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80"/>
  </p:notesMasterIdLst>
  <p:sldIdLst>
    <p:sldId id="548" r:id="rId2"/>
    <p:sldId id="1129" r:id="rId3"/>
    <p:sldId id="893" r:id="rId4"/>
    <p:sldId id="1095" r:id="rId5"/>
    <p:sldId id="359" r:id="rId6"/>
    <p:sldId id="347" r:id="rId7"/>
    <p:sldId id="344" r:id="rId8"/>
    <p:sldId id="826" r:id="rId9"/>
    <p:sldId id="346" r:id="rId10"/>
    <p:sldId id="1027" r:id="rId11"/>
    <p:sldId id="1094" r:id="rId12"/>
    <p:sldId id="953" r:id="rId13"/>
    <p:sldId id="954" r:id="rId14"/>
    <p:sldId id="992" r:id="rId15"/>
    <p:sldId id="956" r:id="rId16"/>
    <p:sldId id="980" r:id="rId17"/>
    <p:sldId id="955" r:id="rId18"/>
    <p:sldId id="979" r:id="rId19"/>
    <p:sldId id="960" r:id="rId20"/>
    <p:sldId id="994" r:id="rId21"/>
    <p:sldId id="957" r:id="rId22"/>
    <p:sldId id="982" r:id="rId23"/>
    <p:sldId id="959" r:id="rId24"/>
    <p:sldId id="981" r:id="rId25"/>
    <p:sldId id="892" r:id="rId26"/>
    <p:sldId id="827" r:id="rId27"/>
    <p:sldId id="539" r:id="rId28"/>
    <p:sldId id="377" r:id="rId29"/>
    <p:sldId id="378" r:id="rId30"/>
    <p:sldId id="379" r:id="rId31"/>
    <p:sldId id="382" r:id="rId32"/>
    <p:sldId id="380" r:id="rId33"/>
    <p:sldId id="989" r:id="rId34"/>
    <p:sldId id="828" r:id="rId35"/>
    <p:sldId id="383" r:id="rId36"/>
    <p:sldId id="991" r:id="rId37"/>
    <p:sldId id="990" r:id="rId38"/>
    <p:sldId id="988" r:id="rId39"/>
    <p:sldId id="384" r:id="rId40"/>
    <p:sldId id="386" r:id="rId41"/>
    <p:sldId id="829" r:id="rId42"/>
    <p:sldId id="830" r:id="rId43"/>
    <p:sldId id="831" r:id="rId44"/>
    <p:sldId id="832" r:id="rId45"/>
    <p:sldId id="469" r:id="rId46"/>
    <p:sldId id="391" r:id="rId47"/>
    <p:sldId id="392" r:id="rId48"/>
    <p:sldId id="393" r:id="rId49"/>
    <p:sldId id="394" r:id="rId50"/>
    <p:sldId id="395" r:id="rId51"/>
    <p:sldId id="396" r:id="rId52"/>
    <p:sldId id="397" r:id="rId53"/>
    <p:sldId id="398" r:id="rId54"/>
    <p:sldId id="399" r:id="rId55"/>
    <p:sldId id="400" r:id="rId56"/>
    <p:sldId id="833" r:id="rId57"/>
    <p:sldId id="834" r:id="rId58"/>
    <p:sldId id="403" r:id="rId59"/>
    <p:sldId id="835" r:id="rId60"/>
    <p:sldId id="836" r:id="rId61"/>
    <p:sldId id="837" r:id="rId62"/>
    <p:sldId id="838" r:id="rId63"/>
    <p:sldId id="839" r:id="rId64"/>
    <p:sldId id="840" r:id="rId65"/>
    <p:sldId id="841" r:id="rId66"/>
    <p:sldId id="842" r:id="rId67"/>
    <p:sldId id="843" r:id="rId68"/>
    <p:sldId id="844" r:id="rId69"/>
    <p:sldId id="845" r:id="rId70"/>
    <p:sldId id="846" r:id="rId71"/>
    <p:sldId id="847" r:id="rId72"/>
    <p:sldId id="848" r:id="rId73"/>
    <p:sldId id="849" r:id="rId74"/>
    <p:sldId id="850" r:id="rId75"/>
    <p:sldId id="851" r:id="rId76"/>
    <p:sldId id="984" r:id="rId77"/>
    <p:sldId id="852" r:id="rId78"/>
    <p:sldId id="986" r:id="rId79"/>
    <p:sldId id="985" r:id="rId80"/>
    <p:sldId id="853" r:id="rId81"/>
    <p:sldId id="854" r:id="rId82"/>
    <p:sldId id="429" r:id="rId83"/>
    <p:sldId id="855" r:id="rId84"/>
    <p:sldId id="856" r:id="rId85"/>
    <p:sldId id="857" r:id="rId86"/>
    <p:sldId id="858" r:id="rId87"/>
    <p:sldId id="434" r:id="rId88"/>
    <p:sldId id="435" r:id="rId89"/>
    <p:sldId id="436" r:id="rId90"/>
    <p:sldId id="437" r:id="rId91"/>
    <p:sldId id="438" r:id="rId92"/>
    <p:sldId id="859" r:id="rId93"/>
    <p:sldId id="860" r:id="rId94"/>
    <p:sldId id="861" r:id="rId95"/>
    <p:sldId id="862" r:id="rId96"/>
    <p:sldId id="863" r:id="rId97"/>
    <p:sldId id="864" r:id="rId98"/>
    <p:sldId id="865" r:id="rId99"/>
    <p:sldId id="866" r:id="rId100"/>
    <p:sldId id="876" r:id="rId101"/>
    <p:sldId id="458" r:id="rId102"/>
    <p:sldId id="459" r:id="rId103"/>
    <p:sldId id="460" r:id="rId104"/>
    <p:sldId id="461" r:id="rId105"/>
    <p:sldId id="877" r:id="rId106"/>
    <p:sldId id="878" r:id="rId107"/>
    <p:sldId id="879" r:id="rId108"/>
    <p:sldId id="902" r:id="rId109"/>
    <p:sldId id="903" r:id="rId110"/>
    <p:sldId id="904" r:id="rId111"/>
    <p:sldId id="907" r:id="rId112"/>
    <p:sldId id="906" r:id="rId113"/>
    <p:sldId id="908" r:id="rId114"/>
    <p:sldId id="909" r:id="rId115"/>
    <p:sldId id="938" r:id="rId116"/>
    <p:sldId id="920" r:id="rId117"/>
    <p:sldId id="921" r:id="rId118"/>
    <p:sldId id="935" r:id="rId119"/>
    <p:sldId id="916" r:id="rId120"/>
    <p:sldId id="912" r:id="rId121"/>
    <p:sldId id="917" r:id="rId122"/>
    <p:sldId id="918" r:id="rId123"/>
    <p:sldId id="919" r:id="rId124"/>
    <p:sldId id="910" r:id="rId125"/>
    <p:sldId id="928" r:id="rId126"/>
    <p:sldId id="929" r:id="rId127"/>
    <p:sldId id="993" r:id="rId128"/>
    <p:sldId id="913" r:id="rId129"/>
    <p:sldId id="936" r:id="rId130"/>
    <p:sldId id="939" r:id="rId131"/>
    <p:sldId id="934" r:id="rId132"/>
    <p:sldId id="940" r:id="rId133"/>
    <p:sldId id="941" r:id="rId134"/>
    <p:sldId id="942" r:id="rId135"/>
    <p:sldId id="914" r:id="rId136"/>
    <p:sldId id="927" r:id="rId137"/>
    <p:sldId id="945" r:id="rId138"/>
    <p:sldId id="947" r:id="rId139"/>
    <p:sldId id="946" r:id="rId140"/>
    <p:sldId id="944" r:id="rId141"/>
    <p:sldId id="952" r:id="rId142"/>
    <p:sldId id="948" r:id="rId143"/>
    <p:sldId id="961" r:id="rId144"/>
    <p:sldId id="949" r:id="rId145"/>
    <p:sldId id="950" r:id="rId146"/>
    <p:sldId id="962" r:id="rId147"/>
    <p:sldId id="951" r:id="rId148"/>
    <p:sldId id="963" r:id="rId149"/>
    <p:sldId id="1097" r:id="rId150"/>
    <p:sldId id="964" r:id="rId151"/>
    <p:sldId id="965" r:id="rId152"/>
    <p:sldId id="1000" r:id="rId153"/>
    <p:sldId id="867" r:id="rId154"/>
    <p:sldId id="868" r:id="rId155"/>
    <p:sldId id="449" r:id="rId156"/>
    <p:sldId id="869" r:id="rId157"/>
    <p:sldId id="870" r:id="rId158"/>
    <p:sldId id="871" r:id="rId159"/>
    <p:sldId id="873" r:id="rId160"/>
    <p:sldId id="872" r:id="rId161"/>
    <p:sldId id="874" r:id="rId162"/>
    <p:sldId id="875" r:id="rId163"/>
    <p:sldId id="538" r:id="rId164"/>
    <p:sldId id="895" r:id="rId165"/>
    <p:sldId id="894" r:id="rId166"/>
    <p:sldId id="933" r:id="rId167"/>
    <p:sldId id="540" r:id="rId168"/>
    <p:sldId id="900" r:id="rId169"/>
    <p:sldId id="881" r:id="rId170"/>
    <p:sldId id="882" r:id="rId171"/>
    <p:sldId id="883" r:id="rId172"/>
    <p:sldId id="884" r:id="rId173"/>
    <p:sldId id="885" r:id="rId174"/>
    <p:sldId id="886" r:id="rId175"/>
    <p:sldId id="887" r:id="rId176"/>
    <p:sldId id="888" r:id="rId177"/>
    <p:sldId id="889" r:id="rId178"/>
    <p:sldId id="482" r:id="rId179"/>
    <p:sldId id="483" r:id="rId180"/>
    <p:sldId id="484" r:id="rId181"/>
    <p:sldId id="485" r:id="rId182"/>
    <p:sldId id="486" r:id="rId183"/>
    <p:sldId id="487" r:id="rId184"/>
    <p:sldId id="488" r:id="rId185"/>
    <p:sldId id="489" r:id="rId186"/>
    <p:sldId id="490" r:id="rId187"/>
    <p:sldId id="491" r:id="rId188"/>
    <p:sldId id="492" r:id="rId189"/>
    <p:sldId id="1005" r:id="rId190"/>
    <p:sldId id="1006" r:id="rId191"/>
    <p:sldId id="494" r:id="rId192"/>
    <p:sldId id="498" r:id="rId193"/>
    <p:sldId id="496" r:id="rId194"/>
    <p:sldId id="497" r:id="rId195"/>
    <p:sldId id="1007" r:id="rId196"/>
    <p:sldId id="1008" r:id="rId197"/>
    <p:sldId id="1009" r:id="rId198"/>
    <p:sldId id="502" r:id="rId199"/>
    <p:sldId id="503" r:id="rId200"/>
    <p:sldId id="504" r:id="rId201"/>
    <p:sldId id="505" r:id="rId202"/>
    <p:sldId id="506" r:id="rId203"/>
    <p:sldId id="507" r:id="rId204"/>
    <p:sldId id="508" r:id="rId205"/>
    <p:sldId id="509" r:id="rId206"/>
    <p:sldId id="510" r:id="rId207"/>
    <p:sldId id="511" r:id="rId208"/>
    <p:sldId id="512" r:id="rId209"/>
    <p:sldId id="513" r:id="rId210"/>
    <p:sldId id="514" r:id="rId211"/>
    <p:sldId id="515" r:id="rId212"/>
    <p:sldId id="516" r:id="rId213"/>
    <p:sldId id="517" r:id="rId214"/>
    <p:sldId id="521" r:id="rId215"/>
    <p:sldId id="522" r:id="rId216"/>
    <p:sldId id="523" r:id="rId217"/>
    <p:sldId id="524" r:id="rId218"/>
    <p:sldId id="977" r:id="rId219"/>
    <p:sldId id="526" r:id="rId220"/>
    <p:sldId id="527" r:id="rId221"/>
    <p:sldId id="528" r:id="rId222"/>
    <p:sldId id="529" r:id="rId223"/>
    <p:sldId id="530" r:id="rId224"/>
    <p:sldId id="531" r:id="rId225"/>
    <p:sldId id="532" r:id="rId226"/>
    <p:sldId id="533" r:id="rId227"/>
    <p:sldId id="534" r:id="rId228"/>
    <p:sldId id="535" r:id="rId229"/>
    <p:sldId id="536" r:id="rId230"/>
    <p:sldId id="978" r:id="rId231"/>
    <p:sldId id="901" r:id="rId232"/>
    <p:sldId id="896" r:id="rId233"/>
    <p:sldId id="897" r:id="rId234"/>
    <p:sldId id="899" r:id="rId235"/>
    <p:sldId id="898" r:id="rId236"/>
    <p:sldId id="922" r:id="rId237"/>
    <p:sldId id="923" r:id="rId238"/>
    <p:sldId id="925" r:id="rId239"/>
    <p:sldId id="924" r:id="rId240"/>
    <p:sldId id="926" r:id="rId241"/>
    <p:sldId id="968" r:id="rId242"/>
    <p:sldId id="967" r:id="rId243"/>
    <p:sldId id="970" r:id="rId244"/>
    <p:sldId id="969" r:id="rId245"/>
    <p:sldId id="971" r:id="rId246"/>
    <p:sldId id="972" r:id="rId247"/>
    <p:sldId id="973" r:id="rId248"/>
    <p:sldId id="930" r:id="rId249"/>
    <p:sldId id="932" r:id="rId250"/>
    <p:sldId id="931" r:id="rId251"/>
    <p:sldId id="976" r:id="rId252"/>
    <p:sldId id="974" r:id="rId253"/>
    <p:sldId id="975" r:id="rId254"/>
    <p:sldId id="943" r:id="rId255"/>
    <p:sldId id="1126" r:id="rId256"/>
    <p:sldId id="1125" r:id="rId257"/>
    <p:sldId id="541" r:id="rId258"/>
    <p:sldId id="1019" r:id="rId259"/>
    <p:sldId id="890" r:id="rId260"/>
    <p:sldId id="545" r:id="rId261"/>
    <p:sldId id="543" r:id="rId262"/>
    <p:sldId id="995" r:id="rId263"/>
    <p:sldId id="1004" r:id="rId264"/>
    <p:sldId id="547" r:id="rId265"/>
    <p:sldId id="544" r:id="rId266"/>
    <p:sldId id="997" r:id="rId267"/>
    <p:sldId id="996" r:id="rId268"/>
    <p:sldId id="1003" r:id="rId269"/>
    <p:sldId id="1010" r:id="rId270"/>
    <p:sldId id="998" r:id="rId271"/>
    <p:sldId id="1001" r:id="rId272"/>
    <p:sldId id="1018" r:id="rId273"/>
    <p:sldId id="1025" r:id="rId274"/>
    <p:sldId id="1002" r:id="rId275"/>
    <p:sldId id="1026" r:id="rId276"/>
    <p:sldId id="542" r:id="rId277"/>
    <p:sldId id="546" r:id="rId278"/>
    <p:sldId id="1130" r:id="rId27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hermal Analysis" id="{9E69722D-8A47-4F10-8963-B3BCAB4AD1E5}">
          <p14:sldIdLst>
            <p14:sldId id="548"/>
            <p14:sldId id="1129"/>
            <p14:sldId id="893"/>
          </p14:sldIdLst>
        </p14:section>
        <p14:section name="What is Thermal Analysis" id="{56395BB8-4035-4CB6-8E70-8D619314BF84}">
          <p14:sldIdLst>
            <p14:sldId id="1095"/>
            <p14:sldId id="359"/>
            <p14:sldId id="347"/>
            <p14:sldId id="344"/>
            <p14:sldId id="826"/>
            <p14:sldId id="346"/>
            <p14:sldId id="1027"/>
          </p14:sldIdLst>
        </p14:section>
        <p14:section name="Overview of Tools" id="{E0133CD6-5BBC-43F6-BC0B-452F6FF220DE}">
          <p14:sldIdLst>
            <p14:sldId id="1094"/>
            <p14:sldId id="953"/>
            <p14:sldId id="954"/>
            <p14:sldId id="992"/>
            <p14:sldId id="956"/>
            <p14:sldId id="980"/>
            <p14:sldId id="955"/>
            <p14:sldId id="979"/>
            <p14:sldId id="960"/>
            <p14:sldId id="994"/>
            <p14:sldId id="957"/>
            <p14:sldId id="982"/>
            <p14:sldId id="959"/>
            <p14:sldId id="981"/>
            <p14:sldId id="892"/>
          </p14:sldIdLst>
        </p14:section>
        <p14:section name="Thermal Desktop Capabilities" id="{3B7F0218-5E00-4838-842D-5CDB13C4B521}">
          <p14:sldIdLst>
            <p14:sldId id="827"/>
            <p14:sldId id="539"/>
            <p14:sldId id="377"/>
            <p14:sldId id="378"/>
            <p14:sldId id="379"/>
            <p14:sldId id="382"/>
            <p14:sldId id="380"/>
            <p14:sldId id="989"/>
            <p14:sldId id="828"/>
            <p14:sldId id="383"/>
            <p14:sldId id="991"/>
            <p14:sldId id="990"/>
            <p14:sldId id="988"/>
            <p14:sldId id="384"/>
            <p14:sldId id="386"/>
            <p14:sldId id="829"/>
            <p14:sldId id="830"/>
            <p14:sldId id="831"/>
          </p14:sldIdLst>
        </p14:section>
        <p14:section name="Thermal Desktop Interface" id="{59179C1A-074A-4FBF-8E16-F3A310D281C3}">
          <p14:sldIdLst>
            <p14:sldId id="832"/>
            <p14:sldId id="469"/>
            <p14:sldId id="391"/>
            <p14:sldId id="392"/>
            <p14:sldId id="393"/>
            <p14:sldId id="394"/>
            <p14:sldId id="395"/>
            <p14:sldId id="396"/>
            <p14:sldId id="397"/>
            <p14:sldId id="398"/>
            <p14:sldId id="399"/>
            <p14:sldId id="400"/>
            <p14:sldId id="833"/>
            <p14:sldId id="834"/>
            <p14:sldId id="403"/>
            <p14:sldId id="835"/>
            <p14:sldId id="836"/>
            <p14:sldId id="837"/>
            <p14:sldId id="838"/>
            <p14:sldId id="839"/>
            <p14:sldId id="840"/>
            <p14:sldId id="841"/>
            <p14:sldId id="842"/>
            <p14:sldId id="843"/>
            <p14:sldId id="844"/>
            <p14:sldId id="845"/>
            <p14:sldId id="846"/>
            <p14:sldId id="847"/>
            <p14:sldId id="848"/>
            <p14:sldId id="849"/>
            <p14:sldId id="850"/>
            <p14:sldId id="851"/>
            <p14:sldId id="984"/>
            <p14:sldId id="852"/>
            <p14:sldId id="986"/>
            <p14:sldId id="985"/>
          </p14:sldIdLst>
        </p14:section>
        <p14:section name="Model Building Process" id="{7ECCA7E4-5C03-46DC-8104-A625D6A5D67A}">
          <p14:sldIdLst>
            <p14:sldId id="853"/>
            <p14:sldId id="854"/>
            <p14:sldId id="429"/>
            <p14:sldId id="855"/>
            <p14:sldId id="856"/>
            <p14:sldId id="857"/>
            <p14:sldId id="858"/>
            <p14:sldId id="434"/>
            <p14:sldId id="435"/>
            <p14:sldId id="436"/>
            <p14:sldId id="437"/>
            <p14:sldId id="438"/>
            <p14:sldId id="859"/>
            <p14:sldId id="860"/>
            <p14:sldId id="861"/>
            <p14:sldId id="862"/>
            <p14:sldId id="863"/>
            <p14:sldId id="864"/>
            <p14:sldId id="865"/>
            <p14:sldId id="866"/>
            <p14:sldId id="876"/>
            <p14:sldId id="458"/>
            <p14:sldId id="459"/>
            <p14:sldId id="460"/>
            <p14:sldId id="461"/>
            <p14:sldId id="877"/>
            <p14:sldId id="878"/>
            <p14:sldId id="879"/>
          </p14:sldIdLst>
        </p14:section>
        <p14:section name="Building a Sample Model" id="{2BD06338-EAE9-4BE5-A31B-31163A099E42}">
          <p14:sldIdLst>
            <p14:sldId id="902"/>
            <p14:sldId id="903"/>
            <p14:sldId id="904"/>
            <p14:sldId id="907"/>
            <p14:sldId id="906"/>
            <p14:sldId id="908"/>
            <p14:sldId id="909"/>
            <p14:sldId id="938"/>
            <p14:sldId id="920"/>
            <p14:sldId id="921"/>
            <p14:sldId id="935"/>
            <p14:sldId id="916"/>
            <p14:sldId id="912"/>
            <p14:sldId id="917"/>
            <p14:sldId id="918"/>
            <p14:sldId id="919"/>
            <p14:sldId id="910"/>
            <p14:sldId id="928"/>
            <p14:sldId id="929"/>
            <p14:sldId id="993"/>
            <p14:sldId id="913"/>
            <p14:sldId id="936"/>
            <p14:sldId id="939"/>
            <p14:sldId id="934"/>
            <p14:sldId id="940"/>
            <p14:sldId id="941"/>
            <p14:sldId id="942"/>
            <p14:sldId id="914"/>
            <p14:sldId id="927"/>
            <p14:sldId id="945"/>
            <p14:sldId id="947"/>
            <p14:sldId id="946"/>
            <p14:sldId id="944"/>
            <p14:sldId id="952"/>
            <p14:sldId id="948"/>
            <p14:sldId id="961"/>
            <p14:sldId id="949"/>
            <p14:sldId id="950"/>
            <p14:sldId id="962"/>
            <p14:sldId id="951"/>
            <p14:sldId id="963"/>
            <p14:sldId id="1097"/>
            <p14:sldId id="964"/>
            <p14:sldId id="965"/>
          </p14:sldIdLst>
        </p14:section>
        <p14:section name="Modeling Specific Components" id="{0C9FE5D4-AEEE-46CE-932A-F24F84DDE2A8}">
          <p14:sldIdLst>
            <p14:sldId id="1000"/>
            <p14:sldId id="867"/>
            <p14:sldId id="868"/>
            <p14:sldId id="449"/>
            <p14:sldId id="869"/>
            <p14:sldId id="870"/>
            <p14:sldId id="871"/>
            <p14:sldId id="873"/>
            <p14:sldId id="872"/>
            <p14:sldId id="874"/>
            <p14:sldId id="875"/>
          </p14:sldIdLst>
        </p14:section>
        <p14:section name="Radiative Calculations" id="{B125BFAA-787D-4AF6-8E4C-FD9D30E7D72D}">
          <p14:sldIdLst>
            <p14:sldId id="538"/>
            <p14:sldId id="895"/>
            <p14:sldId id="894"/>
            <p14:sldId id="933"/>
            <p14:sldId id="540"/>
          </p14:sldIdLst>
        </p14:section>
        <p14:section name="Sinda / Fluint" id="{0E088ED4-19CF-4726-ADF9-3D6B1E0A0DCC}">
          <p14:sldIdLst>
            <p14:sldId id="900"/>
            <p14:sldId id="881"/>
            <p14:sldId id="882"/>
            <p14:sldId id="883"/>
            <p14:sldId id="884"/>
            <p14:sldId id="885"/>
            <p14:sldId id="886"/>
            <p14:sldId id="887"/>
            <p14:sldId id="888"/>
            <p14:sldId id="889"/>
            <p14:sldId id="482"/>
            <p14:sldId id="483"/>
            <p14:sldId id="484"/>
            <p14:sldId id="485"/>
            <p14:sldId id="486"/>
            <p14:sldId id="487"/>
            <p14:sldId id="488"/>
            <p14:sldId id="489"/>
            <p14:sldId id="490"/>
            <p14:sldId id="491"/>
            <p14:sldId id="492"/>
            <p14:sldId id="1005"/>
            <p14:sldId id="1006"/>
            <p14:sldId id="494"/>
            <p14:sldId id="498"/>
            <p14:sldId id="496"/>
            <p14:sldId id="497"/>
            <p14:sldId id="1007"/>
            <p14:sldId id="1008"/>
            <p14:sldId id="1009"/>
            <p14:sldId id="502"/>
            <p14:sldId id="503"/>
            <p14:sldId id="504"/>
            <p14:sldId id="505"/>
            <p14:sldId id="506"/>
            <p14:sldId id="507"/>
            <p14:sldId id="508"/>
            <p14:sldId id="509"/>
            <p14:sldId id="510"/>
            <p14:sldId id="511"/>
            <p14:sldId id="512"/>
            <p14:sldId id="513"/>
            <p14:sldId id="514"/>
            <p14:sldId id="515"/>
            <p14:sldId id="516"/>
            <p14:sldId id="517"/>
            <p14:sldId id="521"/>
            <p14:sldId id="522"/>
            <p14:sldId id="523"/>
            <p14:sldId id="524"/>
            <p14:sldId id="977"/>
            <p14:sldId id="526"/>
            <p14:sldId id="527"/>
            <p14:sldId id="528"/>
            <p14:sldId id="529"/>
            <p14:sldId id="530"/>
            <p14:sldId id="531"/>
            <p14:sldId id="532"/>
            <p14:sldId id="533"/>
            <p14:sldId id="534"/>
            <p14:sldId id="535"/>
            <p14:sldId id="536"/>
            <p14:sldId id="978"/>
          </p14:sldIdLst>
        </p14:section>
        <p14:section name="Thermal Calculations" id="{91912D8A-C2E9-4754-BF1A-F676BF118577}">
          <p14:sldIdLst>
            <p14:sldId id="901"/>
            <p14:sldId id="896"/>
            <p14:sldId id="897"/>
            <p14:sldId id="899"/>
            <p14:sldId id="898"/>
            <p14:sldId id="922"/>
            <p14:sldId id="923"/>
            <p14:sldId id="925"/>
            <p14:sldId id="924"/>
            <p14:sldId id="926"/>
          </p14:sldIdLst>
        </p14:section>
        <p14:section name="OpenTD API" id="{4A692399-B86E-40F9-92FB-BBD30407270D}">
          <p14:sldIdLst>
            <p14:sldId id="968"/>
            <p14:sldId id="967"/>
            <p14:sldId id="970"/>
            <p14:sldId id="969"/>
            <p14:sldId id="971"/>
            <p14:sldId id="972"/>
            <p14:sldId id="973"/>
          </p14:sldIdLst>
        </p14:section>
        <p14:section name="Best Practices" id="{07BC36B0-5908-432C-BAE0-71298E0DE8C9}">
          <p14:sldIdLst>
            <p14:sldId id="930"/>
            <p14:sldId id="932"/>
            <p14:sldId id="931"/>
            <p14:sldId id="976"/>
            <p14:sldId id="974"/>
            <p14:sldId id="975"/>
            <p14:sldId id="943"/>
            <p14:sldId id="1126"/>
            <p14:sldId id="1125"/>
          </p14:sldIdLst>
        </p14:section>
        <p14:section name="Analyzing the Predictions" id="{03884A8C-3F5C-4AB1-857E-CB32D253481D}">
          <p14:sldIdLst>
            <p14:sldId id="541"/>
            <p14:sldId id="1019"/>
            <p14:sldId id="890"/>
            <p14:sldId id="545"/>
            <p14:sldId id="543"/>
            <p14:sldId id="995"/>
            <p14:sldId id="1004"/>
            <p14:sldId id="547"/>
            <p14:sldId id="544"/>
            <p14:sldId id="997"/>
            <p14:sldId id="996"/>
            <p14:sldId id="1003"/>
            <p14:sldId id="1010"/>
            <p14:sldId id="998"/>
            <p14:sldId id="1001"/>
            <p14:sldId id="1018"/>
            <p14:sldId id="1025"/>
            <p14:sldId id="1002"/>
            <p14:sldId id="1026"/>
            <p14:sldId id="542"/>
            <p14:sldId id="546"/>
            <p14:sldId id="1130"/>
          </p14:sldIdLst>
        </p14:section>
      </p14:sectionLst>
    </p:ext>
    <p:ext uri="{EFAFB233-063F-42B5-8137-9DF3F51BA10A}">
      <p15:sldGuideLst xmlns:p15="http://schemas.microsoft.com/office/powerpoint/2012/main">
        <p15:guide id="1" orient="horz" pos="2184">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abody, Hume L. (GSFC-5450)" initials="PHL(5" lastIdx="2" clrIdx="0">
    <p:extLst>
      <p:ext uri="{19B8F6BF-5375-455C-9EA6-DF929625EA0E}">
        <p15:presenceInfo xmlns:p15="http://schemas.microsoft.com/office/powerpoint/2012/main" userId="S::hpeabody@ndc.nasa.gov::ef6580e3-748a-48a0-8488-3b36ee00009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B3D91"/>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98" autoAdjust="0"/>
    <p:restoredTop sz="94660"/>
  </p:normalViewPr>
  <p:slideViewPr>
    <p:cSldViewPr snapToObjects="1">
      <p:cViewPr varScale="1">
        <p:scale>
          <a:sx n="73" d="100"/>
          <a:sy n="73" d="100"/>
        </p:scale>
        <p:origin x="996" y="54"/>
      </p:cViewPr>
      <p:guideLst>
        <p:guide orient="horz" pos="2184"/>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Objects="1">
      <p:cViewPr varScale="1">
        <p:scale>
          <a:sx n="66" d="100"/>
          <a:sy n="66" d="100"/>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notesMaster" Target="notesMasters/notesMaster1.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commentAuthors" Target="commentAuthors.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presProps" Target="presProps.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viewProps" Target="viewProps.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theme" Target="theme/theme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30.wmf"/><Relationship Id="rId1" Type="http://schemas.openxmlformats.org/officeDocument/2006/relationships/image" Target="../media/image4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C5DB81FD-0638-48B9-AF2E-1D0168E8A41A}" type="datetimeFigureOut">
              <a:rPr lang="en-US" smtClean="0"/>
              <a:t>11/28/2022</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004045A-F3E4-45EB-819F-59CC9AF86681}" type="slidenum">
              <a:rPr lang="en-US" smtClean="0"/>
              <a:t>‹#›</a:t>
            </a:fld>
            <a:endParaRPr lang="en-US"/>
          </a:p>
        </p:txBody>
      </p:sp>
    </p:spTree>
    <p:extLst>
      <p:ext uri="{BB962C8B-B14F-4D97-AF65-F5344CB8AC3E}">
        <p14:creationId xmlns:p14="http://schemas.microsoft.com/office/powerpoint/2010/main" val="2955401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58673E92-0CB9-49D9-B541-072C179842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B604343F-522D-4E0D-8CCB-57FE83B38D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F1E30DA2-8344-4FDB-A23B-ABBE0B8FCB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BE3BDF-464C-4611-81B8-5CFBAA8AB3D6}" type="slidenum">
              <a:rPr lang="en-US" altLang="en-US" smtClean="0"/>
              <a:pPr/>
              <a:t>4</a:t>
            </a:fld>
            <a:endParaRPr lang="en-US" altLang="en-US"/>
          </a:p>
        </p:txBody>
      </p:sp>
    </p:spTree>
    <p:extLst>
      <p:ext uri="{BB962C8B-B14F-4D97-AF65-F5344CB8AC3E}">
        <p14:creationId xmlns:p14="http://schemas.microsoft.com/office/powerpoint/2010/main" val="2380879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58673E92-0CB9-49D9-B541-072C179842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B604343F-522D-4E0D-8CCB-57FE83B38D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F1E30DA2-8344-4FDB-A23B-ABBE0B8FCB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BE3BDF-464C-4611-81B8-5CFBAA8AB3D6}" type="slidenum">
              <a:rPr lang="en-US" altLang="en-US" smtClean="0"/>
              <a:pPr/>
              <a:t>11</a:t>
            </a:fld>
            <a:endParaRPr lang="en-US" altLang="en-US"/>
          </a:p>
        </p:txBody>
      </p:sp>
    </p:spTree>
    <p:extLst>
      <p:ext uri="{BB962C8B-B14F-4D97-AF65-F5344CB8AC3E}">
        <p14:creationId xmlns:p14="http://schemas.microsoft.com/office/powerpoint/2010/main" val="639408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58673E92-0CB9-49D9-B541-072C179842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B604343F-522D-4E0D-8CCB-57FE83B38D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1988" name="Slide Number Placeholder 3">
            <a:extLst>
              <a:ext uri="{FF2B5EF4-FFF2-40B4-BE49-F238E27FC236}">
                <a16:creationId xmlns:a16="http://schemas.microsoft.com/office/drawing/2014/main" id="{F1E30DA2-8344-4FDB-A23B-ABBE0B8FCB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BE3BDF-464C-4611-81B8-5CFBAA8AB3D6}" type="slidenum">
              <a:rPr lang="en-US" altLang="en-US" smtClean="0"/>
              <a:pPr/>
              <a:t>26</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E5E8934-3384-4600-A4D4-F62D2FD39C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7B4A9906-9889-4893-9DBB-2C149C8E7B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7348" name="Slide Number Placeholder 3">
            <a:extLst>
              <a:ext uri="{FF2B5EF4-FFF2-40B4-BE49-F238E27FC236}">
                <a16:creationId xmlns:a16="http://schemas.microsoft.com/office/drawing/2014/main" id="{F7E109E4-0081-4C79-AC7A-89FE3F40AB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6164C5-A529-4D7E-8874-B032B9426986}" type="slidenum">
              <a:rPr lang="en-US" altLang="en-US" smtClean="0"/>
              <a:pPr/>
              <a:t>44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504BB414-3691-4686-B990-3CBFCF36437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AE895D1C-8666-4DFE-9D64-F7D641B3F1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9396" name="Slide Number Placeholder 3">
            <a:extLst>
              <a:ext uri="{FF2B5EF4-FFF2-40B4-BE49-F238E27FC236}">
                <a16:creationId xmlns:a16="http://schemas.microsoft.com/office/drawing/2014/main" id="{8E6F3FD7-3E5F-4E00-9C01-59AE42D114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F177DF-C5D0-4B3F-A220-C5AE0C49EAF1}" type="slidenum">
              <a:rPr lang="en-US" altLang="en-US" smtClean="0"/>
              <a:pPr/>
              <a:t>45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7D265DF7-7766-48AD-8CE4-6B81328770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a:extLst>
              <a:ext uri="{FF2B5EF4-FFF2-40B4-BE49-F238E27FC236}">
                <a16:creationId xmlns:a16="http://schemas.microsoft.com/office/drawing/2014/main" id="{077C7863-136B-4EE0-9CEB-B8BAE8FF91D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93188" name="Slide Number Placeholder 3">
            <a:extLst>
              <a:ext uri="{FF2B5EF4-FFF2-40B4-BE49-F238E27FC236}">
                <a16:creationId xmlns:a16="http://schemas.microsoft.com/office/drawing/2014/main" id="{D0ACB31B-09D0-4268-AB4A-AC6835F3533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765500D-01F1-4CB9-B3F2-CBFA2B87B5AE}" type="slidenum">
              <a:rPr lang="en-US" altLang="en-US" smtClean="0"/>
              <a:pPr/>
              <a:t>80</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E5E8934-3384-4600-A4D4-F62D2FD39C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7B4A9906-9889-4893-9DBB-2C149C8E7B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7348" name="Slide Number Placeholder 3">
            <a:extLst>
              <a:ext uri="{FF2B5EF4-FFF2-40B4-BE49-F238E27FC236}">
                <a16:creationId xmlns:a16="http://schemas.microsoft.com/office/drawing/2014/main" id="{F7E109E4-0081-4C79-AC7A-89FE3F40AB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6164C5-A529-4D7E-8874-B032B9426986}" type="slidenum">
              <a:rPr lang="en-US" altLang="en-US" smtClean="0"/>
              <a:pPr/>
              <a:t>108</a:t>
            </a:fld>
            <a:endParaRPr lang="en-US" altLang="en-US"/>
          </a:p>
        </p:txBody>
      </p:sp>
    </p:spTree>
    <p:extLst>
      <p:ext uri="{BB962C8B-B14F-4D97-AF65-F5344CB8AC3E}">
        <p14:creationId xmlns:p14="http://schemas.microsoft.com/office/powerpoint/2010/main" val="2318139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FA3B78DC-01F3-4A84-8EB2-1429C2E85E0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a:extLst>
              <a:ext uri="{FF2B5EF4-FFF2-40B4-BE49-F238E27FC236}">
                <a16:creationId xmlns:a16="http://schemas.microsoft.com/office/drawing/2014/main" id="{9FD242AE-4F59-4EC9-8B5C-1D7E16AA48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33124" name="Slide Number Placeholder 3">
            <a:extLst>
              <a:ext uri="{FF2B5EF4-FFF2-40B4-BE49-F238E27FC236}">
                <a16:creationId xmlns:a16="http://schemas.microsoft.com/office/drawing/2014/main" id="{A3EF61BC-0A02-4A26-87B0-447598201B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742897-72F7-4AF6-988A-8BEB0B7CCAC9}" type="slidenum">
              <a:rPr lang="en-US" altLang="en-US" smtClean="0"/>
              <a:pPr/>
              <a:t>152</a:t>
            </a:fld>
            <a:endParaRPr lang="en-US" altLang="en-US"/>
          </a:p>
        </p:txBody>
      </p:sp>
    </p:spTree>
    <p:extLst>
      <p:ext uri="{BB962C8B-B14F-4D97-AF65-F5344CB8AC3E}">
        <p14:creationId xmlns:p14="http://schemas.microsoft.com/office/powerpoint/2010/main" val="1192119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FA3B78DC-01F3-4A84-8EB2-1429C2E85E0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a:extLst>
              <a:ext uri="{FF2B5EF4-FFF2-40B4-BE49-F238E27FC236}">
                <a16:creationId xmlns:a16="http://schemas.microsoft.com/office/drawing/2014/main" id="{9FD242AE-4F59-4EC9-8B5C-1D7E16AA48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33124" name="Slide Number Placeholder 3">
            <a:extLst>
              <a:ext uri="{FF2B5EF4-FFF2-40B4-BE49-F238E27FC236}">
                <a16:creationId xmlns:a16="http://schemas.microsoft.com/office/drawing/2014/main" id="{A3EF61BC-0A02-4A26-87B0-447598201B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742897-72F7-4AF6-988A-8BEB0B7CCAC9}" type="slidenum">
              <a:rPr lang="en-US" altLang="en-US" smtClean="0"/>
              <a:pPr/>
              <a:t>163</a:t>
            </a:fld>
            <a:endParaRPr lang="en-US" altLang="en-US"/>
          </a:p>
        </p:txBody>
      </p:sp>
    </p:spTree>
    <p:extLst>
      <p:ext uri="{BB962C8B-B14F-4D97-AF65-F5344CB8AC3E}">
        <p14:creationId xmlns:p14="http://schemas.microsoft.com/office/powerpoint/2010/main" val="823442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E5E8934-3384-4600-A4D4-F62D2FD39C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7B4A9906-9889-4893-9DBB-2C149C8E7B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7348" name="Slide Number Placeholder 3">
            <a:extLst>
              <a:ext uri="{FF2B5EF4-FFF2-40B4-BE49-F238E27FC236}">
                <a16:creationId xmlns:a16="http://schemas.microsoft.com/office/drawing/2014/main" id="{F7E109E4-0081-4C79-AC7A-89FE3F40AB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6164C5-A529-4D7E-8874-B032B9426986}" type="slidenum">
              <a:rPr lang="en-US" altLang="en-US" smtClean="0"/>
              <a:pPr/>
              <a:t>168</a:t>
            </a:fld>
            <a:endParaRPr lang="en-US" altLang="en-US"/>
          </a:p>
        </p:txBody>
      </p:sp>
    </p:spTree>
    <p:extLst>
      <p:ext uri="{BB962C8B-B14F-4D97-AF65-F5344CB8AC3E}">
        <p14:creationId xmlns:p14="http://schemas.microsoft.com/office/powerpoint/2010/main" val="2079925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4E5E8934-3384-4600-A4D4-F62D2FD39C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7B4A9906-9889-4893-9DBB-2C149C8E7B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7348" name="Slide Number Placeholder 3">
            <a:extLst>
              <a:ext uri="{FF2B5EF4-FFF2-40B4-BE49-F238E27FC236}">
                <a16:creationId xmlns:a16="http://schemas.microsoft.com/office/drawing/2014/main" id="{F7E109E4-0081-4C79-AC7A-89FE3F40AB0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6164C5-A529-4D7E-8874-B032B9426986}" type="slidenum">
              <a:rPr lang="en-US" altLang="en-US" smtClean="0"/>
              <a:pPr/>
              <a:t>231</a:t>
            </a:fld>
            <a:endParaRPr lang="en-US" altLang="en-US"/>
          </a:p>
        </p:txBody>
      </p:sp>
    </p:spTree>
    <p:extLst>
      <p:ext uri="{BB962C8B-B14F-4D97-AF65-F5344CB8AC3E}">
        <p14:creationId xmlns:p14="http://schemas.microsoft.com/office/powerpoint/2010/main" val="738917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a:extLst>
              <a:ext uri="{FF2B5EF4-FFF2-40B4-BE49-F238E27FC236}">
                <a16:creationId xmlns:a16="http://schemas.microsoft.com/office/drawing/2014/main" id="{77011AB4-4436-4ED6-9F95-7C557B35C6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Notes Placeholder 2">
            <a:extLst>
              <a:ext uri="{FF2B5EF4-FFF2-40B4-BE49-F238E27FC236}">
                <a16:creationId xmlns:a16="http://schemas.microsoft.com/office/drawing/2014/main" id="{D038F55E-F77B-486C-A015-F6E95EE6C82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96612" name="Slide Number Placeholder 3">
            <a:extLst>
              <a:ext uri="{FF2B5EF4-FFF2-40B4-BE49-F238E27FC236}">
                <a16:creationId xmlns:a16="http://schemas.microsoft.com/office/drawing/2014/main" id="{D3C4CBC3-3B74-40C3-B74E-9F3357F254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288327-B167-4FF2-A3DE-ACCA3A198CF7}" type="slidenum">
              <a:rPr lang="en-US" altLang="en-US" smtClean="0"/>
              <a:pPr/>
              <a:t>241</a:t>
            </a:fld>
            <a:endParaRPr lang="en-US" altLang="en-US"/>
          </a:p>
        </p:txBody>
      </p:sp>
    </p:spTree>
    <p:extLst>
      <p:ext uri="{BB962C8B-B14F-4D97-AF65-F5344CB8AC3E}">
        <p14:creationId xmlns:p14="http://schemas.microsoft.com/office/powerpoint/2010/main" val="3040970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a:extLst>
              <a:ext uri="{FF2B5EF4-FFF2-40B4-BE49-F238E27FC236}">
                <a16:creationId xmlns:a16="http://schemas.microsoft.com/office/drawing/2014/main" id="{77011AB4-4436-4ED6-9F95-7C557B35C6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Notes Placeholder 2">
            <a:extLst>
              <a:ext uri="{FF2B5EF4-FFF2-40B4-BE49-F238E27FC236}">
                <a16:creationId xmlns:a16="http://schemas.microsoft.com/office/drawing/2014/main" id="{D038F55E-F77B-486C-A015-F6E95EE6C82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96612" name="Slide Number Placeholder 3">
            <a:extLst>
              <a:ext uri="{FF2B5EF4-FFF2-40B4-BE49-F238E27FC236}">
                <a16:creationId xmlns:a16="http://schemas.microsoft.com/office/drawing/2014/main" id="{D3C4CBC3-3B74-40C3-B74E-9F3357F254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288327-B167-4FF2-A3DE-ACCA3A198CF7}" type="slidenum">
              <a:rPr lang="en-US" altLang="en-US" smtClean="0"/>
              <a:pPr/>
              <a:t>248</a:t>
            </a:fld>
            <a:endParaRPr lang="en-US" altLang="en-US"/>
          </a:p>
        </p:txBody>
      </p:sp>
    </p:spTree>
    <p:extLst>
      <p:ext uri="{BB962C8B-B14F-4D97-AF65-F5344CB8AC3E}">
        <p14:creationId xmlns:p14="http://schemas.microsoft.com/office/powerpoint/2010/main" val="1583610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a:extLst>
              <a:ext uri="{FF2B5EF4-FFF2-40B4-BE49-F238E27FC236}">
                <a16:creationId xmlns:a16="http://schemas.microsoft.com/office/drawing/2014/main" id="{77011AB4-4436-4ED6-9F95-7C557B35C6F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Notes Placeholder 2">
            <a:extLst>
              <a:ext uri="{FF2B5EF4-FFF2-40B4-BE49-F238E27FC236}">
                <a16:creationId xmlns:a16="http://schemas.microsoft.com/office/drawing/2014/main" id="{D038F55E-F77B-486C-A015-F6E95EE6C82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96612" name="Slide Number Placeholder 3">
            <a:extLst>
              <a:ext uri="{FF2B5EF4-FFF2-40B4-BE49-F238E27FC236}">
                <a16:creationId xmlns:a16="http://schemas.microsoft.com/office/drawing/2014/main" id="{D3C4CBC3-3B74-40C3-B74E-9F3357F254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288327-B167-4FF2-A3DE-ACCA3A198CF7}" type="slidenum">
              <a:rPr lang="en-US" altLang="en-US" smtClean="0"/>
              <a:pPr/>
              <a:t>257</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a:extLst>
              <a:ext uri="{FF2B5EF4-FFF2-40B4-BE49-F238E27FC236}">
                <a16:creationId xmlns:a16="http://schemas.microsoft.com/office/drawing/2014/main" id="{0DFE830D-1013-4C85-A79F-9A85B4D6204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Notes Placeholder 2">
            <a:extLst>
              <a:ext uri="{FF2B5EF4-FFF2-40B4-BE49-F238E27FC236}">
                <a16:creationId xmlns:a16="http://schemas.microsoft.com/office/drawing/2014/main" id="{7375AD6E-B18F-4400-95BC-EF50CE762D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03780" name="Slide Number Placeholder 3">
            <a:extLst>
              <a:ext uri="{FF2B5EF4-FFF2-40B4-BE49-F238E27FC236}">
                <a16:creationId xmlns:a16="http://schemas.microsoft.com/office/drawing/2014/main" id="{2448A6EE-D4A9-4134-BD24-DF997E311E3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37AE5F-A694-45DE-B632-E96E2BE73BF6}" type="slidenum">
              <a:rPr lang="en-US" altLang="en-US" smtClean="0"/>
              <a:pPr/>
              <a:t>276</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74420" y="71756"/>
            <a:ext cx="7703820" cy="890479"/>
          </a:xfrm>
        </p:spPr>
        <p:txBody>
          <a:bodyPr/>
          <a:lstStyle/>
          <a:p>
            <a:r>
              <a:rPr lang="en-US" dirty="0"/>
              <a:t>Click to edit Master title style</a:t>
            </a:r>
          </a:p>
        </p:txBody>
      </p:sp>
      <p:sp>
        <p:nvSpPr>
          <p:cNvPr id="3" name="Content Placeholder 2"/>
          <p:cNvSpPr>
            <a:spLocks noGrp="1"/>
          </p:cNvSpPr>
          <p:nvPr>
            <p:ph idx="1"/>
          </p:nvPr>
        </p:nvSpPr>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laceholder 17"/>
          <p:cNvSpPr>
            <a:spLocks noGrp="1"/>
          </p:cNvSpPr>
          <p:nvPr>
            <p:ph type="sldNum" sz="quarter" idx="12"/>
          </p:nvPr>
        </p:nvSpPr>
        <p:spPr/>
        <p:txBody>
          <a:bodyPr/>
          <a:lstStyle/>
          <a:p>
            <a:fld id="{7125010E-AF85-4248-B159-64C6DC3B1737}" type="slidenum">
              <a:rPr lang="en-US" smtClean="0"/>
              <a:pPr/>
              <a:t>‹#›</a:t>
            </a:fld>
            <a:endParaRPr lang="en-US" dirty="0"/>
          </a:p>
        </p:txBody>
      </p:sp>
      <p:cxnSp>
        <p:nvCxnSpPr>
          <p:cNvPr id="8" name="Straight Connector 7"/>
          <p:cNvCxnSpPr/>
          <p:nvPr/>
        </p:nvCxnSpPr>
        <p:spPr>
          <a:xfrm>
            <a:off x="324036" y="1031725"/>
            <a:ext cx="8613589" cy="1588"/>
          </a:xfrm>
          <a:prstGeom prst="line">
            <a:avLst/>
          </a:prstGeom>
          <a:ln>
            <a:solidFill>
              <a:srgbClr val="0B3D9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5978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74420" y="71756"/>
            <a:ext cx="7681042" cy="890479"/>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1154098"/>
            <a:ext cx="4124632" cy="516288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Slide Number Placeholder 17"/>
          <p:cNvSpPr>
            <a:spLocks noGrp="1"/>
          </p:cNvSpPr>
          <p:nvPr>
            <p:ph type="sldNum" sz="quarter" idx="12"/>
          </p:nvPr>
        </p:nvSpPr>
        <p:spPr/>
        <p:txBody>
          <a:bodyPr/>
          <a:lstStyle/>
          <a:p>
            <a:fld id="{7125010E-AF85-4248-B159-64C6DC3B1737}" type="slidenum">
              <a:rPr lang="en-US" smtClean="0"/>
              <a:pPr/>
              <a:t>‹#›</a:t>
            </a:fld>
            <a:endParaRPr lang="en-US" dirty="0"/>
          </a:p>
        </p:txBody>
      </p:sp>
      <p:cxnSp>
        <p:nvCxnSpPr>
          <p:cNvPr id="8" name="Straight Connector 7"/>
          <p:cNvCxnSpPr/>
          <p:nvPr/>
        </p:nvCxnSpPr>
        <p:spPr>
          <a:xfrm>
            <a:off x="324036" y="1031725"/>
            <a:ext cx="8613589" cy="1588"/>
          </a:xfrm>
          <a:prstGeom prst="line">
            <a:avLst/>
          </a:prstGeom>
          <a:ln>
            <a:solidFill>
              <a:srgbClr val="0B3D91"/>
            </a:solidFill>
          </a:ln>
        </p:spPr>
        <p:style>
          <a:lnRef idx="2">
            <a:schemeClr val="accent1"/>
          </a:lnRef>
          <a:fillRef idx="0">
            <a:schemeClr val="accent1"/>
          </a:fillRef>
          <a:effectRef idx="1">
            <a:schemeClr val="accent1"/>
          </a:effectRef>
          <a:fontRef idx="minor">
            <a:schemeClr val="tx1"/>
          </a:fontRef>
        </p:style>
      </p:cxnSp>
      <p:sp>
        <p:nvSpPr>
          <p:cNvPr id="7" name="Content Placeholder 2"/>
          <p:cNvSpPr>
            <a:spLocks noGrp="1"/>
          </p:cNvSpPr>
          <p:nvPr>
            <p:ph idx="14"/>
          </p:nvPr>
        </p:nvSpPr>
        <p:spPr>
          <a:xfrm>
            <a:off x="4630830" y="1154098"/>
            <a:ext cx="4124632" cy="516288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4066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74420" y="71756"/>
            <a:ext cx="7728921" cy="890479"/>
          </a:xfrm>
        </p:spPr>
        <p:txBody>
          <a:bodyPr/>
          <a:lstStyle/>
          <a:p>
            <a:r>
              <a:rPr lang="en-US"/>
              <a:t>Click to edit Master title style</a:t>
            </a:r>
            <a:endParaRPr lang="en-US" dirty="0"/>
          </a:p>
        </p:txBody>
      </p:sp>
      <p:sp>
        <p:nvSpPr>
          <p:cNvPr id="18" name="Slide Number Placeholder 17"/>
          <p:cNvSpPr>
            <a:spLocks noGrp="1"/>
          </p:cNvSpPr>
          <p:nvPr>
            <p:ph type="sldNum" sz="quarter" idx="12"/>
          </p:nvPr>
        </p:nvSpPr>
        <p:spPr/>
        <p:txBody>
          <a:bodyPr/>
          <a:lstStyle/>
          <a:p>
            <a:fld id="{7125010E-AF85-4248-B159-64C6DC3B1737}" type="slidenum">
              <a:rPr lang="en-US" smtClean="0"/>
              <a:pPr/>
              <a:t>‹#›</a:t>
            </a:fld>
            <a:endParaRPr lang="en-US" dirty="0"/>
          </a:p>
        </p:txBody>
      </p:sp>
      <p:cxnSp>
        <p:nvCxnSpPr>
          <p:cNvPr id="8" name="Straight Connector 7"/>
          <p:cNvCxnSpPr/>
          <p:nvPr/>
        </p:nvCxnSpPr>
        <p:spPr>
          <a:xfrm>
            <a:off x="324036" y="1031725"/>
            <a:ext cx="8613589" cy="1588"/>
          </a:xfrm>
          <a:prstGeom prst="line">
            <a:avLst/>
          </a:prstGeom>
          <a:ln>
            <a:solidFill>
              <a:srgbClr val="0B3D9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9961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27" name="Slide Number Placeholder 26"/>
          <p:cNvSpPr>
            <a:spLocks noGrp="1"/>
          </p:cNvSpPr>
          <p:nvPr>
            <p:ph type="sldNum" sz="quarter" idx="12"/>
          </p:nvPr>
        </p:nvSpPr>
        <p:spPr/>
        <p:txBody>
          <a:bodyPr/>
          <a:lstStyle/>
          <a:p>
            <a:fld id="{7125010E-AF85-4248-B159-64C6DC3B1737}" type="slidenum">
              <a:rPr lang="en-US" smtClean="0"/>
              <a:pPr/>
              <a:t>‹#›</a:t>
            </a:fld>
            <a:endParaRPr lang="en-US" dirty="0"/>
          </a:p>
        </p:txBody>
      </p:sp>
      <p:cxnSp>
        <p:nvCxnSpPr>
          <p:cNvPr id="4" name="Straight Connector 3">
            <a:extLst>
              <a:ext uri="{FF2B5EF4-FFF2-40B4-BE49-F238E27FC236}">
                <a16:creationId xmlns:a16="http://schemas.microsoft.com/office/drawing/2014/main" id="{490AA827-4BD0-47C3-9678-FE5FBE7C65E8}"/>
              </a:ext>
            </a:extLst>
          </p:cNvPr>
          <p:cNvCxnSpPr/>
          <p:nvPr userDrawn="1"/>
        </p:nvCxnSpPr>
        <p:spPr>
          <a:xfrm>
            <a:off x="324036" y="1031725"/>
            <a:ext cx="8613589" cy="1588"/>
          </a:xfrm>
          <a:prstGeom prst="line">
            <a:avLst/>
          </a:prstGeom>
          <a:ln>
            <a:solidFill>
              <a:srgbClr val="0B3D9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2634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21513" name="Rectangle 9">
            <a:extLst>
              <a:ext uri="{FF2B5EF4-FFF2-40B4-BE49-F238E27FC236}">
                <a16:creationId xmlns:a16="http://schemas.microsoft.com/office/drawing/2014/main" id="{A5DE5263-EF50-4CCE-BD4B-6D6DFFCB96E6}"/>
              </a:ext>
            </a:extLst>
          </p:cNvPr>
          <p:cNvSpPr>
            <a:spLocks noGrp="1" noChangeArrowheads="1"/>
          </p:cNvSpPr>
          <p:nvPr>
            <p:ph type="sldNum" sz="quarter" idx="4"/>
          </p:nvPr>
        </p:nvSpPr>
        <p:spPr>
          <a:xfrm>
            <a:off x="8042827" y="6581567"/>
            <a:ext cx="1101173" cy="276433"/>
          </a:xfrm>
        </p:spPr>
        <p:txBody>
          <a:bodyPr/>
          <a:lstStyle>
            <a:lvl1pPr>
              <a:defRPr>
                <a:solidFill>
                  <a:schemeClr val="tx1"/>
                </a:solidFill>
              </a:defRPr>
            </a:lvl1pPr>
          </a:lstStyle>
          <a:p>
            <a:fld id="{817DF842-750B-4A5D-9155-1E8DCBB251DE}" type="slidenum">
              <a:rPr lang="en-US" altLang="en-US"/>
              <a:pPr/>
              <a:t>‹#›</a:t>
            </a:fld>
            <a:endParaRPr lang="en-US" altLang="en-US"/>
          </a:p>
        </p:txBody>
      </p:sp>
      <p:cxnSp>
        <p:nvCxnSpPr>
          <p:cNvPr id="9" name="Straight Connector 8">
            <a:extLst>
              <a:ext uri="{FF2B5EF4-FFF2-40B4-BE49-F238E27FC236}">
                <a16:creationId xmlns:a16="http://schemas.microsoft.com/office/drawing/2014/main" id="{A29A9BA2-6B51-400D-AE7E-C38B5430D242}"/>
              </a:ext>
            </a:extLst>
          </p:cNvPr>
          <p:cNvCxnSpPr/>
          <p:nvPr userDrawn="1"/>
        </p:nvCxnSpPr>
        <p:spPr>
          <a:xfrm>
            <a:off x="324036" y="6406101"/>
            <a:ext cx="8613589" cy="1588"/>
          </a:xfrm>
          <a:prstGeom prst="line">
            <a:avLst/>
          </a:prstGeom>
          <a:ln>
            <a:solidFill>
              <a:srgbClr val="0B3D91"/>
            </a:solidFill>
          </a:ln>
        </p:spPr>
        <p:style>
          <a:lnRef idx="2">
            <a:schemeClr val="accent1"/>
          </a:lnRef>
          <a:fillRef idx="0">
            <a:schemeClr val="accent1"/>
          </a:fillRef>
          <a:effectRef idx="1">
            <a:schemeClr val="accent1"/>
          </a:effectRef>
          <a:fontRef idx="minor">
            <a:schemeClr val="tx1"/>
          </a:fontRef>
        </p:style>
      </p:cxnSp>
      <p:pic>
        <p:nvPicPr>
          <p:cNvPr id="10" name="Picture 8" descr="NASALogo.png">
            <a:extLst>
              <a:ext uri="{FF2B5EF4-FFF2-40B4-BE49-F238E27FC236}">
                <a16:creationId xmlns:a16="http://schemas.microsoft.com/office/drawing/2014/main" id="{224F76D1-00A2-4719-81D6-040FCB84C0B8}"/>
              </a:ext>
            </a:extLst>
          </p:cNvPr>
          <p:cNvPicPr>
            <a:picLocks noChangeAspect="1"/>
          </p:cNvPicPr>
          <p:nvPr userDrawn="1"/>
        </p:nvPicPr>
        <p:blipFill>
          <a:blip r:embed="rId2" cstate="print"/>
          <a:srcRect r="55539"/>
          <a:stretch>
            <a:fillRect/>
          </a:stretch>
        </p:blipFill>
        <p:spPr bwMode="auto">
          <a:xfrm>
            <a:off x="28575" y="23155"/>
            <a:ext cx="878987" cy="713920"/>
          </a:xfrm>
          <a:prstGeom prst="rect">
            <a:avLst/>
          </a:prstGeom>
          <a:noFill/>
          <a:ln w="9525">
            <a:noFill/>
            <a:miter lim="800000"/>
            <a:headEnd/>
            <a:tailEnd/>
          </a:ln>
        </p:spPr>
      </p:pic>
      <p:cxnSp>
        <p:nvCxnSpPr>
          <p:cNvPr id="13" name="Straight Connector 12">
            <a:extLst>
              <a:ext uri="{FF2B5EF4-FFF2-40B4-BE49-F238E27FC236}">
                <a16:creationId xmlns:a16="http://schemas.microsoft.com/office/drawing/2014/main" id="{58028447-C739-4C1D-8DA5-4698E8424D48}"/>
              </a:ext>
            </a:extLst>
          </p:cNvPr>
          <p:cNvCxnSpPr/>
          <p:nvPr userDrawn="1"/>
        </p:nvCxnSpPr>
        <p:spPr>
          <a:xfrm>
            <a:off x="324036" y="1031725"/>
            <a:ext cx="8613589" cy="1588"/>
          </a:xfrm>
          <a:prstGeom prst="line">
            <a:avLst/>
          </a:prstGeom>
          <a:ln>
            <a:solidFill>
              <a:srgbClr val="0B3D91"/>
            </a:solidFill>
          </a:ln>
        </p:spPr>
        <p:style>
          <a:lnRef idx="2">
            <a:schemeClr val="accent1"/>
          </a:lnRef>
          <a:fillRef idx="0">
            <a:schemeClr val="accent1"/>
          </a:fillRef>
          <a:effectRef idx="1">
            <a:schemeClr val="accent1"/>
          </a:effectRef>
          <a:fontRef idx="minor">
            <a:schemeClr val="tx1"/>
          </a:fontRef>
        </p:style>
      </p:cxnSp>
      <p:pic>
        <p:nvPicPr>
          <p:cNvPr id="8" name="Picture 7" descr="logo_idea5_email3_edited">
            <a:extLst>
              <a:ext uri="{FF2B5EF4-FFF2-40B4-BE49-F238E27FC236}">
                <a16:creationId xmlns:a16="http://schemas.microsoft.com/office/drawing/2014/main" id="{0C6A4659-C94D-4298-9271-16C58953982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65554" y="23155"/>
            <a:ext cx="745798" cy="71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7B8A594-A44B-460F-B4A7-554058A9149E}"/>
              </a:ext>
            </a:extLst>
          </p:cNvPr>
          <p:cNvSpPr txBox="1"/>
          <p:nvPr userDrawn="1"/>
        </p:nvSpPr>
        <p:spPr>
          <a:xfrm>
            <a:off x="1828800" y="6473047"/>
            <a:ext cx="5486400" cy="248209"/>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rtlCol="0">
            <a:spAutoFit/>
          </a:bodyPr>
          <a:lstStyle/>
          <a:p>
            <a:pPr algn="ctr"/>
            <a:r>
              <a:rPr lang="en-US" sz="1013" dirty="0"/>
              <a:t>Thermal Modeling and Analysis at GSFC - 2022</a:t>
            </a:r>
          </a:p>
        </p:txBody>
      </p:sp>
    </p:spTree>
    <p:extLst>
      <p:ext uri="{BB962C8B-B14F-4D97-AF65-F5344CB8AC3E}">
        <p14:creationId xmlns:p14="http://schemas.microsoft.com/office/powerpoint/2010/main" val="3778700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BE44DB1-FE6C-4F87-A484-D16E4A426314}"/>
              </a:ext>
            </a:extLst>
          </p:cNvPr>
          <p:cNvSpPr>
            <a:spLocks noGrp="1"/>
          </p:cNvSpPr>
          <p:nvPr>
            <p:ph type="ftr" sz="quarter" idx="11"/>
          </p:nvPr>
        </p:nvSpPr>
        <p:spPr>
          <a:xfrm>
            <a:off x="675004" y="6437687"/>
            <a:ext cx="7885736" cy="268964"/>
          </a:xfrm>
          <a:prstGeom prst="rect">
            <a:avLst/>
          </a:prstGeom>
        </p:spPr>
        <p:txBody>
          <a:bodyPr/>
          <a:lstStyle>
            <a:lvl1pPr>
              <a:defRPr/>
            </a:lvl1pPr>
          </a:lstStyle>
          <a:p>
            <a:endParaRPr lang="en-US" altLang="en-US" dirty="0"/>
          </a:p>
        </p:txBody>
      </p:sp>
      <p:sp>
        <p:nvSpPr>
          <p:cNvPr id="4" name="Slide Number Placeholder 3">
            <a:extLst>
              <a:ext uri="{FF2B5EF4-FFF2-40B4-BE49-F238E27FC236}">
                <a16:creationId xmlns:a16="http://schemas.microsoft.com/office/drawing/2014/main" id="{B47D95C1-67FF-45A6-80D8-2210095E59B0}"/>
              </a:ext>
            </a:extLst>
          </p:cNvPr>
          <p:cNvSpPr>
            <a:spLocks noGrp="1"/>
          </p:cNvSpPr>
          <p:nvPr>
            <p:ph type="sldNum" sz="quarter" idx="12"/>
          </p:nvPr>
        </p:nvSpPr>
        <p:spPr/>
        <p:txBody>
          <a:bodyPr/>
          <a:lstStyle>
            <a:lvl1pPr>
              <a:defRPr/>
            </a:lvl1pPr>
          </a:lstStyle>
          <a:p>
            <a:fld id="{0539AA23-6262-4290-90BB-12DC55629830}" type="slidenum">
              <a:rPr lang="en-US" altLang="en-US"/>
              <a:pPr/>
              <a:t>‹#›</a:t>
            </a:fld>
            <a:endParaRPr lang="en-US" altLang="en-US"/>
          </a:p>
        </p:txBody>
      </p:sp>
      <p:cxnSp>
        <p:nvCxnSpPr>
          <p:cNvPr id="5" name="Straight Connector 4">
            <a:extLst>
              <a:ext uri="{FF2B5EF4-FFF2-40B4-BE49-F238E27FC236}">
                <a16:creationId xmlns:a16="http://schemas.microsoft.com/office/drawing/2014/main" id="{FC703F9C-6F8A-4A8F-A283-9CD9E9B7FE97}"/>
              </a:ext>
            </a:extLst>
          </p:cNvPr>
          <p:cNvCxnSpPr/>
          <p:nvPr userDrawn="1"/>
        </p:nvCxnSpPr>
        <p:spPr>
          <a:xfrm>
            <a:off x="324036" y="1031725"/>
            <a:ext cx="8613589" cy="1588"/>
          </a:xfrm>
          <a:prstGeom prst="line">
            <a:avLst/>
          </a:prstGeom>
          <a:ln>
            <a:solidFill>
              <a:srgbClr val="0B3D9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5146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tx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lIns="0" tIns="0" rIns="0" bIns="0">
            <a:spAutoFit/>
          </a:bodyPr>
          <a:lstStyle>
            <a:lvl1pPr>
              <a:defRPr/>
            </a:lvl1pPr>
          </a:lstStyle>
          <a:p>
            <a:endParaRPr/>
          </a:p>
        </p:txBody>
      </p:sp>
      <p:sp>
        <p:nvSpPr>
          <p:cNvPr id="5" name="Holder 5">
            <a:extLst>
              <a:ext uri="{FF2B5EF4-FFF2-40B4-BE49-F238E27FC236}">
                <a16:creationId xmlns:a16="http://schemas.microsoft.com/office/drawing/2014/main" id="{55A5FEE7-E4A8-4978-9D6D-545B1BE91C1E}"/>
              </a:ext>
            </a:extLst>
          </p:cNvPr>
          <p:cNvSpPr>
            <a:spLocks noGrp="1"/>
          </p:cNvSpPr>
          <p:nvPr>
            <p:ph type="ftr" sz="quarter" idx="10"/>
          </p:nvPr>
        </p:nvSpPr>
        <p:spPr>
          <a:xfrm>
            <a:off x="675004" y="6437687"/>
            <a:ext cx="7885736" cy="268964"/>
          </a:xfrm>
          <a:prstGeom prst="rect">
            <a:avLst/>
          </a:prstGeom>
        </p:spPr>
        <p:txBody>
          <a:bodyPr lIns="0" tIns="0" rIns="0" bIns="0"/>
          <a:lstStyle>
            <a:lvl1pPr algn="ctr">
              <a:defRPr>
                <a:solidFill>
                  <a:schemeClr val="tx1">
                    <a:tint val="75000"/>
                  </a:schemeClr>
                </a:solidFill>
              </a:defRPr>
            </a:lvl1pPr>
          </a:lstStyle>
          <a:p>
            <a:pPr>
              <a:defRPr/>
            </a:pPr>
            <a:endParaRPr dirty="0"/>
          </a:p>
        </p:txBody>
      </p:sp>
      <p:sp>
        <p:nvSpPr>
          <p:cNvPr id="6" name="Holder 6">
            <a:extLst>
              <a:ext uri="{FF2B5EF4-FFF2-40B4-BE49-F238E27FC236}">
                <a16:creationId xmlns:a16="http://schemas.microsoft.com/office/drawing/2014/main" id="{70E0342B-BEE4-4D36-BB12-9A9832F22072}"/>
              </a:ext>
            </a:extLst>
          </p:cNvPr>
          <p:cNvSpPr>
            <a:spLocks noGrp="1"/>
          </p:cNvSpPr>
          <p:nvPr>
            <p:ph type="dt" sz="half" idx="11"/>
          </p:nvPr>
        </p:nvSpPr>
        <p:spPr/>
        <p:txBody>
          <a:bodyPr lIns="0" tIns="0" rIns="0" bIns="0"/>
          <a:lstStyle>
            <a:lvl1pPr algn="l">
              <a:defRPr>
                <a:solidFill>
                  <a:schemeClr val="tx1">
                    <a:tint val="75000"/>
                  </a:schemeClr>
                </a:solidFill>
              </a:defRPr>
            </a:lvl1pPr>
          </a:lstStyle>
          <a:p>
            <a:pPr>
              <a:defRPr/>
            </a:pPr>
            <a:endParaRPr lang="en-US" dirty="0"/>
          </a:p>
        </p:txBody>
      </p:sp>
      <p:sp>
        <p:nvSpPr>
          <p:cNvPr id="7" name="Holder 7">
            <a:extLst>
              <a:ext uri="{FF2B5EF4-FFF2-40B4-BE49-F238E27FC236}">
                <a16:creationId xmlns:a16="http://schemas.microsoft.com/office/drawing/2014/main" id="{ADFA1028-1043-4E19-8B4C-AF6CD6CDFC3D}"/>
              </a:ext>
            </a:extLst>
          </p:cNvPr>
          <p:cNvSpPr>
            <a:spLocks noGrp="1"/>
          </p:cNvSpPr>
          <p:nvPr>
            <p:ph type="sldNum" sz="quarter" idx="12"/>
          </p:nvPr>
        </p:nvSpPr>
        <p:spPr/>
        <p:txBody>
          <a:bodyPr lIns="0" tIns="0" rIns="0" bIns="0"/>
          <a:lstStyle>
            <a:lvl1pPr algn="r">
              <a:defRPr>
                <a:solidFill>
                  <a:schemeClr val="tx1">
                    <a:tint val="75000"/>
                  </a:schemeClr>
                </a:solidFill>
              </a:defRPr>
            </a:lvl1pPr>
          </a:lstStyle>
          <a:p>
            <a:pPr>
              <a:defRPr/>
            </a:pPr>
            <a:fld id="{35EA3331-3E99-4C05-ADFB-867A7C308450}" type="slidenum">
              <a:rPr/>
              <a:pPr>
                <a:defRPr/>
              </a:pPr>
              <a:t>‹#›</a:t>
            </a:fld>
            <a:endParaRPr/>
          </a:p>
        </p:txBody>
      </p:sp>
      <p:cxnSp>
        <p:nvCxnSpPr>
          <p:cNvPr id="8" name="Straight Connector 7">
            <a:extLst>
              <a:ext uri="{FF2B5EF4-FFF2-40B4-BE49-F238E27FC236}">
                <a16:creationId xmlns:a16="http://schemas.microsoft.com/office/drawing/2014/main" id="{6A95F611-EA26-4B93-8D77-30CC5F2A703C}"/>
              </a:ext>
            </a:extLst>
          </p:cNvPr>
          <p:cNvCxnSpPr/>
          <p:nvPr userDrawn="1"/>
        </p:nvCxnSpPr>
        <p:spPr>
          <a:xfrm>
            <a:off x="324036" y="1031725"/>
            <a:ext cx="8613589" cy="1588"/>
          </a:xfrm>
          <a:prstGeom prst="line">
            <a:avLst/>
          </a:prstGeom>
          <a:ln>
            <a:solidFill>
              <a:srgbClr val="0B3D9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9377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bwMode="auto">
          <a:xfrm>
            <a:off x="905851" y="0"/>
            <a:ext cx="7399949" cy="96747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9" name="Rectangle 3"/>
          <p:cNvSpPr>
            <a:spLocks noGrp="1" noChangeArrowheads="1"/>
          </p:cNvSpPr>
          <p:nvPr>
            <p:ph type="body" idx="1"/>
          </p:nvPr>
        </p:nvSpPr>
        <p:spPr bwMode="auto">
          <a:xfrm>
            <a:off x="457200" y="1154098"/>
            <a:ext cx="8321040" cy="51628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p:cNvCxnSpPr/>
          <p:nvPr/>
        </p:nvCxnSpPr>
        <p:spPr>
          <a:xfrm>
            <a:off x="324036" y="6406101"/>
            <a:ext cx="8613589" cy="1588"/>
          </a:xfrm>
          <a:prstGeom prst="line">
            <a:avLst/>
          </a:prstGeom>
          <a:ln>
            <a:solidFill>
              <a:srgbClr val="0B3D91"/>
            </a:solidFill>
          </a:ln>
        </p:spPr>
        <p:style>
          <a:lnRef idx="2">
            <a:schemeClr val="accent1"/>
          </a:lnRef>
          <a:fillRef idx="0">
            <a:schemeClr val="accent1"/>
          </a:fillRef>
          <a:effectRef idx="1">
            <a:schemeClr val="accent1"/>
          </a:effectRef>
          <a:fontRef idx="minor">
            <a:schemeClr val="tx1"/>
          </a:fontRef>
        </p:style>
      </p:cxnSp>
      <p:sp>
        <p:nvSpPr>
          <p:cNvPr id="10" name="Rectangle 6"/>
          <p:cNvSpPr>
            <a:spLocks noGrp="1" noChangeArrowheads="1"/>
          </p:cNvSpPr>
          <p:nvPr>
            <p:ph type="sldNum" sz="quarter" idx="4"/>
          </p:nvPr>
        </p:nvSpPr>
        <p:spPr>
          <a:xfrm>
            <a:off x="8686799" y="6484620"/>
            <a:ext cx="384041" cy="351155"/>
          </a:xfrm>
          <a:prstGeom prst="rect">
            <a:avLst/>
          </a:prstGeom>
          <a:ln/>
        </p:spPr>
        <p:txBody>
          <a:bodyPr/>
          <a:lstStyle>
            <a:lvl1pPr algn="r">
              <a:defRPr sz="800">
                <a:solidFill>
                  <a:srgbClr val="0B3D91"/>
                </a:solidFill>
                <a:latin typeface="Calibri"/>
                <a:cs typeface="Calibri"/>
              </a:defRPr>
            </a:lvl1pPr>
          </a:lstStyle>
          <a:p>
            <a:fld id="{7125010E-AF85-4248-B159-64C6DC3B1737}" type="slidenum">
              <a:rPr lang="en-US" smtClean="0"/>
              <a:pPr/>
              <a:t>‹#›</a:t>
            </a:fld>
            <a:endParaRPr lang="en-US" dirty="0"/>
          </a:p>
        </p:txBody>
      </p:sp>
      <p:cxnSp>
        <p:nvCxnSpPr>
          <p:cNvPr id="9" name="Straight Connector 8">
            <a:extLst>
              <a:ext uri="{FF2B5EF4-FFF2-40B4-BE49-F238E27FC236}">
                <a16:creationId xmlns:a16="http://schemas.microsoft.com/office/drawing/2014/main" id="{B87F7A12-FD5E-4ADD-997C-75FE9AC1F49B}"/>
              </a:ext>
            </a:extLst>
          </p:cNvPr>
          <p:cNvCxnSpPr/>
          <p:nvPr userDrawn="1"/>
        </p:nvCxnSpPr>
        <p:spPr>
          <a:xfrm>
            <a:off x="324036" y="1031725"/>
            <a:ext cx="8613589" cy="1588"/>
          </a:xfrm>
          <a:prstGeom prst="line">
            <a:avLst/>
          </a:prstGeom>
          <a:ln>
            <a:solidFill>
              <a:srgbClr val="0B3D9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884C2C97-9666-4714-9193-EE0974274416}"/>
              </a:ext>
            </a:extLst>
          </p:cNvPr>
          <p:cNvSpPr txBox="1"/>
          <p:nvPr userDrawn="1"/>
        </p:nvSpPr>
        <p:spPr>
          <a:xfrm>
            <a:off x="1828800" y="6473047"/>
            <a:ext cx="5486400" cy="248209"/>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rtlCol="0">
            <a:spAutoFit/>
          </a:bodyPr>
          <a:lstStyle/>
          <a:p>
            <a:pPr algn="ctr"/>
            <a:r>
              <a:rPr lang="en-US" sz="1013" dirty="0"/>
              <a:t>Thermal Modeling and Analysis at GSFC - 2022</a:t>
            </a:r>
          </a:p>
        </p:txBody>
      </p:sp>
      <p:pic>
        <p:nvPicPr>
          <p:cNvPr id="13" name="Picture 8" descr="NASALogo.png">
            <a:extLst>
              <a:ext uri="{FF2B5EF4-FFF2-40B4-BE49-F238E27FC236}">
                <a16:creationId xmlns:a16="http://schemas.microsoft.com/office/drawing/2014/main" id="{A500ACB0-7562-4145-8CDE-CE7CA8D3EC9E}"/>
              </a:ext>
            </a:extLst>
          </p:cNvPr>
          <p:cNvPicPr>
            <a:picLocks noChangeAspect="1"/>
          </p:cNvPicPr>
          <p:nvPr userDrawn="1"/>
        </p:nvPicPr>
        <p:blipFill>
          <a:blip r:embed="rId9" cstate="print"/>
          <a:srcRect r="55539"/>
          <a:stretch>
            <a:fillRect/>
          </a:stretch>
        </p:blipFill>
        <p:spPr bwMode="auto">
          <a:xfrm>
            <a:off x="26864" y="27354"/>
            <a:ext cx="878987" cy="713920"/>
          </a:xfrm>
          <a:prstGeom prst="rect">
            <a:avLst/>
          </a:prstGeom>
          <a:noFill/>
          <a:ln w="9525">
            <a:noFill/>
            <a:miter lim="800000"/>
            <a:headEnd/>
            <a:tailEnd/>
          </a:ln>
        </p:spPr>
      </p:pic>
      <p:pic>
        <p:nvPicPr>
          <p:cNvPr id="14" name="Picture 13" descr="logo_idea5_email3_edited">
            <a:extLst>
              <a:ext uri="{FF2B5EF4-FFF2-40B4-BE49-F238E27FC236}">
                <a16:creationId xmlns:a16="http://schemas.microsoft.com/office/drawing/2014/main" id="{696A8A61-9257-46E5-B082-8A6029FA997A}"/>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365554" y="23155"/>
            <a:ext cx="745798" cy="712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601833"/>
      </p:ext>
    </p:extLst>
  </p:cSld>
  <p:clrMap bg1="lt1" tx1="dk1" bg2="lt2" tx2="dk2" accent1="accent1" accent2="accent2" accent3="accent3" accent4="accent4" accent5="accent5" accent6="accent6" hlink="hlink" folHlink="folHlink"/>
  <p:sldLayoutIdLst>
    <p:sldLayoutId id="2147483662" r:id="rId1"/>
    <p:sldLayoutId id="2147483675" r:id="rId2"/>
    <p:sldLayoutId id="2147483674" r:id="rId3"/>
    <p:sldLayoutId id="2147483673" r:id="rId4"/>
    <p:sldLayoutId id="2147483676" r:id="rId5"/>
    <p:sldLayoutId id="2147483681" r:id="rId6"/>
    <p:sldLayoutId id="2147483682" r:id="rId7"/>
  </p:sldLayoutIdLst>
  <p:hf hdr="0"/>
  <p:txStyles>
    <p:titleStyle>
      <a:lvl1pPr algn="ctr" rtl="0" eaLnBrk="1" fontAlgn="base" hangingPunct="1">
        <a:spcBef>
          <a:spcPct val="0"/>
        </a:spcBef>
        <a:spcAft>
          <a:spcPct val="0"/>
        </a:spcAft>
        <a:defRPr sz="3200" b="1">
          <a:solidFill>
            <a:srgbClr val="0B3D91"/>
          </a:solidFill>
          <a:latin typeface="Calibri"/>
          <a:ea typeface="+mj-ea"/>
          <a:cs typeface="Calibri"/>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2400">
          <a:solidFill>
            <a:srgbClr val="0B3D91"/>
          </a:solidFill>
          <a:latin typeface="Calibri"/>
          <a:ea typeface="+mn-ea"/>
          <a:cs typeface="Calibri"/>
        </a:defRPr>
      </a:lvl1pPr>
      <a:lvl2pPr marL="742950" indent="-285750" algn="l" rtl="0" eaLnBrk="1" fontAlgn="base" hangingPunct="1">
        <a:spcBef>
          <a:spcPct val="20000"/>
        </a:spcBef>
        <a:spcAft>
          <a:spcPct val="0"/>
        </a:spcAft>
        <a:buChar char="–"/>
        <a:defRPr lang="en-US" sz="2400" dirty="0" smtClean="0">
          <a:solidFill>
            <a:srgbClr val="0B3D91"/>
          </a:solidFill>
          <a:latin typeface="Calibri"/>
          <a:ea typeface="+mn-ea"/>
          <a:cs typeface="Calibri"/>
        </a:defRPr>
      </a:lvl2pPr>
      <a:lvl3pPr marL="11430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3pPr>
      <a:lvl4pPr marL="16002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4pPr>
      <a:lvl5pPr marL="20574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Hume.L.Peabody@nasa.gov" TargetMode="Externa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png"/></Relationships>
</file>

<file path=ppt/slides/_rels/slide6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_rels/slide6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s>
</file>

<file path=ppt/slides/_rels/slide6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7.png"/></Relationships>
</file>

<file path=ppt/slides/_rels/slide6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7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1.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80.png"/></Relationships>
</file>

<file path=ppt/slides/_rels/slide7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xml"/><Relationship Id="rId5" Type="http://schemas.openxmlformats.org/officeDocument/2006/relationships/image" Target="../media/image84.png"/><Relationship Id="rId4" Type="http://schemas.openxmlformats.org/officeDocument/2006/relationships/image" Target="../media/image83.png"/></Relationships>
</file>

<file path=ppt/slides/_rels/slide7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xml"/><Relationship Id="rId5" Type="http://schemas.openxmlformats.org/officeDocument/2006/relationships/image" Target="../media/image88.png"/><Relationship Id="rId4" Type="http://schemas.openxmlformats.org/officeDocument/2006/relationships/image" Target="../media/image87.png"/></Relationships>
</file>

<file path=ppt/slides/_rels/slide7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7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94.png"/><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7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xml"/><Relationship Id="rId5" Type="http://schemas.openxmlformats.org/officeDocument/2006/relationships/image" Target="../media/image95.png"/><Relationship Id="rId4" Type="http://schemas.openxmlformats.org/officeDocument/2006/relationships/image" Target="../media/image102.png"/></Relationships>
</file>

<file path=ppt/slides/_rels/slide7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95.png"/><Relationship Id="rId1" Type="http://schemas.openxmlformats.org/officeDocument/2006/relationships/slideLayout" Target="../slideLayouts/slideLayout1.xml"/><Relationship Id="rId5" Type="http://schemas.openxmlformats.org/officeDocument/2006/relationships/image" Target="../media/image105.png"/><Relationship Id="rId4" Type="http://schemas.openxmlformats.org/officeDocument/2006/relationships/image" Target="../media/image104.png"/></Relationships>
</file>

<file path=ppt/slides/_rels/slide8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5.xml"/><Relationship Id="rId5" Type="http://schemas.openxmlformats.org/officeDocument/2006/relationships/image" Target="../media/image109.png"/><Relationship Id="rId4" Type="http://schemas.openxmlformats.org/officeDocument/2006/relationships/image" Target="../media/image108.png"/></Relationships>
</file>

<file path=ppt/slides/_rels/slide8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5.xml"/><Relationship Id="rId5" Type="http://schemas.openxmlformats.org/officeDocument/2006/relationships/image" Target="../media/image113.png"/><Relationship Id="rId4" Type="http://schemas.openxmlformats.org/officeDocument/2006/relationships/image" Target="../media/image112.png"/></Relationships>
</file>

<file path=ppt/slides/_rels/slide85.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5.xml"/><Relationship Id="rId5" Type="http://schemas.openxmlformats.org/officeDocument/2006/relationships/image" Target="../media/image117.png"/><Relationship Id="rId4" Type="http://schemas.openxmlformats.org/officeDocument/2006/relationships/image" Target="../media/image116.png"/></Relationships>
</file>

<file path=ppt/slides/_rels/slide87.xml.rels><?xml version="1.0" encoding="UTF-8" standalone="yes"?>
<Relationships xmlns="http://schemas.openxmlformats.org/package/2006/relationships"><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image" Target="../media/image114.png"/><Relationship Id="rId1" Type="http://schemas.openxmlformats.org/officeDocument/2006/relationships/slideLayout" Target="../slideLayouts/slideLayout5.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png"/><Relationship Id="rId1" Type="http://schemas.openxmlformats.org/officeDocument/2006/relationships/slideLayout" Target="../slideLayouts/slideLayout5.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9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5.xml"/><Relationship Id="rId5" Type="http://schemas.openxmlformats.org/officeDocument/2006/relationships/image" Target="../media/image133.png"/><Relationship Id="rId4" Type="http://schemas.openxmlformats.org/officeDocument/2006/relationships/image" Target="../media/image132.png"/></Relationships>
</file>

<file path=ppt/slides/_rels/slide9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5.xml"/><Relationship Id="rId5" Type="http://schemas.openxmlformats.org/officeDocument/2006/relationships/image" Target="../media/image137.png"/><Relationship Id="rId4" Type="http://schemas.openxmlformats.org/officeDocument/2006/relationships/image" Target="../media/image136.png"/></Relationships>
</file>

<file path=ppt/slides/_rels/slide9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5.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94.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5.xml"/><Relationship Id="rId5" Type="http://schemas.openxmlformats.org/officeDocument/2006/relationships/image" Target="../media/image146.png"/><Relationship Id="rId4" Type="http://schemas.openxmlformats.org/officeDocument/2006/relationships/image" Target="../media/image145.png"/></Relationships>
</file>

<file path=ppt/slides/_rels/slide9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5.png"/><Relationship Id="rId1" Type="http://schemas.openxmlformats.org/officeDocument/2006/relationships/slideLayout" Target="../slideLayouts/slideLayout5.xml"/><Relationship Id="rId5" Type="http://schemas.openxmlformats.org/officeDocument/2006/relationships/image" Target="../media/image149.png"/><Relationship Id="rId4" Type="http://schemas.openxmlformats.org/officeDocument/2006/relationships/image" Target="../media/image148.png"/></Relationships>
</file>

<file path=ppt/slides/_rels/slide96.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5.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s>
</file>

<file path=ppt/slides/_rels/slide9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5.xml"/><Relationship Id="rId5" Type="http://schemas.openxmlformats.org/officeDocument/2006/relationships/image" Target="../media/image158.png"/><Relationship Id="rId4" Type="http://schemas.openxmlformats.org/officeDocument/2006/relationships/image" Target="../media/image157.png"/></Relationships>
</file>

<file path=ppt/slides/_rels/slide9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5.xml"/><Relationship Id="rId4" Type="http://schemas.openxmlformats.org/officeDocument/2006/relationships/image" Target="../media/image161.png"/></Relationships>
</file>

<file path=ppt/slides/_rels/slide99.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5.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68.pn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3" Type="http://schemas.openxmlformats.org/officeDocument/2006/relationships/image" Target="../media/image170.png"/><Relationship Id="rId7" Type="http://schemas.openxmlformats.org/officeDocument/2006/relationships/image" Target="../media/image174.png"/><Relationship Id="rId2" Type="http://schemas.openxmlformats.org/officeDocument/2006/relationships/image" Target="../media/image169.png"/><Relationship Id="rId1" Type="http://schemas.openxmlformats.org/officeDocument/2006/relationships/slideLayout" Target="../slideLayouts/slideLayout5.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png"/></Relationships>
</file>

<file path=ppt/slides/_rels/slide104.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5.xml"/><Relationship Id="rId5" Type="http://schemas.openxmlformats.org/officeDocument/2006/relationships/image" Target="../media/image178.png"/><Relationship Id="rId4" Type="http://schemas.openxmlformats.org/officeDocument/2006/relationships/image" Target="../media/image177.png"/></Relationships>
</file>

<file path=ppt/slides/_rels/slide105.xml.rels><?xml version="1.0" encoding="UTF-8" standalone="yes"?>
<Relationships xmlns="http://schemas.openxmlformats.org/package/2006/relationships"><Relationship Id="rId3" Type="http://schemas.openxmlformats.org/officeDocument/2006/relationships/image" Target="../media/image175.png"/><Relationship Id="rId7" Type="http://schemas.openxmlformats.org/officeDocument/2006/relationships/image" Target="../media/image182.png"/><Relationship Id="rId2" Type="http://schemas.openxmlformats.org/officeDocument/2006/relationships/image" Target="../media/image177.png"/><Relationship Id="rId1" Type="http://schemas.openxmlformats.org/officeDocument/2006/relationships/slideLayout" Target="../slideLayouts/slideLayout5.xml"/><Relationship Id="rId6" Type="http://schemas.openxmlformats.org/officeDocument/2006/relationships/image" Target="../media/image181.png"/><Relationship Id="rId5" Type="http://schemas.openxmlformats.org/officeDocument/2006/relationships/image" Target="../media/image180.png"/><Relationship Id="rId4" Type="http://schemas.openxmlformats.org/officeDocument/2006/relationships/image" Target="../media/image179.png"/></Relationships>
</file>

<file path=ppt/slides/_rels/slide106.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5.xml"/><Relationship Id="rId5" Type="http://schemas.openxmlformats.org/officeDocument/2006/relationships/image" Target="../media/image186.png"/><Relationship Id="rId4" Type="http://schemas.openxmlformats.org/officeDocument/2006/relationships/image" Target="../media/image185.png"/></Relationships>
</file>

<file path=ppt/slides/_rels/slide107.xml.rels><?xml version="1.0" encoding="UTF-8" standalone="yes"?>
<Relationships xmlns="http://schemas.openxmlformats.org/package/2006/relationships"><Relationship Id="rId3" Type="http://schemas.openxmlformats.org/officeDocument/2006/relationships/image" Target="../media/image187.png"/><Relationship Id="rId7" Type="http://schemas.openxmlformats.org/officeDocument/2006/relationships/image" Target="../media/image191.png"/><Relationship Id="rId2" Type="http://schemas.openxmlformats.org/officeDocument/2006/relationships/image" Target="../media/image183.png"/><Relationship Id="rId1" Type="http://schemas.openxmlformats.org/officeDocument/2006/relationships/slideLayout" Target="../slideLayouts/slideLayout5.xml"/><Relationship Id="rId6" Type="http://schemas.openxmlformats.org/officeDocument/2006/relationships/image" Target="../media/image190.png"/><Relationship Id="rId5" Type="http://schemas.openxmlformats.org/officeDocument/2006/relationships/image" Target="../media/image189.png"/><Relationship Id="rId4" Type="http://schemas.openxmlformats.org/officeDocument/2006/relationships/image" Target="../media/image188.png"/></Relationships>
</file>

<file path=ppt/slides/_rels/slide10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1.xml"/><Relationship Id="rId5" Type="http://schemas.openxmlformats.org/officeDocument/2006/relationships/image" Target="../media/image196.png"/><Relationship Id="rId4" Type="http://schemas.openxmlformats.org/officeDocument/2006/relationships/image" Target="../media/image195.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2.png"/><Relationship Id="rId1" Type="http://schemas.openxmlformats.org/officeDocument/2006/relationships/slideLayout" Target="../slideLayouts/slideLayout1.xml"/><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png"/></Relationships>
</file>

<file path=ppt/slides/_rels/slide113.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1.xml"/><Relationship Id="rId6" Type="http://schemas.openxmlformats.org/officeDocument/2006/relationships/image" Target="../media/image205.png"/><Relationship Id="rId5" Type="http://schemas.openxmlformats.org/officeDocument/2006/relationships/image" Target="../media/image204.png"/><Relationship Id="rId4" Type="http://schemas.openxmlformats.org/officeDocument/2006/relationships/image" Target="../media/image203.png"/></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06.wmf"/></Relationships>
</file>

<file path=ppt/slides/_rels/slide115.xml.rels><?xml version="1.0" encoding="UTF-8" standalone="yes"?>
<Relationships xmlns="http://schemas.openxmlformats.org/package/2006/relationships"><Relationship Id="rId3" Type="http://schemas.openxmlformats.org/officeDocument/2006/relationships/image" Target="../media/image208.png"/><Relationship Id="rId7" Type="http://schemas.openxmlformats.org/officeDocument/2006/relationships/image" Target="../media/image212.png"/><Relationship Id="rId2" Type="http://schemas.openxmlformats.org/officeDocument/2006/relationships/image" Target="../media/image207.png"/><Relationship Id="rId1" Type="http://schemas.openxmlformats.org/officeDocument/2006/relationships/slideLayout" Target="../slideLayouts/slideLayout1.xml"/><Relationship Id="rId6" Type="http://schemas.openxmlformats.org/officeDocument/2006/relationships/image" Target="../media/image211.png"/><Relationship Id="rId5" Type="http://schemas.openxmlformats.org/officeDocument/2006/relationships/image" Target="../media/image210.png"/><Relationship Id="rId4" Type="http://schemas.openxmlformats.org/officeDocument/2006/relationships/image" Target="../media/image209.png"/></Relationships>
</file>

<file path=ppt/slides/_rels/slide116.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1.xml"/><Relationship Id="rId5" Type="http://schemas.openxmlformats.org/officeDocument/2006/relationships/image" Target="../media/image216.png"/><Relationship Id="rId4" Type="http://schemas.openxmlformats.org/officeDocument/2006/relationships/image" Target="../media/image215.png"/></Relationships>
</file>

<file path=ppt/slides/_rels/slide117.xml.rels><?xml version="1.0" encoding="UTF-8" standalone="yes"?>
<Relationships xmlns="http://schemas.openxmlformats.org/package/2006/relationships"><Relationship Id="rId8" Type="http://schemas.openxmlformats.org/officeDocument/2006/relationships/image" Target="../media/image223.png"/><Relationship Id="rId13" Type="http://schemas.openxmlformats.org/officeDocument/2006/relationships/image" Target="../media/image228.png"/><Relationship Id="rId3" Type="http://schemas.openxmlformats.org/officeDocument/2006/relationships/image" Target="../media/image218.png"/><Relationship Id="rId7" Type="http://schemas.openxmlformats.org/officeDocument/2006/relationships/image" Target="../media/image222.png"/><Relationship Id="rId12" Type="http://schemas.openxmlformats.org/officeDocument/2006/relationships/image" Target="../media/image227.png"/><Relationship Id="rId2" Type="http://schemas.openxmlformats.org/officeDocument/2006/relationships/image" Target="../media/image217.png"/><Relationship Id="rId1" Type="http://schemas.openxmlformats.org/officeDocument/2006/relationships/slideLayout" Target="../slideLayouts/slideLayout1.xml"/><Relationship Id="rId6" Type="http://schemas.openxmlformats.org/officeDocument/2006/relationships/image" Target="../media/image221.png"/><Relationship Id="rId11" Type="http://schemas.openxmlformats.org/officeDocument/2006/relationships/image" Target="../media/image226.png"/><Relationship Id="rId5" Type="http://schemas.openxmlformats.org/officeDocument/2006/relationships/image" Target="../media/image220.png"/><Relationship Id="rId10" Type="http://schemas.openxmlformats.org/officeDocument/2006/relationships/image" Target="../media/image225.png"/><Relationship Id="rId4" Type="http://schemas.openxmlformats.org/officeDocument/2006/relationships/image" Target="../media/image219.png"/><Relationship Id="rId9" Type="http://schemas.openxmlformats.org/officeDocument/2006/relationships/image" Target="../media/image224.png"/></Relationships>
</file>

<file path=ppt/slides/_rels/slide118.xml.rels><?xml version="1.0" encoding="UTF-8" standalone="yes"?>
<Relationships xmlns="http://schemas.openxmlformats.org/package/2006/relationships"><Relationship Id="rId3" Type="http://schemas.openxmlformats.org/officeDocument/2006/relationships/image" Target="../media/image230.png"/><Relationship Id="rId7" Type="http://schemas.openxmlformats.org/officeDocument/2006/relationships/image" Target="../media/image234.png"/><Relationship Id="rId2" Type="http://schemas.openxmlformats.org/officeDocument/2006/relationships/image" Target="../media/image229.png"/><Relationship Id="rId1" Type="http://schemas.openxmlformats.org/officeDocument/2006/relationships/slideLayout" Target="../slideLayouts/slideLayout1.xml"/><Relationship Id="rId6" Type="http://schemas.openxmlformats.org/officeDocument/2006/relationships/image" Target="../media/image233.png"/><Relationship Id="rId5" Type="http://schemas.openxmlformats.org/officeDocument/2006/relationships/image" Target="../media/image232.png"/><Relationship Id="rId4" Type="http://schemas.openxmlformats.org/officeDocument/2006/relationships/image" Target="../media/image231.png"/></Relationships>
</file>

<file path=ppt/slides/_rels/slide119.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image" Target="../media/image236.png"/><Relationship Id="rId7" Type="http://schemas.openxmlformats.org/officeDocument/2006/relationships/image" Target="../media/image240.png"/><Relationship Id="rId2" Type="http://schemas.openxmlformats.org/officeDocument/2006/relationships/image" Target="../media/image235.png"/><Relationship Id="rId1" Type="http://schemas.openxmlformats.org/officeDocument/2006/relationships/slideLayout" Target="../slideLayouts/slideLayout1.xml"/><Relationship Id="rId6" Type="http://schemas.openxmlformats.org/officeDocument/2006/relationships/image" Target="../media/image239.png"/><Relationship Id="rId5" Type="http://schemas.openxmlformats.org/officeDocument/2006/relationships/image" Target="../media/image238.png"/><Relationship Id="rId4" Type="http://schemas.openxmlformats.org/officeDocument/2006/relationships/image" Target="../media/image237.png"/><Relationship Id="rId9" Type="http://schemas.openxmlformats.org/officeDocument/2006/relationships/image" Target="../media/image242.png"/></Relationships>
</file>

<file path=ppt/slides/_rels/slide120.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1.xml"/><Relationship Id="rId5" Type="http://schemas.openxmlformats.org/officeDocument/2006/relationships/image" Target="../media/image246.png"/><Relationship Id="rId4" Type="http://schemas.openxmlformats.org/officeDocument/2006/relationships/image" Target="../media/image245.png"/></Relationships>
</file>

<file path=ppt/slides/_rels/slide121.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247.png"/><Relationship Id="rId1" Type="http://schemas.openxmlformats.org/officeDocument/2006/relationships/slideLayout" Target="../slideLayouts/slideLayout1.xml"/><Relationship Id="rId5" Type="http://schemas.openxmlformats.org/officeDocument/2006/relationships/image" Target="../media/image250.png"/><Relationship Id="rId4" Type="http://schemas.openxmlformats.org/officeDocument/2006/relationships/image" Target="../media/image249.png"/></Relationships>
</file>

<file path=ppt/slides/_rels/slide122.xml.rels><?xml version="1.0" encoding="UTF-8" standalone="yes"?>
<Relationships xmlns="http://schemas.openxmlformats.org/package/2006/relationships"><Relationship Id="rId8" Type="http://schemas.openxmlformats.org/officeDocument/2006/relationships/image" Target="../media/image257.png"/><Relationship Id="rId3" Type="http://schemas.openxmlformats.org/officeDocument/2006/relationships/image" Target="../media/image252.png"/><Relationship Id="rId7" Type="http://schemas.openxmlformats.org/officeDocument/2006/relationships/image" Target="../media/image256.png"/><Relationship Id="rId2" Type="http://schemas.openxmlformats.org/officeDocument/2006/relationships/image" Target="../media/image251.png"/><Relationship Id="rId1" Type="http://schemas.openxmlformats.org/officeDocument/2006/relationships/slideLayout" Target="../slideLayouts/slideLayout1.xml"/><Relationship Id="rId6" Type="http://schemas.openxmlformats.org/officeDocument/2006/relationships/image" Target="../media/image255.png"/><Relationship Id="rId5" Type="http://schemas.openxmlformats.org/officeDocument/2006/relationships/image" Target="../media/image254.png"/><Relationship Id="rId4" Type="http://schemas.openxmlformats.org/officeDocument/2006/relationships/image" Target="../media/image253.png"/><Relationship Id="rId9" Type="http://schemas.openxmlformats.org/officeDocument/2006/relationships/image" Target="../media/image258.png"/></Relationships>
</file>

<file path=ppt/slides/_rels/slide123.xml.rels><?xml version="1.0" encoding="UTF-8" standalone="yes"?>
<Relationships xmlns="http://schemas.openxmlformats.org/package/2006/relationships"><Relationship Id="rId8" Type="http://schemas.openxmlformats.org/officeDocument/2006/relationships/image" Target="../media/image265.png"/><Relationship Id="rId3" Type="http://schemas.openxmlformats.org/officeDocument/2006/relationships/image" Target="../media/image260.png"/><Relationship Id="rId7" Type="http://schemas.openxmlformats.org/officeDocument/2006/relationships/image" Target="../media/image264.png"/><Relationship Id="rId2" Type="http://schemas.openxmlformats.org/officeDocument/2006/relationships/image" Target="../media/image259.png"/><Relationship Id="rId1" Type="http://schemas.openxmlformats.org/officeDocument/2006/relationships/slideLayout" Target="../slideLayouts/slideLayout1.xml"/><Relationship Id="rId6" Type="http://schemas.openxmlformats.org/officeDocument/2006/relationships/image" Target="../media/image263.png"/><Relationship Id="rId5" Type="http://schemas.openxmlformats.org/officeDocument/2006/relationships/image" Target="../media/image262.png"/><Relationship Id="rId4" Type="http://schemas.openxmlformats.org/officeDocument/2006/relationships/image" Target="../media/image261.png"/></Relationships>
</file>

<file path=ppt/slides/_rels/slide124.xml.rels><?xml version="1.0" encoding="UTF-8" standalone="yes"?>
<Relationships xmlns="http://schemas.openxmlformats.org/package/2006/relationships"><Relationship Id="rId8" Type="http://schemas.openxmlformats.org/officeDocument/2006/relationships/image" Target="../media/image272.png"/><Relationship Id="rId3" Type="http://schemas.openxmlformats.org/officeDocument/2006/relationships/image" Target="../media/image267.png"/><Relationship Id="rId7" Type="http://schemas.openxmlformats.org/officeDocument/2006/relationships/image" Target="../media/image271.png"/><Relationship Id="rId2" Type="http://schemas.openxmlformats.org/officeDocument/2006/relationships/image" Target="../media/image266.png"/><Relationship Id="rId1" Type="http://schemas.openxmlformats.org/officeDocument/2006/relationships/slideLayout" Target="../slideLayouts/slideLayout1.xml"/><Relationship Id="rId6" Type="http://schemas.openxmlformats.org/officeDocument/2006/relationships/image" Target="../media/image270.png"/><Relationship Id="rId5" Type="http://schemas.openxmlformats.org/officeDocument/2006/relationships/image" Target="../media/image269.png"/><Relationship Id="rId10" Type="http://schemas.openxmlformats.org/officeDocument/2006/relationships/image" Target="../media/image274.png"/><Relationship Id="rId4" Type="http://schemas.openxmlformats.org/officeDocument/2006/relationships/image" Target="../media/image268.png"/><Relationship Id="rId9" Type="http://schemas.openxmlformats.org/officeDocument/2006/relationships/image" Target="../media/image273.png"/></Relationships>
</file>

<file path=ppt/slides/_rels/slide125.xml.rels><?xml version="1.0" encoding="UTF-8" standalone="yes"?>
<Relationships xmlns="http://schemas.openxmlformats.org/package/2006/relationships"><Relationship Id="rId3" Type="http://schemas.openxmlformats.org/officeDocument/2006/relationships/image" Target="../media/image276.png"/><Relationship Id="rId7" Type="http://schemas.openxmlformats.org/officeDocument/2006/relationships/image" Target="../media/image280.png"/><Relationship Id="rId2" Type="http://schemas.openxmlformats.org/officeDocument/2006/relationships/image" Target="../media/image275.png"/><Relationship Id="rId1" Type="http://schemas.openxmlformats.org/officeDocument/2006/relationships/slideLayout" Target="../slideLayouts/slideLayout1.xml"/><Relationship Id="rId6" Type="http://schemas.openxmlformats.org/officeDocument/2006/relationships/image" Target="../media/image279.png"/><Relationship Id="rId5" Type="http://schemas.openxmlformats.org/officeDocument/2006/relationships/image" Target="../media/image278.png"/><Relationship Id="rId4" Type="http://schemas.openxmlformats.org/officeDocument/2006/relationships/image" Target="../media/image277.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8" Type="http://schemas.openxmlformats.org/officeDocument/2006/relationships/image" Target="../media/image287.png"/><Relationship Id="rId3" Type="http://schemas.openxmlformats.org/officeDocument/2006/relationships/image" Target="../media/image282.png"/><Relationship Id="rId7" Type="http://schemas.openxmlformats.org/officeDocument/2006/relationships/image" Target="../media/image286.png"/><Relationship Id="rId2" Type="http://schemas.openxmlformats.org/officeDocument/2006/relationships/image" Target="../media/image281.png"/><Relationship Id="rId1" Type="http://schemas.openxmlformats.org/officeDocument/2006/relationships/slideLayout" Target="../slideLayouts/slideLayout1.xml"/><Relationship Id="rId6" Type="http://schemas.openxmlformats.org/officeDocument/2006/relationships/image" Target="../media/image285.png"/><Relationship Id="rId5" Type="http://schemas.openxmlformats.org/officeDocument/2006/relationships/image" Target="../media/image284.png"/><Relationship Id="rId4" Type="http://schemas.openxmlformats.org/officeDocument/2006/relationships/image" Target="../media/image283.png"/><Relationship Id="rId9" Type="http://schemas.openxmlformats.org/officeDocument/2006/relationships/image" Target="../media/image288.png"/></Relationships>
</file>

<file path=ppt/slides/_rels/slide128.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9.png"/><Relationship Id="rId1" Type="http://schemas.openxmlformats.org/officeDocument/2006/relationships/slideLayout" Target="../slideLayouts/slideLayout1.xml"/><Relationship Id="rId5" Type="http://schemas.openxmlformats.org/officeDocument/2006/relationships/image" Target="../media/image292.png"/><Relationship Id="rId4" Type="http://schemas.openxmlformats.org/officeDocument/2006/relationships/image" Target="../media/image291.png"/></Relationships>
</file>

<file path=ppt/slides/_rels/slide129.xml.rels><?xml version="1.0" encoding="UTF-8" standalone="yes"?>
<Relationships xmlns="http://schemas.openxmlformats.org/package/2006/relationships"><Relationship Id="rId3" Type="http://schemas.openxmlformats.org/officeDocument/2006/relationships/image" Target="../media/image294.png"/><Relationship Id="rId7" Type="http://schemas.openxmlformats.org/officeDocument/2006/relationships/image" Target="../media/image297.png"/><Relationship Id="rId2" Type="http://schemas.openxmlformats.org/officeDocument/2006/relationships/image" Target="../media/image293.png"/><Relationship Id="rId1" Type="http://schemas.openxmlformats.org/officeDocument/2006/relationships/slideLayout" Target="../slideLayouts/slideLayout1.xml"/><Relationship Id="rId6" Type="http://schemas.openxmlformats.org/officeDocument/2006/relationships/image" Target="../media/image296.png"/><Relationship Id="rId5" Type="http://schemas.openxmlformats.org/officeDocument/2006/relationships/image" Target="../media/image295.png"/><Relationship Id="rId4" Type="http://schemas.openxmlformats.org/officeDocument/2006/relationships/image" Target="../media/image208.png"/></Relationships>
</file>

<file path=ppt/slides/_rels/slide130.xml.rels><?xml version="1.0" encoding="UTF-8" standalone="yes"?>
<Relationships xmlns="http://schemas.openxmlformats.org/package/2006/relationships"><Relationship Id="rId3" Type="http://schemas.openxmlformats.org/officeDocument/2006/relationships/image" Target="../media/image299.png"/><Relationship Id="rId2" Type="http://schemas.openxmlformats.org/officeDocument/2006/relationships/image" Target="../media/image298.png"/><Relationship Id="rId1" Type="http://schemas.openxmlformats.org/officeDocument/2006/relationships/slideLayout" Target="../slideLayouts/slideLayout1.xml"/><Relationship Id="rId5" Type="http://schemas.openxmlformats.org/officeDocument/2006/relationships/image" Target="../media/image301.png"/><Relationship Id="rId4" Type="http://schemas.openxmlformats.org/officeDocument/2006/relationships/image" Target="../media/image300.png"/></Relationships>
</file>

<file path=ppt/slides/_rels/slide131.xml.rels><?xml version="1.0" encoding="UTF-8" standalone="yes"?>
<Relationships xmlns="http://schemas.openxmlformats.org/package/2006/relationships"><Relationship Id="rId8" Type="http://schemas.openxmlformats.org/officeDocument/2006/relationships/image" Target="../media/image308.png"/><Relationship Id="rId3" Type="http://schemas.openxmlformats.org/officeDocument/2006/relationships/image" Target="../media/image303.png"/><Relationship Id="rId7" Type="http://schemas.openxmlformats.org/officeDocument/2006/relationships/image" Target="../media/image307.png"/><Relationship Id="rId2" Type="http://schemas.openxmlformats.org/officeDocument/2006/relationships/image" Target="../media/image302.png"/><Relationship Id="rId1" Type="http://schemas.openxmlformats.org/officeDocument/2006/relationships/slideLayout" Target="../slideLayouts/slideLayout1.xml"/><Relationship Id="rId6" Type="http://schemas.openxmlformats.org/officeDocument/2006/relationships/image" Target="../media/image306.png"/><Relationship Id="rId11" Type="http://schemas.openxmlformats.org/officeDocument/2006/relationships/image" Target="../media/image311.png"/><Relationship Id="rId5" Type="http://schemas.openxmlformats.org/officeDocument/2006/relationships/image" Target="../media/image305.png"/><Relationship Id="rId10" Type="http://schemas.openxmlformats.org/officeDocument/2006/relationships/image" Target="../media/image310.png"/><Relationship Id="rId4" Type="http://schemas.openxmlformats.org/officeDocument/2006/relationships/image" Target="../media/image304.png"/><Relationship Id="rId9" Type="http://schemas.openxmlformats.org/officeDocument/2006/relationships/image" Target="../media/image309.png"/></Relationships>
</file>

<file path=ppt/slides/_rels/slide132.xml.rels><?xml version="1.0" encoding="UTF-8" standalone="yes"?>
<Relationships xmlns="http://schemas.openxmlformats.org/package/2006/relationships"><Relationship Id="rId8" Type="http://schemas.openxmlformats.org/officeDocument/2006/relationships/image" Target="../media/image318.png"/><Relationship Id="rId3" Type="http://schemas.openxmlformats.org/officeDocument/2006/relationships/image" Target="../media/image313.png"/><Relationship Id="rId7" Type="http://schemas.openxmlformats.org/officeDocument/2006/relationships/image" Target="../media/image317.png"/><Relationship Id="rId2" Type="http://schemas.openxmlformats.org/officeDocument/2006/relationships/image" Target="../media/image312.png"/><Relationship Id="rId1" Type="http://schemas.openxmlformats.org/officeDocument/2006/relationships/slideLayout" Target="../slideLayouts/slideLayout1.xml"/><Relationship Id="rId6" Type="http://schemas.openxmlformats.org/officeDocument/2006/relationships/image" Target="../media/image316.png"/><Relationship Id="rId5" Type="http://schemas.openxmlformats.org/officeDocument/2006/relationships/image" Target="../media/image315.png"/><Relationship Id="rId4" Type="http://schemas.openxmlformats.org/officeDocument/2006/relationships/image" Target="../media/image314.png"/></Relationships>
</file>

<file path=ppt/slides/_rels/slide133.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19.png"/><Relationship Id="rId1" Type="http://schemas.openxmlformats.org/officeDocument/2006/relationships/slideLayout" Target="../slideLayouts/slideLayout1.xml"/><Relationship Id="rId6" Type="http://schemas.openxmlformats.org/officeDocument/2006/relationships/image" Target="../media/image323.png"/><Relationship Id="rId5" Type="http://schemas.openxmlformats.org/officeDocument/2006/relationships/image" Target="../media/image322.png"/><Relationship Id="rId4" Type="http://schemas.openxmlformats.org/officeDocument/2006/relationships/image" Target="../media/image321.png"/></Relationships>
</file>

<file path=ppt/slides/_rels/slide134.xml.rels><?xml version="1.0" encoding="UTF-8" standalone="yes"?>
<Relationships xmlns="http://schemas.openxmlformats.org/package/2006/relationships"><Relationship Id="rId3" Type="http://schemas.openxmlformats.org/officeDocument/2006/relationships/image" Target="../media/image325.png"/><Relationship Id="rId2" Type="http://schemas.openxmlformats.org/officeDocument/2006/relationships/image" Target="../media/image324.png"/><Relationship Id="rId1" Type="http://schemas.openxmlformats.org/officeDocument/2006/relationships/slideLayout" Target="../slideLayouts/slideLayout1.xml"/><Relationship Id="rId4" Type="http://schemas.openxmlformats.org/officeDocument/2006/relationships/image" Target="../media/image326.png"/></Relationships>
</file>

<file path=ppt/slides/_rels/slide135.xml.rels><?xml version="1.0" encoding="UTF-8" standalone="yes"?>
<Relationships xmlns="http://schemas.openxmlformats.org/package/2006/relationships"><Relationship Id="rId8" Type="http://schemas.openxmlformats.org/officeDocument/2006/relationships/image" Target="../media/image333.png"/><Relationship Id="rId3" Type="http://schemas.openxmlformats.org/officeDocument/2006/relationships/image" Target="../media/image328.png"/><Relationship Id="rId7" Type="http://schemas.openxmlformats.org/officeDocument/2006/relationships/image" Target="../media/image332.png"/><Relationship Id="rId2" Type="http://schemas.openxmlformats.org/officeDocument/2006/relationships/image" Target="../media/image327.png"/><Relationship Id="rId1" Type="http://schemas.openxmlformats.org/officeDocument/2006/relationships/slideLayout" Target="../slideLayouts/slideLayout1.xml"/><Relationship Id="rId6" Type="http://schemas.openxmlformats.org/officeDocument/2006/relationships/image" Target="../media/image331.png"/><Relationship Id="rId5" Type="http://schemas.openxmlformats.org/officeDocument/2006/relationships/image" Target="../media/image330.png"/><Relationship Id="rId4" Type="http://schemas.openxmlformats.org/officeDocument/2006/relationships/image" Target="../media/image329.png"/></Relationships>
</file>

<file path=ppt/slides/_rels/slide136.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image" Target="../media/image334.png"/><Relationship Id="rId1" Type="http://schemas.openxmlformats.org/officeDocument/2006/relationships/slideLayout" Target="../slideLayouts/slideLayout1.xml"/><Relationship Id="rId5" Type="http://schemas.openxmlformats.org/officeDocument/2006/relationships/image" Target="../media/image337.png"/><Relationship Id="rId4" Type="http://schemas.openxmlformats.org/officeDocument/2006/relationships/image" Target="../media/image336.png"/></Relationships>
</file>

<file path=ppt/slides/_rels/slide137.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image" Target="../media/image338.png"/><Relationship Id="rId1" Type="http://schemas.openxmlformats.org/officeDocument/2006/relationships/slideLayout" Target="../slideLayouts/slideLayout1.xml"/><Relationship Id="rId6" Type="http://schemas.openxmlformats.org/officeDocument/2006/relationships/image" Target="../media/image342.png"/><Relationship Id="rId5" Type="http://schemas.openxmlformats.org/officeDocument/2006/relationships/image" Target="../media/image341.png"/><Relationship Id="rId4" Type="http://schemas.openxmlformats.org/officeDocument/2006/relationships/image" Target="../media/image340.png"/></Relationships>
</file>

<file path=ppt/slides/_rels/slide138.xml.rels><?xml version="1.0" encoding="UTF-8" standalone="yes"?>
<Relationships xmlns="http://schemas.openxmlformats.org/package/2006/relationships"><Relationship Id="rId3" Type="http://schemas.openxmlformats.org/officeDocument/2006/relationships/image" Target="../media/image344.png"/><Relationship Id="rId7" Type="http://schemas.openxmlformats.org/officeDocument/2006/relationships/image" Target="../media/image348.png"/><Relationship Id="rId2" Type="http://schemas.openxmlformats.org/officeDocument/2006/relationships/image" Target="../media/image343.png"/><Relationship Id="rId1" Type="http://schemas.openxmlformats.org/officeDocument/2006/relationships/slideLayout" Target="../slideLayouts/slideLayout1.xml"/><Relationship Id="rId6" Type="http://schemas.openxmlformats.org/officeDocument/2006/relationships/image" Target="../media/image347.png"/><Relationship Id="rId5" Type="http://schemas.openxmlformats.org/officeDocument/2006/relationships/image" Target="../media/image346.png"/><Relationship Id="rId4" Type="http://schemas.openxmlformats.org/officeDocument/2006/relationships/image" Target="../media/image345.png"/></Relationships>
</file>

<file path=ppt/slides/_rels/slide139.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image" Target="../media/image349.pn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3" Type="http://schemas.openxmlformats.org/officeDocument/2006/relationships/image" Target="../media/image352.png"/><Relationship Id="rId2" Type="http://schemas.openxmlformats.org/officeDocument/2006/relationships/image" Target="../media/image351.png"/><Relationship Id="rId1" Type="http://schemas.openxmlformats.org/officeDocument/2006/relationships/slideLayout" Target="../slideLayouts/slideLayout1.xml"/><Relationship Id="rId5" Type="http://schemas.openxmlformats.org/officeDocument/2006/relationships/image" Target="../media/image354.png"/><Relationship Id="rId4" Type="http://schemas.openxmlformats.org/officeDocument/2006/relationships/image" Target="../media/image353.png"/></Relationships>
</file>

<file path=ppt/slides/_rels/slide141.xml.rels><?xml version="1.0" encoding="UTF-8" standalone="yes"?>
<Relationships xmlns="http://schemas.openxmlformats.org/package/2006/relationships"><Relationship Id="rId8" Type="http://schemas.openxmlformats.org/officeDocument/2006/relationships/image" Target="../media/image361.png"/><Relationship Id="rId3" Type="http://schemas.openxmlformats.org/officeDocument/2006/relationships/image" Target="../media/image356.png"/><Relationship Id="rId7" Type="http://schemas.openxmlformats.org/officeDocument/2006/relationships/image" Target="../media/image360.png"/><Relationship Id="rId2" Type="http://schemas.openxmlformats.org/officeDocument/2006/relationships/image" Target="../media/image355.png"/><Relationship Id="rId1" Type="http://schemas.openxmlformats.org/officeDocument/2006/relationships/slideLayout" Target="../slideLayouts/slideLayout1.xml"/><Relationship Id="rId6" Type="http://schemas.openxmlformats.org/officeDocument/2006/relationships/image" Target="../media/image359.png"/><Relationship Id="rId5" Type="http://schemas.openxmlformats.org/officeDocument/2006/relationships/image" Target="../media/image358.png"/><Relationship Id="rId4" Type="http://schemas.openxmlformats.org/officeDocument/2006/relationships/image" Target="../media/image357.png"/></Relationships>
</file>

<file path=ppt/slides/_rels/slide142.xml.rels><?xml version="1.0" encoding="UTF-8" standalone="yes"?>
<Relationships xmlns="http://schemas.openxmlformats.org/package/2006/relationships"><Relationship Id="rId3" Type="http://schemas.openxmlformats.org/officeDocument/2006/relationships/image" Target="../media/image363.png"/><Relationship Id="rId2" Type="http://schemas.openxmlformats.org/officeDocument/2006/relationships/image" Target="../media/image362.png"/><Relationship Id="rId1" Type="http://schemas.openxmlformats.org/officeDocument/2006/relationships/slideLayout" Target="../slideLayouts/slideLayout1.xml"/><Relationship Id="rId6" Type="http://schemas.openxmlformats.org/officeDocument/2006/relationships/image" Target="../media/image366.png"/><Relationship Id="rId5" Type="http://schemas.openxmlformats.org/officeDocument/2006/relationships/image" Target="../media/image365.png"/><Relationship Id="rId4" Type="http://schemas.openxmlformats.org/officeDocument/2006/relationships/image" Target="../media/image364.png"/></Relationships>
</file>

<file path=ppt/slides/_rels/slide143.xml.rels><?xml version="1.0" encoding="UTF-8" standalone="yes"?>
<Relationships xmlns="http://schemas.openxmlformats.org/package/2006/relationships"><Relationship Id="rId3" Type="http://schemas.openxmlformats.org/officeDocument/2006/relationships/image" Target="../media/image367.png"/><Relationship Id="rId7" Type="http://schemas.openxmlformats.org/officeDocument/2006/relationships/image" Target="../media/image371.png"/><Relationship Id="rId2" Type="http://schemas.openxmlformats.org/officeDocument/2006/relationships/image" Target="../media/image362.png"/><Relationship Id="rId1" Type="http://schemas.openxmlformats.org/officeDocument/2006/relationships/slideLayout" Target="../slideLayouts/slideLayout1.xml"/><Relationship Id="rId6" Type="http://schemas.openxmlformats.org/officeDocument/2006/relationships/image" Target="../media/image370.png"/><Relationship Id="rId5" Type="http://schemas.openxmlformats.org/officeDocument/2006/relationships/image" Target="../media/image369.png"/><Relationship Id="rId4" Type="http://schemas.openxmlformats.org/officeDocument/2006/relationships/image" Target="../media/image368.png"/></Relationships>
</file>

<file path=ppt/slides/_rels/slide144.xml.rels><?xml version="1.0" encoding="UTF-8" standalone="yes"?>
<Relationships xmlns="http://schemas.openxmlformats.org/package/2006/relationships"><Relationship Id="rId3" Type="http://schemas.openxmlformats.org/officeDocument/2006/relationships/image" Target="../media/image373.png"/><Relationship Id="rId7" Type="http://schemas.openxmlformats.org/officeDocument/2006/relationships/image" Target="../media/image377.png"/><Relationship Id="rId2" Type="http://schemas.openxmlformats.org/officeDocument/2006/relationships/image" Target="../media/image372.png"/><Relationship Id="rId1" Type="http://schemas.openxmlformats.org/officeDocument/2006/relationships/slideLayout" Target="../slideLayouts/slideLayout1.xml"/><Relationship Id="rId6" Type="http://schemas.openxmlformats.org/officeDocument/2006/relationships/image" Target="../media/image376.png"/><Relationship Id="rId5" Type="http://schemas.openxmlformats.org/officeDocument/2006/relationships/image" Target="../media/image375.png"/><Relationship Id="rId4" Type="http://schemas.openxmlformats.org/officeDocument/2006/relationships/image" Target="../media/image374.png"/></Relationships>
</file>

<file path=ppt/slides/_rels/slide145.xml.rels><?xml version="1.0" encoding="UTF-8" standalone="yes"?>
<Relationships xmlns="http://schemas.openxmlformats.org/package/2006/relationships"><Relationship Id="rId3" Type="http://schemas.openxmlformats.org/officeDocument/2006/relationships/image" Target="../media/image379.png"/><Relationship Id="rId2" Type="http://schemas.openxmlformats.org/officeDocument/2006/relationships/image" Target="../media/image378.png"/><Relationship Id="rId1" Type="http://schemas.openxmlformats.org/officeDocument/2006/relationships/slideLayout" Target="../slideLayouts/slideLayout1.xml"/><Relationship Id="rId5" Type="http://schemas.openxmlformats.org/officeDocument/2006/relationships/image" Target="../media/image381.png"/><Relationship Id="rId4" Type="http://schemas.openxmlformats.org/officeDocument/2006/relationships/image" Target="../media/image380.png"/></Relationships>
</file>

<file path=ppt/slides/_rels/slide146.xml.rels><?xml version="1.0" encoding="UTF-8" standalone="yes"?>
<Relationships xmlns="http://schemas.openxmlformats.org/package/2006/relationships"><Relationship Id="rId8" Type="http://schemas.openxmlformats.org/officeDocument/2006/relationships/image" Target="../media/image388.png"/><Relationship Id="rId3" Type="http://schemas.openxmlformats.org/officeDocument/2006/relationships/image" Target="../media/image383.png"/><Relationship Id="rId7" Type="http://schemas.openxmlformats.org/officeDocument/2006/relationships/image" Target="../media/image387.png"/><Relationship Id="rId2" Type="http://schemas.openxmlformats.org/officeDocument/2006/relationships/image" Target="../media/image382.png"/><Relationship Id="rId1" Type="http://schemas.openxmlformats.org/officeDocument/2006/relationships/slideLayout" Target="../slideLayouts/slideLayout1.xml"/><Relationship Id="rId6" Type="http://schemas.openxmlformats.org/officeDocument/2006/relationships/image" Target="../media/image386.png"/><Relationship Id="rId5" Type="http://schemas.openxmlformats.org/officeDocument/2006/relationships/image" Target="../media/image385.png"/><Relationship Id="rId4" Type="http://schemas.openxmlformats.org/officeDocument/2006/relationships/image" Target="../media/image384.png"/><Relationship Id="rId9" Type="http://schemas.openxmlformats.org/officeDocument/2006/relationships/image" Target="../media/image389.png"/></Relationships>
</file>

<file path=ppt/slides/_rels/slide147.xml.rels><?xml version="1.0" encoding="UTF-8" standalone="yes"?>
<Relationships xmlns="http://schemas.openxmlformats.org/package/2006/relationships"><Relationship Id="rId3" Type="http://schemas.openxmlformats.org/officeDocument/2006/relationships/image" Target="../media/image391.png"/><Relationship Id="rId2" Type="http://schemas.openxmlformats.org/officeDocument/2006/relationships/image" Target="../media/image390.png"/><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393.png"/><Relationship Id="rId2" Type="http://schemas.openxmlformats.org/officeDocument/2006/relationships/image" Target="../media/image392.png"/><Relationship Id="rId1" Type="http://schemas.openxmlformats.org/officeDocument/2006/relationships/slideLayout" Target="../slideLayouts/slideLayout1.xml"/><Relationship Id="rId5" Type="http://schemas.openxmlformats.org/officeDocument/2006/relationships/image" Target="../media/image395.png"/><Relationship Id="rId4" Type="http://schemas.openxmlformats.org/officeDocument/2006/relationships/image" Target="../media/image394.png"/></Relationships>
</file>

<file path=ppt/slides/_rels/slide149.xml.rels><?xml version="1.0" encoding="UTF-8" standalone="yes"?>
<Relationships xmlns="http://schemas.openxmlformats.org/package/2006/relationships"><Relationship Id="rId2" Type="http://schemas.openxmlformats.org/officeDocument/2006/relationships/image" Target="../media/image395.png"/><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3" Type="http://schemas.openxmlformats.org/officeDocument/2006/relationships/image" Target="../media/image397.png"/><Relationship Id="rId2" Type="http://schemas.openxmlformats.org/officeDocument/2006/relationships/image" Target="../media/image396.png"/><Relationship Id="rId1" Type="http://schemas.openxmlformats.org/officeDocument/2006/relationships/slideLayout" Target="../slideLayouts/slideLayout1.xml"/><Relationship Id="rId6" Type="http://schemas.openxmlformats.org/officeDocument/2006/relationships/image" Target="../media/image400.png"/><Relationship Id="rId5" Type="http://schemas.openxmlformats.org/officeDocument/2006/relationships/image" Target="../media/image399.png"/><Relationship Id="rId4" Type="http://schemas.openxmlformats.org/officeDocument/2006/relationships/image" Target="../media/image398.png"/></Relationships>
</file>

<file path=ppt/slides/_rels/slide151.xml.rels><?xml version="1.0" encoding="UTF-8" standalone="yes"?>
<Relationships xmlns="http://schemas.openxmlformats.org/package/2006/relationships"><Relationship Id="rId3" Type="http://schemas.openxmlformats.org/officeDocument/2006/relationships/image" Target="../media/image402.png"/><Relationship Id="rId2" Type="http://schemas.openxmlformats.org/officeDocument/2006/relationships/image" Target="../media/image401.png"/><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3" Type="http://schemas.openxmlformats.org/officeDocument/2006/relationships/image" Target="../media/image404.png"/><Relationship Id="rId7" Type="http://schemas.openxmlformats.org/officeDocument/2006/relationships/image" Target="../media/image408.png"/><Relationship Id="rId2" Type="http://schemas.openxmlformats.org/officeDocument/2006/relationships/image" Target="../media/image403.png"/><Relationship Id="rId1" Type="http://schemas.openxmlformats.org/officeDocument/2006/relationships/slideLayout" Target="../slideLayouts/slideLayout5.xml"/><Relationship Id="rId6" Type="http://schemas.openxmlformats.org/officeDocument/2006/relationships/image" Target="../media/image407.png"/><Relationship Id="rId5" Type="http://schemas.openxmlformats.org/officeDocument/2006/relationships/image" Target="../media/image406.png"/><Relationship Id="rId4" Type="http://schemas.openxmlformats.org/officeDocument/2006/relationships/image" Target="../media/image405.png"/></Relationships>
</file>

<file path=ppt/slides/_rels/slide15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9.png"/><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3" Type="http://schemas.openxmlformats.org/officeDocument/2006/relationships/image" Target="../media/image410.jpeg"/><Relationship Id="rId7" Type="http://schemas.openxmlformats.org/officeDocument/2006/relationships/image" Target="../media/image414.png"/><Relationship Id="rId2" Type="http://schemas.openxmlformats.org/officeDocument/2006/relationships/image" Target="../media/image409.jpeg"/><Relationship Id="rId1" Type="http://schemas.openxmlformats.org/officeDocument/2006/relationships/slideLayout" Target="../slideLayouts/slideLayout5.xml"/><Relationship Id="rId6" Type="http://schemas.openxmlformats.org/officeDocument/2006/relationships/image" Target="../media/image413.png"/><Relationship Id="rId5" Type="http://schemas.openxmlformats.org/officeDocument/2006/relationships/image" Target="../media/image412.png"/><Relationship Id="rId4" Type="http://schemas.openxmlformats.org/officeDocument/2006/relationships/image" Target="../media/image411.png"/></Relationships>
</file>

<file path=ppt/slides/_rels/slide157.xml.rels><?xml version="1.0" encoding="UTF-8" standalone="yes"?>
<Relationships xmlns="http://schemas.openxmlformats.org/package/2006/relationships"><Relationship Id="rId3" Type="http://schemas.openxmlformats.org/officeDocument/2006/relationships/image" Target="../media/image416.png"/><Relationship Id="rId2" Type="http://schemas.openxmlformats.org/officeDocument/2006/relationships/image" Target="../media/image415.png"/><Relationship Id="rId1" Type="http://schemas.openxmlformats.org/officeDocument/2006/relationships/slideLayout" Target="../slideLayouts/slideLayout5.xml"/><Relationship Id="rId4" Type="http://schemas.openxmlformats.org/officeDocument/2006/relationships/image" Target="../media/image417.png"/></Relationships>
</file>

<file path=ppt/slides/_rels/slide158.xml.rels><?xml version="1.0" encoding="UTF-8" standalone="yes"?>
<Relationships xmlns="http://schemas.openxmlformats.org/package/2006/relationships"><Relationship Id="rId2" Type="http://schemas.openxmlformats.org/officeDocument/2006/relationships/image" Target="../media/image417.png"/><Relationship Id="rId1" Type="http://schemas.openxmlformats.org/officeDocument/2006/relationships/slideLayout" Target="../slideLayouts/slideLayout5.xml"/></Relationships>
</file>

<file path=ppt/slides/_rels/slide159.xml.rels><?xml version="1.0" encoding="UTF-8" standalone="yes"?>
<Relationships xmlns="http://schemas.openxmlformats.org/package/2006/relationships"><Relationship Id="rId3" Type="http://schemas.openxmlformats.org/officeDocument/2006/relationships/image" Target="../media/image418.png"/><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160.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image" Target="../media/image419.png"/><Relationship Id="rId1" Type="http://schemas.openxmlformats.org/officeDocument/2006/relationships/slideLayout" Target="../slideLayouts/slideLayout5.xml"/><Relationship Id="rId4" Type="http://schemas.openxmlformats.org/officeDocument/2006/relationships/image" Target="../media/image421.png"/></Relationships>
</file>

<file path=ppt/slides/_rels/slide161.xml.rels><?xml version="1.0" encoding="UTF-8" standalone="yes"?>
<Relationships xmlns="http://schemas.openxmlformats.org/package/2006/relationships"><Relationship Id="rId3" Type="http://schemas.openxmlformats.org/officeDocument/2006/relationships/image" Target="../media/image423.png"/><Relationship Id="rId2" Type="http://schemas.openxmlformats.org/officeDocument/2006/relationships/image" Target="../media/image422.png"/><Relationship Id="rId1" Type="http://schemas.openxmlformats.org/officeDocument/2006/relationships/slideLayout" Target="../slideLayouts/slideLayout5.xml"/><Relationship Id="rId4" Type="http://schemas.openxmlformats.org/officeDocument/2006/relationships/image" Target="../media/image424.png"/></Relationships>
</file>

<file path=ppt/slides/_rels/slide162.xml.rels><?xml version="1.0" encoding="UTF-8" standalone="yes"?>
<Relationships xmlns="http://schemas.openxmlformats.org/package/2006/relationships"><Relationship Id="rId2" Type="http://schemas.openxmlformats.org/officeDocument/2006/relationships/image" Target="../media/image425.png"/><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3" Type="http://schemas.openxmlformats.org/officeDocument/2006/relationships/image" Target="../media/image427.png"/><Relationship Id="rId2" Type="http://schemas.openxmlformats.org/officeDocument/2006/relationships/image" Target="../media/image426.png"/><Relationship Id="rId1" Type="http://schemas.openxmlformats.org/officeDocument/2006/relationships/slideLayout" Target="../slideLayouts/slideLayout5.xml"/><Relationship Id="rId4" Type="http://schemas.openxmlformats.org/officeDocument/2006/relationships/image" Target="../media/image428.png"/></Relationships>
</file>

<file path=ppt/slides/_rels/slide166.xml.rels><?xml version="1.0" encoding="UTF-8" standalone="yes"?>
<Relationships xmlns="http://schemas.openxmlformats.org/package/2006/relationships"><Relationship Id="rId8" Type="http://schemas.openxmlformats.org/officeDocument/2006/relationships/image" Target="../media/image432.png"/><Relationship Id="rId3" Type="http://schemas.openxmlformats.org/officeDocument/2006/relationships/image" Target="../media/image431.png"/><Relationship Id="rId7" Type="http://schemas.openxmlformats.org/officeDocument/2006/relationships/image" Target="../media/image430.w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429.wmf"/><Relationship Id="rId4" Type="http://schemas.openxmlformats.org/officeDocument/2006/relationships/oleObject" Target="../embeddings/oleObject2.bin"/></Relationships>
</file>

<file path=ppt/slides/_rels/slide1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3" Type="http://schemas.openxmlformats.org/officeDocument/2006/relationships/image" Target="../media/image434.png"/><Relationship Id="rId2" Type="http://schemas.openxmlformats.org/officeDocument/2006/relationships/image" Target="../media/image433.png"/><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image" Target="../media/image435.png"/><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3" Type="http://schemas.openxmlformats.org/officeDocument/2006/relationships/image" Target="../media/image437.png"/><Relationship Id="rId2" Type="http://schemas.openxmlformats.org/officeDocument/2006/relationships/image" Target="../media/image436.png"/><Relationship Id="rId1" Type="http://schemas.openxmlformats.org/officeDocument/2006/relationships/slideLayout" Target="../slideLayouts/slideLayout1.xml"/><Relationship Id="rId4" Type="http://schemas.openxmlformats.org/officeDocument/2006/relationships/image" Target="../media/image438.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image" Target="../media/image439.png"/><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image" Target="../media/image435.png"/><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2" Type="http://schemas.openxmlformats.org/officeDocument/2006/relationships/image" Target="../media/image435.png"/><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2" Type="http://schemas.openxmlformats.org/officeDocument/2006/relationships/image" Target="../media/image435.png"/><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2" Type="http://schemas.openxmlformats.org/officeDocument/2006/relationships/image" Target="../media/image435.png"/><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2" Type="http://schemas.openxmlformats.org/officeDocument/2006/relationships/image" Target="../media/image435.png"/><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2" Type="http://schemas.openxmlformats.org/officeDocument/2006/relationships/image" Target="../media/image435.png"/><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3" Type="http://schemas.openxmlformats.org/officeDocument/2006/relationships/image" Target="../media/image441.png"/><Relationship Id="rId2" Type="http://schemas.openxmlformats.org/officeDocument/2006/relationships/image" Target="../media/image440.png"/><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6.xml.rels><?xml version="1.0" encoding="UTF-8" standalone="yes"?>
<Relationships xmlns="http://schemas.openxmlformats.org/package/2006/relationships"><Relationship Id="rId2" Type="http://schemas.openxmlformats.org/officeDocument/2006/relationships/image" Target="../media/image442.png"/><Relationship Id="rId1" Type="http://schemas.openxmlformats.org/officeDocument/2006/relationships/slideLayout" Target="../slideLayouts/slideLayout5.xml"/></Relationships>
</file>

<file path=ppt/slides/_rels/slide2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0.xml.rels><?xml version="1.0" encoding="UTF-8" standalone="yes"?>
<Relationships xmlns="http://schemas.openxmlformats.org/package/2006/relationships"><Relationship Id="rId3" Type="http://schemas.openxmlformats.org/officeDocument/2006/relationships/image" Target="../media/image444.emf"/><Relationship Id="rId2" Type="http://schemas.openxmlformats.org/officeDocument/2006/relationships/image" Target="../media/image443.png"/><Relationship Id="rId1" Type="http://schemas.openxmlformats.org/officeDocument/2006/relationships/slideLayout" Target="../slideLayouts/slideLayout5.xml"/><Relationship Id="rId4" Type="http://schemas.openxmlformats.org/officeDocument/2006/relationships/image" Target="../media/image445.emf"/></Relationships>
</file>

<file path=ppt/slides/_rels/slide261.xml.rels><?xml version="1.0" encoding="UTF-8" standalone="yes"?>
<Relationships xmlns="http://schemas.openxmlformats.org/package/2006/relationships"><Relationship Id="rId3" Type="http://schemas.openxmlformats.org/officeDocument/2006/relationships/image" Target="../media/image447.emf"/><Relationship Id="rId2" Type="http://schemas.openxmlformats.org/officeDocument/2006/relationships/image" Target="../media/image446.emf"/><Relationship Id="rId1" Type="http://schemas.openxmlformats.org/officeDocument/2006/relationships/slideLayout" Target="../slideLayouts/slideLayout5.xml"/><Relationship Id="rId4" Type="http://schemas.openxmlformats.org/officeDocument/2006/relationships/image" Target="../media/image448.png"/></Relationships>
</file>

<file path=ppt/slides/_rels/slide262.xml.rels><?xml version="1.0" encoding="UTF-8" standalone="yes"?>
<Relationships xmlns="http://schemas.openxmlformats.org/package/2006/relationships"><Relationship Id="rId2" Type="http://schemas.openxmlformats.org/officeDocument/2006/relationships/image" Target="../media/image449.png"/><Relationship Id="rId1" Type="http://schemas.openxmlformats.org/officeDocument/2006/relationships/slideLayout" Target="../slideLayouts/slideLayout5.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4.xml.rels><?xml version="1.0" encoding="UTF-8" standalone="yes"?>
<Relationships xmlns="http://schemas.openxmlformats.org/package/2006/relationships"><Relationship Id="rId3" Type="http://schemas.openxmlformats.org/officeDocument/2006/relationships/image" Target="../media/image451.png"/><Relationship Id="rId2" Type="http://schemas.openxmlformats.org/officeDocument/2006/relationships/image" Target="../media/image450.png"/><Relationship Id="rId1" Type="http://schemas.openxmlformats.org/officeDocument/2006/relationships/slideLayout" Target="../slideLayouts/slideLayout5.xml"/><Relationship Id="rId5" Type="http://schemas.openxmlformats.org/officeDocument/2006/relationships/image" Target="../media/image453.png"/><Relationship Id="rId4" Type="http://schemas.openxmlformats.org/officeDocument/2006/relationships/image" Target="../media/image452.png"/></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7.xml.rels><?xml version="1.0" encoding="UTF-8" standalone="yes"?>
<Relationships xmlns="http://schemas.openxmlformats.org/package/2006/relationships"><Relationship Id="rId2" Type="http://schemas.openxmlformats.org/officeDocument/2006/relationships/image" Target="../media/image454.png"/><Relationship Id="rId1" Type="http://schemas.openxmlformats.org/officeDocument/2006/relationships/slideLayout" Target="../slideLayouts/slideLayout5.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9.xml.rels><?xml version="1.0" encoding="UTF-8" standalone="yes"?>
<Relationships xmlns="http://schemas.openxmlformats.org/package/2006/relationships"><Relationship Id="rId3" Type="http://schemas.openxmlformats.org/officeDocument/2006/relationships/image" Target="../media/image456.png"/><Relationship Id="rId2" Type="http://schemas.openxmlformats.org/officeDocument/2006/relationships/image" Target="../media/image455.png"/><Relationship Id="rId1" Type="http://schemas.openxmlformats.org/officeDocument/2006/relationships/slideLayout" Target="../slideLayouts/slideLayout5.xml"/></Relationships>
</file>

<file path=ppt/slides/_rels/slide270.xml.rels><?xml version="1.0" encoding="UTF-8" standalone="yes"?>
<Relationships xmlns="http://schemas.openxmlformats.org/package/2006/relationships"><Relationship Id="rId3" Type="http://schemas.openxmlformats.org/officeDocument/2006/relationships/image" Target="../media/image458.png"/><Relationship Id="rId2" Type="http://schemas.openxmlformats.org/officeDocument/2006/relationships/image" Target="../media/image457.png"/><Relationship Id="rId1" Type="http://schemas.openxmlformats.org/officeDocument/2006/relationships/slideLayout" Target="../slideLayouts/slideLayout5.xml"/><Relationship Id="rId5" Type="http://schemas.openxmlformats.org/officeDocument/2006/relationships/image" Target="../media/image459.png"/><Relationship Id="rId4" Type="http://schemas.openxmlformats.org/officeDocument/2006/relationships/image" Target="../media/image328.png"/></Relationships>
</file>

<file path=ppt/slides/_rels/slide271.xml.rels><?xml version="1.0" encoding="UTF-8" standalone="yes"?>
<Relationships xmlns="http://schemas.openxmlformats.org/package/2006/relationships"><Relationship Id="rId3" Type="http://schemas.openxmlformats.org/officeDocument/2006/relationships/image" Target="../media/image461.png"/><Relationship Id="rId2" Type="http://schemas.openxmlformats.org/officeDocument/2006/relationships/image" Target="../media/image460.png"/><Relationship Id="rId1" Type="http://schemas.openxmlformats.org/officeDocument/2006/relationships/slideLayout" Target="../slideLayouts/slideLayout5.xml"/><Relationship Id="rId6" Type="http://schemas.openxmlformats.org/officeDocument/2006/relationships/image" Target="../media/image464.png"/><Relationship Id="rId5" Type="http://schemas.openxmlformats.org/officeDocument/2006/relationships/image" Target="../media/image463.png"/><Relationship Id="rId4" Type="http://schemas.openxmlformats.org/officeDocument/2006/relationships/image" Target="../media/image462.png"/></Relationships>
</file>

<file path=ppt/slides/_rels/slide272.xml.rels><?xml version="1.0" encoding="UTF-8" standalone="yes"?>
<Relationships xmlns="http://schemas.openxmlformats.org/package/2006/relationships"><Relationship Id="rId2" Type="http://schemas.openxmlformats.org/officeDocument/2006/relationships/image" Target="../media/image465.png"/><Relationship Id="rId1" Type="http://schemas.openxmlformats.org/officeDocument/2006/relationships/slideLayout" Target="../slideLayouts/slideLayout5.xml"/></Relationships>
</file>

<file path=ppt/slides/_rels/slide273.xml.rels><?xml version="1.0" encoding="UTF-8" standalone="yes"?>
<Relationships xmlns="http://schemas.openxmlformats.org/package/2006/relationships"><Relationship Id="rId2" Type="http://schemas.openxmlformats.org/officeDocument/2006/relationships/image" Target="../media/image466.png"/><Relationship Id="rId1" Type="http://schemas.openxmlformats.org/officeDocument/2006/relationships/slideLayout" Target="../slideLayouts/slideLayout5.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extBox 146">
            <a:extLst>
              <a:ext uri="{FF2B5EF4-FFF2-40B4-BE49-F238E27FC236}">
                <a16:creationId xmlns:a16="http://schemas.microsoft.com/office/drawing/2014/main" id="{62155CE5-0BC1-4AD5-A6CA-73DB084662A8}"/>
              </a:ext>
            </a:extLst>
          </p:cNvPr>
          <p:cNvSpPr txBox="1">
            <a:spLocks noChangeArrowheads="1"/>
          </p:cNvSpPr>
          <p:nvPr/>
        </p:nvSpPr>
        <p:spPr bwMode="auto">
          <a:xfrm>
            <a:off x="0" y="1517650"/>
            <a:ext cx="91440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4000" b="1" i="1" dirty="0">
                <a:solidFill>
                  <a:srgbClr val="FF0000"/>
                </a:solidFill>
              </a:rPr>
              <a:t>Thermal  Modeling and Analysis</a:t>
            </a:r>
            <a:endParaRPr lang="en-US" altLang="en-US" sz="2000" dirty="0"/>
          </a:p>
        </p:txBody>
      </p:sp>
      <p:sp>
        <p:nvSpPr>
          <p:cNvPr id="35845" name="Slide Number Placeholder 4">
            <a:extLst>
              <a:ext uri="{FF2B5EF4-FFF2-40B4-BE49-F238E27FC236}">
                <a16:creationId xmlns:a16="http://schemas.microsoft.com/office/drawing/2014/main" id="{23118E7F-4077-4B03-A6CA-8E65563EC4F5}"/>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A907664-45FE-4867-9A26-2557D7654BCA}" type="slidenum">
              <a:rPr lang="en-US" altLang="en-US" sz="1200" smtClean="0"/>
              <a:pPr>
                <a:spcBef>
                  <a:spcPct val="0"/>
                </a:spcBef>
                <a:buFontTx/>
                <a:buNone/>
              </a:pPr>
              <a:t>1</a:t>
            </a:fld>
            <a:endParaRPr lang="en-US" altLang="en-US" sz="1200"/>
          </a:p>
        </p:txBody>
      </p:sp>
      <p:sp>
        <p:nvSpPr>
          <p:cNvPr id="6" name="TextBox 146">
            <a:extLst>
              <a:ext uri="{FF2B5EF4-FFF2-40B4-BE49-F238E27FC236}">
                <a16:creationId xmlns:a16="http://schemas.microsoft.com/office/drawing/2014/main" id="{B9D63EFB-EC9A-411B-8045-011032F60FE0}"/>
              </a:ext>
            </a:extLst>
          </p:cNvPr>
          <p:cNvSpPr txBox="1">
            <a:spLocks noChangeArrowheads="1"/>
          </p:cNvSpPr>
          <p:nvPr/>
        </p:nvSpPr>
        <p:spPr bwMode="auto">
          <a:xfrm>
            <a:off x="76200" y="2971800"/>
            <a:ext cx="4953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14300" indent="-1143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i="1" dirty="0"/>
              <a:t>Hume Peabody</a:t>
            </a:r>
          </a:p>
          <a:p>
            <a:pPr algn="ctr" eaLnBrk="1" hangingPunct="1">
              <a:spcBef>
                <a:spcPct val="0"/>
              </a:spcBef>
              <a:buFontTx/>
              <a:buNone/>
            </a:pPr>
            <a:r>
              <a:rPr lang="en-US" altLang="en-US" sz="1800" b="1" i="1" dirty="0"/>
              <a:t>Staff Engineer</a:t>
            </a:r>
          </a:p>
          <a:p>
            <a:pPr algn="ctr" eaLnBrk="1" hangingPunct="1">
              <a:spcBef>
                <a:spcPct val="0"/>
              </a:spcBef>
              <a:buFontTx/>
              <a:buNone/>
            </a:pPr>
            <a:r>
              <a:rPr lang="en-US" altLang="en-US" sz="1800" b="1" i="1" dirty="0"/>
              <a:t>Goddard Space Flight Center</a:t>
            </a:r>
          </a:p>
          <a:p>
            <a:pPr algn="ctr" eaLnBrk="1" hangingPunct="1">
              <a:spcBef>
                <a:spcPct val="0"/>
              </a:spcBef>
              <a:buFontTx/>
              <a:buNone/>
            </a:pPr>
            <a:r>
              <a:rPr lang="en-US" altLang="en-US" sz="1800" b="1" i="1" dirty="0"/>
              <a:t>Code 545</a:t>
            </a:r>
          </a:p>
          <a:p>
            <a:pPr algn="ctr" eaLnBrk="1" hangingPunct="1">
              <a:spcBef>
                <a:spcPct val="0"/>
              </a:spcBef>
              <a:buFontTx/>
              <a:buNone/>
            </a:pPr>
            <a:r>
              <a:rPr lang="en-US" altLang="en-US" sz="1800" b="1" i="1" dirty="0">
                <a:hlinkClick r:id="rId2"/>
              </a:rPr>
              <a:t>Hume.L.Peabody@nasa.gov</a:t>
            </a:r>
            <a:endParaRPr lang="en-US" altLang="en-US" sz="1800" b="1" i="1" dirty="0"/>
          </a:p>
          <a:p>
            <a:pPr algn="ctr" eaLnBrk="1" hangingPunct="1">
              <a:spcBef>
                <a:spcPct val="0"/>
              </a:spcBef>
              <a:buFontTx/>
              <a:buNone/>
            </a:pPr>
            <a:r>
              <a:rPr lang="en-US" altLang="en-US" sz="1800" b="1" i="1" dirty="0"/>
              <a:t>(301) 286-9141</a:t>
            </a:r>
          </a:p>
        </p:txBody>
      </p:sp>
      <p:pic>
        <p:nvPicPr>
          <p:cNvPr id="7" name="Picture 7" descr="logo_idea5_email3_edited">
            <a:extLst>
              <a:ext uri="{FF2B5EF4-FFF2-40B4-BE49-F238E27FC236}">
                <a16:creationId xmlns:a16="http://schemas.microsoft.com/office/drawing/2014/main" id="{A10CC7EF-A1B2-4737-8939-7313999686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6540" y="2433637"/>
            <a:ext cx="3760788" cy="359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047AECC6-D77F-453B-B266-839146794B48}"/>
              </a:ext>
            </a:extLst>
          </p:cNvPr>
          <p:cNvSpPr txBox="1"/>
          <p:nvPr/>
        </p:nvSpPr>
        <p:spPr>
          <a:xfrm>
            <a:off x="0" y="5257800"/>
            <a:ext cx="5410200" cy="1077218"/>
          </a:xfrm>
          <a:prstGeom prst="rect">
            <a:avLst/>
          </a:prstGeom>
          <a:noFill/>
        </p:spPr>
        <p:txBody>
          <a:bodyPr wrap="square">
            <a:spAutoFit/>
          </a:bodyPr>
          <a:lstStyle/>
          <a:p>
            <a:pPr algn="ctr"/>
            <a:r>
              <a:rPr lang="en-US" sz="1600" b="0" i="0" dirty="0">
                <a:effectLst/>
                <a:latin typeface="-apple-system"/>
              </a:rPr>
              <a:t>Note: Reference in this course to any specific commercial products, process, service, manufacturer, company, or trademark does not constitute its endorsement or recommendation by the U.S. Government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A0504-4391-42D8-B733-A0564F4ED013}"/>
              </a:ext>
            </a:extLst>
          </p:cNvPr>
          <p:cNvSpPr>
            <a:spLocks noGrp="1"/>
          </p:cNvSpPr>
          <p:nvPr>
            <p:ph type="title"/>
          </p:nvPr>
        </p:nvSpPr>
        <p:spPr>
          <a:xfrm>
            <a:off x="1074420" y="71756"/>
            <a:ext cx="7155180" cy="890479"/>
          </a:xfrm>
        </p:spPr>
        <p:txBody>
          <a:bodyPr/>
          <a:lstStyle/>
          <a:p>
            <a:r>
              <a:rPr lang="en-US" dirty="0"/>
              <a:t>Disclaimer</a:t>
            </a:r>
          </a:p>
        </p:txBody>
      </p:sp>
      <p:sp>
        <p:nvSpPr>
          <p:cNvPr id="3" name="Content Placeholder 2">
            <a:extLst>
              <a:ext uri="{FF2B5EF4-FFF2-40B4-BE49-F238E27FC236}">
                <a16:creationId xmlns:a16="http://schemas.microsoft.com/office/drawing/2014/main" id="{D92BA0A4-DF70-4878-A00B-B1F1A933F24E}"/>
              </a:ext>
            </a:extLst>
          </p:cNvPr>
          <p:cNvSpPr>
            <a:spLocks noGrp="1"/>
          </p:cNvSpPr>
          <p:nvPr>
            <p:ph idx="1"/>
          </p:nvPr>
        </p:nvSpPr>
        <p:spPr>
          <a:xfrm>
            <a:off x="152400" y="1168400"/>
            <a:ext cx="8763000" cy="5156200"/>
          </a:xfrm>
        </p:spPr>
        <p:txBody>
          <a:bodyPr>
            <a:normAutofit/>
          </a:bodyPr>
          <a:lstStyle/>
          <a:p>
            <a:r>
              <a:rPr lang="en-US" altLang="en-US" dirty="0"/>
              <a:t>This package describes the Thermal Modeling and Analysis process used at the NASA Goddard Space Flight Center</a:t>
            </a:r>
          </a:p>
          <a:p>
            <a:endParaRPr lang="en-US" altLang="en-US" sz="1200" dirty="0"/>
          </a:p>
          <a:p>
            <a:r>
              <a:rPr lang="en-US" altLang="en-US" dirty="0"/>
              <a:t>Much of the Thermal Modeling portion focuses on the capabilities of two commercial tools for performing Thermal Analysis</a:t>
            </a:r>
          </a:p>
          <a:p>
            <a:pPr lvl="1"/>
            <a:r>
              <a:rPr lang="en-US" altLang="en-US" dirty="0"/>
              <a:t>Thermal Desktop® for radiative modeling</a:t>
            </a:r>
          </a:p>
          <a:p>
            <a:pPr lvl="1"/>
            <a:r>
              <a:rPr lang="en-US" altLang="en-US" dirty="0"/>
              <a:t>SINDA/FLUINT® for thermal modeling</a:t>
            </a:r>
          </a:p>
          <a:p>
            <a:endParaRPr lang="en-US" altLang="en-US" sz="1200" b="1" i="1" u="sng" dirty="0"/>
          </a:p>
          <a:p>
            <a:r>
              <a:rPr lang="en-US" altLang="en-US" b="1" i="1" u="sng" dirty="0"/>
              <a:t>This should not be considered as an endorsement of any particular tool by NASA or the United States Government</a:t>
            </a:r>
          </a:p>
          <a:p>
            <a:endParaRPr lang="en-US" altLang="en-US" sz="1200" dirty="0"/>
          </a:p>
          <a:p>
            <a:r>
              <a:rPr lang="en-US" altLang="en-US" dirty="0"/>
              <a:t>The illustrations of capabilities are meant to be informational and other tools may have similar or superior capabilities</a:t>
            </a:r>
          </a:p>
        </p:txBody>
      </p:sp>
      <p:sp>
        <p:nvSpPr>
          <p:cNvPr id="6" name="Slide Number Placeholder 1">
            <a:extLst>
              <a:ext uri="{FF2B5EF4-FFF2-40B4-BE49-F238E27FC236}">
                <a16:creationId xmlns:a16="http://schemas.microsoft.com/office/drawing/2014/main" id="{FABFB3A4-860C-4468-8550-71A8471081E5}"/>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a:t>
            </a:fld>
            <a:endParaRPr lang="en-US" altLang="en-US" sz="1200" dirty="0"/>
          </a:p>
        </p:txBody>
      </p:sp>
    </p:spTree>
    <p:extLst>
      <p:ext uri="{BB962C8B-B14F-4D97-AF65-F5344CB8AC3E}">
        <p14:creationId xmlns:p14="http://schemas.microsoft.com/office/powerpoint/2010/main" val="2100975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67563" y="0"/>
            <a:ext cx="7338238" cy="1020726"/>
          </a:xfrm>
        </p:spPr>
        <p:txBody>
          <a:bodyPr/>
          <a:lstStyle/>
          <a:p>
            <a:pPr eaLnBrk="1" hangingPunct="1"/>
            <a:r>
              <a:rPr lang="en-US" altLang="en-US" sz="2800" dirty="0"/>
              <a:t>Thermal Analysis Agenda</a:t>
            </a:r>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fontScale="92500" lnSpcReduction="10000"/>
          </a:bodyPr>
          <a:lstStyle/>
          <a:p>
            <a:pPr marL="174625" indent="-174625" eaLnBrk="1" hangingPunct="1">
              <a:lnSpc>
                <a:spcPct val="110000"/>
              </a:lnSpc>
              <a:spcBef>
                <a:spcPts val="0"/>
              </a:spcBef>
              <a:buFont typeface="Arial" pitchFamily="34" charset="0"/>
              <a:buChar char="•"/>
              <a:defRPr/>
            </a:pPr>
            <a:r>
              <a:rPr lang="en-US" sz="2200" i="1" dirty="0">
                <a:latin typeface="Calibri" pitchFamily="34" charset="0"/>
              </a:rPr>
              <a:t>What is Thermal Analysis and Why do we do it?</a:t>
            </a:r>
          </a:p>
          <a:p>
            <a:pPr marL="174625" indent="-174625" eaLnBrk="1" hangingPunct="1">
              <a:lnSpc>
                <a:spcPct val="110000"/>
              </a:lnSpc>
              <a:spcBef>
                <a:spcPts val="0"/>
              </a:spcBef>
              <a:buFont typeface="Arial" pitchFamily="34" charset="0"/>
              <a:buChar char="•"/>
              <a:defRPr/>
            </a:pPr>
            <a:r>
              <a:rPr lang="en-US" sz="2200" i="1" dirty="0">
                <a:latin typeface="Calibri" pitchFamily="34" charset="0"/>
              </a:rPr>
              <a:t>Overview of Available Tools</a:t>
            </a:r>
          </a:p>
          <a:p>
            <a:pPr marL="174625" indent="-174625" eaLnBrk="1" hangingPunct="1">
              <a:lnSpc>
                <a:spcPct val="110000"/>
              </a:lnSpc>
              <a:spcBef>
                <a:spcPts val="0"/>
              </a:spcBef>
              <a:buFont typeface="Arial" pitchFamily="34" charset="0"/>
              <a:buChar char="•"/>
              <a:defRPr/>
            </a:pPr>
            <a:r>
              <a:rPr lang="en-US" sz="2200" i="1" dirty="0">
                <a:latin typeface="Calibri" pitchFamily="34" charset="0"/>
              </a:rPr>
              <a:t>Thermal Desktop</a:t>
            </a:r>
          </a:p>
          <a:p>
            <a:pPr marL="574675" lvl="1" indent="-174625">
              <a:lnSpc>
                <a:spcPct val="110000"/>
              </a:lnSpc>
              <a:spcBef>
                <a:spcPts val="0"/>
              </a:spcBef>
              <a:buFont typeface="Arial" pitchFamily="34" charset="0"/>
              <a:buChar char="•"/>
              <a:defRPr/>
            </a:pPr>
            <a:r>
              <a:rPr lang="en-US" sz="2100" i="1" dirty="0">
                <a:latin typeface="Calibri" pitchFamily="34" charset="0"/>
              </a:rPr>
              <a:t>Introduction</a:t>
            </a:r>
          </a:p>
          <a:p>
            <a:pPr marL="574675" lvl="1" indent="-174625">
              <a:lnSpc>
                <a:spcPct val="110000"/>
              </a:lnSpc>
              <a:spcBef>
                <a:spcPts val="0"/>
              </a:spcBef>
              <a:buFont typeface="Arial" pitchFamily="34" charset="0"/>
              <a:buChar char="•"/>
              <a:defRPr/>
            </a:pPr>
            <a:r>
              <a:rPr lang="en-US" sz="2100" i="1" dirty="0">
                <a:latin typeface="Calibri" pitchFamily="34" charset="0"/>
              </a:rPr>
              <a:t>Graphical User Interface</a:t>
            </a:r>
          </a:p>
          <a:p>
            <a:pPr marL="174625" indent="-174625">
              <a:lnSpc>
                <a:spcPct val="110000"/>
              </a:lnSpc>
              <a:spcBef>
                <a:spcPts val="0"/>
              </a:spcBef>
              <a:buFont typeface="Arial" pitchFamily="34" charset="0"/>
              <a:buChar char="•"/>
              <a:defRPr/>
            </a:pPr>
            <a:r>
              <a:rPr lang="en-US" sz="2200" i="1" dirty="0">
                <a:latin typeface="Calibri" pitchFamily="34" charset="0"/>
              </a:rPr>
              <a:t>Model Building Process</a:t>
            </a:r>
          </a:p>
          <a:p>
            <a:pPr marL="174625" indent="-174625">
              <a:lnSpc>
                <a:spcPct val="110000"/>
              </a:lnSpc>
              <a:spcBef>
                <a:spcPts val="0"/>
              </a:spcBef>
              <a:buFont typeface="Arial" pitchFamily="34" charset="0"/>
              <a:buChar char="•"/>
              <a:defRPr/>
            </a:pPr>
            <a:r>
              <a:rPr lang="en-US" sz="2200" i="1" dirty="0">
                <a:latin typeface="Calibri" pitchFamily="34" charset="0"/>
              </a:rPr>
              <a:t>Building a Thermal Desktop Model</a:t>
            </a:r>
          </a:p>
          <a:p>
            <a:pPr marL="174625" indent="-174625">
              <a:lnSpc>
                <a:spcPct val="110000"/>
              </a:lnSpc>
              <a:spcBef>
                <a:spcPts val="0"/>
              </a:spcBef>
              <a:buFont typeface="Arial" pitchFamily="34" charset="0"/>
              <a:buChar char="•"/>
              <a:defRPr/>
            </a:pPr>
            <a:r>
              <a:rPr lang="en-US" sz="2200" i="1" dirty="0">
                <a:latin typeface="Calibri" pitchFamily="34" charset="0"/>
              </a:rPr>
              <a:t>Modeling Specific Component Types</a:t>
            </a:r>
          </a:p>
          <a:p>
            <a:pPr marL="174625" indent="-174625">
              <a:lnSpc>
                <a:spcPct val="110000"/>
              </a:lnSpc>
              <a:spcBef>
                <a:spcPts val="0"/>
              </a:spcBef>
              <a:buFont typeface="Arial" pitchFamily="34" charset="0"/>
              <a:buChar char="•"/>
              <a:defRPr/>
            </a:pPr>
            <a:r>
              <a:rPr lang="en-US" sz="2200" i="1" dirty="0">
                <a:latin typeface="Calibri" pitchFamily="34" charset="0"/>
              </a:rPr>
              <a:t>Radiation Computations</a:t>
            </a:r>
          </a:p>
          <a:p>
            <a:pPr marL="174625" indent="-174625">
              <a:lnSpc>
                <a:spcPct val="110000"/>
              </a:lnSpc>
              <a:spcBef>
                <a:spcPts val="0"/>
              </a:spcBef>
              <a:buFont typeface="Arial" pitchFamily="34" charset="0"/>
              <a:buChar char="•"/>
              <a:defRPr/>
            </a:pPr>
            <a:r>
              <a:rPr lang="en-US" sz="2200" i="1" dirty="0">
                <a:latin typeface="Calibri" pitchFamily="34" charset="0"/>
              </a:rPr>
              <a:t>SINDA/FLUINT</a:t>
            </a:r>
          </a:p>
          <a:p>
            <a:pPr marL="574675" lvl="1" indent="-174625">
              <a:lnSpc>
                <a:spcPct val="110000"/>
              </a:lnSpc>
              <a:spcBef>
                <a:spcPts val="0"/>
              </a:spcBef>
              <a:buFont typeface="Arial" pitchFamily="34" charset="0"/>
              <a:buChar char="•"/>
              <a:defRPr/>
            </a:pPr>
            <a:r>
              <a:rPr lang="en-US" sz="2100" i="1" dirty="0">
                <a:latin typeface="Calibri" pitchFamily="34" charset="0"/>
              </a:rPr>
              <a:t>Basic</a:t>
            </a:r>
          </a:p>
          <a:p>
            <a:pPr marL="574675" lvl="1" indent="-174625">
              <a:lnSpc>
                <a:spcPct val="110000"/>
              </a:lnSpc>
              <a:spcBef>
                <a:spcPts val="0"/>
              </a:spcBef>
              <a:buFont typeface="Arial" pitchFamily="34" charset="0"/>
              <a:buChar char="•"/>
              <a:defRPr/>
            </a:pPr>
            <a:r>
              <a:rPr lang="en-US" sz="2100" i="1" dirty="0">
                <a:latin typeface="Calibri" pitchFamily="34" charset="0"/>
              </a:rPr>
              <a:t>Intermediate</a:t>
            </a:r>
          </a:p>
          <a:p>
            <a:pPr marL="574675" lvl="1" indent="-174625">
              <a:lnSpc>
                <a:spcPct val="110000"/>
              </a:lnSpc>
              <a:spcBef>
                <a:spcPts val="0"/>
              </a:spcBef>
              <a:buFont typeface="Arial" pitchFamily="34" charset="0"/>
              <a:buChar char="•"/>
              <a:defRPr/>
            </a:pPr>
            <a:r>
              <a:rPr lang="en-US" sz="2100" i="1" dirty="0">
                <a:latin typeface="Calibri" pitchFamily="34" charset="0"/>
              </a:rPr>
              <a:t>Advanced</a:t>
            </a:r>
          </a:p>
          <a:p>
            <a:pPr marL="174625" indent="-174625">
              <a:lnSpc>
                <a:spcPct val="110000"/>
              </a:lnSpc>
              <a:spcBef>
                <a:spcPts val="0"/>
              </a:spcBef>
              <a:buFont typeface="Arial" pitchFamily="34" charset="0"/>
              <a:buChar char="•"/>
              <a:defRPr/>
            </a:pPr>
            <a:r>
              <a:rPr lang="en-US" sz="2200" i="1" dirty="0">
                <a:latin typeface="Calibri" pitchFamily="34" charset="0"/>
              </a:rPr>
              <a:t>Thermal Computations</a:t>
            </a:r>
          </a:p>
          <a:p>
            <a:pPr marL="174625" indent="-174625">
              <a:lnSpc>
                <a:spcPct val="110000"/>
              </a:lnSpc>
              <a:spcBef>
                <a:spcPts val="0"/>
              </a:spcBef>
              <a:buFont typeface="Arial" pitchFamily="34" charset="0"/>
              <a:buChar char="•"/>
              <a:defRPr/>
            </a:pPr>
            <a:r>
              <a:rPr lang="en-US" sz="2200" i="1" dirty="0" err="1">
                <a:latin typeface="Calibri" pitchFamily="34" charset="0"/>
              </a:rPr>
              <a:t>OpenTD</a:t>
            </a:r>
            <a:r>
              <a:rPr lang="en-US" sz="2200" i="1" dirty="0">
                <a:latin typeface="Calibri" pitchFamily="34" charset="0"/>
              </a:rPr>
              <a:t> API</a:t>
            </a:r>
          </a:p>
          <a:p>
            <a:pPr marL="174625" indent="-174625">
              <a:lnSpc>
                <a:spcPct val="110000"/>
              </a:lnSpc>
              <a:spcBef>
                <a:spcPts val="0"/>
              </a:spcBef>
              <a:buFont typeface="Arial" pitchFamily="34" charset="0"/>
              <a:buChar char="•"/>
              <a:defRPr/>
            </a:pPr>
            <a:r>
              <a:rPr lang="en-US" sz="2200" i="1" dirty="0">
                <a:latin typeface="Calibri" pitchFamily="34" charset="0"/>
              </a:rPr>
              <a:t>Best Modeling Practices and Miscellaneous Tips</a:t>
            </a:r>
          </a:p>
          <a:p>
            <a:pPr marL="174625" indent="-174625">
              <a:lnSpc>
                <a:spcPct val="110000"/>
              </a:lnSpc>
              <a:spcBef>
                <a:spcPts val="0"/>
              </a:spcBef>
              <a:buFont typeface="Arial" pitchFamily="34" charset="0"/>
              <a:buChar char="•"/>
              <a:defRPr/>
            </a:pPr>
            <a:r>
              <a:rPr lang="en-US" sz="2200" i="1" dirty="0">
                <a:latin typeface="Calibri" pitchFamily="34" charset="0"/>
              </a:rPr>
              <a:t>Analyzing the Model Predictions</a:t>
            </a:r>
          </a:p>
          <a:p>
            <a:pPr marL="800100" lvl="2" indent="0">
              <a:buNone/>
              <a:defRPr/>
            </a:pPr>
            <a:endParaRPr lang="en-US" sz="1700" b="1" i="1" dirty="0">
              <a:latin typeface="Calibri" pitchFamily="34" charset="0"/>
            </a:endParaRPr>
          </a:p>
          <a:p>
            <a:pPr marL="174625" indent="-174625" eaLnBrk="1" hangingPunct="1">
              <a:buFont typeface="Arial" pitchFamily="34" charset="0"/>
              <a:buChar char="•"/>
              <a:defRPr/>
            </a:pPr>
            <a:endParaRPr lang="en-US" sz="2300" b="1" i="1" dirty="0">
              <a:latin typeface="Calibri" pitchFamily="34" charset="0"/>
            </a:endParaRPr>
          </a:p>
          <a:p>
            <a:pPr marL="174625" indent="-174625" eaLnBrk="1" hangingPunct="1">
              <a:buFont typeface="Arial" pitchFamily="34" charset="0"/>
              <a:buChar char="•"/>
              <a:defRPr/>
            </a:pPr>
            <a:endParaRPr lang="en-US" sz="2300" b="1" i="1" dirty="0">
              <a:latin typeface="Calibri" pitchFamily="34" charset="0"/>
            </a:endParaRPr>
          </a:p>
          <a:p>
            <a:pPr marL="174625" indent="-174625" eaLnBrk="1" hangingPunct="1">
              <a:buFont typeface="Arial" pitchFamily="34" charset="0"/>
              <a:buChar char="•"/>
              <a:defRPr/>
            </a:pPr>
            <a:endParaRPr lang="en-US" sz="2300" b="1" i="1" dirty="0">
              <a:latin typeface="Calibri" pitchFamily="34" charset="0"/>
            </a:endParaRPr>
          </a:p>
          <a:p>
            <a:pPr marL="174625" indent="-174625" eaLnBrk="1" hangingPunct="1">
              <a:buFont typeface="Arial" pitchFamily="34" charset="0"/>
              <a:buChar char="•"/>
              <a:defRPr/>
            </a:pPr>
            <a:endParaRPr lang="en-US" sz="2300" b="1" i="1" dirty="0">
              <a:latin typeface="Calibri" pitchFamily="34" charset="0"/>
            </a:endParaRPr>
          </a:p>
          <a:p>
            <a:pPr marL="174625" indent="-174625" eaLnBrk="1" hangingPunct="1">
              <a:buFont typeface="Arial" pitchFamily="34" charset="0"/>
              <a:buChar char="•"/>
              <a:defRPr/>
            </a:pPr>
            <a:endParaRPr lang="en-US" sz="900" b="1" i="1" dirty="0">
              <a:latin typeface="Calibri" pitchFamily="34" charset="0"/>
            </a:endParaRPr>
          </a:p>
        </p:txBody>
      </p:sp>
      <p:sp>
        <p:nvSpPr>
          <p:cNvPr id="5" name="Slide Number Placeholder 5">
            <a:extLst>
              <a:ext uri="{FF2B5EF4-FFF2-40B4-BE49-F238E27FC236}">
                <a16:creationId xmlns:a16="http://schemas.microsoft.com/office/drawing/2014/main" id="{9BCAE84C-208D-4278-B545-B6361261E804}"/>
              </a:ext>
            </a:extLst>
          </p:cNvPr>
          <p:cNvSpPr txBox="1">
            <a:spLocks/>
          </p:cNvSpPr>
          <p:nvPr/>
        </p:nvSpPr>
        <p:spPr bwMode="auto">
          <a:xfrm>
            <a:off x="8042827" y="6581567"/>
            <a:ext cx="1101173" cy="2764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FB38FFC4-3A91-482C-83A0-F1C464F51AEF}" type="slidenum">
              <a:rPr lang="en-US" altLang="en-US" sz="1200" smtClean="0"/>
              <a:pPr algn="r">
                <a:spcBef>
                  <a:spcPct val="0"/>
                </a:spcBef>
                <a:buFontTx/>
                <a:buNone/>
              </a:pPr>
              <a:t>3</a:t>
            </a:fld>
            <a:endParaRPr lang="en-US" altLang="en-US" sz="1200" dirty="0"/>
          </a:p>
        </p:txBody>
      </p:sp>
    </p:spTree>
    <p:extLst>
      <p:ext uri="{BB962C8B-B14F-4D97-AF65-F5344CB8AC3E}">
        <p14:creationId xmlns:p14="http://schemas.microsoft.com/office/powerpoint/2010/main" val="3184525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Box 146">
            <a:extLst>
              <a:ext uri="{FF2B5EF4-FFF2-40B4-BE49-F238E27FC236}">
                <a16:creationId xmlns:a16="http://schemas.microsoft.com/office/drawing/2014/main" id="{E43C4944-DBF4-40F2-9858-A544B2748DBF}"/>
              </a:ext>
            </a:extLst>
          </p:cNvPr>
          <p:cNvSpPr txBox="1">
            <a:spLocks noChangeArrowheads="1"/>
          </p:cNvSpPr>
          <p:nvPr/>
        </p:nvSpPr>
        <p:spPr bwMode="auto">
          <a:xfrm>
            <a:off x="0" y="165735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What is Thermal Analysis?</a:t>
            </a:r>
          </a:p>
        </p:txBody>
      </p:sp>
      <p:pic>
        <p:nvPicPr>
          <p:cNvPr id="6" name="Picture 7" descr="logo_idea5_email3_edited">
            <a:extLst>
              <a:ext uri="{FF2B5EF4-FFF2-40B4-BE49-F238E27FC236}">
                <a16:creationId xmlns:a16="http://schemas.microsoft.com/office/drawing/2014/main" id="{91D85938-D605-460C-B362-2D5869F39A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590800"/>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2ED2A8A9-15EC-448D-8851-8DB7C665E1D6}"/>
              </a:ext>
            </a:extLst>
          </p:cNvPr>
          <p:cNvSpPr>
            <a:spLocks noGrp="1"/>
          </p:cNvSpPr>
          <p:nvPr>
            <p:ph type="sldNum" sz="quarter" idx="4"/>
          </p:nvPr>
        </p:nvSpPr>
        <p:spPr bwMode="auto">
          <a:xfrm>
            <a:off x="8042827" y="6581567"/>
            <a:ext cx="1101173" cy="27643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B38FFC4-3A91-482C-83A0-F1C464F51AEF}" type="slidenum">
              <a:rPr lang="en-US" altLang="en-US" sz="1200" smtClean="0"/>
              <a:pPr>
                <a:spcBef>
                  <a:spcPct val="0"/>
                </a:spcBef>
                <a:buFontTx/>
                <a:buNone/>
              </a:pPr>
              <a:t>4</a:t>
            </a:fld>
            <a:endParaRPr lang="en-US" altLang="en-US" sz="1200" dirty="0"/>
          </a:p>
        </p:txBody>
      </p:sp>
    </p:spTree>
    <p:extLst>
      <p:ext uri="{BB962C8B-B14F-4D97-AF65-F5344CB8AC3E}">
        <p14:creationId xmlns:p14="http://schemas.microsoft.com/office/powerpoint/2010/main" val="3806175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146">
            <a:extLst>
              <a:ext uri="{FF2B5EF4-FFF2-40B4-BE49-F238E27FC236}">
                <a16:creationId xmlns:a16="http://schemas.microsoft.com/office/drawing/2014/main" id="{68AB0208-E3A1-4F79-AA01-18F8B7CFD8D2}"/>
              </a:ext>
            </a:extLst>
          </p:cNvPr>
          <p:cNvSpPr txBox="1">
            <a:spLocks noChangeArrowheads="1"/>
          </p:cNvSpPr>
          <p:nvPr/>
        </p:nvSpPr>
        <p:spPr bwMode="auto">
          <a:xfrm>
            <a:off x="1066800" y="0"/>
            <a:ext cx="72390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fontAlgn="base">
              <a:spcBef>
                <a:spcPct val="0"/>
              </a:spcBef>
              <a:spcAft>
                <a:spcPct val="0"/>
              </a:spcAft>
              <a:defRPr sz="2800" b="1">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What is Thermal Analysis and Why do we do it?</a:t>
            </a:r>
          </a:p>
        </p:txBody>
      </p:sp>
      <p:sp>
        <p:nvSpPr>
          <p:cNvPr id="7171" name="TextBox 146">
            <a:extLst>
              <a:ext uri="{FF2B5EF4-FFF2-40B4-BE49-F238E27FC236}">
                <a16:creationId xmlns:a16="http://schemas.microsoft.com/office/drawing/2014/main" id="{F71533C3-8E7F-41E5-A3D6-859C98A21691}"/>
              </a:ext>
            </a:extLst>
          </p:cNvPr>
          <p:cNvSpPr txBox="1">
            <a:spLocks noChangeArrowheads="1"/>
          </p:cNvSpPr>
          <p:nvPr/>
        </p:nvSpPr>
        <p:spPr bwMode="auto">
          <a:xfrm>
            <a:off x="152400" y="1093887"/>
            <a:ext cx="8839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74625" indent="-1746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346075" indent="-174625">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n-US" altLang="en-US" sz="1800" b="1" i="1" dirty="0">
                <a:solidFill>
                  <a:srgbClr val="0B3D91"/>
                </a:solidFill>
              </a:rPr>
              <a:t>Thermal Analysis is using computer simulations to predict the thermal performance of a system subjected to various applied constraints and boundary conditions</a:t>
            </a:r>
          </a:p>
          <a:p>
            <a:pPr eaLnBrk="1" hangingPunct="1">
              <a:spcBef>
                <a:spcPct val="0"/>
              </a:spcBef>
            </a:pPr>
            <a:r>
              <a:rPr lang="en-US" altLang="en-US" sz="1800" b="1" i="1" dirty="0">
                <a:solidFill>
                  <a:srgbClr val="0B3D91"/>
                </a:solidFill>
              </a:rPr>
              <a:t>Spacecraft thermal analysis is typically a two part process:</a:t>
            </a:r>
          </a:p>
          <a:p>
            <a:pPr lvl="2" eaLnBrk="1" hangingPunct="1">
              <a:spcBef>
                <a:spcPct val="0"/>
              </a:spcBef>
            </a:pPr>
            <a:r>
              <a:rPr lang="en-US" altLang="en-US" sz="1600" i="1" dirty="0">
                <a:solidFill>
                  <a:srgbClr val="0B3D91"/>
                </a:solidFill>
              </a:rPr>
              <a:t>Part 1: using the geometrical design (shapes, locations, orientations, orbits, coatings) compute the energy exchange factors between nodes (representing the temperature of the surface) and the absorbed energy from orbital sources (Sun, Planet, Moon, direct and reflected [albedo])</a:t>
            </a:r>
          </a:p>
          <a:p>
            <a:pPr lvl="2" eaLnBrk="1" hangingPunct="1">
              <a:spcBef>
                <a:spcPct val="0"/>
              </a:spcBef>
            </a:pPr>
            <a:r>
              <a:rPr lang="en-US" altLang="en-US" sz="1600" i="1" dirty="0">
                <a:solidFill>
                  <a:srgbClr val="0B3D91"/>
                </a:solidFill>
              </a:rPr>
              <a:t>Part 2: combining the values computed in part 1 with conduction couplings, additional heat sources, boundary conditions, and control logic, compute the expected temperatures and control heater power</a:t>
            </a:r>
          </a:p>
          <a:p>
            <a:pPr eaLnBrk="1" hangingPunct="1">
              <a:spcBef>
                <a:spcPct val="0"/>
              </a:spcBef>
            </a:pPr>
            <a:r>
              <a:rPr lang="en-US" altLang="en-US" sz="1800" b="1" i="1" dirty="0">
                <a:solidFill>
                  <a:srgbClr val="0B3D91"/>
                </a:solidFill>
              </a:rPr>
              <a:t>Why do we do thermal analysis?</a:t>
            </a:r>
          </a:p>
          <a:p>
            <a:pPr lvl="2" eaLnBrk="1" hangingPunct="1">
              <a:spcBef>
                <a:spcPct val="0"/>
              </a:spcBef>
            </a:pPr>
            <a:r>
              <a:rPr lang="en-US" altLang="en-US" sz="1600" i="1" dirty="0">
                <a:solidFill>
                  <a:srgbClr val="0B3D91"/>
                </a:solidFill>
              </a:rPr>
              <a:t>Cost efficient means of exploring design space without the need to build and test every potential design</a:t>
            </a:r>
          </a:p>
          <a:p>
            <a:pPr lvl="2" eaLnBrk="1" hangingPunct="1">
              <a:spcBef>
                <a:spcPct val="0"/>
              </a:spcBef>
            </a:pPr>
            <a:r>
              <a:rPr lang="en-US" altLang="en-US" sz="1600" i="1" dirty="0">
                <a:solidFill>
                  <a:srgbClr val="0B3D91"/>
                </a:solidFill>
              </a:rPr>
              <a:t>Allows various design configurations to be modeled and evaluated</a:t>
            </a:r>
          </a:p>
          <a:p>
            <a:pPr lvl="2" eaLnBrk="1" hangingPunct="1">
              <a:spcBef>
                <a:spcPct val="0"/>
              </a:spcBef>
            </a:pPr>
            <a:r>
              <a:rPr lang="en-US" altLang="en-US" sz="1600" i="1" dirty="0">
                <a:solidFill>
                  <a:srgbClr val="0B3D91"/>
                </a:solidFill>
              </a:rPr>
              <a:t>Allows various questions to be asked of the design: Are all temperature predicts maintained within limits?  How much heater power is needed by the system?  How long will it take to cool down?  How stable are the temperatures?  etc.</a:t>
            </a:r>
          </a:p>
          <a:p>
            <a:pPr eaLnBrk="1" hangingPunct="1">
              <a:spcBef>
                <a:spcPct val="0"/>
              </a:spcBef>
            </a:pPr>
            <a:r>
              <a:rPr lang="en-US" altLang="en-US" sz="1800" b="1" i="1" dirty="0">
                <a:solidFill>
                  <a:srgbClr val="0B3D91"/>
                </a:solidFill>
              </a:rPr>
              <a:t>What are the downsides to thermal analysis?</a:t>
            </a:r>
          </a:p>
          <a:p>
            <a:pPr lvl="2" eaLnBrk="1" hangingPunct="1">
              <a:spcBef>
                <a:spcPct val="0"/>
              </a:spcBef>
            </a:pPr>
            <a:r>
              <a:rPr lang="en-US" altLang="en-US" sz="1600" i="1" dirty="0">
                <a:solidFill>
                  <a:srgbClr val="0B3D91"/>
                </a:solidFill>
              </a:rPr>
              <a:t>Predictions are just that.  It is up to the thermal engineer to evaluate and understand the predictions</a:t>
            </a:r>
          </a:p>
          <a:p>
            <a:pPr lvl="2" eaLnBrk="1" hangingPunct="1">
              <a:spcBef>
                <a:spcPct val="0"/>
              </a:spcBef>
            </a:pPr>
            <a:r>
              <a:rPr lang="en-US" altLang="en-US" sz="1600" i="1" dirty="0">
                <a:solidFill>
                  <a:srgbClr val="0B3D91"/>
                </a:solidFill>
              </a:rPr>
              <a:t>Trust but verify!</a:t>
            </a:r>
          </a:p>
          <a:p>
            <a:pPr lvl="2" eaLnBrk="1" hangingPunct="1">
              <a:spcBef>
                <a:spcPct val="0"/>
              </a:spcBef>
            </a:pPr>
            <a:r>
              <a:rPr lang="en-US" altLang="en-US" sz="1600" i="1" dirty="0">
                <a:solidFill>
                  <a:srgbClr val="0B3D91"/>
                </a:solidFill>
              </a:rPr>
              <a:t>Trust your own judgement.  What did you expect from the predicts?  Did it match those expectations?  If not, do you understand why?  Are the physics still true (e.g. is energy conserved)?</a:t>
            </a:r>
          </a:p>
          <a:p>
            <a:pPr lvl="2" eaLnBrk="1" hangingPunct="1">
              <a:spcBef>
                <a:spcPct val="0"/>
              </a:spcBef>
            </a:pPr>
            <a:r>
              <a:rPr lang="en-US" altLang="en-US" sz="1600" i="1" dirty="0">
                <a:solidFill>
                  <a:srgbClr val="0B3D91"/>
                </a:solidFill>
              </a:rPr>
              <a:t>Models are grounded to actual performance through testing and correlation</a:t>
            </a:r>
          </a:p>
        </p:txBody>
      </p:sp>
      <p:sp>
        <p:nvSpPr>
          <p:cNvPr id="7172" name="Slide Number Placeholder 5">
            <a:extLst>
              <a:ext uri="{FF2B5EF4-FFF2-40B4-BE49-F238E27FC236}">
                <a16:creationId xmlns:a16="http://schemas.microsoft.com/office/drawing/2014/main" id="{61CD119D-1EAD-47E7-BE15-7D243654A26F}"/>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B38FFC4-3A91-482C-83A0-F1C464F51AEF}" type="slidenum">
              <a:rPr lang="en-US" altLang="en-US" sz="1200" smtClean="0"/>
              <a:pPr>
                <a:spcBef>
                  <a:spcPct val="0"/>
                </a:spcBef>
                <a:buFontTx/>
                <a:buNone/>
              </a:pPr>
              <a:t>5</a:t>
            </a:fld>
            <a:endParaRPr lang="en-US" altLang="en-US" sz="1200"/>
          </a:p>
        </p:txBody>
      </p:sp>
    </p:spTree>
    <p:extLst>
      <p:ext uri="{BB962C8B-B14F-4D97-AF65-F5344CB8AC3E}">
        <p14:creationId xmlns:p14="http://schemas.microsoft.com/office/powerpoint/2010/main" val="4155329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46">
            <a:extLst>
              <a:ext uri="{FF2B5EF4-FFF2-40B4-BE49-F238E27FC236}">
                <a16:creationId xmlns:a16="http://schemas.microsoft.com/office/drawing/2014/main" id="{8B2631DC-1217-404D-9325-397371A68BB9}"/>
              </a:ext>
            </a:extLst>
          </p:cNvPr>
          <p:cNvSpPr txBox="1">
            <a:spLocks noChangeArrowheads="1"/>
          </p:cNvSpPr>
          <p:nvPr/>
        </p:nvSpPr>
        <p:spPr bwMode="auto">
          <a:xfrm>
            <a:off x="152400" y="1143000"/>
            <a:ext cx="8839200"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74625" indent="-174625">
              <a:spcBef>
                <a:spcPct val="20000"/>
              </a:spcBef>
              <a:buFont typeface="Arial" panose="020B0604020202020204" pitchFamily="34" charset="0"/>
              <a:buChar char="•"/>
              <a:defRPr sz="3200">
                <a:solidFill>
                  <a:schemeClr val="tx1"/>
                </a:solidFill>
                <a:latin typeface="Calibri" panose="020F0502020204030204" pitchFamily="34" charset="0"/>
              </a:defRPr>
            </a:lvl1pPr>
            <a:lvl2pPr marL="174625" indent="-17462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n-US" altLang="en-US" sz="2000" b="1" i="1" dirty="0">
                <a:solidFill>
                  <a:srgbClr val="0B3D91"/>
                </a:solidFill>
              </a:rPr>
              <a:t>Thermal models are a two part process: </a:t>
            </a:r>
            <a:r>
              <a:rPr lang="en-US" altLang="en-US" sz="2000" b="1" i="1" dirty="0">
                <a:solidFill>
                  <a:srgbClr val="FF0000"/>
                </a:solidFill>
              </a:rPr>
              <a:t>Geometric Math Model (GMM)</a:t>
            </a:r>
            <a:r>
              <a:rPr lang="en-US" altLang="en-US" sz="2000" b="1" i="1" dirty="0"/>
              <a:t> </a:t>
            </a:r>
            <a:r>
              <a:rPr lang="en-US" altLang="en-US" sz="2000" b="1" i="1" dirty="0">
                <a:solidFill>
                  <a:srgbClr val="0B3D91"/>
                </a:solidFill>
              </a:rPr>
              <a:t>and </a:t>
            </a:r>
            <a:r>
              <a:rPr lang="en-US" altLang="en-US" sz="2000" b="1" i="1" dirty="0">
                <a:solidFill>
                  <a:srgbClr val="FF0000"/>
                </a:solidFill>
              </a:rPr>
              <a:t>Thermal Math Model (TMM)</a:t>
            </a:r>
          </a:p>
          <a:p>
            <a:pPr eaLnBrk="1" hangingPunct="1">
              <a:spcBef>
                <a:spcPct val="0"/>
              </a:spcBef>
            </a:pPr>
            <a:endParaRPr lang="en-US" altLang="en-US" sz="1600" b="1" i="1" dirty="0"/>
          </a:p>
          <a:p>
            <a:pPr eaLnBrk="1" hangingPunct="1">
              <a:spcBef>
                <a:spcPct val="0"/>
              </a:spcBef>
            </a:pPr>
            <a:r>
              <a:rPr lang="en-US" altLang="en-US" sz="2000" b="1" i="1" dirty="0">
                <a:solidFill>
                  <a:srgbClr val="0B3D91"/>
                </a:solidFill>
              </a:rPr>
              <a:t>The GMM includes all radiating surface locations in their correct spatial position</a:t>
            </a:r>
            <a:endParaRPr lang="en-US" altLang="en-US" sz="2000" dirty="0">
              <a:solidFill>
                <a:srgbClr val="0B3D91"/>
              </a:solidFill>
            </a:endParaRPr>
          </a:p>
          <a:p>
            <a:pPr lvl="1" eaLnBrk="1" hangingPunct="1">
              <a:spcBef>
                <a:spcPct val="0"/>
              </a:spcBef>
              <a:buFont typeface="Arial" panose="020B0604020202020204" pitchFamily="34" charset="0"/>
              <a:buChar char="•"/>
            </a:pPr>
            <a:endParaRPr lang="en-US" altLang="en-US" sz="1600" b="1" i="1" dirty="0">
              <a:solidFill>
                <a:srgbClr val="0B3D91"/>
              </a:solidFill>
            </a:endParaRPr>
          </a:p>
          <a:p>
            <a:pPr lvl="1" eaLnBrk="1" hangingPunct="1">
              <a:spcBef>
                <a:spcPct val="0"/>
              </a:spcBef>
              <a:buFont typeface="Arial" panose="020B0604020202020204" pitchFamily="34" charset="0"/>
              <a:buChar char="•"/>
            </a:pPr>
            <a:r>
              <a:rPr lang="en-US" altLang="en-US" sz="2000" b="1" i="1" dirty="0">
                <a:solidFill>
                  <a:srgbClr val="0B3D91"/>
                </a:solidFill>
              </a:rPr>
              <a:t>GMM is used to produce Interchange Factors between surfaces (expressed as Radiation Couplings between nodes in TMM) and Solar/Albedo/</a:t>
            </a:r>
            <a:r>
              <a:rPr lang="en-US" altLang="en-US" sz="2000" b="1" i="1" dirty="0" err="1">
                <a:solidFill>
                  <a:srgbClr val="0B3D91"/>
                </a:solidFill>
              </a:rPr>
              <a:t>Planetshine</a:t>
            </a:r>
            <a:r>
              <a:rPr lang="en-US" altLang="en-US" sz="2000" b="1" i="1" dirty="0">
                <a:solidFill>
                  <a:srgbClr val="0B3D91"/>
                </a:solidFill>
              </a:rPr>
              <a:t> Environmental Backloading (expressed as sources on nodes in TMM)</a:t>
            </a:r>
            <a:endParaRPr lang="en-US" altLang="en-US" sz="2000" dirty="0">
              <a:solidFill>
                <a:srgbClr val="0B3D91"/>
              </a:solidFill>
            </a:endParaRPr>
          </a:p>
          <a:p>
            <a:pPr lvl="1" eaLnBrk="1" hangingPunct="1">
              <a:spcBef>
                <a:spcPct val="0"/>
              </a:spcBef>
              <a:buFont typeface="Arial" panose="020B0604020202020204" pitchFamily="34" charset="0"/>
              <a:buChar char="•"/>
            </a:pPr>
            <a:endParaRPr lang="en-US" altLang="en-US" sz="1600" b="1" i="1" dirty="0">
              <a:solidFill>
                <a:srgbClr val="0B3D91"/>
              </a:solidFill>
            </a:endParaRPr>
          </a:p>
          <a:p>
            <a:pPr eaLnBrk="1" hangingPunct="1">
              <a:spcBef>
                <a:spcPct val="0"/>
              </a:spcBef>
            </a:pPr>
            <a:r>
              <a:rPr lang="en-US" altLang="en-US" sz="2000" b="1" i="1" dirty="0">
                <a:solidFill>
                  <a:srgbClr val="0B3D91"/>
                </a:solidFill>
              </a:rPr>
              <a:t>The TMM includes all nodal definitions and their interdependence</a:t>
            </a:r>
            <a:endParaRPr lang="en-US" altLang="en-US" sz="2000" dirty="0">
              <a:solidFill>
                <a:srgbClr val="0B3D91"/>
              </a:solidFill>
            </a:endParaRPr>
          </a:p>
          <a:p>
            <a:pPr lvl="1" eaLnBrk="1" hangingPunct="1">
              <a:spcBef>
                <a:spcPct val="0"/>
              </a:spcBef>
              <a:buFont typeface="Arial" panose="020B0604020202020204" pitchFamily="34" charset="0"/>
              <a:buChar char="•"/>
            </a:pPr>
            <a:endParaRPr lang="en-US" altLang="en-US" sz="1600" b="1" i="1" dirty="0">
              <a:solidFill>
                <a:srgbClr val="0B3D91"/>
              </a:solidFill>
            </a:endParaRPr>
          </a:p>
          <a:p>
            <a:pPr lvl="1" eaLnBrk="1" hangingPunct="1">
              <a:spcBef>
                <a:spcPct val="0"/>
              </a:spcBef>
              <a:buFont typeface="Arial" panose="020B0604020202020204" pitchFamily="34" charset="0"/>
              <a:buChar char="•"/>
            </a:pPr>
            <a:r>
              <a:rPr lang="en-US" altLang="en-US" sz="2000" b="1" i="1" dirty="0">
                <a:solidFill>
                  <a:srgbClr val="0B3D91"/>
                </a:solidFill>
              </a:rPr>
              <a:t>The TMM also contains instructions for what is to be solved (steady state, transient), simulation duration, solution accuracy control, result output frequency, etc.</a:t>
            </a:r>
          </a:p>
          <a:p>
            <a:pPr lvl="1" eaLnBrk="1" hangingPunct="1">
              <a:spcBef>
                <a:spcPct val="0"/>
              </a:spcBef>
              <a:buFont typeface="Arial" panose="020B0604020202020204" pitchFamily="34" charset="0"/>
              <a:buChar char="•"/>
            </a:pPr>
            <a:endParaRPr lang="en-US" altLang="en-US" sz="1600" b="1" i="1" dirty="0">
              <a:solidFill>
                <a:srgbClr val="0B3D91"/>
              </a:solidFill>
            </a:endParaRPr>
          </a:p>
          <a:p>
            <a:pPr lvl="1" eaLnBrk="1" hangingPunct="1">
              <a:spcBef>
                <a:spcPct val="0"/>
              </a:spcBef>
              <a:buFont typeface="Arial" panose="020B0604020202020204" pitchFamily="34" charset="0"/>
              <a:buChar char="•"/>
            </a:pPr>
            <a:r>
              <a:rPr lang="en-US" altLang="en-US" sz="2000" b="1" i="1" dirty="0">
                <a:solidFill>
                  <a:srgbClr val="0B3D91"/>
                </a:solidFill>
              </a:rPr>
              <a:t>GMM generates Environmental Loading and Radiative Interchange Factors as inputs to TMM; TMM calculates temperatures and heater powers</a:t>
            </a:r>
            <a:endParaRPr lang="en-US" altLang="en-US" sz="900" b="1" i="1" dirty="0">
              <a:solidFill>
                <a:srgbClr val="0B3D91"/>
              </a:solidFill>
            </a:endParaRPr>
          </a:p>
        </p:txBody>
      </p:sp>
      <p:sp>
        <p:nvSpPr>
          <p:cNvPr id="20483" name="TextBox 146">
            <a:extLst>
              <a:ext uri="{FF2B5EF4-FFF2-40B4-BE49-F238E27FC236}">
                <a16:creationId xmlns:a16="http://schemas.microsoft.com/office/drawing/2014/main" id="{B124F250-F396-4C7D-BA0B-A78EBAE0EA3C}"/>
              </a:ext>
            </a:extLst>
          </p:cNvPr>
          <p:cNvSpPr txBox="1">
            <a:spLocks noChangeArrowheads="1"/>
          </p:cNvSpPr>
          <p:nvPr/>
        </p:nvSpPr>
        <p:spPr bwMode="auto">
          <a:xfrm>
            <a:off x="990600" y="0"/>
            <a:ext cx="7315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ctr" fontAlgn="base">
              <a:spcBef>
                <a:spcPct val="0"/>
              </a:spcBef>
              <a:spcAft>
                <a:spcPct val="0"/>
              </a:spcAft>
              <a:defRPr sz="2800" b="1">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Thermal Models</a:t>
            </a:r>
          </a:p>
        </p:txBody>
      </p:sp>
      <p:sp>
        <p:nvSpPr>
          <p:cNvPr id="20484" name="Slide Number Placeholder 3">
            <a:extLst>
              <a:ext uri="{FF2B5EF4-FFF2-40B4-BE49-F238E27FC236}">
                <a16:creationId xmlns:a16="http://schemas.microsoft.com/office/drawing/2014/main" id="{6AB9AFBD-EFF9-4935-A504-479AB21BFE6F}"/>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4A4EE8E-C90B-4948-9BFA-9FDF7C96F1D2}" type="slidenum">
              <a:rPr lang="en-US" altLang="en-US" sz="1200" smtClean="0"/>
              <a:pPr>
                <a:spcBef>
                  <a:spcPct val="0"/>
                </a:spcBef>
                <a:buFontTx/>
                <a:buNone/>
              </a:pPr>
              <a:t>6</a:t>
            </a:fld>
            <a:endParaRPr lang="en-US" altLang="en-US" sz="1200"/>
          </a:p>
        </p:txBody>
      </p:sp>
    </p:spTree>
    <p:extLst>
      <p:ext uri="{BB962C8B-B14F-4D97-AF65-F5344CB8AC3E}">
        <p14:creationId xmlns:p14="http://schemas.microsoft.com/office/powerpoint/2010/main" val="4137971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extBox 146">
            <a:extLst>
              <a:ext uri="{FF2B5EF4-FFF2-40B4-BE49-F238E27FC236}">
                <a16:creationId xmlns:a16="http://schemas.microsoft.com/office/drawing/2014/main" id="{B87AA378-675C-4CFB-AC02-452D54786C54}"/>
              </a:ext>
            </a:extLst>
          </p:cNvPr>
          <p:cNvSpPr txBox="1">
            <a:spLocks noChangeArrowheads="1"/>
          </p:cNvSpPr>
          <p:nvPr/>
        </p:nvSpPr>
        <p:spPr bwMode="auto">
          <a:xfrm>
            <a:off x="152400" y="1160413"/>
            <a:ext cx="8839200" cy="5139869"/>
          </a:xfrm>
          <a:prstGeom prst="rect">
            <a:avLst/>
          </a:prstGeom>
          <a:noFill/>
          <a:ln w="9525">
            <a:noFill/>
            <a:miter lim="800000"/>
            <a:headEnd/>
            <a:tailEnd/>
          </a:ln>
        </p:spPr>
        <p:txBody>
          <a:bodyPr lIns="0" tIns="0" rIns="0" bIns="0">
            <a:spAutoFit/>
          </a:bodyPr>
          <a:lstStyle/>
          <a:p>
            <a:pPr marL="174625" indent="-174625" eaLnBrk="1" hangingPunct="1">
              <a:buFont typeface="Arial" pitchFamily="34" charset="0"/>
              <a:buChar char="•"/>
              <a:defRPr/>
            </a:pPr>
            <a:r>
              <a:rPr lang="en-US" sz="1600" b="1" i="1" dirty="0">
                <a:solidFill>
                  <a:srgbClr val="0B3D91"/>
                </a:solidFill>
                <a:latin typeface="Calibri" pitchFamily="34" charset="0"/>
              </a:rPr>
              <a:t>The GMM includes all radiating surface locations in their correct spatial position</a:t>
            </a:r>
            <a:endParaRPr lang="en-US" sz="1600" dirty="0">
              <a:solidFill>
                <a:srgbClr val="0B3D91"/>
              </a:solidFill>
              <a:latin typeface="Calibri" pitchFamily="34" charset="0"/>
            </a:endParaRPr>
          </a:p>
          <a:p>
            <a:pPr marL="339725" lvl="1" indent="-174625" eaLnBrk="1" hangingPunct="1">
              <a:buFont typeface="Arial" pitchFamily="34" charset="0"/>
              <a:buChar char="•"/>
              <a:defRPr/>
            </a:pPr>
            <a:r>
              <a:rPr lang="en-US" sz="1400" dirty="0">
                <a:solidFill>
                  <a:srgbClr val="0B3D91"/>
                </a:solidFill>
                <a:latin typeface="Calibri" pitchFamily="34" charset="0"/>
              </a:rPr>
              <a:t>Surfaces are typically primitive shapes: rectangles, triangles, cones, cylinders, spheres, etc</a:t>
            </a:r>
          </a:p>
          <a:p>
            <a:pPr marL="339725" lvl="1" indent="-174625" eaLnBrk="1" hangingPunct="1">
              <a:buFont typeface="Arial" pitchFamily="34" charset="0"/>
              <a:buChar char="•"/>
              <a:defRPr/>
            </a:pPr>
            <a:r>
              <a:rPr lang="en-US" sz="1400" dirty="0">
                <a:solidFill>
                  <a:srgbClr val="0B3D91"/>
                </a:solidFill>
                <a:latin typeface="Calibri" pitchFamily="34" charset="0"/>
              </a:rPr>
              <a:t>Can use Finite Elements, but if not careful, can lead to oversized models…</a:t>
            </a:r>
          </a:p>
          <a:p>
            <a:pPr marL="339725" lvl="1" indent="-174625" eaLnBrk="1" hangingPunct="1">
              <a:buFont typeface="Arial" pitchFamily="34" charset="0"/>
              <a:buChar char="•"/>
              <a:defRPr/>
            </a:pPr>
            <a:r>
              <a:rPr lang="en-US" sz="1400" dirty="0">
                <a:solidFill>
                  <a:srgbClr val="0B3D91"/>
                </a:solidFill>
                <a:latin typeface="Calibri" pitchFamily="34" charset="0"/>
              </a:rPr>
              <a:t>TMM Nodal assignments, Radiation Active Sides and Thermo-optical Properties (</a:t>
            </a:r>
            <a:r>
              <a:rPr lang="en-US" sz="1400" dirty="0" err="1">
                <a:solidFill>
                  <a:srgbClr val="0B3D91"/>
                </a:solidFill>
                <a:latin typeface="Symbol" pitchFamily="18" charset="2"/>
              </a:rPr>
              <a:t>a,e</a:t>
            </a:r>
            <a:r>
              <a:rPr lang="en-US" sz="1400" dirty="0">
                <a:solidFill>
                  <a:srgbClr val="0B3D91"/>
                </a:solidFill>
                <a:latin typeface="Calibri" pitchFamily="34" charset="0"/>
              </a:rPr>
              <a:t>) must also defined</a:t>
            </a:r>
          </a:p>
          <a:p>
            <a:pPr marL="339725" lvl="1" indent="-174625" eaLnBrk="1" hangingPunct="1">
              <a:buFont typeface="Arial" pitchFamily="34" charset="0"/>
              <a:buChar char="•"/>
              <a:defRPr/>
            </a:pPr>
            <a:r>
              <a:rPr lang="en-US" sz="1400" dirty="0">
                <a:solidFill>
                  <a:srgbClr val="0B3D91"/>
                </a:solidFill>
                <a:latin typeface="Calibri" pitchFamily="34" charset="0"/>
              </a:rPr>
              <a:t>Surface may also be subdivided into smaller nodes</a:t>
            </a:r>
            <a:endParaRPr lang="en-US" sz="700" b="1" i="1" dirty="0">
              <a:solidFill>
                <a:srgbClr val="0B3D91"/>
              </a:solidFill>
              <a:latin typeface="Calibri" pitchFamily="34" charset="0"/>
            </a:endParaRPr>
          </a:p>
          <a:p>
            <a:pPr marL="174625" lvl="1" indent="-174625" eaLnBrk="1" hangingPunct="1">
              <a:buFont typeface="Arial" pitchFamily="34" charset="0"/>
              <a:buChar char="•"/>
              <a:defRPr/>
            </a:pPr>
            <a:r>
              <a:rPr lang="en-US" sz="1600" b="1" i="1" dirty="0">
                <a:solidFill>
                  <a:srgbClr val="0B3D91"/>
                </a:solidFill>
                <a:latin typeface="Calibri" pitchFamily="34" charset="0"/>
              </a:rPr>
              <a:t>GMM is used to produce Interchange Factors between surfaces (expressed as Radiation Couplings between nodes in TMM) and Solar/Albedo/</a:t>
            </a:r>
            <a:r>
              <a:rPr lang="en-US" sz="1600" b="1" i="1" dirty="0" err="1">
                <a:solidFill>
                  <a:srgbClr val="0B3D91"/>
                </a:solidFill>
                <a:latin typeface="Calibri" pitchFamily="34" charset="0"/>
              </a:rPr>
              <a:t>Planetshine</a:t>
            </a:r>
            <a:r>
              <a:rPr lang="en-US" sz="1600" b="1" i="1" dirty="0">
                <a:solidFill>
                  <a:srgbClr val="0B3D91"/>
                </a:solidFill>
                <a:latin typeface="Calibri" pitchFamily="34" charset="0"/>
              </a:rPr>
              <a:t> Environmental </a:t>
            </a:r>
            <a:r>
              <a:rPr lang="en-US" sz="1600" b="1" i="1" dirty="0" err="1">
                <a:solidFill>
                  <a:srgbClr val="0B3D91"/>
                </a:solidFill>
                <a:latin typeface="Calibri" pitchFamily="34" charset="0"/>
              </a:rPr>
              <a:t>Backloading</a:t>
            </a:r>
            <a:r>
              <a:rPr lang="en-US" sz="1600" b="1" i="1" dirty="0">
                <a:solidFill>
                  <a:srgbClr val="0B3D91"/>
                </a:solidFill>
                <a:latin typeface="Calibri" pitchFamily="34" charset="0"/>
              </a:rPr>
              <a:t> (expressed as sources on nodes in TMM)</a:t>
            </a:r>
            <a:endParaRPr lang="en-US" sz="1600" dirty="0">
              <a:solidFill>
                <a:srgbClr val="0B3D91"/>
              </a:solidFill>
              <a:latin typeface="Calibri" pitchFamily="34" charset="0"/>
            </a:endParaRPr>
          </a:p>
          <a:p>
            <a:pPr marL="339725" lvl="1" indent="-174625" eaLnBrk="1" hangingPunct="1">
              <a:buFont typeface="Arial" pitchFamily="34" charset="0"/>
              <a:buChar char="•"/>
              <a:defRPr/>
            </a:pPr>
            <a:r>
              <a:rPr lang="en-US" sz="1400" dirty="0">
                <a:solidFill>
                  <a:srgbClr val="0B3D91"/>
                </a:solidFill>
                <a:latin typeface="Calibri" pitchFamily="34" charset="0"/>
              </a:rPr>
              <a:t>Articulation/motion of assemblies can be modeled as well as variation due to orbital effects</a:t>
            </a:r>
          </a:p>
          <a:p>
            <a:pPr marL="339725" lvl="1" indent="-174625" eaLnBrk="1" hangingPunct="1">
              <a:buFont typeface="Arial" pitchFamily="34" charset="0"/>
              <a:buChar char="•"/>
              <a:defRPr/>
            </a:pPr>
            <a:r>
              <a:rPr lang="en-US" sz="1400" dirty="0">
                <a:solidFill>
                  <a:srgbClr val="0B3D91"/>
                </a:solidFill>
                <a:latin typeface="Calibri" pitchFamily="34" charset="0"/>
              </a:rPr>
              <a:t>Monte Carlo ray trace most typical solution approach</a:t>
            </a:r>
          </a:p>
          <a:p>
            <a:pPr marL="511175" lvl="2" indent="-174625" eaLnBrk="1" hangingPunct="1">
              <a:buFont typeface="Arial" pitchFamily="34" charset="0"/>
              <a:buChar char="•"/>
              <a:defRPr/>
            </a:pPr>
            <a:r>
              <a:rPr lang="en-US" sz="1400" i="1" dirty="0">
                <a:solidFill>
                  <a:srgbClr val="0B3D91"/>
                </a:solidFill>
                <a:latin typeface="Calibri" pitchFamily="34" charset="0"/>
              </a:rPr>
              <a:t>Random location and direction selected for ray starting with 100% energy</a:t>
            </a:r>
          </a:p>
          <a:p>
            <a:pPr marL="511175" lvl="2" indent="-174625" eaLnBrk="1" hangingPunct="1">
              <a:buFont typeface="Arial" pitchFamily="34" charset="0"/>
              <a:buChar char="•"/>
              <a:defRPr/>
            </a:pPr>
            <a:r>
              <a:rPr lang="en-US" sz="1400" i="1" dirty="0">
                <a:solidFill>
                  <a:srgbClr val="0B3D91"/>
                </a:solidFill>
                <a:latin typeface="Calibri" pitchFamily="34" charset="0"/>
              </a:rPr>
              <a:t>Ray is propagated until it intersects another surface along its path</a:t>
            </a:r>
          </a:p>
          <a:p>
            <a:pPr marL="511175" lvl="2" indent="-174625" eaLnBrk="1" hangingPunct="1">
              <a:buFont typeface="Arial" pitchFamily="34" charset="0"/>
              <a:buChar char="•"/>
              <a:defRPr/>
            </a:pPr>
            <a:r>
              <a:rPr lang="en-US" sz="1400" i="1" dirty="0">
                <a:solidFill>
                  <a:srgbClr val="0B3D91"/>
                </a:solidFill>
                <a:latin typeface="Calibri" pitchFamily="34" charset="0"/>
              </a:rPr>
              <a:t>Energy is deposited from the ray onto the absorbing surface based on its properties; the ray is then reflected </a:t>
            </a:r>
            <a:r>
              <a:rPr lang="en-US" sz="1400" i="1" dirty="0" err="1">
                <a:solidFill>
                  <a:srgbClr val="0B3D91"/>
                </a:solidFill>
                <a:latin typeface="Calibri" pitchFamily="34" charset="0"/>
              </a:rPr>
              <a:t>specularly</a:t>
            </a:r>
            <a:r>
              <a:rPr lang="en-US" sz="1400" i="1" dirty="0">
                <a:solidFill>
                  <a:srgbClr val="0B3D91"/>
                </a:solidFill>
                <a:latin typeface="Calibri" pitchFamily="34" charset="0"/>
              </a:rPr>
              <a:t> (</a:t>
            </a:r>
            <a:r>
              <a:rPr lang="en-US" sz="1400" dirty="0">
                <a:solidFill>
                  <a:srgbClr val="0B3D91"/>
                </a:solidFill>
                <a:latin typeface="Arial Unicode MS"/>
                <a:ea typeface="Arial Unicode MS"/>
                <a:cs typeface="Arial Unicode MS"/>
              </a:rPr>
              <a:t>∠</a:t>
            </a:r>
            <a:r>
              <a:rPr lang="en-US" sz="1400" i="1" baseline="-25000" dirty="0">
                <a:solidFill>
                  <a:srgbClr val="0B3D91"/>
                </a:solidFill>
                <a:latin typeface="Calibri" pitchFamily="34" charset="0"/>
              </a:rPr>
              <a:t>incidence</a:t>
            </a:r>
            <a:r>
              <a:rPr lang="en-US" sz="1400" i="1" dirty="0">
                <a:solidFill>
                  <a:srgbClr val="0B3D91"/>
                </a:solidFill>
                <a:latin typeface="Calibri" pitchFamily="34" charset="0"/>
              </a:rPr>
              <a:t> = </a:t>
            </a:r>
            <a:r>
              <a:rPr lang="en-US" sz="1400" dirty="0">
                <a:solidFill>
                  <a:srgbClr val="0B3D91"/>
                </a:solidFill>
                <a:latin typeface="Arial Unicode MS"/>
                <a:ea typeface="Arial Unicode MS"/>
                <a:cs typeface="Arial Unicode MS"/>
              </a:rPr>
              <a:t>∠</a:t>
            </a:r>
            <a:r>
              <a:rPr lang="en-US" sz="1400" i="1" baseline="-25000" dirty="0">
                <a:solidFill>
                  <a:srgbClr val="0B3D91"/>
                </a:solidFill>
                <a:latin typeface="Calibri" pitchFamily="34" charset="0"/>
              </a:rPr>
              <a:t>reflection</a:t>
            </a:r>
            <a:r>
              <a:rPr lang="en-US" sz="1400" i="1" dirty="0">
                <a:solidFill>
                  <a:srgbClr val="0B3D91"/>
                </a:solidFill>
                <a:latin typeface="Calibri" pitchFamily="34" charset="0"/>
              </a:rPr>
              <a:t>) or diffusely (random direction selected) based on properties</a:t>
            </a:r>
          </a:p>
          <a:p>
            <a:pPr marL="511175" lvl="2" indent="-174625" eaLnBrk="1" hangingPunct="1">
              <a:buFont typeface="Arial" pitchFamily="34" charset="0"/>
              <a:buChar char="•"/>
              <a:defRPr/>
            </a:pPr>
            <a:r>
              <a:rPr lang="en-US" sz="1400" i="1" dirty="0">
                <a:solidFill>
                  <a:srgbClr val="0B3D91"/>
                </a:solidFill>
                <a:latin typeface="Calibri" pitchFamily="34" charset="0"/>
              </a:rPr>
              <a:t>Process continues until ray has minimal energy, after which it is completely absorbed or reflected</a:t>
            </a:r>
          </a:p>
          <a:p>
            <a:pPr marL="511175" lvl="2" indent="-174625" eaLnBrk="1" hangingPunct="1">
              <a:buFont typeface="Arial" pitchFamily="34" charset="0"/>
              <a:buChar char="•"/>
              <a:defRPr/>
            </a:pPr>
            <a:r>
              <a:rPr lang="en-US" sz="1400" i="1" dirty="0">
                <a:solidFill>
                  <a:srgbClr val="0B3D91"/>
                </a:solidFill>
                <a:latin typeface="Calibri" pitchFamily="34" charset="0"/>
              </a:rPr>
              <a:t>Then another ray is fired from original surface.  Process continues for all surfaces until acceptable statistical error is reached for desired accuracy or maximum number of rays have been fired</a:t>
            </a:r>
          </a:p>
          <a:p>
            <a:pPr marL="339725" lvl="1" indent="-174625" eaLnBrk="1" hangingPunct="1">
              <a:buFont typeface="Arial" pitchFamily="34" charset="0"/>
              <a:buChar char="•"/>
              <a:defRPr/>
            </a:pPr>
            <a:r>
              <a:rPr lang="en-US" sz="1400" dirty="0">
                <a:solidFill>
                  <a:srgbClr val="0B3D91"/>
                </a:solidFill>
                <a:latin typeface="Calibri" pitchFamily="34" charset="0"/>
              </a:rPr>
              <a:t>Fortunately, accuracy tends to be higher for larger view factors, so dedicated radiators do not need as many rays to be fired if they have a large view to space</a:t>
            </a:r>
          </a:p>
          <a:p>
            <a:pPr marL="511175" lvl="2" indent="-174625" eaLnBrk="1" hangingPunct="1">
              <a:buFont typeface="Arial" pitchFamily="34" charset="0"/>
              <a:buChar char="•"/>
              <a:defRPr/>
            </a:pPr>
            <a:r>
              <a:rPr lang="en-US" sz="1400" i="1" dirty="0">
                <a:solidFill>
                  <a:srgbClr val="0B3D91"/>
                </a:solidFill>
                <a:latin typeface="Calibri" pitchFamily="34" charset="0"/>
              </a:rPr>
              <a:t>Internal radiation is typically a secondary means of heat transport (conduction dominates)</a:t>
            </a:r>
            <a:endParaRPr lang="en-US" sz="600" b="1" i="1" dirty="0">
              <a:solidFill>
                <a:srgbClr val="0B3D91"/>
              </a:solidFill>
              <a:latin typeface="Calibri" pitchFamily="34" charset="0"/>
            </a:endParaRPr>
          </a:p>
          <a:p>
            <a:pPr marL="174625" lvl="1" indent="-174625" eaLnBrk="1" hangingPunct="1">
              <a:buFont typeface="Arial" pitchFamily="34" charset="0"/>
              <a:buChar char="•"/>
              <a:defRPr/>
            </a:pPr>
            <a:r>
              <a:rPr lang="en-US" sz="1600" b="1" i="1" dirty="0">
                <a:solidFill>
                  <a:srgbClr val="0B3D91"/>
                </a:solidFill>
                <a:latin typeface="Calibri" pitchFamily="34" charset="0"/>
              </a:rPr>
              <a:t>GMM may also be used to define material properties, thicknesses, heat loads, heaters, contact, etc that will be used to generate appropriate inputs to TMM</a:t>
            </a:r>
          </a:p>
          <a:p>
            <a:pPr marL="339725" lvl="1" indent="-174625" eaLnBrk="1" hangingPunct="1">
              <a:buFont typeface="Arial" pitchFamily="34" charset="0"/>
              <a:buChar char="•"/>
              <a:defRPr/>
            </a:pPr>
            <a:r>
              <a:rPr lang="en-US" sz="1400" dirty="0">
                <a:solidFill>
                  <a:srgbClr val="0B3D91"/>
                </a:solidFill>
                <a:latin typeface="Calibri" pitchFamily="34" charset="0"/>
              </a:rPr>
              <a:t>Nodes, sources, conductors, arrays…(these terms defined in two slides)</a:t>
            </a:r>
            <a:endParaRPr lang="en-US" sz="800" dirty="0">
              <a:solidFill>
                <a:srgbClr val="0B3D91"/>
              </a:solidFill>
              <a:latin typeface="Calibri" pitchFamily="34" charset="0"/>
            </a:endParaRPr>
          </a:p>
        </p:txBody>
      </p:sp>
      <p:sp>
        <p:nvSpPr>
          <p:cNvPr id="21507" name="TextBox 146">
            <a:extLst>
              <a:ext uri="{FF2B5EF4-FFF2-40B4-BE49-F238E27FC236}">
                <a16:creationId xmlns:a16="http://schemas.microsoft.com/office/drawing/2014/main" id="{170493E5-9F2E-4796-A870-51EACFF5B447}"/>
              </a:ext>
            </a:extLst>
          </p:cNvPr>
          <p:cNvSpPr txBox="1">
            <a:spLocks noChangeArrowheads="1"/>
          </p:cNvSpPr>
          <p:nvPr/>
        </p:nvSpPr>
        <p:spPr bwMode="auto">
          <a:xfrm>
            <a:off x="1066800" y="0"/>
            <a:ext cx="72390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ctr" fontAlgn="base">
              <a:spcBef>
                <a:spcPct val="0"/>
              </a:spcBef>
              <a:spcAft>
                <a:spcPct val="0"/>
              </a:spcAft>
              <a:defRPr sz="2800" b="1">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Geometric Math Models (GMM)</a:t>
            </a:r>
          </a:p>
        </p:txBody>
      </p:sp>
      <p:sp>
        <p:nvSpPr>
          <p:cNvPr id="21508" name="Slide Number Placeholder 3">
            <a:extLst>
              <a:ext uri="{FF2B5EF4-FFF2-40B4-BE49-F238E27FC236}">
                <a16:creationId xmlns:a16="http://schemas.microsoft.com/office/drawing/2014/main" id="{8F96D07D-B370-4B68-9EC7-121ABD84F64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8D73F5-B12E-4CBE-992F-969527A6F2F7}" type="slidenum">
              <a:rPr lang="en-US" altLang="en-US" sz="1200" smtClean="0"/>
              <a:pPr>
                <a:spcBef>
                  <a:spcPct val="0"/>
                </a:spcBef>
                <a:buFontTx/>
                <a:buNone/>
              </a:pPr>
              <a:t>7</a:t>
            </a:fld>
            <a:endParaRPr lang="en-US" altLang="en-US" sz="1200"/>
          </a:p>
        </p:txBody>
      </p:sp>
    </p:spTree>
    <p:extLst>
      <p:ext uri="{BB962C8B-B14F-4D97-AF65-F5344CB8AC3E}">
        <p14:creationId xmlns:p14="http://schemas.microsoft.com/office/powerpoint/2010/main" val="3089741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46">
            <a:extLst>
              <a:ext uri="{FF2B5EF4-FFF2-40B4-BE49-F238E27FC236}">
                <a16:creationId xmlns:a16="http://schemas.microsoft.com/office/drawing/2014/main" id="{BB4264AB-7ED5-4961-B89C-703E81B3B6FF}"/>
              </a:ext>
            </a:extLst>
          </p:cNvPr>
          <p:cNvSpPr txBox="1">
            <a:spLocks noChangeArrowheads="1"/>
          </p:cNvSpPr>
          <p:nvPr/>
        </p:nvSpPr>
        <p:spPr bwMode="auto">
          <a:xfrm>
            <a:off x="990600" y="0"/>
            <a:ext cx="7315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ctr" fontAlgn="base">
              <a:spcBef>
                <a:spcPct val="0"/>
              </a:spcBef>
              <a:spcAft>
                <a:spcPct val="0"/>
              </a:spcAft>
              <a:defRPr sz="2800" b="1">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Geometric Math Model Example</a:t>
            </a:r>
          </a:p>
        </p:txBody>
      </p:sp>
      <p:sp>
        <p:nvSpPr>
          <p:cNvPr id="22531" name="Slide Number Placeholder 3">
            <a:extLst>
              <a:ext uri="{FF2B5EF4-FFF2-40B4-BE49-F238E27FC236}">
                <a16:creationId xmlns:a16="http://schemas.microsoft.com/office/drawing/2014/main" id="{6AC7A324-60D3-46ED-9469-6A9A5B79AEB4}"/>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6737036-8EF3-4BEF-8FDA-CD60092DC7C3}" type="slidenum">
              <a:rPr lang="en-US" altLang="en-US" sz="1200" smtClean="0"/>
              <a:pPr>
                <a:spcBef>
                  <a:spcPct val="0"/>
                </a:spcBef>
                <a:buFontTx/>
                <a:buNone/>
              </a:pPr>
              <a:t>8</a:t>
            </a:fld>
            <a:endParaRPr lang="en-US" altLang="en-US" sz="1200"/>
          </a:p>
        </p:txBody>
      </p:sp>
      <p:pic>
        <p:nvPicPr>
          <p:cNvPr id="22532" name="Picture 2">
            <a:extLst>
              <a:ext uri="{FF2B5EF4-FFF2-40B4-BE49-F238E27FC236}">
                <a16:creationId xmlns:a16="http://schemas.microsoft.com/office/drawing/2014/main" id="{3E57BAB0-5F69-46FD-A7D7-171DD1F1A0C8}"/>
              </a:ext>
            </a:extLst>
          </p:cNvPr>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t="29663" r="49651"/>
          <a:stretch>
            <a:fillRect/>
          </a:stretch>
        </p:blipFill>
        <p:spPr bwMode="auto">
          <a:xfrm>
            <a:off x="5334000" y="3444720"/>
            <a:ext cx="3780322" cy="289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2">
            <a:extLst>
              <a:ext uri="{FF2B5EF4-FFF2-40B4-BE49-F238E27FC236}">
                <a16:creationId xmlns:a16="http://schemas.microsoft.com/office/drawing/2014/main" id="{1B1F5731-0225-4DA4-B22D-97931AA6D5AA}"/>
              </a:ext>
            </a:extLst>
          </p:cNvPr>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r="11539"/>
          <a:stretch>
            <a:fillRect/>
          </a:stretch>
        </p:blipFill>
        <p:spPr bwMode="auto">
          <a:xfrm>
            <a:off x="-802" y="990601"/>
            <a:ext cx="5792002" cy="3636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Box 146">
            <a:extLst>
              <a:ext uri="{FF2B5EF4-FFF2-40B4-BE49-F238E27FC236}">
                <a16:creationId xmlns:a16="http://schemas.microsoft.com/office/drawing/2014/main" id="{243CF4D1-7AB3-461C-B064-B2C76E22A44D}"/>
              </a:ext>
            </a:extLst>
          </p:cNvPr>
          <p:cNvSpPr txBox="1">
            <a:spLocks noChangeArrowheads="1"/>
          </p:cNvSpPr>
          <p:nvPr/>
        </p:nvSpPr>
        <p:spPr bwMode="auto">
          <a:xfrm>
            <a:off x="-20053" y="1676400"/>
            <a:ext cx="3810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i="1" dirty="0"/>
              <a:t>GPM Observatory Deployed GMM</a:t>
            </a:r>
            <a:endParaRPr lang="en-US" altLang="en-US" sz="600" b="1" i="1" dirty="0"/>
          </a:p>
        </p:txBody>
      </p:sp>
      <p:sp>
        <p:nvSpPr>
          <p:cNvPr id="22535" name="TextBox 146">
            <a:extLst>
              <a:ext uri="{FF2B5EF4-FFF2-40B4-BE49-F238E27FC236}">
                <a16:creationId xmlns:a16="http://schemas.microsoft.com/office/drawing/2014/main" id="{6A78D3A5-175A-4A70-B7B9-FCAFDA5BCDA1}"/>
              </a:ext>
            </a:extLst>
          </p:cNvPr>
          <p:cNvSpPr txBox="1">
            <a:spLocks noChangeArrowheads="1"/>
          </p:cNvSpPr>
          <p:nvPr/>
        </p:nvSpPr>
        <p:spPr bwMode="auto">
          <a:xfrm>
            <a:off x="5562600" y="6067425"/>
            <a:ext cx="3810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i="1" dirty="0"/>
              <a:t>GPM Observatory Stowed GMM</a:t>
            </a:r>
            <a:endParaRPr lang="en-US" altLang="en-US" sz="600" b="1" i="1" dirty="0"/>
          </a:p>
        </p:txBody>
      </p:sp>
    </p:spTree>
    <p:extLst>
      <p:ext uri="{BB962C8B-B14F-4D97-AF65-F5344CB8AC3E}">
        <p14:creationId xmlns:p14="http://schemas.microsoft.com/office/powerpoint/2010/main" val="1304098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extBox 146">
            <a:extLst>
              <a:ext uri="{FF2B5EF4-FFF2-40B4-BE49-F238E27FC236}">
                <a16:creationId xmlns:a16="http://schemas.microsoft.com/office/drawing/2014/main" id="{CBE8C8B1-1261-4624-8511-2E985243B92A}"/>
              </a:ext>
            </a:extLst>
          </p:cNvPr>
          <p:cNvSpPr txBox="1">
            <a:spLocks noChangeArrowheads="1"/>
          </p:cNvSpPr>
          <p:nvPr/>
        </p:nvSpPr>
        <p:spPr bwMode="auto">
          <a:xfrm>
            <a:off x="152400" y="1086445"/>
            <a:ext cx="8839200" cy="5616922"/>
          </a:xfrm>
          <a:prstGeom prst="rect">
            <a:avLst/>
          </a:prstGeom>
          <a:noFill/>
          <a:ln w="9525">
            <a:noFill/>
            <a:miter lim="800000"/>
            <a:headEnd/>
            <a:tailEnd/>
          </a:ln>
        </p:spPr>
        <p:txBody>
          <a:bodyPr lIns="0" tIns="0" rIns="0" bIns="0">
            <a:spAutoFit/>
          </a:bodyPr>
          <a:lstStyle/>
          <a:p>
            <a:pPr marL="174625" indent="-174625" eaLnBrk="1" hangingPunct="1">
              <a:buFont typeface="Arial" pitchFamily="34" charset="0"/>
              <a:buChar char="•"/>
              <a:defRPr/>
            </a:pPr>
            <a:r>
              <a:rPr lang="en-US" b="1" i="1" dirty="0">
                <a:solidFill>
                  <a:srgbClr val="0B3D91"/>
                </a:solidFill>
                <a:latin typeface="Calibri" pitchFamily="34" charset="0"/>
              </a:rPr>
              <a:t>The TMM includes all nodal definitions and their interdependence</a:t>
            </a:r>
            <a:endParaRPr lang="en-US" dirty="0">
              <a:solidFill>
                <a:srgbClr val="0B3D91"/>
              </a:solidFill>
              <a:latin typeface="Calibri" pitchFamily="34" charset="0"/>
            </a:endParaRPr>
          </a:p>
          <a:p>
            <a:pPr marL="339725" lvl="1" indent="-174625" eaLnBrk="1" hangingPunct="1">
              <a:buFont typeface="Arial" pitchFamily="34" charset="0"/>
              <a:buChar char="•"/>
              <a:defRPr/>
            </a:pPr>
            <a:r>
              <a:rPr lang="en-US" sz="1500" dirty="0">
                <a:solidFill>
                  <a:srgbClr val="0B3D91"/>
                </a:solidFill>
                <a:latin typeface="Calibri" pitchFamily="34" charset="0"/>
              </a:rPr>
              <a:t>Nodes may have mass, be massless, or be held as a boundary (space temperature is typical boundary)</a:t>
            </a:r>
          </a:p>
          <a:p>
            <a:pPr marL="511175" lvl="2" indent="-174625" eaLnBrk="1" hangingPunct="1">
              <a:buFont typeface="Arial" pitchFamily="34" charset="0"/>
              <a:buChar char="•"/>
              <a:defRPr/>
            </a:pPr>
            <a:r>
              <a:rPr lang="en-US" sz="1400" i="1" dirty="0">
                <a:solidFill>
                  <a:srgbClr val="0B3D91"/>
                </a:solidFill>
                <a:latin typeface="Calibri" pitchFamily="34" charset="0"/>
              </a:rPr>
              <a:t>Node </a:t>
            </a:r>
            <a:r>
              <a:rPr lang="en-US" sz="1400" i="1" dirty="0" err="1">
                <a:solidFill>
                  <a:srgbClr val="0B3D91"/>
                </a:solidFill>
                <a:latin typeface="Calibri" pitchFamily="34" charset="0"/>
              </a:rPr>
              <a:t>mCp</a:t>
            </a:r>
            <a:r>
              <a:rPr lang="en-US" sz="1400" i="1" dirty="0">
                <a:solidFill>
                  <a:srgbClr val="0B3D91"/>
                </a:solidFill>
                <a:latin typeface="Calibri" pitchFamily="34" charset="0"/>
              </a:rPr>
              <a:t> (Mass x Specific heat) may vary with time, temperature, or be arbitrarily user modified</a:t>
            </a:r>
          </a:p>
          <a:p>
            <a:pPr marL="339725" lvl="1" indent="-174625">
              <a:buFont typeface="Arial" pitchFamily="34" charset="0"/>
              <a:buChar char="•"/>
              <a:defRPr/>
            </a:pPr>
            <a:r>
              <a:rPr lang="en-US" sz="1500" dirty="0">
                <a:solidFill>
                  <a:srgbClr val="0B3D91"/>
                </a:solidFill>
                <a:latin typeface="Calibri" pitchFamily="34" charset="0"/>
              </a:rPr>
              <a:t>Nodes are connected by conductors, which may be radiative or linear</a:t>
            </a:r>
          </a:p>
          <a:p>
            <a:pPr marL="511175" lvl="2" indent="-174625" eaLnBrk="1" hangingPunct="1">
              <a:buFont typeface="Arial" pitchFamily="34" charset="0"/>
              <a:buChar char="•"/>
              <a:defRPr/>
            </a:pPr>
            <a:r>
              <a:rPr lang="en-US" sz="1400" i="1" dirty="0">
                <a:solidFill>
                  <a:srgbClr val="0B3D91"/>
                </a:solidFill>
                <a:latin typeface="Calibri" pitchFamily="34" charset="0"/>
              </a:rPr>
              <a:t>Conductance may vary with time, temperature, or be arbitrarily user modified</a:t>
            </a:r>
          </a:p>
          <a:p>
            <a:pPr marL="339725" lvl="1" indent="-174625" eaLnBrk="1" hangingPunct="1">
              <a:buFont typeface="Arial" pitchFamily="34" charset="0"/>
              <a:buChar char="•"/>
              <a:defRPr/>
            </a:pPr>
            <a:r>
              <a:rPr lang="en-US" sz="1500" dirty="0">
                <a:solidFill>
                  <a:srgbClr val="0B3D91"/>
                </a:solidFill>
                <a:latin typeface="Calibri" pitchFamily="34" charset="0"/>
              </a:rPr>
              <a:t>Nodes may have sources applied</a:t>
            </a:r>
          </a:p>
          <a:p>
            <a:pPr marL="511175" lvl="2" indent="-174625" eaLnBrk="1" hangingPunct="1">
              <a:buFont typeface="Arial" pitchFamily="34" charset="0"/>
              <a:buChar char="•"/>
              <a:defRPr/>
            </a:pPr>
            <a:r>
              <a:rPr lang="en-US" sz="1400" i="1" dirty="0">
                <a:solidFill>
                  <a:srgbClr val="0B3D91"/>
                </a:solidFill>
                <a:latin typeface="Calibri" pitchFamily="34" charset="0"/>
              </a:rPr>
              <a:t>Could be electrical dissipation, heater, environmental </a:t>
            </a:r>
            <a:r>
              <a:rPr lang="en-US" sz="1400" i="1" dirty="0" err="1">
                <a:solidFill>
                  <a:srgbClr val="0B3D91"/>
                </a:solidFill>
                <a:latin typeface="Calibri" pitchFamily="34" charset="0"/>
              </a:rPr>
              <a:t>backloading</a:t>
            </a:r>
            <a:r>
              <a:rPr lang="en-US" sz="1400" i="1" dirty="0">
                <a:solidFill>
                  <a:srgbClr val="0B3D91"/>
                </a:solidFill>
                <a:latin typeface="Calibri" pitchFamily="34" charset="0"/>
              </a:rPr>
              <a:t>, etc.</a:t>
            </a:r>
          </a:p>
          <a:p>
            <a:pPr marL="511175" lvl="2" indent="-174625" eaLnBrk="1" hangingPunct="1">
              <a:buFont typeface="Arial" pitchFamily="34" charset="0"/>
              <a:buChar char="•"/>
              <a:defRPr/>
            </a:pPr>
            <a:r>
              <a:rPr lang="en-US" sz="1400" i="1" dirty="0">
                <a:solidFill>
                  <a:srgbClr val="0B3D91"/>
                </a:solidFill>
                <a:latin typeface="Calibri" pitchFamily="34" charset="0"/>
              </a:rPr>
              <a:t>Sources may vary with time, temperature, or be arbitrarily user modified</a:t>
            </a:r>
            <a:endParaRPr lang="en-US" sz="1600" i="1" dirty="0">
              <a:solidFill>
                <a:srgbClr val="0B3D91"/>
              </a:solidFill>
              <a:latin typeface="Calibri" pitchFamily="34" charset="0"/>
            </a:endParaRPr>
          </a:p>
          <a:p>
            <a:pPr marL="339725" lvl="1" indent="-174625" eaLnBrk="1" hangingPunct="1">
              <a:buFont typeface="Arial" pitchFamily="34" charset="0"/>
              <a:buChar char="•"/>
              <a:defRPr/>
            </a:pPr>
            <a:r>
              <a:rPr lang="en-US" sz="1500" dirty="0">
                <a:solidFill>
                  <a:srgbClr val="0B3D91"/>
                </a:solidFill>
                <a:latin typeface="Calibri" pitchFamily="34" charset="0"/>
              </a:rPr>
              <a:t>Arrays may be defined for time or temperature related inputs</a:t>
            </a:r>
          </a:p>
          <a:p>
            <a:pPr marL="511175" lvl="1" indent="-174625" eaLnBrk="1" hangingPunct="1">
              <a:buFont typeface="Arial" pitchFamily="34" charset="0"/>
              <a:buChar char="•"/>
              <a:defRPr/>
            </a:pPr>
            <a:r>
              <a:rPr lang="en-US" sz="1400" i="1" dirty="0">
                <a:solidFill>
                  <a:srgbClr val="0B3D91"/>
                </a:solidFill>
                <a:latin typeface="Calibri" pitchFamily="34" charset="0"/>
              </a:rPr>
              <a:t>Arrays are often referenced in the assignment of </a:t>
            </a:r>
            <a:r>
              <a:rPr lang="en-US" sz="1400" i="1" dirty="0" err="1">
                <a:solidFill>
                  <a:srgbClr val="0B3D91"/>
                </a:solidFill>
                <a:latin typeface="Calibri" pitchFamily="34" charset="0"/>
              </a:rPr>
              <a:t>conductances</a:t>
            </a:r>
            <a:r>
              <a:rPr lang="en-US" sz="1400" i="1" dirty="0">
                <a:solidFill>
                  <a:srgbClr val="0B3D91"/>
                </a:solidFill>
                <a:latin typeface="Calibri" pitchFamily="34" charset="0"/>
              </a:rPr>
              <a:t>, </a:t>
            </a:r>
            <a:r>
              <a:rPr lang="en-US" sz="1400" i="1" dirty="0" err="1">
                <a:solidFill>
                  <a:srgbClr val="0B3D91"/>
                </a:solidFill>
                <a:latin typeface="Calibri" pitchFamily="34" charset="0"/>
              </a:rPr>
              <a:t>mCps</a:t>
            </a:r>
            <a:r>
              <a:rPr lang="en-US" sz="1400" i="1" dirty="0">
                <a:solidFill>
                  <a:srgbClr val="0B3D91"/>
                </a:solidFill>
                <a:latin typeface="Calibri" pitchFamily="34" charset="0"/>
              </a:rPr>
              <a:t>, or sources</a:t>
            </a:r>
          </a:p>
          <a:p>
            <a:pPr marL="174625" lvl="1" indent="-174625" eaLnBrk="1" hangingPunct="1">
              <a:buFont typeface="Arial" pitchFamily="34" charset="0"/>
              <a:buChar char="•"/>
              <a:defRPr/>
            </a:pPr>
            <a:r>
              <a:rPr lang="en-US" b="1" i="1" dirty="0">
                <a:solidFill>
                  <a:srgbClr val="0B3D91"/>
                </a:solidFill>
                <a:latin typeface="Calibri" pitchFamily="34" charset="0"/>
              </a:rPr>
              <a:t>The TMM also contains instructions for what is to be solved (steady state, transient), simulation duration, solution accuracy control, result output frequency, etc.</a:t>
            </a:r>
          </a:p>
          <a:p>
            <a:pPr marL="339725" lvl="1" indent="-174625" eaLnBrk="1" hangingPunct="1">
              <a:buFont typeface="Arial" pitchFamily="34" charset="0"/>
              <a:buChar char="•"/>
              <a:defRPr/>
            </a:pPr>
            <a:r>
              <a:rPr lang="en-US" sz="1500" dirty="0">
                <a:solidFill>
                  <a:srgbClr val="0B3D91"/>
                </a:solidFill>
                <a:latin typeface="Calibri" pitchFamily="34" charset="0"/>
              </a:rPr>
              <a:t>TMM runs are generally based on FORTRAN libraries which are included with the user data (Nodes, Conductors, etc) to compile an executable program which generates the requested data</a:t>
            </a:r>
          </a:p>
          <a:p>
            <a:pPr marL="174625" lvl="1" indent="-174625" eaLnBrk="1" hangingPunct="1">
              <a:buFont typeface="Arial" pitchFamily="34" charset="0"/>
              <a:buChar char="•"/>
              <a:defRPr/>
            </a:pPr>
            <a:r>
              <a:rPr lang="en-US" b="1" i="1" dirty="0">
                <a:solidFill>
                  <a:srgbClr val="0B3D91"/>
                </a:solidFill>
                <a:latin typeface="Calibri" pitchFamily="34" charset="0"/>
              </a:rPr>
              <a:t>TMM Output is then evaluated to see if:</a:t>
            </a:r>
          </a:p>
          <a:p>
            <a:pPr marL="339725" lvl="1" indent="-174625" eaLnBrk="1" hangingPunct="1">
              <a:buFont typeface="Arial" pitchFamily="34" charset="0"/>
              <a:buChar char="•"/>
              <a:defRPr/>
            </a:pPr>
            <a:r>
              <a:rPr lang="en-US" sz="1500" dirty="0">
                <a:solidFill>
                  <a:srgbClr val="0B3D91"/>
                </a:solidFill>
                <a:latin typeface="Calibri" pitchFamily="34" charset="0"/>
              </a:rPr>
              <a:t>Temperature predictions are within limits with margin</a:t>
            </a:r>
          </a:p>
          <a:p>
            <a:pPr marL="339725" lvl="1" indent="-174625" eaLnBrk="1" hangingPunct="1">
              <a:buFont typeface="Arial" pitchFamily="34" charset="0"/>
              <a:buChar char="•"/>
              <a:defRPr/>
            </a:pPr>
            <a:r>
              <a:rPr lang="en-US" sz="1500" dirty="0">
                <a:solidFill>
                  <a:srgbClr val="0B3D91"/>
                </a:solidFill>
                <a:latin typeface="Calibri" pitchFamily="34" charset="0"/>
              </a:rPr>
              <a:t>Heater power predictions are within budgets</a:t>
            </a:r>
          </a:p>
          <a:p>
            <a:pPr marL="339725" lvl="1" indent="-174625" eaLnBrk="1" hangingPunct="1">
              <a:buFont typeface="Arial" pitchFamily="34" charset="0"/>
              <a:buChar char="•"/>
              <a:defRPr/>
            </a:pPr>
            <a:r>
              <a:rPr lang="en-US" sz="1500" dirty="0">
                <a:solidFill>
                  <a:srgbClr val="0B3D91"/>
                </a:solidFill>
                <a:latin typeface="Calibri" pitchFamily="34" charset="0"/>
              </a:rPr>
              <a:t>Stability and Gradient requirements are met</a:t>
            </a:r>
          </a:p>
          <a:p>
            <a:pPr marL="339725" lvl="1" indent="-174625" eaLnBrk="1" hangingPunct="1">
              <a:buFont typeface="Arial" pitchFamily="34" charset="0"/>
              <a:buChar char="•"/>
              <a:defRPr/>
            </a:pPr>
            <a:r>
              <a:rPr lang="en-US" sz="1500" dirty="0">
                <a:solidFill>
                  <a:srgbClr val="0B3D91"/>
                </a:solidFill>
                <a:latin typeface="Calibri" pitchFamily="34" charset="0"/>
              </a:rPr>
              <a:t>Results may be mapped to structural model for thermal distortion/STOP analyses</a:t>
            </a:r>
          </a:p>
          <a:p>
            <a:pPr marL="174625" lvl="1" indent="-174625" eaLnBrk="1" hangingPunct="1">
              <a:buFont typeface="Arial" pitchFamily="34" charset="0"/>
              <a:buChar char="•"/>
              <a:defRPr/>
            </a:pPr>
            <a:r>
              <a:rPr lang="en-US" b="1" i="1" dirty="0">
                <a:solidFill>
                  <a:srgbClr val="0B3D91"/>
                </a:solidFill>
                <a:latin typeface="Calibri" pitchFamily="34" charset="0"/>
              </a:rPr>
              <a:t>Thermal typically starts with bounding hot case to size the radiator, followed by bounding cold case to size heaters – </a:t>
            </a:r>
            <a:r>
              <a:rPr lang="en-US" b="1" i="1" u="sng" dirty="0">
                <a:solidFill>
                  <a:srgbClr val="FF0000"/>
                </a:solidFill>
                <a:latin typeface="Calibri" pitchFamily="34" charset="0"/>
              </a:rPr>
              <a:t>!! instantaneous mission temperatures are not predicted !!</a:t>
            </a:r>
          </a:p>
          <a:p>
            <a:pPr marL="339725" lvl="1" indent="-174625" eaLnBrk="1" hangingPunct="1">
              <a:buFont typeface="Arial" pitchFamily="34" charset="0"/>
              <a:buChar char="•"/>
              <a:defRPr/>
            </a:pPr>
            <a:r>
              <a:rPr lang="en-US" sz="1500" dirty="0">
                <a:solidFill>
                  <a:srgbClr val="0B3D91"/>
                </a:solidFill>
                <a:latin typeface="Calibri" pitchFamily="34" charset="0"/>
              </a:rPr>
              <a:t>Bounding case predicts and off-nominal cases (launch, calibrations) are evaluated as design matures</a:t>
            </a:r>
          </a:p>
          <a:p>
            <a:pPr marL="174625" lvl="1" indent="-174625" eaLnBrk="1" hangingPunct="1">
              <a:buFont typeface="Arial" pitchFamily="34" charset="0"/>
              <a:buChar char="•"/>
              <a:defRPr/>
            </a:pPr>
            <a:endParaRPr lang="en-US" sz="900" dirty="0">
              <a:solidFill>
                <a:srgbClr val="0B3D91"/>
              </a:solidFill>
              <a:latin typeface="Calibri" pitchFamily="34" charset="0"/>
            </a:endParaRPr>
          </a:p>
        </p:txBody>
      </p:sp>
      <p:sp>
        <p:nvSpPr>
          <p:cNvPr id="23555" name="TextBox 146">
            <a:extLst>
              <a:ext uri="{FF2B5EF4-FFF2-40B4-BE49-F238E27FC236}">
                <a16:creationId xmlns:a16="http://schemas.microsoft.com/office/drawing/2014/main" id="{5B30081C-4514-461D-8C03-E97631C61849}"/>
              </a:ext>
            </a:extLst>
          </p:cNvPr>
          <p:cNvSpPr txBox="1">
            <a:spLocks noChangeArrowheads="1"/>
          </p:cNvSpPr>
          <p:nvPr/>
        </p:nvSpPr>
        <p:spPr bwMode="auto">
          <a:xfrm>
            <a:off x="990600" y="1"/>
            <a:ext cx="7315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ctr" fontAlgn="base">
              <a:spcBef>
                <a:spcPct val="0"/>
              </a:spcBef>
              <a:spcAft>
                <a:spcPct val="0"/>
              </a:spcAft>
              <a:defRPr sz="2800" b="1">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Thermal Math Models (TMM)</a:t>
            </a:r>
          </a:p>
        </p:txBody>
      </p:sp>
      <p:sp>
        <p:nvSpPr>
          <p:cNvPr id="23556" name="Slide Number Placeholder 3">
            <a:extLst>
              <a:ext uri="{FF2B5EF4-FFF2-40B4-BE49-F238E27FC236}">
                <a16:creationId xmlns:a16="http://schemas.microsoft.com/office/drawing/2014/main" id="{00246523-C6DC-4F70-A05E-85CCE4619A9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28944FD-4DBB-41DA-A1BC-5894771EC978}" type="slidenum">
              <a:rPr lang="en-US" altLang="en-US" sz="1200" smtClean="0"/>
              <a:pPr>
                <a:spcBef>
                  <a:spcPct val="0"/>
                </a:spcBef>
                <a:buFontTx/>
                <a:buNone/>
              </a:pPr>
              <a:t>9</a:t>
            </a:fld>
            <a:endParaRPr lang="en-US" altLang="en-US" sz="1200"/>
          </a:p>
        </p:txBody>
      </p:sp>
    </p:spTree>
    <p:extLst>
      <p:ext uri="{BB962C8B-B14F-4D97-AF65-F5344CB8AC3E}">
        <p14:creationId xmlns:p14="http://schemas.microsoft.com/office/powerpoint/2010/main" val="2548772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Box 146">
            <a:extLst>
              <a:ext uri="{FF2B5EF4-FFF2-40B4-BE49-F238E27FC236}">
                <a16:creationId xmlns:a16="http://schemas.microsoft.com/office/drawing/2014/main" id="{B124F250-F396-4C7D-BA0B-A78EBAE0EA3C}"/>
              </a:ext>
            </a:extLst>
          </p:cNvPr>
          <p:cNvSpPr txBox="1">
            <a:spLocks noChangeArrowheads="1"/>
          </p:cNvSpPr>
          <p:nvPr/>
        </p:nvSpPr>
        <p:spPr bwMode="auto">
          <a:xfrm>
            <a:off x="990600" y="0"/>
            <a:ext cx="73152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defPPr>
              <a:defRPr lang="en-US"/>
            </a:defPPr>
            <a:lvl1pPr algn="ctr" fontAlgn="base">
              <a:spcBef>
                <a:spcPct val="0"/>
              </a:spcBef>
              <a:spcAft>
                <a:spcPct val="0"/>
              </a:spcAft>
              <a:defRPr sz="2800" b="1">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Thermal Analysis Process</a:t>
            </a:r>
          </a:p>
        </p:txBody>
      </p:sp>
      <p:sp>
        <p:nvSpPr>
          <p:cNvPr id="20484" name="Slide Number Placeholder 3">
            <a:extLst>
              <a:ext uri="{FF2B5EF4-FFF2-40B4-BE49-F238E27FC236}">
                <a16:creationId xmlns:a16="http://schemas.microsoft.com/office/drawing/2014/main" id="{6AB9AFBD-EFF9-4935-A504-479AB21BFE6F}"/>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4A4EE8E-C90B-4948-9BFA-9FDF7C96F1D2}" type="slidenum">
              <a:rPr lang="en-US" altLang="en-US" sz="1200" smtClean="0"/>
              <a:pPr>
                <a:spcBef>
                  <a:spcPct val="0"/>
                </a:spcBef>
                <a:buFontTx/>
                <a:buNone/>
              </a:pPr>
              <a:t>10</a:t>
            </a:fld>
            <a:endParaRPr lang="en-US" altLang="en-US" sz="1200"/>
          </a:p>
        </p:txBody>
      </p:sp>
      <p:pic>
        <p:nvPicPr>
          <p:cNvPr id="3" name="Picture 2">
            <a:extLst>
              <a:ext uri="{FF2B5EF4-FFF2-40B4-BE49-F238E27FC236}">
                <a16:creationId xmlns:a16="http://schemas.microsoft.com/office/drawing/2014/main" id="{063AF76A-E5A2-4E7E-BF4F-6573849973EA}"/>
              </a:ext>
            </a:extLst>
          </p:cNvPr>
          <p:cNvPicPr>
            <a:picLocks noChangeAspect="1"/>
          </p:cNvPicPr>
          <p:nvPr/>
        </p:nvPicPr>
        <p:blipFill>
          <a:blip r:embed="rId2"/>
          <a:stretch>
            <a:fillRect/>
          </a:stretch>
        </p:blipFill>
        <p:spPr>
          <a:xfrm>
            <a:off x="1143000" y="1046252"/>
            <a:ext cx="7060570" cy="5334000"/>
          </a:xfrm>
          <a:prstGeom prst="rect">
            <a:avLst/>
          </a:prstGeom>
        </p:spPr>
      </p:pic>
    </p:spTree>
    <p:extLst>
      <p:ext uri="{BB962C8B-B14F-4D97-AF65-F5344CB8AC3E}">
        <p14:creationId xmlns:p14="http://schemas.microsoft.com/office/powerpoint/2010/main" val="2946796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Box 146">
            <a:extLst>
              <a:ext uri="{FF2B5EF4-FFF2-40B4-BE49-F238E27FC236}">
                <a16:creationId xmlns:a16="http://schemas.microsoft.com/office/drawing/2014/main" id="{E43C4944-DBF4-40F2-9858-A544B2748DBF}"/>
              </a:ext>
            </a:extLst>
          </p:cNvPr>
          <p:cNvSpPr txBox="1">
            <a:spLocks noChangeArrowheads="1"/>
          </p:cNvSpPr>
          <p:nvPr/>
        </p:nvSpPr>
        <p:spPr bwMode="auto">
          <a:xfrm>
            <a:off x="0" y="165735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Thermal Tool Overview</a:t>
            </a:r>
          </a:p>
        </p:txBody>
      </p:sp>
      <p:pic>
        <p:nvPicPr>
          <p:cNvPr id="6" name="Picture 7" descr="logo_idea5_email3_edited">
            <a:extLst>
              <a:ext uri="{FF2B5EF4-FFF2-40B4-BE49-F238E27FC236}">
                <a16:creationId xmlns:a16="http://schemas.microsoft.com/office/drawing/2014/main" id="{91D85938-D605-460C-B362-2D5869F39A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590800"/>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7D6E9474-B6F5-4CC1-BECF-DB2A0C31F9F8}"/>
              </a:ext>
            </a:extLst>
          </p:cNvPr>
          <p:cNvSpPr>
            <a:spLocks noGrp="1"/>
          </p:cNvSpPr>
          <p:nvPr>
            <p:ph type="sldNum" sz="quarter" idx="4"/>
          </p:nvPr>
        </p:nvSpPr>
        <p:spPr bwMode="auto">
          <a:xfrm>
            <a:off x="8042827" y="6581567"/>
            <a:ext cx="1101173" cy="27643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B38FFC4-3A91-482C-83A0-F1C464F51AEF}" type="slidenum">
              <a:rPr lang="en-US" altLang="en-US" sz="1200" smtClean="0"/>
              <a:pPr>
                <a:spcBef>
                  <a:spcPct val="0"/>
                </a:spcBef>
                <a:buFontTx/>
                <a:buNone/>
              </a:pPr>
              <a:t>11</a:t>
            </a:fld>
            <a:endParaRPr lang="en-US" altLang="en-US" sz="1200" dirty="0"/>
          </a:p>
        </p:txBody>
      </p:sp>
    </p:spTree>
    <p:extLst>
      <p:ext uri="{BB962C8B-B14F-4D97-AF65-F5344CB8AC3E}">
        <p14:creationId xmlns:p14="http://schemas.microsoft.com/office/powerpoint/2010/main" val="2559913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251406" cy="988828"/>
          </a:xfrm>
        </p:spPr>
        <p:txBody>
          <a:bodyPr/>
          <a:lstStyle/>
          <a:p>
            <a:pPr eaLnBrk="1" hangingPunct="1"/>
            <a:r>
              <a:rPr lang="en-US" altLang="en-US" sz="2800" dirty="0"/>
              <a:t>Thermal Analysis Tools</a:t>
            </a:r>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lnSpcReduction="10000"/>
          </a:bodyPr>
          <a:lstStyle/>
          <a:p>
            <a:pPr marL="174625" indent="-174625" eaLnBrk="1" hangingPunct="1">
              <a:buFont typeface="Arial" pitchFamily="34" charset="0"/>
              <a:buChar char="•"/>
              <a:defRPr/>
            </a:pPr>
            <a:r>
              <a:rPr lang="en-US" sz="2000" b="1" i="1" dirty="0">
                <a:latin typeface="Calibri" pitchFamily="34" charset="0"/>
              </a:rPr>
              <a:t>A variety of commercial software tools are available to perform space based thermal analysis for the verification of thermal designs</a:t>
            </a:r>
          </a:p>
          <a:p>
            <a:pPr marL="174625" indent="-174625" eaLnBrk="1" hangingPunct="1">
              <a:buFont typeface="Arial" pitchFamily="34" charset="0"/>
              <a:buChar char="•"/>
              <a:defRPr/>
            </a:pPr>
            <a:r>
              <a:rPr lang="en-US" sz="2000" b="1" i="1" dirty="0">
                <a:latin typeface="Calibri" pitchFamily="34" charset="0"/>
              </a:rPr>
              <a:t>Nearly all these tools use a similar approach:</a:t>
            </a:r>
          </a:p>
          <a:p>
            <a:pPr marL="339725" lvl="1" indent="-174625" eaLnBrk="1" hangingPunct="1">
              <a:buFont typeface="Arial" pitchFamily="34" charset="0"/>
              <a:buChar char="•"/>
              <a:defRPr/>
            </a:pPr>
            <a:r>
              <a:rPr lang="en-US" sz="1600" dirty="0">
                <a:latin typeface="Calibri" pitchFamily="34" charset="0"/>
              </a:rPr>
              <a:t>Compute Radiation Exchange between surfaces and represent them as heat flow paths between computation points (i.e. nodes)</a:t>
            </a:r>
          </a:p>
          <a:p>
            <a:pPr marL="339725" lvl="1" indent="-174625" eaLnBrk="1" hangingPunct="1">
              <a:buFont typeface="Arial" pitchFamily="34" charset="0"/>
              <a:buChar char="•"/>
              <a:defRPr/>
            </a:pPr>
            <a:r>
              <a:rPr lang="en-US" sz="1600" dirty="0">
                <a:latin typeface="Calibri" pitchFamily="34" charset="0"/>
              </a:rPr>
              <a:t>Compute Radiation sources from Celestial Objects onto surfaces and represent them as applied heat loads onto computation points (i.e. nodes)</a:t>
            </a:r>
          </a:p>
          <a:p>
            <a:pPr marL="339725" lvl="1" indent="-174625" eaLnBrk="1" hangingPunct="1">
              <a:buFont typeface="Arial" pitchFamily="34" charset="0"/>
              <a:buChar char="•"/>
              <a:defRPr/>
            </a:pPr>
            <a:r>
              <a:rPr lang="en-US" sz="1600" dirty="0">
                <a:latin typeface="Calibri" pitchFamily="34" charset="0"/>
              </a:rPr>
              <a:t>Combine the Radiation Conductors (Radks or GRs) and Celestial heat sources with: (1) additional conductive/convective and/or radiative couplings representing the heat flow paths throughout the design,  (2) applied heat dissipations to represent the thermal design, (3) thermal capacitance of the design, (4) logic to simulate the behavior of thermal components (e.g. heaters), and (5) instructions governing the simulation boundary conditions and inputs</a:t>
            </a:r>
          </a:p>
          <a:p>
            <a:pPr marL="339725" lvl="1" indent="-174625" eaLnBrk="1" hangingPunct="1">
              <a:buFont typeface="Arial" pitchFamily="34" charset="0"/>
              <a:buChar char="•"/>
              <a:defRPr/>
            </a:pPr>
            <a:r>
              <a:rPr lang="en-US" sz="1600" dirty="0">
                <a:latin typeface="Calibri" pitchFamily="34" charset="0"/>
              </a:rPr>
              <a:t>This combined model of sources, sinks, conductors, and capacitances forms an electrical network analogy which can be solved for temperatures at a nodal level as a function of time or under steady state conditions</a:t>
            </a:r>
          </a:p>
          <a:p>
            <a:pPr marL="174625" indent="-174625" eaLnBrk="1" hangingPunct="1">
              <a:buFont typeface="Arial" pitchFamily="34" charset="0"/>
              <a:buChar char="•"/>
              <a:defRPr/>
            </a:pPr>
            <a:r>
              <a:rPr lang="en-US" sz="2000" b="1" i="1" dirty="0">
                <a:latin typeface="Calibri" pitchFamily="34" charset="0"/>
              </a:rPr>
              <a:t>For Radiation Computations, the most common solution algorithm is the Monte Carlo Ray Trace (MCRT)</a:t>
            </a:r>
          </a:p>
          <a:p>
            <a:pPr marL="174625" indent="-174625" eaLnBrk="1" hangingPunct="1">
              <a:buFont typeface="Arial" pitchFamily="34" charset="0"/>
              <a:buChar char="•"/>
              <a:defRPr/>
            </a:pPr>
            <a:r>
              <a:rPr lang="en-US" sz="2000" b="1" i="1" dirty="0">
                <a:latin typeface="Calibri" pitchFamily="34" charset="0"/>
              </a:rPr>
              <a:t>For Thermal Computations, the system of equations relating nodal temperature, heats, and conductors is often represented in matrix form as [G][T]=[Q], where the solution is either iterative or a matrix inversion approach to yield [G]</a:t>
            </a:r>
            <a:r>
              <a:rPr lang="en-US" sz="2000" b="1" i="1" baseline="30000" dirty="0">
                <a:latin typeface="Calibri" pitchFamily="34" charset="0"/>
              </a:rPr>
              <a:t>-1</a:t>
            </a:r>
            <a:r>
              <a:rPr lang="en-US" sz="2000" b="1" i="1" dirty="0">
                <a:latin typeface="Calibri" pitchFamily="34" charset="0"/>
              </a:rPr>
              <a:t>[Q]=[T]</a:t>
            </a:r>
            <a:endParaRPr lang="en-US" sz="1600" baseline="30000" dirty="0">
              <a:latin typeface="Calibri" pitchFamily="34" charset="0"/>
            </a:endParaRPr>
          </a:p>
        </p:txBody>
      </p:sp>
      <p:sp>
        <p:nvSpPr>
          <p:cNvPr id="5" name="Slide Number Placeholder 5">
            <a:extLst>
              <a:ext uri="{FF2B5EF4-FFF2-40B4-BE49-F238E27FC236}">
                <a16:creationId xmlns:a16="http://schemas.microsoft.com/office/drawing/2014/main" id="{842B2DC2-D193-4202-B2C8-5A39D1DEC780}"/>
              </a:ext>
            </a:extLst>
          </p:cNvPr>
          <p:cNvSpPr txBox="1">
            <a:spLocks/>
          </p:cNvSpPr>
          <p:nvPr/>
        </p:nvSpPr>
        <p:spPr bwMode="auto">
          <a:xfrm>
            <a:off x="8042827" y="6581567"/>
            <a:ext cx="1101173" cy="27643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FB38FFC4-3A91-482C-83A0-F1C464F51AEF}" type="slidenum">
              <a:rPr lang="en-US" altLang="en-US" sz="1200" smtClean="0"/>
              <a:pPr algn="r">
                <a:spcBef>
                  <a:spcPct val="0"/>
                </a:spcBef>
                <a:buFontTx/>
                <a:buNone/>
              </a:pPr>
              <a:t>12</a:t>
            </a:fld>
            <a:endParaRPr lang="en-US" altLang="en-US" sz="1200" dirty="0"/>
          </a:p>
        </p:txBody>
      </p:sp>
    </p:spTree>
    <p:extLst>
      <p:ext uri="{BB962C8B-B14F-4D97-AF65-F5344CB8AC3E}">
        <p14:creationId xmlns:p14="http://schemas.microsoft.com/office/powerpoint/2010/main" val="4020107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Current Commercial Thermal Analysis Tools</a:t>
            </a:r>
            <a:br>
              <a:rPr lang="en-US" altLang="en-US" sz="2800" dirty="0"/>
            </a:br>
            <a:r>
              <a:rPr lang="en-US" altLang="en-US" sz="2000" b="0" dirty="0"/>
              <a:t>(Alphabetical Order, No hierarchy implied…)</a:t>
            </a:r>
            <a:endParaRPr lang="en-US" altLang="en-US" sz="2800" b="0" dirty="0"/>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a:bodyPr>
          <a:lstStyle/>
          <a:p>
            <a:pPr marL="174625" indent="-174625" eaLnBrk="1" hangingPunct="1">
              <a:buFont typeface="Arial" pitchFamily="34" charset="0"/>
              <a:buChar char="•"/>
              <a:defRPr/>
            </a:pPr>
            <a:r>
              <a:rPr lang="en-US" sz="2000" b="1" i="1" dirty="0">
                <a:latin typeface="Calibri" pitchFamily="34" charset="0"/>
              </a:rPr>
              <a:t>ESATAN-Thermal Modeling Suite (Radiation: ESARAD + Thermal: ESATAN)</a:t>
            </a:r>
          </a:p>
          <a:p>
            <a:pPr marL="574675" lvl="1" indent="-174625">
              <a:buFont typeface="Arial" pitchFamily="34" charset="0"/>
              <a:buChar char="•"/>
              <a:defRPr/>
            </a:pPr>
            <a:r>
              <a:rPr lang="en-US" sz="1800" i="1" dirty="0">
                <a:latin typeface="Calibri" pitchFamily="34" charset="0"/>
              </a:rPr>
              <a:t>Maintained by ITP Engines, primarily used by ESA</a:t>
            </a:r>
          </a:p>
          <a:p>
            <a:pPr marL="174625" indent="-174625">
              <a:buFont typeface="Arial" pitchFamily="34" charset="0"/>
              <a:buChar char="•"/>
              <a:defRPr/>
            </a:pPr>
            <a:r>
              <a:rPr lang="en-US" sz="2000" b="1" i="1" dirty="0">
                <a:latin typeface="Calibri" pitchFamily="34" charset="0"/>
              </a:rPr>
              <a:t>Space Systems Thermal [aka TMG] (Radiation + Thermal)</a:t>
            </a:r>
          </a:p>
          <a:p>
            <a:pPr marL="574675" lvl="1" indent="-174625">
              <a:buFont typeface="Arial" pitchFamily="34" charset="0"/>
              <a:buChar char="•"/>
              <a:defRPr/>
            </a:pPr>
            <a:r>
              <a:rPr lang="en-US" sz="1800" i="1" dirty="0">
                <a:latin typeface="Calibri" pitchFamily="34" charset="0"/>
              </a:rPr>
              <a:t>Maintained by Maya Heat Transfer Technologies in collaboration with Siemens</a:t>
            </a:r>
          </a:p>
          <a:p>
            <a:pPr marL="174625" indent="-174625" eaLnBrk="1" hangingPunct="1">
              <a:buFont typeface="Arial" pitchFamily="34" charset="0"/>
              <a:buChar char="•"/>
              <a:defRPr/>
            </a:pPr>
            <a:r>
              <a:rPr lang="en-US" sz="2000" b="1" i="1" dirty="0">
                <a:latin typeface="Calibri" pitchFamily="34" charset="0"/>
              </a:rPr>
              <a:t>Systema (Radiation: </a:t>
            </a:r>
            <a:r>
              <a:rPr lang="en-US" sz="2000" b="1" i="1" dirty="0" err="1">
                <a:latin typeface="Calibri" pitchFamily="34" charset="0"/>
              </a:rPr>
              <a:t>Thermica</a:t>
            </a:r>
            <a:r>
              <a:rPr lang="en-US" sz="2000" b="1" i="1" dirty="0">
                <a:latin typeface="Calibri" pitchFamily="34" charset="0"/>
              </a:rPr>
              <a:t> + Thermal: </a:t>
            </a:r>
            <a:r>
              <a:rPr lang="en-US" sz="2000" b="1" i="1" dirty="0" err="1">
                <a:latin typeface="Calibri" pitchFamily="34" charset="0"/>
              </a:rPr>
              <a:t>Thermisol</a:t>
            </a:r>
            <a:r>
              <a:rPr lang="en-US" sz="2000" b="1" i="1" dirty="0">
                <a:latin typeface="Calibri" pitchFamily="34" charset="0"/>
              </a:rPr>
              <a:t>)</a:t>
            </a:r>
          </a:p>
          <a:p>
            <a:pPr marL="574675" lvl="1" indent="-174625">
              <a:buFont typeface="Arial" pitchFamily="34" charset="0"/>
              <a:buChar char="•"/>
              <a:defRPr/>
            </a:pPr>
            <a:r>
              <a:rPr lang="en-US" sz="1800" i="1" dirty="0">
                <a:latin typeface="Calibri" pitchFamily="34" charset="0"/>
              </a:rPr>
              <a:t>Maintained by Airbus, primarily used by ESA for projects with Airbus support</a:t>
            </a:r>
          </a:p>
          <a:p>
            <a:pPr marL="174625" indent="-174625" eaLnBrk="1" hangingPunct="1">
              <a:buFont typeface="Arial" pitchFamily="34" charset="0"/>
              <a:buChar char="•"/>
              <a:defRPr/>
            </a:pPr>
            <a:r>
              <a:rPr lang="en-US" sz="2000" b="1" i="1" dirty="0">
                <a:latin typeface="Calibri" pitchFamily="34" charset="0"/>
              </a:rPr>
              <a:t>Thermal Desktop (Radiation: </a:t>
            </a:r>
            <a:r>
              <a:rPr lang="en-US" sz="2000" b="1" i="1" dirty="0" err="1">
                <a:latin typeface="Calibri" pitchFamily="34" charset="0"/>
              </a:rPr>
              <a:t>RadCAD</a:t>
            </a:r>
            <a:r>
              <a:rPr lang="en-US" sz="2000" b="1" i="1" dirty="0">
                <a:latin typeface="Calibri" pitchFamily="34" charset="0"/>
              </a:rPr>
              <a:t> + Thermal: SINDA/FLUINT)</a:t>
            </a:r>
          </a:p>
          <a:p>
            <a:pPr marL="574675" lvl="1" indent="-174625">
              <a:buFont typeface="Arial" pitchFamily="34" charset="0"/>
              <a:buChar char="•"/>
              <a:defRPr/>
            </a:pPr>
            <a:r>
              <a:rPr lang="en-US" sz="1800" i="1" dirty="0">
                <a:latin typeface="Calibri" pitchFamily="34" charset="0"/>
              </a:rPr>
              <a:t>Maintained by Cullimore and Ring Technologies, used by NASA</a:t>
            </a:r>
          </a:p>
          <a:p>
            <a:pPr marL="174625" indent="-174625" eaLnBrk="1" hangingPunct="1">
              <a:buFont typeface="Arial" pitchFamily="34" charset="0"/>
              <a:buChar char="•"/>
              <a:defRPr/>
            </a:pPr>
            <a:r>
              <a:rPr lang="en-US" sz="2000" b="1" i="1" dirty="0">
                <a:latin typeface="Calibri" pitchFamily="34" charset="0"/>
              </a:rPr>
              <a:t>Thermal Synthesizer System [aka TSS] (Radiation: </a:t>
            </a:r>
            <a:r>
              <a:rPr lang="en-US" sz="2000" b="1" i="1" dirty="0" err="1">
                <a:latin typeface="Calibri" pitchFamily="34" charset="0"/>
              </a:rPr>
              <a:t>Radk,HeatRate</a:t>
            </a:r>
            <a:r>
              <a:rPr lang="en-US" sz="2000" b="1" i="1" dirty="0">
                <a:latin typeface="Calibri" pitchFamily="34" charset="0"/>
              </a:rPr>
              <a:t> + Thermal: SINDA/FLUINT)</a:t>
            </a:r>
          </a:p>
          <a:p>
            <a:pPr marL="574675" lvl="1" indent="-174625">
              <a:buFont typeface="Arial" pitchFamily="34" charset="0"/>
              <a:buChar char="•"/>
              <a:defRPr/>
            </a:pPr>
            <a:r>
              <a:rPr lang="en-US" sz="1800" i="1" dirty="0">
                <a:latin typeface="Calibri" pitchFamily="34" charset="0"/>
              </a:rPr>
              <a:t>Maintained by </a:t>
            </a:r>
            <a:r>
              <a:rPr lang="en-US" sz="1800" i="1" dirty="0" err="1">
                <a:latin typeface="Calibri" pitchFamily="34" charset="0"/>
              </a:rPr>
              <a:t>SpaceDesign</a:t>
            </a:r>
            <a:r>
              <a:rPr lang="en-US" sz="1800" i="1" dirty="0">
                <a:latin typeface="Calibri" pitchFamily="34" charset="0"/>
              </a:rPr>
              <a:t> Corporation, used by NASA</a:t>
            </a:r>
          </a:p>
          <a:p>
            <a:pPr marL="174625" indent="-174625" eaLnBrk="1" hangingPunct="1">
              <a:buFont typeface="Arial" pitchFamily="34" charset="0"/>
              <a:buChar char="•"/>
              <a:defRPr/>
            </a:pPr>
            <a:endParaRPr lang="en-US" sz="1200" i="1" dirty="0">
              <a:latin typeface="Calibri" pitchFamily="34" charset="0"/>
            </a:endParaRPr>
          </a:p>
          <a:p>
            <a:pPr marL="174625" indent="-174625" eaLnBrk="1" hangingPunct="1">
              <a:buFont typeface="Arial" pitchFamily="34" charset="0"/>
              <a:buChar char="•"/>
              <a:defRPr/>
            </a:pPr>
            <a:r>
              <a:rPr lang="en-US" sz="2000" i="1" dirty="0">
                <a:latin typeface="Calibri" pitchFamily="34" charset="0"/>
              </a:rPr>
              <a:t>Thermal Analysis Kit 2000 [aka TAK 2000]: (Thermal)</a:t>
            </a:r>
          </a:p>
          <a:p>
            <a:pPr marL="574675" lvl="1" indent="-174625">
              <a:buFont typeface="Arial" pitchFamily="34" charset="0"/>
              <a:buChar char="•"/>
              <a:defRPr/>
            </a:pPr>
            <a:r>
              <a:rPr lang="en-US" sz="1800" i="1" dirty="0">
                <a:latin typeface="Calibri" pitchFamily="34" charset="0"/>
              </a:rPr>
              <a:t>Maintained by K&amp;K Associates, most often used by Ball Aerospace</a:t>
            </a:r>
            <a:endParaRPr lang="en-US" sz="2000" b="1" i="1" dirty="0">
              <a:latin typeface="Calibri" pitchFamily="34" charset="0"/>
            </a:endParaRPr>
          </a:p>
          <a:p>
            <a:pPr marL="174625" indent="-174625" eaLnBrk="1" hangingPunct="1">
              <a:buFont typeface="Arial" pitchFamily="34" charset="0"/>
              <a:buChar char="•"/>
              <a:defRPr/>
            </a:pPr>
            <a:r>
              <a:rPr lang="en-US" sz="2000" i="1" dirty="0">
                <a:latin typeface="Calibri" pitchFamily="34" charset="0"/>
              </a:rPr>
              <a:t>TRASYS [not really commercial but still available I think] (Radiation)</a:t>
            </a:r>
            <a:endParaRPr lang="en-US" sz="700" i="1" dirty="0">
              <a:latin typeface="Calibri" pitchFamily="34" charset="0"/>
            </a:endParaRP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13</a:t>
            </a:fld>
            <a:endParaRPr lang="en-US" altLang="en-US" sz="1200" dirty="0"/>
          </a:p>
        </p:txBody>
      </p:sp>
    </p:spTree>
    <p:extLst>
      <p:ext uri="{BB962C8B-B14F-4D97-AF65-F5344CB8AC3E}">
        <p14:creationId xmlns:p14="http://schemas.microsoft.com/office/powerpoint/2010/main" val="4185809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Tool Comparison Metrics</a:t>
            </a:r>
            <a:endParaRPr lang="en-US" altLang="en-US" sz="2800" b="0" dirty="0"/>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a:bodyPr>
          <a:lstStyle/>
          <a:p>
            <a:pPr marL="174625" indent="-174625" eaLnBrk="1" hangingPunct="1">
              <a:buFont typeface="Arial" pitchFamily="34" charset="0"/>
              <a:buChar char="•"/>
              <a:defRPr/>
            </a:pPr>
            <a:r>
              <a:rPr lang="en-US" sz="2000" b="1" i="1" dirty="0">
                <a:latin typeface="Calibri" pitchFamily="34" charset="0"/>
              </a:rPr>
              <a:t>Tool Name (Radiation: Sub-Name + Thermal: Sub-Name)</a:t>
            </a:r>
          </a:p>
          <a:p>
            <a:pPr marL="574675" lvl="1" indent="-174625">
              <a:buFont typeface="Arial" pitchFamily="34" charset="0"/>
              <a:buChar char="•"/>
              <a:defRPr/>
            </a:pPr>
            <a:r>
              <a:rPr lang="en-US" sz="1800" i="1" dirty="0">
                <a:latin typeface="Calibri" pitchFamily="34" charset="0"/>
              </a:rPr>
              <a:t>ENV: Software environment for tool (e.g. stand-alone, within Product XYZ, </a:t>
            </a:r>
            <a:r>
              <a:rPr lang="en-US" sz="1800" i="1" dirty="0" err="1">
                <a:latin typeface="Calibri" pitchFamily="34" charset="0"/>
              </a:rPr>
              <a:t>etc</a:t>
            </a:r>
            <a:r>
              <a:rPr lang="en-US" sz="1800" i="1" dirty="0">
                <a:latin typeface="Calibri" pitchFamily="34" charset="0"/>
              </a:rPr>
              <a:t>)</a:t>
            </a:r>
          </a:p>
          <a:p>
            <a:pPr marL="574675" lvl="1" indent="-174625">
              <a:buFont typeface="Arial" pitchFamily="34" charset="0"/>
              <a:buChar char="•"/>
              <a:defRPr/>
            </a:pPr>
            <a:r>
              <a:rPr lang="en-US" sz="1800" i="1" dirty="0">
                <a:latin typeface="Calibri" pitchFamily="34" charset="0"/>
              </a:rPr>
              <a:t>RAD: Analytical approach to solving radiation problem</a:t>
            </a:r>
          </a:p>
          <a:p>
            <a:pPr marL="574675" lvl="1" indent="-174625">
              <a:buFont typeface="Arial" pitchFamily="34" charset="0"/>
              <a:buChar char="•"/>
              <a:defRPr/>
            </a:pPr>
            <a:r>
              <a:rPr lang="en-US" sz="1800" i="1" dirty="0">
                <a:latin typeface="Calibri" pitchFamily="34" charset="0"/>
              </a:rPr>
              <a:t>CUT: Support for CAD Boolean subtraction operations (e.g. cutting)</a:t>
            </a:r>
          </a:p>
          <a:p>
            <a:pPr marL="574675" lvl="1" indent="-174625">
              <a:buFont typeface="Arial" pitchFamily="34" charset="0"/>
              <a:buChar char="•"/>
              <a:defRPr/>
            </a:pPr>
            <a:r>
              <a:rPr lang="en-US" sz="1800" i="1" dirty="0">
                <a:latin typeface="Calibri" pitchFamily="34" charset="0"/>
              </a:rPr>
              <a:t>COND: Analytical approach for conduction generation</a:t>
            </a:r>
          </a:p>
          <a:p>
            <a:pPr marL="574675" lvl="1" indent="-174625">
              <a:buFont typeface="Arial" pitchFamily="34" charset="0"/>
              <a:buChar char="•"/>
              <a:defRPr/>
            </a:pPr>
            <a:r>
              <a:rPr lang="en-US" sz="1800" i="1" dirty="0">
                <a:latin typeface="Calibri" pitchFamily="34" charset="0"/>
              </a:rPr>
              <a:t>OBJ: Support for thermal objects beyond internal surface conduction (e.g. Heaters)</a:t>
            </a:r>
          </a:p>
          <a:p>
            <a:pPr marL="574675" lvl="1" indent="-174625">
              <a:buFont typeface="Arial" pitchFamily="34" charset="0"/>
              <a:buChar char="•"/>
              <a:defRPr/>
            </a:pPr>
            <a:r>
              <a:rPr lang="en-US" sz="1800" i="1" dirty="0">
                <a:latin typeface="Calibri" pitchFamily="34" charset="0"/>
              </a:rPr>
              <a:t>FORMAT: Model file formats (ASCII/binary), file structure</a:t>
            </a:r>
          </a:p>
          <a:p>
            <a:pPr marL="574675" lvl="1" indent="-174625">
              <a:buFont typeface="Arial" pitchFamily="34" charset="0"/>
              <a:buChar char="•"/>
              <a:defRPr/>
            </a:pPr>
            <a:r>
              <a:rPr lang="en-US" sz="1800" i="1" dirty="0">
                <a:latin typeface="Calibri" pitchFamily="34" charset="0"/>
              </a:rPr>
              <a:t>CODE: Ability to add user customized code</a:t>
            </a:r>
          </a:p>
          <a:p>
            <a:pPr marL="574675" lvl="1" indent="-174625">
              <a:buFont typeface="Arial" pitchFamily="34" charset="0"/>
              <a:buChar char="•"/>
              <a:defRPr/>
            </a:pPr>
            <a:r>
              <a:rPr lang="en-US" sz="1800" i="1" dirty="0">
                <a:latin typeface="Calibri" pitchFamily="34" charset="0"/>
              </a:rPr>
              <a:t>SIM: Ability to define simulation cases (varying loads, orbits, properties, </a:t>
            </a:r>
            <a:r>
              <a:rPr lang="en-US" sz="1800" i="1" dirty="0" err="1">
                <a:latin typeface="Calibri" pitchFamily="34" charset="0"/>
              </a:rPr>
              <a:t>etc</a:t>
            </a:r>
            <a:r>
              <a:rPr lang="en-US" sz="1800" i="1" dirty="0">
                <a:latin typeface="Calibri" pitchFamily="34" charset="0"/>
              </a:rPr>
              <a:t>)</a:t>
            </a:r>
          </a:p>
          <a:p>
            <a:pPr marL="574675" lvl="1" indent="-174625">
              <a:buFont typeface="Arial" pitchFamily="34" charset="0"/>
              <a:buChar char="•"/>
              <a:defRPr/>
            </a:pPr>
            <a:r>
              <a:rPr lang="en-US" sz="1800" i="1" dirty="0">
                <a:latin typeface="Calibri" pitchFamily="34" charset="0"/>
              </a:rPr>
              <a:t>THERMAL: Model format (e.g. node numbers, </a:t>
            </a:r>
            <a:r>
              <a:rPr lang="en-US" sz="1800" i="1" dirty="0" err="1">
                <a:latin typeface="Calibri" pitchFamily="34" charset="0"/>
              </a:rPr>
              <a:t>submodel+nodes</a:t>
            </a:r>
            <a:r>
              <a:rPr lang="en-US" sz="1800" i="1" dirty="0">
                <a:latin typeface="Calibri" pitchFamily="34" charset="0"/>
              </a:rPr>
              <a:t>), compiler needs</a:t>
            </a: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14</a:t>
            </a:fld>
            <a:endParaRPr lang="en-US" altLang="en-US" sz="1200" dirty="0"/>
          </a:p>
        </p:txBody>
      </p:sp>
    </p:spTree>
    <p:extLst>
      <p:ext uri="{BB962C8B-B14F-4D97-AF65-F5344CB8AC3E}">
        <p14:creationId xmlns:p14="http://schemas.microsoft.com/office/powerpoint/2010/main" val="426905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ESATAN-TMS Overview</a:t>
            </a:r>
            <a:endParaRPr lang="en-US" altLang="en-US" sz="2800" b="0" dirty="0"/>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a:bodyPr>
          <a:lstStyle/>
          <a:p>
            <a:pPr marL="174625" indent="-174625" eaLnBrk="1" hangingPunct="1">
              <a:buFont typeface="Arial" pitchFamily="34" charset="0"/>
              <a:buChar char="•"/>
              <a:defRPr/>
            </a:pPr>
            <a:r>
              <a:rPr lang="en-US" sz="2000" b="1" i="1" dirty="0">
                <a:latin typeface="Calibri" pitchFamily="34" charset="0"/>
              </a:rPr>
              <a:t>ESATAN-Thermal Modeling Suite (Radiation: ESARAD + Thermal: ESATAN)</a:t>
            </a:r>
          </a:p>
          <a:p>
            <a:pPr marL="574675" lvl="1" indent="-174625">
              <a:buFont typeface="Arial" pitchFamily="34" charset="0"/>
              <a:buChar char="•"/>
              <a:defRPr/>
            </a:pPr>
            <a:r>
              <a:rPr lang="en-US" sz="1800" i="1" dirty="0">
                <a:latin typeface="Calibri" pitchFamily="34" charset="0"/>
              </a:rPr>
              <a:t>ENV: Stand alone environment for model construction, visualization, and execution</a:t>
            </a:r>
          </a:p>
          <a:p>
            <a:pPr marL="574675" lvl="1" indent="-174625">
              <a:buFont typeface="Arial" pitchFamily="34" charset="0"/>
              <a:buChar char="•"/>
              <a:defRPr/>
            </a:pPr>
            <a:r>
              <a:rPr lang="en-US" sz="1800" i="1" dirty="0">
                <a:latin typeface="Calibri" pitchFamily="34" charset="0"/>
              </a:rPr>
              <a:t>RAD: Shape based modeling with MCRT for radiation</a:t>
            </a:r>
          </a:p>
          <a:p>
            <a:pPr marL="574675" lvl="1" indent="-174625">
              <a:buFont typeface="Arial" pitchFamily="34" charset="0"/>
              <a:buChar char="•"/>
              <a:defRPr/>
            </a:pPr>
            <a:r>
              <a:rPr lang="en-US" sz="1800" i="1" dirty="0">
                <a:latin typeface="Calibri" pitchFamily="34" charset="0"/>
              </a:rPr>
              <a:t>CUT: Extensive support for cutting operations</a:t>
            </a:r>
          </a:p>
          <a:p>
            <a:pPr marL="574675" lvl="1" indent="-174625">
              <a:buFont typeface="Arial" pitchFamily="34" charset="0"/>
              <a:buChar char="•"/>
              <a:defRPr/>
            </a:pPr>
            <a:r>
              <a:rPr lang="en-US" sz="1800" i="1" dirty="0">
                <a:latin typeface="Calibri" pitchFamily="34" charset="0"/>
              </a:rPr>
              <a:t>COND: Automatic Conductor Generation across interfaces, Some FE support – but automatic merging/renumbering of nodes</a:t>
            </a:r>
          </a:p>
          <a:p>
            <a:pPr marL="574675" lvl="1" indent="-174625">
              <a:buFont typeface="Arial" pitchFamily="34" charset="0"/>
              <a:buChar char="•"/>
              <a:defRPr/>
            </a:pPr>
            <a:r>
              <a:rPr lang="en-US" sz="1800" i="1" dirty="0">
                <a:latin typeface="Calibri" pitchFamily="34" charset="0"/>
              </a:rPr>
              <a:t>OBJ: Strong support for Contactor/Couplings, Conductors, </a:t>
            </a:r>
            <a:r>
              <a:rPr lang="en-US" sz="1800" i="1" dirty="0" err="1">
                <a:latin typeface="Calibri" pitchFamily="34" charset="0"/>
              </a:rPr>
              <a:t>Heatloads</a:t>
            </a:r>
            <a:r>
              <a:rPr lang="en-US" sz="1800" i="1" dirty="0">
                <a:latin typeface="Calibri" pitchFamily="34" charset="0"/>
              </a:rPr>
              <a:t>, Heaters</a:t>
            </a:r>
          </a:p>
          <a:p>
            <a:pPr marL="574675" lvl="1" indent="-174625">
              <a:buFont typeface="Arial" pitchFamily="34" charset="0"/>
              <a:buChar char="•"/>
              <a:defRPr/>
            </a:pPr>
            <a:r>
              <a:rPr lang="en-US" sz="1800" i="1" dirty="0">
                <a:latin typeface="Calibri" pitchFamily="34" charset="0"/>
              </a:rPr>
              <a:t>FORMAT: ASCII based input files, generally easy to follow Object Class structure</a:t>
            </a:r>
          </a:p>
          <a:p>
            <a:pPr marL="574675" lvl="1" indent="-174625">
              <a:buFont typeface="Arial" pitchFamily="34" charset="0"/>
              <a:buChar char="•"/>
              <a:defRPr/>
            </a:pPr>
            <a:r>
              <a:rPr lang="en-US" sz="1800" i="1" dirty="0">
                <a:latin typeface="Calibri" pitchFamily="34" charset="0"/>
              </a:rPr>
              <a:t>CODE: Extensibility through User Logic in Template file</a:t>
            </a:r>
          </a:p>
          <a:p>
            <a:pPr marL="574675" lvl="1" indent="-174625">
              <a:buFont typeface="Arial" pitchFamily="34" charset="0"/>
              <a:buChar char="•"/>
              <a:defRPr/>
            </a:pPr>
            <a:r>
              <a:rPr lang="en-US" sz="1800" i="1" dirty="0">
                <a:latin typeface="Calibri" pitchFamily="34" charset="0"/>
              </a:rPr>
              <a:t>SIM: Some customizability of configuration through Radiative/Thermal Cases</a:t>
            </a:r>
          </a:p>
          <a:p>
            <a:pPr marL="574675" lvl="1" indent="-174625">
              <a:buFont typeface="Arial" pitchFamily="34" charset="0"/>
              <a:buChar char="•"/>
              <a:defRPr/>
            </a:pPr>
            <a:r>
              <a:rPr lang="en-US" sz="1800" i="1" dirty="0">
                <a:latin typeface="Calibri" pitchFamily="34" charset="0"/>
              </a:rPr>
              <a:t>THERMAL: ASCII file - </a:t>
            </a:r>
            <a:r>
              <a:rPr lang="en-US" sz="1800" i="1" dirty="0" err="1">
                <a:latin typeface="Calibri" pitchFamily="34" charset="0"/>
              </a:rPr>
              <a:t>Submodel:node</a:t>
            </a:r>
            <a:r>
              <a:rPr lang="en-US" sz="1800" i="1" dirty="0">
                <a:latin typeface="Calibri" pitchFamily="34" charset="0"/>
              </a:rPr>
              <a:t> based solution using FORTRAN as underlying compiler along with application library</a:t>
            </a: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15</a:t>
            </a:fld>
            <a:endParaRPr lang="en-US" altLang="en-US" sz="1200" dirty="0"/>
          </a:p>
        </p:txBody>
      </p:sp>
    </p:spTree>
    <p:extLst>
      <p:ext uri="{BB962C8B-B14F-4D97-AF65-F5344CB8AC3E}">
        <p14:creationId xmlns:p14="http://schemas.microsoft.com/office/powerpoint/2010/main" val="2271646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ESATAN-TMS</a:t>
            </a:r>
            <a:endParaRPr lang="en-US" altLang="en-US" sz="2800" b="0" dirty="0"/>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16</a:t>
            </a:fld>
            <a:endParaRPr lang="en-US" altLang="en-US" sz="1200" dirty="0"/>
          </a:p>
        </p:txBody>
      </p:sp>
      <p:pic>
        <p:nvPicPr>
          <p:cNvPr id="7" name="Picture 6">
            <a:extLst>
              <a:ext uri="{FF2B5EF4-FFF2-40B4-BE49-F238E27FC236}">
                <a16:creationId xmlns:a16="http://schemas.microsoft.com/office/drawing/2014/main" id="{5714A0AA-954A-4C93-893B-B34B3B14E069}"/>
              </a:ext>
            </a:extLst>
          </p:cNvPr>
          <p:cNvPicPr>
            <a:picLocks noChangeAspect="1"/>
          </p:cNvPicPr>
          <p:nvPr/>
        </p:nvPicPr>
        <p:blipFill>
          <a:blip r:embed="rId2"/>
          <a:stretch>
            <a:fillRect/>
          </a:stretch>
        </p:blipFill>
        <p:spPr>
          <a:xfrm>
            <a:off x="170046" y="1447800"/>
            <a:ext cx="8839200" cy="4410394"/>
          </a:xfrm>
          <a:prstGeom prst="rect">
            <a:avLst/>
          </a:prstGeom>
        </p:spPr>
      </p:pic>
    </p:spTree>
    <p:extLst>
      <p:ext uri="{BB962C8B-B14F-4D97-AF65-F5344CB8AC3E}">
        <p14:creationId xmlns:p14="http://schemas.microsoft.com/office/powerpoint/2010/main" val="377352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Space Systems Thermal Overview</a:t>
            </a:r>
            <a:endParaRPr lang="en-US" altLang="en-US" sz="2800" b="0" dirty="0"/>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a:bodyPr>
          <a:lstStyle/>
          <a:p>
            <a:pPr marL="174625" indent="-174625">
              <a:buFont typeface="Arial" pitchFamily="34" charset="0"/>
              <a:buChar char="•"/>
              <a:defRPr/>
            </a:pPr>
            <a:r>
              <a:rPr lang="en-US" sz="2000" b="1" i="1" dirty="0">
                <a:latin typeface="Calibri" pitchFamily="34" charset="0"/>
              </a:rPr>
              <a:t>Space Systems Thermal [aka TMG] (Radiation + Thermal)</a:t>
            </a:r>
          </a:p>
          <a:p>
            <a:pPr marL="574675" lvl="1" indent="-174625">
              <a:buFont typeface="Arial" pitchFamily="34" charset="0"/>
              <a:buChar char="•"/>
              <a:defRPr/>
            </a:pPr>
            <a:r>
              <a:rPr lang="en-US" sz="1800" i="1" dirty="0">
                <a:latin typeface="Calibri" pitchFamily="34" charset="0"/>
              </a:rPr>
              <a:t>ENV: Integrated as part of FEMAP or NX Environments</a:t>
            </a:r>
          </a:p>
          <a:p>
            <a:pPr marL="574675" lvl="1" indent="-174625">
              <a:buFont typeface="Arial" pitchFamily="34" charset="0"/>
              <a:buChar char="•"/>
              <a:defRPr/>
            </a:pPr>
            <a:r>
              <a:rPr lang="en-US" sz="1800" i="1" dirty="0">
                <a:latin typeface="Calibri" pitchFamily="34" charset="0"/>
              </a:rPr>
              <a:t>RAD: Radiation is generally diffuse view factors (VF) between elements.  Hemicube method uses graphics card for quick VF calculations.  Some support to use Surfaces, which are then meshed internally</a:t>
            </a:r>
          </a:p>
          <a:p>
            <a:pPr marL="574675" lvl="1" indent="-174625">
              <a:buFont typeface="Arial" pitchFamily="34" charset="0"/>
              <a:buChar char="•"/>
              <a:defRPr/>
            </a:pPr>
            <a:r>
              <a:rPr lang="en-US" sz="1800" i="1" dirty="0">
                <a:latin typeface="Calibri" pitchFamily="34" charset="0"/>
              </a:rPr>
              <a:t>CUT: No cutting support, but meshing can be used instead</a:t>
            </a:r>
          </a:p>
          <a:p>
            <a:pPr marL="574675" lvl="1" indent="-174625">
              <a:buFont typeface="Arial" pitchFamily="34" charset="0"/>
              <a:buChar char="•"/>
              <a:defRPr/>
            </a:pPr>
            <a:r>
              <a:rPr lang="en-US" sz="1800" i="1" dirty="0">
                <a:latin typeface="Calibri" pitchFamily="34" charset="0"/>
              </a:rPr>
              <a:t>COND: Uses Finite Elements to define Finite Volume for conduction computations</a:t>
            </a:r>
          </a:p>
          <a:p>
            <a:pPr marL="574675" lvl="1" indent="-174625">
              <a:buFont typeface="Arial" pitchFamily="34" charset="0"/>
              <a:buChar char="•"/>
              <a:defRPr/>
            </a:pPr>
            <a:r>
              <a:rPr lang="en-US" sz="1800" i="1" dirty="0">
                <a:latin typeface="Calibri" pitchFamily="34" charset="0"/>
              </a:rPr>
              <a:t>OBJ: Strong support for thermal objects (Couplings/Contactors, Heaters, </a:t>
            </a:r>
            <a:r>
              <a:rPr lang="en-US" sz="1800" i="1" dirty="0" err="1">
                <a:latin typeface="Calibri" pitchFamily="34" charset="0"/>
              </a:rPr>
              <a:t>HeatLoads</a:t>
            </a:r>
            <a:r>
              <a:rPr lang="en-US" sz="1800" i="1" dirty="0">
                <a:latin typeface="Calibri" pitchFamily="34" charset="0"/>
              </a:rPr>
              <a:t>, MLI)</a:t>
            </a:r>
          </a:p>
          <a:p>
            <a:pPr marL="574675" lvl="1" indent="-174625">
              <a:buFont typeface="Arial" pitchFamily="34" charset="0"/>
              <a:buChar char="•"/>
              <a:defRPr/>
            </a:pPr>
            <a:r>
              <a:rPr lang="en-US" sz="1800" i="1" dirty="0">
                <a:latin typeface="Calibri" pitchFamily="34" charset="0"/>
              </a:rPr>
              <a:t>FORMAT: Binary based input files for models, ASCII for some intermediate files</a:t>
            </a:r>
          </a:p>
          <a:p>
            <a:pPr marL="574675" lvl="1" indent="-174625">
              <a:buFont typeface="Arial" pitchFamily="34" charset="0"/>
              <a:buChar char="•"/>
              <a:defRPr/>
            </a:pPr>
            <a:r>
              <a:rPr lang="en-US" sz="1800" i="1" dirty="0">
                <a:latin typeface="Calibri" pitchFamily="34" charset="0"/>
              </a:rPr>
              <a:t>CODE: Likely possible to include user files, but not as frequently used</a:t>
            </a:r>
          </a:p>
          <a:p>
            <a:pPr marL="574675" lvl="1" indent="-174625">
              <a:buFont typeface="Arial" pitchFamily="34" charset="0"/>
              <a:buChar char="•"/>
              <a:defRPr/>
            </a:pPr>
            <a:r>
              <a:rPr lang="en-US" sz="1800" i="1" dirty="0">
                <a:latin typeface="Calibri" pitchFamily="34" charset="0"/>
              </a:rPr>
              <a:t>SIM: Extensive customizability of configuration through Study Setup</a:t>
            </a:r>
          </a:p>
          <a:p>
            <a:pPr marL="574675" lvl="1" indent="-174625">
              <a:buFont typeface="Arial" pitchFamily="34" charset="0"/>
              <a:buChar char="•"/>
              <a:defRPr/>
            </a:pPr>
            <a:r>
              <a:rPr lang="en-US" sz="1800" i="1" dirty="0">
                <a:latin typeface="Calibri" pitchFamily="34" charset="0"/>
              </a:rPr>
              <a:t>THERMAL: ASCII file – Node number-based solution (No Submodels)</a:t>
            </a:r>
          </a:p>
          <a:p>
            <a:pPr marL="574675" lvl="1" indent="-174625">
              <a:buFont typeface="Arial" pitchFamily="34" charset="0"/>
              <a:buChar char="•"/>
              <a:defRPr/>
            </a:pPr>
            <a:endParaRPr lang="en-US" sz="1800" i="1" dirty="0">
              <a:latin typeface="Calibri" pitchFamily="34" charset="0"/>
            </a:endParaRPr>
          </a:p>
          <a:p>
            <a:pPr marL="574675" lvl="1" indent="-174625">
              <a:buFont typeface="Arial" pitchFamily="34" charset="0"/>
              <a:buChar char="•"/>
              <a:defRPr/>
            </a:pPr>
            <a:endParaRPr lang="en-US" sz="1800" i="1" dirty="0">
              <a:latin typeface="Calibri" pitchFamily="34" charset="0"/>
            </a:endParaRP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17</a:t>
            </a:fld>
            <a:endParaRPr lang="en-US" altLang="en-US" sz="1200" dirty="0"/>
          </a:p>
        </p:txBody>
      </p:sp>
    </p:spTree>
    <p:extLst>
      <p:ext uri="{BB962C8B-B14F-4D97-AF65-F5344CB8AC3E}">
        <p14:creationId xmlns:p14="http://schemas.microsoft.com/office/powerpoint/2010/main" val="1519535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Space Systems Thermal</a:t>
            </a:r>
            <a:endParaRPr lang="en-US" altLang="en-US" sz="2800" b="0" dirty="0"/>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18</a:t>
            </a:fld>
            <a:endParaRPr lang="en-US" altLang="en-US" sz="1200" dirty="0"/>
          </a:p>
        </p:txBody>
      </p:sp>
      <p:pic>
        <p:nvPicPr>
          <p:cNvPr id="5" name="Picture 4">
            <a:extLst>
              <a:ext uri="{FF2B5EF4-FFF2-40B4-BE49-F238E27FC236}">
                <a16:creationId xmlns:a16="http://schemas.microsoft.com/office/drawing/2014/main" id="{7D8814F2-143C-4C05-9216-9A41A1A68581}"/>
              </a:ext>
            </a:extLst>
          </p:cNvPr>
          <p:cNvPicPr>
            <a:picLocks noChangeAspect="1"/>
          </p:cNvPicPr>
          <p:nvPr/>
        </p:nvPicPr>
        <p:blipFill>
          <a:blip r:embed="rId2"/>
          <a:stretch>
            <a:fillRect/>
          </a:stretch>
        </p:blipFill>
        <p:spPr>
          <a:xfrm>
            <a:off x="1524000" y="1143000"/>
            <a:ext cx="6180437" cy="5125603"/>
          </a:xfrm>
          <a:prstGeom prst="rect">
            <a:avLst/>
          </a:prstGeom>
        </p:spPr>
      </p:pic>
    </p:spTree>
    <p:extLst>
      <p:ext uri="{BB962C8B-B14F-4D97-AF65-F5344CB8AC3E}">
        <p14:creationId xmlns:p14="http://schemas.microsoft.com/office/powerpoint/2010/main" val="29517936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SYSTEMA</a:t>
            </a:r>
            <a:endParaRPr lang="en-US" altLang="en-US" sz="2800" b="0" dirty="0"/>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fontScale="92500" lnSpcReduction="10000"/>
          </a:bodyPr>
          <a:lstStyle/>
          <a:p>
            <a:pPr marL="174625" indent="-174625" eaLnBrk="1" hangingPunct="1">
              <a:buFont typeface="Arial" pitchFamily="34" charset="0"/>
              <a:buChar char="•"/>
              <a:defRPr/>
            </a:pPr>
            <a:r>
              <a:rPr lang="en-US" sz="2000" b="1" i="1" dirty="0">
                <a:latin typeface="Calibri" pitchFamily="34" charset="0"/>
              </a:rPr>
              <a:t>Systema (Radiation: </a:t>
            </a:r>
            <a:r>
              <a:rPr lang="en-US" sz="2000" b="1" i="1" dirty="0" err="1">
                <a:latin typeface="Calibri" pitchFamily="34" charset="0"/>
              </a:rPr>
              <a:t>Thermica</a:t>
            </a:r>
            <a:r>
              <a:rPr lang="en-US" sz="2000" b="1" i="1" dirty="0">
                <a:latin typeface="Calibri" pitchFamily="34" charset="0"/>
              </a:rPr>
              <a:t> + Thermal: </a:t>
            </a:r>
            <a:r>
              <a:rPr lang="en-US" sz="2000" b="1" i="1" dirty="0" err="1">
                <a:latin typeface="Calibri" pitchFamily="34" charset="0"/>
              </a:rPr>
              <a:t>Thermisol</a:t>
            </a:r>
            <a:r>
              <a:rPr lang="en-US" sz="2000" b="1" i="1" dirty="0">
                <a:latin typeface="Calibri" pitchFamily="34" charset="0"/>
              </a:rPr>
              <a:t>)</a:t>
            </a:r>
          </a:p>
          <a:p>
            <a:pPr marL="574675" marR="0" lvl="1" indent="-174625">
              <a:buFont typeface="Arial" pitchFamily="34" charset="0"/>
              <a:buChar char="•"/>
              <a:defRPr/>
            </a:pPr>
            <a:r>
              <a:rPr lang="en-US" sz="1800" i="1" dirty="0">
                <a:latin typeface="Calibri" pitchFamily="34" charset="0"/>
              </a:rPr>
              <a:t>ENV: Stand-alone environment for model construction, visualization, execution and postprocessing. Part of Systema framework which offers applications for analysis of power systems, space environment (ATOX, particles, solar protons, …), outgassing, Plume, Debris…</a:t>
            </a:r>
          </a:p>
          <a:p>
            <a:pPr marL="574675" marR="0" lvl="1" indent="-174625">
              <a:buFont typeface="Arial" pitchFamily="34" charset="0"/>
              <a:buChar char="•"/>
              <a:defRPr/>
            </a:pPr>
            <a:r>
              <a:rPr lang="en-US" sz="1800" i="1" dirty="0">
                <a:latin typeface="Calibri" pitchFamily="34" charset="0"/>
              </a:rPr>
              <a:t>RAD: Shape based modelling with accurate analytical algorithm, based on advanced Quasi-Monte-Carlo raytracing (using Halton sequences)</a:t>
            </a:r>
          </a:p>
          <a:p>
            <a:pPr marL="574675" marR="0" lvl="1" indent="-174625">
              <a:buFont typeface="Arial" pitchFamily="34" charset="0"/>
              <a:buChar char="•"/>
              <a:defRPr/>
            </a:pPr>
            <a:r>
              <a:rPr lang="en-US" sz="1800" i="1" dirty="0">
                <a:latin typeface="Calibri" pitchFamily="34" charset="0"/>
              </a:rPr>
              <a:t>CUT: Extensive support for cutting operations</a:t>
            </a:r>
          </a:p>
          <a:p>
            <a:pPr marL="574675" marR="0" lvl="1" indent="-174625">
              <a:buFont typeface="Arial" pitchFamily="34" charset="0"/>
              <a:buChar char="•"/>
              <a:defRPr/>
            </a:pPr>
            <a:r>
              <a:rPr lang="en-US" sz="1800" i="1" dirty="0">
                <a:latin typeface="Calibri" pitchFamily="34" charset="0"/>
              </a:rPr>
              <a:t>COND: Advanced automatic conductor generation (RCN) incl. cross-element and surface contacts (not for cut elements)</a:t>
            </a:r>
          </a:p>
          <a:p>
            <a:pPr marL="574675" marR="0" lvl="1" indent="-174625">
              <a:buFont typeface="Arial" pitchFamily="34" charset="0"/>
              <a:buChar char="•"/>
              <a:defRPr/>
            </a:pPr>
            <a:r>
              <a:rPr lang="en-US" sz="1800" i="1" dirty="0">
                <a:latin typeface="Calibri" pitchFamily="34" charset="0"/>
              </a:rPr>
              <a:t>OBJ: Support for Contactor/Couplings, Conductors, </a:t>
            </a:r>
            <a:r>
              <a:rPr lang="en-US" sz="1800" i="1" dirty="0" err="1">
                <a:latin typeface="Calibri" pitchFamily="34" charset="0"/>
              </a:rPr>
              <a:t>Heatloads</a:t>
            </a:r>
            <a:r>
              <a:rPr lang="en-US" sz="1800" i="1" dirty="0">
                <a:latin typeface="Calibri" pitchFamily="34" charset="0"/>
              </a:rPr>
              <a:t>, Heaters, convective couplings and aerothermal fluxes</a:t>
            </a:r>
          </a:p>
          <a:p>
            <a:pPr marL="574675" marR="0" lvl="1" indent="-174625">
              <a:buFont typeface="Arial" pitchFamily="34" charset="0"/>
              <a:buChar char="•"/>
              <a:defRPr/>
            </a:pPr>
            <a:r>
              <a:rPr lang="en-US" sz="1800" i="1" dirty="0">
                <a:latin typeface="Calibri" pitchFamily="34" charset="0"/>
              </a:rPr>
              <a:t>FORMAT: ASCII based input files, xml format for </a:t>
            </a:r>
            <a:r>
              <a:rPr lang="en-US" sz="1800" i="1" dirty="0" err="1">
                <a:latin typeface="Calibri" pitchFamily="34" charset="0"/>
              </a:rPr>
              <a:t>Thermica</a:t>
            </a:r>
            <a:r>
              <a:rPr lang="en-US" sz="1800" i="1" dirty="0">
                <a:latin typeface="Calibri" pitchFamily="34" charset="0"/>
              </a:rPr>
              <a:t>, ESATAN/SINDA like format for </a:t>
            </a:r>
            <a:r>
              <a:rPr lang="en-US" sz="1800" i="1" dirty="0" err="1">
                <a:latin typeface="Calibri" pitchFamily="34" charset="0"/>
              </a:rPr>
              <a:t>Thermisol</a:t>
            </a:r>
            <a:r>
              <a:rPr lang="en-US" sz="1800" i="1" dirty="0">
                <a:latin typeface="Calibri" pitchFamily="34" charset="0"/>
              </a:rPr>
              <a:t> (MORTRAN)</a:t>
            </a:r>
          </a:p>
          <a:p>
            <a:pPr marL="574675" marR="0" lvl="1" indent="-174625">
              <a:buFont typeface="Arial" pitchFamily="34" charset="0"/>
              <a:buChar char="•"/>
              <a:defRPr/>
            </a:pPr>
            <a:r>
              <a:rPr lang="en-US" sz="1800" i="1" dirty="0">
                <a:latin typeface="Calibri" pitchFamily="34" charset="0"/>
              </a:rPr>
              <a:t>CODE: Extensibility through User Logic in Skeleton files, Python API for batch processing</a:t>
            </a:r>
          </a:p>
          <a:p>
            <a:pPr marL="574675" marR="0" lvl="1" indent="-174625">
              <a:buFont typeface="Arial" pitchFamily="34" charset="0"/>
              <a:buChar char="•"/>
              <a:defRPr/>
            </a:pPr>
            <a:r>
              <a:rPr lang="en-US" sz="1800" i="1" dirty="0">
                <a:latin typeface="Calibri" pitchFamily="34" charset="0"/>
              </a:rPr>
              <a:t>SIM: Extensive customizability of configuration through kinematics, high-precision trajectory (</a:t>
            </a:r>
            <a:r>
              <a:rPr lang="en-US" sz="1800" i="1" dirty="0" err="1">
                <a:latin typeface="Calibri" pitchFamily="34" charset="0"/>
              </a:rPr>
              <a:t>Orekit</a:t>
            </a:r>
            <a:r>
              <a:rPr lang="en-US" sz="1800" i="1" dirty="0">
                <a:latin typeface="Calibri" pitchFamily="34" charset="0"/>
              </a:rPr>
              <a:t>), mission cases. Solar system fully implemented (e.g. for Jupiter moon missions).</a:t>
            </a:r>
          </a:p>
          <a:p>
            <a:pPr marL="574675" marR="0" lvl="1" indent="-174625">
              <a:buFont typeface="Arial" pitchFamily="34" charset="0"/>
              <a:buChar char="•"/>
              <a:defRPr/>
            </a:pPr>
            <a:r>
              <a:rPr lang="en-US" sz="1800" i="1" dirty="0">
                <a:latin typeface="Calibri" pitchFamily="34" charset="0"/>
              </a:rPr>
              <a:t>THERMAL: ASCII file, </a:t>
            </a:r>
            <a:r>
              <a:rPr lang="en-US" sz="1800" i="1" dirty="0" err="1">
                <a:latin typeface="Calibri" pitchFamily="34" charset="0"/>
              </a:rPr>
              <a:t>Submodel:node</a:t>
            </a:r>
            <a:r>
              <a:rPr lang="en-US" sz="1800" i="1" dirty="0">
                <a:latin typeface="Calibri" pitchFamily="34" charset="0"/>
              </a:rPr>
              <a:t> logic, FORTRAN as underlying compiler along with application library. Compatible with ESATAN input files. Option to use SINDA as thermal solver.</a:t>
            </a:r>
          </a:p>
          <a:p>
            <a:pPr marL="400050" lvl="1" indent="0">
              <a:buNone/>
              <a:defRPr/>
            </a:pPr>
            <a:endParaRPr lang="en-US" sz="1800" i="1" dirty="0">
              <a:latin typeface="Calibri" pitchFamily="34" charset="0"/>
            </a:endParaRPr>
          </a:p>
          <a:p>
            <a:pPr marL="574675" lvl="1" indent="-174625">
              <a:buFont typeface="Arial" pitchFamily="34" charset="0"/>
              <a:buChar char="•"/>
              <a:defRPr/>
            </a:pPr>
            <a:endParaRPr lang="en-US" sz="1800" i="1" dirty="0">
              <a:latin typeface="Calibri" pitchFamily="34" charset="0"/>
            </a:endParaRP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19</a:t>
            </a:fld>
            <a:endParaRPr lang="en-US" altLang="en-US" sz="1200" dirty="0"/>
          </a:p>
        </p:txBody>
      </p:sp>
    </p:spTree>
    <p:extLst>
      <p:ext uri="{BB962C8B-B14F-4D97-AF65-F5344CB8AC3E}">
        <p14:creationId xmlns:p14="http://schemas.microsoft.com/office/powerpoint/2010/main" val="2218669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SYSTEMA</a:t>
            </a:r>
            <a:endParaRPr lang="en-US" altLang="en-US" sz="2800" b="0" dirty="0"/>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20</a:t>
            </a:fld>
            <a:endParaRPr lang="en-US" altLang="en-US" sz="1200" dirty="0"/>
          </a:p>
        </p:txBody>
      </p:sp>
      <p:pic>
        <p:nvPicPr>
          <p:cNvPr id="7" name="Picture 6">
            <a:extLst>
              <a:ext uri="{FF2B5EF4-FFF2-40B4-BE49-F238E27FC236}">
                <a16:creationId xmlns:a16="http://schemas.microsoft.com/office/drawing/2014/main" id="{96FF0742-3242-4A09-991E-3645FF4867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18675"/>
            <a:ext cx="6364707" cy="5364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0933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Thermal Desktop Overview</a:t>
            </a:r>
            <a:endParaRPr lang="en-US" altLang="en-US" sz="2800" b="0" dirty="0"/>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a:bodyPr>
          <a:lstStyle/>
          <a:p>
            <a:pPr marL="174625" indent="-174625" eaLnBrk="1" hangingPunct="1">
              <a:buFont typeface="Arial" pitchFamily="34" charset="0"/>
              <a:buChar char="•"/>
              <a:defRPr/>
            </a:pPr>
            <a:r>
              <a:rPr lang="en-US" sz="2000" b="1" i="1" dirty="0">
                <a:latin typeface="Calibri" pitchFamily="34" charset="0"/>
              </a:rPr>
              <a:t>Thermal Desktop (Radiation: </a:t>
            </a:r>
            <a:r>
              <a:rPr lang="en-US" sz="2000" b="1" i="1" dirty="0" err="1">
                <a:latin typeface="Calibri" pitchFamily="34" charset="0"/>
              </a:rPr>
              <a:t>RadCAD</a:t>
            </a:r>
            <a:r>
              <a:rPr lang="en-US" sz="2000" b="1" i="1" dirty="0">
                <a:latin typeface="Calibri" pitchFamily="34" charset="0"/>
              </a:rPr>
              <a:t> + Thermal: SINDA/FLUINT)</a:t>
            </a:r>
          </a:p>
          <a:p>
            <a:pPr marL="574675" lvl="1" indent="-174625">
              <a:buFont typeface="Arial" pitchFamily="34" charset="0"/>
              <a:buChar char="•"/>
              <a:defRPr/>
            </a:pPr>
            <a:r>
              <a:rPr lang="en-US" sz="1800" i="1" dirty="0">
                <a:latin typeface="Calibri" pitchFamily="34" charset="0"/>
              </a:rPr>
              <a:t>ENV: Integrated into AutoCAD environment for model construction, visualization, and execution</a:t>
            </a:r>
          </a:p>
          <a:p>
            <a:pPr marL="574675" lvl="1" indent="-174625">
              <a:buFont typeface="Arial" pitchFamily="34" charset="0"/>
              <a:buChar char="•"/>
              <a:defRPr/>
            </a:pPr>
            <a:r>
              <a:rPr lang="en-US" sz="1800" i="1" dirty="0">
                <a:latin typeface="Calibri" pitchFamily="34" charset="0"/>
              </a:rPr>
              <a:t>RAD: Shape or Finite Element based modeling with MCRT for radiation</a:t>
            </a:r>
          </a:p>
          <a:p>
            <a:pPr marL="574675" lvl="1" indent="-174625">
              <a:buFont typeface="Arial" pitchFamily="34" charset="0"/>
              <a:buChar char="•"/>
              <a:defRPr/>
            </a:pPr>
            <a:r>
              <a:rPr lang="en-US" sz="1800" i="1" dirty="0">
                <a:latin typeface="Calibri" pitchFamily="34" charset="0"/>
              </a:rPr>
              <a:t>CUT: Very minimal support for cutting operations (can disable node in surface)</a:t>
            </a:r>
          </a:p>
          <a:p>
            <a:pPr marL="574675" lvl="1" indent="-174625">
              <a:buFont typeface="Arial" pitchFamily="34" charset="0"/>
              <a:buChar char="•"/>
              <a:defRPr/>
            </a:pPr>
            <a:r>
              <a:rPr lang="en-US" sz="1800" i="1" dirty="0">
                <a:latin typeface="Calibri" pitchFamily="34" charset="0"/>
              </a:rPr>
              <a:t>COND: Surface Edge nodes/Finite element with node merging for conduction, solid tetrahedron </a:t>
            </a:r>
            <a:r>
              <a:rPr lang="en-US" sz="1800" i="1" dirty="0" err="1">
                <a:latin typeface="Calibri" pitchFamily="34" charset="0"/>
              </a:rPr>
              <a:t>mesher</a:t>
            </a:r>
            <a:r>
              <a:rPr lang="en-US" sz="1800" i="1" dirty="0">
                <a:latin typeface="Calibri" pitchFamily="34" charset="0"/>
              </a:rPr>
              <a:t> included</a:t>
            </a:r>
          </a:p>
          <a:p>
            <a:pPr marL="574675" lvl="1" indent="-174625">
              <a:buFont typeface="Arial" pitchFamily="34" charset="0"/>
              <a:buChar char="•"/>
              <a:defRPr/>
            </a:pPr>
            <a:r>
              <a:rPr lang="en-US" sz="1800" i="1" dirty="0">
                <a:latin typeface="Calibri" pitchFamily="34" charset="0"/>
              </a:rPr>
              <a:t>OBJ: Support for Contactor/Couplings, Conductors, </a:t>
            </a:r>
            <a:r>
              <a:rPr lang="en-US" sz="1800" i="1" dirty="0" err="1">
                <a:latin typeface="Calibri" pitchFamily="34" charset="0"/>
              </a:rPr>
              <a:t>Heatloads</a:t>
            </a:r>
            <a:r>
              <a:rPr lang="en-US" sz="1800" i="1" dirty="0">
                <a:latin typeface="Calibri" pitchFamily="34" charset="0"/>
              </a:rPr>
              <a:t>, Heaters, Measures</a:t>
            </a:r>
          </a:p>
          <a:p>
            <a:pPr marL="574675" lvl="1" indent="-174625">
              <a:buFont typeface="Arial" pitchFamily="34" charset="0"/>
              <a:buChar char="•"/>
              <a:defRPr/>
            </a:pPr>
            <a:r>
              <a:rPr lang="en-US" sz="1800" i="1" dirty="0">
                <a:latin typeface="Calibri" pitchFamily="34" charset="0"/>
              </a:rPr>
              <a:t>FORMAT: Binary dwg format for input files, but API allows access</a:t>
            </a:r>
          </a:p>
          <a:p>
            <a:pPr marL="574675" lvl="1" indent="-174625">
              <a:buFont typeface="Arial" pitchFamily="34" charset="0"/>
              <a:buChar char="•"/>
              <a:defRPr/>
            </a:pPr>
            <a:r>
              <a:rPr lang="en-US" sz="1800" i="1" dirty="0">
                <a:latin typeface="Calibri" pitchFamily="34" charset="0"/>
              </a:rPr>
              <a:t>CODE: Logic Objects to add User Code, Ability to add Code unique to CaseSets</a:t>
            </a:r>
          </a:p>
          <a:p>
            <a:pPr marL="574675" lvl="1" indent="-174625">
              <a:buFont typeface="Arial" pitchFamily="34" charset="0"/>
              <a:buChar char="•"/>
              <a:defRPr/>
            </a:pPr>
            <a:r>
              <a:rPr lang="en-US" sz="1800" i="1" dirty="0">
                <a:latin typeface="Calibri" pitchFamily="34" charset="0"/>
              </a:rPr>
              <a:t>SIM: Extensive customizability of configuration through Case Set Manager</a:t>
            </a:r>
          </a:p>
          <a:p>
            <a:pPr marL="574675" lvl="1" indent="-174625">
              <a:buFont typeface="Arial" pitchFamily="34" charset="0"/>
              <a:buChar char="•"/>
              <a:defRPr/>
            </a:pPr>
            <a:r>
              <a:rPr lang="en-US" sz="1800" i="1" dirty="0">
                <a:latin typeface="Calibri" pitchFamily="34" charset="0"/>
              </a:rPr>
              <a:t>THERMAL: ASCII file - </a:t>
            </a:r>
            <a:r>
              <a:rPr lang="en-US" sz="1800" i="1" dirty="0" err="1">
                <a:latin typeface="Calibri" pitchFamily="34" charset="0"/>
              </a:rPr>
              <a:t>Submodel:node</a:t>
            </a:r>
            <a:r>
              <a:rPr lang="en-US" sz="1800" i="1" dirty="0">
                <a:latin typeface="Calibri" pitchFamily="34" charset="0"/>
              </a:rPr>
              <a:t> based solution using FORTRAN as underlying compiler along with application library</a:t>
            </a: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21</a:t>
            </a:fld>
            <a:endParaRPr lang="en-US" altLang="en-US" sz="1200" dirty="0"/>
          </a:p>
        </p:txBody>
      </p:sp>
    </p:spTree>
    <p:extLst>
      <p:ext uri="{BB962C8B-B14F-4D97-AF65-F5344CB8AC3E}">
        <p14:creationId xmlns:p14="http://schemas.microsoft.com/office/powerpoint/2010/main" val="3341777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Thermal Desktop</a:t>
            </a:r>
            <a:endParaRPr lang="en-US" altLang="en-US" sz="2800" b="0" dirty="0"/>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22</a:t>
            </a:fld>
            <a:endParaRPr lang="en-US" altLang="en-US" sz="1200" dirty="0"/>
          </a:p>
        </p:txBody>
      </p:sp>
      <p:pic>
        <p:nvPicPr>
          <p:cNvPr id="9" name="Picture 8">
            <a:extLst>
              <a:ext uri="{FF2B5EF4-FFF2-40B4-BE49-F238E27FC236}">
                <a16:creationId xmlns:a16="http://schemas.microsoft.com/office/drawing/2014/main" id="{1B4EEE3E-352F-4FD7-938F-C584B7E0BF87}"/>
              </a:ext>
            </a:extLst>
          </p:cNvPr>
          <p:cNvPicPr>
            <a:picLocks noChangeAspect="1"/>
          </p:cNvPicPr>
          <p:nvPr/>
        </p:nvPicPr>
        <p:blipFill>
          <a:blip r:embed="rId2"/>
          <a:stretch>
            <a:fillRect/>
          </a:stretch>
        </p:blipFill>
        <p:spPr>
          <a:xfrm>
            <a:off x="164432" y="1447800"/>
            <a:ext cx="8839200" cy="4419600"/>
          </a:xfrm>
          <a:prstGeom prst="rect">
            <a:avLst/>
          </a:prstGeom>
        </p:spPr>
      </p:pic>
    </p:spTree>
    <p:extLst>
      <p:ext uri="{BB962C8B-B14F-4D97-AF65-F5344CB8AC3E}">
        <p14:creationId xmlns:p14="http://schemas.microsoft.com/office/powerpoint/2010/main" val="325852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Thermal Synthesizer System Overview</a:t>
            </a:r>
            <a:endParaRPr lang="en-US" altLang="en-US" sz="2800" b="0" dirty="0"/>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a:bodyPr>
          <a:lstStyle/>
          <a:p>
            <a:pPr marL="174625" indent="-174625" eaLnBrk="1" hangingPunct="1">
              <a:buFont typeface="Arial" pitchFamily="34" charset="0"/>
              <a:buChar char="•"/>
              <a:defRPr/>
            </a:pPr>
            <a:r>
              <a:rPr lang="en-US" sz="2000" b="1" i="1" dirty="0">
                <a:latin typeface="Calibri" pitchFamily="34" charset="0"/>
              </a:rPr>
              <a:t>Thermal Synthesizer System [aka TSS] (Radiation: </a:t>
            </a:r>
            <a:r>
              <a:rPr lang="en-US" sz="2000" b="1" i="1" dirty="0" err="1">
                <a:latin typeface="Calibri" pitchFamily="34" charset="0"/>
              </a:rPr>
              <a:t>Radk,HeatRate</a:t>
            </a:r>
            <a:r>
              <a:rPr lang="en-US" sz="2000" b="1" i="1" dirty="0">
                <a:latin typeface="Calibri" pitchFamily="34" charset="0"/>
              </a:rPr>
              <a:t> + Thermal: SINDA/FLUINT)</a:t>
            </a:r>
          </a:p>
          <a:p>
            <a:pPr marL="574675" lvl="1" indent="-174625">
              <a:buFont typeface="Arial" pitchFamily="34" charset="0"/>
              <a:buChar char="•"/>
              <a:defRPr/>
            </a:pPr>
            <a:r>
              <a:rPr lang="en-US" sz="1800" i="1" dirty="0">
                <a:latin typeface="Calibri" pitchFamily="34" charset="0"/>
              </a:rPr>
              <a:t>ENV: Stand alone environment, but different applications for administration, construction, visualization, and execution</a:t>
            </a:r>
          </a:p>
          <a:p>
            <a:pPr marL="574675" lvl="1" indent="-174625">
              <a:buFont typeface="Arial" pitchFamily="34" charset="0"/>
              <a:buChar char="•"/>
              <a:defRPr/>
            </a:pPr>
            <a:r>
              <a:rPr lang="en-US" sz="1800" i="1" dirty="0">
                <a:latin typeface="Calibri" pitchFamily="34" charset="0"/>
              </a:rPr>
              <a:t>RAD: Shape based modeling with MCRT for radiation, shapes may be FE or Centroid</a:t>
            </a:r>
          </a:p>
          <a:p>
            <a:pPr marL="574675" lvl="1" indent="-174625">
              <a:buFont typeface="Arial" pitchFamily="34" charset="0"/>
              <a:buChar char="•"/>
              <a:defRPr/>
            </a:pPr>
            <a:r>
              <a:rPr lang="en-US" sz="1800" i="1" dirty="0">
                <a:latin typeface="Calibri" pitchFamily="34" charset="0"/>
              </a:rPr>
              <a:t>CUT: Support for cutting operations, but only for radiation computations or FE</a:t>
            </a:r>
          </a:p>
          <a:p>
            <a:pPr marL="574675" lvl="1" indent="-174625">
              <a:buFont typeface="Arial" pitchFamily="34" charset="0"/>
              <a:buChar char="•"/>
              <a:defRPr/>
            </a:pPr>
            <a:r>
              <a:rPr lang="en-US" sz="1800" i="1" dirty="0">
                <a:latin typeface="Calibri" pitchFamily="34" charset="0"/>
              </a:rPr>
              <a:t>COND: </a:t>
            </a:r>
            <a:r>
              <a:rPr lang="en-US" sz="1800" i="1" dirty="0" err="1">
                <a:latin typeface="Calibri" pitchFamily="34" charset="0"/>
              </a:rPr>
              <a:t>CondCap</a:t>
            </a:r>
            <a:r>
              <a:rPr lang="en-US" sz="1800" i="1" dirty="0">
                <a:latin typeface="Calibri" pitchFamily="34" charset="0"/>
              </a:rPr>
              <a:t> support for centroids, FE support for FECC, </a:t>
            </a:r>
            <a:r>
              <a:rPr lang="en-US" sz="1800" i="1" dirty="0" err="1">
                <a:latin typeface="Calibri" pitchFamily="34" charset="0"/>
              </a:rPr>
              <a:t>mesher</a:t>
            </a:r>
            <a:r>
              <a:rPr lang="en-US" sz="1800" i="1" dirty="0">
                <a:latin typeface="Calibri" pitchFamily="34" charset="0"/>
              </a:rPr>
              <a:t> included</a:t>
            </a:r>
          </a:p>
          <a:p>
            <a:pPr marL="574675" lvl="1" indent="-174625">
              <a:buFont typeface="Arial" pitchFamily="34" charset="0"/>
              <a:buChar char="•"/>
              <a:defRPr/>
            </a:pPr>
            <a:r>
              <a:rPr lang="en-US" sz="1800" i="1" dirty="0">
                <a:latin typeface="Calibri" pitchFamily="34" charset="0"/>
              </a:rPr>
              <a:t>OBJ: No graphical objects for Support for Contactor/Couplings, Conductors, </a:t>
            </a:r>
            <a:r>
              <a:rPr lang="en-US" sz="1800" i="1" dirty="0" err="1">
                <a:latin typeface="Calibri" pitchFamily="34" charset="0"/>
              </a:rPr>
              <a:t>Heatloads</a:t>
            </a:r>
            <a:r>
              <a:rPr lang="en-US" sz="1800" i="1" dirty="0">
                <a:latin typeface="Calibri" pitchFamily="34" charset="0"/>
              </a:rPr>
              <a:t>, Heaters, Measures – users adds these to Thermal Math Model file</a:t>
            </a:r>
          </a:p>
          <a:p>
            <a:pPr marL="574675" lvl="1" indent="-174625">
              <a:buFont typeface="Arial" pitchFamily="34" charset="0"/>
              <a:buChar char="•"/>
              <a:defRPr/>
            </a:pPr>
            <a:r>
              <a:rPr lang="en-US" sz="1800" i="1" dirty="0">
                <a:latin typeface="Calibri" pitchFamily="34" charset="0"/>
              </a:rPr>
              <a:t>FORMAT: ASCII format for all input files</a:t>
            </a:r>
          </a:p>
          <a:p>
            <a:pPr marL="574675" lvl="1" indent="-174625">
              <a:buFont typeface="Arial" pitchFamily="34" charset="0"/>
              <a:buChar char="•"/>
              <a:defRPr/>
            </a:pPr>
            <a:r>
              <a:rPr lang="en-US" sz="1800" i="1" dirty="0">
                <a:latin typeface="Calibri" pitchFamily="34" charset="0"/>
              </a:rPr>
              <a:t>CODE: SINDA/FLUINT file requires considerable manual assembly for logic</a:t>
            </a:r>
          </a:p>
          <a:p>
            <a:pPr marL="574675" lvl="1" indent="-174625">
              <a:buFont typeface="Arial" pitchFamily="34" charset="0"/>
              <a:buChar char="•"/>
              <a:defRPr/>
            </a:pPr>
            <a:r>
              <a:rPr lang="en-US" sz="1800" i="1" dirty="0">
                <a:latin typeface="Calibri" pitchFamily="34" charset="0"/>
              </a:rPr>
              <a:t>SIM: No higher level simulation management provided</a:t>
            </a:r>
          </a:p>
          <a:p>
            <a:pPr marL="574675" lvl="1" indent="-174625">
              <a:buFont typeface="Arial" pitchFamily="34" charset="0"/>
              <a:buChar char="•"/>
              <a:defRPr/>
            </a:pPr>
            <a:r>
              <a:rPr lang="en-US" sz="1800" i="1" dirty="0">
                <a:latin typeface="Calibri" pitchFamily="34" charset="0"/>
              </a:rPr>
              <a:t>THERMAL: ASCII file - </a:t>
            </a:r>
            <a:r>
              <a:rPr lang="en-US" sz="1800" i="1" dirty="0" err="1">
                <a:latin typeface="Calibri" pitchFamily="34" charset="0"/>
              </a:rPr>
              <a:t>Submodel:node</a:t>
            </a:r>
            <a:r>
              <a:rPr lang="en-US" sz="1800" i="1" dirty="0">
                <a:latin typeface="Calibri" pitchFamily="34" charset="0"/>
              </a:rPr>
              <a:t> based solution using FORTRAN as underlying compiler along with application library</a:t>
            </a: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23</a:t>
            </a:fld>
            <a:endParaRPr lang="en-US" altLang="en-US" sz="1200" dirty="0"/>
          </a:p>
        </p:txBody>
      </p:sp>
    </p:spTree>
    <p:extLst>
      <p:ext uri="{BB962C8B-B14F-4D97-AF65-F5344CB8AC3E}">
        <p14:creationId xmlns:p14="http://schemas.microsoft.com/office/powerpoint/2010/main" val="3347030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Thermal Synthesizer System</a:t>
            </a:r>
            <a:endParaRPr lang="en-US" altLang="en-US" sz="2800" b="0" dirty="0"/>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24</a:t>
            </a:fld>
            <a:endParaRPr lang="en-US" altLang="en-US" sz="1200" dirty="0"/>
          </a:p>
        </p:txBody>
      </p:sp>
      <p:pic>
        <p:nvPicPr>
          <p:cNvPr id="5" name="Picture 4">
            <a:extLst>
              <a:ext uri="{FF2B5EF4-FFF2-40B4-BE49-F238E27FC236}">
                <a16:creationId xmlns:a16="http://schemas.microsoft.com/office/drawing/2014/main" id="{63809B01-5D88-4E7A-AEC5-8201BD76B8F4}"/>
              </a:ext>
            </a:extLst>
          </p:cNvPr>
          <p:cNvPicPr>
            <a:picLocks noChangeAspect="1"/>
          </p:cNvPicPr>
          <p:nvPr/>
        </p:nvPicPr>
        <p:blipFill>
          <a:blip r:embed="rId2"/>
          <a:stretch>
            <a:fillRect/>
          </a:stretch>
        </p:blipFill>
        <p:spPr>
          <a:xfrm>
            <a:off x="152400" y="1295400"/>
            <a:ext cx="8839200" cy="4363359"/>
          </a:xfrm>
          <a:prstGeom prst="rect">
            <a:avLst/>
          </a:prstGeom>
        </p:spPr>
      </p:pic>
    </p:spTree>
    <p:extLst>
      <p:ext uri="{BB962C8B-B14F-4D97-AF65-F5344CB8AC3E}">
        <p14:creationId xmlns:p14="http://schemas.microsoft.com/office/powerpoint/2010/main" val="2664753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78195" y="0"/>
            <a:ext cx="7327606" cy="988828"/>
          </a:xfrm>
        </p:spPr>
        <p:txBody>
          <a:bodyPr/>
          <a:lstStyle/>
          <a:p>
            <a:pPr eaLnBrk="1" hangingPunct="1"/>
            <a:r>
              <a:rPr lang="en-US" altLang="en-US" sz="2800" dirty="0"/>
              <a:t>Thermal Desktop</a:t>
            </a:r>
            <a:endParaRPr lang="en-US" altLang="en-US" sz="2400" dirty="0"/>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a:bodyPr>
          <a:lstStyle/>
          <a:p>
            <a:pPr marL="174625" indent="-174625" eaLnBrk="1" hangingPunct="1">
              <a:buFont typeface="Arial" pitchFamily="34" charset="0"/>
              <a:buChar char="•"/>
              <a:defRPr/>
            </a:pPr>
            <a:r>
              <a:rPr lang="en-US" sz="2300" b="1" i="1" dirty="0">
                <a:latin typeface="Calibri" pitchFamily="34" charset="0"/>
              </a:rPr>
              <a:t>It should be noted that there is considerable overlap amongst the tools in their capabilities and this package does not imply or specify an endorsement or recommendation of any particular tool</a:t>
            </a:r>
          </a:p>
          <a:p>
            <a:pPr marL="174625" indent="-174625" eaLnBrk="1" hangingPunct="1">
              <a:buFont typeface="Arial" pitchFamily="34" charset="0"/>
              <a:buChar char="•"/>
              <a:defRPr/>
            </a:pPr>
            <a:r>
              <a:rPr lang="en-US" sz="2300" b="1" i="1" dirty="0">
                <a:latin typeface="Calibri" pitchFamily="34" charset="0"/>
              </a:rPr>
              <a:t>However, in the interest of demonstrating some of the techniques and capabilities available to the thermal analysis community, the subsequent material will focus on Thermal Desktop, as it is the most commonly utilized software at the Goddard Space Flight Center</a:t>
            </a:r>
          </a:p>
          <a:p>
            <a:pPr marL="574675" lvl="1" indent="-174625">
              <a:buFont typeface="Arial" pitchFamily="34" charset="0"/>
              <a:buChar char="•"/>
              <a:defRPr/>
            </a:pPr>
            <a:r>
              <a:rPr lang="en-US" sz="2000" i="1" dirty="0">
                <a:latin typeface="Calibri" pitchFamily="34" charset="0"/>
              </a:rPr>
              <a:t>The following slides will outline many of the capabilities utilizing screen shots from the Thermal Desktop software</a:t>
            </a:r>
          </a:p>
          <a:p>
            <a:pPr marL="574675" lvl="1" indent="-174625">
              <a:buFont typeface="Arial" pitchFamily="34" charset="0"/>
              <a:buChar char="•"/>
              <a:defRPr/>
            </a:pPr>
            <a:r>
              <a:rPr lang="en-US" sz="2000" i="1" dirty="0">
                <a:latin typeface="Calibri" pitchFamily="34" charset="0"/>
              </a:rPr>
              <a:t>Other tools may have superior, similar, or identical capabilities, but it is left as an exercise to the user to locate similar features in other tools</a:t>
            </a: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644269" y="6583363"/>
            <a:ext cx="489098"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1EFD20F-6761-4BBC-80AD-65926FC070CC}" type="slidenum">
              <a:rPr lang="en-US" altLang="en-US" sz="1200" smtClean="0"/>
              <a:pPr>
                <a:spcBef>
                  <a:spcPct val="0"/>
                </a:spcBef>
                <a:buFontTx/>
                <a:buNone/>
              </a:pPr>
              <a:t>25</a:t>
            </a:fld>
            <a:endParaRPr lang="en-US" altLang="en-US" sz="1200" dirty="0"/>
          </a:p>
        </p:txBody>
      </p:sp>
    </p:spTree>
    <p:extLst>
      <p:ext uri="{BB962C8B-B14F-4D97-AF65-F5344CB8AC3E}">
        <p14:creationId xmlns:p14="http://schemas.microsoft.com/office/powerpoint/2010/main" val="4173915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Box 146">
            <a:extLst>
              <a:ext uri="{FF2B5EF4-FFF2-40B4-BE49-F238E27FC236}">
                <a16:creationId xmlns:a16="http://schemas.microsoft.com/office/drawing/2014/main" id="{E43C4944-DBF4-40F2-9858-A544B2748DBF}"/>
              </a:ext>
            </a:extLst>
          </p:cNvPr>
          <p:cNvSpPr txBox="1">
            <a:spLocks noChangeArrowheads="1"/>
          </p:cNvSpPr>
          <p:nvPr/>
        </p:nvSpPr>
        <p:spPr bwMode="auto">
          <a:xfrm>
            <a:off x="0" y="165735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Thermal Desktop Capabilities Overview</a:t>
            </a:r>
          </a:p>
        </p:txBody>
      </p:sp>
      <p:sp>
        <p:nvSpPr>
          <p:cNvPr id="5" name="Slide Number Placeholder 1">
            <a:extLst>
              <a:ext uri="{FF2B5EF4-FFF2-40B4-BE49-F238E27FC236}">
                <a16:creationId xmlns:a16="http://schemas.microsoft.com/office/drawing/2014/main" id="{6132982E-E5DB-4524-B5F9-4DAC4C0408F5}"/>
              </a:ext>
            </a:extLst>
          </p:cNvPr>
          <p:cNvSpPr txBox="1">
            <a:spLocks/>
          </p:cNvSpPr>
          <p:nvPr/>
        </p:nvSpPr>
        <p:spPr bwMode="auto">
          <a:xfrm>
            <a:off x="8534400" y="6583363"/>
            <a:ext cx="609600"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F1F16022-6D68-4537-B583-DA268F999E34}" type="slidenum">
              <a:rPr lang="en-US" altLang="en-US" sz="1200" smtClean="0"/>
              <a:pPr algn="r">
                <a:spcBef>
                  <a:spcPct val="0"/>
                </a:spcBef>
                <a:buFontTx/>
                <a:buNone/>
              </a:pPr>
              <a:t>26</a:t>
            </a:fld>
            <a:endParaRPr lang="en-US" altLang="en-US" sz="1200" dirty="0"/>
          </a:p>
        </p:txBody>
      </p:sp>
      <p:pic>
        <p:nvPicPr>
          <p:cNvPr id="6" name="Picture 7" descr="logo_idea5_email3_edited">
            <a:extLst>
              <a:ext uri="{FF2B5EF4-FFF2-40B4-BE49-F238E27FC236}">
                <a16:creationId xmlns:a16="http://schemas.microsoft.com/office/drawing/2014/main" id="{91D85938-D605-460C-B362-2D5869F39A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590800"/>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3">
            <a:extLst>
              <a:ext uri="{FF2B5EF4-FFF2-40B4-BE49-F238E27FC236}">
                <a16:creationId xmlns:a16="http://schemas.microsoft.com/office/drawing/2014/main" id="{04C99BE5-5DF7-41CD-8599-29EE77779551}"/>
              </a:ext>
            </a:extLst>
          </p:cNvPr>
          <p:cNvSpPr>
            <a:spLocks noGrp="1" noChangeArrowheads="1"/>
          </p:cNvSpPr>
          <p:nvPr>
            <p:ph type="title"/>
          </p:nvPr>
        </p:nvSpPr>
        <p:spPr>
          <a:xfrm>
            <a:off x="1066800" y="0"/>
            <a:ext cx="7239000" cy="1014884"/>
          </a:xfrm>
        </p:spPr>
        <p:txBody>
          <a:bodyPr lIns="0" rIns="0"/>
          <a:lstStyle/>
          <a:p>
            <a:pPr eaLnBrk="1" hangingPunct="1"/>
            <a:r>
              <a:rPr lang="en-US" altLang="en-US" sz="2800" dirty="0"/>
              <a:t>Thermal Desktop at a Glance</a:t>
            </a:r>
          </a:p>
        </p:txBody>
      </p:sp>
      <p:sp>
        <p:nvSpPr>
          <p:cNvPr id="43011" name="Rectangle 26">
            <a:extLst>
              <a:ext uri="{FF2B5EF4-FFF2-40B4-BE49-F238E27FC236}">
                <a16:creationId xmlns:a16="http://schemas.microsoft.com/office/drawing/2014/main" id="{BE72DDD4-A3BC-47B6-BAEE-EC786CDD5EEB}"/>
              </a:ext>
            </a:extLst>
          </p:cNvPr>
          <p:cNvSpPr>
            <a:spLocks noGrp="1" noChangeArrowheads="1"/>
          </p:cNvSpPr>
          <p:nvPr>
            <p:ph idx="1"/>
          </p:nvPr>
        </p:nvSpPr>
        <p:spPr>
          <a:xfrm>
            <a:off x="76199" y="1080167"/>
            <a:ext cx="4470755" cy="5396833"/>
          </a:xfrm>
        </p:spPr>
        <p:txBody>
          <a:bodyPr>
            <a:normAutofit/>
          </a:bodyPr>
          <a:lstStyle/>
          <a:p>
            <a:pPr marL="171450" indent="-171450">
              <a:spcBef>
                <a:spcPts val="0"/>
              </a:spcBef>
            </a:pPr>
            <a:r>
              <a:rPr lang="en-US" altLang="en-US" sz="1500" dirty="0">
                <a:solidFill>
                  <a:srgbClr val="0B3D91"/>
                </a:solidFill>
                <a:latin typeface="Calibri"/>
                <a:cs typeface="Calibri"/>
              </a:rPr>
              <a:t>Support of CAD import and operations via AutoCAD</a:t>
            </a:r>
          </a:p>
          <a:p>
            <a:pPr marL="171450" indent="-171450" eaLnBrk="1" hangingPunct="1">
              <a:spcBef>
                <a:spcPts val="0"/>
              </a:spcBef>
            </a:pPr>
            <a:r>
              <a:rPr lang="en-US" altLang="en-US" sz="1500" dirty="0"/>
              <a:t>Thermal Desktop is a plug-in to AutoCAD and uses the graphics engine to display </a:t>
            </a:r>
            <a:r>
              <a:rPr lang="en-US" altLang="en-US" sz="1500" b="1" dirty="0"/>
              <a:t>thermal objects</a:t>
            </a:r>
          </a:p>
          <a:p>
            <a:pPr marL="171450" indent="-171450" eaLnBrk="1" hangingPunct="1">
              <a:spcBef>
                <a:spcPts val="0"/>
              </a:spcBef>
            </a:pPr>
            <a:r>
              <a:rPr lang="en-US" altLang="en-US" sz="1500" dirty="0"/>
              <a:t>This includes Surfaces, Assemblies, Nodes, Conductors, </a:t>
            </a:r>
            <a:r>
              <a:rPr lang="en-US" altLang="en-US" sz="1500" b="1" dirty="0"/>
              <a:t>Contactors</a:t>
            </a:r>
            <a:r>
              <a:rPr lang="en-US" altLang="en-US" sz="1500" dirty="0"/>
              <a:t>, Heat Loads, Heaters, etc.</a:t>
            </a:r>
          </a:p>
          <a:p>
            <a:pPr marL="171450" indent="-171450" eaLnBrk="1" hangingPunct="1">
              <a:spcBef>
                <a:spcPts val="0"/>
              </a:spcBef>
            </a:pPr>
            <a:r>
              <a:rPr lang="en-US" altLang="en-US" sz="1500" b="1" dirty="0"/>
              <a:t>Conduction formulation for centroid, edge-node, and finite elements</a:t>
            </a:r>
          </a:p>
          <a:p>
            <a:pPr marL="171450" indent="-171450" eaLnBrk="1" hangingPunct="1">
              <a:spcBef>
                <a:spcPts val="0"/>
              </a:spcBef>
            </a:pPr>
            <a:r>
              <a:rPr lang="en-US" altLang="en-US" sz="1500" b="1" dirty="0"/>
              <a:t>Orbit</a:t>
            </a:r>
            <a:r>
              <a:rPr lang="en-US" altLang="en-US" sz="1500" dirty="0"/>
              <a:t> definition and visualization</a:t>
            </a:r>
          </a:p>
          <a:p>
            <a:pPr marL="171450" indent="-171450" eaLnBrk="1" hangingPunct="1">
              <a:spcBef>
                <a:spcPts val="0"/>
              </a:spcBef>
            </a:pPr>
            <a:r>
              <a:rPr lang="en-US" altLang="en-US" sz="1500" b="1" dirty="0"/>
              <a:t>Assemblies and</a:t>
            </a:r>
            <a:r>
              <a:rPr lang="en-US" altLang="en-US" sz="1500" dirty="0"/>
              <a:t> </a:t>
            </a:r>
            <a:r>
              <a:rPr lang="en-US" altLang="en-US" sz="1500" b="1" dirty="0"/>
              <a:t>Trackers</a:t>
            </a:r>
            <a:r>
              <a:rPr lang="en-US" altLang="en-US" sz="1500" dirty="0"/>
              <a:t> for moving components</a:t>
            </a:r>
          </a:p>
          <a:p>
            <a:pPr marL="171450" indent="-171450" eaLnBrk="1" hangingPunct="1">
              <a:spcBef>
                <a:spcPts val="0"/>
              </a:spcBef>
            </a:pPr>
            <a:r>
              <a:rPr lang="en-US" altLang="en-US" sz="1500" dirty="0"/>
              <a:t>The </a:t>
            </a:r>
            <a:r>
              <a:rPr lang="en-US" altLang="en-US" sz="1500" dirty="0" err="1"/>
              <a:t>RadCAD</a:t>
            </a:r>
            <a:r>
              <a:rPr lang="en-US" altLang="en-US" sz="1500" dirty="0"/>
              <a:t> module computes radiative exchange factors and absorbed orbital heating using a Monte Carlo Ray Trace algorithm</a:t>
            </a:r>
          </a:p>
          <a:p>
            <a:pPr marL="171450" indent="-171450" eaLnBrk="1" hangingPunct="1">
              <a:spcBef>
                <a:spcPts val="0"/>
              </a:spcBef>
            </a:pPr>
            <a:r>
              <a:rPr lang="en-US" altLang="en-US" sz="1500" dirty="0"/>
              <a:t>The </a:t>
            </a:r>
            <a:r>
              <a:rPr lang="en-US" altLang="en-US" sz="1500" dirty="0" err="1"/>
              <a:t>FloCAD</a:t>
            </a:r>
            <a:r>
              <a:rPr lang="en-US" altLang="en-US" sz="1500" dirty="0"/>
              <a:t> module case be used to simulate coupled thermal/1D flow type problems (pipe flow)</a:t>
            </a:r>
          </a:p>
          <a:p>
            <a:pPr marL="171450" indent="-171450" eaLnBrk="1" hangingPunct="1">
              <a:spcBef>
                <a:spcPts val="0"/>
              </a:spcBef>
            </a:pPr>
            <a:r>
              <a:rPr lang="en-US" altLang="en-US" sz="1500" dirty="0"/>
              <a:t>The SINDA/FLUINT module computes temperatures based on an electrical network analogy (Conductor/Source/ Capacitor)</a:t>
            </a:r>
          </a:p>
          <a:p>
            <a:pPr marL="171450" indent="-171450" eaLnBrk="1" hangingPunct="1">
              <a:spcBef>
                <a:spcPts val="0"/>
              </a:spcBef>
            </a:pPr>
            <a:r>
              <a:rPr lang="en-US" altLang="en-US" sz="1500" dirty="0"/>
              <a:t>Thermal Desktop can also display XY scatter plots and graphical contour plots of thermal results</a:t>
            </a:r>
          </a:p>
          <a:p>
            <a:pPr marL="171450" indent="-171450" eaLnBrk="1" hangingPunct="1">
              <a:spcBef>
                <a:spcPts val="0"/>
              </a:spcBef>
            </a:pPr>
            <a:r>
              <a:rPr lang="en-US" altLang="en-US" sz="1500" dirty="0"/>
              <a:t>Temperature mapping to structural FEM for thermal distortion analysis</a:t>
            </a:r>
          </a:p>
          <a:p>
            <a:pPr marL="171450" indent="-171450" eaLnBrk="1" hangingPunct="1">
              <a:spcBef>
                <a:spcPts val="0"/>
              </a:spcBef>
            </a:pPr>
            <a:r>
              <a:rPr lang="en-US" altLang="en-US" sz="1500" b="1" dirty="0"/>
              <a:t>Mesh Controller </a:t>
            </a:r>
            <a:r>
              <a:rPr lang="en-US" altLang="en-US" sz="1500" dirty="0"/>
              <a:t>object for solid CAD parts</a:t>
            </a:r>
          </a:p>
          <a:p>
            <a:pPr marL="171450" indent="-171450" eaLnBrk="1" hangingPunct="1">
              <a:spcBef>
                <a:spcPts val="0"/>
              </a:spcBef>
            </a:pPr>
            <a:r>
              <a:rPr lang="en-US" altLang="en-US" sz="1500" b="1" dirty="0"/>
              <a:t>Measurement</a:t>
            </a:r>
            <a:r>
              <a:rPr lang="en-US" altLang="en-US" sz="1500" dirty="0"/>
              <a:t> locations for sensor representation</a:t>
            </a:r>
          </a:p>
          <a:p>
            <a:pPr marL="171450" indent="-171450" eaLnBrk="1" hangingPunct="1">
              <a:spcBef>
                <a:spcPts val="0"/>
              </a:spcBef>
            </a:pPr>
            <a:endParaRPr lang="en-US" altLang="en-US" sz="1500" dirty="0"/>
          </a:p>
        </p:txBody>
      </p:sp>
      <p:sp>
        <p:nvSpPr>
          <p:cNvPr id="43012" name="Slide Number Placeholder 1">
            <a:extLst>
              <a:ext uri="{FF2B5EF4-FFF2-40B4-BE49-F238E27FC236}">
                <a16:creationId xmlns:a16="http://schemas.microsoft.com/office/drawing/2014/main" id="{BF7DD460-D6A2-4D25-A882-2E21A1A56F99}"/>
              </a:ext>
            </a:extLst>
          </p:cNvPr>
          <p:cNvSpPr>
            <a:spLocks noGrp="1"/>
          </p:cNvSpPr>
          <p:nvPr>
            <p:ph type="sldNum" sz="quarter" idx="12"/>
          </p:nvPr>
        </p:nvSpPr>
        <p:spPr bwMode="auto">
          <a:xfrm>
            <a:off x="8610600" y="6583363"/>
            <a:ext cx="5334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9144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9FBB76A-1ECF-45AB-AF44-886DF7245DB8}" type="slidenum">
              <a:rPr lang="en-US" altLang="en-US" sz="1200" smtClean="0"/>
              <a:pPr>
                <a:spcBef>
                  <a:spcPct val="0"/>
                </a:spcBef>
                <a:buFontTx/>
                <a:buNone/>
              </a:pPr>
              <a:t>27</a:t>
            </a:fld>
            <a:endParaRPr lang="en-US" altLang="en-US" sz="1200" dirty="0"/>
          </a:p>
        </p:txBody>
      </p:sp>
      <p:pic>
        <p:nvPicPr>
          <p:cNvPr id="43013" name="Picture 6">
            <a:extLst>
              <a:ext uri="{FF2B5EF4-FFF2-40B4-BE49-F238E27FC236}">
                <a16:creationId xmlns:a16="http://schemas.microsoft.com/office/drawing/2014/main" id="{3CEDE083-1DC8-43BC-ACB4-61AC7584D51B}"/>
              </a:ext>
            </a:extLst>
          </p:cNvPr>
          <p:cNvPicPr>
            <a:picLocks noChangeAspect="1"/>
          </p:cNvPicPr>
          <p:nvPr/>
        </p:nvPicPr>
        <p:blipFill>
          <a:blip r:embed="rId2">
            <a:extLst>
              <a:ext uri="{28A0092B-C50C-407E-A947-70E740481C1C}">
                <a14:useLocalDpi xmlns:a14="http://schemas.microsoft.com/office/drawing/2010/main" val="0"/>
              </a:ext>
            </a:extLst>
          </a:blip>
          <a:srcRect l="3278" t="1198" r="33920" b="17249"/>
          <a:stretch>
            <a:fillRect/>
          </a:stretch>
        </p:blipFill>
        <p:spPr bwMode="auto">
          <a:xfrm>
            <a:off x="4546955" y="1132559"/>
            <a:ext cx="4277807" cy="312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Rectangle 26">
            <a:extLst>
              <a:ext uri="{FF2B5EF4-FFF2-40B4-BE49-F238E27FC236}">
                <a16:creationId xmlns:a16="http://schemas.microsoft.com/office/drawing/2014/main" id="{C9D52A50-F234-4A63-8270-2E777ADE6624}"/>
              </a:ext>
            </a:extLst>
          </p:cNvPr>
          <p:cNvSpPr txBox="1">
            <a:spLocks noChangeArrowheads="1"/>
          </p:cNvSpPr>
          <p:nvPr/>
        </p:nvSpPr>
        <p:spPr bwMode="auto">
          <a:xfrm>
            <a:off x="4546954" y="4339216"/>
            <a:ext cx="4579583" cy="206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0"/>
              </a:spcBef>
            </a:pPr>
            <a:r>
              <a:rPr lang="en-US" altLang="en-US" sz="1500" dirty="0">
                <a:solidFill>
                  <a:srgbClr val="0B3D91"/>
                </a:solidFill>
                <a:latin typeface="Calibri"/>
                <a:cs typeface="Calibri"/>
              </a:rPr>
              <a:t>Extensive parameterization and configuration options via </a:t>
            </a:r>
            <a:r>
              <a:rPr lang="en-US" altLang="en-US" sz="1500" b="1" dirty="0">
                <a:solidFill>
                  <a:srgbClr val="0B3D91"/>
                </a:solidFill>
                <a:latin typeface="Calibri"/>
                <a:cs typeface="Calibri"/>
              </a:rPr>
              <a:t>Symbols</a:t>
            </a:r>
            <a:r>
              <a:rPr lang="en-US" altLang="en-US" sz="1500" dirty="0">
                <a:solidFill>
                  <a:srgbClr val="0B3D91"/>
                </a:solidFill>
                <a:latin typeface="Calibri"/>
                <a:cs typeface="Calibri"/>
              </a:rPr>
              <a:t>, </a:t>
            </a:r>
            <a:r>
              <a:rPr lang="en-US" altLang="en-US" sz="1500" b="1" dirty="0">
                <a:solidFill>
                  <a:srgbClr val="0B3D91"/>
                </a:solidFill>
                <a:latin typeface="Calibri"/>
                <a:cs typeface="Calibri"/>
              </a:rPr>
              <a:t>Aliases</a:t>
            </a:r>
            <a:r>
              <a:rPr lang="en-US" altLang="en-US" sz="1500" dirty="0">
                <a:solidFill>
                  <a:srgbClr val="0B3D91"/>
                </a:solidFill>
                <a:latin typeface="Calibri"/>
                <a:cs typeface="Calibri"/>
              </a:rPr>
              <a:t>, and </a:t>
            </a:r>
            <a:r>
              <a:rPr lang="en-US" altLang="en-US" sz="1500" b="1" dirty="0">
                <a:solidFill>
                  <a:srgbClr val="0B3D91"/>
                </a:solidFill>
                <a:latin typeface="Calibri"/>
                <a:cs typeface="Calibri"/>
              </a:rPr>
              <a:t>Radiation Analysis Groups</a:t>
            </a:r>
          </a:p>
          <a:p>
            <a:pPr eaLnBrk="1" hangingPunct="1">
              <a:spcBef>
                <a:spcPts val="0"/>
              </a:spcBef>
            </a:pPr>
            <a:r>
              <a:rPr lang="en-US" altLang="en-US" sz="1500" b="1" dirty="0">
                <a:solidFill>
                  <a:srgbClr val="0B3D91"/>
                </a:solidFill>
                <a:latin typeface="Calibri"/>
                <a:cs typeface="Calibri"/>
              </a:rPr>
              <a:t>Model Browser </a:t>
            </a:r>
            <a:r>
              <a:rPr lang="en-US" altLang="en-US" sz="1500" dirty="0">
                <a:solidFill>
                  <a:srgbClr val="0B3D91"/>
                </a:solidFill>
                <a:latin typeface="Calibri"/>
                <a:cs typeface="Calibri"/>
              </a:rPr>
              <a:t>to manipulate and modify the model including visibility control via a number of methods</a:t>
            </a:r>
          </a:p>
          <a:p>
            <a:pPr eaLnBrk="1" hangingPunct="1">
              <a:spcBef>
                <a:spcPts val="0"/>
              </a:spcBef>
            </a:pPr>
            <a:r>
              <a:rPr lang="en-US" altLang="en-US" sz="1500" dirty="0">
                <a:solidFill>
                  <a:srgbClr val="0B3D91"/>
                </a:solidFill>
                <a:latin typeface="Calibri"/>
                <a:cs typeface="Calibri"/>
              </a:rPr>
              <a:t>Solver aspects are included in the </a:t>
            </a:r>
            <a:r>
              <a:rPr lang="en-US" altLang="en-US" sz="1500" b="1" dirty="0">
                <a:solidFill>
                  <a:srgbClr val="0B3D91"/>
                </a:solidFill>
                <a:latin typeface="Calibri"/>
                <a:cs typeface="Calibri"/>
              </a:rPr>
              <a:t>Case Set Manager </a:t>
            </a:r>
            <a:r>
              <a:rPr lang="en-US" altLang="en-US" sz="1500" dirty="0">
                <a:solidFill>
                  <a:srgbClr val="0B3D91"/>
                </a:solidFill>
                <a:latin typeface="Calibri"/>
                <a:cs typeface="Calibri"/>
              </a:rPr>
              <a:t>which allows definition of the thermal case(s) which generates and executes the SINDA thermal model based on surface properties and thermal objects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3">
            <a:extLst>
              <a:ext uri="{FF2B5EF4-FFF2-40B4-BE49-F238E27FC236}">
                <a16:creationId xmlns:a16="http://schemas.microsoft.com/office/drawing/2014/main" id="{8AE15FC5-6C9B-4437-A9EB-2C399D3C47A8}"/>
              </a:ext>
            </a:extLst>
          </p:cNvPr>
          <p:cNvSpPr>
            <a:spLocks noGrp="1" noChangeArrowheads="1"/>
          </p:cNvSpPr>
          <p:nvPr>
            <p:ph type="title"/>
          </p:nvPr>
        </p:nvSpPr>
        <p:spPr>
          <a:xfrm>
            <a:off x="1066800" y="0"/>
            <a:ext cx="7162800" cy="1020726"/>
          </a:xfrm>
        </p:spPr>
        <p:txBody>
          <a:bodyPr lIns="0" rIns="0"/>
          <a:lstStyle/>
          <a:p>
            <a:pPr eaLnBrk="1" hangingPunct="1"/>
            <a:r>
              <a:rPr lang="en-US" altLang="en-US" sz="2800" dirty="0"/>
              <a:t>What is the Model Browser?</a:t>
            </a:r>
          </a:p>
        </p:txBody>
      </p:sp>
      <p:sp>
        <p:nvSpPr>
          <p:cNvPr id="44035" name="Rectangle 26">
            <a:extLst>
              <a:ext uri="{FF2B5EF4-FFF2-40B4-BE49-F238E27FC236}">
                <a16:creationId xmlns:a16="http://schemas.microsoft.com/office/drawing/2014/main" id="{B0983507-B7A3-479F-83B9-451A85A7E3CC}"/>
              </a:ext>
            </a:extLst>
          </p:cNvPr>
          <p:cNvSpPr>
            <a:spLocks noGrp="1" noChangeArrowheads="1"/>
          </p:cNvSpPr>
          <p:nvPr>
            <p:ph idx="1"/>
          </p:nvPr>
        </p:nvSpPr>
        <p:spPr>
          <a:xfrm>
            <a:off x="3613813" y="1155000"/>
            <a:ext cx="5530187" cy="5145316"/>
          </a:xfrm>
        </p:spPr>
        <p:txBody>
          <a:bodyPr/>
          <a:lstStyle/>
          <a:p>
            <a:pPr marL="171450" indent="-171450" eaLnBrk="1" hangingPunct="1">
              <a:spcBef>
                <a:spcPts val="0"/>
              </a:spcBef>
            </a:pPr>
            <a:r>
              <a:rPr lang="en-US" altLang="en-US" sz="1600" dirty="0"/>
              <a:t>Model browser is more than just surfaces and assemblies…</a:t>
            </a:r>
          </a:p>
          <a:p>
            <a:pPr marL="171450" indent="-171450" eaLnBrk="1" hangingPunct="1">
              <a:spcBef>
                <a:spcPts val="0"/>
              </a:spcBef>
            </a:pPr>
            <a:r>
              <a:rPr lang="en-US" altLang="en-US" sz="1600" dirty="0"/>
              <a:t>User can show</a:t>
            </a:r>
          </a:p>
          <a:p>
            <a:pPr lvl="1" eaLnBrk="1" hangingPunct="1">
              <a:spcBef>
                <a:spcPts val="0"/>
              </a:spcBef>
            </a:pPr>
            <a:r>
              <a:rPr lang="en-US" altLang="en-US" sz="1400" dirty="0"/>
              <a:t>Submodels/Nodes</a:t>
            </a:r>
          </a:p>
          <a:p>
            <a:pPr lvl="1" eaLnBrk="1" hangingPunct="1">
              <a:spcBef>
                <a:spcPts val="0"/>
              </a:spcBef>
            </a:pPr>
            <a:r>
              <a:rPr lang="en-US" altLang="en-US" sz="1400" dirty="0"/>
              <a:t>Radiation analysis group</a:t>
            </a:r>
          </a:p>
          <a:p>
            <a:pPr lvl="1" eaLnBrk="1" hangingPunct="1">
              <a:spcBef>
                <a:spcPts val="0"/>
              </a:spcBef>
            </a:pPr>
            <a:r>
              <a:rPr lang="en-US" altLang="en-US" sz="1400" dirty="0"/>
              <a:t>Optical properties</a:t>
            </a:r>
          </a:p>
          <a:p>
            <a:pPr lvl="1" eaLnBrk="1" hangingPunct="1">
              <a:spcBef>
                <a:spcPts val="0"/>
              </a:spcBef>
            </a:pPr>
            <a:r>
              <a:rPr lang="en-US" altLang="en-US" sz="1400" dirty="0"/>
              <a:t>Material Properties</a:t>
            </a:r>
          </a:p>
          <a:p>
            <a:pPr lvl="1" eaLnBrk="1" hangingPunct="1">
              <a:spcBef>
                <a:spcPts val="0"/>
              </a:spcBef>
            </a:pPr>
            <a:r>
              <a:rPr lang="en-US" altLang="en-US" sz="1400" dirty="0"/>
              <a:t>Assemblies/Trackers</a:t>
            </a:r>
          </a:p>
          <a:p>
            <a:pPr lvl="1" eaLnBrk="1" hangingPunct="1">
              <a:spcBef>
                <a:spcPts val="0"/>
              </a:spcBef>
            </a:pPr>
            <a:r>
              <a:rPr lang="en-US" altLang="en-US" sz="1400" dirty="0"/>
              <a:t>Contactors</a:t>
            </a:r>
          </a:p>
          <a:p>
            <a:pPr lvl="1" eaLnBrk="1" hangingPunct="1">
              <a:spcBef>
                <a:spcPts val="0"/>
              </a:spcBef>
            </a:pPr>
            <a:r>
              <a:rPr lang="en-US" altLang="en-US" sz="1400" dirty="0"/>
              <a:t>Conductors</a:t>
            </a:r>
          </a:p>
          <a:p>
            <a:pPr lvl="1" eaLnBrk="1" hangingPunct="1">
              <a:spcBef>
                <a:spcPts val="0"/>
              </a:spcBef>
            </a:pPr>
            <a:r>
              <a:rPr lang="en-US" altLang="en-US" sz="1400" dirty="0"/>
              <a:t>Heaters</a:t>
            </a:r>
          </a:p>
          <a:p>
            <a:pPr lvl="1" eaLnBrk="1" hangingPunct="1">
              <a:spcBef>
                <a:spcPts val="0"/>
              </a:spcBef>
            </a:pPr>
            <a:r>
              <a:rPr lang="en-US" altLang="en-US" sz="1400" dirty="0"/>
              <a:t>Heat Loads</a:t>
            </a:r>
          </a:p>
          <a:p>
            <a:pPr marL="171450" indent="-171450" eaLnBrk="1" hangingPunct="1">
              <a:spcBef>
                <a:spcPts val="0"/>
              </a:spcBef>
            </a:pPr>
            <a:r>
              <a:rPr lang="en-US" altLang="en-US" sz="1600" dirty="0"/>
              <a:t>Any TD objects related to these are shown under the related branch</a:t>
            </a:r>
          </a:p>
          <a:p>
            <a:pPr lvl="1" eaLnBrk="1" hangingPunct="1">
              <a:spcBef>
                <a:spcPts val="0"/>
              </a:spcBef>
            </a:pPr>
            <a:r>
              <a:rPr lang="en-US" altLang="en-US" sz="1400" dirty="0"/>
              <a:t>To Node and From nodes for contactor</a:t>
            </a:r>
          </a:p>
          <a:p>
            <a:pPr lvl="1" eaLnBrk="1" hangingPunct="1">
              <a:spcBef>
                <a:spcPts val="0"/>
              </a:spcBef>
            </a:pPr>
            <a:r>
              <a:rPr lang="en-US" altLang="en-US" sz="1400" dirty="0"/>
              <a:t>Surfaces for Submodels/Nodes</a:t>
            </a:r>
          </a:p>
          <a:p>
            <a:pPr lvl="1" eaLnBrk="1" hangingPunct="1">
              <a:spcBef>
                <a:spcPts val="0"/>
              </a:spcBef>
            </a:pPr>
            <a:r>
              <a:rPr lang="en-US" altLang="en-US" sz="1400" dirty="0"/>
              <a:t>Surfaces for Optical Properties</a:t>
            </a:r>
          </a:p>
          <a:p>
            <a:pPr lvl="1" eaLnBrk="1" hangingPunct="1">
              <a:spcBef>
                <a:spcPts val="0"/>
              </a:spcBef>
            </a:pPr>
            <a:r>
              <a:rPr lang="en-US" altLang="en-US" sz="1400" dirty="0"/>
              <a:t>Symbols</a:t>
            </a:r>
          </a:p>
          <a:p>
            <a:pPr lvl="1" eaLnBrk="1" hangingPunct="1">
              <a:spcBef>
                <a:spcPts val="0"/>
              </a:spcBef>
            </a:pPr>
            <a:r>
              <a:rPr lang="en-US" altLang="en-US" sz="1400" dirty="0" err="1"/>
              <a:t>Etc</a:t>
            </a:r>
            <a:endParaRPr lang="en-US" altLang="en-US" sz="1400" dirty="0"/>
          </a:p>
          <a:p>
            <a:pPr marL="171450" indent="-171450" eaLnBrk="1" hangingPunct="1">
              <a:spcBef>
                <a:spcPts val="0"/>
              </a:spcBef>
            </a:pPr>
            <a:r>
              <a:rPr lang="en-US" altLang="en-US" sz="1600" dirty="0"/>
              <a:t>Information also displayed for selected objects</a:t>
            </a:r>
          </a:p>
          <a:p>
            <a:pPr lvl="1" eaLnBrk="1" hangingPunct="1">
              <a:spcBef>
                <a:spcPts val="0"/>
              </a:spcBef>
            </a:pPr>
            <a:r>
              <a:rPr lang="en-US" altLang="en-US" sz="1400" dirty="0"/>
              <a:t>Temperatures, Heat Flows</a:t>
            </a:r>
          </a:p>
          <a:p>
            <a:pPr lvl="1" eaLnBrk="1" hangingPunct="1">
              <a:spcBef>
                <a:spcPts val="0"/>
              </a:spcBef>
            </a:pPr>
            <a:r>
              <a:rPr lang="en-US" altLang="en-US" sz="1400" dirty="0"/>
              <a:t>Layer</a:t>
            </a:r>
          </a:p>
        </p:txBody>
      </p:sp>
      <p:sp>
        <p:nvSpPr>
          <p:cNvPr id="44037" name="Slide Number Placeholder 1">
            <a:extLst>
              <a:ext uri="{FF2B5EF4-FFF2-40B4-BE49-F238E27FC236}">
                <a16:creationId xmlns:a16="http://schemas.microsoft.com/office/drawing/2014/main" id="{C00D3C88-FDCA-4767-BFE1-CB8F994BED19}"/>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872A247F-B843-4A3B-83DA-FCB06354C017}" type="slidenum">
              <a:rPr lang="en-US" altLang="en-US" sz="1200" smtClean="0"/>
              <a:pPr algn="ctr">
                <a:spcBef>
                  <a:spcPct val="0"/>
                </a:spcBef>
                <a:buFontTx/>
                <a:buNone/>
              </a:pPr>
              <a:t>28</a:t>
            </a:fld>
            <a:endParaRPr lang="en-US" altLang="en-US" sz="1200" dirty="0"/>
          </a:p>
        </p:txBody>
      </p:sp>
      <p:pic>
        <p:nvPicPr>
          <p:cNvPr id="3" name="Picture 2">
            <a:extLst>
              <a:ext uri="{FF2B5EF4-FFF2-40B4-BE49-F238E27FC236}">
                <a16:creationId xmlns:a16="http://schemas.microsoft.com/office/drawing/2014/main" id="{8C9829C5-F781-4DA8-A3F9-3D454D7758B3}"/>
              </a:ext>
            </a:extLst>
          </p:cNvPr>
          <p:cNvPicPr>
            <a:picLocks noChangeAspect="1"/>
          </p:cNvPicPr>
          <p:nvPr/>
        </p:nvPicPr>
        <p:blipFill>
          <a:blip r:embed="rId2"/>
          <a:stretch>
            <a:fillRect/>
          </a:stretch>
        </p:blipFill>
        <p:spPr>
          <a:xfrm>
            <a:off x="304800" y="1155000"/>
            <a:ext cx="3309013" cy="51816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BE57AC4C-16C7-4296-B642-C42C71168B12}"/>
              </a:ext>
            </a:extLst>
          </p:cNvPr>
          <p:cNvSpPr>
            <a:spLocks noGrp="1" noChangeArrowheads="1"/>
          </p:cNvSpPr>
          <p:nvPr>
            <p:ph type="title"/>
          </p:nvPr>
        </p:nvSpPr>
        <p:spPr>
          <a:xfrm>
            <a:off x="1066800" y="0"/>
            <a:ext cx="7239000" cy="999460"/>
          </a:xfrm>
        </p:spPr>
        <p:txBody>
          <a:bodyPr/>
          <a:lstStyle/>
          <a:p>
            <a:pPr eaLnBrk="1" hangingPunct="1"/>
            <a:r>
              <a:rPr lang="en-US" altLang="en-US" sz="2800" dirty="0"/>
              <a:t>What are Radiation Analysis Groups?</a:t>
            </a:r>
          </a:p>
        </p:txBody>
      </p:sp>
      <p:sp>
        <p:nvSpPr>
          <p:cNvPr id="45059" name="Rectangle 7">
            <a:extLst>
              <a:ext uri="{FF2B5EF4-FFF2-40B4-BE49-F238E27FC236}">
                <a16:creationId xmlns:a16="http://schemas.microsoft.com/office/drawing/2014/main" id="{4584BBF6-5C9C-4AC7-8385-75D7A75EDA54}"/>
              </a:ext>
            </a:extLst>
          </p:cNvPr>
          <p:cNvSpPr>
            <a:spLocks noGrp="1" noChangeArrowheads="1"/>
          </p:cNvSpPr>
          <p:nvPr>
            <p:ph idx="1"/>
          </p:nvPr>
        </p:nvSpPr>
        <p:spPr>
          <a:xfrm>
            <a:off x="152400" y="1121227"/>
            <a:ext cx="8610600" cy="5128848"/>
          </a:xfrm>
        </p:spPr>
        <p:txBody>
          <a:bodyPr/>
          <a:lstStyle/>
          <a:p>
            <a:pPr marL="171450" indent="-171450" eaLnBrk="1" hangingPunct="1"/>
            <a:r>
              <a:rPr lang="en-US" altLang="en-US" sz="1800" dirty="0"/>
              <a:t>Radiation Analysis Groups are simply enclosures</a:t>
            </a:r>
          </a:p>
          <a:p>
            <a:pPr lvl="1" eaLnBrk="1" hangingPunct="1"/>
            <a:r>
              <a:rPr lang="en-US" altLang="en-US" sz="1600" dirty="0"/>
              <a:t>Only surfaces that are in the radiation analysis group can be “seen”.  They may be inactive or active, but if they are not in the Radiation Analysis Group, they do not exist to the ray trace</a:t>
            </a:r>
          </a:p>
          <a:p>
            <a:pPr lvl="1" eaLnBrk="1" hangingPunct="1"/>
            <a:r>
              <a:rPr lang="en-US" altLang="en-US" sz="1600" dirty="0"/>
              <a:t>Why bother with this?  It allows for multiple configurations to be included in a single model file.  Internal and External models, varying instrument configurations such as reduced X,Y,Z and detailed W or detailed X and reduced W, Y, Z.</a:t>
            </a:r>
          </a:p>
          <a:p>
            <a:pPr marL="171450" indent="-171450" eaLnBrk="1" hangingPunct="1"/>
            <a:endParaRPr lang="en-US" altLang="en-US" sz="1800" dirty="0"/>
          </a:p>
          <a:p>
            <a:pPr marL="171450" indent="-171450" eaLnBrk="1" hangingPunct="1"/>
            <a:r>
              <a:rPr lang="en-US" altLang="en-US" sz="1800" dirty="0"/>
              <a:t>When a radiation run is specified, the Radiation Analysis Group must also be specified</a:t>
            </a:r>
          </a:p>
          <a:p>
            <a:pPr marL="171450" indent="-171450" eaLnBrk="1" hangingPunct="1"/>
            <a:endParaRPr lang="en-US" altLang="en-US" sz="1800" dirty="0"/>
          </a:p>
          <a:p>
            <a:pPr marL="171450" indent="-171450" eaLnBrk="1" hangingPunct="1"/>
            <a:r>
              <a:rPr lang="en-US" altLang="en-US" sz="1800" dirty="0"/>
              <a:t>Can run radiation directly through menu or through Case Set Manager</a:t>
            </a:r>
          </a:p>
          <a:p>
            <a:pPr marL="171450" indent="-171450" eaLnBrk="1" hangingPunct="1"/>
            <a:endParaRPr lang="en-US" altLang="en-US" sz="1800" dirty="0"/>
          </a:p>
          <a:p>
            <a:pPr marL="171450" indent="-171450" eaLnBrk="1" hangingPunct="1"/>
            <a:r>
              <a:rPr lang="en-US" altLang="en-US" sz="1800" dirty="0"/>
              <a:t>Orbital view only displays surfaces in current Radiation Analysis Group</a:t>
            </a:r>
          </a:p>
          <a:p>
            <a:pPr marL="171450" indent="-171450" eaLnBrk="1" hangingPunct="1"/>
            <a:endParaRPr lang="en-US" altLang="en-US" sz="1800" dirty="0"/>
          </a:p>
          <a:p>
            <a:pPr marL="171450" indent="-171450" eaLnBrk="1" hangingPunct="1"/>
            <a:r>
              <a:rPr lang="en-US" altLang="en-US" sz="1800" dirty="0"/>
              <a:t>Displaying active sides is only for current Radiation Analysis Group</a:t>
            </a:r>
          </a:p>
          <a:p>
            <a:pPr marL="171450" indent="-171450" eaLnBrk="1" hangingPunct="1"/>
            <a:endParaRPr lang="en-US" altLang="en-US" sz="1800" dirty="0"/>
          </a:p>
          <a:p>
            <a:pPr marL="171450" indent="-171450" eaLnBrk="1" hangingPunct="1"/>
            <a:r>
              <a:rPr lang="en-US" altLang="en-US" sz="1800" dirty="0"/>
              <a:t>Can merge existing Radiation Analysis Groups to form new ones (</a:t>
            </a:r>
            <a:r>
              <a:rPr lang="en-US" altLang="en-US" sz="1800" dirty="0" err="1"/>
              <a:t>boolean</a:t>
            </a:r>
            <a:r>
              <a:rPr lang="en-US" altLang="en-US" sz="1800" dirty="0"/>
              <a:t> OR)</a:t>
            </a:r>
          </a:p>
          <a:p>
            <a:pPr marL="171450" indent="-171450" eaLnBrk="1" hangingPunct="1"/>
            <a:endParaRPr lang="en-US" altLang="en-US" sz="1800" dirty="0"/>
          </a:p>
        </p:txBody>
      </p:sp>
      <p:sp>
        <p:nvSpPr>
          <p:cNvPr id="45060" name="Slide Number Placeholder 1">
            <a:extLst>
              <a:ext uri="{FF2B5EF4-FFF2-40B4-BE49-F238E27FC236}">
                <a16:creationId xmlns:a16="http://schemas.microsoft.com/office/drawing/2014/main" id="{DF4455BD-60EE-4728-9FE2-27448A11721D}"/>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00B33303-C22C-4EBF-80F1-98B2020EBF45}" type="slidenum">
              <a:rPr lang="en-US" altLang="en-US" sz="1200" smtClean="0"/>
              <a:pPr algn="ctr">
                <a:spcBef>
                  <a:spcPct val="0"/>
                </a:spcBef>
                <a:buFontTx/>
                <a:buNone/>
              </a:pPr>
              <a:t>29</a:t>
            </a:fld>
            <a:endParaRPr lang="en-US" alt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1732642F-7E8F-4163-9436-C1D38BAA9838}"/>
              </a:ext>
            </a:extLst>
          </p:cNvPr>
          <p:cNvSpPr>
            <a:spLocks noGrp="1" noChangeArrowheads="1"/>
          </p:cNvSpPr>
          <p:nvPr>
            <p:ph type="title"/>
          </p:nvPr>
        </p:nvSpPr>
        <p:spPr>
          <a:xfrm>
            <a:off x="990600" y="-1"/>
            <a:ext cx="7315200" cy="1041991"/>
          </a:xfrm>
        </p:spPr>
        <p:txBody>
          <a:bodyPr/>
          <a:lstStyle/>
          <a:p>
            <a:pPr eaLnBrk="1" hangingPunct="1"/>
            <a:r>
              <a:rPr lang="en-US" altLang="en-US" sz="2800" dirty="0"/>
              <a:t>What are Symbols?</a:t>
            </a:r>
          </a:p>
        </p:txBody>
      </p:sp>
      <p:sp>
        <p:nvSpPr>
          <p:cNvPr id="46083" name="Rectangle 3">
            <a:extLst>
              <a:ext uri="{FF2B5EF4-FFF2-40B4-BE49-F238E27FC236}">
                <a16:creationId xmlns:a16="http://schemas.microsoft.com/office/drawing/2014/main" id="{CFC4B79D-644D-4F19-AEC0-FE1208D69776}"/>
              </a:ext>
            </a:extLst>
          </p:cNvPr>
          <p:cNvSpPr>
            <a:spLocks noGrp="1" noChangeArrowheads="1"/>
          </p:cNvSpPr>
          <p:nvPr>
            <p:ph idx="1"/>
          </p:nvPr>
        </p:nvSpPr>
        <p:spPr>
          <a:xfrm>
            <a:off x="152400" y="1091080"/>
            <a:ext cx="8915400" cy="5420250"/>
          </a:xfrm>
        </p:spPr>
        <p:txBody>
          <a:bodyPr>
            <a:normAutofit/>
          </a:bodyPr>
          <a:lstStyle/>
          <a:p>
            <a:pPr marL="171450" indent="-171450" eaLnBrk="1" hangingPunct="1"/>
            <a:r>
              <a:rPr lang="en-US" altLang="en-US" sz="1800" dirty="0"/>
              <a:t>Symbols are variables in Thermal Desktop</a:t>
            </a:r>
          </a:p>
          <a:p>
            <a:pPr lvl="1" eaLnBrk="1" hangingPunct="1"/>
            <a:r>
              <a:rPr lang="en-US" altLang="en-US" sz="1600" dirty="0"/>
              <a:t>Defined in Symbol Manager and may be inter-dependent</a:t>
            </a:r>
          </a:p>
          <a:p>
            <a:pPr lvl="1" eaLnBrk="1" hangingPunct="1"/>
            <a:r>
              <a:rPr lang="en-US" altLang="en-US" sz="1600" dirty="0"/>
              <a:t>Referenced just about anywhere in Thermal Desktop (opt property, length, rotation, power, </a:t>
            </a:r>
            <a:r>
              <a:rPr lang="en-US" altLang="en-US" sz="1600" dirty="0" err="1"/>
              <a:t>etc</a:t>
            </a:r>
            <a:r>
              <a:rPr lang="en-US" altLang="en-US" sz="1600" dirty="0"/>
              <a:t>)</a:t>
            </a:r>
          </a:p>
          <a:p>
            <a:pPr lvl="1" eaLnBrk="1" hangingPunct="1"/>
            <a:r>
              <a:rPr lang="en-US" altLang="en-US" sz="1600" dirty="0"/>
              <a:t>Accessed by double clicking field where expression is to be entered</a:t>
            </a:r>
          </a:p>
          <a:p>
            <a:pPr lvl="1" eaLnBrk="1" hangingPunct="1"/>
            <a:r>
              <a:rPr lang="en-US" altLang="en-US" sz="1600" dirty="0"/>
              <a:t>Wise to keep them to 32 characters or less if they are used in SINDA/FLUINT, which has 32 character limit on REGISTER DATA</a:t>
            </a:r>
          </a:p>
          <a:p>
            <a:pPr lvl="1" eaLnBrk="1" hangingPunct="1"/>
            <a:r>
              <a:rPr lang="en-US" altLang="en-US" sz="1600" dirty="0"/>
              <a:t>May specify which symbols should pass through as REGISTERS to SINDA</a:t>
            </a:r>
          </a:p>
          <a:p>
            <a:pPr lvl="2" eaLnBrk="1" hangingPunct="1"/>
            <a:r>
              <a:rPr lang="en-US" altLang="en-US" sz="1400" dirty="0"/>
              <a:t>Some symbols may not be referenced by TD entities, but could be by SINDA logic</a:t>
            </a:r>
          </a:p>
          <a:p>
            <a:pPr marL="171450" indent="-171450" eaLnBrk="1" hangingPunct="1"/>
            <a:endParaRPr lang="en-US" altLang="en-US" sz="900" dirty="0"/>
          </a:p>
          <a:p>
            <a:pPr marL="171450" indent="-171450" eaLnBrk="1" hangingPunct="1"/>
            <a:r>
              <a:rPr lang="en-US" altLang="en-US" sz="1800" dirty="0"/>
              <a:t>Symbol values may be over-ridden in Case Set Manager</a:t>
            </a:r>
          </a:p>
          <a:p>
            <a:pPr lvl="1" eaLnBrk="1" hangingPunct="1"/>
            <a:r>
              <a:rPr lang="en-US" altLang="en-US" sz="1600" dirty="0"/>
              <a:t>Hot Case power vs. Cold Case power</a:t>
            </a:r>
          </a:p>
          <a:p>
            <a:pPr marL="171450" indent="-171450" eaLnBrk="1" hangingPunct="1"/>
            <a:endParaRPr lang="en-US" altLang="en-US" sz="900" dirty="0"/>
          </a:p>
          <a:p>
            <a:pPr marL="171450" indent="-171450" eaLnBrk="1" hangingPunct="1"/>
            <a:r>
              <a:rPr lang="en-US" altLang="en-US" sz="1800" dirty="0"/>
              <a:t>Symbols may communicate between Desktop and SINDA through the </a:t>
            </a:r>
            <a:r>
              <a:rPr lang="en-US" altLang="en-US" sz="1800" i="1" dirty="0"/>
              <a:t>Solver</a:t>
            </a:r>
            <a:endParaRPr lang="en-US" altLang="en-US" sz="1800" dirty="0"/>
          </a:p>
          <a:p>
            <a:pPr lvl="1" eaLnBrk="1" hangingPunct="1"/>
            <a:r>
              <a:rPr lang="en-US" altLang="en-US" sz="1600" dirty="0"/>
              <a:t>Can be used for optimization, but not overly well documented</a:t>
            </a:r>
          </a:p>
          <a:p>
            <a:pPr lvl="1" eaLnBrk="1" hangingPunct="1"/>
            <a:r>
              <a:rPr lang="en-US" altLang="en-US" sz="1600" dirty="0"/>
              <a:t>Solver seeks max or min value by varying parameters within constraints set by user</a:t>
            </a:r>
          </a:p>
          <a:p>
            <a:pPr lvl="1" eaLnBrk="1" hangingPunct="1"/>
            <a:r>
              <a:rPr lang="en-US" altLang="en-US" sz="1600" dirty="0"/>
              <a:t>Could solve for minimum emissivity allowed to maintain Temp &gt; X: solver would go back and adjust emissivity and rerun radiation calculations, passing results through to SINDA for temperature solution.</a:t>
            </a:r>
          </a:p>
        </p:txBody>
      </p:sp>
      <p:sp>
        <p:nvSpPr>
          <p:cNvPr id="46084" name="Slide Number Placeholder 1">
            <a:extLst>
              <a:ext uri="{FF2B5EF4-FFF2-40B4-BE49-F238E27FC236}">
                <a16:creationId xmlns:a16="http://schemas.microsoft.com/office/drawing/2014/main" id="{1F228A3D-6DA3-4C77-AF76-B0EF8305933D}"/>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B84DD073-6DBD-4FAD-8A38-73B1BF0C2D3B}" type="slidenum">
              <a:rPr lang="en-US" altLang="en-US" sz="1200" smtClean="0"/>
              <a:pPr algn="ctr">
                <a:spcBef>
                  <a:spcPct val="0"/>
                </a:spcBef>
                <a:buFontTx/>
                <a:buNone/>
              </a:pPr>
              <a:t>30</a:t>
            </a:fld>
            <a:endParaRPr lang="en-US" alt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06DEEA76-A0EE-45E3-8C90-EB2C97288BDF}"/>
              </a:ext>
            </a:extLst>
          </p:cNvPr>
          <p:cNvSpPr>
            <a:spLocks noGrp="1" noChangeArrowheads="1"/>
          </p:cNvSpPr>
          <p:nvPr>
            <p:ph type="title"/>
          </p:nvPr>
        </p:nvSpPr>
        <p:spPr>
          <a:xfrm>
            <a:off x="1066800" y="0"/>
            <a:ext cx="7162800" cy="1031358"/>
          </a:xfrm>
        </p:spPr>
        <p:txBody>
          <a:bodyPr/>
          <a:lstStyle/>
          <a:p>
            <a:pPr eaLnBrk="1" hangingPunct="1"/>
            <a:r>
              <a:rPr lang="en-US" altLang="en-US" sz="2800" dirty="0"/>
              <a:t>What are Aliases?</a:t>
            </a:r>
          </a:p>
        </p:txBody>
      </p:sp>
      <p:sp>
        <p:nvSpPr>
          <p:cNvPr id="49155" name="Rectangle 3">
            <a:extLst>
              <a:ext uri="{FF2B5EF4-FFF2-40B4-BE49-F238E27FC236}">
                <a16:creationId xmlns:a16="http://schemas.microsoft.com/office/drawing/2014/main" id="{91B1B98A-C590-42B9-B437-D74270F330BF}"/>
              </a:ext>
            </a:extLst>
          </p:cNvPr>
          <p:cNvSpPr>
            <a:spLocks noGrp="1" noChangeArrowheads="1"/>
          </p:cNvSpPr>
          <p:nvPr>
            <p:ph idx="1"/>
          </p:nvPr>
        </p:nvSpPr>
        <p:spPr>
          <a:xfrm>
            <a:off x="152400" y="1081032"/>
            <a:ext cx="8610600" cy="5943600"/>
          </a:xfrm>
        </p:spPr>
        <p:txBody>
          <a:bodyPr/>
          <a:lstStyle/>
          <a:p>
            <a:pPr marL="171450" indent="-171450" eaLnBrk="1" hangingPunct="1"/>
            <a:r>
              <a:rPr lang="en-US" altLang="en-US" sz="2000" dirty="0"/>
              <a:t>Aliases allow an Optical or Material property to be over-ridden for a particular case</a:t>
            </a:r>
          </a:p>
          <a:p>
            <a:pPr lvl="1" eaLnBrk="1" hangingPunct="1"/>
            <a:r>
              <a:rPr lang="en-US" altLang="en-US" sz="1600" dirty="0"/>
              <a:t>Useful for trade studies or “what-ifs”</a:t>
            </a:r>
          </a:p>
          <a:p>
            <a:pPr lvl="1" eaLnBrk="1" hangingPunct="1"/>
            <a:r>
              <a:rPr lang="en-US" altLang="en-US" sz="1600" dirty="0"/>
              <a:t>May also allow BOL and EOL to all be contained in the same model</a:t>
            </a:r>
          </a:p>
          <a:p>
            <a:pPr lvl="1" eaLnBrk="1" hangingPunct="1"/>
            <a:endParaRPr lang="en-US" altLang="en-US" sz="1600" dirty="0"/>
          </a:p>
          <a:p>
            <a:pPr marL="171450" indent="-171450" eaLnBrk="1" hangingPunct="1"/>
            <a:r>
              <a:rPr lang="en-US" altLang="en-US" sz="2000" dirty="0"/>
              <a:t>Can also over-ride entire Optical or Material property database for particular case</a:t>
            </a:r>
          </a:p>
          <a:p>
            <a:pPr lvl="1" eaLnBrk="1" hangingPunct="1"/>
            <a:endParaRPr lang="en-US" altLang="en-US" sz="1800" dirty="0"/>
          </a:p>
          <a:p>
            <a:pPr marL="171450" indent="-171450" eaLnBrk="1" hangingPunct="1"/>
            <a:r>
              <a:rPr lang="en-US" altLang="en-US" sz="2000" dirty="0"/>
              <a:t>To employ, follow these steps:</a:t>
            </a:r>
          </a:p>
          <a:p>
            <a:pPr lvl="1" eaLnBrk="1" hangingPunct="1"/>
            <a:r>
              <a:rPr lang="en-US" altLang="en-US" sz="1600" dirty="0"/>
              <a:t>Define the alias and the default property associated with it (</a:t>
            </a:r>
            <a:r>
              <a:rPr lang="en-US" altLang="en-US" sz="1600" dirty="0" err="1"/>
              <a:t>e.g</a:t>
            </a:r>
            <a:r>
              <a:rPr lang="en-US" altLang="en-US" sz="1600" dirty="0"/>
              <a:t> White Paint = Z93p_BOL)</a:t>
            </a:r>
          </a:p>
          <a:p>
            <a:pPr lvl="1" eaLnBrk="1" hangingPunct="1"/>
            <a:r>
              <a:rPr lang="en-US" altLang="en-US" sz="1600" dirty="0"/>
              <a:t>Assign the Alias (</a:t>
            </a:r>
            <a:r>
              <a:rPr lang="en-US" altLang="en-US" sz="1600" b="1" dirty="0"/>
              <a:t>not the property!</a:t>
            </a:r>
            <a:r>
              <a:rPr lang="en-US" altLang="en-US" sz="1600" dirty="0"/>
              <a:t>) to a surface</a:t>
            </a:r>
          </a:p>
          <a:p>
            <a:pPr lvl="1" eaLnBrk="1" hangingPunct="1"/>
            <a:r>
              <a:rPr lang="en-US" altLang="en-US" sz="1600" dirty="0"/>
              <a:t>In the Case Set Manager, click on Props tab and then Alias button</a:t>
            </a:r>
          </a:p>
          <a:p>
            <a:pPr lvl="1" eaLnBrk="1" hangingPunct="1"/>
            <a:r>
              <a:rPr lang="en-US" altLang="en-US" sz="1600" dirty="0"/>
              <a:t>Select the Alias and then the new value to over-ride the default for this case</a:t>
            </a:r>
          </a:p>
        </p:txBody>
      </p:sp>
      <p:sp>
        <p:nvSpPr>
          <p:cNvPr id="49156" name="Slide Number Placeholder 1">
            <a:extLst>
              <a:ext uri="{FF2B5EF4-FFF2-40B4-BE49-F238E27FC236}">
                <a16:creationId xmlns:a16="http://schemas.microsoft.com/office/drawing/2014/main" id="{2D1BBFDC-096C-4D5C-9AEB-6E8BB1774E94}"/>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CAF5C48B-42C3-4418-8841-24EC87FA5060}" type="slidenum">
              <a:rPr lang="en-US" altLang="en-US" sz="1200" smtClean="0"/>
              <a:pPr algn="ctr">
                <a:spcBef>
                  <a:spcPct val="0"/>
                </a:spcBef>
                <a:buFontTx/>
                <a:buNone/>
              </a:pPr>
              <a:t>31</a:t>
            </a:fld>
            <a:endParaRPr lang="en-US" alt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3F21BF8-37C9-43DE-85C1-40AFA5425BE2}"/>
              </a:ext>
            </a:extLst>
          </p:cNvPr>
          <p:cNvSpPr>
            <a:spLocks noGrp="1" noChangeArrowheads="1"/>
          </p:cNvSpPr>
          <p:nvPr>
            <p:ph type="title"/>
          </p:nvPr>
        </p:nvSpPr>
        <p:spPr>
          <a:xfrm>
            <a:off x="1066800" y="-1"/>
            <a:ext cx="7239000" cy="1010093"/>
          </a:xfrm>
        </p:spPr>
        <p:txBody>
          <a:bodyPr/>
          <a:lstStyle/>
          <a:p>
            <a:pPr eaLnBrk="1" hangingPunct="1"/>
            <a:r>
              <a:rPr lang="en-US" altLang="en-US" sz="2800" dirty="0"/>
              <a:t>What are Thermal Objects?</a:t>
            </a:r>
          </a:p>
        </p:txBody>
      </p:sp>
      <p:sp>
        <p:nvSpPr>
          <p:cNvPr id="47107" name="Rectangle 3">
            <a:extLst>
              <a:ext uri="{FF2B5EF4-FFF2-40B4-BE49-F238E27FC236}">
                <a16:creationId xmlns:a16="http://schemas.microsoft.com/office/drawing/2014/main" id="{AEEAB654-EF1B-4A95-A892-AFA64B5E628B}"/>
              </a:ext>
            </a:extLst>
          </p:cNvPr>
          <p:cNvSpPr>
            <a:spLocks noGrp="1" noChangeArrowheads="1"/>
          </p:cNvSpPr>
          <p:nvPr>
            <p:ph idx="1"/>
          </p:nvPr>
        </p:nvSpPr>
        <p:spPr>
          <a:xfrm>
            <a:off x="152399" y="1066800"/>
            <a:ext cx="8747051" cy="4908698"/>
          </a:xfrm>
        </p:spPr>
        <p:txBody>
          <a:bodyPr/>
          <a:lstStyle/>
          <a:p>
            <a:pPr marL="171450" indent="-171450" eaLnBrk="1" hangingPunct="1">
              <a:lnSpc>
                <a:spcPct val="90000"/>
              </a:lnSpc>
            </a:pPr>
            <a:r>
              <a:rPr lang="en-US" altLang="en-US" sz="1800" dirty="0"/>
              <a:t>Thermal Desktop allows a user to add graphical Thermal Objects</a:t>
            </a:r>
          </a:p>
          <a:p>
            <a:pPr lvl="1" eaLnBrk="1" hangingPunct="1">
              <a:lnSpc>
                <a:spcPct val="90000"/>
              </a:lnSpc>
            </a:pPr>
            <a:r>
              <a:rPr lang="en-US" altLang="en-US" sz="1600" dirty="0"/>
              <a:t>Conductors: user specified links between nodes/surfaces</a:t>
            </a:r>
          </a:p>
          <a:p>
            <a:pPr lvl="1" eaLnBrk="1" hangingPunct="1">
              <a:lnSpc>
                <a:spcPct val="90000"/>
              </a:lnSpc>
            </a:pPr>
            <a:r>
              <a:rPr lang="en-US" altLang="en-US" sz="1600" dirty="0"/>
              <a:t>Heat Load: fixed heat value</a:t>
            </a:r>
          </a:p>
          <a:p>
            <a:pPr lvl="1" eaLnBrk="1" hangingPunct="1">
              <a:lnSpc>
                <a:spcPct val="90000"/>
              </a:lnSpc>
            </a:pPr>
            <a:r>
              <a:rPr lang="en-US" altLang="en-US" sz="1600" dirty="0"/>
              <a:t>Heater: Thermostatically or proportionally controlled, SS behavior</a:t>
            </a:r>
          </a:p>
          <a:p>
            <a:pPr lvl="1" eaLnBrk="1" hangingPunct="1">
              <a:lnSpc>
                <a:spcPct val="90000"/>
              </a:lnSpc>
            </a:pPr>
            <a:r>
              <a:rPr lang="en-US" altLang="en-US" sz="1600" dirty="0"/>
              <a:t>Contactor (interface </a:t>
            </a:r>
            <a:r>
              <a:rPr lang="en-US" altLang="en-US" sz="1600" dirty="0" err="1"/>
              <a:t>conductances</a:t>
            </a:r>
            <a:r>
              <a:rPr lang="en-US" altLang="en-US" sz="1600" dirty="0"/>
              <a:t> based on overlapping length/area): see next slide</a:t>
            </a:r>
          </a:p>
          <a:p>
            <a:pPr lvl="1" eaLnBrk="1" hangingPunct="1">
              <a:lnSpc>
                <a:spcPct val="90000"/>
              </a:lnSpc>
            </a:pPr>
            <a:r>
              <a:rPr lang="en-US" altLang="en-US" sz="1600" dirty="0"/>
              <a:t>TECs: thermo electric cooler</a:t>
            </a:r>
          </a:p>
          <a:p>
            <a:pPr lvl="1" eaLnBrk="1" hangingPunct="1">
              <a:lnSpc>
                <a:spcPct val="90000"/>
              </a:lnSpc>
            </a:pPr>
            <a:r>
              <a:rPr lang="en-US" altLang="en-US" sz="1600" dirty="0"/>
              <a:t>Measures: locations in XYZ where nodal temperatures are interpolated to find measure value</a:t>
            </a:r>
          </a:p>
          <a:p>
            <a:pPr lvl="1" eaLnBrk="1" hangingPunct="1">
              <a:lnSpc>
                <a:spcPct val="90000"/>
              </a:lnSpc>
            </a:pPr>
            <a:r>
              <a:rPr lang="en-US" altLang="en-US" sz="1600" dirty="0"/>
              <a:t>Subdivided </a:t>
            </a:r>
            <a:r>
              <a:rPr lang="en-US" altLang="en-US" sz="1600" dirty="0" err="1"/>
              <a:t>HeatPipe</a:t>
            </a:r>
            <a:r>
              <a:rPr lang="en-US" altLang="en-US" sz="1600" dirty="0"/>
              <a:t> (with </a:t>
            </a:r>
            <a:r>
              <a:rPr lang="en-US" altLang="en-US" sz="1600" dirty="0" err="1"/>
              <a:t>FloCAD</a:t>
            </a:r>
            <a:r>
              <a:rPr lang="en-US" altLang="en-US" sz="1600" dirty="0"/>
              <a:t> module)</a:t>
            </a:r>
          </a:p>
          <a:p>
            <a:pPr lvl="1" eaLnBrk="1" hangingPunct="1">
              <a:lnSpc>
                <a:spcPct val="90000"/>
              </a:lnSpc>
            </a:pPr>
            <a:endParaRPr lang="en-US" altLang="en-US" sz="1800" dirty="0"/>
          </a:p>
          <a:p>
            <a:pPr marL="171450" indent="-171450" eaLnBrk="1" hangingPunct="1">
              <a:lnSpc>
                <a:spcPct val="90000"/>
              </a:lnSpc>
            </a:pPr>
            <a:r>
              <a:rPr lang="en-US" altLang="en-US" sz="1800" dirty="0"/>
              <a:t>Each of these objects is translated into SINDA logic in the SINDA output file</a:t>
            </a:r>
          </a:p>
          <a:p>
            <a:pPr marL="171450" indent="-171450" eaLnBrk="1" hangingPunct="1">
              <a:lnSpc>
                <a:spcPct val="90000"/>
              </a:lnSpc>
            </a:pPr>
            <a:endParaRPr lang="en-US" altLang="en-US" sz="1800" dirty="0"/>
          </a:p>
          <a:p>
            <a:pPr marL="171450" indent="-171450" eaLnBrk="1" hangingPunct="1">
              <a:lnSpc>
                <a:spcPct val="90000"/>
              </a:lnSpc>
            </a:pPr>
            <a:r>
              <a:rPr lang="en-US" altLang="en-US" sz="1800" dirty="0"/>
              <a:t>Specific SINDA code may also be added</a:t>
            </a:r>
          </a:p>
          <a:p>
            <a:pPr lvl="1" eaLnBrk="1" hangingPunct="1">
              <a:lnSpc>
                <a:spcPct val="90000"/>
              </a:lnSpc>
            </a:pPr>
            <a:r>
              <a:rPr lang="en-US" altLang="en-US" sz="1600" dirty="0"/>
              <a:t>Logic Manager allows user to define code to be executed at defined points (e.g. before build, end of run, VARIABLES 0,1,2 for specified submodel)</a:t>
            </a:r>
          </a:p>
          <a:p>
            <a:pPr lvl="1" eaLnBrk="1" hangingPunct="1">
              <a:lnSpc>
                <a:spcPct val="90000"/>
              </a:lnSpc>
            </a:pPr>
            <a:r>
              <a:rPr lang="en-US" altLang="en-US" sz="1600" dirty="0"/>
              <a:t>Each case set may also include user defined code for all SINDA blocks</a:t>
            </a:r>
          </a:p>
          <a:p>
            <a:pPr lvl="1" eaLnBrk="1" hangingPunct="1">
              <a:lnSpc>
                <a:spcPct val="90000"/>
              </a:lnSpc>
            </a:pPr>
            <a:r>
              <a:rPr lang="en-US" altLang="en-US" sz="1600" dirty="0"/>
              <a:t>Anything in Logic Manager applies to ALL CASE SETS</a:t>
            </a:r>
          </a:p>
          <a:p>
            <a:pPr lvl="1" eaLnBrk="1" hangingPunct="1">
              <a:lnSpc>
                <a:spcPct val="90000"/>
              </a:lnSpc>
            </a:pPr>
            <a:r>
              <a:rPr lang="en-US" altLang="en-US" sz="1600" dirty="0"/>
              <a:t>Anything specific to a Case Set applies ONLY TO THAT CASE SET</a:t>
            </a:r>
          </a:p>
        </p:txBody>
      </p:sp>
      <p:sp>
        <p:nvSpPr>
          <p:cNvPr id="47108" name="Slide Number Placeholder 1">
            <a:extLst>
              <a:ext uri="{FF2B5EF4-FFF2-40B4-BE49-F238E27FC236}">
                <a16:creationId xmlns:a16="http://schemas.microsoft.com/office/drawing/2014/main" id="{265FCD1B-119F-4A70-800A-63D2B5FB3476}"/>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54EC9B0F-BA1B-4B82-A2CC-3C3A2106C948}" type="slidenum">
              <a:rPr lang="en-US" altLang="en-US" sz="1200" smtClean="0"/>
              <a:pPr algn="ctr">
                <a:spcBef>
                  <a:spcPct val="0"/>
                </a:spcBef>
                <a:buFontTx/>
                <a:buNone/>
              </a:pPr>
              <a:t>32</a:t>
            </a:fld>
            <a:endParaRPr lang="en-US" alt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F3F21BF8-37C9-43DE-85C1-40AFA5425BE2}"/>
              </a:ext>
            </a:extLst>
          </p:cNvPr>
          <p:cNvSpPr>
            <a:spLocks noGrp="1" noChangeArrowheads="1"/>
          </p:cNvSpPr>
          <p:nvPr>
            <p:ph type="title"/>
          </p:nvPr>
        </p:nvSpPr>
        <p:spPr>
          <a:xfrm>
            <a:off x="1066800" y="-1"/>
            <a:ext cx="7239000" cy="1010093"/>
          </a:xfrm>
        </p:spPr>
        <p:txBody>
          <a:bodyPr/>
          <a:lstStyle/>
          <a:p>
            <a:pPr eaLnBrk="1" hangingPunct="1"/>
            <a:r>
              <a:rPr lang="en-US" altLang="en-US" sz="2800" dirty="0"/>
              <a:t>What are Measurement Points?</a:t>
            </a:r>
          </a:p>
        </p:txBody>
      </p:sp>
      <p:sp>
        <p:nvSpPr>
          <p:cNvPr id="47107" name="Rectangle 3">
            <a:extLst>
              <a:ext uri="{FF2B5EF4-FFF2-40B4-BE49-F238E27FC236}">
                <a16:creationId xmlns:a16="http://schemas.microsoft.com/office/drawing/2014/main" id="{AEEAB654-EF1B-4A95-A892-AFA64B5E628B}"/>
              </a:ext>
            </a:extLst>
          </p:cNvPr>
          <p:cNvSpPr>
            <a:spLocks noGrp="1" noChangeArrowheads="1"/>
          </p:cNvSpPr>
          <p:nvPr>
            <p:ph idx="1"/>
          </p:nvPr>
        </p:nvSpPr>
        <p:spPr>
          <a:xfrm>
            <a:off x="152399" y="1263502"/>
            <a:ext cx="8747051" cy="4908698"/>
          </a:xfrm>
        </p:spPr>
        <p:txBody>
          <a:bodyPr>
            <a:normAutofit/>
          </a:bodyPr>
          <a:lstStyle/>
          <a:p>
            <a:pPr marL="171450" indent="-171450" eaLnBrk="1" hangingPunct="1">
              <a:lnSpc>
                <a:spcPct val="90000"/>
              </a:lnSpc>
            </a:pPr>
            <a:r>
              <a:rPr lang="en-US" altLang="en-US" sz="2000" dirty="0"/>
              <a:t>Measurement points are discrete locations intended to represent a sensor location</a:t>
            </a:r>
            <a:endParaRPr lang="en-US" altLang="en-US" sz="1800" dirty="0"/>
          </a:p>
          <a:p>
            <a:pPr lvl="1" eaLnBrk="1" hangingPunct="1">
              <a:lnSpc>
                <a:spcPct val="90000"/>
              </a:lnSpc>
            </a:pPr>
            <a:endParaRPr lang="en-US" altLang="en-US" sz="2000" dirty="0"/>
          </a:p>
          <a:p>
            <a:pPr marL="171450" indent="-171450" eaLnBrk="1" hangingPunct="1">
              <a:lnSpc>
                <a:spcPct val="90000"/>
              </a:lnSpc>
            </a:pPr>
            <a:r>
              <a:rPr lang="en-US" altLang="en-US" sz="2000" dirty="0"/>
              <a:t>Measures are located in 3D space and are separate from the underlying model mesh.  A measure locates the projected point onto test surfaces and, if within tolerance, performs interpolation to determine the temperature at that location.  As such, the mesh or nodalization may change, even if the measure does not</a:t>
            </a:r>
          </a:p>
          <a:p>
            <a:pPr marL="171450" indent="-171450" eaLnBrk="1" hangingPunct="1">
              <a:lnSpc>
                <a:spcPct val="90000"/>
              </a:lnSpc>
            </a:pPr>
            <a:endParaRPr lang="en-US" altLang="en-US" sz="2000" dirty="0"/>
          </a:p>
          <a:p>
            <a:pPr marL="171450" indent="-171450" eaLnBrk="1" hangingPunct="1">
              <a:lnSpc>
                <a:spcPct val="90000"/>
              </a:lnSpc>
            </a:pPr>
            <a:r>
              <a:rPr lang="en-US" altLang="en-US" sz="2000" dirty="0"/>
              <a:t>Measures may:</a:t>
            </a:r>
          </a:p>
          <a:p>
            <a:pPr lvl="1" eaLnBrk="1" hangingPunct="1">
              <a:lnSpc>
                <a:spcPct val="90000"/>
              </a:lnSpc>
            </a:pPr>
            <a:r>
              <a:rPr lang="en-US" altLang="en-US" sz="1800" dirty="0"/>
              <a:t>Be processed in Thermal Desktop only (post run and based on results)</a:t>
            </a:r>
          </a:p>
          <a:p>
            <a:pPr lvl="1" eaLnBrk="1" hangingPunct="1">
              <a:lnSpc>
                <a:spcPct val="90000"/>
              </a:lnSpc>
            </a:pPr>
            <a:r>
              <a:rPr lang="en-US" altLang="en-US" sz="1800" dirty="0"/>
              <a:t>Output as Registers to SINDA</a:t>
            </a:r>
          </a:p>
          <a:p>
            <a:pPr lvl="1" eaLnBrk="1" hangingPunct="1">
              <a:lnSpc>
                <a:spcPct val="90000"/>
              </a:lnSpc>
            </a:pPr>
            <a:r>
              <a:rPr lang="en-US" altLang="en-US" sz="1800" dirty="0"/>
              <a:t>Output as Nodes to SINDA</a:t>
            </a:r>
          </a:p>
        </p:txBody>
      </p:sp>
      <p:sp>
        <p:nvSpPr>
          <p:cNvPr id="47108" name="Slide Number Placeholder 1">
            <a:extLst>
              <a:ext uri="{FF2B5EF4-FFF2-40B4-BE49-F238E27FC236}">
                <a16:creationId xmlns:a16="http://schemas.microsoft.com/office/drawing/2014/main" id="{265FCD1B-119F-4A70-800A-63D2B5FB3476}"/>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54EC9B0F-BA1B-4B82-A2CC-3C3A2106C948}" type="slidenum">
              <a:rPr lang="en-US" altLang="en-US" sz="1200" smtClean="0"/>
              <a:pPr algn="ctr">
                <a:spcBef>
                  <a:spcPct val="0"/>
                </a:spcBef>
                <a:buFontTx/>
                <a:buNone/>
              </a:pPr>
              <a:t>33</a:t>
            </a:fld>
            <a:endParaRPr lang="en-US" altLang="en-US" sz="1200" dirty="0"/>
          </a:p>
        </p:txBody>
      </p:sp>
    </p:spTree>
    <p:extLst>
      <p:ext uri="{BB962C8B-B14F-4D97-AF65-F5344CB8AC3E}">
        <p14:creationId xmlns:p14="http://schemas.microsoft.com/office/powerpoint/2010/main" val="3242527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17">
            <a:extLst>
              <a:ext uri="{FF2B5EF4-FFF2-40B4-BE49-F238E27FC236}">
                <a16:creationId xmlns:a16="http://schemas.microsoft.com/office/drawing/2014/main" id="{50F43F79-8864-4587-8CFA-5E79F85203E5}"/>
              </a:ext>
            </a:extLst>
          </p:cNvPr>
          <p:cNvSpPr>
            <a:spLocks noChangeArrowheads="1"/>
          </p:cNvSpPr>
          <p:nvPr/>
        </p:nvSpPr>
        <p:spPr bwMode="auto">
          <a:xfrm rot="-5400000">
            <a:off x="4838700" y="5120055"/>
            <a:ext cx="685800" cy="1066800"/>
          </a:xfrm>
          <a:prstGeom prst="parallelogram">
            <a:avLst>
              <a:gd name="adj" fmla="val 25000"/>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31" name="Rectangle 2">
            <a:extLst>
              <a:ext uri="{FF2B5EF4-FFF2-40B4-BE49-F238E27FC236}">
                <a16:creationId xmlns:a16="http://schemas.microsoft.com/office/drawing/2014/main" id="{7351129E-73A5-4DF8-A00D-DAAF4967DE2E}"/>
              </a:ext>
            </a:extLst>
          </p:cNvPr>
          <p:cNvSpPr>
            <a:spLocks noGrp="1" noChangeArrowheads="1"/>
          </p:cNvSpPr>
          <p:nvPr>
            <p:ph type="title"/>
          </p:nvPr>
        </p:nvSpPr>
        <p:spPr>
          <a:xfrm>
            <a:off x="1066800" y="0"/>
            <a:ext cx="7239000" cy="999460"/>
          </a:xfrm>
        </p:spPr>
        <p:txBody>
          <a:bodyPr/>
          <a:lstStyle/>
          <a:p>
            <a:pPr eaLnBrk="1" hangingPunct="1"/>
            <a:r>
              <a:rPr lang="en-US" altLang="en-US" sz="2800" dirty="0"/>
              <a:t>What are Contactors?</a:t>
            </a:r>
          </a:p>
        </p:txBody>
      </p:sp>
      <p:sp>
        <p:nvSpPr>
          <p:cNvPr id="48132" name="Rectangle 3">
            <a:extLst>
              <a:ext uri="{FF2B5EF4-FFF2-40B4-BE49-F238E27FC236}">
                <a16:creationId xmlns:a16="http://schemas.microsoft.com/office/drawing/2014/main" id="{D46AFBA5-6E65-47F7-960B-6E7FBB17D4C3}"/>
              </a:ext>
            </a:extLst>
          </p:cNvPr>
          <p:cNvSpPr>
            <a:spLocks noGrp="1" noChangeArrowheads="1"/>
          </p:cNvSpPr>
          <p:nvPr>
            <p:ph idx="1"/>
          </p:nvPr>
        </p:nvSpPr>
        <p:spPr>
          <a:xfrm>
            <a:off x="152400" y="1091080"/>
            <a:ext cx="8610600" cy="5943600"/>
          </a:xfrm>
        </p:spPr>
        <p:txBody>
          <a:bodyPr/>
          <a:lstStyle/>
          <a:p>
            <a:pPr marL="171450" indent="-171450" eaLnBrk="1" hangingPunct="1">
              <a:spcBef>
                <a:spcPts val="0"/>
              </a:spcBef>
            </a:pPr>
            <a:r>
              <a:rPr lang="en-US" altLang="en-US" sz="1800" dirty="0"/>
              <a:t>Contactors find a common length or area between two sets of surfaces</a:t>
            </a:r>
          </a:p>
          <a:p>
            <a:pPr lvl="1" eaLnBrk="1" hangingPunct="1">
              <a:spcBef>
                <a:spcPts val="0"/>
              </a:spcBef>
            </a:pPr>
            <a:r>
              <a:rPr lang="en-US" altLang="en-US" sz="1600" dirty="0"/>
              <a:t>Useful for “chip on board” or “panel to panel” type interfaces</a:t>
            </a:r>
          </a:p>
          <a:p>
            <a:pPr lvl="1" eaLnBrk="1" hangingPunct="1">
              <a:spcBef>
                <a:spcPts val="0"/>
              </a:spcBef>
            </a:pPr>
            <a:r>
              <a:rPr lang="en-US" altLang="en-US" sz="1600" dirty="0"/>
              <a:t>Overlapping area/length multiplied by user interface (W/m</a:t>
            </a:r>
            <a:r>
              <a:rPr lang="en-US" altLang="en-US" sz="1600" baseline="30000" dirty="0"/>
              <a:t>2</a:t>
            </a:r>
            <a:r>
              <a:rPr lang="en-US" altLang="en-US" sz="1600" dirty="0"/>
              <a:t> K or W/m K) to generate SINDA conductors</a:t>
            </a:r>
          </a:p>
          <a:p>
            <a:pPr lvl="1" eaLnBrk="1" hangingPunct="1">
              <a:spcBef>
                <a:spcPts val="0"/>
              </a:spcBef>
            </a:pPr>
            <a:endParaRPr lang="en-US" altLang="en-US" sz="800" dirty="0"/>
          </a:p>
          <a:p>
            <a:pPr marL="171450" indent="-171450" eaLnBrk="1" hangingPunct="1">
              <a:spcBef>
                <a:spcPts val="0"/>
              </a:spcBef>
            </a:pPr>
            <a:r>
              <a:rPr lang="en-US" altLang="en-US" sz="1800" dirty="0"/>
              <a:t>From Set and To Set</a:t>
            </a:r>
          </a:p>
          <a:p>
            <a:pPr lvl="1" eaLnBrk="1" hangingPunct="1">
              <a:spcBef>
                <a:spcPts val="0"/>
              </a:spcBef>
            </a:pPr>
            <a:r>
              <a:rPr lang="en-US" altLang="en-US" sz="1600" dirty="0"/>
              <a:t>From Set, lengths: edges to consider must also be specified for surfaces</a:t>
            </a:r>
          </a:p>
          <a:p>
            <a:pPr lvl="1" eaLnBrk="1" hangingPunct="1">
              <a:spcBef>
                <a:spcPts val="0"/>
              </a:spcBef>
            </a:pPr>
            <a:r>
              <a:rPr lang="en-US" altLang="en-US" sz="1600" dirty="0"/>
              <a:t>From Set broken down into smaller sub-surfaces/sub-lengths</a:t>
            </a:r>
          </a:p>
          <a:p>
            <a:pPr lvl="1" eaLnBrk="1" hangingPunct="1">
              <a:spcBef>
                <a:spcPts val="0"/>
              </a:spcBef>
            </a:pPr>
            <a:r>
              <a:rPr lang="en-US" altLang="en-US" sz="1600" dirty="0"/>
              <a:t>Each sub-surface/sub-length is evaluated to determine which surface/length of the To Set is closest.  Node from this is then assigned as Node j of SINDA conductor</a:t>
            </a:r>
          </a:p>
          <a:p>
            <a:pPr lvl="1" eaLnBrk="1" hangingPunct="1">
              <a:spcBef>
                <a:spcPts val="0"/>
              </a:spcBef>
            </a:pPr>
            <a:r>
              <a:rPr lang="en-US" altLang="en-US" sz="1600" dirty="0"/>
              <a:t>Multiple conductors between same nodes merged in final output</a:t>
            </a:r>
          </a:p>
          <a:p>
            <a:pPr lvl="1" eaLnBrk="1" hangingPunct="1">
              <a:spcBef>
                <a:spcPts val="0"/>
              </a:spcBef>
            </a:pPr>
            <a:r>
              <a:rPr lang="en-US" altLang="en-US" sz="1600" dirty="0"/>
              <a:t>Best to use Ray Trace instead of Closest Point algorithm for areas</a:t>
            </a:r>
          </a:p>
          <a:p>
            <a:pPr lvl="1" eaLnBrk="1" hangingPunct="1">
              <a:spcBef>
                <a:spcPts val="0"/>
              </a:spcBef>
            </a:pPr>
            <a:endParaRPr lang="en-US" altLang="en-US" sz="800" dirty="0"/>
          </a:p>
          <a:p>
            <a:pPr marL="171450" indent="-171450" eaLnBrk="1" hangingPunct="1">
              <a:spcBef>
                <a:spcPts val="0"/>
              </a:spcBef>
            </a:pPr>
            <a:r>
              <a:rPr lang="en-US" altLang="en-US" sz="1800" dirty="0"/>
              <a:t>Cannot be used to match edge to area (i.e. card into motherboard)</a:t>
            </a:r>
          </a:p>
          <a:p>
            <a:pPr marL="171450" indent="-171450" eaLnBrk="1" hangingPunct="1">
              <a:spcBef>
                <a:spcPts val="0"/>
              </a:spcBef>
            </a:pPr>
            <a:endParaRPr lang="en-US" altLang="en-US" sz="1200" dirty="0"/>
          </a:p>
          <a:p>
            <a:pPr marL="171450" indent="-171450" eaLnBrk="1" hangingPunct="1">
              <a:spcBef>
                <a:spcPts val="0"/>
              </a:spcBef>
            </a:pPr>
            <a:r>
              <a:rPr lang="en-US" altLang="en-US" sz="1800" dirty="0"/>
              <a:t>Wise to specify tolerance for what is considered overlapping (typically &lt; 1 cm)</a:t>
            </a:r>
          </a:p>
        </p:txBody>
      </p:sp>
      <p:sp>
        <p:nvSpPr>
          <p:cNvPr id="48141" name="Slide Number Placeholder 1">
            <a:extLst>
              <a:ext uri="{FF2B5EF4-FFF2-40B4-BE49-F238E27FC236}">
                <a16:creationId xmlns:a16="http://schemas.microsoft.com/office/drawing/2014/main" id="{E2B3525D-A71F-4A24-9530-1535372A7DCD}"/>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10538B7A-B593-42FB-A9DF-A6DA5FBED2BA}" type="slidenum">
              <a:rPr lang="en-US" altLang="en-US" sz="1200" smtClean="0"/>
              <a:pPr algn="ctr">
                <a:spcBef>
                  <a:spcPct val="0"/>
                </a:spcBef>
                <a:buFontTx/>
                <a:buNone/>
              </a:pPr>
              <a:t>34</a:t>
            </a:fld>
            <a:endParaRPr lang="en-US" altLang="en-US" sz="1200" dirty="0"/>
          </a:p>
        </p:txBody>
      </p:sp>
      <p:sp>
        <p:nvSpPr>
          <p:cNvPr id="48133" name="Rectangle 4">
            <a:extLst>
              <a:ext uri="{FF2B5EF4-FFF2-40B4-BE49-F238E27FC236}">
                <a16:creationId xmlns:a16="http://schemas.microsoft.com/office/drawing/2014/main" id="{9B7F1B81-F022-41F5-8C2D-9498C27AA91F}"/>
              </a:ext>
            </a:extLst>
          </p:cNvPr>
          <p:cNvSpPr>
            <a:spLocks noChangeArrowheads="1"/>
          </p:cNvSpPr>
          <p:nvPr/>
        </p:nvSpPr>
        <p:spPr bwMode="auto">
          <a:xfrm>
            <a:off x="1066800" y="5158155"/>
            <a:ext cx="1143000" cy="6096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34" name="Rectangle 5">
            <a:extLst>
              <a:ext uri="{FF2B5EF4-FFF2-40B4-BE49-F238E27FC236}">
                <a16:creationId xmlns:a16="http://schemas.microsoft.com/office/drawing/2014/main" id="{0F2686DA-1AD3-43C4-AB4B-8D9D5E664DFD}"/>
              </a:ext>
            </a:extLst>
          </p:cNvPr>
          <p:cNvSpPr>
            <a:spLocks noChangeArrowheads="1"/>
          </p:cNvSpPr>
          <p:nvPr/>
        </p:nvSpPr>
        <p:spPr bwMode="auto">
          <a:xfrm>
            <a:off x="1905000" y="5310555"/>
            <a:ext cx="1143000" cy="6096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35" name="Rectangle 6">
            <a:extLst>
              <a:ext uri="{FF2B5EF4-FFF2-40B4-BE49-F238E27FC236}">
                <a16:creationId xmlns:a16="http://schemas.microsoft.com/office/drawing/2014/main" id="{F828436A-A005-40F0-8F13-3DDC8545D309}"/>
              </a:ext>
            </a:extLst>
          </p:cNvPr>
          <p:cNvSpPr>
            <a:spLocks noChangeArrowheads="1"/>
          </p:cNvSpPr>
          <p:nvPr/>
        </p:nvSpPr>
        <p:spPr bwMode="auto">
          <a:xfrm>
            <a:off x="1905000" y="5310555"/>
            <a:ext cx="304800" cy="457200"/>
          </a:xfrm>
          <a:prstGeom prst="rect">
            <a:avLst/>
          </a:prstGeom>
          <a:solidFill>
            <a:srgbClr val="FF0000">
              <a:alpha val="58038"/>
            </a:srgbClr>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36" name="Rectangle 7">
            <a:extLst>
              <a:ext uri="{FF2B5EF4-FFF2-40B4-BE49-F238E27FC236}">
                <a16:creationId xmlns:a16="http://schemas.microsoft.com/office/drawing/2014/main" id="{1116169D-A849-4CCB-A9DB-E3271FE4E1E0}"/>
              </a:ext>
            </a:extLst>
          </p:cNvPr>
          <p:cNvSpPr>
            <a:spLocks noChangeArrowheads="1"/>
          </p:cNvSpPr>
          <p:nvPr/>
        </p:nvSpPr>
        <p:spPr bwMode="auto">
          <a:xfrm>
            <a:off x="3505200" y="5081955"/>
            <a:ext cx="1143000" cy="6096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37" name="Rectangle 9">
            <a:extLst>
              <a:ext uri="{FF2B5EF4-FFF2-40B4-BE49-F238E27FC236}">
                <a16:creationId xmlns:a16="http://schemas.microsoft.com/office/drawing/2014/main" id="{9E47F614-43EF-4D9D-B633-BF56066CDD9E}"/>
              </a:ext>
            </a:extLst>
          </p:cNvPr>
          <p:cNvSpPr>
            <a:spLocks noChangeArrowheads="1"/>
          </p:cNvSpPr>
          <p:nvPr/>
        </p:nvSpPr>
        <p:spPr bwMode="auto">
          <a:xfrm>
            <a:off x="4610100" y="5310555"/>
            <a:ext cx="76200" cy="381000"/>
          </a:xfrm>
          <a:prstGeom prst="rect">
            <a:avLst/>
          </a:prstGeom>
          <a:solidFill>
            <a:srgbClr val="FF0000">
              <a:alpha val="58038"/>
            </a:srgbClr>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38" name="Rectangle 10">
            <a:extLst>
              <a:ext uri="{FF2B5EF4-FFF2-40B4-BE49-F238E27FC236}">
                <a16:creationId xmlns:a16="http://schemas.microsoft.com/office/drawing/2014/main" id="{09AF8333-D699-47A3-83A6-BE766F31B930}"/>
              </a:ext>
            </a:extLst>
          </p:cNvPr>
          <p:cNvSpPr>
            <a:spLocks noChangeArrowheads="1"/>
          </p:cNvSpPr>
          <p:nvPr/>
        </p:nvSpPr>
        <p:spPr bwMode="auto">
          <a:xfrm>
            <a:off x="6477000" y="5081955"/>
            <a:ext cx="1143000" cy="6096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39" name="AutoShape 12">
            <a:extLst>
              <a:ext uri="{FF2B5EF4-FFF2-40B4-BE49-F238E27FC236}">
                <a16:creationId xmlns:a16="http://schemas.microsoft.com/office/drawing/2014/main" id="{065EABA5-1422-4A6E-A30C-5BAA27D58A55}"/>
              </a:ext>
            </a:extLst>
          </p:cNvPr>
          <p:cNvSpPr>
            <a:spLocks noChangeArrowheads="1"/>
          </p:cNvSpPr>
          <p:nvPr/>
        </p:nvSpPr>
        <p:spPr bwMode="auto">
          <a:xfrm rot="3170508">
            <a:off x="6743700" y="5501055"/>
            <a:ext cx="1066800" cy="381000"/>
          </a:xfrm>
          <a:prstGeom prst="parallelogram">
            <a:avLst>
              <a:gd name="adj" fmla="val 70000"/>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48140" name="Text Box 16">
            <a:extLst>
              <a:ext uri="{FF2B5EF4-FFF2-40B4-BE49-F238E27FC236}">
                <a16:creationId xmlns:a16="http://schemas.microsoft.com/office/drawing/2014/main" id="{0703E4ED-6AE8-451E-8CC3-8138DEA72290}"/>
              </a:ext>
            </a:extLst>
          </p:cNvPr>
          <p:cNvSpPr txBox="1">
            <a:spLocks noChangeArrowheads="1"/>
          </p:cNvSpPr>
          <p:nvPr/>
        </p:nvSpPr>
        <p:spPr bwMode="auto">
          <a:xfrm>
            <a:off x="6705600" y="4929555"/>
            <a:ext cx="8382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7200">
                <a:solidFill>
                  <a:srgbClr val="FF0000"/>
                </a:solidFill>
                <a:latin typeface="Arial" panose="020B0604020202020204" pitchFamily="34" charset="0"/>
              </a:rPr>
              <a:t>X</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CC1E9116-B6F9-4341-BB20-E2D20BD3A844}"/>
              </a:ext>
            </a:extLst>
          </p:cNvPr>
          <p:cNvSpPr>
            <a:spLocks noGrp="1" noChangeArrowheads="1"/>
          </p:cNvSpPr>
          <p:nvPr>
            <p:ph type="title"/>
          </p:nvPr>
        </p:nvSpPr>
        <p:spPr>
          <a:xfrm>
            <a:off x="1031358" y="0"/>
            <a:ext cx="7274442" cy="1020725"/>
          </a:xfrm>
        </p:spPr>
        <p:txBody>
          <a:bodyPr/>
          <a:lstStyle/>
          <a:p>
            <a:pPr eaLnBrk="1" hangingPunct="1"/>
            <a:r>
              <a:rPr lang="en-US" altLang="en-US" sz="2800" dirty="0"/>
              <a:t>What is the Difference Between </a:t>
            </a:r>
            <a:br>
              <a:rPr lang="en-US" altLang="en-US" sz="2800" dirty="0"/>
            </a:br>
            <a:r>
              <a:rPr lang="en-US" altLang="en-US" sz="2800" dirty="0"/>
              <a:t>Centroid, Edge Node, and FEM?</a:t>
            </a:r>
          </a:p>
        </p:txBody>
      </p:sp>
      <p:sp>
        <p:nvSpPr>
          <p:cNvPr id="50179" name="Rectangle 3">
            <a:extLst>
              <a:ext uri="{FF2B5EF4-FFF2-40B4-BE49-F238E27FC236}">
                <a16:creationId xmlns:a16="http://schemas.microsoft.com/office/drawing/2014/main" id="{E03F1EB5-9980-4E40-91AF-9D3DCC297E4D}"/>
              </a:ext>
            </a:extLst>
          </p:cNvPr>
          <p:cNvSpPr>
            <a:spLocks noGrp="1" noChangeArrowheads="1"/>
          </p:cNvSpPr>
          <p:nvPr>
            <p:ph idx="1"/>
          </p:nvPr>
        </p:nvSpPr>
        <p:spPr>
          <a:xfrm>
            <a:off x="152400" y="1081032"/>
            <a:ext cx="8610600" cy="5117749"/>
          </a:xfrm>
        </p:spPr>
        <p:txBody>
          <a:bodyPr/>
          <a:lstStyle/>
          <a:p>
            <a:pPr marL="171450" indent="-171450" eaLnBrk="1" hangingPunct="1">
              <a:lnSpc>
                <a:spcPct val="90000"/>
              </a:lnSpc>
              <a:spcBef>
                <a:spcPts val="0"/>
              </a:spcBef>
            </a:pPr>
            <a:r>
              <a:rPr lang="en-US" altLang="en-US" sz="2000" dirty="0"/>
              <a:t>Many older models utilize centroids</a:t>
            </a:r>
          </a:p>
          <a:p>
            <a:pPr lvl="1" eaLnBrk="1" hangingPunct="1">
              <a:lnSpc>
                <a:spcPct val="90000"/>
              </a:lnSpc>
              <a:spcBef>
                <a:spcPts val="0"/>
              </a:spcBef>
            </a:pPr>
            <a:r>
              <a:rPr lang="en-US" altLang="en-US" sz="1600" dirty="0"/>
              <a:t>Temperature is solved for the “center” of the surface/object</a:t>
            </a:r>
          </a:p>
          <a:p>
            <a:pPr lvl="1" eaLnBrk="1" hangingPunct="1">
              <a:lnSpc>
                <a:spcPct val="90000"/>
              </a:lnSpc>
              <a:spcBef>
                <a:spcPts val="0"/>
              </a:spcBef>
            </a:pPr>
            <a:r>
              <a:rPr lang="en-US" altLang="en-US" sz="1600" dirty="0"/>
              <a:t>Conductors often manually input</a:t>
            </a:r>
          </a:p>
          <a:p>
            <a:pPr marL="171450" indent="-171450" eaLnBrk="1" hangingPunct="1">
              <a:lnSpc>
                <a:spcPct val="90000"/>
              </a:lnSpc>
              <a:spcBef>
                <a:spcPts val="0"/>
              </a:spcBef>
            </a:pPr>
            <a:endParaRPr lang="en-US" altLang="en-US" sz="2000" dirty="0"/>
          </a:p>
          <a:p>
            <a:pPr marL="171450" indent="-171450" eaLnBrk="1" hangingPunct="1">
              <a:lnSpc>
                <a:spcPct val="90000"/>
              </a:lnSpc>
              <a:spcBef>
                <a:spcPts val="0"/>
              </a:spcBef>
            </a:pPr>
            <a:r>
              <a:rPr lang="en-US" altLang="en-US" sz="2000" dirty="0"/>
              <a:t>FEM more commonly used now</a:t>
            </a:r>
          </a:p>
          <a:p>
            <a:pPr lvl="1" eaLnBrk="1" hangingPunct="1">
              <a:lnSpc>
                <a:spcPct val="90000"/>
              </a:lnSpc>
              <a:spcBef>
                <a:spcPts val="0"/>
              </a:spcBef>
            </a:pPr>
            <a:r>
              <a:rPr lang="en-US" altLang="en-US" sz="1600" dirty="0"/>
              <a:t>Temperatures solved at “corners”</a:t>
            </a:r>
          </a:p>
          <a:p>
            <a:pPr lvl="1" eaLnBrk="1" hangingPunct="1">
              <a:lnSpc>
                <a:spcPct val="90000"/>
              </a:lnSpc>
              <a:spcBef>
                <a:spcPts val="0"/>
              </a:spcBef>
            </a:pPr>
            <a:r>
              <a:rPr lang="en-US" altLang="en-US" sz="1600" dirty="0"/>
              <a:t>N x M subdivision yields (N+1) x (M+1) nodes</a:t>
            </a:r>
          </a:p>
          <a:p>
            <a:pPr lvl="1" eaLnBrk="1" hangingPunct="1">
              <a:lnSpc>
                <a:spcPct val="90000"/>
              </a:lnSpc>
              <a:spcBef>
                <a:spcPts val="0"/>
              </a:spcBef>
            </a:pPr>
            <a:r>
              <a:rPr lang="en-US" altLang="en-US" sz="1600" dirty="0"/>
              <a:t>Diagonal terms included and may be negative</a:t>
            </a:r>
          </a:p>
          <a:p>
            <a:pPr lvl="1" eaLnBrk="1" hangingPunct="1">
              <a:lnSpc>
                <a:spcPct val="90000"/>
              </a:lnSpc>
              <a:spcBef>
                <a:spcPts val="0"/>
              </a:spcBef>
            </a:pPr>
            <a:r>
              <a:rPr lang="en-US" altLang="en-US" sz="1600" dirty="0"/>
              <a:t>Resulting Conduction network no longer represents “kA/L” heat flow between nodes</a:t>
            </a:r>
          </a:p>
          <a:p>
            <a:pPr lvl="1" eaLnBrk="1" hangingPunct="1">
              <a:lnSpc>
                <a:spcPct val="90000"/>
              </a:lnSpc>
              <a:spcBef>
                <a:spcPts val="0"/>
              </a:spcBef>
            </a:pPr>
            <a:r>
              <a:rPr lang="en-US" altLang="en-US" sz="1600" dirty="0"/>
              <a:t>Node merging necessary to “connect” sides of elements</a:t>
            </a:r>
          </a:p>
          <a:p>
            <a:pPr lvl="1" eaLnBrk="1" hangingPunct="1">
              <a:lnSpc>
                <a:spcPct val="90000"/>
              </a:lnSpc>
              <a:spcBef>
                <a:spcPts val="0"/>
              </a:spcBef>
            </a:pPr>
            <a:r>
              <a:rPr lang="en-US" altLang="en-US" sz="1600" dirty="0"/>
              <a:t>Desktop includes option to merge coincident nodes, TSS does not</a:t>
            </a:r>
          </a:p>
          <a:p>
            <a:pPr lvl="1" eaLnBrk="1" hangingPunct="1">
              <a:lnSpc>
                <a:spcPct val="90000"/>
              </a:lnSpc>
              <a:spcBef>
                <a:spcPts val="0"/>
              </a:spcBef>
            </a:pPr>
            <a:r>
              <a:rPr lang="en-US" altLang="en-US" sz="1600" dirty="0"/>
              <a:t>TSS subdivides surface internally for ray trace, Desktop uses Shape functions to apportion appropriate energy to each node when ray intersects surface</a:t>
            </a:r>
          </a:p>
          <a:p>
            <a:pPr lvl="1" eaLnBrk="1" hangingPunct="1">
              <a:lnSpc>
                <a:spcPct val="90000"/>
              </a:lnSpc>
              <a:spcBef>
                <a:spcPts val="0"/>
              </a:spcBef>
            </a:pPr>
            <a:r>
              <a:rPr lang="en-US" altLang="en-US" sz="1600" dirty="0"/>
              <a:t>Can surface coat free faces of solid elements with zero thickness elements</a:t>
            </a:r>
          </a:p>
          <a:p>
            <a:pPr lvl="2" eaLnBrk="1" hangingPunct="1">
              <a:lnSpc>
                <a:spcPct val="90000"/>
              </a:lnSpc>
              <a:spcBef>
                <a:spcPts val="0"/>
              </a:spcBef>
            </a:pPr>
            <a:r>
              <a:rPr lang="en-US" altLang="en-US" sz="1400" dirty="0"/>
              <a:t> Only 2D elements can radiate</a:t>
            </a:r>
          </a:p>
          <a:p>
            <a:pPr marL="171450" indent="-171450" eaLnBrk="1" hangingPunct="1">
              <a:lnSpc>
                <a:spcPct val="90000"/>
              </a:lnSpc>
              <a:spcBef>
                <a:spcPts val="0"/>
              </a:spcBef>
            </a:pPr>
            <a:endParaRPr lang="en-US" altLang="en-US" sz="2000" dirty="0"/>
          </a:p>
          <a:p>
            <a:pPr marL="171450" indent="-171450" eaLnBrk="1" hangingPunct="1">
              <a:lnSpc>
                <a:spcPct val="90000"/>
              </a:lnSpc>
              <a:spcBef>
                <a:spcPts val="0"/>
              </a:spcBef>
            </a:pPr>
            <a:r>
              <a:rPr lang="en-US" altLang="en-US" sz="2000" dirty="0"/>
              <a:t>Edge Nodes are only available in Thermal Desktop</a:t>
            </a:r>
          </a:p>
          <a:p>
            <a:pPr lvl="1" eaLnBrk="1" hangingPunct="1">
              <a:lnSpc>
                <a:spcPct val="90000"/>
              </a:lnSpc>
              <a:spcBef>
                <a:spcPts val="0"/>
              </a:spcBef>
            </a:pPr>
            <a:r>
              <a:rPr lang="en-US" altLang="en-US" sz="1600" dirty="0"/>
              <a:t>Similar to FEM nodes except:</a:t>
            </a:r>
          </a:p>
          <a:p>
            <a:pPr lvl="2" eaLnBrk="1" hangingPunct="1">
              <a:lnSpc>
                <a:spcPct val="90000"/>
              </a:lnSpc>
              <a:spcBef>
                <a:spcPts val="0"/>
              </a:spcBef>
            </a:pPr>
            <a:r>
              <a:rPr lang="en-US" altLang="en-US" sz="1400" dirty="0"/>
              <a:t>(1) NO Diagonal terms included.  Only kA/L relations to adjacent nodes.</a:t>
            </a:r>
          </a:p>
          <a:p>
            <a:pPr lvl="2" eaLnBrk="1" hangingPunct="1">
              <a:lnSpc>
                <a:spcPct val="90000"/>
              </a:lnSpc>
              <a:spcBef>
                <a:spcPts val="0"/>
              </a:spcBef>
            </a:pPr>
            <a:r>
              <a:rPr lang="en-US" altLang="en-US" sz="1400" dirty="0"/>
              <a:t>(2) Resulting Conduction network DOES represent heat flow between nodes</a:t>
            </a:r>
          </a:p>
          <a:p>
            <a:pPr lvl="1" eaLnBrk="1" hangingPunct="1">
              <a:lnSpc>
                <a:spcPct val="90000"/>
              </a:lnSpc>
              <a:spcBef>
                <a:spcPts val="0"/>
              </a:spcBef>
            </a:pPr>
            <a:r>
              <a:rPr lang="en-US" altLang="en-US" sz="1600" dirty="0"/>
              <a:t>Can convert edge node solids/surfaces to FEM 2D/3D elements</a:t>
            </a:r>
          </a:p>
          <a:p>
            <a:pPr lvl="2" eaLnBrk="1" hangingPunct="1">
              <a:lnSpc>
                <a:spcPct val="90000"/>
              </a:lnSpc>
              <a:spcBef>
                <a:spcPts val="0"/>
              </a:spcBef>
            </a:pPr>
            <a:r>
              <a:rPr lang="en-US" altLang="en-US" sz="1400" dirty="0"/>
              <a:t>But you cannot go back… (other than an UNDO just after command)</a:t>
            </a:r>
          </a:p>
        </p:txBody>
      </p:sp>
      <p:sp>
        <p:nvSpPr>
          <p:cNvPr id="50180" name="Slide Number Placeholder 1">
            <a:extLst>
              <a:ext uri="{FF2B5EF4-FFF2-40B4-BE49-F238E27FC236}">
                <a16:creationId xmlns:a16="http://schemas.microsoft.com/office/drawing/2014/main" id="{8E69FA3D-96AE-41F5-988D-C0DCACE64DB2}"/>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A19FA523-63DC-4B61-8EC5-654BFC86BF95}" type="slidenum">
              <a:rPr lang="en-US" altLang="en-US" sz="1200" smtClean="0"/>
              <a:pPr algn="ctr">
                <a:spcBef>
                  <a:spcPct val="0"/>
                </a:spcBef>
                <a:buFontTx/>
                <a:buNone/>
              </a:pPr>
              <a:t>35</a:t>
            </a:fld>
            <a:endParaRPr lang="en-US" alt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CC1E9116-B6F9-4341-BB20-E2D20BD3A844}"/>
              </a:ext>
            </a:extLst>
          </p:cNvPr>
          <p:cNvSpPr>
            <a:spLocks noGrp="1" noChangeArrowheads="1"/>
          </p:cNvSpPr>
          <p:nvPr>
            <p:ph type="title"/>
          </p:nvPr>
        </p:nvSpPr>
        <p:spPr>
          <a:xfrm>
            <a:off x="1031358" y="0"/>
            <a:ext cx="7274442" cy="1020725"/>
          </a:xfrm>
        </p:spPr>
        <p:txBody>
          <a:bodyPr/>
          <a:lstStyle/>
          <a:p>
            <a:pPr eaLnBrk="1" hangingPunct="1"/>
            <a:r>
              <a:rPr lang="en-US" altLang="en-US" sz="2800" dirty="0"/>
              <a:t>What are Mesh Controllers?</a:t>
            </a:r>
          </a:p>
        </p:txBody>
      </p:sp>
      <p:sp>
        <p:nvSpPr>
          <p:cNvPr id="50179" name="Rectangle 3">
            <a:extLst>
              <a:ext uri="{FF2B5EF4-FFF2-40B4-BE49-F238E27FC236}">
                <a16:creationId xmlns:a16="http://schemas.microsoft.com/office/drawing/2014/main" id="{E03F1EB5-9980-4E40-91AF-9D3DCC297E4D}"/>
              </a:ext>
            </a:extLst>
          </p:cNvPr>
          <p:cNvSpPr>
            <a:spLocks noGrp="1" noChangeArrowheads="1"/>
          </p:cNvSpPr>
          <p:nvPr>
            <p:ph idx="1"/>
          </p:nvPr>
        </p:nvSpPr>
        <p:spPr>
          <a:xfrm>
            <a:off x="152400" y="1130651"/>
            <a:ext cx="8839200" cy="5117749"/>
          </a:xfrm>
        </p:spPr>
        <p:txBody>
          <a:bodyPr>
            <a:normAutofit/>
          </a:bodyPr>
          <a:lstStyle/>
          <a:p>
            <a:pPr marL="171450" indent="-171450" eaLnBrk="1" hangingPunct="1">
              <a:lnSpc>
                <a:spcPct val="90000"/>
              </a:lnSpc>
              <a:spcBef>
                <a:spcPts val="0"/>
              </a:spcBef>
            </a:pPr>
            <a:r>
              <a:rPr lang="en-US" altLang="en-US" sz="2000" dirty="0"/>
              <a:t>Thermal Desktop includes a mesh controller that can be associated with a solid CAD part</a:t>
            </a:r>
          </a:p>
          <a:p>
            <a:pPr marL="171450" indent="-171450" eaLnBrk="1" hangingPunct="1">
              <a:lnSpc>
                <a:spcPct val="90000"/>
              </a:lnSpc>
              <a:spcBef>
                <a:spcPts val="0"/>
              </a:spcBef>
            </a:pPr>
            <a:endParaRPr lang="en-US" altLang="en-US" sz="2000" dirty="0"/>
          </a:p>
          <a:p>
            <a:pPr marL="171450" indent="-171450" eaLnBrk="1" hangingPunct="1">
              <a:lnSpc>
                <a:spcPct val="90000"/>
              </a:lnSpc>
              <a:spcBef>
                <a:spcPts val="0"/>
              </a:spcBef>
            </a:pPr>
            <a:r>
              <a:rPr lang="en-US" altLang="en-US" sz="2000" dirty="0"/>
              <a:t>The </a:t>
            </a:r>
            <a:r>
              <a:rPr lang="en-US" altLang="en-US" sz="2000" dirty="0" err="1"/>
              <a:t>mesher</a:t>
            </a:r>
            <a:r>
              <a:rPr lang="en-US" altLang="en-US" sz="2000" dirty="0"/>
              <a:t> has very coarse control over mesh density and exclusively utilizes tetrahedron solid elements and triangular elements for the surface coat</a:t>
            </a:r>
          </a:p>
          <a:p>
            <a:pPr marL="571500" lvl="1" indent="-171450">
              <a:lnSpc>
                <a:spcPct val="90000"/>
              </a:lnSpc>
              <a:spcBef>
                <a:spcPts val="0"/>
              </a:spcBef>
            </a:pPr>
            <a:r>
              <a:rPr lang="en-US" altLang="en-US" sz="1600" dirty="0"/>
              <a:t>Best used for simple parts</a:t>
            </a:r>
          </a:p>
          <a:p>
            <a:pPr marL="571500" lvl="1" indent="-171450">
              <a:lnSpc>
                <a:spcPct val="90000"/>
              </a:lnSpc>
              <a:spcBef>
                <a:spcPts val="0"/>
              </a:spcBef>
            </a:pPr>
            <a:r>
              <a:rPr lang="en-US" altLang="en-US" sz="1600" dirty="0"/>
              <a:t>Complex parts can quickly create an unwieldy mesh for thermal purposes</a:t>
            </a:r>
          </a:p>
          <a:p>
            <a:pPr marL="171450" indent="-171450" eaLnBrk="1" hangingPunct="1">
              <a:lnSpc>
                <a:spcPct val="90000"/>
              </a:lnSpc>
              <a:spcBef>
                <a:spcPts val="0"/>
              </a:spcBef>
            </a:pPr>
            <a:endParaRPr lang="en-US" altLang="en-US" sz="2000" dirty="0"/>
          </a:p>
          <a:p>
            <a:pPr marL="171450" indent="-171450" eaLnBrk="1" hangingPunct="1">
              <a:lnSpc>
                <a:spcPct val="90000"/>
              </a:lnSpc>
              <a:spcBef>
                <a:spcPts val="0"/>
              </a:spcBef>
            </a:pPr>
            <a:r>
              <a:rPr lang="en-US" altLang="en-US" sz="2000" dirty="0"/>
              <a:t>The user has control over the display (e.g. wireframe, shading) and the properties of the solid elements as well as coatings/materials for a surface coat</a:t>
            </a:r>
          </a:p>
          <a:p>
            <a:pPr marL="171450" indent="-171450" eaLnBrk="1" hangingPunct="1">
              <a:lnSpc>
                <a:spcPct val="90000"/>
              </a:lnSpc>
              <a:spcBef>
                <a:spcPts val="0"/>
              </a:spcBef>
            </a:pPr>
            <a:endParaRPr lang="en-US" altLang="en-US" sz="2000" dirty="0"/>
          </a:p>
          <a:p>
            <a:pPr marL="171450" indent="-171450" eaLnBrk="1" hangingPunct="1">
              <a:lnSpc>
                <a:spcPct val="90000"/>
              </a:lnSpc>
              <a:spcBef>
                <a:spcPts val="0"/>
              </a:spcBef>
            </a:pPr>
            <a:r>
              <a:rPr lang="en-US" altLang="en-US" sz="2000" dirty="0"/>
              <a:t>Four layers created for each Mesh Controller:</a:t>
            </a:r>
          </a:p>
          <a:p>
            <a:pPr marL="571500" lvl="1" indent="-171450">
              <a:lnSpc>
                <a:spcPct val="90000"/>
              </a:lnSpc>
              <a:spcBef>
                <a:spcPts val="0"/>
              </a:spcBef>
            </a:pPr>
            <a:r>
              <a:rPr lang="en-US" altLang="en-US" sz="1600" dirty="0"/>
              <a:t>Mesh Controller</a:t>
            </a:r>
          </a:p>
          <a:p>
            <a:pPr marL="571500" lvl="1" indent="-171450">
              <a:lnSpc>
                <a:spcPct val="90000"/>
              </a:lnSpc>
              <a:spcBef>
                <a:spcPts val="0"/>
              </a:spcBef>
            </a:pPr>
            <a:r>
              <a:rPr lang="en-US" altLang="en-US" sz="1600" dirty="0"/>
              <a:t>Solid Part</a:t>
            </a:r>
          </a:p>
          <a:p>
            <a:pPr marL="571500" lvl="1" indent="-171450">
              <a:lnSpc>
                <a:spcPct val="90000"/>
              </a:lnSpc>
              <a:spcBef>
                <a:spcPts val="0"/>
              </a:spcBef>
            </a:pPr>
            <a:r>
              <a:rPr lang="en-US" altLang="en-US" sz="1600" dirty="0"/>
              <a:t>3D elements</a:t>
            </a:r>
          </a:p>
          <a:p>
            <a:pPr marL="571500" lvl="1" indent="-171450">
              <a:lnSpc>
                <a:spcPct val="90000"/>
              </a:lnSpc>
              <a:spcBef>
                <a:spcPts val="0"/>
              </a:spcBef>
            </a:pPr>
            <a:r>
              <a:rPr lang="en-US" altLang="en-US" sz="1600" dirty="0"/>
              <a:t>2D elements</a:t>
            </a:r>
          </a:p>
          <a:p>
            <a:pPr marL="171450" indent="-171450" eaLnBrk="1" hangingPunct="1">
              <a:lnSpc>
                <a:spcPct val="90000"/>
              </a:lnSpc>
              <a:spcBef>
                <a:spcPts val="0"/>
              </a:spcBef>
            </a:pPr>
            <a:endParaRPr lang="en-US" altLang="en-US" sz="2000" dirty="0"/>
          </a:p>
          <a:p>
            <a:pPr marL="171450" indent="-171450" eaLnBrk="1" hangingPunct="1">
              <a:lnSpc>
                <a:spcPct val="90000"/>
              </a:lnSpc>
              <a:spcBef>
                <a:spcPts val="0"/>
              </a:spcBef>
            </a:pPr>
            <a:r>
              <a:rPr lang="en-US" altLang="en-US" sz="2000" dirty="0"/>
              <a:t>Different mesh controllers may be used for multiple parts</a:t>
            </a:r>
          </a:p>
        </p:txBody>
      </p:sp>
      <p:sp>
        <p:nvSpPr>
          <p:cNvPr id="50180" name="Slide Number Placeholder 1">
            <a:extLst>
              <a:ext uri="{FF2B5EF4-FFF2-40B4-BE49-F238E27FC236}">
                <a16:creationId xmlns:a16="http://schemas.microsoft.com/office/drawing/2014/main" id="{8E69FA3D-96AE-41F5-988D-C0DCACE64DB2}"/>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A19FA523-63DC-4B61-8EC5-654BFC86BF95}" type="slidenum">
              <a:rPr lang="en-US" altLang="en-US" sz="1200" smtClean="0"/>
              <a:pPr algn="ctr">
                <a:spcBef>
                  <a:spcPct val="0"/>
                </a:spcBef>
                <a:buFontTx/>
                <a:buNone/>
              </a:pPr>
              <a:t>36</a:t>
            </a:fld>
            <a:endParaRPr lang="en-US" altLang="en-US" sz="1200" dirty="0"/>
          </a:p>
        </p:txBody>
      </p:sp>
    </p:spTree>
    <p:extLst>
      <p:ext uri="{BB962C8B-B14F-4D97-AF65-F5344CB8AC3E}">
        <p14:creationId xmlns:p14="http://schemas.microsoft.com/office/powerpoint/2010/main" val="35429102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73F0E008-7DBB-4A8C-A631-0A81B2A16A3F}"/>
              </a:ext>
            </a:extLst>
          </p:cNvPr>
          <p:cNvSpPr>
            <a:spLocks noGrp="1" noChangeArrowheads="1"/>
          </p:cNvSpPr>
          <p:nvPr>
            <p:ph type="title"/>
          </p:nvPr>
        </p:nvSpPr>
        <p:spPr>
          <a:xfrm>
            <a:off x="990600" y="-1"/>
            <a:ext cx="7315200" cy="1010093"/>
          </a:xfrm>
        </p:spPr>
        <p:txBody>
          <a:bodyPr/>
          <a:lstStyle/>
          <a:p>
            <a:pPr eaLnBrk="1" hangingPunct="1"/>
            <a:r>
              <a:rPr lang="en-US" altLang="en-US" sz="2800" dirty="0"/>
              <a:t>What are Assemblies and Trackers?</a:t>
            </a:r>
          </a:p>
        </p:txBody>
      </p:sp>
      <p:sp>
        <p:nvSpPr>
          <p:cNvPr id="51203" name="Rectangle 3">
            <a:extLst>
              <a:ext uri="{FF2B5EF4-FFF2-40B4-BE49-F238E27FC236}">
                <a16:creationId xmlns:a16="http://schemas.microsoft.com/office/drawing/2014/main" id="{BC8D41E2-88FA-49D5-BA98-E142C0BE7FF8}"/>
              </a:ext>
            </a:extLst>
          </p:cNvPr>
          <p:cNvSpPr>
            <a:spLocks noGrp="1" noChangeArrowheads="1"/>
          </p:cNvSpPr>
          <p:nvPr>
            <p:ph idx="1"/>
          </p:nvPr>
        </p:nvSpPr>
        <p:spPr>
          <a:xfrm>
            <a:off x="152400" y="1066800"/>
            <a:ext cx="8839200" cy="5359960"/>
          </a:xfrm>
        </p:spPr>
        <p:txBody>
          <a:bodyPr>
            <a:normAutofit/>
          </a:bodyPr>
          <a:lstStyle/>
          <a:p>
            <a:pPr marL="171450" indent="-171450" eaLnBrk="1" hangingPunct="1">
              <a:spcBef>
                <a:spcPts val="0"/>
              </a:spcBef>
            </a:pPr>
            <a:r>
              <a:rPr lang="en-US" altLang="en-US" sz="2000" dirty="0"/>
              <a:t>Assemblies represent related components whose position may be adjusted by modifying the assembly</a:t>
            </a:r>
          </a:p>
          <a:p>
            <a:pPr marL="571500" lvl="1" indent="-171450">
              <a:spcBef>
                <a:spcPts val="0"/>
              </a:spcBef>
            </a:pPr>
            <a:r>
              <a:rPr lang="en-US" altLang="en-US" sz="1800" dirty="0"/>
              <a:t>Translation X, Y, and Z</a:t>
            </a:r>
          </a:p>
          <a:p>
            <a:pPr marL="571500" lvl="1" indent="-171450">
              <a:spcBef>
                <a:spcPts val="0"/>
              </a:spcBef>
            </a:pPr>
            <a:r>
              <a:rPr lang="en-US" altLang="en-US" sz="1800" dirty="0"/>
              <a:t>Rotations about X, Y, and Z</a:t>
            </a:r>
          </a:p>
          <a:p>
            <a:pPr marL="571500" lvl="1" indent="-171450">
              <a:spcBef>
                <a:spcPts val="0"/>
              </a:spcBef>
            </a:pPr>
            <a:r>
              <a:rPr lang="en-US" altLang="en-US" sz="1800" dirty="0"/>
              <a:t>Can be tied to symbol related to orbit position for slowly slewing components or deployment simulations</a:t>
            </a:r>
          </a:p>
          <a:p>
            <a:pPr marL="571500" lvl="1" indent="-171450">
              <a:spcBef>
                <a:spcPts val="0"/>
              </a:spcBef>
            </a:pPr>
            <a:r>
              <a:rPr lang="en-US" altLang="en-US" sz="1800" dirty="0"/>
              <a:t>Can be tied to symbol and use Fast Spin computation option to simulate objects completing many revolutions between orbit calculation points (e.g. scan mirror) </a:t>
            </a:r>
          </a:p>
          <a:p>
            <a:pPr marL="171450" indent="-171450">
              <a:spcBef>
                <a:spcPts val="0"/>
              </a:spcBef>
            </a:pPr>
            <a:endParaRPr lang="en-US" altLang="en-US" sz="2000" dirty="0"/>
          </a:p>
          <a:p>
            <a:pPr marL="171450" indent="-171450">
              <a:spcBef>
                <a:spcPts val="0"/>
              </a:spcBef>
            </a:pPr>
            <a:r>
              <a:rPr lang="en-US" altLang="en-US" sz="2000" dirty="0"/>
              <a:t>Trackers are similar to assemblies, but actively rotate to point towards specified object (e.g. sun)</a:t>
            </a:r>
          </a:p>
          <a:p>
            <a:pPr marL="571500" lvl="1" indent="-171450">
              <a:spcBef>
                <a:spcPts val="0"/>
              </a:spcBef>
            </a:pPr>
            <a:r>
              <a:rPr lang="en-US" altLang="en-US" sz="1800" dirty="0"/>
              <a:t>May be disabled during eclipses</a:t>
            </a:r>
          </a:p>
          <a:p>
            <a:pPr marL="571500" lvl="1" indent="-171450">
              <a:spcBef>
                <a:spcPts val="0"/>
              </a:spcBef>
            </a:pPr>
            <a:r>
              <a:rPr lang="en-US" altLang="en-US" sz="1800" dirty="0"/>
              <a:t>Rotations may be constrained to specified angle range</a:t>
            </a:r>
          </a:p>
          <a:p>
            <a:pPr marL="571500" lvl="1" indent="-171450">
              <a:spcBef>
                <a:spcPts val="0"/>
              </a:spcBef>
            </a:pPr>
            <a:r>
              <a:rPr lang="en-US" altLang="en-US" sz="1800" dirty="0"/>
              <a:t>Can be programmed to be active or locked</a:t>
            </a:r>
          </a:p>
          <a:p>
            <a:pPr marL="571500" lvl="1" indent="-171450">
              <a:spcBef>
                <a:spcPts val="0"/>
              </a:spcBef>
            </a:pPr>
            <a:r>
              <a:rPr lang="en-US" altLang="en-US" sz="1800" dirty="0"/>
              <a:t>May be nested for Azimuth/Elevation type pointing</a:t>
            </a:r>
          </a:p>
        </p:txBody>
      </p:sp>
      <p:sp>
        <p:nvSpPr>
          <p:cNvPr id="5" name="Slide Number Placeholder 1">
            <a:extLst>
              <a:ext uri="{FF2B5EF4-FFF2-40B4-BE49-F238E27FC236}">
                <a16:creationId xmlns:a16="http://schemas.microsoft.com/office/drawing/2014/main" id="{D5B2EE4A-BCBE-4B73-92D9-4D73300BCBB8}"/>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F1F16022-6D68-4537-B583-DA268F999E34}" type="slidenum">
              <a:rPr lang="en-US" altLang="en-US" sz="1200" smtClean="0"/>
              <a:pPr algn="ctr">
                <a:spcBef>
                  <a:spcPct val="0"/>
                </a:spcBef>
                <a:buFontTx/>
                <a:buNone/>
              </a:pPr>
              <a:t>37</a:t>
            </a:fld>
            <a:endParaRPr lang="en-US" altLang="en-US" sz="1200" dirty="0"/>
          </a:p>
        </p:txBody>
      </p:sp>
    </p:spTree>
    <p:extLst>
      <p:ext uri="{BB962C8B-B14F-4D97-AF65-F5344CB8AC3E}">
        <p14:creationId xmlns:p14="http://schemas.microsoft.com/office/powerpoint/2010/main" val="14732723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73F0E008-7DBB-4A8C-A631-0A81B2A16A3F}"/>
              </a:ext>
            </a:extLst>
          </p:cNvPr>
          <p:cNvSpPr>
            <a:spLocks noGrp="1" noChangeArrowheads="1"/>
          </p:cNvSpPr>
          <p:nvPr>
            <p:ph type="title"/>
          </p:nvPr>
        </p:nvSpPr>
        <p:spPr>
          <a:xfrm>
            <a:off x="990600" y="-1"/>
            <a:ext cx="7315200" cy="1010093"/>
          </a:xfrm>
        </p:spPr>
        <p:txBody>
          <a:bodyPr/>
          <a:lstStyle/>
          <a:p>
            <a:pPr eaLnBrk="1" hangingPunct="1"/>
            <a:r>
              <a:rPr lang="en-US" altLang="en-US" sz="2800" dirty="0"/>
              <a:t>What Orbit Options are Available?</a:t>
            </a:r>
          </a:p>
        </p:txBody>
      </p:sp>
      <p:sp>
        <p:nvSpPr>
          <p:cNvPr id="51203" name="Rectangle 3">
            <a:extLst>
              <a:ext uri="{FF2B5EF4-FFF2-40B4-BE49-F238E27FC236}">
                <a16:creationId xmlns:a16="http://schemas.microsoft.com/office/drawing/2014/main" id="{BC8D41E2-88FA-49D5-BA98-E142C0BE7FF8}"/>
              </a:ext>
            </a:extLst>
          </p:cNvPr>
          <p:cNvSpPr>
            <a:spLocks noGrp="1" noChangeArrowheads="1"/>
          </p:cNvSpPr>
          <p:nvPr>
            <p:ph idx="1"/>
          </p:nvPr>
        </p:nvSpPr>
        <p:spPr>
          <a:xfrm>
            <a:off x="152400" y="1040840"/>
            <a:ext cx="8839200" cy="5359960"/>
          </a:xfrm>
        </p:spPr>
        <p:txBody>
          <a:bodyPr>
            <a:normAutofit/>
          </a:bodyPr>
          <a:lstStyle/>
          <a:p>
            <a:pPr marL="171450" indent="-171450" eaLnBrk="1" hangingPunct="1">
              <a:spcBef>
                <a:spcPts val="0"/>
              </a:spcBef>
            </a:pPr>
            <a:r>
              <a:rPr lang="en-US" altLang="en-US" sz="2000" dirty="0"/>
              <a:t>Thermal Desktop has a variety of features supporting orbital mechanics including:</a:t>
            </a:r>
          </a:p>
          <a:p>
            <a:pPr marL="571500" lvl="1" indent="-171450">
              <a:spcBef>
                <a:spcPts val="0"/>
              </a:spcBef>
            </a:pPr>
            <a:r>
              <a:rPr lang="en-US" altLang="en-US" sz="1800" dirty="0"/>
              <a:t>Basic Beta Angle orbits</a:t>
            </a:r>
          </a:p>
          <a:p>
            <a:pPr marL="571500" lvl="1" indent="-171450">
              <a:spcBef>
                <a:spcPts val="0"/>
              </a:spcBef>
            </a:pPr>
            <a:r>
              <a:rPr lang="en-US" altLang="en-US" sz="1800" dirty="0"/>
              <a:t>Keplerian Orbit definitions</a:t>
            </a:r>
          </a:p>
          <a:p>
            <a:pPr marL="571500" lvl="1" indent="-171450">
              <a:spcBef>
                <a:spcPts val="0"/>
              </a:spcBef>
            </a:pPr>
            <a:r>
              <a:rPr lang="en-US" altLang="en-US" sz="1800" dirty="0"/>
              <a:t>Trajectory Data (Solar, Planet vector list)</a:t>
            </a:r>
          </a:p>
          <a:p>
            <a:pPr marL="571500" lvl="1" indent="-171450">
              <a:spcBef>
                <a:spcPts val="0"/>
              </a:spcBef>
            </a:pPr>
            <a:r>
              <a:rPr lang="en-US" altLang="en-US" sz="1800" dirty="0"/>
              <a:t>Surface and sky modeling</a:t>
            </a:r>
          </a:p>
          <a:p>
            <a:pPr marL="571500" lvl="1" indent="-171450">
              <a:spcBef>
                <a:spcPts val="0"/>
              </a:spcBef>
            </a:pPr>
            <a:r>
              <a:rPr lang="en-US" altLang="en-US" sz="1800" dirty="0"/>
              <a:t>Free Molecular Heating</a:t>
            </a:r>
          </a:p>
          <a:p>
            <a:pPr marL="171450" indent="-171450">
              <a:spcBef>
                <a:spcPts val="0"/>
              </a:spcBef>
            </a:pPr>
            <a:endParaRPr lang="en-US" altLang="en-US" sz="2000" dirty="0"/>
          </a:p>
          <a:p>
            <a:pPr marL="171450" indent="-171450">
              <a:spcBef>
                <a:spcPts val="0"/>
              </a:spcBef>
            </a:pPr>
            <a:r>
              <a:rPr lang="en-US" altLang="en-US" sz="2000" dirty="0"/>
              <a:t>Solar, Albedo and Planet IR fluxes may be Time dependent</a:t>
            </a:r>
          </a:p>
          <a:p>
            <a:pPr marL="171450" indent="-171450">
              <a:spcBef>
                <a:spcPts val="0"/>
              </a:spcBef>
            </a:pPr>
            <a:endParaRPr lang="en-US" altLang="en-US" sz="2000" dirty="0"/>
          </a:p>
          <a:p>
            <a:pPr marL="171450" indent="-171450">
              <a:spcBef>
                <a:spcPts val="0"/>
              </a:spcBef>
            </a:pPr>
            <a:r>
              <a:rPr lang="en-US" altLang="en-US" sz="2000" dirty="0"/>
              <a:t>Albedo and Planet IR fluxes may be Latitude/Longitude dependent</a:t>
            </a:r>
          </a:p>
          <a:p>
            <a:pPr marL="171450" indent="-171450">
              <a:spcBef>
                <a:spcPts val="0"/>
              </a:spcBef>
            </a:pPr>
            <a:endParaRPr lang="en-US" altLang="en-US" sz="2000" dirty="0"/>
          </a:p>
          <a:p>
            <a:pPr marL="171450" indent="-171450">
              <a:spcBef>
                <a:spcPts val="0"/>
              </a:spcBef>
            </a:pPr>
            <a:r>
              <a:rPr lang="en-US" altLang="en-US" sz="2000" dirty="0"/>
              <a:t>Visualize vehicle in orbit</a:t>
            </a:r>
          </a:p>
          <a:p>
            <a:pPr marL="571500" lvl="1" indent="-171450">
              <a:spcBef>
                <a:spcPts val="0"/>
              </a:spcBef>
            </a:pPr>
            <a:r>
              <a:rPr lang="en-US" altLang="en-US" sz="1800" dirty="0"/>
              <a:t>Single or Multiple positions</a:t>
            </a:r>
          </a:p>
          <a:p>
            <a:pPr marL="571500" lvl="1" indent="-171450">
              <a:spcBef>
                <a:spcPts val="0"/>
              </a:spcBef>
            </a:pPr>
            <a:r>
              <a:rPr lang="en-US" altLang="en-US" sz="1800" dirty="0"/>
              <a:t>Animations</a:t>
            </a:r>
          </a:p>
          <a:p>
            <a:pPr marL="571500" lvl="1" indent="-171450">
              <a:spcBef>
                <a:spcPts val="0"/>
              </a:spcBef>
            </a:pPr>
            <a:r>
              <a:rPr lang="en-US" altLang="en-US" sz="1800" dirty="0"/>
              <a:t>Moving geometry as a function of trackers/assemblies displayed</a:t>
            </a:r>
          </a:p>
          <a:p>
            <a:pPr marL="571500" lvl="1" indent="-171450">
              <a:spcBef>
                <a:spcPts val="0"/>
              </a:spcBef>
            </a:pPr>
            <a:r>
              <a:rPr lang="en-US" altLang="en-US" sz="1800" dirty="0"/>
              <a:t>Display maps of planets/moon/sun for presentation quality images</a:t>
            </a:r>
          </a:p>
          <a:p>
            <a:pPr marL="171450" indent="-171450">
              <a:spcBef>
                <a:spcPts val="0"/>
              </a:spcBef>
            </a:pPr>
            <a:endParaRPr lang="en-US" altLang="en-US" sz="2000" dirty="0"/>
          </a:p>
          <a:p>
            <a:pPr marL="171450" indent="-171450">
              <a:spcBef>
                <a:spcPts val="0"/>
              </a:spcBef>
            </a:pPr>
            <a:r>
              <a:rPr lang="en-US" altLang="en-US" sz="2000" dirty="0"/>
              <a:t>Visualize vehicle only from orbital location (e.g. Sun, Planet)</a:t>
            </a:r>
          </a:p>
          <a:p>
            <a:pPr marL="571500" lvl="1" indent="-171450"/>
            <a:endParaRPr lang="en-US" altLang="en-US" sz="1800" dirty="0"/>
          </a:p>
        </p:txBody>
      </p:sp>
      <p:sp>
        <p:nvSpPr>
          <p:cNvPr id="5" name="Slide Number Placeholder 1">
            <a:extLst>
              <a:ext uri="{FF2B5EF4-FFF2-40B4-BE49-F238E27FC236}">
                <a16:creationId xmlns:a16="http://schemas.microsoft.com/office/drawing/2014/main" id="{D5B2EE4A-BCBE-4B73-92D9-4D73300BCBB8}"/>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F1F16022-6D68-4537-B583-DA268F999E34}" type="slidenum">
              <a:rPr lang="en-US" altLang="en-US" sz="1200" smtClean="0"/>
              <a:pPr algn="ctr">
                <a:spcBef>
                  <a:spcPct val="0"/>
                </a:spcBef>
                <a:buFontTx/>
                <a:buNone/>
              </a:pPr>
              <a:t>38</a:t>
            </a:fld>
            <a:endParaRPr lang="en-US" altLang="en-US" sz="1200" dirty="0"/>
          </a:p>
        </p:txBody>
      </p:sp>
    </p:spTree>
    <p:extLst>
      <p:ext uri="{BB962C8B-B14F-4D97-AF65-F5344CB8AC3E}">
        <p14:creationId xmlns:p14="http://schemas.microsoft.com/office/powerpoint/2010/main" val="30029280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73F0E008-7DBB-4A8C-A631-0A81B2A16A3F}"/>
              </a:ext>
            </a:extLst>
          </p:cNvPr>
          <p:cNvSpPr>
            <a:spLocks noGrp="1" noChangeArrowheads="1"/>
          </p:cNvSpPr>
          <p:nvPr>
            <p:ph type="title"/>
          </p:nvPr>
        </p:nvSpPr>
        <p:spPr>
          <a:xfrm>
            <a:off x="990600" y="-1"/>
            <a:ext cx="7315200" cy="1010093"/>
          </a:xfrm>
        </p:spPr>
        <p:txBody>
          <a:bodyPr/>
          <a:lstStyle/>
          <a:p>
            <a:pPr eaLnBrk="1" hangingPunct="1"/>
            <a:r>
              <a:rPr lang="en-US" altLang="en-US" sz="2800" dirty="0"/>
              <a:t>What is the Case Set Manager?</a:t>
            </a:r>
          </a:p>
        </p:txBody>
      </p:sp>
      <p:sp>
        <p:nvSpPr>
          <p:cNvPr id="51203" name="Rectangle 3">
            <a:extLst>
              <a:ext uri="{FF2B5EF4-FFF2-40B4-BE49-F238E27FC236}">
                <a16:creationId xmlns:a16="http://schemas.microsoft.com/office/drawing/2014/main" id="{BC8D41E2-88FA-49D5-BA98-E142C0BE7FF8}"/>
              </a:ext>
            </a:extLst>
          </p:cNvPr>
          <p:cNvSpPr>
            <a:spLocks noGrp="1" noChangeArrowheads="1"/>
          </p:cNvSpPr>
          <p:nvPr>
            <p:ph idx="1"/>
          </p:nvPr>
        </p:nvSpPr>
        <p:spPr>
          <a:xfrm>
            <a:off x="152400" y="1040840"/>
            <a:ext cx="8610600" cy="5359960"/>
          </a:xfrm>
        </p:spPr>
        <p:txBody>
          <a:bodyPr/>
          <a:lstStyle/>
          <a:p>
            <a:pPr marL="171450" indent="-171450" eaLnBrk="1" hangingPunct="1">
              <a:spcBef>
                <a:spcPts val="0"/>
              </a:spcBef>
            </a:pPr>
            <a:r>
              <a:rPr lang="en-US" altLang="en-US" sz="2000" dirty="0"/>
              <a:t>Case Set Manager allows full thermal cases to be defined</a:t>
            </a:r>
          </a:p>
          <a:p>
            <a:pPr lvl="1" eaLnBrk="1" hangingPunct="1">
              <a:spcBef>
                <a:spcPts val="0"/>
              </a:spcBef>
            </a:pPr>
            <a:r>
              <a:rPr lang="en-US" altLang="en-US" sz="1800" dirty="0"/>
              <a:t>Radiation Tasks to be run (Radks, </a:t>
            </a:r>
            <a:r>
              <a:rPr lang="en-US" altLang="en-US" sz="1800" dirty="0" err="1"/>
              <a:t>HeatRates</a:t>
            </a:r>
            <a:r>
              <a:rPr lang="en-US" altLang="en-US" sz="1800" dirty="0"/>
              <a:t>, Articulated runs, </a:t>
            </a:r>
            <a:r>
              <a:rPr lang="en-US" altLang="en-US" sz="1800" dirty="0" err="1"/>
              <a:t>etc</a:t>
            </a:r>
            <a:r>
              <a:rPr lang="en-US" altLang="en-US" sz="1800" dirty="0"/>
              <a:t>)</a:t>
            </a:r>
          </a:p>
          <a:p>
            <a:pPr lvl="1" eaLnBrk="1" hangingPunct="1">
              <a:spcBef>
                <a:spcPts val="0"/>
              </a:spcBef>
            </a:pPr>
            <a:r>
              <a:rPr lang="en-US" altLang="en-US" sz="1800" dirty="0"/>
              <a:t>Symbols to be over-ridden</a:t>
            </a:r>
          </a:p>
          <a:p>
            <a:pPr lvl="1" eaLnBrk="1" hangingPunct="1">
              <a:spcBef>
                <a:spcPts val="0"/>
              </a:spcBef>
            </a:pPr>
            <a:r>
              <a:rPr lang="en-US" altLang="en-US" sz="1800" dirty="0"/>
              <a:t>Properties to be over-ridden</a:t>
            </a:r>
          </a:p>
          <a:p>
            <a:pPr lvl="1" eaLnBrk="1" hangingPunct="1">
              <a:spcBef>
                <a:spcPts val="0"/>
              </a:spcBef>
            </a:pPr>
            <a:r>
              <a:rPr lang="en-US" altLang="en-US" sz="1800" dirty="0"/>
              <a:t>SINDA file properties to be specified</a:t>
            </a:r>
          </a:p>
          <a:p>
            <a:pPr lvl="2" eaLnBrk="1" hangingPunct="1">
              <a:spcBef>
                <a:spcPts val="0"/>
              </a:spcBef>
            </a:pPr>
            <a:r>
              <a:rPr lang="en-US" altLang="en-US" sz="1600" dirty="0"/>
              <a:t>Submodel specific data (Node, Conductor, Variables, </a:t>
            </a:r>
            <a:r>
              <a:rPr lang="en-US" altLang="en-US" sz="1600" dirty="0" err="1"/>
              <a:t>etc</a:t>
            </a:r>
            <a:r>
              <a:rPr lang="en-US" altLang="en-US" sz="1600" dirty="0"/>
              <a:t>)</a:t>
            </a:r>
          </a:p>
          <a:p>
            <a:pPr lvl="2" eaLnBrk="1" hangingPunct="1">
              <a:spcBef>
                <a:spcPts val="0"/>
              </a:spcBef>
            </a:pPr>
            <a:r>
              <a:rPr lang="en-US" altLang="en-US" sz="1600" dirty="0"/>
              <a:t>Output parameters and intervals</a:t>
            </a:r>
          </a:p>
          <a:p>
            <a:pPr lvl="2" eaLnBrk="1" hangingPunct="1">
              <a:spcBef>
                <a:spcPts val="0"/>
              </a:spcBef>
            </a:pPr>
            <a:r>
              <a:rPr lang="en-US" altLang="en-US" sz="1600" dirty="0"/>
              <a:t>Definition of run parameters (Convergence, SS/TR, End Time, </a:t>
            </a:r>
            <a:r>
              <a:rPr lang="en-US" altLang="en-US" sz="1600" dirty="0" err="1"/>
              <a:t>etc</a:t>
            </a:r>
            <a:r>
              <a:rPr lang="en-US" altLang="en-US" sz="1600" dirty="0"/>
              <a:t>)</a:t>
            </a:r>
          </a:p>
          <a:p>
            <a:pPr lvl="2" eaLnBrk="1" hangingPunct="1">
              <a:spcBef>
                <a:spcPts val="0"/>
              </a:spcBef>
            </a:pPr>
            <a:r>
              <a:rPr lang="en-US" altLang="en-US" sz="1600" dirty="0"/>
              <a:t>Submodels to BUILD for solution</a:t>
            </a:r>
          </a:p>
          <a:p>
            <a:pPr lvl="1" eaLnBrk="1" hangingPunct="1">
              <a:spcBef>
                <a:spcPts val="0"/>
              </a:spcBef>
            </a:pPr>
            <a:r>
              <a:rPr lang="en-US" altLang="en-US" sz="1800" dirty="0"/>
              <a:t>SINDA file to be specified, run and post-processed</a:t>
            </a:r>
          </a:p>
          <a:p>
            <a:pPr lvl="1" eaLnBrk="1" hangingPunct="1">
              <a:spcBef>
                <a:spcPts val="0"/>
              </a:spcBef>
            </a:pPr>
            <a:r>
              <a:rPr lang="en-US" altLang="en-US" sz="1800" dirty="0"/>
              <a:t>Hand shaking between SINDA and Thermal Desktop</a:t>
            </a:r>
          </a:p>
          <a:p>
            <a:pPr marL="171450" indent="-171450" eaLnBrk="1" hangingPunct="1">
              <a:spcBef>
                <a:spcPts val="0"/>
              </a:spcBef>
            </a:pPr>
            <a:endParaRPr lang="en-US" altLang="en-US" sz="2000" dirty="0"/>
          </a:p>
          <a:p>
            <a:pPr marL="171450" indent="-171450" eaLnBrk="1" hangingPunct="1">
              <a:spcBef>
                <a:spcPts val="0"/>
              </a:spcBef>
            </a:pPr>
            <a:r>
              <a:rPr lang="en-US" altLang="en-US" sz="2000" dirty="0"/>
              <a:t>Multiple Cases can be defined and submitted in a single “run”</a:t>
            </a:r>
          </a:p>
          <a:p>
            <a:pPr marL="171450" indent="-171450" eaLnBrk="1" hangingPunct="1">
              <a:spcBef>
                <a:spcPts val="0"/>
              </a:spcBef>
            </a:pPr>
            <a:endParaRPr lang="en-US" altLang="en-US" sz="2000" dirty="0"/>
          </a:p>
          <a:p>
            <a:pPr marL="171450" indent="-171450" eaLnBrk="1" hangingPunct="1">
              <a:spcBef>
                <a:spcPts val="0"/>
              </a:spcBef>
            </a:pPr>
            <a:r>
              <a:rPr lang="en-US" altLang="en-US" sz="2000" dirty="0"/>
              <a:t>Intelligent logic determines if Radiation results need to be recalculated</a:t>
            </a:r>
          </a:p>
          <a:p>
            <a:pPr lvl="1" eaLnBrk="1" hangingPunct="1">
              <a:spcBef>
                <a:spcPts val="0"/>
              </a:spcBef>
            </a:pPr>
            <a:r>
              <a:rPr lang="en-US" altLang="en-US" sz="1800" dirty="0"/>
              <a:t>Geometry or Optical Property Change</a:t>
            </a:r>
          </a:p>
          <a:p>
            <a:pPr lvl="1" eaLnBrk="1" hangingPunct="1"/>
            <a:endParaRPr lang="en-US" altLang="en-US" sz="1800" dirty="0"/>
          </a:p>
        </p:txBody>
      </p:sp>
      <p:sp>
        <p:nvSpPr>
          <p:cNvPr id="5" name="Slide Number Placeholder 1">
            <a:extLst>
              <a:ext uri="{FF2B5EF4-FFF2-40B4-BE49-F238E27FC236}">
                <a16:creationId xmlns:a16="http://schemas.microsoft.com/office/drawing/2014/main" id="{D5B2EE4A-BCBE-4B73-92D9-4D73300BCBB8}"/>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F1F16022-6D68-4537-B583-DA268F999E34}" type="slidenum">
              <a:rPr lang="en-US" altLang="en-US" sz="1200" smtClean="0"/>
              <a:pPr algn="ctr">
                <a:spcBef>
                  <a:spcPct val="0"/>
                </a:spcBef>
                <a:buFontTx/>
                <a:buNone/>
              </a:pPr>
              <a:t>39</a:t>
            </a:fld>
            <a:endParaRPr lang="en-US" alt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623C6F33-C035-4E52-8728-08BA9A54AB42}"/>
              </a:ext>
            </a:extLst>
          </p:cNvPr>
          <p:cNvSpPr>
            <a:spLocks noGrp="1" noChangeArrowheads="1"/>
          </p:cNvSpPr>
          <p:nvPr>
            <p:ph type="title"/>
          </p:nvPr>
        </p:nvSpPr>
        <p:spPr>
          <a:xfrm>
            <a:off x="988828" y="0"/>
            <a:ext cx="7316972" cy="1020726"/>
          </a:xfrm>
        </p:spPr>
        <p:txBody>
          <a:bodyPr/>
          <a:lstStyle/>
          <a:p>
            <a:pPr eaLnBrk="1" hangingPunct="1"/>
            <a:r>
              <a:rPr lang="en-US" altLang="en-US" sz="2800" dirty="0"/>
              <a:t>Do I need to learn </a:t>
            </a:r>
            <a:r>
              <a:rPr lang="en-US" altLang="en-US" sz="2800" dirty="0" err="1"/>
              <a:t>AutoCad</a:t>
            </a:r>
            <a:r>
              <a:rPr lang="en-US" altLang="en-US" sz="2800" dirty="0"/>
              <a:t> to use Desktop?</a:t>
            </a:r>
          </a:p>
        </p:txBody>
      </p:sp>
      <p:sp>
        <p:nvSpPr>
          <p:cNvPr id="52227" name="Rectangle 3">
            <a:extLst>
              <a:ext uri="{FF2B5EF4-FFF2-40B4-BE49-F238E27FC236}">
                <a16:creationId xmlns:a16="http://schemas.microsoft.com/office/drawing/2014/main" id="{369D3A0D-F35C-4CAF-BAC2-968452684297}"/>
              </a:ext>
            </a:extLst>
          </p:cNvPr>
          <p:cNvSpPr>
            <a:spLocks noGrp="1" noChangeArrowheads="1"/>
          </p:cNvSpPr>
          <p:nvPr>
            <p:ph idx="1"/>
          </p:nvPr>
        </p:nvSpPr>
        <p:spPr>
          <a:xfrm>
            <a:off x="152400" y="974688"/>
            <a:ext cx="8610600" cy="5943600"/>
          </a:xfrm>
        </p:spPr>
        <p:txBody>
          <a:bodyPr/>
          <a:lstStyle/>
          <a:p>
            <a:pPr marL="171450" indent="-171450" eaLnBrk="1" hangingPunct="1">
              <a:spcBef>
                <a:spcPct val="0"/>
              </a:spcBef>
            </a:pPr>
            <a:r>
              <a:rPr lang="en-US" altLang="en-US" sz="2000" dirty="0"/>
              <a:t>Technically, no, but it sure does help!!!  There are some key things that it helps to understand (in no particular order)…</a:t>
            </a:r>
          </a:p>
          <a:p>
            <a:pPr lvl="1" eaLnBrk="1" hangingPunct="1">
              <a:spcBef>
                <a:spcPct val="0"/>
              </a:spcBef>
            </a:pPr>
            <a:r>
              <a:rPr lang="en-US" altLang="en-US" sz="1800" dirty="0"/>
              <a:t>Snap points: </a:t>
            </a:r>
            <a:r>
              <a:rPr lang="en-US" altLang="en-US" sz="1600" dirty="0"/>
              <a:t>cursor snaps to endpoint, center, intersection, node, </a:t>
            </a:r>
            <a:r>
              <a:rPr lang="en-US" altLang="en-US" sz="1600" dirty="0" err="1"/>
              <a:t>etc</a:t>
            </a:r>
            <a:r>
              <a:rPr lang="en-US" altLang="en-US" sz="1600" dirty="0"/>
              <a:t> when close enough.  User can set this with the OSNAP command and F3 to turn on/off</a:t>
            </a:r>
            <a:endParaRPr lang="en-US" altLang="en-US" sz="1800" dirty="0"/>
          </a:p>
          <a:p>
            <a:pPr lvl="1" eaLnBrk="1" hangingPunct="1">
              <a:spcBef>
                <a:spcPct val="0"/>
              </a:spcBef>
            </a:pPr>
            <a:r>
              <a:rPr lang="en-US" altLang="en-US" sz="1800" dirty="0"/>
              <a:t>User Coordinate System (UCS): </a:t>
            </a:r>
            <a:r>
              <a:rPr lang="en-US" altLang="en-US" sz="1600" dirty="0"/>
              <a:t>when selecting an arbitrary point in 3D space (i.e. not an endpoint, center, intersection, </a:t>
            </a:r>
            <a:r>
              <a:rPr lang="en-US" altLang="en-US" sz="1600" dirty="0" err="1"/>
              <a:t>etc</a:t>
            </a:r>
            <a:r>
              <a:rPr lang="en-US" altLang="en-US" sz="1600" dirty="0"/>
              <a:t>) on a 2D screen, there is a 2D plane defined by the user coordinate system.  This plane can be moved as necessary by rotating about X, Y, or Z or alternatively by specifying an origin, a point on X and a point in the XY plane.  Use the UCS command to define a new UCS or go back to the World Coordinate system.</a:t>
            </a:r>
            <a:endParaRPr lang="en-US" altLang="en-US" sz="1800" dirty="0"/>
          </a:p>
          <a:p>
            <a:pPr lvl="1" eaLnBrk="1" hangingPunct="1">
              <a:spcBef>
                <a:spcPct val="0"/>
              </a:spcBef>
            </a:pPr>
            <a:r>
              <a:rPr lang="en-US" altLang="en-US" sz="1800" dirty="0"/>
              <a:t>Entering points via text: </a:t>
            </a:r>
            <a:r>
              <a:rPr lang="en-US" altLang="en-US" sz="1600" dirty="0"/>
              <a:t>a point may be specified by entering its world X/Y/Z coordinates or using the @ prefix to be relative to the last point entered.  Polar coordinates may be specified using &lt; between the distance and angle.  So @1&lt;90, would be 1 unit in the Y direction relative to the last point defined</a:t>
            </a:r>
          </a:p>
          <a:p>
            <a:pPr lvl="1" eaLnBrk="1" hangingPunct="1">
              <a:spcBef>
                <a:spcPct val="0"/>
              </a:spcBef>
            </a:pPr>
            <a:r>
              <a:rPr lang="en-US" altLang="en-US" sz="1800" dirty="0"/>
              <a:t>Layers: </a:t>
            </a:r>
            <a:r>
              <a:rPr lang="en-US" altLang="en-US" sz="1600" dirty="0"/>
              <a:t>layers are a way (outside of Thermal Desktop commands) to control the visibility of Desktop or other drawing objects.  Any objects on layers that are off or frozen are not displayed.  The layer must both be on and thawed for the object to be displayed.  You can make quick changes to existing layers through the combo box at the top or select the layers button for full access (create, delete, etc.)</a:t>
            </a:r>
          </a:p>
          <a:p>
            <a:pPr lvl="1" eaLnBrk="1" hangingPunct="1">
              <a:spcBef>
                <a:spcPct val="0"/>
              </a:spcBef>
            </a:pPr>
            <a:r>
              <a:rPr lang="en-US" altLang="en-US" sz="1800" dirty="0"/>
              <a:t>Properties: </a:t>
            </a:r>
            <a:r>
              <a:rPr lang="en-US" altLang="en-US" sz="1600" dirty="0"/>
              <a:t>every object has some basic </a:t>
            </a:r>
            <a:r>
              <a:rPr lang="en-US" altLang="en-US" sz="1600" dirty="0" err="1"/>
              <a:t>AutoCad</a:t>
            </a:r>
            <a:r>
              <a:rPr lang="en-US" altLang="en-US" sz="1600" dirty="0"/>
              <a:t> properties, such as color and layer.  Access these by selecting the objects you want and typing in PROPERTIES or right click-Properties</a:t>
            </a:r>
            <a:endParaRPr lang="en-US" altLang="en-US" sz="1800" dirty="0"/>
          </a:p>
          <a:p>
            <a:pPr lvl="1" eaLnBrk="1" hangingPunct="1">
              <a:spcBef>
                <a:spcPct val="0"/>
              </a:spcBef>
            </a:pPr>
            <a:endParaRPr lang="en-US" altLang="en-US" sz="1800" dirty="0"/>
          </a:p>
        </p:txBody>
      </p:sp>
      <p:sp>
        <p:nvSpPr>
          <p:cNvPr id="52228" name="Slide Number Placeholder 1">
            <a:extLst>
              <a:ext uri="{FF2B5EF4-FFF2-40B4-BE49-F238E27FC236}">
                <a16:creationId xmlns:a16="http://schemas.microsoft.com/office/drawing/2014/main" id="{A7AF732A-8D22-4A0B-8816-F111BCA051FD}"/>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F1F16022-6D68-4537-B583-DA268F999E34}" type="slidenum">
              <a:rPr lang="en-US" altLang="en-US" sz="1200" smtClean="0"/>
              <a:pPr algn="ctr">
                <a:spcBef>
                  <a:spcPct val="0"/>
                </a:spcBef>
                <a:buFontTx/>
                <a:buNone/>
              </a:pPr>
              <a:t>40</a:t>
            </a:fld>
            <a:endParaRPr lang="en-US" alt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4E897414-17D0-445D-AAEA-F3A82382E9BB}"/>
              </a:ext>
            </a:extLst>
          </p:cNvPr>
          <p:cNvSpPr>
            <a:spLocks noGrp="1" noChangeArrowheads="1"/>
          </p:cNvSpPr>
          <p:nvPr>
            <p:ph type="title"/>
          </p:nvPr>
        </p:nvSpPr>
        <p:spPr>
          <a:xfrm>
            <a:off x="990600" y="0"/>
            <a:ext cx="7315200" cy="988828"/>
          </a:xfrm>
        </p:spPr>
        <p:txBody>
          <a:bodyPr/>
          <a:lstStyle/>
          <a:p>
            <a:pPr eaLnBrk="1" hangingPunct="1"/>
            <a:r>
              <a:rPr lang="en-US" altLang="en-US" sz="2800" dirty="0"/>
              <a:t>You mean there’s still more I need to know?</a:t>
            </a:r>
          </a:p>
        </p:txBody>
      </p:sp>
      <p:sp>
        <p:nvSpPr>
          <p:cNvPr id="53251" name="Rectangle 3">
            <a:extLst>
              <a:ext uri="{FF2B5EF4-FFF2-40B4-BE49-F238E27FC236}">
                <a16:creationId xmlns:a16="http://schemas.microsoft.com/office/drawing/2014/main" id="{766CB864-5242-4889-8E16-4ED654DA877A}"/>
              </a:ext>
            </a:extLst>
          </p:cNvPr>
          <p:cNvSpPr>
            <a:spLocks noGrp="1" noChangeArrowheads="1"/>
          </p:cNvSpPr>
          <p:nvPr>
            <p:ph idx="1"/>
          </p:nvPr>
        </p:nvSpPr>
        <p:spPr>
          <a:xfrm>
            <a:off x="152400" y="1030792"/>
            <a:ext cx="8839200" cy="5380641"/>
          </a:xfrm>
        </p:spPr>
        <p:txBody>
          <a:bodyPr>
            <a:normAutofit/>
          </a:bodyPr>
          <a:lstStyle/>
          <a:p>
            <a:pPr lvl="1" eaLnBrk="1" hangingPunct="1">
              <a:spcBef>
                <a:spcPct val="0"/>
              </a:spcBef>
            </a:pPr>
            <a:r>
              <a:rPr lang="en-US" altLang="en-US" sz="1800" dirty="0"/>
              <a:t>Zooming: </a:t>
            </a:r>
            <a:r>
              <a:rPr lang="en-US" altLang="en-US" sz="1600" dirty="0" err="1"/>
              <a:t>AutoCad</a:t>
            </a:r>
            <a:r>
              <a:rPr lang="en-US" altLang="en-US" sz="1600" dirty="0"/>
              <a:t> provides some quick zoom commands.  Z-E zooms to drawing extents, Z-W zooms prompts for a zoom window, Z-0.9x (or any other number) zooms to that percentage of screen size (in this case 0.9 times smaller)</a:t>
            </a:r>
          </a:p>
          <a:p>
            <a:pPr lvl="1" eaLnBrk="1" hangingPunct="1">
              <a:spcBef>
                <a:spcPct val="0"/>
              </a:spcBef>
            </a:pPr>
            <a:r>
              <a:rPr lang="en-US" altLang="en-US" sz="1800" dirty="0"/>
              <a:t>Dynamic Rotation: </a:t>
            </a:r>
            <a:r>
              <a:rPr lang="en-US" altLang="en-US" sz="1600" dirty="0"/>
              <a:t>3DORBIT brings up the model within a green circle.  Moving the mouse within the circle will dynamically rotate the model.  Moving the mouse outside the green circle will rotate about the current screen Z axis.  There are also 4 circles at 90° increments that allow rotation only about the screen X or Y axis.</a:t>
            </a:r>
            <a:endParaRPr lang="en-US" altLang="en-US" sz="1800" dirty="0"/>
          </a:p>
          <a:p>
            <a:pPr lvl="1" eaLnBrk="1" hangingPunct="1">
              <a:spcBef>
                <a:spcPct val="0"/>
              </a:spcBef>
            </a:pPr>
            <a:r>
              <a:rPr lang="en-US" altLang="en-US" sz="1800" dirty="0"/>
              <a:t>Rotating objects in 3D space (not rotating the viewpoint): </a:t>
            </a:r>
            <a:r>
              <a:rPr lang="en-US" altLang="en-US" sz="1600" dirty="0" err="1"/>
              <a:t>AutoCad’s</a:t>
            </a:r>
            <a:r>
              <a:rPr lang="en-US" altLang="en-US" sz="1600" dirty="0"/>
              <a:t> 3DROTATE (NOT ROTATE3D!!!) command allows the user to specify the axis of rotation and the amount to rotate the selected objects</a:t>
            </a:r>
            <a:endParaRPr lang="en-US" altLang="en-US" sz="1800" dirty="0"/>
          </a:p>
          <a:p>
            <a:pPr lvl="1" eaLnBrk="1" hangingPunct="1">
              <a:spcBef>
                <a:spcPct val="0"/>
              </a:spcBef>
            </a:pPr>
            <a:r>
              <a:rPr lang="en-US" altLang="en-US" sz="1800" dirty="0"/>
              <a:t>Paper Space vs. Model Space:  </a:t>
            </a:r>
            <a:r>
              <a:rPr lang="en-US" altLang="en-US" sz="1600" dirty="0"/>
              <a:t>When TD goes into post processing mode, your are viewing the model through a view port defined in paper space.  The legend is in paper space as is the window frame, but the model is </a:t>
            </a:r>
            <a:r>
              <a:rPr lang="en-US" altLang="en-US" sz="1600" i="1" dirty="0"/>
              <a:t>through</a:t>
            </a:r>
            <a:r>
              <a:rPr lang="en-US" altLang="en-US" sz="1600" dirty="0"/>
              <a:t> the viewport.  PS and MS toggles between paper and model space.  Sometimes it is necessary to zoom out/in while in Paper space</a:t>
            </a:r>
          </a:p>
          <a:p>
            <a:pPr lvl="1" eaLnBrk="1" hangingPunct="1">
              <a:spcBef>
                <a:spcPct val="0"/>
              </a:spcBef>
            </a:pPr>
            <a:r>
              <a:rPr lang="en-US" altLang="en-US" sz="1800" dirty="0"/>
              <a:t>Object Selection: </a:t>
            </a:r>
            <a:r>
              <a:rPr lang="en-US" altLang="en-US" sz="1600" dirty="0" err="1"/>
              <a:t>AutoCad</a:t>
            </a:r>
            <a:r>
              <a:rPr lang="en-US" altLang="en-US" sz="1600" dirty="0"/>
              <a:t> commands can work as a Noun/Verb (Objects are already selected, now perform some action) or Verb/Noun (Perform some action and prompt for which objects).  When selecting objects, if the object is within the </a:t>
            </a:r>
            <a:r>
              <a:rPr lang="en-US" altLang="en-US" sz="1600" dirty="0" err="1"/>
              <a:t>pickbox</a:t>
            </a:r>
            <a:r>
              <a:rPr lang="en-US" altLang="en-US" sz="1600" dirty="0"/>
              <a:t>, then that object is selected (might need to have edges within </a:t>
            </a:r>
            <a:r>
              <a:rPr lang="en-US" altLang="en-US" sz="1600" dirty="0" err="1"/>
              <a:t>pickbox</a:t>
            </a:r>
            <a:r>
              <a:rPr lang="en-US" altLang="en-US" sz="1600" dirty="0"/>
              <a:t>).  If no object is found within the </a:t>
            </a:r>
            <a:r>
              <a:rPr lang="en-US" altLang="en-US" sz="1600" dirty="0" err="1"/>
              <a:t>pickbox</a:t>
            </a:r>
            <a:r>
              <a:rPr lang="en-US" altLang="en-US" sz="1600" dirty="0"/>
              <a:t> upon clicking, then a Window (everything completely within the Window) may be selected by moving right of the 1</a:t>
            </a:r>
            <a:r>
              <a:rPr lang="en-US" altLang="en-US" sz="1600" baseline="30000" dirty="0"/>
              <a:t>st</a:t>
            </a:r>
            <a:r>
              <a:rPr lang="en-US" altLang="en-US" sz="1600" dirty="0"/>
              <a:t> pick point or a Crossing (everything completely within or crossing the boundary) by moving left of the 1</a:t>
            </a:r>
            <a:r>
              <a:rPr lang="en-US" altLang="en-US" sz="1600" baseline="30000" dirty="0"/>
              <a:t>st</a:t>
            </a:r>
            <a:r>
              <a:rPr lang="en-US" altLang="en-US" sz="1600" dirty="0"/>
              <a:t> pick point.</a:t>
            </a:r>
            <a:endParaRPr lang="en-US" altLang="en-US" sz="1800" dirty="0"/>
          </a:p>
        </p:txBody>
      </p:sp>
      <p:sp>
        <p:nvSpPr>
          <p:cNvPr id="53252" name="Slide Number Placeholder 1">
            <a:extLst>
              <a:ext uri="{FF2B5EF4-FFF2-40B4-BE49-F238E27FC236}">
                <a16:creationId xmlns:a16="http://schemas.microsoft.com/office/drawing/2014/main" id="{1321F1BC-AE0C-4482-AA09-C1E69DB10029}"/>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97705011-FB20-41FC-8819-4616E581252D}" type="slidenum">
              <a:rPr lang="en-US" altLang="en-US" sz="1200" smtClean="0"/>
              <a:pPr algn="ctr">
                <a:spcBef>
                  <a:spcPct val="0"/>
                </a:spcBef>
                <a:buFontTx/>
                <a:buNone/>
              </a:pPr>
              <a:t>41</a:t>
            </a:fld>
            <a:endParaRPr lang="en-US" alt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24600094-C1F0-4C93-BBB6-C42867B08A12}"/>
              </a:ext>
            </a:extLst>
          </p:cNvPr>
          <p:cNvSpPr>
            <a:spLocks noGrp="1" noChangeArrowheads="1"/>
          </p:cNvSpPr>
          <p:nvPr>
            <p:ph type="title"/>
          </p:nvPr>
        </p:nvSpPr>
        <p:spPr>
          <a:xfrm>
            <a:off x="1010092" y="0"/>
            <a:ext cx="7295708" cy="988828"/>
          </a:xfrm>
        </p:spPr>
        <p:txBody>
          <a:bodyPr/>
          <a:lstStyle/>
          <a:p>
            <a:pPr eaLnBrk="1" hangingPunct="1"/>
            <a:r>
              <a:rPr lang="en-US" altLang="en-US" sz="2800" dirty="0"/>
              <a:t>How much more do I have to learn?! </a:t>
            </a:r>
            <a:br>
              <a:rPr lang="en-US" altLang="en-US" sz="2800" dirty="0"/>
            </a:br>
            <a:r>
              <a:rPr lang="en-US" altLang="en-US" sz="2000" dirty="0"/>
              <a:t>(Not Much more now)</a:t>
            </a:r>
          </a:p>
        </p:txBody>
      </p:sp>
      <p:sp>
        <p:nvSpPr>
          <p:cNvPr id="54275" name="Rectangle 3">
            <a:extLst>
              <a:ext uri="{FF2B5EF4-FFF2-40B4-BE49-F238E27FC236}">
                <a16:creationId xmlns:a16="http://schemas.microsoft.com/office/drawing/2014/main" id="{771A4F4F-EE8B-4401-9B73-717AEC9C9BF5}"/>
              </a:ext>
            </a:extLst>
          </p:cNvPr>
          <p:cNvSpPr>
            <a:spLocks noGrp="1" noChangeArrowheads="1"/>
          </p:cNvSpPr>
          <p:nvPr>
            <p:ph idx="1"/>
          </p:nvPr>
        </p:nvSpPr>
        <p:spPr>
          <a:xfrm>
            <a:off x="152400" y="1030792"/>
            <a:ext cx="8839200" cy="5455068"/>
          </a:xfrm>
        </p:spPr>
        <p:txBody>
          <a:bodyPr/>
          <a:lstStyle/>
          <a:p>
            <a:pPr lvl="1" eaLnBrk="1" hangingPunct="1">
              <a:spcBef>
                <a:spcPct val="0"/>
              </a:spcBef>
            </a:pPr>
            <a:r>
              <a:rPr lang="en-US" altLang="en-US" sz="1800" dirty="0"/>
              <a:t>Modifying objects: </a:t>
            </a:r>
            <a:r>
              <a:rPr lang="en-US" altLang="en-US" sz="1600" dirty="0" err="1"/>
              <a:t>AutoCad</a:t>
            </a:r>
            <a:r>
              <a:rPr lang="en-US" altLang="en-US" sz="1600" dirty="0"/>
              <a:t> native commands let you MOVE, ROTATE, COPY, ERASE, MIRROR, or ARRAY objects.  Furthermore, when an object is selected, grips are displayed (small rectangles at midpoints, origins, end points, </a:t>
            </a:r>
            <a:r>
              <a:rPr lang="en-US" altLang="en-US" sz="1600" dirty="0" err="1"/>
              <a:t>etc</a:t>
            </a:r>
            <a:r>
              <a:rPr lang="en-US" altLang="en-US" sz="1600" dirty="0"/>
              <a:t>).  By selecting and dragging a grip, you can also resize, move, or rotate objects.  F8 can be used to toggle orthogonal point selection when modifying objects.</a:t>
            </a:r>
          </a:p>
          <a:p>
            <a:pPr lvl="1" eaLnBrk="1" hangingPunct="1">
              <a:spcBef>
                <a:spcPct val="0"/>
              </a:spcBef>
            </a:pPr>
            <a:r>
              <a:rPr lang="en-US" altLang="en-US" sz="1800" dirty="0"/>
              <a:t>Inserting one Drawing into Another: </a:t>
            </a:r>
            <a:r>
              <a:rPr lang="en-US" altLang="en-US" sz="1600" dirty="0"/>
              <a:t>before the days of cut-and-paste, </a:t>
            </a:r>
            <a:r>
              <a:rPr lang="en-US" altLang="en-US" sz="1600" dirty="0" err="1"/>
              <a:t>AutoCad</a:t>
            </a:r>
            <a:r>
              <a:rPr lang="en-US" altLang="en-US" sz="1600" dirty="0"/>
              <a:t> had the WBLOCK command to export selected objects to a .dwg file and INSERT to import them.  These are still available, but Copy with Basepoint and Paste are easier.  Note that the </a:t>
            </a:r>
            <a:r>
              <a:rPr lang="en-US" altLang="en-US" sz="1600" dirty="0" err="1"/>
              <a:t>AutoCad</a:t>
            </a:r>
            <a:r>
              <a:rPr lang="en-US" altLang="en-US" sz="1600" dirty="0"/>
              <a:t> COPY command (copies within drawing) is different that the COPYCLIP command (copies to clipboard)</a:t>
            </a:r>
            <a:endParaRPr lang="en-US" altLang="en-US" sz="1800" dirty="0"/>
          </a:p>
          <a:p>
            <a:pPr lvl="1" eaLnBrk="1" hangingPunct="1">
              <a:spcBef>
                <a:spcPct val="0"/>
              </a:spcBef>
            </a:pPr>
            <a:r>
              <a:rPr lang="en-US" altLang="en-US" sz="1800" dirty="0"/>
              <a:t>Blocks: </a:t>
            </a:r>
            <a:r>
              <a:rPr lang="en-US" altLang="en-US" sz="1600" dirty="0"/>
              <a:t>when importing CAD geometry (STEPIN, IGESIN, ACISIN) the entire model and any associated parts comes in as a single object.  Then EXPLODE this object to remove the assembly and be able to access the subparts.  May need to do this multiple times to drill down to solids from assemblies which import as blocks</a:t>
            </a:r>
            <a:endParaRPr lang="en-US" altLang="en-US" sz="1800" dirty="0"/>
          </a:p>
          <a:p>
            <a:pPr lvl="1" eaLnBrk="1" hangingPunct="1">
              <a:spcBef>
                <a:spcPct val="0"/>
              </a:spcBef>
            </a:pPr>
            <a:r>
              <a:rPr lang="en-US" altLang="en-US" sz="1800" dirty="0"/>
              <a:t>Aligning objects: </a:t>
            </a:r>
            <a:r>
              <a:rPr lang="en-US" altLang="en-US" sz="1600" dirty="0" err="1"/>
              <a:t>AutoCad</a:t>
            </a:r>
            <a:r>
              <a:rPr lang="en-US" altLang="en-US" sz="1600" dirty="0"/>
              <a:t> provides a handy command (3DALIGN and ALIGN) to allow the user to specify 3 points on a base object and 3 points on destination object(s) and rotate/translate the selected object into the new position</a:t>
            </a:r>
          </a:p>
          <a:p>
            <a:pPr lvl="1" eaLnBrk="1" hangingPunct="1">
              <a:spcBef>
                <a:spcPct val="0"/>
              </a:spcBef>
            </a:pPr>
            <a:r>
              <a:rPr lang="en-US" altLang="en-US" sz="1800" dirty="0"/>
              <a:t>Units: </a:t>
            </a:r>
            <a:r>
              <a:rPr lang="en-US" altLang="en-US" sz="1600" dirty="0" err="1"/>
              <a:t>AutoCad</a:t>
            </a:r>
            <a:r>
              <a:rPr lang="en-US" altLang="en-US" sz="1600" dirty="0"/>
              <a:t> does not necessarily have a specified unit set.  That said, Desktop does.  So, if you have built your geometry in inches (from a CAD import) but Desktop had units of meters, you could use the Desktop Preferences-Units option with the Don’t Scale Model to new Units checked or use the </a:t>
            </a:r>
            <a:r>
              <a:rPr lang="en-US" altLang="en-US" sz="1600" dirty="0" err="1"/>
              <a:t>AutoCad</a:t>
            </a:r>
            <a:r>
              <a:rPr lang="en-US" altLang="en-US" sz="1600" dirty="0"/>
              <a:t> SCALE command.  The AutoCAD scale command has the added benefit that it can work on any objects, not just Desktop ones.</a:t>
            </a:r>
          </a:p>
          <a:p>
            <a:pPr lvl="1" eaLnBrk="1" hangingPunct="1">
              <a:spcBef>
                <a:spcPct val="0"/>
              </a:spcBef>
            </a:pPr>
            <a:endParaRPr lang="en-US" altLang="en-US" sz="1600" dirty="0"/>
          </a:p>
        </p:txBody>
      </p:sp>
      <p:sp>
        <p:nvSpPr>
          <p:cNvPr id="54276" name="Slide Number Placeholder 1">
            <a:extLst>
              <a:ext uri="{FF2B5EF4-FFF2-40B4-BE49-F238E27FC236}">
                <a16:creationId xmlns:a16="http://schemas.microsoft.com/office/drawing/2014/main" id="{53EB39D9-03F1-496F-87BB-E1FC6A60113C}"/>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CEE185A6-6896-4614-B6E8-C1511AF6AF3B}" type="slidenum">
              <a:rPr lang="en-US" altLang="en-US" sz="1200" smtClean="0"/>
              <a:pPr algn="ctr">
                <a:spcBef>
                  <a:spcPct val="0"/>
                </a:spcBef>
                <a:buFontTx/>
                <a:buNone/>
              </a:pPr>
              <a:t>42</a:t>
            </a:fld>
            <a:endParaRPr lang="en-US" alt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3F5D3C28-0121-4250-857F-F2FB4FF02B2A}"/>
              </a:ext>
            </a:extLst>
          </p:cNvPr>
          <p:cNvSpPr>
            <a:spLocks noGrp="1" noChangeArrowheads="1"/>
          </p:cNvSpPr>
          <p:nvPr>
            <p:ph type="title"/>
          </p:nvPr>
        </p:nvSpPr>
        <p:spPr>
          <a:xfrm>
            <a:off x="956930" y="0"/>
            <a:ext cx="7348870" cy="1031358"/>
          </a:xfrm>
        </p:spPr>
        <p:txBody>
          <a:bodyPr/>
          <a:lstStyle/>
          <a:p>
            <a:pPr eaLnBrk="1" hangingPunct="1"/>
            <a:r>
              <a:rPr lang="en-US" altLang="en-US" sz="2800" dirty="0"/>
              <a:t>How much more do I have to learn?!</a:t>
            </a:r>
            <a:br>
              <a:rPr lang="en-US" altLang="en-US" sz="2800" dirty="0"/>
            </a:br>
            <a:r>
              <a:rPr lang="en-US" altLang="en-US" sz="2000" dirty="0"/>
              <a:t>(Almost to the end now)</a:t>
            </a:r>
            <a:endParaRPr lang="en-US" altLang="en-US" sz="2800" dirty="0"/>
          </a:p>
        </p:txBody>
      </p:sp>
      <p:sp>
        <p:nvSpPr>
          <p:cNvPr id="55299" name="Rectangle 3">
            <a:extLst>
              <a:ext uri="{FF2B5EF4-FFF2-40B4-BE49-F238E27FC236}">
                <a16:creationId xmlns:a16="http://schemas.microsoft.com/office/drawing/2014/main" id="{2AD16F62-3BE2-4673-B6DA-20B6A0AFB2B0}"/>
              </a:ext>
            </a:extLst>
          </p:cNvPr>
          <p:cNvSpPr>
            <a:spLocks noGrp="1" noChangeArrowheads="1"/>
          </p:cNvSpPr>
          <p:nvPr>
            <p:ph idx="1"/>
          </p:nvPr>
        </p:nvSpPr>
        <p:spPr>
          <a:xfrm>
            <a:off x="152400" y="1060936"/>
            <a:ext cx="8839200" cy="5382394"/>
          </a:xfrm>
        </p:spPr>
        <p:txBody>
          <a:bodyPr/>
          <a:lstStyle/>
          <a:p>
            <a:pPr lvl="1" eaLnBrk="1" hangingPunct="1">
              <a:spcBef>
                <a:spcPct val="0"/>
              </a:spcBef>
            </a:pPr>
            <a:r>
              <a:rPr lang="en-US" altLang="en-US" sz="1800" dirty="0"/>
              <a:t>Solid Object glitch: </a:t>
            </a:r>
            <a:r>
              <a:rPr lang="en-US" altLang="en-US" sz="1600" dirty="0"/>
              <a:t>Sometimes CAD objects just don’t show up, even though the layer is turned on.  Using the PDMODE command with either 2, 1, or 0 (something different than the current setting) makes the screen refresh and show the objects properly.  Sometimes displaying as wireframe can “kick” the system into working as well</a:t>
            </a:r>
          </a:p>
          <a:p>
            <a:pPr lvl="1" eaLnBrk="1" hangingPunct="1">
              <a:spcBef>
                <a:spcPct val="0"/>
              </a:spcBef>
            </a:pPr>
            <a:r>
              <a:rPr lang="en-US" altLang="en-US" sz="1800" dirty="0"/>
              <a:t>LIST: </a:t>
            </a:r>
            <a:r>
              <a:rPr lang="en-US" altLang="en-US" sz="1600" dirty="0"/>
              <a:t>the LIST command will echo to the text window some details on what was selected.  Useful to see if something is a block or solid</a:t>
            </a:r>
          </a:p>
          <a:p>
            <a:pPr lvl="1" eaLnBrk="1" hangingPunct="1">
              <a:spcBef>
                <a:spcPct val="0"/>
              </a:spcBef>
            </a:pPr>
            <a:r>
              <a:rPr lang="en-US" altLang="en-US" sz="1800" dirty="0"/>
              <a:t>SLICE: </a:t>
            </a:r>
            <a:r>
              <a:rPr lang="en-US" altLang="en-US" sz="1600" dirty="0"/>
              <a:t>used to cut a solid using </a:t>
            </a:r>
            <a:r>
              <a:rPr lang="en-US" altLang="en-US" sz="1600" dirty="0" err="1"/>
              <a:t>boolean</a:t>
            </a:r>
            <a:r>
              <a:rPr lang="en-US" altLang="en-US" sz="1600" dirty="0"/>
              <a:t>/cutting operations.  Works only on 3Dsolid type objects from other CAD programs</a:t>
            </a:r>
          </a:p>
          <a:p>
            <a:pPr lvl="1" eaLnBrk="1" hangingPunct="1">
              <a:spcBef>
                <a:spcPct val="0"/>
              </a:spcBef>
            </a:pPr>
            <a:r>
              <a:rPr lang="en-US" altLang="en-US" sz="1800" dirty="0"/>
              <a:t>Graphics Glitch: </a:t>
            </a:r>
            <a:r>
              <a:rPr lang="en-US" altLang="en-US" sz="1600" dirty="0"/>
              <a:t>sometimes the viewpoint is so far away from the scene that zooming to extents does not work.  Use the CAMERA command to re-position the viewpoint at 0,0,1 looking at 0,0,0 and switch to camera view.  Then zoom to extents and see if this works.  If so, delete the camera.</a:t>
            </a:r>
          </a:p>
          <a:p>
            <a:pPr lvl="1" eaLnBrk="1" hangingPunct="1">
              <a:spcBef>
                <a:spcPct val="0"/>
              </a:spcBef>
            </a:pPr>
            <a:r>
              <a:rPr lang="en-US" altLang="en-US" sz="1800" dirty="0"/>
              <a:t>Selection Preview or Hot Tracking: </a:t>
            </a:r>
            <a:r>
              <a:rPr lang="en-US" altLang="en-US" sz="1600" dirty="0"/>
              <a:t>under Tools-Options Selection Preview tab, options exist for highlighting an object when a command is active or when no command is active when the cursor moves.  Use this to disable hot-tracking if desired</a:t>
            </a:r>
          </a:p>
          <a:p>
            <a:pPr lvl="1" eaLnBrk="1" hangingPunct="1">
              <a:spcBef>
                <a:spcPct val="0"/>
              </a:spcBef>
            </a:pPr>
            <a:r>
              <a:rPr lang="en-US" altLang="en-US" sz="1800" dirty="0" err="1"/>
              <a:t>Bylayer</a:t>
            </a:r>
            <a:r>
              <a:rPr lang="en-US" altLang="en-US" sz="1800" dirty="0"/>
              <a:t> properties: </a:t>
            </a:r>
            <a:r>
              <a:rPr lang="en-US" altLang="en-US" sz="1600" dirty="0"/>
              <a:t>selecting the color as </a:t>
            </a:r>
            <a:r>
              <a:rPr lang="en-US" altLang="en-US" sz="1600" dirty="0" err="1"/>
              <a:t>bylayer</a:t>
            </a:r>
            <a:r>
              <a:rPr lang="en-US" altLang="en-US" sz="1600" dirty="0"/>
              <a:t> will make the color of the selected object be based on the color assigned to the layer on which that object resides</a:t>
            </a:r>
          </a:p>
          <a:p>
            <a:pPr lvl="1" eaLnBrk="1" hangingPunct="1">
              <a:spcBef>
                <a:spcPct val="0"/>
              </a:spcBef>
            </a:pPr>
            <a:r>
              <a:rPr lang="en-US" altLang="en-US" sz="1800" dirty="0"/>
              <a:t>Filter command: </a:t>
            </a:r>
            <a:r>
              <a:rPr lang="en-US" altLang="en-US" sz="1600" dirty="0"/>
              <a:t>filter command may be used when selecting to narrow selections to meet user specified criteria (e.g. layer, object type, </a:t>
            </a:r>
            <a:r>
              <a:rPr lang="en-US" altLang="en-US" sz="1600" dirty="0" err="1"/>
              <a:t>etc</a:t>
            </a:r>
            <a:r>
              <a:rPr lang="en-US" altLang="en-US" sz="1600" dirty="0"/>
              <a:t>)</a:t>
            </a:r>
          </a:p>
          <a:p>
            <a:pPr lvl="1" eaLnBrk="1" hangingPunct="1">
              <a:spcBef>
                <a:spcPct val="0"/>
              </a:spcBef>
            </a:pPr>
            <a:r>
              <a:rPr lang="en-US" altLang="en-US" sz="1800" dirty="0" err="1"/>
              <a:t>VisualStyles</a:t>
            </a:r>
            <a:r>
              <a:rPr lang="en-US" altLang="en-US" sz="1800" dirty="0"/>
              <a:t>: </a:t>
            </a:r>
            <a:r>
              <a:rPr lang="en-US" altLang="en-US" sz="1600" dirty="0"/>
              <a:t>this command lets you tailor the view as you like it (i.e. show edges)	</a:t>
            </a:r>
          </a:p>
        </p:txBody>
      </p:sp>
      <p:sp>
        <p:nvSpPr>
          <p:cNvPr id="55300" name="Slide Number Placeholder 1">
            <a:extLst>
              <a:ext uri="{FF2B5EF4-FFF2-40B4-BE49-F238E27FC236}">
                <a16:creationId xmlns:a16="http://schemas.microsoft.com/office/drawing/2014/main" id="{BF5D0569-1586-4B7B-9860-BD4E2ED5C6CD}"/>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47AC7377-6016-4894-99BB-91BD2DB7559A}" type="slidenum">
              <a:rPr lang="en-US" altLang="en-US" sz="1200" smtClean="0"/>
              <a:pPr algn="ctr">
                <a:spcBef>
                  <a:spcPct val="0"/>
                </a:spcBef>
                <a:buFontTx/>
                <a:buNone/>
              </a:pPr>
              <a:t>43</a:t>
            </a:fld>
            <a:endParaRPr lang="en-US" alt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Box 146">
            <a:extLst>
              <a:ext uri="{FF2B5EF4-FFF2-40B4-BE49-F238E27FC236}">
                <a16:creationId xmlns:a16="http://schemas.microsoft.com/office/drawing/2014/main" id="{C3C58309-E26C-410E-82F4-7C1F2C9FC350}"/>
              </a:ext>
            </a:extLst>
          </p:cNvPr>
          <p:cNvSpPr txBox="1">
            <a:spLocks noChangeArrowheads="1"/>
          </p:cNvSpPr>
          <p:nvPr/>
        </p:nvSpPr>
        <p:spPr bwMode="auto">
          <a:xfrm>
            <a:off x="0" y="165735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Thermal Desktop Interface </a:t>
            </a:r>
          </a:p>
        </p:txBody>
      </p:sp>
      <p:sp>
        <p:nvSpPr>
          <p:cNvPr id="56325" name="Slide Number Placeholder 1">
            <a:extLst>
              <a:ext uri="{FF2B5EF4-FFF2-40B4-BE49-F238E27FC236}">
                <a16:creationId xmlns:a16="http://schemas.microsoft.com/office/drawing/2014/main" id="{59BA7C94-B753-489A-9EC6-F1896B00EA21}"/>
              </a:ext>
            </a:extLst>
          </p:cNvPr>
          <p:cNvSpPr>
            <a:spLocks noGrp="1"/>
          </p:cNvSpPr>
          <p:nvPr>
            <p:ph type="sldNum" sz="quarter" idx="4"/>
          </p:nvPr>
        </p:nvSpPr>
        <p:spPr bwMode="auto">
          <a:xfrm>
            <a:off x="8346558" y="6583363"/>
            <a:ext cx="797442"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7FAE8CF-E2B1-4DF8-8D66-951AFAF47A81}" type="slidenum">
              <a:rPr lang="en-US" altLang="en-US" sz="1200" smtClean="0"/>
              <a:pPr>
                <a:spcBef>
                  <a:spcPct val="0"/>
                </a:spcBef>
                <a:buFontTx/>
                <a:buNone/>
              </a:pPr>
              <a:t>44</a:t>
            </a:fld>
            <a:endParaRPr lang="en-US" altLang="en-US" sz="1200" dirty="0"/>
          </a:p>
        </p:txBody>
      </p:sp>
      <p:pic>
        <p:nvPicPr>
          <p:cNvPr id="7" name="Picture 7" descr="logo_idea5_email3_edited">
            <a:extLst>
              <a:ext uri="{FF2B5EF4-FFF2-40B4-BE49-F238E27FC236}">
                <a16:creationId xmlns:a16="http://schemas.microsoft.com/office/drawing/2014/main" id="{D6116C5C-B003-413A-BCFC-EC52B31A5D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590800"/>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a:extLst>
              <a:ext uri="{FF2B5EF4-FFF2-40B4-BE49-F238E27FC236}">
                <a16:creationId xmlns:a16="http://schemas.microsoft.com/office/drawing/2014/main" id="{D0F93C8B-DB34-4B8F-B548-C9A8ED33D26F}"/>
              </a:ext>
            </a:extLst>
          </p:cNvPr>
          <p:cNvPicPr>
            <a:picLocks noChangeAspect="1"/>
          </p:cNvPicPr>
          <p:nvPr/>
        </p:nvPicPr>
        <p:blipFill>
          <a:blip r:embed="rId3">
            <a:extLst>
              <a:ext uri="{28A0092B-C50C-407E-A947-70E740481C1C}">
                <a14:useLocalDpi xmlns:a14="http://schemas.microsoft.com/office/drawing/2010/main" val="0"/>
              </a:ext>
            </a:extLst>
          </a:blip>
          <a:srcRect l="3278" t="1198" r="33920" b="17249"/>
          <a:stretch>
            <a:fillRect/>
          </a:stretch>
        </p:blipFill>
        <p:spPr bwMode="auto">
          <a:xfrm>
            <a:off x="1199950" y="1186761"/>
            <a:ext cx="7038659" cy="5140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Slide Number Placeholder 1">
            <a:extLst>
              <a:ext uri="{FF2B5EF4-FFF2-40B4-BE49-F238E27FC236}">
                <a16:creationId xmlns:a16="http://schemas.microsoft.com/office/drawing/2014/main" id="{F7BA97EC-63E0-4B15-89B3-8B2B4A591C7A}"/>
              </a:ext>
            </a:extLst>
          </p:cNvPr>
          <p:cNvSpPr>
            <a:spLocks noGrp="1"/>
          </p:cNvSpPr>
          <p:nvPr>
            <p:ph type="sldNum" sz="quarter" idx="4"/>
          </p:nvPr>
        </p:nvSpPr>
        <p:spPr bwMode="auto">
          <a:xfrm>
            <a:off x="8431619" y="6583362"/>
            <a:ext cx="712381"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0CC2D79-76BB-4B76-81D7-E1140EEE126E}" type="slidenum">
              <a:rPr lang="en-US" altLang="en-US" sz="1200" smtClean="0"/>
              <a:pPr>
                <a:spcBef>
                  <a:spcPct val="0"/>
                </a:spcBef>
                <a:buFontTx/>
                <a:buNone/>
              </a:pPr>
              <a:t>45</a:t>
            </a:fld>
            <a:endParaRPr lang="en-US" altLang="en-US" sz="1200" dirty="0"/>
          </a:p>
        </p:txBody>
      </p:sp>
      <p:sp>
        <p:nvSpPr>
          <p:cNvPr id="58373" name="Rectangle 16">
            <a:extLst>
              <a:ext uri="{FF2B5EF4-FFF2-40B4-BE49-F238E27FC236}">
                <a16:creationId xmlns:a16="http://schemas.microsoft.com/office/drawing/2014/main" id="{E1BB2E48-659A-47C1-8518-1037CF05D8A9}"/>
              </a:ext>
            </a:extLst>
          </p:cNvPr>
          <p:cNvSpPr>
            <a:spLocks noChangeArrowheads="1"/>
          </p:cNvSpPr>
          <p:nvPr/>
        </p:nvSpPr>
        <p:spPr bwMode="auto">
          <a:xfrm>
            <a:off x="3581400" y="1981200"/>
            <a:ext cx="203200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None/>
            </a:pPr>
            <a:r>
              <a:rPr lang="en-US" altLang="en-US" sz="1600" b="1" dirty="0">
                <a:solidFill>
                  <a:srgbClr val="FF0000"/>
                </a:solidFill>
                <a:latin typeface="Arial" panose="020B0604020202020204" pitchFamily="34" charset="0"/>
              </a:rPr>
              <a:t>Graphics Window</a:t>
            </a:r>
            <a:endParaRPr lang="en-US" altLang="en-US" sz="1600" b="1" dirty="0">
              <a:latin typeface="Arial" panose="020B0604020202020204" pitchFamily="34" charset="0"/>
            </a:endParaRPr>
          </a:p>
        </p:txBody>
      </p:sp>
      <p:sp>
        <p:nvSpPr>
          <p:cNvPr id="58374" name="Rectangle 16">
            <a:extLst>
              <a:ext uri="{FF2B5EF4-FFF2-40B4-BE49-F238E27FC236}">
                <a16:creationId xmlns:a16="http://schemas.microsoft.com/office/drawing/2014/main" id="{581F4C3C-9EF6-41AE-90AC-C916AFF6080F}"/>
              </a:ext>
            </a:extLst>
          </p:cNvPr>
          <p:cNvSpPr>
            <a:spLocks noChangeArrowheads="1"/>
          </p:cNvSpPr>
          <p:nvPr/>
        </p:nvSpPr>
        <p:spPr bwMode="auto">
          <a:xfrm rot="-5400000">
            <a:off x="37968" y="3351414"/>
            <a:ext cx="203200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None/>
            </a:pPr>
            <a:r>
              <a:rPr lang="en-US" altLang="en-US" sz="1600" b="1" dirty="0" err="1">
                <a:solidFill>
                  <a:srgbClr val="FF0000"/>
                </a:solidFill>
                <a:latin typeface="Arial" panose="020B0604020202020204" pitchFamily="34" charset="0"/>
              </a:rPr>
              <a:t>ToolBars</a:t>
            </a:r>
            <a:endParaRPr lang="en-US" altLang="en-US" sz="1600" b="1" dirty="0">
              <a:latin typeface="Arial" panose="020B0604020202020204" pitchFamily="34" charset="0"/>
            </a:endParaRPr>
          </a:p>
        </p:txBody>
      </p:sp>
      <p:sp>
        <p:nvSpPr>
          <p:cNvPr id="58375" name="Rectangle 16">
            <a:extLst>
              <a:ext uri="{FF2B5EF4-FFF2-40B4-BE49-F238E27FC236}">
                <a16:creationId xmlns:a16="http://schemas.microsoft.com/office/drawing/2014/main" id="{74AEB3F4-B501-4B47-9F96-623980C87D00}"/>
              </a:ext>
            </a:extLst>
          </p:cNvPr>
          <p:cNvSpPr>
            <a:spLocks noChangeArrowheads="1"/>
          </p:cNvSpPr>
          <p:nvPr/>
        </p:nvSpPr>
        <p:spPr bwMode="auto">
          <a:xfrm rot="-5400000">
            <a:off x="7370466" y="3333768"/>
            <a:ext cx="203200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None/>
            </a:pPr>
            <a:r>
              <a:rPr lang="en-US" altLang="en-US" sz="1600" b="1" dirty="0" err="1">
                <a:solidFill>
                  <a:srgbClr val="FF0000"/>
                </a:solidFill>
                <a:latin typeface="Arial" panose="020B0604020202020204" pitchFamily="34" charset="0"/>
              </a:rPr>
              <a:t>ToolBars</a:t>
            </a:r>
            <a:endParaRPr lang="en-US" altLang="en-US" sz="1600" b="1" dirty="0">
              <a:latin typeface="Arial" panose="020B0604020202020204" pitchFamily="34" charset="0"/>
            </a:endParaRPr>
          </a:p>
        </p:txBody>
      </p:sp>
      <p:sp>
        <p:nvSpPr>
          <p:cNvPr id="58376" name="Rectangle 16">
            <a:extLst>
              <a:ext uri="{FF2B5EF4-FFF2-40B4-BE49-F238E27FC236}">
                <a16:creationId xmlns:a16="http://schemas.microsoft.com/office/drawing/2014/main" id="{4410FC04-9FF1-47A0-A6F2-30FF1B275AB9}"/>
              </a:ext>
            </a:extLst>
          </p:cNvPr>
          <p:cNvSpPr>
            <a:spLocks noChangeArrowheads="1"/>
          </p:cNvSpPr>
          <p:nvPr/>
        </p:nvSpPr>
        <p:spPr bwMode="auto">
          <a:xfrm>
            <a:off x="2895600" y="1447800"/>
            <a:ext cx="281940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None/>
            </a:pPr>
            <a:r>
              <a:rPr lang="en-US" altLang="en-US" sz="1600" b="1" dirty="0">
                <a:solidFill>
                  <a:srgbClr val="FFFF00"/>
                </a:solidFill>
                <a:latin typeface="Arial" panose="020B0604020202020204" pitchFamily="34" charset="0"/>
              </a:rPr>
              <a:t>Menu Bar and Ribbon</a:t>
            </a:r>
          </a:p>
        </p:txBody>
      </p:sp>
      <p:sp>
        <p:nvSpPr>
          <p:cNvPr id="9" name="Rectangle 2">
            <a:extLst>
              <a:ext uri="{FF2B5EF4-FFF2-40B4-BE49-F238E27FC236}">
                <a16:creationId xmlns:a16="http://schemas.microsoft.com/office/drawing/2014/main" id="{948AD656-1A34-48F2-BF41-1D84084A4669}"/>
              </a:ext>
            </a:extLst>
          </p:cNvPr>
          <p:cNvSpPr txBox="1">
            <a:spLocks noChangeArrowheads="1"/>
          </p:cNvSpPr>
          <p:nvPr/>
        </p:nvSpPr>
        <p:spPr>
          <a:xfrm>
            <a:off x="904743" y="0"/>
            <a:ext cx="7401058" cy="914400"/>
          </a:xfrm>
          <a:prstGeom prst="rect">
            <a:avLst/>
          </a:prstGeom>
        </p:spPr>
        <p:txBody>
          <a:bodyPr anchor="ctr" anchorCtr="0"/>
          <a:lstStyle>
            <a:lvl1pPr algn="ctr" rtl="0" eaLnBrk="1" fontAlgn="base" hangingPunct="1">
              <a:spcBef>
                <a:spcPct val="0"/>
              </a:spcBef>
              <a:spcAft>
                <a:spcPct val="0"/>
              </a:spcAft>
              <a:defRPr sz="3200" b="1">
                <a:solidFill>
                  <a:srgbClr val="0B3D91"/>
                </a:solidFill>
                <a:latin typeface="Calibri"/>
                <a:ea typeface="+mj-ea"/>
                <a:cs typeface="Calibri"/>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defTabSz="914400"/>
            <a:r>
              <a:rPr lang="en-US" altLang="en-US" sz="2800" dirty="0"/>
              <a:t>Thermal Desktop Interface in AutoCAD</a:t>
            </a:r>
          </a:p>
        </p:txBody>
      </p:sp>
      <p:sp>
        <p:nvSpPr>
          <p:cNvPr id="10" name="Rectangle 16">
            <a:extLst>
              <a:ext uri="{FF2B5EF4-FFF2-40B4-BE49-F238E27FC236}">
                <a16:creationId xmlns:a16="http://schemas.microsoft.com/office/drawing/2014/main" id="{DC0D6E00-E918-4F1D-B418-65BC10D0B074}"/>
              </a:ext>
            </a:extLst>
          </p:cNvPr>
          <p:cNvSpPr>
            <a:spLocks noChangeArrowheads="1"/>
          </p:cNvSpPr>
          <p:nvPr/>
        </p:nvSpPr>
        <p:spPr bwMode="auto">
          <a:xfrm>
            <a:off x="3418915" y="5892440"/>
            <a:ext cx="2803489"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None/>
            </a:pPr>
            <a:r>
              <a:rPr lang="en-US" altLang="en-US" sz="1600" b="1" dirty="0">
                <a:solidFill>
                  <a:srgbClr val="FF0000"/>
                </a:solidFill>
                <a:latin typeface="Arial" panose="020B0604020202020204" pitchFamily="34" charset="0"/>
              </a:rPr>
              <a:t>Command Line Window</a:t>
            </a:r>
            <a:endParaRPr lang="en-US" altLang="en-US" sz="1600" b="1" dirty="0">
              <a:latin typeface="Arial" panose="020B060402020202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E1BC2800-A548-4D49-A3EA-C931AE49300F}"/>
              </a:ext>
            </a:extLst>
          </p:cNvPr>
          <p:cNvSpPr>
            <a:spLocks noGrp="1" noChangeArrowheads="1"/>
          </p:cNvSpPr>
          <p:nvPr>
            <p:ph type="title"/>
          </p:nvPr>
        </p:nvSpPr>
        <p:spPr>
          <a:xfrm>
            <a:off x="1066800" y="-1"/>
            <a:ext cx="7239000" cy="1010093"/>
          </a:xfrm>
        </p:spPr>
        <p:txBody>
          <a:bodyPr/>
          <a:lstStyle/>
          <a:p>
            <a:pPr eaLnBrk="1" hangingPunct="1"/>
            <a:r>
              <a:rPr lang="en-US" altLang="en-US" sz="2800" dirty="0"/>
              <a:t>How can I find what I’m looking</a:t>
            </a:r>
            <a:br>
              <a:rPr lang="en-US" altLang="en-US" sz="2800" dirty="0"/>
            </a:br>
            <a:r>
              <a:rPr lang="en-US" altLang="en-US" sz="2800" dirty="0"/>
              <a:t>for in the Desktop Menu?</a:t>
            </a:r>
          </a:p>
        </p:txBody>
      </p:sp>
      <p:sp>
        <p:nvSpPr>
          <p:cNvPr id="60419" name="Rectangle 3">
            <a:extLst>
              <a:ext uri="{FF2B5EF4-FFF2-40B4-BE49-F238E27FC236}">
                <a16:creationId xmlns:a16="http://schemas.microsoft.com/office/drawing/2014/main" id="{C142C398-7F36-430B-83CC-25F6D715B591}"/>
              </a:ext>
            </a:extLst>
          </p:cNvPr>
          <p:cNvSpPr>
            <a:spLocks noGrp="1" noChangeArrowheads="1"/>
          </p:cNvSpPr>
          <p:nvPr>
            <p:ph idx="1"/>
          </p:nvPr>
        </p:nvSpPr>
        <p:spPr>
          <a:xfrm>
            <a:off x="1631114" y="1091081"/>
            <a:ext cx="5300570" cy="533400"/>
          </a:xfrm>
        </p:spPr>
        <p:txBody>
          <a:bodyPr>
            <a:normAutofit/>
          </a:bodyPr>
          <a:lstStyle/>
          <a:p>
            <a:pPr marL="0" indent="0" eaLnBrk="1" hangingPunct="1">
              <a:spcBef>
                <a:spcPct val="0"/>
              </a:spcBef>
              <a:buNone/>
            </a:pPr>
            <a:r>
              <a:rPr lang="en-US" altLang="en-US" sz="2000" b="1" i="1" kern="1200" dirty="0"/>
              <a:t>Desktop Menu follows a fairly logical flow…</a:t>
            </a:r>
          </a:p>
        </p:txBody>
      </p:sp>
      <p:sp>
        <p:nvSpPr>
          <p:cNvPr id="60422" name="Slide Number Placeholder 1">
            <a:extLst>
              <a:ext uri="{FF2B5EF4-FFF2-40B4-BE49-F238E27FC236}">
                <a16:creationId xmlns:a16="http://schemas.microsoft.com/office/drawing/2014/main" id="{5136E353-F4A2-4B6A-97A8-A2F92473DC70}"/>
              </a:ext>
            </a:extLst>
          </p:cNvPr>
          <p:cNvSpPr>
            <a:spLocks noGrp="1"/>
          </p:cNvSpPr>
          <p:nvPr>
            <p:ph type="sldNum" sz="quarter" idx="12"/>
          </p:nvPr>
        </p:nvSpPr>
        <p:spPr bwMode="auto">
          <a:xfrm>
            <a:off x="8839200" y="6583363"/>
            <a:ext cx="3048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9D9A9C39-4C94-4498-8FB0-6551F8594A4A}" type="slidenum">
              <a:rPr lang="en-US" altLang="en-US" sz="1200" smtClean="0"/>
              <a:pPr algn="ctr">
                <a:spcBef>
                  <a:spcPct val="0"/>
                </a:spcBef>
                <a:buFontTx/>
                <a:buNone/>
              </a:pPr>
              <a:t>46</a:t>
            </a:fld>
            <a:endParaRPr lang="en-US" altLang="en-US" sz="1200" dirty="0"/>
          </a:p>
        </p:txBody>
      </p:sp>
      <p:sp>
        <p:nvSpPr>
          <p:cNvPr id="60420" name="Rectangle 5">
            <a:extLst>
              <a:ext uri="{FF2B5EF4-FFF2-40B4-BE49-F238E27FC236}">
                <a16:creationId xmlns:a16="http://schemas.microsoft.com/office/drawing/2014/main" id="{8E70BA14-FA3D-48CC-AB8C-35763A42D21D}"/>
              </a:ext>
            </a:extLst>
          </p:cNvPr>
          <p:cNvSpPr>
            <a:spLocks noChangeArrowheads="1"/>
          </p:cNvSpPr>
          <p:nvPr/>
        </p:nvSpPr>
        <p:spPr bwMode="auto">
          <a:xfrm>
            <a:off x="1752600" y="1447800"/>
            <a:ext cx="7315200" cy="458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3550" indent="-4635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AutoNum type="arabicPeriod"/>
            </a:pPr>
            <a:r>
              <a:rPr lang="en-US" altLang="en-US" sz="1800" dirty="0">
                <a:solidFill>
                  <a:srgbClr val="0B3D91"/>
                </a:solidFill>
                <a:latin typeface="Calibri"/>
                <a:cs typeface="Calibri"/>
              </a:rPr>
              <a:t>Most common commands are at the top (Edit, Model Browser, Case Set Manager, Symbol Manager, Logic Objects)</a:t>
            </a:r>
          </a:p>
          <a:p>
            <a:pPr eaLnBrk="1" hangingPunct="1">
              <a:spcBef>
                <a:spcPct val="0"/>
              </a:spcBef>
              <a:buFontTx/>
              <a:buAutoNum type="arabicPeriod"/>
            </a:pPr>
            <a:r>
              <a:rPr lang="en-US" altLang="en-US" sz="1800" dirty="0">
                <a:solidFill>
                  <a:srgbClr val="0B3D91"/>
                </a:solidFill>
                <a:latin typeface="Calibri"/>
                <a:cs typeface="Calibri"/>
              </a:rPr>
              <a:t>Definition of </a:t>
            </a:r>
            <a:r>
              <a:rPr lang="en-US" altLang="en-US" sz="1800" dirty="0" err="1">
                <a:solidFill>
                  <a:srgbClr val="0B3D91"/>
                </a:solidFill>
                <a:latin typeface="Calibri"/>
                <a:cs typeface="Calibri"/>
              </a:rPr>
              <a:t>Opt</a:t>
            </a:r>
            <a:r>
              <a:rPr lang="en-US" altLang="en-US" sz="1800" dirty="0">
                <a:solidFill>
                  <a:srgbClr val="0B3D91"/>
                </a:solidFill>
                <a:latin typeface="Calibri"/>
                <a:cs typeface="Calibri"/>
              </a:rPr>
              <a:t> Props, Mat Props, Radiation Groups (Enclosures)</a:t>
            </a:r>
          </a:p>
          <a:p>
            <a:pPr eaLnBrk="1" hangingPunct="1">
              <a:spcBef>
                <a:spcPct val="0"/>
              </a:spcBef>
              <a:buFontTx/>
              <a:buAutoNum type="arabicPeriod"/>
            </a:pPr>
            <a:r>
              <a:rPr lang="en-US" altLang="en-US" sz="1800" dirty="0">
                <a:solidFill>
                  <a:srgbClr val="0B3D91"/>
                </a:solidFill>
                <a:latin typeface="Calibri"/>
                <a:cs typeface="Calibri"/>
              </a:rPr>
              <a:t>Preferences (Units, Graphics Size, Graphics Visibility, </a:t>
            </a:r>
            <a:r>
              <a:rPr lang="en-US" altLang="en-US" sz="1800" dirty="0" err="1">
                <a:solidFill>
                  <a:srgbClr val="0B3D91"/>
                </a:solidFill>
                <a:latin typeface="Calibri"/>
                <a:cs typeface="Calibri"/>
              </a:rPr>
              <a:t>etc</a:t>
            </a:r>
            <a:r>
              <a:rPr lang="en-US" altLang="en-US" sz="1800" dirty="0">
                <a:solidFill>
                  <a:srgbClr val="0B3D91"/>
                </a:solidFill>
                <a:latin typeface="Calibri"/>
                <a:cs typeface="Calibri"/>
              </a:rPr>
              <a:t>)</a:t>
            </a:r>
          </a:p>
          <a:p>
            <a:pPr eaLnBrk="1" hangingPunct="1">
              <a:spcBef>
                <a:spcPct val="0"/>
              </a:spcBef>
              <a:buFontTx/>
              <a:buAutoNum type="arabicPeriod"/>
            </a:pPr>
            <a:r>
              <a:rPr lang="en-US" altLang="en-US" sz="1800" dirty="0">
                <a:solidFill>
                  <a:srgbClr val="0B3D91"/>
                </a:solidFill>
                <a:latin typeface="Calibri"/>
                <a:cs typeface="Calibri"/>
              </a:rPr>
              <a:t>Defaults properties for Surfaces, Nodes, Conductors, etc.</a:t>
            </a:r>
          </a:p>
          <a:p>
            <a:pPr eaLnBrk="1" hangingPunct="1">
              <a:spcBef>
                <a:spcPct val="0"/>
              </a:spcBef>
              <a:buFontTx/>
              <a:buAutoNum type="arabicPeriod"/>
            </a:pPr>
            <a:r>
              <a:rPr lang="en-US" altLang="en-US" sz="1800" dirty="0">
                <a:solidFill>
                  <a:srgbClr val="0B3D91"/>
                </a:solidFill>
                <a:latin typeface="Calibri"/>
                <a:cs typeface="Calibri"/>
              </a:rPr>
              <a:t>Define Surfaces</a:t>
            </a:r>
          </a:p>
          <a:p>
            <a:pPr eaLnBrk="1" hangingPunct="1">
              <a:spcBef>
                <a:spcPct val="0"/>
              </a:spcBef>
              <a:buFontTx/>
              <a:buAutoNum type="arabicPeriod"/>
            </a:pPr>
            <a:r>
              <a:rPr lang="en-US" altLang="en-US" sz="1800" dirty="0">
                <a:solidFill>
                  <a:srgbClr val="0B3D91"/>
                </a:solidFill>
                <a:latin typeface="Calibri"/>
                <a:cs typeface="Calibri"/>
              </a:rPr>
              <a:t>Define Nodes and/or Network (Elements, Conductors, Contactors, Heat Load, Heaters, </a:t>
            </a:r>
            <a:r>
              <a:rPr lang="en-US" altLang="en-US" sz="1800" dirty="0" err="1">
                <a:solidFill>
                  <a:srgbClr val="0B3D91"/>
                </a:solidFill>
                <a:latin typeface="Calibri"/>
                <a:cs typeface="Calibri"/>
              </a:rPr>
              <a:t>etc</a:t>
            </a:r>
            <a:r>
              <a:rPr lang="en-US" altLang="en-US" sz="1800" dirty="0">
                <a:solidFill>
                  <a:srgbClr val="0B3D91"/>
                </a:solidFill>
                <a:latin typeface="Calibri"/>
                <a:cs typeface="Calibri"/>
              </a:rPr>
              <a:t>)</a:t>
            </a:r>
          </a:p>
          <a:p>
            <a:pPr eaLnBrk="1" hangingPunct="1">
              <a:spcBef>
                <a:spcPct val="0"/>
              </a:spcBef>
              <a:buFontTx/>
              <a:buAutoNum type="arabicPeriod"/>
            </a:pPr>
            <a:r>
              <a:rPr lang="en-US" altLang="en-US" sz="1800" dirty="0">
                <a:solidFill>
                  <a:srgbClr val="0B3D91"/>
                </a:solidFill>
                <a:latin typeface="Calibri"/>
                <a:cs typeface="Calibri"/>
              </a:rPr>
              <a:t>Define Articulation/Assembly Hierarchy</a:t>
            </a:r>
          </a:p>
          <a:p>
            <a:pPr eaLnBrk="1" hangingPunct="1">
              <a:spcBef>
                <a:spcPct val="0"/>
              </a:spcBef>
              <a:buFontTx/>
              <a:buAutoNum type="arabicPeriod"/>
            </a:pPr>
            <a:r>
              <a:rPr lang="en-US" altLang="en-US" sz="1800" dirty="0">
                <a:solidFill>
                  <a:srgbClr val="0B3D91"/>
                </a:solidFill>
                <a:latin typeface="Calibri"/>
                <a:cs typeface="Calibri"/>
              </a:rPr>
              <a:t>Modeling Tools (Renumber, FE Connectivity, etc.)</a:t>
            </a:r>
          </a:p>
          <a:p>
            <a:pPr eaLnBrk="1" hangingPunct="1">
              <a:spcBef>
                <a:spcPct val="0"/>
              </a:spcBef>
              <a:buFontTx/>
              <a:buAutoNum type="arabicPeriod"/>
            </a:pPr>
            <a:r>
              <a:rPr lang="en-US" altLang="en-US" sz="1800" dirty="0">
                <a:solidFill>
                  <a:srgbClr val="0B3D91"/>
                </a:solidFill>
                <a:latin typeface="Calibri"/>
                <a:cs typeface="Calibri"/>
              </a:rPr>
              <a:t>Model Checks (Active Sides, </a:t>
            </a:r>
            <a:r>
              <a:rPr lang="en-US" altLang="en-US" sz="1800" dirty="0" err="1">
                <a:solidFill>
                  <a:srgbClr val="0B3D91"/>
                </a:solidFill>
                <a:latin typeface="Calibri"/>
                <a:cs typeface="Calibri"/>
              </a:rPr>
              <a:t>Opt</a:t>
            </a:r>
            <a:r>
              <a:rPr lang="en-US" altLang="en-US" sz="1800" dirty="0">
                <a:solidFill>
                  <a:srgbClr val="0B3D91"/>
                </a:solidFill>
                <a:latin typeface="Calibri"/>
                <a:cs typeface="Calibri"/>
              </a:rPr>
              <a:t> Props, Thickness, Materials)</a:t>
            </a:r>
          </a:p>
          <a:p>
            <a:pPr eaLnBrk="1" hangingPunct="1">
              <a:spcBef>
                <a:spcPct val="0"/>
              </a:spcBef>
              <a:buFontTx/>
              <a:buAutoNum type="arabicPeriod"/>
            </a:pPr>
            <a:r>
              <a:rPr lang="en-US" altLang="en-US" sz="1800" dirty="0">
                <a:solidFill>
                  <a:srgbClr val="0B3D91"/>
                </a:solidFill>
                <a:latin typeface="Calibri"/>
                <a:cs typeface="Calibri"/>
              </a:rPr>
              <a:t>Offline Radiation or Conduction Runs (not through Case Set Manager)</a:t>
            </a:r>
          </a:p>
          <a:p>
            <a:pPr eaLnBrk="1" hangingPunct="1">
              <a:spcBef>
                <a:spcPct val="0"/>
              </a:spcBef>
              <a:buFontTx/>
              <a:buAutoNum type="arabicPeriod"/>
            </a:pPr>
            <a:r>
              <a:rPr lang="en-US" altLang="en-US" sz="1800" dirty="0">
                <a:solidFill>
                  <a:srgbClr val="0B3D91"/>
                </a:solidFill>
                <a:latin typeface="Calibri"/>
                <a:cs typeface="Calibri"/>
              </a:rPr>
              <a:t>Post Processing of Results</a:t>
            </a:r>
          </a:p>
          <a:p>
            <a:pPr eaLnBrk="1" hangingPunct="1">
              <a:spcBef>
                <a:spcPct val="0"/>
              </a:spcBef>
              <a:buFontTx/>
              <a:buAutoNum type="arabicPeriod"/>
            </a:pPr>
            <a:r>
              <a:rPr lang="en-US" altLang="en-US" sz="1800" dirty="0">
                <a:solidFill>
                  <a:srgbClr val="0B3D91"/>
                </a:solidFill>
                <a:latin typeface="Calibri"/>
                <a:cs typeface="Calibri"/>
              </a:rPr>
              <a:t>Orbit definition (may or may not be needed by general users)</a:t>
            </a:r>
          </a:p>
          <a:p>
            <a:pPr eaLnBrk="1" hangingPunct="1">
              <a:spcBef>
                <a:spcPct val="0"/>
              </a:spcBef>
              <a:buFontTx/>
              <a:buAutoNum type="arabicPeriod"/>
            </a:pPr>
            <a:r>
              <a:rPr lang="en-US" altLang="en-US" sz="1800" dirty="0">
                <a:solidFill>
                  <a:srgbClr val="0B3D91"/>
                </a:solidFill>
                <a:latin typeface="Calibri"/>
                <a:cs typeface="Calibri"/>
              </a:rPr>
              <a:t>Fluid Modeling (</a:t>
            </a:r>
            <a:r>
              <a:rPr lang="en-US" altLang="en-US" sz="1800" dirty="0" err="1">
                <a:solidFill>
                  <a:srgbClr val="0B3D91"/>
                </a:solidFill>
                <a:latin typeface="Calibri"/>
                <a:cs typeface="Calibri"/>
              </a:rPr>
              <a:t>FloCAD</a:t>
            </a:r>
            <a:r>
              <a:rPr lang="en-US" altLang="en-US" sz="1800" dirty="0">
                <a:solidFill>
                  <a:srgbClr val="0B3D91"/>
                </a:solidFill>
                <a:latin typeface="Calibri"/>
                <a:cs typeface="Calibri"/>
              </a:rPr>
              <a:t>/FLUINT)</a:t>
            </a:r>
          </a:p>
          <a:p>
            <a:pPr eaLnBrk="1" hangingPunct="1">
              <a:spcBef>
                <a:spcPct val="0"/>
              </a:spcBef>
              <a:buFontTx/>
              <a:buAutoNum type="arabicPeriod"/>
            </a:pPr>
            <a:r>
              <a:rPr lang="en-US" altLang="en-US" sz="1800" dirty="0">
                <a:solidFill>
                  <a:srgbClr val="0B3D91"/>
                </a:solidFill>
                <a:latin typeface="Calibri"/>
                <a:cs typeface="Calibri"/>
              </a:rPr>
              <a:t>General Utilities (Import, Export, Screen Capture, etc.)</a:t>
            </a:r>
          </a:p>
          <a:p>
            <a:pPr eaLnBrk="1" hangingPunct="1">
              <a:spcBef>
                <a:spcPct val="0"/>
              </a:spcBef>
              <a:buFontTx/>
              <a:buChar char="•"/>
            </a:pPr>
            <a:endParaRPr lang="en-US" altLang="en-US" sz="1800" dirty="0">
              <a:latin typeface="Arial" panose="020B0604020202020204" pitchFamily="34" charset="0"/>
            </a:endParaRPr>
          </a:p>
        </p:txBody>
      </p:sp>
      <p:pic>
        <p:nvPicPr>
          <p:cNvPr id="60421" name="Picture 5">
            <a:extLst>
              <a:ext uri="{FF2B5EF4-FFF2-40B4-BE49-F238E27FC236}">
                <a16:creationId xmlns:a16="http://schemas.microsoft.com/office/drawing/2014/main" id="{400A3168-35A0-46C5-8202-9DC5AACF60DE}"/>
              </a:ext>
            </a:extLst>
          </p:cNvPr>
          <p:cNvPicPr>
            <a:picLocks noChangeAspect="1"/>
          </p:cNvPicPr>
          <p:nvPr/>
        </p:nvPicPr>
        <p:blipFill>
          <a:blip r:embed="rId2">
            <a:extLst>
              <a:ext uri="{28A0092B-C50C-407E-A947-70E740481C1C}">
                <a14:useLocalDpi xmlns:a14="http://schemas.microsoft.com/office/drawing/2010/main" val="0"/>
              </a:ext>
            </a:extLst>
          </a:blip>
          <a:srcRect l="45628" t="7008" r="42619" b="22359"/>
          <a:stretch>
            <a:fillRect/>
          </a:stretch>
        </p:blipFill>
        <p:spPr bwMode="auto">
          <a:xfrm>
            <a:off x="76200" y="1105300"/>
            <a:ext cx="1554914" cy="525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AD6BE4-3ABF-4DF0-8954-ED6923093DBE}"/>
              </a:ext>
            </a:extLst>
          </p:cNvPr>
          <p:cNvPicPr>
            <a:picLocks noChangeAspect="1"/>
          </p:cNvPicPr>
          <p:nvPr/>
        </p:nvPicPr>
        <p:blipFill>
          <a:blip r:embed="rId2"/>
          <a:stretch>
            <a:fillRect/>
          </a:stretch>
        </p:blipFill>
        <p:spPr>
          <a:xfrm>
            <a:off x="228601" y="1241731"/>
            <a:ext cx="7696200" cy="3681903"/>
          </a:xfrm>
          <a:prstGeom prst="rect">
            <a:avLst/>
          </a:prstGeom>
        </p:spPr>
      </p:pic>
      <p:sp>
        <p:nvSpPr>
          <p:cNvPr id="61442" name="Rectangle 2">
            <a:extLst>
              <a:ext uri="{FF2B5EF4-FFF2-40B4-BE49-F238E27FC236}">
                <a16:creationId xmlns:a16="http://schemas.microsoft.com/office/drawing/2014/main" id="{9E997C1E-D957-429D-8F59-C2C801C97771}"/>
              </a:ext>
            </a:extLst>
          </p:cNvPr>
          <p:cNvSpPr>
            <a:spLocks noGrp="1" noChangeArrowheads="1"/>
          </p:cNvSpPr>
          <p:nvPr>
            <p:ph type="title"/>
          </p:nvPr>
        </p:nvSpPr>
        <p:spPr>
          <a:xfrm>
            <a:off x="1066800" y="-1"/>
            <a:ext cx="7239000" cy="1010093"/>
          </a:xfrm>
        </p:spPr>
        <p:txBody>
          <a:bodyPr/>
          <a:lstStyle/>
          <a:p>
            <a:pPr eaLnBrk="1" hangingPunct="1"/>
            <a:r>
              <a:rPr lang="en-US" altLang="en-US" sz="2800" dirty="0"/>
              <a:t> Setting up Symbols</a:t>
            </a:r>
          </a:p>
        </p:txBody>
      </p:sp>
      <p:sp>
        <p:nvSpPr>
          <p:cNvPr id="61443" name="Rectangle 3">
            <a:extLst>
              <a:ext uri="{FF2B5EF4-FFF2-40B4-BE49-F238E27FC236}">
                <a16:creationId xmlns:a16="http://schemas.microsoft.com/office/drawing/2014/main" id="{DF0D30D4-329D-42BA-9511-BDF6D7E0F604}"/>
              </a:ext>
            </a:extLst>
          </p:cNvPr>
          <p:cNvSpPr>
            <a:spLocks noGrp="1" noChangeArrowheads="1"/>
          </p:cNvSpPr>
          <p:nvPr>
            <p:ph idx="1"/>
          </p:nvPr>
        </p:nvSpPr>
        <p:spPr>
          <a:xfrm>
            <a:off x="5486400" y="4724400"/>
            <a:ext cx="3505200" cy="1524000"/>
          </a:xfrm>
        </p:spPr>
        <p:txBody>
          <a:bodyPr>
            <a:normAutofit fontScale="92500"/>
          </a:bodyPr>
          <a:lstStyle/>
          <a:p>
            <a:pPr marL="176213" indent="-176213" eaLnBrk="1" hangingPunct="1">
              <a:spcBef>
                <a:spcPct val="0"/>
              </a:spcBef>
            </a:pPr>
            <a:r>
              <a:rPr lang="en-US" altLang="en-US" sz="2000" dirty="0"/>
              <a:t>Good idea to add descriptions/ comments as you go</a:t>
            </a:r>
          </a:p>
          <a:p>
            <a:pPr marL="176213" indent="-176213" eaLnBrk="1" hangingPunct="1">
              <a:spcBef>
                <a:spcPct val="0"/>
              </a:spcBef>
            </a:pPr>
            <a:r>
              <a:rPr lang="en-US" altLang="en-US" sz="2000" dirty="0"/>
              <a:t>(Test Condition) ? </a:t>
            </a:r>
            <a:r>
              <a:rPr lang="en-US" altLang="en-US" sz="2000" dirty="0" err="1"/>
              <a:t>TrueValue</a:t>
            </a:r>
            <a:r>
              <a:rPr lang="en-US" altLang="en-US" sz="2000" dirty="0"/>
              <a:t> : </a:t>
            </a:r>
            <a:r>
              <a:rPr lang="en-US" altLang="en-US" sz="2000" dirty="0" err="1"/>
              <a:t>FalseValue</a:t>
            </a:r>
            <a:r>
              <a:rPr lang="en-US" altLang="en-US" sz="2000" dirty="0"/>
              <a:t> allowed</a:t>
            </a:r>
          </a:p>
          <a:p>
            <a:pPr marL="468313" lvl="1" indent="-177800" eaLnBrk="1" hangingPunct="1">
              <a:spcBef>
                <a:spcPct val="0"/>
              </a:spcBef>
            </a:pPr>
            <a:r>
              <a:rPr lang="en-US" altLang="en-US" sz="1800" dirty="0"/>
              <a:t>(</a:t>
            </a:r>
            <a:r>
              <a:rPr lang="en-US" altLang="en-US" sz="1800" dirty="0" err="1"/>
              <a:t>HGA_Depl</a:t>
            </a:r>
            <a:r>
              <a:rPr lang="en-US" altLang="en-US" sz="1800" dirty="0"/>
              <a:t> == 1) ? 90 : 0</a:t>
            </a:r>
          </a:p>
        </p:txBody>
      </p:sp>
      <p:sp>
        <p:nvSpPr>
          <p:cNvPr id="61449" name="Slide Number Placeholder 1">
            <a:extLst>
              <a:ext uri="{FF2B5EF4-FFF2-40B4-BE49-F238E27FC236}">
                <a16:creationId xmlns:a16="http://schemas.microsoft.com/office/drawing/2014/main" id="{121BD615-2782-4AB5-8742-13004B482DB0}"/>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CD9DF095-5225-4F96-902C-39CF5E1272C0}" type="slidenum">
              <a:rPr lang="en-US" altLang="en-US" sz="1200" smtClean="0"/>
              <a:pPr algn="ctr">
                <a:spcBef>
                  <a:spcPct val="0"/>
                </a:spcBef>
                <a:buFontTx/>
                <a:buNone/>
              </a:pPr>
              <a:t>47</a:t>
            </a:fld>
            <a:endParaRPr lang="en-US" altLang="en-US" sz="1200" dirty="0"/>
          </a:p>
        </p:txBody>
      </p:sp>
      <p:sp>
        <p:nvSpPr>
          <p:cNvPr id="61445" name="Rectangle 8">
            <a:extLst>
              <a:ext uri="{FF2B5EF4-FFF2-40B4-BE49-F238E27FC236}">
                <a16:creationId xmlns:a16="http://schemas.microsoft.com/office/drawing/2014/main" id="{F4F513A8-143D-4185-947F-2A86F341886D}"/>
              </a:ext>
            </a:extLst>
          </p:cNvPr>
          <p:cNvSpPr>
            <a:spLocks noChangeArrowheads="1"/>
          </p:cNvSpPr>
          <p:nvPr/>
        </p:nvSpPr>
        <p:spPr bwMode="auto">
          <a:xfrm>
            <a:off x="685800" y="4572000"/>
            <a:ext cx="5029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indent="-176213">
              <a:spcBef>
                <a:spcPct val="20000"/>
              </a:spcBef>
              <a:buFont typeface="Arial" panose="020B0604020202020204" pitchFamily="34" charset="0"/>
              <a:buChar char="•"/>
              <a:defRPr sz="3200">
                <a:solidFill>
                  <a:schemeClr val="tx1"/>
                </a:solidFill>
                <a:latin typeface="Calibri" panose="020F0502020204030204" pitchFamily="34" charset="0"/>
              </a:defRPr>
            </a:lvl1pPr>
            <a:lvl2pPr marL="468313" indent="-1778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2000" dirty="0">
                <a:solidFill>
                  <a:srgbClr val="0B3D91"/>
                </a:solidFill>
                <a:latin typeface="Arial" panose="020B0604020202020204" pitchFamily="34" charset="0"/>
              </a:rPr>
              <a:t>Symbols may be used throughout Thermal Desktop</a:t>
            </a:r>
          </a:p>
          <a:p>
            <a:pPr lvl="1" eaLnBrk="1" hangingPunct="1">
              <a:spcBef>
                <a:spcPct val="0"/>
              </a:spcBef>
              <a:buFontTx/>
              <a:buChar char="–"/>
            </a:pPr>
            <a:r>
              <a:rPr lang="en-US" altLang="en-US" sz="1800" dirty="0">
                <a:solidFill>
                  <a:srgbClr val="0B3D91"/>
                </a:solidFill>
                <a:latin typeface="Arial" panose="020B0604020202020204" pitchFamily="34" charset="0"/>
              </a:rPr>
              <a:t>Symbols may depend on other symbols</a:t>
            </a:r>
          </a:p>
          <a:p>
            <a:pPr lvl="1" eaLnBrk="1" hangingPunct="1">
              <a:spcBef>
                <a:spcPct val="0"/>
              </a:spcBef>
              <a:buFontTx/>
              <a:buChar char="–"/>
            </a:pPr>
            <a:r>
              <a:rPr lang="en-US" altLang="en-US" sz="1800" dirty="0">
                <a:solidFill>
                  <a:srgbClr val="0B3D91"/>
                </a:solidFill>
                <a:latin typeface="Arial" panose="020B0604020202020204" pitchFamily="34" charset="0"/>
              </a:rPr>
              <a:t>Symbols may affect geometry (size, rot)</a:t>
            </a:r>
          </a:p>
          <a:p>
            <a:pPr lvl="1" eaLnBrk="1" hangingPunct="1">
              <a:spcBef>
                <a:spcPct val="0"/>
              </a:spcBef>
              <a:buFontTx/>
              <a:buChar char="–"/>
            </a:pPr>
            <a:r>
              <a:rPr lang="en-US" altLang="en-US" sz="1800" dirty="0">
                <a:solidFill>
                  <a:srgbClr val="0B3D91"/>
                </a:solidFill>
                <a:latin typeface="Arial" panose="020B0604020202020204" pitchFamily="34" charset="0"/>
              </a:rPr>
              <a:t>Can group Related Symbols together</a:t>
            </a:r>
          </a:p>
        </p:txBody>
      </p:sp>
      <p:sp>
        <p:nvSpPr>
          <p:cNvPr id="61446" name="Line 9">
            <a:extLst>
              <a:ext uri="{FF2B5EF4-FFF2-40B4-BE49-F238E27FC236}">
                <a16:creationId xmlns:a16="http://schemas.microsoft.com/office/drawing/2014/main" id="{FF4DA07A-942B-4EF4-A286-EEE1F04886C5}"/>
              </a:ext>
            </a:extLst>
          </p:cNvPr>
          <p:cNvSpPr>
            <a:spLocks noChangeShapeType="1"/>
          </p:cNvSpPr>
          <p:nvPr/>
        </p:nvSpPr>
        <p:spPr bwMode="auto">
          <a:xfrm flipH="1" flipV="1">
            <a:off x="4267200" y="3886200"/>
            <a:ext cx="1371600" cy="9906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61447" name="Line 10">
            <a:extLst>
              <a:ext uri="{FF2B5EF4-FFF2-40B4-BE49-F238E27FC236}">
                <a16:creationId xmlns:a16="http://schemas.microsoft.com/office/drawing/2014/main" id="{54648FE1-4306-42BD-99EE-1C0C42D97026}"/>
              </a:ext>
            </a:extLst>
          </p:cNvPr>
          <p:cNvSpPr>
            <a:spLocks noChangeShapeType="1"/>
          </p:cNvSpPr>
          <p:nvPr/>
        </p:nvSpPr>
        <p:spPr bwMode="auto">
          <a:xfrm flipH="1" flipV="1">
            <a:off x="494900" y="1905000"/>
            <a:ext cx="0" cy="34290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61448" name="Line 11">
            <a:extLst>
              <a:ext uri="{FF2B5EF4-FFF2-40B4-BE49-F238E27FC236}">
                <a16:creationId xmlns:a16="http://schemas.microsoft.com/office/drawing/2014/main" id="{0C33FAFC-213E-47AC-A0A9-5B3C1CFA79DF}"/>
              </a:ext>
            </a:extLst>
          </p:cNvPr>
          <p:cNvSpPr>
            <a:spLocks noChangeShapeType="1"/>
          </p:cNvSpPr>
          <p:nvPr/>
        </p:nvSpPr>
        <p:spPr bwMode="auto">
          <a:xfrm flipH="1" flipV="1">
            <a:off x="494900" y="5334000"/>
            <a:ext cx="533400" cy="599975"/>
          </a:xfrm>
          <a:prstGeom prst="line">
            <a:avLst/>
          </a:prstGeom>
          <a:noFill/>
          <a:ln w="25400">
            <a:solidFill>
              <a:schemeClr val="tx1"/>
            </a:solidFill>
            <a:round/>
            <a:headEnd/>
            <a:tailEnd type="none" w="lg" len="lg"/>
          </a:ln>
          <a:extLst>
            <a:ext uri="{909E8E84-426E-40DD-AFC4-6F175D3DCCD1}">
              <a14:hiddenFill xmlns:a14="http://schemas.microsoft.com/office/drawing/2010/main">
                <a:noFill/>
              </a14:hiddenFill>
            </a:ext>
          </a:extLst>
        </p:spPr>
        <p:txBody>
          <a:bodyPr/>
          <a:lstStyle/>
          <a:p>
            <a:endParaRPr lang="en-US"/>
          </a:p>
        </p:txBody>
      </p:sp>
      <p:sp>
        <p:nvSpPr>
          <p:cNvPr id="12" name="Rectangle 8">
            <a:extLst>
              <a:ext uri="{FF2B5EF4-FFF2-40B4-BE49-F238E27FC236}">
                <a16:creationId xmlns:a16="http://schemas.microsoft.com/office/drawing/2014/main" id="{10D6F42E-6127-45B9-A758-16C242761A55}"/>
              </a:ext>
            </a:extLst>
          </p:cNvPr>
          <p:cNvSpPr>
            <a:spLocks noChangeArrowheads="1"/>
          </p:cNvSpPr>
          <p:nvPr/>
        </p:nvSpPr>
        <p:spPr bwMode="auto">
          <a:xfrm>
            <a:off x="609600" y="1583356"/>
            <a:ext cx="5029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indent="-176213">
              <a:spcBef>
                <a:spcPct val="20000"/>
              </a:spcBef>
              <a:buFont typeface="Arial" panose="020B0604020202020204" pitchFamily="34" charset="0"/>
              <a:buChar char="•"/>
              <a:defRPr sz="3200">
                <a:solidFill>
                  <a:schemeClr val="tx1"/>
                </a:solidFill>
                <a:latin typeface="Calibri" panose="020F0502020204030204" pitchFamily="34" charset="0"/>
              </a:defRPr>
            </a:lvl1pPr>
            <a:lvl2pPr marL="468313" indent="-1778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2000" dirty="0">
                <a:solidFill>
                  <a:srgbClr val="0B3D91"/>
                </a:solidFill>
                <a:latin typeface="Arial" panose="020B0604020202020204" pitchFamily="34" charset="0"/>
              </a:rPr>
              <a:t>Hint: Right click Tabs for Group options</a:t>
            </a:r>
            <a:endParaRPr lang="en-US" altLang="en-US" sz="1800" dirty="0">
              <a:solidFill>
                <a:srgbClr val="0B3D91"/>
              </a:solidFill>
              <a:latin typeface="Arial" panose="020B0604020202020204" pitchFamily="34" charset="0"/>
            </a:endParaRPr>
          </a:p>
        </p:txBody>
      </p:sp>
      <p:sp>
        <p:nvSpPr>
          <p:cNvPr id="13" name="Rectangle 3">
            <a:extLst>
              <a:ext uri="{FF2B5EF4-FFF2-40B4-BE49-F238E27FC236}">
                <a16:creationId xmlns:a16="http://schemas.microsoft.com/office/drawing/2014/main" id="{6005AA7D-DCD1-4121-A3A8-F4B62565567F}"/>
              </a:ext>
            </a:extLst>
          </p:cNvPr>
          <p:cNvSpPr txBox="1">
            <a:spLocks noChangeArrowheads="1"/>
          </p:cNvSpPr>
          <p:nvPr/>
        </p:nvSpPr>
        <p:spPr bwMode="auto">
          <a:xfrm>
            <a:off x="7905550" y="3276600"/>
            <a:ext cx="1371600"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lnSpcReduction="10000"/>
          </a:bodyPr>
          <a:lstStyle>
            <a:lvl1pPr marL="342900" indent="-342900" algn="l" rtl="0" eaLnBrk="1" fontAlgn="base" hangingPunct="1">
              <a:spcBef>
                <a:spcPct val="20000"/>
              </a:spcBef>
              <a:spcAft>
                <a:spcPct val="0"/>
              </a:spcAft>
              <a:buChar char="•"/>
              <a:defRPr sz="2400">
                <a:solidFill>
                  <a:srgbClr val="0B3D91"/>
                </a:solidFill>
                <a:latin typeface="Calibri"/>
                <a:ea typeface="+mn-ea"/>
                <a:cs typeface="Calibri"/>
              </a:defRPr>
            </a:lvl1pPr>
            <a:lvl2pPr marL="742950" indent="-285750" algn="l" rtl="0" eaLnBrk="1" fontAlgn="base" hangingPunct="1">
              <a:spcBef>
                <a:spcPct val="20000"/>
              </a:spcBef>
              <a:spcAft>
                <a:spcPct val="0"/>
              </a:spcAft>
              <a:buChar char="–"/>
              <a:defRPr lang="en-US" sz="2400" dirty="0" smtClean="0">
                <a:solidFill>
                  <a:srgbClr val="0B3D91"/>
                </a:solidFill>
                <a:latin typeface="Calibri"/>
                <a:ea typeface="+mn-ea"/>
                <a:cs typeface="Calibri"/>
              </a:defRPr>
            </a:lvl2pPr>
            <a:lvl3pPr marL="11430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3pPr>
            <a:lvl4pPr marL="16002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4pPr>
            <a:lvl5pPr marL="20574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176213" indent="-176213" defTabSz="914400">
              <a:spcBef>
                <a:spcPct val="0"/>
              </a:spcBef>
            </a:pPr>
            <a:r>
              <a:rPr lang="en-US" altLang="en-US" sz="2000" kern="0" dirty="0"/>
              <a:t>Can import from external files</a:t>
            </a:r>
            <a:endParaRPr lang="en-US" altLang="en-US" sz="1800" kern="0" dirty="0"/>
          </a:p>
        </p:txBody>
      </p:sp>
      <p:sp>
        <p:nvSpPr>
          <p:cNvPr id="14" name="Rectangle 3">
            <a:extLst>
              <a:ext uri="{FF2B5EF4-FFF2-40B4-BE49-F238E27FC236}">
                <a16:creationId xmlns:a16="http://schemas.microsoft.com/office/drawing/2014/main" id="{FCC2A593-8F42-4731-9C89-4C5FC5187BCB}"/>
              </a:ext>
            </a:extLst>
          </p:cNvPr>
          <p:cNvSpPr txBox="1">
            <a:spLocks noChangeArrowheads="1"/>
          </p:cNvSpPr>
          <p:nvPr/>
        </p:nvSpPr>
        <p:spPr bwMode="auto">
          <a:xfrm>
            <a:off x="7905550" y="1583356"/>
            <a:ext cx="1371600"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2400">
                <a:solidFill>
                  <a:srgbClr val="0B3D91"/>
                </a:solidFill>
                <a:latin typeface="Calibri"/>
                <a:ea typeface="+mn-ea"/>
                <a:cs typeface="Calibri"/>
              </a:defRPr>
            </a:lvl1pPr>
            <a:lvl2pPr marL="742950" indent="-285750" algn="l" rtl="0" eaLnBrk="1" fontAlgn="base" hangingPunct="1">
              <a:spcBef>
                <a:spcPct val="20000"/>
              </a:spcBef>
              <a:spcAft>
                <a:spcPct val="0"/>
              </a:spcAft>
              <a:buChar char="–"/>
              <a:defRPr lang="en-US" sz="2400" dirty="0" smtClean="0">
                <a:solidFill>
                  <a:srgbClr val="0B3D91"/>
                </a:solidFill>
                <a:latin typeface="Calibri"/>
                <a:ea typeface="+mn-ea"/>
                <a:cs typeface="Calibri"/>
              </a:defRPr>
            </a:lvl2pPr>
            <a:lvl3pPr marL="11430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3pPr>
            <a:lvl4pPr marL="16002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4pPr>
            <a:lvl5pPr marL="20574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176213" indent="-176213" defTabSz="914400">
              <a:spcBef>
                <a:spcPct val="0"/>
              </a:spcBef>
            </a:pPr>
            <a:r>
              <a:rPr lang="en-US" altLang="en-US" sz="2000" kern="0" dirty="0"/>
              <a:t>Can purge unused symbols</a:t>
            </a:r>
            <a:endParaRPr lang="en-US" altLang="en-US" sz="1800" kern="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F6C905F1-ADBB-4F48-A018-C246DF111096}"/>
              </a:ext>
            </a:extLst>
          </p:cNvPr>
          <p:cNvSpPr>
            <a:spLocks noGrp="1" noChangeArrowheads="1"/>
          </p:cNvSpPr>
          <p:nvPr>
            <p:ph type="title"/>
          </p:nvPr>
        </p:nvSpPr>
        <p:spPr>
          <a:xfrm>
            <a:off x="1066800" y="0"/>
            <a:ext cx="7239000" cy="1020726"/>
          </a:xfrm>
        </p:spPr>
        <p:txBody>
          <a:bodyPr/>
          <a:lstStyle/>
          <a:p>
            <a:pPr eaLnBrk="1" hangingPunct="1"/>
            <a:r>
              <a:rPr lang="en-US" altLang="en-US" sz="2800" dirty="0"/>
              <a:t> Defining Optical Properties</a:t>
            </a:r>
          </a:p>
        </p:txBody>
      </p:sp>
      <p:sp>
        <p:nvSpPr>
          <p:cNvPr id="62472" name="Slide Number Placeholder 1">
            <a:extLst>
              <a:ext uri="{FF2B5EF4-FFF2-40B4-BE49-F238E27FC236}">
                <a16:creationId xmlns:a16="http://schemas.microsoft.com/office/drawing/2014/main" id="{B76DCA53-8C6F-4A81-A555-F1D72ABAA06C}"/>
              </a:ext>
            </a:extLst>
          </p:cNvPr>
          <p:cNvSpPr>
            <a:spLocks noGrp="1"/>
          </p:cNvSpPr>
          <p:nvPr>
            <p:ph type="sldNum" sz="quarter" idx="12"/>
          </p:nvPr>
        </p:nvSpPr>
        <p:spPr bwMode="auto">
          <a:xfrm>
            <a:off x="8786390" y="6583363"/>
            <a:ext cx="35761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F3CC5B28-A48A-4D3F-A391-75312C761805}" type="slidenum">
              <a:rPr lang="en-US" altLang="en-US" sz="1200" smtClean="0"/>
              <a:pPr algn="ctr">
                <a:spcBef>
                  <a:spcPct val="0"/>
                </a:spcBef>
                <a:buFontTx/>
                <a:buNone/>
              </a:pPr>
              <a:t>48</a:t>
            </a:fld>
            <a:endParaRPr lang="en-US" altLang="en-US" sz="1200" dirty="0"/>
          </a:p>
        </p:txBody>
      </p:sp>
      <p:sp>
        <p:nvSpPr>
          <p:cNvPr id="62468" name="Rectangle 7">
            <a:extLst>
              <a:ext uri="{FF2B5EF4-FFF2-40B4-BE49-F238E27FC236}">
                <a16:creationId xmlns:a16="http://schemas.microsoft.com/office/drawing/2014/main" id="{1326B325-5326-4669-91E4-2044B9D5BBA4}"/>
              </a:ext>
            </a:extLst>
          </p:cNvPr>
          <p:cNvSpPr>
            <a:spLocks noChangeArrowheads="1"/>
          </p:cNvSpPr>
          <p:nvPr/>
        </p:nvSpPr>
        <p:spPr bwMode="auto">
          <a:xfrm>
            <a:off x="4784650" y="5156796"/>
            <a:ext cx="420695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indent="-176213">
              <a:spcBef>
                <a:spcPct val="20000"/>
              </a:spcBef>
              <a:buFont typeface="Arial" panose="020B0604020202020204" pitchFamily="34" charset="0"/>
              <a:buChar char="•"/>
              <a:defRPr sz="3200">
                <a:solidFill>
                  <a:schemeClr val="tx1"/>
                </a:solidFill>
                <a:latin typeface="Calibri" panose="020F0502020204030204" pitchFamily="34" charset="0"/>
              </a:defRPr>
            </a:lvl1pPr>
            <a:lvl2pPr marL="468313" indent="-1778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1600" dirty="0">
                <a:solidFill>
                  <a:srgbClr val="0B3D91"/>
                </a:solidFill>
                <a:latin typeface="Arial" panose="020B0604020202020204" pitchFamily="34" charset="0"/>
              </a:rPr>
              <a:t>Basic Solar and Infrared Optical Property Values</a:t>
            </a:r>
          </a:p>
          <a:p>
            <a:pPr lvl="1" eaLnBrk="1" hangingPunct="1">
              <a:spcBef>
                <a:spcPct val="0"/>
              </a:spcBef>
              <a:buFontTx/>
              <a:buChar char="–"/>
            </a:pPr>
            <a:r>
              <a:rPr lang="en-US" altLang="en-US" sz="1400" dirty="0">
                <a:solidFill>
                  <a:srgbClr val="0B3D91"/>
                </a:solidFill>
                <a:latin typeface="Arial" panose="020B0604020202020204" pitchFamily="34" charset="0"/>
              </a:rPr>
              <a:t>Angular or Temperature dependence is there (if you can really get that kind of data…)</a:t>
            </a:r>
          </a:p>
        </p:txBody>
      </p:sp>
      <p:sp>
        <p:nvSpPr>
          <p:cNvPr id="62470" name="Rectangle 9">
            <a:extLst>
              <a:ext uri="{FF2B5EF4-FFF2-40B4-BE49-F238E27FC236}">
                <a16:creationId xmlns:a16="http://schemas.microsoft.com/office/drawing/2014/main" id="{2449458C-EA24-4B92-B535-1EBD46D1199F}"/>
              </a:ext>
            </a:extLst>
          </p:cNvPr>
          <p:cNvSpPr>
            <a:spLocks noChangeArrowheads="1"/>
          </p:cNvSpPr>
          <p:nvPr/>
        </p:nvSpPr>
        <p:spPr bwMode="auto">
          <a:xfrm>
            <a:off x="76200" y="5622854"/>
            <a:ext cx="396417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indent="-1762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1600" dirty="0">
                <a:solidFill>
                  <a:srgbClr val="0B3D91"/>
                </a:solidFill>
                <a:latin typeface="Arial" panose="020B0604020202020204" pitchFamily="34" charset="0"/>
              </a:rPr>
              <a:t>Property Aliases let you redefine the properties as part of the Case Set by referencing a different Property</a:t>
            </a:r>
          </a:p>
        </p:txBody>
      </p:sp>
      <p:pic>
        <p:nvPicPr>
          <p:cNvPr id="3" name="Picture 2">
            <a:extLst>
              <a:ext uri="{FF2B5EF4-FFF2-40B4-BE49-F238E27FC236}">
                <a16:creationId xmlns:a16="http://schemas.microsoft.com/office/drawing/2014/main" id="{95DABDB8-8103-4F8D-BB02-A6362ACE2CF7}"/>
              </a:ext>
            </a:extLst>
          </p:cNvPr>
          <p:cNvPicPr>
            <a:picLocks noChangeAspect="1"/>
          </p:cNvPicPr>
          <p:nvPr/>
        </p:nvPicPr>
        <p:blipFill>
          <a:blip r:embed="rId2"/>
          <a:stretch>
            <a:fillRect/>
          </a:stretch>
        </p:blipFill>
        <p:spPr>
          <a:xfrm>
            <a:off x="228600" y="1143000"/>
            <a:ext cx="4714100" cy="3581400"/>
          </a:xfrm>
          <a:prstGeom prst="rect">
            <a:avLst/>
          </a:prstGeom>
        </p:spPr>
      </p:pic>
      <p:pic>
        <p:nvPicPr>
          <p:cNvPr id="5" name="Picture 4">
            <a:extLst>
              <a:ext uri="{FF2B5EF4-FFF2-40B4-BE49-F238E27FC236}">
                <a16:creationId xmlns:a16="http://schemas.microsoft.com/office/drawing/2014/main" id="{6AB0A277-C125-4C35-9B80-E1D780E69E9B}"/>
              </a:ext>
            </a:extLst>
          </p:cNvPr>
          <p:cNvPicPr>
            <a:picLocks noChangeAspect="1"/>
          </p:cNvPicPr>
          <p:nvPr/>
        </p:nvPicPr>
        <p:blipFill>
          <a:blip r:embed="rId3"/>
          <a:stretch>
            <a:fillRect/>
          </a:stretch>
        </p:blipFill>
        <p:spPr>
          <a:xfrm>
            <a:off x="4648200" y="1328737"/>
            <a:ext cx="4138190" cy="3776663"/>
          </a:xfrm>
          <a:prstGeom prst="rect">
            <a:avLst/>
          </a:prstGeom>
        </p:spPr>
      </p:pic>
      <p:pic>
        <p:nvPicPr>
          <p:cNvPr id="7" name="Picture 6">
            <a:extLst>
              <a:ext uri="{FF2B5EF4-FFF2-40B4-BE49-F238E27FC236}">
                <a16:creationId xmlns:a16="http://schemas.microsoft.com/office/drawing/2014/main" id="{AE664451-229E-460E-A002-29F1C5FDA06F}"/>
              </a:ext>
            </a:extLst>
          </p:cNvPr>
          <p:cNvPicPr>
            <a:picLocks noChangeAspect="1"/>
          </p:cNvPicPr>
          <p:nvPr/>
        </p:nvPicPr>
        <p:blipFill>
          <a:blip r:embed="rId4"/>
          <a:stretch>
            <a:fillRect/>
          </a:stretch>
        </p:blipFill>
        <p:spPr>
          <a:xfrm>
            <a:off x="457200" y="3429000"/>
            <a:ext cx="3843688" cy="2000465"/>
          </a:xfrm>
          <a:prstGeom prst="rect">
            <a:avLst/>
          </a:prstGeom>
        </p:spPr>
      </p:pic>
      <p:sp>
        <p:nvSpPr>
          <p:cNvPr id="62471" name="Line 10">
            <a:extLst>
              <a:ext uri="{FF2B5EF4-FFF2-40B4-BE49-F238E27FC236}">
                <a16:creationId xmlns:a16="http://schemas.microsoft.com/office/drawing/2014/main" id="{85233167-114D-46A2-B752-3827D3B9D9EE}"/>
              </a:ext>
            </a:extLst>
          </p:cNvPr>
          <p:cNvSpPr>
            <a:spLocks noChangeShapeType="1"/>
          </p:cNvSpPr>
          <p:nvPr/>
        </p:nvSpPr>
        <p:spPr bwMode="auto">
          <a:xfrm flipV="1">
            <a:off x="744279" y="4038599"/>
            <a:ext cx="627321" cy="1575391"/>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4DB9A1-3048-4221-86C6-DE4C6170CE2E}"/>
              </a:ext>
            </a:extLst>
          </p:cNvPr>
          <p:cNvPicPr>
            <a:picLocks noChangeAspect="1"/>
          </p:cNvPicPr>
          <p:nvPr/>
        </p:nvPicPr>
        <p:blipFill>
          <a:blip r:embed="rId2"/>
          <a:stretch>
            <a:fillRect/>
          </a:stretch>
        </p:blipFill>
        <p:spPr>
          <a:xfrm>
            <a:off x="142568" y="1126961"/>
            <a:ext cx="5157911" cy="4075905"/>
          </a:xfrm>
          <a:prstGeom prst="rect">
            <a:avLst/>
          </a:prstGeom>
        </p:spPr>
      </p:pic>
      <p:pic>
        <p:nvPicPr>
          <p:cNvPr id="7" name="Picture 6">
            <a:extLst>
              <a:ext uri="{FF2B5EF4-FFF2-40B4-BE49-F238E27FC236}">
                <a16:creationId xmlns:a16="http://schemas.microsoft.com/office/drawing/2014/main" id="{D80EE609-8783-4DE6-B1B0-CDEA2D78225F}"/>
              </a:ext>
            </a:extLst>
          </p:cNvPr>
          <p:cNvPicPr>
            <a:picLocks noChangeAspect="1"/>
          </p:cNvPicPr>
          <p:nvPr/>
        </p:nvPicPr>
        <p:blipFill>
          <a:blip r:embed="rId3"/>
          <a:stretch>
            <a:fillRect/>
          </a:stretch>
        </p:blipFill>
        <p:spPr>
          <a:xfrm>
            <a:off x="304800" y="2817017"/>
            <a:ext cx="4316234" cy="2138363"/>
          </a:xfrm>
          <a:prstGeom prst="rect">
            <a:avLst/>
          </a:prstGeom>
        </p:spPr>
      </p:pic>
      <p:pic>
        <p:nvPicPr>
          <p:cNvPr id="5" name="Picture 4">
            <a:extLst>
              <a:ext uri="{FF2B5EF4-FFF2-40B4-BE49-F238E27FC236}">
                <a16:creationId xmlns:a16="http://schemas.microsoft.com/office/drawing/2014/main" id="{46A9FCFB-813C-4C7A-BB66-C4B784A9F364}"/>
              </a:ext>
            </a:extLst>
          </p:cNvPr>
          <p:cNvPicPr>
            <a:picLocks noChangeAspect="1"/>
          </p:cNvPicPr>
          <p:nvPr/>
        </p:nvPicPr>
        <p:blipFill>
          <a:blip r:embed="rId4"/>
          <a:stretch>
            <a:fillRect/>
          </a:stretch>
        </p:blipFill>
        <p:spPr>
          <a:xfrm>
            <a:off x="3101912" y="1447800"/>
            <a:ext cx="3970511" cy="3644900"/>
          </a:xfrm>
          <a:prstGeom prst="rect">
            <a:avLst/>
          </a:prstGeom>
        </p:spPr>
      </p:pic>
      <p:sp>
        <p:nvSpPr>
          <p:cNvPr id="63491" name="Rectangle 2">
            <a:extLst>
              <a:ext uri="{FF2B5EF4-FFF2-40B4-BE49-F238E27FC236}">
                <a16:creationId xmlns:a16="http://schemas.microsoft.com/office/drawing/2014/main" id="{9B3235B6-D28A-4FF6-B3C9-4E83A4CED635}"/>
              </a:ext>
            </a:extLst>
          </p:cNvPr>
          <p:cNvSpPr>
            <a:spLocks noGrp="1" noChangeArrowheads="1"/>
          </p:cNvSpPr>
          <p:nvPr>
            <p:ph type="title"/>
          </p:nvPr>
        </p:nvSpPr>
        <p:spPr>
          <a:xfrm>
            <a:off x="1066800" y="0"/>
            <a:ext cx="7162800" cy="914400"/>
          </a:xfrm>
        </p:spPr>
        <p:txBody>
          <a:bodyPr/>
          <a:lstStyle/>
          <a:p>
            <a:pPr eaLnBrk="1" hangingPunct="1"/>
            <a:r>
              <a:rPr lang="en-US" altLang="en-US" sz="2800" dirty="0"/>
              <a:t>Defining Material Properties</a:t>
            </a:r>
          </a:p>
        </p:txBody>
      </p:sp>
      <p:sp>
        <p:nvSpPr>
          <p:cNvPr id="63500" name="Slide Number Placeholder 1">
            <a:extLst>
              <a:ext uri="{FF2B5EF4-FFF2-40B4-BE49-F238E27FC236}">
                <a16:creationId xmlns:a16="http://schemas.microsoft.com/office/drawing/2014/main" id="{CE781E85-BACA-4843-962A-557E5041720F}"/>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CB4721FA-4DF9-4E7F-B444-ECA685AD80BB}" type="slidenum">
              <a:rPr lang="en-US" altLang="en-US" sz="1200" smtClean="0"/>
              <a:pPr algn="ctr">
                <a:spcBef>
                  <a:spcPct val="0"/>
                </a:spcBef>
                <a:buFontTx/>
                <a:buNone/>
              </a:pPr>
              <a:t>49</a:t>
            </a:fld>
            <a:endParaRPr lang="en-US" altLang="en-US" sz="1200" dirty="0"/>
          </a:p>
        </p:txBody>
      </p:sp>
      <p:sp>
        <p:nvSpPr>
          <p:cNvPr id="63492" name="Rectangle 4">
            <a:extLst>
              <a:ext uri="{FF2B5EF4-FFF2-40B4-BE49-F238E27FC236}">
                <a16:creationId xmlns:a16="http://schemas.microsoft.com/office/drawing/2014/main" id="{4885D86B-68EC-42D2-8122-E2B96817D7B9}"/>
              </a:ext>
            </a:extLst>
          </p:cNvPr>
          <p:cNvSpPr>
            <a:spLocks noChangeArrowheads="1"/>
          </p:cNvSpPr>
          <p:nvPr/>
        </p:nvSpPr>
        <p:spPr bwMode="auto">
          <a:xfrm>
            <a:off x="4114800" y="5202866"/>
            <a:ext cx="4724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indent="-176213">
              <a:spcBef>
                <a:spcPct val="20000"/>
              </a:spcBef>
              <a:buFont typeface="Arial" panose="020B0604020202020204" pitchFamily="34" charset="0"/>
              <a:buChar char="•"/>
              <a:defRPr sz="3200">
                <a:solidFill>
                  <a:schemeClr val="tx1"/>
                </a:solidFill>
                <a:latin typeface="Calibri" panose="020F0502020204030204" pitchFamily="34" charset="0"/>
              </a:defRPr>
            </a:lvl1pPr>
            <a:lvl2pPr marL="468313" indent="-1778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1600" dirty="0">
                <a:solidFill>
                  <a:srgbClr val="0B3D91"/>
                </a:solidFill>
                <a:latin typeface="Arial" panose="020B0604020202020204" pitchFamily="34" charset="0"/>
              </a:rPr>
              <a:t>Nothing really exotic with Material Properties</a:t>
            </a:r>
          </a:p>
          <a:p>
            <a:pPr lvl="1" eaLnBrk="1" hangingPunct="1">
              <a:spcBef>
                <a:spcPct val="0"/>
              </a:spcBef>
              <a:buFontTx/>
              <a:buChar char="–"/>
            </a:pPr>
            <a:r>
              <a:rPr lang="en-US" altLang="en-US" sz="1400" dirty="0">
                <a:solidFill>
                  <a:srgbClr val="0B3D91"/>
                </a:solidFill>
                <a:latin typeface="Arial" panose="020B0604020202020204" pitchFamily="34" charset="0"/>
              </a:rPr>
              <a:t>Temperature dependence is available if you have the data for k and Cp</a:t>
            </a:r>
          </a:p>
          <a:p>
            <a:pPr lvl="1" eaLnBrk="1" hangingPunct="1">
              <a:spcBef>
                <a:spcPct val="0"/>
              </a:spcBef>
              <a:buFontTx/>
              <a:buChar char="–"/>
            </a:pPr>
            <a:r>
              <a:rPr lang="en-US" altLang="en-US" sz="1400" dirty="0">
                <a:solidFill>
                  <a:srgbClr val="0B3D91"/>
                </a:solidFill>
                <a:latin typeface="Arial" panose="020B0604020202020204" pitchFamily="34" charset="0"/>
                <a:cs typeface="Arial" panose="020B0604020202020204" pitchFamily="34" charset="0"/>
              </a:rPr>
              <a:t> </a:t>
            </a:r>
            <a:r>
              <a:rPr lang="en-US" altLang="en-US" sz="1400" dirty="0">
                <a:solidFill>
                  <a:srgbClr val="0B3D91"/>
                </a:solidFill>
                <a:latin typeface="Symbol" panose="05050102010706020507" pitchFamily="18" charset="2"/>
              </a:rPr>
              <a:t>e</a:t>
            </a:r>
            <a:r>
              <a:rPr lang="en-US" altLang="en-US" sz="1400" dirty="0">
                <a:solidFill>
                  <a:srgbClr val="0B3D91"/>
                </a:solidFill>
                <a:latin typeface="Arial" panose="020B0604020202020204" pitchFamily="34" charset="0"/>
              </a:rPr>
              <a:t>* also included for MLI</a:t>
            </a:r>
          </a:p>
        </p:txBody>
      </p:sp>
      <p:sp>
        <p:nvSpPr>
          <p:cNvPr id="63493" name="Rectangle 6">
            <a:extLst>
              <a:ext uri="{FF2B5EF4-FFF2-40B4-BE49-F238E27FC236}">
                <a16:creationId xmlns:a16="http://schemas.microsoft.com/office/drawing/2014/main" id="{455E2688-758C-4A7B-ADD2-5F4DCEFBCDD8}"/>
              </a:ext>
            </a:extLst>
          </p:cNvPr>
          <p:cNvSpPr>
            <a:spLocks noChangeArrowheads="1"/>
          </p:cNvSpPr>
          <p:nvPr/>
        </p:nvSpPr>
        <p:spPr bwMode="auto">
          <a:xfrm>
            <a:off x="76200" y="5401336"/>
            <a:ext cx="3733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indent="-1762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1600" dirty="0">
                <a:solidFill>
                  <a:srgbClr val="0B3D91"/>
                </a:solidFill>
                <a:latin typeface="Arial" panose="020B0604020202020204" pitchFamily="34" charset="0"/>
              </a:rPr>
              <a:t>Property Aliases let you redefine the properties as part of the Case Set by referencing a different Property</a:t>
            </a:r>
            <a:endParaRPr lang="en-US" altLang="en-US" sz="1200" dirty="0">
              <a:solidFill>
                <a:srgbClr val="0B3D91"/>
              </a:solidFill>
              <a:latin typeface="Arial" panose="020B0604020202020204" pitchFamily="34" charset="0"/>
            </a:endParaRPr>
          </a:p>
        </p:txBody>
      </p:sp>
      <p:sp>
        <p:nvSpPr>
          <p:cNvPr id="63495" name="Line 7">
            <a:extLst>
              <a:ext uri="{FF2B5EF4-FFF2-40B4-BE49-F238E27FC236}">
                <a16:creationId xmlns:a16="http://schemas.microsoft.com/office/drawing/2014/main" id="{F0A3BCD6-9F59-4725-9A6E-D7FFC1B945BD}"/>
              </a:ext>
            </a:extLst>
          </p:cNvPr>
          <p:cNvSpPr>
            <a:spLocks noChangeShapeType="1"/>
          </p:cNvSpPr>
          <p:nvPr/>
        </p:nvSpPr>
        <p:spPr bwMode="auto">
          <a:xfrm flipV="1">
            <a:off x="893136" y="3583171"/>
            <a:ext cx="340242" cy="1892595"/>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63496" name="Rectangle 10">
            <a:extLst>
              <a:ext uri="{FF2B5EF4-FFF2-40B4-BE49-F238E27FC236}">
                <a16:creationId xmlns:a16="http://schemas.microsoft.com/office/drawing/2014/main" id="{34764253-CAE6-41C4-91E5-746BF4A4F61A}"/>
              </a:ext>
            </a:extLst>
          </p:cNvPr>
          <p:cNvSpPr>
            <a:spLocks noChangeArrowheads="1"/>
          </p:cNvSpPr>
          <p:nvPr/>
        </p:nvSpPr>
        <p:spPr bwMode="auto">
          <a:xfrm>
            <a:off x="7072423" y="1256241"/>
            <a:ext cx="200955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indent="-176213">
              <a:spcBef>
                <a:spcPct val="20000"/>
              </a:spcBef>
              <a:buFont typeface="Arial" panose="020B0604020202020204" pitchFamily="34" charset="0"/>
              <a:buChar char="•"/>
              <a:defRPr sz="3200">
                <a:solidFill>
                  <a:schemeClr val="tx1"/>
                </a:solidFill>
                <a:latin typeface="Calibri" panose="020F0502020204030204" pitchFamily="34" charset="0"/>
              </a:defRPr>
            </a:lvl1pPr>
            <a:lvl2pPr marL="468313" indent="-1778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1600" dirty="0">
                <a:solidFill>
                  <a:srgbClr val="0B3D91"/>
                </a:solidFill>
                <a:latin typeface="Arial" panose="020B0604020202020204" pitchFamily="34" charset="0"/>
              </a:rPr>
              <a:t>Anisotropic Properties</a:t>
            </a:r>
          </a:p>
          <a:p>
            <a:pPr marL="339725" lvl="1" indent="-169863" eaLnBrk="1" hangingPunct="1">
              <a:spcBef>
                <a:spcPct val="0"/>
              </a:spcBef>
              <a:buFontTx/>
              <a:buChar char="–"/>
            </a:pPr>
            <a:r>
              <a:rPr lang="en-US" altLang="en-US" sz="1400" dirty="0">
                <a:solidFill>
                  <a:srgbClr val="0B3D91"/>
                </a:solidFill>
                <a:latin typeface="Arial" panose="020B0604020202020204" pitchFamily="34" charset="0"/>
              </a:rPr>
              <a:t>For solid Finite Elements, a material </a:t>
            </a:r>
            <a:r>
              <a:rPr lang="en-US" altLang="en-US" sz="1400" dirty="0" err="1">
                <a:solidFill>
                  <a:srgbClr val="0B3D91"/>
                </a:solidFill>
                <a:latin typeface="Arial" panose="020B0604020202020204" pitchFamily="34" charset="0"/>
              </a:rPr>
              <a:t>orienter</a:t>
            </a:r>
            <a:r>
              <a:rPr lang="en-US" altLang="en-US" sz="1400" dirty="0">
                <a:solidFill>
                  <a:srgbClr val="0B3D91"/>
                </a:solidFill>
                <a:latin typeface="Arial" panose="020B0604020202020204" pitchFamily="34" charset="0"/>
              </a:rPr>
              <a:t> is required to define X, Y, and Z</a:t>
            </a:r>
          </a:p>
        </p:txBody>
      </p:sp>
      <p:sp>
        <p:nvSpPr>
          <p:cNvPr id="63497" name="Line 11">
            <a:extLst>
              <a:ext uri="{FF2B5EF4-FFF2-40B4-BE49-F238E27FC236}">
                <a16:creationId xmlns:a16="http://schemas.microsoft.com/office/drawing/2014/main" id="{3DC407FC-DEAF-4ADB-9AA9-C2B43039C9EB}"/>
              </a:ext>
            </a:extLst>
          </p:cNvPr>
          <p:cNvSpPr>
            <a:spLocks noChangeShapeType="1"/>
          </p:cNvSpPr>
          <p:nvPr/>
        </p:nvSpPr>
        <p:spPr bwMode="auto">
          <a:xfrm flipH="1">
            <a:off x="3962400" y="2057399"/>
            <a:ext cx="3235840" cy="722842"/>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63498" name="Line 12">
            <a:extLst>
              <a:ext uri="{FF2B5EF4-FFF2-40B4-BE49-F238E27FC236}">
                <a16:creationId xmlns:a16="http://schemas.microsoft.com/office/drawing/2014/main" id="{47FC2A54-2261-440D-AFBE-DE836D2FEBFE}"/>
              </a:ext>
            </a:extLst>
          </p:cNvPr>
          <p:cNvSpPr>
            <a:spLocks noChangeShapeType="1"/>
          </p:cNvSpPr>
          <p:nvPr/>
        </p:nvSpPr>
        <p:spPr bwMode="auto">
          <a:xfrm flipH="1">
            <a:off x="3962400" y="2057400"/>
            <a:ext cx="3235841" cy="5334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63499" name="Line 13">
            <a:extLst>
              <a:ext uri="{FF2B5EF4-FFF2-40B4-BE49-F238E27FC236}">
                <a16:creationId xmlns:a16="http://schemas.microsoft.com/office/drawing/2014/main" id="{9363329D-7E6E-4774-A49C-9182B941106D}"/>
              </a:ext>
            </a:extLst>
          </p:cNvPr>
          <p:cNvSpPr>
            <a:spLocks noChangeShapeType="1"/>
          </p:cNvSpPr>
          <p:nvPr/>
        </p:nvSpPr>
        <p:spPr bwMode="auto">
          <a:xfrm flipH="1">
            <a:off x="3962399" y="2057400"/>
            <a:ext cx="3235841" cy="3810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13" name="Rectangle 10">
            <a:extLst>
              <a:ext uri="{FF2B5EF4-FFF2-40B4-BE49-F238E27FC236}">
                <a16:creationId xmlns:a16="http://schemas.microsoft.com/office/drawing/2014/main" id="{CDCCC7FE-F963-4A04-BF39-7B1586A9A102}"/>
              </a:ext>
            </a:extLst>
          </p:cNvPr>
          <p:cNvSpPr>
            <a:spLocks noChangeArrowheads="1"/>
          </p:cNvSpPr>
          <p:nvPr/>
        </p:nvSpPr>
        <p:spPr bwMode="auto">
          <a:xfrm>
            <a:off x="7121613" y="3048000"/>
            <a:ext cx="200955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6213" indent="-176213">
              <a:spcBef>
                <a:spcPct val="20000"/>
              </a:spcBef>
              <a:buFont typeface="Arial" panose="020B0604020202020204" pitchFamily="34" charset="0"/>
              <a:buChar char="•"/>
              <a:defRPr sz="3200">
                <a:solidFill>
                  <a:schemeClr val="tx1"/>
                </a:solidFill>
                <a:latin typeface="Calibri" panose="020F0502020204030204" pitchFamily="34" charset="0"/>
              </a:defRPr>
            </a:lvl1pPr>
            <a:lvl2pPr marL="468313" indent="-1778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1600" dirty="0">
                <a:solidFill>
                  <a:srgbClr val="0B3D91"/>
                </a:solidFill>
                <a:latin typeface="Arial" panose="020B0604020202020204" pitchFamily="34" charset="0"/>
              </a:rPr>
              <a:t>Phase Change (Solid-Liquid) using FUSION</a:t>
            </a:r>
            <a:endParaRPr lang="en-US" altLang="en-US" sz="1400" dirty="0">
              <a:solidFill>
                <a:srgbClr val="0B3D91"/>
              </a:solidFill>
              <a:latin typeface="Arial" panose="020B0604020202020204" pitchFamily="34" charset="0"/>
            </a:endParaRPr>
          </a:p>
        </p:txBody>
      </p:sp>
      <p:sp>
        <p:nvSpPr>
          <p:cNvPr id="14" name="Line 11">
            <a:extLst>
              <a:ext uri="{FF2B5EF4-FFF2-40B4-BE49-F238E27FC236}">
                <a16:creationId xmlns:a16="http://schemas.microsoft.com/office/drawing/2014/main" id="{7F8DFEAF-B4EE-44E9-B5F4-B15EDAFF7EF2}"/>
              </a:ext>
            </a:extLst>
          </p:cNvPr>
          <p:cNvSpPr>
            <a:spLocks noChangeShapeType="1"/>
          </p:cNvSpPr>
          <p:nvPr/>
        </p:nvSpPr>
        <p:spPr bwMode="auto">
          <a:xfrm flipH="1">
            <a:off x="5791200" y="3200399"/>
            <a:ext cx="1407041" cy="1524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15" name="Line 11">
            <a:extLst>
              <a:ext uri="{FF2B5EF4-FFF2-40B4-BE49-F238E27FC236}">
                <a16:creationId xmlns:a16="http://schemas.microsoft.com/office/drawing/2014/main" id="{55E6FB70-242C-4026-BAF1-93BEB459482F}"/>
              </a:ext>
            </a:extLst>
          </p:cNvPr>
          <p:cNvSpPr>
            <a:spLocks noChangeShapeType="1"/>
          </p:cNvSpPr>
          <p:nvPr/>
        </p:nvSpPr>
        <p:spPr bwMode="auto">
          <a:xfrm flipH="1" flipV="1">
            <a:off x="4495800" y="3428999"/>
            <a:ext cx="990600" cy="1828799"/>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16" name="Line 11">
            <a:extLst>
              <a:ext uri="{FF2B5EF4-FFF2-40B4-BE49-F238E27FC236}">
                <a16:creationId xmlns:a16="http://schemas.microsoft.com/office/drawing/2014/main" id="{A1B13C7A-05A5-4187-9973-9213759E90E8}"/>
              </a:ext>
            </a:extLst>
          </p:cNvPr>
          <p:cNvSpPr>
            <a:spLocks noChangeShapeType="1"/>
          </p:cNvSpPr>
          <p:nvPr/>
        </p:nvSpPr>
        <p:spPr bwMode="auto">
          <a:xfrm flipH="1" flipV="1">
            <a:off x="3802780" y="4038599"/>
            <a:ext cx="312019" cy="2209799"/>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17" name="Line 11">
            <a:extLst>
              <a:ext uri="{FF2B5EF4-FFF2-40B4-BE49-F238E27FC236}">
                <a16:creationId xmlns:a16="http://schemas.microsoft.com/office/drawing/2014/main" id="{ECFEEB6B-6212-47B3-9DB6-D25ADA4CAAFF}"/>
              </a:ext>
            </a:extLst>
          </p:cNvPr>
          <p:cNvSpPr>
            <a:spLocks noChangeShapeType="1"/>
          </p:cNvSpPr>
          <p:nvPr/>
        </p:nvSpPr>
        <p:spPr bwMode="auto">
          <a:xfrm flipH="1" flipV="1">
            <a:off x="4114799" y="6248398"/>
            <a:ext cx="322037" cy="25667"/>
          </a:xfrm>
          <a:prstGeom prst="line">
            <a:avLst/>
          </a:prstGeom>
          <a:noFill/>
          <a:ln w="25400">
            <a:solidFill>
              <a:schemeClr val="tx1"/>
            </a:solidFill>
            <a:round/>
            <a:headEnd/>
            <a:tailEnd type="none" w="lg" len="lg"/>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19D91B41-2D9A-49E2-A92E-974967CE8A87}"/>
              </a:ext>
            </a:extLst>
          </p:cNvPr>
          <p:cNvSpPr>
            <a:spLocks noGrp="1" noChangeArrowheads="1"/>
          </p:cNvSpPr>
          <p:nvPr>
            <p:ph type="title"/>
          </p:nvPr>
        </p:nvSpPr>
        <p:spPr>
          <a:xfrm>
            <a:off x="1066800" y="0"/>
            <a:ext cx="7239000" cy="914400"/>
          </a:xfrm>
        </p:spPr>
        <p:txBody>
          <a:bodyPr/>
          <a:lstStyle/>
          <a:p>
            <a:pPr eaLnBrk="1" hangingPunct="1"/>
            <a:r>
              <a:rPr lang="en-US" altLang="en-US" sz="2800" dirty="0"/>
              <a:t>Defining Radiation Groups</a:t>
            </a:r>
          </a:p>
        </p:txBody>
      </p:sp>
      <p:sp>
        <p:nvSpPr>
          <p:cNvPr id="64515" name="Rectangle 3">
            <a:extLst>
              <a:ext uri="{FF2B5EF4-FFF2-40B4-BE49-F238E27FC236}">
                <a16:creationId xmlns:a16="http://schemas.microsoft.com/office/drawing/2014/main" id="{9B1AB0A5-8F21-4CF2-B607-CE990E7B683A}"/>
              </a:ext>
            </a:extLst>
          </p:cNvPr>
          <p:cNvSpPr>
            <a:spLocks noGrp="1" noChangeArrowheads="1"/>
          </p:cNvSpPr>
          <p:nvPr>
            <p:ph idx="1"/>
          </p:nvPr>
        </p:nvSpPr>
        <p:spPr>
          <a:xfrm>
            <a:off x="4225550" y="1118196"/>
            <a:ext cx="4766050" cy="4977804"/>
          </a:xfrm>
        </p:spPr>
        <p:txBody>
          <a:bodyPr>
            <a:normAutofit/>
          </a:bodyPr>
          <a:lstStyle/>
          <a:p>
            <a:pPr marL="166688" indent="-166688" eaLnBrk="1" hangingPunct="1">
              <a:spcBef>
                <a:spcPct val="0"/>
              </a:spcBef>
            </a:pPr>
            <a:r>
              <a:rPr lang="en-US" altLang="en-US" sz="1800" dirty="0"/>
              <a:t>Radiation Analysis Groups are a somewhat new concept to TSS / TRASYS users</a:t>
            </a:r>
          </a:p>
          <a:p>
            <a:pPr marL="515938" lvl="1" indent="-234950" eaLnBrk="1" hangingPunct="1">
              <a:spcBef>
                <a:spcPct val="0"/>
              </a:spcBef>
            </a:pPr>
            <a:r>
              <a:rPr lang="en-US" altLang="en-US" sz="1600" dirty="0"/>
              <a:t>Simply put, a Radiation Group is an enclosure</a:t>
            </a:r>
          </a:p>
          <a:p>
            <a:pPr marL="515938" lvl="1" indent="-234950" eaLnBrk="1" hangingPunct="1">
              <a:spcBef>
                <a:spcPct val="0"/>
              </a:spcBef>
            </a:pPr>
            <a:r>
              <a:rPr lang="en-US" altLang="en-US" sz="1600" dirty="0"/>
              <a:t>Only surfaces (or more specifically sides of surfaces) defined in an Analysis Group can “see” each other during the computations</a:t>
            </a:r>
          </a:p>
          <a:p>
            <a:pPr marL="166688" indent="-166688" eaLnBrk="1" hangingPunct="1">
              <a:spcBef>
                <a:spcPct val="0"/>
              </a:spcBef>
            </a:pPr>
            <a:r>
              <a:rPr lang="en-US" altLang="en-US" sz="1800" dirty="0"/>
              <a:t>This allows multiple configurations to exist in a single model</a:t>
            </a:r>
          </a:p>
          <a:p>
            <a:pPr marL="515938" lvl="1" indent="-234950" eaLnBrk="1" hangingPunct="1">
              <a:spcBef>
                <a:spcPct val="0"/>
              </a:spcBef>
            </a:pPr>
            <a:r>
              <a:rPr lang="en-US" altLang="en-US" sz="1600" dirty="0"/>
              <a:t>Stowed and Deployed</a:t>
            </a:r>
          </a:p>
          <a:p>
            <a:pPr marL="515938" lvl="1" indent="-234950" eaLnBrk="1" hangingPunct="1">
              <a:spcBef>
                <a:spcPct val="0"/>
              </a:spcBef>
            </a:pPr>
            <a:r>
              <a:rPr lang="en-US" altLang="en-US" sz="1600" dirty="0"/>
              <a:t>Internal and External Couplings</a:t>
            </a:r>
          </a:p>
          <a:p>
            <a:pPr marL="515938" lvl="1" indent="-234950" eaLnBrk="1" hangingPunct="1">
              <a:spcBef>
                <a:spcPct val="0"/>
              </a:spcBef>
            </a:pPr>
            <a:r>
              <a:rPr lang="en-US" altLang="en-US" sz="1600" dirty="0"/>
              <a:t>TV and Flight</a:t>
            </a:r>
          </a:p>
          <a:p>
            <a:pPr marL="166688" indent="-166688" eaLnBrk="1" hangingPunct="1">
              <a:spcBef>
                <a:spcPct val="0"/>
              </a:spcBef>
            </a:pPr>
            <a:r>
              <a:rPr lang="en-US" altLang="en-US" sz="1800" dirty="0"/>
              <a:t>So, Active Up/Down/Both/None may vary for each defined Analysis Group</a:t>
            </a:r>
          </a:p>
          <a:p>
            <a:pPr marL="166688" indent="-166688" eaLnBrk="1" hangingPunct="1">
              <a:spcBef>
                <a:spcPct val="0"/>
              </a:spcBef>
            </a:pPr>
            <a:r>
              <a:rPr lang="en-US" altLang="en-US" sz="1800" dirty="0"/>
              <a:t>When specifying a Radiation Task, the Analysis Group must be specified</a:t>
            </a:r>
          </a:p>
          <a:p>
            <a:pPr marL="166688" indent="-166688" eaLnBrk="1" hangingPunct="1">
              <a:spcBef>
                <a:spcPct val="0"/>
              </a:spcBef>
            </a:pPr>
            <a:r>
              <a:rPr lang="en-US" altLang="en-US" sz="1800" dirty="0"/>
              <a:t>May present problems when exporting to other codes, which do not support this feature…</a:t>
            </a:r>
          </a:p>
        </p:txBody>
      </p:sp>
      <p:sp>
        <p:nvSpPr>
          <p:cNvPr id="64518" name="Slide Number Placeholder 1">
            <a:extLst>
              <a:ext uri="{FF2B5EF4-FFF2-40B4-BE49-F238E27FC236}">
                <a16:creationId xmlns:a16="http://schemas.microsoft.com/office/drawing/2014/main" id="{3FD7EB63-4017-4718-B78D-AE7F403053A5}"/>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F3A183E2-D15A-4C51-A32F-28E6DADA5427}" type="slidenum">
              <a:rPr lang="en-US" altLang="en-US" sz="1200" smtClean="0"/>
              <a:pPr algn="ctr">
                <a:spcBef>
                  <a:spcPct val="0"/>
                </a:spcBef>
                <a:buFontTx/>
                <a:buNone/>
              </a:pPr>
              <a:t>50</a:t>
            </a:fld>
            <a:endParaRPr lang="en-US" altLang="en-US" sz="1200" dirty="0"/>
          </a:p>
        </p:txBody>
      </p:sp>
      <p:sp>
        <p:nvSpPr>
          <p:cNvPr id="64517" name="Rectangle 7">
            <a:extLst>
              <a:ext uri="{FF2B5EF4-FFF2-40B4-BE49-F238E27FC236}">
                <a16:creationId xmlns:a16="http://schemas.microsoft.com/office/drawing/2014/main" id="{A20010BC-38C3-41FD-A8F7-4F67631576ED}"/>
              </a:ext>
            </a:extLst>
          </p:cNvPr>
          <p:cNvSpPr>
            <a:spLocks noChangeArrowheads="1"/>
          </p:cNvSpPr>
          <p:nvPr/>
        </p:nvSpPr>
        <p:spPr bwMode="auto">
          <a:xfrm>
            <a:off x="12834" y="3870251"/>
            <a:ext cx="4032243" cy="140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1600" dirty="0">
                <a:solidFill>
                  <a:srgbClr val="0B3D91"/>
                </a:solidFill>
                <a:latin typeface="Arial" panose="020B0604020202020204" pitchFamily="34" charset="0"/>
              </a:rPr>
              <a:t>May Merge together multiple groups</a:t>
            </a:r>
          </a:p>
          <a:p>
            <a:pPr eaLnBrk="1" hangingPunct="1">
              <a:spcBef>
                <a:spcPct val="0"/>
              </a:spcBef>
              <a:buFontTx/>
              <a:buChar char="•"/>
            </a:pPr>
            <a:r>
              <a:rPr lang="en-US" altLang="en-US" sz="1600" dirty="0">
                <a:solidFill>
                  <a:srgbClr val="0B3D91"/>
                </a:solidFill>
                <a:latin typeface="Arial" panose="020B0604020202020204" pitchFamily="34" charset="0"/>
              </a:rPr>
              <a:t>May Copy existing for future modification</a:t>
            </a:r>
          </a:p>
          <a:p>
            <a:pPr eaLnBrk="1" hangingPunct="1">
              <a:spcBef>
                <a:spcPct val="0"/>
              </a:spcBef>
              <a:buFontTx/>
              <a:buChar char="•"/>
            </a:pPr>
            <a:r>
              <a:rPr lang="en-US" altLang="en-US" sz="1600" dirty="0">
                <a:solidFill>
                  <a:srgbClr val="0B3D91"/>
                </a:solidFill>
                <a:latin typeface="Arial" panose="020B0604020202020204" pitchFamily="34" charset="0"/>
              </a:rPr>
              <a:t>Default group often used for display of Active Sides or in Orbit Visualization to determine visual states for surfaces and radiative activity</a:t>
            </a:r>
          </a:p>
        </p:txBody>
      </p:sp>
      <p:pic>
        <p:nvPicPr>
          <p:cNvPr id="3" name="Picture 2">
            <a:extLst>
              <a:ext uri="{FF2B5EF4-FFF2-40B4-BE49-F238E27FC236}">
                <a16:creationId xmlns:a16="http://schemas.microsoft.com/office/drawing/2014/main" id="{AB21021D-BCC5-46B7-9F00-1CFB6405C533}"/>
              </a:ext>
            </a:extLst>
          </p:cNvPr>
          <p:cNvPicPr>
            <a:picLocks noChangeAspect="1"/>
          </p:cNvPicPr>
          <p:nvPr/>
        </p:nvPicPr>
        <p:blipFill>
          <a:blip r:embed="rId2"/>
          <a:stretch>
            <a:fillRect/>
          </a:stretch>
        </p:blipFill>
        <p:spPr>
          <a:xfrm>
            <a:off x="228601" y="1118197"/>
            <a:ext cx="3996949" cy="2615603"/>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831A3F4-4F5D-416E-9D64-76DB62D8B2AB}"/>
              </a:ext>
            </a:extLst>
          </p:cNvPr>
          <p:cNvPicPr>
            <a:picLocks noChangeAspect="1"/>
          </p:cNvPicPr>
          <p:nvPr/>
        </p:nvPicPr>
        <p:blipFill rotWithShape="1">
          <a:blip r:embed="rId2"/>
          <a:srcRect r="21825" b="57031"/>
          <a:stretch/>
        </p:blipFill>
        <p:spPr>
          <a:xfrm>
            <a:off x="4288558" y="3051523"/>
            <a:ext cx="3980598" cy="1724343"/>
          </a:xfrm>
          <a:prstGeom prst="rect">
            <a:avLst/>
          </a:prstGeom>
        </p:spPr>
      </p:pic>
      <p:pic>
        <p:nvPicPr>
          <p:cNvPr id="7" name="Picture 6">
            <a:extLst>
              <a:ext uri="{FF2B5EF4-FFF2-40B4-BE49-F238E27FC236}">
                <a16:creationId xmlns:a16="http://schemas.microsoft.com/office/drawing/2014/main" id="{0BF2D1BE-C4E3-4F70-814F-0D79EE5CA7C6}"/>
              </a:ext>
            </a:extLst>
          </p:cNvPr>
          <p:cNvPicPr>
            <a:picLocks noChangeAspect="1"/>
          </p:cNvPicPr>
          <p:nvPr/>
        </p:nvPicPr>
        <p:blipFill rotWithShape="1">
          <a:blip r:embed="rId3"/>
          <a:srcRect r="32219" b="13655"/>
          <a:stretch/>
        </p:blipFill>
        <p:spPr>
          <a:xfrm>
            <a:off x="92042" y="1066800"/>
            <a:ext cx="3633737" cy="3648107"/>
          </a:xfrm>
          <a:prstGeom prst="rect">
            <a:avLst/>
          </a:prstGeom>
        </p:spPr>
      </p:pic>
      <p:pic>
        <p:nvPicPr>
          <p:cNvPr id="3" name="Picture 2">
            <a:extLst>
              <a:ext uri="{FF2B5EF4-FFF2-40B4-BE49-F238E27FC236}">
                <a16:creationId xmlns:a16="http://schemas.microsoft.com/office/drawing/2014/main" id="{68AC40F9-C743-4310-9D9E-58C3D565C642}"/>
              </a:ext>
            </a:extLst>
          </p:cNvPr>
          <p:cNvPicPr>
            <a:picLocks noChangeAspect="1"/>
          </p:cNvPicPr>
          <p:nvPr/>
        </p:nvPicPr>
        <p:blipFill rotWithShape="1">
          <a:blip r:embed="rId4"/>
          <a:srcRect r="45581" b="24778"/>
          <a:stretch/>
        </p:blipFill>
        <p:spPr>
          <a:xfrm>
            <a:off x="6019800" y="1076428"/>
            <a:ext cx="2928954" cy="3190772"/>
          </a:xfrm>
          <a:prstGeom prst="rect">
            <a:avLst/>
          </a:prstGeom>
        </p:spPr>
      </p:pic>
      <p:sp>
        <p:nvSpPr>
          <p:cNvPr id="65538" name="Rectangle 2">
            <a:extLst>
              <a:ext uri="{FF2B5EF4-FFF2-40B4-BE49-F238E27FC236}">
                <a16:creationId xmlns:a16="http://schemas.microsoft.com/office/drawing/2014/main" id="{9F4EECAD-CAB4-4DAF-8A2C-DAD9656E6A9D}"/>
              </a:ext>
            </a:extLst>
          </p:cNvPr>
          <p:cNvSpPr>
            <a:spLocks noGrp="1" noChangeArrowheads="1"/>
          </p:cNvSpPr>
          <p:nvPr>
            <p:ph type="title"/>
          </p:nvPr>
        </p:nvSpPr>
        <p:spPr>
          <a:xfrm>
            <a:off x="1066800" y="0"/>
            <a:ext cx="7202356" cy="914400"/>
          </a:xfrm>
        </p:spPr>
        <p:txBody>
          <a:bodyPr/>
          <a:lstStyle/>
          <a:p>
            <a:pPr eaLnBrk="1" hangingPunct="1"/>
            <a:r>
              <a:rPr lang="en-US" altLang="en-US" sz="2800" dirty="0"/>
              <a:t>Setting Preferences</a:t>
            </a:r>
          </a:p>
        </p:txBody>
      </p:sp>
      <p:sp>
        <p:nvSpPr>
          <p:cNvPr id="65547" name="Slide Number Placeholder 1">
            <a:extLst>
              <a:ext uri="{FF2B5EF4-FFF2-40B4-BE49-F238E27FC236}">
                <a16:creationId xmlns:a16="http://schemas.microsoft.com/office/drawing/2014/main" id="{06A749C0-4BD7-42D2-8EE4-AA08D6120FAE}"/>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82E21573-0E37-42F5-A853-B23943D78A8E}" type="slidenum">
              <a:rPr lang="en-US" altLang="en-US" sz="1200" smtClean="0"/>
              <a:pPr algn="ctr">
                <a:spcBef>
                  <a:spcPct val="0"/>
                </a:spcBef>
                <a:buFontTx/>
                <a:buNone/>
              </a:pPr>
              <a:t>51</a:t>
            </a:fld>
            <a:endParaRPr lang="en-US" altLang="en-US" sz="1200" dirty="0"/>
          </a:p>
        </p:txBody>
      </p:sp>
      <p:pic>
        <p:nvPicPr>
          <p:cNvPr id="65542" name="Picture 9">
            <a:extLst>
              <a:ext uri="{FF2B5EF4-FFF2-40B4-BE49-F238E27FC236}">
                <a16:creationId xmlns:a16="http://schemas.microsoft.com/office/drawing/2014/main" id="{84ABB00F-4A36-4655-BE52-D1FDB10653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4536" y="1212850"/>
            <a:ext cx="273995" cy="1911350"/>
          </a:xfrm>
          <a:prstGeom prst="rect">
            <a:avLst/>
          </a:prstGeom>
          <a:noFill/>
          <a:ln w="38100" cmpd="dbl">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5543" name="Rectangle 11">
            <a:extLst>
              <a:ext uri="{FF2B5EF4-FFF2-40B4-BE49-F238E27FC236}">
                <a16:creationId xmlns:a16="http://schemas.microsoft.com/office/drawing/2014/main" id="{D4F4BD30-7FBF-47E8-993B-9C2688189C9B}"/>
              </a:ext>
            </a:extLst>
          </p:cNvPr>
          <p:cNvSpPr>
            <a:spLocks noChangeArrowheads="1"/>
          </p:cNvSpPr>
          <p:nvPr/>
        </p:nvSpPr>
        <p:spPr bwMode="auto">
          <a:xfrm>
            <a:off x="152400" y="4714906"/>
            <a:ext cx="8373979" cy="1457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515938" indent="-2349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2000" dirty="0">
                <a:solidFill>
                  <a:srgbClr val="0B3D91"/>
                </a:solidFill>
                <a:latin typeface="Arial" panose="020B0604020202020204" pitchFamily="34" charset="0"/>
              </a:rPr>
              <a:t>Units, </a:t>
            </a:r>
            <a:r>
              <a:rPr lang="en-US" altLang="en-US" sz="2000" i="1" dirty="0">
                <a:solidFill>
                  <a:srgbClr val="0B3D91"/>
                </a:solidFill>
                <a:latin typeface="Arial" panose="020B0604020202020204" pitchFamily="34" charset="0"/>
              </a:rPr>
              <a:t>Global</a:t>
            </a:r>
            <a:r>
              <a:rPr lang="en-US" altLang="en-US" sz="2000" dirty="0">
                <a:solidFill>
                  <a:srgbClr val="0B3D91"/>
                </a:solidFill>
                <a:latin typeface="Arial" panose="020B0604020202020204" pitchFamily="34" charset="0"/>
              </a:rPr>
              <a:t> Object Visibility, Size</a:t>
            </a:r>
          </a:p>
          <a:p>
            <a:pPr lvl="1" eaLnBrk="1" hangingPunct="1">
              <a:spcBef>
                <a:spcPct val="0"/>
              </a:spcBef>
              <a:buFontTx/>
              <a:buChar char="–"/>
            </a:pPr>
            <a:r>
              <a:rPr lang="en-US" altLang="en-US" sz="1800" dirty="0">
                <a:solidFill>
                  <a:srgbClr val="0B3D91"/>
                </a:solidFill>
                <a:latin typeface="Arial" panose="020B0604020202020204" pitchFamily="34" charset="0"/>
              </a:rPr>
              <a:t>Toolbar toggles for most commonly used objects (Node, Planar FE, Surfaces, Solid FE, Heat Loads, Conductors, Contactors)</a:t>
            </a:r>
          </a:p>
          <a:p>
            <a:pPr>
              <a:spcBef>
                <a:spcPct val="0"/>
              </a:spcBef>
              <a:buFontTx/>
              <a:buChar char="•"/>
            </a:pPr>
            <a:r>
              <a:rPr lang="en-US" altLang="en-US" sz="2000" dirty="0">
                <a:solidFill>
                  <a:srgbClr val="0B3D91"/>
                </a:solidFill>
                <a:latin typeface="Arial" panose="020B0604020202020204" pitchFamily="34" charset="0"/>
              </a:rPr>
              <a:t>Option to Include Submodel name when displaying node numbers</a:t>
            </a:r>
          </a:p>
          <a:p>
            <a:pPr eaLnBrk="1" hangingPunct="1">
              <a:spcBef>
                <a:spcPct val="0"/>
              </a:spcBef>
              <a:buFontTx/>
              <a:buChar char="•"/>
            </a:pPr>
            <a:r>
              <a:rPr lang="en-US" altLang="en-US" sz="2000" dirty="0">
                <a:solidFill>
                  <a:srgbClr val="0B3D91"/>
                </a:solidFill>
                <a:latin typeface="Arial" panose="020B0604020202020204" pitchFamily="34" charset="0"/>
              </a:rPr>
              <a:t>Scale or not scale model when changing units</a:t>
            </a:r>
          </a:p>
          <a:p>
            <a:pPr lvl="1" eaLnBrk="1" hangingPunct="1">
              <a:spcBef>
                <a:spcPct val="0"/>
              </a:spcBef>
              <a:buFontTx/>
              <a:buChar char="–"/>
            </a:pPr>
            <a:endParaRPr lang="en-US" altLang="en-US" sz="1800" dirty="0">
              <a:solidFill>
                <a:srgbClr val="0B3D91"/>
              </a:solidFill>
              <a:latin typeface="Arial" panose="020B0604020202020204" pitchFamily="34" charset="0"/>
            </a:endParaRPr>
          </a:p>
        </p:txBody>
      </p:sp>
      <p:sp>
        <p:nvSpPr>
          <p:cNvPr id="65545" name="Line 13">
            <a:extLst>
              <a:ext uri="{FF2B5EF4-FFF2-40B4-BE49-F238E27FC236}">
                <a16:creationId xmlns:a16="http://schemas.microsoft.com/office/drawing/2014/main" id="{AF083D63-BF22-48A9-BA48-4D2BFC9949A2}"/>
              </a:ext>
            </a:extLst>
          </p:cNvPr>
          <p:cNvSpPr>
            <a:spLocks noChangeShapeType="1"/>
          </p:cNvSpPr>
          <p:nvPr/>
        </p:nvSpPr>
        <p:spPr bwMode="auto">
          <a:xfrm flipH="1" flipV="1">
            <a:off x="7658100" y="1823183"/>
            <a:ext cx="1181100" cy="4234715"/>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65546" name="Line 14">
            <a:extLst>
              <a:ext uri="{FF2B5EF4-FFF2-40B4-BE49-F238E27FC236}">
                <a16:creationId xmlns:a16="http://schemas.microsoft.com/office/drawing/2014/main" id="{C4E99F89-E896-482D-B997-E86DA05A4622}"/>
              </a:ext>
            </a:extLst>
          </p:cNvPr>
          <p:cNvSpPr>
            <a:spLocks noChangeShapeType="1"/>
          </p:cNvSpPr>
          <p:nvPr/>
        </p:nvSpPr>
        <p:spPr bwMode="auto">
          <a:xfrm flipV="1">
            <a:off x="7658100" y="4648200"/>
            <a:ext cx="190500" cy="9906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20" name="Line 11">
            <a:extLst>
              <a:ext uri="{FF2B5EF4-FFF2-40B4-BE49-F238E27FC236}">
                <a16:creationId xmlns:a16="http://schemas.microsoft.com/office/drawing/2014/main" id="{675FAE37-4204-4793-A6C2-F46C999C06D3}"/>
              </a:ext>
            </a:extLst>
          </p:cNvPr>
          <p:cNvSpPr>
            <a:spLocks noChangeShapeType="1"/>
          </p:cNvSpPr>
          <p:nvPr/>
        </p:nvSpPr>
        <p:spPr bwMode="auto">
          <a:xfrm flipH="1">
            <a:off x="5633688" y="6057899"/>
            <a:ext cx="3209021" cy="0"/>
          </a:xfrm>
          <a:prstGeom prst="line">
            <a:avLst/>
          </a:prstGeom>
          <a:noFill/>
          <a:ln w="25400">
            <a:solidFill>
              <a:schemeClr val="tx1"/>
            </a:solidFill>
            <a:round/>
            <a:headEnd/>
            <a:tailEnd type="none" w="lg" len="lg"/>
          </a:ln>
          <a:extLst>
            <a:ext uri="{909E8E84-426E-40DD-AFC4-6F175D3DCCD1}">
              <a14:hiddenFill xmlns:a14="http://schemas.microsoft.com/office/drawing/2010/main">
                <a:noFill/>
              </a14:hiddenFill>
            </a:ext>
          </a:extLst>
        </p:spPr>
        <p:txBody>
          <a:bodyPr/>
          <a:lstStyle/>
          <a:p>
            <a:endParaRPr lang="en-US"/>
          </a:p>
        </p:txBody>
      </p:sp>
      <p:pic>
        <p:nvPicPr>
          <p:cNvPr id="13" name="Picture 12">
            <a:extLst>
              <a:ext uri="{FF2B5EF4-FFF2-40B4-BE49-F238E27FC236}">
                <a16:creationId xmlns:a16="http://schemas.microsoft.com/office/drawing/2014/main" id="{3F6C21A0-6634-4EC1-A694-63796CC00736}"/>
              </a:ext>
            </a:extLst>
          </p:cNvPr>
          <p:cNvPicPr>
            <a:picLocks noChangeAspect="1"/>
          </p:cNvPicPr>
          <p:nvPr/>
        </p:nvPicPr>
        <p:blipFill rotWithShape="1">
          <a:blip r:embed="rId6"/>
          <a:srcRect r="68282" b="39553"/>
          <a:stretch/>
        </p:blipFill>
        <p:spPr>
          <a:xfrm>
            <a:off x="4152250" y="1076428"/>
            <a:ext cx="1481439" cy="2225037"/>
          </a:xfrm>
          <a:prstGeom prst="rect">
            <a:avLst/>
          </a:prstGeom>
        </p:spPr>
      </p:pic>
      <p:sp>
        <p:nvSpPr>
          <p:cNvPr id="65544" name="Line 12">
            <a:extLst>
              <a:ext uri="{FF2B5EF4-FFF2-40B4-BE49-F238E27FC236}">
                <a16:creationId xmlns:a16="http://schemas.microsoft.com/office/drawing/2014/main" id="{CAD26642-A64D-4A0B-9F80-758491A77AF0}"/>
              </a:ext>
            </a:extLst>
          </p:cNvPr>
          <p:cNvSpPr>
            <a:spLocks noChangeShapeType="1"/>
          </p:cNvSpPr>
          <p:nvPr/>
        </p:nvSpPr>
        <p:spPr bwMode="auto">
          <a:xfrm flipH="1" flipV="1">
            <a:off x="3958530" y="1828800"/>
            <a:ext cx="461070" cy="32766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8CBCF1FD-C529-46DF-BC61-92DF00ACF899}"/>
              </a:ext>
            </a:extLst>
          </p:cNvPr>
          <p:cNvSpPr>
            <a:spLocks noGrp="1" noChangeArrowheads="1"/>
          </p:cNvSpPr>
          <p:nvPr>
            <p:ph type="title"/>
          </p:nvPr>
        </p:nvSpPr>
        <p:spPr>
          <a:xfrm>
            <a:off x="1066800" y="0"/>
            <a:ext cx="7239000" cy="914400"/>
          </a:xfrm>
        </p:spPr>
        <p:txBody>
          <a:bodyPr/>
          <a:lstStyle/>
          <a:p>
            <a:pPr eaLnBrk="1" hangingPunct="1"/>
            <a:r>
              <a:rPr lang="en-US" altLang="en-US" sz="2800" dirty="0"/>
              <a:t>Importing Geometry or FE Models</a:t>
            </a:r>
          </a:p>
        </p:txBody>
      </p:sp>
      <p:sp>
        <p:nvSpPr>
          <p:cNvPr id="66563" name="Rectangle 9">
            <a:extLst>
              <a:ext uri="{FF2B5EF4-FFF2-40B4-BE49-F238E27FC236}">
                <a16:creationId xmlns:a16="http://schemas.microsoft.com/office/drawing/2014/main" id="{3F2734FB-5422-430D-A7D8-31CB9B7758BF}"/>
              </a:ext>
            </a:extLst>
          </p:cNvPr>
          <p:cNvSpPr>
            <a:spLocks noGrp="1" noChangeArrowheads="1"/>
          </p:cNvSpPr>
          <p:nvPr>
            <p:ph idx="1"/>
          </p:nvPr>
        </p:nvSpPr>
        <p:spPr>
          <a:xfrm>
            <a:off x="2895600" y="990600"/>
            <a:ext cx="6248400" cy="5363605"/>
          </a:xfrm>
        </p:spPr>
        <p:txBody>
          <a:bodyPr>
            <a:normAutofit/>
          </a:bodyPr>
          <a:lstStyle/>
          <a:p>
            <a:pPr marL="166688" indent="-166688" eaLnBrk="1" hangingPunct="1"/>
            <a:r>
              <a:rPr lang="en-US" altLang="en-US" sz="2000" dirty="0"/>
              <a:t>2 Methods to Import: Native AutoCAD and Thermal Desktop</a:t>
            </a:r>
          </a:p>
          <a:p>
            <a:pPr marL="166688" indent="-166688" eaLnBrk="1" hangingPunct="1"/>
            <a:r>
              <a:rPr lang="en-US" altLang="en-US" sz="2000" dirty="0" err="1"/>
              <a:t>AutoCad</a:t>
            </a:r>
            <a:r>
              <a:rPr lang="en-US" altLang="en-US" sz="2000" dirty="0"/>
              <a:t> imports geometry only, NOT THERMAL GEOMETRY (i.e. does not include optical properties, nodes, materials, etc.)</a:t>
            </a:r>
          </a:p>
          <a:p>
            <a:pPr marL="515938" lvl="1" indent="-234950" eaLnBrk="1" hangingPunct="1"/>
            <a:r>
              <a:rPr lang="en-US" altLang="en-US" sz="1800" dirty="0"/>
              <a:t>IMPORT (user specifies file type, e.g. IGES, STEP, ACIS)</a:t>
            </a:r>
          </a:p>
          <a:p>
            <a:pPr marL="515938" lvl="1" indent="-234950" eaLnBrk="1" hangingPunct="1"/>
            <a:r>
              <a:rPr lang="en-US" altLang="en-US" sz="1800" dirty="0"/>
              <a:t>Useful to have underlying geometry over which thermal surfaces will be added by the user</a:t>
            </a:r>
          </a:p>
          <a:p>
            <a:pPr marL="515938" lvl="1" indent="-234950" eaLnBrk="1" hangingPunct="1"/>
            <a:r>
              <a:rPr lang="en-US" altLang="en-US" sz="1800" dirty="0"/>
              <a:t>There is no magic button that will turn a solid model into a thermal model</a:t>
            </a:r>
          </a:p>
          <a:p>
            <a:pPr marL="166688" indent="-166688" eaLnBrk="1" hangingPunct="1"/>
            <a:r>
              <a:rPr lang="en-US" altLang="en-US" sz="2000" dirty="0"/>
              <a:t>Thermal Desktop imports model geometry</a:t>
            </a:r>
          </a:p>
          <a:p>
            <a:pPr marL="515938" lvl="1" indent="-234950" eaLnBrk="1" hangingPunct="1"/>
            <a:r>
              <a:rPr lang="en-US" altLang="en-US" sz="1800" dirty="0"/>
              <a:t>TSS, TRASYS, FEMAP most common</a:t>
            </a:r>
          </a:p>
          <a:p>
            <a:pPr marL="515938" lvl="1" indent="-234950" eaLnBrk="1" hangingPunct="1"/>
            <a:r>
              <a:rPr lang="en-US" altLang="en-US" sz="1800" dirty="0"/>
              <a:t>Note: Thermal Desktop does not support the STEP-TAS converter itself and re-directs to an ESA website</a:t>
            </a:r>
          </a:p>
          <a:p>
            <a:pPr marL="515938" lvl="1" indent="-234950" eaLnBrk="1" hangingPunct="1"/>
            <a:r>
              <a:rPr lang="en-US" altLang="en-US" sz="1800" dirty="0"/>
              <a:t>Only includes properties that exist in imported code (e.g. NASTRAN may not have opt properties)</a:t>
            </a:r>
          </a:p>
        </p:txBody>
      </p:sp>
      <p:sp>
        <p:nvSpPr>
          <p:cNvPr id="66565" name="Slide Number Placeholder 1">
            <a:extLst>
              <a:ext uri="{FF2B5EF4-FFF2-40B4-BE49-F238E27FC236}">
                <a16:creationId xmlns:a16="http://schemas.microsoft.com/office/drawing/2014/main" id="{880A2A31-C8FD-4992-A8E4-07097337921D}"/>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7D112AE7-ECA2-40CE-BD67-B9C3D2CE5521}" type="slidenum">
              <a:rPr lang="en-US" altLang="en-US" sz="1200" smtClean="0"/>
              <a:pPr algn="ctr">
                <a:spcBef>
                  <a:spcPct val="0"/>
                </a:spcBef>
                <a:buFontTx/>
                <a:buNone/>
              </a:pPr>
              <a:t>52</a:t>
            </a:fld>
            <a:endParaRPr lang="en-US" altLang="en-US" sz="1200" dirty="0"/>
          </a:p>
        </p:txBody>
      </p:sp>
      <p:pic>
        <p:nvPicPr>
          <p:cNvPr id="3" name="Picture 2">
            <a:extLst>
              <a:ext uri="{FF2B5EF4-FFF2-40B4-BE49-F238E27FC236}">
                <a16:creationId xmlns:a16="http://schemas.microsoft.com/office/drawing/2014/main" id="{BE040B85-D3D5-430E-857D-7F6B9693F205}"/>
              </a:ext>
            </a:extLst>
          </p:cNvPr>
          <p:cNvPicPr>
            <a:picLocks noChangeAspect="1"/>
          </p:cNvPicPr>
          <p:nvPr/>
        </p:nvPicPr>
        <p:blipFill>
          <a:blip r:embed="rId2"/>
          <a:stretch>
            <a:fillRect/>
          </a:stretch>
        </p:blipFill>
        <p:spPr>
          <a:xfrm>
            <a:off x="91340" y="1066800"/>
            <a:ext cx="2454082" cy="3285975"/>
          </a:xfrm>
          <a:prstGeom prst="rect">
            <a:avLst/>
          </a:prstGeom>
        </p:spPr>
      </p:pic>
      <p:pic>
        <p:nvPicPr>
          <p:cNvPr id="5" name="Picture 4">
            <a:extLst>
              <a:ext uri="{FF2B5EF4-FFF2-40B4-BE49-F238E27FC236}">
                <a16:creationId xmlns:a16="http://schemas.microsoft.com/office/drawing/2014/main" id="{D60048FE-F204-4FD8-A82D-629B6557A4A4}"/>
              </a:ext>
            </a:extLst>
          </p:cNvPr>
          <p:cNvPicPr>
            <a:picLocks noChangeAspect="1"/>
          </p:cNvPicPr>
          <p:nvPr/>
        </p:nvPicPr>
        <p:blipFill>
          <a:blip r:embed="rId3"/>
          <a:stretch>
            <a:fillRect/>
          </a:stretch>
        </p:blipFill>
        <p:spPr>
          <a:xfrm>
            <a:off x="90538" y="4267200"/>
            <a:ext cx="2454884" cy="208700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8D26D932-9214-4BA9-99E5-173B7AAE45FE}"/>
              </a:ext>
            </a:extLst>
          </p:cNvPr>
          <p:cNvSpPr>
            <a:spLocks noGrp="1" noChangeArrowheads="1"/>
          </p:cNvSpPr>
          <p:nvPr>
            <p:ph type="title"/>
          </p:nvPr>
        </p:nvSpPr>
        <p:spPr>
          <a:xfrm>
            <a:off x="1066800" y="0"/>
            <a:ext cx="7239000" cy="914400"/>
          </a:xfrm>
        </p:spPr>
        <p:txBody>
          <a:bodyPr/>
          <a:lstStyle/>
          <a:p>
            <a:pPr eaLnBrk="1" hangingPunct="1"/>
            <a:r>
              <a:rPr lang="en-US" altLang="en-US" sz="2800" dirty="0"/>
              <a:t>Adding Thermal Surfaces</a:t>
            </a:r>
          </a:p>
        </p:txBody>
      </p:sp>
      <p:sp>
        <p:nvSpPr>
          <p:cNvPr id="67587" name="Rectangle 8">
            <a:extLst>
              <a:ext uri="{FF2B5EF4-FFF2-40B4-BE49-F238E27FC236}">
                <a16:creationId xmlns:a16="http://schemas.microsoft.com/office/drawing/2014/main" id="{754CC9E5-7CF7-4A9B-A399-BF2A2681CDAF}"/>
              </a:ext>
            </a:extLst>
          </p:cNvPr>
          <p:cNvSpPr>
            <a:spLocks noGrp="1" noChangeArrowheads="1"/>
          </p:cNvSpPr>
          <p:nvPr>
            <p:ph idx="1"/>
          </p:nvPr>
        </p:nvSpPr>
        <p:spPr>
          <a:xfrm>
            <a:off x="2743200" y="1181994"/>
            <a:ext cx="6400800" cy="5314503"/>
          </a:xfrm>
        </p:spPr>
        <p:txBody>
          <a:bodyPr/>
          <a:lstStyle/>
          <a:p>
            <a:pPr marL="166688" indent="-166688" eaLnBrk="1" hangingPunct="1">
              <a:lnSpc>
                <a:spcPct val="90000"/>
              </a:lnSpc>
            </a:pPr>
            <a:r>
              <a:rPr lang="en-US" altLang="en-US" sz="2000" dirty="0"/>
              <a:t>Various Surface and Solid types</a:t>
            </a:r>
          </a:p>
          <a:p>
            <a:pPr marL="515938" lvl="1" indent="-234950" eaLnBrk="1" hangingPunct="1">
              <a:lnSpc>
                <a:spcPct val="90000"/>
              </a:lnSpc>
            </a:pPr>
            <a:r>
              <a:rPr lang="en-US" altLang="en-US" sz="1800" dirty="0"/>
              <a:t>Finite elements are created differently (by selecting nodes)</a:t>
            </a:r>
          </a:p>
          <a:p>
            <a:pPr marL="166688" indent="-166688" eaLnBrk="1" hangingPunct="1">
              <a:lnSpc>
                <a:spcPct val="90000"/>
              </a:lnSpc>
            </a:pPr>
            <a:r>
              <a:rPr lang="en-US" altLang="en-US" sz="2000" dirty="0"/>
              <a:t>All surface properties are defined on tabs under Surface Properties</a:t>
            </a:r>
          </a:p>
          <a:p>
            <a:pPr marL="515938" lvl="1" indent="-234950" eaLnBrk="1" hangingPunct="1">
              <a:lnSpc>
                <a:spcPct val="90000"/>
              </a:lnSpc>
            </a:pPr>
            <a:r>
              <a:rPr lang="en-US" altLang="en-US" sz="1800" dirty="0"/>
              <a:t>Subdivision: Node breakdown, Edge vs. Centroid</a:t>
            </a:r>
          </a:p>
          <a:p>
            <a:pPr marL="515938" lvl="1" indent="-234950" eaLnBrk="1" hangingPunct="1">
              <a:lnSpc>
                <a:spcPct val="90000"/>
              </a:lnSpc>
            </a:pPr>
            <a:r>
              <a:rPr lang="en-US" altLang="en-US" sz="1800" dirty="0"/>
              <a:t>Numbering: Submodel, Node IDs, Single/Double Sided</a:t>
            </a:r>
          </a:p>
          <a:p>
            <a:pPr marL="515938" lvl="1" indent="-234950" eaLnBrk="1" hangingPunct="1">
              <a:lnSpc>
                <a:spcPct val="90000"/>
              </a:lnSpc>
            </a:pPr>
            <a:r>
              <a:rPr lang="en-US" altLang="en-US" sz="1800" dirty="0"/>
              <a:t>Radiation: Optical Property, Activity for Analysis Groups, Overrides of sub-area</a:t>
            </a:r>
          </a:p>
          <a:p>
            <a:pPr marL="515938" lvl="1" indent="-234950" eaLnBrk="1" hangingPunct="1">
              <a:lnSpc>
                <a:spcPct val="90000"/>
              </a:lnSpc>
            </a:pPr>
            <a:r>
              <a:rPr lang="en-US" altLang="en-US" sz="1800" dirty="0"/>
              <a:t>Cond/Cap: Thickness, Material, Diffusion vs. Arithmetic node</a:t>
            </a:r>
          </a:p>
          <a:p>
            <a:pPr marL="515938" lvl="1" indent="-234950" eaLnBrk="1" hangingPunct="1">
              <a:lnSpc>
                <a:spcPct val="90000"/>
              </a:lnSpc>
            </a:pPr>
            <a:r>
              <a:rPr lang="en-US" altLang="en-US" sz="1800" dirty="0"/>
              <a:t>Contact (Don’t use this!!! – may not even be displayed)</a:t>
            </a:r>
          </a:p>
          <a:p>
            <a:pPr marL="515938" lvl="1" indent="-234950" eaLnBrk="1" hangingPunct="1">
              <a:lnSpc>
                <a:spcPct val="90000"/>
              </a:lnSpc>
            </a:pPr>
            <a:r>
              <a:rPr lang="en-US" altLang="en-US" sz="1800" dirty="0"/>
              <a:t>Insulation: Specify e* via material, MLI node offset, Overrides of sub area, Programmed (may exist or not depending on symbol)</a:t>
            </a:r>
          </a:p>
          <a:p>
            <a:pPr marL="515938" lvl="1" indent="-234950" eaLnBrk="1" hangingPunct="1">
              <a:lnSpc>
                <a:spcPct val="90000"/>
              </a:lnSpc>
            </a:pPr>
            <a:r>
              <a:rPr lang="en-US" altLang="en-US" sz="1800" dirty="0"/>
              <a:t>Surface: Comment (good to put this in!!), length, width, height, radius, starting angle, etc.</a:t>
            </a:r>
          </a:p>
          <a:p>
            <a:pPr marL="515938" lvl="1" indent="-234950" eaLnBrk="1" hangingPunct="1">
              <a:lnSpc>
                <a:spcPct val="90000"/>
              </a:lnSpc>
            </a:pPr>
            <a:r>
              <a:rPr lang="en-US" altLang="en-US" sz="1800" dirty="0"/>
              <a:t>Trans/Rot: Further transforms to locate surface in 3D space</a:t>
            </a:r>
          </a:p>
        </p:txBody>
      </p:sp>
      <p:sp>
        <p:nvSpPr>
          <p:cNvPr id="67590" name="Slide Number Placeholder 1">
            <a:extLst>
              <a:ext uri="{FF2B5EF4-FFF2-40B4-BE49-F238E27FC236}">
                <a16:creationId xmlns:a16="http://schemas.microsoft.com/office/drawing/2014/main" id="{C666B637-8A88-4DD9-B447-88CCFB2F9D0A}"/>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A668F0D9-63EA-44EB-A045-A69F5246AB3F}" type="slidenum">
              <a:rPr lang="en-US" altLang="en-US" sz="1200" smtClean="0"/>
              <a:pPr algn="ctr">
                <a:spcBef>
                  <a:spcPct val="0"/>
                </a:spcBef>
                <a:buFontTx/>
                <a:buNone/>
              </a:pPr>
              <a:t>53</a:t>
            </a:fld>
            <a:endParaRPr lang="en-US" altLang="en-US" sz="1200" dirty="0"/>
          </a:p>
        </p:txBody>
      </p:sp>
      <p:pic>
        <p:nvPicPr>
          <p:cNvPr id="3" name="Picture 2">
            <a:extLst>
              <a:ext uri="{FF2B5EF4-FFF2-40B4-BE49-F238E27FC236}">
                <a16:creationId xmlns:a16="http://schemas.microsoft.com/office/drawing/2014/main" id="{E0D29703-6E6C-47DD-907B-FA806958E17E}"/>
              </a:ext>
            </a:extLst>
          </p:cNvPr>
          <p:cNvPicPr>
            <a:picLocks noChangeAspect="1"/>
          </p:cNvPicPr>
          <p:nvPr/>
        </p:nvPicPr>
        <p:blipFill>
          <a:blip r:embed="rId2"/>
          <a:stretch>
            <a:fillRect/>
          </a:stretch>
        </p:blipFill>
        <p:spPr>
          <a:xfrm>
            <a:off x="75597" y="1143000"/>
            <a:ext cx="329170" cy="5219700"/>
          </a:xfrm>
          <a:prstGeom prst="rect">
            <a:avLst/>
          </a:prstGeom>
        </p:spPr>
      </p:pic>
      <p:pic>
        <p:nvPicPr>
          <p:cNvPr id="5" name="Picture 4">
            <a:extLst>
              <a:ext uri="{FF2B5EF4-FFF2-40B4-BE49-F238E27FC236}">
                <a16:creationId xmlns:a16="http://schemas.microsoft.com/office/drawing/2014/main" id="{E8B0019D-6A4F-4BA1-B94C-5D41462D32B1}"/>
              </a:ext>
            </a:extLst>
          </p:cNvPr>
          <p:cNvPicPr>
            <a:picLocks noChangeAspect="1"/>
          </p:cNvPicPr>
          <p:nvPr/>
        </p:nvPicPr>
        <p:blipFill>
          <a:blip r:embed="rId3"/>
          <a:stretch>
            <a:fillRect/>
          </a:stretch>
        </p:blipFill>
        <p:spPr>
          <a:xfrm>
            <a:off x="501017" y="1104500"/>
            <a:ext cx="1552575" cy="5267325"/>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DD44FE-E291-4108-9EEA-37814404C671}"/>
              </a:ext>
            </a:extLst>
          </p:cNvPr>
          <p:cNvPicPr>
            <a:picLocks noChangeAspect="1"/>
          </p:cNvPicPr>
          <p:nvPr/>
        </p:nvPicPr>
        <p:blipFill rotWithShape="1">
          <a:blip r:embed="rId2"/>
          <a:srcRect r="49761" b="53794"/>
          <a:stretch/>
        </p:blipFill>
        <p:spPr>
          <a:xfrm>
            <a:off x="152400" y="1090796"/>
            <a:ext cx="3505200" cy="2154304"/>
          </a:xfrm>
          <a:prstGeom prst="rect">
            <a:avLst/>
          </a:prstGeom>
        </p:spPr>
      </p:pic>
      <p:pic>
        <p:nvPicPr>
          <p:cNvPr id="5" name="Picture 4">
            <a:extLst>
              <a:ext uri="{FF2B5EF4-FFF2-40B4-BE49-F238E27FC236}">
                <a16:creationId xmlns:a16="http://schemas.microsoft.com/office/drawing/2014/main" id="{FDA575D9-0D65-4E3C-A12F-D243E3F3A1A6}"/>
              </a:ext>
            </a:extLst>
          </p:cNvPr>
          <p:cNvPicPr>
            <a:picLocks noChangeAspect="1"/>
          </p:cNvPicPr>
          <p:nvPr/>
        </p:nvPicPr>
        <p:blipFill rotWithShape="1">
          <a:blip r:embed="rId3"/>
          <a:srcRect r="33158" b="22915"/>
          <a:stretch/>
        </p:blipFill>
        <p:spPr>
          <a:xfrm>
            <a:off x="119666" y="3352800"/>
            <a:ext cx="3613999" cy="2785082"/>
          </a:xfrm>
          <a:prstGeom prst="rect">
            <a:avLst/>
          </a:prstGeom>
        </p:spPr>
      </p:pic>
      <p:pic>
        <p:nvPicPr>
          <p:cNvPr id="7" name="Picture 6">
            <a:extLst>
              <a:ext uri="{FF2B5EF4-FFF2-40B4-BE49-F238E27FC236}">
                <a16:creationId xmlns:a16="http://schemas.microsoft.com/office/drawing/2014/main" id="{39B5BABD-8ADB-4F87-AC4B-D044907CD737}"/>
              </a:ext>
            </a:extLst>
          </p:cNvPr>
          <p:cNvPicPr>
            <a:picLocks noChangeAspect="1"/>
          </p:cNvPicPr>
          <p:nvPr/>
        </p:nvPicPr>
        <p:blipFill rotWithShape="1">
          <a:blip r:embed="rId4"/>
          <a:srcRect b="53116"/>
          <a:stretch/>
        </p:blipFill>
        <p:spPr>
          <a:xfrm>
            <a:off x="3720831" y="1219200"/>
            <a:ext cx="5373608" cy="1683537"/>
          </a:xfrm>
          <a:prstGeom prst="rect">
            <a:avLst/>
          </a:prstGeom>
        </p:spPr>
      </p:pic>
      <p:pic>
        <p:nvPicPr>
          <p:cNvPr id="9" name="Picture 8">
            <a:extLst>
              <a:ext uri="{FF2B5EF4-FFF2-40B4-BE49-F238E27FC236}">
                <a16:creationId xmlns:a16="http://schemas.microsoft.com/office/drawing/2014/main" id="{B54DB1AE-43A0-410A-96C2-970967CBA5AE}"/>
              </a:ext>
            </a:extLst>
          </p:cNvPr>
          <p:cNvPicPr>
            <a:picLocks noChangeAspect="1"/>
          </p:cNvPicPr>
          <p:nvPr/>
        </p:nvPicPr>
        <p:blipFill>
          <a:blip r:embed="rId5"/>
          <a:stretch>
            <a:fillRect/>
          </a:stretch>
        </p:blipFill>
        <p:spPr>
          <a:xfrm>
            <a:off x="3896627" y="2971800"/>
            <a:ext cx="5127006" cy="3426075"/>
          </a:xfrm>
          <a:prstGeom prst="rect">
            <a:avLst/>
          </a:prstGeom>
        </p:spPr>
      </p:pic>
      <p:sp>
        <p:nvSpPr>
          <p:cNvPr id="68610" name="Rectangle 2">
            <a:extLst>
              <a:ext uri="{FF2B5EF4-FFF2-40B4-BE49-F238E27FC236}">
                <a16:creationId xmlns:a16="http://schemas.microsoft.com/office/drawing/2014/main" id="{EC33E684-C03D-43AA-930E-532FA15A0491}"/>
              </a:ext>
            </a:extLst>
          </p:cNvPr>
          <p:cNvSpPr>
            <a:spLocks noGrp="1" noChangeArrowheads="1"/>
          </p:cNvSpPr>
          <p:nvPr>
            <p:ph type="title"/>
          </p:nvPr>
        </p:nvSpPr>
        <p:spPr>
          <a:xfrm>
            <a:off x="1066800" y="0"/>
            <a:ext cx="7162800" cy="914400"/>
          </a:xfrm>
        </p:spPr>
        <p:txBody>
          <a:bodyPr/>
          <a:lstStyle/>
          <a:p>
            <a:pPr eaLnBrk="1" hangingPunct="1"/>
            <a:r>
              <a:rPr lang="en-US" altLang="en-US" sz="2800" dirty="0"/>
              <a:t>Adding Thermal Surfaces (cont’d)</a:t>
            </a:r>
          </a:p>
        </p:txBody>
      </p:sp>
      <p:sp>
        <p:nvSpPr>
          <p:cNvPr id="68619" name="Slide Number Placeholder 1">
            <a:extLst>
              <a:ext uri="{FF2B5EF4-FFF2-40B4-BE49-F238E27FC236}">
                <a16:creationId xmlns:a16="http://schemas.microsoft.com/office/drawing/2014/main" id="{E3F00D1C-51C2-48C1-BA04-282F5C356332}"/>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6AD0C2B2-56D7-45FD-9746-EDF408D52A77}" type="slidenum">
              <a:rPr lang="en-US" altLang="en-US" sz="1200" smtClean="0"/>
              <a:pPr algn="ctr">
                <a:spcBef>
                  <a:spcPct val="0"/>
                </a:spcBef>
                <a:buFontTx/>
                <a:buNone/>
              </a:pPr>
              <a:t>54</a:t>
            </a:fld>
            <a:endParaRPr lang="en-US" altLang="en-US" sz="1200" dirty="0"/>
          </a:p>
        </p:txBody>
      </p:sp>
      <p:sp>
        <p:nvSpPr>
          <p:cNvPr id="68615" name="Rectangle 9">
            <a:extLst>
              <a:ext uri="{FF2B5EF4-FFF2-40B4-BE49-F238E27FC236}">
                <a16:creationId xmlns:a16="http://schemas.microsoft.com/office/drawing/2014/main" id="{A9C28163-1752-418B-8312-577E7E73402A}"/>
              </a:ext>
            </a:extLst>
          </p:cNvPr>
          <p:cNvSpPr>
            <a:spLocks noChangeArrowheads="1"/>
          </p:cNvSpPr>
          <p:nvPr/>
        </p:nvSpPr>
        <p:spPr bwMode="auto">
          <a:xfrm rot="-2259937">
            <a:off x="570895" y="2173022"/>
            <a:ext cx="22256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Char char="•"/>
            </a:pPr>
            <a:r>
              <a:rPr lang="en-US" altLang="en-US" sz="1600" b="1" dirty="0">
                <a:solidFill>
                  <a:srgbClr val="FF0000"/>
                </a:solidFill>
                <a:latin typeface="Arial" panose="020B0604020202020204" pitchFamily="34" charset="0"/>
              </a:rPr>
              <a:t>Subdivision:</a:t>
            </a:r>
            <a:r>
              <a:rPr lang="en-US" altLang="en-US" sz="1600" b="1" dirty="0">
                <a:latin typeface="Arial" panose="020B0604020202020204" pitchFamily="34" charset="0"/>
              </a:rPr>
              <a:t> </a:t>
            </a:r>
            <a:r>
              <a:rPr lang="en-US" altLang="en-US" sz="1600" b="1" dirty="0">
                <a:solidFill>
                  <a:srgbClr val="0B3D91"/>
                </a:solidFill>
                <a:latin typeface="Arial" panose="020B0604020202020204" pitchFamily="34" charset="0"/>
              </a:rPr>
              <a:t>Node breakdown, Edge vs. Centroid</a:t>
            </a:r>
          </a:p>
        </p:txBody>
      </p:sp>
      <p:sp>
        <p:nvSpPr>
          <p:cNvPr id="68616" name="Rectangle 10">
            <a:extLst>
              <a:ext uri="{FF2B5EF4-FFF2-40B4-BE49-F238E27FC236}">
                <a16:creationId xmlns:a16="http://schemas.microsoft.com/office/drawing/2014/main" id="{C2A56F9B-65D5-4EEB-BC7F-EC052A05A831}"/>
              </a:ext>
            </a:extLst>
          </p:cNvPr>
          <p:cNvSpPr>
            <a:spLocks noChangeArrowheads="1"/>
          </p:cNvSpPr>
          <p:nvPr/>
        </p:nvSpPr>
        <p:spPr bwMode="auto">
          <a:xfrm rot="-2259937">
            <a:off x="588661" y="4542796"/>
            <a:ext cx="2493963"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Char char="•"/>
            </a:pPr>
            <a:r>
              <a:rPr lang="en-US" altLang="en-US" sz="1600" b="1" dirty="0">
                <a:solidFill>
                  <a:srgbClr val="FF0000"/>
                </a:solidFill>
                <a:latin typeface="Arial" panose="020B0604020202020204" pitchFamily="34" charset="0"/>
              </a:rPr>
              <a:t>Numbering:</a:t>
            </a:r>
            <a:r>
              <a:rPr lang="en-US" altLang="en-US" sz="1600" b="1" dirty="0">
                <a:latin typeface="Arial" panose="020B0604020202020204" pitchFamily="34" charset="0"/>
              </a:rPr>
              <a:t> </a:t>
            </a:r>
            <a:r>
              <a:rPr lang="en-US" altLang="en-US" sz="1600" b="1" dirty="0">
                <a:solidFill>
                  <a:srgbClr val="0B3D91"/>
                </a:solidFill>
                <a:latin typeface="Arial" panose="020B0604020202020204" pitchFamily="34" charset="0"/>
              </a:rPr>
              <a:t>Submodel, Node IDs, Single/Double Sided</a:t>
            </a:r>
          </a:p>
        </p:txBody>
      </p:sp>
      <p:sp>
        <p:nvSpPr>
          <p:cNvPr id="68617" name="Rectangle 11">
            <a:extLst>
              <a:ext uri="{FF2B5EF4-FFF2-40B4-BE49-F238E27FC236}">
                <a16:creationId xmlns:a16="http://schemas.microsoft.com/office/drawing/2014/main" id="{C565D138-A61D-40AC-865F-8A181C0695DE}"/>
              </a:ext>
            </a:extLst>
          </p:cNvPr>
          <p:cNvSpPr>
            <a:spLocks noChangeArrowheads="1"/>
          </p:cNvSpPr>
          <p:nvPr/>
        </p:nvSpPr>
        <p:spPr bwMode="auto">
          <a:xfrm rot="-2259937">
            <a:off x="4827017" y="1611365"/>
            <a:ext cx="2641600"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Char char="•"/>
            </a:pPr>
            <a:r>
              <a:rPr lang="en-US" altLang="en-US" sz="1600" b="1" dirty="0">
                <a:solidFill>
                  <a:srgbClr val="FF0000"/>
                </a:solidFill>
                <a:latin typeface="Arial" panose="020B0604020202020204" pitchFamily="34" charset="0"/>
              </a:rPr>
              <a:t>Radiation:</a:t>
            </a:r>
            <a:r>
              <a:rPr lang="en-US" altLang="en-US" sz="1600" b="1" dirty="0">
                <a:latin typeface="Arial" panose="020B0604020202020204" pitchFamily="34" charset="0"/>
              </a:rPr>
              <a:t> </a:t>
            </a:r>
            <a:r>
              <a:rPr lang="en-US" altLang="en-US" sz="1600" b="1" dirty="0" err="1">
                <a:solidFill>
                  <a:srgbClr val="0B3D91"/>
                </a:solidFill>
                <a:latin typeface="Arial" panose="020B0604020202020204" pitchFamily="34" charset="0"/>
              </a:rPr>
              <a:t>Opt</a:t>
            </a:r>
            <a:r>
              <a:rPr lang="en-US" altLang="en-US" sz="1600" b="1" dirty="0">
                <a:solidFill>
                  <a:srgbClr val="0B3D91"/>
                </a:solidFill>
                <a:latin typeface="Arial" panose="020B0604020202020204" pitchFamily="34" charset="0"/>
              </a:rPr>
              <a:t> Property, Activity for Analysis Groups, Overrides of sub-area</a:t>
            </a:r>
            <a:endParaRPr lang="en-US" altLang="en-US" sz="1200" b="1" dirty="0">
              <a:solidFill>
                <a:srgbClr val="0B3D91"/>
              </a:solidFill>
              <a:latin typeface="Arial" panose="020B0604020202020204" pitchFamily="34" charset="0"/>
            </a:endParaRPr>
          </a:p>
        </p:txBody>
      </p:sp>
      <p:sp>
        <p:nvSpPr>
          <p:cNvPr id="68618" name="Rectangle 12">
            <a:extLst>
              <a:ext uri="{FF2B5EF4-FFF2-40B4-BE49-F238E27FC236}">
                <a16:creationId xmlns:a16="http://schemas.microsoft.com/office/drawing/2014/main" id="{F233181F-D437-4D14-B528-546D8DAD0DE1}"/>
              </a:ext>
            </a:extLst>
          </p:cNvPr>
          <p:cNvSpPr>
            <a:spLocks noChangeArrowheads="1"/>
          </p:cNvSpPr>
          <p:nvPr/>
        </p:nvSpPr>
        <p:spPr bwMode="auto">
          <a:xfrm rot="-2259937">
            <a:off x="5197695" y="4768563"/>
            <a:ext cx="2493963"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Char char="•"/>
            </a:pPr>
            <a:r>
              <a:rPr lang="en-US" altLang="en-US" sz="1600" b="1" dirty="0">
                <a:solidFill>
                  <a:srgbClr val="FF0000"/>
                </a:solidFill>
                <a:latin typeface="Arial" panose="020B0604020202020204" pitchFamily="34" charset="0"/>
              </a:rPr>
              <a:t>Cond/Cap:</a:t>
            </a:r>
            <a:r>
              <a:rPr lang="en-US" altLang="en-US" sz="1600" b="1" dirty="0">
                <a:latin typeface="Arial" panose="020B0604020202020204" pitchFamily="34" charset="0"/>
              </a:rPr>
              <a:t> </a:t>
            </a:r>
            <a:r>
              <a:rPr lang="en-US" altLang="en-US" sz="1600" b="1" dirty="0">
                <a:solidFill>
                  <a:srgbClr val="0B3D91"/>
                </a:solidFill>
                <a:latin typeface="Arial" panose="020B0604020202020204" pitchFamily="34" charset="0"/>
              </a:rPr>
              <a:t>Thickness, Material, Diffusion vs. Arithmetic node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6643DF-17BD-4AC7-82F8-69306FBBEE8B}"/>
              </a:ext>
            </a:extLst>
          </p:cNvPr>
          <p:cNvPicPr>
            <a:picLocks noChangeAspect="1"/>
          </p:cNvPicPr>
          <p:nvPr/>
        </p:nvPicPr>
        <p:blipFill rotWithShape="1">
          <a:blip r:embed="rId2"/>
          <a:srcRect r="48972" b="24210"/>
          <a:stretch/>
        </p:blipFill>
        <p:spPr>
          <a:xfrm>
            <a:off x="202033" y="1162653"/>
            <a:ext cx="2213908" cy="2197346"/>
          </a:xfrm>
          <a:prstGeom prst="rect">
            <a:avLst/>
          </a:prstGeom>
        </p:spPr>
      </p:pic>
      <p:pic>
        <p:nvPicPr>
          <p:cNvPr id="9" name="Picture 8">
            <a:extLst>
              <a:ext uri="{FF2B5EF4-FFF2-40B4-BE49-F238E27FC236}">
                <a16:creationId xmlns:a16="http://schemas.microsoft.com/office/drawing/2014/main" id="{8C743149-A28C-4B2F-8602-E994D537FDF7}"/>
              </a:ext>
            </a:extLst>
          </p:cNvPr>
          <p:cNvPicPr>
            <a:picLocks noChangeAspect="1"/>
          </p:cNvPicPr>
          <p:nvPr/>
        </p:nvPicPr>
        <p:blipFill rotWithShape="1">
          <a:blip r:embed="rId3"/>
          <a:srcRect r="43677" b="50893"/>
          <a:stretch/>
        </p:blipFill>
        <p:spPr>
          <a:xfrm>
            <a:off x="4893173" y="3927214"/>
            <a:ext cx="4048696" cy="2358885"/>
          </a:xfrm>
          <a:prstGeom prst="rect">
            <a:avLst/>
          </a:prstGeom>
        </p:spPr>
      </p:pic>
      <p:pic>
        <p:nvPicPr>
          <p:cNvPr id="7" name="Picture 6">
            <a:extLst>
              <a:ext uri="{FF2B5EF4-FFF2-40B4-BE49-F238E27FC236}">
                <a16:creationId xmlns:a16="http://schemas.microsoft.com/office/drawing/2014/main" id="{7AB719CA-AB6C-41A4-8110-D9B58F9BA898}"/>
              </a:ext>
            </a:extLst>
          </p:cNvPr>
          <p:cNvPicPr>
            <a:picLocks noChangeAspect="1"/>
          </p:cNvPicPr>
          <p:nvPr/>
        </p:nvPicPr>
        <p:blipFill rotWithShape="1">
          <a:blip r:embed="rId4"/>
          <a:srcRect r="51074" b="70398"/>
          <a:stretch/>
        </p:blipFill>
        <p:spPr>
          <a:xfrm>
            <a:off x="5410200" y="1116153"/>
            <a:ext cx="3505200" cy="1417180"/>
          </a:xfrm>
          <a:prstGeom prst="rect">
            <a:avLst/>
          </a:prstGeom>
        </p:spPr>
      </p:pic>
      <p:pic>
        <p:nvPicPr>
          <p:cNvPr id="5" name="Picture 4">
            <a:extLst>
              <a:ext uri="{FF2B5EF4-FFF2-40B4-BE49-F238E27FC236}">
                <a16:creationId xmlns:a16="http://schemas.microsoft.com/office/drawing/2014/main" id="{64471139-900F-4359-886D-1242BFC02722}"/>
              </a:ext>
            </a:extLst>
          </p:cNvPr>
          <p:cNvPicPr>
            <a:picLocks noChangeAspect="1"/>
          </p:cNvPicPr>
          <p:nvPr/>
        </p:nvPicPr>
        <p:blipFill rotWithShape="1">
          <a:blip r:embed="rId5"/>
          <a:srcRect b="7070"/>
          <a:stretch/>
        </p:blipFill>
        <p:spPr>
          <a:xfrm>
            <a:off x="94222" y="3380875"/>
            <a:ext cx="4643438" cy="2883567"/>
          </a:xfrm>
          <a:prstGeom prst="rect">
            <a:avLst/>
          </a:prstGeom>
        </p:spPr>
      </p:pic>
      <p:pic>
        <p:nvPicPr>
          <p:cNvPr id="11" name="Picture 10">
            <a:extLst>
              <a:ext uri="{FF2B5EF4-FFF2-40B4-BE49-F238E27FC236}">
                <a16:creationId xmlns:a16="http://schemas.microsoft.com/office/drawing/2014/main" id="{88C7C0B0-927F-4D6E-9A1A-C96608A5A013}"/>
              </a:ext>
            </a:extLst>
          </p:cNvPr>
          <p:cNvPicPr>
            <a:picLocks noChangeAspect="1"/>
          </p:cNvPicPr>
          <p:nvPr/>
        </p:nvPicPr>
        <p:blipFill rotWithShape="1">
          <a:blip r:embed="rId6"/>
          <a:srcRect r="61430" b="8301"/>
          <a:stretch/>
        </p:blipFill>
        <p:spPr>
          <a:xfrm>
            <a:off x="3106094" y="1098368"/>
            <a:ext cx="1787079" cy="2828846"/>
          </a:xfrm>
          <a:prstGeom prst="rect">
            <a:avLst/>
          </a:prstGeom>
        </p:spPr>
      </p:pic>
      <p:sp>
        <p:nvSpPr>
          <p:cNvPr id="69636" name="Rectangle 2">
            <a:extLst>
              <a:ext uri="{FF2B5EF4-FFF2-40B4-BE49-F238E27FC236}">
                <a16:creationId xmlns:a16="http://schemas.microsoft.com/office/drawing/2014/main" id="{2A4352C5-60B1-4729-B75D-96FE59543C53}"/>
              </a:ext>
            </a:extLst>
          </p:cNvPr>
          <p:cNvSpPr>
            <a:spLocks noGrp="1" noChangeArrowheads="1"/>
          </p:cNvSpPr>
          <p:nvPr>
            <p:ph type="title"/>
          </p:nvPr>
        </p:nvSpPr>
        <p:spPr>
          <a:xfrm>
            <a:off x="1066800" y="0"/>
            <a:ext cx="7239000" cy="914400"/>
          </a:xfrm>
        </p:spPr>
        <p:txBody>
          <a:bodyPr/>
          <a:lstStyle/>
          <a:p>
            <a:pPr eaLnBrk="1" hangingPunct="1"/>
            <a:r>
              <a:rPr lang="en-US" altLang="en-US" sz="2800" dirty="0"/>
              <a:t>Adding Thermal Surfaces (cont’d)</a:t>
            </a:r>
          </a:p>
        </p:txBody>
      </p:sp>
      <p:sp>
        <p:nvSpPr>
          <p:cNvPr id="69645" name="Slide Number Placeholder 1">
            <a:extLst>
              <a:ext uri="{FF2B5EF4-FFF2-40B4-BE49-F238E27FC236}">
                <a16:creationId xmlns:a16="http://schemas.microsoft.com/office/drawing/2014/main" id="{2326FD40-69FF-438C-8BA3-5B08BAC9F5FC}"/>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BE13DF96-EC37-4554-A9A1-984284C9D686}" type="slidenum">
              <a:rPr lang="en-US" altLang="en-US" sz="1200" smtClean="0"/>
              <a:pPr algn="ctr">
                <a:spcBef>
                  <a:spcPct val="0"/>
                </a:spcBef>
                <a:buFontTx/>
                <a:buNone/>
              </a:pPr>
              <a:t>55</a:t>
            </a:fld>
            <a:endParaRPr lang="en-US" altLang="en-US" sz="1200" dirty="0"/>
          </a:p>
        </p:txBody>
      </p:sp>
      <p:sp>
        <p:nvSpPr>
          <p:cNvPr id="69639" name="Rectangle 16">
            <a:extLst>
              <a:ext uri="{FF2B5EF4-FFF2-40B4-BE49-F238E27FC236}">
                <a16:creationId xmlns:a16="http://schemas.microsoft.com/office/drawing/2014/main" id="{82297F54-5AE8-4E31-B909-7F2EFB9EDE82}"/>
              </a:ext>
            </a:extLst>
          </p:cNvPr>
          <p:cNvSpPr>
            <a:spLocks noChangeArrowheads="1"/>
          </p:cNvSpPr>
          <p:nvPr/>
        </p:nvSpPr>
        <p:spPr bwMode="auto">
          <a:xfrm rot="-2259937">
            <a:off x="272094" y="1974099"/>
            <a:ext cx="2637015"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Char char="•"/>
            </a:pPr>
            <a:r>
              <a:rPr lang="en-US" altLang="en-US" sz="1600" b="1" dirty="0">
                <a:solidFill>
                  <a:srgbClr val="FF0000"/>
                </a:solidFill>
                <a:latin typeface="Arial" panose="020B0604020202020204" pitchFamily="34" charset="0"/>
              </a:rPr>
              <a:t>Contact:</a:t>
            </a:r>
            <a:r>
              <a:rPr lang="en-US" altLang="en-US" sz="1600" b="1" dirty="0">
                <a:latin typeface="Arial" panose="020B0604020202020204" pitchFamily="34" charset="0"/>
              </a:rPr>
              <a:t> </a:t>
            </a:r>
            <a:r>
              <a:rPr lang="en-US" altLang="en-US" sz="1600" b="1" dirty="0">
                <a:solidFill>
                  <a:srgbClr val="0B3D91"/>
                </a:solidFill>
                <a:latin typeface="Arial" panose="020B0604020202020204" pitchFamily="34" charset="0"/>
              </a:rPr>
              <a:t>OBSOLETE Don’t use this, Use Contactor Object Instead!!!</a:t>
            </a:r>
          </a:p>
        </p:txBody>
      </p:sp>
      <p:sp>
        <p:nvSpPr>
          <p:cNvPr id="69640" name="Rectangle 17">
            <a:extLst>
              <a:ext uri="{FF2B5EF4-FFF2-40B4-BE49-F238E27FC236}">
                <a16:creationId xmlns:a16="http://schemas.microsoft.com/office/drawing/2014/main" id="{2D2126D1-4383-45D1-B10C-2973A8D444D9}"/>
              </a:ext>
            </a:extLst>
          </p:cNvPr>
          <p:cNvSpPr>
            <a:spLocks noChangeArrowheads="1"/>
          </p:cNvSpPr>
          <p:nvPr/>
        </p:nvSpPr>
        <p:spPr bwMode="auto">
          <a:xfrm rot="-2259937">
            <a:off x="5986463" y="1985963"/>
            <a:ext cx="2709862"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Char char="•"/>
            </a:pPr>
            <a:r>
              <a:rPr lang="en-US" altLang="en-US" sz="1600" b="1" dirty="0">
                <a:solidFill>
                  <a:srgbClr val="FF0000"/>
                </a:solidFill>
                <a:latin typeface="Arial" panose="020B0604020202020204" pitchFamily="34" charset="0"/>
              </a:rPr>
              <a:t>Surface:</a:t>
            </a:r>
            <a:r>
              <a:rPr lang="en-US" altLang="en-US" sz="1600" b="1" dirty="0">
                <a:latin typeface="Arial" panose="020B0604020202020204" pitchFamily="34" charset="0"/>
              </a:rPr>
              <a:t> </a:t>
            </a:r>
            <a:r>
              <a:rPr lang="en-US" altLang="en-US" sz="1600" b="1" dirty="0">
                <a:solidFill>
                  <a:srgbClr val="0B3D91"/>
                </a:solidFill>
                <a:latin typeface="Arial" panose="020B0604020202020204" pitchFamily="34" charset="0"/>
              </a:rPr>
              <a:t>Comment (good to put this in!!), length, width, height, radius, starting angle, etc.</a:t>
            </a:r>
          </a:p>
        </p:txBody>
      </p:sp>
      <p:sp>
        <p:nvSpPr>
          <p:cNvPr id="69641" name="Rectangle 18">
            <a:extLst>
              <a:ext uri="{FF2B5EF4-FFF2-40B4-BE49-F238E27FC236}">
                <a16:creationId xmlns:a16="http://schemas.microsoft.com/office/drawing/2014/main" id="{64D620DD-590D-4A4C-AC22-D34672937D58}"/>
              </a:ext>
            </a:extLst>
          </p:cNvPr>
          <p:cNvSpPr>
            <a:spLocks noChangeArrowheads="1"/>
          </p:cNvSpPr>
          <p:nvPr/>
        </p:nvSpPr>
        <p:spPr bwMode="auto">
          <a:xfrm rot="-2259937">
            <a:off x="5862638" y="5048250"/>
            <a:ext cx="2312987"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Char char="•"/>
            </a:pPr>
            <a:r>
              <a:rPr lang="en-US" altLang="en-US" sz="1600" b="1" dirty="0">
                <a:solidFill>
                  <a:srgbClr val="FF0000"/>
                </a:solidFill>
                <a:latin typeface="Arial" panose="020B0604020202020204" pitchFamily="34" charset="0"/>
              </a:rPr>
              <a:t>Trans/Rot:</a:t>
            </a:r>
            <a:r>
              <a:rPr lang="en-US" altLang="en-US" sz="1600" b="1" dirty="0">
                <a:latin typeface="Arial" panose="020B0604020202020204" pitchFamily="34" charset="0"/>
              </a:rPr>
              <a:t> </a:t>
            </a:r>
            <a:r>
              <a:rPr lang="en-US" altLang="en-US" sz="1600" b="1" dirty="0">
                <a:solidFill>
                  <a:srgbClr val="0B3D91"/>
                </a:solidFill>
                <a:latin typeface="Arial" panose="020B0604020202020204" pitchFamily="34" charset="0"/>
              </a:rPr>
              <a:t>Further transforms to locate surface in 3D space</a:t>
            </a:r>
          </a:p>
        </p:txBody>
      </p:sp>
      <p:sp>
        <p:nvSpPr>
          <p:cNvPr id="69642" name="Rectangle 19">
            <a:extLst>
              <a:ext uri="{FF2B5EF4-FFF2-40B4-BE49-F238E27FC236}">
                <a16:creationId xmlns:a16="http://schemas.microsoft.com/office/drawing/2014/main" id="{7D84DD66-521F-4E10-874E-4EECCF5BF486}"/>
              </a:ext>
            </a:extLst>
          </p:cNvPr>
          <p:cNvSpPr>
            <a:spLocks noChangeArrowheads="1"/>
          </p:cNvSpPr>
          <p:nvPr/>
        </p:nvSpPr>
        <p:spPr bwMode="auto">
          <a:xfrm rot="-2259937">
            <a:off x="880035" y="4446036"/>
            <a:ext cx="3071812"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Char char="•"/>
            </a:pPr>
            <a:r>
              <a:rPr lang="en-US" altLang="en-US" sz="1600" b="1" dirty="0">
                <a:solidFill>
                  <a:srgbClr val="FF0000"/>
                </a:solidFill>
                <a:latin typeface="Arial" panose="020B0604020202020204" pitchFamily="34" charset="0"/>
              </a:rPr>
              <a:t>Insulation:</a:t>
            </a:r>
            <a:r>
              <a:rPr lang="en-US" altLang="en-US" sz="1600" b="1" dirty="0">
                <a:latin typeface="Arial" panose="020B0604020202020204" pitchFamily="34" charset="0"/>
              </a:rPr>
              <a:t> </a:t>
            </a:r>
            <a:r>
              <a:rPr lang="en-US" altLang="en-US" sz="1600" b="1" dirty="0">
                <a:solidFill>
                  <a:srgbClr val="0B3D91"/>
                </a:solidFill>
                <a:latin typeface="Arial" panose="020B0604020202020204" pitchFamily="34" charset="0"/>
              </a:rPr>
              <a:t>Specify e* via material, MLI node offset, Overrides of sub area, Programmed (may exist or not, depending on symbol)</a:t>
            </a:r>
          </a:p>
          <a:p>
            <a:pPr eaLnBrk="1" hangingPunct="1">
              <a:buFontTx/>
              <a:buChar char="•"/>
            </a:pPr>
            <a:endParaRPr lang="en-US" altLang="en-US" sz="800" b="1" dirty="0">
              <a:latin typeface="Arial" panose="020B0604020202020204" pitchFamily="34" charset="0"/>
            </a:endParaRPr>
          </a:p>
        </p:txBody>
      </p:sp>
      <p:sp>
        <p:nvSpPr>
          <p:cNvPr id="69644" name="Rectangle 24">
            <a:extLst>
              <a:ext uri="{FF2B5EF4-FFF2-40B4-BE49-F238E27FC236}">
                <a16:creationId xmlns:a16="http://schemas.microsoft.com/office/drawing/2014/main" id="{DF5A9211-94F5-4C1E-8423-1ADFDE1A2FD8}"/>
              </a:ext>
            </a:extLst>
          </p:cNvPr>
          <p:cNvSpPr>
            <a:spLocks noChangeArrowheads="1"/>
          </p:cNvSpPr>
          <p:nvPr/>
        </p:nvSpPr>
        <p:spPr bwMode="auto">
          <a:xfrm rot="-2259937">
            <a:off x="2490371" y="1828014"/>
            <a:ext cx="28067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Char char="•"/>
            </a:pPr>
            <a:r>
              <a:rPr lang="en-US" altLang="en-US" sz="1600" b="1" dirty="0">
                <a:solidFill>
                  <a:srgbClr val="FF0000"/>
                </a:solidFill>
                <a:latin typeface="Arial" panose="020B0604020202020204" pitchFamily="34" charset="0"/>
              </a:rPr>
              <a:t>Expression Editor: </a:t>
            </a:r>
            <a:r>
              <a:rPr lang="en-US" altLang="en-US" sz="1600" b="1" dirty="0">
                <a:solidFill>
                  <a:srgbClr val="0B3D91"/>
                </a:solidFill>
                <a:latin typeface="Arial" panose="020B0604020202020204" pitchFamily="34" charset="0"/>
              </a:rPr>
              <a:t>Accessed by double clicking in any field</a:t>
            </a:r>
          </a:p>
          <a:p>
            <a:pPr algn="ctr" eaLnBrk="1" hangingPunct="1">
              <a:buFontTx/>
              <a:buChar char="•"/>
            </a:pPr>
            <a:r>
              <a:rPr lang="en-US" altLang="en-US" sz="1600" b="1" dirty="0">
                <a:solidFill>
                  <a:srgbClr val="0B3D91"/>
                </a:solidFill>
                <a:latin typeface="Arial" panose="020B0604020202020204" pitchFamily="34" charset="0"/>
              </a:rPr>
              <a:t>Allows documentation and parameterization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a:extLst>
              <a:ext uri="{FF2B5EF4-FFF2-40B4-BE49-F238E27FC236}">
                <a16:creationId xmlns:a16="http://schemas.microsoft.com/office/drawing/2014/main" id="{58110237-0D72-4E80-9600-4BE5289C6754}"/>
              </a:ext>
            </a:extLst>
          </p:cNvPr>
          <p:cNvSpPr>
            <a:spLocks noGrp="1" noChangeArrowheads="1"/>
          </p:cNvSpPr>
          <p:nvPr>
            <p:ph type="title"/>
          </p:nvPr>
        </p:nvSpPr>
        <p:spPr>
          <a:xfrm>
            <a:off x="1066800" y="0"/>
            <a:ext cx="7162800" cy="914400"/>
          </a:xfrm>
        </p:spPr>
        <p:txBody>
          <a:bodyPr/>
          <a:lstStyle/>
          <a:p>
            <a:pPr eaLnBrk="1" hangingPunct="1"/>
            <a:r>
              <a:rPr lang="en-US" altLang="en-US" sz="2800" dirty="0"/>
              <a:t>Adding Thermal Network Objects</a:t>
            </a:r>
          </a:p>
        </p:txBody>
      </p:sp>
      <p:sp>
        <p:nvSpPr>
          <p:cNvPr id="70660" name="Rectangle 8">
            <a:extLst>
              <a:ext uri="{FF2B5EF4-FFF2-40B4-BE49-F238E27FC236}">
                <a16:creationId xmlns:a16="http://schemas.microsoft.com/office/drawing/2014/main" id="{11798A09-9341-448E-B880-DEF4DB28BF8C}"/>
              </a:ext>
            </a:extLst>
          </p:cNvPr>
          <p:cNvSpPr>
            <a:spLocks noGrp="1" noChangeArrowheads="1"/>
          </p:cNvSpPr>
          <p:nvPr>
            <p:ph idx="1"/>
          </p:nvPr>
        </p:nvSpPr>
        <p:spPr>
          <a:xfrm>
            <a:off x="3048000" y="1107563"/>
            <a:ext cx="6019800" cy="5144386"/>
          </a:xfrm>
        </p:spPr>
        <p:txBody>
          <a:bodyPr/>
          <a:lstStyle/>
          <a:p>
            <a:pPr marL="166688" indent="-166688" eaLnBrk="1" hangingPunct="1">
              <a:lnSpc>
                <a:spcPct val="90000"/>
              </a:lnSpc>
            </a:pPr>
            <a:r>
              <a:rPr lang="en-US" altLang="en-US" sz="2000" dirty="0"/>
              <a:t>Various non-geometric entities can be added</a:t>
            </a:r>
          </a:p>
          <a:p>
            <a:pPr marL="515938" lvl="1" indent="-234950" eaLnBrk="1" hangingPunct="1">
              <a:lnSpc>
                <a:spcPct val="90000"/>
              </a:lnSpc>
            </a:pPr>
            <a:r>
              <a:rPr lang="en-US" altLang="en-US" sz="1800" dirty="0"/>
              <a:t>Node</a:t>
            </a:r>
          </a:p>
          <a:p>
            <a:pPr marL="515938" lvl="1" indent="-234950" eaLnBrk="1" hangingPunct="1">
              <a:lnSpc>
                <a:spcPct val="90000"/>
              </a:lnSpc>
            </a:pPr>
            <a:r>
              <a:rPr lang="en-US" altLang="en-US" sz="1800" dirty="0"/>
              <a:t>Conductor</a:t>
            </a:r>
          </a:p>
          <a:p>
            <a:pPr marL="515938" lvl="1" indent="-234950" eaLnBrk="1" hangingPunct="1">
              <a:lnSpc>
                <a:spcPct val="90000"/>
              </a:lnSpc>
            </a:pPr>
            <a:r>
              <a:rPr lang="en-US" altLang="en-US" sz="1800" dirty="0"/>
              <a:t>Contactor</a:t>
            </a:r>
          </a:p>
          <a:p>
            <a:pPr marL="515938" lvl="1" indent="-234950" eaLnBrk="1" hangingPunct="1">
              <a:lnSpc>
                <a:spcPct val="90000"/>
              </a:lnSpc>
            </a:pPr>
            <a:r>
              <a:rPr lang="en-US" altLang="en-US" sz="1800" dirty="0"/>
              <a:t>Heat Load on Node</a:t>
            </a:r>
          </a:p>
          <a:p>
            <a:pPr marL="515938" lvl="1" indent="-234950" eaLnBrk="1" hangingPunct="1">
              <a:lnSpc>
                <a:spcPct val="90000"/>
              </a:lnSpc>
            </a:pPr>
            <a:r>
              <a:rPr lang="en-US" altLang="en-US" sz="1800" dirty="0"/>
              <a:t>Heat Load on Surface</a:t>
            </a:r>
          </a:p>
          <a:p>
            <a:pPr marL="515938" lvl="1" indent="-234950" eaLnBrk="1" hangingPunct="1">
              <a:lnSpc>
                <a:spcPct val="90000"/>
              </a:lnSpc>
            </a:pPr>
            <a:r>
              <a:rPr lang="en-US" altLang="en-US" sz="1800" dirty="0"/>
              <a:t>Heater</a:t>
            </a:r>
          </a:p>
          <a:p>
            <a:pPr marL="166688" indent="-166688" eaLnBrk="1" hangingPunct="1">
              <a:lnSpc>
                <a:spcPct val="90000"/>
              </a:lnSpc>
            </a:pPr>
            <a:r>
              <a:rPr lang="en-US" altLang="en-US" sz="2000" dirty="0"/>
              <a:t>As well as some geometric ones</a:t>
            </a:r>
          </a:p>
          <a:p>
            <a:pPr marL="515938" lvl="1" indent="-234950" eaLnBrk="1" hangingPunct="1">
              <a:lnSpc>
                <a:spcPct val="90000"/>
              </a:lnSpc>
            </a:pPr>
            <a:r>
              <a:rPr lang="en-US" altLang="en-US" sz="1800" dirty="0"/>
              <a:t>Planar Finite element (FE) : Quad, Tri</a:t>
            </a:r>
          </a:p>
          <a:p>
            <a:pPr marL="515938" lvl="1" indent="-234950" eaLnBrk="1" hangingPunct="1">
              <a:lnSpc>
                <a:spcPct val="90000"/>
              </a:lnSpc>
            </a:pPr>
            <a:r>
              <a:rPr lang="en-US" altLang="en-US" sz="1800" dirty="0"/>
              <a:t>Tetrahedron Finite Element</a:t>
            </a:r>
          </a:p>
          <a:p>
            <a:pPr marL="515938" lvl="1" indent="-234950" eaLnBrk="1" hangingPunct="1">
              <a:lnSpc>
                <a:spcPct val="90000"/>
              </a:lnSpc>
            </a:pPr>
            <a:r>
              <a:rPr lang="en-US" altLang="en-US" sz="1800" dirty="0"/>
              <a:t>Wedge FE can be formed from extruded/ revolved Tri</a:t>
            </a:r>
          </a:p>
          <a:p>
            <a:pPr marL="515938" lvl="1" indent="-234950" eaLnBrk="1" hangingPunct="1">
              <a:lnSpc>
                <a:spcPct val="90000"/>
              </a:lnSpc>
            </a:pPr>
            <a:r>
              <a:rPr lang="en-US" altLang="en-US" sz="1800" dirty="0"/>
              <a:t>Brick FE can be formed from extruded/ revolved Quad</a:t>
            </a:r>
          </a:p>
          <a:p>
            <a:pPr marL="515938" lvl="1" indent="-234950" eaLnBrk="1" hangingPunct="1">
              <a:lnSpc>
                <a:spcPct val="90000"/>
              </a:lnSpc>
            </a:pPr>
            <a:r>
              <a:rPr lang="en-US" altLang="en-US" sz="1800" dirty="0"/>
              <a:t>Solid elements do not radiate…need to surface coat with zero thickness 2D elements to allow for radiation</a:t>
            </a:r>
          </a:p>
          <a:p>
            <a:pPr marL="166688" indent="-166688" eaLnBrk="1" hangingPunct="1">
              <a:lnSpc>
                <a:spcPct val="90000"/>
              </a:lnSpc>
            </a:pPr>
            <a:r>
              <a:rPr lang="en-US" altLang="en-US" sz="2000" b="1" i="1" u="sng" dirty="0">
                <a:solidFill>
                  <a:srgbClr val="FF0000"/>
                </a:solidFill>
              </a:rPr>
              <a:t>Node Merging is crucial to successful use of Edge Node or Finite Elements!!!</a:t>
            </a:r>
          </a:p>
          <a:p>
            <a:pPr marL="166688" indent="-166688" eaLnBrk="1" hangingPunct="1">
              <a:lnSpc>
                <a:spcPct val="90000"/>
              </a:lnSpc>
            </a:pPr>
            <a:endParaRPr lang="en-US" altLang="en-US" sz="2400" i="1" u="sng" dirty="0">
              <a:solidFill>
                <a:srgbClr val="FF0000"/>
              </a:solidFill>
            </a:endParaRPr>
          </a:p>
        </p:txBody>
      </p:sp>
      <p:sp>
        <p:nvSpPr>
          <p:cNvPr id="70662" name="Slide Number Placeholder 1">
            <a:extLst>
              <a:ext uri="{FF2B5EF4-FFF2-40B4-BE49-F238E27FC236}">
                <a16:creationId xmlns:a16="http://schemas.microsoft.com/office/drawing/2014/main" id="{6B2F2BBC-78E7-4EAF-BA94-077786A114FA}"/>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CDA7824D-9F5A-4891-ACF8-ED48507D5059}" type="slidenum">
              <a:rPr lang="en-US" altLang="en-US" sz="1200" smtClean="0"/>
              <a:pPr algn="ctr">
                <a:spcBef>
                  <a:spcPct val="0"/>
                </a:spcBef>
                <a:buFontTx/>
                <a:buNone/>
              </a:pPr>
              <a:t>56</a:t>
            </a:fld>
            <a:endParaRPr lang="en-US" altLang="en-US" sz="1200" dirty="0"/>
          </a:p>
        </p:txBody>
      </p:sp>
      <p:pic>
        <p:nvPicPr>
          <p:cNvPr id="3" name="Picture 2">
            <a:extLst>
              <a:ext uri="{FF2B5EF4-FFF2-40B4-BE49-F238E27FC236}">
                <a16:creationId xmlns:a16="http://schemas.microsoft.com/office/drawing/2014/main" id="{C5E6F9A7-59E6-47B4-8F7C-0F0E2E951C25}"/>
              </a:ext>
            </a:extLst>
          </p:cNvPr>
          <p:cNvPicPr>
            <a:picLocks noChangeAspect="1"/>
          </p:cNvPicPr>
          <p:nvPr/>
        </p:nvPicPr>
        <p:blipFill>
          <a:blip r:embed="rId2"/>
          <a:stretch>
            <a:fillRect/>
          </a:stretch>
        </p:blipFill>
        <p:spPr>
          <a:xfrm>
            <a:off x="2547937" y="1341306"/>
            <a:ext cx="423863" cy="3916494"/>
          </a:xfrm>
          <a:prstGeom prst="rect">
            <a:avLst/>
          </a:prstGeom>
        </p:spPr>
      </p:pic>
      <p:pic>
        <p:nvPicPr>
          <p:cNvPr id="5" name="Picture 4">
            <a:extLst>
              <a:ext uri="{FF2B5EF4-FFF2-40B4-BE49-F238E27FC236}">
                <a16:creationId xmlns:a16="http://schemas.microsoft.com/office/drawing/2014/main" id="{1B7CB932-D5FC-4345-8542-90CCF9B72336}"/>
              </a:ext>
            </a:extLst>
          </p:cNvPr>
          <p:cNvPicPr>
            <a:picLocks noChangeAspect="1"/>
          </p:cNvPicPr>
          <p:nvPr/>
        </p:nvPicPr>
        <p:blipFill>
          <a:blip r:embed="rId3"/>
          <a:stretch>
            <a:fillRect/>
          </a:stretch>
        </p:blipFill>
        <p:spPr>
          <a:xfrm>
            <a:off x="46447" y="1105958"/>
            <a:ext cx="2426271" cy="5247517"/>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a:extLst>
              <a:ext uri="{FF2B5EF4-FFF2-40B4-BE49-F238E27FC236}">
                <a16:creationId xmlns:a16="http://schemas.microsoft.com/office/drawing/2014/main" id="{7DC6E6C6-057D-40AF-9B44-980D0D2B6F56}"/>
              </a:ext>
            </a:extLst>
          </p:cNvPr>
          <p:cNvSpPr>
            <a:spLocks noGrp="1" noChangeArrowheads="1"/>
          </p:cNvSpPr>
          <p:nvPr>
            <p:ph type="title"/>
          </p:nvPr>
        </p:nvSpPr>
        <p:spPr>
          <a:xfrm>
            <a:off x="1066800" y="0"/>
            <a:ext cx="7239000" cy="914400"/>
          </a:xfrm>
        </p:spPr>
        <p:txBody>
          <a:bodyPr/>
          <a:lstStyle/>
          <a:p>
            <a:pPr eaLnBrk="1" hangingPunct="1"/>
            <a:r>
              <a:rPr lang="en-US" altLang="en-US" sz="2800" dirty="0"/>
              <a:t> Adding Thermal Network Objects: Node</a:t>
            </a:r>
          </a:p>
        </p:txBody>
      </p:sp>
      <p:sp>
        <p:nvSpPr>
          <p:cNvPr id="71683" name="Rectangle 5">
            <a:extLst>
              <a:ext uri="{FF2B5EF4-FFF2-40B4-BE49-F238E27FC236}">
                <a16:creationId xmlns:a16="http://schemas.microsoft.com/office/drawing/2014/main" id="{0C25E470-7E44-428D-A669-3B18BC65206D}"/>
              </a:ext>
            </a:extLst>
          </p:cNvPr>
          <p:cNvSpPr>
            <a:spLocks noGrp="1" noChangeArrowheads="1"/>
          </p:cNvSpPr>
          <p:nvPr>
            <p:ph idx="1"/>
          </p:nvPr>
        </p:nvSpPr>
        <p:spPr>
          <a:xfrm>
            <a:off x="4191000" y="1180217"/>
            <a:ext cx="4953000" cy="5369442"/>
          </a:xfrm>
        </p:spPr>
        <p:txBody>
          <a:bodyPr>
            <a:normAutofit/>
          </a:bodyPr>
          <a:lstStyle/>
          <a:p>
            <a:pPr marL="166688" indent="-166688" eaLnBrk="1" hangingPunct="1"/>
            <a:r>
              <a:rPr lang="en-US" altLang="en-US" sz="2000" dirty="0"/>
              <a:t>Can Define…</a:t>
            </a:r>
          </a:p>
          <a:p>
            <a:pPr marL="515938" lvl="1" indent="-234950" eaLnBrk="1" hangingPunct="1"/>
            <a:r>
              <a:rPr lang="en-US" altLang="en-US" sz="1800" dirty="0"/>
              <a:t>Submodel, Initial Temp, ID</a:t>
            </a:r>
          </a:p>
          <a:p>
            <a:pPr marL="166688" indent="-166688" eaLnBrk="1" hangingPunct="1"/>
            <a:r>
              <a:rPr lang="en-US" altLang="en-US" sz="2000" dirty="0"/>
              <a:t>Nodes assigned to a surface have their capacitance and type defined by the surface</a:t>
            </a:r>
          </a:p>
          <a:p>
            <a:pPr marL="515938" lvl="1" indent="-234950" eaLnBrk="1" hangingPunct="1"/>
            <a:r>
              <a:rPr lang="en-US" altLang="en-US" sz="1800" dirty="0"/>
              <a:t>User may over-ride this (e.g. make a node a boundary node)</a:t>
            </a:r>
          </a:p>
          <a:p>
            <a:pPr marL="515938" lvl="1" indent="-234950" eaLnBrk="1" hangingPunct="1"/>
            <a:r>
              <a:rPr lang="en-US" altLang="en-US" sz="1800" dirty="0"/>
              <a:t>Clone nodes have no properties and must have the base node type defined elsewhere.</a:t>
            </a:r>
          </a:p>
          <a:p>
            <a:pPr marL="515938" lvl="1" indent="-234950" eaLnBrk="1" hangingPunct="1"/>
            <a:r>
              <a:rPr lang="en-US" altLang="en-US" sz="1800" dirty="0"/>
              <a:t>Useful for making conductor connections is a separate location</a:t>
            </a:r>
          </a:p>
          <a:p>
            <a:pPr marL="166688" indent="-166688" eaLnBrk="1" hangingPunct="1"/>
            <a:r>
              <a:rPr lang="en-US" altLang="en-US" sz="2000" dirty="0"/>
              <a:t>Subnetwork is a more advanced concept (see sketch at left)</a:t>
            </a:r>
          </a:p>
          <a:p>
            <a:pPr marL="515938" lvl="1" indent="-234950" eaLnBrk="1" hangingPunct="1"/>
            <a:r>
              <a:rPr lang="en-US" altLang="en-US" sz="1800" dirty="0"/>
              <a:t>Allows for interactions between a few discreet points to be solved only once in solver, and results mapped back later</a:t>
            </a:r>
          </a:p>
          <a:p>
            <a:pPr marL="515938" lvl="1" indent="-234950" eaLnBrk="1" hangingPunct="1"/>
            <a:r>
              <a:rPr lang="en-US" altLang="en-US" sz="1800" dirty="0"/>
              <a:t>Good for things like flexures, brackets</a:t>
            </a:r>
            <a:endParaRPr lang="en-US" altLang="en-US" sz="1800" dirty="0">
              <a:solidFill>
                <a:srgbClr val="FF0000"/>
              </a:solidFill>
            </a:endParaRPr>
          </a:p>
        </p:txBody>
      </p:sp>
      <p:sp>
        <p:nvSpPr>
          <p:cNvPr id="71708" name="Slide Number Placeholder 1">
            <a:extLst>
              <a:ext uri="{FF2B5EF4-FFF2-40B4-BE49-F238E27FC236}">
                <a16:creationId xmlns:a16="http://schemas.microsoft.com/office/drawing/2014/main" id="{3B37511F-490F-4C00-9774-CF4E30B17EBB}"/>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EBBCD14D-7FD9-40B1-A404-614DB1D7D220}" type="slidenum">
              <a:rPr lang="en-US" altLang="en-US" sz="1200" smtClean="0"/>
              <a:pPr algn="ctr">
                <a:spcBef>
                  <a:spcPct val="0"/>
                </a:spcBef>
                <a:buFontTx/>
                <a:buNone/>
              </a:pPr>
              <a:t>57</a:t>
            </a:fld>
            <a:endParaRPr lang="en-US" altLang="en-US" sz="1200" dirty="0"/>
          </a:p>
        </p:txBody>
      </p:sp>
      <p:sp>
        <p:nvSpPr>
          <p:cNvPr id="71685" name="Line 7">
            <a:extLst>
              <a:ext uri="{FF2B5EF4-FFF2-40B4-BE49-F238E27FC236}">
                <a16:creationId xmlns:a16="http://schemas.microsoft.com/office/drawing/2014/main" id="{194B18B7-D63A-405A-A82E-7E0C32F67D69}"/>
              </a:ext>
            </a:extLst>
          </p:cNvPr>
          <p:cNvSpPr>
            <a:spLocks noChangeShapeType="1"/>
          </p:cNvSpPr>
          <p:nvPr/>
        </p:nvSpPr>
        <p:spPr bwMode="auto">
          <a:xfrm>
            <a:off x="533400" y="5089447"/>
            <a:ext cx="457200" cy="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86" name="Line 8">
            <a:extLst>
              <a:ext uri="{FF2B5EF4-FFF2-40B4-BE49-F238E27FC236}">
                <a16:creationId xmlns:a16="http://schemas.microsoft.com/office/drawing/2014/main" id="{27D11E3B-A8BE-4C44-B675-D154C547AE2C}"/>
              </a:ext>
            </a:extLst>
          </p:cNvPr>
          <p:cNvSpPr>
            <a:spLocks noChangeShapeType="1"/>
          </p:cNvSpPr>
          <p:nvPr/>
        </p:nvSpPr>
        <p:spPr bwMode="auto">
          <a:xfrm>
            <a:off x="990600" y="5089447"/>
            <a:ext cx="228600" cy="2286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87" name="Line 9">
            <a:extLst>
              <a:ext uri="{FF2B5EF4-FFF2-40B4-BE49-F238E27FC236}">
                <a16:creationId xmlns:a16="http://schemas.microsoft.com/office/drawing/2014/main" id="{16456EDB-34EB-4ED9-9B4E-467252DD6BF9}"/>
              </a:ext>
            </a:extLst>
          </p:cNvPr>
          <p:cNvSpPr>
            <a:spLocks noChangeShapeType="1"/>
          </p:cNvSpPr>
          <p:nvPr/>
        </p:nvSpPr>
        <p:spPr bwMode="auto">
          <a:xfrm>
            <a:off x="533400" y="5089447"/>
            <a:ext cx="228600" cy="2286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88" name="Line 10">
            <a:extLst>
              <a:ext uri="{FF2B5EF4-FFF2-40B4-BE49-F238E27FC236}">
                <a16:creationId xmlns:a16="http://schemas.microsoft.com/office/drawing/2014/main" id="{3CBC72B6-C9FC-4E85-B0C2-F2523BDAF50D}"/>
              </a:ext>
            </a:extLst>
          </p:cNvPr>
          <p:cNvSpPr>
            <a:spLocks noChangeShapeType="1"/>
          </p:cNvSpPr>
          <p:nvPr/>
        </p:nvSpPr>
        <p:spPr bwMode="auto">
          <a:xfrm>
            <a:off x="762000" y="5318047"/>
            <a:ext cx="228600" cy="2286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89" name="Line 11">
            <a:extLst>
              <a:ext uri="{FF2B5EF4-FFF2-40B4-BE49-F238E27FC236}">
                <a16:creationId xmlns:a16="http://schemas.microsoft.com/office/drawing/2014/main" id="{1346421C-E15C-4933-8516-35F5D3F0A62F}"/>
              </a:ext>
            </a:extLst>
          </p:cNvPr>
          <p:cNvSpPr>
            <a:spLocks noChangeShapeType="1"/>
          </p:cNvSpPr>
          <p:nvPr/>
        </p:nvSpPr>
        <p:spPr bwMode="auto">
          <a:xfrm>
            <a:off x="990600" y="5546647"/>
            <a:ext cx="228600" cy="2286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90" name="Line 12">
            <a:extLst>
              <a:ext uri="{FF2B5EF4-FFF2-40B4-BE49-F238E27FC236}">
                <a16:creationId xmlns:a16="http://schemas.microsoft.com/office/drawing/2014/main" id="{F0C261A6-CDCA-4A6D-BDC2-A0ED040E4967}"/>
              </a:ext>
            </a:extLst>
          </p:cNvPr>
          <p:cNvSpPr>
            <a:spLocks noChangeShapeType="1"/>
          </p:cNvSpPr>
          <p:nvPr/>
        </p:nvSpPr>
        <p:spPr bwMode="auto">
          <a:xfrm flipV="1">
            <a:off x="762000" y="5089447"/>
            <a:ext cx="228600" cy="2286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91" name="Line 13">
            <a:extLst>
              <a:ext uri="{FF2B5EF4-FFF2-40B4-BE49-F238E27FC236}">
                <a16:creationId xmlns:a16="http://schemas.microsoft.com/office/drawing/2014/main" id="{F3F7E37B-AD66-4996-92EA-3F715B84FD0B}"/>
              </a:ext>
            </a:extLst>
          </p:cNvPr>
          <p:cNvSpPr>
            <a:spLocks noChangeShapeType="1"/>
          </p:cNvSpPr>
          <p:nvPr/>
        </p:nvSpPr>
        <p:spPr bwMode="auto">
          <a:xfrm flipV="1">
            <a:off x="990600" y="5318047"/>
            <a:ext cx="228600" cy="2286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92" name="Line 14">
            <a:extLst>
              <a:ext uri="{FF2B5EF4-FFF2-40B4-BE49-F238E27FC236}">
                <a16:creationId xmlns:a16="http://schemas.microsoft.com/office/drawing/2014/main" id="{42BBB17D-C811-49FA-8F0E-C46C9314C4EC}"/>
              </a:ext>
            </a:extLst>
          </p:cNvPr>
          <p:cNvSpPr>
            <a:spLocks noChangeShapeType="1"/>
          </p:cNvSpPr>
          <p:nvPr/>
        </p:nvSpPr>
        <p:spPr bwMode="auto">
          <a:xfrm flipV="1">
            <a:off x="1219200" y="5546647"/>
            <a:ext cx="228600" cy="2286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93" name="Line 15">
            <a:extLst>
              <a:ext uri="{FF2B5EF4-FFF2-40B4-BE49-F238E27FC236}">
                <a16:creationId xmlns:a16="http://schemas.microsoft.com/office/drawing/2014/main" id="{4713168B-D0C4-4890-A700-9EBB30C9AAA1}"/>
              </a:ext>
            </a:extLst>
          </p:cNvPr>
          <p:cNvSpPr>
            <a:spLocks noChangeShapeType="1"/>
          </p:cNvSpPr>
          <p:nvPr/>
        </p:nvSpPr>
        <p:spPr bwMode="auto">
          <a:xfrm>
            <a:off x="1219200" y="5318047"/>
            <a:ext cx="228600" cy="2286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94" name="Line 16">
            <a:extLst>
              <a:ext uri="{FF2B5EF4-FFF2-40B4-BE49-F238E27FC236}">
                <a16:creationId xmlns:a16="http://schemas.microsoft.com/office/drawing/2014/main" id="{42A2BDAE-615E-4FB6-9FAA-1EA116349F66}"/>
              </a:ext>
            </a:extLst>
          </p:cNvPr>
          <p:cNvSpPr>
            <a:spLocks noChangeShapeType="1"/>
          </p:cNvSpPr>
          <p:nvPr/>
        </p:nvSpPr>
        <p:spPr bwMode="auto">
          <a:xfrm>
            <a:off x="1219200" y="5775247"/>
            <a:ext cx="457200" cy="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95" name="Line 17">
            <a:extLst>
              <a:ext uri="{FF2B5EF4-FFF2-40B4-BE49-F238E27FC236}">
                <a16:creationId xmlns:a16="http://schemas.microsoft.com/office/drawing/2014/main" id="{BBD49BFD-F4A8-4FEA-811C-F2081563009C}"/>
              </a:ext>
            </a:extLst>
          </p:cNvPr>
          <p:cNvSpPr>
            <a:spLocks noChangeShapeType="1"/>
          </p:cNvSpPr>
          <p:nvPr/>
        </p:nvSpPr>
        <p:spPr bwMode="auto">
          <a:xfrm>
            <a:off x="1447800" y="5546647"/>
            <a:ext cx="228600" cy="2286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96" name="Line 18">
            <a:extLst>
              <a:ext uri="{FF2B5EF4-FFF2-40B4-BE49-F238E27FC236}">
                <a16:creationId xmlns:a16="http://schemas.microsoft.com/office/drawing/2014/main" id="{3960D9F2-B2D0-4AF7-9E44-98268755AF95}"/>
              </a:ext>
            </a:extLst>
          </p:cNvPr>
          <p:cNvSpPr>
            <a:spLocks noChangeShapeType="1"/>
          </p:cNvSpPr>
          <p:nvPr/>
        </p:nvSpPr>
        <p:spPr bwMode="auto">
          <a:xfrm flipV="1">
            <a:off x="533400" y="4784647"/>
            <a:ext cx="0" cy="3048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97" name="Line 19">
            <a:extLst>
              <a:ext uri="{FF2B5EF4-FFF2-40B4-BE49-F238E27FC236}">
                <a16:creationId xmlns:a16="http://schemas.microsoft.com/office/drawing/2014/main" id="{1B8047CD-9517-4D0E-86B4-C196AC65A2C3}"/>
              </a:ext>
            </a:extLst>
          </p:cNvPr>
          <p:cNvSpPr>
            <a:spLocks noChangeShapeType="1"/>
          </p:cNvSpPr>
          <p:nvPr/>
        </p:nvSpPr>
        <p:spPr bwMode="auto">
          <a:xfrm flipV="1">
            <a:off x="990600" y="4784647"/>
            <a:ext cx="0" cy="3048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98" name="Line 20">
            <a:extLst>
              <a:ext uri="{FF2B5EF4-FFF2-40B4-BE49-F238E27FC236}">
                <a16:creationId xmlns:a16="http://schemas.microsoft.com/office/drawing/2014/main" id="{0DECABB6-1124-49BE-9218-F86DBFD73664}"/>
              </a:ext>
            </a:extLst>
          </p:cNvPr>
          <p:cNvSpPr>
            <a:spLocks noChangeShapeType="1"/>
          </p:cNvSpPr>
          <p:nvPr/>
        </p:nvSpPr>
        <p:spPr bwMode="auto">
          <a:xfrm flipV="1">
            <a:off x="1676400" y="5775247"/>
            <a:ext cx="304800" cy="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699" name="Line 21">
            <a:extLst>
              <a:ext uri="{FF2B5EF4-FFF2-40B4-BE49-F238E27FC236}">
                <a16:creationId xmlns:a16="http://schemas.microsoft.com/office/drawing/2014/main" id="{936A44C3-A655-4B09-86CA-8D6E5D420B11}"/>
              </a:ext>
            </a:extLst>
          </p:cNvPr>
          <p:cNvSpPr>
            <a:spLocks noChangeShapeType="1"/>
          </p:cNvSpPr>
          <p:nvPr/>
        </p:nvSpPr>
        <p:spPr bwMode="auto">
          <a:xfrm>
            <a:off x="2819400" y="5089447"/>
            <a:ext cx="457200" cy="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700" name="Line 22">
            <a:extLst>
              <a:ext uri="{FF2B5EF4-FFF2-40B4-BE49-F238E27FC236}">
                <a16:creationId xmlns:a16="http://schemas.microsoft.com/office/drawing/2014/main" id="{054B1059-F006-42F9-B136-B095A5ACD236}"/>
              </a:ext>
            </a:extLst>
          </p:cNvPr>
          <p:cNvSpPr>
            <a:spLocks noChangeShapeType="1"/>
          </p:cNvSpPr>
          <p:nvPr/>
        </p:nvSpPr>
        <p:spPr bwMode="auto">
          <a:xfrm>
            <a:off x="3276600" y="5089447"/>
            <a:ext cx="685800" cy="6858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701" name="Line 24">
            <a:extLst>
              <a:ext uri="{FF2B5EF4-FFF2-40B4-BE49-F238E27FC236}">
                <a16:creationId xmlns:a16="http://schemas.microsoft.com/office/drawing/2014/main" id="{175260A9-C6EE-4E4E-984A-D7ED96DA8B82}"/>
              </a:ext>
            </a:extLst>
          </p:cNvPr>
          <p:cNvSpPr>
            <a:spLocks noChangeShapeType="1"/>
          </p:cNvSpPr>
          <p:nvPr/>
        </p:nvSpPr>
        <p:spPr bwMode="auto">
          <a:xfrm>
            <a:off x="2819400" y="5089447"/>
            <a:ext cx="1143000" cy="6858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702" name="Line 32">
            <a:extLst>
              <a:ext uri="{FF2B5EF4-FFF2-40B4-BE49-F238E27FC236}">
                <a16:creationId xmlns:a16="http://schemas.microsoft.com/office/drawing/2014/main" id="{935FC8A8-2F88-4CD1-AAFC-19F6C7BBE41D}"/>
              </a:ext>
            </a:extLst>
          </p:cNvPr>
          <p:cNvSpPr>
            <a:spLocks noChangeShapeType="1"/>
          </p:cNvSpPr>
          <p:nvPr/>
        </p:nvSpPr>
        <p:spPr bwMode="auto">
          <a:xfrm flipV="1">
            <a:off x="2819400" y="4784647"/>
            <a:ext cx="0" cy="3048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703" name="Line 33">
            <a:extLst>
              <a:ext uri="{FF2B5EF4-FFF2-40B4-BE49-F238E27FC236}">
                <a16:creationId xmlns:a16="http://schemas.microsoft.com/office/drawing/2014/main" id="{E2FC32A8-AFA2-43E7-BFB8-5D7EF6323E41}"/>
              </a:ext>
            </a:extLst>
          </p:cNvPr>
          <p:cNvSpPr>
            <a:spLocks noChangeShapeType="1"/>
          </p:cNvSpPr>
          <p:nvPr/>
        </p:nvSpPr>
        <p:spPr bwMode="auto">
          <a:xfrm flipV="1">
            <a:off x="3276600" y="4784647"/>
            <a:ext cx="0" cy="30480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704" name="Line 34">
            <a:extLst>
              <a:ext uri="{FF2B5EF4-FFF2-40B4-BE49-F238E27FC236}">
                <a16:creationId xmlns:a16="http://schemas.microsoft.com/office/drawing/2014/main" id="{5ACF67D3-6855-471F-8066-99D6FF8BB23D}"/>
              </a:ext>
            </a:extLst>
          </p:cNvPr>
          <p:cNvSpPr>
            <a:spLocks noChangeShapeType="1"/>
          </p:cNvSpPr>
          <p:nvPr/>
        </p:nvSpPr>
        <p:spPr bwMode="auto">
          <a:xfrm flipV="1">
            <a:off x="3962400" y="5775247"/>
            <a:ext cx="304800" cy="0"/>
          </a:xfrm>
          <a:prstGeom prst="line">
            <a:avLst/>
          </a:prstGeom>
          <a:noFill/>
          <a:ln w="25400">
            <a:solidFill>
              <a:schemeClr val="tx1"/>
            </a:solidFill>
            <a:round/>
            <a:headEnd type="oval" w="sm" len="sm"/>
            <a:tailEnd type="oval" w="sm" len="sm"/>
          </a:ln>
          <a:extLst>
            <a:ext uri="{909E8E84-426E-40DD-AFC4-6F175D3DCCD1}">
              <a14:hiddenFill xmlns:a14="http://schemas.microsoft.com/office/drawing/2010/main">
                <a:noFill/>
              </a14:hiddenFill>
            </a:ext>
          </a:extLst>
        </p:spPr>
        <p:txBody>
          <a:bodyPr/>
          <a:lstStyle/>
          <a:p>
            <a:endParaRPr lang="en-US"/>
          </a:p>
        </p:txBody>
      </p:sp>
      <p:sp>
        <p:nvSpPr>
          <p:cNvPr id="71705" name="Rectangle 35">
            <a:extLst>
              <a:ext uri="{FF2B5EF4-FFF2-40B4-BE49-F238E27FC236}">
                <a16:creationId xmlns:a16="http://schemas.microsoft.com/office/drawing/2014/main" id="{D18F5ED1-B76B-4DC3-84AF-B5112FC06B91}"/>
              </a:ext>
            </a:extLst>
          </p:cNvPr>
          <p:cNvSpPr>
            <a:spLocks noChangeArrowheads="1"/>
          </p:cNvSpPr>
          <p:nvPr/>
        </p:nvSpPr>
        <p:spPr bwMode="auto">
          <a:xfrm>
            <a:off x="228600" y="5851447"/>
            <a:ext cx="1828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400" b="1">
                <a:latin typeface="Arial" panose="020B0604020202020204" pitchFamily="34" charset="0"/>
              </a:rPr>
              <a:t>Original Network</a:t>
            </a:r>
          </a:p>
          <a:p>
            <a:pPr algn="ctr" eaLnBrk="1" hangingPunct="1">
              <a:buFontTx/>
              <a:buNone/>
            </a:pPr>
            <a:r>
              <a:rPr lang="en-US" altLang="en-US" sz="1400" b="1">
                <a:latin typeface="Arial" panose="020B0604020202020204" pitchFamily="34" charset="0"/>
              </a:rPr>
              <a:t>Subnetwork in Red</a:t>
            </a:r>
          </a:p>
        </p:txBody>
      </p:sp>
      <p:sp>
        <p:nvSpPr>
          <p:cNvPr id="71706" name="Rectangle 36">
            <a:extLst>
              <a:ext uri="{FF2B5EF4-FFF2-40B4-BE49-F238E27FC236}">
                <a16:creationId xmlns:a16="http://schemas.microsoft.com/office/drawing/2014/main" id="{D9ADFBA2-3FDC-41BE-9619-0E4CAF20EACE}"/>
              </a:ext>
            </a:extLst>
          </p:cNvPr>
          <p:cNvSpPr>
            <a:spLocks noChangeArrowheads="1"/>
          </p:cNvSpPr>
          <p:nvPr/>
        </p:nvSpPr>
        <p:spPr bwMode="auto">
          <a:xfrm>
            <a:off x="2590800" y="5851447"/>
            <a:ext cx="1752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400" b="1">
                <a:latin typeface="Arial" panose="020B0604020202020204" pitchFamily="34" charset="0"/>
              </a:rPr>
              <a:t>Solved Network</a:t>
            </a:r>
          </a:p>
        </p:txBody>
      </p:sp>
      <p:sp>
        <p:nvSpPr>
          <p:cNvPr id="71707" name="Rectangle 38">
            <a:extLst>
              <a:ext uri="{FF2B5EF4-FFF2-40B4-BE49-F238E27FC236}">
                <a16:creationId xmlns:a16="http://schemas.microsoft.com/office/drawing/2014/main" id="{88B4E5A2-4998-4B1E-A48F-B71558F5996C}"/>
              </a:ext>
            </a:extLst>
          </p:cNvPr>
          <p:cNvSpPr>
            <a:spLocks noChangeArrowheads="1"/>
          </p:cNvSpPr>
          <p:nvPr/>
        </p:nvSpPr>
        <p:spPr bwMode="auto">
          <a:xfrm>
            <a:off x="609600" y="5165647"/>
            <a:ext cx="990600" cy="685800"/>
          </a:xfrm>
          <a:prstGeom prst="rect">
            <a:avLst/>
          </a:prstGeom>
          <a:solidFill>
            <a:srgbClr val="FF0000">
              <a:alpha val="32156"/>
            </a:srgbClr>
          </a:solidFill>
          <a:ln w="9525">
            <a:solidFill>
              <a:schemeClr val="tx1"/>
            </a:solidFill>
            <a:prstDash val="dash"/>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pic>
        <p:nvPicPr>
          <p:cNvPr id="3" name="Picture 2">
            <a:extLst>
              <a:ext uri="{FF2B5EF4-FFF2-40B4-BE49-F238E27FC236}">
                <a16:creationId xmlns:a16="http://schemas.microsoft.com/office/drawing/2014/main" id="{1F9DB735-7D5B-4AF4-9668-FC0509DC777C}"/>
              </a:ext>
            </a:extLst>
          </p:cNvPr>
          <p:cNvPicPr>
            <a:picLocks noChangeAspect="1"/>
          </p:cNvPicPr>
          <p:nvPr/>
        </p:nvPicPr>
        <p:blipFill>
          <a:blip r:embed="rId2"/>
          <a:stretch>
            <a:fillRect/>
          </a:stretch>
        </p:blipFill>
        <p:spPr>
          <a:xfrm>
            <a:off x="454388" y="1151341"/>
            <a:ext cx="3206024" cy="3577064"/>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3E50DE2C-6651-42C6-B239-37825DE176AA}"/>
              </a:ext>
            </a:extLst>
          </p:cNvPr>
          <p:cNvSpPr>
            <a:spLocks noGrp="1" noChangeArrowheads="1"/>
          </p:cNvSpPr>
          <p:nvPr>
            <p:ph type="title"/>
          </p:nvPr>
        </p:nvSpPr>
        <p:spPr>
          <a:xfrm>
            <a:off x="990600" y="0"/>
            <a:ext cx="7315200" cy="914400"/>
          </a:xfrm>
        </p:spPr>
        <p:txBody>
          <a:bodyPr/>
          <a:lstStyle/>
          <a:p>
            <a:pPr eaLnBrk="1" hangingPunct="1"/>
            <a:r>
              <a:rPr lang="en-US" altLang="en-US" sz="2800" dirty="0"/>
              <a:t> Adding Thermal Network Objects: Conductor</a:t>
            </a:r>
            <a:endParaRPr lang="en-US" altLang="en-US" sz="1600" dirty="0"/>
          </a:p>
        </p:txBody>
      </p:sp>
      <p:sp>
        <p:nvSpPr>
          <p:cNvPr id="72707" name="Rectangle 3">
            <a:extLst>
              <a:ext uri="{FF2B5EF4-FFF2-40B4-BE49-F238E27FC236}">
                <a16:creationId xmlns:a16="http://schemas.microsoft.com/office/drawing/2014/main" id="{25134BAA-1E0A-4AA1-B348-7285A2761554}"/>
              </a:ext>
            </a:extLst>
          </p:cNvPr>
          <p:cNvSpPr>
            <a:spLocks noGrp="1" noChangeArrowheads="1"/>
          </p:cNvSpPr>
          <p:nvPr>
            <p:ph idx="1"/>
          </p:nvPr>
        </p:nvSpPr>
        <p:spPr>
          <a:xfrm>
            <a:off x="4495800" y="1096929"/>
            <a:ext cx="4495800" cy="4846671"/>
          </a:xfrm>
        </p:spPr>
        <p:txBody>
          <a:bodyPr>
            <a:normAutofit fontScale="92500" lnSpcReduction="10000"/>
          </a:bodyPr>
          <a:lstStyle/>
          <a:p>
            <a:pPr marL="166688" indent="-166688" eaLnBrk="1" hangingPunct="1">
              <a:lnSpc>
                <a:spcPct val="90000"/>
              </a:lnSpc>
            </a:pPr>
            <a:r>
              <a:rPr lang="en-US" altLang="en-US" sz="2000" dirty="0"/>
              <a:t>Can Define…</a:t>
            </a:r>
          </a:p>
          <a:p>
            <a:pPr marL="515938" lvl="1" indent="-234950" eaLnBrk="1" hangingPunct="1">
              <a:lnSpc>
                <a:spcPct val="90000"/>
              </a:lnSpc>
            </a:pPr>
            <a:r>
              <a:rPr lang="en-US" altLang="en-US" sz="1800" dirty="0"/>
              <a:t>Submodel, Conductance, ID</a:t>
            </a:r>
          </a:p>
          <a:p>
            <a:pPr marL="166688" indent="-166688" eaLnBrk="1" hangingPunct="1">
              <a:lnSpc>
                <a:spcPct val="90000"/>
              </a:lnSpc>
            </a:pPr>
            <a:r>
              <a:rPr lang="en-US" altLang="en-US" sz="2000" dirty="0"/>
              <a:t>Node-to-Node conductor only allows for two nodes to be selected at creation time</a:t>
            </a:r>
          </a:p>
          <a:p>
            <a:pPr marL="515938" lvl="1" indent="-234950" eaLnBrk="1" hangingPunct="1">
              <a:lnSpc>
                <a:spcPct val="90000"/>
              </a:lnSpc>
            </a:pPr>
            <a:r>
              <a:rPr lang="en-US" altLang="en-US" sz="1800" dirty="0"/>
              <a:t>User can add or removed additional nodes later at Properties form</a:t>
            </a:r>
          </a:p>
          <a:p>
            <a:pPr marL="515938" lvl="1" indent="-234950" eaLnBrk="1" hangingPunct="1">
              <a:lnSpc>
                <a:spcPct val="90000"/>
              </a:lnSpc>
            </a:pPr>
            <a:r>
              <a:rPr lang="en-US" altLang="en-US" sz="1800" dirty="0"/>
              <a:t>From Node may also be reselected</a:t>
            </a:r>
          </a:p>
          <a:p>
            <a:pPr marL="515938" lvl="1" indent="-234950" eaLnBrk="1" hangingPunct="1">
              <a:lnSpc>
                <a:spcPct val="90000"/>
              </a:lnSpc>
            </a:pPr>
            <a:r>
              <a:rPr lang="en-US" altLang="en-US" sz="1800" dirty="0"/>
              <a:t>Note that Node </a:t>
            </a:r>
            <a:r>
              <a:rPr lang="en-US" altLang="en-US" sz="1800" i="1" dirty="0"/>
              <a:t>object</a:t>
            </a:r>
            <a:r>
              <a:rPr lang="en-US" altLang="en-US" sz="1800" dirty="0"/>
              <a:t> must be selected.  A user may not specify the node by its identifier (e.g. SUBMODEL.ID)</a:t>
            </a:r>
          </a:p>
          <a:p>
            <a:pPr marL="166688" indent="-166688" eaLnBrk="1" hangingPunct="1">
              <a:lnSpc>
                <a:spcPct val="90000"/>
              </a:lnSpc>
            </a:pPr>
            <a:r>
              <a:rPr lang="en-US" altLang="en-US" sz="2000" dirty="0"/>
              <a:t>If Material is specified, then Value become multiplier (A/L)</a:t>
            </a:r>
          </a:p>
          <a:p>
            <a:pPr marL="166688" indent="-166688" eaLnBrk="1" hangingPunct="1">
              <a:lnSpc>
                <a:spcPct val="90000"/>
              </a:lnSpc>
            </a:pPr>
            <a:r>
              <a:rPr lang="en-US" altLang="en-US" sz="2000" dirty="0"/>
              <a:t>Can specify one-way or radiation type conductors (Default is linear)</a:t>
            </a:r>
          </a:p>
          <a:p>
            <a:pPr marL="166688" indent="-166688" eaLnBrk="1" hangingPunct="1">
              <a:lnSpc>
                <a:spcPct val="90000"/>
              </a:lnSpc>
            </a:pPr>
            <a:r>
              <a:rPr lang="en-US" altLang="en-US" sz="2000" dirty="0"/>
              <a:t>Per Area can be useful for heatpipes (Vapor to wall based on h)</a:t>
            </a:r>
          </a:p>
          <a:p>
            <a:pPr marL="166688" indent="-166688" eaLnBrk="1" hangingPunct="1">
              <a:lnSpc>
                <a:spcPct val="90000"/>
              </a:lnSpc>
            </a:pPr>
            <a:r>
              <a:rPr lang="en-US" altLang="en-US" sz="2000" dirty="0"/>
              <a:t>Ability to add/remove nodes, turn on/off visibility and node numbers of connected nodes</a:t>
            </a:r>
          </a:p>
        </p:txBody>
      </p:sp>
      <p:sp>
        <p:nvSpPr>
          <p:cNvPr id="72709" name="Slide Number Placeholder 1">
            <a:extLst>
              <a:ext uri="{FF2B5EF4-FFF2-40B4-BE49-F238E27FC236}">
                <a16:creationId xmlns:a16="http://schemas.microsoft.com/office/drawing/2014/main" id="{0EBD372D-1C4E-4F2D-8B90-DA6B7D814A82}"/>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DB7D2BE3-EC3A-4431-A1AF-B4AC2C899631}" type="slidenum">
              <a:rPr lang="en-US" altLang="en-US" sz="1200" smtClean="0"/>
              <a:pPr algn="ctr">
                <a:spcBef>
                  <a:spcPct val="0"/>
                </a:spcBef>
                <a:buFontTx/>
                <a:buNone/>
              </a:pPr>
              <a:t>58</a:t>
            </a:fld>
            <a:endParaRPr lang="en-US" altLang="en-US" sz="1200" dirty="0"/>
          </a:p>
        </p:txBody>
      </p:sp>
      <p:pic>
        <p:nvPicPr>
          <p:cNvPr id="3" name="Picture 2">
            <a:extLst>
              <a:ext uri="{FF2B5EF4-FFF2-40B4-BE49-F238E27FC236}">
                <a16:creationId xmlns:a16="http://schemas.microsoft.com/office/drawing/2014/main" id="{08E83981-B00B-435D-8F5E-1D4FA069EA95}"/>
              </a:ext>
            </a:extLst>
          </p:cNvPr>
          <p:cNvPicPr>
            <a:picLocks noChangeAspect="1"/>
          </p:cNvPicPr>
          <p:nvPr/>
        </p:nvPicPr>
        <p:blipFill>
          <a:blip r:embed="rId2"/>
          <a:stretch>
            <a:fillRect/>
          </a:stretch>
        </p:blipFill>
        <p:spPr>
          <a:xfrm>
            <a:off x="76200" y="1194774"/>
            <a:ext cx="3810000" cy="5077439"/>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8AB2E4-FE58-46FF-BBC0-9C6C540AA2AB}"/>
              </a:ext>
            </a:extLst>
          </p:cNvPr>
          <p:cNvPicPr>
            <a:picLocks noChangeAspect="1"/>
          </p:cNvPicPr>
          <p:nvPr/>
        </p:nvPicPr>
        <p:blipFill rotWithShape="1">
          <a:blip r:embed="rId2"/>
          <a:srcRect r="49052"/>
          <a:stretch/>
        </p:blipFill>
        <p:spPr>
          <a:xfrm>
            <a:off x="76200" y="1085819"/>
            <a:ext cx="2895600" cy="4089357"/>
          </a:xfrm>
          <a:prstGeom prst="rect">
            <a:avLst/>
          </a:prstGeom>
        </p:spPr>
      </p:pic>
      <p:sp>
        <p:nvSpPr>
          <p:cNvPr id="73730" name="Rectangle 39">
            <a:extLst>
              <a:ext uri="{FF2B5EF4-FFF2-40B4-BE49-F238E27FC236}">
                <a16:creationId xmlns:a16="http://schemas.microsoft.com/office/drawing/2014/main" id="{8F028143-B44C-4B1F-85D6-B43D171C6372}"/>
              </a:ext>
            </a:extLst>
          </p:cNvPr>
          <p:cNvSpPr>
            <a:spLocks noChangeArrowheads="1"/>
          </p:cNvSpPr>
          <p:nvPr/>
        </p:nvSpPr>
        <p:spPr bwMode="auto">
          <a:xfrm>
            <a:off x="457200" y="5410200"/>
            <a:ext cx="6096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31" name="Rectangle 46">
            <a:extLst>
              <a:ext uri="{FF2B5EF4-FFF2-40B4-BE49-F238E27FC236}">
                <a16:creationId xmlns:a16="http://schemas.microsoft.com/office/drawing/2014/main" id="{FBD9FFC5-81C8-4361-A51F-E23EF913028C}"/>
              </a:ext>
            </a:extLst>
          </p:cNvPr>
          <p:cNvSpPr>
            <a:spLocks noChangeArrowheads="1"/>
          </p:cNvSpPr>
          <p:nvPr/>
        </p:nvSpPr>
        <p:spPr bwMode="auto">
          <a:xfrm>
            <a:off x="3200400" y="5410200"/>
            <a:ext cx="3048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32" name="Rectangle 47">
            <a:extLst>
              <a:ext uri="{FF2B5EF4-FFF2-40B4-BE49-F238E27FC236}">
                <a16:creationId xmlns:a16="http://schemas.microsoft.com/office/drawing/2014/main" id="{007DE9E1-D945-42C1-8BA4-B6450123F502}"/>
              </a:ext>
            </a:extLst>
          </p:cNvPr>
          <p:cNvSpPr>
            <a:spLocks noChangeArrowheads="1"/>
          </p:cNvSpPr>
          <p:nvPr/>
        </p:nvSpPr>
        <p:spPr bwMode="auto">
          <a:xfrm>
            <a:off x="3505200" y="5410200"/>
            <a:ext cx="6096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33" name="Rectangle 49">
            <a:extLst>
              <a:ext uri="{FF2B5EF4-FFF2-40B4-BE49-F238E27FC236}">
                <a16:creationId xmlns:a16="http://schemas.microsoft.com/office/drawing/2014/main" id="{F744F7BB-620E-4D07-84F1-58BCB9B9F5CE}"/>
              </a:ext>
            </a:extLst>
          </p:cNvPr>
          <p:cNvSpPr>
            <a:spLocks noChangeArrowheads="1"/>
          </p:cNvSpPr>
          <p:nvPr/>
        </p:nvSpPr>
        <p:spPr bwMode="auto">
          <a:xfrm>
            <a:off x="4114800" y="5410200"/>
            <a:ext cx="3048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34" name="Rectangle 50">
            <a:extLst>
              <a:ext uri="{FF2B5EF4-FFF2-40B4-BE49-F238E27FC236}">
                <a16:creationId xmlns:a16="http://schemas.microsoft.com/office/drawing/2014/main" id="{E6BF7D64-ADCE-4EF9-8E89-77C8660E7D32}"/>
              </a:ext>
            </a:extLst>
          </p:cNvPr>
          <p:cNvSpPr>
            <a:spLocks noChangeArrowheads="1"/>
          </p:cNvSpPr>
          <p:nvPr/>
        </p:nvSpPr>
        <p:spPr bwMode="auto">
          <a:xfrm>
            <a:off x="3200400" y="5791200"/>
            <a:ext cx="3048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35" name="Rectangle 51">
            <a:extLst>
              <a:ext uri="{FF2B5EF4-FFF2-40B4-BE49-F238E27FC236}">
                <a16:creationId xmlns:a16="http://schemas.microsoft.com/office/drawing/2014/main" id="{5D52D1D2-EE75-4694-A44C-1B389FCC3F4B}"/>
              </a:ext>
            </a:extLst>
          </p:cNvPr>
          <p:cNvSpPr>
            <a:spLocks noChangeArrowheads="1"/>
          </p:cNvSpPr>
          <p:nvPr/>
        </p:nvSpPr>
        <p:spPr bwMode="auto">
          <a:xfrm>
            <a:off x="3505200" y="5791200"/>
            <a:ext cx="6096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36" name="Rectangle 53">
            <a:extLst>
              <a:ext uri="{FF2B5EF4-FFF2-40B4-BE49-F238E27FC236}">
                <a16:creationId xmlns:a16="http://schemas.microsoft.com/office/drawing/2014/main" id="{5DF1E57E-619F-4DD5-B71F-0BFFF7A96092}"/>
              </a:ext>
            </a:extLst>
          </p:cNvPr>
          <p:cNvSpPr>
            <a:spLocks noChangeArrowheads="1"/>
          </p:cNvSpPr>
          <p:nvPr/>
        </p:nvSpPr>
        <p:spPr bwMode="auto">
          <a:xfrm>
            <a:off x="4114800" y="5791200"/>
            <a:ext cx="3048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37" name="Rectangle 2">
            <a:extLst>
              <a:ext uri="{FF2B5EF4-FFF2-40B4-BE49-F238E27FC236}">
                <a16:creationId xmlns:a16="http://schemas.microsoft.com/office/drawing/2014/main" id="{B8AFA3AC-AAC6-4656-99F6-E79F066DC0C6}"/>
              </a:ext>
            </a:extLst>
          </p:cNvPr>
          <p:cNvSpPr>
            <a:spLocks noGrp="1" noChangeArrowheads="1"/>
          </p:cNvSpPr>
          <p:nvPr>
            <p:ph type="title"/>
          </p:nvPr>
        </p:nvSpPr>
        <p:spPr>
          <a:xfrm>
            <a:off x="1066800" y="0"/>
            <a:ext cx="7239000" cy="914400"/>
          </a:xfrm>
        </p:spPr>
        <p:txBody>
          <a:bodyPr/>
          <a:lstStyle/>
          <a:p>
            <a:pPr eaLnBrk="1" hangingPunct="1"/>
            <a:r>
              <a:rPr lang="en-US" altLang="en-US" sz="2800" dirty="0"/>
              <a:t> Adding Thermal Network Objects: Contactor</a:t>
            </a:r>
            <a:endParaRPr lang="en-US" altLang="en-US" sz="1600" dirty="0"/>
          </a:p>
        </p:txBody>
      </p:sp>
      <p:sp>
        <p:nvSpPr>
          <p:cNvPr id="38922" name="Rectangle 3">
            <a:extLst>
              <a:ext uri="{FF2B5EF4-FFF2-40B4-BE49-F238E27FC236}">
                <a16:creationId xmlns:a16="http://schemas.microsoft.com/office/drawing/2014/main" id="{4738EECE-DB1E-4285-A905-E783EAAD31FC}"/>
              </a:ext>
            </a:extLst>
          </p:cNvPr>
          <p:cNvSpPr>
            <a:spLocks noGrp="1" noChangeArrowheads="1"/>
          </p:cNvSpPr>
          <p:nvPr>
            <p:ph idx="1"/>
          </p:nvPr>
        </p:nvSpPr>
        <p:spPr>
          <a:xfrm>
            <a:off x="3124200" y="1066800"/>
            <a:ext cx="6019800" cy="5410200"/>
          </a:xfrm>
        </p:spPr>
        <p:txBody>
          <a:bodyPr>
            <a:normAutofit/>
          </a:bodyPr>
          <a:lstStyle/>
          <a:p>
            <a:pPr marL="166688" indent="-166688" eaLnBrk="1" hangingPunct="1">
              <a:defRPr/>
            </a:pPr>
            <a:r>
              <a:rPr lang="en-US" sz="2000" dirty="0"/>
              <a:t>Contactors find overlapping edge or area between two surfaces</a:t>
            </a:r>
          </a:p>
          <a:p>
            <a:pPr marL="509588" lvl="1" indent="-220663" eaLnBrk="1" hangingPunct="1">
              <a:spcBef>
                <a:spcPts val="0"/>
              </a:spcBef>
              <a:defRPr/>
            </a:pPr>
            <a:r>
              <a:rPr lang="en-US" sz="1800" dirty="0"/>
              <a:t>Common Length/Area is then multiplied by user supplied factor.  Absolute conductance also an option</a:t>
            </a:r>
          </a:p>
          <a:p>
            <a:pPr marL="509588" lvl="1" indent="-220663" eaLnBrk="1" hangingPunct="1">
              <a:spcBef>
                <a:spcPts val="0"/>
              </a:spcBef>
              <a:defRPr/>
            </a:pPr>
            <a:r>
              <a:rPr lang="en-US" sz="1800" dirty="0"/>
              <a:t>Specify which face/edge to include in “from” surfaces</a:t>
            </a:r>
          </a:p>
          <a:p>
            <a:pPr marL="509588" lvl="1" indent="-220663" eaLnBrk="1" hangingPunct="1">
              <a:spcBef>
                <a:spcPct val="0"/>
              </a:spcBef>
              <a:defRPr/>
            </a:pPr>
            <a:r>
              <a:rPr lang="en-US" sz="1800" dirty="0"/>
              <a:t>Allows for connections to still be made even with changes in break-down or </a:t>
            </a:r>
            <a:r>
              <a:rPr lang="en-US" sz="1800" dirty="0" err="1"/>
              <a:t>nodalization</a:t>
            </a:r>
            <a:r>
              <a:rPr lang="en-US" sz="1800" dirty="0"/>
              <a:t> of surfaces</a:t>
            </a:r>
          </a:p>
          <a:p>
            <a:pPr marL="166688" indent="-166688" eaLnBrk="1" hangingPunct="1">
              <a:spcBef>
                <a:spcPts val="0"/>
              </a:spcBef>
              <a:defRPr/>
            </a:pPr>
            <a:r>
              <a:rPr lang="en-US" sz="2000" dirty="0"/>
              <a:t>Two algorithms: point or ray trace</a:t>
            </a:r>
          </a:p>
          <a:p>
            <a:pPr marL="515938" lvl="1" indent="-234950" eaLnBrk="1" hangingPunct="1">
              <a:spcBef>
                <a:spcPts val="0"/>
              </a:spcBef>
              <a:defRPr/>
            </a:pPr>
            <a:r>
              <a:rPr lang="en-US" sz="1800" dirty="0"/>
              <a:t>Edge only allows point algorithm</a:t>
            </a:r>
          </a:p>
          <a:p>
            <a:pPr marL="515938" lvl="1" indent="-234950" eaLnBrk="1" hangingPunct="1">
              <a:spcBef>
                <a:spcPts val="0"/>
              </a:spcBef>
              <a:defRPr/>
            </a:pPr>
            <a:r>
              <a:rPr lang="en-US" sz="1800" dirty="0"/>
              <a:t>Ray Trace better for areas</a:t>
            </a:r>
          </a:p>
          <a:p>
            <a:pPr marL="166688" indent="-166688" eaLnBrk="1" hangingPunct="1">
              <a:spcBef>
                <a:spcPts val="0"/>
              </a:spcBef>
              <a:defRPr/>
            </a:pPr>
            <a:r>
              <a:rPr lang="en-US" sz="2000" dirty="0"/>
              <a:t>Generally better to not include thickness…</a:t>
            </a:r>
          </a:p>
          <a:p>
            <a:pPr marL="166688" indent="-166688" eaLnBrk="1" hangingPunct="1">
              <a:spcBef>
                <a:spcPts val="0"/>
              </a:spcBef>
              <a:defRPr/>
            </a:pPr>
            <a:r>
              <a:rPr lang="en-US" sz="2000" dirty="0"/>
              <a:t>Tolerance useful to ensure that improper connections are not made</a:t>
            </a:r>
          </a:p>
          <a:p>
            <a:pPr marL="515938" lvl="1" indent="-234950" eaLnBrk="1" hangingPunct="1">
              <a:spcBef>
                <a:spcPts val="0"/>
              </a:spcBef>
              <a:defRPr/>
            </a:pPr>
            <a:r>
              <a:rPr lang="en-US" sz="1800" dirty="0"/>
              <a:t>Test points/sub-areas must be within tolerance to be connected (gap between surfaces/edges)</a:t>
            </a:r>
          </a:p>
          <a:p>
            <a:pPr marL="1423988" indent="-166688" eaLnBrk="1" hangingPunct="1">
              <a:spcBef>
                <a:spcPts val="0"/>
              </a:spcBef>
              <a:defRPr/>
            </a:pPr>
            <a:r>
              <a:rPr lang="en-US" sz="2000" dirty="0"/>
              <a:t>Similar To/From Node control as Conductor (Visibility, Numbers, etc)</a:t>
            </a:r>
          </a:p>
        </p:txBody>
      </p:sp>
      <p:sp>
        <p:nvSpPr>
          <p:cNvPr id="73781" name="Slide Number Placeholder 1">
            <a:extLst>
              <a:ext uri="{FF2B5EF4-FFF2-40B4-BE49-F238E27FC236}">
                <a16:creationId xmlns:a16="http://schemas.microsoft.com/office/drawing/2014/main" id="{3C680BA7-E494-4949-890E-505FB9111D18}"/>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5C500B79-AC2A-4B1D-A33D-CF612E655B78}" type="slidenum">
              <a:rPr lang="en-US" altLang="en-US" sz="1200" smtClean="0"/>
              <a:pPr algn="ctr">
                <a:spcBef>
                  <a:spcPct val="0"/>
                </a:spcBef>
                <a:buFontTx/>
                <a:buNone/>
              </a:pPr>
              <a:t>59</a:t>
            </a:fld>
            <a:endParaRPr lang="en-US" altLang="en-US" sz="1200" dirty="0"/>
          </a:p>
        </p:txBody>
      </p:sp>
      <p:sp>
        <p:nvSpPr>
          <p:cNvPr id="73740" name="Rectangle 6">
            <a:extLst>
              <a:ext uri="{FF2B5EF4-FFF2-40B4-BE49-F238E27FC236}">
                <a16:creationId xmlns:a16="http://schemas.microsoft.com/office/drawing/2014/main" id="{693E50DC-F740-4B1F-8DA2-6423BCB6FA1A}"/>
              </a:ext>
            </a:extLst>
          </p:cNvPr>
          <p:cNvSpPr>
            <a:spLocks noChangeArrowheads="1"/>
          </p:cNvSpPr>
          <p:nvPr/>
        </p:nvSpPr>
        <p:spPr bwMode="auto">
          <a:xfrm>
            <a:off x="152400" y="5410200"/>
            <a:ext cx="3048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41" name="Rectangle 7">
            <a:extLst>
              <a:ext uri="{FF2B5EF4-FFF2-40B4-BE49-F238E27FC236}">
                <a16:creationId xmlns:a16="http://schemas.microsoft.com/office/drawing/2014/main" id="{47D67654-0C42-4B9F-82EA-FFD0FE2CE1D6}"/>
              </a:ext>
            </a:extLst>
          </p:cNvPr>
          <p:cNvSpPr>
            <a:spLocks noChangeArrowheads="1"/>
          </p:cNvSpPr>
          <p:nvPr/>
        </p:nvSpPr>
        <p:spPr bwMode="auto">
          <a:xfrm>
            <a:off x="76200" y="5257800"/>
            <a:ext cx="457200" cy="3810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42" name="Rectangle 9">
            <a:extLst>
              <a:ext uri="{FF2B5EF4-FFF2-40B4-BE49-F238E27FC236}">
                <a16:creationId xmlns:a16="http://schemas.microsoft.com/office/drawing/2014/main" id="{122D9073-3992-40B8-8330-7A811E4ECA1F}"/>
              </a:ext>
            </a:extLst>
          </p:cNvPr>
          <p:cNvSpPr>
            <a:spLocks noChangeArrowheads="1"/>
          </p:cNvSpPr>
          <p:nvPr/>
        </p:nvSpPr>
        <p:spPr bwMode="auto">
          <a:xfrm>
            <a:off x="3124200" y="52578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43" name="Rectangle 10">
            <a:extLst>
              <a:ext uri="{FF2B5EF4-FFF2-40B4-BE49-F238E27FC236}">
                <a16:creationId xmlns:a16="http://schemas.microsoft.com/office/drawing/2014/main" id="{5EEEE5BA-2943-4C2C-B5DF-47D209E54352}"/>
              </a:ext>
            </a:extLst>
          </p:cNvPr>
          <p:cNvSpPr>
            <a:spLocks noChangeArrowheads="1"/>
          </p:cNvSpPr>
          <p:nvPr/>
        </p:nvSpPr>
        <p:spPr bwMode="auto">
          <a:xfrm>
            <a:off x="3200400" y="52578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44" name="Rectangle 11">
            <a:extLst>
              <a:ext uri="{FF2B5EF4-FFF2-40B4-BE49-F238E27FC236}">
                <a16:creationId xmlns:a16="http://schemas.microsoft.com/office/drawing/2014/main" id="{76053554-751E-421B-A446-1CD9B85940C8}"/>
              </a:ext>
            </a:extLst>
          </p:cNvPr>
          <p:cNvSpPr>
            <a:spLocks noChangeArrowheads="1"/>
          </p:cNvSpPr>
          <p:nvPr/>
        </p:nvSpPr>
        <p:spPr bwMode="auto">
          <a:xfrm>
            <a:off x="3276600" y="52578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45" name="Rectangle 12">
            <a:extLst>
              <a:ext uri="{FF2B5EF4-FFF2-40B4-BE49-F238E27FC236}">
                <a16:creationId xmlns:a16="http://schemas.microsoft.com/office/drawing/2014/main" id="{468D0B49-D8C1-409D-A106-060B75D5B55A}"/>
              </a:ext>
            </a:extLst>
          </p:cNvPr>
          <p:cNvSpPr>
            <a:spLocks noChangeArrowheads="1"/>
          </p:cNvSpPr>
          <p:nvPr/>
        </p:nvSpPr>
        <p:spPr bwMode="auto">
          <a:xfrm>
            <a:off x="3352800" y="52578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46" name="Rectangle 13">
            <a:extLst>
              <a:ext uri="{FF2B5EF4-FFF2-40B4-BE49-F238E27FC236}">
                <a16:creationId xmlns:a16="http://schemas.microsoft.com/office/drawing/2014/main" id="{1F6FF578-9A68-4912-81CB-6B73B239A95E}"/>
              </a:ext>
            </a:extLst>
          </p:cNvPr>
          <p:cNvSpPr>
            <a:spLocks noChangeArrowheads="1"/>
          </p:cNvSpPr>
          <p:nvPr/>
        </p:nvSpPr>
        <p:spPr bwMode="auto">
          <a:xfrm>
            <a:off x="3429000" y="52578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47" name="Rectangle 14">
            <a:extLst>
              <a:ext uri="{FF2B5EF4-FFF2-40B4-BE49-F238E27FC236}">
                <a16:creationId xmlns:a16="http://schemas.microsoft.com/office/drawing/2014/main" id="{E4E853C3-AE6A-4FF4-9680-7CAEB96F868B}"/>
              </a:ext>
            </a:extLst>
          </p:cNvPr>
          <p:cNvSpPr>
            <a:spLocks noChangeArrowheads="1"/>
          </p:cNvSpPr>
          <p:nvPr/>
        </p:nvSpPr>
        <p:spPr bwMode="auto">
          <a:xfrm>
            <a:off x="3505200" y="52578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48" name="Rectangle 15">
            <a:extLst>
              <a:ext uri="{FF2B5EF4-FFF2-40B4-BE49-F238E27FC236}">
                <a16:creationId xmlns:a16="http://schemas.microsoft.com/office/drawing/2014/main" id="{EBF41BC9-62EA-4772-8B9A-6A2687440FEE}"/>
              </a:ext>
            </a:extLst>
          </p:cNvPr>
          <p:cNvSpPr>
            <a:spLocks noChangeArrowheads="1"/>
          </p:cNvSpPr>
          <p:nvPr/>
        </p:nvSpPr>
        <p:spPr bwMode="auto">
          <a:xfrm>
            <a:off x="3124200" y="53340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49" name="Rectangle 16">
            <a:extLst>
              <a:ext uri="{FF2B5EF4-FFF2-40B4-BE49-F238E27FC236}">
                <a16:creationId xmlns:a16="http://schemas.microsoft.com/office/drawing/2014/main" id="{BD1F7099-6E4C-4305-AE87-86BA5167B3E2}"/>
              </a:ext>
            </a:extLst>
          </p:cNvPr>
          <p:cNvSpPr>
            <a:spLocks noChangeArrowheads="1"/>
          </p:cNvSpPr>
          <p:nvPr/>
        </p:nvSpPr>
        <p:spPr bwMode="auto">
          <a:xfrm>
            <a:off x="3200400" y="53340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50" name="Rectangle 17">
            <a:extLst>
              <a:ext uri="{FF2B5EF4-FFF2-40B4-BE49-F238E27FC236}">
                <a16:creationId xmlns:a16="http://schemas.microsoft.com/office/drawing/2014/main" id="{6443FC6D-94F5-4E63-A5EF-2666D1593BA3}"/>
              </a:ext>
            </a:extLst>
          </p:cNvPr>
          <p:cNvSpPr>
            <a:spLocks noChangeArrowheads="1"/>
          </p:cNvSpPr>
          <p:nvPr/>
        </p:nvSpPr>
        <p:spPr bwMode="auto">
          <a:xfrm>
            <a:off x="3276600" y="53340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51" name="Rectangle 18">
            <a:extLst>
              <a:ext uri="{FF2B5EF4-FFF2-40B4-BE49-F238E27FC236}">
                <a16:creationId xmlns:a16="http://schemas.microsoft.com/office/drawing/2014/main" id="{54EC4E91-5A17-4D1C-AAFB-78B39512EF73}"/>
              </a:ext>
            </a:extLst>
          </p:cNvPr>
          <p:cNvSpPr>
            <a:spLocks noChangeArrowheads="1"/>
          </p:cNvSpPr>
          <p:nvPr/>
        </p:nvSpPr>
        <p:spPr bwMode="auto">
          <a:xfrm>
            <a:off x="3352800" y="53340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52" name="Rectangle 19">
            <a:extLst>
              <a:ext uri="{FF2B5EF4-FFF2-40B4-BE49-F238E27FC236}">
                <a16:creationId xmlns:a16="http://schemas.microsoft.com/office/drawing/2014/main" id="{12467759-9F19-4D8B-BDC2-CBA6F3CCD672}"/>
              </a:ext>
            </a:extLst>
          </p:cNvPr>
          <p:cNvSpPr>
            <a:spLocks noChangeArrowheads="1"/>
          </p:cNvSpPr>
          <p:nvPr/>
        </p:nvSpPr>
        <p:spPr bwMode="auto">
          <a:xfrm>
            <a:off x="3429000" y="53340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53" name="Rectangle 20">
            <a:extLst>
              <a:ext uri="{FF2B5EF4-FFF2-40B4-BE49-F238E27FC236}">
                <a16:creationId xmlns:a16="http://schemas.microsoft.com/office/drawing/2014/main" id="{D0B60ADD-EF68-4E28-B1F3-9A494B63659F}"/>
              </a:ext>
            </a:extLst>
          </p:cNvPr>
          <p:cNvSpPr>
            <a:spLocks noChangeArrowheads="1"/>
          </p:cNvSpPr>
          <p:nvPr/>
        </p:nvSpPr>
        <p:spPr bwMode="auto">
          <a:xfrm>
            <a:off x="3505200" y="53340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54" name="Rectangle 21">
            <a:extLst>
              <a:ext uri="{FF2B5EF4-FFF2-40B4-BE49-F238E27FC236}">
                <a16:creationId xmlns:a16="http://schemas.microsoft.com/office/drawing/2014/main" id="{2906B54B-66C2-4A61-BBBD-F21AB379464E}"/>
              </a:ext>
            </a:extLst>
          </p:cNvPr>
          <p:cNvSpPr>
            <a:spLocks noChangeArrowheads="1"/>
          </p:cNvSpPr>
          <p:nvPr/>
        </p:nvSpPr>
        <p:spPr bwMode="auto">
          <a:xfrm>
            <a:off x="3124200" y="54102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55" name="Rectangle 22">
            <a:extLst>
              <a:ext uri="{FF2B5EF4-FFF2-40B4-BE49-F238E27FC236}">
                <a16:creationId xmlns:a16="http://schemas.microsoft.com/office/drawing/2014/main" id="{D1BE2BAD-E20D-40C2-9C3D-61E49D2F8B4C}"/>
              </a:ext>
            </a:extLst>
          </p:cNvPr>
          <p:cNvSpPr>
            <a:spLocks noChangeArrowheads="1"/>
          </p:cNvSpPr>
          <p:nvPr/>
        </p:nvSpPr>
        <p:spPr bwMode="auto">
          <a:xfrm>
            <a:off x="3200400" y="54102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56" name="Rectangle 23">
            <a:extLst>
              <a:ext uri="{FF2B5EF4-FFF2-40B4-BE49-F238E27FC236}">
                <a16:creationId xmlns:a16="http://schemas.microsoft.com/office/drawing/2014/main" id="{94BDD88F-04FD-4163-A3CC-90917816AAC7}"/>
              </a:ext>
            </a:extLst>
          </p:cNvPr>
          <p:cNvSpPr>
            <a:spLocks noChangeArrowheads="1"/>
          </p:cNvSpPr>
          <p:nvPr/>
        </p:nvSpPr>
        <p:spPr bwMode="auto">
          <a:xfrm>
            <a:off x="3276600" y="54102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57" name="Rectangle 24">
            <a:extLst>
              <a:ext uri="{FF2B5EF4-FFF2-40B4-BE49-F238E27FC236}">
                <a16:creationId xmlns:a16="http://schemas.microsoft.com/office/drawing/2014/main" id="{F67B4763-9B43-41F5-8821-0600F944D458}"/>
              </a:ext>
            </a:extLst>
          </p:cNvPr>
          <p:cNvSpPr>
            <a:spLocks noChangeArrowheads="1"/>
          </p:cNvSpPr>
          <p:nvPr/>
        </p:nvSpPr>
        <p:spPr bwMode="auto">
          <a:xfrm>
            <a:off x="3352800" y="54102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58" name="Rectangle 25">
            <a:extLst>
              <a:ext uri="{FF2B5EF4-FFF2-40B4-BE49-F238E27FC236}">
                <a16:creationId xmlns:a16="http://schemas.microsoft.com/office/drawing/2014/main" id="{9264E5FB-F6BC-4750-9E4D-2CA3957A31B0}"/>
              </a:ext>
            </a:extLst>
          </p:cNvPr>
          <p:cNvSpPr>
            <a:spLocks noChangeArrowheads="1"/>
          </p:cNvSpPr>
          <p:nvPr/>
        </p:nvSpPr>
        <p:spPr bwMode="auto">
          <a:xfrm>
            <a:off x="3429000" y="54102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59" name="Rectangle 26">
            <a:extLst>
              <a:ext uri="{FF2B5EF4-FFF2-40B4-BE49-F238E27FC236}">
                <a16:creationId xmlns:a16="http://schemas.microsoft.com/office/drawing/2014/main" id="{5792AC4C-47CA-48E8-87F8-7422888A9A21}"/>
              </a:ext>
            </a:extLst>
          </p:cNvPr>
          <p:cNvSpPr>
            <a:spLocks noChangeArrowheads="1"/>
          </p:cNvSpPr>
          <p:nvPr/>
        </p:nvSpPr>
        <p:spPr bwMode="auto">
          <a:xfrm>
            <a:off x="3505200" y="54102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60" name="Rectangle 27">
            <a:extLst>
              <a:ext uri="{FF2B5EF4-FFF2-40B4-BE49-F238E27FC236}">
                <a16:creationId xmlns:a16="http://schemas.microsoft.com/office/drawing/2014/main" id="{DBAD4D17-83C9-49F2-9778-F931E3E346C8}"/>
              </a:ext>
            </a:extLst>
          </p:cNvPr>
          <p:cNvSpPr>
            <a:spLocks noChangeArrowheads="1"/>
          </p:cNvSpPr>
          <p:nvPr/>
        </p:nvSpPr>
        <p:spPr bwMode="auto">
          <a:xfrm>
            <a:off x="3124200" y="54864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61" name="Rectangle 28">
            <a:extLst>
              <a:ext uri="{FF2B5EF4-FFF2-40B4-BE49-F238E27FC236}">
                <a16:creationId xmlns:a16="http://schemas.microsoft.com/office/drawing/2014/main" id="{B6C7E430-E616-4AC2-8A80-EC88E35E758D}"/>
              </a:ext>
            </a:extLst>
          </p:cNvPr>
          <p:cNvSpPr>
            <a:spLocks noChangeArrowheads="1"/>
          </p:cNvSpPr>
          <p:nvPr/>
        </p:nvSpPr>
        <p:spPr bwMode="auto">
          <a:xfrm>
            <a:off x="3200400" y="54864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62" name="Rectangle 29">
            <a:extLst>
              <a:ext uri="{FF2B5EF4-FFF2-40B4-BE49-F238E27FC236}">
                <a16:creationId xmlns:a16="http://schemas.microsoft.com/office/drawing/2014/main" id="{71B682F6-AFAA-431F-8F76-AC8BC70FCBCE}"/>
              </a:ext>
            </a:extLst>
          </p:cNvPr>
          <p:cNvSpPr>
            <a:spLocks noChangeArrowheads="1"/>
          </p:cNvSpPr>
          <p:nvPr/>
        </p:nvSpPr>
        <p:spPr bwMode="auto">
          <a:xfrm>
            <a:off x="3276600" y="54864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63" name="Rectangle 30">
            <a:extLst>
              <a:ext uri="{FF2B5EF4-FFF2-40B4-BE49-F238E27FC236}">
                <a16:creationId xmlns:a16="http://schemas.microsoft.com/office/drawing/2014/main" id="{2C31FABD-B2D2-4345-B808-70A9FA23F887}"/>
              </a:ext>
            </a:extLst>
          </p:cNvPr>
          <p:cNvSpPr>
            <a:spLocks noChangeArrowheads="1"/>
          </p:cNvSpPr>
          <p:nvPr/>
        </p:nvSpPr>
        <p:spPr bwMode="auto">
          <a:xfrm>
            <a:off x="3352800" y="54864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64" name="Rectangle 31">
            <a:extLst>
              <a:ext uri="{FF2B5EF4-FFF2-40B4-BE49-F238E27FC236}">
                <a16:creationId xmlns:a16="http://schemas.microsoft.com/office/drawing/2014/main" id="{FB29565E-F7A9-4CCC-864D-A10B46E49585}"/>
              </a:ext>
            </a:extLst>
          </p:cNvPr>
          <p:cNvSpPr>
            <a:spLocks noChangeArrowheads="1"/>
          </p:cNvSpPr>
          <p:nvPr/>
        </p:nvSpPr>
        <p:spPr bwMode="auto">
          <a:xfrm>
            <a:off x="3429000" y="54864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65" name="Rectangle 32">
            <a:extLst>
              <a:ext uri="{FF2B5EF4-FFF2-40B4-BE49-F238E27FC236}">
                <a16:creationId xmlns:a16="http://schemas.microsoft.com/office/drawing/2014/main" id="{AA28D675-B11B-4479-892F-65E000F72468}"/>
              </a:ext>
            </a:extLst>
          </p:cNvPr>
          <p:cNvSpPr>
            <a:spLocks noChangeArrowheads="1"/>
          </p:cNvSpPr>
          <p:nvPr/>
        </p:nvSpPr>
        <p:spPr bwMode="auto">
          <a:xfrm>
            <a:off x="3505200" y="54864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66" name="Rectangle 33">
            <a:extLst>
              <a:ext uri="{FF2B5EF4-FFF2-40B4-BE49-F238E27FC236}">
                <a16:creationId xmlns:a16="http://schemas.microsoft.com/office/drawing/2014/main" id="{5019986F-E93D-4A96-9946-8A59E4922D35}"/>
              </a:ext>
            </a:extLst>
          </p:cNvPr>
          <p:cNvSpPr>
            <a:spLocks noChangeArrowheads="1"/>
          </p:cNvSpPr>
          <p:nvPr/>
        </p:nvSpPr>
        <p:spPr bwMode="auto">
          <a:xfrm>
            <a:off x="3124200" y="55626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67" name="Rectangle 34">
            <a:extLst>
              <a:ext uri="{FF2B5EF4-FFF2-40B4-BE49-F238E27FC236}">
                <a16:creationId xmlns:a16="http://schemas.microsoft.com/office/drawing/2014/main" id="{06591A9F-A245-4C03-939A-80A8046FC098}"/>
              </a:ext>
            </a:extLst>
          </p:cNvPr>
          <p:cNvSpPr>
            <a:spLocks noChangeArrowheads="1"/>
          </p:cNvSpPr>
          <p:nvPr/>
        </p:nvSpPr>
        <p:spPr bwMode="auto">
          <a:xfrm>
            <a:off x="3200400" y="55626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68" name="Rectangle 35">
            <a:extLst>
              <a:ext uri="{FF2B5EF4-FFF2-40B4-BE49-F238E27FC236}">
                <a16:creationId xmlns:a16="http://schemas.microsoft.com/office/drawing/2014/main" id="{54F1B82A-E29C-43C9-B7AE-3C6C50B69F7F}"/>
              </a:ext>
            </a:extLst>
          </p:cNvPr>
          <p:cNvSpPr>
            <a:spLocks noChangeArrowheads="1"/>
          </p:cNvSpPr>
          <p:nvPr/>
        </p:nvSpPr>
        <p:spPr bwMode="auto">
          <a:xfrm>
            <a:off x="3276600" y="55626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69" name="Rectangle 36">
            <a:extLst>
              <a:ext uri="{FF2B5EF4-FFF2-40B4-BE49-F238E27FC236}">
                <a16:creationId xmlns:a16="http://schemas.microsoft.com/office/drawing/2014/main" id="{DAFEC67A-E241-466D-830E-CF32FAF4A775}"/>
              </a:ext>
            </a:extLst>
          </p:cNvPr>
          <p:cNvSpPr>
            <a:spLocks noChangeArrowheads="1"/>
          </p:cNvSpPr>
          <p:nvPr/>
        </p:nvSpPr>
        <p:spPr bwMode="auto">
          <a:xfrm>
            <a:off x="3352800" y="55626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70" name="Rectangle 37">
            <a:extLst>
              <a:ext uri="{FF2B5EF4-FFF2-40B4-BE49-F238E27FC236}">
                <a16:creationId xmlns:a16="http://schemas.microsoft.com/office/drawing/2014/main" id="{80465BEF-B73D-4637-BE4D-823BCA017305}"/>
              </a:ext>
            </a:extLst>
          </p:cNvPr>
          <p:cNvSpPr>
            <a:spLocks noChangeArrowheads="1"/>
          </p:cNvSpPr>
          <p:nvPr/>
        </p:nvSpPr>
        <p:spPr bwMode="auto">
          <a:xfrm>
            <a:off x="3429000" y="55626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71" name="Rectangle 38">
            <a:extLst>
              <a:ext uri="{FF2B5EF4-FFF2-40B4-BE49-F238E27FC236}">
                <a16:creationId xmlns:a16="http://schemas.microsoft.com/office/drawing/2014/main" id="{1B6FDCE3-09AF-4CED-A7D9-A45CC0664338}"/>
              </a:ext>
            </a:extLst>
          </p:cNvPr>
          <p:cNvSpPr>
            <a:spLocks noChangeArrowheads="1"/>
          </p:cNvSpPr>
          <p:nvPr/>
        </p:nvSpPr>
        <p:spPr bwMode="auto">
          <a:xfrm>
            <a:off x="3505200" y="5562600"/>
            <a:ext cx="76200" cy="76200"/>
          </a:xfrm>
          <a:prstGeom prst="rect">
            <a:avLst/>
          </a:prstGeom>
          <a:solidFill>
            <a:srgbClr val="3399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72" name="Rectangle 41">
            <a:extLst>
              <a:ext uri="{FF2B5EF4-FFF2-40B4-BE49-F238E27FC236}">
                <a16:creationId xmlns:a16="http://schemas.microsoft.com/office/drawing/2014/main" id="{8A6140F2-866B-4B95-9DE8-191E9B274929}"/>
              </a:ext>
            </a:extLst>
          </p:cNvPr>
          <p:cNvSpPr>
            <a:spLocks noChangeArrowheads="1"/>
          </p:cNvSpPr>
          <p:nvPr/>
        </p:nvSpPr>
        <p:spPr bwMode="auto">
          <a:xfrm>
            <a:off x="1066800" y="5410200"/>
            <a:ext cx="3048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73" name="Rectangle 42">
            <a:extLst>
              <a:ext uri="{FF2B5EF4-FFF2-40B4-BE49-F238E27FC236}">
                <a16:creationId xmlns:a16="http://schemas.microsoft.com/office/drawing/2014/main" id="{16F4F45D-88C2-4ECF-85EC-3EA0565A5ED3}"/>
              </a:ext>
            </a:extLst>
          </p:cNvPr>
          <p:cNvSpPr>
            <a:spLocks noChangeArrowheads="1"/>
          </p:cNvSpPr>
          <p:nvPr/>
        </p:nvSpPr>
        <p:spPr bwMode="auto">
          <a:xfrm>
            <a:off x="152400" y="5791200"/>
            <a:ext cx="3048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74" name="Rectangle 43">
            <a:extLst>
              <a:ext uri="{FF2B5EF4-FFF2-40B4-BE49-F238E27FC236}">
                <a16:creationId xmlns:a16="http://schemas.microsoft.com/office/drawing/2014/main" id="{73FFE477-E076-4FC9-8018-4FD2F21EF316}"/>
              </a:ext>
            </a:extLst>
          </p:cNvPr>
          <p:cNvSpPr>
            <a:spLocks noChangeArrowheads="1"/>
          </p:cNvSpPr>
          <p:nvPr/>
        </p:nvSpPr>
        <p:spPr bwMode="auto">
          <a:xfrm>
            <a:off x="457200" y="5791200"/>
            <a:ext cx="6096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75" name="Rectangle 45">
            <a:extLst>
              <a:ext uri="{FF2B5EF4-FFF2-40B4-BE49-F238E27FC236}">
                <a16:creationId xmlns:a16="http://schemas.microsoft.com/office/drawing/2014/main" id="{7D9D36B4-7279-475A-8475-FB5D029249D1}"/>
              </a:ext>
            </a:extLst>
          </p:cNvPr>
          <p:cNvSpPr>
            <a:spLocks noChangeArrowheads="1"/>
          </p:cNvSpPr>
          <p:nvPr/>
        </p:nvSpPr>
        <p:spPr bwMode="auto">
          <a:xfrm>
            <a:off x="1066800" y="5791200"/>
            <a:ext cx="304800" cy="381000"/>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3776" name="Rectangle 54">
            <a:extLst>
              <a:ext uri="{FF2B5EF4-FFF2-40B4-BE49-F238E27FC236}">
                <a16:creationId xmlns:a16="http://schemas.microsoft.com/office/drawing/2014/main" id="{94D85B24-1746-46F5-9C88-80EF3CCD0A7E}"/>
              </a:ext>
            </a:extLst>
          </p:cNvPr>
          <p:cNvSpPr>
            <a:spLocks noChangeArrowheads="1"/>
          </p:cNvSpPr>
          <p:nvPr/>
        </p:nvSpPr>
        <p:spPr bwMode="auto">
          <a:xfrm>
            <a:off x="1447800" y="5257800"/>
            <a:ext cx="1676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marL="176213" indent="-1762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0"/>
              </a:spcBef>
              <a:buFontTx/>
              <a:buAutoNum type="arabicPeriod"/>
            </a:pPr>
            <a:r>
              <a:rPr lang="en-US" altLang="en-US" sz="1000" b="1" dirty="0">
                <a:latin typeface="Arial" panose="020B0604020202020204" pitchFamily="34" charset="0"/>
              </a:rPr>
              <a:t>Surface subdivided</a:t>
            </a:r>
          </a:p>
          <a:p>
            <a:pPr eaLnBrk="1" hangingPunct="1">
              <a:spcBef>
                <a:spcPts val="0"/>
              </a:spcBef>
              <a:buFontTx/>
              <a:buAutoNum type="arabicPeriod"/>
            </a:pPr>
            <a:r>
              <a:rPr lang="en-US" altLang="en-US" sz="1000" b="1" dirty="0">
                <a:latin typeface="Arial" panose="020B0604020202020204" pitchFamily="34" charset="0"/>
              </a:rPr>
              <a:t>Region containing sub areas determined</a:t>
            </a:r>
          </a:p>
          <a:p>
            <a:pPr eaLnBrk="1" hangingPunct="1">
              <a:spcBef>
                <a:spcPts val="0"/>
              </a:spcBef>
              <a:buFontTx/>
              <a:buAutoNum type="arabicPeriod"/>
            </a:pPr>
            <a:r>
              <a:rPr lang="en-US" altLang="en-US" sz="1000" b="1" dirty="0">
                <a:latin typeface="Arial" panose="020B0604020202020204" pitchFamily="34" charset="0"/>
              </a:rPr>
              <a:t>Sub area overlaps summed for each region</a:t>
            </a:r>
          </a:p>
          <a:p>
            <a:pPr eaLnBrk="1" hangingPunct="1">
              <a:spcBef>
                <a:spcPts val="0"/>
              </a:spcBef>
              <a:buFontTx/>
              <a:buAutoNum type="arabicPeriod"/>
            </a:pPr>
            <a:r>
              <a:rPr lang="en-US" altLang="en-US" sz="1000" b="1" dirty="0">
                <a:latin typeface="Arial" panose="020B0604020202020204" pitchFamily="34" charset="0"/>
              </a:rPr>
              <a:t>Summations multiplied by user factor</a:t>
            </a:r>
          </a:p>
        </p:txBody>
      </p:sp>
      <p:sp>
        <p:nvSpPr>
          <p:cNvPr id="73777" name="Line 55">
            <a:extLst>
              <a:ext uri="{FF2B5EF4-FFF2-40B4-BE49-F238E27FC236}">
                <a16:creationId xmlns:a16="http://schemas.microsoft.com/office/drawing/2014/main" id="{1689C4B6-FD39-4681-99A7-FE59B3E3CD6D}"/>
              </a:ext>
            </a:extLst>
          </p:cNvPr>
          <p:cNvSpPr>
            <a:spLocks noChangeShapeType="1"/>
          </p:cNvSpPr>
          <p:nvPr/>
        </p:nvSpPr>
        <p:spPr bwMode="auto">
          <a:xfrm flipH="1">
            <a:off x="914400" y="2438400"/>
            <a:ext cx="2514600" cy="20574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73778" name="Line 56">
            <a:extLst>
              <a:ext uri="{FF2B5EF4-FFF2-40B4-BE49-F238E27FC236}">
                <a16:creationId xmlns:a16="http://schemas.microsoft.com/office/drawing/2014/main" id="{A4B2E562-290B-4EE5-B24B-60DE61F5A5E3}"/>
              </a:ext>
            </a:extLst>
          </p:cNvPr>
          <p:cNvSpPr>
            <a:spLocks noChangeShapeType="1"/>
          </p:cNvSpPr>
          <p:nvPr/>
        </p:nvSpPr>
        <p:spPr bwMode="auto">
          <a:xfrm flipH="1">
            <a:off x="1219200" y="1295400"/>
            <a:ext cx="1905000" cy="5334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73779" name="Line 57">
            <a:extLst>
              <a:ext uri="{FF2B5EF4-FFF2-40B4-BE49-F238E27FC236}">
                <a16:creationId xmlns:a16="http://schemas.microsoft.com/office/drawing/2014/main" id="{C28294E9-5426-4A0A-BD0D-882F01C9E3EA}"/>
              </a:ext>
            </a:extLst>
          </p:cNvPr>
          <p:cNvSpPr>
            <a:spLocks noChangeShapeType="1"/>
          </p:cNvSpPr>
          <p:nvPr/>
        </p:nvSpPr>
        <p:spPr bwMode="auto">
          <a:xfrm flipH="1">
            <a:off x="914400" y="1905000"/>
            <a:ext cx="2438400" cy="2286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73780" name="Line 58">
            <a:extLst>
              <a:ext uri="{FF2B5EF4-FFF2-40B4-BE49-F238E27FC236}">
                <a16:creationId xmlns:a16="http://schemas.microsoft.com/office/drawing/2014/main" id="{2D07E477-DDE6-42F8-9A55-B390FAD2A076}"/>
              </a:ext>
            </a:extLst>
          </p:cNvPr>
          <p:cNvSpPr>
            <a:spLocks noChangeShapeType="1"/>
          </p:cNvSpPr>
          <p:nvPr/>
        </p:nvSpPr>
        <p:spPr bwMode="auto">
          <a:xfrm flipH="1" flipV="1">
            <a:off x="1066800" y="3657600"/>
            <a:ext cx="2133600" cy="7620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
        <p:nvSpPr>
          <p:cNvPr id="56" name="Line 57">
            <a:extLst>
              <a:ext uri="{FF2B5EF4-FFF2-40B4-BE49-F238E27FC236}">
                <a16:creationId xmlns:a16="http://schemas.microsoft.com/office/drawing/2014/main" id="{4B0E0625-EA2C-4C15-9C6C-B66EBE46A05D}"/>
              </a:ext>
            </a:extLst>
          </p:cNvPr>
          <p:cNvSpPr>
            <a:spLocks noChangeShapeType="1"/>
          </p:cNvSpPr>
          <p:nvPr/>
        </p:nvSpPr>
        <p:spPr bwMode="auto">
          <a:xfrm flipH="1">
            <a:off x="1371600" y="1905000"/>
            <a:ext cx="1981200" cy="3810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Rectangle 2">
            <a:extLst>
              <a:ext uri="{FF2B5EF4-FFF2-40B4-BE49-F238E27FC236}">
                <a16:creationId xmlns:a16="http://schemas.microsoft.com/office/drawing/2014/main" id="{345CF9D4-DCAB-4497-B4EB-9D4EE14CA02A}"/>
              </a:ext>
            </a:extLst>
          </p:cNvPr>
          <p:cNvSpPr>
            <a:spLocks noGrp="1" noChangeArrowheads="1"/>
          </p:cNvSpPr>
          <p:nvPr>
            <p:ph type="title"/>
          </p:nvPr>
        </p:nvSpPr>
        <p:spPr>
          <a:xfrm>
            <a:off x="1066800" y="0"/>
            <a:ext cx="7239000" cy="914400"/>
          </a:xfrm>
        </p:spPr>
        <p:txBody>
          <a:bodyPr/>
          <a:lstStyle/>
          <a:p>
            <a:pPr eaLnBrk="1" hangingPunct="1"/>
            <a:r>
              <a:rPr lang="en-US" altLang="en-US" sz="2800" dirty="0"/>
              <a:t> Adding Thermal Network Objects: Heat Load</a:t>
            </a:r>
            <a:endParaRPr lang="en-US" altLang="en-US" sz="1600" dirty="0"/>
          </a:p>
        </p:txBody>
      </p:sp>
      <p:sp>
        <p:nvSpPr>
          <p:cNvPr id="74754" name="Rectangle 3">
            <a:extLst>
              <a:ext uri="{FF2B5EF4-FFF2-40B4-BE49-F238E27FC236}">
                <a16:creationId xmlns:a16="http://schemas.microsoft.com/office/drawing/2014/main" id="{D687642A-4B65-43D5-A659-28915E915F06}"/>
              </a:ext>
            </a:extLst>
          </p:cNvPr>
          <p:cNvSpPr>
            <a:spLocks noGrp="1" noChangeArrowheads="1"/>
          </p:cNvSpPr>
          <p:nvPr>
            <p:ph idx="1"/>
          </p:nvPr>
        </p:nvSpPr>
        <p:spPr>
          <a:xfrm>
            <a:off x="4267200" y="1066800"/>
            <a:ext cx="4724400" cy="5410200"/>
          </a:xfrm>
        </p:spPr>
        <p:txBody>
          <a:bodyPr>
            <a:normAutofit/>
          </a:bodyPr>
          <a:lstStyle/>
          <a:p>
            <a:pPr marL="166688" indent="-166688" eaLnBrk="1" hangingPunct="1">
              <a:spcBef>
                <a:spcPct val="0"/>
              </a:spcBef>
            </a:pPr>
            <a:r>
              <a:rPr lang="en-US" altLang="en-US" sz="2000" dirty="0"/>
              <a:t>Can Define…</a:t>
            </a:r>
          </a:p>
          <a:p>
            <a:pPr marL="515938" lvl="1" indent="-234950" eaLnBrk="1" hangingPunct="1">
              <a:spcBef>
                <a:spcPct val="0"/>
              </a:spcBef>
            </a:pPr>
            <a:r>
              <a:rPr lang="en-US" altLang="en-US" sz="1800" dirty="0"/>
              <a:t>Heat Load, Type, Submodel, Load/Flux, Side to apply heat</a:t>
            </a:r>
          </a:p>
          <a:p>
            <a:pPr marL="166688" indent="-166688" eaLnBrk="1" hangingPunct="1">
              <a:spcBef>
                <a:spcPct val="0"/>
              </a:spcBef>
            </a:pPr>
            <a:r>
              <a:rPr lang="en-US" altLang="en-US" sz="2000" dirty="0"/>
              <a:t>May be added to a surface or a node</a:t>
            </a:r>
          </a:p>
          <a:p>
            <a:pPr marL="166688" indent="-166688" eaLnBrk="1" hangingPunct="1">
              <a:spcBef>
                <a:spcPct val="0"/>
              </a:spcBef>
            </a:pPr>
            <a:r>
              <a:rPr lang="en-US" altLang="en-US" sz="2000" dirty="0"/>
              <a:t>Logic goes into VARIABLES0 section of specified submodel</a:t>
            </a:r>
          </a:p>
          <a:p>
            <a:pPr marL="166688" indent="-166688" eaLnBrk="1" hangingPunct="1">
              <a:spcBef>
                <a:spcPct val="0"/>
              </a:spcBef>
            </a:pPr>
            <a:r>
              <a:rPr lang="en-US" altLang="en-US" sz="2000" dirty="0"/>
              <a:t>May be Time and/or Temperature dependent</a:t>
            </a:r>
          </a:p>
          <a:p>
            <a:pPr marL="566738" lvl="1" indent="-166688">
              <a:spcBef>
                <a:spcPct val="0"/>
              </a:spcBef>
            </a:pPr>
            <a:r>
              <a:rPr lang="en-US" altLang="en-US" sz="2000" dirty="0"/>
              <a:t>Might be easier to handle Time or Temperature dependence via symbol manipulation in SINDA instead of through Thermal Desktop</a:t>
            </a:r>
          </a:p>
          <a:p>
            <a:pPr marL="166688" indent="-166688" eaLnBrk="1" hangingPunct="1"/>
            <a:r>
              <a:rPr lang="en-US" altLang="en-US" sz="2000" dirty="0"/>
              <a:t>Whenever possible, output heat load as expression (allows greatest model flexibility)</a:t>
            </a:r>
          </a:p>
          <a:p>
            <a:pPr marL="166688" indent="-166688" eaLnBrk="1" hangingPunct="1"/>
            <a:r>
              <a:rPr lang="en-US" altLang="en-US" sz="2000" dirty="0"/>
              <a:t>Similar Apply To Node control as Conductor (Visibility, Numbers, </a:t>
            </a:r>
            <a:r>
              <a:rPr lang="en-US" altLang="en-US" sz="2000" dirty="0" err="1"/>
              <a:t>etc</a:t>
            </a:r>
            <a:r>
              <a:rPr lang="en-US" altLang="en-US" sz="2000" dirty="0"/>
              <a:t>)</a:t>
            </a:r>
          </a:p>
        </p:txBody>
      </p:sp>
      <p:sp>
        <p:nvSpPr>
          <p:cNvPr id="74758" name="Slide Number Placeholder 1">
            <a:extLst>
              <a:ext uri="{FF2B5EF4-FFF2-40B4-BE49-F238E27FC236}">
                <a16:creationId xmlns:a16="http://schemas.microsoft.com/office/drawing/2014/main" id="{C4D172DC-93DA-4E62-9929-89AE370B2D52}"/>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72ED8A6F-2B46-460D-A6A5-4C40EC15B725}" type="slidenum">
              <a:rPr lang="en-US" altLang="en-US" sz="1200" smtClean="0"/>
              <a:pPr algn="ctr">
                <a:spcBef>
                  <a:spcPct val="0"/>
                </a:spcBef>
                <a:buFontTx/>
                <a:buNone/>
              </a:pPr>
              <a:t>60</a:t>
            </a:fld>
            <a:endParaRPr lang="en-US" altLang="en-US" sz="1200" dirty="0"/>
          </a:p>
        </p:txBody>
      </p:sp>
      <p:sp>
        <p:nvSpPr>
          <p:cNvPr id="74756" name="Picture 7">
            <a:extLst>
              <a:ext uri="{FF2B5EF4-FFF2-40B4-BE49-F238E27FC236}">
                <a16:creationId xmlns:a16="http://schemas.microsoft.com/office/drawing/2014/main" id="{0C3860C6-5BD4-4738-8AE4-9A1F2D9DCECC}"/>
              </a:ext>
            </a:extLst>
          </p:cNvPr>
          <p:cNvSpPr>
            <a:spLocks noChangeAspect="1" noChangeArrowheads="1"/>
          </p:cNvSpPr>
          <p:nvPr/>
        </p:nvSpPr>
        <p:spPr bwMode="auto">
          <a:xfrm>
            <a:off x="4495800" y="609600"/>
            <a:ext cx="4191000" cy="325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pic>
        <p:nvPicPr>
          <p:cNvPr id="3" name="Picture 2">
            <a:extLst>
              <a:ext uri="{FF2B5EF4-FFF2-40B4-BE49-F238E27FC236}">
                <a16:creationId xmlns:a16="http://schemas.microsoft.com/office/drawing/2014/main" id="{950337FC-D2CC-4461-BB9C-85DBDA87D923}"/>
              </a:ext>
            </a:extLst>
          </p:cNvPr>
          <p:cNvPicPr>
            <a:picLocks noChangeAspect="1"/>
          </p:cNvPicPr>
          <p:nvPr/>
        </p:nvPicPr>
        <p:blipFill>
          <a:blip r:embed="rId2"/>
          <a:stretch>
            <a:fillRect/>
          </a:stretch>
        </p:blipFill>
        <p:spPr>
          <a:xfrm>
            <a:off x="228600" y="1223962"/>
            <a:ext cx="3915527" cy="4867275"/>
          </a:xfrm>
          <a:prstGeom prst="rect">
            <a:avLst/>
          </a:prstGeom>
        </p:spPr>
      </p:pic>
      <p:sp>
        <p:nvSpPr>
          <p:cNvPr id="9" name="Line 55">
            <a:extLst>
              <a:ext uri="{FF2B5EF4-FFF2-40B4-BE49-F238E27FC236}">
                <a16:creationId xmlns:a16="http://schemas.microsoft.com/office/drawing/2014/main" id="{14772576-38BC-4B66-841E-411FE5D37DD4}"/>
              </a:ext>
            </a:extLst>
          </p:cNvPr>
          <p:cNvSpPr>
            <a:spLocks noChangeShapeType="1"/>
          </p:cNvSpPr>
          <p:nvPr/>
        </p:nvSpPr>
        <p:spPr bwMode="auto">
          <a:xfrm flipH="1" flipV="1">
            <a:off x="2171700" y="2514600"/>
            <a:ext cx="2095500" cy="76200"/>
          </a:xfrm>
          <a:prstGeom prst="line">
            <a:avLst/>
          </a:prstGeom>
          <a:noFill/>
          <a:ln w="25400">
            <a:solidFill>
              <a:schemeClr val="tx1"/>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BF02B75E-0CCC-46C7-8E18-8FA7D5061118}"/>
              </a:ext>
            </a:extLst>
          </p:cNvPr>
          <p:cNvSpPr>
            <a:spLocks noGrp="1" noChangeArrowheads="1"/>
          </p:cNvSpPr>
          <p:nvPr>
            <p:ph type="title"/>
          </p:nvPr>
        </p:nvSpPr>
        <p:spPr>
          <a:xfrm>
            <a:off x="1066800" y="0"/>
            <a:ext cx="7239000" cy="914400"/>
          </a:xfrm>
        </p:spPr>
        <p:txBody>
          <a:bodyPr/>
          <a:lstStyle/>
          <a:p>
            <a:pPr eaLnBrk="1" hangingPunct="1"/>
            <a:r>
              <a:rPr lang="en-US" altLang="en-US" sz="2800" dirty="0"/>
              <a:t> Adding Thermal Network Objects: Heater</a:t>
            </a:r>
            <a:endParaRPr lang="en-US" altLang="en-US" sz="1600" dirty="0"/>
          </a:p>
        </p:txBody>
      </p:sp>
      <p:sp>
        <p:nvSpPr>
          <p:cNvPr id="75779" name="Rectangle 3">
            <a:extLst>
              <a:ext uri="{FF2B5EF4-FFF2-40B4-BE49-F238E27FC236}">
                <a16:creationId xmlns:a16="http://schemas.microsoft.com/office/drawing/2014/main" id="{CFAF9BD4-7FBF-432B-8E76-D9FFA4320A59}"/>
              </a:ext>
            </a:extLst>
          </p:cNvPr>
          <p:cNvSpPr>
            <a:spLocks noGrp="1" noChangeArrowheads="1"/>
          </p:cNvSpPr>
          <p:nvPr>
            <p:ph idx="1"/>
          </p:nvPr>
        </p:nvSpPr>
        <p:spPr>
          <a:xfrm>
            <a:off x="3816774" y="1075664"/>
            <a:ext cx="5174826" cy="5325136"/>
          </a:xfrm>
        </p:spPr>
        <p:txBody>
          <a:bodyPr>
            <a:normAutofit fontScale="92500" lnSpcReduction="20000"/>
          </a:bodyPr>
          <a:lstStyle/>
          <a:p>
            <a:pPr marL="166688" indent="-166688" eaLnBrk="1" hangingPunct="1">
              <a:lnSpc>
                <a:spcPct val="120000"/>
              </a:lnSpc>
              <a:spcBef>
                <a:spcPct val="0"/>
              </a:spcBef>
            </a:pPr>
            <a:r>
              <a:rPr lang="en-US" altLang="en-US" sz="1600" dirty="0"/>
              <a:t>Can Define…</a:t>
            </a:r>
          </a:p>
          <a:p>
            <a:pPr marL="346075" lvl="1" indent="-173038">
              <a:lnSpc>
                <a:spcPct val="120000"/>
              </a:lnSpc>
              <a:spcBef>
                <a:spcPct val="0"/>
              </a:spcBef>
            </a:pPr>
            <a:r>
              <a:rPr lang="en-US" altLang="en-US" sz="1400" dirty="0"/>
              <a:t>Sensing Node/Surface(s), Application Node/Surface(s), Logic Submodel, Power, Type (Thermostatic, Prop), On/Off Setpoints, Steady state behavior</a:t>
            </a:r>
          </a:p>
          <a:p>
            <a:pPr marL="166688" indent="-166688" eaLnBrk="1" hangingPunct="1">
              <a:lnSpc>
                <a:spcPct val="120000"/>
              </a:lnSpc>
              <a:spcBef>
                <a:spcPct val="0"/>
              </a:spcBef>
            </a:pPr>
            <a:r>
              <a:rPr lang="en-US" altLang="en-US" sz="1600" dirty="0"/>
              <a:t>Good practice to assign something meaningful to Register Append String</a:t>
            </a:r>
          </a:p>
          <a:p>
            <a:pPr marL="166688" indent="-166688" eaLnBrk="1" hangingPunct="1">
              <a:lnSpc>
                <a:spcPct val="120000"/>
              </a:lnSpc>
              <a:spcBef>
                <a:spcPct val="0"/>
              </a:spcBef>
            </a:pPr>
            <a:r>
              <a:rPr lang="en-US" altLang="en-US" sz="1600" dirty="0"/>
              <a:t>Steady State behavior</a:t>
            </a:r>
          </a:p>
          <a:p>
            <a:pPr marL="346075" lvl="1" indent="-173038" eaLnBrk="1" hangingPunct="1">
              <a:lnSpc>
                <a:spcPct val="120000"/>
              </a:lnSpc>
              <a:spcBef>
                <a:spcPct val="0"/>
              </a:spcBef>
            </a:pPr>
            <a:r>
              <a:rPr lang="en-US" altLang="en-US" sz="1400" dirty="0"/>
              <a:t>Midpoint Temperature: holds as heater nodes </a:t>
            </a:r>
            <a:r>
              <a:rPr lang="en-US" altLang="en-US" sz="1400" dirty="0">
                <a:solidFill>
                  <a:srgbClr val="FF0000"/>
                </a:solidFill>
              </a:rPr>
              <a:t>regardless of power needed!!  Debate as to whether to hold application location or sensing point.  See TDHTR and TDREL functions in SINDA file</a:t>
            </a:r>
          </a:p>
          <a:p>
            <a:pPr marL="346075" lvl="1" indent="-173038" eaLnBrk="1" hangingPunct="1">
              <a:lnSpc>
                <a:spcPct val="120000"/>
              </a:lnSpc>
              <a:spcBef>
                <a:spcPct val="0"/>
              </a:spcBef>
            </a:pPr>
            <a:r>
              <a:rPr lang="en-US" altLang="en-US" sz="1400" dirty="0"/>
              <a:t>Percentage</a:t>
            </a:r>
          </a:p>
          <a:p>
            <a:pPr marL="346075" lvl="1" indent="-173038" eaLnBrk="1" hangingPunct="1">
              <a:lnSpc>
                <a:spcPct val="120000"/>
              </a:lnSpc>
              <a:spcBef>
                <a:spcPct val="0"/>
              </a:spcBef>
            </a:pPr>
            <a:r>
              <a:rPr lang="en-US" altLang="en-US" sz="1400" dirty="0"/>
              <a:t>Damped Proportional – recommended for most cases</a:t>
            </a:r>
          </a:p>
          <a:p>
            <a:pPr marL="166688" indent="-166688" eaLnBrk="1" hangingPunct="1">
              <a:lnSpc>
                <a:spcPct val="120000"/>
              </a:lnSpc>
              <a:spcBef>
                <a:spcPct val="0"/>
              </a:spcBef>
            </a:pPr>
            <a:r>
              <a:rPr lang="en-US" altLang="en-US" sz="1600" dirty="0"/>
              <a:t>Sense Method</a:t>
            </a:r>
          </a:p>
          <a:p>
            <a:pPr marL="346075" lvl="1" indent="-173038">
              <a:lnSpc>
                <a:spcPct val="120000"/>
              </a:lnSpc>
              <a:spcBef>
                <a:spcPct val="0"/>
              </a:spcBef>
            </a:pPr>
            <a:r>
              <a:rPr lang="en-US" altLang="en-US" sz="1400" dirty="0"/>
              <a:t>Average, Minimum, Maximum, User Specified</a:t>
            </a:r>
          </a:p>
          <a:p>
            <a:pPr marL="166688" indent="-166688" eaLnBrk="1" hangingPunct="1">
              <a:lnSpc>
                <a:spcPct val="120000"/>
              </a:lnSpc>
              <a:spcBef>
                <a:spcPct val="0"/>
              </a:spcBef>
            </a:pPr>
            <a:r>
              <a:rPr lang="en-US" altLang="en-US" sz="1600" dirty="0"/>
              <a:t>If no Sense Temperature From defined, then Application node(s) is sensing location</a:t>
            </a:r>
          </a:p>
          <a:p>
            <a:pPr marL="515938" lvl="1" indent="-234950" eaLnBrk="1" hangingPunct="1">
              <a:lnSpc>
                <a:spcPct val="120000"/>
              </a:lnSpc>
              <a:spcBef>
                <a:spcPct val="0"/>
              </a:spcBef>
            </a:pPr>
            <a:r>
              <a:rPr lang="en-US" altLang="en-US" sz="1400" dirty="0"/>
              <a:t>A bit dangerous to use Set to Midpoint Temperature if Sensing Point and Application Point are different</a:t>
            </a:r>
          </a:p>
          <a:p>
            <a:pPr marL="166688" indent="-166688" eaLnBrk="1" hangingPunct="1">
              <a:lnSpc>
                <a:spcPct val="120000"/>
              </a:lnSpc>
              <a:spcBef>
                <a:spcPct val="0"/>
              </a:spcBef>
            </a:pPr>
            <a:r>
              <a:rPr lang="en-US" altLang="en-US" sz="1600" dirty="0"/>
              <a:t>Heater can be converted to </a:t>
            </a:r>
            <a:r>
              <a:rPr lang="en-US" altLang="en-US" sz="1600" dirty="0" err="1"/>
              <a:t>heatload</a:t>
            </a:r>
            <a:r>
              <a:rPr lang="en-US" altLang="en-US" sz="1600" dirty="0"/>
              <a:t> by setting setpoints high</a:t>
            </a:r>
          </a:p>
          <a:p>
            <a:pPr marL="166688" indent="-166688" eaLnBrk="1" hangingPunct="1">
              <a:lnSpc>
                <a:spcPct val="120000"/>
              </a:lnSpc>
              <a:spcBef>
                <a:spcPct val="0"/>
              </a:spcBef>
            </a:pPr>
            <a:r>
              <a:rPr lang="en-US" altLang="en-US" sz="1600" dirty="0"/>
              <a:t>Again, best to output Power and Setpoints as expressions when possible</a:t>
            </a:r>
          </a:p>
          <a:p>
            <a:pPr marL="166688" indent="-166688">
              <a:lnSpc>
                <a:spcPct val="120000"/>
              </a:lnSpc>
              <a:spcBef>
                <a:spcPct val="0"/>
              </a:spcBef>
            </a:pPr>
            <a:r>
              <a:rPr lang="en-US" altLang="en-US" sz="1600" dirty="0"/>
              <a:t>Similar To/From Node control as Conductor (Visibility, Numbers, </a:t>
            </a:r>
            <a:r>
              <a:rPr lang="en-US" altLang="en-US" sz="1600" dirty="0" err="1"/>
              <a:t>etc</a:t>
            </a:r>
            <a:r>
              <a:rPr lang="en-US" altLang="en-US" sz="1600" dirty="0"/>
              <a:t>)</a:t>
            </a:r>
          </a:p>
        </p:txBody>
      </p:sp>
      <p:sp>
        <p:nvSpPr>
          <p:cNvPr id="75781" name="Slide Number Placeholder 1">
            <a:extLst>
              <a:ext uri="{FF2B5EF4-FFF2-40B4-BE49-F238E27FC236}">
                <a16:creationId xmlns:a16="http://schemas.microsoft.com/office/drawing/2014/main" id="{6BD3C5D9-E268-4015-8DCF-A7188419BF9E}"/>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BFFCBB4B-919E-41FF-A0ED-9A6586CA91DF}" type="slidenum">
              <a:rPr lang="en-US" altLang="en-US" sz="1200" smtClean="0"/>
              <a:pPr algn="ctr">
                <a:spcBef>
                  <a:spcPct val="0"/>
                </a:spcBef>
                <a:buFontTx/>
                <a:buNone/>
              </a:pPr>
              <a:t>61</a:t>
            </a:fld>
            <a:endParaRPr lang="en-US" altLang="en-US" sz="1200" dirty="0"/>
          </a:p>
        </p:txBody>
      </p:sp>
      <p:pic>
        <p:nvPicPr>
          <p:cNvPr id="3" name="Picture 2">
            <a:extLst>
              <a:ext uri="{FF2B5EF4-FFF2-40B4-BE49-F238E27FC236}">
                <a16:creationId xmlns:a16="http://schemas.microsoft.com/office/drawing/2014/main" id="{5218532A-3A89-43A7-AA29-E4CC211B93EA}"/>
              </a:ext>
            </a:extLst>
          </p:cNvPr>
          <p:cNvPicPr>
            <a:picLocks noChangeAspect="1"/>
          </p:cNvPicPr>
          <p:nvPr/>
        </p:nvPicPr>
        <p:blipFill>
          <a:blip r:embed="rId2"/>
          <a:stretch>
            <a:fillRect/>
          </a:stretch>
        </p:blipFill>
        <p:spPr>
          <a:xfrm>
            <a:off x="152400" y="1143000"/>
            <a:ext cx="3664374" cy="518160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2F2C66ED-5203-47FF-BAF0-4C6FF77ABEFA}"/>
              </a:ext>
            </a:extLst>
          </p:cNvPr>
          <p:cNvSpPr>
            <a:spLocks noGrp="1" noChangeArrowheads="1"/>
          </p:cNvSpPr>
          <p:nvPr>
            <p:ph type="title"/>
          </p:nvPr>
        </p:nvSpPr>
        <p:spPr>
          <a:xfrm>
            <a:off x="1066800" y="0"/>
            <a:ext cx="7162800" cy="914400"/>
          </a:xfrm>
        </p:spPr>
        <p:txBody>
          <a:bodyPr/>
          <a:lstStyle/>
          <a:p>
            <a:pPr eaLnBrk="1" hangingPunct="1"/>
            <a:r>
              <a:rPr lang="en-US" altLang="en-US" sz="2800" dirty="0"/>
              <a:t> Defining Trackers and Hierarchy</a:t>
            </a:r>
          </a:p>
        </p:txBody>
      </p:sp>
      <p:sp>
        <p:nvSpPr>
          <p:cNvPr id="76803" name="Rectangle 9">
            <a:extLst>
              <a:ext uri="{FF2B5EF4-FFF2-40B4-BE49-F238E27FC236}">
                <a16:creationId xmlns:a16="http://schemas.microsoft.com/office/drawing/2014/main" id="{71BEDDA2-C047-4E3B-A006-92FF8B71AC2F}"/>
              </a:ext>
            </a:extLst>
          </p:cNvPr>
          <p:cNvSpPr>
            <a:spLocks noGrp="1" noChangeArrowheads="1"/>
          </p:cNvSpPr>
          <p:nvPr>
            <p:ph idx="1"/>
          </p:nvPr>
        </p:nvSpPr>
        <p:spPr>
          <a:xfrm>
            <a:off x="4191000" y="1066800"/>
            <a:ext cx="4953000" cy="2209800"/>
          </a:xfrm>
        </p:spPr>
        <p:txBody>
          <a:bodyPr>
            <a:noAutofit/>
          </a:bodyPr>
          <a:lstStyle/>
          <a:p>
            <a:pPr marL="166688" indent="-166688" eaLnBrk="1" hangingPunct="1">
              <a:spcBef>
                <a:spcPct val="0"/>
              </a:spcBef>
            </a:pPr>
            <a:r>
              <a:rPr lang="en-US" altLang="en-US" sz="1800" dirty="0"/>
              <a:t>Assemblies can be used to group together related geometry.  </a:t>
            </a:r>
            <a:r>
              <a:rPr lang="en-US" altLang="en-US" sz="1800" i="1" dirty="0">
                <a:solidFill>
                  <a:srgbClr val="FF0000"/>
                </a:solidFill>
              </a:rPr>
              <a:t>Geometric surfaces must be attached to assembly.</a:t>
            </a:r>
          </a:p>
          <a:p>
            <a:pPr marL="515938" lvl="1" indent="-234950" eaLnBrk="1" hangingPunct="1">
              <a:spcBef>
                <a:spcPct val="0"/>
              </a:spcBef>
            </a:pPr>
            <a:r>
              <a:rPr lang="en-US" altLang="en-US" sz="1600" dirty="0"/>
              <a:t>If an Assembly is moved, all attached geometry moves with it (if it is active)</a:t>
            </a:r>
          </a:p>
          <a:p>
            <a:pPr marL="515938" lvl="1" indent="-234950" eaLnBrk="1" hangingPunct="1">
              <a:spcBef>
                <a:spcPct val="0"/>
              </a:spcBef>
            </a:pPr>
            <a:r>
              <a:rPr lang="en-US" altLang="en-US" sz="1600" dirty="0"/>
              <a:t>Assemblies may be attached to other assemblies</a:t>
            </a:r>
          </a:p>
          <a:p>
            <a:pPr marL="515938" lvl="1" indent="-234950" eaLnBrk="1" hangingPunct="1">
              <a:spcBef>
                <a:spcPct val="0"/>
              </a:spcBef>
            </a:pPr>
            <a:r>
              <a:rPr lang="en-US" altLang="en-US" sz="1600" dirty="0"/>
              <a:t>Assemblies my be dependent on symbols.  Useful for allowing geometry to change based on configuration (stowed/deployed)</a:t>
            </a:r>
          </a:p>
        </p:txBody>
      </p:sp>
      <p:sp>
        <p:nvSpPr>
          <p:cNvPr id="76807" name="Slide Number Placeholder 1">
            <a:extLst>
              <a:ext uri="{FF2B5EF4-FFF2-40B4-BE49-F238E27FC236}">
                <a16:creationId xmlns:a16="http://schemas.microsoft.com/office/drawing/2014/main" id="{690A596B-A355-40C2-8668-DB07BF5A656A}"/>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8633172C-C659-4FB2-A37A-B0770A4D9028}" type="slidenum">
              <a:rPr lang="en-US" altLang="en-US" sz="1200" smtClean="0"/>
              <a:pPr algn="ctr">
                <a:spcBef>
                  <a:spcPct val="0"/>
                </a:spcBef>
                <a:buFontTx/>
                <a:buNone/>
              </a:pPr>
              <a:t>62</a:t>
            </a:fld>
            <a:endParaRPr lang="en-US" altLang="en-US" sz="1200" dirty="0"/>
          </a:p>
        </p:txBody>
      </p:sp>
      <p:sp>
        <p:nvSpPr>
          <p:cNvPr id="76806" name="Rectangle 11">
            <a:extLst>
              <a:ext uri="{FF2B5EF4-FFF2-40B4-BE49-F238E27FC236}">
                <a16:creationId xmlns:a16="http://schemas.microsoft.com/office/drawing/2014/main" id="{6ACE3CD9-5ED1-49AD-B8B7-5EA400026527}"/>
              </a:ext>
            </a:extLst>
          </p:cNvPr>
          <p:cNvSpPr>
            <a:spLocks noChangeArrowheads="1"/>
          </p:cNvSpPr>
          <p:nvPr/>
        </p:nvSpPr>
        <p:spPr bwMode="auto">
          <a:xfrm>
            <a:off x="2819400" y="3429000"/>
            <a:ext cx="6225941"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515938" indent="-234950">
              <a:spcBef>
                <a:spcPct val="20000"/>
              </a:spcBef>
              <a:buFont typeface="Arial" panose="020B0604020202020204" pitchFamily="34" charset="0"/>
              <a:buChar char="–"/>
              <a:defRPr sz="2800">
                <a:solidFill>
                  <a:schemeClr val="tx1"/>
                </a:solidFill>
                <a:latin typeface="Calibri" panose="020F0502020204030204" pitchFamily="34" charset="0"/>
              </a:defRPr>
            </a:lvl2pPr>
            <a:lvl3pPr marL="798513" indent="-1524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1800" dirty="0">
                <a:solidFill>
                  <a:srgbClr val="0B3D91"/>
                </a:solidFill>
                <a:latin typeface="+mj-lt"/>
              </a:rPr>
              <a:t>Trackers are like assemblies, but rotate the attached geometry relative to some fixed point (e.g. the sun)</a:t>
            </a:r>
          </a:p>
          <a:p>
            <a:pPr lvl="1" eaLnBrk="1" hangingPunct="1">
              <a:spcBef>
                <a:spcPct val="0"/>
              </a:spcBef>
              <a:buFontTx/>
              <a:buChar char="–"/>
            </a:pPr>
            <a:r>
              <a:rPr lang="en-US" altLang="en-US" sz="1600" dirty="0">
                <a:solidFill>
                  <a:srgbClr val="0B3D91"/>
                </a:solidFill>
                <a:latin typeface="+mj-lt"/>
              </a:rPr>
              <a:t>Trackers may also be nested</a:t>
            </a:r>
          </a:p>
          <a:p>
            <a:pPr lvl="1" eaLnBrk="1" hangingPunct="1">
              <a:spcBef>
                <a:spcPct val="0"/>
              </a:spcBef>
              <a:buFontTx/>
              <a:buChar char="–"/>
            </a:pPr>
            <a:r>
              <a:rPr lang="en-US" altLang="en-US" sz="1600" dirty="0">
                <a:solidFill>
                  <a:srgbClr val="0B3D91"/>
                </a:solidFill>
                <a:latin typeface="+mj-lt"/>
              </a:rPr>
              <a:t>When trackers are active may be specified/programmed as well as what to track</a:t>
            </a:r>
          </a:p>
          <a:p>
            <a:pPr lvl="1" eaLnBrk="1" hangingPunct="1">
              <a:spcBef>
                <a:spcPct val="0"/>
              </a:spcBef>
              <a:buFontTx/>
              <a:buChar char="–"/>
            </a:pPr>
            <a:r>
              <a:rPr lang="en-US" altLang="en-US" sz="1600" dirty="0">
                <a:solidFill>
                  <a:srgbClr val="0B3D91"/>
                </a:solidFill>
                <a:latin typeface="+mj-lt"/>
              </a:rPr>
              <a:t>Trackers may also be disabled in analysis</a:t>
            </a:r>
          </a:p>
          <a:p>
            <a:pPr lvl="2" eaLnBrk="1" hangingPunct="1">
              <a:spcBef>
                <a:spcPct val="0"/>
              </a:spcBef>
              <a:buFontTx/>
              <a:buChar char="•"/>
            </a:pPr>
            <a:r>
              <a:rPr lang="en-US" altLang="en-US" sz="1400" dirty="0">
                <a:solidFill>
                  <a:srgbClr val="0B3D91"/>
                </a:solidFill>
                <a:latin typeface="+mj-lt"/>
              </a:rPr>
              <a:t>Disabled trackers are in their default state</a:t>
            </a:r>
          </a:p>
          <a:p>
            <a:pPr lvl="1" eaLnBrk="1" hangingPunct="1">
              <a:spcBef>
                <a:spcPct val="0"/>
              </a:spcBef>
              <a:buFontTx/>
              <a:buChar char="–"/>
            </a:pPr>
            <a:r>
              <a:rPr lang="en-US" altLang="en-US" sz="1600" dirty="0">
                <a:solidFill>
                  <a:srgbClr val="0B3D91"/>
                </a:solidFill>
                <a:latin typeface="+mj-lt"/>
              </a:rPr>
              <a:t>Range of motion may also be specified</a:t>
            </a:r>
          </a:p>
          <a:p>
            <a:pPr eaLnBrk="1" hangingPunct="1">
              <a:spcBef>
                <a:spcPct val="0"/>
              </a:spcBef>
              <a:buFontTx/>
              <a:buChar char="•"/>
            </a:pPr>
            <a:r>
              <a:rPr lang="en-US" altLang="en-US" sz="1800" dirty="0">
                <a:solidFill>
                  <a:srgbClr val="0B3D91"/>
                </a:solidFill>
                <a:latin typeface="+mj-lt"/>
              </a:rPr>
              <a:t>Geometry attached to a tracker/assembly may not be attached to </a:t>
            </a:r>
            <a:r>
              <a:rPr lang="en-US" altLang="en-US" sz="1800" i="1" dirty="0">
                <a:solidFill>
                  <a:srgbClr val="0B3D91"/>
                </a:solidFill>
                <a:latin typeface="+mj-lt"/>
              </a:rPr>
              <a:t>another</a:t>
            </a:r>
            <a:r>
              <a:rPr lang="en-US" altLang="en-US" sz="1800" dirty="0">
                <a:solidFill>
                  <a:srgbClr val="0B3D91"/>
                </a:solidFill>
                <a:latin typeface="+mj-lt"/>
              </a:rPr>
              <a:t> tracker/assembly without first detaching it</a:t>
            </a:r>
            <a:endParaRPr lang="en-US" altLang="en-US" sz="1200" dirty="0">
              <a:solidFill>
                <a:srgbClr val="0B3D91"/>
              </a:solidFill>
              <a:latin typeface="+mj-lt"/>
            </a:endParaRPr>
          </a:p>
        </p:txBody>
      </p:sp>
      <p:pic>
        <p:nvPicPr>
          <p:cNvPr id="3" name="Picture 2">
            <a:extLst>
              <a:ext uri="{FF2B5EF4-FFF2-40B4-BE49-F238E27FC236}">
                <a16:creationId xmlns:a16="http://schemas.microsoft.com/office/drawing/2014/main" id="{E3DDA6E0-7E8C-4D9C-A9EF-3A46257E6DA5}"/>
              </a:ext>
            </a:extLst>
          </p:cNvPr>
          <p:cNvPicPr>
            <a:picLocks noChangeAspect="1"/>
          </p:cNvPicPr>
          <p:nvPr/>
        </p:nvPicPr>
        <p:blipFill>
          <a:blip r:embed="rId2"/>
          <a:stretch>
            <a:fillRect/>
          </a:stretch>
        </p:blipFill>
        <p:spPr>
          <a:xfrm>
            <a:off x="203792" y="1181100"/>
            <a:ext cx="1600200" cy="1714500"/>
          </a:xfrm>
          <a:prstGeom prst="rect">
            <a:avLst/>
          </a:prstGeom>
        </p:spPr>
      </p:pic>
      <p:pic>
        <p:nvPicPr>
          <p:cNvPr id="5" name="Picture 4">
            <a:extLst>
              <a:ext uri="{FF2B5EF4-FFF2-40B4-BE49-F238E27FC236}">
                <a16:creationId xmlns:a16="http://schemas.microsoft.com/office/drawing/2014/main" id="{2EB4E1CB-7B9F-40AB-B371-5CBF045DBC3C}"/>
              </a:ext>
            </a:extLst>
          </p:cNvPr>
          <p:cNvPicPr>
            <a:picLocks noChangeAspect="1"/>
          </p:cNvPicPr>
          <p:nvPr/>
        </p:nvPicPr>
        <p:blipFill>
          <a:blip r:embed="rId3"/>
          <a:stretch>
            <a:fillRect/>
          </a:stretch>
        </p:blipFill>
        <p:spPr>
          <a:xfrm>
            <a:off x="142775" y="2891518"/>
            <a:ext cx="2700631" cy="3475126"/>
          </a:xfrm>
          <a:prstGeom prst="rect">
            <a:avLst/>
          </a:prstGeom>
        </p:spPr>
      </p:pic>
      <p:pic>
        <p:nvPicPr>
          <p:cNvPr id="7" name="Picture 6">
            <a:extLst>
              <a:ext uri="{FF2B5EF4-FFF2-40B4-BE49-F238E27FC236}">
                <a16:creationId xmlns:a16="http://schemas.microsoft.com/office/drawing/2014/main" id="{EF6A93AE-AC51-4FFA-87E7-73710FC39F4F}"/>
              </a:ext>
            </a:extLst>
          </p:cNvPr>
          <p:cNvPicPr>
            <a:picLocks noChangeAspect="1"/>
          </p:cNvPicPr>
          <p:nvPr/>
        </p:nvPicPr>
        <p:blipFill>
          <a:blip r:embed="rId4"/>
          <a:stretch>
            <a:fillRect/>
          </a:stretch>
        </p:blipFill>
        <p:spPr>
          <a:xfrm>
            <a:off x="2029200" y="1123272"/>
            <a:ext cx="2161800" cy="1753077"/>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20CD9D19-2545-4B14-859C-799663280BCB}"/>
              </a:ext>
            </a:extLst>
          </p:cNvPr>
          <p:cNvSpPr>
            <a:spLocks noGrp="1" noChangeArrowheads="1"/>
          </p:cNvSpPr>
          <p:nvPr>
            <p:ph type="title"/>
          </p:nvPr>
        </p:nvSpPr>
        <p:spPr>
          <a:xfrm>
            <a:off x="1066800" y="0"/>
            <a:ext cx="7239000" cy="914400"/>
          </a:xfrm>
        </p:spPr>
        <p:txBody>
          <a:bodyPr/>
          <a:lstStyle/>
          <a:p>
            <a:pPr eaLnBrk="1" hangingPunct="1"/>
            <a:r>
              <a:rPr lang="en-US" altLang="en-US" sz="2800" dirty="0"/>
              <a:t>Model Browser</a:t>
            </a:r>
          </a:p>
        </p:txBody>
      </p:sp>
      <p:sp>
        <p:nvSpPr>
          <p:cNvPr id="77827" name="Rectangle 8">
            <a:extLst>
              <a:ext uri="{FF2B5EF4-FFF2-40B4-BE49-F238E27FC236}">
                <a16:creationId xmlns:a16="http://schemas.microsoft.com/office/drawing/2014/main" id="{7ED17A78-3F16-4B0D-869A-B193C375C6B0}"/>
              </a:ext>
            </a:extLst>
          </p:cNvPr>
          <p:cNvSpPr>
            <a:spLocks noGrp="1" noChangeArrowheads="1"/>
          </p:cNvSpPr>
          <p:nvPr>
            <p:ph idx="1"/>
          </p:nvPr>
        </p:nvSpPr>
        <p:spPr>
          <a:xfrm>
            <a:off x="4876800" y="1066800"/>
            <a:ext cx="4191000" cy="5112485"/>
          </a:xfrm>
        </p:spPr>
        <p:txBody>
          <a:bodyPr>
            <a:noAutofit/>
          </a:bodyPr>
          <a:lstStyle/>
          <a:p>
            <a:pPr marL="171450" indent="-171450" eaLnBrk="1" hangingPunct="1">
              <a:spcBef>
                <a:spcPts val="0"/>
              </a:spcBef>
            </a:pPr>
            <a:r>
              <a:rPr lang="en-US" altLang="en-US" sz="1600" dirty="0"/>
              <a:t>The Model Browser is the best way to find what you are looking for in a model that is nearing completion or as you are building</a:t>
            </a:r>
          </a:p>
          <a:p>
            <a:pPr marL="171450" indent="-171450" eaLnBrk="1" hangingPunct="1">
              <a:spcBef>
                <a:spcPts val="0"/>
              </a:spcBef>
            </a:pPr>
            <a:r>
              <a:rPr lang="en-US" altLang="en-US" sz="1600" dirty="0"/>
              <a:t>Numerous options for how to display the entity hierarchy of the model</a:t>
            </a:r>
          </a:p>
          <a:p>
            <a:pPr marL="457200" lvl="1" indent="-166688" eaLnBrk="1" hangingPunct="1">
              <a:spcBef>
                <a:spcPts val="0"/>
              </a:spcBef>
            </a:pPr>
            <a:r>
              <a:rPr lang="en-US" altLang="en-US" sz="1500" dirty="0"/>
              <a:t>Can see what nodes/surfaces are associated with </a:t>
            </a:r>
            <a:r>
              <a:rPr lang="en-US" altLang="en-US" sz="1500" dirty="0" err="1"/>
              <a:t>Opt</a:t>
            </a:r>
            <a:r>
              <a:rPr lang="en-US" altLang="en-US" sz="1500" dirty="0"/>
              <a:t> Properties, Heaters, </a:t>
            </a:r>
            <a:r>
              <a:rPr lang="en-US" altLang="en-US" sz="1500" dirty="0" err="1"/>
              <a:t>Heatloads</a:t>
            </a:r>
            <a:r>
              <a:rPr lang="en-US" altLang="en-US" sz="1500" dirty="0"/>
              <a:t>, Contactors, Symbols, Radiation Groups, etc.</a:t>
            </a:r>
          </a:p>
          <a:p>
            <a:pPr marL="457200" lvl="1" indent="-166688" eaLnBrk="1" hangingPunct="1">
              <a:spcBef>
                <a:spcPts val="0"/>
              </a:spcBef>
            </a:pPr>
            <a:r>
              <a:rPr lang="en-US" altLang="en-US" sz="1500" dirty="0"/>
              <a:t>May edit most selected objects in tree</a:t>
            </a:r>
          </a:p>
          <a:p>
            <a:pPr marL="457200" lvl="1" indent="-166688" eaLnBrk="1" hangingPunct="1">
              <a:spcBef>
                <a:spcPts val="0"/>
              </a:spcBef>
            </a:pPr>
            <a:r>
              <a:rPr lang="en-US" altLang="en-US" sz="1500" dirty="0"/>
              <a:t>Good idea to add comment to surfaces for better identification in the Model Browser</a:t>
            </a:r>
          </a:p>
          <a:p>
            <a:pPr marL="171450" indent="-171450" eaLnBrk="1" hangingPunct="1">
              <a:spcBef>
                <a:spcPts val="0"/>
              </a:spcBef>
            </a:pPr>
            <a:r>
              <a:rPr lang="en-US" altLang="en-US" sz="1600" dirty="0"/>
              <a:t>May select nodes/surfaces in the tree and turn on/off visibility and node numbers</a:t>
            </a:r>
          </a:p>
          <a:p>
            <a:pPr marL="457200" lvl="1" indent="-166688" eaLnBrk="1" hangingPunct="1">
              <a:spcBef>
                <a:spcPts val="0"/>
              </a:spcBef>
            </a:pPr>
            <a:r>
              <a:rPr lang="en-US" altLang="en-US" sz="1500" dirty="0"/>
              <a:t>Multi-select allowed</a:t>
            </a:r>
          </a:p>
          <a:p>
            <a:pPr marL="457200" lvl="1" indent="-166688" eaLnBrk="1" hangingPunct="1">
              <a:spcBef>
                <a:spcPts val="0"/>
              </a:spcBef>
            </a:pPr>
            <a:r>
              <a:rPr lang="en-US" altLang="en-US" sz="1500" dirty="0"/>
              <a:t>O to show only selected, A to show All</a:t>
            </a:r>
          </a:p>
          <a:p>
            <a:pPr marL="171450" indent="-171450" eaLnBrk="1" hangingPunct="1">
              <a:spcBef>
                <a:spcPts val="0"/>
              </a:spcBef>
            </a:pPr>
            <a:r>
              <a:rPr lang="en-US" altLang="en-US" sz="1600" dirty="0"/>
              <a:t>May edit many entities from Model Browser</a:t>
            </a:r>
          </a:p>
          <a:p>
            <a:pPr marL="171450" indent="-171450" eaLnBrk="1" hangingPunct="1">
              <a:spcBef>
                <a:spcPts val="0"/>
              </a:spcBef>
            </a:pPr>
            <a:r>
              <a:rPr lang="en-US" altLang="en-US" sz="1600" dirty="0"/>
              <a:t>Options to Include child nodes when selecting parent or select surfaces/nodes in </a:t>
            </a:r>
            <a:r>
              <a:rPr lang="en-US" altLang="en-US" sz="1600" dirty="0" err="1"/>
              <a:t>AutoCad</a:t>
            </a:r>
            <a:r>
              <a:rPr lang="en-US" altLang="en-US" sz="1600" dirty="0"/>
              <a:t> window when selected in tree</a:t>
            </a:r>
          </a:p>
          <a:p>
            <a:pPr marL="457200" lvl="1" indent="-166688" eaLnBrk="1" hangingPunct="1">
              <a:spcBef>
                <a:spcPts val="0"/>
              </a:spcBef>
            </a:pPr>
            <a:r>
              <a:rPr lang="en-US" altLang="en-US" sz="1500" dirty="0"/>
              <a:t>Display results in section below tree</a:t>
            </a:r>
          </a:p>
          <a:p>
            <a:pPr marL="457200" lvl="1" indent="-166688" eaLnBrk="1" hangingPunct="1">
              <a:spcBef>
                <a:spcPts val="0"/>
              </a:spcBef>
            </a:pPr>
            <a:r>
              <a:rPr lang="en-US" altLang="en-US" sz="1500" dirty="0" err="1"/>
              <a:t>Heatflows</a:t>
            </a:r>
            <a:r>
              <a:rPr lang="en-US" altLang="en-US" sz="1500" dirty="0"/>
              <a:t> (nodal, submodel to submodel)</a:t>
            </a:r>
          </a:p>
          <a:p>
            <a:pPr marL="57150" indent="-166688">
              <a:spcBef>
                <a:spcPts val="0"/>
              </a:spcBef>
            </a:pPr>
            <a:r>
              <a:rPr lang="en-US" altLang="en-US" sz="1600" dirty="0"/>
              <a:t>Many context menus accessed with right-click</a:t>
            </a:r>
          </a:p>
        </p:txBody>
      </p:sp>
      <p:sp>
        <p:nvSpPr>
          <p:cNvPr id="77831" name="Slide Number Placeholder 1">
            <a:extLst>
              <a:ext uri="{FF2B5EF4-FFF2-40B4-BE49-F238E27FC236}">
                <a16:creationId xmlns:a16="http://schemas.microsoft.com/office/drawing/2014/main" id="{47B0A0ED-A637-459D-9187-50AA41F5232E}"/>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5282BA6C-15AC-44C5-BF0E-D32D8C7758B3}" type="slidenum">
              <a:rPr lang="en-US" altLang="en-US" sz="1200" smtClean="0"/>
              <a:pPr algn="ctr">
                <a:spcBef>
                  <a:spcPct val="0"/>
                </a:spcBef>
                <a:buFontTx/>
                <a:buNone/>
              </a:pPr>
              <a:t>63</a:t>
            </a:fld>
            <a:endParaRPr lang="en-US" altLang="en-US" sz="1200" dirty="0"/>
          </a:p>
        </p:txBody>
      </p:sp>
      <p:pic>
        <p:nvPicPr>
          <p:cNvPr id="3" name="Picture 2">
            <a:extLst>
              <a:ext uri="{FF2B5EF4-FFF2-40B4-BE49-F238E27FC236}">
                <a16:creationId xmlns:a16="http://schemas.microsoft.com/office/drawing/2014/main" id="{9CB25C0D-FFDF-4A30-B970-C9D114697377}"/>
              </a:ext>
            </a:extLst>
          </p:cNvPr>
          <p:cNvPicPr>
            <a:picLocks noChangeAspect="1"/>
          </p:cNvPicPr>
          <p:nvPr/>
        </p:nvPicPr>
        <p:blipFill rotWithShape="1">
          <a:blip r:embed="rId2"/>
          <a:srcRect r="24488"/>
          <a:stretch/>
        </p:blipFill>
        <p:spPr>
          <a:xfrm>
            <a:off x="76200" y="1143000"/>
            <a:ext cx="1213585" cy="5181600"/>
          </a:xfrm>
          <a:prstGeom prst="rect">
            <a:avLst/>
          </a:prstGeom>
        </p:spPr>
      </p:pic>
      <p:pic>
        <p:nvPicPr>
          <p:cNvPr id="9" name="Picture 8">
            <a:extLst>
              <a:ext uri="{FF2B5EF4-FFF2-40B4-BE49-F238E27FC236}">
                <a16:creationId xmlns:a16="http://schemas.microsoft.com/office/drawing/2014/main" id="{1423A6F0-384B-49B8-B47B-13BE11B1309B}"/>
              </a:ext>
            </a:extLst>
          </p:cNvPr>
          <p:cNvPicPr>
            <a:picLocks noChangeAspect="1"/>
          </p:cNvPicPr>
          <p:nvPr/>
        </p:nvPicPr>
        <p:blipFill rotWithShape="1">
          <a:blip r:embed="rId3"/>
          <a:srcRect r="20752"/>
          <a:stretch/>
        </p:blipFill>
        <p:spPr>
          <a:xfrm>
            <a:off x="3467479" y="1112203"/>
            <a:ext cx="1470285" cy="5105400"/>
          </a:xfrm>
          <a:prstGeom prst="rect">
            <a:avLst/>
          </a:prstGeom>
        </p:spPr>
      </p:pic>
      <p:pic>
        <p:nvPicPr>
          <p:cNvPr id="11" name="Picture 10">
            <a:extLst>
              <a:ext uri="{FF2B5EF4-FFF2-40B4-BE49-F238E27FC236}">
                <a16:creationId xmlns:a16="http://schemas.microsoft.com/office/drawing/2014/main" id="{3CB16995-B622-4152-9FB4-45F2F6443CFD}"/>
              </a:ext>
            </a:extLst>
          </p:cNvPr>
          <p:cNvPicPr>
            <a:picLocks noChangeAspect="1"/>
          </p:cNvPicPr>
          <p:nvPr/>
        </p:nvPicPr>
        <p:blipFill>
          <a:blip r:embed="rId4"/>
          <a:stretch>
            <a:fillRect/>
          </a:stretch>
        </p:blipFill>
        <p:spPr>
          <a:xfrm>
            <a:off x="1353150" y="1112203"/>
            <a:ext cx="2029968" cy="5212397"/>
          </a:xfrm>
          <a:prstGeom prst="rect">
            <a:avLst/>
          </a:prstGeom>
        </p:spPr>
      </p:pic>
      <p:pic>
        <p:nvPicPr>
          <p:cNvPr id="18" name="Picture 17">
            <a:extLst>
              <a:ext uri="{FF2B5EF4-FFF2-40B4-BE49-F238E27FC236}">
                <a16:creationId xmlns:a16="http://schemas.microsoft.com/office/drawing/2014/main" id="{9A419171-8803-4DC5-AA44-F455EDA5D803}"/>
              </a:ext>
            </a:extLst>
          </p:cNvPr>
          <p:cNvPicPr>
            <a:picLocks noChangeAspect="1"/>
          </p:cNvPicPr>
          <p:nvPr/>
        </p:nvPicPr>
        <p:blipFill rotWithShape="1">
          <a:blip r:embed="rId5"/>
          <a:srcRect r="33235"/>
          <a:stretch/>
        </p:blipFill>
        <p:spPr>
          <a:xfrm>
            <a:off x="2192794" y="2748230"/>
            <a:ext cx="1176688" cy="351957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6298813B-4539-4196-82B8-1A39574D08D0}"/>
              </a:ext>
            </a:extLst>
          </p:cNvPr>
          <p:cNvSpPr>
            <a:spLocks noGrp="1" noChangeArrowheads="1"/>
          </p:cNvSpPr>
          <p:nvPr>
            <p:ph type="title"/>
          </p:nvPr>
        </p:nvSpPr>
        <p:spPr>
          <a:xfrm>
            <a:off x="1066800" y="0"/>
            <a:ext cx="7239000" cy="914400"/>
          </a:xfrm>
        </p:spPr>
        <p:txBody>
          <a:bodyPr/>
          <a:lstStyle/>
          <a:p>
            <a:pPr eaLnBrk="1" hangingPunct="1"/>
            <a:r>
              <a:rPr lang="en-US" altLang="en-US" sz="2800" dirty="0"/>
              <a:t>Model Organization</a:t>
            </a:r>
          </a:p>
        </p:txBody>
      </p:sp>
      <p:sp>
        <p:nvSpPr>
          <p:cNvPr id="78851" name="Rectangle 4">
            <a:extLst>
              <a:ext uri="{FF2B5EF4-FFF2-40B4-BE49-F238E27FC236}">
                <a16:creationId xmlns:a16="http://schemas.microsoft.com/office/drawing/2014/main" id="{7CDD873F-9872-4C21-B215-2D2FEF1AD19C}"/>
              </a:ext>
            </a:extLst>
          </p:cNvPr>
          <p:cNvSpPr>
            <a:spLocks noGrp="1" noChangeArrowheads="1"/>
          </p:cNvSpPr>
          <p:nvPr>
            <p:ph idx="1"/>
          </p:nvPr>
        </p:nvSpPr>
        <p:spPr>
          <a:xfrm>
            <a:off x="2667000" y="1116419"/>
            <a:ext cx="6477000" cy="5178056"/>
          </a:xfrm>
        </p:spPr>
        <p:txBody>
          <a:bodyPr rIns="0"/>
          <a:lstStyle/>
          <a:p>
            <a:pPr marL="166688" indent="-166688" eaLnBrk="1" hangingPunct="1">
              <a:spcBef>
                <a:spcPct val="0"/>
              </a:spcBef>
            </a:pPr>
            <a:r>
              <a:rPr lang="en-US" altLang="en-US" sz="2000" dirty="0"/>
              <a:t>While Desktop will generate the entire model for you, it is still a good idea to number regions for later identification</a:t>
            </a:r>
          </a:p>
          <a:p>
            <a:pPr marL="466725" lvl="1" indent="-176213" eaLnBrk="1" hangingPunct="1">
              <a:spcBef>
                <a:spcPct val="0"/>
              </a:spcBef>
            </a:pPr>
            <a:r>
              <a:rPr lang="en-US" altLang="en-US" sz="1800" dirty="0"/>
              <a:t>At a minimum, submodels should be used to organize the model hierarchy (change this by changing Submodel field for selected Nodes)</a:t>
            </a:r>
          </a:p>
          <a:p>
            <a:pPr marL="466725" lvl="1" indent="-176213" eaLnBrk="1" hangingPunct="1">
              <a:spcBef>
                <a:spcPct val="0"/>
              </a:spcBef>
            </a:pPr>
            <a:r>
              <a:rPr lang="en-US" altLang="en-US" sz="1800" dirty="0"/>
              <a:t>Within a submodel, Resequencing ID’s is a good idea</a:t>
            </a:r>
          </a:p>
          <a:p>
            <a:pPr marL="798513" lvl="2" indent="-152400" eaLnBrk="1" hangingPunct="1">
              <a:spcBef>
                <a:spcPct val="0"/>
              </a:spcBef>
            </a:pPr>
            <a:r>
              <a:rPr lang="en-US" altLang="en-US" sz="1600" dirty="0"/>
              <a:t>1xxx for component A, 2xxx for component b, 3xxx …</a:t>
            </a:r>
          </a:p>
          <a:p>
            <a:pPr marL="798513" lvl="2" indent="-152400" eaLnBrk="1" hangingPunct="1">
              <a:spcBef>
                <a:spcPct val="0"/>
              </a:spcBef>
            </a:pPr>
            <a:r>
              <a:rPr lang="en-US" altLang="en-US" sz="1600" dirty="0"/>
              <a:t>Easier to identify in text output later</a:t>
            </a:r>
          </a:p>
          <a:p>
            <a:pPr marL="166688" indent="-166688" eaLnBrk="1" hangingPunct="1">
              <a:spcBef>
                <a:spcPct val="0"/>
              </a:spcBef>
            </a:pPr>
            <a:r>
              <a:rPr lang="en-US" altLang="en-US" sz="2000" dirty="0"/>
              <a:t>Node correspondence also available</a:t>
            </a:r>
          </a:p>
          <a:p>
            <a:pPr marL="466725" lvl="1" indent="-176213" eaLnBrk="1" hangingPunct="1">
              <a:spcBef>
                <a:spcPct val="0"/>
              </a:spcBef>
            </a:pPr>
            <a:r>
              <a:rPr lang="en-US" altLang="en-US" sz="1800" dirty="0"/>
              <a:t>Renumber nodes prior to export to SINDA</a:t>
            </a:r>
          </a:p>
          <a:p>
            <a:pPr marL="466725" lvl="1" indent="-176213" eaLnBrk="1" hangingPunct="1">
              <a:spcBef>
                <a:spcPct val="0"/>
              </a:spcBef>
            </a:pPr>
            <a:r>
              <a:rPr lang="en-US" altLang="en-US" sz="1800" dirty="0"/>
              <a:t>May merge radiation results into TMM nodes for model simplification</a:t>
            </a:r>
          </a:p>
          <a:p>
            <a:pPr marL="166688" indent="-166688" eaLnBrk="1" hangingPunct="1">
              <a:spcBef>
                <a:spcPct val="0"/>
              </a:spcBef>
            </a:pPr>
            <a:r>
              <a:rPr lang="en-US" altLang="en-US" sz="2000" dirty="0"/>
              <a:t>Align UCS</a:t>
            </a:r>
          </a:p>
          <a:p>
            <a:pPr marL="466725" lvl="1" indent="-176213" eaLnBrk="1" hangingPunct="1">
              <a:spcBef>
                <a:spcPct val="0"/>
              </a:spcBef>
            </a:pPr>
            <a:r>
              <a:rPr lang="en-US" altLang="en-US" sz="1800" dirty="0"/>
              <a:t>Set drawing coordinate system to that of selected surface</a:t>
            </a:r>
          </a:p>
          <a:p>
            <a:pPr marL="166688" indent="-166688" eaLnBrk="1" hangingPunct="1">
              <a:spcBef>
                <a:spcPct val="0"/>
              </a:spcBef>
            </a:pPr>
            <a:r>
              <a:rPr lang="en-US" altLang="en-US" sz="2000" dirty="0"/>
              <a:t>Convert FD to FE</a:t>
            </a:r>
          </a:p>
          <a:p>
            <a:pPr marL="466725" lvl="1" indent="-176213" eaLnBrk="1" hangingPunct="1">
              <a:spcBef>
                <a:spcPct val="0"/>
              </a:spcBef>
            </a:pPr>
            <a:r>
              <a:rPr lang="en-US" altLang="en-US" sz="1800" dirty="0"/>
              <a:t>One way operation.  Cannot go back to FD from FE</a:t>
            </a:r>
          </a:p>
          <a:p>
            <a:pPr marL="466725" lvl="1" indent="-176213" eaLnBrk="1" hangingPunct="1">
              <a:spcBef>
                <a:spcPct val="0"/>
              </a:spcBef>
            </a:pPr>
            <a:r>
              <a:rPr lang="en-US" altLang="en-US" sz="1800" dirty="0"/>
              <a:t>Surface removed and elements created in its place</a:t>
            </a:r>
          </a:p>
          <a:p>
            <a:pPr marL="466725" lvl="1" indent="-176213" eaLnBrk="1" hangingPunct="1">
              <a:spcBef>
                <a:spcPct val="0"/>
              </a:spcBef>
            </a:pPr>
            <a:r>
              <a:rPr lang="en-US" altLang="en-US" sz="1800" dirty="0"/>
              <a:t>Caution: FD Solid Radiation not preserved</a:t>
            </a:r>
          </a:p>
        </p:txBody>
      </p:sp>
      <p:sp>
        <p:nvSpPr>
          <p:cNvPr id="78853" name="Slide Number Placeholder 1">
            <a:extLst>
              <a:ext uri="{FF2B5EF4-FFF2-40B4-BE49-F238E27FC236}">
                <a16:creationId xmlns:a16="http://schemas.microsoft.com/office/drawing/2014/main" id="{FD8B35D7-B863-4A7F-B75C-BD90690AD8D3}"/>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A484BE20-B79E-45E2-9736-0B0CE24D794F}" type="slidenum">
              <a:rPr lang="en-US" altLang="en-US" sz="1200" smtClean="0"/>
              <a:pPr algn="ctr">
                <a:spcBef>
                  <a:spcPct val="0"/>
                </a:spcBef>
                <a:buFontTx/>
                <a:buNone/>
              </a:pPr>
              <a:t>64</a:t>
            </a:fld>
            <a:endParaRPr lang="en-US" altLang="en-US" sz="1200" dirty="0"/>
          </a:p>
        </p:txBody>
      </p:sp>
      <p:pic>
        <p:nvPicPr>
          <p:cNvPr id="8" name="Picture 7">
            <a:extLst>
              <a:ext uri="{FF2B5EF4-FFF2-40B4-BE49-F238E27FC236}">
                <a16:creationId xmlns:a16="http://schemas.microsoft.com/office/drawing/2014/main" id="{3307D661-959D-48E6-A71E-0EF5140F6464}"/>
              </a:ext>
            </a:extLst>
          </p:cNvPr>
          <p:cNvPicPr>
            <a:picLocks noChangeAspect="1"/>
          </p:cNvPicPr>
          <p:nvPr/>
        </p:nvPicPr>
        <p:blipFill>
          <a:blip r:embed="rId2"/>
          <a:stretch>
            <a:fillRect/>
          </a:stretch>
        </p:blipFill>
        <p:spPr>
          <a:xfrm>
            <a:off x="76200" y="1103771"/>
            <a:ext cx="2626464" cy="5268154"/>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A4647836-CF57-4095-9B6B-A78128FBBA1E}"/>
              </a:ext>
            </a:extLst>
          </p:cNvPr>
          <p:cNvSpPr>
            <a:spLocks noGrp="1" noChangeArrowheads="1"/>
          </p:cNvSpPr>
          <p:nvPr>
            <p:ph type="title"/>
          </p:nvPr>
        </p:nvSpPr>
        <p:spPr>
          <a:xfrm>
            <a:off x="1066800" y="0"/>
            <a:ext cx="7239000" cy="914400"/>
          </a:xfrm>
        </p:spPr>
        <p:txBody>
          <a:bodyPr/>
          <a:lstStyle/>
          <a:p>
            <a:pPr eaLnBrk="1" hangingPunct="1"/>
            <a:r>
              <a:rPr lang="en-US" altLang="en-US" sz="2800" dirty="0"/>
              <a:t> Model Organization (cont’d)</a:t>
            </a:r>
          </a:p>
        </p:txBody>
      </p:sp>
      <p:sp>
        <p:nvSpPr>
          <p:cNvPr id="79875" name="Rectangle 8">
            <a:extLst>
              <a:ext uri="{FF2B5EF4-FFF2-40B4-BE49-F238E27FC236}">
                <a16:creationId xmlns:a16="http://schemas.microsoft.com/office/drawing/2014/main" id="{2F02F259-C65C-422C-9C7E-6EE2978C5997}"/>
              </a:ext>
            </a:extLst>
          </p:cNvPr>
          <p:cNvSpPr>
            <a:spLocks noGrp="1" noChangeArrowheads="1"/>
          </p:cNvSpPr>
          <p:nvPr>
            <p:ph idx="1"/>
          </p:nvPr>
        </p:nvSpPr>
        <p:spPr>
          <a:xfrm>
            <a:off x="2819400" y="1084521"/>
            <a:ext cx="6172200" cy="5252484"/>
          </a:xfrm>
        </p:spPr>
        <p:txBody>
          <a:bodyPr>
            <a:normAutofit lnSpcReduction="10000"/>
          </a:bodyPr>
          <a:lstStyle/>
          <a:p>
            <a:pPr marL="166688" indent="-166688" eaLnBrk="1" hangingPunct="1">
              <a:spcBef>
                <a:spcPct val="0"/>
              </a:spcBef>
            </a:pPr>
            <a:r>
              <a:rPr lang="en-US" altLang="en-US" sz="2000" dirty="0"/>
              <a:t>Element updates</a:t>
            </a:r>
          </a:p>
          <a:p>
            <a:pPr marL="515938" lvl="1" indent="-234950" eaLnBrk="1" hangingPunct="1">
              <a:spcBef>
                <a:spcPct val="0"/>
              </a:spcBef>
            </a:pPr>
            <a:r>
              <a:rPr lang="en-US" altLang="en-US" sz="1800" dirty="0"/>
              <a:t>Reversing the connectivity of element  changes the active side (1-2-3-4 to 4-3-2-1) changes +Z based on Right Hand Rule</a:t>
            </a:r>
          </a:p>
          <a:p>
            <a:pPr marL="515938" lvl="1" indent="-234950" eaLnBrk="1" hangingPunct="1">
              <a:spcBef>
                <a:spcPct val="0"/>
              </a:spcBef>
            </a:pPr>
            <a:r>
              <a:rPr lang="en-US" altLang="en-US" sz="1800" dirty="0"/>
              <a:t>Can split quad element into 2 tri elements</a:t>
            </a:r>
          </a:p>
          <a:p>
            <a:pPr marL="515938" lvl="1" indent="-234950" eaLnBrk="1" hangingPunct="1">
              <a:spcBef>
                <a:spcPct val="0"/>
              </a:spcBef>
            </a:pPr>
            <a:r>
              <a:rPr lang="en-US" altLang="en-US" sz="1800" dirty="0"/>
              <a:t>Can refine elements</a:t>
            </a:r>
          </a:p>
          <a:p>
            <a:pPr marL="798513" lvl="2" indent="-152400" eaLnBrk="1" hangingPunct="1">
              <a:spcBef>
                <a:spcPct val="0"/>
              </a:spcBef>
            </a:pPr>
            <a:r>
              <a:rPr lang="en-US" altLang="en-US" sz="1600" dirty="0"/>
              <a:t>Nodes added at midpoints for new elements</a:t>
            </a:r>
          </a:p>
          <a:p>
            <a:pPr marL="798513" lvl="2" indent="-152400" eaLnBrk="1" hangingPunct="1">
              <a:spcBef>
                <a:spcPct val="0"/>
              </a:spcBef>
            </a:pPr>
            <a:r>
              <a:rPr lang="en-US" altLang="en-US" sz="1600" dirty="0"/>
              <a:t>Quad to 4 quads, Tri to 4 tris</a:t>
            </a:r>
          </a:p>
          <a:p>
            <a:pPr marL="166688" indent="-166688" eaLnBrk="1" hangingPunct="1">
              <a:spcBef>
                <a:spcPct val="0"/>
              </a:spcBef>
            </a:pPr>
            <a:r>
              <a:rPr lang="en-US" altLang="en-US" sz="2000" dirty="0"/>
              <a:t>Selection Filter</a:t>
            </a:r>
          </a:p>
          <a:p>
            <a:pPr marL="515938" lvl="1" indent="-234950" eaLnBrk="1" hangingPunct="1">
              <a:spcBef>
                <a:spcPct val="0"/>
              </a:spcBef>
            </a:pPr>
            <a:r>
              <a:rPr lang="en-US" altLang="en-US" sz="1800" dirty="0"/>
              <a:t>If OFF and more than one object type selected for edit, user is prompted for object(s) to edit</a:t>
            </a:r>
          </a:p>
          <a:p>
            <a:pPr marL="515938" lvl="1" indent="-234950" eaLnBrk="1" hangingPunct="1">
              <a:spcBef>
                <a:spcPct val="0"/>
              </a:spcBef>
            </a:pPr>
            <a:r>
              <a:rPr lang="en-US" altLang="en-US" sz="1800" dirty="0"/>
              <a:t>If ON, user is prompted even if only one type</a:t>
            </a:r>
          </a:p>
          <a:p>
            <a:pPr marL="166688" indent="-166688" eaLnBrk="1" hangingPunct="1">
              <a:spcBef>
                <a:spcPct val="0"/>
              </a:spcBef>
            </a:pPr>
            <a:r>
              <a:rPr lang="en-US" altLang="en-US" sz="2000" dirty="0"/>
              <a:t>Control Visibility of selected surfaces</a:t>
            </a:r>
          </a:p>
          <a:p>
            <a:pPr marL="166688" indent="-166688" eaLnBrk="1" hangingPunct="1">
              <a:spcBef>
                <a:spcPct val="0"/>
              </a:spcBef>
            </a:pPr>
            <a:r>
              <a:rPr lang="en-US" altLang="en-US" sz="2000" dirty="0"/>
              <a:t>Control</a:t>
            </a:r>
            <a:r>
              <a:rPr lang="en-US" altLang="en-US" sz="1800" dirty="0"/>
              <a:t> Node Number display of selected surfaces</a:t>
            </a:r>
          </a:p>
          <a:p>
            <a:pPr marL="166688" indent="-166688" eaLnBrk="1" hangingPunct="1">
              <a:spcBef>
                <a:spcPct val="0"/>
              </a:spcBef>
            </a:pPr>
            <a:r>
              <a:rPr lang="en-US" altLang="en-US" sz="2000" dirty="0"/>
              <a:t>Copy Properties From Master</a:t>
            </a:r>
          </a:p>
          <a:p>
            <a:pPr marL="515938" lvl="1" indent="-234950" eaLnBrk="1" hangingPunct="1">
              <a:spcBef>
                <a:spcPct val="0"/>
              </a:spcBef>
            </a:pPr>
            <a:r>
              <a:rPr lang="en-US" altLang="en-US" sz="1800" dirty="0"/>
              <a:t>Specify Master Object</a:t>
            </a:r>
          </a:p>
          <a:p>
            <a:pPr marL="515938" lvl="1" indent="-234950" eaLnBrk="1" hangingPunct="1">
              <a:spcBef>
                <a:spcPct val="0"/>
              </a:spcBef>
            </a:pPr>
            <a:r>
              <a:rPr lang="en-US" altLang="en-US" sz="1800" dirty="0"/>
              <a:t>Select object to copy Properties from Master to</a:t>
            </a:r>
          </a:p>
          <a:p>
            <a:pPr marL="798513" lvl="2" indent="-152400" eaLnBrk="1" hangingPunct="1">
              <a:spcBef>
                <a:spcPct val="0"/>
              </a:spcBef>
            </a:pPr>
            <a:r>
              <a:rPr lang="en-US" altLang="en-US" sz="1600" dirty="0"/>
              <a:t>Node Numbers, Subdivision, Names, and Dimensions/Locations are not altered</a:t>
            </a:r>
          </a:p>
          <a:p>
            <a:pPr marL="798513" lvl="2" indent="-152400" eaLnBrk="1" hangingPunct="1">
              <a:spcBef>
                <a:spcPct val="0"/>
              </a:spcBef>
            </a:pPr>
            <a:r>
              <a:rPr lang="en-US" altLang="en-US" sz="1600" dirty="0"/>
              <a:t>Best used for Material, Thickness, </a:t>
            </a:r>
            <a:r>
              <a:rPr lang="en-US" altLang="en-US" sz="1600" dirty="0" err="1"/>
              <a:t>Opt</a:t>
            </a:r>
            <a:r>
              <a:rPr lang="en-US" altLang="en-US" sz="1600" dirty="0"/>
              <a:t> Props, Radiation Active Sides, Double Sided Numbering</a:t>
            </a:r>
          </a:p>
        </p:txBody>
      </p:sp>
      <p:sp>
        <p:nvSpPr>
          <p:cNvPr id="79879" name="Slide Number Placeholder 1">
            <a:extLst>
              <a:ext uri="{FF2B5EF4-FFF2-40B4-BE49-F238E27FC236}">
                <a16:creationId xmlns:a16="http://schemas.microsoft.com/office/drawing/2014/main" id="{D95D1B26-53C2-4349-B456-ACD97153158C}"/>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134A7F02-3872-4298-81A5-2FD30A4F8531}" type="slidenum">
              <a:rPr lang="en-US" altLang="en-US" sz="1200" smtClean="0"/>
              <a:pPr algn="ctr">
                <a:spcBef>
                  <a:spcPct val="0"/>
                </a:spcBef>
                <a:buFontTx/>
                <a:buNone/>
              </a:pPr>
              <a:t>65</a:t>
            </a:fld>
            <a:endParaRPr lang="en-US" altLang="en-US" sz="1200" dirty="0"/>
          </a:p>
        </p:txBody>
      </p:sp>
      <p:grpSp>
        <p:nvGrpSpPr>
          <p:cNvPr id="79877" name="Group 17">
            <a:extLst>
              <a:ext uri="{FF2B5EF4-FFF2-40B4-BE49-F238E27FC236}">
                <a16:creationId xmlns:a16="http://schemas.microsoft.com/office/drawing/2014/main" id="{E69389E5-AB41-47F0-8875-9178B806C6CE}"/>
              </a:ext>
            </a:extLst>
          </p:cNvPr>
          <p:cNvGrpSpPr>
            <a:grpSpLocks/>
          </p:cNvGrpSpPr>
          <p:nvPr/>
        </p:nvGrpSpPr>
        <p:grpSpPr bwMode="auto">
          <a:xfrm>
            <a:off x="7924800" y="1945763"/>
            <a:ext cx="762000" cy="609600"/>
            <a:chOff x="5040" y="3504"/>
            <a:chExt cx="384" cy="288"/>
          </a:xfrm>
        </p:grpSpPr>
        <p:sp>
          <p:nvSpPr>
            <p:cNvPr id="79884" name="Rectangle 18">
              <a:extLst>
                <a:ext uri="{FF2B5EF4-FFF2-40B4-BE49-F238E27FC236}">
                  <a16:creationId xmlns:a16="http://schemas.microsoft.com/office/drawing/2014/main" id="{13D00B84-C2F3-4435-9518-B230D69CEA65}"/>
                </a:ext>
              </a:extLst>
            </p:cNvPr>
            <p:cNvSpPr>
              <a:spLocks noChangeArrowheads="1"/>
            </p:cNvSpPr>
            <p:nvPr/>
          </p:nvSpPr>
          <p:spPr bwMode="auto">
            <a:xfrm>
              <a:off x="5040" y="3648"/>
              <a:ext cx="192" cy="144"/>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9885" name="Rectangle 19">
              <a:extLst>
                <a:ext uri="{FF2B5EF4-FFF2-40B4-BE49-F238E27FC236}">
                  <a16:creationId xmlns:a16="http://schemas.microsoft.com/office/drawing/2014/main" id="{68CC47EF-2F04-4A65-A7CD-B29D55717C31}"/>
                </a:ext>
              </a:extLst>
            </p:cNvPr>
            <p:cNvSpPr>
              <a:spLocks noChangeArrowheads="1"/>
            </p:cNvSpPr>
            <p:nvPr/>
          </p:nvSpPr>
          <p:spPr bwMode="auto">
            <a:xfrm>
              <a:off x="5232" y="3648"/>
              <a:ext cx="192" cy="144"/>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9886" name="Rectangle 20">
              <a:extLst>
                <a:ext uri="{FF2B5EF4-FFF2-40B4-BE49-F238E27FC236}">
                  <a16:creationId xmlns:a16="http://schemas.microsoft.com/office/drawing/2014/main" id="{19CF6DDB-2676-4613-B736-2A75303EE47E}"/>
                </a:ext>
              </a:extLst>
            </p:cNvPr>
            <p:cNvSpPr>
              <a:spLocks noChangeArrowheads="1"/>
            </p:cNvSpPr>
            <p:nvPr/>
          </p:nvSpPr>
          <p:spPr bwMode="auto">
            <a:xfrm>
              <a:off x="5232" y="3504"/>
              <a:ext cx="192" cy="144"/>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9887" name="Rectangle 21">
              <a:extLst>
                <a:ext uri="{FF2B5EF4-FFF2-40B4-BE49-F238E27FC236}">
                  <a16:creationId xmlns:a16="http://schemas.microsoft.com/office/drawing/2014/main" id="{A16BDD0F-89D2-482D-AC34-82841F296E10}"/>
                </a:ext>
              </a:extLst>
            </p:cNvPr>
            <p:cNvSpPr>
              <a:spLocks noChangeArrowheads="1"/>
            </p:cNvSpPr>
            <p:nvPr/>
          </p:nvSpPr>
          <p:spPr bwMode="auto">
            <a:xfrm>
              <a:off x="5040" y="3504"/>
              <a:ext cx="192" cy="144"/>
            </a:xfrm>
            <a:prstGeom prst="rect">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grpSp>
      <p:grpSp>
        <p:nvGrpSpPr>
          <p:cNvPr id="79878" name="Group 22">
            <a:extLst>
              <a:ext uri="{FF2B5EF4-FFF2-40B4-BE49-F238E27FC236}">
                <a16:creationId xmlns:a16="http://schemas.microsoft.com/office/drawing/2014/main" id="{618D9BFC-2D7A-421E-82F8-A5063E1843CC}"/>
              </a:ext>
            </a:extLst>
          </p:cNvPr>
          <p:cNvGrpSpPr>
            <a:grpSpLocks/>
          </p:cNvGrpSpPr>
          <p:nvPr/>
        </p:nvGrpSpPr>
        <p:grpSpPr bwMode="auto">
          <a:xfrm>
            <a:off x="8020050" y="2654598"/>
            <a:ext cx="685800" cy="685800"/>
            <a:chOff x="5088" y="3936"/>
            <a:chExt cx="288" cy="288"/>
          </a:xfrm>
        </p:grpSpPr>
        <p:sp>
          <p:nvSpPr>
            <p:cNvPr id="79880" name="AutoShape 23">
              <a:extLst>
                <a:ext uri="{FF2B5EF4-FFF2-40B4-BE49-F238E27FC236}">
                  <a16:creationId xmlns:a16="http://schemas.microsoft.com/office/drawing/2014/main" id="{31B805F5-E60B-47BB-A6B2-429B178CF9F4}"/>
                </a:ext>
              </a:extLst>
            </p:cNvPr>
            <p:cNvSpPr>
              <a:spLocks noChangeArrowheads="1"/>
            </p:cNvSpPr>
            <p:nvPr/>
          </p:nvSpPr>
          <p:spPr bwMode="auto">
            <a:xfrm>
              <a:off x="5088" y="4080"/>
              <a:ext cx="144" cy="144"/>
            </a:xfrm>
            <a:prstGeom prst="rtTriangle">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9881" name="AutoShape 24">
              <a:extLst>
                <a:ext uri="{FF2B5EF4-FFF2-40B4-BE49-F238E27FC236}">
                  <a16:creationId xmlns:a16="http://schemas.microsoft.com/office/drawing/2014/main" id="{BB4798BB-9713-493E-93D5-DB44F610E11F}"/>
                </a:ext>
              </a:extLst>
            </p:cNvPr>
            <p:cNvSpPr>
              <a:spLocks noChangeArrowheads="1"/>
            </p:cNvSpPr>
            <p:nvPr/>
          </p:nvSpPr>
          <p:spPr bwMode="auto">
            <a:xfrm>
              <a:off x="5232" y="4080"/>
              <a:ext cx="144" cy="144"/>
            </a:xfrm>
            <a:prstGeom prst="rtTriangle">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9882" name="AutoShape 25">
              <a:extLst>
                <a:ext uri="{FF2B5EF4-FFF2-40B4-BE49-F238E27FC236}">
                  <a16:creationId xmlns:a16="http://schemas.microsoft.com/office/drawing/2014/main" id="{FDDD2719-7E5E-4EF3-9F7F-5DE879AD6C10}"/>
                </a:ext>
              </a:extLst>
            </p:cNvPr>
            <p:cNvSpPr>
              <a:spLocks noChangeArrowheads="1"/>
            </p:cNvSpPr>
            <p:nvPr/>
          </p:nvSpPr>
          <p:spPr bwMode="auto">
            <a:xfrm>
              <a:off x="5088" y="3936"/>
              <a:ext cx="144" cy="144"/>
            </a:xfrm>
            <a:prstGeom prst="rtTriangle">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79883" name="AutoShape 26">
              <a:extLst>
                <a:ext uri="{FF2B5EF4-FFF2-40B4-BE49-F238E27FC236}">
                  <a16:creationId xmlns:a16="http://schemas.microsoft.com/office/drawing/2014/main" id="{94529763-A9CC-40F2-8196-1FE6A08F5994}"/>
                </a:ext>
              </a:extLst>
            </p:cNvPr>
            <p:cNvSpPr>
              <a:spLocks noChangeArrowheads="1"/>
            </p:cNvSpPr>
            <p:nvPr/>
          </p:nvSpPr>
          <p:spPr bwMode="auto">
            <a:xfrm rot="10800000">
              <a:off x="5088" y="4080"/>
              <a:ext cx="144" cy="144"/>
            </a:xfrm>
            <a:prstGeom prst="rtTriangle">
              <a:avLst/>
            </a:prstGeom>
            <a:solidFill>
              <a:schemeClr val="accent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grpSp>
      <p:pic>
        <p:nvPicPr>
          <p:cNvPr id="18" name="Picture 17">
            <a:extLst>
              <a:ext uri="{FF2B5EF4-FFF2-40B4-BE49-F238E27FC236}">
                <a16:creationId xmlns:a16="http://schemas.microsoft.com/office/drawing/2014/main" id="{84EEA141-F07A-45A4-82D5-E140EAC04435}"/>
              </a:ext>
            </a:extLst>
          </p:cNvPr>
          <p:cNvPicPr>
            <a:picLocks noChangeAspect="1"/>
          </p:cNvPicPr>
          <p:nvPr/>
        </p:nvPicPr>
        <p:blipFill>
          <a:blip r:embed="rId2"/>
          <a:stretch>
            <a:fillRect/>
          </a:stretch>
        </p:blipFill>
        <p:spPr>
          <a:xfrm>
            <a:off x="76200" y="1103771"/>
            <a:ext cx="2626464" cy="5268154"/>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F9425B80-1F5B-48A4-A381-EFFF249CFD7F}"/>
              </a:ext>
            </a:extLst>
          </p:cNvPr>
          <p:cNvSpPr>
            <a:spLocks noGrp="1" noChangeArrowheads="1"/>
          </p:cNvSpPr>
          <p:nvPr>
            <p:ph type="title"/>
          </p:nvPr>
        </p:nvSpPr>
        <p:spPr>
          <a:xfrm>
            <a:off x="1066800" y="0"/>
            <a:ext cx="7239000" cy="914400"/>
          </a:xfrm>
        </p:spPr>
        <p:txBody>
          <a:bodyPr/>
          <a:lstStyle/>
          <a:p>
            <a:pPr eaLnBrk="1" hangingPunct="1"/>
            <a:r>
              <a:rPr lang="en-US" altLang="en-US" sz="2800" dirty="0"/>
              <a:t>Model Checks</a:t>
            </a:r>
          </a:p>
        </p:txBody>
      </p:sp>
      <p:sp>
        <p:nvSpPr>
          <p:cNvPr id="80903" name="Slide Number Placeholder 1">
            <a:extLst>
              <a:ext uri="{FF2B5EF4-FFF2-40B4-BE49-F238E27FC236}">
                <a16:creationId xmlns:a16="http://schemas.microsoft.com/office/drawing/2014/main" id="{D30F867D-1665-4324-95AC-86E1A496005B}"/>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0B56C697-D68B-4564-AD30-EF495956D121}" type="slidenum">
              <a:rPr lang="en-US" altLang="en-US" sz="1200" smtClean="0"/>
              <a:pPr algn="ctr">
                <a:spcBef>
                  <a:spcPct val="0"/>
                </a:spcBef>
                <a:buFontTx/>
                <a:buNone/>
              </a:pPr>
              <a:t>66</a:t>
            </a:fld>
            <a:endParaRPr lang="en-US" altLang="en-US" sz="1200" dirty="0"/>
          </a:p>
        </p:txBody>
      </p:sp>
      <p:sp>
        <p:nvSpPr>
          <p:cNvPr id="46084" name="Rectangle 6">
            <a:extLst>
              <a:ext uri="{FF2B5EF4-FFF2-40B4-BE49-F238E27FC236}">
                <a16:creationId xmlns:a16="http://schemas.microsoft.com/office/drawing/2014/main" id="{A1CF4A0D-D5C5-41FC-8331-D7CD4E797643}"/>
              </a:ext>
            </a:extLst>
          </p:cNvPr>
          <p:cNvSpPr>
            <a:spLocks noChangeArrowheads="1"/>
          </p:cNvSpPr>
          <p:nvPr/>
        </p:nvSpPr>
        <p:spPr bwMode="auto">
          <a:xfrm>
            <a:off x="4112393" y="999460"/>
            <a:ext cx="4879207" cy="5316279"/>
          </a:xfrm>
          <a:prstGeom prst="rect">
            <a:avLst/>
          </a:prstGeom>
          <a:noFill/>
          <a:ln w="9525">
            <a:noFill/>
            <a:miter lim="800000"/>
            <a:headEnd/>
            <a:tailEnd/>
          </a:ln>
        </p:spPr>
        <p:txBody>
          <a:bodyPr/>
          <a:lstStyle/>
          <a:p>
            <a:pPr marL="166688" indent="-166688">
              <a:buFontTx/>
              <a:buChar char="•"/>
              <a:defRPr/>
            </a:pPr>
            <a:r>
              <a:rPr lang="en-US" sz="2000" dirty="0">
                <a:solidFill>
                  <a:srgbClr val="0B3D91"/>
                </a:solidFill>
              </a:rPr>
              <a:t>Check Active Sides (for All Analysis Groups)</a:t>
            </a:r>
          </a:p>
          <a:p>
            <a:pPr marL="515938" lvl="1" indent="-234950">
              <a:buFontTx/>
              <a:buChar char="–"/>
              <a:defRPr/>
            </a:pPr>
            <a:r>
              <a:rPr lang="en-US" dirty="0">
                <a:solidFill>
                  <a:srgbClr val="0B3D91"/>
                </a:solidFill>
              </a:rPr>
              <a:t>Active Sides may  also show MLI, Top Side, or Domain Tag Set active side</a:t>
            </a:r>
          </a:p>
          <a:p>
            <a:pPr marL="515938" lvl="1" indent="-234950">
              <a:buFontTx/>
              <a:buChar char="–"/>
              <a:defRPr/>
            </a:pPr>
            <a:r>
              <a:rPr lang="en-US" dirty="0">
                <a:solidFill>
                  <a:srgbClr val="0B3D91"/>
                </a:solidFill>
              </a:rPr>
              <a:t>May show as arrows or colors</a:t>
            </a:r>
          </a:p>
          <a:p>
            <a:pPr marL="798513" lvl="2" indent="-152400">
              <a:buFontTx/>
              <a:buChar char="•"/>
              <a:defRPr/>
            </a:pPr>
            <a:r>
              <a:rPr lang="en-US" sz="1600" dirty="0">
                <a:solidFill>
                  <a:srgbClr val="0B3D91"/>
                </a:solidFill>
              </a:rPr>
              <a:t>Green: visible side is active</a:t>
            </a:r>
          </a:p>
          <a:p>
            <a:pPr marL="798513" lvl="2" indent="-152400">
              <a:buFontTx/>
              <a:buChar char="•"/>
              <a:defRPr/>
            </a:pPr>
            <a:r>
              <a:rPr lang="en-US" sz="1600" dirty="0">
                <a:solidFill>
                  <a:srgbClr val="0B3D91"/>
                </a:solidFill>
              </a:rPr>
              <a:t>Lt. Blue: visible side is inactive</a:t>
            </a:r>
          </a:p>
          <a:p>
            <a:pPr marL="798513" lvl="2" indent="-152400">
              <a:buFontTx/>
              <a:buChar char="•"/>
              <a:defRPr/>
            </a:pPr>
            <a:r>
              <a:rPr lang="en-US" sz="1600" dirty="0">
                <a:solidFill>
                  <a:srgbClr val="0B3D91"/>
                </a:solidFill>
              </a:rPr>
              <a:t>Yellow: both sides are active</a:t>
            </a:r>
          </a:p>
          <a:p>
            <a:pPr marL="798513" lvl="2" indent="-152400">
              <a:buFontTx/>
              <a:buChar char="•"/>
              <a:defRPr/>
            </a:pPr>
            <a:r>
              <a:rPr lang="en-US" sz="1600" dirty="0">
                <a:solidFill>
                  <a:srgbClr val="0B3D91"/>
                </a:solidFill>
              </a:rPr>
              <a:t>Dk. Blue: both sides are inactive</a:t>
            </a:r>
          </a:p>
          <a:p>
            <a:pPr marL="798513" lvl="2" indent="-152400">
              <a:buFontTx/>
              <a:buChar char="•"/>
              <a:defRPr/>
            </a:pPr>
            <a:r>
              <a:rPr lang="en-US" sz="1600" dirty="0">
                <a:solidFill>
                  <a:srgbClr val="0B3D91"/>
                </a:solidFill>
              </a:rPr>
              <a:t>Red: not in analysis group </a:t>
            </a:r>
            <a:r>
              <a:rPr lang="en-US" sz="1400" i="1" dirty="0">
                <a:solidFill>
                  <a:srgbClr val="FF0000"/>
                </a:solidFill>
              </a:rPr>
              <a:t>(NOT THE SAME AS BOTH SIDES INACTIVE)</a:t>
            </a:r>
          </a:p>
          <a:p>
            <a:pPr marL="166688" indent="-166688">
              <a:spcAft>
                <a:spcPts val="0"/>
              </a:spcAft>
              <a:buFontTx/>
              <a:buChar char="•"/>
              <a:defRPr/>
            </a:pPr>
            <a:r>
              <a:rPr lang="en-US" sz="2000" dirty="0">
                <a:solidFill>
                  <a:srgbClr val="0B3D91"/>
                </a:solidFill>
              </a:rPr>
              <a:t>Color by </a:t>
            </a:r>
          </a:p>
          <a:p>
            <a:pPr marL="514350" lvl="1" indent="-166688">
              <a:spcAft>
                <a:spcPts val="0"/>
              </a:spcAft>
              <a:buFontTx/>
              <a:buChar char="–"/>
              <a:defRPr/>
            </a:pPr>
            <a:r>
              <a:rPr lang="en-US" dirty="0">
                <a:solidFill>
                  <a:srgbClr val="0B3D91"/>
                </a:solidFill>
              </a:rPr>
              <a:t>Optical Property Name or Value</a:t>
            </a:r>
          </a:p>
          <a:p>
            <a:pPr marL="514350" lvl="1" indent="-166688">
              <a:spcAft>
                <a:spcPts val="0"/>
              </a:spcAft>
              <a:buFontTx/>
              <a:buChar char="–"/>
              <a:defRPr/>
            </a:pPr>
            <a:r>
              <a:rPr lang="en-US" dirty="0" err="1">
                <a:solidFill>
                  <a:srgbClr val="0B3D91"/>
                </a:solidFill>
              </a:rPr>
              <a:t>Thermophysical</a:t>
            </a:r>
            <a:r>
              <a:rPr lang="en-US" dirty="0">
                <a:solidFill>
                  <a:srgbClr val="0B3D91"/>
                </a:solidFill>
              </a:rPr>
              <a:t> Property Name or Value</a:t>
            </a:r>
          </a:p>
          <a:p>
            <a:pPr marL="514350" lvl="1" indent="-166688">
              <a:spcAft>
                <a:spcPts val="0"/>
              </a:spcAft>
              <a:buFontTx/>
              <a:buChar char="–"/>
              <a:defRPr/>
            </a:pPr>
            <a:r>
              <a:rPr lang="en-US" dirty="0">
                <a:solidFill>
                  <a:srgbClr val="0B3D91"/>
                </a:solidFill>
              </a:rPr>
              <a:t>Thickness</a:t>
            </a:r>
          </a:p>
          <a:p>
            <a:pPr marL="166688" indent="-166688">
              <a:spcAft>
                <a:spcPts val="0"/>
              </a:spcAft>
              <a:buFontTx/>
              <a:buChar char="•"/>
              <a:defRPr/>
            </a:pPr>
            <a:r>
              <a:rPr lang="en-US" sz="2000" dirty="0">
                <a:solidFill>
                  <a:srgbClr val="0B3D91"/>
                </a:solidFill>
              </a:rPr>
              <a:t>View local model from Sun/Planet</a:t>
            </a:r>
          </a:p>
          <a:p>
            <a:pPr marL="515938" lvl="1" indent="-234950">
              <a:spcAft>
                <a:spcPts val="0"/>
              </a:spcAft>
              <a:buFontTx/>
              <a:buChar char="–"/>
              <a:defRPr/>
            </a:pPr>
            <a:r>
              <a:rPr lang="en-US" dirty="0">
                <a:solidFill>
                  <a:srgbClr val="0B3D91"/>
                </a:solidFill>
              </a:rPr>
              <a:t>Not the same as viewing in the orbit (no planet included)</a:t>
            </a:r>
          </a:p>
          <a:p>
            <a:pPr marL="515938" lvl="1" indent="-234950">
              <a:spcAft>
                <a:spcPts val="0"/>
              </a:spcAft>
              <a:buFontTx/>
              <a:buChar char="–"/>
              <a:defRPr/>
            </a:pPr>
            <a:r>
              <a:rPr lang="en-US" dirty="0">
                <a:solidFill>
                  <a:srgbClr val="0B3D91"/>
                </a:solidFill>
              </a:rPr>
              <a:t>User may select orbital position</a:t>
            </a:r>
          </a:p>
        </p:txBody>
      </p:sp>
      <p:pic>
        <p:nvPicPr>
          <p:cNvPr id="21" name="Picture 20">
            <a:extLst>
              <a:ext uri="{FF2B5EF4-FFF2-40B4-BE49-F238E27FC236}">
                <a16:creationId xmlns:a16="http://schemas.microsoft.com/office/drawing/2014/main" id="{3B9B6C23-E295-4161-AB28-300353803DC7}"/>
              </a:ext>
            </a:extLst>
          </p:cNvPr>
          <p:cNvPicPr>
            <a:picLocks noChangeAspect="1"/>
          </p:cNvPicPr>
          <p:nvPr/>
        </p:nvPicPr>
        <p:blipFill rotWithShape="1">
          <a:blip r:embed="rId2"/>
          <a:srcRect l="47345" t="15087" r="-209"/>
          <a:stretch/>
        </p:blipFill>
        <p:spPr>
          <a:xfrm>
            <a:off x="1838424" y="1132574"/>
            <a:ext cx="2273969" cy="2717568"/>
          </a:xfrm>
          <a:prstGeom prst="rect">
            <a:avLst/>
          </a:prstGeom>
        </p:spPr>
      </p:pic>
      <p:pic>
        <p:nvPicPr>
          <p:cNvPr id="23" name="Picture 22">
            <a:extLst>
              <a:ext uri="{FF2B5EF4-FFF2-40B4-BE49-F238E27FC236}">
                <a16:creationId xmlns:a16="http://schemas.microsoft.com/office/drawing/2014/main" id="{17921514-B41B-4E81-B9BC-05682B097BAB}"/>
              </a:ext>
            </a:extLst>
          </p:cNvPr>
          <p:cNvPicPr>
            <a:picLocks noChangeAspect="1"/>
          </p:cNvPicPr>
          <p:nvPr/>
        </p:nvPicPr>
        <p:blipFill rotWithShape="1">
          <a:blip r:embed="rId2"/>
          <a:srcRect r="60245" b="8171"/>
          <a:stretch/>
        </p:blipFill>
        <p:spPr>
          <a:xfrm>
            <a:off x="80211" y="1122950"/>
            <a:ext cx="1710088" cy="2938912"/>
          </a:xfrm>
          <a:prstGeom prst="rect">
            <a:avLst/>
          </a:prstGeom>
        </p:spPr>
      </p:pic>
      <p:pic>
        <p:nvPicPr>
          <p:cNvPr id="24" name="Picture 23">
            <a:extLst>
              <a:ext uri="{FF2B5EF4-FFF2-40B4-BE49-F238E27FC236}">
                <a16:creationId xmlns:a16="http://schemas.microsoft.com/office/drawing/2014/main" id="{0196B660-30AC-4791-86AD-7D32A59136CA}"/>
              </a:ext>
            </a:extLst>
          </p:cNvPr>
          <p:cNvPicPr>
            <a:picLocks noChangeAspect="1"/>
          </p:cNvPicPr>
          <p:nvPr/>
        </p:nvPicPr>
        <p:blipFill>
          <a:blip r:embed="rId3"/>
          <a:stretch>
            <a:fillRect/>
          </a:stretch>
        </p:blipFill>
        <p:spPr>
          <a:xfrm>
            <a:off x="113097" y="4059658"/>
            <a:ext cx="2433449" cy="2292978"/>
          </a:xfrm>
          <a:prstGeom prst="rect">
            <a:avLst/>
          </a:prstGeom>
        </p:spPr>
      </p:pic>
      <p:pic>
        <p:nvPicPr>
          <p:cNvPr id="25" name="Picture 24">
            <a:extLst>
              <a:ext uri="{FF2B5EF4-FFF2-40B4-BE49-F238E27FC236}">
                <a16:creationId xmlns:a16="http://schemas.microsoft.com/office/drawing/2014/main" id="{70DE00CD-6D96-40CA-8809-6B57A6D70F90}"/>
              </a:ext>
            </a:extLst>
          </p:cNvPr>
          <p:cNvPicPr>
            <a:picLocks noChangeAspect="1"/>
          </p:cNvPicPr>
          <p:nvPr/>
        </p:nvPicPr>
        <p:blipFill>
          <a:blip r:embed="rId4"/>
          <a:stretch>
            <a:fillRect/>
          </a:stretch>
        </p:blipFill>
        <p:spPr>
          <a:xfrm>
            <a:off x="1905000" y="3905450"/>
            <a:ext cx="1809750" cy="685800"/>
          </a:xfrm>
          <a:prstGeom prst="rect">
            <a:avLst/>
          </a:prstGeom>
        </p:spPr>
      </p:pic>
      <p:pic>
        <p:nvPicPr>
          <p:cNvPr id="26" name="Picture 25">
            <a:extLst>
              <a:ext uri="{FF2B5EF4-FFF2-40B4-BE49-F238E27FC236}">
                <a16:creationId xmlns:a16="http://schemas.microsoft.com/office/drawing/2014/main" id="{B1A17CC2-6C94-4BFE-A727-19040B171C26}"/>
              </a:ext>
            </a:extLst>
          </p:cNvPr>
          <p:cNvPicPr>
            <a:picLocks noChangeAspect="1"/>
          </p:cNvPicPr>
          <p:nvPr/>
        </p:nvPicPr>
        <p:blipFill>
          <a:blip r:embed="rId5"/>
          <a:stretch>
            <a:fillRect/>
          </a:stretch>
        </p:blipFill>
        <p:spPr>
          <a:xfrm>
            <a:off x="1482156" y="4800600"/>
            <a:ext cx="2651893" cy="1376363"/>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A6DB6D55-CA88-4330-B46D-40AD44591071}"/>
              </a:ext>
            </a:extLst>
          </p:cNvPr>
          <p:cNvSpPr>
            <a:spLocks noGrp="1" noChangeArrowheads="1"/>
          </p:cNvSpPr>
          <p:nvPr>
            <p:ph type="title"/>
          </p:nvPr>
        </p:nvSpPr>
        <p:spPr>
          <a:xfrm>
            <a:off x="1066800" y="0"/>
            <a:ext cx="7162800" cy="914400"/>
          </a:xfrm>
        </p:spPr>
        <p:txBody>
          <a:bodyPr/>
          <a:lstStyle/>
          <a:p>
            <a:pPr eaLnBrk="1" hangingPunct="1"/>
            <a:r>
              <a:rPr lang="en-US" altLang="en-US" sz="2800" dirty="0"/>
              <a:t>Model Checks (cont’d)</a:t>
            </a:r>
          </a:p>
        </p:txBody>
      </p:sp>
      <p:sp>
        <p:nvSpPr>
          <p:cNvPr id="81927" name="Slide Number Placeholder 1">
            <a:extLst>
              <a:ext uri="{FF2B5EF4-FFF2-40B4-BE49-F238E27FC236}">
                <a16:creationId xmlns:a16="http://schemas.microsoft.com/office/drawing/2014/main" id="{CE9FF7FC-2029-4502-A832-DC9592027256}"/>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F7939552-6279-4425-A34B-A7242AE33009}" type="slidenum">
              <a:rPr lang="en-US" altLang="en-US" sz="1200" smtClean="0"/>
              <a:pPr algn="ctr">
                <a:spcBef>
                  <a:spcPct val="0"/>
                </a:spcBef>
                <a:buFontTx/>
                <a:buNone/>
              </a:pPr>
              <a:t>67</a:t>
            </a:fld>
            <a:endParaRPr lang="en-US" altLang="en-US" sz="1200" dirty="0"/>
          </a:p>
        </p:txBody>
      </p:sp>
      <p:sp>
        <p:nvSpPr>
          <p:cNvPr id="81923" name="Rectangle 4">
            <a:extLst>
              <a:ext uri="{FF2B5EF4-FFF2-40B4-BE49-F238E27FC236}">
                <a16:creationId xmlns:a16="http://schemas.microsoft.com/office/drawing/2014/main" id="{34292283-F8FC-40B0-A929-4C82113384F2}"/>
              </a:ext>
            </a:extLst>
          </p:cNvPr>
          <p:cNvSpPr>
            <a:spLocks noChangeArrowheads="1"/>
          </p:cNvSpPr>
          <p:nvPr/>
        </p:nvSpPr>
        <p:spPr bwMode="auto">
          <a:xfrm>
            <a:off x="4112393" y="1073888"/>
            <a:ext cx="5031607" cy="5284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515938" indent="-2349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1800" dirty="0">
                <a:solidFill>
                  <a:srgbClr val="0B3D91"/>
                </a:solidFill>
                <a:latin typeface="Arial" panose="020B0604020202020204" pitchFamily="34" charset="0"/>
              </a:rPr>
              <a:t>List Duplicate Nodes</a:t>
            </a:r>
          </a:p>
          <a:p>
            <a:pPr marL="346075" lvl="1" indent="-173038" eaLnBrk="1" hangingPunct="1">
              <a:spcBef>
                <a:spcPct val="0"/>
              </a:spcBef>
              <a:buFontTx/>
              <a:buChar char="–"/>
            </a:pPr>
            <a:r>
              <a:rPr lang="en-US" altLang="en-US" sz="1400" dirty="0">
                <a:solidFill>
                  <a:srgbClr val="0B3D91"/>
                </a:solidFill>
                <a:latin typeface="Arial" panose="020B0604020202020204" pitchFamily="34" charset="0"/>
              </a:rPr>
              <a:t>Good unless many locations for duplicates is intended</a:t>
            </a:r>
          </a:p>
          <a:p>
            <a:pPr marL="346075" lvl="1" indent="-173038" eaLnBrk="1" hangingPunct="1">
              <a:spcBef>
                <a:spcPct val="0"/>
              </a:spcBef>
              <a:buFontTx/>
              <a:buChar char="–"/>
            </a:pPr>
            <a:r>
              <a:rPr lang="en-US" altLang="en-US" sz="1400" dirty="0">
                <a:solidFill>
                  <a:srgbClr val="0B3D91"/>
                </a:solidFill>
                <a:latin typeface="Arial" panose="020B0604020202020204" pitchFamily="34" charset="0"/>
              </a:rPr>
              <a:t>If only a few, then it is usually easy enough to keep track</a:t>
            </a:r>
          </a:p>
          <a:p>
            <a:pPr eaLnBrk="1" hangingPunct="1">
              <a:spcBef>
                <a:spcPct val="0"/>
              </a:spcBef>
              <a:buFontTx/>
              <a:buChar char="•"/>
            </a:pPr>
            <a:r>
              <a:rPr lang="en-US" altLang="en-US" sz="1800" dirty="0">
                <a:solidFill>
                  <a:srgbClr val="0B3D91"/>
                </a:solidFill>
                <a:latin typeface="Arial" panose="020B0604020202020204" pitchFamily="34" charset="0"/>
              </a:rPr>
              <a:t>Show free edges</a:t>
            </a:r>
          </a:p>
          <a:p>
            <a:pPr marL="346075" lvl="1" indent="-173038">
              <a:spcBef>
                <a:spcPct val="0"/>
              </a:spcBef>
              <a:buFontTx/>
              <a:buChar char="–"/>
            </a:pPr>
            <a:r>
              <a:rPr lang="en-US" altLang="en-US" sz="1400" dirty="0">
                <a:solidFill>
                  <a:srgbClr val="0B3D91"/>
                </a:solidFill>
                <a:latin typeface="Arial" panose="020B0604020202020204" pitchFamily="34" charset="0"/>
              </a:rPr>
              <a:t>Used to show if FE edges were not connected via node merging</a:t>
            </a:r>
          </a:p>
          <a:p>
            <a:pPr marL="346075" lvl="1" indent="-173038">
              <a:spcBef>
                <a:spcPct val="0"/>
              </a:spcBef>
              <a:buFontTx/>
              <a:buChar char="–"/>
            </a:pPr>
            <a:r>
              <a:rPr lang="en-US" altLang="en-US" sz="1400" dirty="0">
                <a:solidFill>
                  <a:srgbClr val="0B3D91"/>
                </a:solidFill>
                <a:latin typeface="Arial" panose="020B0604020202020204" pitchFamily="34" charset="0"/>
              </a:rPr>
              <a:t>Should only be along outer edges</a:t>
            </a:r>
          </a:p>
          <a:p>
            <a:pPr eaLnBrk="1" hangingPunct="1">
              <a:spcBef>
                <a:spcPct val="0"/>
              </a:spcBef>
              <a:buFontTx/>
              <a:buChar char="•"/>
            </a:pPr>
            <a:r>
              <a:rPr lang="en-US" altLang="en-US" sz="1800" dirty="0">
                <a:solidFill>
                  <a:srgbClr val="0B3D91"/>
                </a:solidFill>
                <a:latin typeface="Arial" panose="020B0604020202020204" pitchFamily="34" charset="0"/>
              </a:rPr>
              <a:t>Contact</a:t>
            </a:r>
            <a:r>
              <a:rPr lang="en-US" altLang="en-US" sz="1800" i="1" u="sng" dirty="0">
                <a:solidFill>
                  <a:srgbClr val="0B3D91"/>
                </a:solidFill>
                <a:latin typeface="Arial" panose="020B0604020202020204" pitchFamily="34" charset="0"/>
              </a:rPr>
              <a:t>or</a:t>
            </a:r>
            <a:r>
              <a:rPr lang="en-US" altLang="en-US" sz="1800" dirty="0">
                <a:solidFill>
                  <a:srgbClr val="0B3D91"/>
                </a:solidFill>
                <a:latin typeface="Arial" panose="020B0604020202020204" pitchFamily="34" charset="0"/>
              </a:rPr>
              <a:t> markers (not Contact!)</a:t>
            </a:r>
          </a:p>
          <a:p>
            <a:pPr marL="346075" lvl="1" indent="-173038">
              <a:spcBef>
                <a:spcPct val="0"/>
              </a:spcBef>
              <a:buFontTx/>
              <a:buChar char="–"/>
            </a:pPr>
            <a:r>
              <a:rPr lang="en-US" altLang="en-US" sz="1400" dirty="0">
                <a:solidFill>
                  <a:srgbClr val="0B3D91"/>
                </a:solidFill>
                <a:latin typeface="Arial" panose="020B0604020202020204" pitchFamily="34" charset="0"/>
              </a:rPr>
              <a:t>Graphically displays locations of sub-areas/sub-lengths where contact is made</a:t>
            </a:r>
          </a:p>
          <a:p>
            <a:pPr marL="346075" lvl="1" indent="-173038">
              <a:spcBef>
                <a:spcPct val="0"/>
              </a:spcBef>
              <a:buFontTx/>
              <a:buChar char="–"/>
            </a:pPr>
            <a:r>
              <a:rPr lang="en-US" altLang="en-US" sz="1400" dirty="0">
                <a:solidFill>
                  <a:srgbClr val="0B3D91"/>
                </a:solidFill>
                <a:latin typeface="Arial" panose="020B0604020202020204" pitchFamily="34" charset="0"/>
              </a:rPr>
              <a:t>Excellent way to make sure correct edges/sides were selected</a:t>
            </a:r>
          </a:p>
          <a:p>
            <a:pPr marL="346075" lvl="1" indent="-173038">
              <a:spcBef>
                <a:spcPct val="0"/>
              </a:spcBef>
              <a:buFontTx/>
              <a:buChar char="–"/>
            </a:pPr>
            <a:r>
              <a:rPr lang="en-US" altLang="en-US" sz="1400" dirty="0">
                <a:solidFill>
                  <a:srgbClr val="0B3D91"/>
                </a:solidFill>
                <a:latin typeface="Arial" panose="020B0604020202020204" pitchFamily="34" charset="0"/>
              </a:rPr>
              <a:t>Best to clear before running again</a:t>
            </a:r>
          </a:p>
          <a:p>
            <a:pPr eaLnBrk="1" hangingPunct="1">
              <a:spcBef>
                <a:spcPct val="0"/>
              </a:spcBef>
              <a:buFontTx/>
              <a:buChar char="•"/>
            </a:pPr>
            <a:r>
              <a:rPr lang="en-US" altLang="en-US" sz="1800" dirty="0">
                <a:solidFill>
                  <a:srgbClr val="0B3D91"/>
                </a:solidFill>
                <a:latin typeface="Arial" panose="020B0604020202020204" pitchFamily="34" charset="0"/>
              </a:rPr>
              <a:t>Calculate Mass</a:t>
            </a:r>
          </a:p>
          <a:p>
            <a:pPr marL="346075" lvl="1" indent="-173038" eaLnBrk="1" hangingPunct="1">
              <a:spcBef>
                <a:spcPct val="0"/>
              </a:spcBef>
              <a:buFontTx/>
              <a:buChar char="–"/>
            </a:pPr>
            <a:r>
              <a:rPr lang="en-US" altLang="en-US" sz="1400" dirty="0">
                <a:solidFill>
                  <a:srgbClr val="0B3D91"/>
                </a:solidFill>
                <a:latin typeface="Arial" panose="020B0604020202020204" pitchFamily="34" charset="0"/>
              </a:rPr>
              <a:t>Submodel breakdown based on Area, t, </a:t>
            </a:r>
            <a:r>
              <a:rPr lang="en-US" altLang="en-US" sz="1400" dirty="0">
                <a:solidFill>
                  <a:srgbClr val="0B3D91"/>
                </a:solidFill>
                <a:latin typeface="Symbol" panose="05050102010706020507" pitchFamily="18" charset="2"/>
              </a:rPr>
              <a:t>r</a:t>
            </a:r>
            <a:r>
              <a:rPr lang="en-US" altLang="en-US" sz="1400" dirty="0">
                <a:solidFill>
                  <a:srgbClr val="0B3D91"/>
                </a:solidFill>
                <a:latin typeface="Arial" panose="020B0604020202020204" pitchFamily="34" charset="0"/>
              </a:rPr>
              <a:t> </a:t>
            </a:r>
          </a:p>
          <a:p>
            <a:pPr eaLnBrk="1" hangingPunct="1">
              <a:spcBef>
                <a:spcPct val="0"/>
              </a:spcBef>
              <a:buFontTx/>
              <a:buChar char="•"/>
            </a:pPr>
            <a:r>
              <a:rPr lang="en-US" altLang="en-US" sz="1800" dirty="0">
                <a:solidFill>
                  <a:srgbClr val="0B3D91"/>
                </a:solidFill>
                <a:latin typeface="Arial" panose="020B0604020202020204" pitchFamily="34" charset="0"/>
              </a:rPr>
              <a:t>Output Analysis Group/Node </a:t>
            </a:r>
            <a:r>
              <a:rPr lang="en-US" altLang="en-US" sz="1800" dirty="0" err="1">
                <a:solidFill>
                  <a:srgbClr val="0B3D91"/>
                </a:solidFill>
                <a:latin typeface="Arial" panose="020B0604020202020204" pitchFamily="34" charset="0"/>
              </a:rPr>
              <a:t>Opt</a:t>
            </a:r>
            <a:endParaRPr lang="en-US" altLang="en-US" sz="1800" dirty="0">
              <a:solidFill>
                <a:srgbClr val="0B3D91"/>
              </a:solidFill>
              <a:latin typeface="Arial" panose="020B0604020202020204" pitchFamily="34" charset="0"/>
            </a:endParaRPr>
          </a:p>
          <a:p>
            <a:pPr marL="346075" lvl="1" indent="-173038" eaLnBrk="1" hangingPunct="1">
              <a:spcBef>
                <a:spcPct val="0"/>
              </a:spcBef>
              <a:buFontTx/>
              <a:buChar char="–"/>
            </a:pPr>
            <a:r>
              <a:rPr lang="en-US" altLang="en-US" sz="1400" dirty="0">
                <a:solidFill>
                  <a:srgbClr val="0B3D91"/>
                </a:solidFill>
                <a:latin typeface="Arial" panose="020B0604020202020204" pitchFamily="34" charset="0"/>
              </a:rPr>
              <a:t>Tabular output of Node/Group/</a:t>
            </a:r>
            <a:r>
              <a:rPr lang="en-US" altLang="en-US" sz="1400" dirty="0" err="1">
                <a:solidFill>
                  <a:srgbClr val="0B3D91"/>
                </a:solidFill>
                <a:latin typeface="Arial" panose="020B0604020202020204" pitchFamily="34" charset="0"/>
              </a:rPr>
              <a:t>Opt</a:t>
            </a:r>
            <a:r>
              <a:rPr lang="en-US" altLang="en-US" sz="1400" dirty="0">
                <a:solidFill>
                  <a:srgbClr val="0B3D91"/>
                </a:solidFill>
                <a:latin typeface="Arial" panose="020B0604020202020204" pitchFamily="34" charset="0"/>
              </a:rPr>
              <a:t> </a:t>
            </a:r>
            <a:r>
              <a:rPr lang="en-US" altLang="en-US" sz="1400" dirty="0" err="1">
                <a:solidFill>
                  <a:srgbClr val="0B3D91"/>
                </a:solidFill>
                <a:latin typeface="Arial" panose="020B0604020202020204" pitchFamily="34" charset="0"/>
              </a:rPr>
              <a:t>Orop</a:t>
            </a:r>
            <a:endParaRPr lang="en-US" altLang="en-US" sz="1400" dirty="0">
              <a:solidFill>
                <a:srgbClr val="0B3D91"/>
              </a:solidFill>
              <a:latin typeface="Arial" panose="020B0604020202020204" pitchFamily="34" charset="0"/>
            </a:endParaRPr>
          </a:p>
          <a:p>
            <a:pPr eaLnBrk="1" hangingPunct="1">
              <a:spcBef>
                <a:spcPct val="0"/>
              </a:spcBef>
              <a:buFontTx/>
              <a:buChar char="•"/>
            </a:pPr>
            <a:r>
              <a:rPr lang="en-US" altLang="en-US" sz="1800" dirty="0">
                <a:solidFill>
                  <a:srgbClr val="0B3D91"/>
                </a:solidFill>
                <a:latin typeface="Arial" panose="020B0604020202020204" pitchFamily="34" charset="0"/>
              </a:rPr>
              <a:t>Overlapping surfaces</a:t>
            </a:r>
          </a:p>
          <a:p>
            <a:pPr marL="346075" lvl="1" indent="-173038" eaLnBrk="1" hangingPunct="1">
              <a:spcBef>
                <a:spcPct val="0"/>
              </a:spcBef>
              <a:buFontTx/>
              <a:buChar char="–"/>
            </a:pPr>
            <a:r>
              <a:rPr lang="en-US" altLang="en-US" sz="1400" dirty="0">
                <a:solidFill>
                  <a:srgbClr val="0B3D91"/>
                </a:solidFill>
                <a:latin typeface="Arial" panose="020B0604020202020204" pitchFamily="34" charset="0"/>
              </a:rPr>
              <a:t>Automatically checked by default in Radiation Task under Case Set Manager</a:t>
            </a:r>
          </a:p>
          <a:p>
            <a:pPr marL="346075" lvl="1" indent="-173038" eaLnBrk="1" hangingPunct="1">
              <a:spcBef>
                <a:spcPct val="0"/>
              </a:spcBef>
              <a:buFontTx/>
              <a:buChar char="–"/>
            </a:pPr>
            <a:r>
              <a:rPr lang="en-US" altLang="en-US" sz="1400" dirty="0" err="1">
                <a:solidFill>
                  <a:srgbClr val="0B3D91"/>
                </a:solidFill>
                <a:latin typeface="Arial" panose="020B0604020202020204" pitchFamily="34" charset="0"/>
              </a:rPr>
              <a:t>Autocad</a:t>
            </a:r>
            <a:r>
              <a:rPr lang="en-US" altLang="en-US" sz="1400" dirty="0">
                <a:solidFill>
                  <a:srgbClr val="0B3D91"/>
                </a:solidFill>
                <a:latin typeface="Arial" panose="020B0604020202020204" pitchFamily="34" charset="0"/>
              </a:rPr>
              <a:t> Group made for surfaces that overlap (but does not include surfaces that are overlapped…).  See log file (CheckOverlappingSurfaces.log) for details</a:t>
            </a:r>
          </a:p>
        </p:txBody>
      </p:sp>
      <p:pic>
        <p:nvPicPr>
          <p:cNvPr id="9" name="Picture 8">
            <a:extLst>
              <a:ext uri="{FF2B5EF4-FFF2-40B4-BE49-F238E27FC236}">
                <a16:creationId xmlns:a16="http://schemas.microsoft.com/office/drawing/2014/main" id="{2CB040AA-9005-48DD-B73F-289D94C50D77}"/>
              </a:ext>
            </a:extLst>
          </p:cNvPr>
          <p:cNvPicPr>
            <a:picLocks noChangeAspect="1"/>
          </p:cNvPicPr>
          <p:nvPr/>
        </p:nvPicPr>
        <p:blipFill>
          <a:blip r:embed="rId2"/>
          <a:stretch>
            <a:fillRect/>
          </a:stretch>
        </p:blipFill>
        <p:spPr>
          <a:xfrm>
            <a:off x="113097" y="4059658"/>
            <a:ext cx="2433449" cy="2292978"/>
          </a:xfrm>
          <a:prstGeom prst="rect">
            <a:avLst/>
          </a:prstGeom>
        </p:spPr>
      </p:pic>
      <p:pic>
        <p:nvPicPr>
          <p:cNvPr id="10" name="Picture 9">
            <a:extLst>
              <a:ext uri="{FF2B5EF4-FFF2-40B4-BE49-F238E27FC236}">
                <a16:creationId xmlns:a16="http://schemas.microsoft.com/office/drawing/2014/main" id="{C8320C10-56DF-40EB-97CF-B553E59408EF}"/>
              </a:ext>
            </a:extLst>
          </p:cNvPr>
          <p:cNvPicPr>
            <a:picLocks noChangeAspect="1"/>
          </p:cNvPicPr>
          <p:nvPr/>
        </p:nvPicPr>
        <p:blipFill rotWithShape="1">
          <a:blip r:embed="rId3"/>
          <a:srcRect l="47345" t="15087" r="-209"/>
          <a:stretch/>
        </p:blipFill>
        <p:spPr>
          <a:xfrm>
            <a:off x="1838424" y="1132574"/>
            <a:ext cx="2273969" cy="2717568"/>
          </a:xfrm>
          <a:prstGeom prst="rect">
            <a:avLst/>
          </a:prstGeom>
        </p:spPr>
      </p:pic>
      <p:pic>
        <p:nvPicPr>
          <p:cNvPr id="11" name="Picture 10">
            <a:extLst>
              <a:ext uri="{FF2B5EF4-FFF2-40B4-BE49-F238E27FC236}">
                <a16:creationId xmlns:a16="http://schemas.microsoft.com/office/drawing/2014/main" id="{D37E36E1-85CD-4EA5-AE97-6BB18C2F4AF7}"/>
              </a:ext>
            </a:extLst>
          </p:cNvPr>
          <p:cNvPicPr>
            <a:picLocks noChangeAspect="1"/>
          </p:cNvPicPr>
          <p:nvPr/>
        </p:nvPicPr>
        <p:blipFill>
          <a:blip r:embed="rId4"/>
          <a:stretch>
            <a:fillRect/>
          </a:stretch>
        </p:blipFill>
        <p:spPr>
          <a:xfrm>
            <a:off x="1905000" y="3905450"/>
            <a:ext cx="1809750" cy="685800"/>
          </a:xfrm>
          <a:prstGeom prst="rect">
            <a:avLst/>
          </a:prstGeom>
        </p:spPr>
      </p:pic>
      <p:pic>
        <p:nvPicPr>
          <p:cNvPr id="8" name="Picture 7">
            <a:extLst>
              <a:ext uri="{FF2B5EF4-FFF2-40B4-BE49-F238E27FC236}">
                <a16:creationId xmlns:a16="http://schemas.microsoft.com/office/drawing/2014/main" id="{1F71F26E-7432-45A2-AFF3-2B2DC7ED4ED1}"/>
              </a:ext>
            </a:extLst>
          </p:cNvPr>
          <p:cNvPicPr>
            <a:picLocks noChangeAspect="1"/>
          </p:cNvPicPr>
          <p:nvPr/>
        </p:nvPicPr>
        <p:blipFill rotWithShape="1">
          <a:blip r:embed="rId3"/>
          <a:srcRect r="60245" b="8171"/>
          <a:stretch/>
        </p:blipFill>
        <p:spPr>
          <a:xfrm>
            <a:off x="80211" y="1122950"/>
            <a:ext cx="1710088" cy="2938912"/>
          </a:xfrm>
          <a:prstGeom prst="rect">
            <a:avLst/>
          </a:prstGeom>
        </p:spPr>
      </p:pic>
      <p:pic>
        <p:nvPicPr>
          <p:cNvPr id="3" name="Picture 2">
            <a:extLst>
              <a:ext uri="{FF2B5EF4-FFF2-40B4-BE49-F238E27FC236}">
                <a16:creationId xmlns:a16="http://schemas.microsoft.com/office/drawing/2014/main" id="{246475FE-4020-46A6-A294-86553E6F3086}"/>
              </a:ext>
            </a:extLst>
          </p:cNvPr>
          <p:cNvPicPr>
            <a:picLocks noChangeAspect="1"/>
          </p:cNvPicPr>
          <p:nvPr/>
        </p:nvPicPr>
        <p:blipFill>
          <a:blip r:embed="rId5"/>
          <a:stretch>
            <a:fillRect/>
          </a:stretch>
        </p:blipFill>
        <p:spPr>
          <a:xfrm>
            <a:off x="1482156" y="4800600"/>
            <a:ext cx="2651893" cy="1376363"/>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9CED8027-CE0B-4255-BA0A-8B9FA7C97759}"/>
              </a:ext>
            </a:extLst>
          </p:cNvPr>
          <p:cNvSpPr>
            <a:spLocks noGrp="1" noChangeArrowheads="1"/>
          </p:cNvSpPr>
          <p:nvPr>
            <p:ph type="title"/>
          </p:nvPr>
        </p:nvSpPr>
        <p:spPr>
          <a:xfrm>
            <a:off x="1066800" y="0"/>
            <a:ext cx="7162800" cy="914400"/>
          </a:xfrm>
        </p:spPr>
        <p:txBody>
          <a:bodyPr/>
          <a:lstStyle/>
          <a:p>
            <a:pPr eaLnBrk="1" hangingPunct="1"/>
            <a:r>
              <a:rPr lang="en-US" altLang="en-US" sz="2800" dirty="0"/>
              <a:t>Defining Orbits</a:t>
            </a:r>
          </a:p>
        </p:txBody>
      </p:sp>
      <p:sp>
        <p:nvSpPr>
          <p:cNvPr id="82952" name="Slide Number Placeholder 1">
            <a:extLst>
              <a:ext uri="{FF2B5EF4-FFF2-40B4-BE49-F238E27FC236}">
                <a16:creationId xmlns:a16="http://schemas.microsoft.com/office/drawing/2014/main" id="{6B92B864-F1BE-4623-9D41-F00A23D530F8}"/>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A6669DCB-27CB-4A7B-B156-FFBEC7A224F0}" type="slidenum">
              <a:rPr lang="en-US" altLang="en-US" sz="1200" smtClean="0"/>
              <a:pPr algn="ctr">
                <a:spcBef>
                  <a:spcPct val="0"/>
                </a:spcBef>
                <a:buFontTx/>
                <a:buNone/>
              </a:pPr>
              <a:t>68</a:t>
            </a:fld>
            <a:endParaRPr lang="en-US" altLang="en-US" sz="1200" dirty="0"/>
          </a:p>
        </p:txBody>
      </p:sp>
      <p:sp>
        <p:nvSpPr>
          <p:cNvPr id="82950" name="Rectangle 9">
            <a:extLst>
              <a:ext uri="{FF2B5EF4-FFF2-40B4-BE49-F238E27FC236}">
                <a16:creationId xmlns:a16="http://schemas.microsoft.com/office/drawing/2014/main" id="{FD6EB02F-7134-4ED5-B098-21F906D25ED5}"/>
              </a:ext>
            </a:extLst>
          </p:cNvPr>
          <p:cNvSpPr>
            <a:spLocks noChangeArrowheads="1"/>
          </p:cNvSpPr>
          <p:nvPr/>
        </p:nvSpPr>
        <p:spPr bwMode="auto">
          <a:xfrm>
            <a:off x="4191000" y="1123514"/>
            <a:ext cx="4953000" cy="2534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9063" indent="-119063">
              <a:spcBef>
                <a:spcPct val="20000"/>
              </a:spcBef>
              <a:buFont typeface="Arial" panose="020B0604020202020204" pitchFamily="34" charset="0"/>
              <a:buChar char="•"/>
              <a:defRPr sz="3200">
                <a:solidFill>
                  <a:schemeClr val="tx1"/>
                </a:solidFill>
                <a:latin typeface="Calibri" panose="020F0502020204030204" pitchFamily="34" charset="0"/>
              </a:defRPr>
            </a:lvl1pPr>
            <a:lvl2pPr marL="398463" indent="-165100">
              <a:spcBef>
                <a:spcPct val="20000"/>
              </a:spcBef>
              <a:buFont typeface="Arial" panose="020B0604020202020204" pitchFamily="34" charset="0"/>
              <a:buChar char="–"/>
              <a:defRPr sz="2800">
                <a:solidFill>
                  <a:schemeClr val="tx1"/>
                </a:solidFill>
                <a:latin typeface="Calibri" panose="020F0502020204030204" pitchFamily="34" charset="0"/>
              </a:defRPr>
            </a:lvl2pPr>
            <a:lvl3pPr marL="798513" indent="-1524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1600" dirty="0">
                <a:solidFill>
                  <a:srgbClr val="0B3D91"/>
                </a:solidFill>
                <a:latin typeface="Arial" panose="020B0604020202020204" pitchFamily="34" charset="0"/>
              </a:rPr>
              <a:t>Multiple Orbits Allowed</a:t>
            </a:r>
          </a:p>
          <a:p>
            <a:pPr lvl="1" eaLnBrk="1" hangingPunct="1">
              <a:spcBef>
                <a:spcPct val="0"/>
              </a:spcBef>
              <a:buFontTx/>
              <a:buChar char="–"/>
            </a:pPr>
            <a:r>
              <a:rPr lang="en-US" altLang="en-US" sz="1400" dirty="0">
                <a:solidFill>
                  <a:srgbClr val="0B3D91"/>
                </a:solidFill>
                <a:latin typeface="Arial" panose="020B0604020202020204" pitchFamily="34" charset="0"/>
              </a:rPr>
              <a:t>Orbit Parameters (Alt, Incl, Beta, RAAN…)</a:t>
            </a:r>
          </a:p>
          <a:p>
            <a:pPr lvl="1" eaLnBrk="1" hangingPunct="1">
              <a:spcBef>
                <a:spcPct val="0"/>
              </a:spcBef>
              <a:buFontTx/>
              <a:buChar char="–"/>
            </a:pPr>
            <a:r>
              <a:rPr lang="en-US" altLang="en-US" sz="1400" dirty="0">
                <a:solidFill>
                  <a:srgbClr val="0B3D91"/>
                </a:solidFill>
                <a:latin typeface="Arial" panose="020B0604020202020204" pitchFamily="34" charset="0"/>
              </a:rPr>
              <a:t>Orientation (Pointing, Rotations)</a:t>
            </a:r>
          </a:p>
          <a:p>
            <a:pPr marL="509588" lvl="2" indent="-104775" eaLnBrk="1" hangingPunct="1">
              <a:spcBef>
                <a:spcPct val="0"/>
              </a:spcBef>
              <a:buFontTx/>
              <a:buChar char="•"/>
            </a:pPr>
            <a:r>
              <a:rPr lang="en-US" altLang="en-US" sz="1200" dirty="0">
                <a:solidFill>
                  <a:srgbClr val="0B3D91"/>
                </a:solidFill>
                <a:latin typeface="Arial" panose="020B0604020202020204" pitchFamily="34" charset="0"/>
              </a:rPr>
              <a:t>Can slew entire model by making rotation depend on </a:t>
            </a:r>
            <a:r>
              <a:rPr lang="en-US" altLang="en-US" sz="1200" dirty="0" err="1">
                <a:solidFill>
                  <a:srgbClr val="0B3D91"/>
                </a:solidFill>
                <a:latin typeface="Arial" panose="020B0604020202020204" pitchFamily="34" charset="0"/>
              </a:rPr>
              <a:t>hrMeanAnom</a:t>
            </a:r>
            <a:r>
              <a:rPr lang="en-US" altLang="en-US" sz="1200" dirty="0">
                <a:solidFill>
                  <a:srgbClr val="0B3D91"/>
                </a:solidFill>
                <a:latin typeface="Arial" panose="020B0604020202020204" pitchFamily="34" charset="0"/>
              </a:rPr>
              <a:t> (3*</a:t>
            </a:r>
            <a:r>
              <a:rPr lang="en-US" altLang="en-US" sz="1200" dirty="0" err="1">
                <a:solidFill>
                  <a:srgbClr val="0B3D91"/>
                </a:solidFill>
                <a:latin typeface="Arial" panose="020B0604020202020204" pitchFamily="34" charset="0"/>
              </a:rPr>
              <a:t>hrMeanAnom</a:t>
            </a:r>
            <a:r>
              <a:rPr lang="en-US" altLang="en-US" sz="1200" dirty="0">
                <a:solidFill>
                  <a:srgbClr val="0B3D91"/>
                </a:solidFill>
                <a:latin typeface="Arial" panose="020B0604020202020204" pitchFamily="34" charset="0"/>
              </a:rPr>
              <a:t> is 3 rev/orb)</a:t>
            </a:r>
          </a:p>
          <a:p>
            <a:pPr lvl="1" eaLnBrk="1" hangingPunct="1">
              <a:spcBef>
                <a:spcPct val="0"/>
              </a:spcBef>
              <a:buFontTx/>
              <a:buChar char="–"/>
            </a:pPr>
            <a:r>
              <a:rPr lang="en-US" altLang="en-US" sz="1400" dirty="0">
                <a:solidFill>
                  <a:srgbClr val="0B3D91"/>
                </a:solidFill>
                <a:latin typeface="Arial" panose="020B0604020202020204" pitchFamily="34" charset="0"/>
              </a:rPr>
              <a:t>Spin allows for fast spin of entire vehicle (not slew like in orientation) Specify # of orbit positions, terminators</a:t>
            </a:r>
          </a:p>
          <a:p>
            <a:pPr lvl="1" eaLnBrk="1" hangingPunct="1">
              <a:spcBef>
                <a:spcPct val="0"/>
              </a:spcBef>
              <a:buFontTx/>
              <a:buChar char="–"/>
            </a:pPr>
            <a:r>
              <a:rPr lang="en-US" altLang="en-US" sz="1400" dirty="0">
                <a:solidFill>
                  <a:srgbClr val="0B3D91"/>
                </a:solidFill>
                <a:latin typeface="Arial" panose="020B0604020202020204" pitchFamily="34" charset="0"/>
              </a:rPr>
              <a:t>Solar, Albedo, Planet IR (Can be Time or Lat/Long dependent (A,P only))</a:t>
            </a:r>
          </a:p>
          <a:p>
            <a:pPr eaLnBrk="1" hangingPunct="1">
              <a:spcBef>
                <a:spcPct val="0"/>
              </a:spcBef>
              <a:buFontTx/>
              <a:buChar char="•"/>
            </a:pPr>
            <a:r>
              <a:rPr lang="en-US" altLang="en-US" sz="1600" dirty="0">
                <a:solidFill>
                  <a:srgbClr val="0B3D91"/>
                </a:solidFill>
                <a:latin typeface="Arial" panose="020B0604020202020204" pitchFamily="34" charset="0"/>
              </a:rPr>
              <a:t>Orbit is specified under Radiation </a:t>
            </a:r>
            <a:r>
              <a:rPr lang="en-US" altLang="en-US" sz="1600" dirty="0" err="1">
                <a:solidFill>
                  <a:srgbClr val="0B3D91"/>
                </a:solidFill>
                <a:latin typeface="Arial" panose="020B0604020202020204" pitchFamily="34" charset="0"/>
              </a:rPr>
              <a:t>HeatRate</a:t>
            </a:r>
            <a:r>
              <a:rPr lang="en-US" altLang="en-US" sz="1600" dirty="0">
                <a:solidFill>
                  <a:srgbClr val="0B3D91"/>
                </a:solidFill>
                <a:latin typeface="Arial" panose="020B0604020202020204" pitchFamily="34" charset="0"/>
              </a:rPr>
              <a:t> or Articulating Radks task</a:t>
            </a:r>
            <a:endParaRPr lang="en-US" altLang="en-US" sz="1400" dirty="0">
              <a:solidFill>
                <a:srgbClr val="0B3D91"/>
              </a:solidFill>
              <a:latin typeface="Arial" panose="020B0604020202020204" pitchFamily="34" charset="0"/>
            </a:endParaRPr>
          </a:p>
          <a:p>
            <a:pPr eaLnBrk="1" hangingPunct="1">
              <a:spcBef>
                <a:spcPct val="0"/>
              </a:spcBef>
              <a:buFontTx/>
              <a:buChar char="•"/>
            </a:pPr>
            <a:r>
              <a:rPr lang="en-US" altLang="en-US" sz="1600" dirty="0">
                <a:solidFill>
                  <a:srgbClr val="0B3D91"/>
                </a:solidFill>
                <a:latin typeface="Arial" panose="020B0604020202020204" pitchFamily="34" charset="0"/>
              </a:rPr>
              <a:t>Only one orbit may be the current Orbit</a:t>
            </a:r>
          </a:p>
        </p:txBody>
      </p:sp>
      <p:pic>
        <p:nvPicPr>
          <p:cNvPr id="3" name="Picture 2">
            <a:extLst>
              <a:ext uri="{FF2B5EF4-FFF2-40B4-BE49-F238E27FC236}">
                <a16:creationId xmlns:a16="http://schemas.microsoft.com/office/drawing/2014/main" id="{C31B63C7-1595-481E-B042-43533AFCF27E}"/>
              </a:ext>
            </a:extLst>
          </p:cNvPr>
          <p:cNvPicPr>
            <a:picLocks noChangeAspect="1"/>
          </p:cNvPicPr>
          <p:nvPr/>
        </p:nvPicPr>
        <p:blipFill>
          <a:blip r:embed="rId2"/>
          <a:stretch>
            <a:fillRect/>
          </a:stretch>
        </p:blipFill>
        <p:spPr>
          <a:xfrm>
            <a:off x="152400" y="1113110"/>
            <a:ext cx="3810000" cy="2506887"/>
          </a:xfrm>
          <a:prstGeom prst="rect">
            <a:avLst/>
          </a:prstGeom>
        </p:spPr>
      </p:pic>
      <p:pic>
        <p:nvPicPr>
          <p:cNvPr id="5" name="Picture 4">
            <a:extLst>
              <a:ext uri="{FF2B5EF4-FFF2-40B4-BE49-F238E27FC236}">
                <a16:creationId xmlns:a16="http://schemas.microsoft.com/office/drawing/2014/main" id="{0D2EF8B5-FE92-449B-B877-51BF714629F0}"/>
              </a:ext>
            </a:extLst>
          </p:cNvPr>
          <p:cNvPicPr>
            <a:picLocks noChangeAspect="1"/>
          </p:cNvPicPr>
          <p:nvPr/>
        </p:nvPicPr>
        <p:blipFill rotWithShape="1">
          <a:blip r:embed="rId3"/>
          <a:srcRect r="55338" b="47848"/>
          <a:stretch/>
        </p:blipFill>
        <p:spPr>
          <a:xfrm>
            <a:off x="1042737" y="1676400"/>
            <a:ext cx="1748488" cy="1413309"/>
          </a:xfrm>
          <a:prstGeom prst="rect">
            <a:avLst/>
          </a:prstGeom>
        </p:spPr>
      </p:pic>
      <p:pic>
        <p:nvPicPr>
          <p:cNvPr id="7" name="Picture 6">
            <a:extLst>
              <a:ext uri="{FF2B5EF4-FFF2-40B4-BE49-F238E27FC236}">
                <a16:creationId xmlns:a16="http://schemas.microsoft.com/office/drawing/2014/main" id="{19F21C71-4647-4B27-916B-EE5DDE2A9146}"/>
              </a:ext>
            </a:extLst>
          </p:cNvPr>
          <p:cNvPicPr>
            <a:picLocks noChangeAspect="1"/>
          </p:cNvPicPr>
          <p:nvPr/>
        </p:nvPicPr>
        <p:blipFill>
          <a:blip r:embed="rId4"/>
          <a:stretch>
            <a:fillRect/>
          </a:stretch>
        </p:blipFill>
        <p:spPr>
          <a:xfrm>
            <a:off x="176463" y="3646967"/>
            <a:ext cx="3648156" cy="2525233"/>
          </a:xfrm>
          <a:prstGeom prst="rect">
            <a:avLst/>
          </a:prstGeom>
        </p:spPr>
      </p:pic>
      <p:pic>
        <p:nvPicPr>
          <p:cNvPr id="9" name="Picture 8">
            <a:extLst>
              <a:ext uri="{FF2B5EF4-FFF2-40B4-BE49-F238E27FC236}">
                <a16:creationId xmlns:a16="http://schemas.microsoft.com/office/drawing/2014/main" id="{82B5FBD0-AB17-4C8E-A4B0-34AA07A59805}"/>
              </a:ext>
            </a:extLst>
          </p:cNvPr>
          <p:cNvPicPr>
            <a:picLocks noChangeAspect="1"/>
          </p:cNvPicPr>
          <p:nvPr/>
        </p:nvPicPr>
        <p:blipFill rotWithShape="1">
          <a:blip r:embed="rId5"/>
          <a:srcRect r="45287" b="29413"/>
          <a:stretch/>
        </p:blipFill>
        <p:spPr>
          <a:xfrm>
            <a:off x="2971800" y="3838575"/>
            <a:ext cx="2250531" cy="2009775"/>
          </a:xfrm>
          <a:prstGeom prst="rect">
            <a:avLst/>
          </a:prstGeom>
        </p:spPr>
      </p:pic>
      <p:pic>
        <p:nvPicPr>
          <p:cNvPr id="11" name="Picture 10">
            <a:extLst>
              <a:ext uri="{FF2B5EF4-FFF2-40B4-BE49-F238E27FC236}">
                <a16:creationId xmlns:a16="http://schemas.microsoft.com/office/drawing/2014/main" id="{62941B70-631F-44F0-86B6-650345092945}"/>
              </a:ext>
            </a:extLst>
          </p:cNvPr>
          <p:cNvPicPr>
            <a:picLocks noChangeAspect="1"/>
          </p:cNvPicPr>
          <p:nvPr/>
        </p:nvPicPr>
        <p:blipFill>
          <a:blip r:embed="rId6"/>
          <a:stretch>
            <a:fillRect/>
          </a:stretch>
        </p:blipFill>
        <p:spPr>
          <a:xfrm>
            <a:off x="5509760" y="3912247"/>
            <a:ext cx="3538538" cy="2449356"/>
          </a:xfrm>
          <a:prstGeom prst="rect">
            <a:avLst/>
          </a:prstGeom>
        </p:spPr>
      </p:pic>
      <p:pic>
        <p:nvPicPr>
          <p:cNvPr id="13" name="Picture 12">
            <a:extLst>
              <a:ext uri="{FF2B5EF4-FFF2-40B4-BE49-F238E27FC236}">
                <a16:creationId xmlns:a16="http://schemas.microsoft.com/office/drawing/2014/main" id="{37531FE2-00B1-49BE-8DB4-D5535638669F}"/>
              </a:ext>
            </a:extLst>
          </p:cNvPr>
          <p:cNvPicPr>
            <a:picLocks noChangeAspect="1"/>
          </p:cNvPicPr>
          <p:nvPr/>
        </p:nvPicPr>
        <p:blipFill>
          <a:blip r:embed="rId7"/>
          <a:stretch>
            <a:fillRect/>
          </a:stretch>
        </p:blipFill>
        <p:spPr>
          <a:xfrm>
            <a:off x="4088915" y="4899793"/>
            <a:ext cx="1397485" cy="1366838"/>
          </a:xfrm>
          <a:prstGeom prst="rect">
            <a:avLst/>
          </a:prstGeom>
        </p:spPr>
      </p:pic>
      <p:pic>
        <p:nvPicPr>
          <p:cNvPr id="15" name="Picture 14">
            <a:extLst>
              <a:ext uri="{FF2B5EF4-FFF2-40B4-BE49-F238E27FC236}">
                <a16:creationId xmlns:a16="http://schemas.microsoft.com/office/drawing/2014/main" id="{C42CD27B-E3A5-4A90-9BCA-4A27B8FDC461}"/>
              </a:ext>
            </a:extLst>
          </p:cNvPr>
          <p:cNvPicPr>
            <a:picLocks noChangeAspect="1"/>
          </p:cNvPicPr>
          <p:nvPr/>
        </p:nvPicPr>
        <p:blipFill>
          <a:blip r:embed="rId8"/>
          <a:stretch>
            <a:fillRect/>
          </a:stretch>
        </p:blipFill>
        <p:spPr>
          <a:xfrm>
            <a:off x="7885202" y="5194790"/>
            <a:ext cx="953998" cy="1166813"/>
          </a:xfrm>
          <a:prstGeom prst="rect">
            <a:avLst/>
          </a:prstGeom>
        </p:spPr>
      </p:pic>
      <p:pic>
        <p:nvPicPr>
          <p:cNvPr id="17" name="Picture 16">
            <a:extLst>
              <a:ext uri="{FF2B5EF4-FFF2-40B4-BE49-F238E27FC236}">
                <a16:creationId xmlns:a16="http://schemas.microsoft.com/office/drawing/2014/main" id="{BA31E88B-5BC6-4DDA-B1E9-09443392357D}"/>
              </a:ext>
            </a:extLst>
          </p:cNvPr>
          <p:cNvPicPr>
            <a:picLocks noChangeAspect="1"/>
          </p:cNvPicPr>
          <p:nvPr/>
        </p:nvPicPr>
        <p:blipFill>
          <a:blip r:embed="rId9"/>
          <a:stretch>
            <a:fillRect/>
          </a:stretch>
        </p:blipFill>
        <p:spPr>
          <a:xfrm>
            <a:off x="5800023" y="5562600"/>
            <a:ext cx="1479006" cy="799003"/>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a:extLst>
              <a:ext uri="{FF2B5EF4-FFF2-40B4-BE49-F238E27FC236}">
                <a16:creationId xmlns:a16="http://schemas.microsoft.com/office/drawing/2014/main" id="{6A0DFBCA-7279-4A2A-A791-C84A3F96A95A}"/>
              </a:ext>
            </a:extLst>
          </p:cNvPr>
          <p:cNvSpPr>
            <a:spLocks noGrp="1" noChangeArrowheads="1"/>
          </p:cNvSpPr>
          <p:nvPr>
            <p:ph type="title"/>
          </p:nvPr>
        </p:nvSpPr>
        <p:spPr>
          <a:xfrm>
            <a:off x="1066800" y="0"/>
            <a:ext cx="7239000" cy="914400"/>
          </a:xfrm>
        </p:spPr>
        <p:txBody>
          <a:bodyPr/>
          <a:lstStyle/>
          <a:p>
            <a:pPr eaLnBrk="1" hangingPunct="1"/>
            <a:r>
              <a:rPr lang="en-US" altLang="en-US" sz="2800" dirty="0"/>
              <a:t>Visualizing Orbits</a:t>
            </a:r>
          </a:p>
        </p:txBody>
      </p:sp>
      <p:sp>
        <p:nvSpPr>
          <p:cNvPr id="83978" name="Slide Number Placeholder 1">
            <a:extLst>
              <a:ext uri="{FF2B5EF4-FFF2-40B4-BE49-F238E27FC236}">
                <a16:creationId xmlns:a16="http://schemas.microsoft.com/office/drawing/2014/main" id="{2C6B20EC-300E-42DD-BF2F-3052973D48E3}"/>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111988F1-8668-45CF-8D33-D47DBAFF311B}" type="slidenum">
              <a:rPr lang="en-US" altLang="en-US" sz="1200" smtClean="0"/>
              <a:pPr algn="ctr">
                <a:spcBef>
                  <a:spcPct val="0"/>
                </a:spcBef>
                <a:buFontTx/>
                <a:buNone/>
              </a:pPr>
              <a:t>69</a:t>
            </a:fld>
            <a:endParaRPr lang="en-US" altLang="en-US" sz="1200" dirty="0"/>
          </a:p>
        </p:txBody>
      </p:sp>
      <p:sp>
        <p:nvSpPr>
          <p:cNvPr id="83972" name="Rectangle 6">
            <a:extLst>
              <a:ext uri="{FF2B5EF4-FFF2-40B4-BE49-F238E27FC236}">
                <a16:creationId xmlns:a16="http://schemas.microsoft.com/office/drawing/2014/main" id="{5E9CF600-4725-4F2C-870D-2B7EFA5ACCE6}"/>
              </a:ext>
            </a:extLst>
          </p:cNvPr>
          <p:cNvSpPr>
            <a:spLocks noChangeArrowheads="1"/>
          </p:cNvSpPr>
          <p:nvPr/>
        </p:nvSpPr>
        <p:spPr bwMode="auto">
          <a:xfrm>
            <a:off x="3759200" y="1066800"/>
            <a:ext cx="5384800" cy="2486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515938" indent="-2349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Char char="•"/>
            </a:pPr>
            <a:r>
              <a:rPr lang="en-US" altLang="en-US" sz="1600" dirty="0">
                <a:solidFill>
                  <a:srgbClr val="0B3D91"/>
                </a:solidFill>
                <a:latin typeface="Arial" panose="020B0604020202020204" pitchFamily="34" charset="0"/>
              </a:rPr>
              <a:t>Orbit Display Options</a:t>
            </a:r>
          </a:p>
          <a:p>
            <a:pPr lvl="1" eaLnBrk="1" hangingPunct="1">
              <a:spcBef>
                <a:spcPct val="0"/>
              </a:spcBef>
              <a:buFontTx/>
              <a:buChar char="–"/>
            </a:pPr>
            <a:r>
              <a:rPr lang="en-US" altLang="en-US" sz="1600" dirty="0">
                <a:solidFill>
                  <a:srgbClr val="0B3D91"/>
                </a:solidFill>
                <a:latin typeface="Arial" panose="020B0604020202020204" pitchFamily="34" charset="0"/>
              </a:rPr>
              <a:t>What to show (Grid, Planet, Positions, </a:t>
            </a:r>
            <a:r>
              <a:rPr lang="en-US" altLang="en-US" sz="1600" dirty="0" err="1">
                <a:solidFill>
                  <a:srgbClr val="0B3D91"/>
                </a:solidFill>
                <a:latin typeface="Arial" panose="020B0604020202020204" pitchFamily="34" charset="0"/>
              </a:rPr>
              <a:t>etc</a:t>
            </a:r>
            <a:r>
              <a:rPr lang="en-US" altLang="en-US" sz="1600" dirty="0">
                <a:solidFill>
                  <a:srgbClr val="0B3D91"/>
                </a:solidFill>
                <a:latin typeface="Arial" panose="020B0604020202020204" pitchFamily="34" charset="0"/>
              </a:rPr>
              <a:t>) </a:t>
            </a:r>
          </a:p>
          <a:p>
            <a:pPr lvl="1" eaLnBrk="1" hangingPunct="1">
              <a:spcBef>
                <a:spcPct val="0"/>
              </a:spcBef>
              <a:buFontTx/>
              <a:buChar char="–"/>
            </a:pPr>
            <a:r>
              <a:rPr lang="en-US" altLang="en-US" sz="1600" dirty="0">
                <a:solidFill>
                  <a:srgbClr val="0B3D91"/>
                </a:solidFill>
                <a:latin typeface="Arial" panose="020B0604020202020204" pitchFamily="34" charset="0"/>
              </a:rPr>
              <a:t>Sizes/Colors</a:t>
            </a:r>
          </a:p>
          <a:p>
            <a:pPr eaLnBrk="1" hangingPunct="1">
              <a:spcBef>
                <a:spcPct val="0"/>
              </a:spcBef>
              <a:buFontTx/>
              <a:buChar char="•"/>
            </a:pPr>
            <a:r>
              <a:rPr lang="en-US" altLang="en-US" sz="1600" dirty="0">
                <a:solidFill>
                  <a:srgbClr val="0B3D91"/>
                </a:solidFill>
                <a:latin typeface="Arial" panose="020B0604020202020204" pitchFamily="34" charset="0"/>
              </a:rPr>
              <a:t>Vehicle Display Options (Size, Positions)</a:t>
            </a:r>
          </a:p>
          <a:p>
            <a:pPr eaLnBrk="1" hangingPunct="1">
              <a:spcBef>
                <a:spcPct val="0"/>
              </a:spcBef>
              <a:buFontTx/>
              <a:buChar char="•"/>
            </a:pPr>
            <a:r>
              <a:rPr lang="en-US" altLang="en-US" sz="1600" dirty="0">
                <a:solidFill>
                  <a:srgbClr val="0B3D91"/>
                </a:solidFill>
                <a:latin typeface="Arial" panose="020B0604020202020204" pitchFamily="34" charset="0"/>
              </a:rPr>
              <a:t>View From Options (Sun, Star, </a:t>
            </a:r>
            <a:r>
              <a:rPr lang="en-US" altLang="en-US" sz="1600" dirty="0" err="1">
                <a:solidFill>
                  <a:srgbClr val="0B3D91"/>
                </a:solidFill>
                <a:latin typeface="Arial" panose="020B0604020202020204" pitchFamily="34" charset="0"/>
              </a:rPr>
              <a:t>etc</a:t>
            </a:r>
            <a:r>
              <a:rPr lang="en-US" altLang="en-US" sz="1600" dirty="0">
                <a:solidFill>
                  <a:srgbClr val="0B3D91"/>
                </a:solidFill>
                <a:latin typeface="Arial" panose="020B0604020202020204" pitchFamily="34" charset="0"/>
              </a:rPr>
              <a:t>)</a:t>
            </a:r>
          </a:p>
          <a:p>
            <a:pPr eaLnBrk="1" hangingPunct="1">
              <a:spcBef>
                <a:spcPct val="0"/>
              </a:spcBef>
              <a:buFontTx/>
              <a:buChar char="•"/>
            </a:pPr>
            <a:r>
              <a:rPr lang="en-US" altLang="en-US" sz="1600" dirty="0">
                <a:solidFill>
                  <a:srgbClr val="0B3D91"/>
                </a:solidFill>
                <a:latin typeface="Arial" panose="020B0604020202020204" pitchFamily="34" charset="0"/>
              </a:rPr>
              <a:t>Only one orbit may be the Current Orbit</a:t>
            </a:r>
          </a:p>
          <a:p>
            <a:pPr eaLnBrk="1" hangingPunct="1">
              <a:spcBef>
                <a:spcPct val="0"/>
              </a:spcBef>
              <a:buFontTx/>
              <a:buChar char="•"/>
            </a:pPr>
            <a:r>
              <a:rPr lang="en-US" altLang="en-US" sz="1600" dirty="0">
                <a:solidFill>
                  <a:srgbClr val="0B3D91"/>
                </a:solidFill>
                <a:latin typeface="Arial" panose="020B0604020202020204" pitchFamily="34" charset="0"/>
              </a:rPr>
              <a:t>Visible surfaces based on Selected Analysis Group (Defaults to Current)</a:t>
            </a:r>
          </a:p>
        </p:txBody>
      </p:sp>
      <p:pic>
        <p:nvPicPr>
          <p:cNvPr id="11" name="Picture 10">
            <a:extLst>
              <a:ext uri="{FF2B5EF4-FFF2-40B4-BE49-F238E27FC236}">
                <a16:creationId xmlns:a16="http://schemas.microsoft.com/office/drawing/2014/main" id="{49D0FBFC-1D2F-4F54-9E9E-476AD68D3C87}"/>
              </a:ext>
            </a:extLst>
          </p:cNvPr>
          <p:cNvPicPr>
            <a:picLocks noChangeAspect="1"/>
          </p:cNvPicPr>
          <p:nvPr/>
        </p:nvPicPr>
        <p:blipFill>
          <a:blip r:embed="rId2"/>
          <a:stretch>
            <a:fillRect/>
          </a:stretch>
        </p:blipFill>
        <p:spPr>
          <a:xfrm>
            <a:off x="457200" y="4654884"/>
            <a:ext cx="1702285" cy="1664954"/>
          </a:xfrm>
          <a:prstGeom prst="rect">
            <a:avLst/>
          </a:prstGeom>
        </p:spPr>
      </p:pic>
      <p:pic>
        <p:nvPicPr>
          <p:cNvPr id="3" name="Picture 2">
            <a:extLst>
              <a:ext uri="{FF2B5EF4-FFF2-40B4-BE49-F238E27FC236}">
                <a16:creationId xmlns:a16="http://schemas.microsoft.com/office/drawing/2014/main" id="{4A598F1A-F0C3-4311-889C-539075FA89C4}"/>
              </a:ext>
            </a:extLst>
          </p:cNvPr>
          <p:cNvPicPr>
            <a:picLocks noChangeAspect="1"/>
          </p:cNvPicPr>
          <p:nvPr/>
        </p:nvPicPr>
        <p:blipFill>
          <a:blip r:embed="rId3"/>
          <a:stretch>
            <a:fillRect/>
          </a:stretch>
        </p:blipFill>
        <p:spPr>
          <a:xfrm>
            <a:off x="2692032" y="3426326"/>
            <a:ext cx="2014537" cy="2778672"/>
          </a:xfrm>
          <a:prstGeom prst="rect">
            <a:avLst/>
          </a:prstGeom>
        </p:spPr>
      </p:pic>
      <p:pic>
        <p:nvPicPr>
          <p:cNvPr id="5" name="Picture 4">
            <a:extLst>
              <a:ext uri="{FF2B5EF4-FFF2-40B4-BE49-F238E27FC236}">
                <a16:creationId xmlns:a16="http://schemas.microsoft.com/office/drawing/2014/main" id="{4A95A89C-D00E-4E5E-839E-12E440B3C7AF}"/>
              </a:ext>
            </a:extLst>
          </p:cNvPr>
          <p:cNvPicPr>
            <a:picLocks noChangeAspect="1"/>
          </p:cNvPicPr>
          <p:nvPr/>
        </p:nvPicPr>
        <p:blipFill>
          <a:blip r:embed="rId4"/>
          <a:stretch>
            <a:fillRect/>
          </a:stretch>
        </p:blipFill>
        <p:spPr>
          <a:xfrm>
            <a:off x="182980" y="1139458"/>
            <a:ext cx="3516321" cy="1984742"/>
          </a:xfrm>
          <a:prstGeom prst="rect">
            <a:avLst/>
          </a:prstGeom>
        </p:spPr>
      </p:pic>
      <p:pic>
        <p:nvPicPr>
          <p:cNvPr id="7" name="Picture 6">
            <a:extLst>
              <a:ext uri="{FF2B5EF4-FFF2-40B4-BE49-F238E27FC236}">
                <a16:creationId xmlns:a16="http://schemas.microsoft.com/office/drawing/2014/main" id="{2E664079-7797-4A25-817C-2C99D5B8BDD0}"/>
              </a:ext>
            </a:extLst>
          </p:cNvPr>
          <p:cNvPicPr>
            <a:picLocks noChangeAspect="1"/>
          </p:cNvPicPr>
          <p:nvPr/>
        </p:nvPicPr>
        <p:blipFill rotWithShape="1">
          <a:blip r:embed="rId5"/>
          <a:srcRect r="48196" b="17782"/>
          <a:stretch/>
        </p:blipFill>
        <p:spPr>
          <a:xfrm>
            <a:off x="182980" y="2607036"/>
            <a:ext cx="2286000" cy="2047848"/>
          </a:xfrm>
          <a:prstGeom prst="rect">
            <a:avLst/>
          </a:prstGeom>
        </p:spPr>
      </p:pic>
      <p:pic>
        <p:nvPicPr>
          <p:cNvPr id="9" name="Picture 8">
            <a:extLst>
              <a:ext uri="{FF2B5EF4-FFF2-40B4-BE49-F238E27FC236}">
                <a16:creationId xmlns:a16="http://schemas.microsoft.com/office/drawing/2014/main" id="{7ECF3ECF-0E31-4586-8883-713E1DBB5753}"/>
              </a:ext>
            </a:extLst>
          </p:cNvPr>
          <p:cNvPicPr>
            <a:picLocks noChangeAspect="1"/>
          </p:cNvPicPr>
          <p:nvPr/>
        </p:nvPicPr>
        <p:blipFill rotWithShape="1">
          <a:blip r:embed="rId6">
            <a:clrChange>
              <a:clrFrom>
                <a:srgbClr val="FFFFFF"/>
              </a:clrFrom>
              <a:clrTo>
                <a:srgbClr val="FFFFFF">
                  <a:alpha val="0"/>
                </a:srgbClr>
              </a:clrTo>
            </a:clrChange>
          </a:blip>
          <a:srcRect l="21138" t="8557" r="21437"/>
          <a:stretch/>
        </p:blipFill>
        <p:spPr>
          <a:xfrm>
            <a:off x="5181600" y="3058964"/>
            <a:ext cx="3810000" cy="3344761"/>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FDBF2BB3-5CB7-4905-9C8C-7A0B6A50A985}"/>
              </a:ext>
            </a:extLst>
          </p:cNvPr>
          <p:cNvSpPr>
            <a:spLocks noGrp="1" noChangeArrowheads="1"/>
          </p:cNvSpPr>
          <p:nvPr>
            <p:ph type="title"/>
          </p:nvPr>
        </p:nvSpPr>
        <p:spPr>
          <a:xfrm>
            <a:off x="1066800" y="0"/>
            <a:ext cx="7239000" cy="914400"/>
          </a:xfrm>
        </p:spPr>
        <p:txBody>
          <a:bodyPr/>
          <a:lstStyle/>
          <a:p>
            <a:pPr eaLnBrk="1" hangingPunct="1"/>
            <a:r>
              <a:rPr lang="en-US" altLang="en-US" sz="2800" dirty="0"/>
              <a:t>Case Set Manager</a:t>
            </a:r>
          </a:p>
        </p:txBody>
      </p:sp>
      <p:sp>
        <p:nvSpPr>
          <p:cNvPr id="84995" name="Rectangle 7">
            <a:extLst>
              <a:ext uri="{FF2B5EF4-FFF2-40B4-BE49-F238E27FC236}">
                <a16:creationId xmlns:a16="http://schemas.microsoft.com/office/drawing/2014/main" id="{83D2E217-38B7-4A54-8EB9-E3177DD433F3}"/>
              </a:ext>
            </a:extLst>
          </p:cNvPr>
          <p:cNvSpPr>
            <a:spLocks noGrp="1" noChangeArrowheads="1"/>
          </p:cNvSpPr>
          <p:nvPr>
            <p:ph idx="1"/>
          </p:nvPr>
        </p:nvSpPr>
        <p:spPr>
          <a:xfrm>
            <a:off x="5257800" y="1148316"/>
            <a:ext cx="3886200" cy="5252484"/>
          </a:xfrm>
        </p:spPr>
        <p:txBody>
          <a:bodyPr>
            <a:normAutofit fontScale="92500" lnSpcReduction="20000"/>
          </a:bodyPr>
          <a:lstStyle/>
          <a:p>
            <a:pPr marL="166688" indent="-166688" eaLnBrk="1" hangingPunct="1">
              <a:spcBef>
                <a:spcPts val="0"/>
              </a:spcBef>
            </a:pPr>
            <a:r>
              <a:rPr lang="en-US" altLang="en-US" sz="2400" dirty="0"/>
              <a:t>Many Cases can be defined</a:t>
            </a:r>
          </a:p>
          <a:p>
            <a:pPr marL="166688" indent="-166688" eaLnBrk="1" hangingPunct="1">
              <a:spcBef>
                <a:spcPts val="0"/>
              </a:spcBef>
            </a:pPr>
            <a:r>
              <a:rPr lang="en-US" altLang="en-US" sz="2400" dirty="0"/>
              <a:t>Cases include:</a:t>
            </a:r>
          </a:p>
          <a:p>
            <a:pPr marL="515938" lvl="1" indent="-234950" eaLnBrk="1" hangingPunct="1">
              <a:spcBef>
                <a:spcPts val="0"/>
              </a:spcBef>
            </a:pPr>
            <a:r>
              <a:rPr lang="en-US" altLang="en-US" sz="2000" dirty="0"/>
              <a:t>Radiation Tasks</a:t>
            </a:r>
          </a:p>
          <a:p>
            <a:pPr marL="515938" lvl="1" indent="-234950" eaLnBrk="1" hangingPunct="1">
              <a:spcBef>
                <a:spcPts val="0"/>
              </a:spcBef>
            </a:pPr>
            <a:r>
              <a:rPr lang="en-US" altLang="en-US" sz="2000" dirty="0"/>
              <a:t>TMM parameters (Time, Solution, Output)</a:t>
            </a:r>
          </a:p>
          <a:p>
            <a:pPr marL="515938" lvl="1" indent="-234950" eaLnBrk="1" hangingPunct="1">
              <a:spcBef>
                <a:spcPts val="0"/>
              </a:spcBef>
            </a:pPr>
            <a:r>
              <a:rPr lang="en-US" altLang="en-US" sz="2000" dirty="0"/>
              <a:t>SINDA logic</a:t>
            </a:r>
          </a:p>
          <a:p>
            <a:pPr marL="515938" lvl="1" indent="-234950" eaLnBrk="1" hangingPunct="1">
              <a:spcBef>
                <a:spcPts val="0"/>
              </a:spcBef>
            </a:pPr>
            <a:r>
              <a:rPr lang="en-US" altLang="en-US" sz="2000" dirty="0"/>
              <a:t>Symbol and Property Overrides</a:t>
            </a:r>
          </a:p>
          <a:p>
            <a:pPr marL="166688" indent="-166688" eaLnBrk="1" hangingPunct="1">
              <a:spcBef>
                <a:spcPts val="0"/>
              </a:spcBef>
            </a:pPr>
            <a:r>
              <a:rPr lang="en-US" altLang="en-US" sz="2400" dirty="0"/>
              <a:t>Multiple cases may be selected to run sequentially</a:t>
            </a:r>
          </a:p>
          <a:p>
            <a:pPr marL="166688" indent="-166688" eaLnBrk="1" hangingPunct="1">
              <a:spcBef>
                <a:spcPts val="0"/>
              </a:spcBef>
            </a:pPr>
            <a:r>
              <a:rPr lang="en-US" altLang="en-US" sz="2400" dirty="0"/>
              <a:t>Cases may be imported, exported, copied, deleted, </a:t>
            </a:r>
            <a:r>
              <a:rPr lang="en-US" altLang="en-US" sz="2400" dirty="0" err="1"/>
              <a:t>etc</a:t>
            </a:r>
            <a:endParaRPr lang="en-US" altLang="en-US" sz="2400" dirty="0"/>
          </a:p>
          <a:p>
            <a:pPr marL="166688" indent="-166688" eaLnBrk="1" hangingPunct="1">
              <a:spcBef>
                <a:spcPts val="0"/>
              </a:spcBef>
            </a:pPr>
            <a:r>
              <a:rPr lang="en-US" altLang="en-US" sz="2400" dirty="0"/>
              <a:t>Double Click or Edit to change properties</a:t>
            </a:r>
          </a:p>
          <a:p>
            <a:pPr marL="515938" lvl="1" indent="-234950" eaLnBrk="1" hangingPunct="1">
              <a:spcBef>
                <a:spcPts val="0"/>
              </a:spcBef>
            </a:pPr>
            <a:r>
              <a:rPr lang="en-US" altLang="en-US" sz="2000" dirty="0"/>
              <a:t>Multiple cases may be edited at one time</a:t>
            </a:r>
          </a:p>
          <a:p>
            <a:pPr marL="176213" indent="-176213">
              <a:spcBef>
                <a:spcPts val="0"/>
              </a:spcBef>
            </a:pPr>
            <a:r>
              <a:rPr lang="en-US" altLang="en-US" dirty="0"/>
              <a:t>Right Click Context Menu allows for temporary assignment of Overrides to model.  Excellent way to verify </a:t>
            </a:r>
            <a:r>
              <a:rPr lang="en-US" altLang="en-US" dirty="0" err="1"/>
              <a:t>CaseSEt</a:t>
            </a:r>
            <a:r>
              <a:rPr lang="en-US" altLang="en-US" dirty="0"/>
              <a:t> is as intended</a:t>
            </a:r>
          </a:p>
        </p:txBody>
      </p:sp>
      <p:sp>
        <p:nvSpPr>
          <p:cNvPr id="84997" name="Slide Number Placeholder 1">
            <a:extLst>
              <a:ext uri="{FF2B5EF4-FFF2-40B4-BE49-F238E27FC236}">
                <a16:creationId xmlns:a16="http://schemas.microsoft.com/office/drawing/2014/main" id="{37ED5147-C14B-4EA0-89AD-D4B6F2F3E18C}"/>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155FCC6E-0C02-4933-A4D4-B95CCB08AB99}" type="slidenum">
              <a:rPr lang="en-US" altLang="en-US" sz="1200" smtClean="0"/>
              <a:pPr algn="ctr">
                <a:spcBef>
                  <a:spcPct val="0"/>
                </a:spcBef>
                <a:buFontTx/>
                <a:buNone/>
              </a:pPr>
              <a:t>70</a:t>
            </a:fld>
            <a:endParaRPr lang="en-US" altLang="en-US" sz="1200" dirty="0"/>
          </a:p>
        </p:txBody>
      </p:sp>
      <p:pic>
        <p:nvPicPr>
          <p:cNvPr id="3" name="Picture 2">
            <a:extLst>
              <a:ext uri="{FF2B5EF4-FFF2-40B4-BE49-F238E27FC236}">
                <a16:creationId xmlns:a16="http://schemas.microsoft.com/office/drawing/2014/main" id="{ED4579BC-B391-4B90-8315-7BAF004CE0EF}"/>
              </a:ext>
            </a:extLst>
          </p:cNvPr>
          <p:cNvPicPr>
            <a:picLocks noChangeAspect="1"/>
          </p:cNvPicPr>
          <p:nvPr/>
        </p:nvPicPr>
        <p:blipFill>
          <a:blip r:embed="rId2"/>
          <a:stretch>
            <a:fillRect/>
          </a:stretch>
        </p:blipFill>
        <p:spPr>
          <a:xfrm>
            <a:off x="152400" y="1295400"/>
            <a:ext cx="4980637" cy="457200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EE4F43-182D-44BB-A090-D5B94A871CA2}"/>
              </a:ext>
            </a:extLst>
          </p:cNvPr>
          <p:cNvPicPr>
            <a:picLocks noChangeAspect="1"/>
          </p:cNvPicPr>
          <p:nvPr/>
        </p:nvPicPr>
        <p:blipFill rotWithShape="1">
          <a:blip r:embed="rId2"/>
          <a:srcRect r="29417" b="8273"/>
          <a:stretch/>
        </p:blipFill>
        <p:spPr>
          <a:xfrm>
            <a:off x="48124" y="3048000"/>
            <a:ext cx="2113817" cy="3295460"/>
          </a:xfrm>
          <a:prstGeom prst="rect">
            <a:avLst/>
          </a:prstGeom>
        </p:spPr>
      </p:pic>
      <p:pic>
        <p:nvPicPr>
          <p:cNvPr id="7" name="Picture 6">
            <a:extLst>
              <a:ext uri="{FF2B5EF4-FFF2-40B4-BE49-F238E27FC236}">
                <a16:creationId xmlns:a16="http://schemas.microsoft.com/office/drawing/2014/main" id="{24853249-2B9B-421A-948E-08C5D18B3D8E}"/>
              </a:ext>
            </a:extLst>
          </p:cNvPr>
          <p:cNvPicPr>
            <a:picLocks noChangeAspect="1"/>
          </p:cNvPicPr>
          <p:nvPr/>
        </p:nvPicPr>
        <p:blipFill rotWithShape="1">
          <a:blip r:embed="rId3"/>
          <a:srcRect r="41856" b="17051"/>
          <a:stretch/>
        </p:blipFill>
        <p:spPr>
          <a:xfrm>
            <a:off x="1380091" y="3875738"/>
            <a:ext cx="1413951" cy="2419890"/>
          </a:xfrm>
          <a:prstGeom prst="rect">
            <a:avLst/>
          </a:prstGeom>
        </p:spPr>
      </p:pic>
      <p:pic>
        <p:nvPicPr>
          <p:cNvPr id="9" name="Picture 8">
            <a:extLst>
              <a:ext uri="{FF2B5EF4-FFF2-40B4-BE49-F238E27FC236}">
                <a16:creationId xmlns:a16="http://schemas.microsoft.com/office/drawing/2014/main" id="{D328F8BA-3F20-48F2-8F84-A08B71A87C7E}"/>
              </a:ext>
            </a:extLst>
          </p:cNvPr>
          <p:cNvPicPr>
            <a:picLocks noChangeAspect="1"/>
          </p:cNvPicPr>
          <p:nvPr/>
        </p:nvPicPr>
        <p:blipFill rotWithShape="1">
          <a:blip r:embed="rId4"/>
          <a:srcRect r="32628" b="24745"/>
          <a:stretch/>
        </p:blipFill>
        <p:spPr>
          <a:xfrm>
            <a:off x="2843741" y="3897395"/>
            <a:ext cx="1811868" cy="2427938"/>
          </a:xfrm>
          <a:prstGeom prst="rect">
            <a:avLst/>
          </a:prstGeom>
        </p:spPr>
      </p:pic>
      <p:pic>
        <p:nvPicPr>
          <p:cNvPr id="11" name="Picture 10">
            <a:extLst>
              <a:ext uri="{FF2B5EF4-FFF2-40B4-BE49-F238E27FC236}">
                <a16:creationId xmlns:a16="http://schemas.microsoft.com/office/drawing/2014/main" id="{85E7EBBD-3020-4BCD-B297-B788A21064F0}"/>
              </a:ext>
            </a:extLst>
          </p:cNvPr>
          <p:cNvPicPr>
            <a:picLocks noChangeAspect="1"/>
          </p:cNvPicPr>
          <p:nvPr/>
        </p:nvPicPr>
        <p:blipFill rotWithShape="1">
          <a:blip r:embed="rId5"/>
          <a:srcRect r="22272" b="29427"/>
          <a:stretch/>
        </p:blipFill>
        <p:spPr>
          <a:xfrm>
            <a:off x="4409281" y="4294467"/>
            <a:ext cx="1881188" cy="2048993"/>
          </a:xfrm>
          <a:prstGeom prst="rect">
            <a:avLst/>
          </a:prstGeom>
        </p:spPr>
      </p:pic>
      <p:pic>
        <p:nvPicPr>
          <p:cNvPr id="15" name="Picture 14">
            <a:extLst>
              <a:ext uri="{FF2B5EF4-FFF2-40B4-BE49-F238E27FC236}">
                <a16:creationId xmlns:a16="http://schemas.microsoft.com/office/drawing/2014/main" id="{F709DEAB-381D-4281-96A1-C5C15CE6A4E6}"/>
              </a:ext>
            </a:extLst>
          </p:cNvPr>
          <p:cNvPicPr>
            <a:picLocks noChangeAspect="1"/>
          </p:cNvPicPr>
          <p:nvPr/>
        </p:nvPicPr>
        <p:blipFill rotWithShape="1">
          <a:blip r:embed="rId6"/>
          <a:srcRect r="32773" b="16465"/>
          <a:stretch/>
        </p:blipFill>
        <p:spPr>
          <a:xfrm>
            <a:off x="5895427" y="3897395"/>
            <a:ext cx="1627034" cy="2425370"/>
          </a:xfrm>
          <a:prstGeom prst="rect">
            <a:avLst/>
          </a:prstGeom>
        </p:spPr>
      </p:pic>
      <p:pic>
        <p:nvPicPr>
          <p:cNvPr id="13" name="Picture 12">
            <a:extLst>
              <a:ext uri="{FF2B5EF4-FFF2-40B4-BE49-F238E27FC236}">
                <a16:creationId xmlns:a16="http://schemas.microsoft.com/office/drawing/2014/main" id="{C0BB899B-39C7-4641-AF67-97B73C585C25}"/>
              </a:ext>
            </a:extLst>
          </p:cNvPr>
          <p:cNvPicPr>
            <a:picLocks noChangeAspect="1"/>
          </p:cNvPicPr>
          <p:nvPr/>
        </p:nvPicPr>
        <p:blipFill rotWithShape="1">
          <a:blip r:embed="rId7"/>
          <a:srcRect r="39059" b="21342"/>
          <a:stretch/>
        </p:blipFill>
        <p:spPr>
          <a:xfrm>
            <a:off x="7560953" y="3989537"/>
            <a:ext cx="1506847" cy="2333228"/>
          </a:xfrm>
          <a:prstGeom prst="rect">
            <a:avLst/>
          </a:prstGeom>
        </p:spPr>
      </p:pic>
      <p:pic>
        <p:nvPicPr>
          <p:cNvPr id="19" name="Picture 18">
            <a:extLst>
              <a:ext uri="{FF2B5EF4-FFF2-40B4-BE49-F238E27FC236}">
                <a16:creationId xmlns:a16="http://schemas.microsoft.com/office/drawing/2014/main" id="{E1B2E87D-DAE0-42F9-AEFB-96283EA2F8BA}"/>
              </a:ext>
            </a:extLst>
          </p:cNvPr>
          <p:cNvPicPr>
            <a:picLocks noChangeAspect="1"/>
          </p:cNvPicPr>
          <p:nvPr/>
        </p:nvPicPr>
        <p:blipFill rotWithShape="1">
          <a:blip r:embed="rId8"/>
          <a:srcRect t="80079"/>
          <a:stretch/>
        </p:blipFill>
        <p:spPr>
          <a:xfrm>
            <a:off x="291373" y="2667000"/>
            <a:ext cx="4029075" cy="588475"/>
          </a:xfrm>
          <a:prstGeom prst="rect">
            <a:avLst/>
          </a:prstGeom>
        </p:spPr>
      </p:pic>
      <p:sp>
        <p:nvSpPr>
          <p:cNvPr id="86018" name="Rectangle 2">
            <a:extLst>
              <a:ext uri="{FF2B5EF4-FFF2-40B4-BE49-F238E27FC236}">
                <a16:creationId xmlns:a16="http://schemas.microsoft.com/office/drawing/2014/main" id="{69BA397C-1999-4FDF-AFDC-53CB641D5F8B}"/>
              </a:ext>
            </a:extLst>
          </p:cNvPr>
          <p:cNvSpPr>
            <a:spLocks noGrp="1" noChangeArrowheads="1"/>
          </p:cNvSpPr>
          <p:nvPr>
            <p:ph type="title"/>
          </p:nvPr>
        </p:nvSpPr>
        <p:spPr>
          <a:xfrm>
            <a:off x="1066800" y="0"/>
            <a:ext cx="7239000" cy="914400"/>
          </a:xfrm>
        </p:spPr>
        <p:txBody>
          <a:bodyPr/>
          <a:lstStyle/>
          <a:p>
            <a:pPr eaLnBrk="1" hangingPunct="1"/>
            <a:r>
              <a:rPr lang="en-US" altLang="en-US" sz="2800" dirty="0"/>
              <a:t>Case Set Manager (Radiation Tasks)</a:t>
            </a:r>
          </a:p>
        </p:txBody>
      </p:sp>
      <p:sp>
        <p:nvSpPr>
          <p:cNvPr id="86019" name="Rectangle 4">
            <a:extLst>
              <a:ext uri="{FF2B5EF4-FFF2-40B4-BE49-F238E27FC236}">
                <a16:creationId xmlns:a16="http://schemas.microsoft.com/office/drawing/2014/main" id="{7423E71F-8FA7-4337-A315-65F69C81790B}"/>
              </a:ext>
            </a:extLst>
          </p:cNvPr>
          <p:cNvSpPr>
            <a:spLocks noGrp="1" noChangeArrowheads="1"/>
          </p:cNvSpPr>
          <p:nvPr>
            <p:ph idx="1"/>
          </p:nvPr>
        </p:nvSpPr>
        <p:spPr>
          <a:xfrm>
            <a:off x="4655608" y="1073890"/>
            <a:ext cx="4488391" cy="2796362"/>
          </a:xfrm>
        </p:spPr>
        <p:txBody>
          <a:bodyPr>
            <a:normAutofit lnSpcReduction="10000"/>
          </a:bodyPr>
          <a:lstStyle/>
          <a:p>
            <a:pPr marL="166688" indent="-166688" eaLnBrk="1" hangingPunct="1">
              <a:spcBef>
                <a:spcPct val="0"/>
              </a:spcBef>
            </a:pPr>
            <a:r>
              <a:rPr lang="en-US" altLang="en-US" sz="1800" dirty="0"/>
              <a:t>Multiple radiation tasks may be defined</a:t>
            </a:r>
          </a:p>
          <a:p>
            <a:pPr marL="515938" lvl="1" indent="-234950" eaLnBrk="1" hangingPunct="1">
              <a:spcBef>
                <a:spcPct val="0"/>
              </a:spcBef>
            </a:pPr>
            <a:r>
              <a:rPr lang="en-US" altLang="en-US" sz="1600" dirty="0"/>
              <a:t>Radk, HR, Articulating Radks</a:t>
            </a:r>
          </a:p>
          <a:p>
            <a:pPr marL="166688" indent="-166688" eaLnBrk="1" hangingPunct="1">
              <a:spcBef>
                <a:spcPct val="0"/>
              </a:spcBef>
            </a:pPr>
            <a:r>
              <a:rPr lang="en-US" altLang="en-US" sz="1800" dirty="0"/>
              <a:t>Desktop has some smarts to see if anything has changed that </a:t>
            </a:r>
            <a:r>
              <a:rPr lang="en-US" altLang="en-US" sz="1800" dirty="0" err="1"/>
              <a:t>neccessitates</a:t>
            </a:r>
            <a:r>
              <a:rPr lang="en-US" altLang="en-US" sz="1800" dirty="0"/>
              <a:t> a rerun of radiation tasks</a:t>
            </a:r>
          </a:p>
          <a:p>
            <a:pPr marL="515938" lvl="1" indent="-234950" eaLnBrk="1" hangingPunct="1">
              <a:spcBef>
                <a:spcPct val="0"/>
              </a:spcBef>
            </a:pPr>
            <a:r>
              <a:rPr lang="en-US" altLang="en-US" sz="1600" dirty="0"/>
              <a:t>Or the user can specify to use files that are already there</a:t>
            </a:r>
          </a:p>
          <a:p>
            <a:pPr marL="166688" indent="-166688" eaLnBrk="1" hangingPunct="1">
              <a:spcBef>
                <a:spcPct val="0"/>
              </a:spcBef>
            </a:pPr>
            <a:r>
              <a:rPr lang="en-US" altLang="en-US" sz="1800" dirty="0"/>
              <a:t>Properties accessed by Double Clicking or Properties Button</a:t>
            </a:r>
          </a:p>
          <a:p>
            <a:pPr marL="166688" indent="-166688" eaLnBrk="1" hangingPunct="1">
              <a:spcBef>
                <a:spcPct val="0"/>
              </a:spcBef>
            </a:pPr>
            <a:r>
              <a:rPr lang="en-US" altLang="en-US" sz="1800" dirty="0"/>
              <a:t>May also use Radiation Calculations menu item</a:t>
            </a:r>
          </a:p>
        </p:txBody>
      </p:sp>
      <p:sp>
        <p:nvSpPr>
          <p:cNvPr id="86032" name="Slide Number Placeholder 1">
            <a:extLst>
              <a:ext uri="{FF2B5EF4-FFF2-40B4-BE49-F238E27FC236}">
                <a16:creationId xmlns:a16="http://schemas.microsoft.com/office/drawing/2014/main" id="{D79715DD-B2AA-4924-946F-67488134DC8C}"/>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1D3C3F89-B4C1-4BF6-B422-3BE250890AFB}" type="slidenum">
              <a:rPr lang="en-US" altLang="en-US" sz="1200" smtClean="0"/>
              <a:pPr algn="ctr">
                <a:spcBef>
                  <a:spcPct val="0"/>
                </a:spcBef>
                <a:buFontTx/>
                <a:buNone/>
              </a:pPr>
              <a:t>71</a:t>
            </a:fld>
            <a:endParaRPr lang="en-US" altLang="en-US" sz="1200" dirty="0"/>
          </a:p>
        </p:txBody>
      </p:sp>
      <p:sp>
        <p:nvSpPr>
          <p:cNvPr id="86025" name="Rectangle 11">
            <a:extLst>
              <a:ext uri="{FF2B5EF4-FFF2-40B4-BE49-F238E27FC236}">
                <a16:creationId xmlns:a16="http://schemas.microsoft.com/office/drawing/2014/main" id="{185EBBEB-8927-4DE0-952B-EDB84158ACF2}"/>
              </a:ext>
            </a:extLst>
          </p:cNvPr>
          <p:cNvSpPr>
            <a:spLocks noChangeArrowheads="1"/>
          </p:cNvSpPr>
          <p:nvPr/>
        </p:nvSpPr>
        <p:spPr bwMode="auto">
          <a:xfrm rot="-2259937">
            <a:off x="1453842" y="5329177"/>
            <a:ext cx="1698625"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altLang="en-US" sz="1600" b="1" dirty="0">
                <a:solidFill>
                  <a:srgbClr val="FF0000"/>
                </a:solidFill>
                <a:latin typeface="Arial" panose="020B0604020202020204" pitchFamily="34" charset="0"/>
              </a:rPr>
              <a:t>Ray Control and sources</a:t>
            </a:r>
            <a:endParaRPr lang="en-US" altLang="en-US" sz="1600" b="1" dirty="0">
              <a:latin typeface="Arial" panose="020B0604020202020204" pitchFamily="34" charset="0"/>
            </a:endParaRPr>
          </a:p>
        </p:txBody>
      </p:sp>
      <p:sp>
        <p:nvSpPr>
          <p:cNvPr id="86026" name="Rectangle 12">
            <a:extLst>
              <a:ext uri="{FF2B5EF4-FFF2-40B4-BE49-F238E27FC236}">
                <a16:creationId xmlns:a16="http://schemas.microsoft.com/office/drawing/2014/main" id="{4EC1269D-F97C-425B-8481-0B8E82FAF83C}"/>
              </a:ext>
            </a:extLst>
          </p:cNvPr>
          <p:cNvSpPr>
            <a:spLocks noChangeArrowheads="1"/>
          </p:cNvSpPr>
          <p:nvPr/>
        </p:nvSpPr>
        <p:spPr bwMode="auto">
          <a:xfrm rot="-2259937">
            <a:off x="3045553" y="5157850"/>
            <a:ext cx="169862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Char char="•"/>
            </a:pPr>
            <a:r>
              <a:rPr lang="en-US" altLang="en-US" sz="1600" b="1" dirty="0">
                <a:solidFill>
                  <a:srgbClr val="FF0000"/>
                </a:solidFill>
                <a:latin typeface="Arial" panose="020B0604020202020204" pitchFamily="34" charset="0"/>
              </a:rPr>
              <a:t>Oct tree</a:t>
            </a:r>
            <a:endParaRPr lang="en-US" altLang="en-US" sz="1600" b="1" dirty="0">
              <a:latin typeface="Arial" panose="020B0604020202020204" pitchFamily="34" charset="0"/>
            </a:endParaRPr>
          </a:p>
        </p:txBody>
      </p:sp>
      <p:sp>
        <p:nvSpPr>
          <p:cNvPr id="86027" name="Rectangle 13">
            <a:extLst>
              <a:ext uri="{FF2B5EF4-FFF2-40B4-BE49-F238E27FC236}">
                <a16:creationId xmlns:a16="http://schemas.microsoft.com/office/drawing/2014/main" id="{4578F8EC-289B-4776-AAE4-B930EEF7E716}"/>
              </a:ext>
            </a:extLst>
          </p:cNvPr>
          <p:cNvSpPr>
            <a:spLocks noChangeArrowheads="1"/>
          </p:cNvSpPr>
          <p:nvPr/>
        </p:nvSpPr>
        <p:spPr bwMode="auto">
          <a:xfrm rot="-2259937">
            <a:off x="4502050" y="5592584"/>
            <a:ext cx="1698625"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Char char="•"/>
            </a:pPr>
            <a:r>
              <a:rPr lang="en-US" altLang="en-US" sz="1600" b="1" dirty="0">
                <a:solidFill>
                  <a:srgbClr val="FF0000"/>
                </a:solidFill>
                <a:latin typeface="Arial" panose="020B0604020202020204" pitchFamily="34" charset="0"/>
              </a:rPr>
              <a:t>HR Output</a:t>
            </a:r>
            <a:endParaRPr lang="en-US" altLang="en-US" sz="1600" b="1" dirty="0">
              <a:latin typeface="Arial" panose="020B0604020202020204" pitchFamily="34" charset="0"/>
            </a:endParaRPr>
          </a:p>
        </p:txBody>
      </p:sp>
      <p:sp>
        <p:nvSpPr>
          <p:cNvPr id="86028" name="Rectangle 14">
            <a:extLst>
              <a:ext uri="{FF2B5EF4-FFF2-40B4-BE49-F238E27FC236}">
                <a16:creationId xmlns:a16="http://schemas.microsoft.com/office/drawing/2014/main" id="{E76E2171-06DE-4653-8D7E-27D56DF9C2D7}"/>
              </a:ext>
            </a:extLst>
          </p:cNvPr>
          <p:cNvSpPr>
            <a:spLocks noChangeArrowheads="1"/>
          </p:cNvSpPr>
          <p:nvPr/>
        </p:nvSpPr>
        <p:spPr bwMode="auto">
          <a:xfrm rot="-2259937">
            <a:off x="6245467" y="5462814"/>
            <a:ext cx="169862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Char char="•"/>
            </a:pPr>
            <a:r>
              <a:rPr lang="en-US" altLang="en-US" sz="1600" b="1" dirty="0">
                <a:solidFill>
                  <a:srgbClr val="FF0000"/>
                </a:solidFill>
                <a:latin typeface="Arial" panose="020B0604020202020204" pitchFamily="34" charset="0"/>
              </a:rPr>
              <a:t>Radk Output</a:t>
            </a:r>
            <a:endParaRPr lang="en-US" altLang="en-US" sz="1600" b="1" dirty="0">
              <a:latin typeface="Arial" panose="020B0604020202020204" pitchFamily="34" charset="0"/>
            </a:endParaRPr>
          </a:p>
        </p:txBody>
      </p:sp>
      <p:sp>
        <p:nvSpPr>
          <p:cNvPr id="86030" name="Rectangle 16">
            <a:extLst>
              <a:ext uri="{FF2B5EF4-FFF2-40B4-BE49-F238E27FC236}">
                <a16:creationId xmlns:a16="http://schemas.microsoft.com/office/drawing/2014/main" id="{C36DECC3-474F-4520-9C71-46A70F643AE0}"/>
              </a:ext>
            </a:extLst>
          </p:cNvPr>
          <p:cNvSpPr>
            <a:spLocks noChangeArrowheads="1"/>
          </p:cNvSpPr>
          <p:nvPr/>
        </p:nvSpPr>
        <p:spPr bwMode="auto">
          <a:xfrm rot="-2259937">
            <a:off x="7593005" y="5157852"/>
            <a:ext cx="1698625"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Char char="•"/>
            </a:pPr>
            <a:r>
              <a:rPr lang="en-US" altLang="en-US" sz="1600" b="1" dirty="0">
                <a:solidFill>
                  <a:srgbClr val="FF0000"/>
                </a:solidFill>
                <a:latin typeface="Arial" panose="020B0604020202020204" pitchFamily="34" charset="0"/>
              </a:rPr>
              <a:t>Fast Spinning Object (Not Whole SC…)</a:t>
            </a:r>
            <a:endParaRPr lang="en-US" altLang="en-US" sz="1600" b="1" dirty="0">
              <a:latin typeface="Arial" panose="020B0604020202020204" pitchFamily="34" charset="0"/>
            </a:endParaRPr>
          </a:p>
        </p:txBody>
      </p:sp>
      <p:pic>
        <p:nvPicPr>
          <p:cNvPr id="3" name="Picture 2">
            <a:extLst>
              <a:ext uri="{FF2B5EF4-FFF2-40B4-BE49-F238E27FC236}">
                <a16:creationId xmlns:a16="http://schemas.microsoft.com/office/drawing/2014/main" id="{B67BFEE5-BE56-4236-B2AA-132DE947CBD9}"/>
              </a:ext>
            </a:extLst>
          </p:cNvPr>
          <p:cNvPicPr>
            <a:picLocks noChangeAspect="1"/>
          </p:cNvPicPr>
          <p:nvPr/>
        </p:nvPicPr>
        <p:blipFill rotWithShape="1">
          <a:blip r:embed="rId8"/>
          <a:srcRect b="44961"/>
          <a:stretch/>
        </p:blipFill>
        <p:spPr>
          <a:xfrm>
            <a:off x="291373" y="1184709"/>
            <a:ext cx="4029075" cy="1625868"/>
          </a:xfrm>
          <a:prstGeom prst="rect">
            <a:avLst/>
          </a:prstGeom>
        </p:spPr>
      </p:pic>
      <p:sp>
        <p:nvSpPr>
          <p:cNvPr id="32" name="Rectangle 11">
            <a:extLst>
              <a:ext uri="{FF2B5EF4-FFF2-40B4-BE49-F238E27FC236}">
                <a16:creationId xmlns:a16="http://schemas.microsoft.com/office/drawing/2014/main" id="{8669FF6A-A5FB-4365-8BD7-C75B78D931B9}"/>
              </a:ext>
            </a:extLst>
          </p:cNvPr>
          <p:cNvSpPr>
            <a:spLocks noChangeArrowheads="1"/>
          </p:cNvSpPr>
          <p:nvPr/>
        </p:nvSpPr>
        <p:spPr bwMode="auto">
          <a:xfrm rot="-2259937">
            <a:off x="-2448" y="4618830"/>
            <a:ext cx="1698625"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altLang="en-US" sz="1600" b="1" dirty="0">
                <a:solidFill>
                  <a:srgbClr val="FF0000"/>
                </a:solidFill>
                <a:latin typeface="Arial" panose="020B0604020202020204" pitchFamily="34" charset="0"/>
              </a:rPr>
              <a:t>What to Calculate</a:t>
            </a:r>
            <a:endParaRPr lang="en-US" altLang="en-US" sz="1600" b="1" dirty="0">
              <a:latin typeface="Arial" panose="020B0604020202020204" pitchFamily="34" charset="0"/>
            </a:endParaRPr>
          </a:p>
        </p:txBody>
      </p:sp>
      <p:pic>
        <p:nvPicPr>
          <p:cNvPr id="17" name="Picture 16">
            <a:extLst>
              <a:ext uri="{FF2B5EF4-FFF2-40B4-BE49-F238E27FC236}">
                <a16:creationId xmlns:a16="http://schemas.microsoft.com/office/drawing/2014/main" id="{6C16958B-F3FA-4347-8ACD-70BFDAC91F84}"/>
              </a:ext>
            </a:extLst>
          </p:cNvPr>
          <p:cNvPicPr>
            <a:picLocks noChangeAspect="1"/>
          </p:cNvPicPr>
          <p:nvPr/>
        </p:nvPicPr>
        <p:blipFill>
          <a:blip r:embed="rId9"/>
          <a:stretch>
            <a:fillRect/>
          </a:stretch>
        </p:blipFill>
        <p:spPr>
          <a:xfrm>
            <a:off x="2271692" y="2300287"/>
            <a:ext cx="954527" cy="1495425"/>
          </a:xfrm>
          <a:prstGeom prst="rect">
            <a:avLst/>
          </a:prstGeom>
          <a:ln w="38100" cmpd="dbl">
            <a:solidFill>
              <a:srgbClr val="FF0000"/>
            </a:solid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568BF8D-7BE5-4B81-9205-B0AE3900C571}"/>
              </a:ext>
            </a:extLst>
          </p:cNvPr>
          <p:cNvPicPr>
            <a:picLocks noChangeAspect="1"/>
          </p:cNvPicPr>
          <p:nvPr/>
        </p:nvPicPr>
        <p:blipFill>
          <a:blip r:embed="rId2"/>
          <a:stretch>
            <a:fillRect/>
          </a:stretch>
        </p:blipFill>
        <p:spPr>
          <a:xfrm>
            <a:off x="4519609" y="3787632"/>
            <a:ext cx="3505199" cy="2569937"/>
          </a:xfrm>
          <a:prstGeom prst="rect">
            <a:avLst/>
          </a:prstGeom>
        </p:spPr>
      </p:pic>
      <p:pic>
        <p:nvPicPr>
          <p:cNvPr id="5" name="Picture 4">
            <a:extLst>
              <a:ext uri="{FF2B5EF4-FFF2-40B4-BE49-F238E27FC236}">
                <a16:creationId xmlns:a16="http://schemas.microsoft.com/office/drawing/2014/main" id="{3BE157B0-49BD-47DD-A303-3529337C6E2A}"/>
              </a:ext>
            </a:extLst>
          </p:cNvPr>
          <p:cNvPicPr>
            <a:picLocks noChangeAspect="1"/>
          </p:cNvPicPr>
          <p:nvPr/>
        </p:nvPicPr>
        <p:blipFill>
          <a:blip r:embed="rId3"/>
          <a:stretch>
            <a:fillRect/>
          </a:stretch>
        </p:blipFill>
        <p:spPr>
          <a:xfrm>
            <a:off x="343302" y="3810000"/>
            <a:ext cx="3474690" cy="2547569"/>
          </a:xfrm>
          <a:prstGeom prst="rect">
            <a:avLst/>
          </a:prstGeom>
        </p:spPr>
      </p:pic>
      <p:pic>
        <p:nvPicPr>
          <p:cNvPr id="3" name="Picture 2">
            <a:extLst>
              <a:ext uri="{FF2B5EF4-FFF2-40B4-BE49-F238E27FC236}">
                <a16:creationId xmlns:a16="http://schemas.microsoft.com/office/drawing/2014/main" id="{F6747151-0BE7-4E7F-BEBE-57D26068CF2E}"/>
              </a:ext>
            </a:extLst>
          </p:cNvPr>
          <p:cNvPicPr>
            <a:picLocks noChangeAspect="1"/>
          </p:cNvPicPr>
          <p:nvPr/>
        </p:nvPicPr>
        <p:blipFill>
          <a:blip r:embed="rId4"/>
          <a:stretch>
            <a:fillRect/>
          </a:stretch>
        </p:blipFill>
        <p:spPr>
          <a:xfrm>
            <a:off x="343302" y="1141303"/>
            <a:ext cx="3474690" cy="2547568"/>
          </a:xfrm>
          <a:prstGeom prst="rect">
            <a:avLst/>
          </a:prstGeom>
        </p:spPr>
      </p:pic>
      <p:sp>
        <p:nvSpPr>
          <p:cNvPr id="87043" name="Rectangle 2">
            <a:extLst>
              <a:ext uri="{FF2B5EF4-FFF2-40B4-BE49-F238E27FC236}">
                <a16:creationId xmlns:a16="http://schemas.microsoft.com/office/drawing/2014/main" id="{81178EFF-50CA-4470-86F9-4E280750ACCE}"/>
              </a:ext>
            </a:extLst>
          </p:cNvPr>
          <p:cNvSpPr>
            <a:spLocks noGrp="1" noChangeArrowheads="1"/>
          </p:cNvSpPr>
          <p:nvPr>
            <p:ph type="title"/>
          </p:nvPr>
        </p:nvSpPr>
        <p:spPr>
          <a:xfrm>
            <a:off x="1066800" y="0"/>
            <a:ext cx="7162800" cy="914400"/>
          </a:xfrm>
        </p:spPr>
        <p:txBody>
          <a:bodyPr/>
          <a:lstStyle/>
          <a:p>
            <a:pPr eaLnBrk="1" hangingPunct="1"/>
            <a:r>
              <a:rPr lang="en-US" altLang="en-US" sz="2800" dirty="0"/>
              <a:t> Case Set Manager (SINDA)</a:t>
            </a:r>
          </a:p>
        </p:txBody>
      </p:sp>
      <p:sp>
        <p:nvSpPr>
          <p:cNvPr id="87044" name="Rectangle 3">
            <a:extLst>
              <a:ext uri="{FF2B5EF4-FFF2-40B4-BE49-F238E27FC236}">
                <a16:creationId xmlns:a16="http://schemas.microsoft.com/office/drawing/2014/main" id="{34970003-3719-4EAF-8692-42CC6AE2DC35}"/>
              </a:ext>
            </a:extLst>
          </p:cNvPr>
          <p:cNvSpPr>
            <a:spLocks noGrp="1" noChangeArrowheads="1"/>
          </p:cNvSpPr>
          <p:nvPr>
            <p:ph idx="1"/>
          </p:nvPr>
        </p:nvSpPr>
        <p:spPr>
          <a:xfrm>
            <a:off x="3886200" y="1158949"/>
            <a:ext cx="5257800" cy="3030279"/>
          </a:xfrm>
        </p:spPr>
        <p:txBody>
          <a:bodyPr>
            <a:normAutofit/>
          </a:bodyPr>
          <a:lstStyle/>
          <a:p>
            <a:pPr marL="166688" indent="-166688" eaLnBrk="1" hangingPunct="1">
              <a:lnSpc>
                <a:spcPct val="90000"/>
              </a:lnSpc>
              <a:spcBef>
                <a:spcPct val="0"/>
              </a:spcBef>
            </a:pPr>
            <a:r>
              <a:rPr lang="en-US" altLang="en-US" sz="1800" dirty="0"/>
              <a:t>S/F Calculations</a:t>
            </a:r>
          </a:p>
          <a:p>
            <a:pPr marL="346075" lvl="1" indent="-173038" eaLnBrk="1" hangingPunct="1">
              <a:lnSpc>
                <a:spcPct val="90000"/>
              </a:lnSpc>
              <a:spcBef>
                <a:spcPct val="0"/>
              </a:spcBef>
            </a:pPr>
            <a:r>
              <a:rPr lang="en-US" altLang="en-US" sz="1600" dirty="0"/>
              <a:t>Build/run/post process model</a:t>
            </a:r>
          </a:p>
          <a:p>
            <a:pPr marL="346075" lvl="1" indent="-173038" eaLnBrk="1" hangingPunct="1">
              <a:lnSpc>
                <a:spcPct val="90000"/>
              </a:lnSpc>
              <a:spcBef>
                <a:spcPct val="0"/>
              </a:spcBef>
            </a:pPr>
            <a:r>
              <a:rPr lang="en-US" altLang="en-US" sz="1600" dirty="0"/>
              <a:t>May build Cond/Cap using Conduction Calculation menu</a:t>
            </a:r>
          </a:p>
          <a:p>
            <a:pPr marL="166688" indent="-166688" eaLnBrk="1" hangingPunct="1">
              <a:lnSpc>
                <a:spcPct val="90000"/>
              </a:lnSpc>
              <a:spcBef>
                <a:spcPct val="0"/>
              </a:spcBef>
            </a:pPr>
            <a:r>
              <a:rPr lang="en-US" altLang="en-US" sz="1800" dirty="0"/>
              <a:t>S/F Output</a:t>
            </a:r>
          </a:p>
          <a:p>
            <a:pPr marL="346075" lvl="1" indent="-173038">
              <a:lnSpc>
                <a:spcPct val="90000"/>
              </a:lnSpc>
              <a:spcBef>
                <a:spcPct val="0"/>
              </a:spcBef>
            </a:pPr>
            <a:r>
              <a:rPr lang="en-US" altLang="en-US" sz="1600" dirty="0"/>
              <a:t>What and where to output</a:t>
            </a:r>
          </a:p>
          <a:p>
            <a:pPr marL="166688" indent="-166688" eaLnBrk="1" hangingPunct="1">
              <a:lnSpc>
                <a:spcPct val="90000"/>
              </a:lnSpc>
              <a:spcBef>
                <a:spcPct val="0"/>
              </a:spcBef>
            </a:pPr>
            <a:r>
              <a:rPr lang="en-US" altLang="en-US" sz="1800" dirty="0"/>
              <a:t>SINDA</a:t>
            </a:r>
          </a:p>
          <a:p>
            <a:pPr marL="346075" lvl="1" indent="-173038">
              <a:lnSpc>
                <a:spcPct val="90000"/>
              </a:lnSpc>
              <a:spcBef>
                <a:spcPct val="0"/>
              </a:spcBef>
            </a:pPr>
            <a:r>
              <a:rPr lang="en-US" altLang="en-US" sz="1600" dirty="0"/>
              <a:t>What submodels to build</a:t>
            </a:r>
          </a:p>
          <a:p>
            <a:pPr marL="346075" lvl="1" indent="-173038">
              <a:lnSpc>
                <a:spcPct val="90000"/>
              </a:lnSpc>
              <a:spcBef>
                <a:spcPct val="0"/>
              </a:spcBef>
            </a:pPr>
            <a:r>
              <a:rPr lang="en-US" altLang="en-US" sz="1600" dirty="0"/>
              <a:t>Access to all Control variables</a:t>
            </a:r>
          </a:p>
          <a:p>
            <a:pPr marL="346075" lvl="1" indent="-173038">
              <a:lnSpc>
                <a:spcPct val="90000"/>
              </a:lnSpc>
              <a:spcBef>
                <a:spcPct val="0"/>
              </a:spcBef>
            </a:pPr>
            <a:r>
              <a:rPr lang="en-US" altLang="en-US" sz="1600" dirty="0"/>
              <a:t>Allow symbols to pass through as SINDA registers</a:t>
            </a:r>
          </a:p>
          <a:p>
            <a:pPr marL="346075" lvl="1" indent="-173038">
              <a:lnSpc>
                <a:spcPct val="90000"/>
              </a:lnSpc>
              <a:spcBef>
                <a:spcPct val="0"/>
              </a:spcBef>
            </a:pPr>
            <a:r>
              <a:rPr lang="en-US" altLang="en-US" sz="1600" dirty="0"/>
              <a:t>User generated SINDA logic, data,  and parameters</a:t>
            </a:r>
          </a:p>
          <a:p>
            <a:pPr marL="346075" lvl="1" indent="-173038">
              <a:lnSpc>
                <a:spcPct val="90000"/>
              </a:lnSpc>
              <a:spcBef>
                <a:spcPct val="0"/>
              </a:spcBef>
            </a:pPr>
            <a:r>
              <a:rPr lang="en-US" altLang="en-US" sz="1600" dirty="0"/>
              <a:t>Included Files</a:t>
            </a:r>
          </a:p>
        </p:txBody>
      </p:sp>
      <p:sp>
        <p:nvSpPr>
          <p:cNvPr id="87051" name="Slide Number Placeholder 1">
            <a:extLst>
              <a:ext uri="{FF2B5EF4-FFF2-40B4-BE49-F238E27FC236}">
                <a16:creationId xmlns:a16="http://schemas.microsoft.com/office/drawing/2014/main" id="{78D7EDC8-120C-4238-B4DD-A0F9FB03DD98}"/>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F3F053E5-0AF8-4CC9-AEC1-F3F3AF996B4D}" type="slidenum">
              <a:rPr lang="en-US" altLang="en-US" sz="1200" smtClean="0"/>
              <a:pPr algn="ctr">
                <a:spcBef>
                  <a:spcPct val="0"/>
                </a:spcBef>
                <a:buFontTx/>
                <a:buNone/>
              </a:pPr>
              <a:t>72</a:t>
            </a:fld>
            <a:endParaRPr lang="en-US" altLang="en-US" sz="1200" dirty="0"/>
          </a:p>
        </p:txBody>
      </p:sp>
      <p:sp>
        <p:nvSpPr>
          <p:cNvPr id="87047" name="Rectangle 9">
            <a:extLst>
              <a:ext uri="{FF2B5EF4-FFF2-40B4-BE49-F238E27FC236}">
                <a16:creationId xmlns:a16="http://schemas.microsoft.com/office/drawing/2014/main" id="{C28FC9AB-2EC2-43AF-9200-E1ACF673FB4D}"/>
              </a:ext>
            </a:extLst>
          </p:cNvPr>
          <p:cNvSpPr>
            <a:spLocks noChangeArrowheads="1"/>
          </p:cNvSpPr>
          <p:nvPr/>
        </p:nvSpPr>
        <p:spPr bwMode="auto">
          <a:xfrm rot="-2259937">
            <a:off x="614363" y="2122488"/>
            <a:ext cx="3228975"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515938" indent="-2349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altLang="en-US" sz="1600" b="1">
                <a:solidFill>
                  <a:srgbClr val="FF0000"/>
                </a:solidFill>
                <a:latin typeface="Arial" panose="020B0604020202020204" pitchFamily="34" charset="0"/>
              </a:rPr>
              <a:t>Build and run Model Control</a:t>
            </a:r>
          </a:p>
          <a:p>
            <a:pPr eaLnBrk="1" hangingPunct="1">
              <a:lnSpc>
                <a:spcPct val="90000"/>
              </a:lnSpc>
              <a:buFontTx/>
              <a:buChar char="•"/>
            </a:pPr>
            <a:r>
              <a:rPr lang="en-US" altLang="en-US" sz="1600" b="1">
                <a:solidFill>
                  <a:srgbClr val="FF0000"/>
                </a:solidFill>
                <a:latin typeface="Arial" panose="020B0604020202020204" pitchFamily="34" charset="0"/>
              </a:rPr>
              <a:t>Top Level Solution Control</a:t>
            </a:r>
          </a:p>
          <a:p>
            <a:pPr lvl="1" eaLnBrk="1" hangingPunct="1">
              <a:lnSpc>
                <a:spcPct val="90000"/>
              </a:lnSpc>
              <a:buFontTx/>
              <a:buChar char="–"/>
            </a:pPr>
            <a:r>
              <a:rPr lang="en-US" altLang="en-US" sz="1400" b="1">
                <a:solidFill>
                  <a:srgbClr val="FF0000"/>
                </a:solidFill>
                <a:latin typeface="Arial" panose="020B0604020202020204" pitchFamily="34" charset="0"/>
              </a:rPr>
              <a:t>SS,Transient</a:t>
            </a:r>
          </a:p>
          <a:p>
            <a:pPr lvl="1" eaLnBrk="1" hangingPunct="1">
              <a:lnSpc>
                <a:spcPct val="90000"/>
              </a:lnSpc>
              <a:buFontTx/>
              <a:buChar char="–"/>
            </a:pPr>
            <a:r>
              <a:rPr lang="en-US" altLang="en-US" sz="1400" b="1">
                <a:solidFill>
                  <a:srgbClr val="FF0000"/>
                </a:solidFill>
                <a:latin typeface="Arial" panose="020B0604020202020204" pitchFamily="34" charset="0"/>
              </a:rPr>
              <a:t>Convergence</a:t>
            </a:r>
          </a:p>
        </p:txBody>
      </p:sp>
      <p:sp>
        <p:nvSpPr>
          <p:cNvPr id="87048" name="Rectangle 10">
            <a:extLst>
              <a:ext uri="{FF2B5EF4-FFF2-40B4-BE49-F238E27FC236}">
                <a16:creationId xmlns:a16="http://schemas.microsoft.com/office/drawing/2014/main" id="{8100A715-ECDD-4B90-AF8B-320E3E82CA5F}"/>
              </a:ext>
            </a:extLst>
          </p:cNvPr>
          <p:cNvSpPr>
            <a:spLocks noChangeArrowheads="1"/>
          </p:cNvSpPr>
          <p:nvPr/>
        </p:nvSpPr>
        <p:spPr bwMode="auto">
          <a:xfrm rot="-2259937">
            <a:off x="819150" y="5021263"/>
            <a:ext cx="2719388"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461963" indent="-18097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altLang="en-US" sz="1600" b="1">
                <a:solidFill>
                  <a:srgbClr val="FF0000"/>
                </a:solidFill>
                <a:latin typeface="Arial" panose="020B0604020202020204" pitchFamily="34" charset="0"/>
              </a:rPr>
              <a:t>Output</a:t>
            </a:r>
          </a:p>
          <a:p>
            <a:pPr lvl="1" eaLnBrk="1" hangingPunct="1">
              <a:lnSpc>
                <a:spcPct val="90000"/>
              </a:lnSpc>
              <a:buFontTx/>
              <a:buChar char="–"/>
            </a:pPr>
            <a:r>
              <a:rPr lang="en-US" altLang="en-US" sz="1400" b="1">
                <a:solidFill>
                  <a:srgbClr val="FF0000"/>
                </a:solidFill>
                <a:latin typeface="Arial" panose="020B0604020202020204" pitchFamily="34" charset="0"/>
              </a:rPr>
              <a:t>Temp, Heat, etc</a:t>
            </a:r>
          </a:p>
          <a:p>
            <a:pPr lvl="1" eaLnBrk="1" hangingPunct="1">
              <a:lnSpc>
                <a:spcPct val="90000"/>
              </a:lnSpc>
              <a:buFontTx/>
              <a:buChar char="–"/>
            </a:pPr>
            <a:r>
              <a:rPr lang="en-US" altLang="en-US" sz="1400" b="1">
                <a:solidFill>
                  <a:srgbClr val="FF0000"/>
                </a:solidFill>
                <a:latin typeface="Arial" panose="020B0604020202020204" pitchFamily="34" charset="0"/>
              </a:rPr>
              <a:t>Save File or Output File</a:t>
            </a:r>
          </a:p>
          <a:p>
            <a:pPr algn="ctr" eaLnBrk="1" hangingPunct="1">
              <a:lnSpc>
                <a:spcPct val="90000"/>
              </a:lnSpc>
              <a:buFontTx/>
              <a:buChar char="•"/>
            </a:pPr>
            <a:endParaRPr lang="en-US" altLang="en-US" sz="1600" b="1">
              <a:latin typeface="Arial" panose="020B0604020202020204" pitchFamily="34" charset="0"/>
            </a:endParaRPr>
          </a:p>
        </p:txBody>
      </p:sp>
      <p:sp>
        <p:nvSpPr>
          <p:cNvPr id="87049" name="Rectangle 11">
            <a:extLst>
              <a:ext uri="{FF2B5EF4-FFF2-40B4-BE49-F238E27FC236}">
                <a16:creationId xmlns:a16="http://schemas.microsoft.com/office/drawing/2014/main" id="{3B102F4F-BD61-4122-989C-5CF9528A0F54}"/>
              </a:ext>
            </a:extLst>
          </p:cNvPr>
          <p:cNvSpPr>
            <a:spLocks noChangeArrowheads="1"/>
          </p:cNvSpPr>
          <p:nvPr/>
        </p:nvSpPr>
        <p:spPr bwMode="auto">
          <a:xfrm rot="-2259937">
            <a:off x="4736415" y="4304578"/>
            <a:ext cx="3161973"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515938" indent="-2349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altLang="en-US" sz="1600" b="1" dirty="0">
                <a:solidFill>
                  <a:srgbClr val="FF0000"/>
                </a:solidFill>
                <a:latin typeface="Arial" panose="020B0604020202020204" pitchFamily="34" charset="0"/>
              </a:rPr>
              <a:t>SINDA Blocks</a:t>
            </a:r>
          </a:p>
          <a:p>
            <a:pPr lvl="1" eaLnBrk="1" hangingPunct="1">
              <a:lnSpc>
                <a:spcPct val="90000"/>
              </a:lnSpc>
              <a:buFontTx/>
              <a:buChar char="–"/>
            </a:pPr>
            <a:r>
              <a:rPr lang="en-US" altLang="en-US" sz="1400" b="1" dirty="0">
                <a:solidFill>
                  <a:srgbClr val="FF0000"/>
                </a:solidFill>
                <a:latin typeface="Arial" panose="020B0604020202020204" pitchFamily="34" charset="0"/>
              </a:rPr>
              <a:t>Control</a:t>
            </a:r>
          </a:p>
          <a:p>
            <a:pPr eaLnBrk="1" hangingPunct="1">
              <a:lnSpc>
                <a:spcPct val="90000"/>
              </a:lnSpc>
              <a:buFontTx/>
              <a:buChar char="•"/>
            </a:pPr>
            <a:r>
              <a:rPr lang="en-US" altLang="en-US" sz="1600" b="1" dirty="0">
                <a:solidFill>
                  <a:srgbClr val="FF0000"/>
                </a:solidFill>
                <a:latin typeface="Arial" panose="020B0604020202020204" pitchFamily="34" charset="0"/>
              </a:rPr>
              <a:t>Submodel Blocks</a:t>
            </a:r>
          </a:p>
          <a:p>
            <a:pPr lvl="1" eaLnBrk="1" hangingPunct="1">
              <a:lnSpc>
                <a:spcPct val="90000"/>
              </a:lnSpc>
              <a:buFontTx/>
              <a:buChar char="–"/>
            </a:pPr>
            <a:r>
              <a:rPr lang="en-US" altLang="en-US" sz="1400" b="1" dirty="0">
                <a:solidFill>
                  <a:srgbClr val="FF0000"/>
                </a:solidFill>
                <a:latin typeface="Arial" panose="020B0604020202020204" pitchFamily="34" charset="0"/>
              </a:rPr>
              <a:t>Variables 0,1,2, Node Data, Cond Data, Array Data</a:t>
            </a:r>
          </a:p>
          <a:p>
            <a:pPr eaLnBrk="1" hangingPunct="1">
              <a:lnSpc>
                <a:spcPct val="90000"/>
              </a:lnSpc>
              <a:buFontTx/>
              <a:buChar char="•"/>
            </a:pPr>
            <a:r>
              <a:rPr lang="en-US" altLang="en-US" sz="1600" b="1" dirty="0">
                <a:solidFill>
                  <a:srgbClr val="FF0000"/>
                </a:solidFill>
                <a:latin typeface="Arial" panose="020B0604020202020204" pitchFamily="34" charset="0"/>
              </a:rPr>
              <a:t>Include files</a:t>
            </a:r>
          </a:p>
          <a:p>
            <a:pPr lvl="1" eaLnBrk="1" hangingPunct="1">
              <a:lnSpc>
                <a:spcPct val="90000"/>
              </a:lnSpc>
              <a:buFontTx/>
              <a:buNone/>
            </a:pPr>
            <a:endParaRPr lang="en-US" altLang="en-US" sz="1400" b="1" dirty="0">
              <a:latin typeface="Arial" panose="020B0604020202020204" pitchFamily="34" charset="0"/>
            </a:endParaRPr>
          </a:p>
        </p:txBody>
      </p:sp>
      <p:pic>
        <p:nvPicPr>
          <p:cNvPr id="87050" name="Picture 430">
            <a:extLst>
              <a:ext uri="{FF2B5EF4-FFF2-40B4-BE49-F238E27FC236}">
                <a16:creationId xmlns:a16="http://schemas.microsoft.com/office/drawing/2014/main" id="{CE3B6F87-5779-4D32-A1B6-81771B5D4C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053209"/>
            <a:ext cx="1676400" cy="369887"/>
          </a:xfrm>
          <a:prstGeom prst="rect">
            <a:avLst/>
          </a:prstGeom>
          <a:noFill/>
          <a:ln w="38100" cmpd="dbl">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E9965A-367E-4E0D-A53D-7881A0F5E407}"/>
              </a:ext>
            </a:extLst>
          </p:cNvPr>
          <p:cNvPicPr>
            <a:picLocks noChangeAspect="1"/>
          </p:cNvPicPr>
          <p:nvPr/>
        </p:nvPicPr>
        <p:blipFill rotWithShape="1">
          <a:blip r:embed="rId2"/>
          <a:srcRect r="23324" b="8144"/>
          <a:stretch/>
        </p:blipFill>
        <p:spPr>
          <a:xfrm>
            <a:off x="119511" y="3361625"/>
            <a:ext cx="3392808" cy="2980031"/>
          </a:xfrm>
          <a:prstGeom prst="rect">
            <a:avLst/>
          </a:prstGeom>
        </p:spPr>
      </p:pic>
      <p:pic>
        <p:nvPicPr>
          <p:cNvPr id="7" name="Picture 6">
            <a:extLst>
              <a:ext uri="{FF2B5EF4-FFF2-40B4-BE49-F238E27FC236}">
                <a16:creationId xmlns:a16="http://schemas.microsoft.com/office/drawing/2014/main" id="{ED7CF4BE-F8B8-47FC-B32A-0FDD55E49E5D}"/>
              </a:ext>
            </a:extLst>
          </p:cNvPr>
          <p:cNvPicPr>
            <a:picLocks noChangeAspect="1"/>
          </p:cNvPicPr>
          <p:nvPr/>
        </p:nvPicPr>
        <p:blipFill rotWithShape="1">
          <a:blip r:embed="rId3"/>
          <a:srcRect r="45991" b="25530"/>
          <a:stretch/>
        </p:blipFill>
        <p:spPr>
          <a:xfrm>
            <a:off x="3733800" y="3747235"/>
            <a:ext cx="2474094" cy="2501165"/>
          </a:xfrm>
          <a:prstGeom prst="rect">
            <a:avLst/>
          </a:prstGeom>
        </p:spPr>
      </p:pic>
      <p:pic>
        <p:nvPicPr>
          <p:cNvPr id="5" name="Picture 4">
            <a:extLst>
              <a:ext uri="{FF2B5EF4-FFF2-40B4-BE49-F238E27FC236}">
                <a16:creationId xmlns:a16="http://schemas.microsoft.com/office/drawing/2014/main" id="{4CF7EF8C-FE63-4E13-A081-FB6A0CA0E099}"/>
              </a:ext>
            </a:extLst>
          </p:cNvPr>
          <p:cNvPicPr>
            <a:picLocks noChangeAspect="1"/>
          </p:cNvPicPr>
          <p:nvPr/>
        </p:nvPicPr>
        <p:blipFill rotWithShape="1">
          <a:blip r:embed="rId4"/>
          <a:srcRect r="31767" b="30998"/>
          <a:stretch/>
        </p:blipFill>
        <p:spPr>
          <a:xfrm>
            <a:off x="6400800" y="4004303"/>
            <a:ext cx="2593205" cy="1922665"/>
          </a:xfrm>
          <a:prstGeom prst="rect">
            <a:avLst/>
          </a:prstGeom>
        </p:spPr>
      </p:pic>
      <p:pic>
        <p:nvPicPr>
          <p:cNvPr id="3" name="Picture 2">
            <a:extLst>
              <a:ext uri="{FF2B5EF4-FFF2-40B4-BE49-F238E27FC236}">
                <a16:creationId xmlns:a16="http://schemas.microsoft.com/office/drawing/2014/main" id="{18200923-87C9-4BB5-9499-7FE60CEE1CC8}"/>
              </a:ext>
            </a:extLst>
          </p:cNvPr>
          <p:cNvPicPr>
            <a:picLocks noChangeAspect="1"/>
          </p:cNvPicPr>
          <p:nvPr/>
        </p:nvPicPr>
        <p:blipFill rotWithShape="1">
          <a:blip r:embed="rId5"/>
          <a:srcRect b="31655"/>
          <a:stretch/>
        </p:blipFill>
        <p:spPr>
          <a:xfrm>
            <a:off x="228600" y="1152625"/>
            <a:ext cx="3800475" cy="1904386"/>
          </a:xfrm>
          <a:prstGeom prst="rect">
            <a:avLst/>
          </a:prstGeom>
        </p:spPr>
      </p:pic>
      <p:sp>
        <p:nvSpPr>
          <p:cNvPr id="88069" name="Rectangle 3">
            <a:extLst>
              <a:ext uri="{FF2B5EF4-FFF2-40B4-BE49-F238E27FC236}">
                <a16:creationId xmlns:a16="http://schemas.microsoft.com/office/drawing/2014/main" id="{7C1AE2FE-A444-4591-837B-B9FE9C0D3500}"/>
              </a:ext>
            </a:extLst>
          </p:cNvPr>
          <p:cNvSpPr>
            <a:spLocks noGrp="1" noChangeArrowheads="1"/>
          </p:cNvSpPr>
          <p:nvPr>
            <p:ph type="title"/>
          </p:nvPr>
        </p:nvSpPr>
        <p:spPr>
          <a:xfrm>
            <a:off x="1066800" y="0"/>
            <a:ext cx="7239000" cy="914400"/>
          </a:xfrm>
        </p:spPr>
        <p:txBody>
          <a:bodyPr/>
          <a:lstStyle/>
          <a:p>
            <a:pPr eaLnBrk="1" hangingPunct="1"/>
            <a:r>
              <a:rPr lang="en-US" altLang="en-US" sz="2800" dirty="0"/>
              <a:t>Case Set Manager (Overrides)</a:t>
            </a:r>
          </a:p>
        </p:txBody>
      </p:sp>
      <p:sp>
        <p:nvSpPr>
          <p:cNvPr id="88070" name="Rectangle 4">
            <a:extLst>
              <a:ext uri="{FF2B5EF4-FFF2-40B4-BE49-F238E27FC236}">
                <a16:creationId xmlns:a16="http://schemas.microsoft.com/office/drawing/2014/main" id="{5BA77F14-987C-4C49-89F0-37B98C039332}"/>
              </a:ext>
            </a:extLst>
          </p:cNvPr>
          <p:cNvSpPr>
            <a:spLocks noGrp="1" noChangeArrowheads="1"/>
          </p:cNvSpPr>
          <p:nvPr>
            <p:ph idx="1"/>
          </p:nvPr>
        </p:nvSpPr>
        <p:spPr>
          <a:xfrm>
            <a:off x="4191000" y="1073888"/>
            <a:ext cx="4953000" cy="2828261"/>
          </a:xfrm>
        </p:spPr>
        <p:txBody>
          <a:bodyPr>
            <a:normAutofit fontScale="92500" lnSpcReduction="20000"/>
          </a:bodyPr>
          <a:lstStyle/>
          <a:p>
            <a:pPr marL="166688" indent="-166688" eaLnBrk="1" hangingPunct="1">
              <a:spcBef>
                <a:spcPct val="0"/>
              </a:spcBef>
            </a:pPr>
            <a:r>
              <a:rPr lang="en-US" altLang="en-US" sz="1800" dirty="0"/>
              <a:t>Initialize</a:t>
            </a:r>
          </a:p>
          <a:p>
            <a:pPr marL="509588" lvl="1" indent="-220663">
              <a:spcBef>
                <a:spcPct val="0"/>
              </a:spcBef>
            </a:pPr>
            <a:r>
              <a:rPr lang="en-US" altLang="en-US" sz="1700" dirty="0"/>
              <a:t>Set Initial Conditions</a:t>
            </a:r>
          </a:p>
          <a:p>
            <a:pPr marL="166688" indent="-166688" eaLnBrk="1" hangingPunct="1">
              <a:spcBef>
                <a:spcPct val="0"/>
              </a:spcBef>
            </a:pPr>
            <a:r>
              <a:rPr lang="en-US" altLang="en-US" sz="1800" dirty="0"/>
              <a:t>Advanced</a:t>
            </a:r>
          </a:p>
          <a:p>
            <a:pPr marL="515938" lvl="1" indent="-234950" eaLnBrk="1" hangingPunct="1">
              <a:spcBef>
                <a:spcPct val="0"/>
              </a:spcBef>
            </a:pPr>
            <a:r>
              <a:rPr lang="en-US" altLang="en-US" sz="1600" dirty="0"/>
              <a:t>Where to store files for run</a:t>
            </a:r>
          </a:p>
          <a:p>
            <a:pPr marL="166688" indent="-166688" eaLnBrk="1" hangingPunct="1">
              <a:spcBef>
                <a:spcPct val="0"/>
              </a:spcBef>
            </a:pPr>
            <a:r>
              <a:rPr lang="en-US" altLang="en-US" sz="1800" dirty="0"/>
              <a:t>Props</a:t>
            </a:r>
          </a:p>
          <a:p>
            <a:pPr marL="515938" lvl="1" indent="-234950" eaLnBrk="1" hangingPunct="1">
              <a:spcBef>
                <a:spcPct val="0"/>
              </a:spcBef>
            </a:pPr>
            <a:r>
              <a:rPr lang="en-US" altLang="en-US" sz="1600" dirty="0"/>
              <a:t>Override property aliases or databases</a:t>
            </a:r>
          </a:p>
          <a:p>
            <a:pPr marL="166688" indent="-166688" eaLnBrk="1" hangingPunct="1">
              <a:spcBef>
                <a:spcPct val="0"/>
              </a:spcBef>
            </a:pPr>
            <a:r>
              <a:rPr lang="en-US" altLang="en-US" sz="1800" dirty="0"/>
              <a:t>Symbols</a:t>
            </a:r>
          </a:p>
          <a:p>
            <a:pPr marL="515938" lvl="1" indent="-234950" eaLnBrk="1" hangingPunct="1">
              <a:spcBef>
                <a:spcPct val="0"/>
              </a:spcBef>
            </a:pPr>
            <a:r>
              <a:rPr lang="en-US" altLang="en-US" sz="1600" dirty="0"/>
              <a:t>Override default symbol values</a:t>
            </a:r>
          </a:p>
          <a:p>
            <a:pPr marL="515938" lvl="1" indent="-234950" eaLnBrk="1" hangingPunct="1">
              <a:spcBef>
                <a:spcPct val="0"/>
              </a:spcBef>
            </a:pPr>
            <a:r>
              <a:rPr lang="en-US" altLang="en-US" sz="1600" dirty="0"/>
              <a:t>Great place to define power, setpoint, thickness, or any other uncertain parameter specific to case</a:t>
            </a:r>
          </a:p>
          <a:p>
            <a:pPr marL="166688" indent="-166688" eaLnBrk="1" hangingPunct="1">
              <a:spcBef>
                <a:spcPct val="0"/>
              </a:spcBef>
            </a:pPr>
            <a:r>
              <a:rPr lang="en-US" altLang="en-US" sz="1800" dirty="0"/>
              <a:t>Comments tab also exists</a:t>
            </a:r>
          </a:p>
          <a:p>
            <a:pPr marL="515938" lvl="1" indent="-234950" eaLnBrk="1" hangingPunct="1">
              <a:spcBef>
                <a:spcPct val="0"/>
              </a:spcBef>
            </a:pPr>
            <a:r>
              <a:rPr lang="en-US" altLang="en-US" sz="1600" dirty="0"/>
              <a:t>Very useful for documentation that stays with model (change log, how to use, </a:t>
            </a:r>
            <a:r>
              <a:rPr lang="en-US" altLang="en-US" sz="1600" dirty="0" err="1"/>
              <a:t>etc</a:t>
            </a:r>
            <a:r>
              <a:rPr lang="en-US" altLang="en-US" sz="1600" dirty="0"/>
              <a:t>)</a:t>
            </a:r>
          </a:p>
        </p:txBody>
      </p:sp>
      <p:sp>
        <p:nvSpPr>
          <p:cNvPr id="88074" name="Slide Number Placeholder 1">
            <a:extLst>
              <a:ext uri="{FF2B5EF4-FFF2-40B4-BE49-F238E27FC236}">
                <a16:creationId xmlns:a16="http://schemas.microsoft.com/office/drawing/2014/main" id="{0AE944D7-C665-4978-8EFB-36676AF8CD00}"/>
              </a:ext>
            </a:extLst>
          </p:cNvPr>
          <p:cNvSpPr>
            <a:spLocks noGrp="1"/>
          </p:cNvSpPr>
          <p:nvPr>
            <p:ph type="sldNum" sz="quarter" idx="12"/>
          </p:nvPr>
        </p:nvSpPr>
        <p:spPr bwMode="auto">
          <a:xfrm>
            <a:off x="8686800" y="6583363"/>
            <a:ext cx="4572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37F6C075-864E-47C7-A93D-FFCEA12078BC}" type="slidenum">
              <a:rPr lang="en-US" altLang="en-US" sz="1200" smtClean="0"/>
              <a:pPr algn="ctr">
                <a:spcBef>
                  <a:spcPct val="0"/>
                </a:spcBef>
                <a:buFontTx/>
                <a:buNone/>
              </a:pPr>
              <a:t>73</a:t>
            </a:fld>
            <a:endParaRPr lang="en-US" altLang="en-US" sz="1200" dirty="0"/>
          </a:p>
        </p:txBody>
      </p:sp>
      <p:sp>
        <p:nvSpPr>
          <p:cNvPr id="88071" name="Rectangle 7">
            <a:extLst>
              <a:ext uri="{FF2B5EF4-FFF2-40B4-BE49-F238E27FC236}">
                <a16:creationId xmlns:a16="http://schemas.microsoft.com/office/drawing/2014/main" id="{E2A555C0-3D37-4414-9810-86510385D2C5}"/>
              </a:ext>
            </a:extLst>
          </p:cNvPr>
          <p:cNvSpPr>
            <a:spLocks noChangeArrowheads="1"/>
          </p:cNvSpPr>
          <p:nvPr/>
        </p:nvSpPr>
        <p:spPr bwMode="auto">
          <a:xfrm rot="-2259937">
            <a:off x="611188" y="1968500"/>
            <a:ext cx="334803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altLang="en-US" sz="1600" b="1" dirty="0">
                <a:solidFill>
                  <a:srgbClr val="FF0000"/>
                </a:solidFill>
                <a:latin typeface="Arial" panose="020B0604020202020204" pitchFamily="34" charset="0"/>
              </a:rPr>
              <a:t>Load Initial Temperatures</a:t>
            </a:r>
          </a:p>
        </p:txBody>
      </p:sp>
      <p:sp>
        <p:nvSpPr>
          <p:cNvPr id="88072" name="Rectangle 8">
            <a:extLst>
              <a:ext uri="{FF2B5EF4-FFF2-40B4-BE49-F238E27FC236}">
                <a16:creationId xmlns:a16="http://schemas.microsoft.com/office/drawing/2014/main" id="{5B62A24B-CAE3-4DDE-B299-A0D197A0FC55}"/>
              </a:ext>
            </a:extLst>
          </p:cNvPr>
          <p:cNvSpPr>
            <a:spLocks noChangeArrowheads="1"/>
          </p:cNvSpPr>
          <p:nvPr/>
        </p:nvSpPr>
        <p:spPr bwMode="auto">
          <a:xfrm rot="-2259937">
            <a:off x="3719378" y="4721295"/>
            <a:ext cx="2819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altLang="en-US" sz="1600" b="1" dirty="0">
                <a:solidFill>
                  <a:srgbClr val="FF0000"/>
                </a:solidFill>
                <a:latin typeface="Arial" panose="020B0604020202020204" pitchFamily="34" charset="0"/>
              </a:rPr>
              <a:t>Define Thermo or </a:t>
            </a:r>
            <a:r>
              <a:rPr lang="en-US" altLang="en-US" sz="1600" b="1" dirty="0" err="1">
                <a:solidFill>
                  <a:srgbClr val="FF0000"/>
                </a:solidFill>
                <a:latin typeface="Arial" panose="020B0604020202020204" pitchFamily="34" charset="0"/>
              </a:rPr>
              <a:t>Opt</a:t>
            </a:r>
            <a:r>
              <a:rPr lang="en-US" altLang="en-US" sz="1600" b="1" dirty="0">
                <a:solidFill>
                  <a:srgbClr val="FF0000"/>
                </a:solidFill>
                <a:latin typeface="Arial" panose="020B0604020202020204" pitchFamily="34" charset="0"/>
              </a:rPr>
              <a:t> Prop Alias overrides</a:t>
            </a:r>
          </a:p>
          <a:p>
            <a:pPr eaLnBrk="1" hangingPunct="1">
              <a:lnSpc>
                <a:spcPct val="90000"/>
              </a:lnSpc>
              <a:buFontTx/>
              <a:buChar char="•"/>
            </a:pPr>
            <a:r>
              <a:rPr lang="en-US" altLang="en-US" sz="1600" b="1" dirty="0">
                <a:solidFill>
                  <a:srgbClr val="FF0000"/>
                </a:solidFill>
                <a:latin typeface="Arial" panose="020B0604020202020204" pitchFamily="34" charset="0"/>
              </a:rPr>
              <a:t>Override Thermo or </a:t>
            </a:r>
            <a:r>
              <a:rPr lang="en-US" altLang="en-US" sz="1600" b="1" dirty="0" err="1">
                <a:solidFill>
                  <a:srgbClr val="FF0000"/>
                </a:solidFill>
                <a:latin typeface="Arial" panose="020B0604020202020204" pitchFamily="34" charset="0"/>
              </a:rPr>
              <a:t>Opt</a:t>
            </a:r>
            <a:r>
              <a:rPr lang="en-US" altLang="en-US" sz="1600" b="1" dirty="0">
                <a:solidFill>
                  <a:srgbClr val="FF0000"/>
                </a:solidFill>
                <a:latin typeface="Arial" panose="020B0604020202020204" pitchFamily="34" charset="0"/>
              </a:rPr>
              <a:t> Prop Databases</a:t>
            </a:r>
          </a:p>
          <a:p>
            <a:pPr algn="ctr" eaLnBrk="1" hangingPunct="1">
              <a:lnSpc>
                <a:spcPct val="90000"/>
              </a:lnSpc>
              <a:buFontTx/>
              <a:buChar char="•"/>
            </a:pPr>
            <a:endParaRPr lang="en-US" altLang="en-US" sz="1600" b="1" dirty="0">
              <a:latin typeface="Arial" panose="020B0604020202020204" pitchFamily="34" charset="0"/>
            </a:endParaRPr>
          </a:p>
        </p:txBody>
      </p:sp>
      <p:sp>
        <p:nvSpPr>
          <p:cNvPr id="88073" name="Rectangle 9">
            <a:extLst>
              <a:ext uri="{FF2B5EF4-FFF2-40B4-BE49-F238E27FC236}">
                <a16:creationId xmlns:a16="http://schemas.microsoft.com/office/drawing/2014/main" id="{32639689-BA32-43A0-B9F4-A95C01F5AA8C}"/>
              </a:ext>
            </a:extLst>
          </p:cNvPr>
          <p:cNvSpPr>
            <a:spLocks noChangeArrowheads="1"/>
          </p:cNvSpPr>
          <p:nvPr/>
        </p:nvSpPr>
        <p:spPr bwMode="auto">
          <a:xfrm rot="-2259937">
            <a:off x="297491" y="4402860"/>
            <a:ext cx="27511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515938" indent="-2349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altLang="en-US" sz="1600" b="1" dirty="0">
                <a:solidFill>
                  <a:srgbClr val="FF0000"/>
                </a:solidFill>
                <a:latin typeface="Arial" panose="020B0604020202020204" pitchFamily="34" charset="0"/>
              </a:rPr>
              <a:t>Override default symbol values (e.g.)</a:t>
            </a:r>
          </a:p>
          <a:p>
            <a:pPr lvl="1" eaLnBrk="1" hangingPunct="1">
              <a:lnSpc>
                <a:spcPct val="90000"/>
              </a:lnSpc>
              <a:buFontTx/>
              <a:buChar char="–"/>
            </a:pPr>
            <a:r>
              <a:rPr lang="en-US" altLang="en-US" sz="1400" b="1" dirty="0">
                <a:solidFill>
                  <a:srgbClr val="FF0000"/>
                </a:solidFill>
                <a:latin typeface="Arial" panose="020B0604020202020204" pitchFamily="34" charset="0"/>
              </a:rPr>
              <a:t>Power</a:t>
            </a:r>
          </a:p>
          <a:p>
            <a:pPr lvl="1" eaLnBrk="1" hangingPunct="1">
              <a:lnSpc>
                <a:spcPct val="90000"/>
              </a:lnSpc>
              <a:buFontTx/>
              <a:buChar char="–"/>
            </a:pPr>
            <a:r>
              <a:rPr lang="en-US" altLang="en-US" sz="1400" b="1" dirty="0">
                <a:solidFill>
                  <a:srgbClr val="FF0000"/>
                </a:solidFill>
                <a:latin typeface="Arial" panose="020B0604020202020204" pitchFamily="34" charset="0"/>
              </a:rPr>
              <a:t>Setpoints</a:t>
            </a:r>
          </a:p>
          <a:p>
            <a:pPr lvl="1" eaLnBrk="1" hangingPunct="1">
              <a:lnSpc>
                <a:spcPct val="90000"/>
              </a:lnSpc>
              <a:buFontTx/>
              <a:buChar char="–"/>
            </a:pPr>
            <a:r>
              <a:rPr lang="en-US" altLang="en-US" sz="1400" b="1" dirty="0">
                <a:solidFill>
                  <a:srgbClr val="FF0000"/>
                </a:solidFill>
                <a:latin typeface="Arial" panose="020B0604020202020204" pitchFamily="34" charset="0"/>
              </a:rPr>
              <a:t>e* value</a:t>
            </a:r>
          </a:p>
          <a:p>
            <a:pPr lvl="1" eaLnBrk="1" hangingPunct="1">
              <a:lnSpc>
                <a:spcPct val="90000"/>
              </a:lnSpc>
              <a:buFontTx/>
              <a:buNone/>
            </a:pPr>
            <a:endParaRPr lang="en-US" altLang="en-US" sz="1400" b="1" dirty="0">
              <a:latin typeface="Arial" panose="020B0604020202020204" pitchFamily="34" charset="0"/>
            </a:endParaRPr>
          </a:p>
        </p:txBody>
      </p:sp>
      <p:sp>
        <p:nvSpPr>
          <p:cNvPr id="20" name="Rectangle 7">
            <a:extLst>
              <a:ext uri="{FF2B5EF4-FFF2-40B4-BE49-F238E27FC236}">
                <a16:creationId xmlns:a16="http://schemas.microsoft.com/office/drawing/2014/main" id="{E5386C80-CBE5-4065-95D0-0AF3865EF6A0}"/>
              </a:ext>
            </a:extLst>
          </p:cNvPr>
          <p:cNvSpPr>
            <a:spLocks noChangeArrowheads="1"/>
          </p:cNvSpPr>
          <p:nvPr/>
        </p:nvSpPr>
        <p:spPr bwMode="auto">
          <a:xfrm rot="-2259937">
            <a:off x="6331292" y="4432828"/>
            <a:ext cx="334803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altLang="en-US" sz="1600" b="1" dirty="0">
                <a:solidFill>
                  <a:srgbClr val="FF0000"/>
                </a:solidFill>
                <a:latin typeface="Arial" panose="020B0604020202020204" pitchFamily="34" charset="0"/>
              </a:rPr>
              <a:t>Where to run files</a:t>
            </a:r>
          </a:p>
          <a:p>
            <a:pPr eaLnBrk="1" hangingPunct="1">
              <a:lnSpc>
                <a:spcPct val="90000"/>
              </a:lnSpc>
              <a:buFontTx/>
              <a:buChar char="•"/>
            </a:pPr>
            <a:r>
              <a:rPr lang="en-US" altLang="en-US" sz="1600" b="1" dirty="0">
                <a:solidFill>
                  <a:srgbClr val="FF0000"/>
                </a:solidFill>
                <a:latin typeface="Arial" panose="020B0604020202020204" pitchFamily="34" charset="0"/>
              </a:rPr>
              <a:t>FORTRAN linking options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7C1AEE-7781-4351-848D-5ED8FBA129F8}"/>
              </a:ext>
            </a:extLst>
          </p:cNvPr>
          <p:cNvPicPr>
            <a:picLocks noChangeAspect="1"/>
          </p:cNvPicPr>
          <p:nvPr/>
        </p:nvPicPr>
        <p:blipFill rotWithShape="1">
          <a:blip r:embed="rId2"/>
          <a:srcRect r="47285" b="62668"/>
          <a:stretch/>
        </p:blipFill>
        <p:spPr>
          <a:xfrm>
            <a:off x="126857" y="1120775"/>
            <a:ext cx="4597543" cy="1508006"/>
          </a:xfrm>
          <a:prstGeom prst="rect">
            <a:avLst/>
          </a:prstGeom>
        </p:spPr>
      </p:pic>
      <p:pic>
        <p:nvPicPr>
          <p:cNvPr id="5" name="Picture 4">
            <a:extLst>
              <a:ext uri="{FF2B5EF4-FFF2-40B4-BE49-F238E27FC236}">
                <a16:creationId xmlns:a16="http://schemas.microsoft.com/office/drawing/2014/main" id="{983744ED-7C7D-4B7A-BE85-E3580BB0412D}"/>
              </a:ext>
            </a:extLst>
          </p:cNvPr>
          <p:cNvPicPr>
            <a:picLocks noChangeAspect="1"/>
          </p:cNvPicPr>
          <p:nvPr/>
        </p:nvPicPr>
        <p:blipFill>
          <a:blip r:embed="rId3"/>
          <a:stretch>
            <a:fillRect/>
          </a:stretch>
        </p:blipFill>
        <p:spPr>
          <a:xfrm>
            <a:off x="1389822" y="2081264"/>
            <a:ext cx="3349898" cy="1095034"/>
          </a:xfrm>
          <a:prstGeom prst="rect">
            <a:avLst/>
          </a:prstGeom>
        </p:spPr>
      </p:pic>
      <p:pic>
        <p:nvPicPr>
          <p:cNvPr id="7" name="Picture 6">
            <a:extLst>
              <a:ext uri="{FF2B5EF4-FFF2-40B4-BE49-F238E27FC236}">
                <a16:creationId xmlns:a16="http://schemas.microsoft.com/office/drawing/2014/main" id="{3553A4EA-C15E-42BC-B357-8D9C1450F196}"/>
              </a:ext>
            </a:extLst>
          </p:cNvPr>
          <p:cNvPicPr>
            <a:picLocks noChangeAspect="1"/>
          </p:cNvPicPr>
          <p:nvPr/>
        </p:nvPicPr>
        <p:blipFill>
          <a:blip r:embed="rId4"/>
          <a:stretch>
            <a:fillRect/>
          </a:stretch>
        </p:blipFill>
        <p:spPr>
          <a:xfrm>
            <a:off x="89986" y="2910606"/>
            <a:ext cx="2974785" cy="2773001"/>
          </a:xfrm>
          <a:prstGeom prst="rect">
            <a:avLst/>
          </a:prstGeom>
        </p:spPr>
      </p:pic>
      <p:pic>
        <p:nvPicPr>
          <p:cNvPr id="9" name="Picture 8">
            <a:extLst>
              <a:ext uri="{FF2B5EF4-FFF2-40B4-BE49-F238E27FC236}">
                <a16:creationId xmlns:a16="http://schemas.microsoft.com/office/drawing/2014/main" id="{3450C38D-57F4-4ED6-8231-29E8F101CFAB}"/>
              </a:ext>
            </a:extLst>
          </p:cNvPr>
          <p:cNvPicPr>
            <a:picLocks noChangeAspect="1"/>
          </p:cNvPicPr>
          <p:nvPr/>
        </p:nvPicPr>
        <p:blipFill>
          <a:blip r:embed="rId5"/>
          <a:stretch>
            <a:fillRect/>
          </a:stretch>
        </p:blipFill>
        <p:spPr>
          <a:xfrm>
            <a:off x="1529443" y="3568991"/>
            <a:ext cx="3499757" cy="2646059"/>
          </a:xfrm>
          <a:prstGeom prst="rect">
            <a:avLst/>
          </a:prstGeom>
        </p:spPr>
      </p:pic>
      <p:pic>
        <p:nvPicPr>
          <p:cNvPr id="11" name="Picture 10">
            <a:extLst>
              <a:ext uri="{FF2B5EF4-FFF2-40B4-BE49-F238E27FC236}">
                <a16:creationId xmlns:a16="http://schemas.microsoft.com/office/drawing/2014/main" id="{A8B17D9C-51CF-4465-98C2-442E507C39B1}"/>
              </a:ext>
            </a:extLst>
          </p:cNvPr>
          <p:cNvPicPr>
            <a:picLocks noChangeAspect="1"/>
          </p:cNvPicPr>
          <p:nvPr/>
        </p:nvPicPr>
        <p:blipFill>
          <a:blip r:embed="rId6"/>
          <a:stretch>
            <a:fillRect/>
          </a:stretch>
        </p:blipFill>
        <p:spPr>
          <a:xfrm>
            <a:off x="5209149" y="3537258"/>
            <a:ext cx="3746570" cy="2761284"/>
          </a:xfrm>
          <a:prstGeom prst="rect">
            <a:avLst/>
          </a:prstGeom>
        </p:spPr>
      </p:pic>
      <p:sp>
        <p:nvSpPr>
          <p:cNvPr id="89090" name="Rectangle 2">
            <a:extLst>
              <a:ext uri="{FF2B5EF4-FFF2-40B4-BE49-F238E27FC236}">
                <a16:creationId xmlns:a16="http://schemas.microsoft.com/office/drawing/2014/main" id="{93EB6D63-DF9C-4EBB-9CBA-2BBA7B378703}"/>
              </a:ext>
            </a:extLst>
          </p:cNvPr>
          <p:cNvSpPr>
            <a:spLocks noGrp="1" noChangeArrowheads="1"/>
          </p:cNvSpPr>
          <p:nvPr>
            <p:ph type="title"/>
          </p:nvPr>
        </p:nvSpPr>
        <p:spPr>
          <a:xfrm>
            <a:off x="1066800" y="0"/>
            <a:ext cx="7239000" cy="838200"/>
          </a:xfrm>
        </p:spPr>
        <p:txBody>
          <a:bodyPr/>
          <a:lstStyle/>
          <a:p>
            <a:pPr eaLnBrk="1" hangingPunct="1"/>
            <a:r>
              <a:rPr lang="en-US" altLang="en-US" sz="2800" dirty="0"/>
              <a:t>Logic Manager</a:t>
            </a:r>
          </a:p>
        </p:txBody>
      </p:sp>
      <p:sp>
        <p:nvSpPr>
          <p:cNvPr id="89091" name="Rectangle 10">
            <a:extLst>
              <a:ext uri="{FF2B5EF4-FFF2-40B4-BE49-F238E27FC236}">
                <a16:creationId xmlns:a16="http://schemas.microsoft.com/office/drawing/2014/main" id="{85365C47-9835-4306-8A1F-BB79A80D9058}"/>
              </a:ext>
            </a:extLst>
          </p:cNvPr>
          <p:cNvSpPr>
            <a:spLocks noGrp="1" noChangeArrowheads="1"/>
          </p:cNvSpPr>
          <p:nvPr>
            <p:ph idx="1"/>
          </p:nvPr>
        </p:nvSpPr>
        <p:spPr>
          <a:xfrm>
            <a:off x="4876800" y="1123512"/>
            <a:ext cx="4150242" cy="2381688"/>
          </a:xfrm>
        </p:spPr>
        <p:txBody>
          <a:bodyPr>
            <a:normAutofit lnSpcReduction="10000"/>
          </a:bodyPr>
          <a:lstStyle/>
          <a:p>
            <a:pPr marL="166688" indent="-166688" eaLnBrk="1" hangingPunct="1">
              <a:spcBef>
                <a:spcPct val="0"/>
              </a:spcBef>
            </a:pPr>
            <a:r>
              <a:rPr lang="en-US" altLang="en-US" sz="1600" dirty="0"/>
              <a:t>Items in Logic Manager are included in all cases in Case Set Manager</a:t>
            </a:r>
          </a:p>
          <a:p>
            <a:pPr marL="166688" indent="-166688" eaLnBrk="1" hangingPunct="1">
              <a:spcBef>
                <a:spcPct val="0"/>
              </a:spcBef>
            </a:pPr>
            <a:r>
              <a:rPr lang="en-US" altLang="en-US" sz="1600" dirty="0"/>
              <a:t>User may create</a:t>
            </a:r>
          </a:p>
          <a:p>
            <a:pPr marL="515938" lvl="1" indent="-234950" eaLnBrk="1" hangingPunct="1">
              <a:spcBef>
                <a:spcPct val="0"/>
              </a:spcBef>
            </a:pPr>
            <a:r>
              <a:rPr lang="en-US" altLang="en-US" sz="1400" dirty="0"/>
              <a:t>Interpolation (1 or 2 independent vars)</a:t>
            </a:r>
          </a:p>
          <a:p>
            <a:pPr marL="515938" lvl="1" indent="-234950" eaLnBrk="1" hangingPunct="1">
              <a:spcBef>
                <a:spcPct val="0"/>
              </a:spcBef>
            </a:pPr>
            <a:r>
              <a:rPr lang="en-US" altLang="en-US" sz="1400" dirty="0"/>
              <a:t>PID controller</a:t>
            </a:r>
          </a:p>
          <a:p>
            <a:pPr marL="515938" lvl="1" indent="-234950" eaLnBrk="1" hangingPunct="1">
              <a:spcBef>
                <a:spcPct val="0"/>
              </a:spcBef>
            </a:pPr>
            <a:r>
              <a:rPr lang="en-US" altLang="en-US" sz="1400" dirty="0"/>
              <a:t>SINDA logic blocks (VAR1, VAR0, </a:t>
            </a:r>
            <a:r>
              <a:rPr lang="en-US" altLang="en-US" sz="1400" dirty="0" err="1"/>
              <a:t>etc</a:t>
            </a:r>
            <a:r>
              <a:rPr lang="en-US" altLang="en-US" sz="1400" dirty="0"/>
              <a:t>)</a:t>
            </a:r>
          </a:p>
          <a:p>
            <a:pPr marL="166688" indent="-166688" eaLnBrk="1" hangingPunct="1">
              <a:spcBef>
                <a:spcPct val="0"/>
              </a:spcBef>
            </a:pPr>
            <a:r>
              <a:rPr lang="en-US" altLang="en-US" sz="1600" dirty="0"/>
              <a:t>Submodel where logic is to be placed is specified as well as which submodel logic block</a:t>
            </a:r>
          </a:p>
          <a:p>
            <a:pPr marL="515938" lvl="1" indent="-234950" eaLnBrk="1" hangingPunct="1">
              <a:spcBef>
                <a:spcPct val="0"/>
              </a:spcBef>
            </a:pPr>
            <a:r>
              <a:rPr lang="en-US" altLang="en-US" sz="1400" dirty="0"/>
              <a:t>Additional blocks included for before BUILD, after BUILD, and after run</a:t>
            </a:r>
          </a:p>
        </p:txBody>
      </p:sp>
      <p:sp>
        <p:nvSpPr>
          <p:cNvPr id="89099" name="Slide Number Placeholder 1">
            <a:extLst>
              <a:ext uri="{FF2B5EF4-FFF2-40B4-BE49-F238E27FC236}">
                <a16:creationId xmlns:a16="http://schemas.microsoft.com/office/drawing/2014/main" id="{00A0343C-C590-4CAD-97F0-1CF9ECD9D4D2}"/>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724C0FED-D25B-4F42-B498-E95C5E9C1BB5}" type="slidenum">
              <a:rPr lang="en-US" altLang="en-US" sz="1200" smtClean="0"/>
              <a:pPr algn="ctr">
                <a:spcBef>
                  <a:spcPct val="0"/>
                </a:spcBef>
                <a:buFontTx/>
                <a:buNone/>
              </a:pPr>
              <a:t>74</a:t>
            </a:fld>
            <a:endParaRPr lang="en-US" altLang="en-US" sz="1200" dirty="0"/>
          </a:p>
        </p:txBody>
      </p:sp>
      <p:sp>
        <p:nvSpPr>
          <p:cNvPr id="89096" name="Rectangle 13">
            <a:extLst>
              <a:ext uri="{FF2B5EF4-FFF2-40B4-BE49-F238E27FC236}">
                <a16:creationId xmlns:a16="http://schemas.microsoft.com/office/drawing/2014/main" id="{E493443F-84D0-476C-A608-06DF51E25E6F}"/>
              </a:ext>
            </a:extLst>
          </p:cNvPr>
          <p:cNvSpPr>
            <a:spLocks noChangeArrowheads="1"/>
          </p:cNvSpPr>
          <p:nvPr/>
        </p:nvSpPr>
        <p:spPr bwMode="auto">
          <a:xfrm rot="-2259937">
            <a:off x="5748513" y="4890027"/>
            <a:ext cx="33480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Char char="•"/>
            </a:pPr>
            <a:r>
              <a:rPr lang="en-US" altLang="en-US" sz="1600" b="1" dirty="0">
                <a:solidFill>
                  <a:srgbClr val="FF0000"/>
                </a:solidFill>
                <a:latin typeface="Arial" panose="020B0604020202020204" pitchFamily="34" charset="0"/>
              </a:rPr>
              <a:t>Single Variable Array Interpolation</a:t>
            </a:r>
          </a:p>
        </p:txBody>
      </p:sp>
      <p:sp>
        <p:nvSpPr>
          <p:cNvPr id="89097" name="Rectangle 14">
            <a:extLst>
              <a:ext uri="{FF2B5EF4-FFF2-40B4-BE49-F238E27FC236}">
                <a16:creationId xmlns:a16="http://schemas.microsoft.com/office/drawing/2014/main" id="{9AA74178-CECF-4987-B88C-2F0BEEC9E092}"/>
              </a:ext>
            </a:extLst>
          </p:cNvPr>
          <p:cNvSpPr>
            <a:spLocks noChangeArrowheads="1"/>
          </p:cNvSpPr>
          <p:nvPr/>
        </p:nvSpPr>
        <p:spPr bwMode="auto">
          <a:xfrm rot="-2259937">
            <a:off x="2521291" y="4280428"/>
            <a:ext cx="334803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altLang="en-US" sz="1600" b="1" dirty="0">
                <a:solidFill>
                  <a:srgbClr val="FF0000"/>
                </a:solidFill>
                <a:latin typeface="Arial" panose="020B0604020202020204" pitchFamily="34" charset="0"/>
              </a:rPr>
              <a:t>PID Controller</a:t>
            </a:r>
          </a:p>
        </p:txBody>
      </p:sp>
      <p:sp>
        <p:nvSpPr>
          <p:cNvPr id="89098" name="Rectangle 15">
            <a:extLst>
              <a:ext uri="{FF2B5EF4-FFF2-40B4-BE49-F238E27FC236}">
                <a16:creationId xmlns:a16="http://schemas.microsoft.com/office/drawing/2014/main" id="{E7A75800-7579-4769-85C5-0EBDC422C0C8}"/>
              </a:ext>
            </a:extLst>
          </p:cNvPr>
          <p:cNvSpPr>
            <a:spLocks noChangeArrowheads="1"/>
          </p:cNvSpPr>
          <p:nvPr/>
        </p:nvSpPr>
        <p:spPr bwMode="auto">
          <a:xfrm rot="-2259937">
            <a:off x="57041" y="4178208"/>
            <a:ext cx="2133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6688" indent="-1666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buFontTx/>
              <a:buChar char="•"/>
            </a:pPr>
            <a:r>
              <a:rPr lang="en-US" altLang="en-US" sz="1600" b="1" dirty="0">
                <a:solidFill>
                  <a:srgbClr val="FF0000"/>
                </a:solidFill>
                <a:latin typeface="Arial" panose="020B0604020202020204" pitchFamily="34" charset="0"/>
              </a:rPr>
              <a:t>User FORTRAN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D48E65DF-E818-4C1B-B0AC-0DDC4C2A5693}"/>
              </a:ext>
            </a:extLst>
          </p:cNvPr>
          <p:cNvSpPr>
            <a:spLocks noGrp="1" noChangeArrowheads="1"/>
          </p:cNvSpPr>
          <p:nvPr>
            <p:ph type="title"/>
          </p:nvPr>
        </p:nvSpPr>
        <p:spPr>
          <a:xfrm>
            <a:off x="1066800" y="0"/>
            <a:ext cx="7239000" cy="914400"/>
          </a:xfrm>
        </p:spPr>
        <p:txBody>
          <a:bodyPr/>
          <a:lstStyle/>
          <a:p>
            <a:pPr eaLnBrk="1" hangingPunct="1"/>
            <a:r>
              <a:rPr lang="en-US" altLang="en-US" sz="2800" dirty="0"/>
              <a:t>Running Case(s)</a:t>
            </a:r>
          </a:p>
        </p:txBody>
      </p:sp>
      <p:sp>
        <p:nvSpPr>
          <p:cNvPr id="90115" name="Rectangle 8">
            <a:extLst>
              <a:ext uri="{FF2B5EF4-FFF2-40B4-BE49-F238E27FC236}">
                <a16:creationId xmlns:a16="http://schemas.microsoft.com/office/drawing/2014/main" id="{DF4D15EA-109C-4A18-BE59-FD46AB84C2D7}"/>
              </a:ext>
            </a:extLst>
          </p:cNvPr>
          <p:cNvSpPr>
            <a:spLocks noGrp="1" noChangeArrowheads="1"/>
          </p:cNvSpPr>
          <p:nvPr>
            <p:ph idx="1"/>
          </p:nvPr>
        </p:nvSpPr>
        <p:spPr>
          <a:xfrm>
            <a:off x="3124200" y="1095156"/>
            <a:ext cx="5924107" cy="2806996"/>
          </a:xfrm>
        </p:spPr>
        <p:txBody>
          <a:bodyPr>
            <a:normAutofit lnSpcReduction="10000"/>
          </a:bodyPr>
          <a:lstStyle/>
          <a:p>
            <a:pPr marL="166688" indent="-166688" eaLnBrk="1" hangingPunct="1">
              <a:lnSpc>
                <a:spcPct val="90000"/>
              </a:lnSpc>
            </a:pPr>
            <a:r>
              <a:rPr lang="en-US" altLang="en-US" sz="1800" dirty="0"/>
              <a:t>Radiation tasks are run first (if not using old data)</a:t>
            </a:r>
          </a:p>
          <a:p>
            <a:pPr marL="515938" lvl="1" indent="-234950" eaLnBrk="1" hangingPunct="1">
              <a:lnSpc>
                <a:spcPct val="90000"/>
              </a:lnSpc>
            </a:pPr>
            <a:r>
              <a:rPr lang="en-US" altLang="en-US" sz="1600" dirty="0"/>
              <a:t>Names of output files included as INSERT statements</a:t>
            </a:r>
          </a:p>
          <a:p>
            <a:pPr marL="166688" indent="-166688" eaLnBrk="1" hangingPunct="1">
              <a:lnSpc>
                <a:spcPct val="90000"/>
              </a:lnSpc>
            </a:pPr>
            <a:r>
              <a:rPr lang="en-US" altLang="en-US" sz="1800" dirty="0"/>
              <a:t>Conduction is generated next, followed by top level SINDA file</a:t>
            </a:r>
          </a:p>
          <a:p>
            <a:pPr marL="166688" indent="-166688" eaLnBrk="1" hangingPunct="1">
              <a:lnSpc>
                <a:spcPct val="90000"/>
              </a:lnSpc>
            </a:pPr>
            <a:r>
              <a:rPr lang="en-US" altLang="en-US" sz="1800" dirty="0"/>
              <a:t>SINDA is then called and the model is run</a:t>
            </a:r>
          </a:p>
          <a:p>
            <a:pPr marL="166688" indent="-166688" eaLnBrk="1" hangingPunct="1">
              <a:lnSpc>
                <a:spcPct val="90000"/>
              </a:lnSpc>
            </a:pPr>
            <a:r>
              <a:rPr lang="en-US" altLang="en-US" sz="1800" dirty="0"/>
              <a:t>Results are loaded from Sav file and color contour plot is displayed</a:t>
            </a:r>
          </a:p>
          <a:p>
            <a:pPr marL="166688" indent="-166688" eaLnBrk="1" hangingPunct="1">
              <a:lnSpc>
                <a:spcPct val="90000"/>
              </a:lnSpc>
            </a:pPr>
            <a:r>
              <a:rPr lang="en-US" altLang="en-US" sz="1800" dirty="0"/>
              <a:t>Radiation Tasks faster on Multi-Core machines</a:t>
            </a:r>
          </a:p>
          <a:p>
            <a:pPr marL="515938" lvl="1" indent="-234950" eaLnBrk="1" hangingPunct="1">
              <a:lnSpc>
                <a:spcPct val="90000"/>
              </a:lnSpc>
            </a:pPr>
            <a:r>
              <a:rPr lang="en-US" altLang="en-US" sz="1600" dirty="0"/>
              <a:t>SINDA still a single threaded application</a:t>
            </a:r>
          </a:p>
          <a:p>
            <a:pPr marL="515938" lvl="1" indent="-234950" eaLnBrk="1" hangingPunct="1">
              <a:lnSpc>
                <a:spcPct val="90000"/>
              </a:lnSpc>
            </a:pPr>
            <a:r>
              <a:rPr lang="en-US" altLang="en-US" sz="1600" dirty="0"/>
              <a:t>2 Cases may run faster to only build SINDA and run external to Thermal Desktop in separate directories</a:t>
            </a:r>
          </a:p>
        </p:txBody>
      </p:sp>
      <p:sp>
        <p:nvSpPr>
          <p:cNvPr id="90119" name="Slide Number Placeholder 1">
            <a:extLst>
              <a:ext uri="{FF2B5EF4-FFF2-40B4-BE49-F238E27FC236}">
                <a16:creationId xmlns:a16="http://schemas.microsoft.com/office/drawing/2014/main" id="{423B3C4E-A11E-4D97-AEB4-C24163398EFB}"/>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4B11D0C0-8913-4EA9-8537-E6D6622AA178}" type="slidenum">
              <a:rPr lang="en-US" altLang="en-US" sz="1200" smtClean="0"/>
              <a:pPr algn="ctr">
                <a:spcBef>
                  <a:spcPct val="0"/>
                </a:spcBef>
                <a:buFontTx/>
                <a:buNone/>
              </a:pPr>
              <a:t>75</a:t>
            </a:fld>
            <a:endParaRPr lang="en-US" altLang="en-US" sz="1200" dirty="0"/>
          </a:p>
        </p:txBody>
      </p:sp>
      <p:pic>
        <p:nvPicPr>
          <p:cNvPr id="3" name="Picture 2">
            <a:extLst>
              <a:ext uri="{FF2B5EF4-FFF2-40B4-BE49-F238E27FC236}">
                <a16:creationId xmlns:a16="http://schemas.microsoft.com/office/drawing/2014/main" id="{9C65CA6F-FAA1-4230-84A2-4CB1893F5EE7}"/>
              </a:ext>
            </a:extLst>
          </p:cNvPr>
          <p:cNvPicPr>
            <a:picLocks noChangeAspect="1"/>
          </p:cNvPicPr>
          <p:nvPr/>
        </p:nvPicPr>
        <p:blipFill>
          <a:blip r:embed="rId2"/>
          <a:stretch>
            <a:fillRect/>
          </a:stretch>
        </p:blipFill>
        <p:spPr>
          <a:xfrm>
            <a:off x="76201" y="1114406"/>
            <a:ext cx="3084056" cy="2827357"/>
          </a:xfrm>
          <a:prstGeom prst="rect">
            <a:avLst/>
          </a:prstGeom>
        </p:spPr>
      </p:pic>
      <p:pic>
        <p:nvPicPr>
          <p:cNvPr id="10" name="Picture 9">
            <a:extLst>
              <a:ext uri="{FF2B5EF4-FFF2-40B4-BE49-F238E27FC236}">
                <a16:creationId xmlns:a16="http://schemas.microsoft.com/office/drawing/2014/main" id="{EFC883BD-C820-45F4-96FD-DAD400D83943}"/>
              </a:ext>
            </a:extLst>
          </p:cNvPr>
          <p:cNvPicPr>
            <a:picLocks noChangeAspect="1"/>
          </p:cNvPicPr>
          <p:nvPr/>
        </p:nvPicPr>
        <p:blipFill rotWithShape="1">
          <a:blip r:embed="rId3"/>
          <a:srcRect b="26657"/>
          <a:stretch/>
        </p:blipFill>
        <p:spPr>
          <a:xfrm>
            <a:off x="609600" y="4038600"/>
            <a:ext cx="4029075" cy="2166568"/>
          </a:xfrm>
          <a:prstGeom prst="rect">
            <a:avLst/>
          </a:prstGeom>
        </p:spPr>
      </p:pic>
      <p:pic>
        <p:nvPicPr>
          <p:cNvPr id="11" name="Picture 10">
            <a:extLst>
              <a:ext uri="{FF2B5EF4-FFF2-40B4-BE49-F238E27FC236}">
                <a16:creationId xmlns:a16="http://schemas.microsoft.com/office/drawing/2014/main" id="{18E3F98D-B9E7-4D39-909C-A7C40383D529}"/>
              </a:ext>
            </a:extLst>
          </p:cNvPr>
          <p:cNvPicPr>
            <a:picLocks noChangeAspect="1"/>
          </p:cNvPicPr>
          <p:nvPr/>
        </p:nvPicPr>
        <p:blipFill>
          <a:blip r:embed="rId4"/>
          <a:stretch>
            <a:fillRect/>
          </a:stretch>
        </p:blipFill>
        <p:spPr>
          <a:xfrm>
            <a:off x="5147030" y="4057851"/>
            <a:ext cx="2955035" cy="2166568"/>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D48E65DF-E818-4C1B-B0AC-0DDC4C2A5693}"/>
              </a:ext>
            </a:extLst>
          </p:cNvPr>
          <p:cNvSpPr>
            <a:spLocks noGrp="1" noChangeArrowheads="1"/>
          </p:cNvSpPr>
          <p:nvPr>
            <p:ph type="title"/>
          </p:nvPr>
        </p:nvSpPr>
        <p:spPr>
          <a:xfrm>
            <a:off x="1066800" y="0"/>
            <a:ext cx="7239000" cy="914400"/>
          </a:xfrm>
        </p:spPr>
        <p:txBody>
          <a:bodyPr/>
          <a:lstStyle/>
          <a:p>
            <a:pPr eaLnBrk="1" hangingPunct="1"/>
            <a:r>
              <a:rPr lang="en-US" altLang="en-US" sz="2800" dirty="0"/>
              <a:t>Files Created</a:t>
            </a:r>
          </a:p>
        </p:txBody>
      </p:sp>
      <p:sp>
        <p:nvSpPr>
          <p:cNvPr id="90115" name="Rectangle 8">
            <a:extLst>
              <a:ext uri="{FF2B5EF4-FFF2-40B4-BE49-F238E27FC236}">
                <a16:creationId xmlns:a16="http://schemas.microsoft.com/office/drawing/2014/main" id="{DF4D15EA-109C-4A18-BE59-FD46AB84C2D7}"/>
              </a:ext>
            </a:extLst>
          </p:cNvPr>
          <p:cNvSpPr>
            <a:spLocks noGrp="1" noChangeArrowheads="1"/>
          </p:cNvSpPr>
          <p:nvPr>
            <p:ph idx="1"/>
          </p:nvPr>
        </p:nvSpPr>
        <p:spPr>
          <a:xfrm>
            <a:off x="304800" y="1066800"/>
            <a:ext cx="8743507" cy="5410200"/>
          </a:xfrm>
        </p:spPr>
        <p:txBody>
          <a:bodyPr>
            <a:normAutofit fontScale="85000" lnSpcReduction="20000"/>
          </a:bodyPr>
          <a:lstStyle/>
          <a:p>
            <a:pPr marL="166688" indent="-166688" eaLnBrk="1" hangingPunct="1">
              <a:lnSpc>
                <a:spcPct val="120000"/>
              </a:lnSpc>
              <a:spcBef>
                <a:spcPts val="0"/>
              </a:spcBef>
            </a:pPr>
            <a:r>
              <a:rPr lang="en-US" altLang="en-US" sz="1900" dirty="0"/>
              <a:t>Radiation</a:t>
            </a:r>
          </a:p>
          <a:p>
            <a:pPr marL="515938" lvl="1" indent="-234950" eaLnBrk="1" hangingPunct="1">
              <a:lnSpc>
                <a:spcPct val="120000"/>
              </a:lnSpc>
              <a:spcBef>
                <a:spcPts val="0"/>
              </a:spcBef>
            </a:pPr>
            <a:r>
              <a:rPr lang="en-US" altLang="en-US" sz="1600" dirty="0" err="1"/>
              <a:t>Calcualtion</a:t>
            </a:r>
            <a:r>
              <a:rPr lang="en-US" altLang="en-US" sz="1600" dirty="0"/>
              <a:t> Folders : </a:t>
            </a:r>
            <a:r>
              <a:rPr lang="en-US" altLang="en-US" sz="1600" i="1" dirty="0" err="1"/>
              <a:t>rch</a:t>
            </a:r>
            <a:r>
              <a:rPr lang="en-US" altLang="en-US" sz="1600" i="1" dirty="0"/>
              <a:t>/</a:t>
            </a:r>
            <a:r>
              <a:rPr lang="en-US" altLang="en-US" sz="1600" i="1" dirty="0" err="1"/>
              <a:t>rck</a:t>
            </a:r>
            <a:endParaRPr lang="en-US" altLang="en-US" sz="1600" i="1" dirty="0"/>
          </a:p>
          <a:p>
            <a:pPr marL="515938" lvl="1" indent="-234950" eaLnBrk="1" hangingPunct="1">
              <a:lnSpc>
                <a:spcPct val="120000"/>
              </a:lnSpc>
              <a:spcBef>
                <a:spcPts val="0"/>
              </a:spcBef>
            </a:pPr>
            <a:r>
              <a:rPr lang="en-US" altLang="en-US" sz="1600" b="1" dirty="0"/>
              <a:t>Radk output: </a:t>
            </a:r>
            <a:r>
              <a:rPr lang="en-US" altLang="en-US" sz="1600" b="1" i="1" dirty="0"/>
              <a:t>.k, .</a:t>
            </a:r>
            <a:r>
              <a:rPr lang="en-US" altLang="en-US" sz="1600" b="1" i="1" dirty="0" err="1"/>
              <a:t>k_in</a:t>
            </a:r>
            <a:r>
              <a:rPr lang="en-US" altLang="en-US" sz="1600" b="1" i="1" dirty="0"/>
              <a:t> (and maybe .kl, .ka, and .kb for Articulating Radks)</a:t>
            </a:r>
          </a:p>
          <a:p>
            <a:pPr marL="515938" lvl="1" indent="-234950" eaLnBrk="1" hangingPunct="1">
              <a:lnSpc>
                <a:spcPct val="120000"/>
              </a:lnSpc>
              <a:spcBef>
                <a:spcPts val="0"/>
              </a:spcBef>
            </a:pPr>
            <a:r>
              <a:rPr lang="en-US" altLang="en-US" sz="1600" dirty="0"/>
              <a:t>Radk info: </a:t>
            </a:r>
            <a:r>
              <a:rPr lang="en-US" altLang="en-US" sz="1600" i="1" dirty="0"/>
              <a:t>.</a:t>
            </a:r>
            <a:r>
              <a:rPr lang="en-US" altLang="en-US" sz="1600" i="1" dirty="0" err="1"/>
              <a:t>xls</a:t>
            </a:r>
            <a:r>
              <a:rPr lang="en-US" altLang="en-US" sz="1600" i="1" dirty="0"/>
              <a:t> (Nodal area, </a:t>
            </a:r>
            <a:r>
              <a:rPr lang="en-US" altLang="en-US" sz="1600" i="1" dirty="0" err="1"/>
              <a:t>emis</a:t>
            </a:r>
            <a:r>
              <a:rPr lang="en-US" altLang="en-US" sz="1600" i="1" dirty="0"/>
              <a:t>, Bij sum, Bij self, Bij inactive, Error)</a:t>
            </a:r>
          </a:p>
          <a:p>
            <a:pPr marL="515938" lvl="1" indent="-234950" eaLnBrk="1" hangingPunct="1">
              <a:lnSpc>
                <a:spcPct val="120000"/>
              </a:lnSpc>
              <a:spcBef>
                <a:spcPts val="0"/>
              </a:spcBef>
            </a:pPr>
            <a:r>
              <a:rPr lang="en-US" altLang="en-US" sz="1600" b="1" dirty="0" err="1"/>
              <a:t>HeatRate</a:t>
            </a:r>
            <a:r>
              <a:rPr lang="en-US" altLang="en-US" sz="1600" b="1" dirty="0"/>
              <a:t> output: </a:t>
            </a:r>
            <a:r>
              <a:rPr lang="en-US" altLang="en-US" sz="1600" b="1" i="1" dirty="0"/>
              <a:t>.</a:t>
            </a:r>
            <a:r>
              <a:rPr lang="en-US" altLang="en-US" sz="1600" b="1" i="1" dirty="0" err="1"/>
              <a:t>hra</a:t>
            </a:r>
            <a:r>
              <a:rPr lang="en-US" altLang="en-US" sz="1600" b="1" i="1" dirty="0"/>
              <a:t>, .</a:t>
            </a:r>
            <a:r>
              <a:rPr lang="en-US" altLang="en-US" sz="1600" b="1" i="1" dirty="0" err="1"/>
              <a:t>hrl</a:t>
            </a:r>
            <a:r>
              <a:rPr lang="en-US" altLang="en-US" sz="1600" b="1" i="1" dirty="0"/>
              <a:t>, .</a:t>
            </a:r>
            <a:r>
              <a:rPr lang="en-US" altLang="en-US" sz="1600" b="1" i="1" dirty="0" err="1"/>
              <a:t>hra_bin</a:t>
            </a:r>
            <a:endParaRPr lang="en-US" altLang="en-US" sz="1600" b="1" i="1" dirty="0"/>
          </a:p>
          <a:p>
            <a:pPr marL="515938" lvl="1" indent="-234950" eaLnBrk="1" hangingPunct="1">
              <a:lnSpc>
                <a:spcPct val="120000"/>
              </a:lnSpc>
              <a:spcBef>
                <a:spcPts val="0"/>
              </a:spcBef>
            </a:pPr>
            <a:r>
              <a:rPr lang="en-US" altLang="en-US" sz="1600" dirty="0" err="1"/>
              <a:t>HeatRate</a:t>
            </a:r>
            <a:r>
              <a:rPr lang="en-US" altLang="en-US" sz="1600" dirty="0"/>
              <a:t> info : </a:t>
            </a:r>
            <a:r>
              <a:rPr lang="en-US" altLang="en-US" sz="1600" i="1" dirty="0" err="1"/>
              <a:t>DirectIncidentSolarFlux</a:t>
            </a:r>
            <a:r>
              <a:rPr lang="en-US" altLang="en-US" sz="1600" i="1" dirty="0"/>
              <a:t>, </a:t>
            </a:r>
            <a:r>
              <a:rPr lang="en-US" altLang="en-US" sz="1600" i="1" dirty="0" err="1"/>
              <a:t>ReflectedAbsorbed</a:t>
            </a:r>
            <a:r>
              <a:rPr lang="en-US" altLang="en-US" sz="1600" i="1" dirty="0"/>
              <a:t>, </a:t>
            </a:r>
            <a:r>
              <a:rPr lang="en-US" altLang="en-US" sz="1600" i="1" dirty="0" err="1"/>
              <a:t>DirectAbsorbed</a:t>
            </a:r>
            <a:r>
              <a:rPr lang="en-US" altLang="en-US" sz="1600" i="1" dirty="0"/>
              <a:t>, </a:t>
            </a:r>
            <a:r>
              <a:rPr lang="en-US" altLang="en-US" sz="1600" i="1" dirty="0" err="1"/>
              <a:t>TotalAbsorbed</a:t>
            </a:r>
            <a:r>
              <a:rPr lang="en-US" altLang="en-US" sz="1600" i="1" dirty="0"/>
              <a:t>, </a:t>
            </a:r>
            <a:r>
              <a:rPr lang="en-US" altLang="en-US" sz="1600" i="1" dirty="0" err="1"/>
              <a:t>TotalAbsorbedPercentError</a:t>
            </a:r>
            <a:r>
              <a:rPr lang="en-US" altLang="en-US" sz="1600" i="1" dirty="0"/>
              <a:t>, OPS (Node/Property/Surfaces relations), .</a:t>
            </a:r>
            <a:r>
              <a:rPr lang="en-US" altLang="en-US" sz="1600" i="1" dirty="0" err="1"/>
              <a:t>ar</a:t>
            </a:r>
            <a:r>
              <a:rPr lang="en-US" altLang="en-US" sz="1600" i="1" dirty="0"/>
              <a:t> (nodal areas)</a:t>
            </a:r>
          </a:p>
          <a:p>
            <a:pPr marL="166688" indent="-166688" eaLnBrk="1" hangingPunct="1">
              <a:lnSpc>
                <a:spcPct val="120000"/>
              </a:lnSpc>
              <a:spcBef>
                <a:spcPts val="0"/>
              </a:spcBef>
            </a:pPr>
            <a:r>
              <a:rPr lang="en-US" altLang="en-US" sz="1900" dirty="0"/>
              <a:t>SINDA Input Files</a:t>
            </a:r>
          </a:p>
          <a:p>
            <a:pPr marL="566738" lvl="1" indent="-166688">
              <a:lnSpc>
                <a:spcPct val="120000"/>
              </a:lnSpc>
              <a:spcBef>
                <a:spcPts val="0"/>
              </a:spcBef>
            </a:pPr>
            <a:r>
              <a:rPr lang="en-US" altLang="en-US" sz="1700" b="1" dirty="0" err="1"/>
              <a:t>CondCap</a:t>
            </a:r>
            <a:r>
              <a:rPr lang="en-US" altLang="en-US" sz="1700" b="1" dirty="0"/>
              <a:t> – (Nodes, Conductors, </a:t>
            </a:r>
            <a:r>
              <a:rPr lang="en-US" altLang="en-US" sz="1700" b="1" dirty="0" err="1"/>
              <a:t>Heatloads</a:t>
            </a:r>
            <a:r>
              <a:rPr lang="en-US" altLang="en-US" sz="1700" b="1" dirty="0"/>
              <a:t>, Heaters, </a:t>
            </a:r>
            <a:r>
              <a:rPr lang="en-US" altLang="en-US" sz="1700" b="1" dirty="0" err="1"/>
              <a:t>etc</a:t>
            </a:r>
            <a:r>
              <a:rPr lang="en-US" altLang="en-US" sz="1700" b="1" dirty="0"/>
              <a:t>) : </a:t>
            </a:r>
            <a:r>
              <a:rPr lang="en-US" altLang="en-US" sz="1700" b="1" i="1" dirty="0"/>
              <a:t>.cc</a:t>
            </a:r>
          </a:p>
          <a:p>
            <a:pPr marL="566738" lvl="1" indent="-166688">
              <a:lnSpc>
                <a:spcPct val="120000"/>
              </a:lnSpc>
              <a:spcBef>
                <a:spcPts val="0"/>
              </a:spcBef>
            </a:pPr>
            <a:r>
              <a:rPr lang="en-US" altLang="en-US" sz="1700" b="1" dirty="0"/>
              <a:t>SINDA input file : </a:t>
            </a:r>
            <a:r>
              <a:rPr lang="en-US" altLang="en-US" sz="1700" b="1" i="1" dirty="0"/>
              <a:t>.</a:t>
            </a:r>
            <a:r>
              <a:rPr lang="en-US" altLang="en-US" sz="1700" b="1" i="1" dirty="0" err="1"/>
              <a:t>inp</a:t>
            </a:r>
            <a:endParaRPr lang="en-US" altLang="en-US" sz="1700" b="1" i="1" dirty="0"/>
          </a:p>
          <a:p>
            <a:pPr marL="166688" indent="-166688" eaLnBrk="1" hangingPunct="1">
              <a:lnSpc>
                <a:spcPct val="120000"/>
              </a:lnSpc>
              <a:spcBef>
                <a:spcPts val="0"/>
              </a:spcBef>
            </a:pPr>
            <a:r>
              <a:rPr lang="en-US" altLang="en-US" sz="1900" dirty="0"/>
              <a:t>SINDA Output Files</a:t>
            </a:r>
          </a:p>
          <a:p>
            <a:pPr marL="566738" lvl="1" indent="-166688">
              <a:lnSpc>
                <a:spcPct val="120000"/>
              </a:lnSpc>
              <a:spcBef>
                <a:spcPts val="0"/>
              </a:spcBef>
            </a:pPr>
            <a:r>
              <a:rPr lang="en-US" altLang="en-US" sz="1700" b="1" dirty="0"/>
              <a:t>Preprocessor output file : </a:t>
            </a:r>
            <a:r>
              <a:rPr lang="en-US" altLang="en-US" sz="1700" b="1" i="1" dirty="0" err="1"/>
              <a:t>pp.out</a:t>
            </a:r>
            <a:endParaRPr lang="en-US" altLang="en-US" sz="1700" b="1" i="1" dirty="0"/>
          </a:p>
          <a:p>
            <a:pPr marL="566738" lvl="1" indent="-166688">
              <a:lnSpc>
                <a:spcPct val="120000"/>
              </a:lnSpc>
              <a:spcBef>
                <a:spcPts val="0"/>
              </a:spcBef>
            </a:pPr>
            <a:r>
              <a:rPr lang="en-US" altLang="en-US" sz="1700" dirty="0"/>
              <a:t>Compiler log file : </a:t>
            </a:r>
            <a:r>
              <a:rPr lang="en-US" altLang="en-US" sz="1700" i="1" dirty="0"/>
              <a:t>Messages.log</a:t>
            </a:r>
          </a:p>
          <a:p>
            <a:pPr marL="566738" lvl="1" indent="-166688">
              <a:lnSpc>
                <a:spcPct val="120000"/>
              </a:lnSpc>
              <a:spcBef>
                <a:spcPts val="0"/>
              </a:spcBef>
            </a:pPr>
            <a:r>
              <a:rPr lang="en-US" altLang="en-US" sz="1700" dirty="0"/>
              <a:t>SINDA execution messages file : </a:t>
            </a:r>
            <a:r>
              <a:rPr lang="en-US" altLang="en-US" sz="1700" i="1" dirty="0"/>
              <a:t>Messages.txt</a:t>
            </a:r>
          </a:p>
          <a:p>
            <a:pPr marL="566738" lvl="1" indent="-166688">
              <a:lnSpc>
                <a:spcPct val="120000"/>
              </a:lnSpc>
              <a:spcBef>
                <a:spcPts val="0"/>
              </a:spcBef>
            </a:pPr>
            <a:r>
              <a:rPr lang="en-US" altLang="en-US" sz="1700" b="1" dirty="0"/>
              <a:t>ASCII output file : </a:t>
            </a:r>
            <a:r>
              <a:rPr lang="en-US" altLang="en-US" sz="1700" b="1" i="1" dirty="0"/>
              <a:t>.out</a:t>
            </a:r>
          </a:p>
          <a:p>
            <a:pPr marL="566738" lvl="1" indent="-166688">
              <a:lnSpc>
                <a:spcPct val="120000"/>
              </a:lnSpc>
              <a:spcBef>
                <a:spcPts val="0"/>
              </a:spcBef>
            </a:pPr>
            <a:r>
              <a:rPr lang="en-US" altLang="en-US" sz="1700" b="1" dirty="0"/>
              <a:t>Binary output file : </a:t>
            </a:r>
            <a:r>
              <a:rPr lang="en-US" altLang="en-US" sz="1700" b="1" i="1" dirty="0"/>
              <a:t>.sav (or CSR folder)</a:t>
            </a:r>
          </a:p>
          <a:p>
            <a:pPr marL="566738" lvl="1" indent="-166688">
              <a:lnSpc>
                <a:spcPct val="120000"/>
              </a:lnSpc>
              <a:spcBef>
                <a:spcPts val="0"/>
              </a:spcBef>
            </a:pPr>
            <a:r>
              <a:rPr lang="en-US" altLang="en-US" sz="1700" dirty="0"/>
              <a:t>Needed for </a:t>
            </a:r>
            <a:r>
              <a:rPr lang="en-US" altLang="en-US" sz="1700" dirty="0" err="1"/>
              <a:t>HeatFlows</a:t>
            </a:r>
            <a:r>
              <a:rPr lang="en-US" altLang="en-US" sz="1700" dirty="0"/>
              <a:t> (I think) : </a:t>
            </a:r>
            <a:r>
              <a:rPr lang="en-US" altLang="en-US" sz="1700" i="1" dirty="0"/>
              <a:t>.</a:t>
            </a:r>
            <a:r>
              <a:rPr lang="en-US" altLang="en-US" sz="1700" i="1" dirty="0" err="1"/>
              <a:t>savpcs</a:t>
            </a:r>
            <a:endParaRPr lang="en-US" altLang="en-US" sz="1700" i="1" dirty="0"/>
          </a:p>
          <a:p>
            <a:pPr marL="166688" indent="-166688">
              <a:lnSpc>
                <a:spcPct val="120000"/>
              </a:lnSpc>
              <a:spcBef>
                <a:spcPts val="0"/>
              </a:spcBef>
            </a:pPr>
            <a:r>
              <a:rPr lang="en-US" altLang="en-US" sz="1900" dirty="0"/>
              <a:t>General</a:t>
            </a:r>
          </a:p>
          <a:p>
            <a:pPr marL="566738" lvl="1" indent="-166688">
              <a:lnSpc>
                <a:spcPct val="120000"/>
              </a:lnSpc>
              <a:spcBef>
                <a:spcPts val="0"/>
              </a:spcBef>
            </a:pPr>
            <a:r>
              <a:rPr lang="en-US" altLang="en-US" sz="1700" dirty="0"/>
              <a:t>Log file from </a:t>
            </a:r>
            <a:r>
              <a:rPr lang="en-US" altLang="en-US" sz="1700" dirty="0" err="1"/>
              <a:t>ThermalDektop</a:t>
            </a:r>
            <a:r>
              <a:rPr lang="en-US" altLang="en-US" sz="1700" dirty="0"/>
              <a:t> : </a:t>
            </a:r>
            <a:r>
              <a:rPr lang="en-US" altLang="en-US" sz="1700" i="1" dirty="0"/>
              <a:t>.log</a:t>
            </a:r>
          </a:p>
          <a:p>
            <a:pPr marL="566738" lvl="1" indent="-166688">
              <a:lnSpc>
                <a:spcPct val="120000"/>
              </a:lnSpc>
              <a:spcBef>
                <a:spcPts val="0"/>
              </a:spcBef>
            </a:pPr>
            <a:r>
              <a:rPr lang="en-US" altLang="en-US" sz="1700" dirty="0"/>
              <a:t>List of nodes/objects that are disabled : </a:t>
            </a:r>
            <a:r>
              <a:rPr lang="en-US" altLang="en-US" sz="1700" i="1" dirty="0"/>
              <a:t>Disabled.log</a:t>
            </a:r>
          </a:p>
          <a:p>
            <a:pPr marL="566738" lvl="1" indent="-166688">
              <a:lnSpc>
                <a:spcPct val="120000"/>
              </a:lnSpc>
              <a:spcBef>
                <a:spcPts val="0"/>
              </a:spcBef>
            </a:pPr>
            <a:r>
              <a:rPr lang="en-US" altLang="en-US" sz="1700" dirty="0"/>
              <a:t>Mass Calculations : </a:t>
            </a:r>
            <a:r>
              <a:rPr lang="en-US" altLang="en-US" sz="1700" i="1" dirty="0"/>
              <a:t>Mass_submodel.txt, mass_node.csv</a:t>
            </a:r>
          </a:p>
          <a:p>
            <a:pPr marL="566738" lvl="1" indent="-166688">
              <a:lnSpc>
                <a:spcPct val="120000"/>
              </a:lnSpc>
              <a:spcBef>
                <a:spcPts val="0"/>
              </a:spcBef>
            </a:pPr>
            <a:r>
              <a:rPr lang="en-US" altLang="en-US" sz="1700" dirty="0"/>
              <a:t>Node Duplicates : </a:t>
            </a:r>
            <a:r>
              <a:rPr lang="en-US" altLang="en-US" sz="1700" i="1" dirty="0"/>
              <a:t>DuplicateNodes.txt</a:t>
            </a:r>
          </a:p>
          <a:p>
            <a:pPr marL="566738" lvl="1" indent="-166688">
              <a:lnSpc>
                <a:spcPct val="120000"/>
              </a:lnSpc>
              <a:spcBef>
                <a:spcPts val="0"/>
              </a:spcBef>
            </a:pPr>
            <a:r>
              <a:rPr lang="en-US" altLang="en-US" sz="1700" dirty="0"/>
              <a:t>Overlapping Surface Check : </a:t>
            </a:r>
            <a:r>
              <a:rPr lang="en-US" altLang="en-US" sz="1700" i="1" dirty="0"/>
              <a:t>CheckOverlappingSurfaces.log</a:t>
            </a:r>
          </a:p>
          <a:p>
            <a:pPr marL="566738" lvl="1" indent="-166688">
              <a:lnSpc>
                <a:spcPct val="120000"/>
              </a:lnSpc>
              <a:spcBef>
                <a:spcPts val="0"/>
              </a:spcBef>
            </a:pPr>
            <a:r>
              <a:rPr lang="en-US" altLang="en-US" sz="1700" dirty="0" err="1"/>
              <a:t>ContactorData</a:t>
            </a:r>
            <a:r>
              <a:rPr lang="en-US" altLang="en-US" sz="1700" dirty="0"/>
              <a:t>, </a:t>
            </a:r>
            <a:r>
              <a:rPr lang="en-US" altLang="en-US" sz="1700" dirty="0" err="1"/>
              <a:t>MapData</a:t>
            </a:r>
            <a:r>
              <a:rPr lang="en-US" altLang="en-US" sz="1700" dirty="0"/>
              <a:t> folders : </a:t>
            </a:r>
            <a:r>
              <a:rPr lang="en-US" altLang="en-US" sz="1700" i="1" dirty="0"/>
              <a:t>files for contactor and FEM mapping files</a:t>
            </a:r>
          </a:p>
        </p:txBody>
      </p:sp>
      <p:sp>
        <p:nvSpPr>
          <p:cNvPr id="90119" name="Slide Number Placeholder 1">
            <a:extLst>
              <a:ext uri="{FF2B5EF4-FFF2-40B4-BE49-F238E27FC236}">
                <a16:creationId xmlns:a16="http://schemas.microsoft.com/office/drawing/2014/main" id="{423B3C4E-A11E-4D97-AEB4-C24163398EFB}"/>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4B11D0C0-8913-4EA9-8537-E6D6622AA178}" type="slidenum">
              <a:rPr lang="en-US" altLang="en-US" sz="1200" smtClean="0"/>
              <a:pPr algn="ctr">
                <a:spcBef>
                  <a:spcPct val="0"/>
                </a:spcBef>
                <a:buFontTx/>
                <a:buNone/>
              </a:pPr>
              <a:t>76</a:t>
            </a:fld>
            <a:endParaRPr lang="en-US" altLang="en-US" sz="1200" dirty="0"/>
          </a:p>
        </p:txBody>
      </p:sp>
      <p:sp>
        <p:nvSpPr>
          <p:cNvPr id="5" name="Rectangle 8">
            <a:extLst>
              <a:ext uri="{FF2B5EF4-FFF2-40B4-BE49-F238E27FC236}">
                <a16:creationId xmlns:a16="http://schemas.microsoft.com/office/drawing/2014/main" id="{710D7088-6E4B-4BC6-9C88-64AEDF5B1222}"/>
              </a:ext>
            </a:extLst>
          </p:cNvPr>
          <p:cNvSpPr txBox="1">
            <a:spLocks noChangeArrowheads="1"/>
          </p:cNvSpPr>
          <p:nvPr/>
        </p:nvSpPr>
        <p:spPr bwMode="auto">
          <a:xfrm>
            <a:off x="6629400" y="4036594"/>
            <a:ext cx="2209800" cy="8141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2400">
                <a:solidFill>
                  <a:srgbClr val="0B3D91"/>
                </a:solidFill>
                <a:latin typeface="Calibri"/>
                <a:ea typeface="+mn-ea"/>
                <a:cs typeface="Calibri"/>
              </a:defRPr>
            </a:lvl1pPr>
            <a:lvl2pPr marL="742950" indent="-285750" algn="l" rtl="0" eaLnBrk="1" fontAlgn="base" hangingPunct="1">
              <a:spcBef>
                <a:spcPct val="20000"/>
              </a:spcBef>
              <a:spcAft>
                <a:spcPct val="0"/>
              </a:spcAft>
              <a:buChar char="–"/>
              <a:defRPr lang="en-US" sz="2400" dirty="0" smtClean="0">
                <a:solidFill>
                  <a:srgbClr val="0B3D91"/>
                </a:solidFill>
                <a:latin typeface="Calibri"/>
                <a:ea typeface="+mn-ea"/>
                <a:cs typeface="Calibri"/>
              </a:defRPr>
            </a:lvl2pPr>
            <a:lvl3pPr marL="11430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3pPr>
            <a:lvl4pPr marL="16002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4pPr>
            <a:lvl5pPr marL="20574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ctr" defTabSz="914400">
              <a:lnSpc>
                <a:spcPct val="120000"/>
              </a:lnSpc>
              <a:spcBef>
                <a:spcPts val="0"/>
              </a:spcBef>
              <a:buNone/>
            </a:pPr>
            <a:r>
              <a:rPr lang="en-US" altLang="en-US" sz="1800" b="1" i="1" kern="0" dirty="0"/>
              <a:t>BOLD files are the most important</a:t>
            </a:r>
          </a:p>
        </p:txBody>
      </p:sp>
    </p:spTree>
    <p:extLst>
      <p:ext uri="{BB962C8B-B14F-4D97-AF65-F5344CB8AC3E}">
        <p14:creationId xmlns:p14="http://schemas.microsoft.com/office/powerpoint/2010/main" val="33300994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C69CAAF1-F232-4426-A7B6-4CC95F1FF9A3}"/>
              </a:ext>
            </a:extLst>
          </p:cNvPr>
          <p:cNvSpPr>
            <a:spLocks noGrp="1" noChangeArrowheads="1"/>
          </p:cNvSpPr>
          <p:nvPr>
            <p:ph type="title"/>
          </p:nvPr>
        </p:nvSpPr>
        <p:spPr>
          <a:xfrm>
            <a:off x="1066800" y="0"/>
            <a:ext cx="7239000" cy="914400"/>
          </a:xfrm>
        </p:spPr>
        <p:txBody>
          <a:bodyPr/>
          <a:lstStyle/>
          <a:p>
            <a:pPr eaLnBrk="1" hangingPunct="1"/>
            <a:r>
              <a:rPr lang="en-US" altLang="en-US" sz="2800" dirty="0"/>
              <a:t>Post Processing</a:t>
            </a:r>
          </a:p>
        </p:txBody>
      </p:sp>
      <p:sp>
        <p:nvSpPr>
          <p:cNvPr id="91139" name="Rectangle 7">
            <a:extLst>
              <a:ext uri="{FF2B5EF4-FFF2-40B4-BE49-F238E27FC236}">
                <a16:creationId xmlns:a16="http://schemas.microsoft.com/office/drawing/2014/main" id="{83365400-A104-4D54-8F02-CC04A1785688}"/>
              </a:ext>
            </a:extLst>
          </p:cNvPr>
          <p:cNvSpPr>
            <a:spLocks noGrp="1" noChangeArrowheads="1"/>
          </p:cNvSpPr>
          <p:nvPr>
            <p:ph idx="1"/>
          </p:nvPr>
        </p:nvSpPr>
        <p:spPr>
          <a:xfrm>
            <a:off x="2161675" y="1095150"/>
            <a:ext cx="4038600" cy="2267573"/>
          </a:xfrm>
        </p:spPr>
        <p:txBody>
          <a:bodyPr rIns="0">
            <a:normAutofit/>
          </a:bodyPr>
          <a:lstStyle/>
          <a:p>
            <a:pPr marL="166688" indent="-166688" eaLnBrk="1" hangingPunct="1">
              <a:spcBef>
                <a:spcPct val="0"/>
              </a:spcBef>
            </a:pPr>
            <a:r>
              <a:rPr lang="en-US" altLang="en-US" sz="1800" dirty="0"/>
              <a:t>As with multiple Case Sets, multiple Results sets may also be stored in Desktop, with only one current</a:t>
            </a:r>
          </a:p>
          <a:p>
            <a:pPr marL="166688" indent="-166688" eaLnBrk="1" hangingPunct="1">
              <a:spcBef>
                <a:spcPct val="0"/>
              </a:spcBef>
            </a:pPr>
            <a:r>
              <a:rPr lang="en-US" altLang="en-US" sz="1800" dirty="0"/>
              <a:t>Numerous Data Types may be imported (sav, text, radk, heat rates, </a:t>
            </a:r>
            <a:r>
              <a:rPr lang="en-US" altLang="en-US" sz="1800" dirty="0" err="1"/>
              <a:t>etc</a:t>
            </a:r>
            <a:r>
              <a:rPr lang="en-US" altLang="en-US" sz="1800" dirty="0"/>
              <a:t>)</a:t>
            </a:r>
          </a:p>
          <a:p>
            <a:pPr marL="461963" lvl="1" indent="-173038">
              <a:spcBef>
                <a:spcPct val="0"/>
              </a:spcBef>
            </a:pPr>
            <a:r>
              <a:rPr lang="en-US" altLang="en-US" sz="1600" dirty="0"/>
              <a:t>Timestep selected for Contour plots</a:t>
            </a:r>
          </a:p>
          <a:p>
            <a:pPr marL="461963" lvl="1" indent="-173038">
              <a:spcBef>
                <a:spcPct val="0"/>
              </a:spcBef>
            </a:pPr>
            <a:r>
              <a:rPr lang="en-US" altLang="en-US" sz="1600" dirty="0"/>
              <a:t>Compare </a:t>
            </a:r>
            <a:r>
              <a:rPr lang="en-US" altLang="en-US" sz="1600" dirty="0" err="1"/>
              <a:t>DataSet</a:t>
            </a:r>
            <a:r>
              <a:rPr lang="en-US" altLang="en-US" sz="1600" dirty="0"/>
              <a:t> option</a:t>
            </a:r>
          </a:p>
          <a:p>
            <a:pPr marL="61913" indent="-173038">
              <a:spcBef>
                <a:spcPct val="0"/>
              </a:spcBef>
            </a:pPr>
            <a:r>
              <a:rPr lang="en-US" altLang="en-US" sz="1800" dirty="0"/>
              <a:t>EZ-XY Scatter plots for selected objects</a:t>
            </a:r>
          </a:p>
        </p:txBody>
      </p:sp>
      <p:sp>
        <p:nvSpPr>
          <p:cNvPr id="91145" name="Slide Number Placeholder 1">
            <a:extLst>
              <a:ext uri="{FF2B5EF4-FFF2-40B4-BE49-F238E27FC236}">
                <a16:creationId xmlns:a16="http://schemas.microsoft.com/office/drawing/2014/main" id="{9D7A7331-4A2F-4F4A-B212-BEA0D5D3AE16}"/>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B576BC83-FF3F-44C9-8AD8-019F32D3B5D2}" type="slidenum">
              <a:rPr lang="en-US" altLang="en-US" sz="1200" smtClean="0"/>
              <a:pPr algn="ctr">
                <a:spcBef>
                  <a:spcPct val="0"/>
                </a:spcBef>
                <a:buFontTx/>
                <a:buNone/>
              </a:pPr>
              <a:t>77</a:t>
            </a:fld>
            <a:endParaRPr lang="en-US" altLang="en-US" sz="1200" dirty="0"/>
          </a:p>
        </p:txBody>
      </p:sp>
      <p:pic>
        <p:nvPicPr>
          <p:cNvPr id="3" name="Picture 2">
            <a:extLst>
              <a:ext uri="{FF2B5EF4-FFF2-40B4-BE49-F238E27FC236}">
                <a16:creationId xmlns:a16="http://schemas.microsoft.com/office/drawing/2014/main" id="{83AF8635-F02D-4D94-9172-A36242A2F1B1}"/>
              </a:ext>
            </a:extLst>
          </p:cNvPr>
          <p:cNvPicPr>
            <a:picLocks noChangeAspect="1"/>
          </p:cNvPicPr>
          <p:nvPr/>
        </p:nvPicPr>
        <p:blipFill>
          <a:blip r:embed="rId2"/>
          <a:stretch>
            <a:fillRect/>
          </a:stretch>
        </p:blipFill>
        <p:spPr>
          <a:xfrm>
            <a:off x="95250" y="1131245"/>
            <a:ext cx="2114550" cy="5219700"/>
          </a:xfrm>
          <a:prstGeom prst="rect">
            <a:avLst/>
          </a:prstGeom>
        </p:spPr>
      </p:pic>
      <p:pic>
        <p:nvPicPr>
          <p:cNvPr id="5" name="Picture 4">
            <a:extLst>
              <a:ext uri="{FF2B5EF4-FFF2-40B4-BE49-F238E27FC236}">
                <a16:creationId xmlns:a16="http://schemas.microsoft.com/office/drawing/2014/main" id="{84F5D07B-4898-4465-9A54-0AB8087331B6}"/>
              </a:ext>
            </a:extLst>
          </p:cNvPr>
          <p:cNvPicPr>
            <a:picLocks noChangeAspect="1"/>
          </p:cNvPicPr>
          <p:nvPr/>
        </p:nvPicPr>
        <p:blipFill>
          <a:blip r:embed="rId3"/>
          <a:stretch>
            <a:fillRect/>
          </a:stretch>
        </p:blipFill>
        <p:spPr>
          <a:xfrm>
            <a:off x="2248300" y="3362723"/>
            <a:ext cx="3124201" cy="2900363"/>
          </a:xfrm>
          <a:prstGeom prst="rect">
            <a:avLst/>
          </a:prstGeom>
        </p:spPr>
      </p:pic>
      <p:pic>
        <p:nvPicPr>
          <p:cNvPr id="7" name="Picture 6">
            <a:extLst>
              <a:ext uri="{FF2B5EF4-FFF2-40B4-BE49-F238E27FC236}">
                <a16:creationId xmlns:a16="http://schemas.microsoft.com/office/drawing/2014/main" id="{AD2E86C4-4511-4057-A448-DFE5E90150D9}"/>
              </a:ext>
            </a:extLst>
          </p:cNvPr>
          <p:cNvPicPr>
            <a:picLocks noChangeAspect="1"/>
          </p:cNvPicPr>
          <p:nvPr/>
        </p:nvPicPr>
        <p:blipFill>
          <a:blip r:embed="rId4"/>
          <a:stretch>
            <a:fillRect/>
          </a:stretch>
        </p:blipFill>
        <p:spPr>
          <a:xfrm>
            <a:off x="2743200" y="3782729"/>
            <a:ext cx="1981200" cy="2260488"/>
          </a:xfrm>
          <a:prstGeom prst="rect">
            <a:avLst/>
          </a:prstGeom>
        </p:spPr>
      </p:pic>
      <p:pic>
        <p:nvPicPr>
          <p:cNvPr id="9" name="Picture 8">
            <a:extLst>
              <a:ext uri="{FF2B5EF4-FFF2-40B4-BE49-F238E27FC236}">
                <a16:creationId xmlns:a16="http://schemas.microsoft.com/office/drawing/2014/main" id="{98444164-EC14-44B6-924E-2637B6AC20C1}"/>
              </a:ext>
            </a:extLst>
          </p:cNvPr>
          <p:cNvPicPr>
            <a:picLocks noChangeAspect="1"/>
          </p:cNvPicPr>
          <p:nvPr/>
        </p:nvPicPr>
        <p:blipFill>
          <a:blip r:embed="rId5"/>
          <a:stretch>
            <a:fillRect/>
          </a:stretch>
        </p:blipFill>
        <p:spPr>
          <a:xfrm>
            <a:off x="5410200" y="4131645"/>
            <a:ext cx="3657600" cy="2124222"/>
          </a:xfrm>
          <a:prstGeom prst="rect">
            <a:avLst/>
          </a:prstGeom>
        </p:spPr>
      </p:pic>
      <p:pic>
        <p:nvPicPr>
          <p:cNvPr id="29" name="Picture 28">
            <a:extLst>
              <a:ext uri="{FF2B5EF4-FFF2-40B4-BE49-F238E27FC236}">
                <a16:creationId xmlns:a16="http://schemas.microsoft.com/office/drawing/2014/main" id="{10EC40D5-4754-41B3-A08B-99FFE857F1B6}"/>
              </a:ext>
            </a:extLst>
          </p:cNvPr>
          <p:cNvPicPr>
            <a:picLocks noChangeAspect="1"/>
          </p:cNvPicPr>
          <p:nvPr/>
        </p:nvPicPr>
        <p:blipFill rotWithShape="1">
          <a:blip r:embed="rId6"/>
          <a:srcRect r="12407" b="9757"/>
          <a:stretch/>
        </p:blipFill>
        <p:spPr>
          <a:xfrm>
            <a:off x="6248400" y="1275999"/>
            <a:ext cx="2860307" cy="2442859"/>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C69CAAF1-F232-4426-A7B6-4CC95F1FF9A3}"/>
              </a:ext>
            </a:extLst>
          </p:cNvPr>
          <p:cNvSpPr>
            <a:spLocks noGrp="1" noChangeArrowheads="1"/>
          </p:cNvSpPr>
          <p:nvPr>
            <p:ph type="title"/>
          </p:nvPr>
        </p:nvSpPr>
        <p:spPr>
          <a:xfrm>
            <a:off x="1066800" y="0"/>
            <a:ext cx="7239000" cy="914400"/>
          </a:xfrm>
        </p:spPr>
        <p:txBody>
          <a:bodyPr/>
          <a:lstStyle/>
          <a:p>
            <a:pPr eaLnBrk="1" hangingPunct="1"/>
            <a:r>
              <a:rPr lang="en-US" altLang="en-US" sz="2800" dirty="0"/>
              <a:t>Post Processing</a:t>
            </a:r>
          </a:p>
        </p:txBody>
      </p:sp>
      <p:sp>
        <p:nvSpPr>
          <p:cNvPr id="91139" name="Rectangle 7">
            <a:extLst>
              <a:ext uri="{FF2B5EF4-FFF2-40B4-BE49-F238E27FC236}">
                <a16:creationId xmlns:a16="http://schemas.microsoft.com/office/drawing/2014/main" id="{83365400-A104-4D54-8F02-CC04A1785688}"/>
              </a:ext>
            </a:extLst>
          </p:cNvPr>
          <p:cNvSpPr>
            <a:spLocks noGrp="1" noChangeArrowheads="1"/>
          </p:cNvSpPr>
          <p:nvPr>
            <p:ph idx="1"/>
          </p:nvPr>
        </p:nvSpPr>
        <p:spPr>
          <a:xfrm>
            <a:off x="2133600" y="1095150"/>
            <a:ext cx="4267200" cy="2284686"/>
          </a:xfrm>
        </p:spPr>
        <p:txBody>
          <a:bodyPr rIns="0">
            <a:normAutofit fontScale="92500" lnSpcReduction="10000"/>
          </a:bodyPr>
          <a:lstStyle/>
          <a:p>
            <a:pPr marL="166688" indent="-166688">
              <a:spcBef>
                <a:spcPct val="0"/>
              </a:spcBef>
            </a:pPr>
            <a:r>
              <a:rPr lang="en-US" altLang="en-US" sz="1800" dirty="0"/>
              <a:t>Query Nodes for info on user selected nodes</a:t>
            </a:r>
          </a:p>
          <a:p>
            <a:pPr marL="166688" indent="-166688">
              <a:spcBef>
                <a:spcPct val="0"/>
              </a:spcBef>
            </a:pPr>
            <a:r>
              <a:rPr lang="en-US" altLang="en-US" sz="1800" dirty="0"/>
              <a:t>Color bar options (location, scale, divisions)</a:t>
            </a:r>
          </a:p>
          <a:p>
            <a:pPr marL="346075" lvl="1" indent="-173038">
              <a:spcBef>
                <a:spcPct val="0"/>
              </a:spcBef>
            </a:pPr>
            <a:r>
              <a:rPr lang="en-US" altLang="en-US" sz="1600" dirty="0"/>
              <a:t>Note that user specified settings may still apply when showing </a:t>
            </a:r>
            <a:r>
              <a:rPr lang="en-US" altLang="en-US" sz="1600" dirty="0" err="1">
                <a:latin typeface="Symbol" panose="05050102010706020507" pitchFamily="18" charset="2"/>
              </a:rPr>
              <a:t>a,e</a:t>
            </a:r>
            <a:endParaRPr lang="en-US" altLang="en-US" sz="1600" dirty="0">
              <a:latin typeface="Symbol" panose="05050102010706020507" pitchFamily="18" charset="2"/>
            </a:endParaRPr>
          </a:p>
          <a:p>
            <a:pPr marL="166688" indent="-166688" eaLnBrk="1" hangingPunct="1">
              <a:spcBef>
                <a:spcPct val="0"/>
              </a:spcBef>
            </a:pPr>
            <a:r>
              <a:rPr lang="en-US" altLang="en-US" sz="1800" dirty="0"/>
              <a:t>Contour Animations or manually step through time</a:t>
            </a:r>
          </a:p>
          <a:p>
            <a:pPr marL="346075" lvl="1" indent="-173038">
              <a:spcBef>
                <a:spcPct val="0"/>
              </a:spcBef>
            </a:pPr>
            <a:r>
              <a:rPr lang="en-US" altLang="en-US" sz="1600" dirty="0"/>
              <a:t>Can display from orbital viewpoint for selected timesteps as well (e.g. from Sun) – Note, this may only work well over first orbit (Time for subsequent orbits &gt; period) </a:t>
            </a:r>
          </a:p>
        </p:txBody>
      </p:sp>
      <p:sp>
        <p:nvSpPr>
          <p:cNvPr id="91145" name="Slide Number Placeholder 1">
            <a:extLst>
              <a:ext uri="{FF2B5EF4-FFF2-40B4-BE49-F238E27FC236}">
                <a16:creationId xmlns:a16="http://schemas.microsoft.com/office/drawing/2014/main" id="{9D7A7331-4A2F-4F4A-B212-BEA0D5D3AE16}"/>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B576BC83-FF3F-44C9-8AD8-019F32D3B5D2}" type="slidenum">
              <a:rPr lang="en-US" altLang="en-US" sz="1200" smtClean="0"/>
              <a:pPr algn="ctr">
                <a:spcBef>
                  <a:spcPct val="0"/>
                </a:spcBef>
                <a:buFontTx/>
                <a:buNone/>
              </a:pPr>
              <a:t>78</a:t>
            </a:fld>
            <a:endParaRPr lang="en-US" altLang="en-US" sz="1200" dirty="0"/>
          </a:p>
        </p:txBody>
      </p:sp>
      <p:pic>
        <p:nvPicPr>
          <p:cNvPr id="13" name="Picture 12">
            <a:extLst>
              <a:ext uri="{FF2B5EF4-FFF2-40B4-BE49-F238E27FC236}">
                <a16:creationId xmlns:a16="http://schemas.microsoft.com/office/drawing/2014/main" id="{18200758-CF93-439B-9AF7-22A8C036BF7A}"/>
              </a:ext>
            </a:extLst>
          </p:cNvPr>
          <p:cNvPicPr>
            <a:picLocks noChangeAspect="1"/>
          </p:cNvPicPr>
          <p:nvPr/>
        </p:nvPicPr>
        <p:blipFill>
          <a:blip r:embed="rId2"/>
          <a:stretch>
            <a:fillRect/>
          </a:stretch>
        </p:blipFill>
        <p:spPr>
          <a:xfrm>
            <a:off x="4429125" y="3379836"/>
            <a:ext cx="4562475" cy="2987953"/>
          </a:xfrm>
          <a:prstGeom prst="rect">
            <a:avLst/>
          </a:prstGeom>
        </p:spPr>
      </p:pic>
      <p:pic>
        <p:nvPicPr>
          <p:cNvPr id="4" name="Picture 3">
            <a:extLst>
              <a:ext uri="{FF2B5EF4-FFF2-40B4-BE49-F238E27FC236}">
                <a16:creationId xmlns:a16="http://schemas.microsoft.com/office/drawing/2014/main" id="{37682148-DC1E-4410-A082-7C9F45363033}"/>
              </a:ext>
            </a:extLst>
          </p:cNvPr>
          <p:cNvPicPr>
            <a:picLocks noChangeAspect="1"/>
          </p:cNvPicPr>
          <p:nvPr/>
        </p:nvPicPr>
        <p:blipFill rotWithShape="1">
          <a:blip r:embed="rId3"/>
          <a:srcRect r="44595"/>
          <a:stretch/>
        </p:blipFill>
        <p:spPr>
          <a:xfrm>
            <a:off x="6462245" y="1524000"/>
            <a:ext cx="2534528" cy="1447800"/>
          </a:xfrm>
          <a:prstGeom prst="rect">
            <a:avLst/>
          </a:prstGeom>
        </p:spPr>
      </p:pic>
      <p:pic>
        <p:nvPicPr>
          <p:cNvPr id="11" name="Picture 10">
            <a:extLst>
              <a:ext uri="{FF2B5EF4-FFF2-40B4-BE49-F238E27FC236}">
                <a16:creationId xmlns:a16="http://schemas.microsoft.com/office/drawing/2014/main" id="{77E97FBC-87F8-47A4-A2CE-66EB659A28E8}"/>
              </a:ext>
            </a:extLst>
          </p:cNvPr>
          <p:cNvPicPr>
            <a:picLocks noChangeAspect="1"/>
          </p:cNvPicPr>
          <p:nvPr/>
        </p:nvPicPr>
        <p:blipFill rotWithShape="1">
          <a:blip r:embed="rId4"/>
          <a:srcRect t="7813" r="41408" b="7128"/>
          <a:stretch/>
        </p:blipFill>
        <p:spPr>
          <a:xfrm>
            <a:off x="661737" y="3373900"/>
            <a:ext cx="3705726" cy="2965816"/>
          </a:xfrm>
          <a:prstGeom prst="rect">
            <a:avLst/>
          </a:prstGeom>
        </p:spPr>
      </p:pic>
      <p:pic>
        <p:nvPicPr>
          <p:cNvPr id="9" name="Picture 8">
            <a:extLst>
              <a:ext uri="{FF2B5EF4-FFF2-40B4-BE49-F238E27FC236}">
                <a16:creationId xmlns:a16="http://schemas.microsoft.com/office/drawing/2014/main" id="{41BAA13A-295C-4B19-B1AF-56C7AE38E0A4}"/>
              </a:ext>
            </a:extLst>
          </p:cNvPr>
          <p:cNvPicPr>
            <a:picLocks noChangeAspect="1"/>
          </p:cNvPicPr>
          <p:nvPr/>
        </p:nvPicPr>
        <p:blipFill rotWithShape="1">
          <a:blip r:embed="rId5"/>
          <a:srcRect l="-726" t="205" r="-929" b="34593"/>
          <a:stretch/>
        </p:blipFill>
        <p:spPr>
          <a:xfrm>
            <a:off x="114300" y="1219200"/>
            <a:ext cx="1905000" cy="3016069"/>
          </a:xfrm>
          <a:prstGeom prst="rect">
            <a:avLst/>
          </a:prstGeom>
        </p:spPr>
      </p:pic>
    </p:spTree>
    <p:extLst>
      <p:ext uri="{BB962C8B-B14F-4D97-AF65-F5344CB8AC3E}">
        <p14:creationId xmlns:p14="http://schemas.microsoft.com/office/powerpoint/2010/main" val="28935152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C69CAAF1-F232-4426-A7B6-4CC95F1FF9A3}"/>
              </a:ext>
            </a:extLst>
          </p:cNvPr>
          <p:cNvSpPr>
            <a:spLocks noGrp="1" noChangeArrowheads="1"/>
          </p:cNvSpPr>
          <p:nvPr>
            <p:ph type="title"/>
          </p:nvPr>
        </p:nvSpPr>
        <p:spPr>
          <a:xfrm>
            <a:off x="1066800" y="0"/>
            <a:ext cx="7239000" cy="914400"/>
          </a:xfrm>
        </p:spPr>
        <p:txBody>
          <a:bodyPr/>
          <a:lstStyle/>
          <a:p>
            <a:pPr eaLnBrk="1" hangingPunct="1"/>
            <a:r>
              <a:rPr lang="en-US" altLang="en-US" sz="2800" dirty="0"/>
              <a:t>Post Processing</a:t>
            </a:r>
          </a:p>
        </p:txBody>
      </p:sp>
      <p:sp>
        <p:nvSpPr>
          <p:cNvPr id="91139" name="Rectangle 7">
            <a:extLst>
              <a:ext uri="{FF2B5EF4-FFF2-40B4-BE49-F238E27FC236}">
                <a16:creationId xmlns:a16="http://schemas.microsoft.com/office/drawing/2014/main" id="{83365400-A104-4D54-8F02-CC04A1785688}"/>
              </a:ext>
            </a:extLst>
          </p:cNvPr>
          <p:cNvSpPr>
            <a:spLocks noGrp="1" noChangeArrowheads="1"/>
          </p:cNvSpPr>
          <p:nvPr>
            <p:ph idx="1"/>
          </p:nvPr>
        </p:nvSpPr>
        <p:spPr>
          <a:xfrm>
            <a:off x="2438400" y="1095150"/>
            <a:ext cx="6553200" cy="2638650"/>
          </a:xfrm>
        </p:spPr>
        <p:txBody>
          <a:bodyPr rIns="0">
            <a:normAutofit lnSpcReduction="10000"/>
          </a:bodyPr>
          <a:lstStyle/>
          <a:p>
            <a:pPr marL="166688" indent="-166688">
              <a:lnSpc>
                <a:spcPct val="110000"/>
              </a:lnSpc>
              <a:spcBef>
                <a:spcPct val="0"/>
              </a:spcBef>
            </a:pPr>
            <a:r>
              <a:rPr lang="en-US" altLang="en-US" sz="1800" dirty="0"/>
              <a:t>Find Max Min</a:t>
            </a:r>
          </a:p>
          <a:p>
            <a:pPr marL="346075" lvl="1" indent="-173038">
              <a:lnSpc>
                <a:spcPct val="110000"/>
              </a:lnSpc>
              <a:spcBef>
                <a:spcPct val="0"/>
              </a:spcBef>
            </a:pPr>
            <a:r>
              <a:rPr lang="en-US" altLang="en-US" sz="1600" dirty="0"/>
              <a:t>Allow search over multiple sav files for Min and Max; results listed at submodel level, integrated submodel, or node level</a:t>
            </a:r>
          </a:p>
          <a:p>
            <a:pPr marL="166688" indent="-166688">
              <a:lnSpc>
                <a:spcPct val="110000"/>
              </a:lnSpc>
              <a:spcBef>
                <a:spcPct val="0"/>
              </a:spcBef>
            </a:pPr>
            <a:r>
              <a:rPr lang="en-US" altLang="en-US" sz="1800" dirty="0"/>
              <a:t>TSINK from results</a:t>
            </a:r>
          </a:p>
          <a:p>
            <a:pPr marL="346075" lvl="1" indent="-173038">
              <a:lnSpc>
                <a:spcPct val="110000"/>
              </a:lnSpc>
              <a:spcBef>
                <a:spcPct val="0"/>
              </a:spcBef>
            </a:pPr>
            <a:r>
              <a:rPr lang="en-US" altLang="en-US" sz="1600" dirty="0"/>
              <a:t>Specify regions of interest and regions of exclusion</a:t>
            </a:r>
            <a:endParaRPr lang="en-US" altLang="en-US" sz="1600" dirty="0">
              <a:latin typeface="Symbol" panose="05050102010706020507" pitchFamily="18" charset="2"/>
            </a:endParaRPr>
          </a:p>
          <a:p>
            <a:pPr marL="166688" indent="-166688" eaLnBrk="1" hangingPunct="1">
              <a:lnSpc>
                <a:spcPct val="110000"/>
              </a:lnSpc>
              <a:spcBef>
                <a:spcPct val="0"/>
              </a:spcBef>
            </a:pPr>
            <a:r>
              <a:rPr lang="en-US" altLang="en-US" sz="1800" dirty="0"/>
              <a:t>QFLOW from results – (May be easier to do in Model Browser)</a:t>
            </a:r>
          </a:p>
          <a:p>
            <a:pPr marL="346075" lvl="1" indent="-173038">
              <a:lnSpc>
                <a:spcPct val="110000"/>
              </a:lnSpc>
              <a:spcBef>
                <a:spcPct val="0"/>
              </a:spcBef>
            </a:pPr>
            <a:r>
              <a:rPr lang="en-US" altLang="en-US" sz="1600" dirty="0"/>
              <a:t>Specify to and From regions</a:t>
            </a:r>
          </a:p>
          <a:p>
            <a:pPr marL="166688" indent="-166688" eaLnBrk="1" hangingPunct="1">
              <a:lnSpc>
                <a:spcPct val="110000"/>
              </a:lnSpc>
              <a:spcBef>
                <a:spcPct val="0"/>
              </a:spcBef>
            </a:pPr>
            <a:r>
              <a:rPr lang="en-US" altLang="en-US" sz="1800" dirty="0"/>
              <a:t>Analyze Heaters from Results</a:t>
            </a:r>
          </a:p>
          <a:p>
            <a:pPr marL="166688" indent="-166688" eaLnBrk="1" hangingPunct="1">
              <a:lnSpc>
                <a:spcPct val="110000"/>
              </a:lnSpc>
              <a:spcBef>
                <a:spcPct val="0"/>
              </a:spcBef>
            </a:pPr>
            <a:r>
              <a:rPr lang="en-US" altLang="en-US" sz="1800" dirty="0"/>
              <a:t>Write SAV file results to Text file for further manipulation</a:t>
            </a:r>
            <a:endParaRPr lang="en-US" altLang="en-US" sz="1600" dirty="0"/>
          </a:p>
        </p:txBody>
      </p:sp>
      <p:sp>
        <p:nvSpPr>
          <p:cNvPr id="91145" name="Slide Number Placeholder 1">
            <a:extLst>
              <a:ext uri="{FF2B5EF4-FFF2-40B4-BE49-F238E27FC236}">
                <a16:creationId xmlns:a16="http://schemas.microsoft.com/office/drawing/2014/main" id="{9D7A7331-4A2F-4F4A-B212-BEA0D5D3AE16}"/>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B576BC83-FF3F-44C9-8AD8-019F32D3B5D2}" type="slidenum">
              <a:rPr lang="en-US" altLang="en-US" sz="1200" smtClean="0"/>
              <a:pPr algn="ctr">
                <a:spcBef>
                  <a:spcPct val="0"/>
                </a:spcBef>
                <a:buFontTx/>
                <a:buNone/>
              </a:pPr>
              <a:t>79</a:t>
            </a:fld>
            <a:endParaRPr lang="en-US" altLang="en-US" sz="1200" dirty="0"/>
          </a:p>
        </p:txBody>
      </p:sp>
      <p:pic>
        <p:nvPicPr>
          <p:cNvPr id="18" name="Picture 17">
            <a:extLst>
              <a:ext uri="{FF2B5EF4-FFF2-40B4-BE49-F238E27FC236}">
                <a16:creationId xmlns:a16="http://schemas.microsoft.com/office/drawing/2014/main" id="{896FBD82-D1A7-4BA5-A0F0-6CA9FE0E8526}"/>
              </a:ext>
            </a:extLst>
          </p:cNvPr>
          <p:cNvPicPr>
            <a:picLocks noChangeAspect="1"/>
          </p:cNvPicPr>
          <p:nvPr/>
        </p:nvPicPr>
        <p:blipFill rotWithShape="1">
          <a:blip r:embed="rId2"/>
          <a:srcRect l="12337" t="53132" r="3491" b="13981"/>
          <a:stretch/>
        </p:blipFill>
        <p:spPr>
          <a:xfrm>
            <a:off x="175260" y="1219200"/>
            <a:ext cx="2246176" cy="2166210"/>
          </a:xfrm>
          <a:prstGeom prst="rect">
            <a:avLst/>
          </a:prstGeom>
        </p:spPr>
      </p:pic>
      <p:pic>
        <p:nvPicPr>
          <p:cNvPr id="15" name="Picture 14">
            <a:extLst>
              <a:ext uri="{FF2B5EF4-FFF2-40B4-BE49-F238E27FC236}">
                <a16:creationId xmlns:a16="http://schemas.microsoft.com/office/drawing/2014/main" id="{9D4B2C3A-CA8B-4C6A-9CCC-AC2AE9D9B2F6}"/>
              </a:ext>
            </a:extLst>
          </p:cNvPr>
          <p:cNvPicPr>
            <a:picLocks noChangeAspect="1"/>
          </p:cNvPicPr>
          <p:nvPr/>
        </p:nvPicPr>
        <p:blipFill>
          <a:blip r:embed="rId3"/>
          <a:stretch>
            <a:fillRect/>
          </a:stretch>
        </p:blipFill>
        <p:spPr>
          <a:xfrm>
            <a:off x="3057625" y="3566479"/>
            <a:ext cx="2761847" cy="2709407"/>
          </a:xfrm>
          <a:prstGeom prst="rect">
            <a:avLst/>
          </a:prstGeom>
        </p:spPr>
      </p:pic>
      <p:pic>
        <p:nvPicPr>
          <p:cNvPr id="19" name="Picture 18">
            <a:extLst>
              <a:ext uri="{FF2B5EF4-FFF2-40B4-BE49-F238E27FC236}">
                <a16:creationId xmlns:a16="http://schemas.microsoft.com/office/drawing/2014/main" id="{8EFC6E15-CABB-4771-B07F-ED76DBF85406}"/>
              </a:ext>
            </a:extLst>
          </p:cNvPr>
          <p:cNvPicPr>
            <a:picLocks noChangeAspect="1"/>
          </p:cNvPicPr>
          <p:nvPr/>
        </p:nvPicPr>
        <p:blipFill>
          <a:blip r:embed="rId4"/>
          <a:stretch>
            <a:fillRect/>
          </a:stretch>
        </p:blipFill>
        <p:spPr>
          <a:xfrm>
            <a:off x="6094396" y="3566478"/>
            <a:ext cx="2764294" cy="2711807"/>
          </a:xfrm>
          <a:prstGeom prst="rect">
            <a:avLst/>
          </a:prstGeom>
        </p:spPr>
      </p:pic>
      <p:pic>
        <p:nvPicPr>
          <p:cNvPr id="21" name="Picture 20">
            <a:extLst>
              <a:ext uri="{FF2B5EF4-FFF2-40B4-BE49-F238E27FC236}">
                <a16:creationId xmlns:a16="http://schemas.microsoft.com/office/drawing/2014/main" id="{716209BF-988D-41F3-B297-477AB5609A57}"/>
              </a:ext>
            </a:extLst>
          </p:cNvPr>
          <p:cNvPicPr>
            <a:picLocks noChangeAspect="1"/>
          </p:cNvPicPr>
          <p:nvPr/>
        </p:nvPicPr>
        <p:blipFill>
          <a:blip r:embed="rId5"/>
          <a:stretch>
            <a:fillRect/>
          </a:stretch>
        </p:blipFill>
        <p:spPr>
          <a:xfrm>
            <a:off x="176864" y="3566480"/>
            <a:ext cx="2566336" cy="2709407"/>
          </a:xfrm>
          <a:prstGeom prst="rect">
            <a:avLst/>
          </a:prstGeom>
        </p:spPr>
      </p:pic>
    </p:spTree>
    <p:extLst>
      <p:ext uri="{BB962C8B-B14F-4D97-AF65-F5344CB8AC3E}">
        <p14:creationId xmlns:p14="http://schemas.microsoft.com/office/powerpoint/2010/main" val="18263044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TextBox 146">
            <a:extLst>
              <a:ext uri="{FF2B5EF4-FFF2-40B4-BE49-F238E27FC236}">
                <a16:creationId xmlns:a16="http://schemas.microsoft.com/office/drawing/2014/main" id="{3E068224-B192-496C-9279-6738A6C5450E}"/>
              </a:ext>
            </a:extLst>
          </p:cNvPr>
          <p:cNvSpPr txBox="1">
            <a:spLocks noChangeArrowheads="1"/>
          </p:cNvSpPr>
          <p:nvPr/>
        </p:nvSpPr>
        <p:spPr bwMode="auto">
          <a:xfrm>
            <a:off x="0" y="165735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Process for Building Thermal Models</a:t>
            </a:r>
          </a:p>
        </p:txBody>
      </p:sp>
      <p:sp>
        <p:nvSpPr>
          <p:cNvPr id="92165" name="Slide Number Placeholder 1">
            <a:extLst>
              <a:ext uri="{FF2B5EF4-FFF2-40B4-BE49-F238E27FC236}">
                <a16:creationId xmlns:a16="http://schemas.microsoft.com/office/drawing/2014/main" id="{759E1E92-5161-40CF-BFD5-13BD19D9F3E3}"/>
              </a:ext>
            </a:extLst>
          </p:cNvPr>
          <p:cNvSpPr>
            <a:spLocks noGrp="1"/>
          </p:cNvSpPr>
          <p:nvPr>
            <p:ph type="sldNum" sz="quarter" idx="4"/>
          </p:nvPr>
        </p:nvSpPr>
        <p:spPr bwMode="auto">
          <a:xfrm>
            <a:off x="8452884" y="6583363"/>
            <a:ext cx="691116"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3A65C48-1645-43C2-93AE-0A1651562C97}" type="slidenum">
              <a:rPr lang="en-US" altLang="en-US" sz="1200" smtClean="0"/>
              <a:pPr>
                <a:spcBef>
                  <a:spcPct val="0"/>
                </a:spcBef>
                <a:buFontTx/>
                <a:buNone/>
              </a:pPr>
              <a:t>80</a:t>
            </a:fld>
            <a:endParaRPr lang="en-US" altLang="en-US" sz="1200" dirty="0"/>
          </a:p>
        </p:txBody>
      </p:sp>
      <p:pic>
        <p:nvPicPr>
          <p:cNvPr id="5" name="Picture 7" descr="logo_idea5_email3_edited">
            <a:extLst>
              <a:ext uri="{FF2B5EF4-FFF2-40B4-BE49-F238E27FC236}">
                <a16:creationId xmlns:a16="http://schemas.microsoft.com/office/drawing/2014/main" id="{5498779F-3697-44B7-8756-E47275AF10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590800"/>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D47D9DF-81FE-4E9E-A069-BADA6B5D7E8F}"/>
              </a:ext>
            </a:extLst>
          </p:cNvPr>
          <p:cNvSpPr txBox="1"/>
          <p:nvPr/>
        </p:nvSpPr>
        <p:spPr>
          <a:xfrm>
            <a:off x="136525" y="1203687"/>
            <a:ext cx="8850313" cy="5355312"/>
          </a:xfrm>
          <a:prstGeom prst="rect">
            <a:avLst/>
          </a:prstGeom>
          <a:noFill/>
        </p:spPr>
        <p:txBody>
          <a:bodyPr>
            <a:spAutoFit/>
          </a:bodyPr>
          <a:lstStyle/>
          <a:p>
            <a:pPr>
              <a:defRPr/>
            </a:pPr>
            <a:r>
              <a:rPr lang="en-US" dirty="0">
                <a:solidFill>
                  <a:srgbClr val="0B3D91"/>
                </a:solidFill>
                <a:latin typeface="Arial" panose="020B0604020202020204" pitchFamily="34" charset="0"/>
                <a:cs typeface="Arial" panose="020B0604020202020204" pitchFamily="34" charset="0"/>
              </a:rPr>
              <a:t>This section is meant to be an overview of the model building process</a:t>
            </a:r>
          </a:p>
          <a:p>
            <a:pPr>
              <a:defRPr/>
            </a:pPr>
            <a:endParaRPr lang="en-US" sz="900" dirty="0">
              <a:solidFill>
                <a:srgbClr val="0B3D91"/>
              </a:solidFill>
              <a:latin typeface="Arial" panose="020B0604020202020204" pitchFamily="34" charset="0"/>
              <a:cs typeface="Arial" panose="020B0604020202020204" pitchFamily="34" charset="0"/>
            </a:endParaRPr>
          </a:p>
          <a:p>
            <a:pPr>
              <a:defRPr/>
            </a:pPr>
            <a:r>
              <a:rPr lang="en-US" dirty="0">
                <a:solidFill>
                  <a:srgbClr val="0B3D91"/>
                </a:solidFill>
                <a:latin typeface="Arial" panose="020B0604020202020204" pitchFamily="34" charset="0"/>
                <a:cs typeface="Arial" panose="020B0604020202020204" pitchFamily="34" charset="0"/>
              </a:rPr>
              <a:t>It is based on typical techniques (Monte Carlo Ray Tracing for radiation exchange, Lumped Parameter, Finite Difference for thermal solution) used by the aerospace industry</a:t>
            </a:r>
          </a:p>
          <a:p>
            <a:pPr>
              <a:defRPr/>
            </a:pPr>
            <a:endParaRPr lang="en-US" sz="900" dirty="0">
              <a:solidFill>
                <a:srgbClr val="0B3D91"/>
              </a:solidFill>
              <a:latin typeface="Arial" panose="020B0604020202020204" pitchFamily="34" charset="0"/>
              <a:cs typeface="Arial" panose="020B0604020202020204" pitchFamily="34" charset="0"/>
            </a:endParaRPr>
          </a:p>
          <a:p>
            <a:pPr>
              <a:defRPr/>
            </a:pPr>
            <a:r>
              <a:rPr lang="en-US" dirty="0">
                <a:solidFill>
                  <a:srgbClr val="0B3D91"/>
                </a:solidFill>
                <a:latin typeface="Arial" panose="020B0604020202020204" pitchFamily="34" charset="0"/>
                <a:cs typeface="Arial" panose="020B0604020202020204" pitchFamily="34" charset="0"/>
              </a:rPr>
              <a:t>This is not intended to be a “How to Use Thermal Desktop” section, but more of a “How to Build Thermal Models” section and the techniques will be demonstrated using the capabilities of Thermal Desktop.  Other codes may or may not have similar capabilities…</a:t>
            </a:r>
          </a:p>
          <a:p>
            <a:pPr>
              <a:defRPr/>
            </a:pPr>
            <a:endParaRPr lang="en-US" sz="900" dirty="0">
              <a:solidFill>
                <a:srgbClr val="0B3D91"/>
              </a:solidFill>
              <a:latin typeface="Arial" panose="020B0604020202020204" pitchFamily="34" charset="0"/>
              <a:cs typeface="Arial" panose="020B0604020202020204" pitchFamily="34" charset="0"/>
            </a:endParaRPr>
          </a:p>
          <a:p>
            <a:pPr>
              <a:defRPr/>
            </a:pPr>
            <a:r>
              <a:rPr lang="en-US" dirty="0">
                <a:solidFill>
                  <a:srgbClr val="0B3D91"/>
                </a:solidFill>
                <a:latin typeface="Arial" panose="020B0604020202020204" pitchFamily="34" charset="0"/>
                <a:cs typeface="Arial" panose="020B0604020202020204" pitchFamily="34" charset="0"/>
              </a:rPr>
              <a:t>The General Model Building Process can be broken into four top level steps:</a:t>
            </a:r>
          </a:p>
          <a:p>
            <a:pPr>
              <a:defRPr/>
            </a:pPr>
            <a:endParaRPr lang="en-US" sz="900" dirty="0">
              <a:solidFill>
                <a:srgbClr val="0B3D91"/>
              </a:solidFill>
              <a:latin typeface="Arial" panose="020B0604020202020204" pitchFamily="34" charset="0"/>
              <a:cs typeface="Arial" panose="020B0604020202020204" pitchFamily="34" charset="0"/>
            </a:endParaRPr>
          </a:p>
          <a:p>
            <a:pPr marL="515541" indent="-260747">
              <a:buFont typeface="+mj-lt"/>
              <a:buAutoNum type="arabicPeriod"/>
              <a:defRPr/>
            </a:pPr>
            <a:r>
              <a:rPr lang="en-US" b="1" i="1" dirty="0">
                <a:solidFill>
                  <a:srgbClr val="0B3D91"/>
                </a:solidFill>
                <a:latin typeface="Arial" panose="020B0604020202020204" pitchFamily="34" charset="0"/>
                <a:cs typeface="Arial" panose="020B0604020202020204" pitchFamily="34" charset="0"/>
              </a:rPr>
              <a:t>Build Model</a:t>
            </a:r>
          </a:p>
          <a:p>
            <a:pPr marL="515541" indent="-260747">
              <a:buFont typeface="+mj-lt"/>
              <a:buAutoNum type="arabicPeriod"/>
              <a:defRPr/>
            </a:pPr>
            <a:endParaRPr lang="en-US" b="1" i="1" dirty="0">
              <a:solidFill>
                <a:srgbClr val="0B3D91"/>
              </a:solidFill>
              <a:latin typeface="Arial" panose="020B0604020202020204" pitchFamily="34" charset="0"/>
              <a:cs typeface="Arial" panose="020B0604020202020204" pitchFamily="34" charset="0"/>
            </a:endParaRPr>
          </a:p>
          <a:p>
            <a:pPr marL="515541" indent="-260747">
              <a:buFont typeface="+mj-lt"/>
              <a:buAutoNum type="arabicPeriod"/>
              <a:defRPr/>
            </a:pPr>
            <a:r>
              <a:rPr lang="en-US" b="1" i="1" dirty="0">
                <a:solidFill>
                  <a:srgbClr val="0B3D91"/>
                </a:solidFill>
                <a:latin typeface="Arial" panose="020B0604020202020204" pitchFamily="34" charset="0"/>
                <a:cs typeface="Arial" panose="020B0604020202020204" pitchFamily="34" charset="0"/>
              </a:rPr>
              <a:t>Check Model</a:t>
            </a:r>
          </a:p>
          <a:p>
            <a:pPr marL="515541" indent="-260747">
              <a:buFont typeface="+mj-lt"/>
              <a:buAutoNum type="arabicPeriod"/>
              <a:defRPr/>
            </a:pPr>
            <a:endParaRPr lang="en-US" b="1" i="1" dirty="0">
              <a:solidFill>
                <a:srgbClr val="0B3D91"/>
              </a:solidFill>
              <a:latin typeface="Arial" panose="020B0604020202020204" pitchFamily="34" charset="0"/>
              <a:cs typeface="Arial" panose="020B0604020202020204" pitchFamily="34" charset="0"/>
            </a:endParaRPr>
          </a:p>
          <a:p>
            <a:pPr marL="515541" indent="-260747">
              <a:buFont typeface="+mj-lt"/>
              <a:buAutoNum type="arabicPeriod"/>
              <a:defRPr/>
            </a:pPr>
            <a:r>
              <a:rPr lang="en-US" b="1" i="1" dirty="0">
                <a:solidFill>
                  <a:srgbClr val="0B3D91"/>
                </a:solidFill>
                <a:latin typeface="Arial" panose="020B0604020202020204" pitchFamily="34" charset="0"/>
                <a:cs typeface="Arial" panose="020B0604020202020204" pitchFamily="34" charset="0"/>
              </a:rPr>
              <a:t>Execute Model</a:t>
            </a:r>
          </a:p>
          <a:p>
            <a:pPr marL="515541" indent="-260747">
              <a:buFont typeface="+mj-lt"/>
              <a:buAutoNum type="arabicPeriod"/>
              <a:defRPr/>
            </a:pPr>
            <a:endParaRPr lang="en-US" b="1" i="1" dirty="0">
              <a:solidFill>
                <a:srgbClr val="0B3D91"/>
              </a:solidFill>
              <a:latin typeface="Arial" panose="020B0604020202020204" pitchFamily="34" charset="0"/>
              <a:cs typeface="Arial" panose="020B0604020202020204" pitchFamily="34" charset="0"/>
            </a:endParaRPr>
          </a:p>
          <a:p>
            <a:pPr marL="515541" indent="-260747">
              <a:buFont typeface="+mj-lt"/>
              <a:buAutoNum type="arabicPeriod"/>
              <a:defRPr/>
            </a:pPr>
            <a:r>
              <a:rPr lang="en-US" b="1" i="1" dirty="0">
                <a:solidFill>
                  <a:srgbClr val="0B3D91"/>
                </a:solidFill>
                <a:latin typeface="Arial" panose="020B0604020202020204" pitchFamily="34" charset="0"/>
                <a:cs typeface="Arial" panose="020B0604020202020204" pitchFamily="34" charset="0"/>
              </a:rPr>
              <a:t>Verify Results – This section will be covered near the end</a:t>
            </a:r>
          </a:p>
          <a:p>
            <a:pPr>
              <a:defRPr/>
            </a:pPr>
            <a:endParaRPr lang="en-US" dirty="0">
              <a:latin typeface="Arial" panose="020B0604020202020204" pitchFamily="34" charset="0"/>
              <a:cs typeface="Arial" panose="020B0604020202020204" pitchFamily="34" charset="0"/>
            </a:endParaRPr>
          </a:p>
        </p:txBody>
      </p:sp>
      <p:sp>
        <p:nvSpPr>
          <p:cNvPr id="94211" name="TextBox 9">
            <a:extLst>
              <a:ext uri="{FF2B5EF4-FFF2-40B4-BE49-F238E27FC236}">
                <a16:creationId xmlns:a16="http://schemas.microsoft.com/office/drawing/2014/main" id="{C1AFD236-DBE0-415D-9689-B532D85F1A8F}"/>
              </a:ext>
            </a:extLst>
          </p:cNvPr>
          <p:cNvSpPr txBox="1">
            <a:spLocks noChangeArrowheads="1"/>
          </p:cNvSpPr>
          <p:nvPr/>
        </p:nvSpPr>
        <p:spPr bwMode="auto">
          <a:xfrm>
            <a:off x="984738" y="-1"/>
            <a:ext cx="7321062"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PURPOSE</a:t>
            </a:r>
          </a:p>
        </p:txBody>
      </p:sp>
      <p:sp>
        <p:nvSpPr>
          <p:cNvPr id="94212" name="Slide Number Placeholder 1">
            <a:extLst>
              <a:ext uri="{FF2B5EF4-FFF2-40B4-BE49-F238E27FC236}">
                <a16:creationId xmlns:a16="http://schemas.microsoft.com/office/drawing/2014/main" id="{1A757BBF-0AB9-42F7-A891-976EA9B67091}"/>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2CE9CA7-F64B-433F-808D-E28FF21AB179}" type="slidenum">
              <a:rPr lang="en-US" altLang="en-US" sz="1200" smtClean="0"/>
              <a:pPr>
                <a:spcBef>
                  <a:spcPct val="0"/>
                </a:spcBef>
                <a:buFontTx/>
                <a:buNone/>
              </a:pPr>
              <a:t>81</a:t>
            </a:fld>
            <a:endParaRPr lang="en-US" altLang="en-US" sz="12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0399EEB-B8FE-46D5-A810-7905FFFAA400}"/>
              </a:ext>
            </a:extLst>
          </p:cNvPr>
          <p:cNvSpPr txBox="1"/>
          <p:nvPr/>
        </p:nvSpPr>
        <p:spPr>
          <a:xfrm>
            <a:off x="136525" y="1097375"/>
            <a:ext cx="8850313" cy="5047536"/>
          </a:xfrm>
          <a:prstGeom prst="rect">
            <a:avLst/>
          </a:prstGeom>
          <a:noFill/>
        </p:spPr>
        <p:txBody>
          <a:bodyPr>
            <a:spAutoFit/>
          </a:bodyPr>
          <a:lstStyle/>
          <a:p>
            <a:pPr marL="257175" indent="-257175">
              <a:buFont typeface="+mj-lt"/>
              <a:buAutoNum type="arabicPeriod"/>
              <a:defRPr/>
            </a:pPr>
            <a:r>
              <a:rPr lang="en-US" sz="1400" b="1" dirty="0">
                <a:solidFill>
                  <a:srgbClr val="0B3D91"/>
                </a:solidFill>
                <a:latin typeface="Arial" panose="020B0604020202020204" pitchFamily="34" charset="0"/>
                <a:cs typeface="Arial" panose="020B0604020202020204" pitchFamily="34" charset="0"/>
              </a:rPr>
              <a:t>Define </a:t>
            </a:r>
            <a:r>
              <a:rPr lang="en-US" sz="1400" b="1" dirty="0" err="1">
                <a:solidFill>
                  <a:srgbClr val="0B3D91"/>
                </a:solidFill>
                <a:latin typeface="Arial" panose="020B0604020202020204" pitchFamily="34" charset="0"/>
                <a:cs typeface="Arial" panose="020B0604020202020204" pitchFamily="34" charset="0"/>
              </a:rPr>
              <a:t>ThermoOptical</a:t>
            </a:r>
            <a:r>
              <a:rPr lang="en-US" sz="1400" b="1" dirty="0">
                <a:solidFill>
                  <a:srgbClr val="0B3D91"/>
                </a:solidFill>
                <a:latin typeface="Arial" panose="020B0604020202020204" pitchFamily="34" charset="0"/>
                <a:cs typeface="Arial" panose="020B0604020202020204" pitchFamily="34" charset="0"/>
              </a:rPr>
              <a:t> and </a:t>
            </a:r>
            <a:r>
              <a:rPr lang="en-US" sz="1400" b="1" dirty="0" err="1">
                <a:solidFill>
                  <a:srgbClr val="0B3D91"/>
                </a:solidFill>
                <a:latin typeface="Arial" panose="020B0604020202020204" pitchFamily="34" charset="0"/>
                <a:cs typeface="Arial" panose="020B0604020202020204" pitchFamily="34" charset="0"/>
              </a:rPr>
              <a:t>ThermoPhysical</a:t>
            </a:r>
            <a:r>
              <a:rPr lang="en-US" sz="1400" b="1" dirty="0">
                <a:solidFill>
                  <a:srgbClr val="0B3D91"/>
                </a:solidFill>
                <a:latin typeface="Arial" panose="020B0604020202020204" pitchFamily="34" charset="0"/>
                <a:cs typeface="Arial" panose="020B0604020202020204" pitchFamily="34" charset="0"/>
              </a:rPr>
              <a:t> Properties</a:t>
            </a:r>
          </a:p>
          <a:p>
            <a:pPr marL="257175" indent="-257175">
              <a:buFont typeface="+mj-lt"/>
              <a:buAutoNum type="arabicPeriod"/>
              <a:defRPr/>
            </a:pPr>
            <a:r>
              <a:rPr lang="en-US" sz="1400" b="1" dirty="0">
                <a:solidFill>
                  <a:srgbClr val="0B3D91"/>
                </a:solidFill>
                <a:latin typeface="Arial" panose="020B0604020202020204" pitchFamily="34" charset="0"/>
                <a:cs typeface="Arial" panose="020B0604020202020204" pitchFamily="34" charset="0"/>
              </a:rPr>
              <a:t>Get CAD from Mechanical Designer – STEP format preferred, make sure it is solids and not only surfaces</a:t>
            </a:r>
          </a:p>
          <a:p>
            <a:pPr>
              <a:tabLst>
                <a:tab pos="431006" algn="l"/>
              </a:tabLst>
              <a:defRPr/>
            </a:pPr>
            <a:r>
              <a:rPr lang="en-US" sz="1400" dirty="0">
                <a:solidFill>
                  <a:srgbClr val="0B3D91"/>
                </a:solidFill>
                <a:latin typeface="Arial" panose="020B0604020202020204" pitchFamily="34" charset="0"/>
                <a:cs typeface="Arial" panose="020B0604020202020204" pitchFamily="34" charset="0"/>
              </a:rPr>
              <a:t>	</a:t>
            </a:r>
            <a:r>
              <a:rPr lang="en-US" sz="1400" i="1" dirty="0">
                <a:solidFill>
                  <a:srgbClr val="0B3D91"/>
                </a:solidFill>
                <a:latin typeface="Arial" panose="020B0604020202020204" pitchFamily="34" charset="0"/>
                <a:cs typeface="Arial" panose="020B0604020202020204" pitchFamily="34" charset="0"/>
              </a:rPr>
              <a:t>Process CAD into layers for controlling visibility</a:t>
            </a:r>
          </a:p>
          <a:p>
            <a:pPr marL="257175" indent="-257175">
              <a:buFont typeface="+mj-lt"/>
              <a:buAutoNum type="arabicPeriod" startAt="3"/>
              <a:defRPr/>
            </a:pPr>
            <a:r>
              <a:rPr lang="en-US" sz="1400" b="1" dirty="0">
                <a:solidFill>
                  <a:srgbClr val="0B3D91"/>
                </a:solidFill>
                <a:latin typeface="Arial" panose="020B0604020202020204" pitchFamily="34" charset="0"/>
                <a:cs typeface="Arial" panose="020B0604020202020204" pitchFamily="34" charset="0"/>
              </a:rPr>
              <a:t>Build and define each CAD component</a:t>
            </a:r>
          </a:p>
          <a:p>
            <a:pPr>
              <a:tabLst>
                <a:tab pos="431006" algn="l"/>
              </a:tabLst>
              <a:defRPr/>
            </a:pPr>
            <a:r>
              <a:rPr lang="en-US" sz="1400" dirty="0">
                <a:solidFill>
                  <a:srgbClr val="0B3D91"/>
                </a:solidFill>
                <a:latin typeface="Arial" panose="020B0604020202020204" pitchFamily="34" charset="0"/>
                <a:cs typeface="Arial" panose="020B0604020202020204" pitchFamily="34" charset="0"/>
              </a:rPr>
              <a:t>	</a:t>
            </a:r>
            <a:r>
              <a:rPr lang="en-US" sz="1400" i="1" dirty="0">
                <a:solidFill>
                  <a:srgbClr val="0B3D91"/>
                </a:solidFill>
                <a:latin typeface="Arial" panose="020B0604020202020204" pitchFamily="34" charset="0"/>
                <a:cs typeface="Arial" panose="020B0604020202020204" pitchFamily="34" charset="0"/>
              </a:rPr>
              <a:t>Geometric Surfaces, Nodes, Elements (Plate, Solid) – Add Comments to help</a:t>
            </a:r>
          </a:p>
          <a:p>
            <a:pPr>
              <a:tabLst>
                <a:tab pos="431006" algn="l"/>
              </a:tabLst>
              <a:defRPr/>
            </a:pPr>
            <a:r>
              <a:rPr lang="en-US" sz="1400" i="1" dirty="0">
                <a:solidFill>
                  <a:srgbClr val="0B3D91"/>
                </a:solidFill>
                <a:latin typeface="Arial" panose="020B0604020202020204" pitchFamily="34" charset="0"/>
                <a:cs typeface="Arial" panose="020B0604020202020204" pitchFamily="34" charset="0"/>
              </a:rPr>
              <a:t>	For Solid Element geometry, apply surface coat of zero thickness plates</a:t>
            </a:r>
          </a:p>
          <a:p>
            <a:pPr>
              <a:tabLst>
                <a:tab pos="431006" algn="l"/>
              </a:tabLst>
              <a:defRPr/>
            </a:pPr>
            <a:r>
              <a:rPr lang="en-US" sz="1400" i="1" dirty="0">
                <a:solidFill>
                  <a:srgbClr val="0B3D91"/>
                </a:solidFill>
                <a:latin typeface="Arial" panose="020B0604020202020204" pitchFamily="34" charset="0"/>
                <a:cs typeface="Arial" panose="020B0604020202020204" pitchFamily="34" charset="0"/>
              </a:rPr>
              <a:t>	Determine Node Subdivisions and Edge vs. Centroid </a:t>
            </a:r>
            <a:r>
              <a:rPr lang="en-US" sz="1400" i="1" dirty="0" err="1">
                <a:solidFill>
                  <a:srgbClr val="0B3D91"/>
                </a:solidFill>
                <a:latin typeface="Arial" panose="020B0604020202020204" pitchFamily="34" charset="0"/>
                <a:cs typeface="Arial" panose="020B0604020202020204" pitchFamily="34" charset="0"/>
              </a:rPr>
              <a:t>Nodalization</a:t>
            </a:r>
            <a:endParaRPr lang="en-US" sz="1400" i="1" dirty="0">
              <a:solidFill>
                <a:srgbClr val="0B3D91"/>
              </a:solidFill>
              <a:latin typeface="Arial" panose="020B0604020202020204" pitchFamily="34" charset="0"/>
              <a:cs typeface="Arial" panose="020B0604020202020204" pitchFamily="34" charset="0"/>
            </a:endParaRPr>
          </a:p>
          <a:p>
            <a:pPr>
              <a:tabLst>
                <a:tab pos="431006" algn="l"/>
              </a:tabLst>
              <a:defRPr/>
            </a:pPr>
            <a:r>
              <a:rPr lang="en-US" sz="1400" i="1" dirty="0">
                <a:solidFill>
                  <a:srgbClr val="0B3D91"/>
                </a:solidFill>
                <a:latin typeface="Arial" panose="020B0604020202020204" pitchFamily="34" charset="0"/>
                <a:cs typeface="Arial" panose="020B0604020202020204" pitchFamily="34" charset="0"/>
              </a:rPr>
              <a:t>	Merge Nodes</a:t>
            </a:r>
          </a:p>
          <a:p>
            <a:pPr>
              <a:tabLst>
                <a:tab pos="431006" algn="l"/>
              </a:tabLst>
              <a:defRPr/>
            </a:pPr>
            <a:r>
              <a:rPr lang="en-US" sz="1400" i="1" dirty="0">
                <a:solidFill>
                  <a:srgbClr val="0B3D91"/>
                </a:solidFill>
                <a:latin typeface="Arial" panose="020B0604020202020204" pitchFamily="34" charset="0"/>
                <a:cs typeface="Arial" panose="020B0604020202020204" pitchFamily="34" charset="0"/>
              </a:rPr>
              <a:t>	Assign Node Numbers and </a:t>
            </a:r>
            <a:r>
              <a:rPr lang="en-US" sz="1400" i="1" dirty="0" err="1">
                <a:solidFill>
                  <a:srgbClr val="0B3D91"/>
                </a:solidFill>
                <a:latin typeface="Arial" panose="020B0604020202020204" pitchFamily="34" charset="0"/>
                <a:cs typeface="Arial" panose="020B0604020202020204" pitchFamily="34" charset="0"/>
              </a:rPr>
              <a:t>Submodels</a:t>
            </a:r>
            <a:endParaRPr lang="en-US" sz="1400" i="1" dirty="0">
              <a:solidFill>
                <a:srgbClr val="0B3D91"/>
              </a:solidFill>
              <a:latin typeface="Arial" panose="020B0604020202020204" pitchFamily="34" charset="0"/>
              <a:cs typeface="Arial" panose="020B0604020202020204" pitchFamily="34" charset="0"/>
            </a:endParaRPr>
          </a:p>
          <a:p>
            <a:pPr>
              <a:tabLst>
                <a:tab pos="431006" algn="l"/>
              </a:tabLst>
              <a:defRPr/>
            </a:pPr>
            <a:r>
              <a:rPr lang="en-US" sz="1400" i="1" dirty="0">
                <a:solidFill>
                  <a:srgbClr val="0B3D91"/>
                </a:solidFill>
                <a:latin typeface="Arial" panose="020B0604020202020204" pitchFamily="34" charset="0"/>
                <a:cs typeface="Arial" panose="020B0604020202020204" pitchFamily="34" charset="0"/>
              </a:rPr>
              <a:t>	Assign Material and Thickness (</a:t>
            </a:r>
            <a:r>
              <a:rPr lang="en-US" sz="1400" i="1" dirty="0" err="1">
                <a:solidFill>
                  <a:srgbClr val="0B3D91"/>
                </a:solidFill>
                <a:latin typeface="Arial" panose="020B0604020202020204" pitchFamily="34" charset="0"/>
                <a:cs typeface="Arial" panose="020B0604020202020204" pitchFamily="34" charset="0"/>
              </a:rPr>
              <a:t>Orienters</a:t>
            </a:r>
            <a:r>
              <a:rPr lang="en-US" sz="1400" i="1" dirty="0">
                <a:solidFill>
                  <a:srgbClr val="0B3D91"/>
                </a:solidFill>
                <a:latin typeface="Arial" panose="020B0604020202020204" pitchFamily="34" charset="0"/>
                <a:cs typeface="Arial" panose="020B0604020202020204" pitchFamily="34" charset="0"/>
              </a:rPr>
              <a:t> for Solid Elements)</a:t>
            </a:r>
          </a:p>
          <a:p>
            <a:pPr>
              <a:tabLst>
                <a:tab pos="431006" algn="l"/>
              </a:tabLst>
              <a:defRPr/>
            </a:pPr>
            <a:r>
              <a:rPr lang="en-US" sz="1400" i="1" dirty="0">
                <a:solidFill>
                  <a:srgbClr val="0B3D91"/>
                </a:solidFill>
                <a:latin typeface="Arial" panose="020B0604020202020204" pitchFamily="34" charset="0"/>
                <a:cs typeface="Arial" panose="020B0604020202020204" pitchFamily="34" charset="0"/>
              </a:rPr>
              <a:t>	Assign Active Sides, Optical Properties, and Radiation Analysis Groups</a:t>
            </a:r>
          </a:p>
          <a:p>
            <a:pPr>
              <a:tabLst>
                <a:tab pos="431006" algn="l"/>
              </a:tabLst>
              <a:defRPr/>
            </a:pPr>
            <a:r>
              <a:rPr lang="en-US" sz="1400" i="1" dirty="0">
                <a:solidFill>
                  <a:srgbClr val="0B3D91"/>
                </a:solidFill>
                <a:latin typeface="Arial" panose="020B0604020202020204" pitchFamily="34" charset="0"/>
                <a:cs typeface="Arial" panose="020B0604020202020204" pitchFamily="34" charset="0"/>
              </a:rPr>
              <a:t>	Assign MLI</a:t>
            </a:r>
          </a:p>
          <a:p>
            <a:pPr marL="257175" indent="-257175">
              <a:buFont typeface="+mj-lt"/>
              <a:buAutoNum type="arabicPeriod" startAt="4"/>
              <a:tabLst>
                <a:tab pos="215504" algn="l"/>
              </a:tabLst>
              <a:defRPr/>
            </a:pPr>
            <a:r>
              <a:rPr lang="en-US" sz="1400" b="1" dirty="0">
                <a:solidFill>
                  <a:srgbClr val="0B3D91"/>
                </a:solidFill>
                <a:latin typeface="Arial" panose="020B0604020202020204" pitchFamily="34" charset="0"/>
                <a:cs typeface="Arial" panose="020B0604020202020204" pitchFamily="34" charset="0"/>
              </a:rPr>
              <a:t>Determine Variable Parameters</a:t>
            </a:r>
          </a:p>
          <a:p>
            <a:pPr>
              <a:tabLst>
                <a:tab pos="431006" algn="l"/>
              </a:tabLst>
              <a:defRPr/>
            </a:pPr>
            <a:r>
              <a:rPr lang="en-US" sz="1400" dirty="0">
                <a:solidFill>
                  <a:srgbClr val="0B3D91"/>
                </a:solidFill>
                <a:latin typeface="Arial" panose="020B0604020202020204" pitchFamily="34" charset="0"/>
                <a:cs typeface="Arial" panose="020B0604020202020204" pitchFamily="34" charset="0"/>
              </a:rPr>
              <a:t>	</a:t>
            </a:r>
            <a:r>
              <a:rPr lang="en-US" sz="1400" i="1" dirty="0">
                <a:solidFill>
                  <a:srgbClr val="0B3D91"/>
                </a:solidFill>
                <a:latin typeface="Arial" panose="020B0604020202020204" pitchFamily="34" charset="0"/>
                <a:cs typeface="Arial" panose="020B0604020202020204" pitchFamily="34" charset="0"/>
              </a:rPr>
              <a:t>Add Symbols (Thickness, Power, Multipliers, IF Values, </a:t>
            </a:r>
            <a:r>
              <a:rPr lang="en-US" sz="1400" i="1" dirty="0" err="1">
                <a:solidFill>
                  <a:srgbClr val="0B3D91"/>
                </a:solidFill>
                <a:latin typeface="Arial" panose="020B0604020202020204" pitchFamily="34" charset="0"/>
                <a:cs typeface="Arial" panose="020B0604020202020204" pitchFamily="34" charset="0"/>
              </a:rPr>
              <a:t>etc</a:t>
            </a:r>
            <a:r>
              <a:rPr lang="en-US" sz="1400" i="1" dirty="0">
                <a:solidFill>
                  <a:srgbClr val="0B3D91"/>
                </a:solidFill>
                <a:latin typeface="Arial" panose="020B0604020202020204" pitchFamily="34" charset="0"/>
                <a:cs typeface="Arial" panose="020B0604020202020204" pitchFamily="34" charset="0"/>
              </a:rPr>
              <a:t>) and assign to geometry if needed</a:t>
            </a:r>
          </a:p>
          <a:p>
            <a:pPr marL="257175" indent="-257175">
              <a:buFont typeface="+mj-lt"/>
              <a:buAutoNum type="arabicPeriod" startAt="5"/>
              <a:tabLst>
                <a:tab pos="215504" algn="l"/>
              </a:tabLst>
              <a:defRPr/>
            </a:pPr>
            <a:r>
              <a:rPr lang="en-US" sz="1400" b="1" dirty="0">
                <a:solidFill>
                  <a:srgbClr val="0B3D91"/>
                </a:solidFill>
                <a:latin typeface="Arial" panose="020B0604020202020204" pitchFamily="34" charset="0"/>
                <a:cs typeface="Arial" panose="020B0604020202020204" pitchFamily="34" charset="0"/>
              </a:rPr>
              <a:t>Accommodate Moving Geometry</a:t>
            </a:r>
          </a:p>
          <a:p>
            <a:pPr>
              <a:tabLst>
                <a:tab pos="431006" algn="l"/>
              </a:tabLst>
              <a:defRPr/>
            </a:pPr>
            <a:r>
              <a:rPr lang="en-US" sz="1400" dirty="0">
                <a:solidFill>
                  <a:srgbClr val="0B3D91"/>
                </a:solidFill>
                <a:latin typeface="Arial" panose="020B0604020202020204" pitchFamily="34" charset="0"/>
                <a:cs typeface="Arial" panose="020B0604020202020204" pitchFamily="34" charset="0"/>
              </a:rPr>
              <a:t>	</a:t>
            </a:r>
            <a:r>
              <a:rPr lang="en-US" sz="1400" i="1" dirty="0">
                <a:solidFill>
                  <a:srgbClr val="0B3D91"/>
                </a:solidFill>
                <a:latin typeface="Arial" panose="020B0604020202020204" pitchFamily="34" charset="0"/>
                <a:cs typeface="Arial" panose="020B0604020202020204" pitchFamily="34" charset="0"/>
              </a:rPr>
              <a:t>Define Assemblies and/or Trackers and Assign Geometry (Include nodes to move FE)</a:t>
            </a:r>
          </a:p>
          <a:p>
            <a:pPr marL="257175" indent="-257175">
              <a:buFont typeface="+mj-lt"/>
              <a:buAutoNum type="arabicPeriod" startAt="6"/>
              <a:tabLst>
                <a:tab pos="215504" algn="l"/>
              </a:tabLst>
              <a:defRPr/>
            </a:pPr>
            <a:r>
              <a:rPr lang="en-US" sz="1400" b="1" dirty="0">
                <a:solidFill>
                  <a:srgbClr val="0B3D91"/>
                </a:solidFill>
                <a:latin typeface="Arial" panose="020B0604020202020204" pitchFamily="34" charset="0"/>
                <a:cs typeface="Arial" panose="020B0604020202020204" pitchFamily="34" charset="0"/>
              </a:rPr>
              <a:t>Establish Model Connectivity</a:t>
            </a:r>
          </a:p>
          <a:p>
            <a:pPr>
              <a:tabLst>
                <a:tab pos="431006" algn="l"/>
              </a:tabLst>
              <a:defRPr/>
            </a:pPr>
            <a:r>
              <a:rPr lang="en-US" sz="1400" dirty="0">
                <a:solidFill>
                  <a:srgbClr val="0B3D91"/>
                </a:solidFill>
                <a:latin typeface="Arial" panose="020B0604020202020204" pitchFamily="34" charset="0"/>
                <a:cs typeface="Arial" panose="020B0604020202020204" pitchFamily="34" charset="0"/>
              </a:rPr>
              <a:t>	</a:t>
            </a:r>
            <a:r>
              <a:rPr lang="en-US" sz="1400" i="1" dirty="0">
                <a:solidFill>
                  <a:srgbClr val="0B3D91"/>
                </a:solidFill>
                <a:latin typeface="Arial" panose="020B0604020202020204" pitchFamily="34" charset="0"/>
                <a:cs typeface="Arial" panose="020B0604020202020204" pitchFamily="34" charset="0"/>
              </a:rPr>
              <a:t>Add Contactors between surfaces/edges at interfaces</a:t>
            </a:r>
          </a:p>
          <a:p>
            <a:pPr>
              <a:tabLst>
                <a:tab pos="431006" algn="l"/>
              </a:tabLst>
              <a:defRPr/>
            </a:pPr>
            <a:r>
              <a:rPr lang="en-US" sz="1400" i="1" dirty="0">
                <a:solidFill>
                  <a:srgbClr val="0B3D91"/>
                </a:solidFill>
                <a:latin typeface="Arial" panose="020B0604020202020204" pitchFamily="34" charset="0"/>
                <a:cs typeface="Arial" panose="020B0604020202020204" pitchFamily="34" charset="0"/>
              </a:rPr>
              <a:t>	Add Conductors between nodes/surfaces</a:t>
            </a:r>
          </a:p>
          <a:p>
            <a:pPr marL="257175" indent="-257175">
              <a:buFont typeface="+mj-lt"/>
              <a:buAutoNum type="arabicPeriod" startAt="7"/>
              <a:tabLst>
                <a:tab pos="215504" algn="l"/>
              </a:tabLst>
              <a:defRPr/>
            </a:pPr>
            <a:r>
              <a:rPr lang="en-US" sz="1400" b="1" dirty="0">
                <a:solidFill>
                  <a:srgbClr val="0B3D91"/>
                </a:solidFill>
                <a:latin typeface="Arial" panose="020B0604020202020204" pitchFamily="34" charset="0"/>
                <a:cs typeface="Arial" panose="020B0604020202020204" pitchFamily="34" charset="0"/>
              </a:rPr>
              <a:t>Establish Boundary Conditions</a:t>
            </a:r>
          </a:p>
          <a:p>
            <a:pPr>
              <a:tabLst>
                <a:tab pos="431006" algn="l"/>
              </a:tabLst>
              <a:defRPr/>
            </a:pPr>
            <a:r>
              <a:rPr lang="en-US" sz="1400" dirty="0">
                <a:solidFill>
                  <a:srgbClr val="0B3D91"/>
                </a:solidFill>
                <a:latin typeface="Arial" panose="020B0604020202020204" pitchFamily="34" charset="0"/>
                <a:cs typeface="Arial" panose="020B0604020202020204" pitchFamily="34" charset="0"/>
              </a:rPr>
              <a:t>	</a:t>
            </a:r>
            <a:r>
              <a:rPr lang="en-US" sz="1400" i="1" dirty="0">
                <a:solidFill>
                  <a:srgbClr val="0B3D91"/>
                </a:solidFill>
                <a:latin typeface="Arial" panose="020B0604020202020204" pitchFamily="34" charset="0"/>
                <a:cs typeface="Arial" panose="020B0604020202020204" pitchFamily="34" charset="0"/>
              </a:rPr>
              <a:t>Add and Define Heat Loads</a:t>
            </a:r>
          </a:p>
          <a:p>
            <a:pPr>
              <a:tabLst>
                <a:tab pos="431006" algn="l"/>
              </a:tabLst>
              <a:defRPr/>
            </a:pPr>
            <a:r>
              <a:rPr lang="en-US" sz="1400" i="1" dirty="0">
                <a:solidFill>
                  <a:srgbClr val="0B3D91"/>
                </a:solidFill>
                <a:latin typeface="Arial" panose="020B0604020202020204" pitchFamily="34" charset="0"/>
                <a:cs typeface="Arial" panose="020B0604020202020204" pitchFamily="34" charset="0"/>
              </a:rPr>
              <a:t>	Add and Define Heaters</a:t>
            </a:r>
          </a:p>
        </p:txBody>
      </p:sp>
      <p:sp>
        <p:nvSpPr>
          <p:cNvPr id="95235" name="TextBox 9">
            <a:extLst>
              <a:ext uri="{FF2B5EF4-FFF2-40B4-BE49-F238E27FC236}">
                <a16:creationId xmlns:a16="http://schemas.microsoft.com/office/drawing/2014/main" id="{E0C4C1FB-95B9-4263-99E7-FE8814BB3A96}"/>
              </a:ext>
            </a:extLst>
          </p:cNvPr>
          <p:cNvSpPr txBox="1">
            <a:spLocks noChangeArrowheads="1"/>
          </p:cNvSpPr>
          <p:nvPr/>
        </p:nvSpPr>
        <p:spPr bwMode="auto">
          <a:xfrm>
            <a:off x="974690" y="10048"/>
            <a:ext cx="7331110" cy="1004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General Model Building Process</a:t>
            </a:r>
          </a:p>
        </p:txBody>
      </p:sp>
      <p:sp>
        <p:nvSpPr>
          <p:cNvPr id="95236" name="Slide Number Placeholder 1">
            <a:extLst>
              <a:ext uri="{FF2B5EF4-FFF2-40B4-BE49-F238E27FC236}">
                <a16:creationId xmlns:a16="http://schemas.microsoft.com/office/drawing/2014/main" id="{3BBF9B33-9EE1-4FF0-89AD-219652EA6A0F}"/>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183AD25-61C0-4896-ADC1-D1153A7A21BF}" type="slidenum">
              <a:rPr lang="en-US" altLang="en-US" sz="1200" smtClean="0"/>
              <a:pPr>
                <a:spcBef>
                  <a:spcPct val="0"/>
                </a:spcBef>
                <a:buFontTx/>
                <a:buNone/>
              </a:pPr>
              <a:t>82</a:t>
            </a:fld>
            <a:endParaRPr lang="en-US" altLang="en-US" sz="120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Box 3">
            <a:extLst>
              <a:ext uri="{FF2B5EF4-FFF2-40B4-BE49-F238E27FC236}">
                <a16:creationId xmlns:a16="http://schemas.microsoft.com/office/drawing/2014/main" id="{75E33113-2B07-49AA-A7B7-394DBF7892F6}"/>
              </a:ext>
            </a:extLst>
          </p:cNvPr>
          <p:cNvSpPr txBox="1">
            <a:spLocks noChangeArrowheads="1"/>
          </p:cNvSpPr>
          <p:nvPr/>
        </p:nvSpPr>
        <p:spPr bwMode="auto">
          <a:xfrm>
            <a:off x="2735263" y="1019288"/>
            <a:ext cx="3395662" cy="552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0175" indent="-130175">
              <a:spcBef>
                <a:spcPct val="20000"/>
              </a:spcBef>
              <a:buFont typeface="Arial" panose="020B0604020202020204" pitchFamily="34" charset="0"/>
              <a:buChar char="•"/>
              <a:defRPr sz="3200">
                <a:solidFill>
                  <a:schemeClr val="tx1"/>
                </a:solidFill>
                <a:latin typeface="Calibri" panose="020F0502020204030204" pitchFamily="34" charset="0"/>
              </a:defRPr>
            </a:lvl1pPr>
            <a:lvl2pPr marL="346075"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688975" indent="-2143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dirty="0">
                <a:solidFill>
                  <a:srgbClr val="0B3D91"/>
                </a:solidFill>
                <a:latin typeface="Arial" panose="020B0604020202020204" pitchFamily="34" charset="0"/>
              </a:rPr>
              <a:t>Add </a:t>
            </a:r>
            <a:r>
              <a:rPr lang="en-US" altLang="en-US" sz="1400" dirty="0" err="1">
                <a:solidFill>
                  <a:srgbClr val="0B3D91"/>
                </a:solidFill>
                <a:latin typeface="Arial" panose="020B0604020202020204" pitchFamily="34" charset="0"/>
              </a:rPr>
              <a:t>ThermoOptical</a:t>
            </a:r>
            <a:r>
              <a:rPr lang="en-US" altLang="en-US" sz="1400" dirty="0">
                <a:solidFill>
                  <a:srgbClr val="0B3D91"/>
                </a:solidFill>
                <a:latin typeface="Arial" panose="020B0604020202020204" pitchFamily="34" charset="0"/>
              </a:rPr>
              <a:t> Properties:</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Open/Create Property Database</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Add Property and Specify Name</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Define </a:t>
            </a:r>
            <a:r>
              <a:rPr lang="en-US" altLang="en-US" sz="1300" dirty="0">
                <a:solidFill>
                  <a:srgbClr val="0B3D91"/>
                </a:solidFill>
                <a:latin typeface="Symbol" panose="05050102010706020507" pitchFamily="18" charset="2"/>
              </a:rPr>
              <a:t>a</a:t>
            </a:r>
            <a:r>
              <a:rPr lang="en-US" altLang="en-US" sz="1300" dirty="0">
                <a:solidFill>
                  <a:srgbClr val="0B3D91"/>
                </a:solidFill>
                <a:latin typeface="Arial" panose="020B0604020202020204" pitchFamily="34" charset="0"/>
              </a:rPr>
              <a:t> and </a:t>
            </a:r>
            <a:r>
              <a:rPr lang="en-US" altLang="en-US" sz="1300" dirty="0">
                <a:solidFill>
                  <a:srgbClr val="0B3D91"/>
                </a:solidFill>
                <a:latin typeface="Symbol" panose="05050102010706020507" pitchFamily="18" charset="2"/>
              </a:rPr>
              <a:t>e</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Include comment/source</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Repeat until all properties added…</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Repeat for EOL or other cases</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Can import from other models</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Define any Property Aliases that may be used (e.g. </a:t>
            </a:r>
            <a:r>
              <a:rPr lang="en-US" altLang="en-US" sz="1300" dirty="0" err="1">
                <a:solidFill>
                  <a:srgbClr val="0B3D91"/>
                </a:solidFill>
                <a:latin typeface="Arial" panose="020B0604020202020204" pitchFamily="34" charset="0"/>
              </a:rPr>
              <a:t>Radiator_Coating</a:t>
            </a:r>
            <a:r>
              <a:rPr lang="en-US" altLang="en-US" sz="1300" dirty="0">
                <a:solidFill>
                  <a:srgbClr val="0B3D91"/>
                </a:solidFill>
                <a:latin typeface="Arial" panose="020B0604020202020204" pitchFamily="34" charset="0"/>
              </a:rPr>
              <a:t>).  Use ALIAS_ as prefix</a:t>
            </a:r>
          </a:p>
          <a:p>
            <a:pPr>
              <a:spcBef>
                <a:spcPct val="0"/>
              </a:spcBef>
            </a:pPr>
            <a:r>
              <a:rPr lang="en-US" altLang="en-US" sz="1400" dirty="0">
                <a:solidFill>
                  <a:srgbClr val="0B3D91"/>
                </a:solidFill>
                <a:latin typeface="Arial" panose="020B0604020202020204" pitchFamily="34" charset="0"/>
              </a:rPr>
              <a:t>Add </a:t>
            </a:r>
            <a:r>
              <a:rPr lang="en-US" altLang="en-US" sz="1400" dirty="0" err="1">
                <a:solidFill>
                  <a:srgbClr val="0B3D91"/>
                </a:solidFill>
                <a:latin typeface="Arial" panose="020B0604020202020204" pitchFamily="34" charset="0"/>
              </a:rPr>
              <a:t>ThermoPhysical</a:t>
            </a:r>
            <a:r>
              <a:rPr lang="en-US" altLang="en-US" sz="1400" dirty="0">
                <a:solidFill>
                  <a:srgbClr val="0B3D91"/>
                </a:solidFill>
                <a:latin typeface="Arial" panose="020B0604020202020204" pitchFamily="34" charset="0"/>
              </a:rPr>
              <a:t> Properties:</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Open/Create Property Database</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Add Property and Specify Name</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Define </a:t>
            </a:r>
            <a:r>
              <a:rPr lang="en-US" altLang="en-US" sz="1300" dirty="0">
                <a:solidFill>
                  <a:srgbClr val="0B3D91"/>
                </a:solidFill>
                <a:latin typeface="Symbol" panose="05050102010706020507" pitchFamily="18" charset="2"/>
              </a:rPr>
              <a:t>r,</a:t>
            </a:r>
            <a:r>
              <a:rPr lang="en-US" altLang="en-US" sz="1300" dirty="0">
                <a:solidFill>
                  <a:srgbClr val="0B3D91"/>
                </a:solidFill>
                <a:latin typeface="Arial" panose="020B0604020202020204" pitchFamily="34" charset="0"/>
              </a:rPr>
              <a:t> C</a:t>
            </a:r>
            <a:r>
              <a:rPr lang="en-US" altLang="en-US" sz="1300" baseline="-25000" dirty="0">
                <a:solidFill>
                  <a:srgbClr val="0B3D91"/>
                </a:solidFill>
                <a:latin typeface="Arial" panose="020B0604020202020204" pitchFamily="34" charset="0"/>
              </a:rPr>
              <a:t>p</a:t>
            </a:r>
            <a:r>
              <a:rPr lang="en-US" altLang="en-US" sz="1300" dirty="0">
                <a:solidFill>
                  <a:srgbClr val="0B3D91"/>
                </a:solidFill>
                <a:latin typeface="Arial" panose="020B0604020202020204" pitchFamily="34" charset="0"/>
              </a:rPr>
              <a:t>, and k (or </a:t>
            </a:r>
            <a:r>
              <a:rPr lang="en-US" altLang="en-US" sz="1300" dirty="0" err="1">
                <a:solidFill>
                  <a:srgbClr val="0B3D91"/>
                </a:solidFill>
                <a:latin typeface="Arial" panose="020B0604020202020204" pitchFamily="34" charset="0"/>
              </a:rPr>
              <a:t>k</a:t>
            </a:r>
            <a:r>
              <a:rPr lang="en-US" altLang="en-US" sz="1300" baseline="-25000" dirty="0" err="1">
                <a:solidFill>
                  <a:srgbClr val="0B3D91"/>
                </a:solidFill>
                <a:latin typeface="Arial" panose="020B0604020202020204" pitchFamily="34" charset="0"/>
              </a:rPr>
              <a:t>x</a:t>
            </a:r>
            <a:r>
              <a:rPr lang="en-US" altLang="en-US" sz="1300" dirty="0">
                <a:solidFill>
                  <a:srgbClr val="0B3D91"/>
                </a:solidFill>
                <a:latin typeface="Arial" panose="020B0604020202020204" pitchFamily="34" charset="0"/>
              </a:rPr>
              <a:t>, </a:t>
            </a:r>
            <a:r>
              <a:rPr lang="en-US" altLang="en-US" sz="1300" dirty="0" err="1">
                <a:solidFill>
                  <a:srgbClr val="0B3D91"/>
                </a:solidFill>
                <a:latin typeface="Arial" panose="020B0604020202020204" pitchFamily="34" charset="0"/>
              </a:rPr>
              <a:t>k</a:t>
            </a:r>
            <a:r>
              <a:rPr lang="en-US" altLang="en-US" sz="1300" baseline="-25000" dirty="0" err="1">
                <a:solidFill>
                  <a:srgbClr val="0B3D91"/>
                </a:solidFill>
                <a:latin typeface="Arial" panose="020B0604020202020204" pitchFamily="34" charset="0"/>
              </a:rPr>
              <a:t>y</a:t>
            </a:r>
            <a:r>
              <a:rPr lang="en-US" altLang="en-US" sz="1300" dirty="0">
                <a:solidFill>
                  <a:srgbClr val="0B3D91"/>
                </a:solidFill>
                <a:latin typeface="Arial" panose="020B0604020202020204" pitchFamily="34" charset="0"/>
              </a:rPr>
              <a:t>, </a:t>
            </a:r>
            <a:r>
              <a:rPr lang="en-US" altLang="en-US" sz="1300" dirty="0" err="1">
                <a:solidFill>
                  <a:srgbClr val="0B3D91"/>
                </a:solidFill>
                <a:latin typeface="Arial" panose="020B0604020202020204" pitchFamily="34" charset="0"/>
              </a:rPr>
              <a:t>k</a:t>
            </a:r>
            <a:r>
              <a:rPr lang="en-US" altLang="en-US" sz="1300" baseline="-25000" dirty="0" err="1">
                <a:solidFill>
                  <a:srgbClr val="0B3D91"/>
                </a:solidFill>
                <a:latin typeface="Arial" panose="020B0604020202020204" pitchFamily="34" charset="0"/>
              </a:rPr>
              <a:t>z</a:t>
            </a:r>
            <a:r>
              <a:rPr lang="en-US" altLang="en-US" sz="1300" dirty="0">
                <a:solidFill>
                  <a:srgbClr val="0B3D91"/>
                </a:solidFill>
                <a:latin typeface="Arial" panose="020B0604020202020204" pitchFamily="34" charset="0"/>
              </a:rPr>
              <a:t>)</a:t>
            </a:r>
          </a:p>
          <a:p>
            <a:pPr lvl="2">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For MLI, define </a:t>
            </a:r>
            <a:r>
              <a:rPr lang="en-US" altLang="en-US" sz="1200" dirty="0">
                <a:solidFill>
                  <a:srgbClr val="0B3D91"/>
                </a:solidFill>
                <a:latin typeface="Symbol" panose="05050102010706020507" pitchFamily="18" charset="2"/>
              </a:rPr>
              <a:t>e</a:t>
            </a:r>
            <a:r>
              <a:rPr lang="en-US" altLang="en-US" sz="1200" dirty="0">
                <a:solidFill>
                  <a:srgbClr val="0B3D91"/>
                </a:solidFill>
                <a:latin typeface="Arial" panose="020B0604020202020204" pitchFamily="34" charset="0"/>
              </a:rPr>
              <a:t>*</a:t>
            </a:r>
          </a:p>
          <a:p>
            <a:pPr lvl="2">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For PCM, define FUSION</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Can import from other models</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For MLI, recommend using </a:t>
            </a:r>
            <a:r>
              <a:rPr lang="en-US" altLang="en-US" sz="1300" dirty="0">
                <a:solidFill>
                  <a:srgbClr val="0B3D91"/>
                </a:solidFill>
                <a:latin typeface="Symbol" panose="05050102010706020507" pitchFamily="18" charset="2"/>
              </a:rPr>
              <a:t>r</a:t>
            </a:r>
            <a:r>
              <a:rPr lang="en-US" altLang="en-US" sz="1300" dirty="0">
                <a:solidFill>
                  <a:srgbClr val="0B3D91"/>
                </a:solidFill>
                <a:latin typeface="Arial" panose="020B0604020202020204" pitchFamily="34" charset="0"/>
              </a:rPr>
              <a:t> of 0.6 kg/m</a:t>
            </a:r>
            <a:r>
              <a:rPr lang="en-US" altLang="en-US" sz="1300" baseline="30000" dirty="0">
                <a:solidFill>
                  <a:srgbClr val="0B3D91"/>
                </a:solidFill>
                <a:latin typeface="Arial" panose="020B0604020202020204" pitchFamily="34" charset="0"/>
              </a:rPr>
              <a:t>3 </a:t>
            </a:r>
            <a:r>
              <a:rPr lang="en-US" altLang="en-US" sz="1300" dirty="0">
                <a:solidFill>
                  <a:srgbClr val="0B3D91"/>
                </a:solidFill>
                <a:latin typeface="Arial" panose="020B0604020202020204" pitchFamily="34" charset="0"/>
              </a:rPr>
              <a:t>and k and C</a:t>
            </a:r>
            <a:r>
              <a:rPr lang="en-US" altLang="en-US" sz="1300" baseline="-25000" dirty="0">
                <a:solidFill>
                  <a:srgbClr val="0B3D91"/>
                </a:solidFill>
                <a:latin typeface="Arial" panose="020B0604020202020204" pitchFamily="34" charset="0"/>
              </a:rPr>
              <a:t>p</a:t>
            </a:r>
            <a:r>
              <a:rPr lang="en-US" altLang="en-US" sz="1300" dirty="0">
                <a:solidFill>
                  <a:srgbClr val="0B3D91"/>
                </a:solidFill>
                <a:latin typeface="Arial" panose="020B0604020202020204" pitchFamily="34" charset="0"/>
              </a:rPr>
              <a:t> of 0.  For MLI assignments, define thickness for MLI as 1.0 m</a:t>
            </a:r>
          </a:p>
          <a:p>
            <a:pPr lvl="2">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This will allow mass of MLI to be estimated based on 0.6 kg/m</a:t>
            </a:r>
            <a:r>
              <a:rPr lang="en-US" altLang="en-US" sz="1200" baseline="30000" dirty="0">
                <a:solidFill>
                  <a:srgbClr val="0B3D91"/>
                </a:solidFill>
                <a:latin typeface="Arial" panose="020B0604020202020204" pitchFamily="34" charset="0"/>
              </a:rPr>
              <a:t>2</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Define any Property Aliases that may be used (e.g. </a:t>
            </a:r>
            <a:r>
              <a:rPr lang="en-US" altLang="en-US" sz="1300" dirty="0" err="1">
                <a:solidFill>
                  <a:srgbClr val="0B3D91"/>
                </a:solidFill>
                <a:latin typeface="Arial" panose="020B0604020202020204" pitchFamily="34" charset="0"/>
              </a:rPr>
              <a:t>Panel_Material</a:t>
            </a:r>
            <a:r>
              <a:rPr lang="en-US" altLang="en-US" sz="1300" dirty="0">
                <a:solidFill>
                  <a:srgbClr val="0B3D91"/>
                </a:solidFill>
                <a:latin typeface="Arial" panose="020B0604020202020204" pitchFamily="34" charset="0"/>
              </a:rPr>
              <a:t>). Use ALIAS_ as prefix</a:t>
            </a:r>
            <a:endParaRPr lang="en-US" altLang="en-US" sz="1300" baseline="30000" dirty="0">
              <a:solidFill>
                <a:srgbClr val="0B3D91"/>
              </a:solidFill>
              <a:latin typeface="Arial" panose="020B0604020202020204" pitchFamily="34" charset="0"/>
            </a:endParaRPr>
          </a:p>
        </p:txBody>
      </p:sp>
      <p:sp>
        <p:nvSpPr>
          <p:cNvPr id="96259" name="TextBox 9">
            <a:extLst>
              <a:ext uri="{FF2B5EF4-FFF2-40B4-BE49-F238E27FC236}">
                <a16:creationId xmlns:a16="http://schemas.microsoft.com/office/drawing/2014/main" id="{4AFCB8A7-E127-4FC8-9653-419A5B2AF334}"/>
              </a:ext>
            </a:extLst>
          </p:cNvPr>
          <p:cNvSpPr txBox="1">
            <a:spLocks noChangeArrowheads="1"/>
          </p:cNvSpPr>
          <p:nvPr/>
        </p:nvSpPr>
        <p:spPr bwMode="auto">
          <a:xfrm>
            <a:off x="1024932" y="0"/>
            <a:ext cx="7280868" cy="102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Define </a:t>
            </a:r>
            <a:r>
              <a:rPr lang="en-US" altLang="en-US" dirty="0" err="1"/>
              <a:t>ThermoPhysical</a:t>
            </a:r>
            <a:r>
              <a:rPr lang="en-US" altLang="en-US" dirty="0"/>
              <a:t> and </a:t>
            </a:r>
            <a:r>
              <a:rPr lang="en-US" altLang="en-US" dirty="0" err="1"/>
              <a:t>ThermoOptical</a:t>
            </a:r>
            <a:r>
              <a:rPr lang="en-US" altLang="en-US" dirty="0"/>
              <a:t> Properties</a:t>
            </a:r>
          </a:p>
        </p:txBody>
      </p:sp>
      <p:pic>
        <p:nvPicPr>
          <p:cNvPr id="96260" name="Picture 1">
            <a:extLst>
              <a:ext uri="{FF2B5EF4-FFF2-40B4-BE49-F238E27FC236}">
                <a16:creationId xmlns:a16="http://schemas.microsoft.com/office/drawing/2014/main" id="{E1348CBC-6CB5-4BFD-BF4F-1F69D7F5CDC6}"/>
              </a:ext>
            </a:extLst>
          </p:cNvPr>
          <p:cNvPicPr>
            <a:picLocks noChangeAspect="1"/>
          </p:cNvPicPr>
          <p:nvPr/>
        </p:nvPicPr>
        <p:blipFill>
          <a:blip r:embed="rId2">
            <a:extLst>
              <a:ext uri="{28A0092B-C50C-407E-A947-70E740481C1C}">
                <a14:useLocalDpi xmlns:a14="http://schemas.microsoft.com/office/drawing/2010/main" val="0"/>
              </a:ext>
            </a:extLst>
          </a:blip>
          <a:srcRect r="630" b="810"/>
          <a:stretch>
            <a:fillRect/>
          </a:stretch>
        </p:blipFill>
        <p:spPr bwMode="auto">
          <a:xfrm>
            <a:off x="79375" y="1318291"/>
            <a:ext cx="2630488"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1" name="Picture 2">
            <a:extLst>
              <a:ext uri="{FF2B5EF4-FFF2-40B4-BE49-F238E27FC236}">
                <a16:creationId xmlns:a16="http://schemas.microsoft.com/office/drawing/2014/main" id="{5FC17A7A-11E2-4A6E-8D4F-DDAE7E7EB73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75" y="3458241"/>
            <a:ext cx="2655888"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2" name="Picture 4">
            <a:extLst>
              <a:ext uri="{FF2B5EF4-FFF2-40B4-BE49-F238E27FC236}">
                <a16:creationId xmlns:a16="http://schemas.microsoft.com/office/drawing/2014/main" id="{B588F2EF-2704-4975-B2A2-AA7D67F351F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6963" y="1403350"/>
            <a:ext cx="2909887"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3" name="Picture 7">
            <a:extLst>
              <a:ext uri="{FF2B5EF4-FFF2-40B4-BE49-F238E27FC236}">
                <a16:creationId xmlns:a16="http://schemas.microsoft.com/office/drawing/2014/main" id="{8090642C-E2A9-4C8B-9EA6-08B45DE836E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76963" y="3209925"/>
            <a:ext cx="2863850"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4" name="Picture 8">
            <a:extLst>
              <a:ext uri="{FF2B5EF4-FFF2-40B4-BE49-F238E27FC236}">
                <a16:creationId xmlns:a16="http://schemas.microsoft.com/office/drawing/2014/main" id="{1309E629-7706-4A58-807D-8E63964AC9C2}"/>
              </a:ext>
            </a:extLst>
          </p:cNvPr>
          <p:cNvPicPr>
            <a:picLocks noChangeAspect="1"/>
          </p:cNvPicPr>
          <p:nvPr/>
        </p:nvPicPr>
        <p:blipFill>
          <a:blip r:embed="rId2">
            <a:extLst>
              <a:ext uri="{28A0092B-C50C-407E-A947-70E740481C1C}">
                <a14:useLocalDpi xmlns:a14="http://schemas.microsoft.com/office/drawing/2010/main" val="0"/>
              </a:ext>
            </a:extLst>
          </a:blip>
          <a:srcRect t="82660" r="630" b="810"/>
          <a:stretch>
            <a:fillRect/>
          </a:stretch>
        </p:blipFill>
        <p:spPr bwMode="auto">
          <a:xfrm>
            <a:off x="77788" y="2802198"/>
            <a:ext cx="26320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5" name="Picture 10">
            <a:extLst>
              <a:ext uri="{FF2B5EF4-FFF2-40B4-BE49-F238E27FC236}">
                <a16:creationId xmlns:a16="http://schemas.microsoft.com/office/drawing/2014/main" id="{B1D2E299-4282-4A1D-AF88-D2621152B13B}"/>
              </a:ext>
            </a:extLst>
          </p:cNvPr>
          <p:cNvPicPr>
            <a:picLocks noChangeAspect="1"/>
          </p:cNvPicPr>
          <p:nvPr/>
        </p:nvPicPr>
        <p:blipFill>
          <a:blip r:embed="rId4">
            <a:extLst>
              <a:ext uri="{28A0092B-C50C-407E-A947-70E740481C1C}">
                <a14:useLocalDpi xmlns:a14="http://schemas.microsoft.com/office/drawing/2010/main" val="0"/>
              </a:ext>
            </a:extLst>
          </a:blip>
          <a:srcRect t="84657"/>
          <a:stretch>
            <a:fillRect/>
          </a:stretch>
        </p:blipFill>
        <p:spPr bwMode="auto">
          <a:xfrm>
            <a:off x="6176963" y="2618970"/>
            <a:ext cx="2909887"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6" name="Slide Number Placeholder 5">
            <a:extLst>
              <a:ext uri="{FF2B5EF4-FFF2-40B4-BE49-F238E27FC236}">
                <a16:creationId xmlns:a16="http://schemas.microsoft.com/office/drawing/2014/main" id="{90C58111-6346-4286-8AC6-6E25B03159A5}"/>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BE1F266-583E-4F32-A33F-68BD50360AA5}" type="slidenum">
              <a:rPr lang="en-US" altLang="en-US" sz="1200" smtClean="0"/>
              <a:pPr>
                <a:spcBef>
                  <a:spcPct val="0"/>
                </a:spcBef>
                <a:buFontTx/>
                <a:buNone/>
              </a:pPr>
              <a:t>83</a:t>
            </a:fld>
            <a:endParaRPr lang="en-US" altLang="en-US" sz="120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Box 3">
            <a:extLst>
              <a:ext uri="{FF2B5EF4-FFF2-40B4-BE49-F238E27FC236}">
                <a16:creationId xmlns:a16="http://schemas.microsoft.com/office/drawing/2014/main" id="{5F6FC7EA-F5FE-410A-BE30-18EB7CE65B72}"/>
              </a:ext>
            </a:extLst>
          </p:cNvPr>
          <p:cNvSpPr txBox="1">
            <a:spLocks noChangeArrowheads="1"/>
          </p:cNvSpPr>
          <p:nvPr/>
        </p:nvSpPr>
        <p:spPr bwMode="auto">
          <a:xfrm>
            <a:off x="0" y="1143000"/>
            <a:ext cx="5433237"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30175" indent="-130175">
              <a:spcBef>
                <a:spcPct val="20000"/>
              </a:spcBef>
              <a:buFont typeface="Arial" panose="020B0604020202020204" pitchFamily="34" charset="0"/>
              <a:buChar char="•"/>
              <a:defRPr sz="3200">
                <a:solidFill>
                  <a:schemeClr val="tx1"/>
                </a:solidFill>
                <a:latin typeface="Calibri" panose="020F0502020204030204" pitchFamily="34" charset="0"/>
              </a:defRPr>
            </a:lvl1pPr>
            <a:lvl2pPr marL="346075"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2400" dirty="0">
                <a:solidFill>
                  <a:srgbClr val="0B3D91"/>
                </a:solidFill>
                <a:latin typeface="Arial" panose="020B0604020202020204" pitchFamily="34" charset="0"/>
              </a:rPr>
              <a:t>To import a STEP file:</a:t>
            </a:r>
          </a:p>
          <a:p>
            <a:pPr lvl="1">
              <a:spcBef>
                <a:spcPct val="0"/>
              </a:spcBef>
              <a:buFont typeface="Wingdings" panose="05000000000000000000" pitchFamily="2" charset="2"/>
              <a:buChar char="ü"/>
            </a:pPr>
            <a:r>
              <a:rPr lang="en-US" altLang="en-US" sz="1800" dirty="0">
                <a:solidFill>
                  <a:srgbClr val="0B3D91"/>
                </a:solidFill>
                <a:latin typeface="Arial" panose="020B0604020202020204" pitchFamily="34" charset="0"/>
              </a:rPr>
              <a:t>Type </a:t>
            </a:r>
            <a:r>
              <a:rPr lang="en-US" altLang="en-US" sz="1800" i="1" dirty="0">
                <a:solidFill>
                  <a:srgbClr val="0B3D91"/>
                </a:solidFill>
                <a:latin typeface="Arial" panose="020B0604020202020204" pitchFamily="34" charset="0"/>
              </a:rPr>
              <a:t>import</a:t>
            </a:r>
            <a:r>
              <a:rPr lang="en-US" altLang="en-US" sz="1800" dirty="0">
                <a:solidFill>
                  <a:srgbClr val="0B3D91"/>
                </a:solidFill>
                <a:latin typeface="Arial" panose="020B0604020202020204" pitchFamily="34" charset="0"/>
              </a:rPr>
              <a:t>, select file, and wait for notification in bottom right</a:t>
            </a:r>
          </a:p>
          <a:p>
            <a:pPr lvl="1">
              <a:spcBef>
                <a:spcPct val="0"/>
              </a:spcBef>
              <a:buFont typeface="Wingdings" panose="05000000000000000000" pitchFamily="2" charset="2"/>
              <a:buChar char="ü"/>
            </a:pPr>
            <a:r>
              <a:rPr lang="en-US" altLang="en-US" sz="1800" dirty="0">
                <a:solidFill>
                  <a:srgbClr val="0B3D91"/>
                </a:solidFill>
                <a:latin typeface="Arial" panose="020B0604020202020204" pitchFamily="34" charset="0"/>
              </a:rPr>
              <a:t>Type </a:t>
            </a:r>
            <a:r>
              <a:rPr lang="en-US" altLang="en-US" sz="1800" i="1" dirty="0">
                <a:solidFill>
                  <a:srgbClr val="0B3D91"/>
                </a:solidFill>
                <a:latin typeface="Arial" panose="020B0604020202020204" pitchFamily="34" charset="0"/>
              </a:rPr>
              <a:t>burst</a:t>
            </a:r>
            <a:r>
              <a:rPr lang="en-US" altLang="en-US" sz="1800" dirty="0">
                <a:solidFill>
                  <a:srgbClr val="0B3D91"/>
                </a:solidFill>
                <a:latin typeface="Arial" panose="020B0604020202020204" pitchFamily="34" charset="0"/>
              </a:rPr>
              <a:t> and type ALL when selecting objects (this will explode </a:t>
            </a:r>
            <a:r>
              <a:rPr lang="en-US" altLang="en-US" sz="1800" i="1" dirty="0">
                <a:solidFill>
                  <a:srgbClr val="0B3D91"/>
                </a:solidFill>
                <a:latin typeface="Arial" panose="020B0604020202020204" pitchFamily="34" charset="0"/>
              </a:rPr>
              <a:t>only</a:t>
            </a:r>
            <a:r>
              <a:rPr lang="en-US" altLang="en-US" sz="1800" dirty="0">
                <a:solidFill>
                  <a:srgbClr val="0B3D91"/>
                </a:solidFill>
                <a:latin typeface="Arial" panose="020B0604020202020204" pitchFamily="34" charset="0"/>
              </a:rPr>
              <a:t> blocks into constituent parts).  Repeat until no objects are found.</a:t>
            </a:r>
          </a:p>
          <a:p>
            <a:pPr lvl="1">
              <a:spcBef>
                <a:spcPct val="0"/>
              </a:spcBef>
              <a:buFont typeface="Wingdings" panose="05000000000000000000" pitchFamily="2" charset="2"/>
              <a:buChar char="ü"/>
            </a:pPr>
            <a:r>
              <a:rPr lang="en-US" altLang="en-US" sz="1800" dirty="0">
                <a:solidFill>
                  <a:srgbClr val="0B3D91"/>
                </a:solidFill>
                <a:latin typeface="Arial" panose="020B0604020202020204" pitchFamily="34" charset="0"/>
              </a:rPr>
              <a:t>Alternatively, could use </a:t>
            </a:r>
            <a:r>
              <a:rPr lang="en-US" altLang="en-US" sz="1800" i="1" dirty="0">
                <a:solidFill>
                  <a:srgbClr val="0B3D91"/>
                </a:solidFill>
                <a:latin typeface="Arial" panose="020B0604020202020204" pitchFamily="34" charset="0"/>
              </a:rPr>
              <a:t>explode</a:t>
            </a:r>
            <a:r>
              <a:rPr lang="en-US" altLang="en-US" sz="1800" dirty="0">
                <a:solidFill>
                  <a:srgbClr val="0B3D91"/>
                </a:solidFill>
                <a:latin typeface="Arial" panose="020B0604020202020204" pitchFamily="34" charset="0"/>
              </a:rPr>
              <a:t> and </a:t>
            </a:r>
            <a:r>
              <a:rPr lang="en-US" altLang="en-US" sz="1800" i="1" dirty="0">
                <a:solidFill>
                  <a:srgbClr val="0B3D91"/>
                </a:solidFill>
                <a:latin typeface="Arial" panose="020B0604020202020204" pitchFamily="34" charset="0"/>
              </a:rPr>
              <a:t>‘filter</a:t>
            </a:r>
            <a:r>
              <a:rPr lang="en-US" altLang="en-US" sz="1800" dirty="0">
                <a:solidFill>
                  <a:srgbClr val="0B3D91"/>
                </a:solidFill>
                <a:latin typeface="Arial" panose="020B0604020202020204" pitchFamily="34" charset="0"/>
              </a:rPr>
              <a:t> to only select blocks but more tedious</a:t>
            </a:r>
          </a:p>
          <a:p>
            <a:pPr lvl="1">
              <a:spcBef>
                <a:spcPct val="0"/>
              </a:spcBef>
              <a:buFont typeface="Wingdings" panose="05000000000000000000" pitchFamily="2" charset="2"/>
              <a:buChar char="ü"/>
            </a:pPr>
            <a:r>
              <a:rPr lang="en-US" altLang="en-US" sz="1800" dirty="0">
                <a:solidFill>
                  <a:srgbClr val="0B3D91"/>
                </a:solidFill>
                <a:latin typeface="Arial" panose="020B0604020202020204" pitchFamily="34" charset="0"/>
              </a:rPr>
              <a:t>At this point, everything should be a 3DSOLID or non-block entity type</a:t>
            </a:r>
          </a:p>
          <a:p>
            <a:pPr lvl="1">
              <a:spcBef>
                <a:spcPct val="0"/>
              </a:spcBef>
              <a:buFont typeface="Wingdings" panose="05000000000000000000" pitchFamily="2" charset="2"/>
              <a:buChar char="ü"/>
            </a:pPr>
            <a:r>
              <a:rPr lang="en-US" altLang="en-US" sz="1800" dirty="0">
                <a:solidFill>
                  <a:srgbClr val="0B3D91"/>
                </a:solidFill>
                <a:latin typeface="Arial" panose="020B0604020202020204" pitchFamily="34" charset="0"/>
              </a:rPr>
              <a:t>Create layers for all the components for the design (</a:t>
            </a:r>
            <a:r>
              <a:rPr lang="en-US" altLang="en-US" sz="1800" i="1" dirty="0">
                <a:solidFill>
                  <a:srgbClr val="0B3D91"/>
                </a:solidFill>
                <a:latin typeface="Arial" panose="020B0604020202020204" pitchFamily="34" charset="0"/>
              </a:rPr>
              <a:t>layer</a:t>
            </a:r>
            <a:r>
              <a:rPr lang="en-US" altLang="en-US" sz="1800" dirty="0">
                <a:solidFill>
                  <a:srgbClr val="0B3D91"/>
                </a:solidFill>
                <a:latin typeface="Arial" panose="020B0604020202020204" pitchFamily="34" charset="0"/>
              </a:rPr>
              <a:t>)</a:t>
            </a:r>
          </a:p>
          <a:p>
            <a:pPr lvl="1">
              <a:spcBef>
                <a:spcPct val="0"/>
              </a:spcBef>
              <a:buFont typeface="Wingdings" panose="05000000000000000000" pitchFamily="2" charset="2"/>
              <a:buChar char="ü"/>
            </a:pPr>
            <a:r>
              <a:rPr lang="en-US" altLang="en-US" sz="1800" dirty="0">
                <a:solidFill>
                  <a:srgbClr val="0B3D91"/>
                </a:solidFill>
                <a:latin typeface="Arial" panose="020B0604020202020204" pitchFamily="34" charset="0"/>
              </a:rPr>
              <a:t>All Solids can now be placed on layers and have colors changed to help with visibility control</a:t>
            </a:r>
          </a:p>
          <a:p>
            <a:pPr lvl="1">
              <a:spcBef>
                <a:spcPct val="0"/>
              </a:spcBef>
              <a:buFont typeface="Wingdings" panose="05000000000000000000" pitchFamily="2" charset="2"/>
              <a:buChar char="ü"/>
            </a:pPr>
            <a:r>
              <a:rPr lang="en-US" altLang="en-US" sz="1800" dirty="0">
                <a:solidFill>
                  <a:srgbClr val="0B3D91"/>
                </a:solidFill>
                <a:latin typeface="Arial" panose="020B0604020202020204" pitchFamily="34" charset="0"/>
              </a:rPr>
              <a:t>Solids can also be copied and sliced (</a:t>
            </a:r>
            <a:r>
              <a:rPr lang="en-US" altLang="en-US" sz="1800" i="1" dirty="0">
                <a:solidFill>
                  <a:srgbClr val="0B3D91"/>
                </a:solidFill>
                <a:latin typeface="Arial" panose="020B0604020202020204" pitchFamily="34" charset="0"/>
              </a:rPr>
              <a:t>slice</a:t>
            </a:r>
            <a:r>
              <a:rPr lang="en-US" altLang="en-US" sz="1800" dirty="0">
                <a:solidFill>
                  <a:srgbClr val="0B3D91"/>
                </a:solidFill>
                <a:latin typeface="Arial" panose="020B0604020202020204" pitchFamily="34" charset="0"/>
              </a:rPr>
              <a:t>) to take measurements and “see” what is inside</a:t>
            </a:r>
          </a:p>
          <a:p>
            <a:pPr lvl="1">
              <a:spcBef>
                <a:spcPct val="0"/>
              </a:spcBef>
              <a:buFont typeface="Wingdings" panose="05000000000000000000" pitchFamily="2" charset="2"/>
              <a:buChar char="ü"/>
            </a:pPr>
            <a:r>
              <a:rPr lang="en-US" altLang="en-US" sz="1800" dirty="0">
                <a:solidFill>
                  <a:srgbClr val="0B3D91"/>
                </a:solidFill>
                <a:latin typeface="Arial" panose="020B0604020202020204" pitchFamily="34" charset="0"/>
              </a:rPr>
              <a:t>Can select properties for block and set transparency or control transparency by layer</a:t>
            </a:r>
          </a:p>
        </p:txBody>
      </p:sp>
      <p:pic>
        <p:nvPicPr>
          <p:cNvPr id="97283" name="Picture 6">
            <a:extLst>
              <a:ext uri="{FF2B5EF4-FFF2-40B4-BE49-F238E27FC236}">
                <a16:creationId xmlns:a16="http://schemas.microsoft.com/office/drawing/2014/main" id="{DEDAF77E-B86C-4C7A-937A-97A1C930069B}"/>
              </a:ext>
            </a:extLst>
          </p:cNvPr>
          <p:cNvPicPr>
            <a:picLocks noChangeAspect="1"/>
          </p:cNvPicPr>
          <p:nvPr/>
        </p:nvPicPr>
        <p:blipFill>
          <a:blip r:embed="rId2">
            <a:extLst>
              <a:ext uri="{28A0092B-C50C-407E-A947-70E740481C1C}">
                <a14:useLocalDpi xmlns:a14="http://schemas.microsoft.com/office/drawing/2010/main" val="0"/>
              </a:ext>
            </a:extLst>
          </a:blip>
          <a:srcRect t="90591" r="84950"/>
          <a:stretch>
            <a:fillRect/>
          </a:stretch>
        </p:blipFill>
        <p:spPr bwMode="auto">
          <a:xfrm>
            <a:off x="7315200" y="3846512"/>
            <a:ext cx="17145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4" name="Picture 8">
            <a:extLst>
              <a:ext uri="{FF2B5EF4-FFF2-40B4-BE49-F238E27FC236}">
                <a16:creationId xmlns:a16="http://schemas.microsoft.com/office/drawing/2014/main" id="{DB415A56-7704-4DCB-93F9-577037AD1B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56520" y="4897206"/>
            <a:ext cx="3725567" cy="127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TextBox 9">
            <a:extLst>
              <a:ext uri="{FF2B5EF4-FFF2-40B4-BE49-F238E27FC236}">
                <a16:creationId xmlns:a16="http://schemas.microsoft.com/office/drawing/2014/main" id="{928C86D4-1309-479D-BBB9-873470B1777B}"/>
              </a:ext>
            </a:extLst>
          </p:cNvPr>
          <p:cNvSpPr txBox="1">
            <a:spLocks noChangeArrowheads="1"/>
          </p:cNvSpPr>
          <p:nvPr/>
        </p:nvSpPr>
        <p:spPr bwMode="auto">
          <a:xfrm>
            <a:off x="974690" y="-1"/>
            <a:ext cx="7331110"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Importing CAD</a:t>
            </a:r>
          </a:p>
        </p:txBody>
      </p:sp>
      <p:pic>
        <p:nvPicPr>
          <p:cNvPr id="97286" name="Picture 1">
            <a:extLst>
              <a:ext uri="{FF2B5EF4-FFF2-40B4-BE49-F238E27FC236}">
                <a16:creationId xmlns:a16="http://schemas.microsoft.com/office/drawing/2014/main" id="{83508377-B84B-45F1-A65D-A981416D69C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464968"/>
            <a:ext cx="3147237" cy="219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7" name="Picture 5">
            <a:extLst>
              <a:ext uri="{FF2B5EF4-FFF2-40B4-BE49-F238E27FC236}">
                <a16:creationId xmlns:a16="http://schemas.microsoft.com/office/drawing/2014/main" id="{E3E54F75-56C3-434C-853F-2D7663F2D55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56521" y="2916386"/>
            <a:ext cx="1827213"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Slide Number Placeholder 2">
            <a:extLst>
              <a:ext uri="{FF2B5EF4-FFF2-40B4-BE49-F238E27FC236}">
                <a16:creationId xmlns:a16="http://schemas.microsoft.com/office/drawing/2014/main" id="{C636F4AB-BA80-4CA7-AF55-6D853BEEF59E}"/>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ACD1203-77F3-46CE-BB65-640B1B759D28}" type="slidenum">
              <a:rPr lang="en-US" altLang="en-US" sz="1200" smtClean="0"/>
              <a:pPr>
                <a:spcBef>
                  <a:spcPct val="0"/>
                </a:spcBef>
                <a:buFontTx/>
                <a:buNone/>
              </a:pPr>
              <a:t>84</a:t>
            </a:fld>
            <a:endParaRPr lang="en-US" altLang="en-US" sz="120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Box 3">
            <a:extLst>
              <a:ext uri="{FF2B5EF4-FFF2-40B4-BE49-F238E27FC236}">
                <a16:creationId xmlns:a16="http://schemas.microsoft.com/office/drawing/2014/main" id="{CA9044A2-C8B2-4E44-908F-B08E96717F57}"/>
              </a:ext>
            </a:extLst>
          </p:cNvPr>
          <p:cNvSpPr txBox="1">
            <a:spLocks noChangeArrowheads="1"/>
          </p:cNvSpPr>
          <p:nvPr/>
        </p:nvSpPr>
        <p:spPr bwMode="auto">
          <a:xfrm>
            <a:off x="136525" y="1091648"/>
            <a:ext cx="7380694"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30175" indent="-130175">
              <a:spcBef>
                <a:spcPct val="20000"/>
              </a:spcBef>
              <a:buFont typeface="Arial" panose="020B0604020202020204" pitchFamily="34" charset="0"/>
              <a:buChar char="•"/>
              <a:defRPr sz="3200">
                <a:solidFill>
                  <a:schemeClr val="tx1"/>
                </a:solidFill>
                <a:latin typeface="Calibri" panose="020F0502020204030204" pitchFamily="34" charset="0"/>
              </a:defRPr>
            </a:lvl1pPr>
            <a:lvl2pPr marL="346075"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600" b="1" dirty="0">
                <a:solidFill>
                  <a:srgbClr val="0B3D91"/>
                </a:solidFill>
                <a:latin typeface="Arial" panose="020B0604020202020204" pitchFamily="34" charset="0"/>
              </a:rPr>
              <a:t>Many functions help with using CAD:</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ZOOM: enlarge and shrink image on screen</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3DFORBIT: rotate image in screen</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OSNAP: allow user to select midpoint, endpoint, quadrant, intersection,                                                                          node, center, perpendicular, nearest</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UCS: define 2D working plane</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PROPERTIES: change layer, color and </a:t>
            </a:r>
            <a:r>
              <a:rPr lang="en-US" altLang="en-US" sz="1400" dirty="0" err="1">
                <a:solidFill>
                  <a:srgbClr val="0B3D91"/>
                </a:solidFill>
                <a:latin typeface="Arial" panose="020B0604020202020204" pitchFamily="34" charset="0"/>
              </a:rPr>
              <a:t>linetype</a:t>
            </a:r>
            <a:r>
              <a:rPr lang="en-US" altLang="en-US" sz="1400" dirty="0">
                <a:solidFill>
                  <a:srgbClr val="0B3D91"/>
                </a:solidFill>
                <a:latin typeface="Arial" panose="020B0604020202020204" pitchFamily="34" charset="0"/>
              </a:rPr>
              <a:t> for selected objects</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LAYER: allow visibility, color, </a:t>
            </a:r>
            <a:r>
              <a:rPr lang="en-US" altLang="en-US" sz="1400" dirty="0" err="1">
                <a:solidFill>
                  <a:srgbClr val="0B3D91"/>
                </a:solidFill>
                <a:latin typeface="Arial" panose="020B0604020202020204" pitchFamily="34" charset="0"/>
              </a:rPr>
              <a:t>linetype</a:t>
            </a:r>
            <a:r>
              <a:rPr lang="en-US" altLang="en-US" sz="1400" dirty="0">
                <a:solidFill>
                  <a:srgbClr val="0B3D91"/>
                </a:solidFill>
                <a:latin typeface="Arial" panose="020B0604020202020204" pitchFamily="34" charset="0"/>
              </a:rPr>
              <a:t> changes for specific layers</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LINE: create line segment</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DIVIDE: create N points along line segment</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FILLET: connect two, non parallel lines</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MOVE: translate geometry</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COPY: copy geometry within drawing</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ARRAYCLASSIC: create copies or an object as array (rectangular or polar)</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ERASE: remove object from drawing database</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DIST: measure distance and angle between two points</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MEASUREGEOM: get volume of solid CAD</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EXPLODE/BURST: convert assembly into selectable constituent parts</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SLICE: cut solid objects by slicing plane</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ROTATE3D: rotate geometry about specified axis by specified angle</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MIRROR3D: create object that is mirror image of selected object about specified plane</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3DALIGN: align geometry based on 3 points in reference frame and destination frame</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ORTHO: toggle if second point is orthogonal (along X or Y) to first point</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FILTER: allow removal or inclusion of selection objects based on properties</a:t>
            </a:r>
          </a:p>
          <a:p>
            <a:pPr lvl="1">
              <a:spcBef>
                <a:spcPct val="0"/>
              </a:spcBef>
              <a:buFont typeface="Wingdings" panose="05000000000000000000" pitchFamily="2" charset="2"/>
              <a:buChar char="ü"/>
            </a:pPr>
            <a:endParaRPr lang="en-US" altLang="en-US" sz="1400" dirty="0">
              <a:solidFill>
                <a:srgbClr val="0B3D91"/>
              </a:solidFill>
              <a:latin typeface="Arial" panose="020B0604020202020204" pitchFamily="34" charset="0"/>
            </a:endParaRPr>
          </a:p>
        </p:txBody>
      </p:sp>
      <p:sp>
        <p:nvSpPr>
          <p:cNvPr id="98307" name="TextBox 9">
            <a:extLst>
              <a:ext uri="{FF2B5EF4-FFF2-40B4-BE49-F238E27FC236}">
                <a16:creationId xmlns:a16="http://schemas.microsoft.com/office/drawing/2014/main" id="{FB27DC22-5C3F-44DB-ADB9-01E6E8ADA7DE}"/>
              </a:ext>
            </a:extLst>
          </p:cNvPr>
          <p:cNvSpPr txBox="1">
            <a:spLocks noChangeArrowheads="1"/>
          </p:cNvSpPr>
          <p:nvPr/>
        </p:nvSpPr>
        <p:spPr bwMode="auto">
          <a:xfrm>
            <a:off x="1014884" y="0"/>
            <a:ext cx="7290916" cy="101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Working with CAD</a:t>
            </a:r>
          </a:p>
        </p:txBody>
      </p:sp>
      <p:pic>
        <p:nvPicPr>
          <p:cNvPr id="98308" name="Picture 7">
            <a:extLst>
              <a:ext uri="{FF2B5EF4-FFF2-40B4-BE49-F238E27FC236}">
                <a16:creationId xmlns:a16="http://schemas.microsoft.com/office/drawing/2014/main" id="{063706BD-631E-4727-8BAA-984AE9E7C7B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468" t="2451" r="38983"/>
          <a:stretch>
            <a:fillRect/>
          </a:stretch>
        </p:blipFill>
        <p:spPr bwMode="auto">
          <a:xfrm>
            <a:off x="6156330" y="1189738"/>
            <a:ext cx="3030199" cy="3275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9" name="Slide Number Placeholder 1">
            <a:extLst>
              <a:ext uri="{FF2B5EF4-FFF2-40B4-BE49-F238E27FC236}">
                <a16:creationId xmlns:a16="http://schemas.microsoft.com/office/drawing/2014/main" id="{A24F2C37-4E26-461A-873D-9BB04AF8A0D6}"/>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843FA7E-DF6B-4039-9B5E-E0A57DB5CC5F}" type="slidenum">
              <a:rPr lang="en-US" altLang="en-US" sz="1200" smtClean="0"/>
              <a:pPr>
                <a:spcBef>
                  <a:spcPct val="0"/>
                </a:spcBef>
                <a:buFontTx/>
                <a:buNone/>
              </a:pPr>
              <a:t>85</a:t>
            </a:fld>
            <a:endParaRPr lang="en-US" altLang="en-US" sz="120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DF966E-593A-44E9-AF63-5353F74E22FB}"/>
              </a:ext>
            </a:extLst>
          </p:cNvPr>
          <p:cNvSpPr txBox="1"/>
          <p:nvPr/>
        </p:nvSpPr>
        <p:spPr>
          <a:xfrm>
            <a:off x="-1" y="1051332"/>
            <a:ext cx="6081823" cy="5262979"/>
          </a:xfrm>
          <a:prstGeom prst="rect">
            <a:avLst/>
          </a:prstGeom>
          <a:noFill/>
        </p:spPr>
        <p:txBody>
          <a:bodyPr wrap="square">
            <a:spAutoFit/>
          </a:bodyPr>
          <a:lstStyle/>
          <a:p>
            <a:pPr marL="170260" indent="-170260">
              <a:buFont typeface="Arial" panose="020B0604020202020204" pitchFamily="34" charset="0"/>
              <a:buChar char="•"/>
              <a:defRPr/>
            </a:pPr>
            <a:r>
              <a:rPr lang="en-US" sz="1600" dirty="0">
                <a:solidFill>
                  <a:srgbClr val="0B3D91"/>
                </a:solidFill>
              </a:rPr>
              <a:t>Most models represent 3D CAD with 2D simplifications</a:t>
            </a:r>
          </a:p>
          <a:p>
            <a:pPr marL="170260" indent="-170260">
              <a:buFont typeface="Arial" panose="020B0604020202020204" pitchFamily="34" charset="0"/>
              <a:buChar char="•"/>
              <a:defRPr/>
            </a:pPr>
            <a:r>
              <a:rPr lang="en-US" sz="1600" dirty="0">
                <a:solidFill>
                  <a:srgbClr val="0B3D91"/>
                </a:solidFill>
              </a:rPr>
              <a:t>The representations include additional properties that make them thermal</a:t>
            </a:r>
          </a:p>
          <a:p>
            <a:pPr marL="346472" lvl="1" indent="-176213">
              <a:buFont typeface="Calibri" panose="020F0502020204030204" pitchFamily="34" charset="0"/>
              <a:buChar char="‒"/>
              <a:defRPr/>
            </a:pPr>
            <a:r>
              <a:rPr lang="en-US" sz="1600" dirty="0" err="1">
                <a:solidFill>
                  <a:srgbClr val="0B3D91"/>
                </a:solidFill>
              </a:rPr>
              <a:t>ThermoOptical</a:t>
            </a:r>
            <a:r>
              <a:rPr lang="en-US" sz="1600" dirty="0">
                <a:solidFill>
                  <a:srgbClr val="0B3D91"/>
                </a:solidFill>
              </a:rPr>
              <a:t> properties and </a:t>
            </a:r>
            <a:r>
              <a:rPr lang="en-US" sz="1600" dirty="0" err="1">
                <a:solidFill>
                  <a:srgbClr val="0B3D91"/>
                </a:solidFill>
              </a:rPr>
              <a:t>radiatively</a:t>
            </a:r>
            <a:r>
              <a:rPr lang="en-US" sz="1600" dirty="0">
                <a:solidFill>
                  <a:srgbClr val="0B3D91"/>
                </a:solidFill>
              </a:rPr>
              <a:t> active sides</a:t>
            </a:r>
          </a:p>
          <a:p>
            <a:pPr marL="346472" lvl="1" indent="-176213">
              <a:buFont typeface="Calibri" panose="020F0502020204030204" pitchFamily="34" charset="0"/>
              <a:buChar char="‒"/>
              <a:defRPr/>
            </a:pPr>
            <a:r>
              <a:rPr lang="en-US" sz="1600" dirty="0" err="1">
                <a:solidFill>
                  <a:srgbClr val="0B3D91"/>
                </a:solidFill>
              </a:rPr>
              <a:t>ThermoPhysical</a:t>
            </a:r>
            <a:r>
              <a:rPr lang="en-US" sz="1600" dirty="0">
                <a:solidFill>
                  <a:srgbClr val="0B3D91"/>
                </a:solidFill>
              </a:rPr>
              <a:t> properties and thickness</a:t>
            </a:r>
          </a:p>
          <a:p>
            <a:pPr marL="346472" lvl="1" indent="-176213">
              <a:buFont typeface="Calibri" panose="020F0502020204030204" pitchFamily="34" charset="0"/>
              <a:buChar char="‒"/>
              <a:defRPr/>
            </a:pPr>
            <a:r>
              <a:rPr lang="en-US" sz="1600" dirty="0">
                <a:solidFill>
                  <a:srgbClr val="0B3D91"/>
                </a:solidFill>
              </a:rPr>
              <a:t>Node assignments and subdivision</a:t>
            </a:r>
          </a:p>
          <a:p>
            <a:pPr marL="346472" lvl="1" indent="-176213">
              <a:buFont typeface="Calibri" panose="020F0502020204030204" pitchFamily="34" charset="0"/>
              <a:buChar char="‒"/>
              <a:defRPr/>
            </a:pPr>
            <a:r>
              <a:rPr lang="en-US" sz="1600" i="1" dirty="0">
                <a:solidFill>
                  <a:srgbClr val="0B3D91"/>
                </a:solidFill>
              </a:rPr>
              <a:t>The node assignments form the basis for a network thermal model which is used to compute temperatures and heater powers.  It is the link between the geometric and thermal models.</a:t>
            </a:r>
          </a:p>
          <a:p>
            <a:pPr marL="170260" indent="-170260">
              <a:buFont typeface="Arial" panose="020B0604020202020204" pitchFamily="34" charset="0"/>
              <a:buChar char="•"/>
              <a:defRPr/>
            </a:pPr>
            <a:r>
              <a:rPr lang="en-US" sz="1600" dirty="0">
                <a:solidFill>
                  <a:srgbClr val="0B3D91"/>
                </a:solidFill>
              </a:rPr>
              <a:t>Some surface shapes follow naturally occurring geometry</a:t>
            </a:r>
          </a:p>
          <a:p>
            <a:pPr marL="346472" lvl="1" indent="-176213">
              <a:buFont typeface="Calibri" panose="020F0502020204030204" pitchFamily="34" charset="0"/>
              <a:buChar char="‒"/>
              <a:defRPr/>
            </a:pPr>
            <a:r>
              <a:rPr lang="en-US" sz="1600" dirty="0">
                <a:solidFill>
                  <a:srgbClr val="0B3D91"/>
                </a:solidFill>
              </a:rPr>
              <a:t>Rectangle, Cylinder, Disk, Cone, Triangle, Sphere, Paraboloid, etc.</a:t>
            </a:r>
          </a:p>
          <a:p>
            <a:pPr marL="170260" indent="-170260">
              <a:buFont typeface="Arial" panose="020B0604020202020204" pitchFamily="34" charset="0"/>
              <a:buChar char="•"/>
              <a:defRPr/>
            </a:pPr>
            <a:r>
              <a:rPr lang="en-US" sz="1600" dirty="0">
                <a:solidFill>
                  <a:srgbClr val="0B3D91"/>
                </a:solidFill>
              </a:rPr>
              <a:t>Other 2D shapes do not conform to simple geometry</a:t>
            </a:r>
          </a:p>
          <a:p>
            <a:pPr marL="346472" lvl="1" indent="-176213">
              <a:buFont typeface="Calibri" panose="020F0502020204030204" pitchFamily="34" charset="0"/>
              <a:buChar char="‒"/>
              <a:defRPr/>
            </a:pPr>
            <a:r>
              <a:rPr lang="en-US" sz="1600" dirty="0">
                <a:solidFill>
                  <a:srgbClr val="0B3D91"/>
                </a:solidFill>
              </a:rPr>
              <a:t>For these, the use of finite elements is recommended, which </a:t>
            </a:r>
          </a:p>
          <a:p>
            <a:pPr marL="346472" lvl="1">
              <a:defRPr/>
            </a:pPr>
            <a:r>
              <a:rPr lang="en-US" sz="1600" dirty="0">
                <a:solidFill>
                  <a:srgbClr val="0B3D91"/>
                </a:solidFill>
              </a:rPr>
              <a:t>allows a user to more closely match CAD geometry</a:t>
            </a:r>
          </a:p>
          <a:p>
            <a:pPr marL="170260" indent="-170260">
              <a:buFont typeface="Arial" panose="020B0604020202020204" pitchFamily="34" charset="0"/>
              <a:buChar char="•"/>
              <a:defRPr/>
            </a:pPr>
            <a:r>
              <a:rPr lang="en-US" sz="1600" dirty="0">
                <a:solidFill>
                  <a:srgbClr val="0B3D91"/>
                </a:solidFill>
              </a:rPr>
              <a:t>Sometimes, it is necessary to model heat flows as three-dimensional</a:t>
            </a:r>
          </a:p>
          <a:p>
            <a:pPr marL="346472" lvl="1" indent="-176213">
              <a:buFont typeface="Calibri" panose="020F0502020204030204" pitchFamily="34" charset="0"/>
              <a:buChar char="‒"/>
              <a:defRPr/>
            </a:pPr>
            <a:r>
              <a:rPr lang="en-US" sz="1600" dirty="0">
                <a:solidFill>
                  <a:srgbClr val="0B3D91"/>
                </a:solidFill>
              </a:rPr>
              <a:t>Solid Primitives (Box, Disc/Cylinder, Sphere, Cone) exist which provide the same properties as their 2D counterparts, but allow for a network based on 3D subdivision</a:t>
            </a:r>
          </a:p>
          <a:p>
            <a:pPr marL="346472" lvl="1" indent="-176213">
              <a:buFont typeface="Calibri" panose="020F0502020204030204" pitchFamily="34" charset="0"/>
              <a:buChar char="‒"/>
              <a:defRPr/>
            </a:pPr>
            <a:r>
              <a:rPr lang="en-US" sz="1600" dirty="0">
                <a:solidFill>
                  <a:srgbClr val="0B3D91"/>
                </a:solidFill>
              </a:rPr>
              <a:t>For more complex shapes, 3D finite elements (Tetrahedron, Wedge, Brick, and Pyramid) are available.  Note that these do not include radiation properties…</a:t>
            </a:r>
          </a:p>
        </p:txBody>
      </p:sp>
      <p:sp>
        <p:nvSpPr>
          <p:cNvPr id="99331" name="TextBox 9">
            <a:extLst>
              <a:ext uri="{FF2B5EF4-FFF2-40B4-BE49-F238E27FC236}">
                <a16:creationId xmlns:a16="http://schemas.microsoft.com/office/drawing/2014/main" id="{12B273E5-3C86-4991-8354-2577C993095B}"/>
              </a:ext>
            </a:extLst>
          </p:cNvPr>
          <p:cNvSpPr txBox="1">
            <a:spLocks noChangeArrowheads="1"/>
          </p:cNvSpPr>
          <p:nvPr/>
        </p:nvSpPr>
        <p:spPr bwMode="auto">
          <a:xfrm>
            <a:off x="994787" y="0"/>
            <a:ext cx="7311013" cy="101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Building Geometry</a:t>
            </a:r>
          </a:p>
        </p:txBody>
      </p:sp>
      <p:pic>
        <p:nvPicPr>
          <p:cNvPr id="99332" name="Picture 24">
            <a:extLst>
              <a:ext uri="{FF2B5EF4-FFF2-40B4-BE49-F238E27FC236}">
                <a16:creationId xmlns:a16="http://schemas.microsoft.com/office/drawing/2014/main" id="{88EC755B-036E-4141-B9BE-C9478E1C8FD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468" t="2451" r="38983"/>
          <a:stretch>
            <a:fillRect/>
          </a:stretch>
        </p:blipFill>
        <p:spPr bwMode="auto">
          <a:xfrm>
            <a:off x="5768014" y="1122773"/>
            <a:ext cx="3329949" cy="360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5">
            <a:extLst>
              <a:ext uri="{FF2B5EF4-FFF2-40B4-BE49-F238E27FC236}">
                <a16:creationId xmlns:a16="http://schemas.microsoft.com/office/drawing/2014/main" id="{4CC11852-E605-4539-A5DF-539689CF7B5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77213" y="3383846"/>
            <a:ext cx="966787" cy="290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Picture 6">
            <a:extLst>
              <a:ext uri="{FF2B5EF4-FFF2-40B4-BE49-F238E27FC236}">
                <a16:creationId xmlns:a16="http://schemas.microsoft.com/office/drawing/2014/main" id="{9A3C792C-8527-4EDC-A20C-0CD27E994A1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97563" y="1232419"/>
            <a:ext cx="852487"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5" name="Picture 11">
            <a:extLst>
              <a:ext uri="{FF2B5EF4-FFF2-40B4-BE49-F238E27FC236}">
                <a16:creationId xmlns:a16="http://schemas.microsoft.com/office/drawing/2014/main" id="{71A35323-192A-4814-A5FF-2D1F00C04EB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7064" t="16138" r="43129" b="10806"/>
          <a:stretch>
            <a:fillRect/>
          </a:stretch>
        </p:blipFill>
        <p:spPr bwMode="auto">
          <a:xfrm>
            <a:off x="5897563" y="4604633"/>
            <a:ext cx="2233612"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6" name="Slide Number Placeholder 1">
            <a:extLst>
              <a:ext uri="{FF2B5EF4-FFF2-40B4-BE49-F238E27FC236}">
                <a16:creationId xmlns:a16="http://schemas.microsoft.com/office/drawing/2014/main" id="{49D11AD1-E3DF-491B-A28C-4B747ABC28BE}"/>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48100B4-6706-4C2F-B317-11E5E65C8CED}" type="slidenum">
              <a:rPr lang="en-US" altLang="en-US" sz="1200" smtClean="0"/>
              <a:pPr>
                <a:spcBef>
                  <a:spcPct val="0"/>
                </a:spcBef>
                <a:buFontTx/>
                <a:buNone/>
              </a:pPr>
              <a:t>86</a:t>
            </a:fld>
            <a:endParaRPr lang="en-US" altLang="en-US" sz="12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9" name="Picture 7">
            <a:extLst>
              <a:ext uri="{FF2B5EF4-FFF2-40B4-BE49-F238E27FC236}">
                <a16:creationId xmlns:a16="http://schemas.microsoft.com/office/drawing/2014/main" id="{0EFD6221-2679-46A2-BA73-C6A67566966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468" t="2451" r="38983"/>
          <a:stretch>
            <a:fillRect/>
          </a:stretch>
        </p:blipFill>
        <p:spPr bwMode="auto">
          <a:xfrm>
            <a:off x="6570924" y="1280786"/>
            <a:ext cx="2445488" cy="2643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1A2722B-F607-452F-A1AC-DC2529B17F2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634940" y="3605904"/>
            <a:ext cx="2562225" cy="2667000"/>
          </a:xfrm>
          <a:prstGeom prst="rect">
            <a:avLst/>
          </a:prstGeom>
        </p:spPr>
      </p:pic>
      <p:sp>
        <p:nvSpPr>
          <p:cNvPr id="4" name="TextBox 3">
            <a:extLst>
              <a:ext uri="{FF2B5EF4-FFF2-40B4-BE49-F238E27FC236}">
                <a16:creationId xmlns:a16="http://schemas.microsoft.com/office/drawing/2014/main" id="{FFB9EB2C-1BDA-46F5-A066-1FF5C54B98EF}"/>
              </a:ext>
            </a:extLst>
          </p:cNvPr>
          <p:cNvSpPr txBox="1"/>
          <p:nvPr/>
        </p:nvSpPr>
        <p:spPr>
          <a:xfrm>
            <a:off x="0" y="1104900"/>
            <a:ext cx="6010275" cy="5078313"/>
          </a:xfrm>
          <a:prstGeom prst="rect">
            <a:avLst/>
          </a:prstGeom>
          <a:noFill/>
        </p:spPr>
        <p:txBody>
          <a:bodyPr wrap="square">
            <a:spAutoFit/>
          </a:bodyPr>
          <a:lstStyle/>
          <a:p>
            <a:pPr marL="130969" indent="-130969">
              <a:buFont typeface="Arial" panose="020B0604020202020204" pitchFamily="34" charset="0"/>
              <a:buChar char="•"/>
              <a:defRPr/>
            </a:pPr>
            <a:r>
              <a:rPr lang="en-US" sz="1600" b="1" dirty="0">
                <a:solidFill>
                  <a:srgbClr val="0B3D91"/>
                </a:solidFill>
                <a:latin typeface="Arial" panose="020B0604020202020204" pitchFamily="34" charset="0"/>
                <a:cs typeface="Arial" panose="020B0604020202020204" pitchFamily="34" charset="0"/>
              </a:rPr>
              <a:t>Use of Edge Nodes recommended over centroid nodes</a:t>
            </a:r>
          </a:p>
          <a:p>
            <a:pPr marL="346472"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Centroid and edge nodes both account for conduction </a:t>
            </a:r>
            <a:r>
              <a:rPr lang="en-US" sz="1400" i="1" dirty="0">
                <a:solidFill>
                  <a:srgbClr val="0B3D91"/>
                </a:solidFill>
                <a:latin typeface="Arial" panose="020B0604020202020204" pitchFamily="34" charset="0"/>
                <a:cs typeface="Arial" panose="020B0604020202020204" pitchFamily="34" charset="0"/>
              </a:rPr>
              <a:t>within</a:t>
            </a:r>
            <a:r>
              <a:rPr lang="en-US" sz="1400" dirty="0">
                <a:solidFill>
                  <a:srgbClr val="0B3D91"/>
                </a:solidFill>
                <a:latin typeface="Arial" panose="020B0604020202020204" pitchFamily="34" charset="0"/>
                <a:cs typeface="Arial" panose="020B0604020202020204" pitchFamily="34" charset="0"/>
              </a:rPr>
              <a:t> a single surface</a:t>
            </a:r>
          </a:p>
          <a:p>
            <a:pPr marL="346472"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Edge nodes move nodes to edges of each sub-surface instead of centroid</a:t>
            </a:r>
          </a:p>
          <a:p>
            <a:pPr marL="346472"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Edge nodes that are merged allow conduction between surfaces via the shared edge nodes</a:t>
            </a:r>
          </a:p>
          <a:p>
            <a:pPr marL="346472"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Use of finite elements allows for more complex shapes to be modeled</a:t>
            </a:r>
          </a:p>
          <a:p>
            <a:pPr marL="346472"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Building elements by hand not as time consuming as may be thought  </a:t>
            </a:r>
          </a:p>
          <a:p>
            <a:pPr marL="514350" lvl="2" indent="-210741">
              <a:buFont typeface="Wingdings" panose="05000000000000000000" pitchFamily="2" charset="2"/>
              <a:buChar char="Ø"/>
              <a:defRPr/>
            </a:pPr>
            <a:r>
              <a:rPr lang="en-US" sz="1400" dirty="0">
                <a:solidFill>
                  <a:srgbClr val="0B3D91"/>
                </a:solidFill>
                <a:latin typeface="Arial" panose="020B0604020202020204" pitchFamily="34" charset="0"/>
                <a:cs typeface="Arial" panose="020B0604020202020204" pitchFamily="34" charset="0"/>
              </a:rPr>
              <a:t>Define nodes first by placing user nodes at location on CAD geometry</a:t>
            </a:r>
          </a:p>
          <a:p>
            <a:pPr marL="514350" lvl="2" indent="-210741">
              <a:buFont typeface="Wingdings" panose="05000000000000000000" pitchFamily="2" charset="2"/>
              <a:buChar char="Ø"/>
              <a:defRPr/>
            </a:pPr>
            <a:r>
              <a:rPr lang="en-US" sz="1400" dirty="0">
                <a:solidFill>
                  <a:srgbClr val="0B3D91"/>
                </a:solidFill>
                <a:latin typeface="Arial" panose="020B0604020202020204" pitchFamily="34" charset="0"/>
                <a:cs typeface="Arial" panose="020B0604020202020204" pitchFamily="34" charset="0"/>
              </a:rPr>
              <a:t>Define element by selecting nodes in right hand rule order to define “top side”</a:t>
            </a:r>
          </a:p>
          <a:p>
            <a:pPr marL="346472"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Solid elements can also be defined and allow non-isotropic properties</a:t>
            </a:r>
          </a:p>
          <a:p>
            <a:pPr marL="514350" lvl="2" indent="-210741">
              <a:buFont typeface="Wingdings" panose="05000000000000000000" pitchFamily="2" charset="2"/>
              <a:buChar char="Ø"/>
              <a:defRPr/>
            </a:pPr>
            <a:r>
              <a:rPr lang="en-US" sz="1400" dirty="0">
                <a:solidFill>
                  <a:srgbClr val="0B3D91"/>
                </a:solidFill>
                <a:latin typeface="Arial" panose="020B0604020202020204" pitchFamily="34" charset="0"/>
                <a:cs typeface="Arial" panose="020B0604020202020204" pitchFamily="34" charset="0"/>
              </a:rPr>
              <a:t>Manually define by selecting nodes (one face then the opposite)</a:t>
            </a:r>
          </a:p>
          <a:p>
            <a:pPr marL="514350" lvl="2" indent="-210741">
              <a:buFont typeface="Wingdings" panose="05000000000000000000" pitchFamily="2" charset="2"/>
              <a:buChar char="Ø"/>
              <a:defRPr/>
            </a:pPr>
            <a:r>
              <a:rPr lang="en-US" sz="1400" dirty="0">
                <a:solidFill>
                  <a:srgbClr val="0B3D91"/>
                </a:solidFill>
                <a:latin typeface="Arial" panose="020B0604020202020204" pitchFamily="34" charset="0"/>
                <a:cs typeface="Arial" panose="020B0604020202020204" pitchFamily="34" charset="0"/>
              </a:rPr>
              <a:t>OR Revolve/Extrude Plate elements</a:t>
            </a:r>
          </a:p>
          <a:p>
            <a:pPr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Benefit of elements is ability to move nodes to desired locations</a:t>
            </a:r>
          </a:p>
          <a:p>
            <a:pPr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Elements cannot be moved…Elements defined by nodes…Move the nodes instead</a:t>
            </a:r>
          </a:p>
          <a:p>
            <a:pPr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Define surfaces as either edge Node or centroid node</a:t>
            </a:r>
          </a:p>
          <a:p>
            <a:pPr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Shell coat solid elements</a:t>
            </a:r>
          </a:p>
          <a:p>
            <a:pPr lvl="1" indent="-214313">
              <a:buFont typeface="Wingdings" panose="05000000000000000000" pitchFamily="2" charset="2"/>
              <a:buChar char="ü"/>
              <a:defRPr/>
            </a:pPr>
            <a:r>
              <a:rPr lang="en-US" sz="1400" b="1" dirty="0">
                <a:solidFill>
                  <a:srgbClr val="FF0000"/>
                </a:solidFill>
                <a:latin typeface="Arial" panose="020B0604020202020204" pitchFamily="34" charset="0"/>
                <a:cs typeface="Arial" panose="020B0604020202020204" pitchFamily="34" charset="0"/>
              </a:rPr>
              <a:t>Merge nodes</a:t>
            </a:r>
          </a:p>
          <a:p>
            <a:pPr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Assign rest of properties…</a:t>
            </a:r>
          </a:p>
        </p:txBody>
      </p:sp>
      <p:sp>
        <p:nvSpPr>
          <p:cNvPr id="100355" name="TextBox 9">
            <a:extLst>
              <a:ext uri="{FF2B5EF4-FFF2-40B4-BE49-F238E27FC236}">
                <a16:creationId xmlns:a16="http://schemas.microsoft.com/office/drawing/2014/main" id="{EC69135E-825F-4C53-AC71-97DFC4E45AF4}"/>
              </a:ext>
            </a:extLst>
          </p:cNvPr>
          <p:cNvSpPr txBox="1">
            <a:spLocks noChangeArrowheads="1"/>
          </p:cNvSpPr>
          <p:nvPr/>
        </p:nvSpPr>
        <p:spPr bwMode="auto">
          <a:xfrm>
            <a:off x="974691" y="0"/>
            <a:ext cx="7347012"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Meshing Geometry                        (Nodal Discretization)</a:t>
            </a:r>
          </a:p>
        </p:txBody>
      </p:sp>
      <p:pic>
        <p:nvPicPr>
          <p:cNvPr id="100356" name="Picture 1">
            <a:extLst>
              <a:ext uri="{FF2B5EF4-FFF2-40B4-BE49-F238E27FC236}">
                <a16:creationId xmlns:a16="http://schemas.microsoft.com/office/drawing/2014/main" id="{0D5DB3A9-AFB3-4F6F-A0F3-189C43837C7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0326" r="40913"/>
          <a:stretch>
            <a:fillRect/>
          </a:stretch>
        </p:blipFill>
        <p:spPr bwMode="auto">
          <a:xfrm>
            <a:off x="5824538" y="1042988"/>
            <a:ext cx="1179512"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7" name="Picture 2">
            <a:extLst>
              <a:ext uri="{FF2B5EF4-FFF2-40B4-BE49-F238E27FC236}">
                <a16:creationId xmlns:a16="http://schemas.microsoft.com/office/drawing/2014/main" id="{F66B24DB-DCD7-4796-8F8B-3A5F1878AC01}"/>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0755" r="41022"/>
          <a:stretch>
            <a:fillRect/>
          </a:stretch>
        </p:blipFill>
        <p:spPr bwMode="auto">
          <a:xfrm>
            <a:off x="5926138" y="3379788"/>
            <a:ext cx="1146175" cy="247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60" name="Picture 11">
            <a:extLst>
              <a:ext uri="{FF2B5EF4-FFF2-40B4-BE49-F238E27FC236}">
                <a16:creationId xmlns:a16="http://schemas.microsoft.com/office/drawing/2014/main" id="{FC824CE0-9929-4161-AA11-0186502C2E6A}"/>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7064" t="16138" r="43129" b="10806"/>
          <a:stretch>
            <a:fillRect/>
          </a:stretch>
        </p:blipFill>
        <p:spPr bwMode="auto">
          <a:xfrm>
            <a:off x="2686975" y="5486400"/>
            <a:ext cx="1678396"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61" name="Picture 12">
            <a:extLst>
              <a:ext uri="{FF2B5EF4-FFF2-40B4-BE49-F238E27FC236}">
                <a16:creationId xmlns:a16="http://schemas.microsoft.com/office/drawing/2014/main" id="{5BCC9A61-406C-4B95-B131-E68A7F248E8E}"/>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7519" t="15849" r="43298" b="10806"/>
          <a:stretch>
            <a:fillRect/>
          </a:stretch>
        </p:blipFill>
        <p:spPr bwMode="auto">
          <a:xfrm>
            <a:off x="5397800" y="5410200"/>
            <a:ext cx="17938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62" name="TextBox 13">
            <a:extLst>
              <a:ext uri="{FF2B5EF4-FFF2-40B4-BE49-F238E27FC236}">
                <a16:creationId xmlns:a16="http://schemas.microsoft.com/office/drawing/2014/main" id="{EBC3A269-2D31-4969-A900-A38E67DFBE3D}"/>
              </a:ext>
            </a:extLst>
          </p:cNvPr>
          <p:cNvSpPr txBox="1">
            <a:spLocks noChangeArrowheads="1"/>
          </p:cNvSpPr>
          <p:nvPr/>
        </p:nvSpPr>
        <p:spPr bwMode="auto">
          <a:xfrm>
            <a:off x="6152708" y="1603894"/>
            <a:ext cx="126881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dirty="0">
                <a:solidFill>
                  <a:srgbClr val="FF0000"/>
                </a:solidFill>
                <a:latin typeface="Arial" panose="020B0604020202020204" pitchFamily="34" charset="0"/>
              </a:rPr>
              <a:t>Merged Edge nodes provide conduction across this interface</a:t>
            </a:r>
          </a:p>
        </p:txBody>
      </p:sp>
      <p:cxnSp>
        <p:nvCxnSpPr>
          <p:cNvPr id="16" name="Straight Connector 15">
            <a:extLst>
              <a:ext uri="{FF2B5EF4-FFF2-40B4-BE49-F238E27FC236}">
                <a16:creationId xmlns:a16="http://schemas.microsoft.com/office/drawing/2014/main" id="{4E519493-901C-45F7-BD66-3284ED1F4A79}"/>
              </a:ext>
            </a:extLst>
          </p:cNvPr>
          <p:cNvCxnSpPr/>
          <p:nvPr/>
        </p:nvCxnSpPr>
        <p:spPr>
          <a:xfrm>
            <a:off x="5845175" y="1514475"/>
            <a:ext cx="344488" cy="238125"/>
          </a:xfrm>
          <a:prstGeom prst="line">
            <a:avLst/>
          </a:prstGeom>
          <a:ln w="508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B57DAD6-EEE9-4648-B66F-6D47D318C8F4}"/>
              </a:ext>
            </a:extLst>
          </p:cNvPr>
          <p:cNvCxnSpPr/>
          <p:nvPr/>
        </p:nvCxnSpPr>
        <p:spPr>
          <a:xfrm>
            <a:off x="5926138" y="3851275"/>
            <a:ext cx="344487" cy="238125"/>
          </a:xfrm>
          <a:prstGeom prst="line">
            <a:avLst/>
          </a:prstGeom>
          <a:ln w="508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00365" name="TextBox 17">
            <a:extLst>
              <a:ext uri="{FF2B5EF4-FFF2-40B4-BE49-F238E27FC236}">
                <a16:creationId xmlns:a16="http://schemas.microsoft.com/office/drawing/2014/main" id="{41C84279-337C-4C3A-88B5-EC948DA2915F}"/>
              </a:ext>
            </a:extLst>
          </p:cNvPr>
          <p:cNvSpPr txBox="1">
            <a:spLocks noChangeArrowheads="1"/>
          </p:cNvSpPr>
          <p:nvPr/>
        </p:nvSpPr>
        <p:spPr bwMode="auto">
          <a:xfrm>
            <a:off x="7215965" y="4700664"/>
            <a:ext cx="13620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dirty="0">
                <a:latin typeface="Arial" panose="020B0604020202020204" pitchFamily="34" charset="0"/>
              </a:rPr>
              <a:t>Non-Rectangular Shapes easily handled by Finite Elements</a:t>
            </a:r>
          </a:p>
        </p:txBody>
      </p:sp>
      <p:sp>
        <p:nvSpPr>
          <p:cNvPr id="100366" name="TextBox 18">
            <a:extLst>
              <a:ext uri="{FF2B5EF4-FFF2-40B4-BE49-F238E27FC236}">
                <a16:creationId xmlns:a16="http://schemas.microsoft.com/office/drawing/2014/main" id="{2C1170D5-B9CF-4DAE-9365-0E7A7097B261}"/>
              </a:ext>
            </a:extLst>
          </p:cNvPr>
          <p:cNvSpPr txBox="1">
            <a:spLocks noChangeArrowheads="1"/>
          </p:cNvSpPr>
          <p:nvPr/>
        </p:nvSpPr>
        <p:spPr bwMode="auto">
          <a:xfrm>
            <a:off x="3885853" y="5390279"/>
            <a:ext cx="20247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400" dirty="0">
                <a:latin typeface="Arial" panose="020B0604020202020204" pitchFamily="34" charset="0"/>
              </a:rPr>
              <a:t>Nodes can be moved to “good” locations</a:t>
            </a:r>
          </a:p>
        </p:txBody>
      </p:sp>
      <p:sp>
        <p:nvSpPr>
          <p:cNvPr id="20" name="Oval 19">
            <a:extLst>
              <a:ext uri="{FF2B5EF4-FFF2-40B4-BE49-F238E27FC236}">
                <a16:creationId xmlns:a16="http://schemas.microsoft.com/office/drawing/2014/main" id="{A03C8E35-4E5B-4F6B-A693-24780DA272CB}"/>
              </a:ext>
            </a:extLst>
          </p:cNvPr>
          <p:cNvSpPr/>
          <p:nvPr/>
        </p:nvSpPr>
        <p:spPr>
          <a:xfrm>
            <a:off x="6078189" y="5824136"/>
            <a:ext cx="54624" cy="764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Oval 20">
            <a:extLst>
              <a:ext uri="{FF2B5EF4-FFF2-40B4-BE49-F238E27FC236}">
                <a16:creationId xmlns:a16="http://schemas.microsoft.com/office/drawing/2014/main" id="{818C013D-FA66-4AA5-9085-86FB890037F4}"/>
              </a:ext>
            </a:extLst>
          </p:cNvPr>
          <p:cNvSpPr/>
          <p:nvPr/>
        </p:nvSpPr>
        <p:spPr>
          <a:xfrm>
            <a:off x="8321702" y="4289501"/>
            <a:ext cx="718301" cy="759269"/>
          </a:xfrm>
          <a:prstGeom prst="ellipse">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TextBox 21">
            <a:extLst>
              <a:ext uri="{FF2B5EF4-FFF2-40B4-BE49-F238E27FC236}">
                <a16:creationId xmlns:a16="http://schemas.microsoft.com/office/drawing/2014/main" id="{E4A6BD6C-57C8-4A8D-86A1-74AF7426ADED}"/>
              </a:ext>
            </a:extLst>
          </p:cNvPr>
          <p:cNvSpPr txBox="1"/>
          <p:nvPr/>
        </p:nvSpPr>
        <p:spPr>
          <a:xfrm>
            <a:off x="119063" y="6103938"/>
            <a:ext cx="2549709" cy="277812"/>
          </a:xfrm>
          <a:prstGeom prst="rect">
            <a:avLst/>
          </a:prstGeom>
          <a:noFill/>
        </p:spPr>
        <p:txBody>
          <a:bodyPr wrap="square">
            <a:spAutoFit/>
          </a:bodyPr>
          <a:lstStyle/>
          <a:p>
            <a:pPr>
              <a:defRPr/>
            </a:pPr>
            <a:r>
              <a:rPr lang="en-US" sz="1200" b="1" i="1" dirty="0">
                <a:solidFill>
                  <a:srgbClr val="FF0000"/>
                </a:solidFill>
              </a:rPr>
              <a:t>* Extremely important!!!!</a:t>
            </a:r>
            <a:endParaRPr lang="en-US" sz="1050" b="1" i="1" dirty="0">
              <a:solidFill>
                <a:srgbClr val="FF0000"/>
              </a:solidFill>
            </a:endParaRPr>
          </a:p>
        </p:txBody>
      </p:sp>
      <p:sp>
        <p:nvSpPr>
          <p:cNvPr id="100370" name="TextBox 22">
            <a:extLst>
              <a:ext uri="{FF2B5EF4-FFF2-40B4-BE49-F238E27FC236}">
                <a16:creationId xmlns:a16="http://schemas.microsoft.com/office/drawing/2014/main" id="{EF1D1EFA-AA62-4543-A319-F3A38948EBF1}"/>
              </a:ext>
            </a:extLst>
          </p:cNvPr>
          <p:cNvSpPr txBox="1">
            <a:spLocks noChangeArrowheads="1"/>
          </p:cNvSpPr>
          <p:nvPr/>
        </p:nvSpPr>
        <p:spPr bwMode="auto">
          <a:xfrm>
            <a:off x="5662613" y="1016000"/>
            <a:ext cx="6461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dirty="0">
                <a:latin typeface="Arial" panose="020B0604020202020204" pitchFamily="34" charset="0"/>
              </a:rPr>
              <a:t>Edge Nodes</a:t>
            </a:r>
          </a:p>
        </p:txBody>
      </p:sp>
      <p:sp>
        <p:nvSpPr>
          <p:cNvPr id="100371" name="TextBox 23">
            <a:extLst>
              <a:ext uri="{FF2B5EF4-FFF2-40B4-BE49-F238E27FC236}">
                <a16:creationId xmlns:a16="http://schemas.microsoft.com/office/drawing/2014/main" id="{E528007A-AE36-438C-A816-5F6D712146B2}"/>
              </a:ext>
            </a:extLst>
          </p:cNvPr>
          <p:cNvSpPr txBox="1">
            <a:spLocks noChangeArrowheads="1"/>
          </p:cNvSpPr>
          <p:nvPr/>
        </p:nvSpPr>
        <p:spPr bwMode="auto">
          <a:xfrm>
            <a:off x="5949950" y="3538538"/>
            <a:ext cx="7445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100" dirty="0">
                <a:latin typeface="Arial" panose="020B0604020202020204" pitchFamily="34" charset="0"/>
              </a:rPr>
              <a:t>Centroid</a:t>
            </a:r>
          </a:p>
          <a:p>
            <a:pPr algn="ctr">
              <a:spcBef>
                <a:spcPct val="0"/>
              </a:spcBef>
              <a:buFontTx/>
              <a:buNone/>
            </a:pPr>
            <a:r>
              <a:rPr lang="en-US" altLang="en-US" sz="1100" dirty="0">
                <a:latin typeface="Arial" panose="020B0604020202020204" pitchFamily="34" charset="0"/>
              </a:rPr>
              <a:t>Nodes</a:t>
            </a:r>
          </a:p>
        </p:txBody>
      </p:sp>
      <p:sp>
        <p:nvSpPr>
          <p:cNvPr id="100372" name="Slide Number Placeholder 5">
            <a:extLst>
              <a:ext uri="{FF2B5EF4-FFF2-40B4-BE49-F238E27FC236}">
                <a16:creationId xmlns:a16="http://schemas.microsoft.com/office/drawing/2014/main" id="{265D2AFA-0A03-47B5-939B-6D4A53C2E5A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19BBA8F-37FE-4DD6-B055-2C7F0D23B04F}" type="slidenum">
              <a:rPr lang="en-US" altLang="en-US" sz="1200" smtClean="0"/>
              <a:pPr>
                <a:spcBef>
                  <a:spcPct val="0"/>
                </a:spcBef>
                <a:buFontTx/>
                <a:buNone/>
              </a:pPr>
              <a:t>87</a:t>
            </a:fld>
            <a:endParaRPr lang="en-US" altLang="en-US" sz="1200"/>
          </a:p>
        </p:txBody>
      </p:sp>
      <p:sp>
        <p:nvSpPr>
          <p:cNvPr id="23" name="TextBox 13">
            <a:extLst>
              <a:ext uri="{FF2B5EF4-FFF2-40B4-BE49-F238E27FC236}">
                <a16:creationId xmlns:a16="http://schemas.microsoft.com/office/drawing/2014/main" id="{BEE8D301-08BE-461C-8BBD-DF9941F03629}"/>
              </a:ext>
            </a:extLst>
          </p:cNvPr>
          <p:cNvSpPr txBox="1">
            <a:spLocks noChangeArrowheads="1"/>
          </p:cNvSpPr>
          <p:nvPr/>
        </p:nvSpPr>
        <p:spPr bwMode="auto">
          <a:xfrm>
            <a:off x="6195238" y="4038751"/>
            <a:ext cx="9073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dirty="0">
                <a:solidFill>
                  <a:srgbClr val="FF0000"/>
                </a:solidFill>
                <a:latin typeface="Arial" panose="020B0604020202020204" pitchFamily="34" charset="0"/>
              </a:rPr>
              <a:t>Centroid nodes do not</a:t>
            </a:r>
          </a:p>
        </p:txBody>
      </p:sp>
      <p:sp>
        <p:nvSpPr>
          <p:cNvPr id="24" name="TextBox 22">
            <a:extLst>
              <a:ext uri="{FF2B5EF4-FFF2-40B4-BE49-F238E27FC236}">
                <a16:creationId xmlns:a16="http://schemas.microsoft.com/office/drawing/2014/main" id="{F4058BEA-04E4-4F42-9080-4AD7950A0ACA}"/>
              </a:ext>
            </a:extLst>
          </p:cNvPr>
          <p:cNvSpPr txBox="1">
            <a:spLocks noChangeArrowheads="1"/>
          </p:cNvSpPr>
          <p:nvPr/>
        </p:nvSpPr>
        <p:spPr bwMode="auto">
          <a:xfrm>
            <a:off x="8065571" y="2111153"/>
            <a:ext cx="64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dirty="0">
                <a:solidFill>
                  <a:schemeClr val="bg1"/>
                </a:solidFill>
                <a:latin typeface="Arial" panose="020B0604020202020204" pitchFamily="34" charset="0"/>
              </a:rPr>
              <a:t>CAD</a:t>
            </a:r>
          </a:p>
        </p:txBody>
      </p:sp>
      <p:sp>
        <p:nvSpPr>
          <p:cNvPr id="25" name="TextBox 22">
            <a:extLst>
              <a:ext uri="{FF2B5EF4-FFF2-40B4-BE49-F238E27FC236}">
                <a16:creationId xmlns:a16="http://schemas.microsoft.com/office/drawing/2014/main" id="{7A970174-E3DC-47BB-A141-EDE0AF484647}"/>
              </a:ext>
            </a:extLst>
          </p:cNvPr>
          <p:cNvSpPr txBox="1">
            <a:spLocks noChangeArrowheads="1"/>
          </p:cNvSpPr>
          <p:nvPr/>
        </p:nvSpPr>
        <p:spPr bwMode="auto">
          <a:xfrm>
            <a:off x="3163961" y="5834875"/>
            <a:ext cx="64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dirty="0">
                <a:solidFill>
                  <a:schemeClr val="bg1"/>
                </a:solidFill>
                <a:latin typeface="Arial" panose="020B0604020202020204" pitchFamily="34" charset="0"/>
              </a:rPr>
              <a:t>CAD</a:t>
            </a:r>
          </a:p>
        </p:txBody>
      </p:sp>
      <p:sp>
        <p:nvSpPr>
          <p:cNvPr id="26" name="TextBox 22">
            <a:extLst>
              <a:ext uri="{FF2B5EF4-FFF2-40B4-BE49-F238E27FC236}">
                <a16:creationId xmlns:a16="http://schemas.microsoft.com/office/drawing/2014/main" id="{F8D27758-E1BD-4292-9C3A-C8F63C059EEC}"/>
              </a:ext>
            </a:extLst>
          </p:cNvPr>
          <p:cNvSpPr txBox="1">
            <a:spLocks noChangeArrowheads="1"/>
          </p:cNvSpPr>
          <p:nvPr/>
        </p:nvSpPr>
        <p:spPr bwMode="auto">
          <a:xfrm>
            <a:off x="5837274" y="5872895"/>
            <a:ext cx="8329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dirty="0">
                <a:solidFill>
                  <a:schemeClr val="bg1"/>
                </a:solidFill>
                <a:latin typeface="Arial" panose="020B0604020202020204" pitchFamily="34" charset="0"/>
              </a:rPr>
              <a:t>Thermal</a:t>
            </a:r>
          </a:p>
        </p:txBody>
      </p:sp>
      <p:sp>
        <p:nvSpPr>
          <p:cNvPr id="27" name="TextBox 22">
            <a:extLst>
              <a:ext uri="{FF2B5EF4-FFF2-40B4-BE49-F238E27FC236}">
                <a16:creationId xmlns:a16="http://schemas.microsoft.com/office/drawing/2014/main" id="{5D97ECCF-BB8E-4D49-AAB5-491B070ADCFF}"/>
              </a:ext>
            </a:extLst>
          </p:cNvPr>
          <p:cNvSpPr txBox="1">
            <a:spLocks noChangeArrowheads="1"/>
          </p:cNvSpPr>
          <p:nvPr/>
        </p:nvSpPr>
        <p:spPr bwMode="auto">
          <a:xfrm>
            <a:off x="7655442" y="3971850"/>
            <a:ext cx="8329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dirty="0">
                <a:solidFill>
                  <a:schemeClr val="bg1"/>
                </a:solidFill>
                <a:latin typeface="Arial" panose="020B0604020202020204" pitchFamily="34" charset="0"/>
              </a:rPr>
              <a:t>Thermal</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Box 3">
            <a:extLst>
              <a:ext uri="{FF2B5EF4-FFF2-40B4-BE49-F238E27FC236}">
                <a16:creationId xmlns:a16="http://schemas.microsoft.com/office/drawing/2014/main" id="{8C7424B0-924B-4901-9C94-29852CCC42C2}"/>
              </a:ext>
            </a:extLst>
          </p:cNvPr>
          <p:cNvSpPr txBox="1">
            <a:spLocks noChangeArrowheads="1"/>
          </p:cNvSpPr>
          <p:nvPr/>
        </p:nvSpPr>
        <p:spPr bwMode="auto">
          <a:xfrm>
            <a:off x="71438" y="1116013"/>
            <a:ext cx="8856662" cy="517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385763"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500" dirty="0">
                <a:solidFill>
                  <a:srgbClr val="0B3D91"/>
                </a:solidFill>
                <a:latin typeface="Arial" panose="020B0604020202020204" pitchFamily="34" charset="0"/>
              </a:rPr>
              <a:t>Finite Elements are a powerful tool, but can be more difficult to work with than primitive surfaces</a:t>
            </a:r>
          </a:p>
          <a:p>
            <a:pPr>
              <a:spcBef>
                <a:spcPct val="0"/>
              </a:spcBef>
            </a:pPr>
            <a:r>
              <a:rPr lang="en-US" altLang="en-US" sz="1500" dirty="0">
                <a:solidFill>
                  <a:srgbClr val="0B3D91"/>
                </a:solidFill>
                <a:latin typeface="Arial" panose="020B0604020202020204" pitchFamily="34" charset="0"/>
              </a:rPr>
              <a:t>Elements cannot be double sided and the node numbers are not able to be changed by the element.  You can change the node number of the node itself and any elements that reference it will be updated, but you cannot change a node number from the element properties like you can for a primitive surface.</a:t>
            </a:r>
          </a:p>
          <a:p>
            <a:pPr>
              <a:spcBef>
                <a:spcPct val="0"/>
              </a:spcBef>
            </a:pPr>
            <a:r>
              <a:rPr lang="en-US" altLang="en-US" sz="1500" dirty="0">
                <a:solidFill>
                  <a:srgbClr val="0B3D91"/>
                </a:solidFill>
                <a:latin typeface="Arial" panose="020B0604020202020204" pitchFamily="34" charset="0"/>
              </a:rPr>
              <a:t>Element shapes are defined by the nodes.  Move a node to a different location and the shape changes.</a:t>
            </a:r>
          </a:p>
          <a:p>
            <a:pPr>
              <a:spcBef>
                <a:spcPct val="0"/>
              </a:spcBef>
            </a:pPr>
            <a:r>
              <a:rPr lang="en-US" altLang="en-US" sz="1500" dirty="0">
                <a:solidFill>
                  <a:srgbClr val="0B3D91"/>
                </a:solidFill>
                <a:latin typeface="Arial" panose="020B0604020202020204" pitchFamily="34" charset="0"/>
              </a:rPr>
              <a:t>Material </a:t>
            </a:r>
            <a:r>
              <a:rPr lang="en-US" altLang="en-US" sz="1500" dirty="0" err="1">
                <a:solidFill>
                  <a:srgbClr val="0B3D91"/>
                </a:solidFill>
                <a:latin typeface="Arial" panose="020B0604020202020204" pitchFamily="34" charset="0"/>
              </a:rPr>
              <a:t>Orienter</a:t>
            </a:r>
            <a:r>
              <a:rPr lang="en-US" altLang="en-US" sz="1500" dirty="0">
                <a:solidFill>
                  <a:srgbClr val="0B3D91"/>
                </a:solidFill>
                <a:latin typeface="Arial" panose="020B0604020202020204" pitchFamily="34" charset="0"/>
              </a:rPr>
              <a:t> may be needed for solid element to define axes for anisotropic material property</a:t>
            </a:r>
          </a:p>
          <a:p>
            <a:pPr>
              <a:spcBef>
                <a:spcPct val="0"/>
              </a:spcBef>
            </a:pPr>
            <a:r>
              <a:rPr lang="en-US" altLang="en-US" sz="1500" dirty="0">
                <a:solidFill>
                  <a:srgbClr val="0B3D91"/>
                </a:solidFill>
                <a:latin typeface="Arial" panose="020B0604020202020204" pitchFamily="34" charset="0"/>
              </a:rPr>
              <a:t>Options exist under Modeling Tools that are useful for working with elements</a:t>
            </a:r>
          </a:p>
          <a:p>
            <a:pPr lvl="1">
              <a:spcBef>
                <a:spcPct val="0"/>
              </a:spcBef>
              <a:buFont typeface="Calibri" panose="020F0502020204030204" pitchFamily="34" charset="0"/>
              <a:buChar char="‒"/>
            </a:pPr>
            <a:r>
              <a:rPr lang="en-US" altLang="en-US" sz="1200" b="1" i="1" dirty="0">
                <a:solidFill>
                  <a:srgbClr val="0B3D91"/>
                </a:solidFill>
                <a:latin typeface="Arial" panose="020B0604020202020204" pitchFamily="34" charset="0"/>
              </a:rPr>
              <a:t>Refine Elements</a:t>
            </a:r>
            <a:r>
              <a:rPr lang="en-US" altLang="en-US" sz="1200" i="1" dirty="0">
                <a:solidFill>
                  <a:srgbClr val="0B3D91"/>
                </a:solidFill>
                <a:latin typeface="Arial" panose="020B0604020202020204" pitchFamily="34" charset="0"/>
              </a:rPr>
              <a:t>: subdivides elements to convert a quad element into 4 quads based on the midpoint of each edge.  Similarly this can be applied to triangular elements and creates 4 tri elements.</a:t>
            </a:r>
          </a:p>
          <a:p>
            <a:pPr lvl="1">
              <a:spcBef>
                <a:spcPct val="0"/>
              </a:spcBef>
              <a:buFont typeface="Calibri" panose="020F0502020204030204" pitchFamily="34" charset="0"/>
              <a:buChar char="‒"/>
            </a:pPr>
            <a:r>
              <a:rPr lang="en-US" altLang="en-US" sz="1200" b="1" i="1" dirty="0">
                <a:solidFill>
                  <a:srgbClr val="0B3D91"/>
                </a:solidFill>
                <a:latin typeface="Arial" panose="020B0604020202020204" pitchFamily="34" charset="0"/>
              </a:rPr>
              <a:t>Reverse Connectivity</a:t>
            </a:r>
            <a:r>
              <a:rPr lang="en-US" altLang="en-US" sz="1200" i="1" dirty="0">
                <a:solidFill>
                  <a:srgbClr val="0B3D91"/>
                </a:solidFill>
                <a:latin typeface="Arial" panose="020B0604020202020204" pitchFamily="34" charset="0"/>
              </a:rPr>
              <a:t>: At times, the top side of an element is defined incorrectly.  The connectivity can be reversed to switch the top and bottom sides.</a:t>
            </a:r>
          </a:p>
          <a:p>
            <a:pPr lvl="1">
              <a:spcBef>
                <a:spcPct val="0"/>
              </a:spcBef>
              <a:buFont typeface="Calibri" panose="020F0502020204030204" pitchFamily="34" charset="0"/>
              <a:buChar char="‒"/>
            </a:pPr>
            <a:r>
              <a:rPr lang="en-US" altLang="en-US" sz="1200" b="1" i="1" dirty="0">
                <a:solidFill>
                  <a:srgbClr val="0B3D91"/>
                </a:solidFill>
                <a:latin typeface="Arial" panose="020B0604020202020204" pitchFamily="34" charset="0"/>
              </a:rPr>
              <a:t>Shift Connectivity</a:t>
            </a:r>
            <a:r>
              <a:rPr lang="en-US" altLang="en-US" sz="1200" i="1" dirty="0">
                <a:solidFill>
                  <a:srgbClr val="0B3D91"/>
                </a:solidFill>
                <a:latin typeface="Arial" panose="020B0604020202020204" pitchFamily="34" charset="0"/>
              </a:rPr>
              <a:t>: If using edge contactors with elements, it often assigns the first, second, etc. edge for making contact.  The marker is displayed along the specified edge(s).  However, instead of having to guess which edge is the first, the connectivity can be shifted to redefine the first edge.  The marker will visible shift and this command should be repeated for each element until the markers line up along the desired location.</a:t>
            </a:r>
          </a:p>
          <a:p>
            <a:pPr lvl="1">
              <a:spcBef>
                <a:spcPct val="0"/>
              </a:spcBef>
              <a:buFont typeface="Calibri" panose="020F0502020204030204" pitchFamily="34" charset="0"/>
              <a:buChar char="‒"/>
            </a:pPr>
            <a:r>
              <a:rPr lang="en-US" altLang="en-US" sz="1200" b="1" i="1" dirty="0">
                <a:solidFill>
                  <a:srgbClr val="0B3D91"/>
                </a:solidFill>
                <a:latin typeface="Arial" panose="020B0604020202020204" pitchFamily="34" charset="0"/>
              </a:rPr>
              <a:t>Convert FD to FE</a:t>
            </a:r>
            <a:r>
              <a:rPr lang="en-US" altLang="en-US" sz="1200" i="1" dirty="0">
                <a:solidFill>
                  <a:srgbClr val="0B3D91"/>
                </a:solidFill>
                <a:latin typeface="Arial" panose="020B0604020202020204" pitchFamily="34" charset="0"/>
              </a:rPr>
              <a:t>: Elements cannot be subdivided.  A rectangle defined with edge nodes can be converted to elements (FD/FEM Network), but a 3x5 edge node breakdown become 8 individual elements.</a:t>
            </a:r>
          </a:p>
          <a:p>
            <a:pPr>
              <a:spcBef>
                <a:spcPct val="0"/>
              </a:spcBef>
            </a:pPr>
            <a:r>
              <a:rPr lang="en-US" altLang="en-US" sz="1500" dirty="0">
                <a:solidFill>
                  <a:srgbClr val="0B3D91"/>
                </a:solidFill>
                <a:latin typeface="Arial" panose="020B0604020202020204" pitchFamily="34" charset="0"/>
              </a:rPr>
              <a:t>Options also exist under FD/FEM Network that are useful for working with elements</a:t>
            </a:r>
          </a:p>
          <a:p>
            <a:pPr lvl="1">
              <a:spcBef>
                <a:spcPct val="0"/>
              </a:spcBef>
              <a:buFont typeface="Calibri" panose="020F0502020204030204" pitchFamily="34" charset="0"/>
              <a:buChar char="‒"/>
            </a:pPr>
            <a:r>
              <a:rPr lang="en-US" altLang="en-US" sz="1200" b="1" i="1" dirty="0">
                <a:solidFill>
                  <a:srgbClr val="0B3D91"/>
                </a:solidFill>
                <a:latin typeface="Arial" panose="020B0604020202020204" pitchFamily="34" charset="0"/>
              </a:rPr>
              <a:t>Extrude/Revolve Planar Elements</a:t>
            </a:r>
            <a:r>
              <a:rPr lang="en-US" altLang="en-US" sz="1200" i="1" dirty="0">
                <a:solidFill>
                  <a:srgbClr val="0B3D91"/>
                </a:solidFill>
                <a:latin typeface="Arial" panose="020B0604020202020204" pitchFamily="34" charset="0"/>
              </a:rPr>
              <a:t>: You can extrude a set of planar element along a line or revolve around an axis to define 3D elements.  The number of elements along the extrusion can also be specified.</a:t>
            </a:r>
          </a:p>
          <a:p>
            <a:pPr lvl="1">
              <a:spcBef>
                <a:spcPct val="0"/>
              </a:spcBef>
              <a:buFont typeface="Calibri" panose="020F0502020204030204" pitchFamily="34" charset="0"/>
              <a:buChar char="‒"/>
            </a:pPr>
            <a:r>
              <a:rPr lang="en-US" altLang="en-US" sz="1200" b="1" i="1" dirty="0">
                <a:solidFill>
                  <a:srgbClr val="0B3D91"/>
                </a:solidFill>
                <a:latin typeface="Arial" panose="020B0604020202020204" pitchFamily="34" charset="0"/>
              </a:rPr>
              <a:t>Surface Coat</a:t>
            </a:r>
            <a:r>
              <a:rPr lang="en-US" altLang="en-US" sz="1200" i="1" dirty="0">
                <a:solidFill>
                  <a:srgbClr val="0B3D91"/>
                </a:solidFill>
                <a:latin typeface="Arial" panose="020B0604020202020204" pitchFamily="34" charset="0"/>
              </a:rPr>
              <a:t>: Solid elements do not radiate and cannot be used with a contactor.  Therefore, to use these features, a plate element of zero thickness is needed.  Surface Coating created zero thickness plate elements on all free faces of a group of solid elements.  Free faces are defined as faces that are not shared between elements.</a:t>
            </a:r>
            <a:endParaRPr lang="en-US" altLang="en-US" sz="1200" dirty="0">
              <a:solidFill>
                <a:srgbClr val="0B3D91"/>
              </a:solidFill>
              <a:latin typeface="Arial" panose="020B0604020202020204" pitchFamily="34" charset="0"/>
            </a:endParaRPr>
          </a:p>
        </p:txBody>
      </p:sp>
      <p:sp>
        <p:nvSpPr>
          <p:cNvPr id="101379" name="TextBox 9">
            <a:extLst>
              <a:ext uri="{FF2B5EF4-FFF2-40B4-BE49-F238E27FC236}">
                <a16:creationId xmlns:a16="http://schemas.microsoft.com/office/drawing/2014/main" id="{19AF61E9-5AD7-4CA5-A6F8-6FF8D98F8FBF}"/>
              </a:ext>
            </a:extLst>
          </p:cNvPr>
          <p:cNvSpPr txBox="1">
            <a:spLocks noChangeArrowheads="1"/>
          </p:cNvSpPr>
          <p:nvPr/>
        </p:nvSpPr>
        <p:spPr bwMode="auto">
          <a:xfrm>
            <a:off x="964642" y="-1"/>
            <a:ext cx="7341158"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Working with Finite Elements</a:t>
            </a:r>
          </a:p>
        </p:txBody>
      </p:sp>
      <p:sp>
        <p:nvSpPr>
          <p:cNvPr id="101380" name="Slide Number Placeholder 1">
            <a:extLst>
              <a:ext uri="{FF2B5EF4-FFF2-40B4-BE49-F238E27FC236}">
                <a16:creationId xmlns:a16="http://schemas.microsoft.com/office/drawing/2014/main" id="{DE28D4CE-2F98-4D89-AED3-5E0B85DBEADC}"/>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DF00A8E-EFD5-41AA-9C6B-0259B61A7768}" type="slidenum">
              <a:rPr lang="en-US" altLang="en-US" sz="1200" smtClean="0"/>
              <a:pPr>
                <a:spcBef>
                  <a:spcPct val="0"/>
                </a:spcBef>
                <a:buFontTx/>
                <a:buNone/>
              </a:pPr>
              <a:t>88</a:t>
            </a:fld>
            <a:endParaRPr lang="en-US" altLang="en-US" sz="120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620619-FE49-472F-BDFB-841ED44921FE}"/>
              </a:ext>
            </a:extLst>
          </p:cNvPr>
          <p:cNvSpPr txBox="1"/>
          <p:nvPr/>
        </p:nvSpPr>
        <p:spPr>
          <a:xfrm>
            <a:off x="0" y="1062038"/>
            <a:ext cx="9051925" cy="5224507"/>
          </a:xfrm>
          <a:prstGeom prst="rect">
            <a:avLst/>
          </a:prstGeom>
          <a:noFill/>
        </p:spPr>
        <p:txBody>
          <a:bodyPr>
            <a:spAutoFit/>
          </a:bodyPr>
          <a:lstStyle/>
          <a:p>
            <a:pPr marL="170260" indent="-170260">
              <a:buFont typeface="Arial" panose="020B0604020202020204" pitchFamily="34" charset="0"/>
              <a:buChar char="•"/>
              <a:defRPr/>
            </a:pPr>
            <a:r>
              <a:rPr lang="en-US" sz="1450" dirty="0">
                <a:solidFill>
                  <a:srgbClr val="0B3D91"/>
                </a:solidFill>
                <a:latin typeface="Arial" panose="020B0604020202020204" pitchFamily="34" charset="0"/>
                <a:cs typeface="Arial" panose="020B0604020202020204" pitchFamily="34" charset="0"/>
              </a:rPr>
              <a:t>Common question: </a:t>
            </a:r>
            <a:r>
              <a:rPr lang="en-US" sz="1450" b="1" dirty="0">
                <a:solidFill>
                  <a:srgbClr val="0B3D91"/>
                </a:solidFill>
                <a:latin typeface="Arial" panose="020B0604020202020204" pitchFamily="34" charset="0"/>
                <a:cs typeface="Arial" panose="020B0604020202020204" pitchFamily="34" charset="0"/>
              </a:rPr>
              <a:t>How many nodes should I use?</a:t>
            </a:r>
          </a:p>
          <a:p>
            <a:pPr marL="170260" indent="-170260">
              <a:buFont typeface="Arial" panose="020B0604020202020204" pitchFamily="34" charset="0"/>
              <a:buChar char="•"/>
              <a:defRPr/>
            </a:pPr>
            <a:r>
              <a:rPr lang="en-US" sz="1450" dirty="0">
                <a:solidFill>
                  <a:srgbClr val="0B3D91"/>
                </a:solidFill>
                <a:latin typeface="Arial" panose="020B0604020202020204" pitchFamily="34" charset="0"/>
                <a:cs typeface="Arial" panose="020B0604020202020204" pitchFamily="34" charset="0"/>
              </a:rPr>
              <a:t>The answer depends on the design…</a:t>
            </a:r>
          </a:p>
          <a:p>
            <a:pPr marL="346472" lvl="1" indent="-173831">
              <a:buFont typeface="Calibri" panose="020F0502020204030204" pitchFamily="34" charset="0"/>
              <a:buChar char="‒"/>
              <a:defRPr/>
            </a:pPr>
            <a:r>
              <a:rPr lang="en-US" sz="1450" dirty="0">
                <a:solidFill>
                  <a:srgbClr val="0B3D91"/>
                </a:solidFill>
                <a:latin typeface="Arial" panose="020B0604020202020204" pitchFamily="34" charset="0"/>
                <a:cs typeface="Arial" panose="020B0604020202020204" pitchFamily="34" charset="0"/>
              </a:rPr>
              <a:t>Thick, high conductivity material structure…fewer nodes</a:t>
            </a:r>
          </a:p>
          <a:p>
            <a:pPr marL="346472" lvl="1" indent="-173831">
              <a:buFont typeface="Calibri" panose="020F0502020204030204" pitchFamily="34" charset="0"/>
              <a:buChar char="‒"/>
              <a:defRPr/>
            </a:pPr>
            <a:r>
              <a:rPr lang="en-US" sz="1450" dirty="0">
                <a:solidFill>
                  <a:srgbClr val="0B3D91"/>
                </a:solidFill>
                <a:latin typeface="Arial" panose="020B0604020202020204" pitchFamily="34" charset="0"/>
                <a:cs typeface="Arial" panose="020B0604020202020204" pitchFamily="34" charset="0"/>
              </a:rPr>
              <a:t>Thin OR low conductivity structure…some nodes</a:t>
            </a:r>
          </a:p>
          <a:p>
            <a:pPr marL="346472" lvl="1" indent="-173831">
              <a:buFont typeface="Calibri" panose="020F0502020204030204" pitchFamily="34" charset="0"/>
              <a:buChar char="‒"/>
              <a:defRPr/>
            </a:pPr>
            <a:r>
              <a:rPr lang="en-US" sz="1450" dirty="0">
                <a:solidFill>
                  <a:srgbClr val="0B3D91"/>
                </a:solidFill>
                <a:latin typeface="Arial" panose="020B0604020202020204" pitchFamily="34" charset="0"/>
                <a:cs typeface="Arial" panose="020B0604020202020204" pitchFamily="34" charset="0"/>
              </a:rPr>
              <a:t>Thin AND low conductivity structure…many nodes</a:t>
            </a:r>
          </a:p>
          <a:p>
            <a:pPr marL="170260" indent="-170260">
              <a:buFont typeface="Arial" panose="020B0604020202020204" pitchFamily="34" charset="0"/>
              <a:buChar char="•"/>
              <a:defRPr/>
            </a:pPr>
            <a:r>
              <a:rPr lang="en-US" sz="1450" dirty="0">
                <a:solidFill>
                  <a:srgbClr val="0B3D91"/>
                </a:solidFill>
                <a:latin typeface="Arial" panose="020B0604020202020204" pitchFamily="34" charset="0"/>
                <a:cs typeface="Arial" panose="020B0604020202020204" pitchFamily="34" charset="0"/>
              </a:rPr>
              <a:t>Decide as an analyst your maximum allowable temperature between two nodes. (0.5 K, 2 K, 5 K? and where)</a:t>
            </a:r>
          </a:p>
          <a:p>
            <a:pPr marL="346472" lvl="1" indent="-172641">
              <a:buFont typeface="Wingdings" panose="05000000000000000000" pitchFamily="2" charset="2"/>
              <a:buChar char="ü"/>
              <a:defRPr/>
            </a:pPr>
            <a:r>
              <a:rPr lang="en-US" sz="1450" dirty="0">
                <a:solidFill>
                  <a:srgbClr val="0B3D91"/>
                </a:solidFill>
                <a:latin typeface="Arial" panose="020B0604020202020204" pitchFamily="34" charset="0"/>
                <a:cs typeface="Arial" panose="020B0604020202020204" pitchFamily="34" charset="0"/>
              </a:rPr>
              <a:t>If two nodes are very close in temperature, they can be merged/eliminated</a:t>
            </a:r>
          </a:p>
          <a:p>
            <a:pPr marL="346472" lvl="1" indent="-172641">
              <a:buFont typeface="Wingdings" panose="05000000000000000000" pitchFamily="2" charset="2"/>
              <a:buChar char="ü"/>
              <a:defRPr/>
            </a:pPr>
            <a:r>
              <a:rPr lang="en-US" sz="1450" dirty="0">
                <a:solidFill>
                  <a:srgbClr val="0B3D91"/>
                </a:solidFill>
                <a:latin typeface="Arial" panose="020B0604020202020204" pitchFamily="34" charset="0"/>
                <a:cs typeface="Arial" panose="020B0604020202020204" pitchFamily="34" charset="0"/>
              </a:rPr>
              <a:t>If two nodes are very far apart in temperature, you may need more in between</a:t>
            </a:r>
          </a:p>
          <a:p>
            <a:pPr marL="346472" lvl="1" indent="-172641">
              <a:buFont typeface="Wingdings" panose="05000000000000000000" pitchFamily="2" charset="2"/>
              <a:buChar char="ü"/>
              <a:defRPr/>
            </a:pPr>
            <a:r>
              <a:rPr lang="en-US" sz="1450" dirty="0">
                <a:solidFill>
                  <a:srgbClr val="0B3D91"/>
                </a:solidFill>
                <a:latin typeface="Arial" panose="020B0604020202020204" pitchFamily="34" charset="0"/>
                <a:cs typeface="Arial" panose="020B0604020202020204" pitchFamily="34" charset="0"/>
              </a:rPr>
              <a:t>Do not force two nodes to be at nearly the same temperature with a very high coupling…merge instead</a:t>
            </a:r>
          </a:p>
          <a:p>
            <a:pPr marL="170260" indent="-170260">
              <a:buFont typeface="Arial" panose="020B0604020202020204" pitchFamily="34" charset="0"/>
              <a:buChar char="•"/>
              <a:defRPr/>
            </a:pPr>
            <a:r>
              <a:rPr lang="en-US" sz="1450" dirty="0">
                <a:solidFill>
                  <a:srgbClr val="0B3D91"/>
                </a:solidFill>
                <a:latin typeface="Arial" panose="020B0604020202020204" pitchFamily="34" charset="0"/>
                <a:cs typeface="Arial" panose="020B0604020202020204" pitchFamily="34" charset="0"/>
              </a:rPr>
              <a:t>If conduction is…</a:t>
            </a:r>
          </a:p>
          <a:p>
            <a:pPr marL="346472" lvl="1" indent="-176213">
              <a:buFont typeface="Wingdings" panose="05000000000000000000" pitchFamily="2" charset="2"/>
              <a:buChar char="ü"/>
              <a:defRPr/>
            </a:pPr>
            <a:r>
              <a:rPr lang="en-US" sz="1450" dirty="0">
                <a:solidFill>
                  <a:srgbClr val="0B3D91"/>
                </a:solidFill>
                <a:latin typeface="Arial" panose="020B0604020202020204" pitchFamily="34" charset="0"/>
                <a:cs typeface="Arial" panose="020B0604020202020204" pitchFamily="34" charset="0"/>
              </a:rPr>
              <a:t>Mostly 1D, consider only discretizing in one direction (along strut, bar, or </a:t>
            </a:r>
            <a:r>
              <a:rPr lang="en-US" sz="1450" dirty="0" err="1">
                <a:solidFill>
                  <a:srgbClr val="0B3D91"/>
                </a:solidFill>
                <a:latin typeface="Arial" panose="020B0604020202020204" pitchFamily="34" charset="0"/>
                <a:cs typeface="Arial" panose="020B0604020202020204" pitchFamily="34" charset="0"/>
              </a:rPr>
              <a:t>heatpipe</a:t>
            </a:r>
            <a:r>
              <a:rPr lang="en-US" sz="1450" dirty="0">
                <a:solidFill>
                  <a:srgbClr val="0B3D91"/>
                </a:solidFill>
                <a:latin typeface="Arial" panose="020B0604020202020204" pitchFamily="34" charset="0"/>
                <a:cs typeface="Arial" panose="020B0604020202020204" pitchFamily="34" charset="0"/>
              </a:rPr>
              <a:t>)</a:t>
            </a:r>
          </a:p>
          <a:p>
            <a:pPr marL="346472" lvl="1" indent="-176213">
              <a:buFont typeface="Wingdings" panose="05000000000000000000" pitchFamily="2" charset="2"/>
              <a:buChar char="ü"/>
              <a:defRPr/>
            </a:pPr>
            <a:r>
              <a:rPr lang="en-US" sz="1450" dirty="0">
                <a:solidFill>
                  <a:srgbClr val="0B3D91"/>
                </a:solidFill>
                <a:latin typeface="Arial" panose="020B0604020202020204" pitchFamily="34" charset="0"/>
                <a:cs typeface="Arial" panose="020B0604020202020204" pitchFamily="34" charset="0"/>
              </a:rPr>
              <a:t>Mostly 2D and planar (e.g. thin panel), you should discretize in two directions</a:t>
            </a:r>
          </a:p>
          <a:p>
            <a:pPr marL="346472" lvl="1" indent="-176213">
              <a:buFont typeface="Wingdings" panose="05000000000000000000" pitchFamily="2" charset="2"/>
              <a:buChar char="ü"/>
              <a:defRPr/>
            </a:pPr>
            <a:r>
              <a:rPr lang="en-US" sz="1450" dirty="0">
                <a:solidFill>
                  <a:srgbClr val="0B3D91"/>
                </a:solidFill>
                <a:latin typeface="Arial" panose="020B0604020202020204" pitchFamily="34" charset="0"/>
                <a:cs typeface="Arial" panose="020B0604020202020204" pitchFamily="34" charset="0"/>
              </a:rPr>
              <a:t>Mostly 2D and non planar (cylinder, cone), consider uneven loading from environment or radiation when deciding on circumferential discretization</a:t>
            </a:r>
          </a:p>
          <a:p>
            <a:pPr marL="346472" lvl="1" indent="-176213">
              <a:buFont typeface="Wingdings" panose="05000000000000000000" pitchFamily="2" charset="2"/>
              <a:buChar char="ü"/>
              <a:defRPr/>
            </a:pPr>
            <a:r>
              <a:rPr lang="en-US" sz="1450" dirty="0">
                <a:solidFill>
                  <a:srgbClr val="0B3D91"/>
                </a:solidFill>
                <a:latin typeface="Arial" panose="020B0604020202020204" pitchFamily="34" charset="0"/>
                <a:cs typeface="Arial" panose="020B0604020202020204" pitchFamily="34" charset="0"/>
              </a:rPr>
              <a:t>Mostly 3D, use solids or solid FE</a:t>
            </a:r>
          </a:p>
          <a:p>
            <a:pPr marL="170260" indent="-170260">
              <a:buFont typeface="Arial" panose="020B0604020202020204" pitchFamily="34" charset="0"/>
              <a:buChar char="•"/>
              <a:defRPr/>
            </a:pPr>
            <a:r>
              <a:rPr lang="en-US" sz="1450" dirty="0">
                <a:solidFill>
                  <a:srgbClr val="0B3D91"/>
                </a:solidFill>
                <a:latin typeface="Arial" panose="020B0604020202020204" pitchFamily="34" charset="0"/>
                <a:cs typeface="Arial" panose="020B0604020202020204" pitchFamily="34" charset="0"/>
              </a:rPr>
              <a:t>Often it also comes down to a matter of convenience for modeling conduction across an interface </a:t>
            </a:r>
          </a:p>
          <a:p>
            <a:pPr marL="170260" indent="-170260">
              <a:buFont typeface="Arial" panose="020B0604020202020204" pitchFamily="34" charset="0"/>
              <a:buChar char="•"/>
              <a:defRPr/>
            </a:pPr>
            <a:r>
              <a:rPr lang="en-US" sz="1450" dirty="0">
                <a:solidFill>
                  <a:srgbClr val="0B3D91"/>
                </a:solidFill>
                <a:latin typeface="Arial" panose="020B0604020202020204" pitchFamily="34" charset="0"/>
                <a:cs typeface="Arial" panose="020B0604020202020204" pitchFamily="34" charset="0"/>
              </a:rPr>
              <a:t>After you have run your model for the first time, investigate if the gradients warrant more or fewer nodes</a:t>
            </a:r>
          </a:p>
          <a:p>
            <a:pPr marL="346472" lvl="1" indent="-176213">
              <a:buFont typeface="Calibri" panose="020F0502020204030204" pitchFamily="34" charset="0"/>
              <a:buChar char="‒"/>
              <a:defRPr/>
            </a:pPr>
            <a:r>
              <a:rPr lang="en-US" sz="1450" dirty="0">
                <a:solidFill>
                  <a:srgbClr val="0B3D91"/>
                </a:solidFill>
                <a:latin typeface="Arial" panose="020B0604020202020204" pitchFamily="34" charset="0"/>
                <a:cs typeface="Arial" panose="020B0604020202020204" pitchFamily="34" charset="0"/>
              </a:rPr>
              <a:t>Best to stay with surfaces and edge nodes if possible while determining this.</a:t>
            </a:r>
          </a:p>
          <a:p>
            <a:pPr marL="346472" lvl="1" indent="-176213">
              <a:buFont typeface="Calibri" panose="020F0502020204030204" pitchFamily="34" charset="0"/>
              <a:buChar char="‒"/>
              <a:defRPr/>
            </a:pPr>
            <a:r>
              <a:rPr lang="en-US" sz="1450" dirty="0">
                <a:solidFill>
                  <a:srgbClr val="0B3D91"/>
                </a:solidFill>
                <a:latin typeface="Arial" panose="020B0604020202020204" pitchFamily="34" charset="0"/>
                <a:cs typeface="Arial" panose="020B0604020202020204" pitchFamily="34" charset="0"/>
              </a:rPr>
              <a:t>It is easy to </a:t>
            </a:r>
            <a:r>
              <a:rPr lang="en-US" sz="1450" dirty="0" err="1">
                <a:solidFill>
                  <a:srgbClr val="0B3D91"/>
                </a:solidFill>
                <a:latin typeface="Arial" panose="020B0604020202020204" pitchFamily="34" charset="0"/>
                <a:cs typeface="Arial" panose="020B0604020202020204" pitchFamily="34" charset="0"/>
              </a:rPr>
              <a:t>renodalize</a:t>
            </a:r>
            <a:r>
              <a:rPr lang="en-US" sz="1450" dirty="0">
                <a:solidFill>
                  <a:srgbClr val="0B3D91"/>
                </a:solidFill>
                <a:latin typeface="Arial" panose="020B0604020202020204" pitchFamily="34" charset="0"/>
                <a:cs typeface="Arial" panose="020B0604020202020204" pitchFamily="34" charset="0"/>
              </a:rPr>
              <a:t> a surface; it is far more difficult to </a:t>
            </a:r>
            <a:r>
              <a:rPr lang="en-US" sz="1450" dirty="0" err="1">
                <a:solidFill>
                  <a:srgbClr val="0B3D91"/>
                </a:solidFill>
                <a:latin typeface="Arial" panose="020B0604020202020204" pitchFamily="34" charset="0"/>
                <a:cs typeface="Arial" panose="020B0604020202020204" pitchFamily="34" charset="0"/>
              </a:rPr>
              <a:t>remesh</a:t>
            </a:r>
            <a:r>
              <a:rPr lang="en-US" sz="1450" dirty="0">
                <a:solidFill>
                  <a:srgbClr val="0B3D91"/>
                </a:solidFill>
                <a:latin typeface="Arial" panose="020B0604020202020204" pitchFamily="34" charset="0"/>
                <a:cs typeface="Arial" panose="020B0604020202020204" pitchFamily="34" charset="0"/>
              </a:rPr>
              <a:t> elements (unless you use the TD or other </a:t>
            </a:r>
            <a:r>
              <a:rPr lang="en-US" sz="1450" dirty="0" err="1">
                <a:solidFill>
                  <a:srgbClr val="0B3D91"/>
                </a:solidFill>
                <a:latin typeface="Arial" panose="020B0604020202020204" pitchFamily="34" charset="0"/>
                <a:cs typeface="Arial" panose="020B0604020202020204" pitchFamily="34" charset="0"/>
              </a:rPr>
              <a:t>mesher</a:t>
            </a:r>
            <a:r>
              <a:rPr lang="en-US" sz="1450" dirty="0">
                <a:solidFill>
                  <a:srgbClr val="0B3D91"/>
                </a:solidFill>
                <a:latin typeface="Arial" panose="020B0604020202020204" pitchFamily="34" charset="0"/>
                <a:cs typeface="Arial" panose="020B0604020202020204" pitchFamily="34" charset="0"/>
              </a:rPr>
              <a:t>)</a:t>
            </a:r>
          </a:p>
          <a:p>
            <a:pPr marL="346472" lvl="1" indent="-176213">
              <a:buFont typeface="Calibri" panose="020F0502020204030204" pitchFamily="34" charset="0"/>
              <a:buChar char="‒"/>
              <a:defRPr/>
            </a:pPr>
            <a:r>
              <a:rPr lang="en-US" sz="1450" dirty="0">
                <a:solidFill>
                  <a:srgbClr val="0B3D91"/>
                </a:solidFill>
                <a:latin typeface="Arial" panose="020B0604020202020204" pitchFamily="34" charset="0"/>
                <a:cs typeface="Arial" panose="020B0604020202020204" pitchFamily="34" charset="0"/>
              </a:rPr>
              <a:t>Can Refine Mesh in TD which makes an FE Tri into 3 Tris and a Quad into 4 Quads…cannot go back though (other than using UNDO)</a:t>
            </a:r>
          </a:p>
        </p:txBody>
      </p:sp>
      <p:sp>
        <p:nvSpPr>
          <p:cNvPr id="102403" name="TextBox 9">
            <a:extLst>
              <a:ext uri="{FF2B5EF4-FFF2-40B4-BE49-F238E27FC236}">
                <a16:creationId xmlns:a16="http://schemas.microsoft.com/office/drawing/2014/main" id="{49DF2B32-FCC6-4881-AC0D-069136D420E6}"/>
              </a:ext>
            </a:extLst>
          </p:cNvPr>
          <p:cNvSpPr txBox="1">
            <a:spLocks noChangeArrowheads="1"/>
          </p:cNvSpPr>
          <p:nvPr/>
        </p:nvSpPr>
        <p:spPr bwMode="auto">
          <a:xfrm>
            <a:off x="974690" y="0"/>
            <a:ext cx="7331110" cy="101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Nodal Distribution                          (Model Fidelity)</a:t>
            </a:r>
          </a:p>
        </p:txBody>
      </p:sp>
      <p:sp>
        <p:nvSpPr>
          <p:cNvPr id="102404" name="Slide Number Placeholder 1">
            <a:extLst>
              <a:ext uri="{FF2B5EF4-FFF2-40B4-BE49-F238E27FC236}">
                <a16:creationId xmlns:a16="http://schemas.microsoft.com/office/drawing/2014/main" id="{525E5762-D43F-4B8C-B7A2-282CD5EA0AA1}"/>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5D791B7-2DC8-47F5-878C-7E91A8C36A38}" type="slidenum">
              <a:rPr lang="en-US" altLang="en-US" sz="1200" smtClean="0"/>
              <a:pPr>
                <a:spcBef>
                  <a:spcPct val="0"/>
                </a:spcBef>
                <a:buFontTx/>
                <a:buNone/>
              </a:pPr>
              <a:t>89</a:t>
            </a:fld>
            <a:endParaRPr lang="en-US" altLang="en-US" sz="120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Box 3">
            <a:extLst>
              <a:ext uri="{FF2B5EF4-FFF2-40B4-BE49-F238E27FC236}">
                <a16:creationId xmlns:a16="http://schemas.microsoft.com/office/drawing/2014/main" id="{A8D07250-36C0-462C-9CF8-2875F1C553A7}"/>
              </a:ext>
            </a:extLst>
          </p:cNvPr>
          <p:cNvSpPr txBox="1">
            <a:spLocks noChangeArrowheads="1"/>
          </p:cNvSpPr>
          <p:nvPr/>
        </p:nvSpPr>
        <p:spPr bwMode="auto">
          <a:xfrm>
            <a:off x="60290" y="1078035"/>
            <a:ext cx="5556739" cy="31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30175" indent="-130175">
              <a:spcBef>
                <a:spcPct val="20000"/>
              </a:spcBef>
              <a:buFont typeface="Arial" panose="020B0604020202020204" pitchFamily="34" charset="0"/>
              <a:buChar char="•"/>
              <a:defRPr sz="3200">
                <a:solidFill>
                  <a:schemeClr val="tx1"/>
                </a:solidFill>
                <a:latin typeface="Calibri" panose="020F0502020204030204" pitchFamily="34" charset="0"/>
              </a:defRPr>
            </a:lvl1pPr>
            <a:lvl2pPr marL="346075"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688975" indent="-2143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600" dirty="0">
                <a:solidFill>
                  <a:srgbClr val="0B3D91"/>
                </a:solidFill>
                <a:latin typeface="Arial" panose="020B0604020202020204" pitchFamily="34" charset="0"/>
              </a:rPr>
              <a:t>Once surfaces/solids are geometrically defined, remaining properties need to be defined in Thermal Desktop</a:t>
            </a:r>
          </a:p>
          <a:p>
            <a:pPr lvl="1">
              <a:spcBef>
                <a:spcPct val="0"/>
              </a:spcBef>
              <a:buFont typeface="Wingdings" panose="05000000000000000000" pitchFamily="2" charset="2"/>
              <a:buChar char="ü"/>
            </a:pPr>
            <a:r>
              <a:rPr lang="en-US" altLang="en-US" sz="1400" i="1" dirty="0">
                <a:solidFill>
                  <a:srgbClr val="FF0000"/>
                </a:solidFill>
                <a:latin typeface="Arial" panose="020B0604020202020204" pitchFamily="34" charset="0"/>
              </a:rPr>
              <a:t>Subdivision*: X,Y,Z breakdown and subdivision, Edge vs. Centroid</a:t>
            </a:r>
          </a:p>
          <a:p>
            <a:pPr lvl="1">
              <a:spcBef>
                <a:spcPct val="0"/>
              </a:spcBef>
              <a:buFont typeface="Wingdings" panose="05000000000000000000" pitchFamily="2" charset="2"/>
              <a:buChar char="ü"/>
            </a:pPr>
            <a:r>
              <a:rPr lang="en-US" altLang="en-US" sz="1400" i="1" dirty="0">
                <a:solidFill>
                  <a:srgbClr val="FF0000"/>
                </a:solidFill>
                <a:latin typeface="Arial" panose="020B0604020202020204" pitchFamily="34" charset="0"/>
              </a:rPr>
              <a:t>Numbering*: Submodel and Node Numbers </a:t>
            </a:r>
            <a:r>
              <a:rPr lang="en-US" altLang="en-US" sz="1050" i="1" dirty="0">
                <a:solidFill>
                  <a:srgbClr val="FF0000"/>
                </a:solidFill>
                <a:latin typeface="Arial" panose="020B0604020202020204" pitchFamily="34" charset="0"/>
              </a:rPr>
              <a:t>(multiple submodels allowed)</a:t>
            </a:r>
            <a:endParaRPr lang="en-US" altLang="en-US" sz="1400" i="1" dirty="0">
              <a:solidFill>
                <a:srgbClr val="FF0000"/>
              </a:solidFill>
              <a:latin typeface="Arial" panose="020B0604020202020204" pitchFamily="34" charset="0"/>
            </a:endParaRP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Radiation: Active Sides, </a:t>
            </a:r>
            <a:r>
              <a:rPr lang="en-US" altLang="en-US" sz="1400" dirty="0" err="1">
                <a:solidFill>
                  <a:srgbClr val="0B3D91"/>
                </a:solidFill>
                <a:latin typeface="Arial" panose="020B0604020202020204" pitchFamily="34" charset="0"/>
              </a:rPr>
              <a:t>ThermoOptical</a:t>
            </a:r>
            <a:r>
              <a:rPr lang="en-US" altLang="en-US" sz="1400" dirty="0">
                <a:solidFill>
                  <a:srgbClr val="0B3D91"/>
                </a:solidFill>
                <a:latin typeface="Arial" panose="020B0604020202020204" pitchFamily="34" charset="0"/>
              </a:rPr>
              <a:t> Properties, Overrides</a:t>
            </a:r>
          </a:p>
          <a:p>
            <a:pPr lvl="2">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Active sides defined for each Radiation Group</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Cond/Cap: </a:t>
            </a:r>
            <a:r>
              <a:rPr lang="en-US" altLang="en-US" sz="1400" dirty="0" err="1">
                <a:solidFill>
                  <a:srgbClr val="0B3D91"/>
                </a:solidFill>
                <a:latin typeface="Arial" panose="020B0604020202020204" pitchFamily="34" charset="0"/>
              </a:rPr>
              <a:t>ThermoPhysical</a:t>
            </a:r>
            <a:r>
              <a:rPr lang="en-US" altLang="en-US" sz="1400" dirty="0">
                <a:solidFill>
                  <a:srgbClr val="0B3D91"/>
                </a:solidFill>
                <a:latin typeface="Arial" panose="020B0604020202020204" pitchFamily="34" charset="0"/>
              </a:rPr>
              <a:t> Material, Thickness</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Insulation: Top and Bottom Sides, Insulation Material, Overrides</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Contact: </a:t>
            </a:r>
            <a:r>
              <a:rPr lang="en-US" altLang="en-US" sz="1400" b="1" dirty="0">
                <a:solidFill>
                  <a:srgbClr val="0B3D91"/>
                </a:solidFill>
                <a:latin typeface="Arial" panose="020B0604020202020204" pitchFamily="34" charset="0"/>
              </a:rPr>
              <a:t>Do Not Use</a:t>
            </a:r>
          </a:p>
          <a:p>
            <a:pPr lvl="1">
              <a:spcBef>
                <a:spcPct val="0"/>
              </a:spcBef>
              <a:buFont typeface="Wingdings" panose="05000000000000000000" pitchFamily="2" charset="2"/>
              <a:buChar char="ü"/>
            </a:pPr>
            <a:r>
              <a:rPr lang="en-US" altLang="en-US" sz="1400" i="1" dirty="0">
                <a:solidFill>
                  <a:srgbClr val="FF0000"/>
                </a:solidFill>
                <a:latin typeface="Arial" panose="020B0604020202020204" pitchFamily="34" charset="0"/>
              </a:rPr>
              <a:t>Surface*: Dimensions, Comment</a:t>
            </a:r>
          </a:p>
          <a:p>
            <a:pPr lvl="2">
              <a:spcBef>
                <a:spcPct val="0"/>
              </a:spcBef>
              <a:buFont typeface="Wingdings" panose="05000000000000000000" pitchFamily="2" charset="2"/>
              <a:buChar char="ü"/>
            </a:pPr>
            <a:r>
              <a:rPr lang="en-US" altLang="en-US" sz="1400" i="1" dirty="0">
                <a:solidFill>
                  <a:srgbClr val="FF0000"/>
                </a:solidFill>
                <a:latin typeface="Arial" panose="020B0604020202020204" pitchFamily="34" charset="0"/>
              </a:rPr>
              <a:t>Comment for Finite Elements (not Surface)</a:t>
            </a:r>
          </a:p>
          <a:p>
            <a:pPr lvl="1">
              <a:spcBef>
                <a:spcPct val="0"/>
              </a:spcBef>
              <a:buFont typeface="Wingdings" panose="05000000000000000000" pitchFamily="2" charset="2"/>
              <a:buChar char="ü"/>
            </a:pPr>
            <a:r>
              <a:rPr lang="en-US" altLang="en-US" sz="1400" i="1" dirty="0">
                <a:solidFill>
                  <a:srgbClr val="FF0000"/>
                </a:solidFill>
                <a:latin typeface="Arial" panose="020B0604020202020204" pitchFamily="34" charset="0"/>
              </a:rPr>
              <a:t>Trans/Rot: Additional rotations and translations</a:t>
            </a:r>
          </a:p>
        </p:txBody>
      </p:sp>
      <p:sp>
        <p:nvSpPr>
          <p:cNvPr id="103427" name="TextBox 9">
            <a:extLst>
              <a:ext uri="{FF2B5EF4-FFF2-40B4-BE49-F238E27FC236}">
                <a16:creationId xmlns:a16="http://schemas.microsoft.com/office/drawing/2014/main" id="{B1910F1E-BD1D-4CBF-A3C6-5458F8F16D90}"/>
              </a:ext>
            </a:extLst>
          </p:cNvPr>
          <p:cNvSpPr txBox="1">
            <a:spLocks noChangeArrowheads="1"/>
          </p:cNvSpPr>
          <p:nvPr/>
        </p:nvSpPr>
        <p:spPr bwMode="auto">
          <a:xfrm>
            <a:off x="934497" y="-1"/>
            <a:ext cx="7371303" cy="105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Assigning Properties</a:t>
            </a:r>
          </a:p>
        </p:txBody>
      </p:sp>
      <p:sp>
        <p:nvSpPr>
          <p:cNvPr id="22" name="TextBox 21">
            <a:extLst>
              <a:ext uri="{FF2B5EF4-FFF2-40B4-BE49-F238E27FC236}">
                <a16:creationId xmlns:a16="http://schemas.microsoft.com/office/drawing/2014/main" id="{C7131092-B751-4F96-814D-56E232369C41}"/>
              </a:ext>
            </a:extLst>
          </p:cNvPr>
          <p:cNvSpPr txBox="1"/>
          <p:nvPr/>
        </p:nvSpPr>
        <p:spPr>
          <a:xfrm>
            <a:off x="36513" y="4180552"/>
            <a:ext cx="4535487" cy="276225"/>
          </a:xfrm>
          <a:prstGeom prst="rect">
            <a:avLst/>
          </a:prstGeom>
          <a:noFill/>
        </p:spPr>
        <p:txBody>
          <a:bodyPr>
            <a:spAutoFit/>
          </a:bodyPr>
          <a:lstStyle/>
          <a:p>
            <a:pPr>
              <a:defRPr/>
            </a:pPr>
            <a:r>
              <a:rPr lang="en-US" sz="1200" i="1" dirty="0">
                <a:solidFill>
                  <a:srgbClr val="FF0000"/>
                </a:solidFill>
              </a:rPr>
              <a:t>* These properties not applicable to finite elements</a:t>
            </a:r>
            <a:endParaRPr lang="en-US" sz="1050" i="1" dirty="0">
              <a:solidFill>
                <a:srgbClr val="FF0000"/>
              </a:solidFill>
            </a:endParaRPr>
          </a:p>
        </p:txBody>
      </p:sp>
      <p:pic>
        <p:nvPicPr>
          <p:cNvPr id="103429" name="Picture 6">
            <a:extLst>
              <a:ext uri="{FF2B5EF4-FFF2-40B4-BE49-F238E27FC236}">
                <a16:creationId xmlns:a16="http://schemas.microsoft.com/office/drawing/2014/main" id="{F60D0CF0-3E9A-4AC7-8CD9-B1CF70FDADF2}"/>
              </a:ext>
            </a:extLst>
          </p:cNvPr>
          <p:cNvPicPr>
            <a:picLocks noChangeAspect="1"/>
          </p:cNvPicPr>
          <p:nvPr/>
        </p:nvPicPr>
        <p:blipFill>
          <a:blip r:embed="rId2">
            <a:extLst>
              <a:ext uri="{28A0092B-C50C-407E-A947-70E740481C1C}">
                <a14:useLocalDpi xmlns:a14="http://schemas.microsoft.com/office/drawing/2010/main" val="0"/>
              </a:ext>
            </a:extLst>
          </a:blip>
          <a:srcRect b="6606"/>
          <a:stretch>
            <a:fillRect/>
          </a:stretch>
        </p:blipFill>
        <p:spPr bwMode="auto">
          <a:xfrm>
            <a:off x="98425" y="4563084"/>
            <a:ext cx="2863850"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8">
            <a:extLst>
              <a:ext uri="{FF2B5EF4-FFF2-40B4-BE49-F238E27FC236}">
                <a16:creationId xmlns:a16="http://schemas.microsoft.com/office/drawing/2014/main" id="{0D36BA58-4C60-4B82-A086-6FE412C1E3D5}"/>
              </a:ext>
            </a:extLst>
          </p:cNvPr>
          <p:cNvPicPr>
            <a:picLocks noChangeAspect="1"/>
          </p:cNvPicPr>
          <p:nvPr/>
        </p:nvPicPr>
        <p:blipFill>
          <a:blip r:embed="rId3">
            <a:extLst>
              <a:ext uri="{28A0092B-C50C-407E-A947-70E740481C1C}">
                <a14:useLocalDpi xmlns:a14="http://schemas.microsoft.com/office/drawing/2010/main" val="0"/>
              </a:ext>
            </a:extLst>
          </a:blip>
          <a:srcRect b="6261"/>
          <a:stretch>
            <a:fillRect/>
          </a:stretch>
        </p:blipFill>
        <p:spPr bwMode="auto">
          <a:xfrm>
            <a:off x="3138488" y="4563084"/>
            <a:ext cx="2862262" cy="177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22">
            <a:extLst>
              <a:ext uri="{FF2B5EF4-FFF2-40B4-BE49-F238E27FC236}">
                <a16:creationId xmlns:a16="http://schemas.microsoft.com/office/drawing/2014/main" id="{AD471611-FEAF-4A88-8BBC-3C3DCA69EB05}"/>
              </a:ext>
            </a:extLst>
          </p:cNvPr>
          <p:cNvPicPr>
            <a:picLocks noChangeAspect="1"/>
          </p:cNvPicPr>
          <p:nvPr/>
        </p:nvPicPr>
        <p:blipFill>
          <a:blip r:embed="rId4">
            <a:extLst>
              <a:ext uri="{28A0092B-C50C-407E-A947-70E740481C1C}">
                <a14:useLocalDpi xmlns:a14="http://schemas.microsoft.com/office/drawing/2010/main" val="0"/>
              </a:ext>
            </a:extLst>
          </a:blip>
          <a:srcRect r="50920"/>
          <a:stretch>
            <a:fillRect/>
          </a:stretch>
        </p:blipFill>
        <p:spPr bwMode="auto">
          <a:xfrm>
            <a:off x="7171732" y="1105001"/>
            <a:ext cx="1770063" cy="237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23">
            <a:extLst>
              <a:ext uri="{FF2B5EF4-FFF2-40B4-BE49-F238E27FC236}">
                <a16:creationId xmlns:a16="http://schemas.microsoft.com/office/drawing/2014/main" id="{6C99A0E2-F3A7-4249-8862-2A8F889FFDA8}"/>
              </a:ext>
            </a:extLst>
          </p:cNvPr>
          <p:cNvPicPr>
            <a:picLocks noChangeAspect="1"/>
          </p:cNvPicPr>
          <p:nvPr/>
        </p:nvPicPr>
        <p:blipFill>
          <a:blip r:embed="rId5">
            <a:extLst>
              <a:ext uri="{28A0092B-C50C-407E-A947-70E740481C1C}">
                <a14:useLocalDpi xmlns:a14="http://schemas.microsoft.com/office/drawing/2010/main" val="0"/>
              </a:ext>
            </a:extLst>
          </a:blip>
          <a:srcRect r="54900"/>
          <a:stretch>
            <a:fillRect/>
          </a:stretch>
        </p:blipFill>
        <p:spPr bwMode="auto">
          <a:xfrm>
            <a:off x="5579470" y="1105001"/>
            <a:ext cx="1468437"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10">
            <a:extLst>
              <a:ext uri="{FF2B5EF4-FFF2-40B4-BE49-F238E27FC236}">
                <a16:creationId xmlns:a16="http://schemas.microsoft.com/office/drawing/2014/main" id="{906ADDD8-2747-4F6C-8401-A8FAEE0697EA}"/>
              </a:ext>
            </a:extLst>
          </p:cNvPr>
          <p:cNvPicPr>
            <a:picLocks noChangeAspect="1"/>
          </p:cNvPicPr>
          <p:nvPr/>
        </p:nvPicPr>
        <p:blipFill>
          <a:blip r:embed="rId6">
            <a:extLst>
              <a:ext uri="{28A0092B-C50C-407E-A947-70E740481C1C}">
                <a14:useLocalDpi xmlns:a14="http://schemas.microsoft.com/office/drawing/2010/main" val="0"/>
              </a:ext>
            </a:extLst>
          </a:blip>
          <a:srcRect b="46770"/>
          <a:stretch>
            <a:fillRect/>
          </a:stretch>
        </p:blipFill>
        <p:spPr bwMode="auto">
          <a:xfrm>
            <a:off x="5441950" y="3463347"/>
            <a:ext cx="2990850"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4" name="Picture 5">
            <a:extLst>
              <a:ext uri="{FF2B5EF4-FFF2-40B4-BE49-F238E27FC236}">
                <a16:creationId xmlns:a16="http://schemas.microsoft.com/office/drawing/2014/main" id="{EFA41143-7549-4F8A-9969-176AA9DCB206}"/>
              </a:ext>
            </a:extLst>
          </p:cNvPr>
          <p:cNvPicPr>
            <a:picLocks noChangeAspect="1"/>
          </p:cNvPicPr>
          <p:nvPr/>
        </p:nvPicPr>
        <p:blipFill>
          <a:blip r:embed="rId7">
            <a:extLst>
              <a:ext uri="{28A0092B-C50C-407E-A947-70E740481C1C}">
                <a14:useLocalDpi xmlns:a14="http://schemas.microsoft.com/office/drawing/2010/main" val="0"/>
              </a:ext>
            </a:extLst>
          </a:blip>
          <a:srcRect r="56360" b="5450"/>
          <a:stretch>
            <a:fillRect/>
          </a:stretch>
        </p:blipFill>
        <p:spPr bwMode="auto">
          <a:xfrm>
            <a:off x="6817527" y="1733651"/>
            <a:ext cx="1570038"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5" name="Picture 14">
            <a:extLst>
              <a:ext uri="{FF2B5EF4-FFF2-40B4-BE49-F238E27FC236}">
                <a16:creationId xmlns:a16="http://schemas.microsoft.com/office/drawing/2014/main" id="{D97085D5-C816-4320-98B4-8C01584B961F}"/>
              </a:ext>
            </a:extLst>
          </p:cNvPr>
          <p:cNvPicPr>
            <a:picLocks noChangeAspect="1"/>
          </p:cNvPicPr>
          <p:nvPr/>
        </p:nvPicPr>
        <p:blipFill>
          <a:blip r:embed="rId8">
            <a:extLst>
              <a:ext uri="{28A0092B-C50C-407E-A947-70E740481C1C}">
                <a14:useLocalDpi xmlns:a14="http://schemas.microsoft.com/office/drawing/2010/main" val="0"/>
              </a:ext>
            </a:extLst>
          </a:blip>
          <a:srcRect b="6416"/>
          <a:stretch>
            <a:fillRect/>
          </a:stretch>
        </p:blipFill>
        <p:spPr bwMode="auto">
          <a:xfrm>
            <a:off x="6178550" y="4563084"/>
            <a:ext cx="2867025" cy="177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6" name="Slide Number Placeholder 1">
            <a:extLst>
              <a:ext uri="{FF2B5EF4-FFF2-40B4-BE49-F238E27FC236}">
                <a16:creationId xmlns:a16="http://schemas.microsoft.com/office/drawing/2014/main" id="{830CF4EF-3E5C-40E0-8661-748D8AEBD1D6}"/>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94ADD67-2F33-44E9-9338-D5058CBBAC79}" type="slidenum">
              <a:rPr lang="en-US" altLang="en-US" sz="1200" smtClean="0"/>
              <a:pPr>
                <a:spcBef>
                  <a:spcPct val="0"/>
                </a:spcBef>
                <a:buFontTx/>
                <a:buNone/>
              </a:pPr>
              <a:t>90</a:t>
            </a:fld>
            <a:endParaRPr lang="en-US" altLang="en-US" sz="120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Box 3">
            <a:extLst>
              <a:ext uri="{FF2B5EF4-FFF2-40B4-BE49-F238E27FC236}">
                <a16:creationId xmlns:a16="http://schemas.microsoft.com/office/drawing/2014/main" id="{9B82D40F-B0ED-418E-884C-5E5C8C6C6B49}"/>
              </a:ext>
            </a:extLst>
          </p:cNvPr>
          <p:cNvSpPr txBox="1">
            <a:spLocks noChangeArrowheads="1"/>
          </p:cNvSpPr>
          <p:nvPr/>
        </p:nvSpPr>
        <p:spPr bwMode="auto">
          <a:xfrm>
            <a:off x="0" y="1044189"/>
            <a:ext cx="6913266"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346075" indent="-1762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200" dirty="0">
                <a:solidFill>
                  <a:srgbClr val="0B3D91"/>
                </a:solidFill>
                <a:latin typeface="Arial" panose="020B0604020202020204" pitchFamily="34" charset="0"/>
              </a:rPr>
              <a:t>Each node is an independent calculation point in SINDA</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Use duplicate numbers if you intend for the temperatures to be the same (e.g. @ I/F)</a:t>
            </a:r>
          </a:p>
          <a:p>
            <a:pPr>
              <a:spcBef>
                <a:spcPct val="0"/>
              </a:spcBef>
            </a:pPr>
            <a:r>
              <a:rPr lang="en-US" altLang="en-US" sz="1200" dirty="0">
                <a:solidFill>
                  <a:srgbClr val="0B3D91"/>
                </a:solidFill>
                <a:latin typeface="Arial" panose="020B0604020202020204" pitchFamily="34" charset="0"/>
              </a:rPr>
              <a:t>If node numbers are duplicated and nearly coincident, best to merge them into single node entity</a:t>
            </a:r>
          </a:p>
          <a:p>
            <a:pPr>
              <a:spcBef>
                <a:spcPct val="0"/>
              </a:spcBef>
            </a:pPr>
            <a:r>
              <a:rPr lang="en-US" altLang="en-US" sz="1200" dirty="0">
                <a:solidFill>
                  <a:srgbClr val="0B3D91"/>
                </a:solidFill>
                <a:latin typeface="Arial" panose="020B0604020202020204" pitchFamily="34" charset="0"/>
              </a:rPr>
              <a:t>Use submodels for organization to identify component associations (e.g. </a:t>
            </a:r>
            <a:r>
              <a:rPr lang="en-US" altLang="en-US" sz="1200" dirty="0" err="1">
                <a:solidFill>
                  <a:srgbClr val="0B3D91"/>
                </a:solidFill>
                <a:latin typeface="Arial" panose="020B0604020202020204" pitchFamily="34" charset="0"/>
              </a:rPr>
              <a:t>Opt_Bench</a:t>
            </a:r>
            <a:r>
              <a:rPr lang="en-US" altLang="en-US" sz="1200" dirty="0">
                <a:solidFill>
                  <a:srgbClr val="0B3D91"/>
                </a:solidFill>
                <a:latin typeface="Arial" panose="020B0604020202020204" pitchFamily="34" charset="0"/>
              </a:rPr>
              <a:t>, </a:t>
            </a:r>
            <a:r>
              <a:rPr lang="en-US" altLang="en-US" sz="1200" dirty="0" err="1">
                <a:solidFill>
                  <a:srgbClr val="0B3D91"/>
                </a:solidFill>
                <a:latin typeface="Arial" panose="020B0604020202020204" pitchFamily="34" charset="0"/>
              </a:rPr>
              <a:t>Scan_Mir</a:t>
            </a:r>
            <a:r>
              <a:rPr lang="en-US" altLang="en-US" sz="1200" dirty="0">
                <a:solidFill>
                  <a:srgbClr val="0B3D91"/>
                </a:solidFill>
                <a:latin typeface="Arial" panose="020B0604020202020204" pitchFamily="34" charset="0"/>
              </a:rPr>
              <a:t>, FPA)</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Too many submodels gets cumbersome in the </a:t>
            </a:r>
            <a:r>
              <a:rPr lang="en-US" altLang="en-US" sz="1200" dirty="0" err="1">
                <a:solidFill>
                  <a:srgbClr val="0B3D91"/>
                </a:solidFill>
                <a:latin typeface="Arial" panose="020B0604020202020204" pitchFamily="34" charset="0"/>
              </a:rPr>
              <a:t>ModelBrowser</a:t>
            </a:r>
            <a:r>
              <a:rPr lang="en-US" altLang="en-US" sz="1200" dirty="0">
                <a:solidFill>
                  <a:srgbClr val="0B3D91"/>
                </a:solidFill>
                <a:latin typeface="Arial" panose="020B0604020202020204" pitchFamily="34" charset="0"/>
              </a:rPr>
              <a:t>…don’t go overboard</a:t>
            </a:r>
          </a:p>
          <a:p>
            <a:pPr>
              <a:spcBef>
                <a:spcPct val="0"/>
              </a:spcBef>
            </a:pPr>
            <a:r>
              <a:rPr lang="en-US" altLang="en-US" sz="1200" dirty="0">
                <a:solidFill>
                  <a:srgbClr val="0B3D91"/>
                </a:solidFill>
                <a:latin typeface="Arial" panose="020B0604020202020204" pitchFamily="34" charset="0"/>
              </a:rPr>
              <a:t>But what node numbers should be used?</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Good practice to number nodes according to their location within an assembly</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Best to keep MLI offset at 100000 for one side and 100000/200000 for both</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Number first portion of a component in the 1xxx range, the next in 2xxx, and so on…</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Could start with 1xxxx range, but run out of “blocks” sooner before the 100000 range</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If you have more than 1000 nodes in a component either skip ranges (e.g. 1000-2999, 3000-3999, 4000-4999, </a:t>
            </a:r>
            <a:r>
              <a:rPr lang="en-US" altLang="en-US" sz="1200" dirty="0" err="1">
                <a:solidFill>
                  <a:srgbClr val="0B3D91"/>
                </a:solidFill>
                <a:latin typeface="Arial" panose="020B0604020202020204" pitchFamily="34" charset="0"/>
              </a:rPr>
              <a:t>etc</a:t>
            </a:r>
            <a:r>
              <a:rPr lang="en-US" altLang="en-US" sz="1200" dirty="0">
                <a:solidFill>
                  <a:srgbClr val="0B3D91"/>
                </a:solidFill>
                <a:latin typeface="Arial" panose="020B0604020202020204" pitchFamily="34" charset="0"/>
              </a:rPr>
              <a:t>) or use a block of 10000 for the entire component</a:t>
            </a:r>
          </a:p>
          <a:p>
            <a:pPr>
              <a:spcBef>
                <a:spcPct val="0"/>
              </a:spcBef>
            </a:pPr>
            <a:r>
              <a:rPr lang="en-US" altLang="en-US" sz="1200" dirty="0">
                <a:solidFill>
                  <a:srgbClr val="0B3D91"/>
                </a:solidFill>
                <a:latin typeface="Arial" panose="020B0604020202020204" pitchFamily="34" charset="0"/>
              </a:rPr>
              <a:t>Why bother?   Why not just renumber everything and let TD display the contours?</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Helpful for navigating model to have ranges…If 1000-1999 is the motor shaft, can turn its visibility on and off in the </a:t>
            </a:r>
            <a:r>
              <a:rPr lang="en-US" altLang="en-US" sz="1200" dirty="0" err="1">
                <a:solidFill>
                  <a:srgbClr val="0B3D91"/>
                </a:solidFill>
                <a:latin typeface="Arial" panose="020B0604020202020204" pitchFamily="34" charset="0"/>
              </a:rPr>
              <a:t>ModelBrowser</a:t>
            </a:r>
            <a:r>
              <a:rPr lang="en-US" altLang="en-US" sz="1200" dirty="0">
                <a:solidFill>
                  <a:srgbClr val="0B3D91"/>
                </a:solidFill>
                <a:latin typeface="Arial" panose="020B0604020202020204" pitchFamily="34" charset="0"/>
              </a:rPr>
              <a:t> by selecting that range</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Helpful for post processing…if all 100000 nodes are MLI, can likely ignore their temperatures.  If 1000-1999 is the motor shaft, can apply limits to those nodes knowing what they represent</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Helpful for documentation…likely you will not be the last user of a model.  The next person who picks it up and has to work with it will have an easier time learning the model if it is organized.</a:t>
            </a:r>
          </a:p>
          <a:p>
            <a:pPr lvl="1">
              <a:spcBef>
                <a:spcPct val="0"/>
              </a:spcBef>
              <a:buFont typeface="Arial" panose="020B0604020202020204" pitchFamily="34" charset="0"/>
              <a:buChar char="•"/>
            </a:pPr>
            <a:endParaRPr lang="en-US" altLang="en-US" sz="1200" dirty="0">
              <a:latin typeface="Arial" panose="020B0604020202020204" pitchFamily="34" charset="0"/>
            </a:endParaRPr>
          </a:p>
        </p:txBody>
      </p:sp>
      <p:sp>
        <p:nvSpPr>
          <p:cNvPr id="104451" name="TextBox 9">
            <a:extLst>
              <a:ext uri="{FF2B5EF4-FFF2-40B4-BE49-F238E27FC236}">
                <a16:creationId xmlns:a16="http://schemas.microsoft.com/office/drawing/2014/main" id="{974B1B96-DD6C-47DD-A76D-81B91393A1D0}"/>
              </a:ext>
            </a:extLst>
          </p:cNvPr>
          <p:cNvSpPr txBox="1">
            <a:spLocks noChangeArrowheads="1"/>
          </p:cNvSpPr>
          <p:nvPr/>
        </p:nvSpPr>
        <p:spPr bwMode="auto">
          <a:xfrm>
            <a:off x="944545" y="0"/>
            <a:ext cx="7361256" cy="101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Node Numbering</a:t>
            </a:r>
          </a:p>
        </p:txBody>
      </p:sp>
      <p:pic>
        <p:nvPicPr>
          <p:cNvPr id="104453" name="Picture 4">
            <a:extLst>
              <a:ext uri="{FF2B5EF4-FFF2-40B4-BE49-F238E27FC236}">
                <a16:creationId xmlns:a16="http://schemas.microsoft.com/office/drawing/2014/main" id="{322F714F-13F9-4BEA-B1BD-5054B3E8CB4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18313" y="1224555"/>
            <a:ext cx="2259012"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4" name="Picture 5">
            <a:extLst>
              <a:ext uri="{FF2B5EF4-FFF2-40B4-BE49-F238E27FC236}">
                <a16:creationId xmlns:a16="http://schemas.microsoft.com/office/drawing/2014/main" id="{CF2E64A2-38C0-4F04-8F88-92004C20D01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54950" y="2446930"/>
            <a:ext cx="1222375"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5" name="Picture 6">
            <a:extLst>
              <a:ext uri="{FF2B5EF4-FFF2-40B4-BE49-F238E27FC236}">
                <a16:creationId xmlns:a16="http://schemas.microsoft.com/office/drawing/2014/main" id="{F458D67F-8E57-4275-B782-447F38AC87E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30988" y="2446930"/>
            <a:ext cx="1223962"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6" name="TextBox 10">
            <a:extLst>
              <a:ext uri="{FF2B5EF4-FFF2-40B4-BE49-F238E27FC236}">
                <a16:creationId xmlns:a16="http://schemas.microsoft.com/office/drawing/2014/main" id="{3152BAF5-D567-4A50-A980-843997776311}"/>
              </a:ext>
            </a:extLst>
          </p:cNvPr>
          <p:cNvSpPr txBox="1">
            <a:spLocks noChangeArrowheads="1"/>
          </p:cNvSpPr>
          <p:nvPr/>
        </p:nvSpPr>
        <p:spPr bwMode="auto">
          <a:xfrm>
            <a:off x="1" y="4898522"/>
            <a:ext cx="376813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346075" indent="-1762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200" dirty="0">
                <a:solidFill>
                  <a:srgbClr val="0B3D91"/>
                </a:solidFill>
                <a:latin typeface="Arial" panose="020B0604020202020204" pitchFamily="34" charset="0"/>
              </a:rPr>
              <a:t>To propagate numbering scheme in Z direction…</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Renumber all nodes to 100000</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Renumber first layer of nodes to 1000</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Copy 1</a:t>
            </a:r>
            <a:r>
              <a:rPr lang="en-US" altLang="en-US" sz="1200" baseline="30000" dirty="0">
                <a:solidFill>
                  <a:srgbClr val="0B3D91"/>
                </a:solidFill>
                <a:latin typeface="Arial" panose="020B0604020202020204" pitchFamily="34" charset="0"/>
              </a:rPr>
              <a:t>st</a:t>
            </a:r>
            <a:r>
              <a:rPr lang="en-US" altLang="en-US" sz="1200" dirty="0">
                <a:solidFill>
                  <a:srgbClr val="0B3D91"/>
                </a:solidFill>
                <a:latin typeface="Arial" panose="020B0604020202020204" pitchFamily="34" charset="0"/>
              </a:rPr>
              <a:t> layer of nodes in z over top of 2</a:t>
            </a:r>
            <a:r>
              <a:rPr lang="en-US" altLang="en-US" sz="1200" baseline="30000" dirty="0">
                <a:solidFill>
                  <a:srgbClr val="0B3D91"/>
                </a:solidFill>
                <a:latin typeface="Arial" panose="020B0604020202020204" pitchFamily="34" charset="0"/>
              </a:rPr>
              <a:t>nd</a:t>
            </a:r>
            <a:r>
              <a:rPr lang="en-US" altLang="en-US" sz="1200" dirty="0">
                <a:solidFill>
                  <a:srgbClr val="0B3D91"/>
                </a:solidFill>
                <a:latin typeface="Arial" panose="020B0604020202020204" pitchFamily="34" charset="0"/>
              </a:rPr>
              <a:t> layer</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Merge nodes and keep Smallest Node ID</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Renumber with Add Increment checked</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Repeat</a:t>
            </a:r>
          </a:p>
        </p:txBody>
      </p:sp>
      <p:grpSp>
        <p:nvGrpSpPr>
          <p:cNvPr id="2" name="Group 1">
            <a:extLst>
              <a:ext uri="{FF2B5EF4-FFF2-40B4-BE49-F238E27FC236}">
                <a16:creationId xmlns:a16="http://schemas.microsoft.com/office/drawing/2014/main" id="{B5B670AA-E792-4774-99F5-5B81FE589C3F}"/>
              </a:ext>
            </a:extLst>
          </p:cNvPr>
          <p:cNvGrpSpPr/>
          <p:nvPr/>
        </p:nvGrpSpPr>
        <p:grpSpPr>
          <a:xfrm>
            <a:off x="3643035" y="4873450"/>
            <a:ext cx="2928210" cy="1046128"/>
            <a:chOff x="3612889" y="5230394"/>
            <a:chExt cx="2941637" cy="1050925"/>
          </a:xfrm>
        </p:grpSpPr>
        <p:pic>
          <p:nvPicPr>
            <p:cNvPr id="104452" name="Picture 1">
              <a:extLst>
                <a:ext uri="{FF2B5EF4-FFF2-40B4-BE49-F238E27FC236}">
                  <a16:creationId xmlns:a16="http://schemas.microsoft.com/office/drawing/2014/main" id="{CA3C1857-649E-408F-AC3E-519EA96686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52576" y="5230394"/>
              <a:ext cx="2901950"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1">
              <a:extLst>
                <a:ext uri="{FF2B5EF4-FFF2-40B4-BE49-F238E27FC236}">
                  <a16:creationId xmlns:a16="http://schemas.microsoft.com/office/drawing/2014/main" id="{0BD7D318-1BEE-404B-946D-D993AAE31023}"/>
                </a:ext>
              </a:extLst>
            </p:cNvPr>
            <p:cNvSpPr/>
            <p:nvPr/>
          </p:nvSpPr>
          <p:spPr>
            <a:xfrm>
              <a:off x="3612889" y="5847931"/>
              <a:ext cx="1236662" cy="20161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3" name="Oval 12">
            <a:extLst>
              <a:ext uri="{FF2B5EF4-FFF2-40B4-BE49-F238E27FC236}">
                <a16:creationId xmlns:a16="http://schemas.microsoft.com/office/drawing/2014/main" id="{D71F7731-D828-4D5C-82B3-8486D61B20C5}"/>
              </a:ext>
            </a:extLst>
          </p:cNvPr>
          <p:cNvSpPr/>
          <p:nvPr/>
        </p:nvSpPr>
        <p:spPr>
          <a:xfrm>
            <a:off x="7713663" y="1956392"/>
            <a:ext cx="828675" cy="200025"/>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a:extLst>
              <a:ext uri="{FF2B5EF4-FFF2-40B4-BE49-F238E27FC236}">
                <a16:creationId xmlns:a16="http://schemas.microsoft.com/office/drawing/2014/main" id="{5EC742A4-B8E1-4F03-950D-3A7CEFE36FB0}"/>
              </a:ext>
            </a:extLst>
          </p:cNvPr>
          <p:cNvSpPr/>
          <p:nvPr/>
        </p:nvSpPr>
        <p:spPr>
          <a:xfrm>
            <a:off x="6751638" y="2880317"/>
            <a:ext cx="334962" cy="1685925"/>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ectangle 15">
            <a:extLst>
              <a:ext uri="{FF2B5EF4-FFF2-40B4-BE49-F238E27FC236}">
                <a16:creationId xmlns:a16="http://schemas.microsoft.com/office/drawing/2014/main" id="{95AC816D-47CE-4B30-939A-E58C8E20806A}"/>
              </a:ext>
            </a:extLst>
          </p:cNvPr>
          <p:cNvSpPr/>
          <p:nvPr/>
        </p:nvSpPr>
        <p:spPr>
          <a:xfrm>
            <a:off x="6751638" y="4566242"/>
            <a:ext cx="334962" cy="1274763"/>
          </a:xfrm>
          <a:prstGeom prst="rect">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4461" name="TextBox 16">
            <a:extLst>
              <a:ext uri="{FF2B5EF4-FFF2-40B4-BE49-F238E27FC236}">
                <a16:creationId xmlns:a16="http://schemas.microsoft.com/office/drawing/2014/main" id="{4C6D8655-CAB9-45D5-8663-D99140E57A80}"/>
              </a:ext>
            </a:extLst>
          </p:cNvPr>
          <p:cNvSpPr txBox="1">
            <a:spLocks noChangeArrowheads="1"/>
          </p:cNvSpPr>
          <p:nvPr/>
        </p:nvSpPr>
        <p:spPr bwMode="auto">
          <a:xfrm rot="-3957014">
            <a:off x="6996112" y="3978868"/>
            <a:ext cx="29765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i="1">
                <a:solidFill>
                  <a:srgbClr val="FF0000"/>
                </a:solidFill>
                <a:latin typeface="Arial" panose="020B0604020202020204" pitchFamily="34" charset="0"/>
              </a:rPr>
              <a:t>Lots of Submodels to Navigate through…</a:t>
            </a:r>
          </a:p>
        </p:txBody>
      </p:sp>
      <p:sp>
        <p:nvSpPr>
          <p:cNvPr id="104462" name="Slide Number Placeholder 2">
            <a:extLst>
              <a:ext uri="{FF2B5EF4-FFF2-40B4-BE49-F238E27FC236}">
                <a16:creationId xmlns:a16="http://schemas.microsoft.com/office/drawing/2014/main" id="{8BE5F5B5-B74D-4370-9188-768FC356871B}"/>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0E3F70C-5D8B-462E-91B3-174665B67161}" type="slidenum">
              <a:rPr lang="en-US" altLang="en-US" sz="1200" smtClean="0"/>
              <a:pPr>
                <a:spcBef>
                  <a:spcPct val="0"/>
                </a:spcBef>
                <a:buFontTx/>
                <a:buNone/>
              </a:pPr>
              <a:t>91</a:t>
            </a:fld>
            <a:endParaRPr lang="en-US" altLang="en-US" sz="1200"/>
          </a:p>
        </p:txBody>
      </p:sp>
      <p:sp>
        <p:nvSpPr>
          <p:cNvPr id="104463" name="TextBox 7">
            <a:extLst>
              <a:ext uri="{FF2B5EF4-FFF2-40B4-BE49-F238E27FC236}">
                <a16:creationId xmlns:a16="http://schemas.microsoft.com/office/drawing/2014/main" id="{A230CA04-DB93-49C2-B58A-61A1AD26E6F8}"/>
              </a:ext>
            </a:extLst>
          </p:cNvPr>
          <p:cNvSpPr txBox="1">
            <a:spLocks noChangeArrowheads="1"/>
          </p:cNvSpPr>
          <p:nvPr/>
        </p:nvSpPr>
        <p:spPr bwMode="auto">
          <a:xfrm>
            <a:off x="1068474" y="6120546"/>
            <a:ext cx="77640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b="1" i="1" u="sng" dirty="0">
                <a:solidFill>
                  <a:srgbClr val="FF0000"/>
                </a:solidFill>
                <a:latin typeface="Arial" panose="020B0604020202020204" pitchFamily="34" charset="0"/>
              </a:rPr>
              <a:t>A few minutes to organize node numbers can save many minutes during postprocessing</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D86354-D6FA-4454-BD09-B356CC8F6B78}"/>
              </a:ext>
            </a:extLst>
          </p:cNvPr>
          <p:cNvSpPr txBox="1"/>
          <p:nvPr/>
        </p:nvSpPr>
        <p:spPr>
          <a:xfrm>
            <a:off x="33338" y="1118227"/>
            <a:ext cx="5744464" cy="5693866"/>
          </a:xfrm>
          <a:prstGeom prst="rect">
            <a:avLst/>
          </a:prstGeom>
          <a:noFill/>
        </p:spPr>
        <p:txBody>
          <a:bodyPr wrap="square">
            <a:spAutoFit/>
          </a:bodyPr>
          <a:lstStyle/>
          <a:p>
            <a:pPr marL="170260" indent="-170260">
              <a:buFont typeface="Arial" panose="020B0604020202020204" pitchFamily="34" charset="0"/>
              <a:buChar char="•"/>
              <a:defRPr/>
            </a:pPr>
            <a:r>
              <a:rPr lang="en-US" sz="1300" dirty="0">
                <a:solidFill>
                  <a:srgbClr val="0B3D91"/>
                </a:solidFill>
                <a:latin typeface="Arial" panose="020B0604020202020204" pitchFamily="34" charset="0"/>
                <a:cs typeface="Arial" panose="020B0604020202020204" pitchFamily="34" charset="0"/>
              </a:rPr>
              <a:t>While </a:t>
            </a:r>
            <a:r>
              <a:rPr lang="en-US" sz="1300" dirty="0" err="1">
                <a:solidFill>
                  <a:srgbClr val="0B3D91"/>
                </a:solidFill>
                <a:latin typeface="Arial" panose="020B0604020202020204" pitchFamily="34" charset="0"/>
                <a:cs typeface="Arial" panose="020B0604020202020204" pitchFamily="34" charset="0"/>
              </a:rPr>
              <a:t>ThermoOptical</a:t>
            </a:r>
            <a:r>
              <a:rPr lang="en-US" sz="1300" dirty="0">
                <a:solidFill>
                  <a:srgbClr val="0B3D91"/>
                </a:solidFill>
                <a:latin typeface="Arial" panose="020B0604020202020204" pitchFamily="34" charset="0"/>
                <a:cs typeface="Arial" panose="020B0604020202020204" pitchFamily="34" charset="0"/>
              </a:rPr>
              <a:t> properties are specified for a surface, it does not necessarily mean that the surface participates in the radiative calculations</a:t>
            </a:r>
          </a:p>
          <a:p>
            <a:pPr marL="170260" indent="-170260">
              <a:buFont typeface="Arial" panose="020B0604020202020204" pitchFamily="34" charset="0"/>
              <a:buChar char="•"/>
              <a:defRPr/>
            </a:pPr>
            <a:r>
              <a:rPr lang="en-US" sz="1300" dirty="0">
                <a:solidFill>
                  <a:srgbClr val="0B3D91"/>
                </a:solidFill>
                <a:latin typeface="Arial" panose="020B0604020202020204" pitchFamily="34" charset="0"/>
                <a:cs typeface="Arial" panose="020B0604020202020204" pitchFamily="34" charset="0"/>
              </a:rPr>
              <a:t>Radiation Groups define collections of surfaces (i.e. enclosures).  Only one Radiation Group is considered at a time during calculations</a:t>
            </a:r>
          </a:p>
          <a:p>
            <a:pPr marL="170260" indent="-170260">
              <a:buFont typeface="Arial" panose="020B0604020202020204" pitchFamily="34" charset="0"/>
              <a:buChar char="•"/>
              <a:defRPr/>
            </a:pPr>
            <a:r>
              <a:rPr lang="en-US" sz="1300" dirty="0">
                <a:solidFill>
                  <a:srgbClr val="0B3D91"/>
                </a:solidFill>
                <a:latin typeface="Arial" panose="020B0604020202020204" pitchFamily="34" charset="0"/>
                <a:cs typeface="Arial" panose="020B0604020202020204" pitchFamily="34" charset="0"/>
              </a:rPr>
              <a:t>For each Radiation Group, participation in calculations (activity) can be specified</a:t>
            </a:r>
          </a:p>
          <a:p>
            <a:pPr marL="170260" indent="-170260">
              <a:buFont typeface="Arial" panose="020B0604020202020204" pitchFamily="34" charset="0"/>
              <a:buChar char="•"/>
              <a:defRPr/>
            </a:pPr>
            <a:r>
              <a:rPr lang="en-US" sz="1300" dirty="0">
                <a:solidFill>
                  <a:srgbClr val="0B3D91"/>
                </a:solidFill>
                <a:latin typeface="Arial" panose="020B0604020202020204" pitchFamily="34" charset="0"/>
                <a:cs typeface="Arial" panose="020B0604020202020204" pitchFamily="34" charset="0"/>
              </a:rPr>
              <a:t>Multiple Radiation Groups can be used to define different configurations</a:t>
            </a:r>
          </a:p>
          <a:p>
            <a:pPr marL="170260" indent="-170260">
              <a:buFont typeface="Arial" panose="020B0604020202020204" pitchFamily="34" charset="0"/>
              <a:buChar char="•"/>
              <a:defRPr/>
            </a:pPr>
            <a:r>
              <a:rPr lang="en-US" sz="1300" dirty="0">
                <a:solidFill>
                  <a:srgbClr val="0B3D91"/>
                </a:solidFill>
                <a:latin typeface="Arial" panose="020B0604020202020204" pitchFamily="34" charset="0"/>
                <a:cs typeface="Arial" panose="020B0604020202020204" pitchFamily="34" charset="0"/>
              </a:rPr>
              <a:t>Radiation groups can be OR merged (If Top is active in on and Bottom is active in the other, OR merging makes Both sides active)</a:t>
            </a:r>
          </a:p>
          <a:p>
            <a:pPr marL="170260" indent="-170260">
              <a:buFont typeface="Arial" panose="020B0604020202020204" pitchFamily="34" charset="0"/>
              <a:buChar char="•"/>
              <a:defRPr/>
            </a:pPr>
            <a:r>
              <a:rPr lang="en-US" sz="1300" dirty="0">
                <a:solidFill>
                  <a:srgbClr val="0B3D91"/>
                </a:solidFill>
                <a:latin typeface="Arial" panose="020B0604020202020204" pitchFamily="34" charset="0"/>
                <a:cs typeface="Arial" panose="020B0604020202020204" pitchFamily="34" charset="0"/>
              </a:rPr>
              <a:t>They can also be copied to spawn a different configuration which may be used for changes in the geometry such as use of different instrument models or removal of a cover</a:t>
            </a:r>
          </a:p>
          <a:p>
            <a:pPr marL="170260" indent="-170260">
              <a:buFont typeface="Wingdings" panose="05000000000000000000" pitchFamily="2" charset="2"/>
              <a:buChar char="ü"/>
              <a:defRPr/>
            </a:pPr>
            <a:r>
              <a:rPr lang="en-US" sz="1300" dirty="0">
                <a:solidFill>
                  <a:srgbClr val="0B3D91"/>
                </a:solidFill>
                <a:latin typeface="Arial" panose="020B0604020202020204" pitchFamily="34" charset="0"/>
                <a:cs typeface="Arial" panose="020B0604020202020204" pitchFamily="34" charset="0"/>
              </a:rPr>
              <a:t>Define the Radiation Groups before assigning activity</a:t>
            </a:r>
          </a:p>
          <a:p>
            <a:pPr marL="170260" indent="-170260">
              <a:buFont typeface="Wingdings" panose="05000000000000000000" pitchFamily="2" charset="2"/>
              <a:buChar char="ü"/>
              <a:defRPr/>
            </a:pPr>
            <a:r>
              <a:rPr lang="en-US" sz="1300" dirty="0">
                <a:solidFill>
                  <a:srgbClr val="0B3D91"/>
                </a:solidFill>
                <a:latin typeface="Arial" panose="020B0604020202020204" pitchFamily="34" charset="0"/>
                <a:cs typeface="Arial" panose="020B0604020202020204" pitchFamily="34" charset="0"/>
              </a:rPr>
              <a:t>For each surface, assign whether the top side, bottom side, both sides, or neither side participate in the solution. Additionally, Not in Group can be used for surfaces that should be excluded completely from calculations.</a:t>
            </a:r>
          </a:p>
          <a:p>
            <a:pPr marL="172641" indent="-172641">
              <a:buFont typeface="Arial" panose="020B0604020202020204" pitchFamily="34" charset="0"/>
              <a:buChar char="•"/>
              <a:defRPr/>
            </a:pPr>
            <a:r>
              <a:rPr lang="en-US" sz="1300" dirty="0">
                <a:solidFill>
                  <a:srgbClr val="0B3D91"/>
                </a:solidFill>
                <a:latin typeface="Arial" panose="020B0604020202020204" pitchFamily="34" charset="0"/>
                <a:cs typeface="Arial" panose="020B0604020202020204" pitchFamily="34" charset="0"/>
              </a:rPr>
              <a:t>Active None vs. Not in Group: Active none will still reflect and absorb energy; it just won’t be tallied for the surface. Not in Group: surface is not even there.</a:t>
            </a:r>
          </a:p>
          <a:p>
            <a:pPr marL="171450" indent="-171450">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Once activity is assigned, visualize using Model Checks-Display Active Sides.  This will be for a specified Radiation Group. Colors indicate activity: Yellow ( (Both Sides), Green (Visible Side), Light Blue (Not Visible Side), Dark Blue (Neither Side), Red (Not in Group).</a:t>
            </a:r>
          </a:p>
          <a:p>
            <a:pPr marL="171450" indent="-171450">
              <a:spcBef>
                <a:spcPct val="0"/>
              </a:spcBef>
              <a:buFont typeface="Wingdings" panose="05000000000000000000" pitchFamily="2" charset="2"/>
              <a:buChar char="ü"/>
            </a:pPr>
            <a:r>
              <a:rPr lang="en-US" altLang="en-US" sz="1300" dirty="0">
                <a:solidFill>
                  <a:srgbClr val="FF0000"/>
                </a:solidFill>
                <a:latin typeface="Arial" panose="020B0604020202020204" pitchFamily="34" charset="0"/>
              </a:rPr>
              <a:t>Be sure to check activity for every group that will be used in calculations…</a:t>
            </a:r>
          </a:p>
          <a:p>
            <a:pPr marL="172641" indent="-172641">
              <a:buFont typeface="Arial" panose="020B0604020202020204" pitchFamily="34" charset="0"/>
              <a:buChar char="•"/>
              <a:defRPr/>
            </a:pPr>
            <a:endParaRPr lang="en-US" sz="1300" dirty="0">
              <a:solidFill>
                <a:srgbClr val="0B3D91"/>
              </a:solidFill>
              <a:latin typeface="Arial" panose="020B0604020202020204" pitchFamily="34" charset="0"/>
              <a:cs typeface="Arial" panose="020B0604020202020204" pitchFamily="34" charset="0"/>
            </a:endParaRPr>
          </a:p>
        </p:txBody>
      </p:sp>
      <p:sp>
        <p:nvSpPr>
          <p:cNvPr id="105475" name="TextBox 9">
            <a:extLst>
              <a:ext uri="{FF2B5EF4-FFF2-40B4-BE49-F238E27FC236}">
                <a16:creationId xmlns:a16="http://schemas.microsoft.com/office/drawing/2014/main" id="{A1F0E53E-1377-47E9-A2FC-7982AA16ED35}"/>
              </a:ext>
            </a:extLst>
          </p:cNvPr>
          <p:cNvSpPr txBox="1">
            <a:spLocks noChangeArrowheads="1"/>
          </p:cNvSpPr>
          <p:nvPr/>
        </p:nvSpPr>
        <p:spPr bwMode="auto">
          <a:xfrm>
            <a:off x="994787" y="-1"/>
            <a:ext cx="7311014"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Radiation Groups</a:t>
            </a:r>
          </a:p>
        </p:txBody>
      </p:sp>
      <p:pic>
        <p:nvPicPr>
          <p:cNvPr id="105476" name="Picture 1">
            <a:extLst>
              <a:ext uri="{FF2B5EF4-FFF2-40B4-BE49-F238E27FC236}">
                <a16:creationId xmlns:a16="http://schemas.microsoft.com/office/drawing/2014/main" id="{976E74D9-C98B-4843-AF00-5F22F45E861D}"/>
              </a:ext>
            </a:extLst>
          </p:cNvPr>
          <p:cNvPicPr>
            <a:picLocks noChangeAspect="1"/>
          </p:cNvPicPr>
          <p:nvPr/>
        </p:nvPicPr>
        <p:blipFill>
          <a:blip r:embed="rId2">
            <a:extLst>
              <a:ext uri="{28A0092B-C50C-407E-A947-70E740481C1C}">
                <a14:useLocalDpi xmlns:a14="http://schemas.microsoft.com/office/drawing/2010/main" val="0"/>
              </a:ext>
            </a:extLst>
          </a:blip>
          <a:srcRect b="44591"/>
          <a:stretch>
            <a:fillRect/>
          </a:stretch>
        </p:blipFill>
        <p:spPr bwMode="auto">
          <a:xfrm>
            <a:off x="5576001" y="1178049"/>
            <a:ext cx="3478054" cy="113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Picture 2">
            <a:extLst>
              <a:ext uri="{FF2B5EF4-FFF2-40B4-BE49-F238E27FC236}">
                <a16:creationId xmlns:a16="http://schemas.microsoft.com/office/drawing/2014/main" id="{4D82DD7B-B3E4-446C-BB62-654C840630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57218" y="2372971"/>
            <a:ext cx="3366686" cy="2220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8" name="Picture 4">
            <a:extLst>
              <a:ext uri="{FF2B5EF4-FFF2-40B4-BE49-F238E27FC236}">
                <a16:creationId xmlns:a16="http://schemas.microsoft.com/office/drawing/2014/main" id="{FBB7B906-D0FD-4D3A-B53B-A61680E8CB1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61229" y="4644309"/>
            <a:ext cx="1882775" cy="165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9" name="Picture 7">
            <a:extLst>
              <a:ext uri="{FF2B5EF4-FFF2-40B4-BE49-F238E27FC236}">
                <a16:creationId xmlns:a16="http://schemas.microsoft.com/office/drawing/2014/main" id="{E8402AED-CFFA-40B3-BADB-71D2738A3FE0}"/>
              </a:ext>
            </a:extLst>
          </p:cNvPr>
          <p:cNvPicPr>
            <a:picLocks noChangeAspect="1"/>
          </p:cNvPicPr>
          <p:nvPr/>
        </p:nvPicPr>
        <p:blipFill>
          <a:blip r:embed="rId5">
            <a:clrChange>
              <a:clrFrom>
                <a:srgbClr val="000000"/>
              </a:clrFrom>
              <a:clrTo>
                <a:srgbClr val="000000">
                  <a:alpha val="0"/>
                </a:srgbClr>
              </a:clrTo>
            </a:clrChange>
            <a:extLst>
              <a:ext uri="{28A0092B-C50C-407E-A947-70E740481C1C}">
                <a14:useLocalDpi xmlns:a14="http://schemas.microsoft.com/office/drawing/2010/main" val="0"/>
              </a:ext>
            </a:extLst>
          </a:blip>
          <a:srcRect l="17873" r="15511"/>
          <a:stretch>
            <a:fillRect/>
          </a:stretch>
        </p:blipFill>
        <p:spPr bwMode="auto">
          <a:xfrm>
            <a:off x="5601729" y="5262894"/>
            <a:ext cx="1639887"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81" name="Slide Number Placeholder 5">
            <a:extLst>
              <a:ext uri="{FF2B5EF4-FFF2-40B4-BE49-F238E27FC236}">
                <a16:creationId xmlns:a16="http://schemas.microsoft.com/office/drawing/2014/main" id="{D1D625F3-4823-48DA-A1D5-19C50919ED7D}"/>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A5CCDD8-35FD-4CF9-AB91-4A00A81F03CF}" type="slidenum">
              <a:rPr lang="en-US" altLang="en-US" sz="1200" smtClean="0"/>
              <a:pPr>
                <a:spcBef>
                  <a:spcPct val="0"/>
                </a:spcBef>
                <a:buFontTx/>
                <a:buNone/>
              </a:pPr>
              <a:t>92</a:t>
            </a:fld>
            <a:endParaRPr lang="en-US" altLang="en-US" sz="120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3" name="Picture 10">
            <a:extLst>
              <a:ext uri="{FF2B5EF4-FFF2-40B4-BE49-F238E27FC236}">
                <a16:creationId xmlns:a16="http://schemas.microsoft.com/office/drawing/2014/main" id="{E41759BE-DE79-49DD-A1E4-3D8967666EDE}"/>
              </a:ext>
            </a:extLst>
          </p:cNvPr>
          <p:cNvPicPr>
            <a:picLocks noChangeAspect="1"/>
          </p:cNvPicPr>
          <p:nvPr/>
        </p:nvPicPr>
        <p:blipFill>
          <a:blip r:embed="rId2">
            <a:extLst>
              <a:ext uri="{28A0092B-C50C-407E-A947-70E740481C1C}">
                <a14:useLocalDpi xmlns:a14="http://schemas.microsoft.com/office/drawing/2010/main" val="0"/>
              </a:ext>
            </a:extLst>
          </a:blip>
          <a:srcRect l="2" r="2"/>
          <a:stretch>
            <a:fillRect/>
          </a:stretch>
        </p:blipFill>
        <p:spPr bwMode="auto">
          <a:xfrm>
            <a:off x="7073290" y="1091293"/>
            <a:ext cx="1987550" cy="234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8" name="TextBox 9">
            <a:extLst>
              <a:ext uri="{FF2B5EF4-FFF2-40B4-BE49-F238E27FC236}">
                <a16:creationId xmlns:a16="http://schemas.microsoft.com/office/drawing/2014/main" id="{E4972830-36E3-4C01-9305-081942948231}"/>
              </a:ext>
            </a:extLst>
          </p:cNvPr>
          <p:cNvSpPr txBox="1">
            <a:spLocks noChangeArrowheads="1"/>
          </p:cNvSpPr>
          <p:nvPr/>
        </p:nvSpPr>
        <p:spPr bwMode="auto">
          <a:xfrm>
            <a:off x="944545" y="-1"/>
            <a:ext cx="7361256" cy="99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Controlling Visibility</a:t>
            </a:r>
          </a:p>
        </p:txBody>
      </p:sp>
      <p:pic>
        <p:nvPicPr>
          <p:cNvPr id="106499" name="Picture 8">
            <a:extLst>
              <a:ext uri="{FF2B5EF4-FFF2-40B4-BE49-F238E27FC236}">
                <a16:creationId xmlns:a16="http://schemas.microsoft.com/office/drawing/2014/main" id="{088D9FAE-FA65-4D8D-AE55-07D01CC0D653}"/>
              </a:ext>
            </a:extLst>
          </p:cNvPr>
          <p:cNvPicPr>
            <a:picLocks noChangeAspect="1"/>
          </p:cNvPicPr>
          <p:nvPr/>
        </p:nvPicPr>
        <p:blipFill>
          <a:blip r:embed="rId3">
            <a:extLst>
              <a:ext uri="{28A0092B-C50C-407E-A947-70E740481C1C}">
                <a14:useLocalDpi xmlns:a14="http://schemas.microsoft.com/office/drawing/2010/main" val="0"/>
              </a:ext>
            </a:extLst>
          </a:blip>
          <a:srcRect t="-2" b="62321"/>
          <a:stretch>
            <a:fillRect/>
          </a:stretch>
        </p:blipFill>
        <p:spPr bwMode="auto">
          <a:xfrm>
            <a:off x="4740236" y="1219199"/>
            <a:ext cx="2440397" cy="200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0" name="TextBox 5">
            <a:extLst>
              <a:ext uri="{FF2B5EF4-FFF2-40B4-BE49-F238E27FC236}">
                <a16:creationId xmlns:a16="http://schemas.microsoft.com/office/drawing/2014/main" id="{093AAC73-73C5-4BEF-B0D4-2B719AC1837E}"/>
              </a:ext>
            </a:extLst>
          </p:cNvPr>
          <p:cNvSpPr txBox="1">
            <a:spLocks noChangeArrowheads="1"/>
          </p:cNvSpPr>
          <p:nvPr/>
        </p:nvSpPr>
        <p:spPr bwMode="auto">
          <a:xfrm>
            <a:off x="120581" y="1108738"/>
            <a:ext cx="4742822"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346075" indent="-1762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200" dirty="0">
                <a:solidFill>
                  <a:srgbClr val="0B3D91"/>
                </a:solidFill>
                <a:latin typeface="Arial" panose="020B0604020202020204" pitchFamily="34" charset="0"/>
              </a:rPr>
              <a:t>Seldom is it useful to display the entire model. Most often, only one part of the model is being updated at a time</a:t>
            </a:r>
          </a:p>
          <a:p>
            <a:pPr>
              <a:spcBef>
                <a:spcPct val="0"/>
              </a:spcBef>
            </a:pPr>
            <a:r>
              <a:rPr lang="en-US" altLang="en-US" sz="1200" dirty="0">
                <a:solidFill>
                  <a:srgbClr val="0B3D91"/>
                </a:solidFill>
                <a:latin typeface="Arial" panose="020B0604020202020204" pitchFamily="34" charset="0"/>
              </a:rPr>
              <a:t>Visibility control allow only parts of the model to be show. Three ways to control visibility: Layers, Global Entity Visibility, Object Level Visibility</a:t>
            </a:r>
          </a:p>
          <a:p>
            <a:pPr>
              <a:spcBef>
                <a:spcPct val="0"/>
              </a:spcBef>
            </a:pPr>
            <a:r>
              <a:rPr lang="en-US" altLang="en-US" sz="1200" dirty="0">
                <a:solidFill>
                  <a:srgbClr val="0B3D91"/>
                </a:solidFill>
                <a:latin typeface="Arial" panose="020B0604020202020204" pitchFamily="34" charset="0"/>
              </a:rPr>
              <a:t>Layers: (layers command, native to AutoCAD)</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If a layer is Off or Frozen (Blue Light Bulb or Snowflake) anything on that layer will not be displayed</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Also can control from drop down along toolbar</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HINT: If something isn’t showing up in post processing, make sure the layer is not frozen in the VP too!</a:t>
            </a:r>
          </a:p>
          <a:p>
            <a:pPr>
              <a:spcBef>
                <a:spcPct val="0"/>
              </a:spcBef>
            </a:pPr>
            <a:r>
              <a:rPr lang="en-US" altLang="en-US" sz="1200" dirty="0">
                <a:solidFill>
                  <a:srgbClr val="0B3D91"/>
                </a:solidFill>
                <a:latin typeface="Arial" panose="020B0604020202020204" pitchFamily="34" charset="0"/>
              </a:rPr>
              <a:t>Global Entity: (Thermal-Preferences)</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If the visibility of a particular object type is unchecked, it will not be displayed</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On/Off Toggles for common objects (Node, </a:t>
            </a:r>
            <a:r>
              <a:rPr lang="en-US" altLang="en-US" sz="1200" dirty="0" err="1">
                <a:solidFill>
                  <a:srgbClr val="0B3D91"/>
                </a:solidFill>
                <a:latin typeface="Arial" panose="020B0604020202020204" pitchFamily="34" charset="0"/>
              </a:rPr>
              <a:t>UserNode</a:t>
            </a:r>
            <a:r>
              <a:rPr lang="en-US" altLang="en-US" sz="1200" dirty="0">
                <a:solidFill>
                  <a:srgbClr val="0B3D91"/>
                </a:solidFill>
                <a:latin typeface="Arial" panose="020B0604020202020204" pitchFamily="34" charset="0"/>
              </a:rPr>
              <a:t>, Surface, Solid Element, Heat Load, Conductor, and Contactor) available on toolbar</a:t>
            </a:r>
          </a:p>
          <a:p>
            <a:pPr>
              <a:spcBef>
                <a:spcPct val="0"/>
              </a:spcBef>
            </a:pPr>
            <a:r>
              <a:rPr lang="en-US" altLang="en-US" sz="1200" dirty="0">
                <a:solidFill>
                  <a:srgbClr val="0B3D91"/>
                </a:solidFill>
                <a:latin typeface="Arial" panose="020B0604020202020204" pitchFamily="34" charset="0"/>
              </a:rPr>
              <a:t>Object Level: (Blue and Yellow Lightbulb toolbar buttons)</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Objects can be selected in Model Browser and visibility turned on or off (Blue and Yellow Lightbulb)</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Objects can be selected from the screen and visibility turned off</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Objects can be selected by group (even if currently off) and turned on</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On/Off state can apply to solid CAD but hard to manage; use “all” for selection if needed</a:t>
            </a:r>
          </a:p>
          <a:p>
            <a:pPr>
              <a:spcBef>
                <a:spcPct val="0"/>
              </a:spcBef>
            </a:pPr>
            <a:r>
              <a:rPr lang="en-US" altLang="en-US" sz="1200" i="1" dirty="0">
                <a:solidFill>
                  <a:srgbClr val="FF0000"/>
                </a:solidFill>
                <a:latin typeface="Arial" panose="020B0604020202020204" pitchFamily="34" charset="0"/>
              </a:rPr>
              <a:t>Best to use Layers for CAD objects.  User choice for Thermal objects, as visibility can be controlled by Model Browser</a:t>
            </a:r>
          </a:p>
        </p:txBody>
      </p:sp>
      <p:pic>
        <p:nvPicPr>
          <p:cNvPr id="106501" name="Picture 1">
            <a:extLst>
              <a:ext uri="{FF2B5EF4-FFF2-40B4-BE49-F238E27FC236}">
                <a16:creationId xmlns:a16="http://schemas.microsoft.com/office/drawing/2014/main" id="{0D88CC14-7C4D-457B-A98C-5A477A6BAE6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327034"/>
            <a:ext cx="2941637"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2" name="Picture 4">
            <a:extLst>
              <a:ext uri="{FF2B5EF4-FFF2-40B4-BE49-F238E27FC236}">
                <a16:creationId xmlns:a16="http://schemas.microsoft.com/office/drawing/2014/main" id="{B7CCC0DE-08E4-465A-87A1-3B307A16769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79551" y="4360985"/>
            <a:ext cx="3261280" cy="19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4" name="Picture 12">
            <a:extLst>
              <a:ext uri="{FF2B5EF4-FFF2-40B4-BE49-F238E27FC236}">
                <a16:creationId xmlns:a16="http://schemas.microsoft.com/office/drawing/2014/main" id="{BFAE1CF6-0CB2-4CBB-916F-68EFBDA7B50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566777" y="2548932"/>
            <a:ext cx="27622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5" name="Slide Number Placeholder 2">
            <a:extLst>
              <a:ext uri="{FF2B5EF4-FFF2-40B4-BE49-F238E27FC236}">
                <a16:creationId xmlns:a16="http://schemas.microsoft.com/office/drawing/2014/main" id="{942F8FCF-A9CB-40CC-B846-D126A50F89B5}"/>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BA1EA9B-D73F-401D-8BC8-BD092E218AC2}" type="slidenum">
              <a:rPr lang="en-US" altLang="en-US" sz="1200" smtClean="0"/>
              <a:pPr>
                <a:spcBef>
                  <a:spcPct val="0"/>
                </a:spcBef>
                <a:buFontTx/>
                <a:buNone/>
              </a:pPr>
              <a:t>93</a:t>
            </a:fld>
            <a:endParaRPr lang="en-US" altLang="en-US" sz="120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F09E5D-E8C9-4287-AA94-D1DF0BA56754}"/>
              </a:ext>
            </a:extLst>
          </p:cNvPr>
          <p:cNvSpPr txBox="1"/>
          <p:nvPr/>
        </p:nvSpPr>
        <p:spPr>
          <a:xfrm>
            <a:off x="0" y="1100833"/>
            <a:ext cx="5606980" cy="5262979"/>
          </a:xfrm>
          <a:prstGeom prst="rect">
            <a:avLst/>
          </a:prstGeom>
          <a:noFill/>
        </p:spPr>
        <p:txBody>
          <a:bodyPr wrap="square">
            <a:spAutoFit/>
          </a:bodyPr>
          <a:lstStyle/>
          <a:p>
            <a:pPr marL="128588" indent="-128588">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Symbols can be used to control just about anything in Thermal Desktop</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Dimensions (thickness, length, width, height)</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State Flags (On/Off, Enabled/Disabled, Open/Close, Stow/Deploy)</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Margin Factors (Heat Load Multiplier)</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Other Values (Conductance, Heat Load, Setpoint, Rotations, </a:t>
            </a:r>
            <a:r>
              <a:rPr lang="en-US" sz="1400" dirty="0" err="1">
                <a:solidFill>
                  <a:srgbClr val="0B3D91"/>
                </a:solidFill>
                <a:latin typeface="Arial" panose="020B0604020202020204" pitchFamily="34" charset="0"/>
                <a:cs typeface="Arial" panose="020B0604020202020204" pitchFamily="34" charset="0"/>
              </a:rPr>
              <a:t>etc</a:t>
            </a:r>
            <a:r>
              <a:rPr lang="en-US" sz="1400" dirty="0">
                <a:solidFill>
                  <a:srgbClr val="0B3D91"/>
                </a:solidFill>
                <a:latin typeface="Arial" panose="020B0604020202020204" pitchFamily="34" charset="0"/>
                <a:cs typeface="Arial" panose="020B0604020202020204" pitchFamily="34" charset="0"/>
              </a:rPr>
              <a:t>)</a:t>
            </a:r>
          </a:p>
          <a:p>
            <a:pPr marL="128588" indent="-128588">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Symbols can </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be single values (Integer or Real), expressions, or arrays of values</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depend on other symbols</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be overridden in the Case Set Manager for a particular analysis</a:t>
            </a:r>
          </a:p>
          <a:p>
            <a:pPr marL="128588" indent="-128588">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Symbols should</a:t>
            </a:r>
          </a:p>
          <a:p>
            <a:pPr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Be named intuitively.  Use prefixes for thickness (</a:t>
            </a:r>
            <a:r>
              <a:rPr lang="en-US" sz="1400" dirty="0" err="1">
                <a:solidFill>
                  <a:srgbClr val="0B3D91"/>
                </a:solidFill>
                <a:latin typeface="Arial" panose="020B0604020202020204" pitchFamily="34" charset="0"/>
                <a:cs typeface="Arial" panose="020B0604020202020204" pitchFamily="34" charset="0"/>
              </a:rPr>
              <a:t>thk</a:t>
            </a:r>
            <a:r>
              <a:rPr lang="en-US" sz="1400" dirty="0">
                <a:solidFill>
                  <a:srgbClr val="0B3D91"/>
                </a:solidFill>
                <a:latin typeface="Arial" panose="020B0604020202020204" pitchFamily="34" charset="0"/>
                <a:cs typeface="Arial" panose="020B0604020202020204" pitchFamily="34" charset="0"/>
              </a:rPr>
              <a:t>_), heat (Q_), conductance (G_), Multipliers (</a:t>
            </a:r>
            <a:r>
              <a:rPr lang="en-US" sz="1400" dirty="0" err="1">
                <a:solidFill>
                  <a:srgbClr val="0B3D91"/>
                </a:solidFill>
                <a:latin typeface="Arial" panose="020B0604020202020204" pitchFamily="34" charset="0"/>
                <a:cs typeface="Arial" panose="020B0604020202020204" pitchFamily="34" charset="0"/>
              </a:rPr>
              <a:t>Mult</a:t>
            </a:r>
            <a:r>
              <a:rPr lang="en-US" sz="1400" dirty="0">
                <a:solidFill>
                  <a:srgbClr val="0B3D91"/>
                </a:solidFill>
                <a:latin typeface="Arial" panose="020B0604020202020204" pitchFamily="34" charset="0"/>
                <a:cs typeface="Arial" panose="020B0604020202020204" pitchFamily="34" charset="0"/>
              </a:rPr>
              <a:t>_), etc.</a:t>
            </a:r>
          </a:p>
          <a:p>
            <a:pPr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Be grouped together where logical (power, subsystem, </a:t>
            </a:r>
            <a:r>
              <a:rPr lang="en-US" sz="1400" dirty="0" err="1">
                <a:solidFill>
                  <a:srgbClr val="0B3D91"/>
                </a:solidFill>
                <a:latin typeface="Arial" panose="020B0604020202020204" pitchFamily="34" charset="0"/>
                <a:cs typeface="Arial" panose="020B0604020202020204" pitchFamily="34" charset="0"/>
              </a:rPr>
              <a:t>etc</a:t>
            </a:r>
            <a:r>
              <a:rPr lang="en-US" sz="1400" dirty="0">
                <a:solidFill>
                  <a:srgbClr val="0B3D91"/>
                </a:solidFill>
                <a:latin typeface="Arial" panose="020B0604020202020204" pitchFamily="34" charset="0"/>
                <a:cs typeface="Arial" panose="020B0604020202020204" pitchFamily="34" charset="0"/>
              </a:rPr>
              <a:t>)</a:t>
            </a:r>
          </a:p>
          <a:p>
            <a:pPr lvl="1" indent="-214313">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Include a description or comment</a:t>
            </a:r>
            <a:r>
              <a:rPr lang="en-US" sz="1200" dirty="0">
                <a:solidFill>
                  <a:srgbClr val="0B3D91"/>
                </a:solidFill>
                <a:latin typeface="Arial" panose="020B0604020202020204" pitchFamily="34" charset="0"/>
                <a:cs typeface="Arial" panose="020B0604020202020204" pitchFamily="34" charset="0"/>
              </a:rPr>
              <a:t> </a:t>
            </a:r>
          </a:p>
          <a:p>
            <a:pPr marL="128588" indent="-128588">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Symbols can be passed through to SINDA as REGISTERS</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This is automatically done if the symbol is needed in SINDA</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User can override to ensure symbol is passed as REGISTER if not detected by Thermal Desktop</a:t>
            </a:r>
          </a:p>
          <a:p>
            <a:pPr marL="128588" indent="-128588">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To use symbol, </a:t>
            </a:r>
            <a:r>
              <a:rPr lang="en-US" sz="1400" dirty="0" err="1">
                <a:solidFill>
                  <a:srgbClr val="0B3D91"/>
                </a:solidFill>
                <a:latin typeface="Arial" panose="020B0604020202020204" pitchFamily="34" charset="0"/>
                <a:cs typeface="Arial" panose="020B0604020202020204" pitchFamily="34" charset="0"/>
              </a:rPr>
              <a:t>dbl</a:t>
            </a:r>
            <a:r>
              <a:rPr lang="en-US" sz="1400" dirty="0">
                <a:solidFill>
                  <a:srgbClr val="0B3D91"/>
                </a:solidFill>
                <a:latin typeface="Arial" panose="020B0604020202020204" pitchFamily="34" charset="0"/>
                <a:cs typeface="Arial" panose="020B0604020202020204" pitchFamily="34" charset="0"/>
              </a:rPr>
              <a:t> click in textbox to access Expression Editor</a:t>
            </a:r>
          </a:p>
          <a:p>
            <a:pPr marL="128588" indent="-128588">
              <a:buFont typeface="Arial" panose="020B0604020202020204" pitchFamily="34" charset="0"/>
              <a:buChar char="•"/>
              <a:defRPr/>
            </a:pPr>
            <a:r>
              <a:rPr lang="en-US" sz="1400" i="1" dirty="0">
                <a:solidFill>
                  <a:srgbClr val="FF0000"/>
                </a:solidFill>
                <a:latin typeface="Arial" panose="020B0604020202020204" pitchFamily="34" charset="0"/>
                <a:cs typeface="Arial" panose="020B0604020202020204" pitchFamily="34" charset="0"/>
              </a:rPr>
              <a:t>Values can be set in Symbol Manager, Case Set Overrides, or user defined logic…be careful where you define things</a:t>
            </a:r>
            <a:endParaRPr lang="en-US" sz="1600" i="1" dirty="0">
              <a:solidFill>
                <a:srgbClr val="FF0000"/>
              </a:solidFill>
              <a:latin typeface="Arial" panose="020B0604020202020204" pitchFamily="34" charset="0"/>
              <a:cs typeface="Arial" panose="020B0604020202020204" pitchFamily="34" charset="0"/>
            </a:endParaRPr>
          </a:p>
        </p:txBody>
      </p:sp>
      <p:sp>
        <p:nvSpPr>
          <p:cNvPr id="107523" name="TextBox 9">
            <a:extLst>
              <a:ext uri="{FF2B5EF4-FFF2-40B4-BE49-F238E27FC236}">
                <a16:creationId xmlns:a16="http://schemas.microsoft.com/office/drawing/2014/main" id="{F94746D0-9AEF-4347-9DEC-0178B6A98137}"/>
              </a:ext>
            </a:extLst>
          </p:cNvPr>
          <p:cNvSpPr txBox="1">
            <a:spLocks noChangeArrowheads="1"/>
          </p:cNvSpPr>
          <p:nvPr/>
        </p:nvSpPr>
        <p:spPr bwMode="auto">
          <a:xfrm>
            <a:off x="934497" y="-1"/>
            <a:ext cx="7371304"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Defining Variable Parameters</a:t>
            </a:r>
          </a:p>
        </p:txBody>
      </p:sp>
      <p:pic>
        <p:nvPicPr>
          <p:cNvPr id="107524" name="Picture 1">
            <a:extLst>
              <a:ext uri="{FF2B5EF4-FFF2-40B4-BE49-F238E27FC236}">
                <a16:creationId xmlns:a16="http://schemas.microsoft.com/office/drawing/2014/main" id="{ACF1CF73-7F76-4E78-AF48-2C38BE85BC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143000"/>
            <a:ext cx="3516923" cy="2277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2">
            <a:extLst>
              <a:ext uri="{FF2B5EF4-FFF2-40B4-BE49-F238E27FC236}">
                <a16:creationId xmlns:a16="http://schemas.microsoft.com/office/drawing/2014/main" id="{2E13354D-DCD2-4787-8442-4EB8CF4875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599" y="2390967"/>
            <a:ext cx="3171825" cy="207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7" name="Picture 7">
            <a:extLst>
              <a:ext uri="{FF2B5EF4-FFF2-40B4-BE49-F238E27FC236}">
                <a16:creationId xmlns:a16="http://schemas.microsoft.com/office/drawing/2014/main" id="{4F504868-FE66-4E91-9716-21B19A57E99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32723" y="4567517"/>
            <a:ext cx="2563812"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8" name="Slide Number Placeholder 5">
            <a:extLst>
              <a:ext uri="{FF2B5EF4-FFF2-40B4-BE49-F238E27FC236}">
                <a16:creationId xmlns:a16="http://schemas.microsoft.com/office/drawing/2014/main" id="{25F7D368-623D-41CE-BEF6-13DCA7246B0E}"/>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5F9F8AF-9AD1-49DF-9B46-D92B7F019B59}" type="slidenum">
              <a:rPr lang="en-US" altLang="en-US" sz="1200" smtClean="0"/>
              <a:pPr>
                <a:spcBef>
                  <a:spcPct val="0"/>
                </a:spcBef>
                <a:buFontTx/>
                <a:buNone/>
              </a:pPr>
              <a:t>94</a:t>
            </a:fld>
            <a:endParaRPr lang="en-US" altLang="en-US" sz="1200"/>
          </a:p>
        </p:txBody>
      </p:sp>
      <p:pic>
        <p:nvPicPr>
          <p:cNvPr id="107526" name="Picture 4">
            <a:extLst>
              <a:ext uri="{FF2B5EF4-FFF2-40B4-BE49-F238E27FC236}">
                <a16:creationId xmlns:a16="http://schemas.microsoft.com/office/drawing/2014/main" id="{45C9003A-5CC0-424A-AA54-CA69A1E096F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35838" y="3636963"/>
            <a:ext cx="1722437" cy="119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207329E-525D-4C52-93A6-E7AF460C05D4}"/>
              </a:ext>
            </a:extLst>
          </p:cNvPr>
          <p:cNvSpPr txBox="1"/>
          <p:nvPr/>
        </p:nvSpPr>
        <p:spPr>
          <a:xfrm>
            <a:off x="0" y="1104478"/>
            <a:ext cx="5491162" cy="5693866"/>
          </a:xfrm>
          <a:prstGeom prst="rect">
            <a:avLst/>
          </a:prstGeom>
          <a:noFill/>
        </p:spPr>
        <p:txBody>
          <a:bodyPr>
            <a:spAutoFit/>
          </a:bodyPr>
          <a:lstStyle/>
          <a:p>
            <a:pPr marL="128588" indent="-128588">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Once a symbol is defined in Thermal Desktop, double click in just about any textbox to access Expression Editor to use it</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Values dependent on expressions are indicated in </a:t>
            </a:r>
            <a:r>
              <a:rPr lang="en-US" sz="1400" b="1" dirty="0">
                <a:solidFill>
                  <a:srgbClr val="0B3D91"/>
                </a:solidFill>
                <a:latin typeface="Arial" panose="020B0604020202020204" pitchFamily="34" charset="0"/>
                <a:cs typeface="Arial" panose="020B0604020202020204" pitchFamily="34" charset="0"/>
              </a:rPr>
              <a:t>Bold</a:t>
            </a:r>
            <a:r>
              <a:rPr lang="en-US" sz="1400" dirty="0">
                <a:solidFill>
                  <a:srgbClr val="0B3D91"/>
                </a:solidFill>
                <a:latin typeface="Arial" panose="020B0604020202020204" pitchFamily="34" charset="0"/>
                <a:cs typeface="Arial" panose="020B0604020202020204" pitchFamily="34" charset="0"/>
              </a:rPr>
              <a:t> font</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Values with a description are highlighted in light blue</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Illegal or incalculable expressions default to 1 with a red background (importing a model without importing symbols)</a:t>
            </a:r>
          </a:p>
          <a:p>
            <a:pPr marL="128588" indent="-128588">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Unit conversion can be performed</a:t>
            </a:r>
          </a:p>
          <a:p>
            <a:pPr marL="128588" indent="-128588">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Can output expression to SINDA (as REGISTERs)</a:t>
            </a:r>
          </a:p>
          <a:p>
            <a:pPr marL="128588" indent="-128588">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Conditional statements (</a:t>
            </a:r>
            <a:r>
              <a:rPr lang="en-US" sz="1400" b="1" i="1" dirty="0">
                <a:solidFill>
                  <a:srgbClr val="0B3D91"/>
                </a:solidFill>
                <a:latin typeface="Arial" panose="020B0604020202020204" pitchFamily="34" charset="0"/>
                <a:cs typeface="Arial" panose="020B0604020202020204" pitchFamily="34" charset="0"/>
              </a:rPr>
              <a:t>Not Valid in SINDA FORTRAN block…</a:t>
            </a:r>
            <a:r>
              <a:rPr lang="en-US" sz="1400" dirty="0">
                <a:solidFill>
                  <a:srgbClr val="0B3D91"/>
                </a:solidFill>
                <a:latin typeface="Arial" panose="020B0604020202020204" pitchFamily="34" charset="0"/>
                <a:cs typeface="Arial" panose="020B0604020202020204" pitchFamily="34" charset="0"/>
              </a:rPr>
              <a:t>)</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a:t>
            </a:r>
            <a:r>
              <a:rPr lang="en-US" sz="1400" dirty="0" err="1">
                <a:solidFill>
                  <a:srgbClr val="0B3D91"/>
                </a:solidFill>
                <a:latin typeface="Arial" panose="020B0604020202020204" pitchFamily="34" charset="0"/>
                <a:cs typeface="Arial" panose="020B0604020202020204" pitchFamily="34" charset="0"/>
              </a:rPr>
              <a:t>Heater_ON</a:t>
            </a:r>
            <a:r>
              <a:rPr lang="en-US" sz="1400" dirty="0">
                <a:solidFill>
                  <a:srgbClr val="0B3D91"/>
                </a:solidFill>
                <a:latin typeface="Arial" panose="020B0604020202020204" pitchFamily="34" charset="0"/>
                <a:cs typeface="Arial" panose="020B0604020202020204" pitchFamily="34" charset="0"/>
              </a:rPr>
              <a:t> == 1) ? 10 : 0</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If </a:t>
            </a:r>
            <a:r>
              <a:rPr lang="en-US" sz="1400" dirty="0" err="1">
                <a:solidFill>
                  <a:srgbClr val="0B3D91"/>
                </a:solidFill>
                <a:latin typeface="Arial" panose="020B0604020202020204" pitchFamily="34" charset="0"/>
                <a:cs typeface="Arial" panose="020B0604020202020204" pitchFamily="34" charset="0"/>
              </a:rPr>
              <a:t>Heater_ON</a:t>
            </a:r>
            <a:r>
              <a:rPr lang="en-US" sz="1400" dirty="0">
                <a:solidFill>
                  <a:srgbClr val="0B3D91"/>
                </a:solidFill>
                <a:latin typeface="Arial" panose="020B0604020202020204" pitchFamily="34" charset="0"/>
                <a:cs typeface="Arial" panose="020B0604020202020204" pitchFamily="34" charset="0"/>
              </a:rPr>
              <a:t> is equal to 1, set expression to 10 otherwise 0</a:t>
            </a:r>
            <a:endParaRPr lang="en-US" sz="1600" dirty="0">
              <a:solidFill>
                <a:srgbClr val="0B3D91"/>
              </a:solidFill>
              <a:latin typeface="Arial" panose="020B0604020202020204" pitchFamily="34" charset="0"/>
              <a:cs typeface="Arial" panose="020B0604020202020204" pitchFamily="34" charset="0"/>
            </a:endParaRPr>
          </a:p>
          <a:p>
            <a:pPr marL="128588" indent="-128588">
              <a:buFont typeface="Arial" panose="020B0604020202020204" pitchFamily="34" charset="0"/>
              <a:buChar char="•"/>
              <a:defRPr/>
            </a:pPr>
            <a:r>
              <a:rPr lang="en-US" sz="1400" i="1" dirty="0" err="1">
                <a:solidFill>
                  <a:srgbClr val="0B3D91"/>
                </a:solidFill>
                <a:latin typeface="Arial" panose="020B0604020202020204" pitchFamily="34" charset="0"/>
                <a:cs typeface="Arial" panose="020B0604020202020204" pitchFamily="34" charset="0"/>
              </a:rPr>
              <a:t>interp</a:t>
            </a:r>
            <a:r>
              <a:rPr lang="en-US" sz="1400" dirty="0">
                <a:solidFill>
                  <a:srgbClr val="0B3D91"/>
                </a:solidFill>
                <a:latin typeface="Arial" panose="020B0604020202020204" pitchFamily="34" charset="0"/>
                <a:cs typeface="Arial" panose="020B0604020202020204" pitchFamily="34" charset="0"/>
              </a:rPr>
              <a:t> function can be used to access elements of symbol arrays</a:t>
            </a:r>
          </a:p>
          <a:p>
            <a:pPr marL="300038" lvl="1" indent="-171450">
              <a:buFont typeface="Calibri" panose="020F0502020204030204" pitchFamily="34" charset="0"/>
              <a:buChar char="‒"/>
              <a:defRPr/>
            </a:pPr>
            <a:r>
              <a:rPr lang="en-US" sz="1400" dirty="0" err="1">
                <a:solidFill>
                  <a:srgbClr val="0B3D91"/>
                </a:solidFill>
                <a:latin typeface="Arial" panose="020B0604020202020204" pitchFamily="34" charset="0"/>
                <a:cs typeface="Arial" panose="020B0604020202020204" pitchFamily="34" charset="0"/>
              </a:rPr>
              <a:t>interp</a:t>
            </a:r>
            <a:r>
              <a:rPr lang="en-US" sz="1400" dirty="0">
                <a:solidFill>
                  <a:srgbClr val="0B3D91"/>
                </a:solidFill>
                <a:latin typeface="Arial" panose="020B0604020202020204" pitchFamily="34" charset="0"/>
                <a:cs typeface="Arial" panose="020B0604020202020204" pitchFamily="34" charset="0"/>
              </a:rPr>
              <a:t>(</a:t>
            </a:r>
            <a:r>
              <a:rPr lang="en-US" sz="1400" dirty="0" err="1">
                <a:solidFill>
                  <a:srgbClr val="0B3D91"/>
                </a:solidFill>
                <a:latin typeface="Arial" panose="020B0604020202020204" pitchFamily="34" charset="0"/>
                <a:cs typeface="Arial" panose="020B0604020202020204" pitchFamily="34" charset="0"/>
              </a:rPr>
              <a:t>CaseArray,PowerArray,CaseFlag</a:t>
            </a:r>
            <a:r>
              <a:rPr lang="en-US" sz="1400" dirty="0">
                <a:solidFill>
                  <a:srgbClr val="0B3D91"/>
                </a:solidFill>
                <a:latin typeface="Arial" panose="020B0604020202020204" pitchFamily="34" charset="0"/>
                <a:cs typeface="Arial" panose="020B0604020202020204" pitchFamily="34" charset="0"/>
              </a:rPr>
              <a:t>)</a:t>
            </a:r>
          </a:p>
          <a:p>
            <a:pPr marL="300038" lvl="1" indent="-171450">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Look in </a:t>
            </a:r>
            <a:r>
              <a:rPr lang="en-US" sz="1400" dirty="0" err="1">
                <a:solidFill>
                  <a:srgbClr val="0B3D91"/>
                </a:solidFill>
                <a:latin typeface="Arial" panose="020B0604020202020204" pitchFamily="34" charset="0"/>
                <a:cs typeface="Arial" panose="020B0604020202020204" pitchFamily="34" charset="0"/>
              </a:rPr>
              <a:t>CaseArray</a:t>
            </a:r>
            <a:r>
              <a:rPr lang="en-US" sz="1400" dirty="0">
                <a:solidFill>
                  <a:srgbClr val="0B3D91"/>
                </a:solidFill>
                <a:latin typeface="Arial" panose="020B0604020202020204" pitchFamily="34" charset="0"/>
                <a:cs typeface="Arial" panose="020B0604020202020204" pitchFamily="34" charset="0"/>
              </a:rPr>
              <a:t> for Case Flag and return entry at same index in </a:t>
            </a:r>
            <a:r>
              <a:rPr lang="en-US" sz="1400" dirty="0" err="1">
                <a:solidFill>
                  <a:srgbClr val="0B3D91"/>
                </a:solidFill>
                <a:latin typeface="Arial" panose="020B0604020202020204" pitchFamily="34" charset="0"/>
                <a:cs typeface="Arial" panose="020B0604020202020204" pitchFamily="34" charset="0"/>
              </a:rPr>
              <a:t>PowerArray</a:t>
            </a:r>
            <a:r>
              <a:rPr lang="en-US" sz="1400" dirty="0">
                <a:solidFill>
                  <a:srgbClr val="0B3D91"/>
                </a:solidFill>
                <a:latin typeface="Arial" panose="020B0604020202020204" pitchFamily="34" charset="0"/>
                <a:cs typeface="Arial" panose="020B0604020202020204" pitchFamily="34" charset="0"/>
              </a:rPr>
              <a:t> – </a:t>
            </a:r>
            <a:r>
              <a:rPr lang="en-US" sz="1400" b="1" i="1" dirty="0">
                <a:solidFill>
                  <a:srgbClr val="0B3D91"/>
                </a:solidFill>
                <a:latin typeface="Arial" panose="020B0604020202020204" pitchFamily="34" charset="0"/>
                <a:cs typeface="Arial" panose="020B0604020202020204" pitchFamily="34" charset="0"/>
              </a:rPr>
              <a:t>Not Valid in SINDA FORTRAN block…</a:t>
            </a:r>
          </a:p>
          <a:p>
            <a:pPr marL="128588" indent="-128588">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Example symbol usages include:</a:t>
            </a:r>
          </a:p>
          <a:p>
            <a:pPr marL="280988" lvl="1" indent="-169863">
              <a:buFont typeface="Calibri" panose="020F0502020204030204" pitchFamily="34" charset="0"/>
              <a:buChar char="‒"/>
              <a:defRPr/>
            </a:pPr>
            <a:r>
              <a:rPr lang="en-US" sz="1400" i="1" dirty="0">
                <a:solidFill>
                  <a:srgbClr val="0B3D91"/>
                </a:solidFill>
                <a:latin typeface="Arial" panose="020B0604020202020204" pitchFamily="34" charset="0"/>
                <a:cs typeface="Arial" panose="020B0604020202020204" pitchFamily="34" charset="0"/>
              </a:rPr>
              <a:t>Power Dissipation (Heat Load or Heater)</a:t>
            </a:r>
          </a:p>
          <a:p>
            <a:pPr marL="280988" lvl="1" indent="-169863">
              <a:buFont typeface="Calibri" panose="020F0502020204030204" pitchFamily="34" charset="0"/>
              <a:buChar char="‒"/>
              <a:defRPr/>
            </a:pPr>
            <a:r>
              <a:rPr lang="en-US" sz="1400" i="1" dirty="0">
                <a:solidFill>
                  <a:srgbClr val="0B3D91"/>
                </a:solidFill>
                <a:latin typeface="Arial" panose="020B0604020202020204" pitchFamily="34" charset="0"/>
                <a:cs typeface="Arial" panose="020B0604020202020204" pitchFamily="34" charset="0"/>
              </a:rPr>
              <a:t>Conductance Values or Convection Coefficient</a:t>
            </a:r>
          </a:p>
          <a:p>
            <a:pPr marL="280988" lvl="1" indent="-169863">
              <a:buFont typeface="Calibri" panose="020F0502020204030204" pitchFamily="34" charset="0"/>
              <a:buChar char="‒"/>
              <a:defRPr/>
            </a:pPr>
            <a:r>
              <a:rPr lang="en-US" sz="1400" i="1" dirty="0">
                <a:solidFill>
                  <a:srgbClr val="0B3D91"/>
                </a:solidFill>
                <a:latin typeface="Arial" panose="020B0604020202020204" pitchFamily="34" charset="0"/>
                <a:cs typeface="Arial" panose="020B0604020202020204" pitchFamily="34" charset="0"/>
              </a:rPr>
              <a:t>PID Gains</a:t>
            </a:r>
          </a:p>
          <a:p>
            <a:pPr marL="280988" lvl="1" indent="-169863">
              <a:buFont typeface="Calibri" panose="020F0502020204030204" pitchFamily="34" charset="0"/>
              <a:buChar char="‒"/>
              <a:defRPr/>
            </a:pPr>
            <a:r>
              <a:rPr lang="en-US" sz="1400" i="1" dirty="0">
                <a:solidFill>
                  <a:srgbClr val="0B3D91"/>
                </a:solidFill>
                <a:latin typeface="Arial" panose="020B0604020202020204" pitchFamily="34" charset="0"/>
                <a:cs typeface="Arial" panose="020B0604020202020204" pitchFamily="34" charset="0"/>
              </a:rPr>
              <a:t>Assembly Rotation Angles or Translations (Open/Close)</a:t>
            </a:r>
          </a:p>
          <a:p>
            <a:pPr marL="280988" lvl="1" indent="-169863">
              <a:buFont typeface="Calibri" panose="020F0502020204030204" pitchFamily="34" charset="0"/>
              <a:buChar char="‒"/>
              <a:defRPr/>
            </a:pPr>
            <a:r>
              <a:rPr lang="en-US" sz="1400" i="1" dirty="0">
                <a:solidFill>
                  <a:srgbClr val="0B3D91"/>
                </a:solidFill>
                <a:latin typeface="Arial" panose="020B0604020202020204" pitchFamily="34" charset="0"/>
                <a:cs typeface="Arial" panose="020B0604020202020204" pitchFamily="34" charset="0"/>
              </a:rPr>
              <a:t>Thickness</a:t>
            </a:r>
          </a:p>
          <a:p>
            <a:pPr marL="280988" lvl="1" indent="-169863">
              <a:buFont typeface="Calibri" panose="020F0502020204030204" pitchFamily="34" charset="0"/>
              <a:buChar char="‒"/>
              <a:defRPr/>
            </a:pPr>
            <a:r>
              <a:rPr lang="en-US" sz="1400" i="1" dirty="0">
                <a:solidFill>
                  <a:srgbClr val="0B3D91"/>
                </a:solidFill>
                <a:latin typeface="Arial" panose="020B0604020202020204" pitchFamily="34" charset="0"/>
                <a:cs typeface="Arial" panose="020B0604020202020204" pitchFamily="34" charset="0"/>
              </a:rPr>
              <a:t>Geometric Distances</a:t>
            </a:r>
          </a:p>
          <a:p>
            <a:pPr marL="280988" lvl="1" indent="-169863">
              <a:spcBef>
                <a:spcPct val="0"/>
              </a:spcBef>
              <a:buFont typeface="Calibri" panose="020F0502020204030204" pitchFamily="34" charset="0"/>
              <a:buChar char="‒"/>
            </a:pPr>
            <a:r>
              <a:rPr lang="en-US" altLang="en-US" sz="1400" i="1" dirty="0">
                <a:solidFill>
                  <a:srgbClr val="0B3D91"/>
                </a:solidFill>
                <a:latin typeface="Arial" panose="020B0604020202020204" pitchFamily="34" charset="0"/>
              </a:rPr>
              <a:t>Boundary Temperatures</a:t>
            </a:r>
          </a:p>
          <a:p>
            <a:pPr marL="280988" lvl="1" indent="-169863">
              <a:spcBef>
                <a:spcPct val="0"/>
              </a:spcBef>
              <a:buFont typeface="Calibri" panose="020F0502020204030204" pitchFamily="34" charset="0"/>
              <a:buChar char="‒"/>
            </a:pPr>
            <a:r>
              <a:rPr lang="en-US" altLang="en-US" sz="1400" i="1" dirty="0">
                <a:solidFill>
                  <a:srgbClr val="0B3D91"/>
                </a:solidFill>
                <a:latin typeface="Arial" panose="020B0604020202020204" pitchFamily="34" charset="0"/>
              </a:rPr>
              <a:t>Initial Temperatures</a:t>
            </a:r>
          </a:p>
          <a:p>
            <a:pPr lvl="1" indent="-214313">
              <a:buFont typeface="Calibri" panose="020F0502020204030204" pitchFamily="34" charset="0"/>
              <a:buChar char="‒"/>
              <a:defRPr/>
            </a:pPr>
            <a:endParaRPr lang="en-US" sz="1400" i="1" dirty="0">
              <a:solidFill>
                <a:srgbClr val="0B3D91"/>
              </a:solidFill>
              <a:latin typeface="Arial" panose="020B0604020202020204" pitchFamily="34" charset="0"/>
              <a:cs typeface="Arial" panose="020B0604020202020204" pitchFamily="34" charset="0"/>
            </a:endParaRPr>
          </a:p>
        </p:txBody>
      </p:sp>
      <p:sp>
        <p:nvSpPr>
          <p:cNvPr id="108547" name="TextBox 9">
            <a:extLst>
              <a:ext uri="{FF2B5EF4-FFF2-40B4-BE49-F238E27FC236}">
                <a16:creationId xmlns:a16="http://schemas.microsoft.com/office/drawing/2014/main" id="{4B5A6BE4-77D6-42FE-8CF2-27B8C133D9F0}"/>
              </a:ext>
            </a:extLst>
          </p:cNvPr>
          <p:cNvSpPr txBox="1">
            <a:spLocks noChangeArrowheads="1"/>
          </p:cNvSpPr>
          <p:nvPr/>
        </p:nvSpPr>
        <p:spPr bwMode="auto">
          <a:xfrm>
            <a:off x="974690" y="0"/>
            <a:ext cx="7331110" cy="102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Assigning Variable Parameters</a:t>
            </a:r>
          </a:p>
        </p:txBody>
      </p:sp>
      <p:pic>
        <p:nvPicPr>
          <p:cNvPr id="108548" name="Picture 7">
            <a:extLst>
              <a:ext uri="{FF2B5EF4-FFF2-40B4-BE49-F238E27FC236}">
                <a16:creationId xmlns:a16="http://schemas.microsoft.com/office/drawing/2014/main" id="{DA3C49E4-D67F-4F99-A009-AADA75B34E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78463" y="1200254"/>
            <a:ext cx="35941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9" name="TextBox 8">
            <a:extLst>
              <a:ext uri="{FF2B5EF4-FFF2-40B4-BE49-F238E27FC236}">
                <a16:creationId xmlns:a16="http://schemas.microsoft.com/office/drawing/2014/main" id="{146B1E94-AB81-46FB-9701-2515F75F9211}"/>
              </a:ext>
            </a:extLst>
          </p:cNvPr>
          <p:cNvSpPr txBox="1">
            <a:spLocks noChangeArrowheads="1"/>
          </p:cNvSpPr>
          <p:nvPr/>
        </p:nvSpPr>
        <p:spPr bwMode="auto">
          <a:xfrm>
            <a:off x="5383213" y="4426718"/>
            <a:ext cx="360362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214313"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a:spcBef>
                <a:spcPct val="0"/>
              </a:spcBef>
              <a:buFont typeface="Calibri" panose="020F0502020204030204" pitchFamily="34" charset="0"/>
              <a:buChar char="‒"/>
            </a:pPr>
            <a:r>
              <a:rPr lang="en-US" altLang="en-US" sz="1400" i="1" dirty="0">
                <a:solidFill>
                  <a:srgbClr val="0B3D91"/>
                </a:solidFill>
                <a:latin typeface="Arial" panose="020B0604020202020204" pitchFamily="34" charset="0"/>
              </a:rPr>
              <a:t>Setpoints</a:t>
            </a:r>
          </a:p>
          <a:p>
            <a:pPr lvl="1">
              <a:spcBef>
                <a:spcPct val="0"/>
              </a:spcBef>
              <a:buFont typeface="Calibri" panose="020F0502020204030204" pitchFamily="34" charset="0"/>
              <a:buChar char="‒"/>
            </a:pPr>
            <a:r>
              <a:rPr lang="en-US" altLang="en-US" sz="1400" i="1" dirty="0">
                <a:solidFill>
                  <a:srgbClr val="0B3D91"/>
                </a:solidFill>
                <a:latin typeface="Arial" panose="020B0604020202020204" pitchFamily="34" charset="0"/>
              </a:rPr>
              <a:t>MLI Assignment</a:t>
            </a:r>
          </a:p>
          <a:p>
            <a:pPr lvl="1">
              <a:spcBef>
                <a:spcPct val="0"/>
              </a:spcBef>
              <a:buFont typeface="Calibri" panose="020F0502020204030204" pitchFamily="34" charset="0"/>
              <a:buChar char="‒"/>
            </a:pPr>
            <a:r>
              <a:rPr lang="en-US" altLang="en-US" sz="1400" i="1" dirty="0">
                <a:solidFill>
                  <a:srgbClr val="0B3D91"/>
                </a:solidFill>
                <a:latin typeface="Arial" panose="020B0604020202020204" pitchFamily="34" charset="0"/>
              </a:rPr>
              <a:t>Number of Rays or Error for MCRT</a:t>
            </a:r>
          </a:p>
          <a:p>
            <a:pPr lvl="1">
              <a:spcBef>
                <a:spcPct val="0"/>
              </a:spcBef>
              <a:buFont typeface="Calibri" panose="020F0502020204030204" pitchFamily="34" charset="0"/>
              <a:buChar char="‒"/>
            </a:pPr>
            <a:r>
              <a:rPr lang="en-US" altLang="en-US" sz="1400" i="1" dirty="0">
                <a:solidFill>
                  <a:srgbClr val="0B3D91"/>
                </a:solidFill>
                <a:latin typeface="Arial" panose="020B0604020202020204" pitchFamily="34" charset="0"/>
              </a:rPr>
              <a:t>Margin Factors/Multipliers</a:t>
            </a:r>
          </a:p>
          <a:p>
            <a:pPr lvl="1">
              <a:spcBef>
                <a:spcPct val="0"/>
              </a:spcBef>
              <a:buFont typeface="Calibri" panose="020F0502020204030204" pitchFamily="34" charset="0"/>
              <a:buChar char="‒"/>
            </a:pPr>
            <a:r>
              <a:rPr lang="en-US" altLang="en-US" sz="1400" i="1" dirty="0">
                <a:solidFill>
                  <a:srgbClr val="0B3D91"/>
                </a:solidFill>
                <a:latin typeface="Arial" panose="020B0604020202020204" pitchFamily="34" charset="0"/>
              </a:rPr>
              <a:t>State Flag (On/Off)</a:t>
            </a:r>
          </a:p>
          <a:p>
            <a:pPr lvl="1">
              <a:spcBef>
                <a:spcPct val="0"/>
              </a:spcBef>
              <a:buFont typeface="Calibri" panose="020F0502020204030204" pitchFamily="34" charset="0"/>
              <a:buChar char="‒"/>
            </a:pPr>
            <a:r>
              <a:rPr lang="en-US" altLang="en-US" sz="1400" i="1" dirty="0">
                <a:solidFill>
                  <a:srgbClr val="0B3D91"/>
                </a:solidFill>
                <a:latin typeface="Arial" panose="020B0604020202020204" pitchFamily="34" charset="0"/>
              </a:rPr>
              <a:t>Failure Flag (zero out value to disconnect or null)</a:t>
            </a:r>
          </a:p>
          <a:p>
            <a:pPr lvl="1">
              <a:spcBef>
                <a:spcPct val="0"/>
              </a:spcBef>
              <a:buFont typeface="Calibri" panose="020F0502020204030204" pitchFamily="34" charset="0"/>
              <a:buChar char="‒"/>
            </a:pPr>
            <a:r>
              <a:rPr lang="en-US" altLang="en-US" sz="1400" i="1" dirty="0">
                <a:solidFill>
                  <a:srgbClr val="0B3D91"/>
                </a:solidFill>
                <a:latin typeface="Arial" panose="020B0604020202020204" pitchFamily="34" charset="0"/>
              </a:rPr>
              <a:t>Absorptivity/Emissivity/k/e*/</a:t>
            </a:r>
            <a:r>
              <a:rPr lang="en-US" altLang="en-US" sz="1400" i="1" dirty="0" err="1">
                <a:solidFill>
                  <a:srgbClr val="0B3D91"/>
                </a:solidFill>
                <a:latin typeface="Arial" panose="020B0604020202020204" pitchFamily="34" charset="0"/>
              </a:rPr>
              <a:t>etc</a:t>
            </a:r>
            <a:endParaRPr lang="en-US" altLang="en-US" sz="1400" i="1" dirty="0">
              <a:solidFill>
                <a:srgbClr val="0B3D91"/>
              </a:solidFill>
              <a:latin typeface="Arial" panose="020B0604020202020204" pitchFamily="34" charset="0"/>
            </a:endParaRPr>
          </a:p>
          <a:p>
            <a:pPr lvl="1">
              <a:spcBef>
                <a:spcPct val="0"/>
              </a:spcBef>
              <a:buFont typeface="Calibri" panose="020F0502020204030204" pitchFamily="34" charset="0"/>
              <a:buChar char="‒"/>
            </a:pPr>
            <a:r>
              <a:rPr lang="en-US" altLang="en-US" sz="1400" i="1" dirty="0" err="1">
                <a:solidFill>
                  <a:srgbClr val="0B3D91"/>
                </a:solidFill>
                <a:latin typeface="Arial" panose="020B0604020202020204" pitchFamily="34" charset="0"/>
              </a:rPr>
              <a:t>Etc</a:t>
            </a:r>
            <a:r>
              <a:rPr lang="en-US" altLang="en-US" sz="1400" i="1" dirty="0">
                <a:solidFill>
                  <a:srgbClr val="0B3D91"/>
                </a:solidFill>
                <a:latin typeface="Arial" panose="020B0604020202020204" pitchFamily="34" charset="0"/>
              </a:rPr>
              <a:t>…</a:t>
            </a:r>
          </a:p>
        </p:txBody>
      </p:sp>
      <p:pic>
        <p:nvPicPr>
          <p:cNvPr id="108550" name="Picture 5">
            <a:extLst>
              <a:ext uri="{FF2B5EF4-FFF2-40B4-BE49-F238E27FC236}">
                <a16:creationId xmlns:a16="http://schemas.microsoft.com/office/drawing/2014/main" id="{8AD86C96-7298-43CB-8175-DAD15B9F7B02}"/>
              </a:ext>
            </a:extLst>
          </p:cNvPr>
          <p:cNvPicPr>
            <a:picLocks noChangeAspect="1"/>
          </p:cNvPicPr>
          <p:nvPr/>
        </p:nvPicPr>
        <p:blipFill>
          <a:blip r:embed="rId3">
            <a:extLst>
              <a:ext uri="{28A0092B-C50C-407E-A947-70E740481C1C}">
                <a14:useLocalDpi xmlns:a14="http://schemas.microsoft.com/office/drawing/2010/main" val="0"/>
              </a:ext>
            </a:extLst>
          </a:blip>
          <a:srcRect t="26756" r="-359" b="67068"/>
          <a:stretch>
            <a:fillRect/>
          </a:stretch>
        </p:blipFill>
        <p:spPr bwMode="auto">
          <a:xfrm>
            <a:off x="6488113" y="4108554"/>
            <a:ext cx="2498725" cy="16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1" name="Picture 6">
            <a:extLst>
              <a:ext uri="{FF2B5EF4-FFF2-40B4-BE49-F238E27FC236}">
                <a16:creationId xmlns:a16="http://schemas.microsoft.com/office/drawing/2014/main" id="{26726D82-4DA6-4F2B-9967-12D0A61B54EF}"/>
              </a:ext>
            </a:extLst>
          </p:cNvPr>
          <p:cNvPicPr>
            <a:picLocks noChangeAspect="1"/>
          </p:cNvPicPr>
          <p:nvPr/>
        </p:nvPicPr>
        <p:blipFill>
          <a:blip r:embed="rId4">
            <a:extLst>
              <a:ext uri="{28A0092B-C50C-407E-A947-70E740481C1C}">
                <a14:useLocalDpi xmlns:a14="http://schemas.microsoft.com/office/drawing/2010/main" val="0"/>
              </a:ext>
            </a:extLst>
          </a:blip>
          <a:srcRect b="67624"/>
          <a:stretch>
            <a:fillRect/>
          </a:stretch>
        </p:blipFill>
        <p:spPr bwMode="auto">
          <a:xfrm>
            <a:off x="6488113" y="3198917"/>
            <a:ext cx="2498725"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2" name="Picture 10">
            <a:extLst>
              <a:ext uri="{FF2B5EF4-FFF2-40B4-BE49-F238E27FC236}">
                <a16:creationId xmlns:a16="http://schemas.microsoft.com/office/drawing/2014/main" id="{0D989EBF-6B0C-4E1D-A659-3EED0B4FFA61}"/>
              </a:ext>
            </a:extLst>
          </p:cNvPr>
          <p:cNvPicPr>
            <a:picLocks noChangeAspect="1"/>
          </p:cNvPicPr>
          <p:nvPr/>
        </p:nvPicPr>
        <p:blipFill>
          <a:blip r:embed="rId5">
            <a:extLst>
              <a:ext uri="{28A0092B-C50C-407E-A947-70E740481C1C}">
                <a14:useLocalDpi xmlns:a14="http://schemas.microsoft.com/office/drawing/2010/main" val="0"/>
              </a:ext>
            </a:extLst>
          </a:blip>
          <a:srcRect t="27231" b="66170"/>
          <a:stretch>
            <a:fillRect/>
          </a:stretch>
        </p:blipFill>
        <p:spPr bwMode="auto">
          <a:xfrm>
            <a:off x="6488113" y="4314929"/>
            <a:ext cx="24987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3" name="Slide Number Placeholder 1">
            <a:extLst>
              <a:ext uri="{FF2B5EF4-FFF2-40B4-BE49-F238E27FC236}">
                <a16:creationId xmlns:a16="http://schemas.microsoft.com/office/drawing/2014/main" id="{A34ED10B-EE5F-435F-A8C1-F8835E743915}"/>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1410352-1098-4036-A150-5A967868DAA3}" type="slidenum">
              <a:rPr lang="en-US" altLang="en-US" sz="1200" smtClean="0"/>
              <a:pPr>
                <a:spcBef>
                  <a:spcPct val="0"/>
                </a:spcBef>
                <a:buFontTx/>
                <a:buNone/>
              </a:pPr>
              <a:t>95</a:t>
            </a:fld>
            <a:endParaRPr lang="en-US" altLang="en-US" sz="120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Box 3">
            <a:extLst>
              <a:ext uri="{FF2B5EF4-FFF2-40B4-BE49-F238E27FC236}">
                <a16:creationId xmlns:a16="http://schemas.microsoft.com/office/drawing/2014/main" id="{D6122506-1A6E-43FA-82F8-6E86873AFAF6}"/>
              </a:ext>
            </a:extLst>
          </p:cNvPr>
          <p:cNvSpPr txBox="1">
            <a:spLocks noChangeArrowheads="1"/>
          </p:cNvSpPr>
          <p:nvPr/>
        </p:nvSpPr>
        <p:spPr bwMode="auto">
          <a:xfrm>
            <a:off x="65089" y="1162501"/>
            <a:ext cx="5154074"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a:spcBef>
                <a:spcPct val="20000"/>
              </a:spcBef>
              <a:buFont typeface="Arial" panose="020B0604020202020204" pitchFamily="34" charset="0"/>
              <a:buChar char="•"/>
              <a:defRPr sz="3200">
                <a:solidFill>
                  <a:schemeClr val="tx1"/>
                </a:solidFill>
                <a:latin typeface="Calibri" panose="020F0502020204030204" pitchFamily="34" charset="0"/>
              </a:defRPr>
            </a:lvl1pPr>
            <a:lvl2pPr marL="300038" indent="-1714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dirty="0">
                <a:solidFill>
                  <a:srgbClr val="0B3D91"/>
                </a:solidFill>
                <a:latin typeface="Arial" panose="020B0604020202020204" pitchFamily="34" charset="0"/>
              </a:rPr>
              <a:t>Two methods exist in Thermal Desktop for handling moving geometry: </a:t>
            </a:r>
            <a:r>
              <a:rPr lang="en-US" altLang="en-US" sz="1400" b="1" i="1" dirty="0">
                <a:solidFill>
                  <a:srgbClr val="0B3D91"/>
                </a:solidFill>
                <a:latin typeface="Arial" panose="020B0604020202020204" pitchFamily="34" charset="0"/>
              </a:rPr>
              <a:t>Assemblies</a:t>
            </a:r>
            <a:r>
              <a:rPr lang="en-US" altLang="en-US" sz="1400" dirty="0">
                <a:solidFill>
                  <a:srgbClr val="0B3D91"/>
                </a:solidFill>
                <a:latin typeface="Arial" panose="020B0604020202020204" pitchFamily="34" charset="0"/>
              </a:rPr>
              <a:t> and </a:t>
            </a:r>
            <a:r>
              <a:rPr lang="en-US" altLang="en-US" sz="1400" b="1" i="1" dirty="0">
                <a:solidFill>
                  <a:srgbClr val="0B3D91"/>
                </a:solidFill>
                <a:latin typeface="Arial" panose="020B0604020202020204" pitchFamily="34" charset="0"/>
              </a:rPr>
              <a:t>Trackers</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For both, geometry must be attached</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If using FE, nodes must be attached since nodes define elements</a:t>
            </a:r>
          </a:p>
          <a:p>
            <a:pPr>
              <a:spcBef>
                <a:spcPct val="0"/>
              </a:spcBef>
            </a:pPr>
            <a:r>
              <a:rPr lang="en-US" altLang="en-US" sz="1400" dirty="0">
                <a:solidFill>
                  <a:srgbClr val="0B3D91"/>
                </a:solidFill>
                <a:latin typeface="Arial" panose="020B0604020202020204" pitchFamily="34" charset="0"/>
              </a:rPr>
              <a:t>Assemblies</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Everything attached moves when assembly is moved</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Be careful using AutoCAD move command; moving TD objects and the assembly makes everything attached to the assembly move twice.</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Useful for moving geometry based on user needs (e.g. door opening, shield deploying, lid closing, </a:t>
            </a:r>
            <a:r>
              <a:rPr lang="en-US" altLang="en-US" sz="1200" dirty="0" err="1">
                <a:solidFill>
                  <a:srgbClr val="0B3D91"/>
                </a:solidFill>
                <a:latin typeface="Arial" panose="020B0604020202020204" pitchFamily="34" charset="0"/>
              </a:rPr>
              <a:t>etc</a:t>
            </a:r>
            <a:r>
              <a:rPr lang="en-US" altLang="en-US" sz="1200" dirty="0">
                <a:solidFill>
                  <a:srgbClr val="0B3D91"/>
                </a:solidFill>
                <a:latin typeface="Arial" panose="020B0604020202020204" pitchFamily="34" charset="0"/>
              </a:rPr>
              <a:t>).  Could be orbit position dependent.</a:t>
            </a:r>
          </a:p>
          <a:p>
            <a:pPr>
              <a:spcBef>
                <a:spcPct val="0"/>
              </a:spcBef>
            </a:pPr>
            <a:r>
              <a:rPr lang="en-US" altLang="en-US" sz="1400" dirty="0">
                <a:solidFill>
                  <a:srgbClr val="0B3D91"/>
                </a:solidFill>
                <a:latin typeface="Arial" panose="020B0604020202020204" pitchFamily="34" charset="0"/>
              </a:rPr>
              <a:t>Trackers</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Similar to Assemblies, but point specified axis towards target by rotating about second specified axis.  Can be nested, but gets complex quickly</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Useful for simple solar arrays or more complex spacecraft pointing</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Utilized by HR and Articulating Radk calculations</a:t>
            </a:r>
          </a:p>
          <a:p>
            <a:pPr>
              <a:spcBef>
                <a:spcPct val="0"/>
              </a:spcBef>
            </a:pPr>
            <a:r>
              <a:rPr lang="en-US" altLang="en-US" sz="1400" dirty="0">
                <a:solidFill>
                  <a:srgbClr val="0B3D91"/>
                </a:solidFill>
                <a:latin typeface="Arial" panose="020B0604020202020204" pitchFamily="34" charset="0"/>
              </a:rPr>
              <a:t>Fast Spin (many times in one orbit position)</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Fast spinning capability exists for radiation calculations for scan mirrors, rotating drums, etc.</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Use an assembly, assign spinning geometry, and assign rotation angle to symbol variable</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In Radk or HR Spin Tab, specify start angle, end angle and increments</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Be sure to use 0 error and max number of rays per </a:t>
            </a:r>
            <a:r>
              <a:rPr lang="en-US" altLang="en-US" sz="1200" i="1" dirty="0">
                <a:solidFill>
                  <a:srgbClr val="0B3D91"/>
                </a:solidFill>
                <a:latin typeface="Arial" panose="020B0604020202020204" pitchFamily="34" charset="0"/>
              </a:rPr>
              <a:t>position</a:t>
            </a:r>
          </a:p>
          <a:p>
            <a:pPr>
              <a:spcBef>
                <a:spcPct val="0"/>
              </a:spcBef>
            </a:pPr>
            <a:r>
              <a:rPr lang="en-US" altLang="en-US" sz="1400" dirty="0">
                <a:solidFill>
                  <a:srgbClr val="0B3D91"/>
                </a:solidFill>
                <a:latin typeface="Arial" panose="020B0604020202020204" pitchFamily="34" charset="0"/>
              </a:rPr>
              <a:t>Slow Spin/Slew (&lt;&lt; one time in orbit position)</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Orbit Rotation or slew to multiple of </a:t>
            </a:r>
            <a:r>
              <a:rPr lang="en-US" altLang="en-US" sz="1200" i="1" dirty="0" err="1">
                <a:solidFill>
                  <a:srgbClr val="0B3D91"/>
                </a:solidFill>
                <a:latin typeface="Arial" panose="020B0604020202020204" pitchFamily="34" charset="0"/>
              </a:rPr>
              <a:t>hrMeanAnom</a:t>
            </a:r>
            <a:endParaRPr lang="en-US" altLang="en-US" sz="1200" dirty="0">
              <a:solidFill>
                <a:srgbClr val="0B3D91"/>
              </a:solidFill>
              <a:latin typeface="Arial" panose="020B0604020202020204" pitchFamily="34" charset="0"/>
            </a:endParaRPr>
          </a:p>
        </p:txBody>
      </p:sp>
      <p:sp>
        <p:nvSpPr>
          <p:cNvPr id="109571" name="TextBox 9">
            <a:extLst>
              <a:ext uri="{FF2B5EF4-FFF2-40B4-BE49-F238E27FC236}">
                <a16:creationId xmlns:a16="http://schemas.microsoft.com/office/drawing/2014/main" id="{829A8278-ABA9-48DE-A3F2-E29F908568F2}"/>
              </a:ext>
            </a:extLst>
          </p:cNvPr>
          <p:cNvSpPr txBox="1">
            <a:spLocks noChangeArrowheads="1"/>
          </p:cNvSpPr>
          <p:nvPr/>
        </p:nvSpPr>
        <p:spPr bwMode="auto">
          <a:xfrm>
            <a:off x="994787" y="-1"/>
            <a:ext cx="7311014" cy="99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Moving Geometry</a:t>
            </a:r>
          </a:p>
        </p:txBody>
      </p:sp>
      <p:pic>
        <p:nvPicPr>
          <p:cNvPr id="109572" name="Picture 1">
            <a:extLst>
              <a:ext uri="{FF2B5EF4-FFF2-40B4-BE49-F238E27FC236}">
                <a16:creationId xmlns:a16="http://schemas.microsoft.com/office/drawing/2014/main" id="{4F039923-8F48-4971-A585-00DE911DBF9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73663" y="1252538"/>
            <a:ext cx="2125662"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3" name="Picture 2">
            <a:extLst>
              <a:ext uri="{FF2B5EF4-FFF2-40B4-BE49-F238E27FC236}">
                <a16:creationId xmlns:a16="http://schemas.microsoft.com/office/drawing/2014/main" id="{00B07ED8-CA17-4BFC-9F5B-BD6F6C9203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97675" y="1249363"/>
            <a:ext cx="2130425"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4" name="Picture 11">
            <a:extLst>
              <a:ext uri="{FF2B5EF4-FFF2-40B4-BE49-F238E27FC236}">
                <a16:creationId xmlns:a16="http://schemas.microsoft.com/office/drawing/2014/main" id="{66AF1522-01DF-4637-A1AD-9B38F942860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19162" y="3009900"/>
            <a:ext cx="1824576"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5" name="Picture 4">
            <a:extLst>
              <a:ext uri="{FF2B5EF4-FFF2-40B4-BE49-F238E27FC236}">
                <a16:creationId xmlns:a16="http://schemas.microsoft.com/office/drawing/2014/main" id="{9047F3E7-2540-421A-8E1B-0428869BAAB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10388" y="3009900"/>
            <a:ext cx="2017712" cy="255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6" name="Picture 12">
            <a:extLst>
              <a:ext uri="{FF2B5EF4-FFF2-40B4-BE49-F238E27FC236}">
                <a16:creationId xmlns:a16="http://schemas.microsoft.com/office/drawing/2014/main" id="{037F28A0-5B5E-4260-86DD-6288BE27563E}"/>
              </a:ext>
            </a:extLst>
          </p:cNvPr>
          <p:cNvPicPr>
            <a:picLocks noChangeAspect="1"/>
          </p:cNvPicPr>
          <p:nvPr/>
        </p:nvPicPr>
        <p:blipFill>
          <a:blip r:embed="rId6">
            <a:extLst>
              <a:ext uri="{28A0092B-C50C-407E-A947-70E740481C1C}">
                <a14:useLocalDpi xmlns:a14="http://schemas.microsoft.com/office/drawing/2010/main" val="0"/>
              </a:ext>
            </a:extLst>
          </a:blip>
          <a:srcRect r="67690" b="57642"/>
          <a:stretch>
            <a:fillRect/>
          </a:stretch>
        </p:blipFill>
        <p:spPr bwMode="auto">
          <a:xfrm>
            <a:off x="5316538" y="4438650"/>
            <a:ext cx="1420812" cy="139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7" name="Slide Number Placeholder 5">
            <a:extLst>
              <a:ext uri="{FF2B5EF4-FFF2-40B4-BE49-F238E27FC236}">
                <a16:creationId xmlns:a16="http://schemas.microsoft.com/office/drawing/2014/main" id="{2B495F4E-6360-4C25-805E-354924F901C1}"/>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2E6B140-413E-443F-B615-24BC93AE0B9B}" type="slidenum">
              <a:rPr lang="en-US" altLang="en-US" sz="1200" smtClean="0"/>
              <a:pPr>
                <a:spcBef>
                  <a:spcPct val="0"/>
                </a:spcBef>
                <a:buFontTx/>
                <a:buNone/>
              </a:pPr>
              <a:t>96</a:t>
            </a:fld>
            <a:endParaRPr lang="en-US" altLang="en-US" sz="12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Box 3">
            <a:extLst>
              <a:ext uri="{FF2B5EF4-FFF2-40B4-BE49-F238E27FC236}">
                <a16:creationId xmlns:a16="http://schemas.microsoft.com/office/drawing/2014/main" id="{AA7567BD-560B-4267-975A-88741DC55913}"/>
              </a:ext>
            </a:extLst>
          </p:cNvPr>
          <p:cNvSpPr txBox="1">
            <a:spLocks noChangeArrowheads="1"/>
          </p:cNvSpPr>
          <p:nvPr/>
        </p:nvSpPr>
        <p:spPr bwMode="auto">
          <a:xfrm>
            <a:off x="71438" y="1158069"/>
            <a:ext cx="89614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8588" indent="-1285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500" dirty="0">
                <a:solidFill>
                  <a:srgbClr val="0B3D91"/>
                </a:solidFill>
                <a:latin typeface="Arial" panose="020B0604020202020204" pitchFamily="34" charset="0"/>
              </a:rPr>
              <a:t>When nodes are not merged to establish connectivity between two surfaces, a user must add this manually. Two methods exist in Thermal Desktop for this: </a:t>
            </a:r>
            <a:r>
              <a:rPr lang="en-US" altLang="en-US" sz="1500" b="1" i="1" dirty="0">
                <a:solidFill>
                  <a:srgbClr val="0B3D91"/>
                </a:solidFill>
                <a:latin typeface="Arial" panose="020B0604020202020204" pitchFamily="34" charset="0"/>
              </a:rPr>
              <a:t>Conductors</a:t>
            </a:r>
            <a:r>
              <a:rPr lang="en-US" altLang="en-US" sz="1500" dirty="0">
                <a:solidFill>
                  <a:srgbClr val="0B3D91"/>
                </a:solidFill>
                <a:latin typeface="Arial" panose="020B0604020202020204" pitchFamily="34" charset="0"/>
              </a:rPr>
              <a:t> and </a:t>
            </a:r>
            <a:r>
              <a:rPr lang="en-US" altLang="en-US" sz="1500" b="1" i="1" dirty="0">
                <a:solidFill>
                  <a:srgbClr val="0B3D91"/>
                </a:solidFill>
                <a:latin typeface="Arial" panose="020B0604020202020204" pitchFamily="34" charset="0"/>
              </a:rPr>
              <a:t>Contactors</a:t>
            </a:r>
          </a:p>
        </p:txBody>
      </p:sp>
      <p:sp>
        <p:nvSpPr>
          <p:cNvPr id="110595" name="TextBox 9">
            <a:extLst>
              <a:ext uri="{FF2B5EF4-FFF2-40B4-BE49-F238E27FC236}">
                <a16:creationId xmlns:a16="http://schemas.microsoft.com/office/drawing/2014/main" id="{4D407D5B-CC5C-41FC-A511-F47C4E75789B}"/>
              </a:ext>
            </a:extLst>
          </p:cNvPr>
          <p:cNvSpPr txBox="1">
            <a:spLocks noChangeArrowheads="1"/>
          </p:cNvSpPr>
          <p:nvPr/>
        </p:nvSpPr>
        <p:spPr bwMode="auto">
          <a:xfrm>
            <a:off x="994787" y="-1"/>
            <a:ext cx="7311014" cy="99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Establishing Connectivity</a:t>
            </a:r>
          </a:p>
        </p:txBody>
      </p:sp>
      <p:pic>
        <p:nvPicPr>
          <p:cNvPr id="110596" name="Picture 5">
            <a:extLst>
              <a:ext uri="{FF2B5EF4-FFF2-40B4-BE49-F238E27FC236}">
                <a16:creationId xmlns:a16="http://schemas.microsoft.com/office/drawing/2014/main" id="{5F066465-D007-456C-888F-866D37F0EC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7475" y="2566235"/>
            <a:ext cx="2782888" cy="365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7" name="Picture 6">
            <a:extLst>
              <a:ext uri="{FF2B5EF4-FFF2-40B4-BE49-F238E27FC236}">
                <a16:creationId xmlns:a16="http://schemas.microsoft.com/office/drawing/2014/main" id="{8F3A766C-F817-4B1F-966E-325D8C11D1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34125" y="2170076"/>
            <a:ext cx="2733675" cy="368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8" name="TextBox 10">
            <a:extLst>
              <a:ext uri="{FF2B5EF4-FFF2-40B4-BE49-F238E27FC236}">
                <a16:creationId xmlns:a16="http://schemas.microsoft.com/office/drawing/2014/main" id="{4D19B4D5-1673-4B5C-9C0C-7B9C96FA2EA3}"/>
              </a:ext>
            </a:extLst>
          </p:cNvPr>
          <p:cNvSpPr txBox="1">
            <a:spLocks noChangeArrowheads="1"/>
          </p:cNvSpPr>
          <p:nvPr/>
        </p:nvSpPr>
        <p:spPr bwMode="auto">
          <a:xfrm>
            <a:off x="2893925" y="1693358"/>
            <a:ext cx="3506875"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8588" indent="-128588">
              <a:spcBef>
                <a:spcPct val="20000"/>
              </a:spcBef>
              <a:buFont typeface="Arial" panose="020B0604020202020204" pitchFamily="34" charset="0"/>
              <a:buChar char="•"/>
              <a:defRPr sz="3200">
                <a:solidFill>
                  <a:schemeClr val="tx1"/>
                </a:solidFill>
                <a:latin typeface="Calibri" panose="020F0502020204030204" pitchFamily="34" charset="0"/>
              </a:defRPr>
            </a:lvl1pPr>
            <a:lvl2pPr marL="300038" indent="-1714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500" dirty="0">
                <a:solidFill>
                  <a:srgbClr val="0B3D91"/>
                </a:solidFill>
                <a:latin typeface="Arial" panose="020B0604020202020204" pitchFamily="34" charset="0"/>
              </a:rPr>
              <a:t>Both</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Can be material dependent, time or temperature dependent or constant value</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Can be to insulation nodes, one way, or radiative conductors</a:t>
            </a:r>
          </a:p>
          <a:p>
            <a:pPr>
              <a:spcBef>
                <a:spcPct val="0"/>
              </a:spcBef>
            </a:pPr>
            <a:r>
              <a:rPr lang="en-US" altLang="en-US" sz="1500" dirty="0">
                <a:solidFill>
                  <a:srgbClr val="0B3D91"/>
                </a:solidFill>
                <a:latin typeface="Arial" panose="020B0604020202020204" pitchFamily="34" charset="0"/>
              </a:rPr>
              <a:t>Conductors</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Remeshing/</a:t>
            </a:r>
            <a:r>
              <a:rPr lang="en-US" altLang="en-US" sz="1200" dirty="0" err="1">
                <a:solidFill>
                  <a:srgbClr val="0B3D91"/>
                </a:solidFill>
                <a:latin typeface="Arial" panose="020B0604020202020204" pitchFamily="34" charset="0"/>
              </a:rPr>
              <a:t>renodalization</a:t>
            </a:r>
            <a:r>
              <a:rPr lang="en-US" altLang="en-US" sz="1200" dirty="0">
                <a:solidFill>
                  <a:srgbClr val="0B3D91"/>
                </a:solidFill>
                <a:latin typeface="Arial" panose="020B0604020202020204" pitchFamily="34" charset="0"/>
              </a:rPr>
              <a:t> can break this link</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Can be per Area, Cannot mix types (i.e. cannot add a surface to a node to node conductor)</a:t>
            </a:r>
          </a:p>
          <a:p>
            <a:pPr>
              <a:spcBef>
                <a:spcPct val="0"/>
              </a:spcBef>
            </a:pPr>
            <a:r>
              <a:rPr lang="en-US" altLang="en-US" sz="1500" dirty="0">
                <a:solidFill>
                  <a:srgbClr val="0B3D91"/>
                </a:solidFill>
                <a:latin typeface="Arial" panose="020B0604020202020204" pitchFamily="34" charset="0"/>
              </a:rPr>
              <a:t>Contactors</a:t>
            </a:r>
          </a:p>
          <a:p>
            <a:pPr lvl="1">
              <a:spcBef>
                <a:spcPct val="0"/>
              </a:spcBef>
              <a:buFont typeface="Calibri" panose="020F0502020204030204" pitchFamily="34" charset="0"/>
              <a:buChar char="‒"/>
            </a:pPr>
            <a:r>
              <a:rPr lang="en-US" altLang="en-US" sz="1200" dirty="0" err="1">
                <a:solidFill>
                  <a:srgbClr val="0B3D91"/>
                </a:solidFill>
                <a:latin typeface="Arial" panose="020B0604020202020204" pitchFamily="34" charset="0"/>
              </a:rPr>
              <a:t>Renodalization</a:t>
            </a:r>
            <a:r>
              <a:rPr lang="en-US" altLang="en-US" sz="1200" dirty="0">
                <a:solidFill>
                  <a:srgbClr val="0B3D91"/>
                </a:solidFill>
                <a:latin typeface="Arial" panose="020B0604020202020204" pitchFamily="34" charset="0"/>
              </a:rPr>
              <a:t> does not break this link, unless new elements are created</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Must specify Edge or Face contactor type and edges/face sides to make contact</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Use Ray Trace for Face Contact</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Specify reasonable tolerance</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Preference is to use Per Area or Length over absolute conductance</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Often, best not to Apply Surface Thickness</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Contact From displayed as Green Arrow, To faces as Yellow Arrows</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rPr>
              <a:t>Can visually display contact made (or missed)</a:t>
            </a:r>
          </a:p>
        </p:txBody>
      </p:sp>
      <p:sp>
        <p:nvSpPr>
          <p:cNvPr id="110599" name="Rectangle 7">
            <a:extLst>
              <a:ext uri="{FF2B5EF4-FFF2-40B4-BE49-F238E27FC236}">
                <a16:creationId xmlns:a16="http://schemas.microsoft.com/office/drawing/2014/main" id="{4D28D7EA-578E-4DA6-9EF7-DC850A2AE53D}"/>
              </a:ext>
            </a:extLst>
          </p:cNvPr>
          <p:cNvSpPr>
            <a:spLocks noChangeArrowheads="1"/>
          </p:cNvSpPr>
          <p:nvPr/>
        </p:nvSpPr>
        <p:spPr bwMode="auto">
          <a:xfrm>
            <a:off x="281353" y="1926406"/>
            <a:ext cx="245179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a:spcBef>
                <a:spcPct val="0"/>
              </a:spcBef>
              <a:buFontTx/>
              <a:buNone/>
            </a:pPr>
            <a:r>
              <a:rPr lang="en-US" altLang="en-US" sz="1200" b="1" i="1" dirty="0">
                <a:solidFill>
                  <a:srgbClr val="0B3D91"/>
                </a:solidFill>
                <a:latin typeface="Arial" panose="020B0604020202020204" pitchFamily="34" charset="0"/>
              </a:rPr>
              <a:t>Conductor: Tie a specified node to a surface, multiple nodes, or a single node</a:t>
            </a:r>
          </a:p>
        </p:txBody>
      </p:sp>
      <p:sp>
        <p:nvSpPr>
          <p:cNvPr id="110600" name="Rectangle 8">
            <a:extLst>
              <a:ext uri="{FF2B5EF4-FFF2-40B4-BE49-F238E27FC236}">
                <a16:creationId xmlns:a16="http://schemas.microsoft.com/office/drawing/2014/main" id="{2A4BD2A0-A512-4590-BD41-AA2057A5E445}"/>
              </a:ext>
            </a:extLst>
          </p:cNvPr>
          <p:cNvSpPr>
            <a:spLocks noChangeArrowheads="1"/>
          </p:cNvSpPr>
          <p:nvPr/>
        </p:nvSpPr>
        <p:spPr bwMode="auto">
          <a:xfrm>
            <a:off x="6179736" y="1702147"/>
            <a:ext cx="30075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1588" indent="-1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algn="ctr">
              <a:spcBef>
                <a:spcPct val="0"/>
              </a:spcBef>
              <a:buFontTx/>
              <a:buNone/>
            </a:pPr>
            <a:r>
              <a:rPr lang="en-US" altLang="en-US" sz="1200" b="1" i="1" dirty="0">
                <a:solidFill>
                  <a:srgbClr val="0B3D91"/>
                </a:solidFill>
                <a:latin typeface="Arial" panose="020B0604020202020204" pitchFamily="34" charset="0"/>
              </a:rPr>
              <a:t>Contactor: Tie nodes associated with two surfaces or two edges together</a:t>
            </a:r>
          </a:p>
        </p:txBody>
      </p:sp>
      <p:pic>
        <p:nvPicPr>
          <p:cNvPr id="110601" name="Picture 14">
            <a:extLst>
              <a:ext uri="{FF2B5EF4-FFF2-40B4-BE49-F238E27FC236}">
                <a16:creationId xmlns:a16="http://schemas.microsoft.com/office/drawing/2014/main" id="{2041DA58-1AE1-4771-BC62-4CEDD8F4E161}"/>
              </a:ext>
            </a:extLst>
          </p:cNvPr>
          <p:cNvPicPr>
            <a:picLocks noChangeAspect="1"/>
          </p:cNvPicPr>
          <p:nvPr/>
        </p:nvPicPr>
        <p:blipFill>
          <a:blip r:embed="rId4">
            <a:extLst>
              <a:ext uri="{28A0092B-C50C-407E-A947-70E740481C1C}">
                <a14:useLocalDpi xmlns:a14="http://schemas.microsoft.com/office/drawing/2010/main" val="0"/>
              </a:ext>
            </a:extLst>
          </a:blip>
          <a:srcRect l="26009" t="42337" r="29752" b="21080"/>
          <a:stretch>
            <a:fillRect/>
          </a:stretch>
        </p:blipFill>
        <p:spPr bwMode="auto">
          <a:xfrm>
            <a:off x="6172724" y="5784650"/>
            <a:ext cx="15478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2" name="Picture 15">
            <a:extLst>
              <a:ext uri="{FF2B5EF4-FFF2-40B4-BE49-F238E27FC236}">
                <a16:creationId xmlns:a16="http://schemas.microsoft.com/office/drawing/2014/main" id="{D2A7A705-07B7-408D-A0E9-010CD509006B}"/>
              </a:ext>
            </a:extLst>
          </p:cNvPr>
          <p:cNvPicPr>
            <a:picLocks noChangeAspect="1"/>
          </p:cNvPicPr>
          <p:nvPr/>
        </p:nvPicPr>
        <p:blipFill>
          <a:blip r:embed="rId5">
            <a:extLst>
              <a:ext uri="{28A0092B-C50C-407E-A947-70E740481C1C}">
                <a14:useLocalDpi xmlns:a14="http://schemas.microsoft.com/office/drawing/2010/main" val="0"/>
              </a:ext>
            </a:extLst>
          </a:blip>
          <a:srcRect l="29201" t="42252" r="31522" b="21272"/>
          <a:stretch>
            <a:fillRect/>
          </a:stretch>
        </p:blipFill>
        <p:spPr bwMode="auto">
          <a:xfrm>
            <a:off x="7673974" y="5771950"/>
            <a:ext cx="1408113"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03" name="TextBox 1">
            <a:extLst>
              <a:ext uri="{FF2B5EF4-FFF2-40B4-BE49-F238E27FC236}">
                <a16:creationId xmlns:a16="http://schemas.microsoft.com/office/drawing/2014/main" id="{C2E20FB0-3434-4425-8027-5AA3E62C1943}"/>
              </a:ext>
            </a:extLst>
          </p:cNvPr>
          <p:cNvSpPr txBox="1">
            <a:spLocks noChangeArrowheads="1"/>
          </p:cNvSpPr>
          <p:nvPr/>
        </p:nvSpPr>
        <p:spPr bwMode="auto">
          <a:xfrm>
            <a:off x="1335088" y="3199648"/>
            <a:ext cx="1427162"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800" b="1" dirty="0">
                <a:solidFill>
                  <a:srgbClr val="FF0000"/>
                </a:solidFill>
                <a:latin typeface="Arial" panose="020B0604020202020204" pitchFamily="34" charset="0"/>
              </a:rPr>
              <a:t>Best to use for </a:t>
            </a:r>
          </a:p>
          <a:p>
            <a:pPr algn="ctr">
              <a:spcBef>
                <a:spcPct val="0"/>
              </a:spcBef>
              <a:buFontTx/>
              <a:buNone/>
            </a:pPr>
            <a:r>
              <a:rPr lang="en-US" altLang="en-US" sz="1800" b="1" dirty="0">
                <a:solidFill>
                  <a:srgbClr val="FF0000"/>
                </a:solidFill>
                <a:latin typeface="Arial" panose="020B0604020202020204" pitchFamily="34" charset="0"/>
              </a:rPr>
              <a:t>Point-to-Point or  Point-to-Surface Contact</a:t>
            </a:r>
          </a:p>
        </p:txBody>
      </p:sp>
      <p:sp>
        <p:nvSpPr>
          <p:cNvPr id="110604" name="TextBox 11">
            <a:extLst>
              <a:ext uri="{FF2B5EF4-FFF2-40B4-BE49-F238E27FC236}">
                <a16:creationId xmlns:a16="http://schemas.microsoft.com/office/drawing/2014/main" id="{BD74CD3F-B71D-4B1C-AF80-BEF924FBA5EC}"/>
              </a:ext>
            </a:extLst>
          </p:cNvPr>
          <p:cNvSpPr txBox="1">
            <a:spLocks noChangeArrowheads="1"/>
          </p:cNvSpPr>
          <p:nvPr/>
        </p:nvSpPr>
        <p:spPr bwMode="auto">
          <a:xfrm>
            <a:off x="7283450" y="3619500"/>
            <a:ext cx="159861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800" b="1">
                <a:solidFill>
                  <a:srgbClr val="FF0000"/>
                </a:solidFill>
                <a:latin typeface="Arial" panose="020B0604020202020204" pitchFamily="34" charset="0"/>
              </a:rPr>
              <a:t>Best to use for</a:t>
            </a:r>
          </a:p>
          <a:p>
            <a:pPr algn="ctr">
              <a:spcBef>
                <a:spcPct val="0"/>
              </a:spcBef>
              <a:buFontTx/>
              <a:buNone/>
            </a:pPr>
            <a:r>
              <a:rPr lang="en-US" altLang="en-US" sz="1800" b="1">
                <a:solidFill>
                  <a:srgbClr val="FF0000"/>
                </a:solidFill>
                <a:latin typeface="Arial" panose="020B0604020202020204" pitchFamily="34" charset="0"/>
              </a:rPr>
              <a:t> Edge-to-Edge or Surface-to-Surface Contact</a:t>
            </a:r>
          </a:p>
        </p:txBody>
      </p:sp>
      <p:sp>
        <p:nvSpPr>
          <p:cNvPr id="110605" name="Slide Number Placeholder 2">
            <a:extLst>
              <a:ext uri="{FF2B5EF4-FFF2-40B4-BE49-F238E27FC236}">
                <a16:creationId xmlns:a16="http://schemas.microsoft.com/office/drawing/2014/main" id="{7F85A8A4-9B88-415D-BFA5-2C83A5ACD2A6}"/>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9E358B1-0CE8-4F4E-9CB0-48E713B4947C}" type="slidenum">
              <a:rPr lang="en-US" altLang="en-US" sz="1200" smtClean="0"/>
              <a:pPr>
                <a:spcBef>
                  <a:spcPct val="0"/>
                </a:spcBef>
                <a:buFontTx/>
                <a:buNone/>
              </a:pPr>
              <a:t>97</a:t>
            </a:fld>
            <a:endParaRPr lang="en-US" altLang="en-US" sz="120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FE19426-08F8-4D5C-8E79-381C2970F652}"/>
              </a:ext>
            </a:extLst>
          </p:cNvPr>
          <p:cNvSpPr txBox="1"/>
          <p:nvPr/>
        </p:nvSpPr>
        <p:spPr>
          <a:xfrm>
            <a:off x="71438" y="1131448"/>
            <a:ext cx="5622925" cy="4832092"/>
          </a:xfrm>
          <a:prstGeom prst="rect">
            <a:avLst/>
          </a:prstGeom>
          <a:noFill/>
        </p:spPr>
        <p:txBody>
          <a:bodyPr>
            <a:spAutoFit/>
          </a:bodyPr>
          <a:lstStyle/>
          <a:p>
            <a:pPr marL="128588" indent="-128588">
              <a:buFont typeface="Arial" panose="020B0604020202020204" pitchFamily="34" charset="0"/>
              <a:buChar char="•"/>
              <a:defRPr/>
            </a:pPr>
            <a:r>
              <a:rPr lang="en-US" sz="1400" b="1" dirty="0">
                <a:solidFill>
                  <a:srgbClr val="0B3D91"/>
                </a:solidFill>
                <a:latin typeface="Arial" panose="020B0604020202020204" pitchFamily="34" charset="0"/>
                <a:cs typeface="Arial" panose="020B0604020202020204" pitchFamily="34" charset="0"/>
              </a:rPr>
              <a:t>Boundary conditions must be applied to models.  Typical boundary conditions for thermal analysis include: fixed temperatures and fixed heat loads.</a:t>
            </a:r>
          </a:p>
          <a:p>
            <a:pPr marL="300038" lvl="1" indent="-169069">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Boundary nodes defined by overriding the calculations by elements/surfaces.  Need to also specify temperature.</a:t>
            </a:r>
          </a:p>
          <a:p>
            <a:pPr marL="130969" indent="-130969">
              <a:buFont typeface="Arial" panose="020B0604020202020204" pitchFamily="34" charset="0"/>
              <a:buChar char="•"/>
              <a:defRPr/>
            </a:pPr>
            <a:r>
              <a:rPr lang="en-US" sz="1400" b="1" dirty="0">
                <a:solidFill>
                  <a:srgbClr val="0B3D91"/>
                </a:solidFill>
                <a:latin typeface="Arial" panose="020B0604020202020204" pitchFamily="34" charset="0"/>
                <a:cs typeface="Arial" panose="020B0604020202020204" pitchFamily="34" charset="0"/>
              </a:rPr>
              <a:t>Heat Loads</a:t>
            </a:r>
          </a:p>
          <a:p>
            <a:pPr marL="300038" lvl="1" indent="-169069">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User specified application of heat to nodes, surfaces, </a:t>
            </a:r>
          </a:p>
          <a:p>
            <a:pPr marL="300038" lvl="1">
              <a:defRPr/>
            </a:pPr>
            <a:r>
              <a:rPr lang="en-US" sz="1400" dirty="0">
                <a:solidFill>
                  <a:srgbClr val="0B3D91"/>
                </a:solidFill>
                <a:latin typeface="Arial" panose="020B0604020202020204" pitchFamily="34" charset="0"/>
                <a:cs typeface="Arial" panose="020B0604020202020204" pitchFamily="34" charset="0"/>
              </a:rPr>
              <a:t>or solids</a:t>
            </a:r>
          </a:p>
          <a:p>
            <a:pPr marL="300038" lvl="1" indent="-169069">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Can be total load or flux</a:t>
            </a:r>
          </a:p>
          <a:p>
            <a:pPr marL="300038" lvl="1" indent="-169069">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Can be temperature dependent or time dependent</a:t>
            </a:r>
          </a:p>
          <a:p>
            <a:pPr marL="300038" lvl="1" indent="-169069">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Specify Value and assign appropriate </a:t>
            </a:r>
            <a:r>
              <a:rPr lang="en-US" sz="1400" dirty="0" err="1">
                <a:solidFill>
                  <a:srgbClr val="0B3D91"/>
                </a:solidFill>
                <a:latin typeface="Arial" panose="020B0604020202020204" pitchFamily="34" charset="0"/>
                <a:cs typeface="Arial" panose="020B0604020202020204" pitchFamily="34" charset="0"/>
              </a:rPr>
              <a:t>submodel</a:t>
            </a:r>
            <a:endParaRPr lang="en-US" sz="1400" dirty="0">
              <a:solidFill>
                <a:srgbClr val="0B3D91"/>
              </a:solidFill>
              <a:latin typeface="Arial" panose="020B0604020202020204" pitchFamily="34" charset="0"/>
              <a:cs typeface="Arial" panose="020B0604020202020204" pitchFamily="34" charset="0"/>
            </a:endParaRPr>
          </a:p>
          <a:p>
            <a:pPr marL="130969" indent="-130969">
              <a:buFont typeface="Arial" panose="020B0604020202020204" pitchFamily="34" charset="0"/>
              <a:buChar char="•"/>
              <a:defRPr/>
            </a:pPr>
            <a:r>
              <a:rPr lang="en-US" sz="1400" b="1" dirty="0">
                <a:solidFill>
                  <a:srgbClr val="0B3D91"/>
                </a:solidFill>
                <a:latin typeface="Arial" panose="020B0604020202020204" pitchFamily="34" charset="0"/>
                <a:cs typeface="Arial" panose="020B0604020202020204" pitchFamily="34" charset="0"/>
              </a:rPr>
              <a:t>Heaters</a:t>
            </a:r>
          </a:p>
          <a:p>
            <a:pPr marL="300038" lvl="1" indent="-169069">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User specifies application of heat location and sensing location</a:t>
            </a:r>
          </a:p>
          <a:p>
            <a:pPr marL="300038" lvl="1" indent="-169069">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Can be applied to nodes, surfaces, or solids</a:t>
            </a:r>
          </a:p>
          <a:p>
            <a:pPr marL="300038" lvl="1" indent="-169069">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Specify Available Power, On Temperature, and Off Temperature</a:t>
            </a:r>
          </a:p>
          <a:p>
            <a:pPr marL="300038" lvl="1" indent="-169069">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Specify control approach (thermostatic or proportional)</a:t>
            </a:r>
          </a:p>
          <a:p>
            <a:pPr marL="300038" lvl="1" indent="-169069">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Specify Steady State behavior (Proportional recommended)</a:t>
            </a:r>
          </a:p>
          <a:p>
            <a:pPr marL="300038" lvl="1" indent="-169069">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Specify Append string for symbol output recognition</a:t>
            </a:r>
          </a:p>
          <a:p>
            <a:pPr marL="431006" lvl="2" indent="-130969">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TD creates power, total power, on time and #cycle registers using this string</a:t>
            </a:r>
          </a:p>
          <a:p>
            <a:pPr marL="300038" lvl="1" indent="-169069">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Can specify sensing method (defaults to area weighted average temperature, but could be min temp or user defined)</a:t>
            </a:r>
            <a:endParaRPr lang="en-US" sz="1200" dirty="0">
              <a:solidFill>
                <a:srgbClr val="0B3D91"/>
              </a:solidFill>
              <a:latin typeface="Arial" panose="020B0604020202020204" pitchFamily="34" charset="0"/>
              <a:cs typeface="Arial" panose="020B0604020202020204" pitchFamily="34" charset="0"/>
            </a:endParaRPr>
          </a:p>
        </p:txBody>
      </p:sp>
      <p:sp>
        <p:nvSpPr>
          <p:cNvPr id="111619" name="TextBox 9">
            <a:extLst>
              <a:ext uri="{FF2B5EF4-FFF2-40B4-BE49-F238E27FC236}">
                <a16:creationId xmlns:a16="http://schemas.microsoft.com/office/drawing/2014/main" id="{CA4D3749-2843-4327-BAF4-C2B05105636B}"/>
              </a:ext>
            </a:extLst>
          </p:cNvPr>
          <p:cNvSpPr txBox="1">
            <a:spLocks noChangeArrowheads="1"/>
          </p:cNvSpPr>
          <p:nvPr/>
        </p:nvSpPr>
        <p:spPr bwMode="auto">
          <a:xfrm>
            <a:off x="974690" y="-1"/>
            <a:ext cx="7331110"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Establishing Boundary Conditions</a:t>
            </a:r>
          </a:p>
        </p:txBody>
      </p:sp>
      <p:pic>
        <p:nvPicPr>
          <p:cNvPr id="111620" name="Picture 1">
            <a:extLst>
              <a:ext uri="{FF2B5EF4-FFF2-40B4-BE49-F238E27FC236}">
                <a16:creationId xmlns:a16="http://schemas.microsoft.com/office/drawing/2014/main" id="{B8E8D7DE-C602-46B6-B161-D469535375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45704" y="1131448"/>
            <a:ext cx="2235200"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Picture 2">
            <a:extLst>
              <a:ext uri="{FF2B5EF4-FFF2-40B4-BE49-F238E27FC236}">
                <a16:creationId xmlns:a16="http://schemas.microsoft.com/office/drawing/2014/main" id="{2EAAC204-4FD3-4301-BB5E-DAA1A94CFF8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94525" y="1752600"/>
            <a:ext cx="2073275"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2" name="Picture 4">
            <a:extLst>
              <a:ext uri="{FF2B5EF4-FFF2-40B4-BE49-F238E27FC236}">
                <a16:creationId xmlns:a16="http://schemas.microsoft.com/office/drawing/2014/main" id="{78BC76ED-945F-4C2F-8F87-CC6BBC60653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52195" y="3352800"/>
            <a:ext cx="2301205" cy="297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3" name="Slide Number Placeholder 5">
            <a:extLst>
              <a:ext uri="{FF2B5EF4-FFF2-40B4-BE49-F238E27FC236}">
                <a16:creationId xmlns:a16="http://schemas.microsoft.com/office/drawing/2014/main" id="{9289F386-1451-410F-84F6-091DEB2C82AB}"/>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565641D-32E6-4DD7-BE77-4BF6E4B182D3}" type="slidenum">
              <a:rPr lang="en-US" altLang="en-US" sz="1200" smtClean="0"/>
              <a:pPr>
                <a:spcBef>
                  <a:spcPct val="0"/>
                </a:spcBef>
                <a:buFontTx/>
                <a:buNone/>
              </a:pPr>
              <a:t>98</a:t>
            </a:fld>
            <a:endParaRPr lang="en-US" altLang="en-US" sz="120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Box 3">
            <a:extLst>
              <a:ext uri="{FF2B5EF4-FFF2-40B4-BE49-F238E27FC236}">
                <a16:creationId xmlns:a16="http://schemas.microsoft.com/office/drawing/2014/main" id="{A747079D-AF03-41EF-8E06-4CBF8AB53773}"/>
              </a:ext>
            </a:extLst>
          </p:cNvPr>
          <p:cNvSpPr txBox="1">
            <a:spLocks noChangeArrowheads="1"/>
          </p:cNvSpPr>
          <p:nvPr/>
        </p:nvSpPr>
        <p:spPr bwMode="auto">
          <a:xfrm>
            <a:off x="65088" y="1083300"/>
            <a:ext cx="89662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8588" indent="-128588">
              <a:spcBef>
                <a:spcPct val="20000"/>
              </a:spcBef>
              <a:buFont typeface="Arial" panose="020B0604020202020204" pitchFamily="34" charset="0"/>
              <a:buChar char="•"/>
              <a:defRPr sz="3200">
                <a:solidFill>
                  <a:schemeClr val="tx1"/>
                </a:solidFill>
                <a:latin typeface="Calibri" panose="020F0502020204030204" pitchFamily="34" charset="0"/>
              </a:defRPr>
            </a:lvl1pPr>
            <a:lvl2pPr marL="471488" indent="-128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dirty="0">
                <a:solidFill>
                  <a:srgbClr val="0B3D91"/>
                </a:solidFill>
                <a:latin typeface="Arial" panose="020B0604020202020204" pitchFamily="34" charset="0"/>
              </a:rPr>
              <a:t>The entities referenced by Heat Loads, Heaters, Conductors, and Contactors can be modified from those references when originally created</a:t>
            </a:r>
          </a:p>
          <a:p>
            <a:pPr lvl="1">
              <a:spcBef>
                <a:spcPct val="0"/>
              </a:spcBef>
              <a:buFont typeface="Arial" panose="020B0604020202020204" pitchFamily="34" charset="0"/>
              <a:buChar char="•"/>
            </a:pPr>
            <a:r>
              <a:rPr lang="en-US" altLang="en-US" sz="1400" dirty="0">
                <a:solidFill>
                  <a:srgbClr val="0B3D91"/>
                </a:solidFill>
                <a:latin typeface="Arial" panose="020B0604020202020204" pitchFamily="34" charset="0"/>
              </a:rPr>
              <a:t>Add (+), Remove, Remove Selected, Edit</a:t>
            </a:r>
          </a:p>
          <a:p>
            <a:pPr lvl="1">
              <a:spcBef>
                <a:spcPct val="0"/>
              </a:spcBef>
              <a:buFont typeface="Arial" panose="020B0604020202020204" pitchFamily="34" charset="0"/>
              <a:buChar char="•"/>
            </a:pPr>
            <a:r>
              <a:rPr lang="en-US" altLang="en-US" sz="1400" dirty="0">
                <a:solidFill>
                  <a:srgbClr val="0B3D91"/>
                </a:solidFill>
                <a:latin typeface="Arial" panose="020B0604020202020204" pitchFamily="34" charset="0"/>
              </a:rPr>
              <a:t>Switch Visibility, Turn on Visibility, Turn Off Visibility, Show Only Selected (O) or All (A), Turn on, Turn off Node Numbers</a:t>
            </a:r>
          </a:p>
        </p:txBody>
      </p:sp>
      <p:sp>
        <p:nvSpPr>
          <p:cNvPr id="112643" name="TextBox 9">
            <a:extLst>
              <a:ext uri="{FF2B5EF4-FFF2-40B4-BE49-F238E27FC236}">
                <a16:creationId xmlns:a16="http://schemas.microsoft.com/office/drawing/2014/main" id="{9B86A8C4-84A0-43EF-86E3-22766F917FD1}"/>
              </a:ext>
            </a:extLst>
          </p:cNvPr>
          <p:cNvSpPr txBox="1">
            <a:spLocks noChangeArrowheads="1"/>
          </p:cNvSpPr>
          <p:nvPr/>
        </p:nvSpPr>
        <p:spPr bwMode="auto">
          <a:xfrm>
            <a:off x="1014884" y="0"/>
            <a:ext cx="7290916" cy="102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Modifying Entities in Objects and Domain Tag Sets</a:t>
            </a:r>
          </a:p>
        </p:txBody>
      </p:sp>
      <p:pic>
        <p:nvPicPr>
          <p:cNvPr id="112644" name="Picture 5">
            <a:extLst>
              <a:ext uri="{FF2B5EF4-FFF2-40B4-BE49-F238E27FC236}">
                <a16:creationId xmlns:a16="http://schemas.microsoft.com/office/drawing/2014/main" id="{8E8328C9-AD9B-40D0-8218-6836D33DFF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14068" y="2066443"/>
            <a:ext cx="2853732" cy="3321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5" name="Picture 6">
            <a:extLst>
              <a:ext uri="{FF2B5EF4-FFF2-40B4-BE49-F238E27FC236}">
                <a16:creationId xmlns:a16="http://schemas.microsoft.com/office/drawing/2014/main" id="{3B8DED30-40CB-4084-8CDF-5634CFF32612}"/>
              </a:ext>
            </a:extLst>
          </p:cNvPr>
          <p:cNvPicPr>
            <a:picLocks noChangeAspect="1"/>
          </p:cNvPicPr>
          <p:nvPr/>
        </p:nvPicPr>
        <p:blipFill>
          <a:blip r:embed="rId3">
            <a:extLst>
              <a:ext uri="{28A0092B-C50C-407E-A947-70E740481C1C}">
                <a14:useLocalDpi xmlns:a14="http://schemas.microsoft.com/office/drawing/2010/main" val="0"/>
              </a:ext>
            </a:extLst>
          </a:blip>
          <a:srcRect b="23180"/>
          <a:stretch>
            <a:fillRect/>
          </a:stretch>
        </p:blipFill>
        <p:spPr bwMode="auto">
          <a:xfrm>
            <a:off x="4411492" y="2311121"/>
            <a:ext cx="1781258" cy="2793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6" name="Picture 7">
            <a:extLst>
              <a:ext uri="{FF2B5EF4-FFF2-40B4-BE49-F238E27FC236}">
                <a16:creationId xmlns:a16="http://schemas.microsoft.com/office/drawing/2014/main" id="{D788CABC-CAC6-442C-9E8D-94E03C1349D3}"/>
              </a:ext>
            </a:extLst>
          </p:cNvPr>
          <p:cNvPicPr>
            <a:picLocks noChangeAspect="1"/>
          </p:cNvPicPr>
          <p:nvPr/>
        </p:nvPicPr>
        <p:blipFill>
          <a:blip r:embed="rId4">
            <a:extLst>
              <a:ext uri="{28A0092B-C50C-407E-A947-70E740481C1C}">
                <a14:useLocalDpi xmlns:a14="http://schemas.microsoft.com/office/drawing/2010/main" val="0"/>
              </a:ext>
            </a:extLst>
          </a:blip>
          <a:srcRect l="1645" t="91209" r="52477" b="5357"/>
          <a:stretch>
            <a:fillRect/>
          </a:stretch>
        </p:blipFill>
        <p:spPr bwMode="auto">
          <a:xfrm>
            <a:off x="5426110" y="1443484"/>
            <a:ext cx="3171790" cy="32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DB162342-1903-4078-A50B-9389EC7AA6D8}"/>
              </a:ext>
            </a:extLst>
          </p:cNvPr>
          <p:cNvSpPr txBox="1"/>
          <p:nvPr/>
        </p:nvSpPr>
        <p:spPr>
          <a:xfrm>
            <a:off x="71960" y="2153910"/>
            <a:ext cx="4319170" cy="4062651"/>
          </a:xfrm>
          <a:prstGeom prst="rect">
            <a:avLst/>
          </a:prstGeom>
          <a:noFill/>
        </p:spPr>
        <p:txBody>
          <a:bodyPr wrap="square">
            <a:spAutoFit/>
          </a:bodyPr>
          <a:lstStyle/>
          <a:p>
            <a:pPr marL="128588" indent="-128588">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Domain Tag Sets are groups of objects that can be used in numerous ways</a:t>
            </a:r>
          </a:p>
          <a:p>
            <a:pPr marL="130969" indent="-130969">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Create the Domain Tag Set</a:t>
            </a:r>
          </a:p>
          <a:p>
            <a:pPr marL="300038" lvl="1" indent="-169069">
              <a:buFont typeface="Wingdings" panose="05000000000000000000" pitchFamily="2" charset="2"/>
              <a:buChar char="ü"/>
              <a:defRPr/>
            </a:pPr>
            <a:r>
              <a:rPr lang="en-US" sz="1200" dirty="0">
                <a:solidFill>
                  <a:srgbClr val="0B3D91"/>
                </a:solidFill>
                <a:latin typeface="Arial" panose="020B0604020202020204" pitchFamily="34" charset="0"/>
                <a:cs typeface="Arial" panose="020B0604020202020204" pitchFamily="34" charset="0"/>
              </a:rPr>
              <a:t>Specify the Name</a:t>
            </a:r>
          </a:p>
          <a:p>
            <a:pPr marL="300038" lvl="1" indent="-169069">
              <a:buFont typeface="Wingdings" panose="05000000000000000000" pitchFamily="2" charset="2"/>
              <a:buChar char="ü"/>
              <a:defRPr/>
            </a:pPr>
            <a:r>
              <a:rPr lang="en-US" sz="1200" dirty="0">
                <a:solidFill>
                  <a:srgbClr val="0B3D91"/>
                </a:solidFill>
                <a:latin typeface="Arial" panose="020B0604020202020204" pitchFamily="34" charset="0"/>
                <a:cs typeface="Arial" panose="020B0604020202020204" pitchFamily="34" charset="0"/>
              </a:rPr>
              <a:t>Specify the type of object it will contain (cannot change this later!!)</a:t>
            </a:r>
          </a:p>
          <a:p>
            <a:pPr marL="300038" lvl="1" indent="-169069">
              <a:buFont typeface="Wingdings" panose="05000000000000000000" pitchFamily="2" charset="2"/>
              <a:buChar char="ü"/>
              <a:defRPr/>
            </a:pPr>
            <a:r>
              <a:rPr lang="en-US" sz="1200" dirty="0">
                <a:solidFill>
                  <a:srgbClr val="0B3D91"/>
                </a:solidFill>
                <a:latin typeface="Arial" panose="020B0604020202020204" pitchFamily="34" charset="0"/>
                <a:cs typeface="Arial" panose="020B0604020202020204" pitchFamily="34" charset="0"/>
              </a:rPr>
              <a:t>Add/remove objects using buttons described above</a:t>
            </a:r>
          </a:p>
          <a:p>
            <a:pPr marL="130969" indent="-130969">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Domain Tag Sets show up in Model Browser and are useful for controlling component On/Off visibility</a:t>
            </a:r>
          </a:p>
          <a:p>
            <a:pPr marL="130969" indent="-130969">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Used as Groups for mapping temperatures to FEM</a:t>
            </a:r>
          </a:p>
          <a:p>
            <a:pPr marL="130969" indent="-130969">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Domain Tag Sets may be used as target objects for Conductors, Heat Loads, Contactors </a:t>
            </a:r>
            <a:r>
              <a:rPr lang="en-US" sz="1400" b="1" i="1" u="sng" dirty="0">
                <a:solidFill>
                  <a:srgbClr val="0B3D91"/>
                </a:solidFill>
                <a:latin typeface="Arial" panose="020B0604020202020204" pitchFamily="34" charset="0"/>
                <a:cs typeface="Arial" panose="020B0604020202020204" pitchFamily="34" charset="0"/>
              </a:rPr>
              <a:t>even if it does not contain any objects yet</a:t>
            </a:r>
          </a:p>
          <a:p>
            <a:pPr marL="130969" indent="-130969">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Useful for defining interfaces that may change on either side (dummy plate vs. SC deck)</a:t>
            </a:r>
          </a:p>
          <a:p>
            <a:pPr marL="130969" indent="-130969">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When prompted to select objects, type d to bring up list box.  Only Domain Tag Sets of a valid type will be shown.</a:t>
            </a:r>
          </a:p>
        </p:txBody>
      </p:sp>
      <p:pic>
        <p:nvPicPr>
          <p:cNvPr id="112648" name="Picture 11">
            <a:extLst>
              <a:ext uri="{FF2B5EF4-FFF2-40B4-BE49-F238E27FC236}">
                <a16:creationId xmlns:a16="http://schemas.microsoft.com/office/drawing/2014/main" id="{94D13926-164F-423F-8903-CD776D84BBE6}"/>
              </a:ext>
            </a:extLst>
          </p:cNvPr>
          <p:cNvPicPr>
            <a:picLocks noChangeAspect="1"/>
          </p:cNvPicPr>
          <p:nvPr/>
        </p:nvPicPr>
        <p:blipFill>
          <a:blip r:embed="rId5">
            <a:extLst>
              <a:ext uri="{28A0092B-C50C-407E-A947-70E740481C1C}">
                <a14:useLocalDpi xmlns:a14="http://schemas.microsoft.com/office/drawing/2010/main" val="0"/>
              </a:ext>
            </a:extLst>
          </a:blip>
          <a:srcRect l="394" t="89951" r="77548" b="-2"/>
          <a:stretch>
            <a:fillRect/>
          </a:stretch>
        </p:blipFill>
        <p:spPr bwMode="auto">
          <a:xfrm>
            <a:off x="4224215" y="5479527"/>
            <a:ext cx="314166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9" name="Picture 12">
            <a:extLst>
              <a:ext uri="{FF2B5EF4-FFF2-40B4-BE49-F238E27FC236}">
                <a16:creationId xmlns:a16="http://schemas.microsoft.com/office/drawing/2014/main" id="{5E54C2CC-ED71-4651-8D13-251BAB5C00F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439025" y="4837113"/>
            <a:ext cx="1552575" cy="148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50" name="Slide Number Placeholder 1">
            <a:extLst>
              <a:ext uri="{FF2B5EF4-FFF2-40B4-BE49-F238E27FC236}">
                <a16:creationId xmlns:a16="http://schemas.microsoft.com/office/drawing/2014/main" id="{5ECDF16B-64A0-4705-BCBE-7CDBE19DADE3}"/>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90D0584-3168-468A-9F7F-F7A7DA9B9579}" type="slidenum">
              <a:rPr lang="en-US" altLang="en-US" sz="1200" smtClean="0"/>
              <a:pPr>
                <a:spcBef>
                  <a:spcPct val="0"/>
                </a:spcBef>
                <a:buFontTx/>
                <a:buNone/>
              </a:pPr>
              <a:t>99</a:t>
            </a:fld>
            <a:endParaRPr lang="en-US" altLang="en-US" sz="120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Box 9">
            <a:extLst>
              <a:ext uri="{FF2B5EF4-FFF2-40B4-BE49-F238E27FC236}">
                <a16:creationId xmlns:a16="http://schemas.microsoft.com/office/drawing/2014/main" id="{6B7081C3-CB6C-4E60-B1B7-101AB45ECA3B}"/>
              </a:ext>
            </a:extLst>
          </p:cNvPr>
          <p:cNvSpPr txBox="1">
            <a:spLocks noChangeArrowheads="1"/>
          </p:cNvSpPr>
          <p:nvPr/>
        </p:nvSpPr>
        <p:spPr bwMode="auto">
          <a:xfrm>
            <a:off x="984738" y="0"/>
            <a:ext cx="7321062" cy="102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Integrating Delivered Models</a:t>
            </a:r>
          </a:p>
        </p:txBody>
      </p:sp>
      <p:sp>
        <p:nvSpPr>
          <p:cNvPr id="5" name="TextBox 4">
            <a:extLst>
              <a:ext uri="{FF2B5EF4-FFF2-40B4-BE49-F238E27FC236}">
                <a16:creationId xmlns:a16="http://schemas.microsoft.com/office/drawing/2014/main" id="{5ADAC205-BEA3-4C9F-BFB9-C5A1ED2A59DE}"/>
              </a:ext>
            </a:extLst>
          </p:cNvPr>
          <p:cNvSpPr txBox="1"/>
          <p:nvPr/>
        </p:nvSpPr>
        <p:spPr>
          <a:xfrm>
            <a:off x="100484" y="1100294"/>
            <a:ext cx="8920197" cy="5293757"/>
          </a:xfrm>
          <a:prstGeom prst="rect">
            <a:avLst/>
          </a:prstGeom>
          <a:noFill/>
        </p:spPr>
        <p:txBody>
          <a:bodyPr wrap="square">
            <a:spAutoFit/>
          </a:bodyPr>
          <a:lstStyle/>
          <a:p>
            <a:pPr marL="130969" indent="-130969">
              <a:buFont typeface="Arial" panose="020B0604020202020204" pitchFamily="34" charset="0"/>
              <a:buChar char="•"/>
              <a:defRPr/>
            </a:pPr>
            <a:r>
              <a:rPr lang="en-US" sz="1400" dirty="0">
                <a:solidFill>
                  <a:srgbClr val="0B3D91"/>
                </a:solidFill>
                <a:latin typeface="Arial" panose="020B0604020202020204" pitchFamily="34" charset="0"/>
                <a:cs typeface="Arial" panose="020B0604020202020204" pitchFamily="34" charset="0"/>
              </a:rPr>
              <a:t>Models delivered from other organization should have already been checked out. Delivered models (PARTs) and assembly models (ASSY) often need to be prepared for integration </a:t>
            </a:r>
          </a:p>
          <a:p>
            <a:pPr marL="381000" lvl="1" indent="-257175">
              <a:buFont typeface="Wingdings" panose="05000000000000000000" pitchFamily="2" charset="2"/>
              <a:buChar char="ü"/>
              <a:defRPr/>
            </a:pPr>
            <a:r>
              <a:rPr lang="en-US" sz="1300" i="1" dirty="0">
                <a:solidFill>
                  <a:srgbClr val="0B3D91"/>
                </a:solidFill>
                <a:latin typeface="Arial" panose="020B0604020202020204" pitchFamily="34" charset="0"/>
                <a:cs typeface="Arial" panose="020B0604020202020204" pitchFamily="34" charset="0"/>
              </a:rPr>
              <a:t>Remove boundary conditions from PART model that represent interfaces: boundary nodes, blocker surfaces.  Keep conductors/contactors to boundary nodes to be able to connect to non-boundary interface.  All that should remain is what needs to be imported into next higher assembly.  Ensure that Radiation Group names are predefined or do not conflict with those that exist in the ASSY file.  This should be a clean PART file for import</a:t>
            </a:r>
          </a:p>
          <a:p>
            <a:pPr marL="381000" lvl="1" indent="-257175">
              <a:buFont typeface="Wingdings" panose="05000000000000000000" pitchFamily="2" charset="2"/>
              <a:buChar char="ü"/>
              <a:defRPr/>
            </a:pPr>
            <a:r>
              <a:rPr lang="en-US" sz="1300" i="1" dirty="0">
                <a:solidFill>
                  <a:srgbClr val="0B3D91"/>
                </a:solidFill>
                <a:latin typeface="Arial" panose="020B0604020202020204" pitchFamily="34" charset="0"/>
                <a:cs typeface="Arial" panose="020B0604020202020204" pitchFamily="34" charset="0"/>
              </a:rPr>
              <a:t>Remove previous instance of PART from the ASSY model if necessary or consider if better to keep old PART in ASSY and rename </a:t>
            </a:r>
            <a:r>
              <a:rPr lang="en-US" sz="1300" i="1" dirty="0" err="1">
                <a:solidFill>
                  <a:srgbClr val="0B3D91"/>
                </a:solidFill>
                <a:latin typeface="Arial" panose="020B0604020202020204" pitchFamily="34" charset="0"/>
                <a:cs typeface="Arial" panose="020B0604020202020204" pitchFamily="34" charset="0"/>
              </a:rPr>
              <a:t>submodels</a:t>
            </a:r>
            <a:r>
              <a:rPr lang="en-US" sz="1300" i="1" dirty="0">
                <a:solidFill>
                  <a:srgbClr val="0B3D91"/>
                </a:solidFill>
                <a:latin typeface="Arial" panose="020B0604020202020204" pitchFamily="34" charset="0"/>
                <a:cs typeface="Arial" panose="020B0604020202020204" pitchFamily="34" charset="0"/>
              </a:rPr>
              <a:t> with OLD_ prefix to have previous integration template.  Save this as a clean ASSY file for integration</a:t>
            </a:r>
          </a:p>
          <a:p>
            <a:pPr marL="381000" lvl="1" indent="-257175">
              <a:buFont typeface="Wingdings" panose="05000000000000000000" pitchFamily="2" charset="2"/>
              <a:buChar char="ü"/>
              <a:defRPr/>
            </a:pPr>
            <a:r>
              <a:rPr lang="en-US" sz="1300" i="1" dirty="0">
                <a:solidFill>
                  <a:srgbClr val="0B3D91"/>
                </a:solidFill>
                <a:latin typeface="Arial" panose="020B0604020202020204" pitchFamily="34" charset="0"/>
                <a:cs typeface="Arial" panose="020B0604020202020204" pitchFamily="34" charset="0"/>
              </a:rPr>
              <a:t>Ensure both PART and ASSY are using the same units</a:t>
            </a:r>
          </a:p>
          <a:p>
            <a:pPr marL="381000" lvl="1" indent="-257175">
              <a:buFont typeface="Wingdings" panose="05000000000000000000" pitchFamily="2" charset="2"/>
              <a:buChar char="ü"/>
              <a:defRPr/>
            </a:pPr>
            <a:r>
              <a:rPr lang="en-US" sz="1300" i="1" dirty="0">
                <a:solidFill>
                  <a:srgbClr val="0B3D91"/>
                </a:solidFill>
                <a:latin typeface="Arial" panose="020B0604020202020204" pitchFamily="34" charset="0"/>
                <a:cs typeface="Arial" panose="020B0604020202020204" pitchFamily="34" charset="0"/>
              </a:rPr>
              <a:t>Use AutoCAD’s INSERT command to insert PART file.  Explode and place at correct location and orientation.  Could use Copy/Paste if no Domain Tag Sets need to be preserved</a:t>
            </a:r>
          </a:p>
          <a:p>
            <a:pPr marL="381000" lvl="1" indent="-257175">
              <a:buFont typeface="Wingdings" panose="05000000000000000000" pitchFamily="2" charset="2"/>
              <a:buChar char="ü"/>
              <a:defRPr/>
            </a:pPr>
            <a:r>
              <a:rPr lang="en-US" sz="1300" i="1" dirty="0">
                <a:solidFill>
                  <a:srgbClr val="0B3D91"/>
                </a:solidFill>
                <a:latin typeface="Arial" panose="020B0604020202020204" pitchFamily="34" charset="0"/>
                <a:cs typeface="Arial" panose="020B0604020202020204" pitchFamily="34" charset="0"/>
              </a:rPr>
              <a:t>If you need to move the entire inserted PART, be careful with any nodes/surfaces that may be attached to assembly.  Moving everything will move the attached entities twice (relative to </a:t>
            </a:r>
            <a:r>
              <a:rPr lang="en-US" sz="1300" i="1" dirty="0" err="1">
                <a:solidFill>
                  <a:srgbClr val="0B3D91"/>
                </a:solidFill>
                <a:latin typeface="Arial" panose="020B0604020202020204" pitchFamily="34" charset="0"/>
                <a:cs typeface="Arial" panose="020B0604020202020204" pitchFamily="34" charset="0"/>
              </a:rPr>
              <a:t>assy</a:t>
            </a:r>
            <a:r>
              <a:rPr lang="en-US" sz="1300" i="1" dirty="0">
                <a:solidFill>
                  <a:srgbClr val="0B3D91"/>
                </a:solidFill>
                <a:latin typeface="Arial" panose="020B0604020202020204" pitchFamily="34" charset="0"/>
                <a:cs typeface="Arial" panose="020B0604020202020204" pitchFamily="34" charset="0"/>
              </a:rPr>
              <a:t> and then the </a:t>
            </a:r>
            <a:r>
              <a:rPr lang="en-US" sz="1300" i="1" dirty="0" err="1">
                <a:solidFill>
                  <a:srgbClr val="0B3D91"/>
                </a:solidFill>
                <a:latin typeface="Arial" panose="020B0604020202020204" pitchFamily="34" charset="0"/>
                <a:cs typeface="Arial" panose="020B0604020202020204" pitchFamily="34" charset="0"/>
              </a:rPr>
              <a:t>assy</a:t>
            </a:r>
            <a:r>
              <a:rPr lang="en-US" sz="1300" i="1" dirty="0">
                <a:solidFill>
                  <a:srgbClr val="0B3D91"/>
                </a:solidFill>
                <a:latin typeface="Arial" panose="020B0604020202020204" pitchFamily="34" charset="0"/>
                <a:cs typeface="Arial" panose="020B0604020202020204" pitchFamily="34" charset="0"/>
              </a:rPr>
              <a:t> itself)</a:t>
            </a:r>
          </a:p>
          <a:p>
            <a:pPr marL="257175" indent="-257175">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Ensure that all PART </a:t>
            </a:r>
            <a:r>
              <a:rPr lang="en-US" sz="1400" dirty="0" err="1">
                <a:solidFill>
                  <a:srgbClr val="0B3D91"/>
                </a:solidFill>
                <a:latin typeface="Arial" panose="020B0604020202020204" pitchFamily="34" charset="0"/>
                <a:cs typeface="Arial" panose="020B0604020202020204" pitchFamily="34" charset="0"/>
              </a:rPr>
              <a:t>submodels</a:t>
            </a:r>
            <a:r>
              <a:rPr lang="en-US" sz="1400" dirty="0">
                <a:solidFill>
                  <a:srgbClr val="0B3D91"/>
                </a:solidFill>
                <a:latin typeface="Arial" panose="020B0604020202020204" pitchFamily="34" charset="0"/>
                <a:cs typeface="Arial" panose="020B0604020202020204" pitchFamily="34" charset="0"/>
              </a:rPr>
              <a:t> added have the same number of Nodes, Surfaces, Contactors, Heat Loads, etc. in the PART file and the new ASSY file</a:t>
            </a:r>
          </a:p>
          <a:p>
            <a:pPr marL="257175" indent="-257175">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Import Optical and Material Properties (Model Browser will show </a:t>
            </a:r>
            <a:r>
              <a:rPr lang="en-US" sz="1400" i="1" dirty="0">
                <a:solidFill>
                  <a:srgbClr val="0B3D91"/>
                </a:solidFill>
                <a:latin typeface="Arial" panose="020B0604020202020204" pitchFamily="34" charset="0"/>
                <a:cs typeface="Arial" panose="020B0604020202020204" pitchFamily="34" charset="0"/>
              </a:rPr>
              <a:t>Property Not Found </a:t>
            </a:r>
            <a:r>
              <a:rPr lang="en-US" sz="1400" dirty="0">
                <a:solidFill>
                  <a:srgbClr val="0B3D91"/>
                </a:solidFill>
                <a:latin typeface="Arial" panose="020B0604020202020204" pitchFamily="34" charset="0"/>
                <a:cs typeface="Arial" panose="020B0604020202020204" pitchFamily="34" charset="0"/>
              </a:rPr>
              <a:t>for undefined props)</a:t>
            </a:r>
          </a:p>
          <a:p>
            <a:pPr marL="257175" indent="-257175">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Import Symbols (Model Browser will show Symbol values as </a:t>
            </a:r>
            <a:r>
              <a:rPr lang="en-US" sz="1400" i="1" dirty="0">
                <a:solidFill>
                  <a:srgbClr val="0B3D91"/>
                </a:solidFill>
                <a:latin typeface="Arial" panose="020B0604020202020204" pitchFamily="34" charset="0"/>
                <a:cs typeface="Arial" panose="020B0604020202020204" pitchFamily="34" charset="0"/>
              </a:rPr>
              <a:t>[]</a:t>
            </a:r>
            <a:r>
              <a:rPr lang="en-US" sz="1400" dirty="0">
                <a:solidFill>
                  <a:srgbClr val="0B3D91"/>
                </a:solidFill>
                <a:latin typeface="Arial" panose="020B0604020202020204" pitchFamily="34" charset="0"/>
                <a:cs typeface="Arial" panose="020B0604020202020204" pitchFamily="34" charset="0"/>
              </a:rPr>
              <a:t> when referenced but not defined)</a:t>
            </a:r>
          </a:p>
          <a:p>
            <a:pPr marL="257175" indent="-257175">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Import Logic Object Manager objects and PART file node correspondence if needed</a:t>
            </a:r>
          </a:p>
          <a:p>
            <a:pPr marL="257175" indent="-257175">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Verify that Radiation Groups are correct.  Can merge imported PART groups with existing ASSY groups</a:t>
            </a:r>
          </a:p>
          <a:p>
            <a:pPr marL="257175" indent="-257175">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Ensure Domain Tag Sets from PART are included in ASSY</a:t>
            </a:r>
          </a:p>
          <a:p>
            <a:pPr marL="257175" indent="-257175">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Determine if any symbol or property alias over rides from PART case set are necessary in ASSY case sets</a:t>
            </a:r>
          </a:p>
          <a:p>
            <a:pPr marL="257175" indent="-257175">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Reconnect contactors/conductors to ASSY side entities and remove any temporary PART boundary conditions.  Merge any nodes that may be coincident between PART and ASSY prepared files</a:t>
            </a:r>
          </a:p>
          <a:p>
            <a:pPr marL="257175" indent="-257175">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Add Tab to Notes (Utilities-Notes-right Click Tabs) and paste text documentation (text only, no images, </a:t>
            </a:r>
            <a:r>
              <a:rPr lang="en-US" sz="1400" dirty="0" err="1">
                <a:solidFill>
                  <a:srgbClr val="0B3D91"/>
                </a:solidFill>
                <a:latin typeface="Arial" panose="020B0604020202020204" pitchFamily="34" charset="0"/>
                <a:cs typeface="Arial" panose="020B0604020202020204" pitchFamily="34" charset="0"/>
              </a:rPr>
              <a:t>etc</a:t>
            </a:r>
            <a:r>
              <a:rPr lang="en-US" sz="1400" dirty="0">
                <a:solidFill>
                  <a:srgbClr val="0B3D91"/>
                </a:solidFill>
                <a:latin typeface="Arial" panose="020B0604020202020204" pitchFamily="34" charset="0"/>
                <a:cs typeface="Arial" panose="020B0604020202020204" pitchFamily="34" charset="0"/>
              </a:rPr>
              <a:t>)</a:t>
            </a:r>
          </a:p>
        </p:txBody>
      </p:sp>
      <p:sp>
        <p:nvSpPr>
          <p:cNvPr id="123908" name="Slide Number Placeholder 1">
            <a:extLst>
              <a:ext uri="{FF2B5EF4-FFF2-40B4-BE49-F238E27FC236}">
                <a16:creationId xmlns:a16="http://schemas.microsoft.com/office/drawing/2014/main" id="{8FB75C9B-0674-478F-A9AD-AF5868753394}"/>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32BB973-B4C6-4217-95F9-2783DFD163CE}" type="slidenum">
              <a:rPr lang="en-US" altLang="en-US" sz="1200" smtClean="0"/>
              <a:pPr>
                <a:spcBef>
                  <a:spcPct val="0"/>
                </a:spcBef>
                <a:buFontTx/>
                <a:buNone/>
              </a:pPr>
              <a:t>100</a:t>
            </a:fld>
            <a:endParaRPr lang="en-US" altLang="en-US" sz="120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A8EFE2-753F-4EB8-AB81-37D07D6B9078}"/>
              </a:ext>
            </a:extLst>
          </p:cNvPr>
          <p:cNvSpPr txBox="1"/>
          <p:nvPr/>
        </p:nvSpPr>
        <p:spPr>
          <a:xfrm>
            <a:off x="126477" y="1067709"/>
            <a:ext cx="5959475" cy="5355312"/>
          </a:xfrm>
          <a:prstGeom prst="rect">
            <a:avLst/>
          </a:prstGeom>
          <a:noFill/>
        </p:spPr>
        <p:txBody>
          <a:bodyPr>
            <a:spAutoFit/>
          </a:bodyPr>
          <a:lstStyle/>
          <a:p>
            <a:pPr>
              <a:defRPr/>
            </a:pPr>
            <a:r>
              <a:rPr lang="en-US" sz="1600" b="1" i="1" dirty="0">
                <a:solidFill>
                  <a:srgbClr val="FF0000"/>
                </a:solidFill>
                <a:latin typeface="Arial" panose="020B0604020202020204" pitchFamily="34" charset="0"/>
                <a:cs typeface="Arial" panose="020B0604020202020204" pitchFamily="34" charset="0"/>
              </a:rPr>
              <a:t>The following list can be used for your own model or models you received from others:</a:t>
            </a: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Ensure Material and Optical properties have correct values defined</a:t>
            </a: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Ensure all surfaces have material and optical properties assigned</a:t>
            </a: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Verify thicknesses </a:t>
            </a:r>
            <a:r>
              <a:rPr lang="en-US" sz="1100" i="1" dirty="0">
                <a:solidFill>
                  <a:srgbClr val="0B3D91"/>
                </a:solidFill>
                <a:latin typeface="Arial" panose="020B0604020202020204" pitchFamily="34" charset="0"/>
                <a:cs typeface="Arial" panose="020B0604020202020204" pitchFamily="34" charset="0"/>
              </a:rPr>
              <a:t>(Model Checks-Color by Property Value-Thickness)</a:t>
            </a: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Check Mass of Submodels </a:t>
            </a:r>
            <a:r>
              <a:rPr lang="en-US" sz="1100" i="1" dirty="0">
                <a:solidFill>
                  <a:srgbClr val="0B3D91"/>
                </a:solidFill>
                <a:latin typeface="Arial" panose="020B0604020202020204" pitchFamily="34" charset="0"/>
                <a:cs typeface="Arial" panose="020B0604020202020204" pitchFamily="34" charset="0"/>
              </a:rPr>
              <a:t>(Model Checks-Calculate Mass)</a:t>
            </a: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Check Free Edges of Elements </a:t>
            </a:r>
            <a:r>
              <a:rPr lang="en-US" sz="1100" i="1" dirty="0">
                <a:solidFill>
                  <a:srgbClr val="0B3D91"/>
                </a:solidFill>
                <a:latin typeface="Arial" panose="020B0604020202020204" pitchFamily="34" charset="0"/>
                <a:cs typeface="Arial" panose="020B0604020202020204" pitchFamily="34" charset="0"/>
              </a:rPr>
              <a:t>(Model Checks-Show Free Edges)</a:t>
            </a: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Check for Duplicate Nodes </a:t>
            </a:r>
            <a:r>
              <a:rPr lang="en-US" sz="1100" i="1" dirty="0">
                <a:solidFill>
                  <a:srgbClr val="0B3D91"/>
                </a:solidFill>
                <a:latin typeface="Arial" panose="020B0604020202020204" pitchFamily="34" charset="0"/>
                <a:cs typeface="Arial" panose="020B0604020202020204" pitchFamily="34" charset="0"/>
              </a:rPr>
              <a:t>(Model Checks-List Duplicate Nodes)</a:t>
            </a:r>
            <a:endParaRPr lang="en-US" sz="1100" b="1" dirty="0">
              <a:solidFill>
                <a:srgbClr val="0B3D91"/>
              </a:solidFill>
              <a:latin typeface="Arial" panose="020B0604020202020204" pitchFamily="34" charset="0"/>
              <a:cs typeface="Arial" panose="020B0604020202020204" pitchFamily="34" charset="0"/>
            </a:endParaRP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Check for Coincident Nodes </a:t>
            </a:r>
            <a:r>
              <a:rPr lang="en-US" sz="1100" i="1" dirty="0">
                <a:solidFill>
                  <a:srgbClr val="0B3D91"/>
                </a:solidFill>
                <a:latin typeface="Arial" panose="020B0604020202020204" pitchFamily="34" charset="0"/>
                <a:cs typeface="Arial" panose="020B0604020202020204" pitchFamily="34" charset="0"/>
              </a:rPr>
              <a:t>(FD/FEM Network-Merge Coincident Nodes)</a:t>
            </a:r>
            <a:endParaRPr lang="en-US" sz="1100" b="1" dirty="0">
              <a:solidFill>
                <a:srgbClr val="0B3D91"/>
              </a:solidFill>
              <a:latin typeface="Arial" panose="020B0604020202020204" pitchFamily="34" charset="0"/>
              <a:cs typeface="Arial" panose="020B0604020202020204" pitchFamily="34" charset="0"/>
            </a:endParaRP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Active Sides for Radiation Group </a:t>
            </a:r>
            <a:r>
              <a:rPr lang="en-US" sz="1100" i="1" dirty="0">
                <a:solidFill>
                  <a:srgbClr val="0B3D91"/>
                </a:solidFill>
                <a:latin typeface="Arial" panose="020B0604020202020204" pitchFamily="34" charset="0"/>
                <a:cs typeface="Arial" panose="020B0604020202020204" pitchFamily="34" charset="0"/>
              </a:rPr>
              <a:t>(Model Checks-Display Active Sides)</a:t>
            </a:r>
            <a:endParaRPr lang="en-US" sz="1100" b="1" dirty="0">
              <a:solidFill>
                <a:srgbClr val="0B3D91"/>
              </a:solidFill>
              <a:latin typeface="Arial" panose="020B0604020202020204" pitchFamily="34" charset="0"/>
              <a:cs typeface="Arial" panose="020B0604020202020204" pitchFamily="34" charset="0"/>
            </a:endParaRP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MLI Assignments </a:t>
            </a:r>
            <a:r>
              <a:rPr lang="en-US" sz="1100" i="1" dirty="0">
                <a:solidFill>
                  <a:srgbClr val="0B3D91"/>
                </a:solidFill>
                <a:latin typeface="Arial" panose="020B0604020202020204" pitchFamily="34" charset="0"/>
                <a:cs typeface="Arial" panose="020B0604020202020204" pitchFamily="34" charset="0"/>
              </a:rPr>
              <a:t>(Model Checks-Active Display Preferences)</a:t>
            </a:r>
            <a:endParaRPr lang="en-US" sz="1100" b="1" dirty="0">
              <a:solidFill>
                <a:srgbClr val="0B3D91"/>
              </a:solidFill>
              <a:latin typeface="Arial" panose="020B0604020202020204" pitchFamily="34" charset="0"/>
              <a:cs typeface="Arial" panose="020B0604020202020204" pitchFamily="34" charset="0"/>
            </a:endParaRP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Verify All Contactors make contact </a:t>
            </a:r>
            <a:r>
              <a:rPr lang="en-US" sz="1100" i="1" dirty="0">
                <a:solidFill>
                  <a:srgbClr val="0B3D91"/>
                </a:solidFill>
                <a:latin typeface="Arial" panose="020B0604020202020204" pitchFamily="34" charset="0"/>
                <a:cs typeface="Arial" panose="020B0604020202020204" pitchFamily="34" charset="0"/>
              </a:rPr>
              <a:t>(Model Checks-Show Contactor Markers)</a:t>
            </a:r>
            <a:endParaRPr lang="en-US" sz="1600" b="1" dirty="0">
              <a:solidFill>
                <a:srgbClr val="0B3D91"/>
              </a:solidFill>
              <a:latin typeface="Arial" panose="020B0604020202020204" pitchFamily="34" charset="0"/>
              <a:cs typeface="Arial" panose="020B0604020202020204" pitchFamily="34" charset="0"/>
            </a:endParaRP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Verify User Defined nodes are connected </a:t>
            </a:r>
            <a:r>
              <a:rPr lang="en-US" sz="1100" i="1" dirty="0">
                <a:solidFill>
                  <a:srgbClr val="0B3D91"/>
                </a:solidFill>
                <a:latin typeface="Arial" panose="020B0604020202020204" pitchFamily="34" charset="0"/>
                <a:cs typeface="Arial" panose="020B0604020202020204" pitchFamily="34" charset="0"/>
              </a:rPr>
              <a:t>(Model Browser)</a:t>
            </a:r>
            <a:endParaRPr lang="en-US" sz="1600" b="1" dirty="0">
              <a:solidFill>
                <a:srgbClr val="0B3D91"/>
              </a:solidFill>
              <a:latin typeface="Arial" panose="020B0604020202020204" pitchFamily="34" charset="0"/>
              <a:cs typeface="Arial" panose="020B0604020202020204" pitchFamily="34" charset="0"/>
            </a:endParaRP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Verify heater setpoints and Steady State behavior</a:t>
            </a: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Verify proper behavior of assemblies/trackers</a:t>
            </a:r>
            <a:r>
              <a:rPr lang="en-US" sz="1100" b="1" dirty="0">
                <a:solidFill>
                  <a:srgbClr val="0B3D91"/>
                </a:solidFill>
                <a:latin typeface="Arial" panose="020B0604020202020204" pitchFamily="34" charset="0"/>
                <a:cs typeface="Arial" panose="020B0604020202020204" pitchFamily="34" charset="0"/>
              </a:rPr>
              <a:t> </a:t>
            </a:r>
            <a:r>
              <a:rPr lang="en-US" sz="1100" i="1" dirty="0">
                <a:solidFill>
                  <a:srgbClr val="0B3D91"/>
                </a:solidFill>
                <a:latin typeface="Arial" panose="020B0604020202020204" pitchFamily="34" charset="0"/>
                <a:cs typeface="Arial" panose="020B0604020202020204" pitchFamily="34" charset="0"/>
              </a:rPr>
              <a:t>(Orbit-Display Current Orbit)</a:t>
            </a:r>
            <a:endParaRPr lang="en-US" sz="1600" b="1" dirty="0">
              <a:solidFill>
                <a:srgbClr val="0B3D91"/>
              </a:solidFill>
              <a:latin typeface="Arial" panose="020B0604020202020204" pitchFamily="34" charset="0"/>
              <a:cs typeface="Arial" panose="020B0604020202020204" pitchFamily="34" charset="0"/>
            </a:endParaRP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Verify proper associations of Symbols </a:t>
            </a:r>
            <a:r>
              <a:rPr lang="en-US" sz="1100" i="1" dirty="0">
                <a:solidFill>
                  <a:srgbClr val="0B3D91"/>
                </a:solidFill>
                <a:latin typeface="Arial" panose="020B0604020202020204" pitchFamily="34" charset="0"/>
                <a:cs typeface="Arial" panose="020B0604020202020204" pitchFamily="34" charset="0"/>
              </a:rPr>
              <a:t>(Model Browser)</a:t>
            </a:r>
          </a:p>
          <a:p>
            <a:pPr marL="214313" indent="-214313">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Verify reasonable values for conductors, heaters, contactors, </a:t>
            </a:r>
            <a:r>
              <a:rPr lang="en-US" sz="1600" b="1" dirty="0" err="1">
                <a:solidFill>
                  <a:srgbClr val="0B3D91"/>
                </a:solidFill>
                <a:latin typeface="Arial" panose="020B0604020202020204" pitchFamily="34" charset="0"/>
                <a:cs typeface="Arial" panose="020B0604020202020204" pitchFamily="34" charset="0"/>
              </a:rPr>
              <a:t>etc</a:t>
            </a:r>
            <a:r>
              <a:rPr lang="en-US" sz="1600" b="1" dirty="0">
                <a:solidFill>
                  <a:srgbClr val="0B3D91"/>
                </a:solidFill>
                <a:latin typeface="Arial" panose="020B0604020202020204" pitchFamily="34" charset="0"/>
                <a:cs typeface="Arial" panose="020B0604020202020204" pitchFamily="34" charset="0"/>
              </a:rPr>
              <a:t> (units check and avoid large couplings)</a:t>
            </a:r>
            <a:endParaRPr lang="en-US" sz="700" b="1" dirty="0">
              <a:solidFill>
                <a:srgbClr val="0B3D91"/>
              </a:solidFill>
              <a:latin typeface="Arial" panose="020B0604020202020204" pitchFamily="34" charset="0"/>
              <a:cs typeface="Arial" panose="020B0604020202020204" pitchFamily="34" charset="0"/>
            </a:endParaRPr>
          </a:p>
        </p:txBody>
      </p:sp>
      <p:sp>
        <p:nvSpPr>
          <p:cNvPr id="124931" name="TextBox 9">
            <a:extLst>
              <a:ext uri="{FF2B5EF4-FFF2-40B4-BE49-F238E27FC236}">
                <a16:creationId xmlns:a16="http://schemas.microsoft.com/office/drawing/2014/main" id="{7AB37E6B-6A2B-46EB-B193-24FBDAC34A8E}"/>
              </a:ext>
            </a:extLst>
          </p:cNvPr>
          <p:cNvSpPr txBox="1">
            <a:spLocks noChangeArrowheads="1"/>
          </p:cNvSpPr>
          <p:nvPr/>
        </p:nvSpPr>
        <p:spPr bwMode="auto">
          <a:xfrm>
            <a:off x="954593" y="-1"/>
            <a:ext cx="7351208" cy="99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CHECK MODEL: General Model Checks</a:t>
            </a:r>
          </a:p>
        </p:txBody>
      </p:sp>
      <p:graphicFrame>
        <p:nvGraphicFramePr>
          <p:cNvPr id="2" name="Table 1">
            <a:extLst>
              <a:ext uri="{FF2B5EF4-FFF2-40B4-BE49-F238E27FC236}">
                <a16:creationId xmlns:a16="http://schemas.microsoft.com/office/drawing/2014/main" id="{DD11280B-5C9A-4DA7-9644-3E1A03B5C173}"/>
              </a:ext>
            </a:extLst>
          </p:cNvPr>
          <p:cNvGraphicFramePr>
            <a:graphicFrameLocks noGrp="1"/>
          </p:cNvGraphicFramePr>
          <p:nvPr>
            <p:extLst>
              <p:ext uri="{D42A27DB-BD31-4B8C-83A1-F6EECF244321}">
                <p14:modId xmlns:p14="http://schemas.microsoft.com/office/powerpoint/2010/main" val="3400454900"/>
              </p:ext>
            </p:extLst>
          </p:nvPr>
        </p:nvGraphicFramePr>
        <p:xfrm>
          <a:off x="6113584" y="1131207"/>
          <a:ext cx="2686050" cy="3127093"/>
        </p:xfrm>
        <a:graphic>
          <a:graphicData uri="http://schemas.openxmlformats.org/drawingml/2006/table">
            <a:tbl>
              <a:tblPr>
                <a:tableStyleId>{5C22544A-7EE6-4342-B048-85BDC9FD1C3A}</a:tableStyleId>
              </a:tblPr>
              <a:tblGrid>
                <a:gridCol w="1282232">
                  <a:extLst>
                    <a:ext uri="{9D8B030D-6E8A-4147-A177-3AD203B41FA5}">
                      <a16:colId xmlns:a16="http://schemas.microsoft.com/office/drawing/2014/main" val="20000"/>
                    </a:ext>
                  </a:extLst>
                </a:gridCol>
                <a:gridCol w="413419">
                  <a:extLst>
                    <a:ext uri="{9D8B030D-6E8A-4147-A177-3AD203B41FA5}">
                      <a16:colId xmlns:a16="http://schemas.microsoft.com/office/drawing/2014/main" val="20001"/>
                    </a:ext>
                  </a:extLst>
                </a:gridCol>
                <a:gridCol w="457107">
                  <a:extLst>
                    <a:ext uri="{9D8B030D-6E8A-4147-A177-3AD203B41FA5}">
                      <a16:colId xmlns:a16="http://schemas.microsoft.com/office/drawing/2014/main" val="20002"/>
                    </a:ext>
                  </a:extLst>
                </a:gridCol>
                <a:gridCol w="533292">
                  <a:extLst>
                    <a:ext uri="{9D8B030D-6E8A-4147-A177-3AD203B41FA5}">
                      <a16:colId xmlns:a16="http://schemas.microsoft.com/office/drawing/2014/main" val="20003"/>
                    </a:ext>
                  </a:extLst>
                </a:gridCol>
              </a:tblGrid>
              <a:tr h="181759">
                <a:tc>
                  <a:txBody>
                    <a:bodyPr/>
                    <a:lstStyle/>
                    <a:p>
                      <a:pPr algn="ctr" fontAlgn="b"/>
                      <a:r>
                        <a:rPr lang="en-US" sz="1000" b="1" u="none" strike="noStrike" dirty="0" err="1">
                          <a:effectLst/>
                        </a:rPr>
                        <a:t>Submodel</a:t>
                      </a:r>
                      <a:r>
                        <a:rPr lang="en-US" sz="1000" b="1" u="none" strike="noStrike" dirty="0">
                          <a:effectLst/>
                        </a:rPr>
                        <a:t> -&gt;</a:t>
                      </a:r>
                      <a:endParaRPr lang="en-US" sz="1000" b="1"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b="1" u="none" strike="noStrike" dirty="0">
                          <a:effectLst/>
                        </a:rPr>
                        <a:t>Sub A</a:t>
                      </a:r>
                      <a:endParaRPr lang="en-US" sz="1000" b="1"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b="1" u="none" strike="noStrike" dirty="0">
                          <a:effectLst/>
                        </a:rPr>
                        <a:t>Sub …</a:t>
                      </a:r>
                      <a:endParaRPr lang="en-US" sz="1000" b="1"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b="1" u="none" strike="noStrike" dirty="0">
                          <a:effectLst/>
                        </a:rPr>
                        <a:t>Sub Z</a:t>
                      </a:r>
                      <a:endParaRPr lang="en-US" sz="1000" b="1"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00"/>
                  </a:ext>
                </a:extLst>
              </a:tr>
              <a:tr h="58634">
                <a:tc>
                  <a:txBody>
                    <a:bodyPr/>
                    <a:lstStyle/>
                    <a:p>
                      <a:pPr algn="ctr" fontAlgn="b"/>
                      <a:r>
                        <a:rPr lang="en-US" sz="1000" u="none" strike="noStrike" dirty="0">
                          <a:effectLst/>
                        </a:rPr>
                        <a:t>Build Geometry</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u="none" strike="noStrike" dirty="0">
                          <a:effectLst/>
                        </a:rPr>
                        <a:t>X</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u="none" strike="noStrike">
                          <a:effectLst/>
                        </a:rPr>
                        <a:t>X</a:t>
                      </a:r>
                      <a:endParaRPr lang="en-US" sz="1000" b="0" i="0" u="none" strike="noStrike">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u="none" strike="noStrike">
                          <a:effectLst/>
                        </a:rPr>
                        <a:t>X</a:t>
                      </a:r>
                      <a:endParaRPr lang="en-US" sz="1000" b="0" i="0" u="none" strike="noStrike">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01"/>
                  </a:ext>
                </a:extLst>
              </a:tr>
              <a:tr h="33101">
                <a:tc>
                  <a:txBody>
                    <a:bodyPr/>
                    <a:lstStyle/>
                    <a:p>
                      <a:pPr algn="ctr" fontAlgn="b"/>
                      <a:r>
                        <a:rPr lang="en-US" sz="1000" u="none" strike="noStrike" dirty="0">
                          <a:effectLst/>
                        </a:rPr>
                        <a:t>Shell Coat</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u="none" strike="noStrike" dirty="0">
                          <a:effectLst/>
                        </a:rPr>
                        <a:t>X</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02"/>
                  </a:ext>
                </a:extLst>
              </a:tr>
              <a:tr h="0">
                <a:tc>
                  <a:txBody>
                    <a:bodyPr/>
                    <a:lstStyle/>
                    <a:p>
                      <a:pPr algn="ctr" fontAlgn="b"/>
                      <a:r>
                        <a:rPr lang="en-US" sz="1000" u="none" strike="noStrike" dirty="0">
                          <a:effectLst/>
                        </a:rPr>
                        <a:t>Nodal Subdivision</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b="0" i="0" u="none" strike="noStrike" dirty="0">
                          <a:solidFill>
                            <a:srgbClr val="000000"/>
                          </a:solidFill>
                          <a:effectLst/>
                          <a:latin typeface="Calibri" panose="020F0502020204030204" pitchFamily="34" charset="0"/>
                        </a:rPr>
                        <a:t>X</a:t>
                      </a: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03"/>
                  </a:ext>
                </a:extLst>
              </a:tr>
              <a:tr h="58235">
                <a:tc>
                  <a:txBody>
                    <a:bodyPr/>
                    <a:lstStyle/>
                    <a:p>
                      <a:pPr algn="ctr" fontAlgn="b"/>
                      <a:r>
                        <a:rPr lang="en-US" sz="1000" u="none" strike="noStrike" dirty="0">
                          <a:effectLst/>
                        </a:rPr>
                        <a:t>Merge Nodes</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b="0" i="0" u="none" strike="noStrike" dirty="0">
                          <a:solidFill>
                            <a:srgbClr val="000000"/>
                          </a:solidFill>
                          <a:effectLst/>
                          <a:latin typeface="Calibri" panose="020F0502020204030204" pitchFamily="34" charset="0"/>
                        </a:rPr>
                        <a:t>X</a:t>
                      </a: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04"/>
                  </a:ext>
                </a:extLst>
              </a:tr>
              <a:tr h="177933">
                <a:tc>
                  <a:txBody>
                    <a:bodyPr/>
                    <a:lstStyle/>
                    <a:p>
                      <a:pPr algn="ctr" fontAlgn="b"/>
                      <a:r>
                        <a:rPr lang="en-US" sz="1000" b="0" i="0" u="none" strike="noStrike" dirty="0" err="1">
                          <a:solidFill>
                            <a:srgbClr val="000000"/>
                          </a:solidFill>
                          <a:effectLst/>
                          <a:latin typeface="Calibri" panose="020F0502020204030204" pitchFamily="34" charset="0"/>
                        </a:rPr>
                        <a:t>Submodel</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b="0" i="0" u="none" strike="noStrike" dirty="0">
                          <a:solidFill>
                            <a:srgbClr val="000000"/>
                          </a:solidFill>
                          <a:effectLst/>
                          <a:latin typeface="Calibri" panose="020F0502020204030204" pitchFamily="34" charset="0"/>
                        </a:rPr>
                        <a:t>X</a:t>
                      </a: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05"/>
                  </a:ext>
                </a:extLst>
              </a:tr>
              <a:tr h="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Node Numbering</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b="0" i="0" u="none" strike="noStrike" dirty="0">
                          <a:solidFill>
                            <a:srgbClr val="000000"/>
                          </a:solidFill>
                          <a:effectLst/>
                          <a:latin typeface="Calibri" panose="020F0502020204030204" pitchFamily="34" charset="0"/>
                        </a:rPr>
                        <a:t>X</a:t>
                      </a: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06"/>
                  </a:ext>
                </a:extLst>
              </a:tr>
              <a:tr h="5783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Thickness</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b="0" i="0" u="none" strike="noStrike" dirty="0">
                          <a:solidFill>
                            <a:srgbClr val="000000"/>
                          </a:solidFill>
                          <a:effectLst/>
                          <a:latin typeface="Calibri" panose="020F0502020204030204" pitchFamily="34" charset="0"/>
                        </a:rPr>
                        <a:t>X</a:t>
                      </a: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07"/>
                  </a:ext>
                </a:extLst>
              </a:tr>
              <a:tr h="0">
                <a:tc>
                  <a:txBody>
                    <a:bodyPr/>
                    <a:lstStyle/>
                    <a:p>
                      <a:pPr algn="ctr" fontAlgn="b"/>
                      <a:r>
                        <a:rPr lang="en-US" sz="1000" u="none" strike="noStrike" dirty="0">
                          <a:effectLst/>
                        </a:rPr>
                        <a:t>Material</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r>
                        <a:rPr lang="en-US" sz="1000" b="0" i="0" u="none" strike="noStrike" dirty="0">
                          <a:solidFill>
                            <a:srgbClr val="000000"/>
                          </a:solidFill>
                          <a:effectLst/>
                          <a:latin typeface="Calibri" panose="020F0502020204030204" pitchFamily="34" charset="0"/>
                        </a:rPr>
                        <a:t>X</a:t>
                      </a: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08"/>
                  </a:ext>
                </a:extLst>
              </a:tr>
              <a:tr h="0">
                <a:tc>
                  <a:txBody>
                    <a:bodyPr/>
                    <a:lstStyle/>
                    <a:p>
                      <a:pPr algn="ctr" fontAlgn="b"/>
                      <a:r>
                        <a:rPr lang="en-US" sz="1000" u="none" strike="noStrike" dirty="0">
                          <a:effectLst/>
                        </a:rPr>
                        <a:t>Material </a:t>
                      </a:r>
                      <a:r>
                        <a:rPr lang="en-US" sz="1000" u="none" strike="noStrike" dirty="0" err="1">
                          <a:effectLst/>
                        </a:rPr>
                        <a:t>Orienters</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09"/>
                  </a:ext>
                </a:extLst>
              </a:tr>
              <a:tr h="52157">
                <a:tc>
                  <a:txBody>
                    <a:bodyPr/>
                    <a:lstStyle/>
                    <a:p>
                      <a:pPr algn="ctr" fontAlgn="b"/>
                      <a:r>
                        <a:rPr lang="en-US" sz="1000" u="none" strike="noStrike" dirty="0">
                          <a:effectLst/>
                        </a:rPr>
                        <a:t>Active Sides</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10"/>
                  </a:ext>
                </a:extLst>
              </a:tr>
              <a:tr h="0">
                <a:tc>
                  <a:txBody>
                    <a:bodyPr/>
                    <a:lstStyle/>
                    <a:p>
                      <a:pPr algn="ctr" fontAlgn="b"/>
                      <a:r>
                        <a:rPr lang="en-US" sz="1000" u="none" strike="noStrike" dirty="0">
                          <a:effectLst/>
                        </a:rPr>
                        <a:t>Opt Props</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11"/>
                  </a:ext>
                </a:extLst>
              </a:tr>
              <a:tr h="0">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u="none" strike="noStrike" dirty="0">
                          <a:effectLst/>
                        </a:rPr>
                        <a:t>Insulation</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12"/>
                  </a:ext>
                </a:extLst>
              </a:tr>
              <a:tr h="51758">
                <a:tc>
                  <a:txBody>
                    <a:bodyPr/>
                    <a:lstStyle/>
                    <a:p>
                      <a:pPr algn="ctr" fontAlgn="b"/>
                      <a:r>
                        <a:rPr lang="en-US" sz="1000" u="none" strike="noStrike" dirty="0">
                          <a:effectLst/>
                        </a:rPr>
                        <a:t>Comment</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13"/>
                  </a:ext>
                </a:extLst>
              </a:tr>
              <a:tr h="177933">
                <a:tc>
                  <a:txBody>
                    <a:bodyPr/>
                    <a:lstStyle/>
                    <a:p>
                      <a:pPr algn="ctr" fontAlgn="b"/>
                      <a:r>
                        <a:rPr lang="en-US" sz="1000" b="0" i="0" u="none" strike="noStrike" dirty="0">
                          <a:solidFill>
                            <a:srgbClr val="000000"/>
                          </a:solidFill>
                          <a:effectLst/>
                          <a:latin typeface="Calibri" panose="020F0502020204030204" pitchFamily="34" charset="0"/>
                        </a:rPr>
                        <a:t>Assembly/Tracker</a:t>
                      </a: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14"/>
                  </a:ext>
                </a:extLst>
              </a:tr>
              <a:tr h="0">
                <a:tc>
                  <a:txBody>
                    <a:bodyPr/>
                    <a:lstStyle/>
                    <a:p>
                      <a:pPr algn="ctr" fontAlgn="b"/>
                      <a:r>
                        <a:rPr lang="en-US" sz="1000" u="none" strike="noStrike" dirty="0">
                          <a:effectLst/>
                        </a:rPr>
                        <a:t>IF Contactors</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15"/>
                  </a:ext>
                </a:extLst>
              </a:tr>
              <a:tr h="177933">
                <a:tc>
                  <a:txBody>
                    <a:bodyPr/>
                    <a:lstStyle/>
                    <a:p>
                      <a:pPr algn="ctr" fontAlgn="b"/>
                      <a:r>
                        <a:rPr lang="en-US" sz="1000" u="none" strike="noStrike" dirty="0">
                          <a:effectLst/>
                        </a:rPr>
                        <a:t>IF Conductors</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16"/>
                  </a:ext>
                </a:extLst>
              </a:tr>
              <a:tr h="0">
                <a:tc>
                  <a:txBody>
                    <a:bodyPr/>
                    <a:lstStyle/>
                    <a:p>
                      <a:pPr algn="ctr" fontAlgn="b"/>
                      <a:r>
                        <a:rPr lang="en-US" sz="1000" u="none" strike="noStrike" dirty="0">
                          <a:effectLst/>
                        </a:rPr>
                        <a:t>Heat loads</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17"/>
                  </a:ext>
                </a:extLst>
              </a:tr>
              <a:tr h="177933">
                <a:tc>
                  <a:txBody>
                    <a:bodyPr/>
                    <a:lstStyle/>
                    <a:p>
                      <a:pPr algn="ctr" fontAlgn="b"/>
                      <a:r>
                        <a:rPr lang="en-US" sz="1000" u="none" strike="noStrike" dirty="0">
                          <a:effectLst/>
                        </a:rPr>
                        <a:t>Heaters</a:t>
                      </a:r>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tc>
                  <a:txBody>
                    <a:bodyPr/>
                    <a:lstStyle/>
                    <a:p>
                      <a:pPr algn="ctr" fontAlgn="b"/>
                      <a:endParaRPr lang="en-US" sz="1000" b="0" i="0" u="none" strike="noStrike" dirty="0">
                        <a:solidFill>
                          <a:srgbClr val="000000"/>
                        </a:solidFill>
                        <a:effectLst/>
                        <a:latin typeface="Calibri" panose="020F0502020204030204" pitchFamily="34" charset="0"/>
                      </a:endParaRPr>
                    </a:p>
                  </a:txBody>
                  <a:tcPr marL="7143" marR="7143" marT="7143" marB="0" anchor="b"/>
                </a:tc>
                <a:extLst>
                  <a:ext uri="{0D108BD9-81ED-4DB2-BD59-A6C34878D82A}">
                    <a16:rowId xmlns:a16="http://schemas.microsoft.com/office/drawing/2014/main" val="10018"/>
                  </a:ext>
                </a:extLst>
              </a:tr>
            </a:tbl>
          </a:graphicData>
        </a:graphic>
      </p:graphicFrame>
      <p:sp>
        <p:nvSpPr>
          <p:cNvPr id="125034" name="TextBox 2">
            <a:extLst>
              <a:ext uri="{FF2B5EF4-FFF2-40B4-BE49-F238E27FC236}">
                <a16:creationId xmlns:a16="http://schemas.microsoft.com/office/drawing/2014/main" id="{DF790524-3048-4AEC-8FD0-D7D0BE1C9E79}"/>
              </a:ext>
            </a:extLst>
          </p:cNvPr>
          <p:cNvSpPr txBox="1">
            <a:spLocks noChangeArrowheads="1"/>
          </p:cNvSpPr>
          <p:nvPr/>
        </p:nvSpPr>
        <p:spPr bwMode="auto">
          <a:xfrm>
            <a:off x="6069215" y="4259759"/>
            <a:ext cx="276277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100" i="1" dirty="0">
                <a:solidFill>
                  <a:srgbClr val="FF0000"/>
                </a:solidFill>
                <a:latin typeface="Arial" panose="020B0604020202020204" pitchFamily="34" charset="0"/>
              </a:rPr>
              <a:t>If building a lot of new geometry, it can be helpful to have a per submodel checklist to keep track of whether you have fully assigned everything needed</a:t>
            </a:r>
          </a:p>
        </p:txBody>
      </p:sp>
      <p:sp>
        <p:nvSpPr>
          <p:cNvPr id="125035" name="Slide Number Placeholder 4">
            <a:extLst>
              <a:ext uri="{FF2B5EF4-FFF2-40B4-BE49-F238E27FC236}">
                <a16:creationId xmlns:a16="http://schemas.microsoft.com/office/drawing/2014/main" id="{478F9512-8DA9-4C8B-8180-869B6EB0A5B0}"/>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4D51325-746E-457F-B6F3-C24CD7871EC0}" type="slidenum">
              <a:rPr lang="en-US" altLang="en-US" sz="1200" smtClean="0"/>
              <a:pPr>
                <a:spcBef>
                  <a:spcPct val="0"/>
                </a:spcBef>
                <a:buFontTx/>
                <a:buNone/>
              </a:pPr>
              <a:t>101</a:t>
            </a:fld>
            <a:endParaRPr lang="en-US" altLang="en-US" sz="1200"/>
          </a:p>
        </p:txBody>
      </p:sp>
      <p:pic>
        <p:nvPicPr>
          <p:cNvPr id="125036" name="Picture 5">
            <a:extLst>
              <a:ext uri="{FF2B5EF4-FFF2-40B4-BE49-F238E27FC236}">
                <a16:creationId xmlns:a16="http://schemas.microsoft.com/office/drawing/2014/main" id="{DE8CF7EC-5011-4590-87EF-EDE91BE3D4AF}"/>
              </a:ext>
            </a:extLst>
          </p:cNvPr>
          <p:cNvPicPr>
            <a:picLocks noChangeAspect="1"/>
          </p:cNvPicPr>
          <p:nvPr/>
        </p:nvPicPr>
        <p:blipFill>
          <a:blip r:embed="rId2">
            <a:extLst>
              <a:ext uri="{28A0092B-C50C-407E-A947-70E740481C1C}">
                <a14:useLocalDpi xmlns:a14="http://schemas.microsoft.com/office/drawing/2010/main" val="0"/>
              </a:ext>
            </a:extLst>
          </a:blip>
          <a:srcRect b="81232"/>
          <a:stretch>
            <a:fillRect/>
          </a:stretch>
        </p:blipFill>
        <p:spPr bwMode="auto">
          <a:xfrm>
            <a:off x="5984397" y="5003293"/>
            <a:ext cx="2777764" cy="1359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Box 9">
            <a:extLst>
              <a:ext uri="{FF2B5EF4-FFF2-40B4-BE49-F238E27FC236}">
                <a16:creationId xmlns:a16="http://schemas.microsoft.com/office/drawing/2014/main" id="{D5C2C3DE-4215-4955-BE6A-82DE41A861A0}"/>
              </a:ext>
            </a:extLst>
          </p:cNvPr>
          <p:cNvSpPr txBox="1">
            <a:spLocks noChangeArrowheads="1"/>
          </p:cNvSpPr>
          <p:nvPr/>
        </p:nvSpPr>
        <p:spPr bwMode="auto">
          <a:xfrm>
            <a:off x="944546" y="-1"/>
            <a:ext cx="7361254" cy="1024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CHECK MODEL: Model Browser</a:t>
            </a:r>
          </a:p>
        </p:txBody>
      </p:sp>
      <p:sp>
        <p:nvSpPr>
          <p:cNvPr id="125955" name="TextBox 6">
            <a:extLst>
              <a:ext uri="{FF2B5EF4-FFF2-40B4-BE49-F238E27FC236}">
                <a16:creationId xmlns:a16="http://schemas.microsoft.com/office/drawing/2014/main" id="{31743382-9905-4FF4-8631-62FCE05D2880}"/>
              </a:ext>
            </a:extLst>
          </p:cNvPr>
          <p:cNvSpPr txBox="1">
            <a:spLocks noChangeArrowheads="1"/>
          </p:cNvSpPr>
          <p:nvPr/>
        </p:nvSpPr>
        <p:spPr bwMode="auto">
          <a:xfrm>
            <a:off x="0" y="1196540"/>
            <a:ext cx="4643437"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8588" indent="-128588">
              <a:spcBef>
                <a:spcPct val="20000"/>
              </a:spcBef>
              <a:buFont typeface="Arial" panose="020B0604020202020204" pitchFamily="34" charset="0"/>
              <a:buChar char="•"/>
              <a:defRPr sz="3200">
                <a:solidFill>
                  <a:schemeClr val="tx1"/>
                </a:solidFill>
                <a:latin typeface="Calibri" panose="020F0502020204030204" pitchFamily="34" charset="0"/>
              </a:defRPr>
            </a:lvl1pPr>
            <a:lvl2pPr marL="300038" indent="-1714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dirty="0">
                <a:solidFill>
                  <a:srgbClr val="0B3D91"/>
                </a:solidFill>
                <a:latin typeface="Arial" panose="020B0604020202020204" pitchFamily="34" charset="0"/>
              </a:rPr>
              <a:t>The Model Browser is a powerful capability to view the relationships between all the Thermal Desktop objects and manipulate what is displayed in AutoCAD</a:t>
            </a:r>
            <a:endParaRPr lang="en-US" altLang="en-US" sz="1400" b="1" i="1" dirty="0">
              <a:solidFill>
                <a:srgbClr val="0B3D91"/>
              </a:solidFill>
              <a:latin typeface="Arial" panose="020B0604020202020204" pitchFamily="34" charset="0"/>
            </a:endParaRPr>
          </a:p>
          <a:p>
            <a:pPr lvl="1">
              <a:spcBef>
                <a:spcPct val="0"/>
              </a:spcBef>
              <a:buFont typeface="Calibri" panose="020F0502020204030204" pitchFamily="34" charset="0"/>
              <a:buChar char="‒"/>
            </a:pPr>
            <a:r>
              <a:rPr lang="en-US" altLang="en-US" sz="1200" i="1" dirty="0">
                <a:solidFill>
                  <a:srgbClr val="0B3D91"/>
                </a:solidFill>
                <a:latin typeface="Arial" panose="020B0604020202020204" pitchFamily="34" charset="0"/>
              </a:rPr>
              <a:t>Many options for listing and controlling display</a:t>
            </a:r>
          </a:p>
          <a:p>
            <a:pPr lvl="1">
              <a:spcBef>
                <a:spcPct val="0"/>
              </a:spcBef>
              <a:buFont typeface="Calibri" panose="020F0502020204030204" pitchFamily="34" charset="0"/>
              <a:buChar char="‒"/>
            </a:pPr>
            <a:r>
              <a:rPr lang="en-US" altLang="en-US" sz="1200" i="1" dirty="0">
                <a:solidFill>
                  <a:srgbClr val="0B3D91"/>
                </a:solidFill>
                <a:latin typeface="Arial" panose="020B0604020202020204" pitchFamily="34" charset="0"/>
              </a:rPr>
              <a:t>Shows relationship hierarchy (e.g. node-surface, Conductor-node)</a:t>
            </a:r>
          </a:p>
          <a:p>
            <a:pPr>
              <a:spcBef>
                <a:spcPct val="0"/>
              </a:spcBef>
            </a:pPr>
            <a:r>
              <a:rPr lang="en-US" altLang="en-US" sz="1400" dirty="0">
                <a:solidFill>
                  <a:srgbClr val="0B3D91"/>
                </a:solidFill>
                <a:latin typeface="Arial" panose="020B0604020202020204" pitchFamily="34" charset="0"/>
              </a:rPr>
              <a:t>Submodel: for model/node organization</a:t>
            </a:r>
          </a:p>
          <a:p>
            <a:pPr>
              <a:spcBef>
                <a:spcPct val="0"/>
              </a:spcBef>
            </a:pPr>
            <a:r>
              <a:rPr lang="en-US" altLang="en-US" sz="1400" dirty="0">
                <a:solidFill>
                  <a:srgbClr val="0B3D91"/>
                </a:solidFill>
                <a:latin typeface="Arial" panose="020B0604020202020204" pitchFamily="34" charset="0"/>
              </a:rPr>
              <a:t>Non Graphical: Orbits, Properties, Case Sets</a:t>
            </a:r>
          </a:p>
          <a:p>
            <a:pPr>
              <a:spcBef>
                <a:spcPct val="0"/>
              </a:spcBef>
            </a:pPr>
            <a:r>
              <a:rPr lang="en-US" altLang="en-US" sz="1400" dirty="0">
                <a:solidFill>
                  <a:srgbClr val="0B3D91"/>
                </a:solidFill>
                <a:latin typeface="Arial" panose="020B0604020202020204" pitchFamily="34" charset="0"/>
              </a:rPr>
              <a:t>Analysis Group for Active Side Visualization</a:t>
            </a:r>
          </a:p>
          <a:p>
            <a:pPr>
              <a:spcBef>
                <a:spcPct val="0"/>
              </a:spcBef>
            </a:pPr>
            <a:r>
              <a:rPr lang="en-US" altLang="en-US" sz="1400" dirty="0">
                <a:solidFill>
                  <a:srgbClr val="0B3D91"/>
                </a:solidFill>
                <a:latin typeface="Arial" panose="020B0604020202020204" pitchFamily="34" charset="0"/>
              </a:rPr>
              <a:t>Optical and Thermo Props for property assignments</a:t>
            </a:r>
          </a:p>
          <a:p>
            <a:pPr>
              <a:spcBef>
                <a:spcPct val="0"/>
              </a:spcBef>
            </a:pPr>
            <a:r>
              <a:rPr lang="en-US" altLang="en-US" sz="1400" dirty="0">
                <a:solidFill>
                  <a:srgbClr val="0B3D91"/>
                </a:solidFill>
                <a:latin typeface="Arial" panose="020B0604020202020204" pitchFamily="34" charset="0"/>
              </a:rPr>
              <a:t>Surfaces/Solids for Conduction Submodels</a:t>
            </a:r>
          </a:p>
          <a:p>
            <a:pPr>
              <a:spcBef>
                <a:spcPct val="0"/>
              </a:spcBef>
            </a:pPr>
            <a:r>
              <a:rPr lang="en-US" altLang="en-US" sz="1400" dirty="0">
                <a:solidFill>
                  <a:srgbClr val="0B3D91"/>
                </a:solidFill>
                <a:latin typeface="Arial" panose="020B0604020202020204" pitchFamily="34" charset="0"/>
              </a:rPr>
              <a:t>Contact/Contactor for displaying associated surfaces</a:t>
            </a:r>
          </a:p>
          <a:p>
            <a:pPr>
              <a:spcBef>
                <a:spcPct val="0"/>
              </a:spcBef>
            </a:pPr>
            <a:r>
              <a:rPr lang="en-US" altLang="en-US" sz="1400" dirty="0">
                <a:solidFill>
                  <a:srgbClr val="0B3D91"/>
                </a:solidFill>
                <a:latin typeface="Arial" panose="020B0604020202020204" pitchFamily="34" charset="0"/>
              </a:rPr>
              <a:t>Assemblies/Trackers for showing assembly hierarchy</a:t>
            </a:r>
          </a:p>
          <a:p>
            <a:pPr>
              <a:spcBef>
                <a:spcPct val="0"/>
              </a:spcBef>
            </a:pPr>
            <a:r>
              <a:rPr lang="en-US" altLang="en-US" sz="1400" dirty="0">
                <a:solidFill>
                  <a:srgbClr val="0B3D91"/>
                </a:solidFill>
                <a:latin typeface="Arial" panose="020B0604020202020204" pitchFamily="34" charset="0"/>
              </a:rPr>
              <a:t>Conductors for user defined conductors</a:t>
            </a:r>
          </a:p>
          <a:p>
            <a:pPr>
              <a:spcBef>
                <a:spcPct val="0"/>
              </a:spcBef>
            </a:pPr>
            <a:r>
              <a:rPr lang="en-US" altLang="en-US" sz="1400" dirty="0">
                <a:solidFill>
                  <a:srgbClr val="0B3D91"/>
                </a:solidFill>
                <a:latin typeface="Arial" panose="020B0604020202020204" pitchFamily="34" charset="0"/>
              </a:rPr>
              <a:t>Heaters/</a:t>
            </a:r>
            <a:r>
              <a:rPr lang="en-US" altLang="en-US" sz="1400" dirty="0" err="1">
                <a:solidFill>
                  <a:srgbClr val="0B3D91"/>
                </a:solidFill>
                <a:latin typeface="Arial" panose="020B0604020202020204" pitchFamily="34" charset="0"/>
              </a:rPr>
              <a:t>Heatloads</a:t>
            </a:r>
            <a:r>
              <a:rPr lang="en-US" altLang="en-US" sz="1400" dirty="0">
                <a:solidFill>
                  <a:srgbClr val="0B3D91"/>
                </a:solidFill>
                <a:latin typeface="Arial" panose="020B0604020202020204" pitchFamily="34" charset="0"/>
              </a:rPr>
              <a:t> for used defined dissipations</a:t>
            </a:r>
          </a:p>
          <a:p>
            <a:pPr>
              <a:spcBef>
                <a:spcPct val="0"/>
              </a:spcBef>
            </a:pPr>
            <a:r>
              <a:rPr lang="en-US" altLang="en-US" sz="1400" dirty="0" err="1">
                <a:solidFill>
                  <a:srgbClr val="0B3D91"/>
                </a:solidFill>
                <a:latin typeface="Arial" panose="020B0604020202020204" pitchFamily="34" charset="0"/>
              </a:rPr>
              <a:t>Orienters</a:t>
            </a:r>
            <a:r>
              <a:rPr lang="en-US" altLang="en-US" sz="1400" dirty="0">
                <a:solidFill>
                  <a:srgbClr val="0B3D91"/>
                </a:solidFill>
                <a:latin typeface="Arial" panose="020B0604020202020204" pitchFamily="34" charset="0"/>
              </a:rPr>
              <a:t> for anisotropic conduction</a:t>
            </a:r>
          </a:p>
          <a:p>
            <a:pPr>
              <a:spcBef>
                <a:spcPct val="0"/>
              </a:spcBef>
            </a:pPr>
            <a:r>
              <a:rPr lang="en-US" altLang="en-US" sz="1400" dirty="0">
                <a:solidFill>
                  <a:srgbClr val="0B3D91"/>
                </a:solidFill>
                <a:latin typeface="Arial" panose="020B0604020202020204" pitchFamily="34" charset="0"/>
              </a:rPr>
              <a:t>Fluid objects</a:t>
            </a:r>
          </a:p>
          <a:p>
            <a:pPr>
              <a:spcBef>
                <a:spcPct val="0"/>
              </a:spcBef>
            </a:pPr>
            <a:r>
              <a:rPr lang="en-US" altLang="en-US" sz="1400" dirty="0" err="1">
                <a:solidFill>
                  <a:srgbClr val="0B3D91"/>
                </a:solidFill>
                <a:latin typeface="Arial" panose="020B0604020202020204" pitchFamily="34" charset="0"/>
              </a:rPr>
              <a:t>Meshers</a:t>
            </a:r>
            <a:r>
              <a:rPr lang="en-US" altLang="en-US" sz="1400" dirty="0">
                <a:solidFill>
                  <a:srgbClr val="0B3D91"/>
                </a:solidFill>
                <a:latin typeface="Arial" panose="020B0604020202020204" pitchFamily="34" charset="0"/>
              </a:rPr>
              <a:t>: TD Mesh definitions</a:t>
            </a:r>
          </a:p>
          <a:p>
            <a:pPr>
              <a:spcBef>
                <a:spcPct val="0"/>
              </a:spcBef>
            </a:pPr>
            <a:r>
              <a:rPr lang="en-US" altLang="en-US" sz="1400" dirty="0">
                <a:solidFill>
                  <a:srgbClr val="0B3D91"/>
                </a:solidFill>
                <a:latin typeface="Arial" panose="020B0604020202020204" pitchFamily="34" charset="0"/>
              </a:rPr>
              <a:t>Mesh Displayers: FEM Mesh Mappers (STOP)</a:t>
            </a:r>
          </a:p>
          <a:p>
            <a:pPr>
              <a:spcBef>
                <a:spcPct val="0"/>
              </a:spcBef>
            </a:pPr>
            <a:r>
              <a:rPr lang="en-US" altLang="en-US" sz="1400" dirty="0">
                <a:solidFill>
                  <a:srgbClr val="0B3D91"/>
                </a:solidFill>
                <a:latin typeface="Arial" panose="020B0604020202020204" pitchFamily="34" charset="0"/>
              </a:rPr>
              <a:t>Symbols for showing object dependencies</a:t>
            </a:r>
          </a:p>
          <a:p>
            <a:pPr>
              <a:spcBef>
                <a:spcPct val="0"/>
              </a:spcBef>
            </a:pPr>
            <a:r>
              <a:rPr lang="en-US" altLang="en-US" sz="1400" dirty="0">
                <a:solidFill>
                  <a:srgbClr val="0B3D91"/>
                </a:solidFill>
                <a:latin typeface="Arial" panose="020B0604020202020204" pitchFamily="34" charset="0"/>
              </a:rPr>
              <a:t>Groups/Domain Tag Sets for user defined collections</a:t>
            </a:r>
          </a:p>
          <a:p>
            <a:pPr>
              <a:spcBef>
                <a:spcPct val="0"/>
              </a:spcBef>
            </a:pPr>
            <a:r>
              <a:rPr lang="en-US" altLang="en-US" sz="1400" dirty="0">
                <a:solidFill>
                  <a:srgbClr val="0B3D91"/>
                </a:solidFill>
                <a:latin typeface="Arial" panose="020B0604020202020204" pitchFamily="34" charset="0"/>
              </a:rPr>
              <a:t>Layers for AutoCAD layers for visibility control</a:t>
            </a:r>
          </a:p>
        </p:txBody>
      </p:sp>
      <p:pic>
        <p:nvPicPr>
          <p:cNvPr id="125956" name="Picture 7">
            <a:extLst>
              <a:ext uri="{FF2B5EF4-FFF2-40B4-BE49-F238E27FC236}">
                <a16:creationId xmlns:a16="http://schemas.microsoft.com/office/drawing/2014/main" id="{CFBB8FE2-273D-4A0F-849D-18EB8DEAC530}"/>
              </a:ext>
            </a:extLst>
          </p:cNvPr>
          <p:cNvPicPr>
            <a:picLocks noChangeAspect="1"/>
          </p:cNvPicPr>
          <p:nvPr/>
        </p:nvPicPr>
        <p:blipFill>
          <a:blip r:embed="rId2">
            <a:extLst>
              <a:ext uri="{28A0092B-C50C-407E-A947-70E740481C1C}">
                <a14:useLocalDpi xmlns:a14="http://schemas.microsoft.com/office/drawing/2010/main" val="0"/>
              </a:ext>
            </a:extLst>
          </a:blip>
          <a:srcRect l="47255" t="9346" r="31177" b="7080"/>
          <a:stretch>
            <a:fillRect/>
          </a:stretch>
        </p:blipFill>
        <p:spPr bwMode="auto">
          <a:xfrm>
            <a:off x="4635500" y="1243621"/>
            <a:ext cx="2189163"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7" name="Picture 8">
            <a:extLst>
              <a:ext uri="{FF2B5EF4-FFF2-40B4-BE49-F238E27FC236}">
                <a16:creationId xmlns:a16="http://schemas.microsoft.com/office/drawing/2014/main" id="{3207C088-15AC-41B4-8E1D-B539325984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83400" y="1243621"/>
            <a:ext cx="2187575"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8" name="Slide Number Placeholder 1">
            <a:extLst>
              <a:ext uri="{FF2B5EF4-FFF2-40B4-BE49-F238E27FC236}">
                <a16:creationId xmlns:a16="http://schemas.microsoft.com/office/drawing/2014/main" id="{AE9E887D-5DF8-4342-BD97-41AF13F9F2DE}"/>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A5FD56C-7323-469C-B533-3A593DAC2100}" type="slidenum">
              <a:rPr lang="en-US" altLang="en-US" sz="1200" smtClean="0"/>
              <a:pPr>
                <a:spcBef>
                  <a:spcPct val="0"/>
                </a:spcBef>
                <a:buFontTx/>
                <a:buNone/>
              </a:pPr>
              <a:t>102</a:t>
            </a:fld>
            <a:endParaRPr lang="en-US" altLang="en-US" sz="120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7">
            <a:extLst>
              <a:ext uri="{FF2B5EF4-FFF2-40B4-BE49-F238E27FC236}">
                <a16:creationId xmlns:a16="http://schemas.microsoft.com/office/drawing/2014/main" id="{5962BA23-9A3D-4CF4-B1E1-228A57895C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32263" y="1530350"/>
            <a:ext cx="2344737" cy="151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D6DBD697-42B7-4995-A6A5-352D54D04C61}"/>
              </a:ext>
            </a:extLst>
          </p:cNvPr>
          <p:cNvSpPr txBox="1"/>
          <p:nvPr/>
        </p:nvSpPr>
        <p:spPr>
          <a:xfrm>
            <a:off x="5900" y="1079692"/>
            <a:ext cx="4244556" cy="5555367"/>
          </a:xfrm>
          <a:prstGeom prst="rect">
            <a:avLst/>
          </a:prstGeom>
          <a:noFill/>
        </p:spPr>
        <p:txBody>
          <a:bodyPr wrap="square">
            <a:spAutoFit/>
          </a:bodyPr>
          <a:lstStyle/>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Define Orbits</a:t>
            </a:r>
          </a:p>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Define Case Set name and File Names</a:t>
            </a:r>
          </a:p>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Define Radiation Tasks (Radiation Groups, Radk, HR, Articulating Radks, Orbits)</a:t>
            </a:r>
          </a:p>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Symbol Overrides</a:t>
            </a:r>
          </a:p>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Property Overrides</a:t>
            </a:r>
          </a:p>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Operations Block (TIMEND, Steady, Transient, </a:t>
            </a:r>
            <a:r>
              <a:rPr lang="en-US" sz="1600" b="1" dirty="0" err="1">
                <a:solidFill>
                  <a:srgbClr val="0B3D91"/>
                </a:solidFill>
                <a:latin typeface="Arial" panose="020B0604020202020204" pitchFamily="34" charset="0"/>
                <a:cs typeface="Arial" panose="020B0604020202020204" pitchFamily="34" charset="0"/>
              </a:rPr>
              <a:t>etc</a:t>
            </a:r>
            <a:r>
              <a:rPr lang="en-US" sz="1600" b="1" dirty="0">
                <a:solidFill>
                  <a:srgbClr val="0B3D91"/>
                </a:solidFill>
                <a:latin typeface="Arial" panose="020B0604020202020204" pitchFamily="34" charset="0"/>
                <a:cs typeface="Arial" panose="020B0604020202020204" pitchFamily="34" charset="0"/>
              </a:rPr>
              <a:t>)</a:t>
            </a:r>
          </a:p>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Verify Control Cases</a:t>
            </a:r>
          </a:p>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Define Outputs and Intervals</a:t>
            </a:r>
          </a:p>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Add Comments to document Case Set</a:t>
            </a:r>
          </a:p>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Temporarily Set all Symbols, Aliases, and Property </a:t>
            </a:r>
            <a:r>
              <a:rPr lang="en-US" sz="1600" b="1" dirty="0" err="1">
                <a:solidFill>
                  <a:srgbClr val="0B3D91"/>
                </a:solidFill>
                <a:latin typeface="Arial" panose="020B0604020202020204" pitchFamily="34" charset="0"/>
                <a:cs typeface="Arial" panose="020B0604020202020204" pitchFamily="34" charset="0"/>
              </a:rPr>
              <a:t>DataBases</a:t>
            </a:r>
            <a:r>
              <a:rPr lang="en-US" sz="1600" b="1" dirty="0">
                <a:solidFill>
                  <a:srgbClr val="0B3D91"/>
                </a:solidFill>
                <a:latin typeface="Arial" panose="020B0604020202020204" pitchFamily="34" charset="0"/>
                <a:cs typeface="Arial" panose="020B0604020202020204" pitchFamily="34" charset="0"/>
              </a:rPr>
              <a:t> to case set and verify model is as intended.  Restore back when done verifying…</a:t>
            </a:r>
          </a:p>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Run Case(s)</a:t>
            </a:r>
          </a:p>
          <a:p>
            <a:pPr marL="214313" indent="-214313">
              <a:spcBef>
                <a:spcPts val="600"/>
              </a:spcBef>
              <a:buFont typeface="Wingdings" panose="05000000000000000000" pitchFamily="2" charset="2"/>
              <a:buChar char="ü"/>
              <a:defRPr/>
            </a:pPr>
            <a:r>
              <a:rPr lang="en-US" sz="1600" b="1" dirty="0">
                <a:solidFill>
                  <a:srgbClr val="0B3D91"/>
                </a:solidFill>
                <a:latin typeface="Arial" panose="020B0604020202020204" pitchFamily="34" charset="0"/>
                <a:cs typeface="Arial" panose="020B0604020202020204" pitchFamily="34" charset="0"/>
              </a:rPr>
              <a:t>Post Process Results</a:t>
            </a:r>
          </a:p>
          <a:p>
            <a:pPr>
              <a:spcBef>
                <a:spcPts val="600"/>
              </a:spcBef>
              <a:defRPr/>
            </a:pPr>
            <a:endParaRPr lang="en-US" sz="700" b="1" dirty="0">
              <a:solidFill>
                <a:srgbClr val="0B3D91"/>
              </a:solidFill>
              <a:latin typeface="Arial" panose="020B0604020202020204" pitchFamily="34" charset="0"/>
              <a:cs typeface="Arial" panose="020B0604020202020204" pitchFamily="34" charset="0"/>
            </a:endParaRPr>
          </a:p>
        </p:txBody>
      </p:sp>
      <p:sp>
        <p:nvSpPr>
          <p:cNvPr id="126980" name="TextBox 9">
            <a:extLst>
              <a:ext uri="{FF2B5EF4-FFF2-40B4-BE49-F238E27FC236}">
                <a16:creationId xmlns:a16="http://schemas.microsoft.com/office/drawing/2014/main" id="{543FB3F0-4E88-4ABC-9B5A-7AFAEC508929}"/>
              </a:ext>
            </a:extLst>
          </p:cNvPr>
          <p:cNvSpPr txBox="1">
            <a:spLocks noChangeArrowheads="1"/>
          </p:cNvSpPr>
          <p:nvPr/>
        </p:nvSpPr>
        <p:spPr bwMode="auto">
          <a:xfrm>
            <a:off x="954593" y="-1"/>
            <a:ext cx="7351208"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EXECUTE MODEL: Defining Analysis Cases</a:t>
            </a:r>
          </a:p>
        </p:txBody>
      </p:sp>
      <p:pic>
        <p:nvPicPr>
          <p:cNvPr id="126981" name="Picture 1">
            <a:extLst>
              <a:ext uri="{FF2B5EF4-FFF2-40B4-BE49-F238E27FC236}">
                <a16:creationId xmlns:a16="http://schemas.microsoft.com/office/drawing/2014/main" id="{C82334C6-2BBD-4FBD-AF1D-5667DA5D0ED5}"/>
              </a:ext>
            </a:extLst>
          </p:cNvPr>
          <p:cNvPicPr>
            <a:picLocks noChangeAspect="1"/>
          </p:cNvPicPr>
          <p:nvPr/>
        </p:nvPicPr>
        <p:blipFill>
          <a:blip r:embed="rId3">
            <a:extLst>
              <a:ext uri="{28A0092B-C50C-407E-A947-70E740481C1C}">
                <a14:useLocalDpi xmlns:a14="http://schemas.microsoft.com/office/drawing/2010/main" val="0"/>
              </a:ext>
            </a:extLst>
          </a:blip>
          <a:srcRect r="36131" b="79942"/>
          <a:stretch>
            <a:fillRect/>
          </a:stretch>
        </p:blipFill>
        <p:spPr bwMode="auto">
          <a:xfrm>
            <a:off x="4117975" y="3117850"/>
            <a:ext cx="234315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2" name="Picture 2">
            <a:extLst>
              <a:ext uri="{FF2B5EF4-FFF2-40B4-BE49-F238E27FC236}">
                <a16:creationId xmlns:a16="http://schemas.microsoft.com/office/drawing/2014/main" id="{8DA07C83-EB6F-458B-A34F-3360E0A4B27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35738" y="3836987"/>
            <a:ext cx="254000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3" name="Picture 4">
            <a:extLst>
              <a:ext uri="{FF2B5EF4-FFF2-40B4-BE49-F238E27FC236}">
                <a16:creationId xmlns:a16="http://schemas.microsoft.com/office/drawing/2014/main" id="{7893CA47-1ABF-46CA-AF3F-1814A2715B6C}"/>
              </a:ext>
            </a:extLst>
          </p:cNvPr>
          <p:cNvPicPr>
            <a:picLocks noChangeAspect="1"/>
          </p:cNvPicPr>
          <p:nvPr/>
        </p:nvPicPr>
        <p:blipFill>
          <a:blip r:embed="rId5">
            <a:extLst>
              <a:ext uri="{28A0092B-C50C-407E-A947-70E740481C1C}">
                <a14:useLocalDpi xmlns:a14="http://schemas.microsoft.com/office/drawing/2010/main" val="0"/>
              </a:ext>
            </a:extLst>
          </a:blip>
          <a:srcRect r="33989" b="39595"/>
          <a:stretch>
            <a:fillRect/>
          </a:stretch>
        </p:blipFill>
        <p:spPr bwMode="auto">
          <a:xfrm>
            <a:off x="4102100" y="4090987"/>
            <a:ext cx="234315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984" name="Picture 6">
            <a:extLst>
              <a:ext uri="{FF2B5EF4-FFF2-40B4-BE49-F238E27FC236}">
                <a16:creationId xmlns:a16="http://schemas.microsoft.com/office/drawing/2014/main" id="{7C5A26DC-7D6F-40C4-9CE9-8BD6C444128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32563" y="1524000"/>
            <a:ext cx="2543175" cy="212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5" name="TextBox 8">
            <a:extLst>
              <a:ext uri="{FF2B5EF4-FFF2-40B4-BE49-F238E27FC236}">
                <a16:creationId xmlns:a16="http://schemas.microsoft.com/office/drawing/2014/main" id="{64658801-3091-4AD8-BCDC-DDE25909CCBA}"/>
              </a:ext>
            </a:extLst>
          </p:cNvPr>
          <p:cNvSpPr txBox="1">
            <a:spLocks noChangeArrowheads="1"/>
          </p:cNvSpPr>
          <p:nvPr/>
        </p:nvSpPr>
        <p:spPr bwMode="auto">
          <a:xfrm rot="-934307">
            <a:off x="4910138" y="3060700"/>
            <a:ext cx="1638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i="1">
                <a:solidFill>
                  <a:srgbClr val="FF0000"/>
                </a:solidFill>
                <a:latin typeface="Arial" panose="020B0604020202020204" pitchFamily="34" charset="0"/>
              </a:rPr>
              <a:t>Case Set Definition</a:t>
            </a:r>
          </a:p>
        </p:txBody>
      </p:sp>
      <p:sp>
        <p:nvSpPr>
          <p:cNvPr id="126986" name="TextBox 10">
            <a:extLst>
              <a:ext uri="{FF2B5EF4-FFF2-40B4-BE49-F238E27FC236}">
                <a16:creationId xmlns:a16="http://schemas.microsoft.com/office/drawing/2014/main" id="{62BC0B35-5CB9-4583-BE43-3B08EAB9F2A9}"/>
              </a:ext>
            </a:extLst>
          </p:cNvPr>
          <p:cNvSpPr txBox="1">
            <a:spLocks noChangeArrowheads="1"/>
          </p:cNvSpPr>
          <p:nvPr/>
        </p:nvSpPr>
        <p:spPr bwMode="auto">
          <a:xfrm rot="-934307">
            <a:off x="6577013" y="1895475"/>
            <a:ext cx="20097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i="1">
                <a:solidFill>
                  <a:srgbClr val="FF0000"/>
                </a:solidFill>
                <a:latin typeface="Arial" panose="020B0604020202020204" pitchFamily="34" charset="0"/>
              </a:rPr>
              <a:t>Radiation Task Definition</a:t>
            </a:r>
          </a:p>
        </p:txBody>
      </p:sp>
      <p:sp>
        <p:nvSpPr>
          <p:cNvPr id="126987" name="TextBox 11">
            <a:extLst>
              <a:ext uri="{FF2B5EF4-FFF2-40B4-BE49-F238E27FC236}">
                <a16:creationId xmlns:a16="http://schemas.microsoft.com/office/drawing/2014/main" id="{5CAB82AA-19DA-46DB-8D1C-9EC7D2ECBB3D}"/>
              </a:ext>
            </a:extLst>
          </p:cNvPr>
          <p:cNvSpPr txBox="1">
            <a:spLocks noChangeArrowheads="1"/>
          </p:cNvSpPr>
          <p:nvPr/>
        </p:nvSpPr>
        <p:spPr bwMode="auto">
          <a:xfrm rot="-934307">
            <a:off x="4887913" y="4664075"/>
            <a:ext cx="1638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i="1">
                <a:solidFill>
                  <a:srgbClr val="FF0000"/>
                </a:solidFill>
                <a:latin typeface="Arial" panose="020B0604020202020204" pitchFamily="34" charset="0"/>
              </a:rPr>
              <a:t>Property Overrides</a:t>
            </a:r>
          </a:p>
        </p:txBody>
      </p:sp>
      <p:sp>
        <p:nvSpPr>
          <p:cNvPr id="126988" name="TextBox 12">
            <a:extLst>
              <a:ext uri="{FF2B5EF4-FFF2-40B4-BE49-F238E27FC236}">
                <a16:creationId xmlns:a16="http://schemas.microsoft.com/office/drawing/2014/main" id="{6DE5853A-D403-41E0-90C9-A8F24B74EA03}"/>
              </a:ext>
            </a:extLst>
          </p:cNvPr>
          <p:cNvSpPr txBox="1">
            <a:spLocks noChangeArrowheads="1"/>
          </p:cNvSpPr>
          <p:nvPr/>
        </p:nvSpPr>
        <p:spPr bwMode="auto">
          <a:xfrm rot="-934307">
            <a:off x="7594600" y="4498975"/>
            <a:ext cx="13795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i="1">
                <a:solidFill>
                  <a:srgbClr val="FF0000"/>
                </a:solidFill>
                <a:latin typeface="Arial" panose="020B0604020202020204" pitchFamily="34" charset="0"/>
              </a:rPr>
              <a:t>Symbol Overrides</a:t>
            </a:r>
          </a:p>
        </p:txBody>
      </p:sp>
      <p:pic>
        <p:nvPicPr>
          <p:cNvPr id="126989" name="Picture 13">
            <a:extLst>
              <a:ext uri="{FF2B5EF4-FFF2-40B4-BE49-F238E27FC236}">
                <a16:creationId xmlns:a16="http://schemas.microsoft.com/office/drawing/2014/main" id="{9C4A6DC0-BAAE-4C11-8C54-EBE6D4CC7CA0}"/>
              </a:ext>
            </a:extLst>
          </p:cNvPr>
          <p:cNvPicPr>
            <a:picLocks noChangeAspect="1"/>
          </p:cNvPicPr>
          <p:nvPr/>
        </p:nvPicPr>
        <p:blipFill>
          <a:blip r:embed="rId3">
            <a:extLst>
              <a:ext uri="{28A0092B-C50C-407E-A947-70E740481C1C}">
                <a14:useLocalDpi xmlns:a14="http://schemas.microsoft.com/office/drawing/2010/main" val="0"/>
              </a:ext>
            </a:extLst>
          </a:blip>
          <a:srcRect t="46367" r="36131" b="46628"/>
          <a:stretch>
            <a:fillRect/>
          </a:stretch>
        </p:blipFill>
        <p:spPr bwMode="auto">
          <a:xfrm>
            <a:off x="4117975" y="3786187"/>
            <a:ext cx="23431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a:extLst>
              <a:ext uri="{FF2B5EF4-FFF2-40B4-BE49-F238E27FC236}">
                <a16:creationId xmlns:a16="http://schemas.microsoft.com/office/drawing/2014/main" id="{0B7EB442-F3FE-4C7E-B215-E27B189BF168}"/>
              </a:ext>
            </a:extLst>
          </p:cNvPr>
          <p:cNvCxnSpPr/>
          <p:nvPr/>
        </p:nvCxnSpPr>
        <p:spPr>
          <a:xfrm>
            <a:off x="4117975" y="3786187"/>
            <a:ext cx="2343150" cy="0"/>
          </a:xfrm>
          <a:prstGeom prst="line">
            <a:avLst/>
          </a:prstGeom>
          <a:ln w="2222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26991" name="Picture 5">
            <a:extLst>
              <a:ext uri="{FF2B5EF4-FFF2-40B4-BE49-F238E27FC236}">
                <a16:creationId xmlns:a16="http://schemas.microsoft.com/office/drawing/2014/main" id="{E759A4E9-5A2D-41BE-992D-4B236FF6F9C2}"/>
              </a:ext>
            </a:extLst>
          </p:cNvPr>
          <p:cNvPicPr>
            <a:picLocks noChangeAspect="1"/>
          </p:cNvPicPr>
          <p:nvPr/>
        </p:nvPicPr>
        <p:blipFill>
          <a:blip r:embed="rId7">
            <a:extLst>
              <a:ext uri="{28A0092B-C50C-407E-A947-70E740481C1C}">
                <a14:useLocalDpi xmlns:a14="http://schemas.microsoft.com/office/drawing/2010/main" val="0"/>
              </a:ext>
            </a:extLst>
          </a:blip>
          <a:srcRect r="26372" b="47362"/>
          <a:stretch>
            <a:fillRect/>
          </a:stretch>
        </p:blipFill>
        <p:spPr bwMode="auto">
          <a:xfrm>
            <a:off x="4572000" y="1935162"/>
            <a:ext cx="1819275"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92" name="TextBox 16">
            <a:extLst>
              <a:ext uri="{FF2B5EF4-FFF2-40B4-BE49-F238E27FC236}">
                <a16:creationId xmlns:a16="http://schemas.microsoft.com/office/drawing/2014/main" id="{1061317C-FA1E-44C1-BE86-FC75929C79C5}"/>
              </a:ext>
            </a:extLst>
          </p:cNvPr>
          <p:cNvSpPr txBox="1">
            <a:spLocks noChangeArrowheads="1"/>
          </p:cNvSpPr>
          <p:nvPr/>
        </p:nvSpPr>
        <p:spPr bwMode="auto">
          <a:xfrm rot="-934307">
            <a:off x="4910138" y="1979612"/>
            <a:ext cx="1638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i="1">
                <a:solidFill>
                  <a:srgbClr val="FF0000"/>
                </a:solidFill>
                <a:latin typeface="Arial" panose="020B0604020202020204" pitchFamily="34" charset="0"/>
              </a:rPr>
              <a:t>Orbit Definition</a:t>
            </a:r>
          </a:p>
        </p:txBody>
      </p:sp>
      <p:sp>
        <p:nvSpPr>
          <p:cNvPr id="126993" name="Slide Number Placeholder 14">
            <a:extLst>
              <a:ext uri="{FF2B5EF4-FFF2-40B4-BE49-F238E27FC236}">
                <a16:creationId xmlns:a16="http://schemas.microsoft.com/office/drawing/2014/main" id="{627E91A5-C874-4D98-BB07-F40DBD4362F2}"/>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D735BCE-3AC9-4426-B282-3D4DFD7E7722}" type="slidenum">
              <a:rPr lang="en-US" altLang="en-US" sz="1200" smtClean="0"/>
              <a:pPr>
                <a:spcBef>
                  <a:spcPct val="0"/>
                </a:spcBef>
                <a:buFontTx/>
                <a:buNone/>
              </a:pPr>
              <a:t>103</a:t>
            </a:fld>
            <a:endParaRPr lang="en-US" altLang="en-US" sz="120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Box 9">
            <a:extLst>
              <a:ext uri="{FF2B5EF4-FFF2-40B4-BE49-F238E27FC236}">
                <a16:creationId xmlns:a16="http://schemas.microsoft.com/office/drawing/2014/main" id="{3E990814-0480-4FA5-83C6-04B25ECB3BF3}"/>
              </a:ext>
            </a:extLst>
          </p:cNvPr>
          <p:cNvSpPr txBox="1">
            <a:spLocks noChangeArrowheads="1"/>
          </p:cNvSpPr>
          <p:nvPr/>
        </p:nvSpPr>
        <p:spPr bwMode="auto">
          <a:xfrm>
            <a:off x="974690" y="-1"/>
            <a:ext cx="7331110"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EXECUTE MODEL: Defining Orbits</a:t>
            </a:r>
          </a:p>
        </p:txBody>
      </p:sp>
      <p:sp>
        <p:nvSpPr>
          <p:cNvPr id="128003" name="TextBox 17">
            <a:extLst>
              <a:ext uri="{FF2B5EF4-FFF2-40B4-BE49-F238E27FC236}">
                <a16:creationId xmlns:a16="http://schemas.microsoft.com/office/drawing/2014/main" id="{93260F90-C1E0-4F88-B2D6-338D1EC12DD8}"/>
              </a:ext>
            </a:extLst>
          </p:cNvPr>
          <p:cNvSpPr txBox="1">
            <a:spLocks noChangeArrowheads="1"/>
          </p:cNvSpPr>
          <p:nvPr/>
        </p:nvSpPr>
        <p:spPr bwMode="auto">
          <a:xfrm>
            <a:off x="75136" y="1080197"/>
            <a:ext cx="6067425"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8588" indent="-128588">
              <a:spcBef>
                <a:spcPct val="20000"/>
              </a:spcBef>
              <a:buFont typeface="Arial" panose="020B0604020202020204" pitchFamily="34" charset="0"/>
              <a:buChar char="•"/>
              <a:defRPr sz="3200">
                <a:solidFill>
                  <a:schemeClr val="tx1"/>
                </a:solidFill>
                <a:latin typeface="Calibri" panose="020F0502020204030204" pitchFamily="34" charset="0"/>
              </a:defRPr>
            </a:lvl1pPr>
            <a:lvl2pPr marL="471488" indent="-128588">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dirty="0">
                <a:solidFill>
                  <a:srgbClr val="0B3D91"/>
                </a:solidFill>
                <a:latin typeface="Arial" panose="020B0604020202020204" pitchFamily="34" charset="0"/>
              </a:rPr>
              <a:t>Orbits are defined to specify the variability of heating based on orbiting a celestial object (Planet, Sun, Moon, </a:t>
            </a:r>
            <a:r>
              <a:rPr lang="en-US" altLang="en-US" sz="1400" dirty="0" err="1">
                <a:solidFill>
                  <a:srgbClr val="0B3D91"/>
                </a:solidFill>
                <a:latin typeface="Arial" panose="020B0604020202020204" pitchFamily="34" charset="0"/>
              </a:rPr>
              <a:t>etc</a:t>
            </a:r>
            <a:r>
              <a:rPr lang="en-US" altLang="en-US" sz="1400" dirty="0">
                <a:solidFill>
                  <a:srgbClr val="0B3D91"/>
                </a:solidFill>
                <a:latin typeface="Arial" panose="020B0604020202020204" pitchFamily="34" charset="0"/>
              </a:rPr>
              <a:t>)</a:t>
            </a:r>
          </a:p>
          <a:p>
            <a:pPr>
              <a:spcBef>
                <a:spcPct val="0"/>
              </a:spcBef>
            </a:pPr>
            <a:r>
              <a:rPr lang="en-US" altLang="en-US" sz="1400" dirty="0">
                <a:solidFill>
                  <a:srgbClr val="0B3D91"/>
                </a:solidFill>
                <a:latin typeface="Arial" panose="020B0604020202020204" pitchFamily="34" charset="0"/>
              </a:rPr>
              <a:t>Sources typically include: Direct Solar, Planetary Heating, and Albedo (Solar Reflections off Planet)</a:t>
            </a:r>
          </a:p>
          <a:p>
            <a:pPr>
              <a:spcBef>
                <a:spcPct val="0"/>
              </a:spcBef>
            </a:pPr>
            <a:r>
              <a:rPr lang="en-US" altLang="en-US" sz="1400" dirty="0">
                <a:solidFill>
                  <a:srgbClr val="0B3D91"/>
                </a:solidFill>
                <a:latin typeface="Arial" panose="020B0604020202020204" pitchFamily="34" charset="0"/>
              </a:rPr>
              <a:t>Orbits can be specified by Altitude, Planetary Data (Size, Mass, Temperature, Fluxes, </a:t>
            </a:r>
            <a:r>
              <a:rPr lang="en-US" altLang="en-US" sz="1400" dirty="0" err="1">
                <a:solidFill>
                  <a:srgbClr val="0B3D91"/>
                </a:solidFill>
                <a:latin typeface="Arial" panose="020B0604020202020204" pitchFamily="34" charset="0"/>
              </a:rPr>
              <a:t>etc</a:t>
            </a:r>
            <a:r>
              <a:rPr lang="en-US" altLang="en-US" sz="1400" dirty="0">
                <a:solidFill>
                  <a:srgbClr val="0B3D91"/>
                </a:solidFill>
                <a:latin typeface="Arial" panose="020B0604020202020204" pitchFamily="34" charset="0"/>
              </a:rPr>
              <a:t>) or by Vector List (Good for small body orbits </a:t>
            </a:r>
            <a:r>
              <a:rPr lang="en-US" altLang="en-US" sz="1600" dirty="0">
                <a:solidFill>
                  <a:srgbClr val="0B3D91"/>
                </a:solidFill>
                <a:latin typeface="Arial" panose="020B0604020202020204" pitchFamily="34" charset="0"/>
              </a:rPr>
              <a:t>(comet, asteroid)</a:t>
            </a:r>
            <a:r>
              <a:rPr lang="en-US" altLang="en-US" sz="1400" dirty="0">
                <a:solidFill>
                  <a:srgbClr val="0B3D91"/>
                </a:solidFill>
                <a:latin typeface="Arial" panose="020B0604020202020204" pitchFamily="34" charset="0"/>
              </a:rPr>
              <a:t>).  Orbits internally decompose to vector list for calculations</a:t>
            </a:r>
          </a:p>
          <a:p>
            <a:pPr lvl="1">
              <a:spcBef>
                <a:spcPct val="0"/>
              </a:spcBef>
              <a:buFont typeface="Arial" panose="020B0604020202020204" pitchFamily="34" charset="0"/>
              <a:buChar char="•"/>
            </a:pPr>
            <a:r>
              <a:rPr lang="en-US" altLang="en-US" sz="1400" i="1" dirty="0">
                <a:solidFill>
                  <a:srgbClr val="0B3D91"/>
                </a:solidFill>
                <a:latin typeface="Arial" panose="020B0604020202020204" pitchFamily="34" charset="0"/>
              </a:rPr>
              <a:t>Can use Beta = 90 with no Earth/Albedo for Lagrange orbits</a:t>
            </a:r>
          </a:p>
          <a:p>
            <a:pPr>
              <a:spcBef>
                <a:spcPct val="0"/>
              </a:spcBef>
            </a:pPr>
            <a:r>
              <a:rPr lang="en-US" altLang="en-US" sz="1400" dirty="0">
                <a:solidFill>
                  <a:srgbClr val="0B3D91"/>
                </a:solidFill>
                <a:latin typeface="Arial" panose="020B0604020202020204" pitchFamily="34" charset="0"/>
              </a:rPr>
              <a:t>Orbit Manager allows you to define multiple orbits and specify the current orbit for visualization</a:t>
            </a:r>
          </a:p>
          <a:p>
            <a:pPr>
              <a:spcBef>
                <a:spcPct val="0"/>
              </a:spcBef>
            </a:pPr>
            <a:r>
              <a:rPr lang="en-US" altLang="en-US" sz="1400" dirty="0">
                <a:solidFill>
                  <a:srgbClr val="0B3D91"/>
                </a:solidFill>
                <a:latin typeface="Arial" panose="020B0604020202020204" pitchFamily="34" charset="0"/>
              </a:rPr>
              <a:t>Orbits are referenced in Radiation Tasks in the Case Set Manager</a:t>
            </a:r>
          </a:p>
          <a:p>
            <a:pPr>
              <a:spcBef>
                <a:spcPct val="0"/>
              </a:spcBef>
            </a:pPr>
            <a:r>
              <a:rPr lang="en-US" altLang="en-US" sz="1400" dirty="0">
                <a:solidFill>
                  <a:srgbClr val="0B3D91"/>
                </a:solidFill>
                <a:latin typeface="Arial" panose="020B0604020202020204" pitchFamily="34" charset="0"/>
              </a:rPr>
              <a:t>Orbits can be imported from and exported to other models</a:t>
            </a:r>
          </a:p>
        </p:txBody>
      </p:sp>
      <p:pic>
        <p:nvPicPr>
          <p:cNvPr id="128004" name="Picture 14">
            <a:extLst>
              <a:ext uri="{FF2B5EF4-FFF2-40B4-BE49-F238E27FC236}">
                <a16:creationId xmlns:a16="http://schemas.microsoft.com/office/drawing/2014/main" id="{6BEDB6EA-C394-4726-9319-466AF9A30C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32513" y="1295400"/>
            <a:ext cx="2932112"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5" name="Picture 19">
            <a:extLst>
              <a:ext uri="{FF2B5EF4-FFF2-40B4-BE49-F238E27FC236}">
                <a16:creationId xmlns:a16="http://schemas.microsoft.com/office/drawing/2014/main" id="{3132E28B-19AC-48A1-9225-A69A20AAD71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25111" y="3355378"/>
            <a:ext cx="2682875"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6" name="Picture 20">
            <a:extLst>
              <a:ext uri="{FF2B5EF4-FFF2-40B4-BE49-F238E27FC236}">
                <a16:creationId xmlns:a16="http://schemas.microsoft.com/office/drawing/2014/main" id="{610A2E2B-774A-41F7-B23A-C60BD9F1953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3873" y="4077691"/>
            <a:ext cx="301307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7" name="Picture 1">
            <a:extLst>
              <a:ext uri="{FF2B5EF4-FFF2-40B4-BE49-F238E27FC236}">
                <a16:creationId xmlns:a16="http://schemas.microsoft.com/office/drawing/2014/main" id="{16426042-D20C-41DB-8E5C-2FAB2B2F671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29498" y="4101503"/>
            <a:ext cx="2913063"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8" name="TextBox 10">
            <a:extLst>
              <a:ext uri="{FF2B5EF4-FFF2-40B4-BE49-F238E27FC236}">
                <a16:creationId xmlns:a16="http://schemas.microsoft.com/office/drawing/2014/main" id="{53BAE29A-B037-49A0-AF80-59C8E3B774F8}"/>
              </a:ext>
            </a:extLst>
          </p:cNvPr>
          <p:cNvSpPr txBox="1">
            <a:spLocks noChangeArrowheads="1"/>
          </p:cNvSpPr>
          <p:nvPr/>
        </p:nvSpPr>
        <p:spPr bwMode="auto">
          <a:xfrm rot="-934307">
            <a:off x="6958536" y="5274666"/>
            <a:ext cx="1638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i="1">
                <a:solidFill>
                  <a:srgbClr val="FF0000"/>
                </a:solidFill>
                <a:latin typeface="Arial" panose="020B0604020202020204" pitchFamily="34" charset="0"/>
              </a:rPr>
              <a:t>Vector List</a:t>
            </a:r>
          </a:p>
        </p:txBody>
      </p:sp>
      <p:sp>
        <p:nvSpPr>
          <p:cNvPr id="128009" name="TextBox 11">
            <a:extLst>
              <a:ext uri="{FF2B5EF4-FFF2-40B4-BE49-F238E27FC236}">
                <a16:creationId xmlns:a16="http://schemas.microsoft.com/office/drawing/2014/main" id="{0696F490-F0CC-4B43-8388-DA64B4995F68}"/>
              </a:ext>
            </a:extLst>
          </p:cNvPr>
          <p:cNvSpPr txBox="1">
            <a:spLocks noChangeArrowheads="1"/>
          </p:cNvSpPr>
          <p:nvPr/>
        </p:nvSpPr>
        <p:spPr bwMode="auto">
          <a:xfrm rot="-934307">
            <a:off x="4580461" y="5136553"/>
            <a:ext cx="1638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i="1">
                <a:solidFill>
                  <a:srgbClr val="FF0000"/>
                </a:solidFill>
                <a:latin typeface="Arial" panose="020B0604020202020204" pitchFamily="34" charset="0"/>
              </a:rPr>
              <a:t>Keplerian Orbit</a:t>
            </a:r>
          </a:p>
        </p:txBody>
      </p:sp>
      <p:sp>
        <p:nvSpPr>
          <p:cNvPr id="128010" name="TextBox 12">
            <a:extLst>
              <a:ext uri="{FF2B5EF4-FFF2-40B4-BE49-F238E27FC236}">
                <a16:creationId xmlns:a16="http://schemas.microsoft.com/office/drawing/2014/main" id="{ECE94426-1888-4921-9EEE-753941F031CE}"/>
              </a:ext>
            </a:extLst>
          </p:cNvPr>
          <p:cNvSpPr txBox="1">
            <a:spLocks noChangeArrowheads="1"/>
          </p:cNvSpPr>
          <p:nvPr/>
        </p:nvSpPr>
        <p:spPr bwMode="auto">
          <a:xfrm rot="-934307">
            <a:off x="1126061" y="5127028"/>
            <a:ext cx="1638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i="1" dirty="0">
                <a:solidFill>
                  <a:srgbClr val="FF0000"/>
                </a:solidFill>
                <a:latin typeface="Arial" panose="020B0604020202020204" pitchFamily="34" charset="0"/>
              </a:rPr>
              <a:t>Basic Orbit</a:t>
            </a:r>
          </a:p>
        </p:txBody>
      </p:sp>
      <p:sp>
        <p:nvSpPr>
          <p:cNvPr id="128011" name="TextBox 13">
            <a:extLst>
              <a:ext uri="{FF2B5EF4-FFF2-40B4-BE49-F238E27FC236}">
                <a16:creationId xmlns:a16="http://schemas.microsoft.com/office/drawing/2014/main" id="{EAF59CCC-5DB6-4361-AF09-E4E3E957D3BA}"/>
              </a:ext>
            </a:extLst>
          </p:cNvPr>
          <p:cNvSpPr txBox="1">
            <a:spLocks noChangeArrowheads="1"/>
          </p:cNvSpPr>
          <p:nvPr/>
        </p:nvSpPr>
        <p:spPr bwMode="auto">
          <a:xfrm rot="-934307">
            <a:off x="7072313" y="1922463"/>
            <a:ext cx="1638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i="1">
                <a:solidFill>
                  <a:srgbClr val="FF0000"/>
                </a:solidFill>
                <a:latin typeface="Arial" panose="020B0604020202020204" pitchFamily="34" charset="0"/>
              </a:rPr>
              <a:t>Orbit Manager</a:t>
            </a:r>
          </a:p>
        </p:txBody>
      </p:sp>
      <p:sp>
        <p:nvSpPr>
          <p:cNvPr id="128012" name="Slide Number Placeholder 2">
            <a:extLst>
              <a:ext uri="{FF2B5EF4-FFF2-40B4-BE49-F238E27FC236}">
                <a16:creationId xmlns:a16="http://schemas.microsoft.com/office/drawing/2014/main" id="{3111F788-3D6C-463D-85AF-7891B3EE75F4}"/>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78DC987-22BA-4D59-987E-74BF2428BF9D}" type="slidenum">
              <a:rPr lang="en-US" altLang="en-US" sz="1200" smtClean="0"/>
              <a:pPr>
                <a:spcBef>
                  <a:spcPct val="0"/>
                </a:spcBef>
                <a:buFontTx/>
                <a:buNone/>
              </a:pPr>
              <a:t>104</a:t>
            </a:fld>
            <a:endParaRPr lang="en-US" altLang="en-US" sz="120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6">
            <a:extLst>
              <a:ext uri="{FF2B5EF4-FFF2-40B4-BE49-F238E27FC236}">
                <a16:creationId xmlns:a16="http://schemas.microsoft.com/office/drawing/2014/main" id="{AF8EC9EC-3C45-4E40-B445-6E53D7F9A52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61" y="4166298"/>
            <a:ext cx="301466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7" name="TextBox 9">
            <a:extLst>
              <a:ext uri="{FF2B5EF4-FFF2-40B4-BE49-F238E27FC236}">
                <a16:creationId xmlns:a16="http://schemas.microsoft.com/office/drawing/2014/main" id="{E5DC2B8A-21DD-436D-A886-0E56D7233ECD}"/>
              </a:ext>
            </a:extLst>
          </p:cNvPr>
          <p:cNvSpPr txBox="1">
            <a:spLocks noChangeArrowheads="1"/>
          </p:cNvSpPr>
          <p:nvPr/>
        </p:nvSpPr>
        <p:spPr bwMode="auto">
          <a:xfrm>
            <a:off x="984738" y="0"/>
            <a:ext cx="7321062" cy="101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EXECUTE MODEL: Defining Orbits</a:t>
            </a:r>
          </a:p>
        </p:txBody>
      </p:sp>
      <p:sp>
        <p:nvSpPr>
          <p:cNvPr id="129028" name="TextBox 17">
            <a:extLst>
              <a:ext uri="{FF2B5EF4-FFF2-40B4-BE49-F238E27FC236}">
                <a16:creationId xmlns:a16="http://schemas.microsoft.com/office/drawing/2014/main" id="{31F7590C-A289-496C-97DA-CA51AB4604CF}"/>
              </a:ext>
            </a:extLst>
          </p:cNvPr>
          <p:cNvSpPr txBox="1">
            <a:spLocks noChangeArrowheads="1"/>
          </p:cNvSpPr>
          <p:nvPr/>
        </p:nvSpPr>
        <p:spPr bwMode="auto">
          <a:xfrm>
            <a:off x="0" y="1040002"/>
            <a:ext cx="7021512"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57175" indent="-2571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ü"/>
            </a:pPr>
            <a:r>
              <a:rPr lang="en-US" altLang="en-US" sz="1500" dirty="0">
                <a:solidFill>
                  <a:srgbClr val="0B3D91"/>
                </a:solidFill>
                <a:latin typeface="Arial" panose="020B0604020202020204" pitchFamily="34" charset="0"/>
              </a:rPr>
              <a:t>Open Orbit Manager and select Add…</a:t>
            </a:r>
          </a:p>
          <a:p>
            <a:pPr>
              <a:spcBef>
                <a:spcPct val="0"/>
              </a:spcBef>
              <a:buFont typeface="Wingdings" panose="05000000000000000000" pitchFamily="2" charset="2"/>
              <a:buChar char="ü"/>
            </a:pPr>
            <a:r>
              <a:rPr lang="en-US" altLang="en-US" sz="1500" dirty="0">
                <a:solidFill>
                  <a:srgbClr val="0B3D91"/>
                </a:solidFill>
                <a:latin typeface="Arial" panose="020B0604020202020204" pitchFamily="34" charset="0"/>
              </a:rPr>
              <a:t>Define Type of orbit and Specify Name</a:t>
            </a:r>
          </a:p>
          <a:p>
            <a:pPr>
              <a:spcBef>
                <a:spcPct val="0"/>
              </a:spcBef>
              <a:buFont typeface="Wingdings" panose="05000000000000000000" pitchFamily="2" charset="2"/>
              <a:buChar char="ü"/>
            </a:pPr>
            <a:r>
              <a:rPr lang="en-US" altLang="en-US" sz="1500" dirty="0">
                <a:solidFill>
                  <a:srgbClr val="0B3D91"/>
                </a:solidFill>
                <a:latin typeface="Arial" panose="020B0604020202020204" pitchFamily="34" charset="0"/>
              </a:rPr>
              <a:t>Enter Basic orbit information (e.g. Alt., Beta Angle, Incl., RAAN, Vector List, </a:t>
            </a:r>
            <a:r>
              <a:rPr lang="en-US" altLang="en-US" sz="1500" dirty="0" err="1">
                <a:solidFill>
                  <a:srgbClr val="0B3D91"/>
                </a:solidFill>
                <a:latin typeface="Arial" panose="020B0604020202020204" pitchFamily="34" charset="0"/>
              </a:rPr>
              <a:t>etc</a:t>
            </a:r>
            <a:r>
              <a:rPr lang="en-US" altLang="en-US" sz="1500" dirty="0">
                <a:solidFill>
                  <a:srgbClr val="0B3D91"/>
                </a:solidFill>
                <a:latin typeface="Arial" panose="020B0604020202020204" pitchFamily="34" charset="0"/>
              </a:rPr>
              <a:t>)</a:t>
            </a:r>
          </a:p>
          <a:p>
            <a:pPr>
              <a:spcBef>
                <a:spcPct val="0"/>
              </a:spcBef>
              <a:buFont typeface="Wingdings" panose="05000000000000000000" pitchFamily="2" charset="2"/>
              <a:buChar char="ü"/>
            </a:pPr>
            <a:r>
              <a:rPr lang="en-US" altLang="en-US" sz="1500" dirty="0">
                <a:solidFill>
                  <a:srgbClr val="0B3D91"/>
                </a:solidFill>
                <a:latin typeface="Arial" panose="020B0604020202020204" pitchFamily="34" charset="0"/>
              </a:rPr>
              <a:t>Specify orientation of SC </a:t>
            </a:r>
            <a:r>
              <a:rPr lang="en-US" altLang="en-US" sz="1500" dirty="0" err="1">
                <a:solidFill>
                  <a:srgbClr val="0B3D91"/>
                </a:solidFill>
                <a:latin typeface="Arial" panose="020B0604020202020204" pitchFamily="34" charset="0"/>
              </a:rPr>
              <a:t>wrt</a:t>
            </a:r>
            <a:r>
              <a:rPr lang="en-US" altLang="en-US" sz="1500" dirty="0">
                <a:solidFill>
                  <a:srgbClr val="0B3D91"/>
                </a:solidFill>
                <a:latin typeface="Arial" panose="020B0604020202020204" pitchFamily="34" charset="0"/>
              </a:rPr>
              <a:t> celestial objects (e.g. Sun/Nadir/Zenith Pointing) </a:t>
            </a:r>
          </a:p>
          <a:p>
            <a:pPr>
              <a:spcBef>
                <a:spcPct val="0"/>
              </a:spcBef>
              <a:buFont typeface="Wingdings" panose="05000000000000000000" pitchFamily="2" charset="2"/>
              <a:buChar char="ü"/>
            </a:pPr>
            <a:r>
              <a:rPr lang="en-US" altLang="en-US" sz="1500" dirty="0">
                <a:solidFill>
                  <a:srgbClr val="0B3D91"/>
                </a:solidFill>
                <a:latin typeface="Arial" panose="020B0604020202020204" pitchFamily="34" charset="0"/>
              </a:rPr>
              <a:t>Specify Euler Rotations to orient SC.  Can use </a:t>
            </a:r>
            <a:r>
              <a:rPr lang="en-US" altLang="en-US" sz="1500" dirty="0" err="1">
                <a:solidFill>
                  <a:srgbClr val="0B3D91"/>
                </a:solidFill>
                <a:latin typeface="Arial" panose="020B0604020202020204" pitchFamily="34" charset="0"/>
              </a:rPr>
              <a:t>hrMeanAnom</a:t>
            </a:r>
            <a:r>
              <a:rPr lang="en-US" altLang="en-US" sz="1500" dirty="0">
                <a:solidFill>
                  <a:srgbClr val="0B3D91"/>
                </a:solidFill>
                <a:latin typeface="Arial" panose="020B0604020202020204" pitchFamily="34" charset="0"/>
              </a:rPr>
              <a:t> to do slow spin…</a:t>
            </a:r>
          </a:p>
          <a:p>
            <a:pPr>
              <a:spcBef>
                <a:spcPct val="0"/>
              </a:spcBef>
              <a:buFont typeface="Wingdings" panose="05000000000000000000" pitchFamily="2" charset="2"/>
              <a:buChar char="ü"/>
            </a:pPr>
            <a:r>
              <a:rPr lang="en-US" altLang="en-US" sz="1500" dirty="0">
                <a:solidFill>
                  <a:srgbClr val="0B3D91"/>
                </a:solidFill>
                <a:latin typeface="Arial" panose="020B0604020202020204" pitchFamily="34" charset="0"/>
              </a:rPr>
              <a:t>Define number of orbit positions (default is 12: 15 positions with beginning and end + Eclipse Entry and Exit)</a:t>
            </a:r>
          </a:p>
          <a:p>
            <a:pPr>
              <a:spcBef>
                <a:spcPct val="0"/>
              </a:spcBef>
              <a:buFont typeface="Wingdings" panose="05000000000000000000" pitchFamily="2" charset="2"/>
              <a:buChar char="ü"/>
            </a:pPr>
            <a:r>
              <a:rPr lang="en-US" altLang="en-US" sz="1500" dirty="0">
                <a:solidFill>
                  <a:srgbClr val="0B3D91"/>
                </a:solidFill>
                <a:latin typeface="Arial" panose="020B0604020202020204" pitchFamily="34" charset="0"/>
              </a:rPr>
              <a:t>Specify environmental heating (Solar, Albedo, IR </a:t>
            </a:r>
            <a:r>
              <a:rPr lang="en-US" altLang="en-US" sz="1500" dirty="0" err="1">
                <a:solidFill>
                  <a:srgbClr val="0B3D91"/>
                </a:solidFill>
                <a:latin typeface="Arial" panose="020B0604020202020204" pitchFamily="34" charset="0"/>
              </a:rPr>
              <a:t>Planetshine</a:t>
            </a:r>
            <a:r>
              <a:rPr lang="en-US" altLang="en-US" sz="1500" dirty="0">
                <a:solidFill>
                  <a:srgbClr val="0B3D91"/>
                </a:solidFill>
                <a:latin typeface="Arial" panose="020B0604020202020204" pitchFamily="34" charset="0"/>
              </a:rPr>
              <a:t>). Albedo and </a:t>
            </a:r>
            <a:r>
              <a:rPr lang="en-US" altLang="en-US" sz="1500" dirty="0" err="1">
                <a:solidFill>
                  <a:srgbClr val="0B3D91"/>
                </a:solidFill>
                <a:latin typeface="Arial" panose="020B0604020202020204" pitchFamily="34" charset="0"/>
              </a:rPr>
              <a:t>Planetshine</a:t>
            </a:r>
            <a:r>
              <a:rPr lang="en-US" altLang="en-US" sz="1500" dirty="0">
                <a:solidFill>
                  <a:srgbClr val="0B3D91"/>
                </a:solidFill>
                <a:latin typeface="Arial" panose="020B0604020202020204" pitchFamily="34" charset="0"/>
              </a:rPr>
              <a:t> can be Lat/Long dependent</a:t>
            </a:r>
          </a:p>
        </p:txBody>
      </p:sp>
      <p:pic>
        <p:nvPicPr>
          <p:cNvPr id="129029" name="Picture 14">
            <a:extLst>
              <a:ext uri="{FF2B5EF4-FFF2-40B4-BE49-F238E27FC236}">
                <a16:creationId xmlns:a16="http://schemas.microsoft.com/office/drawing/2014/main" id="{2539C2AF-0B58-4D03-8D75-3651301665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54242" y="3003429"/>
            <a:ext cx="2409825" cy="156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0" name="Picture 22">
            <a:extLst>
              <a:ext uri="{FF2B5EF4-FFF2-40B4-BE49-F238E27FC236}">
                <a16:creationId xmlns:a16="http://schemas.microsoft.com/office/drawing/2014/main" id="{FF514375-DE33-4890-B39D-58E5935642F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77584" y="1083494"/>
            <a:ext cx="1546225"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1" name="Picture 23">
            <a:extLst>
              <a:ext uri="{FF2B5EF4-FFF2-40B4-BE49-F238E27FC236}">
                <a16:creationId xmlns:a16="http://schemas.microsoft.com/office/drawing/2014/main" id="{E42C2675-A82E-47F5-B658-92A1BE51D7E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92288" y="3649663"/>
            <a:ext cx="3062287"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2" name="Picture 25">
            <a:extLst>
              <a:ext uri="{FF2B5EF4-FFF2-40B4-BE49-F238E27FC236}">
                <a16:creationId xmlns:a16="http://schemas.microsoft.com/office/drawing/2014/main" id="{9E2E1772-8AB2-4A0A-AAAF-CA101B5E3A7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4213225"/>
            <a:ext cx="3059113"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33" name="Picture 24">
            <a:extLst>
              <a:ext uri="{FF2B5EF4-FFF2-40B4-BE49-F238E27FC236}">
                <a16:creationId xmlns:a16="http://schemas.microsoft.com/office/drawing/2014/main" id="{718691EE-EAB5-47B4-9F5E-8128E0F7B38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05565" y="4114800"/>
            <a:ext cx="3048000" cy="207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4" name="Slide Number Placeholder 1">
            <a:extLst>
              <a:ext uri="{FF2B5EF4-FFF2-40B4-BE49-F238E27FC236}">
                <a16:creationId xmlns:a16="http://schemas.microsoft.com/office/drawing/2014/main" id="{4A1988AE-79A0-4E21-B22E-8D75F5FCCC8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DAFF9B-F238-4FAC-AA3B-9DAAF7FC466F}" type="slidenum">
              <a:rPr lang="en-US" altLang="en-US" sz="1200" smtClean="0"/>
              <a:pPr>
                <a:spcBef>
                  <a:spcPct val="0"/>
                </a:spcBef>
                <a:buFontTx/>
                <a:buNone/>
              </a:pPr>
              <a:t>105</a:t>
            </a:fld>
            <a:endParaRPr lang="en-US" altLang="en-US" sz="120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Box 9">
            <a:extLst>
              <a:ext uri="{FF2B5EF4-FFF2-40B4-BE49-F238E27FC236}">
                <a16:creationId xmlns:a16="http://schemas.microsoft.com/office/drawing/2014/main" id="{0BD0EE39-8A79-4E72-A60C-BF2DEA1CEAA1}"/>
              </a:ext>
            </a:extLst>
          </p:cNvPr>
          <p:cNvSpPr txBox="1">
            <a:spLocks noChangeArrowheads="1"/>
          </p:cNvSpPr>
          <p:nvPr/>
        </p:nvSpPr>
        <p:spPr bwMode="auto">
          <a:xfrm>
            <a:off x="1004835" y="0"/>
            <a:ext cx="7300966" cy="102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EXECUTE MODEL: Defining Radiation Tasks</a:t>
            </a:r>
          </a:p>
        </p:txBody>
      </p:sp>
      <p:sp>
        <p:nvSpPr>
          <p:cNvPr id="130051" name="TextBox 17">
            <a:extLst>
              <a:ext uri="{FF2B5EF4-FFF2-40B4-BE49-F238E27FC236}">
                <a16:creationId xmlns:a16="http://schemas.microsoft.com/office/drawing/2014/main" id="{B3670241-8D75-427B-A4A6-6FDEAF91E72E}"/>
              </a:ext>
            </a:extLst>
          </p:cNvPr>
          <p:cNvSpPr txBox="1">
            <a:spLocks noChangeArrowheads="1"/>
          </p:cNvSpPr>
          <p:nvPr/>
        </p:nvSpPr>
        <p:spPr bwMode="auto">
          <a:xfrm>
            <a:off x="125379" y="1064968"/>
            <a:ext cx="5486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500" dirty="0">
                <a:solidFill>
                  <a:srgbClr val="0B3D91"/>
                </a:solidFill>
                <a:latin typeface="Arial" panose="020B0604020202020204" pitchFamily="34" charset="0"/>
                <a:cs typeface="Arial" panose="020B0604020202020204" pitchFamily="34" charset="0"/>
              </a:rPr>
              <a:t>Radiation Tasks are a subset of a Case Set.  The results of these Tasks serve as inputs to the thermal model and generally include internal radiation within an enclosure, external radiation, and environmental heating.  Radiation can be for moving geometry.</a:t>
            </a:r>
          </a:p>
          <a:p>
            <a:pPr>
              <a:spcBef>
                <a:spcPct val="0"/>
              </a:spcBef>
            </a:pPr>
            <a:r>
              <a:rPr lang="en-US" altLang="en-US" sz="1500" dirty="0">
                <a:solidFill>
                  <a:srgbClr val="0B3D91"/>
                </a:solidFill>
                <a:latin typeface="Arial" panose="020B0604020202020204" pitchFamily="34" charset="0"/>
                <a:cs typeface="Arial" panose="020B0604020202020204" pitchFamily="34" charset="0"/>
              </a:rPr>
              <a:t>Each radiation task generates a file that is included along with the Cond/Cap calcs to form the SINDA model for temperature solution</a:t>
            </a:r>
          </a:p>
          <a:p>
            <a:pPr>
              <a:spcBef>
                <a:spcPct val="0"/>
              </a:spcBef>
            </a:pPr>
            <a:r>
              <a:rPr lang="en-US" altLang="en-US" sz="1500" dirty="0">
                <a:solidFill>
                  <a:srgbClr val="0B3D91"/>
                </a:solidFill>
                <a:latin typeface="Arial" panose="020B0604020202020204" pitchFamily="34" charset="0"/>
                <a:cs typeface="Arial" panose="020B0604020202020204" pitchFamily="34" charset="0"/>
              </a:rPr>
              <a:t>Results from Radiation Tasks may be used by multiple case sets.  TD is generally fairly smart at evaluating if anything has changed since the last time a radiation task was run and determining if the data is still valid.  User can over ride this…</a:t>
            </a:r>
          </a:p>
        </p:txBody>
      </p:sp>
      <p:pic>
        <p:nvPicPr>
          <p:cNvPr id="130052" name="Picture 1">
            <a:extLst>
              <a:ext uri="{FF2B5EF4-FFF2-40B4-BE49-F238E27FC236}">
                <a16:creationId xmlns:a16="http://schemas.microsoft.com/office/drawing/2014/main" id="{86E78519-2FEE-4BB2-A318-8434BC88DF7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17146" y="1155858"/>
            <a:ext cx="3338512" cy="278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3" name="Picture 2">
            <a:extLst>
              <a:ext uri="{FF2B5EF4-FFF2-40B4-BE49-F238E27FC236}">
                <a16:creationId xmlns:a16="http://schemas.microsoft.com/office/drawing/2014/main" id="{FFC4A283-97E3-4EFE-91DB-B357915C67D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01728" y="2384164"/>
            <a:ext cx="204470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4" name="Picture 3">
            <a:extLst>
              <a:ext uri="{FF2B5EF4-FFF2-40B4-BE49-F238E27FC236}">
                <a16:creationId xmlns:a16="http://schemas.microsoft.com/office/drawing/2014/main" id="{8DA9D1F8-74B8-4B8C-8B99-756143206B14}"/>
              </a:ext>
            </a:extLst>
          </p:cNvPr>
          <p:cNvPicPr>
            <a:picLocks noChangeAspect="1"/>
          </p:cNvPicPr>
          <p:nvPr/>
        </p:nvPicPr>
        <p:blipFill>
          <a:blip r:embed="rId4">
            <a:extLst>
              <a:ext uri="{28A0092B-C50C-407E-A947-70E740481C1C}">
                <a14:useLocalDpi xmlns:a14="http://schemas.microsoft.com/office/drawing/2010/main" val="0"/>
              </a:ext>
            </a:extLst>
          </a:blip>
          <a:srcRect b="20685"/>
          <a:stretch>
            <a:fillRect/>
          </a:stretch>
        </p:blipFill>
        <p:spPr bwMode="auto">
          <a:xfrm>
            <a:off x="6762750" y="3638550"/>
            <a:ext cx="2324100" cy="203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5" name="TextBox 12">
            <a:extLst>
              <a:ext uri="{FF2B5EF4-FFF2-40B4-BE49-F238E27FC236}">
                <a16:creationId xmlns:a16="http://schemas.microsoft.com/office/drawing/2014/main" id="{9F234597-D263-4824-A821-D2E941630927}"/>
              </a:ext>
            </a:extLst>
          </p:cNvPr>
          <p:cNvSpPr txBox="1">
            <a:spLocks noChangeArrowheads="1"/>
          </p:cNvSpPr>
          <p:nvPr/>
        </p:nvSpPr>
        <p:spPr bwMode="auto">
          <a:xfrm>
            <a:off x="115330" y="3826207"/>
            <a:ext cx="5219700"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500" dirty="0">
                <a:solidFill>
                  <a:srgbClr val="0B3D91"/>
                </a:solidFill>
                <a:latin typeface="Arial" panose="020B0604020202020204" pitchFamily="34" charset="0"/>
              </a:rPr>
              <a:t>Each </a:t>
            </a:r>
            <a:r>
              <a:rPr lang="en-US" altLang="en-US" sz="1500" dirty="0">
                <a:solidFill>
                  <a:srgbClr val="0B3D91"/>
                </a:solidFill>
                <a:latin typeface="+mj-lt"/>
              </a:rPr>
              <a:t>radiation</a:t>
            </a:r>
            <a:r>
              <a:rPr lang="en-US" altLang="en-US" sz="1500" dirty="0">
                <a:solidFill>
                  <a:srgbClr val="0B3D91"/>
                </a:solidFill>
                <a:latin typeface="Arial" panose="020B0604020202020204" pitchFamily="34" charset="0"/>
              </a:rPr>
              <a:t> task has its own control parameters including Max Rays to fire, Acceptable Error Criteria, Output File and Submodel, Oct Cell Subdivision, </a:t>
            </a:r>
            <a:r>
              <a:rPr lang="en-US" altLang="en-US" sz="1500" dirty="0" err="1">
                <a:solidFill>
                  <a:srgbClr val="0B3D91"/>
                </a:solidFill>
                <a:latin typeface="Arial" panose="020B0604020202020204" pitchFamily="34" charset="0"/>
              </a:rPr>
              <a:t>etc</a:t>
            </a:r>
            <a:endParaRPr lang="en-US" altLang="en-US" sz="1500" dirty="0">
              <a:solidFill>
                <a:srgbClr val="0B3D91"/>
              </a:solidFill>
              <a:latin typeface="Arial" panose="020B0604020202020204" pitchFamily="34" charset="0"/>
            </a:endParaRPr>
          </a:p>
          <a:p>
            <a:pPr>
              <a:spcBef>
                <a:spcPct val="0"/>
              </a:spcBef>
            </a:pPr>
            <a:r>
              <a:rPr lang="en-US" altLang="en-US" sz="1500" dirty="0">
                <a:solidFill>
                  <a:srgbClr val="0B3D91"/>
                </a:solidFill>
                <a:latin typeface="Arial" panose="020B0604020202020204" pitchFamily="34" charset="0"/>
              </a:rPr>
              <a:t>Fast Spin Capability also exists to vary a spin angle multiple times within one orbit position.  Averaging these results (Radk/HR) together over multiple spin positions in one orbit position can simulate a fast spinning object (Scan Mirror, Reflector, </a:t>
            </a:r>
            <a:r>
              <a:rPr lang="en-US" altLang="en-US" sz="1500" dirty="0" err="1">
                <a:solidFill>
                  <a:srgbClr val="0B3D91"/>
                </a:solidFill>
                <a:latin typeface="Arial" panose="020B0604020202020204" pitchFamily="34" charset="0"/>
              </a:rPr>
              <a:t>etc</a:t>
            </a:r>
            <a:r>
              <a:rPr lang="en-US" altLang="en-US" sz="1500" dirty="0">
                <a:solidFill>
                  <a:srgbClr val="0B3D91"/>
                </a:solidFill>
                <a:latin typeface="Arial" panose="020B0604020202020204" pitchFamily="34" charset="0"/>
              </a:rPr>
              <a:t>).  To effectively utilize this, an assembly should be created with the spinning geometry attached and the rotation based on the symbol representing the spin angle.  </a:t>
            </a:r>
            <a:r>
              <a:rPr lang="en-US" altLang="en-US" sz="1500" b="1" dirty="0">
                <a:solidFill>
                  <a:srgbClr val="0B3D91"/>
                </a:solidFill>
                <a:latin typeface="Arial" panose="020B0604020202020204" pitchFamily="34" charset="0"/>
              </a:rPr>
              <a:t>Use 0 Error!</a:t>
            </a:r>
          </a:p>
        </p:txBody>
      </p:sp>
      <p:pic>
        <p:nvPicPr>
          <p:cNvPr id="130056" name="Picture 4">
            <a:extLst>
              <a:ext uri="{FF2B5EF4-FFF2-40B4-BE49-F238E27FC236}">
                <a16:creationId xmlns:a16="http://schemas.microsoft.com/office/drawing/2014/main" id="{F8172B57-865D-4E84-AA99-97B4184C424E}"/>
              </a:ext>
            </a:extLst>
          </p:cNvPr>
          <p:cNvPicPr>
            <a:picLocks noChangeAspect="1"/>
          </p:cNvPicPr>
          <p:nvPr/>
        </p:nvPicPr>
        <p:blipFill>
          <a:blip r:embed="rId5">
            <a:extLst>
              <a:ext uri="{28A0092B-C50C-407E-A947-70E740481C1C}">
                <a14:useLocalDpi xmlns:a14="http://schemas.microsoft.com/office/drawing/2010/main" val="0"/>
              </a:ext>
            </a:extLst>
          </a:blip>
          <a:srcRect b="44661"/>
          <a:stretch>
            <a:fillRect/>
          </a:stretch>
        </p:blipFill>
        <p:spPr bwMode="auto">
          <a:xfrm>
            <a:off x="5334000" y="4953000"/>
            <a:ext cx="2200275" cy="134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7" name="Slide Number Placeholder 5">
            <a:extLst>
              <a:ext uri="{FF2B5EF4-FFF2-40B4-BE49-F238E27FC236}">
                <a16:creationId xmlns:a16="http://schemas.microsoft.com/office/drawing/2014/main" id="{331BA795-B46D-4953-B664-8CFC02E24C46}"/>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3641650-7057-4B00-9B14-A45FB3AE3227}" type="slidenum">
              <a:rPr lang="en-US" altLang="en-US" sz="1200" smtClean="0"/>
              <a:pPr>
                <a:spcBef>
                  <a:spcPct val="0"/>
                </a:spcBef>
                <a:buFontTx/>
                <a:buNone/>
              </a:pPr>
              <a:t>106</a:t>
            </a:fld>
            <a:endParaRPr lang="en-US" altLang="en-US" sz="120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extBox 9">
            <a:extLst>
              <a:ext uri="{FF2B5EF4-FFF2-40B4-BE49-F238E27FC236}">
                <a16:creationId xmlns:a16="http://schemas.microsoft.com/office/drawing/2014/main" id="{5C76FC4D-CFD2-4BC7-ACBC-54A113D5F56E}"/>
              </a:ext>
            </a:extLst>
          </p:cNvPr>
          <p:cNvSpPr txBox="1">
            <a:spLocks noChangeArrowheads="1"/>
          </p:cNvSpPr>
          <p:nvPr/>
        </p:nvSpPr>
        <p:spPr bwMode="auto">
          <a:xfrm>
            <a:off x="954593" y="0"/>
            <a:ext cx="7351208" cy="101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EXECUTE MODEL: Defining Radiation Tasks</a:t>
            </a:r>
          </a:p>
        </p:txBody>
      </p:sp>
      <p:pic>
        <p:nvPicPr>
          <p:cNvPr id="131075" name="Picture 1">
            <a:extLst>
              <a:ext uri="{FF2B5EF4-FFF2-40B4-BE49-F238E27FC236}">
                <a16:creationId xmlns:a16="http://schemas.microsoft.com/office/drawing/2014/main" id="{A622610C-1207-4398-AEBE-F579A05A0C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21335" y="1166446"/>
            <a:ext cx="2679700"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6" name="TextBox 8">
            <a:extLst>
              <a:ext uri="{FF2B5EF4-FFF2-40B4-BE49-F238E27FC236}">
                <a16:creationId xmlns:a16="http://schemas.microsoft.com/office/drawing/2014/main" id="{0D5ACE27-1F1B-42AB-9028-3CCE7C7AD76F}"/>
              </a:ext>
            </a:extLst>
          </p:cNvPr>
          <p:cNvSpPr txBox="1">
            <a:spLocks noChangeArrowheads="1"/>
          </p:cNvSpPr>
          <p:nvPr/>
        </p:nvSpPr>
        <p:spPr bwMode="auto">
          <a:xfrm>
            <a:off x="75137" y="1146349"/>
            <a:ext cx="5819775"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346075" indent="-16986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cs typeface="Arial" panose="020B0604020202020204" pitchFamily="34" charset="0"/>
              </a:rPr>
              <a:t>Open Case Set, Go to </a:t>
            </a:r>
            <a:r>
              <a:rPr lang="en-US" altLang="en-US" sz="1400" i="1" dirty="0">
                <a:solidFill>
                  <a:srgbClr val="0B3D91"/>
                </a:solidFill>
                <a:latin typeface="Arial" panose="020B0604020202020204" pitchFamily="34" charset="0"/>
                <a:cs typeface="Arial" panose="020B0604020202020204" pitchFamily="34" charset="0"/>
              </a:rPr>
              <a:t>Radiation Tasks </a:t>
            </a:r>
            <a:r>
              <a:rPr lang="en-US" altLang="en-US" sz="1400" dirty="0">
                <a:solidFill>
                  <a:srgbClr val="0B3D91"/>
                </a:solidFill>
                <a:latin typeface="Arial" panose="020B0604020202020204" pitchFamily="34" charset="0"/>
                <a:cs typeface="Arial" panose="020B0604020202020204" pitchFamily="34" charset="0"/>
              </a:rPr>
              <a:t>Tab, Click Add…</a:t>
            </a:r>
          </a:p>
          <a:p>
            <a:pPr>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cs typeface="Arial" panose="020B0604020202020204" pitchFamily="34" charset="0"/>
              </a:rPr>
              <a:t>Define Type of Task </a:t>
            </a:r>
            <a:r>
              <a:rPr lang="en-US" altLang="en-US" sz="800" dirty="0">
                <a:solidFill>
                  <a:srgbClr val="0B3D91"/>
                </a:solidFill>
                <a:latin typeface="Arial" panose="020B0604020202020204" pitchFamily="34" charset="0"/>
                <a:cs typeface="Arial" panose="020B0604020202020204" pitchFamily="34" charset="0"/>
              </a:rPr>
              <a:t>(Radk, Heating Rates)</a:t>
            </a:r>
            <a:r>
              <a:rPr lang="en-US" altLang="en-US" sz="1400" dirty="0">
                <a:solidFill>
                  <a:srgbClr val="0B3D91"/>
                </a:solidFill>
                <a:latin typeface="Arial" panose="020B0604020202020204" pitchFamily="34" charset="0"/>
                <a:cs typeface="Arial" panose="020B0604020202020204" pitchFamily="34" charset="0"/>
              </a:rPr>
              <a:t>, Analysis Group, and Orbit if needed</a:t>
            </a:r>
          </a:p>
          <a:p>
            <a:pPr>
              <a:spcBef>
                <a:spcPct val="0"/>
              </a:spcBef>
              <a:buFont typeface="Wingdings" panose="05000000000000000000" pitchFamily="2" charset="2"/>
              <a:buChar char="ü"/>
            </a:pPr>
            <a:r>
              <a:rPr lang="en-US" altLang="en-US" sz="1400" i="1" dirty="0">
                <a:solidFill>
                  <a:srgbClr val="0B3D91"/>
                </a:solidFill>
                <a:latin typeface="Arial" panose="020B0604020202020204" pitchFamily="34" charset="0"/>
                <a:cs typeface="Arial" panose="020B0604020202020204" pitchFamily="34" charset="0"/>
              </a:rPr>
              <a:t>Add to Database Name </a:t>
            </a:r>
            <a:r>
              <a:rPr lang="en-US" altLang="en-US" sz="1400" dirty="0">
                <a:solidFill>
                  <a:srgbClr val="0B3D91"/>
                </a:solidFill>
                <a:latin typeface="Arial" panose="020B0604020202020204" pitchFamily="34" charset="0"/>
                <a:cs typeface="Arial" panose="020B0604020202020204" pitchFamily="34" charset="0"/>
              </a:rPr>
              <a:t>if you don’t want to overwrite similar</a:t>
            </a:r>
          </a:p>
          <a:p>
            <a:pPr lvl="1">
              <a:spcBef>
                <a:spcPct val="0"/>
              </a:spcBef>
              <a:buFont typeface="Calibri" panose="020F0502020204030204" pitchFamily="34" charset="0"/>
              <a:buChar char="‒"/>
            </a:pPr>
            <a:r>
              <a:rPr lang="en-US" altLang="en-US" sz="1200" dirty="0">
                <a:solidFill>
                  <a:srgbClr val="0B3D91"/>
                </a:solidFill>
                <a:latin typeface="Arial" panose="020B0604020202020204" pitchFamily="34" charset="0"/>
                <a:cs typeface="Arial" panose="020B0604020202020204" pitchFamily="34" charset="0"/>
              </a:rPr>
              <a:t>Name of Database is </a:t>
            </a:r>
            <a:r>
              <a:rPr lang="en-US" altLang="en-US" sz="1200" dirty="0" err="1">
                <a:solidFill>
                  <a:srgbClr val="0B3D91"/>
                </a:solidFill>
                <a:latin typeface="Arial" panose="020B0604020202020204" pitchFamily="34" charset="0"/>
                <a:cs typeface="Arial" panose="020B0604020202020204" pitchFamily="34" charset="0"/>
              </a:rPr>
              <a:t>RadGroup</a:t>
            </a:r>
            <a:r>
              <a:rPr lang="en-US" altLang="en-US" sz="1200" dirty="0">
                <a:solidFill>
                  <a:srgbClr val="0B3D91"/>
                </a:solidFill>
                <a:latin typeface="Arial" panose="020B0604020202020204" pitchFamily="34" charset="0"/>
                <a:cs typeface="Arial" panose="020B0604020202020204" pitchFamily="34" charset="0"/>
              </a:rPr>
              <a:t>-Orbit-</a:t>
            </a:r>
            <a:r>
              <a:rPr lang="en-US" altLang="en-US" sz="1200" dirty="0" err="1">
                <a:solidFill>
                  <a:srgbClr val="0B3D91"/>
                </a:solidFill>
                <a:latin typeface="Arial" panose="020B0604020202020204" pitchFamily="34" charset="0"/>
                <a:cs typeface="Arial" panose="020B0604020202020204" pitchFamily="34" charset="0"/>
              </a:rPr>
              <a:t>PropFile.rch</a:t>
            </a:r>
            <a:r>
              <a:rPr lang="en-US" altLang="en-US" sz="1200" dirty="0">
                <a:solidFill>
                  <a:srgbClr val="0B3D91"/>
                </a:solidFill>
                <a:latin typeface="Arial" panose="020B0604020202020204" pitchFamily="34" charset="0"/>
                <a:cs typeface="Arial" panose="020B0604020202020204" pitchFamily="34" charset="0"/>
              </a:rPr>
              <a:t> or </a:t>
            </a:r>
            <a:r>
              <a:rPr lang="en-US" altLang="en-US" sz="1200" dirty="0" err="1">
                <a:solidFill>
                  <a:srgbClr val="0B3D91"/>
                </a:solidFill>
                <a:latin typeface="Arial" panose="020B0604020202020204" pitchFamily="34" charset="0"/>
                <a:cs typeface="Arial" panose="020B0604020202020204" pitchFamily="34" charset="0"/>
              </a:rPr>
              <a:t>RadGroup-PropFile.rck</a:t>
            </a:r>
            <a:endParaRPr lang="en-US" altLang="en-US" sz="1200" dirty="0">
              <a:solidFill>
                <a:srgbClr val="0B3D91"/>
              </a:solidFill>
              <a:latin typeface="Arial" panose="020B0604020202020204" pitchFamily="34" charset="0"/>
              <a:cs typeface="Arial" panose="020B0604020202020204" pitchFamily="34" charset="0"/>
            </a:endParaRPr>
          </a:p>
          <a:p>
            <a:pPr>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cs typeface="Arial" panose="020B0604020202020204" pitchFamily="34" charset="0"/>
              </a:rPr>
              <a:t>Specify Max Rays, Error, and Energy Cutoff under </a:t>
            </a:r>
            <a:r>
              <a:rPr lang="en-US" altLang="en-US" sz="1400" i="1" dirty="0">
                <a:solidFill>
                  <a:srgbClr val="0B3D91"/>
                </a:solidFill>
                <a:latin typeface="Arial" panose="020B0604020202020204" pitchFamily="34" charset="0"/>
                <a:cs typeface="Arial" panose="020B0604020202020204" pitchFamily="34" charset="0"/>
              </a:rPr>
              <a:t>Control</a:t>
            </a:r>
          </a:p>
          <a:p>
            <a:pPr>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cs typeface="Arial" panose="020B0604020202020204" pitchFamily="34" charset="0"/>
              </a:rPr>
              <a:t>Specify Levels and Objects on </a:t>
            </a:r>
            <a:r>
              <a:rPr lang="en-US" altLang="en-US" sz="1400" i="1" dirty="0">
                <a:solidFill>
                  <a:srgbClr val="0B3D91"/>
                </a:solidFill>
                <a:latin typeface="Arial" panose="020B0604020202020204" pitchFamily="34" charset="0"/>
                <a:cs typeface="Arial" panose="020B0604020202020204" pitchFamily="34" charset="0"/>
              </a:rPr>
              <a:t>Advanced Control </a:t>
            </a:r>
            <a:r>
              <a:rPr lang="en-US" altLang="en-US" sz="1400" dirty="0">
                <a:solidFill>
                  <a:srgbClr val="0B3D91"/>
                </a:solidFill>
                <a:latin typeface="Arial" panose="020B0604020202020204" pitchFamily="34" charset="0"/>
                <a:cs typeface="Arial" panose="020B0604020202020204" pitchFamily="34" charset="0"/>
              </a:rPr>
              <a:t>(Objects &gt; 8)</a:t>
            </a:r>
          </a:p>
          <a:p>
            <a:pPr>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cs typeface="Arial" panose="020B0604020202020204" pitchFamily="34" charset="0"/>
              </a:rPr>
              <a:t>Set output filename and submodel…</a:t>
            </a:r>
            <a:r>
              <a:rPr lang="en-US" altLang="en-US" sz="1400" b="1" i="1" dirty="0">
                <a:solidFill>
                  <a:srgbClr val="FF0000"/>
                </a:solidFill>
                <a:latin typeface="Arial" panose="020B0604020202020204" pitchFamily="34" charset="0"/>
                <a:cs typeface="Arial" panose="020B0604020202020204" pitchFamily="34" charset="0"/>
              </a:rPr>
              <a:t>DO NOT USE DEFAULTS!!</a:t>
            </a:r>
          </a:p>
          <a:p>
            <a:pPr>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cs typeface="Arial" panose="020B0604020202020204" pitchFamily="34" charset="0"/>
              </a:rPr>
              <a:t>Set Bij Cutoff and Sum and disable Radks to space if internal radiation</a:t>
            </a:r>
          </a:p>
        </p:txBody>
      </p:sp>
      <p:pic>
        <p:nvPicPr>
          <p:cNvPr id="131077" name="Picture 5">
            <a:extLst>
              <a:ext uri="{FF2B5EF4-FFF2-40B4-BE49-F238E27FC236}">
                <a16:creationId xmlns:a16="http://schemas.microsoft.com/office/drawing/2014/main" id="{E69D8CA8-453D-4213-8031-C76090A0D6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25" y="3346450"/>
            <a:ext cx="243363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8" name="Picture 6">
            <a:extLst>
              <a:ext uri="{FF2B5EF4-FFF2-40B4-BE49-F238E27FC236}">
                <a16:creationId xmlns:a16="http://schemas.microsoft.com/office/drawing/2014/main" id="{65D444C2-B24D-4FD1-A1E4-C0BC18DB336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17588" y="3517900"/>
            <a:ext cx="2433637"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9" name="Picture 10">
            <a:extLst>
              <a:ext uri="{FF2B5EF4-FFF2-40B4-BE49-F238E27FC236}">
                <a16:creationId xmlns:a16="http://schemas.microsoft.com/office/drawing/2014/main" id="{EF2D57A6-A30B-4152-B3FD-F4A58DC3126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44763" y="3294063"/>
            <a:ext cx="2433637" cy="269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80" name="Picture 7">
            <a:extLst>
              <a:ext uri="{FF2B5EF4-FFF2-40B4-BE49-F238E27FC236}">
                <a16:creationId xmlns:a16="http://schemas.microsoft.com/office/drawing/2014/main" id="{2B61CA56-DD36-464C-BD0D-6712A7F41E9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113213" y="3517900"/>
            <a:ext cx="2535237"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81" name="Picture 11">
            <a:extLst>
              <a:ext uri="{FF2B5EF4-FFF2-40B4-BE49-F238E27FC236}">
                <a16:creationId xmlns:a16="http://schemas.microsoft.com/office/drawing/2014/main" id="{D5412C5F-AB01-47FF-A0F5-E03476925FE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45250" y="3294063"/>
            <a:ext cx="2538413"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82" name="Slide Number Placeholder 2">
            <a:extLst>
              <a:ext uri="{FF2B5EF4-FFF2-40B4-BE49-F238E27FC236}">
                <a16:creationId xmlns:a16="http://schemas.microsoft.com/office/drawing/2014/main" id="{95596C15-FE26-4131-90AC-FA0AA9A54DBE}"/>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5B61DF8-2980-4D3C-9D9D-C671DF40D5B9}" type="slidenum">
              <a:rPr lang="en-US" altLang="en-US" sz="1200" smtClean="0"/>
              <a:pPr>
                <a:spcBef>
                  <a:spcPct val="0"/>
                </a:spcBef>
                <a:buFontTx/>
                <a:buNone/>
              </a:pPr>
              <a:t>107</a:t>
            </a:fld>
            <a:endParaRPr lang="en-US" altLang="en-US" sz="120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Box 146">
            <a:extLst>
              <a:ext uri="{FF2B5EF4-FFF2-40B4-BE49-F238E27FC236}">
                <a16:creationId xmlns:a16="http://schemas.microsoft.com/office/drawing/2014/main" id="{C3C58309-E26C-410E-82F4-7C1F2C9FC350}"/>
              </a:ext>
            </a:extLst>
          </p:cNvPr>
          <p:cNvSpPr txBox="1">
            <a:spLocks noChangeArrowheads="1"/>
          </p:cNvSpPr>
          <p:nvPr/>
        </p:nvSpPr>
        <p:spPr bwMode="auto">
          <a:xfrm>
            <a:off x="0" y="165735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Building a Thermal Desktop Model</a:t>
            </a:r>
          </a:p>
        </p:txBody>
      </p:sp>
      <p:sp>
        <p:nvSpPr>
          <p:cNvPr id="56325" name="Slide Number Placeholder 1">
            <a:extLst>
              <a:ext uri="{FF2B5EF4-FFF2-40B4-BE49-F238E27FC236}">
                <a16:creationId xmlns:a16="http://schemas.microsoft.com/office/drawing/2014/main" id="{59BA7C94-B753-489A-9EC6-F1896B00EA21}"/>
              </a:ext>
            </a:extLst>
          </p:cNvPr>
          <p:cNvSpPr>
            <a:spLocks noGrp="1"/>
          </p:cNvSpPr>
          <p:nvPr>
            <p:ph type="sldNum" sz="quarter" idx="4"/>
          </p:nvPr>
        </p:nvSpPr>
        <p:spPr bwMode="auto">
          <a:xfrm>
            <a:off x="8346558" y="6583363"/>
            <a:ext cx="797442"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7FAE8CF-E2B1-4DF8-8D66-951AFAF47A81}" type="slidenum">
              <a:rPr lang="en-US" altLang="en-US" sz="1200" smtClean="0"/>
              <a:pPr>
                <a:spcBef>
                  <a:spcPct val="0"/>
                </a:spcBef>
                <a:buFontTx/>
                <a:buNone/>
              </a:pPr>
              <a:t>108</a:t>
            </a:fld>
            <a:endParaRPr lang="en-US" altLang="en-US" sz="1200" dirty="0"/>
          </a:p>
        </p:txBody>
      </p:sp>
      <p:pic>
        <p:nvPicPr>
          <p:cNvPr id="5" name="Picture 7" descr="logo_idea5_email3_edited">
            <a:extLst>
              <a:ext uri="{FF2B5EF4-FFF2-40B4-BE49-F238E27FC236}">
                <a16:creationId xmlns:a16="http://schemas.microsoft.com/office/drawing/2014/main" id="{F9A563FB-4B84-442E-B3F5-75B6782FC4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590800"/>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3556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z="3200" spc="-5" dirty="0"/>
              <a:t>Building a Model from Scratch</a:t>
            </a:r>
            <a:endParaRPr sz="3200" dirty="0"/>
          </a:p>
        </p:txBody>
      </p:sp>
      <p:sp>
        <p:nvSpPr>
          <p:cNvPr id="12" name="object 3">
            <a:extLst>
              <a:ext uri="{FF2B5EF4-FFF2-40B4-BE49-F238E27FC236}">
                <a16:creationId xmlns:a16="http://schemas.microsoft.com/office/drawing/2014/main" id="{0A27CFC5-A06A-489D-B2E1-0B78C4F855C8}"/>
              </a:ext>
            </a:extLst>
          </p:cNvPr>
          <p:cNvSpPr txBox="1">
            <a:spLocks noChangeArrowheads="1"/>
          </p:cNvSpPr>
          <p:nvPr/>
        </p:nvSpPr>
        <p:spPr bwMode="auto">
          <a:xfrm>
            <a:off x="231775" y="1116484"/>
            <a:ext cx="8759825" cy="2814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A systems engineer (who was once a Thermal Engineer) asked if you could help them out on a proposal.</a:t>
            </a:r>
          </a:p>
          <a:p>
            <a:pPr lvl="1">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They know their orbit parameters and launch date</a:t>
            </a:r>
          </a:p>
          <a:p>
            <a:pPr lvl="1">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They have identified the Current Best Estimates for Dissipations</a:t>
            </a:r>
          </a:p>
          <a:p>
            <a:pPr lvl="1">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They have identified the Operating and Non-Operating Limits for their components</a:t>
            </a:r>
          </a:p>
          <a:p>
            <a:pPr lvl="1">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They have a CAD layout of their proposed design and know the materials they plan to use</a:t>
            </a:r>
          </a:p>
          <a:p>
            <a:pPr lvl="1">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They have concluded that there are no gradient or stability requirements</a:t>
            </a:r>
          </a:p>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They are hoping you could quickly build them a Thermal Desktop model and provide inputs as to whether their radiator size is adequate as well inputs for heater services</a:t>
            </a:r>
          </a:p>
        </p:txBody>
      </p:sp>
      <p:pic>
        <p:nvPicPr>
          <p:cNvPr id="4" name="Picture 3">
            <a:extLst>
              <a:ext uri="{FF2B5EF4-FFF2-40B4-BE49-F238E27FC236}">
                <a16:creationId xmlns:a16="http://schemas.microsoft.com/office/drawing/2014/main" id="{3E6994F0-D5CA-46A3-A333-038ADA47DEEE}"/>
              </a:ext>
            </a:extLst>
          </p:cNvPr>
          <p:cNvPicPr>
            <a:picLocks noChangeAspect="1"/>
          </p:cNvPicPr>
          <p:nvPr/>
        </p:nvPicPr>
        <p:blipFill rotWithShape="1">
          <a:blip r:embed="rId2">
            <a:clrChange>
              <a:clrFrom>
                <a:srgbClr val="212830"/>
              </a:clrFrom>
              <a:clrTo>
                <a:srgbClr val="212830">
                  <a:alpha val="0"/>
                </a:srgbClr>
              </a:clrTo>
            </a:clrChange>
          </a:blip>
          <a:srcRect l="23789" t="2984" r="53684" b="13934"/>
          <a:stretch/>
        </p:blipFill>
        <p:spPr>
          <a:xfrm>
            <a:off x="7508176" y="3869174"/>
            <a:ext cx="1472195" cy="2531625"/>
          </a:xfrm>
          <a:prstGeom prst="rect">
            <a:avLst/>
          </a:prstGeom>
        </p:spPr>
      </p:pic>
      <p:sp>
        <p:nvSpPr>
          <p:cNvPr id="5" name="object 3">
            <a:extLst>
              <a:ext uri="{FF2B5EF4-FFF2-40B4-BE49-F238E27FC236}">
                <a16:creationId xmlns:a16="http://schemas.microsoft.com/office/drawing/2014/main" id="{A68D4AF8-94B7-45B9-B3FF-DC5524081F56}"/>
              </a:ext>
            </a:extLst>
          </p:cNvPr>
          <p:cNvSpPr txBox="1">
            <a:spLocks noChangeArrowheads="1"/>
          </p:cNvSpPr>
          <p:nvPr/>
        </p:nvSpPr>
        <p:spPr bwMode="auto">
          <a:xfrm>
            <a:off x="231775" y="3957143"/>
            <a:ext cx="7189303" cy="2383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Their design is built around using a propulsive ESPA Grande, which allows them to ride share with another spacecraft.  As such, the dimensions are constrained by the size of the ESPA structure</a:t>
            </a:r>
          </a:p>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Three instruments are supported on the ESPA ports, all nadir (+Z facing).  The instruments are isolated and the spacecraft is not responsible for their thermal control</a:t>
            </a:r>
          </a:p>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The spacecraft flies along the X axis, but performs a yaw flip at each Beta = 0 crossing</a:t>
            </a:r>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109</a:t>
            </a:fld>
            <a:endParaRPr lang="en-US" altLang="en-US" sz="1200" dirty="0"/>
          </a:p>
        </p:txBody>
      </p:sp>
    </p:spTree>
    <p:extLst>
      <p:ext uri="{BB962C8B-B14F-4D97-AF65-F5344CB8AC3E}">
        <p14:creationId xmlns:p14="http://schemas.microsoft.com/office/powerpoint/2010/main" val="26697369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0" y="0"/>
            <a:ext cx="7392065" cy="1020278"/>
          </a:xfrm>
        </p:spPr>
        <p:txBody>
          <a:bodyPr lIns="0" tIns="12700" rIns="0" bIns="0" rtlCol="0">
            <a:noAutofit/>
          </a:bodyPr>
          <a:lstStyle/>
          <a:p>
            <a:pPr marL="12700">
              <a:spcBef>
                <a:spcPts val="100"/>
              </a:spcBef>
              <a:defRPr/>
            </a:pPr>
            <a:r>
              <a:rPr lang="en-US" sz="3200" spc="-5" dirty="0"/>
              <a:t>Orbit Info</a:t>
            </a:r>
            <a:endParaRPr sz="3200" dirty="0"/>
          </a:p>
        </p:txBody>
      </p:sp>
      <p:sp>
        <p:nvSpPr>
          <p:cNvPr id="12" name="object 3">
            <a:extLst>
              <a:ext uri="{FF2B5EF4-FFF2-40B4-BE49-F238E27FC236}">
                <a16:creationId xmlns:a16="http://schemas.microsoft.com/office/drawing/2014/main" id="{0A27CFC5-A06A-489D-B2E1-0B78C4F855C8}"/>
              </a:ext>
            </a:extLst>
          </p:cNvPr>
          <p:cNvSpPr txBox="1">
            <a:spLocks noChangeArrowheads="1"/>
          </p:cNvSpPr>
          <p:nvPr/>
        </p:nvSpPr>
        <p:spPr bwMode="auto">
          <a:xfrm>
            <a:off x="231775" y="1116484"/>
            <a:ext cx="8759825" cy="5384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Launch Date: 7/25/28</a:t>
            </a:r>
          </a:p>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Altitude: 407 km</a:t>
            </a:r>
          </a:p>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Inclination: 65°</a:t>
            </a:r>
          </a:p>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Mission Duration: 3 years</a:t>
            </a:r>
          </a:p>
          <a:p>
            <a:pPr>
              <a:spcBef>
                <a:spcPts val="600"/>
              </a:spcBef>
              <a:buFontTx/>
              <a:buChar char="•"/>
            </a:pPr>
            <a:endParaRPr lang="en-US" sz="1800" dirty="0"/>
          </a:p>
          <a:p>
            <a:pPr>
              <a:spcBef>
                <a:spcPts val="600"/>
              </a:spcBef>
              <a:buFontTx/>
              <a:buChar char="•"/>
            </a:pPr>
            <a:endParaRPr lang="en-US" altLang="en-US" sz="1800" dirty="0">
              <a:solidFill>
                <a:srgbClr val="0B3D91"/>
              </a:solidFill>
              <a:latin typeface="Arial" panose="020B0604020202020204" pitchFamily="34" charset="0"/>
              <a:cs typeface="Arial" panose="020B0604020202020204" pitchFamily="34" charset="0"/>
            </a:endParaRPr>
          </a:p>
          <a:p>
            <a:pPr>
              <a:spcBef>
                <a:spcPts val="600"/>
              </a:spcBef>
              <a:buFontTx/>
              <a:buChar char="•"/>
            </a:pPr>
            <a:endParaRPr lang="en-US" altLang="en-US" sz="1800" dirty="0">
              <a:solidFill>
                <a:srgbClr val="0B3D91"/>
              </a:solidFill>
              <a:latin typeface="Arial" panose="020B0604020202020204" pitchFamily="34" charset="0"/>
              <a:cs typeface="Arial" panose="020B0604020202020204" pitchFamily="34" charset="0"/>
            </a:endParaRPr>
          </a:p>
          <a:p>
            <a:pPr>
              <a:spcBef>
                <a:spcPts val="600"/>
              </a:spcBef>
              <a:buFontTx/>
              <a:buChar char="•"/>
            </a:pPr>
            <a:endParaRPr lang="en-US" altLang="en-US" sz="1800" dirty="0">
              <a:solidFill>
                <a:srgbClr val="0B3D91"/>
              </a:solidFill>
              <a:latin typeface="Arial" panose="020B0604020202020204" pitchFamily="34" charset="0"/>
              <a:cs typeface="Arial" panose="020B0604020202020204" pitchFamily="34" charset="0"/>
            </a:endParaRPr>
          </a:p>
          <a:p>
            <a:pPr>
              <a:spcBef>
                <a:spcPts val="600"/>
              </a:spcBef>
              <a:buFontTx/>
              <a:buChar char="•"/>
            </a:pPr>
            <a:endParaRPr lang="en-US" altLang="en-US" sz="1200" dirty="0">
              <a:solidFill>
                <a:srgbClr val="0B3D91"/>
              </a:solidFill>
              <a:latin typeface="Arial" panose="020B0604020202020204" pitchFamily="34" charset="0"/>
              <a:cs typeface="Arial" panose="020B0604020202020204" pitchFamily="34" charset="0"/>
            </a:endParaRPr>
          </a:p>
          <a:p>
            <a:pPr>
              <a:spcBef>
                <a:spcPts val="600"/>
              </a:spcBef>
              <a:buFontTx/>
              <a:buChar char="•"/>
            </a:pPr>
            <a:endParaRPr lang="en-US" altLang="en-US" sz="1800" dirty="0">
              <a:solidFill>
                <a:srgbClr val="0B3D91"/>
              </a:solidFill>
              <a:latin typeface="Arial" panose="020B0604020202020204" pitchFamily="34" charset="0"/>
              <a:cs typeface="Arial" panose="020B0604020202020204" pitchFamily="34" charset="0"/>
            </a:endParaRPr>
          </a:p>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So, their range of Beta Angles varies from -90° to +90°</a:t>
            </a:r>
          </a:p>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Their spacecraft coordinate system has +Z pointing nadir and Ram along the X axis</a:t>
            </a:r>
          </a:p>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Fortunately, their Systems engineer knew that a Yaw Flip (rotation about the Y axis of 180°) allows the beta angle to range from 0° to 90°, and this is their design</a:t>
            </a:r>
          </a:p>
          <a:p>
            <a:pPr lvl="1">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This also keeps the +Y side of their spacecraft from ever having direct solar illumination…good place for a radiator</a:t>
            </a:r>
          </a:p>
        </p:txBody>
      </p:sp>
      <p:pic>
        <p:nvPicPr>
          <p:cNvPr id="4" name="Picture 3">
            <a:extLst>
              <a:ext uri="{FF2B5EF4-FFF2-40B4-BE49-F238E27FC236}">
                <a16:creationId xmlns:a16="http://schemas.microsoft.com/office/drawing/2014/main" id="{1CA34466-8492-45CB-AA79-4180501A6256}"/>
              </a:ext>
            </a:extLst>
          </p:cNvPr>
          <p:cNvPicPr>
            <a:picLocks noChangeAspect="1"/>
          </p:cNvPicPr>
          <p:nvPr/>
        </p:nvPicPr>
        <p:blipFill>
          <a:blip r:embed="rId2"/>
          <a:stretch>
            <a:fillRect/>
          </a:stretch>
        </p:blipFill>
        <p:spPr>
          <a:xfrm>
            <a:off x="180854" y="2560545"/>
            <a:ext cx="5315171" cy="1972364"/>
          </a:xfrm>
          <a:prstGeom prst="rect">
            <a:avLst/>
          </a:prstGeom>
        </p:spPr>
      </p:pic>
      <p:grpSp>
        <p:nvGrpSpPr>
          <p:cNvPr id="5" name="Group 4">
            <a:extLst>
              <a:ext uri="{FF2B5EF4-FFF2-40B4-BE49-F238E27FC236}">
                <a16:creationId xmlns:a16="http://schemas.microsoft.com/office/drawing/2014/main" id="{1D13F750-AA95-4A96-8223-4B110796B4D1}"/>
              </a:ext>
            </a:extLst>
          </p:cNvPr>
          <p:cNvGrpSpPr/>
          <p:nvPr/>
        </p:nvGrpSpPr>
        <p:grpSpPr>
          <a:xfrm>
            <a:off x="5523497" y="729960"/>
            <a:ext cx="3909262" cy="3712099"/>
            <a:chOff x="133349" y="1657351"/>
            <a:chExt cx="5476875" cy="5200649"/>
          </a:xfrm>
        </p:grpSpPr>
        <p:grpSp>
          <p:nvGrpSpPr>
            <p:cNvPr id="6" name="Group 5">
              <a:extLst>
                <a:ext uri="{FF2B5EF4-FFF2-40B4-BE49-F238E27FC236}">
                  <a16:creationId xmlns:a16="http://schemas.microsoft.com/office/drawing/2014/main" id="{B475C1A2-7180-455D-A242-B61442D26749}"/>
                </a:ext>
              </a:extLst>
            </p:cNvPr>
            <p:cNvGrpSpPr/>
            <p:nvPr/>
          </p:nvGrpSpPr>
          <p:grpSpPr>
            <a:xfrm>
              <a:off x="133349" y="1657351"/>
              <a:ext cx="5476875" cy="5200649"/>
              <a:chOff x="133349" y="1657351"/>
              <a:chExt cx="5476875" cy="5200649"/>
            </a:xfrm>
          </p:grpSpPr>
          <p:pic>
            <p:nvPicPr>
              <p:cNvPr id="14" name="Picture 13">
                <a:extLst>
                  <a:ext uri="{FF2B5EF4-FFF2-40B4-BE49-F238E27FC236}">
                    <a16:creationId xmlns:a16="http://schemas.microsoft.com/office/drawing/2014/main" id="{4DDA6C6C-B980-4356-B4F5-76B0FD5324D7}"/>
                  </a:ext>
                </a:extLst>
              </p:cNvPr>
              <p:cNvPicPr>
                <a:picLocks noChangeAspect="1"/>
              </p:cNvPicPr>
              <p:nvPr/>
            </p:nvPicPr>
            <p:blipFill rotWithShape="1">
              <a:blip r:embed="rId3">
                <a:clrChange>
                  <a:clrFrom>
                    <a:srgbClr val="FFFFFF"/>
                  </a:clrFrom>
                  <a:clrTo>
                    <a:srgbClr val="FFFFFF">
                      <a:alpha val="0"/>
                    </a:srgbClr>
                  </a:clrTo>
                </a:clrChange>
              </a:blip>
              <a:srcRect l="15874"/>
              <a:stretch/>
            </p:blipFill>
            <p:spPr>
              <a:xfrm>
                <a:off x="133349" y="2953723"/>
                <a:ext cx="5476875" cy="3161328"/>
              </a:xfrm>
              <a:prstGeom prst="rect">
                <a:avLst/>
              </a:prstGeom>
            </p:spPr>
          </p:pic>
          <p:pic>
            <p:nvPicPr>
              <p:cNvPr id="15" name="Picture 14">
                <a:extLst>
                  <a:ext uri="{FF2B5EF4-FFF2-40B4-BE49-F238E27FC236}">
                    <a16:creationId xmlns:a16="http://schemas.microsoft.com/office/drawing/2014/main" id="{DB98C82A-2AC3-4EE9-951B-ABA44B25C612}"/>
                  </a:ext>
                </a:extLst>
              </p:cNvPr>
              <p:cNvPicPr>
                <a:picLocks noChangeAspect="1"/>
              </p:cNvPicPr>
              <p:nvPr/>
            </p:nvPicPr>
            <p:blipFill rotWithShape="1">
              <a:blip r:embed="rId4">
                <a:clrChange>
                  <a:clrFrom>
                    <a:srgbClr val="FFFFFF"/>
                  </a:clrFrom>
                  <a:clrTo>
                    <a:srgbClr val="FFFFFF">
                      <a:alpha val="0"/>
                    </a:srgbClr>
                  </a:clrTo>
                </a:clrChange>
              </a:blip>
              <a:srcRect l="36893" t="18712" r="28084" b="12516"/>
              <a:stretch/>
            </p:blipFill>
            <p:spPr>
              <a:xfrm>
                <a:off x="1348246" y="2938561"/>
                <a:ext cx="3638453" cy="3469172"/>
              </a:xfrm>
              <a:prstGeom prst="rect">
                <a:avLst/>
              </a:prstGeom>
            </p:spPr>
          </p:pic>
          <p:pic>
            <p:nvPicPr>
              <p:cNvPr id="16" name="Picture 15">
                <a:extLst>
                  <a:ext uri="{FF2B5EF4-FFF2-40B4-BE49-F238E27FC236}">
                    <a16:creationId xmlns:a16="http://schemas.microsoft.com/office/drawing/2014/main" id="{44352B68-1288-4481-9C13-B75106535977}"/>
                  </a:ext>
                </a:extLst>
              </p:cNvPr>
              <p:cNvPicPr>
                <a:picLocks noChangeAspect="1"/>
              </p:cNvPicPr>
              <p:nvPr/>
            </p:nvPicPr>
            <p:blipFill rotWithShape="1">
              <a:blip r:embed="rId5">
                <a:clrChange>
                  <a:clrFrom>
                    <a:srgbClr val="FFFFFF"/>
                  </a:clrFrom>
                  <a:clrTo>
                    <a:srgbClr val="FFFFFF">
                      <a:alpha val="0"/>
                    </a:srgbClr>
                  </a:clrTo>
                </a:clrChange>
              </a:blip>
              <a:srcRect l="48056" r="46423" b="7674"/>
              <a:stretch/>
            </p:blipFill>
            <p:spPr>
              <a:xfrm>
                <a:off x="2441248" y="1657351"/>
                <a:ext cx="640464" cy="5200649"/>
              </a:xfrm>
              <a:prstGeom prst="rect">
                <a:avLst/>
              </a:prstGeom>
            </p:spPr>
          </p:pic>
        </p:grpSp>
        <p:cxnSp>
          <p:nvCxnSpPr>
            <p:cNvPr id="7" name="Straight Connector 6">
              <a:extLst>
                <a:ext uri="{FF2B5EF4-FFF2-40B4-BE49-F238E27FC236}">
                  <a16:creationId xmlns:a16="http://schemas.microsoft.com/office/drawing/2014/main" id="{69A39DE4-CCA8-4173-A5C6-64256F922923}"/>
                </a:ext>
              </a:extLst>
            </p:cNvPr>
            <p:cNvCxnSpPr/>
            <p:nvPr/>
          </p:nvCxnSpPr>
          <p:spPr bwMode="auto">
            <a:xfrm>
              <a:off x="800100" y="4448175"/>
              <a:ext cx="4076700" cy="19050"/>
            </a:xfrm>
            <a:prstGeom prst="line">
              <a:avLst/>
            </a:prstGeom>
            <a:solidFill>
              <a:schemeClr val="accent1"/>
            </a:solidFill>
            <a:ln w="28575" cap="flat" cmpd="sng" algn="ctr">
              <a:solidFill>
                <a:schemeClr val="tx1"/>
              </a:solidFill>
              <a:prstDash val="dash"/>
              <a:round/>
              <a:headEnd type="none" w="med" len="med"/>
              <a:tailEnd type="none" w="med" len="med"/>
            </a:ln>
            <a:effectLst/>
          </p:spPr>
        </p:cxnSp>
        <p:cxnSp>
          <p:nvCxnSpPr>
            <p:cNvPr id="8" name="Straight Connector 7">
              <a:extLst>
                <a:ext uri="{FF2B5EF4-FFF2-40B4-BE49-F238E27FC236}">
                  <a16:creationId xmlns:a16="http://schemas.microsoft.com/office/drawing/2014/main" id="{6CBF3945-3BB6-416F-AE56-47D2C8043569}"/>
                </a:ext>
              </a:extLst>
            </p:cNvPr>
            <p:cNvCxnSpPr/>
            <p:nvPr/>
          </p:nvCxnSpPr>
          <p:spPr bwMode="auto">
            <a:xfrm>
              <a:off x="1314450" y="2895600"/>
              <a:ext cx="2914650" cy="3048000"/>
            </a:xfrm>
            <a:prstGeom prst="line">
              <a:avLst/>
            </a:prstGeom>
            <a:solidFill>
              <a:schemeClr val="accent1"/>
            </a:solidFill>
            <a:ln w="28575" cap="flat" cmpd="sng" algn="ctr">
              <a:solidFill>
                <a:schemeClr val="tx1"/>
              </a:solidFill>
              <a:prstDash val="dash"/>
              <a:round/>
              <a:headEnd type="none" w="med" len="med"/>
              <a:tailEnd type="none" w="med" len="med"/>
            </a:ln>
            <a:effectLst/>
          </p:spPr>
        </p:cxnSp>
        <p:cxnSp>
          <p:nvCxnSpPr>
            <p:cNvPr id="9" name="Straight Connector 8">
              <a:extLst>
                <a:ext uri="{FF2B5EF4-FFF2-40B4-BE49-F238E27FC236}">
                  <a16:creationId xmlns:a16="http://schemas.microsoft.com/office/drawing/2014/main" id="{4CB8FAE0-4792-4A99-830B-DC8493C1A25B}"/>
                </a:ext>
              </a:extLst>
            </p:cNvPr>
            <p:cNvCxnSpPr/>
            <p:nvPr/>
          </p:nvCxnSpPr>
          <p:spPr bwMode="auto">
            <a:xfrm flipH="1">
              <a:off x="2828925" y="2733675"/>
              <a:ext cx="19051" cy="3448050"/>
            </a:xfrm>
            <a:prstGeom prst="line">
              <a:avLst/>
            </a:prstGeom>
            <a:solidFill>
              <a:schemeClr val="accent1"/>
            </a:solidFill>
            <a:ln w="28575" cap="flat" cmpd="sng" algn="ctr">
              <a:solidFill>
                <a:schemeClr val="tx1"/>
              </a:solidFill>
              <a:prstDash val="dash"/>
              <a:round/>
              <a:headEnd type="none" w="med" len="med"/>
              <a:tailEnd type="none" w="med" len="med"/>
            </a:ln>
            <a:effectLst/>
          </p:spPr>
        </p:cxnSp>
        <p:sp>
          <p:nvSpPr>
            <p:cNvPr id="10" name="TextBox 9">
              <a:extLst>
                <a:ext uri="{FF2B5EF4-FFF2-40B4-BE49-F238E27FC236}">
                  <a16:creationId xmlns:a16="http://schemas.microsoft.com/office/drawing/2014/main" id="{C3AADED8-B08E-4623-A156-6BDEEC5D0AEE}"/>
                </a:ext>
              </a:extLst>
            </p:cNvPr>
            <p:cNvSpPr txBox="1"/>
            <p:nvPr/>
          </p:nvSpPr>
          <p:spPr>
            <a:xfrm>
              <a:off x="4086225" y="4152900"/>
              <a:ext cx="800100" cy="369332"/>
            </a:xfrm>
            <a:prstGeom prst="rect">
              <a:avLst/>
            </a:prstGeom>
            <a:noFill/>
          </p:spPr>
          <p:txBody>
            <a:bodyPr wrap="square" rtlCol="0">
              <a:spAutoFit/>
            </a:bodyPr>
            <a:lstStyle/>
            <a:p>
              <a:r>
                <a:rPr lang="en-US" sz="1800" dirty="0"/>
                <a:t>b=0</a:t>
              </a:r>
            </a:p>
          </p:txBody>
        </p:sp>
        <p:sp>
          <p:nvSpPr>
            <p:cNvPr id="11" name="TextBox 10">
              <a:extLst>
                <a:ext uri="{FF2B5EF4-FFF2-40B4-BE49-F238E27FC236}">
                  <a16:creationId xmlns:a16="http://schemas.microsoft.com/office/drawing/2014/main" id="{4D9DD740-0086-4046-A2AE-7D1DA1C8EFD5}"/>
                </a:ext>
              </a:extLst>
            </p:cNvPr>
            <p:cNvSpPr txBox="1"/>
            <p:nvPr/>
          </p:nvSpPr>
          <p:spPr>
            <a:xfrm rot="3069031">
              <a:off x="3547073" y="5274523"/>
              <a:ext cx="984295" cy="517434"/>
            </a:xfrm>
            <a:prstGeom prst="rect">
              <a:avLst/>
            </a:prstGeom>
            <a:noFill/>
          </p:spPr>
          <p:txBody>
            <a:bodyPr wrap="square" rtlCol="0">
              <a:spAutoFit/>
            </a:bodyPr>
            <a:lstStyle/>
            <a:p>
              <a:r>
                <a:rPr lang="en-US" sz="1800" dirty="0"/>
                <a:t>b=45</a:t>
              </a:r>
            </a:p>
          </p:txBody>
        </p:sp>
        <p:sp>
          <p:nvSpPr>
            <p:cNvPr id="13" name="TextBox 12">
              <a:extLst>
                <a:ext uri="{FF2B5EF4-FFF2-40B4-BE49-F238E27FC236}">
                  <a16:creationId xmlns:a16="http://schemas.microsoft.com/office/drawing/2014/main" id="{7AE03C43-C54B-4895-A501-5C4F251158F6}"/>
                </a:ext>
              </a:extLst>
            </p:cNvPr>
            <p:cNvSpPr txBox="1"/>
            <p:nvPr/>
          </p:nvSpPr>
          <p:spPr>
            <a:xfrm rot="5400000">
              <a:off x="2481289" y="5969534"/>
              <a:ext cx="1057221" cy="517434"/>
            </a:xfrm>
            <a:prstGeom prst="rect">
              <a:avLst/>
            </a:prstGeom>
            <a:noFill/>
          </p:spPr>
          <p:txBody>
            <a:bodyPr wrap="square" rtlCol="0">
              <a:spAutoFit/>
            </a:bodyPr>
            <a:lstStyle/>
            <a:p>
              <a:r>
                <a:rPr lang="en-US" sz="1800" dirty="0"/>
                <a:t>b=90</a:t>
              </a:r>
            </a:p>
          </p:txBody>
        </p:sp>
      </p:grpSp>
      <p:sp>
        <p:nvSpPr>
          <p:cNvPr id="17" name="Slide Number Placeholder 1">
            <a:extLst>
              <a:ext uri="{FF2B5EF4-FFF2-40B4-BE49-F238E27FC236}">
                <a16:creationId xmlns:a16="http://schemas.microsoft.com/office/drawing/2014/main" id="{5BFB0DAE-F2D8-4454-BD3E-C7C078747069}"/>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110</a:t>
            </a:fld>
            <a:endParaRPr lang="en-US" altLang="en-US" sz="1200" dirty="0"/>
          </a:p>
        </p:txBody>
      </p:sp>
    </p:spTree>
    <p:extLst>
      <p:ext uri="{BB962C8B-B14F-4D97-AF65-F5344CB8AC3E}">
        <p14:creationId xmlns:p14="http://schemas.microsoft.com/office/powerpoint/2010/main" val="60194548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52900" cy="1020278"/>
          </a:xfrm>
        </p:spPr>
        <p:txBody>
          <a:bodyPr lIns="0" tIns="12700" rIns="0" bIns="0" rtlCol="0">
            <a:noAutofit/>
          </a:bodyPr>
          <a:lstStyle/>
          <a:p>
            <a:pPr marL="12700">
              <a:spcBef>
                <a:spcPts val="100"/>
              </a:spcBef>
              <a:defRPr/>
            </a:pPr>
            <a:r>
              <a:rPr lang="en-US" spc="-5" dirty="0"/>
              <a:t>Dissipation and Limit Info</a:t>
            </a:r>
            <a:endParaRPr sz="3200" dirty="0"/>
          </a:p>
        </p:txBody>
      </p:sp>
      <p:graphicFrame>
        <p:nvGraphicFramePr>
          <p:cNvPr id="17" name="Table 16">
            <a:extLst>
              <a:ext uri="{FF2B5EF4-FFF2-40B4-BE49-F238E27FC236}">
                <a16:creationId xmlns:a16="http://schemas.microsoft.com/office/drawing/2014/main" id="{859D6947-DB7B-4EFE-ACB0-DE54F56138C0}"/>
              </a:ext>
            </a:extLst>
          </p:cNvPr>
          <p:cNvGraphicFramePr>
            <a:graphicFrameLocks noGrp="1"/>
          </p:cNvGraphicFramePr>
          <p:nvPr>
            <p:extLst>
              <p:ext uri="{D42A27DB-BD31-4B8C-83A1-F6EECF244321}">
                <p14:modId xmlns:p14="http://schemas.microsoft.com/office/powerpoint/2010/main" val="2638419297"/>
              </p:ext>
            </p:extLst>
          </p:nvPr>
        </p:nvGraphicFramePr>
        <p:xfrm>
          <a:off x="731520" y="2944201"/>
          <a:ext cx="7729086" cy="3413760"/>
        </p:xfrm>
        <a:graphic>
          <a:graphicData uri="http://schemas.openxmlformats.org/drawingml/2006/table">
            <a:tbl>
              <a:tblPr firstRow="1" bandRow="1">
                <a:tableStyleId>{5C22544A-7EE6-4342-B048-85BDC9FD1C3A}</a:tableStyleId>
              </a:tblPr>
              <a:tblGrid>
                <a:gridCol w="1545864">
                  <a:extLst>
                    <a:ext uri="{9D8B030D-6E8A-4147-A177-3AD203B41FA5}">
                      <a16:colId xmlns:a16="http://schemas.microsoft.com/office/drawing/2014/main" val="1914835002"/>
                    </a:ext>
                  </a:extLst>
                </a:gridCol>
                <a:gridCol w="1118469">
                  <a:extLst>
                    <a:ext uri="{9D8B030D-6E8A-4147-A177-3AD203B41FA5}">
                      <a16:colId xmlns:a16="http://schemas.microsoft.com/office/drawing/2014/main" val="1650974554"/>
                    </a:ext>
                  </a:extLst>
                </a:gridCol>
                <a:gridCol w="832812">
                  <a:extLst>
                    <a:ext uri="{9D8B030D-6E8A-4147-A177-3AD203B41FA5}">
                      <a16:colId xmlns:a16="http://schemas.microsoft.com/office/drawing/2014/main" val="1769742733"/>
                    </a:ext>
                  </a:extLst>
                </a:gridCol>
                <a:gridCol w="826308">
                  <a:extLst>
                    <a:ext uri="{9D8B030D-6E8A-4147-A177-3AD203B41FA5}">
                      <a16:colId xmlns:a16="http://schemas.microsoft.com/office/drawing/2014/main" val="2224618202"/>
                    </a:ext>
                  </a:extLst>
                </a:gridCol>
                <a:gridCol w="1154840">
                  <a:extLst>
                    <a:ext uri="{9D8B030D-6E8A-4147-A177-3AD203B41FA5}">
                      <a16:colId xmlns:a16="http://schemas.microsoft.com/office/drawing/2014/main" val="468590849"/>
                    </a:ext>
                  </a:extLst>
                </a:gridCol>
                <a:gridCol w="2250793">
                  <a:extLst>
                    <a:ext uri="{9D8B030D-6E8A-4147-A177-3AD203B41FA5}">
                      <a16:colId xmlns:a16="http://schemas.microsoft.com/office/drawing/2014/main" val="698433334"/>
                    </a:ext>
                  </a:extLst>
                </a:gridCol>
              </a:tblGrid>
              <a:tr h="349947">
                <a:tc>
                  <a:txBody>
                    <a:bodyPr/>
                    <a:lstStyle/>
                    <a:p>
                      <a:pPr algn="ctr"/>
                      <a:r>
                        <a:rPr lang="en-US" sz="1400" dirty="0">
                          <a:solidFill>
                            <a:srgbClr val="FFFFFF"/>
                          </a:solidFill>
                        </a:rPr>
                        <a:t>Component</a:t>
                      </a:r>
                    </a:p>
                  </a:txBody>
                  <a:tcPr marT="0" marB="0"/>
                </a:tc>
                <a:tc>
                  <a:txBody>
                    <a:bodyPr/>
                    <a:lstStyle/>
                    <a:p>
                      <a:pPr algn="ctr"/>
                      <a:r>
                        <a:rPr lang="en-US" sz="1400" dirty="0" err="1">
                          <a:solidFill>
                            <a:srgbClr val="FFFFFF"/>
                          </a:solidFill>
                        </a:rPr>
                        <a:t>SurvLow</a:t>
                      </a:r>
                      <a:endParaRPr lang="en-US" sz="1400" dirty="0">
                        <a:solidFill>
                          <a:srgbClr val="FFFFFF"/>
                        </a:solidFill>
                      </a:endParaRPr>
                    </a:p>
                    <a:p>
                      <a:pPr algn="ctr"/>
                      <a:r>
                        <a:rPr lang="en-US" sz="1400" dirty="0">
                          <a:solidFill>
                            <a:srgbClr val="FFFFFF"/>
                          </a:solidFill>
                        </a:rPr>
                        <a:t>(°C)</a:t>
                      </a:r>
                    </a:p>
                  </a:txBody>
                  <a:tcPr marT="0" marB="0"/>
                </a:tc>
                <a:tc>
                  <a:txBody>
                    <a:bodyPr/>
                    <a:lstStyle/>
                    <a:p>
                      <a:pPr algn="ctr"/>
                      <a:r>
                        <a:rPr lang="en-US" sz="1400" dirty="0" err="1">
                          <a:solidFill>
                            <a:srgbClr val="FFFFFF"/>
                          </a:solidFill>
                        </a:rPr>
                        <a:t>OpLow</a:t>
                      </a:r>
                      <a:endParaRPr lang="en-US" sz="1400" dirty="0">
                        <a:solidFill>
                          <a:srgbClr val="FFFFFF"/>
                        </a:solidFill>
                      </a:endParaRPr>
                    </a:p>
                    <a:p>
                      <a:pPr algn="ctr"/>
                      <a:r>
                        <a:rPr lang="en-US" sz="1400" dirty="0">
                          <a:solidFill>
                            <a:srgbClr val="FFFFFF"/>
                          </a:solidFill>
                        </a:rPr>
                        <a:t>(°C)</a:t>
                      </a:r>
                    </a:p>
                  </a:txBody>
                  <a:tcPr marT="0" marB="0"/>
                </a:tc>
                <a:tc>
                  <a:txBody>
                    <a:bodyPr/>
                    <a:lstStyle/>
                    <a:p>
                      <a:pPr algn="ctr"/>
                      <a:r>
                        <a:rPr lang="en-US" sz="1400" dirty="0" err="1">
                          <a:solidFill>
                            <a:srgbClr val="FFFFFF"/>
                          </a:solidFill>
                        </a:rPr>
                        <a:t>OpHigh</a:t>
                      </a:r>
                      <a:endParaRPr lang="en-US" sz="1400" dirty="0">
                        <a:solidFill>
                          <a:srgbClr val="FFFFFF"/>
                        </a:solidFill>
                      </a:endParaRPr>
                    </a:p>
                    <a:p>
                      <a:pPr algn="ctr"/>
                      <a:r>
                        <a:rPr lang="en-US" sz="1400" dirty="0">
                          <a:solidFill>
                            <a:srgbClr val="FFFFFF"/>
                          </a:solidFill>
                        </a:rPr>
                        <a:t>(°C)</a:t>
                      </a:r>
                    </a:p>
                  </a:txBody>
                  <a:tcPr marT="0" marB="0"/>
                </a:tc>
                <a:tc>
                  <a:txBody>
                    <a:bodyPr/>
                    <a:lstStyle/>
                    <a:p>
                      <a:pPr algn="ctr"/>
                      <a:r>
                        <a:rPr lang="en-US" sz="1400" dirty="0" err="1">
                          <a:solidFill>
                            <a:srgbClr val="FFFFFF"/>
                          </a:solidFill>
                        </a:rPr>
                        <a:t>SurvHigh</a:t>
                      </a:r>
                      <a:endParaRPr lang="en-US" sz="1400" dirty="0">
                        <a:solidFill>
                          <a:srgbClr val="FFFFFF"/>
                        </a:solidFill>
                      </a:endParaRPr>
                    </a:p>
                    <a:p>
                      <a:pPr algn="ctr"/>
                      <a:r>
                        <a:rPr lang="en-US" sz="1400" dirty="0">
                          <a:solidFill>
                            <a:srgbClr val="FFFFFF"/>
                          </a:solidFill>
                        </a:rPr>
                        <a:t>(°C)</a:t>
                      </a:r>
                    </a:p>
                  </a:txBody>
                  <a:tcPr marT="0" marB="0"/>
                </a:tc>
                <a:tc>
                  <a:txBody>
                    <a:bodyPr/>
                    <a:lstStyle/>
                    <a:p>
                      <a:pPr algn="ctr"/>
                      <a:r>
                        <a:rPr lang="en-US" sz="1400" dirty="0">
                          <a:solidFill>
                            <a:srgbClr val="FFFFFF"/>
                          </a:solidFill>
                        </a:rPr>
                        <a:t>CBE Power</a:t>
                      </a:r>
                    </a:p>
                    <a:p>
                      <a:pPr algn="ctr"/>
                      <a:r>
                        <a:rPr lang="en-US" sz="1400" dirty="0">
                          <a:solidFill>
                            <a:srgbClr val="FFFFFF"/>
                          </a:solidFill>
                        </a:rPr>
                        <a:t>(W)</a:t>
                      </a:r>
                    </a:p>
                  </a:txBody>
                  <a:tcPr marT="0" marB="0"/>
                </a:tc>
                <a:extLst>
                  <a:ext uri="{0D108BD9-81ED-4DB2-BD59-A6C34878D82A}">
                    <a16:rowId xmlns:a16="http://schemas.microsoft.com/office/drawing/2014/main" val="246229387"/>
                  </a:ext>
                </a:extLst>
              </a:tr>
              <a:tr h="205851">
                <a:tc>
                  <a:txBody>
                    <a:bodyPr/>
                    <a:lstStyle/>
                    <a:p>
                      <a:pPr algn="ctr"/>
                      <a:r>
                        <a:rPr lang="en-US" sz="1400" dirty="0"/>
                        <a:t>A</a:t>
                      </a:r>
                    </a:p>
                  </a:txBody>
                  <a:tcPr marT="0" marB="0"/>
                </a:tc>
                <a:tc>
                  <a:txBody>
                    <a:bodyPr/>
                    <a:lstStyle/>
                    <a:p>
                      <a:pPr algn="ctr"/>
                      <a:r>
                        <a:rPr lang="en-US" sz="1400" dirty="0"/>
                        <a:t>-20</a:t>
                      </a:r>
                    </a:p>
                  </a:txBody>
                  <a:tcPr marT="0" marB="0"/>
                </a:tc>
                <a:tc>
                  <a:txBody>
                    <a:bodyPr/>
                    <a:lstStyle/>
                    <a:p>
                      <a:pPr algn="ctr"/>
                      <a:r>
                        <a:rPr lang="en-US" sz="1400" dirty="0"/>
                        <a:t>-10</a:t>
                      </a:r>
                    </a:p>
                  </a:txBody>
                  <a:tcPr marT="0" marB="0"/>
                </a:tc>
                <a:tc>
                  <a:txBody>
                    <a:bodyPr/>
                    <a:lstStyle/>
                    <a:p>
                      <a:pPr algn="ctr"/>
                      <a:r>
                        <a:rPr lang="en-US" sz="1400" dirty="0"/>
                        <a:t>40</a:t>
                      </a:r>
                    </a:p>
                  </a:txBody>
                  <a:tcPr marT="0" marB="0"/>
                </a:tc>
                <a:tc>
                  <a:txBody>
                    <a:bodyPr/>
                    <a:lstStyle/>
                    <a:p>
                      <a:pPr algn="ctr"/>
                      <a:r>
                        <a:rPr lang="en-US" sz="1400" dirty="0"/>
                        <a:t>50</a:t>
                      </a:r>
                    </a:p>
                  </a:txBody>
                  <a:tcPr marT="0" marB="0"/>
                </a:tc>
                <a:tc>
                  <a:txBody>
                    <a:bodyPr/>
                    <a:lstStyle/>
                    <a:p>
                      <a:pPr algn="ctr"/>
                      <a:r>
                        <a:rPr lang="en-US" sz="1400" dirty="0"/>
                        <a:t>66</a:t>
                      </a:r>
                    </a:p>
                  </a:txBody>
                  <a:tcPr marT="0" marB="0"/>
                </a:tc>
                <a:extLst>
                  <a:ext uri="{0D108BD9-81ED-4DB2-BD59-A6C34878D82A}">
                    <a16:rowId xmlns:a16="http://schemas.microsoft.com/office/drawing/2014/main" val="3740416629"/>
                  </a:ext>
                </a:extLst>
              </a:tr>
              <a:tr h="205851">
                <a:tc>
                  <a:txBody>
                    <a:bodyPr/>
                    <a:lstStyle/>
                    <a:p>
                      <a:pPr algn="ctr"/>
                      <a:r>
                        <a:rPr lang="en-US" sz="1400" dirty="0"/>
                        <a:t>B1, B2, B3</a:t>
                      </a:r>
                    </a:p>
                  </a:txBody>
                  <a:tcPr marT="0" marB="0"/>
                </a:tc>
                <a:tc>
                  <a:txBody>
                    <a:bodyPr/>
                    <a:lstStyle/>
                    <a:p>
                      <a:pPr algn="ctr"/>
                      <a:r>
                        <a:rPr lang="en-US" sz="1400" dirty="0"/>
                        <a:t>-20</a:t>
                      </a:r>
                    </a:p>
                  </a:txBody>
                  <a:tcPr marT="0" marB="0"/>
                </a:tc>
                <a:tc>
                  <a:txBody>
                    <a:bodyPr/>
                    <a:lstStyle/>
                    <a:p>
                      <a:pPr algn="ctr"/>
                      <a:r>
                        <a:rPr lang="en-US" sz="1400" dirty="0"/>
                        <a:t>-10</a:t>
                      </a:r>
                    </a:p>
                  </a:txBody>
                  <a:tcPr marT="0" marB="0"/>
                </a:tc>
                <a:tc>
                  <a:txBody>
                    <a:bodyPr/>
                    <a:lstStyle/>
                    <a:p>
                      <a:pPr algn="ctr"/>
                      <a:r>
                        <a:rPr lang="en-US" sz="1400" dirty="0"/>
                        <a:t>40</a:t>
                      </a:r>
                    </a:p>
                  </a:txBody>
                  <a:tcPr marT="0" marB="0"/>
                </a:tc>
                <a:tc>
                  <a:txBody>
                    <a:bodyPr/>
                    <a:lstStyle/>
                    <a:p>
                      <a:pPr algn="ctr"/>
                      <a:r>
                        <a:rPr lang="en-US" sz="1400" dirty="0"/>
                        <a:t>50</a:t>
                      </a:r>
                    </a:p>
                  </a:txBody>
                  <a:tcPr marT="0" marB="0"/>
                </a:tc>
                <a:tc>
                  <a:txBody>
                    <a:bodyPr/>
                    <a:lstStyle/>
                    <a:p>
                      <a:pPr algn="ctr"/>
                      <a:r>
                        <a:rPr lang="en-US" sz="1400" dirty="0"/>
                        <a:t>13</a:t>
                      </a:r>
                    </a:p>
                  </a:txBody>
                  <a:tcPr marT="0" marB="0"/>
                </a:tc>
                <a:extLst>
                  <a:ext uri="{0D108BD9-81ED-4DB2-BD59-A6C34878D82A}">
                    <a16:rowId xmlns:a16="http://schemas.microsoft.com/office/drawing/2014/main" val="2158306669"/>
                  </a:ext>
                </a:extLst>
              </a:tr>
              <a:tr h="205851">
                <a:tc>
                  <a:txBody>
                    <a:bodyPr/>
                    <a:lstStyle/>
                    <a:p>
                      <a:pPr algn="ctr"/>
                      <a:r>
                        <a:rPr lang="en-US" sz="1400" dirty="0"/>
                        <a:t>C</a:t>
                      </a:r>
                    </a:p>
                  </a:txBody>
                  <a:tcPr marT="0" marB="0"/>
                </a:tc>
                <a:tc>
                  <a:txBody>
                    <a:bodyPr/>
                    <a:lstStyle/>
                    <a:p>
                      <a:pPr algn="ctr"/>
                      <a:r>
                        <a:rPr lang="en-US" sz="1400" dirty="0"/>
                        <a:t>-20</a:t>
                      </a:r>
                    </a:p>
                  </a:txBody>
                  <a:tcPr marT="0" marB="0"/>
                </a:tc>
                <a:tc>
                  <a:txBody>
                    <a:bodyPr/>
                    <a:lstStyle/>
                    <a:p>
                      <a:pPr algn="ctr"/>
                      <a:r>
                        <a:rPr lang="en-US" sz="1400" dirty="0"/>
                        <a:t>-10</a:t>
                      </a:r>
                    </a:p>
                  </a:txBody>
                  <a:tcPr marT="0" marB="0"/>
                </a:tc>
                <a:tc>
                  <a:txBody>
                    <a:bodyPr/>
                    <a:lstStyle/>
                    <a:p>
                      <a:pPr algn="ctr"/>
                      <a:r>
                        <a:rPr lang="en-US" sz="1400" dirty="0"/>
                        <a:t>40</a:t>
                      </a:r>
                    </a:p>
                  </a:txBody>
                  <a:tcPr marT="0" marB="0"/>
                </a:tc>
                <a:tc>
                  <a:txBody>
                    <a:bodyPr/>
                    <a:lstStyle/>
                    <a:p>
                      <a:pPr algn="ctr"/>
                      <a:r>
                        <a:rPr lang="en-US" sz="1400" dirty="0"/>
                        <a:t>50</a:t>
                      </a:r>
                    </a:p>
                  </a:txBody>
                  <a:tcPr marT="0" marB="0"/>
                </a:tc>
                <a:tc>
                  <a:txBody>
                    <a:bodyPr/>
                    <a:lstStyle/>
                    <a:p>
                      <a:pPr algn="ctr"/>
                      <a:r>
                        <a:rPr lang="en-US" sz="1400" dirty="0"/>
                        <a:t>22</a:t>
                      </a:r>
                    </a:p>
                  </a:txBody>
                  <a:tcPr marT="0" marB="0"/>
                </a:tc>
                <a:extLst>
                  <a:ext uri="{0D108BD9-81ED-4DB2-BD59-A6C34878D82A}">
                    <a16:rowId xmlns:a16="http://schemas.microsoft.com/office/drawing/2014/main" val="2836037620"/>
                  </a:ext>
                </a:extLst>
              </a:tr>
              <a:tr h="205851">
                <a:tc>
                  <a:txBody>
                    <a:bodyPr/>
                    <a:lstStyle/>
                    <a:p>
                      <a:pPr algn="ctr"/>
                      <a:r>
                        <a:rPr lang="en-US" sz="1400" dirty="0"/>
                        <a:t>D1, D2, D3</a:t>
                      </a:r>
                    </a:p>
                  </a:txBody>
                  <a:tcPr marT="0" marB="0"/>
                </a:tc>
                <a:tc>
                  <a:txBody>
                    <a:bodyPr/>
                    <a:lstStyle/>
                    <a:p>
                      <a:pPr algn="ctr"/>
                      <a:r>
                        <a:rPr lang="en-US" sz="1400" dirty="0"/>
                        <a:t>-44</a:t>
                      </a:r>
                    </a:p>
                  </a:txBody>
                  <a:tcPr marT="0" marB="0"/>
                </a:tc>
                <a:tc>
                  <a:txBody>
                    <a:bodyPr/>
                    <a:lstStyle/>
                    <a:p>
                      <a:pPr algn="ctr"/>
                      <a:r>
                        <a:rPr lang="en-US" sz="1400" dirty="0"/>
                        <a:t>-34</a:t>
                      </a:r>
                    </a:p>
                  </a:txBody>
                  <a:tcPr marT="0" marB="0"/>
                </a:tc>
                <a:tc>
                  <a:txBody>
                    <a:bodyPr/>
                    <a:lstStyle/>
                    <a:p>
                      <a:pPr algn="ctr"/>
                      <a:r>
                        <a:rPr lang="en-US" sz="1400" dirty="0"/>
                        <a:t>71</a:t>
                      </a:r>
                    </a:p>
                  </a:txBody>
                  <a:tcPr marT="0" marB="0"/>
                </a:tc>
                <a:tc>
                  <a:txBody>
                    <a:bodyPr/>
                    <a:lstStyle/>
                    <a:p>
                      <a:pPr algn="ctr"/>
                      <a:r>
                        <a:rPr lang="en-US" sz="1400" dirty="0"/>
                        <a:t>81</a:t>
                      </a:r>
                    </a:p>
                  </a:txBody>
                  <a:tcPr marT="0" marB="0"/>
                </a:tc>
                <a:tc>
                  <a:txBody>
                    <a:bodyPr/>
                    <a:lstStyle/>
                    <a:p>
                      <a:pPr algn="ctr"/>
                      <a:r>
                        <a:rPr lang="en-US" sz="1400" dirty="0"/>
                        <a:t>2</a:t>
                      </a:r>
                    </a:p>
                  </a:txBody>
                  <a:tcPr marT="0" marB="0"/>
                </a:tc>
                <a:extLst>
                  <a:ext uri="{0D108BD9-81ED-4DB2-BD59-A6C34878D82A}">
                    <a16:rowId xmlns:a16="http://schemas.microsoft.com/office/drawing/2014/main" val="3426440944"/>
                  </a:ext>
                </a:extLst>
              </a:tr>
              <a:tr h="205851">
                <a:tc>
                  <a:txBody>
                    <a:bodyPr/>
                    <a:lstStyle/>
                    <a:p>
                      <a:pPr algn="ctr"/>
                      <a:r>
                        <a:rPr lang="en-US" sz="1400" dirty="0"/>
                        <a:t>E</a:t>
                      </a:r>
                    </a:p>
                  </a:txBody>
                  <a:tcPr marT="0" marB="0"/>
                </a:tc>
                <a:tc>
                  <a:txBody>
                    <a:bodyPr/>
                    <a:lstStyle/>
                    <a:p>
                      <a:pPr algn="ctr"/>
                      <a:r>
                        <a:rPr lang="en-US" sz="1400" dirty="0"/>
                        <a:t>-20</a:t>
                      </a:r>
                    </a:p>
                  </a:txBody>
                  <a:tcPr marT="0" marB="0"/>
                </a:tc>
                <a:tc>
                  <a:txBody>
                    <a:bodyPr/>
                    <a:lstStyle/>
                    <a:p>
                      <a:pPr algn="ctr"/>
                      <a:r>
                        <a:rPr lang="en-US" sz="1400" dirty="0"/>
                        <a:t>-10</a:t>
                      </a:r>
                    </a:p>
                  </a:txBody>
                  <a:tcPr marT="0" marB="0"/>
                </a:tc>
                <a:tc>
                  <a:txBody>
                    <a:bodyPr/>
                    <a:lstStyle/>
                    <a:p>
                      <a:pPr algn="ctr"/>
                      <a:r>
                        <a:rPr lang="en-US" sz="1400" dirty="0"/>
                        <a:t>40</a:t>
                      </a:r>
                    </a:p>
                  </a:txBody>
                  <a:tcPr marT="0" marB="0"/>
                </a:tc>
                <a:tc>
                  <a:txBody>
                    <a:bodyPr/>
                    <a:lstStyle/>
                    <a:p>
                      <a:pPr algn="ctr"/>
                      <a:r>
                        <a:rPr lang="en-US" sz="1400" dirty="0"/>
                        <a:t>50</a:t>
                      </a:r>
                    </a:p>
                  </a:txBody>
                  <a:tcPr marT="0" marB="0"/>
                </a:tc>
                <a:tc>
                  <a:txBody>
                    <a:bodyPr/>
                    <a:lstStyle/>
                    <a:p>
                      <a:pPr algn="ctr"/>
                      <a:r>
                        <a:rPr lang="en-US" sz="1400" dirty="0"/>
                        <a:t>1</a:t>
                      </a:r>
                    </a:p>
                  </a:txBody>
                  <a:tcPr marT="0" marB="0"/>
                </a:tc>
                <a:extLst>
                  <a:ext uri="{0D108BD9-81ED-4DB2-BD59-A6C34878D82A}">
                    <a16:rowId xmlns:a16="http://schemas.microsoft.com/office/drawing/2014/main" val="2680132754"/>
                  </a:ext>
                </a:extLst>
              </a:tr>
              <a:tr h="205851">
                <a:tc>
                  <a:txBody>
                    <a:bodyPr/>
                    <a:lstStyle/>
                    <a:p>
                      <a:pPr algn="ctr"/>
                      <a:r>
                        <a:rPr lang="en-US" sz="1400" dirty="0"/>
                        <a:t>F</a:t>
                      </a:r>
                    </a:p>
                  </a:txBody>
                  <a:tcPr marT="0" marB="0"/>
                </a:tc>
                <a:tc>
                  <a:txBody>
                    <a:bodyPr/>
                    <a:lstStyle/>
                    <a:p>
                      <a:pPr marL="0" algn="ctr" defTabSz="914400" rtl="0" eaLnBrk="1" latinLnBrk="0" hangingPunct="1"/>
                      <a:r>
                        <a:rPr lang="en-US" sz="1400" dirty="0"/>
                        <a:t>-20</a:t>
                      </a:r>
                      <a:endParaRPr lang="en-US" sz="1400" kern="1200" dirty="0">
                        <a:solidFill>
                          <a:schemeClr val="dk1"/>
                        </a:solidFill>
                        <a:latin typeface="+mn-lt"/>
                        <a:ea typeface="+mn-ea"/>
                        <a:cs typeface="+mn-cs"/>
                      </a:endParaRPr>
                    </a:p>
                  </a:txBody>
                  <a:tcPr marT="0" marB="0"/>
                </a:tc>
                <a:tc>
                  <a:txBody>
                    <a:bodyPr/>
                    <a:lstStyle/>
                    <a:p>
                      <a:pPr algn="ctr"/>
                      <a:r>
                        <a:rPr lang="en-US" sz="1400" dirty="0"/>
                        <a:t>-10</a:t>
                      </a:r>
                    </a:p>
                  </a:txBody>
                  <a:tcPr marT="0" marB="0"/>
                </a:tc>
                <a:tc>
                  <a:txBody>
                    <a:bodyPr/>
                    <a:lstStyle/>
                    <a:p>
                      <a:pPr algn="ctr"/>
                      <a:r>
                        <a:rPr lang="en-US" sz="1400" dirty="0"/>
                        <a:t>40</a:t>
                      </a:r>
                    </a:p>
                  </a:txBody>
                  <a:tcPr marT="0" marB="0"/>
                </a:tc>
                <a:tc>
                  <a:txBody>
                    <a:bodyPr/>
                    <a:lstStyle/>
                    <a:p>
                      <a:pPr algn="ctr"/>
                      <a:r>
                        <a:rPr lang="en-US" sz="1400" dirty="0"/>
                        <a:t>50</a:t>
                      </a:r>
                    </a:p>
                  </a:txBody>
                  <a:tcPr marT="0" marB="0"/>
                </a:tc>
                <a:tc>
                  <a:txBody>
                    <a:bodyPr/>
                    <a:lstStyle/>
                    <a:p>
                      <a:pPr algn="ctr"/>
                      <a:r>
                        <a:rPr lang="en-US" sz="1400" dirty="0"/>
                        <a:t>8</a:t>
                      </a:r>
                    </a:p>
                  </a:txBody>
                  <a:tcPr marT="0" marB="0"/>
                </a:tc>
                <a:extLst>
                  <a:ext uri="{0D108BD9-81ED-4DB2-BD59-A6C34878D82A}">
                    <a16:rowId xmlns:a16="http://schemas.microsoft.com/office/drawing/2014/main" val="3934718656"/>
                  </a:ext>
                </a:extLst>
              </a:tr>
              <a:tr h="205851">
                <a:tc>
                  <a:txBody>
                    <a:bodyPr/>
                    <a:lstStyle/>
                    <a:p>
                      <a:pPr algn="ctr"/>
                      <a:r>
                        <a:rPr lang="en-US" sz="1400" dirty="0"/>
                        <a:t>G</a:t>
                      </a:r>
                    </a:p>
                  </a:txBody>
                  <a:tcPr marT="0" marB="0"/>
                </a:tc>
                <a:tc>
                  <a:txBody>
                    <a:bodyPr/>
                    <a:lstStyle/>
                    <a:p>
                      <a:pPr algn="ctr"/>
                      <a:r>
                        <a:rPr lang="en-US" sz="1400" dirty="0"/>
                        <a:t>-20</a:t>
                      </a:r>
                    </a:p>
                  </a:txBody>
                  <a:tcPr marT="0" marB="0"/>
                </a:tc>
                <a:tc>
                  <a:txBody>
                    <a:bodyPr/>
                    <a:lstStyle/>
                    <a:p>
                      <a:pPr algn="ctr"/>
                      <a:r>
                        <a:rPr lang="en-US" sz="1400" dirty="0"/>
                        <a:t>-10</a:t>
                      </a:r>
                    </a:p>
                  </a:txBody>
                  <a:tcPr marT="0" marB="0"/>
                </a:tc>
                <a:tc>
                  <a:txBody>
                    <a:bodyPr/>
                    <a:lstStyle/>
                    <a:p>
                      <a:pPr algn="ctr"/>
                      <a:r>
                        <a:rPr lang="en-US" sz="1400" dirty="0"/>
                        <a:t>40</a:t>
                      </a:r>
                    </a:p>
                  </a:txBody>
                  <a:tcPr marT="0" marB="0"/>
                </a:tc>
                <a:tc>
                  <a:txBody>
                    <a:bodyPr/>
                    <a:lstStyle/>
                    <a:p>
                      <a:pPr algn="ctr"/>
                      <a:r>
                        <a:rPr lang="en-US" sz="1400" dirty="0"/>
                        <a:t>50</a:t>
                      </a:r>
                    </a:p>
                  </a:txBody>
                  <a:tcPr marT="0" marB="0"/>
                </a:tc>
                <a:tc>
                  <a:txBody>
                    <a:bodyPr/>
                    <a:lstStyle/>
                    <a:p>
                      <a:pPr algn="ctr"/>
                      <a:r>
                        <a:rPr lang="en-US" sz="1400" dirty="0"/>
                        <a:t>12</a:t>
                      </a:r>
                    </a:p>
                  </a:txBody>
                  <a:tcPr marT="0" marB="0"/>
                </a:tc>
                <a:extLst>
                  <a:ext uri="{0D108BD9-81ED-4DB2-BD59-A6C34878D82A}">
                    <a16:rowId xmlns:a16="http://schemas.microsoft.com/office/drawing/2014/main" val="1888772625"/>
                  </a:ext>
                </a:extLst>
              </a:tr>
              <a:tr h="0">
                <a:tc>
                  <a:txBody>
                    <a:bodyPr/>
                    <a:lstStyle/>
                    <a:p>
                      <a:pPr algn="ctr"/>
                      <a:r>
                        <a:rPr lang="en-US" sz="1400" dirty="0"/>
                        <a:t>H</a:t>
                      </a:r>
                    </a:p>
                  </a:txBody>
                  <a:tcPr marT="0" marB="0"/>
                </a:tc>
                <a:tc>
                  <a:txBody>
                    <a:bodyPr/>
                    <a:lstStyle/>
                    <a:p>
                      <a:pPr algn="ctr"/>
                      <a:r>
                        <a:rPr lang="en-US" sz="1400" dirty="0"/>
                        <a:t>0</a:t>
                      </a:r>
                    </a:p>
                  </a:txBody>
                  <a:tcPr marT="0" marB="0"/>
                </a:tc>
                <a:tc>
                  <a:txBody>
                    <a:bodyPr/>
                    <a:lstStyle/>
                    <a:p>
                      <a:pPr algn="ctr"/>
                      <a:r>
                        <a:rPr lang="en-US" sz="1400" dirty="0"/>
                        <a:t>10</a:t>
                      </a:r>
                    </a:p>
                  </a:txBody>
                  <a:tcPr marT="0" marB="0"/>
                </a:tc>
                <a:tc>
                  <a:txBody>
                    <a:bodyPr/>
                    <a:lstStyle/>
                    <a:p>
                      <a:pPr algn="ctr"/>
                      <a:r>
                        <a:rPr lang="en-US" sz="1400" dirty="0"/>
                        <a:t>30</a:t>
                      </a:r>
                    </a:p>
                  </a:txBody>
                  <a:tcPr marT="0" marB="0"/>
                </a:tc>
                <a:tc>
                  <a:txBody>
                    <a:bodyPr/>
                    <a:lstStyle/>
                    <a:p>
                      <a:pPr algn="ctr"/>
                      <a:r>
                        <a:rPr lang="en-US" sz="1400" dirty="0"/>
                        <a:t>40</a:t>
                      </a:r>
                    </a:p>
                  </a:txBody>
                  <a:tcPr marT="0" marB="0"/>
                </a:tc>
                <a:tc>
                  <a:txBody>
                    <a:bodyPr/>
                    <a:lstStyle/>
                    <a:p>
                      <a:pPr algn="ctr"/>
                      <a:r>
                        <a:rPr lang="en-US" sz="1400" dirty="0"/>
                        <a:t>46 </a:t>
                      </a:r>
                      <a:r>
                        <a:rPr lang="en-US" sz="1400" dirty="0" err="1"/>
                        <a:t>Ecl</a:t>
                      </a:r>
                      <a:r>
                        <a:rPr lang="en-US" sz="1400" dirty="0"/>
                        <a:t>/22 Sun/0 Full Sun</a:t>
                      </a:r>
                    </a:p>
                  </a:txBody>
                  <a:tcPr marT="0" marB="0"/>
                </a:tc>
                <a:extLst>
                  <a:ext uri="{0D108BD9-81ED-4DB2-BD59-A6C34878D82A}">
                    <a16:rowId xmlns:a16="http://schemas.microsoft.com/office/drawing/2014/main" val="183879529"/>
                  </a:ext>
                </a:extLst>
              </a:tr>
              <a:tr h="205851">
                <a:tc>
                  <a:txBody>
                    <a:bodyPr/>
                    <a:lstStyle/>
                    <a:p>
                      <a:pPr algn="ctr"/>
                      <a:r>
                        <a:rPr lang="en-US" sz="1400" dirty="0"/>
                        <a:t>I</a:t>
                      </a:r>
                    </a:p>
                  </a:txBody>
                  <a:tcPr marT="0" marB="0"/>
                </a:tc>
                <a:tc>
                  <a:txBody>
                    <a:bodyPr/>
                    <a:lstStyle/>
                    <a:p>
                      <a:pPr algn="ctr"/>
                      <a:r>
                        <a:rPr lang="en-US" sz="1400" dirty="0"/>
                        <a:t>-20</a:t>
                      </a:r>
                    </a:p>
                  </a:txBody>
                  <a:tcPr marT="0" marB="0"/>
                </a:tc>
                <a:tc>
                  <a:txBody>
                    <a:bodyPr/>
                    <a:lstStyle/>
                    <a:p>
                      <a:pPr algn="ctr"/>
                      <a:r>
                        <a:rPr lang="en-US" sz="1400" dirty="0"/>
                        <a:t>-10</a:t>
                      </a:r>
                    </a:p>
                  </a:txBody>
                  <a:tcPr marT="0" marB="0"/>
                </a:tc>
                <a:tc>
                  <a:txBody>
                    <a:bodyPr/>
                    <a:lstStyle/>
                    <a:p>
                      <a:pPr algn="ctr"/>
                      <a:r>
                        <a:rPr lang="en-US" sz="1400" dirty="0"/>
                        <a:t>40</a:t>
                      </a:r>
                    </a:p>
                  </a:txBody>
                  <a:tcPr marT="0" marB="0"/>
                </a:tc>
                <a:tc>
                  <a:txBody>
                    <a:bodyPr/>
                    <a:lstStyle/>
                    <a:p>
                      <a:pPr algn="ctr"/>
                      <a:r>
                        <a:rPr lang="en-US" sz="1400" dirty="0"/>
                        <a:t>50</a:t>
                      </a:r>
                    </a:p>
                  </a:txBody>
                  <a:tcPr marT="0" marB="0"/>
                </a:tc>
                <a:tc>
                  <a:txBody>
                    <a:bodyPr/>
                    <a:lstStyle/>
                    <a:p>
                      <a:pPr algn="ctr"/>
                      <a:r>
                        <a:rPr lang="en-US" sz="1400" dirty="0"/>
                        <a:t>34</a:t>
                      </a:r>
                    </a:p>
                  </a:txBody>
                  <a:tcPr marT="0" marB="0"/>
                </a:tc>
                <a:extLst>
                  <a:ext uri="{0D108BD9-81ED-4DB2-BD59-A6C34878D82A}">
                    <a16:rowId xmlns:a16="http://schemas.microsoft.com/office/drawing/2014/main" val="496383694"/>
                  </a:ext>
                </a:extLst>
              </a:tr>
              <a:tr h="205851">
                <a:tc>
                  <a:txBody>
                    <a:bodyPr/>
                    <a:lstStyle/>
                    <a:p>
                      <a:pPr algn="ctr"/>
                      <a:r>
                        <a:rPr lang="en-US" sz="1400" dirty="0"/>
                        <a:t>J</a:t>
                      </a:r>
                    </a:p>
                  </a:txBody>
                  <a:tcPr marT="0" marB="0"/>
                </a:tc>
                <a:tc>
                  <a:txBody>
                    <a:bodyPr/>
                    <a:lstStyle/>
                    <a:p>
                      <a:pPr algn="ctr"/>
                      <a:r>
                        <a:rPr lang="en-US" sz="1400" dirty="0"/>
                        <a:t>-20</a:t>
                      </a:r>
                    </a:p>
                  </a:txBody>
                  <a:tcPr marT="0" marB="0"/>
                </a:tc>
                <a:tc>
                  <a:txBody>
                    <a:bodyPr/>
                    <a:lstStyle/>
                    <a:p>
                      <a:pPr algn="ctr"/>
                      <a:r>
                        <a:rPr lang="en-US" sz="1400" dirty="0"/>
                        <a:t>-10</a:t>
                      </a:r>
                    </a:p>
                  </a:txBody>
                  <a:tcPr marT="0" marB="0"/>
                </a:tc>
                <a:tc>
                  <a:txBody>
                    <a:bodyPr/>
                    <a:lstStyle/>
                    <a:p>
                      <a:pPr algn="ctr"/>
                      <a:r>
                        <a:rPr lang="en-US" sz="1400" dirty="0"/>
                        <a:t>40</a:t>
                      </a:r>
                    </a:p>
                  </a:txBody>
                  <a:tcPr marT="0" marB="0"/>
                </a:tc>
                <a:tc>
                  <a:txBody>
                    <a:bodyPr/>
                    <a:lstStyle/>
                    <a:p>
                      <a:pPr algn="ctr"/>
                      <a:r>
                        <a:rPr lang="en-US" sz="1400" dirty="0"/>
                        <a:t>50</a:t>
                      </a:r>
                    </a:p>
                  </a:txBody>
                  <a:tcPr marT="0" marB="0"/>
                </a:tc>
                <a:tc>
                  <a:txBody>
                    <a:bodyPr/>
                    <a:lstStyle/>
                    <a:p>
                      <a:pPr algn="ctr"/>
                      <a:r>
                        <a:rPr lang="en-US" sz="1400" dirty="0"/>
                        <a:t>9</a:t>
                      </a:r>
                    </a:p>
                  </a:txBody>
                  <a:tcPr marT="0" marB="0"/>
                </a:tc>
                <a:extLst>
                  <a:ext uri="{0D108BD9-81ED-4DB2-BD59-A6C34878D82A}">
                    <a16:rowId xmlns:a16="http://schemas.microsoft.com/office/drawing/2014/main" val="1362486685"/>
                  </a:ext>
                </a:extLst>
              </a:tr>
              <a:tr h="205851">
                <a:tc>
                  <a:txBody>
                    <a:bodyPr/>
                    <a:lstStyle/>
                    <a:p>
                      <a:pPr algn="ctr"/>
                      <a:r>
                        <a:rPr lang="en-US" sz="1400" dirty="0"/>
                        <a:t>K</a:t>
                      </a:r>
                    </a:p>
                  </a:txBody>
                  <a:tcPr marT="0" marB="0"/>
                </a:tc>
                <a:tc>
                  <a:txBody>
                    <a:bodyPr/>
                    <a:lstStyle/>
                    <a:p>
                      <a:pPr algn="ctr"/>
                      <a:r>
                        <a:rPr lang="en-US" sz="1400" dirty="0"/>
                        <a:t>-20</a:t>
                      </a:r>
                    </a:p>
                  </a:txBody>
                  <a:tcPr marT="0" marB="0"/>
                </a:tc>
                <a:tc>
                  <a:txBody>
                    <a:bodyPr/>
                    <a:lstStyle/>
                    <a:p>
                      <a:pPr algn="ctr"/>
                      <a:r>
                        <a:rPr lang="en-US" sz="1400" dirty="0"/>
                        <a:t>-10</a:t>
                      </a:r>
                    </a:p>
                  </a:txBody>
                  <a:tcPr marT="0" marB="0"/>
                </a:tc>
                <a:tc>
                  <a:txBody>
                    <a:bodyPr/>
                    <a:lstStyle/>
                    <a:p>
                      <a:pPr algn="ctr"/>
                      <a:r>
                        <a:rPr lang="en-US" sz="1400" dirty="0"/>
                        <a:t>40</a:t>
                      </a:r>
                    </a:p>
                  </a:txBody>
                  <a:tcPr marT="0" marB="0"/>
                </a:tc>
                <a:tc>
                  <a:txBody>
                    <a:bodyPr/>
                    <a:lstStyle/>
                    <a:p>
                      <a:pPr algn="ctr"/>
                      <a:r>
                        <a:rPr lang="en-US" sz="1400" dirty="0"/>
                        <a:t>50</a:t>
                      </a:r>
                    </a:p>
                  </a:txBody>
                  <a:tcPr marT="0" marB="0"/>
                </a:tc>
                <a:tc>
                  <a:txBody>
                    <a:bodyPr/>
                    <a:lstStyle/>
                    <a:p>
                      <a:pPr algn="ctr"/>
                      <a:r>
                        <a:rPr lang="en-US" sz="1400" dirty="0"/>
                        <a:t>30</a:t>
                      </a:r>
                      <a:r>
                        <a:rPr lang="en-US" sz="1400" baseline="0" dirty="0"/>
                        <a:t> / 20 / 0</a:t>
                      </a:r>
                      <a:endParaRPr lang="en-US" sz="1400" dirty="0"/>
                    </a:p>
                  </a:txBody>
                  <a:tcPr marT="0" marB="0"/>
                </a:tc>
                <a:extLst>
                  <a:ext uri="{0D108BD9-81ED-4DB2-BD59-A6C34878D82A}">
                    <a16:rowId xmlns:a16="http://schemas.microsoft.com/office/drawing/2014/main" val="3441469135"/>
                  </a:ext>
                </a:extLst>
              </a:tr>
              <a:tr h="205851">
                <a:tc>
                  <a:txBody>
                    <a:bodyPr/>
                    <a:lstStyle/>
                    <a:p>
                      <a:pPr algn="ctr"/>
                      <a:r>
                        <a:rPr lang="en-US" sz="1400" dirty="0"/>
                        <a:t>L</a:t>
                      </a:r>
                    </a:p>
                  </a:txBody>
                  <a:tcPr marT="0" marB="0"/>
                </a:tc>
                <a:tc>
                  <a:txBody>
                    <a:bodyPr/>
                    <a:lstStyle/>
                    <a:p>
                      <a:pPr algn="ctr"/>
                      <a:r>
                        <a:rPr lang="en-US" sz="1400" dirty="0"/>
                        <a:t>-20</a:t>
                      </a:r>
                    </a:p>
                  </a:txBody>
                  <a:tcPr marT="0" marB="0"/>
                </a:tc>
                <a:tc>
                  <a:txBody>
                    <a:bodyPr/>
                    <a:lstStyle/>
                    <a:p>
                      <a:pPr algn="ctr"/>
                      <a:r>
                        <a:rPr lang="en-US" sz="1400" dirty="0"/>
                        <a:t>-10</a:t>
                      </a:r>
                    </a:p>
                  </a:txBody>
                  <a:tcPr marT="0" marB="0"/>
                </a:tc>
                <a:tc>
                  <a:txBody>
                    <a:bodyPr/>
                    <a:lstStyle/>
                    <a:p>
                      <a:pPr algn="ctr"/>
                      <a:r>
                        <a:rPr lang="en-US" sz="1400" dirty="0"/>
                        <a:t>40</a:t>
                      </a:r>
                    </a:p>
                  </a:txBody>
                  <a:tcPr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50</a:t>
                      </a:r>
                    </a:p>
                  </a:txBody>
                  <a:tcPr marT="0" marB="0"/>
                </a:tc>
                <a:tc>
                  <a:txBody>
                    <a:bodyPr/>
                    <a:lstStyle/>
                    <a:p>
                      <a:pPr algn="ctr"/>
                      <a:r>
                        <a:rPr lang="en-US" sz="1400" dirty="0"/>
                        <a:t>48 / 8</a:t>
                      </a:r>
                    </a:p>
                  </a:txBody>
                  <a:tcPr marT="0" marB="0"/>
                </a:tc>
                <a:extLst>
                  <a:ext uri="{0D108BD9-81ED-4DB2-BD59-A6C34878D82A}">
                    <a16:rowId xmlns:a16="http://schemas.microsoft.com/office/drawing/2014/main" val="3820145729"/>
                  </a:ext>
                </a:extLst>
              </a:tr>
              <a:tr h="205851">
                <a:tc>
                  <a:txBody>
                    <a:bodyPr/>
                    <a:lstStyle/>
                    <a:p>
                      <a:pPr algn="ctr"/>
                      <a:r>
                        <a:rPr lang="en-US" sz="1400" dirty="0"/>
                        <a:t>M</a:t>
                      </a:r>
                    </a:p>
                  </a:txBody>
                  <a:tcPr marT="0" marB="0"/>
                </a:tc>
                <a:tc>
                  <a:txBody>
                    <a:bodyPr/>
                    <a:lstStyle/>
                    <a:p>
                      <a:pPr algn="ctr"/>
                      <a:r>
                        <a:rPr lang="en-US" sz="1400" dirty="0"/>
                        <a:t>-20</a:t>
                      </a:r>
                    </a:p>
                  </a:txBody>
                  <a:tcPr marT="0" marB="0"/>
                </a:tc>
                <a:tc>
                  <a:txBody>
                    <a:bodyPr/>
                    <a:lstStyle/>
                    <a:p>
                      <a:pPr algn="ctr"/>
                      <a:r>
                        <a:rPr lang="en-US" sz="1400" dirty="0"/>
                        <a:t>-10</a:t>
                      </a:r>
                    </a:p>
                  </a:txBody>
                  <a:tcPr marT="0" marB="0"/>
                </a:tc>
                <a:tc>
                  <a:txBody>
                    <a:bodyPr/>
                    <a:lstStyle/>
                    <a:p>
                      <a:pPr algn="ctr"/>
                      <a:r>
                        <a:rPr lang="en-US" sz="1400" dirty="0"/>
                        <a:t>40</a:t>
                      </a:r>
                    </a:p>
                  </a:txBody>
                  <a:tcPr marT="0" marB="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50</a:t>
                      </a:r>
                    </a:p>
                  </a:txBody>
                  <a:tcPr marT="0" marB="0"/>
                </a:tc>
                <a:tc>
                  <a:txBody>
                    <a:bodyPr/>
                    <a:lstStyle/>
                    <a:p>
                      <a:pPr algn="ctr"/>
                      <a:r>
                        <a:rPr lang="en-US" sz="1400" dirty="0"/>
                        <a:t>2</a:t>
                      </a:r>
                    </a:p>
                  </a:txBody>
                  <a:tcPr marT="0" marB="0"/>
                </a:tc>
                <a:extLst>
                  <a:ext uri="{0D108BD9-81ED-4DB2-BD59-A6C34878D82A}">
                    <a16:rowId xmlns:a16="http://schemas.microsoft.com/office/drawing/2014/main" val="2763502009"/>
                  </a:ext>
                </a:extLst>
              </a:tr>
              <a:tr h="205851">
                <a:tc>
                  <a:txBody>
                    <a:bodyPr/>
                    <a:lstStyle/>
                    <a:p>
                      <a:pPr algn="ctr"/>
                      <a:r>
                        <a:rPr lang="en-US" sz="1400" dirty="0"/>
                        <a:t>N</a:t>
                      </a:r>
                    </a:p>
                  </a:txBody>
                  <a:tcPr marT="0" marB="0"/>
                </a:tc>
                <a:tc>
                  <a:txBody>
                    <a:bodyPr/>
                    <a:lstStyle/>
                    <a:p>
                      <a:pPr algn="ctr"/>
                      <a:r>
                        <a:rPr lang="en-US" sz="1400" dirty="0"/>
                        <a:t>2</a:t>
                      </a:r>
                    </a:p>
                  </a:txBody>
                  <a:tcPr marT="0" marB="0"/>
                </a:tc>
                <a:tc>
                  <a:txBody>
                    <a:bodyPr/>
                    <a:lstStyle/>
                    <a:p>
                      <a:pPr algn="ctr"/>
                      <a:r>
                        <a:rPr lang="en-US" sz="1400" dirty="0"/>
                        <a:t>5</a:t>
                      </a:r>
                    </a:p>
                  </a:txBody>
                  <a:tcPr marT="0" marB="0"/>
                </a:tc>
                <a:tc>
                  <a:txBody>
                    <a:bodyPr/>
                    <a:lstStyle/>
                    <a:p>
                      <a:pPr algn="ctr"/>
                      <a:r>
                        <a:rPr lang="en-US" sz="1400" dirty="0"/>
                        <a:t>25</a:t>
                      </a:r>
                    </a:p>
                  </a:txBody>
                  <a:tcPr marT="0" marB="0"/>
                </a:tc>
                <a:tc>
                  <a:txBody>
                    <a:bodyPr/>
                    <a:lstStyle/>
                    <a:p>
                      <a:pPr algn="ctr"/>
                      <a:r>
                        <a:rPr lang="en-US" sz="1400" dirty="0"/>
                        <a:t>30</a:t>
                      </a:r>
                    </a:p>
                  </a:txBody>
                  <a:tcPr marT="0" marB="0"/>
                </a:tc>
                <a:tc>
                  <a:txBody>
                    <a:bodyPr/>
                    <a:lstStyle/>
                    <a:p>
                      <a:pPr algn="ctr"/>
                      <a:r>
                        <a:rPr lang="en-US" sz="1400" dirty="0"/>
                        <a:t>10 W Heaters 7/14 </a:t>
                      </a:r>
                      <a:r>
                        <a:rPr lang="en-US" sz="1400" dirty="0" err="1"/>
                        <a:t>Top+Bot</a:t>
                      </a:r>
                      <a:endParaRPr lang="en-US" sz="1400" dirty="0"/>
                    </a:p>
                  </a:txBody>
                  <a:tcPr marT="0" marB="0"/>
                </a:tc>
                <a:extLst>
                  <a:ext uri="{0D108BD9-81ED-4DB2-BD59-A6C34878D82A}">
                    <a16:rowId xmlns:a16="http://schemas.microsoft.com/office/drawing/2014/main" val="2700881368"/>
                  </a:ext>
                </a:extLst>
              </a:tr>
            </a:tbl>
          </a:graphicData>
        </a:graphic>
      </p:graphicFrame>
      <p:sp>
        <p:nvSpPr>
          <p:cNvPr id="5" name="object 3">
            <a:extLst>
              <a:ext uri="{FF2B5EF4-FFF2-40B4-BE49-F238E27FC236}">
                <a16:creationId xmlns:a16="http://schemas.microsoft.com/office/drawing/2014/main" id="{6F06D822-1C5E-46AD-9C3F-E6171BA19376}"/>
              </a:ext>
            </a:extLst>
          </p:cNvPr>
          <p:cNvSpPr txBox="1">
            <a:spLocks noChangeArrowheads="1"/>
          </p:cNvSpPr>
          <p:nvPr/>
        </p:nvSpPr>
        <p:spPr bwMode="auto">
          <a:xfrm>
            <a:off x="231775" y="1116484"/>
            <a:ext cx="8759825" cy="1829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Component H dissipates 46 W while in eclipse and 22 W while in sun, unless the orbit is full sun, for which the dissipation is 0 W</a:t>
            </a:r>
          </a:p>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Component K dissipates 30 W for 7 minutes out of every hour.  For the remaining 53 minutes, it might dissipate 20 W for 7 of the 53 minutes, otherwise it dissipates 0 W.</a:t>
            </a:r>
          </a:p>
          <a:p>
            <a:pPr>
              <a:spcBef>
                <a:spcPts val="600"/>
              </a:spcBef>
              <a:buFontTx/>
              <a:buChar char="•"/>
            </a:pPr>
            <a:r>
              <a:rPr lang="en-US" altLang="en-US" sz="1800" dirty="0">
                <a:solidFill>
                  <a:srgbClr val="0B3D91"/>
                </a:solidFill>
                <a:latin typeface="Arial" panose="020B0604020202020204" pitchFamily="34" charset="0"/>
                <a:cs typeface="Arial" panose="020B0604020202020204" pitchFamily="34" charset="0"/>
              </a:rPr>
              <a:t>Component L dissipates 48 W for 7 minutes out of every hour.  For the remaining 53 minutes, it dissipates 8 W.  Assume the dissipations for K and L are synchronous.</a:t>
            </a:r>
          </a:p>
        </p:txBody>
      </p:sp>
      <p:sp>
        <p:nvSpPr>
          <p:cNvPr id="6" name="Slide Number Placeholder 1">
            <a:extLst>
              <a:ext uri="{FF2B5EF4-FFF2-40B4-BE49-F238E27FC236}">
                <a16:creationId xmlns:a16="http://schemas.microsoft.com/office/drawing/2014/main" id="{0F5A9569-7769-4F4B-AB47-E55EE91EFA17}"/>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111</a:t>
            </a:fld>
            <a:endParaRPr lang="en-US" altLang="en-US" sz="1200" dirty="0"/>
          </a:p>
        </p:txBody>
      </p:sp>
    </p:spTree>
    <p:extLst>
      <p:ext uri="{BB962C8B-B14F-4D97-AF65-F5344CB8AC3E}">
        <p14:creationId xmlns:p14="http://schemas.microsoft.com/office/powerpoint/2010/main" val="22491645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70312" cy="1020278"/>
          </a:xfrm>
        </p:spPr>
        <p:txBody>
          <a:bodyPr lIns="0" tIns="12700" rIns="0" bIns="0" rtlCol="0">
            <a:noAutofit/>
          </a:bodyPr>
          <a:lstStyle/>
          <a:p>
            <a:pPr marL="12700">
              <a:spcBef>
                <a:spcPts val="100"/>
              </a:spcBef>
              <a:defRPr/>
            </a:pPr>
            <a:r>
              <a:rPr lang="en-US" spc="-5" dirty="0"/>
              <a:t>CAD Layout</a:t>
            </a:r>
            <a:endParaRPr sz="3200" dirty="0"/>
          </a:p>
        </p:txBody>
      </p:sp>
      <p:pic>
        <p:nvPicPr>
          <p:cNvPr id="4" name="Picture 3">
            <a:extLst>
              <a:ext uri="{FF2B5EF4-FFF2-40B4-BE49-F238E27FC236}">
                <a16:creationId xmlns:a16="http://schemas.microsoft.com/office/drawing/2014/main" id="{E69C225B-ED65-45C8-9959-792486C2B909}"/>
              </a:ext>
            </a:extLst>
          </p:cNvPr>
          <p:cNvPicPr>
            <a:picLocks noChangeAspect="1"/>
          </p:cNvPicPr>
          <p:nvPr/>
        </p:nvPicPr>
        <p:blipFill rotWithShape="1">
          <a:blip r:embed="rId2">
            <a:clrChange>
              <a:clrFrom>
                <a:srgbClr val="212830"/>
              </a:clrFrom>
              <a:clrTo>
                <a:srgbClr val="212830">
                  <a:alpha val="0"/>
                </a:srgbClr>
              </a:clrTo>
            </a:clrChange>
          </a:blip>
          <a:srcRect l="23789" t="2984" r="53684" b="13934"/>
          <a:stretch/>
        </p:blipFill>
        <p:spPr>
          <a:xfrm rot="20256343">
            <a:off x="-659238" y="1213045"/>
            <a:ext cx="2983361" cy="5130265"/>
          </a:xfrm>
          <a:prstGeom prst="rect">
            <a:avLst/>
          </a:prstGeom>
        </p:spPr>
      </p:pic>
      <p:pic>
        <p:nvPicPr>
          <p:cNvPr id="7" name="Picture 6">
            <a:extLst>
              <a:ext uri="{FF2B5EF4-FFF2-40B4-BE49-F238E27FC236}">
                <a16:creationId xmlns:a16="http://schemas.microsoft.com/office/drawing/2014/main" id="{5E756076-5F23-4871-BC68-3052FCF99B9E}"/>
              </a:ext>
            </a:extLst>
          </p:cNvPr>
          <p:cNvPicPr>
            <a:picLocks noChangeAspect="1"/>
          </p:cNvPicPr>
          <p:nvPr/>
        </p:nvPicPr>
        <p:blipFill rotWithShape="1">
          <a:blip r:embed="rId3">
            <a:clrChange>
              <a:clrFrom>
                <a:srgbClr val="212830"/>
              </a:clrFrom>
              <a:clrTo>
                <a:srgbClr val="212830">
                  <a:alpha val="0"/>
                </a:srgbClr>
              </a:clrTo>
            </a:clrChange>
          </a:blip>
          <a:srcRect l="10895" t="617" r="15692" b="7862"/>
          <a:stretch/>
        </p:blipFill>
        <p:spPr>
          <a:xfrm rot="20198801">
            <a:off x="1087284" y="1145022"/>
            <a:ext cx="4381099" cy="2546610"/>
          </a:xfrm>
          <a:prstGeom prst="rect">
            <a:avLst/>
          </a:prstGeom>
        </p:spPr>
      </p:pic>
      <p:pic>
        <p:nvPicPr>
          <p:cNvPr id="9" name="Picture 8">
            <a:extLst>
              <a:ext uri="{FF2B5EF4-FFF2-40B4-BE49-F238E27FC236}">
                <a16:creationId xmlns:a16="http://schemas.microsoft.com/office/drawing/2014/main" id="{93C044F6-7D9B-45B6-86E8-365B6CFFB659}"/>
              </a:ext>
            </a:extLst>
          </p:cNvPr>
          <p:cNvPicPr>
            <a:picLocks noChangeAspect="1"/>
          </p:cNvPicPr>
          <p:nvPr/>
        </p:nvPicPr>
        <p:blipFill rotWithShape="1">
          <a:blip r:embed="rId4">
            <a:clrChange>
              <a:clrFrom>
                <a:srgbClr val="212830"/>
              </a:clrFrom>
              <a:clrTo>
                <a:srgbClr val="212830">
                  <a:alpha val="0"/>
                </a:srgbClr>
              </a:clrTo>
            </a:clrChange>
          </a:blip>
          <a:srcRect l="23272" r="29185" b="7249"/>
          <a:stretch/>
        </p:blipFill>
        <p:spPr>
          <a:xfrm rot="20109281">
            <a:off x="3145790" y="3667414"/>
            <a:ext cx="2779996" cy="2528695"/>
          </a:xfrm>
          <a:prstGeom prst="rect">
            <a:avLst/>
          </a:prstGeom>
        </p:spPr>
      </p:pic>
      <p:pic>
        <p:nvPicPr>
          <p:cNvPr id="11" name="Picture 10">
            <a:extLst>
              <a:ext uri="{FF2B5EF4-FFF2-40B4-BE49-F238E27FC236}">
                <a16:creationId xmlns:a16="http://schemas.microsoft.com/office/drawing/2014/main" id="{6C9EAE1E-EC2E-41FA-8E3A-48351FACB3E8}"/>
              </a:ext>
            </a:extLst>
          </p:cNvPr>
          <p:cNvPicPr>
            <a:picLocks noChangeAspect="1"/>
          </p:cNvPicPr>
          <p:nvPr/>
        </p:nvPicPr>
        <p:blipFill rotWithShape="1">
          <a:blip r:embed="rId5">
            <a:clrChange>
              <a:clrFrom>
                <a:srgbClr val="212830"/>
              </a:clrFrom>
              <a:clrTo>
                <a:srgbClr val="212830">
                  <a:alpha val="0"/>
                </a:srgbClr>
              </a:clrTo>
            </a:clrChange>
          </a:blip>
          <a:srcRect l="23819" r="39075" b="14114"/>
          <a:stretch/>
        </p:blipFill>
        <p:spPr>
          <a:xfrm rot="20152088">
            <a:off x="6014348" y="3594764"/>
            <a:ext cx="2553583" cy="2755770"/>
          </a:xfrm>
          <a:prstGeom prst="rect">
            <a:avLst/>
          </a:prstGeom>
        </p:spPr>
      </p:pic>
      <p:pic>
        <p:nvPicPr>
          <p:cNvPr id="13" name="Picture 12">
            <a:extLst>
              <a:ext uri="{FF2B5EF4-FFF2-40B4-BE49-F238E27FC236}">
                <a16:creationId xmlns:a16="http://schemas.microsoft.com/office/drawing/2014/main" id="{E70ADBFC-B060-47BA-A4C6-5E105C97565C}"/>
              </a:ext>
            </a:extLst>
          </p:cNvPr>
          <p:cNvPicPr>
            <a:picLocks noChangeAspect="1"/>
          </p:cNvPicPr>
          <p:nvPr/>
        </p:nvPicPr>
        <p:blipFill rotWithShape="1">
          <a:blip r:embed="rId6">
            <a:clrChange>
              <a:clrFrom>
                <a:srgbClr val="212830"/>
              </a:clrFrom>
              <a:clrTo>
                <a:srgbClr val="212830">
                  <a:alpha val="0"/>
                </a:srgbClr>
              </a:clrTo>
            </a:clrChange>
          </a:blip>
          <a:srcRect l="22316" r="24000" b="4226"/>
          <a:stretch/>
        </p:blipFill>
        <p:spPr>
          <a:xfrm>
            <a:off x="6034299" y="1143000"/>
            <a:ext cx="3064844" cy="2549344"/>
          </a:xfrm>
          <a:prstGeom prst="rect">
            <a:avLst/>
          </a:prstGeom>
        </p:spPr>
      </p:pic>
      <p:sp>
        <p:nvSpPr>
          <p:cNvPr id="14" name="TextBox 13">
            <a:extLst>
              <a:ext uri="{FF2B5EF4-FFF2-40B4-BE49-F238E27FC236}">
                <a16:creationId xmlns:a16="http://schemas.microsoft.com/office/drawing/2014/main" id="{A58BA2B3-6B29-4496-8EE5-52B95785AC09}"/>
              </a:ext>
            </a:extLst>
          </p:cNvPr>
          <p:cNvSpPr txBox="1"/>
          <p:nvPr/>
        </p:nvSpPr>
        <p:spPr>
          <a:xfrm>
            <a:off x="5590675" y="3133825"/>
            <a:ext cx="914400" cy="369332"/>
          </a:xfrm>
          <a:prstGeom prst="rect">
            <a:avLst/>
          </a:prstGeom>
          <a:noFill/>
        </p:spPr>
        <p:txBody>
          <a:bodyPr wrap="square" rtlCol="0">
            <a:spAutoFit/>
          </a:bodyPr>
          <a:lstStyle/>
          <a:p>
            <a:pPr algn="r"/>
            <a:r>
              <a:rPr lang="en-US" dirty="0"/>
              <a:t>Deck 1</a:t>
            </a:r>
          </a:p>
        </p:txBody>
      </p:sp>
      <p:sp>
        <p:nvSpPr>
          <p:cNvPr id="15" name="TextBox 14">
            <a:extLst>
              <a:ext uri="{FF2B5EF4-FFF2-40B4-BE49-F238E27FC236}">
                <a16:creationId xmlns:a16="http://schemas.microsoft.com/office/drawing/2014/main" id="{896AA691-D018-447B-99F2-1BFCC6CE9469}"/>
              </a:ext>
            </a:extLst>
          </p:cNvPr>
          <p:cNvSpPr txBox="1"/>
          <p:nvPr/>
        </p:nvSpPr>
        <p:spPr>
          <a:xfrm>
            <a:off x="5591475" y="2621718"/>
            <a:ext cx="914400" cy="369332"/>
          </a:xfrm>
          <a:prstGeom prst="rect">
            <a:avLst/>
          </a:prstGeom>
          <a:noFill/>
        </p:spPr>
        <p:txBody>
          <a:bodyPr wrap="square" rtlCol="0">
            <a:spAutoFit/>
          </a:bodyPr>
          <a:lstStyle/>
          <a:p>
            <a:pPr algn="r"/>
            <a:r>
              <a:rPr lang="en-US" dirty="0"/>
              <a:t>Deck 2</a:t>
            </a:r>
          </a:p>
        </p:txBody>
      </p:sp>
      <p:sp>
        <p:nvSpPr>
          <p:cNvPr id="16" name="TextBox 15">
            <a:extLst>
              <a:ext uri="{FF2B5EF4-FFF2-40B4-BE49-F238E27FC236}">
                <a16:creationId xmlns:a16="http://schemas.microsoft.com/office/drawing/2014/main" id="{7718CCF6-8FD7-4CC2-B89A-059BDF2A8C94}"/>
              </a:ext>
            </a:extLst>
          </p:cNvPr>
          <p:cNvSpPr txBox="1"/>
          <p:nvPr/>
        </p:nvSpPr>
        <p:spPr>
          <a:xfrm>
            <a:off x="5591475" y="1562500"/>
            <a:ext cx="914400" cy="369332"/>
          </a:xfrm>
          <a:prstGeom prst="rect">
            <a:avLst/>
          </a:prstGeom>
          <a:noFill/>
        </p:spPr>
        <p:txBody>
          <a:bodyPr wrap="square" rtlCol="0">
            <a:spAutoFit/>
          </a:bodyPr>
          <a:lstStyle/>
          <a:p>
            <a:pPr algn="r"/>
            <a:r>
              <a:rPr lang="en-US" dirty="0"/>
              <a:t>Deck 3</a:t>
            </a:r>
          </a:p>
        </p:txBody>
      </p:sp>
      <p:sp>
        <p:nvSpPr>
          <p:cNvPr id="17" name="Slide Number Placeholder 1">
            <a:extLst>
              <a:ext uri="{FF2B5EF4-FFF2-40B4-BE49-F238E27FC236}">
                <a16:creationId xmlns:a16="http://schemas.microsoft.com/office/drawing/2014/main" id="{EF667873-B4CD-42DE-9531-1730DBF54CDA}"/>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112</a:t>
            </a:fld>
            <a:endParaRPr lang="en-US" altLang="en-US" sz="1200" dirty="0"/>
          </a:p>
        </p:txBody>
      </p:sp>
      <p:sp>
        <p:nvSpPr>
          <p:cNvPr id="18" name="Arrow: Right 17">
            <a:extLst>
              <a:ext uri="{FF2B5EF4-FFF2-40B4-BE49-F238E27FC236}">
                <a16:creationId xmlns:a16="http://schemas.microsoft.com/office/drawing/2014/main" id="{A17C5115-AC82-4D00-A37F-0EFABD098202}"/>
              </a:ext>
            </a:extLst>
          </p:cNvPr>
          <p:cNvSpPr/>
          <p:nvPr/>
        </p:nvSpPr>
        <p:spPr>
          <a:xfrm rot="19052129">
            <a:off x="1582657" y="3919701"/>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27E93B9A-2321-4D44-8BE2-1DC97099821A}"/>
              </a:ext>
            </a:extLst>
          </p:cNvPr>
          <p:cNvSpPr/>
          <p:nvPr/>
        </p:nvSpPr>
        <p:spPr>
          <a:xfrm rot="3932384">
            <a:off x="3531375" y="3634299"/>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7469D465-5FA3-4A41-BFD7-CC37CA0C1885}"/>
              </a:ext>
            </a:extLst>
          </p:cNvPr>
          <p:cNvSpPr/>
          <p:nvPr/>
        </p:nvSpPr>
        <p:spPr>
          <a:xfrm rot="20940368">
            <a:off x="5504756" y="5000364"/>
            <a:ext cx="5334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446367E-F7DD-4D0F-9F34-C824A806090B}"/>
              </a:ext>
            </a:extLst>
          </p:cNvPr>
          <p:cNvSpPr txBox="1"/>
          <p:nvPr/>
        </p:nvSpPr>
        <p:spPr>
          <a:xfrm>
            <a:off x="1976387" y="3961776"/>
            <a:ext cx="914400" cy="369332"/>
          </a:xfrm>
          <a:prstGeom prst="rect">
            <a:avLst/>
          </a:prstGeom>
          <a:noFill/>
        </p:spPr>
        <p:txBody>
          <a:bodyPr wrap="square" rtlCol="0">
            <a:spAutoFit/>
          </a:bodyPr>
          <a:lstStyle/>
          <a:p>
            <a:pPr algn="r"/>
            <a:r>
              <a:rPr lang="en-US" dirty="0"/>
              <a:t>No S/A</a:t>
            </a:r>
          </a:p>
        </p:txBody>
      </p:sp>
      <p:sp>
        <p:nvSpPr>
          <p:cNvPr id="22" name="TextBox 21">
            <a:extLst>
              <a:ext uri="{FF2B5EF4-FFF2-40B4-BE49-F238E27FC236}">
                <a16:creationId xmlns:a16="http://schemas.microsoft.com/office/drawing/2014/main" id="{52613995-DB4B-455C-9D42-9B0A80A2F0B6}"/>
              </a:ext>
            </a:extLst>
          </p:cNvPr>
          <p:cNvSpPr txBox="1"/>
          <p:nvPr/>
        </p:nvSpPr>
        <p:spPr>
          <a:xfrm>
            <a:off x="3810000" y="3420279"/>
            <a:ext cx="914400" cy="369332"/>
          </a:xfrm>
          <a:prstGeom prst="rect">
            <a:avLst/>
          </a:prstGeom>
          <a:noFill/>
        </p:spPr>
        <p:txBody>
          <a:bodyPr wrap="square" rtlCol="0">
            <a:spAutoFit/>
          </a:bodyPr>
          <a:lstStyle/>
          <a:p>
            <a:pPr algn="r"/>
            <a:r>
              <a:rPr lang="en-US" dirty="0"/>
              <a:t>No Inst</a:t>
            </a:r>
          </a:p>
        </p:txBody>
      </p:sp>
      <p:sp>
        <p:nvSpPr>
          <p:cNvPr id="23" name="TextBox 22">
            <a:extLst>
              <a:ext uri="{FF2B5EF4-FFF2-40B4-BE49-F238E27FC236}">
                <a16:creationId xmlns:a16="http://schemas.microsoft.com/office/drawing/2014/main" id="{47F0CC2E-928F-4B5E-96CF-DC831ABEDDE0}"/>
              </a:ext>
            </a:extLst>
          </p:cNvPr>
          <p:cNvSpPr txBox="1"/>
          <p:nvPr/>
        </p:nvSpPr>
        <p:spPr>
          <a:xfrm>
            <a:off x="5181600" y="5422414"/>
            <a:ext cx="1069267" cy="369332"/>
          </a:xfrm>
          <a:prstGeom prst="rect">
            <a:avLst/>
          </a:prstGeom>
          <a:noFill/>
        </p:spPr>
        <p:txBody>
          <a:bodyPr wrap="square" rtlCol="0">
            <a:spAutoFit/>
          </a:bodyPr>
          <a:lstStyle/>
          <a:p>
            <a:pPr algn="r"/>
            <a:r>
              <a:rPr lang="en-US" dirty="0"/>
              <a:t>No ESPA</a:t>
            </a:r>
          </a:p>
        </p:txBody>
      </p:sp>
      <p:sp>
        <p:nvSpPr>
          <p:cNvPr id="24" name="TextBox 23">
            <a:extLst>
              <a:ext uri="{FF2B5EF4-FFF2-40B4-BE49-F238E27FC236}">
                <a16:creationId xmlns:a16="http://schemas.microsoft.com/office/drawing/2014/main" id="{443DA841-62C9-404F-AEEE-25C5290C8DF0}"/>
              </a:ext>
            </a:extLst>
          </p:cNvPr>
          <p:cNvSpPr txBox="1"/>
          <p:nvPr/>
        </p:nvSpPr>
        <p:spPr>
          <a:xfrm>
            <a:off x="3733800" y="4051648"/>
            <a:ext cx="1152633" cy="369332"/>
          </a:xfrm>
          <a:prstGeom prst="rect">
            <a:avLst/>
          </a:prstGeom>
          <a:noFill/>
        </p:spPr>
        <p:txBody>
          <a:bodyPr wrap="square" rtlCol="0">
            <a:spAutoFit/>
          </a:bodyPr>
          <a:lstStyle/>
          <a:p>
            <a:pPr algn="r"/>
            <a:r>
              <a:rPr lang="en-US" dirty="0">
                <a:solidFill>
                  <a:srgbClr val="FF0000"/>
                </a:solidFill>
              </a:rPr>
              <a:t>Closeout</a:t>
            </a:r>
          </a:p>
        </p:txBody>
      </p:sp>
      <p:cxnSp>
        <p:nvCxnSpPr>
          <p:cNvPr id="26" name="Straight Arrow Connector 25">
            <a:extLst>
              <a:ext uri="{FF2B5EF4-FFF2-40B4-BE49-F238E27FC236}">
                <a16:creationId xmlns:a16="http://schemas.microsoft.com/office/drawing/2014/main" id="{902A706B-6159-4B39-940B-6CF47F662617}"/>
              </a:ext>
            </a:extLst>
          </p:cNvPr>
          <p:cNvCxnSpPr/>
          <p:nvPr/>
        </p:nvCxnSpPr>
        <p:spPr>
          <a:xfrm flipH="1">
            <a:off x="8534400" y="4146442"/>
            <a:ext cx="76200"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9C854A9E-F083-4033-9709-5BAE6D3787E4}"/>
              </a:ext>
            </a:extLst>
          </p:cNvPr>
          <p:cNvSpPr/>
          <p:nvPr/>
        </p:nvSpPr>
        <p:spPr>
          <a:xfrm>
            <a:off x="6370887" y="3673094"/>
            <a:ext cx="1952325" cy="1360738"/>
          </a:xfrm>
          <a:prstGeom prst="ellipse">
            <a:avLst/>
          </a:prstGeom>
          <a:solidFill>
            <a:schemeClr val="bg1">
              <a:alpha val="48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07821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52900" cy="1020278"/>
          </a:xfrm>
        </p:spPr>
        <p:txBody>
          <a:bodyPr lIns="0" tIns="12700" rIns="0" bIns="0" rtlCol="0">
            <a:noAutofit/>
          </a:bodyPr>
          <a:lstStyle/>
          <a:p>
            <a:pPr marL="12700">
              <a:spcBef>
                <a:spcPts val="100"/>
              </a:spcBef>
              <a:defRPr/>
            </a:pPr>
            <a:r>
              <a:rPr lang="en-US" spc="-5" dirty="0"/>
              <a:t>CAD Layout</a:t>
            </a:r>
            <a:endParaRPr sz="3200" dirty="0"/>
          </a:p>
        </p:txBody>
      </p:sp>
      <p:sp>
        <p:nvSpPr>
          <p:cNvPr id="15" name="TextBox 14">
            <a:extLst>
              <a:ext uri="{FF2B5EF4-FFF2-40B4-BE49-F238E27FC236}">
                <a16:creationId xmlns:a16="http://schemas.microsoft.com/office/drawing/2014/main" id="{896AA691-D018-447B-99F2-1BFCC6CE9469}"/>
              </a:ext>
            </a:extLst>
          </p:cNvPr>
          <p:cNvSpPr txBox="1"/>
          <p:nvPr/>
        </p:nvSpPr>
        <p:spPr>
          <a:xfrm>
            <a:off x="38500" y="6091369"/>
            <a:ext cx="2857100" cy="369332"/>
          </a:xfrm>
          <a:prstGeom prst="rect">
            <a:avLst/>
          </a:prstGeom>
          <a:noFill/>
        </p:spPr>
        <p:txBody>
          <a:bodyPr wrap="square" rtlCol="0">
            <a:spAutoFit/>
          </a:bodyPr>
          <a:lstStyle/>
          <a:p>
            <a:pPr algn="r"/>
            <a:r>
              <a:rPr lang="en-US" dirty="0"/>
              <a:t>Deck 2 – Component C (4x)</a:t>
            </a:r>
          </a:p>
        </p:txBody>
      </p:sp>
      <p:sp>
        <p:nvSpPr>
          <p:cNvPr id="16" name="TextBox 15">
            <a:extLst>
              <a:ext uri="{FF2B5EF4-FFF2-40B4-BE49-F238E27FC236}">
                <a16:creationId xmlns:a16="http://schemas.microsoft.com/office/drawing/2014/main" id="{7718CCF6-8FD7-4CC2-B89A-059BDF2A8C94}"/>
              </a:ext>
            </a:extLst>
          </p:cNvPr>
          <p:cNvSpPr txBox="1"/>
          <p:nvPr/>
        </p:nvSpPr>
        <p:spPr>
          <a:xfrm>
            <a:off x="3601753" y="1157875"/>
            <a:ext cx="914400" cy="369332"/>
          </a:xfrm>
          <a:prstGeom prst="rect">
            <a:avLst/>
          </a:prstGeom>
          <a:noFill/>
        </p:spPr>
        <p:txBody>
          <a:bodyPr wrap="square" rtlCol="0">
            <a:spAutoFit/>
          </a:bodyPr>
          <a:lstStyle/>
          <a:p>
            <a:pPr algn="r"/>
            <a:r>
              <a:rPr lang="en-US" dirty="0"/>
              <a:t>Deck 3</a:t>
            </a:r>
          </a:p>
        </p:txBody>
      </p:sp>
      <p:pic>
        <p:nvPicPr>
          <p:cNvPr id="8" name="Picture 7">
            <a:extLst>
              <a:ext uri="{FF2B5EF4-FFF2-40B4-BE49-F238E27FC236}">
                <a16:creationId xmlns:a16="http://schemas.microsoft.com/office/drawing/2014/main" id="{452C3ECC-54E9-4F24-B97D-9271C7272282}"/>
              </a:ext>
            </a:extLst>
          </p:cNvPr>
          <p:cNvPicPr>
            <a:picLocks noChangeAspect="1"/>
          </p:cNvPicPr>
          <p:nvPr/>
        </p:nvPicPr>
        <p:blipFill rotWithShape="1">
          <a:blip r:embed="rId2">
            <a:clrChange>
              <a:clrFrom>
                <a:srgbClr val="FFFFFF"/>
              </a:clrFrom>
              <a:clrTo>
                <a:srgbClr val="FFFFFF">
                  <a:alpha val="0"/>
                </a:srgbClr>
              </a:clrTo>
            </a:clrChange>
          </a:blip>
          <a:srcRect l="30616" t="9676" r="15837" b="6800"/>
          <a:stretch/>
        </p:blipFill>
        <p:spPr>
          <a:xfrm>
            <a:off x="2286000" y="4114800"/>
            <a:ext cx="3248025" cy="2362200"/>
          </a:xfrm>
          <a:prstGeom prst="rect">
            <a:avLst/>
          </a:prstGeom>
        </p:spPr>
      </p:pic>
      <p:pic>
        <p:nvPicPr>
          <p:cNvPr id="12" name="Picture 11">
            <a:extLst>
              <a:ext uri="{FF2B5EF4-FFF2-40B4-BE49-F238E27FC236}">
                <a16:creationId xmlns:a16="http://schemas.microsoft.com/office/drawing/2014/main" id="{FE95B18B-9DA5-4005-8C34-C87F3FEE2C7E}"/>
              </a:ext>
            </a:extLst>
          </p:cNvPr>
          <p:cNvPicPr>
            <a:picLocks noChangeAspect="1"/>
          </p:cNvPicPr>
          <p:nvPr/>
        </p:nvPicPr>
        <p:blipFill rotWithShape="1">
          <a:blip r:embed="rId3">
            <a:clrChange>
              <a:clrFrom>
                <a:srgbClr val="FFFFFF"/>
              </a:clrFrom>
              <a:clrTo>
                <a:srgbClr val="FFFFFF">
                  <a:alpha val="0"/>
                </a:srgbClr>
              </a:clrTo>
            </a:clrChange>
          </a:blip>
          <a:srcRect l="28421" t="3210" r="26948" b="19578"/>
          <a:stretch/>
        </p:blipFill>
        <p:spPr>
          <a:xfrm>
            <a:off x="3803227" y="1043538"/>
            <a:ext cx="3340323" cy="2694317"/>
          </a:xfrm>
          <a:prstGeom prst="rect">
            <a:avLst/>
          </a:prstGeom>
        </p:spPr>
      </p:pic>
      <p:pic>
        <p:nvPicPr>
          <p:cNvPr id="18" name="Picture 17">
            <a:extLst>
              <a:ext uri="{FF2B5EF4-FFF2-40B4-BE49-F238E27FC236}">
                <a16:creationId xmlns:a16="http://schemas.microsoft.com/office/drawing/2014/main" id="{EF008AEA-9410-435D-AD87-2130A6D647E3}"/>
              </a:ext>
            </a:extLst>
          </p:cNvPr>
          <p:cNvPicPr>
            <a:picLocks noChangeAspect="1"/>
          </p:cNvPicPr>
          <p:nvPr/>
        </p:nvPicPr>
        <p:blipFill rotWithShape="1">
          <a:blip r:embed="rId4">
            <a:clrChange>
              <a:clrFrom>
                <a:srgbClr val="FFFFFF"/>
              </a:clrFrom>
              <a:clrTo>
                <a:srgbClr val="FFFFFF">
                  <a:alpha val="0"/>
                </a:srgbClr>
              </a:clrTo>
            </a:clrChange>
          </a:blip>
          <a:srcRect l="28421" t="7725" r="26527" b="20933"/>
          <a:stretch/>
        </p:blipFill>
        <p:spPr>
          <a:xfrm>
            <a:off x="6954553" y="1045143"/>
            <a:ext cx="2189447" cy="1616508"/>
          </a:xfrm>
          <a:prstGeom prst="rect">
            <a:avLst/>
          </a:prstGeom>
        </p:spPr>
      </p:pic>
      <p:pic>
        <p:nvPicPr>
          <p:cNvPr id="20" name="Picture 19">
            <a:extLst>
              <a:ext uri="{FF2B5EF4-FFF2-40B4-BE49-F238E27FC236}">
                <a16:creationId xmlns:a16="http://schemas.microsoft.com/office/drawing/2014/main" id="{5FA11F27-7F46-4EFA-8706-4B327D8E7F73}"/>
              </a:ext>
            </a:extLst>
          </p:cNvPr>
          <p:cNvPicPr>
            <a:picLocks noChangeAspect="1"/>
          </p:cNvPicPr>
          <p:nvPr/>
        </p:nvPicPr>
        <p:blipFill rotWithShape="1">
          <a:blip r:embed="rId5">
            <a:clrChange>
              <a:clrFrom>
                <a:srgbClr val="FFFFFF"/>
              </a:clrFrom>
              <a:clrTo>
                <a:srgbClr val="FFFFFF">
                  <a:alpha val="0"/>
                </a:srgbClr>
              </a:clrTo>
            </a:clrChange>
          </a:blip>
          <a:srcRect l="25158" r="40210"/>
          <a:stretch/>
        </p:blipFill>
        <p:spPr>
          <a:xfrm>
            <a:off x="5677300" y="2667000"/>
            <a:ext cx="3166711" cy="4263396"/>
          </a:xfrm>
          <a:prstGeom prst="rect">
            <a:avLst/>
          </a:prstGeom>
        </p:spPr>
      </p:pic>
      <p:sp>
        <p:nvSpPr>
          <p:cNvPr id="21" name="TextBox 20">
            <a:extLst>
              <a:ext uri="{FF2B5EF4-FFF2-40B4-BE49-F238E27FC236}">
                <a16:creationId xmlns:a16="http://schemas.microsoft.com/office/drawing/2014/main" id="{A28B03EF-A5D2-46A7-993A-3798A66FF632}"/>
              </a:ext>
            </a:extLst>
          </p:cNvPr>
          <p:cNvSpPr txBox="1"/>
          <p:nvPr/>
        </p:nvSpPr>
        <p:spPr>
          <a:xfrm>
            <a:off x="6363100" y="4228517"/>
            <a:ext cx="2857100" cy="369332"/>
          </a:xfrm>
          <a:prstGeom prst="rect">
            <a:avLst/>
          </a:prstGeom>
          <a:noFill/>
        </p:spPr>
        <p:txBody>
          <a:bodyPr wrap="square" rtlCol="0">
            <a:spAutoFit/>
          </a:bodyPr>
          <a:lstStyle/>
          <a:p>
            <a:pPr algn="ctr"/>
            <a:r>
              <a:rPr lang="en-US" dirty="0"/>
              <a:t>Component D (3x)</a:t>
            </a:r>
          </a:p>
        </p:txBody>
      </p:sp>
      <p:sp>
        <p:nvSpPr>
          <p:cNvPr id="22" name="TextBox 21">
            <a:extLst>
              <a:ext uri="{FF2B5EF4-FFF2-40B4-BE49-F238E27FC236}">
                <a16:creationId xmlns:a16="http://schemas.microsoft.com/office/drawing/2014/main" id="{8E503D87-B9E6-46BB-845C-A979D94C6ED6}"/>
              </a:ext>
            </a:extLst>
          </p:cNvPr>
          <p:cNvSpPr txBox="1"/>
          <p:nvPr/>
        </p:nvSpPr>
        <p:spPr>
          <a:xfrm>
            <a:off x="4303947" y="1318295"/>
            <a:ext cx="2317785" cy="369332"/>
          </a:xfrm>
          <a:prstGeom prst="rect">
            <a:avLst/>
          </a:prstGeom>
          <a:noFill/>
        </p:spPr>
        <p:txBody>
          <a:bodyPr wrap="square" rtlCol="0">
            <a:spAutoFit/>
          </a:bodyPr>
          <a:lstStyle/>
          <a:p>
            <a:pPr algn="ctr"/>
            <a:r>
              <a:rPr lang="en-US" dirty="0">
                <a:solidFill>
                  <a:srgbClr val="FFFF00"/>
                </a:solidFill>
              </a:rPr>
              <a:t>Component N (4x)</a:t>
            </a:r>
          </a:p>
        </p:txBody>
      </p:sp>
      <p:sp>
        <p:nvSpPr>
          <p:cNvPr id="23" name="TextBox 22">
            <a:extLst>
              <a:ext uri="{FF2B5EF4-FFF2-40B4-BE49-F238E27FC236}">
                <a16:creationId xmlns:a16="http://schemas.microsoft.com/office/drawing/2014/main" id="{5CC09F46-6BB1-459A-AD8B-84BB4D3A6A14}"/>
              </a:ext>
            </a:extLst>
          </p:cNvPr>
          <p:cNvSpPr txBox="1"/>
          <p:nvPr/>
        </p:nvSpPr>
        <p:spPr>
          <a:xfrm>
            <a:off x="5126255" y="2743200"/>
            <a:ext cx="336585" cy="369332"/>
          </a:xfrm>
          <a:prstGeom prst="rect">
            <a:avLst/>
          </a:prstGeom>
          <a:noFill/>
        </p:spPr>
        <p:txBody>
          <a:bodyPr wrap="square" rtlCol="0">
            <a:spAutoFit/>
          </a:bodyPr>
          <a:lstStyle/>
          <a:p>
            <a:pPr algn="ctr"/>
            <a:r>
              <a:rPr lang="en-US" dirty="0">
                <a:solidFill>
                  <a:srgbClr val="FFFF00"/>
                </a:solidFill>
              </a:rPr>
              <a:t>N</a:t>
            </a:r>
          </a:p>
        </p:txBody>
      </p:sp>
      <p:sp>
        <p:nvSpPr>
          <p:cNvPr id="25" name="TextBox 24">
            <a:extLst>
              <a:ext uri="{FF2B5EF4-FFF2-40B4-BE49-F238E27FC236}">
                <a16:creationId xmlns:a16="http://schemas.microsoft.com/office/drawing/2014/main" id="{01307C29-8412-4D32-A383-C99081361DFC}"/>
              </a:ext>
            </a:extLst>
          </p:cNvPr>
          <p:cNvSpPr txBox="1"/>
          <p:nvPr/>
        </p:nvSpPr>
        <p:spPr>
          <a:xfrm>
            <a:off x="6172200" y="2292319"/>
            <a:ext cx="336585" cy="369332"/>
          </a:xfrm>
          <a:prstGeom prst="rect">
            <a:avLst/>
          </a:prstGeom>
          <a:noFill/>
        </p:spPr>
        <p:txBody>
          <a:bodyPr wrap="square" rtlCol="0">
            <a:spAutoFit/>
          </a:bodyPr>
          <a:lstStyle/>
          <a:p>
            <a:pPr algn="ctr"/>
            <a:r>
              <a:rPr lang="en-US" dirty="0">
                <a:solidFill>
                  <a:srgbClr val="FFFF00"/>
                </a:solidFill>
              </a:rPr>
              <a:t>N</a:t>
            </a:r>
          </a:p>
        </p:txBody>
      </p:sp>
      <p:sp>
        <p:nvSpPr>
          <p:cNvPr id="26" name="TextBox 25">
            <a:extLst>
              <a:ext uri="{FF2B5EF4-FFF2-40B4-BE49-F238E27FC236}">
                <a16:creationId xmlns:a16="http://schemas.microsoft.com/office/drawing/2014/main" id="{1BB847AE-AC86-4413-B1AE-EABB64214F18}"/>
              </a:ext>
            </a:extLst>
          </p:cNvPr>
          <p:cNvSpPr txBox="1"/>
          <p:nvPr/>
        </p:nvSpPr>
        <p:spPr>
          <a:xfrm>
            <a:off x="4375132" y="1974685"/>
            <a:ext cx="336585" cy="369332"/>
          </a:xfrm>
          <a:prstGeom prst="rect">
            <a:avLst/>
          </a:prstGeom>
          <a:noFill/>
        </p:spPr>
        <p:txBody>
          <a:bodyPr wrap="square" rtlCol="0">
            <a:spAutoFit/>
          </a:bodyPr>
          <a:lstStyle/>
          <a:p>
            <a:pPr algn="ctr"/>
            <a:r>
              <a:rPr lang="en-US" dirty="0">
                <a:solidFill>
                  <a:srgbClr val="FFFF00"/>
                </a:solidFill>
              </a:rPr>
              <a:t>N</a:t>
            </a:r>
          </a:p>
        </p:txBody>
      </p:sp>
      <p:sp>
        <p:nvSpPr>
          <p:cNvPr id="27" name="TextBox 26">
            <a:extLst>
              <a:ext uri="{FF2B5EF4-FFF2-40B4-BE49-F238E27FC236}">
                <a16:creationId xmlns:a16="http://schemas.microsoft.com/office/drawing/2014/main" id="{5BD9C24D-9B9C-4D6F-A912-EC87AFDA29E7}"/>
              </a:ext>
            </a:extLst>
          </p:cNvPr>
          <p:cNvSpPr txBox="1"/>
          <p:nvPr/>
        </p:nvSpPr>
        <p:spPr>
          <a:xfrm>
            <a:off x="5494219" y="1614176"/>
            <a:ext cx="336585" cy="369332"/>
          </a:xfrm>
          <a:prstGeom prst="rect">
            <a:avLst/>
          </a:prstGeom>
          <a:noFill/>
        </p:spPr>
        <p:txBody>
          <a:bodyPr wrap="square" rtlCol="0">
            <a:spAutoFit/>
          </a:bodyPr>
          <a:lstStyle/>
          <a:p>
            <a:pPr algn="ctr"/>
            <a:r>
              <a:rPr lang="en-US" dirty="0">
                <a:solidFill>
                  <a:srgbClr val="FFFF00"/>
                </a:solidFill>
              </a:rPr>
              <a:t>N</a:t>
            </a:r>
          </a:p>
        </p:txBody>
      </p:sp>
      <p:sp>
        <p:nvSpPr>
          <p:cNvPr id="28" name="TextBox 27">
            <a:extLst>
              <a:ext uri="{FF2B5EF4-FFF2-40B4-BE49-F238E27FC236}">
                <a16:creationId xmlns:a16="http://schemas.microsoft.com/office/drawing/2014/main" id="{41D15BCA-8C31-458C-B4BE-D2BC5289814D}"/>
              </a:ext>
            </a:extLst>
          </p:cNvPr>
          <p:cNvSpPr txBox="1"/>
          <p:nvPr/>
        </p:nvSpPr>
        <p:spPr>
          <a:xfrm>
            <a:off x="3949716" y="5105400"/>
            <a:ext cx="336585" cy="369332"/>
          </a:xfrm>
          <a:prstGeom prst="rect">
            <a:avLst/>
          </a:prstGeom>
          <a:noFill/>
        </p:spPr>
        <p:txBody>
          <a:bodyPr wrap="square" rtlCol="0">
            <a:spAutoFit/>
          </a:bodyPr>
          <a:lstStyle/>
          <a:p>
            <a:pPr algn="ctr"/>
            <a:r>
              <a:rPr lang="en-US" dirty="0">
                <a:solidFill>
                  <a:srgbClr val="FFFF00"/>
                </a:solidFill>
              </a:rPr>
              <a:t>C</a:t>
            </a:r>
          </a:p>
        </p:txBody>
      </p:sp>
      <p:sp>
        <p:nvSpPr>
          <p:cNvPr id="29" name="TextBox 28">
            <a:extLst>
              <a:ext uri="{FF2B5EF4-FFF2-40B4-BE49-F238E27FC236}">
                <a16:creationId xmlns:a16="http://schemas.microsoft.com/office/drawing/2014/main" id="{B6B4D879-34BF-486E-BD8E-A7E2A6632A26}"/>
              </a:ext>
            </a:extLst>
          </p:cNvPr>
          <p:cNvSpPr txBox="1"/>
          <p:nvPr/>
        </p:nvSpPr>
        <p:spPr>
          <a:xfrm>
            <a:off x="3124200" y="5105400"/>
            <a:ext cx="336585" cy="369332"/>
          </a:xfrm>
          <a:prstGeom prst="rect">
            <a:avLst/>
          </a:prstGeom>
          <a:noFill/>
        </p:spPr>
        <p:txBody>
          <a:bodyPr wrap="square" rtlCol="0">
            <a:spAutoFit/>
          </a:bodyPr>
          <a:lstStyle/>
          <a:p>
            <a:pPr algn="ctr"/>
            <a:r>
              <a:rPr lang="en-US" dirty="0">
                <a:solidFill>
                  <a:srgbClr val="FFFF00"/>
                </a:solidFill>
              </a:rPr>
              <a:t>C</a:t>
            </a:r>
          </a:p>
        </p:txBody>
      </p:sp>
      <p:sp>
        <p:nvSpPr>
          <p:cNvPr id="30" name="TextBox 29">
            <a:extLst>
              <a:ext uri="{FF2B5EF4-FFF2-40B4-BE49-F238E27FC236}">
                <a16:creationId xmlns:a16="http://schemas.microsoft.com/office/drawing/2014/main" id="{0044B084-5D1E-4C1B-9CA8-4A5D8449D687}"/>
              </a:ext>
            </a:extLst>
          </p:cNvPr>
          <p:cNvSpPr txBox="1"/>
          <p:nvPr/>
        </p:nvSpPr>
        <p:spPr>
          <a:xfrm>
            <a:off x="3489101" y="4419600"/>
            <a:ext cx="336585" cy="369332"/>
          </a:xfrm>
          <a:prstGeom prst="rect">
            <a:avLst/>
          </a:prstGeom>
          <a:noFill/>
        </p:spPr>
        <p:txBody>
          <a:bodyPr wrap="square" rtlCol="0">
            <a:spAutoFit/>
          </a:bodyPr>
          <a:lstStyle/>
          <a:p>
            <a:pPr algn="ctr"/>
            <a:r>
              <a:rPr lang="en-US" dirty="0">
                <a:solidFill>
                  <a:srgbClr val="FFFF00"/>
                </a:solidFill>
              </a:rPr>
              <a:t>C</a:t>
            </a:r>
          </a:p>
        </p:txBody>
      </p:sp>
      <p:sp>
        <p:nvSpPr>
          <p:cNvPr id="31" name="TextBox 30">
            <a:extLst>
              <a:ext uri="{FF2B5EF4-FFF2-40B4-BE49-F238E27FC236}">
                <a16:creationId xmlns:a16="http://schemas.microsoft.com/office/drawing/2014/main" id="{D8F27D7E-1B2B-4298-A60E-3987CB8FC8E7}"/>
              </a:ext>
            </a:extLst>
          </p:cNvPr>
          <p:cNvSpPr txBox="1"/>
          <p:nvPr/>
        </p:nvSpPr>
        <p:spPr>
          <a:xfrm>
            <a:off x="4217267" y="4604266"/>
            <a:ext cx="336585" cy="369332"/>
          </a:xfrm>
          <a:prstGeom prst="rect">
            <a:avLst/>
          </a:prstGeom>
          <a:noFill/>
        </p:spPr>
        <p:txBody>
          <a:bodyPr wrap="square" rtlCol="0">
            <a:spAutoFit/>
          </a:bodyPr>
          <a:lstStyle/>
          <a:p>
            <a:pPr algn="ctr"/>
            <a:r>
              <a:rPr lang="en-US" dirty="0">
                <a:solidFill>
                  <a:srgbClr val="FFFF00"/>
                </a:solidFill>
              </a:rPr>
              <a:t>C</a:t>
            </a:r>
          </a:p>
        </p:txBody>
      </p:sp>
      <p:sp>
        <p:nvSpPr>
          <p:cNvPr id="32" name="TextBox 31">
            <a:extLst>
              <a:ext uri="{FF2B5EF4-FFF2-40B4-BE49-F238E27FC236}">
                <a16:creationId xmlns:a16="http://schemas.microsoft.com/office/drawing/2014/main" id="{1FF58C27-4A81-44BF-A3F1-F4A5027FBEA5}"/>
              </a:ext>
            </a:extLst>
          </p:cNvPr>
          <p:cNvSpPr txBox="1"/>
          <p:nvPr/>
        </p:nvSpPr>
        <p:spPr>
          <a:xfrm>
            <a:off x="6780847" y="3421418"/>
            <a:ext cx="336585" cy="369332"/>
          </a:xfrm>
          <a:prstGeom prst="rect">
            <a:avLst/>
          </a:prstGeom>
          <a:noFill/>
        </p:spPr>
        <p:txBody>
          <a:bodyPr wrap="square" rtlCol="0">
            <a:spAutoFit/>
          </a:bodyPr>
          <a:lstStyle/>
          <a:p>
            <a:pPr algn="ctr"/>
            <a:r>
              <a:rPr lang="en-US" dirty="0">
                <a:solidFill>
                  <a:srgbClr val="FFFF00"/>
                </a:solidFill>
              </a:rPr>
              <a:t>D</a:t>
            </a:r>
          </a:p>
        </p:txBody>
      </p:sp>
      <p:sp>
        <p:nvSpPr>
          <p:cNvPr id="33" name="TextBox 32">
            <a:extLst>
              <a:ext uri="{FF2B5EF4-FFF2-40B4-BE49-F238E27FC236}">
                <a16:creationId xmlns:a16="http://schemas.microsoft.com/office/drawing/2014/main" id="{AB04A03C-AAEA-4794-B88C-3825BAED23CB}"/>
              </a:ext>
            </a:extLst>
          </p:cNvPr>
          <p:cNvSpPr txBox="1"/>
          <p:nvPr/>
        </p:nvSpPr>
        <p:spPr>
          <a:xfrm>
            <a:off x="7302666" y="5213866"/>
            <a:ext cx="336585" cy="369332"/>
          </a:xfrm>
          <a:prstGeom prst="rect">
            <a:avLst/>
          </a:prstGeom>
          <a:noFill/>
        </p:spPr>
        <p:txBody>
          <a:bodyPr wrap="square" rtlCol="0">
            <a:spAutoFit/>
          </a:bodyPr>
          <a:lstStyle/>
          <a:p>
            <a:pPr algn="ctr"/>
            <a:r>
              <a:rPr lang="en-US" dirty="0">
                <a:solidFill>
                  <a:srgbClr val="FFFF00"/>
                </a:solidFill>
              </a:rPr>
              <a:t>D</a:t>
            </a:r>
          </a:p>
        </p:txBody>
      </p:sp>
      <p:sp>
        <p:nvSpPr>
          <p:cNvPr id="34" name="TextBox 33">
            <a:extLst>
              <a:ext uri="{FF2B5EF4-FFF2-40B4-BE49-F238E27FC236}">
                <a16:creationId xmlns:a16="http://schemas.microsoft.com/office/drawing/2014/main" id="{B89842CB-F4BC-4A7F-BDBA-7D56454C95C2}"/>
              </a:ext>
            </a:extLst>
          </p:cNvPr>
          <p:cNvSpPr txBox="1"/>
          <p:nvPr/>
        </p:nvSpPr>
        <p:spPr>
          <a:xfrm>
            <a:off x="6702690" y="6214031"/>
            <a:ext cx="336585" cy="369332"/>
          </a:xfrm>
          <a:prstGeom prst="rect">
            <a:avLst/>
          </a:prstGeom>
          <a:noFill/>
        </p:spPr>
        <p:txBody>
          <a:bodyPr wrap="square" rtlCol="0">
            <a:spAutoFit/>
          </a:bodyPr>
          <a:lstStyle/>
          <a:p>
            <a:pPr algn="ctr"/>
            <a:r>
              <a:rPr lang="en-US" dirty="0">
                <a:solidFill>
                  <a:srgbClr val="FFFF00"/>
                </a:solidFill>
              </a:rPr>
              <a:t>D</a:t>
            </a:r>
          </a:p>
        </p:txBody>
      </p:sp>
      <p:grpSp>
        <p:nvGrpSpPr>
          <p:cNvPr id="3" name="Group 2">
            <a:extLst>
              <a:ext uri="{FF2B5EF4-FFF2-40B4-BE49-F238E27FC236}">
                <a16:creationId xmlns:a16="http://schemas.microsoft.com/office/drawing/2014/main" id="{9F8C234F-7F98-43F2-85DC-3471BE5F4918}"/>
              </a:ext>
            </a:extLst>
          </p:cNvPr>
          <p:cNvGrpSpPr/>
          <p:nvPr/>
        </p:nvGrpSpPr>
        <p:grpSpPr>
          <a:xfrm>
            <a:off x="38500" y="1151458"/>
            <a:ext cx="3936319" cy="3337925"/>
            <a:chOff x="38500" y="1151458"/>
            <a:chExt cx="3936319" cy="3337925"/>
          </a:xfrm>
        </p:grpSpPr>
        <p:pic>
          <p:nvPicPr>
            <p:cNvPr id="5" name="Picture 4">
              <a:extLst>
                <a:ext uri="{FF2B5EF4-FFF2-40B4-BE49-F238E27FC236}">
                  <a16:creationId xmlns:a16="http://schemas.microsoft.com/office/drawing/2014/main" id="{CAD0FB84-0488-46EF-B1BB-26623AF6FBD9}"/>
                </a:ext>
              </a:extLst>
            </p:cNvPr>
            <p:cNvPicPr>
              <a:picLocks noChangeAspect="1"/>
            </p:cNvPicPr>
            <p:nvPr/>
          </p:nvPicPr>
          <p:blipFill rotWithShape="1">
            <a:blip r:embed="rId6">
              <a:clrChange>
                <a:clrFrom>
                  <a:srgbClr val="FFFFFF"/>
                </a:clrFrom>
                <a:clrTo>
                  <a:srgbClr val="FFFFFF">
                    <a:alpha val="0"/>
                  </a:srgbClr>
                </a:clrTo>
              </a:clrChange>
            </a:blip>
            <a:srcRect l="22632" t="9081" r="33053" b="10322"/>
            <a:stretch/>
          </p:blipFill>
          <p:spPr>
            <a:xfrm>
              <a:off x="38500" y="1151458"/>
              <a:ext cx="3936319" cy="3337925"/>
            </a:xfrm>
            <a:prstGeom prst="rect">
              <a:avLst/>
            </a:prstGeom>
          </p:spPr>
        </p:pic>
        <p:sp>
          <p:nvSpPr>
            <p:cNvPr id="14" name="TextBox 13">
              <a:extLst>
                <a:ext uri="{FF2B5EF4-FFF2-40B4-BE49-F238E27FC236}">
                  <a16:creationId xmlns:a16="http://schemas.microsoft.com/office/drawing/2014/main" id="{A58BA2B3-6B29-4496-8EE5-52B95785AC09}"/>
                </a:ext>
              </a:extLst>
            </p:cNvPr>
            <p:cNvSpPr txBox="1"/>
            <p:nvPr/>
          </p:nvSpPr>
          <p:spPr>
            <a:xfrm>
              <a:off x="38500" y="1157875"/>
              <a:ext cx="914400" cy="369332"/>
            </a:xfrm>
            <a:prstGeom prst="rect">
              <a:avLst/>
            </a:prstGeom>
            <a:noFill/>
          </p:spPr>
          <p:txBody>
            <a:bodyPr wrap="square" rtlCol="0">
              <a:spAutoFit/>
            </a:bodyPr>
            <a:lstStyle/>
            <a:p>
              <a:pPr algn="r"/>
              <a:r>
                <a:rPr lang="en-US" dirty="0"/>
                <a:t>Deck 1</a:t>
              </a:r>
            </a:p>
          </p:txBody>
        </p:sp>
        <p:sp>
          <p:nvSpPr>
            <p:cNvPr id="35" name="TextBox 34">
              <a:extLst>
                <a:ext uri="{FF2B5EF4-FFF2-40B4-BE49-F238E27FC236}">
                  <a16:creationId xmlns:a16="http://schemas.microsoft.com/office/drawing/2014/main" id="{21F8626D-3152-4853-B786-864428675A58}"/>
                </a:ext>
              </a:extLst>
            </p:cNvPr>
            <p:cNvSpPr txBox="1"/>
            <p:nvPr/>
          </p:nvSpPr>
          <p:spPr>
            <a:xfrm>
              <a:off x="3048000" y="2107653"/>
              <a:ext cx="336585" cy="369332"/>
            </a:xfrm>
            <a:prstGeom prst="rect">
              <a:avLst/>
            </a:prstGeom>
            <a:noFill/>
          </p:spPr>
          <p:txBody>
            <a:bodyPr wrap="square" rtlCol="0">
              <a:spAutoFit/>
            </a:bodyPr>
            <a:lstStyle/>
            <a:p>
              <a:pPr algn="ctr"/>
              <a:r>
                <a:rPr lang="en-US" dirty="0">
                  <a:solidFill>
                    <a:srgbClr val="FFFF00"/>
                  </a:solidFill>
                </a:rPr>
                <a:t>A</a:t>
              </a:r>
            </a:p>
          </p:txBody>
        </p:sp>
        <p:sp>
          <p:nvSpPr>
            <p:cNvPr id="36" name="TextBox 35">
              <a:extLst>
                <a:ext uri="{FF2B5EF4-FFF2-40B4-BE49-F238E27FC236}">
                  <a16:creationId xmlns:a16="http://schemas.microsoft.com/office/drawing/2014/main" id="{C176851F-9061-4902-9B72-C8DE1AC1B920}"/>
                </a:ext>
              </a:extLst>
            </p:cNvPr>
            <p:cNvSpPr txBox="1"/>
            <p:nvPr/>
          </p:nvSpPr>
          <p:spPr>
            <a:xfrm>
              <a:off x="2209800" y="1527207"/>
              <a:ext cx="336585" cy="369332"/>
            </a:xfrm>
            <a:prstGeom prst="rect">
              <a:avLst/>
            </a:prstGeom>
            <a:noFill/>
          </p:spPr>
          <p:txBody>
            <a:bodyPr wrap="square" rtlCol="0">
              <a:spAutoFit/>
            </a:bodyPr>
            <a:lstStyle/>
            <a:p>
              <a:pPr algn="ctr"/>
              <a:r>
                <a:rPr lang="en-US" dirty="0">
                  <a:solidFill>
                    <a:srgbClr val="FFFF00"/>
                  </a:solidFill>
                </a:rPr>
                <a:t>G</a:t>
              </a:r>
            </a:p>
          </p:txBody>
        </p:sp>
        <p:sp>
          <p:nvSpPr>
            <p:cNvPr id="37" name="TextBox 36">
              <a:extLst>
                <a:ext uri="{FF2B5EF4-FFF2-40B4-BE49-F238E27FC236}">
                  <a16:creationId xmlns:a16="http://schemas.microsoft.com/office/drawing/2014/main" id="{00428DB5-E61D-42F8-832C-9FA801D87990}"/>
                </a:ext>
              </a:extLst>
            </p:cNvPr>
            <p:cNvSpPr txBox="1"/>
            <p:nvPr/>
          </p:nvSpPr>
          <p:spPr>
            <a:xfrm>
              <a:off x="1676400" y="1614176"/>
              <a:ext cx="336585" cy="369332"/>
            </a:xfrm>
            <a:prstGeom prst="rect">
              <a:avLst/>
            </a:prstGeom>
            <a:noFill/>
          </p:spPr>
          <p:txBody>
            <a:bodyPr wrap="square" rtlCol="0">
              <a:spAutoFit/>
            </a:bodyPr>
            <a:lstStyle/>
            <a:p>
              <a:pPr algn="ctr"/>
              <a:r>
                <a:rPr lang="en-US" dirty="0">
                  <a:solidFill>
                    <a:srgbClr val="FFFF00"/>
                  </a:solidFill>
                </a:rPr>
                <a:t>B</a:t>
              </a:r>
            </a:p>
          </p:txBody>
        </p:sp>
        <p:sp>
          <p:nvSpPr>
            <p:cNvPr id="38" name="TextBox 37">
              <a:extLst>
                <a:ext uri="{FF2B5EF4-FFF2-40B4-BE49-F238E27FC236}">
                  <a16:creationId xmlns:a16="http://schemas.microsoft.com/office/drawing/2014/main" id="{8E4E7A64-208A-4632-A90E-49C66C8EBFF5}"/>
                </a:ext>
              </a:extLst>
            </p:cNvPr>
            <p:cNvSpPr txBox="1"/>
            <p:nvPr/>
          </p:nvSpPr>
          <p:spPr>
            <a:xfrm>
              <a:off x="1143000" y="1798842"/>
              <a:ext cx="336585" cy="369332"/>
            </a:xfrm>
            <a:prstGeom prst="rect">
              <a:avLst/>
            </a:prstGeom>
            <a:noFill/>
          </p:spPr>
          <p:txBody>
            <a:bodyPr wrap="square" rtlCol="0">
              <a:spAutoFit/>
            </a:bodyPr>
            <a:lstStyle/>
            <a:p>
              <a:pPr algn="ctr"/>
              <a:r>
                <a:rPr lang="en-US" dirty="0">
                  <a:solidFill>
                    <a:srgbClr val="FFFF00"/>
                  </a:solidFill>
                </a:rPr>
                <a:t>B</a:t>
              </a:r>
            </a:p>
          </p:txBody>
        </p:sp>
        <p:sp>
          <p:nvSpPr>
            <p:cNvPr id="39" name="TextBox 38">
              <a:extLst>
                <a:ext uri="{FF2B5EF4-FFF2-40B4-BE49-F238E27FC236}">
                  <a16:creationId xmlns:a16="http://schemas.microsoft.com/office/drawing/2014/main" id="{D92FADAC-69C4-4D7B-8227-C58639D71049}"/>
                </a:ext>
              </a:extLst>
            </p:cNvPr>
            <p:cNvSpPr txBox="1"/>
            <p:nvPr/>
          </p:nvSpPr>
          <p:spPr>
            <a:xfrm>
              <a:off x="533400" y="1922987"/>
              <a:ext cx="336585" cy="369332"/>
            </a:xfrm>
            <a:prstGeom prst="rect">
              <a:avLst/>
            </a:prstGeom>
            <a:noFill/>
          </p:spPr>
          <p:txBody>
            <a:bodyPr wrap="square" rtlCol="0">
              <a:spAutoFit/>
            </a:bodyPr>
            <a:lstStyle/>
            <a:p>
              <a:pPr algn="ctr"/>
              <a:r>
                <a:rPr lang="en-US" dirty="0">
                  <a:solidFill>
                    <a:srgbClr val="FFFF00"/>
                  </a:solidFill>
                </a:rPr>
                <a:t>B</a:t>
              </a:r>
            </a:p>
          </p:txBody>
        </p:sp>
        <p:sp>
          <p:nvSpPr>
            <p:cNvPr id="40" name="TextBox 39">
              <a:extLst>
                <a:ext uri="{FF2B5EF4-FFF2-40B4-BE49-F238E27FC236}">
                  <a16:creationId xmlns:a16="http://schemas.microsoft.com/office/drawing/2014/main" id="{0A805331-E292-4162-88A1-4E78448279AB}"/>
                </a:ext>
              </a:extLst>
            </p:cNvPr>
            <p:cNvSpPr txBox="1"/>
            <p:nvPr/>
          </p:nvSpPr>
          <p:spPr>
            <a:xfrm>
              <a:off x="301890" y="3312952"/>
              <a:ext cx="336585" cy="369332"/>
            </a:xfrm>
            <a:prstGeom prst="rect">
              <a:avLst/>
            </a:prstGeom>
            <a:noFill/>
          </p:spPr>
          <p:txBody>
            <a:bodyPr wrap="square" rtlCol="0">
              <a:spAutoFit/>
            </a:bodyPr>
            <a:lstStyle/>
            <a:p>
              <a:pPr algn="ctr"/>
              <a:r>
                <a:rPr lang="en-US" dirty="0">
                  <a:solidFill>
                    <a:srgbClr val="FFFF00"/>
                  </a:solidFill>
                </a:rPr>
                <a:t>J</a:t>
              </a:r>
            </a:p>
          </p:txBody>
        </p:sp>
        <p:sp>
          <p:nvSpPr>
            <p:cNvPr id="41" name="TextBox 40">
              <a:extLst>
                <a:ext uri="{FF2B5EF4-FFF2-40B4-BE49-F238E27FC236}">
                  <a16:creationId xmlns:a16="http://schemas.microsoft.com/office/drawing/2014/main" id="{AF5B5877-90C1-45EA-8919-34D52E72F69F}"/>
                </a:ext>
              </a:extLst>
            </p:cNvPr>
            <p:cNvSpPr txBox="1"/>
            <p:nvPr/>
          </p:nvSpPr>
          <p:spPr>
            <a:xfrm>
              <a:off x="701692" y="2743200"/>
              <a:ext cx="336585" cy="369332"/>
            </a:xfrm>
            <a:prstGeom prst="rect">
              <a:avLst/>
            </a:prstGeom>
            <a:noFill/>
          </p:spPr>
          <p:txBody>
            <a:bodyPr wrap="square" rtlCol="0">
              <a:spAutoFit/>
            </a:bodyPr>
            <a:lstStyle/>
            <a:p>
              <a:pPr algn="ctr"/>
              <a:r>
                <a:rPr lang="en-US" dirty="0">
                  <a:solidFill>
                    <a:srgbClr val="FFFF00"/>
                  </a:solidFill>
                </a:rPr>
                <a:t>I</a:t>
              </a:r>
            </a:p>
          </p:txBody>
        </p:sp>
        <p:sp>
          <p:nvSpPr>
            <p:cNvPr id="42" name="TextBox 41">
              <a:extLst>
                <a:ext uri="{FF2B5EF4-FFF2-40B4-BE49-F238E27FC236}">
                  <a16:creationId xmlns:a16="http://schemas.microsoft.com/office/drawing/2014/main" id="{B7FE461E-D15F-4B63-AF2D-574A7ABB9FD0}"/>
                </a:ext>
              </a:extLst>
            </p:cNvPr>
            <p:cNvSpPr txBox="1"/>
            <p:nvPr/>
          </p:nvSpPr>
          <p:spPr>
            <a:xfrm>
              <a:off x="1464046" y="2819400"/>
              <a:ext cx="336585" cy="369332"/>
            </a:xfrm>
            <a:prstGeom prst="rect">
              <a:avLst/>
            </a:prstGeom>
            <a:noFill/>
          </p:spPr>
          <p:txBody>
            <a:bodyPr wrap="square" rtlCol="0">
              <a:spAutoFit/>
            </a:bodyPr>
            <a:lstStyle/>
            <a:p>
              <a:pPr algn="ctr"/>
              <a:r>
                <a:rPr lang="en-US" dirty="0">
                  <a:solidFill>
                    <a:srgbClr val="FFFF00"/>
                  </a:solidFill>
                </a:rPr>
                <a:t>M</a:t>
              </a:r>
            </a:p>
          </p:txBody>
        </p:sp>
        <p:sp>
          <p:nvSpPr>
            <p:cNvPr id="43" name="TextBox 42">
              <a:extLst>
                <a:ext uri="{FF2B5EF4-FFF2-40B4-BE49-F238E27FC236}">
                  <a16:creationId xmlns:a16="http://schemas.microsoft.com/office/drawing/2014/main" id="{60ECE498-6179-4362-83A6-7D8AF95FB669}"/>
                </a:ext>
              </a:extLst>
            </p:cNvPr>
            <p:cNvSpPr txBox="1"/>
            <p:nvPr/>
          </p:nvSpPr>
          <p:spPr>
            <a:xfrm>
              <a:off x="2117707" y="3189534"/>
              <a:ext cx="336585" cy="369332"/>
            </a:xfrm>
            <a:prstGeom prst="rect">
              <a:avLst/>
            </a:prstGeom>
            <a:noFill/>
          </p:spPr>
          <p:txBody>
            <a:bodyPr wrap="square" rtlCol="0">
              <a:spAutoFit/>
            </a:bodyPr>
            <a:lstStyle/>
            <a:p>
              <a:pPr algn="ctr"/>
              <a:r>
                <a:rPr lang="en-US" dirty="0">
                  <a:solidFill>
                    <a:srgbClr val="FFFF00"/>
                  </a:solidFill>
                </a:rPr>
                <a:t>K</a:t>
              </a:r>
            </a:p>
          </p:txBody>
        </p:sp>
        <p:sp>
          <p:nvSpPr>
            <p:cNvPr id="44" name="TextBox 43">
              <a:extLst>
                <a:ext uri="{FF2B5EF4-FFF2-40B4-BE49-F238E27FC236}">
                  <a16:creationId xmlns:a16="http://schemas.microsoft.com/office/drawing/2014/main" id="{B9CDB9B9-69B8-43F6-935F-BBB28E9E9DA2}"/>
                </a:ext>
              </a:extLst>
            </p:cNvPr>
            <p:cNvSpPr txBox="1"/>
            <p:nvPr/>
          </p:nvSpPr>
          <p:spPr>
            <a:xfrm>
              <a:off x="1949415" y="2634734"/>
              <a:ext cx="336585" cy="369332"/>
            </a:xfrm>
            <a:prstGeom prst="rect">
              <a:avLst/>
            </a:prstGeom>
            <a:noFill/>
          </p:spPr>
          <p:txBody>
            <a:bodyPr wrap="square" rtlCol="0">
              <a:spAutoFit/>
            </a:bodyPr>
            <a:lstStyle/>
            <a:p>
              <a:pPr algn="ctr"/>
              <a:r>
                <a:rPr lang="en-US" dirty="0">
                  <a:solidFill>
                    <a:srgbClr val="FFFF00"/>
                  </a:solidFill>
                </a:rPr>
                <a:t>E</a:t>
              </a:r>
            </a:p>
          </p:txBody>
        </p:sp>
        <p:sp>
          <p:nvSpPr>
            <p:cNvPr id="45" name="TextBox 44">
              <a:extLst>
                <a:ext uri="{FF2B5EF4-FFF2-40B4-BE49-F238E27FC236}">
                  <a16:creationId xmlns:a16="http://schemas.microsoft.com/office/drawing/2014/main" id="{CCBAF2D3-3B66-4065-957D-FF6EA7026022}"/>
                </a:ext>
              </a:extLst>
            </p:cNvPr>
            <p:cNvSpPr txBox="1"/>
            <p:nvPr/>
          </p:nvSpPr>
          <p:spPr>
            <a:xfrm>
              <a:off x="2667000" y="3368523"/>
              <a:ext cx="336585" cy="369332"/>
            </a:xfrm>
            <a:prstGeom prst="rect">
              <a:avLst/>
            </a:prstGeom>
            <a:noFill/>
          </p:spPr>
          <p:txBody>
            <a:bodyPr wrap="square" rtlCol="0">
              <a:spAutoFit/>
            </a:bodyPr>
            <a:lstStyle/>
            <a:p>
              <a:pPr algn="ctr"/>
              <a:r>
                <a:rPr lang="en-US" dirty="0">
                  <a:solidFill>
                    <a:srgbClr val="FFFF00"/>
                  </a:solidFill>
                </a:rPr>
                <a:t>L</a:t>
              </a:r>
            </a:p>
          </p:txBody>
        </p:sp>
        <p:sp>
          <p:nvSpPr>
            <p:cNvPr id="46" name="TextBox 45">
              <a:extLst>
                <a:ext uri="{FF2B5EF4-FFF2-40B4-BE49-F238E27FC236}">
                  <a16:creationId xmlns:a16="http://schemas.microsoft.com/office/drawing/2014/main" id="{2AB55761-0D5E-454D-B94E-CFBF335CBF9C}"/>
                </a:ext>
              </a:extLst>
            </p:cNvPr>
            <p:cNvSpPr txBox="1"/>
            <p:nvPr/>
          </p:nvSpPr>
          <p:spPr>
            <a:xfrm>
              <a:off x="3113773" y="3161974"/>
              <a:ext cx="336585" cy="369332"/>
            </a:xfrm>
            <a:prstGeom prst="rect">
              <a:avLst/>
            </a:prstGeom>
            <a:noFill/>
          </p:spPr>
          <p:txBody>
            <a:bodyPr wrap="square" rtlCol="0">
              <a:spAutoFit/>
            </a:bodyPr>
            <a:lstStyle/>
            <a:p>
              <a:pPr algn="ctr"/>
              <a:r>
                <a:rPr lang="en-US" dirty="0">
                  <a:solidFill>
                    <a:srgbClr val="FFFF00"/>
                  </a:solidFill>
                </a:rPr>
                <a:t>F</a:t>
              </a:r>
            </a:p>
          </p:txBody>
        </p:sp>
        <p:sp>
          <p:nvSpPr>
            <p:cNvPr id="47" name="TextBox 46">
              <a:extLst>
                <a:ext uri="{FF2B5EF4-FFF2-40B4-BE49-F238E27FC236}">
                  <a16:creationId xmlns:a16="http://schemas.microsoft.com/office/drawing/2014/main" id="{FC653CFB-138A-497A-983D-033A57EBF093}"/>
                </a:ext>
              </a:extLst>
            </p:cNvPr>
            <p:cNvSpPr txBox="1"/>
            <p:nvPr/>
          </p:nvSpPr>
          <p:spPr>
            <a:xfrm>
              <a:off x="1632338" y="2451052"/>
              <a:ext cx="336585" cy="369332"/>
            </a:xfrm>
            <a:prstGeom prst="rect">
              <a:avLst/>
            </a:prstGeom>
            <a:noFill/>
          </p:spPr>
          <p:txBody>
            <a:bodyPr wrap="square" rtlCol="0">
              <a:spAutoFit/>
            </a:bodyPr>
            <a:lstStyle/>
            <a:p>
              <a:pPr algn="ctr"/>
              <a:r>
                <a:rPr lang="en-US" dirty="0">
                  <a:solidFill>
                    <a:srgbClr val="FFFF00"/>
                  </a:solidFill>
                </a:rPr>
                <a:t>H</a:t>
              </a:r>
            </a:p>
          </p:txBody>
        </p:sp>
      </p:grpSp>
      <p:sp>
        <p:nvSpPr>
          <p:cNvPr id="48" name="Slide Number Placeholder 1">
            <a:extLst>
              <a:ext uri="{FF2B5EF4-FFF2-40B4-BE49-F238E27FC236}">
                <a16:creationId xmlns:a16="http://schemas.microsoft.com/office/drawing/2014/main" id="{CB6CEAD8-40BD-4F87-8B29-2067DDA46267}"/>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113</a:t>
            </a:fld>
            <a:endParaRPr lang="en-US" altLang="en-US" sz="1200" dirty="0"/>
          </a:p>
        </p:txBody>
      </p:sp>
    </p:spTree>
    <p:extLst>
      <p:ext uri="{BB962C8B-B14F-4D97-AF65-F5344CB8AC3E}">
        <p14:creationId xmlns:p14="http://schemas.microsoft.com/office/powerpoint/2010/main" val="16991422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z="3200" spc="-5" dirty="0"/>
              <a:t>Assumptions</a:t>
            </a:r>
            <a:endParaRPr sz="3200" dirty="0"/>
          </a:p>
        </p:txBody>
      </p:sp>
      <p:sp>
        <p:nvSpPr>
          <p:cNvPr id="12" name="object 3">
            <a:extLst>
              <a:ext uri="{FF2B5EF4-FFF2-40B4-BE49-F238E27FC236}">
                <a16:creationId xmlns:a16="http://schemas.microsoft.com/office/drawing/2014/main" id="{0A27CFC5-A06A-489D-B2E1-0B78C4F855C8}"/>
              </a:ext>
            </a:extLst>
          </p:cNvPr>
          <p:cNvSpPr txBox="1">
            <a:spLocks noChangeArrowheads="1"/>
          </p:cNvSpPr>
          <p:nvPr/>
        </p:nvSpPr>
        <p:spPr bwMode="auto">
          <a:xfrm>
            <a:off x="231775" y="1116484"/>
            <a:ext cx="8759825" cy="5030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ESPA, Decks, Brackets, Avionics Box Walls and Baseplates are all Aluminum.  The only non aluminum component is N, which is Titanium</a:t>
            </a:r>
          </a:p>
          <a:p>
            <a:pPr>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Boxes reject their dissipations through baseplate conduction and radiation off the sides should be neglected</a:t>
            </a:r>
          </a:p>
          <a:p>
            <a:pPr lvl="1">
              <a:spcBef>
                <a:spcPts val="600"/>
              </a:spcBef>
              <a:buFontTx/>
              <a:buChar char="•"/>
            </a:pPr>
            <a:r>
              <a:rPr lang="en-US" altLang="en-US" sz="1400" dirty="0">
                <a:solidFill>
                  <a:srgbClr val="0B3D91"/>
                </a:solidFill>
                <a:latin typeface="Arial" panose="020B0604020202020204" pitchFamily="34" charset="0"/>
                <a:cs typeface="Arial" panose="020B0604020202020204" pitchFamily="34" charset="0"/>
              </a:rPr>
              <a:t>The means only the baseplate footprint needs to be modeled</a:t>
            </a:r>
          </a:p>
          <a:p>
            <a:pPr>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The ESPA structure itself is covered with Multi-Layer Insulation (assume GBK Outer Layer and 0.05 e*)</a:t>
            </a:r>
          </a:p>
          <a:p>
            <a:pPr>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+Y Face (Deck 1) will be used as radiator using White Paint.  Most avionics mount to –Y side of the +Y panel using a high conductivity interface filler (assume 0.8 W/in</a:t>
            </a:r>
            <a:r>
              <a:rPr lang="en-US" altLang="en-US" sz="1600" baseline="30000" dirty="0">
                <a:solidFill>
                  <a:srgbClr val="0B3D91"/>
                </a:solidFill>
                <a:latin typeface="Arial" panose="020B0604020202020204" pitchFamily="34" charset="0"/>
                <a:cs typeface="Arial" panose="020B0604020202020204" pitchFamily="34" charset="0"/>
              </a:rPr>
              <a:t>2</a:t>
            </a:r>
            <a:r>
              <a:rPr lang="en-US" altLang="en-US" sz="1600" dirty="0">
                <a:solidFill>
                  <a:srgbClr val="0B3D91"/>
                </a:solidFill>
                <a:latin typeface="Arial" panose="020B0604020202020204" pitchFamily="34" charset="0"/>
                <a:cs typeface="Arial" panose="020B0604020202020204" pitchFamily="34" charset="0"/>
              </a:rPr>
              <a:t> K), except Component H, which is thermally isolated, blanketed, and rejects heat out the box top.</a:t>
            </a:r>
          </a:p>
          <a:p>
            <a:pPr>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The Truncated Pyramid on Deck 2 is also aluminum and is used to conduct heat to the ESPA structure.  Components C dissipation can be applied directly to the pyramid.  Assume the pyramid bolts to Deck 2 with 8 bolts (Assume 2 W/K/bolt)</a:t>
            </a:r>
          </a:p>
          <a:p>
            <a:pPr>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Decks 1, 2, 3 and the Closeout are both bolted with 24 bolts (Assume 2 W/K/bolt) to the ESPA structure around the circumference</a:t>
            </a:r>
          </a:p>
          <a:p>
            <a:pPr>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Component N is thermally isolated from Deck 3 (Assume 4 locations at 0.1 W each) around the midplane circumference where it mounts to the deck.</a:t>
            </a:r>
          </a:p>
          <a:p>
            <a:pPr>
              <a:spcBef>
                <a:spcPts val="600"/>
              </a:spcBef>
              <a:buFontTx/>
              <a:buChar char="•"/>
            </a:pPr>
            <a:r>
              <a:rPr lang="en-US" altLang="en-US" sz="1600" dirty="0">
                <a:solidFill>
                  <a:srgbClr val="0B3D91"/>
                </a:solidFill>
                <a:latin typeface="Arial" panose="020B0604020202020204" pitchFamily="34" charset="0"/>
                <a:cs typeface="Arial" panose="020B0604020202020204" pitchFamily="34" charset="0"/>
              </a:rPr>
              <a:t>Files needed to get started in zip archive embedded in this slide</a:t>
            </a:r>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114</a:t>
            </a:fld>
            <a:endParaRPr lang="en-US" altLang="en-US" sz="1200" dirty="0"/>
          </a:p>
        </p:txBody>
      </p:sp>
      <p:graphicFrame>
        <p:nvGraphicFramePr>
          <p:cNvPr id="4" name="Object 3">
            <a:extLst>
              <a:ext uri="{FF2B5EF4-FFF2-40B4-BE49-F238E27FC236}">
                <a16:creationId xmlns:a16="http://schemas.microsoft.com/office/drawing/2014/main" id="{31927A20-33E3-4566-B217-AA20C3EED2BA}"/>
              </a:ext>
            </a:extLst>
          </p:cNvPr>
          <p:cNvGraphicFramePr>
            <a:graphicFrameLocks noChangeAspect="1"/>
          </p:cNvGraphicFramePr>
          <p:nvPr>
            <p:extLst>
              <p:ext uri="{D42A27DB-BD31-4B8C-83A1-F6EECF244321}">
                <p14:modId xmlns:p14="http://schemas.microsoft.com/office/powerpoint/2010/main" val="1371968171"/>
              </p:ext>
            </p:extLst>
          </p:nvPr>
        </p:nvGraphicFramePr>
        <p:xfrm>
          <a:off x="7209696" y="5683720"/>
          <a:ext cx="1804363" cy="624588"/>
        </p:xfrm>
        <a:graphic>
          <a:graphicData uri="http://schemas.openxmlformats.org/presentationml/2006/ole">
            <mc:AlternateContent xmlns:mc="http://schemas.openxmlformats.org/markup-compatibility/2006">
              <mc:Choice xmlns:v="urn:schemas-microsoft-com:vml" Requires="v">
                <p:oleObj spid="_x0000_s25633" name="Packager Shell Object" showAsIcon="1" r:id="rId3" imgW="1114560" imgH="385200" progId="Package">
                  <p:embed/>
                </p:oleObj>
              </mc:Choice>
              <mc:Fallback>
                <p:oleObj name="Packager Shell Object" showAsIcon="1" r:id="rId3" imgW="1114560" imgH="385200" progId="Package">
                  <p:embed/>
                  <p:pic>
                    <p:nvPicPr>
                      <p:cNvPr id="0" name=""/>
                      <p:cNvPicPr/>
                      <p:nvPr/>
                    </p:nvPicPr>
                    <p:blipFill>
                      <a:blip r:embed="rId4"/>
                      <a:stretch>
                        <a:fillRect/>
                      </a:stretch>
                    </p:blipFill>
                    <p:spPr>
                      <a:xfrm>
                        <a:off x="7209696" y="5683720"/>
                        <a:ext cx="1804363" cy="624588"/>
                      </a:xfrm>
                      <a:prstGeom prst="rect">
                        <a:avLst/>
                      </a:prstGeom>
                    </p:spPr>
                  </p:pic>
                </p:oleObj>
              </mc:Fallback>
            </mc:AlternateContent>
          </a:graphicData>
        </a:graphic>
      </p:graphicFrame>
    </p:spTree>
    <p:extLst>
      <p:ext uri="{BB962C8B-B14F-4D97-AF65-F5344CB8AC3E}">
        <p14:creationId xmlns:p14="http://schemas.microsoft.com/office/powerpoint/2010/main" val="41480505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CFCB18-6C85-4709-B1A8-3AF7F9D9ABDA}"/>
              </a:ext>
            </a:extLst>
          </p:cNvPr>
          <p:cNvPicPr>
            <a:picLocks noChangeAspect="1"/>
          </p:cNvPicPr>
          <p:nvPr/>
        </p:nvPicPr>
        <p:blipFill rotWithShape="1">
          <a:blip r:embed="rId2"/>
          <a:srcRect l="1304" t="13875" r="41559" b="26826"/>
          <a:stretch/>
        </p:blipFill>
        <p:spPr>
          <a:xfrm>
            <a:off x="59637" y="2610989"/>
            <a:ext cx="4056915" cy="2014331"/>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Model Preparation: Symbols and Properties</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115</a:t>
            </a:fld>
            <a:endParaRPr lang="en-US" altLang="en-US" sz="1200" dirty="0"/>
          </a:p>
        </p:txBody>
      </p:sp>
      <p:sp>
        <p:nvSpPr>
          <p:cNvPr id="15" name="object 3">
            <a:extLst>
              <a:ext uri="{FF2B5EF4-FFF2-40B4-BE49-F238E27FC236}">
                <a16:creationId xmlns:a16="http://schemas.microsoft.com/office/drawing/2014/main" id="{FB89E9DA-7EF4-4A00-91F5-78F626AF79B7}"/>
              </a:ext>
            </a:extLst>
          </p:cNvPr>
          <p:cNvSpPr txBox="1">
            <a:spLocks noChangeArrowheads="1"/>
          </p:cNvSpPr>
          <p:nvPr/>
        </p:nvSpPr>
        <p:spPr bwMode="auto">
          <a:xfrm>
            <a:off x="4267200" y="1066689"/>
            <a:ext cx="4800600" cy="44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Open a new Thermal Desktop model and save it as </a:t>
            </a:r>
            <a:r>
              <a:rPr lang="en-US" altLang="en-US" sz="1400" dirty="0" err="1">
                <a:solidFill>
                  <a:srgbClr val="FF0000"/>
                </a:solidFill>
                <a:latin typeface="Arial" panose="020B0604020202020204" pitchFamily="34" charset="0"/>
                <a:cs typeface="Arial" panose="020B0604020202020204" pitchFamily="34" charset="0"/>
              </a:rPr>
              <a:t>Sample_Model.dwg</a:t>
            </a:r>
            <a:r>
              <a:rPr lang="en-US" altLang="en-US" sz="1400" dirty="0">
                <a:solidFill>
                  <a:srgbClr val="FF0000"/>
                </a:solidFill>
                <a:latin typeface="Arial" panose="020B0604020202020204" pitchFamily="34" charset="0"/>
                <a:cs typeface="Arial" panose="020B0604020202020204" pitchFamily="34" charset="0"/>
              </a:rPr>
              <a:t>.  Create a new optics file (</a:t>
            </a:r>
            <a:r>
              <a:rPr lang="en-US" altLang="en-US" sz="1400" i="1" dirty="0">
                <a:solidFill>
                  <a:srgbClr val="FF0000"/>
                </a:solidFill>
                <a:latin typeface="Arial" panose="020B0604020202020204" pitchFamily="34" charset="0"/>
                <a:cs typeface="Arial" panose="020B0604020202020204" pitchFamily="34" charset="0"/>
              </a:rPr>
              <a:t>Optical Properties-Open/Create Property DB</a:t>
            </a:r>
            <a:r>
              <a:rPr lang="en-US" altLang="en-US" sz="1400" dirty="0">
                <a:solidFill>
                  <a:srgbClr val="FF0000"/>
                </a:solidFill>
                <a:latin typeface="Arial" panose="020B0604020202020204" pitchFamily="34" charset="0"/>
                <a:cs typeface="Arial" panose="020B0604020202020204" pitchFamily="34" charset="0"/>
              </a:rPr>
              <a:t>) and save it as </a:t>
            </a:r>
            <a:r>
              <a:rPr lang="en-US" altLang="en-US" sz="1400" dirty="0" err="1">
                <a:solidFill>
                  <a:srgbClr val="FF0000"/>
                </a:solidFill>
                <a:latin typeface="Arial" panose="020B0604020202020204" pitchFamily="34" charset="0"/>
                <a:cs typeface="Arial" panose="020B0604020202020204" pitchFamily="34" charset="0"/>
              </a:rPr>
              <a:t>Sample_Model.rco</a:t>
            </a:r>
            <a:r>
              <a:rPr lang="en-US" altLang="en-US" sz="1400" dirty="0">
                <a:solidFill>
                  <a:srgbClr val="FF0000"/>
                </a:solidFill>
                <a:latin typeface="Arial" panose="020B0604020202020204" pitchFamily="34" charset="0"/>
                <a:cs typeface="Arial" panose="020B0604020202020204" pitchFamily="34" charset="0"/>
              </a:rPr>
              <a:t>.  Do the same for the material property file (</a:t>
            </a:r>
            <a:r>
              <a:rPr lang="en-US" altLang="en-US" sz="1400" i="1" dirty="0">
                <a:solidFill>
                  <a:srgbClr val="FF0000"/>
                </a:solidFill>
                <a:latin typeface="Arial" panose="020B0604020202020204" pitchFamily="34" charset="0"/>
                <a:cs typeface="Arial" panose="020B0604020202020204" pitchFamily="34" charset="0"/>
              </a:rPr>
              <a:t>Thermophysical Properties-Open/Create Property DB</a:t>
            </a:r>
            <a:r>
              <a:rPr lang="en-US" altLang="en-US" sz="1400" dirty="0">
                <a:solidFill>
                  <a:srgbClr val="FF0000"/>
                </a:solidFill>
                <a:latin typeface="Arial" panose="020B0604020202020204" pitchFamily="34" charset="0"/>
                <a:cs typeface="Arial" panose="020B0604020202020204" pitchFamily="34" charset="0"/>
              </a:rPr>
              <a:t>) and name it </a:t>
            </a:r>
            <a:r>
              <a:rPr lang="en-US" altLang="en-US" sz="1400" dirty="0" err="1">
                <a:solidFill>
                  <a:srgbClr val="FF0000"/>
                </a:solidFill>
                <a:latin typeface="Arial" panose="020B0604020202020204" pitchFamily="34" charset="0"/>
                <a:cs typeface="Arial" panose="020B0604020202020204" pitchFamily="34" charset="0"/>
              </a:rPr>
              <a:t>Sample_Model.tdp</a:t>
            </a:r>
            <a:endParaRPr lang="en-US" altLang="en-US" sz="1400" dirty="0">
              <a:solidFill>
                <a:srgbClr val="FF0000"/>
              </a:solidFill>
              <a:latin typeface="Arial" panose="020B0604020202020204" pitchFamily="34" charset="0"/>
              <a:cs typeface="Arial" panose="020B0604020202020204" pitchFamily="34" charset="0"/>
            </a:endParaRP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Add Symbols for each Component Dissipation (</a:t>
            </a:r>
            <a:r>
              <a:rPr lang="en-US" altLang="en-US" sz="1400" u="sng" dirty="0" err="1">
                <a:solidFill>
                  <a:srgbClr val="00B050"/>
                </a:solidFill>
                <a:latin typeface="Arial" panose="020B0604020202020204" pitchFamily="34" charset="0"/>
                <a:cs typeface="Arial" panose="020B0604020202020204" pitchFamily="34" charset="0"/>
              </a:rPr>
              <a:t>rcEditSymbol</a:t>
            </a:r>
            <a:r>
              <a:rPr lang="en-US" altLang="en-US" sz="1400" dirty="0">
                <a:solidFill>
                  <a:srgbClr val="00B050"/>
                </a:solidFill>
                <a:latin typeface="Arial" panose="020B0604020202020204" pitchFamily="34" charset="0"/>
                <a:cs typeface="Arial" panose="020B0604020202020204" pitchFamily="34" charset="0"/>
              </a:rPr>
              <a:t>) as shown to left.  These will be used to assign dissipations to the various components</a:t>
            </a:r>
          </a:p>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Add a new symbol named </a:t>
            </a:r>
            <a:r>
              <a:rPr lang="en-US" altLang="en-US" sz="1400" dirty="0" err="1">
                <a:solidFill>
                  <a:srgbClr val="7030A0"/>
                </a:solidFill>
                <a:latin typeface="Arial" panose="020B0604020202020204" pitchFamily="34" charset="0"/>
                <a:cs typeface="Arial" panose="020B0604020202020204" pitchFamily="34" charset="0"/>
              </a:rPr>
              <a:t>Hot_Case</a:t>
            </a:r>
            <a:r>
              <a:rPr lang="en-US" altLang="en-US" sz="1400" dirty="0">
                <a:solidFill>
                  <a:srgbClr val="7030A0"/>
                </a:solidFill>
                <a:latin typeface="Arial" panose="020B0604020202020204" pitchFamily="34" charset="0"/>
                <a:cs typeface="Arial" panose="020B0604020202020204" pitchFamily="34" charset="0"/>
              </a:rPr>
              <a:t>:</a:t>
            </a:r>
          </a:p>
          <a:p>
            <a:pPr marL="288925" lvl="1" indent="-120650">
              <a:spcBef>
                <a:spcPts val="0"/>
              </a:spcBef>
              <a:buFontTx/>
              <a:buChar char="•"/>
            </a:pPr>
            <a:r>
              <a:rPr lang="en-US" altLang="en-US" sz="1100" dirty="0">
                <a:solidFill>
                  <a:srgbClr val="7030A0"/>
                </a:solidFill>
                <a:latin typeface="Arial" panose="020B0604020202020204" pitchFamily="34" charset="0"/>
                <a:cs typeface="Arial" panose="020B0604020202020204" pitchFamily="34" charset="0"/>
              </a:rPr>
              <a:t>-1 will indicate a survival case</a:t>
            </a:r>
          </a:p>
          <a:p>
            <a:pPr marL="288925" lvl="1" indent="-120650">
              <a:spcBef>
                <a:spcPts val="0"/>
              </a:spcBef>
              <a:buFontTx/>
              <a:buChar char="•"/>
            </a:pPr>
            <a:r>
              <a:rPr lang="en-US" altLang="en-US" sz="1100" dirty="0">
                <a:solidFill>
                  <a:srgbClr val="7030A0"/>
                </a:solidFill>
                <a:latin typeface="Arial" panose="020B0604020202020204" pitchFamily="34" charset="0"/>
                <a:cs typeface="Arial" panose="020B0604020202020204" pitchFamily="34" charset="0"/>
              </a:rPr>
              <a:t>0 will indicates a cold case</a:t>
            </a:r>
          </a:p>
          <a:p>
            <a:pPr marL="288925" lvl="1" indent="-120650">
              <a:spcBef>
                <a:spcPts val="0"/>
              </a:spcBef>
              <a:buFontTx/>
              <a:buChar char="•"/>
            </a:pPr>
            <a:r>
              <a:rPr lang="en-US" altLang="en-US" sz="1100" dirty="0">
                <a:solidFill>
                  <a:srgbClr val="7030A0"/>
                </a:solidFill>
                <a:latin typeface="Arial" panose="020B0604020202020204" pitchFamily="34" charset="0"/>
                <a:cs typeface="Arial" panose="020B0604020202020204" pitchFamily="34" charset="0"/>
              </a:rPr>
              <a:t>1 will indicate a hot case</a:t>
            </a:r>
            <a:endParaRPr lang="en-US" altLang="en-US" sz="1050" dirty="0">
              <a:solidFill>
                <a:srgbClr val="7030A0"/>
              </a:solidFill>
              <a:latin typeface="Arial" panose="020B0604020202020204" pitchFamily="34" charset="0"/>
              <a:cs typeface="Arial" panose="020B0604020202020204" pitchFamily="34" charset="0"/>
            </a:endParaRPr>
          </a:p>
          <a:p>
            <a:pPr>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Add a new symbol named </a:t>
            </a:r>
            <a:r>
              <a:rPr lang="en-US" altLang="en-US" sz="1400" dirty="0" err="1">
                <a:solidFill>
                  <a:srgbClr val="002060"/>
                </a:solidFill>
                <a:latin typeface="Arial" panose="020B0604020202020204" pitchFamily="34" charset="0"/>
                <a:cs typeface="Arial" panose="020B0604020202020204" pitchFamily="34" charset="0"/>
              </a:rPr>
              <a:t>Power_Scale</a:t>
            </a:r>
            <a:endParaRPr lang="en-US" altLang="en-US" sz="1400" dirty="0">
              <a:solidFill>
                <a:srgbClr val="002060"/>
              </a:solidFill>
              <a:latin typeface="Arial" panose="020B0604020202020204" pitchFamily="34" charset="0"/>
              <a:cs typeface="Arial" panose="020B0604020202020204" pitchFamily="34" charset="0"/>
            </a:endParaRPr>
          </a:p>
          <a:p>
            <a:pPr marL="288925" lvl="1" indent="-120650">
              <a:spcBef>
                <a:spcPts val="0"/>
              </a:spcBef>
              <a:buFontTx/>
              <a:buChar char="•"/>
            </a:pPr>
            <a:r>
              <a:rPr lang="en-US" altLang="en-US" sz="1100" dirty="0">
                <a:solidFill>
                  <a:srgbClr val="002060"/>
                </a:solidFill>
                <a:latin typeface="Arial" panose="020B0604020202020204" pitchFamily="34" charset="0"/>
                <a:cs typeface="Arial" panose="020B0604020202020204" pitchFamily="34" charset="0"/>
              </a:rPr>
              <a:t>All dissipations should be multiplied by this value to allow for a power growth factor for sizing radiators in hot cases</a:t>
            </a:r>
          </a:p>
          <a:p>
            <a:pPr>
              <a:spcBef>
                <a:spcPts val="0"/>
              </a:spcBef>
              <a:buFontTx/>
              <a:buChar char="•"/>
            </a:pPr>
            <a:r>
              <a:rPr lang="en-US" altLang="en-US" sz="1400" dirty="0">
                <a:solidFill>
                  <a:srgbClr val="00B0F0"/>
                </a:solidFill>
                <a:latin typeface="Arial" panose="020B0604020202020204" pitchFamily="34" charset="0"/>
                <a:cs typeface="Arial" panose="020B0604020202020204" pitchFamily="34" charset="0"/>
              </a:rPr>
              <a:t>Add a new symbol named Lock_Array_b90</a:t>
            </a:r>
          </a:p>
          <a:p>
            <a:pPr marL="288925" lvl="1" indent="-120650">
              <a:spcBef>
                <a:spcPts val="0"/>
              </a:spcBef>
              <a:buFontTx/>
              <a:buChar char="•"/>
            </a:pPr>
            <a:r>
              <a:rPr lang="en-US" altLang="en-US" sz="1100" dirty="0">
                <a:solidFill>
                  <a:srgbClr val="00B0F0"/>
                </a:solidFill>
                <a:latin typeface="Arial" panose="020B0604020202020204" pitchFamily="34" charset="0"/>
                <a:cs typeface="Arial" panose="020B0604020202020204" pitchFamily="34" charset="0"/>
              </a:rPr>
              <a:t>This will be used later to handle the solar array tracking for Beta 90</a:t>
            </a:r>
          </a:p>
          <a:p>
            <a:pPr>
              <a:spcBef>
                <a:spcPts val="0"/>
              </a:spcBef>
              <a:buFontTx/>
              <a:buChar char="•"/>
            </a:pPr>
            <a:r>
              <a:rPr lang="en-US" altLang="en-US" sz="1400" dirty="0">
                <a:solidFill>
                  <a:srgbClr val="FFC000"/>
                </a:solidFill>
                <a:latin typeface="Arial" panose="020B0604020202020204" pitchFamily="34" charset="0"/>
                <a:cs typeface="Arial" panose="020B0604020202020204" pitchFamily="34" charset="0"/>
              </a:rPr>
              <a:t>Define the optical properties as shown to the left</a:t>
            </a:r>
          </a:p>
          <a:p>
            <a:pPr>
              <a:spcBef>
                <a:spcPts val="0"/>
              </a:spcBef>
              <a:buFontTx/>
              <a:buChar char="•"/>
            </a:pPr>
            <a:r>
              <a:rPr lang="en-US" altLang="en-US" sz="1400" dirty="0">
                <a:latin typeface="Arial" panose="020B0604020202020204" pitchFamily="34" charset="0"/>
                <a:cs typeface="Arial" panose="020B0604020202020204" pitchFamily="34" charset="0"/>
              </a:rPr>
              <a:t>Define the material properties as shown below</a:t>
            </a:r>
          </a:p>
          <a:p>
            <a:pPr>
              <a:spcBef>
                <a:spcPts val="0"/>
              </a:spcBef>
              <a:buFontTx/>
              <a:buChar char="•"/>
            </a:pPr>
            <a:r>
              <a:rPr lang="en-US" altLang="en-US" sz="1400" dirty="0">
                <a:solidFill>
                  <a:srgbClr val="FF00FF"/>
                </a:solidFill>
                <a:latin typeface="Arial" panose="020B0604020202020204" pitchFamily="34" charset="0"/>
                <a:cs typeface="Arial" panose="020B0604020202020204" pitchFamily="34" charset="0"/>
              </a:rPr>
              <a:t>Type in </a:t>
            </a:r>
            <a:r>
              <a:rPr lang="en-US" altLang="en-US" sz="1400" u="sng" dirty="0">
                <a:solidFill>
                  <a:srgbClr val="FF00FF"/>
                </a:solidFill>
                <a:latin typeface="Arial" panose="020B0604020202020204" pitchFamily="34" charset="0"/>
                <a:cs typeface="Arial" panose="020B0604020202020204" pitchFamily="34" charset="0"/>
              </a:rPr>
              <a:t>Units</a:t>
            </a:r>
            <a:r>
              <a:rPr lang="en-US" altLang="en-US" sz="1400" dirty="0">
                <a:solidFill>
                  <a:srgbClr val="FF00FF"/>
                </a:solidFill>
                <a:latin typeface="Arial" panose="020B0604020202020204" pitchFamily="34" charset="0"/>
                <a:cs typeface="Arial" panose="020B0604020202020204" pitchFamily="34" charset="0"/>
              </a:rPr>
              <a:t>; set to Inches.  Do this for TD too. Then type </a:t>
            </a:r>
            <a:r>
              <a:rPr lang="en-US" altLang="en-US" sz="1400" u="sng" dirty="0">
                <a:solidFill>
                  <a:srgbClr val="FF00FF"/>
                </a:solidFill>
                <a:latin typeface="Arial" panose="020B0604020202020204" pitchFamily="34" charset="0"/>
                <a:cs typeface="Arial" panose="020B0604020202020204" pitchFamily="34" charset="0"/>
              </a:rPr>
              <a:t>CLASSICINSERT</a:t>
            </a:r>
            <a:r>
              <a:rPr lang="en-US" altLang="en-US" sz="1400" dirty="0">
                <a:solidFill>
                  <a:srgbClr val="FF00FF"/>
                </a:solidFill>
                <a:latin typeface="Arial" panose="020B0604020202020204" pitchFamily="34" charset="0"/>
                <a:cs typeface="Arial" panose="020B0604020202020204" pitchFamily="34" charset="0"/>
              </a:rPr>
              <a:t> to insert </a:t>
            </a:r>
            <a:r>
              <a:rPr lang="en-US" altLang="en-US" sz="1400" dirty="0" err="1">
                <a:solidFill>
                  <a:srgbClr val="FF00FF"/>
                </a:solidFill>
                <a:latin typeface="Arial" panose="020B0604020202020204" pitchFamily="34" charset="0"/>
                <a:cs typeface="Arial" panose="020B0604020202020204" pitchFamily="34" charset="0"/>
              </a:rPr>
              <a:t>Sample_CAD.dwg</a:t>
            </a:r>
            <a:r>
              <a:rPr lang="en-US" altLang="en-US" sz="1400" dirty="0">
                <a:solidFill>
                  <a:srgbClr val="FF00FF"/>
                </a:solidFill>
                <a:latin typeface="Arial" panose="020B0604020202020204" pitchFamily="34" charset="0"/>
                <a:cs typeface="Arial" panose="020B0604020202020204" pitchFamily="34" charset="0"/>
              </a:rPr>
              <a:t> to 0,0,0.</a:t>
            </a:r>
          </a:p>
        </p:txBody>
      </p:sp>
      <p:pic>
        <p:nvPicPr>
          <p:cNvPr id="17" name="Picture 16">
            <a:extLst>
              <a:ext uri="{FF2B5EF4-FFF2-40B4-BE49-F238E27FC236}">
                <a16:creationId xmlns:a16="http://schemas.microsoft.com/office/drawing/2014/main" id="{13159ADB-4069-424C-AF62-56D47872EB26}"/>
              </a:ext>
            </a:extLst>
          </p:cNvPr>
          <p:cNvPicPr>
            <a:picLocks noChangeAspect="1"/>
          </p:cNvPicPr>
          <p:nvPr/>
        </p:nvPicPr>
        <p:blipFill rotWithShape="1">
          <a:blip r:embed="rId3"/>
          <a:srcRect l="2386" t="19212" r="81159" b="35879"/>
          <a:stretch/>
        </p:blipFill>
        <p:spPr>
          <a:xfrm>
            <a:off x="2698479" y="2796519"/>
            <a:ext cx="1418073" cy="1851681"/>
          </a:xfrm>
          <a:prstGeom prst="rect">
            <a:avLst/>
          </a:prstGeom>
          <a:ln w="25400">
            <a:solidFill>
              <a:srgbClr val="00B050"/>
            </a:solidFill>
          </a:ln>
        </p:spPr>
      </p:pic>
      <p:pic>
        <p:nvPicPr>
          <p:cNvPr id="9" name="Picture 8">
            <a:extLst>
              <a:ext uri="{FF2B5EF4-FFF2-40B4-BE49-F238E27FC236}">
                <a16:creationId xmlns:a16="http://schemas.microsoft.com/office/drawing/2014/main" id="{38349660-226C-410E-B312-FB3928C382C3}"/>
              </a:ext>
            </a:extLst>
          </p:cNvPr>
          <p:cNvPicPr>
            <a:picLocks noChangeAspect="1"/>
          </p:cNvPicPr>
          <p:nvPr/>
        </p:nvPicPr>
        <p:blipFill rotWithShape="1">
          <a:blip r:embed="rId4"/>
          <a:srcRect r="40191"/>
          <a:stretch/>
        </p:blipFill>
        <p:spPr>
          <a:xfrm>
            <a:off x="228600" y="1125468"/>
            <a:ext cx="1868554" cy="1424268"/>
          </a:xfrm>
          <a:prstGeom prst="rect">
            <a:avLst/>
          </a:prstGeom>
        </p:spPr>
      </p:pic>
      <p:pic>
        <p:nvPicPr>
          <p:cNvPr id="13" name="Picture 12">
            <a:extLst>
              <a:ext uri="{FF2B5EF4-FFF2-40B4-BE49-F238E27FC236}">
                <a16:creationId xmlns:a16="http://schemas.microsoft.com/office/drawing/2014/main" id="{614BEA85-DF8D-4AFF-A7B1-C8A51A8A5D25}"/>
              </a:ext>
            </a:extLst>
          </p:cNvPr>
          <p:cNvPicPr>
            <a:picLocks noChangeAspect="1"/>
          </p:cNvPicPr>
          <p:nvPr/>
        </p:nvPicPr>
        <p:blipFill rotWithShape="1">
          <a:blip r:embed="rId5"/>
          <a:srcRect r="43059"/>
          <a:stretch/>
        </p:blipFill>
        <p:spPr>
          <a:xfrm>
            <a:off x="2205193" y="1115529"/>
            <a:ext cx="1811502" cy="1450321"/>
          </a:xfrm>
          <a:prstGeom prst="rect">
            <a:avLst/>
          </a:prstGeom>
        </p:spPr>
      </p:pic>
      <p:pic>
        <p:nvPicPr>
          <p:cNvPr id="21" name="Picture 20">
            <a:extLst>
              <a:ext uri="{FF2B5EF4-FFF2-40B4-BE49-F238E27FC236}">
                <a16:creationId xmlns:a16="http://schemas.microsoft.com/office/drawing/2014/main" id="{97EF3EA1-8E5A-4EE7-8863-EEAC6591AAAB}"/>
              </a:ext>
            </a:extLst>
          </p:cNvPr>
          <p:cNvPicPr>
            <a:picLocks noChangeAspect="1"/>
          </p:cNvPicPr>
          <p:nvPr/>
        </p:nvPicPr>
        <p:blipFill rotWithShape="1">
          <a:blip r:embed="rId6"/>
          <a:srcRect t="18264" r="45991" b="70290"/>
          <a:stretch/>
        </p:blipFill>
        <p:spPr>
          <a:xfrm>
            <a:off x="4025348" y="5536096"/>
            <a:ext cx="4985394" cy="834887"/>
          </a:xfrm>
          <a:prstGeom prst="rect">
            <a:avLst/>
          </a:prstGeom>
        </p:spPr>
      </p:pic>
      <p:pic>
        <p:nvPicPr>
          <p:cNvPr id="23" name="Picture 22">
            <a:extLst>
              <a:ext uri="{FF2B5EF4-FFF2-40B4-BE49-F238E27FC236}">
                <a16:creationId xmlns:a16="http://schemas.microsoft.com/office/drawing/2014/main" id="{CA8F7752-6008-426B-A336-371C4EBC5208}"/>
              </a:ext>
            </a:extLst>
          </p:cNvPr>
          <p:cNvPicPr>
            <a:picLocks noChangeAspect="1"/>
          </p:cNvPicPr>
          <p:nvPr/>
        </p:nvPicPr>
        <p:blipFill rotWithShape="1">
          <a:blip r:embed="rId7"/>
          <a:srcRect l="1003" t="18261" r="63304" b="63913"/>
          <a:stretch/>
        </p:blipFill>
        <p:spPr>
          <a:xfrm>
            <a:off x="149086" y="4850528"/>
            <a:ext cx="3876262" cy="1470759"/>
          </a:xfrm>
          <a:prstGeom prst="rect">
            <a:avLst/>
          </a:prstGeom>
        </p:spPr>
      </p:pic>
      <p:sp>
        <p:nvSpPr>
          <p:cNvPr id="28" name="Arrow: Right 27">
            <a:extLst>
              <a:ext uri="{FF2B5EF4-FFF2-40B4-BE49-F238E27FC236}">
                <a16:creationId xmlns:a16="http://schemas.microsoft.com/office/drawing/2014/main" id="{DE5A937E-EFA6-42BB-B2C6-72B901F371DF}"/>
              </a:ext>
            </a:extLst>
          </p:cNvPr>
          <p:cNvSpPr/>
          <p:nvPr/>
        </p:nvSpPr>
        <p:spPr>
          <a:xfrm rot="5400000">
            <a:off x="2112798" y="2285698"/>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6E3AA5A9-F412-4847-B375-1E37307DDB0E}"/>
              </a:ext>
            </a:extLst>
          </p:cNvPr>
          <p:cNvSpPr/>
          <p:nvPr/>
        </p:nvSpPr>
        <p:spPr>
          <a:xfrm rot="2478955">
            <a:off x="3849853" y="5008491"/>
            <a:ext cx="533400" cy="48161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6714C4D2-0A21-4495-8ADD-F3AEF0BBDFAD}"/>
              </a:ext>
            </a:extLst>
          </p:cNvPr>
          <p:cNvSpPr/>
          <p:nvPr/>
        </p:nvSpPr>
        <p:spPr>
          <a:xfrm>
            <a:off x="152400" y="1633650"/>
            <a:ext cx="533400" cy="48161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Right 30">
            <a:extLst>
              <a:ext uri="{FF2B5EF4-FFF2-40B4-BE49-F238E27FC236}">
                <a16:creationId xmlns:a16="http://schemas.microsoft.com/office/drawing/2014/main" id="{BDCD2D3B-33A4-48AF-B727-18E6AA828841}"/>
              </a:ext>
            </a:extLst>
          </p:cNvPr>
          <p:cNvSpPr/>
          <p:nvPr/>
        </p:nvSpPr>
        <p:spPr>
          <a:xfrm rot="4923415">
            <a:off x="1067155" y="4531255"/>
            <a:ext cx="533400" cy="48161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14631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Preparing the CAD</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116</a:t>
            </a:fld>
            <a:endParaRPr lang="en-US" altLang="en-US" sz="1200" dirty="0"/>
          </a:p>
        </p:txBody>
      </p:sp>
      <p:sp>
        <p:nvSpPr>
          <p:cNvPr id="7" name="object 3">
            <a:extLst>
              <a:ext uri="{FF2B5EF4-FFF2-40B4-BE49-F238E27FC236}">
                <a16:creationId xmlns:a16="http://schemas.microsoft.com/office/drawing/2014/main" id="{437FFDA0-B20D-4C3D-A0E5-C8BE5531D549}"/>
              </a:ext>
            </a:extLst>
          </p:cNvPr>
          <p:cNvSpPr txBox="1">
            <a:spLocks noChangeArrowheads="1"/>
          </p:cNvSpPr>
          <p:nvPr/>
        </p:nvSpPr>
        <p:spPr bwMode="auto">
          <a:xfrm>
            <a:off x="4358640" y="1066800"/>
            <a:ext cx="4737233" cy="5399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u="sng" dirty="0">
                <a:solidFill>
                  <a:srgbClr val="FF0000"/>
                </a:solidFill>
                <a:latin typeface="Arial" panose="020B0604020202020204" pitchFamily="34" charset="0"/>
                <a:cs typeface="Arial" panose="020B0604020202020204" pitchFamily="34" charset="0"/>
              </a:rPr>
              <a:t>LAYERs</a:t>
            </a:r>
            <a:r>
              <a:rPr lang="en-US" altLang="en-US" sz="1400" dirty="0">
                <a:solidFill>
                  <a:srgbClr val="FF0000"/>
                </a:solidFill>
                <a:latin typeface="Arial" panose="020B0604020202020204" pitchFamily="34" charset="0"/>
                <a:cs typeface="Arial" panose="020B0604020202020204" pitchFamily="34" charset="0"/>
              </a:rPr>
              <a:t> are a good way to organize a model and prepare CAD for use in building the thermal model.  There is only one layer that is current; this layer is where any new entities are added.  Good practice to add CAD_ prefix in front of layers for CAD geometry which groups them all together alphabetically.</a:t>
            </a: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Begin by adding new layers to divide the model into useful groupings.  Add all the layers as shown to the left with the Snowflake icon</a:t>
            </a:r>
          </a:p>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Visibility of layers can be controlled by either turning the layer on or off (Lightbulb) or Freeze/Thawing the layer (Snowflake/Sun).  Nominally, freeze/thaw is better than On/Off, but both are still available for legacy reasons.  Make all the newly created layers frozen.  Can also adjust transparency for all objects on particular layer</a:t>
            </a:r>
          </a:p>
          <a:p>
            <a:pPr>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Objects can be selected at the main interface and their layer changed by selecting the new layer in the toolbar dropdown.  Changing an objects layer to one that is frozen, will impact that objects visibility.  This is a good way to start with larger, easier selectable objects and move them to frozen layers and work your way deeper into the CAD geometry</a:t>
            </a:r>
          </a:p>
          <a:p>
            <a:pPr>
              <a:spcBef>
                <a:spcPts val="0"/>
              </a:spcBef>
              <a:buFontTx/>
              <a:buChar char="•"/>
            </a:pPr>
            <a:r>
              <a:rPr lang="en-US" altLang="en-US" sz="1400" dirty="0">
                <a:solidFill>
                  <a:srgbClr val="FFC000"/>
                </a:solidFill>
                <a:latin typeface="Arial" panose="020B0604020202020204" pitchFamily="34" charset="0"/>
                <a:cs typeface="Arial" panose="020B0604020202020204" pitchFamily="34" charset="0"/>
              </a:rPr>
              <a:t>Could also change the layer using </a:t>
            </a:r>
            <a:r>
              <a:rPr lang="en-US" altLang="en-US" sz="1400" u="sng" dirty="0">
                <a:solidFill>
                  <a:srgbClr val="FFC000"/>
                </a:solidFill>
                <a:latin typeface="Arial" panose="020B0604020202020204" pitchFamily="34" charset="0"/>
                <a:cs typeface="Arial" panose="020B0604020202020204" pitchFamily="34" charset="0"/>
              </a:rPr>
              <a:t>PROPERTIES</a:t>
            </a:r>
            <a:r>
              <a:rPr lang="en-US" altLang="en-US" sz="1400" dirty="0">
                <a:solidFill>
                  <a:srgbClr val="FFC000"/>
                </a:solidFill>
                <a:latin typeface="Arial" panose="020B0604020202020204" pitchFamily="34" charset="0"/>
                <a:cs typeface="Arial" panose="020B0604020202020204" pitchFamily="34" charset="0"/>
              </a:rPr>
              <a:t> command.  This also allows transparency to be set at an object level</a:t>
            </a:r>
          </a:p>
        </p:txBody>
      </p:sp>
      <p:sp>
        <p:nvSpPr>
          <p:cNvPr id="26" name="Arrow: Right 25">
            <a:extLst>
              <a:ext uri="{FF2B5EF4-FFF2-40B4-BE49-F238E27FC236}">
                <a16:creationId xmlns:a16="http://schemas.microsoft.com/office/drawing/2014/main" id="{39C51E7F-512D-492E-8BB6-82CFA153CC9D}"/>
              </a:ext>
            </a:extLst>
          </p:cNvPr>
          <p:cNvSpPr/>
          <p:nvPr/>
        </p:nvSpPr>
        <p:spPr>
          <a:xfrm rot="544749">
            <a:off x="1466154" y="5002097"/>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9B4D7604-BFD5-4D17-9F28-61A4F90135E9}"/>
              </a:ext>
            </a:extLst>
          </p:cNvPr>
          <p:cNvPicPr>
            <a:picLocks noChangeAspect="1"/>
          </p:cNvPicPr>
          <p:nvPr/>
        </p:nvPicPr>
        <p:blipFill rotWithShape="1">
          <a:blip r:embed="rId2"/>
          <a:srcRect l="14808" t="4351" r="17771" b="62807"/>
          <a:stretch/>
        </p:blipFill>
        <p:spPr>
          <a:xfrm>
            <a:off x="76200" y="1152272"/>
            <a:ext cx="4213762" cy="1952062"/>
          </a:xfrm>
          <a:prstGeom prst="rect">
            <a:avLst/>
          </a:prstGeom>
        </p:spPr>
      </p:pic>
      <p:pic>
        <p:nvPicPr>
          <p:cNvPr id="31" name="Picture 30">
            <a:extLst>
              <a:ext uri="{FF2B5EF4-FFF2-40B4-BE49-F238E27FC236}">
                <a16:creationId xmlns:a16="http://schemas.microsoft.com/office/drawing/2014/main" id="{1B4D6018-7B7D-4DB7-A0B5-3BA6D839C038}"/>
              </a:ext>
            </a:extLst>
          </p:cNvPr>
          <p:cNvPicPr>
            <a:picLocks noChangeAspect="1"/>
          </p:cNvPicPr>
          <p:nvPr/>
        </p:nvPicPr>
        <p:blipFill rotWithShape="1">
          <a:blip r:embed="rId3"/>
          <a:srcRect l="7503" t="5040" r="73579" b="18569"/>
          <a:stretch/>
        </p:blipFill>
        <p:spPr>
          <a:xfrm>
            <a:off x="2895600" y="3205903"/>
            <a:ext cx="1394362" cy="3167165"/>
          </a:xfrm>
          <a:prstGeom prst="rect">
            <a:avLst/>
          </a:prstGeom>
        </p:spPr>
      </p:pic>
      <p:pic>
        <p:nvPicPr>
          <p:cNvPr id="37" name="Picture 36">
            <a:extLst>
              <a:ext uri="{FF2B5EF4-FFF2-40B4-BE49-F238E27FC236}">
                <a16:creationId xmlns:a16="http://schemas.microsoft.com/office/drawing/2014/main" id="{98F36C6A-03DA-4CC7-A510-A2925AE55605}"/>
              </a:ext>
            </a:extLst>
          </p:cNvPr>
          <p:cNvPicPr>
            <a:picLocks noChangeAspect="1"/>
          </p:cNvPicPr>
          <p:nvPr/>
        </p:nvPicPr>
        <p:blipFill rotWithShape="1">
          <a:blip r:embed="rId4"/>
          <a:srcRect t="3169" r="42526" b="17673"/>
          <a:stretch/>
        </p:blipFill>
        <p:spPr>
          <a:xfrm>
            <a:off x="31282" y="3886200"/>
            <a:ext cx="3210000" cy="2486868"/>
          </a:xfrm>
          <a:prstGeom prst="rect">
            <a:avLst/>
          </a:prstGeom>
        </p:spPr>
      </p:pic>
      <p:sp>
        <p:nvSpPr>
          <p:cNvPr id="38" name="Arrow: Right 37">
            <a:extLst>
              <a:ext uri="{FF2B5EF4-FFF2-40B4-BE49-F238E27FC236}">
                <a16:creationId xmlns:a16="http://schemas.microsoft.com/office/drawing/2014/main" id="{F3FA4FE8-C1E6-42D1-B874-DB75076D0FBB}"/>
              </a:ext>
            </a:extLst>
          </p:cNvPr>
          <p:cNvSpPr/>
          <p:nvPr/>
        </p:nvSpPr>
        <p:spPr>
          <a:xfrm rot="10800000">
            <a:off x="2971800" y="5157184"/>
            <a:ext cx="533400" cy="48161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0917C000-3CB6-4DD8-AC4D-9D47BC31311A}"/>
              </a:ext>
            </a:extLst>
          </p:cNvPr>
          <p:cNvPicPr>
            <a:picLocks noChangeAspect="1"/>
          </p:cNvPicPr>
          <p:nvPr/>
        </p:nvPicPr>
        <p:blipFill>
          <a:blip r:embed="rId5"/>
          <a:stretch>
            <a:fillRect/>
          </a:stretch>
        </p:blipFill>
        <p:spPr>
          <a:xfrm>
            <a:off x="768417" y="3240253"/>
            <a:ext cx="1966627" cy="900384"/>
          </a:xfrm>
          <a:prstGeom prst="rect">
            <a:avLst/>
          </a:prstGeom>
        </p:spPr>
      </p:pic>
      <p:sp>
        <p:nvSpPr>
          <p:cNvPr id="39" name="Oval 38">
            <a:extLst>
              <a:ext uri="{FF2B5EF4-FFF2-40B4-BE49-F238E27FC236}">
                <a16:creationId xmlns:a16="http://schemas.microsoft.com/office/drawing/2014/main" id="{61215669-F399-4EFB-BCF9-700D94962743}"/>
              </a:ext>
            </a:extLst>
          </p:cNvPr>
          <p:cNvSpPr/>
          <p:nvPr/>
        </p:nvSpPr>
        <p:spPr>
          <a:xfrm>
            <a:off x="76200" y="3886200"/>
            <a:ext cx="692217" cy="8382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92E4075F-11B2-4D7B-BD3D-6E14B14791C5}"/>
              </a:ext>
            </a:extLst>
          </p:cNvPr>
          <p:cNvSpPr/>
          <p:nvPr/>
        </p:nvSpPr>
        <p:spPr>
          <a:xfrm>
            <a:off x="2971800" y="3226916"/>
            <a:ext cx="1371600" cy="202084"/>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Right 34">
            <a:extLst>
              <a:ext uri="{FF2B5EF4-FFF2-40B4-BE49-F238E27FC236}">
                <a16:creationId xmlns:a16="http://schemas.microsoft.com/office/drawing/2014/main" id="{8CE41246-ACF3-48DC-9C33-EE138634D392}"/>
              </a:ext>
            </a:extLst>
          </p:cNvPr>
          <p:cNvSpPr/>
          <p:nvPr/>
        </p:nvSpPr>
        <p:spPr>
          <a:xfrm rot="2895546">
            <a:off x="2324100" y="3090314"/>
            <a:ext cx="533400" cy="48161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339799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Preparing the CAD</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117</a:t>
            </a:fld>
            <a:endParaRPr lang="en-US" altLang="en-US" sz="1200" dirty="0"/>
          </a:p>
        </p:txBody>
      </p:sp>
      <p:pic>
        <p:nvPicPr>
          <p:cNvPr id="4" name="Picture 3">
            <a:extLst>
              <a:ext uri="{FF2B5EF4-FFF2-40B4-BE49-F238E27FC236}">
                <a16:creationId xmlns:a16="http://schemas.microsoft.com/office/drawing/2014/main" id="{DD95A0F2-138C-46C5-B65C-98173A9742E8}"/>
              </a:ext>
            </a:extLst>
          </p:cNvPr>
          <p:cNvPicPr>
            <a:picLocks noChangeAspect="1"/>
          </p:cNvPicPr>
          <p:nvPr/>
        </p:nvPicPr>
        <p:blipFill rotWithShape="1">
          <a:blip r:embed="rId2"/>
          <a:srcRect l="28106" t="30979" r="29789" b="10999"/>
          <a:stretch/>
        </p:blipFill>
        <p:spPr>
          <a:xfrm>
            <a:off x="972216" y="1524000"/>
            <a:ext cx="2609184" cy="1676400"/>
          </a:xfrm>
          <a:prstGeom prst="rect">
            <a:avLst/>
          </a:prstGeom>
        </p:spPr>
      </p:pic>
      <p:pic>
        <p:nvPicPr>
          <p:cNvPr id="8" name="Picture 7">
            <a:extLst>
              <a:ext uri="{FF2B5EF4-FFF2-40B4-BE49-F238E27FC236}">
                <a16:creationId xmlns:a16="http://schemas.microsoft.com/office/drawing/2014/main" id="{63E2BFC6-013C-4AB4-8E4A-472712EC4D95}"/>
              </a:ext>
            </a:extLst>
          </p:cNvPr>
          <p:cNvPicPr>
            <a:picLocks noChangeAspect="1"/>
          </p:cNvPicPr>
          <p:nvPr/>
        </p:nvPicPr>
        <p:blipFill rotWithShape="1">
          <a:blip r:embed="rId3"/>
          <a:srcRect l="33789" t="43622" r="41368" b="17546"/>
          <a:stretch/>
        </p:blipFill>
        <p:spPr>
          <a:xfrm>
            <a:off x="7154855" y="4590063"/>
            <a:ext cx="1543558" cy="1124937"/>
          </a:xfrm>
          <a:prstGeom prst="rect">
            <a:avLst/>
          </a:prstGeom>
        </p:spPr>
      </p:pic>
      <p:pic>
        <p:nvPicPr>
          <p:cNvPr id="10" name="Picture 9">
            <a:extLst>
              <a:ext uri="{FF2B5EF4-FFF2-40B4-BE49-F238E27FC236}">
                <a16:creationId xmlns:a16="http://schemas.microsoft.com/office/drawing/2014/main" id="{4FC025C9-1080-49E4-B243-5552ADDFCD2F}"/>
              </a:ext>
            </a:extLst>
          </p:cNvPr>
          <p:cNvPicPr>
            <a:picLocks noChangeAspect="1"/>
          </p:cNvPicPr>
          <p:nvPr/>
        </p:nvPicPr>
        <p:blipFill rotWithShape="1">
          <a:blip r:embed="rId4"/>
          <a:srcRect l="38737" t="54911" r="44526" b="26802"/>
          <a:stretch/>
        </p:blipFill>
        <p:spPr>
          <a:xfrm>
            <a:off x="7459194" y="3127838"/>
            <a:ext cx="1039912" cy="529762"/>
          </a:xfrm>
          <a:prstGeom prst="rect">
            <a:avLst/>
          </a:prstGeom>
        </p:spPr>
      </p:pic>
      <p:pic>
        <p:nvPicPr>
          <p:cNvPr id="12" name="Picture 11">
            <a:extLst>
              <a:ext uri="{FF2B5EF4-FFF2-40B4-BE49-F238E27FC236}">
                <a16:creationId xmlns:a16="http://schemas.microsoft.com/office/drawing/2014/main" id="{8FB58424-D46E-40CA-821C-D692D112762C}"/>
              </a:ext>
            </a:extLst>
          </p:cNvPr>
          <p:cNvPicPr>
            <a:picLocks noChangeAspect="1"/>
          </p:cNvPicPr>
          <p:nvPr/>
        </p:nvPicPr>
        <p:blipFill rotWithShape="1">
          <a:blip r:embed="rId5"/>
          <a:srcRect l="37490" t="35292" r="42991" b="36798"/>
          <a:stretch/>
        </p:blipFill>
        <p:spPr>
          <a:xfrm>
            <a:off x="7397818" y="1325077"/>
            <a:ext cx="1212782" cy="808523"/>
          </a:xfrm>
          <a:prstGeom prst="rect">
            <a:avLst/>
          </a:prstGeom>
        </p:spPr>
      </p:pic>
      <p:pic>
        <p:nvPicPr>
          <p:cNvPr id="14" name="Picture 13">
            <a:extLst>
              <a:ext uri="{FF2B5EF4-FFF2-40B4-BE49-F238E27FC236}">
                <a16:creationId xmlns:a16="http://schemas.microsoft.com/office/drawing/2014/main" id="{1BAB7E11-EB6C-49B8-AC22-8CF3214D67CA}"/>
              </a:ext>
            </a:extLst>
          </p:cNvPr>
          <p:cNvPicPr>
            <a:picLocks noChangeAspect="1"/>
          </p:cNvPicPr>
          <p:nvPr/>
        </p:nvPicPr>
        <p:blipFill rotWithShape="1">
          <a:blip r:embed="rId6">
            <a:clrChange>
              <a:clrFrom>
                <a:srgbClr val="FFFFFF"/>
              </a:clrFrom>
              <a:clrTo>
                <a:srgbClr val="FFFFFF">
                  <a:alpha val="0"/>
                </a:srgbClr>
              </a:clrTo>
            </a:clrChange>
          </a:blip>
          <a:srcRect l="25158" t="6537" r="27263" b="2872"/>
          <a:stretch/>
        </p:blipFill>
        <p:spPr>
          <a:xfrm>
            <a:off x="3524050" y="3286272"/>
            <a:ext cx="3791150" cy="3365586"/>
          </a:xfrm>
          <a:prstGeom prst="rect">
            <a:avLst/>
          </a:prstGeom>
        </p:spPr>
      </p:pic>
      <p:pic>
        <p:nvPicPr>
          <p:cNvPr id="16" name="Picture 15">
            <a:extLst>
              <a:ext uri="{FF2B5EF4-FFF2-40B4-BE49-F238E27FC236}">
                <a16:creationId xmlns:a16="http://schemas.microsoft.com/office/drawing/2014/main" id="{49EF71B9-278C-47EA-90D5-A42B035FA72B}"/>
              </a:ext>
            </a:extLst>
          </p:cNvPr>
          <p:cNvPicPr>
            <a:picLocks noChangeAspect="1"/>
          </p:cNvPicPr>
          <p:nvPr/>
        </p:nvPicPr>
        <p:blipFill rotWithShape="1">
          <a:blip r:embed="rId7">
            <a:clrChange>
              <a:clrFrom>
                <a:srgbClr val="FFFFFF"/>
              </a:clrFrom>
              <a:clrTo>
                <a:srgbClr val="FFFFFF">
                  <a:alpha val="0"/>
                </a:srgbClr>
              </a:clrTo>
            </a:clrChange>
          </a:blip>
          <a:srcRect l="26000" t="46106" r="27263" b="2871"/>
          <a:stretch/>
        </p:blipFill>
        <p:spPr>
          <a:xfrm>
            <a:off x="1058512" y="5151298"/>
            <a:ext cx="2903888" cy="1478102"/>
          </a:xfrm>
          <a:prstGeom prst="rect">
            <a:avLst/>
          </a:prstGeom>
        </p:spPr>
      </p:pic>
      <p:pic>
        <p:nvPicPr>
          <p:cNvPr id="18" name="Picture 17">
            <a:extLst>
              <a:ext uri="{FF2B5EF4-FFF2-40B4-BE49-F238E27FC236}">
                <a16:creationId xmlns:a16="http://schemas.microsoft.com/office/drawing/2014/main" id="{3BB59EA8-F99E-4B07-A69D-C8E421473F53}"/>
              </a:ext>
            </a:extLst>
          </p:cNvPr>
          <p:cNvPicPr>
            <a:picLocks noChangeAspect="1"/>
          </p:cNvPicPr>
          <p:nvPr/>
        </p:nvPicPr>
        <p:blipFill rotWithShape="1">
          <a:blip r:embed="rId8">
            <a:clrChange>
              <a:clrFrom>
                <a:srgbClr val="FFFFFF"/>
              </a:clrFrom>
              <a:clrTo>
                <a:srgbClr val="FFFFFF">
                  <a:alpha val="0"/>
                </a:srgbClr>
              </a:clrTo>
            </a:clrChange>
          </a:blip>
          <a:srcRect l="36948" t="64844" r="42421" b="16041"/>
          <a:stretch/>
        </p:blipFill>
        <p:spPr>
          <a:xfrm>
            <a:off x="7338461" y="5999451"/>
            <a:ext cx="1281856" cy="553749"/>
          </a:xfrm>
          <a:prstGeom prst="rect">
            <a:avLst/>
          </a:prstGeom>
        </p:spPr>
      </p:pic>
      <p:pic>
        <p:nvPicPr>
          <p:cNvPr id="20" name="Picture 19">
            <a:extLst>
              <a:ext uri="{FF2B5EF4-FFF2-40B4-BE49-F238E27FC236}">
                <a16:creationId xmlns:a16="http://schemas.microsoft.com/office/drawing/2014/main" id="{CAE520C6-A39E-437D-8EF0-B9CDC84A6293}"/>
              </a:ext>
            </a:extLst>
          </p:cNvPr>
          <p:cNvPicPr>
            <a:picLocks noChangeAspect="1"/>
          </p:cNvPicPr>
          <p:nvPr/>
        </p:nvPicPr>
        <p:blipFill rotWithShape="1">
          <a:blip r:embed="rId9">
            <a:clrChange>
              <a:clrFrom>
                <a:srgbClr val="FFFFFF"/>
              </a:clrFrom>
              <a:clrTo>
                <a:srgbClr val="FFFFFF">
                  <a:alpha val="0"/>
                </a:srgbClr>
              </a:clrTo>
            </a:clrChange>
          </a:blip>
          <a:srcRect l="37158" t="57168" r="42737" b="23190"/>
          <a:stretch/>
        </p:blipFill>
        <p:spPr>
          <a:xfrm>
            <a:off x="7361426" y="3926784"/>
            <a:ext cx="1249174" cy="569016"/>
          </a:xfrm>
          <a:prstGeom prst="rect">
            <a:avLst/>
          </a:prstGeom>
        </p:spPr>
      </p:pic>
      <p:pic>
        <p:nvPicPr>
          <p:cNvPr id="22" name="Picture 21">
            <a:extLst>
              <a:ext uri="{FF2B5EF4-FFF2-40B4-BE49-F238E27FC236}">
                <a16:creationId xmlns:a16="http://schemas.microsoft.com/office/drawing/2014/main" id="{A8A6AF27-F7B5-40CF-A42C-8E91A1760ADD}"/>
              </a:ext>
            </a:extLst>
          </p:cNvPr>
          <p:cNvPicPr>
            <a:picLocks noChangeAspect="1"/>
          </p:cNvPicPr>
          <p:nvPr/>
        </p:nvPicPr>
        <p:blipFill rotWithShape="1">
          <a:blip r:embed="rId10">
            <a:clrChange>
              <a:clrFrom>
                <a:srgbClr val="FFFFFF"/>
              </a:clrFrom>
              <a:clrTo>
                <a:srgbClr val="FFFFFF">
                  <a:alpha val="0"/>
                </a:srgbClr>
              </a:clrTo>
            </a:clrChange>
          </a:blip>
          <a:srcRect l="37368" t="39362" r="42842" b="38542"/>
          <a:stretch/>
        </p:blipFill>
        <p:spPr>
          <a:xfrm>
            <a:off x="7380997" y="2331694"/>
            <a:ext cx="1229603" cy="640106"/>
          </a:xfrm>
          <a:prstGeom prst="rect">
            <a:avLst/>
          </a:prstGeom>
        </p:spPr>
      </p:pic>
      <p:sp>
        <p:nvSpPr>
          <p:cNvPr id="32" name="TextBox 31">
            <a:extLst>
              <a:ext uri="{FF2B5EF4-FFF2-40B4-BE49-F238E27FC236}">
                <a16:creationId xmlns:a16="http://schemas.microsoft.com/office/drawing/2014/main" id="{45A197E2-3B80-43B1-B799-5853A68817A6}"/>
              </a:ext>
            </a:extLst>
          </p:cNvPr>
          <p:cNvSpPr txBox="1"/>
          <p:nvPr/>
        </p:nvSpPr>
        <p:spPr>
          <a:xfrm>
            <a:off x="1327820" y="1137928"/>
            <a:ext cx="1761825" cy="369332"/>
          </a:xfrm>
          <a:prstGeom prst="rect">
            <a:avLst/>
          </a:prstGeom>
          <a:noFill/>
        </p:spPr>
        <p:txBody>
          <a:bodyPr wrap="square" rtlCol="0">
            <a:spAutoFit/>
          </a:bodyPr>
          <a:lstStyle/>
          <a:p>
            <a:pPr algn="ctr"/>
            <a:r>
              <a:rPr lang="en-US" dirty="0">
                <a:solidFill>
                  <a:srgbClr val="002060"/>
                </a:solidFill>
              </a:rPr>
              <a:t>CAD_ESPA</a:t>
            </a:r>
          </a:p>
        </p:txBody>
      </p:sp>
      <p:sp>
        <p:nvSpPr>
          <p:cNvPr id="34" name="TextBox 33">
            <a:extLst>
              <a:ext uri="{FF2B5EF4-FFF2-40B4-BE49-F238E27FC236}">
                <a16:creationId xmlns:a16="http://schemas.microsoft.com/office/drawing/2014/main" id="{DBDCB760-0474-4EAD-BB03-AD4BC5A058B4}"/>
              </a:ext>
            </a:extLst>
          </p:cNvPr>
          <p:cNvSpPr txBox="1"/>
          <p:nvPr/>
        </p:nvSpPr>
        <p:spPr>
          <a:xfrm>
            <a:off x="1524000" y="4973598"/>
            <a:ext cx="1761825" cy="369332"/>
          </a:xfrm>
          <a:prstGeom prst="rect">
            <a:avLst/>
          </a:prstGeom>
          <a:noFill/>
        </p:spPr>
        <p:txBody>
          <a:bodyPr wrap="square" rtlCol="0">
            <a:spAutoFit/>
          </a:bodyPr>
          <a:lstStyle/>
          <a:p>
            <a:pPr algn="ctr"/>
            <a:r>
              <a:rPr lang="en-US" dirty="0" err="1">
                <a:solidFill>
                  <a:srgbClr val="002060"/>
                </a:solidFill>
              </a:rPr>
              <a:t>CAD_Inst</a:t>
            </a:r>
            <a:endParaRPr lang="en-US" dirty="0">
              <a:solidFill>
                <a:srgbClr val="002060"/>
              </a:solidFill>
            </a:endParaRPr>
          </a:p>
        </p:txBody>
      </p:sp>
      <p:sp>
        <p:nvSpPr>
          <p:cNvPr id="42" name="TextBox 41">
            <a:extLst>
              <a:ext uri="{FF2B5EF4-FFF2-40B4-BE49-F238E27FC236}">
                <a16:creationId xmlns:a16="http://schemas.microsoft.com/office/drawing/2014/main" id="{5D2BC081-BA0A-43EA-9DB4-2FCC3FBE797C}"/>
              </a:ext>
            </a:extLst>
          </p:cNvPr>
          <p:cNvSpPr txBox="1"/>
          <p:nvPr/>
        </p:nvSpPr>
        <p:spPr>
          <a:xfrm>
            <a:off x="6651057" y="2057400"/>
            <a:ext cx="2492943" cy="369332"/>
          </a:xfrm>
          <a:prstGeom prst="rect">
            <a:avLst/>
          </a:prstGeom>
          <a:noFill/>
        </p:spPr>
        <p:txBody>
          <a:bodyPr wrap="square" rtlCol="0">
            <a:spAutoFit/>
          </a:bodyPr>
          <a:lstStyle/>
          <a:p>
            <a:pPr algn="ctr"/>
            <a:r>
              <a:rPr lang="en-US" dirty="0">
                <a:solidFill>
                  <a:srgbClr val="002060"/>
                </a:solidFill>
              </a:rPr>
              <a:t>CAD_Deck3</a:t>
            </a:r>
          </a:p>
        </p:txBody>
      </p:sp>
      <p:sp>
        <p:nvSpPr>
          <p:cNvPr id="45" name="TextBox 44">
            <a:extLst>
              <a:ext uri="{FF2B5EF4-FFF2-40B4-BE49-F238E27FC236}">
                <a16:creationId xmlns:a16="http://schemas.microsoft.com/office/drawing/2014/main" id="{45B3CAF5-1EC6-43F4-8A66-C2D7A5A5440D}"/>
              </a:ext>
            </a:extLst>
          </p:cNvPr>
          <p:cNvSpPr txBox="1"/>
          <p:nvPr/>
        </p:nvSpPr>
        <p:spPr>
          <a:xfrm>
            <a:off x="6824512" y="1023486"/>
            <a:ext cx="2219025" cy="369332"/>
          </a:xfrm>
          <a:prstGeom prst="rect">
            <a:avLst/>
          </a:prstGeom>
          <a:noFill/>
        </p:spPr>
        <p:txBody>
          <a:bodyPr wrap="square" rtlCol="0">
            <a:spAutoFit/>
          </a:bodyPr>
          <a:lstStyle/>
          <a:p>
            <a:pPr algn="ctr"/>
            <a:r>
              <a:rPr lang="en-US" dirty="0" err="1">
                <a:solidFill>
                  <a:srgbClr val="002060"/>
                </a:solidFill>
              </a:rPr>
              <a:t>CAD_Avionics_N</a:t>
            </a:r>
            <a:endParaRPr lang="en-US" dirty="0">
              <a:solidFill>
                <a:srgbClr val="002060"/>
              </a:solidFill>
            </a:endParaRPr>
          </a:p>
        </p:txBody>
      </p:sp>
      <p:sp>
        <p:nvSpPr>
          <p:cNvPr id="46" name="TextBox 45">
            <a:extLst>
              <a:ext uri="{FF2B5EF4-FFF2-40B4-BE49-F238E27FC236}">
                <a16:creationId xmlns:a16="http://schemas.microsoft.com/office/drawing/2014/main" id="{9DAE1F16-506B-460E-950E-A5B569D0379A}"/>
              </a:ext>
            </a:extLst>
          </p:cNvPr>
          <p:cNvSpPr txBox="1"/>
          <p:nvPr/>
        </p:nvSpPr>
        <p:spPr>
          <a:xfrm>
            <a:off x="6651057" y="2831068"/>
            <a:ext cx="2492943" cy="369332"/>
          </a:xfrm>
          <a:prstGeom prst="rect">
            <a:avLst/>
          </a:prstGeom>
          <a:noFill/>
        </p:spPr>
        <p:txBody>
          <a:bodyPr wrap="square" rtlCol="0">
            <a:spAutoFit/>
          </a:bodyPr>
          <a:lstStyle/>
          <a:p>
            <a:pPr algn="ctr"/>
            <a:r>
              <a:rPr lang="en-US" dirty="0" err="1">
                <a:solidFill>
                  <a:srgbClr val="002060"/>
                </a:solidFill>
              </a:rPr>
              <a:t>CAD_Avionics_C</a:t>
            </a:r>
            <a:endParaRPr lang="en-US" dirty="0">
              <a:solidFill>
                <a:srgbClr val="002060"/>
              </a:solidFill>
            </a:endParaRPr>
          </a:p>
        </p:txBody>
      </p:sp>
      <p:sp>
        <p:nvSpPr>
          <p:cNvPr id="47" name="TextBox 46">
            <a:extLst>
              <a:ext uri="{FF2B5EF4-FFF2-40B4-BE49-F238E27FC236}">
                <a16:creationId xmlns:a16="http://schemas.microsoft.com/office/drawing/2014/main" id="{B89A3308-E379-4B23-A84E-8C898D1E7780}"/>
              </a:ext>
            </a:extLst>
          </p:cNvPr>
          <p:cNvSpPr txBox="1"/>
          <p:nvPr/>
        </p:nvSpPr>
        <p:spPr>
          <a:xfrm>
            <a:off x="3755457" y="3745468"/>
            <a:ext cx="2492943" cy="369332"/>
          </a:xfrm>
          <a:prstGeom prst="rect">
            <a:avLst/>
          </a:prstGeom>
          <a:noFill/>
        </p:spPr>
        <p:txBody>
          <a:bodyPr wrap="square" rtlCol="0">
            <a:spAutoFit/>
          </a:bodyPr>
          <a:lstStyle/>
          <a:p>
            <a:pPr algn="ctr"/>
            <a:r>
              <a:rPr lang="en-US" i="1" dirty="0">
                <a:solidFill>
                  <a:srgbClr val="002060"/>
                </a:solidFill>
              </a:rPr>
              <a:t>FULL MODEL</a:t>
            </a:r>
          </a:p>
        </p:txBody>
      </p:sp>
      <p:sp>
        <p:nvSpPr>
          <p:cNvPr id="48" name="TextBox 47">
            <a:extLst>
              <a:ext uri="{FF2B5EF4-FFF2-40B4-BE49-F238E27FC236}">
                <a16:creationId xmlns:a16="http://schemas.microsoft.com/office/drawing/2014/main" id="{583D75CA-E435-446E-BDCA-FF88C221A490}"/>
              </a:ext>
            </a:extLst>
          </p:cNvPr>
          <p:cNvSpPr txBox="1"/>
          <p:nvPr/>
        </p:nvSpPr>
        <p:spPr>
          <a:xfrm>
            <a:off x="6651057" y="4419600"/>
            <a:ext cx="2492943" cy="369332"/>
          </a:xfrm>
          <a:prstGeom prst="rect">
            <a:avLst/>
          </a:prstGeom>
          <a:noFill/>
        </p:spPr>
        <p:txBody>
          <a:bodyPr wrap="square" rtlCol="0">
            <a:spAutoFit/>
          </a:bodyPr>
          <a:lstStyle/>
          <a:p>
            <a:pPr algn="ctr"/>
            <a:r>
              <a:rPr lang="en-US" dirty="0" err="1">
                <a:solidFill>
                  <a:srgbClr val="002060"/>
                </a:solidFill>
              </a:rPr>
              <a:t>CAD_Avionics</a:t>
            </a:r>
            <a:endParaRPr lang="en-US" dirty="0">
              <a:solidFill>
                <a:srgbClr val="002060"/>
              </a:solidFill>
            </a:endParaRPr>
          </a:p>
        </p:txBody>
      </p:sp>
      <p:sp>
        <p:nvSpPr>
          <p:cNvPr id="49" name="TextBox 48">
            <a:extLst>
              <a:ext uri="{FF2B5EF4-FFF2-40B4-BE49-F238E27FC236}">
                <a16:creationId xmlns:a16="http://schemas.microsoft.com/office/drawing/2014/main" id="{C615E06B-B536-437B-BEE4-77EDA1D46C63}"/>
              </a:ext>
            </a:extLst>
          </p:cNvPr>
          <p:cNvSpPr txBox="1"/>
          <p:nvPr/>
        </p:nvSpPr>
        <p:spPr>
          <a:xfrm>
            <a:off x="6651057" y="5649551"/>
            <a:ext cx="2492943" cy="369332"/>
          </a:xfrm>
          <a:prstGeom prst="rect">
            <a:avLst/>
          </a:prstGeom>
          <a:noFill/>
        </p:spPr>
        <p:txBody>
          <a:bodyPr wrap="square" rtlCol="0">
            <a:spAutoFit/>
          </a:bodyPr>
          <a:lstStyle/>
          <a:p>
            <a:pPr algn="ctr"/>
            <a:r>
              <a:rPr lang="en-US" dirty="0">
                <a:solidFill>
                  <a:srgbClr val="002060"/>
                </a:solidFill>
              </a:rPr>
              <a:t>CAD_Deck1</a:t>
            </a:r>
          </a:p>
        </p:txBody>
      </p:sp>
      <p:pic>
        <p:nvPicPr>
          <p:cNvPr id="25" name="Picture 24">
            <a:extLst>
              <a:ext uri="{FF2B5EF4-FFF2-40B4-BE49-F238E27FC236}">
                <a16:creationId xmlns:a16="http://schemas.microsoft.com/office/drawing/2014/main" id="{2DBD603E-49A9-4DDD-A4DD-6EE1FB7814C8}"/>
              </a:ext>
            </a:extLst>
          </p:cNvPr>
          <p:cNvPicPr>
            <a:picLocks noChangeAspect="1"/>
          </p:cNvPicPr>
          <p:nvPr/>
        </p:nvPicPr>
        <p:blipFill rotWithShape="1">
          <a:blip r:embed="rId11"/>
          <a:srcRect l="26645" t="33299" r="42062" b="19637"/>
          <a:stretch/>
        </p:blipFill>
        <p:spPr>
          <a:xfrm>
            <a:off x="1179897" y="3589603"/>
            <a:ext cx="1944303" cy="1363397"/>
          </a:xfrm>
          <a:prstGeom prst="rect">
            <a:avLst/>
          </a:prstGeom>
        </p:spPr>
      </p:pic>
      <p:sp>
        <p:nvSpPr>
          <p:cNvPr id="50" name="TextBox 49">
            <a:extLst>
              <a:ext uri="{FF2B5EF4-FFF2-40B4-BE49-F238E27FC236}">
                <a16:creationId xmlns:a16="http://schemas.microsoft.com/office/drawing/2014/main" id="{C59CCA3E-3E1F-4476-B212-6105CCCFD339}"/>
              </a:ext>
            </a:extLst>
          </p:cNvPr>
          <p:cNvSpPr txBox="1"/>
          <p:nvPr/>
        </p:nvSpPr>
        <p:spPr>
          <a:xfrm>
            <a:off x="1256097" y="3254504"/>
            <a:ext cx="1761825" cy="369332"/>
          </a:xfrm>
          <a:prstGeom prst="rect">
            <a:avLst/>
          </a:prstGeom>
          <a:noFill/>
        </p:spPr>
        <p:txBody>
          <a:bodyPr wrap="square" rtlCol="0">
            <a:spAutoFit/>
          </a:bodyPr>
          <a:lstStyle/>
          <a:p>
            <a:pPr algn="ctr"/>
            <a:r>
              <a:rPr lang="en-US" dirty="0" err="1">
                <a:solidFill>
                  <a:srgbClr val="002060"/>
                </a:solidFill>
              </a:rPr>
              <a:t>CAD_Misc</a:t>
            </a:r>
            <a:endParaRPr lang="en-US" dirty="0">
              <a:solidFill>
                <a:srgbClr val="002060"/>
              </a:solidFill>
            </a:endParaRPr>
          </a:p>
        </p:txBody>
      </p:sp>
      <p:pic>
        <p:nvPicPr>
          <p:cNvPr id="28" name="Picture 27">
            <a:extLst>
              <a:ext uri="{FF2B5EF4-FFF2-40B4-BE49-F238E27FC236}">
                <a16:creationId xmlns:a16="http://schemas.microsoft.com/office/drawing/2014/main" id="{34987D5F-6C65-4592-86F5-3D8C4DBF5DC9}"/>
              </a:ext>
            </a:extLst>
          </p:cNvPr>
          <p:cNvPicPr>
            <a:picLocks noChangeAspect="1"/>
          </p:cNvPicPr>
          <p:nvPr/>
        </p:nvPicPr>
        <p:blipFill rotWithShape="1">
          <a:blip r:embed="rId12">
            <a:clrChange>
              <a:clrFrom>
                <a:srgbClr val="FFFFFF"/>
              </a:clrFrom>
              <a:clrTo>
                <a:srgbClr val="FFFFFF">
                  <a:alpha val="0"/>
                </a:srgbClr>
              </a:clrTo>
            </a:clrChange>
          </a:blip>
          <a:srcRect l="43474" r="45474" b="5581"/>
          <a:stretch/>
        </p:blipFill>
        <p:spPr>
          <a:xfrm>
            <a:off x="60961" y="1322594"/>
            <a:ext cx="1195136" cy="4760276"/>
          </a:xfrm>
          <a:prstGeom prst="rect">
            <a:avLst/>
          </a:prstGeom>
        </p:spPr>
      </p:pic>
      <p:sp>
        <p:nvSpPr>
          <p:cNvPr id="51" name="TextBox 50">
            <a:extLst>
              <a:ext uri="{FF2B5EF4-FFF2-40B4-BE49-F238E27FC236}">
                <a16:creationId xmlns:a16="http://schemas.microsoft.com/office/drawing/2014/main" id="{72319DC0-C68E-4723-B719-C1FBEF9298E9}"/>
              </a:ext>
            </a:extLst>
          </p:cNvPr>
          <p:cNvSpPr txBox="1"/>
          <p:nvPr/>
        </p:nvSpPr>
        <p:spPr>
          <a:xfrm>
            <a:off x="0" y="1021882"/>
            <a:ext cx="1256097" cy="369332"/>
          </a:xfrm>
          <a:prstGeom prst="rect">
            <a:avLst/>
          </a:prstGeom>
          <a:noFill/>
        </p:spPr>
        <p:txBody>
          <a:bodyPr wrap="square" rtlCol="0">
            <a:spAutoFit/>
          </a:bodyPr>
          <a:lstStyle/>
          <a:p>
            <a:pPr algn="ctr"/>
            <a:r>
              <a:rPr lang="en-US" dirty="0">
                <a:solidFill>
                  <a:srgbClr val="002060"/>
                </a:solidFill>
              </a:rPr>
              <a:t>CAD_SA</a:t>
            </a:r>
          </a:p>
        </p:txBody>
      </p:sp>
      <p:sp>
        <p:nvSpPr>
          <p:cNvPr id="52" name="object 3">
            <a:extLst>
              <a:ext uri="{FF2B5EF4-FFF2-40B4-BE49-F238E27FC236}">
                <a16:creationId xmlns:a16="http://schemas.microsoft.com/office/drawing/2014/main" id="{DAB4551A-D914-46FF-990C-73990F15A50D}"/>
              </a:ext>
            </a:extLst>
          </p:cNvPr>
          <p:cNvSpPr txBox="1">
            <a:spLocks noChangeArrowheads="1"/>
          </p:cNvSpPr>
          <p:nvPr/>
        </p:nvSpPr>
        <p:spPr bwMode="auto">
          <a:xfrm>
            <a:off x="3581400" y="1120220"/>
            <a:ext cx="3505200" cy="216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Define the layers in the model as shown on this slide</a:t>
            </a: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Use </a:t>
            </a:r>
            <a:r>
              <a:rPr lang="en-US" altLang="en-US" sz="1400" dirty="0" err="1">
                <a:solidFill>
                  <a:srgbClr val="00B050"/>
                </a:solidFill>
                <a:latin typeface="Arial" panose="020B0604020202020204" pitchFamily="34" charset="0"/>
                <a:cs typeface="Arial" panose="020B0604020202020204" pitchFamily="34" charset="0"/>
              </a:rPr>
              <a:t>tdPurgeBlocks</a:t>
            </a:r>
            <a:r>
              <a:rPr lang="en-US" altLang="en-US" sz="1400" dirty="0">
                <a:solidFill>
                  <a:srgbClr val="00B050"/>
                </a:solidFill>
                <a:latin typeface="Arial" panose="020B0604020202020204" pitchFamily="34" charset="0"/>
                <a:cs typeface="Arial" panose="020B0604020202020204" pitchFamily="34" charset="0"/>
              </a:rPr>
              <a:t> command to remove unused layers, blocks, groups, </a:t>
            </a:r>
            <a:r>
              <a:rPr lang="en-US" altLang="en-US" sz="1400" dirty="0" err="1">
                <a:solidFill>
                  <a:srgbClr val="00B050"/>
                </a:solidFill>
                <a:latin typeface="Arial" panose="020B0604020202020204" pitchFamily="34" charset="0"/>
                <a:cs typeface="Arial" panose="020B0604020202020204" pitchFamily="34" charset="0"/>
              </a:rPr>
              <a:t>etc</a:t>
            </a:r>
            <a:endParaRPr lang="en-US" altLang="en-US" sz="1400" dirty="0">
              <a:solidFill>
                <a:srgbClr val="00B050"/>
              </a:solidFill>
              <a:latin typeface="Arial" panose="020B0604020202020204" pitchFamily="34" charset="0"/>
              <a:cs typeface="Arial" panose="020B0604020202020204" pitchFamily="34" charset="0"/>
            </a:endParaRPr>
          </a:p>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The </a:t>
            </a:r>
            <a:r>
              <a:rPr lang="en-US" altLang="en-US" sz="1400" dirty="0" err="1">
                <a:solidFill>
                  <a:srgbClr val="7030A0"/>
                </a:solidFill>
                <a:latin typeface="Arial" panose="020B0604020202020204" pitchFamily="34" charset="0"/>
                <a:cs typeface="Arial" panose="020B0604020202020204" pitchFamily="34" charset="0"/>
              </a:rPr>
              <a:t>rcVisOff</a:t>
            </a:r>
            <a:r>
              <a:rPr lang="en-US" altLang="en-US" sz="1400" dirty="0">
                <a:solidFill>
                  <a:srgbClr val="7030A0"/>
                </a:solidFill>
                <a:latin typeface="Arial" panose="020B0604020202020204" pitchFamily="34" charset="0"/>
                <a:cs typeface="Arial" panose="020B0604020202020204" pitchFamily="34" charset="0"/>
              </a:rPr>
              <a:t> command may be used to turn visibility off for CAD when the object can be selected.  However, to turn on visibility for an object not currently visible for selection, might need to use </a:t>
            </a:r>
            <a:r>
              <a:rPr lang="en-US" altLang="en-US" sz="1400" u="sng" dirty="0">
                <a:solidFill>
                  <a:srgbClr val="7030A0"/>
                </a:solidFill>
                <a:latin typeface="Arial" panose="020B0604020202020204" pitchFamily="34" charset="0"/>
                <a:cs typeface="Arial" panose="020B0604020202020204" pitchFamily="34" charset="0"/>
              </a:rPr>
              <a:t>ALL</a:t>
            </a:r>
            <a:r>
              <a:rPr lang="en-US" altLang="en-US" sz="1400" dirty="0">
                <a:solidFill>
                  <a:srgbClr val="7030A0"/>
                </a:solidFill>
                <a:latin typeface="Arial" panose="020B0604020202020204" pitchFamily="34" charset="0"/>
                <a:cs typeface="Arial" panose="020B0604020202020204" pitchFamily="34" charset="0"/>
              </a:rPr>
              <a:t> option or Groups at Select Objects prompt</a:t>
            </a:r>
          </a:p>
        </p:txBody>
      </p:sp>
      <p:pic>
        <p:nvPicPr>
          <p:cNvPr id="30" name="Picture 29">
            <a:extLst>
              <a:ext uri="{FF2B5EF4-FFF2-40B4-BE49-F238E27FC236}">
                <a16:creationId xmlns:a16="http://schemas.microsoft.com/office/drawing/2014/main" id="{33739E89-70C2-4796-8135-1D5D3E5210CE}"/>
              </a:ext>
            </a:extLst>
          </p:cNvPr>
          <p:cNvPicPr>
            <a:picLocks noChangeAspect="1"/>
          </p:cNvPicPr>
          <p:nvPr/>
        </p:nvPicPr>
        <p:blipFill>
          <a:blip r:embed="rId13"/>
          <a:stretch>
            <a:fillRect/>
          </a:stretch>
        </p:blipFill>
        <p:spPr>
          <a:xfrm>
            <a:off x="3285825" y="1940572"/>
            <a:ext cx="295275" cy="485775"/>
          </a:xfrm>
          <a:prstGeom prst="rect">
            <a:avLst/>
          </a:prstGeom>
        </p:spPr>
      </p:pic>
      <p:sp>
        <p:nvSpPr>
          <p:cNvPr id="53" name="TextBox 52">
            <a:extLst>
              <a:ext uri="{FF2B5EF4-FFF2-40B4-BE49-F238E27FC236}">
                <a16:creationId xmlns:a16="http://schemas.microsoft.com/office/drawing/2014/main" id="{E1749947-9BD6-4E0E-BEFC-DACC498F364F}"/>
              </a:ext>
            </a:extLst>
          </p:cNvPr>
          <p:cNvSpPr txBox="1"/>
          <p:nvPr/>
        </p:nvSpPr>
        <p:spPr>
          <a:xfrm>
            <a:off x="6651057" y="3617123"/>
            <a:ext cx="2492943" cy="369332"/>
          </a:xfrm>
          <a:prstGeom prst="rect">
            <a:avLst/>
          </a:prstGeom>
          <a:noFill/>
        </p:spPr>
        <p:txBody>
          <a:bodyPr wrap="square" rtlCol="0">
            <a:spAutoFit/>
          </a:bodyPr>
          <a:lstStyle/>
          <a:p>
            <a:pPr algn="ctr"/>
            <a:r>
              <a:rPr lang="en-US" dirty="0">
                <a:solidFill>
                  <a:srgbClr val="002060"/>
                </a:solidFill>
              </a:rPr>
              <a:t>CAD_Deck2</a:t>
            </a:r>
          </a:p>
        </p:txBody>
      </p:sp>
    </p:spTree>
    <p:extLst>
      <p:ext uri="{BB962C8B-B14F-4D97-AF65-F5344CB8AC3E}">
        <p14:creationId xmlns:p14="http://schemas.microsoft.com/office/powerpoint/2010/main" val="283999917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Creating Orbits</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118</a:t>
            </a:fld>
            <a:endParaRPr lang="en-US" altLang="en-US" sz="1200" dirty="0"/>
          </a:p>
        </p:txBody>
      </p:sp>
      <p:sp>
        <p:nvSpPr>
          <p:cNvPr id="7" name="object 3">
            <a:extLst>
              <a:ext uri="{FF2B5EF4-FFF2-40B4-BE49-F238E27FC236}">
                <a16:creationId xmlns:a16="http://schemas.microsoft.com/office/drawing/2014/main" id="{437FFDA0-B20D-4C3D-A0E5-C8BE5531D549}"/>
              </a:ext>
            </a:extLst>
          </p:cNvPr>
          <p:cNvSpPr txBox="1">
            <a:spLocks noChangeArrowheads="1"/>
          </p:cNvSpPr>
          <p:nvPr/>
        </p:nvSpPr>
        <p:spPr bwMode="auto">
          <a:xfrm>
            <a:off x="5115444" y="1086678"/>
            <a:ext cx="4028556" cy="5522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Since Beta angle varies between 0 and 90, multiple orbits should be investigated.  For this evaluation, increments of 15° are probably good enough.  Open the Orbit Manager (</a:t>
            </a:r>
            <a:r>
              <a:rPr lang="en-US" altLang="en-US" sz="1300" u="sng" dirty="0" err="1">
                <a:solidFill>
                  <a:srgbClr val="FF0000"/>
                </a:solidFill>
                <a:latin typeface="Arial" panose="020B0604020202020204" pitchFamily="34" charset="0"/>
                <a:cs typeface="Arial" panose="020B0604020202020204" pitchFamily="34" charset="0"/>
              </a:rPr>
              <a:t>rcManageOrbits</a:t>
            </a:r>
            <a:r>
              <a:rPr lang="en-US" altLang="en-US" sz="1300" dirty="0">
                <a:solidFill>
                  <a:srgbClr val="FF0000"/>
                </a:solidFill>
                <a:latin typeface="Arial" panose="020B0604020202020204" pitchFamily="34" charset="0"/>
                <a:cs typeface="Arial" panose="020B0604020202020204" pitchFamily="34" charset="0"/>
              </a:rPr>
              <a:t>)</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Add a new orbit named Cold_b00 as a Basic orbit, which needs only Beta Angle and Altitude for trajectory information.  Enter Beta Angle=0 and Altitude=407 km.  Note that the orbital period is also calculated.</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Since this is a cold case, it is advisable to enter the cold biased environments.  This could also be done with Symbol overrides in CaseSets, but this might force recalculation of the </a:t>
            </a:r>
            <a:r>
              <a:rPr lang="en-US" altLang="en-US" sz="1300" dirty="0" err="1">
                <a:solidFill>
                  <a:srgbClr val="7030A0"/>
                </a:solidFill>
                <a:latin typeface="Arial" panose="020B0604020202020204" pitchFamily="34" charset="0"/>
                <a:cs typeface="Arial" panose="020B0604020202020204" pitchFamily="34" charset="0"/>
              </a:rPr>
              <a:t>HeatRates</a:t>
            </a:r>
            <a:r>
              <a:rPr lang="en-US" altLang="en-US" sz="1300" dirty="0">
                <a:solidFill>
                  <a:srgbClr val="7030A0"/>
                </a:solidFill>
                <a:latin typeface="Arial" panose="020B0604020202020204" pitchFamily="34" charset="0"/>
                <a:cs typeface="Arial" panose="020B0604020202020204" pitchFamily="34" charset="0"/>
              </a:rPr>
              <a:t> when all that changed are the fluxes.  Best to have different orbits</a:t>
            </a:r>
          </a:p>
          <a:p>
            <a:pPr lvl="1">
              <a:spcBef>
                <a:spcPts val="0"/>
              </a:spcBef>
              <a:buFontTx/>
              <a:buChar char="•"/>
            </a:pPr>
            <a:r>
              <a:rPr lang="en-US" altLang="en-US" sz="1100" dirty="0">
                <a:solidFill>
                  <a:srgbClr val="7030A0"/>
                </a:solidFill>
                <a:latin typeface="Arial" panose="020B0604020202020204" pitchFamily="34" charset="0"/>
                <a:cs typeface="Arial" panose="020B0604020202020204" pitchFamily="34" charset="0"/>
              </a:rPr>
              <a:t>Use 1286 W/m</a:t>
            </a:r>
            <a:r>
              <a:rPr lang="en-US" altLang="en-US" sz="1100" baseline="30000" dirty="0">
                <a:solidFill>
                  <a:srgbClr val="7030A0"/>
                </a:solidFill>
                <a:latin typeface="Arial" panose="020B0604020202020204" pitchFamily="34" charset="0"/>
                <a:cs typeface="Arial" panose="020B0604020202020204" pitchFamily="34" charset="0"/>
              </a:rPr>
              <a:t>2</a:t>
            </a:r>
            <a:r>
              <a:rPr lang="en-US" altLang="en-US" sz="1100" dirty="0">
                <a:solidFill>
                  <a:srgbClr val="7030A0"/>
                </a:solidFill>
                <a:latin typeface="Arial" panose="020B0604020202020204" pitchFamily="34" charset="0"/>
                <a:cs typeface="Arial" panose="020B0604020202020204" pitchFamily="34" charset="0"/>
              </a:rPr>
              <a:t> (Cold) and 1420 (Hot) for Solar</a:t>
            </a:r>
          </a:p>
          <a:p>
            <a:pPr lvl="1">
              <a:spcBef>
                <a:spcPts val="0"/>
              </a:spcBef>
              <a:buFontTx/>
              <a:buChar char="•"/>
            </a:pPr>
            <a:r>
              <a:rPr lang="en-US" altLang="en-US" sz="1100" dirty="0">
                <a:solidFill>
                  <a:srgbClr val="7030A0"/>
                </a:solidFill>
                <a:latin typeface="Arial" panose="020B0604020202020204" pitchFamily="34" charset="0"/>
                <a:cs typeface="Arial" panose="020B0604020202020204" pitchFamily="34" charset="0"/>
              </a:rPr>
              <a:t>Use 0.25 (Cold) and 0.35 (Hot) for Albedo</a:t>
            </a:r>
          </a:p>
          <a:p>
            <a:pPr lvl="1">
              <a:spcBef>
                <a:spcPts val="0"/>
              </a:spcBef>
              <a:buFontTx/>
              <a:buChar char="•"/>
            </a:pPr>
            <a:r>
              <a:rPr lang="en-US" altLang="en-US" sz="1100" dirty="0">
                <a:solidFill>
                  <a:srgbClr val="7030A0"/>
                </a:solidFill>
                <a:latin typeface="Arial" panose="020B0604020202020204" pitchFamily="34" charset="0"/>
                <a:cs typeface="Arial" panose="020B0604020202020204" pitchFamily="34" charset="0"/>
              </a:rPr>
              <a:t>Use 208 W/m2 (Cold) and 265 (Hot) for Planet IR</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Accept the default of 12 positions, +Z (Nadir),  and +X (Velocity).  Note that timesteps are created just before/after eclipse entry and exit.  Create Hot and Cold cases for 0,15,30,45,60,75,90 beta angles</a:t>
            </a: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Edit the symbols (</a:t>
            </a:r>
            <a:r>
              <a:rPr lang="en-US" altLang="en-US" sz="1300" u="sng" dirty="0" err="1">
                <a:solidFill>
                  <a:srgbClr val="00B0F0"/>
                </a:solidFill>
                <a:latin typeface="Arial" panose="020B0604020202020204" pitchFamily="34" charset="0"/>
                <a:cs typeface="Arial" panose="020B0604020202020204" pitchFamily="34" charset="0"/>
              </a:rPr>
              <a:t>rcSymbol</a:t>
            </a:r>
            <a:r>
              <a:rPr lang="en-US" altLang="en-US" sz="1300" dirty="0">
                <a:solidFill>
                  <a:srgbClr val="00B0F0"/>
                </a:solidFill>
                <a:latin typeface="Arial" panose="020B0604020202020204" pitchFamily="34" charset="0"/>
                <a:cs typeface="Arial" panose="020B0604020202020204" pitchFamily="34" charset="0"/>
              </a:rPr>
              <a:t>) and take note of all the symbols now created on the orbital tab. Select the indicated ones and edit.</a:t>
            </a:r>
          </a:p>
          <a:p>
            <a:pPr>
              <a:spcBef>
                <a:spcPts val="0"/>
              </a:spcBef>
              <a:buFontTx/>
              <a:buChar char="•"/>
            </a:pPr>
            <a:r>
              <a:rPr lang="en-US" altLang="en-US" sz="1300" dirty="0">
                <a:solidFill>
                  <a:srgbClr val="FFC000"/>
                </a:solidFill>
                <a:latin typeface="Arial" panose="020B0604020202020204" pitchFamily="34" charset="0"/>
                <a:cs typeface="Arial" panose="020B0604020202020204" pitchFamily="34" charset="0"/>
              </a:rPr>
              <a:t>Click </a:t>
            </a:r>
            <a:r>
              <a:rPr lang="en-US" altLang="en-US" sz="1300" i="1" dirty="0">
                <a:solidFill>
                  <a:srgbClr val="FFC000"/>
                </a:solidFill>
                <a:latin typeface="Arial" panose="020B0604020202020204" pitchFamily="34" charset="0"/>
                <a:cs typeface="Arial" panose="020B0604020202020204" pitchFamily="34" charset="0"/>
              </a:rPr>
              <a:t>Control Symbol Output to SINDA</a:t>
            </a:r>
            <a:r>
              <a:rPr lang="en-US" altLang="en-US" sz="1300" dirty="0">
                <a:solidFill>
                  <a:srgbClr val="FFC000"/>
                </a:solidFill>
                <a:latin typeface="Arial" panose="020B0604020202020204" pitchFamily="34" charset="0"/>
                <a:cs typeface="Arial" panose="020B0604020202020204" pitchFamily="34" charset="0"/>
              </a:rPr>
              <a:t> button and select </a:t>
            </a:r>
            <a:r>
              <a:rPr lang="en-US" altLang="en-US" sz="1300" i="1" dirty="0">
                <a:solidFill>
                  <a:srgbClr val="FFC000"/>
                </a:solidFill>
                <a:latin typeface="Arial" panose="020B0604020202020204" pitchFamily="34" charset="0"/>
                <a:cs typeface="Arial" panose="020B0604020202020204" pitchFamily="34" charset="0"/>
              </a:rPr>
              <a:t>Always Output Thermal Desktop Symbol as SINDA Register</a:t>
            </a:r>
            <a:r>
              <a:rPr lang="en-US" altLang="en-US" sz="1300" dirty="0">
                <a:solidFill>
                  <a:srgbClr val="FFC000"/>
                </a:solidFill>
                <a:latin typeface="Arial" panose="020B0604020202020204" pitchFamily="34" charset="0"/>
                <a:cs typeface="Arial" panose="020B0604020202020204" pitchFamily="34" charset="0"/>
              </a:rPr>
              <a:t>.  This will be used later…</a:t>
            </a:r>
            <a:endParaRPr lang="en-US" altLang="en-US" sz="1400" dirty="0">
              <a:solidFill>
                <a:srgbClr val="0B3D9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FBAFDCD-DD36-4708-BCF0-85B38D3F76E4}"/>
              </a:ext>
            </a:extLst>
          </p:cNvPr>
          <p:cNvPicPr>
            <a:picLocks noChangeAspect="1"/>
          </p:cNvPicPr>
          <p:nvPr/>
        </p:nvPicPr>
        <p:blipFill>
          <a:blip r:embed="rId2"/>
          <a:stretch>
            <a:fillRect/>
          </a:stretch>
        </p:blipFill>
        <p:spPr>
          <a:xfrm>
            <a:off x="71416" y="1143000"/>
            <a:ext cx="2824184" cy="1897228"/>
          </a:xfrm>
          <a:prstGeom prst="rect">
            <a:avLst/>
          </a:prstGeom>
        </p:spPr>
      </p:pic>
      <p:pic>
        <p:nvPicPr>
          <p:cNvPr id="10" name="Picture 9">
            <a:extLst>
              <a:ext uri="{FF2B5EF4-FFF2-40B4-BE49-F238E27FC236}">
                <a16:creationId xmlns:a16="http://schemas.microsoft.com/office/drawing/2014/main" id="{2C6F3180-9118-479B-B086-1D024FC037C0}"/>
              </a:ext>
            </a:extLst>
          </p:cNvPr>
          <p:cNvPicPr>
            <a:picLocks noChangeAspect="1"/>
          </p:cNvPicPr>
          <p:nvPr/>
        </p:nvPicPr>
        <p:blipFill rotWithShape="1">
          <a:blip r:embed="rId3"/>
          <a:srcRect t="7150" r="57376" b="47780"/>
          <a:stretch/>
        </p:blipFill>
        <p:spPr>
          <a:xfrm>
            <a:off x="2945295" y="1143000"/>
            <a:ext cx="2140330" cy="1566541"/>
          </a:xfrm>
          <a:prstGeom prst="rect">
            <a:avLst/>
          </a:prstGeom>
        </p:spPr>
      </p:pic>
      <p:pic>
        <p:nvPicPr>
          <p:cNvPr id="12" name="Picture 11">
            <a:extLst>
              <a:ext uri="{FF2B5EF4-FFF2-40B4-BE49-F238E27FC236}">
                <a16:creationId xmlns:a16="http://schemas.microsoft.com/office/drawing/2014/main" id="{2D116B65-85F7-4FD3-B217-8A88B71BB252}"/>
              </a:ext>
            </a:extLst>
          </p:cNvPr>
          <p:cNvPicPr>
            <a:picLocks noChangeAspect="1"/>
          </p:cNvPicPr>
          <p:nvPr/>
        </p:nvPicPr>
        <p:blipFill rotWithShape="1">
          <a:blip r:embed="rId4"/>
          <a:srcRect t="8152" r="19571" b="60435"/>
          <a:stretch/>
        </p:blipFill>
        <p:spPr>
          <a:xfrm>
            <a:off x="212035" y="3124200"/>
            <a:ext cx="3919537" cy="1059666"/>
          </a:xfrm>
          <a:prstGeom prst="rect">
            <a:avLst/>
          </a:prstGeom>
        </p:spPr>
      </p:pic>
      <p:pic>
        <p:nvPicPr>
          <p:cNvPr id="14" name="Picture 13">
            <a:extLst>
              <a:ext uri="{FF2B5EF4-FFF2-40B4-BE49-F238E27FC236}">
                <a16:creationId xmlns:a16="http://schemas.microsoft.com/office/drawing/2014/main" id="{98AF040C-6723-43AD-B7E8-79C2E0D86BF6}"/>
              </a:ext>
            </a:extLst>
          </p:cNvPr>
          <p:cNvPicPr>
            <a:picLocks noChangeAspect="1"/>
          </p:cNvPicPr>
          <p:nvPr/>
        </p:nvPicPr>
        <p:blipFill rotWithShape="1">
          <a:blip r:embed="rId5"/>
          <a:srcRect t="6452" r="46927" b="70102"/>
          <a:stretch/>
        </p:blipFill>
        <p:spPr>
          <a:xfrm>
            <a:off x="2431671" y="3320001"/>
            <a:ext cx="2624138" cy="802423"/>
          </a:xfrm>
          <a:prstGeom prst="rect">
            <a:avLst/>
          </a:prstGeom>
        </p:spPr>
      </p:pic>
      <p:sp>
        <p:nvSpPr>
          <p:cNvPr id="24" name="Arrow: Right 23">
            <a:extLst>
              <a:ext uri="{FF2B5EF4-FFF2-40B4-BE49-F238E27FC236}">
                <a16:creationId xmlns:a16="http://schemas.microsoft.com/office/drawing/2014/main" id="{FD4BBFD8-C010-494F-9048-E506DD8060DC}"/>
              </a:ext>
            </a:extLst>
          </p:cNvPr>
          <p:cNvSpPr/>
          <p:nvPr/>
        </p:nvSpPr>
        <p:spPr>
          <a:xfrm>
            <a:off x="2628900" y="1524000"/>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CE7263F0-3491-4724-BD5E-6973648FBFBE}"/>
              </a:ext>
            </a:extLst>
          </p:cNvPr>
          <p:cNvSpPr/>
          <p:nvPr/>
        </p:nvSpPr>
        <p:spPr>
          <a:xfrm rot="5400000">
            <a:off x="4105680" y="2799420"/>
            <a:ext cx="533400" cy="481616"/>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45FE9B5B-BCAC-480D-81AF-CC984DA74259}"/>
              </a:ext>
            </a:extLst>
          </p:cNvPr>
          <p:cNvSpPr/>
          <p:nvPr/>
        </p:nvSpPr>
        <p:spPr>
          <a:xfrm rot="10256823">
            <a:off x="2180376" y="3601843"/>
            <a:ext cx="533400" cy="481616"/>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BFF7D925-9D0E-4473-90E5-BE0C6950F379}"/>
              </a:ext>
            </a:extLst>
          </p:cNvPr>
          <p:cNvPicPr>
            <a:picLocks noChangeAspect="1"/>
          </p:cNvPicPr>
          <p:nvPr/>
        </p:nvPicPr>
        <p:blipFill rotWithShape="1">
          <a:blip r:embed="rId6"/>
          <a:srcRect l="1434" t="14329" r="33585" b="22281"/>
          <a:stretch/>
        </p:blipFill>
        <p:spPr>
          <a:xfrm>
            <a:off x="139149" y="4137302"/>
            <a:ext cx="4737651" cy="2211035"/>
          </a:xfrm>
          <a:prstGeom prst="rect">
            <a:avLst/>
          </a:prstGeom>
        </p:spPr>
      </p:pic>
      <p:sp>
        <p:nvSpPr>
          <p:cNvPr id="32" name="Arrow: Right 31">
            <a:extLst>
              <a:ext uri="{FF2B5EF4-FFF2-40B4-BE49-F238E27FC236}">
                <a16:creationId xmlns:a16="http://schemas.microsoft.com/office/drawing/2014/main" id="{D04FF3AA-32D9-4FEA-8A83-ED81F8CBBD2D}"/>
              </a:ext>
            </a:extLst>
          </p:cNvPr>
          <p:cNvSpPr/>
          <p:nvPr/>
        </p:nvSpPr>
        <p:spPr>
          <a:xfrm rot="8103406">
            <a:off x="686199" y="3881617"/>
            <a:ext cx="533400" cy="48161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D73CC456-A016-49D1-A5AB-9112827D58F0}"/>
              </a:ext>
            </a:extLst>
          </p:cNvPr>
          <p:cNvPicPr>
            <a:picLocks noChangeAspect="1"/>
          </p:cNvPicPr>
          <p:nvPr/>
        </p:nvPicPr>
        <p:blipFill>
          <a:blip r:embed="rId7"/>
          <a:stretch>
            <a:fillRect/>
          </a:stretch>
        </p:blipFill>
        <p:spPr>
          <a:xfrm>
            <a:off x="2971800" y="4628321"/>
            <a:ext cx="2128570" cy="1521233"/>
          </a:xfrm>
          <a:prstGeom prst="rect">
            <a:avLst/>
          </a:prstGeom>
        </p:spPr>
      </p:pic>
      <p:sp>
        <p:nvSpPr>
          <p:cNvPr id="34" name="Arrow: Right 33">
            <a:extLst>
              <a:ext uri="{FF2B5EF4-FFF2-40B4-BE49-F238E27FC236}">
                <a16:creationId xmlns:a16="http://schemas.microsoft.com/office/drawing/2014/main" id="{0A768916-D600-42A2-9D04-4D69B501302D}"/>
              </a:ext>
            </a:extLst>
          </p:cNvPr>
          <p:cNvSpPr/>
          <p:nvPr/>
        </p:nvSpPr>
        <p:spPr>
          <a:xfrm rot="21123240">
            <a:off x="2462399" y="5063757"/>
            <a:ext cx="533400" cy="48161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725886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D2C00DD-EC56-464E-860A-6A92B9311EDE}"/>
              </a:ext>
            </a:extLst>
          </p:cNvPr>
          <p:cNvPicPr>
            <a:picLocks noChangeAspect="1"/>
          </p:cNvPicPr>
          <p:nvPr/>
        </p:nvPicPr>
        <p:blipFill rotWithShape="1">
          <a:blip r:embed="rId2"/>
          <a:srcRect l="34632" t="4339" r="34106" b="7613"/>
          <a:stretch/>
        </p:blipFill>
        <p:spPr>
          <a:xfrm>
            <a:off x="2057401" y="1116485"/>
            <a:ext cx="1828800" cy="2401454"/>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z="3200" spc="-5" dirty="0"/>
              <a:t>ESPA Main Structure</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119</a:t>
            </a:fld>
            <a:endParaRPr lang="en-US" altLang="en-US" sz="1200" dirty="0"/>
          </a:p>
        </p:txBody>
      </p:sp>
      <p:pic>
        <p:nvPicPr>
          <p:cNvPr id="4" name="Picture 3">
            <a:extLst>
              <a:ext uri="{FF2B5EF4-FFF2-40B4-BE49-F238E27FC236}">
                <a16:creationId xmlns:a16="http://schemas.microsoft.com/office/drawing/2014/main" id="{8538E69E-E471-4F50-AB43-14E5F819537F}"/>
              </a:ext>
            </a:extLst>
          </p:cNvPr>
          <p:cNvPicPr>
            <a:picLocks noChangeAspect="1"/>
          </p:cNvPicPr>
          <p:nvPr/>
        </p:nvPicPr>
        <p:blipFill rotWithShape="1">
          <a:blip r:embed="rId3"/>
          <a:srcRect l="33368" t="12918" r="38000" b="6710"/>
          <a:stretch/>
        </p:blipFill>
        <p:spPr>
          <a:xfrm>
            <a:off x="76200" y="1136584"/>
            <a:ext cx="1809729" cy="2368616"/>
          </a:xfrm>
          <a:prstGeom prst="rect">
            <a:avLst/>
          </a:prstGeom>
        </p:spPr>
      </p:pic>
      <p:sp>
        <p:nvSpPr>
          <p:cNvPr id="7" name="object 3">
            <a:extLst>
              <a:ext uri="{FF2B5EF4-FFF2-40B4-BE49-F238E27FC236}">
                <a16:creationId xmlns:a16="http://schemas.microsoft.com/office/drawing/2014/main" id="{437FFDA0-B20D-4C3D-A0E5-C8BE5531D549}"/>
              </a:ext>
            </a:extLst>
          </p:cNvPr>
          <p:cNvSpPr txBox="1">
            <a:spLocks noChangeArrowheads="1"/>
          </p:cNvSpPr>
          <p:nvPr/>
        </p:nvSpPr>
        <p:spPr bwMode="auto">
          <a:xfrm>
            <a:off x="3886201" y="1116484"/>
            <a:ext cx="5257798" cy="267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u="sng" dirty="0">
                <a:solidFill>
                  <a:srgbClr val="FF0000"/>
                </a:solidFill>
                <a:latin typeface="Arial" panose="020B0604020202020204" pitchFamily="34" charset="0"/>
                <a:cs typeface="Arial" panose="020B0604020202020204" pitchFamily="34" charset="0"/>
              </a:rPr>
              <a:t>SLICE</a:t>
            </a:r>
            <a:r>
              <a:rPr lang="en-US" altLang="en-US" sz="1400" dirty="0">
                <a:solidFill>
                  <a:srgbClr val="FF0000"/>
                </a:solidFill>
                <a:latin typeface="Arial" panose="020B0604020202020204" pitchFamily="34" charset="0"/>
                <a:cs typeface="Arial" panose="020B0604020202020204" pitchFamily="34" charset="0"/>
              </a:rPr>
              <a:t> solid along YZ plane and select point about axis to yield a Half ESPA.</a:t>
            </a: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Use Points to define cylinder, </a:t>
            </a:r>
            <a:r>
              <a:rPr lang="en-US" altLang="en-US" sz="1400" dirty="0" err="1">
                <a:solidFill>
                  <a:srgbClr val="00B050"/>
                </a:solidFill>
                <a:latin typeface="Arial" panose="020B0604020202020204" pitchFamily="34" charset="0"/>
                <a:cs typeface="Arial" panose="020B0604020202020204" pitchFamily="34" charset="0"/>
              </a:rPr>
              <a:t>nodalized</a:t>
            </a:r>
            <a:r>
              <a:rPr lang="en-US" altLang="en-US" sz="1400" dirty="0">
                <a:solidFill>
                  <a:srgbClr val="00B050"/>
                </a:solidFill>
                <a:latin typeface="Arial" panose="020B0604020202020204" pitchFamily="34" charset="0"/>
                <a:cs typeface="Arial" panose="020B0604020202020204" pitchFamily="34" charset="0"/>
              </a:rPr>
              <a:t> as Edge Nodes (17 x 9)</a:t>
            </a:r>
            <a:endParaRPr lang="en-US" altLang="en-US" sz="1100" dirty="0">
              <a:solidFill>
                <a:srgbClr val="00B050"/>
              </a:solidFill>
              <a:latin typeface="Arial" panose="020B0604020202020204" pitchFamily="34" charset="0"/>
              <a:cs typeface="Arial" panose="020B0604020202020204" pitchFamily="34" charset="0"/>
            </a:endParaRPr>
          </a:p>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Select nodes indicated in Blue and Edit as a group.  Make them disabled to effectively make an opening in a surface</a:t>
            </a:r>
          </a:p>
          <a:p>
            <a:pPr>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Alternately, you could Convert to FE (</a:t>
            </a:r>
            <a:r>
              <a:rPr lang="en-US" altLang="en-US" sz="1400" i="1" dirty="0">
                <a:solidFill>
                  <a:srgbClr val="002060"/>
                </a:solidFill>
                <a:latin typeface="Arial" panose="020B0604020202020204" pitchFamily="34" charset="0"/>
                <a:cs typeface="Arial" panose="020B0604020202020204" pitchFamily="34" charset="0"/>
              </a:rPr>
              <a:t>Thermal-Modeling Tools-Convert Finite Difference to Finite Element</a:t>
            </a:r>
            <a:r>
              <a:rPr lang="en-US" altLang="en-US" sz="1400" dirty="0">
                <a:solidFill>
                  <a:srgbClr val="002060"/>
                </a:solidFill>
                <a:latin typeface="Arial" panose="020B0604020202020204" pitchFamily="34" charset="0"/>
                <a:cs typeface="Arial" panose="020B0604020202020204" pitchFamily="34" charset="0"/>
              </a:rPr>
              <a:t>) but this is a one way operation</a:t>
            </a:r>
          </a:p>
          <a:p>
            <a:pPr>
              <a:spcBef>
                <a:spcPts val="0"/>
              </a:spcBef>
              <a:buFontTx/>
              <a:buChar char="•"/>
            </a:pPr>
            <a:r>
              <a:rPr lang="en-US" altLang="en-US" sz="1400" dirty="0">
                <a:solidFill>
                  <a:srgbClr val="00B0F0"/>
                </a:solidFill>
                <a:latin typeface="Arial" panose="020B0604020202020204" pitchFamily="34" charset="0"/>
                <a:cs typeface="Arial" panose="020B0604020202020204" pitchFamily="34" charset="0"/>
              </a:rPr>
              <a:t>Elements can be deleted to make cutouts</a:t>
            </a:r>
          </a:p>
          <a:p>
            <a:pPr>
              <a:spcBef>
                <a:spcPts val="0"/>
              </a:spcBef>
              <a:buFontTx/>
              <a:buChar char="•"/>
            </a:pPr>
            <a:r>
              <a:rPr lang="en-US" altLang="en-US" sz="1400" dirty="0">
                <a:solidFill>
                  <a:srgbClr val="FFC000"/>
                </a:solidFill>
                <a:latin typeface="Arial" panose="020B0604020202020204" pitchFamily="34" charset="0"/>
                <a:cs typeface="Arial" panose="020B0604020202020204" pitchFamily="34" charset="0"/>
              </a:rPr>
              <a:t>Moving Nodes shown in Blue (Bottom Right) allows for element shape to be adjusted</a:t>
            </a:r>
          </a:p>
          <a:p>
            <a:pPr>
              <a:spcBef>
                <a:spcPts val="600"/>
              </a:spcBef>
              <a:buFontTx/>
              <a:buChar char="•"/>
            </a:pPr>
            <a:endParaRPr lang="en-US" altLang="en-US" sz="1400" dirty="0">
              <a:solidFill>
                <a:srgbClr val="0B3D9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9D445E0B-7950-4E5F-9819-5BD7EFD4BA38}"/>
              </a:ext>
            </a:extLst>
          </p:cNvPr>
          <p:cNvPicPr>
            <a:picLocks noChangeAspect="1"/>
          </p:cNvPicPr>
          <p:nvPr/>
        </p:nvPicPr>
        <p:blipFill rotWithShape="1">
          <a:blip r:embed="rId4">
            <a:clrChange>
              <a:clrFrom>
                <a:srgbClr val="FFFFFF"/>
              </a:clrFrom>
              <a:clrTo>
                <a:srgbClr val="FFFFFF">
                  <a:alpha val="0"/>
                </a:srgbClr>
              </a:clrTo>
            </a:clrChange>
          </a:blip>
          <a:srcRect l="53158" t="26013" r="27473" b="21158"/>
          <a:stretch/>
        </p:blipFill>
        <p:spPr>
          <a:xfrm>
            <a:off x="76200" y="3811604"/>
            <a:ext cx="1676400" cy="2131943"/>
          </a:xfrm>
          <a:prstGeom prst="rect">
            <a:avLst/>
          </a:prstGeom>
        </p:spPr>
      </p:pic>
      <p:pic>
        <p:nvPicPr>
          <p:cNvPr id="17" name="Picture 16">
            <a:extLst>
              <a:ext uri="{FF2B5EF4-FFF2-40B4-BE49-F238E27FC236}">
                <a16:creationId xmlns:a16="http://schemas.microsoft.com/office/drawing/2014/main" id="{5190B875-C30A-4EED-9D0D-73946E8066C1}"/>
              </a:ext>
            </a:extLst>
          </p:cNvPr>
          <p:cNvPicPr>
            <a:picLocks noChangeAspect="1"/>
          </p:cNvPicPr>
          <p:nvPr/>
        </p:nvPicPr>
        <p:blipFill rotWithShape="1">
          <a:blip r:embed="rId5"/>
          <a:srcRect r="27307" b="82948"/>
          <a:stretch/>
        </p:blipFill>
        <p:spPr>
          <a:xfrm>
            <a:off x="1564382" y="3404584"/>
            <a:ext cx="2468429" cy="646047"/>
          </a:xfrm>
          <a:prstGeom prst="rect">
            <a:avLst/>
          </a:prstGeom>
        </p:spPr>
      </p:pic>
      <p:pic>
        <p:nvPicPr>
          <p:cNvPr id="10" name="Picture 9">
            <a:extLst>
              <a:ext uri="{FF2B5EF4-FFF2-40B4-BE49-F238E27FC236}">
                <a16:creationId xmlns:a16="http://schemas.microsoft.com/office/drawing/2014/main" id="{083C9256-CCE1-4B80-88CB-683EEA93BAE6}"/>
              </a:ext>
            </a:extLst>
          </p:cNvPr>
          <p:cNvPicPr>
            <a:picLocks noChangeAspect="1"/>
          </p:cNvPicPr>
          <p:nvPr/>
        </p:nvPicPr>
        <p:blipFill rotWithShape="1">
          <a:blip r:embed="rId6">
            <a:clrChange>
              <a:clrFrom>
                <a:srgbClr val="FFFFFF"/>
              </a:clrFrom>
              <a:clrTo>
                <a:srgbClr val="FFFFFF">
                  <a:alpha val="0"/>
                </a:srgbClr>
              </a:clrTo>
            </a:clrChange>
          </a:blip>
          <a:srcRect l="30105" t="14950" r="42362" b="8290"/>
          <a:stretch/>
        </p:blipFill>
        <p:spPr>
          <a:xfrm>
            <a:off x="1790134" y="4101420"/>
            <a:ext cx="1752600" cy="2278152"/>
          </a:xfrm>
          <a:prstGeom prst="rect">
            <a:avLst/>
          </a:prstGeom>
        </p:spPr>
      </p:pic>
      <p:pic>
        <p:nvPicPr>
          <p:cNvPr id="14" name="Picture 13">
            <a:extLst>
              <a:ext uri="{FF2B5EF4-FFF2-40B4-BE49-F238E27FC236}">
                <a16:creationId xmlns:a16="http://schemas.microsoft.com/office/drawing/2014/main" id="{5E91B844-2F60-4A40-A140-3CFE8A62BB24}"/>
              </a:ext>
            </a:extLst>
          </p:cNvPr>
          <p:cNvPicPr>
            <a:picLocks noChangeAspect="1"/>
          </p:cNvPicPr>
          <p:nvPr/>
        </p:nvPicPr>
        <p:blipFill rotWithShape="1">
          <a:blip r:embed="rId7">
            <a:clrChange>
              <a:clrFrom>
                <a:srgbClr val="FFFFFF"/>
              </a:clrFrom>
              <a:clrTo>
                <a:srgbClr val="FFFFFF">
                  <a:alpha val="0"/>
                </a:srgbClr>
              </a:clrTo>
            </a:clrChange>
          </a:blip>
          <a:srcRect l="34632" t="4112" r="34737" b="6709"/>
          <a:stretch/>
        </p:blipFill>
        <p:spPr>
          <a:xfrm>
            <a:off x="3504717" y="4050631"/>
            <a:ext cx="1753083" cy="2379615"/>
          </a:xfrm>
          <a:prstGeom prst="rect">
            <a:avLst/>
          </a:prstGeom>
        </p:spPr>
      </p:pic>
      <p:pic>
        <p:nvPicPr>
          <p:cNvPr id="18" name="Picture 17">
            <a:extLst>
              <a:ext uri="{FF2B5EF4-FFF2-40B4-BE49-F238E27FC236}">
                <a16:creationId xmlns:a16="http://schemas.microsoft.com/office/drawing/2014/main" id="{826C58BF-139A-41AA-BB51-86DEDF3870C1}"/>
              </a:ext>
            </a:extLst>
          </p:cNvPr>
          <p:cNvPicPr>
            <a:picLocks noChangeAspect="1"/>
          </p:cNvPicPr>
          <p:nvPr/>
        </p:nvPicPr>
        <p:blipFill rotWithShape="1">
          <a:blip r:embed="rId8">
            <a:clrChange>
              <a:clrFrom>
                <a:srgbClr val="FFFFFF"/>
              </a:clrFrom>
              <a:clrTo>
                <a:srgbClr val="FFFFFF">
                  <a:alpha val="0"/>
                </a:srgbClr>
              </a:clrTo>
            </a:clrChange>
          </a:blip>
          <a:srcRect l="38744" t="6823" r="29053" b="3097"/>
          <a:stretch/>
        </p:blipFill>
        <p:spPr>
          <a:xfrm>
            <a:off x="5334000" y="4050631"/>
            <a:ext cx="1793121" cy="2338595"/>
          </a:xfrm>
          <a:prstGeom prst="rect">
            <a:avLst/>
          </a:prstGeom>
        </p:spPr>
      </p:pic>
      <p:pic>
        <p:nvPicPr>
          <p:cNvPr id="22" name="Picture 21">
            <a:extLst>
              <a:ext uri="{FF2B5EF4-FFF2-40B4-BE49-F238E27FC236}">
                <a16:creationId xmlns:a16="http://schemas.microsoft.com/office/drawing/2014/main" id="{E355A448-BA39-4B92-92EC-2D0C2C15EE01}"/>
              </a:ext>
            </a:extLst>
          </p:cNvPr>
          <p:cNvPicPr>
            <a:picLocks noChangeAspect="1"/>
          </p:cNvPicPr>
          <p:nvPr/>
        </p:nvPicPr>
        <p:blipFill rotWithShape="1">
          <a:blip r:embed="rId9">
            <a:clrChange>
              <a:clrFrom>
                <a:srgbClr val="FFFFFF"/>
              </a:clrFrom>
              <a:clrTo>
                <a:srgbClr val="FFFFFF">
                  <a:alpha val="0"/>
                </a:srgbClr>
              </a:clrTo>
            </a:clrChange>
          </a:blip>
          <a:srcRect l="43360" r="22948" b="3774"/>
          <a:stretch/>
        </p:blipFill>
        <p:spPr>
          <a:xfrm>
            <a:off x="7162800" y="4005713"/>
            <a:ext cx="1799097" cy="2395657"/>
          </a:xfrm>
          <a:prstGeom prst="rect">
            <a:avLst/>
          </a:prstGeom>
        </p:spPr>
      </p:pic>
      <p:sp>
        <p:nvSpPr>
          <p:cNvPr id="24" name="Arrow: Right 23">
            <a:extLst>
              <a:ext uri="{FF2B5EF4-FFF2-40B4-BE49-F238E27FC236}">
                <a16:creationId xmlns:a16="http://schemas.microsoft.com/office/drawing/2014/main" id="{7A679AF8-61EB-4B18-9091-464B768E0E6E}"/>
              </a:ext>
            </a:extLst>
          </p:cNvPr>
          <p:cNvSpPr/>
          <p:nvPr/>
        </p:nvSpPr>
        <p:spPr>
          <a:xfrm rot="5751800">
            <a:off x="686198" y="3401897"/>
            <a:ext cx="533400" cy="48161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39C51E7F-512D-492E-8BB6-82CFA153CC9D}"/>
              </a:ext>
            </a:extLst>
          </p:cNvPr>
          <p:cNvSpPr/>
          <p:nvPr/>
        </p:nvSpPr>
        <p:spPr>
          <a:xfrm rot="544749">
            <a:off x="1466154" y="5002097"/>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A5034916-214E-4343-A603-4883E14DE2A5}"/>
              </a:ext>
            </a:extLst>
          </p:cNvPr>
          <p:cNvSpPr/>
          <p:nvPr/>
        </p:nvSpPr>
        <p:spPr>
          <a:xfrm rot="16801607">
            <a:off x="2341515" y="3809823"/>
            <a:ext cx="533400" cy="481616"/>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4BB51AA6-4122-4ACE-AE56-F566CDBD7A76}"/>
              </a:ext>
            </a:extLst>
          </p:cNvPr>
          <p:cNvSpPr/>
          <p:nvPr/>
        </p:nvSpPr>
        <p:spPr>
          <a:xfrm rot="21162574">
            <a:off x="3238016" y="5250127"/>
            <a:ext cx="533400" cy="48161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8FD35410-94B7-4515-9A2E-FA248CEC6818}"/>
              </a:ext>
            </a:extLst>
          </p:cNvPr>
          <p:cNvSpPr/>
          <p:nvPr/>
        </p:nvSpPr>
        <p:spPr>
          <a:xfrm>
            <a:off x="5067299" y="5045649"/>
            <a:ext cx="533400" cy="48161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E3C70835-0B1A-4C52-BC34-8F6DDC068B93}"/>
              </a:ext>
            </a:extLst>
          </p:cNvPr>
          <p:cNvSpPr/>
          <p:nvPr/>
        </p:nvSpPr>
        <p:spPr>
          <a:xfrm>
            <a:off x="6896100" y="4963029"/>
            <a:ext cx="533400" cy="48161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75883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z="3200" spc="-5" dirty="0"/>
              <a:t>ESPA Ports Structure</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120</a:t>
            </a:fld>
            <a:endParaRPr lang="en-US" altLang="en-US" sz="1200" dirty="0"/>
          </a:p>
        </p:txBody>
      </p:sp>
      <p:sp>
        <p:nvSpPr>
          <p:cNvPr id="7" name="object 3">
            <a:extLst>
              <a:ext uri="{FF2B5EF4-FFF2-40B4-BE49-F238E27FC236}">
                <a16:creationId xmlns:a16="http://schemas.microsoft.com/office/drawing/2014/main" id="{437FFDA0-B20D-4C3D-A0E5-C8BE5531D549}"/>
              </a:ext>
            </a:extLst>
          </p:cNvPr>
          <p:cNvSpPr txBox="1">
            <a:spLocks noChangeArrowheads="1"/>
          </p:cNvSpPr>
          <p:nvPr/>
        </p:nvSpPr>
        <p:spPr bwMode="auto">
          <a:xfrm>
            <a:off x="5562600" y="1116484"/>
            <a:ext cx="3581400" cy="543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600" dirty="0">
                <a:solidFill>
                  <a:srgbClr val="00B050"/>
                </a:solidFill>
                <a:latin typeface="Arial" panose="020B0604020202020204" pitchFamily="34" charset="0"/>
                <a:cs typeface="Arial" panose="020B0604020202020204" pitchFamily="34" charset="0"/>
              </a:rPr>
              <a:t>Selecting the disc will display the grips (small blue squares).  Each grip allows some geometrical parameter of the surface to be modified.  The right-most grip controls the outer diameter.  Note that if a geometric parameter (e.g. Max Radius) is defined as an expression, grip manipulation is not allowed.</a:t>
            </a:r>
          </a:p>
          <a:p>
            <a:pPr>
              <a:spcBef>
                <a:spcPts val="0"/>
              </a:spcBef>
              <a:buFontTx/>
              <a:buChar char="•"/>
            </a:pPr>
            <a:r>
              <a:rPr lang="en-US" altLang="en-US" sz="1600" dirty="0">
                <a:solidFill>
                  <a:srgbClr val="7030A0"/>
                </a:solidFill>
                <a:latin typeface="Arial" panose="020B0604020202020204" pitchFamily="34" charset="0"/>
                <a:cs typeface="Arial" panose="020B0604020202020204" pitchFamily="34" charset="0"/>
              </a:rPr>
              <a:t>Select this grip and drag it towards the right.  Select </a:t>
            </a:r>
            <a:r>
              <a:rPr lang="en-US" altLang="en-US" sz="1600" u="sng" dirty="0">
                <a:solidFill>
                  <a:srgbClr val="7030A0"/>
                </a:solidFill>
                <a:latin typeface="Arial" panose="020B0604020202020204" pitchFamily="34" charset="0"/>
                <a:cs typeface="Arial" panose="020B0604020202020204" pitchFamily="34" charset="0"/>
              </a:rPr>
              <a:t>QUAD</a:t>
            </a:r>
            <a:r>
              <a:rPr lang="en-US" altLang="en-US" sz="1600" dirty="0">
                <a:solidFill>
                  <a:srgbClr val="7030A0"/>
                </a:solidFill>
                <a:latin typeface="Arial" panose="020B0604020202020204" pitchFamily="34" charset="0"/>
                <a:cs typeface="Arial" panose="020B0604020202020204" pitchFamily="34" charset="0"/>
              </a:rPr>
              <a:t> to snap to a quadrant on a curve and pick the point shown to the right with a green diamond indicating the quad location.  This has now sized the diameter to that of the port.  Other useful Object Snaps include: End, Mid, Int, Cen</a:t>
            </a:r>
          </a:p>
          <a:p>
            <a:pPr>
              <a:spcBef>
                <a:spcPts val="0"/>
              </a:spcBef>
              <a:buFontTx/>
              <a:buChar char="•"/>
            </a:pPr>
            <a:r>
              <a:rPr lang="en-US" altLang="en-US" sz="1600" dirty="0" err="1">
                <a:solidFill>
                  <a:srgbClr val="002060"/>
                </a:solidFill>
                <a:latin typeface="Arial" panose="020B0604020202020204" pitchFamily="34" charset="0"/>
                <a:cs typeface="Arial" panose="020B0604020202020204" pitchFamily="34" charset="0"/>
              </a:rPr>
              <a:t>Nodalizing</a:t>
            </a:r>
            <a:r>
              <a:rPr lang="en-US" altLang="en-US" sz="1600" dirty="0">
                <a:solidFill>
                  <a:srgbClr val="002060"/>
                </a:solidFill>
                <a:latin typeface="Arial" panose="020B0604020202020204" pitchFamily="34" charset="0"/>
                <a:cs typeface="Arial" panose="020B0604020202020204" pitchFamily="34" charset="0"/>
              </a:rPr>
              <a:t> the disc with 9 angular/ 2 radial divisions will create nodes that can be then used to generate elements for the port walls.</a:t>
            </a:r>
          </a:p>
          <a:p>
            <a:pPr>
              <a:spcBef>
                <a:spcPts val="0"/>
              </a:spcBef>
              <a:buFontTx/>
              <a:buChar char="•"/>
            </a:pPr>
            <a:endParaRPr lang="en-US" altLang="en-US" sz="1600" dirty="0">
              <a:solidFill>
                <a:srgbClr val="0B3D91"/>
              </a:solidFill>
              <a:latin typeface="Arial" panose="020B0604020202020204" pitchFamily="34" charset="0"/>
              <a:cs typeface="Arial" panose="020B0604020202020204" pitchFamily="34" charset="0"/>
            </a:endParaRPr>
          </a:p>
        </p:txBody>
      </p:sp>
      <p:pic>
        <p:nvPicPr>
          <p:cNvPr id="31" name="Picture 30">
            <a:extLst>
              <a:ext uri="{FF2B5EF4-FFF2-40B4-BE49-F238E27FC236}">
                <a16:creationId xmlns:a16="http://schemas.microsoft.com/office/drawing/2014/main" id="{8B10AD2B-910C-4310-AE0F-D78CFD253E3E}"/>
              </a:ext>
            </a:extLst>
          </p:cNvPr>
          <p:cNvPicPr>
            <a:picLocks noChangeAspect="1"/>
          </p:cNvPicPr>
          <p:nvPr/>
        </p:nvPicPr>
        <p:blipFill rotWithShape="1">
          <a:blip r:embed="rId2"/>
          <a:srcRect l="56702" t="11211" r="20842" b="5422"/>
          <a:stretch/>
        </p:blipFill>
        <p:spPr>
          <a:xfrm>
            <a:off x="1828800" y="1116485"/>
            <a:ext cx="1738390" cy="3226916"/>
          </a:xfrm>
          <a:prstGeom prst="rect">
            <a:avLst/>
          </a:prstGeom>
        </p:spPr>
      </p:pic>
      <p:pic>
        <p:nvPicPr>
          <p:cNvPr id="4" name="Picture 3">
            <a:extLst>
              <a:ext uri="{FF2B5EF4-FFF2-40B4-BE49-F238E27FC236}">
                <a16:creationId xmlns:a16="http://schemas.microsoft.com/office/drawing/2014/main" id="{5B7F421D-2165-4E6E-B137-B267D655CE9A}"/>
              </a:ext>
            </a:extLst>
          </p:cNvPr>
          <p:cNvPicPr>
            <a:picLocks noChangeAspect="1"/>
          </p:cNvPicPr>
          <p:nvPr/>
        </p:nvPicPr>
        <p:blipFill rotWithShape="1">
          <a:blip r:embed="rId3">
            <a:clrChange>
              <a:clrFrom>
                <a:srgbClr val="FFFFFF"/>
              </a:clrFrom>
              <a:clrTo>
                <a:srgbClr val="FFFFFF">
                  <a:alpha val="0"/>
                </a:srgbClr>
              </a:clrTo>
            </a:clrChange>
          </a:blip>
          <a:srcRect l="44924" r="27473"/>
          <a:stretch/>
        </p:blipFill>
        <p:spPr>
          <a:xfrm>
            <a:off x="39776" y="1134933"/>
            <a:ext cx="1865224" cy="3150715"/>
          </a:xfrm>
          <a:prstGeom prst="rect">
            <a:avLst/>
          </a:prstGeom>
        </p:spPr>
      </p:pic>
      <p:pic>
        <p:nvPicPr>
          <p:cNvPr id="10" name="Picture 9">
            <a:extLst>
              <a:ext uri="{FF2B5EF4-FFF2-40B4-BE49-F238E27FC236}">
                <a16:creationId xmlns:a16="http://schemas.microsoft.com/office/drawing/2014/main" id="{9DA10A81-3158-4DC9-A00F-99DEEE5E98B1}"/>
              </a:ext>
            </a:extLst>
          </p:cNvPr>
          <p:cNvPicPr>
            <a:picLocks noChangeAspect="1"/>
          </p:cNvPicPr>
          <p:nvPr/>
        </p:nvPicPr>
        <p:blipFill rotWithShape="1">
          <a:blip r:embed="rId4"/>
          <a:srcRect l="47685" t="46772" r="39262" b="33345"/>
          <a:stretch/>
        </p:blipFill>
        <p:spPr>
          <a:xfrm>
            <a:off x="177988" y="4343400"/>
            <a:ext cx="2328092" cy="1994836"/>
          </a:xfrm>
          <a:prstGeom prst="rect">
            <a:avLst/>
          </a:prstGeom>
        </p:spPr>
      </p:pic>
      <p:pic>
        <p:nvPicPr>
          <p:cNvPr id="14" name="Picture 13">
            <a:extLst>
              <a:ext uri="{FF2B5EF4-FFF2-40B4-BE49-F238E27FC236}">
                <a16:creationId xmlns:a16="http://schemas.microsoft.com/office/drawing/2014/main" id="{2B073636-4812-441D-BF0B-A5101830E563}"/>
              </a:ext>
            </a:extLst>
          </p:cNvPr>
          <p:cNvPicPr>
            <a:picLocks noChangeAspect="1"/>
          </p:cNvPicPr>
          <p:nvPr/>
        </p:nvPicPr>
        <p:blipFill rotWithShape="1">
          <a:blip r:embed="rId5"/>
          <a:srcRect l="45895" t="43848" r="35894"/>
          <a:stretch/>
        </p:blipFill>
        <p:spPr>
          <a:xfrm>
            <a:off x="3352800" y="1134934"/>
            <a:ext cx="2231694" cy="3208468"/>
          </a:xfrm>
          <a:prstGeom prst="rect">
            <a:avLst/>
          </a:prstGeom>
        </p:spPr>
      </p:pic>
      <p:sp>
        <p:nvSpPr>
          <p:cNvPr id="18" name="object 3">
            <a:extLst>
              <a:ext uri="{FF2B5EF4-FFF2-40B4-BE49-F238E27FC236}">
                <a16:creationId xmlns:a16="http://schemas.microsoft.com/office/drawing/2014/main" id="{D853C08A-6D2B-4A2D-906A-D3FDAAD42A2C}"/>
              </a:ext>
            </a:extLst>
          </p:cNvPr>
          <p:cNvSpPr txBox="1">
            <a:spLocks noChangeArrowheads="1"/>
          </p:cNvSpPr>
          <p:nvPr/>
        </p:nvSpPr>
        <p:spPr bwMode="auto">
          <a:xfrm>
            <a:off x="2438401" y="4355001"/>
            <a:ext cx="3146094" cy="19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600" dirty="0">
                <a:solidFill>
                  <a:srgbClr val="FF0000"/>
                </a:solidFill>
                <a:latin typeface="Arial" panose="020B0604020202020204" pitchFamily="34" charset="0"/>
                <a:cs typeface="Arial" panose="020B0604020202020204" pitchFamily="34" charset="0"/>
              </a:rPr>
              <a:t>Using the port on the –Z side, create a disc using the center point and a second point along  –Z to define the axis.  Accept the remaining default parameters.  Note that this helps keep the axes aligned with the User Coordinate System (UCS).</a:t>
            </a:r>
          </a:p>
        </p:txBody>
      </p:sp>
      <p:sp>
        <p:nvSpPr>
          <p:cNvPr id="19" name="Arrow: Right 18">
            <a:extLst>
              <a:ext uri="{FF2B5EF4-FFF2-40B4-BE49-F238E27FC236}">
                <a16:creationId xmlns:a16="http://schemas.microsoft.com/office/drawing/2014/main" id="{F214A87F-CC71-40F8-BA06-DF4850EFFA57}"/>
              </a:ext>
            </a:extLst>
          </p:cNvPr>
          <p:cNvSpPr/>
          <p:nvPr/>
        </p:nvSpPr>
        <p:spPr>
          <a:xfrm rot="5751800">
            <a:off x="533494" y="1649297"/>
            <a:ext cx="533400" cy="48161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9F6675FB-50E2-4CD3-9389-751AE94C7DEC}"/>
              </a:ext>
            </a:extLst>
          </p:cNvPr>
          <p:cNvSpPr/>
          <p:nvPr/>
        </p:nvSpPr>
        <p:spPr>
          <a:xfrm rot="5118274">
            <a:off x="686200" y="4102594"/>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5B6456E9-EF46-4BB5-AB67-B6FE68BB0166}"/>
              </a:ext>
            </a:extLst>
          </p:cNvPr>
          <p:cNvSpPr/>
          <p:nvPr/>
        </p:nvSpPr>
        <p:spPr>
          <a:xfrm rot="18137621">
            <a:off x="1542849" y="4017166"/>
            <a:ext cx="533400" cy="481616"/>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62951501-B440-4926-A1DE-0B1CAA2F7256}"/>
              </a:ext>
            </a:extLst>
          </p:cNvPr>
          <p:cNvSpPr/>
          <p:nvPr/>
        </p:nvSpPr>
        <p:spPr>
          <a:xfrm rot="524483">
            <a:off x="3086101" y="2089297"/>
            <a:ext cx="533400" cy="48161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089569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z="3200" spc="-5" dirty="0"/>
              <a:t>ESPA Ports Structure Walls</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121</a:t>
            </a:fld>
            <a:endParaRPr lang="en-US" altLang="en-US" sz="1200" dirty="0"/>
          </a:p>
        </p:txBody>
      </p:sp>
      <p:sp>
        <p:nvSpPr>
          <p:cNvPr id="7" name="object 3">
            <a:extLst>
              <a:ext uri="{FF2B5EF4-FFF2-40B4-BE49-F238E27FC236}">
                <a16:creationId xmlns:a16="http://schemas.microsoft.com/office/drawing/2014/main" id="{437FFDA0-B20D-4C3D-A0E5-C8BE5531D549}"/>
              </a:ext>
            </a:extLst>
          </p:cNvPr>
          <p:cNvSpPr txBox="1">
            <a:spLocks noChangeArrowheads="1"/>
          </p:cNvSpPr>
          <p:nvPr/>
        </p:nvSpPr>
        <p:spPr bwMode="auto">
          <a:xfrm>
            <a:off x="5660695" y="1054804"/>
            <a:ext cx="3407105" cy="5584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600" dirty="0">
                <a:solidFill>
                  <a:srgbClr val="FF0000"/>
                </a:solidFill>
                <a:latin typeface="Arial" panose="020B0604020202020204" pitchFamily="34" charset="0"/>
                <a:cs typeface="Arial" panose="020B0604020202020204" pitchFamily="34" charset="0"/>
              </a:rPr>
              <a:t>Recall that unlike surfaces, where the node locations are defined by the surface, finite element shapes are defined by their nodes.  Therefore, to alter the shape of an element, it is the node that must be </a:t>
            </a:r>
            <a:r>
              <a:rPr lang="en-US" altLang="en-US" sz="1600" u="sng" dirty="0" err="1">
                <a:solidFill>
                  <a:srgbClr val="FF0000"/>
                </a:solidFill>
                <a:latin typeface="Arial" panose="020B0604020202020204" pitchFamily="34" charset="0"/>
                <a:cs typeface="Arial" panose="020B0604020202020204" pitchFamily="34" charset="0"/>
              </a:rPr>
              <a:t>MOVE</a:t>
            </a:r>
            <a:r>
              <a:rPr lang="en-US" altLang="en-US" sz="1600" dirty="0" err="1">
                <a:solidFill>
                  <a:srgbClr val="FF0000"/>
                </a:solidFill>
                <a:latin typeface="Arial" panose="020B0604020202020204" pitchFamily="34" charset="0"/>
                <a:cs typeface="Arial" panose="020B0604020202020204" pitchFamily="34" charset="0"/>
              </a:rPr>
              <a:t>d</a:t>
            </a:r>
            <a:r>
              <a:rPr lang="en-US" altLang="en-US" sz="1600" dirty="0">
                <a:solidFill>
                  <a:srgbClr val="FF0000"/>
                </a:solidFill>
                <a:latin typeface="Arial" panose="020B0604020202020204" pitchFamily="34" charset="0"/>
                <a:cs typeface="Arial" panose="020B0604020202020204" pitchFamily="34" charset="0"/>
              </a:rPr>
              <a:t>.</a:t>
            </a:r>
          </a:p>
          <a:p>
            <a:pPr>
              <a:spcBef>
                <a:spcPts val="0"/>
              </a:spcBef>
              <a:buFontTx/>
              <a:buChar char="•"/>
            </a:pPr>
            <a:r>
              <a:rPr lang="en-US" altLang="en-US" sz="1600" dirty="0">
                <a:solidFill>
                  <a:srgbClr val="00B050"/>
                </a:solidFill>
                <a:latin typeface="Arial" panose="020B0604020202020204" pitchFamily="34" charset="0"/>
                <a:cs typeface="Arial" panose="020B0604020202020204" pitchFamily="34" charset="0"/>
              </a:rPr>
              <a:t>This node moved to align with CAD</a:t>
            </a:r>
          </a:p>
          <a:p>
            <a:pPr>
              <a:spcBef>
                <a:spcPts val="0"/>
              </a:spcBef>
              <a:buFontTx/>
              <a:buChar char="•"/>
            </a:pPr>
            <a:r>
              <a:rPr lang="en-US" altLang="en-US" sz="1600" dirty="0">
                <a:solidFill>
                  <a:srgbClr val="7030A0"/>
                </a:solidFill>
                <a:latin typeface="Arial" panose="020B0604020202020204" pitchFamily="34" charset="0"/>
                <a:cs typeface="Arial" panose="020B0604020202020204" pitchFamily="34" charset="0"/>
              </a:rPr>
              <a:t>This node is in the process of being moved to align with CAD using </a:t>
            </a:r>
            <a:r>
              <a:rPr lang="en-US" altLang="en-US" sz="1600" u="sng" dirty="0">
                <a:solidFill>
                  <a:srgbClr val="7030A0"/>
                </a:solidFill>
                <a:latin typeface="Arial" panose="020B0604020202020204" pitchFamily="34" charset="0"/>
                <a:cs typeface="Arial" panose="020B0604020202020204" pitchFamily="34" charset="0"/>
              </a:rPr>
              <a:t>NEAR</a:t>
            </a:r>
            <a:r>
              <a:rPr lang="en-US" altLang="en-US" sz="1600" dirty="0">
                <a:solidFill>
                  <a:srgbClr val="7030A0"/>
                </a:solidFill>
                <a:latin typeface="Arial" panose="020B0604020202020204" pitchFamily="34" charset="0"/>
                <a:cs typeface="Arial" panose="020B0604020202020204" pitchFamily="34" charset="0"/>
              </a:rPr>
              <a:t> snap point</a:t>
            </a:r>
          </a:p>
          <a:p>
            <a:pPr>
              <a:spcBef>
                <a:spcPts val="0"/>
              </a:spcBef>
              <a:buFontTx/>
              <a:buChar char="•"/>
            </a:pPr>
            <a:r>
              <a:rPr lang="en-US" altLang="en-US" sz="1600" dirty="0">
                <a:solidFill>
                  <a:srgbClr val="002060"/>
                </a:solidFill>
                <a:latin typeface="Arial" panose="020B0604020202020204" pitchFamily="34" charset="0"/>
                <a:cs typeface="Arial" panose="020B0604020202020204" pitchFamily="34" charset="0"/>
              </a:rPr>
              <a:t>4 nodes used to create element using 1-2-3-4 order, following right hand rule to make top side of element facing outward</a:t>
            </a:r>
          </a:p>
          <a:p>
            <a:pPr>
              <a:spcBef>
                <a:spcPts val="0"/>
              </a:spcBef>
              <a:buFontTx/>
              <a:buChar char="•"/>
            </a:pPr>
            <a:r>
              <a:rPr lang="en-US" altLang="en-US" sz="1600" dirty="0">
                <a:solidFill>
                  <a:srgbClr val="00B0F0"/>
                </a:solidFill>
                <a:latin typeface="Arial" panose="020B0604020202020204" pitchFamily="34" charset="0"/>
                <a:cs typeface="Arial" panose="020B0604020202020204" pitchFamily="34" charset="0"/>
              </a:rPr>
              <a:t>Continue to move nodes and make elements for half of the port (on –X side of Y axis) – should be 6 elements when complete  </a:t>
            </a:r>
          </a:p>
          <a:p>
            <a:pPr marL="173038" indent="0">
              <a:spcBef>
                <a:spcPts val="0"/>
              </a:spcBef>
              <a:buNone/>
            </a:pPr>
            <a:r>
              <a:rPr lang="en-US" altLang="en-US" sz="1400" i="1" dirty="0">
                <a:solidFill>
                  <a:srgbClr val="00B0F0"/>
                </a:solidFill>
                <a:latin typeface="Arial" panose="020B0604020202020204" pitchFamily="34" charset="0"/>
                <a:cs typeface="Arial" panose="020B0604020202020204" pitchFamily="34" charset="0"/>
              </a:rPr>
              <a:t>	(Note for top and bottom nodes just move them an approximate distance along the Y axis to align with CAD)</a:t>
            </a:r>
            <a:endParaRPr lang="en-US" altLang="en-US" sz="1600" i="1" dirty="0">
              <a:solidFill>
                <a:srgbClr val="00B0F0"/>
              </a:solidFill>
              <a:latin typeface="Arial" panose="020B0604020202020204" pitchFamily="34" charset="0"/>
              <a:cs typeface="Arial" panose="020B0604020202020204" pitchFamily="34" charset="0"/>
            </a:endParaRPr>
          </a:p>
          <a:p>
            <a:pPr>
              <a:spcBef>
                <a:spcPts val="0"/>
              </a:spcBef>
              <a:buFontTx/>
              <a:buChar char="•"/>
            </a:pPr>
            <a:endParaRPr lang="en-US" altLang="en-US" sz="1600" dirty="0">
              <a:solidFill>
                <a:srgbClr val="0B3D91"/>
              </a:solidFill>
              <a:latin typeface="Arial" panose="020B0604020202020204" pitchFamily="34" charset="0"/>
              <a:cs typeface="Arial" panose="020B0604020202020204" pitchFamily="34" charset="0"/>
            </a:endParaRPr>
          </a:p>
        </p:txBody>
      </p:sp>
      <p:sp>
        <p:nvSpPr>
          <p:cNvPr id="19" name="Arrow: Right 18">
            <a:extLst>
              <a:ext uri="{FF2B5EF4-FFF2-40B4-BE49-F238E27FC236}">
                <a16:creationId xmlns:a16="http://schemas.microsoft.com/office/drawing/2014/main" id="{F214A87F-CC71-40F8-BA06-DF4850EFFA57}"/>
              </a:ext>
            </a:extLst>
          </p:cNvPr>
          <p:cNvSpPr/>
          <p:nvPr/>
        </p:nvSpPr>
        <p:spPr>
          <a:xfrm rot="5400000">
            <a:off x="838293" y="4346087"/>
            <a:ext cx="533400" cy="48161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9F6675FB-50E2-4CD3-9389-751AE94C7DEC}"/>
              </a:ext>
            </a:extLst>
          </p:cNvPr>
          <p:cNvSpPr/>
          <p:nvPr/>
        </p:nvSpPr>
        <p:spPr>
          <a:xfrm rot="17596994">
            <a:off x="1845085" y="4283048"/>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62951501-B440-4926-A1DE-0B1CAA2F7256}"/>
              </a:ext>
            </a:extLst>
          </p:cNvPr>
          <p:cNvSpPr/>
          <p:nvPr/>
        </p:nvSpPr>
        <p:spPr>
          <a:xfrm rot="524483">
            <a:off x="2933701" y="1963413"/>
            <a:ext cx="533400" cy="48161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565CCF-5418-4CE0-AD2D-2A9333628157}"/>
              </a:ext>
            </a:extLst>
          </p:cNvPr>
          <p:cNvPicPr>
            <a:picLocks noChangeAspect="1"/>
          </p:cNvPicPr>
          <p:nvPr/>
        </p:nvPicPr>
        <p:blipFill rotWithShape="1">
          <a:blip r:embed="rId2"/>
          <a:srcRect l="41263" t="14445" r="33158" b="17860"/>
          <a:stretch/>
        </p:blipFill>
        <p:spPr>
          <a:xfrm>
            <a:off x="1" y="1134935"/>
            <a:ext cx="1905000" cy="2835940"/>
          </a:xfrm>
          <a:prstGeom prst="rect">
            <a:avLst/>
          </a:prstGeom>
        </p:spPr>
      </p:pic>
      <p:pic>
        <p:nvPicPr>
          <p:cNvPr id="16" name="Picture 15">
            <a:extLst>
              <a:ext uri="{FF2B5EF4-FFF2-40B4-BE49-F238E27FC236}">
                <a16:creationId xmlns:a16="http://schemas.microsoft.com/office/drawing/2014/main" id="{29310DCE-3F19-4D15-9259-001472507374}"/>
              </a:ext>
            </a:extLst>
          </p:cNvPr>
          <p:cNvPicPr>
            <a:picLocks noChangeAspect="1"/>
          </p:cNvPicPr>
          <p:nvPr/>
        </p:nvPicPr>
        <p:blipFill rotWithShape="1">
          <a:blip r:embed="rId2"/>
          <a:srcRect l="54193" t="52619" r="34007" b="35912"/>
          <a:stretch/>
        </p:blipFill>
        <p:spPr>
          <a:xfrm>
            <a:off x="76200" y="4876800"/>
            <a:ext cx="2166486" cy="1184438"/>
          </a:xfrm>
          <a:prstGeom prst="rect">
            <a:avLst/>
          </a:prstGeom>
        </p:spPr>
      </p:pic>
      <p:sp>
        <p:nvSpPr>
          <p:cNvPr id="8" name="Oval 7">
            <a:extLst>
              <a:ext uri="{FF2B5EF4-FFF2-40B4-BE49-F238E27FC236}">
                <a16:creationId xmlns:a16="http://schemas.microsoft.com/office/drawing/2014/main" id="{239823AD-4C0A-4909-AF47-49BB63A9B130}"/>
              </a:ext>
            </a:extLst>
          </p:cNvPr>
          <p:cNvSpPr/>
          <p:nvPr/>
        </p:nvSpPr>
        <p:spPr>
          <a:xfrm>
            <a:off x="1809550" y="5134275"/>
            <a:ext cx="258539" cy="238939"/>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4156C73-4F27-451C-AC82-93D9C24A52DC}"/>
              </a:ext>
            </a:extLst>
          </p:cNvPr>
          <p:cNvPicPr>
            <a:picLocks noChangeAspect="1"/>
          </p:cNvPicPr>
          <p:nvPr/>
        </p:nvPicPr>
        <p:blipFill rotWithShape="1">
          <a:blip r:embed="rId3"/>
          <a:srcRect l="43684" t="14490" r="32632" b="24034"/>
          <a:stretch/>
        </p:blipFill>
        <p:spPr>
          <a:xfrm>
            <a:off x="2007428" y="1116484"/>
            <a:ext cx="1954972" cy="2854391"/>
          </a:xfrm>
          <a:prstGeom prst="rect">
            <a:avLst/>
          </a:prstGeom>
        </p:spPr>
      </p:pic>
      <p:sp>
        <p:nvSpPr>
          <p:cNvPr id="23" name="Oval 22">
            <a:extLst>
              <a:ext uri="{FF2B5EF4-FFF2-40B4-BE49-F238E27FC236}">
                <a16:creationId xmlns:a16="http://schemas.microsoft.com/office/drawing/2014/main" id="{F7A6D6C3-A2D2-4DA6-B66C-FB78916415CC}"/>
              </a:ext>
            </a:extLst>
          </p:cNvPr>
          <p:cNvSpPr/>
          <p:nvPr/>
        </p:nvSpPr>
        <p:spPr>
          <a:xfrm>
            <a:off x="3638350" y="3494016"/>
            <a:ext cx="258539" cy="238939"/>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D757C88-A5A0-4BEC-B7D8-A00367EDD711}"/>
              </a:ext>
            </a:extLst>
          </p:cNvPr>
          <p:cNvSpPr/>
          <p:nvPr/>
        </p:nvSpPr>
        <p:spPr>
          <a:xfrm>
            <a:off x="2362200" y="1169516"/>
            <a:ext cx="838200" cy="1153339"/>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EA2404FC-D431-4E53-AA58-B3D46CD60AE0}"/>
              </a:ext>
            </a:extLst>
          </p:cNvPr>
          <p:cNvSpPr/>
          <p:nvPr/>
        </p:nvSpPr>
        <p:spPr>
          <a:xfrm rot="14951898">
            <a:off x="2762049" y="2342327"/>
            <a:ext cx="533400" cy="481616"/>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E8FCE04-0A34-4A5D-960F-D4750C2139F7}"/>
              </a:ext>
            </a:extLst>
          </p:cNvPr>
          <p:cNvPicPr>
            <a:picLocks noChangeAspect="1"/>
          </p:cNvPicPr>
          <p:nvPr/>
        </p:nvPicPr>
        <p:blipFill rotWithShape="1">
          <a:blip r:embed="rId4"/>
          <a:srcRect l="47895" r="28947" b="3077"/>
          <a:stretch/>
        </p:blipFill>
        <p:spPr>
          <a:xfrm>
            <a:off x="4038600" y="1116484"/>
            <a:ext cx="1462742" cy="2854391"/>
          </a:xfrm>
          <a:prstGeom prst="rect">
            <a:avLst/>
          </a:prstGeom>
        </p:spPr>
      </p:pic>
      <p:sp>
        <p:nvSpPr>
          <p:cNvPr id="26" name="Arrow: Right 25">
            <a:extLst>
              <a:ext uri="{FF2B5EF4-FFF2-40B4-BE49-F238E27FC236}">
                <a16:creationId xmlns:a16="http://schemas.microsoft.com/office/drawing/2014/main" id="{60E56971-75EB-42D5-B1B5-42BA6C00F6B0}"/>
              </a:ext>
            </a:extLst>
          </p:cNvPr>
          <p:cNvSpPr/>
          <p:nvPr/>
        </p:nvSpPr>
        <p:spPr>
          <a:xfrm rot="574827">
            <a:off x="3536958" y="1800210"/>
            <a:ext cx="533400" cy="48161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8BF1BE8-3F58-48FC-BC9A-2FDCAC6EAB97}"/>
              </a:ext>
            </a:extLst>
          </p:cNvPr>
          <p:cNvSpPr/>
          <p:nvPr/>
        </p:nvSpPr>
        <p:spPr>
          <a:xfrm>
            <a:off x="4505425" y="3233389"/>
            <a:ext cx="152400" cy="181071"/>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EAEE703C-89F3-4272-8987-31F1DDEBCDDD}"/>
              </a:ext>
            </a:extLst>
          </p:cNvPr>
          <p:cNvSpPr/>
          <p:nvPr/>
        </p:nvSpPr>
        <p:spPr>
          <a:xfrm>
            <a:off x="5210475" y="3057625"/>
            <a:ext cx="152400" cy="181071"/>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63E9EE2-E4F8-41C4-A543-317494ECF242}"/>
              </a:ext>
            </a:extLst>
          </p:cNvPr>
          <p:cNvSpPr/>
          <p:nvPr/>
        </p:nvSpPr>
        <p:spPr>
          <a:xfrm>
            <a:off x="4667450" y="1600200"/>
            <a:ext cx="152400" cy="181071"/>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9B41B80-EABD-48F7-B8FE-CAF1F30A6B82}"/>
              </a:ext>
            </a:extLst>
          </p:cNvPr>
          <p:cNvSpPr/>
          <p:nvPr/>
        </p:nvSpPr>
        <p:spPr>
          <a:xfrm>
            <a:off x="4210250" y="1676400"/>
            <a:ext cx="152400" cy="181071"/>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61DC43C-AD1B-4628-B598-22A511901E2C}"/>
              </a:ext>
            </a:extLst>
          </p:cNvPr>
          <p:cNvSpPr txBox="1"/>
          <p:nvPr/>
        </p:nvSpPr>
        <p:spPr>
          <a:xfrm>
            <a:off x="4286450" y="3362425"/>
            <a:ext cx="381000" cy="369332"/>
          </a:xfrm>
          <a:prstGeom prst="rect">
            <a:avLst/>
          </a:prstGeom>
          <a:noFill/>
        </p:spPr>
        <p:txBody>
          <a:bodyPr wrap="square" rtlCol="0">
            <a:spAutoFit/>
          </a:bodyPr>
          <a:lstStyle/>
          <a:p>
            <a:pPr algn="ctr"/>
            <a:r>
              <a:rPr lang="en-US" dirty="0">
                <a:solidFill>
                  <a:srgbClr val="002060"/>
                </a:solidFill>
              </a:rPr>
              <a:t>1</a:t>
            </a:r>
          </a:p>
        </p:txBody>
      </p:sp>
      <p:sp>
        <p:nvSpPr>
          <p:cNvPr id="32" name="TextBox 31">
            <a:extLst>
              <a:ext uri="{FF2B5EF4-FFF2-40B4-BE49-F238E27FC236}">
                <a16:creationId xmlns:a16="http://schemas.microsoft.com/office/drawing/2014/main" id="{22197EB6-38C5-4939-8E51-0B5879BA8EB5}"/>
              </a:ext>
            </a:extLst>
          </p:cNvPr>
          <p:cNvSpPr txBox="1"/>
          <p:nvPr/>
        </p:nvSpPr>
        <p:spPr>
          <a:xfrm>
            <a:off x="5172375" y="3145493"/>
            <a:ext cx="381000" cy="369332"/>
          </a:xfrm>
          <a:prstGeom prst="rect">
            <a:avLst/>
          </a:prstGeom>
          <a:noFill/>
        </p:spPr>
        <p:txBody>
          <a:bodyPr wrap="square" rtlCol="0">
            <a:spAutoFit/>
          </a:bodyPr>
          <a:lstStyle/>
          <a:p>
            <a:pPr algn="ctr"/>
            <a:r>
              <a:rPr lang="en-US" dirty="0">
                <a:solidFill>
                  <a:srgbClr val="002060"/>
                </a:solidFill>
              </a:rPr>
              <a:t>2</a:t>
            </a:r>
          </a:p>
        </p:txBody>
      </p:sp>
      <p:sp>
        <p:nvSpPr>
          <p:cNvPr id="33" name="TextBox 32">
            <a:extLst>
              <a:ext uri="{FF2B5EF4-FFF2-40B4-BE49-F238E27FC236}">
                <a16:creationId xmlns:a16="http://schemas.microsoft.com/office/drawing/2014/main" id="{565F88C5-F88F-48FC-913B-20964F5C2BCA}"/>
              </a:ext>
            </a:extLst>
          </p:cNvPr>
          <p:cNvSpPr txBox="1"/>
          <p:nvPr/>
        </p:nvSpPr>
        <p:spPr>
          <a:xfrm>
            <a:off x="4670658" y="1307068"/>
            <a:ext cx="381000" cy="369332"/>
          </a:xfrm>
          <a:prstGeom prst="rect">
            <a:avLst/>
          </a:prstGeom>
          <a:noFill/>
        </p:spPr>
        <p:txBody>
          <a:bodyPr wrap="square" rtlCol="0">
            <a:spAutoFit/>
          </a:bodyPr>
          <a:lstStyle/>
          <a:p>
            <a:pPr algn="ctr"/>
            <a:r>
              <a:rPr lang="en-US" dirty="0">
                <a:solidFill>
                  <a:srgbClr val="002060"/>
                </a:solidFill>
              </a:rPr>
              <a:t>3</a:t>
            </a:r>
          </a:p>
        </p:txBody>
      </p:sp>
      <p:sp>
        <p:nvSpPr>
          <p:cNvPr id="34" name="TextBox 33">
            <a:extLst>
              <a:ext uri="{FF2B5EF4-FFF2-40B4-BE49-F238E27FC236}">
                <a16:creationId xmlns:a16="http://schemas.microsoft.com/office/drawing/2014/main" id="{1A7C6DFD-2C28-4F5C-9FA2-F824958C7FA4}"/>
              </a:ext>
            </a:extLst>
          </p:cNvPr>
          <p:cNvSpPr txBox="1"/>
          <p:nvPr/>
        </p:nvSpPr>
        <p:spPr>
          <a:xfrm>
            <a:off x="4172150" y="1389849"/>
            <a:ext cx="381000" cy="369332"/>
          </a:xfrm>
          <a:prstGeom prst="rect">
            <a:avLst/>
          </a:prstGeom>
          <a:noFill/>
        </p:spPr>
        <p:txBody>
          <a:bodyPr wrap="square" rtlCol="0">
            <a:spAutoFit/>
          </a:bodyPr>
          <a:lstStyle/>
          <a:p>
            <a:pPr algn="ctr"/>
            <a:r>
              <a:rPr lang="en-US" dirty="0">
                <a:solidFill>
                  <a:srgbClr val="002060"/>
                </a:solidFill>
              </a:rPr>
              <a:t>4</a:t>
            </a:r>
          </a:p>
        </p:txBody>
      </p:sp>
      <p:cxnSp>
        <p:nvCxnSpPr>
          <p:cNvPr id="35" name="Straight Arrow Connector 34">
            <a:extLst>
              <a:ext uri="{FF2B5EF4-FFF2-40B4-BE49-F238E27FC236}">
                <a16:creationId xmlns:a16="http://schemas.microsoft.com/office/drawing/2014/main" id="{FEE6BD65-AF43-4843-9255-D14FAA059453}"/>
              </a:ext>
            </a:extLst>
          </p:cNvPr>
          <p:cNvCxnSpPr>
            <a:cxnSpLocks/>
          </p:cNvCxnSpPr>
          <p:nvPr/>
        </p:nvCxnSpPr>
        <p:spPr>
          <a:xfrm flipH="1">
            <a:off x="1538038" y="5298252"/>
            <a:ext cx="366963" cy="192689"/>
          </a:xfrm>
          <a:prstGeom prst="straightConnector1">
            <a:avLst/>
          </a:prstGeom>
          <a:ln w="3175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AEAAA5F4-B3A4-42F9-BD7A-ACA7D487FFC0}"/>
              </a:ext>
            </a:extLst>
          </p:cNvPr>
          <p:cNvPicPr>
            <a:picLocks noChangeAspect="1"/>
          </p:cNvPicPr>
          <p:nvPr/>
        </p:nvPicPr>
        <p:blipFill rotWithShape="1">
          <a:blip r:embed="rId5"/>
          <a:srcRect l="23474" t="24055" r="44754" b="12580"/>
          <a:stretch/>
        </p:blipFill>
        <p:spPr>
          <a:xfrm>
            <a:off x="2496954" y="4093370"/>
            <a:ext cx="2325302" cy="2162270"/>
          </a:xfrm>
          <a:prstGeom prst="rect">
            <a:avLst/>
          </a:prstGeom>
        </p:spPr>
      </p:pic>
      <p:sp>
        <p:nvSpPr>
          <p:cNvPr id="39" name="Arrow: Right 38">
            <a:extLst>
              <a:ext uri="{FF2B5EF4-FFF2-40B4-BE49-F238E27FC236}">
                <a16:creationId xmlns:a16="http://schemas.microsoft.com/office/drawing/2014/main" id="{9EA2C534-4D6E-4D4E-89E8-D8A774C79786}"/>
              </a:ext>
            </a:extLst>
          </p:cNvPr>
          <p:cNvSpPr/>
          <p:nvPr/>
        </p:nvSpPr>
        <p:spPr>
          <a:xfrm rot="6003147">
            <a:off x="4055564" y="3852561"/>
            <a:ext cx="533400" cy="48161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a:extLst>
              <a:ext uri="{FF2B5EF4-FFF2-40B4-BE49-F238E27FC236}">
                <a16:creationId xmlns:a16="http://schemas.microsoft.com/office/drawing/2014/main" id="{98777846-AF43-48A2-9B48-18633AB9E5E7}"/>
              </a:ext>
            </a:extLst>
          </p:cNvPr>
          <p:cNvCxnSpPr>
            <a:cxnSpLocks/>
          </p:cNvCxnSpPr>
          <p:nvPr/>
        </p:nvCxnSpPr>
        <p:spPr>
          <a:xfrm flipH="1" flipV="1">
            <a:off x="2926984" y="1428350"/>
            <a:ext cx="101766" cy="467621"/>
          </a:xfrm>
          <a:prstGeom prst="straightConnector1">
            <a:avLst/>
          </a:prstGeom>
          <a:ln w="3175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BD691F27-0840-49EC-A924-31B6D9BDCE40}"/>
              </a:ext>
            </a:extLst>
          </p:cNvPr>
          <p:cNvSpPr txBox="1"/>
          <p:nvPr/>
        </p:nvSpPr>
        <p:spPr>
          <a:xfrm>
            <a:off x="2453080" y="3500796"/>
            <a:ext cx="381000" cy="369332"/>
          </a:xfrm>
          <a:prstGeom prst="rect">
            <a:avLst/>
          </a:prstGeom>
          <a:noFill/>
        </p:spPr>
        <p:txBody>
          <a:bodyPr wrap="square" rtlCol="0">
            <a:spAutoFit/>
          </a:bodyPr>
          <a:lstStyle/>
          <a:p>
            <a:pPr algn="ctr"/>
            <a:r>
              <a:rPr lang="en-US" dirty="0">
                <a:solidFill>
                  <a:srgbClr val="002060"/>
                </a:solidFill>
              </a:rPr>
              <a:t>1</a:t>
            </a:r>
          </a:p>
        </p:txBody>
      </p:sp>
      <p:sp>
        <p:nvSpPr>
          <p:cNvPr id="44" name="TextBox 43">
            <a:extLst>
              <a:ext uri="{FF2B5EF4-FFF2-40B4-BE49-F238E27FC236}">
                <a16:creationId xmlns:a16="http://schemas.microsoft.com/office/drawing/2014/main" id="{89954E7F-8789-4A00-BFDF-D383F37F95DB}"/>
              </a:ext>
            </a:extLst>
          </p:cNvPr>
          <p:cNvSpPr txBox="1"/>
          <p:nvPr/>
        </p:nvSpPr>
        <p:spPr>
          <a:xfrm>
            <a:off x="3447850" y="3547091"/>
            <a:ext cx="381000" cy="369332"/>
          </a:xfrm>
          <a:prstGeom prst="rect">
            <a:avLst/>
          </a:prstGeom>
          <a:noFill/>
        </p:spPr>
        <p:txBody>
          <a:bodyPr wrap="square" rtlCol="0">
            <a:spAutoFit/>
          </a:bodyPr>
          <a:lstStyle/>
          <a:p>
            <a:pPr algn="ctr"/>
            <a:r>
              <a:rPr lang="en-US" dirty="0">
                <a:solidFill>
                  <a:srgbClr val="002060"/>
                </a:solidFill>
              </a:rPr>
              <a:t>2</a:t>
            </a:r>
          </a:p>
        </p:txBody>
      </p:sp>
      <p:sp>
        <p:nvSpPr>
          <p:cNvPr id="45" name="TextBox 44">
            <a:extLst>
              <a:ext uri="{FF2B5EF4-FFF2-40B4-BE49-F238E27FC236}">
                <a16:creationId xmlns:a16="http://schemas.microsoft.com/office/drawing/2014/main" id="{AD91929A-7116-42C7-943B-E86159284ACC}"/>
              </a:ext>
            </a:extLst>
          </p:cNvPr>
          <p:cNvSpPr txBox="1"/>
          <p:nvPr/>
        </p:nvSpPr>
        <p:spPr>
          <a:xfrm>
            <a:off x="2946234" y="1056408"/>
            <a:ext cx="381000" cy="369332"/>
          </a:xfrm>
          <a:prstGeom prst="rect">
            <a:avLst/>
          </a:prstGeom>
          <a:noFill/>
        </p:spPr>
        <p:txBody>
          <a:bodyPr wrap="square" rtlCol="0">
            <a:spAutoFit/>
          </a:bodyPr>
          <a:lstStyle/>
          <a:p>
            <a:pPr algn="ctr"/>
            <a:r>
              <a:rPr lang="en-US" dirty="0">
                <a:solidFill>
                  <a:srgbClr val="002060"/>
                </a:solidFill>
              </a:rPr>
              <a:t>3</a:t>
            </a:r>
          </a:p>
        </p:txBody>
      </p:sp>
      <p:sp>
        <p:nvSpPr>
          <p:cNvPr id="46" name="TextBox 45">
            <a:extLst>
              <a:ext uri="{FF2B5EF4-FFF2-40B4-BE49-F238E27FC236}">
                <a16:creationId xmlns:a16="http://schemas.microsoft.com/office/drawing/2014/main" id="{576A07CE-A3DB-4F0A-B5B8-F8AC071B7C6A}"/>
              </a:ext>
            </a:extLst>
          </p:cNvPr>
          <p:cNvSpPr txBox="1"/>
          <p:nvPr/>
        </p:nvSpPr>
        <p:spPr>
          <a:xfrm>
            <a:off x="2084111" y="1094827"/>
            <a:ext cx="381000" cy="369332"/>
          </a:xfrm>
          <a:prstGeom prst="rect">
            <a:avLst/>
          </a:prstGeom>
          <a:noFill/>
        </p:spPr>
        <p:txBody>
          <a:bodyPr wrap="square" rtlCol="0">
            <a:spAutoFit/>
          </a:bodyPr>
          <a:lstStyle/>
          <a:p>
            <a:pPr algn="ctr"/>
            <a:r>
              <a:rPr lang="en-US" dirty="0">
                <a:solidFill>
                  <a:srgbClr val="002060"/>
                </a:solidFill>
              </a:rPr>
              <a:t>4</a:t>
            </a:r>
          </a:p>
        </p:txBody>
      </p:sp>
    </p:spTree>
    <p:extLst>
      <p:ext uri="{BB962C8B-B14F-4D97-AF65-F5344CB8AC3E}">
        <p14:creationId xmlns:p14="http://schemas.microsoft.com/office/powerpoint/2010/main" val="22991865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2AC10FCC-7B70-455E-AB4D-6BB7EA7FB1B5}"/>
              </a:ext>
            </a:extLst>
          </p:cNvPr>
          <p:cNvPicPr>
            <a:picLocks noChangeAspect="1"/>
          </p:cNvPicPr>
          <p:nvPr/>
        </p:nvPicPr>
        <p:blipFill rotWithShape="1">
          <a:blip r:embed="rId2">
            <a:clrChange>
              <a:clrFrom>
                <a:srgbClr val="FFFFFF"/>
              </a:clrFrom>
              <a:clrTo>
                <a:srgbClr val="FFFFFF">
                  <a:alpha val="0"/>
                </a:srgbClr>
              </a:clrTo>
            </a:clrChange>
          </a:blip>
          <a:srcRect l="24777" t="15853" r="54000" b="22739"/>
          <a:stretch/>
        </p:blipFill>
        <p:spPr>
          <a:xfrm>
            <a:off x="4954783" y="4012857"/>
            <a:ext cx="1036943" cy="1398977"/>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z="3200" spc="-5" dirty="0"/>
              <a:t>ESPA Ports Structure Walls</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122</a:t>
            </a:fld>
            <a:endParaRPr lang="en-US" altLang="en-US" sz="1200" dirty="0"/>
          </a:p>
        </p:txBody>
      </p:sp>
      <p:sp>
        <p:nvSpPr>
          <p:cNvPr id="7" name="object 3">
            <a:extLst>
              <a:ext uri="{FF2B5EF4-FFF2-40B4-BE49-F238E27FC236}">
                <a16:creationId xmlns:a16="http://schemas.microsoft.com/office/drawing/2014/main" id="{437FFDA0-B20D-4C3D-A0E5-C8BE5531D549}"/>
              </a:ext>
            </a:extLst>
          </p:cNvPr>
          <p:cNvSpPr txBox="1">
            <a:spLocks noChangeArrowheads="1"/>
          </p:cNvSpPr>
          <p:nvPr/>
        </p:nvSpPr>
        <p:spPr bwMode="auto">
          <a:xfrm>
            <a:off x="6019800" y="1038945"/>
            <a:ext cx="3048000" cy="5399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Use the </a:t>
            </a:r>
            <a:r>
              <a:rPr lang="en-US" altLang="en-US" sz="1400" u="sng" dirty="0">
                <a:solidFill>
                  <a:srgbClr val="FF0000"/>
                </a:solidFill>
                <a:latin typeface="Arial" panose="020B0604020202020204" pitchFamily="34" charset="0"/>
                <a:cs typeface="Arial" panose="020B0604020202020204" pitchFamily="34" charset="0"/>
              </a:rPr>
              <a:t>MIRROR3D</a:t>
            </a:r>
            <a:r>
              <a:rPr lang="en-US" altLang="en-US" sz="1400" dirty="0">
                <a:solidFill>
                  <a:srgbClr val="FF0000"/>
                </a:solidFill>
                <a:latin typeface="Arial" panose="020B0604020202020204" pitchFamily="34" charset="0"/>
                <a:cs typeface="Arial" panose="020B0604020202020204" pitchFamily="34" charset="0"/>
              </a:rPr>
              <a:t> command to mirror the 6 elements about the YZ plane using the lower point indicated as the point on the plane </a:t>
            </a: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Move the indicated points to the new node locations so that the gaps are closed out.  Hint, the one in the dashed circle may be easier to select using a Selection Window in Wireframe display style</a:t>
            </a:r>
          </a:p>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Perform a free edge check using </a:t>
            </a:r>
            <a:r>
              <a:rPr lang="en-US" altLang="en-US" sz="1400" i="1" dirty="0">
                <a:solidFill>
                  <a:srgbClr val="7030A0"/>
                </a:solidFill>
                <a:latin typeface="Arial" panose="020B0604020202020204" pitchFamily="34" charset="0"/>
                <a:cs typeface="Arial" panose="020B0604020202020204" pitchFamily="34" charset="0"/>
              </a:rPr>
              <a:t>Modeling Tools-Show Free Edges</a:t>
            </a:r>
          </a:p>
          <a:p>
            <a:pPr>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Select </a:t>
            </a:r>
            <a:r>
              <a:rPr lang="en-US" altLang="en-US" sz="1400" i="1" dirty="0">
                <a:solidFill>
                  <a:srgbClr val="002060"/>
                </a:solidFill>
                <a:latin typeface="Arial" panose="020B0604020202020204" pitchFamily="34" charset="0"/>
                <a:cs typeface="Arial" panose="020B0604020202020204" pitchFamily="34" charset="0"/>
              </a:rPr>
              <a:t>FD/FEM Network-Merge Coincident Nodes </a:t>
            </a:r>
            <a:r>
              <a:rPr lang="en-US" altLang="en-US" sz="1400" dirty="0">
                <a:solidFill>
                  <a:srgbClr val="002060"/>
                </a:solidFill>
                <a:latin typeface="Arial" panose="020B0604020202020204" pitchFamily="34" charset="0"/>
                <a:cs typeface="Arial" panose="020B0604020202020204" pitchFamily="34" charset="0"/>
              </a:rPr>
              <a:t>and select all nodes.  Use tolerance of 0.1 inches and run the free edge check again.</a:t>
            </a:r>
          </a:p>
          <a:p>
            <a:pPr>
              <a:spcBef>
                <a:spcPts val="0"/>
              </a:spcBef>
              <a:buFontTx/>
              <a:buChar char="•"/>
            </a:pPr>
            <a:r>
              <a:rPr lang="en-US" altLang="en-US" sz="1400" dirty="0">
                <a:solidFill>
                  <a:srgbClr val="00B0F0"/>
                </a:solidFill>
                <a:latin typeface="Arial" panose="020B0604020202020204" pitchFamily="34" charset="0"/>
                <a:cs typeface="Arial" panose="020B0604020202020204" pitchFamily="34" charset="0"/>
              </a:rPr>
              <a:t>Rotate </a:t>
            </a:r>
            <a:r>
              <a:rPr lang="en-US" altLang="en-US" sz="1400" u="sng" dirty="0">
                <a:solidFill>
                  <a:srgbClr val="00B0F0"/>
                </a:solidFill>
                <a:latin typeface="Arial" panose="020B0604020202020204" pitchFamily="34" charset="0"/>
                <a:cs typeface="Arial" panose="020B0604020202020204" pitchFamily="34" charset="0"/>
              </a:rPr>
              <a:t>UCS</a:t>
            </a:r>
            <a:r>
              <a:rPr lang="en-US" altLang="en-US" sz="1400" dirty="0">
                <a:solidFill>
                  <a:srgbClr val="00B0F0"/>
                </a:solidFill>
                <a:latin typeface="Arial" panose="020B0604020202020204" pitchFamily="34" charset="0"/>
                <a:cs typeface="Arial" panose="020B0604020202020204" pitchFamily="34" charset="0"/>
              </a:rPr>
              <a:t> such that Z is aligned with cylinder axis.  Then use </a:t>
            </a:r>
            <a:r>
              <a:rPr lang="en-US" altLang="en-US" sz="1400" u="sng" dirty="0">
                <a:solidFill>
                  <a:srgbClr val="00B0F0"/>
                </a:solidFill>
                <a:latin typeface="Arial" panose="020B0604020202020204" pitchFamily="34" charset="0"/>
                <a:cs typeface="Arial" panose="020B0604020202020204" pitchFamily="34" charset="0"/>
              </a:rPr>
              <a:t>ARRAYCLASSIC</a:t>
            </a:r>
            <a:r>
              <a:rPr lang="en-US" altLang="en-US" sz="1400" dirty="0">
                <a:solidFill>
                  <a:srgbClr val="00B0F0"/>
                </a:solidFill>
                <a:latin typeface="Arial" panose="020B0604020202020204" pitchFamily="34" charset="0"/>
                <a:cs typeface="Arial" panose="020B0604020202020204" pitchFamily="34" charset="0"/>
              </a:rPr>
              <a:t> command to create a Polar array of 4 objects filling 360° to create the other ports. Note that this command is always about the current Z axis.</a:t>
            </a:r>
          </a:p>
          <a:p>
            <a:pPr>
              <a:spcBef>
                <a:spcPts val="0"/>
              </a:spcBef>
              <a:buFontTx/>
              <a:buChar char="•"/>
            </a:pPr>
            <a:r>
              <a:rPr lang="en-US" altLang="en-US" sz="1400" dirty="0">
                <a:solidFill>
                  <a:srgbClr val="FFC000"/>
                </a:solidFill>
                <a:latin typeface="Arial" panose="020B0604020202020204" pitchFamily="34" charset="0"/>
                <a:cs typeface="Arial" panose="020B0604020202020204" pitchFamily="34" charset="0"/>
              </a:rPr>
              <a:t>Remember to move and merge nodes and re-check free edges</a:t>
            </a:r>
          </a:p>
        </p:txBody>
      </p:sp>
      <p:pic>
        <p:nvPicPr>
          <p:cNvPr id="21" name="Picture 20">
            <a:extLst>
              <a:ext uri="{FF2B5EF4-FFF2-40B4-BE49-F238E27FC236}">
                <a16:creationId xmlns:a16="http://schemas.microsoft.com/office/drawing/2014/main" id="{221894B6-5398-4348-BCB6-CCE860956C3F}"/>
              </a:ext>
            </a:extLst>
          </p:cNvPr>
          <p:cNvPicPr>
            <a:picLocks noChangeAspect="1"/>
          </p:cNvPicPr>
          <p:nvPr/>
        </p:nvPicPr>
        <p:blipFill rotWithShape="1">
          <a:blip r:embed="rId3"/>
          <a:srcRect l="3158" t="24503" r="77383" b="16846"/>
          <a:stretch/>
        </p:blipFill>
        <p:spPr>
          <a:xfrm>
            <a:off x="76200" y="1166972"/>
            <a:ext cx="1779331" cy="3016717"/>
          </a:xfrm>
          <a:prstGeom prst="rect">
            <a:avLst/>
          </a:prstGeom>
        </p:spPr>
      </p:pic>
      <p:sp>
        <p:nvSpPr>
          <p:cNvPr id="36" name="Oval 35">
            <a:extLst>
              <a:ext uri="{FF2B5EF4-FFF2-40B4-BE49-F238E27FC236}">
                <a16:creationId xmlns:a16="http://schemas.microsoft.com/office/drawing/2014/main" id="{F8883106-836D-4D83-88E7-573D8CFB0A71}"/>
              </a:ext>
            </a:extLst>
          </p:cNvPr>
          <p:cNvSpPr/>
          <p:nvPr/>
        </p:nvSpPr>
        <p:spPr>
          <a:xfrm>
            <a:off x="457200" y="3257490"/>
            <a:ext cx="304800" cy="3155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25C5CD59-6443-43F2-B047-39BFACE17924}"/>
              </a:ext>
            </a:extLst>
          </p:cNvPr>
          <p:cNvPicPr>
            <a:picLocks noChangeAspect="1"/>
          </p:cNvPicPr>
          <p:nvPr/>
        </p:nvPicPr>
        <p:blipFill rotWithShape="1">
          <a:blip r:embed="rId4"/>
          <a:srcRect l="22617" t="17659" r="55768" b="388"/>
          <a:stretch/>
        </p:blipFill>
        <p:spPr>
          <a:xfrm>
            <a:off x="1929324" y="1169516"/>
            <a:ext cx="1705038" cy="3014173"/>
          </a:xfrm>
          <a:prstGeom prst="rect">
            <a:avLst/>
          </a:prstGeom>
        </p:spPr>
      </p:pic>
      <p:sp>
        <p:nvSpPr>
          <p:cNvPr id="40" name="Arrow: Right 39">
            <a:extLst>
              <a:ext uri="{FF2B5EF4-FFF2-40B4-BE49-F238E27FC236}">
                <a16:creationId xmlns:a16="http://schemas.microsoft.com/office/drawing/2014/main" id="{D48852DB-4EE8-4409-A420-3B4D4CC02ABE}"/>
              </a:ext>
            </a:extLst>
          </p:cNvPr>
          <p:cNvSpPr/>
          <p:nvPr/>
        </p:nvSpPr>
        <p:spPr>
          <a:xfrm>
            <a:off x="1662623" y="1600200"/>
            <a:ext cx="533400" cy="48161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C551CF9D-AD35-4D86-8C91-12146CAC4A11}"/>
              </a:ext>
            </a:extLst>
          </p:cNvPr>
          <p:cNvSpPr/>
          <p:nvPr/>
        </p:nvSpPr>
        <p:spPr>
          <a:xfrm>
            <a:off x="2648550" y="1169516"/>
            <a:ext cx="258539" cy="238939"/>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3E519B7-17E2-4014-A237-26831CE84F0A}"/>
              </a:ext>
            </a:extLst>
          </p:cNvPr>
          <p:cNvSpPr/>
          <p:nvPr/>
        </p:nvSpPr>
        <p:spPr>
          <a:xfrm>
            <a:off x="2265686" y="1589861"/>
            <a:ext cx="258539" cy="238939"/>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DACADD9A-41D5-4129-8150-3C4F9348A56B}"/>
              </a:ext>
            </a:extLst>
          </p:cNvPr>
          <p:cNvSpPr/>
          <p:nvPr/>
        </p:nvSpPr>
        <p:spPr>
          <a:xfrm>
            <a:off x="2683684" y="3613485"/>
            <a:ext cx="258539" cy="238939"/>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78EB996C-CC5C-4387-806C-D1492D452CDF}"/>
              </a:ext>
            </a:extLst>
          </p:cNvPr>
          <p:cNvSpPr/>
          <p:nvPr/>
        </p:nvSpPr>
        <p:spPr>
          <a:xfrm>
            <a:off x="2265686" y="2743200"/>
            <a:ext cx="258539" cy="238939"/>
          </a:xfrm>
          <a:prstGeom prst="ellipse">
            <a:avLst/>
          </a:prstGeom>
          <a:no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5D35342A-F879-4FCC-AAC2-FC05B9879658}"/>
              </a:ext>
            </a:extLst>
          </p:cNvPr>
          <p:cNvPicPr>
            <a:picLocks noChangeAspect="1"/>
          </p:cNvPicPr>
          <p:nvPr/>
        </p:nvPicPr>
        <p:blipFill rotWithShape="1">
          <a:blip r:embed="rId5">
            <a:clrChange>
              <a:clrFrom>
                <a:srgbClr val="FFFFFF"/>
              </a:clrFrom>
              <a:clrTo>
                <a:srgbClr val="FFFFFF">
                  <a:alpha val="0"/>
                </a:srgbClr>
              </a:clrTo>
            </a:clrChange>
          </a:blip>
          <a:srcRect l="32177" t="10000" r="44798" b="39180"/>
          <a:stretch/>
        </p:blipFill>
        <p:spPr>
          <a:xfrm>
            <a:off x="3613935" y="1181500"/>
            <a:ext cx="1956415" cy="2013285"/>
          </a:xfrm>
          <a:prstGeom prst="rect">
            <a:avLst/>
          </a:prstGeom>
        </p:spPr>
      </p:pic>
      <p:sp>
        <p:nvSpPr>
          <p:cNvPr id="46" name="Arrow: Right 45">
            <a:extLst>
              <a:ext uri="{FF2B5EF4-FFF2-40B4-BE49-F238E27FC236}">
                <a16:creationId xmlns:a16="http://schemas.microsoft.com/office/drawing/2014/main" id="{F97FEEB5-3557-4E14-BF6C-7CCB1DF06040}"/>
              </a:ext>
            </a:extLst>
          </p:cNvPr>
          <p:cNvSpPr/>
          <p:nvPr/>
        </p:nvSpPr>
        <p:spPr>
          <a:xfrm>
            <a:off x="3496588" y="1587992"/>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48">
            <a:extLst>
              <a:ext uri="{FF2B5EF4-FFF2-40B4-BE49-F238E27FC236}">
                <a16:creationId xmlns:a16="http://schemas.microsoft.com/office/drawing/2014/main" id="{7ABDE970-8202-4379-983A-D37B773378EB}"/>
              </a:ext>
            </a:extLst>
          </p:cNvPr>
          <p:cNvPicPr>
            <a:picLocks noChangeAspect="1"/>
          </p:cNvPicPr>
          <p:nvPr/>
        </p:nvPicPr>
        <p:blipFill rotWithShape="1">
          <a:blip r:embed="rId6"/>
          <a:srcRect l="16835" r="49672" b="6032"/>
          <a:stretch/>
        </p:blipFill>
        <p:spPr>
          <a:xfrm>
            <a:off x="3770913" y="3270814"/>
            <a:ext cx="1105887" cy="1446652"/>
          </a:xfrm>
          <a:prstGeom prst="rect">
            <a:avLst/>
          </a:prstGeom>
        </p:spPr>
      </p:pic>
      <p:sp>
        <p:nvSpPr>
          <p:cNvPr id="26" name="Arrow: Right 25">
            <a:extLst>
              <a:ext uri="{FF2B5EF4-FFF2-40B4-BE49-F238E27FC236}">
                <a16:creationId xmlns:a16="http://schemas.microsoft.com/office/drawing/2014/main" id="{60E56971-75EB-42D5-B1B5-42BA6C00F6B0}"/>
              </a:ext>
            </a:extLst>
          </p:cNvPr>
          <p:cNvSpPr/>
          <p:nvPr/>
        </p:nvSpPr>
        <p:spPr>
          <a:xfrm rot="2676655">
            <a:off x="4688083" y="3896262"/>
            <a:ext cx="533400" cy="48161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Arrow: Right 46">
            <a:extLst>
              <a:ext uri="{FF2B5EF4-FFF2-40B4-BE49-F238E27FC236}">
                <a16:creationId xmlns:a16="http://schemas.microsoft.com/office/drawing/2014/main" id="{56DB1C5B-38F6-46AF-B7B4-28DBD88CBD7F}"/>
              </a:ext>
            </a:extLst>
          </p:cNvPr>
          <p:cNvSpPr/>
          <p:nvPr/>
        </p:nvSpPr>
        <p:spPr>
          <a:xfrm rot="7946645">
            <a:off x="4598039" y="3003017"/>
            <a:ext cx="533400" cy="481616"/>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a:extLst>
              <a:ext uri="{FF2B5EF4-FFF2-40B4-BE49-F238E27FC236}">
                <a16:creationId xmlns:a16="http://schemas.microsoft.com/office/drawing/2014/main" id="{704ACCEF-83D8-4091-B521-FD7A34D91A9B}"/>
              </a:ext>
            </a:extLst>
          </p:cNvPr>
          <p:cNvPicPr>
            <a:picLocks noChangeAspect="1"/>
          </p:cNvPicPr>
          <p:nvPr/>
        </p:nvPicPr>
        <p:blipFill rotWithShape="1">
          <a:blip r:embed="rId7">
            <a:clrChange>
              <a:clrFrom>
                <a:srgbClr val="FFFFFF"/>
              </a:clrFrom>
              <a:clrTo>
                <a:srgbClr val="FFFFFF">
                  <a:alpha val="0"/>
                </a:srgbClr>
              </a:clrTo>
            </a:clrChange>
          </a:blip>
          <a:srcRect l="35579" t="18115" r="34947" b="2858"/>
          <a:stretch/>
        </p:blipFill>
        <p:spPr>
          <a:xfrm>
            <a:off x="3499015" y="4705231"/>
            <a:ext cx="1326422" cy="1658211"/>
          </a:xfrm>
          <a:prstGeom prst="rect">
            <a:avLst/>
          </a:prstGeom>
        </p:spPr>
      </p:pic>
      <p:sp>
        <p:nvSpPr>
          <p:cNvPr id="39" name="Arrow: Right 38">
            <a:extLst>
              <a:ext uri="{FF2B5EF4-FFF2-40B4-BE49-F238E27FC236}">
                <a16:creationId xmlns:a16="http://schemas.microsoft.com/office/drawing/2014/main" id="{9EA2C534-4D6E-4D4E-89E8-D8A774C79786}"/>
              </a:ext>
            </a:extLst>
          </p:cNvPr>
          <p:cNvSpPr/>
          <p:nvPr/>
        </p:nvSpPr>
        <p:spPr>
          <a:xfrm rot="8854052">
            <a:off x="4816707" y="5381942"/>
            <a:ext cx="533400" cy="48161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EC23153C-0154-4E24-8955-E98AC861509F}"/>
              </a:ext>
            </a:extLst>
          </p:cNvPr>
          <p:cNvPicPr>
            <a:picLocks noChangeAspect="1"/>
          </p:cNvPicPr>
          <p:nvPr/>
        </p:nvPicPr>
        <p:blipFill rotWithShape="1">
          <a:blip r:embed="rId8"/>
          <a:srcRect l="37368" t="14046" r="39082" b="22901"/>
          <a:stretch/>
        </p:blipFill>
        <p:spPr>
          <a:xfrm>
            <a:off x="1827106" y="4279305"/>
            <a:ext cx="1671910" cy="2087104"/>
          </a:xfrm>
          <a:prstGeom prst="rect">
            <a:avLst/>
          </a:prstGeom>
        </p:spPr>
      </p:pic>
      <p:pic>
        <p:nvPicPr>
          <p:cNvPr id="57" name="Picture 56">
            <a:extLst>
              <a:ext uri="{FF2B5EF4-FFF2-40B4-BE49-F238E27FC236}">
                <a16:creationId xmlns:a16="http://schemas.microsoft.com/office/drawing/2014/main" id="{B6ACD7B1-E6C0-4AEF-9021-F03A1DC9B638}"/>
              </a:ext>
            </a:extLst>
          </p:cNvPr>
          <p:cNvPicPr>
            <a:picLocks noChangeAspect="1"/>
          </p:cNvPicPr>
          <p:nvPr/>
        </p:nvPicPr>
        <p:blipFill rotWithShape="1">
          <a:blip r:embed="rId9"/>
          <a:srcRect l="37052" t="12466" r="39082" b="22288"/>
          <a:stretch/>
        </p:blipFill>
        <p:spPr>
          <a:xfrm>
            <a:off x="76200" y="4255976"/>
            <a:ext cx="1622844" cy="2068624"/>
          </a:xfrm>
          <a:prstGeom prst="rect">
            <a:avLst/>
          </a:prstGeom>
        </p:spPr>
      </p:pic>
      <p:sp>
        <p:nvSpPr>
          <p:cNvPr id="58" name="Arrow: Right 57">
            <a:extLst>
              <a:ext uri="{FF2B5EF4-FFF2-40B4-BE49-F238E27FC236}">
                <a16:creationId xmlns:a16="http://schemas.microsoft.com/office/drawing/2014/main" id="{ECABD7AF-140D-4C35-BB2B-C3A2627A30B5}"/>
              </a:ext>
            </a:extLst>
          </p:cNvPr>
          <p:cNvSpPr/>
          <p:nvPr/>
        </p:nvSpPr>
        <p:spPr>
          <a:xfrm rot="10800000">
            <a:off x="3157535" y="4760791"/>
            <a:ext cx="533400" cy="48161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Arrow: Right 58">
            <a:extLst>
              <a:ext uri="{FF2B5EF4-FFF2-40B4-BE49-F238E27FC236}">
                <a16:creationId xmlns:a16="http://schemas.microsoft.com/office/drawing/2014/main" id="{E638E62A-A803-489A-A747-929CDCD98CA0}"/>
              </a:ext>
            </a:extLst>
          </p:cNvPr>
          <p:cNvSpPr/>
          <p:nvPr/>
        </p:nvSpPr>
        <p:spPr>
          <a:xfrm rot="10800000">
            <a:off x="1432277" y="4486116"/>
            <a:ext cx="533400" cy="48161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571792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68CC6D19-818E-4A7D-9E30-4BBECF4B3038}"/>
              </a:ext>
            </a:extLst>
          </p:cNvPr>
          <p:cNvPicPr>
            <a:picLocks noChangeAspect="1"/>
          </p:cNvPicPr>
          <p:nvPr/>
        </p:nvPicPr>
        <p:blipFill rotWithShape="1">
          <a:blip r:embed="rId2"/>
          <a:srcRect r="6197" b="61123"/>
          <a:stretch/>
        </p:blipFill>
        <p:spPr>
          <a:xfrm>
            <a:off x="3733800" y="1137634"/>
            <a:ext cx="1676400" cy="2282543"/>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z="3200" spc="-5" dirty="0"/>
              <a:t>Making the ESPA Geometry into Thermal</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123</a:t>
            </a:fld>
            <a:endParaRPr lang="en-US" altLang="en-US" sz="1200" dirty="0"/>
          </a:p>
        </p:txBody>
      </p:sp>
      <p:sp>
        <p:nvSpPr>
          <p:cNvPr id="7" name="object 3">
            <a:extLst>
              <a:ext uri="{FF2B5EF4-FFF2-40B4-BE49-F238E27FC236}">
                <a16:creationId xmlns:a16="http://schemas.microsoft.com/office/drawing/2014/main" id="{437FFDA0-B20D-4C3D-A0E5-C8BE5531D549}"/>
              </a:ext>
            </a:extLst>
          </p:cNvPr>
          <p:cNvSpPr txBox="1">
            <a:spLocks noChangeArrowheads="1"/>
          </p:cNvSpPr>
          <p:nvPr/>
        </p:nvSpPr>
        <p:spPr bwMode="auto">
          <a:xfrm>
            <a:off x="5486400" y="1109711"/>
            <a:ext cx="3657600" cy="5214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i="1" dirty="0">
                <a:solidFill>
                  <a:srgbClr val="FF0000"/>
                </a:solidFill>
                <a:latin typeface="Arial" panose="020B0604020202020204" pitchFamily="34" charset="0"/>
                <a:cs typeface="Arial" panose="020B0604020202020204" pitchFamily="34" charset="0"/>
              </a:rPr>
              <a:t>Model Checks-Display Sides Preferences:</a:t>
            </a:r>
            <a:r>
              <a:rPr lang="en-US" altLang="en-US" sz="1400" dirty="0">
                <a:solidFill>
                  <a:srgbClr val="FF0000"/>
                </a:solidFill>
                <a:latin typeface="Arial" panose="020B0604020202020204" pitchFamily="34" charset="0"/>
                <a:cs typeface="Arial" panose="020B0604020202020204" pitchFamily="34" charset="0"/>
              </a:rPr>
              <a:t> select Top Side and Display.  If any are incorrect, you can reverse the connectivity using </a:t>
            </a:r>
            <a:r>
              <a:rPr lang="en-US" altLang="en-US" sz="1400" i="1" dirty="0">
                <a:solidFill>
                  <a:srgbClr val="FF0000"/>
                </a:solidFill>
                <a:latin typeface="Arial" panose="020B0604020202020204" pitchFamily="34" charset="0"/>
                <a:cs typeface="Arial" panose="020B0604020202020204" pitchFamily="34" charset="0"/>
              </a:rPr>
              <a:t>Modeling Tools-Reverse Connectivity of Planar Elements/ Meshes.</a:t>
            </a:r>
            <a:r>
              <a:rPr lang="en-US" altLang="en-US" sz="1400" dirty="0">
                <a:solidFill>
                  <a:srgbClr val="FF0000"/>
                </a:solidFill>
                <a:latin typeface="Arial" panose="020B0604020202020204" pitchFamily="34" charset="0"/>
                <a:cs typeface="Arial" panose="020B0604020202020204" pitchFamily="34" charset="0"/>
              </a:rPr>
              <a:t>  If there are many, might be easier to use </a:t>
            </a:r>
            <a:r>
              <a:rPr lang="en-US" altLang="en-US" sz="1400" i="1" dirty="0">
                <a:solidFill>
                  <a:srgbClr val="FF0000"/>
                </a:solidFill>
                <a:latin typeface="Arial" panose="020B0604020202020204" pitchFamily="34" charset="0"/>
                <a:cs typeface="Arial" panose="020B0604020202020204" pitchFamily="34" charset="0"/>
              </a:rPr>
              <a:t>FD/FEM Network-Synchronize Element </a:t>
            </a:r>
            <a:r>
              <a:rPr lang="en-US" altLang="en-US" sz="1400" i="1" dirty="0" err="1">
                <a:solidFill>
                  <a:srgbClr val="FF0000"/>
                </a:solidFill>
                <a:latin typeface="Arial" panose="020B0604020202020204" pitchFamily="34" charset="0"/>
                <a:cs typeface="Arial" panose="020B0604020202020204" pitchFamily="34" charset="0"/>
              </a:rPr>
              <a:t>Normals</a:t>
            </a:r>
            <a:endParaRPr lang="en-US" altLang="en-US" sz="1400" i="1" dirty="0">
              <a:solidFill>
                <a:srgbClr val="FF0000"/>
              </a:solidFill>
              <a:latin typeface="Arial" panose="020B0604020202020204" pitchFamily="34" charset="0"/>
              <a:cs typeface="Arial" panose="020B0604020202020204" pitchFamily="34" charset="0"/>
            </a:endParaRP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Edit all Surfaces and set the following:</a:t>
            </a:r>
          </a:p>
          <a:p>
            <a:pPr lvl="1">
              <a:spcBef>
                <a:spcPts val="0"/>
              </a:spcBef>
              <a:buFontTx/>
              <a:buChar char="•"/>
            </a:pPr>
            <a:r>
              <a:rPr lang="en-US" altLang="en-US" sz="1000" dirty="0">
                <a:solidFill>
                  <a:srgbClr val="00B050"/>
                </a:solidFill>
                <a:latin typeface="Arial" panose="020B0604020202020204" pitchFamily="34" charset="0"/>
                <a:cs typeface="Arial" panose="020B0604020202020204" pitchFamily="34" charset="0"/>
              </a:rPr>
              <a:t>RADIATION: Active: Both</a:t>
            </a:r>
          </a:p>
          <a:p>
            <a:pPr lvl="1">
              <a:spcBef>
                <a:spcPts val="0"/>
              </a:spcBef>
              <a:buFontTx/>
              <a:buChar char="•"/>
            </a:pPr>
            <a:r>
              <a:rPr lang="en-US" altLang="en-US" sz="1000" dirty="0">
                <a:solidFill>
                  <a:srgbClr val="00B050"/>
                </a:solidFill>
                <a:latin typeface="Arial" panose="020B0604020202020204" pitchFamily="34" charset="0"/>
                <a:cs typeface="Arial" panose="020B0604020202020204" pitchFamily="34" charset="0"/>
              </a:rPr>
              <a:t>RADIATION: Top/Out: BUS_GBK</a:t>
            </a:r>
          </a:p>
          <a:p>
            <a:pPr lvl="1">
              <a:spcBef>
                <a:spcPts val="0"/>
              </a:spcBef>
              <a:buFontTx/>
              <a:buChar char="•"/>
            </a:pPr>
            <a:r>
              <a:rPr lang="en-US" altLang="en-US" sz="1000" dirty="0">
                <a:solidFill>
                  <a:srgbClr val="00B050"/>
                </a:solidFill>
                <a:latin typeface="Arial" panose="020B0604020202020204" pitchFamily="34" charset="0"/>
                <a:cs typeface="Arial" panose="020B0604020202020204" pitchFamily="34" charset="0"/>
              </a:rPr>
              <a:t>RADIATION: Bottom/In: </a:t>
            </a:r>
            <a:r>
              <a:rPr lang="en-US" altLang="en-US" sz="1000" dirty="0" err="1">
                <a:solidFill>
                  <a:srgbClr val="00B050"/>
                </a:solidFill>
                <a:latin typeface="Arial" panose="020B0604020202020204" pitchFamily="34" charset="0"/>
                <a:cs typeface="Arial" panose="020B0604020202020204" pitchFamily="34" charset="0"/>
              </a:rPr>
              <a:t>BUS_AlBlackAnodize</a:t>
            </a:r>
            <a:endParaRPr lang="en-US" altLang="en-US" sz="1000" dirty="0">
              <a:solidFill>
                <a:srgbClr val="00B050"/>
              </a:solidFill>
              <a:latin typeface="Arial" panose="020B0604020202020204" pitchFamily="34" charset="0"/>
              <a:cs typeface="Arial" panose="020B0604020202020204" pitchFamily="34" charset="0"/>
            </a:endParaRPr>
          </a:p>
          <a:p>
            <a:pPr lvl="1">
              <a:spcBef>
                <a:spcPts val="0"/>
              </a:spcBef>
              <a:buFontTx/>
              <a:buChar char="•"/>
            </a:pPr>
            <a:r>
              <a:rPr lang="en-US" altLang="en-US" sz="1000" dirty="0">
                <a:solidFill>
                  <a:srgbClr val="00B050"/>
                </a:solidFill>
                <a:latin typeface="Arial" panose="020B0604020202020204" pitchFamily="34" charset="0"/>
                <a:cs typeface="Arial" panose="020B0604020202020204" pitchFamily="34" charset="0"/>
              </a:rPr>
              <a:t>COND/CAP: Cond Submodel: ESPA</a:t>
            </a:r>
          </a:p>
          <a:p>
            <a:pPr lvl="1">
              <a:spcBef>
                <a:spcPts val="0"/>
              </a:spcBef>
              <a:buFontTx/>
              <a:buChar char="•"/>
            </a:pPr>
            <a:r>
              <a:rPr lang="en-US" altLang="en-US" sz="1000" dirty="0">
                <a:solidFill>
                  <a:srgbClr val="00B050"/>
                </a:solidFill>
                <a:latin typeface="Arial" panose="020B0604020202020204" pitchFamily="34" charset="0"/>
                <a:cs typeface="Arial" panose="020B0604020202020204" pitchFamily="34" charset="0"/>
              </a:rPr>
              <a:t>COND/CAP: Material: Al 6061-T6</a:t>
            </a:r>
          </a:p>
          <a:p>
            <a:pPr lvl="1">
              <a:spcBef>
                <a:spcPts val="0"/>
              </a:spcBef>
              <a:buFontTx/>
              <a:buChar char="•"/>
            </a:pPr>
            <a:r>
              <a:rPr lang="en-US" altLang="en-US" sz="1000" dirty="0">
                <a:solidFill>
                  <a:srgbClr val="00B050"/>
                </a:solidFill>
                <a:latin typeface="Arial" panose="020B0604020202020204" pitchFamily="34" charset="0"/>
                <a:cs typeface="Arial" panose="020B0604020202020204" pitchFamily="34" charset="0"/>
              </a:rPr>
              <a:t>COND/CAP: Thickness: 0.5 in (as expression)</a:t>
            </a:r>
          </a:p>
          <a:p>
            <a:pPr lvl="1">
              <a:spcBef>
                <a:spcPts val="0"/>
              </a:spcBef>
              <a:buFontTx/>
              <a:buChar char="•"/>
            </a:pPr>
            <a:r>
              <a:rPr lang="en-US" altLang="en-US" sz="1000" dirty="0">
                <a:solidFill>
                  <a:srgbClr val="00B050"/>
                </a:solidFill>
                <a:latin typeface="Arial" panose="020B0604020202020204" pitchFamily="34" charset="0"/>
                <a:cs typeface="Arial" panose="020B0604020202020204" pitchFamily="34" charset="0"/>
              </a:rPr>
              <a:t>INSULATION: Put on Top/Out Side (checked)</a:t>
            </a:r>
          </a:p>
          <a:p>
            <a:pPr lvl="1">
              <a:spcBef>
                <a:spcPts val="0"/>
              </a:spcBef>
              <a:buFontTx/>
              <a:buChar char="•"/>
            </a:pPr>
            <a:r>
              <a:rPr lang="en-US" altLang="en-US" sz="1000" dirty="0">
                <a:solidFill>
                  <a:srgbClr val="00B050"/>
                </a:solidFill>
                <a:latin typeface="Arial" panose="020B0604020202020204" pitchFamily="34" charset="0"/>
                <a:cs typeface="Arial" panose="020B0604020202020204" pitchFamily="34" charset="0"/>
              </a:rPr>
              <a:t>INSULATION: Material: MLI_05</a:t>
            </a:r>
          </a:p>
          <a:p>
            <a:pPr lvl="1">
              <a:spcBef>
                <a:spcPts val="0"/>
              </a:spcBef>
              <a:buFontTx/>
              <a:buChar char="•"/>
            </a:pPr>
            <a:r>
              <a:rPr lang="en-US" altLang="en-US" sz="1000" dirty="0">
                <a:solidFill>
                  <a:srgbClr val="00B050"/>
                </a:solidFill>
                <a:latin typeface="Arial" panose="020B0604020202020204" pitchFamily="34" charset="0"/>
                <a:cs typeface="Arial" panose="020B0604020202020204" pitchFamily="34" charset="0"/>
              </a:rPr>
              <a:t>INSULATION: Thickness: 1 m (as expression) *</a:t>
            </a:r>
          </a:p>
          <a:p>
            <a:pPr lvl="1">
              <a:spcBef>
                <a:spcPts val="0"/>
              </a:spcBef>
              <a:buFontTx/>
              <a:buChar char="•"/>
            </a:pPr>
            <a:r>
              <a:rPr lang="en-US" altLang="en-US" sz="1000" dirty="0">
                <a:solidFill>
                  <a:srgbClr val="00B050"/>
                </a:solidFill>
                <a:latin typeface="Arial" panose="020B0604020202020204" pitchFamily="34" charset="0"/>
                <a:cs typeface="Arial" panose="020B0604020202020204" pitchFamily="34" charset="0"/>
              </a:rPr>
              <a:t>INSUALTION: ID Offset: 100000 **</a:t>
            </a:r>
          </a:p>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Edit all nodes and set Submodel to ESPA</a:t>
            </a:r>
          </a:p>
          <a:p>
            <a:pPr>
              <a:spcBef>
                <a:spcPts val="0"/>
              </a:spcBef>
              <a:buFontTx/>
              <a:buChar char="•"/>
            </a:pPr>
            <a:r>
              <a:rPr lang="en-US" altLang="en-US" sz="1400" i="1" dirty="0">
                <a:solidFill>
                  <a:srgbClr val="002060"/>
                </a:solidFill>
                <a:latin typeface="Arial" panose="020B0604020202020204" pitchFamily="34" charset="0"/>
                <a:cs typeface="Arial" panose="020B0604020202020204" pitchFamily="34" charset="0"/>
              </a:rPr>
              <a:t>Modeling Tools-</a:t>
            </a:r>
            <a:r>
              <a:rPr lang="en-US" altLang="en-US" sz="1400" i="1" dirty="0" err="1">
                <a:solidFill>
                  <a:srgbClr val="002060"/>
                </a:solidFill>
                <a:latin typeface="Arial" panose="020B0604020202020204" pitchFamily="34" charset="0"/>
                <a:cs typeface="Arial" panose="020B0604020202020204" pitchFamily="34" charset="0"/>
              </a:rPr>
              <a:t>Resequence</a:t>
            </a:r>
            <a:r>
              <a:rPr lang="en-US" altLang="en-US" sz="1400" i="1" dirty="0">
                <a:solidFill>
                  <a:srgbClr val="002060"/>
                </a:solidFill>
                <a:latin typeface="Arial" panose="020B0604020202020204" pitchFamily="34" charset="0"/>
                <a:cs typeface="Arial" panose="020B0604020202020204" pitchFamily="34" charset="0"/>
              </a:rPr>
              <a:t> ID’s… </a:t>
            </a:r>
            <a:r>
              <a:rPr lang="en-US" altLang="en-US" sz="1400" dirty="0">
                <a:solidFill>
                  <a:srgbClr val="002060"/>
                </a:solidFill>
                <a:latin typeface="Arial" panose="020B0604020202020204" pitchFamily="34" charset="0"/>
                <a:cs typeface="Arial" panose="020B0604020202020204" pitchFamily="34" charset="0"/>
              </a:rPr>
              <a:t>and select all nodes.  Use starting number of 1001 and offset of 1</a:t>
            </a:r>
          </a:p>
          <a:p>
            <a:pPr>
              <a:spcBef>
                <a:spcPts val="0"/>
              </a:spcBef>
              <a:buFontTx/>
              <a:buChar char="•"/>
            </a:pPr>
            <a:r>
              <a:rPr lang="en-US" altLang="en-US" sz="1400" dirty="0">
                <a:solidFill>
                  <a:srgbClr val="00B0F0"/>
                </a:solidFill>
                <a:latin typeface="Arial" panose="020B0604020202020204" pitchFamily="34" charset="0"/>
                <a:cs typeface="Arial" panose="020B0604020202020204" pitchFamily="34" charset="0"/>
              </a:rPr>
              <a:t>Check the </a:t>
            </a:r>
            <a:r>
              <a:rPr lang="en-US" altLang="en-US" sz="1400" dirty="0" err="1">
                <a:solidFill>
                  <a:srgbClr val="00B0F0"/>
                </a:solidFill>
                <a:latin typeface="Arial" panose="020B0604020202020204" pitchFamily="34" charset="0"/>
                <a:cs typeface="Arial" panose="020B0604020202020204" pitchFamily="34" charset="0"/>
              </a:rPr>
              <a:t>ModelBrowser</a:t>
            </a:r>
            <a:r>
              <a:rPr lang="en-US" altLang="en-US" sz="1400" dirty="0">
                <a:solidFill>
                  <a:srgbClr val="00B0F0"/>
                </a:solidFill>
                <a:latin typeface="Arial" panose="020B0604020202020204" pitchFamily="34" charset="0"/>
                <a:cs typeface="Arial" panose="020B0604020202020204" pitchFamily="34" charset="0"/>
              </a:rPr>
              <a:t> to see that the # of nodes, surfaces, and insulation match.</a:t>
            </a:r>
          </a:p>
          <a:p>
            <a:pPr>
              <a:spcBef>
                <a:spcPts val="0"/>
              </a:spcBef>
              <a:buFontTx/>
              <a:buChar char="•"/>
            </a:pPr>
            <a:r>
              <a:rPr lang="en-US" altLang="en-US" sz="1400" dirty="0">
                <a:solidFill>
                  <a:srgbClr val="FFC000"/>
                </a:solidFill>
                <a:latin typeface="Arial" panose="020B0604020202020204" pitchFamily="34" charset="0"/>
                <a:cs typeface="Arial" panose="020B0604020202020204" pitchFamily="34" charset="0"/>
              </a:rPr>
              <a:t>Check that both sides are Active (1) and MLI is applied to only the outside (2). Use </a:t>
            </a:r>
            <a:r>
              <a:rPr lang="en-US" altLang="en-US" sz="1400" dirty="0" err="1">
                <a:solidFill>
                  <a:srgbClr val="FFC000"/>
                </a:solidFill>
                <a:latin typeface="Arial" panose="020B0604020202020204" pitchFamily="34" charset="0"/>
                <a:cs typeface="Arial" panose="020B0604020202020204" pitchFamily="34" charset="0"/>
              </a:rPr>
              <a:t>editActivePrefs</a:t>
            </a:r>
            <a:endParaRPr lang="en-US" altLang="en-US" sz="1400" dirty="0">
              <a:solidFill>
                <a:srgbClr val="FFC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88D3A6F-DF28-4B8E-868F-C659422B77EA}"/>
              </a:ext>
            </a:extLst>
          </p:cNvPr>
          <p:cNvPicPr>
            <a:picLocks noChangeAspect="1"/>
          </p:cNvPicPr>
          <p:nvPr/>
        </p:nvPicPr>
        <p:blipFill rotWithShape="1">
          <a:blip r:embed="rId3">
            <a:clrChange>
              <a:clrFrom>
                <a:srgbClr val="FFFFFF"/>
              </a:clrFrom>
              <a:clrTo>
                <a:srgbClr val="FFFFFF">
                  <a:alpha val="0"/>
                </a:srgbClr>
              </a:clrTo>
            </a:clrChange>
          </a:blip>
          <a:srcRect l="37158" t="13143" r="39368" b="22739"/>
          <a:stretch/>
        </p:blipFill>
        <p:spPr>
          <a:xfrm>
            <a:off x="0" y="1037925"/>
            <a:ext cx="1447800" cy="1843835"/>
          </a:xfrm>
          <a:prstGeom prst="rect">
            <a:avLst/>
          </a:prstGeom>
        </p:spPr>
      </p:pic>
      <p:pic>
        <p:nvPicPr>
          <p:cNvPr id="10" name="Picture 9">
            <a:extLst>
              <a:ext uri="{FF2B5EF4-FFF2-40B4-BE49-F238E27FC236}">
                <a16:creationId xmlns:a16="http://schemas.microsoft.com/office/drawing/2014/main" id="{3071873A-5B67-4884-8B14-FC75C76A2EB6}"/>
              </a:ext>
            </a:extLst>
          </p:cNvPr>
          <p:cNvPicPr>
            <a:picLocks noChangeAspect="1"/>
          </p:cNvPicPr>
          <p:nvPr/>
        </p:nvPicPr>
        <p:blipFill rotWithShape="1">
          <a:blip r:embed="rId4"/>
          <a:srcRect t="5689" r="3352" b="71159"/>
          <a:stretch/>
        </p:blipFill>
        <p:spPr>
          <a:xfrm>
            <a:off x="118224" y="3505200"/>
            <a:ext cx="5215776" cy="834935"/>
          </a:xfrm>
          <a:prstGeom prst="rect">
            <a:avLst/>
          </a:prstGeom>
        </p:spPr>
      </p:pic>
      <p:pic>
        <p:nvPicPr>
          <p:cNvPr id="12" name="Picture 11">
            <a:extLst>
              <a:ext uri="{FF2B5EF4-FFF2-40B4-BE49-F238E27FC236}">
                <a16:creationId xmlns:a16="http://schemas.microsoft.com/office/drawing/2014/main" id="{E805F699-B496-40EA-A2FF-4F739BC96BDD}"/>
              </a:ext>
            </a:extLst>
          </p:cNvPr>
          <p:cNvPicPr>
            <a:picLocks noChangeAspect="1"/>
          </p:cNvPicPr>
          <p:nvPr/>
        </p:nvPicPr>
        <p:blipFill rotWithShape="1">
          <a:blip r:embed="rId5"/>
          <a:srcRect t="5380" r="29636" b="59983"/>
          <a:stretch/>
        </p:blipFill>
        <p:spPr>
          <a:xfrm>
            <a:off x="123525" y="4378072"/>
            <a:ext cx="2831431" cy="931367"/>
          </a:xfrm>
          <a:prstGeom prst="rect">
            <a:avLst/>
          </a:prstGeom>
        </p:spPr>
      </p:pic>
      <p:pic>
        <p:nvPicPr>
          <p:cNvPr id="16" name="Picture 15">
            <a:extLst>
              <a:ext uri="{FF2B5EF4-FFF2-40B4-BE49-F238E27FC236}">
                <a16:creationId xmlns:a16="http://schemas.microsoft.com/office/drawing/2014/main" id="{89451D7A-5DDE-425A-88CC-AA3371D46370}"/>
              </a:ext>
            </a:extLst>
          </p:cNvPr>
          <p:cNvPicPr>
            <a:picLocks noChangeAspect="1"/>
          </p:cNvPicPr>
          <p:nvPr/>
        </p:nvPicPr>
        <p:blipFill rotWithShape="1">
          <a:blip r:embed="rId6"/>
          <a:srcRect t="5667" r="50257" b="20586"/>
          <a:stretch/>
        </p:blipFill>
        <p:spPr>
          <a:xfrm>
            <a:off x="2986238" y="4378072"/>
            <a:ext cx="2412733" cy="2390314"/>
          </a:xfrm>
          <a:prstGeom prst="rect">
            <a:avLst/>
          </a:prstGeom>
        </p:spPr>
      </p:pic>
      <p:sp>
        <p:nvSpPr>
          <p:cNvPr id="48" name="object 3">
            <a:extLst>
              <a:ext uri="{FF2B5EF4-FFF2-40B4-BE49-F238E27FC236}">
                <a16:creationId xmlns:a16="http://schemas.microsoft.com/office/drawing/2014/main" id="{E6A1D626-84A8-4A88-BAB4-03099C98A6B6}"/>
              </a:ext>
            </a:extLst>
          </p:cNvPr>
          <p:cNvSpPr txBox="1">
            <a:spLocks noChangeArrowheads="1"/>
          </p:cNvSpPr>
          <p:nvPr/>
        </p:nvSpPr>
        <p:spPr bwMode="auto">
          <a:xfrm>
            <a:off x="0" y="5331096"/>
            <a:ext cx="2954956" cy="1029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marL="115888" indent="-103188">
              <a:spcBef>
                <a:spcPts val="0"/>
              </a:spcBef>
              <a:buNone/>
            </a:pPr>
            <a:r>
              <a:rPr lang="en-US" altLang="en-US" sz="1100" dirty="0">
                <a:solidFill>
                  <a:srgbClr val="00B050"/>
                </a:solidFill>
                <a:latin typeface="Arial" panose="020B0604020202020204" pitchFamily="34" charset="0"/>
                <a:cs typeface="Arial" panose="020B0604020202020204" pitchFamily="34" charset="0"/>
              </a:rPr>
              <a:t>* MLI_05 property has a mass of 0.6 kg/m3.  Making the thickness 1 m allows MLI mass to be estimated (</a:t>
            </a:r>
            <a:r>
              <a:rPr lang="en-US" altLang="en-US" sz="1100" i="1" dirty="0">
                <a:solidFill>
                  <a:srgbClr val="00B050"/>
                </a:solidFill>
                <a:latin typeface="Arial" panose="020B0604020202020204" pitchFamily="34" charset="0"/>
                <a:cs typeface="Arial" panose="020B0604020202020204" pitchFamily="34" charset="0"/>
              </a:rPr>
              <a:t>Model Checks-Calculate Mass</a:t>
            </a:r>
            <a:r>
              <a:rPr lang="en-US" altLang="en-US" sz="1100" dirty="0">
                <a:solidFill>
                  <a:srgbClr val="00B050"/>
                </a:solidFill>
                <a:latin typeface="Arial" panose="020B0604020202020204" pitchFamily="34" charset="0"/>
                <a:cs typeface="Arial" panose="020B0604020202020204" pitchFamily="34" charset="0"/>
              </a:rPr>
              <a:t>)</a:t>
            </a:r>
          </a:p>
          <a:p>
            <a:pPr marL="115888" indent="-103188">
              <a:spcBef>
                <a:spcPts val="0"/>
              </a:spcBef>
              <a:buNone/>
            </a:pPr>
            <a:r>
              <a:rPr lang="en-US" altLang="en-US" sz="1100" dirty="0">
                <a:solidFill>
                  <a:srgbClr val="00B050"/>
                </a:solidFill>
                <a:latin typeface="Arial" panose="020B0604020202020204" pitchFamily="34" charset="0"/>
                <a:cs typeface="Arial" panose="020B0604020202020204" pitchFamily="34" charset="0"/>
              </a:rPr>
              <a:t>** Using Offset of 100000 for Top and 200000 for bottom allows MLI nodes to be easily identified in SINDA output </a:t>
            </a:r>
            <a:r>
              <a:rPr lang="en-US" altLang="en-US" sz="1100">
                <a:solidFill>
                  <a:srgbClr val="00B050"/>
                </a:solidFill>
                <a:latin typeface="Arial" panose="020B0604020202020204" pitchFamily="34" charset="0"/>
                <a:cs typeface="Arial" panose="020B0604020202020204" pitchFamily="34" charset="0"/>
              </a:rPr>
              <a:t>using ID &lt; 99999</a:t>
            </a:r>
            <a:endParaRPr lang="en-US" altLang="en-US" sz="1100" dirty="0">
              <a:solidFill>
                <a:srgbClr val="00B050"/>
              </a:solidFill>
              <a:latin typeface="Arial" panose="020B0604020202020204" pitchFamily="34" charset="0"/>
              <a:cs typeface="Arial" panose="020B0604020202020204" pitchFamily="34" charset="0"/>
            </a:endParaRPr>
          </a:p>
        </p:txBody>
      </p:sp>
      <p:sp>
        <p:nvSpPr>
          <p:cNvPr id="34" name="Arrow: Right 33">
            <a:extLst>
              <a:ext uri="{FF2B5EF4-FFF2-40B4-BE49-F238E27FC236}">
                <a16:creationId xmlns:a16="http://schemas.microsoft.com/office/drawing/2014/main" id="{BAF51B48-0588-4E5C-BD10-18917E27D5EA}"/>
              </a:ext>
            </a:extLst>
          </p:cNvPr>
          <p:cNvSpPr/>
          <p:nvPr/>
        </p:nvSpPr>
        <p:spPr>
          <a:xfrm rot="16200000">
            <a:off x="4978892" y="3168140"/>
            <a:ext cx="533400" cy="48161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76763009-CCF8-4960-95ED-DB24D2CBD67C}"/>
              </a:ext>
            </a:extLst>
          </p:cNvPr>
          <p:cNvPicPr>
            <a:picLocks noChangeAspect="1"/>
          </p:cNvPicPr>
          <p:nvPr/>
        </p:nvPicPr>
        <p:blipFill rotWithShape="1">
          <a:blip r:embed="rId7">
            <a:clrChange>
              <a:clrFrom>
                <a:srgbClr val="FFFFFF"/>
              </a:clrFrom>
              <a:clrTo>
                <a:srgbClr val="FFFFFF">
                  <a:alpha val="0"/>
                </a:srgbClr>
              </a:clrTo>
            </a:clrChange>
          </a:blip>
          <a:srcRect l="34526" t="16351" r="42421" b="22061"/>
          <a:stretch/>
        </p:blipFill>
        <p:spPr>
          <a:xfrm>
            <a:off x="2238236" y="1137634"/>
            <a:ext cx="1449195" cy="1805185"/>
          </a:xfrm>
          <a:prstGeom prst="rect">
            <a:avLst/>
          </a:prstGeom>
        </p:spPr>
      </p:pic>
      <p:pic>
        <p:nvPicPr>
          <p:cNvPr id="8" name="Picture 7">
            <a:extLst>
              <a:ext uri="{FF2B5EF4-FFF2-40B4-BE49-F238E27FC236}">
                <a16:creationId xmlns:a16="http://schemas.microsoft.com/office/drawing/2014/main" id="{86CB2AEB-5341-4A9A-93CE-99DC9E05F0C1}"/>
              </a:ext>
            </a:extLst>
          </p:cNvPr>
          <p:cNvPicPr>
            <a:picLocks noChangeAspect="1"/>
          </p:cNvPicPr>
          <p:nvPr/>
        </p:nvPicPr>
        <p:blipFill rotWithShape="1">
          <a:blip r:embed="rId8">
            <a:clrChange>
              <a:clrFrom>
                <a:srgbClr val="FFFFFF"/>
              </a:clrFrom>
              <a:clrTo>
                <a:srgbClr val="FFFFFF">
                  <a:alpha val="0"/>
                </a:srgbClr>
              </a:clrTo>
            </a:clrChange>
          </a:blip>
          <a:srcRect l="36842" t="12466" r="39158" b="22513"/>
          <a:stretch/>
        </p:blipFill>
        <p:spPr>
          <a:xfrm>
            <a:off x="1104631" y="1661365"/>
            <a:ext cx="1459702" cy="1843835"/>
          </a:xfrm>
          <a:prstGeom prst="rect">
            <a:avLst/>
          </a:prstGeom>
        </p:spPr>
      </p:pic>
      <p:sp>
        <p:nvSpPr>
          <p:cNvPr id="30" name="Arrow: Right 29">
            <a:extLst>
              <a:ext uri="{FF2B5EF4-FFF2-40B4-BE49-F238E27FC236}">
                <a16:creationId xmlns:a16="http://schemas.microsoft.com/office/drawing/2014/main" id="{0F5E1D8C-5355-43C7-A676-17D603866C79}"/>
              </a:ext>
            </a:extLst>
          </p:cNvPr>
          <p:cNvSpPr/>
          <p:nvPr/>
        </p:nvSpPr>
        <p:spPr>
          <a:xfrm rot="6782936">
            <a:off x="975080" y="3434839"/>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EFEF2260-A133-4D28-8532-149276963A41}"/>
              </a:ext>
            </a:extLst>
          </p:cNvPr>
          <p:cNvSpPr/>
          <p:nvPr/>
        </p:nvSpPr>
        <p:spPr>
          <a:xfrm rot="2305320">
            <a:off x="686200" y="2286549"/>
            <a:ext cx="533400" cy="48161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Arrow: Right 51">
            <a:extLst>
              <a:ext uri="{FF2B5EF4-FFF2-40B4-BE49-F238E27FC236}">
                <a16:creationId xmlns:a16="http://schemas.microsoft.com/office/drawing/2014/main" id="{E1445D84-2438-4271-8B89-FA3435DBE2E8}"/>
              </a:ext>
            </a:extLst>
          </p:cNvPr>
          <p:cNvSpPr/>
          <p:nvPr/>
        </p:nvSpPr>
        <p:spPr>
          <a:xfrm rot="10800000">
            <a:off x="2575562" y="3023584"/>
            <a:ext cx="1158238" cy="48161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Arrow: Right 55">
            <a:extLst>
              <a:ext uri="{FF2B5EF4-FFF2-40B4-BE49-F238E27FC236}">
                <a16:creationId xmlns:a16="http://schemas.microsoft.com/office/drawing/2014/main" id="{4B8B685D-7108-4210-8C1E-055EC1F1F532}"/>
              </a:ext>
            </a:extLst>
          </p:cNvPr>
          <p:cNvSpPr/>
          <p:nvPr/>
        </p:nvSpPr>
        <p:spPr>
          <a:xfrm rot="10800000">
            <a:off x="3276600" y="2366456"/>
            <a:ext cx="533400" cy="48161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62E898A6-D32D-4B8B-A92A-F1F76BBBEF25}"/>
              </a:ext>
            </a:extLst>
          </p:cNvPr>
          <p:cNvSpPr txBox="1"/>
          <p:nvPr/>
        </p:nvSpPr>
        <p:spPr>
          <a:xfrm>
            <a:off x="3230879" y="2133600"/>
            <a:ext cx="381000" cy="369332"/>
          </a:xfrm>
          <a:prstGeom prst="rect">
            <a:avLst/>
          </a:prstGeom>
          <a:noFill/>
        </p:spPr>
        <p:txBody>
          <a:bodyPr wrap="square" rtlCol="0">
            <a:spAutoFit/>
          </a:bodyPr>
          <a:lstStyle/>
          <a:p>
            <a:pPr algn="ctr"/>
            <a:r>
              <a:rPr lang="en-US" dirty="0">
                <a:solidFill>
                  <a:srgbClr val="FFC000"/>
                </a:solidFill>
              </a:rPr>
              <a:t>1</a:t>
            </a:r>
          </a:p>
        </p:txBody>
      </p:sp>
      <p:sp>
        <p:nvSpPr>
          <p:cNvPr id="61" name="TextBox 60">
            <a:extLst>
              <a:ext uri="{FF2B5EF4-FFF2-40B4-BE49-F238E27FC236}">
                <a16:creationId xmlns:a16="http://schemas.microsoft.com/office/drawing/2014/main" id="{4F02F54A-29B6-4B66-8665-2E60CB683E8A}"/>
              </a:ext>
            </a:extLst>
          </p:cNvPr>
          <p:cNvSpPr txBox="1"/>
          <p:nvPr/>
        </p:nvSpPr>
        <p:spPr>
          <a:xfrm>
            <a:off x="2895599" y="2838918"/>
            <a:ext cx="381000" cy="369332"/>
          </a:xfrm>
          <a:prstGeom prst="rect">
            <a:avLst/>
          </a:prstGeom>
          <a:noFill/>
        </p:spPr>
        <p:txBody>
          <a:bodyPr wrap="square" rtlCol="0">
            <a:spAutoFit/>
          </a:bodyPr>
          <a:lstStyle/>
          <a:p>
            <a:pPr algn="ctr"/>
            <a:r>
              <a:rPr lang="en-US" dirty="0">
                <a:solidFill>
                  <a:srgbClr val="FFC000"/>
                </a:solidFill>
              </a:rPr>
              <a:t>2</a:t>
            </a:r>
          </a:p>
        </p:txBody>
      </p:sp>
    </p:spTree>
    <p:extLst>
      <p:ext uri="{BB962C8B-B14F-4D97-AF65-F5344CB8AC3E}">
        <p14:creationId xmlns:p14="http://schemas.microsoft.com/office/powerpoint/2010/main" val="400079548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A9F9440D-7AE1-4DE3-8800-9FABE350A4BF}"/>
              </a:ext>
            </a:extLst>
          </p:cNvPr>
          <p:cNvSpPr/>
          <p:nvPr/>
        </p:nvSpPr>
        <p:spPr>
          <a:xfrm>
            <a:off x="5181600" y="5545948"/>
            <a:ext cx="3886200" cy="8058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Decks 1-2</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124</a:t>
            </a:fld>
            <a:endParaRPr lang="en-US" altLang="en-US" sz="1200" dirty="0"/>
          </a:p>
        </p:txBody>
      </p:sp>
      <p:sp>
        <p:nvSpPr>
          <p:cNvPr id="7" name="object 3">
            <a:extLst>
              <a:ext uri="{FF2B5EF4-FFF2-40B4-BE49-F238E27FC236}">
                <a16:creationId xmlns:a16="http://schemas.microsoft.com/office/drawing/2014/main" id="{B7581841-01CC-437D-95E2-9B20EB87C56A}"/>
              </a:ext>
            </a:extLst>
          </p:cNvPr>
          <p:cNvSpPr txBox="1">
            <a:spLocks noChangeArrowheads="1"/>
          </p:cNvSpPr>
          <p:nvPr/>
        </p:nvSpPr>
        <p:spPr bwMode="auto">
          <a:xfrm>
            <a:off x="5181600" y="1066800"/>
            <a:ext cx="3886200" cy="4507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Make disk for each deck with an Edge node definition, 25 nodes Angular, and 9 Radial.  Since the decks will either act </a:t>
            </a: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After turning the visibility of the ESPA on, it can clearly be seen that some of the deck protrude through the ESPA walls.  Shrink the radius a bit to ensure the internal deck does not protrude through and view space (R=28.5”)</a:t>
            </a:r>
            <a:endParaRPr lang="en-US" altLang="en-US" sz="1000" dirty="0">
              <a:solidFill>
                <a:srgbClr val="00B050"/>
              </a:solidFill>
              <a:latin typeface="Arial" panose="020B0604020202020204" pitchFamily="34" charset="0"/>
              <a:cs typeface="Arial" panose="020B0604020202020204" pitchFamily="34" charset="0"/>
            </a:endParaRPr>
          </a:p>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Now that the disks are not protruding through, they can be contacted to the ESPA walls using a contactor from Deck 1 to all ESPA surfaces</a:t>
            </a:r>
          </a:p>
          <a:p>
            <a:pPr marL="341313" lvl="1" indent="-168275">
              <a:spcBef>
                <a:spcPts val="0"/>
              </a:spcBef>
              <a:buFontTx/>
              <a:buChar char="•"/>
              <a:tabLst/>
            </a:pPr>
            <a:r>
              <a:rPr lang="en-US" altLang="en-US" sz="1200" dirty="0">
                <a:solidFill>
                  <a:srgbClr val="7030A0"/>
                </a:solidFill>
                <a:latin typeface="Arial" panose="020B0604020202020204" pitchFamily="34" charset="0"/>
                <a:cs typeface="Arial" panose="020B0604020202020204" pitchFamily="34" charset="0"/>
              </a:rPr>
              <a:t>Use Edges with an expression value of 24 * 2 /  (PI * 30) and Per Area or Length</a:t>
            </a:r>
          </a:p>
          <a:p>
            <a:pPr marL="341313" lvl="1" indent="-168275">
              <a:spcBef>
                <a:spcPts val="0"/>
              </a:spcBef>
              <a:buFontTx/>
              <a:buChar char="•"/>
              <a:tabLst/>
            </a:pPr>
            <a:r>
              <a:rPr lang="en-US" altLang="en-US" sz="1200" dirty="0">
                <a:solidFill>
                  <a:srgbClr val="7030A0"/>
                </a:solidFill>
                <a:latin typeface="Arial" panose="020B0604020202020204" pitchFamily="34" charset="0"/>
                <a:cs typeface="Arial" panose="020B0604020202020204" pitchFamily="34" charset="0"/>
              </a:rPr>
              <a:t>Ensure only Max Radius is used</a:t>
            </a:r>
          </a:p>
          <a:p>
            <a:pPr marL="341313" lvl="1" indent="-168275">
              <a:spcBef>
                <a:spcPts val="0"/>
              </a:spcBef>
              <a:buFontTx/>
              <a:buChar char="•"/>
              <a:tabLst/>
            </a:pPr>
            <a:r>
              <a:rPr lang="en-US" altLang="en-US" sz="1200" dirty="0">
                <a:solidFill>
                  <a:srgbClr val="7030A0"/>
                </a:solidFill>
                <a:latin typeface="Arial" panose="020B0604020202020204" pitchFamily="34" charset="0"/>
                <a:cs typeface="Arial" panose="020B0604020202020204" pitchFamily="34" charset="0"/>
              </a:rPr>
              <a:t>Specify a reasonable tolerance (2”)</a:t>
            </a:r>
          </a:p>
          <a:p>
            <a:pPr marL="341313" lvl="1" indent="-168275">
              <a:spcBef>
                <a:spcPts val="0"/>
              </a:spcBef>
              <a:buFontTx/>
              <a:buChar char="•"/>
              <a:tabLst/>
            </a:pPr>
            <a:r>
              <a:rPr lang="en-US" altLang="en-US" sz="1200" dirty="0">
                <a:solidFill>
                  <a:srgbClr val="7030A0"/>
                </a:solidFill>
                <a:latin typeface="Arial" panose="020B0604020202020204" pitchFamily="34" charset="0"/>
                <a:cs typeface="Arial" panose="020B0604020202020204" pitchFamily="34" charset="0"/>
              </a:rPr>
              <a:t>Point algorithm is the only one available for Edge Contactor.  Ray Trace generally preferred for Face type contactor</a:t>
            </a:r>
          </a:p>
          <a:p>
            <a:pPr marL="341313" lvl="1" indent="-168275">
              <a:spcBef>
                <a:spcPts val="0"/>
              </a:spcBef>
              <a:buFontTx/>
              <a:buChar char="•"/>
              <a:tabLst/>
            </a:pPr>
            <a:r>
              <a:rPr lang="en-US" altLang="en-US" sz="1200" dirty="0">
                <a:solidFill>
                  <a:srgbClr val="7030A0"/>
                </a:solidFill>
                <a:latin typeface="Arial" panose="020B0604020202020204" pitchFamily="34" charset="0"/>
                <a:cs typeface="Arial" panose="020B0604020202020204" pitchFamily="34" charset="0"/>
              </a:rPr>
              <a:t>Add Description in Comment field</a:t>
            </a:r>
          </a:p>
          <a:p>
            <a:pPr>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Click Show Calcs to verify contact made.  Repeat for Deck 2 Only.  Hint: Use </a:t>
            </a:r>
            <a:r>
              <a:rPr lang="en-US" altLang="en-US" sz="1400" i="1" dirty="0">
                <a:solidFill>
                  <a:srgbClr val="002060"/>
                </a:solidFill>
                <a:latin typeface="Arial" panose="020B0604020202020204" pitchFamily="34" charset="0"/>
                <a:cs typeface="Arial" panose="020B0604020202020204" pitchFamily="34" charset="0"/>
              </a:rPr>
              <a:t>Modeling Tools-Copy Properties from Master</a:t>
            </a:r>
            <a:r>
              <a:rPr lang="en-US" altLang="en-US" sz="1400" dirty="0">
                <a:solidFill>
                  <a:srgbClr val="002060"/>
                </a:solidFill>
                <a:latin typeface="Arial" panose="020B0604020202020204" pitchFamily="34" charset="0"/>
                <a:cs typeface="Arial" panose="020B0604020202020204" pitchFamily="34" charset="0"/>
              </a:rPr>
              <a:t> </a:t>
            </a:r>
            <a:endParaRPr lang="en-US" altLang="en-US" sz="1400" dirty="0">
              <a:solidFill>
                <a:srgbClr val="00B0F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2E566BF-8196-45F0-BD45-5B148DB7E7CE}"/>
              </a:ext>
            </a:extLst>
          </p:cNvPr>
          <p:cNvPicPr>
            <a:picLocks noChangeAspect="1"/>
          </p:cNvPicPr>
          <p:nvPr/>
        </p:nvPicPr>
        <p:blipFill rotWithShape="1">
          <a:blip r:embed="rId2"/>
          <a:srcRect l="2528" t="8931" r="59341" b="6221"/>
          <a:stretch/>
        </p:blipFill>
        <p:spPr>
          <a:xfrm>
            <a:off x="0" y="1143001"/>
            <a:ext cx="1762759" cy="1828799"/>
          </a:xfrm>
          <a:prstGeom prst="rect">
            <a:avLst/>
          </a:prstGeom>
        </p:spPr>
      </p:pic>
      <p:pic>
        <p:nvPicPr>
          <p:cNvPr id="9" name="Picture 8">
            <a:extLst>
              <a:ext uri="{FF2B5EF4-FFF2-40B4-BE49-F238E27FC236}">
                <a16:creationId xmlns:a16="http://schemas.microsoft.com/office/drawing/2014/main" id="{0AABF97F-95E6-4218-8B50-7F4F86153F5E}"/>
              </a:ext>
            </a:extLst>
          </p:cNvPr>
          <p:cNvPicPr>
            <a:picLocks noChangeAspect="1"/>
          </p:cNvPicPr>
          <p:nvPr/>
        </p:nvPicPr>
        <p:blipFill rotWithShape="1">
          <a:blip r:embed="rId3">
            <a:clrChange>
              <a:clrFrom>
                <a:srgbClr val="FFFFFF"/>
              </a:clrFrom>
              <a:clrTo>
                <a:srgbClr val="FFFFFF">
                  <a:alpha val="0"/>
                </a:srgbClr>
              </a:clrTo>
            </a:clrChange>
          </a:blip>
          <a:srcRect l="2857" t="10817" r="59560" b="7399"/>
          <a:stretch/>
        </p:blipFill>
        <p:spPr>
          <a:xfrm>
            <a:off x="51676" y="3008644"/>
            <a:ext cx="1802447" cy="1828799"/>
          </a:xfrm>
          <a:prstGeom prst="rect">
            <a:avLst/>
          </a:prstGeom>
        </p:spPr>
      </p:pic>
      <p:pic>
        <p:nvPicPr>
          <p:cNvPr id="11" name="Picture 10">
            <a:extLst>
              <a:ext uri="{FF2B5EF4-FFF2-40B4-BE49-F238E27FC236}">
                <a16:creationId xmlns:a16="http://schemas.microsoft.com/office/drawing/2014/main" id="{2CA7E17C-7B5E-462A-8D6A-8243DDC47BF3}"/>
              </a:ext>
            </a:extLst>
          </p:cNvPr>
          <p:cNvPicPr>
            <a:picLocks noChangeAspect="1"/>
          </p:cNvPicPr>
          <p:nvPr/>
        </p:nvPicPr>
        <p:blipFill rotWithShape="1">
          <a:blip r:embed="rId4"/>
          <a:srcRect l="14066" t="35680" r="48571" b="15387"/>
          <a:stretch/>
        </p:blipFill>
        <p:spPr>
          <a:xfrm>
            <a:off x="51676" y="4837444"/>
            <a:ext cx="2531432" cy="1545772"/>
          </a:xfrm>
          <a:prstGeom prst="rect">
            <a:avLst/>
          </a:prstGeom>
        </p:spPr>
      </p:pic>
      <p:pic>
        <p:nvPicPr>
          <p:cNvPr id="13" name="Picture 12">
            <a:extLst>
              <a:ext uri="{FF2B5EF4-FFF2-40B4-BE49-F238E27FC236}">
                <a16:creationId xmlns:a16="http://schemas.microsoft.com/office/drawing/2014/main" id="{30626F8D-EC9B-47E4-B8FB-060432E3AF46}"/>
              </a:ext>
            </a:extLst>
          </p:cNvPr>
          <p:cNvPicPr>
            <a:picLocks noChangeAspect="1"/>
          </p:cNvPicPr>
          <p:nvPr/>
        </p:nvPicPr>
        <p:blipFill rotWithShape="1">
          <a:blip r:embed="rId5"/>
          <a:srcRect l="10421" t="37538" r="54396" b="18798"/>
          <a:stretch/>
        </p:blipFill>
        <p:spPr>
          <a:xfrm>
            <a:off x="2583108" y="4876800"/>
            <a:ext cx="2523792" cy="1460361"/>
          </a:xfrm>
          <a:prstGeom prst="rect">
            <a:avLst/>
          </a:prstGeom>
        </p:spPr>
      </p:pic>
      <p:sp>
        <p:nvSpPr>
          <p:cNvPr id="14" name="Arrow: Right 13">
            <a:extLst>
              <a:ext uri="{FF2B5EF4-FFF2-40B4-BE49-F238E27FC236}">
                <a16:creationId xmlns:a16="http://schemas.microsoft.com/office/drawing/2014/main" id="{B5208DC6-543E-4F39-8A19-522238EC254E}"/>
              </a:ext>
            </a:extLst>
          </p:cNvPr>
          <p:cNvSpPr/>
          <p:nvPr/>
        </p:nvSpPr>
        <p:spPr>
          <a:xfrm>
            <a:off x="2316408" y="5029200"/>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46FFE649-1D59-4018-8AA3-5CDA5825F5DA}"/>
              </a:ext>
            </a:extLst>
          </p:cNvPr>
          <p:cNvSpPr/>
          <p:nvPr/>
        </p:nvSpPr>
        <p:spPr>
          <a:xfrm rot="5400000">
            <a:off x="686201" y="2730992"/>
            <a:ext cx="533400" cy="48161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D0A84C0-4C5B-475C-A238-2B15357FD225}"/>
              </a:ext>
            </a:extLst>
          </p:cNvPr>
          <p:cNvSpPr/>
          <p:nvPr/>
        </p:nvSpPr>
        <p:spPr>
          <a:xfrm rot="21306174">
            <a:off x="787323" y="5029200"/>
            <a:ext cx="1346277" cy="283029"/>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323A82C-593D-4898-B742-477723B89F33}"/>
              </a:ext>
            </a:extLst>
          </p:cNvPr>
          <p:cNvSpPr/>
          <p:nvPr/>
        </p:nvSpPr>
        <p:spPr>
          <a:xfrm rot="21257402">
            <a:off x="826643" y="5822638"/>
            <a:ext cx="1346277" cy="3810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4A048C0B-0B16-466B-B026-2C348AE62A44}"/>
              </a:ext>
            </a:extLst>
          </p:cNvPr>
          <p:cNvPicPr>
            <a:picLocks noChangeAspect="1"/>
          </p:cNvPicPr>
          <p:nvPr/>
        </p:nvPicPr>
        <p:blipFill rotWithShape="1">
          <a:blip r:embed="rId6"/>
          <a:srcRect r="48571"/>
          <a:stretch/>
        </p:blipFill>
        <p:spPr>
          <a:xfrm>
            <a:off x="1981200" y="1143000"/>
            <a:ext cx="2541446" cy="3555613"/>
          </a:xfrm>
          <a:prstGeom prst="rect">
            <a:avLst/>
          </a:prstGeom>
        </p:spPr>
      </p:pic>
      <p:pic>
        <p:nvPicPr>
          <p:cNvPr id="24" name="Picture 23">
            <a:extLst>
              <a:ext uri="{FF2B5EF4-FFF2-40B4-BE49-F238E27FC236}">
                <a16:creationId xmlns:a16="http://schemas.microsoft.com/office/drawing/2014/main" id="{1D210B70-766F-4D9E-8381-852DFDC24183}"/>
              </a:ext>
            </a:extLst>
          </p:cNvPr>
          <p:cNvPicPr>
            <a:picLocks noChangeAspect="1"/>
          </p:cNvPicPr>
          <p:nvPr/>
        </p:nvPicPr>
        <p:blipFill rotWithShape="1">
          <a:blip r:embed="rId7"/>
          <a:srcRect r="56989" b="36946"/>
          <a:stretch/>
        </p:blipFill>
        <p:spPr>
          <a:xfrm>
            <a:off x="3205236" y="1630080"/>
            <a:ext cx="1442964" cy="1408444"/>
          </a:xfrm>
          <a:prstGeom prst="rect">
            <a:avLst/>
          </a:prstGeom>
          <a:ln w="15875">
            <a:solidFill>
              <a:schemeClr val="tx1"/>
            </a:solidFill>
          </a:ln>
        </p:spPr>
      </p:pic>
      <p:pic>
        <p:nvPicPr>
          <p:cNvPr id="26" name="Picture 25">
            <a:extLst>
              <a:ext uri="{FF2B5EF4-FFF2-40B4-BE49-F238E27FC236}">
                <a16:creationId xmlns:a16="http://schemas.microsoft.com/office/drawing/2014/main" id="{521B7FF1-732B-43B6-8F55-48AA66DF4E56}"/>
              </a:ext>
            </a:extLst>
          </p:cNvPr>
          <p:cNvPicPr>
            <a:picLocks noChangeAspect="1"/>
          </p:cNvPicPr>
          <p:nvPr/>
        </p:nvPicPr>
        <p:blipFill rotWithShape="1">
          <a:blip r:embed="rId8">
            <a:clrChange>
              <a:clrFrom>
                <a:srgbClr val="FFFFFF"/>
              </a:clrFrom>
              <a:clrTo>
                <a:srgbClr val="FFFFFF">
                  <a:alpha val="0"/>
                </a:srgbClr>
              </a:clrTo>
            </a:clrChange>
          </a:blip>
          <a:srcRect l="5813" t="25435" r="12908" b="7728"/>
          <a:stretch/>
        </p:blipFill>
        <p:spPr>
          <a:xfrm>
            <a:off x="5257801" y="5568105"/>
            <a:ext cx="1774349" cy="680295"/>
          </a:xfrm>
          <a:prstGeom prst="rect">
            <a:avLst/>
          </a:prstGeom>
        </p:spPr>
      </p:pic>
      <p:pic>
        <p:nvPicPr>
          <p:cNvPr id="29" name="Picture 28">
            <a:extLst>
              <a:ext uri="{FF2B5EF4-FFF2-40B4-BE49-F238E27FC236}">
                <a16:creationId xmlns:a16="http://schemas.microsoft.com/office/drawing/2014/main" id="{1284BD46-EAF3-403E-A9B9-8BA566C8E3B4}"/>
              </a:ext>
            </a:extLst>
          </p:cNvPr>
          <p:cNvPicPr>
            <a:picLocks noChangeAspect="1"/>
          </p:cNvPicPr>
          <p:nvPr/>
        </p:nvPicPr>
        <p:blipFill rotWithShape="1">
          <a:blip r:embed="rId9">
            <a:clrChange>
              <a:clrFrom>
                <a:srgbClr val="FFFFFF"/>
              </a:clrFrom>
              <a:clrTo>
                <a:srgbClr val="FFFFFF">
                  <a:alpha val="0"/>
                </a:srgbClr>
              </a:clrTo>
            </a:clrChange>
          </a:blip>
          <a:srcRect r="12330"/>
          <a:stretch/>
        </p:blipFill>
        <p:spPr>
          <a:xfrm>
            <a:off x="7153941" y="5382958"/>
            <a:ext cx="1913859" cy="1017842"/>
          </a:xfrm>
          <a:prstGeom prst="rect">
            <a:avLst/>
          </a:prstGeom>
        </p:spPr>
      </p:pic>
      <p:sp>
        <p:nvSpPr>
          <p:cNvPr id="30" name="Arrow: Right 29">
            <a:extLst>
              <a:ext uri="{FF2B5EF4-FFF2-40B4-BE49-F238E27FC236}">
                <a16:creationId xmlns:a16="http://schemas.microsoft.com/office/drawing/2014/main" id="{87DEA7F5-AFB9-4E70-81DF-D797CC5D5965}"/>
              </a:ext>
            </a:extLst>
          </p:cNvPr>
          <p:cNvSpPr/>
          <p:nvPr/>
        </p:nvSpPr>
        <p:spPr>
          <a:xfrm rot="2676655">
            <a:off x="4688083" y="4296755"/>
            <a:ext cx="533400" cy="48161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9004FF36-7F7A-462A-BF95-673B6A38E861}"/>
              </a:ext>
            </a:extLst>
          </p:cNvPr>
          <p:cNvSpPr txBox="1"/>
          <p:nvPr/>
        </p:nvSpPr>
        <p:spPr>
          <a:xfrm>
            <a:off x="4153526" y="6488668"/>
            <a:ext cx="4685674" cy="369332"/>
          </a:xfrm>
          <a:prstGeom prst="rect">
            <a:avLst/>
          </a:prstGeom>
          <a:noFill/>
        </p:spPr>
        <p:txBody>
          <a:bodyPr wrap="square" rtlCol="0">
            <a:spAutoFit/>
          </a:bodyPr>
          <a:lstStyle/>
          <a:p>
            <a:r>
              <a:rPr lang="en-US" dirty="0"/>
              <a:t>Surface Visibility:  On                                  Off    </a:t>
            </a:r>
          </a:p>
        </p:txBody>
      </p:sp>
      <p:pic>
        <p:nvPicPr>
          <p:cNvPr id="34" name="Picture 33">
            <a:extLst>
              <a:ext uri="{FF2B5EF4-FFF2-40B4-BE49-F238E27FC236}">
                <a16:creationId xmlns:a16="http://schemas.microsoft.com/office/drawing/2014/main" id="{D1688B4F-CB0E-45E5-B25F-5373D490E37F}"/>
              </a:ext>
            </a:extLst>
          </p:cNvPr>
          <p:cNvPicPr>
            <a:picLocks noChangeAspect="1"/>
          </p:cNvPicPr>
          <p:nvPr/>
        </p:nvPicPr>
        <p:blipFill rotWithShape="1">
          <a:blip r:embed="rId10">
            <a:clrChange>
              <a:clrFrom>
                <a:srgbClr val="FFFFFF"/>
              </a:clrFrom>
              <a:clrTo>
                <a:srgbClr val="FFFFFF">
                  <a:alpha val="0"/>
                </a:srgbClr>
              </a:clrTo>
            </a:clrChange>
          </a:blip>
          <a:srcRect l="26933" t="13963" r="43591" b="58184"/>
          <a:stretch/>
        </p:blipFill>
        <p:spPr>
          <a:xfrm>
            <a:off x="1378983" y="3872580"/>
            <a:ext cx="1874850" cy="826033"/>
          </a:xfrm>
          <a:prstGeom prst="rect">
            <a:avLst/>
          </a:prstGeom>
        </p:spPr>
      </p:pic>
      <p:sp>
        <p:nvSpPr>
          <p:cNvPr id="31" name="Arrow: Right 30">
            <a:extLst>
              <a:ext uri="{FF2B5EF4-FFF2-40B4-BE49-F238E27FC236}">
                <a16:creationId xmlns:a16="http://schemas.microsoft.com/office/drawing/2014/main" id="{A5424683-4D75-422A-AE99-217010E2CD1C}"/>
              </a:ext>
            </a:extLst>
          </p:cNvPr>
          <p:cNvSpPr/>
          <p:nvPr/>
        </p:nvSpPr>
        <p:spPr>
          <a:xfrm rot="13989541">
            <a:off x="2583109" y="4430565"/>
            <a:ext cx="533400" cy="481616"/>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170882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E5B628A5-01D7-4D5D-9788-BD98632EF6B3}"/>
              </a:ext>
            </a:extLst>
          </p:cNvPr>
          <p:cNvSpPr/>
          <p:nvPr/>
        </p:nvSpPr>
        <p:spPr>
          <a:xfrm>
            <a:off x="988342" y="4559781"/>
            <a:ext cx="3886200" cy="1829979"/>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329329B-3250-492C-9D58-321597FA183A}"/>
              </a:ext>
            </a:extLst>
          </p:cNvPr>
          <p:cNvPicPr>
            <a:picLocks noChangeAspect="1"/>
          </p:cNvPicPr>
          <p:nvPr/>
        </p:nvPicPr>
        <p:blipFill rotWithShape="1">
          <a:blip r:embed="rId2">
            <a:clrChange>
              <a:clrFrom>
                <a:srgbClr val="FFFFFF"/>
              </a:clrFrom>
              <a:clrTo>
                <a:srgbClr val="FFFFFF">
                  <a:alpha val="0"/>
                </a:srgbClr>
              </a:clrTo>
            </a:clrChange>
          </a:blip>
          <a:srcRect l="18023" t="3489" r="44150" b="26931"/>
          <a:stretch/>
        </p:blipFill>
        <p:spPr>
          <a:xfrm>
            <a:off x="33670" y="1114528"/>
            <a:ext cx="2254384" cy="1933472"/>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Deck 3</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125</a:t>
            </a:fld>
            <a:endParaRPr lang="en-US" altLang="en-US" sz="1200" dirty="0"/>
          </a:p>
        </p:txBody>
      </p:sp>
      <p:sp>
        <p:nvSpPr>
          <p:cNvPr id="7" name="object 3">
            <a:extLst>
              <a:ext uri="{FF2B5EF4-FFF2-40B4-BE49-F238E27FC236}">
                <a16:creationId xmlns:a16="http://schemas.microsoft.com/office/drawing/2014/main" id="{B7581841-01CC-437D-95E2-9B20EB87C56A}"/>
              </a:ext>
            </a:extLst>
          </p:cNvPr>
          <p:cNvSpPr txBox="1">
            <a:spLocks noChangeArrowheads="1"/>
          </p:cNvSpPr>
          <p:nvPr/>
        </p:nvSpPr>
        <p:spPr bwMode="auto">
          <a:xfrm>
            <a:off x="5181600" y="1143000"/>
            <a:ext cx="3886200" cy="5184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Deck 3 has large cutouts to accommodate.  Begin by converting the FD disk to FE</a:t>
            </a: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Delete elements inside cutouts and remove orphaned User Nodes</a:t>
            </a:r>
            <a:endParaRPr lang="en-US" altLang="en-US" sz="1000" dirty="0">
              <a:solidFill>
                <a:srgbClr val="00B050"/>
              </a:solidFill>
              <a:latin typeface="Arial" panose="020B0604020202020204" pitchFamily="34" charset="0"/>
              <a:cs typeface="Arial" panose="020B0604020202020204" pitchFamily="34" charset="0"/>
            </a:endParaRPr>
          </a:p>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Move nodes to reshape elements.  Easy to move from Endpoint to Midpoint to shrink elements and ensure nodes stay in plane.  Can also move to Nearest if edge exists to snap to.  Third option is to ensure the UCS XY aligns with the desired plane and move freely.</a:t>
            </a:r>
          </a:p>
          <a:p>
            <a:pPr>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Repeat for each quadrant OR Delete Quadrant elements and use ARRAYCLASSIC (Don’t forget to merge nodes) </a:t>
            </a:r>
          </a:p>
          <a:p>
            <a:pPr>
              <a:spcBef>
                <a:spcPts val="0"/>
              </a:spcBef>
              <a:buFontTx/>
              <a:buChar char="•"/>
            </a:pPr>
            <a:r>
              <a:rPr lang="en-US" altLang="en-US" sz="1400" dirty="0">
                <a:solidFill>
                  <a:srgbClr val="00B0F0"/>
                </a:solidFill>
                <a:latin typeface="Arial" panose="020B0604020202020204" pitchFamily="34" charset="0"/>
                <a:cs typeface="Arial" panose="020B0604020202020204" pitchFamily="34" charset="0"/>
              </a:rPr>
              <a:t>Now make an edge contactor from all outer edge elements to the ESPA surfaces selecting the First Edge for all From Surfaces</a:t>
            </a:r>
          </a:p>
          <a:p>
            <a:pPr>
              <a:spcBef>
                <a:spcPts val="0"/>
              </a:spcBef>
              <a:buFontTx/>
              <a:buChar char="•"/>
            </a:pPr>
            <a:r>
              <a:rPr lang="en-US" altLang="en-US" sz="1400" dirty="0">
                <a:solidFill>
                  <a:srgbClr val="FFC000"/>
                </a:solidFill>
                <a:latin typeface="Arial" panose="020B0604020202020204" pitchFamily="34" charset="0"/>
                <a:cs typeface="Arial" panose="020B0604020202020204" pitchFamily="34" charset="0"/>
              </a:rPr>
              <a:t>Use </a:t>
            </a:r>
            <a:r>
              <a:rPr lang="en-US" altLang="en-US" sz="1400" i="1" dirty="0">
                <a:solidFill>
                  <a:srgbClr val="FFC000"/>
                </a:solidFill>
                <a:latin typeface="Arial" panose="020B0604020202020204" pitchFamily="34" charset="0"/>
                <a:cs typeface="Arial" panose="020B0604020202020204" pitchFamily="34" charset="0"/>
              </a:rPr>
              <a:t>Modeling Tools-Shift Connectivity of Planar Element/Rectangle </a:t>
            </a:r>
            <a:r>
              <a:rPr lang="en-US" altLang="en-US" sz="1400" dirty="0">
                <a:solidFill>
                  <a:srgbClr val="FFC000"/>
                </a:solidFill>
                <a:latin typeface="Arial" panose="020B0604020202020204" pitchFamily="34" charset="0"/>
                <a:cs typeface="Arial" panose="020B0604020202020204" pitchFamily="34" charset="0"/>
              </a:rPr>
              <a:t>to select each element until the First edge is on the outer edge to make contact to the ESPA ring.  Note that this is often much easier than trying to determine if the First, Second, Third, or Fourth edge should be selected in an edge contactor.  Be sure to define the rest of the contactor.</a:t>
            </a:r>
          </a:p>
        </p:txBody>
      </p:sp>
      <p:pic>
        <p:nvPicPr>
          <p:cNvPr id="20" name="Picture 19">
            <a:extLst>
              <a:ext uri="{FF2B5EF4-FFF2-40B4-BE49-F238E27FC236}">
                <a16:creationId xmlns:a16="http://schemas.microsoft.com/office/drawing/2014/main" id="{C0771C7D-3A4E-4E79-9C9A-3AF5291A9310}"/>
              </a:ext>
            </a:extLst>
          </p:cNvPr>
          <p:cNvPicPr>
            <a:picLocks noChangeAspect="1"/>
          </p:cNvPicPr>
          <p:nvPr/>
        </p:nvPicPr>
        <p:blipFill rotWithShape="1">
          <a:blip r:embed="rId3"/>
          <a:srcRect l="28837" t="8476" r="31163" b="9973"/>
          <a:stretch/>
        </p:blipFill>
        <p:spPr>
          <a:xfrm>
            <a:off x="2327040" y="1139338"/>
            <a:ext cx="2646923" cy="2516117"/>
          </a:xfrm>
          <a:prstGeom prst="rect">
            <a:avLst/>
          </a:prstGeom>
        </p:spPr>
      </p:pic>
      <p:sp>
        <p:nvSpPr>
          <p:cNvPr id="35" name="Arrow: Right 34">
            <a:extLst>
              <a:ext uri="{FF2B5EF4-FFF2-40B4-BE49-F238E27FC236}">
                <a16:creationId xmlns:a16="http://schemas.microsoft.com/office/drawing/2014/main" id="{9255C32C-64B5-4381-A5AF-06976B5B0682}"/>
              </a:ext>
            </a:extLst>
          </p:cNvPr>
          <p:cNvSpPr/>
          <p:nvPr/>
        </p:nvSpPr>
        <p:spPr>
          <a:xfrm rot="5400000">
            <a:off x="944243" y="2273792"/>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Right 35">
            <a:extLst>
              <a:ext uri="{FF2B5EF4-FFF2-40B4-BE49-F238E27FC236}">
                <a16:creationId xmlns:a16="http://schemas.microsoft.com/office/drawing/2014/main" id="{FB6EF98C-1D94-4BC1-B8EC-D5EF9DB6DFE4}"/>
              </a:ext>
            </a:extLst>
          </p:cNvPr>
          <p:cNvSpPr/>
          <p:nvPr/>
        </p:nvSpPr>
        <p:spPr>
          <a:xfrm rot="19261838">
            <a:off x="1865510" y="2805419"/>
            <a:ext cx="533400" cy="481616"/>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Right 36">
            <a:extLst>
              <a:ext uri="{FF2B5EF4-FFF2-40B4-BE49-F238E27FC236}">
                <a16:creationId xmlns:a16="http://schemas.microsoft.com/office/drawing/2014/main" id="{74D1B6DF-2866-438C-A791-7D3B0568AD80}"/>
              </a:ext>
            </a:extLst>
          </p:cNvPr>
          <p:cNvSpPr/>
          <p:nvPr/>
        </p:nvSpPr>
        <p:spPr>
          <a:xfrm rot="5400000">
            <a:off x="4127634" y="2840272"/>
            <a:ext cx="533400" cy="48161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A84E9B7-97F2-40DB-8437-3D8DACC89206}"/>
              </a:ext>
            </a:extLst>
          </p:cNvPr>
          <p:cNvPicPr>
            <a:picLocks noChangeAspect="1"/>
          </p:cNvPicPr>
          <p:nvPr/>
        </p:nvPicPr>
        <p:blipFill rotWithShape="1">
          <a:blip r:embed="rId4">
            <a:clrChange>
              <a:clrFrom>
                <a:srgbClr val="FFFFFF"/>
              </a:clrFrom>
              <a:clrTo>
                <a:srgbClr val="FFFFFF">
                  <a:alpha val="0"/>
                </a:srgbClr>
              </a:clrTo>
            </a:clrChange>
          </a:blip>
          <a:srcRect l="17558" t="3738" r="40349" b="19949"/>
          <a:stretch/>
        </p:blipFill>
        <p:spPr>
          <a:xfrm>
            <a:off x="3450928" y="3324743"/>
            <a:ext cx="1730672" cy="1462944"/>
          </a:xfrm>
          <a:prstGeom prst="rect">
            <a:avLst/>
          </a:prstGeom>
        </p:spPr>
      </p:pic>
      <p:pic>
        <p:nvPicPr>
          <p:cNvPr id="28" name="Picture 27">
            <a:extLst>
              <a:ext uri="{FF2B5EF4-FFF2-40B4-BE49-F238E27FC236}">
                <a16:creationId xmlns:a16="http://schemas.microsoft.com/office/drawing/2014/main" id="{2F0773D3-2C50-434A-9786-47E6FB5ED2F2}"/>
              </a:ext>
            </a:extLst>
          </p:cNvPr>
          <p:cNvPicPr>
            <a:picLocks noChangeAspect="1"/>
          </p:cNvPicPr>
          <p:nvPr/>
        </p:nvPicPr>
        <p:blipFill rotWithShape="1">
          <a:blip r:embed="rId5">
            <a:clrChange>
              <a:clrFrom>
                <a:srgbClr val="FFFFFF"/>
              </a:clrFrom>
              <a:clrTo>
                <a:srgbClr val="FFFFFF">
                  <a:alpha val="0"/>
                </a:srgbClr>
              </a:clrTo>
            </a:clrChange>
          </a:blip>
          <a:srcRect l="19893" t="3447" r="43689" b="76115"/>
          <a:stretch/>
        </p:blipFill>
        <p:spPr>
          <a:xfrm>
            <a:off x="970135" y="4530919"/>
            <a:ext cx="3682241" cy="963491"/>
          </a:xfrm>
          <a:prstGeom prst="rect">
            <a:avLst/>
          </a:prstGeom>
        </p:spPr>
      </p:pic>
      <p:sp>
        <p:nvSpPr>
          <p:cNvPr id="38" name="Arrow: Right 37">
            <a:extLst>
              <a:ext uri="{FF2B5EF4-FFF2-40B4-BE49-F238E27FC236}">
                <a16:creationId xmlns:a16="http://schemas.microsoft.com/office/drawing/2014/main" id="{6984C61F-0754-4D16-B907-DC9A0D8A44A1}"/>
              </a:ext>
            </a:extLst>
          </p:cNvPr>
          <p:cNvSpPr/>
          <p:nvPr/>
        </p:nvSpPr>
        <p:spPr>
          <a:xfrm rot="8747868">
            <a:off x="2965426" y="3969894"/>
            <a:ext cx="533400" cy="48161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3D56A91F-E899-4D64-A0E4-C15B4930F879}"/>
              </a:ext>
            </a:extLst>
          </p:cNvPr>
          <p:cNvPicPr>
            <a:picLocks noChangeAspect="1"/>
          </p:cNvPicPr>
          <p:nvPr/>
        </p:nvPicPr>
        <p:blipFill rotWithShape="1">
          <a:blip r:embed="rId6">
            <a:clrChange>
              <a:clrFrom>
                <a:srgbClr val="FFFFFF"/>
              </a:clrFrom>
              <a:clrTo>
                <a:srgbClr val="FFFFFF">
                  <a:alpha val="0"/>
                </a:srgbClr>
              </a:clrTo>
            </a:clrChange>
          </a:blip>
          <a:srcRect l="19394" r="41628" b="74066"/>
          <a:stretch/>
        </p:blipFill>
        <p:spPr>
          <a:xfrm>
            <a:off x="1295400" y="5296055"/>
            <a:ext cx="3564134" cy="1105656"/>
          </a:xfrm>
          <a:prstGeom prst="rect">
            <a:avLst/>
          </a:prstGeom>
        </p:spPr>
      </p:pic>
      <p:pic>
        <p:nvPicPr>
          <p:cNvPr id="10" name="Picture 9">
            <a:extLst>
              <a:ext uri="{FF2B5EF4-FFF2-40B4-BE49-F238E27FC236}">
                <a16:creationId xmlns:a16="http://schemas.microsoft.com/office/drawing/2014/main" id="{9A2B7A1E-898F-4578-98F6-8A93BC6D4F8A}"/>
              </a:ext>
            </a:extLst>
          </p:cNvPr>
          <p:cNvPicPr>
            <a:picLocks noChangeAspect="1"/>
          </p:cNvPicPr>
          <p:nvPr/>
        </p:nvPicPr>
        <p:blipFill rotWithShape="1">
          <a:blip r:embed="rId7">
            <a:clrChange>
              <a:clrFrom>
                <a:srgbClr val="FFFFFF"/>
              </a:clrFrom>
              <a:clrTo>
                <a:srgbClr val="FFFFFF">
                  <a:alpha val="0"/>
                </a:srgbClr>
              </a:clrTo>
            </a:clrChange>
          </a:blip>
          <a:srcRect l="14186" t="2989" r="38023" b="9474"/>
          <a:stretch/>
        </p:blipFill>
        <p:spPr>
          <a:xfrm>
            <a:off x="110576" y="2882687"/>
            <a:ext cx="2230641" cy="1905000"/>
          </a:xfrm>
          <a:prstGeom prst="rect">
            <a:avLst/>
          </a:prstGeom>
        </p:spPr>
      </p:pic>
      <p:sp>
        <p:nvSpPr>
          <p:cNvPr id="42" name="Arrow: Right 41">
            <a:extLst>
              <a:ext uri="{FF2B5EF4-FFF2-40B4-BE49-F238E27FC236}">
                <a16:creationId xmlns:a16="http://schemas.microsoft.com/office/drawing/2014/main" id="{B44D35FA-A0BC-4305-8665-65A2239A1853}"/>
              </a:ext>
            </a:extLst>
          </p:cNvPr>
          <p:cNvSpPr/>
          <p:nvPr/>
        </p:nvSpPr>
        <p:spPr>
          <a:xfrm rot="3527509">
            <a:off x="1548240" y="5388635"/>
            <a:ext cx="533400" cy="48161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343011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Deck Thermal Property Assignments</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126</a:t>
            </a:fld>
            <a:endParaRPr lang="en-US" altLang="en-US" sz="1200" dirty="0"/>
          </a:p>
        </p:txBody>
      </p:sp>
      <p:sp>
        <p:nvSpPr>
          <p:cNvPr id="7" name="object 3">
            <a:extLst>
              <a:ext uri="{FF2B5EF4-FFF2-40B4-BE49-F238E27FC236}">
                <a16:creationId xmlns:a16="http://schemas.microsoft.com/office/drawing/2014/main" id="{B7581841-01CC-437D-95E2-9B20EB87C56A}"/>
              </a:ext>
            </a:extLst>
          </p:cNvPr>
          <p:cNvSpPr txBox="1">
            <a:spLocks noChangeArrowheads="1"/>
          </p:cNvSpPr>
          <p:nvPr/>
        </p:nvSpPr>
        <p:spPr bwMode="auto">
          <a:xfrm>
            <a:off x="139342" y="1158949"/>
            <a:ext cx="4432658" cy="43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Deck 1:</a:t>
            </a:r>
          </a:p>
          <a:p>
            <a:pPr lvl="1">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NUMBERING: Submodel: DECK_1</a:t>
            </a:r>
          </a:p>
          <a:p>
            <a:pPr lvl="1">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NUMBERING: Starting ID: 1001</a:t>
            </a:r>
          </a:p>
          <a:p>
            <a:pPr lvl="1">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RADIATION: Active: Both</a:t>
            </a:r>
          </a:p>
          <a:p>
            <a:pPr lvl="1">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RADIATION: Top/Out: </a:t>
            </a:r>
            <a:r>
              <a:rPr lang="en-US" altLang="en-US" sz="1400" dirty="0" err="1">
                <a:solidFill>
                  <a:srgbClr val="FF0000"/>
                </a:solidFill>
                <a:latin typeface="Arial" panose="020B0604020202020204" pitchFamily="34" charset="0"/>
                <a:cs typeface="Arial" panose="020B0604020202020204" pitchFamily="34" charset="0"/>
              </a:rPr>
              <a:t>SC_WhitePaint</a:t>
            </a:r>
            <a:endParaRPr lang="en-US" altLang="en-US" sz="1400" dirty="0">
              <a:solidFill>
                <a:srgbClr val="FF0000"/>
              </a:solidFill>
              <a:latin typeface="Arial" panose="020B0604020202020204" pitchFamily="34" charset="0"/>
              <a:cs typeface="Arial" panose="020B0604020202020204" pitchFamily="34" charset="0"/>
            </a:endParaRPr>
          </a:p>
          <a:p>
            <a:pPr lvl="1">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RADIATION: Bottom/In: </a:t>
            </a:r>
            <a:r>
              <a:rPr lang="en-US" altLang="en-US" sz="1400" dirty="0" err="1">
                <a:solidFill>
                  <a:srgbClr val="FF0000"/>
                </a:solidFill>
                <a:latin typeface="Arial" panose="020B0604020202020204" pitchFamily="34" charset="0"/>
                <a:cs typeface="Arial" panose="020B0604020202020204" pitchFamily="34" charset="0"/>
              </a:rPr>
              <a:t>SC_BlackAnodize</a:t>
            </a:r>
            <a:endParaRPr lang="en-US" altLang="en-US" sz="1400" dirty="0">
              <a:solidFill>
                <a:srgbClr val="FF0000"/>
              </a:solidFill>
              <a:latin typeface="Arial" panose="020B0604020202020204" pitchFamily="34" charset="0"/>
              <a:cs typeface="Arial" panose="020B0604020202020204" pitchFamily="34" charset="0"/>
            </a:endParaRPr>
          </a:p>
          <a:p>
            <a:pPr lvl="1">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COND/CAP: Cond Submodel: DECK_1</a:t>
            </a:r>
          </a:p>
          <a:p>
            <a:pPr lvl="1">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COND/CAP: Material: </a:t>
            </a:r>
            <a:r>
              <a:rPr lang="en-US" altLang="en-US" sz="1400" dirty="0" err="1">
                <a:solidFill>
                  <a:srgbClr val="FF0000"/>
                </a:solidFill>
                <a:latin typeface="Arial" panose="020B0604020202020204" pitchFamily="34" charset="0"/>
                <a:cs typeface="Arial" panose="020B0604020202020204" pitchFamily="34" charset="0"/>
              </a:rPr>
              <a:t>SC_Aluminum</a:t>
            </a:r>
            <a:endParaRPr lang="en-US" altLang="en-US" sz="1400" dirty="0">
              <a:solidFill>
                <a:srgbClr val="FF0000"/>
              </a:solidFill>
              <a:latin typeface="Arial" panose="020B0604020202020204" pitchFamily="34" charset="0"/>
              <a:cs typeface="Arial" panose="020B0604020202020204" pitchFamily="34" charset="0"/>
            </a:endParaRPr>
          </a:p>
          <a:p>
            <a:pPr lvl="1">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COND/CAP: Thickness: 0.040*2 (as expression with comment Honeycomb, 2x 40 mil </a:t>
            </a:r>
            <a:r>
              <a:rPr lang="en-US" altLang="en-US" sz="1400" dirty="0" err="1">
                <a:solidFill>
                  <a:srgbClr val="FF0000"/>
                </a:solidFill>
                <a:latin typeface="Arial" panose="020B0604020202020204" pitchFamily="34" charset="0"/>
                <a:cs typeface="Arial" panose="020B0604020202020204" pitchFamily="34" charset="0"/>
              </a:rPr>
              <a:t>facesheet</a:t>
            </a:r>
            <a:r>
              <a:rPr lang="en-US" altLang="en-US" sz="1400" dirty="0">
                <a:solidFill>
                  <a:srgbClr val="FF0000"/>
                </a:solidFill>
                <a:latin typeface="Arial" panose="020B0604020202020204" pitchFamily="34" charset="0"/>
                <a:cs typeface="Arial" panose="020B0604020202020204" pitchFamily="34" charset="0"/>
              </a:rPr>
              <a:t>)</a:t>
            </a: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Deck 2:</a:t>
            </a:r>
          </a:p>
          <a:p>
            <a:pPr lvl="1">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NUMBERING: Submodel: DECK_2</a:t>
            </a:r>
          </a:p>
          <a:p>
            <a:pPr lvl="1">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NUMBERING: Starting ID: 1001</a:t>
            </a:r>
          </a:p>
          <a:p>
            <a:pPr lvl="1">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RADIATION: Active: Both</a:t>
            </a:r>
          </a:p>
          <a:p>
            <a:pPr lvl="1">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RADIATION: Top/Out: </a:t>
            </a:r>
            <a:r>
              <a:rPr lang="en-US" altLang="en-US" sz="1400" dirty="0" err="1">
                <a:solidFill>
                  <a:srgbClr val="00B050"/>
                </a:solidFill>
                <a:latin typeface="Arial" panose="020B0604020202020204" pitchFamily="34" charset="0"/>
                <a:cs typeface="Arial" panose="020B0604020202020204" pitchFamily="34" charset="0"/>
              </a:rPr>
              <a:t>SC_BlackAnodize</a:t>
            </a:r>
            <a:endParaRPr lang="en-US" altLang="en-US" sz="1400" dirty="0">
              <a:solidFill>
                <a:srgbClr val="00B050"/>
              </a:solidFill>
              <a:latin typeface="Arial" panose="020B0604020202020204" pitchFamily="34" charset="0"/>
              <a:cs typeface="Arial" panose="020B0604020202020204" pitchFamily="34" charset="0"/>
            </a:endParaRPr>
          </a:p>
          <a:p>
            <a:pPr lvl="1">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RADIATION: Bottom/In: </a:t>
            </a:r>
            <a:r>
              <a:rPr lang="en-US" altLang="en-US" sz="1400" dirty="0" err="1">
                <a:solidFill>
                  <a:srgbClr val="00B050"/>
                </a:solidFill>
                <a:latin typeface="Arial" panose="020B0604020202020204" pitchFamily="34" charset="0"/>
                <a:cs typeface="Arial" panose="020B0604020202020204" pitchFamily="34" charset="0"/>
              </a:rPr>
              <a:t>SC_BlackAnodize</a:t>
            </a:r>
            <a:endParaRPr lang="en-US" altLang="en-US" sz="1400" dirty="0">
              <a:solidFill>
                <a:srgbClr val="00B050"/>
              </a:solidFill>
              <a:latin typeface="Arial" panose="020B0604020202020204" pitchFamily="34" charset="0"/>
              <a:cs typeface="Arial" panose="020B0604020202020204" pitchFamily="34" charset="0"/>
            </a:endParaRPr>
          </a:p>
          <a:p>
            <a:pPr lvl="1">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COND/CAP: Cond Submodel: DECK_1</a:t>
            </a:r>
          </a:p>
          <a:p>
            <a:pPr lvl="1">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COND/CAP: Material: </a:t>
            </a:r>
            <a:r>
              <a:rPr lang="en-US" altLang="en-US" sz="1400" dirty="0" err="1">
                <a:solidFill>
                  <a:srgbClr val="00B050"/>
                </a:solidFill>
                <a:latin typeface="Arial" panose="020B0604020202020204" pitchFamily="34" charset="0"/>
                <a:cs typeface="Arial" panose="020B0604020202020204" pitchFamily="34" charset="0"/>
              </a:rPr>
              <a:t>SC_Aluminum</a:t>
            </a:r>
            <a:endParaRPr lang="en-US" altLang="en-US" sz="1400" dirty="0">
              <a:solidFill>
                <a:srgbClr val="00B050"/>
              </a:solidFill>
              <a:latin typeface="Arial" panose="020B0604020202020204" pitchFamily="34" charset="0"/>
              <a:cs typeface="Arial" panose="020B0604020202020204" pitchFamily="34" charset="0"/>
            </a:endParaRPr>
          </a:p>
          <a:p>
            <a:pPr lvl="1">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COND/CAP: Thickness: 0.040*2 (as expression with comment Honeycomb, 2x 40 mil </a:t>
            </a:r>
            <a:r>
              <a:rPr lang="en-US" altLang="en-US" sz="1400" dirty="0" err="1">
                <a:solidFill>
                  <a:srgbClr val="00B050"/>
                </a:solidFill>
                <a:latin typeface="Arial" panose="020B0604020202020204" pitchFamily="34" charset="0"/>
                <a:cs typeface="Arial" panose="020B0604020202020204" pitchFamily="34" charset="0"/>
              </a:rPr>
              <a:t>facesheet</a:t>
            </a:r>
            <a:r>
              <a:rPr lang="en-US" altLang="en-US" sz="1400" dirty="0">
                <a:solidFill>
                  <a:srgbClr val="00B050"/>
                </a:solidFill>
                <a:latin typeface="Arial" panose="020B0604020202020204" pitchFamily="34" charset="0"/>
                <a:cs typeface="Arial" panose="020B0604020202020204" pitchFamily="34" charset="0"/>
              </a:rPr>
              <a:t>)</a:t>
            </a:r>
          </a:p>
        </p:txBody>
      </p:sp>
      <p:sp>
        <p:nvSpPr>
          <p:cNvPr id="17" name="object 3">
            <a:extLst>
              <a:ext uri="{FF2B5EF4-FFF2-40B4-BE49-F238E27FC236}">
                <a16:creationId xmlns:a16="http://schemas.microsoft.com/office/drawing/2014/main" id="{20ED722E-DE02-4EA0-BB48-DE9A6A34C131}"/>
              </a:ext>
            </a:extLst>
          </p:cNvPr>
          <p:cNvSpPr txBox="1">
            <a:spLocks noChangeArrowheads="1"/>
          </p:cNvSpPr>
          <p:nvPr/>
        </p:nvSpPr>
        <p:spPr bwMode="auto">
          <a:xfrm>
            <a:off x="4572000" y="1158949"/>
            <a:ext cx="4432658" cy="5184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Deck 3: Since this surface was broken out into elements, the node numbers cannot be assigned via the element definition.  Instead, the nodes must be selected and edited.  At this point, all of the nodes should be in the MAIN submodel, making it relatively easy to select them from the model browser for modification.  Set the submodel to DECK_3</a:t>
            </a:r>
          </a:p>
          <a:p>
            <a:pPr>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Deck 3: edit all the elements associated with the DECK_3 nodes and set as follows:</a:t>
            </a:r>
          </a:p>
          <a:p>
            <a:pPr lvl="1">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RADIATION: Active: Both</a:t>
            </a:r>
          </a:p>
          <a:p>
            <a:pPr lvl="1">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RADIATION: Top/Out: </a:t>
            </a:r>
            <a:r>
              <a:rPr lang="en-US" altLang="en-US" sz="1400" dirty="0" err="1">
                <a:solidFill>
                  <a:srgbClr val="002060"/>
                </a:solidFill>
                <a:latin typeface="Arial" panose="020B0604020202020204" pitchFamily="34" charset="0"/>
                <a:cs typeface="Arial" panose="020B0604020202020204" pitchFamily="34" charset="0"/>
              </a:rPr>
              <a:t>SC_BlackAnodize</a:t>
            </a:r>
            <a:endParaRPr lang="en-US" altLang="en-US" sz="1400" dirty="0">
              <a:solidFill>
                <a:srgbClr val="002060"/>
              </a:solidFill>
              <a:latin typeface="Arial" panose="020B0604020202020204" pitchFamily="34" charset="0"/>
              <a:cs typeface="Arial" panose="020B0604020202020204" pitchFamily="34" charset="0"/>
            </a:endParaRPr>
          </a:p>
          <a:p>
            <a:pPr lvl="1">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RADIATION: Bottom/In: </a:t>
            </a:r>
            <a:r>
              <a:rPr lang="en-US" altLang="en-US" sz="1400" dirty="0" err="1">
                <a:solidFill>
                  <a:srgbClr val="002060"/>
                </a:solidFill>
                <a:latin typeface="Arial" panose="020B0604020202020204" pitchFamily="34" charset="0"/>
                <a:cs typeface="Arial" panose="020B0604020202020204" pitchFamily="34" charset="0"/>
              </a:rPr>
              <a:t>SC_BlackAnodize</a:t>
            </a:r>
            <a:endParaRPr lang="en-US" altLang="en-US" sz="1400" dirty="0">
              <a:solidFill>
                <a:srgbClr val="002060"/>
              </a:solidFill>
              <a:latin typeface="Arial" panose="020B0604020202020204" pitchFamily="34" charset="0"/>
              <a:cs typeface="Arial" panose="020B0604020202020204" pitchFamily="34" charset="0"/>
            </a:endParaRPr>
          </a:p>
          <a:p>
            <a:pPr lvl="1">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COND/CAP: Cond Submodel: DECK_3</a:t>
            </a:r>
          </a:p>
          <a:p>
            <a:pPr lvl="1">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COND/CAP: Material: </a:t>
            </a:r>
            <a:r>
              <a:rPr lang="en-US" altLang="en-US" sz="1400" dirty="0" err="1">
                <a:solidFill>
                  <a:srgbClr val="002060"/>
                </a:solidFill>
                <a:latin typeface="Arial" panose="020B0604020202020204" pitchFamily="34" charset="0"/>
                <a:cs typeface="Arial" panose="020B0604020202020204" pitchFamily="34" charset="0"/>
              </a:rPr>
              <a:t>SC_Aluminum</a:t>
            </a:r>
            <a:endParaRPr lang="en-US" altLang="en-US" sz="1400" dirty="0">
              <a:solidFill>
                <a:srgbClr val="002060"/>
              </a:solidFill>
              <a:latin typeface="Arial" panose="020B0604020202020204" pitchFamily="34" charset="0"/>
              <a:cs typeface="Arial" panose="020B0604020202020204" pitchFamily="34" charset="0"/>
            </a:endParaRPr>
          </a:p>
          <a:p>
            <a:pPr lvl="1">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COND/CAP: Thickness: 0.040*2 (as expression with comment Honeycomb, 2x 40 mil </a:t>
            </a:r>
            <a:r>
              <a:rPr lang="en-US" altLang="en-US" sz="1400" dirty="0" err="1">
                <a:solidFill>
                  <a:srgbClr val="002060"/>
                </a:solidFill>
                <a:latin typeface="Arial" panose="020B0604020202020204" pitchFamily="34" charset="0"/>
                <a:cs typeface="Arial" panose="020B0604020202020204" pitchFamily="34" charset="0"/>
              </a:rPr>
              <a:t>facesheet</a:t>
            </a:r>
            <a:r>
              <a:rPr lang="en-US" altLang="en-US" sz="1400" dirty="0">
                <a:solidFill>
                  <a:srgbClr val="002060"/>
                </a:solidFill>
                <a:latin typeface="Arial" panose="020B0604020202020204" pitchFamily="34" charset="0"/>
                <a:cs typeface="Arial" panose="020B0604020202020204" pitchFamily="34" charset="0"/>
              </a:rPr>
              <a:t>)</a:t>
            </a:r>
          </a:p>
          <a:p>
            <a:pPr lvl="1">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INSULATION: Put on Bot/In Side (checked)</a:t>
            </a:r>
          </a:p>
          <a:p>
            <a:pPr lvl="1">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INSULATION: Material: MLI_05</a:t>
            </a:r>
          </a:p>
          <a:p>
            <a:pPr lvl="1">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INSULATION: Thickness: 1 m (as expression)</a:t>
            </a:r>
          </a:p>
          <a:p>
            <a:pPr lvl="1">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INSUALTION: ID Offset: 100000</a:t>
            </a:r>
          </a:p>
          <a:p>
            <a:pPr>
              <a:spcBef>
                <a:spcPts val="0"/>
              </a:spcBef>
              <a:buFontTx/>
              <a:buChar char="•"/>
            </a:pPr>
            <a:r>
              <a:rPr lang="en-US" altLang="en-US" sz="1400" dirty="0">
                <a:solidFill>
                  <a:srgbClr val="FFC000"/>
                </a:solidFill>
                <a:latin typeface="Arial" panose="020B0604020202020204" pitchFamily="34" charset="0"/>
                <a:cs typeface="Arial" panose="020B0604020202020204" pitchFamily="34" charset="0"/>
              </a:rPr>
              <a:t>Now need to number the nodes for DECK_3.  Select </a:t>
            </a:r>
            <a:r>
              <a:rPr lang="en-US" altLang="en-US" sz="1400" i="1" dirty="0">
                <a:solidFill>
                  <a:srgbClr val="FFC000"/>
                </a:solidFill>
                <a:latin typeface="Arial" panose="020B0604020202020204" pitchFamily="34" charset="0"/>
                <a:cs typeface="Arial" panose="020B0604020202020204" pitchFamily="34" charset="0"/>
              </a:rPr>
              <a:t>Modeling Tools-</a:t>
            </a:r>
            <a:r>
              <a:rPr lang="en-US" altLang="en-US" sz="1400" i="1" dirty="0" err="1">
                <a:solidFill>
                  <a:srgbClr val="FFC000"/>
                </a:solidFill>
                <a:latin typeface="Arial" panose="020B0604020202020204" pitchFamily="34" charset="0"/>
                <a:cs typeface="Arial" panose="020B0604020202020204" pitchFamily="34" charset="0"/>
              </a:rPr>
              <a:t>Resequence</a:t>
            </a:r>
            <a:r>
              <a:rPr lang="en-US" altLang="en-US" sz="1400" i="1" dirty="0">
                <a:solidFill>
                  <a:srgbClr val="FFC000"/>
                </a:solidFill>
                <a:latin typeface="Arial" panose="020B0604020202020204" pitchFamily="34" charset="0"/>
                <a:cs typeface="Arial" panose="020B0604020202020204" pitchFamily="34" charset="0"/>
              </a:rPr>
              <a:t> ID’s</a:t>
            </a:r>
            <a:r>
              <a:rPr lang="en-US" altLang="en-US" sz="1400" dirty="0">
                <a:solidFill>
                  <a:srgbClr val="FFC000"/>
                </a:solidFill>
                <a:latin typeface="Arial" panose="020B0604020202020204" pitchFamily="34" charset="0"/>
                <a:cs typeface="Arial" panose="020B0604020202020204" pitchFamily="34" charset="0"/>
              </a:rPr>
              <a:t>.</a:t>
            </a:r>
          </a:p>
          <a:p>
            <a:pPr lvl="1">
              <a:spcBef>
                <a:spcPts val="0"/>
              </a:spcBef>
              <a:buFontTx/>
              <a:buChar char="•"/>
            </a:pPr>
            <a:r>
              <a:rPr lang="en-US" altLang="en-US" sz="1400" dirty="0">
                <a:solidFill>
                  <a:srgbClr val="FFC000"/>
                </a:solidFill>
                <a:latin typeface="Arial" panose="020B0604020202020204" pitchFamily="34" charset="0"/>
                <a:cs typeface="Arial" panose="020B0604020202020204" pitchFamily="34" charset="0"/>
              </a:rPr>
              <a:t>Starting node number: 1001</a:t>
            </a:r>
          </a:p>
          <a:p>
            <a:pPr lvl="1">
              <a:spcBef>
                <a:spcPts val="0"/>
              </a:spcBef>
              <a:buFontTx/>
              <a:buChar char="•"/>
            </a:pPr>
            <a:r>
              <a:rPr lang="en-US" altLang="en-US" sz="1400" dirty="0">
                <a:solidFill>
                  <a:srgbClr val="FFC000"/>
                </a:solidFill>
                <a:latin typeface="Arial" panose="020B0604020202020204" pitchFamily="34" charset="0"/>
                <a:cs typeface="Arial" panose="020B0604020202020204" pitchFamily="34" charset="0"/>
              </a:rPr>
              <a:t>Increment: 1</a:t>
            </a:r>
          </a:p>
        </p:txBody>
      </p:sp>
      <p:sp>
        <p:nvSpPr>
          <p:cNvPr id="3" name="TextBox 2">
            <a:extLst>
              <a:ext uri="{FF2B5EF4-FFF2-40B4-BE49-F238E27FC236}">
                <a16:creationId xmlns:a16="http://schemas.microsoft.com/office/drawing/2014/main" id="{4F562BB0-147C-42A1-9534-0BC9FDE062A1}"/>
              </a:ext>
            </a:extLst>
          </p:cNvPr>
          <p:cNvSpPr txBox="1"/>
          <p:nvPr/>
        </p:nvSpPr>
        <p:spPr>
          <a:xfrm>
            <a:off x="275474" y="5547436"/>
            <a:ext cx="4182626" cy="738664"/>
          </a:xfrm>
          <a:prstGeom prst="rect">
            <a:avLst/>
          </a:prstGeom>
          <a:noFill/>
          <a:ln w="34925" cmpd="dbl">
            <a:solidFill>
              <a:schemeClr val="tx1"/>
            </a:solidFill>
          </a:ln>
        </p:spPr>
        <p:txBody>
          <a:bodyPr wrap="square" rtlCol="0">
            <a:spAutoFit/>
          </a:bodyPr>
          <a:lstStyle/>
          <a:p>
            <a:pPr algn="ctr"/>
            <a:r>
              <a:rPr lang="en-US" sz="1400" i="1" dirty="0"/>
              <a:t>Note: setting a starting node number of 1001 (or something other than 1) allows quick identification of surfaces whose node assignments have been addressed</a:t>
            </a:r>
          </a:p>
        </p:txBody>
      </p:sp>
    </p:spTree>
    <p:extLst>
      <p:ext uri="{BB962C8B-B14F-4D97-AF65-F5344CB8AC3E}">
        <p14:creationId xmlns:p14="http://schemas.microsoft.com/office/powerpoint/2010/main" val="188119841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z="3200" spc="-5" dirty="0"/>
              <a:t>Quick detour into </a:t>
            </a:r>
            <a:r>
              <a:rPr lang="en-US" spc="-5" dirty="0"/>
              <a:t>Mesh Controllers</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127</a:t>
            </a:fld>
            <a:endParaRPr lang="en-US" altLang="en-US" sz="1200" dirty="0"/>
          </a:p>
        </p:txBody>
      </p:sp>
      <p:sp>
        <p:nvSpPr>
          <p:cNvPr id="7" name="object 3">
            <a:extLst>
              <a:ext uri="{FF2B5EF4-FFF2-40B4-BE49-F238E27FC236}">
                <a16:creationId xmlns:a16="http://schemas.microsoft.com/office/drawing/2014/main" id="{437FFDA0-B20D-4C3D-A0E5-C8BE5531D549}"/>
              </a:ext>
            </a:extLst>
          </p:cNvPr>
          <p:cNvSpPr txBox="1">
            <a:spLocks noChangeArrowheads="1"/>
          </p:cNvSpPr>
          <p:nvPr/>
        </p:nvSpPr>
        <p:spPr bwMode="auto">
          <a:xfrm>
            <a:off x="5486400" y="1047550"/>
            <a:ext cx="3657600" cy="561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Mesh controllers are offered in Thermal Desktop, but generally, the CAD needs to be very well conditioned to be able to use them effectively.  Turn on only the CAD on the ESPA and Deck_3 layers, but turn off the visibility for the instrument brackets</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Begin with creating a Mesh Controller for Deck_3 (</a:t>
            </a:r>
            <a:r>
              <a:rPr lang="en-US" altLang="en-US" sz="1300" i="1" dirty="0" err="1">
                <a:solidFill>
                  <a:srgbClr val="00B050"/>
                </a:solidFill>
                <a:latin typeface="Arial" panose="020B0604020202020204" pitchFamily="34" charset="0"/>
                <a:cs typeface="Arial" panose="020B0604020202020204" pitchFamily="34" charset="0"/>
              </a:rPr>
              <a:t>tdMesh</a:t>
            </a:r>
            <a:r>
              <a:rPr lang="en-US" altLang="en-US" sz="1300" dirty="0">
                <a:solidFill>
                  <a:srgbClr val="00B050"/>
                </a:solidFill>
                <a:latin typeface="Arial" panose="020B0604020202020204" pitchFamily="34" charset="0"/>
                <a:cs typeface="Arial" panose="020B0604020202020204" pitchFamily="34" charset="0"/>
              </a:rPr>
              <a:t>).  Select the blue part and click </a:t>
            </a:r>
            <a:r>
              <a:rPr lang="en-US" altLang="en-US" sz="1300" i="1" dirty="0">
                <a:solidFill>
                  <a:srgbClr val="00B050"/>
                </a:solidFill>
                <a:latin typeface="Arial" panose="020B0604020202020204" pitchFamily="34" charset="0"/>
                <a:cs typeface="Arial" panose="020B0604020202020204" pitchFamily="34" charset="0"/>
              </a:rPr>
              <a:t>Generate Preview.</a:t>
            </a:r>
            <a:r>
              <a:rPr lang="en-US" altLang="en-US" sz="1300" dirty="0">
                <a:solidFill>
                  <a:srgbClr val="00B050"/>
                </a:solidFill>
                <a:latin typeface="Arial" panose="020B0604020202020204" pitchFamily="34" charset="0"/>
                <a:cs typeface="Arial" panose="020B0604020202020204" pitchFamily="34" charset="0"/>
              </a:rPr>
              <a:t>  The options for mesh control are fairly limited and based on a characteristic length.  Enter 3 inches and click </a:t>
            </a:r>
            <a:r>
              <a:rPr lang="en-US" altLang="en-US" sz="1300" i="1" dirty="0">
                <a:solidFill>
                  <a:srgbClr val="00B050"/>
                </a:solidFill>
                <a:latin typeface="Arial" panose="020B0604020202020204" pitchFamily="34" charset="0"/>
                <a:cs typeface="Arial" panose="020B0604020202020204" pitchFamily="34" charset="0"/>
              </a:rPr>
              <a:t>Generate Preview</a:t>
            </a:r>
            <a:r>
              <a:rPr lang="en-US" altLang="en-US" sz="1300" dirty="0">
                <a:solidFill>
                  <a:srgbClr val="00B050"/>
                </a:solidFill>
                <a:latin typeface="Arial" panose="020B0604020202020204" pitchFamily="34" charset="0"/>
                <a:cs typeface="Arial" panose="020B0604020202020204" pitchFamily="34" charset="0"/>
              </a:rPr>
              <a:t>.</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The Wireframe view can be difficult to interpret.  Select </a:t>
            </a:r>
            <a:r>
              <a:rPr lang="en-US" altLang="en-US" sz="1300" i="1" dirty="0">
                <a:solidFill>
                  <a:srgbClr val="7030A0"/>
                </a:solidFill>
                <a:latin typeface="Arial" panose="020B0604020202020204" pitchFamily="34" charset="0"/>
                <a:cs typeface="Arial" panose="020B0604020202020204" pitchFamily="34" charset="0"/>
              </a:rPr>
              <a:t>Display Preferences</a:t>
            </a:r>
            <a:r>
              <a:rPr lang="en-US" altLang="en-US" sz="1300" dirty="0">
                <a:solidFill>
                  <a:srgbClr val="7030A0"/>
                </a:solidFill>
                <a:latin typeface="Arial" panose="020B0604020202020204" pitchFamily="34" charset="0"/>
                <a:cs typeface="Arial" panose="020B0604020202020204" pitchFamily="34" charset="0"/>
              </a:rPr>
              <a:t> and select Shaded Exterior Faces.  Change the Absolute size to 5 and note differences in the generated mesh.</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Go through the same exercise with the ESPA using both 3 and 5 and note how much denser this mesh is.  With all the holes, chamfers and fillets, this part is not suitable for a reasonable thermal mesh.</a:t>
            </a: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If a mesh is good enough, the preview can be assigned to the Mesh Controller after defining the properties.</a:t>
            </a:r>
          </a:p>
          <a:p>
            <a:pPr>
              <a:spcBef>
                <a:spcPts val="0"/>
              </a:spcBef>
              <a:buFontTx/>
              <a:buChar char="•"/>
            </a:pPr>
            <a:r>
              <a:rPr lang="en-US" altLang="en-US" sz="1300" dirty="0">
                <a:solidFill>
                  <a:srgbClr val="FFC000"/>
                </a:solidFill>
                <a:latin typeface="Arial" panose="020B0604020202020204" pitchFamily="34" charset="0"/>
                <a:cs typeface="Arial" panose="020B0604020202020204" pitchFamily="34" charset="0"/>
              </a:rPr>
              <a:t>If the mesh will no longer change, it can also be released from the controller.  For this case, the mesh controllers should be deleted</a:t>
            </a:r>
          </a:p>
        </p:txBody>
      </p:sp>
      <p:pic>
        <p:nvPicPr>
          <p:cNvPr id="4" name="Picture 3">
            <a:extLst>
              <a:ext uri="{FF2B5EF4-FFF2-40B4-BE49-F238E27FC236}">
                <a16:creationId xmlns:a16="http://schemas.microsoft.com/office/drawing/2014/main" id="{0FC9681A-F64B-454C-ADF9-67E6A2A5CBBC}"/>
              </a:ext>
            </a:extLst>
          </p:cNvPr>
          <p:cNvPicPr>
            <a:picLocks noChangeAspect="1"/>
          </p:cNvPicPr>
          <p:nvPr/>
        </p:nvPicPr>
        <p:blipFill rotWithShape="1">
          <a:blip r:embed="rId2"/>
          <a:srcRect l="35053" t="9531" r="31789" b="2420"/>
          <a:stretch/>
        </p:blipFill>
        <p:spPr>
          <a:xfrm>
            <a:off x="57726" y="1109711"/>
            <a:ext cx="1790347" cy="2216620"/>
          </a:xfrm>
          <a:prstGeom prst="rect">
            <a:avLst/>
          </a:prstGeom>
        </p:spPr>
      </p:pic>
      <p:pic>
        <p:nvPicPr>
          <p:cNvPr id="8" name="Picture 7">
            <a:extLst>
              <a:ext uri="{FF2B5EF4-FFF2-40B4-BE49-F238E27FC236}">
                <a16:creationId xmlns:a16="http://schemas.microsoft.com/office/drawing/2014/main" id="{7641C1C4-9FCA-44FA-91EC-4C55635AD400}"/>
              </a:ext>
            </a:extLst>
          </p:cNvPr>
          <p:cNvPicPr>
            <a:picLocks noChangeAspect="1"/>
          </p:cNvPicPr>
          <p:nvPr/>
        </p:nvPicPr>
        <p:blipFill>
          <a:blip r:embed="rId3"/>
          <a:stretch>
            <a:fillRect/>
          </a:stretch>
        </p:blipFill>
        <p:spPr>
          <a:xfrm>
            <a:off x="1848073" y="1219200"/>
            <a:ext cx="2173591" cy="2169044"/>
          </a:xfrm>
          <a:prstGeom prst="rect">
            <a:avLst/>
          </a:prstGeom>
        </p:spPr>
      </p:pic>
      <p:pic>
        <p:nvPicPr>
          <p:cNvPr id="10" name="Picture 9">
            <a:extLst>
              <a:ext uri="{FF2B5EF4-FFF2-40B4-BE49-F238E27FC236}">
                <a16:creationId xmlns:a16="http://schemas.microsoft.com/office/drawing/2014/main" id="{20FEFD1F-5825-4B2F-83D8-68E3918EC7A5}"/>
              </a:ext>
            </a:extLst>
          </p:cNvPr>
          <p:cNvPicPr>
            <a:picLocks noChangeAspect="1"/>
          </p:cNvPicPr>
          <p:nvPr/>
        </p:nvPicPr>
        <p:blipFill rotWithShape="1">
          <a:blip r:embed="rId4"/>
          <a:srcRect t="1" r="15420" b="579"/>
          <a:stretch/>
        </p:blipFill>
        <p:spPr>
          <a:xfrm>
            <a:off x="3657701" y="1109711"/>
            <a:ext cx="1812657" cy="1694629"/>
          </a:xfrm>
          <a:prstGeom prst="rect">
            <a:avLst/>
          </a:prstGeom>
        </p:spPr>
      </p:pic>
      <p:pic>
        <p:nvPicPr>
          <p:cNvPr id="12" name="Picture 11">
            <a:extLst>
              <a:ext uri="{FF2B5EF4-FFF2-40B4-BE49-F238E27FC236}">
                <a16:creationId xmlns:a16="http://schemas.microsoft.com/office/drawing/2014/main" id="{E4DE8DC5-0ADD-4410-874E-F0AB971CFDB8}"/>
              </a:ext>
            </a:extLst>
          </p:cNvPr>
          <p:cNvPicPr>
            <a:picLocks noChangeAspect="1"/>
          </p:cNvPicPr>
          <p:nvPr/>
        </p:nvPicPr>
        <p:blipFill rotWithShape="1">
          <a:blip r:embed="rId5"/>
          <a:srcRect r="57378" b="20473"/>
          <a:stretch/>
        </p:blipFill>
        <p:spPr>
          <a:xfrm>
            <a:off x="2209800" y="3305476"/>
            <a:ext cx="1721318" cy="1428549"/>
          </a:xfrm>
          <a:prstGeom prst="rect">
            <a:avLst/>
          </a:prstGeom>
        </p:spPr>
      </p:pic>
      <p:pic>
        <p:nvPicPr>
          <p:cNvPr id="14" name="Picture 13">
            <a:extLst>
              <a:ext uri="{FF2B5EF4-FFF2-40B4-BE49-F238E27FC236}">
                <a16:creationId xmlns:a16="http://schemas.microsoft.com/office/drawing/2014/main" id="{C0602484-BECB-4CDA-9A81-C338CD40DCFF}"/>
              </a:ext>
            </a:extLst>
          </p:cNvPr>
          <p:cNvPicPr>
            <a:picLocks noChangeAspect="1"/>
          </p:cNvPicPr>
          <p:nvPr/>
        </p:nvPicPr>
        <p:blipFill rotWithShape="1">
          <a:blip r:embed="rId6">
            <a:clrChange>
              <a:clrFrom>
                <a:srgbClr val="FFFFFF"/>
              </a:clrFrom>
              <a:clrTo>
                <a:srgbClr val="FFFFFF">
                  <a:alpha val="0"/>
                </a:srgbClr>
              </a:clrTo>
            </a:clrChange>
          </a:blip>
          <a:srcRect l="34736" t="9757" r="31579" b="2646"/>
          <a:stretch/>
        </p:blipFill>
        <p:spPr>
          <a:xfrm>
            <a:off x="3679358" y="2667000"/>
            <a:ext cx="1792085" cy="2172903"/>
          </a:xfrm>
          <a:prstGeom prst="rect">
            <a:avLst/>
          </a:prstGeom>
        </p:spPr>
      </p:pic>
      <p:pic>
        <p:nvPicPr>
          <p:cNvPr id="16" name="Picture 15">
            <a:extLst>
              <a:ext uri="{FF2B5EF4-FFF2-40B4-BE49-F238E27FC236}">
                <a16:creationId xmlns:a16="http://schemas.microsoft.com/office/drawing/2014/main" id="{E4110B8F-72E4-4181-8925-8D6BC2E60661}"/>
              </a:ext>
            </a:extLst>
          </p:cNvPr>
          <p:cNvPicPr>
            <a:picLocks noChangeAspect="1"/>
          </p:cNvPicPr>
          <p:nvPr/>
        </p:nvPicPr>
        <p:blipFill rotWithShape="1">
          <a:blip r:embed="rId7">
            <a:clrChange>
              <a:clrFrom>
                <a:srgbClr val="FFFFFF"/>
              </a:clrFrom>
              <a:clrTo>
                <a:srgbClr val="FFFFFF">
                  <a:alpha val="0"/>
                </a:srgbClr>
              </a:clrTo>
            </a:clrChange>
          </a:blip>
          <a:srcRect l="35369" t="9531" r="31789" b="2194"/>
          <a:stretch/>
        </p:blipFill>
        <p:spPr>
          <a:xfrm>
            <a:off x="301983" y="2784287"/>
            <a:ext cx="1802362" cy="2258728"/>
          </a:xfrm>
          <a:prstGeom prst="rect">
            <a:avLst/>
          </a:prstGeom>
        </p:spPr>
      </p:pic>
      <p:sp>
        <p:nvSpPr>
          <p:cNvPr id="17" name="Arrow: Right 16">
            <a:extLst>
              <a:ext uri="{FF2B5EF4-FFF2-40B4-BE49-F238E27FC236}">
                <a16:creationId xmlns:a16="http://schemas.microsoft.com/office/drawing/2014/main" id="{421E51FF-676B-4D28-A6D0-0EEA0B724DDD}"/>
              </a:ext>
            </a:extLst>
          </p:cNvPr>
          <p:cNvSpPr/>
          <p:nvPr/>
        </p:nvSpPr>
        <p:spPr>
          <a:xfrm>
            <a:off x="3281034" y="1219200"/>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740B4AB0-02D8-4F28-81F1-B00EDBA31F34}"/>
              </a:ext>
            </a:extLst>
          </p:cNvPr>
          <p:cNvSpPr/>
          <p:nvPr/>
        </p:nvSpPr>
        <p:spPr>
          <a:xfrm>
            <a:off x="1559716" y="1892792"/>
            <a:ext cx="533400" cy="48161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Right 18">
            <a:extLst>
              <a:ext uri="{FF2B5EF4-FFF2-40B4-BE49-F238E27FC236}">
                <a16:creationId xmlns:a16="http://schemas.microsoft.com/office/drawing/2014/main" id="{4DD3A33E-7662-4060-9BD0-79EBDCA7A50B}"/>
              </a:ext>
            </a:extLst>
          </p:cNvPr>
          <p:cNvSpPr/>
          <p:nvPr/>
        </p:nvSpPr>
        <p:spPr>
          <a:xfrm rot="10249693">
            <a:off x="1883047" y="3328561"/>
            <a:ext cx="533400" cy="481616"/>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950A4739-64AC-484B-AB95-7645A946D3BD}"/>
              </a:ext>
            </a:extLst>
          </p:cNvPr>
          <p:cNvSpPr/>
          <p:nvPr/>
        </p:nvSpPr>
        <p:spPr>
          <a:xfrm rot="5400000">
            <a:off x="4267200" y="2339917"/>
            <a:ext cx="533400" cy="481616"/>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28386680-1625-44A6-ADAB-7608AF1F0549}"/>
              </a:ext>
            </a:extLst>
          </p:cNvPr>
          <p:cNvPicPr>
            <a:picLocks noChangeAspect="1"/>
          </p:cNvPicPr>
          <p:nvPr/>
        </p:nvPicPr>
        <p:blipFill rotWithShape="1">
          <a:blip r:embed="rId8">
            <a:clrChange>
              <a:clrFrom>
                <a:srgbClr val="FFFFFF"/>
              </a:clrFrom>
              <a:clrTo>
                <a:srgbClr val="FFFFFF">
                  <a:alpha val="0"/>
                </a:srgbClr>
              </a:clrTo>
            </a:clrChange>
          </a:blip>
          <a:srcRect l="34947" t="9465" r="31579" b="2871"/>
          <a:stretch/>
        </p:blipFill>
        <p:spPr>
          <a:xfrm>
            <a:off x="173140" y="4479758"/>
            <a:ext cx="1559519" cy="1904264"/>
          </a:xfrm>
          <a:prstGeom prst="rect">
            <a:avLst/>
          </a:prstGeom>
        </p:spPr>
      </p:pic>
      <p:pic>
        <p:nvPicPr>
          <p:cNvPr id="24" name="Picture 23">
            <a:extLst>
              <a:ext uri="{FF2B5EF4-FFF2-40B4-BE49-F238E27FC236}">
                <a16:creationId xmlns:a16="http://schemas.microsoft.com/office/drawing/2014/main" id="{32E56F30-6EF9-43FF-97D8-4C2C7F6EBF02}"/>
              </a:ext>
            </a:extLst>
          </p:cNvPr>
          <p:cNvPicPr>
            <a:picLocks noChangeAspect="1"/>
          </p:cNvPicPr>
          <p:nvPr/>
        </p:nvPicPr>
        <p:blipFill rotWithShape="1">
          <a:blip r:embed="rId9">
            <a:clrChange>
              <a:clrFrom>
                <a:srgbClr val="FFFFFF"/>
              </a:clrFrom>
              <a:clrTo>
                <a:srgbClr val="FFFFFF">
                  <a:alpha val="0"/>
                </a:srgbClr>
              </a:clrTo>
            </a:clrChange>
          </a:blip>
          <a:srcRect l="34736" t="9464" r="31579" b="2421"/>
          <a:stretch/>
        </p:blipFill>
        <p:spPr>
          <a:xfrm>
            <a:off x="1848073" y="4479758"/>
            <a:ext cx="1600690" cy="1952324"/>
          </a:xfrm>
          <a:prstGeom prst="rect">
            <a:avLst/>
          </a:prstGeom>
        </p:spPr>
      </p:pic>
      <p:sp>
        <p:nvSpPr>
          <p:cNvPr id="25" name="Arrow: Right 24">
            <a:extLst>
              <a:ext uri="{FF2B5EF4-FFF2-40B4-BE49-F238E27FC236}">
                <a16:creationId xmlns:a16="http://schemas.microsoft.com/office/drawing/2014/main" id="{4FF8BEBF-106F-4DAA-8AE4-C9BBA4931AFD}"/>
              </a:ext>
            </a:extLst>
          </p:cNvPr>
          <p:cNvSpPr/>
          <p:nvPr/>
        </p:nvSpPr>
        <p:spPr>
          <a:xfrm rot="6265482">
            <a:off x="794955" y="4208165"/>
            <a:ext cx="533400" cy="48161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C09BE06E-0669-447A-AACE-694D6F4CD776}"/>
              </a:ext>
            </a:extLst>
          </p:cNvPr>
          <p:cNvSpPr/>
          <p:nvPr/>
        </p:nvSpPr>
        <p:spPr>
          <a:xfrm>
            <a:off x="1465959" y="5025369"/>
            <a:ext cx="533400" cy="48161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DEAF48A9-7F1A-4486-8A3B-71FEB7DED308}"/>
              </a:ext>
            </a:extLst>
          </p:cNvPr>
          <p:cNvPicPr>
            <a:picLocks noChangeAspect="1"/>
          </p:cNvPicPr>
          <p:nvPr/>
        </p:nvPicPr>
        <p:blipFill>
          <a:blip r:embed="rId3"/>
          <a:stretch>
            <a:fillRect/>
          </a:stretch>
        </p:blipFill>
        <p:spPr>
          <a:xfrm>
            <a:off x="3657701" y="4648200"/>
            <a:ext cx="1620158" cy="1616769"/>
          </a:xfrm>
          <a:prstGeom prst="rect">
            <a:avLst/>
          </a:prstGeom>
        </p:spPr>
      </p:pic>
      <p:sp>
        <p:nvSpPr>
          <p:cNvPr id="28" name="Arrow: Right 27">
            <a:extLst>
              <a:ext uri="{FF2B5EF4-FFF2-40B4-BE49-F238E27FC236}">
                <a16:creationId xmlns:a16="http://schemas.microsoft.com/office/drawing/2014/main" id="{A91AE619-BE92-42B0-A334-4D0A45C8D939}"/>
              </a:ext>
            </a:extLst>
          </p:cNvPr>
          <p:cNvSpPr/>
          <p:nvPr/>
        </p:nvSpPr>
        <p:spPr>
          <a:xfrm>
            <a:off x="3281034" y="5181600"/>
            <a:ext cx="533400" cy="481616"/>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B0EBBBF8-3A02-42B1-917B-6257F61B6F02}"/>
              </a:ext>
            </a:extLst>
          </p:cNvPr>
          <p:cNvSpPr/>
          <p:nvPr/>
        </p:nvSpPr>
        <p:spPr>
          <a:xfrm rot="19841607">
            <a:off x="3885910" y="5922392"/>
            <a:ext cx="533400" cy="48161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39276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Components - Deck 1</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128</a:t>
            </a:fld>
            <a:endParaRPr lang="en-US" altLang="en-US" sz="1200" dirty="0"/>
          </a:p>
        </p:txBody>
      </p:sp>
      <p:sp>
        <p:nvSpPr>
          <p:cNvPr id="7" name="object 3">
            <a:extLst>
              <a:ext uri="{FF2B5EF4-FFF2-40B4-BE49-F238E27FC236}">
                <a16:creationId xmlns:a16="http://schemas.microsoft.com/office/drawing/2014/main" id="{BAE7B1F6-054F-485F-9A47-2E7F0E105335}"/>
              </a:ext>
            </a:extLst>
          </p:cNvPr>
          <p:cNvSpPr txBox="1">
            <a:spLocks noChangeArrowheads="1"/>
          </p:cNvSpPr>
          <p:nvPr/>
        </p:nvSpPr>
        <p:spPr bwMode="auto">
          <a:xfrm>
            <a:off x="3733800" y="1066800"/>
            <a:ext cx="5334000" cy="5368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Begin by turning all objects visibility off (</a:t>
            </a:r>
            <a:r>
              <a:rPr lang="en-US" altLang="en-US" sz="1400" u="sng" dirty="0" err="1">
                <a:solidFill>
                  <a:srgbClr val="FF0000"/>
                </a:solidFill>
                <a:latin typeface="Arial" panose="020B0604020202020204" pitchFamily="34" charset="0"/>
                <a:cs typeface="Arial" panose="020B0604020202020204" pitchFamily="34" charset="0"/>
              </a:rPr>
              <a:t>rcVisOff</a:t>
            </a:r>
            <a:r>
              <a:rPr lang="en-US" altLang="en-US" sz="1400" u="sng" dirty="0">
                <a:solidFill>
                  <a:srgbClr val="FF0000"/>
                </a:solidFill>
                <a:latin typeface="Arial" panose="020B0604020202020204" pitchFamily="34" charset="0"/>
                <a:cs typeface="Arial" panose="020B0604020202020204" pitchFamily="34" charset="0"/>
              </a:rPr>
              <a:t> All</a:t>
            </a:r>
            <a:r>
              <a:rPr lang="en-US" altLang="en-US" sz="1400" dirty="0">
                <a:solidFill>
                  <a:srgbClr val="FF0000"/>
                </a:solidFill>
                <a:latin typeface="Arial" panose="020B0604020202020204" pitchFamily="34" charset="0"/>
                <a:cs typeface="Arial" panose="020B0604020202020204" pitchFamily="34" charset="0"/>
              </a:rPr>
              <a:t>). Then turn on layer visibility only for only 0, CAD_Deck1, and </a:t>
            </a:r>
            <a:r>
              <a:rPr lang="en-US" altLang="en-US" sz="1400" dirty="0" err="1">
                <a:solidFill>
                  <a:srgbClr val="FF0000"/>
                </a:solidFill>
                <a:latin typeface="Arial" panose="020B0604020202020204" pitchFamily="34" charset="0"/>
                <a:cs typeface="Arial" panose="020B0604020202020204" pitchFamily="34" charset="0"/>
              </a:rPr>
              <a:t>CAD_Avionics</a:t>
            </a:r>
            <a:r>
              <a:rPr lang="en-US" altLang="en-US" sz="1400" dirty="0">
                <a:solidFill>
                  <a:srgbClr val="FF0000"/>
                </a:solidFill>
                <a:latin typeface="Arial" panose="020B0604020202020204" pitchFamily="34" charset="0"/>
                <a:cs typeface="Arial" panose="020B0604020202020204" pitchFamily="34" charset="0"/>
              </a:rPr>
              <a:t>.  Lastly, turn visibility on for only objects on the CAD layers of interest (</a:t>
            </a:r>
            <a:r>
              <a:rPr lang="en-US" altLang="en-US" sz="1400" u="sng" dirty="0" err="1">
                <a:solidFill>
                  <a:srgbClr val="FF0000"/>
                </a:solidFill>
                <a:latin typeface="Arial" panose="020B0604020202020204" pitchFamily="34" charset="0"/>
                <a:cs typeface="Arial" panose="020B0604020202020204" pitchFamily="34" charset="0"/>
              </a:rPr>
              <a:t>rcVisOn</a:t>
            </a:r>
            <a:r>
              <a:rPr lang="en-US" altLang="en-US" sz="1400" u="sng" dirty="0">
                <a:solidFill>
                  <a:srgbClr val="FF0000"/>
                </a:solidFill>
                <a:latin typeface="Arial" panose="020B0604020202020204" pitchFamily="34" charset="0"/>
                <a:cs typeface="Arial" panose="020B0604020202020204" pitchFamily="34" charset="0"/>
              </a:rPr>
              <a:t> ‘filter</a:t>
            </a:r>
            <a:r>
              <a:rPr lang="en-US" altLang="en-US" sz="1400" dirty="0">
                <a:solidFill>
                  <a:srgbClr val="FF0000"/>
                </a:solidFill>
                <a:latin typeface="Arial" panose="020B0604020202020204" pitchFamily="34" charset="0"/>
                <a:cs typeface="Arial" panose="020B0604020202020204" pitchFamily="34" charset="0"/>
              </a:rPr>
              <a:t>): Note the ‘ invokes the filter command transparently (i.e. within another active command)</a:t>
            </a: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Within the Filter command, first add a Begin OR to the list, then add Layer=CAD_Deck1, next add Layer=</a:t>
            </a:r>
            <a:r>
              <a:rPr lang="en-US" altLang="en-US" sz="1400" dirty="0" err="1">
                <a:solidFill>
                  <a:srgbClr val="00B050"/>
                </a:solidFill>
                <a:latin typeface="Arial" panose="020B0604020202020204" pitchFamily="34" charset="0"/>
                <a:cs typeface="Arial" panose="020B0604020202020204" pitchFamily="34" charset="0"/>
              </a:rPr>
              <a:t>CAD_Avioncs</a:t>
            </a:r>
            <a:r>
              <a:rPr lang="en-US" altLang="en-US" sz="1400" dirty="0">
                <a:solidFill>
                  <a:srgbClr val="00B050"/>
                </a:solidFill>
                <a:latin typeface="Arial" panose="020B0604020202020204" pitchFamily="34" charset="0"/>
                <a:cs typeface="Arial" panose="020B0604020202020204" pitchFamily="34" charset="0"/>
              </a:rPr>
              <a:t>, lastly add an End OR.  Select Apply and type in All at the Select Objects: and hit return again.</a:t>
            </a:r>
            <a:endParaRPr lang="en-US" altLang="en-US" sz="1000" dirty="0">
              <a:solidFill>
                <a:srgbClr val="00B050"/>
              </a:solidFill>
              <a:latin typeface="Arial" panose="020B0604020202020204" pitchFamily="34" charset="0"/>
              <a:cs typeface="Arial" panose="020B0604020202020204" pitchFamily="34" charset="0"/>
            </a:endParaRPr>
          </a:p>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Only the Boxes and Deck1 should now be visible.  Turn the visibility on for the DECK1 submodel through the </a:t>
            </a:r>
            <a:r>
              <a:rPr lang="en-US" altLang="en-US" sz="1400" dirty="0" err="1">
                <a:solidFill>
                  <a:srgbClr val="7030A0"/>
                </a:solidFill>
                <a:latin typeface="Arial" panose="020B0604020202020204" pitchFamily="34" charset="0"/>
                <a:cs typeface="Arial" panose="020B0604020202020204" pitchFamily="34" charset="0"/>
              </a:rPr>
              <a:t>ModelBrowser</a:t>
            </a:r>
            <a:r>
              <a:rPr lang="en-US" altLang="en-US" sz="1400" dirty="0">
                <a:solidFill>
                  <a:srgbClr val="7030A0"/>
                </a:solidFill>
                <a:latin typeface="Arial" panose="020B0604020202020204" pitchFamily="34" charset="0"/>
                <a:cs typeface="Arial" panose="020B0604020202020204" pitchFamily="34" charset="0"/>
              </a:rPr>
              <a:t>.  Type in </a:t>
            </a:r>
            <a:r>
              <a:rPr lang="en-US" altLang="en-US" sz="1400" u="sng" dirty="0" err="1">
                <a:solidFill>
                  <a:srgbClr val="7030A0"/>
                </a:solidFill>
                <a:latin typeface="Arial" panose="020B0604020202020204" pitchFamily="34" charset="0"/>
                <a:cs typeface="Arial" panose="020B0604020202020204" pitchFamily="34" charset="0"/>
              </a:rPr>
              <a:t>rcRectangle</a:t>
            </a:r>
            <a:r>
              <a:rPr lang="en-US" altLang="en-US" sz="1400" dirty="0">
                <a:solidFill>
                  <a:srgbClr val="7030A0"/>
                </a:solidFill>
                <a:latin typeface="Arial" panose="020B0604020202020204" pitchFamily="34" charset="0"/>
                <a:cs typeface="Arial" panose="020B0604020202020204" pitchFamily="34" charset="0"/>
              </a:rPr>
              <a:t> and Click points 1,2, and 3 shown to left. This makes a rectangle for the base of Component I, with the bottom side facing the deck.</a:t>
            </a:r>
          </a:p>
          <a:p>
            <a:pPr>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On the Trans/Rot tab, update the Translation Z to 0.1 in.  This will “move” the origin of the rectangle up by 0.1 in along the surface Z axis.  This ensures a small gap will exist between two surfaces that may be coplanar in the CAD.</a:t>
            </a:r>
          </a:p>
          <a:p>
            <a:pPr>
              <a:spcBef>
                <a:spcPts val="0"/>
              </a:spcBef>
              <a:buFontTx/>
              <a:buChar char="•"/>
            </a:pPr>
            <a:r>
              <a:rPr lang="en-US" altLang="en-US" sz="1400" dirty="0">
                <a:solidFill>
                  <a:srgbClr val="00B0F0"/>
                </a:solidFill>
                <a:latin typeface="Arial" panose="020B0604020202020204" pitchFamily="34" charset="0"/>
                <a:cs typeface="Arial" panose="020B0604020202020204" pitchFamily="34" charset="0"/>
              </a:rPr>
              <a:t>Make a contactor between the rectangle baseplate (Bottom) and the deck disk </a:t>
            </a:r>
            <a:r>
              <a:rPr lang="en-US" altLang="en-US" sz="1200" dirty="0">
                <a:solidFill>
                  <a:srgbClr val="00B0F0"/>
                </a:solidFill>
                <a:latin typeface="Arial" panose="020B0604020202020204" pitchFamily="34" charset="0"/>
                <a:cs typeface="Arial" panose="020B0604020202020204" pitchFamily="34" charset="0"/>
              </a:rPr>
              <a:t>(Component I to Deck, Faces, Submodel: DECK_1, Per Area or Length, 0.8 W/in</a:t>
            </a:r>
            <a:r>
              <a:rPr lang="en-US" altLang="en-US" sz="1200" baseline="30000" dirty="0">
                <a:solidFill>
                  <a:srgbClr val="00B0F0"/>
                </a:solidFill>
                <a:latin typeface="Arial" panose="020B0604020202020204" pitchFamily="34" charset="0"/>
                <a:cs typeface="Arial" panose="020B0604020202020204" pitchFamily="34" charset="0"/>
              </a:rPr>
              <a:t>2</a:t>
            </a:r>
            <a:r>
              <a:rPr lang="en-US" altLang="en-US" sz="1200" dirty="0">
                <a:solidFill>
                  <a:srgbClr val="00B0F0"/>
                </a:solidFill>
                <a:latin typeface="Arial" panose="020B0604020202020204" pitchFamily="34" charset="0"/>
                <a:cs typeface="Arial" panose="020B0604020202020204" pitchFamily="34" charset="0"/>
              </a:rPr>
              <a:t> K, Ray Trace, Uncheck Apply Thickness, Tolerance:1).  </a:t>
            </a:r>
            <a:r>
              <a:rPr lang="en-US" altLang="en-US" sz="1400" dirty="0">
                <a:solidFill>
                  <a:srgbClr val="00B0F0"/>
                </a:solidFill>
                <a:latin typeface="Arial" panose="020B0604020202020204" pitchFamily="34" charset="0"/>
                <a:cs typeface="Arial" panose="020B0604020202020204" pitchFamily="34" charset="0"/>
              </a:rPr>
              <a:t>Show Calcs.  If no contact is made, increase Tol=2.</a:t>
            </a:r>
          </a:p>
          <a:p>
            <a:pPr>
              <a:spcBef>
                <a:spcPts val="0"/>
              </a:spcBef>
              <a:buFontTx/>
              <a:buChar char="•"/>
            </a:pPr>
            <a:r>
              <a:rPr lang="en-US" altLang="en-US" sz="1400" dirty="0">
                <a:solidFill>
                  <a:srgbClr val="FFC000"/>
                </a:solidFill>
                <a:latin typeface="Arial" panose="020B0604020202020204" pitchFamily="34" charset="0"/>
                <a:cs typeface="Arial" panose="020B0604020202020204" pitchFamily="34" charset="0"/>
              </a:rPr>
              <a:t>Repeat for all other components.  Could opt to include all Components in single From field in Contactor to Deck.  Trade of many contactors/flexibility to update each vs. single location</a:t>
            </a:r>
          </a:p>
        </p:txBody>
      </p:sp>
      <p:pic>
        <p:nvPicPr>
          <p:cNvPr id="8" name="Picture 7">
            <a:extLst>
              <a:ext uri="{FF2B5EF4-FFF2-40B4-BE49-F238E27FC236}">
                <a16:creationId xmlns:a16="http://schemas.microsoft.com/office/drawing/2014/main" id="{D4A6D32C-2C03-4940-816B-91722427E734}"/>
              </a:ext>
            </a:extLst>
          </p:cNvPr>
          <p:cNvPicPr>
            <a:picLocks noChangeAspect="1"/>
          </p:cNvPicPr>
          <p:nvPr/>
        </p:nvPicPr>
        <p:blipFill>
          <a:blip r:embed="rId2"/>
          <a:stretch>
            <a:fillRect/>
          </a:stretch>
        </p:blipFill>
        <p:spPr>
          <a:xfrm>
            <a:off x="414129" y="1114642"/>
            <a:ext cx="3048000" cy="2188463"/>
          </a:xfrm>
          <a:prstGeom prst="rect">
            <a:avLst/>
          </a:prstGeom>
        </p:spPr>
      </p:pic>
      <p:sp>
        <p:nvSpPr>
          <p:cNvPr id="11" name="Arrow: Right 10">
            <a:extLst>
              <a:ext uri="{FF2B5EF4-FFF2-40B4-BE49-F238E27FC236}">
                <a16:creationId xmlns:a16="http://schemas.microsoft.com/office/drawing/2014/main" id="{D80CCCE7-25FC-4031-9A0F-FD7FD9C6FFEB}"/>
              </a:ext>
            </a:extLst>
          </p:cNvPr>
          <p:cNvSpPr/>
          <p:nvPr/>
        </p:nvSpPr>
        <p:spPr>
          <a:xfrm>
            <a:off x="0" y="1654433"/>
            <a:ext cx="533400" cy="48161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6EC937-F126-49CD-B186-1501A441ABED}"/>
              </a:ext>
            </a:extLst>
          </p:cNvPr>
          <p:cNvPicPr>
            <a:picLocks noChangeAspect="1"/>
          </p:cNvPicPr>
          <p:nvPr/>
        </p:nvPicPr>
        <p:blipFill rotWithShape="1">
          <a:blip r:embed="rId3">
            <a:clrChange>
              <a:clrFrom>
                <a:srgbClr val="FFFFFF"/>
              </a:clrFrom>
              <a:clrTo>
                <a:srgbClr val="FFFFFF">
                  <a:alpha val="0"/>
                </a:srgbClr>
              </a:clrTo>
            </a:clrChange>
          </a:blip>
          <a:srcRect l="18696" t="5240" r="28153" b="13632"/>
          <a:stretch/>
        </p:blipFill>
        <p:spPr>
          <a:xfrm>
            <a:off x="228600" y="3032297"/>
            <a:ext cx="2590800" cy="1843758"/>
          </a:xfrm>
          <a:prstGeom prst="rect">
            <a:avLst/>
          </a:prstGeom>
        </p:spPr>
      </p:pic>
      <p:sp>
        <p:nvSpPr>
          <p:cNvPr id="9" name="Arrow: Right 8">
            <a:extLst>
              <a:ext uri="{FF2B5EF4-FFF2-40B4-BE49-F238E27FC236}">
                <a16:creationId xmlns:a16="http://schemas.microsoft.com/office/drawing/2014/main" id="{366311C6-B70A-4232-9D19-3C60B68999A1}"/>
              </a:ext>
            </a:extLst>
          </p:cNvPr>
          <p:cNvSpPr/>
          <p:nvPr/>
        </p:nvSpPr>
        <p:spPr>
          <a:xfrm rot="5400000">
            <a:off x="473074" y="3052839"/>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CD664D6-2605-4519-9358-EDB6EFDFE8A5}"/>
              </a:ext>
            </a:extLst>
          </p:cNvPr>
          <p:cNvSpPr/>
          <p:nvPr/>
        </p:nvSpPr>
        <p:spPr>
          <a:xfrm>
            <a:off x="825526" y="4228894"/>
            <a:ext cx="120912" cy="14366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50FEF0CC-9043-4AC4-8339-29935ED3D80B}"/>
              </a:ext>
            </a:extLst>
          </p:cNvPr>
          <p:cNvSpPr/>
          <p:nvPr/>
        </p:nvSpPr>
        <p:spPr>
          <a:xfrm>
            <a:off x="1042109" y="3659761"/>
            <a:ext cx="120912" cy="14366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204B685-1485-41ED-BE69-249E86F95FA2}"/>
              </a:ext>
            </a:extLst>
          </p:cNvPr>
          <p:cNvSpPr/>
          <p:nvPr/>
        </p:nvSpPr>
        <p:spPr>
          <a:xfrm>
            <a:off x="470425" y="4187611"/>
            <a:ext cx="120912" cy="14366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2B92C39-CB22-4401-A378-EF8955E8B4D9}"/>
              </a:ext>
            </a:extLst>
          </p:cNvPr>
          <p:cNvSpPr txBox="1"/>
          <p:nvPr/>
        </p:nvSpPr>
        <p:spPr>
          <a:xfrm>
            <a:off x="651793" y="4331270"/>
            <a:ext cx="302281" cy="369332"/>
          </a:xfrm>
          <a:prstGeom prst="rect">
            <a:avLst/>
          </a:prstGeom>
          <a:noFill/>
        </p:spPr>
        <p:txBody>
          <a:bodyPr wrap="square" rtlCol="0">
            <a:spAutoFit/>
          </a:bodyPr>
          <a:lstStyle/>
          <a:p>
            <a:pPr algn="ctr"/>
            <a:r>
              <a:rPr lang="en-US" dirty="0">
                <a:solidFill>
                  <a:srgbClr val="7030A0"/>
                </a:solidFill>
              </a:rPr>
              <a:t>1</a:t>
            </a:r>
          </a:p>
        </p:txBody>
      </p:sp>
      <p:sp>
        <p:nvSpPr>
          <p:cNvPr id="16" name="TextBox 15">
            <a:extLst>
              <a:ext uri="{FF2B5EF4-FFF2-40B4-BE49-F238E27FC236}">
                <a16:creationId xmlns:a16="http://schemas.microsoft.com/office/drawing/2014/main" id="{34197930-9881-4075-AA9F-61177EB3C7C4}"/>
              </a:ext>
            </a:extLst>
          </p:cNvPr>
          <p:cNvSpPr txBox="1"/>
          <p:nvPr/>
        </p:nvSpPr>
        <p:spPr>
          <a:xfrm>
            <a:off x="1074987" y="3563876"/>
            <a:ext cx="302281" cy="369332"/>
          </a:xfrm>
          <a:prstGeom prst="rect">
            <a:avLst/>
          </a:prstGeom>
          <a:noFill/>
        </p:spPr>
        <p:txBody>
          <a:bodyPr wrap="square" rtlCol="0">
            <a:spAutoFit/>
          </a:bodyPr>
          <a:lstStyle/>
          <a:p>
            <a:pPr algn="ctr"/>
            <a:r>
              <a:rPr lang="en-US" dirty="0">
                <a:solidFill>
                  <a:srgbClr val="7030A0"/>
                </a:solidFill>
              </a:rPr>
              <a:t>2</a:t>
            </a:r>
          </a:p>
        </p:txBody>
      </p:sp>
      <p:sp>
        <p:nvSpPr>
          <p:cNvPr id="17" name="TextBox 16">
            <a:extLst>
              <a:ext uri="{FF2B5EF4-FFF2-40B4-BE49-F238E27FC236}">
                <a16:creationId xmlns:a16="http://schemas.microsoft.com/office/drawing/2014/main" id="{BA0A43ED-95C2-4DF0-B24B-A791AC95B429}"/>
              </a:ext>
            </a:extLst>
          </p:cNvPr>
          <p:cNvSpPr txBox="1"/>
          <p:nvPr/>
        </p:nvSpPr>
        <p:spPr>
          <a:xfrm>
            <a:off x="367912" y="4243498"/>
            <a:ext cx="302281" cy="369332"/>
          </a:xfrm>
          <a:prstGeom prst="rect">
            <a:avLst/>
          </a:prstGeom>
          <a:noFill/>
        </p:spPr>
        <p:txBody>
          <a:bodyPr wrap="square" rtlCol="0">
            <a:spAutoFit/>
          </a:bodyPr>
          <a:lstStyle/>
          <a:p>
            <a:pPr algn="ctr"/>
            <a:r>
              <a:rPr lang="en-US" dirty="0">
                <a:solidFill>
                  <a:srgbClr val="7030A0"/>
                </a:solidFill>
              </a:rPr>
              <a:t>3</a:t>
            </a:r>
          </a:p>
        </p:txBody>
      </p:sp>
      <p:pic>
        <p:nvPicPr>
          <p:cNvPr id="22" name="Picture 21">
            <a:extLst>
              <a:ext uri="{FF2B5EF4-FFF2-40B4-BE49-F238E27FC236}">
                <a16:creationId xmlns:a16="http://schemas.microsoft.com/office/drawing/2014/main" id="{2B10F9EB-C66F-4164-BD04-BBB6D86A843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18890" y="5029200"/>
            <a:ext cx="2823996" cy="1316690"/>
          </a:xfrm>
          <a:prstGeom prst="rect">
            <a:avLst/>
          </a:prstGeom>
        </p:spPr>
      </p:pic>
      <p:pic>
        <p:nvPicPr>
          <p:cNvPr id="19" name="Picture 18">
            <a:extLst>
              <a:ext uri="{FF2B5EF4-FFF2-40B4-BE49-F238E27FC236}">
                <a16:creationId xmlns:a16="http://schemas.microsoft.com/office/drawing/2014/main" id="{3D3E033A-9104-43A7-B422-D0A0804B5FA7}"/>
              </a:ext>
            </a:extLst>
          </p:cNvPr>
          <p:cNvPicPr>
            <a:picLocks noChangeAspect="1"/>
          </p:cNvPicPr>
          <p:nvPr/>
        </p:nvPicPr>
        <p:blipFill rotWithShape="1">
          <a:blip r:embed="rId5"/>
          <a:srcRect r="48891" b="51290"/>
          <a:stretch/>
        </p:blipFill>
        <p:spPr>
          <a:xfrm>
            <a:off x="1371600" y="3889954"/>
            <a:ext cx="2362200" cy="1504415"/>
          </a:xfrm>
          <a:prstGeom prst="rect">
            <a:avLst/>
          </a:prstGeom>
        </p:spPr>
      </p:pic>
      <p:sp>
        <p:nvSpPr>
          <p:cNvPr id="24" name="Arrow: Right 23">
            <a:extLst>
              <a:ext uri="{FF2B5EF4-FFF2-40B4-BE49-F238E27FC236}">
                <a16:creationId xmlns:a16="http://schemas.microsoft.com/office/drawing/2014/main" id="{2A8959DE-1AF6-407D-90A5-2BF3D7966A80}"/>
              </a:ext>
            </a:extLst>
          </p:cNvPr>
          <p:cNvSpPr/>
          <p:nvPr/>
        </p:nvSpPr>
        <p:spPr>
          <a:xfrm rot="1630364">
            <a:off x="896321" y="4490993"/>
            <a:ext cx="533400" cy="481616"/>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DAB08F61-D347-435E-82B7-07F3DC41483D}"/>
              </a:ext>
            </a:extLst>
          </p:cNvPr>
          <p:cNvSpPr/>
          <p:nvPr/>
        </p:nvSpPr>
        <p:spPr>
          <a:xfrm rot="9196039">
            <a:off x="2365816" y="5352030"/>
            <a:ext cx="533400" cy="48161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851734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F0709823-E122-4672-B2A9-9AAFF39EB721}"/>
              </a:ext>
            </a:extLst>
          </p:cNvPr>
          <p:cNvPicPr>
            <a:picLocks noChangeAspect="1"/>
          </p:cNvPicPr>
          <p:nvPr/>
        </p:nvPicPr>
        <p:blipFill rotWithShape="1">
          <a:blip r:embed="rId2"/>
          <a:srcRect b="35643"/>
          <a:stretch/>
        </p:blipFill>
        <p:spPr>
          <a:xfrm>
            <a:off x="44822" y="3339548"/>
            <a:ext cx="1987826" cy="1590261"/>
          </a:xfrm>
          <a:prstGeom prst="rect">
            <a:avLst/>
          </a:prstGeom>
        </p:spPr>
      </p:pic>
      <p:pic>
        <p:nvPicPr>
          <p:cNvPr id="4" name="Picture 3">
            <a:extLst>
              <a:ext uri="{FF2B5EF4-FFF2-40B4-BE49-F238E27FC236}">
                <a16:creationId xmlns:a16="http://schemas.microsoft.com/office/drawing/2014/main" id="{6C440EC7-03AB-45FB-A759-1889A7D7A32B}"/>
              </a:ext>
            </a:extLst>
          </p:cNvPr>
          <p:cNvPicPr>
            <a:picLocks noChangeAspect="1"/>
          </p:cNvPicPr>
          <p:nvPr/>
        </p:nvPicPr>
        <p:blipFill rotWithShape="1">
          <a:blip r:embed="rId3"/>
          <a:srcRect t="7708" r="76691" b="61756"/>
          <a:stretch/>
        </p:blipFill>
        <p:spPr>
          <a:xfrm>
            <a:off x="110992" y="4847205"/>
            <a:ext cx="1336808" cy="1165969"/>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Components - Deck 1 Heat Loads (Part 1)</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129</a:t>
            </a:fld>
            <a:endParaRPr lang="en-US" altLang="en-US" sz="1200" dirty="0"/>
          </a:p>
        </p:txBody>
      </p:sp>
      <p:sp>
        <p:nvSpPr>
          <p:cNvPr id="7" name="object 3">
            <a:extLst>
              <a:ext uri="{FF2B5EF4-FFF2-40B4-BE49-F238E27FC236}">
                <a16:creationId xmlns:a16="http://schemas.microsoft.com/office/drawing/2014/main" id="{BAE7B1F6-054F-485F-9A47-2E7F0E105335}"/>
              </a:ext>
            </a:extLst>
          </p:cNvPr>
          <p:cNvSpPr txBox="1">
            <a:spLocks noChangeArrowheads="1"/>
          </p:cNvSpPr>
          <p:nvPr/>
        </p:nvSpPr>
        <p:spPr bwMode="auto">
          <a:xfrm>
            <a:off x="4495800" y="1066800"/>
            <a:ext cx="4572000" cy="355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Add Symbols for each Component Dissipation (</a:t>
            </a:r>
            <a:r>
              <a:rPr lang="en-US" altLang="en-US" sz="1400" u="sng" dirty="0" err="1">
                <a:solidFill>
                  <a:srgbClr val="FF0000"/>
                </a:solidFill>
                <a:latin typeface="Arial" panose="020B0604020202020204" pitchFamily="34" charset="0"/>
                <a:cs typeface="Arial" panose="020B0604020202020204" pitchFamily="34" charset="0"/>
              </a:rPr>
              <a:t>rcEditSymbol</a:t>
            </a:r>
            <a:r>
              <a:rPr lang="en-US" altLang="en-US" sz="1400" dirty="0">
                <a:solidFill>
                  <a:srgbClr val="FF0000"/>
                </a:solidFill>
                <a:latin typeface="Arial" panose="020B0604020202020204" pitchFamily="34" charset="0"/>
                <a:cs typeface="Arial" panose="020B0604020202020204" pitchFamily="34" charset="0"/>
              </a:rPr>
              <a:t>) as shown to left</a:t>
            </a: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Add a </a:t>
            </a:r>
            <a:r>
              <a:rPr lang="en-US" altLang="en-US" sz="1400" dirty="0" err="1">
                <a:solidFill>
                  <a:srgbClr val="00B050"/>
                </a:solidFill>
                <a:latin typeface="Arial" panose="020B0604020202020204" pitchFamily="34" charset="0"/>
                <a:cs typeface="Arial" panose="020B0604020202020204" pitchFamily="34" charset="0"/>
              </a:rPr>
              <a:t>heatload</a:t>
            </a:r>
            <a:r>
              <a:rPr lang="en-US" altLang="en-US" sz="1400" dirty="0">
                <a:solidFill>
                  <a:srgbClr val="00B050"/>
                </a:solidFill>
                <a:latin typeface="Arial" panose="020B0604020202020204" pitchFamily="34" charset="0"/>
                <a:cs typeface="Arial" panose="020B0604020202020204" pitchFamily="34" charset="0"/>
              </a:rPr>
              <a:t> to the surface representing Component A (</a:t>
            </a:r>
            <a:r>
              <a:rPr lang="en-US" altLang="en-US" sz="1400" u="sng" dirty="0" err="1">
                <a:solidFill>
                  <a:srgbClr val="00B050"/>
                </a:solidFill>
                <a:latin typeface="Arial" panose="020B0604020202020204" pitchFamily="34" charset="0"/>
                <a:cs typeface="Arial" panose="020B0604020202020204" pitchFamily="34" charset="0"/>
              </a:rPr>
              <a:t>rcHeatload</a:t>
            </a:r>
            <a:r>
              <a:rPr lang="en-US" altLang="en-US" sz="1400" dirty="0">
                <a:solidFill>
                  <a:srgbClr val="00B050"/>
                </a:solidFill>
                <a:latin typeface="Arial" panose="020B0604020202020204" pitchFamily="34" charset="0"/>
                <a:cs typeface="Arial" panose="020B0604020202020204" pitchFamily="34" charset="0"/>
              </a:rPr>
              <a:t>).  Set the following values:</a:t>
            </a:r>
          </a:p>
          <a:p>
            <a:pPr marL="288925" lvl="1" indent="-120650">
              <a:spcBef>
                <a:spcPts val="0"/>
              </a:spcBef>
              <a:buFontTx/>
              <a:buChar char="•"/>
            </a:pPr>
            <a:r>
              <a:rPr lang="en-US" altLang="en-US" sz="1050" dirty="0">
                <a:solidFill>
                  <a:srgbClr val="00B050"/>
                </a:solidFill>
                <a:latin typeface="Arial" panose="020B0604020202020204" pitchFamily="34" charset="0"/>
                <a:cs typeface="Arial" panose="020B0604020202020204" pitchFamily="34" charset="0"/>
              </a:rPr>
              <a:t>DESC: Dissipation for Component A (66 W)</a:t>
            </a:r>
          </a:p>
          <a:p>
            <a:pPr marL="288925" lvl="1" indent="-120650">
              <a:spcBef>
                <a:spcPts val="0"/>
              </a:spcBef>
              <a:buFontTx/>
              <a:buChar char="•"/>
            </a:pPr>
            <a:r>
              <a:rPr lang="en-US" altLang="en-US" sz="1050" dirty="0">
                <a:solidFill>
                  <a:srgbClr val="00B050"/>
                </a:solidFill>
                <a:latin typeface="Arial" panose="020B0604020202020204" pitchFamily="34" charset="0"/>
                <a:cs typeface="Arial" panose="020B0604020202020204" pitchFamily="34" charset="0"/>
              </a:rPr>
              <a:t>SUBMODEL: COMP_A</a:t>
            </a:r>
          </a:p>
          <a:p>
            <a:pPr marL="288925" lvl="1" indent="-120650">
              <a:spcBef>
                <a:spcPts val="0"/>
              </a:spcBef>
              <a:buFontTx/>
              <a:buChar char="•"/>
            </a:pPr>
            <a:r>
              <a:rPr lang="en-US" altLang="en-US" sz="1050" dirty="0">
                <a:solidFill>
                  <a:srgbClr val="00B050"/>
                </a:solidFill>
                <a:latin typeface="Arial" panose="020B0604020202020204" pitchFamily="34" charset="0"/>
                <a:cs typeface="Arial" panose="020B0604020202020204" pitchFamily="34" charset="0"/>
              </a:rPr>
              <a:t>VALUE: </a:t>
            </a:r>
            <a:r>
              <a:rPr lang="en-US" altLang="en-US" sz="1050" dirty="0" err="1">
                <a:solidFill>
                  <a:srgbClr val="00B050"/>
                </a:solidFill>
                <a:latin typeface="Arial" panose="020B0604020202020204" pitchFamily="34" charset="0"/>
                <a:cs typeface="Arial" panose="020B0604020202020204" pitchFamily="34" charset="0"/>
              </a:rPr>
              <a:t>Q_Comp_A</a:t>
            </a:r>
            <a:r>
              <a:rPr lang="en-US" altLang="en-US" sz="1050" dirty="0">
                <a:solidFill>
                  <a:srgbClr val="00B050"/>
                </a:solidFill>
                <a:latin typeface="Arial" panose="020B0604020202020204" pitchFamily="34" charset="0"/>
                <a:cs typeface="Arial" panose="020B0604020202020204" pitchFamily="34" charset="0"/>
              </a:rPr>
              <a:t> * </a:t>
            </a:r>
            <a:r>
              <a:rPr lang="en-US" altLang="en-US" sz="1050" dirty="0" err="1">
                <a:solidFill>
                  <a:srgbClr val="00B050"/>
                </a:solidFill>
                <a:latin typeface="Arial" panose="020B0604020202020204" pitchFamily="34" charset="0"/>
                <a:cs typeface="Arial" panose="020B0604020202020204" pitchFamily="34" charset="0"/>
              </a:rPr>
              <a:t>Power_Scale</a:t>
            </a:r>
            <a:r>
              <a:rPr lang="en-US" altLang="en-US" sz="1050" dirty="0">
                <a:solidFill>
                  <a:srgbClr val="00B050"/>
                </a:solidFill>
                <a:latin typeface="Arial" panose="020B0604020202020204" pitchFamily="34" charset="0"/>
                <a:cs typeface="Arial" panose="020B0604020202020204" pitchFamily="34" charset="0"/>
              </a:rPr>
              <a:t> and output as expression</a:t>
            </a:r>
            <a:r>
              <a:rPr lang="en-US" altLang="en-US" sz="1100" dirty="0">
                <a:solidFill>
                  <a:srgbClr val="00B050"/>
                </a:solidFill>
                <a:latin typeface="Arial" panose="020B0604020202020204" pitchFamily="34" charset="0"/>
                <a:cs typeface="Arial" panose="020B0604020202020204" pitchFamily="34" charset="0"/>
              </a:rPr>
              <a:t> </a:t>
            </a:r>
            <a:r>
              <a:rPr lang="en-US" altLang="en-US" sz="1050" dirty="0">
                <a:solidFill>
                  <a:srgbClr val="00B050"/>
                </a:solidFill>
                <a:latin typeface="Arial" panose="020B0604020202020204" pitchFamily="34" charset="0"/>
                <a:cs typeface="Arial" panose="020B0604020202020204" pitchFamily="34" charset="0"/>
              </a:rPr>
              <a:t>in Editor</a:t>
            </a:r>
            <a:endParaRPr lang="en-US" altLang="en-US" sz="1000" dirty="0">
              <a:solidFill>
                <a:srgbClr val="00B050"/>
              </a:solidFill>
              <a:latin typeface="Arial" panose="020B0604020202020204" pitchFamily="34" charset="0"/>
              <a:cs typeface="Arial" panose="020B0604020202020204" pitchFamily="34" charset="0"/>
            </a:endParaRPr>
          </a:p>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Repeat for Components B,E-G,I-M assigning appropriate names for each </a:t>
            </a:r>
            <a:r>
              <a:rPr lang="en-US" altLang="en-US" sz="1400" dirty="0" err="1">
                <a:solidFill>
                  <a:srgbClr val="7030A0"/>
                </a:solidFill>
                <a:latin typeface="Arial" panose="020B0604020202020204" pitchFamily="34" charset="0"/>
                <a:cs typeface="Arial" panose="020B0604020202020204" pitchFamily="34" charset="0"/>
              </a:rPr>
              <a:t>HeatLoad</a:t>
            </a:r>
            <a:endParaRPr lang="en-US" altLang="en-US" sz="1400" dirty="0">
              <a:solidFill>
                <a:srgbClr val="7030A0"/>
              </a:solidFill>
              <a:latin typeface="Arial" panose="020B0604020202020204" pitchFamily="34" charset="0"/>
              <a:cs typeface="Arial" panose="020B0604020202020204" pitchFamily="34" charset="0"/>
            </a:endParaRPr>
          </a:p>
          <a:p>
            <a:pPr>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Using the </a:t>
            </a:r>
            <a:r>
              <a:rPr lang="en-US" altLang="en-US" sz="1400" dirty="0" err="1">
                <a:solidFill>
                  <a:srgbClr val="002060"/>
                </a:solidFill>
                <a:latin typeface="Arial" panose="020B0604020202020204" pitchFamily="34" charset="0"/>
                <a:cs typeface="Arial" panose="020B0604020202020204" pitchFamily="34" charset="0"/>
              </a:rPr>
              <a:t>LogicManager</a:t>
            </a:r>
            <a:r>
              <a:rPr lang="en-US" altLang="en-US" sz="1400" dirty="0">
                <a:solidFill>
                  <a:srgbClr val="002060"/>
                </a:solidFill>
                <a:latin typeface="Arial" panose="020B0604020202020204" pitchFamily="34" charset="0"/>
                <a:cs typeface="Arial" panose="020B0604020202020204" pitchFamily="34" charset="0"/>
              </a:rPr>
              <a:t> (</a:t>
            </a:r>
            <a:r>
              <a:rPr lang="en-US" altLang="en-US" sz="1400" u="sng" dirty="0" err="1">
                <a:solidFill>
                  <a:srgbClr val="002060"/>
                </a:solidFill>
                <a:latin typeface="Arial" panose="020B0604020202020204" pitchFamily="34" charset="0"/>
                <a:cs typeface="Arial" panose="020B0604020202020204" pitchFamily="34" charset="0"/>
              </a:rPr>
              <a:t>rcLogic</a:t>
            </a:r>
            <a:r>
              <a:rPr lang="en-US" altLang="en-US" sz="1400" dirty="0">
                <a:solidFill>
                  <a:srgbClr val="002060"/>
                </a:solidFill>
                <a:latin typeface="Arial" panose="020B0604020202020204" pitchFamily="34" charset="0"/>
                <a:cs typeface="Arial" panose="020B0604020202020204" pitchFamily="34" charset="0"/>
              </a:rPr>
              <a:t>), create a new Logic Object by Right clicking-Create-User Text Input HEADER/SUBROUTINE.</a:t>
            </a:r>
          </a:p>
          <a:p>
            <a:pPr>
              <a:spcBef>
                <a:spcPts val="0"/>
              </a:spcBef>
              <a:buFontTx/>
              <a:buChar char="•"/>
            </a:pPr>
            <a:r>
              <a:rPr lang="en-US" altLang="en-US" sz="1400" dirty="0">
                <a:solidFill>
                  <a:srgbClr val="00B0F0"/>
                </a:solidFill>
                <a:latin typeface="Arial" panose="020B0604020202020204" pitchFamily="34" charset="0"/>
                <a:cs typeface="Arial" panose="020B0604020202020204" pitchFamily="34" charset="0"/>
              </a:rPr>
              <a:t>Define this as Submodel Based Input, Variables 0 and enter the Comment and Logics as shown below.  Recall the orbital symbols were output as SINDA registers and can now be referenced in the logic code.  Note that the values will change with the orbit used in a CaseSet</a:t>
            </a:r>
          </a:p>
        </p:txBody>
      </p:sp>
      <p:pic>
        <p:nvPicPr>
          <p:cNvPr id="5" name="Picture 4">
            <a:extLst>
              <a:ext uri="{FF2B5EF4-FFF2-40B4-BE49-F238E27FC236}">
                <a16:creationId xmlns:a16="http://schemas.microsoft.com/office/drawing/2014/main" id="{41825115-D35E-42EE-A2B0-E137604E190E}"/>
              </a:ext>
            </a:extLst>
          </p:cNvPr>
          <p:cNvPicPr>
            <a:picLocks noChangeAspect="1"/>
          </p:cNvPicPr>
          <p:nvPr/>
        </p:nvPicPr>
        <p:blipFill>
          <a:blip r:embed="rId4"/>
          <a:stretch>
            <a:fillRect/>
          </a:stretch>
        </p:blipFill>
        <p:spPr>
          <a:xfrm>
            <a:off x="104366" y="1143000"/>
            <a:ext cx="4348364" cy="2080281"/>
          </a:xfrm>
          <a:prstGeom prst="rect">
            <a:avLst/>
          </a:prstGeom>
        </p:spPr>
      </p:pic>
      <p:pic>
        <p:nvPicPr>
          <p:cNvPr id="21" name="Picture 20">
            <a:extLst>
              <a:ext uri="{FF2B5EF4-FFF2-40B4-BE49-F238E27FC236}">
                <a16:creationId xmlns:a16="http://schemas.microsoft.com/office/drawing/2014/main" id="{398B7423-80C1-4DFD-B62E-44F0893EAE6C}"/>
              </a:ext>
            </a:extLst>
          </p:cNvPr>
          <p:cNvPicPr>
            <a:picLocks noChangeAspect="1"/>
          </p:cNvPicPr>
          <p:nvPr/>
        </p:nvPicPr>
        <p:blipFill rotWithShape="1">
          <a:blip r:embed="rId4"/>
          <a:srcRect l="2386" t="19212" r="81159" b="35879"/>
          <a:stretch/>
        </p:blipFill>
        <p:spPr>
          <a:xfrm>
            <a:off x="2698479" y="1371599"/>
            <a:ext cx="1418073" cy="1851681"/>
          </a:xfrm>
          <a:prstGeom prst="rect">
            <a:avLst/>
          </a:prstGeom>
          <a:ln w="19050">
            <a:solidFill>
              <a:srgbClr val="FF0000"/>
            </a:solidFill>
          </a:ln>
        </p:spPr>
      </p:pic>
      <p:pic>
        <p:nvPicPr>
          <p:cNvPr id="18" name="Picture 17">
            <a:extLst>
              <a:ext uri="{FF2B5EF4-FFF2-40B4-BE49-F238E27FC236}">
                <a16:creationId xmlns:a16="http://schemas.microsoft.com/office/drawing/2014/main" id="{69962BD2-4C26-4581-966B-986FDBC55170}"/>
              </a:ext>
            </a:extLst>
          </p:cNvPr>
          <p:cNvPicPr>
            <a:picLocks noChangeAspect="1"/>
          </p:cNvPicPr>
          <p:nvPr/>
        </p:nvPicPr>
        <p:blipFill>
          <a:blip r:embed="rId5"/>
          <a:stretch>
            <a:fillRect/>
          </a:stretch>
        </p:blipFill>
        <p:spPr>
          <a:xfrm>
            <a:off x="2258317" y="3276600"/>
            <a:ext cx="2161283" cy="1847295"/>
          </a:xfrm>
          <a:prstGeom prst="rect">
            <a:avLst/>
          </a:prstGeom>
        </p:spPr>
      </p:pic>
      <p:sp>
        <p:nvSpPr>
          <p:cNvPr id="23" name="Arrow: Right 22">
            <a:extLst>
              <a:ext uri="{FF2B5EF4-FFF2-40B4-BE49-F238E27FC236}">
                <a16:creationId xmlns:a16="http://schemas.microsoft.com/office/drawing/2014/main" id="{0B6A3437-68CC-4CBA-AF33-949AF9B54B57}"/>
              </a:ext>
            </a:extLst>
          </p:cNvPr>
          <p:cNvSpPr/>
          <p:nvPr/>
        </p:nvSpPr>
        <p:spPr>
          <a:xfrm rot="6534972">
            <a:off x="3272087" y="3148494"/>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CCA8AC00-6D77-4BDC-8AD2-97492C1F7E45}"/>
              </a:ext>
            </a:extLst>
          </p:cNvPr>
          <p:cNvPicPr>
            <a:picLocks noChangeAspect="1"/>
          </p:cNvPicPr>
          <p:nvPr/>
        </p:nvPicPr>
        <p:blipFill>
          <a:blip r:embed="rId6"/>
          <a:stretch>
            <a:fillRect/>
          </a:stretch>
        </p:blipFill>
        <p:spPr>
          <a:xfrm>
            <a:off x="1628220" y="5129208"/>
            <a:ext cx="2824510" cy="1195392"/>
          </a:xfrm>
          <a:prstGeom prst="rect">
            <a:avLst/>
          </a:prstGeom>
        </p:spPr>
      </p:pic>
      <p:sp>
        <p:nvSpPr>
          <p:cNvPr id="53" name="Arrow: Right 52">
            <a:extLst>
              <a:ext uri="{FF2B5EF4-FFF2-40B4-BE49-F238E27FC236}">
                <a16:creationId xmlns:a16="http://schemas.microsoft.com/office/drawing/2014/main" id="{9CC5849F-C1C9-4668-84D5-BCEA8736B3D3}"/>
              </a:ext>
            </a:extLst>
          </p:cNvPr>
          <p:cNvSpPr/>
          <p:nvPr/>
        </p:nvSpPr>
        <p:spPr>
          <a:xfrm rot="10800000">
            <a:off x="1705495" y="3962400"/>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Arrow: Right 53">
            <a:extLst>
              <a:ext uri="{FF2B5EF4-FFF2-40B4-BE49-F238E27FC236}">
                <a16:creationId xmlns:a16="http://schemas.microsoft.com/office/drawing/2014/main" id="{BDD916E7-3D6D-453A-946C-85CD42A238A3}"/>
              </a:ext>
            </a:extLst>
          </p:cNvPr>
          <p:cNvSpPr/>
          <p:nvPr/>
        </p:nvSpPr>
        <p:spPr>
          <a:xfrm>
            <a:off x="1282302" y="5406887"/>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4A9DF904-7881-4CD9-85C5-4AD26266E136}"/>
              </a:ext>
            </a:extLst>
          </p:cNvPr>
          <p:cNvPicPr>
            <a:picLocks noChangeAspect="1"/>
          </p:cNvPicPr>
          <p:nvPr/>
        </p:nvPicPr>
        <p:blipFill rotWithShape="1">
          <a:blip r:embed="rId7"/>
          <a:srcRect r="33248" b="83621"/>
          <a:stretch/>
        </p:blipFill>
        <p:spPr>
          <a:xfrm>
            <a:off x="4572000" y="4653792"/>
            <a:ext cx="3561523" cy="814611"/>
          </a:xfrm>
          <a:prstGeom prst="rect">
            <a:avLst/>
          </a:prstGeom>
        </p:spPr>
      </p:pic>
      <p:sp>
        <p:nvSpPr>
          <p:cNvPr id="55" name="Arrow: Right 54">
            <a:extLst>
              <a:ext uri="{FF2B5EF4-FFF2-40B4-BE49-F238E27FC236}">
                <a16:creationId xmlns:a16="http://schemas.microsoft.com/office/drawing/2014/main" id="{63BE17B3-A39E-4E93-857C-0B636EB07979}"/>
              </a:ext>
            </a:extLst>
          </p:cNvPr>
          <p:cNvSpPr/>
          <p:nvPr/>
        </p:nvSpPr>
        <p:spPr>
          <a:xfrm>
            <a:off x="4241133" y="5129208"/>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7FA216D-9820-4C19-AFFC-B9CAF004D408}"/>
              </a:ext>
            </a:extLst>
          </p:cNvPr>
          <p:cNvSpPr/>
          <p:nvPr/>
        </p:nvSpPr>
        <p:spPr>
          <a:xfrm>
            <a:off x="790020" y="3214764"/>
            <a:ext cx="1495980" cy="382289"/>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Double Click here for Expression Editor</a:t>
            </a:r>
          </a:p>
        </p:txBody>
      </p:sp>
      <p:cxnSp>
        <p:nvCxnSpPr>
          <p:cNvPr id="10" name="Straight Arrow Connector 9">
            <a:extLst>
              <a:ext uri="{FF2B5EF4-FFF2-40B4-BE49-F238E27FC236}">
                <a16:creationId xmlns:a16="http://schemas.microsoft.com/office/drawing/2014/main" id="{EFA811CB-191A-462F-AA72-B4C1ABC4E6BC}"/>
              </a:ext>
            </a:extLst>
          </p:cNvPr>
          <p:cNvCxnSpPr>
            <a:cxnSpLocks/>
            <a:stCxn id="8" idx="2"/>
          </p:cNvCxnSpPr>
          <p:nvPr/>
        </p:nvCxnSpPr>
        <p:spPr>
          <a:xfrm flipH="1">
            <a:off x="609600" y="3597053"/>
            <a:ext cx="928410" cy="59394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0146254D-BBA7-4D12-AC38-660DE75A7E7A}"/>
              </a:ext>
            </a:extLst>
          </p:cNvPr>
          <p:cNvPicPr>
            <a:picLocks noChangeAspect="1"/>
          </p:cNvPicPr>
          <p:nvPr/>
        </p:nvPicPr>
        <p:blipFill rotWithShape="1">
          <a:blip r:embed="rId3"/>
          <a:srcRect t="71292" r="71056" b="21436"/>
          <a:stretch/>
        </p:blipFill>
        <p:spPr>
          <a:xfrm>
            <a:off x="104366" y="6091679"/>
            <a:ext cx="1659970" cy="277680"/>
          </a:xfrm>
          <a:prstGeom prst="rect">
            <a:avLst/>
          </a:prstGeom>
        </p:spPr>
      </p:pic>
      <p:pic>
        <p:nvPicPr>
          <p:cNvPr id="52" name="Picture 51">
            <a:extLst>
              <a:ext uri="{FF2B5EF4-FFF2-40B4-BE49-F238E27FC236}">
                <a16:creationId xmlns:a16="http://schemas.microsoft.com/office/drawing/2014/main" id="{771CBF95-21A0-49C7-86BE-A0F230FEB68F}"/>
              </a:ext>
            </a:extLst>
          </p:cNvPr>
          <p:cNvPicPr>
            <a:picLocks noChangeAspect="1"/>
          </p:cNvPicPr>
          <p:nvPr/>
        </p:nvPicPr>
        <p:blipFill rotWithShape="1">
          <a:blip r:embed="rId7"/>
          <a:srcRect t="27700" r="33248" b="54638"/>
          <a:stretch/>
        </p:blipFill>
        <p:spPr>
          <a:xfrm>
            <a:off x="5199184" y="5406887"/>
            <a:ext cx="3868616" cy="954156"/>
          </a:xfrm>
          <a:prstGeom prst="rect">
            <a:avLst/>
          </a:prstGeom>
        </p:spPr>
      </p:pic>
    </p:spTree>
    <p:extLst>
      <p:ext uri="{BB962C8B-B14F-4D97-AF65-F5344CB8AC3E}">
        <p14:creationId xmlns:p14="http://schemas.microsoft.com/office/powerpoint/2010/main" val="219604170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58948F-5440-4BE8-B144-12B6E85F546E}"/>
              </a:ext>
            </a:extLst>
          </p:cNvPr>
          <p:cNvPicPr>
            <a:picLocks noChangeAspect="1"/>
          </p:cNvPicPr>
          <p:nvPr/>
        </p:nvPicPr>
        <p:blipFill rotWithShape="1">
          <a:blip r:embed="rId2"/>
          <a:srcRect t="46193" r="49094" b="8889"/>
          <a:stretch/>
        </p:blipFill>
        <p:spPr>
          <a:xfrm>
            <a:off x="66675" y="4047982"/>
            <a:ext cx="2800350" cy="2303354"/>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Components - Deck 1 </a:t>
            </a:r>
            <a:r>
              <a:rPr lang="en-US" spc="-5" dirty="0" err="1"/>
              <a:t>Heatloads</a:t>
            </a:r>
            <a:r>
              <a:rPr lang="en-US" spc="-5" dirty="0"/>
              <a:t> (Part 2)</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130</a:t>
            </a:fld>
            <a:endParaRPr lang="en-US" altLang="en-US" sz="1200" dirty="0"/>
          </a:p>
        </p:txBody>
      </p:sp>
      <p:sp>
        <p:nvSpPr>
          <p:cNvPr id="7" name="object 3">
            <a:extLst>
              <a:ext uri="{FF2B5EF4-FFF2-40B4-BE49-F238E27FC236}">
                <a16:creationId xmlns:a16="http://schemas.microsoft.com/office/drawing/2014/main" id="{BAE7B1F6-054F-485F-9A47-2E7F0E105335}"/>
              </a:ext>
            </a:extLst>
          </p:cNvPr>
          <p:cNvSpPr txBox="1">
            <a:spLocks noChangeArrowheads="1"/>
          </p:cNvSpPr>
          <p:nvPr/>
        </p:nvSpPr>
        <p:spPr bwMode="auto">
          <a:xfrm>
            <a:off x="4495800" y="1066800"/>
            <a:ext cx="4572000" cy="5368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400" dirty="0">
                <a:solidFill>
                  <a:srgbClr val="FF0000"/>
                </a:solidFill>
                <a:latin typeface="Arial" panose="020B0604020202020204" pitchFamily="34" charset="0"/>
                <a:cs typeface="Arial" panose="020B0604020202020204" pitchFamily="34" charset="0"/>
              </a:rPr>
              <a:t>While Component H’s dissipation depended on eclipse, Component K and L have a fixed cyclic behavior (60 min period) independent of orbital position.</a:t>
            </a:r>
          </a:p>
          <a:p>
            <a:pPr>
              <a:spcBef>
                <a:spcPts val="0"/>
              </a:spcBef>
              <a:buFontTx/>
              <a:buChar char="•"/>
            </a:pPr>
            <a:r>
              <a:rPr lang="en-US" altLang="en-US" sz="1400" dirty="0">
                <a:solidFill>
                  <a:srgbClr val="00B050"/>
                </a:solidFill>
                <a:latin typeface="Arial" panose="020B0604020202020204" pitchFamily="34" charset="0"/>
                <a:cs typeface="Arial" panose="020B0604020202020204" pitchFamily="34" charset="0"/>
              </a:rPr>
              <a:t>Create another Logic Object as shown to the left.  This one controls the dissipation assigned for Components  K and L for steady state and transient analyses</a:t>
            </a:r>
          </a:p>
          <a:p>
            <a:pPr marL="288925" lvl="1" indent="-120650">
              <a:spcBef>
                <a:spcPts val="0"/>
              </a:spcBef>
              <a:buFontTx/>
              <a:buChar char="•"/>
            </a:pPr>
            <a:r>
              <a:rPr lang="en-US" altLang="en-US" sz="1200" dirty="0">
                <a:solidFill>
                  <a:srgbClr val="00B050"/>
                </a:solidFill>
                <a:latin typeface="Arial" panose="020B0604020202020204" pitchFamily="34" charset="0"/>
                <a:cs typeface="Arial" panose="020B0604020202020204" pitchFamily="34" charset="0"/>
              </a:rPr>
              <a:t>First block is preceded by “C” and are comments</a:t>
            </a:r>
          </a:p>
          <a:p>
            <a:pPr marL="288925" lvl="1" indent="-120650">
              <a:spcBef>
                <a:spcPts val="0"/>
              </a:spcBef>
              <a:buFontTx/>
              <a:buChar char="•"/>
            </a:pPr>
            <a:r>
              <a:rPr lang="en-US" altLang="en-US" sz="1200" dirty="0">
                <a:solidFill>
                  <a:srgbClr val="00B050"/>
                </a:solidFill>
                <a:latin typeface="Arial" panose="020B0604020202020204" pitchFamily="34" charset="0"/>
                <a:cs typeface="Arial" panose="020B0604020202020204" pitchFamily="34" charset="0"/>
              </a:rPr>
              <a:t>Second block preceded by “M” checks to see if solution is in steady state (NSOL&lt;=1) or transient (NSOL&gt;1).  If steady, then the time averaged values are assigned</a:t>
            </a:r>
          </a:p>
          <a:p>
            <a:pPr marL="288925" lvl="1" indent="-120650">
              <a:spcBef>
                <a:spcPts val="0"/>
              </a:spcBef>
              <a:buFontTx/>
              <a:buChar char="•"/>
            </a:pPr>
            <a:r>
              <a:rPr lang="en-US" altLang="en-US" sz="1200" dirty="0">
                <a:solidFill>
                  <a:srgbClr val="00B050"/>
                </a:solidFill>
                <a:latin typeface="Arial" panose="020B0604020202020204" pitchFamily="34" charset="0"/>
                <a:cs typeface="Arial" panose="020B0604020202020204" pitchFamily="34" charset="0"/>
              </a:rPr>
              <a:t>Third block assigns transient dissipations for 0-7 minutes using the current time in SINDA (TIMEN) and the MOD function</a:t>
            </a:r>
          </a:p>
          <a:p>
            <a:pPr marL="288925" lvl="1" indent="-120650">
              <a:spcBef>
                <a:spcPts val="0"/>
              </a:spcBef>
              <a:buFontTx/>
              <a:buChar char="•"/>
            </a:pPr>
            <a:r>
              <a:rPr lang="en-US" altLang="en-US" sz="1200" dirty="0">
                <a:solidFill>
                  <a:srgbClr val="00B050"/>
                </a:solidFill>
                <a:latin typeface="Arial" panose="020B0604020202020204" pitchFamily="34" charset="0"/>
                <a:cs typeface="Arial" panose="020B0604020202020204" pitchFamily="34" charset="0"/>
              </a:rPr>
              <a:t>Fourth block assigns transient dissipations for 7-14 minutes</a:t>
            </a:r>
          </a:p>
          <a:p>
            <a:pPr marL="288925" lvl="1" indent="-120650">
              <a:spcBef>
                <a:spcPts val="0"/>
              </a:spcBef>
              <a:buFontTx/>
              <a:buChar char="•"/>
            </a:pPr>
            <a:r>
              <a:rPr lang="en-US" altLang="en-US" sz="1200" dirty="0">
                <a:solidFill>
                  <a:srgbClr val="00B050"/>
                </a:solidFill>
                <a:latin typeface="Arial" panose="020B0604020202020204" pitchFamily="34" charset="0"/>
                <a:cs typeface="Arial" panose="020B0604020202020204" pitchFamily="34" charset="0"/>
              </a:rPr>
              <a:t>Fifth block assigns dissipations for 14+ minutes or survival</a:t>
            </a:r>
          </a:p>
          <a:p>
            <a:pPr>
              <a:spcBef>
                <a:spcPts val="0"/>
              </a:spcBef>
              <a:buFontTx/>
              <a:buChar char="•"/>
            </a:pPr>
            <a:r>
              <a:rPr lang="en-US" altLang="en-US" sz="1400" dirty="0">
                <a:solidFill>
                  <a:srgbClr val="7030A0"/>
                </a:solidFill>
                <a:latin typeface="Arial" panose="020B0604020202020204" pitchFamily="34" charset="0"/>
                <a:cs typeface="Arial" panose="020B0604020202020204" pitchFamily="34" charset="0"/>
              </a:rPr>
              <a:t>The MOD function returns the remainder after dividing argument 1 by argument 2.  So, using the current time and the period returns the local time in a cycle.  While this may be able to be accomplished using a time dependent heat load, the logic offers greater flexibility.</a:t>
            </a:r>
          </a:p>
          <a:p>
            <a:pPr>
              <a:spcBef>
                <a:spcPts val="0"/>
              </a:spcBef>
              <a:buFontTx/>
              <a:buChar char="•"/>
            </a:pPr>
            <a:r>
              <a:rPr lang="en-US" altLang="en-US" sz="1400" dirty="0">
                <a:solidFill>
                  <a:srgbClr val="002060"/>
                </a:solidFill>
                <a:latin typeface="Arial" panose="020B0604020202020204" pitchFamily="34" charset="0"/>
                <a:cs typeface="Arial" panose="020B0604020202020204" pitchFamily="34" charset="0"/>
              </a:rPr>
              <a:t>Assigning all the </a:t>
            </a:r>
            <a:r>
              <a:rPr lang="en-US" altLang="en-US" sz="1400" dirty="0" err="1">
                <a:solidFill>
                  <a:srgbClr val="002060"/>
                </a:solidFill>
                <a:latin typeface="Arial" panose="020B0604020202020204" pitchFamily="34" charset="0"/>
                <a:cs typeface="Arial" panose="020B0604020202020204" pitchFamily="34" charset="0"/>
              </a:rPr>
              <a:t>Heatloads</a:t>
            </a:r>
            <a:r>
              <a:rPr lang="en-US" altLang="en-US" sz="1400" dirty="0">
                <a:solidFill>
                  <a:srgbClr val="002060"/>
                </a:solidFill>
                <a:latin typeface="Arial" panose="020B0604020202020204" pitchFamily="34" charset="0"/>
                <a:cs typeface="Arial" panose="020B0604020202020204" pitchFamily="34" charset="0"/>
              </a:rPr>
              <a:t> as expressions allows the values to be updated during the SINDA run and applied as assigned.  If not output as expressions, then the resultant (constant) value would have been assigned.</a:t>
            </a:r>
          </a:p>
          <a:p>
            <a:pPr>
              <a:spcBef>
                <a:spcPts val="0"/>
              </a:spcBef>
              <a:buFontTx/>
              <a:buChar char="•"/>
            </a:pPr>
            <a:r>
              <a:rPr lang="en-US" altLang="en-US" sz="1400" dirty="0">
                <a:solidFill>
                  <a:srgbClr val="00B0F0"/>
                </a:solidFill>
                <a:latin typeface="Arial" panose="020B0604020202020204" pitchFamily="34" charset="0"/>
                <a:cs typeface="Arial" panose="020B0604020202020204" pitchFamily="34" charset="0"/>
              </a:rPr>
              <a:t>Use the </a:t>
            </a:r>
            <a:r>
              <a:rPr lang="en-US" altLang="en-US" sz="1400" dirty="0" err="1">
                <a:solidFill>
                  <a:srgbClr val="00B0F0"/>
                </a:solidFill>
                <a:latin typeface="Arial" panose="020B0604020202020204" pitchFamily="34" charset="0"/>
                <a:cs typeface="Arial" panose="020B0604020202020204" pitchFamily="34" charset="0"/>
              </a:rPr>
              <a:t>ModelBrowser</a:t>
            </a:r>
            <a:r>
              <a:rPr lang="en-US" altLang="en-US" sz="1400" dirty="0">
                <a:solidFill>
                  <a:srgbClr val="00B0F0"/>
                </a:solidFill>
                <a:latin typeface="Arial" panose="020B0604020202020204" pitchFamily="34" charset="0"/>
                <a:cs typeface="Arial" panose="020B0604020202020204" pitchFamily="34" charset="0"/>
              </a:rPr>
              <a:t> (</a:t>
            </a:r>
            <a:r>
              <a:rPr lang="en-US" altLang="en-US" sz="1400" u="sng" dirty="0" err="1">
                <a:solidFill>
                  <a:srgbClr val="00B0F0"/>
                </a:solidFill>
                <a:latin typeface="Arial" panose="020B0604020202020204" pitchFamily="34" charset="0"/>
                <a:cs typeface="Arial" panose="020B0604020202020204" pitchFamily="34" charset="0"/>
              </a:rPr>
              <a:t>rcModelBrowser</a:t>
            </a:r>
            <a:r>
              <a:rPr lang="en-US" altLang="en-US" sz="1400" dirty="0">
                <a:solidFill>
                  <a:srgbClr val="00B0F0"/>
                </a:solidFill>
                <a:latin typeface="Arial" panose="020B0604020202020204" pitchFamily="34" charset="0"/>
                <a:cs typeface="Arial" panose="020B0604020202020204" pitchFamily="34" charset="0"/>
              </a:rPr>
              <a:t>) to visualize by </a:t>
            </a:r>
            <a:r>
              <a:rPr lang="en-US" altLang="en-US" sz="1400" dirty="0" err="1">
                <a:solidFill>
                  <a:srgbClr val="00B0F0"/>
                </a:solidFill>
                <a:latin typeface="Arial" panose="020B0604020202020204" pitchFamily="34" charset="0"/>
                <a:cs typeface="Arial" panose="020B0604020202020204" pitchFamily="34" charset="0"/>
              </a:rPr>
              <a:t>Heatload</a:t>
            </a:r>
            <a:r>
              <a:rPr lang="en-US" altLang="en-US" sz="1400" dirty="0">
                <a:solidFill>
                  <a:srgbClr val="00B0F0"/>
                </a:solidFill>
                <a:latin typeface="Arial" panose="020B0604020202020204" pitchFamily="34" charset="0"/>
                <a:cs typeface="Arial" panose="020B0604020202020204" pitchFamily="34" charset="0"/>
              </a:rPr>
              <a:t> and Symbol Usage to check that </a:t>
            </a:r>
            <a:r>
              <a:rPr lang="en-US" altLang="en-US" sz="1400" dirty="0" err="1">
                <a:solidFill>
                  <a:srgbClr val="00B0F0"/>
                </a:solidFill>
                <a:latin typeface="Arial" panose="020B0604020202020204" pitchFamily="34" charset="0"/>
                <a:cs typeface="Arial" panose="020B0604020202020204" pitchFamily="34" charset="0"/>
              </a:rPr>
              <a:t>heatloads</a:t>
            </a:r>
            <a:r>
              <a:rPr lang="en-US" altLang="en-US" sz="1400" dirty="0">
                <a:solidFill>
                  <a:srgbClr val="00B0F0"/>
                </a:solidFill>
                <a:latin typeface="Arial" panose="020B0604020202020204" pitchFamily="34" charset="0"/>
                <a:cs typeface="Arial" panose="020B0604020202020204" pitchFamily="34" charset="0"/>
              </a:rPr>
              <a:t> are defined and properly reference </a:t>
            </a:r>
            <a:r>
              <a:rPr lang="en-US" altLang="en-US" sz="1400" dirty="0" err="1">
                <a:solidFill>
                  <a:srgbClr val="00B0F0"/>
                </a:solidFill>
                <a:latin typeface="Arial" panose="020B0604020202020204" pitchFamily="34" charset="0"/>
                <a:cs typeface="Arial" panose="020B0604020202020204" pitchFamily="34" charset="0"/>
              </a:rPr>
              <a:t>Power_Scale</a:t>
            </a:r>
            <a:endParaRPr lang="en-US" altLang="en-US" sz="1400" dirty="0">
              <a:solidFill>
                <a:srgbClr val="00B0F0"/>
              </a:solidFill>
              <a:latin typeface="Arial" panose="020B0604020202020204" pitchFamily="34" charset="0"/>
              <a:cs typeface="Arial" panose="020B0604020202020204" pitchFamily="34" charset="0"/>
            </a:endParaRPr>
          </a:p>
        </p:txBody>
      </p:sp>
      <p:pic>
        <p:nvPicPr>
          <p:cNvPr id="58" name="Picture 57">
            <a:extLst>
              <a:ext uri="{FF2B5EF4-FFF2-40B4-BE49-F238E27FC236}">
                <a16:creationId xmlns:a16="http://schemas.microsoft.com/office/drawing/2014/main" id="{D53ABC52-897F-4A66-BEF9-3ADD2EE5EA03}"/>
              </a:ext>
            </a:extLst>
          </p:cNvPr>
          <p:cNvPicPr>
            <a:picLocks noChangeAspect="1"/>
          </p:cNvPicPr>
          <p:nvPr/>
        </p:nvPicPr>
        <p:blipFill rotWithShape="1">
          <a:blip r:embed="rId3"/>
          <a:srcRect t="28440" r="50126" b="31520"/>
          <a:stretch/>
        </p:blipFill>
        <p:spPr>
          <a:xfrm>
            <a:off x="68014" y="2161134"/>
            <a:ext cx="2522786" cy="1888030"/>
          </a:xfrm>
          <a:prstGeom prst="rect">
            <a:avLst/>
          </a:prstGeom>
        </p:spPr>
      </p:pic>
      <p:pic>
        <p:nvPicPr>
          <p:cNvPr id="59" name="Picture 58">
            <a:extLst>
              <a:ext uri="{FF2B5EF4-FFF2-40B4-BE49-F238E27FC236}">
                <a16:creationId xmlns:a16="http://schemas.microsoft.com/office/drawing/2014/main" id="{E5874117-1893-489D-97A5-AB7D99A85828}"/>
              </a:ext>
            </a:extLst>
          </p:cNvPr>
          <p:cNvPicPr>
            <a:picLocks noChangeAspect="1"/>
          </p:cNvPicPr>
          <p:nvPr/>
        </p:nvPicPr>
        <p:blipFill rotWithShape="1">
          <a:blip r:embed="rId3"/>
          <a:srcRect r="32271" b="83818"/>
          <a:stretch/>
        </p:blipFill>
        <p:spPr>
          <a:xfrm>
            <a:off x="44823" y="1143000"/>
            <a:ext cx="4407908" cy="981691"/>
          </a:xfrm>
          <a:prstGeom prst="rect">
            <a:avLst/>
          </a:prstGeom>
        </p:spPr>
      </p:pic>
      <p:sp>
        <p:nvSpPr>
          <p:cNvPr id="62" name="TextBox 61">
            <a:extLst>
              <a:ext uri="{FF2B5EF4-FFF2-40B4-BE49-F238E27FC236}">
                <a16:creationId xmlns:a16="http://schemas.microsoft.com/office/drawing/2014/main" id="{13CA116F-FE1C-4FAA-B3AD-C18CF7D54E24}"/>
              </a:ext>
            </a:extLst>
          </p:cNvPr>
          <p:cNvSpPr txBox="1"/>
          <p:nvPr/>
        </p:nvSpPr>
        <p:spPr>
          <a:xfrm>
            <a:off x="685800" y="2435951"/>
            <a:ext cx="990600" cy="369332"/>
          </a:xfrm>
          <a:prstGeom prst="rect">
            <a:avLst/>
          </a:prstGeom>
          <a:noFill/>
        </p:spPr>
        <p:txBody>
          <a:bodyPr wrap="square" rtlCol="0">
            <a:spAutoFit/>
          </a:bodyPr>
          <a:lstStyle/>
          <a:p>
            <a:r>
              <a:rPr lang="en-US" dirty="0">
                <a:solidFill>
                  <a:srgbClr val="00B050"/>
                </a:solidFill>
              </a:rPr>
              <a:t>Block 1</a:t>
            </a:r>
          </a:p>
        </p:txBody>
      </p:sp>
      <p:sp>
        <p:nvSpPr>
          <p:cNvPr id="63" name="TextBox 62">
            <a:extLst>
              <a:ext uri="{FF2B5EF4-FFF2-40B4-BE49-F238E27FC236}">
                <a16:creationId xmlns:a16="http://schemas.microsoft.com/office/drawing/2014/main" id="{F2B9EB42-2505-4AC6-8CEF-275F3BE23EB9}"/>
              </a:ext>
            </a:extLst>
          </p:cNvPr>
          <p:cNvSpPr txBox="1"/>
          <p:nvPr/>
        </p:nvSpPr>
        <p:spPr>
          <a:xfrm rot="16200000">
            <a:off x="-158234" y="3429000"/>
            <a:ext cx="990600" cy="369332"/>
          </a:xfrm>
          <a:prstGeom prst="rect">
            <a:avLst/>
          </a:prstGeom>
          <a:noFill/>
        </p:spPr>
        <p:txBody>
          <a:bodyPr wrap="square" rtlCol="0">
            <a:spAutoFit/>
          </a:bodyPr>
          <a:lstStyle/>
          <a:p>
            <a:r>
              <a:rPr lang="en-US" dirty="0">
                <a:solidFill>
                  <a:srgbClr val="00B050"/>
                </a:solidFill>
              </a:rPr>
              <a:t>Block 2</a:t>
            </a:r>
          </a:p>
        </p:txBody>
      </p:sp>
      <p:sp>
        <p:nvSpPr>
          <p:cNvPr id="64" name="TextBox 63">
            <a:extLst>
              <a:ext uri="{FF2B5EF4-FFF2-40B4-BE49-F238E27FC236}">
                <a16:creationId xmlns:a16="http://schemas.microsoft.com/office/drawing/2014/main" id="{2F3A95F6-73DC-4498-8ED5-766754EC94E1}"/>
              </a:ext>
            </a:extLst>
          </p:cNvPr>
          <p:cNvSpPr txBox="1"/>
          <p:nvPr/>
        </p:nvSpPr>
        <p:spPr>
          <a:xfrm rot="16200000">
            <a:off x="-158234" y="4290393"/>
            <a:ext cx="990600" cy="369332"/>
          </a:xfrm>
          <a:prstGeom prst="rect">
            <a:avLst/>
          </a:prstGeom>
          <a:noFill/>
        </p:spPr>
        <p:txBody>
          <a:bodyPr wrap="square" rtlCol="0">
            <a:spAutoFit/>
          </a:bodyPr>
          <a:lstStyle/>
          <a:p>
            <a:r>
              <a:rPr lang="en-US" dirty="0">
                <a:solidFill>
                  <a:srgbClr val="00B050"/>
                </a:solidFill>
              </a:rPr>
              <a:t>Block 3</a:t>
            </a:r>
          </a:p>
        </p:txBody>
      </p:sp>
      <p:sp>
        <p:nvSpPr>
          <p:cNvPr id="65" name="TextBox 64">
            <a:extLst>
              <a:ext uri="{FF2B5EF4-FFF2-40B4-BE49-F238E27FC236}">
                <a16:creationId xmlns:a16="http://schemas.microsoft.com/office/drawing/2014/main" id="{AB25A123-5870-4887-8864-6778A5BC5515}"/>
              </a:ext>
            </a:extLst>
          </p:cNvPr>
          <p:cNvSpPr txBox="1"/>
          <p:nvPr/>
        </p:nvSpPr>
        <p:spPr>
          <a:xfrm rot="16200000">
            <a:off x="-146566" y="5221357"/>
            <a:ext cx="990600" cy="369332"/>
          </a:xfrm>
          <a:prstGeom prst="rect">
            <a:avLst/>
          </a:prstGeom>
          <a:noFill/>
        </p:spPr>
        <p:txBody>
          <a:bodyPr wrap="square" rtlCol="0">
            <a:spAutoFit/>
          </a:bodyPr>
          <a:lstStyle/>
          <a:p>
            <a:r>
              <a:rPr lang="en-US" dirty="0">
                <a:solidFill>
                  <a:srgbClr val="00B050"/>
                </a:solidFill>
              </a:rPr>
              <a:t>Block 4</a:t>
            </a:r>
          </a:p>
        </p:txBody>
      </p:sp>
      <p:pic>
        <p:nvPicPr>
          <p:cNvPr id="15" name="Picture 14">
            <a:extLst>
              <a:ext uri="{FF2B5EF4-FFF2-40B4-BE49-F238E27FC236}">
                <a16:creationId xmlns:a16="http://schemas.microsoft.com/office/drawing/2014/main" id="{CFBEA83F-4B4E-4A9B-92D3-BA5522C4E312}"/>
              </a:ext>
            </a:extLst>
          </p:cNvPr>
          <p:cNvPicPr>
            <a:picLocks noChangeAspect="1"/>
          </p:cNvPicPr>
          <p:nvPr/>
        </p:nvPicPr>
        <p:blipFill rotWithShape="1">
          <a:blip r:embed="rId4"/>
          <a:srcRect b="48321"/>
          <a:stretch/>
        </p:blipFill>
        <p:spPr>
          <a:xfrm>
            <a:off x="2679196" y="2192884"/>
            <a:ext cx="1773535" cy="2178772"/>
          </a:xfrm>
          <a:prstGeom prst="rect">
            <a:avLst/>
          </a:prstGeom>
        </p:spPr>
      </p:pic>
      <p:pic>
        <p:nvPicPr>
          <p:cNvPr id="8" name="Picture 7">
            <a:extLst>
              <a:ext uri="{FF2B5EF4-FFF2-40B4-BE49-F238E27FC236}">
                <a16:creationId xmlns:a16="http://schemas.microsoft.com/office/drawing/2014/main" id="{77248DEC-6027-4BAD-91B8-20441EE63F8C}"/>
              </a:ext>
            </a:extLst>
          </p:cNvPr>
          <p:cNvPicPr>
            <a:picLocks noChangeAspect="1"/>
          </p:cNvPicPr>
          <p:nvPr/>
        </p:nvPicPr>
        <p:blipFill rotWithShape="1">
          <a:blip r:embed="rId5"/>
          <a:srcRect r="6862" b="57361"/>
          <a:stretch/>
        </p:blipFill>
        <p:spPr>
          <a:xfrm>
            <a:off x="2678777" y="4495800"/>
            <a:ext cx="1793004" cy="1655511"/>
          </a:xfrm>
          <a:prstGeom prst="rect">
            <a:avLst/>
          </a:prstGeom>
        </p:spPr>
      </p:pic>
      <p:sp>
        <p:nvSpPr>
          <p:cNvPr id="66" name="TextBox 65">
            <a:extLst>
              <a:ext uri="{FF2B5EF4-FFF2-40B4-BE49-F238E27FC236}">
                <a16:creationId xmlns:a16="http://schemas.microsoft.com/office/drawing/2014/main" id="{EE56D915-B773-4CC5-B66B-0BBB446E4BC0}"/>
              </a:ext>
            </a:extLst>
          </p:cNvPr>
          <p:cNvSpPr txBox="1"/>
          <p:nvPr/>
        </p:nvSpPr>
        <p:spPr>
          <a:xfrm>
            <a:off x="1068456" y="5867400"/>
            <a:ext cx="2893944" cy="584775"/>
          </a:xfrm>
          <a:prstGeom prst="rect">
            <a:avLst/>
          </a:prstGeom>
          <a:noFill/>
        </p:spPr>
        <p:txBody>
          <a:bodyPr wrap="square" rtlCol="0">
            <a:spAutoFit/>
          </a:bodyPr>
          <a:lstStyle/>
          <a:p>
            <a:r>
              <a:rPr lang="en-US" sz="1600" dirty="0">
                <a:solidFill>
                  <a:srgbClr val="00B050"/>
                </a:solidFill>
              </a:rPr>
              <a:t>Block 5 – Type as shown, deliberate errors introduced</a:t>
            </a:r>
          </a:p>
        </p:txBody>
      </p:sp>
    </p:spTree>
    <p:extLst>
      <p:ext uri="{BB962C8B-B14F-4D97-AF65-F5344CB8AC3E}">
        <p14:creationId xmlns:p14="http://schemas.microsoft.com/office/powerpoint/2010/main" val="35660285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94">
            <a:extLst>
              <a:ext uri="{FF2B5EF4-FFF2-40B4-BE49-F238E27FC236}">
                <a16:creationId xmlns:a16="http://schemas.microsoft.com/office/drawing/2014/main" id="{6C1571A9-603F-4579-82D8-37318D51D0C5}"/>
              </a:ext>
            </a:extLst>
          </p:cNvPr>
          <p:cNvPicPr>
            <a:picLocks noChangeAspect="1"/>
          </p:cNvPicPr>
          <p:nvPr/>
        </p:nvPicPr>
        <p:blipFill rotWithShape="1">
          <a:blip r:embed="rId2">
            <a:clrChange>
              <a:clrFrom>
                <a:srgbClr val="FFFFFF"/>
              </a:clrFrom>
              <a:clrTo>
                <a:srgbClr val="FFFFFF">
                  <a:alpha val="0"/>
                </a:srgbClr>
              </a:clrTo>
            </a:clrChange>
          </a:blip>
          <a:srcRect l="7188" t="4110" r="40313" b="28614"/>
          <a:stretch/>
        </p:blipFill>
        <p:spPr>
          <a:xfrm>
            <a:off x="1102124" y="4708751"/>
            <a:ext cx="1894167" cy="1134997"/>
          </a:xfrm>
          <a:prstGeom prst="rect">
            <a:avLst/>
          </a:prstGeom>
        </p:spPr>
      </p:pic>
      <p:pic>
        <p:nvPicPr>
          <p:cNvPr id="92" name="Picture 91">
            <a:extLst>
              <a:ext uri="{FF2B5EF4-FFF2-40B4-BE49-F238E27FC236}">
                <a16:creationId xmlns:a16="http://schemas.microsoft.com/office/drawing/2014/main" id="{6AC0F46B-7890-4309-873F-06D0EFC6EC5D}"/>
              </a:ext>
            </a:extLst>
          </p:cNvPr>
          <p:cNvPicPr>
            <a:picLocks noChangeAspect="1"/>
          </p:cNvPicPr>
          <p:nvPr/>
        </p:nvPicPr>
        <p:blipFill rotWithShape="1">
          <a:blip r:embed="rId3">
            <a:clrChange>
              <a:clrFrom>
                <a:srgbClr val="FFFFFF"/>
              </a:clrFrom>
              <a:clrTo>
                <a:srgbClr val="FFFFFF">
                  <a:alpha val="0"/>
                </a:srgbClr>
              </a:clrTo>
            </a:clrChange>
          </a:blip>
          <a:srcRect l="17291" t="10124" r="40521" b="28392"/>
          <a:stretch/>
        </p:blipFill>
        <p:spPr>
          <a:xfrm>
            <a:off x="2713948" y="5410200"/>
            <a:ext cx="1450364" cy="988396"/>
          </a:xfrm>
          <a:prstGeom prst="rect">
            <a:avLst/>
          </a:prstGeom>
        </p:spPr>
      </p:pic>
      <p:pic>
        <p:nvPicPr>
          <p:cNvPr id="85" name="Picture 84">
            <a:extLst>
              <a:ext uri="{FF2B5EF4-FFF2-40B4-BE49-F238E27FC236}">
                <a16:creationId xmlns:a16="http://schemas.microsoft.com/office/drawing/2014/main" id="{83359A50-5B7A-4DAD-AF6A-A7268E69CFF7}"/>
              </a:ext>
            </a:extLst>
          </p:cNvPr>
          <p:cNvPicPr>
            <a:picLocks noChangeAspect="1"/>
          </p:cNvPicPr>
          <p:nvPr/>
        </p:nvPicPr>
        <p:blipFill rotWithShape="1">
          <a:blip r:embed="rId4"/>
          <a:srcRect r="80731" b="70439"/>
          <a:stretch/>
        </p:blipFill>
        <p:spPr>
          <a:xfrm>
            <a:off x="2765654" y="2691336"/>
            <a:ext cx="968146" cy="1170528"/>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Component H (Part 1)</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131</a:t>
            </a:fld>
            <a:endParaRPr lang="en-US" altLang="en-US" sz="1200" dirty="0"/>
          </a:p>
        </p:txBody>
      </p:sp>
      <p:sp>
        <p:nvSpPr>
          <p:cNvPr id="7" name="object 3">
            <a:extLst>
              <a:ext uri="{FF2B5EF4-FFF2-40B4-BE49-F238E27FC236}">
                <a16:creationId xmlns:a16="http://schemas.microsoft.com/office/drawing/2014/main" id="{BAE7B1F6-054F-485F-9A47-2E7F0E105335}"/>
              </a:ext>
            </a:extLst>
          </p:cNvPr>
          <p:cNvSpPr txBox="1">
            <a:spLocks noChangeArrowheads="1"/>
          </p:cNvSpPr>
          <p:nvPr/>
        </p:nvSpPr>
        <p:spPr bwMode="auto">
          <a:xfrm>
            <a:off x="4267200" y="1066800"/>
            <a:ext cx="4800600" cy="5137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Component H is a different from the other components mounted to Deck 1, in that it is isolated from the deck and uses its own top panel to radiate to space with the other walls and baseplate being blanketed.  For now, assume the isolation is perfect, but it will block the deck’s view to space.  In this area, it is desirable to put insulation and change the properties.</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Build the 6 rectangles to represent the box.  Make it 0.2” thick, Aluminum for all sides.  Add MLI to all but the +Y face with </a:t>
            </a:r>
            <a:r>
              <a:rPr lang="en-US" altLang="en-US" sz="1300" dirty="0" err="1">
                <a:solidFill>
                  <a:srgbClr val="00B050"/>
                </a:solidFill>
                <a:latin typeface="Arial" panose="020B0604020202020204" pitchFamily="34" charset="0"/>
                <a:cs typeface="Arial" panose="020B0604020202020204" pitchFamily="34" charset="0"/>
              </a:rPr>
              <a:t>SC_BlanketExt</a:t>
            </a:r>
            <a:r>
              <a:rPr lang="en-US" altLang="en-US" sz="1300" dirty="0">
                <a:solidFill>
                  <a:srgbClr val="00B050"/>
                </a:solidFill>
                <a:latin typeface="Arial" panose="020B0604020202020204" pitchFamily="34" charset="0"/>
                <a:cs typeface="Arial" panose="020B0604020202020204" pitchFamily="34" charset="0"/>
              </a:rPr>
              <a:t> facing outward and </a:t>
            </a:r>
            <a:r>
              <a:rPr lang="en-US" altLang="en-US" sz="1300" dirty="0" err="1">
                <a:solidFill>
                  <a:srgbClr val="00B050"/>
                </a:solidFill>
                <a:latin typeface="Arial" panose="020B0604020202020204" pitchFamily="34" charset="0"/>
                <a:cs typeface="Arial" panose="020B0604020202020204" pitchFamily="34" charset="0"/>
              </a:rPr>
              <a:t>NoRad</a:t>
            </a:r>
            <a:r>
              <a:rPr lang="en-US" altLang="en-US" sz="1300" dirty="0">
                <a:solidFill>
                  <a:srgbClr val="00B050"/>
                </a:solidFill>
                <a:latin typeface="Arial" panose="020B0604020202020204" pitchFamily="34" charset="0"/>
                <a:cs typeface="Arial" panose="020B0604020202020204" pitchFamily="34" charset="0"/>
              </a:rPr>
              <a:t> facing inwards.  Make only outward facing surfaces active.  </a:t>
            </a:r>
            <a:r>
              <a:rPr lang="en-US" altLang="en-US" sz="1300" dirty="0" err="1">
                <a:solidFill>
                  <a:srgbClr val="00B050"/>
                </a:solidFill>
                <a:latin typeface="Arial" panose="020B0604020202020204" pitchFamily="34" charset="0"/>
                <a:cs typeface="Arial" panose="020B0604020202020204" pitchFamily="34" charset="0"/>
              </a:rPr>
              <a:t>Nodalize</a:t>
            </a:r>
            <a:r>
              <a:rPr lang="en-US" altLang="en-US" sz="1300" dirty="0">
                <a:solidFill>
                  <a:srgbClr val="00B050"/>
                </a:solidFill>
                <a:latin typeface="Arial" panose="020B0604020202020204" pitchFamily="34" charset="0"/>
                <a:cs typeface="Arial" panose="020B0604020202020204" pitchFamily="34" charset="0"/>
              </a:rPr>
              <a:t> it 3x3x5 edge nodes with 5 being along the long edge.  Be sure to assign the COMP_H submodel and use a starting ID of 1001.</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To adjust the MLI on DECK_1, the Override features will be used to assign MLI and different properties to specified nodes.  But first those nodes need to be identified…</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It is desired to turn on just the nodes associated with the deck.  The following steps allows this to be done:</a:t>
            </a:r>
          </a:p>
          <a:p>
            <a:pPr marL="342900" lvl="1" indent="-171450">
              <a:spcBef>
                <a:spcPts val="0"/>
              </a:spcBef>
              <a:buFont typeface="+mj-lt"/>
              <a:buAutoNum type="arabicPeriod"/>
            </a:pPr>
            <a:r>
              <a:rPr lang="en-US" altLang="en-US" sz="1200" dirty="0">
                <a:solidFill>
                  <a:srgbClr val="002060"/>
                </a:solidFill>
                <a:latin typeface="Arial" panose="020B0604020202020204" pitchFamily="34" charset="0"/>
                <a:cs typeface="Arial" panose="020B0604020202020204" pitchFamily="34" charset="0"/>
              </a:rPr>
              <a:t>Use </a:t>
            </a:r>
            <a:r>
              <a:rPr lang="en-US" altLang="en-US" sz="1200" u="sng" dirty="0" err="1">
                <a:solidFill>
                  <a:srgbClr val="002060"/>
                </a:solidFill>
                <a:latin typeface="Arial" panose="020B0604020202020204" pitchFamily="34" charset="0"/>
                <a:cs typeface="Arial" panose="020B0604020202020204" pitchFamily="34" charset="0"/>
              </a:rPr>
              <a:t>rcPreferences</a:t>
            </a:r>
            <a:r>
              <a:rPr lang="en-US" altLang="en-US" sz="1200" dirty="0">
                <a:solidFill>
                  <a:srgbClr val="002060"/>
                </a:solidFill>
                <a:latin typeface="Arial" panose="020B0604020202020204" pitchFamily="34" charset="0"/>
                <a:cs typeface="Arial" panose="020B0604020202020204" pitchFamily="34" charset="0"/>
              </a:rPr>
              <a:t> to globally display only surfaces and nodes</a:t>
            </a:r>
          </a:p>
          <a:p>
            <a:pPr marL="342900" lvl="1" indent="-171450">
              <a:spcBef>
                <a:spcPts val="0"/>
              </a:spcBef>
              <a:buFont typeface="+mj-lt"/>
              <a:buAutoNum type="arabicPeriod"/>
            </a:pPr>
            <a:r>
              <a:rPr lang="en-US" altLang="en-US" sz="1200" dirty="0">
                <a:solidFill>
                  <a:srgbClr val="002060"/>
                </a:solidFill>
                <a:latin typeface="Arial" panose="020B0604020202020204" pitchFamily="34" charset="0"/>
                <a:cs typeface="Arial" panose="020B0604020202020204" pitchFamily="34" charset="0"/>
              </a:rPr>
              <a:t>In </a:t>
            </a:r>
            <a:r>
              <a:rPr lang="en-US" altLang="en-US" sz="1200" dirty="0" err="1">
                <a:solidFill>
                  <a:srgbClr val="002060"/>
                </a:solidFill>
                <a:latin typeface="Arial" panose="020B0604020202020204" pitchFamily="34" charset="0"/>
                <a:cs typeface="Arial" panose="020B0604020202020204" pitchFamily="34" charset="0"/>
              </a:rPr>
              <a:t>ModelBrowser</a:t>
            </a:r>
            <a:r>
              <a:rPr lang="en-US" altLang="en-US" sz="1200" dirty="0">
                <a:solidFill>
                  <a:srgbClr val="002060"/>
                </a:solidFill>
                <a:latin typeface="Arial" panose="020B0604020202020204" pitchFamily="34" charset="0"/>
                <a:cs typeface="Arial" panose="020B0604020202020204" pitchFamily="34" charset="0"/>
              </a:rPr>
              <a:t>, Display Only DECK_1 and COMP_H</a:t>
            </a:r>
          </a:p>
          <a:p>
            <a:pPr marL="342900" lvl="1" indent="-171450">
              <a:spcBef>
                <a:spcPts val="0"/>
              </a:spcBef>
              <a:buFont typeface="+mj-lt"/>
              <a:buAutoNum type="arabicPeriod"/>
            </a:pPr>
            <a:r>
              <a:rPr lang="en-US" altLang="en-US" sz="1200" dirty="0">
                <a:solidFill>
                  <a:srgbClr val="002060"/>
                </a:solidFill>
                <a:latin typeface="Arial" panose="020B0604020202020204" pitchFamily="34" charset="0"/>
                <a:cs typeface="Arial" panose="020B0604020202020204" pitchFamily="34" charset="0"/>
              </a:rPr>
              <a:t>Disable Global Surface visibility</a:t>
            </a:r>
          </a:p>
          <a:p>
            <a:pPr marL="342900" lvl="1" indent="-171450">
              <a:spcBef>
                <a:spcPts val="0"/>
              </a:spcBef>
              <a:buFont typeface="+mj-lt"/>
              <a:buAutoNum type="arabicPeriod"/>
            </a:pPr>
            <a:r>
              <a:rPr lang="en-US" altLang="en-US" sz="1200" dirty="0">
                <a:solidFill>
                  <a:srgbClr val="002060"/>
                </a:solidFill>
                <a:latin typeface="Arial" panose="020B0604020202020204" pitchFamily="34" charset="0"/>
                <a:cs typeface="Arial" panose="020B0604020202020204" pitchFamily="34" charset="0"/>
              </a:rPr>
              <a:t>Manually turn off visibility for all nodes shown (</a:t>
            </a:r>
            <a:r>
              <a:rPr lang="en-US" altLang="en-US" sz="1200" u="sng" dirty="0" err="1">
                <a:solidFill>
                  <a:srgbClr val="002060"/>
                </a:solidFill>
                <a:latin typeface="Arial" panose="020B0604020202020204" pitchFamily="34" charset="0"/>
                <a:cs typeface="Arial" panose="020B0604020202020204" pitchFamily="34" charset="0"/>
              </a:rPr>
              <a:t>rcVisOff</a:t>
            </a:r>
            <a:r>
              <a:rPr lang="en-US" altLang="en-US" sz="1200" dirty="0">
                <a:solidFill>
                  <a:srgbClr val="002060"/>
                </a:solidFill>
                <a:latin typeface="Arial" panose="020B0604020202020204" pitchFamily="34" charset="0"/>
                <a:cs typeface="Arial" panose="020B0604020202020204" pitchFamily="34" charset="0"/>
              </a:rPr>
              <a:t>)</a:t>
            </a:r>
          </a:p>
          <a:p>
            <a:pPr marL="342900" lvl="1" indent="-171450">
              <a:spcBef>
                <a:spcPts val="0"/>
              </a:spcBef>
              <a:buFont typeface="+mj-lt"/>
              <a:buAutoNum type="arabicPeriod"/>
            </a:pPr>
            <a:r>
              <a:rPr lang="en-US" altLang="en-US" sz="1200" dirty="0">
                <a:solidFill>
                  <a:srgbClr val="002060"/>
                </a:solidFill>
                <a:latin typeface="Arial" panose="020B0604020202020204" pitchFamily="34" charset="0"/>
                <a:cs typeface="Arial" panose="020B0604020202020204" pitchFamily="34" charset="0"/>
              </a:rPr>
              <a:t>Enable Global Surface visibility again.</a:t>
            </a:r>
          </a:p>
          <a:p>
            <a:pPr marL="342900" lvl="1" indent="-171450">
              <a:spcBef>
                <a:spcPts val="0"/>
              </a:spcBef>
              <a:buFont typeface="+mj-lt"/>
              <a:buAutoNum type="arabicPeriod"/>
            </a:pPr>
            <a:r>
              <a:rPr lang="en-US" altLang="en-US" sz="1200" dirty="0">
                <a:solidFill>
                  <a:srgbClr val="002060"/>
                </a:solidFill>
                <a:latin typeface="Arial" panose="020B0604020202020204" pitchFamily="34" charset="0"/>
                <a:cs typeface="Arial" panose="020B0604020202020204" pitchFamily="34" charset="0"/>
              </a:rPr>
              <a:t>Turn on Node IDs (</a:t>
            </a:r>
            <a:r>
              <a:rPr lang="en-US" altLang="en-US" sz="1200" dirty="0" err="1">
                <a:solidFill>
                  <a:srgbClr val="002060"/>
                </a:solidFill>
                <a:latin typeface="Arial" panose="020B0604020202020204" pitchFamily="34" charset="0"/>
                <a:cs typeface="Arial" panose="020B0604020202020204" pitchFamily="34" charset="0"/>
              </a:rPr>
              <a:t>rcNumbersOn</a:t>
            </a:r>
            <a:r>
              <a:rPr lang="en-US" altLang="en-US" sz="1200" dirty="0">
                <a:solidFill>
                  <a:srgbClr val="002060"/>
                </a:solidFill>
                <a:latin typeface="Arial" panose="020B0604020202020204" pitchFamily="34" charset="0"/>
                <a:cs typeface="Arial" panose="020B0604020202020204" pitchFamily="34" charset="0"/>
              </a:rPr>
              <a:t>) and select DECK_1 disk</a:t>
            </a:r>
          </a:p>
          <a:p>
            <a:pPr marL="342900" lvl="1" indent="-171450">
              <a:spcBef>
                <a:spcPts val="0"/>
              </a:spcBef>
              <a:buFont typeface="+mj-lt"/>
              <a:buAutoNum type="arabicPeriod"/>
            </a:pPr>
            <a:r>
              <a:rPr lang="en-US" altLang="en-US" sz="1200" dirty="0">
                <a:solidFill>
                  <a:srgbClr val="002060"/>
                </a:solidFill>
                <a:latin typeface="Arial" panose="020B0604020202020204" pitchFamily="34" charset="0"/>
                <a:cs typeface="Arial" panose="020B0604020202020204" pitchFamily="34" charset="0"/>
              </a:rPr>
              <a:t>Turn off Node IDs (</a:t>
            </a:r>
            <a:r>
              <a:rPr lang="en-US" altLang="en-US" sz="1200" dirty="0" err="1">
                <a:solidFill>
                  <a:srgbClr val="002060"/>
                </a:solidFill>
                <a:latin typeface="Arial" panose="020B0604020202020204" pitchFamily="34" charset="0"/>
                <a:cs typeface="Arial" panose="020B0604020202020204" pitchFamily="34" charset="0"/>
              </a:rPr>
              <a:t>rcNumbersOff</a:t>
            </a:r>
            <a:r>
              <a:rPr lang="en-US" altLang="en-US" sz="1200" dirty="0">
                <a:solidFill>
                  <a:srgbClr val="002060"/>
                </a:solidFill>
                <a:latin typeface="Arial" panose="020B0604020202020204" pitchFamily="34" charset="0"/>
                <a:cs typeface="Arial" panose="020B0604020202020204" pitchFamily="34" charset="0"/>
              </a:rPr>
              <a:t>) and select DECK_1 disk</a:t>
            </a:r>
            <a:endParaRPr lang="en-US" altLang="en-US" sz="1000" dirty="0">
              <a:solidFill>
                <a:srgbClr val="002060"/>
              </a:solidFill>
              <a:latin typeface="Arial" panose="020B0604020202020204" pitchFamily="34" charset="0"/>
              <a:cs typeface="Arial" panose="020B0604020202020204" pitchFamily="34" charset="0"/>
            </a:endParaRPr>
          </a:p>
          <a:p>
            <a:pPr>
              <a:spcBef>
                <a:spcPts val="0"/>
              </a:spcBef>
              <a:buFontTx/>
              <a:buChar char="•"/>
            </a:pPr>
            <a:r>
              <a:rPr lang="en-US" altLang="en-US" sz="1400" dirty="0">
                <a:solidFill>
                  <a:srgbClr val="00B0F0"/>
                </a:solidFill>
                <a:latin typeface="Arial" panose="020B0604020202020204" pitchFamily="34" charset="0"/>
                <a:cs typeface="Arial" panose="020B0604020202020204" pitchFamily="34" charset="0"/>
              </a:rPr>
              <a:t>Turning node numbers on automatically will display nodes as well if the global visibility is on</a:t>
            </a:r>
          </a:p>
        </p:txBody>
      </p:sp>
      <p:pic>
        <p:nvPicPr>
          <p:cNvPr id="70" name="Picture 69">
            <a:extLst>
              <a:ext uri="{FF2B5EF4-FFF2-40B4-BE49-F238E27FC236}">
                <a16:creationId xmlns:a16="http://schemas.microsoft.com/office/drawing/2014/main" id="{83E56FDD-52BA-46DD-90BF-AD3E53C70263}"/>
              </a:ext>
            </a:extLst>
          </p:cNvPr>
          <p:cNvPicPr>
            <a:picLocks noChangeAspect="1"/>
          </p:cNvPicPr>
          <p:nvPr/>
        </p:nvPicPr>
        <p:blipFill rotWithShape="1">
          <a:blip r:embed="rId5">
            <a:clrChange>
              <a:clrFrom>
                <a:srgbClr val="FFFFFF"/>
              </a:clrFrom>
              <a:clrTo>
                <a:srgbClr val="FFFFFF">
                  <a:alpha val="0"/>
                </a:srgbClr>
              </a:clrTo>
            </a:clrChange>
          </a:blip>
          <a:srcRect l="2500" r="62604" b="47550"/>
          <a:stretch/>
        </p:blipFill>
        <p:spPr>
          <a:xfrm>
            <a:off x="2057401" y="1085850"/>
            <a:ext cx="2141248" cy="1504950"/>
          </a:xfrm>
          <a:prstGeom prst="rect">
            <a:avLst/>
          </a:prstGeom>
        </p:spPr>
      </p:pic>
      <p:pic>
        <p:nvPicPr>
          <p:cNvPr id="72" name="Picture 71">
            <a:extLst>
              <a:ext uri="{FF2B5EF4-FFF2-40B4-BE49-F238E27FC236}">
                <a16:creationId xmlns:a16="http://schemas.microsoft.com/office/drawing/2014/main" id="{57C9A3CB-6DBB-4A20-A970-C6723FCB8A70}"/>
              </a:ext>
            </a:extLst>
          </p:cNvPr>
          <p:cNvPicPr>
            <a:picLocks noChangeAspect="1"/>
          </p:cNvPicPr>
          <p:nvPr/>
        </p:nvPicPr>
        <p:blipFill rotWithShape="1">
          <a:blip r:embed="rId6">
            <a:clrChange>
              <a:clrFrom>
                <a:srgbClr val="FFFFFF"/>
              </a:clrFrom>
              <a:clrTo>
                <a:srgbClr val="FFFFFF">
                  <a:alpha val="0"/>
                </a:srgbClr>
              </a:clrTo>
            </a:clrChange>
          </a:blip>
          <a:srcRect r="44727" b="44999"/>
          <a:stretch/>
        </p:blipFill>
        <p:spPr>
          <a:xfrm>
            <a:off x="-76200" y="1085850"/>
            <a:ext cx="2374693" cy="1104956"/>
          </a:xfrm>
          <a:prstGeom prst="rect">
            <a:avLst/>
          </a:prstGeom>
        </p:spPr>
      </p:pic>
      <p:pic>
        <p:nvPicPr>
          <p:cNvPr id="74" name="Picture 73">
            <a:extLst>
              <a:ext uri="{FF2B5EF4-FFF2-40B4-BE49-F238E27FC236}">
                <a16:creationId xmlns:a16="http://schemas.microsoft.com/office/drawing/2014/main" id="{AF085C3E-6FE4-496E-8F8B-8F3C0D2E1454}"/>
              </a:ext>
            </a:extLst>
          </p:cNvPr>
          <p:cNvPicPr>
            <a:picLocks noChangeAspect="1"/>
          </p:cNvPicPr>
          <p:nvPr/>
        </p:nvPicPr>
        <p:blipFill rotWithShape="1">
          <a:blip r:embed="rId7">
            <a:clrChange>
              <a:clrFrom>
                <a:srgbClr val="FFFFFF"/>
              </a:clrFrom>
              <a:clrTo>
                <a:srgbClr val="FFFFFF">
                  <a:alpha val="0"/>
                </a:srgbClr>
              </a:clrTo>
            </a:clrChange>
          </a:blip>
          <a:srcRect t="6338" r="23646" b="6338"/>
          <a:stretch/>
        </p:blipFill>
        <p:spPr>
          <a:xfrm>
            <a:off x="139525" y="2177578"/>
            <a:ext cx="2340032" cy="1251422"/>
          </a:xfrm>
          <a:prstGeom prst="rect">
            <a:avLst/>
          </a:prstGeom>
        </p:spPr>
      </p:pic>
      <p:sp>
        <p:nvSpPr>
          <p:cNvPr id="75" name="TextBox 74">
            <a:extLst>
              <a:ext uri="{FF2B5EF4-FFF2-40B4-BE49-F238E27FC236}">
                <a16:creationId xmlns:a16="http://schemas.microsoft.com/office/drawing/2014/main" id="{B26EC63D-6824-4F0F-9E07-BBE058261EC1}"/>
              </a:ext>
            </a:extLst>
          </p:cNvPr>
          <p:cNvSpPr txBox="1"/>
          <p:nvPr/>
        </p:nvSpPr>
        <p:spPr>
          <a:xfrm>
            <a:off x="263111" y="1295400"/>
            <a:ext cx="2057400" cy="646331"/>
          </a:xfrm>
          <a:prstGeom prst="rect">
            <a:avLst/>
          </a:prstGeom>
          <a:noFill/>
        </p:spPr>
        <p:txBody>
          <a:bodyPr wrap="square" rtlCol="0">
            <a:spAutoFit/>
          </a:bodyPr>
          <a:lstStyle/>
          <a:p>
            <a:pPr algn="ctr"/>
            <a:r>
              <a:rPr lang="en-US" dirty="0">
                <a:solidFill>
                  <a:schemeClr val="bg1"/>
                </a:solidFill>
              </a:rPr>
              <a:t>View by Insulation</a:t>
            </a:r>
          </a:p>
          <a:p>
            <a:pPr algn="ctr"/>
            <a:r>
              <a:rPr lang="en-US" u="sng" dirty="0" err="1">
                <a:solidFill>
                  <a:schemeClr val="bg1"/>
                </a:solidFill>
              </a:rPr>
              <a:t>editActivePrefs</a:t>
            </a:r>
            <a:endParaRPr lang="en-US" u="sng" dirty="0">
              <a:solidFill>
                <a:schemeClr val="bg1"/>
              </a:solidFill>
            </a:endParaRPr>
          </a:p>
        </p:txBody>
      </p:sp>
      <p:sp>
        <p:nvSpPr>
          <p:cNvPr id="76" name="TextBox 75">
            <a:extLst>
              <a:ext uri="{FF2B5EF4-FFF2-40B4-BE49-F238E27FC236}">
                <a16:creationId xmlns:a16="http://schemas.microsoft.com/office/drawing/2014/main" id="{C6F15FD7-679C-4D08-8673-F092CE490952}"/>
              </a:ext>
            </a:extLst>
          </p:cNvPr>
          <p:cNvSpPr txBox="1"/>
          <p:nvPr/>
        </p:nvSpPr>
        <p:spPr>
          <a:xfrm>
            <a:off x="381000" y="2630269"/>
            <a:ext cx="2057400" cy="646331"/>
          </a:xfrm>
          <a:prstGeom prst="rect">
            <a:avLst/>
          </a:prstGeom>
          <a:noFill/>
        </p:spPr>
        <p:txBody>
          <a:bodyPr wrap="square" rtlCol="0">
            <a:spAutoFit/>
          </a:bodyPr>
          <a:lstStyle/>
          <a:p>
            <a:pPr algn="ctr"/>
            <a:r>
              <a:rPr lang="en-US" dirty="0">
                <a:solidFill>
                  <a:schemeClr val="bg1"/>
                </a:solidFill>
              </a:rPr>
              <a:t>View by Alpha</a:t>
            </a:r>
          </a:p>
          <a:p>
            <a:pPr algn="ctr"/>
            <a:r>
              <a:rPr lang="en-US" u="sng" dirty="0" err="1">
                <a:solidFill>
                  <a:schemeClr val="bg1"/>
                </a:solidFill>
              </a:rPr>
              <a:t>rcPlotSolAbs</a:t>
            </a:r>
            <a:endParaRPr lang="en-US" u="sng" dirty="0">
              <a:solidFill>
                <a:schemeClr val="bg1"/>
              </a:solidFill>
            </a:endParaRPr>
          </a:p>
        </p:txBody>
      </p:sp>
      <p:pic>
        <p:nvPicPr>
          <p:cNvPr id="80" name="Picture 79">
            <a:extLst>
              <a:ext uri="{FF2B5EF4-FFF2-40B4-BE49-F238E27FC236}">
                <a16:creationId xmlns:a16="http://schemas.microsoft.com/office/drawing/2014/main" id="{51C2FA50-1D53-4214-A7B9-DB6343A2CD2C}"/>
              </a:ext>
            </a:extLst>
          </p:cNvPr>
          <p:cNvPicPr>
            <a:picLocks noChangeAspect="1"/>
          </p:cNvPicPr>
          <p:nvPr/>
        </p:nvPicPr>
        <p:blipFill rotWithShape="1">
          <a:blip r:embed="rId8"/>
          <a:srcRect r="77222" b="68239"/>
          <a:stretch/>
        </p:blipFill>
        <p:spPr>
          <a:xfrm>
            <a:off x="139525" y="3581400"/>
            <a:ext cx="998419" cy="1097158"/>
          </a:xfrm>
          <a:prstGeom prst="rect">
            <a:avLst/>
          </a:prstGeom>
        </p:spPr>
      </p:pic>
      <p:sp>
        <p:nvSpPr>
          <p:cNvPr id="81" name="Arrow: Right 80">
            <a:extLst>
              <a:ext uri="{FF2B5EF4-FFF2-40B4-BE49-F238E27FC236}">
                <a16:creationId xmlns:a16="http://schemas.microsoft.com/office/drawing/2014/main" id="{96197011-7516-408D-A59D-767E2B03A74F}"/>
              </a:ext>
            </a:extLst>
          </p:cNvPr>
          <p:cNvSpPr/>
          <p:nvPr/>
        </p:nvSpPr>
        <p:spPr>
          <a:xfrm rot="18582964" flipH="1">
            <a:off x="3710109" y="5313941"/>
            <a:ext cx="482061"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pic>
        <p:nvPicPr>
          <p:cNvPr id="82" name="Picture 81">
            <a:extLst>
              <a:ext uri="{FF2B5EF4-FFF2-40B4-BE49-F238E27FC236}">
                <a16:creationId xmlns:a16="http://schemas.microsoft.com/office/drawing/2014/main" id="{7D499707-8043-4DA1-8685-C31E4893E064}"/>
              </a:ext>
            </a:extLst>
          </p:cNvPr>
          <p:cNvPicPr>
            <a:picLocks noChangeAspect="1"/>
          </p:cNvPicPr>
          <p:nvPr/>
        </p:nvPicPr>
        <p:blipFill rotWithShape="1">
          <a:blip r:embed="rId9">
            <a:clrChange>
              <a:clrFrom>
                <a:srgbClr val="FFFFFF"/>
              </a:clrFrom>
              <a:clrTo>
                <a:srgbClr val="FFFFFF">
                  <a:alpha val="0"/>
                </a:srgbClr>
              </a:clrTo>
            </a:clrChange>
          </a:blip>
          <a:srcRect l="16956" t="9943" r="40099" b="28533"/>
          <a:stretch/>
        </p:blipFill>
        <p:spPr>
          <a:xfrm>
            <a:off x="952900" y="3479777"/>
            <a:ext cx="1761048" cy="1179731"/>
          </a:xfrm>
          <a:prstGeom prst="rect">
            <a:avLst/>
          </a:prstGeom>
        </p:spPr>
      </p:pic>
      <p:sp>
        <p:nvSpPr>
          <p:cNvPr id="83" name="Arrow: Right 82">
            <a:extLst>
              <a:ext uri="{FF2B5EF4-FFF2-40B4-BE49-F238E27FC236}">
                <a16:creationId xmlns:a16="http://schemas.microsoft.com/office/drawing/2014/main" id="{30932540-0F61-4B22-9865-6CE33986FECF}"/>
              </a:ext>
            </a:extLst>
          </p:cNvPr>
          <p:cNvSpPr/>
          <p:nvPr/>
        </p:nvSpPr>
        <p:spPr>
          <a:xfrm rot="20816713">
            <a:off x="840059" y="4315499"/>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86" name="Arrow: Right 85">
            <a:extLst>
              <a:ext uri="{FF2B5EF4-FFF2-40B4-BE49-F238E27FC236}">
                <a16:creationId xmlns:a16="http://schemas.microsoft.com/office/drawing/2014/main" id="{BFE20289-3895-4008-8FB1-AE9F72AD3439}"/>
              </a:ext>
            </a:extLst>
          </p:cNvPr>
          <p:cNvSpPr/>
          <p:nvPr/>
        </p:nvSpPr>
        <p:spPr>
          <a:xfrm rot="20816713">
            <a:off x="2086896" y="3319459"/>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pic>
        <p:nvPicPr>
          <p:cNvPr id="88" name="Picture 87">
            <a:extLst>
              <a:ext uri="{FF2B5EF4-FFF2-40B4-BE49-F238E27FC236}">
                <a16:creationId xmlns:a16="http://schemas.microsoft.com/office/drawing/2014/main" id="{896FBA09-53F3-4DC9-A7DF-C3A5A385D23E}"/>
              </a:ext>
            </a:extLst>
          </p:cNvPr>
          <p:cNvPicPr>
            <a:picLocks noChangeAspect="1"/>
          </p:cNvPicPr>
          <p:nvPr/>
        </p:nvPicPr>
        <p:blipFill rotWithShape="1">
          <a:blip r:embed="rId10">
            <a:clrChange>
              <a:clrFrom>
                <a:srgbClr val="FFFFFF"/>
              </a:clrFrom>
              <a:clrTo>
                <a:srgbClr val="FFFFFF">
                  <a:alpha val="0"/>
                </a:srgbClr>
              </a:clrTo>
            </a:clrChange>
          </a:blip>
          <a:srcRect l="16459" t="9011" r="40000" b="27055"/>
          <a:stretch/>
        </p:blipFill>
        <p:spPr>
          <a:xfrm>
            <a:off x="2640598" y="3962400"/>
            <a:ext cx="1577101" cy="1082842"/>
          </a:xfrm>
          <a:prstGeom prst="rect">
            <a:avLst/>
          </a:prstGeom>
        </p:spPr>
      </p:pic>
      <p:sp>
        <p:nvSpPr>
          <p:cNvPr id="89" name="Arrow: Right 88">
            <a:extLst>
              <a:ext uri="{FF2B5EF4-FFF2-40B4-BE49-F238E27FC236}">
                <a16:creationId xmlns:a16="http://schemas.microsoft.com/office/drawing/2014/main" id="{4BA739EF-7956-4E0F-BC69-4DABDC3FC5E5}"/>
              </a:ext>
            </a:extLst>
          </p:cNvPr>
          <p:cNvSpPr/>
          <p:nvPr/>
        </p:nvSpPr>
        <p:spPr>
          <a:xfrm rot="4190955">
            <a:off x="3395206" y="3564002"/>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90" name="Arrow: Right 89">
            <a:extLst>
              <a:ext uri="{FF2B5EF4-FFF2-40B4-BE49-F238E27FC236}">
                <a16:creationId xmlns:a16="http://schemas.microsoft.com/office/drawing/2014/main" id="{67A5B80A-D5CB-4D2F-A1FB-64E45A39EC62}"/>
              </a:ext>
            </a:extLst>
          </p:cNvPr>
          <p:cNvSpPr/>
          <p:nvPr/>
        </p:nvSpPr>
        <p:spPr>
          <a:xfrm rot="5400000">
            <a:off x="3864549" y="4720934"/>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93" name="Arrow: Right 92">
            <a:extLst>
              <a:ext uri="{FF2B5EF4-FFF2-40B4-BE49-F238E27FC236}">
                <a16:creationId xmlns:a16="http://schemas.microsoft.com/office/drawing/2014/main" id="{761AF8CA-BFF1-45C9-82B8-AEDD0BE9602E}"/>
              </a:ext>
            </a:extLst>
          </p:cNvPr>
          <p:cNvSpPr/>
          <p:nvPr/>
        </p:nvSpPr>
        <p:spPr>
          <a:xfrm rot="12802382">
            <a:off x="2784154" y="5346552"/>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9</a:t>
            </a:r>
          </a:p>
        </p:txBody>
      </p:sp>
      <p:pic>
        <p:nvPicPr>
          <p:cNvPr id="97" name="Picture 96">
            <a:extLst>
              <a:ext uri="{FF2B5EF4-FFF2-40B4-BE49-F238E27FC236}">
                <a16:creationId xmlns:a16="http://schemas.microsoft.com/office/drawing/2014/main" id="{92FE5C3F-E9E9-4F4B-AD56-84F99D3A5EB9}"/>
              </a:ext>
            </a:extLst>
          </p:cNvPr>
          <p:cNvPicPr>
            <a:picLocks noChangeAspect="1"/>
          </p:cNvPicPr>
          <p:nvPr/>
        </p:nvPicPr>
        <p:blipFill rotWithShape="1">
          <a:blip r:embed="rId11">
            <a:clrChange>
              <a:clrFrom>
                <a:srgbClr val="FFFFFF"/>
              </a:clrFrom>
              <a:clrTo>
                <a:srgbClr val="FFFFFF">
                  <a:alpha val="0"/>
                </a:srgbClr>
              </a:clrTo>
            </a:clrChange>
          </a:blip>
          <a:srcRect l="16458" t="10793" r="40313" b="27501"/>
          <a:stretch/>
        </p:blipFill>
        <p:spPr>
          <a:xfrm>
            <a:off x="-15877" y="5365749"/>
            <a:ext cx="1616077" cy="1078683"/>
          </a:xfrm>
          <a:prstGeom prst="rect">
            <a:avLst/>
          </a:prstGeom>
        </p:spPr>
      </p:pic>
      <p:sp>
        <p:nvSpPr>
          <p:cNvPr id="98" name="Arrow: Right 97">
            <a:extLst>
              <a:ext uri="{FF2B5EF4-FFF2-40B4-BE49-F238E27FC236}">
                <a16:creationId xmlns:a16="http://schemas.microsoft.com/office/drawing/2014/main" id="{080C11F2-1819-49B3-8F30-D03150B83FE6}"/>
              </a:ext>
            </a:extLst>
          </p:cNvPr>
          <p:cNvSpPr/>
          <p:nvPr/>
        </p:nvSpPr>
        <p:spPr>
          <a:xfrm rot="19893183" flipH="1">
            <a:off x="1176298" y="5310976"/>
            <a:ext cx="415256"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p>
        </p:txBody>
      </p:sp>
    </p:spTree>
    <p:extLst>
      <p:ext uri="{BB962C8B-B14F-4D97-AF65-F5344CB8AC3E}">
        <p14:creationId xmlns:p14="http://schemas.microsoft.com/office/powerpoint/2010/main" val="299813961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72518DC-8594-4408-B00B-3DDED431EF10}"/>
              </a:ext>
            </a:extLst>
          </p:cNvPr>
          <p:cNvPicPr>
            <a:picLocks noChangeAspect="1"/>
          </p:cNvPicPr>
          <p:nvPr/>
        </p:nvPicPr>
        <p:blipFill rotWithShape="1">
          <a:blip r:embed="rId2"/>
          <a:srcRect t="4874" r="21623" b="57233"/>
          <a:stretch/>
        </p:blipFill>
        <p:spPr>
          <a:xfrm>
            <a:off x="0" y="1447800"/>
            <a:ext cx="4238625" cy="1615033"/>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Component H (Part 2)</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132</a:t>
            </a:fld>
            <a:endParaRPr lang="en-US" altLang="en-US" sz="1200" dirty="0"/>
          </a:p>
        </p:txBody>
      </p:sp>
      <p:sp>
        <p:nvSpPr>
          <p:cNvPr id="7" name="object 3">
            <a:extLst>
              <a:ext uri="{FF2B5EF4-FFF2-40B4-BE49-F238E27FC236}">
                <a16:creationId xmlns:a16="http://schemas.microsoft.com/office/drawing/2014/main" id="{BAE7B1F6-054F-485F-9A47-2E7F0E105335}"/>
              </a:ext>
            </a:extLst>
          </p:cNvPr>
          <p:cNvSpPr txBox="1">
            <a:spLocks noChangeArrowheads="1"/>
          </p:cNvSpPr>
          <p:nvPr/>
        </p:nvSpPr>
        <p:spPr bwMode="auto">
          <a:xfrm>
            <a:off x="4267200" y="1066800"/>
            <a:ext cx="4800600" cy="5307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Now that only the deck, Component H, and the Deck nodes are visible, it is time to find the nodes to over ride.  Type in       –VPOINT and enter 0,1,0 to view the model from the +Y axis.  Turn off the visibility of the top and bottom panels of COMP_H.</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Any nodes completely enclosed within the rectangular sides should have their node numbers turned on.  But including the submodel may get a bit cumbersome.  Turn off the submodel display (</a:t>
            </a:r>
            <a:r>
              <a:rPr lang="en-US" altLang="en-US" sz="1300" dirty="0" err="1">
                <a:solidFill>
                  <a:srgbClr val="00B050"/>
                </a:solidFill>
                <a:latin typeface="Arial" panose="020B0604020202020204" pitchFamily="34" charset="0"/>
                <a:cs typeface="Arial" panose="020B0604020202020204" pitchFamily="34" charset="0"/>
              </a:rPr>
              <a:t>rcPreferences</a:t>
            </a:r>
            <a:r>
              <a:rPr lang="en-US" altLang="en-US" sz="1300" i="1" dirty="0">
                <a:solidFill>
                  <a:srgbClr val="00B050"/>
                </a:solidFill>
                <a:latin typeface="Arial" panose="020B0604020202020204" pitchFamily="34" charset="0"/>
                <a:cs typeface="Arial" panose="020B0604020202020204" pitchFamily="34" charset="0"/>
              </a:rPr>
              <a:t>-Graphics Text Tab-Show Node Submodel Name-Uncheck</a:t>
            </a:r>
            <a:r>
              <a:rPr lang="en-US" altLang="en-US" sz="1300" dirty="0">
                <a:solidFill>
                  <a:srgbClr val="00B050"/>
                </a:solidFill>
                <a:latin typeface="Arial" panose="020B0604020202020204" pitchFamily="34" charset="0"/>
                <a:cs typeface="Arial" panose="020B0604020202020204" pitchFamily="34" charset="0"/>
              </a:rPr>
              <a:t>)</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Turn on node numbers (</a:t>
            </a:r>
            <a:r>
              <a:rPr lang="en-US" altLang="en-US" sz="1300" u="sng" dirty="0" err="1">
                <a:solidFill>
                  <a:srgbClr val="7030A0"/>
                </a:solidFill>
                <a:latin typeface="Arial" panose="020B0604020202020204" pitchFamily="34" charset="0"/>
                <a:cs typeface="Arial" panose="020B0604020202020204" pitchFamily="34" charset="0"/>
              </a:rPr>
              <a:t>rcNumbersOn</a:t>
            </a:r>
            <a:r>
              <a:rPr lang="en-US" altLang="en-US" sz="1300" dirty="0">
                <a:solidFill>
                  <a:srgbClr val="7030A0"/>
                </a:solidFill>
                <a:latin typeface="Arial" panose="020B0604020202020204" pitchFamily="34" charset="0"/>
                <a:cs typeface="Arial" panose="020B0604020202020204" pitchFamily="34" charset="0"/>
              </a:rPr>
              <a:t>) and then type in “w” to indicate a window selection, which will only select objects completely enclosed in the window. For symmetry, manually select the remaining nodes indicated to the left. </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Rotating about the screen axis (</a:t>
            </a:r>
            <a:r>
              <a:rPr lang="en-US" altLang="en-US" sz="1300" u="sng" dirty="0">
                <a:solidFill>
                  <a:srgbClr val="002060"/>
                </a:solidFill>
                <a:latin typeface="Arial" panose="020B0604020202020204" pitchFamily="34" charset="0"/>
                <a:cs typeface="Arial" panose="020B0604020202020204" pitchFamily="34" charset="0"/>
              </a:rPr>
              <a:t>3dforbit</a:t>
            </a:r>
            <a:r>
              <a:rPr lang="en-US" altLang="en-US" sz="1300" dirty="0">
                <a:solidFill>
                  <a:srgbClr val="002060"/>
                </a:solidFill>
                <a:latin typeface="Arial" panose="020B0604020202020204" pitchFamily="34" charset="0"/>
                <a:cs typeface="Arial" panose="020B0604020202020204" pitchFamily="34" charset="0"/>
              </a:rPr>
              <a:t>) makes it easier to see.  Clicking and dragging outside the green circle rotates the view about the screen Z axis.  Clicking and dragging about the +/-90 locations rotates about the screen X, clicking and dragging about the 0 and 180 locations rotates about the screen Y axis.  Clicking inside the large green circle                 allows free rotation of the model</a:t>
            </a:r>
            <a:endParaRPr lang="en-US" altLang="en-US" sz="1000" dirty="0">
              <a:solidFill>
                <a:srgbClr val="00206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Turning off surface visibility (</a:t>
            </a:r>
            <a:r>
              <a:rPr lang="en-US" altLang="en-US" sz="1300" dirty="0" err="1">
                <a:solidFill>
                  <a:srgbClr val="00B0F0"/>
                </a:solidFill>
                <a:latin typeface="Arial" panose="020B0604020202020204" pitchFamily="34" charset="0"/>
                <a:cs typeface="Arial" panose="020B0604020202020204" pitchFamily="34" charset="0"/>
              </a:rPr>
              <a:t>rcPreferences</a:t>
            </a:r>
            <a:r>
              <a:rPr lang="en-US" altLang="en-US" sz="1300" dirty="0">
                <a:solidFill>
                  <a:srgbClr val="00B0F0"/>
                </a:solidFill>
                <a:latin typeface="Arial" panose="020B0604020202020204" pitchFamily="34" charset="0"/>
                <a:cs typeface="Arial" panose="020B0604020202020204" pitchFamily="34" charset="0"/>
              </a:rPr>
              <a:t> or use the </a:t>
            </a:r>
            <a:r>
              <a:rPr lang="en-US" altLang="en-US" sz="1300" dirty="0" err="1">
                <a:solidFill>
                  <a:srgbClr val="00B0F0"/>
                </a:solidFill>
                <a:latin typeface="Arial" panose="020B0604020202020204" pitchFamily="34" charset="0"/>
                <a:cs typeface="Arial" panose="020B0604020202020204" pitchFamily="34" charset="0"/>
              </a:rPr>
              <a:t>rcToggleSurfaceVis</a:t>
            </a:r>
            <a:r>
              <a:rPr lang="en-US" altLang="en-US" sz="1300" dirty="0">
                <a:solidFill>
                  <a:srgbClr val="00B0F0"/>
                </a:solidFill>
                <a:latin typeface="Arial" panose="020B0604020202020204" pitchFamily="34" charset="0"/>
                <a:cs typeface="Arial" panose="020B0604020202020204" pitchFamily="34" charset="0"/>
              </a:rPr>
              <a:t> command).  There are toggles for     Nodes, User Nodes, Surfaces, Solid FE, </a:t>
            </a:r>
            <a:r>
              <a:rPr lang="en-US" altLang="en-US" sz="1300" dirty="0" err="1">
                <a:solidFill>
                  <a:srgbClr val="00B0F0"/>
                </a:solidFill>
                <a:latin typeface="Arial" panose="020B0604020202020204" pitchFamily="34" charset="0"/>
                <a:cs typeface="Arial" panose="020B0604020202020204" pitchFamily="34" charset="0"/>
              </a:rPr>
              <a:t>HeatLoads</a:t>
            </a:r>
            <a:r>
              <a:rPr lang="en-US" altLang="en-US" sz="1300" dirty="0">
                <a:solidFill>
                  <a:srgbClr val="00B0F0"/>
                </a:solidFill>
                <a:latin typeface="Arial" panose="020B0604020202020204" pitchFamily="34" charset="0"/>
                <a:cs typeface="Arial" panose="020B0604020202020204" pitchFamily="34" charset="0"/>
              </a:rPr>
              <a:t> /    Heaters, Conductors and Contactors.</a:t>
            </a:r>
          </a:p>
          <a:p>
            <a:pPr>
              <a:spcBef>
                <a:spcPts val="0"/>
              </a:spcBef>
              <a:buFontTx/>
              <a:buChar char="•"/>
            </a:pPr>
            <a:r>
              <a:rPr lang="en-US" altLang="en-US" sz="1300" dirty="0">
                <a:solidFill>
                  <a:srgbClr val="FFC000"/>
                </a:solidFill>
                <a:latin typeface="Arial" panose="020B0604020202020204" pitchFamily="34" charset="0"/>
                <a:cs typeface="Arial" panose="020B0604020202020204" pitchFamily="34" charset="0"/>
              </a:rPr>
              <a:t>The range of nodes is now easily identified as 1001-                         1049, 1054-1060,1066-1072,1080-1084,1092-1096</a:t>
            </a:r>
          </a:p>
        </p:txBody>
      </p:sp>
      <p:pic>
        <p:nvPicPr>
          <p:cNvPr id="4" name="Picture 3">
            <a:extLst>
              <a:ext uri="{FF2B5EF4-FFF2-40B4-BE49-F238E27FC236}">
                <a16:creationId xmlns:a16="http://schemas.microsoft.com/office/drawing/2014/main" id="{1D14BB75-63DE-49A8-A132-3EA7C2003635}"/>
              </a:ext>
            </a:extLst>
          </p:cNvPr>
          <p:cNvPicPr>
            <a:picLocks noChangeAspect="1"/>
          </p:cNvPicPr>
          <p:nvPr/>
        </p:nvPicPr>
        <p:blipFill rotWithShape="1">
          <a:blip r:embed="rId3">
            <a:clrChange>
              <a:clrFrom>
                <a:srgbClr val="FFFFFF"/>
              </a:clrFrom>
              <a:clrTo>
                <a:srgbClr val="FFFFFF">
                  <a:alpha val="0"/>
                </a:srgbClr>
              </a:clrTo>
            </a:clrChange>
          </a:blip>
          <a:srcRect l="22813" r="32500" b="4110"/>
          <a:stretch/>
        </p:blipFill>
        <p:spPr>
          <a:xfrm>
            <a:off x="196363" y="1085850"/>
            <a:ext cx="1647825" cy="1653397"/>
          </a:xfrm>
          <a:prstGeom prst="rect">
            <a:avLst/>
          </a:prstGeom>
        </p:spPr>
      </p:pic>
      <p:pic>
        <p:nvPicPr>
          <p:cNvPr id="26" name="Picture 25">
            <a:extLst>
              <a:ext uri="{FF2B5EF4-FFF2-40B4-BE49-F238E27FC236}">
                <a16:creationId xmlns:a16="http://schemas.microsoft.com/office/drawing/2014/main" id="{A8160ABF-987E-48BD-ADC8-898AEFBC610D}"/>
              </a:ext>
            </a:extLst>
          </p:cNvPr>
          <p:cNvPicPr>
            <a:picLocks noChangeAspect="1"/>
          </p:cNvPicPr>
          <p:nvPr/>
        </p:nvPicPr>
        <p:blipFill rotWithShape="1">
          <a:blip r:embed="rId3"/>
          <a:srcRect l="39394" t="28624" r="48820" b="31644"/>
          <a:stretch/>
        </p:blipFill>
        <p:spPr>
          <a:xfrm>
            <a:off x="3048000" y="1165475"/>
            <a:ext cx="998414" cy="1573772"/>
          </a:xfrm>
          <a:prstGeom prst="rect">
            <a:avLst/>
          </a:prstGeom>
        </p:spPr>
      </p:pic>
      <p:pic>
        <p:nvPicPr>
          <p:cNvPr id="10" name="Picture 9">
            <a:extLst>
              <a:ext uri="{FF2B5EF4-FFF2-40B4-BE49-F238E27FC236}">
                <a16:creationId xmlns:a16="http://schemas.microsoft.com/office/drawing/2014/main" id="{CC472245-D91B-4560-86E8-EB70436BEA66}"/>
              </a:ext>
            </a:extLst>
          </p:cNvPr>
          <p:cNvPicPr>
            <a:picLocks noChangeAspect="1"/>
          </p:cNvPicPr>
          <p:nvPr/>
        </p:nvPicPr>
        <p:blipFill rotWithShape="1">
          <a:blip r:embed="rId4"/>
          <a:srcRect l="39271" t="31666" r="42708" b="36111"/>
          <a:stretch/>
        </p:blipFill>
        <p:spPr>
          <a:xfrm>
            <a:off x="108132" y="3092779"/>
            <a:ext cx="1647825" cy="1657350"/>
          </a:xfrm>
          <a:prstGeom prst="rect">
            <a:avLst/>
          </a:prstGeom>
        </p:spPr>
      </p:pic>
      <p:pic>
        <p:nvPicPr>
          <p:cNvPr id="12" name="Picture 11">
            <a:extLst>
              <a:ext uri="{FF2B5EF4-FFF2-40B4-BE49-F238E27FC236}">
                <a16:creationId xmlns:a16="http://schemas.microsoft.com/office/drawing/2014/main" id="{247BD721-492D-4F1C-94FA-AD519BD4875E}"/>
              </a:ext>
            </a:extLst>
          </p:cNvPr>
          <p:cNvPicPr>
            <a:picLocks noChangeAspect="1"/>
          </p:cNvPicPr>
          <p:nvPr/>
        </p:nvPicPr>
        <p:blipFill rotWithShape="1">
          <a:blip r:embed="rId5"/>
          <a:srcRect l="39062" t="33643" r="50417" b="31160"/>
          <a:stretch/>
        </p:blipFill>
        <p:spPr>
          <a:xfrm>
            <a:off x="108133" y="4815900"/>
            <a:ext cx="894654" cy="1505853"/>
          </a:xfrm>
          <a:prstGeom prst="rect">
            <a:avLst/>
          </a:prstGeom>
        </p:spPr>
      </p:pic>
      <p:pic>
        <p:nvPicPr>
          <p:cNvPr id="14" name="Picture 13">
            <a:extLst>
              <a:ext uri="{FF2B5EF4-FFF2-40B4-BE49-F238E27FC236}">
                <a16:creationId xmlns:a16="http://schemas.microsoft.com/office/drawing/2014/main" id="{C143C19B-855B-4BD6-A44F-11D530E825E1}"/>
              </a:ext>
            </a:extLst>
          </p:cNvPr>
          <p:cNvPicPr>
            <a:picLocks noChangeAspect="1"/>
          </p:cNvPicPr>
          <p:nvPr/>
        </p:nvPicPr>
        <p:blipFill rotWithShape="1">
          <a:blip r:embed="rId6"/>
          <a:srcRect l="16458" t="9629" r="18125" b="25926"/>
          <a:stretch/>
        </p:blipFill>
        <p:spPr>
          <a:xfrm>
            <a:off x="1293508" y="4783015"/>
            <a:ext cx="2897492" cy="1605616"/>
          </a:xfrm>
          <a:prstGeom prst="rect">
            <a:avLst/>
          </a:prstGeom>
        </p:spPr>
      </p:pic>
      <p:sp>
        <p:nvSpPr>
          <p:cNvPr id="11" name="Oval 10">
            <a:extLst>
              <a:ext uri="{FF2B5EF4-FFF2-40B4-BE49-F238E27FC236}">
                <a16:creationId xmlns:a16="http://schemas.microsoft.com/office/drawing/2014/main" id="{584BDAE8-1E0F-4749-81D3-010054685246}"/>
              </a:ext>
            </a:extLst>
          </p:cNvPr>
          <p:cNvSpPr/>
          <p:nvPr/>
        </p:nvSpPr>
        <p:spPr>
          <a:xfrm>
            <a:off x="2057400" y="1417206"/>
            <a:ext cx="748513" cy="283029"/>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F9953F3-D46E-4B35-9C42-44397166D0D2}"/>
              </a:ext>
            </a:extLst>
          </p:cNvPr>
          <p:cNvSpPr/>
          <p:nvPr/>
        </p:nvSpPr>
        <p:spPr>
          <a:xfrm>
            <a:off x="2570246" y="4815901"/>
            <a:ext cx="319888" cy="283029"/>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060"/>
                </a:solidFill>
              </a:rPr>
              <a:t>X</a:t>
            </a:r>
          </a:p>
        </p:txBody>
      </p:sp>
      <p:sp>
        <p:nvSpPr>
          <p:cNvPr id="15" name="Oval 14">
            <a:extLst>
              <a:ext uri="{FF2B5EF4-FFF2-40B4-BE49-F238E27FC236}">
                <a16:creationId xmlns:a16="http://schemas.microsoft.com/office/drawing/2014/main" id="{4A2FCE6E-DD35-4A3A-92A4-9DA4684982F9}"/>
              </a:ext>
            </a:extLst>
          </p:cNvPr>
          <p:cNvSpPr/>
          <p:nvPr/>
        </p:nvSpPr>
        <p:spPr>
          <a:xfrm>
            <a:off x="3343977" y="5562600"/>
            <a:ext cx="319888" cy="283029"/>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060"/>
                </a:solidFill>
              </a:rPr>
              <a:t>Y</a:t>
            </a:r>
          </a:p>
        </p:txBody>
      </p:sp>
      <p:sp>
        <p:nvSpPr>
          <p:cNvPr id="16" name="Oval 15">
            <a:extLst>
              <a:ext uri="{FF2B5EF4-FFF2-40B4-BE49-F238E27FC236}">
                <a16:creationId xmlns:a16="http://schemas.microsoft.com/office/drawing/2014/main" id="{1B6223DB-0FB3-48AE-A002-743BE7578F61}"/>
              </a:ext>
            </a:extLst>
          </p:cNvPr>
          <p:cNvSpPr/>
          <p:nvPr/>
        </p:nvSpPr>
        <p:spPr>
          <a:xfrm>
            <a:off x="3663865" y="4957415"/>
            <a:ext cx="319888" cy="283029"/>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002060"/>
                </a:solidFill>
              </a:rPr>
              <a:t>Z</a:t>
            </a:r>
          </a:p>
        </p:txBody>
      </p:sp>
      <p:sp>
        <p:nvSpPr>
          <p:cNvPr id="17" name="Arrow: Right 16">
            <a:extLst>
              <a:ext uri="{FF2B5EF4-FFF2-40B4-BE49-F238E27FC236}">
                <a16:creationId xmlns:a16="http://schemas.microsoft.com/office/drawing/2014/main" id="{90F9C4CE-60D2-4199-B789-4DD97AED71BE}"/>
              </a:ext>
            </a:extLst>
          </p:cNvPr>
          <p:cNvSpPr/>
          <p:nvPr/>
        </p:nvSpPr>
        <p:spPr>
          <a:xfrm rot="8277907">
            <a:off x="859109" y="3034258"/>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1D046BA9-1EBE-439D-BBAF-0AAE27ACD559}"/>
              </a:ext>
            </a:extLst>
          </p:cNvPr>
          <p:cNvSpPr/>
          <p:nvPr/>
        </p:nvSpPr>
        <p:spPr>
          <a:xfrm>
            <a:off x="952900" y="5371545"/>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701C3DCA-7EC3-4E0F-A82C-A46E3E2BF1A9}"/>
              </a:ext>
            </a:extLst>
          </p:cNvPr>
          <p:cNvSpPr/>
          <p:nvPr/>
        </p:nvSpPr>
        <p:spPr>
          <a:xfrm>
            <a:off x="2637979" y="2357138"/>
            <a:ext cx="423193" cy="38210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AE3196DA-8CEC-47FA-AFD3-BA97C4212B0F}"/>
              </a:ext>
            </a:extLst>
          </p:cNvPr>
          <p:cNvSpPr/>
          <p:nvPr/>
        </p:nvSpPr>
        <p:spPr>
          <a:xfrm rot="13540385">
            <a:off x="2565049" y="1690159"/>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724B0BDD-34C3-4E06-B387-89B896E2379E}"/>
              </a:ext>
            </a:extLst>
          </p:cNvPr>
          <p:cNvSpPr/>
          <p:nvPr/>
        </p:nvSpPr>
        <p:spPr>
          <a:xfrm rot="5400000">
            <a:off x="284258" y="4566549"/>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8545768-3723-4C0D-8CC1-D23620E40EEC}"/>
              </a:ext>
            </a:extLst>
          </p:cNvPr>
          <p:cNvPicPr>
            <a:picLocks noChangeAspect="1"/>
          </p:cNvPicPr>
          <p:nvPr/>
        </p:nvPicPr>
        <p:blipFill>
          <a:blip r:embed="rId7"/>
          <a:stretch>
            <a:fillRect/>
          </a:stretch>
        </p:blipFill>
        <p:spPr>
          <a:xfrm>
            <a:off x="8743950" y="4725968"/>
            <a:ext cx="314325" cy="1590675"/>
          </a:xfrm>
          <a:prstGeom prst="rect">
            <a:avLst/>
          </a:prstGeom>
          <a:ln w="31750">
            <a:solidFill>
              <a:srgbClr val="00B0F0"/>
            </a:solidFill>
          </a:ln>
        </p:spPr>
      </p:pic>
      <p:sp>
        <p:nvSpPr>
          <p:cNvPr id="25" name="Arrow: Right 24">
            <a:extLst>
              <a:ext uri="{FF2B5EF4-FFF2-40B4-BE49-F238E27FC236}">
                <a16:creationId xmlns:a16="http://schemas.microsoft.com/office/drawing/2014/main" id="{42050FE0-D720-43C8-9833-F75CD81D538A}"/>
              </a:ext>
            </a:extLst>
          </p:cNvPr>
          <p:cNvSpPr/>
          <p:nvPr/>
        </p:nvSpPr>
        <p:spPr>
          <a:xfrm rot="17900523">
            <a:off x="2057400" y="4572910"/>
            <a:ext cx="423193" cy="38210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6EA52EAC-EC8E-4CAB-86F9-57ABA9A7B340}"/>
              </a:ext>
            </a:extLst>
          </p:cNvPr>
          <p:cNvPicPr>
            <a:picLocks noChangeAspect="1"/>
          </p:cNvPicPr>
          <p:nvPr/>
        </p:nvPicPr>
        <p:blipFill rotWithShape="1">
          <a:blip r:embed="rId8"/>
          <a:srcRect l="6458" t="13646" r="15417" b="16874"/>
          <a:stretch/>
        </p:blipFill>
        <p:spPr>
          <a:xfrm>
            <a:off x="1844188" y="3321806"/>
            <a:ext cx="2394437" cy="1173994"/>
          </a:xfrm>
          <a:prstGeom prst="rect">
            <a:avLst/>
          </a:prstGeom>
        </p:spPr>
      </p:pic>
    </p:spTree>
    <p:extLst>
      <p:ext uri="{BB962C8B-B14F-4D97-AF65-F5344CB8AC3E}">
        <p14:creationId xmlns:p14="http://schemas.microsoft.com/office/powerpoint/2010/main" val="31566227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Component H (Part 3)</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133</a:t>
            </a:fld>
            <a:endParaRPr lang="en-US" altLang="en-US" sz="1200" dirty="0"/>
          </a:p>
        </p:txBody>
      </p:sp>
      <p:sp>
        <p:nvSpPr>
          <p:cNvPr id="7" name="object 3">
            <a:extLst>
              <a:ext uri="{FF2B5EF4-FFF2-40B4-BE49-F238E27FC236}">
                <a16:creationId xmlns:a16="http://schemas.microsoft.com/office/drawing/2014/main" id="{BAE7B1F6-054F-485F-9A47-2E7F0E105335}"/>
              </a:ext>
            </a:extLst>
          </p:cNvPr>
          <p:cNvSpPr txBox="1">
            <a:spLocks noChangeArrowheads="1"/>
          </p:cNvSpPr>
          <p:nvPr/>
        </p:nvSpPr>
        <p:spPr bwMode="auto">
          <a:xfrm>
            <a:off x="5615076" y="1066800"/>
            <a:ext cx="3452723" cy="5214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Now that only the nodes are known to modify, edit the DECK1 disk and add MLI to Top Side with values as shown to left.</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Click the Overrides button and enter each node number where MLI is to be added including the submodel</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Display MLI assignments (</a:t>
            </a:r>
            <a:r>
              <a:rPr lang="en-US" altLang="en-US" sz="1300" u="sng" dirty="0" err="1">
                <a:solidFill>
                  <a:srgbClr val="7030A0"/>
                </a:solidFill>
                <a:latin typeface="Arial" panose="020B0604020202020204" pitchFamily="34" charset="0"/>
                <a:cs typeface="Arial" panose="020B0604020202020204" pitchFamily="34" charset="0"/>
              </a:rPr>
              <a:t>editActivePrefs</a:t>
            </a:r>
            <a:r>
              <a:rPr lang="en-US" altLang="en-US" sz="1300" dirty="0">
                <a:solidFill>
                  <a:srgbClr val="7030A0"/>
                </a:solidFill>
                <a:latin typeface="Arial" panose="020B0604020202020204" pitchFamily="34" charset="0"/>
                <a:cs typeface="Arial" panose="020B0604020202020204" pitchFamily="34" charset="0"/>
              </a:rPr>
              <a:t>) and note that only the nodes indicated show MLI (green).  All other nodes do not have MLI (red). </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Edit the disk again and move to the Radiation Tab and click the Top Side Overrides button.  Add a similar list of Node number with submodel followed by a comma and then the name of the Optical property to use instead.  Note that if you are applying the property to insulation, you MUST specify the MLI node number and not the underlying surface node number.</a:t>
            </a: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Visualize by Solar Absorptivity to ensure correct property assignments.</a:t>
            </a:r>
          </a:p>
          <a:p>
            <a:pPr>
              <a:spcBef>
                <a:spcPts val="0"/>
              </a:spcBef>
              <a:buFontTx/>
              <a:buChar char="•"/>
            </a:pPr>
            <a:r>
              <a:rPr lang="en-US" altLang="en-US" sz="1300" dirty="0">
                <a:solidFill>
                  <a:srgbClr val="FFC000"/>
                </a:solidFill>
                <a:latin typeface="Arial" panose="020B0604020202020204" pitchFamily="34" charset="0"/>
                <a:cs typeface="Arial" panose="020B0604020202020204" pitchFamily="34" charset="0"/>
              </a:rPr>
              <a:t>Note: If overrides are applied, it is usually indicated with a * in the button caption</a:t>
            </a:r>
          </a:p>
          <a:p>
            <a:pPr>
              <a:spcBef>
                <a:spcPts val="0"/>
              </a:spcBef>
              <a:buFontTx/>
              <a:buChar char="•"/>
            </a:pPr>
            <a:r>
              <a:rPr lang="en-US" altLang="en-US" sz="1300" dirty="0">
                <a:latin typeface="Arial" panose="020B0604020202020204" pitchFamily="34" charset="0"/>
                <a:cs typeface="Arial" panose="020B0604020202020204" pitchFamily="34" charset="0"/>
              </a:rPr>
              <a:t>Making the lists of these overrides is more easily done in a spreadsheet and then copied and pasted into Thermal Desktop</a:t>
            </a:r>
          </a:p>
        </p:txBody>
      </p:sp>
      <p:pic>
        <p:nvPicPr>
          <p:cNvPr id="23" name="Picture 22">
            <a:extLst>
              <a:ext uri="{FF2B5EF4-FFF2-40B4-BE49-F238E27FC236}">
                <a16:creationId xmlns:a16="http://schemas.microsoft.com/office/drawing/2014/main" id="{29FF35DF-FAA6-455D-B1D8-974C9CE59868}"/>
              </a:ext>
            </a:extLst>
          </p:cNvPr>
          <p:cNvPicPr>
            <a:picLocks noChangeAspect="1"/>
          </p:cNvPicPr>
          <p:nvPr/>
        </p:nvPicPr>
        <p:blipFill>
          <a:blip r:embed="rId2"/>
          <a:stretch>
            <a:fillRect/>
          </a:stretch>
        </p:blipFill>
        <p:spPr>
          <a:xfrm>
            <a:off x="76200" y="1123950"/>
            <a:ext cx="4029075" cy="2695575"/>
          </a:xfrm>
          <a:prstGeom prst="rect">
            <a:avLst/>
          </a:prstGeom>
        </p:spPr>
      </p:pic>
      <p:sp>
        <p:nvSpPr>
          <p:cNvPr id="28" name="Arrow: Right 27">
            <a:extLst>
              <a:ext uri="{FF2B5EF4-FFF2-40B4-BE49-F238E27FC236}">
                <a16:creationId xmlns:a16="http://schemas.microsoft.com/office/drawing/2014/main" id="{1ED49F85-8495-4068-B156-29FE368AED7A}"/>
              </a:ext>
            </a:extLst>
          </p:cNvPr>
          <p:cNvSpPr/>
          <p:nvPr/>
        </p:nvSpPr>
        <p:spPr>
          <a:xfrm rot="20816890">
            <a:off x="1714080" y="2922153"/>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4A96C577-5312-4A3E-B7C2-05FA2B787A59}"/>
              </a:ext>
            </a:extLst>
          </p:cNvPr>
          <p:cNvSpPr/>
          <p:nvPr/>
        </p:nvSpPr>
        <p:spPr>
          <a:xfrm rot="10068454">
            <a:off x="562907" y="3108925"/>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ECD4F37F-69B8-4235-AB00-9594C10341FB}"/>
              </a:ext>
            </a:extLst>
          </p:cNvPr>
          <p:cNvPicPr>
            <a:picLocks noChangeAspect="1"/>
          </p:cNvPicPr>
          <p:nvPr/>
        </p:nvPicPr>
        <p:blipFill rotWithShape="1">
          <a:blip r:embed="rId3">
            <a:clrChange>
              <a:clrFrom>
                <a:srgbClr val="FFFFFF"/>
              </a:clrFrom>
              <a:clrTo>
                <a:srgbClr val="FFFFFF">
                  <a:alpha val="0"/>
                </a:srgbClr>
              </a:clrTo>
            </a:clrChange>
          </a:blip>
          <a:srcRect l="26666" t="3141" r="28229" b="13254"/>
          <a:stretch/>
        </p:blipFill>
        <p:spPr>
          <a:xfrm>
            <a:off x="3505200" y="1289576"/>
            <a:ext cx="2100772" cy="2146762"/>
          </a:xfrm>
          <a:prstGeom prst="rect">
            <a:avLst/>
          </a:prstGeom>
        </p:spPr>
      </p:pic>
      <p:sp>
        <p:nvSpPr>
          <p:cNvPr id="31" name="Arrow: Right 30">
            <a:extLst>
              <a:ext uri="{FF2B5EF4-FFF2-40B4-BE49-F238E27FC236}">
                <a16:creationId xmlns:a16="http://schemas.microsoft.com/office/drawing/2014/main" id="{FEE1C2C1-6581-4EA4-ACFB-B3B5F5726BFF}"/>
              </a:ext>
            </a:extLst>
          </p:cNvPr>
          <p:cNvSpPr/>
          <p:nvPr/>
        </p:nvSpPr>
        <p:spPr>
          <a:xfrm rot="21445304">
            <a:off x="3117654" y="2199054"/>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5FE7A8F2-72ED-4DCA-B887-254BAE6FA1D2}"/>
              </a:ext>
            </a:extLst>
          </p:cNvPr>
          <p:cNvPicPr>
            <a:picLocks noChangeAspect="1"/>
          </p:cNvPicPr>
          <p:nvPr/>
        </p:nvPicPr>
        <p:blipFill rotWithShape="1">
          <a:blip r:embed="rId4">
            <a:clrChange>
              <a:clrFrom>
                <a:srgbClr val="FFFFFF"/>
              </a:clrFrom>
              <a:clrTo>
                <a:srgbClr val="FFFFFF">
                  <a:alpha val="0"/>
                </a:srgbClr>
              </a:clrTo>
            </a:clrChange>
          </a:blip>
          <a:srcRect t="5765" r="50313" b="4911"/>
          <a:stretch/>
        </p:blipFill>
        <p:spPr>
          <a:xfrm>
            <a:off x="114300" y="3657600"/>
            <a:ext cx="2060653" cy="1727222"/>
          </a:xfrm>
          <a:prstGeom prst="rect">
            <a:avLst/>
          </a:prstGeom>
        </p:spPr>
      </p:pic>
      <p:pic>
        <p:nvPicPr>
          <p:cNvPr id="35" name="Picture 34">
            <a:extLst>
              <a:ext uri="{FF2B5EF4-FFF2-40B4-BE49-F238E27FC236}">
                <a16:creationId xmlns:a16="http://schemas.microsoft.com/office/drawing/2014/main" id="{8617C8E7-3E67-4B5F-82F1-F37755CBD90C}"/>
              </a:ext>
            </a:extLst>
          </p:cNvPr>
          <p:cNvPicPr>
            <a:picLocks noChangeAspect="1"/>
          </p:cNvPicPr>
          <p:nvPr/>
        </p:nvPicPr>
        <p:blipFill>
          <a:blip r:embed="rId5"/>
          <a:stretch>
            <a:fillRect/>
          </a:stretch>
        </p:blipFill>
        <p:spPr>
          <a:xfrm>
            <a:off x="2174953" y="3749814"/>
            <a:ext cx="3395153" cy="2584311"/>
          </a:xfrm>
          <a:prstGeom prst="rect">
            <a:avLst/>
          </a:prstGeom>
        </p:spPr>
      </p:pic>
      <p:sp>
        <p:nvSpPr>
          <p:cNvPr id="36" name="Arrow: Right 35">
            <a:extLst>
              <a:ext uri="{FF2B5EF4-FFF2-40B4-BE49-F238E27FC236}">
                <a16:creationId xmlns:a16="http://schemas.microsoft.com/office/drawing/2014/main" id="{64AA480E-F78D-4423-8728-1F615044E224}"/>
              </a:ext>
            </a:extLst>
          </p:cNvPr>
          <p:cNvSpPr/>
          <p:nvPr/>
        </p:nvSpPr>
        <p:spPr>
          <a:xfrm rot="4983314">
            <a:off x="4293926" y="3340358"/>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Right 37">
            <a:extLst>
              <a:ext uri="{FF2B5EF4-FFF2-40B4-BE49-F238E27FC236}">
                <a16:creationId xmlns:a16="http://schemas.microsoft.com/office/drawing/2014/main" id="{00423B8B-355A-4AB2-9A3B-E64D4904C40F}"/>
              </a:ext>
            </a:extLst>
          </p:cNvPr>
          <p:cNvSpPr/>
          <p:nvPr/>
        </p:nvSpPr>
        <p:spPr>
          <a:xfrm rot="10800000">
            <a:off x="1963356" y="4208026"/>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sp>
        <p:nvSpPr>
          <p:cNvPr id="39" name="Arrow: Right 38">
            <a:extLst>
              <a:ext uri="{FF2B5EF4-FFF2-40B4-BE49-F238E27FC236}">
                <a16:creationId xmlns:a16="http://schemas.microsoft.com/office/drawing/2014/main" id="{A2833D46-E128-4462-86F6-66DB9F7A8427}"/>
              </a:ext>
            </a:extLst>
          </p:cNvPr>
          <p:cNvSpPr/>
          <p:nvPr/>
        </p:nvSpPr>
        <p:spPr>
          <a:xfrm rot="17900523">
            <a:off x="4078688" y="4505477"/>
            <a:ext cx="423193" cy="38210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0AB2B01A-0485-42C6-96ED-77D38CFB9635}"/>
              </a:ext>
            </a:extLst>
          </p:cNvPr>
          <p:cNvSpPr/>
          <p:nvPr/>
        </p:nvSpPr>
        <p:spPr>
          <a:xfrm>
            <a:off x="3647422" y="5881580"/>
            <a:ext cx="1838978" cy="283029"/>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27D5B906-BD5A-4A6E-AF78-9635E7A1CE54}"/>
              </a:ext>
            </a:extLst>
          </p:cNvPr>
          <p:cNvPicPr>
            <a:picLocks noChangeAspect="1"/>
          </p:cNvPicPr>
          <p:nvPr/>
        </p:nvPicPr>
        <p:blipFill>
          <a:blip r:embed="rId6"/>
          <a:stretch>
            <a:fillRect/>
          </a:stretch>
        </p:blipFill>
        <p:spPr>
          <a:xfrm>
            <a:off x="76200" y="5395333"/>
            <a:ext cx="2447329" cy="957842"/>
          </a:xfrm>
          <a:prstGeom prst="rect">
            <a:avLst/>
          </a:prstGeom>
          <a:ln w="22225">
            <a:solidFill>
              <a:schemeClr val="tx1"/>
            </a:solidFill>
          </a:ln>
        </p:spPr>
      </p:pic>
      <p:sp>
        <p:nvSpPr>
          <p:cNvPr id="41" name="Arrow: Right 40">
            <a:extLst>
              <a:ext uri="{FF2B5EF4-FFF2-40B4-BE49-F238E27FC236}">
                <a16:creationId xmlns:a16="http://schemas.microsoft.com/office/drawing/2014/main" id="{C0A50FC6-D3F4-467A-AB1F-03E74047B554}"/>
              </a:ext>
            </a:extLst>
          </p:cNvPr>
          <p:cNvSpPr/>
          <p:nvPr/>
        </p:nvSpPr>
        <p:spPr>
          <a:xfrm rot="5400000">
            <a:off x="810081" y="5193767"/>
            <a:ext cx="423193" cy="38210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68405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Component H (Part 4)</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134</a:t>
            </a:fld>
            <a:endParaRPr lang="en-US" altLang="en-US" sz="1200" dirty="0"/>
          </a:p>
        </p:txBody>
      </p:sp>
      <p:sp>
        <p:nvSpPr>
          <p:cNvPr id="7" name="object 3">
            <a:extLst>
              <a:ext uri="{FF2B5EF4-FFF2-40B4-BE49-F238E27FC236}">
                <a16:creationId xmlns:a16="http://schemas.microsoft.com/office/drawing/2014/main" id="{BAE7B1F6-054F-485F-9A47-2E7F0E105335}"/>
              </a:ext>
            </a:extLst>
          </p:cNvPr>
          <p:cNvSpPr txBox="1">
            <a:spLocks noChangeArrowheads="1"/>
          </p:cNvSpPr>
          <p:nvPr/>
        </p:nvSpPr>
        <p:spPr bwMode="auto">
          <a:xfrm>
            <a:off x="5486400" y="1047550"/>
            <a:ext cx="3581399" cy="5414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Now that only DECK_1 is updated, the remainder of Component H can be defined.</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Apply a </a:t>
            </a:r>
            <a:r>
              <a:rPr lang="en-US" altLang="en-US" sz="1300" dirty="0" err="1">
                <a:solidFill>
                  <a:srgbClr val="00B050"/>
                </a:solidFill>
                <a:latin typeface="Arial" panose="020B0604020202020204" pitchFamily="34" charset="0"/>
                <a:cs typeface="Arial" panose="020B0604020202020204" pitchFamily="34" charset="0"/>
              </a:rPr>
              <a:t>heatload</a:t>
            </a:r>
            <a:r>
              <a:rPr lang="en-US" altLang="en-US" sz="1300" dirty="0">
                <a:solidFill>
                  <a:srgbClr val="00B050"/>
                </a:solidFill>
                <a:latin typeface="Arial" panose="020B0604020202020204" pitchFamily="34" charset="0"/>
                <a:cs typeface="Arial" panose="020B0604020202020204" pitchFamily="34" charset="0"/>
              </a:rPr>
              <a:t> (</a:t>
            </a:r>
            <a:r>
              <a:rPr lang="en-US" altLang="en-US" sz="1300" u="sng" dirty="0" err="1">
                <a:solidFill>
                  <a:srgbClr val="00B050"/>
                </a:solidFill>
                <a:latin typeface="Arial" panose="020B0604020202020204" pitchFamily="34" charset="0"/>
                <a:cs typeface="Arial" panose="020B0604020202020204" pitchFamily="34" charset="0"/>
              </a:rPr>
              <a:t>rcHeatload</a:t>
            </a:r>
            <a:r>
              <a:rPr lang="en-US" altLang="en-US" sz="1300" dirty="0">
                <a:solidFill>
                  <a:srgbClr val="00B050"/>
                </a:solidFill>
                <a:latin typeface="Arial" panose="020B0604020202020204" pitchFamily="34" charset="0"/>
                <a:cs typeface="Arial" panose="020B0604020202020204" pitchFamily="34" charset="0"/>
              </a:rPr>
              <a:t>) to the baseplate surface.  Assign </a:t>
            </a:r>
            <a:r>
              <a:rPr lang="en-US" altLang="en-US" sz="1300" dirty="0" err="1">
                <a:solidFill>
                  <a:srgbClr val="00B050"/>
                </a:solidFill>
                <a:latin typeface="Arial" panose="020B0604020202020204" pitchFamily="34" charset="0"/>
                <a:cs typeface="Arial" panose="020B0604020202020204" pitchFamily="34" charset="0"/>
              </a:rPr>
              <a:t>Q_Comp_H</a:t>
            </a:r>
            <a:r>
              <a:rPr lang="en-US" altLang="en-US" sz="1300" dirty="0">
                <a:solidFill>
                  <a:srgbClr val="00B050"/>
                </a:solidFill>
                <a:latin typeface="Arial" panose="020B0604020202020204" pitchFamily="34" charset="0"/>
                <a:cs typeface="Arial" panose="020B0604020202020204" pitchFamily="34" charset="0"/>
              </a:rPr>
              <a:t> and output as expression..  </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Next apply a heater (</a:t>
            </a:r>
            <a:r>
              <a:rPr lang="en-US" altLang="en-US" sz="1300" u="sng" dirty="0" err="1">
                <a:solidFill>
                  <a:srgbClr val="7030A0"/>
                </a:solidFill>
                <a:latin typeface="Arial" panose="020B0604020202020204" pitchFamily="34" charset="0"/>
                <a:cs typeface="Arial" panose="020B0604020202020204" pitchFamily="34" charset="0"/>
              </a:rPr>
              <a:t>rcHeaterNode</a:t>
            </a:r>
            <a:r>
              <a:rPr lang="en-US" altLang="en-US" sz="1300" dirty="0">
                <a:solidFill>
                  <a:srgbClr val="7030A0"/>
                </a:solidFill>
                <a:latin typeface="Arial" panose="020B0604020202020204" pitchFamily="34" charset="0"/>
                <a:cs typeface="Arial" panose="020B0604020202020204" pitchFamily="34" charset="0"/>
              </a:rPr>
              <a:t>) to the 3 central nodes on each box side but assign the sensing node as the central baseplate node. Note that the toolbar button is for </a:t>
            </a:r>
            <a:r>
              <a:rPr lang="en-US" altLang="en-US" sz="1300" u="sng" dirty="0" err="1">
                <a:solidFill>
                  <a:srgbClr val="7030A0"/>
                </a:solidFill>
                <a:latin typeface="Arial" panose="020B0604020202020204" pitchFamily="34" charset="0"/>
                <a:cs typeface="Arial" panose="020B0604020202020204" pitchFamily="34" charset="0"/>
              </a:rPr>
              <a:t>rcHeater</a:t>
            </a:r>
            <a:r>
              <a:rPr lang="en-US" altLang="en-US" sz="1300" dirty="0">
                <a:solidFill>
                  <a:srgbClr val="7030A0"/>
                </a:solidFill>
                <a:latin typeface="Arial" panose="020B0604020202020204" pitchFamily="34" charset="0"/>
                <a:cs typeface="Arial" panose="020B0604020202020204" pitchFamily="34" charset="0"/>
              </a:rPr>
              <a:t>, which expects surfaces to be selected.</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The heater object can apply either to nodes or surfaces, but not both.  Similarly, it can sense from either nodes or surfaces. Selecting the dropdown above the Apply </a:t>
            </a:r>
            <a:r>
              <a:rPr lang="en-US" altLang="en-US" sz="1300" dirty="0" err="1">
                <a:solidFill>
                  <a:srgbClr val="002060"/>
                </a:solidFill>
                <a:latin typeface="Arial" panose="020B0604020202020204" pitchFamily="34" charset="0"/>
                <a:cs typeface="Arial" panose="020B0604020202020204" pitchFamily="34" charset="0"/>
              </a:rPr>
              <a:t>listbox</a:t>
            </a:r>
            <a:r>
              <a:rPr lang="en-US" altLang="en-US" sz="1300" dirty="0">
                <a:solidFill>
                  <a:srgbClr val="002060"/>
                </a:solidFill>
                <a:latin typeface="Arial" panose="020B0604020202020204" pitchFamily="34" charset="0"/>
                <a:cs typeface="Arial" panose="020B0604020202020204" pitchFamily="34" charset="0"/>
              </a:rPr>
              <a:t> and Sense </a:t>
            </a:r>
            <a:r>
              <a:rPr lang="en-US" altLang="en-US" sz="1300" dirty="0" err="1">
                <a:solidFill>
                  <a:srgbClr val="002060"/>
                </a:solidFill>
                <a:latin typeface="Arial" panose="020B0604020202020204" pitchFamily="34" charset="0"/>
                <a:cs typeface="Arial" panose="020B0604020202020204" pitchFamily="34" charset="0"/>
              </a:rPr>
              <a:t>listbox</a:t>
            </a:r>
            <a:r>
              <a:rPr lang="en-US" altLang="en-US" sz="1300" dirty="0">
                <a:solidFill>
                  <a:srgbClr val="002060"/>
                </a:solidFill>
                <a:latin typeface="Arial" panose="020B0604020202020204" pitchFamily="34" charset="0"/>
                <a:cs typeface="Arial" panose="020B0604020202020204" pitchFamily="34" charset="0"/>
              </a:rPr>
              <a:t> allows the user to specify this but will clear any existing entries.</a:t>
            </a: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Sense method can be used to specify a sensing other than average.  Similarly, proportional control may also be specified</a:t>
            </a:r>
          </a:p>
          <a:p>
            <a:pPr>
              <a:spcBef>
                <a:spcPts val="0"/>
              </a:spcBef>
              <a:buFontTx/>
              <a:buChar char="•"/>
            </a:pPr>
            <a:r>
              <a:rPr lang="en-US" altLang="en-US" sz="1300" dirty="0">
                <a:solidFill>
                  <a:srgbClr val="FFC000"/>
                </a:solidFill>
                <a:latin typeface="Arial" panose="020B0604020202020204" pitchFamily="34" charset="0"/>
                <a:cs typeface="Arial" panose="020B0604020202020204" pitchFamily="34" charset="0"/>
              </a:rPr>
              <a:t>The register append string should be unique and meaningful.  A variety of SINDA  registers are created for average power, on time, available power, number of cycles, etc.</a:t>
            </a:r>
          </a:p>
          <a:p>
            <a:pPr>
              <a:spcBef>
                <a:spcPts val="0"/>
              </a:spcBef>
              <a:buFontTx/>
              <a:buChar char="•"/>
            </a:pPr>
            <a:r>
              <a:rPr lang="en-US" altLang="en-US" sz="1300" dirty="0">
                <a:latin typeface="Arial" panose="020B0604020202020204" pitchFamily="34" charset="0"/>
                <a:cs typeface="Arial" panose="020B0604020202020204" pitchFamily="34" charset="0"/>
              </a:rPr>
              <a:t>If a flight heater has a fixed power mode, it is easy to turn a heater into a heat load by setting the On and Off points very high (e.g. ON 999, OFF 1000), which forces it always on</a:t>
            </a:r>
          </a:p>
        </p:txBody>
      </p:sp>
      <p:pic>
        <p:nvPicPr>
          <p:cNvPr id="4" name="Picture 3">
            <a:extLst>
              <a:ext uri="{FF2B5EF4-FFF2-40B4-BE49-F238E27FC236}">
                <a16:creationId xmlns:a16="http://schemas.microsoft.com/office/drawing/2014/main" id="{E19E83BF-6EF1-4BC7-A7ED-3E3B81B9A4DD}"/>
              </a:ext>
            </a:extLst>
          </p:cNvPr>
          <p:cNvPicPr>
            <a:picLocks noChangeAspect="1"/>
          </p:cNvPicPr>
          <p:nvPr/>
        </p:nvPicPr>
        <p:blipFill>
          <a:blip r:embed="rId2"/>
          <a:stretch>
            <a:fillRect/>
          </a:stretch>
        </p:blipFill>
        <p:spPr>
          <a:xfrm>
            <a:off x="57825" y="1136583"/>
            <a:ext cx="2456775" cy="3053944"/>
          </a:xfrm>
          <a:prstGeom prst="rect">
            <a:avLst/>
          </a:prstGeom>
        </p:spPr>
      </p:pic>
      <p:pic>
        <p:nvPicPr>
          <p:cNvPr id="16" name="Picture 15">
            <a:extLst>
              <a:ext uri="{FF2B5EF4-FFF2-40B4-BE49-F238E27FC236}">
                <a16:creationId xmlns:a16="http://schemas.microsoft.com/office/drawing/2014/main" id="{0EBF4610-5145-4247-A6BB-9EEC7386A0BD}"/>
              </a:ext>
            </a:extLst>
          </p:cNvPr>
          <p:cNvPicPr>
            <a:picLocks noChangeAspect="1"/>
          </p:cNvPicPr>
          <p:nvPr/>
        </p:nvPicPr>
        <p:blipFill>
          <a:blip r:embed="rId3"/>
          <a:stretch>
            <a:fillRect/>
          </a:stretch>
        </p:blipFill>
        <p:spPr>
          <a:xfrm>
            <a:off x="2667000" y="1136583"/>
            <a:ext cx="2729753" cy="3860002"/>
          </a:xfrm>
          <a:prstGeom prst="rect">
            <a:avLst/>
          </a:prstGeom>
        </p:spPr>
      </p:pic>
      <p:sp>
        <p:nvSpPr>
          <p:cNvPr id="19" name="Oval 18">
            <a:extLst>
              <a:ext uri="{FF2B5EF4-FFF2-40B4-BE49-F238E27FC236}">
                <a16:creationId xmlns:a16="http://schemas.microsoft.com/office/drawing/2014/main" id="{5F9F4AFD-E0BC-4EF6-A01B-BF61817D7C97}"/>
              </a:ext>
            </a:extLst>
          </p:cNvPr>
          <p:cNvSpPr/>
          <p:nvPr/>
        </p:nvSpPr>
        <p:spPr>
          <a:xfrm>
            <a:off x="2571799" y="3810001"/>
            <a:ext cx="1367589" cy="228600"/>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DA0535C-4466-4908-929D-E863596DDF3A}"/>
              </a:ext>
            </a:extLst>
          </p:cNvPr>
          <p:cNvSpPr/>
          <p:nvPr/>
        </p:nvSpPr>
        <p:spPr>
          <a:xfrm>
            <a:off x="4029164" y="3810001"/>
            <a:ext cx="1367589" cy="228600"/>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EB5539F-6FFC-43AC-BBF5-000471BA1180}"/>
              </a:ext>
            </a:extLst>
          </p:cNvPr>
          <p:cNvPicPr>
            <a:picLocks noChangeAspect="1"/>
          </p:cNvPicPr>
          <p:nvPr/>
        </p:nvPicPr>
        <p:blipFill>
          <a:blip r:embed="rId4"/>
          <a:stretch>
            <a:fillRect/>
          </a:stretch>
        </p:blipFill>
        <p:spPr>
          <a:xfrm>
            <a:off x="457200" y="2667000"/>
            <a:ext cx="1947863" cy="1913204"/>
          </a:xfrm>
          <a:prstGeom prst="rect">
            <a:avLst/>
          </a:prstGeom>
        </p:spPr>
      </p:pic>
      <p:sp>
        <p:nvSpPr>
          <p:cNvPr id="23" name="Arrow: Right 22">
            <a:extLst>
              <a:ext uri="{FF2B5EF4-FFF2-40B4-BE49-F238E27FC236}">
                <a16:creationId xmlns:a16="http://schemas.microsoft.com/office/drawing/2014/main" id="{6A03546E-49E8-434B-9DCD-C41CB7124186}"/>
              </a:ext>
            </a:extLst>
          </p:cNvPr>
          <p:cNvSpPr/>
          <p:nvPr/>
        </p:nvSpPr>
        <p:spPr>
          <a:xfrm rot="10800000">
            <a:off x="2303003" y="3124200"/>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598871B-C59A-4A2E-8264-AF0C93625CC2}"/>
              </a:ext>
            </a:extLst>
          </p:cNvPr>
          <p:cNvSpPr/>
          <p:nvPr/>
        </p:nvSpPr>
        <p:spPr>
          <a:xfrm>
            <a:off x="2628500" y="2731168"/>
            <a:ext cx="780199" cy="2286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920A0F5-0EDC-43F6-B92E-1EDF886ADEAE}"/>
              </a:ext>
            </a:extLst>
          </p:cNvPr>
          <p:cNvSpPr/>
          <p:nvPr/>
        </p:nvSpPr>
        <p:spPr>
          <a:xfrm>
            <a:off x="3101439" y="1799925"/>
            <a:ext cx="780199" cy="2286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01CF364F-B78F-413C-85ED-F15CADC2F235}"/>
              </a:ext>
            </a:extLst>
          </p:cNvPr>
          <p:cNvSpPr/>
          <p:nvPr/>
        </p:nvSpPr>
        <p:spPr>
          <a:xfrm>
            <a:off x="275925" y="2114350"/>
            <a:ext cx="780199" cy="2286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C21039D6-506A-47B8-8D84-CC247AAD2FD7}"/>
              </a:ext>
            </a:extLst>
          </p:cNvPr>
          <p:cNvSpPr/>
          <p:nvPr/>
        </p:nvSpPr>
        <p:spPr>
          <a:xfrm>
            <a:off x="3101439" y="2399900"/>
            <a:ext cx="556161" cy="38821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bject 3">
            <a:extLst>
              <a:ext uri="{FF2B5EF4-FFF2-40B4-BE49-F238E27FC236}">
                <a16:creationId xmlns:a16="http://schemas.microsoft.com/office/drawing/2014/main" id="{3980B112-4DB6-4A48-AEED-EC464B8DB86D}"/>
              </a:ext>
            </a:extLst>
          </p:cNvPr>
          <p:cNvSpPr txBox="1">
            <a:spLocks noChangeArrowheads="1"/>
          </p:cNvSpPr>
          <p:nvPr/>
        </p:nvSpPr>
        <p:spPr bwMode="auto">
          <a:xfrm>
            <a:off x="2630103" y="5067700"/>
            <a:ext cx="2766649" cy="1292662"/>
          </a:xfrm>
          <a:prstGeom prst="rect">
            <a:avLst/>
          </a:prstGeom>
          <a:noFill/>
          <a:ln w="34925"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45720" tIns="45720" rIns="45720" bIns="4572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marL="12700" indent="0">
              <a:spcBef>
                <a:spcPts val="0"/>
              </a:spcBef>
              <a:buNone/>
            </a:pPr>
            <a:r>
              <a:rPr lang="en-US" altLang="en-US" sz="1300" dirty="0">
                <a:latin typeface="Arial" panose="020B0604020202020204" pitchFamily="34" charset="0"/>
                <a:cs typeface="Arial" panose="020B0604020202020204" pitchFamily="34" charset="0"/>
              </a:rPr>
              <a:t>Note: using symbols and outputting as expressions for the On and Off points allows for the greatest flexibility.  During a run, setpoints can be set very high to fail on or very low to fail off.</a:t>
            </a:r>
          </a:p>
        </p:txBody>
      </p:sp>
      <p:sp>
        <p:nvSpPr>
          <p:cNvPr id="30" name="object 3">
            <a:extLst>
              <a:ext uri="{FF2B5EF4-FFF2-40B4-BE49-F238E27FC236}">
                <a16:creationId xmlns:a16="http://schemas.microsoft.com/office/drawing/2014/main" id="{2F82CE35-7688-4CF8-9684-75C9012BCDFB}"/>
              </a:ext>
            </a:extLst>
          </p:cNvPr>
          <p:cNvSpPr txBox="1">
            <a:spLocks noChangeArrowheads="1"/>
          </p:cNvSpPr>
          <p:nvPr/>
        </p:nvSpPr>
        <p:spPr bwMode="auto">
          <a:xfrm>
            <a:off x="57825" y="4648200"/>
            <a:ext cx="2513974" cy="1692771"/>
          </a:xfrm>
          <a:prstGeom prst="rect">
            <a:avLst/>
          </a:prstGeom>
          <a:noFill/>
          <a:ln w="34925"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45720" tIns="45720" rIns="45720" bIns="4572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marL="12700" indent="0">
              <a:spcBef>
                <a:spcPts val="0"/>
              </a:spcBef>
              <a:buNone/>
            </a:pPr>
            <a:r>
              <a:rPr lang="en-US" altLang="en-US" sz="1300" dirty="0">
                <a:latin typeface="Arial" panose="020B0604020202020204" pitchFamily="34" charset="0"/>
                <a:cs typeface="Arial" panose="020B0604020202020204" pitchFamily="34" charset="0"/>
              </a:rPr>
              <a:t>Note: Steady state can be tricky.  Set to midpoint utilizes boundary nodes and might cool.  Set Power implies knowing a priori the best value to use.  Damped Proportional is generally preferred, but can lead to unstable SS performance</a:t>
            </a:r>
          </a:p>
        </p:txBody>
      </p:sp>
    </p:spTree>
    <p:extLst>
      <p:ext uri="{BB962C8B-B14F-4D97-AF65-F5344CB8AC3E}">
        <p14:creationId xmlns:p14="http://schemas.microsoft.com/office/powerpoint/2010/main" val="296685476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83067269-C0EA-4EAB-86C7-A1A4AB0E6877}"/>
              </a:ext>
            </a:extLst>
          </p:cNvPr>
          <p:cNvPicPr>
            <a:picLocks noChangeAspect="1"/>
          </p:cNvPicPr>
          <p:nvPr/>
        </p:nvPicPr>
        <p:blipFill rotWithShape="1">
          <a:blip r:embed="rId2"/>
          <a:srcRect r="31682" b="80987"/>
          <a:stretch/>
        </p:blipFill>
        <p:spPr>
          <a:xfrm>
            <a:off x="4354" y="2495007"/>
            <a:ext cx="3424646" cy="751114"/>
          </a:xfrm>
          <a:prstGeom prst="rect">
            <a:avLst/>
          </a:prstGeom>
        </p:spPr>
      </p:pic>
      <p:pic>
        <p:nvPicPr>
          <p:cNvPr id="36" name="Picture 35">
            <a:extLst>
              <a:ext uri="{FF2B5EF4-FFF2-40B4-BE49-F238E27FC236}">
                <a16:creationId xmlns:a16="http://schemas.microsoft.com/office/drawing/2014/main" id="{93CA99EE-A46D-4DE3-8FF0-223433BAFCCC}"/>
              </a:ext>
            </a:extLst>
          </p:cNvPr>
          <p:cNvPicPr>
            <a:picLocks noChangeAspect="1"/>
          </p:cNvPicPr>
          <p:nvPr/>
        </p:nvPicPr>
        <p:blipFill rotWithShape="1">
          <a:blip r:embed="rId2"/>
          <a:srcRect t="55383" r="31682" b="33976"/>
          <a:stretch/>
        </p:blipFill>
        <p:spPr>
          <a:xfrm>
            <a:off x="10885" y="3313416"/>
            <a:ext cx="3424646" cy="420384"/>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Component C/Pyramid - Deck 2</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135</a:t>
            </a:fld>
            <a:endParaRPr lang="en-US" altLang="en-US" sz="1200" dirty="0"/>
          </a:p>
        </p:txBody>
      </p:sp>
      <p:sp>
        <p:nvSpPr>
          <p:cNvPr id="4" name="object 3">
            <a:extLst>
              <a:ext uri="{FF2B5EF4-FFF2-40B4-BE49-F238E27FC236}">
                <a16:creationId xmlns:a16="http://schemas.microsoft.com/office/drawing/2014/main" id="{547123DF-1909-4737-A34A-AE7501FF5D16}"/>
              </a:ext>
            </a:extLst>
          </p:cNvPr>
          <p:cNvSpPr txBox="1">
            <a:spLocks noChangeArrowheads="1"/>
          </p:cNvSpPr>
          <p:nvPr/>
        </p:nvSpPr>
        <p:spPr bwMode="auto">
          <a:xfrm>
            <a:off x="4876800" y="1066800"/>
            <a:ext cx="4191000" cy="5353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Begin by displaying only the CAD objects on Deck 2 and </a:t>
            </a:r>
            <a:r>
              <a:rPr lang="en-US" altLang="en-US" sz="1300" dirty="0" err="1">
                <a:solidFill>
                  <a:srgbClr val="FF0000"/>
                </a:solidFill>
                <a:latin typeface="Arial" panose="020B0604020202020204" pitchFamily="34" charset="0"/>
                <a:cs typeface="Arial" panose="020B0604020202020204" pitchFamily="34" charset="0"/>
              </a:rPr>
              <a:t>Components_C</a:t>
            </a:r>
            <a:r>
              <a:rPr lang="en-US" altLang="en-US" sz="1300" dirty="0">
                <a:solidFill>
                  <a:srgbClr val="FF0000"/>
                </a:solidFill>
                <a:latin typeface="Arial" panose="020B0604020202020204" pitchFamily="34" charset="0"/>
                <a:cs typeface="Arial" panose="020B0604020202020204" pitchFamily="34" charset="0"/>
              </a:rPr>
              <a:t>.  Add user nodes (</a:t>
            </a:r>
            <a:r>
              <a:rPr lang="en-US" altLang="en-US" sz="1300" dirty="0" err="1">
                <a:solidFill>
                  <a:srgbClr val="FF0000"/>
                </a:solidFill>
                <a:latin typeface="Arial" panose="020B0604020202020204" pitchFamily="34" charset="0"/>
                <a:cs typeface="Arial" panose="020B0604020202020204" pitchFamily="34" charset="0"/>
              </a:rPr>
              <a:t>rcNode</a:t>
            </a:r>
            <a:r>
              <a:rPr lang="en-US" altLang="en-US" sz="1300" dirty="0">
                <a:solidFill>
                  <a:srgbClr val="FF0000"/>
                </a:solidFill>
                <a:latin typeface="Arial" panose="020B0604020202020204" pitchFamily="34" charset="0"/>
                <a:cs typeface="Arial" panose="020B0604020202020204" pitchFamily="34" charset="0"/>
              </a:rPr>
              <a:t>) at each of the vertices as indicated.  Create 4 elements with the normal facing out to represent each side of the truncated pyramid and one more for the top.  </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Use Refine Elements (</a:t>
            </a:r>
            <a:r>
              <a:rPr lang="en-US" altLang="en-US" sz="1300" u="sng" dirty="0" err="1">
                <a:solidFill>
                  <a:srgbClr val="00B050"/>
                </a:solidFill>
                <a:latin typeface="Arial" panose="020B0604020202020204" pitchFamily="34" charset="0"/>
                <a:cs typeface="Arial" panose="020B0604020202020204" pitchFamily="34" charset="0"/>
              </a:rPr>
              <a:t>rcRefineElements</a:t>
            </a:r>
            <a:r>
              <a:rPr lang="en-US" altLang="en-US" sz="1300" dirty="0">
                <a:solidFill>
                  <a:srgbClr val="00B050"/>
                </a:solidFill>
                <a:latin typeface="Arial" panose="020B0604020202020204" pitchFamily="34" charset="0"/>
                <a:cs typeface="Arial" panose="020B0604020202020204" pitchFamily="34" charset="0"/>
              </a:rPr>
              <a:t>) to subdivide a single quad FE into 4 Fes (or 1 Tri into 4 Tris).  Perform this twice to get a 44 mesh on each side.  Then delete the center 4 elements from each side as well as the central node.  Lastly, move each node on the inside to the midpoint of its corresponding element</a:t>
            </a:r>
          </a:p>
          <a:p>
            <a:pPr>
              <a:spcBef>
                <a:spcPts val="0"/>
              </a:spcBef>
            </a:pPr>
            <a:r>
              <a:rPr lang="en-US" altLang="en-US" sz="1300" dirty="0">
                <a:solidFill>
                  <a:srgbClr val="7030A0"/>
                </a:solidFill>
                <a:latin typeface="Arial" panose="020B0604020202020204" pitchFamily="34" charset="0"/>
                <a:cs typeface="Arial" panose="020B0604020202020204" pitchFamily="34" charset="0"/>
              </a:rPr>
              <a:t>Merge all nodes, renumber starting with 1001, and update the elements:</a:t>
            </a:r>
          </a:p>
          <a:p>
            <a:pPr marL="287338" lvl="1" indent="-112713">
              <a:spcBef>
                <a:spcPts val="0"/>
              </a:spcBef>
            </a:pPr>
            <a:r>
              <a:rPr lang="en-US" altLang="en-US" sz="1100" dirty="0">
                <a:solidFill>
                  <a:srgbClr val="7030A0"/>
                </a:solidFill>
                <a:latin typeface="Arial" panose="020B0604020202020204" pitchFamily="34" charset="0"/>
                <a:cs typeface="Arial" panose="020B0604020202020204" pitchFamily="34" charset="0"/>
              </a:rPr>
              <a:t>RADIATION: Active: Both, </a:t>
            </a:r>
            <a:r>
              <a:rPr lang="en-US" altLang="en-US" sz="1100" dirty="0" err="1">
                <a:solidFill>
                  <a:srgbClr val="7030A0"/>
                </a:solidFill>
                <a:latin typeface="Arial" panose="020B0604020202020204" pitchFamily="34" charset="0"/>
                <a:cs typeface="Arial" panose="020B0604020202020204" pitchFamily="34" charset="0"/>
              </a:rPr>
              <a:t>BlackAnodize</a:t>
            </a:r>
            <a:r>
              <a:rPr lang="en-US" altLang="en-US" sz="1100" dirty="0">
                <a:solidFill>
                  <a:srgbClr val="7030A0"/>
                </a:solidFill>
                <a:latin typeface="Arial" panose="020B0604020202020204" pitchFamily="34" charset="0"/>
                <a:cs typeface="Arial" panose="020B0604020202020204" pitchFamily="34" charset="0"/>
              </a:rPr>
              <a:t> both sides</a:t>
            </a:r>
          </a:p>
          <a:p>
            <a:pPr marL="287338" lvl="1" indent="-112713">
              <a:spcBef>
                <a:spcPts val="0"/>
              </a:spcBef>
            </a:pPr>
            <a:r>
              <a:rPr lang="en-US" altLang="en-US" sz="1100" dirty="0">
                <a:solidFill>
                  <a:srgbClr val="7030A0"/>
                </a:solidFill>
                <a:latin typeface="Arial" panose="020B0604020202020204" pitchFamily="34" charset="0"/>
                <a:cs typeface="Arial" panose="020B0604020202020204" pitchFamily="34" charset="0"/>
              </a:rPr>
              <a:t>COND/CAP: Aluminum, 0.1575 in thick, COMP_C_MOUNT</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Check thickness against the CAD. (</a:t>
            </a:r>
            <a:r>
              <a:rPr lang="en-US" altLang="en-US" sz="1300" u="sng" dirty="0" err="1">
                <a:solidFill>
                  <a:srgbClr val="002060"/>
                </a:solidFill>
                <a:latin typeface="Arial" panose="020B0604020202020204" pitchFamily="34" charset="0"/>
                <a:cs typeface="Arial" panose="020B0604020202020204" pitchFamily="34" charset="0"/>
              </a:rPr>
              <a:t>rcPreferences</a:t>
            </a:r>
            <a:r>
              <a:rPr lang="en-US" altLang="en-US" sz="1300" dirty="0">
                <a:solidFill>
                  <a:srgbClr val="002060"/>
                </a:solidFill>
                <a:latin typeface="Arial" panose="020B0604020202020204" pitchFamily="34" charset="0"/>
                <a:cs typeface="Arial" panose="020B0604020202020204" pitchFamily="34" charset="0"/>
              </a:rPr>
              <a:t>- Graphics Visibility-Wireframe Thickness</a:t>
            </a: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Add a conductor (</a:t>
            </a:r>
            <a:r>
              <a:rPr lang="en-US" altLang="en-US" sz="1300" u="sng" dirty="0" err="1">
                <a:solidFill>
                  <a:srgbClr val="00B0F0"/>
                </a:solidFill>
                <a:latin typeface="Arial" panose="020B0604020202020204" pitchFamily="34" charset="0"/>
                <a:cs typeface="Arial" panose="020B0604020202020204" pitchFamily="34" charset="0"/>
              </a:rPr>
              <a:t>rcConductor</a:t>
            </a:r>
            <a:r>
              <a:rPr lang="en-US" altLang="en-US" sz="1300" dirty="0">
                <a:solidFill>
                  <a:srgbClr val="00B0F0"/>
                </a:solidFill>
                <a:latin typeface="Arial" panose="020B0604020202020204" pitchFamily="34" charset="0"/>
                <a:cs typeface="Arial" panose="020B0604020202020204" pitchFamily="34" charset="0"/>
              </a:rPr>
              <a:t>) form each pyramid corner to the closest node on the Deck_2 disk as well as at the midpoints.  This will represent bolt locations from the mount to the deck of 1 W/K per location.  Note that it is possible to add additional To nodes after the initial conductor creation.  Can also make a node to Surface conductor (</a:t>
            </a:r>
            <a:r>
              <a:rPr lang="en-US" altLang="en-US" sz="1300" u="sng" dirty="0" err="1">
                <a:solidFill>
                  <a:srgbClr val="00B0F0"/>
                </a:solidFill>
                <a:latin typeface="Arial" panose="020B0604020202020204" pitchFamily="34" charset="0"/>
                <a:cs typeface="Arial" panose="020B0604020202020204" pitchFamily="34" charset="0"/>
              </a:rPr>
              <a:t>rcConductorMultiNode</a:t>
            </a:r>
            <a:r>
              <a:rPr lang="en-US" altLang="en-US" sz="1300" dirty="0">
                <a:solidFill>
                  <a:srgbClr val="00B0F0"/>
                </a:solidFill>
                <a:latin typeface="Arial" panose="020B0604020202020204" pitchFamily="34" charset="0"/>
                <a:cs typeface="Arial" panose="020B0604020202020204" pitchFamily="34" charset="0"/>
              </a:rPr>
              <a:t>)</a:t>
            </a:r>
          </a:p>
          <a:p>
            <a:pPr>
              <a:spcBef>
                <a:spcPts val="0"/>
              </a:spcBef>
              <a:buFontTx/>
              <a:buChar char="•"/>
            </a:pPr>
            <a:r>
              <a:rPr lang="en-US" altLang="en-US" sz="1300" dirty="0">
                <a:solidFill>
                  <a:srgbClr val="FFC000"/>
                </a:solidFill>
                <a:latin typeface="Arial" panose="020B0604020202020204" pitchFamily="34" charset="0"/>
                <a:cs typeface="Arial" panose="020B0604020202020204" pitchFamily="34" charset="0"/>
              </a:rPr>
              <a:t>Add 4 </a:t>
            </a:r>
            <a:r>
              <a:rPr lang="en-US" altLang="en-US" sz="1300" dirty="0" err="1">
                <a:solidFill>
                  <a:srgbClr val="FFC000"/>
                </a:solidFill>
                <a:latin typeface="Arial" panose="020B0604020202020204" pitchFamily="34" charset="0"/>
                <a:cs typeface="Arial" panose="020B0604020202020204" pitchFamily="34" charset="0"/>
              </a:rPr>
              <a:t>heatloads</a:t>
            </a:r>
            <a:r>
              <a:rPr lang="en-US" altLang="en-US" sz="1300" dirty="0">
                <a:solidFill>
                  <a:srgbClr val="FFC000"/>
                </a:solidFill>
                <a:latin typeface="Arial" panose="020B0604020202020204" pitchFamily="34" charset="0"/>
                <a:cs typeface="Arial" panose="020B0604020202020204" pitchFamily="34" charset="0"/>
              </a:rPr>
              <a:t> to all the internal circular edges and assign with a value of </a:t>
            </a:r>
            <a:r>
              <a:rPr lang="en-US" altLang="en-US" sz="1300" dirty="0" err="1">
                <a:solidFill>
                  <a:srgbClr val="FFC000"/>
                </a:solidFill>
                <a:latin typeface="Arial" panose="020B0604020202020204" pitchFamily="34" charset="0"/>
                <a:cs typeface="Arial" panose="020B0604020202020204" pitchFamily="34" charset="0"/>
              </a:rPr>
              <a:t>Q_Comp_C</a:t>
            </a:r>
            <a:r>
              <a:rPr lang="en-US" altLang="en-US" sz="1300" dirty="0">
                <a:solidFill>
                  <a:srgbClr val="FFC000"/>
                </a:solidFill>
                <a:latin typeface="Arial" panose="020B0604020202020204" pitchFamily="34" charset="0"/>
                <a:cs typeface="Arial" panose="020B0604020202020204" pitchFamily="34" charset="0"/>
              </a:rPr>
              <a:t> as an expression. (Don’t forget about the * </a:t>
            </a:r>
            <a:r>
              <a:rPr lang="en-US" altLang="en-US" sz="1300" dirty="0" err="1">
                <a:solidFill>
                  <a:srgbClr val="FFC000"/>
                </a:solidFill>
                <a:latin typeface="Arial" panose="020B0604020202020204" pitchFamily="34" charset="0"/>
                <a:cs typeface="Arial" panose="020B0604020202020204" pitchFamily="34" charset="0"/>
              </a:rPr>
              <a:t>Power_Scale</a:t>
            </a:r>
            <a:r>
              <a:rPr lang="en-US" altLang="en-US" sz="1300" dirty="0">
                <a:solidFill>
                  <a:srgbClr val="FFC000"/>
                </a:solidFill>
                <a:latin typeface="Arial" panose="020B0604020202020204" pitchFamily="34" charset="0"/>
                <a:cs typeface="Arial" panose="020B0604020202020204" pitchFamily="34" charset="0"/>
              </a:rPr>
              <a:t>)</a:t>
            </a:r>
          </a:p>
        </p:txBody>
      </p:sp>
      <p:pic>
        <p:nvPicPr>
          <p:cNvPr id="5" name="Picture 4">
            <a:extLst>
              <a:ext uri="{FF2B5EF4-FFF2-40B4-BE49-F238E27FC236}">
                <a16:creationId xmlns:a16="http://schemas.microsoft.com/office/drawing/2014/main" id="{4B6B4EE2-6212-46EB-AD60-A82FDFB0E8C1}"/>
              </a:ext>
            </a:extLst>
          </p:cNvPr>
          <p:cNvPicPr>
            <a:picLocks noChangeAspect="1"/>
          </p:cNvPicPr>
          <p:nvPr/>
        </p:nvPicPr>
        <p:blipFill rotWithShape="1">
          <a:blip r:embed="rId3"/>
          <a:srcRect l="4210" t="8176" r="33054" b="30190"/>
          <a:stretch/>
        </p:blipFill>
        <p:spPr>
          <a:xfrm>
            <a:off x="0" y="1143000"/>
            <a:ext cx="2728239" cy="1249680"/>
          </a:xfrm>
          <a:prstGeom prst="rect">
            <a:avLst/>
          </a:prstGeom>
        </p:spPr>
      </p:pic>
      <p:sp>
        <p:nvSpPr>
          <p:cNvPr id="7" name="Oval 6">
            <a:extLst>
              <a:ext uri="{FF2B5EF4-FFF2-40B4-BE49-F238E27FC236}">
                <a16:creationId xmlns:a16="http://schemas.microsoft.com/office/drawing/2014/main" id="{EB009DDF-52EB-4BB0-A127-2C3E577354E1}"/>
              </a:ext>
            </a:extLst>
          </p:cNvPr>
          <p:cNvSpPr/>
          <p:nvPr/>
        </p:nvSpPr>
        <p:spPr>
          <a:xfrm>
            <a:off x="381000" y="1524000"/>
            <a:ext cx="152400" cy="1810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C54FD1E-CB96-4AA7-93C0-AB47B1F1A319}"/>
              </a:ext>
            </a:extLst>
          </p:cNvPr>
          <p:cNvSpPr/>
          <p:nvPr/>
        </p:nvSpPr>
        <p:spPr>
          <a:xfrm>
            <a:off x="743350" y="2057400"/>
            <a:ext cx="152400" cy="1810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88AFBCD-7674-498A-BC40-62F44113279B}"/>
              </a:ext>
            </a:extLst>
          </p:cNvPr>
          <p:cNvSpPr/>
          <p:nvPr/>
        </p:nvSpPr>
        <p:spPr>
          <a:xfrm>
            <a:off x="2209800" y="1876329"/>
            <a:ext cx="152400" cy="1810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A68B514-F96B-4EFB-93E6-3BFDF8F9EBD4}"/>
              </a:ext>
            </a:extLst>
          </p:cNvPr>
          <p:cNvSpPr/>
          <p:nvPr/>
        </p:nvSpPr>
        <p:spPr>
          <a:xfrm>
            <a:off x="1047750" y="1089121"/>
            <a:ext cx="152400" cy="1810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D47097D-6169-470E-853E-826D566031F5}"/>
              </a:ext>
            </a:extLst>
          </p:cNvPr>
          <p:cNvSpPr/>
          <p:nvPr/>
        </p:nvSpPr>
        <p:spPr>
          <a:xfrm>
            <a:off x="1371600" y="1057179"/>
            <a:ext cx="152400" cy="1810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6CC14EFE-B830-490F-BEEA-C87E536C5D0F}"/>
              </a:ext>
            </a:extLst>
          </p:cNvPr>
          <p:cNvSpPr/>
          <p:nvPr/>
        </p:nvSpPr>
        <p:spPr>
          <a:xfrm>
            <a:off x="1498600" y="1192164"/>
            <a:ext cx="152400" cy="1810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D403504-58FA-4252-8C7A-2AFDCCC98CFF}"/>
              </a:ext>
            </a:extLst>
          </p:cNvPr>
          <p:cNvSpPr/>
          <p:nvPr/>
        </p:nvSpPr>
        <p:spPr>
          <a:xfrm>
            <a:off x="1143000" y="1219200"/>
            <a:ext cx="152400" cy="1810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330E76D-0C9D-4C0B-B679-AB80DFDF859A}"/>
              </a:ext>
            </a:extLst>
          </p:cNvPr>
          <p:cNvSpPr/>
          <p:nvPr/>
        </p:nvSpPr>
        <p:spPr>
          <a:xfrm>
            <a:off x="1828800" y="1257300"/>
            <a:ext cx="152400" cy="1810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8A6BC09-4FA9-40A7-BA21-4C8E82FCB69E}"/>
              </a:ext>
            </a:extLst>
          </p:cNvPr>
          <p:cNvSpPr txBox="1"/>
          <p:nvPr/>
        </p:nvSpPr>
        <p:spPr>
          <a:xfrm>
            <a:off x="831850" y="1876329"/>
            <a:ext cx="381000" cy="369332"/>
          </a:xfrm>
          <a:prstGeom prst="rect">
            <a:avLst/>
          </a:prstGeom>
          <a:noFill/>
        </p:spPr>
        <p:txBody>
          <a:bodyPr wrap="square" rtlCol="0">
            <a:spAutoFit/>
          </a:bodyPr>
          <a:lstStyle/>
          <a:p>
            <a:pPr algn="ctr"/>
            <a:r>
              <a:rPr lang="en-US" dirty="0">
                <a:solidFill>
                  <a:srgbClr val="FF0000"/>
                </a:solidFill>
              </a:rPr>
              <a:t>1</a:t>
            </a:r>
          </a:p>
        </p:txBody>
      </p:sp>
      <p:sp>
        <p:nvSpPr>
          <p:cNvPr id="18" name="TextBox 17">
            <a:extLst>
              <a:ext uri="{FF2B5EF4-FFF2-40B4-BE49-F238E27FC236}">
                <a16:creationId xmlns:a16="http://schemas.microsoft.com/office/drawing/2014/main" id="{CFDE6028-18C7-49B6-941E-A7E7B61850F1}"/>
              </a:ext>
            </a:extLst>
          </p:cNvPr>
          <p:cNvSpPr txBox="1"/>
          <p:nvPr/>
        </p:nvSpPr>
        <p:spPr>
          <a:xfrm>
            <a:off x="1860550" y="1828800"/>
            <a:ext cx="381000" cy="369332"/>
          </a:xfrm>
          <a:prstGeom prst="rect">
            <a:avLst/>
          </a:prstGeom>
          <a:noFill/>
        </p:spPr>
        <p:txBody>
          <a:bodyPr wrap="square" rtlCol="0">
            <a:spAutoFit/>
          </a:bodyPr>
          <a:lstStyle/>
          <a:p>
            <a:pPr algn="ctr"/>
            <a:r>
              <a:rPr lang="en-US" dirty="0">
                <a:solidFill>
                  <a:srgbClr val="FF0000"/>
                </a:solidFill>
              </a:rPr>
              <a:t>2</a:t>
            </a:r>
          </a:p>
        </p:txBody>
      </p:sp>
      <p:sp>
        <p:nvSpPr>
          <p:cNvPr id="19" name="TextBox 18">
            <a:extLst>
              <a:ext uri="{FF2B5EF4-FFF2-40B4-BE49-F238E27FC236}">
                <a16:creationId xmlns:a16="http://schemas.microsoft.com/office/drawing/2014/main" id="{50BC6646-0FBC-4BCD-A2A3-BF459D69D9A5}"/>
              </a:ext>
            </a:extLst>
          </p:cNvPr>
          <p:cNvSpPr txBox="1"/>
          <p:nvPr/>
        </p:nvSpPr>
        <p:spPr>
          <a:xfrm>
            <a:off x="1479550" y="1324071"/>
            <a:ext cx="381000" cy="369332"/>
          </a:xfrm>
          <a:prstGeom prst="rect">
            <a:avLst/>
          </a:prstGeom>
          <a:noFill/>
        </p:spPr>
        <p:txBody>
          <a:bodyPr wrap="square" rtlCol="0">
            <a:spAutoFit/>
          </a:bodyPr>
          <a:lstStyle/>
          <a:p>
            <a:pPr algn="ctr"/>
            <a:r>
              <a:rPr lang="en-US" dirty="0">
                <a:solidFill>
                  <a:srgbClr val="FF0000"/>
                </a:solidFill>
              </a:rPr>
              <a:t>3</a:t>
            </a:r>
          </a:p>
        </p:txBody>
      </p:sp>
      <p:sp>
        <p:nvSpPr>
          <p:cNvPr id="20" name="TextBox 19">
            <a:extLst>
              <a:ext uri="{FF2B5EF4-FFF2-40B4-BE49-F238E27FC236}">
                <a16:creationId xmlns:a16="http://schemas.microsoft.com/office/drawing/2014/main" id="{71E230A5-DCEB-4253-821A-87E4C81374DE}"/>
              </a:ext>
            </a:extLst>
          </p:cNvPr>
          <p:cNvSpPr txBox="1"/>
          <p:nvPr/>
        </p:nvSpPr>
        <p:spPr>
          <a:xfrm>
            <a:off x="1054100" y="1324071"/>
            <a:ext cx="381000" cy="369332"/>
          </a:xfrm>
          <a:prstGeom prst="rect">
            <a:avLst/>
          </a:prstGeom>
          <a:noFill/>
        </p:spPr>
        <p:txBody>
          <a:bodyPr wrap="square" rtlCol="0">
            <a:spAutoFit/>
          </a:bodyPr>
          <a:lstStyle/>
          <a:p>
            <a:pPr algn="ctr"/>
            <a:r>
              <a:rPr lang="en-US" dirty="0">
                <a:solidFill>
                  <a:srgbClr val="FF0000"/>
                </a:solidFill>
              </a:rPr>
              <a:t>4</a:t>
            </a:r>
          </a:p>
        </p:txBody>
      </p:sp>
      <p:pic>
        <p:nvPicPr>
          <p:cNvPr id="22" name="Picture 21">
            <a:extLst>
              <a:ext uri="{FF2B5EF4-FFF2-40B4-BE49-F238E27FC236}">
                <a16:creationId xmlns:a16="http://schemas.microsoft.com/office/drawing/2014/main" id="{2E000881-7BD6-4918-8C86-926F7092446D}"/>
              </a:ext>
            </a:extLst>
          </p:cNvPr>
          <p:cNvPicPr>
            <a:picLocks noChangeAspect="1"/>
          </p:cNvPicPr>
          <p:nvPr/>
        </p:nvPicPr>
        <p:blipFill rotWithShape="1">
          <a:blip r:embed="rId4">
            <a:clrChange>
              <a:clrFrom>
                <a:srgbClr val="FFFFFF"/>
              </a:clrFrom>
              <a:clrTo>
                <a:srgbClr val="FFFFFF">
                  <a:alpha val="0"/>
                </a:srgbClr>
              </a:clrTo>
            </a:clrChange>
          </a:blip>
          <a:srcRect l="12292" t="10828" r="43264" b="42851"/>
          <a:stretch/>
        </p:blipFill>
        <p:spPr>
          <a:xfrm>
            <a:off x="2343150" y="1038058"/>
            <a:ext cx="2533650" cy="1231196"/>
          </a:xfrm>
          <a:prstGeom prst="rect">
            <a:avLst/>
          </a:prstGeom>
        </p:spPr>
      </p:pic>
      <p:sp>
        <p:nvSpPr>
          <p:cNvPr id="27" name="Arrow: Right 26">
            <a:extLst>
              <a:ext uri="{FF2B5EF4-FFF2-40B4-BE49-F238E27FC236}">
                <a16:creationId xmlns:a16="http://schemas.microsoft.com/office/drawing/2014/main" id="{B71CA771-5AD1-49ED-A809-CBADF14ECD9E}"/>
              </a:ext>
            </a:extLst>
          </p:cNvPr>
          <p:cNvSpPr/>
          <p:nvPr/>
        </p:nvSpPr>
        <p:spPr>
          <a:xfrm>
            <a:off x="2241550" y="1311294"/>
            <a:ext cx="423193" cy="38210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F05D9886-93C3-49D4-B4E3-7DDE93FF2C98}"/>
              </a:ext>
            </a:extLst>
          </p:cNvPr>
          <p:cNvSpPr/>
          <p:nvPr/>
        </p:nvSpPr>
        <p:spPr>
          <a:xfrm rot="5620323">
            <a:off x="3421618" y="1796380"/>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0CF2E459-0628-4371-88A3-AC0798ECEF55}"/>
              </a:ext>
            </a:extLst>
          </p:cNvPr>
          <p:cNvSpPr/>
          <p:nvPr/>
        </p:nvSpPr>
        <p:spPr>
          <a:xfrm rot="17900523">
            <a:off x="2057400" y="4572910"/>
            <a:ext cx="423193" cy="38210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751C6149-E975-4AE1-977B-FDCBAD0C141D}"/>
              </a:ext>
            </a:extLst>
          </p:cNvPr>
          <p:cNvPicPr>
            <a:picLocks noChangeAspect="1"/>
          </p:cNvPicPr>
          <p:nvPr/>
        </p:nvPicPr>
        <p:blipFill rotWithShape="1">
          <a:blip r:embed="rId5">
            <a:clrChange>
              <a:clrFrom>
                <a:srgbClr val="FFFFFF"/>
              </a:clrFrom>
              <a:clrTo>
                <a:srgbClr val="FFFFFF">
                  <a:alpha val="0"/>
                </a:srgbClr>
              </a:clrTo>
            </a:clrChange>
          </a:blip>
          <a:srcRect l="16389" t="24159" r="16666" b="9308"/>
          <a:stretch/>
        </p:blipFill>
        <p:spPr>
          <a:xfrm>
            <a:off x="2283624" y="2220261"/>
            <a:ext cx="2694775" cy="1252344"/>
          </a:xfrm>
          <a:prstGeom prst="rect">
            <a:avLst/>
          </a:prstGeom>
        </p:spPr>
      </p:pic>
      <p:sp>
        <p:nvSpPr>
          <p:cNvPr id="37" name="Arrow: Right 36">
            <a:extLst>
              <a:ext uri="{FF2B5EF4-FFF2-40B4-BE49-F238E27FC236}">
                <a16:creationId xmlns:a16="http://schemas.microsoft.com/office/drawing/2014/main" id="{9FA5A9AA-A3E3-4826-93A0-F83A026D57A8}"/>
              </a:ext>
            </a:extLst>
          </p:cNvPr>
          <p:cNvSpPr/>
          <p:nvPr/>
        </p:nvSpPr>
        <p:spPr>
          <a:xfrm rot="6494355">
            <a:off x="2379236" y="3090928"/>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E7E5C5E8-0900-482A-9DD2-3AE7673FA531}"/>
              </a:ext>
            </a:extLst>
          </p:cNvPr>
          <p:cNvPicPr>
            <a:picLocks noChangeAspect="1"/>
          </p:cNvPicPr>
          <p:nvPr/>
        </p:nvPicPr>
        <p:blipFill rotWithShape="1">
          <a:blip r:embed="rId6">
            <a:clrChange>
              <a:clrFrom>
                <a:srgbClr val="FFFFFF"/>
              </a:clrFrom>
              <a:clrTo>
                <a:srgbClr val="FFFFFF">
                  <a:alpha val="0"/>
                </a:srgbClr>
              </a:clrTo>
            </a:clrChange>
          </a:blip>
          <a:srcRect l="23452" t="17922" r="38192" b="6567"/>
          <a:stretch/>
        </p:blipFill>
        <p:spPr>
          <a:xfrm>
            <a:off x="1651000" y="3352801"/>
            <a:ext cx="3147204" cy="2897122"/>
          </a:xfrm>
          <a:prstGeom prst="rect">
            <a:avLst/>
          </a:prstGeom>
        </p:spPr>
      </p:pic>
      <p:sp>
        <p:nvSpPr>
          <p:cNvPr id="41" name="Arrow: Right 40">
            <a:extLst>
              <a:ext uri="{FF2B5EF4-FFF2-40B4-BE49-F238E27FC236}">
                <a16:creationId xmlns:a16="http://schemas.microsoft.com/office/drawing/2014/main" id="{C9A4CD9C-5806-419D-BB27-4811A48DC773}"/>
              </a:ext>
            </a:extLst>
          </p:cNvPr>
          <p:cNvSpPr/>
          <p:nvPr/>
        </p:nvSpPr>
        <p:spPr>
          <a:xfrm rot="3350187">
            <a:off x="2918722" y="3827457"/>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6B3A2805-7555-4317-A5BC-767FC33E4A6C}"/>
              </a:ext>
            </a:extLst>
          </p:cNvPr>
          <p:cNvSpPr txBox="1"/>
          <p:nvPr/>
        </p:nvSpPr>
        <p:spPr>
          <a:xfrm>
            <a:off x="2853409" y="4187820"/>
            <a:ext cx="1870992" cy="2062103"/>
          </a:xfrm>
          <a:prstGeom prst="rect">
            <a:avLst/>
          </a:prstGeom>
          <a:noFill/>
        </p:spPr>
        <p:txBody>
          <a:bodyPr wrap="square" rtlCol="0">
            <a:spAutoFit/>
          </a:bodyPr>
          <a:lstStyle/>
          <a:p>
            <a:pPr algn="ctr"/>
            <a:r>
              <a:rPr lang="en-US" sz="1600" dirty="0">
                <a:solidFill>
                  <a:schemeClr val="bg1"/>
                </a:solidFill>
              </a:rPr>
              <a:t>Wireframe display of thickness gives a good reference to CAD thicknesses.  Easier to compare to CAD than contour plot of thickness</a:t>
            </a:r>
          </a:p>
        </p:txBody>
      </p:sp>
      <p:pic>
        <p:nvPicPr>
          <p:cNvPr id="44" name="Picture 43">
            <a:extLst>
              <a:ext uri="{FF2B5EF4-FFF2-40B4-BE49-F238E27FC236}">
                <a16:creationId xmlns:a16="http://schemas.microsoft.com/office/drawing/2014/main" id="{D1E55CFF-CD49-43BA-B797-8E9C6D53F549}"/>
              </a:ext>
            </a:extLst>
          </p:cNvPr>
          <p:cNvPicPr>
            <a:picLocks noChangeAspect="1"/>
          </p:cNvPicPr>
          <p:nvPr/>
        </p:nvPicPr>
        <p:blipFill rotWithShape="1">
          <a:blip r:embed="rId7"/>
          <a:srcRect l="18952" t="-489" b="12302"/>
          <a:stretch/>
        </p:blipFill>
        <p:spPr>
          <a:xfrm>
            <a:off x="-16147" y="3733800"/>
            <a:ext cx="2149748" cy="1093789"/>
          </a:xfrm>
          <a:prstGeom prst="rect">
            <a:avLst/>
          </a:prstGeom>
        </p:spPr>
      </p:pic>
      <p:sp>
        <p:nvSpPr>
          <p:cNvPr id="45" name="Arrow: Right 44">
            <a:extLst>
              <a:ext uri="{FF2B5EF4-FFF2-40B4-BE49-F238E27FC236}">
                <a16:creationId xmlns:a16="http://schemas.microsoft.com/office/drawing/2014/main" id="{A3FFB2E0-D7B8-4FB6-AB7D-552615EBBFD1}"/>
              </a:ext>
            </a:extLst>
          </p:cNvPr>
          <p:cNvSpPr/>
          <p:nvPr/>
        </p:nvSpPr>
        <p:spPr>
          <a:xfrm rot="10421237">
            <a:off x="1769603" y="3835544"/>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83EDC8E8-EC9F-44CC-8362-E644208BC90C}"/>
              </a:ext>
            </a:extLst>
          </p:cNvPr>
          <p:cNvPicPr>
            <a:picLocks noChangeAspect="1"/>
          </p:cNvPicPr>
          <p:nvPr/>
        </p:nvPicPr>
        <p:blipFill rotWithShape="1">
          <a:blip r:embed="rId8"/>
          <a:srcRect l="32324" t="35387" r="46706" b="8946"/>
          <a:stretch/>
        </p:blipFill>
        <p:spPr>
          <a:xfrm>
            <a:off x="116478" y="4806968"/>
            <a:ext cx="1216478" cy="1510075"/>
          </a:xfrm>
          <a:prstGeom prst="rect">
            <a:avLst/>
          </a:prstGeom>
          <a:ln w="41275">
            <a:solidFill>
              <a:srgbClr val="00B0F0"/>
            </a:solidFill>
          </a:ln>
        </p:spPr>
      </p:pic>
      <p:sp>
        <p:nvSpPr>
          <p:cNvPr id="48" name="Rectangle 47">
            <a:extLst>
              <a:ext uri="{FF2B5EF4-FFF2-40B4-BE49-F238E27FC236}">
                <a16:creationId xmlns:a16="http://schemas.microsoft.com/office/drawing/2014/main" id="{EC9643E7-C869-4BF7-8F58-AF843F65E4E1}"/>
              </a:ext>
            </a:extLst>
          </p:cNvPr>
          <p:cNvSpPr/>
          <p:nvPr/>
        </p:nvSpPr>
        <p:spPr>
          <a:xfrm>
            <a:off x="738765" y="4587077"/>
            <a:ext cx="110740" cy="152400"/>
          </a:xfrm>
          <a:prstGeom prst="rect">
            <a:avLst/>
          </a:prstGeom>
          <a:noFill/>
          <a:ln w="158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477036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Component N - Deck 3 (Part 1)</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136</a:t>
            </a:fld>
            <a:endParaRPr lang="en-US" altLang="en-US" sz="1200" dirty="0"/>
          </a:p>
        </p:txBody>
      </p:sp>
      <p:sp>
        <p:nvSpPr>
          <p:cNvPr id="4" name="object 3">
            <a:extLst>
              <a:ext uri="{FF2B5EF4-FFF2-40B4-BE49-F238E27FC236}">
                <a16:creationId xmlns:a16="http://schemas.microsoft.com/office/drawing/2014/main" id="{8E8CE65F-EC9D-41C6-8D9F-36B42C9F45B4}"/>
              </a:ext>
            </a:extLst>
          </p:cNvPr>
          <p:cNvSpPr txBox="1">
            <a:spLocks noChangeArrowheads="1"/>
          </p:cNvSpPr>
          <p:nvPr/>
        </p:nvSpPr>
        <p:spPr bwMode="auto">
          <a:xfrm>
            <a:off x="4876800" y="1066800"/>
            <a:ext cx="4191000" cy="549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Begin by displaying only the TD objects for Deck_3 and the CAD objects for </a:t>
            </a:r>
            <a:r>
              <a:rPr lang="en-US" altLang="en-US" sz="1300" dirty="0" err="1">
                <a:solidFill>
                  <a:srgbClr val="FF0000"/>
                </a:solidFill>
                <a:latin typeface="Arial" panose="020B0604020202020204" pitchFamily="34" charset="0"/>
                <a:cs typeface="Arial" panose="020B0604020202020204" pitchFamily="34" charset="0"/>
              </a:rPr>
              <a:t>Component_N</a:t>
            </a:r>
            <a:r>
              <a:rPr lang="en-US" altLang="en-US" sz="1300" dirty="0">
                <a:solidFill>
                  <a:srgbClr val="FF0000"/>
                </a:solidFill>
                <a:latin typeface="Arial" panose="020B0604020202020204" pitchFamily="34" charset="0"/>
                <a:cs typeface="Arial" panose="020B0604020202020204" pitchFamily="34" charset="0"/>
              </a:rPr>
              <a:t>. Copy the bottom left component from 0,0,0 to 0,0,30.  When moving something a relative distance, it may be easier to simply enter the points instead of clicking on CAD points.  Slice the copy in the YZ plane using the center as a point on the slicing plane.  Lastly, create some construction lines as shown.</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Create a sphere (</a:t>
            </a:r>
            <a:r>
              <a:rPr lang="en-US" altLang="en-US" sz="1300" u="sng" dirty="0" err="1">
                <a:solidFill>
                  <a:srgbClr val="00B050"/>
                </a:solidFill>
                <a:latin typeface="Arial" panose="020B0604020202020204" pitchFamily="34" charset="0"/>
                <a:cs typeface="Arial" panose="020B0604020202020204" pitchFamily="34" charset="0"/>
              </a:rPr>
              <a:t>rcSphere</a:t>
            </a:r>
            <a:r>
              <a:rPr lang="en-US" altLang="en-US" sz="1300" dirty="0">
                <a:solidFill>
                  <a:srgbClr val="00B050"/>
                </a:solidFill>
                <a:latin typeface="Arial" panose="020B0604020202020204" pitchFamily="34" charset="0"/>
                <a:cs typeface="Arial" panose="020B0604020202020204" pitchFamily="34" charset="0"/>
              </a:rPr>
              <a:t>) clicking on Points 1,2, and 3 as indicated.  Accept the defaults for the rest.  Set the Min Height to 0 to make it a hemisphere.  Create a second sphere for the bottom and a cylinder for the mid band.  </a:t>
            </a:r>
            <a:r>
              <a:rPr lang="en-US" altLang="en-US" sz="1300" dirty="0" err="1">
                <a:solidFill>
                  <a:srgbClr val="00B050"/>
                </a:solidFill>
                <a:latin typeface="Arial" panose="020B0604020202020204" pitchFamily="34" charset="0"/>
                <a:cs typeface="Arial" panose="020B0604020202020204" pitchFamily="34" charset="0"/>
              </a:rPr>
              <a:t>Nodalize</a:t>
            </a:r>
            <a:r>
              <a:rPr lang="en-US" altLang="en-US" sz="1300" dirty="0">
                <a:solidFill>
                  <a:srgbClr val="00B050"/>
                </a:solidFill>
                <a:latin typeface="Arial" panose="020B0604020202020204" pitchFamily="34" charset="0"/>
                <a:cs typeface="Arial" panose="020B0604020202020204" pitchFamily="34" charset="0"/>
              </a:rPr>
              <a:t> the spheres 9 angular x 5 height and the </a:t>
            </a:r>
            <a:r>
              <a:rPr lang="en-US" altLang="en-US" sz="1300" dirty="0" err="1">
                <a:solidFill>
                  <a:srgbClr val="00B050"/>
                </a:solidFill>
                <a:latin typeface="Arial" panose="020B0604020202020204" pitchFamily="34" charset="0"/>
                <a:cs typeface="Arial" panose="020B0604020202020204" pitchFamily="34" charset="0"/>
              </a:rPr>
              <a:t>midband</a:t>
            </a:r>
            <a:r>
              <a:rPr lang="en-US" altLang="en-US" sz="1300" dirty="0">
                <a:solidFill>
                  <a:srgbClr val="00B050"/>
                </a:solidFill>
                <a:latin typeface="Arial" panose="020B0604020202020204" pitchFamily="34" charset="0"/>
                <a:cs typeface="Arial" panose="020B0604020202020204" pitchFamily="34" charset="0"/>
              </a:rPr>
              <a:t> 9 angular and 2 height.  Merge all the nodes and renumber starting with 1001. </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Create an alias for a thermophysical property (</a:t>
            </a:r>
            <a:r>
              <a:rPr lang="en-US" altLang="en-US" sz="1300" u="sng" dirty="0" err="1">
                <a:solidFill>
                  <a:srgbClr val="7030A0"/>
                </a:solidFill>
                <a:latin typeface="Arial" panose="020B0604020202020204" pitchFamily="34" charset="0"/>
                <a:cs typeface="Arial" panose="020B0604020202020204" pitchFamily="34" charset="0"/>
              </a:rPr>
              <a:t>editThermoAliasInfo</a:t>
            </a:r>
            <a:r>
              <a:rPr lang="en-US" altLang="en-US" sz="1300" dirty="0">
                <a:solidFill>
                  <a:srgbClr val="7030A0"/>
                </a:solidFill>
                <a:latin typeface="Arial" panose="020B0604020202020204" pitchFamily="34" charset="0"/>
                <a:cs typeface="Arial" panose="020B0604020202020204" pitchFamily="34" charset="0"/>
              </a:rPr>
              <a:t>).  Aliases are placeholders for properties that can be overridden in a CaseSet when a property is not yet established.  Name them beginning with ALIAS_ to identify it as not a standard property.</a:t>
            </a:r>
            <a:endParaRPr lang="en-US" altLang="en-US" sz="1100" dirty="0">
              <a:solidFill>
                <a:srgbClr val="7030A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Update the three surfaces:</a:t>
            </a:r>
          </a:p>
          <a:p>
            <a:pPr marL="342900" lvl="1" indent="-171450">
              <a:spcBef>
                <a:spcPts val="0"/>
              </a:spcBef>
              <a:buFontTx/>
              <a:buChar char="•"/>
            </a:pPr>
            <a:r>
              <a:rPr lang="en-US" altLang="en-US" sz="1100" dirty="0">
                <a:solidFill>
                  <a:srgbClr val="002060"/>
                </a:solidFill>
                <a:latin typeface="Arial" panose="020B0604020202020204" pitchFamily="34" charset="0"/>
                <a:cs typeface="Arial" panose="020B0604020202020204" pitchFamily="34" charset="0"/>
              </a:rPr>
              <a:t>RADIATOIN: OUT=</a:t>
            </a:r>
            <a:r>
              <a:rPr lang="en-US" altLang="en-US" sz="1100" dirty="0" err="1">
                <a:solidFill>
                  <a:srgbClr val="002060"/>
                </a:solidFill>
                <a:latin typeface="Arial" panose="020B0604020202020204" pitchFamily="34" charset="0"/>
                <a:cs typeface="Arial" panose="020B0604020202020204" pitchFamily="34" charset="0"/>
              </a:rPr>
              <a:t>BlanketExt</a:t>
            </a:r>
            <a:r>
              <a:rPr lang="en-US" altLang="en-US" sz="1100" dirty="0">
                <a:solidFill>
                  <a:srgbClr val="002060"/>
                </a:solidFill>
                <a:latin typeface="Arial" panose="020B0604020202020204" pitchFamily="34" charset="0"/>
                <a:cs typeface="Arial" panose="020B0604020202020204" pitchFamily="34" charset="0"/>
              </a:rPr>
              <a:t>, IN=</a:t>
            </a:r>
            <a:r>
              <a:rPr lang="en-US" altLang="en-US" sz="1100" dirty="0" err="1">
                <a:solidFill>
                  <a:srgbClr val="002060"/>
                </a:solidFill>
                <a:latin typeface="Arial" panose="020B0604020202020204" pitchFamily="34" charset="0"/>
                <a:cs typeface="Arial" panose="020B0604020202020204" pitchFamily="34" charset="0"/>
              </a:rPr>
              <a:t>NoRad</a:t>
            </a:r>
            <a:r>
              <a:rPr lang="en-US" altLang="en-US" sz="1100" dirty="0">
                <a:solidFill>
                  <a:srgbClr val="002060"/>
                </a:solidFill>
                <a:latin typeface="Arial" panose="020B0604020202020204" pitchFamily="34" charset="0"/>
                <a:cs typeface="Arial" panose="020B0604020202020204" pitchFamily="34" charset="0"/>
              </a:rPr>
              <a:t>  ACTIVE=Out</a:t>
            </a:r>
          </a:p>
          <a:p>
            <a:pPr marL="342900" lvl="1" indent="-171450">
              <a:spcBef>
                <a:spcPts val="0"/>
              </a:spcBef>
              <a:buFontTx/>
              <a:buChar char="•"/>
            </a:pPr>
            <a:r>
              <a:rPr lang="en-US" altLang="en-US" sz="1100" dirty="0">
                <a:solidFill>
                  <a:srgbClr val="002060"/>
                </a:solidFill>
                <a:latin typeface="Arial" panose="020B0604020202020204" pitchFamily="34" charset="0"/>
                <a:cs typeface="Arial" panose="020B0604020202020204" pitchFamily="34" charset="0"/>
              </a:rPr>
              <a:t>COND/CAP: Thick=0.033, Material=ALIAS_COMP_N, Submodel=COMP_N</a:t>
            </a:r>
          </a:p>
          <a:p>
            <a:pPr marL="342900" lvl="1" indent="-171450">
              <a:spcBef>
                <a:spcPts val="0"/>
              </a:spcBef>
              <a:buFontTx/>
              <a:buChar char="•"/>
            </a:pPr>
            <a:r>
              <a:rPr lang="en-US" altLang="en-US" sz="1100" dirty="0">
                <a:solidFill>
                  <a:srgbClr val="002060"/>
                </a:solidFill>
                <a:latin typeface="Arial" panose="020B0604020202020204" pitchFamily="34" charset="0"/>
                <a:cs typeface="Arial" panose="020B0604020202020204" pitchFamily="34" charset="0"/>
              </a:rPr>
              <a:t>INSULATION: Top, MLI_05, OFFSET=100000</a:t>
            </a:r>
            <a:endParaRPr lang="en-US" altLang="en-US" sz="900" dirty="0">
              <a:solidFill>
                <a:srgbClr val="00206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HINT: Hover over the material to display a tool tip with values or alias references</a:t>
            </a:r>
            <a:endParaRPr lang="en-US" altLang="en-US" sz="1300" dirty="0">
              <a:solidFill>
                <a:srgbClr val="FFC000"/>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E637A01D-6146-4EE5-9D07-EC31410A7F85}"/>
              </a:ext>
            </a:extLst>
          </p:cNvPr>
          <p:cNvPicPr>
            <a:picLocks noChangeAspect="1"/>
          </p:cNvPicPr>
          <p:nvPr/>
        </p:nvPicPr>
        <p:blipFill rotWithShape="1">
          <a:blip r:embed="rId2">
            <a:clrChange>
              <a:clrFrom>
                <a:srgbClr val="FFFFFF"/>
              </a:clrFrom>
              <a:clrTo>
                <a:srgbClr val="FFFFFF">
                  <a:alpha val="0"/>
                </a:srgbClr>
              </a:clrTo>
            </a:clrChange>
          </a:blip>
          <a:srcRect l="6354"/>
          <a:stretch/>
        </p:blipFill>
        <p:spPr>
          <a:xfrm>
            <a:off x="152400" y="1095376"/>
            <a:ext cx="4591401" cy="2286000"/>
          </a:xfrm>
          <a:prstGeom prst="rect">
            <a:avLst/>
          </a:prstGeom>
        </p:spPr>
      </p:pic>
      <p:sp>
        <p:nvSpPr>
          <p:cNvPr id="9" name="Oval 8">
            <a:extLst>
              <a:ext uri="{FF2B5EF4-FFF2-40B4-BE49-F238E27FC236}">
                <a16:creationId xmlns:a16="http://schemas.microsoft.com/office/drawing/2014/main" id="{71D9E10D-05FA-49D2-AE8D-C60A891A1172}"/>
              </a:ext>
            </a:extLst>
          </p:cNvPr>
          <p:cNvSpPr/>
          <p:nvPr/>
        </p:nvSpPr>
        <p:spPr>
          <a:xfrm>
            <a:off x="720910" y="2155125"/>
            <a:ext cx="152400" cy="181071"/>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10" name="Oval 9">
            <a:extLst>
              <a:ext uri="{FF2B5EF4-FFF2-40B4-BE49-F238E27FC236}">
                <a16:creationId xmlns:a16="http://schemas.microsoft.com/office/drawing/2014/main" id="{7B717EA2-B48C-4876-A8B8-DC5B2FE9C620}"/>
              </a:ext>
            </a:extLst>
          </p:cNvPr>
          <p:cNvSpPr/>
          <p:nvPr/>
        </p:nvSpPr>
        <p:spPr>
          <a:xfrm>
            <a:off x="752815" y="1573868"/>
            <a:ext cx="152400" cy="181071"/>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11" name="Oval 10">
            <a:extLst>
              <a:ext uri="{FF2B5EF4-FFF2-40B4-BE49-F238E27FC236}">
                <a16:creationId xmlns:a16="http://schemas.microsoft.com/office/drawing/2014/main" id="{152BCD36-2FBB-4ECD-AEC7-3CB92878E378}"/>
              </a:ext>
            </a:extLst>
          </p:cNvPr>
          <p:cNvSpPr/>
          <p:nvPr/>
        </p:nvSpPr>
        <p:spPr>
          <a:xfrm>
            <a:off x="1336150" y="2208449"/>
            <a:ext cx="152400" cy="181071"/>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12" name="TextBox 11">
            <a:extLst>
              <a:ext uri="{FF2B5EF4-FFF2-40B4-BE49-F238E27FC236}">
                <a16:creationId xmlns:a16="http://schemas.microsoft.com/office/drawing/2014/main" id="{7EC15EFA-6917-4B62-B927-3D1C9F094F7C}"/>
              </a:ext>
            </a:extLst>
          </p:cNvPr>
          <p:cNvSpPr txBox="1"/>
          <p:nvPr/>
        </p:nvSpPr>
        <p:spPr>
          <a:xfrm>
            <a:off x="428410" y="2158720"/>
            <a:ext cx="381000" cy="369332"/>
          </a:xfrm>
          <a:prstGeom prst="rect">
            <a:avLst/>
          </a:prstGeom>
          <a:noFill/>
        </p:spPr>
        <p:txBody>
          <a:bodyPr wrap="square" rtlCol="0">
            <a:spAutoFit/>
          </a:bodyPr>
          <a:lstStyle/>
          <a:p>
            <a:pPr algn="ctr"/>
            <a:r>
              <a:rPr lang="en-US" dirty="0">
                <a:solidFill>
                  <a:srgbClr val="00B050"/>
                </a:solidFill>
              </a:rPr>
              <a:t>1</a:t>
            </a:r>
          </a:p>
        </p:txBody>
      </p:sp>
      <p:sp>
        <p:nvSpPr>
          <p:cNvPr id="13" name="TextBox 12">
            <a:extLst>
              <a:ext uri="{FF2B5EF4-FFF2-40B4-BE49-F238E27FC236}">
                <a16:creationId xmlns:a16="http://schemas.microsoft.com/office/drawing/2014/main" id="{34ECDE0F-AA0D-43A9-BB4D-C09143AC10DA}"/>
              </a:ext>
            </a:extLst>
          </p:cNvPr>
          <p:cNvSpPr txBox="1"/>
          <p:nvPr/>
        </p:nvSpPr>
        <p:spPr>
          <a:xfrm>
            <a:off x="488686" y="1595860"/>
            <a:ext cx="381000" cy="369332"/>
          </a:xfrm>
          <a:prstGeom prst="rect">
            <a:avLst/>
          </a:prstGeom>
          <a:noFill/>
        </p:spPr>
        <p:txBody>
          <a:bodyPr wrap="square" rtlCol="0">
            <a:spAutoFit/>
          </a:bodyPr>
          <a:lstStyle/>
          <a:p>
            <a:pPr algn="ctr"/>
            <a:r>
              <a:rPr lang="en-US" dirty="0">
                <a:solidFill>
                  <a:srgbClr val="00B050"/>
                </a:solidFill>
              </a:rPr>
              <a:t>2</a:t>
            </a:r>
          </a:p>
        </p:txBody>
      </p:sp>
      <p:sp>
        <p:nvSpPr>
          <p:cNvPr id="14" name="TextBox 13">
            <a:extLst>
              <a:ext uri="{FF2B5EF4-FFF2-40B4-BE49-F238E27FC236}">
                <a16:creationId xmlns:a16="http://schemas.microsoft.com/office/drawing/2014/main" id="{8194D92A-9658-43AE-8F93-3AF259AA31E0}"/>
              </a:ext>
            </a:extLst>
          </p:cNvPr>
          <p:cNvSpPr txBox="1"/>
          <p:nvPr/>
        </p:nvSpPr>
        <p:spPr>
          <a:xfrm>
            <a:off x="1066800" y="2319513"/>
            <a:ext cx="381000" cy="369332"/>
          </a:xfrm>
          <a:prstGeom prst="rect">
            <a:avLst/>
          </a:prstGeom>
          <a:noFill/>
        </p:spPr>
        <p:txBody>
          <a:bodyPr wrap="square" rtlCol="0">
            <a:spAutoFit/>
          </a:bodyPr>
          <a:lstStyle/>
          <a:p>
            <a:pPr algn="ctr"/>
            <a:r>
              <a:rPr lang="en-US" dirty="0">
                <a:solidFill>
                  <a:srgbClr val="00B050"/>
                </a:solidFill>
              </a:rPr>
              <a:t>3</a:t>
            </a:r>
          </a:p>
        </p:txBody>
      </p:sp>
      <p:pic>
        <p:nvPicPr>
          <p:cNvPr id="16" name="Picture 15">
            <a:extLst>
              <a:ext uri="{FF2B5EF4-FFF2-40B4-BE49-F238E27FC236}">
                <a16:creationId xmlns:a16="http://schemas.microsoft.com/office/drawing/2014/main" id="{07EB25C3-8869-4A9E-BABD-EF2AC1D81A55}"/>
              </a:ext>
            </a:extLst>
          </p:cNvPr>
          <p:cNvPicPr>
            <a:picLocks noChangeAspect="1"/>
          </p:cNvPicPr>
          <p:nvPr/>
        </p:nvPicPr>
        <p:blipFill>
          <a:blip r:embed="rId3"/>
          <a:stretch>
            <a:fillRect/>
          </a:stretch>
        </p:blipFill>
        <p:spPr>
          <a:xfrm>
            <a:off x="171450" y="3200400"/>
            <a:ext cx="4609042" cy="2286000"/>
          </a:xfrm>
          <a:prstGeom prst="rect">
            <a:avLst/>
          </a:prstGeom>
        </p:spPr>
      </p:pic>
      <p:pic>
        <p:nvPicPr>
          <p:cNvPr id="18" name="Picture 17">
            <a:extLst>
              <a:ext uri="{FF2B5EF4-FFF2-40B4-BE49-F238E27FC236}">
                <a16:creationId xmlns:a16="http://schemas.microsoft.com/office/drawing/2014/main" id="{3FB4E9FD-631A-4AAD-B23D-2E39E1412421}"/>
              </a:ext>
            </a:extLst>
          </p:cNvPr>
          <p:cNvPicPr>
            <a:picLocks noChangeAspect="1"/>
          </p:cNvPicPr>
          <p:nvPr/>
        </p:nvPicPr>
        <p:blipFill rotWithShape="1">
          <a:blip r:embed="rId4"/>
          <a:srcRect l="28646" t="21541" r="39479" b="54444"/>
          <a:stretch/>
        </p:blipFill>
        <p:spPr>
          <a:xfrm>
            <a:off x="76200" y="4953000"/>
            <a:ext cx="3274260" cy="1387608"/>
          </a:xfrm>
          <a:prstGeom prst="rect">
            <a:avLst/>
          </a:prstGeom>
        </p:spPr>
      </p:pic>
      <p:sp>
        <p:nvSpPr>
          <p:cNvPr id="20" name="Arrow: Right 19">
            <a:extLst>
              <a:ext uri="{FF2B5EF4-FFF2-40B4-BE49-F238E27FC236}">
                <a16:creationId xmlns:a16="http://schemas.microsoft.com/office/drawing/2014/main" id="{4EAE9F8E-3E61-484E-86AF-EAA42D084431}"/>
              </a:ext>
            </a:extLst>
          </p:cNvPr>
          <p:cNvSpPr/>
          <p:nvPr/>
        </p:nvSpPr>
        <p:spPr>
          <a:xfrm rot="5576658">
            <a:off x="1179395" y="5364077"/>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pic>
        <p:nvPicPr>
          <p:cNvPr id="22" name="Picture 21">
            <a:extLst>
              <a:ext uri="{FF2B5EF4-FFF2-40B4-BE49-F238E27FC236}">
                <a16:creationId xmlns:a16="http://schemas.microsoft.com/office/drawing/2014/main" id="{7150E5B9-8484-4757-A232-1EB79A964E27}"/>
              </a:ext>
            </a:extLst>
          </p:cNvPr>
          <p:cNvPicPr>
            <a:picLocks noChangeAspect="1"/>
          </p:cNvPicPr>
          <p:nvPr/>
        </p:nvPicPr>
        <p:blipFill rotWithShape="1">
          <a:blip r:embed="rId5">
            <a:clrChange>
              <a:clrFrom>
                <a:srgbClr val="FFFFFF"/>
              </a:clrFrom>
              <a:clrTo>
                <a:srgbClr val="FFFFFF">
                  <a:alpha val="0"/>
                </a:srgbClr>
              </a:clrTo>
            </a:clrChange>
          </a:blip>
          <a:srcRect l="12708" t="28868" r="65625" b="24308"/>
          <a:stretch/>
        </p:blipFill>
        <p:spPr>
          <a:xfrm>
            <a:off x="1189320" y="2650744"/>
            <a:ext cx="1371600" cy="1382070"/>
          </a:xfrm>
          <a:prstGeom prst="rect">
            <a:avLst/>
          </a:prstGeom>
        </p:spPr>
      </p:pic>
      <p:sp>
        <p:nvSpPr>
          <p:cNvPr id="24" name="Arrow: Right 23">
            <a:extLst>
              <a:ext uri="{FF2B5EF4-FFF2-40B4-BE49-F238E27FC236}">
                <a16:creationId xmlns:a16="http://schemas.microsoft.com/office/drawing/2014/main" id="{405820EB-F36F-48E0-8287-942602E589F6}"/>
              </a:ext>
            </a:extLst>
          </p:cNvPr>
          <p:cNvSpPr/>
          <p:nvPr/>
        </p:nvSpPr>
        <p:spPr>
          <a:xfrm rot="3878600">
            <a:off x="2086059" y="3841759"/>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9D12FA5E-F5B1-40DA-814F-B9D2E2268882}"/>
              </a:ext>
            </a:extLst>
          </p:cNvPr>
          <p:cNvSpPr/>
          <p:nvPr/>
        </p:nvSpPr>
        <p:spPr>
          <a:xfrm rot="2869850">
            <a:off x="930912" y="2641134"/>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494657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F28807B-94DD-4402-B68A-E1585AD1AEE4}"/>
              </a:ext>
            </a:extLst>
          </p:cNvPr>
          <p:cNvPicPr>
            <a:picLocks noChangeAspect="1"/>
          </p:cNvPicPr>
          <p:nvPr/>
        </p:nvPicPr>
        <p:blipFill rotWithShape="1">
          <a:blip r:embed="rId2"/>
          <a:srcRect r="58471" b="75242"/>
          <a:stretch/>
        </p:blipFill>
        <p:spPr>
          <a:xfrm>
            <a:off x="76200" y="2638641"/>
            <a:ext cx="2576963" cy="1026618"/>
          </a:xfrm>
          <a:prstGeom prst="rect">
            <a:avLst/>
          </a:prstGeom>
        </p:spPr>
      </p:pic>
      <p:pic>
        <p:nvPicPr>
          <p:cNvPr id="43" name="Picture 42">
            <a:extLst>
              <a:ext uri="{FF2B5EF4-FFF2-40B4-BE49-F238E27FC236}">
                <a16:creationId xmlns:a16="http://schemas.microsoft.com/office/drawing/2014/main" id="{910C1054-0EF8-41D0-A32B-ABED9C843295}"/>
              </a:ext>
            </a:extLst>
          </p:cNvPr>
          <p:cNvPicPr>
            <a:picLocks noChangeAspect="1"/>
          </p:cNvPicPr>
          <p:nvPr/>
        </p:nvPicPr>
        <p:blipFill>
          <a:blip r:embed="rId3"/>
          <a:stretch>
            <a:fillRect/>
          </a:stretch>
        </p:blipFill>
        <p:spPr>
          <a:xfrm>
            <a:off x="1578340" y="3161139"/>
            <a:ext cx="3228916" cy="2339848"/>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Component N - Deck 3 (Part 2)</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137</a:t>
            </a:fld>
            <a:endParaRPr lang="en-US" altLang="en-US" sz="1200" dirty="0"/>
          </a:p>
        </p:txBody>
      </p:sp>
      <p:sp>
        <p:nvSpPr>
          <p:cNvPr id="4" name="object 3">
            <a:extLst>
              <a:ext uri="{FF2B5EF4-FFF2-40B4-BE49-F238E27FC236}">
                <a16:creationId xmlns:a16="http://schemas.microsoft.com/office/drawing/2014/main" id="{8E8CE65F-EC9D-41C6-8D9F-36B42C9F45B4}"/>
              </a:ext>
            </a:extLst>
          </p:cNvPr>
          <p:cNvSpPr txBox="1">
            <a:spLocks noChangeArrowheads="1"/>
          </p:cNvSpPr>
          <p:nvPr/>
        </p:nvSpPr>
        <p:spPr bwMode="auto">
          <a:xfrm>
            <a:off x="4876800" y="1042806"/>
            <a:ext cx="4191000" cy="5414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Select the three new surface and re-sequence the node IDs (</a:t>
            </a:r>
            <a:r>
              <a:rPr lang="en-US" altLang="en-US" sz="1300" u="sng" dirty="0" err="1">
                <a:solidFill>
                  <a:srgbClr val="00B050"/>
                </a:solidFill>
                <a:latin typeface="Arial" panose="020B0604020202020204" pitchFamily="34" charset="0"/>
                <a:cs typeface="Arial" panose="020B0604020202020204" pitchFamily="34" charset="0"/>
              </a:rPr>
              <a:t>ReseqNodeInfo</a:t>
            </a:r>
            <a:r>
              <a:rPr lang="en-US" altLang="en-US" sz="1300" dirty="0">
                <a:solidFill>
                  <a:srgbClr val="00B050"/>
                </a:solidFill>
                <a:latin typeface="Arial" panose="020B0604020202020204" pitchFamily="34" charset="0"/>
                <a:cs typeface="Arial" panose="020B0604020202020204" pitchFamily="34" charset="0"/>
              </a:rPr>
              <a:t>).  Make sure the box is checked to </a:t>
            </a:r>
            <a:r>
              <a:rPr lang="en-US" altLang="en-US" sz="1300" i="1" dirty="0">
                <a:solidFill>
                  <a:srgbClr val="00B050"/>
                </a:solidFill>
                <a:latin typeface="Arial" panose="020B0604020202020204" pitchFamily="34" charset="0"/>
                <a:cs typeface="Arial" panose="020B0604020202020204" pitchFamily="34" charset="0"/>
              </a:rPr>
              <a:t>Add Increment to existing node number</a:t>
            </a:r>
            <a:r>
              <a:rPr lang="en-US" altLang="en-US" sz="1300" dirty="0">
                <a:solidFill>
                  <a:srgbClr val="00B050"/>
                </a:solidFill>
                <a:latin typeface="Arial" panose="020B0604020202020204" pitchFamily="34" charset="0"/>
                <a:cs typeface="Arial" panose="020B0604020202020204" pitchFamily="34" charset="0"/>
              </a:rPr>
              <a:t> and set it to 1000.  Click OK and the second version of Component N will be in the 2000 range.  Repeat for the other 2 versions of component N (3xxx and 4xxx).  HINT: this could be done by copying both versions and setting the increment to 2000</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Now move all 12 surfaces from 0,0,0 to 0,0,-30 to re-place them back at the original position.  It may be easier to build portions of the model some distance off to the side and move it into position when complete. </a:t>
            </a:r>
            <a:endParaRPr lang="en-US" altLang="en-US" sz="1100" dirty="0">
              <a:solidFill>
                <a:srgbClr val="7030A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Edit all 12 surfaces and go to the Insulation Tab.  Click the P button beside the Top/Out side checkbox.  Click </a:t>
            </a:r>
            <a:r>
              <a:rPr lang="en-US" altLang="en-US" sz="1300" i="1" dirty="0">
                <a:solidFill>
                  <a:srgbClr val="002060"/>
                </a:solidFill>
                <a:latin typeface="Arial" panose="020B0604020202020204" pitchFamily="34" charset="0"/>
                <a:cs typeface="Arial" panose="020B0604020202020204" pitchFamily="34" charset="0"/>
              </a:rPr>
              <a:t>Add Symbol</a:t>
            </a:r>
            <a:r>
              <a:rPr lang="en-US" altLang="en-US" sz="1300" dirty="0">
                <a:solidFill>
                  <a:srgbClr val="002060"/>
                </a:solidFill>
                <a:latin typeface="Arial" panose="020B0604020202020204" pitchFamily="34" charset="0"/>
                <a:cs typeface="Arial" panose="020B0604020202020204" pitchFamily="34" charset="0"/>
              </a:rPr>
              <a:t> with a new name of </a:t>
            </a:r>
            <a:r>
              <a:rPr lang="en-US" altLang="en-US" sz="1300" dirty="0" err="1">
                <a:solidFill>
                  <a:srgbClr val="002060"/>
                </a:solidFill>
                <a:latin typeface="Arial" panose="020B0604020202020204" pitchFamily="34" charset="0"/>
                <a:cs typeface="Arial" panose="020B0604020202020204" pitchFamily="34" charset="0"/>
              </a:rPr>
              <a:t>MLI_On_Comp_N</a:t>
            </a:r>
            <a:r>
              <a:rPr lang="en-US" altLang="en-US" sz="1300" dirty="0">
                <a:solidFill>
                  <a:srgbClr val="002060"/>
                </a:solidFill>
                <a:latin typeface="Arial" panose="020B0604020202020204" pitchFamily="34" charset="0"/>
                <a:cs typeface="Arial" panose="020B0604020202020204" pitchFamily="34" charset="0"/>
              </a:rPr>
              <a:t> and a value of 1.  Enter the new symbol name in the expression editor.  A 1 indicates that this surface should have MLI; whereas, a zero would indicate no MLI.  This symbol could be overridden in a CaseSet to explore these two options.</a:t>
            </a:r>
            <a:endParaRPr lang="en-US" altLang="en-US" sz="1100" dirty="0">
              <a:solidFill>
                <a:srgbClr val="00206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Add an edge contactor from the 4 central cylinders to the entire Deck 3.  Make it an edge contactor using the Max Height for each cylinder, with a tolerance of 0.5 and a magnitude of 1.6 (4 * 4 * 0.1) and absolute contact</a:t>
            </a:r>
          </a:p>
          <a:p>
            <a:pPr>
              <a:spcBef>
                <a:spcPts val="0"/>
              </a:spcBef>
              <a:buFontTx/>
              <a:buChar char="•"/>
            </a:pPr>
            <a:r>
              <a:rPr lang="en-US" altLang="en-US" sz="1300" dirty="0">
                <a:solidFill>
                  <a:srgbClr val="FFC000"/>
                </a:solidFill>
                <a:latin typeface="Arial" panose="020B0604020202020204" pitchFamily="34" charset="0"/>
                <a:cs typeface="Arial" panose="020B0604020202020204" pitchFamily="34" charset="0"/>
              </a:rPr>
              <a:t>Use the U scaling to only make contact near 0°, 90°, 180°, and 270°</a:t>
            </a:r>
          </a:p>
        </p:txBody>
      </p:sp>
      <p:pic>
        <p:nvPicPr>
          <p:cNvPr id="5" name="Picture 4">
            <a:extLst>
              <a:ext uri="{FF2B5EF4-FFF2-40B4-BE49-F238E27FC236}">
                <a16:creationId xmlns:a16="http://schemas.microsoft.com/office/drawing/2014/main" id="{C24BD033-67C3-46CC-A925-17E12600ECF4}"/>
              </a:ext>
            </a:extLst>
          </p:cNvPr>
          <p:cNvPicPr>
            <a:picLocks noChangeAspect="1"/>
          </p:cNvPicPr>
          <p:nvPr/>
        </p:nvPicPr>
        <p:blipFill rotWithShape="1">
          <a:blip r:embed="rId4"/>
          <a:srcRect l="46632" t="13821" r="26316" b="52992"/>
          <a:stretch/>
        </p:blipFill>
        <p:spPr>
          <a:xfrm>
            <a:off x="179471" y="1179095"/>
            <a:ext cx="2473692" cy="1414913"/>
          </a:xfrm>
          <a:prstGeom prst="rect">
            <a:avLst/>
          </a:prstGeom>
        </p:spPr>
      </p:pic>
      <p:sp>
        <p:nvSpPr>
          <p:cNvPr id="21" name="Oval 20">
            <a:extLst>
              <a:ext uri="{FF2B5EF4-FFF2-40B4-BE49-F238E27FC236}">
                <a16:creationId xmlns:a16="http://schemas.microsoft.com/office/drawing/2014/main" id="{737FDD14-F7CD-437B-82C7-8AADF98B1BF2}"/>
              </a:ext>
            </a:extLst>
          </p:cNvPr>
          <p:cNvSpPr/>
          <p:nvPr/>
        </p:nvSpPr>
        <p:spPr>
          <a:xfrm>
            <a:off x="276010" y="2068184"/>
            <a:ext cx="152400" cy="1810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23" name="Oval 22">
            <a:extLst>
              <a:ext uri="{FF2B5EF4-FFF2-40B4-BE49-F238E27FC236}">
                <a16:creationId xmlns:a16="http://schemas.microsoft.com/office/drawing/2014/main" id="{C8E59A62-FDB4-4D82-9302-4506A386A266}"/>
              </a:ext>
            </a:extLst>
          </p:cNvPr>
          <p:cNvSpPr/>
          <p:nvPr/>
        </p:nvSpPr>
        <p:spPr>
          <a:xfrm>
            <a:off x="2076902" y="2249255"/>
            <a:ext cx="152400" cy="18107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26" name="TextBox 25">
            <a:extLst>
              <a:ext uri="{FF2B5EF4-FFF2-40B4-BE49-F238E27FC236}">
                <a16:creationId xmlns:a16="http://schemas.microsoft.com/office/drawing/2014/main" id="{AF0AD834-AD7E-4095-9F25-F6F4984DD86E}"/>
              </a:ext>
            </a:extLst>
          </p:cNvPr>
          <p:cNvSpPr txBox="1"/>
          <p:nvPr/>
        </p:nvSpPr>
        <p:spPr>
          <a:xfrm>
            <a:off x="237910" y="2204854"/>
            <a:ext cx="381000" cy="369332"/>
          </a:xfrm>
          <a:prstGeom prst="rect">
            <a:avLst/>
          </a:prstGeom>
          <a:noFill/>
        </p:spPr>
        <p:txBody>
          <a:bodyPr wrap="square" rtlCol="0">
            <a:spAutoFit/>
          </a:bodyPr>
          <a:lstStyle/>
          <a:p>
            <a:pPr algn="ctr"/>
            <a:r>
              <a:rPr lang="en-US" dirty="0">
                <a:solidFill>
                  <a:srgbClr val="FF0000"/>
                </a:solidFill>
              </a:rPr>
              <a:t>1</a:t>
            </a:r>
          </a:p>
        </p:txBody>
      </p:sp>
      <p:sp>
        <p:nvSpPr>
          <p:cNvPr id="27" name="TextBox 26">
            <a:extLst>
              <a:ext uri="{FF2B5EF4-FFF2-40B4-BE49-F238E27FC236}">
                <a16:creationId xmlns:a16="http://schemas.microsoft.com/office/drawing/2014/main" id="{1BF4E29C-E21C-45AD-BD02-236320D981A2}"/>
              </a:ext>
            </a:extLst>
          </p:cNvPr>
          <p:cNvSpPr txBox="1"/>
          <p:nvPr/>
        </p:nvSpPr>
        <p:spPr>
          <a:xfrm>
            <a:off x="2177766" y="2250057"/>
            <a:ext cx="381000" cy="369332"/>
          </a:xfrm>
          <a:prstGeom prst="rect">
            <a:avLst/>
          </a:prstGeom>
          <a:noFill/>
        </p:spPr>
        <p:txBody>
          <a:bodyPr wrap="square" rtlCol="0">
            <a:spAutoFit/>
          </a:bodyPr>
          <a:lstStyle/>
          <a:p>
            <a:pPr algn="ctr"/>
            <a:r>
              <a:rPr lang="en-US" dirty="0">
                <a:solidFill>
                  <a:srgbClr val="FF0000"/>
                </a:solidFill>
              </a:rPr>
              <a:t>2</a:t>
            </a:r>
          </a:p>
        </p:txBody>
      </p:sp>
      <p:pic>
        <p:nvPicPr>
          <p:cNvPr id="15" name="Picture 14">
            <a:extLst>
              <a:ext uri="{FF2B5EF4-FFF2-40B4-BE49-F238E27FC236}">
                <a16:creationId xmlns:a16="http://schemas.microsoft.com/office/drawing/2014/main" id="{9C23C9A9-1A42-48CB-99DA-1336F24B1392}"/>
              </a:ext>
            </a:extLst>
          </p:cNvPr>
          <p:cNvPicPr>
            <a:picLocks noChangeAspect="1"/>
          </p:cNvPicPr>
          <p:nvPr/>
        </p:nvPicPr>
        <p:blipFill>
          <a:blip r:embed="rId5"/>
          <a:stretch>
            <a:fillRect/>
          </a:stretch>
        </p:blipFill>
        <p:spPr>
          <a:xfrm>
            <a:off x="1893664" y="1095244"/>
            <a:ext cx="2913592" cy="1082338"/>
          </a:xfrm>
          <a:prstGeom prst="rect">
            <a:avLst/>
          </a:prstGeom>
        </p:spPr>
      </p:pic>
      <p:sp>
        <p:nvSpPr>
          <p:cNvPr id="28" name="Arrow: Right 27">
            <a:extLst>
              <a:ext uri="{FF2B5EF4-FFF2-40B4-BE49-F238E27FC236}">
                <a16:creationId xmlns:a16="http://schemas.microsoft.com/office/drawing/2014/main" id="{DE0BB164-86C3-4FC1-9E5A-4347D398F36F}"/>
              </a:ext>
            </a:extLst>
          </p:cNvPr>
          <p:cNvSpPr/>
          <p:nvPr/>
        </p:nvSpPr>
        <p:spPr>
          <a:xfrm rot="19339595">
            <a:off x="1645027" y="1877129"/>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61B724F9-C66C-4D0F-852D-7DDE9FA1C304}"/>
              </a:ext>
            </a:extLst>
          </p:cNvPr>
          <p:cNvSpPr/>
          <p:nvPr/>
        </p:nvSpPr>
        <p:spPr>
          <a:xfrm rot="6613766">
            <a:off x="1171965" y="2681689"/>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345EACD3-C53A-49A6-861C-A342F9B44BB4}"/>
              </a:ext>
            </a:extLst>
          </p:cNvPr>
          <p:cNvPicPr>
            <a:picLocks noChangeAspect="1"/>
          </p:cNvPicPr>
          <p:nvPr/>
        </p:nvPicPr>
        <p:blipFill rotWithShape="1">
          <a:blip r:embed="rId6"/>
          <a:srcRect t="29132" r="80352" b="58773"/>
          <a:stretch/>
        </p:blipFill>
        <p:spPr>
          <a:xfrm>
            <a:off x="3352800" y="2348724"/>
            <a:ext cx="1142689" cy="468352"/>
          </a:xfrm>
          <a:prstGeom prst="rect">
            <a:avLst/>
          </a:prstGeom>
        </p:spPr>
      </p:pic>
      <p:pic>
        <p:nvPicPr>
          <p:cNvPr id="32" name="Picture 31">
            <a:extLst>
              <a:ext uri="{FF2B5EF4-FFF2-40B4-BE49-F238E27FC236}">
                <a16:creationId xmlns:a16="http://schemas.microsoft.com/office/drawing/2014/main" id="{862B160A-A12A-4E09-90F4-16B1A1B6170A}"/>
              </a:ext>
            </a:extLst>
          </p:cNvPr>
          <p:cNvPicPr>
            <a:picLocks noChangeAspect="1"/>
          </p:cNvPicPr>
          <p:nvPr/>
        </p:nvPicPr>
        <p:blipFill rotWithShape="1">
          <a:blip r:embed="rId6"/>
          <a:srcRect l="80162" b="81275"/>
          <a:stretch/>
        </p:blipFill>
        <p:spPr>
          <a:xfrm>
            <a:off x="2273418" y="2502982"/>
            <a:ext cx="1047298" cy="658157"/>
          </a:xfrm>
          <a:prstGeom prst="rect">
            <a:avLst/>
          </a:prstGeom>
        </p:spPr>
      </p:pic>
      <p:sp>
        <p:nvSpPr>
          <p:cNvPr id="33" name="Arrow: Right 32">
            <a:extLst>
              <a:ext uri="{FF2B5EF4-FFF2-40B4-BE49-F238E27FC236}">
                <a16:creationId xmlns:a16="http://schemas.microsoft.com/office/drawing/2014/main" id="{B8EF8EF0-C434-4A4C-BC4D-4AB8701CF431}"/>
              </a:ext>
            </a:extLst>
          </p:cNvPr>
          <p:cNvSpPr/>
          <p:nvPr/>
        </p:nvSpPr>
        <p:spPr>
          <a:xfrm rot="20151615">
            <a:off x="1854631" y="2753195"/>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Right 33">
            <a:extLst>
              <a:ext uri="{FF2B5EF4-FFF2-40B4-BE49-F238E27FC236}">
                <a16:creationId xmlns:a16="http://schemas.microsoft.com/office/drawing/2014/main" id="{EDF6DDA6-6D5C-444E-AE09-D6F06F30CC02}"/>
              </a:ext>
            </a:extLst>
          </p:cNvPr>
          <p:cNvSpPr/>
          <p:nvPr/>
        </p:nvSpPr>
        <p:spPr>
          <a:xfrm rot="18714414">
            <a:off x="3234369" y="2684998"/>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bject 3">
            <a:extLst>
              <a:ext uri="{FF2B5EF4-FFF2-40B4-BE49-F238E27FC236}">
                <a16:creationId xmlns:a16="http://schemas.microsoft.com/office/drawing/2014/main" id="{10D7B6D5-B1FD-4DF1-A701-D321FED10FE5}"/>
              </a:ext>
            </a:extLst>
          </p:cNvPr>
          <p:cNvSpPr txBox="1">
            <a:spLocks noChangeArrowheads="1"/>
          </p:cNvSpPr>
          <p:nvPr/>
        </p:nvSpPr>
        <p:spPr bwMode="auto">
          <a:xfrm>
            <a:off x="87429" y="5374710"/>
            <a:ext cx="4697329" cy="1013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Create four construction lines selecting QUAD as the object snap point at the top of each dome.  Turn off the CAD for Component N and the TD objects for DECK_2. Copy the three Comp N surfaces only from point 1 to point 2.  Merge the new nodes if needed.</a:t>
            </a:r>
            <a:endParaRPr lang="en-US" altLang="en-US" sz="1300" dirty="0">
              <a:solidFill>
                <a:srgbClr val="FFC000"/>
              </a:solidFill>
              <a:latin typeface="Arial" panose="020B0604020202020204" pitchFamily="34" charset="0"/>
              <a:cs typeface="Arial" panose="020B0604020202020204" pitchFamily="34" charset="0"/>
            </a:endParaRPr>
          </a:p>
        </p:txBody>
      </p:sp>
      <p:sp>
        <p:nvSpPr>
          <p:cNvPr id="41" name="Arrow: Right 40">
            <a:extLst>
              <a:ext uri="{FF2B5EF4-FFF2-40B4-BE49-F238E27FC236}">
                <a16:creationId xmlns:a16="http://schemas.microsoft.com/office/drawing/2014/main" id="{90486953-E6FF-450A-8FB2-E62555F048B4}"/>
              </a:ext>
            </a:extLst>
          </p:cNvPr>
          <p:cNvSpPr/>
          <p:nvPr/>
        </p:nvSpPr>
        <p:spPr>
          <a:xfrm rot="6484560">
            <a:off x="3693283" y="2908913"/>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8FC085DA-3920-464F-84FB-E96F6AF6101B}"/>
              </a:ext>
            </a:extLst>
          </p:cNvPr>
          <p:cNvPicPr>
            <a:picLocks noChangeAspect="1"/>
          </p:cNvPicPr>
          <p:nvPr/>
        </p:nvPicPr>
        <p:blipFill rotWithShape="1">
          <a:blip r:embed="rId3"/>
          <a:srcRect l="24566" t="21428" r="66989" b="40548"/>
          <a:stretch/>
        </p:blipFill>
        <p:spPr>
          <a:xfrm>
            <a:off x="470782" y="3352799"/>
            <a:ext cx="616592" cy="2011827"/>
          </a:xfrm>
          <a:prstGeom prst="rect">
            <a:avLst/>
          </a:prstGeom>
          <a:ln w="22225">
            <a:solidFill>
              <a:schemeClr val="tx1"/>
            </a:solidFill>
          </a:ln>
        </p:spPr>
      </p:pic>
      <p:sp>
        <p:nvSpPr>
          <p:cNvPr id="45" name="Arrow: Right 44">
            <a:extLst>
              <a:ext uri="{FF2B5EF4-FFF2-40B4-BE49-F238E27FC236}">
                <a16:creationId xmlns:a16="http://schemas.microsoft.com/office/drawing/2014/main" id="{561B58DD-3B7C-4198-B1E3-6F855A1A6646}"/>
              </a:ext>
            </a:extLst>
          </p:cNvPr>
          <p:cNvSpPr/>
          <p:nvPr/>
        </p:nvSpPr>
        <p:spPr>
          <a:xfrm rot="798491">
            <a:off x="2061821" y="4254347"/>
            <a:ext cx="423193" cy="38210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249464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Component N - Deck 3 (Part 3)</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138</a:t>
            </a:fld>
            <a:endParaRPr lang="en-US" altLang="en-US" sz="1200" dirty="0"/>
          </a:p>
        </p:txBody>
      </p:sp>
      <p:sp>
        <p:nvSpPr>
          <p:cNvPr id="4" name="object 3">
            <a:extLst>
              <a:ext uri="{FF2B5EF4-FFF2-40B4-BE49-F238E27FC236}">
                <a16:creationId xmlns:a16="http://schemas.microsoft.com/office/drawing/2014/main" id="{8E8CE65F-EC9D-41C6-8D9F-36B42C9F45B4}"/>
              </a:ext>
            </a:extLst>
          </p:cNvPr>
          <p:cNvSpPr txBox="1">
            <a:spLocks noChangeArrowheads="1"/>
          </p:cNvSpPr>
          <p:nvPr/>
        </p:nvSpPr>
        <p:spPr bwMode="auto">
          <a:xfrm>
            <a:off x="4876800" y="1033181"/>
            <a:ext cx="4191000" cy="561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Showing the contactor markers highlights how connections are made at only the quadrant points on Component N.  This “masking” could be used with a box baseplate to only make contact along the midpoints and/or at the corners if desired.</a:t>
            </a:r>
            <a:endParaRPr lang="en-US" altLang="en-US" sz="1300" dirty="0">
              <a:solidFill>
                <a:srgbClr val="FFC00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Turning on only </a:t>
            </a:r>
            <a:r>
              <a:rPr lang="en-US" altLang="en-US" sz="1300" dirty="0" err="1">
                <a:solidFill>
                  <a:srgbClr val="00B050"/>
                </a:solidFill>
                <a:latin typeface="Arial" panose="020B0604020202020204" pitchFamily="34" charset="0"/>
                <a:cs typeface="Arial" panose="020B0604020202020204" pitchFamily="34" charset="0"/>
              </a:rPr>
              <a:t>Comp_N</a:t>
            </a:r>
            <a:r>
              <a:rPr lang="en-US" altLang="en-US" sz="1300" dirty="0">
                <a:solidFill>
                  <a:srgbClr val="00B050"/>
                </a:solidFill>
                <a:latin typeface="Arial" panose="020B0604020202020204" pitchFamily="34" charset="0"/>
                <a:cs typeface="Arial" panose="020B0604020202020204" pitchFamily="34" charset="0"/>
              </a:rPr>
              <a:t> nodes 1000-1999 shows a single instance.  Setting the viewpoint (-VPOINT) to 0,0,1 allows for easy selection of the bands of nodes to select for the application of a heater.</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Create a new heater on nodes (</a:t>
            </a:r>
            <a:r>
              <a:rPr lang="en-US" altLang="en-US" sz="1300" u="sng" dirty="0" err="1">
                <a:solidFill>
                  <a:srgbClr val="7030A0"/>
                </a:solidFill>
                <a:latin typeface="Arial" panose="020B0604020202020204" pitchFamily="34" charset="0"/>
                <a:cs typeface="Arial" panose="020B0604020202020204" pitchFamily="34" charset="0"/>
              </a:rPr>
              <a:t>rcHeaterNode</a:t>
            </a:r>
            <a:r>
              <a:rPr lang="en-US" altLang="en-US" sz="1300" dirty="0">
                <a:solidFill>
                  <a:srgbClr val="7030A0"/>
                </a:solidFill>
                <a:latin typeface="Arial" panose="020B0604020202020204" pitchFamily="34" charset="0"/>
                <a:cs typeface="Arial" panose="020B0604020202020204" pitchFamily="34" charset="0"/>
              </a:rPr>
              <a:t>).  Clicking the top left location of the blue Window and dragging to the right selects via a Window (where only objects contained completely within the boundary are selected).  If dragging instead to the left, it becomes a Crossing, where any objects crossing the boundary are selected).  Uses can specify W or C (or even WP:  Window Polygon or CP: Crossing Polygon) if desired.</a:t>
            </a:r>
            <a:endParaRPr lang="en-US" altLang="en-US" sz="1100" dirty="0">
              <a:solidFill>
                <a:srgbClr val="7030A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Select the two latitudes of nodes for Heat Applied and the Pole for Sensing.  Apply the values as shown to the left, adjusting for the </a:t>
            </a:r>
            <a:r>
              <a:rPr lang="en-US" altLang="en-US" sz="1300" dirty="0" err="1">
                <a:solidFill>
                  <a:srgbClr val="002060"/>
                </a:solidFill>
                <a:latin typeface="Arial" panose="020B0604020202020204" pitchFamily="34" charset="0"/>
                <a:cs typeface="Arial" panose="020B0604020202020204" pitchFamily="34" charset="0"/>
              </a:rPr>
              <a:t>Comp_N</a:t>
            </a:r>
            <a:r>
              <a:rPr lang="en-US" altLang="en-US" sz="1300" dirty="0">
                <a:solidFill>
                  <a:srgbClr val="002060"/>
                </a:solidFill>
                <a:latin typeface="Arial" panose="020B0604020202020204" pitchFamily="34" charset="0"/>
                <a:cs typeface="Arial" panose="020B0604020202020204" pitchFamily="34" charset="0"/>
              </a:rPr>
              <a:t> # and Location.</a:t>
            </a:r>
            <a:endParaRPr lang="en-US" altLang="en-US" sz="1100" dirty="0">
              <a:solidFill>
                <a:srgbClr val="00206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Note that the applied heat locations are indicated with arrows pointing in towards the surface, whereas the sensing location is indicated by an arrow pointing away from the surface</a:t>
            </a:r>
          </a:p>
          <a:p>
            <a:pPr>
              <a:spcBef>
                <a:spcPts val="0"/>
              </a:spcBef>
              <a:buFontTx/>
              <a:buChar char="•"/>
            </a:pPr>
            <a:r>
              <a:rPr lang="en-US" altLang="en-US" sz="1300" dirty="0">
                <a:solidFill>
                  <a:srgbClr val="FFC000"/>
                </a:solidFill>
                <a:latin typeface="Arial" panose="020B0604020202020204" pitchFamily="34" charset="0"/>
                <a:cs typeface="Arial" panose="020B0604020202020204" pitchFamily="34" charset="0"/>
              </a:rPr>
              <a:t>Listing by Heater in the </a:t>
            </a:r>
            <a:r>
              <a:rPr lang="en-US" altLang="en-US" sz="1300" dirty="0" err="1">
                <a:solidFill>
                  <a:srgbClr val="FFC000"/>
                </a:solidFill>
                <a:latin typeface="Arial" panose="020B0604020202020204" pitchFamily="34" charset="0"/>
                <a:cs typeface="Arial" panose="020B0604020202020204" pitchFamily="34" charset="0"/>
              </a:rPr>
              <a:t>ModelBrowser</a:t>
            </a:r>
            <a:r>
              <a:rPr lang="en-US" altLang="en-US" sz="1300" dirty="0">
                <a:solidFill>
                  <a:srgbClr val="FFC000"/>
                </a:solidFill>
                <a:latin typeface="Arial" panose="020B0604020202020204" pitchFamily="34" charset="0"/>
                <a:cs typeface="Arial" panose="020B0604020202020204" pitchFamily="34" charset="0"/>
              </a:rPr>
              <a:t> shows enough information to identify each unique heater by the Description or Register String</a:t>
            </a:r>
          </a:p>
        </p:txBody>
      </p:sp>
      <p:sp>
        <p:nvSpPr>
          <p:cNvPr id="41" name="Arrow: Right 40">
            <a:extLst>
              <a:ext uri="{FF2B5EF4-FFF2-40B4-BE49-F238E27FC236}">
                <a16:creationId xmlns:a16="http://schemas.microsoft.com/office/drawing/2014/main" id="{90486953-E6FF-450A-8FB2-E62555F048B4}"/>
              </a:ext>
            </a:extLst>
          </p:cNvPr>
          <p:cNvSpPr/>
          <p:nvPr/>
        </p:nvSpPr>
        <p:spPr>
          <a:xfrm rot="6484560">
            <a:off x="2558994" y="4582680"/>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99128C2-DDB7-430B-B6AF-69F4CFFBC25D}"/>
              </a:ext>
            </a:extLst>
          </p:cNvPr>
          <p:cNvPicPr>
            <a:picLocks noChangeAspect="1"/>
          </p:cNvPicPr>
          <p:nvPr/>
        </p:nvPicPr>
        <p:blipFill rotWithShape="1">
          <a:blip r:embed="rId2"/>
          <a:srcRect l="17891" t="14395" r="48971" b="20656"/>
          <a:stretch/>
        </p:blipFill>
        <p:spPr>
          <a:xfrm>
            <a:off x="304800" y="1095675"/>
            <a:ext cx="1718724" cy="1570634"/>
          </a:xfrm>
          <a:prstGeom prst="rect">
            <a:avLst/>
          </a:prstGeom>
        </p:spPr>
      </p:pic>
      <p:sp>
        <p:nvSpPr>
          <p:cNvPr id="25" name="Arrow: Right 24">
            <a:extLst>
              <a:ext uri="{FF2B5EF4-FFF2-40B4-BE49-F238E27FC236}">
                <a16:creationId xmlns:a16="http://schemas.microsoft.com/office/drawing/2014/main" id="{6F5BD3FA-ED38-4406-8BD2-E7BA3277B154}"/>
              </a:ext>
            </a:extLst>
          </p:cNvPr>
          <p:cNvSpPr/>
          <p:nvPr/>
        </p:nvSpPr>
        <p:spPr>
          <a:xfrm rot="798491">
            <a:off x="242724" y="1335767"/>
            <a:ext cx="423193" cy="38210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B632241-7F2B-45CF-A9ED-981F429F53A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577393" y="1062707"/>
            <a:ext cx="2321866" cy="2095500"/>
          </a:xfrm>
          <a:prstGeom prst="rect">
            <a:avLst/>
          </a:prstGeom>
        </p:spPr>
      </p:pic>
      <p:pic>
        <p:nvPicPr>
          <p:cNvPr id="16" name="Picture 15">
            <a:extLst>
              <a:ext uri="{FF2B5EF4-FFF2-40B4-BE49-F238E27FC236}">
                <a16:creationId xmlns:a16="http://schemas.microsoft.com/office/drawing/2014/main" id="{D8328770-627E-495C-9C7B-5414ACB30C8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466248" y="2151784"/>
            <a:ext cx="1236245" cy="1080498"/>
          </a:xfrm>
          <a:prstGeom prst="rect">
            <a:avLst/>
          </a:prstGeom>
        </p:spPr>
      </p:pic>
      <p:sp>
        <p:nvSpPr>
          <p:cNvPr id="36" name="Arrow: Right 35">
            <a:extLst>
              <a:ext uri="{FF2B5EF4-FFF2-40B4-BE49-F238E27FC236}">
                <a16:creationId xmlns:a16="http://schemas.microsoft.com/office/drawing/2014/main" id="{AEBB15BF-101F-4079-B58F-68F16773FEA2}"/>
              </a:ext>
            </a:extLst>
          </p:cNvPr>
          <p:cNvSpPr/>
          <p:nvPr/>
        </p:nvSpPr>
        <p:spPr>
          <a:xfrm rot="3130996">
            <a:off x="2365797" y="2011094"/>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966CBC41-133C-49E7-AF7E-693EB550349A}"/>
              </a:ext>
            </a:extLst>
          </p:cNvPr>
          <p:cNvPicPr>
            <a:picLocks noChangeAspect="1"/>
          </p:cNvPicPr>
          <p:nvPr/>
        </p:nvPicPr>
        <p:blipFill>
          <a:blip r:embed="rId5"/>
          <a:stretch>
            <a:fillRect/>
          </a:stretch>
        </p:blipFill>
        <p:spPr>
          <a:xfrm>
            <a:off x="2523311" y="3227470"/>
            <a:ext cx="2174462" cy="3074794"/>
          </a:xfrm>
          <a:prstGeom prst="rect">
            <a:avLst/>
          </a:prstGeom>
        </p:spPr>
      </p:pic>
      <p:sp>
        <p:nvSpPr>
          <p:cNvPr id="38" name="Arrow: Right 37">
            <a:extLst>
              <a:ext uri="{FF2B5EF4-FFF2-40B4-BE49-F238E27FC236}">
                <a16:creationId xmlns:a16="http://schemas.microsoft.com/office/drawing/2014/main" id="{E3204A9D-48B0-4B4B-A0B9-C8F6AAAD9FC7}"/>
              </a:ext>
            </a:extLst>
          </p:cNvPr>
          <p:cNvSpPr/>
          <p:nvPr/>
        </p:nvSpPr>
        <p:spPr>
          <a:xfrm rot="5400000">
            <a:off x="3317706" y="2810381"/>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6F866E49-1674-4479-82B2-FC518AA68B44}"/>
              </a:ext>
            </a:extLst>
          </p:cNvPr>
          <p:cNvPicPr>
            <a:picLocks noChangeAspect="1"/>
          </p:cNvPicPr>
          <p:nvPr/>
        </p:nvPicPr>
        <p:blipFill rotWithShape="1">
          <a:blip r:embed="rId6">
            <a:clrChange>
              <a:clrFrom>
                <a:srgbClr val="FFFFFF"/>
              </a:clrFrom>
              <a:clrTo>
                <a:srgbClr val="FFFFFF">
                  <a:alpha val="0"/>
                </a:srgbClr>
              </a:clrTo>
            </a:clrChange>
          </a:blip>
          <a:srcRect l="25448" r="54000" b="72108"/>
          <a:stretch/>
        </p:blipFill>
        <p:spPr>
          <a:xfrm>
            <a:off x="204427" y="3329622"/>
            <a:ext cx="2204184" cy="1394778"/>
          </a:xfrm>
          <a:prstGeom prst="rect">
            <a:avLst/>
          </a:prstGeom>
        </p:spPr>
      </p:pic>
      <p:sp>
        <p:nvSpPr>
          <p:cNvPr id="46" name="Arrow: Right 45">
            <a:extLst>
              <a:ext uri="{FF2B5EF4-FFF2-40B4-BE49-F238E27FC236}">
                <a16:creationId xmlns:a16="http://schemas.microsoft.com/office/drawing/2014/main" id="{154DD0F3-99C5-487B-8D08-5E62DE678860}"/>
              </a:ext>
            </a:extLst>
          </p:cNvPr>
          <p:cNvSpPr/>
          <p:nvPr/>
        </p:nvSpPr>
        <p:spPr>
          <a:xfrm rot="10617942">
            <a:off x="2144384" y="3297123"/>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0405F7A1-0171-4024-A2CA-0E3FD6B1FA99}"/>
              </a:ext>
            </a:extLst>
          </p:cNvPr>
          <p:cNvPicPr>
            <a:picLocks noChangeAspect="1"/>
          </p:cNvPicPr>
          <p:nvPr/>
        </p:nvPicPr>
        <p:blipFill rotWithShape="1">
          <a:blip r:embed="rId7"/>
          <a:srcRect b="66035"/>
          <a:stretch/>
        </p:blipFill>
        <p:spPr>
          <a:xfrm>
            <a:off x="62228" y="4780750"/>
            <a:ext cx="2412958" cy="1521514"/>
          </a:xfrm>
          <a:prstGeom prst="rect">
            <a:avLst/>
          </a:prstGeom>
        </p:spPr>
      </p:pic>
      <p:sp>
        <p:nvSpPr>
          <p:cNvPr id="39" name="TextBox 38">
            <a:extLst>
              <a:ext uri="{FF2B5EF4-FFF2-40B4-BE49-F238E27FC236}">
                <a16:creationId xmlns:a16="http://schemas.microsoft.com/office/drawing/2014/main" id="{DEE212B3-E318-4006-BDFD-2B782169F9F0}"/>
              </a:ext>
            </a:extLst>
          </p:cNvPr>
          <p:cNvSpPr txBox="1"/>
          <p:nvPr/>
        </p:nvSpPr>
        <p:spPr>
          <a:xfrm>
            <a:off x="56011" y="2590800"/>
            <a:ext cx="1693074" cy="1015663"/>
          </a:xfrm>
          <a:prstGeom prst="rect">
            <a:avLst/>
          </a:prstGeom>
          <a:noFill/>
        </p:spPr>
        <p:txBody>
          <a:bodyPr wrap="square" rtlCol="0">
            <a:spAutoFit/>
          </a:bodyPr>
          <a:lstStyle/>
          <a:p>
            <a:r>
              <a:rPr lang="en-US" sz="1200" dirty="0"/>
              <a:t>NOTE: Even though the surfaces “cut” through each other, contact will still be made based on edges and tolerances</a:t>
            </a:r>
          </a:p>
        </p:txBody>
      </p:sp>
      <p:sp>
        <p:nvSpPr>
          <p:cNvPr id="42" name="Arrow: Right 41">
            <a:extLst>
              <a:ext uri="{FF2B5EF4-FFF2-40B4-BE49-F238E27FC236}">
                <a16:creationId xmlns:a16="http://schemas.microsoft.com/office/drawing/2014/main" id="{344DFB76-FB87-4BC6-B10D-54BCAA52DA93}"/>
              </a:ext>
            </a:extLst>
          </p:cNvPr>
          <p:cNvSpPr/>
          <p:nvPr/>
        </p:nvSpPr>
        <p:spPr>
          <a:xfrm rot="5400000">
            <a:off x="1063597" y="4550349"/>
            <a:ext cx="423193" cy="38210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FED653D-E54E-4555-895A-FC27CB1753AC}"/>
              </a:ext>
            </a:extLst>
          </p:cNvPr>
          <p:cNvSpPr/>
          <p:nvPr/>
        </p:nvSpPr>
        <p:spPr>
          <a:xfrm rot="2115235">
            <a:off x="324502" y="2216599"/>
            <a:ext cx="610905" cy="26568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6C40313B-6401-4B12-8D8A-3B915E19AEC2}"/>
              </a:ext>
            </a:extLst>
          </p:cNvPr>
          <p:cNvSpPr/>
          <p:nvPr/>
        </p:nvSpPr>
        <p:spPr>
          <a:xfrm rot="19998339">
            <a:off x="382250" y="1796251"/>
            <a:ext cx="610905" cy="26568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058049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Model So Far</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139</a:t>
            </a:fld>
            <a:endParaRPr lang="en-US" altLang="en-US" sz="1200" dirty="0"/>
          </a:p>
        </p:txBody>
      </p:sp>
      <p:pic>
        <p:nvPicPr>
          <p:cNvPr id="55" name="Picture 54">
            <a:extLst>
              <a:ext uri="{FF2B5EF4-FFF2-40B4-BE49-F238E27FC236}">
                <a16:creationId xmlns:a16="http://schemas.microsoft.com/office/drawing/2014/main" id="{388DDBB0-8E53-43CE-A90A-CA29FF7A597B}"/>
              </a:ext>
            </a:extLst>
          </p:cNvPr>
          <p:cNvPicPr>
            <a:picLocks noChangeAspect="1"/>
          </p:cNvPicPr>
          <p:nvPr/>
        </p:nvPicPr>
        <p:blipFill rotWithShape="1">
          <a:blip r:embed="rId2">
            <a:clrChange>
              <a:clrFrom>
                <a:srgbClr val="FFFFFF"/>
              </a:clrFrom>
              <a:clrTo>
                <a:srgbClr val="FFFFFF">
                  <a:alpha val="0"/>
                </a:srgbClr>
              </a:clrTo>
            </a:clrChange>
          </a:blip>
          <a:srcRect l="22527" t="5468" r="46842" b="16418"/>
          <a:stretch/>
        </p:blipFill>
        <p:spPr>
          <a:xfrm>
            <a:off x="4724400" y="1302618"/>
            <a:ext cx="4210872" cy="5006741"/>
          </a:xfrm>
          <a:prstGeom prst="rect">
            <a:avLst/>
          </a:prstGeom>
        </p:spPr>
      </p:pic>
      <p:pic>
        <p:nvPicPr>
          <p:cNvPr id="57" name="Picture 56">
            <a:extLst>
              <a:ext uri="{FF2B5EF4-FFF2-40B4-BE49-F238E27FC236}">
                <a16:creationId xmlns:a16="http://schemas.microsoft.com/office/drawing/2014/main" id="{76B79DA9-8457-403A-993D-EE8FF00F6287}"/>
              </a:ext>
            </a:extLst>
          </p:cNvPr>
          <p:cNvPicPr>
            <a:picLocks noChangeAspect="1"/>
          </p:cNvPicPr>
          <p:nvPr/>
        </p:nvPicPr>
        <p:blipFill rotWithShape="1">
          <a:blip r:embed="rId3">
            <a:clrChange>
              <a:clrFrom>
                <a:srgbClr val="FFFFFF"/>
              </a:clrFrom>
              <a:clrTo>
                <a:srgbClr val="FFFFFF">
                  <a:alpha val="0"/>
                </a:srgbClr>
              </a:clrTo>
            </a:clrChange>
          </a:blip>
          <a:srcRect l="48631" t="19691" r="23263" b="15063"/>
          <a:stretch/>
        </p:blipFill>
        <p:spPr>
          <a:xfrm>
            <a:off x="210152" y="1295400"/>
            <a:ext cx="4632273" cy="5013959"/>
          </a:xfrm>
          <a:prstGeom prst="rect">
            <a:avLst/>
          </a:prstGeom>
        </p:spPr>
      </p:pic>
    </p:spTree>
    <p:extLst>
      <p:ext uri="{BB962C8B-B14F-4D97-AF65-F5344CB8AC3E}">
        <p14:creationId xmlns:p14="http://schemas.microsoft.com/office/powerpoint/2010/main" val="253724406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Solar Array</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140</a:t>
            </a:fld>
            <a:endParaRPr lang="en-US" altLang="en-US" sz="1200" dirty="0"/>
          </a:p>
        </p:txBody>
      </p:sp>
      <p:sp>
        <p:nvSpPr>
          <p:cNvPr id="7" name="object 3">
            <a:extLst>
              <a:ext uri="{FF2B5EF4-FFF2-40B4-BE49-F238E27FC236}">
                <a16:creationId xmlns:a16="http://schemas.microsoft.com/office/drawing/2014/main" id="{A4F4F32C-2F84-47B4-B5B5-AF6894FE749A}"/>
              </a:ext>
            </a:extLst>
          </p:cNvPr>
          <p:cNvSpPr txBox="1">
            <a:spLocks noChangeArrowheads="1"/>
          </p:cNvSpPr>
          <p:nvPr/>
        </p:nvSpPr>
        <p:spPr bwMode="auto">
          <a:xfrm>
            <a:off x="4171534" y="1052382"/>
            <a:ext cx="4896266" cy="5214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Create 4 rectangles for the solar panels: Nodes 1001-1004, Submodel: SOLAR_PANELS, Active: </a:t>
            </a:r>
            <a:r>
              <a:rPr lang="en-US" altLang="en-US" sz="1300" dirty="0" err="1">
                <a:solidFill>
                  <a:srgbClr val="FF0000"/>
                </a:solidFill>
                <a:latin typeface="Arial" panose="020B0604020202020204" pitchFamily="34" charset="0"/>
                <a:cs typeface="Arial" panose="020B0604020202020204" pitchFamily="34" charset="0"/>
              </a:rPr>
              <a:t>BothTop:SC_SolarCells</a:t>
            </a:r>
            <a:r>
              <a:rPr lang="en-US" altLang="en-US" sz="1300" dirty="0">
                <a:solidFill>
                  <a:srgbClr val="FF0000"/>
                </a:solidFill>
                <a:latin typeface="Arial" panose="020B0604020202020204" pitchFamily="34" charset="0"/>
                <a:cs typeface="Arial" panose="020B0604020202020204" pitchFamily="34" charset="0"/>
              </a:rPr>
              <a:t>, Bot: </a:t>
            </a:r>
            <a:r>
              <a:rPr lang="en-US" altLang="en-US" sz="1300" dirty="0" err="1">
                <a:solidFill>
                  <a:srgbClr val="FF0000"/>
                </a:solidFill>
                <a:latin typeface="Arial" panose="020B0604020202020204" pitchFamily="34" charset="0"/>
                <a:cs typeface="Arial" panose="020B0604020202020204" pitchFamily="34" charset="0"/>
              </a:rPr>
              <a:t>SC_WhitePaint</a:t>
            </a:r>
            <a:r>
              <a:rPr lang="en-US" altLang="en-US" sz="1300" dirty="0">
                <a:solidFill>
                  <a:srgbClr val="FF0000"/>
                </a:solidFill>
                <a:latin typeface="Arial" panose="020B0604020202020204" pitchFamily="34" charset="0"/>
                <a:cs typeface="Arial" panose="020B0604020202020204" pitchFamily="34" charset="0"/>
              </a:rPr>
              <a:t>,, Material: </a:t>
            </a:r>
            <a:r>
              <a:rPr lang="en-US" altLang="en-US" sz="1300" dirty="0" err="1">
                <a:solidFill>
                  <a:srgbClr val="FF0000"/>
                </a:solidFill>
                <a:latin typeface="Arial" panose="020B0604020202020204" pitchFamily="34" charset="0"/>
                <a:cs typeface="Arial" panose="020B0604020202020204" pitchFamily="34" charset="0"/>
              </a:rPr>
              <a:t>SC_Aluminum</a:t>
            </a:r>
            <a:r>
              <a:rPr lang="en-US" altLang="en-US" sz="1300" dirty="0">
                <a:solidFill>
                  <a:srgbClr val="FF0000"/>
                </a:solidFill>
                <a:latin typeface="Arial" panose="020B0604020202020204" pitchFamily="34" charset="0"/>
                <a:cs typeface="Arial" panose="020B0604020202020204" pitchFamily="34" charset="0"/>
              </a:rPr>
              <a:t>, Thick: 0.08.  The yoke surfaces are likely negligible but are visually displayed</a:t>
            </a:r>
            <a:endParaRPr lang="en-US" altLang="en-US" sz="1300" dirty="0">
              <a:solidFill>
                <a:srgbClr val="FFC00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This gimbal assembly has a 2 motor, Azimuth/Elevation scheme to allow the array to track the sun over 0-90° beta angles and over all orbital positions.  To model this, Trackers will be used.  Trackers as similar to Assemblies, except that a tracker allows rotation about its local Z axis and points to the specified target.  In this case, the trackers will be nested, with the Elevation tracker moving with the rotation of the Azimuth tracker.</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Create a tracker (</a:t>
            </a:r>
            <a:r>
              <a:rPr lang="en-US" altLang="en-US" sz="1300" u="sng" dirty="0" err="1">
                <a:solidFill>
                  <a:srgbClr val="7030A0"/>
                </a:solidFill>
                <a:latin typeface="Arial" panose="020B0604020202020204" pitchFamily="34" charset="0"/>
                <a:cs typeface="Arial" panose="020B0604020202020204" pitchFamily="34" charset="0"/>
              </a:rPr>
              <a:t>rcTracker</a:t>
            </a:r>
            <a:r>
              <a:rPr lang="en-US" altLang="en-US" sz="1300" dirty="0">
                <a:solidFill>
                  <a:srgbClr val="7030A0"/>
                </a:solidFill>
                <a:latin typeface="Arial" panose="020B0604020202020204" pitchFamily="34" charset="0"/>
                <a:cs typeface="Arial" panose="020B0604020202020204" pitchFamily="34" charset="0"/>
              </a:rPr>
              <a:t>) named Azimuth at the center location of the CAD gimbal, oriented as shown (full 360°) and with properties as shown to left (might need to use Rotate3d command).  Create a second tracker at the same location named Elevation (180°).  Note that the yellow arrow indicates the vector to be pointed to the target.  The Elevation tracker should have a range from -90 to +90.</a:t>
            </a:r>
            <a:endParaRPr lang="en-US" altLang="en-US" sz="1100" dirty="0">
              <a:solidFill>
                <a:srgbClr val="7030A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For the Azimuth tracker, click the Track Program button and enter “(Lock_Array_b90 == 0) ? 0 : 3”.  This format is essentially a (</a:t>
            </a:r>
            <a:r>
              <a:rPr lang="en-US" altLang="en-US" sz="1300" dirty="0" err="1">
                <a:solidFill>
                  <a:srgbClr val="002060"/>
                </a:solidFill>
                <a:latin typeface="Arial" panose="020B0604020202020204" pitchFamily="34" charset="0"/>
                <a:cs typeface="Arial" panose="020B0604020202020204" pitchFamily="34" charset="0"/>
              </a:rPr>
              <a:t>BoolTest</a:t>
            </a:r>
            <a:r>
              <a:rPr lang="en-US" altLang="en-US" sz="1300" dirty="0">
                <a:solidFill>
                  <a:srgbClr val="002060"/>
                </a:solidFill>
                <a:latin typeface="Arial" panose="020B0604020202020204" pitchFamily="34" charset="0"/>
                <a:cs typeface="Arial" panose="020B0604020202020204" pitchFamily="34" charset="0"/>
              </a:rPr>
              <a:t>) ? </a:t>
            </a:r>
            <a:r>
              <a:rPr lang="en-US" altLang="en-US" sz="1300" dirty="0" err="1">
                <a:solidFill>
                  <a:srgbClr val="002060"/>
                </a:solidFill>
                <a:latin typeface="Arial" panose="020B0604020202020204" pitchFamily="34" charset="0"/>
                <a:cs typeface="Arial" panose="020B0604020202020204" pitchFamily="34" charset="0"/>
              </a:rPr>
              <a:t>TrueValue</a:t>
            </a:r>
            <a:r>
              <a:rPr lang="en-US" altLang="en-US" sz="1300" dirty="0">
                <a:solidFill>
                  <a:srgbClr val="002060"/>
                </a:solidFill>
                <a:latin typeface="Arial" panose="020B0604020202020204" pitchFamily="34" charset="0"/>
                <a:cs typeface="Arial" panose="020B0604020202020204" pitchFamily="34" charset="0"/>
              </a:rPr>
              <a:t> : </a:t>
            </a:r>
            <a:r>
              <a:rPr lang="en-US" altLang="en-US" sz="1300" dirty="0" err="1">
                <a:solidFill>
                  <a:srgbClr val="002060"/>
                </a:solidFill>
                <a:latin typeface="Arial" panose="020B0604020202020204" pitchFamily="34" charset="0"/>
                <a:cs typeface="Arial" panose="020B0604020202020204" pitchFamily="34" charset="0"/>
              </a:rPr>
              <a:t>FalseValue</a:t>
            </a:r>
            <a:r>
              <a:rPr lang="en-US" altLang="en-US" sz="1300" dirty="0">
                <a:solidFill>
                  <a:srgbClr val="002060"/>
                </a:solidFill>
                <a:latin typeface="Arial" panose="020B0604020202020204" pitchFamily="34" charset="0"/>
                <a:cs typeface="Arial" panose="020B0604020202020204" pitchFamily="34" charset="0"/>
              </a:rPr>
              <a:t> and can be uses as an IF type statement.  In this case, the tracker is locked at -90 when Lock_Array_b90 is not zero.  Set Elevation to always track Sun.</a:t>
            </a:r>
            <a:endParaRPr lang="en-US" altLang="en-US" sz="1100" dirty="0">
              <a:solidFill>
                <a:srgbClr val="00206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To have any effect, Trackers (and Assemblies) need to have objects attached.  Attach the Elevation tracker to the Azimuth tracker (</a:t>
            </a:r>
            <a:r>
              <a:rPr lang="en-US" altLang="en-US" sz="1300" i="1" dirty="0" err="1">
                <a:solidFill>
                  <a:srgbClr val="00B0F0"/>
                </a:solidFill>
                <a:latin typeface="Arial" panose="020B0604020202020204" pitchFamily="34" charset="0"/>
                <a:cs typeface="Arial" panose="020B0604020202020204" pitchFamily="34" charset="0"/>
              </a:rPr>
              <a:t>rcArticAttach</a:t>
            </a:r>
            <a:r>
              <a:rPr lang="en-US" altLang="en-US" sz="1300" dirty="0">
                <a:solidFill>
                  <a:srgbClr val="00B0F0"/>
                </a:solidFill>
                <a:latin typeface="Arial" panose="020B0604020202020204" pitchFamily="34" charset="0"/>
                <a:cs typeface="Arial" panose="020B0604020202020204" pitchFamily="34" charset="0"/>
              </a:rPr>
              <a:t>).  The attach the panels to the Elevation.</a:t>
            </a:r>
          </a:p>
        </p:txBody>
      </p:sp>
      <p:pic>
        <p:nvPicPr>
          <p:cNvPr id="10" name="Picture 9">
            <a:extLst>
              <a:ext uri="{FF2B5EF4-FFF2-40B4-BE49-F238E27FC236}">
                <a16:creationId xmlns:a16="http://schemas.microsoft.com/office/drawing/2014/main" id="{203491B0-CC82-41A8-ADE3-313988775E94}"/>
              </a:ext>
            </a:extLst>
          </p:cNvPr>
          <p:cNvPicPr>
            <a:picLocks noChangeAspect="1"/>
          </p:cNvPicPr>
          <p:nvPr/>
        </p:nvPicPr>
        <p:blipFill rotWithShape="1">
          <a:blip r:embed="rId2">
            <a:clrChange>
              <a:clrFrom>
                <a:srgbClr val="FFFFFF"/>
              </a:clrFrom>
              <a:clrTo>
                <a:srgbClr val="FFFFFF">
                  <a:alpha val="0"/>
                </a:srgbClr>
              </a:clrTo>
            </a:clrChange>
          </a:blip>
          <a:srcRect l="30737" t="2532" r="58105" b="9871"/>
          <a:stretch/>
        </p:blipFill>
        <p:spPr>
          <a:xfrm>
            <a:off x="674575" y="1214957"/>
            <a:ext cx="1409300" cy="5158571"/>
          </a:xfrm>
          <a:prstGeom prst="rect">
            <a:avLst/>
          </a:prstGeom>
        </p:spPr>
      </p:pic>
      <p:pic>
        <p:nvPicPr>
          <p:cNvPr id="12" name="Picture 11">
            <a:extLst>
              <a:ext uri="{FF2B5EF4-FFF2-40B4-BE49-F238E27FC236}">
                <a16:creationId xmlns:a16="http://schemas.microsoft.com/office/drawing/2014/main" id="{7F04C11D-D000-4A6A-A600-B22806D3CD3D}"/>
              </a:ext>
            </a:extLst>
          </p:cNvPr>
          <p:cNvPicPr>
            <a:picLocks noChangeAspect="1"/>
          </p:cNvPicPr>
          <p:nvPr/>
        </p:nvPicPr>
        <p:blipFill rotWithShape="1">
          <a:blip r:embed="rId3">
            <a:clrChange>
              <a:clrFrom>
                <a:srgbClr val="FFFFFF"/>
              </a:clrFrom>
              <a:clrTo>
                <a:srgbClr val="FFFFFF">
                  <a:alpha val="0"/>
                </a:srgbClr>
              </a:clrTo>
            </a:clrChange>
          </a:blip>
          <a:srcRect l="33894" r="57895" b="22739"/>
          <a:stretch/>
        </p:blipFill>
        <p:spPr>
          <a:xfrm>
            <a:off x="-801" y="990600"/>
            <a:ext cx="1046748" cy="4592531"/>
          </a:xfrm>
          <a:prstGeom prst="rect">
            <a:avLst/>
          </a:prstGeom>
        </p:spPr>
      </p:pic>
      <p:pic>
        <p:nvPicPr>
          <p:cNvPr id="14" name="Picture 13">
            <a:extLst>
              <a:ext uri="{FF2B5EF4-FFF2-40B4-BE49-F238E27FC236}">
                <a16:creationId xmlns:a16="http://schemas.microsoft.com/office/drawing/2014/main" id="{46A1A637-0E24-41C5-BEA9-053DC5570341}"/>
              </a:ext>
            </a:extLst>
          </p:cNvPr>
          <p:cNvPicPr>
            <a:picLocks noChangeAspect="1"/>
          </p:cNvPicPr>
          <p:nvPr/>
        </p:nvPicPr>
        <p:blipFill rotWithShape="1">
          <a:blip r:embed="rId4"/>
          <a:srcRect l="39790" t="34366" r="39053" b="15740"/>
          <a:stretch/>
        </p:blipFill>
        <p:spPr>
          <a:xfrm>
            <a:off x="2045374" y="1135781"/>
            <a:ext cx="1828800" cy="2010770"/>
          </a:xfrm>
          <a:prstGeom prst="rect">
            <a:avLst/>
          </a:prstGeom>
        </p:spPr>
      </p:pic>
      <p:pic>
        <p:nvPicPr>
          <p:cNvPr id="16" name="Picture 15">
            <a:extLst>
              <a:ext uri="{FF2B5EF4-FFF2-40B4-BE49-F238E27FC236}">
                <a16:creationId xmlns:a16="http://schemas.microsoft.com/office/drawing/2014/main" id="{DEA75BBF-9D6F-4933-A75D-F508046A3A89}"/>
              </a:ext>
            </a:extLst>
          </p:cNvPr>
          <p:cNvPicPr>
            <a:picLocks noChangeAspect="1"/>
          </p:cNvPicPr>
          <p:nvPr/>
        </p:nvPicPr>
        <p:blipFill>
          <a:blip r:embed="rId5"/>
          <a:stretch>
            <a:fillRect/>
          </a:stretch>
        </p:blipFill>
        <p:spPr>
          <a:xfrm>
            <a:off x="2038155" y="3581400"/>
            <a:ext cx="2090064" cy="2689459"/>
          </a:xfrm>
          <a:prstGeom prst="rect">
            <a:avLst/>
          </a:prstGeom>
        </p:spPr>
      </p:pic>
      <p:sp>
        <p:nvSpPr>
          <p:cNvPr id="17" name="TextBox 16">
            <a:extLst>
              <a:ext uri="{FF2B5EF4-FFF2-40B4-BE49-F238E27FC236}">
                <a16:creationId xmlns:a16="http://schemas.microsoft.com/office/drawing/2014/main" id="{2EB9575E-D204-4B2A-8A3C-AF39641815BA}"/>
              </a:ext>
            </a:extLst>
          </p:cNvPr>
          <p:cNvSpPr txBox="1"/>
          <p:nvPr/>
        </p:nvSpPr>
        <p:spPr>
          <a:xfrm rot="18937339">
            <a:off x="3101410" y="2028462"/>
            <a:ext cx="914400" cy="307777"/>
          </a:xfrm>
          <a:prstGeom prst="rect">
            <a:avLst/>
          </a:prstGeom>
          <a:noFill/>
        </p:spPr>
        <p:txBody>
          <a:bodyPr wrap="square" rtlCol="0">
            <a:spAutoFit/>
          </a:bodyPr>
          <a:lstStyle/>
          <a:p>
            <a:pPr algn="ctr"/>
            <a:r>
              <a:rPr lang="en-US" sz="1400" dirty="0"/>
              <a:t>Azimuth</a:t>
            </a:r>
          </a:p>
        </p:txBody>
      </p:sp>
      <p:sp>
        <p:nvSpPr>
          <p:cNvPr id="18" name="TextBox 17">
            <a:extLst>
              <a:ext uri="{FF2B5EF4-FFF2-40B4-BE49-F238E27FC236}">
                <a16:creationId xmlns:a16="http://schemas.microsoft.com/office/drawing/2014/main" id="{1F43F6A2-41B9-4814-98A6-795F4A9C537E}"/>
              </a:ext>
            </a:extLst>
          </p:cNvPr>
          <p:cNvSpPr txBox="1"/>
          <p:nvPr/>
        </p:nvSpPr>
        <p:spPr>
          <a:xfrm rot="3787205">
            <a:off x="1908083" y="2544160"/>
            <a:ext cx="914400" cy="307777"/>
          </a:xfrm>
          <a:prstGeom prst="rect">
            <a:avLst/>
          </a:prstGeom>
          <a:noFill/>
        </p:spPr>
        <p:txBody>
          <a:bodyPr wrap="square" rtlCol="0">
            <a:spAutoFit/>
          </a:bodyPr>
          <a:lstStyle/>
          <a:p>
            <a:pPr algn="ctr"/>
            <a:r>
              <a:rPr lang="en-US" sz="1400" dirty="0"/>
              <a:t>Elevation</a:t>
            </a:r>
          </a:p>
        </p:txBody>
      </p:sp>
      <p:sp>
        <p:nvSpPr>
          <p:cNvPr id="19" name="Arrow: Right 18">
            <a:extLst>
              <a:ext uri="{FF2B5EF4-FFF2-40B4-BE49-F238E27FC236}">
                <a16:creationId xmlns:a16="http://schemas.microsoft.com/office/drawing/2014/main" id="{BC08499B-32A7-4620-8CDF-3B6E2FA3251A}"/>
              </a:ext>
            </a:extLst>
          </p:cNvPr>
          <p:cNvSpPr/>
          <p:nvPr/>
        </p:nvSpPr>
        <p:spPr>
          <a:xfrm rot="798491">
            <a:off x="834351" y="2421046"/>
            <a:ext cx="423193" cy="38210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5D226F11-F56E-4C58-912F-1B21D62FA3F8}"/>
              </a:ext>
            </a:extLst>
          </p:cNvPr>
          <p:cNvSpPr/>
          <p:nvPr/>
        </p:nvSpPr>
        <p:spPr>
          <a:xfrm rot="798491">
            <a:off x="1809714" y="1731261"/>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DB5F6143-743E-4F88-89E5-589E13961EA0}"/>
              </a:ext>
            </a:extLst>
          </p:cNvPr>
          <p:cNvSpPr/>
          <p:nvPr/>
        </p:nvSpPr>
        <p:spPr>
          <a:xfrm rot="5400000">
            <a:off x="2247765" y="3144485"/>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934F23B9-2C9A-4184-A7F9-96F40E26C276}"/>
              </a:ext>
            </a:extLst>
          </p:cNvPr>
          <p:cNvSpPr/>
          <p:nvPr/>
        </p:nvSpPr>
        <p:spPr>
          <a:xfrm rot="5400000">
            <a:off x="2063333" y="4592542"/>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02E934BF-139D-45B4-96B7-027E1759350B}"/>
              </a:ext>
            </a:extLst>
          </p:cNvPr>
          <p:cNvSpPr/>
          <p:nvPr/>
        </p:nvSpPr>
        <p:spPr>
          <a:xfrm rot="5400000">
            <a:off x="1368766" y="4150098"/>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86576511-7D0F-48E0-84A5-50885C8B6899}"/>
              </a:ext>
            </a:extLst>
          </p:cNvPr>
          <p:cNvSpPr/>
          <p:nvPr/>
        </p:nvSpPr>
        <p:spPr>
          <a:xfrm rot="13683588">
            <a:off x="1773175" y="5343951"/>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96565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214EB14-08B6-4C58-8F88-D877FC66E814}"/>
              </a:ext>
            </a:extLst>
          </p:cNvPr>
          <p:cNvPicPr>
            <a:picLocks noChangeAspect="1"/>
          </p:cNvPicPr>
          <p:nvPr/>
        </p:nvPicPr>
        <p:blipFill rotWithShape="1">
          <a:blip r:embed="rId2">
            <a:clrChange>
              <a:clrFrom>
                <a:srgbClr val="FFFFFF"/>
              </a:clrFrom>
              <a:clrTo>
                <a:srgbClr val="FFFFFF">
                  <a:alpha val="0"/>
                </a:srgbClr>
              </a:clrTo>
            </a:clrChange>
          </a:blip>
          <a:srcRect l="19473" t="4564" r="55108" b="16643"/>
          <a:stretch/>
        </p:blipFill>
        <p:spPr>
          <a:xfrm>
            <a:off x="3847965" y="1017089"/>
            <a:ext cx="2324235" cy="3359217"/>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Solar Array – Visualizing the Orbit</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141</a:t>
            </a:fld>
            <a:endParaRPr lang="en-US" altLang="en-US" sz="1200" dirty="0"/>
          </a:p>
        </p:txBody>
      </p:sp>
      <p:sp>
        <p:nvSpPr>
          <p:cNvPr id="7" name="object 3">
            <a:extLst>
              <a:ext uri="{FF2B5EF4-FFF2-40B4-BE49-F238E27FC236}">
                <a16:creationId xmlns:a16="http://schemas.microsoft.com/office/drawing/2014/main" id="{A4F4F32C-2F84-47B4-B5B5-AF6894FE749A}"/>
              </a:ext>
            </a:extLst>
          </p:cNvPr>
          <p:cNvSpPr txBox="1">
            <a:spLocks noChangeArrowheads="1"/>
          </p:cNvSpPr>
          <p:nvPr/>
        </p:nvSpPr>
        <p:spPr bwMode="auto">
          <a:xfrm>
            <a:off x="6248400" y="1052382"/>
            <a:ext cx="2819400" cy="5214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Set the Cold b75 orbit as current (</a:t>
            </a:r>
            <a:r>
              <a:rPr lang="en-US" altLang="en-US" sz="1300" u="sng" dirty="0" err="1">
                <a:solidFill>
                  <a:srgbClr val="FF0000"/>
                </a:solidFill>
                <a:latin typeface="Arial" panose="020B0604020202020204" pitchFamily="34" charset="0"/>
                <a:cs typeface="Arial" panose="020B0604020202020204" pitchFamily="34" charset="0"/>
              </a:rPr>
              <a:t>rcManageOrbits</a:t>
            </a:r>
            <a:r>
              <a:rPr lang="en-US" altLang="en-US" sz="1300" dirty="0">
                <a:solidFill>
                  <a:srgbClr val="FF0000"/>
                </a:solidFill>
                <a:latin typeface="Arial" panose="020B0604020202020204" pitchFamily="34" charset="0"/>
                <a:cs typeface="Arial" panose="020B0604020202020204" pitchFamily="34" charset="0"/>
              </a:rPr>
              <a:t>) and click Display Orbit.</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The display options might need to be updated (</a:t>
            </a:r>
            <a:r>
              <a:rPr lang="en-US" altLang="en-US" sz="1300" u="sng" dirty="0" err="1">
                <a:solidFill>
                  <a:srgbClr val="00B050"/>
                </a:solidFill>
                <a:latin typeface="Arial" panose="020B0604020202020204" pitchFamily="34" charset="0"/>
                <a:cs typeface="Arial" panose="020B0604020202020204" pitchFamily="34" charset="0"/>
              </a:rPr>
              <a:t>editViewVehicle</a:t>
            </a:r>
            <a:r>
              <a:rPr lang="en-US" altLang="en-US" sz="1300" dirty="0">
                <a:solidFill>
                  <a:srgbClr val="00B050"/>
                </a:solidFill>
                <a:latin typeface="Arial" panose="020B0604020202020204" pitchFamily="34" charset="0"/>
                <a:cs typeface="Arial" panose="020B0604020202020204" pitchFamily="34" charset="0"/>
              </a:rPr>
              <a:t>).  Do not center about Orbit CS, ensure Show Vehicle is checked, and View at all orbit positions</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NOTE: In older versions of Thermal Desktop, the active Radiation Analysis Group determined what was shown in orbit display.  Newer versions allow the user to specify which Group to show</a:t>
            </a:r>
            <a:endParaRPr lang="en-US" altLang="en-US" sz="1100" dirty="0">
              <a:solidFill>
                <a:srgbClr val="7030A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Set the Current Orbit to Cold_b90 and visualize viewing from the sun.  Note that the Azimuth tracker can meet the pointing criteria at any angle, but the default is likely not how it would fly.</a:t>
            </a:r>
            <a:endParaRPr lang="en-US" altLang="en-US" sz="1100" dirty="0">
              <a:solidFill>
                <a:srgbClr val="00206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Edit the symbols and change the Lock_Array_b90 to 1.  Visualize the orbit from the sun again and note how the array orientation is more in line with how it would fly.  Change the Lock_Array_b90 back to 0.</a:t>
            </a:r>
          </a:p>
        </p:txBody>
      </p:sp>
      <p:pic>
        <p:nvPicPr>
          <p:cNvPr id="4" name="Picture 3">
            <a:extLst>
              <a:ext uri="{FF2B5EF4-FFF2-40B4-BE49-F238E27FC236}">
                <a16:creationId xmlns:a16="http://schemas.microsoft.com/office/drawing/2014/main" id="{1F3D5A24-1E85-47C5-B2D2-AC3B44F763C2}"/>
              </a:ext>
            </a:extLst>
          </p:cNvPr>
          <p:cNvPicPr>
            <a:picLocks noChangeAspect="1"/>
          </p:cNvPicPr>
          <p:nvPr/>
        </p:nvPicPr>
        <p:blipFill rotWithShape="1">
          <a:blip r:embed="rId3"/>
          <a:srcRect r="69611" b="47507"/>
          <a:stretch/>
        </p:blipFill>
        <p:spPr>
          <a:xfrm>
            <a:off x="40480" y="1143000"/>
            <a:ext cx="1172303" cy="1143000"/>
          </a:xfrm>
          <a:prstGeom prst="rect">
            <a:avLst/>
          </a:prstGeom>
        </p:spPr>
      </p:pic>
      <p:pic>
        <p:nvPicPr>
          <p:cNvPr id="8" name="Picture 7">
            <a:extLst>
              <a:ext uri="{FF2B5EF4-FFF2-40B4-BE49-F238E27FC236}">
                <a16:creationId xmlns:a16="http://schemas.microsoft.com/office/drawing/2014/main" id="{9D096078-E6C3-4DE4-ACCE-10CF5E658D03}"/>
              </a:ext>
            </a:extLst>
          </p:cNvPr>
          <p:cNvPicPr>
            <a:picLocks noChangeAspect="1"/>
          </p:cNvPicPr>
          <p:nvPr/>
        </p:nvPicPr>
        <p:blipFill>
          <a:blip r:embed="rId4"/>
          <a:stretch>
            <a:fillRect/>
          </a:stretch>
        </p:blipFill>
        <p:spPr>
          <a:xfrm>
            <a:off x="40480" y="2362200"/>
            <a:ext cx="1878330" cy="2590800"/>
          </a:xfrm>
          <a:prstGeom prst="rect">
            <a:avLst/>
          </a:prstGeom>
        </p:spPr>
      </p:pic>
      <p:pic>
        <p:nvPicPr>
          <p:cNvPr id="11" name="Picture 10">
            <a:extLst>
              <a:ext uri="{FF2B5EF4-FFF2-40B4-BE49-F238E27FC236}">
                <a16:creationId xmlns:a16="http://schemas.microsoft.com/office/drawing/2014/main" id="{908A483E-AA6C-46CF-B3B0-823B9EBB108F}"/>
              </a:ext>
            </a:extLst>
          </p:cNvPr>
          <p:cNvPicPr>
            <a:picLocks noChangeAspect="1"/>
          </p:cNvPicPr>
          <p:nvPr/>
        </p:nvPicPr>
        <p:blipFill rotWithShape="1">
          <a:blip r:embed="rId5">
            <a:clrChange>
              <a:clrFrom>
                <a:srgbClr val="FFFFFF"/>
              </a:clrFrom>
              <a:clrTo>
                <a:srgbClr val="FFFFFF">
                  <a:alpha val="0"/>
                </a:srgbClr>
              </a:clrTo>
            </a:clrChange>
          </a:blip>
          <a:srcRect l="28737" t="5017" r="33263"/>
          <a:stretch/>
        </p:blipFill>
        <p:spPr>
          <a:xfrm>
            <a:off x="1228023" y="1023506"/>
            <a:ext cx="2876886" cy="3352800"/>
          </a:xfrm>
          <a:prstGeom prst="rect">
            <a:avLst/>
          </a:prstGeom>
        </p:spPr>
      </p:pic>
      <p:sp>
        <p:nvSpPr>
          <p:cNvPr id="19" name="TextBox 18">
            <a:extLst>
              <a:ext uri="{FF2B5EF4-FFF2-40B4-BE49-F238E27FC236}">
                <a16:creationId xmlns:a16="http://schemas.microsoft.com/office/drawing/2014/main" id="{A94751F2-5C4D-41DE-A89A-E3C519AA1558}"/>
              </a:ext>
            </a:extLst>
          </p:cNvPr>
          <p:cNvSpPr txBox="1"/>
          <p:nvPr/>
        </p:nvSpPr>
        <p:spPr>
          <a:xfrm>
            <a:off x="4191000" y="2438400"/>
            <a:ext cx="1752600" cy="861774"/>
          </a:xfrm>
          <a:prstGeom prst="rect">
            <a:avLst/>
          </a:prstGeom>
          <a:noFill/>
        </p:spPr>
        <p:txBody>
          <a:bodyPr wrap="square" lIns="0" rIns="0" rtlCol="0">
            <a:spAutoFit/>
          </a:bodyPr>
          <a:lstStyle/>
          <a:p>
            <a:pPr algn="ctr"/>
            <a:r>
              <a:rPr lang="en-US" dirty="0">
                <a:solidFill>
                  <a:srgbClr val="FFFF00"/>
                </a:solidFill>
              </a:rPr>
              <a:t>View from Ascending Node</a:t>
            </a:r>
          </a:p>
          <a:p>
            <a:pPr algn="ctr"/>
            <a:r>
              <a:rPr lang="en-US" sz="1400" dirty="0">
                <a:solidFill>
                  <a:srgbClr val="FFFF00"/>
                </a:solidFill>
              </a:rPr>
              <a:t>(</a:t>
            </a:r>
            <a:r>
              <a:rPr lang="en-US" sz="1400" dirty="0" err="1">
                <a:solidFill>
                  <a:srgbClr val="FFFF00"/>
                </a:solidFill>
              </a:rPr>
              <a:t>RcOrbViewAscending</a:t>
            </a:r>
            <a:r>
              <a:rPr lang="en-US" sz="1400" dirty="0">
                <a:solidFill>
                  <a:srgbClr val="FFFF00"/>
                </a:solidFill>
              </a:rPr>
              <a:t>)</a:t>
            </a:r>
          </a:p>
        </p:txBody>
      </p:sp>
      <p:sp>
        <p:nvSpPr>
          <p:cNvPr id="20" name="TextBox 19">
            <a:extLst>
              <a:ext uri="{FF2B5EF4-FFF2-40B4-BE49-F238E27FC236}">
                <a16:creationId xmlns:a16="http://schemas.microsoft.com/office/drawing/2014/main" id="{0BE465F6-3B35-48E9-BEF4-B8909DCF4757}"/>
              </a:ext>
            </a:extLst>
          </p:cNvPr>
          <p:cNvSpPr txBox="1"/>
          <p:nvPr/>
        </p:nvSpPr>
        <p:spPr>
          <a:xfrm>
            <a:off x="1752600" y="2438400"/>
            <a:ext cx="1752600" cy="584775"/>
          </a:xfrm>
          <a:prstGeom prst="rect">
            <a:avLst/>
          </a:prstGeom>
          <a:noFill/>
        </p:spPr>
        <p:txBody>
          <a:bodyPr wrap="square" lIns="0" rIns="0" rtlCol="0">
            <a:spAutoFit/>
          </a:bodyPr>
          <a:lstStyle/>
          <a:p>
            <a:pPr algn="ctr"/>
            <a:r>
              <a:rPr lang="en-US" dirty="0">
                <a:solidFill>
                  <a:srgbClr val="FFFF00"/>
                </a:solidFill>
              </a:rPr>
              <a:t>View from Sun</a:t>
            </a:r>
          </a:p>
          <a:p>
            <a:pPr algn="ctr"/>
            <a:r>
              <a:rPr lang="en-US" sz="1400" dirty="0">
                <a:solidFill>
                  <a:srgbClr val="FFFF00"/>
                </a:solidFill>
              </a:rPr>
              <a:t>(</a:t>
            </a:r>
            <a:r>
              <a:rPr lang="en-US" sz="1400" dirty="0" err="1">
                <a:solidFill>
                  <a:srgbClr val="FFFF00"/>
                </a:solidFill>
              </a:rPr>
              <a:t>RcOrbViewSun</a:t>
            </a:r>
            <a:r>
              <a:rPr lang="en-US" sz="1400" dirty="0">
                <a:solidFill>
                  <a:srgbClr val="FFFF00"/>
                </a:solidFill>
              </a:rPr>
              <a:t>)</a:t>
            </a:r>
          </a:p>
        </p:txBody>
      </p:sp>
      <p:sp>
        <p:nvSpPr>
          <p:cNvPr id="21" name="Oval 20">
            <a:extLst>
              <a:ext uri="{FF2B5EF4-FFF2-40B4-BE49-F238E27FC236}">
                <a16:creationId xmlns:a16="http://schemas.microsoft.com/office/drawing/2014/main" id="{5AC7C8C5-3158-4049-8EBF-5C88A571FB2A}"/>
              </a:ext>
            </a:extLst>
          </p:cNvPr>
          <p:cNvSpPr/>
          <p:nvPr/>
        </p:nvSpPr>
        <p:spPr>
          <a:xfrm>
            <a:off x="28875" y="3543700"/>
            <a:ext cx="1799925" cy="22860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97B0E082-1BC4-4022-8C7A-13AF77AC4220}"/>
              </a:ext>
            </a:extLst>
          </p:cNvPr>
          <p:cNvPicPr>
            <a:picLocks noChangeAspect="1"/>
          </p:cNvPicPr>
          <p:nvPr/>
        </p:nvPicPr>
        <p:blipFill rotWithShape="1">
          <a:blip r:embed="rId6">
            <a:clrChange>
              <a:clrFrom>
                <a:srgbClr val="FFFFFF"/>
              </a:clrFrom>
              <a:clrTo>
                <a:srgbClr val="FFFFFF">
                  <a:alpha val="0"/>
                </a:srgbClr>
              </a:clrTo>
            </a:clrChange>
          </a:blip>
          <a:srcRect l="33894" t="10661" r="31667" b="14254"/>
          <a:stretch/>
        </p:blipFill>
        <p:spPr>
          <a:xfrm>
            <a:off x="4477288" y="4626381"/>
            <a:ext cx="1653957" cy="1681341"/>
          </a:xfrm>
          <a:prstGeom prst="rect">
            <a:avLst/>
          </a:prstGeom>
        </p:spPr>
      </p:pic>
      <p:pic>
        <p:nvPicPr>
          <p:cNvPr id="25" name="Picture 24">
            <a:extLst>
              <a:ext uri="{FF2B5EF4-FFF2-40B4-BE49-F238E27FC236}">
                <a16:creationId xmlns:a16="http://schemas.microsoft.com/office/drawing/2014/main" id="{963F23C4-D025-4FC9-ABDC-D22FB3396F10}"/>
              </a:ext>
            </a:extLst>
          </p:cNvPr>
          <p:cNvPicPr>
            <a:picLocks noChangeAspect="1"/>
          </p:cNvPicPr>
          <p:nvPr/>
        </p:nvPicPr>
        <p:blipFill rotWithShape="1">
          <a:blip r:embed="rId7">
            <a:clrChange>
              <a:clrFrom>
                <a:srgbClr val="FFFFFF"/>
              </a:clrFrom>
              <a:clrTo>
                <a:srgbClr val="FFFFFF">
                  <a:alpha val="0"/>
                </a:srgbClr>
              </a:clrTo>
            </a:clrChange>
          </a:blip>
          <a:srcRect l="30106" t="4565" r="28631" b="9645"/>
          <a:stretch/>
        </p:blipFill>
        <p:spPr>
          <a:xfrm>
            <a:off x="2438400" y="4495800"/>
            <a:ext cx="1957670" cy="1897741"/>
          </a:xfrm>
          <a:prstGeom prst="rect">
            <a:avLst/>
          </a:prstGeom>
        </p:spPr>
      </p:pic>
      <p:sp>
        <p:nvSpPr>
          <p:cNvPr id="27" name="Arrow: Right 26">
            <a:extLst>
              <a:ext uri="{FF2B5EF4-FFF2-40B4-BE49-F238E27FC236}">
                <a16:creationId xmlns:a16="http://schemas.microsoft.com/office/drawing/2014/main" id="{56EA71BF-EFB9-4C61-9D1F-B87D1C874FD0}"/>
              </a:ext>
            </a:extLst>
          </p:cNvPr>
          <p:cNvSpPr/>
          <p:nvPr/>
        </p:nvSpPr>
        <p:spPr>
          <a:xfrm rot="5175658">
            <a:off x="4900953" y="4211720"/>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BDAF6866-24C3-48EC-AD65-0EA6DF486324}"/>
              </a:ext>
            </a:extLst>
          </p:cNvPr>
          <p:cNvSpPr/>
          <p:nvPr/>
        </p:nvSpPr>
        <p:spPr>
          <a:xfrm rot="10010924">
            <a:off x="4140154" y="4996132"/>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08F66164-AB01-49AF-8818-5A3DAB52EEDD}"/>
              </a:ext>
            </a:extLst>
          </p:cNvPr>
          <p:cNvPicPr>
            <a:picLocks noChangeAspect="1"/>
          </p:cNvPicPr>
          <p:nvPr/>
        </p:nvPicPr>
        <p:blipFill rotWithShape="1">
          <a:blip r:embed="rId8"/>
          <a:srcRect r="42502" b="47376"/>
          <a:stretch/>
        </p:blipFill>
        <p:spPr>
          <a:xfrm>
            <a:off x="671879" y="4421061"/>
            <a:ext cx="1270998" cy="1886661"/>
          </a:xfrm>
          <a:prstGeom prst="rect">
            <a:avLst/>
          </a:prstGeom>
        </p:spPr>
      </p:pic>
      <p:sp>
        <p:nvSpPr>
          <p:cNvPr id="31" name="Arrow: Right 30">
            <a:extLst>
              <a:ext uri="{FF2B5EF4-FFF2-40B4-BE49-F238E27FC236}">
                <a16:creationId xmlns:a16="http://schemas.microsoft.com/office/drawing/2014/main" id="{02F7280A-1D52-4C99-B5A3-BAB26B1BEDEF}"/>
              </a:ext>
            </a:extLst>
          </p:cNvPr>
          <p:cNvSpPr/>
          <p:nvPr/>
        </p:nvSpPr>
        <p:spPr>
          <a:xfrm rot="4690557">
            <a:off x="1183259" y="4304746"/>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771185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9F7535CF-9116-431B-9A95-B225BD46C144}"/>
              </a:ext>
            </a:extLst>
          </p:cNvPr>
          <p:cNvPicPr>
            <a:picLocks noChangeAspect="1"/>
          </p:cNvPicPr>
          <p:nvPr/>
        </p:nvPicPr>
        <p:blipFill rotWithShape="1">
          <a:blip r:embed="rId2"/>
          <a:srcRect l="7605" t="10456" r="74270" b="7104"/>
          <a:stretch/>
        </p:blipFill>
        <p:spPr>
          <a:xfrm>
            <a:off x="2743200" y="3429000"/>
            <a:ext cx="1366284" cy="2897464"/>
          </a:xfrm>
          <a:prstGeom prst="rect">
            <a:avLst/>
          </a:prstGeom>
        </p:spPr>
      </p:pic>
      <p:pic>
        <p:nvPicPr>
          <p:cNvPr id="20" name="Picture 19">
            <a:extLst>
              <a:ext uri="{FF2B5EF4-FFF2-40B4-BE49-F238E27FC236}">
                <a16:creationId xmlns:a16="http://schemas.microsoft.com/office/drawing/2014/main" id="{C004070F-1EDE-46C6-8121-177FA9DB08DF}"/>
              </a:ext>
            </a:extLst>
          </p:cNvPr>
          <p:cNvPicPr>
            <a:picLocks noChangeAspect="1"/>
          </p:cNvPicPr>
          <p:nvPr/>
        </p:nvPicPr>
        <p:blipFill rotWithShape="1">
          <a:blip r:embed="rId3"/>
          <a:srcRect l="42401" t="-2224" r="35790" b="5355"/>
          <a:stretch/>
        </p:blipFill>
        <p:spPr>
          <a:xfrm>
            <a:off x="956108" y="3624262"/>
            <a:ext cx="1319269" cy="2732072"/>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HGA Boom</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142</a:t>
            </a:fld>
            <a:endParaRPr lang="en-US" altLang="en-US" sz="1200" dirty="0"/>
          </a:p>
        </p:txBody>
      </p:sp>
      <p:sp>
        <p:nvSpPr>
          <p:cNvPr id="4" name="object 3">
            <a:extLst>
              <a:ext uri="{FF2B5EF4-FFF2-40B4-BE49-F238E27FC236}">
                <a16:creationId xmlns:a16="http://schemas.microsoft.com/office/drawing/2014/main" id="{8075D11F-CB8B-464E-8221-C6579C3C23A6}"/>
              </a:ext>
            </a:extLst>
          </p:cNvPr>
          <p:cNvSpPr txBox="1">
            <a:spLocks noChangeArrowheads="1"/>
          </p:cNvSpPr>
          <p:nvPr/>
        </p:nvSpPr>
        <p:spPr bwMode="auto">
          <a:xfrm>
            <a:off x="4343400" y="1042857"/>
            <a:ext cx="4724400" cy="5414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Create a cylinder representing the boom over the entire length.  </a:t>
            </a:r>
            <a:r>
              <a:rPr lang="en-US" altLang="en-US" sz="1300" dirty="0" err="1">
                <a:solidFill>
                  <a:srgbClr val="FF0000"/>
                </a:solidFill>
                <a:latin typeface="Arial" panose="020B0604020202020204" pitchFamily="34" charset="0"/>
                <a:cs typeface="Arial" panose="020B0604020202020204" pitchFamily="34" charset="0"/>
              </a:rPr>
              <a:t>Nodalize</a:t>
            </a:r>
            <a:r>
              <a:rPr lang="en-US" altLang="en-US" sz="1300" dirty="0">
                <a:solidFill>
                  <a:srgbClr val="FF0000"/>
                </a:solidFill>
                <a:latin typeface="Arial" panose="020B0604020202020204" pitchFamily="34" charset="0"/>
                <a:cs typeface="Arial" panose="020B0604020202020204" pitchFamily="34" charset="0"/>
              </a:rPr>
              <a:t> it 1 angular x 4 height using edge nodes  Move this cylinder 10” in Z and display node numbers.</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Type in </a:t>
            </a:r>
            <a:r>
              <a:rPr lang="en-US" altLang="en-US" sz="1300" u="sng" dirty="0" err="1">
                <a:solidFill>
                  <a:srgbClr val="00B050"/>
                </a:solidFill>
                <a:latin typeface="Arial" panose="020B0604020202020204" pitchFamily="34" charset="0"/>
                <a:cs typeface="Arial" panose="020B0604020202020204" pitchFamily="34" charset="0"/>
              </a:rPr>
              <a:t>rcGripsBoundary</a:t>
            </a:r>
            <a:r>
              <a:rPr lang="en-US" altLang="en-US" sz="1300" dirty="0">
                <a:solidFill>
                  <a:srgbClr val="00B050"/>
                </a:solidFill>
                <a:latin typeface="Arial" panose="020B0604020202020204" pitchFamily="34" charset="0"/>
                <a:cs typeface="Arial" panose="020B0604020202020204" pitchFamily="34" charset="0"/>
              </a:rPr>
              <a:t> and select the cylinder.  Note that the grips now show nodal locations and boundaries.  These can be dragged and moved to align with selected points. Click the node location at 3 and drag to indicated midpoint.  It now aligns with the bracket, but the nodal boundary has also shifted.  NOTE: sometimes it is not possible to specify nodal boundaries that position the nodes where desired.  </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Typing </a:t>
            </a:r>
            <a:r>
              <a:rPr lang="en-US" altLang="en-US" sz="1300" u="sng" dirty="0" err="1">
                <a:solidFill>
                  <a:srgbClr val="7030A0"/>
                </a:solidFill>
                <a:latin typeface="Arial" panose="020B0604020202020204" pitchFamily="34" charset="0"/>
                <a:cs typeface="Arial" panose="020B0604020202020204" pitchFamily="34" charset="0"/>
              </a:rPr>
              <a:t>rcGripsKeyPoint</a:t>
            </a:r>
            <a:r>
              <a:rPr lang="en-US" altLang="en-US" sz="1300" dirty="0">
                <a:solidFill>
                  <a:srgbClr val="7030A0"/>
                </a:solidFill>
                <a:latin typeface="Arial" panose="020B0604020202020204" pitchFamily="34" charset="0"/>
                <a:cs typeface="Arial" panose="020B0604020202020204" pitchFamily="34" charset="0"/>
              </a:rPr>
              <a:t> and selecting the cylinder alters the number and meaning of the grips once more, with the 3 grips indicating the Point 1, 2, 3, </a:t>
            </a:r>
            <a:r>
              <a:rPr lang="en-US" altLang="en-US" sz="1300" dirty="0" err="1">
                <a:solidFill>
                  <a:srgbClr val="7030A0"/>
                </a:solidFill>
                <a:latin typeface="Arial" panose="020B0604020202020204" pitchFamily="34" charset="0"/>
                <a:cs typeface="Arial" panose="020B0604020202020204" pitchFamily="34" charset="0"/>
              </a:rPr>
              <a:t>etc</a:t>
            </a:r>
            <a:r>
              <a:rPr lang="en-US" altLang="en-US" sz="1300" dirty="0">
                <a:solidFill>
                  <a:srgbClr val="7030A0"/>
                </a:solidFill>
                <a:latin typeface="Arial" panose="020B0604020202020204" pitchFamily="34" charset="0"/>
                <a:cs typeface="Arial" panose="020B0604020202020204" pitchFamily="34" charset="0"/>
              </a:rPr>
              <a:t> locations when the object was first created.  Type </a:t>
            </a:r>
            <a:r>
              <a:rPr lang="en-US" altLang="en-US" sz="1300" u="sng" dirty="0" err="1">
                <a:solidFill>
                  <a:srgbClr val="7030A0"/>
                </a:solidFill>
                <a:latin typeface="Arial" panose="020B0604020202020204" pitchFamily="34" charset="0"/>
                <a:cs typeface="Arial" panose="020B0604020202020204" pitchFamily="34" charset="0"/>
              </a:rPr>
              <a:t>rcGripsParameter</a:t>
            </a:r>
            <a:r>
              <a:rPr lang="en-US" altLang="en-US" sz="1300" dirty="0">
                <a:solidFill>
                  <a:srgbClr val="7030A0"/>
                </a:solidFill>
                <a:latin typeface="Arial" panose="020B0604020202020204" pitchFamily="34" charset="0"/>
                <a:cs typeface="Arial" panose="020B0604020202020204" pitchFamily="34" charset="0"/>
              </a:rPr>
              <a:t> and select the object to return to the default grip behavior.</a:t>
            </a:r>
            <a:r>
              <a:rPr lang="en-US" altLang="en-US" sz="1100" dirty="0">
                <a:solidFill>
                  <a:srgbClr val="7030A0"/>
                </a:solidFill>
                <a:latin typeface="Arial" panose="020B0604020202020204" pitchFamily="34" charset="0"/>
                <a:cs typeface="Arial" panose="020B0604020202020204" pitchFamily="34" charset="0"/>
              </a:rPr>
              <a:t> </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Even if the nodes can be placed where desired, the nodal sub-areas may not be desirable.  Since node locations are always at the midpoint between boundaries, the associated areas may not be optimum.  Making separate surfaces allows for better control over the surface sub-areas with varying lengths for the different surfaces.  Define the three cylinders end-to-end and merge nodes and delete the original cylinder.  </a:t>
            </a:r>
          </a:p>
          <a:p>
            <a:pPr>
              <a:spcBef>
                <a:spcPts val="0"/>
              </a:spcBef>
              <a:buFontTx/>
              <a:buChar char="•"/>
            </a:pPr>
            <a:r>
              <a:rPr lang="en-US" altLang="en-US" sz="1300" dirty="0" err="1">
                <a:solidFill>
                  <a:srgbClr val="00B0F0"/>
                </a:solidFill>
                <a:latin typeface="Arial" panose="020B0604020202020204" pitchFamily="34" charset="0"/>
                <a:cs typeface="Arial" panose="020B0604020202020204" pitchFamily="34" charset="0"/>
              </a:rPr>
              <a:t>Nodalize</a:t>
            </a:r>
            <a:r>
              <a:rPr lang="en-US" altLang="en-US" sz="1300" dirty="0">
                <a:solidFill>
                  <a:srgbClr val="00B0F0"/>
                </a:solidFill>
                <a:latin typeface="Arial" panose="020B0604020202020204" pitchFamily="34" charset="0"/>
                <a:cs typeface="Arial" panose="020B0604020202020204" pitchFamily="34" charset="0"/>
              </a:rPr>
              <a:t> the ends 1x3 and the center 1x5.  </a:t>
            </a:r>
            <a:r>
              <a:rPr lang="en-US" altLang="en-US" sz="1300" dirty="0" err="1">
                <a:solidFill>
                  <a:srgbClr val="00B0F0"/>
                </a:solidFill>
                <a:latin typeface="Arial" panose="020B0604020202020204" pitchFamily="34" charset="0"/>
                <a:cs typeface="Arial" panose="020B0604020202020204" pitchFamily="34" charset="0"/>
              </a:rPr>
              <a:t>Active:Out</a:t>
            </a:r>
            <a:r>
              <a:rPr lang="en-US" altLang="en-US" sz="1300" dirty="0">
                <a:solidFill>
                  <a:srgbClr val="00B0F0"/>
                </a:solidFill>
                <a:latin typeface="Arial" panose="020B0604020202020204" pitchFamily="34" charset="0"/>
                <a:cs typeface="Arial" panose="020B0604020202020204" pitchFamily="34" charset="0"/>
              </a:rPr>
              <a:t>, </a:t>
            </a:r>
            <a:r>
              <a:rPr lang="en-US" altLang="en-US" sz="1300" dirty="0" err="1">
                <a:solidFill>
                  <a:srgbClr val="00B0F0"/>
                </a:solidFill>
                <a:latin typeface="Arial" panose="020B0604020202020204" pitchFamily="34" charset="0"/>
                <a:cs typeface="Arial" panose="020B0604020202020204" pitchFamily="34" charset="0"/>
              </a:rPr>
              <a:t>Out:BlanketExt</a:t>
            </a:r>
            <a:r>
              <a:rPr lang="en-US" altLang="en-US" sz="1300" dirty="0">
                <a:solidFill>
                  <a:srgbClr val="00B0F0"/>
                </a:solidFill>
                <a:latin typeface="Arial" panose="020B0604020202020204" pitchFamily="34" charset="0"/>
                <a:cs typeface="Arial" panose="020B0604020202020204" pitchFamily="34" charset="0"/>
              </a:rPr>
              <a:t>, In: </a:t>
            </a:r>
            <a:r>
              <a:rPr lang="en-US" altLang="en-US" sz="1300" dirty="0" err="1">
                <a:solidFill>
                  <a:srgbClr val="00B0F0"/>
                </a:solidFill>
                <a:latin typeface="Arial" panose="020B0604020202020204" pitchFamily="34" charset="0"/>
                <a:cs typeface="Arial" panose="020B0604020202020204" pitchFamily="34" charset="0"/>
              </a:rPr>
              <a:t>NoRad</a:t>
            </a:r>
            <a:r>
              <a:rPr lang="en-US" altLang="en-US" sz="1300" dirty="0">
                <a:solidFill>
                  <a:srgbClr val="00B0F0"/>
                </a:solidFill>
                <a:latin typeface="Arial" panose="020B0604020202020204" pitchFamily="34" charset="0"/>
                <a:cs typeface="Arial" panose="020B0604020202020204" pitchFamily="34" charset="0"/>
              </a:rPr>
              <a:t>, Material::Aluminum, Thick: 0.075, </a:t>
            </a:r>
            <a:r>
              <a:rPr lang="en-US" altLang="en-US" sz="1300" dirty="0" err="1">
                <a:solidFill>
                  <a:srgbClr val="00B0F0"/>
                </a:solidFill>
                <a:latin typeface="Arial" panose="020B0604020202020204" pitchFamily="34" charset="0"/>
                <a:cs typeface="Arial" panose="020B0604020202020204" pitchFamily="34" charset="0"/>
              </a:rPr>
              <a:t>Submodel:BOOM</a:t>
            </a:r>
            <a:r>
              <a:rPr lang="en-US" altLang="en-US" sz="1300" dirty="0">
                <a:solidFill>
                  <a:srgbClr val="00B0F0"/>
                </a:solidFill>
                <a:latin typeface="Arial" panose="020B0604020202020204" pitchFamily="34" charset="0"/>
                <a:cs typeface="Arial" panose="020B0604020202020204" pitchFamily="34" charset="0"/>
              </a:rPr>
              <a:t>, MLI: Outside, MLI_05, Offset 100000.  Also create the end paraboloids, triangular bracket elements and conductors between boom end and dishes.</a:t>
            </a:r>
          </a:p>
        </p:txBody>
      </p:sp>
      <p:pic>
        <p:nvPicPr>
          <p:cNvPr id="10" name="Picture 9">
            <a:extLst>
              <a:ext uri="{FF2B5EF4-FFF2-40B4-BE49-F238E27FC236}">
                <a16:creationId xmlns:a16="http://schemas.microsoft.com/office/drawing/2014/main" id="{5394E94E-4D97-484D-AA57-E99988D3C3EF}"/>
              </a:ext>
            </a:extLst>
          </p:cNvPr>
          <p:cNvPicPr>
            <a:picLocks noChangeAspect="1"/>
          </p:cNvPicPr>
          <p:nvPr/>
        </p:nvPicPr>
        <p:blipFill rotWithShape="1">
          <a:blip r:embed="rId4">
            <a:clrChange>
              <a:clrFrom>
                <a:srgbClr val="FFFFFF"/>
              </a:clrFrom>
              <a:clrTo>
                <a:srgbClr val="FFFFFF">
                  <a:alpha val="0"/>
                </a:srgbClr>
              </a:clrTo>
            </a:clrChange>
          </a:blip>
          <a:srcRect l="15263" r="67369" b="6484"/>
          <a:stretch/>
        </p:blipFill>
        <p:spPr>
          <a:xfrm>
            <a:off x="158815" y="1052382"/>
            <a:ext cx="1588170" cy="3986967"/>
          </a:xfrm>
          <a:prstGeom prst="rect">
            <a:avLst/>
          </a:prstGeom>
        </p:spPr>
      </p:pic>
      <p:pic>
        <p:nvPicPr>
          <p:cNvPr id="16" name="Picture 15">
            <a:extLst>
              <a:ext uri="{FF2B5EF4-FFF2-40B4-BE49-F238E27FC236}">
                <a16:creationId xmlns:a16="http://schemas.microsoft.com/office/drawing/2014/main" id="{D178CA81-4EBC-48BE-9E6C-042A8BFE225A}"/>
              </a:ext>
            </a:extLst>
          </p:cNvPr>
          <p:cNvPicPr>
            <a:picLocks noChangeAspect="1"/>
          </p:cNvPicPr>
          <p:nvPr/>
        </p:nvPicPr>
        <p:blipFill rotWithShape="1">
          <a:blip r:embed="rId5">
            <a:clrChange>
              <a:clrFrom>
                <a:srgbClr val="FFFFFF"/>
              </a:clrFrom>
              <a:clrTo>
                <a:srgbClr val="FFFFFF">
                  <a:alpha val="0"/>
                </a:srgbClr>
              </a:clrTo>
            </a:clrChange>
          </a:blip>
          <a:srcRect l="30421" r="43684" b="40123"/>
          <a:stretch/>
        </p:blipFill>
        <p:spPr>
          <a:xfrm>
            <a:off x="2743200" y="1219200"/>
            <a:ext cx="1978990" cy="2133600"/>
          </a:xfrm>
          <a:prstGeom prst="rect">
            <a:avLst/>
          </a:prstGeom>
        </p:spPr>
      </p:pic>
      <p:pic>
        <p:nvPicPr>
          <p:cNvPr id="18" name="Picture 17">
            <a:extLst>
              <a:ext uri="{FF2B5EF4-FFF2-40B4-BE49-F238E27FC236}">
                <a16:creationId xmlns:a16="http://schemas.microsoft.com/office/drawing/2014/main" id="{8CE534F7-007C-41F3-8445-0D820909E61B}"/>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524000" y="1219200"/>
            <a:ext cx="1962413" cy="2405062"/>
          </a:xfrm>
          <a:prstGeom prst="rect">
            <a:avLst/>
          </a:prstGeom>
        </p:spPr>
      </p:pic>
      <p:sp>
        <p:nvSpPr>
          <p:cNvPr id="21" name="Oval 20">
            <a:extLst>
              <a:ext uri="{FF2B5EF4-FFF2-40B4-BE49-F238E27FC236}">
                <a16:creationId xmlns:a16="http://schemas.microsoft.com/office/drawing/2014/main" id="{357847BC-226E-4CFA-91D1-8DF809416E44}"/>
              </a:ext>
            </a:extLst>
          </p:cNvPr>
          <p:cNvSpPr/>
          <p:nvPr/>
        </p:nvSpPr>
        <p:spPr>
          <a:xfrm>
            <a:off x="1594585" y="2716079"/>
            <a:ext cx="304800" cy="22860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08E4722E-B96B-4F9C-B578-A2C753B7F9CA}"/>
              </a:ext>
            </a:extLst>
          </p:cNvPr>
          <p:cNvSpPr/>
          <p:nvPr/>
        </p:nvSpPr>
        <p:spPr>
          <a:xfrm rot="413039">
            <a:off x="859574" y="2309985"/>
            <a:ext cx="423193" cy="38210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id="{96282BA6-6272-488A-AE34-9A21721B1765}"/>
              </a:ext>
            </a:extLst>
          </p:cNvPr>
          <p:cNvSpPr/>
          <p:nvPr/>
        </p:nvSpPr>
        <p:spPr>
          <a:xfrm rot="413039">
            <a:off x="3217402" y="2843386"/>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4947569C-1FEE-40BF-A4F9-3E0C330C052F}"/>
              </a:ext>
            </a:extLst>
          </p:cNvPr>
          <p:cNvSpPr/>
          <p:nvPr/>
        </p:nvSpPr>
        <p:spPr>
          <a:xfrm rot="413039">
            <a:off x="2063780" y="2390848"/>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52FEEAD3-9CBA-48FA-980B-24FD68F72C37}"/>
              </a:ext>
            </a:extLst>
          </p:cNvPr>
          <p:cNvSpPr/>
          <p:nvPr/>
        </p:nvSpPr>
        <p:spPr>
          <a:xfrm rot="8341742">
            <a:off x="2194409" y="3695640"/>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1A26BDA3-7333-4726-9225-77BD76C97CCD}"/>
              </a:ext>
            </a:extLst>
          </p:cNvPr>
          <p:cNvCxnSpPr/>
          <p:nvPr/>
        </p:nvCxnSpPr>
        <p:spPr>
          <a:xfrm>
            <a:off x="1985343" y="4356368"/>
            <a:ext cx="22860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BA7A727-D975-40CF-B4CE-0359CEFFE1FB}"/>
              </a:ext>
            </a:extLst>
          </p:cNvPr>
          <p:cNvCxnSpPr/>
          <p:nvPr/>
        </p:nvCxnSpPr>
        <p:spPr>
          <a:xfrm>
            <a:off x="1757235" y="5167008"/>
            <a:ext cx="22860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768E96D-7AD6-4215-AD6E-6B617A1407FB}"/>
              </a:ext>
            </a:extLst>
          </p:cNvPr>
          <p:cNvCxnSpPr/>
          <p:nvPr/>
        </p:nvCxnSpPr>
        <p:spPr>
          <a:xfrm>
            <a:off x="1447223" y="5116752"/>
            <a:ext cx="22860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906AD4E-661C-4FC4-8D61-66944C3E92E3}"/>
              </a:ext>
            </a:extLst>
          </p:cNvPr>
          <p:cNvCxnSpPr/>
          <p:nvPr/>
        </p:nvCxnSpPr>
        <p:spPr>
          <a:xfrm>
            <a:off x="1724058" y="4100208"/>
            <a:ext cx="22860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7BD2CB1-9CD5-4CC5-96E2-F6B23B39B9C0}"/>
              </a:ext>
            </a:extLst>
          </p:cNvPr>
          <p:cNvCxnSpPr/>
          <p:nvPr/>
        </p:nvCxnSpPr>
        <p:spPr>
          <a:xfrm>
            <a:off x="1541171" y="5953328"/>
            <a:ext cx="22860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791ADE5-D3F1-4429-876E-40974DEA8DF1}"/>
              </a:ext>
            </a:extLst>
          </p:cNvPr>
          <p:cNvCxnSpPr/>
          <p:nvPr/>
        </p:nvCxnSpPr>
        <p:spPr>
          <a:xfrm>
            <a:off x="1162456" y="6147880"/>
            <a:ext cx="22860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38" name="Arrow: Right 37">
            <a:extLst>
              <a:ext uri="{FF2B5EF4-FFF2-40B4-BE49-F238E27FC236}">
                <a16:creationId xmlns:a16="http://schemas.microsoft.com/office/drawing/2014/main" id="{04C0CFAF-25DE-4D32-90BB-5547308C852A}"/>
              </a:ext>
            </a:extLst>
          </p:cNvPr>
          <p:cNvSpPr/>
          <p:nvPr/>
        </p:nvSpPr>
        <p:spPr>
          <a:xfrm rot="155132">
            <a:off x="2222346" y="4848295"/>
            <a:ext cx="423193" cy="382109"/>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157759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9F7535CF-9116-431B-9A95-B225BD46C144}"/>
              </a:ext>
            </a:extLst>
          </p:cNvPr>
          <p:cNvPicPr>
            <a:picLocks noChangeAspect="1"/>
          </p:cNvPicPr>
          <p:nvPr/>
        </p:nvPicPr>
        <p:blipFill rotWithShape="1">
          <a:blip r:embed="rId2"/>
          <a:srcRect l="7605" t="10456" r="74270" b="7104"/>
          <a:stretch/>
        </p:blipFill>
        <p:spPr>
          <a:xfrm>
            <a:off x="76200" y="1143000"/>
            <a:ext cx="1366284" cy="2897464"/>
          </a:xfrm>
          <a:prstGeom prst="rect">
            <a:avLst/>
          </a:prstGeom>
        </p:spPr>
      </p:pic>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HGA Boom, Component D, and Closeout</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143</a:t>
            </a:fld>
            <a:endParaRPr lang="en-US" altLang="en-US" sz="1200" dirty="0"/>
          </a:p>
        </p:txBody>
      </p:sp>
      <p:sp>
        <p:nvSpPr>
          <p:cNvPr id="4" name="object 3">
            <a:extLst>
              <a:ext uri="{FF2B5EF4-FFF2-40B4-BE49-F238E27FC236}">
                <a16:creationId xmlns:a16="http://schemas.microsoft.com/office/drawing/2014/main" id="{8075D11F-CB8B-464E-8221-C6579C3C23A6}"/>
              </a:ext>
            </a:extLst>
          </p:cNvPr>
          <p:cNvSpPr txBox="1">
            <a:spLocks noChangeArrowheads="1"/>
          </p:cNvSpPr>
          <p:nvPr/>
        </p:nvSpPr>
        <p:spPr bwMode="auto">
          <a:xfrm>
            <a:off x="4191000" y="1042857"/>
            <a:ext cx="4876800" cy="5414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Dishes: Edge Nodes: 5 angular, 2 height, Nodes:2001+ and 3001+, Active Both, Top/Bot: </a:t>
            </a:r>
            <a:r>
              <a:rPr lang="en-US" altLang="en-US" sz="1300" dirty="0" err="1">
                <a:solidFill>
                  <a:srgbClr val="FF0000"/>
                </a:solidFill>
                <a:latin typeface="Arial" panose="020B0604020202020204" pitchFamily="34" charset="0"/>
                <a:cs typeface="Arial" panose="020B0604020202020204" pitchFamily="34" charset="0"/>
              </a:rPr>
              <a:t>WhitePaint</a:t>
            </a:r>
            <a:r>
              <a:rPr lang="en-US" altLang="en-US" sz="1300" dirty="0">
                <a:solidFill>
                  <a:srgbClr val="FF0000"/>
                </a:solidFill>
                <a:latin typeface="Arial" panose="020B0604020202020204" pitchFamily="34" charset="0"/>
                <a:cs typeface="Arial" panose="020B0604020202020204" pitchFamily="34" charset="0"/>
              </a:rPr>
              <a:t>, Submodel: BOOM, </a:t>
            </a:r>
            <a:r>
              <a:rPr lang="en-US" altLang="en-US" sz="1300" dirty="0" err="1">
                <a:solidFill>
                  <a:srgbClr val="FF0000"/>
                </a:solidFill>
                <a:latin typeface="Arial" panose="020B0604020202020204" pitchFamily="34" charset="0"/>
                <a:cs typeface="Arial" panose="020B0604020202020204" pitchFamily="34" charset="0"/>
              </a:rPr>
              <a:t>Material:Aluminum</a:t>
            </a:r>
            <a:r>
              <a:rPr lang="en-US" altLang="en-US" sz="1300" dirty="0">
                <a:solidFill>
                  <a:srgbClr val="FF0000"/>
                </a:solidFill>
                <a:latin typeface="Arial" panose="020B0604020202020204" pitchFamily="34" charset="0"/>
                <a:cs typeface="Arial" panose="020B0604020202020204" pitchFamily="34" charset="0"/>
              </a:rPr>
              <a:t>, Thick: 0.1</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Brackets: Tri element using 2 ESPA nodes and 1 BOOM node, </a:t>
            </a:r>
            <a:r>
              <a:rPr lang="en-US" altLang="en-US" sz="1300" dirty="0" err="1">
                <a:solidFill>
                  <a:srgbClr val="00B050"/>
                </a:solidFill>
                <a:latin typeface="Arial" panose="020B0604020202020204" pitchFamily="34" charset="0"/>
                <a:cs typeface="Arial" panose="020B0604020202020204" pitchFamily="34" charset="0"/>
              </a:rPr>
              <a:t>Active:Both</a:t>
            </a:r>
            <a:r>
              <a:rPr lang="en-US" altLang="en-US" sz="1300" dirty="0">
                <a:solidFill>
                  <a:srgbClr val="00B050"/>
                </a:solidFill>
                <a:latin typeface="Arial" panose="020B0604020202020204" pitchFamily="34" charset="0"/>
                <a:cs typeface="Arial" panose="020B0604020202020204" pitchFamily="34" charset="0"/>
              </a:rPr>
              <a:t>, Top/Bot: </a:t>
            </a:r>
            <a:r>
              <a:rPr lang="en-US" altLang="en-US" sz="1300" dirty="0" err="1">
                <a:solidFill>
                  <a:srgbClr val="00B050"/>
                </a:solidFill>
                <a:latin typeface="Arial" panose="020B0604020202020204" pitchFamily="34" charset="0"/>
                <a:cs typeface="Arial" panose="020B0604020202020204" pitchFamily="34" charset="0"/>
              </a:rPr>
              <a:t>BlanketExt</a:t>
            </a:r>
            <a:r>
              <a:rPr lang="en-US" altLang="en-US" sz="1300" dirty="0">
                <a:solidFill>
                  <a:srgbClr val="00B050"/>
                </a:solidFill>
                <a:latin typeface="Arial" panose="020B0604020202020204" pitchFamily="34" charset="0"/>
                <a:cs typeface="Arial" panose="020B0604020202020204" pitchFamily="34" charset="0"/>
              </a:rPr>
              <a:t>, Submodel: BOOM, Material: Aluminum, Thick: 0.2, Insulation: Top/Bot, MLI_05, </a:t>
            </a:r>
            <a:r>
              <a:rPr lang="en-US" altLang="en-US" sz="1300" dirty="0" err="1">
                <a:solidFill>
                  <a:srgbClr val="00B050"/>
                </a:solidFill>
                <a:latin typeface="Arial" panose="020B0604020202020204" pitchFamily="34" charset="0"/>
                <a:cs typeface="Arial" panose="020B0604020202020204" pitchFamily="34" charset="0"/>
              </a:rPr>
              <a:t>TopOffset</a:t>
            </a:r>
            <a:r>
              <a:rPr lang="en-US" altLang="en-US" sz="1300" dirty="0">
                <a:solidFill>
                  <a:srgbClr val="00B050"/>
                </a:solidFill>
                <a:latin typeface="Arial" panose="020B0604020202020204" pitchFamily="34" charset="0"/>
                <a:cs typeface="Arial" panose="020B0604020202020204" pitchFamily="34" charset="0"/>
              </a:rPr>
              <a:t> 100000, BotOffset:200000</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Dish Conductors: From Center of Paraboloid to end of Boom.  Desc: Dish to Boom End, Submodel: BOOM, Value 0.02 W/K</a:t>
            </a:r>
            <a:endParaRPr lang="en-US" altLang="en-US" sz="1100" dirty="0">
              <a:solidFill>
                <a:srgbClr val="7030A0"/>
              </a:solidFill>
              <a:latin typeface="Arial" panose="020B0604020202020204" pitchFamily="34" charset="0"/>
              <a:cs typeface="Arial" panose="020B0604020202020204" pitchFamily="34" charset="0"/>
            </a:endParaRP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Add 3 solid cylinders to represent Component D (3 instances) aligned with X,Y, and Z axes.. Submodel: COMP_D, 1 angular x 1 radial x 9 height; Nodes: 1000+, 2000+, 3000+, Active: HMIN, HMAX, RMAX, </a:t>
            </a:r>
            <a:r>
              <a:rPr lang="en-US" altLang="en-US" sz="1300" dirty="0" err="1">
                <a:solidFill>
                  <a:srgbClr val="002060"/>
                </a:solidFill>
                <a:latin typeface="Arial" panose="020B0604020202020204" pitchFamily="34" charset="0"/>
                <a:cs typeface="Arial" panose="020B0604020202020204" pitchFamily="34" charset="0"/>
              </a:rPr>
              <a:t>Opticals:BlanketExt</a:t>
            </a:r>
            <a:r>
              <a:rPr lang="en-US" altLang="en-US" sz="1300" dirty="0">
                <a:solidFill>
                  <a:srgbClr val="002060"/>
                </a:solidFill>
                <a:latin typeface="Arial" panose="020B0604020202020204" pitchFamily="34" charset="0"/>
                <a:cs typeface="Arial" panose="020B0604020202020204" pitchFamily="34" charset="0"/>
              </a:rPr>
              <a:t>, Material: Aluminum, MLI on HMIN,HMAX,RMAX, MLI_05, Offset:100000.</a:t>
            </a: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Make a Contactor from all three solid cylinders to the ESPA surfaces, the BOOM surfaces, and the DECK_2 surfaces.  Set this as an Absolute Conductance (Total=3*3*2) from the RMAX face with a V scaling as shown to the left. (Show Calcs !)</a:t>
            </a:r>
          </a:p>
          <a:p>
            <a:pPr>
              <a:spcBef>
                <a:spcPts val="0"/>
              </a:spcBef>
              <a:buFontTx/>
              <a:buChar char="•"/>
            </a:pPr>
            <a:r>
              <a:rPr lang="en-US" altLang="en-US" sz="1300" dirty="0">
                <a:solidFill>
                  <a:srgbClr val="FFC000"/>
                </a:solidFill>
                <a:latin typeface="Arial" panose="020B0604020202020204" pitchFamily="34" charset="0"/>
                <a:cs typeface="Arial" panose="020B0604020202020204" pitchFamily="34" charset="0"/>
              </a:rPr>
              <a:t>Add a single </a:t>
            </a:r>
            <a:r>
              <a:rPr lang="en-US" altLang="en-US" sz="1300" dirty="0" err="1">
                <a:solidFill>
                  <a:srgbClr val="FFC000"/>
                </a:solidFill>
                <a:latin typeface="Arial" panose="020B0604020202020204" pitchFamily="34" charset="0"/>
                <a:cs typeface="Arial" panose="020B0604020202020204" pitchFamily="34" charset="0"/>
              </a:rPr>
              <a:t>HeatLoad</a:t>
            </a:r>
            <a:r>
              <a:rPr lang="en-US" altLang="en-US" sz="1300" dirty="0">
                <a:solidFill>
                  <a:srgbClr val="FFC000"/>
                </a:solidFill>
                <a:latin typeface="Arial" panose="020B0604020202020204" pitchFamily="34" charset="0"/>
                <a:cs typeface="Arial" panose="020B0604020202020204" pitchFamily="34" charset="0"/>
              </a:rPr>
              <a:t> (</a:t>
            </a:r>
            <a:r>
              <a:rPr lang="en-US" altLang="en-US" sz="1300" u="sng" dirty="0" err="1">
                <a:solidFill>
                  <a:srgbClr val="FFC000"/>
                </a:solidFill>
                <a:latin typeface="Arial" panose="020B0604020202020204" pitchFamily="34" charset="0"/>
                <a:cs typeface="Arial" panose="020B0604020202020204" pitchFamily="34" charset="0"/>
              </a:rPr>
              <a:t>rcSolidHeatLoad</a:t>
            </a:r>
            <a:r>
              <a:rPr lang="en-US" altLang="en-US" sz="1300" dirty="0">
                <a:solidFill>
                  <a:srgbClr val="FFC000"/>
                </a:solidFill>
                <a:latin typeface="Arial" panose="020B0604020202020204" pitchFamily="34" charset="0"/>
                <a:cs typeface="Arial" panose="020B0604020202020204" pitchFamily="34" charset="0"/>
              </a:rPr>
              <a:t>) to all 3 cylinders with a value of </a:t>
            </a:r>
            <a:r>
              <a:rPr lang="en-US" altLang="en-US" sz="1300" dirty="0" err="1">
                <a:solidFill>
                  <a:srgbClr val="FFC000"/>
                </a:solidFill>
                <a:latin typeface="Arial" panose="020B0604020202020204" pitchFamily="34" charset="0"/>
                <a:cs typeface="Arial" panose="020B0604020202020204" pitchFamily="34" charset="0"/>
              </a:rPr>
              <a:t>Q_Comp_D</a:t>
            </a:r>
            <a:r>
              <a:rPr lang="en-US" altLang="en-US" sz="1300" dirty="0">
                <a:solidFill>
                  <a:srgbClr val="FFC000"/>
                </a:solidFill>
                <a:latin typeface="Arial" panose="020B0604020202020204" pitchFamily="34" charset="0"/>
                <a:cs typeface="Arial" panose="020B0604020202020204" pitchFamily="34" charset="0"/>
              </a:rPr>
              <a:t> * </a:t>
            </a:r>
            <a:r>
              <a:rPr lang="en-US" altLang="en-US" sz="1300" dirty="0" err="1">
                <a:solidFill>
                  <a:srgbClr val="FFC000"/>
                </a:solidFill>
                <a:latin typeface="Arial" panose="020B0604020202020204" pitchFamily="34" charset="0"/>
                <a:cs typeface="Arial" panose="020B0604020202020204" pitchFamily="34" charset="0"/>
              </a:rPr>
              <a:t>Power_Scale</a:t>
            </a:r>
            <a:r>
              <a:rPr lang="en-US" altLang="en-US" sz="1300" dirty="0">
                <a:solidFill>
                  <a:srgbClr val="FFC000"/>
                </a:solidFill>
                <a:latin typeface="Arial" panose="020B0604020202020204" pitchFamily="34" charset="0"/>
                <a:cs typeface="Arial" panose="020B0604020202020204" pitchFamily="34" charset="0"/>
              </a:rPr>
              <a:t> and output as expression</a:t>
            </a:r>
          </a:p>
          <a:p>
            <a:pPr>
              <a:spcBef>
                <a:spcPts val="0"/>
              </a:spcBef>
              <a:buFontTx/>
              <a:buChar char="•"/>
            </a:pPr>
            <a:r>
              <a:rPr lang="en-US" altLang="en-US" sz="1300" dirty="0">
                <a:latin typeface="Arial" panose="020B0604020202020204" pitchFamily="34" charset="0"/>
                <a:cs typeface="Arial" panose="020B0604020202020204" pitchFamily="34" charset="0"/>
              </a:rPr>
              <a:t>Based on a view from the sun (</a:t>
            </a:r>
            <a:r>
              <a:rPr lang="en-US" altLang="en-US" sz="1300" u="sng" dirty="0" err="1">
                <a:latin typeface="Arial" panose="020B0604020202020204" pitchFamily="34" charset="0"/>
                <a:cs typeface="Arial" panose="020B0604020202020204" pitchFamily="34" charset="0"/>
              </a:rPr>
              <a:t>editOrbitViewFrom</a:t>
            </a:r>
            <a:r>
              <a:rPr lang="en-US" altLang="en-US" sz="1300" dirty="0">
                <a:latin typeface="Arial" panose="020B0604020202020204" pitchFamily="34" charset="0"/>
                <a:cs typeface="Arial" panose="020B0604020202020204" pitchFamily="34" charset="0"/>
              </a:rPr>
              <a:t>), a closeout panel is needed to keep Component N from getting too hot, especially in a Beta 90 orbit.  Add a closeout disk below Comp. N and couple it with an edge contactor to the ESPA. Submodel: DECK_CO, Node:1001+, Active: Both, </a:t>
            </a:r>
            <a:r>
              <a:rPr lang="en-US" altLang="en-US" sz="1300" dirty="0" err="1">
                <a:latin typeface="Arial" panose="020B0604020202020204" pitchFamily="34" charset="0"/>
                <a:cs typeface="Arial" panose="020B0604020202020204" pitchFamily="34" charset="0"/>
              </a:rPr>
              <a:t>BlackAnodize</a:t>
            </a:r>
            <a:r>
              <a:rPr lang="en-US" altLang="en-US" sz="1300" dirty="0">
                <a:latin typeface="Arial" panose="020B0604020202020204" pitchFamily="34" charset="0"/>
                <a:cs typeface="Arial" panose="020B0604020202020204" pitchFamily="34" charset="0"/>
              </a:rPr>
              <a:t> facing In, </a:t>
            </a:r>
            <a:r>
              <a:rPr lang="en-US" altLang="en-US" sz="1300" dirty="0" err="1">
                <a:latin typeface="Arial" panose="020B0604020202020204" pitchFamily="34" charset="0"/>
                <a:cs typeface="Arial" panose="020B0604020202020204" pitchFamily="34" charset="0"/>
              </a:rPr>
              <a:t>SilverTeflon</a:t>
            </a:r>
            <a:r>
              <a:rPr lang="en-US" altLang="en-US" sz="1300" dirty="0">
                <a:latin typeface="Arial" panose="020B0604020202020204" pitchFamily="34" charset="0"/>
                <a:cs typeface="Arial" panose="020B0604020202020204" pitchFamily="34" charset="0"/>
              </a:rPr>
              <a:t> facing out, Material: Aluminum, Thick: 0.04, MLI on outward side, Offset: 100000</a:t>
            </a:r>
          </a:p>
        </p:txBody>
      </p:sp>
      <p:sp>
        <p:nvSpPr>
          <p:cNvPr id="23" name="Arrow: Right 22">
            <a:extLst>
              <a:ext uri="{FF2B5EF4-FFF2-40B4-BE49-F238E27FC236}">
                <a16:creationId xmlns:a16="http://schemas.microsoft.com/office/drawing/2014/main" id="{07590A4F-B232-4212-AEC7-FB7ECB552BE6}"/>
              </a:ext>
            </a:extLst>
          </p:cNvPr>
          <p:cNvSpPr/>
          <p:nvPr/>
        </p:nvSpPr>
        <p:spPr>
          <a:xfrm rot="3733421">
            <a:off x="284652" y="1532996"/>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7FF29221-6171-4F22-AD31-DB5F8074F05C}"/>
              </a:ext>
            </a:extLst>
          </p:cNvPr>
          <p:cNvSpPr/>
          <p:nvPr/>
        </p:nvSpPr>
        <p:spPr>
          <a:xfrm rot="17727245">
            <a:off x="51854" y="3282515"/>
            <a:ext cx="423193" cy="382109"/>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Right 33">
            <a:extLst>
              <a:ext uri="{FF2B5EF4-FFF2-40B4-BE49-F238E27FC236}">
                <a16:creationId xmlns:a16="http://schemas.microsoft.com/office/drawing/2014/main" id="{BA4193E4-F4D6-4E54-A325-EE90A28544AD}"/>
              </a:ext>
            </a:extLst>
          </p:cNvPr>
          <p:cNvSpPr/>
          <p:nvPr/>
        </p:nvSpPr>
        <p:spPr>
          <a:xfrm rot="9779246">
            <a:off x="1259463" y="1067567"/>
            <a:ext cx="423193" cy="38210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Right 34">
            <a:extLst>
              <a:ext uri="{FF2B5EF4-FFF2-40B4-BE49-F238E27FC236}">
                <a16:creationId xmlns:a16="http://schemas.microsoft.com/office/drawing/2014/main" id="{2F84FB4A-2E54-44CD-9D93-804589DB8D15}"/>
              </a:ext>
            </a:extLst>
          </p:cNvPr>
          <p:cNvSpPr/>
          <p:nvPr/>
        </p:nvSpPr>
        <p:spPr>
          <a:xfrm rot="16676088">
            <a:off x="225915" y="3849409"/>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Right 35">
            <a:extLst>
              <a:ext uri="{FF2B5EF4-FFF2-40B4-BE49-F238E27FC236}">
                <a16:creationId xmlns:a16="http://schemas.microsoft.com/office/drawing/2014/main" id="{237042D9-4E59-4101-AF1A-66DFF01DA17C}"/>
              </a:ext>
            </a:extLst>
          </p:cNvPr>
          <p:cNvSpPr/>
          <p:nvPr/>
        </p:nvSpPr>
        <p:spPr>
          <a:xfrm rot="823455">
            <a:off x="600273" y="1256746"/>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B4194CD-36F2-4168-B58C-A0AD0246906D}"/>
              </a:ext>
            </a:extLst>
          </p:cNvPr>
          <p:cNvPicPr>
            <a:picLocks noChangeAspect="1"/>
          </p:cNvPicPr>
          <p:nvPr/>
        </p:nvPicPr>
        <p:blipFill rotWithShape="1">
          <a:blip r:embed="rId3">
            <a:clrChange>
              <a:clrFrom>
                <a:srgbClr val="FFFFFF"/>
              </a:clrFrom>
              <a:clrTo>
                <a:srgbClr val="FFFFFF">
                  <a:alpha val="0"/>
                </a:srgbClr>
              </a:clrTo>
            </a:clrChange>
          </a:blip>
          <a:srcRect l="7173" t="3530" r="57917" b="15371"/>
          <a:stretch/>
        </p:blipFill>
        <p:spPr>
          <a:xfrm>
            <a:off x="1371600" y="1042857"/>
            <a:ext cx="2917171" cy="3159729"/>
          </a:xfrm>
          <a:prstGeom prst="rect">
            <a:avLst/>
          </a:prstGeom>
        </p:spPr>
      </p:pic>
      <p:pic>
        <p:nvPicPr>
          <p:cNvPr id="11" name="Picture 10">
            <a:extLst>
              <a:ext uri="{FF2B5EF4-FFF2-40B4-BE49-F238E27FC236}">
                <a16:creationId xmlns:a16="http://schemas.microsoft.com/office/drawing/2014/main" id="{D980162A-ADC7-4E49-89CF-3AF9D6516117}"/>
              </a:ext>
            </a:extLst>
          </p:cNvPr>
          <p:cNvPicPr>
            <a:picLocks noChangeAspect="1"/>
          </p:cNvPicPr>
          <p:nvPr/>
        </p:nvPicPr>
        <p:blipFill rotWithShape="1">
          <a:blip r:embed="rId4"/>
          <a:srcRect l="3488" t="10690" r="85586" b="67673"/>
          <a:stretch/>
        </p:blipFill>
        <p:spPr>
          <a:xfrm>
            <a:off x="2114550" y="2988076"/>
            <a:ext cx="662499" cy="1180453"/>
          </a:xfrm>
          <a:prstGeom prst="rect">
            <a:avLst/>
          </a:prstGeom>
        </p:spPr>
      </p:pic>
      <p:sp>
        <p:nvSpPr>
          <p:cNvPr id="39" name="Arrow: Right 38">
            <a:extLst>
              <a:ext uri="{FF2B5EF4-FFF2-40B4-BE49-F238E27FC236}">
                <a16:creationId xmlns:a16="http://schemas.microsoft.com/office/drawing/2014/main" id="{459A7E6A-9CD8-4773-8391-EDC5D56DCF85}"/>
              </a:ext>
            </a:extLst>
          </p:cNvPr>
          <p:cNvSpPr/>
          <p:nvPr/>
        </p:nvSpPr>
        <p:spPr>
          <a:xfrm rot="11986090">
            <a:off x="1523208" y="2748458"/>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9DA5E92-FADA-4DB4-8F15-8BAB16B57A55}"/>
              </a:ext>
            </a:extLst>
          </p:cNvPr>
          <p:cNvSpPr/>
          <p:nvPr/>
        </p:nvSpPr>
        <p:spPr>
          <a:xfrm rot="11986090">
            <a:off x="3252549" y="2346307"/>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Right 40">
            <a:extLst>
              <a:ext uri="{FF2B5EF4-FFF2-40B4-BE49-F238E27FC236}">
                <a16:creationId xmlns:a16="http://schemas.microsoft.com/office/drawing/2014/main" id="{74D14063-50F6-4A00-875E-220EE619AE1A}"/>
              </a:ext>
            </a:extLst>
          </p:cNvPr>
          <p:cNvSpPr/>
          <p:nvPr/>
        </p:nvSpPr>
        <p:spPr>
          <a:xfrm rot="11986090">
            <a:off x="3715659" y="3672384"/>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Right 41">
            <a:extLst>
              <a:ext uri="{FF2B5EF4-FFF2-40B4-BE49-F238E27FC236}">
                <a16:creationId xmlns:a16="http://schemas.microsoft.com/office/drawing/2014/main" id="{2F4D88EB-CAFB-4646-9751-3BA415B9558F}"/>
              </a:ext>
            </a:extLst>
          </p:cNvPr>
          <p:cNvSpPr/>
          <p:nvPr/>
        </p:nvSpPr>
        <p:spPr>
          <a:xfrm rot="362380">
            <a:off x="1691479" y="3637152"/>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AF8DBF6-3C10-4F89-A561-365D959EE2D7}"/>
              </a:ext>
            </a:extLst>
          </p:cNvPr>
          <p:cNvPicPr>
            <a:picLocks noChangeAspect="1"/>
          </p:cNvPicPr>
          <p:nvPr/>
        </p:nvPicPr>
        <p:blipFill rotWithShape="1">
          <a:blip r:embed="rId5">
            <a:clrChange>
              <a:clrFrom>
                <a:srgbClr val="FFFFFF"/>
              </a:clrFrom>
              <a:clrTo>
                <a:srgbClr val="FFFFFF">
                  <a:alpha val="0"/>
                </a:srgbClr>
              </a:clrTo>
            </a:clrChange>
          </a:blip>
          <a:srcRect l="36354" t="18722" r="34166" b="33914"/>
          <a:stretch/>
        </p:blipFill>
        <p:spPr>
          <a:xfrm>
            <a:off x="725792" y="4168529"/>
            <a:ext cx="1560208" cy="1168778"/>
          </a:xfrm>
          <a:prstGeom prst="rect">
            <a:avLst/>
          </a:prstGeom>
        </p:spPr>
      </p:pic>
      <p:sp>
        <p:nvSpPr>
          <p:cNvPr id="43" name="Arrow: Right 42">
            <a:extLst>
              <a:ext uri="{FF2B5EF4-FFF2-40B4-BE49-F238E27FC236}">
                <a16:creationId xmlns:a16="http://schemas.microsoft.com/office/drawing/2014/main" id="{FF43EFD3-5709-472A-AFD9-4115FBCE9FA7}"/>
              </a:ext>
            </a:extLst>
          </p:cNvPr>
          <p:cNvSpPr/>
          <p:nvPr/>
        </p:nvSpPr>
        <p:spPr>
          <a:xfrm rot="10800000">
            <a:off x="2286000" y="4744942"/>
            <a:ext cx="423193" cy="38210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75A069C-4F40-4CB4-A8D7-F6477504D887}"/>
              </a:ext>
            </a:extLst>
          </p:cNvPr>
          <p:cNvSpPr txBox="1"/>
          <p:nvPr/>
        </p:nvSpPr>
        <p:spPr>
          <a:xfrm>
            <a:off x="129516" y="4260089"/>
            <a:ext cx="823384" cy="1077218"/>
          </a:xfrm>
          <a:prstGeom prst="rect">
            <a:avLst/>
          </a:prstGeom>
          <a:noFill/>
        </p:spPr>
        <p:txBody>
          <a:bodyPr wrap="square" rtlCol="0">
            <a:spAutoFit/>
          </a:bodyPr>
          <a:lstStyle/>
          <a:p>
            <a:pPr algn="ctr"/>
            <a:r>
              <a:rPr lang="en-US" sz="1600" dirty="0"/>
              <a:t>View from Sun (b90)</a:t>
            </a:r>
          </a:p>
        </p:txBody>
      </p:sp>
      <p:pic>
        <p:nvPicPr>
          <p:cNvPr id="17" name="Picture 16">
            <a:extLst>
              <a:ext uri="{FF2B5EF4-FFF2-40B4-BE49-F238E27FC236}">
                <a16:creationId xmlns:a16="http://schemas.microsoft.com/office/drawing/2014/main" id="{2BA2A7CE-00AD-4E21-BAA0-795AEEBC4BA2}"/>
              </a:ext>
            </a:extLst>
          </p:cNvPr>
          <p:cNvPicPr>
            <a:picLocks noChangeAspect="1"/>
          </p:cNvPicPr>
          <p:nvPr/>
        </p:nvPicPr>
        <p:blipFill>
          <a:blip r:embed="rId6"/>
          <a:stretch>
            <a:fillRect/>
          </a:stretch>
        </p:blipFill>
        <p:spPr>
          <a:xfrm>
            <a:off x="2779408" y="4298060"/>
            <a:ext cx="1394435" cy="2034876"/>
          </a:xfrm>
          <a:prstGeom prst="rect">
            <a:avLst/>
          </a:prstGeom>
        </p:spPr>
      </p:pic>
      <p:sp>
        <p:nvSpPr>
          <p:cNvPr id="44" name="Arrow: Right 43">
            <a:extLst>
              <a:ext uri="{FF2B5EF4-FFF2-40B4-BE49-F238E27FC236}">
                <a16:creationId xmlns:a16="http://schemas.microsoft.com/office/drawing/2014/main" id="{6755E250-1E7A-4DB5-9BC3-72EE0F98B7C9}"/>
              </a:ext>
            </a:extLst>
          </p:cNvPr>
          <p:cNvSpPr/>
          <p:nvPr/>
        </p:nvSpPr>
        <p:spPr>
          <a:xfrm rot="3691238">
            <a:off x="2766429" y="3977475"/>
            <a:ext cx="423193" cy="38210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B2AC81C2-198B-43C7-896E-BCC49AAF7601}"/>
              </a:ext>
            </a:extLst>
          </p:cNvPr>
          <p:cNvPicPr>
            <a:picLocks noChangeAspect="1"/>
          </p:cNvPicPr>
          <p:nvPr/>
        </p:nvPicPr>
        <p:blipFill rotWithShape="1">
          <a:blip r:embed="rId7"/>
          <a:srcRect l="18292" t="32623" r="23854" b="13507"/>
          <a:stretch/>
        </p:blipFill>
        <p:spPr>
          <a:xfrm>
            <a:off x="410425" y="5337308"/>
            <a:ext cx="2403098" cy="1043254"/>
          </a:xfrm>
          <a:prstGeom prst="rect">
            <a:avLst/>
          </a:prstGeom>
        </p:spPr>
      </p:pic>
      <p:sp>
        <p:nvSpPr>
          <p:cNvPr id="46" name="Arrow: Right 45">
            <a:extLst>
              <a:ext uri="{FF2B5EF4-FFF2-40B4-BE49-F238E27FC236}">
                <a16:creationId xmlns:a16="http://schemas.microsoft.com/office/drawing/2014/main" id="{6AC999EC-F6E0-46EE-AFCE-4045CA5C831C}"/>
              </a:ext>
            </a:extLst>
          </p:cNvPr>
          <p:cNvSpPr/>
          <p:nvPr/>
        </p:nvSpPr>
        <p:spPr>
          <a:xfrm rot="5618599">
            <a:off x="955890" y="5315719"/>
            <a:ext cx="423193" cy="382109"/>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36EA5003-CF8D-4A27-B717-E53C578D402D}"/>
              </a:ext>
            </a:extLst>
          </p:cNvPr>
          <p:cNvSpPr/>
          <p:nvPr/>
        </p:nvSpPr>
        <p:spPr>
          <a:xfrm rot="12084781">
            <a:off x="711093" y="3744692"/>
            <a:ext cx="423193" cy="38210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400280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Instruments</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144</a:t>
            </a:fld>
            <a:endParaRPr lang="en-US" altLang="en-US" sz="1200" dirty="0"/>
          </a:p>
        </p:txBody>
      </p:sp>
      <p:sp>
        <p:nvSpPr>
          <p:cNvPr id="4" name="object 3">
            <a:extLst>
              <a:ext uri="{FF2B5EF4-FFF2-40B4-BE49-F238E27FC236}">
                <a16:creationId xmlns:a16="http://schemas.microsoft.com/office/drawing/2014/main" id="{0F9297C2-515C-4575-93DB-B8B52D710DFF}"/>
              </a:ext>
            </a:extLst>
          </p:cNvPr>
          <p:cNvSpPr txBox="1">
            <a:spLocks noChangeArrowheads="1"/>
          </p:cNvSpPr>
          <p:nvPr/>
        </p:nvSpPr>
        <p:spPr bwMode="auto">
          <a:xfrm>
            <a:off x="4953000" y="1042857"/>
            <a:ext cx="4114800" cy="5614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Often, subsystem models are delivered and require integration with a higher assembly model.  The preferred method is to use the AutoCAD INSERT (</a:t>
            </a:r>
            <a:r>
              <a:rPr lang="en-US" altLang="en-US" sz="1300" u="sng" dirty="0">
                <a:solidFill>
                  <a:srgbClr val="FF0000"/>
                </a:solidFill>
                <a:latin typeface="Arial" panose="020B0604020202020204" pitchFamily="34" charset="0"/>
                <a:cs typeface="Arial" panose="020B0604020202020204" pitchFamily="34" charset="0"/>
              </a:rPr>
              <a:t>CLASSICINSERT</a:t>
            </a:r>
            <a:r>
              <a:rPr lang="en-US" altLang="en-US" sz="1300" dirty="0">
                <a:solidFill>
                  <a:srgbClr val="FF0000"/>
                </a:solidFill>
                <a:latin typeface="Arial" panose="020B0604020202020204" pitchFamily="34" charset="0"/>
                <a:cs typeface="Arial" panose="020B0604020202020204" pitchFamily="34" charset="0"/>
              </a:rPr>
              <a:t>) command rather than to copy and paste.  The reason for this is to preserve Domain Tag Sets, which have no object representation to be pasted.  Type in CLASSICINSERT and select the </a:t>
            </a:r>
            <a:r>
              <a:rPr lang="en-US" altLang="en-US" sz="1300" dirty="0" err="1">
                <a:solidFill>
                  <a:srgbClr val="FF0000"/>
                </a:solidFill>
                <a:latin typeface="Arial" panose="020B0604020202020204" pitchFamily="34" charset="0"/>
                <a:cs typeface="Arial" panose="020B0604020202020204" pitchFamily="34" charset="0"/>
              </a:rPr>
              <a:t>Sample_Instruments.dwg</a:t>
            </a:r>
            <a:r>
              <a:rPr lang="en-US" altLang="en-US" sz="1300" dirty="0">
                <a:solidFill>
                  <a:srgbClr val="FF0000"/>
                </a:solidFill>
                <a:latin typeface="Arial" panose="020B0604020202020204" pitchFamily="34" charset="0"/>
                <a:cs typeface="Arial" panose="020B0604020202020204" pitchFamily="34" charset="0"/>
              </a:rPr>
              <a:t> file.  Check all the Specify On Screen boxes and Explode and Insert to 0,0,0.</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Note that this model came with Domain Tag Sets, which includes the surfaces that will be bolted to the ports. Domain Tag Sets are similar to AutoCAD groups, but are preserved during model insertion.</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Create an edge contactor From the port edge wall surfaces and when selecting the To, select “D” to list the </a:t>
            </a:r>
            <a:r>
              <a:rPr lang="en-US" altLang="en-US" sz="1300" dirty="0" err="1">
                <a:solidFill>
                  <a:srgbClr val="7030A0"/>
                </a:solidFill>
                <a:latin typeface="Arial" panose="020B0604020202020204" pitchFamily="34" charset="0"/>
                <a:cs typeface="Arial" panose="020B0604020202020204" pitchFamily="34" charset="0"/>
              </a:rPr>
              <a:t>DomainTag</a:t>
            </a:r>
            <a:r>
              <a:rPr lang="en-US" altLang="en-US" sz="1300" dirty="0">
                <a:solidFill>
                  <a:srgbClr val="7030A0"/>
                </a:solidFill>
                <a:latin typeface="Arial" panose="020B0604020202020204" pitchFamily="34" charset="0"/>
                <a:cs typeface="Arial" panose="020B0604020202020204" pitchFamily="34" charset="0"/>
              </a:rPr>
              <a:t> Sets and select INST_BRACKETS. Adjust all of the From surfaces using Shift Connectivity to define the proper first edge.</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Assign a value of 12 * 4 * 2 (12 bolts over 4 ports at 2 W/K/bolt).  Show the calculations to make sure the contactor is correct.</a:t>
            </a: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Lastly, the Instrument optical and material properties need to be imported.  Edit the Optical Props and click the Import button and select </a:t>
            </a:r>
            <a:r>
              <a:rPr lang="en-US" altLang="en-US" sz="1300" dirty="0" err="1">
                <a:solidFill>
                  <a:srgbClr val="00B0F0"/>
                </a:solidFill>
                <a:latin typeface="Arial" panose="020B0604020202020204" pitchFamily="34" charset="0"/>
                <a:cs typeface="Arial" panose="020B0604020202020204" pitchFamily="34" charset="0"/>
              </a:rPr>
              <a:t>Sample_Instruments.rco</a:t>
            </a:r>
            <a:r>
              <a:rPr lang="en-US" altLang="en-US" sz="1300" dirty="0">
                <a:solidFill>
                  <a:srgbClr val="00B0F0"/>
                </a:solidFill>
                <a:latin typeface="Arial" panose="020B0604020202020204" pitchFamily="34" charset="0"/>
                <a:cs typeface="Arial" panose="020B0604020202020204" pitchFamily="34" charset="0"/>
              </a:rPr>
              <a:t> and select all properties.  Do the same for the Materials with the </a:t>
            </a:r>
            <a:r>
              <a:rPr lang="en-US" altLang="en-US" sz="1300" dirty="0" err="1">
                <a:solidFill>
                  <a:srgbClr val="00B0F0"/>
                </a:solidFill>
                <a:latin typeface="Arial" panose="020B0604020202020204" pitchFamily="34" charset="0"/>
                <a:cs typeface="Arial" panose="020B0604020202020204" pitchFamily="34" charset="0"/>
              </a:rPr>
              <a:t>tdp</a:t>
            </a:r>
            <a:r>
              <a:rPr lang="en-US" altLang="en-US" sz="1300" dirty="0">
                <a:solidFill>
                  <a:srgbClr val="00B0F0"/>
                </a:solidFill>
                <a:latin typeface="Arial" panose="020B0604020202020204" pitchFamily="34" charset="0"/>
                <a:cs typeface="Arial" panose="020B0604020202020204" pitchFamily="34" charset="0"/>
              </a:rPr>
              <a:t> file.  Note that </a:t>
            </a:r>
            <a:r>
              <a:rPr lang="en-US" altLang="en-US" sz="1300" dirty="0" err="1">
                <a:solidFill>
                  <a:srgbClr val="00B0F0"/>
                </a:solidFill>
                <a:latin typeface="Arial" panose="020B0604020202020204" pitchFamily="34" charset="0"/>
                <a:cs typeface="Arial" panose="020B0604020202020204" pitchFamily="34" charset="0"/>
              </a:rPr>
              <a:t>LogicObjects</a:t>
            </a:r>
            <a:r>
              <a:rPr lang="en-US" altLang="en-US" sz="1300" dirty="0">
                <a:solidFill>
                  <a:srgbClr val="00B0F0"/>
                </a:solidFill>
                <a:latin typeface="Arial" panose="020B0604020202020204" pitchFamily="34" charset="0"/>
                <a:cs typeface="Arial" panose="020B0604020202020204" pitchFamily="34" charset="0"/>
              </a:rPr>
              <a:t> and Symbols may also need to be imported</a:t>
            </a:r>
          </a:p>
        </p:txBody>
      </p:sp>
      <p:pic>
        <p:nvPicPr>
          <p:cNvPr id="5" name="Picture 4">
            <a:extLst>
              <a:ext uri="{FF2B5EF4-FFF2-40B4-BE49-F238E27FC236}">
                <a16:creationId xmlns:a16="http://schemas.microsoft.com/office/drawing/2014/main" id="{E482C4BA-A462-46FC-B365-C402AC08E4E9}"/>
              </a:ext>
            </a:extLst>
          </p:cNvPr>
          <p:cNvPicPr>
            <a:picLocks noChangeAspect="1"/>
          </p:cNvPicPr>
          <p:nvPr/>
        </p:nvPicPr>
        <p:blipFill rotWithShape="1">
          <a:blip r:embed="rId2">
            <a:clrChange>
              <a:clrFrom>
                <a:srgbClr val="FFFFFF"/>
              </a:clrFrom>
              <a:clrTo>
                <a:srgbClr val="FFFFFF">
                  <a:alpha val="0"/>
                </a:srgbClr>
              </a:clrTo>
            </a:clrChange>
          </a:blip>
          <a:srcRect l="37084" t="20733" r="37291" b="23190"/>
          <a:stretch/>
        </p:blipFill>
        <p:spPr>
          <a:xfrm>
            <a:off x="19050" y="1042857"/>
            <a:ext cx="2343150" cy="2390775"/>
          </a:xfrm>
          <a:prstGeom prst="rect">
            <a:avLst/>
          </a:prstGeom>
        </p:spPr>
      </p:pic>
      <p:pic>
        <p:nvPicPr>
          <p:cNvPr id="10" name="Picture 9">
            <a:extLst>
              <a:ext uri="{FF2B5EF4-FFF2-40B4-BE49-F238E27FC236}">
                <a16:creationId xmlns:a16="http://schemas.microsoft.com/office/drawing/2014/main" id="{C75CB050-FA45-44CC-8155-A2C6D5B47B35}"/>
              </a:ext>
            </a:extLst>
          </p:cNvPr>
          <p:cNvPicPr>
            <a:picLocks noChangeAspect="1"/>
          </p:cNvPicPr>
          <p:nvPr/>
        </p:nvPicPr>
        <p:blipFill>
          <a:blip r:embed="rId3"/>
          <a:stretch>
            <a:fillRect/>
          </a:stretch>
        </p:blipFill>
        <p:spPr>
          <a:xfrm>
            <a:off x="1749318" y="1133475"/>
            <a:ext cx="3133109" cy="1533525"/>
          </a:xfrm>
          <a:prstGeom prst="rect">
            <a:avLst/>
          </a:prstGeom>
        </p:spPr>
      </p:pic>
      <p:pic>
        <p:nvPicPr>
          <p:cNvPr id="12" name="Picture 11">
            <a:extLst>
              <a:ext uri="{FF2B5EF4-FFF2-40B4-BE49-F238E27FC236}">
                <a16:creationId xmlns:a16="http://schemas.microsoft.com/office/drawing/2014/main" id="{3015D56F-D6A3-4C05-983D-BB94EC75696A}"/>
              </a:ext>
            </a:extLst>
          </p:cNvPr>
          <p:cNvPicPr>
            <a:picLocks noChangeAspect="1"/>
          </p:cNvPicPr>
          <p:nvPr/>
        </p:nvPicPr>
        <p:blipFill rotWithShape="1">
          <a:blip r:embed="rId4">
            <a:clrChange>
              <a:clrFrom>
                <a:srgbClr val="FFFFFF"/>
              </a:clrFrom>
              <a:clrTo>
                <a:srgbClr val="FFFFFF">
                  <a:alpha val="0"/>
                </a:srgbClr>
              </a:clrTo>
            </a:clrChange>
          </a:blip>
          <a:srcRect l="4583" t="22155" r="45833" b="6783"/>
          <a:stretch/>
        </p:blipFill>
        <p:spPr>
          <a:xfrm>
            <a:off x="1371600" y="2438400"/>
            <a:ext cx="3390900" cy="2272473"/>
          </a:xfrm>
          <a:prstGeom prst="rect">
            <a:avLst/>
          </a:prstGeom>
        </p:spPr>
      </p:pic>
      <p:pic>
        <p:nvPicPr>
          <p:cNvPr id="16" name="Picture 15">
            <a:extLst>
              <a:ext uri="{FF2B5EF4-FFF2-40B4-BE49-F238E27FC236}">
                <a16:creationId xmlns:a16="http://schemas.microsoft.com/office/drawing/2014/main" id="{B4AB8438-86F5-4F5C-8093-7B04980EC981}"/>
              </a:ext>
            </a:extLst>
          </p:cNvPr>
          <p:cNvPicPr>
            <a:picLocks noChangeAspect="1"/>
          </p:cNvPicPr>
          <p:nvPr/>
        </p:nvPicPr>
        <p:blipFill rotWithShape="1">
          <a:blip r:embed="rId5"/>
          <a:srcRect r="69906" b="76354"/>
          <a:stretch/>
        </p:blipFill>
        <p:spPr>
          <a:xfrm>
            <a:off x="223837" y="3352024"/>
            <a:ext cx="1223963" cy="623888"/>
          </a:xfrm>
          <a:prstGeom prst="rect">
            <a:avLst/>
          </a:prstGeom>
        </p:spPr>
      </p:pic>
      <p:pic>
        <p:nvPicPr>
          <p:cNvPr id="18" name="Picture 17">
            <a:extLst>
              <a:ext uri="{FF2B5EF4-FFF2-40B4-BE49-F238E27FC236}">
                <a16:creationId xmlns:a16="http://schemas.microsoft.com/office/drawing/2014/main" id="{5E746FC6-6B3B-4BEA-804E-AAB7C8CF2658}"/>
              </a:ext>
            </a:extLst>
          </p:cNvPr>
          <p:cNvPicPr>
            <a:picLocks noChangeAspect="1"/>
          </p:cNvPicPr>
          <p:nvPr/>
        </p:nvPicPr>
        <p:blipFill rotWithShape="1">
          <a:blip r:embed="rId6"/>
          <a:srcRect r="48958" b="23217"/>
          <a:stretch/>
        </p:blipFill>
        <p:spPr>
          <a:xfrm>
            <a:off x="95250" y="3975912"/>
            <a:ext cx="2190750" cy="2371223"/>
          </a:xfrm>
          <a:prstGeom prst="rect">
            <a:avLst/>
          </a:prstGeom>
        </p:spPr>
      </p:pic>
      <p:sp>
        <p:nvSpPr>
          <p:cNvPr id="19" name="Arrow: Right 18">
            <a:extLst>
              <a:ext uri="{FF2B5EF4-FFF2-40B4-BE49-F238E27FC236}">
                <a16:creationId xmlns:a16="http://schemas.microsoft.com/office/drawing/2014/main" id="{6CABA072-C160-4D3E-BF3D-AE26F27B0478}"/>
              </a:ext>
            </a:extLst>
          </p:cNvPr>
          <p:cNvSpPr/>
          <p:nvPr/>
        </p:nvSpPr>
        <p:spPr>
          <a:xfrm rot="3580414">
            <a:off x="2403305" y="2479656"/>
            <a:ext cx="423193" cy="38210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447627B6-A3B8-4205-8BD1-51309F5CB437}"/>
              </a:ext>
            </a:extLst>
          </p:cNvPr>
          <p:cNvSpPr/>
          <p:nvPr/>
        </p:nvSpPr>
        <p:spPr>
          <a:xfrm rot="10100449">
            <a:off x="1304070" y="3440079"/>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78EB21AE-0A71-4B52-8DBA-A26B4B3A1D80}"/>
              </a:ext>
            </a:extLst>
          </p:cNvPr>
          <p:cNvSpPr/>
          <p:nvPr/>
        </p:nvSpPr>
        <p:spPr>
          <a:xfrm rot="5400000">
            <a:off x="175120" y="3996454"/>
            <a:ext cx="423193" cy="382109"/>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84E98849-B553-4E8A-A3AD-E05F69C7B5F1}"/>
              </a:ext>
            </a:extLst>
          </p:cNvPr>
          <p:cNvPicPr>
            <a:picLocks noChangeAspect="1"/>
          </p:cNvPicPr>
          <p:nvPr/>
        </p:nvPicPr>
        <p:blipFill rotWithShape="1">
          <a:blip r:embed="rId7">
            <a:clrChange>
              <a:clrFrom>
                <a:srgbClr val="FFFFFF"/>
              </a:clrFrom>
              <a:clrTo>
                <a:srgbClr val="FFFFFF">
                  <a:alpha val="0"/>
                </a:srgbClr>
              </a:clrTo>
            </a:clrChange>
          </a:blip>
          <a:srcRect l="23124" t="3679" r="35522" b="2557"/>
          <a:stretch/>
        </p:blipFill>
        <p:spPr>
          <a:xfrm>
            <a:off x="2895600" y="4575460"/>
            <a:ext cx="1866900" cy="1979328"/>
          </a:xfrm>
          <a:prstGeom prst="rect">
            <a:avLst/>
          </a:prstGeom>
        </p:spPr>
      </p:pic>
      <p:sp>
        <p:nvSpPr>
          <p:cNvPr id="24" name="Arrow: Right 23">
            <a:extLst>
              <a:ext uri="{FF2B5EF4-FFF2-40B4-BE49-F238E27FC236}">
                <a16:creationId xmlns:a16="http://schemas.microsoft.com/office/drawing/2014/main" id="{C0485AFF-D678-4875-A773-E38AD36A4FEE}"/>
              </a:ext>
            </a:extLst>
          </p:cNvPr>
          <p:cNvSpPr/>
          <p:nvPr/>
        </p:nvSpPr>
        <p:spPr>
          <a:xfrm rot="523854">
            <a:off x="2369698" y="5135306"/>
            <a:ext cx="423193" cy="382109"/>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087021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(Nearly) Completed Model</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145</a:t>
            </a:fld>
            <a:endParaRPr lang="en-US" altLang="en-US" sz="1200" dirty="0"/>
          </a:p>
        </p:txBody>
      </p:sp>
      <p:pic>
        <p:nvPicPr>
          <p:cNvPr id="4" name="Picture 3">
            <a:extLst>
              <a:ext uri="{FF2B5EF4-FFF2-40B4-BE49-F238E27FC236}">
                <a16:creationId xmlns:a16="http://schemas.microsoft.com/office/drawing/2014/main" id="{8C8F05D7-1EA1-4E17-AFFD-45E35CA4B06C}"/>
              </a:ext>
            </a:extLst>
          </p:cNvPr>
          <p:cNvPicPr>
            <a:picLocks noChangeAspect="1"/>
          </p:cNvPicPr>
          <p:nvPr/>
        </p:nvPicPr>
        <p:blipFill rotWithShape="1">
          <a:blip r:embed="rId2">
            <a:clrChange>
              <a:clrFrom>
                <a:srgbClr val="FFFFFF"/>
              </a:clrFrom>
              <a:clrTo>
                <a:srgbClr val="FFFFFF">
                  <a:alpha val="0"/>
                </a:srgbClr>
              </a:clrTo>
            </a:clrChange>
          </a:blip>
          <a:srcRect l="35833" r="44271" b="3665"/>
          <a:stretch/>
        </p:blipFill>
        <p:spPr>
          <a:xfrm>
            <a:off x="2408222" y="988416"/>
            <a:ext cx="2392378" cy="5416678"/>
          </a:xfrm>
          <a:prstGeom prst="rect">
            <a:avLst/>
          </a:prstGeom>
        </p:spPr>
      </p:pic>
      <p:pic>
        <p:nvPicPr>
          <p:cNvPr id="7" name="Picture 6">
            <a:extLst>
              <a:ext uri="{FF2B5EF4-FFF2-40B4-BE49-F238E27FC236}">
                <a16:creationId xmlns:a16="http://schemas.microsoft.com/office/drawing/2014/main" id="{815245AD-2376-4BBB-99B0-FFD8AEFA9C38}"/>
              </a:ext>
            </a:extLst>
          </p:cNvPr>
          <p:cNvPicPr>
            <a:picLocks noChangeAspect="1"/>
          </p:cNvPicPr>
          <p:nvPr/>
        </p:nvPicPr>
        <p:blipFill rotWithShape="1">
          <a:blip r:embed="rId3">
            <a:clrChange>
              <a:clrFrom>
                <a:srgbClr val="FFFFFF"/>
              </a:clrFrom>
              <a:clrTo>
                <a:srgbClr val="FFFFFF">
                  <a:alpha val="0"/>
                </a:srgbClr>
              </a:clrTo>
            </a:clrChange>
          </a:blip>
          <a:srcRect l="36562" r="43125" b="1882"/>
          <a:stretch/>
        </p:blipFill>
        <p:spPr>
          <a:xfrm>
            <a:off x="24212" y="1020278"/>
            <a:ext cx="2384010" cy="5384815"/>
          </a:xfrm>
          <a:prstGeom prst="rect">
            <a:avLst/>
          </a:prstGeom>
        </p:spPr>
      </p:pic>
      <p:pic>
        <p:nvPicPr>
          <p:cNvPr id="9" name="Picture 8">
            <a:extLst>
              <a:ext uri="{FF2B5EF4-FFF2-40B4-BE49-F238E27FC236}">
                <a16:creationId xmlns:a16="http://schemas.microsoft.com/office/drawing/2014/main" id="{5C0F4C8D-A531-4955-AE80-B5F45361D2CB}"/>
              </a:ext>
            </a:extLst>
          </p:cNvPr>
          <p:cNvPicPr>
            <a:picLocks noChangeAspect="1"/>
          </p:cNvPicPr>
          <p:nvPr/>
        </p:nvPicPr>
        <p:blipFill rotWithShape="1">
          <a:blip r:embed="rId4"/>
          <a:srcRect l="17292" t="13021" r="46354" b="24382"/>
          <a:stretch/>
        </p:blipFill>
        <p:spPr>
          <a:xfrm>
            <a:off x="3962400" y="1219200"/>
            <a:ext cx="3324225" cy="2676525"/>
          </a:xfrm>
          <a:prstGeom prst="rect">
            <a:avLst/>
          </a:prstGeom>
        </p:spPr>
      </p:pic>
      <p:pic>
        <p:nvPicPr>
          <p:cNvPr id="11" name="Picture 10">
            <a:extLst>
              <a:ext uri="{FF2B5EF4-FFF2-40B4-BE49-F238E27FC236}">
                <a16:creationId xmlns:a16="http://schemas.microsoft.com/office/drawing/2014/main" id="{93F1113A-44F2-4BC3-B20B-C44DCFDC4A18}"/>
              </a:ext>
            </a:extLst>
          </p:cNvPr>
          <p:cNvPicPr>
            <a:picLocks noChangeAspect="1"/>
          </p:cNvPicPr>
          <p:nvPr/>
        </p:nvPicPr>
        <p:blipFill rotWithShape="1">
          <a:blip r:embed="rId5">
            <a:clrChange>
              <a:clrFrom>
                <a:srgbClr val="FFFFFF"/>
              </a:clrFrom>
              <a:clrTo>
                <a:srgbClr val="FFFFFF">
                  <a:alpha val="0"/>
                </a:srgbClr>
              </a:clrTo>
            </a:clrChange>
          </a:blip>
          <a:srcRect l="18750" t="11684" r="45938" b="23936"/>
          <a:stretch/>
        </p:blipFill>
        <p:spPr>
          <a:xfrm>
            <a:off x="5791200" y="3652368"/>
            <a:ext cx="3228975" cy="2752725"/>
          </a:xfrm>
          <a:prstGeom prst="rect">
            <a:avLst/>
          </a:prstGeom>
        </p:spPr>
      </p:pic>
    </p:spTree>
    <p:extLst>
      <p:ext uri="{BB962C8B-B14F-4D97-AF65-F5344CB8AC3E}">
        <p14:creationId xmlns:p14="http://schemas.microsoft.com/office/powerpoint/2010/main" val="129046111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Model Checks</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146</a:t>
            </a:fld>
            <a:endParaRPr lang="en-US" altLang="en-US" sz="1200" dirty="0"/>
          </a:p>
        </p:txBody>
      </p:sp>
      <p:pic>
        <p:nvPicPr>
          <p:cNvPr id="8" name="Picture 7">
            <a:extLst>
              <a:ext uri="{FF2B5EF4-FFF2-40B4-BE49-F238E27FC236}">
                <a16:creationId xmlns:a16="http://schemas.microsoft.com/office/drawing/2014/main" id="{9BC0B8EF-CE7C-4593-B1A7-AD8D22D128D4}"/>
              </a:ext>
            </a:extLst>
          </p:cNvPr>
          <p:cNvPicPr>
            <a:picLocks noChangeAspect="1"/>
          </p:cNvPicPr>
          <p:nvPr/>
        </p:nvPicPr>
        <p:blipFill rotWithShape="1">
          <a:blip r:embed="rId2"/>
          <a:srcRect l="1976" t="9306" r="2621" b="65972"/>
          <a:stretch/>
        </p:blipFill>
        <p:spPr>
          <a:xfrm>
            <a:off x="38101" y="4851163"/>
            <a:ext cx="3548063" cy="1425633"/>
          </a:xfrm>
          <a:prstGeom prst="rect">
            <a:avLst/>
          </a:prstGeom>
          <a:ln w="34925">
            <a:solidFill>
              <a:srgbClr val="7030A0"/>
            </a:solidFill>
          </a:ln>
        </p:spPr>
      </p:pic>
      <p:pic>
        <p:nvPicPr>
          <p:cNvPr id="10" name="Picture 9">
            <a:extLst>
              <a:ext uri="{FF2B5EF4-FFF2-40B4-BE49-F238E27FC236}">
                <a16:creationId xmlns:a16="http://schemas.microsoft.com/office/drawing/2014/main" id="{E6F3DF8A-A147-4067-97C7-3E16EE9C5EEA}"/>
              </a:ext>
            </a:extLst>
          </p:cNvPr>
          <p:cNvPicPr>
            <a:picLocks noChangeAspect="1"/>
          </p:cNvPicPr>
          <p:nvPr/>
        </p:nvPicPr>
        <p:blipFill rotWithShape="1">
          <a:blip r:embed="rId3"/>
          <a:srcRect l="1957" t="9583" r="25652" b="62083"/>
          <a:stretch/>
        </p:blipFill>
        <p:spPr>
          <a:xfrm>
            <a:off x="3810000" y="4728862"/>
            <a:ext cx="2667000" cy="1633838"/>
          </a:xfrm>
          <a:prstGeom prst="rect">
            <a:avLst/>
          </a:prstGeom>
          <a:ln w="34925">
            <a:solidFill>
              <a:srgbClr val="7030A0"/>
            </a:solidFill>
          </a:ln>
        </p:spPr>
      </p:pic>
      <p:pic>
        <p:nvPicPr>
          <p:cNvPr id="12" name="Picture 11">
            <a:extLst>
              <a:ext uri="{FF2B5EF4-FFF2-40B4-BE49-F238E27FC236}">
                <a16:creationId xmlns:a16="http://schemas.microsoft.com/office/drawing/2014/main" id="{14B2E5CE-A065-4C08-A6C7-9ADD33408924}"/>
              </a:ext>
            </a:extLst>
          </p:cNvPr>
          <p:cNvPicPr>
            <a:picLocks noChangeAspect="1"/>
          </p:cNvPicPr>
          <p:nvPr/>
        </p:nvPicPr>
        <p:blipFill rotWithShape="1">
          <a:blip r:embed="rId4"/>
          <a:srcRect l="1739" t="9444" r="54131" b="68333"/>
          <a:stretch/>
        </p:blipFill>
        <p:spPr>
          <a:xfrm>
            <a:off x="6705600" y="4572000"/>
            <a:ext cx="2271951" cy="1790700"/>
          </a:xfrm>
          <a:prstGeom prst="rect">
            <a:avLst/>
          </a:prstGeom>
          <a:ln w="34925">
            <a:solidFill>
              <a:srgbClr val="00B0F0"/>
            </a:solidFill>
          </a:ln>
        </p:spPr>
      </p:pic>
      <p:pic>
        <p:nvPicPr>
          <p:cNvPr id="18" name="Picture 17">
            <a:extLst>
              <a:ext uri="{FF2B5EF4-FFF2-40B4-BE49-F238E27FC236}">
                <a16:creationId xmlns:a16="http://schemas.microsoft.com/office/drawing/2014/main" id="{6C3BB532-42F0-4FEC-8909-D72AB3556E09}"/>
              </a:ext>
            </a:extLst>
          </p:cNvPr>
          <p:cNvPicPr>
            <a:picLocks noChangeAspect="1"/>
          </p:cNvPicPr>
          <p:nvPr/>
        </p:nvPicPr>
        <p:blipFill rotWithShape="1">
          <a:blip r:embed="rId5"/>
          <a:srcRect l="3687" t="10278" r="25519" b="35139"/>
          <a:stretch/>
        </p:blipFill>
        <p:spPr>
          <a:xfrm>
            <a:off x="48592" y="1133475"/>
            <a:ext cx="1189658" cy="3717688"/>
          </a:xfrm>
          <a:prstGeom prst="rect">
            <a:avLst/>
          </a:prstGeom>
          <a:ln w="22225">
            <a:solidFill>
              <a:srgbClr val="FF0000"/>
            </a:solidFill>
          </a:ln>
        </p:spPr>
      </p:pic>
      <p:sp>
        <p:nvSpPr>
          <p:cNvPr id="19" name="object 3">
            <a:extLst>
              <a:ext uri="{FF2B5EF4-FFF2-40B4-BE49-F238E27FC236}">
                <a16:creationId xmlns:a16="http://schemas.microsoft.com/office/drawing/2014/main" id="{6D55F8AD-E013-4B5F-8469-1FD9FB71AF5B}"/>
              </a:ext>
            </a:extLst>
          </p:cNvPr>
          <p:cNvSpPr txBox="1">
            <a:spLocks noChangeArrowheads="1"/>
          </p:cNvSpPr>
          <p:nvPr/>
        </p:nvSpPr>
        <p:spPr bwMode="auto">
          <a:xfrm>
            <a:off x="5791200" y="1042857"/>
            <a:ext cx="3276600" cy="2214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Visualize the model in the Model Browser by Submodel.ID looking for any Node 1’s that should be renumbered.  Also, a good time to check for Duplicate Nodes</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Check </a:t>
            </a:r>
            <a:r>
              <a:rPr lang="en-US" altLang="en-US" sz="1300" dirty="0" err="1">
                <a:solidFill>
                  <a:srgbClr val="00B050"/>
                </a:solidFill>
                <a:latin typeface="Arial" panose="020B0604020202020204" pitchFamily="34" charset="0"/>
                <a:cs typeface="Arial" panose="020B0604020202020204" pitchFamily="34" charset="0"/>
              </a:rPr>
              <a:t>Heatloads</a:t>
            </a:r>
            <a:r>
              <a:rPr lang="en-US" altLang="en-US" sz="1300" dirty="0">
                <a:solidFill>
                  <a:srgbClr val="00B050"/>
                </a:solidFill>
                <a:latin typeface="Arial" panose="020B0604020202020204" pitchFamily="34" charset="0"/>
                <a:cs typeface="Arial" panose="020B0604020202020204" pitchFamily="34" charset="0"/>
              </a:rPr>
              <a:t>.  Note that the naming assigned helps to identify the values</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Check Connectivity via Contactors and Conductors.  For portions of the model, it can be useful to visualize contactor markers and turn off all surface visibility and inspect where contact is made.</a:t>
            </a:r>
          </a:p>
        </p:txBody>
      </p:sp>
      <p:sp>
        <p:nvSpPr>
          <p:cNvPr id="20" name="object 3">
            <a:extLst>
              <a:ext uri="{FF2B5EF4-FFF2-40B4-BE49-F238E27FC236}">
                <a16:creationId xmlns:a16="http://schemas.microsoft.com/office/drawing/2014/main" id="{60499244-04F7-4CFA-A66A-529EC0461C14}"/>
              </a:ext>
            </a:extLst>
          </p:cNvPr>
          <p:cNvSpPr txBox="1">
            <a:spLocks noChangeArrowheads="1"/>
          </p:cNvSpPr>
          <p:nvPr/>
        </p:nvSpPr>
        <p:spPr bwMode="auto">
          <a:xfrm>
            <a:off x="6096000" y="3247400"/>
            <a:ext cx="3047999" cy="41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Check that all optical and Material properties are assigned</a:t>
            </a:r>
          </a:p>
        </p:txBody>
      </p:sp>
      <p:sp>
        <p:nvSpPr>
          <p:cNvPr id="21" name="object 3">
            <a:extLst>
              <a:ext uri="{FF2B5EF4-FFF2-40B4-BE49-F238E27FC236}">
                <a16:creationId xmlns:a16="http://schemas.microsoft.com/office/drawing/2014/main" id="{B735D09C-2400-4B86-9E21-59CE45E2628A}"/>
              </a:ext>
            </a:extLst>
          </p:cNvPr>
          <p:cNvSpPr txBox="1">
            <a:spLocks noChangeArrowheads="1"/>
          </p:cNvSpPr>
          <p:nvPr/>
        </p:nvSpPr>
        <p:spPr bwMode="auto">
          <a:xfrm>
            <a:off x="6705600" y="3660974"/>
            <a:ext cx="2362201" cy="81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Check that Assemblies and Trackers are properly defined</a:t>
            </a:r>
          </a:p>
          <a:p>
            <a:pPr>
              <a:spcBef>
                <a:spcPts val="0"/>
              </a:spcBef>
              <a:buFontTx/>
              <a:buChar char="•"/>
            </a:pPr>
            <a:r>
              <a:rPr lang="en-US" altLang="en-US" sz="1300" dirty="0">
                <a:solidFill>
                  <a:srgbClr val="FFC000"/>
                </a:solidFill>
                <a:latin typeface="Arial" panose="020B0604020202020204" pitchFamily="34" charset="0"/>
                <a:cs typeface="Arial" panose="020B0604020202020204" pitchFamily="34" charset="0"/>
              </a:rPr>
              <a:t>Check symbol usage against expected object references</a:t>
            </a:r>
          </a:p>
        </p:txBody>
      </p:sp>
      <p:pic>
        <p:nvPicPr>
          <p:cNvPr id="5" name="Picture 4">
            <a:extLst>
              <a:ext uri="{FF2B5EF4-FFF2-40B4-BE49-F238E27FC236}">
                <a16:creationId xmlns:a16="http://schemas.microsoft.com/office/drawing/2014/main" id="{6F5E0B91-AC4D-47AD-B514-D017C6D49816}"/>
              </a:ext>
            </a:extLst>
          </p:cNvPr>
          <p:cNvPicPr>
            <a:picLocks noChangeAspect="1"/>
          </p:cNvPicPr>
          <p:nvPr/>
        </p:nvPicPr>
        <p:blipFill rotWithShape="1">
          <a:blip r:embed="rId6"/>
          <a:srcRect l="2556" t="9722" r="5650" b="20278"/>
          <a:stretch/>
        </p:blipFill>
        <p:spPr>
          <a:xfrm>
            <a:off x="952900" y="1143000"/>
            <a:ext cx="2529720" cy="3581400"/>
          </a:xfrm>
          <a:prstGeom prst="rect">
            <a:avLst/>
          </a:prstGeom>
          <a:ln w="34925">
            <a:solidFill>
              <a:srgbClr val="00B050"/>
            </a:solidFill>
          </a:ln>
        </p:spPr>
      </p:pic>
      <p:pic>
        <p:nvPicPr>
          <p:cNvPr id="14" name="Picture 13">
            <a:extLst>
              <a:ext uri="{FF2B5EF4-FFF2-40B4-BE49-F238E27FC236}">
                <a16:creationId xmlns:a16="http://schemas.microsoft.com/office/drawing/2014/main" id="{2BA0FF84-9FC9-4933-B548-9D18DCFB6B6F}"/>
              </a:ext>
            </a:extLst>
          </p:cNvPr>
          <p:cNvPicPr>
            <a:picLocks noChangeAspect="1"/>
          </p:cNvPicPr>
          <p:nvPr/>
        </p:nvPicPr>
        <p:blipFill rotWithShape="1">
          <a:blip r:embed="rId7"/>
          <a:srcRect l="1738" t="9583" r="46863" b="35556"/>
          <a:stretch/>
        </p:blipFill>
        <p:spPr>
          <a:xfrm>
            <a:off x="2971800" y="1113673"/>
            <a:ext cx="1647824" cy="2752958"/>
          </a:xfrm>
          <a:prstGeom prst="rect">
            <a:avLst/>
          </a:prstGeom>
          <a:ln w="34925">
            <a:solidFill>
              <a:srgbClr val="002060"/>
            </a:solidFill>
          </a:ln>
        </p:spPr>
      </p:pic>
      <p:pic>
        <p:nvPicPr>
          <p:cNvPr id="23" name="Picture 22">
            <a:extLst>
              <a:ext uri="{FF2B5EF4-FFF2-40B4-BE49-F238E27FC236}">
                <a16:creationId xmlns:a16="http://schemas.microsoft.com/office/drawing/2014/main" id="{B3BC0010-ABBF-4D11-A11D-77F56A21DCD2}"/>
              </a:ext>
            </a:extLst>
          </p:cNvPr>
          <p:cNvPicPr>
            <a:picLocks noChangeAspect="1"/>
          </p:cNvPicPr>
          <p:nvPr/>
        </p:nvPicPr>
        <p:blipFill rotWithShape="1">
          <a:blip r:embed="rId8"/>
          <a:srcRect t="7777" r="61150" b="50556"/>
          <a:stretch/>
        </p:blipFill>
        <p:spPr>
          <a:xfrm>
            <a:off x="4191000" y="1219200"/>
            <a:ext cx="1526705" cy="2857500"/>
          </a:xfrm>
          <a:prstGeom prst="rect">
            <a:avLst/>
          </a:prstGeom>
          <a:ln w="34925">
            <a:solidFill>
              <a:srgbClr val="FFC000"/>
            </a:solidFill>
          </a:ln>
        </p:spPr>
      </p:pic>
      <p:pic>
        <p:nvPicPr>
          <p:cNvPr id="16" name="Picture 15">
            <a:extLst>
              <a:ext uri="{FF2B5EF4-FFF2-40B4-BE49-F238E27FC236}">
                <a16:creationId xmlns:a16="http://schemas.microsoft.com/office/drawing/2014/main" id="{A2D1FD2C-9E84-4333-AD1F-4F7E27797BD5}"/>
              </a:ext>
            </a:extLst>
          </p:cNvPr>
          <p:cNvPicPr>
            <a:picLocks noChangeAspect="1"/>
          </p:cNvPicPr>
          <p:nvPr/>
        </p:nvPicPr>
        <p:blipFill rotWithShape="1">
          <a:blip r:embed="rId9"/>
          <a:srcRect l="1522" t="9584" r="15636" b="74583"/>
          <a:stretch/>
        </p:blipFill>
        <p:spPr>
          <a:xfrm>
            <a:off x="3600450" y="3807389"/>
            <a:ext cx="2771775" cy="829194"/>
          </a:xfrm>
          <a:prstGeom prst="rect">
            <a:avLst/>
          </a:prstGeom>
          <a:ln w="34925">
            <a:solidFill>
              <a:srgbClr val="002060"/>
            </a:solidFill>
          </a:ln>
        </p:spPr>
      </p:pic>
    </p:spTree>
    <p:extLst>
      <p:ext uri="{BB962C8B-B14F-4D97-AF65-F5344CB8AC3E}">
        <p14:creationId xmlns:p14="http://schemas.microsoft.com/office/powerpoint/2010/main" val="335264424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CaseSets</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147</a:t>
            </a:fld>
            <a:endParaRPr lang="en-US" altLang="en-US" sz="1200" dirty="0"/>
          </a:p>
        </p:txBody>
      </p:sp>
      <p:sp>
        <p:nvSpPr>
          <p:cNvPr id="4" name="object 3">
            <a:extLst>
              <a:ext uri="{FF2B5EF4-FFF2-40B4-BE49-F238E27FC236}">
                <a16:creationId xmlns:a16="http://schemas.microsoft.com/office/drawing/2014/main" id="{21A17875-60E8-4031-84F9-992917390CF2}"/>
              </a:ext>
            </a:extLst>
          </p:cNvPr>
          <p:cNvSpPr txBox="1">
            <a:spLocks noChangeArrowheads="1"/>
          </p:cNvSpPr>
          <p:nvPr/>
        </p:nvSpPr>
        <p:spPr bwMode="auto">
          <a:xfrm>
            <a:off x="3733800" y="1042857"/>
            <a:ext cx="5334000" cy="542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Create a CaseSet in the Case Set Manger named </a:t>
            </a:r>
            <a:r>
              <a:rPr lang="en-US" altLang="en-US" sz="1300" dirty="0" err="1">
                <a:solidFill>
                  <a:srgbClr val="FF0000"/>
                </a:solidFill>
                <a:latin typeface="Arial" panose="020B0604020202020204" pitchFamily="34" charset="0"/>
                <a:cs typeface="Arial" panose="020B0604020202020204" pitchFamily="34" charset="0"/>
              </a:rPr>
              <a:t>ConnectivityCheck</a:t>
            </a:r>
            <a:r>
              <a:rPr lang="en-US" altLang="en-US" sz="1300" dirty="0">
                <a:solidFill>
                  <a:srgbClr val="FF0000"/>
                </a:solidFill>
                <a:latin typeface="Arial" panose="020B0604020202020204" pitchFamily="34" charset="0"/>
                <a:cs typeface="Arial" panose="020B0604020202020204" pitchFamily="34" charset="0"/>
              </a:rPr>
              <a:t> (</a:t>
            </a:r>
            <a:r>
              <a:rPr lang="en-US" altLang="en-US" sz="1300" u="sng" dirty="0" err="1">
                <a:solidFill>
                  <a:srgbClr val="FF0000"/>
                </a:solidFill>
                <a:latin typeface="Arial" panose="020B0604020202020204" pitchFamily="34" charset="0"/>
                <a:cs typeface="Arial" panose="020B0604020202020204" pitchFamily="34" charset="0"/>
              </a:rPr>
              <a:t>rcCaseSet</a:t>
            </a:r>
            <a:r>
              <a:rPr lang="en-US" altLang="en-US" sz="1300" dirty="0">
                <a:solidFill>
                  <a:srgbClr val="FF0000"/>
                </a:solidFill>
                <a:latin typeface="Arial" panose="020B0604020202020204" pitchFamily="34" charset="0"/>
                <a:cs typeface="Arial" panose="020B0604020202020204" pitchFamily="34" charset="0"/>
              </a:rPr>
              <a:t>).  Uncheck </a:t>
            </a:r>
            <a:r>
              <a:rPr lang="en-US" altLang="en-US" sz="1300" i="1" dirty="0">
                <a:solidFill>
                  <a:srgbClr val="FF0000"/>
                </a:solidFill>
                <a:latin typeface="Arial" panose="020B0604020202020204" pitchFamily="34" charset="0"/>
                <a:cs typeface="Arial" panose="020B0604020202020204" pitchFamily="34" charset="0"/>
              </a:rPr>
              <a:t>Calculate Radiation</a:t>
            </a:r>
            <a:r>
              <a:rPr lang="en-US" altLang="en-US" sz="1300" dirty="0">
                <a:solidFill>
                  <a:srgbClr val="FF0000"/>
                </a:solidFill>
                <a:latin typeface="Arial" panose="020B0604020202020204" pitchFamily="34" charset="0"/>
                <a:cs typeface="Arial" panose="020B0604020202020204" pitchFamily="34" charset="0"/>
              </a:rPr>
              <a:t>.  Select the SINDA Tab and click the OPERATIONS </a:t>
            </a:r>
            <a:r>
              <a:rPr lang="en-US" altLang="en-US" sz="1300" dirty="0" err="1">
                <a:solidFill>
                  <a:srgbClr val="FF0000"/>
                </a:solidFill>
                <a:latin typeface="Arial" panose="020B0604020202020204" pitchFamily="34" charset="0"/>
                <a:cs typeface="Arial" panose="020B0604020202020204" pitchFamily="34" charset="0"/>
              </a:rPr>
              <a:t>ListBox</a:t>
            </a:r>
            <a:r>
              <a:rPr lang="en-US" altLang="en-US" sz="1300" dirty="0">
                <a:solidFill>
                  <a:srgbClr val="FF0000"/>
                </a:solidFill>
                <a:latin typeface="Arial" panose="020B0604020202020204" pitchFamily="34" charset="0"/>
                <a:cs typeface="Arial" panose="020B0604020202020204" pitchFamily="34" charset="0"/>
              </a:rPr>
              <a:t> entry.  Before the code, enter:</a:t>
            </a:r>
          </a:p>
          <a:p>
            <a:pPr marL="12700" indent="0" algn="l">
              <a:buNone/>
            </a:pPr>
            <a:r>
              <a:rPr lang="en-US" sz="1100" b="0" i="0" u="none" strike="noStrike" baseline="0" dirty="0">
                <a:solidFill>
                  <a:srgbClr val="000000"/>
                </a:solidFill>
                <a:latin typeface="Courier New" panose="02070309020205020404" pitchFamily="49" charset="0"/>
              </a:rPr>
              <a:t>M     </a:t>
            </a:r>
            <a:r>
              <a:rPr lang="en-US" sz="1100" b="0" i="0" u="none" strike="noStrike" baseline="0" dirty="0">
                <a:solidFill>
                  <a:srgbClr val="0000FF"/>
                </a:solidFill>
                <a:latin typeface="Courier New" panose="02070309020205020404" pitchFamily="49" charset="0"/>
              </a:rPr>
              <a:t>CALL</a:t>
            </a:r>
            <a:r>
              <a:rPr lang="en-US" sz="1100" b="0" i="0" u="none" strike="noStrike" baseline="0" dirty="0">
                <a:solidFill>
                  <a:srgbClr val="000000"/>
                </a:solidFill>
                <a:latin typeface="Courier New" panose="02070309020205020404" pitchFamily="49" charset="0"/>
              </a:rPr>
              <a:t> HTRMOD('SOLAR_PANELS','ALL')</a:t>
            </a:r>
          </a:p>
          <a:p>
            <a:pPr marL="12700" indent="0" algn="l">
              <a:buNone/>
            </a:pPr>
            <a:r>
              <a:rPr lang="en-US" sz="1100" b="0" i="0" u="none" strike="noStrike" baseline="0" dirty="0">
                <a:solidFill>
                  <a:srgbClr val="000000"/>
                </a:solidFill>
                <a:latin typeface="Courier New" panose="02070309020205020404" pitchFamily="49" charset="0"/>
              </a:rPr>
              <a:t>M     </a:t>
            </a:r>
            <a:r>
              <a:rPr lang="en-US" sz="1100" b="0" i="0" u="none" strike="noStrike" baseline="0" dirty="0">
                <a:solidFill>
                  <a:srgbClr val="0000FF"/>
                </a:solidFill>
                <a:latin typeface="Courier New" panose="02070309020205020404" pitchFamily="49" charset="0"/>
              </a:rPr>
              <a:t>CALL</a:t>
            </a:r>
            <a:r>
              <a:rPr lang="en-US" sz="1100" b="0" i="0" u="none" strike="noStrike" baseline="0" dirty="0">
                <a:solidFill>
                  <a:srgbClr val="000000"/>
                </a:solidFill>
                <a:latin typeface="Courier New" panose="02070309020205020404" pitchFamily="49" charset="0"/>
              </a:rPr>
              <a:t> HTRNOD('ESPA',1001)</a:t>
            </a:r>
          </a:p>
          <a:p>
            <a:pPr marL="171450" indent="-158750">
              <a:spcBef>
                <a:spcPts val="0"/>
              </a:spcBef>
              <a:buNone/>
            </a:pPr>
            <a:r>
              <a:rPr lang="en-US" altLang="en-US" sz="1300" dirty="0">
                <a:solidFill>
                  <a:srgbClr val="FF0000"/>
                </a:solidFill>
                <a:latin typeface="Arial" panose="020B0604020202020204" pitchFamily="34" charset="0"/>
                <a:cs typeface="Arial" panose="020B0604020202020204" pitchFamily="34" charset="0"/>
              </a:rPr>
              <a:t>	These lines hold the unconnected SOLAR_PANELS submodel as a boundary and node 1001 in the ESPA submodel also as a boundary.  This is a connectivity check to make sure everything intended is connected to a boundary node.</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The Pre-Processor should fail.  Two deliberate errors were introduced.  Edit the </a:t>
            </a:r>
            <a:r>
              <a:rPr lang="en-US" altLang="en-US" sz="1300" dirty="0" err="1">
                <a:solidFill>
                  <a:srgbClr val="00B050"/>
                </a:solidFill>
                <a:latin typeface="Arial" panose="020B0604020202020204" pitchFamily="34" charset="0"/>
                <a:cs typeface="Arial" panose="020B0604020202020204" pitchFamily="34" charset="0"/>
              </a:rPr>
              <a:t>pp.out</a:t>
            </a:r>
            <a:r>
              <a:rPr lang="en-US" altLang="en-US" sz="1300" dirty="0">
                <a:solidFill>
                  <a:srgbClr val="00B050"/>
                </a:solidFill>
                <a:latin typeface="Arial" panose="020B0604020202020204" pitchFamily="34" charset="0"/>
                <a:cs typeface="Arial" panose="020B0604020202020204" pitchFamily="34" charset="0"/>
              </a:rPr>
              <a:t> file and search for ERROR.  The first error is </a:t>
            </a:r>
            <a:r>
              <a:rPr lang="en-US" altLang="en-US" sz="1300" dirty="0" err="1">
                <a:solidFill>
                  <a:srgbClr val="00B050"/>
                </a:solidFill>
                <a:latin typeface="Arial" panose="020B0604020202020204" pitchFamily="34" charset="0"/>
                <a:cs typeface="Arial" panose="020B0604020202020204" pitchFamily="34" charset="0"/>
              </a:rPr>
              <a:t>Hot_Case</a:t>
            </a:r>
            <a:r>
              <a:rPr lang="en-US" altLang="en-US" sz="1300" dirty="0">
                <a:solidFill>
                  <a:srgbClr val="00B050"/>
                </a:solidFill>
                <a:latin typeface="Arial" panose="020B0604020202020204" pitchFamily="34" charset="0"/>
                <a:cs typeface="Arial" panose="020B0604020202020204" pitchFamily="34" charset="0"/>
              </a:rPr>
              <a:t> not being defined as a Register.  This can be reconciled in the Symbol Manager.  The second is Q_COMP_KK and Q_COMP_LL not being found.  These were typos; correct in the </a:t>
            </a:r>
            <a:r>
              <a:rPr lang="en-US" altLang="en-US" sz="1300" dirty="0" err="1">
                <a:solidFill>
                  <a:srgbClr val="00B050"/>
                </a:solidFill>
                <a:latin typeface="Arial" panose="020B0604020202020204" pitchFamily="34" charset="0"/>
                <a:cs typeface="Arial" panose="020B0604020202020204" pitchFamily="34" charset="0"/>
              </a:rPr>
              <a:t>LogicObject</a:t>
            </a:r>
            <a:r>
              <a:rPr lang="en-US" altLang="en-US" sz="1300" dirty="0">
                <a:solidFill>
                  <a:srgbClr val="00B050"/>
                </a:solidFill>
                <a:latin typeface="Arial" panose="020B0604020202020204" pitchFamily="34" charset="0"/>
                <a:cs typeface="Arial" panose="020B0604020202020204" pitchFamily="34" charset="0"/>
              </a:rPr>
              <a:t> and rerun.</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Now it makes it past the Preprocessor but fails during compile.  Edit the messages*.txt file.  Most often there is an Unresolved External (i.e. illegal function name) or undefined variable in FORTRAN.  Remove the  “F        CALL NOTFOUND” line and rerun</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Now, it preprocesses and compiles, bur fails during the processor.  Edit the .out file and search for ABNORM.  Most likely, there are nodes that are unconnected to a boundary.  In this case, all of COMP_H is unconnected.  Add a HTRMOD line to OPERATIONS.</a:t>
            </a: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Finally, a last rerun is successful and connectivity throughout the model has been established.  Note that the results are likely gibberish, but the lowest node temperature should be 20°C as defined by the ESPA node default initial condition</a:t>
            </a:r>
          </a:p>
        </p:txBody>
      </p:sp>
      <p:pic>
        <p:nvPicPr>
          <p:cNvPr id="5" name="Picture 4">
            <a:extLst>
              <a:ext uri="{FF2B5EF4-FFF2-40B4-BE49-F238E27FC236}">
                <a16:creationId xmlns:a16="http://schemas.microsoft.com/office/drawing/2014/main" id="{9EF06278-6638-4F89-A3EB-4AE20854AFFA}"/>
              </a:ext>
            </a:extLst>
          </p:cNvPr>
          <p:cNvPicPr>
            <a:picLocks noChangeAspect="1"/>
          </p:cNvPicPr>
          <p:nvPr/>
        </p:nvPicPr>
        <p:blipFill>
          <a:blip r:embed="rId2"/>
          <a:stretch>
            <a:fillRect/>
          </a:stretch>
        </p:blipFill>
        <p:spPr>
          <a:xfrm>
            <a:off x="38100" y="1143000"/>
            <a:ext cx="3657204" cy="3352800"/>
          </a:xfrm>
          <a:prstGeom prst="rect">
            <a:avLst/>
          </a:prstGeom>
        </p:spPr>
      </p:pic>
      <p:pic>
        <p:nvPicPr>
          <p:cNvPr id="8" name="Picture 7">
            <a:extLst>
              <a:ext uri="{FF2B5EF4-FFF2-40B4-BE49-F238E27FC236}">
                <a16:creationId xmlns:a16="http://schemas.microsoft.com/office/drawing/2014/main" id="{A5DCAA29-BA04-43F3-9D22-9D534C9101A3}"/>
              </a:ext>
            </a:extLst>
          </p:cNvPr>
          <p:cNvPicPr>
            <a:picLocks noChangeAspect="1"/>
          </p:cNvPicPr>
          <p:nvPr/>
        </p:nvPicPr>
        <p:blipFill rotWithShape="1">
          <a:blip r:embed="rId3"/>
          <a:srcRect b="34559"/>
          <a:stretch/>
        </p:blipFill>
        <p:spPr>
          <a:xfrm>
            <a:off x="104775" y="4583403"/>
            <a:ext cx="3629025" cy="1741197"/>
          </a:xfrm>
          <a:prstGeom prst="rect">
            <a:avLst/>
          </a:prstGeom>
        </p:spPr>
      </p:pic>
    </p:spTree>
    <p:extLst>
      <p:ext uri="{BB962C8B-B14F-4D97-AF65-F5344CB8AC3E}">
        <p14:creationId xmlns:p14="http://schemas.microsoft.com/office/powerpoint/2010/main" val="169374040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CaseSets</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148</a:t>
            </a:fld>
            <a:endParaRPr lang="en-US" altLang="en-US" sz="1200" dirty="0"/>
          </a:p>
        </p:txBody>
      </p:sp>
      <p:sp>
        <p:nvSpPr>
          <p:cNvPr id="4" name="object 3">
            <a:extLst>
              <a:ext uri="{FF2B5EF4-FFF2-40B4-BE49-F238E27FC236}">
                <a16:creationId xmlns:a16="http://schemas.microsoft.com/office/drawing/2014/main" id="{21A17875-60E8-4031-84F9-992917390CF2}"/>
              </a:ext>
            </a:extLst>
          </p:cNvPr>
          <p:cNvSpPr txBox="1">
            <a:spLocks noChangeArrowheads="1"/>
          </p:cNvSpPr>
          <p:nvPr/>
        </p:nvSpPr>
        <p:spPr bwMode="auto">
          <a:xfrm>
            <a:off x="4800600" y="1157366"/>
            <a:ext cx="4267200" cy="5014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Create a new CaseSet called Hot_b90. Add a Radiation Task: Radks, Rays: 35000 rays, Error: 1%, Cutoff: 0.01, Filename: </a:t>
            </a:r>
            <a:r>
              <a:rPr lang="en-US" altLang="en-US" sz="1300" dirty="0" err="1">
                <a:solidFill>
                  <a:srgbClr val="FF0000"/>
                </a:solidFill>
                <a:latin typeface="Arial" panose="020B0604020202020204" pitchFamily="34" charset="0"/>
                <a:cs typeface="Arial" panose="020B0604020202020204" pitchFamily="34" charset="0"/>
              </a:rPr>
              <a:t>Sample.k</a:t>
            </a:r>
            <a:r>
              <a:rPr lang="en-US" altLang="en-US" sz="1300" dirty="0">
                <a:solidFill>
                  <a:srgbClr val="FF0000"/>
                </a:solidFill>
                <a:latin typeface="Arial" panose="020B0604020202020204" pitchFamily="34" charset="0"/>
                <a:cs typeface="Arial" panose="020B0604020202020204" pitchFamily="34" charset="0"/>
              </a:rPr>
              <a:t>, Submodel: SAMPLE_RADK. Add a second Radiation Task: Heating Rates, Orbit: Hot_b90, Rays: 35000 rays, Error: 1%, Cutoff: 0.01, Filename: Sample_Hot_b90.hr, Submodel: SAMPLE_HR.  It is wise to name files with unique names so as not to always overwrite.  For example, Radks for BOL and EOL could be used with multiple orbits.  The Radk files may include BOL or EOL in the name, while the HR files might include Hot/Cold (or BOL/EOL) along with the orbit name.  NEVER ACCEPT THE DEFAULT VALUES!  (C13E1.k provides absolutely no information about the file…)</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On the Symbols Tab, add </a:t>
            </a:r>
            <a:r>
              <a:rPr lang="en-US" altLang="en-US" sz="1300" dirty="0" err="1">
                <a:solidFill>
                  <a:srgbClr val="00B050"/>
                </a:solidFill>
                <a:latin typeface="Arial" panose="020B0604020202020204" pitchFamily="34" charset="0"/>
                <a:cs typeface="Arial" panose="020B0604020202020204" pitchFamily="34" charset="0"/>
              </a:rPr>
              <a:t>Hot_Case</a:t>
            </a:r>
            <a:r>
              <a:rPr lang="en-US" altLang="en-US" sz="1300" dirty="0">
                <a:solidFill>
                  <a:srgbClr val="00B050"/>
                </a:solidFill>
                <a:latin typeface="Arial" panose="020B0604020202020204" pitchFamily="34" charset="0"/>
                <a:cs typeface="Arial" panose="020B0604020202020204" pitchFamily="34" charset="0"/>
              </a:rPr>
              <a:t>=1, Lock_Array_b90=1, and </a:t>
            </a:r>
            <a:r>
              <a:rPr lang="en-US" altLang="en-US" sz="1300" dirty="0" err="1">
                <a:solidFill>
                  <a:srgbClr val="00B050"/>
                </a:solidFill>
                <a:latin typeface="Arial" panose="020B0604020202020204" pitchFamily="34" charset="0"/>
                <a:cs typeface="Arial" panose="020B0604020202020204" pitchFamily="34" charset="0"/>
              </a:rPr>
              <a:t>Power_Scale</a:t>
            </a:r>
            <a:r>
              <a:rPr lang="en-US" altLang="en-US" sz="1300" dirty="0">
                <a:solidFill>
                  <a:srgbClr val="00B050"/>
                </a:solidFill>
                <a:latin typeface="Arial" panose="020B0604020202020204" pitchFamily="34" charset="0"/>
                <a:cs typeface="Arial" panose="020B0604020202020204" pitchFamily="34" charset="0"/>
              </a:rPr>
              <a:t> = 1.3.  Symbol overrides are the best method to define differences between simulation cases.</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On the Output tab, select 300 s for the output interval and output T and Q to both OUT and SAV files</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On the Calculation Tab, select both Steady State and Transient and enter </a:t>
            </a:r>
            <a:r>
              <a:rPr lang="en-US" altLang="en-US" sz="1300" dirty="0" err="1">
                <a:solidFill>
                  <a:srgbClr val="002060"/>
                </a:solidFill>
                <a:latin typeface="Arial" panose="020B0604020202020204" pitchFamily="34" charset="0"/>
                <a:cs typeface="Arial" panose="020B0604020202020204" pitchFamily="34" charset="0"/>
              </a:rPr>
              <a:t>hrPeriod</a:t>
            </a:r>
            <a:r>
              <a:rPr lang="en-US" altLang="en-US" sz="1300" dirty="0">
                <a:solidFill>
                  <a:srgbClr val="002060"/>
                </a:solidFill>
                <a:latin typeface="Arial" panose="020B0604020202020204" pitchFamily="34" charset="0"/>
                <a:cs typeface="Arial" panose="020B0604020202020204" pitchFamily="34" charset="0"/>
              </a:rPr>
              <a:t>*4 for the End Time</a:t>
            </a: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After running this model, display only COMP* submodels and show the results for Steady State.  Ideally, they should all be between 40 and -10. </a:t>
            </a:r>
          </a:p>
        </p:txBody>
      </p:sp>
      <p:pic>
        <p:nvPicPr>
          <p:cNvPr id="7" name="Picture 6">
            <a:extLst>
              <a:ext uri="{FF2B5EF4-FFF2-40B4-BE49-F238E27FC236}">
                <a16:creationId xmlns:a16="http://schemas.microsoft.com/office/drawing/2014/main" id="{ED5A0E62-7A49-46CA-BFCB-7E64C4646037}"/>
              </a:ext>
            </a:extLst>
          </p:cNvPr>
          <p:cNvPicPr>
            <a:picLocks noChangeAspect="1"/>
          </p:cNvPicPr>
          <p:nvPr/>
        </p:nvPicPr>
        <p:blipFill rotWithShape="1">
          <a:blip r:embed="rId2"/>
          <a:srcRect b="69084"/>
          <a:stretch/>
        </p:blipFill>
        <p:spPr>
          <a:xfrm>
            <a:off x="257175" y="1143000"/>
            <a:ext cx="4314825" cy="978027"/>
          </a:xfrm>
          <a:prstGeom prst="rect">
            <a:avLst/>
          </a:prstGeom>
          <a:ln w="34925">
            <a:solidFill>
              <a:srgbClr val="FF0000"/>
            </a:solidFill>
          </a:ln>
        </p:spPr>
      </p:pic>
      <p:pic>
        <p:nvPicPr>
          <p:cNvPr id="10" name="Picture 9">
            <a:extLst>
              <a:ext uri="{FF2B5EF4-FFF2-40B4-BE49-F238E27FC236}">
                <a16:creationId xmlns:a16="http://schemas.microsoft.com/office/drawing/2014/main" id="{06B51B6F-1B13-48F6-B11F-DE6B8842402C}"/>
              </a:ext>
            </a:extLst>
          </p:cNvPr>
          <p:cNvPicPr>
            <a:picLocks noChangeAspect="1"/>
          </p:cNvPicPr>
          <p:nvPr/>
        </p:nvPicPr>
        <p:blipFill rotWithShape="1">
          <a:blip r:embed="rId3"/>
          <a:srcRect b="70539"/>
          <a:stretch/>
        </p:blipFill>
        <p:spPr>
          <a:xfrm>
            <a:off x="257175" y="2193342"/>
            <a:ext cx="4314825" cy="932002"/>
          </a:xfrm>
          <a:prstGeom prst="rect">
            <a:avLst/>
          </a:prstGeom>
          <a:ln w="34925">
            <a:solidFill>
              <a:srgbClr val="00B050"/>
            </a:solidFill>
          </a:ln>
        </p:spPr>
      </p:pic>
      <p:pic>
        <p:nvPicPr>
          <p:cNvPr id="12" name="Picture 11">
            <a:extLst>
              <a:ext uri="{FF2B5EF4-FFF2-40B4-BE49-F238E27FC236}">
                <a16:creationId xmlns:a16="http://schemas.microsoft.com/office/drawing/2014/main" id="{7F7E62C9-E24B-4B47-9AB1-2D9B03CCB486}"/>
              </a:ext>
            </a:extLst>
          </p:cNvPr>
          <p:cNvPicPr>
            <a:picLocks noChangeAspect="1"/>
          </p:cNvPicPr>
          <p:nvPr/>
        </p:nvPicPr>
        <p:blipFill rotWithShape="1">
          <a:blip r:embed="rId4"/>
          <a:srcRect b="48716"/>
          <a:stretch/>
        </p:blipFill>
        <p:spPr>
          <a:xfrm>
            <a:off x="257175" y="3200400"/>
            <a:ext cx="4314825" cy="1622374"/>
          </a:xfrm>
          <a:prstGeom prst="rect">
            <a:avLst/>
          </a:prstGeom>
          <a:ln w="34925">
            <a:solidFill>
              <a:srgbClr val="7030A0"/>
            </a:solidFill>
          </a:ln>
        </p:spPr>
      </p:pic>
      <p:pic>
        <p:nvPicPr>
          <p:cNvPr id="14" name="Picture 13">
            <a:extLst>
              <a:ext uri="{FF2B5EF4-FFF2-40B4-BE49-F238E27FC236}">
                <a16:creationId xmlns:a16="http://schemas.microsoft.com/office/drawing/2014/main" id="{2E2F8BED-33E2-497D-979A-3BE2D8DF34EA}"/>
              </a:ext>
            </a:extLst>
          </p:cNvPr>
          <p:cNvPicPr>
            <a:picLocks noChangeAspect="1"/>
          </p:cNvPicPr>
          <p:nvPr/>
        </p:nvPicPr>
        <p:blipFill rotWithShape="1">
          <a:blip r:embed="rId5"/>
          <a:srcRect b="54172"/>
          <a:stretch/>
        </p:blipFill>
        <p:spPr>
          <a:xfrm>
            <a:off x="257175" y="4903394"/>
            <a:ext cx="4314825" cy="1449781"/>
          </a:xfrm>
          <a:prstGeom prst="rect">
            <a:avLst/>
          </a:prstGeom>
          <a:ln w="34925">
            <a:solidFill>
              <a:srgbClr val="002060"/>
            </a:solidFill>
          </a:ln>
        </p:spPr>
      </p:pic>
    </p:spTree>
    <p:extLst>
      <p:ext uri="{BB962C8B-B14F-4D97-AF65-F5344CB8AC3E}">
        <p14:creationId xmlns:p14="http://schemas.microsoft.com/office/powerpoint/2010/main" val="200285255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A brief Diversion:                                                 Steady State vs. Transient</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149</a:t>
            </a:fld>
            <a:endParaRPr lang="en-US" altLang="en-US" sz="1200" dirty="0"/>
          </a:p>
        </p:txBody>
      </p:sp>
      <p:sp>
        <p:nvSpPr>
          <p:cNvPr id="4" name="object 3">
            <a:extLst>
              <a:ext uri="{FF2B5EF4-FFF2-40B4-BE49-F238E27FC236}">
                <a16:creationId xmlns:a16="http://schemas.microsoft.com/office/drawing/2014/main" id="{21A17875-60E8-4031-84F9-992917390CF2}"/>
              </a:ext>
            </a:extLst>
          </p:cNvPr>
          <p:cNvSpPr txBox="1">
            <a:spLocks noChangeArrowheads="1"/>
          </p:cNvSpPr>
          <p:nvPr/>
        </p:nvSpPr>
        <p:spPr bwMode="auto">
          <a:xfrm>
            <a:off x="223487" y="3295050"/>
            <a:ext cx="8728096" cy="272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600" dirty="0">
                <a:solidFill>
                  <a:srgbClr val="0B3D91"/>
                </a:solidFill>
                <a:latin typeface="Arial" panose="020B0604020202020204" pitchFamily="34" charset="0"/>
                <a:cs typeface="Arial" panose="020B0604020202020204" pitchFamily="34" charset="0"/>
              </a:rPr>
              <a:t>Analysts need to decide if the predictions they get from a steady state solution are adequate for presentation quality outputs</a:t>
            </a:r>
          </a:p>
          <a:p>
            <a:pPr>
              <a:spcBef>
                <a:spcPts val="0"/>
              </a:spcBef>
              <a:buFontTx/>
              <a:buChar char="•"/>
            </a:pPr>
            <a:r>
              <a:rPr lang="en-US" altLang="en-US" sz="1600" dirty="0">
                <a:solidFill>
                  <a:srgbClr val="0B3D91"/>
                </a:solidFill>
                <a:latin typeface="Arial" panose="020B0604020202020204" pitchFamily="34" charset="0"/>
                <a:cs typeface="Arial" panose="020B0604020202020204" pitchFamily="34" charset="0"/>
              </a:rPr>
              <a:t>In general, the recommendation is to not rely only on steady state predictions, but rather to use steady state to determine better initial conditions for transient to achieve </a:t>
            </a:r>
            <a:r>
              <a:rPr lang="en-US" altLang="en-US" sz="1600" i="1" dirty="0">
                <a:solidFill>
                  <a:srgbClr val="0B3D91"/>
                </a:solidFill>
                <a:latin typeface="Arial" panose="020B0604020202020204" pitchFamily="34" charset="0"/>
                <a:cs typeface="Arial" panose="020B0604020202020204" pitchFamily="34" charset="0"/>
              </a:rPr>
              <a:t>quasi-steady state</a:t>
            </a:r>
            <a:r>
              <a:rPr lang="en-US" altLang="en-US" sz="1600" dirty="0">
                <a:solidFill>
                  <a:srgbClr val="0B3D91"/>
                </a:solidFill>
                <a:latin typeface="Arial" panose="020B0604020202020204" pitchFamily="34" charset="0"/>
                <a:cs typeface="Arial" panose="020B0604020202020204" pitchFamily="34" charset="0"/>
              </a:rPr>
              <a:t>.</a:t>
            </a:r>
          </a:p>
          <a:p>
            <a:pPr>
              <a:spcBef>
                <a:spcPts val="0"/>
              </a:spcBef>
              <a:buFontTx/>
              <a:buChar char="•"/>
            </a:pPr>
            <a:r>
              <a:rPr lang="en-US" altLang="en-US" sz="1600" dirty="0">
                <a:solidFill>
                  <a:srgbClr val="0B3D91"/>
                </a:solidFill>
                <a:latin typeface="Arial" panose="020B0604020202020204" pitchFamily="34" charset="0"/>
                <a:cs typeface="Arial" panose="020B0604020202020204" pitchFamily="34" charset="0"/>
              </a:rPr>
              <a:t>Steady state uses orbit average values for environments and hence may not capture the hottest or coldest points in an orbit</a:t>
            </a:r>
          </a:p>
          <a:p>
            <a:pPr>
              <a:spcBef>
                <a:spcPts val="0"/>
              </a:spcBef>
              <a:buFontTx/>
              <a:buChar char="•"/>
            </a:pPr>
            <a:r>
              <a:rPr lang="en-US" altLang="en-US" sz="1600" dirty="0">
                <a:solidFill>
                  <a:srgbClr val="0B3D91"/>
                </a:solidFill>
                <a:latin typeface="Arial" panose="020B0604020202020204" pitchFamily="34" charset="0"/>
                <a:cs typeface="Arial" panose="020B0604020202020204" pitchFamily="34" charset="0"/>
              </a:rPr>
              <a:t>Furthermore, heater behavior in steady state seeks to find a value between on and off and cannot predict behavior such as rapid cycling or insufficient heat to reach the off temperature</a:t>
            </a:r>
          </a:p>
          <a:p>
            <a:pPr>
              <a:spcBef>
                <a:spcPts val="0"/>
              </a:spcBef>
              <a:buFontTx/>
              <a:buChar char="•"/>
            </a:pPr>
            <a:r>
              <a:rPr lang="en-US" altLang="en-US" sz="1600" dirty="0">
                <a:solidFill>
                  <a:srgbClr val="0B3D91"/>
                </a:solidFill>
                <a:latin typeface="Arial" panose="020B0604020202020204" pitchFamily="34" charset="0"/>
                <a:cs typeface="Arial" panose="020B0604020202020204" pitchFamily="34" charset="0"/>
              </a:rPr>
              <a:t>Lastly, if there are any stability requirements, it is impossible to demonstrate compliance using only steady state analyses</a:t>
            </a:r>
          </a:p>
          <a:p>
            <a:pPr>
              <a:spcBef>
                <a:spcPts val="0"/>
              </a:spcBef>
              <a:buFontTx/>
              <a:buChar char="•"/>
            </a:pPr>
            <a:endParaRPr lang="en-US" altLang="en-US" sz="1600" dirty="0">
              <a:solidFill>
                <a:srgbClr val="0B3D9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0C853DB8-43D8-4D40-939B-A243CBCB162F}"/>
              </a:ext>
            </a:extLst>
          </p:cNvPr>
          <p:cNvPicPr>
            <a:picLocks noChangeAspect="1"/>
          </p:cNvPicPr>
          <p:nvPr/>
        </p:nvPicPr>
        <p:blipFill rotWithShape="1">
          <a:blip r:embed="rId2"/>
          <a:srcRect b="54172"/>
          <a:stretch/>
        </p:blipFill>
        <p:spPr>
          <a:xfrm>
            <a:off x="1309334" y="1143000"/>
            <a:ext cx="6329916" cy="2126852"/>
          </a:xfrm>
          <a:prstGeom prst="rect">
            <a:avLst/>
          </a:prstGeom>
          <a:ln w="34925">
            <a:solidFill>
              <a:srgbClr val="002060"/>
            </a:solidFill>
          </a:ln>
        </p:spPr>
      </p:pic>
      <p:sp>
        <p:nvSpPr>
          <p:cNvPr id="3" name="TextBox 2">
            <a:extLst>
              <a:ext uri="{FF2B5EF4-FFF2-40B4-BE49-F238E27FC236}">
                <a16:creationId xmlns:a16="http://schemas.microsoft.com/office/drawing/2014/main" id="{5B612C0C-A99A-43D9-9108-9958B155B542}"/>
              </a:ext>
            </a:extLst>
          </p:cNvPr>
          <p:cNvSpPr txBox="1"/>
          <p:nvPr/>
        </p:nvSpPr>
        <p:spPr>
          <a:xfrm>
            <a:off x="609600" y="5741469"/>
            <a:ext cx="8078088" cy="646331"/>
          </a:xfrm>
          <a:prstGeom prst="rect">
            <a:avLst/>
          </a:prstGeom>
          <a:noFill/>
        </p:spPr>
        <p:txBody>
          <a:bodyPr wrap="square" rtlCol="0">
            <a:spAutoFit/>
          </a:bodyPr>
          <a:lstStyle/>
          <a:p>
            <a:pPr algn="ctr"/>
            <a:r>
              <a:rPr lang="en-US" b="1" i="1" u="sng" dirty="0">
                <a:solidFill>
                  <a:srgbClr val="FF0000"/>
                </a:solidFill>
              </a:rPr>
              <a:t>Recommendation: use steady state only analyses very early for rudimentary sizing and faster runs, but switch to SS + TR as soon a reasonable for better predictions</a:t>
            </a:r>
          </a:p>
        </p:txBody>
      </p:sp>
    </p:spTree>
    <p:extLst>
      <p:ext uri="{BB962C8B-B14F-4D97-AF65-F5344CB8AC3E}">
        <p14:creationId xmlns:p14="http://schemas.microsoft.com/office/powerpoint/2010/main" val="123140645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CaseSets</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150</a:t>
            </a:fld>
            <a:endParaRPr lang="en-US" altLang="en-US" sz="1200" dirty="0"/>
          </a:p>
        </p:txBody>
      </p:sp>
      <p:sp>
        <p:nvSpPr>
          <p:cNvPr id="4" name="object 3">
            <a:extLst>
              <a:ext uri="{FF2B5EF4-FFF2-40B4-BE49-F238E27FC236}">
                <a16:creationId xmlns:a16="http://schemas.microsoft.com/office/drawing/2014/main" id="{21A17875-60E8-4031-84F9-992917390CF2}"/>
              </a:ext>
            </a:extLst>
          </p:cNvPr>
          <p:cNvSpPr txBox="1">
            <a:spLocks noChangeArrowheads="1"/>
          </p:cNvSpPr>
          <p:nvPr/>
        </p:nvSpPr>
        <p:spPr bwMode="auto">
          <a:xfrm>
            <a:off x="4953000" y="1042857"/>
            <a:ext cx="4114800" cy="5414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1300" dirty="0">
                <a:solidFill>
                  <a:srgbClr val="FF0000"/>
                </a:solidFill>
                <a:latin typeface="Arial" panose="020B0604020202020204" pitchFamily="34" charset="0"/>
                <a:cs typeface="Arial" panose="020B0604020202020204" pitchFamily="34" charset="0"/>
              </a:rPr>
              <a:t>Copy the Hot_b90 case and rename to Hot_b75.   Uncheck the box to Maintain Unique Radiation Filenames and change Sample_Hot_b90.hr to Sample_hot_b75.hr</a:t>
            </a:r>
          </a:p>
          <a:p>
            <a:pPr>
              <a:spcBef>
                <a:spcPts val="0"/>
              </a:spcBef>
              <a:buFontTx/>
              <a:buChar char="•"/>
            </a:pPr>
            <a:r>
              <a:rPr lang="en-US" altLang="en-US" sz="1300" dirty="0">
                <a:solidFill>
                  <a:srgbClr val="00B050"/>
                </a:solidFill>
                <a:latin typeface="Arial" panose="020B0604020202020204" pitchFamily="34" charset="0"/>
                <a:cs typeface="Arial" panose="020B0604020202020204" pitchFamily="34" charset="0"/>
              </a:rPr>
              <a:t>On the Radiation Tasks Tab, double click the Heating Rates task and change the Orbit to Hot_b75</a:t>
            </a:r>
          </a:p>
          <a:p>
            <a:pPr>
              <a:spcBef>
                <a:spcPts val="0"/>
              </a:spcBef>
              <a:buFontTx/>
              <a:buChar char="•"/>
            </a:pPr>
            <a:r>
              <a:rPr lang="en-US" altLang="en-US" sz="1300" dirty="0">
                <a:solidFill>
                  <a:srgbClr val="7030A0"/>
                </a:solidFill>
                <a:latin typeface="Arial" panose="020B0604020202020204" pitchFamily="34" charset="0"/>
                <a:cs typeface="Arial" panose="020B0604020202020204" pitchFamily="34" charset="0"/>
              </a:rPr>
              <a:t>On the Symbols tab, change the Locak_Array_b90 back to zero, as this is not a Beta 90 case and the tracker should be unlocked.</a:t>
            </a:r>
          </a:p>
          <a:p>
            <a:pPr>
              <a:spcBef>
                <a:spcPts val="0"/>
              </a:spcBef>
              <a:buFontTx/>
              <a:buChar char="•"/>
            </a:pPr>
            <a:r>
              <a:rPr lang="en-US" altLang="en-US" sz="1300" dirty="0">
                <a:solidFill>
                  <a:srgbClr val="002060"/>
                </a:solidFill>
                <a:latin typeface="Arial" panose="020B0604020202020204" pitchFamily="34" charset="0"/>
                <a:cs typeface="Arial" panose="020B0604020202020204" pitchFamily="34" charset="0"/>
              </a:rPr>
              <a:t>At the Case Set Manager, select the Hot_b75 case and right click.  Then select the </a:t>
            </a:r>
            <a:r>
              <a:rPr lang="en-US" altLang="en-US" sz="1300" i="1" dirty="0">
                <a:solidFill>
                  <a:srgbClr val="002060"/>
                </a:solidFill>
                <a:latin typeface="Arial" panose="020B0604020202020204" pitchFamily="34" charset="0"/>
                <a:cs typeface="Arial" panose="020B0604020202020204" pitchFamily="34" charset="0"/>
              </a:rPr>
              <a:t>Set Symbols…to Global</a:t>
            </a:r>
            <a:r>
              <a:rPr lang="en-US" altLang="en-US" sz="1300" dirty="0">
                <a:solidFill>
                  <a:srgbClr val="002060"/>
                </a:solidFill>
                <a:latin typeface="Arial" panose="020B0604020202020204" pitchFamily="34" charset="0"/>
                <a:cs typeface="Arial" panose="020B0604020202020204" pitchFamily="34" charset="0"/>
              </a:rPr>
              <a:t>.  This is a very powerful feature to verify a CaseSet has everything as intended.  This will actively change all Symbols (</a:t>
            </a:r>
            <a:r>
              <a:rPr lang="en-US" altLang="en-US" sz="1300" dirty="0" err="1">
                <a:solidFill>
                  <a:srgbClr val="002060"/>
                </a:solidFill>
                <a:latin typeface="Arial" panose="020B0604020202020204" pitchFamily="34" charset="0"/>
                <a:cs typeface="Arial" panose="020B0604020202020204" pitchFamily="34" charset="0"/>
              </a:rPr>
              <a:t>etc</a:t>
            </a:r>
            <a:r>
              <a:rPr lang="en-US" altLang="en-US" sz="1300" dirty="0">
                <a:solidFill>
                  <a:srgbClr val="002060"/>
                </a:solidFill>
                <a:latin typeface="Arial" panose="020B0604020202020204" pitchFamily="34" charset="0"/>
                <a:cs typeface="Arial" panose="020B0604020202020204" pitchFamily="34" charset="0"/>
              </a:rPr>
              <a:t>) to the override values throughout the model.  Be careful not to Save the model in this State unless you want all the symbols to acquire the override values.  The next command below allows a Reset back to the original symbol values. A warning is displayed during Autosave if the Global values have been overridden.</a:t>
            </a:r>
          </a:p>
          <a:p>
            <a:pPr>
              <a:spcBef>
                <a:spcPts val="0"/>
              </a:spcBef>
              <a:buFontTx/>
              <a:buChar char="•"/>
            </a:pPr>
            <a:r>
              <a:rPr lang="en-US" altLang="en-US" sz="1300" dirty="0">
                <a:solidFill>
                  <a:srgbClr val="00B0F0"/>
                </a:solidFill>
                <a:latin typeface="Arial" panose="020B0604020202020204" pitchFamily="34" charset="0"/>
                <a:cs typeface="Arial" panose="020B0604020202020204" pitchFamily="34" charset="0"/>
              </a:rPr>
              <a:t>Edit the Component A dissipation notice that the power dissipation is now 85.8 (66 * 1.3) due to the </a:t>
            </a:r>
            <a:r>
              <a:rPr lang="en-US" altLang="en-US" sz="1300" dirty="0" err="1">
                <a:solidFill>
                  <a:srgbClr val="00B0F0"/>
                </a:solidFill>
                <a:latin typeface="Arial" panose="020B0604020202020204" pitchFamily="34" charset="0"/>
                <a:cs typeface="Arial" panose="020B0604020202020204" pitchFamily="34" charset="0"/>
              </a:rPr>
              <a:t>Power_Scale</a:t>
            </a:r>
            <a:r>
              <a:rPr lang="en-US" altLang="en-US" sz="1300" dirty="0">
                <a:solidFill>
                  <a:srgbClr val="00B0F0"/>
                </a:solidFill>
                <a:latin typeface="Arial" panose="020B0604020202020204" pitchFamily="34" charset="0"/>
                <a:cs typeface="Arial" panose="020B0604020202020204" pitchFamily="34" charset="0"/>
              </a:rPr>
              <a:t> symbol.</a:t>
            </a:r>
          </a:p>
          <a:p>
            <a:pPr>
              <a:spcBef>
                <a:spcPts val="0"/>
              </a:spcBef>
              <a:buFontTx/>
              <a:buChar char="•"/>
            </a:pPr>
            <a:r>
              <a:rPr lang="en-US" altLang="en-US" sz="1300" dirty="0">
                <a:solidFill>
                  <a:srgbClr val="FFC000"/>
                </a:solidFill>
                <a:latin typeface="Arial" panose="020B0604020202020204" pitchFamily="34" charset="0"/>
                <a:cs typeface="Arial" panose="020B0604020202020204" pitchFamily="34" charset="0"/>
              </a:rPr>
              <a:t>Go back to the Case Set Manager, select a case and right click to “Reset Symbols back to Global Values”</a:t>
            </a:r>
          </a:p>
          <a:p>
            <a:pPr>
              <a:spcBef>
                <a:spcPts val="0"/>
              </a:spcBef>
              <a:buFontTx/>
              <a:buChar char="•"/>
            </a:pPr>
            <a:r>
              <a:rPr lang="en-US" altLang="en-US" sz="1300" dirty="0">
                <a:latin typeface="Arial" panose="020B0604020202020204" pitchFamily="34" charset="0"/>
                <a:cs typeface="Arial" panose="020B0604020202020204" pitchFamily="34" charset="0"/>
              </a:rPr>
              <a:t>It is generally easier to copy new CaseSets and modify them from an existing, functional case.</a:t>
            </a:r>
          </a:p>
        </p:txBody>
      </p:sp>
      <p:pic>
        <p:nvPicPr>
          <p:cNvPr id="5" name="Picture 4">
            <a:extLst>
              <a:ext uri="{FF2B5EF4-FFF2-40B4-BE49-F238E27FC236}">
                <a16:creationId xmlns:a16="http://schemas.microsoft.com/office/drawing/2014/main" id="{D9C52BEF-314B-437D-9E28-A5C7E08315CD}"/>
              </a:ext>
            </a:extLst>
          </p:cNvPr>
          <p:cNvPicPr>
            <a:picLocks noChangeAspect="1"/>
          </p:cNvPicPr>
          <p:nvPr/>
        </p:nvPicPr>
        <p:blipFill>
          <a:blip r:embed="rId2"/>
          <a:stretch>
            <a:fillRect/>
          </a:stretch>
        </p:blipFill>
        <p:spPr>
          <a:xfrm>
            <a:off x="152400" y="1147762"/>
            <a:ext cx="2786123" cy="2728913"/>
          </a:xfrm>
          <a:prstGeom prst="rect">
            <a:avLst/>
          </a:prstGeom>
          <a:ln w="34925">
            <a:solidFill>
              <a:srgbClr val="FF0000"/>
            </a:solidFill>
          </a:ln>
        </p:spPr>
      </p:pic>
      <p:pic>
        <p:nvPicPr>
          <p:cNvPr id="9" name="Picture 8">
            <a:extLst>
              <a:ext uri="{FF2B5EF4-FFF2-40B4-BE49-F238E27FC236}">
                <a16:creationId xmlns:a16="http://schemas.microsoft.com/office/drawing/2014/main" id="{DF5919DC-FAE8-4AB5-A5B3-CD5782EE7162}"/>
              </a:ext>
            </a:extLst>
          </p:cNvPr>
          <p:cNvPicPr>
            <a:picLocks noChangeAspect="1"/>
          </p:cNvPicPr>
          <p:nvPr/>
        </p:nvPicPr>
        <p:blipFill rotWithShape="1">
          <a:blip r:embed="rId3"/>
          <a:srcRect r="26136" b="75537"/>
          <a:stretch/>
        </p:blipFill>
        <p:spPr>
          <a:xfrm>
            <a:off x="1600200" y="1371600"/>
            <a:ext cx="3138032" cy="762000"/>
          </a:xfrm>
          <a:prstGeom prst="rect">
            <a:avLst/>
          </a:prstGeom>
          <a:ln w="34925">
            <a:solidFill>
              <a:srgbClr val="00B050"/>
            </a:solidFill>
          </a:ln>
        </p:spPr>
      </p:pic>
      <p:pic>
        <p:nvPicPr>
          <p:cNvPr id="13" name="Picture 12">
            <a:extLst>
              <a:ext uri="{FF2B5EF4-FFF2-40B4-BE49-F238E27FC236}">
                <a16:creationId xmlns:a16="http://schemas.microsoft.com/office/drawing/2014/main" id="{F0F6910F-8671-4C48-BA10-C1C649253B72}"/>
              </a:ext>
            </a:extLst>
          </p:cNvPr>
          <p:cNvPicPr>
            <a:picLocks noChangeAspect="1"/>
          </p:cNvPicPr>
          <p:nvPr/>
        </p:nvPicPr>
        <p:blipFill>
          <a:blip r:embed="rId4"/>
          <a:stretch>
            <a:fillRect/>
          </a:stretch>
        </p:blipFill>
        <p:spPr>
          <a:xfrm>
            <a:off x="2133600" y="2286000"/>
            <a:ext cx="2514600" cy="1788879"/>
          </a:xfrm>
          <a:prstGeom prst="rect">
            <a:avLst/>
          </a:prstGeom>
          <a:ln w="34925">
            <a:solidFill>
              <a:srgbClr val="002060"/>
            </a:solidFill>
          </a:ln>
        </p:spPr>
      </p:pic>
      <p:pic>
        <p:nvPicPr>
          <p:cNvPr id="18" name="Picture 17">
            <a:extLst>
              <a:ext uri="{FF2B5EF4-FFF2-40B4-BE49-F238E27FC236}">
                <a16:creationId xmlns:a16="http://schemas.microsoft.com/office/drawing/2014/main" id="{8C42E0D3-E2E0-42B4-A643-650C1F01A92D}"/>
              </a:ext>
            </a:extLst>
          </p:cNvPr>
          <p:cNvPicPr>
            <a:picLocks noChangeAspect="1"/>
          </p:cNvPicPr>
          <p:nvPr/>
        </p:nvPicPr>
        <p:blipFill>
          <a:blip r:embed="rId5"/>
          <a:stretch>
            <a:fillRect/>
          </a:stretch>
        </p:blipFill>
        <p:spPr>
          <a:xfrm>
            <a:off x="104774" y="3962400"/>
            <a:ext cx="1923065" cy="2390507"/>
          </a:xfrm>
          <a:prstGeom prst="rect">
            <a:avLst/>
          </a:prstGeom>
          <a:ln w="34925">
            <a:solidFill>
              <a:srgbClr val="00B0F0"/>
            </a:solidFill>
          </a:ln>
        </p:spPr>
      </p:pic>
      <p:pic>
        <p:nvPicPr>
          <p:cNvPr id="20" name="Picture 19">
            <a:extLst>
              <a:ext uri="{FF2B5EF4-FFF2-40B4-BE49-F238E27FC236}">
                <a16:creationId xmlns:a16="http://schemas.microsoft.com/office/drawing/2014/main" id="{4F858A4C-F75B-4C5C-B4BC-DD87D2E7A0D6}"/>
              </a:ext>
            </a:extLst>
          </p:cNvPr>
          <p:cNvPicPr>
            <a:picLocks noChangeAspect="1"/>
          </p:cNvPicPr>
          <p:nvPr/>
        </p:nvPicPr>
        <p:blipFill>
          <a:blip r:embed="rId6"/>
          <a:stretch>
            <a:fillRect/>
          </a:stretch>
        </p:blipFill>
        <p:spPr>
          <a:xfrm>
            <a:off x="2171700" y="4419600"/>
            <a:ext cx="2443740" cy="1171575"/>
          </a:xfrm>
          <a:prstGeom prst="rect">
            <a:avLst/>
          </a:prstGeom>
        </p:spPr>
      </p:pic>
    </p:spTree>
    <p:extLst>
      <p:ext uri="{BB962C8B-B14F-4D97-AF65-F5344CB8AC3E}">
        <p14:creationId xmlns:p14="http://schemas.microsoft.com/office/powerpoint/2010/main" val="422262117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2901" y="0"/>
            <a:ext cx="7393658" cy="1020278"/>
          </a:xfrm>
        </p:spPr>
        <p:txBody>
          <a:bodyPr lIns="0" tIns="12700" rIns="0" bIns="0" rtlCol="0">
            <a:noAutofit/>
          </a:bodyPr>
          <a:lstStyle/>
          <a:p>
            <a:pPr marL="12700">
              <a:spcBef>
                <a:spcPts val="100"/>
              </a:spcBef>
              <a:defRPr/>
            </a:pPr>
            <a:r>
              <a:rPr lang="en-US" spc="-5" dirty="0"/>
              <a:t>Sample Model Conclusion (For Now)</a:t>
            </a:r>
            <a:endParaRPr sz="3200" dirty="0"/>
          </a:p>
        </p:txBody>
      </p:sp>
      <p:sp>
        <p:nvSpPr>
          <p:cNvPr id="6" name="Slide Number Placeholder 1">
            <a:extLst>
              <a:ext uri="{FF2B5EF4-FFF2-40B4-BE49-F238E27FC236}">
                <a16:creationId xmlns:a16="http://schemas.microsoft.com/office/drawing/2014/main" id="{2F8FC11C-BCE0-4493-8C97-23EB5B88D12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151</a:t>
            </a:fld>
            <a:endParaRPr lang="en-US" altLang="en-US" sz="1200" dirty="0"/>
          </a:p>
        </p:txBody>
      </p:sp>
      <p:sp>
        <p:nvSpPr>
          <p:cNvPr id="4" name="object 3">
            <a:extLst>
              <a:ext uri="{FF2B5EF4-FFF2-40B4-BE49-F238E27FC236}">
                <a16:creationId xmlns:a16="http://schemas.microsoft.com/office/drawing/2014/main" id="{1BFE40D0-C0F8-499D-BB65-2B68FEA760A7}"/>
              </a:ext>
            </a:extLst>
          </p:cNvPr>
          <p:cNvSpPr txBox="1">
            <a:spLocks noChangeArrowheads="1"/>
          </p:cNvSpPr>
          <p:nvPr/>
        </p:nvSpPr>
        <p:spPr bwMode="auto">
          <a:xfrm>
            <a:off x="1752600" y="1125307"/>
            <a:ext cx="7162800" cy="376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600"/>
              </a:spcBef>
              <a:buFontTx/>
              <a:buChar char="•"/>
            </a:pPr>
            <a:r>
              <a:rPr lang="en-US" altLang="en-US" sz="1400" dirty="0">
                <a:solidFill>
                  <a:srgbClr val="0B3D91"/>
                </a:solidFill>
                <a:latin typeface="Arial" panose="020B0604020202020204" pitchFamily="34" charset="0"/>
                <a:cs typeface="Arial" panose="020B0604020202020204" pitchFamily="34" charset="0"/>
              </a:rPr>
              <a:t>The Hot, Cold, and Survival cases were all generated.  The Cold Cases were copied from the corresponding Hot Case, changing the HR filename and orbit.  The cold cases were then all selected and the symbols updated for cold.</a:t>
            </a:r>
          </a:p>
          <a:p>
            <a:pPr>
              <a:spcBef>
                <a:spcPts val="600"/>
              </a:spcBef>
              <a:buFontTx/>
              <a:buChar char="•"/>
            </a:pPr>
            <a:r>
              <a:rPr lang="en-US" altLang="en-US" sz="1400" dirty="0">
                <a:solidFill>
                  <a:srgbClr val="0B3D91"/>
                </a:solidFill>
                <a:latin typeface="Arial" panose="020B0604020202020204" pitchFamily="34" charset="0"/>
                <a:cs typeface="Arial" panose="020B0604020202020204" pitchFamily="34" charset="0"/>
              </a:rPr>
              <a:t>It turned out to be easier to export the Cold Case Sets, import them again as duplicates, and then rename them to </a:t>
            </a:r>
            <a:r>
              <a:rPr lang="en-US" altLang="en-US" sz="1400" dirty="0" err="1">
                <a:solidFill>
                  <a:srgbClr val="0B3D91"/>
                </a:solidFill>
                <a:latin typeface="Arial" panose="020B0604020202020204" pitchFamily="34" charset="0"/>
                <a:cs typeface="Arial" panose="020B0604020202020204" pitchFamily="34" charset="0"/>
              </a:rPr>
              <a:t>Surv</a:t>
            </a:r>
            <a:r>
              <a:rPr lang="en-US" altLang="en-US" sz="1400" dirty="0">
                <a:solidFill>
                  <a:srgbClr val="0B3D91"/>
                </a:solidFill>
                <a:latin typeface="Arial" panose="020B0604020202020204" pitchFamily="34" charset="0"/>
                <a:cs typeface="Arial" panose="020B0604020202020204" pitchFamily="34" charset="0"/>
              </a:rPr>
              <a:t> and update the Symbols, since the HR files were the same as Cold.</a:t>
            </a:r>
          </a:p>
          <a:p>
            <a:pPr>
              <a:spcBef>
                <a:spcPts val="600"/>
              </a:spcBef>
              <a:buFontTx/>
              <a:buChar char="•"/>
            </a:pPr>
            <a:r>
              <a:rPr lang="en-US" altLang="en-US" sz="1400" dirty="0">
                <a:solidFill>
                  <a:srgbClr val="0B3D91"/>
                </a:solidFill>
                <a:latin typeface="Arial" panose="020B0604020202020204" pitchFamily="34" charset="0"/>
                <a:cs typeface="Arial" panose="020B0604020202020204" pitchFamily="34" charset="0"/>
              </a:rPr>
              <a:t>Each group of 7 were assigned to a CaseSet group for better organization.</a:t>
            </a:r>
          </a:p>
          <a:p>
            <a:pPr>
              <a:spcBef>
                <a:spcPts val="600"/>
              </a:spcBef>
              <a:buFontTx/>
              <a:buChar char="•"/>
            </a:pPr>
            <a:r>
              <a:rPr lang="en-US" altLang="en-US" sz="1400" dirty="0">
                <a:solidFill>
                  <a:srgbClr val="0B3D91"/>
                </a:solidFill>
                <a:latin typeface="Arial" panose="020B0604020202020204" pitchFamily="34" charset="0"/>
                <a:cs typeface="Arial" panose="020B0604020202020204" pitchFamily="34" charset="0"/>
              </a:rPr>
              <a:t>Some specialized logic should be added to output the nodal temperatures of interest for Components A-N.  This logic takes advantage of user developed subroutines to find the Max and Min temperatures in a specified submodel, with options for also narrowing it by node range within the submodel.  Furthermore, another routine allows averaging over a range.  Import the </a:t>
            </a:r>
            <a:r>
              <a:rPr lang="en-US" altLang="en-US" sz="1400" dirty="0" err="1">
                <a:solidFill>
                  <a:srgbClr val="0B3D91"/>
                </a:solidFill>
                <a:latin typeface="Arial" panose="020B0604020202020204" pitchFamily="34" charset="0"/>
                <a:cs typeface="Arial" panose="020B0604020202020204" pitchFamily="34" charset="0"/>
              </a:rPr>
              <a:t>LogicObjects</a:t>
            </a:r>
            <a:r>
              <a:rPr lang="en-US" altLang="en-US" sz="1400" dirty="0">
                <a:solidFill>
                  <a:srgbClr val="0B3D91"/>
                </a:solidFill>
                <a:latin typeface="Arial" panose="020B0604020202020204" pitchFamily="34" charset="0"/>
                <a:cs typeface="Arial" panose="020B0604020202020204" pitchFamily="34" charset="0"/>
              </a:rPr>
              <a:t> from the </a:t>
            </a:r>
            <a:r>
              <a:rPr lang="en-US" altLang="en-US" sz="1400" dirty="0" err="1">
                <a:solidFill>
                  <a:srgbClr val="0B3D91"/>
                </a:solidFill>
                <a:latin typeface="Arial" panose="020B0604020202020204" pitchFamily="34" charset="0"/>
                <a:cs typeface="Arial" panose="020B0604020202020204" pitchFamily="34" charset="0"/>
              </a:rPr>
              <a:t>Sample_Instruments.dwg</a:t>
            </a:r>
            <a:r>
              <a:rPr lang="en-US" altLang="en-US" sz="1400" dirty="0">
                <a:solidFill>
                  <a:srgbClr val="0B3D91"/>
                </a:solidFill>
                <a:latin typeface="Arial" panose="020B0604020202020204" pitchFamily="34" charset="0"/>
                <a:cs typeface="Arial" panose="020B0604020202020204" pitchFamily="34" charset="0"/>
              </a:rPr>
              <a:t>.  Also, edit the </a:t>
            </a:r>
            <a:r>
              <a:rPr lang="en-US" altLang="en-US" sz="1400" dirty="0" err="1">
                <a:solidFill>
                  <a:srgbClr val="0B3D91"/>
                </a:solidFill>
                <a:latin typeface="Arial" panose="020B0604020202020204" pitchFamily="34" charset="0"/>
                <a:cs typeface="Arial" panose="020B0604020202020204" pitchFamily="34" charset="0"/>
              </a:rPr>
              <a:t>hrBetaAngle</a:t>
            </a:r>
            <a:r>
              <a:rPr lang="en-US" altLang="en-US" sz="1400" dirty="0">
                <a:solidFill>
                  <a:srgbClr val="0B3D91"/>
                </a:solidFill>
                <a:latin typeface="Arial" panose="020B0604020202020204" pitchFamily="34" charset="0"/>
                <a:cs typeface="Arial" panose="020B0604020202020204" pitchFamily="34" charset="0"/>
              </a:rPr>
              <a:t> symbol and ensure it is output as a SINDA register.</a:t>
            </a:r>
          </a:p>
          <a:p>
            <a:pPr>
              <a:spcBef>
                <a:spcPts val="600"/>
              </a:spcBef>
              <a:buFontTx/>
              <a:buChar char="•"/>
            </a:pPr>
            <a:r>
              <a:rPr lang="en-US" altLang="en-US" sz="1400" dirty="0">
                <a:solidFill>
                  <a:srgbClr val="0B3D91"/>
                </a:solidFill>
                <a:latin typeface="Arial" panose="020B0604020202020204" pitchFamily="34" charset="0"/>
                <a:cs typeface="Arial" panose="020B0604020202020204" pitchFamily="34" charset="0"/>
              </a:rPr>
              <a:t>Run all 21 cases and for each case a Hot/Cold/Surv_b##.txt file will be created with relevant output every 300 s.  These files will be used later to support the Data Analysis portion.</a:t>
            </a:r>
          </a:p>
        </p:txBody>
      </p:sp>
      <p:pic>
        <p:nvPicPr>
          <p:cNvPr id="5" name="Picture 4">
            <a:extLst>
              <a:ext uri="{FF2B5EF4-FFF2-40B4-BE49-F238E27FC236}">
                <a16:creationId xmlns:a16="http://schemas.microsoft.com/office/drawing/2014/main" id="{03994F12-1E97-4FDD-B28F-789E93BC3A81}"/>
              </a:ext>
            </a:extLst>
          </p:cNvPr>
          <p:cNvPicPr>
            <a:picLocks noChangeAspect="1"/>
          </p:cNvPicPr>
          <p:nvPr/>
        </p:nvPicPr>
        <p:blipFill rotWithShape="1">
          <a:blip r:embed="rId2"/>
          <a:srcRect l="1621" t="6035" r="82167" b="39088"/>
          <a:stretch/>
        </p:blipFill>
        <p:spPr>
          <a:xfrm>
            <a:off x="0" y="1099640"/>
            <a:ext cx="1676400" cy="5202158"/>
          </a:xfrm>
          <a:prstGeom prst="rect">
            <a:avLst/>
          </a:prstGeom>
        </p:spPr>
      </p:pic>
      <p:pic>
        <p:nvPicPr>
          <p:cNvPr id="8" name="Picture 7">
            <a:extLst>
              <a:ext uri="{FF2B5EF4-FFF2-40B4-BE49-F238E27FC236}">
                <a16:creationId xmlns:a16="http://schemas.microsoft.com/office/drawing/2014/main" id="{42EB20C4-50E2-4455-A8F6-7B1768FC3719}"/>
              </a:ext>
            </a:extLst>
          </p:cNvPr>
          <p:cNvPicPr>
            <a:picLocks noChangeAspect="1"/>
          </p:cNvPicPr>
          <p:nvPr/>
        </p:nvPicPr>
        <p:blipFill rotWithShape="1">
          <a:blip r:embed="rId3"/>
          <a:srcRect r="48526" b="66875"/>
          <a:stretch/>
        </p:blipFill>
        <p:spPr>
          <a:xfrm>
            <a:off x="3352800" y="4888785"/>
            <a:ext cx="4706754" cy="1402931"/>
          </a:xfrm>
          <a:prstGeom prst="rect">
            <a:avLst/>
          </a:prstGeom>
        </p:spPr>
      </p:pic>
    </p:spTree>
    <p:extLst>
      <p:ext uri="{BB962C8B-B14F-4D97-AF65-F5344CB8AC3E}">
        <p14:creationId xmlns:p14="http://schemas.microsoft.com/office/powerpoint/2010/main" val="390080650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TextBox 146">
            <a:extLst>
              <a:ext uri="{FF2B5EF4-FFF2-40B4-BE49-F238E27FC236}">
                <a16:creationId xmlns:a16="http://schemas.microsoft.com/office/drawing/2014/main" id="{45509BD3-D886-4DDC-BA00-AFD8F54F6304}"/>
              </a:ext>
            </a:extLst>
          </p:cNvPr>
          <p:cNvSpPr txBox="1">
            <a:spLocks noChangeArrowheads="1"/>
          </p:cNvSpPr>
          <p:nvPr/>
        </p:nvSpPr>
        <p:spPr bwMode="auto">
          <a:xfrm>
            <a:off x="0" y="165735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Modeling Specific Component Types</a:t>
            </a:r>
          </a:p>
        </p:txBody>
      </p:sp>
      <p:sp>
        <p:nvSpPr>
          <p:cNvPr id="132101" name="Slide Number Placeholder 1">
            <a:extLst>
              <a:ext uri="{FF2B5EF4-FFF2-40B4-BE49-F238E27FC236}">
                <a16:creationId xmlns:a16="http://schemas.microsoft.com/office/drawing/2014/main" id="{494FF84C-8F5A-4169-86E5-24A7B4E24DF5}"/>
              </a:ext>
            </a:extLst>
          </p:cNvPr>
          <p:cNvSpPr>
            <a:spLocks noGrp="1"/>
          </p:cNvSpPr>
          <p:nvPr>
            <p:ph type="sldNum" sz="quarter" idx="4"/>
          </p:nvPr>
        </p:nvSpPr>
        <p:spPr bwMode="auto">
          <a:xfrm>
            <a:off x="8463516" y="6583363"/>
            <a:ext cx="680484"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29F16B3-AD99-4D06-B535-C38D71CF7FAE}" type="slidenum">
              <a:rPr lang="en-US" altLang="en-US" sz="1200" smtClean="0"/>
              <a:pPr>
                <a:spcBef>
                  <a:spcPct val="0"/>
                </a:spcBef>
                <a:buFontTx/>
                <a:buNone/>
              </a:pPr>
              <a:t>152</a:t>
            </a:fld>
            <a:endParaRPr lang="en-US" altLang="en-US" sz="1200"/>
          </a:p>
        </p:txBody>
      </p:sp>
      <p:pic>
        <p:nvPicPr>
          <p:cNvPr id="7" name="Picture 7" descr="logo_idea5_email3_edited">
            <a:extLst>
              <a:ext uri="{FF2B5EF4-FFF2-40B4-BE49-F238E27FC236}">
                <a16:creationId xmlns:a16="http://schemas.microsoft.com/office/drawing/2014/main" id="{037DECA7-257D-45C7-805E-F16552F462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590800"/>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728140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Box 9">
            <a:extLst>
              <a:ext uri="{FF2B5EF4-FFF2-40B4-BE49-F238E27FC236}">
                <a16:creationId xmlns:a16="http://schemas.microsoft.com/office/drawing/2014/main" id="{22E8B0A9-DA7E-4884-9E8C-2A02D3335C97}"/>
              </a:ext>
            </a:extLst>
          </p:cNvPr>
          <p:cNvSpPr txBox="1">
            <a:spLocks noChangeArrowheads="1"/>
          </p:cNvSpPr>
          <p:nvPr/>
        </p:nvSpPr>
        <p:spPr bwMode="auto">
          <a:xfrm>
            <a:off x="974690" y="0"/>
            <a:ext cx="7407310" cy="1034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Simulating Thermal Hardware</a:t>
            </a:r>
          </a:p>
        </p:txBody>
      </p:sp>
      <p:sp>
        <p:nvSpPr>
          <p:cNvPr id="113667" name="TextBox 4">
            <a:extLst>
              <a:ext uri="{FF2B5EF4-FFF2-40B4-BE49-F238E27FC236}">
                <a16:creationId xmlns:a16="http://schemas.microsoft.com/office/drawing/2014/main" id="{930684C2-9316-4706-9860-BE36EDBF2DD9}"/>
              </a:ext>
            </a:extLst>
          </p:cNvPr>
          <p:cNvSpPr txBox="1">
            <a:spLocks noChangeArrowheads="1"/>
          </p:cNvSpPr>
          <p:nvPr/>
        </p:nvSpPr>
        <p:spPr bwMode="auto">
          <a:xfrm>
            <a:off x="160773" y="1351992"/>
            <a:ext cx="8772211" cy="438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14313" indent="-214313">
              <a:spcBef>
                <a:spcPct val="20000"/>
              </a:spcBef>
              <a:buFont typeface="Arial" panose="020B0604020202020204" pitchFamily="34" charset="0"/>
              <a:buChar char="•"/>
              <a:defRPr sz="3200">
                <a:solidFill>
                  <a:schemeClr val="tx1"/>
                </a:solidFill>
                <a:latin typeface="Calibri" panose="020F0502020204030204" pitchFamily="34" charset="0"/>
              </a:defRPr>
            </a:lvl1pPr>
            <a:lvl2pPr marL="557213"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800" dirty="0">
                <a:solidFill>
                  <a:srgbClr val="0B3D91"/>
                </a:solidFill>
                <a:latin typeface="Arial" panose="020B0604020202020204" pitchFamily="34" charset="0"/>
              </a:rPr>
              <a:t>Every analyst will develop their own modeling style (i.e. how physical components will be represented in the analysis model)</a:t>
            </a:r>
          </a:p>
          <a:p>
            <a:pPr>
              <a:spcBef>
                <a:spcPct val="0"/>
              </a:spcBef>
            </a:pPr>
            <a:endParaRPr lang="en-US" altLang="en-US" sz="1800" dirty="0">
              <a:solidFill>
                <a:srgbClr val="0B3D91"/>
              </a:solidFill>
              <a:latin typeface="Arial" panose="020B0604020202020204" pitchFamily="34" charset="0"/>
            </a:endParaRPr>
          </a:p>
          <a:p>
            <a:pPr>
              <a:spcBef>
                <a:spcPct val="0"/>
              </a:spcBef>
            </a:pPr>
            <a:r>
              <a:rPr lang="en-US" altLang="en-US" sz="1800" dirty="0">
                <a:solidFill>
                  <a:srgbClr val="0B3D91"/>
                </a:solidFill>
                <a:latin typeface="Arial" panose="020B0604020202020204" pitchFamily="34" charset="0"/>
              </a:rPr>
              <a:t>The following slides include suggestions on methods to model:</a:t>
            </a:r>
          </a:p>
          <a:p>
            <a:pPr lvl="1">
              <a:spcBef>
                <a:spcPts val="600"/>
              </a:spcBef>
              <a:buFont typeface="Arial" panose="020B0604020202020204" pitchFamily="34" charset="0"/>
              <a:buChar char="•"/>
            </a:pPr>
            <a:r>
              <a:rPr lang="en-US" altLang="en-US" sz="1800" dirty="0">
                <a:solidFill>
                  <a:srgbClr val="0B3D91"/>
                </a:solidFill>
                <a:latin typeface="Arial" panose="020B0604020202020204" pitchFamily="34" charset="0"/>
              </a:rPr>
              <a:t>Honeycomb Panels</a:t>
            </a:r>
          </a:p>
          <a:p>
            <a:pPr lvl="1">
              <a:spcBef>
                <a:spcPts val="600"/>
              </a:spcBef>
              <a:buFont typeface="Arial" panose="020B0604020202020204" pitchFamily="34" charset="0"/>
              <a:buChar char="•"/>
            </a:pPr>
            <a:r>
              <a:rPr lang="en-US" altLang="en-US" sz="1800" dirty="0">
                <a:solidFill>
                  <a:srgbClr val="0B3D91"/>
                </a:solidFill>
                <a:latin typeface="Arial" panose="020B0604020202020204" pitchFamily="34" charset="0"/>
              </a:rPr>
              <a:t>Insulation</a:t>
            </a:r>
          </a:p>
          <a:p>
            <a:pPr lvl="1">
              <a:spcBef>
                <a:spcPts val="600"/>
              </a:spcBef>
              <a:buFont typeface="Arial" panose="020B0604020202020204" pitchFamily="34" charset="0"/>
              <a:buChar char="•"/>
            </a:pPr>
            <a:r>
              <a:rPr lang="en-US" altLang="en-US" sz="1800" dirty="0">
                <a:solidFill>
                  <a:srgbClr val="0B3D91"/>
                </a:solidFill>
                <a:latin typeface="Arial" panose="020B0604020202020204" pitchFamily="34" charset="0"/>
              </a:rPr>
              <a:t>Thermistors and Thermocouples</a:t>
            </a:r>
          </a:p>
          <a:p>
            <a:pPr lvl="1">
              <a:spcBef>
                <a:spcPts val="600"/>
              </a:spcBef>
              <a:buFont typeface="Arial" panose="020B0604020202020204" pitchFamily="34" charset="0"/>
              <a:buChar char="•"/>
            </a:pPr>
            <a:r>
              <a:rPr lang="en-US" altLang="en-US" sz="1800" dirty="0">
                <a:solidFill>
                  <a:srgbClr val="0B3D91"/>
                </a:solidFill>
                <a:latin typeface="Arial" panose="020B0604020202020204" pitchFamily="34" charset="0"/>
              </a:rPr>
              <a:t>Constant Conductance Heat Pipe</a:t>
            </a:r>
          </a:p>
          <a:p>
            <a:pPr lvl="1">
              <a:spcBef>
                <a:spcPts val="600"/>
              </a:spcBef>
              <a:buFont typeface="Arial" panose="020B0604020202020204" pitchFamily="34" charset="0"/>
              <a:buChar char="•"/>
            </a:pPr>
            <a:r>
              <a:rPr lang="en-US" altLang="en-US" sz="1800" dirty="0">
                <a:solidFill>
                  <a:srgbClr val="0B3D91"/>
                </a:solidFill>
                <a:latin typeface="Arial" panose="020B0604020202020204" pitchFamily="34" charset="0"/>
              </a:rPr>
              <a:t>Variable Conductance Heat Pipe</a:t>
            </a:r>
          </a:p>
          <a:p>
            <a:pPr lvl="1">
              <a:spcBef>
                <a:spcPts val="600"/>
              </a:spcBef>
              <a:buFont typeface="Arial" panose="020B0604020202020204" pitchFamily="34" charset="0"/>
              <a:buChar char="•"/>
            </a:pPr>
            <a:r>
              <a:rPr lang="en-US" altLang="en-US" sz="1800" dirty="0">
                <a:solidFill>
                  <a:srgbClr val="0B3D91"/>
                </a:solidFill>
                <a:latin typeface="Arial" panose="020B0604020202020204" pitchFamily="34" charset="0"/>
              </a:rPr>
              <a:t>Controller (most often for a heater)</a:t>
            </a:r>
          </a:p>
          <a:p>
            <a:pPr lvl="1">
              <a:spcBef>
                <a:spcPts val="600"/>
              </a:spcBef>
              <a:buFont typeface="Arial" panose="020B0604020202020204" pitchFamily="34" charset="0"/>
              <a:buChar char="•"/>
            </a:pPr>
            <a:r>
              <a:rPr lang="en-US" altLang="en-US" sz="1800" dirty="0" err="1">
                <a:solidFill>
                  <a:srgbClr val="0B3D91"/>
                </a:solidFill>
                <a:latin typeface="Arial" panose="020B0604020202020204" pitchFamily="34" charset="0"/>
              </a:rPr>
              <a:t>ThermoElectric</a:t>
            </a:r>
            <a:r>
              <a:rPr lang="en-US" altLang="en-US" sz="1800" dirty="0">
                <a:solidFill>
                  <a:srgbClr val="0B3D91"/>
                </a:solidFill>
                <a:latin typeface="Arial" panose="020B0604020202020204" pitchFamily="34" charset="0"/>
              </a:rPr>
              <a:t> or </a:t>
            </a:r>
            <a:r>
              <a:rPr lang="en-US" altLang="en-US" sz="1800" dirty="0" err="1">
                <a:solidFill>
                  <a:srgbClr val="0B3D91"/>
                </a:solidFill>
                <a:latin typeface="Arial" panose="020B0604020202020204" pitchFamily="34" charset="0"/>
              </a:rPr>
              <a:t>CryoCooler</a:t>
            </a:r>
            <a:endParaRPr lang="en-US" altLang="en-US" sz="1800" dirty="0">
              <a:solidFill>
                <a:srgbClr val="0B3D91"/>
              </a:solidFill>
              <a:latin typeface="Arial" panose="020B0604020202020204" pitchFamily="34" charset="0"/>
            </a:endParaRPr>
          </a:p>
          <a:p>
            <a:pPr lvl="1">
              <a:spcBef>
                <a:spcPts val="600"/>
              </a:spcBef>
              <a:buFont typeface="Arial" panose="020B0604020202020204" pitchFamily="34" charset="0"/>
              <a:buChar char="•"/>
            </a:pPr>
            <a:r>
              <a:rPr lang="en-US" altLang="en-US" sz="1800" dirty="0">
                <a:solidFill>
                  <a:srgbClr val="0B3D91"/>
                </a:solidFill>
                <a:latin typeface="Arial" panose="020B0604020202020204" pitchFamily="34" charset="0"/>
              </a:rPr>
              <a:t>Phase Change Material</a:t>
            </a:r>
          </a:p>
          <a:p>
            <a:pPr lvl="1">
              <a:spcBef>
                <a:spcPts val="600"/>
              </a:spcBef>
              <a:buFont typeface="Arial" panose="020B0604020202020204" pitchFamily="34" charset="0"/>
              <a:buChar char="•"/>
            </a:pPr>
            <a:r>
              <a:rPr lang="en-US" altLang="en-US" sz="1800" dirty="0">
                <a:solidFill>
                  <a:srgbClr val="0B3D91"/>
                </a:solidFill>
                <a:latin typeface="Arial" panose="020B0604020202020204" pitchFamily="34" charset="0"/>
              </a:rPr>
              <a:t>Louvers</a:t>
            </a:r>
          </a:p>
        </p:txBody>
      </p:sp>
      <p:sp>
        <p:nvSpPr>
          <p:cNvPr id="113668" name="Slide Number Placeholder 1">
            <a:extLst>
              <a:ext uri="{FF2B5EF4-FFF2-40B4-BE49-F238E27FC236}">
                <a16:creationId xmlns:a16="http://schemas.microsoft.com/office/drawing/2014/main" id="{3B207412-D830-4DCC-B6C1-6D5D7B9583F0}"/>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629B434-0BA1-46D0-8445-7792FB4823BF}" type="slidenum">
              <a:rPr lang="en-US" altLang="en-US" sz="1200" smtClean="0"/>
              <a:pPr>
                <a:spcBef>
                  <a:spcPct val="0"/>
                </a:spcBef>
                <a:buFontTx/>
                <a:buNone/>
              </a:pPr>
              <a:t>153</a:t>
            </a:fld>
            <a:endParaRPr lang="en-US" altLang="en-US" sz="1200"/>
          </a:p>
        </p:txBody>
      </p:sp>
    </p:spTree>
    <p:extLst>
      <p:ext uri="{BB962C8B-B14F-4D97-AF65-F5344CB8AC3E}">
        <p14:creationId xmlns:p14="http://schemas.microsoft.com/office/powerpoint/2010/main" val="230830000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Box 9">
            <a:extLst>
              <a:ext uri="{FF2B5EF4-FFF2-40B4-BE49-F238E27FC236}">
                <a16:creationId xmlns:a16="http://schemas.microsoft.com/office/drawing/2014/main" id="{3E274D73-E775-4197-B50A-561626549984}"/>
              </a:ext>
            </a:extLst>
          </p:cNvPr>
          <p:cNvSpPr txBox="1">
            <a:spLocks noChangeArrowheads="1"/>
          </p:cNvSpPr>
          <p:nvPr/>
        </p:nvSpPr>
        <p:spPr bwMode="auto">
          <a:xfrm>
            <a:off x="994787" y="-1"/>
            <a:ext cx="7372230"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Honeycomb Panel Modeling</a:t>
            </a:r>
          </a:p>
        </p:txBody>
      </p:sp>
      <p:sp>
        <p:nvSpPr>
          <p:cNvPr id="114691" name="TextBox 4">
            <a:extLst>
              <a:ext uri="{FF2B5EF4-FFF2-40B4-BE49-F238E27FC236}">
                <a16:creationId xmlns:a16="http://schemas.microsoft.com/office/drawing/2014/main" id="{4554BCB2-E6FE-47A1-AEA6-AB12AF25B028}"/>
              </a:ext>
            </a:extLst>
          </p:cNvPr>
          <p:cNvSpPr txBox="1">
            <a:spLocks noChangeArrowheads="1"/>
          </p:cNvSpPr>
          <p:nvPr/>
        </p:nvSpPr>
        <p:spPr bwMode="auto">
          <a:xfrm>
            <a:off x="26988" y="1090735"/>
            <a:ext cx="4906753" cy="357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14313" indent="-214313">
              <a:spcBef>
                <a:spcPct val="20000"/>
              </a:spcBef>
              <a:buFont typeface="Arial" panose="020B0604020202020204" pitchFamily="34" charset="0"/>
              <a:buChar char="•"/>
              <a:defRPr sz="3200">
                <a:solidFill>
                  <a:schemeClr val="tx1"/>
                </a:solidFill>
                <a:latin typeface="Calibri" panose="020F0502020204030204" pitchFamily="34" charset="0"/>
              </a:defRPr>
            </a:lvl1pPr>
            <a:lvl2pPr marL="385763" indent="-257175">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111125" indent="-111125">
              <a:spcBef>
                <a:spcPct val="0"/>
              </a:spcBef>
            </a:pPr>
            <a:r>
              <a:rPr lang="en-US" altLang="en-US" sz="1600" b="1" dirty="0">
                <a:solidFill>
                  <a:srgbClr val="0B3D91"/>
                </a:solidFill>
                <a:latin typeface="Arial" panose="020B0604020202020204" pitchFamily="34" charset="0"/>
              </a:rPr>
              <a:t>Three ways exist to model Honeycomb Panels</a:t>
            </a:r>
          </a:p>
          <a:p>
            <a:pPr lvl="1">
              <a:spcBef>
                <a:spcPct val="0"/>
              </a:spcBef>
              <a:buFont typeface="Calibri" panose="020F0502020204030204" pitchFamily="34" charset="0"/>
              <a:buAutoNum type="arabicPeriod"/>
            </a:pPr>
            <a:r>
              <a:rPr lang="en-US" altLang="en-US" sz="1400" dirty="0">
                <a:solidFill>
                  <a:srgbClr val="0B3D91"/>
                </a:solidFill>
                <a:latin typeface="Arial" panose="020B0604020202020204" pitchFamily="34" charset="0"/>
              </a:rPr>
              <a:t>Neglect Core: use a single sided surface with 2x the </a:t>
            </a:r>
            <a:r>
              <a:rPr lang="en-US" altLang="en-US" sz="1400" dirty="0" err="1">
                <a:solidFill>
                  <a:srgbClr val="0B3D91"/>
                </a:solidFill>
                <a:latin typeface="Arial" panose="020B0604020202020204" pitchFamily="34" charset="0"/>
              </a:rPr>
              <a:t>facesheet</a:t>
            </a:r>
            <a:r>
              <a:rPr lang="en-US" altLang="en-US" sz="1400" dirty="0">
                <a:solidFill>
                  <a:srgbClr val="0B3D91"/>
                </a:solidFill>
                <a:latin typeface="Arial" panose="020B0604020202020204" pitchFamily="34" charset="0"/>
              </a:rPr>
              <a:t> thickness and the material of the </a:t>
            </a:r>
            <a:r>
              <a:rPr lang="en-US" altLang="en-US" sz="1400" dirty="0" err="1">
                <a:solidFill>
                  <a:srgbClr val="0B3D91"/>
                </a:solidFill>
                <a:latin typeface="Arial" panose="020B0604020202020204" pitchFamily="34" charset="0"/>
              </a:rPr>
              <a:t>facesheet</a:t>
            </a:r>
            <a:endParaRPr lang="en-US" altLang="en-US" sz="1400" dirty="0">
              <a:solidFill>
                <a:srgbClr val="0B3D91"/>
              </a:solidFill>
              <a:latin typeface="Arial" panose="020B0604020202020204" pitchFamily="34" charset="0"/>
            </a:endParaRPr>
          </a:p>
          <a:p>
            <a:pPr lvl="1">
              <a:spcBef>
                <a:spcPct val="0"/>
              </a:spcBef>
              <a:buFont typeface="Calibri" panose="020F0502020204030204" pitchFamily="34" charset="0"/>
              <a:buAutoNum type="arabicPeriod"/>
            </a:pPr>
            <a:r>
              <a:rPr lang="en-US" altLang="en-US" sz="1400" dirty="0">
                <a:solidFill>
                  <a:srgbClr val="0B3D91"/>
                </a:solidFill>
                <a:latin typeface="Arial" panose="020B0604020202020204" pitchFamily="34" charset="0"/>
              </a:rPr>
              <a:t>Include Core through Conductivity: use a double sided surface with thickness and material specified for </a:t>
            </a:r>
            <a:r>
              <a:rPr lang="en-US" altLang="en-US" sz="1400" dirty="0" err="1">
                <a:solidFill>
                  <a:srgbClr val="0B3D91"/>
                </a:solidFill>
                <a:latin typeface="Arial" panose="020B0604020202020204" pitchFamily="34" charset="0"/>
              </a:rPr>
              <a:t>facesheet</a:t>
            </a:r>
            <a:r>
              <a:rPr lang="en-US" altLang="en-US" sz="1400" dirty="0">
                <a:solidFill>
                  <a:srgbClr val="0B3D91"/>
                </a:solidFill>
                <a:latin typeface="Arial" panose="020B0604020202020204" pitchFamily="34" charset="0"/>
              </a:rPr>
              <a:t>, core, </a:t>
            </a:r>
            <a:r>
              <a:rPr lang="en-US" altLang="en-US" sz="1400" dirty="0" err="1">
                <a:solidFill>
                  <a:srgbClr val="0B3D91"/>
                </a:solidFill>
                <a:latin typeface="Arial" panose="020B0604020202020204" pitchFamily="34" charset="0"/>
              </a:rPr>
              <a:t>facesheet</a:t>
            </a:r>
            <a:r>
              <a:rPr lang="en-US" altLang="en-US" sz="1400" dirty="0">
                <a:solidFill>
                  <a:srgbClr val="0B3D91"/>
                </a:solidFill>
                <a:latin typeface="Arial" panose="020B0604020202020204" pitchFamily="34" charset="0"/>
              </a:rPr>
              <a:t>.  Note: the in-plane spreading effect of the core material is not included using this method…</a:t>
            </a:r>
          </a:p>
          <a:p>
            <a:pPr lvl="1">
              <a:spcBef>
                <a:spcPct val="0"/>
              </a:spcBef>
              <a:buFont typeface="Calibri" panose="020F0502020204030204" pitchFamily="34" charset="0"/>
              <a:buAutoNum type="arabicPeriod"/>
            </a:pPr>
            <a:r>
              <a:rPr lang="en-US" altLang="en-US" sz="1400" dirty="0">
                <a:solidFill>
                  <a:srgbClr val="0B3D91"/>
                </a:solidFill>
                <a:latin typeface="Arial" panose="020B0604020202020204" pitchFamily="34" charset="0"/>
              </a:rPr>
              <a:t>Include full core effect:  model the core as a solid element and the </a:t>
            </a:r>
            <a:r>
              <a:rPr lang="en-US" altLang="en-US" sz="1400" dirty="0" err="1">
                <a:solidFill>
                  <a:srgbClr val="0B3D91"/>
                </a:solidFill>
                <a:latin typeface="Arial" panose="020B0604020202020204" pitchFamily="34" charset="0"/>
              </a:rPr>
              <a:t>facesheets</a:t>
            </a:r>
            <a:r>
              <a:rPr lang="en-US" altLang="en-US" sz="1400" dirty="0">
                <a:solidFill>
                  <a:srgbClr val="0B3D91"/>
                </a:solidFill>
                <a:latin typeface="Arial" panose="020B0604020202020204" pitchFamily="34" charset="0"/>
              </a:rPr>
              <a:t> as plate elements using the same nodes as the top/bottom for each </a:t>
            </a:r>
            <a:r>
              <a:rPr lang="en-US" altLang="en-US" sz="1400" dirty="0" err="1">
                <a:solidFill>
                  <a:srgbClr val="0B3D91"/>
                </a:solidFill>
                <a:latin typeface="Arial" panose="020B0604020202020204" pitchFamily="34" charset="0"/>
              </a:rPr>
              <a:t>facesheet</a:t>
            </a:r>
            <a:r>
              <a:rPr lang="en-US" altLang="en-US" sz="1400" dirty="0">
                <a:solidFill>
                  <a:srgbClr val="0B3D91"/>
                </a:solidFill>
                <a:latin typeface="Arial" panose="020B0604020202020204" pitchFamily="34" charset="0"/>
              </a:rPr>
              <a:t>.  If applying non-isotropic properties, must define material </a:t>
            </a:r>
            <a:r>
              <a:rPr lang="en-US" altLang="en-US" sz="1400" dirty="0" err="1">
                <a:solidFill>
                  <a:srgbClr val="0B3D91"/>
                </a:solidFill>
                <a:latin typeface="Arial" panose="020B0604020202020204" pitchFamily="34" charset="0"/>
              </a:rPr>
              <a:t>orienter</a:t>
            </a:r>
            <a:r>
              <a:rPr lang="en-US" altLang="en-US" sz="1400" dirty="0">
                <a:solidFill>
                  <a:srgbClr val="0B3D91"/>
                </a:solidFill>
                <a:latin typeface="Arial" panose="020B0604020202020204" pitchFamily="34" charset="0"/>
              </a:rPr>
              <a:t> for solids.</a:t>
            </a:r>
          </a:p>
          <a:p>
            <a:pPr>
              <a:spcBef>
                <a:spcPct val="0"/>
              </a:spcBef>
            </a:pPr>
            <a:r>
              <a:rPr lang="en-US" altLang="en-US" sz="1400" dirty="0">
                <a:solidFill>
                  <a:srgbClr val="0B3D91"/>
                </a:solidFill>
                <a:latin typeface="Arial" panose="020B0604020202020204" pitchFamily="34" charset="0"/>
              </a:rPr>
              <a:t>TIP: you can use the U Cond/V Cond multipliers increase the conductivity as a function of the core material to account for in-plane spreading by the core</a:t>
            </a:r>
          </a:p>
        </p:txBody>
      </p:sp>
      <p:pic>
        <p:nvPicPr>
          <p:cNvPr id="114692" name="Picture 1">
            <a:extLst>
              <a:ext uri="{FF2B5EF4-FFF2-40B4-BE49-F238E27FC236}">
                <a16:creationId xmlns:a16="http://schemas.microsoft.com/office/drawing/2014/main" id="{E6D892B6-1DB4-47B7-96EE-0957B5F26E4A}"/>
              </a:ext>
            </a:extLst>
          </p:cNvPr>
          <p:cNvPicPr>
            <a:picLocks noChangeAspect="1"/>
          </p:cNvPicPr>
          <p:nvPr/>
        </p:nvPicPr>
        <p:blipFill>
          <a:blip r:embed="rId2">
            <a:extLst>
              <a:ext uri="{28A0092B-C50C-407E-A947-70E740481C1C}">
                <a14:useLocalDpi xmlns:a14="http://schemas.microsoft.com/office/drawing/2010/main" val="0"/>
              </a:ext>
            </a:extLst>
          </a:blip>
          <a:srcRect r="30486" b="48875"/>
          <a:stretch>
            <a:fillRect/>
          </a:stretch>
        </p:blipFill>
        <p:spPr bwMode="auto">
          <a:xfrm>
            <a:off x="5722938" y="1161075"/>
            <a:ext cx="3289300"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3" name="Picture 2">
            <a:extLst>
              <a:ext uri="{FF2B5EF4-FFF2-40B4-BE49-F238E27FC236}">
                <a16:creationId xmlns:a16="http://schemas.microsoft.com/office/drawing/2014/main" id="{6507B508-C33E-48E0-9147-AA3E6B3BB3D4}"/>
              </a:ext>
            </a:extLst>
          </p:cNvPr>
          <p:cNvPicPr>
            <a:picLocks noChangeAspect="1"/>
          </p:cNvPicPr>
          <p:nvPr/>
        </p:nvPicPr>
        <p:blipFill>
          <a:blip r:embed="rId3">
            <a:extLst>
              <a:ext uri="{28A0092B-C50C-407E-A947-70E740481C1C}">
                <a14:useLocalDpi xmlns:a14="http://schemas.microsoft.com/office/drawing/2010/main" val="0"/>
              </a:ext>
            </a:extLst>
          </a:blip>
          <a:srcRect b="59792"/>
          <a:stretch>
            <a:fillRect/>
          </a:stretch>
        </p:blipFill>
        <p:spPr bwMode="auto">
          <a:xfrm>
            <a:off x="5099941" y="2918948"/>
            <a:ext cx="3367087"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4" name="Picture 5">
            <a:extLst>
              <a:ext uri="{FF2B5EF4-FFF2-40B4-BE49-F238E27FC236}">
                <a16:creationId xmlns:a16="http://schemas.microsoft.com/office/drawing/2014/main" id="{F9A3E8F5-5E71-458F-BF92-135F51876737}"/>
              </a:ext>
            </a:extLst>
          </p:cNvPr>
          <p:cNvPicPr>
            <a:picLocks noChangeAspect="1"/>
          </p:cNvPicPr>
          <p:nvPr/>
        </p:nvPicPr>
        <p:blipFill>
          <a:blip r:embed="rId4">
            <a:extLst>
              <a:ext uri="{28A0092B-C50C-407E-A947-70E740481C1C}">
                <a14:useLocalDpi xmlns:a14="http://schemas.microsoft.com/office/drawing/2010/main" val="0"/>
              </a:ext>
            </a:extLst>
          </a:blip>
          <a:srcRect t="28561" r="31076" b="48444"/>
          <a:stretch>
            <a:fillRect/>
          </a:stretch>
        </p:blipFill>
        <p:spPr bwMode="auto">
          <a:xfrm>
            <a:off x="5099941" y="3934948"/>
            <a:ext cx="3267075"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5" name="Picture 6">
            <a:extLst>
              <a:ext uri="{FF2B5EF4-FFF2-40B4-BE49-F238E27FC236}">
                <a16:creationId xmlns:a16="http://schemas.microsoft.com/office/drawing/2014/main" id="{90FDB8AF-045F-430F-A3F0-7C5B665F8F5B}"/>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4105" r="3967"/>
          <a:stretch>
            <a:fillRect/>
          </a:stretch>
        </p:blipFill>
        <p:spPr bwMode="auto">
          <a:xfrm>
            <a:off x="6143625" y="4828602"/>
            <a:ext cx="2979738"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6" name="Picture 7">
            <a:extLst>
              <a:ext uri="{FF2B5EF4-FFF2-40B4-BE49-F238E27FC236}">
                <a16:creationId xmlns:a16="http://schemas.microsoft.com/office/drawing/2014/main" id="{0266D754-0A69-429D-81F1-57AA649CD50C}"/>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4369" r="4556"/>
          <a:stretch>
            <a:fillRect/>
          </a:stretch>
        </p:blipFill>
        <p:spPr bwMode="auto">
          <a:xfrm>
            <a:off x="56943" y="4970795"/>
            <a:ext cx="2979738"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7" name="TextBox 8">
            <a:extLst>
              <a:ext uri="{FF2B5EF4-FFF2-40B4-BE49-F238E27FC236}">
                <a16:creationId xmlns:a16="http://schemas.microsoft.com/office/drawing/2014/main" id="{FA0CDE6C-C9FB-4273-AACF-5774C0253BFE}"/>
              </a:ext>
            </a:extLst>
          </p:cNvPr>
          <p:cNvSpPr txBox="1">
            <a:spLocks noChangeArrowheads="1"/>
          </p:cNvSpPr>
          <p:nvPr/>
        </p:nvSpPr>
        <p:spPr bwMode="auto">
          <a:xfrm>
            <a:off x="642731" y="5341938"/>
            <a:ext cx="18065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600" dirty="0">
                <a:solidFill>
                  <a:srgbClr val="00B0F0"/>
                </a:solidFill>
                <a:latin typeface="Arial" panose="020B0604020202020204" pitchFamily="34" charset="0"/>
              </a:rPr>
              <a:t>Method 3</a:t>
            </a:r>
          </a:p>
          <a:p>
            <a:pPr algn="ctr">
              <a:spcBef>
                <a:spcPct val="0"/>
              </a:spcBef>
              <a:buFontTx/>
              <a:buNone/>
            </a:pPr>
            <a:r>
              <a:rPr lang="en-US" altLang="en-US" sz="1600" dirty="0">
                <a:solidFill>
                  <a:srgbClr val="00B0F0"/>
                </a:solidFill>
                <a:latin typeface="Arial" panose="020B0604020202020204" pitchFamily="34" charset="0"/>
              </a:rPr>
              <a:t>Core as Solid Elements</a:t>
            </a:r>
          </a:p>
        </p:txBody>
      </p:sp>
      <p:sp>
        <p:nvSpPr>
          <p:cNvPr id="114698" name="TextBox 10">
            <a:extLst>
              <a:ext uri="{FF2B5EF4-FFF2-40B4-BE49-F238E27FC236}">
                <a16:creationId xmlns:a16="http://schemas.microsoft.com/office/drawing/2014/main" id="{8190891A-758A-402F-8D6D-F5C7C5E25E22}"/>
              </a:ext>
            </a:extLst>
          </p:cNvPr>
          <p:cNvSpPr txBox="1">
            <a:spLocks noChangeArrowheads="1"/>
          </p:cNvSpPr>
          <p:nvPr/>
        </p:nvSpPr>
        <p:spPr bwMode="auto">
          <a:xfrm>
            <a:off x="6764338" y="5029200"/>
            <a:ext cx="18081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800" dirty="0">
                <a:solidFill>
                  <a:srgbClr val="00B0F0"/>
                </a:solidFill>
                <a:latin typeface="Arial" panose="020B0604020202020204" pitchFamily="34" charset="0"/>
              </a:rPr>
              <a:t>Method 3</a:t>
            </a:r>
          </a:p>
          <a:p>
            <a:pPr algn="ctr">
              <a:spcBef>
                <a:spcPct val="0"/>
              </a:spcBef>
              <a:buFontTx/>
              <a:buNone/>
            </a:pPr>
            <a:r>
              <a:rPr lang="en-US" altLang="en-US" sz="1800" dirty="0">
                <a:solidFill>
                  <a:srgbClr val="00B0F0"/>
                </a:solidFill>
                <a:latin typeface="Arial" panose="020B0604020202020204" pitchFamily="34" charset="0"/>
              </a:rPr>
              <a:t>FS as Plate Elements</a:t>
            </a:r>
          </a:p>
        </p:txBody>
      </p:sp>
      <p:pic>
        <p:nvPicPr>
          <p:cNvPr id="114699" name="Picture 11">
            <a:extLst>
              <a:ext uri="{FF2B5EF4-FFF2-40B4-BE49-F238E27FC236}">
                <a16:creationId xmlns:a16="http://schemas.microsoft.com/office/drawing/2014/main" id="{A66D39F6-F586-40E4-AEA0-C455D80108A7}"/>
              </a:ext>
            </a:extLst>
          </p:cNvPr>
          <p:cNvPicPr>
            <a:picLocks noChangeAspect="1"/>
          </p:cNvPicPr>
          <p:nvPr/>
        </p:nvPicPr>
        <p:blipFill>
          <a:blip r:embed="rId2">
            <a:extLst>
              <a:ext uri="{28A0092B-C50C-407E-A947-70E740481C1C}">
                <a14:useLocalDpi xmlns:a14="http://schemas.microsoft.com/office/drawing/2010/main" val="0"/>
              </a:ext>
            </a:extLst>
          </a:blip>
          <a:srcRect l="1653" t="55571" r="75856" b="13573"/>
          <a:stretch>
            <a:fillRect/>
          </a:stretch>
        </p:blipFill>
        <p:spPr bwMode="auto">
          <a:xfrm>
            <a:off x="4840653" y="1761099"/>
            <a:ext cx="1163638"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700" name="Picture 12">
            <a:extLst>
              <a:ext uri="{FF2B5EF4-FFF2-40B4-BE49-F238E27FC236}">
                <a16:creationId xmlns:a16="http://schemas.microsoft.com/office/drawing/2014/main" id="{190ACA26-1453-4EFA-B608-96AA8D60906C}"/>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360336" y="4575314"/>
            <a:ext cx="2535238"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701" name="TextBox 13">
            <a:extLst>
              <a:ext uri="{FF2B5EF4-FFF2-40B4-BE49-F238E27FC236}">
                <a16:creationId xmlns:a16="http://schemas.microsoft.com/office/drawing/2014/main" id="{9A613D7F-13AE-4A2A-8F9E-0AF24267DD55}"/>
              </a:ext>
            </a:extLst>
          </p:cNvPr>
          <p:cNvSpPr txBox="1">
            <a:spLocks noChangeArrowheads="1"/>
          </p:cNvSpPr>
          <p:nvPr/>
        </p:nvSpPr>
        <p:spPr bwMode="auto">
          <a:xfrm>
            <a:off x="512465" y="4579937"/>
            <a:ext cx="265597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600" dirty="0">
                <a:solidFill>
                  <a:srgbClr val="00B0F0"/>
                </a:solidFill>
                <a:latin typeface="Arial" panose="020B0604020202020204" pitchFamily="34" charset="0"/>
              </a:rPr>
              <a:t>HC Core Material </a:t>
            </a:r>
            <a:r>
              <a:rPr lang="en-US" altLang="en-US" sz="1600" dirty="0" err="1">
                <a:solidFill>
                  <a:srgbClr val="00B0F0"/>
                </a:solidFill>
                <a:latin typeface="Arial" panose="020B0604020202020204" pitchFamily="34" charset="0"/>
              </a:rPr>
              <a:t>Orienter</a:t>
            </a:r>
            <a:r>
              <a:rPr lang="en-US" altLang="en-US" sz="1600" dirty="0">
                <a:solidFill>
                  <a:srgbClr val="00B0F0"/>
                </a:solidFill>
                <a:latin typeface="Arial" panose="020B0604020202020204" pitchFamily="34" charset="0"/>
              </a:rPr>
              <a:t> </a:t>
            </a:r>
          </a:p>
          <a:p>
            <a:pPr algn="ctr">
              <a:spcBef>
                <a:spcPct val="0"/>
              </a:spcBef>
              <a:buFontTx/>
              <a:buNone/>
            </a:pPr>
            <a:r>
              <a:rPr lang="en-US" altLang="en-US" sz="1600" dirty="0">
                <a:solidFill>
                  <a:srgbClr val="00B0F0"/>
                </a:solidFill>
                <a:latin typeface="Arial" panose="020B0604020202020204" pitchFamily="34" charset="0"/>
              </a:rPr>
              <a:t>(defines CS for anisotropic materials)</a:t>
            </a:r>
          </a:p>
        </p:txBody>
      </p:sp>
      <p:cxnSp>
        <p:nvCxnSpPr>
          <p:cNvPr id="16" name="Straight Arrow Connector 15">
            <a:extLst>
              <a:ext uri="{FF2B5EF4-FFF2-40B4-BE49-F238E27FC236}">
                <a16:creationId xmlns:a16="http://schemas.microsoft.com/office/drawing/2014/main" id="{A00D5E9E-24B3-4426-9D3B-F7BB821FEC6C}"/>
              </a:ext>
            </a:extLst>
          </p:cNvPr>
          <p:cNvCxnSpPr/>
          <p:nvPr/>
        </p:nvCxnSpPr>
        <p:spPr>
          <a:xfrm flipH="1">
            <a:off x="193468" y="5008895"/>
            <a:ext cx="373063" cy="481013"/>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03B5FD9-D1E6-4F1F-AA41-C6B2A6A2C804}"/>
              </a:ext>
            </a:extLst>
          </p:cNvPr>
          <p:cNvCxnSpPr>
            <a:cxnSpLocks/>
          </p:cNvCxnSpPr>
          <p:nvPr/>
        </p:nvCxnSpPr>
        <p:spPr>
          <a:xfrm>
            <a:off x="3088525" y="5032045"/>
            <a:ext cx="870526" cy="132809"/>
          </a:xfrm>
          <a:prstGeom prst="straightConnector1">
            <a:avLst/>
          </a:prstGeom>
          <a:ln w="41275">
            <a:tailEnd type="triangle"/>
          </a:ln>
        </p:spPr>
        <p:style>
          <a:lnRef idx="1">
            <a:schemeClr val="accent1"/>
          </a:lnRef>
          <a:fillRef idx="0">
            <a:schemeClr val="accent1"/>
          </a:fillRef>
          <a:effectRef idx="0">
            <a:schemeClr val="accent1"/>
          </a:effectRef>
          <a:fontRef idx="minor">
            <a:schemeClr val="tx1"/>
          </a:fontRef>
        </p:style>
      </p:cxnSp>
      <p:sp>
        <p:nvSpPr>
          <p:cNvPr id="114704" name="TextBox 20">
            <a:extLst>
              <a:ext uri="{FF2B5EF4-FFF2-40B4-BE49-F238E27FC236}">
                <a16:creationId xmlns:a16="http://schemas.microsoft.com/office/drawing/2014/main" id="{F3AAE06F-D3CA-4FCC-B60E-151B5422586F}"/>
              </a:ext>
            </a:extLst>
          </p:cNvPr>
          <p:cNvSpPr txBox="1">
            <a:spLocks noChangeArrowheads="1"/>
          </p:cNvSpPr>
          <p:nvPr/>
        </p:nvSpPr>
        <p:spPr bwMode="auto">
          <a:xfrm>
            <a:off x="6921500" y="1443650"/>
            <a:ext cx="1808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800">
                <a:solidFill>
                  <a:srgbClr val="00B0F0"/>
                </a:solidFill>
                <a:latin typeface="Arial" panose="020B0604020202020204" pitchFamily="34" charset="0"/>
              </a:rPr>
              <a:t>Method 1</a:t>
            </a:r>
          </a:p>
        </p:txBody>
      </p:sp>
      <p:sp>
        <p:nvSpPr>
          <p:cNvPr id="114705" name="TextBox 21">
            <a:extLst>
              <a:ext uri="{FF2B5EF4-FFF2-40B4-BE49-F238E27FC236}">
                <a16:creationId xmlns:a16="http://schemas.microsoft.com/office/drawing/2014/main" id="{8C14AC46-50A7-4F9B-993E-115D716670F7}"/>
              </a:ext>
            </a:extLst>
          </p:cNvPr>
          <p:cNvSpPr txBox="1">
            <a:spLocks noChangeArrowheads="1"/>
          </p:cNvSpPr>
          <p:nvPr/>
        </p:nvSpPr>
        <p:spPr bwMode="auto">
          <a:xfrm>
            <a:off x="6660453" y="3077698"/>
            <a:ext cx="18065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800">
                <a:solidFill>
                  <a:srgbClr val="00B0F0"/>
                </a:solidFill>
                <a:latin typeface="Arial" panose="020B0604020202020204" pitchFamily="34" charset="0"/>
              </a:rPr>
              <a:t>Method 2</a:t>
            </a:r>
          </a:p>
        </p:txBody>
      </p:sp>
      <p:sp>
        <p:nvSpPr>
          <p:cNvPr id="114706" name="TextBox 22">
            <a:extLst>
              <a:ext uri="{FF2B5EF4-FFF2-40B4-BE49-F238E27FC236}">
                <a16:creationId xmlns:a16="http://schemas.microsoft.com/office/drawing/2014/main" id="{CAEF6CFA-89EE-4207-8861-52BEE0E20485}"/>
              </a:ext>
            </a:extLst>
          </p:cNvPr>
          <p:cNvSpPr txBox="1">
            <a:spLocks noChangeArrowheads="1"/>
          </p:cNvSpPr>
          <p:nvPr/>
        </p:nvSpPr>
        <p:spPr bwMode="auto">
          <a:xfrm>
            <a:off x="6298503" y="3833348"/>
            <a:ext cx="18081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800">
                <a:solidFill>
                  <a:srgbClr val="00B0F0"/>
                </a:solidFill>
                <a:latin typeface="Arial" panose="020B0604020202020204" pitchFamily="34" charset="0"/>
              </a:rPr>
              <a:t>Method 2</a:t>
            </a:r>
          </a:p>
        </p:txBody>
      </p:sp>
      <p:sp>
        <p:nvSpPr>
          <p:cNvPr id="114707" name="TextBox 23">
            <a:extLst>
              <a:ext uri="{FF2B5EF4-FFF2-40B4-BE49-F238E27FC236}">
                <a16:creationId xmlns:a16="http://schemas.microsoft.com/office/drawing/2014/main" id="{E963609A-A7E6-42EB-B9E7-3C8C24CB73B2}"/>
              </a:ext>
            </a:extLst>
          </p:cNvPr>
          <p:cNvSpPr txBox="1">
            <a:spLocks noChangeArrowheads="1"/>
          </p:cNvSpPr>
          <p:nvPr/>
        </p:nvSpPr>
        <p:spPr bwMode="auto">
          <a:xfrm>
            <a:off x="4301148" y="5724647"/>
            <a:ext cx="1806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800" dirty="0">
                <a:solidFill>
                  <a:srgbClr val="00B0F0"/>
                </a:solidFill>
                <a:latin typeface="Arial" panose="020B0604020202020204" pitchFamily="34" charset="0"/>
              </a:rPr>
              <a:t>Method 3</a:t>
            </a:r>
          </a:p>
        </p:txBody>
      </p:sp>
      <p:sp>
        <p:nvSpPr>
          <p:cNvPr id="25" name="Oval 24">
            <a:extLst>
              <a:ext uri="{FF2B5EF4-FFF2-40B4-BE49-F238E27FC236}">
                <a16:creationId xmlns:a16="http://schemas.microsoft.com/office/drawing/2014/main" id="{CE7C8D2B-6B6C-4919-A581-41F83D34A720}"/>
              </a:ext>
            </a:extLst>
          </p:cNvPr>
          <p:cNvSpPr/>
          <p:nvPr/>
        </p:nvSpPr>
        <p:spPr>
          <a:xfrm>
            <a:off x="5099941" y="3077698"/>
            <a:ext cx="771525" cy="276225"/>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4709" name="Slide Number Placeholder 3">
            <a:extLst>
              <a:ext uri="{FF2B5EF4-FFF2-40B4-BE49-F238E27FC236}">
                <a16:creationId xmlns:a16="http://schemas.microsoft.com/office/drawing/2014/main" id="{2C4854A4-269E-40F7-9FD4-476C6378F224}"/>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A28A1BF-D570-4330-A9E9-D6FF329D763F}" type="slidenum">
              <a:rPr lang="en-US" altLang="en-US" sz="1200" smtClean="0"/>
              <a:pPr>
                <a:spcBef>
                  <a:spcPct val="0"/>
                </a:spcBef>
                <a:buFontTx/>
                <a:buNone/>
              </a:pPr>
              <a:t>154</a:t>
            </a:fld>
            <a:endParaRPr lang="en-US" altLang="en-US" sz="1200"/>
          </a:p>
        </p:txBody>
      </p:sp>
    </p:spTree>
    <p:extLst>
      <p:ext uri="{BB962C8B-B14F-4D97-AF65-F5344CB8AC3E}">
        <p14:creationId xmlns:p14="http://schemas.microsoft.com/office/powerpoint/2010/main" val="26552021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Box 9">
            <a:extLst>
              <a:ext uri="{FF2B5EF4-FFF2-40B4-BE49-F238E27FC236}">
                <a16:creationId xmlns:a16="http://schemas.microsoft.com/office/drawing/2014/main" id="{C6CDCA14-5CD9-41CC-8F65-BF71F79DC80F}"/>
              </a:ext>
            </a:extLst>
          </p:cNvPr>
          <p:cNvSpPr txBox="1">
            <a:spLocks noChangeArrowheads="1"/>
          </p:cNvSpPr>
          <p:nvPr/>
        </p:nvSpPr>
        <p:spPr bwMode="auto">
          <a:xfrm>
            <a:off x="964642" y="-1"/>
            <a:ext cx="7366540"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Insulation Modeling</a:t>
            </a:r>
          </a:p>
        </p:txBody>
      </p:sp>
      <p:sp>
        <p:nvSpPr>
          <p:cNvPr id="115715" name="TextBox 4">
            <a:extLst>
              <a:ext uri="{FF2B5EF4-FFF2-40B4-BE49-F238E27FC236}">
                <a16:creationId xmlns:a16="http://schemas.microsoft.com/office/drawing/2014/main" id="{BCF73D89-0F4F-4EE0-BC94-10ACE0DCF095}"/>
              </a:ext>
            </a:extLst>
          </p:cNvPr>
          <p:cNvSpPr txBox="1">
            <a:spLocks noChangeArrowheads="1"/>
          </p:cNvSpPr>
          <p:nvPr/>
        </p:nvSpPr>
        <p:spPr bwMode="auto">
          <a:xfrm>
            <a:off x="26988" y="1127814"/>
            <a:ext cx="5509654"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30175" indent="-130175">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dirty="0">
                <a:solidFill>
                  <a:srgbClr val="0B3D91"/>
                </a:solidFill>
                <a:latin typeface="Arial" panose="020B0604020202020204" pitchFamily="34" charset="0"/>
              </a:rPr>
              <a:t>Insulation may be conductive or MLI (i.e. radiative)</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Define insulation material</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If material has conductivity &lt;&gt; 0, k and thickness will be used</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If material has </a:t>
            </a:r>
            <a:r>
              <a:rPr lang="en-US" altLang="en-US" sz="1400" dirty="0">
                <a:solidFill>
                  <a:srgbClr val="0B3D91"/>
                </a:solidFill>
                <a:latin typeface="Symbol" panose="05050102010706020507" pitchFamily="18" charset="2"/>
              </a:rPr>
              <a:t>e</a:t>
            </a:r>
            <a:r>
              <a:rPr lang="en-US" altLang="en-US" sz="1400" dirty="0">
                <a:solidFill>
                  <a:srgbClr val="0B3D91"/>
                </a:solidFill>
                <a:latin typeface="Arial" panose="020B0604020202020204" pitchFamily="34" charset="0"/>
              </a:rPr>
              <a:t>* defined, radiative will be used (thickness ignored)</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Assigning kg/m3 of 0.6 and applying a thickness of 1 m will allow MLI mass to be estimated by model</a:t>
            </a:r>
          </a:p>
          <a:p>
            <a:pPr lvl="1">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Possible to have both…</a:t>
            </a:r>
          </a:p>
          <a:p>
            <a:pPr>
              <a:spcBef>
                <a:spcPct val="0"/>
              </a:spcBef>
            </a:pPr>
            <a:r>
              <a:rPr lang="en-US" altLang="en-US" sz="1400" dirty="0">
                <a:solidFill>
                  <a:srgbClr val="0B3D91"/>
                </a:solidFill>
                <a:latin typeface="Arial" panose="020B0604020202020204" pitchFamily="34" charset="0"/>
              </a:rPr>
              <a:t>Use intuitive node numbering</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Keep all non MLI nodes below 100000</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Use Node Offset of 100000 (200000 if both sides have insulation)</a:t>
            </a:r>
          </a:p>
          <a:p>
            <a:pPr lvl="1">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When post processing, any nodes above 100000 are MLI temps and can likely be disregarded</a:t>
            </a:r>
          </a:p>
          <a:p>
            <a:pPr>
              <a:spcBef>
                <a:spcPct val="0"/>
              </a:spcBef>
            </a:pPr>
            <a:r>
              <a:rPr lang="en-US" altLang="en-US" sz="1400" dirty="0">
                <a:solidFill>
                  <a:srgbClr val="0B3D91"/>
                </a:solidFill>
                <a:latin typeface="Arial" panose="020B0604020202020204" pitchFamily="34" charset="0"/>
              </a:rPr>
              <a:t>If overrides are used (i.e. applying MLI to only some of the nodes), make sure to adjust the optical property overrides as well</a:t>
            </a:r>
          </a:p>
          <a:p>
            <a:pPr lvl="1">
              <a:spcBef>
                <a:spcPct val="0"/>
              </a:spcBef>
              <a:buFont typeface="Wingdings" panose="05000000000000000000" pitchFamily="2" charset="2"/>
              <a:buChar char="ü"/>
            </a:pPr>
            <a:r>
              <a:rPr lang="en-US" altLang="en-US" sz="1400" dirty="0" err="1">
                <a:solidFill>
                  <a:srgbClr val="0B3D91"/>
                </a:solidFill>
                <a:latin typeface="Arial" panose="020B0604020202020204" pitchFamily="34" charset="0"/>
              </a:rPr>
              <a:t>Opt</a:t>
            </a:r>
            <a:r>
              <a:rPr lang="en-US" altLang="en-US" sz="1400" dirty="0">
                <a:solidFill>
                  <a:srgbClr val="0B3D91"/>
                </a:solidFill>
                <a:latin typeface="Arial" panose="020B0604020202020204" pitchFamily="34" charset="0"/>
              </a:rPr>
              <a:t> Prop overrides will need to reference MLI node number, not underlying surface</a:t>
            </a:r>
          </a:p>
          <a:p>
            <a:pPr>
              <a:spcBef>
                <a:spcPct val="0"/>
              </a:spcBef>
            </a:pPr>
            <a:r>
              <a:rPr lang="en-US" altLang="en-US" sz="1400" dirty="0">
                <a:solidFill>
                  <a:srgbClr val="0B3D91"/>
                </a:solidFill>
                <a:latin typeface="Arial" panose="020B0604020202020204" pitchFamily="34" charset="0"/>
              </a:rPr>
              <a:t>MLI can be “programmed” to either be enabled or disabled using the P button at the top</a:t>
            </a:r>
          </a:p>
          <a:p>
            <a:pPr>
              <a:spcBef>
                <a:spcPct val="0"/>
              </a:spcBef>
            </a:pPr>
            <a:r>
              <a:rPr lang="en-US" altLang="en-US" sz="1400" dirty="0">
                <a:solidFill>
                  <a:srgbClr val="0B3D91"/>
                </a:solidFill>
                <a:latin typeface="Arial" panose="020B0604020202020204" pitchFamily="34" charset="0"/>
              </a:rPr>
              <a:t>For “tented” MLI (offset by large gap from surface), best not to use low </a:t>
            </a:r>
            <a:r>
              <a:rPr lang="en-US" altLang="en-US" sz="1400" dirty="0">
                <a:solidFill>
                  <a:srgbClr val="0B3D91"/>
                </a:solidFill>
                <a:latin typeface="Symbol" panose="05050102010706020507" pitchFamily="18" charset="2"/>
              </a:rPr>
              <a:t>e</a:t>
            </a:r>
            <a:r>
              <a:rPr lang="en-US" altLang="en-US" sz="1400" dirty="0">
                <a:solidFill>
                  <a:srgbClr val="0B3D91"/>
                </a:solidFill>
                <a:latin typeface="Arial" panose="020B0604020202020204" pitchFamily="34" charset="0"/>
              </a:rPr>
              <a:t> optical property for inner or outer layer – doubles isolation to have low </a:t>
            </a:r>
            <a:r>
              <a:rPr lang="en-US" altLang="en-US" sz="1400" dirty="0">
                <a:solidFill>
                  <a:srgbClr val="0B3D91"/>
                </a:solidFill>
                <a:latin typeface="Symbol" panose="05050102010706020507" pitchFamily="18" charset="2"/>
              </a:rPr>
              <a:t>e</a:t>
            </a:r>
            <a:r>
              <a:rPr lang="en-US" altLang="en-US" sz="1400" dirty="0">
                <a:solidFill>
                  <a:srgbClr val="0B3D91"/>
                </a:solidFill>
                <a:latin typeface="Arial" panose="020B0604020202020204" pitchFamily="34" charset="0"/>
              </a:rPr>
              <a:t> and low </a:t>
            </a:r>
            <a:r>
              <a:rPr lang="en-US" altLang="en-US" sz="1400" dirty="0">
                <a:solidFill>
                  <a:srgbClr val="0B3D91"/>
                </a:solidFill>
                <a:latin typeface="Symbol" panose="05050102010706020507" pitchFamily="18" charset="2"/>
              </a:rPr>
              <a:t>e</a:t>
            </a:r>
            <a:r>
              <a:rPr lang="en-US" altLang="en-US" sz="1400" dirty="0">
                <a:solidFill>
                  <a:srgbClr val="0B3D91"/>
                </a:solidFill>
                <a:latin typeface="Arial" panose="020B0604020202020204" pitchFamily="34" charset="0"/>
              </a:rPr>
              <a:t>* in series</a:t>
            </a:r>
            <a:endParaRPr lang="en-US" altLang="en-US" sz="1600" dirty="0">
              <a:solidFill>
                <a:srgbClr val="0B3D91"/>
              </a:solidFill>
              <a:latin typeface="Arial" panose="020B0604020202020204" pitchFamily="34" charset="0"/>
            </a:endParaRPr>
          </a:p>
        </p:txBody>
      </p:sp>
      <p:pic>
        <p:nvPicPr>
          <p:cNvPr id="115716" name="Picture 3">
            <a:extLst>
              <a:ext uri="{FF2B5EF4-FFF2-40B4-BE49-F238E27FC236}">
                <a16:creationId xmlns:a16="http://schemas.microsoft.com/office/drawing/2014/main" id="{EF13A259-9DCC-42B7-BD97-440F01CC47C3}"/>
              </a:ext>
            </a:extLst>
          </p:cNvPr>
          <p:cNvPicPr>
            <a:picLocks noChangeAspect="1"/>
          </p:cNvPicPr>
          <p:nvPr/>
        </p:nvPicPr>
        <p:blipFill>
          <a:blip r:embed="rId2">
            <a:extLst>
              <a:ext uri="{28A0092B-C50C-407E-A947-70E740481C1C}">
                <a14:useLocalDpi xmlns:a14="http://schemas.microsoft.com/office/drawing/2010/main" val="0"/>
              </a:ext>
            </a:extLst>
          </a:blip>
          <a:srcRect b="6416"/>
          <a:stretch>
            <a:fillRect/>
          </a:stretch>
        </p:blipFill>
        <p:spPr bwMode="auto">
          <a:xfrm>
            <a:off x="5473682" y="1346333"/>
            <a:ext cx="3594100" cy="22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7" name="Picture 5">
            <a:extLst>
              <a:ext uri="{FF2B5EF4-FFF2-40B4-BE49-F238E27FC236}">
                <a16:creationId xmlns:a16="http://schemas.microsoft.com/office/drawing/2014/main" id="{95AEB817-6AE9-4AC0-98C6-D6F6C99194D2}"/>
              </a:ext>
            </a:extLst>
          </p:cNvPr>
          <p:cNvPicPr>
            <a:picLocks noChangeAspect="1"/>
          </p:cNvPicPr>
          <p:nvPr/>
        </p:nvPicPr>
        <p:blipFill>
          <a:blip r:embed="rId3">
            <a:extLst>
              <a:ext uri="{28A0092B-C50C-407E-A947-70E740481C1C}">
                <a14:useLocalDpi xmlns:a14="http://schemas.microsoft.com/office/drawing/2010/main" val="0"/>
              </a:ext>
            </a:extLst>
          </a:blip>
          <a:srcRect b="6261"/>
          <a:stretch>
            <a:fillRect/>
          </a:stretch>
        </p:blipFill>
        <p:spPr bwMode="auto">
          <a:xfrm>
            <a:off x="5473682" y="3643446"/>
            <a:ext cx="3632200"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245FA1AF-8A75-4EC9-B128-06901D3A7BF4}"/>
              </a:ext>
            </a:extLst>
          </p:cNvPr>
          <p:cNvSpPr/>
          <p:nvPr/>
        </p:nvSpPr>
        <p:spPr>
          <a:xfrm>
            <a:off x="5467332" y="3205296"/>
            <a:ext cx="614362" cy="200025"/>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a:extLst>
              <a:ext uri="{FF2B5EF4-FFF2-40B4-BE49-F238E27FC236}">
                <a16:creationId xmlns:a16="http://schemas.microsoft.com/office/drawing/2014/main" id="{955BF118-8820-4396-9D34-FAEAC54EC610}"/>
              </a:ext>
            </a:extLst>
          </p:cNvPr>
          <p:cNvSpPr/>
          <p:nvPr/>
        </p:nvSpPr>
        <p:spPr>
          <a:xfrm>
            <a:off x="7367569" y="4305433"/>
            <a:ext cx="614363" cy="200025"/>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a:extLst>
              <a:ext uri="{FF2B5EF4-FFF2-40B4-BE49-F238E27FC236}">
                <a16:creationId xmlns:a16="http://schemas.microsoft.com/office/drawing/2014/main" id="{6C7AFFF9-07FB-4F64-A8ED-30EB9D4FE9DF}"/>
              </a:ext>
            </a:extLst>
          </p:cNvPr>
          <p:cNvSpPr/>
          <p:nvPr/>
        </p:nvSpPr>
        <p:spPr>
          <a:xfrm>
            <a:off x="8331182" y="4305433"/>
            <a:ext cx="614362" cy="200025"/>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a:extLst>
              <a:ext uri="{FF2B5EF4-FFF2-40B4-BE49-F238E27FC236}">
                <a16:creationId xmlns:a16="http://schemas.microsoft.com/office/drawing/2014/main" id="{0CF4E737-A7C1-49A1-B3B8-AD0996D99B1E}"/>
              </a:ext>
            </a:extLst>
          </p:cNvPr>
          <p:cNvSpPr/>
          <p:nvPr/>
        </p:nvSpPr>
        <p:spPr>
          <a:xfrm>
            <a:off x="7196119" y="3205296"/>
            <a:ext cx="614363" cy="200025"/>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5722" name="Slide Number Placeholder 1">
            <a:extLst>
              <a:ext uri="{FF2B5EF4-FFF2-40B4-BE49-F238E27FC236}">
                <a16:creationId xmlns:a16="http://schemas.microsoft.com/office/drawing/2014/main" id="{FA021BD6-4FA5-43B0-8E23-3F2EB917F8B0}"/>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6164151-4F86-4341-89D2-42B7547266A5}" type="slidenum">
              <a:rPr lang="en-US" altLang="en-US" sz="1200" smtClean="0"/>
              <a:pPr>
                <a:spcBef>
                  <a:spcPct val="0"/>
                </a:spcBef>
                <a:buFontTx/>
                <a:buNone/>
              </a:pPr>
              <a:t>155</a:t>
            </a:fld>
            <a:endParaRPr lang="en-US" altLang="en-US" sz="1200"/>
          </a:p>
        </p:txBody>
      </p:sp>
    </p:spTree>
    <p:extLst>
      <p:ext uri="{BB962C8B-B14F-4D97-AF65-F5344CB8AC3E}">
        <p14:creationId xmlns:p14="http://schemas.microsoft.com/office/powerpoint/2010/main" val="138789231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Box 9">
            <a:extLst>
              <a:ext uri="{FF2B5EF4-FFF2-40B4-BE49-F238E27FC236}">
                <a16:creationId xmlns:a16="http://schemas.microsoft.com/office/drawing/2014/main" id="{D02468E5-A1B5-4D99-A0BE-0E62B552A5E6}"/>
              </a:ext>
            </a:extLst>
          </p:cNvPr>
          <p:cNvSpPr txBox="1">
            <a:spLocks noChangeArrowheads="1"/>
          </p:cNvSpPr>
          <p:nvPr/>
        </p:nvSpPr>
        <p:spPr bwMode="auto">
          <a:xfrm>
            <a:off x="1014884" y="-1"/>
            <a:ext cx="7290916"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Thermocouple and                          Thermistor Modeling</a:t>
            </a:r>
          </a:p>
        </p:txBody>
      </p:sp>
      <p:sp>
        <p:nvSpPr>
          <p:cNvPr id="116739" name="TextBox 4">
            <a:extLst>
              <a:ext uri="{FF2B5EF4-FFF2-40B4-BE49-F238E27FC236}">
                <a16:creationId xmlns:a16="http://schemas.microsoft.com/office/drawing/2014/main" id="{D20F4BA0-E2C5-4E9E-AE01-D1F9791881CE}"/>
              </a:ext>
            </a:extLst>
          </p:cNvPr>
          <p:cNvSpPr txBox="1">
            <a:spLocks noChangeArrowheads="1"/>
          </p:cNvSpPr>
          <p:nvPr/>
        </p:nvSpPr>
        <p:spPr bwMode="auto">
          <a:xfrm>
            <a:off x="141288" y="1074566"/>
            <a:ext cx="705485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4625" indent="-1746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600" dirty="0">
                <a:solidFill>
                  <a:srgbClr val="0B3D91"/>
                </a:solidFill>
                <a:latin typeface="Arial" panose="020B0604020202020204" pitchFamily="34" charset="0"/>
                <a:cs typeface="Arial" panose="020B0604020202020204" pitchFamily="34" charset="0"/>
              </a:rPr>
              <a:t>Thermocouples, Thermistors, and other measurement devices are the tangible data readings visible to the thermal engineer based on the actual hardware</a:t>
            </a:r>
          </a:p>
          <a:p>
            <a:pPr>
              <a:spcBef>
                <a:spcPct val="0"/>
              </a:spcBef>
            </a:pPr>
            <a:r>
              <a:rPr lang="en-US" altLang="en-US" sz="1600" dirty="0">
                <a:solidFill>
                  <a:srgbClr val="0B3D91"/>
                </a:solidFill>
                <a:latin typeface="Arial" panose="020B0604020202020204" pitchFamily="34" charset="0"/>
                <a:cs typeface="Arial" panose="020B0604020202020204" pitchFamily="34" charset="0"/>
              </a:rPr>
              <a:t>Thermal Desktop has an object type called a Measure, which represents a spatial location for a temperature reading.</a:t>
            </a:r>
          </a:p>
          <a:p>
            <a:pPr>
              <a:spcBef>
                <a:spcPct val="0"/>
              </a:spcBef>
            </a:pPr>
            <a:r>
              <a:rPr lang="en-US" altLang="en-US" sz="1600" dirty="0">
                <a:solidFill>
                  <a:srgbClr val="0B3D91"/>
                </a:solidFill>
                <a:latin typeface="Arial" panose="020B0604020202020204" pitchFamily="34" charset="0"/>
                <a:cs typeface="Arial" panose="020B0604020202020204" pitchFamily="34" charset="0"/>
              </a:rPr>
              <a:t>Measures are displayed graphically with their Name and show the mapped location.  Can be moved to the exact location desired by the user</a:t>
            </a:r>
            <a:endParaRPr lang="en-US" altLang="en-US" sz="2000" dirty="0">
              <a:solidFill>
                <a:srgbClr val="0B3D91"/>
              </a:solidFill>
              <a:latin typeface="Arial" panose="020B0604020202020204" pitchFamily="34" charset="0"/>
              <a:cs typeface="Arial" panose="020B0604020202020204" pitchFamily="34" charset="0"/>
            </a:endParaRPr>
          </a:p>
        </p:txBody>
      </p:sp>
      <p:pic>
        <p:nvPicPr>
          <p:cNvPr id="116740" name="Picture 2" descr="G:\Photos for MIS\WOA-GPM-THERM-0018\WOA-GPM-THERM-0018_04.JPG">
            <a:extLst>
              <a:ext uri="{FF2B5EF4-FFF2-40B4-BE49-F238E27FC236}">
                <a16:creationId xmlns:a16="http://schemas.microsoft.com/office/drawing/2014/main" id="{8C65A03F-1599-4D09-984B-5966DB6B2F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435" t="34041" r="32610" b="40981"/>
          <a:stretch>
            <a:fillRect/>
          </a:stretch>
        </p:blipFill>
        <p:spPr bwMode="auto">
          <a:xfrm>
            <a:off x="7491431" y="1384999"/>
            <a:ext cx="1533525"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1" name="Picture 3" descr="G:\Photos for MIS\WOA-GPM-THERM-0018\WOA-GPM-THERM-0018_11.JPG">
            <a:extLst>
              <a:ext uri="{FF2B5EF4-FFF2-40B4-BE49-F238E27FC236}">
                <a16:creationId xmlns:a16="http://schemas.microsoft.com/office/drawing/2014/main" id="{AFB4C18B-D844-4005-87E8-5A6B215205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719" t="32353" r="27451" b="39186"/>
          <a:stretch>
            <a:fillRect/>
          </a:stretch>
        </p:blipFill>
        <p:spPr bwMode="auto">
          <a:xfrm>
            <a:off x="7491431" y="2129537"/>
            <a:ext cx="15430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2" name="Picture 1">
            <a:extLst>
              <a:ext uri="{FF2B5EF4-FFF2-40B4-BE49-F238E27FC236}">
                <a16:creationId xmlns:a16="http://schemas.microsoft.com/office/drawing/2014/main" id="{9E21838D-21E6-46C0-8560-6C6EEDF45DD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75519" y="1454849"/>
            <a:ext cx="306387" cy="137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3" name="Picture 2">
            <a:extLst>
              <a:ext uri="{FF2B5EF4-FFF2-40B4-BE49-F238E27FC236}">
                <a16:creationId xmlns:a16="http://schemas.microsoft.com/office/drawing/2014/main" id="{192DD3EB-F47C-40A5-8B94-6B7537680E1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89600" y="3021013"/>
            <a:ext cx="3387725" cy="320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4" name="Picture 3">
            <a:extLst>
              <a:ext uri="{FF2B5EF4-FFF2-40B4-BE49-F238E27FC236}">
                <a16:creationId xmlns:a16="http://schemas.microsoft.com/office/drawing/2014/main" id="{013423F9-85BA-47D1-B2C6-08E35B51DC5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4427538"/>
            <a:ext cx="1692275"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TextBox 83">
            <a:extLst>
              <a:ext uri="{FF2B5EF4-FFF2-40B4-BE49-F238E27FC236}">
                <a16:creationId xmlns:a16="http://schemas.microsoft.com/office/drawing/2014/main" id="{CB12165C-7A1C-4733-A3C5-5D1D60C7193D}"/>
              </a:ext>
            </a:extLst>
          </p:cNvPr>
          <p:cNvSpPr txBox="1"/>
          <p:nvPr/>
        </p:nvSpPr>
        <p:spPr>
          <a:xfrm>
            <a:off x="141288" y="2821703"/>
            <a:ext cx="5492750" cy="3539430"/>
          </a:xfrm>
          <a:prstGeom prst="rect">
            <a:avLst/>
          </a:prstGeom>
          <a:noFill/>
        </p:spPr>
        <p:txBody>
          <a:bodyPr>
            <a:spAutoFit/>
          </a:bodyPr>
          <a:lstStyle/>
          <a:p>
            <a:pPr marL="175022" indent="-175022">
              <a:buFont typeface="Wingdings" panose="05000000000000000000" pitchFamily="2" charset="2"/>
              <a:buChar char="ü"/>
              <a:defRPr/>
            </a:pPr>
            <a:r>
              <a:rPr lang="en-US" sz="1600" dirty="0">
                <a:solidFill>
                  <a:srgbClr val="0B3D91"/>
                </a:solidFill>
                <a:latin typeface="Arial" panose="020B0604020202020204" pitchFamily="34" charset="0"/>
                <a:cs typeface="Arial" panose="020B0604020202020204" pitchFamily="34" charset="0"/>
              </a:rPr>
              <a:t>Define the Measure and place it correctly in space</a:t>
            </a:r>
          </a:p>
          <a:p>
            <a:pPr marL="175022" indent="-175022">
              <a:buFont typeface="Wingdings" panose="05000000000000000000" pitchFamily="2" charset="2"/>
              <a:buChar char="ü"/>
              <a:defRPr/>
            </a:pPr>
            <a:r>
              <a:rPr lang="en-US" sz="1600" dirty="0">
                <a:solidFill>
                  <a:srgbClr val="0B3D91"/>
                </a:solidFill>
                <a:latin typeface="Arial" panose="020B0604020202020204" pitchFamily="34" charset="0"/>
                <a:cs typeface="Arial" panose="020B0604020202020204" pitchFamily="34" charset="0"/>
              </a:rPr>
              <a:t>Set the size large enough to be visible when displayed</a:t>
            </a:r>
          </a:p>
          <a:p>
            <a:pPr marL="175022" indent="-175022">
              <a:buFont typeface="Wingdings" panose="05000000000000000000" pitchFamily="2" charset="2"/>
              <a:buChar char="ü"/>
              <a:defRPr/>
            </a:pPr>
            <a:r>
              <a:rPr lang="en-US" sz="1600" dirty="0">
                <a:solidFill>
                  <a:srgbClr val="0B3D91"/>
                </a:solidFill>
                <a:latin typeface="Arial" panose="020B0604020202020204" pitchFamily="34" charset="0"/>
                <a:cs typeface="Arial" panose="020B0604020202020204" pitchFamily="34" charset="0"/>
              </a:rPr>
              <a:t>Assign a meaningful name (e.g. Telemetry mnemonic)</a:t>
            </a:r>
          </a:p>
          <a:p>
            <a:pPr marL="175022" indent="-175022">
              <a:buFont typeface="Wingdings" panose="05000000000000000000" pitchFamily="2" charset="2"/>
              <a:buChar char="ü"/>
              <a:defRPr/>
            </a:pPr>
            <a:r>
              <a:rPr lang="en-US" sz="1600" dirty="0">
                <a:solidFill>
                  <a:srgbClr val="0B3D91"/>
                </a:solidFill>
                <a:latin typeface="Arial" panose="020B0604020202020204" pitchFamily="34" charset="0"/>
                <a:cs typeface="Arial" panose="020B0604020202020204" pitchFamily="34" charset="0"/>
              </a:rPr>
              <a:t>Determine if you wish to output measure value to an existing Register or a Boundary Node</a:t>
            </a:r>
          </a:p>
          <a:p>
            <a:pPr marL="175022" indent="-175022">
              <a:buFont typeface="Wingdings" panose="05000000000000000000" pitchFamily="2" charset="2"/>
              <a:buChar char="ü"/>
              <a:defRPr/>
            </a:pPr>
            <a:r>
              <a:rPr lang="en-US" sz="1600" dirty="0">
                <a:solidFill>
                  <a:srgbClr val="0B3D91"/>
                </a:solidFill>
                <a:latin typeface="Arial" panose="020B0604020202020204" pitchFamily="34" charset="0"/>
                <a:cs typeface="Arial" panose="020B0604020202020204" pitchFamily="34" charset="0"/>
              </a:rPr>
              <a:t>Good idea to Create groups to ensure Measure maps to reasonable entity</a:t>
            </a:r>
          </a:p>
          <a:p>
            <a:pPr marL="175022" indent="-175022">
              <a:buFont typeface="Wingdings" panose="05000000000000000000" pitchFamily="2" charset="2"/>
              <a:buChar char="ü"/>
              <a:defRPr/>
            </a:pPr>
            <a:r>
              <a:rPr lang="en-US" sz="1600" dirty="0">
                <a:solidFill>
                  <a:srgbClr val="0B3D91"/>
                </a:solidFill>
                <a:latin typeface="Arial" panose="020B0604020202020204" pitchFamily="34" charset="0"/>
                <a:cs typeface="Arial" panose="020B0604020202020204" pitchFamily="34" charset="0"/>
              </a:rPr>
              <a:t>Set tolerance</a:t>
            </a:r>
          </a:p>
          <a:p>
            <a:pPr marL="175022" indent="-175022">
              <a:buFont typeface="Wingdings" panose="05000000000000000000" pitchFamily="2" charset="2"/>
              <a:buChar char="ü"/>
              <a:defRPr/>
            </a:pPr>
            <a:r>
              <a:rPr lang="en-US" sz="1600" dirty="0">
                <a:solidFill>
                  <a:srgbClr val="0B3D91"/>
                </a:solidFill>
                <a:latin typeface="Arial" panose="020B0604020202020204" pitchFamily="34" charset="0"/>
                <a:cs typeface="Arial" panose="020B0604020202020204" pitchFamily="34" charset="0"/>
              </a:rPr>
              <a:t>Execute mapping</a:t>
            </a:r>
          </a:p>
          <a:p>
            <a:pPr marL="175022" indent="-175022">
              <a:buFont typeface="Wingdings" panose="05000000000000000000" pitchFamily="2" charset="2"/>
              <a:buChar char="ü"/>
              <a:defRPr/>
            </a:pPr>
            <a:r>
              <a:rPr lang="en-US" sz="1600" dirty="0">
                <a:solidFill>
                  <a:srgbClr val="0B3D91"/>
                </a:solidFill>
                <a:latin typeface="Arial" panose="020B0604020202020204" pitchFamily="34" charset="0"/>
                <a:cs typeface="Arial" panose="020B0604020202020204" pitchFamily="34" charset="0"/>
              </a:rPr>
              <a:t>Snap Measures to</a:t>
            </a:r>
          </a:p>
          <a:p>
            <a:pPr marL="175022">
              <a:defRPr/>
            </a:pPr>
            <a:r>
              <a:rPr lang="en-US" sz="1600" dirty="0">
                <a:solidFill>
                  <a:srgbClr val="0B3D91"/>
                </a:solidFill>
                <a:latin typeface="Arial" panose="020B0604020202020204" pitchFamily="34" charset="0"/>
                <a:cs typeface="Arial" panose="020B0604020202020204" pitchFamily="34" charset="0"/>
              </a:rPr>
              <a:t>Mapped Entity</a:t>
            </a:r>
          </a:p>
          <a:p>
            <a:pPr marL="175022" indent="-175022">
              <a:buFont typeface="Calibri" panose="020F0502020204030204" pitchFamily="34" charset="0"/>
              <a:buChar char="‒"/>
              <a:defRPr/>
            </a:pPr>
            <a:r>
              <a:rPr lang="en-US" sz="1600" dirty="0">
                <a:solidFill>
                  <a:srgbClr val="0B3D91"/>
                </a:solidFill>
                <a:latin typeface="Arial" panose="020B0604020202020204" pitchFamily="34" charset="0"/>
                <a:cs typeface="Arial" panose="020B0604020202020204" pitchFamily="34" charset="0"/>
              </a:rPr>
              <a:t>Can copy measures from</a:t>
            </a:r>
          </a:p>
          <a:p>
            <a:pPr marL="175022">
              <a:defRPr/>
            </a:pPr>
            <a:r>
              <a:rPr lang="en-US" sz="1600" dirty="0">
                <a:solidFill>
                  <a:srgbClr val="0B3D91"/>
                </a:solidFill>
                <a:latin typeface="Arial" panose="020B0604020202020204" pitchFamily="34" charset="0"/>
                <a:cs typeface="Arial" panose="020B0604020202020204" pitchFamily="34" charset="0"/>
              </a:rPr>
              <a:t>One drawing to another</a:t>
            </a:r>
          </a:p>
          <a:p>
            <a:pPr marL="175022" indent="-175022">
              <a:buFont typeface="Calibri" panose="020F0502020204030204" pitchFamily="34" charset="0"/>
              <a:buChar char="‒"/>
              <a:defRPr/>
            </a:pPr>
            <a:r>
              <a:rPr lang="en-US" sz="1600" dirty="0">
                <a:solidFill>
                  <a:srgbClr val="0B3D91"/>
                </a:solidFill>
                <a:latin typeface="Arial" panose="020B0604020202020204" pitchFamily="34" charset="0"/>
                <a:cs typeface="Arial" panose="020B0604020202020204" pitchFamily="34" charset="0"/>
              </a:rPr>
              <a:t>Can import from text file</a:t>
            </a:r>
          </a:p>
        </p:txBody>
      </p:sp>
      <p:pic>
        <p:nvPicPr>
          <p:cNvPr id="116746" name="Picture 6">
            <a:extLst>
              <a:ext uri="{FF2B5EF4-FFF2-40B4-BE49-F238E27FC236}">
                <a16:creationId xmlns:a16="http://schemas.microsoft.com/office/drawing/2014/main" id="{37C90CDD-E84D-40DE-9F8E-1C1557A3F2A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87663" y="4447530"/>
            <a:ext cx="1425575"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7" name="Slide Number Placeholder 5">
            <a:extLst>
              <a:ext uri="{FF2B5EF4-FFF2-40B4-BE49-F238E27FC236}">
                <a16:creationId xmlns:a16="http://schemas.microsoft.com/office/drawing/2014/main" id="{E6FA53A3-C904-4D31-BF39-CCFC5542B9F3}"/>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42BE767-529F-40E1-A197-3316A9500101}" type="slidenum">
              <a:rPr lang="en-US" altLang="en-US" sz="1200" smtClean="0"/>
              <a:pPr>
                <a:spcBef>
                  <a:spcPct val="0"/>
                </a:spcBef>
                <a:buFontTx/>
                <a:buNone/>
              </a:pPr>
              <a:t>156</a:t>
            </a:fld>
            <a:endParaRPr lang="en-US" altLang="en-US" sz="1200"/>
          </a:p>
        </p:txBody>
      </p:sp>
    </p:spTree>
    <p:extLst>
      <p:ext uri="{BB962C8B-B14F-4D97-AF65-F5344CB8AC3E}">
        <p14:creationId xmlns:p14="http://schemas.microsoft.com/office/powerpoint/2010/main" val="134226336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Box 9">
            <a:extLst>
              <a:ext uri="{FF2B5EF4-FFF2-40B4-BE49-F238E27FC236}">
                <a16:creationId xmlns:a16="http://schemas.microsoft.com/office/drawing/2014/main" id="{306E979C-4A9E-400E-AC94-B457DDE97E46}"/>
              </a:ext>
            </a:extLst>
          </p:cNvPr>
          <p:cNvSpPr txBox="1">
            <a:spLocks noChangeArrowheads="1"/>
          </p:cNvSpPr>
          <p:nvPr/>
        </p:nvSpPr>
        <p:spPr bwMode="auto">
          <a:xfrm>
            <a:off x="994787" y="-1"/>
            <a:ext cx="7387213" cy="99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Constant Conductance                        Heatpipe (CCHP) Modeling</a:t>
            </a:r>
          </a:p>
        </p:txBody>
      </p:sp>
      <p:sp>
        <p:nvSpPr>
          <p:cNvPr id="117763" name="TextBox 4">
            <a:extLst>
              <a:ext uri="{FF2B5EF4-FFF2-40B4-BE49-F238E27FC236}">
                <a16:creationId xmlns:a16="http://schemas.microsoft.com/office/drawing/2014/main" id="{D2F95AEE-6D76-465A-BCCC-206B616415E2}"/>
              </a:ext>
            </a:extLst>
          </p:cNvPr>
          <p:cNvSpPr txBox="1">
            <a:spLocks noChangeArrowheads="1"/>
          </p:cNvSpPr>
          <p:nvPr/>
        </p:nvSpPr>
        <p:spPr bwMode="auto">
          <a:xfrm>
            <a:off x="81000" y="1130441"/>
            <a:ext cx="6316662" cy="54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0175" indent="-130175">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b="1" dirty="0">
                <a:solidFill>
                  <a:srgbClr val="0B3D91"/>
                </a:solidFill>
                <a:latin typeface="Arial" panose="020B0604020202020204" pitchFamily="34" charset="0"/>
              </a:rPr>
              <a:t>Heatpipes are commonly used devices in thermal designs</a:t>
            </a:r>
          </a:p>
          <a:p>
            <a:pPr marL="341313" lvl="1" indent="-165100">
              <a:spcBef>
                <a:spcPct val="0"/>
              </a:spcBef>
              <a:buFont typeface="Calibri" panose="020F0502020204030204" pitchFamily="34" charset="0"/>
              <a:buChar char="‒"/>
            </a:pPr>
            <a:r>
              <a:rPr lang="en-US" altLang="en-US" sz="1350" dirty="0">
                <a:solidFill>
                  <a:srgbClr val="0B3D91"/>
                </a:solidFill>
                <a:latin typeface="Arial" panose="020B0604020202020204" pitchFamily="34" charset="0"/>
              </a:rPr>
              <a:t>They operate on an evaporation/condensation cycle that allows heat to be transported over large distances with a minimal temperature gradient</a:t>
            </a:r>
          </a:p>
          <a:p>
            <a:pPr marL="341313" lvl="1" indent="-165100">
              <a:spcBef>
                <a:spcPct val="0"/>
              </a:spcBef>
              <a:buFont typeface="Calibri" panose="020F0502020204030204" pitchFamily="34" charset="0"/>
              <a:buChar char="‒"/>
            </a:pPr>
            <a:r>
              <a:rPr lang="en-US" altLang="en-US" sz="1350" dirty="0">
                <a:solidFill>
                  <a:srgbClr val="0B3D91"/>
                </a:solidFill>
                <a:latin typeface="Arial" panose="020B0604020202020204" pitchFamily="34" charset="0"/>
              </a:rPr>
              <a:t>Heat enters the evaporator end of the pipe and vaporizes the working fluid</a:t>
            </a:r>
          </a:p>
          <a:p>
            <a:pPr marL="341313" lvl="1" indent="-165100">
              <a:spcBef>
                <a:spcPct val="0"/>
              </a:spcBef>
              <a:buFont typeface="Calibri" panose="020F0502020204030204" pitchFamily="34" charset="0"/>
              <a:buChar char="‒"/>
            </a:pPr>
            <a:r>
              <a:rPr lang="en-US" altLang="en-US" sz="1350" dirty="0">
                <a:solidFill>
                  <a:srgbClr val="0B3D91"/>
                </a:solidFill>
                <a:latin typeface="Arial" panose="020B0604020202020204" pitchFamily="34" charset="0"/>
              </a:rPr>
              <a:t>The vapor is driven to the condenser end of the pipe by a small pressure gradient</a:t>
            </a:r>
          </a:p>
          <a:p>
            <a:pPr marL="341313" lvl="1" indent="-165100">
              <a:spcBef>
                <a:spcPct val="0"/>
              </a:spcBef>
              <a:buFont typeface="Calibri" panose="020F0502020204030204" pitchFamily="34" charset="0"/>
              <a:buChar char="‒"/>
            </a:pPr>
            <a:r>
              <a:rPr lang="en-US" altLang="en-US" sz="1350" dirty="0">
                <a:solidFill>
                  <a:srgbClr val="0B3D91"/>
                </a:solidFill>
                <a:latin typeface="Arial" panose="020B0604020202020204" pitchFamily="34" charset="0"/>
              </a:rPr>
              <a:t>The vapor changes to liquid in the condenser end releasing the heat</a:t>
            </a:r>
          </a:p>
          <a:p>
            <a:pPr marL="341313" lvl="1" indent="-165100">
              <a:spcBef>
                <a:spcPct val="0"/>
              </a:spcBef>
              <a:buFont typeface="Calibri" panose="020F0502020204030204" pitchFamily="34" charset="0"/>
              <a:buChar char="‒"/>
            </a:pPr>
            <a:r>
              <a:rPr lang="en-US" altLang="en-US" sz="1350" dirty="0">
                <a:solidFill>
                  <a:srgbClr val="0B3D91"/>
                </a:solidFill>
                <a:latin typeface="Arial" panose="020B0604020202020204" pitchFamily="34" charset="0"/>
              </a:rPr>
              <a:t>The liquid is pumped to the evaporator by capillary forces through a wick structure</a:t>
            </a:r>
          </a:p>
          <a:p>
            <a:pPr marL="341313" lvl="1" indent="-165100">
              <a:spcBef>
                <a:spcPct val="0"/>
              </a:spcBef>
              <a:buFont typeface="Calibri" panose="020F0502020204030204" pitchFamily="34" charset="0"/>
              <a:buChar char="‒"/>
            </a:pPr>
            <a:r>
              <a:rPr lang="en-US" altLang="en-US" sz="1350" dirty="0">
                <a:solidFill>
                  <a:srgbClr val="0B3D91"/>
                </a:solidFill>
                <a:latin typeface="Arial" panose="020B0604020202020204" pitchFamily="34" charset="0"/>
              </a:rPr>
              <a:t>Unfortunately, the capillary forces that drive the fluid are very small compared to gravity which places constraints on HPs during ground testing</a:t>
            </a:r>
          </a:p>
          <a:p>
            <a:pPr marL="341313" lvl="1" indent="-165100">
              <a:spcBef>
                <a:spcPct val="0"/>
              </a:spcBef>
              <a:buFont typeface="Calibri" panose="020F0502020204030204" pitchFamily="34" charset="0"/>
              <a:buChar char="‒"/>
            </a:pPr>
            <a:r>
              <a:rPr lang="en-US" altLang="en-US" sz="1350" dirty="0">
                <a:solidFill>
                  <a:srgbClr val="0B3D91"/>
                </a:solidFill>
                <a:latin typeface="Arial" panose="020B0604020202020204" pitchFamily="34" charset="0"/>
              </a:rPr>
              <a:t>Device can operate in reverse depending on loads…</a:t>
            </a:r>
          </a:p>
          <a:p>
            <a:pPr>
              <a:spcBef>
                <a:spcPct val="0"/>
              </a:spcBef>
            </a:pPr>
            <a:r>
              <a:rPr lang="en-US" altLang="en-US" sz="1400" b="1" dirty="0">
                <a:solidFill>
                  <a:srgbClr val="0B3D91"/>
                </a:solidFill>
                <a:latin typeface="Arial" panose="020B0604020202020204" pitchFamily="34" charset="0"/>
              </a:rPr>
              <a:t>HEATPIPE exists in </a:t>
            </a:r>
            <a:r>
              <a:rPr lang="en-US" altLang="en-US" sz="1400" b="1" dirty="0" err="1">
                <a:solidFill>
                  <a:srgbClr val="0B3D91"/>
                </a:solidFill>
                <a:latin typeface="Arial" panose="020B0604020202020204" pitchFamily="34" charset="0"/>
              </a:rPr>
              <a:t>FloCAD</a:t>
            </a:r>
            <a:r>
              <a:rPr lang="en-US" altLang="en-US" sz="1400" b="1" dirty="0">
                <a:solidFill>
                  <a:srgbClr val="0B3D91"/>
                </a:solidFill>
                <a:latin typeface="Arial" panose="020B0604020202020204" pitchFamily="34" charset="0"/>
              </a:rPr>
              <a:t>, but a simpler way exists to model a heatpipe that does not require a </a:t>
            </a:r>
            <a:r>
              <a:rPr lang="en-US" altLang="en-US" sz="1400" b="1" dirty="0" err="1">
                <a:solidFill>
                  <a:srgbClr val="0B3D91"/>
                </a:solidFill>
                <a:latin typeface="Arial" panose="020B0604020202020204" pitchFamily="34" charset="0"/>
              </a:rPr>
              <a:t>FloCAD</a:t>
            </a:r>
            <a:r>
              <a:rPr lang="en-US" altLang="en-US" sz="1400" b="1" dirty="0">
                <a:solidFill>
                  <a:srgbClr val="0B3D91"/>
                </a:solidFill>
                <a:latin typeface="Arial" panose="020B0604020202020204" pitchFamily="34" charset="0"/>
              </a:rPr>
              <a:t> license</a:t>
            </a:r>
          </a:p>
          <a:p>
            <a:pPr marL="341313" lvl="1" indent="-169863">
              <a:spcBef>
                <a:spcPct val="0"/>
              </a:spcBef>
              <a:buFont typeface="Wingdings" panose="05000000000000000000" pitchFamily="2" charset="2"/>
              <a:buChar char="ü"/>
            </a:pPr>
            <a:r>
              <a:rPr lang="en-US" altLang="en-US" sz="1350" dirty="0">
                <a:solidFill>
                  <a:srgbClr val="0B3D91"/>
                </a:solidFill>
                <a:latin typeface="Arial" panose="020B0604020202020204" pitchFamily="34" charset="0"/>
              </a:rPr>
              <a:t>Define surfaces based on length/shape of pipe</a:t>
            </a:r>
          </a:p>
          <a:p>
            <a:pPr marL="341313" lvl="1" indent="-169863">
              <a:spcBef>
                <a:spcPct val="0"/>
              </a:spcBef>
              <a:buFont typeface="Wingdings" panose="05000000000000000000" pitchFamily="2" charset="2"/>
              <a:buChar char="ü"/>
            </a:pPr>
            <a:r>
              <a:rPr lang="en-US" altLang="en-US" sz="1350" dirty="0">
                <a:solidFill>
                  <a:srgbClr val="0B3D91"/>
                </a:solidFill>
                <a:latin typeface="Arial" panose="020B0604020202020204" pitchFamily="34" charset="0"/>
              </a:rPr>
              <a:t>Set as edge nodes 1 x Z breakdown, assign nodes to increment from one end to the other (e.g. x001, x002, x003…) and merge at interfaces</a:t>
            </a:r>
          </a:p>
          <a:p>
            <a:pPr marL="341313" lvl="1" indent="-169863">
              <a:spcBef>
                <a:spcPct val="0"/>
              </a:spcBef>
              <a:buFont typeface="Wingdings" panose="05000000000000000000" pitchFamily="2" charset="2"/>
              <a:buChar char="ü"/>
            </a:pPr>
            <a:r>
              <a:rPr lang="en-US" altLang="en-US" sz="1350" dirty="0">
                <a:solidFill>
                  <a:srgbClr val="0B3D91"/>
                </a:solidFill>
                <a:latin typeface="Arial" panose="020B0604020202020204" pitchFamily="34" charset="0"/>
              </a:rPr>
              <a:t>Set width of surface to width of interface flange</a:t>
            </a:r>
          </a:p>
          <a:p>
            <a:pPr marL="341313" lvl="1" indent="-169863">
              <a:spcBef>
                <a:spcPct val="0"/>
              </a:spcBef>
              <a:buFont typeface="Wingdings" panose="05000000000000000000" pitchFamily="2" charset="2"/>
              <a:buChar char="ü"/>
            </a:pPr>
            <a:r>
              <a:rPr lang="en-US" altLang="en-US" sz="1350" dirty="0">
                <a:solidFill>
                  <a:srgbClr val="0B3D91"/>
                </a:solidFill>
                <a:latin typeface="Arial" panose="020B0604020202020204" pitchFamily="34" charset="0"/>
              </a:rPr>
              <a:t>Set Material to Aluminum (Assuming aluminum walls)</a:t>
            </a:r>
          </a:p>
          <a:p>
            <a:pPr marL="341313" lvl="1" indent="-169863">
              <a:spcBef>
                <a:spcPct val="0"/>
              </a:spcBef>
              <a:buFont typeface="Wingdings" panose="05000000000000000000" pitchFamily="2" charset="2"/>
              <a:buChar char="ü"/>
            </a:pPr>
            <a:r>
              <a:rPr lang="en-US" altLang="en-US" sz="1350" dirty="0">
                <a:solidFill>
                  <a:srgbClr val="0B3D91"/>
                </a:solidFill>
                <a:latin typeface="Arial" panose="020B0604020202020204" pitchFamily="34" charset="0"/>
              </a:rPr>
              <a:t>Set Thickness to effective thickness (HP Cross Sectional Area / Width)</a:t>
            </a:r>
          </a:p>
          <a:p>
            <a:pPr marL="341313" lvl="1" indent="-169863">
              <a:spcBef>
                <a:spcPct val="0"/>
              </a:spcBef>
              <a:buFont typeface="Wingdings" panose="05000000000000000000" pitchFamily="2" charset="2"/>
              <a:buChar char="ü"/>
            </a:pPr>
            <a:r>
              <a:rPr lang="en-US" altLang="en-US" sz="1350" dirty="0">
                <a:solidFill>
                  <a:srgbClr val="0B3D91"/>
                </a:solidFill>
                <a:latin typeface="Arial" panose="020B0604020202020204" pitchFamily="34" charset="0"/>
              </a:rPr>
              <a:t>Create Arithmetic node to represent vapor node and set to (x999)</a:t>
            </a:r>
          </a:p>
          <a:p>
            <a:pPr marL="341313" lvl="1" indent="-169863">
              <a:spcBef>
                <a:spcPct val="0"/>
              </a:spcBef>
              <a:buFont typeface="Wingdings" panose="05000000000000000000" pitchFamily="2" charset="2"/>
              <a:buChar char="ü"/>
            </a:pPr>
            <a:r>
              <a:rPr lang="en-US" altLang="en-US" sz="1350" dirty="0">
                <a:solidFill>
                  <a:srgbClr val="0B3D91"/>
                </a:solidFill>
                <a:latin typeface="Arial" panose="020B0604020202020204" pitchFamily="34" charset="0"/>
              </a:rPr>
              <a:t>Create a Node-to-Surface conductor from Vapor node to all HP surfaces</a:t>
            </a:r>
          </a:p>
          <a:p>
            <a:pPr marL="341313" lvl="1" indent="-169863">
              <a:spcBef>
                <a:spcPct val="0"/>
              </a:spcBef>
              <a:buFont typeface="Wingdings" panose="05000000000000000000" pitchFamily="2" charset="2"/>
              <a:buChar char="ü"/>
            </a:pPr>
            <a:r>
              <a:rPr lang="en-US" altLang="en-US" sz="1350" dirty="0">
                <a:solidFill>
                  <a:srgbClr val="0B3D91"/>
                </a:solidFill>
                <a:latin typeface="Arial" panose="020B0604020202020204" pitchFamily="34" charset="0"/>
              </a:rPr>
              <a:t>Check the Per Area option and set conductance value to h per linear inch / Flange Width (3.0 W/</a:t>
            </a:r>
            <a:r>
              <a:rPr lang="en-US" altLang="en-US" sz="1350" dirty="0" err="1">
                <a:solidFill>
                  <a:srgbClr val="0B3D91"/>
                </a:solidFill>
                <a:latin typeface="Arial" panose="020B0604020202020204" pitchFamily="34" charset="0"/>
              </a:rPr>
              <a:t>lin</a:t>
            </a:r>
            <a:r>
              <a:rPr lang="en-US" altLang="en-US" sz="1350" dirty="0">
                <a:solidFill>
                  <a:srgbClr val="0B3D91"/>
                </a:solidFill>
                <a:latin typeface="Arial" panose="020B0604020202020204" pitchFamily="34" charset="0"/>
              </a:rPr>
              <a:t> in. K typical for ammonia HP)</a:t>
            </a:r>
          </a:p>
          <a:p>
            <a:pPr marL="341313" lvl="1" indent="-169863">
              <a:spcBef>
                <a:spcPct val="0"/>
              </a:spcBef>
              <a:buFont typeface="Wingdings" panose="05000000000000000000" pitchFamily="2" charset="2"/>
              <a:buChar char="ü"/>
            </a:pPr>
            <a:r>
              <a:rPr lang="en-US" altLang="en-US" sz="1350" dirty="0">
                <a:solidFill>
                  <a:srgbClr val="0B3D91"/>
                </a:solidFill>
                <a:latin typeface="Arial" panose="020B0604020202020204" pitchFamily="34" charset="0"/>
              </a:rPr>
              <a:t>Add contactor from evaporator/condenser sections to structure/radiator</a:t>
            </a:r>
          </a:p>
        </p:txBody>
      </p:sp>
      <p:pic>
        <p:nvPicPr>
          <p:cNvPr id="117764" name="Picture 1">
            <a:extLst>
              <a:ext uri="{FF2B5EF4-FFF2-40B4-BE49-F238E27FC236}">
                <a16:creationId xmlns:a16="http://schemas.microsoft.com/office/drawing/2014/main" id="{53FCEA66-79E1-4346-BEE9-D0A84E97C4B6}"/>
              </a:ext>
            </a:extLst>
          </p:cNvPr>
          <p:cNvPicPr>
            <a:picLocks noChangeAspect="1"/>
          </p:cNvPicPr>
          <p:nvPr/>
        </p:nvPicPr>
        <p:blipFill>
          <a:blip r:embed="rId2">
            <a:extLst>
              <a:ext uri="{28A0092B-C50C-407E-A947-70E740481C1C}">
                <a14:useLocalDpi xmlns:a14="http://schemas.microsoft.com/office/drawing/2010/main" val="0"/>
              </a:ext>
            </a:extLst>
          </a:blip>
          <a:srcRect l="43588" r="47685" b="6563"/>
          <a:stretch>
            <a:fillRect/>
          </a:stretch>
        </p:blipFill>
        <p:spPr bwMode="auto">
          <a:xfrm>
            <a:off x="6343650" y="1471613"/>
            <a:ext cx="996950" cy="429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5" name="Picture 2">
            <a:extLst>
              <a:ext uri="{FF2B5EF4-FFF2-40B4-BE49-F238E27FC236}">
                <a16:creationId xmlns:a16="http://schemas.microsoft.com/office/drawing/2014/main" id="{B830B85E-5D76-49C8-B58C-160C1FC79898}"/>
              </a:ext>
            </a:extLst>
          </p:cNvPr>
          <p:cNvPicPr>
            <a:picLocks noChangeAspect="1"/>
          </p:cNvPicPr>
          <p:nvPr/>
        </p:nvPicPr>
        <p:blipFill>
          <a:blip r:embed="rId3">
            <a:extLst>
              <a:ext uri="{28A0092B-C50C-407E-A947-70E740481C1C}">
                <a14:useLocalDpi xmlns:a14="http://schemas.microsoft.com/office/drawing/2010/main" val="0"/>
              </a:ext>
            </a:extLst>
          </a:blip>
          <a:srcRect r="44157" b="42995"/>
          <a:stretch>
            <a:fillRect/>
          </a:stretch>
        </p:blipFill>
        <p:spPr bwMode="auto">
          <a:xfrm>
            <a:off x="7380288" y="1066800"/>
            <a:ext cx="1728787"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6" name="Picture 3">
            <a:extLst>
              <a:ext uri="{FF2B5EF4-FFF2-40B4-BE49-F238E27FC236}">
                <a16:creationId xmlns:a16="http://schemas.microsoft.com/office/drawing/2014/main" id="{1D56D6CB-F03E-4A63-A9D0-F6E58FD9038C}"/>
              </a:ext>
            </a:extLst>
          </p:cNvPr>
          <p:cNvPicPr>
            <a:picLocks noChangeAspect="1"/>
          </p:cNvPicPr>
          <p:nvPr/>
        </p:nvPicPr>
        <p:blipFill>
          <a:blip r:embed="rId4">
            <a:extLst>
              <a:ext uri="{28A0092B-C50C-407E-A947-70E740481C1C}">
                <a14:useLocalDpi xmlns:a14="http://schemas.microsoft.com/office/drawing/2010/main" val="0"/>
              </a:ext>
            </a:extLst>
          </a:blip>
          <a:srcRect r="32828" b="18723"/>
          <a:stretch>
            <a:fillRect/>
          </a:stretch>
        </p:blipFill>
        <p:spPr bwMode="auto">
          <a:xfrm>
            <a:off x="7380288" y="2995613"/>
            <a:ext cx="1728787"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5F79B128-4512-4625-BDD5-80D8C7830AD8}"/>
              </a:ext>
            </a:extLst>
          </p:cNvPr>
          <p:cNvSpPr/>
          <p:nvPr/>
        </p:nvSpPr>
        <p:spPr>
          <a:xfrm>
            <a:off x="7123113" y="2586038"/>
            <a:ext cx="1027112" cy="409575"/>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a:extLst>
              <a:ext uri="{FF2B5EF4-FFF2-40B4-BE49-F238E27FC236}">
                <a16:creationId xmlns:a16="http://schemas.microsoft.com/office/drawing/2014/main" id="{475FD001-E496-4FA0-BE04-5A61D7B3AF98}"/>
              </a:ext>
            </a:extLst>
          </p:cNvPr>
          <p:cNvSpPr/>
          <p:nvPr/>
        </p:nvSpPr>
        <p:spPr>
          <a:xfrm>
            <a:off x="7246938" y="4718050"/>
            <a:ext cx="771525" cy="277813"/>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8">
            <a:extLst>
              <a:ext uri="{FF2B5EF4-FFF2-40B4-BE49-F238E27FC236}">
                <a16:creationId xmlns:a16="http://schemas.microsoft.com/office/drawing/2014/main" id="{5558E765-5480-448F-9727-C480067658D7}"/>
              </a:ext>
            </a:extLst>
          </p:cNvPr>
          <p:cNvSpPr/>
          <p:nvPr/>
        </p:nvSpPr>
        <p:spPr>
          <a:xfrm>
            <a:off x="7813675" y="4089400"/>
            <a:ext cx="771525" cy="277813"/>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7770" name="Slide Number Placeholder 5">
            <a:extLst>
              <a:ext uri="{FF2B5EF4-FFF2-40B4-BE49-F238E27FC236}">
                <a16:creationId xmlns:a16="http://schemas.microsoft.com/office/drawing/2014/main" id="{DF50A4A2-40C3-419C-8B2E-70FAB94578B2}"/>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F2EE056-2F8C-49A7-B22F-35A8E1CCA1FF}" type="slidenum">
              <a:rPr lang="en-US" altLang="en-US" sz="1200" smtClean="0"/>
              <a:pPr>
                <a:spcBef>
                  <a:spcPct val="0"/>
                </a:spcBef>
                <a:buFontTx/>
                <a:buNone/>
              </a:pPr>
              <a:t>157</a:t>
            </a:fld>
            <a:endParaRPr lang="en-US" altLang="en-US" sz="1200"/>
          </a:p>
        </p:txBody>
      </p:sp>
    </p:spTree>
    <p:extLst>
      <p:ext uri="{BB962C8B-B14F-4D97-AF65-F5344CB8AC3E}">
        <p14:creationId xmlns:p14="http://schemas.microsoft.com/office/powerpoint/2010/main" val="222794985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Box 9">
            <a:extLst>
              <a:ext uri="{FF2B5EF4-FFF2-40B4-BE49-F238E27FC236}">
                <a16:creationId xmlns:a16="http://schemas.microsoft.com/office/drawing/2014/main" id="{D1B0275F-FFF3-47DD-B726-A00E6B6077BE}"/>
              </a:ext>
            </a:extLst>
          </p:cNvPr>
          <p:cNvSpPr txBox="1">
            <a:spLocks noChangeArrowheads="1"/>
          </p:cNvSpPr>
          <p:nvPr/>
        </p:nvSpPr>
        <p:spPr bwMode="auto">
          <a:xfrm>
            <a:off x="974690" y="-1"/>
            <a:ext cx="7410485"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Variable Conductance                Heatpipe (VCHP) Modeling</a:t>
            </a:r>
          </a:p>
        </p:txBody>
      </p:sp>
      <p:sp>
        <p:nvSpPr>
          <p:cNvPr id="5" name="TextBox 4">
            <a:extLst>
              <a:ext uri="{FF2B5EF4-FFF2-40B4-BE49-F238E27FC236}">
                <a16:creationId xmlns:a16="http://schemas.microsoft.com/office/drawing/2014/main" id="{D7EC8CD9-14A2-4C97-84AA-C76DF8BB81DC}"/>
              </a:ext>
            </a:extLst>
          </p:cNvPr>
          <p:cNvSpPr txBox="1"/>
          <p:nvPr/>
        </p:nvSpPr>
        <p:spPr>
          <a:xfrm>
            <a:off x="616" y="1043825"/>
            <a:ext cx="7616825" cy="5663089"/>
          </a:xfrm>
          <a:prstGeom prst="rect">
            <a:avLst/>
          </a:prstGeom>
          <a:noFill/>
        </p:spPr>
        <p:txBody>
          <a:bodyPr>
            <a:spAutoFit/>
          </a:bodyPr>
          <a:lstStyle/>
          <a:p>
            <a:pPr marL="130969" indent="-130969">
              <a:buFont typeface="Arial" panose="020B0604020202020204" pitchFamily="34" charset="0"/>
              <a:buChar char="•"/>
              <a:defRPr/>
            </a:pPr>
            <a:r>
              <a:rPr lang="en-US" sz="1600" dirty="0">
                <a:solidFill>
                  <a:srgbClr val="0B3D91"/>
                </a:solidFill>
                <a:latin typeface="Arial" panose="020B0604020202020204" pitchFamily="34" charset="0"/>
                <a:cs typeface="Arial" panose="020B0604020202020204" pitchFamily="34" charset="0"/>
              </a:rPr>
              <a:t>A Variable Conductance Heat Pipe (VCHP) is an extension of a CCHP</a:t>
            </a:r>
          </a:p>
          <a:p>
            <a:pPr lvl="1" indent="-214313">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It includes a reservoir at the condenser end filled with Non-Condensable Gas (NCG)</a:t>
            </a:r>
          </a:p>
          <a:p>
            <a:pPr lvl="1" indent="-214313">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This reservoirs is cold biased and includes a heater to maintain its temperature</a:t>
            </a:r>
          </a:p>
          <a:p>
            <a:pPr lvl="1" indent="-214313">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When the reservoir heats, the NCG expands and partially fills the condenser section, blocking condensation and reducing the effective condenser length</a:t>
            </a:r>
          </a:p>
          <a:p>
            <a:pPr lvl="1" indent="-214313">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When the reservoir cools, the NCG contracts and recedes toward the cold reservoir, increasing the effective condenser length</a:t>
            </a:r>
          </a:p>
          <a:p>
            <a:pPr lvl="1" indent="-214313">
              <a:buFont typeface="Calibri" panose="020F0502020204030204" pitchFamily="34" charset="0"/>
              <a:buChar char="‒"/>
              <a:defRPr/>
            </a:pPr>
            <a:r>
              <a:rPr lang="en-US" sz="1400" dirty="0">
                <a:solidFill>
                  <a:srgbClr val="0B3D91"/>
                </a:solidFill>
                <a:latin typeface="Arial" panose="020B0604020202020204" pitchFamily="34" charset="0"/>
                <a:cs typeface="Arial" panose="020B0604020202020204" pitchFamily="34" charset="0"/>
              </a:rPr>
              <a:t>By heating and cooling of the reservoir, the evaporator end of the VCHP can be controlled to a given temperature under a variety of source and sink values</a:t>
            </a:r>
          </a:p>
          <a:p>
            <a:pPr marL="130969" indent="-130969">
              <a:buFont typeface="Arial" panose="020B0604020202020204" pitchFamily="34" charset="0"/>
              <a:buChar char="•"/>
              <a:defRPr/>
            </a:pPr>
            <a:r>
              <a:rPr lang="en-US" sz="1600" dirty="0">
                <a:solidFill>
                  <a:srgbClr val="0B3D91"/>
                </a:solidFill>
                <a:latin typeface="Arial" panose="020B0604020202020204" pitchFamily="34" charset="0"/>
                <a:cs typeface="Arial" panose="020B0604020202020204" pitchFamily="34" charset="0"/>
              </a:rPr>
              <a:t>HEATPIPE routine in SINDA can accommodate modeling a VCHP, but requires additional inputs: [</a:t>
            </a:r>
            <a:r>
              <a:rPr lang="en-US" dirty="0">
                <a:solidFill>
                  <a:srgbClr val="0B3D91"/>
                </a:solidFill>
                <a:latin typeface="Arial" panose="020B0604020202020204" pitchFamily="34" charset="0"/>
                <a:cs typeface="Arial" panose="020B0604020202020204" pitchFamily="34" charset="0"/>
              </a:rPr>
              <a:t>Vapor </a:t>
            </a:r>
            <a:r>
              <a:rPr lang="en-US" sz="1600" dirty="0">
                <a:solidFill>
                  <a:srgbClr val="0B3D91"/>
                </a:solidFill>
                <a:latin typeface="Arial" panose="020B0604020202020204" pitchFamily="34" charset="0"/>
                <a:cs typeface="Arial" panose="020B0604020202020204" pitchFamily="34" charset="0"/>
              </a:rPr>
              <a:t>Node, Array of </a:t>
            </a:r>
            <a:r>
              <a:rPr lang="en-US" sz="1600" dirty="0" err="1">
                <a:solidFill>
                  <a:srgbClr val="0B3D91"/>
                </a:solidFill>
                <a:latin typeface="Arial" panose="020B0604020202020204" pitchFamily="34" charset="0"/>
                <a:cs typeface="Arial" panose="020B0604020202020204" pitchFamily="34" charset="0"/>
              </a:rPr>
              <a:t>Vap</a:t>
            </a:r>
            <a:r>
              <a:rPr lang="en-US" sz="1600" dirty="0">
                <a:solidFill>
                  <a:srgbClr val="0B3D91"/>
                </a:solidFill>
                <a:latin typeface="Arial" panose="020B0604020202020204" pitchFamily="34" charset="0"/>
                <a:cs typeface="Arial" panose="020B0604020202020204" pitchFamily="34" charset="0"/>
              </a:rPr>
              <a:t>-to-Wall Cond Numbers, Array of Segment Lengths, Volume, HP Diameter, </a:t>
            </a:r>
            <a:r>
              <a:rPr lang="en-US" sz="1600" dirty="0" err="1">
                <a:solidFill>
                  <a:srgbClr val="0B3D91"/>
                </a:solidFill>
                <a:latin typeface="Arial" panose="020B0604020202020204" pitchFamily="34" charset="0"/>
                <a:cs typeface="Arial" panose="020B0604020202020204" pitchFamily="34" charset="0"/>
              </a:rPr>
              <a:t>h</a:t>
            </a:r>
            <a:r>
              <a:rPr lang="en-US" sz="1600" baseline="-25000" dirty="0" err="1">
                <a:solidFill>
                  <a:srgbClr val="0B3D91"/>
                </a:solidFill>
                <a:latin typeface="Arial" panose="020B0604020202020204" pitchFamily="34" charset="0"/>
                <a:cs typeface="Arial" panose="020B0604020202020204" pitchFamily="34" charset="0"/>
              </a:rPr>
              <a:t>cond</a:t>
            </a:r>
            <a:r>
              <a:rPr lang="en-US" sz="1600" dirty="0">
                <a:solidFill>
                  <a:srgbClr val="0B3D91"/>
                </a:solidFill>
                <a:latin typeface="Arial" panose="020B0604020202020204" pitchFamily="34" charset="0"/>
                <a:cs typeface="Arial" panose="020B0604020202020204" pitchFamily="34" charset="0"/>
              </a:rPr>
              <a:t>, </a:t>
            </a:r>
            <a:r>
              <a:rPr lang="en-US" sz="1600" dirty="0" err="1">
                <a:solidFill>
                  <a:srgbClr val="0B3D91"/>
                </a:solidFill>
                <a:latin typeface="Arial" panose="020B0604020202020204" pitchFamily="34" charset="0"/>
                <a:cs typeface="Arial" panose="020B0604020202020204" pitchFamily="34" charset="0"/>
              </a:rPr>
              <a:t>h</a:t>
            </a:r>
            <a:r>
              <a:rPr lang="en-US" sz="1600" baseline="-25000" dirty="0" err="1">
                <a:solidFill>
                  <a:srgbClr val="0B3D91"/>
                </a:solidFill>
                <a:latin typeface="Arial" panose="020B0604020202020204" pitchFamily="34" charset="0"/>
                <a:cs typeface="Arial" panose="020B0604020202020204" pitchFamily="34" charset="0"/>
              </a:rPr>
              <a:t>evap</a:t>
            </a:r>
            <a:r>
              <a:rPr lang="en-US" sz="1600" dirty="0">
                <a:solidFill>
                  <a:srgbClr val="0B3D91"/>
                </a:solidFill>
                <a:latin typeface="Arial" panose="020B0604020202020204" pitchFamily="34" charset="0"/>
                <a:cs typeface="Arial" panose="020B0604020202020204" pitchFamily="34" charset="0"/>
              </a:rPr>
              <a:t>, Res Volume, Res Temp, NCG charge, Working Fluid and NCG IDs]</a:t>
            </a:r>
          </a:p>
          <a:p>
            <a:pPr marL="280988" lvl="1" indent="-165100">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Define a </a:t>
            </a:r>
            <a:r>
              <a:rPr lang="en-US" sz="1400" dirty="0" err="1">
                <a:solidFill>
                  <a:srgbClr val="0B3D91"/>
                </a:solidFill>
                <a:latin typeface="Arial" panose="020B0604020202020204" pitchFamily="34" charset="0"/>
                <a:cs typeface="Arial" panose="020B0604020202020204" pitchFamily="34" charset="0"/>
              </a:rPr>
              <a:t>heatpipe</a:t>
            </a:r>
            <a:r>
              <a:rPr lang="en-US" sz="1400" dirty="0">
                <a:solidFill>
                  <a:srgbClr val="0B3D91"/>
                </a:solidFill>
                <a:latin typeface="Arial" panose="020B0604020202020204" pitchFamily="34" charset="0"/>
                <a:cs typeface="Arial" panose="020B0604020202020204" pitchFamily="34" charset="0"/>
              </a:rPr>
              <a:t> as previously specified and ensure that the nodes increase incrementally from the Evap to the </a:t>
            </a:r>
            <a:r>
              <a:rPr lang="en-US" sz="1400" dirty="0" err="1">
                <a:solidFill>
                  <a:srgbClr val="0B3D91"/>
                </a:solidFill>
                <a:latin typeface="Arial" panose="020B0604020202020204" pitchFamily="34" charset="0"/>
                <a:cs typeface="Arial" panose="020B0604020202020204" pitchFamily="34" charset="0"/>
              </a:rPr>
              <a:t>Condensor</a:t>
            </a:r>
            <a:r>
              <a:rPr lang="en-US" sz="1400" dirty="0">
                <a:solidFill>
                  <a:srgbClr val="0B3D91"/>
                </a:solidFill>
                <a:latin typeface="Arial" panose="020B0604020202020204" pitchFamily="34" charset="0"/>
                <a:cs typeface="Arial" panose="020B0604020202020204" pitchFamily="34" charset="0"/>
              </a:rPr>
              <a:t>.  Ensure the vapor node is arithmetic!</a:t>
            </a:r>
          </a:p>
          <a:p>
            <a:pPr marL="280988" lvl="1" indent="-165100">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When defining the Vapor to Wall Conductors, be sure to specify the ID and not Auto-number</a:t>
            </a:r>
          </a:p>
          <a:p>
            <a:pPr marL="280988" lvl="1" indent="-165100">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This ID will be a fixed value set by the user to be specified in the Vapor-to-Wall Cond Array</a:t>
            </a:r>
          </a:p>
          <a:p>
            <a:pPr marL="280988" lvl="1" indent="-165100">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Be sure to add a geometric representation of the reservoir and its radiator and heater: heat should be applied at the Res Radiator and sensing at the evaporator</a:t>
            </a:r>
          </a:p>
          <a:p>
            <a:pPr marL="280988" lvl="1" indent="-165100">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Define Arrays with Segment Lengths and Cond Nos in the Logic Manager</a:t>
            </a:r>
          </a:p>
          <a:p>
            <a:pPr marL="280988" lvl="1" indent="-165100">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Define a VARIABLES 1 block in logic manager with a call to HEATPIPE and add in</a:t>
            </a:r>
          </a:p>
          <a:p>
            <a:pPr marL="280988" lvl="1" indent="-165100">
              <a:defRPr/>
            </a:pPr>
            <a:r>
              <a:rPr lang="en-US" sz="1400" dirty="0">
                <a:solidFill>
                  <a:srgbClr val="0B3D91"/>
                </a:solidFill>
                <a:latin typeface="Arial" panose="020B0604020202020204" pitchFamily="34" charset="0"/>
                <a:cs typeface="Arial" panose="020B0604020202020204" pitchFamily="34" charset="0"/>
              </a:rPr>
              <a:t>	the appropriate variable and argument values</a:t>
            </a:r>
          </a:p>
          <a:p>
            <a:pPr marL="280988" lvl="1" indent="-165100">
              <a:buFont typeface="Wingdings" panose="05000000000000000000" pitchFamily="2" charset="2"/>
              <a:buChar char="ü"/>
              <a:defRPr/>
            </a:pPr>
            <a:r>
              <a:rPr lang="en-US" sz="1400" dirty="0">
                <a:solidFill>
                  <a:srgbClr val="0B3D91"/>
                </a:solidFill>
                <a:latin typeface="Arial" panose="020B0604020202020204" pitchFamily="34" charset="0"/>
                <a:cs typeface="Arial" panose="020B0604020202020204" pitchFamily="34" charset="0"/>
              </a:rPr>
              <a:t>Refer to SINDA/FLUINT manual for specifics…</a:t>
            </a:r>
            <a:r>
              <a:rPr lang="en-US" sz="1400" i="1" dirty="0">
                <a:solidFill>
                  <a:srgbClr val="0B3D91"/>
                </a:solidFill>
                <a:latin typeface="Arial" panose="020B0604020202020204" pitchFamily="34" charset="0"/>
                <a:cs typeface="Arial" panose="020B0604020202020204" pitchFamily="34" charset="0"/>
              </a:rPr>
              <a:t>be careful with initial conditions</a:t>
            </a:r>
          </a:p>
        </p:txBody>
      </p:sp>
      <p:grpSp>
        <p:nvGrpSpPr>
          <p:cNvPr id="2" name="Group 1">
            <a:extLst>
              <a:ext uri="{FF2B5EF4-FFF2-40B4-BE49-F238E27FC236}">
                <a16:creationId xmlns:a16="http://schemas.microsoft.com/office/drawing/2014/main" id="{AD620E7A-8093-4BC3-980A-1F37EB153BE2}"/>
              </a:ext>
            </a:extLst>
          </p:cNvPr>
          <p:cNvGrpSpPr/>
          <p:nvPr/>
        </p:nvGrpSpPr>
        <p:grpSpPr>
          <a:xfrm>
            <a:off x="7507288" y="1128712"/>
            <a:ext cx="1549400" cy="3824288"/>
            <a:chOff x="7507288" y="1066800"/>
            <a:chExt cx="1549400" cy="4152900"/>
          </a:xfrm>
        </p:grpSpPr>
        <p:sp>
          <p:nvSpPr>
            <p:cNvPr id="11" name="Rectangle 10">
              <a:extLst>
                <a:ext uri="{FF2B5EF4-FFF2-40B4-BE49-F238E27FC236}">
                  <a16:creationId xmlns:a16="http://schemas.microsoft.com/office/drawing/2014/main" id="{7E2FA375-F1B0-4E7B-8BC4-F495F8400B93}"/>
                </a:ext>
              </a:extLst>
            </p:cNvPr>
            <p:cNvSpPr/>
            <p:nvPr/>
          </p:nvSpPr>
          <p:spPr>
            <a:xfrm>
              <a:off x="7940675" y="1562100"/>
              <a:ext cx="280988"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cxnSp>
          <p:nvCxnSpPr>
            <p:cNvPr id="17" name="Straight Connector 16">
              <a:extLst>
                <a:ext uri="{FF2B5EF4-FFF2-40B4-BE49-F238E27FC236}">
                  <a16:creationId xmlns:a16="http://schemas.microsoft.com/office/drawing/2014/main" id="{9C2056BB-E3B9-467C-BADD-AA0030A9DC26}"/>
                </a:ext>
              </a:extLst>
            </p:cNvPr>
            <p:cNvCxnSpPr/>
            <p:nvPr/>
          </p:nvCxnSpPr>
          <p:spPr>
            <a:xfrm flipV="1">
              <a:off x="7940675" y="1562100"/>
              <a:ext cx="0" cy="36576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7A8FFA5-1921-4920-83AE-B56F336EA2B0}"/>
                </a:ext>
              </a:extLst>
            </p:cNvPr>
            <p:cNvCxnSpPr/>
            <p:nvPr/>
          </p:nvCxnSpPr>
          <p:spPr>
            <a:xfrm flipV="1">
              <a:off x="8208963" y="1562100"/>
              <a:ext cx="0" cy="36576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7349EEE-A127-4325-8D1D-561DADA309E0}"/>
                </a:ext>
              </a:extLst>
            </p:cNvPr>
            <p:cNvCxnSpPr/>
            <p:nvPr/>
          </p:nvCxnSpPr>
          <p:spPr>
            <a:xfrm flipH="1">
              <a:off x="7940675" y="5219700"/>
              <a:ext cx="28098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10C6687-6FB3-4F9A-928E-41EBB72B0CA9}"/>
                </a:ext>
              </a:extLst>
            </p:cNvPr>
            <p:cNvCxnSpPr/>
            <p:nvPr/>
          </p:nvCxnSpPr>
          <p:spPr>
            <a:xfrm flipH="1">
              <a:off x="7921625" y="1546225"/>
              <a:ext cx="9683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3A9F607-91A4-410C-86F6-198346DB439B}"/>
                </a:ext>
              </a:extLst>
            </p:cNvPr>
            <p:cNvCxnSpPr/>
            <p:nvPr/>
          </p:nvCxnSpPr>
          <p:spPr>
            <a:xfrm flipH="1">
              <a:off x="8131175" y="1546225"/>
              <a:ext cx="9683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617CDCD-C44B-4A79-B5BA-2B13451A24DF}"/>
                </a:ext>
              </a:extLst>
            </p:cNvPr>
            <p:cNvCxnSpPr/>
            <p:nvPr/>
          </p:nvCxnSpPr>
          <p:spPr>
            <a:xfrm flipH="1">
              <a:off x="7997825" y="1457325"/>
              <a:ext cx="0" cy="7143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F888BC0-E7A5-4B2C-919C-EA3B14A80629}"/>
                </a:ext>
              </a:extLst>
            </p:cNvPr>
            <p:cNvCxnSpPr/>
            <p:nvPr/>
          </p:nvCxnSpPr>
          <p:spPr>
            <a:xfrm flipH="1">
              <a:off x="8153400" y="1457325"/>
              <a:ext cx="0" cy="7143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7D45B1D5-639D-4C17-9721-5727BC399D1E}"/>
                </a:ext>
              </a:extLst>
            </p:cNvPr>
            <p:cNvSpPr/>
            <p:nvPr/>
          </p:nvSpPr>
          <p:spPr>
            <a:xfrm>
              <a:off x="7921625" y="1066800"/>
              <a:ext cx="300038" cy="431800"/>
            </a:xfrm>
            <a:prstGeom prst="ellipse">
              <a:avLst/>
            </a:prstGeom>
            <a:solidFill>
              <a:srgbClr val="FF00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33" name="Rectangle 32">
              <a:extLst>
                <a:ext uri="{FF2B5EF4-FFF2-40B4-BE49-F238E27FC236}">
                  <a16:creationId xmlns:a16="http://schemas.microsoft.com/office/drawing/2014/main" id="{4EE9654F-BD3D-4E2E-8226-6BD853F8E2FD}"/>
                </a:ext>
              </a:extLst>
            </p:cNvPr>
            <p:cNvSpPr/>
            <p:nvPr/>
          </p:nvSpPr>
          <p:spPr>
            <a:xfrm>
              <a:off x="7997825" y="1411288"/>
              <a:ext cx="155575" cy="2349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34" name="Rectangle 33">
              <a:extLst>
                <a:ext uri="{FF2B5EF4-FFF2-40B4-BE49-F238E27FC236}">
                  <a16:creationId xmlns:a16="http://schemas.microsoft.com/office/drawing/2014/main" id="{39A1E6E1-80C0-4DDB-9056-6D38876CB587}"/>
                </a:ext>
              </a:extLst>
            </p:cNvPr>
            <p:cNvSpPr/>
            <p:nvPr/>
          </p:nvSpPr>
          <p:spPr>
            <a:xfrm>
              <a:off x="7962900" y="1565275"/>
              <a:ext cx="233363" cy="6635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cxnSp>
          <p:nvCxnSpPr>
            <p:cNvPr id="36" name="Straight Arrow Connector 35">
              <a:extLst>
                <a:ext uri="{FF2B5EF4-FFF2-40B4-BE49-F238E27FC236}">
                  <a16:creationId xmlns:a16="http://schemas.microsoft.com/office/drawing/2014/main" id="{456B4B12-82DE-489B-B854-A63F2690ADCD}"/>
                </a:ext>
              </a:extLst>
            </p:cNvPr>
            <p:cNvCxnSpPr/>
            <p:nvPr/>
          </p:nvCxnSpPr>
          <p:spPr>
            <a:xfrm>
              <a:off x="7556500" y="5154613"/>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07C7488-49C5-46A8-B08E-FB82FC56B8F4}"/>
                </a:ext>
              </a:extLst>
            </p:cNvPr>
            <p:cNvCxnSpPr/>
            <p:nvPr/>
          </p:nvCxnSpPr>
          <p:spPr>
            <a:xfrm flipH="1">
              <a:off x="7507288" y="2228850"/>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8C7F2553-AD32-462F-B463-9605004ABA8D}"/>
                </a:ext>
              </a:extLst>
            </p:cNvPr>
            <p:cNvCxnSpPr/>
            <p:nvPr/>
          </p:nvCxnSpPr>
          <p:spPr>
            <a:xfrm>
              <a:off x="7556500" y="5033963"/>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8EBA6916-1E78-4D25-BFC9-D0796728582E}"/>
                </a:ext>
              </a:extLst>
            </p:cNvPr>
            <p:cNvCxnSpPr/>
            <p:nvPr/>
          </p:nvCxnSpPr>
          <p:spPr>
            <a:xfrm>
              <a:off x="7556500" y="4891088"/>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266B3621-F9EB-468C-9842-F313217FF079}"/>
                </a:ext>
              </a:extLst>
            </p:cNvPr>
            <p:cNvCxnSpPr/>
            <p:nvPr/>
          </p:nvCxnSpPr>
          <p:spPr>
            <a:xfrm>
              <a:off x="7556500" y="4748213"/>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3B40F642-A7EC-4B90-930B-E546A4D382F9}"/>
                </a:ext>
              </a:extLst>
            </p:cNvPr>
            <p:cNvCxnSpPr/>
            <p:nvPr/>
          </p:nvCxnSpPr>
          <p:spPr>
            <a:xfrm flipH="1">
              <a:off x="7507288" y="2343150"/>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DE5C9D6D-F7A8-46AD-A8F5-63EF06640640}"/>
                </a:ext>
              </a:extLst>
            </p:cNvPr>
            <p:cNvCxnSpPr/>
            <p:nvPr/>
          </p:nvCxnSpPr>
          <p:spPr>
            <a:xfrm flipH="1">
              <a:off x="7507288" y="2486025"/>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09219F6-3BFE-4329-9A4E-24B76CB82AE0}"/>
                </a:ext>
              </a:extLst>
            </p:cNvPr>
            <p:cNvCxnSpPr/>
            <p:nvPr/>
          </p:nvCxnSpPr>
          <p:spPr>
            <a:xfrm flipH="1">
              <a:off x="7507288" y="2614613"/>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FA113935-6394-46AB-8E74-F84B418663E1}"/>
                </a:ext>
              </a:extLst>
            </p:cNvPr>
            <p:cNvSpPr/>
            <p:nvPr/>
          </p:nvSpPr>
          <p:spPr>
            <a:xfrm>
              <a:off x="8769350" y="1562100"/>
              <a:ext cx="280988"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cxnSp>
          <p:nvCxnSpPr>
            <p:cNvPr id="46" name="Straight Connector 45">
              <a:extLst>
                <a:ext uri="{FF2B5EF4-FFF2-40B4-BE49-F238E27FC236}">
                  <a16:creationId xmlns:a16="http://schemas.microsoft.com/office/drawing/2014/main" id="{5CF72893-AD8B-430C-A55B-342EE25BCF3D}"/>
                </a:ext>
              </a:extLst>
            </p:cNvPr>
            <p:cNvCxnSpPr/>
            <p:nvPr/>
          </p:nvCxnSpPr>
          <p:spPr>
            <a:xfrm flipV="1">
              <a:off x="8769350" y="1562100"/>
              <a:ext cx="0" cy="36576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D07DFE6-4EE5-49E9-8171-F9DB43FFAA83}"/>
                </a:ext>
              </a:extLst>
            </p:cNvPr>
            <p:cNvCxnSpPr/>
            <p:nvPr/>
          </p:nvCxnSpPr>
          <p:spPr>
            <a:xfrm flipV="1">
              <a:off x="9037638" y="1562100"/>
              <a:ext cx="0" cy="36576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E772F4B-842D-4814-95A5-CEDE7E6F7BA0}"/>
                </a:ext>
              </a:extLst>
            </p:cNvPr>
            <p:cNvCxnSpPr/>
            <p:nvPr/>
          </p:nvCxnSpPr>
          <p:spPr>
            <a:xfrm flipH="1">
              <a:off x="8769350" y="5219700"/>
              <a:ext cx="28098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277A48C-E99B-4BEB-B253-4C1B917AA776}"/>
                </a:ext>
              </a:extLst>
            </p:cNvPr>
            <p:cNvCxnSpPr/>
            <p:nvPr/>
          </p:nvCxnSpPr>
          <p:spPr>
            <a:xfrm flipH="1">
              <a:off x="8750300" y="1546225"/>
              <a:ext cx="9683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E518674-272B-438C-A288-FF60960CD62E}"/>
                </a:ext>
              </a:extLst>
            </p:cNvPr>
            <p:cNvCxnSpPr/>
            <p:nvPr/>
          </p:nvCxnSpPr>
          <p:spPr>
            <a:xfrm flipH="1">
              <a:off x="8959850" y="1546225"/>
              <a:ext cx="9683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5478128-8274-44E5-B3F4-4B0390287326}"/>
                </a:ext>
              </a:extLst>
            </p:cNvPr>
            <p:cNvCxnSpPr/>
            <p:nvPr/>
          </p:nvCxnSpPr>
          <p:spPr>
            <a:xfrm flipH="1">
              <a:off x="8826500" y="1457325"/>
              <a:ext cx="0" cy="7143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C66BCEE-12C5-4581-ACDC-3177AA6EB34A}"/>
                </a:ext>
              </a:extLst>
            </p:cNvPr>
            <p:cNvCxnSpPr/>
            <p:nvPr/>
          </p:nvCxnSpPr>
          <p:spPr>
            <a:xfrm flipH="1">
              <a:off x="8982075" y="1457325"/>
              <a:ext cx="0" cy="7143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46A5D17A-4578-48CE-AA64-F99E640BAC48}"/>
                </a:ext>
              </a:extLst>
            </p:cNvPr>
            <p:cNvSpPr/>
            <p:nvPr/>
          </p:nvSpPr>
          <p:spPr>
            <a:xfrm>
              <a:off x="8750300" y="1066800"/>
              <a:ext cx="300038" cy="431800"/>
            </a:xfrm>
            <a:prstGeom prst="ellipse">
              <a:avLst/>
            </a:prstGeom>
            <a:solidFill>
              <a:srgbClr val="FF0000"/>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54" name="Rectangle 53">
              <a:extLst>
                <a:ext uri="{FF2B5EF4-FFF2-40B4-BE49-F238E27FC236}">
                  <a16:creationId xmlns:a16="http://schemas.microsoft.com/office/drawing/2014/main" id="{86EDECCE-59F3-4C5D-81D0-6F61055DE36C}"/>
                </a:ext>
              </a:extLst>
            </p:cNvPr>
            <p:cNvSpPr/>
            <p:nvPr/>
          </p:nvSpPr>
          <p:spPr>
            <a:xfrm>
              <a:off x="8826500" y="1411288"/>
              <a:ext cx="155575" cy="2349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55" name="Rectangle 54">
              <a:extLst>
                <a:ext uri="{FF2B5EF4-FFF2-40B4-BE49-F238E27FC236}">
                  <a16:creationId xmlns:a16="http://schemas.microsoft.com/office/drawing/2014/main" id="{A388897E-06C6-45D0-8F6E-857C99FCD236}"/>
                </a:ext>
              </a:extLst>
            </p:cNvPr>
            <p:cNvSpPr/>
            <p:nvPr/>
          </p:nvSpPr>
          <p:spPr>
            <a:xfrm>
              <a:off x="8791575" y="1565275"/>
              <a:ext cx="233363" cy="18891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cxnSp>
          <p:nvCxnSpPr>
            <p:cNvPr id="56" name="Straight Arrow Connector 55">
              <a:extLst>
                <a:ext uri="{FF2B5EF4-FFF2-40B4-BE49-F238E27FC236}">
                  <a16:creationId xmlns:a16="http://schemas.microsoft.com/office/drawing/2014/main" id="{753C81A6-541E-446B-88F9-967D01D39616}"/>
                </a:ext>
              </a:extLst>
            </p:cNvPr>
            <p:cNvCxnSpPr/>
            <p:nvPr/>
          </p:nvCxnSpPr>
          <p:spPr>
            <a:xfrm>
              <a:off x="8385175" y="5154613"/>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179D4BF2-A09F-4708-938E-ADF59423F0B0}"/>
                </a:ext>
              </a:extLst>
            </p:cNvPr>
            <p:cNvCxnSpPr/>
            <p:nvPr/>
          </p:nvCxnSpPr>
          <p:spPr>
            <a:xfrm flipH="1">
              <a:off x="8335963" y="2228850"/>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58CEF4D6-E493-4057-8114-8BF0C8C71BD5}"/>
                </a:ext>
              </a:extLst>
            </p:cNvPr>
            <p:cNvCxnSpPr/>
            <p:nvPr/>
          </p:nvCxnSpPr>
          <p:spPr>
            <a:xfrm>
              <a:off x="8385175" y="5033963"/>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8CBF280F-DE49-4693-A44B-FF2513F3C4D5}"/>
                </a:ext>
              </a:extLst>
            </p:cNvPr>
            <p:cNvCxnSpPr/>
            <p:nvPr/>
          </p:nvCxnSpPr>
          <p:spPr>
            <a:xfrm>
              <a:off x="8385175" y="4891088"/>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0ECAB92A-4C20-4142-99D8-7B321400F450}"/>
                </a:ext>
              </a:extLst>
            </p:cNvPr>
            <p:cNvCxnSpPr/>
            <p:nvPr/>
          </p:nvCxnSpPr>
          <p:spPr>
            <a:xfrm>
              <a:off x="8385175" y="4748213"/>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C0488D12-79F4-4615-847D-12A004662038}"/>
                </a:ext>
              </a:extLst>
            </p:cNvPr>
            <p:cNvCxnSpPr/>
            <p:nvPr/>
          </p:nvCxnSpPr>
          <p:spPr>
            <a:xfrm flipH="1">
              <a:off x="8335963" y="2343150"/>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A718DD50-4A10-4549-A8F7-5087FABDC974}"/>
                </a:ext>
              </a:extLst>
            </p:cNvPr>
            <p:cNvCxnSpPr/>
            <p:nvPr/>
          </p:nvCxnSpPr>
          <p:spPr>
            <a:xfrm flipH="1">
              <a:off x="8335963" y="2486025"/>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C757F4C6-AF09-49AE-A748-5C4F3BE7531B}"/>
                </a:ext>
              </a:extLst>
            </p:cNvPr>
            <p:cNvCxnSpPr/>
            <p:nvPr/>
          </p:nvCxnSpPr>
          <p:spPr>
            <a:xfrm flipH="1">
              <a:off x="8335963" y="2614613"/>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F6640C7-B8F6-42C0-84EC-2033D8450C7F}"/>
                </a:ext>
              </a:extLst>
            </p:cNvPr>
            <p:cNvCxnSpPr/>
            <p:nvPr/>
          </p:nvCxnSpPr>
          <p:spPr>
            <a:xfrm flipH="1">
              <a:off x="8335963" y="2093913"/>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B0B1E965-7CDA-4125-BA45-AA784528C1E1}"/>
                </a:ext>
              </a:extLst>
            </p:cNvPr>
            <p:cNvCxnSpPr/>
            <p:nvPr/>
          </p:nvCxnSpPr>
          <p:spPr>
            <a:xfrm flipH="1">
              <a:off x="8335963" y="1979613"/>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3687ED14-EE9A-4401-913B-D287A491C146}"/>
                </a:ext>
              </a:extLst>
            </p:cNvPr>
            <p:cNvCxnSpPr/>
            <p:nvPr/>
          </p:nvCxnSpPr>
          <p:spPr>
            <a:xfrm flipH="1">
              <a:off x="8335963" y="1857375"/>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E5D88355-9821-4FF6-85F9-681163A564B9}"/>
                </a:ext>
              </a:extLst>
            </p:cNvPr>
            <p:cNvCxnSpPr/>
            <p:nvPr/>
          </p:nvCxnSpPr>
          <p:spPr>
            <a:xfrm flipH="1">
              <a:off x="8335963" y="1754188"/>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D86F6E6D-3619-4B23-8B0E-CCE1132758F7}"/>
                </a:ext>
              </a:extLst>
            </p:cNvPr>
            <p:cNvCxnSpPr/>
            <p:nvPr/>
          </p:nvCxnSpPr>
          <p:spPr>
            <a:xfrm>
              <a:off x="8385175" y="4625975"/>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04C42173-C9DF-4D47-9516-F4D1457BC25D}"/>
                </a:ext>
              </a:extLst>
            </p:cNvPr>
            <p:cNvCxnSpPr/>
            <p:nvPr/>
          </p:nvCxnSpPr>
          <p:spPr>
            <a:xfrm>
              <a:off x="8385175" y="4519613"/>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759FC187-F1BC-443A-9762-F99F7A986F15}"/>
                </a:ext>
              </a:extLst>
            </p:cNvPr>
            <p:cNvCxnSpPr/>
            <p:nvPr/>
          </p:nvCxnSpPr>
          <p:spPr>
            <a:xfrm>
              <a:off x="7556500" y="1368425"/>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3F9ED1B6-1FF6-4A8B-9EF6-9214ED903E4F}"/>
                </a:ext>
              </a:extLst>
            </p:cNvPr>
            <p:cNvCxnSpPr/>
            <p:nvPr/>
          </p:nvCxnSpPr>
          <p:spPr>
            <a:xfrm>
              <a:off x="7556500" y="1225550"/>
              <a:ext cx="36512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5E8C2DE1-C850-449C-B8AB-70A59B8911ED}"/>
                </a:ext>
              </a:extLst>
            </p:cNvPr>
            <p:cNvCxnSpPr/>
            <p:nvPr/>
          </p:nvCxnSpPr>
          <p:spPr>
            <a:xfrm flipH="1">
              <a:off x="8335963" y="1328738"/>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199D6EAE-8B28-4597-A1EB-ED966DF0F931}"/>
                </a:ext>
              </a:extLst>
            </p:cNvPr>
            <p:cNvCxnSpPr/>
            <p:nvPr/>
          </p:nvCxnSpPr>
          <p:spPr>
            <a:xfrm flipH="1">
              <a:off x="8335963" y="1225550"/>
              <a:ext cx="41433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18836" name="TextBox 73">
              <a:extLst>
                <a:ext uri="{FF2B5EF4-FFF2-40B4-BE49-F238E27FC236}">
                  <a16:creationId xmlns:a16="http://schemas.microsoft.com/office/drawing/2014/main" id="{E8B69ADA-9EDE-4061-AFE9-E232D0C6B1EE}"/>
                </a:ext>
              </a:extLst>
            </p:cNvPr>
            <p:cNvSpPr txBox="1">
              <a:spLocks noChangeArrowheads="1"/>
            </p:cNvSpPr>
            <p:nvPr/>
          </p:nvSpPr>
          <p:spPr bwMode="auto">
            <a:xfrm rot="16200000">
              <a:off x="7619316" y="2466270"/>
              <a:ext cx="89672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dirty="0">
                  <a:latin typeface="Arial" panose="020B0604020202020204" pitchFamily="34" charset="0"/>
                </a:rPr>
                <a:t>COND</a:t>
              </a:r>
            </a:p>
          </p:txBody>
        </p:sp>
        <p:sp>
          <p:nvSpPr>
            <p:cNvPr id="118837" name="TextBox 74">
              <a:extLst>
                <a:ext uri="{FF2B5EF4-FFF2-40B4-BE49-F238E27FC236}">
                  <a16:creationId xmlns:a16="http://schemas.microsoft.com/office/drawing/2014/main" id="{FB74CFD0-CED1-44E0-8408-0D7B724CBD7B}"/>
                </a:ext>
              </a:extLst>
            </p:cNvPr>
            <p:cNvSpPr txBox="1">
              <a:spLocks noChangeArrowheads="1"/>
            </p:cNvSpPr>
            <p:nvPr/>
          </p:nvSpPr>
          <p:spPr bwMode="auto">
            <a:xfrm rot="-5400000">
              <a:off x="8542338" y="2117725"/>
              <a:ext cx="736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a:latin typeface="Arial" panose="020B0604020202020204" pitchFamily="34" charset="0"/>
                </a:rPr>
                <a:t>COND</a:t>
              </a:r>
            </a:p>
          </p:txBody>
        </p:sp>
        <p:sp>
          <p:nvSpPr>
            <p:cNvPr id="118838" name="TextBox 75">
              <a:extLst>
                <a:ext uri="{FF2B5EF4-FFF2-40B4-BE49-F238E27FC236}">
                  <a16:creationId xmlns:a16="http://schemas.microsoft.com/office/drawing/2014/main" id="{B8F7A682-A585-4025-A175-1D266EEC8B5C}"/>
                </a:ext>
              </a:extLst>
            </p:cNvPr>
            <p:cNvSpPr txBox="1">
              <a:spLocks noChangeArrowheads="1"/>
            </p:cNvSpPr>
            <p:nvPr/>
          </p:nvSpPr>
          <p:spPr bwMode="auto">
            <a:xfrm rot="-5400000">
              <a:off x="7713663" y="3344862"/>
              <a:ext cx="736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a:latin typeface="Arial" panose="020B0604020202020204" pitchFamily="34" charset="0"/>
                </a:rPr>
                <a:t>ADIAB</a:t>
              </a:r>
            </a:p>
          </p:txBody>
        </p:sp>
        <p:sp>
          <p:nvSpPr>
            <p:cNvPr id="118839" name="TextBox 77">
              <a:extLst>
                <a:ext uri="{FF2B5EF4-FFF2-40B4-BE49-F238E27FC236}">
                  <a16:creationId xmlns:a16="http://schemas.microsoft.com/office/drawing/2014/main" id="{F02E3477-4AFA-42A4-BFDA-A90C42B5F56C}"/>
                </a:ext>
              </a:extLst>
            </p:cNvPr>
            <p:cNvSpPr txBox="1">
              <a:spLocks noChangeArrowheads="1"/>
            </p:cNvSpPr>
            <p:nvPr/>
          </p:nvSpPr>
          <p:spPr bwMode="auto">
            <a:xfrm rot="-5400000">
              <a:off x="8520113" y="3344862"/>
              <a:ext cx="736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a:latin typeface="Arial" panose="020B0604020202020204" pitchFamily="34" charset="0"/>
                </a:rPr>
                <a:t>ADIAB</a:t>
              </a:r>
            </a:p>
          </p:txBody>
        </p:sp>
        <p:sp>
          <p:nvSpPr>
            <p:cNvPr id="118840" name="TextBox 78">
              <a:extLst>
                <a:ext uri="{FF2B5EF4-FFF2-40B4-BE49-F238E27FC236}">
                  <a16:creationId xmlns:a16="http://schemas.microsoft.com/office/drawing/2014/main" id="{0199E810-4A47-471E-B97E-8C66C8F8247F}"/>
                </a:ext>
              </a:extLst>
            </p:cNvPr>
            <p:cNvSpPr txBox="1">
              <a:spLocks noChangeArrowheads="1"/>
            </p:cNvSpPr>
            <p:nvPr/>
          </p:nvSpPr>
          <p:spPr bwMode="auto">
            <a:xfrm rot="-5400000">
              <a:off x="8542338" y="4679950"/>
              <a:ext cx="736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a:latin typeface="Arial" panose="020B0604020202020204" pitchFamily="34" charset="0"/>
                </a:rPr>
                <a:t>EVAP</a:t>
              </a:r>
            </a:p>
          </p:txBody>
        </p:sp>
        <p:sp>
          <p:nvSpPr>
            <p:cNvPr id="118841" name="TextBox 79">
              <a:extLst>
                <a:ext uri="{FF2B5EF4-FFF2-40B4-BE49-F238E27FC236}">
                  <a16:creationId xmlns:a16="http://schemas.microsoft.com/office/drawing/2014/main" id="{CC4239D0-DEE4-4E92-A981-BF3B712B5D61}"/>
                </a:ext>
              </a:extLst>
            </p:cNvPr>
            <p:cNvSpPr txBox="1">
              <a:spLocks noChangeArrowheads="1"/>
            </p:cNvSpPr>
            <p:nvPr/>
          </p:nvSpPr>
          <p:spPr bwMode="auto">
            <a:xfrm rot="-5400000">
              <a:off x="7707313" y="4679950"/>
              <a:ext cx="736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a:latin typeface="Arial" panose="020B0604020202020204" pitchFamily="34" charset="0"/>
                </a:rPr>
                <a:t>EVAP</a:t>
              </a:r>
            </a:p>
          </p:txBody>
        </p:sp>
        <p:sp>
          <p:nvSpPr>
            <p:cNvPr id="118842" name="TextBox 80">
              <a:extLst>
                <a:ext uri="{FF2B5EF4-FFF2-40B4-BE49-F238E27FC236}">
                  <a16:creationId xmlns:a16="http://schemas.microsoft.com/office/drawing/2014/main" id="{3AE9F02F-9964-4BF1-9F4E-A2354A052A1F}"/>
                </a:ext>
              </a:extLst>
            </p:cNvPr>
            <p:cNvSpPr txBox="1">
              <a:spLocks noChangeArrowheads="1"/>
            </p:cNvSpPr>
            <p:nvPr/>
          </p:nvSpPr>
          <p:spPr bwMode="auto">
            <a:xfrm rot="-5400000">
              <a:off x="7811294" y="1243806"/>
              <a:ext cx="528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a:solidFill>
                    <a:schemeClr val="bg1"/>
                  </a:solidFill>
                  <a:latin typeface="Arial" panose="020B0604020202020204" pitchFamily="34" charset="0"/>
                </a:rPr>
                <a:t>RES</a:t>
              </a:r>
            </a:p>
          </p:txBody>
        </p:sp>
        <p:sp>
          <p:nvSpPr>
            <p:cNvPr id="118843" name="TextBox 81">
              <a:extLst>
                <a:ext uri="{FF2B5EF4-FFF2-40B4-BE49-F238E27FC236}">
                  <a16:creationId xmlns:a16="http://schemas.microsoft.com/office/drawing/2014/main" id="{D69C48A6-8E17-4B56-98CD-1F2E7A1ABBD5}"/>
                </a:ext>
              </a:extLst>
            </p:cNvPr>
            <p:cNvSpPr txBox="1">
              <a:spLocks noChangeArrowheads="1"/>
            </p:cNvSpPr>
            <p:nvPr/>
          </p:nvSpPr>
          <p:spPr bwMode="auto">
            <a:xfrm rot="-5400000">
              <a:off x="8622506" y="1232695"/>
              <a:ext cx="5492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200">
                  <a:solidFill>
                    <a:schemeClr val="bg1"/>
                  </a:solidFill>
                  <a:latin typeface="Arial" panose="020B0604020202020204" pitchFamily="34" charset="0"/>
                </a:rPr>
                <a:t>RES</a:t>
              </a:r>
            </a:p>
          </p:txBody>
        </p:sp>
      </p:grpSp>
      <p:pic>
        <p:nvPicPr>
          <p:cNvPr id="118844" name="Picture 76">
            <a:extLst>
              <a:ext uri="{FF2B5EF4-FFF2-40B4-BE49-F238E27FC236}">
                <a16:creationId xmlns:a16="http://schemas.microsoft.com/office/drawing/2014/main" id="{F37864A5-31FE-4658-AE1C-E4E02B61E092}"/>
              </a:ext>
            </a:extLst>
          </p:cNvPr>
          <p:cNvPicPr>
            <a:picLocks noChangeAspect="1"/>
          </p:cNvPicPr>
          <p:nvPr/>
        </p:nvPicPr>
        <p:blipFill>
          <a:blip r:embed="rId2">
            <a:extLst>
              <a:ext uri="{28A0092B-C50C-407E-A947-70E740481C1C}">
                <a14:useLocalDpi xmlns:a14="http://schemas.microsoft.com/office/drawing/2010/main" val="0"/>
              </a:ext>
            </a:extLst>
          </a:blip>
          <a:srcRect r="50348" b="70543"/>
          <a:stretch>
            <a:fillRect/>
          </a:stretch>
        </p:blipFill>
        <p:spPr bwMode="auto">
          <a:xfrm>
            <a:off x="7502045" y="5029200"/>
            <a:ext cx="1554643" cy="121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845" name="Slide Number Placeholder 1">
            <a:extLst>
              <a:ext uri="{FF2B5EF4-FFF2-40B4-BE49-F238E27FC236}">
                <a16:creationId xmlns:a16="http://schemas.microsoft.com/office/drawing/2014/main" id="{9E923BB6-0697-4746-9A7F-5AC5B4B63E3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24030E5-0054-4C40-B58D-4B69AEB93C16}" type="slidenum">
              <a:rPr lang="en-US" altLang="en-US" sz="1200" smtClean="0"/>
              <a:pPr>
                <a:spcBef>
                  <a:spcPct val="0"/>
                </a:spcBef>
                <a:buFontTx/>
                <a:buNone/>
              </a:pPr>
              <a:t>158</a:t>
            </a:fld>
            <a:endParaRPr lang="en-US" altLang="en-US" sz="1200"/>
          </a:p>
        </p:txBody>
      </p:sp>
    </p:spTree>
    <p:extLst>
      <p:ext uri="{BB962C8B-B14F-4D97-AF65-F5344CB8AC3E}">
        <p14:creationId xmlns:p14="http://schemas.microsoft.com/office/powerpoint/2010/main" val="52648153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DD45F5CC-308C-4917-8A57-8BD2759336AF}"/>
              </a:ext>
            </a:extLst>
          </p:cNvPr>
          <p:cNvPicPr>
            <a:picLocks noChangeAspect="1"/>
          </p:cNvPicPr>
          <p:nvPr/>
        </p:nvPicPr>
        <p:blipFill>
          <a:blip r:embed="rId2"/>
          <a:stretch>
            <a:fillRect/>
          </a:stretch>
        </p:blipFill>
        <p:spPr>
          <a:xfrm>
            <a:off x="5560145" y="1135462"/>
            <a:ext cx="1783630" cy="2522138"/>
          </a:xfrm>
          <a:prstGeom prst="rect">
            <a:avLst/>
          </a:prstGeom>
        </p:spPr>
      </p:pic>
      <p:sp>
        <p:nvSpPr>
          <p:cNvPr id="120834" name="TextBox 3">
            <a:extLst>
              <a:ext uri="{FF2B5EF4-FFF2-40B4-BE49-F238E27FC236}">
                <a16:creationId xmlns:a16="http://schemas.microsoft.com/office/drawing/2014/main" id="{B35D958B-1FF3-4AEC-8F4C-0F7332150BA4}"/>
              </a:ext>
            </a:extLst>
          </p:cNvPr>
          <p:cNvSpPr txBox="1">
            <a:spLocks noChangeArrowheads="1"/>
          </p:cNvSpPr>
          <p:nvPr/>
        </p:nvSpPr>
        <p:spPr bwMode="auto">
          <a:xfrm>
            <a:off x="136525" y="1135462"/>
            <a:ext cx="5510649"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30175" indent="-130175">
              <a:spcBef>
                <a:spcPct val="20000"/>
              </a:spcBef>
              <a:buFont typeface="Arial" panose="020B0604020202020204" pitchFamily="34" charset="0"/>
              <a:buChar char="•"/>
              <a:defRPr sz="3200">
                <a:solidFill>
                  <a:schemeClr val="tx1"/>
                </a:solidFill>
                <a:latin typeface="Calibri" panose="020F0502020204030204" pitchFamily="34" charset="0"/>
              </a:defRPr>
            </a:lvl1pPr>
            <a:lvl2pPr marL="346075"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688975" indent="-2143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b="1" dirty="0">
                <a:solidFill>
                  <a:srgbClr val="0B3D91"/>
                </a:solidFill>
                <a:latin typeface="Arial" panose="020B0604020202020204" pitchFamily="34" charset="0"/>
              </a:rPr>
              <a:t>More thermal models are asking for controller modeling: input value is mathematically evaluated to predicts output value of controller (e.g. Input: Temperature, Output: Heater Power)</a:t>
            </a:r>
          </a:p>
          <a:p>
            <a:pPr>
              <a:spcBef>
                <a:spcPct val="0"/>
              </a:spcBef>
            </a:pPr>
            <a:r>
              <a:rPr lang="en-US" altLang="en-US" sz="1400" b="1" dirty="0">
                <a:solidFill>
                  <a:srgbClr val="0B3D91"/>
                </a:solidFill>
                <a:latin typeface="Arial" panose="020B0604020202020204" pitchFamily="34" charset="0"/>
              </a:rPr>
              <a:t>Common example is thermostatic or proportional heater:</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Define On and Off Temperatures and Max power to apply</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Define Location to Apply Heat and Location to Sense Temperature</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Use Proportional for Steady State behavior</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Determine if Proportional is needed for transient </a:t>
            </a:r>
          </a:p>
          <a:p>
            <a:pPr lvl="2">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Often needed for tighter stability</a:t>
            </a:r>
          </a:p>
          <a:p>
            <a:pPr lvl="2">
              <a:spcBef>
                <a:spcPct val="0"/>
              </a:spcBef>
              <a:buFont typeface="Wingdings" panose="05000000000000000000" pitchFamily="2" charset="2"/>
              <a:buChar char="ü"/>
            </a:pPr>
            <a:r>
              <a:rPr lang="en-US" altLang="en-US" sz="1300" b="1" i="1" u="sng" dirty="0">
                <a:solidFill>
                  <a:srgbClr val="0B3D91"/>
                </a:solidFill>
                <a:latin typeface="Arial" panose="020B0604020202020204" pitchFamily="34" charset="0"/>
              </a:rPr>
              <a:t>Widen</a:t>
            </a:r>
            <a:r>
              <a:rPr lang="en-US" altLang="en-US" sz="1300" dirty="0">
                <a:solidFill>
                  <a:srgbClr val="0B3D91"/>
                </a:solidFill>
                <a:latin typeface="Arial" panose="020B0604020202020204" pitchFamily="34" charset="0"/>
              </a:rPr>
              <a:t> Range between Toff and Ton for better control</a:t>
            </a:r>
          </a:p>
          <a:p>
            <a:pPr>
              <a:spcBef>
                <a:spcPct val="0"/>
              </a:spcBef>
            </a:pPr>
            <a:r>
              <a:rPr lang="en-US" altLang="en-US" sz="1400" b="1" dirty="0">
                <a:solidFill>
                  <a:srgbClr val="0B3D91"/>
                </a:solidFill>
                <a:latin typeface="Arial" panose="020B0604020202020204" pitchFamily="34" charset="0"/>
              </a:rPr>
              <a:t>For a full PID controller, use a PID controller under Logic Manager</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Define Proportional, Integral, and Derivative Gains</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Define Setpoint: what you are trying to achieve</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Define Sensing Variable: what it actually is</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Define Control Variable what you are actually changing (e.g. power)</a:t>
            </a:r>
          </a:p>
          <a:p>
            <a:pPr lvl="2">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Done as a Register to be used elsewhere in TD</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Define upper/lower bounds on Ctrl. Variable (e.g. max/min power)</a:t>
            </a:r>
          </a:p>
          <a:p>
            <a:pPr lvl="2">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Generally a good idea to </a:t>
            </a:r>
            <a:r>
              <a:rPr lang="en-US" altLang="en-US" sz="1300" i="1" dirty="0">
                <a:solidFill>
                  <a:srgbClr val="0B3D91"/>
                </a:solidFill>
                <a:latin typeface="Arial" panose="020B0604020202020204" pitchFamily="34" charset="0"/>
              </a:rPr>
              <a:t>Prevent Integral Windup</a:t>
            </a:r>
          </a:p>
          <a:p>
            <a:pPr lvl="1">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Apply output variable to some TD object, usually a heat load</a:t>
            </a:r>
          </a:p>
          <a:p>
            <a:pPr lvl="2">
              <a:spcBef>
                <a:spcPct val="0"/>
              </a:spcBef>
              <a:buFont typeface="Wingdings" panose="05000000000000000000" pitchFamily="2" charset="2"/>
              <a:buChar char="ü"/>
            </a:pPr>
            <a:r>
              <a:rPr lang="en-US" altLang="en-US" sz="1300" dirty="0">
                <a:solidFill>
                  <a:srgbClr val="0B3D91"/>
                </a:solidFill>
                <a:latin typeface="Arial" panose="020B0604020202020204" pitchFamily="34" charset="0"/>
              </a:rPr>
              <a:t>Make sure to output as expression so that changes in process variable as SINDA runs are applied correctly</a:t>
            </a:r>
          </a:p>
        </p:txBody>
      </p:sp>
      <p:sp>
        <p:nvSpPr>
          <p:cNvPr id="120835" name="TextBox 9">
            <a:extLst>
              <a:ext uri="{FF2B5EF4-FFF2-40B4-BE49-F238E27FC236}">
                <a16:creationId xmlns:a16="http://schemas.microsoft.com/office/drawing/2014/main" id="{B0E6AD38-51DB-4940-B3AB-82FAF2D705F5}"/>
              </a:ext>
            </a:extLst>
          </p:cNvPr>
          <p:cNvSpPr txBox="1">
            <a:spLocks noChangeArrowheads="1"/>
          </p:cNvSpPr>
          <p:nvPr/>
        </p:nvSpPr>
        <p:spPr bwMode="auto">
          <a:xfrm>
            <a:off x="984738" y="0"/>
            <a:ext cx="7397262" cy="1014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Controller                                                      (Heater or Cooler) Modeling</a:t>
            </a:r>
          </a:p>
        </p:txBody>
      </p:sp>
      <p:grpSp>
        <p:nvGrpSpPr>
          <p:cNvPr id="120836" name="Group 1">
            <a:extLst>
              <a:ext uri="{FF2B5EF4-FFF2-40B4-BE49-F238E27FC236}">
                <a16:creationId xmlns:a16="http://schemas.microsoft.com/office/drawing/2014/main" id="{103AF34B-AE4F-4675-A1AD-827EBE9C0960}"/>
              </a:ext>
            </a:extLst>
          </p:cNvPr>
          <p:cNvGrpSpPr>
            <a:grpSpLocks/>
          </p:cNvGrpSpPr>
          <p:nvPr/>
        </p:nvGrpSpPr>
        <p:grpSpPr bwMode="auto">
          <a:xfrm>
            <a:off x="7391400" y="1397833"/>
            <a:ext cx="1651000" cy="2101850"/>
            <a:chOff x="9487988" y="370820"/>
            <a:chExt cx="2667000" cy="2785053"/>
          </a:xfrm>
        </p:grpSpPr>
        <p:cxnSp>
          <p:nvCxnSpPr>
            <p:cNvPr id="5" name="Straight Connector 4">
              <a:extLst>
                <a:ext uri="{FF2B5EF4-FFF2-40B4-BE49-F238E27FC236}">
                  <a16:creationId xmlns:a16="http://schemas.microsoft.com/office/drawing/2014/main" id="{E0634626-9EA8-4D3F-A07D-C6062FC1B0CF}"/>
                </a:ext>
              </a:extLst>
            </p:cNvPr>
            <p:cNvCxnSpPr/>
            <p:nvPr/>
          </p:nvCxnSpPr>
          <p:spPr>
            <a:xfrm>
              <a:off x="10098321" y="370820"/>
              <a:ext cx="0" cy="1066482"/>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61B2D0A-37A8-4D84-8C62-462850198509}"/>
                </a:ext>
              </a:extLst>
            </p:cNvPr>
            <p:cNvCxnSpPr/>
            <p:nvPr/>
          </p:nvCxnSpPr>
          <p:spPr>
            <a:xfrm>
              <a:off x="10098321" y="1437302"/>
              <a:ext cx="205666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05E6AE1-B4CF-414E-B18F-D57CE6C46492}"/>
                </a:ext>
              </a:extLst>
            </p:cNvPr>
            <p:cNvCxnSpPr/>
            <p:nvPr/>
          </p:nvCxnSpPr>
          <p:spPr>
            <a:xfrm>
              <a:off x="10098321" y="675830"/>
              <a:ext cx="12181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757D751-97B6-4457-84CB-5DC8A32F1777}"/>
                </a:ext>
              </a:extLst>
            </p:cNvPr>
            <p:cNvSpPr txBox="1"/>
            <p:nvPr/>
          </p:nvSpPr>
          <p:spPr>
            <a:xfrm>
              <a:off x="9487988" y="522273"/>
              <a:ext cx="761633" cy="336562"/>
            </a:xfrm>
            <a:prstGeom prst="rect">
              <a:avLst/>
            </a:prstGeom>
            <a:noFill/>
          </p:spPr>
          <p:txBody>
            <a:bodyPr>
              <a:spAutoFit/>
            </a:bodyPr>
            <a:lstStyle/>
            <a:p>
              <a:pPr>
                <a:defRPr/>
              </a:pPr>
              <a:r>
                <a:rPr lang="en-US" sz="1050" dirty="0" err="1"/>
                <a:t>Q</a:t>
              </a:r>
              <a:r>
                <a:rPr lang="en-US" sz="1050" baseline="-25000" dirty="0" err="1"/>
                <a:t>High</a:t>
              </a:r>
              <a:endParaRPr lang="en-US" sz="1050" baseline="-25000" dirty="0"/>
            </a:p>
          </p:txBody>
        </p:sp>
        <p:sp>
          <p:nvSpPr>
            <p:cNvPr id="9" name="TextBox 8">
              <a:extLst>
                <a:ext uri="{FF2B5EF4-FFF2-40B4-BE49-F238E27FC236}">
                  <a16:creationId xmlns:a16="http://schemas.microsoft.com/office/drawing/2014/main" id="{A48C2D79-EA3E-47F7-B581-CAF0868B6557}"/>
                </a:ext>
              </a:extLst>
            </p:cNvPr>
            <p:cNvSpPr txBox="1"/>
            <p:nvPr/>
          </p:nvSpPr>
          <p:spPr>
            <a:xfrm>
              <a:off x="9487988" y="1208019"/>
              <a:ext cx="761633" cy="347081"/>
            </a:xfrm>
            <a:prstGeom prst="rect">
              <a:avLst/>
            </a:prstGeom>
            <a:noFill/>
          </p:spPr>
          <p:txBody>
            <a:bodyPr>
              <a:spAutoFit/>
            </a:bodyPr>
            <a:lstStyle/>
            <a:p>
              <a:pPr>
                <a:defRPr/>
              </a:pPr>
              <a:r>
                <a:rPr lang="en-US" sz="1050" dirty="0" err="1"/>
                <a:t>Q</a:t>
              </a:r>
              <a:r>
                <a:rPr lang="en-US" sz="1050" baseline="-25000" dirty="0" err="1"/>
                <a:t>Low</a:t>
              </a:r>
              <a:endParaRPr lang="en-US" sz="1050" baseline="-25000" dirty="0"/>
            </a:p>
          </p:txBody>
        </p:sp>
        <p:cxnSp>
          <p:nvCxnSpPr>
            <p:cNvPr id="11" name="Straight Connector 10">
              <a:extLst>
                <a:ext uri="{FF2B5EF4-FFF2-40B4-BE49-F238E27FC236}">
                  <a16:creationId xmlns:a16="http://schemas.microsoft.com/office/drawing/2014/main" id="{CFF793B2-E588-4051-A423-F5913CC39440}"/>
                </a:ext>
              </a:extLst>
            </p:cNvPr>
            <p:cNvCxnSpPr/>
            <p:nvPr/>
          </p:nvCxnSpPr>
          <p:spPr>
            <a:xfrm>
              <a:off x="10783021" y="1437302"/>
              <a:ext cx="122066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639C3FE-DDE3-41DC-A228-EFF39D72BAE8}"/>
                </a:ext>
              </a:extLst>
            </p:cNvPr>
            <p:cNvCxnSpPr/>
            <p:nvPr/>
          </p:nvCxnSpPr>
          <p:spPr>
            <a:xfrm>
              <a:off x="10783021" y="675830"/>
              <a:ext cx="0" cy="76147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2500F5B-7658-49BE-BB58-48F71B1BA407}"/>
                </a:ext>
              </a:extLst>
            </p:cNvPr>
            <p:cNvCxnSpPr/>
            <p:nvPr/>
          </p:nvCxnSpPr>
          <p:spPr>
            <a:xfrm>
              <a:off x="11316421" y="675830"/>
              <a:ext cx="0" cy="76147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561A371-C472-4423-978E-A95ABBFCAFB7}"/>
                </a:ext>
              </a:extLst>
            </p:cNvPr>
            <p:cNvSpPr txBox="1"/>
            <p:nvPr/>
          </p:nvSpPr>
          <p:spPr>
            <a:xfrm>
              <a:off x="10631721" y="1513029"/>
              <a:ext cx="761633" cy="347079"/>
            </a:xfrm>
            <a:prstGeom prst="rect">
              <a:avLst/>
            </a:prstGeom>
            <a:noFill/>
          </p:spPr>
          <p:txBody>
            <a:bodyPr>
              <a:spAutoFit/>
            </a:bodyPr>
            <a:lstStyle/>
            <a:p>
              <a:pPr>
                <a:defRPr/>
              </a:pPr>
              <a:r>
                <a:rPr lang="en-US" sz="1050" dirty="0" err="1"/>
                <a:t>T</a:t>
              </a:r>
              <a:r>
                <a:rPr lang="en-US" sz="1050" baseline="-25000" dirty="0" err="1"/>
                <a:t>Low</a:t>
              </a:r>
              <a:endParaRPr lang="en-US" sz="1050" baseline="-25000" dirty="0"/>
            </a:p>
          </p:txBody>
        </p:sp>
        <p:sp>
          <p:nvSpPr>
            <p:cNvPr id="15" name="TextBox 14">
              <a:extLst>
                <a:ext uri="{FF2B5EF4-FFF2-40B4-BE49-F238E27FC236}">
                  <a16:creationId xmlns:a16="http://schemas.microsoft.com/office/drawing/2014/main" id="{F4D3EC37-553D-49CF-AA74-A07B72CA3EFF}"/>
                </a:ext>
              </a:extLst>
            </p:cNvPr>
            <p:cNvSpPr txBox="1"/>
            <p:nvPr/>
          </p:nvSpPr>
          <p:spPr>
            <a:xfrm>
              <a:off x="11165121" y="1513029"/>
              <a:ext cx="761633" cy="347079"/>
            </a:xfrm>
            <a:prstGeom prst="rect">
              <a:avLst/>
            </a:prstGeom>
            <a:noFill/>
          </p:spPr>
          <p:txBody>
            <a:bodyPr>
              <a:spAutoFit/>
            </a:bodyPr>
            <a:lstStyle/>
            <a:p>
              <a:pPr>
                <a:defRPr/>
              </a:pPr>
              <a:r>
                <a:rPr lang="en-US" sz="1050" dirty="0" err="1"/>
                <a:t>T</a:t>
              </a:r>
              <a:r>
                <a:rPr lang="en-US" sz="1050" baseline="-25000" dirty="0" err="1"/>
                <a:t>High</a:t>
              </a:r>
              <a:endParaRPr lang="en-US" sz="1050" baseline="-25000" dirty="0"/>
            </a:p>
          </p:txBody>
        </p:sp>
        <p:cxnSp>
          <p:nvCxnSpPr>
            <p:cNvPr id="16" name="Straight Connector 15">
              <a:extLst>
                <a:ext uri="{FF2B5EF4-FFF2-40B4-BE49-F238E27FC236}">
                  <a16:creationId xmlns:a16="http://schemas.microsoft.com/office/drawing/2014/main" id="{5EACF748-EB17-46E4-BAA1-B70BA54BAAEC}"/>
                </a:ext>
              </a:extLst>
            </p:cNvPr>
            <p:cNvCxnSpPr/>
            <p:nvPr/>
          </p:nvCxnSpPr>
          <p:spPr>
            <a:xfrm>
              <a:off x="10098321" y="1666585"/>
              <a:ext cx="0" cy="10664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46C34B4-94CC-49AA-9C3D-0F23A7F991EC}"/>
                </a:ext>
              </a:extLst>
            </p:cNvPr>
            <p:cNvCxnSpPr/>
            <p:nvPr/>
          </p:nvCxnSpPr>
          <p:spPr>
            <a:xfrm>
              <a:off x="10098321" y="2733067"/>
              <a:ext cx="205666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935A339-389C-4ACE-B7A7-E74481C404B3}"/>
                </a:ext>
              </a:extLst>
            </p:cNvPr>
            <p:cNvCxnSpPr/>
            <p:nvPr/>
          </p:nvCxnSpPr>
          <p:spPr>
            <a:xfrm>
              <a:off x="10098321" y="1971595"/>
              <a:ext cx="6847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A33DEAC-A58F-4B29-A00D-03C2760293EF}"/>
                </a:ext>
              </a:extLst>
            </p:cNvPr>
            <p:cNvSpPr txBox="1"/>
            <p:nvPr/>
          </p:nvSpPr>
          <p:spPr>
            <a:xfrm>
              <a:off x="9487988" y="1818038"/>
              <a:ext cx="761633" cy="336562"/>
            </a:xfrm>
            <a:prstGeom prst="rect">
              <a:avLst/>
            </a:prstGeom>
            <a:noFill/>
          </p:spPr>
          <p:txBody>
            <a:bodyPr>
              <a:spAutoFit/>
            </a:bodyPr>
            <a:lstStyle/>
            <a:p>
              <a:pPr>
                <a:defRPr/>
              </a:pPr>
              <a:r>
                <a:rPr lang="en-US" sz="1050" dirty="0" err="1"/>
                <a:t>Q</a:t>
              </a:r>
              <a:r>
                <a:rPr lang="en-US" sz="1050" baseline="-25000" dirty="0" err="1"/>
                <a:t>High</a:t>
              </a:r>
              <a:endParaRPr lang="en-US" sz="1050" baseline="-25000" dirty="0"/>
            </a:p>
          </p:txBody>
        </p:sp>
        <p:sp>
          <p:nvSpPr>
            <p:cNvPr id="20" name="TextBox 19">
              <a:extLst>
                <a:ext uri="{FF2B5EF4-FFF2-40B4-BE49-F238E27FC236}">
                  <a16:creationId xmlns:a16="http://schemas.microsoft.com/office/drawing/2014/main" id="{B0BC08CA-4CAE-4216-9193-3EE10B762720}"/>
                </a:ext>
              </a:extLst>
            </p:cNvPr>
            <p:cNvSpPr txBox="1"/>
            <p:nvPr/>
          </p:nvSpPr>
          <p:spPr>
            <a:xfrm>
              <a:off x="9487988" y="2503784"/>
              <a:ext cx="761633" cy="347081"/>
            </a:xfrm>
            <a:prstGeom prst="rect">
              <a:avLst/>
            </a:prstGeom>
            <a:noFill/>
          </p:spPr>
          <p:txBody>
            <a:bodyPr>
              <a:spAutoFit/>
            </a:bodyPr>
            <a:lstStyle/>
            <a:p>
              <a:pPr>
                <a:defRPr/>
              </a:pPr>
              <a:r>
                <a:rPr lang="en-US" sz="1050" dirty="0" err="1"/>
                <a:t>Q</a:t>
              </a:r>
              <a:r>
                <a:rPr lang="en-US" sz="1050" baseline="-25000" dirty="0" err="1"/>
                <a:t>Low</a:t>
              </a:r>
              <a:endParaRPr lang="en-US" sz="1050" baseline="-25000" dirty="0"/>
            </a:p>
          </p:txBody>
        </p:sp>
        <p:cxnSp>
          <p:nvCxnSpPr>
            <p:cNvPr id="21" name="Straight Connector 20">
              <a:extLst>
                <a:ext uri="{FF2B5EF4-FFF2-40B4-BE49-F238E27FC236}">
                  <a16:creationId xmlns:a16="http://schemas.microsoft.com/office/drawing/2014/main" id="{603667D1-8569-4AD9-BA46-DCB99DD80034}"/>
                </a:ext>
              </a:extLst>
            </p:cNvPr>
            <p:cNvCxnSpPr/>
            <p:nvPr/>
          </p:nvCxnSpPr>
          <p:spPr>
            <a:xfrm>
              <a:off x="11316421" y="2733067"/>
              <a:ext cx="687265"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68DEE7B-D8DA-49AA-981C-36C9C38739DF}"/>
                </a:ext>
              </a:extLst>
            </p:cNvPr>
            <p:cNvCxnSpPr/>
            <p:nvPr/>
          </p:nvCxnSpPr>
          <p:spPr>
            <a:xfrm>
              <a:off x="10783021" y="1971595"/>
              <a:ext cx="533400" cy="76147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23730A2-270D-4F12-BF40-2387A82DF324}"/>
                </a:ext>
              </a:extLst>
            </p:cNvPr>
            <p:cNvSpPr txBox="1"/>
            <p:nvPr/>
          </p:nvSpPr>
          <p:spPr>
            <a:xfrm>
              <a:off x="10631721" y="2808794"/>
              <a:ext cx="761633" cy="347079"/>
            </a:xfrm>
            <a:prstGeom prst="rect">
              <a:avLst/>
            </a:prstGeom>
            <a:noFill/>
          </p:spPr>
          <p:txBody>
            <a:bodyPr>
              <a:spAutoFit/>
            </a:bodyPr>
            <a:lstStyle/>
            <a:p>
              <a:pPr>
                <a:defRPr/>
              </a:pPr>
              <a:r>
                <a:rPr lang="en-US" sz="1050" dirty="0" err="1"/>
                <a:t>T</a:t>
              </a:r>
              <a:r>
                <a:rPr lang="en-US" sz="1050" baseline="-25000" dirty="0" err="1"/>
                <a:t>Low</a:t>
              </a:r>
              <a:endParaRPr lang="en-US" sz="1050" baseline="-25000" dirty="0"/>
            </a:p>
          </p:txBody>
        </p:sp>
        <p:sp>
          <p:nvSpPr>
            <p:cNvPr id="24" name="TextBox 23">
              <a:extLst>
                <a:ext uri="{FF2B5EF4-FFF2-40B4-BE49-F238E27FC236}">
                  <a16:creationId xmlns:a16="http://schemas.microsoft.com/office/drawing/2014/main" id="{126F01C7-93C3-44B8-B4C9-E209F3CB1931}"/>
                </a:ext>
              </a:extLst>
            </p:cNvPr>
            <p:cNvSpPr txBox="1"/>
            <p:nvPr/>
          </p:nvSpPr>
          <p:spPr>
            <a:xfrm>
              <a:off x="11165121" y="2808794"/>
              <a:ext cx="761633" cy="347079"/>
            </a:xfrm>
            <a:prstGeom prst="rect">
              <a:avLst/>
            </a:prstGeom>
            <a:noFill/>
          </p:spPr>
          <p:txBody>
            <a:bodyPr>
              <a:spAutoFit/>
            </a:bodyPr>
            <a:lstStyle/>
            <a:p>
              <a:pPr>
                <a:defRPr/>
              </a:pPr>
              <a:r>
                <a:rPr lang="en-US" sz="1050" dirty="0" err="1"/>
                <a:t>T</a:t>
              </a:r>
              <a:r>
                <a:rPr lang="en-US" sz="1050" baseline="-25000" dirty="0" err="1"/>
                <a:t>High</a:t>
              </a:r>
              <a:endParaRPr lang="en-US" sz="1050" baseline="-25000" dirty="0"/>
            </a:p>
          </p:txBody>
        </p:sp>
      </p:grpSp>
      <p:pic>
        <p:nvPicPr>
          <p:cNvPr id="120838" name="Picture 3">
            <a:extLst>
              <a:ext uri="{FF2B5EF4-FFF2-40B4-BE49-F238E27FC236}">
                <a16:creationId xmlns:a16="http://schemas.microsoft.com/office/drawing/2014/main" id="{0E554D1B-1143-46A6-A835-72674371DC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3900" y="3828296"/>
            <a:ext cx="2941638" cy="220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26">
            <a:extLst>
              <a:ext uri="{FF2B5EF4-FFF2-40B4-BE49-F238E27FC236}">
                <a16:creationId xmlns:a16="http://schemas.microsoft.com/office/drawing/2014/main" id="{A68362CA-8178-430D-A1FB-F5D0A66D77E4}"/>
              </a:ext>
            </a:extLst>
          </p:cNvPr>
          <p:cNvSpPr/>
          <p:nvPr/>
        </p:nvSpPr>
        <p:spPr>
          <a:xfrm>
            <a:off x="5486400" y="1902658"/>
            <a:ext cx="936625" cy="300038"/>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Oval 27">
            <a:extLst>
              <a:ext uri="{FF2B5EF4-FFF2-40B4-BE49-F238E27FC236}">
                <a16:creationId xmlns:a16="http://schemas.microsoft.com/office/drawing/2014/main" id="{CE2BC8F5-3EB0-4377-86A5-66C9C3D8F7D9}"/>
              </a:ext>
            </a:extLst>
          </p:cNvPr>
          <p:cNvSpPr/>
          <p:nvPr/>
        </p:nvSpPr>
        <p:spPr>
          <a:xfrm>
            <a:off x="5555064" y="2191583"/>
            <a:ext cx="487362" cy="136525"/>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a:p>
        </p:txBody>
      </p:sp>
      <p:sp>
        <p:nvSpPr>
          <p:cNvPr id="29" name="Oval 28">
            <a:extLst>
              <a:ext uri="{FF2B5EF4-FFF2-40B4-BE49-F238E27FC236}">
                <a16:creationId xmlns:a16="http://schemas.microsoft.com/office/drawing/2014/main" id="{795F388E-659E-4E6D-B1E5-B358A78271C0}"/>
              </a:ext>
            </a:extLst>
          </p:cNvPr>
          <p:cNvSpPr/>
          <p:nvPr/>
        </p:nvSpPr>
        <p:spPr>
          <a:xfrm>
            <a:off x="5803900" y="4518858"/>
            <a:ext cx="1536700" cy="250825"/>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Oval 29">
            <a:extLst>
              <a:ext uri="{FF2B5EF4-FFF2-40B4-BE49-F238E27FC236}">
                <a16:creationId xmlns:a16="http://schemas.microsoft.com/office/drawing/2014/main" id="{A8F0AB8F-93F9-4185-A314-FA45266D342A}"/>
              </a:ext>
            </a:extLst>
          </p:cNvPr>
          <p:cNvSpPr/>
          <p:nvPr/>
        </p:nvSpPr>
        <p:spPr>
          <a:xfrm>
            <a:off x="6394450" y="5280858"/>
            <a:ext cx="458788" cy="603250"/>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Oval 30">
            <a:extLst>
              <a:ext uri="{FF2B5EF4-FFF2-40B4-BE49-F238E27FC236}">
                <a16:creationId xmlns:a16="http://schemas.microsoft.com/office/drawing/2014/main" id="{97392A55-12E9-4B4F-B61D-4EC9E8698DDF}"/>
              </a:ext>
            </a:extLst>
          </p:cNvPr>
          <p:cNvSpPr/>
          <p:nvPr/>
        </p:nvSpPr>
        <p:spPr>
          <a:xfrm>
            <a:off x="7292975" y="5357058"/>
            <a:ext cx="1146175" cy="450850"/>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Oval 31">
            <a:extLst>
              <a:ext uri="{FF2B5EF4-FFF2-40B4-BE49-F238E27FC236}">
                <a16:creationId xmlns:a16="http://schemas.microsoft.com/office/drawing/2014/main" id="{7C75E27C-F740-49F4-9576-2BB154600E61}"/>
              </a:ext>
            </a:extLst>
          </p:cNvPr>
          <p:cNvSpPr/>
          <p:nvPr/>
        </p:nvSpPr>
        <p:spPr>
          <a:xfrm>
            <a:off x="7175500" y="4739521"/>
            <a:ext cx="1536700" cy="250825"/>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Oval 32">
            <a:extLst>
              <a:ext uri="{FF2B5EF4-FFF2-40B4-BE49-F238E27FC236}">
                <a16:creationId xmlns:a16="http://schemas.microsoft.com/office/drawing/2014/main" id="{D10B0487-191F-4AA2-818C-3FBAD43748D8}"/>
              </a:ext>
            </a:extLst>
          </p:cNvPr>
          <p:cNvSpPr/>
          <p:nvPr/>
        </p:nvSpPr>
        <p:spPr>
          <a:xfrm>
            <a:off x="7175500" y="5106233"/>
            <a:ext cx="1536700" cy="250825"/>
          </a:xfrm>
          <a:prstGeom prst="ellipse">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0846" name="Slide Number Placeholder 2">
            <a:extLst>
              <a:ext uri="{FF2B5EF4-FFF2-40B4-BE49-F238E27FC236}">
                <a16:creationId xmlns:a16="http://schemas.microsoft.com/office/drawing/2014/main" id="{7637EC86-8CB5-4DEF-A26B-E2D6FD13206C}"/>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F1A69E5-929B-4D32-A7C2-A6AB699F654B}" type="slidenum">
              <a:rPr lang="en-US" altLang="en-US" sz="1200" smtClean="0"/>
              <a:pPr>
                <a:spcBef>
                  <a:spcPct val="0"/>
                </a:spcBef>
                <a:buFontTx/>
                <a:buNone/>
              </a:pPr>
              <a:t>159</a:t>
            </a:fld>
            <a:endParaRPr lang="en-US" altLang="en-US" sz="1200"/>
          </a:p>
        </p:txBody>
      </p:sp>
    </p:spTree>
    <p:extLst>
      <p:ext uri="{BB962C8B-B14F-4D97-AF65-F5344CB8AC3E}">
        <p14:creationId xmlns:p14="http://schemas.microsoft.com/office/powerpoint/2010/main" val="305488648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Box 9">
            <a:extLst>
              <a:ext uri="{FF2B5EF4-FFF2-40B4-BE49-F238E27FC236}">
                <a16:creationId xmlns:a16="http://schemas.microsoft.com/office/drawing/2014/main" id="{94D59295-411A-49C7-897E-DA7EE9D70CAC}"/>
              </a:ext>
            </a:extLst>
          </p:cNvPr>
          <p:cNvSpPr txBox="1">
            <a:spLocks noChangeArrowheads="1"/>
          </p:cNvSpPr>
          <p:nvPr/>
        </p:nvSpPr>
        <p:spPr bwMode="auto">
          <a:xfrm>
            <a:off x="964642" y="0"/>
            <a:ext cx="7341158" cy="1034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TEC or Cryocooler Modeling</a:t>
            </a:r>
          </a:p>
        </p:txBody>
      </p:sp>
      <p:sp>
        <p:nvSpPr>
          <p:cNvPr id="119811" name="TextBox 5">
            <a:extLst>
              <a:ext uri="{FF2B5EF4-FFF2-40B4-BE49-F238E27FC236}">
                <a16:creationId xmlns:a16="http://schemas.microsoft.com/office/drawing/2014/main" id="{43D2E2FC-600F-49FD-9299-DB3C8C70244B}"/>
              </a:ext>
            </a:extLst>
          </p:cNvPr>
          <p:cNvSpPr txBox="1">
            <a:spLocks noChangeArrowheads="1"/>
          </p:cNvSpPr>
          <p:nvPr/>
        </p:nvSpPr>
        <p:spPr bwMode="auto">
          <a:xfrm>
            <a:off x="141288" y="1079637"/>
            <a:ext cx="900271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0175" indent="-130175">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b="1" dirty="0" err="1">
                <a:solidFill>
                  <a:srgbClr val="0B3D91"/>
                </a:solidFill>
                <a:latin typeface="Arial" panose="020B0604020202020204" pitchFamily="34" charset="0"/>
              </a:rPr>
              <a:t>ThermoElectric</a:t>
            </a:r>
            <a:r>
              <a:rPr lang="en-US" altLang="en-US" sz="1400" b="1" dirty="0">
                <a:solidFill>
                  <a:srgbClr val="0B3D91"/>
                </a:solidFill>
                <a:latin typeface="Arial" panose="020B0604020202020204" pitchFamily="34" charset="0"/>
              </a:rPr>
              <a:t> Coolers utilize the Peltier principal to induce a temperature gradient between two junctions when a current is applied to provide cooling.  Typically about 6% efficient</a:t>
            </a:r>
          </a:p>
          <a:p>
            <a:pPr>
              <a:spcBef>
                <a:spcPct val="0"/>
              </a:spcBef>
            </a:pPr>
            <a:r>
              <a:rPr lang="en-US" altLang="en-US" sz="1400" b="1" dirty="0">
                <a:solidFill>
                  <a:srgbClr val="0B3D91"/>
                </a:solidFill>
                <a:latin typeface="Arial" panose="020B0604020202020204" pitchFamily="34" charset="0"/>
              </a:rPr>
              <a:t>Performance based on 4 related variables specific to device.  Knowing 3 can allow 4</a:t>
            </a:r>
            <a:r>
              <a:rPr lang="en-US" altLang="en-US" sz="1400" b="1" baseline="30000" dirty="0">
                <a:solidFill>
                  <a:srgbClr val="0B3D91"/>
                </a:solidFill>
                <a:latin typeface="Arial" panose="020B0604020202020204" pitchFamily="34" charset="0"/>
              </a:rPr>
              <a:t>th</a:t>
            </a:r>
            <a:r>
              <a:rPr lang="en-US" altLang="en-US" sz="1400" b="1" dirty="0">
                <a:solidFill>
                  <a:srgbClr val="0B3D91"/>
                </a:solidFill>
                <a:latin typeface="Arial" panose="020B0604020202020204" pitchFamily="34" charset="0"/>
              </a:rPr>
              <a:t> to be calculated</a:t>
            </a:r>
          </a:p>
          <a:p>
            <a:pPr lvl="1">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Hot Side Temperature (can be retrieved from model)</a:t>
            </a:r>
          </a:p>
          <a:p>
            <a:pPr lvl="1">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Cold Side Temperature (usually the goal or setpoint)</a:t>
            </a:r>
          </a:p>
          <a:p>
            <a:pPr lvl="1">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Cold Side Load (can be calculated from model)</a:t>
            </a:r>
          </a:p>
          <a:p>
            <a:pPr lvl="1">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Hot Side Load (including input power, current, or voltage), often the independent control variable</a:t>
            </a:r>
            <a:endParaRPr lang="en-US" altLang="en-US" sz="1200" dirty="0">
              <a:solidFill>
                <a:srgbClr val="0B3D91"/>
              </a:solidFill>
              <a:latin typeface="Arial" panose="020B0604020202020204" pitchFamily="34" charset="0"/>
            </a:endParaRPr>
          </a:p>
          <a:p>
            <a:pPr>
              <a:spcBef>
                <a:spcPct val="0"/>
              </a:spcBef>
            </a:pPr>
            <a:r>
              <a:rPr lang="en-US" altLang="en-US" sz="1400" b="1" dirty="0">
                <a:solidFill>
                  <a:srgbClr val="0B3D91"/>
                </a:solidFill>
                <a:latin typeface="Arial" panose="020B0604020202020204" pitchFamily="34" charset="0"/>
              </a:rPr>
              <a:t>User must decide how to model controller…</a:t>
            </a:r>
          </a:p>
          <a:p>
            <a:pPr lvl="1">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Assume it can achieve control temperature and set cooling point to boundary temperature</a:t>
            </a:r>
          </a:p>
          <a:p>
            <a:pPr lvl="1">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OR Model controller with feedback and apply negative cooling load (see PID controller slide)</a:t>
            </a:r>
          </a:p>
        </p:txBody>
      </p:sp>
      <p:pic>
        <p:nvPicPr>
          <p:cNvPr id="119812" name="Picture 4">
            <a:extLst>
              <a:ext uri="{FF2B5EF4-FFF2-40B4-BE49-F238E27FC236}">
                <a16:creationId xmlns:a16="http://schemas.microsoft.com/office/drawing/2014/main" id="{1EDA9314-73BF-410C-BE47-7BB2FEAB7A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198"/>
          <a:stretch>
            <a:fillRect/>
          </a:stretch>
        </p:blipFill>
        <p:spPr bwMode="auto">
          <a:xfrm>
            <a:off x="5805488" y="5105400"/>
            <a:ext cx="161925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3" name="Picture 5">
            <a:extLst>
              <a:ext uri="{FF2B5EF4-FFF2-40B4-BE49-F238E27FC236}">
                <a16:creationId xmlns:a16="http://schemas.microsoft.com/office/drawing/2014/main" id="{45CB87EA-1CD8-43E2-8881-A42A3F94D1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4738" y="5241925"/>
            <a:ext cx="16192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4" name="Picture 6">
            <a:extLst>
              <a:ext uri="{FF2B5EF4-FFF2-40B4-BE49-F238E27FC236}">
                <a16:creationId xmlns:a16="http://schemas.microsoft.com/office/drawing/2014/main" id="{8861B121-23CD-49EE-9029-923F7BD3DD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4738" y="4177632"/>
            <a:ext cx="16192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5" name="Slide Number Placeholder 1">
            <a:extLst>
              <a:ext uri="{FF2B5EF4-FFF2-40B4-BE49-F238E27FC236}">
                <a16:creationId xmlns:a16="http://schemas.microsoft.com/office/drawing/2014/main" id="{98198EBC-6253-4119-8180-C3710A3B337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9FC0F80-262D-40B7-AB00-6BC8DBD52D5C}" type="slidenum">
              <a:rPr lang="en-US" altLang="en-US" sz="1200" smtClean="0"/>
              <a:pPr>
                <a:spcBef>
                  <a:spcPct val="0"/>
                </a:spcBef>
                <a:buFontTx/>
                <a:buNone/>
              </a:pPr>
              <a:t>160</a:t>
            </a:fld>
            <a:endParaRPr lang="en-US" altLang="en-US" sz="1200"/>
          </a:p>
        </p:txBody>
      </p:sp>
      <p:sp>
        <p:nvSpPr>
          <p:cNvPr id="119816" name="TextBox 7">
            <a:extLst>
              <a:ext uri="{FF2B5EF4-FFF2-40B4-BE49-F238E27FC236}">
                <a16:creationId xmlns:a16="http://schemas.microsoft.com/office/drawing/2014/main" id="{E44139E2-2476-4F89-BDA5-6395CE52A420}"/>
              </a:ext>
            </a:extLst>
          </p:cNvPr>
          <p:cNvSpPr txBox="1">
            <a:spLocks noChangeArrowheads="1"/>
          </p:cNvSpPr>
          <p:nvPr/>
        </p:nvSpPr>
        <p:spPr bwMode="auto">
          <a:xfrm>
            <a:off x="130175" y="3287535"/>
            <a:ext cx="7032625"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0175" indent="-130175">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b="1" dirty="0">
                <a:solidFill>
                  <a:srgbClr val="0B3D91"/>
                </a:solidFill>
                <a:latin typeface="Arial" panose="020B0604020202020204" pitchFamily="34" charset="0"/>
              </a:rPr>
              <a:t>If assuming controller can achieve temperature…</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Need to extract heat removed from boundary cold side (QFLOW, QFLOWSET or HNQCAL)</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Retrieve Hot Side Temperature from model</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Determine cooling DT from T</a:t>
            </a:r>
            <a:r>
              <a:rPr lang="en-US" altLang="en-US" sz="1400" baseline="-25000" dirty="0">
                <a:solidFill>
                  <a:srgbClr val="0B3D91"/>
                </a:solidFill>
                <a:latin typeface="Arial" panose="020B0604020202020204" pitchFamily="34" charset="0"/>
              </a:rPr>
              <a:t>hot</a:t>
            </a:r>
            <a:r>
              <a:rPr lang="en-US" altLang="en-US" sz="1400" dirty="0">
                <a:solidFill>
                  <a:srgbClr val="0B3D91"/>
                </a:solidFill>
                <a:latin typeface="Arial" panose="020B0604020202020204" pitchFamily="34" charset="0"/>
              </a:rPr>
              <a:t> - </a:t>
            </a:r>
            <a:r>
              <a:rPr lang="en-US" altLang="en-US" sz="1400" dirty="0" err="1">
                <a:solidFill>
                  <a:srgbClr val="0B3D91"/>
                </a:solidFill>
                <a:latin typeface="Arial" panose="020B0604020202020204" pitchFamily="34" charset="0"/>
              </a:rPr>
              <a:t>T</a:t>
            </a:r>
            <a:r>
              <a:rPr lang="en-US" altLang="en-US" sz="1400" baseline="-25000" dirty="0" err="1">
                <a:solidFill>
                  <a:srgbClr val="0B3D91"/>
                </a:solidFill>
                <a:latin typeface="Arial" panose="020B0604020202020204" pitchFamily="34" charset="0"/>
              </a:rPr>
              <a:t>cold</a:t>
            </a:r>
            <a:endParaRPr lang="en-US" altLang="en-US" sz="1400" baseline="-25000" dirty="0">
              <a:solidFill>
                <a:srgbClr val="0B3D91"/>
              </a:solidFill>
              <a:latin typeface="Arial" panose="020B0604020202020204" pitchFamily="34" charset="0"/>
            </a:endParaRP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Look up power needed for TEC to remove Q heat, and achieve DT for current T</a:t>
            </a:r>
            <a:r>
              <a:rPr lang="en-US" altLang="en-US" sz="1400" baseline="-25000" dirty="0">
                <a:solidFill>
                  <a:srgbClr val="0B3D91"/>
                </a:solidFill>
                <a:latin typeface="Arial" panose="020B0604020202020204" pitchFamily="34" charset="0"/>
              </a:rPr>
              <a:t>hot</a:t>
            </a:r>
            <a:r>
              <a:rPr lang="en-US" altLang="en-US" sz="1400" dirty="0">
                <a:solidFill>
                  <a:srgbClr val="0B3D91"/>
                </a:solidFill>
                <a:latin typeface="Arial" panose="020B0604020202020204" pitchFamily="34" charset="0"/>
              </a:rPr>
              <a:t> </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Apply power to Hot Side node</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Routine developed for WFC3 to characterize TEC performance curves by 4</a:t>
            </a:r>
            <a:r>
              <a:rPr lang="en-US" altLang="en-US" sz="1400" baseline="30000" dirty="0">
                <a:solidFill>
                  <a:srgbClr val="0B3D91"/>
                </a:solidFill>
                <a:latin typeface="Arial" panose="020B0604020202020204" pitchFamily="34" charset="0"/>
              </a:rPr>
              <a:t>th</a:t>
            </a:r>
            <a:r>
              <a:rPr lang="en-US" altLang="en-US" sz="1400" dirty="0">
                <a:solidFill>
                  <a:srgbClr val="0B3D91"/>
                </a:solidFill>
                <a:latin typeface="Arial" panose="020B0604020202020204" pitchFamily="34" charset="0"/>
              </a:rPr>
              <a:t> order polynomial</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Could also use TRIVARIATE array with enough data points…</a:t>
            </a:r>
          </a:p>
          <a:p>
            <a:pPr>
              <a:spcBef>
                <a:spcPct val="0"/>
              </a:spcBef>
            </a:pPr>
            <a:r>
              <a:rPr lang="en-US" altLang="en-US" sz="1400" b="1" dirty="0">
                <a:solidFill>
                  <a:srgbClr val="0B3D91"/>
                </a:solidFill>
                <a:latin typeface="Arial" panose="020B0604020202020204" pitchFamily="34" charset="0"/>
              </a:rPr>
              <a:t>If constant power TEC…</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Determine heat removed based on input power, DT, and T</a:t>
            </a:r>
            <a:r>
              <a:rPr lang="en-US" altLang="en-US" sz="1400" baseline="-25000" dirty="0">
                <a:solidFill>
                  <a:srgbClr val="0B3D91"/>
                </a:solidFill>
                <a:latin typeface="Arial" panose="020B0604020202020204" pitchFamily="34" charset="0"/>
              </a:rPr>
              <a:t>hot</a:t>
            </a:r>
            <a:r>
              <a:rPr lang="en-US" altLang="en-US" sz="1400" dirty="0">
                <a:solidFill>
                  <a:srgbClr val="0B3D91"/>
                </a:solidFill>
                <a:latin typeface="Arial" panose="020B0604020202020204" pitchFamily="34" charset="0"/>
              </a:rPr>
              <a:t> </a:t>
            </a:r>
          </a:p>
          <a:p>
            <a:pPr lvl="1">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Apply a negative heat load at cold side node</a:t>
            </a:r>
          </a:p>
          <a:p>
            <a:pPr>
              <a:spcBef>
                <a:spcPct val="0"/>
              </a:spcBef>
            </a:pPr>
            <a:r>
              <a:rPr lang="en-US" altLang="en-US" sz="1400" b="1" dirty="0">
                <a:solidFill>
                  <a:srgbClr val="0B3D91"/>
                </a:solidFill>
                <a:latin typeface="Arial" panose="020B0604020202020204" pitchFamily="34" charset="0"/>
              </a:rPr>
              <a:t>Hot Side and Cold side usually not coupled unless TEC is off…</a:t>
            </a:r>
          </a:p>
        </p:txBody>
      </p:sp>
    </p:spTree>
    <p:extLst>
      <p:ext uri="{BB962C8B-B14F-4D97-AF65-F5344CB8AC3E}">
        <p14:creationId xmlns:p14="http://schemas.microsoft.com/office/powerpoint/2010/main" val="32284223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Box 3">
            <a:extLst>
              <a:ext uri="{FF2B5EF4-FFF2-40B4-BE49-F238E27FC236}">
                <a16:creationId xmlns:a16="http://schemas.microsoft.com/office/drawing/2014/main" id="{868F5775-BEAB-43E0-A26B-04DF45F67F94}"/>
              </a:ext>
            </a:extLst>
          </p:cNvPr>
          <p:cNvSpPr txBox="1">
            <a:spLocks noChangeArrowheads="1"/>
          </p:cNvSpPr>
          <p:nvPr/>
        </p:nvSpPr>
        <p:spPr bwMode="auto">
          <a:xfrm>
            <a:off x="-1" y="1188097"/>
            <a:ext cx="3888713"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30175" indent="-130175">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600" b="1" dirty="0">
                <a:solidFill>
                  <a:srgbClr val="0B3D91"/>
                </a:solidFill>
                <a:latin typeface="Arial" panose="020B0604020202020204" pitchFamily="34" charset="0"/>
              </a:rPr>
              <a:t>Phase change happens over a constant temperature</a:t>
            </a:r>
          </a:p>
          <a:p>
            <a:pPr marL="231775" lvl="1" indent="-120650">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PCMs (paraffins) are generally very poor conductors of heat</a:t>
            </a:r>
          </a:p>
          <a:p>
            <a:pPr marL="231775" lvl="1" indent="-120650">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PCM assembly is generally a hermetically sealed aluminum housing to which a core for uniform spreading is bonded</a:t>
            </a:r>
          </a:p>
          <a:p>
            <a:pPr marL="231775" lvl="1" indent="-120650">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Gaps in between core is filled with PCM</a:t>
            </a:r>
          </a:p>
          <a:p>
            <a:pPr marL="231775" lvl="1" indent="-120650">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Core may contact multiple faces for improved through conductivity (aka vias)</a:t>
            </a:r>
          </a:p>
          <a:p>
            <a:pPr marL="231775" lvl="1" indent="-120650">
              <a:spcBef>
                <a:spcPct val="0"/>
              </a:spcBef>
              <a:buFont typeface="Calibri" panose="020F0502020204030204" pitchFamily="34" charset="0"/>
              <a:buChar char="‒"/>
            </a:pPr>
            <a:r>
              <a:rPr lang="en-US" altLang="en-US" sz="1400" dirty="0">
                <a:solidFill>
                  <a:srgbClr val="0B3D91"/>
                </a:solidFill>
                <a:latin typeface="Arial" panose="020B0604020202020204" pitchFamily="34" charset="0"/>
              </a:rPr>
              <a:t>Melting point is material specific.  Paraffins typically used with Solid to Liquid phase change</a:t>
            </a:r>
          </a:p>
          <a:p>
            <a:pPr>
              <a:spcBef>
                <a:spcPct val="0"/>
              </a:spcBef>
            </a:pPr>
            <a:r>
              <a:rPr lang="en-US" altLang="en-US" sz="1600" b="1" dirty="0">
                <a:solidFill>
                  <a:srgbClr val="0B3D91"/>
                </a:solidFill>
                <a:latin typeface="Arial" panose="020B0604020202020204" pitchFamily="34" charset="0"/>
              </a:rPr>
              <a:t>Thermal Desktop includes capabilities to model PCMs via FUSION function</a:t>
            </a:r>
          </a:p>
          <a:p>
            <a:pPr marL="231775" lvl="1" indent="-120650">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Define conductivity of material as the core (typically 10% or AL1100 for plane of fins, and 1% or AL1100 for out of plane)</a:t>
            </a:r>
          </a:p>
          <a:p>
            <a:pPr marL="231775" lvl="1" indent="-120650">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Define Specific Heat of material as FUSION</a:t>
            </a:r>
          </a:p>
          <a:p>
            <a:pPr marL="231775" lvl="1" indent="-120650">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Specify Melt Pointing and Heat of Fusion</a:t>
            </a:r>
          </a:p>
          <a:p>
            <a:pPr marL="231775" lvl="1" indent="-120650">
              <a:spcBef>
                <a:spcPct val="0"/>
              </a:spcBef>
              <a:buFont typeface="Wingdings" panose="05000000000000000000" pitchFamily="2" charset="2"/>
              <a:buChar char="ü"/>
            </a:pPr>
            <a:r>
              <a:rPr lang="en-US" altLang="en-US" sz="1400" dirty="0">
                <a:solidFill>
                  <a:srgbClr val="0B3D91"/>
                </a:solidFill>
                <a:latin typeface="Arial" panose="020B0604020202020204" pitchFamily="34" charset="0"/>
              </a:rPr>
              <a:t>Majority of mass of </a:t>
            </a:r>
            <a:r>
              <a:rPr lang="en-US" altLang="en-US" sz="1400" dirty="0" err="1">
                <a:solidFill>
                  <a:srgbClr val="0B3D91"/>
                </a:solidFill>
                <a:latin typeface="Arial" panose="020B0604020202020204" pitchFamily="34" charset="0"/>
              </a:rPr>
              <a:t>Core+PCM</a:t>
            </a:r>
            <a:r>
              <a:rPr lang="en-US" altLang="en-US" sz="1400" dirty="0">
                <a:solidFill>
                  <a:srgbClr val="0B3D91"/>
                </a:solidFill>
                <a:latin typeface="Arial" panose="020B0604020202020204" pitchFamily="34" charset="0"/>
              </a:rPr>
              <a:t> is in the paraffin for density</a:t>
            </a:r>
          </a:p>
        </p:txBody>
      </p:sp>
      <p:sp>
        <p:nvSpPr>
          <p:cNvPr id="121859" name="TextBox 9">
            <a:extLst>
              <a:ext uri="{FF2B5EF4-FFF2-40B4-BE49-F238E27FC236}">
                <a16:creationId xmlns:a16="http://schemas.microsoft.com/office/drawing/2014/main" id="{6BFB1294-C194-46BC-B584-4B63CC46287B}"/>
              </a:ext>
            </a:extLst>
          </p:cNvPr>
          <p:cNvSpPr txBox="1">
            <a:spLocks noChangeArrowheads="1"/>
          </p:cNvSpPr>
          <p:nvPr/>
        </p:nvSpPr>
        <p:spPr bwMode="auto">
          <a:xfrm>
            <a:off x="1014884" y="-1"/>
            <a:ext cx="7276629"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Phase Change Material (PCM) Modeling</a:t>
            </a:r>
          </a:p>
        </p:txBody>
      </p:sp>
      <p:pic>
        <p:nvPicPr>
          <p:cNvPr id="121860" name="Picture 4">
            <a:extLst>
              <a:ext uri="{FF2B5EF4-FFF2-40B4-BE49-F238E27FC236}">
                <a16:creationId xmlns:a16="http://schemas.microsoft.com/office/drawing/2014/main" id="{7B9FEBEB-9029-4C3E-8533-08CF29D4B6C4}"/>
              </a:ext>
            </a:extLst>
          </p:cNvPr>
          <p:cNvPicPr>
            <a:picLocks noChangeAspect="1"/>
          </p:cNvPicPr>
          <p:nvPr/>
        </p:nvPicPr>
        <p:blipFill>
          <a:blip r:embed="rId2">
            <a:extLst>
              <a:ext uri="{28A0092B-C50C-407E-A947-70E740481C1C}">
                <a14:useLocalDpi xmlns:a14="http://schemas.microsoft.com/office/drawing/2010/main" val="0"/>
              </a:ext>
            </a:extLst>
          </a:blip>
          <a:srcRect l="35487"/>
          <a:stretch>
            <a:fillRect/>
          </a:stretch>
        </p:blipFill>
        <p:spPr bwMode="auto">
          <a:xfrm>
            <a:off x="6186488" y="2447925"/>
            <a:ext cx="2925762"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1862" name="Group 2">
            <a:extLst>
              <a:ext uri="{FF2B5EF4-FFF2-40B4-BE49-F238E27FC236}">
                <a16:creationId xmlns:a16="http://schemas.microsoft.com/office/drawing/2014/main" id="{BA7358D5-F56B-4F5E-8C37-D42BCF8C9C6E}"/>
              </a:ext>
            </a:extLst>
          </p:cNvPr>
          <p:cNvGrpSpPr>
            <a:grpSpLocks/>
          </p:cNvGrpSpPr>
          <p:nvPr/>
        </p:nvGrpSpPr>
        <p:grpSpPr bwMode="auto">
          <a:xfrm>
            <a:off x="7629525" y="1293813"/>
            <a:ext cx="1482725" cy="1025525"/>
            <a:chOff x="9341917" y="709982"/>
            <a:chExt cx="2608898" cy="1565426"/>
          </a:xfrm>
        </p:grpSpPr>
        <p:sp>
          <p:nvSpPr>
            <p:cNvPr id="8" name="Rectangle 7">
              <a:extLst>
                <a:ext uri="{FF2B5EF4-FFF2-40B4-BE49-F238E27FC236}">
                  <a16:creationId xmlns:a16="http://schemas.microsoft.com/office/drawing/2014/main" id="{648F4A40-F8BE-4137-967E-91158148C7AC}"/>
                </a:ext>
              </a:extLst>
            </p:cNvPr>
            <p:cNvSpPr/>
            <p:nvPr/>
          </p:nvSpPr>
          <p:spPr>
            <a:xfrm>
              <a:off x="9456441" y="709982"/>
              <a:ext cx="2337952" cy="1538769"/>
            </a:xfrm>
            <a:prstGeom prst="rect">
              <a:avLst/>
            </a:prstGeom>
            <a:solidFill>
              <a:srgbClr val="FFFF00"/>
            </a:solidFill>
            <a:ln w="50800"/>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E616EE81-A2CF-4E65-AF77-2D52254FEC9F}"/>
                </a:ext>
              </a:extLst>
            </p:cNvPr>
            <p:cNvCxnSpPr/>
            <p:nvPr/>
          </p:nvCxnSpPr>
          <p:spPr>
            <a:xfrm>
              <a:off x="9341917" y="2275408"/>
              <a:ext cx="2608898" cy="0"/>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42BA5EB-4D87-417F-9795-F8E687714F82}"/>
                </a:ext>
              </a:extLst>
            </p:cNvPr>
            <p:cNvCxnSpPr/>
            <p:nvPr/>
          </p:nvCxnSpPr>
          <p:spPr>
            <a:xfrm flipV="1">
              <a:off x="9473201"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4D4D053-2FE8-4418-9EE9-33B9A568BC40}"/>
                </a:ext>
              </a:extLst>
            </p:cNvPr>
            <p:cNvCxnSpPr/>
            <p:nvPr/>
          </p:nvCxnSpPr>
          <p:spPr>
            <a:xfrm flipV="1">
              <a:off x="9624036"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A70E1E4-DFF9-428E-B28E-7F971DD33E1E}"/>
                </a:ext>
              </a:extLst>
            </p:cNvPr>
            <p:cNvCxnSpPr/>
            <p:nvPr/>
          </p:nvCxnSpPr>
          <p:spPr>
            <a:xfrm flipV="1">
              <a:off x="9772078"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7348A05-DE56-4644-976F-DBBAC05F4DFC}"/>
                </a:ext>
              </a:extLst>
            </p:cNvPr>
            <p:cNvCxnSpPr/>
            <p:nvPr/>
          </p:nvCxnSpPr>
          <p:spPr>
            <a:xfrm flipV="1">
              <a:off x="9903362"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C44883E-768A-43D9-9DDC-4184A783653A}"/>
                </a:ext>
              </a:extLst>
            </p:cNvPr>
            <p:cNvCxnSpPr/>
            <p:nvPr/>
          </p:nvCxnSpPr>
          <p:spPr>
            <a:xfrm flipV="1">
              <a:off x="10054197"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E0812F1-5800-478D-87D4-B25543CD568B}"/>
                </a:ext>
              </a:extLst>
            </p:cNvPr>
            <p:cNvCxnSpPr/>
            <p:nvPr/>
          </p:nvCxnSpPr>
          <p:spPr>
            <a:xfrm flipV="1">
              <a:off x="10227379"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1E8005B7-9EAA-4509-A82B-32DBD1ACA74B}"/>
                </a:ext>
              </a:extLst>
            </p:cNvPr>
            <p:cNvCxnSpPr/>
            <p:nvPr/>
          </p:nvCxnSpPr>
          <p:spPr>
            <a:xfrm flipV="1">
              <a:off x="10378215"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19D6D58-D0D5-458A-B281-E2DFC917DA3F}"/>
                </a:ext>
              </a:extLst>
            </p:cNvPr>
            <p:cNvCxnSpPr/>
            <p:nvPr/>
          </p:nvCxnSpPr>
          <p:spPr>
            <a:xfrm flipV="1">
              <a:off x="10506704"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E7C94F12-585A-46A5-B00F-1F4C059629CC}"/>
                </a:ext>
              </a:extLst>
            </p:cNvPr>
            <p:cNvCxnSpPr/>
            <p:nvPr/>
          </p:nvCxnSpPr>
          <p:spPr>
            <a:xfrm flipV="1">
              <a:off x="10657540"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9FC9502-CF64-4CF8-88AF-0C4902B322B9}"/>
                </a:ext>
              </a:extLst>
            </p:cNvPr>
            <p:cNvCxnSpPr/>
            <p:nvPr/>
          </p:nvCxnSpPr>
          <p:spPr>
            <a:xfrm flipV="1">
              <a:off x="10808376"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7EE52A3-3795-4AD2-8A04-440C0E226A5B}"/>
                </a:ext>
              </a:extLst>
            </p:cNvPr>
            <p:cNvCxnSpPr/>
            <p:nvPr/>
          </p:nvCxnSpPr>
          <p:spPr>
            <a:xfrm flipV="1">
              <a:off x="10956417"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E38C31E5-EE02-4D27-8FD7-9968A4F92980}"/>
                </a:ext>
              </a:extLst>
            </p:cNvPr>
            <p:cNvCxnSpPr/>
            <p:nvPr/>
          </p:nvCxnSpPr>
          <p:spPr>
            <a:xfrm flipV="1">
              <a:off x="11087701"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0591105A-A385-42F4-8FBA-293F3AFC57DA}"/>
                </a:ext>
              </a:extLst>
            </p:cNvPr>
            <p:cNvCxnSpPr/>
            <p:nvPr/>
          </p:nvCxnSpPr>
          <p:spPr>
            <a:xfrm flipV="1">
              <a:off x="11238536" y="724522"/>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D174E1F2-AFD1-4E1E-B068-C95A522FA8B9}"/>
                </a:ext>
              </a:extLst>
            </p:cNvPr>
            <p:cNvCxnSpPr/>
            <p:nvPr/>
          </p:nvCxnSpPr>
          <p:spPr>
            <a:xfrm flipV="1">
              <a:off x="11364232" y="717251"/>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2829AA5-CB14-406E-B7BF-642C1590F19A}"/>
                </a:ext>
              </a:extLst>
            </p:cNvPr>
            <p:cNvCxnSpPr/>
            <p:nvPr/>
          </p:nvCxnSpPr>
          <p:spPr>
            <a:xfrm flipV="1">
              <a:off x="11515068" y="717251"/>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C9E2EC44-B71E-450C-9EFD-68674012E6EF}"/>
                </a:ext>
              </a:extLst>
            </p:cNvPr>
            <p:cNvCxnSpPr/>
            <p:nvPr/>
          </p:nvCxnSpPr>
          <p:spPr>
            <a:xfrm flipV="1">
              <a:off x="11643557" y="717251"/>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2980B357-C002-4E91-9B7E-A2993D191DC5}"/>
                </a:ext>
              </a:extLst>
            </p:cNvPr>
            <p:cNvCxnSpPr/>
            <p:nvPr/>
          </p:nvCxnSpPr>
          <p:spPr>
            <a:xfrm flipV="1">
              <a:off x="11794393" y="717251"/>
              <a:ext cx="0" cy="1550886"/>
            </a:xfrm>
            <a:prstGeom prst="line">
              <a:avLst/>
            </a:prstGeom>
            <a:ln w="50800"/>
          </p:spPr>
          <p:style>
            <a:lnRef idx="2">
              <a:schemeClr val="accent1"/>
            </a:lnRef>
            <a:fillRef idx="0">
              <a:schemeClr val="accent1"/>
            </a:fillRef>
            <a:effectRef idx="1">
              <a:schemeClr val="accent1"/>
            </a:effectRef>
            <a:fontRef idx="minor">
              <a:schemeClr val="tx1"/>
            </a:fontRef>
          </p:style>
        </p:cxnSp>
      </p:grpSp>
      <p:pic>
        <p:nvPicPr>
          <p:cNvPr id="121863" name="Picture 28">
            <a:extLst>
              <a:ext uri="{FF2B5EF4-FFF2-40B4-BE49-F238E27FC236}">
                <a16:creationId xmlns:a16="http://schemas.microsoft.com/office/drawing/2014/main" id="{D5B5127A-3227-49F1-B214-9767520895EC}"/>
              </a:ext>
            </a:extLst>
          </p:cNvPr>
          <p:cNvPicPr>
            <a:picLocks noChangeAspect="1"/>
          </p:cNvPicPr>
          <p:nvPr/>
        </p:nvPicPr>
        <p:blipFill>
          <a:blip r:embed="rId2">
            <a:extLst>
              <a:ext uri="{28A0092B-C50C-407E-A947-70E740481C1C}">
                <a14:useLocalDpi xmlns:a14="http://schemas.microsoft.com/office/drawing/2010/main" val="0"/>
              </a:ext>
            </a:extLst>
          </a:blip>
          <a:srcRect r="64575"/>
          <a:stretch>
            <a:fillRect/>
          </a:stretch>
        </p:blipFill>
        <p:spPr bwMode="auto">
          <a:xfrm>
            <a:off x="6199188" y="1293813"/>
            <a:ext cx="1406525"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4" name="Picture 31">
            <a:extLst>
              <a:ext uri="{FF2B5EF4-FFF2-40B4-BE49-F238E27FC236}">
                <a16:creationId xmlns:a16="http://schemas.microsoft.com/office/drawing/2014/main" id="{463A367E-14FA-4785-A47D-6B1E751D9AFE}"/>
              </a:ext>
            </a:extLst>
          </p:cNvPr>
          <p:cNvPicPr>
            <a:picLocks noChangeAspect="1"/>
          </p:cNvPicPr>
          <p:nvPr/>
        </p:nvPicPr>
        <p:blipFill>
          <a:blip r:embed="rId3">
            <a:clrChange>
              <a:clrFrom>
                <a:srgbClr val="212830"/>
              </a:clrFrom>
              <a:clrTo>
                <a:srgbClr val="212830">
                  <a:alpha val="0"/>
                </a:srgbClr>
              </a:clrTo>
            </a:clrChange>
            <a:extLst>
              <a:ext uri="{28A0092B-C50C-407E-A947-70E740481C1C}">
                <a14:useLocalDpi xmlns:a14="http://schemas.microsoft.com/office/drawing/2010/main" val="0"/>
              </a:ext>
            </a:extLst>
          </a:blip>
          <a:srcRect l="14751" t="5035" r="59383" b="57907"/>
          <a:stretch>
            <a:fillRect/>
          </a:stretch>
        </p:blipFill>
        <p:spPr bwMode="auto">
          <a:xfrm>
            <a:off x="6146800" y="4495800"/>
            <a:ext cx="154781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5" name="Picture 29">
            <a:extLst>
              <a:ext uri="{FF2B5EF4-FFF2-40B4-BE49-F238E27FC236}">
                <a16:creationId xmlns:a16="http://schemas.microsoft.com/office/drawing/2014/main" id="{B58F9BF4-76E3-482E-9582-A273B4E7B908}"/>
              </a:ext>
            </a:extLst>
          </p:cNvPr>
          <p:cNvPicPr>
            <a:picLocks noChangeAspect="1"/>
          </p:cNvPicPr>
          <p:nvPr/>
        </p:nvPicPr>
        <p:blipFill>
          <a:blip r:embed="rId3">
            <a:clrChange>
              <a:clrFrom>
                <a:srgbClr val="212830"/>
              </a:clrFrom>
              <a:clrTo>
                <a:srgbClr val="212830">
                  <a:alpha val="0"/>
                </a:srgbClr>
              </a:clrTo>
            </a:clrChange>
            <a:extLst>
              <a:ext uri="{28A0092B-C50C-407E-A947-70E740481C1C}">
                <a14:useLocalDpi xmlns:a14="http://schemas.microsoft.com/office/drawing/2010/main" val="0"/>
              </a:ext>
            </a:extLst>
          </a:blip>
          <a:srcRect l="49992" t="5035" r="24010" b="57907"/>
          <a:stretch>
            <a:fillRect/>
          </a:stretch>
        </p:blipFill>
        <p:spPr bwMode="auto">
          <a:xfrm>
            <a:off x="7607300" y="4495800"/>
            <a:ext cx="155575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3" name="Table 32">
            <a:extLst>
              <a:ext uri="{FF2B5EF4-FFF2-40B4-BE49-F238E27FC236}">
                <a16:creationId xmlns:a16="http://schemas.microsoft.com/office/drawing/2014/main" id="{623FD0AD-C00D-4BF3-BB7F-068F59656365}"/>
              </a:ext>
            </a:extLst>
          </p:cNvPr>
          <p:cNvGraphicFramePr>
            <a:graphicFrameLocks noGrp="1"/>
          </p:cNvGraphicFramePr>
          <p:nvPr/>
        </p:nvGraphicFramePr>
        <p:xfrm>
          <a:off x="3763963" y="1319213"/>
          <a:ext cx="2333625" cy="1990722"/>
        </p:xfrm>
        <a:graphic>
          <a:graphicData uri="http://schemas.openxmlformats.org/drawingml/2006/table">
            <a:tbl>
              <a:tblPr>
                <a:tableStyleId>{5C22544A-7EE6-4342-B048-85BDC9FD1C3A}</a:tableStyleId>
              </a:tblPr>
              <a:tblGrid>
                <a:gridCol w="962025">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tblGrid>
              <a:tr h="311052">
                <a:tc>
                  <a:txBody>
                    <a:bodyPr/>
                    <a:lstStyle/>
                    <a:p>
                      <a:pPr algn="ctr" fontAlgn="b"/>
                      <a:r>
                        <a:rPr lang="en-US" sz="800" u="none" strike="noStrike" dirty="0">
                          <a:effectLst/>
                        </a:rPr>
                        <a:t>Alkane</a:t>
                      </a:r>
                      <a:endParaRPr lang="en-US" sz="8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800" u="none" strike="noStrike">
                          <a:effectLst/>
                        </a:rPr>
                        <a:t>Formula</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800" u="none" strike="noStrike">
                          <a:effectLst/>
                        </a:rPr>
                        <a:t>MP (°C)</a:t>
                      </a:r>
                      <a:endParaRPr lang="en-US" sz="8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800" u="none" strike="noStrike" dirty="0" err="1">
                          <a:effectLst/>
                        </a:rPr>
                        <a:t>h</a:t>
                      </a:r>
                      <a:r>
                        <a:rPr lang="en-US" sz="800" u="none" strike="noStrike" baseline="-25000" dirty="0" err="1">
                          <a:effectLst/>
                        </a:rPr>
                        <a:t>FUSION</a:t>
                      </a:r>
                      <a:br>
                        <a:rPr lang="en-US" sz="800" u="none" strike="noStrike" baseline="-25000" dirty="0">
                          <a:effectLst/>
                        </a:rPr>
                      </a:br>
                      <a:r>
                        <a:rPr lang="en-US" sz="800" u="none" strike="noStrike" dirty="0">
                          <a:effectLst/>
                        </a:rPr>
                        <a:t>(kJ/kg)</a:t>
                      </a:r>
                      <a:endParaRPr lang="en-US" sz="8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0"/>
                  </a:ext>
                </a:extLst>
              </a:tr>
              <a:tr h="186630">
                <a:tc>
                  <a:txBody>
                    <a:bodyPr/>
                    <a:lstStyle/>
                    <a:p>
                      <a:pPr algn="ctr" fontAlgn="ctr"/>
                      <a:r>
                        <a:rPr lang="en-US" sz="1100" u="none" strike="noStrike">
                          <a:effectLst/>
                        </a:rPr>
                        <a:t>Decane</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C</a:t>
                      </a:r>
                      <a:r>
                        <a:rPr lang="en-US" sz="1100" u="none" strike="noStrike" baseline="-25000">
                          <a:effectLst/>
                        </a:rPr>
                        <a:t>10</a:t>
                      </a:r>
                      <a:r>
                        <a:rPr lang="en-US" sz="1100" u="none" strike="noStrike">
                          <a:effectLst/>
                        </a:rPr>
                        <a:t>H</a:t>
                      </a:r>
                      <a:r>
                        <a:rPr lang="en-US" sz="1100" u="none" strike="noStrike" baseline="-25000">
                          <a:effectLst/>
                        </a:rPr>
                        <a:t>22</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-29.6</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202.3</a:t>
                      </a:r>
                      <a:endParaRPr lang="en-US" sz="1100" b="0" i="1"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1"/>
                  </a:ext>
                </a:extLst>
              </a:tr>
              <a:tr h="186630">
                <a:tc>
                  <a:txBody>
                    <a:bodyPr/>
                    <a:lstStyle/>
                    <a:p>
                      <a:pPr algn="ctr" fontAlgn="ctr"/>
                      <a:r>
                        <a:rPr lang="en-US" sz="1100" u="none" strike="noStrike">
                          <a:effectLst/>
                        </a:rPr>
                        <a:t>n-Undecane</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C</a:t>
                      </a:r>
                      <a:r>
                        <a:rPr lang="en-US" sz="1100" u="none" strike="noStrike" baseline="-25000">
                          <a:effectLst/>
                        </a:rPr>
                        <a:t>11</a:t>
                      </a:r>
                      <a:r>
                        <a:rPr lang="en-US" sz="1100" u="none" strike="noStrike">
                          <a:effectLst/>
                        </a:rPr>
                        <a:t>H</a:t>
                      </a:r>
                      <a:r>
                        <a:rPr lang="en-US" sz="1100" u="none" strike="noStrike" baseline="-25000">
                          <a:effectLst/>
                        </a:rPr>
                        <a:t>24</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-25.6</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142.9</a:t>
                      </a:r>
                      <a:endParaRPr lang="en-US" sz="1100" b="0" i="1"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2"/>
                  </a:ext>
                </a:extLst>
              </a:tr>
              <a:tr h="186630">
                <a:tc>
                  <a:txBody>
                    <a:bodyPr/>
                    <a:lstStyle/>
                    <a:p>
                      <a:pPr algn="ctr" fontAlgn="ctr"/>
                      <a:r>
                        <a:rPr lang="en-US" sz="1100" u="none" strike="noStrike">
                          <a:effectLst/>
                        </a:rPr>
                        <a:t>n-Dodecane</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C</a:t>
                      </a:r>
                      <a:r>
                        <a:rPr lang="en-US" sz="1100" u="none" strike="noStrike" baseline="-25000" dirty="0">
                          <a:effectLst/>
                        </a:rPr>
                        <a:t>12</a:t>
                      </a:r>
                      <a:r>
                        <a:rPr lang="en-US" sz="1100" u="none" strike="noStrike" dirty="0">
                          <a:effectLst/>
                        </a:rPr>
                        <a:t>H</a:t>
                      </a:r>
                      <a:r>
                        <a:rPr lang="en-US" sz="1100" u="none" strike="noStrike" baseline="-25000" dirty="0">
                          <a:effectLst/>
                        </a:rPr>
                        <a:t>26</a:t>
                      </a:r>
                      <a:endParaRPr lang="en-US" sz="1100" b="0"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-9.6</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214.6</a:t>
                      </a:r>
                      <a:endParaRPr lang="en-US" sz="1100" b="0" i="1"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3"/>
                  </a:ext>
                </a:extLst>
              </a:tr>
              <a:tr h="186630">
                <a:tc>
                  <a:txBody>
                    <a:bodyPr/>
                    <a:lstStyle/>
                    <a:p>
                      <a:pPr algn="ctr" fontAlgn="b"/>
                      <a:r>
                        <a:rPr lang="en-US" sz="1100" u="none" strike="noStrike">
                          <a:effectLst/>
                        </a:rPr>
                        <a:t>n-Tridecane </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ctr" fontAlgn="ctr"/>
                      <a:r>
                        <a:rPr lang="en-US" sz="1100" u="none" strike="noStrike">
                          <a:effectLst/>
                        </a:rPr>
                        <a:t>C</a:t>
                      </a:r>
                      <a:r>
                        <a:rPr lang="en-US" sz="1100" u="none" strike="noStrike" baseline="-25000">
                          <a:effectLst/>
                        </a:rPr>
                        <a:t>13</a:t>
                      </a:r>
                      <a:r>
                        <a:rPr lang="en-US" sz="1100" u="none" strike="noStrike">
                          <a:effectLst/>
                        </a:rPr>
                        <a:t>H</a:t>
                      </a:r>
                      <a:r>
                        <a:rPr lang="en-US" sz="1100" u="none" strike="noStrike" baseline="-25000">
                          <a:effectLst/>
                        </a:rPr>
                        <a:t>28</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-5.4</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155.6</a:t>
                      </a:r>
                      <a:endParaRPr lang="en-US" sz="1100" b="0" i="1"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4"/>
                  </a:ext>
                </a:extLst>
              </a:tr>
              <a:tr h="186630">
                <a:tc>
                  <a:txBody>
                    <a:bodyPr/>
                    <a:lstStyle/>
                    <a:p>
                      <a:pPr algn="ctr" fontAlgn="b"/>
                      <a:r>
                        <a:rPr lang="en-US" sz="1100" u="none" strike="noStrike">
                          <a:effectLst/>
                        </a:rPr>
                        <a:t>n-Tetradecane </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ctr" fontAlgn="ctr"/>
                      <a:r>
                        <a:rPr lang="en-US" sz="1100" u="none" strike="noStrike">
                          <a:effectLst/>
                        </a:rPr>
                        <a:t>C</a:t>
                      </a:r>
                      <a:r>
                        <a:rPr lang="en-US" sz="1100" u="none" strike="noStrike" baseline="-25000">
                          <a:effectLst/>
                        </a:rPr>
                        <a:t>14</a:t>
                      </a:r>
                      <a:r>
                        <a:rPr lang="en-US" sz="1100" u="none" strike="noStrike">
                          <a:effectLst/>
                        </a:rPr>
                        <a:t>H</a:t>
                      </a:r>
                      <a:r>
                        <a:rPr lang="en-US" sz="1100" u="none" strike="noStrike" baseline="-25000">
                          <a:effectLst/>
                        </a:rPr>
                        <a:t>30</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5.9</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224.2</a:t>
                      </a:r>
                      <a:endParaRPr lang="en-US" sz="1100" b="0" i="1"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5"/>
                  </a:ext>
                </a:extLst>
              </a:tr>
              <a:tr h="186630">
                <a:tc>
                  <a:txBody>
                    <a:bodyPr/>
                    <a:lstStyle/>
                    <a:p>
                      <a:pPr algn="ctr" fontAlgn="b"/>
                      <a:r>
                        <a:rPr lang="en-US" sz="1100" u="none" strike="noStrike">
                          <a:effectLst/>
                        </a:rPr>
                        <a:t>n-Pentadecane </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ctr" fontAlgn="ctr"/>
                      <a:r>
                        <a:rPr lang="en-US" sz="1100" u="none" strike="noStrike">
                          <a:effectLst/>
                        </a:rPr>
                        <a:t>C</a:t>
                      </a:r>
                      <a:r>
                        <a:rPr lang="en-US" sz="1100" u="none" strike="noStrike" baseline="-25000">
                          <a:effectLst/>
                        </a:rPr>
                        <a:t>15</a:t>
                      </a:r>
                      <a:r>
                        <a:rPr lang="en-US" sz="1100" u="none" strike="noStrike">
                          <a:effectLst/>
                        </a:rPr>
                        <a:t>H</a:t>
                      </a:r>
                      <a:r>
                        <a:rPr lang="en-US" sz="1100" u="none" strike="noStrike" baseline="-25000">
                          <a:effectLst/>
                        </a:rPr>
                        <a:t>32</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10.0</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161.9</a:t>
                      </a:r>
                      <a:endParaRPr lang="en-US" sz="1100" b="0" i="1"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6"/>
                  </a:ext>
                </a:extLst>
              </a:tr>
              <a:tr h="186630">
                <a:tc>
                  <a:txBody>
                    <a:bodyPr/>
                    <a:lstStyle/>
                    <a:p>
                      <a:pPr algn="ctr" fontAlgn="b"/>
                      <a:r>
                        <a:rPr lang="en-US" sz="1100" u="none" strike="noStrike">
                          <a:effectLst/>
                        </a:rPr>
                        <a:t>n-Hexadecane </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ctr" fontAlgn="ctr"/>
                      <a:r>
                        <a:rPr lang="en-US" sz="1100" u="none" strike="noStrike">
                          <a:effectLst/>
                        </a:rPr>
                        <a:t>C</a:t>
                      </a:r>
                      <a:r>
                        <a:rPr lang="en-US" sz="1100" u="none" strike="noStrike" baseline="-25000">
                          <a:effectLst/>
                        </a:rPr>
                        <a:t>16</a:t>
                      </a:r>
                      <a:r>
                        <a:rPr lang="en-US" sz="1100" u="none" strike="noStrike">
                          <a:effectLst/>
                        </a:rPr>
                        <a:t>H</a:t>
                      </a:r>
                      <a:r>
                        <a:rPr lang="en-US" sz="1100" u="none" strike="noStrike" baseline="-25000">
                          <a:effectLst/>
                        </a:rPr>
                        <a:t>34</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18.2</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226.9</a:t>
                      </a:r>
                      <a:endParaRPr lang="en-US" sz="1100" b="0" i="1"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7"/>
                  </a:ext>
                </a:extLst>
              </a:tr>
              <a:tr h="186630">
                <a:tc>
                  <a:txBody>
                    <a:bodyPr/>
                    <a:lstStyle/>
                    <a:p>
                      <a:pPr algn="ctr" fontAlgn="b"/>
                      <a:r>
                        <a:rPr lang="en-US" sz="1100" u="none" strike="noStrike">
                          <a:effectLst/>
                        </a:rPr>
                        <a:t>n-Heptadecane </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ctr" fontAlgn="ctr"/>
                      <a:r>
                        <a:rPr lang="en-US" sz="1100" u="none" strike="noStrike">
                          <a:effectLst/>
                        </a:rPr>
                        <a:t>C</a:t>
                      </a:r>
                      <a:r>
                        <a:rPr lang="en-US" sz="1100" u="none" strike="noStrike" baseline="-25000">
                          <a:effectLst/>
                        </a:rPr>
                        <a:t>17</a:t>
                      </a:r>
                      <a:r>
                        <a:rPr lang="en-US" sz="1100" u="none" strike="noStrike">
                          <a:effectLst/>
                        </a:rPr>
                        <a:t>H</a:t>
                      </a:r>
                      <a:r>
                        <a:rPr lang="en-US" sz="1100" u="none" strike="noStrike" baseline="-25000">
                          <a:effectLst/>
                        </a:rPr>
                        <a:t>36</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22.0</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165.4</a:t>
                      </a:r>
                      <a:endParaRPr lang="en-US" sz="1100" b="0" i="1" u="none" strike="noStrike">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8"/>
                  </a:ext>
                </a:extLst>
              </a:tr>
              <a:tr h="186630">
                <a:tc>
                  <a:txBody>
                    <a:bodyPr/>
                    <a:lstStyle/>
                    <a:p>
                      <a:pPr algn="ctr" fontAlgn="b"/>
                      <a:r>
                        <a:rPr lang="en-US" sz="1100" u="none" strike="noStrike">
                          <a:effectLst/>
                        </a:rPr>
                        <a:t>n-Octadecane </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ctr" fontAlgn="ctr"/>
                      <a:r>
                        <a:rPr lang="en-US" sz="1100" u="none" strike="noStrike">
                          <a:effectLst/>
                        </a:rPr>
                        <a:t>C</a:t>
                      </a:r>
                      <a:r>
                        <a:rPr lang="en-US" sz="1100" u="none" strike="noStrike" baseline="-25000">
                          <a:effectLst/>
                        </a:rPr>
                        <a:t>18</a:t>
                      </a:r>
                      <a:r>
                        <a:rPr lang="en-US" sz="1100" u="none" strike="noStrike">
                          <a:effectLst/>
                        </a:rPr>
                        <a:t>H</a:t>
                      </a:r>
                      <a:r>
                        <a:rPr lang="en-US" sz="1100" u="none" strike="noStrike" baseline="-25000">
                          <a:effectLst/>
                        </a:rPr>
                        <a:t>38</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a:effectLst/>
                        </a:rPr>
                        <a:t>28.2</a:t>
                      </a:r>
                      <a:endParaRPr lang="en-US" sz="1100" b="0" i="0" u="none" strike="noStrike">
                        <a:solidFill>
                          <a:srgbClr val="000000"/>
                        </a:solidFill>
                        <a:effectLst/>
                        <a:latin typeface="Calibri" panose="020F0502020204030204" pitchFamily="34" charset="0"/>
                      </a:endParaRPr>
                    </a:p>
                  </a:txBody>
                  <a:tcPr marL="0" marR="0" marT="0" marB="0" anchor="ctr"/>
                </a:tc>
                <a:tc>
                  <a:txBody>
                    <a:bodyPr/>
                    <a:lstStyle/>
                    <a:p>
                      <a:pPr algn="ctr" fontAlgn="ctr"/>
                      <a:r>
                        <a:rPr lang="en-US" sz="1100" u="none" strike="noStrike" dirty="0">
                          <a:effectLst/>
                        </a:rPr>
                        <a:t>240.0</a:t>
                      </a:r>
                      <a:endParaRPr lang="en-US" sz="1100" b="0" i="1"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10009"/>
                  </a:ext>
                </a:extLst>
              </a:tr>
            </a:tbl>
          </a:graphicData>
        </a:graphic>
      </p:graphicFrame>
      <p:pic>
        <p:nvPicPr>
          <p:cNvPr id="121923" name="Picture 33">
            <a:extLst>
              <a:ext uri="{FF2B5EF4-FFF2-40B4-BE49-F238E27FC236}">
                <a16:creationId xmlns:a16="http://schemas.microsoft.com/office/drawing/2014/main" id="{252DAD4D-1DAA-4F69-9268-080A296895A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41645" y="3511550"/>
            <a:ext cx="2525713"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4">
            <a:extLst>
              <a:ext uri="{FF2B5EF4-FFF2-40B4-BE49-F238E27FC236}">
                <a16:creationId xmlns:a16="http://schemas.microsoft.com/office/drawing/2014/main" id="{E80FD6F2-0B0D-406B-B8DE-2A747E3DB594}"/>
              </a:ext>
            </a:extLst>
          </p:cNvPr>
          <p:cNvSpPr txBox="1"/>
          <p:nvPr/>
        </p:nvSpPr>
        <p:spPr>
          <a:xfrm>
            <a:off x="6199188" y="5418138"/>
            <a:ext cx="2927350" cy="830262"/>
          </a:xfrm>
          <a:prstGeom prst="rect">
            <a:avLst/>
          </a:prstGeom>
          <a:solidFill>
            <a:schemeClr val="bg2">
              <a:lumMod val="90000"/>
            </a:schemeClr>
          </a:solidFill>
        </p:spPr>
        <p:txBody>
          <a:bodyPr>
            <a:spAutoFit/>
          </a:bodyPr>
          <a:lstStyle/>
          <a:p>
            <a:pPr algn="ctr">
              <a:defRPr/>
            </a:pPr>
            <a:r>
              <a:rPr lang="en-US" sz="1200" dirty="0"/>
              <a:t>Model Housing as 2D Rectangles, </a:t>
            </a:r>
            <a:r>
              <a:rPr lang="en-US" sz="1200" dirty="0" err="1"/>
              <a:t>PCM+Core</a:t>
            </a:r>
            <a:r>
              <a:rPr lang="en-US" sz="1200" dirty="0"/>
              <a:t> as Solid with PCM Material assigned.  Contactor between Core/Housing for bond</a:t>
            </a:r>
          </a:p>
        </p:txBody>
      </p:sp>
      <p:sp>
        <p:nvSpPr>
          <p:cNvPr id="121925" name="TextBox 1">
            <a:extLst>
              <a:ext uri="{FF2B5EF4-FFF2-40B4-BE49-F238E27FC236}">
                <a16:creationId xmlns:a16="http://schemas.microsoft.com/office/drawing/2014/main" id="{80394668-2684-47C7-A3AA-7BB05BF8EDAC}"/>
              </a:ext>
            </a:extLst>
          </p:cNvPr>
          <p:cNvSpPr txBox="1">
            <a:spLocks noChangeArrowheads="1"/>
          </p:cNvSpPr>
          <p:nvPr/>
        </p:nvSpPr>
        <p:spPr bwMode="auto">
          <a:xfrm>
            <a:off x="3763963" y="3290888"/>
            <a:ext cx="233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900">
                <a:latin typeface="Arial" panose="020B0604020202020204" pitchFamily="34" charset="0"/>
              </a:rPr>
              <a:t>Data from http://webbook.nist.gov/chemistry/</a:t>
            </a:r>
          </a:p>
        </p:txBody>
      </p:sp>
      <p:sp>
        <p:nvSpPr>
          <p:cNvPr id="36" name="Oval 35">
            <a:extLst>
              <a:ext uri="{FF2B5EF4-FFF2-40B4-BE49-F238E27FC236}">
                <a16:creationId xmlns:a16="http://schemas.microsoft.com/office/drawing/2014/main" id="{C446DB92-19AA-4CF4-861E-3AC5C4933C53}"/>
              </a:ext>
            </a:extLst>
          </p:cNvPr>
          <p:cNvSpPr/>
          <p:nvPr/>
        </p:nvSpPr>
        <p:spPr>
          <a:xfrm>
            <a:off x="4741863" y="4635500"/>
            <a:ext cx="458787" cy="13493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1927" name="Slide Number Placeholder 6">
            <a:extLst>
              <a:ext uri="{FF2B5EF4-FFF2-40B4-BE49-F238E27FC236}">
                <a16:creationId xmlns:a16="http://schemas.microsoft.com/office/drawing/2014/main" id="{C649F361-F71D-4AD0-BFB9-B02C2C1536A3}"/>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BC209E1-4189-4CA3-9DD7-968EB89B219D}" type="slidenum">
              <a:rPr lang="en-US" altLang="en-US" sz="1200" smtClean="0"/>
              <a:pPr>
                <a:spcBef>
                  <a:spcPct val="0"/>
                </a:spcBef>
                <a:buFontTx/>
                <a:buNone/>
              </a:pPr>
              <a:t>161</a:t>
            </a:fld>
            <a:endParaRPr lang="en-US" altLang="en-US" sz="1200"/>
          </a:p>
        </p:txBody>
      </p:sp>
      <p:sp>
        <p:nvSpPr>
          <p:cNvPr id="6" name="TextBox 5">
            <a:extLst>
              <a:ext uri="{FF2B5EF4-FFF2-40B4-BE49-F238E27FC236}">
                <a16:creationId xmlns:a16="http://schemas.microsoft.com/office/drawing/2014/main" id="{C88DABE6-AEBB-4E90-8F21-3999A76DB2E5}"/>
              </a:ext>
            </a:extLst>
          </p:cNvPr>
          <p:cNvSpPr txBox="1"/>
          <p:nvPr/>
        </p:nvSpPr>
        <p:spPr>
          <a:xfrm>
            <a:off x="6199188" y="3725863"/>
            <a:ext cx="2927350" cy="830262"/>
          </a:xfrm>
          <a:prstGeom prst="rect">
            <a:avLst/>
          </a:prstGeom>
          <a:solidFill>
            <a:schemeClr val="bg2">
              <a:lumMod val="90000"/>
            </a:schemeClr>
          </a:solidFill>
        </p:spPr>
        <p:txBody>
          <a:bodyPr>
            <a:spAutoFit/>
          </a:bodyPr>
          <a:lstStyle/>
          <a:p>
            <a:pPr algn="ctr">
              <a:defRPr/>
            </a:pPr>
            <a:r>
              <a:rPr lang="en-US" sz="1200" dirty="0"/>
              <a:t>Core material helps to spread heat uniformly throughout assembly.  Void areas of core are filled with PCM.  PCM generally stays in contact with core</a:t>
            </a:r>
          </a:p>
        </p:txBody>
      </p:sp>
    </p:spTree>
    <p:extLst>
      <p:ext uri="{BB962C8B-B14F-4D97-AF65-F5344CB8AC3E}">
        <p14:creationId xmlns:p14="http://schemas.microsoft.com/office/powerpoint/2010/main" val="71890138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Box 9">
            <a:extLst>
              <a:ext uri="{FF2B5EF4-FFF2-40B4-BE49-F238E27FC236}">
                <a16:creationId xmlns:a16="http://schemas.microsoft.com/office/drawing/2014/main" id="{2B0D2921-D94D-4A5C-8496-117A89022E42}"/>
              </a:ext>
            </a:extLst>
          </p:cNvPr>
          <p:cNvSpPr txBox="1">
            <a:spLocks noChangeArrowheads="1"/>
          </p:cNvSpPr>
          <p:nvPr/>
        </p:nvSpPr>
        <p:spPr bwMode="auto">
          <a:xfrm>
            <a:off x="1004835" y="-1"/>
            <a:ext cx="7377166" cy="1004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BUILD MODEL: Louver Modeling</a:t>
            </a:r>
          </a:p>
        </p:txBody>
      </p:sp>
      <p:sp>
        <p:nvSpPr>
          <p:cNvPr id="122883" name="TextBox 4">
            <a:extLst>
              <a:ext uri="{FF2B5EF4-FFF2-40B4-BE49-F238E27FC236}">
                <a16:creationId xmlns:a16="http://schemas.microsoft.com/office/drawing/2014/main" id="{51593195-900C-4E36-AA29-C7CF9BF2C51E}"/>
              </a:ext>
            </a:extLst>
          </p:cNvPr>
          <p:cNvSpPr txBox="1">
            <a:spLocks noChangeArrowheads="1"/>
          </p:cNvSpPr>
          <p:nvPr/>
        </p:nvSpPr>
        <p:spPr bwMode="auto">
          <a:xfrm>
            <a:off x="141288" y="1130923"/>
            <a:ext cx="7224712"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0175" indent="-130175">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143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dirty="0">
                <a:solidFill>
                  <a:srgbClr val="0B3D91"/>
                </a:solidFill>
                <a:latin typeface="Arial" panose="020B0604020202020204" pitchFamily="34" charset="0"/>
              </a:rPr>
              <a:t>Louvers are devices which passively activate as a function of temperature.  They are often used to reduce the view of a radiator to space when they get colder and increase the view as they get warmer to conserve heater power.</a:t>
            </a:r>
          </a:p>
          <a:p>
            <a:pPr>
              <a:spcBef>
                <a:spcPct val="0"/>
              </a:spcBef>
            </a:pPr>
            <a:r>
              <a:rPr lang="en-US" altLang="en-US" sz="1400" dirty="0">
                <a:solidFill>
                  <a:srgbClr val="0B3D91"/>
                </a:solidFill>
                <a:latin typeface="Arial" panose="020B0604020202020204" pitchFamily="34" charset="0"/>
              </a:rPr>
              <a:t>They function when a bi-metallic spring changes its length and spring constant as a function of temperature, rotating a set of highly reflective, parallel blades</a:t>
            </a:r>
          </a:p>
          <a:p>
            <a:pPr>
              <a:spcBef>
                <a:spcPct val="0"/>
              </a:spcBef>
            </a:pPr>
            <a:r>
              <a:rPr lang="en-US" altLang="en-US" sz="1400" dirty="0">
                <a:solidFill>
                  <a:srgbClr val="0B3D91"/>
                </a:solidFill>
                <a:latin typeface="Arial" panose="020B0604020202020204" pitchFamily="34" charset="0"/>
              </a:rPr>
              <a:t>These blades change the view factor from an underlying radiator its environment</a:t>
            </a:r>
          </a:p>
          <a:p>
            <a:pPr>
              <a:spcBef>
                <a:spcPct val="0"/>
              </a:spcBef>
            </a:pPr>
            <a:r>
              <a:rPr lang="en-US" altLang="en-US" sz="1400" dirty="0">
                <a:solidFill>
                  <a:srgbClr val="0B3D91"/>
                </a:solidFill>
                <a:latin typeface="Arial" panose="020B0604020202020204" pitchFamily="34" charset="0"/>
              </a:rPr>
              <a:t>Since Radiation couplings are generally for a fixed geometry and properties, the typical Monte Carlo Ray Trace does not account for this variability nor does it know the temps…</a:t>
            </a:r>
          </a:p>
          <a:p>
            <a:pPr>
              <a:spcBef>
                <a:spcPct val="0"/>
              </a:spcBef>
            </a:pPr>
            <a:r>
              <a:rPr lang="en-US" altLang="en-US" sz="1400" dirty="0">
                <a:solidFill>
                  <a:srgbClr val="0B3D91"/>
                </a:solidFill>
                <a:latin typeface="Arial" panose="020B0604020202020204" pitchFamily="34" charset="0"/>
              </a:rPr>
              <a:t>To model this, it is necessary to modify primarily the Radk to Space and environmental loads in the thermal model.  Radiation Model should be run with fully open properties…</a:t>
            </a:r>
          </a:p>
          <a:p>
            <a:pPr>
              <a:spcBef>
                <a:spcPct val="0"/>
              </a:spcBef>
            </a:pPr>
            <a:r>
              <a:rPr lang="en-US" altLang="en-US" sz="1400" dirty="0">
                <a:solidFill>
                  <a:srgbClr val="0B3D91"/>
                </a:solidFill>
                <a:latin typeface="Arial" panose="020B0604020202020204" pitchFamily="34" charset="0"/>
              </a:rPr>
              <a:t>Account for louver in SINDA model (to first order at least)…</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In OPERATIONS, loop from 1 to NGTOT for each Louver Node.  For each </a:t>
            </a:r>
            <a:r>
              <a:rPr lang="en-US" altLang="en-US" sz="1200" i="1" dirty="0">
                <a:solidFill>
                  <a:srgbClr val="0B3D91"/>
                </a:solidFill>
                <a:latin typeface="Arial" panose="020B0604020202020204" pitchFamily="34" charset="0"/>
              </a:rPr>
              <a:t>Index…</a:t>
            </a:r>
          </a:p>
          <a:p>
            <a:pPr lvl="2">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CALL CONDAT(GETGMOD(</a:t>
            </a:r>
            <a:r>
              <a:rPr lang="en-US" altLang="en-US" sz="1200" i="1" dirty="0">
                <a:solidFill>
                  <a:srgbClr val="0B3D91"/>
                </a:solidFill>
                <a:latin typeface="Arial" panose="020B0604020202020204" pitchFamily="34" charset="0"/>
              </a:rPr>
              <a:t>Index</a:t>
            </a:r>
            <a:r>
              <a:rPr lang="en-US" altLang="en-US" sz="1200" dirty="0">
                <a:solidFill>
                  <a:srgbClr val="0B3D91"/>
                </a:solidFill>
                <a:latin typeface="Arial" panose="020B0604020202020204" pitchFamily="34" charset="0"/>
              </a:rPr>
              <a:t>),GETGNUM(</a:t>
            </a:r>
            <a:r>
              <a:rPr lang="en-US" altLang="en-US" sz="1200" i="1" dirty="0">
                <a:solidFill>
                  <a:srgbClr val="0B3D91"/>
                </a:solidFill>
                <a:latin typeface="Arial" panose="020B0604020202020204" pitchFamily="34" charset="0"/>
              </a:rPr>
              <a:t>Index</a:t>
            </a:r>
            <a:r>
              <a:rPr lang="en-US" altLang="en-US" sz="1200" dirty="0">
                <a:solidFill>
                  <a:srgbClr val="0B3D91"/>
                </a:solidFill>
                <a:latin typeface="Arial" panose="020B0604020202020204" pitchFamily="34" charset="0"/>
              </a:rPr>
              <a:t>),JTEST,KTEST,ZTEST)</a:t>
            </a:r>
          </a:p>
        </p:txBody>
      </p:sp>
      <p:pic>
        <p:nvPicPr>
          <p:cNvPr id="122884" name="Picture 2" descr="http://www.tak2000.com/data/faq/louver.gif">
            <a:extLst>
              <a:ext uri="{FF2B5EF4-FFF2-40B4-BE49-F238E27FC236}">
                <a16:creationId xmlns:a16="http://schemas.microsoft.com/office/drawing/2014/main" id="{4C578CBA-9EFD-458E-97FE-DAD239689E66}"/>
              </a:ext>
            </a:extLst>
          </p:cNvPr>
          <p:cNvPicPr>
            <a:picLocks noChangeAspect="1" noChangeArrowheads="1"/>
          </p:cNvPicPr>
          <p:nvPr/>
        </p:nvPicPr>
        <p:blipFill>
          <a:blip r:embed="rId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431646" y="1432798"/>
            <a:ext cx="1492250" cy="285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5" name="Rectangle 1">
            <a:extLst>
              <a:ext uri="{FF2B5EF4-FFF2-40B4-BE49-F238E27FC236}">
                <a16:creationId xmlns:a16="http://schemas.microsoft.com/office/drawing/2014/main" id="{320A81B4-889A-4B80-9802-11CF165966C8}"/>
              </a:ext>
            </a:extLst>
          </p:cNvPr>
          <p:cNvSpPr>
            <a:spLocks noChangeArrowheads="1"/>
          </p:cNvSpPr>
          <p:nvPr/>
        </p:nvSpPr>
        <p:spPr bwMode="auto">
          <a:xfrm>
            <a:off x="141288" y="4077125"/>
            <a:ext cx="9002712"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indent="-214313">
              <a:spcBef>
                <a:spcPct val="20000"/>
              </a:spcBef>
              <a:buFont typeface="Arial" panose="020B0604020202020204" pitchFamily="34" charset="0"/>
              <a:buChar char="–"/>
              <a:defRPr sz="2800">
                <a:solidFill>
                  <a:schemeClr val="tx1"/>
                </a:solidFill>
                <a:latin typeface="Calibri" panose="020F0502020204030204" pitchFamily="34" charset="0"/>
              </a:defRPr>
            </a:lvl2pPr>
            <a:lvl3pPr indent="-2143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2">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Check if NDNAM(ITEST)=SPACE, NDINT(ITEST)=</a:t>
            </a:r>
            <a:r>
              <a:rPr lang="en-US" altLang="en-US" sz="1200" dirty="0" err="1">
                <a:solidFill>
                  <a:srgbClr val="0B3D91"/>
                </a:solidFill>
                <a:latin typeface="Arial" panose="020B0604020202020204" pitchFamily="34" charset="0"/>
              </a:rPr>
              <a:t>SpaceNode</a:t>
            </a:r>
            <a:r>
              <a:rPr lang="en-US" altLang="en-US" sz="1200" dirty="0">
                <a:solidFill>
                  <a:srgbClr val="0B3D91"/>
                </a:solidFill>
                <a:latin typeface="Arial" panose="020B0604020202020204" pitchFamily="34" charset="0"/>
              </a:rPr>
              <a:t>, NDNAM(JTEST)=Louver Sub, NDINT(JTEST)=Louver Node</a:t>
            </a:r>
          </a:p>
          <a:p>
            <a:pPr lvl="2">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Check if NDNAM(JTEST)=SPACE, NDINT(JTEST)=</a:t>
            </a:r>
            <a:r>
              <a:rPr lang="en-US" altLang="en-US" sz="1200" dirty="0" err="1">
                <a:solidFill>
                  <a:srgbClr val="0B3D91"/>
                </a:solidFill>
                <a:latin typeface="Arial" panose="020B0604020202020204" pitchFamily="34" charset="0"/>
              </a:rPr>
              <a:t>SpaceNode</a:t>
            </a:r>
            <a:r>
              <a:rPr lang="en-US" altLang="en-US" sz="1200" dirty="0">
                <a:solidFill>
                  <a:srgbClr val="0B3D91"/>
                </a:solidFill>
                <a:latin typeface="Arial" panose="020B0604020202020204" pitchFamily="34" charset="0"/>
              </a:rPr>
              <a:t>, NDNAM(ITEST)=Louver Sub, NDINT(ITEST)=Louver Node</a:t>
            </a:r>
          </a:p>
          <a:p>
            <a:pPr lvl="2">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If either condition is met, then flag </a:t>
            </a:r>
            <a:r>
              <a:rPr lang="en-US" altLang="en-US" sz="1200" i="1" dirty="0">
                <a:solidFill>
                  <a:srgbClr val="0B3D91"/>
                </a:solidFill>
                <a:latin typeface="Arial" panose="020B0604020202020204" pitchFamily="34" charset="0"/>
              </a:rPr>
              <a:t>Index</a:t>
            </a:r>
            <a:r>
              <a:rPr lang="en-US" altLang="en-US" sz="1200" dirty="0">
                <a:solidFill>
                  <a:srgbClr val="0B3D91"/>
                </a:solidFill>
                <a:latin typeface="Arial" panose="020B0604020202020204" pitchFamily="34" charset="0"/>
              </a:rPr>
              <a:t> as a Louver G and store Cond number for later reference</a:t>
            </a:r>
          </a:p>
          <a:p>
            <a:pPr lvl="2">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Store Fully Open conductor value for this G for future modification</a:t>
            </a:r>
          </a:p>
          <a:p>
            <a:pPr lvl="1">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In VARIABLES1, for each Louver node (G Index and Fully open conductance should have been determined and stored)</a:t>
            </a:r>
          </a:p>
          <a:p>
            <a:pPr lvl="2">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Determine the scale factor for partial closure based on temperature and Louver Performance curves: SCL (1 to &gt;0)</a:t>
            </a:r>
          </a:p>
          <a:p>
            <a:pPr lvl="2">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Set G(Louver Index) = G Fully Open * SCL</a:t>
            </a:r>
          </a:p>
          <a:p>
            <a:pPr lvl="2">
              <a:spcBef>
                <a:spcPct val="0"/>
              </a:spcBef>
              <a:buFont typeface="Wingdings" panose="05000000000000000000" pitchFamily="2" charset="2"/>
              <a:buChar char="ü"/>
            </a:pPr>
            <a:r>
              <a:rPr lang="en-US" altLang="en-US" sz="1200" dirty="0">
                <a:solidFill>
                  <a:srgbClr val="0B3D91"/>
                </a:solidFill>
                <a:latin typeface="Arial" panose="020B0604020202020204" pitchFamily="34" charset="0"/>
              </a:rPr>
              <a:t>Adjust Heat Load by SCL (If Nadir pointing, Tot Env - Eclipse Env = UV Env, Eclipse Env = IR Env, adjust based on </a:t>
            </a:r>
            <a:r>
              <a:rPr lang="en-US" altLang="en-US" sz="1200" dirty="0" err="1">
                <a:solidFill>
                  <a:srgbClr val="0B3D91"/>
                </a:solidFill>
                <a:latin typeface="Symbol" panose="05050102010706020507" pitchFamily="18" charset="2"/>
              </a:rPr>
              <a:t>a,e</a:t>
            </a:r>
            <a:r>
              <a:rPr lang="en-US" altLang="en-US" sz="1200" dirty="0">
                <a:solidFill>
                  <a:srgbClr val="0B3D91"/>
                </a:solidFill>
                <a:latin typeface="Arial" panose="020B0604020202020204" pitchFamily="34" charset="0"/>
              </a:rPr>
              <a:t>)</a:t>
            </a:r>
          </a:p>
        </p:txBody>
      </p:sp>
      <p:sp>
        <p:nvSpPr>
          <p:cNvPr id="122886" name="Slide Number Placeholder 2">
            <a:extLst>
              <a:ext uri="{FF2B5EF4-FFF2-40B4-BE49-F238E27FC236}">
                <a16:creationId xmlns:a16="http://schemas.microsoft.com/office/drawing/2014/main" id="{C7515EBF-BE78-421C-8E4C-AF93F485550C}"/>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46D29CC-5D45-4A13-AF7A-B0788D4B2086}" type="slidenum">
              <a:rPr lang="en-US" altLang="en-US" sz="1200" smtClean="0"/>
              <a:pPr>
                <a:spcBef>
                  <a:spcPct val="0"/>
                </a:spcBef>
                <a:buFontTx/>
                <a:buNone/>
              </a:pPr>
              <a:t>162</a:t>
            </a:fld>
            <a:endParaRPr lang="en-US" altLang="en-US" sz="1200"/>
          </a:p>
        </p:txBody>
      </p:sp>
    </p:spTree>
    <p:extLst>
      <p:ext uri="{BB962C8B-B14F-4D97-AF65-F5344CB8AC3E}">
        <p14:creationId xmlns:p14="http://schemas.microsoft.com/office/powerpoint/2010/main" val="370352386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TextBox 146">
            <a:extLst>
              <a:ext uri="{FF2B5EF4-FFF2-40B4-BE49-F238E27FC236}">
                <a16:creationId xmlns:a16="http://schemas.microsoft.com/office/drawing/2014/main" id="{45509BD3-D886-4DDC-BA00-AFD8F54F6304}"/>
              </a:ext>
            </a:extLst>
          </p:cNvPr>
          <p:cNvSpPr txBox="1">
            <a:spLocks noChangeArrowheads="1"/>
          </p:cNvSpPr>
          <p:nvPr/>
        </p:nvSpPr>
        <p:spPr bwMode="auto">
          <a:xfrm>
            <a:off x="0" y="165735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Radiation Calculations</a:t>
            </a:r>
          </a:p>
        </p:txBody>
      </p:sp>
      <p:sp>
        <p:nvSpPr>
          <p:cNvPr id="132101" name="Slide Number Placeholder 1">
            <a:extLst>
              <a:ext uri="{FF2B5EF4-FFF2-40B4-BE49-F238E27FC236}">
                <a16:creationId xmlns:a16="http://schemas.microsoft.com/office/drawing/2014/main" id="{494FF84C-8F5A-4169-86E5-24A7B4E24DF5}"/>
              </a:ext>
            </a:extLst>
          </p:cNvPr>
          <p:cNvSpPr>
            <a:spLocks noGrp="1"/>
          </p:cNvSpPr>
          <p:nvPr>
            <p:ph type="sldNum" sz="quarter" idx="4"/>
          </p:nvPr>
        </p:nvSpPr>
        <p:spPr bwMode="auto">
          <a:xfrm>
            <a:off x="8463516" y="6583363"/>
            <a:ext cx="680484"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29F16B3-AD99-4D06-B535-C38D71CF7FAE}" type="slidenum">
              <a:rPr lang="en-US" altLang="en-US" sz="1200" smtClean="0"/>
              <a:pPr>
                <a:spcBef>
                  <a:spcPct val="0"/>
                </a:spcBef>
                <a:buFontTx/>
                <a:buNone/>
              </a:pPr>
              <a:t>163</a:t>
            </a:fld>
            <a:endParaRPr lang="en-US" altLang="en-US" sz="1200"/>
          </a:p>
        </p:txBody>
      </p:sp>
      <p:pic>
        <p:nvPicPr>
          <p:cNvPr id="5" name="Picture 7" descr="logo_idea5_email3_edited">
            <a:extLst>
              <a:ext uri="{FF2B5EF4-FFF2-40B4-BE49-F238E27FC236}">
                <a16:creationId xmlns:a16="http://schemas.microsoft.com/office/drawing/2014/main" id="{6004EBEA-27BA-4664-9FD5-CE8DE0E9AC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590800"/>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79642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Box 9">
            <a:extLst>
              <a:ext uri="{FF2B5EF4-FFF2-40B4-BE49-F238E27FC236}">
                <a16:creationId xmlns:a16="http://schemas.microsoft.com/office/drawing/2014/main" id="{5456A0AA-5B04-4F2C-BA81-BDCB5F63428B}"/>
              </a:ext>
            </a:extLst>
          </p:cNvPr>
          <p:cNvSpPr txBox="1">
            <a:spLocks noChangeArrowheads="1"/>
          </p:cNvSpPr>
          <p:nvPr/>
        </p:nvSpPr>
        <p:spPr bwMode="auto">
          <a:xfrm>
            <a:off x="944544" y="-1"/>
            <a:ext cx="7347857" cy="1045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Radiation Calculations</a:t>
            </a:r>
          </a:p>
        </p:txBody>
      </p:sp>
      <p:sp>
        <p:nvSpPr>
          <p:cNvPr id="134147" name="TextBox 12">
            <a:extLst>
              <a:ext uri="{FF2B5EF4-FFF2-40B4-BE49-F238E27FC236}">
                <a16:creationId xmlns:a16="http://schemas.microsoft.com/office/drawing/2014/main" id="{35E8F381-A4EA-4B5F-AF5D-E87655874666}"/>
              </a:ext>
            </a:extLst>
          </p:cNvPr>
          <p:cNvSpPr txBox="1">
            <a:spLocks noChangeArrowheads="1"/>
          </p:cNvSpPr>
          <p:nvPr/>
        </p:nvSpPr>
        <p:spPr bwMode="auto">
          <a:xfrm>
            <a:off x="65088" y="1037176"/>
            <a:ext cx="4606925" cy="398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8588" indent="-128588">
              <a:spcBef>
                <a:spcPct val="20000"/>
              </a:spcBef>
              <a:buFont typeface="Arial" panose="020B0604020202020204" pitchFamily="34" charset="0"/>
              <a:buChar char="•"/>
              <a:defRPr sz="3200">
                <a:solidFill>
                  <a:schemeClr val="tx1"/>
                </a:solidFill>
                <a:latin typeface="Calibri" panose="020F0502020204030204" pitchFamily="34" charset="0"/>
              </a:defRPr>
            </a:lvl1pPr>
            <a:lvl2pPr marL="298450" indent="-16986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500" b="1" dirty="0">
                <a:solidFill>
                  <a:srgbClr val="0B3D91"/>
                </a:solidFill>
                <a:latin typeface="Arial" panose="020B0604020202020204" pitchFamily="34" charset="0"/>
              </a:rPr>
              <a:t>Monte Carlo Ray Trace</a:t>
            </a:r>
          </a:p>
          <a:p>
            <a:pPr lvl="1">
              <a:spcBef>
                <a:spcPct val="0"/>
              </a:spcBef>
              <a:buFontTx/>
              <a:buChar char="‒"/>
            </a:pPr>
            <a:r>
              <a:rPr lang="en-US" altLang="en-US" sz="1400" i="1" dirty="0">
                <a:solidFill>
                  <a:srgbClr val="0B3D91"/>
                </a:solidFill>
                <a:latin typeface="Arial" panose="020B0604020202020204" pitchFamily="34" charset="0"/>
              </a:rPr>
              <a:t>Begin with Surface 1 and find a random point and direction to “fire” the ray with 100% energy</a:t>
            </a:r>
          </a:p>
          <a:p>
            <a:pPr lvl="1">
              <a:spcBef>
                <a:spcPct val="0"/>
              </a:spcBef>
              <a:buFontTx/>
              <a:buChar char="‒"/>
            </a:pPr>
            <a:r>
              <a:rPr lang="en-US" altLang="en-US" sz="1400" i="1" dirty="0">
                <a:solidFill>
                  <a:srgbClr val="0B3D91"/>
                </a:solidFill>
                <a:latin typeface="Arial" panose="020B0604020202020204" pitchFamily="34" charset="0"/>
              </a:rPr>
              <a:t>Determine if the ray intersects any surface</a:t>
            </a:r>
          </a:p>
          <a:p>
            <a:pPr lvl="1">
              <a:spcBef>
                <a:spcPct val="0"/>
              </a:spcBef>
              <a:buFontTx/>
              <a:buChar char="‒"/>
            </a:pPr>
            <a:r>
              <a:rPr lang="en-US" altLang="en-US" sz="1400" i="1" dirty="0">
                <a:solidFill>
                  <a:srgbClr val="0B3D91"/>
                </a:solidFill>
                <a:latin typeface="Arial" panose="020B0604020202020204" pitchFamily="34" charset="0"/>
              </a:rPr>
              <a:t>Oct Cells subdivide model to reduce number of intersection tests</a:t>
            </a:r>
          </a:p>
          <a:p>
            <a:pPr lvl="1">
              <a:spcBef>
                <a:spcPct val="0"/>
              </a:spcBef>
              <a:buFontTx/>
              <a:buChar char="‒"/>
            </a:pPr>
            <a:r>
              <a:rPr lang="en-US" altLang="en-US" sz="1400" i="1" dirty="0">
                <a:solidFill>
                  <a:srgbClr val="0B3D91"/>
                </a:solidFill>
                <a:latin typeface="Arial" panose="020B0604020202020204" pitchFamily="34" charset="0"/>
              </a:rPr>
              <a:t>If ray intersects a surface, determine how much energy is absorbed by the surface (</a:t>
            </a:r>
            <a:r>
              <a:rPr lang="en-US" altLang="en-US" sz="1400" i="1" dirty="0" err="1">
                <a:solidFill>
                  <a:srgbClr val="0B3D91"/>
                </a:solidFill>
                <a:latin typeface="Symbol" panose="05050102010706020507" pitchFamily="18" charset="2"/>
              </a:rPr>
              <a:t>a,e</a:t>
            </a:r>
            <a:r>
              <a:rPr lang="en-US" altLang="en-US" sz="1400" i="1" dirty="0">
                <a:solidFill>
                  <a:srgbClr val="0B3D91"/>
                </a:solidFill>
                <a:latin typeface="Arial" panose="020B0604020202020204" pitchFamily="34" charset="0"/>
              </a:rPr>
              <a:t>)</a:t>
            </a:r>
          </a:p>
          <a:p>
            <a:pPr lvl="1">
              <a:spcBef>
                <a:spcPct val="0"/>
              </a:spcBef>
              <a:buFontTx/>
              <a:buChar char="‒"/>
            </a:pPr>
            <a:r>
              <a:rPr lang="en-US" altLang="en-US" sz="1400" i="1" dirty="0">
                <a:solidFill>
                  <a:srgbClr val="0B3D91"/>
                </a:solidFill>
                <a:latin typeface="Arial" panose="020B0604020202020204" pitchFamily="34" charset="0"/>
              </a:rPr>
              <a:t>If some energy remains, determine if the energy is reflected </a:t>
            </a:r>
            <a:r>
              <a:rPr lang="en-US" altLang="en-US" sz="1400" i="1" dirty="0" err="1">
                <a:solidFill>
                  <a:srgbClr val="FF0000"/>
                </a:solidFill>
                <a:latin typeface="Arial" panose="020B0604020202020204" pitchFamily="34" charset="0"/>
              </a:rPr>
              <a:t>specularly</a:t>
            </a:r>
            <a:r>
              <a:rPr lang="en-US" altLang="en-US" sz="1400" i="1" dirty="0">
                <a:latin typeface="Arial" panose="020B0604020202020204" pitchFamily="34" charset="0"/>
              </a:rPr>
              <a:t> </a:t>
            </a:r>
            <a:r>
              <a:rPr lang="en-US" altLang="en-US" sz="1400" i="1" dirty="0">
                <a:solidFill>
                  <a:srgbClr val="0B3D91"/>
                </a:solidFill>
                <a:latin typeface="Arial" panose="020B0604020202020204" pitchFamily="34" charset="0"/>
              </a:rPr>
              <a:t>(Angle of Incidence = Angle of Reflection) or </a:t>
            </a:r>
            <a:r>
              <a:rPr lang="en-US" altLang="en-US" sz="1400" i="1" dirty="0">
                <a:solidFill>
                  <a:srgbClr val="00B050"/>
                </a:solidFill>
                <a:latin typeface="Arial" panose="020B0604020202020204" pitchFamily="34" charset="0"/>
              </a:rPr>
              <a:t>diffusely</a:t>
            </a:r>
            <a:r>
              <a:rPr lang="en-US" altLang="en-US" sz="1400" i="1" dirty="0">
                <a:latin typeface="Arial" panose="020B0604020202020204" pitchFamily="34" charset="0"/>
              </a:rPr>
              <a:t> </a:t>
            </a:r>
            <a:r>
              <a:rPr lang="en-US" altLang="en-US" sz="1400" i="1" dirty="0">
                <a:solidFill>
                  <a:srgbClr val="0B3D91"/>
                </a:solidFill>
                <a:latin typeface="Arial" panose="020B0604020202020204" pitchFamily="34" charset="0"/>
              </a:rPr>
              <a:t>(Random direction)</a:t>
            </a:r>
          </a:p>
          <a:p>
            <a:pPr lvl="1">
              <a:spcBef>
                <a:spcPct val="0"/>
              </a:spcBef>
              <a:buFontTx/>
              <a:buChar char="‒"/>
            </a:pPr>
            <a:r>
              <a:rPr lang="en-US" altLang="en-US" sz="1400" i="1" dirty="0">
                <a:solidFill>
                  <a:srgbClr val="0B3D91"/>
                </a:solidFill>
                <a:latin typeface="Arial" panose="020B0604020202020204" pitchFamily="34" charset="0"/>
              </a:rPr>
              <a:t>Continue propagating ray until energy is below extinction threshold at which point it is either completely absorbed or completely reflected</a:t>
            </a:r>
          </a:p>
          <a:p>
            <a:pPr lvl="1">
              <a:spcBef>
                <a:spcPct val="0"/>
              </a:spcBef>
              <a:buFontTx/>
              <a:buChar char="‒"/>
            </a:pPr>
            <a:r>
              <a:rPr lang="en-US" altLang="en-US" sz="1400" i="1" dirty="0">
                <a:solidFill>
                  <a:srgbClr val="0B3D91"/>
                </a:solidFill>
                <a:latin typeface="Arial" panose="020B0604020202020204" pitchFamily="34" charset="0"/>
              </a:rPr>
              <a:t>Once extinguished, select new random point and direction for next ray</a:t>
            </a:r>
          </a:p>
          <a:p>
            <a:pPr lvl="1">
              <a:spcBef>
                <a:spcPct val="0"/>
              </a:spcBef>
              <a:buFontTx/>
              <a:buChar char="‒"/>
            </a:pPr>
            <a:r>
              <a:rPr lang="en-US" altLang="en-US" sz="1400" i="1" dirty="0">
                <a:solidFill>
                  <a:srgbClr val="0B3D91"/>
                </a:solidFill>
                <a:latin typeface="Arial" panose="020B0604020202020204" pitchFamily="34" charset="0"/>
              </a:rPr>
              <a:t>Once finished with Surface 1, move to next surface and repeat until all surfaces have been computed</a:t>
            </a:r>
          </a:p>
        </p:txBody>
      </p:sp>
      <p:grpSp>
        <p:nvGrpSpPr>
          <p:cNvPr id="4" name="Group 3">
            <a:extLst>
              <a:ext uri="{FF2B5EF4-FFF2-40B4-BE49-F238E27FC236}">
                <a16:creationId xmlns:a16="http://schemas.microsoft.com/office/drawing/2014/main" id="{90E4B793-3D06-46AF-B9B5-D5FBC986D8B6}"/>
              </a:ext>
            </a:extLst>
          </p:cNvPr>
          <p:cNvGrpSpPr/>
          <p:nvPr/>
        </p:nvGrpSpPr>
        <p:grpSpPr>
          <a:xfrm>
            <a:off x="4335095" y="4864903"/>
            <a:ext cx="2336800" cy="1489075"/>
            <a:chOff x="4335095" y="4811738"/>
            <a:chExt cx="2336800" cy="1489075"/>
          </a:xfrm>
        </p:grpSpPr>
        <p:cxnSp>
          <p:nvCxnSpPr>
            <p:cNvPr id="18" name="Straight Connector 17">
              <a:extLst>
                <a:ext uri="{FF2B5EF4-FFF2-40B4-BE49-F238E27FC236}">
                  <a16:creationId xmlns:a16="http://schemas.microsoft.com/office/drawing/2014/main" id="{A1788AC4-BBD6-4846-B647-CF5EA21A4861}"/>
                </a:ext>
              </a:extLst>
            </p:cNvPr>
            <p:cNvCxnSpPr/>
            <p:nvPr/>
          </p:nvCxnSpPr>
          <p:spPr bwMode="auto">
            <a:xfrm>
              <a:off x="5051057" y="5156226"/>
              <a:ext cx="847724"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D6C9974-7600-42C2-BD3E-1418CA74E0A6}"/>
                </a:ext>
              </a:extLst>
            </p:cNvPr>
            <p:cNvCxnSpPr/>
            <p:nvPr/>
          </p:nvCxnSpPr>
          <p:spPr bwMode="auto">
            <a:xfrm flipV="1">
              <a:off x="5805120" y="5634064"/>
              <a:ext cx="328613" cy="66674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4A1D31C-4CC1-4FBE-A3CA-65B9AC6702B7}"/>
                </a:ext>
              </a:extLst>
            </p:cNvPr>
            <p:cNvCxnSpPr/>
            <p:nvPr/>
          </p:nvCxnSpPr>
          <p:spPr bwMode="auto">
            <a:xfrm flipH="1">
              <a:off x="5051057" y="5146701"/>
              <a:ext cx="476250" cy="212725"/>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4B3B593-1C8A-4AD5-A919-6DD4B9C9359E}"/>
                </a:ext>
              </a:extLst>
            </p:cNvPr>
            <p:cNvSpPr txBox="1"/>
            <p:nvPr/>
          </p:nvSpPr>
          <p:spPr bwMode="auto">
            <a:xfrm>
              <a:off x="5125671" y="4811738"/>
              <a:ext cx="838199" cy="346249"/>
            </a:xfrm>
            <a:prstGeom prst="rect">
              <a:avLst/>
            </a:prstGeom>
            <a:noFill/>
          </p:spPr>
          <p:txBody>
            <a:bodyPr>
              <a:spAutoFit/>
            </a:bodyPr>
            <a:lstStyle/>
            <a:p>
              <a:pPr algn="ctr">
                <a:defRPr/>
              </a:pPr>
              <a:endParaRPr lang="en-US" sz="825" dirty="0">
                <a:latin typeface="Symbol" panose="05050102010706020507" pitchFamily="18" charset="2"/>
              </a:endParaRPr>
            </a:p>
            <a:p>
              <a:pPr algn="ctr">
                <a:defRPr/>
              </a:pPr>
              <a:r>
                <a:rPr lang="en-US" sz="825" dirty="0">
                  <a:latin typeface="Symbol" panose="05050102010706020507" pitchFamily="18" charset="2"/>
                </a:rPr>
                <a:t>e</a:t>
              </a:r>
              <a:r>
                <a:rPr lang="en-US" sz="825" dirty="0"/>
                <a:t>=0.5</a:t>
              </a:r>
            </a:p>
          </p:txBody>
        </p:sp>
        <p:sp>
          <p:nvSpPr>
            <p:cNvPr id="32" name="TextBox 31">
              <a:extLst>
                <a:ext uri="{FF2B5EF4-FFF2-40B4-BE49-F238E27FC236}">
                  <a16:creationId xmlns:a16="http://schemas.microsoft.com/office/drawing/2014/main" id="{347ABE1E-6F12-4244-8171-E6A82467C06B}"/>
                </a:ext>
              </a:extLst>
            </p:cNvPr>
            <p:cNvSpPr txBox="1"/>
            <p:nvPr/>
          </p:nvSpPr>
          <p:spPr bwMode="auto">
            <a:xfrm>
              <a:off x="5833696" y="5803926"/>
              <a:ext cx="838199" cy="377825"/>
            </a:xfrm>
            <a:prstGeom prst="rect">
              <a:avLst/>
            </a:prstGeom>
            <a:noFill/>
          </p:spPr>
          <p:txBody>
            <a:bodyPr>
              <a:spAutoFit/>
            </a:bodyPr>
            <a:lstStyle/>
            <a:p>
              <a:pPr algn="ctr">
                <a:defRPr/>
              </a:pPr>
              <a:r>
                <a:rPr lang="en-US" sz="825" dirty="0">
                  <a:latin typeface="Symbol" panose="05050102010706020507" pitchFamily="18" charset="2"/>
                </a:rPr>
                <a:t>e</a:t>
              </a:r>
              <a:r>
                <a:rPr lang="en-US" sz="825" dirty="0"/>
                <a:t>=0.7</a:t>
              </a:r>
            </a:p>
          </p:txBody>
        </p:sp>
        <p:sp>
          <p:nvSpPr>
            <p:cNvPr id="40" name="TextBox 39">
              <a:extLst>
                <a:ext uri="{FF2B5EF4-FFF2-40B4-BE49-F238E27FC236}">
                  <a16:creationId xmlns:a16="http://schemas.microsoft.com/office/drawing/2014/main" id="{EC8F3F6F-EE0A-4495-BA34-588303DFE89E}"/>
                </a:ext>
              </a:extLst>
            </p:cNvPr>
            <p:cNvSpPr txBox="1"/>
            <p:nvPr/>
          </p:nvSpPr>
          <p:spPr bwMode="auto">
            <a:xfrm>
              <a:off x="4335095" y="5189563"/>
              <a:ext cx="838199" cy="379414"/>
            </a:xfrm>
            <a:prstGeom prst="rect">
              <a:avLst/>
            </a:prstGeom>
            <a:noFill/>
          </p:spPr>
          <p:txBody>
            <a:bodyPr>
              <a:spAutoFit/>
            </a:bodyPr>
            <a:lstStyle/>
            <a:p>
              <a:pPr algn="ctr">
                <a:defRPr/>
              </a:pPr>
              <a:r>
                <a:rPr lang="en-US" sz="825" i="1" dirty="0">
                  <a:latin typeface="Symbol" panose="05050102010706020507" pitchFamily="18" charset="2"/>
                </a:rPr>
                <a:t>100%</a:t>
              </a:r>
              <a:endParaRPr lang="en-US" sz="825" i="1" dirty="0"/>
            </a:p>
          </p:txBody>
        </p:sp>
      </p:grpSp>
      <p:sp>
        <p:nvSpPr>
          <p:cNvPr id="134156" name="Slide Number Placeholder 1">
            <a:extLst>
              <a:ext uri="{FF2B5EF4-FFF2-40B4-BE49-F238E27FC236}">
                <a16:creationId xmlns:a16="http://schemas.microsoft.com/office/drawing/2014/main" id="{318B1E10-2935-4C5F-B290-D11FD148AA80}"/>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0B3E0E8-EE28-454A-9A05-0EF1D8594410}" type="slidenum">
              <a:rPr lang="en-US" altLang="en-US" sz="1200" smtClean="0"/>
              <a:pPr>
                <a:spcBef>
                  <a:spcPct val="0"/>
                </a:spcBef>
                <a:buFontTx/>
                <a:buNone/>
              </a:pPr>
              <a:t>164</a:t>
            </a:fld>
            <a:endParaRPr lang="en-US" altLang="en-US" sz="1200"/>
          </a:p>
        </p:txBody>
      </p:sp>
      <p:sp>
        <p:nvSpPr>
          <p:cNvPr id="28" name="TextBox 27">
            <a:extLst>
              <a:ext uri="{FF2B5EF4-FFF2-40B4-BE49-F238E27FC236}">
                <a16:creationId xmlns:a16="http://schemas.microsoft.com/office/drawing/2014/main" id="{D1C719A1-59C1-4A0D-9978-3D0333BD62D7}"/>
              </a:ext>
            </a:extLst>
          </p:cNvPr>
          <p:cNvSpPr txBox="1"/>
          <p:nvPr/>
        </p:nvSpPr>
        <p:spPr>
          <a:xfrm>
            <a:off x="4711700" y="1000225"/>
            <a:ext cx="4432300" cy="3808735"/>
          </a:xfrm>
          <a:prstGeom prst="rect">
            <a:avLst/>
          </a:prstGeom>
          <a:noFill/>
        </p:spPr>
        <p:txBody>
          <a:bodyPr wrap="square">
            <a:spAutoFit/>
          </a:bodyPr>
          <a:lstStyle>
            <a:defPPr>
              <a:defRPr lang="en-US"/>
            </a:defPPr>
            <a:lvl1pPr marL="171450" indent="-171450">
              <a:buFont typeface="Arial" panose="020B0604020202020204" pitchFamily="34" charset="0"/>
              <a:buChar char="•"/>
              <a:defRPr sz="2000"/>
            </a:lvl1pPr>
            <a:lvl2pPr marL="398463" lvl="1" indent="-227013">
              <a:buFontTx/>
              <a:buChar char="‒"/>
              <a:defRPr sz="2000"/>
            </a:lvl2pPr>
          </a:lstStyle>
          <a:p>
            <a:pPr>
              <a:defRPr/>
            </a:pPr>
            <a:r>
              <a:rPr lang="en-US" sz="1800" b="1" dirty="0">
                <a:solidFill>
                  <a:srgbClr val="0B3D91"/>
                </a:solidFill>
              </a:rPr>
              <a:t>Example</a:t>
            </a:r>
          </a:p>
          <a:p>
            <a:pPr marL="169863" lvl="2" indent="-169863">
              <a:spcBef>
                <a:spcPct val="0"/>
              </a:spcBef>
              <a:buFontTx/>
              <a:buChar char="‒"/>
            </a:pPr>
            <a:r>
              <a:rPr lang="en-US" altLang="en-US" sz="1400" i="1" dirty="0">
                <a:solidFill>
                  <a:srgbClr val="0B3D91"/>
                </a:solidFill>
                <a:latin typeface="Arial" panose="020B0604020202020204" pitchFamily="34" charset="0"/>
              </a:rPr>
              <a:t>The </a:t>
            </a:r>
            <a:r>
              <a:rPr lang="en-US" altLang="en-US" sz="1400" i="1" dirty="0">
                <a:solidFill>
                  <a:srgbClr val="FF0000"/>
                </a:solidFill>
                <a:latin typeface="Arial" panose="020B0604020202020204" pitchFamily="34" charset="0"/>
              </a:rPr>
              <a:t>Red</a:t>
            </a:r>
            <a:r>
              <a:rPr lang="en-US" altLang="en-US" sz="1400" i="1" dirty="0">
                <a:solidFill>
                  <a:srgbClr val="0B3D91"/>
                </a:solidFill>
                <a:latin typeface="Arial" panose="020B0604020202020204" pitchFamily="34" charset="0"/>
              </a:rPr>
              <a:t> ray leaves Surface 1 with 100% energy and strikes surface 2.  70% of the energy is absorbed by Surface 2 and the remaining 30% of the original energy reflects </a:t>
            </a:r>
            <a:r>
              <a:rPr lang="en-US" altLang="en-US" sz="1400" i="1" dirty="0" err="1">
                <a:solidFill>
                  <a:srgbClr val="0B3D91"/>
                </a:solidFill>
                <a:latin typeface="Arial" panose="020B0604020202020204" pitchFamily="34" charset="0"/>
              </a:rPr>
              <a:t>specularly</a:t>
            </a:r>
            <a:r>
              <a:rPr lang="en-US" altLang="en-US" sz="1400" i="1" dirty="0">
                <a:solidFill>
                  <a:srgbClr val="0B3D91"/>
                </a:solidFill>
                <a:latin typeface="Arial" panose="020B0604020202020204" pitchFamily="34" charset="0"/>
              </a:rPr>
              <a:t> and finds its way to space</a:t>
            </a:r>
          </a:p>
          <a:p>
            <a:pPr marL="169863" lvl="2" indent="-169863">
              <a:spcBef>
                <a:spcPct val="0"/>
              </a:spcBef>
              <a:buFontTx/>
              <a:buChar char="‒"/>
            </a:pPr>
            <a:r>
              <a:rPr lang="en-US" altLang="en-US" sz="1400" i="1" dirty="0">
                <a:solidFill>
                  <a:srgbClr val="0B3D91"/>
                </a:solidFill>
                <a:latin typeface="Arial" panose="020B0604020202020204" pitchFamily="34" charset="0"/>
              </a:rPr>
              <a:t>The </a:t>
            </a:r>
            <a:r>
              <a:rPr lang="en-US" altLang="en-US" sz="1400" i="1" dirty="0">
                <a:solidFill>
                  <a:srgbClr val="00B050"/>
                </a:solidFill>
                <a:latin typeface="Arial" panose="020B0604020202020204" pitchFamily="34" charset="0"/>
              </a:rPr>
              <a:t>Green</a:t>
            </a:r>
            <a:r>
              <a:rPr lang="en-US" altLang="en-US" sz="1400" i="1" dirty="0">
                <a:solidFill>
                  <a:srgbClr val="0B3D91"/>
                </a:solidFill>
                <a:latin typeface="Arial" panose="020B0604020202020204" pitchFamily="34" charset="0"/>
              </a:rPr>
              <a:t> ray leaves surface 1 with 100% energy and strikes surface 2. 70% of the energy is absorbed by Surface 2 and the remaining 30% of the original energy reflects diffusely and finds its way to space</a:t>
            </a:r>
          </a:p>
          <a:p>
            <a:pPr marL="169863" lvl="2" indent="-169863">
              <a:spcBef>
                <a:spcPct val="0"/>
              </a:spcBef>
              <a:buFontTx/>
              <a:buChar char="‒"/>
            </a:pPr>
            <a:r>
              <a:rPr lang="en-US" altLang="en-US" sz="1400" i="1" dirty="0">
                <a:solidFill>
                  <a:srgbClr val="0B3D91"/>
                </a:solidFill>
                <a:latin typeface="Arial" panose="020B0604020202020204" pitchFamily="34" charset="0"/>
              </a:rPr>
              <a:t>The </a:t>
            </a:r>
            <a:r>
              <a:rPr lang="en-US" altLang="en-US" sz="1400" i="1" dirty="0">
                <a:latin typeface="Arial" panose="020B0604020202020204" pitchFamily="34" charset="0"/>
              </a:rPr>
              <a:t>Black</a:t>
            </a:r>
            <a:r>
              <a:rPr lang="en-US" altLang="en-US" sz="1400" i="1" dirty="0">
                <a:solidFill>
                  <a:srgbClr val="0B3D91"/>
                </a:solidFill>
                <a:latin typeface="Arial" panose="020B0604020202020204" pitchFamily="34" charset="0"/>
              </a:rPr>
              <a:t> ray leaves Surface 1 with 100% energy and goes to Space</a:t>
            </a:r>
          </a:p>
          <a:p>
            <a:pPr marL="169863" lvl="2" indent="-169863">
              <a:spcBef>
                <a:spcPct val="0"/>
              </a:spcBef>
              <a:buFontTx/>
              <a:buChar char="‒"/>
            </a:pPr>
            <a:r>
              <a:rPr lang="en-US" altLang="en-US" sz="1400" i="1" dirty="0">
                <a:solidFill>
                  <a:srgbClr val="0B3D91"/>
                </a:solidFill>
                <a:latin typeface="Arial" panose="020B0604020202020204" pitchFamily="34" charset="0"/>
              </a:rPr>
              <a:t>The Resulting Bij terms would be:</a:t>
            </a:r>
          </a:p>
          <a:p>
            <a:pPr marL="339725" lvl="3" indent="-169863">
              <a:spcBef>
                <a:spcPct val="0"/>
              </a:spcBef>
              <a:buFontTx/>
              <a:buChar char="‒"/>
            </a:pPr>
            <a:r>
              <a:rPr lang="en-US" altLang="en-US" sz="1400" i="1" dirty="0">
                <a:solidFill>
                  <a:srgbClr val="0B3D91"/>
                </a:solidFill>
                <a:latin typeface="Arial" panose="020B0604020202020204" pitchFamily="34" charset="0"/>
              </a:rPr>
              <a:t>Bij (1 to Space) = (0.3 + 0.3 + 1.0) / 3 = 0.5333 </a:t>
            </a:r>
          </a:p>
          <a:p>
            <a:pPr marL="339725" lvl="3" indent="-169863">
              <a:spcBef>
                <a:spcPct val="0"/>
              </a:spcBef>
              <a:buFontTx/>
              <a:buChar char="‒"/>
            </a:pPr>
            <a:r>
              <a:rPr lang="en-US" altLang="en-US" sz="1400" i="1" dirty="0">
                <a:solidFill>
                  <a:srgbClr val="0B3D91"/>
                </a:solidFill>
                <a:latin typeface="Arial" panose="020B0604020202020204" pitchFamily="34" charset="0"/>
              </a:rPr>
              <a:t>Bij (1 to 2) =  (0.7 + 0.7 + 0) / 3 = 0.4667</a:t>
            </a:r>
          </a:p>
          <a:p>
            <a:pPr lvl="1">
              <a:defRPr/>
            </a:pPr>
            <a:endParaRPr lang="en-US" sz="1350" i="1" dirty="0"/>
          </a:p>
        </p:txBody>
      </p:sp>
      <p:grpSp>
        <p:nvGrpSpPr>
          <p:cNvPr id="2" name="Group 1">
            <a:extLst>
              <a:ext uri="{FF2B5EF4-FFF2-40B4-BE49-F238E27FC236}">
                <a16:creationId xmlns:a16="http://schemas.microsoft.com/office/drawing/2014/main" id="{96168E07-7F53-4252-8C29-8A7734C91D85}"/>
              </a:ext>
            </a:extLst>
          </p:cNvPr>
          <p:cNvGrpSpPr/>
          <p:nvPr/>
        </p:nvGrpSpPr>
        <p:grpSpPr>
          <a:xfrm>
            <a:off x="118400" y="4886168"/>
            <a:ext cx="2374900" cy="1489075"/>
            <a:chOff x="118400" y="4833003"/>
            <a:chExt cx="2374900" cy="1489075"/>
          </a:xfrm>
        </p:grpSpPr>
        <p:cxnSp>
          <p:nvCxnSpPr>
            <p:cNvPr id="36" name="Straight Connector 35">
              <a:extLst>
                <a:ext uri="{FF2B5EF4-FFF2-40B4-BE49-F238E27FC236}">
                  <a16:creationId xmlns:a16="http://schemas.microsoft.com/office/drawing/2014/main" id="{707598DD-DA0B-4CCA-A56F-8BDB5CB0B28F}"/>
                </a:ext>
              </a:extLst>
            </p:cNvPr>
            <p:cNvCxnSpPr/>
            <p:nvPr/>
          </p:nvCxnSpPr>
          <p:spPr bwMode="auto">
            <a:xfrm>
              <a:off x="872462" y="5177491"/>
              <a:ext cx="847724"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792CEE1-7E7B-4916-8311-4F949F12D731}"/>
                </a:ext>
              </a:extLst>
            </p:cNvPr>
            <p:cNvCxnSpPr/>
            <p:nvPr/>
          </p:nvCxnSpPr>
          <p:spPr bwMode="auto">
            <a:xfrm flipV="1">
              <a:off x="1626525" y="5655329"/>
              <a:ext cx="328613" cy="66674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7B1B720-AAB7-4D10-A9D1-0A15DDE659BE}"/>
                </a:ext>
              </a:extLst>
            </p:cNvPr>
            <p:cNvCxnSpPr/>
            <p:nvPr/>
          </p:nvCxnSpPr>
          <p:spPr bwMode="auto">
            <a:xfrm>
              <a:off x="1450313" y="5177491"/>
              <a:ext cx="436563" cy="565150"/>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EB2D21BC-83E9-4125-9882-F0FA89C596F0}"/>
                </a:ext>
              </a:extLst>
            </p:cNvPr>
            <p:cNvCxnSpPr/>
            <p:nvPr/>
          </p:nvCxnSpPr>
          <p:spPr bwMode="auto">
            <a:xfrm flipH="1">
              <a:off x="681961" y="5742640"/>
              <a:ext cx="1185862" cy="212725"/>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42159BB0-A322-47E6-BBCC-FD6F57080DB5}"/>
                </a:ext>
              </a:extLst>
            </p:cNvPr>
            <p:cNvSpPr txBox="1"/>
            <p:nvPr/>
          </p:nvSpPr>
          <p:spPr bwMode="auto">
            <a:xfrm>
              <a:off x="947076" y="4833003"/>
              <a:ext cx="838199" cy="346249"/>
            </a:xfrm>
            <a:prstGeom prst="rect">
              <a:avLst/>
            </a:prstGeom>
            <a:noFill/>
          </p:spPr>
          <p:txBody>
            <a:bodyPr>
              <a:spAutoFit/>
            </a:bodyPr>
            <a:lstStyle/>
            <a:p>
              <a:pPr algn="ctr">
                <a:defRPr/>
              </a:pPr>
              <a:endParaRPr lang="en-US" sz="825" dirty="0">
                <a:latin typeface="Symbol" panose="05050102010706020507" pitchFamily="18" charset="2"/>
              </a:endParaRPr>
            </a:p>
            <a:p>
              <a:pPr algn="ctr">
                <a:defRPr/>
              </a:pPr>
              <a:r>
                <a:rPr lang="en-US" sz="825" dirty="0">
                  <a:latin typeface="Symbol" panose="05050102010706020507" pitchFamily="18" charset="2"/>
                </a:rPr>
                <a:t>e</a:t>
              </a:r>
              <a:r>
                <a:rPr lang="en-US" sz="825" dirty="0"/>
                <a:t>=0.5</a:t>
              </a:r>
            </a:p>
          </p:txBody>
        </p:sp>
        <p:sp>
          <p:nvSpPr>
            <p:cNvPr id="48" name="TextBox 47">
              <a:extLst>
                <a:ext uri="{FF2B5EF4-FFF2-40B4-BE49-F238E27FC236}">
                  <a16:creationId xmlns:a16="http://schemas.microsoft.com/office/drawing/2014/main" id="{A5D8EA08-FA30-4706-804C-BF90EFBFB15C}"/>
                </a:ext>
              </a:extLst>
            </p:cNvPr>
            <p:cNvSpPr txBox="1"/>
            <p:nvPr/>
          </p:nvSpPr>
          <p:spPr bwMode="auto">
            <a:xfrm>
              <a:off x="1655101" y="5825191"/>
              <a:ext cx="838199" cy="377825"/>
            </a:xfrm>
            <a:prstGeom prst="rect">
              <a:avLst/>
            </a:prstGeom>
            <a:noFill/>
          </p:spPr>
          <p:txBody>
            <a:bodyPr>
              <a:spAutoFit/>
            </a:bodyPr>
            <a:lstStyle/>
            <a:p>
              <a:pPr algn="ctr">
                <a:defRPr/>
              </a:pPr>
              <a:r>
                <a:rPr lang="en-US" sz="825" dirty="0">
                  <a:latin typeface="Symbol" panose="05050102010706020507" pitchFamily="18" charset="2"/>
                </a:rPr>
                <a:t>e</a:t>
              </a:r>
              <a:r>
                <a:rPr lang="en-US" sz="825" dirty="0"/>
                <a:t>=0.7</a:t>
              </a:r>
            </a:p>
          </p:txBody>
        </p:sp>
        <p:sp>
          <p:nvSpPr>
            <p:cNvPr id="55" name="TextBox 54">
              <a:extLst>
                <a:ext uri="{FF2B5EF4-FFF2-40B4-BE49-F238E27FC236}">
                  <a16:creationId xmlns:a16="http://schemas.microsoft.com/office/drawing/2014/main" id="{A58E3406-4B7C-478B-A1D5-6658F599D260}"/>
                </a:ext>
              </a:extLst>
            </p:cNvPr>
            <p:cNvSpPr txBox="1"/>
            <p:nvPr/>
          </p:nvSpPr>
          <p:spPr bwMode="auto">
            <a:xfrm>
              <a:off x="118400" y="5880753"/>
              <a:ext cx="838199" cy="377825"/>
            </a:xfrm>
            <a:prstGeom prst="rect">
              <a:avLst/>
            </a:prstGeom>
            <a:noFill/>
          </p:spPr>
          <p:txBody>
            <a:bodyPr>
              <a:spAutoFit/>
            </a:bodyPr>
            <a:lstStyle/>
            <a:p>
              <a:pPr algn="ctr">
                <a:defRPr/>
              </a:pPr>
              <a:r>
                <a:rPr lang="en-US" sz="825" i="1" dirty="0">
                  <a:solidFill>
                    <a:srgbClr val="FF0000"/>
                  </a:solidFill>
                  <a:latin typeface="Symbol" panose="05050102010706020507" pitchFamily="18" charset="2"/>
                </a:rPr>
                <a:t>30%</a:t>
              </a:r>
              <a:endParaRPr lang="en-US" sz="825" i="1" dirty="0">
                <a:solidFill>
                  <a:srgbClr val="FF0000"/>
                </a:solidFill>
              </a:endParaRPr>
            </a:p>
          </p:txBody>
        </p:sp>
        <p:sp>
          <p:nvSpPr>
            <p:cNvPr id="57" name="TextBox 56">
              <a:extLst>
                <a:ext uri="{FF2B5EF4-FFF2-40B4-BE49-F238E27FC236}">
                  <a16:creationId xmlns:a16="http://schemas.microsoft.com/office/drawing/2014/main" id="{C9C867A1-4EDA-47EC-8064-D9A48E0692EE}"/>
                </a:ext>
              </a:extLst>
            </p:cNvPr>
            <p:cNvSpPr txBox="1"/>
            <p:nvPr/>
          </p:nvSpPr>
          <p:spPr bwMode="auto">
            <a:xfrm>
              <a:off x="1461425" y="5187016"/>
              <a:ext cx="838199" cy="379412"/>
            </a:xfrm>
            <a:prstGeom prst="rect">
              <a:avLst/>
            </a:prstGeom>
            <a:noFill/>
          </p:spPr>
          <p:txBody>
            <a:bodyPr>
              <a:spAutoFit/>
            </a:bodyPr>
            <a:lstStyle/>
            <a:p>
              <a:pPr algn="ctr">
                <a:defRPr/>
              </a:pPr>
              <a:r>
                <a:rPr lang="en-US" sz="825" i="1" dirty="0">
                  <a:solidFill>
                    <a:srgbClr val="FF0000"/>
                  </a:solidFill>
                  <a:latin typeface="Symbol" panose="05050102010706020507" pitchFamily="18" charset="2"/>
                </a:rPr>
                <a:t>100%</a:t>
              </a:r>
              <a:endParaRPr lang="en-US" sz="825" i="1" dirty="0">
                <a:solidFill>
                  <a:srgbClr val="FF0000"/>
                </a:solidFill>
              </a:endParaRPr>
            </a:p>
          </p:txBody>
        </p:sp>
        <p:cxnSp>
          <p:nvCxnSpPr>
            <p:cNvPr id="58" name="Straight Arrow Connector 57">
              <a:extLst>
                <a:ext uri="{FF2B5EF4-FFF2-40B4-BE49-F238E27FC236}">
                  <a16:creationId xmlns:a16="http://schemas.microsoft.com/office/drawing/2014/main" id="{3FBFF054-0AC9-4F50-B8C6-7E52F13864C9}"/>
                </a:ext>
              </a:extLst>
            </p:cNvPr>
            <p:cNvCxnSpPr/>
            <p:nvPr/>
          </p:nvCxnSpPr>
          <p:spPr bwMode="auto">
            <a:xfrm>
              <a:off x="1623350" y="5621992"/>
              <a:ext cx="263526" cy="117475"/>
            </a:xfrm>
            <a:prstGeom prst="straightConnector1">
              <a:avLst/>
            </a:prstGeom>
            <a:ln>
              <a:solidFill>
                <a:srgbClr val="FF0000"/>
              </a:solidFill>
              <a:prstDash val="lgDashDot"/>
              <a:tailEnd type="none"/>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923C9219-0408-4A16-B845-4D86800F1A77}"/>
              </a:ext>
            </a:extLst>
          </p:cNvPr>
          <p:cNvGrpSpPr/>
          <p:nvPr/>
        </p:nvGrpSpPr>
        <p:grpSpPr>
          <a:xfrm>
            <a:off x="2264736" y="4886168"/>
            <a:ext cx="2408238" cy="1489075"/>
            <a:chOff x="2264736" y="4833003"/>
            <a:chExt cx="2408238" cy="1489075"/>
          </a:xfrm>
        </p:grpSpPr>
        <p:cxnSp>
          <p:nvCxnSpPr>
            <p:cNvPr id="60" name="Straight Connector 59">
              <a:extLst>
                <a:ext uri="{FF2B5EF4-FFF2-40B4-BE49-F238E27FC236}">
                  <a16:creationId xmlns:a16="http://schemas.microsoft.com/office/drawing/2014/main" id="{5B967A3D-A733-4080-A4EE-9C2BA52FA776}"/>
                </a:ext>
              </a:extLst>
            </p:cNvPr>
            <p:cNvCxnSpPr/>
            <p:nvPr/>
          </p:nvCxnSpPr>
          <p:spPr bwMode="auto">
            <a:xfrm>
              <a:off x="3052136" y="5177491"/>
              <a:ext cx="847724"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05ED28D-94D7-4D1F-BFA0-8B9D68DCE541}"/>
                </a:ext>
              </a:extLst>
            </p:cNvPr>
            <p:cNvCxnSpPr/>
            <p:nvPr/>
          </p:nvCxnSpPr>
          <p:spPr bwMode="auto">
            <a:xfrm flipV="1">
              <a:off x="3806199" y="5655329"/>
              <a:ext cx="328613" cy="666749"/>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D408C5CA-8D5B-4D0E-BF18-756DD3CE7039}"/>
                </a:ext>
              </a:extLst>
            </p:cNvPr>
            <p:cNvSpPr txBox="1"/>
            <p:nvPr/>
          </p:nvSpPr>
          <p:spPr bwMode="auto">
            <a:xfrm>
              <a:off x="3126750" y="4833003"/>
              <a:ext cx="838199" cy="346249"/>
            </a:xfrm>
            <a:prstGeom prst="rect">
              <a:avLst/>
            </a:prstGeom>
            <a:noFill/>
          </p:spPr>
          <p:txBody>
            <a:bodyPr>
              <a:spAutoFit/>
            </a:bodyPr>
            <a:lstStyle/>
            <a:p>
              <a:pPr algn="ctr">
                <a:defRPr/>
              </a:pPr>
              <a:endParaRPr lang="en-US" sz="825" dirty="0">
                <a:latin typeface="Symbol" panose="05050102010706020507" pitchFamily="18" charset="2"/>
              </a:endParaRPr>
            </a:p>
            <a:p>
              <a:pPr algn="ctr">
                <a:defRPr/>
              </a:pPr>
              <a:r>
                <a:rPr lang="en-US" sz="825" dirty="0">
                  <a:latin typeface="Symbol" panose="05050102010706020507" pitchFamily="18" charset="2"/>
                </a:rPr>
                <a:t>e</a:t>
              </a:r>
              <a:r>
                <a:rPr lang="en-US" sz="825" dirty="0"/>
                <a:t>=0.5</a:t>
              </a:r>
            </a:p>
          </p:txBody>
        </p:sp>
        <p:sp>
          <p:nvSpPr>
            <p:cNvPr id="66" name="TextBox 65">
              <a:extLst>
                <a:ext uri="{FF2B5EF4-FFF2-40B4-BE49-F238E27FC236}">
                  <a16:creationId xmlns:a16="http://schemas.microsoft.com/office/drawing/2014/main" id="{AFD98AAB-CBA7-4E56-8E8F-4A881A81DC41}"/>
                </a:ext>
              </a:extLst>
            </p:cNvPr>
            <p:cNvSpPr txBox="1"/>
            <p:nvPr/>
          </p:nvSpPr>
          <p:spPr bwMode="auto">
            <a:xfrm>
              <a:off x="3834775" y="5825191"/>
              <a:ext cx="838199" cy="377825"/>
            </a:xfrm>
            <a:prstGeom prst="rect">
              <a:avLst/>
            </a:prstGeom>
            <a:noFill/>
          </p:spPr>
          <p:txBody>
            <a:bodyPr>
              <a:spAutoFit/>
            </a:bodyPr>
            <a:lstStyle/>
            <a:p>
              <a:pPr algn="ctr">
                <a:defRPr/>
              </a:pPr>
              <a:r>
                <a:rPr lang="en-US" sz="825" dirty="0">
                  <a:latin typeface="Symbol" panose="05050102010706020507" pitchFamily="18" charset="2"/>
                </a:rPr>
                <a:t>e</a:t>
              </a:r>
              <a:r>
                <a:rPr lang="en-US" sz="825" dirty="0"/>
                <a:t>=0.7</a:t>
              </a:r>
            </a:p>
          </p:txBody>
        </p:sp>
        <p:cxnSp>
          <p:nvCxnSpPr>
            <p:cNvPr id="67" name="Straight Arrow Connector 66">
              <a:extLst>
                <a:ext uri="{FF2B5EF4-FFF2-40B4-BE49-F238E27FC236}">
                  <a16:creationId xmlns:a16="http://schemas.microsoft.com/office/drawing/2014/main" id="{E6ABFDCC-F36E-4A09-A747-7410E05E62C6}"/>
                </a:ext>
              </a:extLst>
            </p:cNvPr>
            <p:cNvCxnSpPr/>
            <p:nvPr/>
          </p:nvCxnSpPr>
          <p:spPr bwMode="auto">
            <a:xfrm>
              <a:off x="3577599" y="5172728"/>
              <a:ext cx="261937" cy="990600"/>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416AE533-D630-4EF8-BFB6-CA7D930B6BF9}"/>
                </a:ext>
              </a:extLst>
            </p:cNvPr>
            <p:cNvCxnSpPr/>
            <p:nvPr/>
          </p:nvCxnSpPr>
          <p:spPr bwMode="auto">
            <a:xfrm flipH="1" flipV="1">
              <a:off x="2834649" y="5766454"/>
              <a:ext cx="995362" cy="409575"/>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18BAC1C-551C-4A15-B450-B354168F022E}"/>
                </a:ext>
              </a:extLst>
            </p:cNvPr>
            <p:cNvSpPr txBox="1"/>
            <p:nvPr/>
          </p:nvSpPr>
          <p:spPr bwMode="auto">
            <a:xfrm>
              <a:off x="3033086" y="5401328"/>
              <a:ext cx="838199" cy="379414"/>
            </a:xfrm>
            <a:prstGeom prst="rect">
              <a:avLst/>
            </a:prstGeom>
            <a:noFill/>
          </p:spPr>
          <p:txBody>
            <a:bodyPr>
              <a:spAutoFit/>
            </a:bodyPr>
            <a:lstStyle/>
            <a:p>
              <a:pPr algn="ctr">
                <a:defRPr/>
              </a:pPr>
              <a:r>
                <a:rPr lang="en-US" sz="825" i="1" dirty="0">
                  <a:solidFill>
                    <a:srgbClr val="00B050"/>
                  </a:solidFill>
                  <a:latin typeface="Symbol" panose="05050102010706020507" pitchFamily="18" charset="2"/>
                </a:rPr>
                <a:t>100%</a:t>
              </a:r>
              <a:endParaRPr lang="en-US" sz="825" i="1" dirty="0">
                <a:solidFill>
                  <a:srgbClr val="00B050"/>
                </a:solidFill>
              </a:endParaRPr>
            </a:p>
          </p:txBody>
        </p:sp>
        <p:sp>
          <p:nvSpPr>
            <p:cNvPr id="72" name="TextBox 71">
              <a:extLst>
                <a:ext uri="{FF2B5EF4-FFF2-40B4-BE49-F238E27FC236}">
                  <a16:creationId xmlns:a16="http://schemas.microsoft.com/office/drawing/2014/main" id="{E00F6D07-6B27-4BEB-85AE-A36DB9BB06B4}"/>
                </a:ext>
              </a:extLst>
            </p:cNvPr>
            <p:cNvSpPr txBox="1"/>
            <p:nvPr/>
          </p:nvSpPr>
          <p:spPr bwMode="auto">
            <a:xfrm>
              <a:off x="2264736" y="5498165"/>
              <a:ext cx="838199" cy="377825"/>
            </a:xfrm>
            <a:prstGeom prst="rect">
              <a:avLst/>
            </a:prstGeom>
            <a:noFill/>
          </p:spPr>
          <p:txBody>
            <a:bodyPr>
              <a:spAutoFit/>
            </a:bodyPr>
            <a:lstStyle/>
            <a:p>
              <a:pPr algn="ctr">
                <a:defRPr/>
              </a:pPr>
              <a:r>
                <a:rPr lang="en-US" sz="825" i="1" dirty="0">
                  <a:solidFill>
                    <a:srgbClr val="00B050"/>
                  </a:solidFill>
                  <a:latin typeface="Symbol" panose="05050102010706020507" pitchFamily="18" charset="2"/>
                </a:rPr>
                <a:t>30%</a:t>
              </a:r>
              <a:endParaRPr lang="en-US" sz="825" i="1" dirty="0">
                <a:solidFill>
                  <a:srgbClr val="00B050"/>
                </a:solidFill>
              </a:endParaRPr>
            </a:p>
          </p:txBody>
        </p:sp>
      </p:grpSp>
      <p:grpSp>
        <p:nvGrpSpPr>
          <p:cNvPr id="75" name="Group 2">
            <a:extLst>
              <a:ext uri="{FF2B5EF4-FFF2-40B4-BE49-F238E27FC236}">
                <a16:creationId xmlns:a16="http://schemas.microsoft.com/office/drawing/2014/main" id="{1E61AC1F-1F0D-49B6-A730-9BBA143861FE}"/>
              </a:ext>
            </a:extLst>
          </p:cNvPr>
          <p:cNvGrpSpPr>
            <a:grpSpLocks/>
          </p:cNvGrpSpPr>
          <p:nvPr/>
        </p:nvGrpSpPr>
        <p:grpSpPr bwMode="auto">
          <a:xfrm>
            <a:off x="6592188" y="4864903"/>
            <a:ext cx="2408238" cy="1489075"/>
            <a:chOff x="2374550" y="4203253"/>
            <a:chExt cx="1393096" cy="861364"/>
          </a:xfrm>
        </p:grpSpPr>
        <p:cxnSp>
          <p:nvCxnSpPr>
            <p:cNvPr id="76" name="Straight Connector 75">
              <a:extLst>
                <a:ext uri="{FF2B5EF4-FFF2-40B4-BE49-F238E27FC236}">
                  <a16:creationId xmlns:a16="http://schemas.microsoft.com/office/drawing/2014/main" id="{1960BA88-A831-47FA-A609-A6B0C1E9C474}"/>
                </a:ext>
              </a:extLst>
            </p:cNvPr>
            <p:cNvCxnSpPr/>
            <p:nvPr/>
          </p:nvCxnSpPr>
          <p:spPr>
            <a:xfrm>
              <a:off x="2830038" y="4402524"/>
              <a:ext cx="490384"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C4C95580-2E18-4052-B942-C27D1D5209F9}"/>
                </a:ext>
              </a:extLst>
            </p:cNvPr>
            <p:cNvCxnSpPr/>
            <p:nvPr/>
          </p:nvCxnSpPr>
          <p:spPr>
            <a:xfrm flipV="1">
              <a:off x="3266242" y="4678932"/>
              <a:ext cx="190093" cy="38568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B7B8135F-6FBE-4428-A26F-BDC22FF017A3}"/>
                </a:ext>
              </a:extLst>
            </p:cNvPr>
            <p:cNvCxnSpPr/>
            <p:nvPr/>
          </p:nvCxnSpPr>
          <p:spPr>
            <a:xfrm>
              <a:off x="3164308" y="4402524"/>
              <a:ext cx="252539" cy="326914"/>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4C7E25FC-A1F7-43A9-920C-B42CA693A21F}"/>
                </a:ext>
              </a:extLst>
            </p:cNvPr>
            <p:cNvCxnSpPr/>
            <p:nvPr/>
          </p:nvCxnSpPr>
          <p:spPr>
            <a:xfrm flipH="1">
              <a:off x="2719839" y="4729438"/>
              <a:ext cx="685987" cy="123052"/>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5E96E072-EE6B-4CFF-B12E-7479C69575EC}"/>
                </a:ext>
              </a:extLst>
            </p:cNvPr>
            <p:cNvCxnSpPr/>
            <p:nvPr/>
          </p:nvCxnSpPr>
          <p:spPr>
            <a:xfrm flipH="1">
              <a:off x="2830038" y="4397014"/>
              <a:ext cx="275497" cy="123052"/>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88E76768-E16F-48AC-AFA6-8C2435560FFF}"/>
                </a:ext>
              </a:extLst>
            </p:cNvPr>
            <p:cNvSpPr txBox="1"/>
            <p:nvPr/>
          </p:nvSpPr>
          <p:spPr>
            <a:xfrm>
              <a:off x="2873200" y="4203253"/>
              <a:ext cx="484874" cy="200290"/>
            </a:xfrm>
            <a:prstGeom prst="rect">
              <a:avLst/>
            </a:prstGeom>
            <a:noFill/>
          </p:spPr>
          <p:txBody>
            <a:bodyPr>
              <a:spAutoFit/>
            </a:bodyPr>
            <a:lstStyle/>
            <a:p>
              <a:pPr algn="ctr">
                <a:defRPr/>
              </a:pPr>
              <a:endParaRPr lang="en-US" sz="825" dirty="0">
                <a:latin typeface="Symbol" panose="05050102010706020507" pitchFamily="18" charset="2"/>
              </a:endParaRPr>
            </a:p>
            <a:p>
              <a:pPr algn="ctr">
                <a:defRPr/>
              </a:pPr>
              <a:r>
                <a:rPr lang="en-US" sz="825" dirty="0">
                  <a:latin typeface="Symbol" panose="05050102010706020507" pitchFamily="18" charset="2"/>
                </a:rPr>
                <a:t>e</a:t>
              </a:r>
              <a:r>
                <a:rPr lang="en-US" sz="825" dirty="0"/>
                <a:t>=0.5</a:t>
              </a:r>
            </a:p>
          </p:txBody>
        </p:sp>
        <p:sp>
          <p:nvSpPr>
            <p:cNvPr id="82" name="TextBox 81">
              <a:extLst>
                <a:ext uri="{FF2B5EF4-FFF2-40B4-BE49-F238E27FC236}">
                  <a16:creationId xmlns:a16="http://schemas.microsoft.com/office/drawing/2014/main" id="{AF86B57C-38AB-4B7F-B9BF-0D717E9740B2}"/>
                </a:ext>
              </a:extLst>
            </p:cNvPr>
            <p:cNvSpPr txBox="1"/>
            <p:nvPr/>
          </p:nvSpPr>
          <p:spPr>
            <a:xfrm>
              <a:off x="3282772" y="4777190"/>
              <a:ext cx="484874" cy="218555"/>
            </a:xfrm>
            <a:prstGeom prst="rect">
              <a:avLst/>
            </a:prstGeom>
            <a:noFill/>
          </p:spPr>
          <p:txBody>
            <a:bodyPr>
              <a:spAutoFit/>
            </a:bodyPr>
            <a:lstStyle/>
            <a:p>
              <a:pPr algn="ctr">
                <a:defRPr/>
              </a:pPr>
              <a:r>
                <a:rPr lang="en-US" sz="825" dirty="0">
                  <a:latin typeface="Symbol" panose="05050102010706020507" pitchFamily="18" charset="2"/>
                </a:rPr>
                <a:t>e</a:t>
              </a:r>
              <a:r>
                <a:rPr lang="en-US" sz="825" dirty="0"/>
                <a:t>=0.7</a:t>
              </a:r>
            </a:p>
          </p:txBody>
        </p:sp>
        <p:cxnSp>
          <p:nvCxnSpPr>
            <p:cNvPr id="83" name="Straight Arrow Connector 82">
              <a:extLst>
                <a:ext uri="{FF2B5EF4-FFF2-40B4-BE49-F238E27FC236}">
                  <a16:creationId xmlns:a16="http://schemas.microsoft.com/office/drawing/2014/main" id="{18CB0209-58D1-4213-BEE8-02F0567C47AE}"/>
                </a:ext>
              </a:extLst>
            </p:cNvPr>
            <p:cNvCxnSpPr/>
            <p:nvPr/>
          </p:nvCxnSpPr>
          <p:spPr>
            <a:xfrm>
              <a:off x="3134003" y="4399769"/>
              <a:ext cx="151523" cy="573018"/>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2208AC37-1D9C-4534-9598-9AB5465E7244}"/>
                </a:ext>
              </a:extLst>
            </p:cNvPr>
            <p:cNvCxnSpPr/>
            <p:nvPr/>
          </p:nvCxnSpPr>
          <p:spPr>
            <a:xfrm flipH="1" flipV="1">
              <a:off x="2704228" y="4743213"/>
              <a:ext cx="575788" cy="236921"/>
            </a:xfrm>
            <a:prstGeom prst="straightConnector1">
              <a:avLst/>
            </a:prstGeom>
            <a:ln>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3978C89E-AF08-48D3-B7E2-CA08376A2FC5}"/>
                </a:ext>
              </a:extLst>
            </p:cNvPr>
            <p:cNvSpPr txBox="1"/>
            <p:nvPr/>
          </p:nvSpPr>
          <p:spPr>
            <a:xfrm>
              <a:off x="2819018" y="4532004"/>
              <a:ext cx="484874" cy="219474"/>
            </a:xfrm>
            <a:prstGeom prst="rect">
              <a:avLst/>
            </a:prstGeom>
            <a:noFill/>
          </p:spPr>
          <p:txBody>
            <a:bodyPr>
              <a:spAutoFit/>
            </a:bodyPr>
            <a:lstStyle/>
            <a:p>
              <a:pPr algn="ctr">
                <a:defRPr/>
              </a:pPr>
              <a:r>
                <a:rPr lang="en-US" sz="825" i="1" dirty="0">
                  <a:solidFill>
                    <a:srgbClr val="00B050"/>
                  </a:solidFill>
                  <a:latin typeface="Symbol" panose="05050102010706020507" pitchFamily="18" charset="2"/>
                </a:rPr>
                <a:t>100%</a:t>
              </a:r>
              <a:endParaRPr lang="en-US" sz="825" i="1" dirty="0">
                <a:solidFill>
                  <a:srgbClr val="00B050"/>
                </a:solidFill>
              </a:endParaRPr>
            </a:p>
          </p:txBody>
        </p:sp>
        <p:sp>
          <p:nvSpPr>
            <p:cNvPr id="86" name="TextBox 85">
              <a:extLst>
                <a:ext uri="{FF2B5EF4-FFF2-40B4-BE49-F238E27FC236}">
                  <a16:creationId xmlns:a16="http://schemas.microsoft.com/office/drawing/2014/main" id="{2761339E-3F6B-4848-A1A5-5668C2E493E2}"/>
                </a:ext>
              </a:extLst>
            </p:cNvPr>
            <p:cNvSpPr txBox="1"/>
            <p:nvPr/>
          </p:nvSpPr>
          <p:spPr>
            <a:xfrm>
              <a:off x="2415875" y="4421808"/>
              <a:ext cx="484874" cy="219474"/>
            </a:xfrm>
            <a:prstGeom prst="rect">
              <a:avLst/>
            </a:prstGeom>
            <a:noFill/>
          </p:spPr>
          <p:txBody>
            <a:bodyPr>
              <a:spAutoFit/>
            </a:bodyPr>
            <a:lstStyle/>
            <a:p>
              <a:pPr algn="ctr">
                <a:defRPr/>
              </a:pPr>
              <a:r>
                <a:rPr lang="en-US" sz="825" i="1" dirty="0">
                  <a:latin typeface="Symbol" panose="05050102010706020507" pitchFamily="18" charset="2"/>
                </a:rPr>
                <a:t>100%</a:t>
              </a:r>
              <a:endParaRPr lang="en-US" sz="825" i="1" dirty="0"/>
            </a:p>
          </p:txBody>
        </p:sp>
        <p:sp>
          <p:nvSpPr>
            <p:cNvPr id="87" name="TextBox 86">
              <a:extLst>
                <a:ext uri="{FF2B5EF4-FFF2-40B4-BE49-F238E27FC236}">
                  <a16:creationId xmlns:a16="http://schemas.microsoft.com/office/drawing/2014/main" id="{24A6F747-BBF1-4304-B5B9-359FA69620C6}"/>
                </a:ext>
              </a:extLst>
            </p:cNvPr>
            <p:cNvSpPr txBox="1"/>
            <p:nvPr/>
          </p:nvSpPr>
          <p:spPr>
            <a:xfrm>
              <a:off x="2393835" y="4809330"/>
              <a:ext cx="484874" cy="218555"/>
            </a:xfrm>
            <a:prstGeom prst="rect">
              <a:avLst/>
            </a:prstGeom>
            <a:noFill/>
          </p:spPr>
          <p:txBody>
            <a:bodyPr>
              <a:spAutoFit/>
            </a:bodyPr>
            <a:lstStyle/>
            <a:p>
              <a:pPr algn="ctr">
                <a:defRPr/>
              </a:pPr>
              <a:r>
                <a:rPr lang="en-US" sz="825" i="1" dirty="0">
                  <a:solidFill>
                    <a:srgbClr val="FF0000"/>
                  </a:solidFill>
                  <a:latin typeface="Symbol" panose="05050102010706020507" pitchFamily="18" charset="2"/>
                </a:rPr>
                <a:t>30%</a:t>
              </a:r>
              <a:endParaRPr lang="en-US" sz="825" i="1" dirty="0">
                <a:solidFill>
                  <a:srgbClr val="FF0000"/>
                </a:solidFill>
              </a:endParaRPr>
            </a:p>
          </p:txBody>
        </p:sp>
        <p:sp>
          <p:nvSpPr>
            <p:cNvPr id="88" name="TextBox 87">
              <a:extLst>
                <a:ext uri="{FF2B5EF4-FFF2-40B4-BE49-F238E27FC236}">
                  <a16:creationId xmlns:a16="http://schemas.microsoft.com/office/drawing/2014/main" id="{F1141F19-6033-4B57-9E6A-2DA2AFBC70A6}"/>
                </a:ext>
              </a:extLst>
            </p:cNvPr>
            <p:cNvSpPr txBox="1"/>
            <p:nvPr/>
          </p:nvSpPr>
          <p:spPr>
            <a:xfrm>
              <a:off x="2374550" y="4588020"/>
              <a:ext cx="484874" cy="218555"/>
            </a:xfrm>
            <a:prstGeom prst="rect">
              <a:avLst/>
            </a:prstGeom>
            <a:noFill/>
          </p:spPr>
          <p:txBody>
            <a:bodyPr>
              <a:spAutoFit/>
            </a:bodyPr>
            <a:lstStyle/>
            <a:p>
              <a:pPr algn="ctr">
                <a:defRPr/>
              </a:pPr>
              <a:r>
                <a:rPr lang="en-US" sz="825" i="1" dirty="0">
                  <a:solidFill>
                    <a:srgbClr val="00B050"/>
                  </a:solidFill>
                  <a:latin typeface="Symbol" panose="05050102010706020507" pitchFamily="18" charset="2"/>
                </a:rPr>
                <a:t>30%</a:t>
              </a:r>
              <a:endParaRPr lang="en-US" sz="825" i="1" dirty="0">
                <a:solidFill>
                  <a:srgbClr val="00B050"/>
                </a:solidFill>
              </a:endParaRPr>
            </a:p>
          </p:txBody>
        </p:sp>
        <p:sp>
          <p:nvSpPr>
            <p:cNvPr id="89" name="TextBox 88">
              <a:extLst>
                <a:ext uri="{FF2B5EF4-FFF2-40B4-BE49-F238E27FC236}">
                  <a16:creationId xmlns:a16="http://schemas.microsoft.com/office/drawing/2014/main" id="{22563664-172C-44B3-BE89-DA3EF03EA0FF}"/>
                </a:ext>
              </a:extLst>
            </p:cNvPr>
            <p:cNvSpPr txBox="1"/>
            <p:nvPr/>
          </p:nvSpPr>
          <p:spPr>
            <a:xfrm>
              <a:off x="3170736" y="4408034"/>
              <a:ext cx="484874" cy="219473"/>
            </a:xfrm>
            <a:prstGeom prst="rect">
              <a:avLst/>
            </a:prstGeom>
            <a:noFill/>
          </p:spPr>
          <p:txBody>
            <a:bodyPr>
              <a:spAutoFit/>
            </a:bodyPr>
            <a:lstStyle/>
            <a:p>
              <a:pPr algn="ctr">
                <a:defRPr/>
              </a:pPr>
              <a:r>
                <a:rPr lang="en-US" sz="825" i="1" dirty="0">
                  <a:solidFill>
                    <a:srgbClr val="FF0000"/>
                  </a:solidFill>
                  <a:latin typeface="Symbol" panose="05050102010706020507" pitchFamily="18" charset="2"/>
                </a:rPr>
                <a:t>100%</a:t>
              </a:r>
              <a:endParaRPr lang="en-US" sz="825" i="1" dirty="0">
                <a:solidFill>
                  <a:srgbClr val="FF0000"/>
                </a:solidFill>
              </a:endParaRPr>
            </a:p>
          </p:txBody>
        </p:sp>
        <p:cxnSp>
          <p:nvCxnSpPr>
            <p:cNvPr id="90" name="Straight Arrow Connector 89">
              <a:extLst>
                <a:ext uri="{FF2B5EF4-FFF2-40B4-BE49-F238E27FC236}">
                  <a16:creationId xmlns:a16="http://schemas.microsoft.com/office/drawing/2014/main" id="{EAF76B94-4E64-4835-8901-F683FDDB7049}"/>
                </a:ext>
              </a:extLst>
            </p:cNvPr>
            <p:cNvCxnSpPr/>
            <p:nvPr/>
          </p:nvCxnSpPr>
          <p:spPr>
            <a:xfrm>
              <a:off x="3264405" y="4659648"/>
              <a:ext cx="152442" cy="67954"/>
            </a:xfrm>
            <a:prstGeom prst="straightConnector1">
              <a:avLst/>
            </a:prstGeom>
            <a:ln>
              <a:solidFill>
                <a:srgbClr val="FF0000"/>
              </a:solidFill>
              <a:prstDash val="lgDashDot"/>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5035293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extBox 9">
            <a:extLst>
              <a:ext uri="{FF2B5EF4-FFF2-40B4-BE49-F238E27FC236}">
                <a16:creationId xmlns:a16="http://schemas.microsoft.com/office/drawing/2014/main" id="{5456A0AA-5B04-4F2C-BA81-BDCB5F63428B}"/>
              </a:ext>
            </a:extLst>
          </p:cNvPr>
          <p:cNvSpPr txBox="1">
            <a:spLocks noChangeArrowheads="1"/>
          </p:cNvSpPr>
          <p:nvPr/>
        </p:nvSpPr>
        <p:spPr bwMode="auto">
          <a:xfrm>
            <a:off x="954593" y="0"/>
            <a:ext cx="7351208" cy="102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1">
            <a:noAutofit/>
          </a:bodyPr>
          <a:lstStyle>
            <a:defPPr>
              <a:defRPr lang="en-US"/>
            </a:defPPr>
            <a:lvl1pPr algn="ctr">
              <a:spcBef>
                <a:spcPct val="0"/>
              </a:spcBef>
              <a:buFontTx/>
              <a:buNone/>
              <a:defRPr sz="2800" b="1" kern="0">
                <a:solidFill>
                  <a:srgbClr val="0B3D91"/>
                </a:solidFill>
                <a:latin typeface="Calibri"/>
                <a:ea typeface="+mj-ea"/>
                <a:cs typeface="Calibri"/>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Radiation Calculations</a:t>
            </a:r>
          </a:p>
        </p:txBody>
      </p:sp>
      <p:pic>
        <p:nvPicPr>
          <p:cNvPr id="134150" name="Picture 3">
            <a:extLst>
              <a:ext uri="{FF2B5EF4-FFF2-40B4-BE49-F238E27FC236}">
                <a16:creationId xmlns:a16="http://schemas.microsoft.com/office/drawing/2014/main" id="{AE4E2E59-4025-4FCB-8ED5-8C0110014B2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9478" y="4402490"/>
            <a:ext cx="2265362"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Box 50">
            <a:extLst>
              <a:ext uri="{FF2B5EF4-FFF2-40B4-BE49-F238E27FC236}">
                <a16:creationId xmlns:a16="http://schemas.microsoft.com/office/drawing/2014/main" id="{7408FAD4-1E1D-4F44-8EB9-CCC17DC1920E}"/>
              </a:ext>
            </a:extLst>
          </p:cNvPr>
          <p:cNvSpPr txBox="1"/>
          <p:nvPr/>
        </p:nvSpPr>
        <p:spPr>
          <a:xfrm>
            <a:off x="5380078" y="1127052"/>
            <a:ext cx="3763925" cy="2339102"/>
          </a:xfrm>
          <a:prstGeom prst="rect">
            <a:avLst/>
          </a:prstGeom>
          <a:noFill/>
        </p:spPr>
        <p:txBody>
          <a:bodyPr wrap="square">
            <a:spAutoFit/>
          </a:bodyPr>
          <a:lstStyle>
            <a:defPPr>
              <a:defRPr lang="en-US"/>
            </a:defPPr>
            <a:lvl1pPr marL="171450" indent="-171450">
              <a:buFont typeface="Arial" panose="020B0604020202020204" pitchFamily="34" charset="0"/>
              <a:buChar char="•"/>
              <a:defRPr sz="2000"/>
            </a:lvl1pPr>
            <a:lvl2pPr marL="398463" lvl="1" indent="-227013">
              <a:buFontTx/>
              <a:buChar char="‒"/>
              <a:defRPr sz="2000"/>
            </a:lvl2pPr>
          </a:lstStyle>
          <a:p>
            <a:pPr>
              <a:defRPr/>
            </a:pPr>
            <a:r>
              <a:rPr lang="en-US" sz="1800" b="1" dirty="0">
                <a:solidFill>
                  <a:srgbClr val="0B3D91"/>
                </a:solidFill>
              </a:rPr>
              <a:t>How Many Rays?</a:t>
            </a:r>
          </a:p>
          <a:p>
            <a:pPr lvl="1">
              <a:defRPr/>
            </a:pPr>
            <a:r>
              <a:rPr lang="en-US" sz="1400" i="1" dirty="0">
                <a:solidFill>
                  <a:srgbClr val="0B3D91"/>
                </a:solidFill>
              </a:rPr>
              <a:t>Typically start with 35000.  (2.65/1.76% error for 0.1/0.2 </a:t>
            </a:r>
            <a:r>
              <a:rPr lang="en-US" sz="1400" i="1" dirty="0" err="1">
                <a:solidFill>
                  <a:srgbClr val="0B3D91"/>
                </a:solidFill>
              </a:rPr>
              <a:t>B</a:t>
            </a:r>
            <a:r>
              <a:rPr lang="en-US" sz="1400" i="1" baseline="-25000" dirty="0" err="1">
                <a:solidFill>
                  <a:srgbClr val="0B3D91"/>
                </a:solidFill>
              </a:rPr>
              <a:t>ij</a:t>
            </a:r>
            <a:r>
              <a:rPr lang="en-US" sz="1400" i="1" dirty="0">
                <a:solidFill>
                  <a:srgbClr val="0B3D91"/>
                </a:solidFill>
              </a:rPr>
              <a:t>)</a:t>
            </a:r>
          </a:p>
          <a:p>
            <a:pPr lvl="1">
              <a:defRPr/>
            </a:pPr>
            <a:r>
              <a:rPr lang="en-US" sz="1400" i="1" dirty="0">
                <a:solidFill>
                  <a:srgbClr val="0B3D91"/>
                </a:solidFill>
              </a:rPr>
              <a:t>Is the run time tolerable?</a:t>
            </a:r>
          </a:p>
          <a:p>
            <a:pPr lvl="1">
              <a:defRPr/>
            </a:pPr>
            <a:r>
              <a:rPr lang="en-US" sz="1400" i="1" dirty="0">
                <a:solidFill>
                  <a:srgbClr val="0B3D91"/>
                </a:solidFill>
              </a:rPr>
              <a:t>Spending time calculating small couplings that are eliminated? </a:t>
            </a:r>
          </a:p>
          <a:p>
            <a:pPr lvl="1">
              <a:defRPr/>
            </a:pPr>
            <a:r>
              <a:rPr lang="en-US" sz="1400" i="1" dirty="0">
                <a:solidFill>
                  <a:srgbClr val="0B3D91"/>
                </a:solidFill>
              </a:rPr>
              <a:t>Does it affect temperatures?  By how much?</a:t>
            </a:r>
          </a:p>
          <a:p>
            <a:pPr lvl="1">
              <a:defRPr/>
            </a:pPr>
            <a:r>
              <a:rPr lang="en-US" sz="1400" i="1" dirty="0">
                <a:solidFill>
                  <a:srgbClr val="0B3D91"/>
                </a:solidFill>
              </a:rPr>
              <a:t>In the end it comes down to run time vs. accuracy…</a:t>
            </a:r>
          </a:p>
          <a:p>
            <a:pPr marL="171450" lvl="1" indent="0">
              <a:buNone/>
              <a:defRPr/>
            </a:pPr>
            <a:endParaRPr lang="en-US" sz="1600" i="1" dirty="0">
              <a:solidFill>
                <a:srgbClr val="0B3D91"/>
              </a:solidFill>
            </a:endParaRPr>
          </a:p>
        </p:txBody>
      </p:sp>
      <p:sp>
        <p:nvSpPr>
          <p:cNvPr id="134156" name="Slide Number Placeholder 1">
            <a:extLst>
              <a:ext uri="{FF2B5EF4-FFF2-40B4-BE49-F238E27FC236}">
                <a16:creationId xmlns:a16="http://schemas.microsoft.com/office/drawing/2014/main" id="{318B1E10-2935-4C5F-B290-D11FD148AA80}"/>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0B3E0E8-EE28-454A-9A05-0EF1D8594410}" type="slidenum">
              <a:rPr lang="en-US" altLang="en-US" sz="1200" smtClean="0"/>
              <a:pPr>
                <a:spcBef>
                  <a:spcPct val="0"/>
                </a:spcBef>
                <a:buFontTx/>
                <a:buNone/>
              </a:pPr>
              <a:t>165</a:t>
            </a:fld>
            <a:endParaRPr lang="en-US" altLang="en-US" sz="1200"/>
          </a:p>
        </p:txBody>
      </p:sp>
      <p:pic>
        <p:nvPicPr>
          <p:cNvPr id="2" name="Picture 1">
            <a:extLst>
              <a:ext uri="{FF2B5EF4-FFF2-40B4-BE49-F238E27FC236}">
                <a16:creationId xmlns:a16="http://schemas.microsoft.com/office/drawing/2014/main" id="{31176EC1-0D23-44AE-A49F-AC1C5F5489BB}"/>
              </a:ext>
            </a:extLst>
          </p:cNvPr>
          <p:cNvPicPr>
            <a:picLocks noChangeAspect="1"/>
          </p:cNvPicPr>
          <p:nvPr/>
        </p:nvPicPr>
        <p:blipFill>
          <a:blip r:embed="rId3"/>
          <a:stretch>
            <a:fillRect/>
          </a:stretch>
        </p:blipFill>
        <p:spPr>
          <a:xfrm>
            <a:off x="905533" y="5830274"/>
            <a:ext cx="2871465" cy="438950"/>
          </a:xfrm>
          <a:prstGeom prst="rect">
            <a:avLst/>
          </a:prstGeom>
        </p:spPr>
      </p:pic>
      <p:sp>
        <p:nvSpPr>
          <p:cNvPr id="30" name="TextBox 29">
            <a:extLst>
              <a:ext uri="{FF2B5EF4-FFF2-40B4-BE49-F238E27FC236}">
                <a16:creationId xmlns:a16="http://schemas.microsoft.com/office/drawing/2014/main" id="{0966589A-B872-4B09-9DE8-DB44769ECB5B}"/>
              </a:ext>
            </a:extLst>
          </p:cNvPr>
          <p:cNvSpPr txBox="1"/>
          <p:nvPr/>
        </p:nvSpPr>
        <p:spPr>
          <a:xfrm>
            <a:off x="4675404" y="3492465"/>
            <a:ext cx="4468596" cy="2616101"/>
          </a:xfrm>
          <a:prstGeom prst="rect">
            <a:avLst/>
          </a:prstGeom>
          <a:noFill/>
        </p:spPr>
        <p:txBody>
          <a:bodyPr wrap="square">
            <a:spAutoFit/>
          </a:bodyPr>
          <a:lstStyle>
            <a:defPPr>
              <a:defRPr lang="en-US"/>
            </a:defPPr>
            <a:lvl1pPr marL="171450" indent="-171450">
              <a:buFont typeface="Arial" panose="020B0604020202020204" pitchFamily="34" charset="0"/>
              <a:buChar char="•"/>
              <a:defRPr sz="2000"/>
            </a:lvl1pPr>
            <a:lvl2pPr marL="398463" lvl="1" indent="-227013">
              <a:buFontTx/>
              <a:buChar char="‒"/>
              <a:defRPr sz="2000"/>
            </a:lvl2pPr>
          </a:lstStyle>
          <a:p>
            <a:pPr>
              <a:defRPr/>
            </a:pPr>
            <a:r>
              <a:rPr lang="en-US" sz="1800" b="1" dirty="0">
                <a:solidFill>
                  <a:srgbClr val="0B3D91"/>
                </a:solidFill>
              </a:rPr>
              <a:t>How do </a:t>
            </a:r>
            <a:r>
              <a:rPr lang="en-US" sz="1800" b="1" dirty="0" err="1">
                <a:solidFill>
                  <a:srgbClr val="0B3D91"/>
                </a:solidFill>
              </a:rPr>
              <a:t>B</a:t>
            </a:r>
            <a:r>
              <a:rPr lang="en-US" sz="1800" b="1" baseline="-25000" dirty="0" err="1">
                <a:solidFill>
                  <a:srgbClr val="0B3D91"/>
                </a:solidFill>
              </a:rPr>
              <a:t>ij</a:t>
            </a:r>
            <a:r>
              <a:rPr lang="en-US" sz="1800" b="1" dirty="0" err="1">
                <a:solidFill>
                  <a:srgbClr val="0B3D91"/>
                </a:solidFill>
              </a:rPr>
              <a:t>’s</a:t>
            </a:r>
            <a:r>
              <a:rPr lang="en-US" sz="1800" b="1" dirty="0">
                <a:solidFill>
                  <a:srgbClr val="0B3D91"/>
                </a:solidFill>
              </a:rPr>
              <a:t> become Radks?</a:t>
            </a:r>
          </a:p>
          <a:p>
            <a:pPr lvl="1">
              <a:defRPr/>
            </a:pPr>
            <a:r>
              <a:rPr lang="en-US" sz="1400" i="1" dirty="0" err="1">
                <a:solidFill>
                  <a:srgbClr val="0B3D91"/>
                </a:solidFill>
              </a:rPr>
              <a:t>Radk</a:t>
            </a:r>
            <a:r>
              <a:rPr lang="en-US" sz="1400" i="1" baseline="-25000" dirty="0" err="1">
                <a:solidFill>
                  <a:srgbClr val="0B3D91"/>
                </a:solidFill>
              </a:rPr>
              <a:t>ij</a:t>
            </a:r>
            <a:r>
              <a:rPr lang="en-US" sz="1400" i="1" dirty="0">
                <a:solidFill>
                  <a:srgbClr val="0B3D91"/>
                </a:solidFill>
              </a:rPr>
              <a:t> = </a:t>
            </a:r>
            <a:r>
              <a:rPr lang="en-US" sz="1400" i="1" dirty="0" err="1">
                <a:solidFill>
                  <a:srgbClr val="0B3D91"/>
                </a:solidFill>
              </a:rPr>
              <a:t>A</a:t>
            </a:r>
            <a:r>
              <a:rPr lang="en-US" sz="1400" i="1" baseline="-25000" dirty="0" err="1">
                <a:solidFill>
                  <a:srgbClr val="0B3D91"/>
                </a:solidFill>
              </a:rPr>
              <a:t>i</a:t>
            </a:r>
            <a:r>
              <a:rPr lang="en-US" sz="1400" i="1" dirty="0" err="1">
                <a:solidFill>
                  <a:srgbClr val="0B3D91"/>
                </a:solidFill>
                <a:latin typeface="Symbol" panose="05050102010706020507" pitchFamily="18" charset="2"/>
              </a:rPr>
              <a:t>e</a:t>
            </a:r>
            <a:r>
              <a:rPr lang="en-US" sz="1400" i="1" baseline="-25000" dirty="0" err="1">
                <a:solidFill>
                  <a:srgbClr val="0B3D91"/>
                </a:solidFill>
              </a:rPr>
              <a:t>i</a:t>
            </a:r>
            <a:r>
              <a:rPr lang="en-US" sz="1400" i="1" dirty="0" err="1">
                <a:solidFill>
                  <a:srgbClr val="0B3D91"/>
                </a:solidFill>
              </a:rPr>
              <a:t>B</a:t>
            </a:r>
            <a:r>
              <a:rPr lang="en-US" sz="1400" i="1" baseline="-25000" dirty="0" err="1">
                <a:solidFill>
                  <a:srgbClr val="0B3D91"/>
                </a:solidFill>
              </a:rPr>
              <a:t>ij</a:t>
            </a:r>
            <a:endParaRPr lang="en-US" sz="1400" i="1" baseline="-25000" dirty="0">
              <a:solidFill>
                <a:srgbClr val="0B3D91"/>
              </a:solidFill>
            </a:endParaRPr>
          </a:p>
          <a:p>
            <a:pPr lvl="1">
              <a:defRPr/>
            </a:pPr>
            <a:r>
              <a:rPr lang="en-US" sz="1400" i="1" dirty="0">
                <a:solidFill>
                  <a:srgbClr val="0B3D91"/>
                </a:solidFill>
              </a:rPr>
              <a:t>By reciprocity though, </a:t>
            </a:r>
            <a:r>
              <a:rPr lang="en-US" sz="1400" i="1" dirty="0" err="1">
                <a:solidFill>
                  <a:srgbClr val="0B3D91"/>
                </a:solidFill>
              </a:rPr>
              <a:t>A</a:t>
            </a:r>
            <a:r>
              <a:rPr lang="en-US" sz="1400" i="1" baseline="-25000" dirty="0" err="1">
                <a:solidFill>
                  <a:srgbClr val="0B3D91"/>
                </a:solidFill>
              </a:rPr>
              <a:t>i</a:t>
            </a:r>
            <a:r>
              <a:rPr lang="en-US" sz="1400" i="1" dirty="0" err="1">
                <a:solidFill>
                  <a:srgbClr val="0B3D91"/>
                </a:solidFill>
                <a:latin typeface="Symbol" panose="05050102010706020507" pitchFamily="18" charset="2"/>
              </a:rPr>
              <a:t>e</a:t>
            </a:r>
            <a:r>
              <a:rPr lang="en-US" sz="1400" i="1" baseline="-25000" dirty="0" err="1">
                <a:solidFill>
                  <a:srgbClr val="0B3D91"/>
                </a:solidFill>
              </a:rPr>
              <a:t>i</a:t>
            </a:r>
            <a:r>
              <a:rPr lang="en-US" sz="1400" i="1" dirty="0" err="1">
                <a:solidFill>
                  <a:srgbClr val="0B3D91"/>
                </a:solidFill>
              </a:rPr>
              <a:t>B</a:t>
            </a:r>
            <a:r>
              <a:rPr lang="en-US" sz="1400" i="1" baseline="-25000" dirty="0" err="1">
                <a:solidFill>
                  <a:srgbClr val="0B3D91"/>
                </a:solidFill>
              </a:rPr>
              <a:t>ij</a:t>
            </a:r>
            <a:r>
              <a:rPr lang="en-US" sz="1400" i="1" baseline="-25000" dirty="0">
                <a:solidFill>
                  <a:srgbClr val="0B3D91"/>
                </a:solidFill>
              </a:rPr>
              <a:t> =</a:t>
            </a:r>
            <a:r>
              <a:rPr lang="en-US" sz="1400" i="1" dirty="0">
                <a:solidFill>
                  <a:srgbClr val="0B3D91"/>
                </a:solidFill>
              </a:rPr>
              <a:t> </a:t>
            </a:r>
            <a:r>
              <a:rPr lang="en-US" sz="1400" i="1" dirty="0" err="1">
                <a:solidFill>
                  <a:srgbClr val="0B3D91"/>
                </a:solidFill>
              </a:rPr>
              <a:t>A</a:t>
            </a:r>
            <a:r>
              <a:rPr lang="en-US" sz="1400" i="1" baseline="-25000" dirty="0" err="1">
                <a:solidFill>
                  <a:srgbClr val="0B3D91"/>
                </a:solidFill>
              </a:rPr>
              <a:t>j</a:t>
            </a:r>
            <a:r>
              <a:rPr lang="en-US" sz="1400" i="1" dirty="0" err="1">
                <a:solidFill>
                  <a:srgbClr val="0B3D91"/>
                </a:solidFill>
                <a:latin typeface="Symbol" panose="05050102010706020507" pitchFamily="18" charset="2"/>
              </a:rPr>
              <a:t>e</a:t>
            </a:r>
            <a:r>
              <a:rPr lang="en-US" sz="1400" i="1" baseline="-25000" dirty="0" err="1">
                <a:solidFill>
                  <a:srgbClr val="0B3D91"/>
                </a:solidFill>
              </a:rPr>
              <a:t>j</a:t>
            </a:r>
            <a:r>
              <a:rPr lang="en-US" sz="1400" i="1" dirty="0" err="1">
                <a:solidFill>
                  <a:srgbClr val="0B3D91"/>
                </a:solidFill>
              </a:rPr>
              <a:t>B</a:t>
            </a:r>
            <a:r>
              <a:rPr lang="en-US" sz="1400" i="1" baseline="-25000" dirty="0" err="1">
                <a:solidFill>
                  <a:srgbClr val="0B3D91"/>
                </a:solidFill>
              </a:rPr>
              <a:t>ji</a:t>
            </a:r>
            <a:endParaRPr lang="en-US" sz="1400" i="1" baseline="-25000" dirty="0">
              <a:solidFill>
                <a:srgbClr val="0B3D91"/>
              </a:solidFill>
            </a:endParaRPr>
          </a:p>
          <a:p>
            <a:pPr lvl="1">
              <a:defRPr/>
            </a:pPr>
            <a:r>
              <a:rPr lang="en-US" sz="1400" i="1" dirty="0">
                <a:solidFill>
                  <a:srgbClr val="0B3D91"/>
                </a:solidFill>
              </a:rPr>
              <a:t>So, should B</a:t>
            </a:r>
            <a:r>
              <a:rPr lang="en-US" sz="1400" i="1" baseline="-25000" dirty="0">
                <a:solidFill>
                  <a:srgbClr val="0B3D91"/>
                </a:solidFill>
              </a:rPr>
              <a:t>ij</a:t>
            </a:r>
            <a:r>
              <a:rPr lang="en-US" sz="1400" i="1" dirty="0">
                <a:solidFill>
                  <a:srgbClr val="0B3D91"/>
                </a:solidFill>
              </a:rPr>
              <a:t>, </a:t>
            </a:r>
            <a:r>
              <a:rPr lang="en-US" sz="1400" i="1" dirty="0" err="1">
                <a:solidFill>
                  <a:srgbClr val="0B3D91"/>
                </a:solidFill>
              </a:rPr>
              <a:t>B</a:t>
            </a:r>
            <a:r>
              <a:rPr lang="en-US" sz="1400" i="1" baseline="-25000" dirty="0" err="1">
                <a:solidFill>
                  <a:srgbClr val="0B3D91"/>
                </a:solidFill>
              </a:rPr>
              <a:t>ji</a:t>
            </a:r>
            <a:r>
              <a:rPr lang="en-US" sz="1400" i="1" dirty="0">
                <a:solidFill>
                  <a:srgbClr val="0B3D91"/>
                </a:solidFill>
              </a:rPr>
              <a:t> or both be used?</a:t>
            </a:r>
          </a:p>
          <a:p>
            <a:pPr lvl="1">
              <a:defRPr/>
            </a:pPr>
            <a:r>
              <a:rPr lang="en-US" sz="1400" i="1" dirty="0">
                <a:solidFill>
                  <a:srgbClr val="0B3D91"/>
                </a:solidFill>
              </a:rPr>
              <a:t>Thermal Desktop chooses a weighted average based on the Error</a:t>
            </a:r>
            <a:r>
              <a:rPr lang="en-US" sz="1400" i="1" baseline="-25000" dirty="0">
                <a:solidFill>
                  <a:srgbClr val="0B3D91"/>
                </a:solidFill>
              </a:rPr>
              <a:t>ij</a:t>
            </a:r>
            <a:r>
              <a:rPr lang="en-US" sz="1400" i="1" baseline="30000" dirty="0">
                <a:solidFill>
                  <a:srgbClr val="0B3D91"/>
                </a:solidFill>
              </a:rPr>
              <a:t>2</a:t>
            </a:r>
            <a:r>
              <a:rPr lang="en-US" sz="1400" i="1" dirty="0">
                <a:solidFill>
                  <a:srgbClr val="0B3D91"/>
                </a:solidFill>
              </a:rPr>
              <a:t> and Error</a:t>
            </a:r>
            <a:r>
              <a:rPr lang="en-US" sz="1400" i="1" baseline="-25000" dirty="0">
                <a:solidFill>
                  <a:srgbClr val="0B3D91"/>
                </a:solidFill>
              </a:rPr>
              <a:t>ji</a:t>
            </a:r>
            <a:r>
              <a:rPr lang="en-US" sz="1400" i="1" baseline="30000" dirty="0">
                <a:solidFill>
                  <a:srgbClr val="0B3D91"/>
                </a:solidFill>
              </a:rPr>
              <a:t>2</a:t>
            </a:r>
          </a:p>
          <a:p>
            <a:pPr lvl="1">
              <a:defRPr/>
            </a:pPr>
            <a:r>
              <a:rPr lang="en-US" sz="1400" i="1" dirty="0">
                <a:solidFill>
                  <a:srgbClr val="0B3D91"/>
                </a:solidFill>
              </a:rPr>
              <a:t>So </a:t>
            </a:r>
            <a:r>
              <a:rPr lang="en-US" sz="1400" i="1" dirty="0" err="1">
                <a:solidFill>
                  <a:srgbClr val="0B3D91"/>
                </a:solidFill>
              </a:rPr>
              <a:t>Radk</a:t>
            </a:r>
            <a:r>
              <a:rPr lang="en-US" sz="1400" i="1" baseline="-25000" dirty="0" err="1">
                <a:solidFill>
                  <a:srgbClr val="0B3D91"/>
                </a:solidFill>
              </a:rPr>
              <a:t>ij</a:t>
            </a:r>
            <a:r>
              <a:rPr lang="en-US" sz="1400" i="1" dirty="0">
                <a:solidFill>
                  <a:srgbClr val="0B3D91"/>
                </a:solidFill>
              </a:rPr>
              <a:t> = </a:t>
            </a:r>
            <a:r>
              <a:rPr lang="en-US" sz="1400" i="1" dirty="0" err="1">
                <a:solidFill>
                  <a:srgbClr val="0B3D91"/>
                </a:solidFill>
              </a:rPr>
              <a:t>Radk</a:t>
            </a:r>
            <a:r>
              <a:rPr lang="en-US" sz="1400" i="1" baseline="-25000" dirty="0" err="1">
                <a:solidFill>
                  <a:srgbClr val="0B3D91"/>
                </a:solidFill>
              </a:rPr>
              <a:t>ji</a:t>
            </a:r>
            <a:r>
              <a:rPr lang="en-US" sz="1400" i="1" dirty="0">
                <a:solidFill>
                  <a:srgbClr val="0B3D91"/>
                </a:solidFill>
              </a:rPr>
              <a:t> = </a:t>
            </a:r>
          </a:p>
          <a:p>
            <a:pPr marL="171450" lvl="1" indent="0">
              <a:buNone/>
              <a:defRPr/>
            </a:pPr>
            <a:r>
              <a:rPr lang="en-US" sz="1400" b="1" i="1" dirty="0">
                <a:solidFill>
                  <a:srgbClr val="0B3D91"/>
                </a:solidFill>
              </a:rPr>
              <a:t>	{</a:t>
            </a:r>
            <a:r>
              <a:rPr lang="en-US" sz="1400" b="1" i="1" dirty="0" err="1">
                <a:solidFill>
                  <a:srgbClr val="0B3D91"/>
                </a:solidFill>
              </a:rPr>
              <a:t>A</a:t>
            </a:r>
            <a:r>
              <a:rPr lang="en-US" sz="1400" b="1" i="1" baseline="-25000" dirty="0" err="1">
                <a:solidFill>
                  <a:srgbClr val="0B3D91"/>
                </a:solidFill>
              </a:rPr>
              <a:t>i</a:t>
            </a:r>
            <a:r>
              <a:rPr lang="en-US" sz="1400" b="1" i="1" dirty="0" err="1">
                <a:solidFill>
                  <a:srgbClr val="0B3D91"/>
                </a:solidFill>
                <a:latin typeface="Symbol" panose="05050102010706020507" pitchFamily="18" charset="2"/>
              </a:rPr>
              <a:t>e</a:t>
            </a:r>
            <a:r>
              <a:rPr lang="en-US" sz="1400" b="1" i="1" baseline="-25000" dirty="0" err="1">
                <a:solidFill>
                  <a:srgbClr val="0B3D91"/>
                </a:solidFill>
              </a:rPr>
              <a:t>i</a:t>
            </a:r>
            <a:r>
              <a:rPr lang="en-US" sz="1400" b="1" i="1" dirty="0" err="1">
                <a:solidFill>
                  <a:srgbClr val="0B3D91"/>
                </a:solidFill>
              </a:rPr>
              <a:t>B</a:t>
            </a:r>
            <a:r>
              <a:rPr lang="en-US" sz="1400" b="1" i="1" baseline="-25000" dirty="0" err="1">
                <a:solidFill>
                  <a:srgbClr val="0B3D91"/>
                </a:solidFill>
              </a:rPr>
              <a:t>ij</a:t>
            </a:r>
            <a:r>
              <a:rPr lang="en-US" sz="1400" b="1" i="1" baseline="-25000" dirty="0">
                <a:solidFill>
                  <a:srgbClr val="0B3D91"/>
                </a:solidFill>
              </a:rPr>
              <a:t> </a:t>
            </a:r>
            <a:r>
              <a:rPr lang="en-US" sz="1400" b="1" i="1" dirty="0">
                <a:solidFill>
                  <a:srgbClr val="0B3D91"/>
                </a:solidFill>
              </a:rPr>
              <a:t>/Err</a:t>
            </a:r>
            <a:r>
              <a:rPr lang="en-US" sz="1400" b="1" i="1" baseline="-25000" dirty="0">
                <a:solidFill>
                  <a:srgbClr val="0B3D91"/>
                </a:solidFill>
              </a:rPr>
              <a:t>ij</a:t>
            </a:r>
            <a:r>
              <a:rPr lang="en-US" sz="1400" b="1" i="1" baseline="30000" dirty="0">
                <a:solidFill>
                  <a:srgbClr val="0B3D91"/>
                </a:solidFill>
              </a:rPr>
              <a:t>2 </a:t>
            </a:r>
            <a:r>
              <a:rPr lang="en-US" sz="1400" b="1" i="1" dirty="0">
                <a:solidFill>
                  <a:srgbClr val="0B3D91"/>
                </a:solidFill>
              </a:rPr>
              <a:t>+ </a:t>
            </a:r>
            <a:r>
              <a:rPr lang="en-US" sz="1400" b="1" i="1" dirty="0" err="1">
                <a:solidFill>
                  <a:srgbClr val="0B3D91"/>
                </a:solidFill>
              </a:rPr>
              <a:t>A</a:t>
            </a:r>
            <a:r>
              <a:rPr lang="en-US" sz="1400" b="1" i="1" baseline="-25000" dirty="0" err="1">
                <a:solidFill>
                  <a:srgbClr val="0B3D91"/>
                </a:solidFill>
              </a:rPr>
              <a:t>j</a:t>
            </a:r>
            <a:r>
              <a:rPr lang="en-US" sz="1400" b="1" i="1" dirty="0" err="1">
                <a:solidFill>
                  <a:srgbClr val="0B3D91"/>
                </a:solidFill>
                <a:latin typeface="Symbol" panose="05050102010706020507" pitchFamily="18" charset="2"/>
              </a:rPr>
              <a:t>e</a:t>
            </a:r>
            <a:r>
              <a:rPr lang="en-US" sz="1400" b="1" i="1" baseline="-25000" dirty="0" err="1">
                <a:solidFill>
                  <a:srgbClr val="0B3D91"/>
                </a:solidFill>
              </a:rPr>
              <a:t>j</a:t>
            </a:r>
            <a:r>
              <a:rPr lang="en-US" sz="1400" b="1" i="1" dirty="0" err="1">
                <a:solidFill>
                  <a:srgbClr val="0B3D91"/>
                </a:solidFill>
              </a:rPr>
              <a:t>B</a:t>
            </a:r>
            <a:r>
              <a:rPr lang="en-US" sz="1400" b="1" i="1" baseline="-25000" dirty="0" err="1">
                <a:solidFill>
                  <a:srgbClr val="0B3D91"/>
                </a:solidFill>
              </a:rPr>
              <a:t>ji</a:t>
            </a:r>
            <a:r>
              <a:rPr lang="en-US" sz="1400" b="1" i="1" dirty="0">
                <a:solidFill>
                  <a:srgbClr val="0B3D91"/>
                </a:solidFill>
              </a:rPr>
              <a:t> /Err</a:t>
            </a:r>
            <a:r>
              <a:rPr lang="en-US" sz="1400" b="1" i="1" baseline="-25000" dirty="0">
                <a:solidFill>
                  <a:srgbClr val="0B3D91"/>
                </a:solidFill>
              </a:rPr>
              <a:t>ji</a:t>
            </a:r>
            <a:r>
              <a:rPr lang="en-US" sz="1400" b="1" i="1" baseline="30000" dirty="0">
                <a:solidFill>
                  <a:srgbClr val="0B3D91"/>
                </a:solidFill>
              </a:rPr>
              <a:t>2 </a:t>
            </a:r>
            <a:r>
              <a:rPr lang="en-US" sz="1400" b="1" i="1" dirty="0">
                <a:solidFill>
                  <a:srgbClr val="0B3D91"/>
                </a:solidFill>
              </a:rPr>
              <a:t>} / { 1/Err</a:t>
            </a:r>
            <a:r>
              <a:rPr lang="en-US" sz="1400" b="1" i="1" baseline="-25000" dirty="0">
                <a:solidFill>
                  <a:srgbClr val="0B3D91"/>
                </a:solidFill>
              </a:rPr>
              <a:t>ij</a:t>
            </a:r>
            <a:r>
              <a:rPr lang="en-US" sz="1400" b="1" i="1" baseline="30000" dirty="0">
                <a:solidFill>
                  <a:srgbClr val="0B3D91"/>
                </a:solidFill>
              </a:rPr>
              <a:t>2 </a:t>
            </a:r>
            <a:r>
              <a:rPr lang="en-US" sz="1400" b="1" i="1" dirty="0">
                <a:solidFill>
                  <a:srgbClr val="0B3D91"/>
                </a:solidFill>
              </a:rPr>
              <a:t>+ 1/Err</a:t>
            </a:r>
            <a:r>
              <a:rPr lang="en-US" sz="1400" b="1" i="1" baseline="-25000" dirty="0">
                <a:solidFill>
                  <a:srgbClr val="0B3D91"/>
                </a:solidFill>
              </a:rPr>
              <a:t>ji</a:t>
            </a:r>
            <a:r>
              <a:rPr lang="en-US" sz="1400" b="1" i="1" baseline="30000" dirty="0">
                <a:solidFill>
                  <a:srgbClr val="0B3D91"/>
                </a:solidFill>
              </a:rPr>
              <a:t>2 </a:t>
            </a:r>
            <a:r>
              <a:rPr lang="en-US" sz="1400" b="1" i="1" dirty="0">
                <a:solidFill>
                  <a:srgbClr val="0B3D91"/>
                </a:solidFill>
              </a:rPr>
              <a:t>}</a:t>
            </a:r>
          </a:p>
          <a:p>
            <a:pPr lvl="1">
              <a:defRPr/>
            </a:pPr>
            <a:endParaRPr lang="en-US" sz="600" i="1" dirty="0">
              <a:solidFill>
                <a:srgbClr val="0B3D91"/>
              </a:solidFill>
            </a:endParaRPr>
          </a:p>
          <a:p>
            <a:pPr lvl="1">
              <a:defRPr/>
            </a:pPr>
            <a:r>
              <a:rPr lang="en-US" sz="1400" i="1" dirty="0">
                <a:solidFill>
                  <a:srgbClr val="0B3D91"/>
                </a:solidFill>
              </a:rPr>
              <a:t>With this approach, greater weighting is given to larger B values, as the error is smaller for larger B</a:t>
            </a:r>
          </a:p>
          <a:p>
            <a:pPr lvl="1">
              <a:defRPr/>
            </a:pPr>
            <a:r>
              <a:rPr lang="en-US" sz="1400" i="1" dirty="0">
                <a:solidFill>
                  <a:srgbClr val="0B3D91"/>
                </a:solidFill>
              </a:rPr>
              <a:t>However, Radks are output </a:t>
            </a:r>
            <a:r>
              <a:rPr lang="en-US" sz="1400" b="1" i="1" u="sng" dirty="0">
                <a:solidFill>
                  <a:srgbClr val="0B3D91"/>
                </a:solidFill>
              </a:rPr>
              <a:t>only</a:t>
            </a:r>
            <a:r>
              <a:rPr lang="en-US" sz="1400" i="1" dirty="0">
                <a:solidFill>
                  <a:srgbClr val="0B3D91"/>
                </a:solidFill>
              </a:rPr>
              <a:t> for B</a:t>
            </a:r>
            <a:r>
              <a:rPr lang="en-US" sz="1400" i="1" baseline="-25000" dirty="0">
                <a:solidFill>
                  <a:srgbClr val="0B3D91"/>
                </a:solidFill>
              </a:rPr>
              <a:t>ij</a:t>
            </a:r>
            <a:r>
              <a:rPr lang="en-US" sz="1400" i="1" dirty="0">
                <a:solidFill>
                  <a:srgbClr val="0B3D91"/>
                </a:solidFill>
              </a:rPr>
              <a:t>≠0 </a:t>
            </a:r>
            <a:r>
              <a:rPr lang="en-US" sz="1400" b="1" i="1" u="sng" dirty="0">
                <a:solidFill>
                  <a:srgbClr val="0B3D91"/>
                </a:solidFill>
              </a:rPr>
              <a:t>and</a:t>
            </a:r>
            <a:r>
              <a:rPr lang="en-US" sz="1400" i="1" dirty="0">
                <a:solidFill>
                  <a:srgbClr val="0B3D91"/>
                </a:solidFill>
              </a:rPr>
              <a:t> B</a:t>
            </a:r>
            <a:r>
              <a:rPr lang="en-US" sz="1400" i="1" baseline="-25000" dirty="0">
                <a:solidFill>
                  <a:srgbClr val="0B3D91"/>
                </a:solidFill>
              </a:rPr>
              <a:t>ji</a:t>
            </a:r>
            <a:r>
              <a:rPr lang="en-US" sz="1400" i="1" dirty="0">
                <a:solidFill>
                  <a:srgbClr val="0B3D91"/>
                </a:solidFill>
              </a:rPr>
              <a:t>≠0 </a:t>
            </a:r>
            <a:endParaRPr lang="en-US" sz="1600" i="1" dirty="0">
              <a:solidFill>
                <a:srgbClr val="0B3D91"/>
              </a:solidFill>
            </a:endParaRPr>
          </a:p>
        </p:txBody>
      </p:sp>
      <p:pic>
        <p:nvPicPr>
          <p:cNvPr id="36" name="Picture 51" descr="C:\Documents and Settings\speabody\My Documents\My Pictures\oct-cells-level-2completed.bmp">
            <a:extLst>
              <a:ext uri="{FF2B5EF4-FFF2-40B4-BE49-F238E27FC236}">
                <a16:creationId xmlns:a16="http://schemas.microsoft.com/office/drawing/2014/main" id="{E38987DD-F474-46F1-AE1D-DD961BEC401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53488" y="1361900"/>
            <a:ext cx="1763713"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Box 36">
            <a:extLst>
              <a:ext uri="{FF2B5EF4-FFF2-40B4-BE49-F238E27FC236}">
                <a16:creationId xmlns:a16="http://schemas.microsoft.com/office/drawing/2014/main" id="{831077F9-4B95-4D36-8149-F5DD7AC6E5C5}"/>
              </a:ext>
            </a:extLst>
          </p:cNvPr>
          <p:cNvSpPr txBox="1"/>
          <p:nvPr/>
        </p:nvSpPr>
        <p:spPr>
          <a:xfrm>
            <a:off x="1" y="1047817"/>
            <a:ext cx="3997842" cy="3154710"/>
          </a:xfrm>
          <a:prstGeom prst="rect">
            <a:avLst/>
          </a:prstGeom>
          <a:noFill/>
        </p:spPr>
        <p:txBody>
          <a:bodyPr wrap="square">
            <a:spAutoFit/>
          </a:bodyPr>
          <a:lstStyle>
            <a:defPPr>
              <a:defRPr lang="en-US"/>
            </a:defPPr>
            <a:lvl1pPr marL="171450" indent="-171450">
              <a:buFont typeface="Arial" panose="020B0604020202020204" pitchFamily="34" charset="0"/>
              <a:buChar char="•"/>
              <a:defRPr sz="2000"/>
            </a:lvl1pPr>
            <a:lvl2pPr marL="398463" lvl="1" indent="-227013">
              <a:buFontTx/>
              <a:buChar char="‒"/>
              <a:defRPr sz="2000"/>
            </a:lvl2pPr>
          </a:lstStyle>
          <a:p>
            <a:pPr>
              <a:defRPr/>
            </a:pPr>
            <a:r>
              <a:rPr lang="en-US" sz="1800" b="1" dirty="0">
                <a:solidFill>
                  <a:srgbClr val="0B3D91"/>
                </a:solidFill>
              </a:rPr>
              <a:t>Oct Cells</a:t>
            </a:r>
          </a:p>
          <a:p>
            <a:pPr lvl="1">
              <a:defRPr/>
            </a:pPr>
            <a:r>
              <a:rPr lang="en-US" sz="1400" i="1" dirty="0">
                <a:solidFill>
                  <a:srgbClr val="0B3D91"/>
                </a:solidFill>
                <a:latin typeface="Arial" panose="020B0604020202020204" pitchFamily="34" charset="0"/>
              </a:rPr>
              <a:t>Find bounding box around entire model</a:t>
            </a:r>
          </a:p>
          <a:p>
            <a:pPr lvl="1">
              <a:defRPr/>
            </a:pPr>
            <a:r>
              <a:rPr lang="en-US" sz="1400" i="1" dirty="0">
                <a:solidFill>
                  <a:srgbClr val="0B3D91"/>
                </a:solidFill>
                <a:latin typeface="Arial" panose="020B0604020202020204" pitchFamily="34" charset="0"/>
              </a:rPr>
              <a:t>Divide by </a:t>
            </a:r>
            <a:r>
              <a:rPr lang="en-US" sz="1400" i="1" dirty="0" err="1">
                <a:solidFill>
                  <a:srgbClr val="0B3D91"/>
                </a:solidFill>
                <a:latin typeface="Arial" panose="020B0604020202020204" pitchFamily="34" charset="0"/>
              </a:rPr>
              <a:t>midplanes</a:t>
            </a:r>
            <a:r>
              <a:rPr lang="en-US" sz="1400" i="1" dirty="0">
                <a:solidFill>
                  <a:srgbClr val="0B3D91"/>
                </a:solidFill>
                <a:latin typeface="Arial" panose="020B0604020202020204" pitchFamily="34" charset="0"/>
              </a:rPr>
              <a:t> in all three directions to form 8 smaller boxes</a:t>
            </a:r>
          </a:p>
          <a:p>
            <a:pPr lvl="1">
              <a:defRPr/>
            </a:pPr>
            <a:r>
              <a:rPr lang="en-US" sz="1400" i="1" dirty="0">
                <a:solidFill>
                  <a:srgbClr val="0B3D91"/>
                </a:solidFill>
                <a:latin typeface="Arial" panose="020B0604020202020204" pitchFamily="34" charset="0"/>
              </a:rPr>
              <a:t>Determine #surfaces in each of the 8 cells</a:t>
            </a:r>
          </a:p>
          <a:p>
            <a:pPr lvl="1">
              <a:defRPr/>
            </a:pPr>
            <a:r>
              <a:rPr lang="en-US" sz="1400" i="1" dirty="0">
                <a:solidFill>
                  <a:srgbClr val="0B3D91"/>
                </a:solidFill>
                <a:latin typeface="Arial" panose="020B0604020202020204" pitchFamily="34" charset="0"/>
              </a:rPr>
              <a:t>If #surfaces is &gt; specified, then subdivide cell again.  Continue until max #surfaces or max #subdivisions is reached</a:t>
            </a:r>
          </a:p>
          <a:p>
            <a:pPr lvl="1">
              <a:defRPr/>
            </a:pPr>
            <a:r>
              <a:rPr lang="en-US" sz="1400" i="1" dirty="0">
                <a:solidFill>
                  <a:srgbClr val="0B3D91"/>
                </a:solidFill>
                <a:latin typeface="Arial" panose="020B0604020202020204" pitchFamily="34" charset="0"/>
              </a:rPr>
              <a:t>Consider 8 surfaces meeting at point (i.e. ribs).  Lower #surfaces can never be met…</a:t>
            </a:r>
          </a:p>
          <a:p>
            <a:pPr lvl="1">
              <a:defRPr/>
            </a:pPr>
            <a:r>
              <a:rPr lang="en-US" sz="1400" i="1" dirty="0">
                <a:solidFill>
                  <a:srgbClr val="0B3D91"/>
                </a:solidFill>
                <a:latin typeface="Arial" panose="020B0604020202020204" pitchFamily="34" charset="0"/>
              </a:rPr>
              <a:t>Used to minimize intersection tests as each ray is computed</a:t>
            </a:r>
          </a:p>
          <a:p>
            <a:pPr lvl="1">
              <a:defRPr/>
            </a:pPr>
            <a:endParaRPr lang="en-US" sz="1350" i="1" dirty="0"/>
          </a:p>
          <a:p>
            <a:pPr lvl="1">
              <a:defRPr/>
            </a:pPr>
            <a:endParaRPr lang="en-US" sz="1350" i="1" dirty="0"/>
          </a:p>
        </p:txBody>
      </p:sp>
      <p:sp>
        <p:nvSpPr>
          <p:cNvPr id="39" name="TextBox 38">
            <a:extLst>
              <a:ext uri="{FF2B5EF4-FFF2-40B4-BE49-F238E27FC236}">
                <a16:creationId xmlns:a16="http://schemas.microsoft.com/office/drawing/2014/main" id="{75EBF352-B999-48D7-B5E7-1D8E55C33199}"/>
              </a:ext>
            </a:extLst>
          </p:cNvPr>
          <p:cNvSpPr txBox="1"/>
          <p:nvPr/>
        </p:nvSpPr>
        <p:spPr>
          <a:xfrm>
            <a:off x="-1" y="3729566"/>
            <a:ext cx="4667693" cy="2339102"/>
          </a:xfrm>
          <a:prstGeom prst="rect">
            <a:avLst/>
          </a:prstGeom>
          <a:noFill/>
        </p:spPr>
        <p:txBody>
          <a:bodyPr wrap="square">
            <a:spAutoFit/>
          </a:bodyPr>
          <a:lstStyle>
            <a:defPPr>
              <a:defRPr lang="en-US"/>
            </a:defPPr>
            <a:lvl1pPr marL="171450" indent="-171450">
              <a:buFont typeface="Arial" panose="020B0604020202020204" pitchFamily="34" charset="0"/>
              <a:buChar char="•"/>
              <a:defRPr sz="2000"/>
            </a:lvl1pPr>
            <a:lvl2pPr marL="398463" lvl="1" indent="-227013">
              <a:buFontTx/>
              <a:buChar char="‒"/>
              <a:defRPr sz="2000"/>
            </a:lvl2pPr>
          </a:lstStyle>
          <a:p>
            <a:pPr>
              <a:defRPr/>
            </a:pPr>
            <a:r>
              <a:rPr lang="en-US" sz="1800" b="1" dirty="0">
                <a:solidFill>
                  <a:srgbClr val="0B3D91"/>
                </a:solidFill>
              </a:rPr>
              <a:t>Error Calculations</a:t>
            </a:r>
          </a:p>
          <a:p>
            <a:pPr lvl="1">
              <a:defRPr/>
            </a:pPr>
            <a:r>
              <a:rPr lang="en-US" sz="1400" i="1" dirty="0">
                <a:solidFill>
                  <a:srgbClr val="0B3D91"/>
                </a:solidFill>
              </a:rPr>
              <a:t>Statistically, the error can be estimated with 90% confidence by:</a:t>
            </a:r>
          </a:p>
          <a:p>
            <a:pPr lvl="1">
              <a:defRPr/>
            </a:pPr>
            <a:endParaRPr lang="en-US" sz="1400" i="1" dirty="0">
              <a:solidFill>
                <a:srgbClr val="0B3D91"/>
              </a:solidFill>
            </a:endParaRPr>
          </a:p>
          <a:p>
            <a:pPr marL="128588" lvl="1" indent="0">
              <a:buFontTx/>
              <a:buNone/>
              <a:defRPr/>
            </a:pPr>
            <a:endParaRPr lang="en-US" sz="1400" i="1" dirty="0">
              <a:solidFill>
                <a:srgbClr val="0B3D91"/>
              </a:solidFill>
            </a:endParaRPr>
          </a:p>
          <a:p>
            <a:pPr lvl="1">
              <a:defRPr/>
            </a:pPr>
            <a:endParaRPr lang="en-US" sz="1400" i="1" dirty="0">
              <a:solidFill>
                <a:srgbClr val="0B3D91"/>
              </a:solidFill>
            </a:endParaRPr>
          </a:p>
          <a:p>
            <a:pPr lvl="1">
              <a:defRPr/>
            </a:pPr>
            <a:r>
              <a:rPr lang="en-US" sz="1400" i="1" dirty="0">
                <a:solidFill>
                  <a:srgbClr val="0B3D91"/>
                </a:solidFill>
              </a:rPr>
              <a:t>Weighting the Error for every node yields a single term per surface to determine if sufficient rays have been fired for that surface</a:t>
            </a:r>
          </a:p>
          <a:p>
            <a:pPr lvl="1">
              <a:defRPr/>
            </a:pPr>
            <a:endParaRPr lang="en-US" sz="1600" i="1" dirty="0">
              <a:solidFill>
                <a:srgbClr val="0B3D91"/>
              </a:solidFill>
            </a:endParaRPr>
          </a:p>
        </p:txBody>
      </p:sp>
    </p:spTree>
    <p:extLst>
      <p:ext uri="{BB962C8B-B14F-4D97-AF65-F5344CB8AC3E}">
        <p14:creationId xmlns:p14="http://schemas.microsoft.com/office/powerpoint/2010/main" val="15829685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3">
            <a:extLst>
              <a:ext uri="{FF2B5EF4-FFF2-40B4-BE49-F238E27FC236}">
                <a16:creationId xmlns:a16="http://schemas.microsoft.com/office/drawing/2014/main" id="{97134934-36D2-4688-A57C-055F0DDD0467}"/>
              </a:ext>
            </a:extLst>
          </p:cNvPr>
          <p:cNvSpPr>
            <a:spLocks noGrp="1" noChangeArrowheads="1"/>
          </p:cNvSpPr>
          <p:nvPr>
            <p:ph type="title"/>
          </p:nvPr>
        </p:nvSpPr>
        <p:spPr>
          <a:xfrm>
            <a:off x="944545" y="0"/>
            <a:ext cx="7402013" cy="102493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eaLnBrk="1" hangingPunct="1"/>
            <a:r>
              <a:rPr lang="en-US" altLang="en-US" sz="2800" dirty="0"/>
              <a:t>Some thoughts about Radiative modeling…</a:t>
            </a:r>
          </a:p>
        </p:txBody>
      </p:sp>
      <p:sp>
        <p:nvSpPr>
          <p:cNvPr id="7" name="TextBox 17">
            <a:extLst>
              <a:ext uri="{FF2B5EF4-FFF2-40B4-BE49-F238E27FC236}">
                <a16:creationId xmlns:a16="http://schemas.microsoft.com/office/drawing/2014/main" id="{107B80B5-9D87-42A7-8C2F-35736A722B60}"/>
              </a:ext>
            </a:extLst>
          </p:cNvPr>
          <p:cNvSpPr txBox="1">
            <a:spLocks noChangeArrowheads="1"/>
          </p:cNvSpPr>
          <p:nvPr/>
        </p:nvSpPr>
        <p:spPr bwMode="auto">
          <a:xfrm>
            <a:off x="0" y="1009850"/>
            <a:ext cx="6656422" cy="5478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b="1" dirty="0">
                <a:solidFill>
                  <a:srgbClr val="0B3D91"/>
                </a:solidFill>
                <a:latin typeface="Arial" panose="020B0604020202020204" pitchFamily="34" charset="0"/>
                <a:cs typeface="Arial" panose="020B0604020202020204" pitchFamily="34" charset="0"/>
              </a:rPr>
              <a:t>Two ways to think about radiation modeling:</a:t>
            </a:r>
          </a:p>
          <a:p>
            <a:pPr marL="404813" lvl="1" indent="-231775">
              <a:spcBef>
                <a:spcPct val="0"/>
              </a:spcBef>
            </a:pPr>
            <a:r>
              <a:rPr lang="en-US" altLang="en-US" sz="1200" i="1" dirty="0">
                <a:solidFill>
                  <a:srgbClr val="0B3D91"/>
                </a:solidFill>
                <a:latin typeface="Arial" panose="020B0604020202020204" pitchFamily="34" charset="0"/>
                <a:cs typeface="Arial" panose="020B0604020202020204" pitchFamily="34" charset="0"/>
              </a:rPr>
              <a:t>Emitted</a:t>
            </a:r>
            <a:r>
              <a:rPr lang="en-US" altLang="en-US" sz="1200" dirty="0">
                <a:solidFill>
                  <a:srgbClr val="0B3D91"/>
                </a:solidFill>
                <a:latin typeface="Arial" panose="020B0604020202020204" pitchFamily="34" charset="0"/>
                <a:cs typeface="Arial" panose="020B0604020202020204" pitchFamily="34" charset="0"/>
              </a:rPr>
              <a:t> and </a:t>
            </a:r>
            <a:r>
              <a:rPr lang="en-US" altLang="en-US" sz="1200" i="1" dirty="0">
                <a:solidFill>
                  <a:srgbClr val="0B3D91"/>
                </a:solidFill>
                <a:latin typeface="Arial" panose="020B0604020202020204" pitchFamily="34" charset="0"/>
                <a:cs typeface="Arial" panose="020B0604020202020204" pitchFamily="34" charset="0"/>
              </a:rPr>
              <a:t>Absorbed</a:t>
            </a:r>
            <a:r>
              <a:rPr lang="en-US" altLang="en-US" sz="1200" dirty="0">
                <a:solidFill>
                  <a:srgbClr val="0B3D91"/>
                </a:solidFill>
                <a:latin typeface="Arial" panose="020B0604020202020204" pitchFamily="34" charset="0"/>
                <a:cs typeface="Arial" panose="020B0604020202020204" pitchFamily="34" charset="0"/>
              </a:rPr>
              <a:t> are handled independently:  Heat energy leaves Node/Surface i based on T</a:t>
            </a:r>
            <a:r>
              <a:rPr lang="en-US" altLang="en-US" sz="1200" baseline="-25000" dirty="0">
                <a:solidFill>
                  <a:srgbClr val="0B3D91"/>
                </a:solidFill>
                <a:latin typeface="Arial" panose="020B0604020202020204" pitchFamily="34" charset="0"/>
                <a:cs typeface="Arial" panose="020B0604020202020204" pitchFamily="34" charset="0"/>
              </a:rPr>
              <a:t>i</a:t>
            </a:r>
            <a:r>
              <a:rPr lang="en-US" altLang="en-US" sz="1200" dirty="0">
                <a:solidFill>
                  <a:srgbClr val="0B3D91"/>
                </a:solidFill>
                <a:latin typeface="Arial" panose="020B0604020202020204" pitchFamily="34" charset="0"/>
                <a:cs typeface="Arial" panose="020B0604020202020204" pitchFamily="34" charset="0"/>
              </a:rPr>
              <a:t> , A</a:t>
            </a:r>
            <a:r>
              <a:rPr lang="en-US" altLang="en-US" sz="1200" baseline="-25000" dirty="0">
                <a:solidFill>
                  <a:srgbClr val="0B3D91"/>
                </a:solidFill>
                <a:latin typeface="Arial" panose="020B0604020202020204" pitchFamily="34" charset="0"/>
                <a:cs typeface="Arial" panose="020B0604020202020204" pitchFamily="34" charset="0"/>
              </a:rPr>
              <a:t>i </a:t>
            </a:r>
            <a:r>
              <a:rPr lang="en-US" altLang="en-US" sz="1200" dirty="0">
                <a:solidFill>
                  <a:srgbClr val="0B3D91"/>
                </a:solidFill>
                <a:latin typeface="Arial" panose="020B0604020202020204" pitchFamily="34" charset="0"/>
                <a:cs typeface="Arial" panose="020B0604020202020204" pitchFamily="34" charset="0"/>
              </a:rPr>
              <a:t>, and </a:t>
            </a:r>
            <a:r>
              <a:rPr lang="en-US" altLang="en-US" sz="1200" dirty="0" err="1">
                <a:solidFill>
                  <a:srgbClr val="0B3D91"/>
                </a:solidFill>
                <a:latin typeface="Symbol" panose="05050102010706020507" pitchFamily="18" charset="2"/>
                <a:cs typeface="Arial" panose="020B0604020202020204" pitchFamily="34" charset="0"/>
              </a:rPr>
              <a:t>e</a:t>
            </a:r>
            <a:r>
              <a:rPr lang="en-US" altLang="en-US" sz="1200" baseline="-25000" dirty="0" err="1">
                <a:solidFill>
                  <a:srgbClr val="0B3D91"/>
                </a:solidFill>
                <a:latin typeface="Arial" panose="020B0604020202020204" pitchFamily="34" charset="0"/>
                <a:cs typeface="Arial" panose="020B0604020202020204" pitchFamily="34" charset="0"/>
              </a:rPr>
              <a:t>i</a:t>
            </a:r>
            <a:r>
              <a:rPr lang="en-US" altLang="en-US" sz="1200" dirty="0">
                <a:solidFill>
                  <a:srgbClr val="0B3D91"/>
                </a:solidFill>
                <a:latin typeface="Arial" panose="020B0604020202020204" pitchFamily="34" charset="0"/>
                <a:cs typeface="Arial" panose="020B0604020202020204" pitchFamily="34" charset="0"/>
              </a:rPr>
              <a:t> as an emitted Q</a:t>
            </a:r>
            <a:r>
              <a:rPr lang="en-US" altLang="en-US" sz="1200" baseline="-25000" dirty="0">
                <a:solidFill>
                  <a:srgbClr val="0B3D91"/>
                </a:solidFill>
                <a:latin typeface="Arial" panose="020B0604020202020204" pitchFamily="34" charset="0"/>
                <a:cs typeface="Arial" panose="020B0604020202020204" pitchFamily="34" charset="0"/>
              </a:rPr>
              <a:t>OUT</a:t>
            </a:r>
            <a:r>
              <a:rPr lang="en-US" altLang="en-US" sz="1200" dirty="0">
                <a:solidFill>
                  <a:srgbClr val="0B3D91"/>
                </a:solidFill>
                <a:latin typeface="Arial" panose="020B0604020202020204" pitchFamily="34" charset="0"/>
                <a:cs typeface="Arial" panose="020B0604020202020204" pitchFamily="34" charset="0"/>
              </a:rPr>
              <a:t>.  In parallel, heat is added as sources to Node/Surface i having come from Node/Surface j’s with a magnitudes based on </a:t>
            </a:r>
            <a:r>
              <a:rPr lang="en-US" altLang="en-US" sz="1200" dirty="0" err="1">
                <a:solidFill>
                  <a:srgbClr val="0B3D91"/>
                </a:solidFill>
                <a:latin typeface="Arial" panose="020B0604020202020204" pitchFamily="34" charset="0"/>
                <a:cs typeface="Arial" panose="020B0604020202020204" pitchFamily="34" charset="0"/>
              </a:rPr>
              <a:t>T</a:t>
            </a:r>
            <a:r>
              <a:rPr lang="en-US" altLang="en-US" sz="1200" baseline="-25000" dirty="0" err="1">
                <a:solidFill>
                  <a:srgbClr val="0B3D91"/>
                </a:solidFill>
                <a:latin typeface="Arial" panose="020B0604020202020204" pitchFamily="34" charset="0"/>
                <a:cs typeface="Arial" panose="020B0604020202020204" pitchFamily="34" charset="0"/>
              </a:rPr>
              <a:t>j</a:t>
            </a:r>
            <a:r>
              <a:rPr lang="en-US" altLang="en-US" sz="1200" dirty="0">
                <a:solidFill>
                  <a:srgbClr val="0B3D91"/>
                </a:solidFill>
                <a:latin typeface="Arial" panose="020B0604020202020204" pitchFamily="34" charset="0"/>
                <a:cs typeface="Arial" panose="020B0604020202020204" pitchFamily="34" charset="0"/>
              </a:rPr>
              <a:t> , </a:t>
            </a:r>
            <a:r>
              <a:rPr lang="en-US" altLang="en-US" sz="1200" dirty="0" err="1">
                <a:solidFill>
                  <a:srgbClr val="0B3D91"/>
                </a:solidFill>
                <a:latin typeface="Arial" panose="020B0604020202020204" pitchFamily="34" charset="0"/>
                <a:cs typeface="Arial" panose="020B0604020202020204" pitchFamily="34" charset="0"/>
              </a:rPr>
              <a:t>A</a:t>
            </a:r>
            <a:r>
              <a:rPr lang="en-US" altLang="en-US" sz="1200" baseline="-25000" dirty="0" err="1">
                <a:solidFill>
                  <a:srgbClr val="0B3D91"/>
                </a:solidFill>
                <a:latin typeface="Arial" panose="020B0604020202020204" pitchFamily="34" charset="0"/>
                <a:cs typeface="Arial" panose="020B0604020202020204" pitchFamily="34" charset="0"/>
              </a:rPr>
              <a:t>j</a:t>
            </a:r>
            <a:r>
              <a:rPr lang="en-US" altLang="en-US" sz="1200" baseline="-25000" dirty="0">
                <a:solidFill>
                  <a:srgbClr val="0B3D91"/>
                </a:solidFill>
                <a:latin typeface="Arial" panose="020B0604020202020204" pitchFamily="34" charset="0"/>
                <a:cs typeface="Arial" panose="020B0604020202020204" pitchFamily="34" charset="0"/>
              </a:rPr>
              <a:t> </a:t>
            </a:r>
            <a:r>
              <a:rPr lang="en-US" altLang="en-US" sz="1200" dirty="0">
                <a:solidFill>
                  <a:srgbClr val="0B3D91"/>
                </a:solidFill>
                <a:latin typeface="Arial" panose="020B0604020202020204" pitchFamily="34" charset="0"/>
                <a:cs typeface="Arial" panose="020B0604020202020204" pitchFamily="34" charset="0"/>
              </a:rPr>
              <a:t>, and </a:t>
            </a:r>
            <a:r>
              <a:rPr lang="en-US" altLang="en-US" sz="1200" dirty="0" err="1">
                <a:solidFill>
                  <a:srgbClr val="0B3D91"/>
                </a:solidFill>
                <a:latin typeface="Symbol" panose="05050102010706020507" pitchFamily="18" charset="2"/>
                <a:cs typeface="Arial" panose="020B0604020202020204" pitchFamily="34" charset="0"/>
              </a:rPr>
              <a:t>e</a:t>
            </a:r>
            <a:r>
              <a:rPr lang="en-US" altLang="en-US" sz="1200" baseline="-25000" dirty="0" err="1">
                <a:solidFill>
                  <a:srgbClr val="0B3D91"/>
                </a:solidFill>
                <a:latin typeface="Arial" panose="020B0604020202020204" pitchFamily="34" charset="0"/>
                <a:cs typeface="Arial" panose="020B0604020202020204" pitchFamily="34" charset="0"/>
              </a:rPr>
              <a:t>j</a:t>
            </a:r>
            <a:r>
              <a:rPr lang="en-US" altLang="en-US" sz="1200" dirty="0">
                <a:solidFill>
                  <a:srgbClr val="0B3D91"/>
                </a:solidFill>
                <a:latin typeface="Arial" panose="020B0604020202020204" pitchFamily="34" charset="0"/>
                <a:cs typeface="Arial" panose="020B0604020202020204" pitchFamily="34" charset="0"/>
              </a:rPr>
              <a:t> and proportions based on the B</a:t>
            </a:r>
            <a:r>
              <a:rPr lang="en-US" altLang="en-US" sz="1200" baseline="-25000" dirty="0">
                <a:solidFill>
                  <a:srgbClr val="0B3D91"/>
                </a:solidFill>
                <a:latin typeface="Arial" panose="020B0604020202020204" pitchFamily="34" charset="0"/>
                <a:cs typeface="Arial" panose="020B0604020202020204" pitchFamily="34" charset="0"/>
              </a:rPr>
              <a:t>ij</a:t>
            </a:r>
            <a:r>
              <a:rPr lang="en-US" altLang="en-US" sz="1200" dirty="0">
                <a:solidFill>
                  <a:srgbClr val="0B3D91"/>
                </a:solidFill>
                <a:latin typeface="Arial" panose="020B0604020202020204" pitchFamily="34" charset="0"/>
                <a:cs typeface="Arial" panose="020B0604020202020204" pitchFamily="34" charset="0"/>
              </a:rPr>
              <a:t> as absorbed Q</a:t>
            </a:r>
            <a:r>
              <a:rPr lang="en-US" altLang="en-US" sz="1200" baseline="-25000" dirty="0">
                <a:solidFill>
                  <a:srgbClr val="0B3D91"/>
                </a:solidFill>
                <a:latin typeface="Arial" panose="020B0604020202020204" pitchFamily="34" charset="0"/>
                <a:cs typeface="Arial" panose="020B0604020202020204" pitchFamily="34" charset="0"/>
              </a:rPr>
              <a:t>IN</a:t>
            </a:r>
            <a:r>
              <a:rPr lang="en-US" altLang="en-US" sz="1200" dirty="0">
                <a:solidFill>
                  <a:srgbClr val="0B3D91"/>
                </a:solidFill>
                <a:latin typeface="Arial" panose="020B0604020202020204" pitchFamily="34" charset="0"/>
                <a:cs typeface="Arial" panose="020B0604020202020204" pitchFamily="34" charset="0"/>
              </a:rPr>
              <a:t>’s</a:t>
            </a:r>
          </a:p>
          <a:p>
            <a:pPr marL="404813" lvl="1" indent="-231775">
              <a:spcBef>
                <a:spcPct val="0"/>
              </a:spcBef>
            </a:pPr>
            <a:r>
              <a:rPr lang="en-US" altLang="en-US" sz="1200" dirty="0">
                <a:solidFill>
                  <a:srgbClr val="0B3D91"/>
                </a:solidFill>
                <a:latin typeface="Arial" panose="020B0604020202020204" pitchFamily="34" charset="0"/>
                <a:cs typeface="Arial" panose="020B0604020202020204" pitchFamily="34" charset="0"/>
              </a:rPr>
              <a:t>Emitted and Absorbed are handled as a </a:t>
            </a:r>
            <a:r>
              <a:rPr lang="en-US" altLang="en-US" sz="1200" i="1" dirty="0">
                <a:solidFill>
                  <a:srgbClr val="0B3D91"/>
                </a:solidFill>
                <a:latin typeface="Arial" panose="020B0604020202020204" pitchFamily="34" charset="0"/>
                <a:cs typeface="Arial" panose="020B0604020202020204" pitchFamily="34" charset="0"/>
              </a:rPr>
              <a:t>net exchange</a:t>
            </a:r>
            <a:r>
              <a:rPr lang="en-US" altLang="en-US" sz="1200" dirty="0">
                <a:solidFill>
                  <a:srgbClr val="0B3D91"/>
                </a:solidFill>
                <a:latin typeface="Arial" panose="020B0604020202020204" pitchFamily="34" charset="0"/>
                <a:cs typeface="Arial" panose="020B0604020202020204" pitchFamily="34" charset="0"/>
              </a:rPr>
              <a:t>:  Net Heat is exchanged between Node/Surface i and Node/Surface j based on T</a:t>
            </a:r>
            <a:r>
              <a:rPr lang="en-US" altLang="en-US" sz="1200" baseline="-25000" dirty="0">
                <a:solidFill>
                  <a:srgbClr val="0B3D91"/>
                </a:solidFill>
                <a:latin typeface="Arial" panose="020B0604020202020204" pitchFamily="34" charset="0"/>
                <a:cs typeface="Arial" panose="020B0604020202020204" pitchFamily="34" charset="0"/>
              </a:rPr>
              <a:t>i</a:t>
            </a:r>
            <a:r>
              <a:rPr lang="en-US" altLang="en-US" sz="1200" dirty="0">
                <a:solidFill>
                  <a:srgbClr val="0B3D91"/>
                </a:solidFill>
                <a:latin typeface="Arial" panose="020B0604020202020204" pitchFamily="34" charset="0"/>
                <a:cs typeface="Arial" panose="020B0604020202020204" pitchFamily="34" charset="0"/>
              </a:rPr>
              <a:t> , A</a:t>
            </a:r>
            <a:r>
              <a:rPr lang="en-US" altLang="en-US" sz="1200" baseline="-25000" dirty="0">
                <a:solidFill>
                  <a:srgbClr val="0B3D91"/>
                </a:solidFill>
                <a:latin typeface="Arial" panose="020B0604020202020204" pitchFamily="34" charset="0"/>
                <a:cs typeface="Arial" panose="020B0604020202020204" pitchFamily="34" charset="0"/>
              </a:rPr>
              <a:t>i </a:t>
            </a:r>
            <a:r>
              <a:rPr lang="en-US" altLang="en-US" sz="1200" dirty="0">
                <a:solidFill>
                  <a:srgbClr val="0B3D91"/>
                </a:solidFill>
                <a:latin typeface="Arial" panose="020B0604020202020204" pitchFamily="34" charset="0"/>
                <a:cs typeface="Arial" panose="020B0604020202020204" pitchFamily="34" charset="0"/>
              </a:rPr>
              <a:t>, </a:t>
            </a:r>
            <a:r>
              <a:rPr lang="en-US" altLang="en-US" sz="1200" dirty="0" err="1">
                <a:solidFill>
                  <a:srgbClr val="0B3D91"/>
                </a:solidFill>
                <a:latin typeface="Symbol" panose="05050102010706020507" pitchFamily="18" charset="2"/>
                <a:cs typeface="Arial" panose="020B0604020202020204" pitchFamily="34" charset="0"/>
              </a:rPr>
              <a:t>e</a:t>
            </a:r>
            <a:r>
              <a:rPr lang="en-US" altLang="en-US" sz="1200" baseline="-25000" dirty="0" err="1">
                <a:solidFill>
                  <a:srgbClr val="0B3D91"/>
                </a:solidFill>
                <a:latin typeface="Arial" panose="020B0604020202020204" pitchFamily="34" charset="0"/>
                <a:cs typeface="Arial" panose="020B0604020202020204" pitchFamily="34" charset="0"/>
              </a:rPr>
              <a:t>i</a:t>
            </a:r>
            <a:r>
              <a:rPr lang="en-US" altLang="en-US" sz="1200" dirty="0">
                <a:solidFill>
                  <a:srgbClr val="0B3D91"/>
                </a:solidFill>
                <a:latin typeface="Arial" panose="020B0604020202020204" pitchFamily="34" charset="0"/>
                <a:cs typeface="Arial" panose="020B0604020202020204" pitchFamily="34" charset="0"/>
              </a:rPr>
              <a:t> , </a:t>
            </a:r>
            <a:r>
              <a:rPr lang="en-US" altLang="en-US" sz="1200" dirty="0" err="1">
                <a:solidFill>
                  <a:srgbClr val="0B3D91"/>
                </a:solidFill>
                <a:latin typeface="Arial" panose="020B0604020202020204" pitchFamily="34" charset="0"/>
                <a:cs typeface="Arial" panose="020B0604020202020204" pitchFamily="34" charset="0"/>
              </a:rPr>
              <a:t>T</a:t>
            </a:r>
            <a:r>
              <a:rPr lang="en-US" altLang="en-US" sz="1200" baseline="-25000" dirty="0" err="1">
                <a:solidFill>
                  <a:srgbClr val="0B3D91"/>
                </a:solidFill>
                <a:latin typeface="Arial" panose="020B0604020202020204" pitchFamily="34" charset="0"/>
                <a:cs typeface="Arial" panose="020B0604020202020204" pitchFamily="34" charset="0"/>
              </a:rPr>
              <a:t>j</a:t>
            </a:r>
            <a:r>
              <a:rPr lang="en-US" altLang="en-US" sz="1200" dirty="0">
                <a:solidFill>
                  <a:srgbClr val="0B3D91"/>
                </a:solidFill>
                <a:latin typeface="Arial" panose="020B0604020202020204" pitchFamily="34" charset="0"/>
                <a:cs typeface="Arial" panose="020B0604020202020204" pitchFamily="34" charset="0"/>
              </a:rPr>
              <a:t> , </a:t>
            </a:r>
            <a:r>
              <a:rPr lang="en-US" altLang="en-US" sz="1200" dirty="0" err="1">
                <a:solidFill>
                  <a:srgbClr val="0B3D91"/>
                </a:solidFill>
                <a:latin typeface="Arial" panose="020B0604020202020204" pitchFamily="34" charset="0"/>
                <a:cs typeface="Arial" panose="020B0604020202020204" pitchFamily="34" charset="0"/>
              </a:rPr>
              <a:t>A</a:t>
            </a:r>
            <a:r>
              <a:rPr lang="en-US" altLang="en-US" sz="1200" baseline="-25000" dirty="0" err="1">
                <a:solidFill>
                  <a:srgbClr val="0B3D91"/>
                </a:solidFill>
                <a:latin typeface="Arial" panose="020B0604020202020204" pitchFamily="34" charset="0"/>
                <a:cs typeface="Arial" panose="020B0604020202020204" pitchFamily="34" charset="0"/>
              </a:rPr>
              <a:t>j</a:t>
            </a:r>
            <a:r>
              <a:rPr lang="en-US" altLang="en-US" sz="1200" baseline="-25000" dirty="0">
                <a:solidFill>
                  <a:srgbClr val="0B3D91"/>
                </a:solidFill>
                <a:latin typeface="Arial" panose="020B0604020202020204" pitchFamily="34" charset="0"/>
                <a:cs typeface="Arial" panose="020B0604020202020204" pitchFamily="34" charset="0"/>
              </a:rPr>
              <a:t> </a:t>
            </a:r>
            <a:r>
              <a:rPr lang="en-US" altLang="en-US" sz="1200" dirty="0">
                <a:solidFill>
                  <a:srgbClr val="0B3D91"/>
                </a:solidFill>
                <a:latin typeface="Arial" panose="020B0604020202020204" pitchFamily="34" charset="0"/>
                <a:cs typeface="Arial" panose="020B0604020202020204" pitchFamily="34" charset="0"/>
              </a:rPr>
              <a:t>, </a:t>
            </a:r>
            <a:r>
              <a:rPr lang="en-US" altLang="en-US" sz="1200" dirty="0" err="1">
                <a:solidFill>
                  <a:srgbClr val="0B3D91"/>
                </a:solidFill>
                <a:latin typeface="Symbol" panose="05050102010706020507" pitchFamily="18" charset="2"/>
                <a:cs typeface="Arial" panose="020B0604020202020204" pitchFamily="34" charset="0"/>
              </a:rPr>
              <a:t>e</a:t>
            </a:r>
            <a:r>
              <a:rPr lang="en-US" altLang="en-US" sz="1200" baseline="-25000" dirty="0" err="1">
                <a:solidFill>
                  <a:srgbClr val="0B3D91"/>
                </a:solidFill>
                <a:latin typeface="Arial" panose="020B0604020202020204" pitchFamily="34" charset="0"/>
                <a:cs typeface="Arial" panose="020B0604020202020204" pitchFamily="34" charset="0"/>
              </a:rPr>
              <a:t>j</a:t>
            </a:r>
            <a:r>
              <a:rPr lang="en-US" altLang="en-US" sz="1200" dirty="0">
                <a:solidFill>
                  <a:srgbClr val="0B3D91"/>
                </a:solidFill>
                <a:latin typeface="Arial" panose="020B0604020202020204" pitchFamily="34" charset="0"/>
                <a:cs typeface="Arial" panose="020B0604020202020204" pitchFamily="34" charset="0"/>
              </a:rPr>
              <a:t> , B</a:t>
            </a:r>
            <a:r>
              <a:rPr lang="en-US" altLang="en-US" sz="1200" baseline="-25000" dirty="0">
                <a:solidFill>
                  <a:srgbClr val="0B3D91"/>
                </a:solidFill>
                <a:latin typeface="Arial" panose="020B0604020202020204" pitchFamily="34" charset="0"/>
                <a:cs typeface="Arial" panose="020B0604020202020204" pitchFamily="34" charset="0"/>
              </a:rPr>
              <a:t>ij </a:t>
            </a:r>
            <a:r>
              <a:rPr lang="en-US" altLang="en-US" sz="1200" dirty="0">
                <a:solidFill>
                  <a:srgbClr val="0B3D91"/>
                </a:solidFill>
                <a:latin typeface="Arial" panose="020B0604020202020204" pitchFamily="34" charset="0"/>
                <a:cs typeface="Arial" panose="020B0604020202020204" pitchFamily="34" charset="0"/>
              </a:rPr>
              <a:t>and </a:t>
            </a:r>
            <a:r>
              <a:rPr lang="en-US" altLang="en-US" sz="1200" dirty="0" err="1">
                <a:solidFill>
                  <a:srgbClr val="0B3D91"/>
                </a:solidFill>
                <a:latin typeface="Arial" panose="020B0604020202020204" pitchFamily="34" charset="0"/>
                <a:cs typeface="Arial" panose="020B0604020202020204" pitchFamily="34" charset="0"/>
              </a:rPr>
              <a:t>B</a:t>
            </a:r>
            <a:r>
              <a:rPr lang="en-US" altLang="en-US" sz="1200" baseline="-25000" dirty="0" err="1">
                <a:solidFill>
                  <a:srgbClr val="0B3D91"/>
                </a:solidFill>
                <a:latin typeface="Arial" panose="020B0604020202020204" pitchFamily="34" charset="0"/>
                <a:cs typeface="Arial" panose="020B0604020202020204" pitchFamily="34" charset="0"/>
              </a:rPr>
              <a:t>ji</a:t>
            </a:r>
            <a:r>
              <a:rPr lang="en-US" altLang="en-US" sz="1200" baseline="-25000" dirty="0">
                <a:solidFill>
                  <a:srgbClr val="0B3D91"/>
                </a:solidFill>
                <a:latin typeface="Arial" panose="020B0604020202020204" pitchFamily="34" charset="0"/>
                <a:cs typeface="Arial" panose="020B0604020202020204" pitchFamily="34" charset="0"/>
              </a:rPr>
              <a:t>  </a:t>
            </a:r>
            <a:r>
              <a:rPr lang="en-US" altLang="en-US" sz="1200" dirty="0">
                <a:solidFill>
                  <a:srgbClr val="0B3D91"/>
                </a:solidFill>
                <a:latin typeface="Arial" panose="020B0604020202020204" pitchFamily="34" charset="0"/>
                <a:cs typeface="Arial" panose="020B0604020202020204" pitchFamily="34" charset="0"/>
              </a:rPr>
              <a:t>where the direction of the heat flow is dependent on temperature.</a:t>
            </a:r>
          </a:p>
          <a:p>
            <a:pPr marL="404813" lvl="1" indent="-231775">
              <a:spcBef>
                <a:spcPct val="0"/>
              </a:spcBef>
            </a:pPr>
            <a:r>
              <a:rPr lang="en-US" altLang="en-US" sz="1200" dirty="0">
                <a:solidFill>
                  <a:srgbClr val="0B3D91"/>
                </a:solidFill>
                <a:latin typeface="Arial" panose="020B0604020202020204" pitchFamily="34" charset="0"/>
                <a:cs typeface="Arial" panose="020B0604020202020204" pitchFamily="34" charset="0"/>
              </a:rPr>
              <a:t>Most radiation codes utilize the latter approach to minimize the computational overhead</a:t>
            </a:r>
            <a:endParaRPr lang="en-US" altLang="en-US" sz="1400" dirty="0">
              <a:solidFill>
                <a:srgbClr val="0B3D91"/>
              </a:solidFill>
              <a:latin typeface="Arial" panose="020B0604020202020204" pitchFamily="34" charset="0"/>
              <a:cs typeface="Arial" panose="020B0604020202020204" pitchFamily="34" charset="0"/>
            </a:endParaRPr>
          </a:p>
          <a:p>
            <a:pPr>
              <a:spcBef>
                <a:spcPct val="0"/>
              </a:spcBef>
            </a:pPr>
            <a:r>
              <a:rPr lang="en-US" altLang="en-US" sz="1400" b="1" dirty="0">
                <a:solidFill>
                  <a:srgbClr val="0B3D91"/>
                </a:solidFill>
                <a:latin typeface="Arial" panose="020B0604020202020204" pitchFamily="34" charset="0"/>
                <a:cs typeface="Arial" panose="020B0604020202020204" pitchFamily="34" charset="0"/>
              </a:rPr>
              <a:t>Environmental heat rates are the </a:t>
            </a:r>
            <a:r>
              <a:rPr lang="en-US" altLang="en-US" sz="1400" b="1" i="1" dirty="0">
                <a:solidFill>
                  <a:srgbClr val="0B3D91"/>
                </a:solidFill>
                <a:latin typeface="Arial" panose="020B0604020202020204" pitchFamily="34" charset="0"/>
                <a:cs typeface="Arial" panose="020B0604020202020204" pitchFamily="34" charset="0"/>
              </a:rPr>
              <a:t>absorbed</a:t>
            </a:r>
            <a:r>
              <a:rPr lang="en-US" altLang="en-US" sz="1400" b="1" dirty="0">
                <a:solidFill>
                  <a:srgbClr val="0B3D91"/>
                </a:solidFill>
                <a:latin typeface="Arial" panose="020B0604020202020204" pitchFamily="34" charset="0"/>
                <a:cs typeface="Arial" panose="020B0604020202020204" pitchFamily="34" charset="0"/>
              </a:rPr>
              <a:t> load on a surface (aka a backload) and do not represent a net exchange with the environment (hence the reason the Environmental loads are always &gt; 0)</a:t>
            </a:r>
          </a:p>
          <a:p>
            <a:pPr marL="404813" lvl="1" indent="-231775">
              <a:spcBef>
                <a:spcPct val="0"/>
              </a:spcBef>
            </a:pPr>
            <a:r>
              <a:rPr lang="en-US" altLang="en-US" sz="1200" dirty="0">
                <a:solidFill>
                  <a:srgbClr val="0B3D91"/>
                </a:solidFill>
                <a:latin typeface="Arial" panose="020B0604020202020204" pitchFamily="34" charset="0"/>
                <a:cs typeface="Arial" panose="020B0604020202020204" pitchFamily="34" charset="0"/>
              </a:rPr>
              <a:t>The portion of the view factor representing the view to the celestial source (e.g. Solar, Planet, </a:t>
            </a:r>
            <a:r>
              <a:rPr lang="en-US" altLang="en-US" sz="1200" dirty="0" err="1">
                <a:solidFill>
                  <a:srgbClr val="0B3D91"/>
                </a:solidFill>
                <a:latin typeface="Arial" panose="020B0604020202020204" pitchFamily="34" charset="0"/>
                <a:cs typeface="Arial" panose="020B0604020202020204" pitchFamily="34" charset="0"/>
              </a:rPr>
              <a:t>etc</a:t>
            </a:r>
            <a:r>
              <a:rPr lang="en-US" altLang="en-US" sz="1200" dirty="0">
                <a:solidFill>
                  <a:srgbClr val="0B3D91"/>
                </a:solidFill>
                <a:latin typeface="Arial" panose="020B0604020202020204" pitchFamily="34" charset="0"/>
                <a:cs typeface="Arial" panose="020B0604020202020204" pitchFamily="34" charset="0"/>
              </a:rPr>
              <a:t>) is included in the Radk to space</a:t>
            </a:r>
          </a:p>
          <a:p>
            <a:pPr marL="404813" lvl="1" indent="-231775">
              <a:spcBef>
                <a:spcPct val="0"/>
              </a:spcBef>
            </a:pPr>
            <a:r>
              <a:rPr lang="en-US" altLang="en-US" sz="1200" dirty="0">
                <a:solidFill>
                  <a:srgbClr val="0B3D91"/>
                </a:solidFill>
                <a:latin typeface="Arial" panose="020B0604020202020204" pitchFamily="34" charset="0"/>
                <a:cs typeface="Arial" panose="020B0604020202020204" pitchFamily="34" charset="0"/>
              </a:rPr>
              <a:t>Therefore, the net exchange is the combination of the Environmental load and an increased view to space (which may include view to the celestial sources)</a:t>
            </a:r>
          </a:p>
          <a:p>
            <a:pPr>
              <a:spcBef>
                <a:spcPct val="0"/>
              </a:spcBef>
            </a:pPr>
            <a:r>
              <a:rPr lang="en-US" altLang="en-US" sz="1400" b="1" dirty="0">
                <a:solidFill>
                  <a:srgbClr val="0B3D91"/>
                </a:solidFill>
                <a:latin typeface="Arial" panose="020B0604020202020204" pitchFamily="34" charset="0"/>
                <a:cs typeface="Arial" panose="020B0604020202020204" pitchFamily="34" charset="0"/>
              </a:rPr>
              <a:t>Radks handle the </a:t>
            </a:r>
            <a:r>
              <a:rPr lang="en-US" altLang="en-US" sz="1400" b="1" u="sng" dirty="0">
                <a:solidFill>
                  <a:srgbClr val="0B3D91"/>
                </a:solidFill>
                <a:latin typeface="Arial" panose="020B0604020202020204" pitchFamily="34" charset="0"/>
                <a:cs typeface="Arial" panose="020B0604020202020204" pitchFamily="34" charset="0"/>
              </a:rPr>
              <a:t>net</a:t>
            </a:r>
            <a:r>
              <a:rPr lang="en-US" altLang="en-US" sz="1400" b="1" dirty="0">
                <a:solidFill>
                  <a:srgbClr val="0B3D91"/>
                </a:solidFill>
                <a:latin typeface="Arial" panose="020B0604020202020204" pitchFamily="34" charset="0"/>
                <a:cs typeface="Arial" panose="020B0604020202020204" pitchFamily="34" charset="0"/>
              </a:rPr>
              <a:t> radiative heat </a:t>
            </a:r>
            <a:r>
              <a:rPr lang="en-US" altLang="en-US" sz="1400" b="1" i="1" dirty="0">
                <a:solidFill>
                  <a:srgbClr val="0B3D91"/>
                </a:solidFill>
                <a:latin typeface="Arial" panose="020B0604020202020204" pitchFamily="34" charset="0"/>
                <a:cs typeface="Arial" panose="020B0604020202020204" pitchFamily="34" charset="0"/>
              </a:rPr>
              <a:t>exchange between</a:t>
            </a:r>
            <a:r>
              <a:rPr lang="en-US" altLang="en-US" sz="1400" b="1" dirty="0">
                <a:solidFill>
                  <a:srgbClr val="0B3D91"/>
                </a:solidFill>
                <a:latin typeface="Arial" panose="020B0604020202020204" pitchFamily="34" charset="0"/>
                <a:cs typeface="Arial" panose="020B0604020202020204" pitchFamily="34" charset="0"/>
              </a:rPr>
              <a:t> Node/Surface i     and Node/Surface j.</a:t>
            </a:r>
          </a:p>
          <a:p>
            <a:pPr marL="404813" lvl="1" indent="-231775">
              <a:spcBef>
                <a:spcPct val="0"/>
              </a:spcBef>
            </a:pPr>
            <a:r>
              <a:rPr lang="en-US" altLang="en-US" sz="1200" dirty="0">
                <a:solidFill>
                  <a:srgbClr val="0B3D91"/>
                </a:solidFill>
                <a:latin typeface="Arial" panose="020B0604020202020204" pitchFamily="34" charset="0"/>
                <a:cs typeface="Arial" panose="020B0604020202020204" pitchFamily="34" charset="0"/>
              </a:rPr>
              <a:t>Extra calculations are needed if you wish to determine only the absorbed heat on a Surface/Node i from Surface/Node j – (see Backload below)</a:t>
            </a:r>
          </a:p>
          <a:p>
            <a:pPr>
              <a:spcBef>
                <a:spcPct val="0"/>
              </a:spcBef>
            </a:pPr>
            <a:r>
              <a:rPr lang="en-US" altLang="en-US" sz="1400" b="1" dirty="0">
                <a:solidFill>
                  <a:srgbClr val="0B3D91"/>
                </a:solidFill>
                <a:latin typeface="Arial" panose="020B0604020202020204" pitchFamily="34" charset="0"/>
                <a:cs typeface="Arial" panose="020B0604020202020204" pitchFamily="34" charset="0"/>
              </a:rPr>
              <a:t>Backloads and Equivalent Sink Temperatures are other useful techniques</a:t>
            </a:r>
          </a:p>
          <a:p>
            <a:pPr marL="404813" lvl="1" indent="-231775">
              <a:spcBef>
                <a:spcPct val="0"/>
              </a:spcBef>
            </a:pPr>
            <a:r>
              <a:rPr lang="en-US" altLang="en-US" sz="1200" dirty="0">
                <a:solidFill>
                  <a:srgbClr val="0B3D91"/>
                </a:solidFill>
                <a:latin typeface="Arial" panose="020B0604020202020204" pitchFamily="34" charset="0"/>
                <a:cs typeface="Arial" panose="020B0604020202020204" pitchFamily="34" charset="0"/>
              </a:rPr>
              <a:t>Backloads are the absorbed energy on a surface from all surrounding surfaces.  If applying a backload, then the radk to space is increased for where the surrounding surfaces reside.  This is essentially how the Environmental Heat Rates are handled.</a:t>
            </a:r>
          </a:p>
          <a:p>
            <a:pPr marL="404813" lvl="1" indent="-231775">
              <a:spcBef>
                <a:spcPct val="0"/>
              </a:spcBef>
            </a:pPr>
            <a:r>
              <a:rPr lang="en-US" altLang="en-US" sz="1200" dirty="0">
                <a:solidFill>
                  <a:srgbClr val="0B3D91"/>
                </a:solidFill>
                <a:latin typeface="Arial" panose="020B0604020202020204" pitchFamily="34" charset="0"/>
                <a:cs typeface="Arial" panose="020B0604020202020204" pitchFamily="34" charset="0"/>
              </a:rPr>
              <a:t>Equivalent Sink Temperatures represent the effective Temperature “seen” by a surface if its entire field of view was replaced by a black body surface.  This is often used to simulate the environment during testing.  Note that in a test, the panels often have an e less than one, so the Equivalent Sink Temperature needs to be adjusted based on </a:t>
            </a:r>
            <a:r>
              <a:rPr lang="en-US" altLang="en-US" sz="1200" dirty="0" err="1">
                <a:solidFill>
                  <a:srgbClr val="0B3D91"/>
                </a:solidFill>
                <a:latin typeface="Arial" panose="020B0604020202020204" pitchFamily="34" charset="0"/>
                <a:cs typeface="Arial" panose="020B0604020202020204" pitchFamily="34" charset="0"/>
              </a:rPr>
              <a:t>T</a:t>
            </a:r>
            <a:r>
              <a:rPr lang="en-US" altLang="en-US" sz="1200" baseline="-25000" dirty="0" err="1">
                <a:solidFill>
                  <a:srgbClr val="0B3D91"/>
                </a:solidFill>
                <a:latin typeface="Arial" panose="020B0604020202020204" pitchFamily="34" charset="0"/>
                <a:cs typeface="Arial" panose="020B0604020202020204" pitchFamily="34" charset="0"/>
              </a:rPr>
              <a:t>surf</a:t>
            </a:r>
            <a:endParaRPr lang="en-US" altLang="en-US" sz="1200" dirty="0">
              <a:solidFill>
                <a:srgbClr val="0B3D9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E73B6B28-B0F6-4966-B96E-A6B71EE412D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656422" y="1009849"/>
            <a:ext cx="2411378" cy="3196033"/>
          </a:xfrm>
          <a:prstGeom prst="rect">
            <a:avLst/>
          </a:prstGeom>
        </p:spPr>
      </p:pic>
      <p:graphicFrame>
        <p:nvGraphicFramePr>
          <p:cNvPr id="117" name="Object 4">
            <a:extLst>
              <a:ext uri="{FF2B5EF4-FFF2-40B4-BE49-F238E27FC236}">
                <a16:creationId xmlns:a16="http://schemas.microsoft.com/office/drawing/2014/main" id="{F2356A4B-C755-4D0E-A986-A7CD7143C4D8}"/>
              </a:ext>
            </a:extLst>
          </p:cNvPr>
          <p:cNvGraphicFramePr>
            <a:graphicFrameLocks noChangeAspect="1"/>
          </p:cNvGraphicFramePr>
          <p:nvPr/>
        </p:nvGraphicFramePr>
        <p:xfrm>
          <a:off x="6858000" y="4750869"/>
          <a:ext cx="2057400" cy="1051203"/>
        </p:xfrm>
        <a:graphic>
          <a:graphicData uri="http://schemas.openxmlformats.org/presentationml/2006/ole">
            <mc:AlternateContent xmlns:mc="http://schemas.openxmlformats.org/markup-compatibility/2006">
              <mc:Choice xmlns:v="urn:schemas-microsoft-com:vml" Requires="v">
                <p:oleObj spid="_x0000_s12634" name="Equation" r:id="rId4" imgW="1739900" imgH="889000" progId="Equation.3">
                  <p:embed/>
                </p:oleObj>
              </mc:Choice>
              <mc:Fallback>
                <p:oleObj name="Equation" r:id="rId4" imgW="1739900" imgH="889000" progId="Equation.3">
                  <p:embed/>
                  <p:pic>
                    <p:nvPicPr>
                      <p:cNvPr id="117" name="Object 4">
                        <a:extLst>
                          <a:ext uri="{FF2B5EF4-FFF2-40B4-BE49-F238E27FC236}">
                            <a16:creationId xmlns:a16="http://schemas.microsoft.com/office/drawing/2014/main" id="{F2356A4B-C755-4D0E-A986-A7CD7143C4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4750869"/>
                        <a:ext cx="2057400" cy="1051203"/>
                      </a:xfrm>
                      <a:prstGeom prst="rect">
                        <a:avLst/>
                      </a:prstGeom>
                      <a:noFill/>
                      <a:ln>
                        <a:noFill/>
                      </a:ln>
                      <a:effectLst/>
                    </p:spPr>
                  </p:pic>
                </p:oleObj>
              </mc:Fallback>
            </mc:AlternateContent>
          </a:graphicData>
        </a:graphic>
      </p:graphicFrame>
      <p:graphicFrame>
        <p:nvGraphicFramePr>
          <p:cNvPr id="118" name="Object 5">
            <a:extLst>
              <a:ext uri="{FF2B5EF4-FFF2-40B4-BE49-F238E27FC236}">
                <a16:creationId xmlns:a16="http://schemas.microsoft.com/office/drawing/2014/main" id="{24BA1579-FD15-4736-A3C6-2FB7257D13AA}"/>
              </a:ext>
            </a:extLst>
          </p:cNvPr>
          <p:cNvGraphicFramePr>
            <a:graphicFrameLocks noChangeAspect="1"/>
          </p:cNvGraphicFramePr>
          <p:nvPr/>
        </p:nvGraphicFramePr>
        <p:xfrm>
          <a:off x="6934200" y="5791200"/>
          <a:ext cx="1694329" cy="565161"/>
        </p:xfrm>
        <a:graphic>
          <a:graphicData uri="http://schemas.openxmlformats.org/presentationml/2006/ole">
            <mc:AlternateContent xmlns:mc="http://schemas.openxmlformats.org/markup-compatibility/2006">
              <mc:Choice xmlns:v="urn:schemas-microsoft-com:vml" Requires="v">
                <p:oleObj spid="_x0000_s12635" name="Equation" r:id="rId6" imgW="1333500" imgH="444500" progId="Equation.3">
                  <p:embed/>
                </p:oleObj>
              </mc:Choice>
              <mc:Fallback>
                <p:oleObj name="Equation" r:id="rId6" imgW="1333500" imgH="444500" progId="Equation.3">
                  <p:embed/>
                  <p:pic>
                    <p:nvPicPr>
                      <p:cNvPr id="118" name="Object 5">
                        <a:extLst>
                          <a:ext uri="{FF2B5EF4-FFF2-40B4-BE49-F238E27FC236}">
                            <a16:creationId xmlns:a16="http://schemas.microsoft.com/office/drawing/2014/main" id="{24BA1579-FD15-4736-A3C6-2FB7257D13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34200" y="5791200"/>
                        <a:ext cx="1694329" cy="565161"/>
                      </a:xfrm>
                      <a:prstGeom prst="rect">
                        <a:avLst/>
                      </a:prstGeom>
                      <a:noFill/>
                      <a:ln>
                        <a:noFill/>
                      </a:ln>
                      <a:effectLst/>
                    </p:spPr>
                  </p:pic>
                </p:oleObj>
              </mc:Fallback>
            </mc:AlternateContent>
          </a:graphicData>
        </a:graphic>
      </p:graphicFrame>
      <p:pic>
        <p:nvPicPr>
          <p:cNvPr id="121" name="Picture 120">
            <a:extLst>
              <a:ext uri="{FF2B5EF4-FFF2-40B4-BE49-F238E27FC236}">
                <a16:creationId xmlns:a16="http://schemas.microsoft.com/office/drawing/2014/main" id="{C9ED2187-9FC2-41A2-A5A4-B88586AC40D6}"/>
              </a:ext>
            </a:extLst>
          </p:cNvPr>
          <p:cNvPicPr>
            <a:picLocks noChangeAspect="1"/>
          </p:cNvPicPr>
          <p:nvPr/>
        </p:nvPicPr>
        <p:blipFill>
          <a:blip r:embed="rId8"/>
          <a:stretch>
            <a:fillRect/>
          </a:stretch>
        </p:blipFill>
        <p:spPr>
          <a:xfrm>
            <a:off x="7431728" y="4248150"/>
            <a:ext cx="1200150" cy="476250"/>
          </a:xfrm>
          <a:prstGeom prst="rect">
            <a:avLst/>
          </a:prstGeom>
        </p:spPr>
      </p:pic>
      <p:sp>
        <p:nvSpPr>
          <p:cNvPr id="122" name="TextBox 121">
            <a:extLst>
              <a:ext uri="{FF2B5EF4-FFF2-40B4-BE49-F238E27FC236}">
                <a16:creationId xmlns:a16="http://schemas.microsoft.com/office/drawing/2014/main" id="{05E2F151-9CB0-4149-A68C-F8F94EFBEF42}"/>
              </a:ext>
            </a:extLst>
          </p:cNvPr>
          <p:cNvSpPr txBox="1"/>
          <p:nvPr/>
        </p:nvSpPr>
        <p:spPr>
          <a:xfrm>
            <a:off x="6944248" y="4253174"/>
            <a:ext cx="609600" cy="369332"/>
          </a:xfrm>
          <a:prstGeom prst="rect">
            <a:avLst/>
          </a:prstGeom>
          <a:noFill/>
        </p:spPr>
        <p:txBody>
          <a:bodyPr wrap="square" rtlCol="0">
            <a:spAutoFit/>
          </a:bodyPr>
          <a:lstStyle/>
          <a:p>
            <a:r>
              <a:rPr lang="en-US" i="1" dirty="0" err="1"/>
              <a:t>Q</a:t>
            </a:r>
            <a:r>
              <a:rPr lang="en-US" i="1" baseline="-25000" dirty="0" err="1"/>
              <a:t>BL,i</a:t>
            </a:r>
            <a:endParaRPr lang="en-US" i="1" dirty="0"/>
          </a:p>
        </p:txBody>
      </p:sp>
      <p:sp>
        <p:nvSpPr>
          <p:cNvPr id="10" name="Slide Number Placeholder 1">
            <a:extLst>
              <a:ext uri="{FF2B5EF4-FFF2-40B4-BE49-F238E27FC236}">
                <a16:creationId xmlns:a16="http://schemas.microsoft.com/office/drawing/2014/main" id="{E7D91A88-A285-4B9F-911C-2800DC68610A}"/>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166</a:t>
            </a:fld>
            <a:endParaRPr lang="en-US" altLang="en-US" sz="1200" dirty="0"/>
          </a:p>
        </p:txBody>
      </p:sp>
    </p:spTree>
    <p:extLst>
      <p:ext uri="{BB962C8B-B14F-4D97-AF65-F5344CB8AC3E}">
        <p14:creationId xmlns:p14="http://schemas.microsoft.com/office/powerpoint/2010/main" val="150804422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3">
            <a:extLst>
              <a:ext uri="{FF2B5EF4-FFF2-40B4-BE49-F238E27FC236}">
                <a16:creationId xmlns:a16="http://schemas.microsoft.com/office/drawing/2014/main" id="{97134934-36D2-4688-A57C-055F0DDD0467}"/>
              </a:ext>
            </a:extLst>
          </p:cNvPr>
          <p:cNvSpPr>
            <a:spLocks noGrp="1" noChangeArrowheads="1"/>
          </p:cNvSpPr>
          <p:nvPr>
            <p:ph type="title"/>
          </p:nvPr>
        </p:nvSpPr>
        <p:spPr>
          <a:xfrm>
            <a:off x="944545" y="0"/>
            <a:ext cx="7402013" cy="102493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p>
            <a:pPr eaLnBrk="1" hangingPunct="1"/>
            <a:r>
              <a:rPr lang="en-US" altLang="en-US" sz="2800" dirty="0"/>
              <a:t>After the Radiation Computations…</a:t>
            </a:r>
          </a:p>
        </p:txBody>
      </p:sp>
      <p:sp>
        <p:nvSpPr>
          <p:cNvPr id="135171" name="Rectangle 26">
            <a:extLst>
              <a:ext uri="{FF2B5EF4-FFF2-40B4-BE49-F238E27FC236}">
                <a16:creationId xmlns:a16="http://schemas.microsoft.com/office/drawing/2014/main" id="{B78FD774-550B-47F5-8ADB-3C16254E384B}"/>
              </a:ext>
            </a:extLst>
          </p:cNvPr>
          <p:cNvSpPr>
            <a:spLocks noGrp="1" noChangeArrowheads="1"/>
          </p:cNvSpPr>
          <p:nvPr>
            <p:ph idx="1"/>
          </p:nvPr>
        </p:nvSpPr>
        <p:spPr>
          <a:xfrm>
            <a:off x="5410200" y="1095270"/>
            <a:ext cx="3581400" cy="5229330"/>
          </a:xfrm>
        </p:spPr>
        <p:txBody>
          <a:bodyPr>
            <a:normAutofit fontScale="92500"/>
          </a:bodyPr>
          <a:lstStyle/>
          <a:p>
            <a:pPr marL="171450" indent="-171450" eaLnBrk="1" hangingPunct="1"/>
            <a:r>
              <a:rPr lang="en-US" altLang="en-US" sz="1600" dirty="0"/>
              <a:t>After the radiation computations are complete, the absorbed orbital heat loads and radiation couplings are merged with other data to form the thermal model</a:t>
            </a:r>
          </a:p>
          <a:p>
            <a:pPr marL="171450" indent="-171450" eaLnBrk="1" hangingPunct="1"/>
            <a:r>
              <a:rPr lang="en-US" altLang="en-US" sz="1600" dirty="0"/>
              <a:t>The format used is SINDA/FLUINT, which treats each calculation point as a node</a:t>
            </a:r>
          </a:p>
          <a:p>
            <a:pPr marL="171450" indent="-171450" eaLnBrk="1" hangingPunct="1"/>
            <a:r>
              <a:rPr lang="en-US" altLang="en-US" sz="1600" dirty="0"/>
              <a:t>Nodes are connected via conductors, which may be linear: Q=GL*(T</a:t>
            </a:r>
            <a:r>
              <a:rPr lang="en-US" altLang="en-US" sz="1600" baseline="-25000" dirty="0"/>
              <a:t>a</a:t>
            </a:r>
            <a:r>
              <a:rPr lang="en-US" altLang="en-US" sz="1600" dirty="0"/>
              <a:t>-T</a:t>
            </a:r>
            <a:r>
              <a:rPr lang="en-US" altLang="en-US" sz="1600" baseline="-25000" dirty="0"/>
              <a:t>b</a:t>
            </a:r>
            <a:r>
              <a:rPr lang="en-US" altLang="en-US" sz="1600" dirty="0"/>
              <a:t>) or radiative: Q=</a:t>
            </a:r>
            <a:r>
              <a:rPr lang="en-US" altLang="en-US" sz="1600" dirty="0">
                <a:latin typeface="Symbol" panose="05050102010706020507" pitchFamily="18" charset="2"/>
              </a:rPr>
              <a:t>s</a:t>
            </a:r>
            <a:r>
              <a:rPr lang="en-US" altLang="en-US" sz="1600" dirty="0"/>
              <a:t>*GR*(T</a:t>
            </a:r>
            <a:r>
              <a:rPr lang="en-US" altLang="en-US" sz="1600" baseline="-25000" dirty="0"/>
              <a:t>a</a:t>
            </a:r>
            <a:r>
              <a:rPr lang="en-US" altLang="en-US" sz="1600" baseline="30000" dirty="0"/>
              <a:t>4</a:t>
            </a:r>
            <a:r>
              <a:rPr lang="en-US" altLang="en-US" sz="1600" dirty="0"/>
              <a:t>-T</a:t>
            </a:r>
            <a:r>
              <a:rPr lang="en-US" altLang="en-US" sz="1600" baseline="-25000" dirty="0"/>
              <a:t>b</a:t>
            </a:r>
            <a:r>
              <a:rPr lang="en-US" altLang="en-US" sz="1600" baseline="30000" dirty="0"/>
              <a:t>4</a:t>
            </a:r>
            <a:r>
              <a:rPr lang="en-US" altLang="en-US" sz="1600" dirty="0"/>
              <a:t>)</a:t>
            </a:r>
          </a:p>
          <a:p>
            <a:pPr marL="171450" indent="-171450" eaLnBrk="1" hangingPunct="1"/>
            <a:r>
              <a:rPr lang="en-US" altLang="en-US" sz="1600" dirty="0"/>
              <a:t>Nodes may have capacitance and/or heat sources applied (heat dissipation, heater)</a:t>
            </a:r>
          </a:p>
          <a:p>
            <a:pPr marL="171450" indent="-171450" eaLnBrk="1" hangingPunct="1"/>
            <a:r>
              <a:rPr lang="en-US" altLang="en-US" sz="1600" dirty="0"/>
              <a:t>At least one node must be a boundary (usually deep space)</a:t>
            </a:r>
          </a:p>
          <a:p>
            <a:pPr marL="171450" indent="-171450" eaLnBrk="1" hangingPunct="1"/>
            <a:r>
              <a:rPr lang="en-US" altLang="en-US" sz="1600" dirty="0"/>
              <a:t>User logic governs the behavior of the model to change boundary  conditions as a function of time or temperature and control the accuracy of  the solution</a:t>
            </a:r>
          </a:p>
          <a:p>
            <a:pPr marL="171450" indent="-171450" eaLnBrk="1" hangingPunct="1"/>
            <a:r>
              <a:rPr lang="en-US" altLang="en-US" sz="1600" dirty="0"/>
              <a:t>Results of interest are typically nodal temperatures and heat loads as a function of time</a:t>
            </a:r>
          </a:p>
          <a:p>
            <a:pPr marL="171450" indent="-171450" eaLnBrk="1" hangingPunct="1"/>
            <a:endParaRPr lang="en-US" altLang="en-US" sz="1600" dirty="0"/>
          </a:p>
          <a:p>
            <a:pPr marL="171450" indent="-171450" eaLnBrk="1" hangingPunct="1"/>
            <a:endParaRPr lang="en-US" altLang="en-US" sz="1600" dirty="0"/>
          </a:p>
          <a:p>
            <a:pPr marL="171450" indent="-171450" eaLnBrk="1" hangingPunct="1"/>
            <a:endParaRPr lang="en-US" altLang="en-US" sz="1600" dirty="0"/>
          </a:p>
        </p:txBody>
      </p:sp>
      <p:pic>
        <p:nvPicPr>
          <p:cNvPr id="135173" name="Picture 6">
            <a:extLst>
              <a:ext uri="{FF2B5EF4-FFF2-40B4-BE49-F238E27FC236}">
                <a16:creationId xmlns:a16="http://schemas.microsoft.com/office/drawing/2014/main" id="{97670226-EBD5-4695-ACB0-A1BD42ADD2F4}"/>
              </a:ext>
            </a:extLst>
          </p:cNvPr>
          <p:cNvPicPr>
            <a:picLocks noChangeAspect="1"/>
          </p:cNvPicPr>
          <p:nvPr/>
        </p:nvPicPr>
        <p:blipFill>
          <a:blip r:embed="rId2">
            <a:extLst>
              <a:ext uri="{28A0092B-C50C-407E-A947-70E740481C1C}">
                <a14:useLocalDpi xmlns:a14="http://schemas.microsoft.com/office/drawing/2010/main" val="0"/>
              </a:ext>
            </a:extLst>
          </a:blip>
          <a:srcRect l="3278" t="1198" r="33920" b="17249"/>
          <a:stretch>
            <a:fillRect/>
          </a:stretch>
        </p:blipFill>
        <p:spPr bwMode="auto">
          <a:xfrm>
            <a:off x="152400" y="1143000"/>
            <a:ext cx="5173663"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4" name="Rectangle 26">
            <a:extLst>
              <a:ext uri="{FF2B5EF4-FFF2-40B4-BE49-F238E27FC236}">
                <a16:creationId xmlns:a16="http://schemas.microsoft.com/office/drawing/2014/main" id="{A672192F-D464-4A53-8B1E-08BAA790FC2A}"/>
              </a:ext>
            </a:extLst>
          </p:cNvPr>
          <p:cNvSpPr txBox="1">
            <a:spLocks noChangeArrowheads="1"/>
          </p:cNvSpPr>
          <p:nvPr/>
        </p:nvSpPr>
        <p:spPr bwMode="auto">
          <a:xfrm>
            <a:off x="388938" y="5181600"/>
            <a:ext cx="4792662"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 typeface="Arial" panose="020B0604020202020204" pitchFamily="34" charset="0"/>
              <a:buNone/>
            </a:pPr>
            <a:r>
              <a:rPr lang="en-US" altLang="en-US" sz="1600" b="1" dirty="0">
                <a:solidFill>
                  <a:srgbClr val="0B3D91"/>
                </a:solidFill>
              </a:rPr>
              <a:t>While Thermal Desktop does most of the heavy-lifting with generating the SINDA/FLUINT file, a good analyst knows how to check that the code is generating reasonable inputs…trust, but verify!</a:t>
            </a:r>
          </a:p>
        </p:txBody>
      </p:sp>
      <p:sp>
        <p:nvSpPr>
          <p:cNvPr id="7" name="Slide Number Placeholder 1">
            <a:extLst>
              <a:ext uri="{FF2B5EF4-FFF2-40B4-BE49-F238E27FC236}">
                <a16:creationId xmlns:a16="http://schemas.microsoft.com/office/drawing/2014/main" id="{2B1EFE4A-3ECF-44B8-B473-073D677899CC}"/>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167</a:t>
            </a:fld>
            <a:endParaRPr lang="en-US" altLang="en-US" sz="1200" dirty="0"/>
          </a:p>
        </p:txBody>
      </p:sp>
    </p:spTree>
    <p:extLst>
      <p:ext uri="{BB962C8B-B14F-4D97-AF65-F5344CB8AC3E}">
        <p14:creationId xmlns:p14="http://schemas.microsoft.com/office/powerpoint/2010/main" val="400714043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Box 146">
            <a:extLst>
              <a:ext uri="{FF2B5EF4-FFF2-40B4-BE49-F238E27FC236}">
                <a16:creationId xmlns:a16="http://schemas.microsoft.com/office/drawing/2014/main" id="{C3C58309-E26C-410E-82F4-7C1F2C9FC350}"/>
              </a:ext>
            </a:extLst>
          </p:cNvPr>
          <p:cNvSpPr txBox="1">
            <a:spLocks noChangeArrowheads="1"/>
          </p:cNvSpPr>
          <p:nvPr/>
        </p:nvSpPr>
        <p:spPr bwMode="auto">
          <a:xfrm>
            <a:off x="0" y="165735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SINDA / FLUINT</a:t>
            </a:r>
          </a:p>
        </p:txBody>
      </p:sp>
      <p:sp>
        <p:nvSpPr>
          <p:cNvPr id="56325" name="Slide Number Placeholder 1">
            <a:extLst>
              <a:ext uri="{FF2B5EF4-FFF2-40B4-BE49-F238E27FC236}">
                <a16:creationId xmlns:a16="http://schemas.microsoft.com/office/drawing/2014/main" id="{59BA7C94-B753-489A-9EC6-F1896B00EA21}"/>
              </a:ext>
            </a:extLst>
          </p:cNvPr>
          <p:cNvSpPr>
            <a:spLocks noGrp="1"/>
          </p:cNvSpPr>
          <p:nvPr>
            <p:ph type="sldNum" sz="quarter" idx="4"/>
          </p:nvPr>
        </p:nvSpPr>
        <p:spPr bwMode="auto">
          <a:xfrm>
            <a:off x="8346558" y="6583363"/>
            <a:ext cx="797442"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7FAE8CF-E2B1-4DF8-8D66-951AFAF47A81}" type="slidenum">
              <a:rPr lang="en-US" altLang="en-US" sz="1200" smtClean="0"/>
              <a:pPr>
                <a:spcBef>
                  <a:spcPct val="0"/>
                </a:spcBef>
                <a:buFontTx/>
                <a:buNone/>
              </a:pPr>
              <a:t>168</a:t>
            </a:fld>
            <a:endParaRPr lang="en-US" altLang="en-US" sz="1200" dirty="0"/>
          </a:p>
        </p:txBody>
      </p:sp>
      <p:pic>
        <p:nvPicPr>
          <p:cNvPr id="9" name="Picture 7" descr="logo_idea5_email3_edited">
            <a:extLst>
              <a:ext uri="{FF2B5EF4-FFF2-40B4-BE49-F238E27FC236}">
                <a16:creationId xmlns:a16="http://schemas.microsoft.com/office/drawing/2014/main" id="{7CA47045-9C61-4E15-9A28-287C28CE1B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590800"/>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19385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8A0EABBF-96DC-48D6-871B-B0B3A57BF4F7}"/>
              </a:ext>
            </a:extLst>
          </p:cNvPr>
          <p:cNvSpPr txBox="1">
            <a:spLocks noGrp="1"/>
          </p:cNvSpPr>
          <p:nvPr>
            <p:ph type="title"/>
          </p:nvPr>
        </p:nvSpPr>
        <p:spPr>
          <a:xfrm>
            <a:off x="956930" y="0"/>
            <a:ext cx="7389628" cy="1020726"/>
          </a:xfrm>
        </p:spPr>
        <p:txBody>
          <a:bodyPr wrap="square" lIns="0" tIns="12065" rIns="0" bIns="0" rtlCol="0">
            <a:noAutofit/>
          </a:bodyPr>
          <a:lstStyle/>
          <a:p>
            <a:pPr marL="12700">
              <a:spcBef>
                <a:spcPts val="95"/>
              </a:spcBef>
              <a:defRPr/>
            </a:pPr>
            <a:r>
              <a:rPr lang="en-US" sz="2800" spc="-5" dirty="0"/>
              <a:t>Basic SINDA </a:t>
            </a:r>
            <a:r>
              <a:rPr sz="2800" spc="-5" dirty="0"/>
              <a:t>Outl</a:t>
            </a:r>
            <a:r>
              <a:rPr sz="2800" dirty="0"/>
              <a:t>i</a:t>
            </a:r>
            <a:r>
              <a:rPr sz="2800" spc="-5" dirty="0"/>
              <a:t>ne</a:t>
            </a:r>
            <a:endParaRPr sz="2800" dirty="0"/>
          </a:p>
        </p:txBody>
      </p:sp>
      <p:sp>
        <p:nvSpPr>
          <p:cNvPr id="3" name="object 3">
            <a:extLst>
              <a:ext uri="{FF2B5EF4-FFF2-40B4-BE49-F238E27FC236}">
                <a16:creationId xmlns:a16="http://schemas.microsoft.com/office/drawing/2014/main" id="{63B68219-7273-44BF-8CE9-F3097ED85072}"/>
              </a:ext>
            </a:extLst>
          </p:cNvPr>
          <p:cNvSpPr txBox="1"/>
          <p:nvPr/>
        </p:nvSpPr>
        <p:spPr>
          <a:xfrm>
            <a:off x="231775" y="1166813"/>
            <a:ext cx="3832225" cy="4329112"/>
          </a:xfrm>
          <a:prstGeom prst="rect">
            <a:avLst/>
          </a:prstGeom>
        </p:spPr>
        <p:txBody>
          <a:bodyPr lIns="0" tIns="12065" rIns="0" bIns="0">
            <a:spAutoFit/>
          </a:bodyPr>
          <a:lstStyle/>
          <a:p>
            <a:pPr marL="184785" indent="-172720">
              <a:spcBef>
                <a:spcPts val="95"/>
              </a:spcBef>
              <a:buFontTx/>
              <a:buChar char="•"/>
              <a:tabLst>
                <a:tab pos="185420" algn="l"/>
              </a:tabLst>
              <a:defRPr/>
            </a:pPr>
            <a:r>
              <a:rPr sz="2800" spc="-5" dirty="0">
                <a:solidFill>
                  <a:srgbClr val="0B3D91"/>
                </a:solidFill>
                <a:latin typeface="Arial"/>
                <a:cs typeface="Arial"/>
              </a:rPr>
              <a:t>What is</a:t>
            </a:r>
            <a:r>
              <a:rPr sz="2800" spc="-25" dirty="0">
                <a:solidFill>
                  <a:srgbClr val="0B3D91"/>
                </a:solidFill>
                <a:latin typeface="Arial"/>
                <a:cs typeface="Arial"/>
              </a:rPr>
              <a:t> </a:t>
            </a:r>
            <a:r>
              <a:rPr sz="2800" spc="-5" dirty="0">
                <a:solidFill>
                  <a:srgbClr val="0B3D91"/>
                </a:solidFill>
                <a:latin typeface="Arial"/>
                <a:cs typeface="Arial"/>
              </a:rPr>
              <a:t>SINDA</a:t>
            </a:r>
            <a:endParaRPr sz="2800" dirty="0">
              <a:solidFill>
                <a:srgbClr val="0B3D91"/>
              </a:solidFill>
              <a:latin typeface="Arial"/>
              <a:cs typeface="Arial"/>
            </a:endParaRPr>
          </a:p>
          <a:p>
            <a:pPr marL="184785" indent="-172720">
              <a:spcBef>
                <a:spcPts val="2690"/>
              </a:spcBef>
              <a:buFontTx/>
              <a:buChar char="•"/>
              <a:tabLst>
                <a:tab pos="185420" algn="l"/>
              </a:tabLst>
              <a:defRPr/>
            </a:pPr>
            <a:r>
              <a:rPr sz="2800" spc="-5" dirty="0">
                <a:solidFill>
                  <a:srgbClr val="0B3D91"/>
                </a:solidFill>
                <a:latin typeface="Arial"/>
                <a:cs typeface="Arial"/>
              </a:rPr>
              <a:t>The SINDA</a:t>
            </a:r>
            <a:r>
              <a:rPr sz="2800" spc="-10" dirty="0">
                <a:solidFill>
                  <a:srgbClr val="0B3D91"/>
                </a:solidFill>
                <a:latin typeface="Arial"/>
                <a:cs typeface="Arial"/>
              </a:rPr>
              <a:t> </a:t>
            </a:r>
            <a:r>
              <a:rPr sz="2800" spc="-5" dirty="0">
                <a:solidFill>
                  <a:srgbClr val="0B3D91"/>
                </a:solidFill>
                <a:latin typeface="Arial"/>
                <a:cs typeface="Arial"/>
              </a:rPr>
              <a:t>Deck</a:t>
            </a:r>
            <a:endParaRPr sz="2800" dirty="0">
              <a:solidFill>
                <a:srgbClr val="0B3D91"/>
              </a:solidFill>
              <a:latin typeface="Arial"/>
              <a:cs typeface="Arial"/>
            </a:endParaRPr>
          </a:p>
          <a:p>
            <a:pPr marL="184785" indent="-172720">
              <a:spcBef>
                <a:spcPts val="2690"/>
              </a:spcBef>
              <a:buFontTx/>
              <a:buChar char="•"/>
              <a:tabLst>
                <a:tab pos="185420" algn="l"/>
              </a:tabLst>
              <a:defRPr/>
            </a:pPr>
            <a:r>
              <a:rPr sz="2800" spc="-5" dirty="0">
                <a:solidFill>
                  <a:srgbClr val="0B3D91"/>
                </a:solidFill>
                <a:latin typeface="Arial"/>
                <a:cs typeface="Arial"/>
              </a:rPr>
              <a:t>Program</a:t>
            </a:r>
            <a:r>
              <a:rPr sz="2800" spc="-10" dirty="0">
                <a:solidFill>
                  <a:srgbClr val="0B3D91"/>
                </a:solidFill>
                <a:latin typeface="Arial"/>
                <a:cs typeface="Arial"/>
              </a:rPr>
              <a:t> </a:t>
            </a:r>
            <a:r>
              <a:rPr sz="2800" spc="-5" dirty="0">
                <a:solidFill>
                  <a:srgbClr val="0B3D91"/>
                </a:solidFill>
                <a:latin typeface="Arial"/>
                <a:cs typeface="Arial"/>
              </a:rPr>
              <a:t>Flow</a:t>
            </a:r>
            <a:endParaRPr sz="2800" dirty="0">
              <a:solidFill>
                <a:srgbClr val="0B3D91"/>
              </a:solidFill>
              <a:latin typeface="Arial"/>
              <a:cs typeface="Arial"/>
            </a:endParaRPr>
          </a:p>
          <a:p>
            <a:pPr marL="184785" indent="-172720">
              <a:spcBef>
                <a:spcPts val="2690"/>
              </a:spcBef>
              <a:buFontTx/>
              <a:buChar char="•"/>
              <a:tabLst>
                <a:tab pos="185420" algn="l"/>
              </a:tabLst>
              <a:defRPr/>
            </a:pPr>
            <a:r>
              <a:rPr sz="2800" spc="-5" dirty="0">
                <a:solidFill>
                  <a:srgbClr val="0B3D91"/>
                </a:solidFill>
                <a:latin typeface="Arial"/>
                <a:cs typeface="Arial"/>
              </a:rPr>
              <a:t>SINDA</a:t>
            </a:r>
            <a:r>
              <a:rPr sz="2800" spc="-20" dirty="0">
                <a:solidFill>
                  <a:srgbClr val="0B3D91"/>
                </a:solidFill>
                <a:latin typeface="Arial"/>
                <a:cs typeface="Arial"/>
              </a:rPr>
              <a:t> </a:t>
            </a:r>
            <a:r>
              <a:rPr sz="2800" spc="-5" dirty="0">
                <a:solidFill>
                  <a:srgbClr val="0B3D91"/>
                </a:solidFill>
                <a:latin typeface="Arial"/>
                <a:cs typeface="Arial"/>
              </a:rPr>
              <a:t>Syntax</a:t>
            </a:r>
            <a:endParaRPr sz="2800" dirty="0">
              <a:solidFill>
                <a:srgbClr val="0B3D91"/>
              </a:solidFill>
              <a:latin typeface="Arial"/>
              <a:cs typeface="Arial"/>
            </a:endParaRPr>
          </a:p>
          <a:p>
            <a:pPr marL="184785" indent="-172720">
              <a:spcBef>
                <a:spcPts val="2690"/>
              </a:spcBef>
              <a:buFontTx/>
              <a:buChar char="•"/>
              <a:tabLst>
                <a:tab pos="185420" algn="l"/>
              </a:tabLst>
              <a:defRPr/>
            </a:pPr>
            <a:r>
              <a:rPr sz="2800" spc="-5" dirty="0">
                <a:solidFill>
                  <a:srgbClr val="0B3D91"/>
                </a:solidFill>
                <a:latin typeface="Arial"/>
                <a:cs typeface="Arial"/>
              </a:rPr>
              <a:t>SINDA Model</a:t>
            </a:r>
            <a:r>
              <a:rPr sz="2800" spc="-40" dirty="0">
                <a:solidFill>
                  <a:srgbClr val="0B3D91"/>
                </a:solidFill>
                <a:latin typeface="Arial"/>
                <a:cs typeface="Arial"/>
              </a:rPr>
              <a:t> </a:t>
            </a:r>
            <a:r>
              <a:rPr sz="2800" spc="-5" dirty="0">
                <a:solidFill>
                  <a:srgbClr val="0B3D91"/>
                </a:solidFill>
                <a:latin typeface="Arial"/>
                <a:cs typeface="Arial"/>
              </a:rPr>
              <a:t>Example</a:t>
            </a:r>
            <a:endParaRPr sz="2800" dirty="0">
              <a:solidFill>
                <a:srgbClr val="0B3D91"/>
              </a:solidFill>
              <a:latin typeface="Arial"/>
              <a:cs typeface="Arial"/>
            </a:endParaRPr>
          </a:p>
          <a:p>
            <a:pPr marL="184785" indent="-172720">
              <a:spcBef>
                <a:spcPts val="2690"/>
              </a:spcBef>
              <a:buFontTx/>
              <a:buChar char="•"/>
              <a:tabLst>
                <a:tab pos="185420" algn="l"/>
              </a:tabLst>
              <a:defRPr/>
            </a:pPr>
            <a:r>
              <a:rPr sz="2800" spc="-5" dirty="0">
                <a:solidFill>
                  <a:srgbClr val="0B3D91"/>
                </a:solidFill>
                <a:latin typeface="Arial"/>
                <a:cs typeface="Arial"/>
              </a:rPr>
              <a:t>Running</a:t>
            </a:r>
            <a:r>
              <a:rPr sz="2800" spc="-10" dirty="0">
                <a:solidFill>
                  <a:srgbClr val="0B3D91"/>
                </a:solidFill>
                <a:latin typeface="Arial"/>
                <a:cs typeface="Arial"/>
              </a:rPr>
              <a:t> </a:t>
            </a:r>
            <a:r>
              <a:rPr sz="2800" spc="-5" dirty="0">
                <a:solidFill>
                  <a:srgbClr val="0B3D91"/>
                </a:solidFill>
                <a:latin typeface="Arial"/>
                <a:cs typeface="Arial"/>
              </a:rPr>
              <a:t>SINDA</a:t>
            </a:r>
            <a:endParaRPr sz="2800" dirty="0">
              <a:solidFill>
                <a:srgbClr val="0B3D91"/>
              </a:solidFill>
              <a:latin typeface="Arial"/>
              <a:cs typeface="Arial"/>
            </a:endParaRPr>
          </a:p>
        </p:txBody>
      </p:sp>
      <p:sp>
        <p:nvSpPr>
          <p:cNvPr id="4" name="Slide Number Placeholder 1">
            <a:extLst>
              <a:ext uri="{FF2B5EF4-FFF2-40B4-BE49-F238E27FC236}">
                <a16:creationId xmlns:a16="http://schemas.microsoft.com/office/drawing/2014/main" id="{735EDB80-6A5C-45F5-9D52-79E8264080DA}"/>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169</a:t>
            </a:fld>
            <a:endParaRPr lang="en-US" altLang="en-US" sz="1200"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7FEF5109-53DC-4026-93D0-7B90CD75AD33}"/>
              </a:ext>
            </a:extLst>
          </p:cNvPr>
          <p:cNvSpPr txBox="1">
            <a:spLocks noGrp="1"/>
          </p:cNvSpPr>
          <p:nvPr>
            <p:ph type="title"/>
          </p:nvPr>
        </p:nvSpPr>
        <p:spPr>
          <a:xfrm>
            <a:off x="956930" y="0"/>
            <a:ext cx="7389628"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What is SINDA?</a:t>
            </a:r>
          </a:p>
        </p:txBody>
      </p:sp>
      <p:sp>
        <p:nvSpPr>
          <p:cNvPr id="137219" name="object 3">
            <a:extLst>
              <a:ext uri="{FF2B5EF4-FFF2-40B4-BE49-F238E27FC236}">
                <a16:creationId xmlns:a16="http://schemas.microsoft.com/office/drawing/2014/main" id="{D499D0AD-DC1E-47A3-81A8-34B155DFF8D3}"/>
              </a:ext>
            </a:extLst>
          </p:cNvPr>
          <p:cNvSpPr txBox="1">
            <a:spLocks noChangeArrowheads="1"/>
          </p:cNvSpPr>
          <p:nvPr/>
        </p:nvSpPr>
        <p:spPr bwMode="auto">
          <a:xfrm>
            <a:off x="231775" y="1066800"/>
            <a:ext cx="8759825" cy="5307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SINDA: </a:t>
            </a:r>
            <a:r>
              <a:rPr lang="en-US" altLang="en-US" sz="2000" u="sng" dirty="0">
                <a:solidFill>
                  <a:srgbClr val="0B3D91"/>
                </a:solidFill>
                <a:latin typeface="Arial" panose="020B0604020202020204" pitchFamily="34" charset="0"/>
                <a:cs typeface="Arial" panose="020B0604020202020204" pitchFamily="34" charset="0"/>
              </a:rPr>
              <a:t>S</a:t>
            </a:r>
            <a:r>
              <a:rPr lang="en-US" altLang="en-US" sz="2000" dirty="0">
                <a:solidFill>
                  <a:srgbClr val="0B3D91"/>
                </a:solidFill>
                <a:latin typeface="Arial" panose="020B0604020202020204" pitchFamily="34" charset="0"/>
                <a:cs typeface="Arial" panose="020B0604020202020204" pitchFamily="34" charset="0"/>
              </a:rPr>
              <a:t>ystems </a:t>
            </a:r>
            <a:r>
              <a:rPr lang="en-US" altLang="en-US" sz="2000" u="sng" dirty="0">
                <a:solidFill>
                  <a:srgbClr val="0B3D91"/>
                </a:solidFill>
                <a:latin typeface="Arial" panose="020B0604020202020204" pitchFamily="34" charset="0"/>
                <a:cs typeface="Arial" panose="020B0604020202020204" pitchFamily="34" charset="0"/>
              </a:rPr>
              <a:t>I</a:t>
            </a:r>
            <a:r>
              <a:rPr lang="en-US" altLang="en-US" sz="2000" dirty="0">
                <a:solidFill>
                  <a:srgbClr val="0B3D91"/>
                </a:solidFill>
                <a:latin typeface="Arial" panose="020B0604020202020204" pitchFamily="34" charset="0"/>
                <a:cs typeface="Arial" panose="020B0604020202020204" pitchFamily="34" charset="0"/>
              </a:rPr>
              <a:t>mproved </a:t>
            </a:r>
            <a:r>
              <a:rPr lang="en-US" altLang="en-US" sz="2000" u="sng" dirty="0">
                <a:solidFill>
                  <a:srgbClr val="0B3D91"/>
                </a:solidFill>
                <a:latin typeface="Arial" panose="020B0604020202020204" pitchFamily="34" charset="0"/>
                <a:cs typeface="Arial" panose="020B0604020202020204" pitchFamily="34" charset="0"/>
              </a:rPr>
              <a:t>N</a:t>
            </a:r>
            <a:r>
              <a:rPr lang="en-US" altLang="en-US" sz="2000" dirty="0">
                <a:solidFill>
                  <a:srgbClr val="0B3D91"/>
                </a:solidFill>
                <a:latin typeface="Arial" panose="020B0604020202020204" pitchFamily="34" charset="0"/>
                <a:cs typeface="Arial" panose="020B0604020202020204" pitchFamily="34" charset="0"/>
              </a:rPr>
              <a:t>umerical </a:t>
            </a:r>
            <a:r>
              <a:rPr lang="en-US" altLang="en-US" sz="2000" u="sng" dirty="0">
                <a:solidFill>
                  <a:srgbClr val="0B3D91"/>
                </a:solidFill>
                <a:latin typeface="Arial" panose="020B0604020202020204" pitchFamily="34" charset="0"/>
                <a:cs typeface="Arial" panose="020B0604020202020204" pitchFamily="34" charset="0"/>
              </a:rPr>
              <a:t>D</a:t>
            </a:r>
            <a:r>
              <a:rPr lang="en-US" altLang="en-US" sz="2000" dirty="0">
                <a:solidFill>
                  <a:srgbClr val="0B3D91"/>
                </a:solidFill>
                <a:latin typeface="Arial" panose="020B0604020202020204" pitchFamily="34" charset="0"/>
                <a:cs typeface="Arial" panose="020B0604020202020204" pitchFamily="34" charset="0"/>
              </a:rPr>
              <a:t>ifference </a:t>
            </a:r>
            <a:r>
              <a:rPr lang="en-US" altLang="en-US" sz="2000" u="sng" dirty="0">
                <a:solidFill>
                  <a:srgbClr val="0B3D91"/>
                </a:solidFill>
                <a:latin typeface="Arial" panose="020B0604020202020204" pitchFamily="34" charset="0"/>
                <a:cs typeface="Arial" panose="020B0604020202020204" pitchFamily="34" charset="0"/>
              </a:rPr>
              <a:t>A</a:t>
            </a:r>
            <a:r>
              <a:rPr lang="en-US" altLang="en-US" sz="2000" dirty="0">
                <a:solidFill>
                  <a:srgbClr val="0B3D91"/>
                </a:solidFill>
                <a:latin typeface="Arial" panose="020B0604020202020204" pitchFamily="34" charset="0"/>
                <a:cs typeface="Arial" panose="020B0604020202020204" pitchFamily="34" charset="0"/>
              </a:rPr>
              <a:t>nalyzer</a:t>
            </a:r>
          </a:p>
          <a:p>
            <a:pPr>
              <a:spcBef>
                <a:spcPts val="38"/>
              </a:spcBef>
            </a:pPr>
            <a:endParaRPr lang="en-US" altLang="en-US" sz="1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Many flavors exist:</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Cullimore and Ring: </a:t>
            </a:r>
            <a:r>
              <a:rPr lang="en-US" altLang="en-US" sz="1800" dirty="0" err="1">
                <a:solidFill>
                  <a:srgbClr val="0B3D91"/>
                </a:solidFill>
                <a:latin typeface="Arial" panose="020B0604020202020204" pitchFamily="34" charset="0"/>
                <a:cs typeface="Arial" panose="020B0604020202020204" pitchFamily="34" charset="0"/>
              </a:rPr>
              <a:t>Sinda</a:t>
            </a:r>
            <a:r>
              <a:rPr lang="en-US" altLang="en-US" sz="1800" dirty="0">
                <a:solidFill>
                  <a:srgbClr val="0B3D91"/>
                </a:solidFill>
                <a:latin typeface="Arial" panose="020B0604020202020204" pitchFamily="34" charset="0"/>
                <a:cs typeface="Arial" panose="020B0604020202020204" pitchFamily="34" charset="0"/>
              </a:rPr>
              <a:t>/</a:t>
            </a:r>
            <a:r>
              <a:rPr lang="en-US" altLang="en-US" sz="1800" dirty="0" err="1">
                <a:solidFill>
                  <a:srgbClr val="0B3D91"/>
                </a:solidFill>
                <a:latin typeface="Arial" panose="020B0604020202020204" pitchFamily="34" charset="0"/>
                <a:cs typeface="Arial" panose="020B0604020202020204" pitchFamily="34" charset="0"/>
              </a:rPr>
              <a:t>Fluint</a:t>
            </a:r>
            <a:r>
              <a:rPr lang="en-US" altLang="en-US" sz="1800" dirty="0">
                <a:solidFill>
                  <a:srgbClr val="0B3D91"/>
                </a:solidFill>
                <a:latin typeface="Arial" panose="020B0604020202020204" pitchFamily="34" charset="0"/>
                <a:cs typeface="Arial" panose="020B0604020202020204" pitchFamily="34" charset="0"/>
              </a:rPr>
              <a:t> (commercial code GSFC uses most)</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Government SINDA: SINDA85 (“free” but no longer developed)</a:t>
            </a:r>
          </a:p>
          <a:p>
            <a:pPr lvl="1">
              <a:spcBef>
                <a:spcPct val="0"/>
              </a:spcBef>
              <a:buFontTx/>
              <a:buChar char="–"/>
            </a:pPr>
            <a:r>
              <a:rPr lang="en-US" altLang="en-US" sz="1800" dirty="0" err="1">
                <a:solidFill>
                  <a:srgbClr val="0B3D91"/>
                </a:solidFill>
                <a:latin typeface="Arial" panose="020B0604020202020204" pitchFamily="34" charset="0"/>
                <a:cs typeface="Arial" panose="020B0604020202020204" pitchFamily="34" charset="0"/>
              </a:rPr>
              <a:t>SpaceDesign</a:t>
            </a:r>
            <a:r>
              <a:rPr lang="en-US" altLang="en-US" sz="1800" dirty="0">
                <a:solidFill>
                  <a:srgbClr val="0B3D91"/>
                </a:solidFill>
                <a:latin typeface="Arial" panose="020B0604020202020204" pitchFamily="34" charset="0"/>
                <a:cs typeface="Arial" panose="020B0604020202020204" pitchFamily="34" charset="0"/>
              </a:rPr>
              <a:t>: </a:t>
            </a:r>
            <a:r>
              <a:rPr lang="en-US" altLang="en-US" sz="1800" dirty="0" err="1">
                <a:solidFill>
                  <a:srgbClr val="0B3D91"/>
                </a:solidFill>
                <a:latin typeface="Arial" panose="020B0604020202020204" pitchFamily="34" charset="0"/>
                <a:cs typeface="Arial" panose="020B0604020202020204" pitchFamily="34" charset="0"/>
              </a:rPr>
              <a:t>Sinda</a:t>
            </a:r>
            <a:r>
              <a:rPr lang="en-US" altLang="en-US" sz="1800" dirty="0">
                <a:solidFill>
                  <a:srgbClr val="0B3D91"/>
                </a:solidFill>
                <a:latin typeface="Arial" panose="020B0604020202020204" pitchFamily="34" charset="0"/>
                <a:cs typeface="Arial" panose="020B0604020202020204" pitchFamily="34" charset="0"/>
              </a:rPr>
              <a:t>/</a:t>
            </a:r>
            <a:r>
              <a:rPr lang="en-US" altLang="en-US" sz="1800" dirty="0" err="1">
                <a:solidFill>
                  <a:srgbClr val="0B3D91"/>
                </a:solidFill>
                <a:latin typeface="Arial" panose="020B0604020202020204" pitchFamily="34" charset="0"/>
                <a:cs typeface="Arial" panose="020B0604020202020204" pitchFamily="34" charset="0"/>
              </a:rPr>
              <a:t>Fluint</a:t>
            </a:r>
            <a:r>
              <a:rPr lang="en-US" altLang="en-US" sz="1800" dirty="0">
                <a:solidFill>
                  <a:srgbClr val="0B3D91"/>
                </a:solidFill>
                <a:latin typeface="Arial" panose="020B0604020202020204" pitchFamily="34" charset="0"/>
                <a:cs typeface="Arial" panose="020B0604020202020204" pitchFamily="34" charset="0"/>
              </a:rPr>
              <a:t> (commercial version included with TSS)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SINDA/G: </a:t>
            </a:r>
            <a:r>
              <a:rPr lang="en-US" altLang="en-US" sz="1800" dirty="0" err="1">
                <a:solidFill>
                  <a:srgbClr val="0B3D91"/>
                </a:solidFill>
                <a:latin typeface="Arial" panose="020B0604020202020204" pitchFamily="34" charset="0"/>
                <a:cs typeface="Arial" panose="020B0604020202020204" pitchFamily="34" charset="0"/>
              </a:rPr>
              <a:t>Gaski</a:t>
            </a:r>
            <a:r>
              <a:rPr lang="en-US" altLang="en-US" sz="1800" dirty="0">
                <a:solidFill>
                  <a:srgbClr val="0B3D91"/>
                </a:solidFill>
                <a:latin typeface="Arial" panose="020B0604020202020204" pitchFamily="34" charset="0"/>
                <a:cs typeface="Arial" panose="020B0604020202020204" pitchFamily="34" charset="0"/>
              </a:rPr>
              <a:t> SINDA (commercial code from MSC, formerly NAI, no longer supported)</a:t>
            </a:r>
          </a:p>
          <a:p>
            <a:pPr lvl="1">
              <a:spcBef>
                <a:spcPts val="38"/>
              </a:spcBef>
            </a:pPr>
            <a:endParaRPr lang="en-US" altLang="en-US" sz="1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SINDA includes: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A pre-processor for reading the SINDA input deck and storing the data in  intermediate files used by the solver</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A set of library functions compiled in FORTRAN and linked to the executable</a:t>
            </a:r>
          </a:p>
          <a:p>
            <a:pPr lvl="1">
              <a:spcBef>
                <a:spcPts val="38"/>
              </a:spcBef>
            </a:pPr>
            <a:endParaRPr lang="en-US" altLang="en-US" sz="1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The SINDA deck is a text file containing the information necessary to solve  for temperatures, based on heat, conductance, and capacitance inputs</a:t>
            </a:r>
          </a:p>
          <a:p>
            <a:pPr>
              <a:spcBef>
                <a:spcPts val="38"/>
              </a:spcBef>
            </a:pPr>
            <a:endParaRPr lang="en-US" altLang="en-US" sz="1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As such, SINDA requires a FORTRAN compiler to function</a:t>
            </a:r>
          </a:p>
          <a:p>
            <a:pPr>
              <a:spcBef>
                <a:spcPts val="38"/>
              </a:spcBef>
            </a:pPr>
            <a:endParaRPr lang="en-US" altLang="en-US" sz="2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b="1" i="1" u="sng" dirty="0">
                <a:solidFill>
                  <a:srgbClr val="FF0000"/>
                </a:solidFill>
                <a:latin typeface="Arial" panose="020B0604020202020204" pitchFamily="34" charset="0"/>
                <a:cs typeface="Arial" panose="020B0604020202020204" pitchFamily="34" charset="0"/>
              </a:rPr>
              <a:t>In the end, SINDA models are really just compiled FORTRAN programs</a:t>
            </a:r>
          </a:p>
        </p:txBody>
      </p:sp>
      <p:sp>
        <p:nvSpPr>
          <p:cNvPr id="4" name="Slide Number Placeholder 1">
            <a:extLst>
              <a:ext uri="{FF2B5EF4-FFF2-40B4-BE49-F238E27FC236}">
                <a16:creationId xmlns:a16="http://schemas.microsoft.com/office/drawing/2014/main" id="{A11FF1F4-1EF9-4298-B935-2FC12505F99D}"/>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170</a:t>
            </a:fld>
            <a:endParaRPr lang="en-US" altLang="en-US" sz="1200"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45A402CB-7DE5-47A8-8F5F-CC30F2BF5ABC}"/>
              </a:ext>
            </a:extLst>
          </p:cNvPr>
          <p:cNvSpPr txBox="1">
            <a:spLocks noGrp="1"/>
          </p:cNvSpPr>
          <p:nvPr>
            <p:ph type="title"/>
          </p:nvPr>
        </p:nvSpPr>
        <p:spPr>
          <a:xfrm>
            <a:off x="988829" y="0"/>
            <a:ext cx="7357730" cy="1031358"/>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A quick digression…</a:t>
            </a:r>
          </a:p>
        </p:txBody>
      </p:sp>
      <p:sp>
        <p:nvSpPr>
          <p:cNvPr id="138243" name="object 3">
            <a:extLst>
              <a:ext uri="{FF2B5EF4-FFF2-40B4-BE49-F238E27FC236}">
                <a16:creationId xmlns:a16="http://schemas.microsoft.com/office/drawing/2014/main" id="{182533BB-C9A4-4A40-9A75-EDD0F3AA4A0A}"/>
              </a:ext>
            </a:extLst>
          </p:cNvPr>
          <p:cNvSpPr txBox="1">
            <a:spLocks noChangeArrowheads="1"/>
          </p:cNvSpPr>
          <p:nvPr/>
        </p:nvSpPr>
        <p:spPr bwMode="auto">
          <a:xfrm>
            <a:off x="231775" y="1076111"/>
            <a:ext cx="8515350" cy="506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4620"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63"/>
              </a:spcBef>
              <a:buFontTx/>
              <a:buChar char="•"/>
            </a:pPr>
            <a:r>
              <a:rPr lang="en-US" altLang="en-US" sz="1800" dirty="0">
                <a:solidFill>
                  <a:srgbClr val="0B3D91"/>
                </a:solidFill>
                <a:latin typeface="Arial" panose="020B0604020202020204" pitchFamily="34" charset="0"/>
                <a:cs typeface="Arial" panose="020B0604020202020204" pitchFamily="34" charset="0"/>
              </a:rPr>
              <a:t>SINDA is not </a:t>
            </a:r>
            <a:r>
              <a:rPr lang="en-US" altLang="en-US" sz="1800" i="1" dirty="0">
                <a:solidFill>
                  <a:srgbClr val="0B3D91"/>
                </a:solidFill>
                <a:latin typeface="Arial" panose="020B0604020202020204" pitchFamily="34" charset="0"/>
                <a:cs typeface="Arial" panose="020B0604020202020204" pitchFamily="34" charset="0"/>
              </a:rPr>
              <a:t>necessarily</a:t>
            </a:r>
            <a:r>
              <a:rPr lang="en-US" altLang="en-US" sz="1800" dirty="0">
                <a:solidFill>
                  <a:srgbClr val="0B3D91"/>
                </a:solidFill>
                <a:latin typeface="Arial" panose="020B0604020202020204" pitchFamily="34" charset="0"/>
                <a:cs typeface="Arial" panose="020B0604020202020204" pitchFamily="34" charset="0"/>
              </a:rPr>
              <a:t> a Finite Difference solver</a:t>
            </a:r>
          </a:p>
          <a:p>
            <a:pPr>
              <a:spcBef>
                <a:spcPts val="963"/>
              </a:spcBef>
              <a:buFontTx/>
              <a:buChar char="•"/>
            </a:pPr>
            <a:r>
              <a:rPr lang="en-US" altLang="en-US" sz="1800" dirty="0">
                <a:solidFill>
                  <a:srgbClr val="0B3D91"/>
                </a:solidFill>
                <a:latin typeface="Arial" panose="020B0604020202020204" pitchFamily="34" charset="0"/>
                <a:cs typeface="Arial" panose="020B0604020202020204" pitchFamily="34" charset="0"/>
              </a:rPr>
              <a:t>In fact, it is a generalized equation solver which could be used for other 1</a:t>
            </a:r>
            <a:r>
              <a:rPr lang="en-US" altLang="en-US" sz="1800" baseline="30000" dirty="0">
                <a:solidFill>
                  <a:srgbClr val="0B3D91"/>
                </a:solidFill>
                <a:latin typeface="Arial" panose="020B0604020202020204" pitchFamily="34" charset="0"/>
                <a:cs typeface="Arial" panose="020B0604020202020204" pitchFamily="34" charset="0"/>
              </a:rPr>
              <a:t>st</a:t>
            </a:r>
            <a:r>
              <a:rPr lang="en-US" altLang="en-US" sz="1800" dirty="0">
                <a:solidFill>
                  <a:srgbClr val="0B3D91"/>
                </a:solidFill>
                <a:latin typeface="Arial" panose="020B0604020202020204" pitchFamily="34" charset="0"/>
                <a:cs typeface="Arial" panose="020B0604020202020204" pitchFamily="34" charset="0"/>
              </a:rPr>
              <a:t> order analysis types if we could input the terms appropriately for the matrix.</a:t>
            </a:r>
          </a:p>
          <a:p>
            <a:pPr>
              <a:spcBef>
                <a:spcPts val="963"/>
              </a:spcBef>
              <a:buFontTx/>
              <a:buChar char="•"/>
            </a:pPr>
            <a:r>
              <a:rPr lang="en-US" altLang="en-US" sz="1800" dirty="0">
                <a:solidFill>
                  <a:srgbClr val="0B3D91"/>
                </a:solidFill>
                <a:latin typeface="Arial" panose="020B0604020202020204" pitchFamily="34" charset="0"/>
                <a:cs typeface="Arial" panose="020B0604020202020204" pitchFamily="34" charset="0"/>
              </a:rPr>
              <a:t>In the end it is simply solving [G]*[T] = [Q] where G, T, and Q could be any  physical terms related by linear equations</a:t>
            </a:r>
          </a:p>
          <a:p>
            <a:pPr>
              <a:spcBef>
                <a:spcPts val="963"/>
              </a:spcBef>
              <a:buFontTx/>
              <a:buChar char="•"/>
            </a:pPr>
            <a:r>
              <a:rPr lang="en-US" altLang="en-US" sz="1800" dirty="0">
                <a:solidFill>
                  <a:srgbClr val="0B3D91"/>
                </a:solidFill>
                <a:latin typeface="Arial" panose="020B0604020202020204" pitchFamily="34" charset="0"/>
                <a:cs typeface="Arial" panose="020B0604020202020204" pitchFamily="34" charset="0"/>
              </a:rPr>
              <a:t>SINDA has strengths over other equation solvers (e.g. MATLAB,NASTRAN) in that was developed to support many of the things that thermal engineers need through a library of functions included in the compiled executable</a:t>
            </a:r>
          </a:p>
          <a:p>
            <a:pPr>
              <a:spcBef>
                <a:spcPts val="963"/>
              </a:spcBef>
              <a:buFontTx/>
              <a:buChar char="•"/>
            </a:pPr>
            <a:r>
              <a:rPr lang="en-US" altLang="en-US" sz="1800" dirty="0">
                <a:solidFill>
                  <a:srgbClr val="0B3D91"/>
                </a:solidFill>
                <a:latin typeface="Arial" panose="020B0604020202020204" pitchFamily="34" charset="0"/>
                <a:cs typeface="Arial" panose="020B0604020202020204" pitchFamily="34" charset="0"/>
              </a:rPr>
              <a:t>Finite difference is a numerical formulation that estimates the physics behavior of heat flow in a simplified 1D manner after Taylor Series expansion and elimination of negligible terms</a:t>
            </a:r>
          </a:p>
          <a:p>
            <a:pPr>
              <a:spcBef>
                <a:spcPts val="963"/>
              </a:spcBef>
              <a:buFontTx/>
              <a:buChar char="•"/>
            </a:pPr>
            <a:r>
              <a:rPr lang="en-US" altLang="en-US" sz="1800" dirty="0">
                <a:solidFill>
                  <a:srgbClr val="0B3D91"/>
                </a:solidFill>
                <a:latin typeface="Arial" panose="020B0604020202020204" pitchFamily="34" charset="0"/>
                <a:cs typeface="Arial" panose="020B0604020202020204" pitchFamily="34" charset="0"/>
              </a:rPr>
              <a:t>Reference any basic heat transfer book for the derivation of the Finite Difference method</a:t>
            </a:r>
          </a:p>
          <a:p>
            <a:pPr>
              <a:spcBef>
                <a:spcPts val="963"/>
              </a:spcBef>
              <a:buFontTx/>
              <a:buChar char="•"/>
            </a:pPr>
            <a:r>
              <a:rPr lang="en-US" altLang="en-US" sz="1800" dirty="0">
                <a:solidFill>
                  <a:srgbClr val="0B3D91"/>
                </a:solidFill>
                <a:latin typeface="Arial" panose="020B0604020202020204" pitchFamily="34" charset="0"/>
                <a:cs typeface="Arial" panose="020B0604020202020204" pitchFamily="34" charset="0"/>
              </a:rPr>
              <a:t>The finite element method may also be used within the constructs allowed by SINDA but the “conductors” no longer directly represent 1D heat flows</a:t>
            </a:r>
          </a:p>
        </p:txBody>
      </p:sp>
      <p:sp>
        <p:nvSpPr>
          <p:cNvPr id="4" name="Slide Number Placeholder 1">
            <a:extLst>
              <a:ext uri="{FF2B5EF4-FFF2-40B4-BE49-F238E27FC236}">
                <a16:creationId xmlns:a16="http://schemas.microsoft.com/office/drawing/2014/main" id="{0D971DF9-E34D-45E7-9ABB-B9F766E3559F}"/>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171</a:t>
            </a:fld>
            <a:endParaRPr lang="en-US" altLang="en-US" sz="1200" dirty="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 name="Parallelogram 560">
            <a:extLst>
              <a:ext uri="{FF2B5EF4-FFF2-40B4-BE49-F238E27FC236}">
                <a16:creationId xmlns:a16="http://schemas.microsoft.com/office/drawing/2014/main" id="{993BF35E-AB3C-4D86-BD7F-6917610C21A1}"/>
              </a:ext>
            </a:extLst>
          </p:cNvPr>
          <p:cNvSpPr/>
          <p:nvPr/>
        </p:nvSpPr>
        <p:spPr>
          <a:xfrm rot="8491378">
            <a:off x="1552475" y="1699175"/>
            <a:ext cx="879134" cy="629110"/>
          </a:xfrm>
          <a:prstGeom prst="parallelogram">
            <a:avLst>
              <a:gd name="adj" fmla="val 83011"/>
            </a:avLst>
          </a:prstGeom>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a:extLst>
              <a:ext uri="{FF2B5EF4-FFF2-40B4-BE49-F238E27FC236}">
                <a16:creationId xmlns:a16="http://schemas.microsoft.com/office/drawing/2014/main" id="{198490E1-6465-47CA-AD70-9A0EBF63EBA7}"/>
              </a:ext>
            </a:extLst>
          </p:cNvPr>
          <p:cNvSpPr txBox="1">
            <a:spLocks noGrp="1"/>
          </p:cNvSpPr>
          <p:nvPr>
            <p:ph type="title"/>
          </p:nvPr>
        </p:nvSpPr>
        <p:spPr>
          <a:xfrm>
            <a:off x="988828" y="0"/>
            <a:ext cx="7303665" cy="1010093"/>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Nodal representation of a </a:t>
            </a:r>
            <a:r>
              <a:rPr lang="en-US" sz="2800" spc="-5" dirty="0"/>
              <a:t>2D </a:t>
            </a:r>
            <a:r>
              <a:rPr sz="2800" spc="-5" dirty="0"/>
              <a:t>bar…</a:t>
            </a:r>
          </a:p>
        </p:txBody>
      </p:sp>
      <p:sp>
        <p:nvSpPr>
          <p:cNvPr id="114" name="object 114">
            <a:extLst>
              <a:ext uri="{FF2B5EF4-FFF2-40B4-BE49-F238E27FC236}">
                <a16:creationId xmlns:a16="http://schemas.microsoft.com/office/drawing/2014/main" id="{0FD93EB5-81BF-4999-AFE8-FDC5A0774DF6}"/>
              </a:ext>
            </a:extLst>
          </p:cNvPr>
          <p:cNvSpPr txBox="1"/>
          <p:nvPr/>
        </p:nvSpPr>
        <p:spPr>
          <a:xfrm>
            <a:off x="366009" y="2895600"/>
            <a:ext cx="1691392" cy="936795"/>
          </a:xfrm>
          <a:prstGeom prst="rect">
            <a:avLst/>
          </a:prstGeom>
        </p:spPr>
        <p:txBody>
          <a:bodyPr wrap="square" lIns="0" tIns="13335" rIns="0" bIns="0">
            <a:spAutoFit/>
          </a:bodyPr>
          <a:lstStyle/>
          <a:p>
            <a:pPr marL="12700" algn="ctr">
              <a:spcBef>
                <a:spcPts val="105"/>
              </a:spcBef>
              <a:defRPr/>
            </a:pPr>
            <a:r>
              <a:rPr sz="2000" b="1" dirty="0">
                <a:solidFill>
                  <a:srgbClr val="0B3D91"/>
                </a:solidFill>
                <a:latin typeface="Arial"/>
                <a:cs typeface="Arial"/>
              </a:rPr>
              <a:t>1D </a:t>
            </a:r>
            <a:r>
              <a:rPr sz="2000" b="1" spc="-5" dirty="0">
                <a:solidFill>
                  <a:srgbClr val="0B3D91"/>
                </a:solidFill>
                <a:latin typeface="Arial"/>
                <a:cs typeface="Arial"/>
              </a:rPr>
              <a:t>Finite</a:t>
            </a:r>
            <a:r>
              <a:rPr sz="2000" b="1" spc="-85" dirty="0">
                <a:solidFill>
                  <a:srgbClr val="0B3D91"/>
                </a:solidFill>
                <a:latin typeface="Arial"/>
                <a:cs typeface="Arial"/>
              </a:rPr>
              <a:t> </a:t>
            </a:r>
            <a:r>
              <a:rPr sz="2000" b="1" dirty="0">
                <a:solidFill>
                  <a:srgbClr val="0B3D91"/>
                </a:solidFill>
                <a:latin typeface="Arial"/>
                <a:cs typeface="Arial"/>
              </a:rPr>
              <a:t>Difference</a:t>
            </a:r>
            <a:r>
              <a:rPr lang="en-US" sz="2000" b="1" dirty="0">
                <a:solidFill>
                  <a:srgbClr val="0B3D91"/>
                </a:solidFill>
                <a:latin typeface="Arial"/>
                <a:cs typeface="Arial"/>
              </a:rPr>
              <a:t> (Centroid)</a:t>
            </a:r>
            <a:endParaRPr sz="2000" b="1" dirty="0">
              <a:solidFill>
                <a:srgbClr val="0B3D91"/>
              </a:solidFill>
              <a:latin typeface="Arial"/>
              <a:cs typeface="Arial"/>
            </a:endParaRPr>
          </a:p>
        </p:txBody>
      </p:sp>
      <p:sp>
        <p:nvSpPr>
          <p:cNvPr id="116" name="object 116">
            <a:extLst>
              <a:ext uri="{FF2B5EF4-FFF2-40B4-BE49-F238E27FC236}">
                <a16:creationId xmlns:a16="http://schemas.microsoft.com/office/drawing/2014/main" id="{BC5D215B-9A97-4341-8E95-5137E815FB48}"/>
              </a:ext>
            </a:extLst>
          </p:cNvPr>
          <p:cNvSpPr txBox="1"/>
          <p:nvPr/>
        </p:nvSpPr>
        <p:spPr>
          <a:xfrm>
            <a:off x="489558" y="5105400"/>
            <a:ext cx="8486165" cy="1220847"/>
          </a:xfrm>
          <a:prstGeom prst="rect">
            <a:avLst/>
          </a:prstGeom>
        </p:spPr>
        <p:txBody>
          <a:bodyPr wrap="square" lIns="0" tIns="12700" rIns="0" bIns="0">
            <a:spAutoFit/>
          </a:bodyPr>
          <a:lstStyle/>
          <a:p>
            <a:pPr>
              <a:spcBef>
                <a:spcPts val="100"/>
              </a:spcBef>
              <a:defRPr/>
            </a:pPr>
            <a:r>
              <a:rPr lang="en-US" sz="2000" b="1" dirty="0">
                <a:solidFill>
                  <a:srgbClr val="0B3D91"/>
                </a:solidFill>
                <a:latin typeface="Arial"/>
                <a:cs typeface="Arial"/>
              </a:rPr>
              <a:t>Where k = L = A</a:t>
            </a:r>
            <a:r>
              <a:rPr lang="en-US" sz="2000" b="1" baseline="-25000" dirty="0">
                <a:solidFill>
                  <a:srgbClr val="0B3D91"/>
                </a:solidFill>
                <a:latin typeface="Arial"/>
                <a:cs typeface="Arial"/>
              </a:rPr>
              <a:t>x</a:t>
            </a:r>
            <a:r>
              <a:rPr lang="en-US" sz="2000" b="1" dirty="0">
                <a:solidFill>
                  <a:srgbClr val="0B3D91"/>
                </a:solidFill>
                <a:latin typeface="Arial"/>
                <a:cs typeface="Arial"/>
              </a:rPr>
              <a:t> = 1:</a:t>
            </a:r>
          </a:p>
          <a:p>
            <a:pPr>
              <a:spcBef>
                <a:spcPts val="100"/>
              </a:spcBef>
              <a:defRPr/>
            </a:pPr>
            <a:r>
              <a:rPr lang="pt-BR" b="1" dirty="0">
                <a:solidFill>
                  <a:srgbClr val="0B3D91"/>
                </a:solidFill>
                <a:latin typeface="Arial"/>
                <a:cs typeface="Arial"/>
              </a:rPr>
              <a:t>	A=1, B=0.5, C=0.5, D=1, E= 0.16667, F= 0.16667, G=0.33333, H=0.33333</a:t>
            </a:r>
          </a:p>
          <a:p>
            <a:pPr>
              <a:spcBef>
                <a:spcPts val="100"/>
              </a:spcBef>
              <a:defRPr/>
            </a:pPr>
            <a:r>
              <a:rPr lang="en-US" sz="2000" b="1" dirty="0">
                <a:solidFill>
                  <a:srgbClr val="0B3D91"/>
                </a:solidFill>
                <a:latin typeface="Arial"/>
                <a:cs typeface="Arial"/>
              </a:rPr>
              <a:t>Where k = A</a:t>
            </a:r>
            <a:r>
              <a:rPr lang="en-US" sz="2000" b="1" baseline="-25000" dirty="0">
                <a:solidFill>
                  <a:srgbClr val="0B3D91"/>
                </a:solidFill>
                <a:latin typeface="Arial"/>
                <a:cs typeface="Arial"/>
              </a:rPr>
              <a:t>x</a:t>
            </a:r>
            <a:r>
              <a:rPr lang="en-US" sz="2000" b="1" dirty="0">
                <a:solidFill>
                  <a:srgbClr val="0B3D91"/>
                </a:solidFill>
                <a:latin typeface="Arial"/>
                <a:cs typeface="Arial"/>
              </a:rPr>
              <a:t> = 1 and L = 2:</a:t>
            </a:r>
          </a:p>
          <a:p>
            <a:pPr>
              <a:spcBef>
                <a:spcPts val="100"/>
              </a:spcBef>
              <a:defRPr/>
            </a:pPr>
            <a:r>
              <a:rPr lang="en-US" b="1" dirty="0">
                <a:solidFill>
                  <a:srgbClr val="0B3D91"/>
                </a:solidFill>
                <a:latin typeface="Arial"/>
                <a:cs typeface="Arial"/>
              </a:rPr>
              <a:t>	A=0.5, B=1, C=0.25, D=2, E=0.58333, F= </a:t>
            </a:r>
            <a:r>
              <a:rPr lang="en-US" b="1" i="1" u="sng" dirty="0">
                <a:solidFill>
                  <a:srgbClr val="0B3D91"/>
                </a:solidFill>
                <a:highlight>
                  <a:srgbClr val="C0C0C0"/>
                </a:highlight>
                <a:latin typeface="Arial"/>
                <a:cs typeface="Arial"/>
              </a:rPr>
              <a:t>-0.16667</a:t>
            </a:r>
            <a:r>
              <a:rPr lang="en-US" b="1" dirty="0">
                <a:solidFill>
                  <a:srgbClr val="0B3D91"/>
                </a:solidFill>
                <a:latin typeface="Arial"/>
                <a:cs typeface="Arial"/>
              </a:rPr>
              <a:t>, G=0.41667, H=1.16667</a:t>
            </a:r>
            <a:endParaRPr b="1" dirty="0">
              <a:solidFill>
                <a:srgbClr val="0B3D91"/>
              </a:solidFill>
              <a:latin typeface="Arial"/>
              <a:cs typeface="Arial"/>
            </a:endParaRPr>
          </a:p>
        </p:txBody>
      </p:sp>
      <p:sp>
        <p:nvSpPr>
          <p:cNvPr id="7" name="Rectangle 6">
            <a:extLst>
              <a:ext uri="{FF2B5EF4-FFF2-40B4-BE49-F238E27FC236}">
                <a16:creationId xmlns:a16="http://schemas.microsoft.com/office/drawing/2014/main" id="{69D6620E-371E-438D-AE81-B5D2F3AB86EA}"/>
              </a:ext>
            </a:extLst>
          </p:cNvPr>
          <p:cNvSpPr/>
          <p:nvPr/>
        </p:nvSpPr>
        <p:spPr>
          <a:xfrm>
            <a:off x="1826699" y="1738572"/>
            <a:ext cx="1892938" cy="794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AE3CB52A-890D-4643-9FE5-ADCBD7DEB838}"/>
              </a:ext>
            </a:extLst>
          </p:cNvPr>
          <p:cNvSpPr/>
          <p:nvPr/>
        </p:nvSpPr>
        <p:spPr>
          <a:xfrm>
            <a:off x="3719637" y="1738572"/>
            <a:ext cx="1892938" cy="794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214C4647-2EC4-4744-9D13-A72A1DA61C14}"/>
              </a:ext>
            </a:extLst>
          </p:cNvPr>
          <p:cNvSpPr/>
          <p:nvPr/>
        </p:nvSpPr>
        <p:spPr>
          <a:xfrm>
            <a:off x="5638679" y="1738572"/>
            <a:ext cx="1892938" cy="794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5E78D0FE-9891-483C-9FB0-3EB9C1DD6D2D}"/>
              </a:ext>
            </a:extLst>
          </p:cNvPr>
          <p:cNvSpPr/>
          <p:nvPr/>
        </p:nvSpPr>
        <p:spPr>
          <a:xfrm>
            <a:off x="2715163" y="2093542"/>
            <a:ext cx="123649" cy="1051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3" name="Straight Connector 132">
            <a:extLst>
              <a:ext uri="{FF2B5EF4-FFF2-40B4-BE49-F238E27FC236}">
                <a16:creationId xmlns:a16="http://schemas.microsoft.com/office/drawing/2014/main" id="{69B33226-D0AB-4C24-BE80-A971F184B84B}"/>
              </a:ext>
            </a:extLst>
          </p:cNvPr>
          <p:cNvCxnSpPr>
            <a:cxnSpLocks/>
          </p:cNvCxnSpPr>
          <p:nvPr/>
        </p:nvCxnSpPr>
        <p:spPr>
          <a:xfrm flipV="1">
            <a:off x="1821516" y="2144848"/>
            <a:ext cx="906389" cy="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FA8C78E8-7A5E-4625-9AD0-60E14937C6EB}"/>
              </a:ext>
            </a:extLst>
          </p:cNvPr>
          <p:cNvCxnSpPr>
            <a:cxnSpLocks/>
          </p:cNvCxnSpPr>
          <p:nvPr/>
        </p:nvCxnSpPr>
        <p:spPr>
          <a:xfrm flipV="1">
            <a:off x="2775833" y="2162315"/>
            <a:ext cx="0" cy="32167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6" name="Oval 145">
            <a:extLst>
              <a:ext uri="{FF2B5EF4-FFF2-40B4-BE49-F238E27FC236}">
                <a16:creationId xmlns:a16="http://schemas.microsoft.com/office/drawing/2014/main" id="{40093913-198E-4EC1-9549-F87EE28D33B3}"/>
              </a:ext>
            </a:extLst>
          </p:cNvPr>
          <p:cNvSpPr/>
          <p:nvPr/>
        </p:nvSpPr>
        <p:spPr>
          <a:xfrm>
            <a:off x="1786116" y="1670521"/>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367A090A-DE04-4027-B8FD-1F49E8447E2E}"/>
              </a:ext>
            </a:extLst>
          </p:cNvPr>
          <p:cNvSpPr/>
          <p:nvPr/>
        </p:nvSpPr>
        <p:spPr>
          <a:xfrm>
            <a:off x="3657811" y="1670521"/>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4767873A-9B6E-443D-AE13-09FDCC4C1717}"/>
              </a:ext>
            </a:extLst>
          </p:cNvPr>
          <p:cNvSpPr/>
          <p:nvPr/>
        </p:nvSpPr>
        <p:spPr>
          <a:xfrm>
            <a:off x="5550749" y="1670521"/>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a:extLst>
              <a:ext uri="{FF2B5EF4-FFF2-40B4-BE49-F238E27FC236}">
                <a16:creationId xmlns:a16="http://schemas.microsoft.com/office/drawing/2014/main" id="{36511878-45DE-40CA-B93F-CB7A328F07F6}"/>
              </a:ext>
            </a:extLst>
          </p:cNvPr>
          <p:cNvSpPr/>
          <p:nvPr/>
        </p:nvSpPr>
        <p:spPr>
          <a:xfrm>
            <a:off x="7453190" y="1649064"/>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013D88A6-629D-4946-A6D1-F99616F6320D}"/>
              </a:ext>
            </a:extLst>
          </p:cNvPr>
          <p:cNvSpPr/>
          <p:nvPr/>
        </p:nvSpPr>
        <p:spPr>
          <a:xfrm>
            <a:off x="1786116" y="2483993"/>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51F83187-4066-46AA-970B-A6CE52CC7D53}"/>
              </a:ext>
            </a:extLst>
          </p:cNvPr>
          <p:cNvSpPr/>
          <p:nvPr/>
        </p:nvSpPr>
        <p:spPr>
          <a:xfrm>
            <a:off x="3657811" y="2483993"/>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0C87A7A0-364C-44A1-AA30-3E98E63D5F4E}"/>
              </a:ext>
            </a:extLst>
          </p:cNvPr>
          <p:cNvSpPr/>
          <p:nvPr/>
        </p:nvSpPr>
        <p:spPr>
          <a:xfrm>
            <a:off x="5550749" y="2483993"/>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a:extLst>
              <a:ext uri="{FF2B5EF4-FFF2-40B4-BE49-F238E27FC236}">
                <a16:creationId xmlns:a16="http://schemas.microsoft.com/office/drawing/2014/main" id="{E62ADA85-F6B4-43A2-8522-73922BC6295F}"/>
              </a:ext>
            </a:extLst>
          </p:cNvPr>
          <p:cNvSpPr/>
          <p:nvPr/>
        </p:nvSpPr>
        <p:spPr>
          <a:xfrm>
            <a:off x="7453190" y="2462535"/>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66">
            <a:extLst>
              <a:ext uri="{FF2B5EF4-FFF2-40B4-BE49-F238E27FC236}">
                <a16:creationId xmlns:a16="http://schemas.microsoft.com/office/drawing/2014/main" id="{057572EF-9D3F-4808-884D-F64E07935A70}"/>
              </a:ext>
            </a:extLst>
          </p:cNvPr>
          <p:cNvSpPr/>
          <p:nvPr/>
        </p:nvSpPr>
        <p:spPr>
          <a:xfrm>
            <a:off x="4591224" y="2093542"/>
            <a:ext cx="123649" cy="1051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68">
            <a:extLst>
              <a:ext uri="{FF2B5EF4-FFF2-40B4-BE49-F238E27FC236}">
                <a16:creationId xmlns:a16="http://schemas.microsoft.com/office/drawing/2014/main" id="{408BF4F4-8BD9-4675-A5D4-111165EC35FB}"/>
              </a:ext>
            </a:extLst>
          </p:cNvPr>
          <p:cNvSpPr/>
          <p:nvPr/>
        </p:nvSpPr>
        <p:spPr>
          <a:xfrm>
            <a:off x="6500036" y="2093542"/>
            <a:ext cx="123649" cy="1051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AC2198A8-AA0E-4B2F-B939-1B4C0BEF0ED6}"/>
              </a:ext>
            </a:extLst>
          </p:cNvPr>
          <p:cNvCxnSpPr>
            <a:cxnSpLocks/>
          </p:cNvCxnSpPr>
          <p:nvPr/>
        </p:nvCxnSpPr>
        <p:spPr>
          <a:xfrm>
            <a:off x="1786116" y="1398338"/>
            <a:ext cx="1960913" cy="0"/>
          </a:xfrm>
          <a:prstGeom prst="straightConnector1">
            <a:avLst/>
          </a:prstGeom>
          <a:ln w="1270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1D74D9D9-0500-4731-8EFB-29A77606640C}"/>
              </a:ext>
            </a:extLst>
          </p:cNvPr>
          <p:cNvSpPr txBox="1"/>
          <p:nvPr/>
        </p:nvSpPr>
        <p:spPr>
          <a:xfrm>
            <a:off x="2449499" y="1029006"/>
            <a:ext cx="652667" cy="369332"/>
          </a:xfrm>
          <a:prstGeom prst="rect">
            <a:avLst/>
          </a:prstGeom>
          <a:noFill/>
        </p:spPr>
        <p:txBody>
          <a:bodyPr wrap="square" rtlCol="0">
            <a:spAutoFit/>
          </a:bodyPr>
          <a:lstStyle/>
          <a:p>
            <a:pPr algn="ctr"/>
            <a:r>
              <a:rPr lang="en-US" dirty="0"/>
              <a:t>L</a:t>
            </a:r>
          </a:p>
        </p:txBody>
      </p:sp>
      <p:grpSp>
        <p:nvGrpSpPr>
          <p:cNvPr id="31" name="Group 30">
            <a:extLst>
              <a:ext uri="{FF2B5EF4-FFF2-40B4-BE49-F238E27FC236}">
                <a16:creationId xmlns:a16="http://schemas.microsoft.com/office/drawing/2014/main" id="{BBA41A15-F562-454D-8B19-846688A106F4}"/>
              </a:ext>
            </a:extLst>
          </p:cNvPr>
          <p:cNvGrpSpPr/>
          <p:nvPr/>
        </p:nvGrpSpPr>
        <p:grpSpPr>
          <a:xfrm>
            <a:off x="489558" y="3986864"/>
            <a:ext cx="1639212" cy="585136"/>
            <a:chOff x="489558" y="3581962"/>
            <a:chExt cx="1639212" cy="585136"/>
          </a:xfrm>
        </p:grpSpPr>
        <p:grpSp>
          <p:nvGrpSpPr>
            <p:cNvPr id="195" name="Group 194">
              <a:extLst>
                <a:ext uri="{FF2B5EF4-FFF2-40B4-BE49-F238E27FC236}">
                  <a16:creationId xmlns:a16="http://schemas.microsoft.com/office/drawing/2014/main" id="{A67C9D17-B171-4A99-92C9-93E6C48371B2}"/>
                </a:ext>
              </a:extLst>
            </p:cNvPr>
            <p:cNvGrpSpPr/>
            <p:nvPr/>
          </p:nvGrpSpPr>
          <p:grpSpPr>
            <a:xfrm>
              <a:off x="728255" y="3952738"/>
              <a:ext cx="454457" cy="172587"/>
              <a:chOff x="533400" y="3886200"/>
              <a:chExt cx="1203901" cy="457200"/>
            </a:xfrm>
          </p:grpSpPr>
          <p:cxnSp>
            <p:nvCxnSpPr>
              <p:cNvPr id="196" name="Straight Connector 195">
                <a:extLst>
                  <a:ext uri="{FF2B5EF4-FFF2-40B4-BE49-F238E27FC236}">
                    <a16:creationId xmlns:a16="http://schemas.microsoft.com/office/drawing/2014/main" id="{51F4A821-B808-4AA8-B275-87957716987A}"/>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A3FD8CD9-AF13-44EA-A5FF-1F8C3A03E04E}"/>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9968B09-A597-4E04-BFCE-1D6C9A555AB4}"/>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6B8B15A9-3417-4A24-9336-5000EA587E20}"/>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A62DB84F-4DE4-4933-ACDB-0B2721FC0C53}"/>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AF4F71F5-EB66-4B87-B390-8732F8AF250E}"/>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0D52F789-C476-45F4-A6F6-2015207C9C10}"/>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2091B60A-0BDF-4DC7-A53A-A694D4FB6112}"/>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3F727452-4A35-4054-B8B1-22B397AC9066}"/>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103D071F-E4DD-4CB0-B92C-B8E25B21A8D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6" name="Oval 205">
              <a:extLst>
                <a:ext uri="{FF2B5EF4-FFF2-40B4-BE49-F238E27FC236}">
                  <a16:creationId xmlns:a16="http://schemas.microsoft.com/office/drawing/2014/main" id="{EC21CBCD-40E4-4298-8C90-9723E3B83911}"/>
                </a:ext>
              </a:extLst>
            </p:cNvPr>
            <p:cNvSpPr/>
            <p:nvPr/>
          </p:nvSpPr>
          <p:spPr>
            <a:xfrm>
              <a:off x="489558" y="3908078"/>
              <a:ext cx="233530" cy="2590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p>
          </p:txBody>
        </p:sp>
        <p:sp>
          <p:nvSpPr>
            <p:cNvPr id="207" name="Oval 206">
              <a:extLst>
                <a:ext uri="{FF2B5EF4-FFF2-40B4-BE49-F238E27FC236}">
                  <a16:creationId xmlns:a16="http://schemas.microsoft.com/office/drawing/2014/main" id="{5A0DB348-F97A-4601-894A-7EDDBCC429CE}"/>
                </a:ext>
              </a:extLst>
            </p:cNvPr>
            <p:cNvSpPr/>
            <p:nvPr/>
          </p:nvSpPr>
          <p:spPr>
            <a:xfrm>
              <a:off x="1180525" y="3908078"/>
              <a:ext cx="233530" cy="2590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p:txBody>
        </p:sp>
        <p:grpSp>
          <p:nvGrpSpPr>
            <p:cNvPr id="208" name="Group 207">
              <a:extLst>
                <a:ext uri="{FF2B5EF4-FFF2-40B4-BE49-F238E27FC236}">
                  <a16:creationId xmlns:a16="http://schemas.microsoft.com/office/drawing/2014/main" id="{4445DE75-20AF-4B16-B8DD-17EC9239C7DC}"/>
                </a:ext>
              </a:extLst>
            </p:cNvPr>
            <p:cNvGrpSpPr/>
            <p:nvPr/>
          </p:nvGrpSpPr>
          <p:grpSpPr>
            <a:xfrm>
              <a:off x="1442970" y="3952738"/>
              <a:ext cx="454457" cy="172587"/>
              <a:chOff x="533400" y="3886200"/>
              <a:chExt cx="1203901" cy="457200"/>
            </a:xfrm>
          </p:grpSpPr>
          <p:cxnSp>
            <p:nvCxnSpPr>
              <p:cNvPr id="209" name="Straight Connector 208">
                <a:extLst>
                  <a:ext uri="{FF2B5EF4-FFF2-40B4-BE49-F238E27FC236}">
                    <a16:creationId xmlns:a16="http://schemas.microsoft.com/office/drawing/2014/main" id="{EEB62BF4-F105-436F-803E-66C99859E19B}"/>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4ECC5019-AFF4-48F5-84EA-23132BA96E4C}"/>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17B52B78-DA7A-4671-A424-32945BE21BA2}"/>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4621DD50-19E4-402C-9E39-4D157C2CD04A}"/>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9CE7DDA7-9937-489E-9374-6A900600B6DA}"/>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40859F85-5E3D-48F0-AAC3-F28A86928362}"/>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7A4FC46C-16E3-48F6-A5B9-E4C39ABDD907}"/>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780F54D0-C4B6-4543-A8AD-B8BEC81D8854}"/>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D45A36EC-B488-40E0-AA02-ECDE055EC844}"/>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0494485B-6995-4D34-A7A4-F3FC5FFC7DEB}"/>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9" name="Oval 218">
              <a:extLst>
                <a:ext uri="{FF2B5EF4-FFF2-40B4-BE49-F238E27FC236}">
                  <a16:creationId xmlns:a16="http://schemas.microsoft.com/office/drawing/2014/main" id="{17288031-FD3F-4732-B8B1-25F46E2023A9}"/>
                </a:ext>
              </a:extLst>
            </p:cNvPr>
            <p:cNvSpPr/>
            <p:nvPr/>
          </p:nvSpPr>
          <p:spPr>
            <a:xfrm>
              <a:off x="1895240" y="3908078"/>
              <a:ext cx="233530" cy="2590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3</a:t>
              </a:r>
            </a:p>
          </p:txBody>
        </p:sp>
        <p:sp>
          <p:nvSpPr>
            <p:cNvPr id="28" name="TextBox 27">
              <a:extLst>
                <a:ext uri="{FF2B5EF4-FFF2-40B4-BE49-F238E27FC236}">
                  <a16:creationId xmlns:a16="http://schemas.microsoft.com/office/drawing/2014/main" id="{BC0B7D37-E4AE-48C3-A84B-5745739D4B99}"/>
                </a:ext>
              </a:extLst>
            </p:cNvPr>
            <p:cNvSpPr txBox="1"/>
            <p:nvPr/>
          </p:nvSpPr>
          <p:spPr>
            <a:xfrm>
              <a:off x="753640" y="3581962"/>
              <a:ext cx="429072" cy="369332"/>
            </a:xfrm>
            <a:prstGeom prst="rect">
              <a:avLst/>
            </a:prstGeom>
            <a:noFill/>
          </p:spPr>
          <p:txBody>
            <a:bodyPr wrap="square" rtlCol="0">
              <a:spAutoFit/>
            </a:bodyPr>
            <a:lstStyle/>
            <a:p>
              <a:pPr algn="ctr"/>
              <a:r>
                <a:rPr lang="en-US" dirty="0"/>
                <a:t>A</a:t>
              </a:r>
            </a:p>
          </p:txBody>
        </p:sp>
        <p:sp>
          <p:nvSpPr>
            <p:cNvPr id="534" name="TextBox 533">
              <a:extLst>
                <a:ext uri="{FF2B5EF4-FFF2-40B4-BE49-F238E27FC236}">
                  <a16:creationId xmlns:a16="http://schemas.microsoft.com/office/drawing/2014/main" id="{BA6D35A0-490C-4CFC-91CE-E982A770B4D6}"/>
                </a:ext>
              </a:extLst>
            </p:cNvPr>
            <p:cNvSpPr txBox="1"/>
            <p:nvPr/>
          </p:nvSpPr>
          <p:spPr>
            <a:xfrm>
              <a:off x="1442970" y="3581962"/>
              <a:ext cx="429072" cy="369332"/>
            </a:xfrm>
            <a:prstGeom prst="rect">
              <a:avLst/>
            </a:prstGeom>
            <a:noFill/>
          </p:spPr>
          <p:txBody>
            <a:bodyPr wrap="square" rtlCol="0">
              <a:spAutoFit/>
            </a:bodyPr>
            <a:lstStyle/>
            <a:p>
              <a:pPr algn="ctr"/>
              <a:r>
                <a:rPr lang="en-US" dirty="0"/>
                <a:t>A</a:t>
              </a:r>
            </a:p>
          </p:txBody>
        </p:sp>
      </p:grpSp>
      <p:grpSp>
        <p:nvGrpSpPr>
          <p:cNvPr id="33" name="Group 32">
            <a:extLst>
              <a:ext uri="{FF2B5EF4-FFF2-40B4-BE49-F238E27FC236}">
                <a16:creationId xmlns:a16="http://schemas.microsoft.com/office/drawing/2014/main" id="{6F78EF70-64E1-488C-BF97-45D4A3D83DE7}"/>
              </a:ext>
            </a:extLst>
          </p:cNvPr>
          <p:cNvGrpSpPr/>
          <p:nvPr/>
        </p:nvGrpSpPr>
        <p:grpSpPr>
          <a:xfrm>
            <a:off x="2877924" y="3532749"/>
            <a:ext cx="2697424" cy="1678156"/>
            <a:chOff x="2877924" y="3535919"/>
            <a:chExt cx="2697424" cy="1678156"/>
          </a:xfrm>
        </p:grpSpPr>
        <p:grpSp>
          <p:nvGrpSpPr>
            <p:cNvPr id="220" name="Group 219">
              <a:extLst>
                <a:ext uri="{FF2B5EF4-FFF2-40B4-BE49-F238E27FC236}">
                  <a16:creationId xmlns:a16="http://schemas.microsoft.com/office/drawing/2014/main" id="{7CCE2413-B8B5-4524-B71D-7E1807CE5D2C}"/>
                </a:ext>
              </a:extLst>
            </p:cNvPr>
            <p:cNvGrpSpPr/>
            <p:nvPr/>
          </p:nvGrpSpPr>
          <p:grpSpPr>
            <a:xfrm>
              <a:off x="3474143" y="3951294"/>
              <a:ext cx="454457" cy="172587"/>
              <a:chOff x="533400" y="3886200"/>
              <a:chExt cx="1203901" cy="457200"/>
            </a:xfrm>
          </p:grpSpPr>
          <p:cxnSp>
            <p:nvCxnSpPr>
              <p:cNvPr id="221" name="Straight Connector 220">
                <a:extLst>
                  <a:ext uri="{FF2B5EF4-FFF2-40B4-BE49-F238E27FC236}">
                    <a16:creationId xmlns:a16="http://schemas.microsoft.com/office/drawing/2014/main" id="{37BC0EF5-0C99-45AB-91CC-6B4811B3817C}"/>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0D6BDCFB-2D25-4B05-813A-757F98387CAF}"/>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1A1F035C-8BAE-4DC1-B793-7D10BB6FCC36}"/>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59B35C5B-979B-491D-944C-EC9311B7381F}"/>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12799CE8-74D1-43C1-AF2B-EA14666925DD}"/>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2FA1BC36-ABD4-4120-8983-869A4D6C4171}"/>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9E80470F-9F3B-4E96-B95A-823E004F8476}"/>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D47BF5B0-35B0-4F55-AF89-9D93104A9DBB}"/>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7B2D780B-F496-4A4A-91AA-FB436373FB91}"/>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5C3525F2-803A-453F-8103-092D503BAB8A}"/>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1" name="Oval 230">
              <a:extLst>
                <a:ext uri="{FF2B5EF4-FFF2-40B4-BE49-F238E27FC236}">
                  <a16:creationId xmlns:a16="http://schemas.microsoft.com/office/drawing/2014/main" id="{BB711BAD-7C47-402C-8EBE-5E8326110331}"/>
                </a:ext>
              </a:extLst>
            </p:cNvPr>
            <p:cNvSpPr/>
            <p:nvPr/>
          </p:nvSpPr>
          <p:spPr>
            <a:xfrm>
              <a:off x="3207098"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p>
          </p:txBody>
        </p:sp>
        <p:sp>
          <p:nvSpPr>
            <p:cNvPr id="232" name="Oval 231">
              <a:extLst>
                <a:ext uri="{FF2B5EF4-FFF2-40B4-BE49-F238E27FC236}">
                  <a16:creationId xmlns:a16="http://schemas.microsoft.com/office/drawing/2014/main" id="{72FB9C8B-64D5-411C-B0C6-0819FC4BDAB5}"/>
                </a:ext>
              </a:extLst>
            </p:cNvPr>
            <p:cNvSpPr/>
            <p:nvPr/>
          </p:nvSpPr>
          <p:spPr>
            <a:xfrm>
              <a:off x="3926413"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p:txBody>
        </p:sp>
        <p:grpSp>
          <p:nvGrpSpPr>
            <p:cNvPr id="233" name="Group 232">
              <a:extLst>
                <a:ext uri="{FF2B5EF4-FFF2-40B4-BE49-F238E27FC236}">
                  <a16:creationId xmlns:a16="http://schemas.microsoft.com/office/drawing/2014/main" id="{8A35C6DE-6962-4734-BDCB-0BE9851E9AE4}"/>
                </a:ext>
              </a:extLst>
            </p:cNvPr>
            <p:cNvGrpSpPr/>
            <p:nvPr/>
          </p:nvGrpSpPr>
          <p:grpSpPr>
            <a:xfrm>
              <a:off x="4188858" y="3951294"/>
              <a:ext cx="454457" cy="172587"/>
              <a:chOff x="533400" y="3886200"/>
              <a:chExt cx="1203901" cy="457200"/>
            </a:xfrm>
          </p:grpSpPr>
          <p:cxnSp>
            <p:nvCxnSpPr>
              <p:cNvPr id="234" name="Straight Connector 233">
                <a:extLst>
                  <a:ext uri="{FF2B5EF4-FFF2-40B4-BE49-F238E27FC236}">
                    <a16:creationId xmlns:a16="http://schemas.microsoft.com/office/drawing/2014/main" id="{1A1A11CB-74E7-4410-9B00-A55B762FE198}"/>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E21DC2E5-D29B-4999-9A10-CC4F899628BB}"/>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2BD110A-C6D2-4CE2-AD26-59FF59073186}"/>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DA705026-AA9F-444F-AA79-0AA5DC50DA94}"/>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26D206C8-443D-4AFC-BBA1-1A43AC6F64FB}"/>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1C104CC0-B319-425F-AA09-B8A9847A1879}"/>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BCECB640-0055-4B0B-9206-F4E239A6687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F1947A54-9BF4-446F-A714-9DB9D73BFE19}"/>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546378DB-8CA9-4808-97C8-9F938B155139}"/>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ED6694C0-FC7D-4E33-A7AA-003FEA0A868B}"/>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4" name="Oval 243">
              <a:extLst>
                <a:ext uri="{FF2B5EF4-FFF2-40B4-BE49-F238E27FC236}">
                  <a16:creationId xmlns:a16="http://schemas.microsoft.com/office/drawing/2014/main" id="{F7196B04-292E-40D5-8BD3-18262FF5AD69}"/>
                </a:ext>
              </a:extLst>
            </p:cNvPr>
            <p:cNvSpPr/>
            <p:nvPr/>
          </p:nvSpPr>
          <p:spPr>
            <a:xfrm>
              <a:off x="4641128"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3</a:t>
              </a:r>
            </a:p>
          </p:txBody>
        </p:sp>
        <p:grpSp>
          <p:nvGrpSpPr>
            <p:cNvPr id="245" name="Group 244">
              <a:extLst>
                <a:ext uri="{FF2B5EF4-FFF2-40B4-BE49-F238E27FC236}">
                  <a16:creationId xmlns:a16="http://schemas.microsoft.com/office/drawing/2014/main" id="{09C91981-BD3A-4109-9B59-1884C8543866}"/>
                </a:ext>
              </a:extLst>
            </p:cNvPr>
            <p:cNvGrpSpPr/>
            <p:nvPr/>
          </p:nvGrpSpPr>
          <p:grpSpPr>
            <a:xfrm>
              <a:off x="4889548" y="3951294"/>
              <a:ext cx="454457" cy="172587"/>
              <a:chOff x="533400" y="3886200"/>
              <a:chExt cx="1203901" cy="457200"/>
            </a:xfrm>
          </p:grpSpPr>
          <p:cxnSp>
            <p:nvCxnSpPr>
              <p:cNvPr id="246" name="Straight Connector 245">
                <a:extLst>
                  <a:ext uri="{FF2B5EF4-FFF2-40B4-BE49-F238E27FC236}">
                    <a16:creationId xmlns:a16="http://schemas.microsoft.com/office/drawing/2014/main" id="{01D98B3B-76FF-4622-9431-0F2100309238}"/>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19970193-1DF2-499A-A8DF-830F2A93FEA9}"/>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35AC50CB-0EB1-4031-879A-427E0C09CCDC}"/>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24C1E008-E096-4014-BBF6-7D896F668712}"/>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72F318-3B5A-4CD4-9688-995C79102035}"/>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A9DE40FC-EBCD-434A-979B-0F1DB36E5E59}"/>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84BBE4DC-5231-4DE9-AC81-63A3AFC3478D}"/>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114812EA-339A-4C56-83DD-F308F0F59E5D}"/>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96C9F3FF-2183-4EC8-9049-766FF035B98B}"/>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9086AC10-DE7B-419D-8A45-983805D747F4}"/>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6" name="Oval 255">
              <a:extLst>
                <a:ext uri="{FF2B5EF4-FFF2-40B4-BE49-F238E27FC236}">
                  <a16:creationId xmlns:a16="http://schemas.microsoft.com/office/drawing/2014/main" id="{AF392196-D96A-4AB8-9E10-6C3C18A17A9A}"/>
                </a:ext>
              </a:extLst>
            </p:cNvPr>
            <p:cNvSpPr/>
            <p:nvPr/>
          </p:nvSpPr>
          <p:spPr>
            <a:xfrm>
              <a:off x="5341818"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4</a:t>
              </a:r>
            </a:p>
          </p:txBody>
        </p:sp>
        <p:grpSp>
          <p:nvGrpSpPr>
            <p:cNvPr id="257" name="Group 256">
              <a:extLst>
                <a:ext uri="{FF2B5EF4-FFF2-40B4-BE49-F238E27FC236}">
                  <a16:creationId xmlns:a16="http://schemas.microsoft.com/office/drawing/2014/main" id="{6D9B3CFD-39F3-47F6-96CE-20172A2F16EF}"/>
                </a:ext>
              </a:extLst>
            </p:cNvPr>
            <p:cNvGrpSpPr/>
            <p:nvPr/>
          </p:nvGrpSpPr>
          <p:grpSpPr>
            <a:xfrm rot="16200000">
              <a:off x="3081211" y="4315417"/>
              <a:ext cx="454457" cy="172587"/>
              <a:chOff x="533400" y="3886200"/>
              <a:chExt cx="1203901" cy="457200"/>
            </a:xfrm>
          </p:grpSpPr>
          <p:cxnSp>
            <p:nvCxnSpPr>
              <p:cNvPr id="258" name="Straight Connector 257">
                <a:extLst>
                  <a:ext uri="{FF2B5EF4-FFF2-40B4-BE49-F238E27FC236}">
                    <a16:creationId xmlns:a16="http://schemas.microsoft.com/office/drawing/2014/main" id="{1063D01C-26DB-4DF8-B2F4-F32F26512496}"/>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70DD7C10-44E0-420B-BCBB-D4259E2B8F9B}"/>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251BB70C-0413-4058-8E6D-BFE18BE31E57}"/>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DBA18AAE-C948-4E21-9B9D-63A858572B4F}"/>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B3DBD23A-796E-4302-9D29-FF7B1D70D57C}"/>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6CCCE557-F275-4A96-A8CE-086A9D7642C4}"/>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C4C0E147-5EED-4BCE-97A1-2DD3C5EADA5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E38D0CBD-9598-4A6D-AB57-A8D34F4F75E5}"/>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49E5018C-8C7C-415B-A6AC-D34E7032902C}"/>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0B113970-BC5F-40C3-B10C-4C526BC643CE}"/>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8" name="Group 267">
              <a:extLst>
                <a:ext uri="{FF2B5EF4-FFF2-40B4-BE49-F238E27FC236}">
                  <a16:creationId xmlns:a16="http://schemas.microsoft.com/office/drawing/2014/main" id="{2355C11D-2220-4279-81FC-53732E0B0F8E}"/>
                </a:ext>
              </a:extLst>
            </p:cNvPr>
            <p:cNvGrpSpPr/>
            <p:nvPr/>
          </p:nvGrpSpPr>
          <p:grpSpPr>
            <a:xfrm>
              <a:off x="3474143" y="4673599"/>
              <a:ext cx="454457" cy="172587"/>
              <a:chOff x="533400" y="3886200"/>
              <a:chExt cx="1203901" cy="457200"/>
            </a:xfrm>
          </p:grpSpPr>
          <p:cxnSp>
            <p:nvCxnSpPr>
              <p:cNvPr id="269" name="Straight Connector 268">
                <a:extLst>
                  <a:ext uri="{FF2B5EF4-FFF2-40B4-BE49-F238E27FC236}">
                    <a16:creationId xmlns:a16="http://schemas.microsoft.com/office/drawing/2014/main" id="{F05DC4A6-C4D3-4AD9-BADC-3EEE895009F4}"/>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1401CB34-4412-45FB-89DC-41016A493881}"/>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C461844F-05D3-4EFD-A9A6-310B85A53B43}"/>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880B84F4-6792-46DC-ABF5-270EBDF75277}"/>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D83F8E5C-AD70-4BBD-9749-32DB6DC7B87D}"/>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3F5C3567-F989-423E-A25F-327AA3CB2908}"/>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E2269710-6EE6-43C2-87EA-4BD1AFBC4AC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19377B5D-6586-4360-A45A-B4A3FFB1F8AF}"/>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3160C054-34D1-45E0-AAF4-004D644402A6}"/>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DC1489F4-3CA3-4D7D-BC85-9898A787A57F}"/>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9" name="Oval 278">
              <a:extLst>
                <a:ext uri="{FF2B5EF4-FFF2-40B4-BE49-F238E27FC236}">
                  <a16:creationId xmlns:a16="http://schemas.microsoft.com/office/drawing/2014/main" id="{CBF255C1-1566-4717-B76A-C17517AA5A4F}"/>
                </a:ext>
              </a:extLst>
            </p:cNvPr>
            <p:cNvSpPr/>
            <p:nvPr/>
          </p:nvSpPr>
          <p:spPr>
            <a:xfrm>
              <a:off x="3207098"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a:t>
              </a:r>
            </a:p>
          </p:txBody>
        </p:sp>
        <p:sp>
          <p:nvSpPr>
            <p:cNvPr id="280" name="Oval 279">
              <a:extLst>
                <a:ext uri="{FF2B5EF4-FFF2-40B4-BE49-F238E27FC236}">
                  <a16:creationId xmlns:a16="http://schemas.microsoft.com/office/drawing/2014/main" id="{FB600B84-F279-4DC1-962E-A6DD4EB101CF}"/>
                </a:ext>
              </a:extLst>
            </p:cNvPr>
            <p:cNvSpPr/>
            <p:nvPr/>
          </p:nvSpPr>
          <p:spPr>
            <a:xfrm>
              <a:off x="3926413"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6</a:t>
              </a:r>
            </a:p>
          </p:txBody>
        </p:sp>
        <p:grpSp>
          <p:nvGrpSpPr>
            <p:cNvPr id="281" name="Group 280">
              <a:extLst>
                <a:ext uri="{FF2B5EF4-FFF2-40B4-BE49-F238E27FC236}">
                  <a16:creationId xmlns:a16="http://schemas.microsoft.com/office/drawing/2014/main" id="{DB803EB8-2F94-44C6-99DB-217616C6C0D8}"/>
                </a:ext>
              </a:extLst>
            </p:cNvPr>
            <p:cNvGrpSpPr/>
            <p:nvPr/>
          </p:nvGrpSpPr>
          <p:grpSpPr>
            <a:xfrm>
              <a:off x="4188858" y="4673599"/>
              <a:ext cx="454457" cy="172587"/>
              <a:chOff x="533400" y="3886200"/>
              <a:chExt cx="1203901" cy="457200"/>
            </a:xfrm>
          </p:grpSpPr>
          <p:cxnSp>
            <p:nvCxnSpPr>
              <p:cNvPr id="282" name="Straight Connector 281">
                <a:extLst>
                  <a:ext uri="{FF2B5EF4-FFF2-40B4-BE49-F238E27FC236}">
                    <a16:creationId xmlns:a16="http://schemas.microsoft.com/office/drawing/2014/main" id="{B42CCE84-90B4-4E7D-A8E1-175F62DF0EDF}"/>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B3E325EB-A59F-4518-B536-A4508D9C0ECA}"/>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1B36692F-18D6-472F-9A19-424779165CB8}"/>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A45A17AD-ACD0-41AD-9FB9-549B2DE29A25}"/>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4335B3AF-5689-47B9-9556-9F6C9050650C}"/>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D0427A49-CE7B-4389-A41C-BD25F8B7E01B}"/>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95FB39CD-5667-4FEB-B32A-96B8FEBC6167}"/>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8D1F7AF1-4E96-4CD0-B8EC-57C759C6A213}"/>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F3C490B0-16B5-4B82-A832-F458C7B165B1}"/>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365B6D96-6757-48CC-B201-C6EBAE41C19C}"/>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2" name="Oval 291">
              <a:extLst>
                <a:ext uri="{FF2B5EF4-FFF2-40B4-BE49-F238E27FC236}">
                  <a16:creationId xmlns:a16="http://schemas.microsoft.com/office/drawing/2014/main" id="{296571A4-7557-47D6-8383-FCF2A86C5033}"/>
                </a:ext>
              </a:extLst>
            </p:cNvPr>
            <p:cNvSpPr/>
            <p:nvPr/>
          </p:nvSpPr>
          <p:spPr>
            <a:xfrm>
              <a:off x="4641128"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7</a:t>
              </a:r>
            </a:p>
          </p:txBody>
        </p:sp>
        <p:grpSp>
          <p:nvGrpSpPr>
            <p:cNvPr id="293" name="Group 292">
              <a:extLst>
                <a:ext uri="{FF2B5EF4-FFF2-40B4-BE49-F238E27FC236}">
                  <a16:creationId xmlns:a16="http://schemas.microsoft.com/office/drawing/2014/main" id="{13FF470A-F4EC-4B76-ADA7-6AE38DEEC89D}"/>
                </a:ext>
              </a:extLst>
            </p:cNvPr>
            <p:cNvGrpSpPr/>
            <p:nvPr/>
          </p:nvGrpSpPr>
          <p:grpSpPr>
            <a:xfrm>
              <a:off x="4889548" y="4673599"/>
              <a:ext cx="454457" cy="172587"/>
              <a:chOff x="533400" y="3886200"/>
              <a:chExt cx="1203901" cy="457200"/>
            </a:xfrm>
          </p:grpSpPr>
          <p:cxnSp>
            <p:nvCxnSpPr>
              <p:cNvPr id="294" name="Straight Connector 293">
                <a:extLst>
                  <a:ext uri="{FF2B5EF4-FFF2-40B4-BE49-F238E27FC236}">
                    <a16:creationId xmlns:a16="http://schemas.microsoft.com/office/drawing/2014/main" id="{6E00FD01-BFD4-49F7-B779-A639F6D03994}"/>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3BFA6CE2-9D69-4494-9AFD-1185F4227B50}"/>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E8756973-A38B-4510-B7F6-B79E817835DB}"/>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11AD66A6-39A8-4F20-9483-0526BB59EB69}"/>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5AFF9C57-72E1-49DF-94EF-575DA2F11C2C}"/>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8B26C8F4-F592-450E-A7A8-17B73BEFFDD4}"/>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1F709788-E0F1-4E8D-A690-5C217FF8F1C5}"/>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3BF5E63E-0930-4695-B077-ED3CF09EDA8D}"/>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3EC0D31A-FBCA-4C6E-A6F1-D22A771A6F34}"/>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97D1F4EE-D28D-40B9-8FBA-67625566B522}"/>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04" name="Oval 303">
              <a:extLst>
                <a:ext uri="{FF2B5EF4-FFF2-40B4-BE49-F238E27FC236}">
                  <a16:creationId xmlns:a16="http://schemas.microsoft.com/office/drawing/2014/main" id="{2962E399-7C2F-40EC-924B-25662C3475AE}"/>
                </a:ext>
              </a:extLst>
            </p:cNvPr>
            <p:cNvSpPr/>
            <p:nvPr/>
          </p:nvSpPr>
          <p:spPr>
            <a:xfrm>
              <a:off x="5341818"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8</a:t>
              </a:r>
            </a:p>
          </p:txBody>
        </p:sp>
        <p:grpSp>
          <p:nvGrpSpPr>
            <p:cNvPr id="305" name="Group 304">
              <a:extLst>
                <a:ext uri="{FF2B5EF4-FFF2-40B4-BE49-F238E27FC236}">
                  <a16:creationId xmlns:a16="http://schemas.microsoft.com/office/drawing/2014/main" id="{B242D1EE-AFC9-41E7-A402-0D1113BDF29A}"/>
                </a:ext>
              </a:extLst>
            </p:cNvPr>
            <p:cNvGrpSpPr/>
            <p:nvPr/>
          </p:nvGrpSpPr>
          <p:grpSpPr>
            <a:xfrm rot="16200000">
              <a:off x="3821081" y="4315417"/>
              <a:ext cx="454457" cy="172587"/>
              <a:chOff x="533400" y="3886200"/>
              <a:chExt cx="1203901" cy="457200"/>
            </a:xfrm>
          </p:grpSpPr>
          <p:cxnSp>
            <p:nvCxnSpPr>
              <p:cNvPr id="306" name="Straight Connector 305">
                <a:extLst>
                  <a:ext uri="{FF2B5EF4-FFF2-40B4-BE49-F238E27FC236}">
                    <a16:creationId xmlns:a16="http://schemas.microsoft.com/office/drawing/2014/main" id="{B2ABD822-5507-4848-AD32-B3643EBBDFAB}"/>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E8C85914-7BE0-487B-8725-68D07E4375C2}"/>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733FC411-1FD8-4E3B-86C8-0E115CBE053D}"/>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9A6AED1B-3242-4F70-BA6E-BCF10F0948DA}"/>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79BF3000-9345-4076-99D3-47214CEB3F3C}"/>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D7BDBCD9-605F-424F-A186-C6AFD2CB8B75}"/>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898986F9-2585-4CB4-8BB1-7CCCED29DF65}"/>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F4CEEAA7-2646-4EB3-AA3B-AA547E2389B8}"/>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593E9722-AF77-4915-BEB5-4C052B5E374C}"/>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D3BC4C8C-9A6A-4FEA-A57D-3C098BDB6BEB}"/>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6" name="Group 315">
              <a:extLst>
                <a:ext uri="{FF2B5EF4-FFF2-40B4-BE49-F238E27FC236}">
                  <a16:creationId xmlns:a16="http://schemas.microsoft.com/office/drawing/2014/main" id="{5101525E-D6D0-459A-9494-F108B6B33DB3}"/>
                </a:ext>
              </a:extLst>
            </p:cNvPr>
            <p:cNvGrpSpPr/>
            <p:nvPr/>
          </p:nvGrpSpPr>
          <p:grpSpPr>
            <a:xfrm rot="16200000">
              <a:off x="4534697" y="4315417"/>
              <a:ext cx="454457" cy="172587"/>
              <a:chOff x="533400" y="3886200"/>
              <a:chExt cx="1203901" cy="457200"/>
            </a:xfrm>
          </p:grpSpPr>
          <p:cxnSp>
            <p:nvCxnSpPr>
              <p:cNvPr id="317" name="Straight Connector 316">
                <a:extLst>
                  <a:ext uri="{FF2B5EF4-FFF2-40B4-BE49-F238E27FC236}">
                    <a16:creationId xmlns:a16="http://schemas.microsoft.com/office/drawing/2014/main" id="{9518C363-BA06-4A62-9FC0-67F15A7ABE71}"/>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B7BAE76D-833B-4778-8F4F-7642DCA9E03D}"/>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DB8B4588-E925-4DE9-971D-7174FFE4FCB5}"/>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A2DC48B2-7B7B-40DD-847F-6B87C9674E85}"/>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D1F04BB3-5F4A-4D4D-9E96-AC448CF1126B}"/>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A6B9852A-8E75-484B-940C-6AA316745EB3}"/>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922F7F7B-3942-4983-8866-16308E92A1D9}"/>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38F5B132-A202-440D-B550-6BD3BC57E506}"/>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28A5B1E7-D4FA-4C37-BBA8-F527C9EB83DD}"/>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2355CAEF-D55A-41BB-B410-FF219BFBA42C}"/>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7" name="Group 326">
              <a:extLst>
                <a:ext uri="{FF2B5EF4-FFF2-40B4-BE49-F238E27FC236}">
                  <a16:creationId xmlns:a16="http://schemas.microsoft.com/office/drawing/2014/main" id="{DD985A6E-151E-4D81-9976-4E591159BFF2}"/>
                </a:ext>
              </a:extLst>
            </p:cNvPr>
            <p:cNvGrpSpPr/>
            <p:nvPr/>
          </p:nvGrpSpPr>
          <p:grpSpPr>
            <a:xfrm rot="16200000">
              <a:off x="5226157" y="4315417"/>
              <a:ext cx="454457" cy="172587"/>
              <a:chOff x="533400" y="3886200"/>
              <a:chExt cx="1203901" cy="457200"/>
            </a:xfrm>
          </p:grpSpPr>
          <p:cxnSp>
            <p:nvCxnSpPr>
              <p:cNvPr id="328" name="Straight Connector 327">
                <a:extLst>
                  <a:ext uri="{FF2B5EF4-FFF2-40B4-BE49-F238E27FC236}">
                    <a16:creationId xmlns:a16="http://schemas.microsoft.com/office/drawing/2014/main" id="{BBAC599A-528B-4970-B8C2-86DC732B0649}"/>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C6D39A7A-5CB1-4CBA-B768-8E3A8892FE78}"/>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BAE99374-3FDD-4985-9070-171689AFB8CA}"/>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5A24CA1D-59B9-4589-BE28-087FF8958C88}"/>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78EE2DC2-DB33-461F-B952-0E00CBCA8933}"/>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7045C055-9025-4954-818D-2BA888E1B0BE}"/>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35D86E03-8646-4FD4-83B5-5D6FBD5A51E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3204DE29-B7F9-4C92-93B8-F7DCA4A601F0}"/>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198A0D25-936B-45E9-BCF4-3DF85CE7BFD6}"/>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FE2217D3-FBD4-42C3-BD0F-C7AD6B3D5865}"/>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5" name="TextBox 534">
              <a:extLst>
                <a:ext uri="{FF2B5EF4-FFF2-40B4-BE49-F238E27FC236}">
                  <a16:creationId xmlns:a16="http://schemas.microsoft.com/office/drawing/2014/main" id="{CA76A873-920A-48AA-9850-FF1B10CE0386}"/>
                </a:ext>
              </a:extLst>
            </p:cNvPr>
            <p:cNvSpPr txBox="1"/>
            <p:nvPr/>
          </p:nvSpPr>
          <p:spPr>
            <a:xfrm>
              <a:off x="3617794" y="4230170"/>
              <a:ext cx="429072" cy="369332"/>
            </a:xfrm>
            <a:prstGeom prst="rect">
              <a:avLst/>
            </a:prstGeom>
            <a:noFill/>
          </p:spPr>
          <p:txBody>
            <a:bodyPr wrap="square" rtlCol="0">
              <a:spAutoFit/>
            </a:bodyPr>
            <a:lstStyle/>
            <a:p>
              <a:pPr algn="ctr"/>
              <a:r>
                <a:rPr lang="en-US" dirty="0"/>
                <a:t>D</a:t>
              </a:r>
            </a:p>
          </p:txBody>
        </p:sp>
        <p:sp>
          <p:nvSpPr>
            <p:cNvPr id="536" name="TextBox 535">
              <a:extLst>
                <a:ext uri="{FF2B5EF4-FFF2-40B4-BE49-F238E27FC236}">
                  <a16:creationId xmlns:a16="http://schemas.microsoft.com/office/drawing/2014/main" id="{656725E0-C6AC-474F-8538-800602A1D10A}"/>
                </a:ext>
              </a:extLst>
            </p:cNvPr>
            <p:cNvSpPr txBox="1"/>
            <p:nvPr/>
          </p:nvSpPr>
          <p:spPr>
            <a:xfrm>
              <a:off x="3489054" y="3535919"/>
              <a:ext cx="429072" cy="369332"/>
            </a:xfrm>
            <a:prstGeom prst="rect">
              <a:avLst/>
            </a:prstGeom>
            <a:noFill/>
          </p:spPr>
          <p:txBody>
            <a:bodyPr wrap="square" rtlCol="0">
              <a:spAutoFit/>
            </a:bodyPr>
            <a:lstStyle/>
            <a:p>
              <a:pPr algn="ctr"/>
              <a:r>
                <a:rPr lang="en-US" dirty="0"/>
                <a:t>C</a:t>
              </a:r>
            </a:p>
          </p:txBody>
        </p:sp>
        <p:sp>
          <p:nvSpPr>
            <p:cNvPr id="537" name="TextBox 536">
              <a:extLst>
                <a:ext uri="{FF2B5EF4-FFF2-40B4-BE49-F238E27FC236}">
                  <a16:creationId xmlns:a16="http://schemas.microsoft.com/office/drawing/2014/main" id="{CC755B70-CD8E-4496-8B5B-EE6D46325F19}"/>
                </a:ext>
              </a:extLst>
            </p:cNvPr>
            <p:cNvSpPr txBox="1"/>
            <p:nvPr/>
          </p:nvSpPr>
          <p:spPr>
            <a:xfrm>
              <a:off x="4212056" y="3535919"/>
              <a:ext cx="429072" cy="369332"/>
            </a:xfrm>
            <a:prstGeom prst="rect">
              <a:avLst/>
            </a:prstGeom>
            <a:noFill/>
          </p:spPr>
          <p:txBody>
            <a:bodyPr wrap="square" rtlCol="0">
              <a:spAutoFit/>
            </a:bodyPr>
            <a:lstStyle/>
            <a:p>
              <a:pPr algn="ctr"/>
              <a:r>
                <a:rPr lang="en-US" dirty="0"/>
                <a:t>C</a:t>
              </a:r>
            </a:p>
          </p:txBody>
        </p:sp>
        <p:sp>
          <p:nvSpPr>
            <p:cNvPr id="538" name="TextBox 537">
              <a:extLst>
                <a:ext uri="{FF2B5EF4-FFF2-40B4-BE49-F238E27FC236}">
                  <a16:creationId xmlns:a16="http://schemas.microsoft.com/office/drawing/2014/main" id="{0ABF6CE7-5360-45BE-8E64-2F0FDE74E1DC}"/>
                </a:ext>
              </a:extLst>
            </p:cNvPr>
            <p:cNvSpPr txBox="1"/>
            <p:nvPr/>
          </p:nvSpPr>
          <p:spPr>
            <a:xfrm>
              <a:off x="4912746" y="3535919"/>
              <a:ext cx="429072" cy="369332"/>
            </a:xfrm>
            <a:prstGeom prst="rect">
              <a:avLst/>
            </a:prstGeom>
            <a:noFill/>
          </p:spPr>
          <p:txBody>
            <a:bodyPr wrap="square" rtlCol="0">
              <a:spAutoFit/>
            </a:bodyPr>
            <a:lstStyle/>
            <a:p>
              <a:pPr algn="ctr"/>
              <a:r>
                <a:rPr lang="en-US" dirty="0"/>
                <a:t>C</a:t>
              </a:r>
            </a:p>
          </p:txBody>
        </p:sp>
        <p:sp>
          <p:nvSpPr>
            <p:cNvPr id="539" name="TextBox 538">
              <a:extLst>
                <a:ext uri="{FF2B5EF4-FFF2-40B4-BE49-F238E27FC236}">
                  <a16:creationId xmlns:a16="http://schemas.microsoft.com/office/drawing/2014/main" id="{C780B97B-0248-447D-8F78-986194C785A2}"/>
                </a:ext>
              </a:extLst>
            </p:cNvPr>
            <p:cNvSpPr txBox="1"/>
            <p:nvPr/>
          </p:nvSpPr>
          <p:spPr>
            <a:xfrm>
              <a:off x="4357046" y="4230170"/>
              <a:ext cx="429072" cy="369332"/>
            </a:xfrm>
            <a:prstGeom prst="rect">
              <a:avLst/>
            </a:prstGeom>
            <a:noFill/>
          </p:spPr>
          <p:txBody>
            <a:bodyPr wrap="square" rtlCol="0">
              <a:spAutoFit/>
            </a:bodyPr>
            <a:lstStyle/>
            <a:p>
              <a:pPr algn="ctr"/>
              <a:r>
                <a:rPr lang="en-US" dirty="0"/>
                <a:t>D</a:t>
              </a:r>
            </a:p>
          </p:txBody>
        </p:sp>
        <p:sp>
          <p:nvSpPr>
            <p:cNvPr id="540" name="TextBox 539">
              <a:extLst>
                <a:ext uri="{FF2B5EF4-FFF2-40B4-BE49-F238E27FC236}">
                  <a16:creationId xmlns:a16="http://schemas.microsoft.com/office/drawing/2014/main" id="{FF843614-FDDF-4E7A-9363-DFD1563DFD1A}"/>
                </a:ext>
              </a:extLst>
            </p:cNvPr>
            <p:cNvSpPr txBox="1"/>
            <p:nvPr/>
          </p:nvSpPr>
          <p:spPr>
            <a:xfrm>
              <a:off x="5033371" y="4214826"/>
              <a:ext cx="429072" cy="369332"/>
            </a:xfrm>
            <a:prstGeom prst="rect">
              <a:avLst/>
            </a:prstGeom>
            <a:noFill/>
          </p:spPr>
          <p:txBody>
            <a:bodyPr wrap="square" rtlCol="0">
              <a:spAutoFit/>
            </a:bodyPr>
            <a:lstStyle/>
            <a:p>
              <a:pPr algn="ctr"/>
              <a:r>
                <a:rPr lang="en-US" dirty="0"/>
                <a:t>B</a:t>
              </a:r>
            </a:p>
          </p:txBody>
        </p:sp>
        <p:sp>
          <p:nvSpPr>
            <p:cNvPr id="541" name="TextBox 540">
              <a:extLst>
                <a:ext uri="{FF2B5EF4-FFF2-40B4-BE49-F238E27FC236}">
                  <a16:creationId xmlns:a16="http://schemas.microsoft.com/office/drawing/2014/main" id="{9F97AC4A-B2FE-4B15-8048-0A0C36F77DA2}"/>
                </a:ext>
              </a:extLst>
            </p:cNvPr>
            <p:cNvSpPr txBox="1"/>
            <p:nvPr/>
          </p:nvSpPr>
          <p:spPr>
            <a:xfrm>
              <a:off x="2877924" y="4217419"/>
              <a:ext cx="429072" cy="369332"/>
            </a:xfrm>
            <a:prstGeom prst="rect">
              <a:avLst/>
            </a:prstGeom>
            <a:noFill/>
          </p:spPr>
          <p:txBody>
            <a:bodyPr wrap="square" rtlCol="0">
              <a:spAutoFit/>
            </a:bodyPr>
            <a:lstStyle/>
            <a:p>
              <a:pPr algn="ctr"/>
              <a:r>
                <a:rPr lang="en-US" dirty="0"/>
                <a:t>B</a:t>
              </a:r>
            </a:p>
          </p:txBody>
        </p:sp>
        <p:sp>
          <p:nvSpPr>
            <p:cNvPr id="542" name="TextBox 541">
              <a:extLst>
                <a:ext uri="{FF2B5EF4-FFF2-40B4-BE49-F238E27FC236}">
                  <a16:creationId xmlns:a16="http://schemas.microsoft.com/office/drawing/2014/main" id="{B7E0FF2A-17AE-4862-8867-FA64A8C65B8F}"/>
                </a:ext>
              </a:extLst>
            </p:cNvPr>
            <p:cNvSpPr txBox="1"/>
            <p:nvPr/>
          </p:nvSpPr>
          <p:spPr>
            <a:xfrm>
              <a:off x="3489054" y="4844743"/>
              <a:ext cx="429072" cy="369332"/>
            </a:xfrm>
            <a:prstGeom prst="rect">
              <a:avLst/>
            </a:prstGeom>
            <a:noFill/>
          </p:spPr>
          <p:txBody>
            <a:bodyPr wrap="square" rtlCol="0">
              <a:spAutoFit/>
            </a:bodyPr>
            <a:lstStyle/>
            <a:p>
              <a:pPr algn="ctr"/>
              <a:r>
                <a:rPr lang="en-US" dirty="0"/>
                <a:t>C</a:t>
              </a:r>
            </a:p>
          </p:txBody>
        </p:sp>
        <p:sp>
          <p:nvSpPr>
            <p:cNvPr id="543" name="TextBox 542">
              <a:extLst>
                <a:ext uri="{FF2B5EF4-FFF2-40B4-BE49-F238E27FC236}">
                  <a16:creationId xmlns:a16="http://schemas.microsoft.com/office/drawing/2014/main" id="{8A287C92-5886-4736-AAF7-4E7E5A81610E}"/>
                </a:ext>
              </a:extLst>
            </p:cNvPr>
            <p:cNvSpPr txBox="1"/>
            <p:nvPr/>
          </p:nvSpPr>
          <p:spPr>
            <a:xfrm>
              <a:off x="4212056" y="4844743"/>
              <a:ext cx="429072" cy="369332"/>
            </a:xfrm>
            <a:prstGeom prst="rect">
              <a:avLst/>
            </a:prstGeom>
            <a:noFill/>
          </p:spPr>
          <p:txBody>
            <a:bodyPr wrap="square" rtlCol="0">
              <a:spAutoFit/>
            </a:bodyPr>
            <a:lstStyle/>
            <a:p>
              <a:pPr algn="ctr"/>
              <a:r>
                <a:rPr lang="en-US" dirty="0"/>
                <a:t>C</a:t>
              </a:r>
            </a:p>
          </p:txBody>
        </p:sp>
        <p:sp>
          <p:nvSpPr>
            <p:cNvPr id="544" name="TextBox 543">
              <a:extLst>
                <a:ext uri="{FF2B5EF4-FFF2-40B4-BE49-F238E27FC236}">
                  <a16:creationId xmlns:a16="http://schemas.microsoft.com/office/drawing/2014/main" id="{75F891D2-BDAF-4BF0-8EF8-D374B77F291A}"/>
                </a:ext>
              </a:extLst>
            </p:cNvPr>
            <p:cNvSpPr txBox="1"/>
            <p:nvPr/>
          </p:nvSpPr>
          <p:spPr>
            <a:xfrm>
              <a:off x="4912746" y="4844743"/>
              <a:ext cx="429072" cy="369332"/>
            </a:xfrm>
            <a:prstGeom prst="rect">
              <a:avLst/>
            </a:prstGeom>
            <a:noFill/>
          </p:spPr>
          <p:txBody>
            <a:bodyPr wrap="square" rtlCol="0">
              <a:spAutoFit/>
            </a:bodyPr>
            <a:lstStyle/>
            <a:p>
              <a:pPr algn="ctr"/>
              <a:r>
                <a:rPr lang="en-US" dirty="0"/>
                <a:t>C</a:t>
              </a:r>
            </a:p>
          </p:txBody>
        </p:sp>
      </p:grpSp>
      <p:sp>
        <p:nvSpPr>
          <p:cNvPr id="549" name="TextBox 548">
            <a:extLst>
              <a:ext uri="{FF2B5EF4-FFF2-40B4-BE49-F238E27FC236}">
                <a16:creationId xmlns:a16="http://schemas.microsoft.com/office/drawing/2014/main" id="{0885C425-6B3F-467A-AE83-89401BDC3E50}"/>
              </a:ext>
            </a:extLst>
          </p:cNvPr>
          <p:cNvSpPr txBox="1"/>
          <p:nvPr/>
        </p:nvSpPr>
        <p:spPr>
          <a:xfrm>
            <a:off x="5911137" y="4242422"/>
            <a:ext cx="429072" cy="369332"/>
          </a:xfrm>
          <a:prstGeom prst="rect">
            <a:avLst/>
          </a:prstGeom>
          <a:noFill/>
        </p:spPr>
        <p:txBody>
          <a:bodyPr wrap="square" rtlCol="0">
            <a:spAutoFit/>
          </a:bodyPr>
          <a:lstStyle/>
          <a:p>
            <a:pPr algn="ctr"/>
            <a:r>
              <a:rPr lang="en-US" dirty="0"/>
              <a:t>E</a:t>
            </a:r>
          </a:p>
        </p:txBody>
      </p:sp>
      <p:grpSp>
        <p:nvGrpSpPr>
          <p:cNvPr id="34" name="Group 33">
            <a:extLst>
              <a:ext uri="{FF2B5EF4-FFF2-40B4-BE49-F238E27FC236}">
                <a16:creationId xmlns:a16="http://schemas.microsoft.com/office/drawing/2014/main" id="{A7F9B1DA-1143-4141-9A36-2A079D89AB3D}"/>
              </a:ext>
            </a:extLst>
          </p:cNvPr>
          <p:cNvGrpSpPr/>
          <p:nvPr/>
        </p:nvGrpSpPr>
        <p:grpSpPr>
          <a:xfrm>
            <a:off x="6307571" y="3209583"/>
            <a:ext cx="2915701" cy="2002766"/>
            <a:chOff x="6307571" y="3212753"/>
            <a:chExt cx="2915701" cy="2002766"/>
          </a:xfrm>
        </p:grpSpPr>
        <p:grpSp>
          <p:nvGrpSpPr>
            <p:cNvPr id="338" name="Group 337">
              <a:extLst>
                <a:ext uri="{FF2B5EF4-FFF2-40B4-BE49-F238E27FC236}">
                  <a16:creationId xmlns:a16="http://schemas.microsoft.com/office/drawing/2014/main" id="{DCDEC1F6-02BD-4661-8C03-376874776B45}"/>
                </a:ext>
              </a:extLst>
            </p:cNvPr>
            <p:cNvGrpSpPr/>
            <p:nvPr/>
          </p:nvGrpSpPr>
          <p:grpSpPr>
            <a:xfrm>
              <a:off x="6574616" y="3951294"/>
              <a:ext cx="454457" cy="172587"/>
              <a:chOff x="533400" y="3886200"/>
              <a:chExt cx="1203901" cy="457200"/>
            </a:xfrm>
          </p:grpSpPr>
          <p:cxnSp>
            <p:nvCxnSpPr>
              <p:cNvPr id="339" name="Straight Connector 338">
                <a:extLst>
                  <a:ext uri="{FF2B5EF4-FFF2-40B4-BE49-F238E27FC236}">
                    <a16:creationId xmlns:a16="http://schemas.microsoft.com/office/drawing/2014/main" id="{BE48FA8A-6A97-49A8-AE05-FDD011461855}"/>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6342842-21EA-4A61-9E45-C993E83475CE}"/>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CD589DDF-6001-427D-B22A-DC48D2173D95}"/>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0857605E-91F3-44FB-92B7-978DCBA3A616}"/>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FB8B28C6-DC20-4892-BA18-F1FFFC21A061}"/>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A548B089-A9D0-4B1A-A2E3-F354351ECEC0}"/>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068A7373-C870-4824-B12F-D04DED6425D6}"/>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4913E758-4900-4780-B527-A495938409FE}"/>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3C5440F5-53C5-4512-A410-6471ABC15D2F}"/>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630E0570-06DF-433A-A9A2-FADF8CB84190}"/>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9" name="Oval 348">
              <a:extLst>
                <a:ext uri="{FF2B5EF4-FFF2-40B4-BE49-F238E27FC236}">
                  <a16:creationId xmlns:a16="http://schemas.microsoft.com/office/drawing/2014/main" id="{50DD9ECB-E05D-4207-B872-C48493B1D4B6}"/>
                </a:ext>
              </a:extLst>
            </p:cNvPr>
            <p:cNvSpPr/>
            <p:nvPr/>
          </p:nvSpPr>
          <p:spPr>
            <a:xfrm>
              <a:off x="6307571"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p>
          </p:txBody>
        </p:sp>
        <p:sp>
          <p:nvSpPr>
            <p:cNvPr id="350" name="Oval 349">
              <a:extLst>
                <a:ext uri="{FF2B5EF4-FFF2-40B4-BE49-F238E27FC236}">
                  <a16:creationId xmlns:a16="http://schemas.microsoft.com/office/drawing/2014/main" id="{07591565-4D17-46E6-8067-9CA0AA773E0F}"/>
                </a:ext>
              </a:extLst>
            </p:cNvPr>
            <p:cNvSpPr/>
            <p:nvPr/>
          </p:nvSpPr>
          <p:spPr>
            <a:xfrm>
              <a:off x="7026886"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p:txBody>
        </p:sp>
        <p:grpSp>
          <p:nvGrpSpPr>
            <p:cNvPr id="351" name="Group 350">
              <a:extLst>
                <a:ext uri="{FF2B5EF4-FFF2-40B4-BE49-F238E27FC236}">
                  <a16:creationId xmlns:a16="http://schemas.microsoft.com/office/drawing/2014/main" id="{4AB14802-F9DF-4ADF-84AD-8C880D1348D0}"/>
                </a:ext>
              </a:extLst>
            </p:cNvPr>
            <p:cNvGrpSpPr/>
            <p:nvPr/>
          </p:nvGrpSpPr>
          <p:grpSpPr>
            <a:xfrm>
              <a:off x="7289331" y="3951294"/>
              <a:ext cx="454457" cy="172587"/>
              <a:chOff x="533400" y="3886200"/>
              <a:chExt cx="1203901" cy="457200"/>
            </a:xfrm>
          </p:grpSpPr>
          <p:cxnSp>
            <p:nvCxnSpPr>
              <p:cNvPr id="352" name="Straight Connector 351">
                <a:extLst>
                  <a:ext uri="{FF2B5EF4-FFF2-40B4-BE49-F238E27FC236}">
                    <a16:creationId xmlns:a16="http://schemas.microsoft.com/office/drawing/2014/main" id="{44D13D74-977A-44EA-9778-93235F2CD8FF}"/>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62228C99-6B17-4DEA-9F18-450249BC3236}"/>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06D816DF-44FF-460F-AE68-638CBC754BEF}"/>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D95E0535-076E-4890-A276-8766E90B78CC}"/>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9056F27B-ED57-4E4F-86BB-9F2CFDD6CE21}"/>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F140750C-635D-42A1-9FA8-BBBC32C8FEA0}"/>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5DF6AFBF-E22A-400B-97DA-5F27FD8D677E}"/>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868F9B72-7B78-4151-BEF5-70B771913A8E}"/>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1E093C3F-6BB3-48B5-803E-D6F0E40B411F}"/>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a:extLst>
                  <a:ext uri="{FF2B5EF4-FFF2-40B4-BE49-F238E27FC236}">
                    <a16:creationId xmlns:a16="http://schemas.microsoft.com/office/drawing/2014/main" id="{1987FDA3-81CE-4185-90A7-E391E6A8252B}"/>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62" name="Oval 361">
              <a:extLst>
                <a:ext uri="{FF2B5EF4-FFF2-40B4-BE49-F238E27FC236}">
                  <a16:creationId xmlns:a16="http://schemas.microsoft.com/office/drawing/2014/main" id="{E6D4273F-F313-457D-92CA-59DA16F4B4F9}"/>
                </a:ext>
              </a:extLst>
            </p:cNvPr>
            <p:cNvSpPr/>
            <p:nvPr/>
          </p:nvSpPr>
          <p:spPr>
            <a:xfrm>
              <a:off x="7741601"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3</a:t>
              </a:r>
            </a:p>
          </p:txBody>
        </p:sp>
        <p:grpSp>
          <p:nvGrpSpPr>
            <p:cNvPr id="363" name="Group 362">
              <a:extLst>
                <a:ext uri="{FF2B5EF4-FFF2-40B4-BE49-F238E27FC236}">
                  <a16:creationId xmlns:a16="http://schemas.microsoft.com/office/drawing/2014/main" id="{F3D9D55E-4222-4394-B97D-462B8F40C7BA}"/>
                </a:ext>
              </a:extLst>
            </p:cNvPr>
            <p:cNvGrpSpPr/>
            <p:nvPr/>
          </p:nvGrpSpPr>
          <p:grpSpPr>
            <a:xfrm>
              <a:off x="7990021" y="3951294"/>
              <a:ext cx="454457" cy="172587"/>
              <a:chOff x="533400" y="3886200"/>
              <a:chExt cx="1203901" cy="457200"/>
            </a:xfrm>
          </p:grpSpPr>
          <p:cxnSp>
            <p:nvCxnSpPr>
              <p:cNvPr id="364" name="Straight Connector 363">
                <a:extLst>
                  <a:ext uri="{FF2B5EF4-FFF2-40B4-BE49-F238E27FC236}">
                    <a16:creationId xmlns:a16="http://schemas.microsoft.com/office/drawing/2014/main" id="{F7F6F725-7ED6-4B23-B986-8A303B813978}"/>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D5986940-B2A0-4514-868E-9128930F9E8B}"/>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5CD79D9E-B4CF-42B9-ACED-0D09702DA24B}"/>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2BAB6B3C-A0BD-42ED-A62F-0289D17A9E14}"/>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DE3C650-093A-447B-8D87-933040DE5F5D}"/>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9" name="Straight Connector 368">
                <a:extLst>
                  <a:ext uri="{FF2B5EF4-FFF2-40B4-BE49-F238E27FC236}">
                    <a16:creationId xmlns:a16="http://schemas.microsoft.com/office/drawing/2014/main" id="{306AF519-6D28-4182-842F-09B09DE7176B}"/>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CED49BFE-66DF-457C-A42D-1CB8B98A97F9}"/>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0D79C5B3-8149-47A0-A3A8-B830CC6D5DC7}"/>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62698608-7B49-405C-9C9D-2B659A3376DB}"/>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24ECBEA5-3DFB-48BF-AEA0-354F0F6E11B9}"/>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4" name="Oval 373">
              <a:extLst>
                <a:ext uri="{FF2B5EF4-FFF2-40B4-BE49-F238E27FC236}">
                  <a16:creationId xmlns:a16="http://schemas.microsoft.com/office/drawing/2014/main" id="{E13F3A7B-62E0-4085-A2D7-AA51D49C249B}"/>
                </a:ext>
              </a:extLst>
            </p:cNvPr>
            <p:cNvSpPr/>
            <p:nvPr/>
          </p:nvSpPr>
          <p:spPr>
            <a:xfrm>
              <a:off x="8442291"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4</a:t>
              </a:r>
            </a:p>
          </p:txBody>
        </p:sp>
        <p:grpSp>
          <p:nvGrpSpPr>
            <p:cNvPr id="375" name="Group 374">
              <a:extLst>
                <a:ext uri="{FF2B5EF4-FFF2-40B4-BE49-F238E27FC236}">
                  <a16:creationId xmlns:a16="http://schemas.microsoft.com/office/drawing/2014/main" id="{7F9AE97F-28FC-4168-AA04-3A9AA42ECBB4}"/>
                </a:ext>
              </a:extLst>
            </p:cNvPr>
            <p:cNvGrpSpPr/>
            <p:nvPr/>
          </p:nvGrpSpPr>
          <p:grpSpPr>
            <a:xfrm rot="16200000">
              <a:off x="6181684" y="4315417"/>
              <a:ext cx="454457" cy="172587"/>
              <a:chOff x="533400" y="3886200"/>
              <a:chExt cx="1203901" cy="457200"/>
            </a:xfrm>
          </p:grpSpPr>
          <p:cxnSp>
            <p:nvCxnSpPr>
              <p:cNvPr id="376" name="Straight Connector 375">
                <a:extLst>
                  <a:ext uri="{FF2B5EF4-FFF2-40B4-BE49-F238E27FC236}">
                    <a16:creationId xmlns:a16="http://schemas.microsoft.com/office/drawing/2014/main" id="{BAC88AC5-F340-4D7F-95C1-280344117BCE}"/>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C26E7B3F-22B1-4858-9993-336676150361}"/>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9DB3C99C-4593-410C-9FA3-314A0D90BF6E}"/>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92FDC32F-6FE1-4F90-9F2F-6607314126D7}"/>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1EF9A3EC-BB60-498F-832A-844B406F3821}"/>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230B1D51-6BD3-487E-8714-56B4D3C711AD}"/>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948E0324-E5F8-4DE8-9A50-2FA1314FDF6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D53CF0CF-87EA-4A1F-8444-C58E926D587E}"/>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6101386F-237F-43FE-A60E-54DF4F12793B}"/>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7D848F51-8AF7-44D1-A0C0-87976D80337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86" name="Group 385">
              <a:extLst>
                <a:ext uri="{FF2B5EF4-FFF2-40B4-BE49-F238E27FC236}">
                  <a16:creationId xmlns:a16="http://schemas.microsoft.com/office/drawing/2014/main" id="{6780E180-C549-43FD-8D1A-7FB6714A3589}"/>
                </a:ext>
              </a:extLst>
            </p:cNvPr>
            <p:cNvGrpSpPr/>
            <p:nvPr/>
          </p:nvGrpSpPr>
          <p:grpSpPr>
            <a:xfrm>
              <a:off x="6574616" y="4673599"/>
              <a:ext cx="454457" cy="172587"/>
              <a:chOff x="533400" y="3886200"/>
              <a:chExt cx="1203901" cy="457200"/>
            </a:xfrm>
          </p:grpSpPr>
          <p:cxnSp>
            <p:nvCxnSpPr>
              <p:cNvPr id="387" name="Straight Connector 386">
                <a:extLst>
                  <a:ext uri="{FF2B5EF4-FFF2-40B4-BE49-F238E27FC236}">
                    <a16:creationId xmlns:a16="http://schemas.microsoft.com/office/drawing/2014/main" id="{FE7752BD-96CB-4A83-A196-2C057428FBD6}"/>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23F5DF70-6E9C-4543-A2A0-73FE8740546C}"/>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80A541EE-7004-4E1B-BD10-B88D3A64839C}"/>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F6C16E8D-115D-4BB6-B2CE-92F0CB38913C}"/>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DC15CACC-D74A-41C3-9BF8-FDA4CB32CB60}"/>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9FB17904-A9F7-4319-A1AA-96DCF0861EDF}"/>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3D341F39-0502-40B2-9E7C-9A4DA03CF262}"/>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B64D3C25-8038-4821-BF4D-E7972B4E6BE8}"/>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E8049E3E-59CF-4D59-BA9A-FBD2815905D1}"/>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383253AE-27B8-4652-A2C4-7733FEFB7261}"/>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7" name="Oval 396">
              <a:extLst>
                <a:ext uri="{FF2B5EF4-FFF2-40B4-BE49-F238E27FC236}">
                  <a16:creationId xmlns:a16="http://schemas.microsoft.com/office/drawing/2014/main" id="{B6481CD6-EBDC-4695-A429-F5773D3366BD}"/>
                </a:ext>
              </a:extLst>
            </p:cNvPr>
            <p:cNvSpPr/>
            <p:nvPr/>
          </p:nvSpPr>
          <p:spPr>
            <a:xfrm>
              <a:off x="6307571"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a:t>
              </a:r>
            </a:p>
          </p:txBody>
        </p:sp>
        <p:sp>
          <p:nvSpPr>
            <p:cNvPr id="398" name="Oval 397">
              <a:extLst>
                <a:ext uri="{FF2B5EF4-FFF2-40B4-BE49-F238E27FC236}">
                  <a16:creationId xmlns:a16="http://schemas.microsoft.com/office/drawing/2014/main" id="{38AF273C-4D4F-4F31-972E-2CBC050E778D}"/>
                </a:ext>
              </a:extLst>
            </p:cNvPr>
            <p:cNvSpPr/>
            <p:nvPr/>
          </p:nvSpPr>
          <p:spPr>
            <a:xfrm>
              <a:off x="7026886"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6</a:t>
              </a:r>
            </a:p>
          </p:txBody>
        </p:sp>
        <p:grpSp>
          <p:nvGrpSpPr>
            <p:cNvPr id="399" name="Group 398">
              <a:extLst>
                <a:ext uri="{FF2B5EF4-FFF2-40B4-BE49-F238E27FC236}">
                  <a16:creationId xmlns:a16="http://schemas.microsoft.com/office/drawing/2014/main" id="{6064CF7F-3094-4998-A4CC-8C7708ADA280}"/>
                </a:ext>
              </a:extLst>
            </p:cNvPr>
            <p:cNvGrpSpPr/>
            <p:nvPr/>
          </p:nvGrpSpPr>
          <p:grpSpPr>
            <a:xfrm>
              <a:off x="7289331" y="4673599"/>
              <a:ext cx="454457" cy="172587"/>
              <a:chOff x="533400" y="3886200"/>
              <a:chExt cx="1203901" cy="457200"/>
            </a:xfrm>
          </p:grpSpPr>
          <p:cxnSp>
            <p:nvCxnSpPr>
              <p:cNvPr id="400" name="Straight Connector 399">
                <a:extLst>
                  <a:ext uri="{FF2B5EF4-FFF2-40B4-BE49-F238E27FC236}">
                    <a16:creationId xmlns:a16="http://schemas.microsoft.com/office/drawing/2014/main" id="{CFFBB0B1-0108-47C9-B0B5-BC7CE5A89C61}"/>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A3079586-2812-4694-AF34-F8566C3051FF}"/>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a:extLst>
                  <a:ext uri="{FF2B5EF4-FFF2-40B4-BE49-F238E27FC236}">
                    <a16:creationId xmlns:a16="http://schemas.microsoft.com/office/drawing/2014/main" id="{40D154FE-6866-4D17-8F1E-9026D314D7C5}"/>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EE9170B-259D-414D-A3D8-8718FD6650D8}"/>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AEF56543-48D8-461C-A18E-9692FDC9AFD8}"/>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FAFE4024-25CC-4503-968C-9CD2D9F9C073}"/>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319DC8EB-211C-41C3-B0D0-11EA0B284AD0}"/>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a:extLst>
                  <a:ext uri="{FF2B5EF4-FFF2-40B4-BE49-F238E27FC236}">
                    <a16:creationId xmlns:a16="http://schemas.microsoft.com/office/drawing/2014/main" id="{DEACBA52-9EB7-4E8D-8E77-9480F9264540}"/>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FA620FD5-8558-4509-A1F0-253FBD821EDC}"/>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8F01D32A-84BF-475C-9D5E-26ADB75D5E37}"/>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10" name="Oval 409">
              <a:extLst>
                <a:ext uri="{FF2B5EF4-FFF2-40B4-BE49-F238E27FC236}">
                  <a16:creationId xmlns:a16="http://schemas.microsoft.com/office/drawing/2014/main" id="{EC2F920F-5E7E-4C59-A39B-4566715D2B0F}"/>
                </a:ext>
              </a:extLst>
            </p:cNvPr>
            <p:cNvSpPr/>
            <p:nvPr/>
          </p:nvSpPr>
          <p:spPr>
            <a:xfrm>
              <a:off x="7741601"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7</a:t>
              </a:r>
            </a:p>
          </p:txBody>
        </p:sp>
        <p:grpSp>
          <p:nvGrpSpPr>
            <p:cNvPr id="411" name="Group 410">
              <a:extLst>
                <a:ext uri="{FF2B5EF4-FFF2-40B4-BE49-F238E27FC236}">
                  <a16:creationId xmlns:a16="http://schemas.microsoft.com/office/drawing/2014/main" id="{3BDDDECA-FD2D-4CF8-8996-1DBCC4C69800}"/>
                </a:ext>
              </a:extLst>
            </p:cNvPr>
            <p:cNvGrpSpPr/>
            <p:nvPr/>
          </p:nvGrpSpPr>
          <p:grpSpPr>
            <a:xfrm>
              <a:off x="7990021" y="4673599"/>
              <a:ext cx="454457" cy="172587"/>
              <a:chOff x="533400" y="3886200"/>
              <a:chExt cx="1203901" cy="457200"/>
            </a:xfrm>
          </p:grpSpPr>
          <p:cxnSp>
            <p:nvCxnSpPr>
              <p:cNvPr id="412" name="Straight Connector 411">
                <a:extLst>
                  <a:ext uri="{FF2B5EF4-FFF2-40B4-BE49-F238E27FC236}">
                    <a16:creationId xmlns:a16="http://schemas.microsoft.com/office/drawing/2014/main" id="{18FAEA6B-E0A0-4E57-BA1F-D54B7298579B}"/>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78631537-F093-400E-81A1-76CEC9B597F0}"/>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B401E75D-7926-47A6-9593-54D6A771DE3F}"/>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C6401AC8-AC7A-40C5-9751-50781E0FD599}"/>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4E610205-F39D-45C0-B15F-582EA4726538}"/>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2D2AA1F0-06AF-49D8-9D8E-046F7F74E308}"/>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5906410E-F218-4614-B72F-E95AB75014C3}"/>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FAF41C8F-5287-4738-8FA3-97CC20B57B4F}"/>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07D7647B-FDC8-409C-BF2D-8D48844ED746}"/>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040113FC-9367-4B4C-B6A6-E0274C2394FB}"/>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2" name="Oval 421">
              <a:extLst>
                <a:ext uri="{FF2B5EF4-FFF2-40B4-BE49-F238E27FC236}">
                  <a16:creationId xmlns:a16="http://schemas.microsoft.com/office/drawing/2014/main" id="{6E22F17A-BD71-40E4-8189-A89EEEC845BE}"/>
                </a:ext>
              </a:extLst>
            </p:cNvPr>
            <p:cNvSpPr/>
            <p:nvPr/>
          </p:nvSpPr>
          <p:spPr>
            <a:xfrm>
              <a:off x="8442291"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8</a:t>
              </a:r>
            </a:p>
          </p:txBody>
        </p:sp>
        <p:grpSp>
          <p:nvGrpSpPr>
            <p:cNvPr id="423" name="Group 422">
              <a:extLst>
                <a:ext uri="{FF2B5EF4-FFF2-40B4-BE49-F238E27FC236}">
                  <a16:creationId xmlns:a16="http://schemas.microsoft.com/office/drawing/2014/main" id="{E40134D1-6613-4799-97C0-D977715354E5}"/>
                </a:ext>
              </a:extLst>
            </p:cNvPr>
            <p:cNvGrpSpPr/>
            <p:nvPr/>
          </p:nvGrpSpPr>
          <p:grpSpPr>
            <a:xfrm rot="16200000">
              <a:off x="6921554" y="4315417"/>
              <a:ext cx="454457" cy="172587"/>
              <a:chOff x="533400" y="3886200"/>
              <a:chExt cx="1203901" cy="457200"/>
            </a:xfrm>
          </p:grpSpPr>
          <p:cxnSp>
            <p:nvCxnSpPr>
              <p:cNvPr id="424" name="Straight Connector 423">
                <a:extLst>
                  <a:ext uri="{FF2B5EF4-FFF2-40B4-BE49-F238E27FC236}">
                    <a16:creationId xmlns:a16="http://schemas.microsoft.com/office/drawing/2014/main" id="{42815B94-9B27-4D73-929A-8F6CBC6A9E2C}"/>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D25C4B4A-BFE8-45C5-9A4D-B63C11E06BE2}"/>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5803586E-6EBD-4867-812F-8724D4598299}"/>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DC6F6082-08E3-4125-AD2C-B9C177D8373C}"/>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0C0270F0-E224-4456-BF3F-92019070C511}"/>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96F0D4B9-6ABE-49DD-9D30-627FE4BC7E24}"/>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232F9C58-33D0-4192-A90C-AEFDBC475C36}"/>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B22E87B4-4EFC-4E07-9F19-13904D4CC4DE}"/>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78CFC981-659C-4ED5-8377-1438A6C9DF40}"/>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F14EE35C-7CE2-4174-AD65-1B842775BBF2}"/>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4" name="Group 433">
              <a:extLst>
                <a:ext uri="{FF2B5EF4-FFF2-40B4-BE49-F238E27FC236}">
                  <a16:creationId xmlns:a16="http://schemas.microsoft.com/office/drawing/2014/main" id="{2233A32C-9B65-4AF2-BDF3-632DB5169E9F}"/>
                </a:ext>
              </a:extLst>
            </p:cNvPr>
            <p:cNvGrpSpPr/>
            <p:nvPr/>
          </p:nvGrpSpPr>
          <p:grpSpPr>
            <a:xfrm rot="16200000">
              <a:off x="7635170" y="4315417"/>
              <a:ext cx="454457" cy="172587"/>
              <a:chOff x="533400" y="3886200"/>
              <a:chExt cx="1203901" cy="457200"/>
            </a:xfrm>
          </p:grpSpPr>
          <p:cxnSp>
            <p:nvCxnSpPr>
              <p:cNvPr id="435" name="Straight Connector 434">
                <a:extLst>
                  <a:ext uri="{FF2B5EF4-FFF2-40B4-BE49-F238E27FC236}">
                    <a16:creationId xmlns:a16="http://schemas.microsoft.com/office/drawing/2014/main" id="{FD3B092D-81AC-4A8D-A22C-A64C7E19D126}"/>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EF2EE32F-DEAA-414C-A600-BB7B5F867347}"/>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7778316A-685D-42F0-9ADD-030D2186D61C}"/>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8" name="Straight Connector 437">
                <a:extLst>
                  <a:ext uri="{FF2B5EF4-FFF2-40B4-BE49-F238E27FC236}">
                    <a16:creationId xmlns:a16="http://schemas.microsoft.com/office/drawing/2014/main" id="{16EE7C00-BCCB-4A81-843D-134F5D64A2EF}"/>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0C3E54DC-CA14-47B5-88D4-DCD7CC37896C}"/>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3555992A-B4F4-4FCE-AE85-DAA1FBC5DF71}"/>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559A7E48-96F6-4EC1-A5A0-C1C46AABA841}"/>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D0A25A13-8D83-4C28-97AC-CC4FBA2B0477}"/>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64110A5D-A938-44DF-A392-6F4F8FEF9711}"/>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8DF6056D-D2CA-46BA-9FAE-CA6C9693B8C5}"/>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45" name="Group 444">
              <a:extLst>
                <a:ext uri="{FF2B5EF4-FFF2-40B4-BE49-F238E27FC236}">
                  <a16:creationId xmlns:a16="http://schemas.microsoft.com/office/drawing/2014/main" id="{7551BC2F-FE30-4062-BF4A-1CBACF50588C}"/>
                </a:ext>
              </a:extLst>
            </p:cNvPr>
            <p:cNvGrpSpPr/>
            <p:nvPr/>
          </p:nvGrpSpPr>
          <p:grpSpPr>
            <a:xfrm rot="16200000">
              <a:off x="8326630" y="4315417"/>
              <a:ext cx="454457" cy="172587"/>
              <a:chOff x="533400" y="3886200"/>
              <a:chExt cx="1203901" cy="457200"/>
            </a:xfrm>
          </p:grpSpPr>
          <p:cxnSp>
            <p:nvCxnSpPr>
              <p:cNvPr id="446" name="Straight Connector 445">
                <a:extLst>
                  <a:ext uri="{FF2B5EF4-FFF2-40B4-BE49-F238E27FC236}">
                    <a16:creationId xmlns:a16="http://schemas.microsoft.com/office/drawing/2014/main" id="{B798947C-AF89-4D8B-B84F-7BBA2BAF1640}"/>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C7CB7A6A-5471-4225-9030-05CEB4D66C5D}"/>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569997EB-D9ED-4EBF-8D91-FABD8B78E3A0}"/>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5BDCB9FB-7CF4-4237-8155-CE6631015031}"/>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8901F6B7-28E6-489B-A814-6BDADDFFA44D}"/>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DC8A8D19-81AA-4D18-9E78-8A6F8A145828}"/>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2" name="Straight Connector 451">
                <a:extLst>
                  <a:ext uri="{FF2B5EF4-FFF2-40B4-BE49-F238E27FC236}">
                    <a16:creationId xmlns:a16="http://schemas.microsoft.com/office/drawing/2014/main" id="{FABC9797-E1E7-467C-8965-A65262C783AD}"/>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0025AF52-F9D4-4D2D-BD63-0F22C7E9F99D}"/>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38C9535C-CCBD-46A9-8EF8-E596A962DEFA}"/>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72E8E9ED-0DF1-46B1-B640-D36FB097DBE4}"/>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6" name="Group 455">
              <a:extLst>
                <a:ext uri="{FF2B5EF4-FFF2-40B4-BE49-F238E27FC236}">
                  <a16:creationId xmlns:a16="http://schemas.microsoft.com/office/drawing/2014/main" id="{313C4F58-CA74-4A9F-863E-116498E3BA17}"/>
                </a:ext>
              </a:extLst>
            </p:cNvPr>
            <p:cNvGrpSpPr/>
            <p:nvPr/>
          </p:nvGrpSpPr>
          <p:grpSpPr>
            <a:xfrm rot="2682909">
              <a:off x="6394577" y="4244720"/>
              <a:ext cx="799154" cy="303491"/>
              <a:chOff x="533400" y="3886200"/>
              <a:chExt cx="1203901" cy="457200"/>
            </a:xfrm>
          </p:grpSpPr>
          <p:cxnSp>
            <p:nvCxnSpPr>
              <p:cNvPr id="457" name="Straight Connector 456">
                <a:extLst>
                  <a:ext uri="{FF2B5EF4-FFF2-40B4-BE49-F238E27FC236}">
                    <a16:creationId xmlns:a16="http://schemas.microsoft.com/office/drawing/2014/main" id="{10E7FF64-6374-4A45-BE91-14FE7C3AD180}"/>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FEEEF17C-667C-4F62-B029-D9D23B4909B4}"/>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29CEFD14-5EA6-4348-9D57-710CAC7534E4}"/>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CA537359-E066-4907-A8C2-E362B2F66723}"/>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0B80DC66-2BAD-4243-ACB4-38B2A90F9723}"/>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059B12C2-D4AC-4F5B-8D1D-469778D93C61}"/>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A55BDDA6-A3E4-48A8-B299-86DD1BADAEBF}"/>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DF4EB236-DF02-447D-B363-BBB6D4EE0362}"/>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B89B2562-8474-4EEB-A172-FBE1638889F4}"/>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D367EDA5-F73B-40D5-9521-CA87F93E1AD8}"/>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467" name="Group 466">
              <a:extLst>
                <a:ext uri="{FF2B5EF4-FFF2-40B4-BE49-F238E27FC236}">
                  <a16:creationId xmlns:a16="http://schemas.microsoft.com/office/drawing/2014/main" id="{8C32CCFB-DF68-4876-9F31-84E40CEEDC5C}"/>
                </a:ext>
              </a:extLst>
            </p:cNvPr>
            <p:cNvGrpSpPr/>
            <p:nvPr/>
          </p:nvGrpSpPr>
          <p:grpSpPr>
            <a:xfrm rot="2682909">
              <a:off x="7119201" y="4244720"/>
              <a:ext cx="799154" cy="303491"/>
              <a:chOff x="533400" y="3886200"/>
              <a:chExt cx="1203901" cy="457200"/>
            </a:xfrm>
          </p:grpSpPr>
          <p:cxnSp>
            <p:nvCxnSpPr>
              <p:cNvPr id="468" name="Straight Connector 467">
                <a:extLst>
                  <a:ext uri="{FF2B5EF4-FFF2-40B4-BE49-F238E27FC236}">
                    <a16:creationId xmlns:a16="http://schemas.microsoft.com/office/drawing/2014/main" id="{AAEDFC7C-93B5-4841-96D6-1FF8AAB6BFAE}"/>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B6743A63-A215-46EB-AFDD-B91715511B6E}"/>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4E0CC1E6-9DA8-4ABD-93EF-151D4D23E246}"/>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9E3174A2-B1C9-4289-81D0-80F5C6438907}"/>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FA5914B7-F264-48D5-911E-E50808D48012}"/>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73" name="Straight Connector 472">
                <a:extLst>
                  <a:ext uri="{FF2B5EF4-FFF2-40B4-BE49-F238E27FC236}">
                    <a16:creationId xmlns:a16="http://schemas.microsoft.com/office/drawing/2014/main" id="{A0B26E64-5723-45F5-93F8-623B69C14B7C}"/>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FA2BC0A8-9201-4954-8E50-BE80BFD3E693}"/>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6A9E50E4-A008-44E4-80F6-8F7FA834F9E1}"/>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E2F52ADD-8AB4-4643-A797-86CD3068ECF7}"/>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D1C6E840-89F2-4A67-AEFF-0889E6E4129F}"/>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478" name="Group 477">
              <a:extLst>
                <a:ext uri="{FF2B5EF4-FFF2-40B4-BE49-F238E27FC236}">
                  <a16:creationId xmlns:a16="http://schemas.microsoft.com/office/drawing/2014/main" id="{2A9D1764-3C22-42F7-A291-D03B6CD2A2C2}"/>
                </a:ext>
              </a:extLst>
            </p:cNvPr>
            <p:cNvGrpSpPr/>
            <p:nvPr/>
          </p:nvGrpSpPr>
          <p:grpSpPr>
            <a:xfrm rot="2682909">
              <a:off x="7819890" y="4244720"/>
              <a:ext cx="799154" cy="303491"/>
              <a:chOff x="533400" y="3886200"/>
              <a:chExt cx="1203901" cy="457200"/>
            </a:xfrm>
          </p:grpSpPr>
          <p:cxnSp>
            <p:nvCxnSpPr>
              <p:cNvPr id="479" name="Straight Connector 478">
                <a:extLst>
                  <a:ext uri="{FF2B5EF4-FFF2-40B4-BE49-F238E27FC236}">
                    <a16:creationId xmlns:a16="http://schemas.microsoft.com/office/drawing/2014/main" id="{C6A5E0EC-D4CB-4561-A7E4-4F3011E51AFA}"/>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80" name="Straight Connector 479">
                <a:extLst>
                  <a:ext uri="{FF2B5EF4-FFF2-40B4-BE49-F238E27FC236}">
                    <a16:creationId xmlns:a16="http://schemas.microsoft.com/office/drawing/2014/main" id="{A28ED9F8-52E9-4434-8898-21406798FFBF}"/>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FE6B8554-4E3F-4760-97B6-DEB536BB9C01}"/>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A062CA3B-75F4-402E-84FA-7B8CEF52267C}"/>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B0A40EBC-E32F-4229-9154-3BC786A0DC5D}"/>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4BF2D16E-FB06-42B0-A77C-79BC880CF5EA}"/>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2AA75FAD-AB0D-4976-8873-04C2D31B76DE}"/>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90695C63-A1DD-4EF1-BD06-B39A4830A607}"/>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87" name="Straight Connector 486">
                <a:extLst>
                  <a:ext uri="{FF2B5EF4-FFF2-40B4-BE49-F238E27FC236}">
                    <a16:creationId xmlns:a16="http://schemas.microsoft.com/office/drawing/2014/main" id="{14CC8E12-CF0C-4E6E-8AB3-A684F6C671CC}"/>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488" name="Straight Connector 487">
                <a:extLst>
                  <a:ext uri="{FF2B5EF4-FFF2-40B4-BE49-F238E27FC236}">
                    <a16:creationId xmlns:a16="http://schemas.microsoft.com/office/drawing/2014/main" id="{7469B5B1-43F8-4BE8-A792-35EB39CB2380}"/>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500" name="Group 499">
              <a:extLst>
                <a:ext uri="{FF2B5EF4-FFF2-40B4-BE49-F238E27FC236}">
                  <a16:creationId xmlns:a16="http://schemas.microsoft.com/office/drawing/2014/main" id="{058FB980-9AF2-4BD5-B93D-06BA98F9CF64}"/>
                </a:ext>
              </a:extLst>
            </p:cNvPr>
            <p:cNvGrpSpPr/>
            <p:nvPr/>
          </p:nvGrpSpPr>
          <p:grpSpPr>
            <a:xfrm rot="18862499">
              <a:off x="6404485" y="4219414"/>
              <a:ext cx="799154" cy="303491"/>
              <a:chOff x="533400" y="3886200"/>
              <a:chExt cx="1203901" cy="457200"/>
            </a:xfrm>
          </p:grpSpPr>
          <p:cxnSp>
            <p:nvCxnSpPr>
              <p:cNvPr id="501" name="Straight Connector 500">
                <a:extLst>
                  <a:ext uri="{FF2B5EF4-FFF2-40B4-BE49-F238E27FC236}">
                    <a16:creationId xmlns:a16="http://schemas.microsoft.com/office/drawing/2014/main" id="{ACB547F8-09E5-477E-8D26-236E32149A52}"/>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02" name="Straight Connector 501">
                <a:extLst>
                  <a:ext uri="{FF2B5EF4-FFF2-40B4-BE49-F238E27FC236}">
                    <a16:creationId xmlns:a16="http://schemas.microsoft.com/office/drawing/2014/main" id="{F48C73C3-5C9A-493B-9F9D-425D4AE4BDBA}"/>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03" name="Straight Connector 502">
                <a:extLst>
                  <a:ext uri="{FF2B5EF4-FFF2-40B4-BE49-F238E27FC236}">
                    <a16:creationId xmlns:a16="http://schemas.microsoft.com/office/drawing/2014/main" id="{D449E0D8-7355-4ADD-97A8-1789512E37B5}"/>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04" name="Straight Connector 503">
                <a:extLst>
                  <a:ext uri="{FF2B5EF4-FFF2-40B4-BE49-F238E27FC236}">
                    <a16:creationId xmlns:a16="http://schemas.microsoft.com/office/drawing/2014/main" id="{296BBB37-BAA2-44FE-A2EB-BDABCBC29A88}"/>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05" name="Straight Connector 504">
                <a:extLst>
                  <a:ext uri="{FF2B5EF4-FFF2-40B4-BE49-F238E27FC236}">
                    <a16:creationId xmlns:a16="http://schemas.microsoft.com/office/drawing/2014/main" id="{0E728224-9691-429A-A02D-632AD01D562E}"/>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06" name="Straight Connector 505">
                <a:extLst>
                  <a:ext uri="{FF2B5EF4-FFF2-40B4-BE49-F238E27FC236}">
                    <a16:creationId xmlns:a16="http://schemas.microsoft.com/office/drawing/2014/main" id="{592E5992-F619-4072-8325-09A011B08C12}"/>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07" name="Straight Connector 506">
                <a:extLst>
                  <a:ext uri="{FF2B5EF4-FFF2-40B4-BE49-F238E27FC236}">
                    <a16:creationId xmlns:a16="http://schemas.microsoft.com/office/drawing/2014/main" id="{A5579C3D-73BA-4E90-9F4B-59F1CAF3F44A}"/>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08" name="Straight Connector 507">
                <a:extLst>
                  <a:ext uri="{FF2B5EF4-FFF2-40B4-BE49-F238E27FC236}">
                    <a16:creationId xmlns:a16="http://schemas.microsoft.com/office/drawing/2014/main" id="{2BA5F1A2-BE74-43E5-A96A-29C9619635FA}"/>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5C74B23D-6D68-4756-8BFB-86F3138CF29C}"/>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10" name="Straight Connector 509">
                <a:extLst>
                  <a:ext uri="{FF2B5EF4-FFF2-40B4-BE49-F238E27FC236}">
                    <a16:creationId xmlns:a16="http://schemas.microsoft.com/office/drawing/2014/main" id="{10E7DFF7-20C7-4DE2-95EA-FE54A6D39005}"/>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511" name="Group 510">
              <a:extLst>
                <a:ext uri="{FF2B5EF4-FFF2-40B4-BE49-F238E27FC236}">
                  <a16:creationId xmlns:a16="http://schemas.microsoft.com/office/drawing/2014/main" id="{A4AE5498-33BE-41E8-8D05-1D7A4EF75B72}"/>
                </a:ext>
              </a:extLst>
            </p:cNvPr>
            <p:cNvGrpSpPr/>
            <p:nvPr/>
          </p:nvGrpSpPr>
          <p:grpSpPr>
            <a:xfrm rot="18862499">
              <a:off x="7119201" y="4219413"/>
              <a:ext cx="799154" cy="303491"/>
              <a:chOff x="533400" y="3886200"/>
              <a:chExt cx="1203901" cy="457200"/>
            </a:xfrm>
          </p:grpSpPr>
          <p:cxnSp>
            <p:nvCxnSpPr>
              <p:cNvPr id="512" name="Straight Connector 511">
                <a:extLst>
                  <a:ext uri="{FF2B5EF4-FFF2-40B4-BE49-F238E27FC236}">
                    <a16:creationId xmlns:a16="http://schemas.microsoft.com/office/drawing/2014/main" id="{9CB3B4E2-FE36-44F3-B552-D8BC8A8A41DE}"/>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13" name="Straight Connector 512">
                <a:extLst>
                  <a:ext uri="{FF2B5EF4-FFF2-40B4-BE49-F238E27FC236}">
                    <a16:creationId xmlns:a16="http://schemas.microsoft.com/office/drawing/2014/main" id="{1E5A9F22-E735-42E6-AD07-592EA9D9EC8B}"/>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14" name="Straight Connector 513">
                <a:extLst>
                  <a:ext uri="{FF2B5EF4-FFF2-40B4-BE49-F238E27FC236}">
                    <a16:creationId xmlns:a16="http://schemas.microsoft.com/office/drawing/2014/main" id="{202319ED-DC6F-4442-BA86-B19C7BFD6262}"/>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15" name="Straight Connector 514">
                <a:extLst>
                  <a:ext uri="{FF2B5EF4-FFF2-40B4-BE49-F238E27FC236}">
                    <a16:creationId xmlns:a16="http://schemas.microsoft.com/office/drawing/2014/main" id="{C9B88682-96FE-40F3-A8FF-F42AC887D8FD}"/>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8F60BC51-A564-4A85-8DD5-896AB43FD0EB}"/>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17" name="Straight Connector 516">
                <a:extLst>
                  <a:ext uri="{FF2B5EF4-FFF2-40B4-BE49-F238E27FC236}">
                    <a16:creationId xmlns:a16="http://schemas.microsoft.com/office/drawing/2014/main" id="{E2283706-182D-4863-A885-836ED3A4B393}"/>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18" name="Straight Connector 517">
                <a:extLst>
                  <a:ext uri="{FF2B5EF4-FFF2-40B4-BE49-F238E27FC236}">
                    <a16:creationId xmlns:a16="http://schemas.microsoft.com/office/drawing/2014/main" id="{2194DB8C-174A-4DDD-AE0B-C3C3E179438A}"/>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19" name="Straight Connector 518">
                <a:extLst>
                  <a:ext uri="{FF2B5EF4-FFF2-40B4-BE49-F238E27FC236}">
                    <a16:creationId xmlns:a16="http://schemas.microsoft.com/office/drawing/2014/main" id="{DB7E2160-247A-48A9-B165-491B293F0853}"/>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20" name="Straight Connector 519">
                <a:extLst>
                  <a:ext uri="{FF2B5EF4-FFF2-40B4-BE49-F238E27FC236}">
                    <a16:creationId xmlns:a16="http://schemas.microsoft.com/office/drawing/2014/main" id="{918061BD-BE32-4F50-8747-3E52AAEF5264}"/>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21" name="Straight Connector 520">
                <a:extLst>
                  <a:ext uri="{FF2B5EF4-FFF2-40B4-BE49-F238E27FC236}">
                    <a16:creationId xmlns:a16="http://schemas.microsoft.com/office/drawing/2014/main" id="{906445E0-2538-4918-AD2E-D38D0DDA2BDF}"/>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522" name="Group 521">
              <a:extLst>
                <a:ext uri="{FF2B5EF4-FFF2-40B4-BE49-F238E27FC236}">
                  <a16:creationId xmlns:a16="http://schemas.microsoft.com/office/drawing/2014/main" id="{2F44FA67-BCB3-47D8-A9E7-D4C997D10335}"/>
                </a:ext>
              </a:extLst>
            </p:cNvPr>
            <p:cNvGrpSpPr/>
            <p:nvPr/>
          </p:nvGrpSpPr>
          <p:grpSpPr>
            <a:xfrm rot="18862499">
              <a:off x="7822893" y="4219413"/>
              <a:ext cx="799154" cy="303491"/>
              <a:chOff x="533400" y="3886200"/>
              <a:chExt cx="1203901" cy="457200"/>
            </a:xfrm>
          </p:grpSpPr>
          <p:cxnSp>
            <p:nvCxnSpPr>
              <p:cNvPr id="523" name="Straight Connector 522">
                <a:extLst>
                  <a:ext uri="{FF2B5EF4-FFF2-40B4-BE49-F238E27FC236}">
                    <a16:creationId xmlns:a16="http://schemas.microsoft.com/office/drawing/2014/main" id="{B2AF31C7-ECE0-4850-96EA-EF37B0C50B19}"/>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24" name="Straight Connector 523">
                <a:extLst>
                  <a:ext uri="{FF2B5EF4-FFF2-40B4-BE49-F238E27FC236}">
                    <a16:creationId xmlns:a16="http://schemas.microsoft.com/office/drawing/2014/main" id="{6C71EE58-AEB1-4CD6-AA64-F0AD97260476}"/>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25" name="Straight Connector 524">
                <a:extLst>
                  <a:ext uri="{FF2B5EF4-FFF2-40B4-BE49-F238E27FC236}">
                    <a16:creationId xmlns:a16="http://schemas.microsoft.com/office/drawing/2014/main" id="{AA13180F-E78C-4E76-A5C3-5DA74F8955F0}"/>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26" name="Straight Connector 525">
                <a:extLst>
                  <a:ext uri="{FF2B5EF4-FFF2-40B4-BE49-F238E27FC236}">
                    <a16:creationId xmlns:a16="http://schemas.microsoft.com/office/drawing/2014/main" id="{512B36FA-2B62-4665-BF78-BF248E29BB24}"/>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27" name="Straight Connector 526">
                <a:extLst>
                  <a:ext uri="{FF2B5EF4-FFF2-40B4-BE49-F238E27FC236}">
                    <a16:creationId xmlns:a16="http://schemas.microsoft.com/office/drawing/2014/main" id="{BF03C315-2994-420E-B68F-BC284E6F8240}"/>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28" name="Straight Connector 527">
                <a:extLst>
                  <a:ext uri="{FF2B5EF4-FFF2-40B4-BE49-F238E27FC236}">
                    <a16:creationId xmlns:a16="http://schemas.microsoft.com/office/drawing/2014/main" id="{0B93C7EA-9951-48DC-BDDE-1FCEB452830F}"/>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29" name="Straight Connector 528">
                <a:extLst>
                  <a:ext uri="{FF2B5EF4-FFF2-40B4-BE49-F238E27FC236}">
                    <a16:creationId xmlns:a16="http://schemas.microsoft.com/office/drawing/2014/main" id="{6F27BDB8-1B8F-48DF-AF72-E560A77CCCEF}"/>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30" name="Straight Connector 529">
                <a:extLst>
                  <a:ext uri="{FF2B5EF4-FFF2-40B4-BE49-F238E27FC236}">
                    <a16:creationId xmlns:a16="http://schemas.microsoft.com/office/drawing/2014/main" id="{89E5575C-A43F-48FE-89BE-A9BB568940D2}"/>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31" name="Straight Connector 530">
                <a:extLst>
                  <a:ext uri="{FF2B5EF4-FFF2-40B4-BE49-F238E27FC236}">
                    <a16:creationId xmlns:a16="http://schemas.microsoft.com/office/drawing/2014/main" id="{2BDB0A30-D0D0-4175-820F-D7AE39B062B4}"/>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532" name="Straight Connector 531">
                <a:extLst>
                  <a:ext uri="{FF2B5EF4-FFF2-40B4-BE49-F238E27FC236}">
                    <a16:creationId xmlns:a16="http://schemas.microsoft.com/office/drawing/2014/main" id="{385D4FA0-7F50-44FA-BF4C-305CF2CDE561}"/>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sp>
          <p:nvSpPr>
            <p:cNvPr id="545" name="TextBox 544">
              <a:extLst>
                <a:ext uri="{FF2B5EF4-FFF2-40B4-BE49-F238E27FC236}">
                  <a16:creationId xmlns:a16="http://schemas.microsoft.com/office/drawing/2014/main" id="{99E2F864-9495-4238-AC79-9620A70B8145}"/>
                </a:ext>
              </a:extLst>
            </p:cNvPr>
            <p:cNvSpPr txBox="1"/>
            <p:nvPr/>
          </p:nvSpPr>
          <p:spPr>
            <a:xfrm>
              <a:off x="6596794" y="3535919"/>
              <a:ext cx="429072" cy="369332"/>
            </a:xfrm>
            <a:prstGeom prst="rect">
              <a:avLst/>
            </a:prstGeom>
            <a:noFill/>
          </p:spPr>
          <p:txBody>
            <a:bodyPr wrap="square" rtlCol="0">
              <a:spAutoFit/>
            </a:bodyPr>
            <a:lstStyle/>
            <a:p>
              <a:pPr algn="ctr"/>
              <a:r>
                <a:rPr lang="en-US" dirty="0"/>
                <a:t>F</a:t>
              </a:r>
            </a:p>
          </p:txBody>
        </p:sp>
        <p:sp>
          <p:nvSpPr>
            <p:cNvPr id="546" name="TextBox 545">
              <a:extLst>
                <a:ext uri="{FF2B5EF4-FFF2-40B4-BE49-F238E27FC236}">
                  <a16:creationId xmlns:a16="http://schemas.microsoft.com/office/drawing/2014/main" id="{2535C0DC-0EDC-4398-82BE-8AB93F5A4FC9}"/>
                </a:ext>
              </a:extLst>
            </p:cNvPr>
            <p:cNvSpPr txBox="1"/>
            <p:nvPr/>
          </p:nvSpPr>
          <p:spPr>
            <a:xfrm>
              <a:off x="7286738" y="3535919"/>
              <a:ext cx="429072" cy="369332"/>
            </a:xfrm>
            <a:prstGeom prst="rect">
              <a:avLst/>
            </a:prstGeom>
            <a:noFill/>
          </p:spPr>
          <p:txBody>
            <a:bodyPr wrap="square" rtlCol="0">
              <a:spAutoFit/>
            </a:bodyPr>
            <a:lstStyle/>
            <a:p>
              <a:pPr algn="ctr"/>
              <a:r>
                <a:rPr lang="en-US" dirty="0"/>
                <a:t>F</a:t>
              </a:r>
            </a:p>
          </p:txBody>
        </p:sp>
        <p:sp>
          <p:nvSpPr>
            <p:cNvPr id="547" name="TextBox 546">
              <a:extLst>
                <a:ext uri="{FF2B5EF4-FFF2-40B4-BE49-F238E27FC236}">
                  <a16:creationId xmlns:a16="http://schemas.microsoft.com/office/drawing/2014/main" id="{1366CF4D-6765-4723-9508-032854D19704}"/>
                </a:ext>
              </a:extLst>
            </p:cNvPr>
            <p:cNvSpPr txBox="1"/>
            <p:nvPr/>
          </p:nvSpPr>
          <p:spPr>
            <a:xfrm>
              <a:off x="7975499" y="3535919"/>
              <a:ext cx="429072" cy="369332"/>
            </a:xfrm>
            <a:prstGeom prst="rect">
              <a:avLst/>
            </a:prstGeom>
            <a:noFill/>
          </p:spPr>
          <p:txBody>
            <a:bodyPr wrap="square" rtlCol="0">
              <a:spAutoFit/>
            </a:bodyPr>
            <a:lstStyle/>
            <a:p>
              <a:pPr algn="ctr"/>
              <a:r>
                <a:rPr lang="en-US" dirty="0"/>
                <a:t>F</a:t>
              </a:r>
            </a:p>
          </p:txBody>
        </p:sp>
        <p:sp>
          <p:nvSpPr>
            <p:cNvPr id="548" name="TextBox 547">
              <a:extLst>
                <a:ext uri="{FF2B5EF4-FFF2-40B4-BE49-F238E27FC236}">
                  <a16:creationId xmlns:a16="http://schemas.microsoft.com/office/drawing/2014/main" id="{E8271C44-6C00-4854-BD7D-C9967136F539}"/>
                </a:ext>
              </a:extLst>
            </p:cNvPr>
            <p:cNvSpPr txBox="1"/>
            <p:nvPr/>
          </p:nvSpPr>
          <p:spPr>
            <a:xfrm>
              <a:off x="8558882" y="4245592"/>
              <a:ext cx="429072" cy="369332"/>
            </a:xfrm>
            <a:prstGeom prst="rect">
              <a:avLst/>
            </a:prstGeom>
            <a:noFill/>
          </p:spPr>
          <p:txBody>
            <a:bodyPr wrap="square" rtlCol="0">
              <a:spAutoFit/>
            </a:bodyPr>
            <a:lstStyle/>
            <a:p>
              <a:pPr algn="ctr"/>
              <a:r>
                <a:rPr lang="en-US" dirty="0"/>
                <a:t>E</a:t>
              </a:r>
            </a:p>
          </p:txBody>
        </p:sp>
        <p:sp>
          <p:nvSpPr>
            <p:cNvPr id="550" name="TextBox 549">
              <a:extLst>
                <a:ext uri="{FF2B5EF4-FFF2-40B4-BE49-F238E27FC236}">
                  <a16:creationId xmlns:a16="http://schemas.microsoft.com/office/drawing/2014/main" id="{24C573B5-DB9B-4B83-8A91-5C0CA87BEE78}"/>
                </a:ext>
              </a:extLst>
            </p:cNvPr>
            <p:cNvSpPr txBox="1"/>
            <p:nvPr/>
          </p:nvSpPr>
          <p:spPr>
            <a:xfrm>
              <a:off x="6596794" y="4846187"/>
              <a:ext cx="429072" cy="369332"/>
            </a:xfrm>
            <a:prstGeom prst="rect">
              <a:avLst/>
            </a:prstGeom>
            <a:noFill/>
          </p:spPr>
          <p:txBody>
            <a:bodyPr wrap="square" rtlCol="0">
              <a:spAutoFit/>
            </a:bodyPr>
            <a:lstStyle/>
            <a:p>
              <a:pPr algn="ctr"/>
              <a:r>
                <a:rPr lang="en-US" dirty="0"/>
                <a:t>F</a:t>
              </a:r>
            </a:p>
          </p:txBody>
        </p:sp>
        <p:sp>
          <p:nvSpPr>
            <p:cNvPr id="551" name="TextBox 550">
              <a:extLst>
                <a:ext uri="{FF2B5EF4-FFF2-40B4-BE49-F238E27FC236}">
                  <a16:creationId xmlns:a16="http://schemas.microsoft.com/office/drawing/2014/main" id="{2661DAE3-251D-4F42-8427-856C2C8B0D3A}"/>
                </a:ext>
              </a:extLst>
            </p:cNvPr>
            <p:cNvSpPr txBox="1"/>
            <p:nvPr/>
          </p:nvSpPr>
          <p:spPr>
            <a:xfrm>
              <a:off x="7286738" y="4846187"/>
              <a:ext cx="429072" cy="369332"/>
            </a:xfrm>
            <a:prstGeom prst="rect">
              <a:avLst/>
            </a:prstGeom>
            <a:noFill/>
          </p:spPr>
          <p:txBody>
            <a:bodyPr wrap="square" rtlCol="0">
              <a:spAutoFit/>
            </a:bodyPr>
            <a:lstStyle/>
            <a:p>
              <a:pPr algn="ctr"/>
              <a:r>
                <a:rPr lang="en-US" dirty="0"/>
                <a:t>F</a:t>
              </a:r>
            </a:p>
          </p:txBody>
        </p:sp>
        <p:sp>
          <p:nvSpPr>
            <p:cNvPr id="552" name="TextBox 551">
              <a:extLst>
                <a:ext uri="{FF2B5EF4-FFF2-40B4-BE49-F238E27FC236}">
                  <a16:creationId xmlns:a16="http://schemas.microsoft.com/office/drawing/2014/main" id="{C952EAD9-936A-484B-BB82-31C94FB3E8D2}"/>
                </a:ext>
              </a:extLst>
            </p:cNvPr>
            <p:cNvSpPr txBox="1"/>
            <p:nvPr/>
          </p:nvSpPr>
          <p:spPr>
            <a:xfrm>
              <a:off x="7975499" y="4846187"/>
              <a:ext cx="429072" cy="369332"/>
            </a:xfrm>
            <a:prstGeom prst="rect">
              <a:avLst/>
            </a:prstGeom>
            <a:noFill/>
          </p:spPr>
          <p:txBody>
            <a:bodyPr wrap="square" rtlCol="0">
              <a:spAutoFit/>
            </a:bodyPr>
            <a:lstStyle/>
            <a:p>
              <a:pPr algn="ctr"/>
              <a:r>
                <a:rPr lang="en-US" dirty="0"/>
                <a:t>F</a:t>
              </a:r>
            </a:p>
          </p:txBody>
        </p:sp>
        <p:sp>
          <p:nvSpPr>
            <p:cNvPr id="553" name="TextBox 552">
              <a:extLst>
                <a:ext uri="{FF2B5EF4-FFF2-40B4-BE49-F238E27FC236}">
                  <a16:creationId xmlns:a16="http://schemas.microsoft.com/office/drawing/2014/main" id="{9FECC822-B143-4E46-819A-D6588EA2A331}"/>
                </a:ext>
              </a:extLst>
            </p:cNvPr>
            <p:cNvSpPr txBox="1"/>
            <p:nvPr/>
          </p:nvSpPr>
          <p:spPr>
            <a:xfrm>
              <a:off x="8320500" y="3212753"/>
              <a:ext cx="902772" cy="646331"/>
            </a:xfrm>
            <a:prstGeom prst="rect">
              <a:avLst/>
            </a:prstGeom>
            <a:noFill/>
          </p:spPr>
          <p:txBody>
            <a:bodyPr wrap="square" rtlCol="0">
              <a:spAutoFit/>
            </a:bodyPr>
            <a:lstStyle/>
            <a:p>
              <a:pPr algn="ctr"/>
              <a:r>
                <a:rPr lang="en-US" dirty="0">
                  <a:solidFill>
                    <a:srgbClr val="FF0000"/>
                  </a:solidFill>
                </a:rPr>
                <a:t>Gx6</a:t>
              </a:r>
            </a:p>
            <a:p>
              <a:pPr algn="ctr"/>
              <a:r>
                <a:rPr lang="en-US" dirty="0">
                  <a:solidFill>
                    <a:srgbClr val="FF0000"/>
                  </a:solidFill>
                </a:rPr>
                <a:t>Hx2</a:t>
              </a:r>
            </a:p>
          </p:txBody>
        </p:sp>
        <p:sp>
          <p:nvSpPr>
            <p:cNvPr id="29" name="Oval 28">
              <a:extLst>
                <a:ext uri="{FF2B5EF4-FFF2-40B4-BE49-F238E27FC236}">
                  <a16:creationId xmlns:a16="http://schemas.microsoft.com/office/drawing/2014/main" id="{1AC3CD5B-99AF-4042-ABE8-A02654A0C856}"/>
                </a:ext>
              </a:extLst>
            </p:cNvPr>
            <p:cNvSpPr/>
            <p:nvPr/>
          </p:nvSpPr>
          <p:spPr>
            <a:xfrm>
              <a:off x="6524617" y="4115330"/>
              <a:ext cx="1919861" cy="5136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8" name="object 114">
            <a:extLst>
              <a:ext uri="{FF2B5EF4-FFF2-40B4-BE49-F238E27FC236}">
                <a16:creationId xmlns:a16="http://schemas.microsoft.com/office/drawing/2014/main" id="{CB250F60-3F92-445C-8354-288F73532BD4}"/>
              </a:ext>
            </a:extLst>
          </p:cNvPr>
          <p:cNvSpPr txBox="1"/>
          <p:nvPr/>
        </p:nvSpPr>
        <p:spPr>
          <a:xfrm>
            <a:off x="3543176" y="2895600"/>
            <a:ext cx="1691392" cy="629018"/>
          </a:xfrm>
          <a:prstGeom prst="rect">
            <a:avLst/>
          </a:prstGeom>
        </p:spPr>
        <p:txBody>
          <a:bodyPr wrap="square" lIns="0" tIns="13335" rIns="0" bIns="0">
            <a:spAutoFit/>
          </a:bodyPr>
          <a:lstStyle/>
          <a:p>
            <a:pPr marL="12700" algn="ctr">
              <a:spcBef>
                <a:spcPts val="105"/>
              </a:spcBef>
              <a:defRPr/>
            </a:pPr>
            <a:r>
              <a:rPr lang="en-US" sz="2000" b="1" dirty="0">
                <a:solidFill>
                  <a:srgbClr val="0B3D91"/>
                </a:solidFill>
                <a:latin typeface="Arial"/>
                <a:cs typeface="Arial"/>
              </a:rPr>
              <a:t>2</a:t>
            </a:r>
            <a:r>
              <a:rPr sz="2000" b="1" dirty="0">
                <a:solidFill>
                  <a:srgbClr val="0B3D91"/>
                </a:solidFill>
                <a:latin typeface="Arial"/>
                <a:cs typeface="Arial"/>
              </a:rPr>
              <a:t>D </a:t>
            </a:r>
            <a:r>
              <a:rPr lang="en-US" sz="2000" b="1" dirty="0">
                <a:solidFill>
                  <a:srgbClr val="0B3D91"/>
                </a:solidFill>
                <a:latin typeface="Arial"/>
                <a:cs typeface="Arial"/>
              </a:rPr>
              <a:t>Edge</a:t>
            </a:r>
            <a:r>
              <a:rPr lang="en-US" sz="2000" b="1" spc="-5" dirty="0">
                <a:solidFill>
                  <a:srgbClr val="0B3D91"/>
                </a:solidFill>
                <a:latin typeface="Arial"/>
                <a:cs typeface="Arial"/>
              </a:rPr>
              <a:t> Nodes</a:t>
            </a:r>
            <a:endParaRPr sz="2000" dirty="0">
              <a:solidFill>
                <a:srgbClr val="0B3D91"/>
              </a:solidFill>
              <a:latin typeface="Arial"/>
              <a:cs typeface="Arial"/>
            </a:endParaRPr>
          </a:p>
        </p:txBody>
      </p:sp>
      <p:sp>
        <p:nvSpPr>
          <p:cNvPr id="559" name="object 114">
            <a:extLst>
              <a:ext uri="{FF2B5EF4-FFF2-40B4-BE49-F238E27FC236}">
                <a16:creationId xmlns:a16="http://schemas.microsoft.com/office/drawing/2014/main" id="{99EF7C06-C08E-49AE-8126-FEBC80862B6E}"/>
              </a:ext>
            </a:extLst>
          </p:cNvPr>
          <p:cNvSpPr txBox="1"/>
          <p:nvPr/>
        </p:nvSpPr>
        <p:spPr>
          <a:xfrm>
            <a:off x="6646644" y="2895600"/>
            <a:ext cx="1691392" cy="629018"/>
          </a:xfrm>
          <a:prstGeom prst="rect">
            <a:avLst/>
          </a:prstGeom>
        </p:spPr>
        <p:txBody>
          <a:bodyPr wrap="square" lIns="0" tIns="13335" rIns="0" bIns="0">
            <a:spAutoFit/>
          </a:bodyPr>
          <a:lstStyle/>
          <a:p>
            <a:pPr marL="12700" algn="ctr">
              <a:spcBef>
                <a:spcPts val="105"/>
              </a:spcBef>
              <a:defRPr/>
            </a:pPr>
            <a:r>
              <a:rPr sz="2000" b="1" dirty="0">
                <a:solidFill>
                  <a:srgbClr val="0B3D91"/>
                </a:solidFill>
                <a:latin typeface="Arial"/>
                <a:cs typeface="Arial"/>
              </a:rPr>
              <a:t>1D </a:t>
            </a:r>
            <a:r>
              <a:rPr lang="en-US" sz="2000" b="1" spc="-5" dirty="0">
                <a:solidFill>
                  <a:srgbClr val="0B3D91"/>
                </a:solidFill>
                <a:latin typeface="Arial"/>
                <a:cs typeface="Arial"/>
              </a:rPr>
              <a:t>Finite Element</a:t>
            </a:r>
            <a:endParaRPr sz="2000" dirty="0">
              <a:solidFill>
                <a:srgbClr val="0B3D91"/>
              </a:solidFill>
              <a:latin typeface="Arial"/>
              <a:cs typeface="Arial"/>
            </a:endParaRPr>
          </a:p>
        </p:txBody>
      </p:sp>
      <p:sp>
        <p:nvSpPr>
          <p:cNvPr id="35" name="Parallelogram 34">
            <a:extLst>
              <a:ext uri="{FF2B5EF4-FFF2-40B4-BE49-F238E27FC236}">
                <a16:creationId xmlns:a16="http://schemas.microsoft.com/office/drawing/2014/main" id="{E9D7E407-4A75-4772-A809-A91A7E317CCF}"/>
              </a:ext>
            </a:extLst>
          </p:cNvPr>
          <p:cNvSpPr/>
          <p:nvPr/>
        </p:nvSpPr>
        <p:spPr>
          <a:xfrm rot="8491378">
            <a:off x="1232849" y="1943768"/>
            <a:ext cx="879134" cy="629110"/>
          </a:xfrm>
          <a:prstGeom prst="parallelogram">
            <a:avLst>
              <a:gd name="adj" fmla="val 83011"/>
            </a:avLst>
          </a:prstGeom>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2" name="TextBox 561">
            <a:extLst>
              <a:ext uri="{FF2B5EF4-FFF2-40B4-BE49-F238E27FC236}">
                <a16:creationId xmlns:a16="http://schemas.microsoft.com/office/drawing/2014/main" id="{57287C96-E165-40EF-A8B7-B068AF10A7AE}"/>
              </a:ext>
            </a:extLst>
          </p:cNvPr>
          <p:cNvSpPr txBox="1"/>
          <p:nvPr/>
        </p:nvSpPr>
        <p:spPr>
          <a:xfrm>
            <a:off x="979376" y="2132679"/>
            <a:ext cx="652667" cy="369332"/>
          </a:xfrm>
          <a:prstGeom prst="rect">
            <a:avLst/>
          </a:prstGeom>
          <a:noFill/>
        </p:spPr>
        <p:txBody>
          <a:bodyPr wrap="square" rtlCol="0">
            <a:spAutoFit/>
          </a:bodyPr>
          <a:lstStyle/>
          <a:p>
            <a:pPr algn="ctr"/>
            <a:r>
              <a:rPr lang="en-US" dirty="0"/>
              <a:t>A</a:t>
            </a:r>
            <a:r>
              <a:rPr lang="en-US" baseline="-25000" dirty="0"/>
              <a:t>x</a:t>
            </a:r>
          </a:p>
        </p:txBody>
      </p:sp>
      <p:sp>
        <p:nvSpPr>
          <p:cNvPr id="489" name="Slide Number Placeholder 1">
            <a:extLst>
              <a:ext uri="{FF2B5EF4-FFF2-40B4-BE49-F238E27FC236}">
                <a16:creationId xmlns:a16="http://schemas.microsoft.com/office/drawing/2014/main" id="{5CC6E75F-2B46-492D-A920-4CDEDB140770}"/>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172</a:t>
            </a:fld>
            <a:endParaRPr lang="en-US" altLang="en-US" sz="1200"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66">
            <a:extLst>
              <a:ext uri="{FF2B5EF4-FFF2-40B4-BE49-F238E27FC236}">
                <a16:creationId xmlns:a16="http://schemas.microsoft.com/office/drawing/2014/main" id="{F9598645-5D03-49B8-8128-6D8D239725B2}"/>
              </a:ext>
            </a:extLst>
          </p:cNvPr>
          <p:cNvGrpSpPr/>
          <p:nvPr/>
        </p:nvGrpSpPr>
        <p:grpSpPr>
          <a:xfrm>
            <a:off x="6467797" y="2303460"/>
            <a:ext cx="1203901" cy="457200"/>
            <a:chOff x="533400" y="3886200"/>
            <a:chExt cx="1203901" cy="457200"/>
          </a:xfrm>
        </p:grpSpPr>
        <p:cxnSp>
          <p:nvCxnSpPr>
            <p:cNvPr id="68" name="Straight Connector 67">
              <a:extLst>
                <a:ext uri="{FF2B5EF4-FFF2-40B4-BE49-F238E27FC236}">
                  <a16:creationId xmlns:a16="http://schemas.microsoft.com/office/drawing/2014/main" id="{D418C94A-0A23-4A0D-B8AA-1B23177B3634}"/>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A672A63-18FD-4CF5-BDBA-C86074B870F4}"/>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8CC904D-C6CC-45F7-AC7D-DC7A542398B4}"/>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589643F-54E5-462D-9255-7EF27B90736D}"/>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3F37E1FA-9C3B-40A1-B535-5F086D6D386B}"/>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2994999-2E24-42DD-8AE4-6D430E278DF5}"/>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BD86420B-0485-4C87-A154-13D3BA5673E0}"/>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2417166E-08D1-4139-BA98-4847639604D7}"/>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B6CEFE47-B9BE-45D8-A129-23D1063D92A9}"/>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F4054DD-815D-44F1-8C9E-6008815717F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object 2">
            <a:extLst>
              <a:ext uri="{FF2B5EF4-FFF2-40B4-BE49-F238E27FC236}">
                <a16:creationId xmlns:a16="http://schemas.microsoft.com/office/drawing/2014/main" id="{F68E2FF2-425D-49AB-A500-E6E171338633}"/>
              </a:ext>
            </a:extLst>
          </p:cNvPr>
          <p:cNvSpPr txBox="1">
            <a:spLocks noGrp="1"/>
          </p:cNvSpPr>
          <p:nvPr>
            <p:ph type="title"/>
          </p:nvPr>
        </p:nvSpPr>
        <p:spPr>
          <a:xfrm>
            <a:off x="988828" y="0"/>
            <a:ext cx="7357730"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Condensing Conductors…</a:t>
            </a:r>
          </a:p>
        </p:txBody>
      </p:sp>
      <p:sp>
        <p:nvSpPr>
          <p:cNvPr id="26" name="object 26">
            <a:extLst>
              <a:ext uri="{FF2B5EF4-FFF2-40B4-BE49-F238E27FC236}">
                <a16:creationId xmlns:a16="http://schemas.microsoft.com/office/drawing/2014/main" id="{02142BC0-3810-4BC0-A476-9CC590B5D528}"/>
              </a:ext>
            </a:extLst>
          </p:cNvPr>
          <p:cNvSpPr txBox="1"/>
          <p:nvPr/>
        </p:nvSpPr>
        <p:spPr>
          <a:xfrm>
            <a:off x="1676400" y="1106934"/>
            <a:ext cx="5410200" cy="1102866"/>
          </a:xfrm>
          <a:prstGeom prst="rect">
            <a:avLst/>
          </a:prstGeom>
        </p:spPr>
        <p:txBody>
          <a:bodyPr lIns="0" tIns="12700" rIns="0" bIns="0">
            <a:spAutoFit/>
          </a:bodyPr>
          <a:lstStyle/>
          <a:p>
            <a:pPr marL="635" algn="ctr">
              <a:spcBef>
                <a:spcPts val="100"/>
              </a:spcBef>
              <a:defRPr/>
            </a:pPr>
            <a:r>
              <a:rPr sz="2400" u="heavy" spc="-5" dirty="0">
                <a:uFill>
                  <a:solidFill>
                    <a:srgbClr val="000000"/>
                  </a:solidFill>
                </a:uFill>
                <a:latin typeface="Arial"/>
                <a:cs typeface="Arial"/>
              </a:rPr>
              <a:t>Conductors in</a:t>
            </a:r>
            <a:r>
              <a:rPr sz="2400" u="heavy" spc="15" dirty="0">
                <a:uFill>
                  <a:solidFill>
                    <a:srgbClr val="000000"/>
                  </a:solidFill>
                </a:uFill>
                <a:latin typeface="Arial"/>
                <a:cs typeface="Arial"/>
              </a:rPr>
              <a:t> </a:t>
            </a:r>
            <a:r>
              <a:rPr sz="2400" u="heavy" spc="-5" dirty="0">
                <a:uFill>
                  <a:solidFill>
                    <a:srgbClr val="000000"/>
                  </a:solidFill>
                </a:uFill>
                <a:latin typeface="Arial"/>
                <a:cs typeface="Arial"/>
              </a:rPr>
              <a:t>series</a:t>
            </a:r>
            <a:endParaRPr sz="2500" dirty="0">
              <a:latin typeface="Arial"/>
              <a:cs typeface="Arial"/>
            </a:endParaRPr>
          </a:p>
          <a:p>
            <a:pPr algn="ctr">
              <a:defRPr/>
            </a:pPr>
            <a:r>
              <a:rPr sz="2400" spc="-5" dirty="0">
                <a:latin typeface="Arial"/>
                <a:cs typeface="Arial"/>
              </a:rPr>
              <a:t>1/G</a:t>
            </a:r>
            <a:r>
              <a:rPr sz="2400" spc="-7" baseline="-20833" dirty="0">
                <a:latin typeface="Arial"/>
                <a:cs typeface="Arial"/>
              </a:rPr>
              <a:t>1-2 </a:t>
            </a:r>
            <a:r>
              <a:rPr sz="2400" dirty="0">
                <a:latin typeface="Arial"/>
                <a:cs typeface="Arial"/>
              </a:rPr>
              <a:t>= </a:t>
            </a:r>
            <a:r>
              <a:rPr sz="2400" spc="-5" dirty="0">
                <a:latin typeface="Arial"/>
                <a:cs typeface="Arial"/>
              </a:rPr>
              <a:t>1/G</a:t>
            </a:r>
            <a:r>
              <a:rPr sz="2400" spc="-7" baseline="-20833" dirty="0">
                <a:latin typeface="Arial"/>
                <a:cs typeface="Arial"/>
              </a:rPr>
              <a:t>1 </a:t>
            </a:r>
            <a:r>
              <a:rPr sz="2400" dirty="0">
                <a:latin typeface="Arial"/>
                <a:cs typeface="Arial"/>
              </a:rPr>
              <a:t>+ </a:t>
            </a:r>
            <a:r>
              <a:rPr sz="2400" spc="-5" dirty="0">
                <a:latin typeface="Arial"/>
                <a:cs typeface="Arial"/>
              </a:rPr>
              <a:t>1/G</a:t>
            </a:r>
            <a:r>
              <a:rPr sz="2400" spc="-7" baseline="-20833" dirty="0">
                <a:latin typeface="Arial"/>
                <a:cs typeface="Arial"/>
              </a:rPr>
              <a:t>2 </a:t>
            </a:r>
            <a:r>
              <a:rPr sz="2400" dirty="0">
                <a:latin typeface="Arial"/>
                <a:cs typeface="Arial"/>
              </a:rPr>
              <a:t>+ </a:t>
            </a:r>
            <a:r>
              <a:rPr sz="2400" spc="-5" dirty="0">
                <a:latin typeface="Arial"/>
                <a:cs typeface="Arial"/>
              </a:rPr>
              <a:t>1/G</a:t>
            </a:r>
            <a:r>
              <a:rPr sz="2400" spc="-7" baseline="-20833" dirty="0">
                <a:latin typeface="Arial"/>
                <a:cs typeface="Arial"/>
              </a:rPr>
              <a:t>3 </a:t>
            </a:r>
            <a:r>
              <a:rPr sz="2400" dirty="0">
                <a:latin typeface="Arial"/>
                <a:cs typeface="Arial"/>
              </a:rPr>
              <a:t>+ … +</a:t>
            </a:r>
            <a:r>
              <a:rPr sz="2400" spc="585" dirty="0">
                <a:latin typeface="Arial"/>
                <a:cs typeface="Arial"/>
              </a:rPr>
              <a:t> </a:t>
            </a:r>
            <a:r>
              <a:rPr sz="2400" spc="-5" dirty="0">
                <a:latin typeface="Arial"/>
                <a:cs typeface="Arial"/>
              </a:rPr>
              <a:t>1/G</a:t>
            </a:r>
            <a:r>
              <a:rPr sz="2400" spc="-7" baseline="-20833" dirty="0">
                <a:latin typeface="Arial"/>
                <a:cs typeface="Arial"/>
              </a:rPr>
              <a:t>n</a:t>
            </a:r>
            <a:endParaRPr sz="2400" baseline="-20833" dirty="0">
              <a:latin typeface="Arial"/>
              <a:cs typeface="Arial"/>
            </a:endParaRPr>
          </a:p>
          <a:p>
            <a:pPr marL="836930" algn="ctr">
              <a:spcBef>
                <a:spcPts val="1905"/>
              </a:spcBef>
              <a:defRPr/>
            </a:pPr>
            <a:endParaRPr sz="1050" baseline="-19841" dirty="0">
              <a:latin typeface="Carlito"/>
              <a:cs typeface="Carlito"/>
            </a:endParaRPr>
          </a:p>
        </p:txBody>
      </p:sp>
      <p:grpSp>
        <p:nvGrpSpPr>
          <p:cNvPr id="10" name="Group 9">
            <a:extLst>
              <a:ext uri="{FF2B5EF4-FFF2-40B4-BE49-F238E27FC236}">
                <a16:creationId xmlns:a16="http://schemas.microsoft.com/office/drawing/2014/main" id="{075EE4B8-8045-45CA-8F24-AC3AAAFBD930}"/>
              </a:ext>
            </a:extLst>
          </p:cNvPr>
          <p:cNvGrpSpPr/>
          <p:nvPr/>
        </p:nvGrpSpPr>
        <p:grpSpPr>
          <a:xfrm>
            <a:off x="1500403" y="2303460"/>
            <a:ext cx="1203901" cy="457200"/>
            <a:chOff x="533400" y="3886200"/>
            <a:chExt cx="1203901" cy="457200"/>
          </a:xfrm>
        </p:grpSpPr>
        <p:cxnSp>
          <p:nvCxnSpPr>
            <p:cNvPr id="4" name="Straight Connector 3">
              <a:extLst>
                <a:ext uri="{FF2B5EF4-FFF2-40B4-BE49-F238E27FC236}">
                  <a16:creationId xmlns:a16="http://schemas.microsoft.com/office/drawing/2014/main" id="{CC2AFC9C-2307-4EC7-9EE5-A96CC567FD5D}"/>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6F45575-E9E9-4614-A3E7-1CEE2FCF06DA}"/>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3919566-CE3E-46B9-897B-A25FC29E2328}"/>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9F6A197-ECB0-48ED-9AE3-0E99698B5983}"/>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FD36B00-920A-49AE-B0B8-608DBAA2B42C}"/>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A669C68-0C50-4640-82F5-6E0B4A42FAD4}"/>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95D5AC9-ACF9-4B2E-888C-E08F168AC45C}"/>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B84DE39-1A42-46BB-AA64-CBE8EEB0B953}"/>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B0E1252-3529-40A8-99D5-1BAC8E11A700}"/>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7B18A65-DB0D-4BCF-A042-C34F4CE2CD0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956E4E1A-FC00-4B6B-93FF-034E8F4752E9}"/>
              </a:ext>
            </a:extLst>
          </p:cNvPr>
          <p:cNvSpPr/>
          <p:nvPr/>
        </p:nvSpPr>
        <p:spPr>
          <a:xfrm>
            <a:off x="1066800" y="2308678"/>
            <a:ext cx="451897" cy="451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42" name="Oval 41">
            <a:extLst>
              <a:ext uri="{FF2B5EF4-FFF2-40B4-BE49-F238E27FC236}">
                <a16:creationId xmlns:a16="http://schemas.microsoft.com/office/drawing/2014/main" id="{D1529539-2534-4FBF-A1AC-5EEB46792D30}"/>
              </a:ext>
            </a:extLst>
          </p:cNvPr>
          <p:cNvSpPr/>
          <p:nvPr/>
        </p:nvSpPr>
        <p:spPr>
          <a:xfrm>
            <a:off x="2704304" y="2308678"/>
            <a:ext cx="451897" cy="451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43" name="Group 42">
            <a:extLst>
              <a:ext uri="{FF2B5EF4-FFF2-40B4-BE49-F238E27FC236}">
                <a16:creationId xmlns:a16="http://schemas.microsoft.com/office/drawing/2014/main" id="{E18A6FCC-42FC-47FE-9135-ACE02267022F}"/>
              </a:ext>
            </a:extLst>
          </p:cNvPr>
          <p:cNvGrpSpPr/>
          <p:nvPr/>
        </p:nvGrpSpPr>
        <p:grpSpPr>
          <a:xfrm>
            <a:off x="3156201" y="2303460"/>
            <a:ext cx="1203901" cy="457200"/>
            <a:chOff x="533400" y="3886200"/>
            <a:chExt cx="1203901" cy="457200"/>
          </a:xfrm>
        </p:grpSpPr>
        <p:cxnSp>
          <p:nvCxnSpPr>
            <p:cNvPr id="44" name="Straight Connector 43">
              <a:extLst>
                <a:ext uri="{FF2B5EF4-FFF2-40B4-BE49-F238E27FC236}">
                  <a16:creationId xmlns:a16="http://schemas.microsoft.com/office/drawing/2014/main" id="{286F6830-2408-442F-A3C9-E8D23A4DC27E}"/>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A425DF4-F6A3-49F9-B1F9-68312770B7EC}"/>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5974EEA-612C-4579-A683-46FAC7E3DDB6}"/>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5F20C80-A902-412A-B413-7BC0BCA7C8FA}"/>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0D09778-724F-439B-919E-D7CB23C9B1E7}"/>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675A6DF-FE2E-43DA-AF6E-4D86D6D1BB9B}"/>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E15DFCC-0E29-4C7E-A2F9-8A9145E9E8CB}"/>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6238D3B-97D5-4D82-AFEB-B7DDDD843041}"/>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E49FD9A-3F73-4395-A055-8F5A3B5A2C24}"/>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FE7FD73-3D50-486F-A1E9-65208829EAE5}"/>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Oval 53">
            <a:extLst>
              <a:ext uri="{FF2B5EF4-FFF2-40B4-BE49-F238E27FC236}">
                <a16:creationId xmlns:a16="http://schemas.microsoft.com/office/drawing/2014/main" id="{2C28D2EB-30D6-488A-A14B-646CB6005E07}"/>
              </a:ext>
            </a:extLst>
          </p:cNvPr>
          <p:cNvSpPr/>
          <p:nvPr/>
        </p:nvSpPr>
        <p:spPr>
          <a:xfrm>
            <a:off x="4360102" y="2308678"/>
            <a:ext cx="451897" cy="451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55" name="Group 54">
            <a:extLst>
              <a:ext uri="{FF2B5EF4-FFF2-40B4-BE49-F238E27FC236}">
                <a16:creationId xmlns:a16="http://schemas.microsoft.com/office/drawing/2014/main" id="{37A836CA-FEA4-425F-9798-BB6E2FEC9EAE}"/>
              </a:ext>
            </a:extLst>
          </p:cNvPr>
          <p:cNvGrpSpPr/>
          <p:nvPr/>
        </p:nvGrpSpPr>
        <p:grpSpPr>
          <a:xfrm>
            <a:off x="4811999" y="2303460"/>
            <a:ext cx="1203901" cy="457200"/>
            <a:chOff x="533400" y="3886200"/>
            <a:chExt cx="1203901" cy="457200"/>
          </a:xfrm>
        </p:grpSpPr>
        <p:cxnSp>
          <p:nvCxnSpPr>
            <p:cNvPr id="56" name="Straight Connector 55">
              <a:extLst>
                <a:ext uri="{FF2B5EF4-FFF2-40B4-BE49-F238E27FC236}">
                  <a16:creationId xmlns:a16="http://schemas.microsoft.com/office/drawing/2014/main" id="{C51DF354-8A57-4307-A932-F4FB277DD203}"/>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AAE2B22-9191-4F55-8E75-EB2FDD679EA0}"/>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FFB3268-44D4-4480-93A5-D42E600AE618}"/>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EBB489A-C5B4-4D53-B6C6-169A47B3287F}"/>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4310D21-68B5-48B8-B3B6-C38240E48DA3}"/>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5A37F65-CFF5-4639-95DB-CC4B0B96BCFF}"/>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47F36C9-7667-43C5-8A35-BA8B33419BD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937B0D1-FE95-4D9B-82BE-03C36E536075}"/>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E61693E-AF87-4268-8B56-A17446C76892}"/>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D55F1B1-626F-4647-A75D-07340FC4F958}"/>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6" name="Oval 65">
            <a:extLst>
              <a:ext uri="{FF2B5EF4-FFF2-40B4-BE49-F238E27FC236}">
                <a16:creationId xmlns:a16="http://schemas.microsoft.com/office/drawing/2014/main" id="{AC303E44-0D9F-402B-A901-5A608BB43ECE}"/>
              </a:ext>
            </a:extLst>
          </p:cNvPr>
          <p:cNvSpPr/>
          <p:nvPr/>
        </p:nvSpPr>
        <p:spPr>
          <a:xfrm>
            <a:off x="6015900" y="2308678"/>
            <a:ext cx="451897" cy="451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8" name="Oval 77">
            <a:extLst>
              <a:ext uri="{FF2B5EF4-FFF2-40B4-BE49-F238E27FC236}">
                <a16:creationId xmlns:a16="http://schemas.microsoft.com/office/drawing/2014/main" id="{042E970B-79F4-4D02-80E6-B65B26994A4A}"/>
              </a:ext>
            </a:extLst>
          </p:cNvPr>
          <p:cNvSpPr/>
          <p:nvPr/>
        </p:nvSpPr>
        <p:spPr>
          <a:xfrm>
            <a:off x="7671698" y="2308678"/>
            <a:ext cx="451897" cy="451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79" name="object 26">
            <a:extLst>
              <a:ext uri="{FF2B5EF4-FFF2-40B4-BE49-F238E27FC236}">
                <a16:creationId xmlns:a16="http://schemas.microsoft.com/office/drawing/2014/main" id="{31AB7607-7C7E-416B-BC59-9F57EBC68D21}"/>
              </a:ext>
            </a:extLst>
          </p:cNvPr>
          <p:cNvSpPr txBox="1"/>
          <p:nvPr/>
        </p:nvSpPr>
        <p:spPr>
          <a:xfrm>
            <a:off x="1533303" y="3288464"/>
            <a:ext cx="5410200" cy="751488"/>
          </a:xfrm>
          <a:prstGeom prst="rect">
            <a:avLst/>
          </a:prstGeom>
        </p:spPr>
        <p:txBody>
          <a:bodyPr lIns="0" tIns="12700" rIns="0" bIns="0">
            <a:spAutoFit/>
          </a:bodyPr>
          <a:lstStyle/>
          <a:p>
            <a:pPr marL="229235" algn="ctr">
              <a:spcBef>
                <a:spcPts val="5"/>
              </a:spcBef>
              <a:defRPr/>
            </a:pPr>
            <a:r>
              <a:rPr sz="2400" u="heavy" spc="-5" dirty="0">
                <a:uFill>
                  <a:solidFill>
                    <a:srgbClr val="000000"/>
                  </a:solidFill>
                </a:uFill>
                <a:latin typeface="Arial"/>
                <a:cs typeface="Arial"/>
              </a:rPr>
              <a:t>Conductors in</a:t>
            </a:r>
            <a:r>
              <a:rPr sz="2400" u="heavy" spc="10" dirty="0">
                <a:uFill>
                  <a:solidFill>
                    <a:srgbClr val="000000"/>
                  </a:solidFill>
                </a:uFill>
                <a:latin typeface="Arial"/>
                <a:cs typeface="Arial"/>
              </a:rPr>
              <a:t> </a:t>
            </a:r>
            <a:r>
              <a:rPr sz="2400" u="heavy" spc="-5" dirty="0">
                <a:uFill>
                  <a:solidFill>
                    <a:srgbClr val="000000"/>
                  </a:solidFill>
                </a:uFill>
                <a:latin typeface="Arial"/>
                <a:cs typeface="Arial"/>
              </a:rPr>
              <a:t>parallel</a:t>
            </a:r>
            <a:endParaRPr sz="2500" dirty="0">
              <a:latin typeface="Arial"/>
              <a:cs typeface="Arial"/>
            </a:endParaRPr>
          </a:p>
          <a:p>
            <a:pPr marL="227965" algn="ctr">
              <a:defRPr/>
            </a:pPr>
            <a:r>
              <a:rPr sz="2400" spc="-5" dirty="0">
                <a:latin typeface="Arial"/>
                <a:cs typeface="Arial"/>
              </a:rPr>
              <a:t>G</a:t>
            </a:r>
            <a:r>
              <a:rPr sz="2400" spc="-7" baseline="-20833" dirty="0">
                <a:latin typeface="Arial"/>
                <a:cs typeface="Arial"/>
              </a:rPr>
              <a:t>1-2 </a:t>
            </a:r>
            <a:r>
              <a:rPr sz="2400" dirty="0">
                <a:latin typeface="Arial"/>
                <a:cs typeface="Arial"/>
              </a:rPr>
              <a:t>= </a:t>
            </a:r>
            <a:r>
              <a:rPr sz="2400" spc="-5" dirty="0">
                <a:latin typeface="Arial"/>
                <a:cs typeface="Arial"/>
              </a:rPr>
              <a:t>G</a:t>
            </a:r>
            <a:r>
              <a:rPr sz="2400" spc="-7" baseline="-20833" dirty="0">
                <a:latin typeface="Arial"/>
                <a:cs typeface="Arial"/>
              </a:rPr>
              <a:t>1 </a:t>
            </a:r>
            <a:r>
              <a:rPr sz="2400" dirty="0">
                <a:latin typeface="Arial"/>
                <a:cs typeface="Arial"/>
              </a:rPr>
              <a:t>+ </a:t>
            </a:r>
            <a:r>
              <a:rPr sz="2400" spc="-5" dirty="0">
                <a:latin typeface="Arial"/>
                <a:cs typeface="Arial"/>
              </a:rPr>
              <a:t>G</a:t>
            </a:r>
            <a:r>
              <a:rPr sz="2400" spc="-7" baseline="-20833" dirty="0">
                <a:latin typeface="Arial"/>
                <a:cs typeface="Arial"/>
              </a:rPr>
              <a:t>2 </a:t>
            </a:r>
            <a:r>
              <a:rPr sz="2400" dirty="0">
                <a:latin typeface="Arial"/>
                <a:cs typeface="Arial"/>
              </a:rPr>
              <a:t>+ </a:t>
            </a:r>
            <a:r>
              <a:rPr sz="2400" spc="-5" dirty="0">
                <a:latin typeface="Arial"/>
                <a:cs typeface="Arial"/>
              </a:rPr>
              <a:t>G</a:t>
            </a:r>
            <a:r>
              <a:rPr sz="2400" spc="-7" baseline="-20833" dirty="0">
                <a:latin typeface="Arial"/>
                <a:cs typeface="Arial"/>
              </a:rPr>
              <a:t>3 </a:t>
            </a:r>
            <a:r>
              <a:rPr sz="2400" dirty="0">
                <a:latin typeface="Arial"/>
                <a:cs typeface="Arial"/>
              </a:rPr>
              <a:t>+ … +</a:t>
            </a:r>
            <a:r>
              <a:rPr sz="2400" spc="565" dirty="0">
                <a:latin typeface="Arial"/>
                <a:cs typeface="Arial"/>
              </a:rPr>
              <a:t> </a:t>
            </a:r>
            <a:r>
              <a:rPr sz="2400" spc="-5" dirty="0" err="1">
                <a:latin typeface="Arial"/>
                <a:cs typeface="Arial"/>
              </a:rPr>
              <a:t>G</a:t>
            </a:r>
            <a:r>
              <a:rPr sz="2400" spc="-7" baseline="-20833" dirty="0" err="1">
                <a:latin typeface="Arial"/>
                <a:cs typeface="Arial"/>
              </a:rPr>
              <a:t>n</a:t>
            </a:r>
            <a:endParaRPr sz="2400" baseline="-20833" dirty="0">
              <a:latin typeface="Arial"/>
              <a:cs typeface="Arial"/>
            </a:endParaRPr>
          </a:p>
        </p:txBody>
      </p:sp>
      <p:sp>
        <p:nvSpPr>
          <p:cNvPr id="12" name="TextBox 11">
            <a:extLst>
              <a:ext uri="{FF2B5EF4-FFF2-40B4-BE49-F238E27FC236}">
                <a16:creationId xmlns:a16="http://schemas.microsoft.com/office/drawing/2014/main" id="{06E7F6FC-7A93-4623-8FFF-11150432A8E7}"/>
              </a:ext>
            </a:extLst>
          </p:cNvPr>
          <p:cNvSpPr txBox="1"/>
          <p:nvPr/>
        </p:nvSpPr>
        <p:spPr>
          <a:xfrm>
            <a:off x="4359206" y="4038600"/>
            <a:ext cx="762000" cy="461665"/>
          </a:xfrm>
          <a:prstGeom prst="rect">
            <a:avLst/>
          </a:prstGeom>
          <a:noFill/>
        </p:spPr>
        <p:txBody>
          <a:bodyPr wrap="square" rtlCol="0">
            <a:spAutoFit/>
          </a:bodyPr>
          <a:lstStyle/>
          <a:p>
            <a:pPr algn="ctr"/>
            <a:r>
              <a:rPr lang="en-US" sz="2400" dirty="0"/>
              <a:t>G</a:t>
            </a:r>
            <a:r>
              <a:rPr lang="en-US" sz="2400" baseline="-25000" dirty="0"/>
              <a:t>1</a:t>
            </a:r>
          </a:p>
        </p:txBody>
      </p:sp>
      <p:sp>
        <p:nvSpPr>
          <p:cNvPr id="93" name="TextBox 92">
            <a:extLst>
              <a:ext uri="{FF2B5EF4-FFF2-40B4-BE49-F238E27FC236}">
                <a16:creationId xmlns:a16="http://schemas.microsoft.com/office/drawing/2014/main" id="{2FED15C1-98F7-4B12-A505-81F172A858B2}"/>
              </a:ext>
            </a:extLst>
          </p:cNvPr>
          <p:cNvSpPr txBox="1"/>
          <p:nvPr/>
        </p:nvSpPr>
        <p:spPr>
          <a:xfrm>
            <a:off x="3461001" y="1828800"/>
            <a:ext cx="762000" cy="461665"/>
          </a:xfrm>
          <a:prstGeom prst="rect">
            <a:avLst/>
          </a:prstGeom>
          <a:noFill/>
        </p:spPr>
        <p:txBody>
          <a:bodyPr wrap="square" rtlCol="0">
            <a:spAutoFit/>
          </a:bodyPr>
          <a:lstStyle/>
          <a:p>
            <a:pPr algn="ctr"/>
            <a:r>
              <a:rPr lang="en-US" sz="2400" dirty="0"/>
              <a:t>G</a:t>
            </a:r>
            <a:r>
              <a:rPr lang="en-US" sz="2400" baseline="-25000" dirty="0"/>
              <a:t>2</a:t>
            </a:r>
          </a:p>
        </p:txBody>
      </p:sp>
      <p:sp>
        <p:nvSpPr>
          <p:cNvPr id="94" name="TextBox 93">
            <a:extLst>
              <a:ext uri="{FF2B5EF4-FFF2-40B4-BE49-F238E27FC236}">
                <a16:creationId xmlns:a16="http://schemas.microsoft.com/office/drawing/2014/main" id="{A9B92764-0592-4567-8176-46E7EF05FABA}"/>
              </a:ext>
            </a:extLst>
          </p:cNvPr>
          <p:cNvSpPr txBox="1"/>
          <p:nvPr/>
        </p:nvSpPr>
        <p:spPr>
          <a:xfrm>
            <a:off x="5038827" y="1828800"/>
            <a:ext cx="762000" cy="461665"/>
          </a:xfrm>
          <a:prstGeom prst="rect">
            <a:avLst/>
          </a:prstGeom>
          <a:noFill/>
        </p:spPr>
        <p:txBody>
          <a:bodyPr wrap="square" rtlCol="0">
            <a:spAutoFit/>
          </a:bodyPr>
          <a:lstStyle/>
          <a:p>
            <a:pPr algn="ctr"/>
            <a:r>
              <a:rPr lang="en-US" sz="2400" dirty="0"/>
              <a:t>G</a:t>
            </a:r>
            <a:r>
              <a:rPr lang="en-US" sz="2400" baseline="-25000" dirty="0"/>
              <a:t>3</a:t>
            </a:r>
          </a:p>
        </p:txBody>
      </p:sp>
      <p:sp>
        <p:nvSpPr>
          <p:cNvPr id="95" name="TextBox 94">
            <a:extLst>
              <a:ext uri="{FF2B5EF4-FFF2-40B4-BE49-F238E27FC236}">
                <a16:creationId xmlns:a16="http://schemas.microsoft.com/office/drawing/2014/main" id="{9DCE580F-5D7D-4416-916A-E19635C9DFBC}"/>
              </a:ext>
            </a:extLst>
          </p:cNvPr>
          <p:cNvSpPr txBox="1"/>
          <p:nvPr/>
        </p:nvSpPr>
        <p:spPr>
          <a:xfrm>
            <a:off x="6618425" y="1828800"/>
            <a:ext cx="762000" cy="461665"/>
          </a:xfrm>
          <a:prstGeom prst="rect">
            <a:avLst/>
          </a:prstGeom>
          <a:noFill/>
        </p:spPr>
        <p:txBody>
          <a:bodyPr wrap="square" rtlCol="0">
            <a:spAutoFit/>
          </a:bodyPr>
          <a:lstStyle/>
          <a:p>
            <a:pPr algn="ctr"/>
            <a:r>
              <a:rPr lang="en-US" sz="2400" dirty="0" err="1"/>
              <a:t>G</a:t>
            </a:r>
            <a:r>
              <a:rPr lang="en-US" sz="2400" baseline="-25000" dirty="0" err="1"/>
              <a:t>n</a:t>
            </a:r>
            <a:endParaRPr lang="en-US" sz="2400" baseline="-25000" dirty="0"/>
          </a:p>
        </p:txBody>
      </p:sp>
      <p:cxnSp>
        <p:nvCxnSpPr>
          <p:cNvPr id="14" name="Straight Connector 13">
            <a:extLst>
              <a:ext uri="{FF2B5EF4-FFF2-40B4-BE49-F238E27FC236}">
                <a16:creationId xmlns:a16="http://schemas.microsoft.com/office/drawing/2014/main" id="{6923CA73-6D3F-4BCA-92A5-EF4E4032CD92}"/>
              </a:ext>
            </a:extLst>
          </p:cNvPr>
          <p:cNvCxnSpPr/>
          <p:nvPr/>
        </p:nvCxnSpPr>
        <p:spPr>
          <a:xfrm flipV="1">
            <a:off x="6029681" y="1995934"/>
            <a:ext cx="451897" cy="10668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9" name="Oval 98">
            <a:extLst>
              <a:ext uri="{FF2B5EF4-FFF2-40B4-BE49-F238E27FC236}">
                <a16:creationId xmlns:a16="http://schemas.microsoft.com/office/drawing/2014/main" id="{D7E166C2-340A-46B0-AC35-300636663779}"/>
              </a:ext>
            </a:extLst>
          </p:cNvPr>
          <p:cNvSpPr/>
          <p:nvPr/>
        </p:nvSpPr>
        <p:spPr>
          <a:xfrm>
            <a:off x="2296606" y="5025700"/>
            <a:ext cx="451897" cy="451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grpSp>
        <p:nvGrpSpPr>
          <p:cNvPr id="100" name="Group 99">
            <a:extLst>
              <a:ext uri="{FF2B5EF4-FFF2-40B4-BE49-F238E27FC236}">
                <a16:creationId xmlns:a16="http://schemas.microsoft.com/office/drawing/2014/main" id="{5244DA6D-C523-41EB-AC06-D07AF76B956E}"/>
              </a:ext>
            </a:extLst>
          </p:cNvPr>
          <p:cNvGrpSpPr/>
          <p:nvPr/>
        </p:nvGrpSpPr>
        <p:grpSpPr>
          <a:xfrm>
            <a:off x="4073772" y="4372222"/>
            <a:ext cx="685800" cy="260443"/>
            <a:chOff x="533400" y="3886200"/>
            <a:chExt cx="1203901" cy="457200"/>
          </a:xfrm>
        </p:grpSpPr>
        <p:cxnSp>
          <p:nvCxnSpPr>
            <p:cNvPr id="101" name="Straight Connector 100">
              <a:extLst>
                <a:ext uri="{FF2B5EF4-FFF2-40B4-BE49-F238E27FC236}">
                  <a16:creationId xmlns:a16="http://schemas.microsoft.com/office/drawing/2014/main" id="{ABD90E16-1DCA-4567-8343-22F2E288C09A}"/>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A751CBF5-B086-4A07-9CE5-DC74E60F554D}"/>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B4D026E-FDA9-4592-B76D-E24AE9E11ABD}"/>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AAEC83B-EBE1-4306-8BBD-D1B3736D30C8}"/>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1DED288-E9C1-435B-B247-21D2414AA4C4}"/>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CD82578B-4634-4F41-8E9E-67CA42E7A11B}"/>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6E1CE045-02DC-4310-85AA-6B7FB4F073AC}"/>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B7FD9B81-F6BE-470F-B21B-8920CD6B3B7D}"/>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F55FE0D-8ED7-4E15-905D-5AA44CBF37C7}"/>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1DC925A6-4768-4CA2-A7EF-65BF034E77CC}"/>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B3703AB7-8E32-4EAC-A423-D513285A8703}"/>
              </a:ext>
            </a:extLst>
          </p:cNvPr>
          <p:cNvGrpSpPr/>
          <p:nvPr/>
        </p:nvGrpSpPr>
        <p:grpSpPr>
          <a:xfrm>
            <a:off x="4073772" y="4797579"/>
            <a:ext cx="685800" cy="260443"/>
            <a:chOff x="533400" y="3886200"/>
            <a:chExt cx="1203901" cy="457200"/>
          </a:xfrm>
        </p:grpSpPr>
        <p:cxnSp>
          <p:nvCxnSpPr>
            <p:cNvPr id="112" name="Straight Connector 111">
              <a:extLst>
                <a:ext uri="{FF2B5EF4-FFF2-40B4-BE49-F238E27FC236}">
                  <a16:creationId xmlns:a16="http://schemas.microsoft.com/office/drawing/2014/main" id="{6F3AB013-52BE-4F3E-9FA3-FAC9D3A2DFC9}"/>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92E6FFC9-83CB-4F54-A2BA-B20404AE3F0B}"/>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EEAAAD1C-11FF-423D-BF97-19CDE7DD6937}"/>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4BDD333-F4CE-4679-9A3B-73DA268D1688}"/>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9141E97B-41BA-491A-A626-F5D6D91A82F1}"/>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A95DCE2C-DE2C-44F8-AE85-AE06F37E90A6}"/>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2A4100A5-1BDC-49AC-BADA-0774CBD79400}"/>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28289527-AFD4-4184-B5E0-DC15481A8036}"/>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E9E936D-228F-49E3-A288-6F673C392601}"/>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BDBB49A-B6A0-4F25-9A22-94B80E2DFC9B}"/>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2" name="Group 121">
            <a:extLst>
              <a:ext uri="{FF2B5EF4-FFF2-40B4-BE49-F238E27FC236}">
                <a16:creationId xmlns:a16="http://schemas.microsoft.com/office/drawing/2014/main" id="{8BA3CA5E-2738-4F9A-8891-2F4C52164344}"/>
              </a:ext>
            </a:extLst>
          </p:cNvPr>
          <p:cNvGrpSpPr/>
          <p:nvPr/>
        </p:nvGrpSpPr>
        <p:grpSpPr>
          <a:xfrm>
            <a:off x="4073772" y="5249561"/>
            <a:ext cx="685800" cy="260443"/>
            <a:chOff x="533400" y="3886200"/>
            <a:chExt cx="1203901" cy="457200"/>
          </a:xfrm>
        </p:grpSpPr>
        <p:cxnSp>
          <p:nvCxnSpPr>
            <p:cNvPr id="123" name="Straight Connector 122">
              <a:extLst>
                <a:ext uri="{FF2B5EF4-FFF2-40B4-BE49-F238E27FC236}">
                  <a16:creationId xmlns:a16="http://schemas.microsoft.com/office/drawing/2014/main" id="{EF670B59-A5C1-4370-9E4C-1CB3AD70F7B9}"/>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AA87401-6AAB-49DA-A516-9770036E8458}"/>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E2100ACD-CDBD-4D8E-B4A0-DC5AC52E8112}"/>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778794E0-AC4F-4BDB-AF26-E318B16085C6}"/>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EB014E23-A81B-4D3F-9190-5F402A165F37}"/>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78E11C9B-BA2D-446E-A2C8-DA937978BFCF}"/>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F0709883-8D94-4A02-A842-B097F7FBAEC1}"/>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5B4F827-53C2-4CD7-A866-A2E5800EC2B8}"/>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0504F363-20E1-4A46-9136-15781ABAFED3}"/>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938657F7-E38C-4C75-822A-DAF5776E6BD0}"/>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3" name="Group 132">
            <a:extLst>
              <a:ext uri="{FF2B5EF4-FFF2-40B4-BE49-F238E27FC236}">
                <a16:creationId xmlns:a16="http://schemas.microsoft.com/office/drawing/2014/main" id="{8B96D8EE-C414-48EA-9365-7AF4BF72BF52}"/>
              </a:ext>
            </a:extLst>
          </p:cNvPr>
          <p:cNvGrpSpPr/>
          <p:nvPr/>
        </p:nvGrpSpPr>
        <p:grpSpPr>
          <a:xfrm>
            <a:off x="4073772" y="5799070"/>
            <a:ext cx="685800" cy="260443"/>
            <a:chOff x="533400" y="3886200"/>
            <a:chExt cx="1203901" cy="457200"/>
          </a:xfrm>
        </p:grpSpPr>
        <p:cxnSp>
          <p:nvCxnSpPr>
            <p:cNvPr id="134" name="Straight Connector 133">
              <a:extLst>
                <a:ext uri="{FF2B5EF4-FFF2-40B4-BE49-F238E27FC236}">
                  <a16:creationId xmlns:a16="http://schemas.microsoft.com/office/drawing/2014/main" id="{64C3756D-59A0-49D1-8E89-A1F0970137CA}"/>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D7609EA6-868C-4C59-84FA-3B95B91E291A}"/>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72D9CCAD-343D-48CF-8391-C102233C1E71}"/>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D4061C0-C3EB-4345-94F2-616BDCC5AA1A}"/>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530472A6-5FB0-401B-B05E-81E3B0A5F425}"/>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94BC7466-0296-4ED2-A6AD-F30EF5686AB4}"/>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7C13E8A0-EE81-402A-9F3A-AA67266982E9}"/>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E6CB540B-5BE5-4E0B-A6EC-09928E5D1033}"/>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1F99F922-4D61-413C-9500-5AEEDC71F9DF}"/>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138F258-800E-4E2A-83D7-838DBC3D03BF}"/>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4" name="TextBox 143">
            <a:extLst>
              <a:ext uri="{FF2B5EF4-FFF2-40B4-BE49-F238E27FC236}">
                <a16:creationId xmlns:a16="http://schemas.microsoft.com/office/drawing/2014/main" id="{AFA3FEC3-9D95-4684-BDB4-7D07C709880A}"/>
              </a:ext>
            </a:extLst>
          </p:cNvPr>
          <p:cNvSpPr txBox="1"/>
          <p:nvPr/>
        </p:nvSpPr>
        <p:spPr>
          <a:xfrm>
            <a:off x="4359206" y="4500294"/>
            <a:ext cx="762000" cy="461665"/>
          </a:xfrm>
          <a:prstGeom prst="rect">
            <a:avLst/>
          </a:prstGeom>
          <a:noFill/>
        </p:spPr>
        <p:txBody>
          <a:bodyPr wrap="square" rtlCol="0">
            <a:spAutoFit/>
          </a:bodyPr>
          <a:lstStyle/>
          <a:p>
            <a:pPr algn="ctr"/>
            <a:r>
              <a:rPr lang="en-US" sz="2400" dirty="0"/>
              <a:t>G</a:t>
            </a:r>
            <a:r>
              <a:rPr lang="en-US" sz="2400" baseline="-25000" dirty="0"/>
              <a:t>2</a:t>
            </a:r>
          </a:p>
        </p:txBody>
      </p:sp>
      <p:sp>
        <p:nvSpPr>
          <p:cNvPr id="145" name="TextBox 144">
            <a:extLst>
              <a:ext uri="{FF2B5EF4-FFF2-40B4-BE49-F238E27FC236}">
                <a16:creationId xmlns:a16="http://schemas.microsoft.com/office/drawing/2014/main" id="{992DA5C6-603D-4645-B1D4-1D7C768E30B2}"/>
              </a:ext>
            </a:extLst>
          </p:cNvPr>
          <p:cNvSpPr txBox="1"/>
          <p:nvPr/>
        </p:nvSpPr>
        <p:spPr>
          <a:xfrm>
            <a:off x="4359206" y="4932326"/>
            <a:ext cx="762000" cy="461665"/>
          </a:xfrm>
          <a:prstGeom prst="rect">
            <a:avLst/>
          </a:prstGeom>
          <a:noFill/>
        </p:spPr>
        <p:txBody>
          <a:bodyPr wrap="square" rtlCol="0">
            <a:spAutoFit/>
          </a:bodyPr>
          <a:lstStyle/>
          <a:p>
            <a:pPr algn="ctr"/>
            <a:r>
              <a:rPr lang="en-US" sz="2400" dirty="0"/>
              <a:t>G</a:t>
            </a:r>
            <a:r>
              <a:rPr lang="en-US" sz="2400" baseline="-25000" dirty="0"/>
              <a:t>3</a:t>
            </a:r>
          </a:p>
        </p:txBody>
      </p:sp>
      <p:cxnSp>
        <p:nvCxnSpPr>
          <p:cNvPr id="16" name="Straight Connector 15">
            <a:extLst>
              <a:ext uri="{FF2B5EF4-FFF2-40B4-BE49-F238E27FC236}">
                <a16:creationId xmlns:a16="http://schemas.microsoft.com/office/drawing/2014/main" id="{D0CA58CB-AF08-4DEC-8A8C-18C4F5146C5B}"/>
              </a:ext>
            </a:extLst>
          </p:cNvPr>
          <p:cNvCxnSpPr>
            <a:cxnSpLocks/>
          </p:cNvCxnSpPr>
          <p:nvPr/>
        </p:nvCxnSpPr>
        <p:spPr>
          <a:xfrm>
            <a:off x="3432171" y="4500265"/>
            <a:ext cx="0" cy="10097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23F9A5-60F0-462F-932D-584D2FBE009F}"/>
              </a:ext>
            </a:extLst>
          </p:cNvPr>
          <p:cNvCxnSpPr>
            <a:cxnSpLocks/>
          </p:cNvCxnSpPr>
          <p:nvPr/>
        </p:nvCxnSpPr>
        <p:spPr>
          <a:xfrm>
            <a:off x="2748503" y="5254086"/>
            <a:ext cx="68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CEBF020D-1D03-4125-957F-D8F06DC4C113}"/>
              </a:ext>
            </a:extLst>
          </p:cNvPr>
          <p:cNvCxnSpPr>
            <a:cxnSpLocks/>
          </p:cNvCxnSpPr>
          <p:nvPr/>
        </p:nvCxnSpPr>
        <p:spPr>
          <a:xfrm>
            <a:off x="3129503" y="5599027"/>
            <a:ext cx="259512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5DDCA0AB-5484-4507-8CEB-0A7AE927FD72}"/>
              </a:ext>
            </a:extLst>
          </p:cNvPr>
          <p:cNvCxnSpPr>
            <a:cxnSpLocks/>
          </p:cNvCxnSpPr>
          <p:nvPr/>
        </p:nvCxnSpPr>
        <p:spPr>
          <a:xfrm flipH="1">
            <a:off x="3432171" y="5683563"/>
            <a:ext cx="2132" cy="2435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B4A86906-D025-4232-8430-C8BDB24FE53C}"/>
              </a:ext>
            </a:extLst>
          </p:cNvPr>
          <p:cNvSpPr txBox="1"/>
          <p:nvPr/>
        </p:nvSpPr>
        <p:spPr>
          <a:xfrm>
            <a:off x="4359206" y="5511923"/>
            <a:ext cx="762000" cy="461665"/>
          </a:xfrm>
          <a:prstGeom prst="rect">
            <a:avLst/>
          </a:prstGeom>
          <a:noFill/>
        </p:spPr>
        <p:txBody>
          <a:bodyPr wrap="square" rtlCol="0">
            <a:spAutoFit/>
          </a:bodyPr>
          <a:lstStyle/>
          <a:p>
            <a:pPr algn="ctr"/>
            <a:r>
              <a:rPr lang="en-US" sz="2400" dirty="0" err="1"/>
              <a:t>G</a:t>
            </a:r>
            <a:r>
              <a:rPr lang="en-US" sz="2400" baseline="-25000" dirty="0" err="1"/>
              <a:t>n</a:t>
            </a:r>
            <a:endParaRPr lang="en-US" sz="2400" baseline="-25000" dirty="0"/>
          </a:p>
        </p:txBody>
      </p:sp>
      <p:cxnSp>
        <p:nvCxnSpPr>
          <p:cNvPr id="157" name="Straight Connector 156">
            <a:extLst>
              <a:ext uri="{FF2B5EF4-FFF2-40B4-BE49-F238E27FC236}">
                <a16:creationId xmlns:a16="http://schemas.microsoft.com/office/drawing/2014/main" id="{0EBD50FC-3116-4097-A682-3B14258B5F24}"/>
              </a:ext>
            </a:extLst>
          </p:cNvPr>
          <p:cNvCxnSpPr>
            <a:cxnSpLocks/>
          </p:cNvCxnSpPr>
          <p:nvPr/>
        </p:nvCxnSpPr>
        <p:spPr>
          <a:xfrm>
            <a:off x="4729703" y="4506771"/>
            <a:ext cx="68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0DD8B128-BF44-49D8-A344-8A5864CCDF7B}"/>
              </a:ext>
            </a:extLst>
          </p:cNvPr>
          <p:cNvCxnSpPr>
            <a:cxnSpLocks/>
          </p:cNvCxnSpPr>
          <p:nvPr/>
        </p:nvCxnSpPr>
        <p:spPr>
          <a:xfrm>
            <a:off x="4729703" y="4922942"/>
            <a:ext cx="68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D76F42E9-FF1B-4C2C-B187-F6F9C8EFFCBB}"/>
              </a:ext>
            </a:extLst>
          </p:cNvPr>
          <p:cNvCxnSpPr>
            <a:cxnSpLocks/>
          </p:cNvCxnSpPr>
          <p:nvPr/>
        </p:nvCxnSpPr>
        <p:spPr>
          <a:xfrm>
            <a:off x="4729703" y="5379619"/>
            <a:ext cx="68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8F350D8B-CFC2-45CE-9739-3B1DB13E8715}"/>
              </a:ext>
            </a:extLst>
          </p:cNvPr>
          <p:cNvCxnSpPr>
            <a:cxnSpLocks/>
          </p:cNvCxnSpPr>
          <p:nvPr/>
        </p:nvCxnSpPr>
        <p:spPr>
          <a:xfrm>
            <a:off x="4729703" y="5929134"/>
            <a:ext cx="68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01036E4F-7A9D-433A-8CE8-F9A7191A1150}"/>
              </a:ext>
            </a:extLst>
          </p:cNvPr>
          <p:cNvCxnSpPr>
            <a:cxnSpLocks/>
          </p:cNvCxnSpPr>
          <p:nvPr/>
        </p:nvCxnSpPr>
        <p:spPr>
          <a:xfrm>
            <a:off x="3428204" y="4500146"/>
            <a:ext cx="68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235D31CC-D568-43DD-A046-D38C49D6EAB7}"/>
              </a:ext>
            </a:extLst>
          </p:cNvPr>
          <p:cNvCxnSpPr>
            <a:cxnSpLocks/>
          </p:cNvCxnSpPr>
          <p:nvPr/>
        </p:nvCxnSpPr>
        <p:spPr>
          <a:xfrm>
            <a:off x="3428204" y="4925825"/>
            <a:ext cx="68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4997DD4D-26FE-459C-B523-8AA0010C307B}"/>
              </a:ext>
            </a:extLst>
          </p:cNvPr>
          <p:cNvCxnSpPr>
            <a:cxnSpLocks/>
          </p:cNvCxnSpPr>
          <p:nvPr/>
        </p:nvCxnSpPr>
        <p:spPr>
          <a:xfrm>
            <a:off x="3428204" y="5382822"/>
            <a:ext cx="68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BDB3583F-BCE8-40B3-BBB4-AF41A1D549F2}"/>
              </a:ext>
            </a:extLst>
          </p:cNvPr>
          <p:cNvCxnSpPr>
            <a:cxnSpLocks/>
          </p:cNvCxnSpPr>
          <p:nvPr/>
        </p:nvCxnSpPr>
        <p:spPr>
          <a:xfrm>
            <a:off x="3428204" y="5931914"/>
            <a:ext cx="68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5" name="Oval 164">
            <a:extLst>
              <a:ext uri="{FF2B5EF4-FFF2-40B4-BE49-F238E27FC236}">
                <a16:creationId xmlns:a16="http://schemas.microsoft.com/office/drawing/2014/main" id="{2638F61E-1FA6-4B14-A34B-D473C036CD50}"/>
              </a:ext>
            </a:extLst>
          </p:cNvPr>
          <p:cNvSpPr/>
          <p:nvPr/>
        </p:nvSpPr>
        <p:spPr>
          <a:xfrm>
            <a:off x="6025103" y="5018119"/>
            <a:ext cx="451897" cy="4519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cxnSp>
        <p:nvCxnSpPr>
          <p:cNvPr id="166" name="Straight Connector 165">
            <a:extLst>
              <a:ext uri="{FF2B5EF4-FFF2-40B4-BE49-F238E27FC236}">
                <a16:creationId xmlns:a16="http://schemas.microsoft.com/office/drawing/2014/main" id="{2FCA7BA9-7820-409B-821A-6586FD3CCADA}"/>
              </a:ext>
            </a:extLst>
          </p:cNvPr>
          <p:cNvCxnSpPr>
            <a:cxnSpLocks/>
          </p:cNvCxnSpPr>
          <p:nvPr/>
        </p:nvCxnSpPr>
        <p:spPr>
          <a:xfrm>
            <a:off x="5415503" y="4502732"/>
            <a:ext cx="0" cy="10097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A6643AA2-BBCE-4F82-ABA6-9FE8F9B8921A}"/>
              </a:ext>
            </a:extLst>
          </p:cNvPr>
          <p:cNvCxnSpPr>
            <a:cxnSpLocks/>
          </p:cNvCxnSpPr>
          <p:nvPr/>
        </p:nvCxnSpPr>
        <p:spPr>
          <a:xfrm flipH="1">
            <a:off x="5417635" y="5249561"/>
            <a:ext cx="617095" cy="69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F5454A43-664C-4B03-8F9B-7FD212ADCBD8}"/>
              </a:ext>
            </a:extLst>
          </p:cNvPr>
          <p:cNvCxnSpPr>
            <a:cxnSpLocks/>
          </p:cNvCxnSpPr>
          <p:nvPr/>
        </p:nvCxnSpPr>
        <p:spPr>
          <a:xfrm flipH="1">
            <a:off x="5415503" y="5686030"/>
            <a:ext cx="2132" cy="2435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Slide Number Placeholder 1">
            <a:extLst>
              <a:ext uri="{FF2B5EF4-FFF2-40B4-BE49-F238E27FC236}">
                <a16:creationId xmlns:a16="http://schemas.microsoft.com/office/drawing/2014/main" id="{BFBC5A11-0C31-41DD-9D09-6371C20F041F}"/>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173</a:t>
            </a:fld>
            <a:endParaRPr lang="en-US" altLang="en-US" sz="1200" dirty="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7868778C-AD55-476C-BE4D-4962AABF075C}"/>
              </a:ext>
            </a:extLst>
          </p:cNvPr>
          <p:cNvSpPr txBox="1">
            <a:spLocks noGrp="1"/>
          </p:cNvSpPr>
          <p:nvPr>
            <p:ph type="title"/>
          </p:nvPr>
        </p:nvSpPr>
        <p:spPr>
          <a:xfrm>
            <a:off x="946299" y="0"/>
            <a:ext cx="7359502" cy="999459"/>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What is the SINDA Deck?</a:t>
            </a:r>
          </a:p>
        </p:txBody>
      </p:sp>
      <p:sp>
        <p:nvSpPr>
          <p:cNvPr id="141315" name="object 3">
            <a:extLst>
              <a:ext uri="{FF2B5EF4-FFF2-40B4-BE49-F238E27FC236}">
                <a16:creationId xmlns:a16="http://schemas.microsoft.com/office/drawing/2014/main" id="{57BED147-968D-4C85-ACBC-B29107650056}"/>
              </a:ext>
            </a:extLst>
          </p:cNvPr>
          <p:cNvSpPr txBox="1">
            <a:spLocks noChangeArrowheads="1"/>
          </p:cNvSpPr>
          <p:nvPr/>
        </p:nvSpPr>
        <p:spPr bwMode="auto">
          <a:xfrm>
            <a:off x="231775" y="1175495"/>
            <a:ext cx="8531225" cy="485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The SINDA Deck is a text file with relevant sections delineated to define  the inputs to a thermal model</a:t>
            </a:r>
          </a:p>
          <a:p>
            <a:pPr>
              <a:spcBef>
                <a:spcPts val="38"/>
              </a:spcBef>
            </a:pPr>
            <a:endParaRPr lang="en-US" altLang="en-US" sz="1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Sections are identified by the keyword HEADER. These HEADERs define  one of two types of blocks: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Data Blocks: Node, Conductor, Source, User, Control, Array, </a:t>
            </a:r>
            <a:r>
              <a:rPr lang="en-US" altLang="en-US" sz="1800" dirty="0" err="1">
                <a:solidFill>
                  <a:srgbClr val="0B3D91"/>
                </a:solidFill>
                <a:latin typeface="Arial" panose="020B0604020202020204" pitchFamily="34" charset="0"/>
                <a:cs typeface="Arial" panose="020B0604020202020204" pitchFamily="34" charset="0"/>
              </a:rPr>
              <a:t>Carray</a:t>
            </a:r>
            <a:r>
              <a:rPr lang="en-US" altLang="en-US" sz="1800" dirty="0">
                <a:solidFill>
                  <a:srgbClr val="0B3D91"/>
                </a:solidFill>
                <a:latin typeface="Arial" panose="020B0604020202020204" pitchFamily="34" charset="0"/>
                <a:cs typeface="Arial" panose="020B0604020202020204" pitchFamily="34" charset="0"/>
              </a:rPr>
              <a:t>, Register</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Logic Blocks: Operations, Variables 0, Variables 1, Variables 2, Output Calls,  Subroutines</a:t>
            </a:r>
          </a:p>
          <a:p>
            <a:pPr lvl="1">
              <a:spcBef>
                <a:spcPts val="38"/>
              </a:spcBef>
            </a:pPr>
            <a:endParaRPr lang="en-US" altLang="en-US" sz="1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Data blocks are processed and the data contained therein is generally  stored in binary files that are referenced by the compiled thermal model  executable during run time</a:t>
            </a:r>
          </a:p>
          <a:p>
            <a:pPr>
              <a:spcBef>
                <a:spcPts val="50"/>
              </a:spcBef>
            </a:pPr>
            <a:endParaRPr lang="en-US" altLang="en-US" sz="1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Logic blocks are translated into FORTRAN specific constructs and used to  compile the executable representing the thermal model</a:t>
            </a:r>
          </a:p>
          <a:p>
            <a:pPr>
              <a:spcBef>
                <a:spcPts val="38"/>
              </a:spcBef>
            </a:pPr>
            <a:endParaRPr lang="en-US" altLang="en-US" sz="1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The SINDA deck is pre-processed to generate an executable program  which solves for the requested thermal data</a:t>
            </a:r>
          </a:p>
        </p:txBody>
      </p:sp>
      <p:sp>
        <p:nvSpPr>
          <p:cNvPr id="4" name="Slide Number Placeholder 1">
            <a:extLst>
              <a:ext uri="{FF2B5EF4-FFF2-40B4-BE49-F238E27FC236}">
                <a16:creationId xmlns:a16="http://schemas.microsoft.com/office/drawing/2014/main" id="{A0F53564-1DBA-410C-A85C-A9E4FFE9B2DB}"/>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174</a:t>
            </a:fld>
            <a:endParaRPr lang="en-US" altLang="en-US" sz="1200"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5C5CD106-F002-4878-AF5E-1F208597DD59}"/>
              </a:ext>
            </a:extLst>
          </p:cNvPr>
          <p:cNvSpPr txBox="1">
            <a:spLocks noGrp="1"/>
          </p:cNvSpPr>
          <p:nvPr>
            <p:ph type="title"/>
          </p:nvPr>
        </p:nvSpPr>
        <p:spPr>
          <a:xfrm>
            <a:off x="925033" y="0"/>
            <a:ext cx="7421526" cy="1031357"/>
          </a:xfrm>
        </p:spPr>
        <p:txBody>
          <a:bodyPr lIns="0" tIns="12065" rIns="0" bIns="0" rtlCol="0">
            <a:noAutofit/>
          </a:bodyPr>
          <a:lstStyle/>
          <a:p>
            <a:pPr marL="12700">
              <a:spcBef>
                <a:spcPts val="95"/>
              </a:spcBef>
              <a:defRPr/>
            </a:pPr>
            <a:r>
              <a:rPr sz="2800" spc="-5" dirty="0"/>
              <a:t>How is the SINDA Deck</a:t>
            </a:r>
            <a:r>
              <a:rPr sz="2800" spc="-40" dirty="0"/>
              <a:t> </a:t>
            </a:r>
            <a:r>
              <a:rPr sz="2800" dirty="0"/>
              <a:t>processed?</a:t>
            </a:r>
          </a:p>
        </p:txBody>
      </p:sp>
      <p:sp>
        <p:nvSpPr>
          <p:cNvPr id="142339" name="object 3">
            <a:extLst>
              <a:ext uri="{FF2B5EF4-FFF2-40B4-BE49-F238E27FC236}">
                <a16:creationId xmlns:a16="http://schemas.microsoft.com/office/drawing/2014/main" id="{D37EFA64-D603-45CB-BDBE-4F13E3819DF4}"/>
              </a:ext>
            </a:extLst>
          </p:cNvPr>
          <p:cNvSpPr txBox="1">
            <a:spLocks noChangeArrowheads="1"/>
          </p:cNvSpPr>
          <p:nvPr/>
        </p:nvSpPr>
        <p:spPr bwMode="auto">
          <a:xfrm>
            <a:off x="231775" y="1132963"/>
            <a:ext cx="8516938" cy="5081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The pre-processor first reads through the SINDA deck and reorganizes it into the expected, logical flow and creates the </a:t>
            </a:r>
            <a:r>
              <a:rPr lang="en-US" altLang="en-US" sz="1800" dirty="0" err="1">
                <a:solidFill>
                  <a:srgbClr val="0B3D91"/>
                </a:solidFill>
                <a:latin typeface="Arial" panose="020B0604020202020204" pitchFamily="34" charset="0"/>
                <a:cs typeface="Arial" panose="020B0604020202020204" pitchFamily="34" charset="0"/>
              </a:rPr>
              <a:t>combined.inp</a:t>
            </a:r>
            <a:r>
              <a:rPr lang="en-US" altLang="en-US" sz="1800" dirty="0">
                <a:solidFill>
                  <a:srgbClr val="0B3D91"/>
                </a:solidFill>
                <a:latin typeface="Arial" panose="020B0604020202020204" pitchFamily="34" charset="0"/>
                <a:cs typeface="Arial" panose="020B0604020202020204" pitchFamily="34" charset="0"/>
              </a:rPr>
              <a:t> file</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INSERT statements are expanded</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Duplicate HEADERs are combined into a single one</a:t>
            </a:r>
          </a:p>
          <a:p>
            <a:pPr>
              <a:spcBef>
                <a:spcPts val="950"/>
              </a:spcBef>
              <a:buFontTx/>
              <a:buChar char="•"/>
            </a:pPr>
            <a:r>
              <a:rPr lang="en-US" altLang="en-US" sz="1800" dirty="0">
                <a:solidFill>
                  <a:srgbClr val="0B3D91"/>
                </a:solidFill>
                <a:latin typeface="Arial" panose="020B0604020202020204" pitchFamily="34" charset="0"/>
                <a:cs typeface="Arial" panose="020B0604020202020204" pitchFamily="34" charset="0"/>
              </a:rPr>
              <a:t>The pre-processor then reads through the </a:t>
            </a:r>
            <a:r>
              <a:rPr lang="en-US" altLang="en-US" sz="1800" dirty="0" err="1">
                <a:solidFill>
                  <a:srgbClr val="0B3D91"/>
                </a:solidFill>
                <a:latin typeface="Arial" panose="020B0604020202020204" pitchFamily="34" charset="0"/>
                <a:cs typeface="Arial" panose="020B0604020202020204" pitchFamily="34" charset="0"/>
              </a:rPr>
              <a:t>combined.inp</a:t>
            </a:r>
            <a:r>
              <a:rPr lang="en-US" altLang="en-US" sz="1800" dirty="0">
                <a:solidFill>
                  <a:srgbClr val="0B3D91"/>
                </a:solidFill>
                <a:latin typeface="Arial" panose="020B0604020202020204" pitchFamily="34" charset="0"/>
                <a:cs typeface="Arial" panose="020B0604020202020204" pitchFamily="34" charset="0"/>
              </a:rPr>
              <a:t> file, checks for any syntax errors, and writes the binary data files needed for the run</a:t>
            </a:r>
          </a:p>
          <a:p>
            <a:pPr lvl="1">
              <a:spcBef>
                <a:spcPts val="13"/>
              </a:spcBef>
              <a:buFontTx/>
              <a:buChar char="–"/>
            </a:pPr>
            <a:r>
              <a:rPr lang="en-US" altLang="en-US" sz="1600" dirty="0">
                <a:solidFill>
                  <a:srgbClr val="0B3D91"/>
                </a:solidFill>
                <a:latin typeface="Arial" panose="020B0604020202020204" pitchFamily="34" charset="0"/>
                <a:cs typeface="Arial" panose="020B0604020202020204" pitchFamily="34" charset="0"/>
              </a:rPr>
              <a:t>Illegal references to undefined Nodes, Arrays, or Registers</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Duplicate Node, Conductor, Array numbers</a:t>
            </a:r>
          </a:p>
          <a:p>
            <a:pPr>
              <a:spcBef>
                <a:spcPts val="950"/>
              </a:spcBef>
              <a:buFontTx/>
              <a:buChar char="•"/>
            </a:pPr>
            <a:r>
              <a:rPr lang="en-US" altLang="en-US" sz="1800" dirty="0">
                <a:solidFill>
                  <a:srgbClr val="0B3D91"/>
                </a:solidFill>
                <a:latin typeface="Arial" panose="020B0604020202020204" pitchFamily="34" charset="0"/>
                <a:cs typeface="Arial" panose="020B0604020202020204" pitchFamily="34" charset="0"/>
              </a:rPr>
              <a:t>When the pre-processor is passed, the resulting FORTRAN is checked for validity by the compiler</a:t>
            </a:r>
          </a:p>
          <a:p>
            <a:pPr lvl="1">
              <a:spcBef>
                <a:spcPts val="13"/>
              </a:spcBef>
              <a:buFontTx/>
              <a:buChar char="–"/>
            </a:pPr>
            <a:r>
              <a:rPr lang="en-US" altLang="en-US" sz="1600" dirty="0">
                <a:solidFill>
                  <a:srgbClr val="0B3D91"/>
                </a:solidFill>
                <a:latin typeface="Arial" panose="020B0604020202020204" pitchFamily="34" charset="0"/>
                <a:cs typeface="Arial" panose="020B0604020202020204" pitchFamily="34" charset="0"/>
              </a:rPr>
              <a:t>Unterminated IF blocks, Illegal FORTRAN syntax, unknown function calls</a:t>
            </a:r>
          </a:p>
          <a:p>
            <a:pPr>
              <a:spcBef>
                <a:spcPts val="950"/>
              </a:spcBef>
              <a:buFontTx/>
              <a:buChar char="•"/>
            </a:pPr>
            <a:r>
              <a:rPr lang="en-US" altLang="en-US" sz="1800" dirty="0">
                <a:solidFill>
                  <a:srgbClr val="0B3D91"/>
                </a:solidFill>
                <a:latin typeface="Arial" panose="020B0604020202020204" pitchFamily="34" charset="0"/>
                <a:cs typeface="Arial" panose="020B0604020202020204" pitchFamily="34" charset="0"/>
              </a:rPr>
              <a:t>Once the compiler generates and runs the executable, SINDA will make sure the model can be solved</a:t>
            </a:r>
          </a:p>
          <a:p>
            <a:pPr lvl="1">
              <a:spcBef>
                <a:spcPts val="13"/>
              </a:spcBef>
              <a:buFontTx/>
              <a:buChar char="–"/>
            </a:pPr>
            <a:r>
              <a:rPr lang="en-US" altLang="en-US" sz="1600" dirty="0">
                <a:solidFill>
                  <a:srgbClr val="0B3D91"/>
                </a:solidFill>
                <a:latin typeface="Arial" panose="020B0604020202020204" pitchFamily="34" charset="0"/>
                <a:cs typeface="Arial" panose="020B0604020202020204" pitchFamily="34" charset="0"/>
              </a:rPr>
              <a:t>Contains at least one boundary node and everything is connected (directly or indirectly) to a boundary</a:t>
            </a:r>
          </a:p>
          <a:p>
            <a:pPr>
              <a:spcBef>
                <a:spcPts val="950"/>
              </a:spcBef>
              <a:buFontTx/>
              <a:buChar char="•"/>
            </a:pPr>
            <a:r>
              <a:rPr lang="en-US" altLang="en-US" sz="1800" dirty="0">
                <a:solidFill>
                  <a:srgbClr val="0B3D91"/>
                </a:solidFill>
                <a:latin typeface="Arial" panose="020B0604020202020204" pitchFamily="34" charset="0"/>
                <a:cs typeface="Arial" panose="020B0604020202020204" pitchFamily="34" charset="0"/>
              </a:rPr>
              <a:t>The executable produces the output .sav (binary) and .out (ASCII) files with the user requested results for further post-processing</a:t>
            </a:r>
          </a:p>
        </p:txBody>
      </p:sp>
      <p:sp>
        <p:nvSpPr>
          <p:cNvPr id="4" name="Slide Number Placeholder 1">
            <a:extLst>
              <a:ext uri="{FF2B5EF4-FFF2-40B4-BE49-F238E27FC236}">
                <a16:creationId xmlns:a16="http://schemas.microsoft.com/office/drawing/2014/main" id="{22E0BD62-5CD3-47E0-A5CF-ED8E0D6DA5D5}"/>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175</a:t>
            </a:fld>
            <a:endParaRPr lang="en-US" altLang="en-US" sz="1200"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99E1924-A405-4B44-B79C-2BE0FA0CC97D}"/>
              </a:ext>
            </a:extLst>
          </p:cNvPr>
          <p:cNvSpPr txBox="1">
            <a:spLocks noGrp="1"/>
          </p:cNvSpPr>
          <p:nvPr>
            <p:ph type="title"/>
          </p:nvPr>
        </p:nvSpPr>
        <p:spPr>
          <a:xfrm>
            <a:off x="999460" y="0"/>
            <a:ext cx="7347098" cy="999460"/>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What is the basic syntax?</a:t>
            </a:r>
          </a:p>
        </p:txBody>
      </p:sp>
      <p:sp>
        <p:nvSpPr>
          <p:cNvPr id="143363" name="object 3">
            <a:extLst>
              <a:ext uri="{FF2B5EF4-FFF2-40B4-BE49-F238E27FC236}">
                <a16:creationId xmlns:a16="http://schemas.microsoft.com/office/drawing/2014/main" id="{DECF1AF9-D26C-421E-8C87-331AA5CCBB3E}"/>
              </a:ext>
            </a:extLst>
          </p:cNvPr>
          <p:cNvSpPr txBox="1">
            <a:spLocks noChangeArrowheads="1"/>
          </p:cNvSpPr>
          <p:nvPr/>
        </p:nvSpPr>
        <p:spPr bwMode="auto">
          <a:xfrm>
            <a:off x="231775" y="1071051"/>
            <a:ext cx="8569325" cy="4851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4930"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77850" indent="-165100">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979488" indent="-166688">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588"/>
              </a:spcBef>
              <a:buFontTx/>
              <a:buChar char="•"/>
            </a:pPr>
            <a:r>
              <a:rPr lang="en-US" altLang="en-US" sz="1800" dirty="0">
                <a:solidFill>
                  <a:srgbClr val="0B3D91"/>
                </a:solidFill>
                <a:latin typeface="Arial" panose="020B0604020202020204" pitchFamily="34" charset="0"/>
                <a:cs typeface="Arial" panose="020B0604020202020204" pitchFamily="34" charset="0"/>
              </a:rPr>
              <a:t>Regardless of the current HEADER, the following syntax is valid</a:t>
            </a:r>
          </a:p>
          <a:p>
            <a:pPr lvl="1">
              <a:spcBef>
                <a:spcPts val="438"/>
              </a:spcBef>
              <a:buFontTx/>
              <a:buChar char="–"/>
            </a:pPr>
            <a:r>
              <a:rPr lang="en-US" altLang="en-US" sz="1600" dirty="0">
                <a:solidFill>
                  <a:srgbClr val="0B3D91"/>
                </a:solidFill>
                <a:latin typeface="Arial" panose="020B0604020202020204" pitchFamily="34" charset="0"/>
                <a:cs typeface="Arial" panose="020B0604020202020204" pitchFamily="34" charset="0"/>
              </a:rPr>
              <a:t>C in first column - everything on this line is “skipped” by SINDA processor. It’s only a comment.</a:t>
            </a:r>
          </a:p>
          <a:p>
            <a:pPr lvl="1">
              <a:spcBef>
                <a:spcPts val="425"/>
              </a:spcBef>
              <a:buFontTx/>
              <a:buChar char="–"/>
            </a:pPr>
            <a:r>
              <a:rPr lang="en-US" altLang="en-US" sz="1600" dirty="0">
                <a:solidFill>
                  <a:srgbClr val="0B3D91"/>
                </a:solidFill>
                <a:latin typeface="Arial" panose="020B0604020202020204" pitchFamily="34" charset="0"/>
                <a:cs typeface="Arial" panose="020B0604020202020204" pitchFamily="34" charset="0"/>
              </a:rPr>
              <a:t>A “$” is used for in line comments at the end of a line of SINDA code. Everything after the $ is a comment. (Use “!” if an F type statement)</a:t>
            </a:r>
          </a:p>
          <a:p>
            <a:pPr>
              <a:spcBef>
                <a:spcPts val="475"/>
              </a:spcBef>
              <a:buFontTx/>
              <a:buChar char="•"/>
            </a:pPr>
            <a:r>
              <a:rPr lang="en-US" altLang="en-US" sz="1800" dirty="0">
                <a:solidFill>
                  <a:srgbClr val="0B3D91"/>
                </a:solidFill>
                <a:latin typeface="Arial" panose="020B0604020202020204" pitchFamily="34" charset="0"/>
                <a:cs typeface="Arial" panose="020B0604020202020204" pitchFamily="34" charset="0"/>
              </a:rPr>
              <a:t>Syntax specific to Logic Blocks</a:t>
            </a:r>
          </a:p>
          <a:p>
            <a:pPr lvl="1">
              <a:spcBef>
                <a:spcPts val="438"/>
              </a:spcBef>
              <a:buFontTx/>
              <a:buChar char="–"/>
            </a:pPr>
            <a:r>
              <a:rPr lang="en-US" altLang="en-US" sz="1600" dirty="0">
                <a:solidFill>
                  <a:srgbClr val="0B3D91"/>
                </a:solidFill>
                <a:latin typeface="Arial" panose="020B0604020202020204" pitchFamily="34" charset="0"/>
                <a:cs typeface="Arial" panose="020B0604020202020204" pitchFamily="34" charset="0"/>
              </a:rPr>
              <a:t>F in first column of a logic block denotes user generated FORTRAN</a:t>
            </a:r>
          </a:p>
          <a:p>
            <a:pPr lvl="1">
              <a:spcBef>
                <a:spcPts val="425"/>
              </a:spcBef>
              <a:buFontTx/>
              <a:buChar char="–"/>
            </a:pPr>
            <a:r>
              <a:rPr lang="en-US" altLang="en-US" sz="1600" dirty="0">
                <a:solidFill>
                  <a:srgbClr val="0B3D91"/>
                </a:solidFill>
                <a:latin typeface="Arial" panose="020B0604020202020204" pitchFamily="34" charset="0"/>
                <a:cs typeface="Arial" panose="020B0604020202020204" pitchFamily="34" charset="0"/>
              </a:rPr>
              <a:t>M in first column of a logic block denotes user generated MORTRAN</a:t>
            </a:r>
          </a:p>
          <a:p>
            <a:pPr marL="744538" lvl="2">
              <a:spcBef>
                <a:spcPts val="338"/>
              </a:spcBef>
              <a:buFontTx/>
              <a:buChar char="•"/>
            </a:pPr>
            <a:r>
              <a:rPr lang="en-US" altLang="en-US" sz="1400" dirty="0">
                <a:solidFill>
                  <a:srgbClr val="0B3D91"/>
                </a:solidFill>
                <a:latin typeface="Arial" panose="020B0604020202020204" pitchFamily="34" charset="0"/>
                <a:cs typeface="Arial" panose="020B0604020202020204" pitchFamily="34" charset="0"/>
              </a:rPr>
              <a:t>MORTRAN is an extension of FORTRAN where the user may reference SINDA specific  elements and the pre-processor will convert them to their FORTRAN counterparts – more on this  later…</a:t>
            </a:r>
          </a:p>
          <a:p>
            <a:pPr lvl="1">
              <a:spcBef>
                <a:spcPts val="438"/>
              </a:spcBef>
              <a:buFontTx/>
              <a:buChar char="–"/>
            </a:pPr>
            <a:r>
              <a:rPr lang="en-US" altLang="en-US" sz="1600" dirty="0">
                <a:solidFill>
                  <a:srgbClr val="0B3D91"/>
                </a:solidFill>
                <a:latin typeface="Arial" panose="020B0604020202020204" pitchFamily="34" charset="0"/>
                <a:cs typeface="Arial" panose="020B0604020202020204" pitchFamily="34" charset="0"/>
              </a:rPr>
              <a:t>Any character (besides 0) in column 6 of a logic block indicates that this line is a continuation of the previous line</a:t>
            </a:r>
          </a:p>
          <a:p>
            <a:pPr lvl="1">
              <a:spcBef>
                <a:spcPts val="425"/>
              </a:spcBef>
              <a:buFontTx/>
              <a:buChar char="–"/>
            </a:pPr>
            <a:r>
              <a:rPr lang="en-US" altLang="en-US" sz="1600" dirty="0">
                <a:solidFill>
                  <a:srgbClr val="0B3D91"/>
                </a:solidFill>
                <a:latin typeface="Arial" panose="020B0604020202020204" pitchFamily="34" charset="0"/>
                <a:cs typeface="Arial" panose="020B0604020202020204" pitchFamily="34" charset="0"/>
              </a:rPr>
              <a:t>All non HEADER, non-directive input should be past the 6th column.</a:t>
            </a:r>
          </a:p>
          <a:p>
            <a:pPr>
              <a:spcBef>
                <a:spcPts val="475"/>
              </a:spcBef>
              <a:buFontTx/>
              <a:buChar char="•"/>
            </a:pPr>
            <a:r>
              <a:rPr lang="en-US" altLang="en-US" sz="1800" dirty="0">
                <a:solidFill>
                  <a:srgbClr val="0B3D91"/>
                </a:solidFill>
                <a:latin typeface="Arial" panose="020B0604020202020204" pitchFamily="34" charset="0"/>
                <a:cs typeface="Arial" panose="020B0604020202020204" pitchFamily="34" charset="0"/>
              </a:rPr>
              <a:t>Syntax specific to Node, Conductor, and Source Data Blocks</a:t>
            </a:r>
          </a:p>
          <a:p>
            <a:pPr lvl="1">
              <a:spcBef>
                <a:spcPts val="450"/>
              </a:spcBef>
              <a:buFontTx/>
              <a:buChar char="–"/>
            </a:pPr>
            <a:r>
              <a:rPr lang="en-US" altLang="en-US" sz="1600" dirty="0">
                <a:solidFill>
                  <a:srgbClr val="0B3D91"/>
                </a:solidFill>
                <a:latin typeface="Arial" panose="020B0604020202020204" pitchFamily="34" charset="0"/>
                <a:cs typeface="Arial" panose="020B0604020202020204" pitchFamily="34" charset="0"/>
              </a:rPr>
              <a:t>FAC cards can be used to make units consistent. Just remember to have a FAC card that reset other data back to original units.</a:t>
            </a:r>
          </a:p>
          <a:p>
            <a:pPr marL="744538" lvl="2">
              <a:spcBef>
                <a:spcPts val="388"/>
              </a:spcBef>
              <a:buFontTx/>
              <a:buChar char="•"/>
            </a:pPr>
            <a:r>
              <a:rPr lang="en-US" altLang="en-US" sz="1400" dirty="0">
                <a:solidFill>
                  <a:srgbClr val="0B3D91"/>
                </a:solidFill>
                <a:latin typeface="Arial" panose="020B0604020202020204" pitchFamily="34" charset="0"/>
                <a:cs typeface="Arial" panose="020B0604020202020204" pitchFamily="34" charset="0"/>
              </a:rPr>
              <a:t>FAC cards are reset at the start of the HEADER block</a:t>
            </a:r>
          </a:p>
        </p:txBody>
      </p:sp>
      <p:sp>
        <p:nvSpPr>
          <p:cNvPr id="4" name="Slide Number Placeholder 1">
            <a:extLst>
              <a:ext uri="{FF2B5EF4-FFF2-40B4-BE49-F238E27FC236}">
                <a16:creationId xmlns:a16="http://schemas.microsoft.com/office/drawing/2014/main" id="{14589B60-B574-4755-AA6B-568F878314F0}"/>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176</a:t>
            </a:fld>
            <a:endParaRPr lang="en-US" altLang="en-US" sz="1200"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542AD46-33EA-46B9-B265-41B239894BDA}"/>
              </a:ext>
            </a:extLst>
          </p:cNvPr>
          <p:cNvSpPr txBox="1">
            <a:spLocks noGrp="1"/>
          </p:cNvSpPr>
          <p:nvPr>
            <p:ph type="title"/>
          </p:nvPr>
        </p:nvSpPr>
        <p:spPr>
          <a:xfrm>
            <a:off x="999460" y="0"/>
            <a:ext cx="7347098" cy="999460"/>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How is the SINDA Deck structured?</a:t>
            </a:r>
          </a:p>
        </p:txBody>
      </p:sp>
      <p:sp>
        <p:nvSpPr>
          <p:cNvPr id="3" name="object 3">
            <a:extLst>
              <a:ext uri="{FF2B5EF4-FFF2-40B4-BE49-F238E27FC236}">
                <a16:creationId xmlns:a16="http://schemas.microsoft.com/office/drawing/2014/main" id="{73DDE83B-4B1F-40ED-A490-8CE596A685A6}"/>
              </a:ext>
            </a:extLst>
          </p:cNvPr>
          <p:cNvSpPr txBox="1"/>
          <p:nvPr/>
        </p:nvSpPr>
        <p:spPr>
          <a:xfrm>
            <a:off x="231775" y="1131186"/>
            <a:ext cx="4535488" cy="331788"/>
          </a:xfrm>
          <a:prstGeom prst="rect">
            <a:avLst/>
          </a:prstGeom>
        </p:spPr>
        <p:txBody>
          <a:bodyPr lIns="0" tIns="13335" rIns="0" bIns="0">
            <a:spAutoFit/>
          </a:bodyPr>
          <a:lstStyle/>
          <a:p>
            <a:pPr marL="184785" indent="-172720">
              <a:spcBef>
                <a:spcPts val="105"/>
              </a:spcBef>
              <a:buFontTx/>
              <a:buChar char="•"/>
              <a:tabLst>
                <a:tab pos="185420" algn="l"/>
              </a:tabLst>
              <a:defRPr/>
            </a:pPr>
            <a:r>
              <a:rPr sz="2000" dirty="0">
                <a:solidFill>
                  <a:srgbClr val="0B3D91"/>
                </a:solidFill>
                <a:latin typeface="Arial"/>
                <a:cs typeface="Arial"/>
              </a:rPr>
              <a:t>The following HEADERs are</a:t>
            </a:r>
            <a:r>
              <a:rPr sz="2000" spc="-80" dirty="0">
                <a:solidFill>
                  <a:srgbClr val="0B3D91"/>
                </a:solidFill>
                <a:latin typeface="Arial"/>
                <a:cs typeface="Arial"/>
              </a:rPr>
              <a:t> </a:t>
            </a:r>
            <a:r>
              <a:rPr sz="2000" dirty="0">
                <a:solidFill>
                  <a:srgbClr val="0B3D91"/>
                </a:solidFill>
                <a:latin typeface="Arial"/>
                <a:cs typeface="Arial"/>
              </a:rPr>
              <a:t>available:</a:t>
            </a:r>
          </a:p>
        </p:txBody>
      </p:sp>
      <p:sp>
        <p:nvSpPr>
          <p:cNvPr id="144388" name="object 7">
            <a:extLst>
              <a:ext uri="{FF2B5EF4-FFF2-40B4-BE49-F238E27FC236}">
                <a16:creationId xmlns:a16="http://schemas.microsoft.com/office/drawing/2014/main" id="{FB9FDE58-9C23-4A92-B1A8-48ABEFA1D4CF}"/>
              </a:ext>
            </a:extLst>
          </p:cNvPr>
          <p:cNvSpPr txBox="1">
            <a:spLocks noChangeArrowheads="1"/>
          </p:cNvSpPr>
          <p:nvPr/>
        </p:nvSpPr>
        <p:spPr bwMode="auto">
          <a:xfrm>
            <a:off x="274305" y="5514901"/>
            <a:ext cx="83756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pPr>
            <a:r>
              <a:rPr lang="en-US" altLang="en-US" sz="1800" b="1" dirty="0">
                <a:solidFill>
                  <a:srgbClr val="0B3D91"/>
                </a:solidFill>
                <a:latin typeface="Arial" panose="020B0604020202020204" pitchFamily="34" charset="0"/>
                <a:cs typeface="Arial" panose="020B0604020202020204" pitchFamily="34" charset="0"/>
              </a:rPr>
              <a:t>Bold </a:t>
            </a:r>
            <a:r>
              <a:rPr lang="en-US" altLang="en-US" sz="1800" dirty="0">
                <a:solidFill>
                  <a:srgbClr val="0B3D91"/>
                </a:solidFill>
                <a:latin typeface="Arial" panose="020B0604020202020204" pitchFamily="34" charset="0"/>
                <a:cs typeface="Arial" panose="020B0604020202020204" pitchFamily="34" charset="0"/>
              </a:rPr>
              <a:t>indicates Data block, </a:t>
            </a:r>
            <a:r>
              <a:rPr lang="en-US" altLang="en-US" sz="1800" i="1" dirty="0">
                <a:solidFill>
                  <a:srgbClr val="0B3D91"/>
                </a:solidFill>
                <a:latin typeface="Arial" panose="020B0604020202020204" pitchFamily="34" charset="0"/>
                <a:cs typeface="Arial" panose="020B0604020202020204" pitchFamily="34" charset="0"/>
              </a:rPr>
              <a:t>Italics </a:t>
            </a:r>
            <a:r>
              <a:rPr lang="en-US" altLang="en-US" sz="1800" dirty="0">
                <a:solidFill>
                  <a:srgbClr val="0B3D91"/>
                </a:solidFill>
                <a:latin typeface="Arial" panose="020B0604020202020204" pitchFamily="34" charset="0"/>
                <a:cs typeface="Arial" panose="020B0604020202020204" pitchFamily="34" charset="0"/>
              </a:rPr>
              <a:t>are Logic Blocks, </a:t>
            </a:r>
            <a:r>
              <a:rPr lang="en-US" altLang="en-US" sz="1800" dirty="0">
                <a:solidFill>
                  <a:srgbClr val="C00000"/>
                </a:solidFill>
                <a:latin typeface="Arial" panose="020B0604020202020204" pitchFamily="34" charset="0"/>
                <a:cs typeface="Arial" panose="020B0604020202020204" pitchFamily="34" charset="0"/>
              </a:rPr>
              <a:t>Red</a:t>
            </a:r>
            <a:r>
              <a:rPr lang="en-US" altLang="en-US" sz="1800" dirty="0">
                <a:solidFill>
                  <a:srgbClr val="0B3D91"/>
                </a:solidFill>
                <a:latin typeface="Arial" panose="020B0604020202020204" pitchFamily="34" charset="0"/>
                <a:cs typeface="Arial" panose="020B0604020202020204" pitchFamily="34" charset="0"/>
              </a:rPr>
              <a:t> covered in Basic SINDA,  all others covered in Intermediate SINDA, Headers with “,</a:t>
            </a:r>
            <a:r>
              <a:rPr lang="en-US" altLang="en-US" sz="1800" dirty="0" err="1">
                <a:solidFill>
                  <a:srgbClr val="0B3D91"/>
                </a:solidFill>
                <a:latin typeface="Arial" panose="020B0604020202020204" pitchFamily="34" charset="0"/>
                <a:cs typeface="Arial" panose="020B0604020202020204" pitchFamily="34" charset="0"/>
              </a:rPr>
              <a:t>smn</a:t>
            </a:r>
            <a:r>
              <a:rPr lang="en-US" altLang="en-US" sz="1800" dirty="0">
                <a:solidFill>
                  <a:srgbClr val="0B3D91"/>
                </a:solidFill>
                <a:latin typeface="Arial" panose="020B0604020202020204" pitchFamily="34" charset="0"/>
                <a:cs typeface="Arial" panose="020B0604020202020204" pitchFamily="34" charset="0"/>
              </a:rPr>
              <a:t>” are related to a  specific submodel</a:t>
            </a:r>
          </a:p>
        </p:txBody>
      </p:sp>
      <p:sp>
        <p:nvSpPr>
          <p:cNvPr id="144389" name="Rectangle 8">
            <a:extLst>
              <a:ext uri="{FF2B5EF4-FFF2-40B4-BE49-F238E27FC236}">
                <a16:creationId xmlns:a16="http://schemas.microsoft.com/office/drawing/2014/main" id="{2A448DFD-FBBA-4779-BF72-B2025F383007}"/>
              </a:ext>
            </a:extLst>
          </p:cNvPr>
          <p:cNvSpPr>
            <a:spLocks noChangeArrowheads="1"/>
          </p:cNvSpPr>
          <p:nvPr/>
        </p:nvSpPr>
        <p:spPr bwMode="auto">
          <a:xfrm>
            <a:off x="457200" y="1454150"/>
            <a:ext cx="83058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tabLst>
                <a:tab pos="43434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43434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43434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43434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43434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43434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43434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43434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4343400" algn="l"/>
              </a:tabLst>
              <a:defRPr sz="2000">
                <a:solidFill>
                  <a:schemeClr val="tx1"/>
                </a:solidFill>
                <a:latin typeface="Calibri" panose="020F0502020204030204" pitchFamily="34" charset="0"/>
              </a:defRPr>
            </a:lvl9pPr>
          </a:lstStyle>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OPTIONS DATA </a:t>
            </a:r>
            <a:r>
              <a:rPr lang="en-US" altLang="en-US" sz="1600" b="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Titles, I/O file names, options </a:t>
            </a:r>
          </a:p>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NODE </a:t>
            </a:r>
            <a:r>
              <a:rPr lang="en-US" altLang="en-US" sz="1600" b="1" dirty="0" err="1">
                <a:solidFill>
                  <a:srgbClr val="C00000"/>
                </a:solidFill>
                <a:latin typeface="Arial" panose="020B0604020202020204" pitchFamily="34" charset="0"/>
              </a:rPr>
              <a:t>DATA,smn</a:t>
            </a:r>
            <a:r>
              <a:rPr lang="en-US" altLang="en-US" sz="1600" b="1" dirty="0">
                <a:solidFill>
                  <a:srgbClr val="C00000"/>
                </a:solidFill>
                <a:latin typeface="Arial" panose="020B0604020202020204" pitchFamily="34" charset="0"/>
              </a:rPr>
              <a:t> </a:t>
            </a:r>
            <a:r>
              <a:rPr lang="en-US" altLang="en-US" sz="1600" b="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Node descriptions </a:t>
            </a:r>
          </a:p>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CONDUCTOR </a:t>
            </a:r>
            <a:r>
              <a:rPr lang="en-US" altLang="en-US" sz="1600" b="1" dirty="0" err="1">
                <a:solidFill>
                  <a:srgbClr val="C00000"/>
                </a:solidFill>
                <a:latin typeface="Arial" panose="020B0604020202020204" pitchFamily="34" charset="0"/>
              </a:rPr>
              <a:t>DATA,smn</a:t>
            </a:r>
            <a:r>
              <a:rPr lang="en-US" altLang="en-US" sz="1600" b="1" dirty="0">
                <a:solidFill>
                  <a:srgbClr val="C00000"/>
                </a:solidFill>
                <a:latin typeface="Arial" panose="020B0604020202020204" pitchFamily="34" charset="0"/>
              </a:rPr>
              <a:t> </a:t>
            </a:r>
            <a:r>
              <a:rPr lang="en-US" altLang="en-US" sz="1600" b="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Conductor descriptions </a:t>
            </a:r>
          </a:p>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SOURCE </a:t>
            </a:r>
            <a:r>
              <a:rPr lang="en-US" altLang="en-US" sz="1600" b="1" dirty="0" err="1">
                <a:solidFill>
                  <a:srgbClr val="C00000"/>
                </a:solidFill>
                <a:latin typeface="Arial" panose="020B0604020202020204" pitchFamily="34" charset="0"/>
              </a:rPr>
              <a:t>DATA,smn</a:t>
            </a:r>
            <a:r>
              <a:rPr lang="en-US" altLang="en-US" sz="1600" b="1" dirty="0">
                <a:solidFill>
                  <a:srgbClr val="C00000"/>
                </a:solidFill>
                <a:latin typeface="Arial" panose="020B0604020202020204" pitchFamily="34" charset="0"/>
              </a:rPr>
              <a:t> </a:t>
            </a:r>
            <a:r>
              <a:rPr lang="en-US" altLang="en-US" sz="1600" b="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Nodal heat source descriptions </a:t>
            </a:r>
          </a:p>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CONTROL </a:t>
            </a:r>
            <a:r>
              <a:rPr lang="en-US" altLang="en-US" sz="1600" b="1" dirty="0" err="1">
                <a:solidFill>
                  <a:srgbClr val="C00000"/>
                </a:solidFill>
                <a:latin typeface="Arial" panose="020B0604020202020204" pitchFamily="34" charset="0"/>
              </a:rPr>
              <a:t>DATA,global</a:t>
            </a:r>
            <a:r>
              <a:rPr lang="en-US" altLang="en-US" sz="1600" b="1" dirty="0">
                <a:solidFill>
                  <a:srgbClr val="C00000"/>
                </a:solidFill>
                <a:latin typeface="Arial" panose="020B0604020202020204" pitchFamily="34" charset="0"/>
              </a:rPr>
              <a:t> or </a:t>
            </a:r>
            <a:r>
              <a:rPr lang="en-US" altLang="en-US" sz="1600" b="1" dirty="0" err="1">
                <a:solidFill>
                  <a:srgbClr val="C00000"/>
                </a:solidFill>
                <a:latin typeface="Arial" panose="020B0604020202020204" pitchFamily="34" charset="0"/>
              </a:rPr>
              <a:t>smn</a:t>
            </a:r>
            <a:r>
              <a:rPr lang="en-US" altLang="en-US" sz="1600" b="1" dirty="0">
                <a:solidFill>
                  <a:srgbClr val="C00000"/>
                </a:solidFill>
                <a:latin typeface="Arial" panose="020B0604020202020204" pitchFamily="34" charset="0"/>
              </a:rPr>
              <a:t> </a:t>
            </a:r>
            <a:r>
              <a:rPr lang="en-US" altLang="en-US" sz="1600" b="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Execution control "constants"-all </a:t>
            </a:r>
            <a:r>
              <a:rPr lang="en-US" altLang="en-US" sz="1600" dirty="0" err="1">
                <a:solidFill>
                  <a:srgbClr val="0B3D91"/>
                </a:solidFill>
                <a:latin typeface="Arial" panose="020B0604020202020204" pitchFamily="34" charset="0"/>
              </a:rPr>
              <a:t>smn's</a:t>
            </a:r>
            <a:r>
              <a:rPr lang="en-US" altLang="en-US" sz="1600" dirty="0">
                <a:solidFill>
                  <a:srgbClr val="0B3D91"/>
                </a:solidFill>
                <a:latin typeface="Arial" panose="020B0604020202020204" pitchFamily="34" charset="0"/>
              </a:rPr>
              <a:t> </a:t>
            </a:r>
          </a:p>
          <a:p>
            <a:pPr>
              <a:spcBef>
                <a:spcPct val="0"/>
              </a:spcBef>
              <a:buFontTx/>
              <a:buNone/>
            </a:pPr>
            <a:r>
              <a:rPr lang="en-US" altLang="en-US" sz="1600" dirty="0">
                <a:solidFill>
                  <a:srgbClr val="0B3D91"/>
                </a:solidFill>
                <a:latin typeface="Arial" panose="020B0604020202020204" pitchFamily="34" charset="0"/>
              </a:rPr>
              <a:t>– </a:t>
            </a:r>
            <a:r>
              <a:rPr lang="en-US" altLang="en-US" sz="1600" b="1" dirty="0">
                <a:solidFill>
                  <a:srgbClr val="0B3D91"/>
                </a:solidFill>
                <a:latin typeface="Arial" panose="020B0604020202020204" pitchFamily="34" charset="0"/>
              </a:rPr>
              <a:t>HEADER REGISTER DATA 	</a:t>
            </a:r>
            <a:r>
              <a:rPr lang="en-US" altLang="en-US" sz="1600" dirty="0">
                <a:solidFill>
                  <a:srgbClr val="0B3D91"/>
                </a:solidFill>
                <a:latin typeface="Arial" panose="020B0604020202020204" pitchFamily="34" charset="0"/>
              </a:rPr>
              <a:t>User variables, all </a:t>
            </a:r>
            <a:r>
              <a:rPr lang="en-US" altLang="en-US" sz="1600" dirty="0" err="1">
                <a:solidFill>
                  <a:srgbClr val="0B3D91"/>
                </a:solidFill>
                <a:latin typeface="Arial" panose="020B0604020202020204" pitchFamily="34" charset="0"/>
              </a:rPr>
              <a:t>smns</a:t>
            </a:r>
            <a:r>
              <a:rPr lang="en-US" altLang="en-US" sz="1600" dirty="0">
                <a:solidFill>
                  <a:srgbClr val="0B3D91"/>
                </a:solidFill>
                <a:latin typeface="Arial" panose="020B0604020202020204" pitchFamily="34" charset="0"/>
              </a:rPr>
              <a:t> </a:t>
            </a:r>
          </a:p>
          <a:p>
            <a:pPr>
              <a:spcBef>
                <a:spcPct val="0"/>
              </a:spcBef>
              <a:buFontTx/>
              <a:buNone/>
            </a:pPr>
            <a:r>
              <a:rPr lang="en-US" altLang="en-US" sz="1600" dirty="0">
                <a:solidFill>
                  <a:srgbClr val="0B3D91"/>
                </a:solidFill>
                <a:latin typeface="Arial" panose="020B0604020202020204" pitchFamily="34" charset="0"/>
              </a:rPr>
              <a:t>– </a:t>
            </a:r>
            <a:r>
              <a:rPr lang="en-US" altLang="en-US" sz="1600" b="1" dirty="0">
                <a:solidFill>
                  <a:srgbClr val="0B3D91"/>
                </a:solidFill>
                <a:latin typeface="Arial" panose="020B0604020202020204" pitchFamily="34" charset="0"/>
              </a:rPr>
              <a:t>HEADER USER </a:t>
            </a:r>
            <a:r>
              <a:rPr lang="en-US" altLang="en-US" sz="1600" b="1" dirty="0" err="1">
                <a:solidFill>
                  <a:srgbClr val="0B3D91"/>
                </a:solidFill>
                <a:latin typeface="Arial" panose="020B0604020202020204" pitchFamily="34" charset="0"/>
              </a:rPr>
              <a:t>DATA,global</a:t>
            </a:r>
            <a:r>
              <a:rPr lang="en-US" altLang="en-US" sz="1600" b="1" dirty="0">
                <a:solidFill>
                  <a:srgbClr val="0B3D91"/>
                </a:solidFill>
                <a:latin typeface="Arial" panose="020B0604020202020204" pitchFamily="34" charset="0"/>
              </a:rPr>
              <a:t> 	</a:t>
            </a:r>
            <a:r>
              <a:rPr lang="en-US" altLang="en-US" sz="1600" dirty="0">
                <a:solidFill>
                  <a:srgbClr val="0B3D91"/>
                </a:solidFill>
                <a:latin typeface="Arial" panose="020B0604020202020204" pitchFamily="34" charset="0"/>
              </a:rPr>
              <a:t>User variables, all </a:t>
            </a:r>
            <a:r>
              <a:rPr lang="en-US" altLang="en-US" sz="1600" dirty="0" err="1">
                <a:solidFill>
                  <a:srgbClr val="0B3D91"/>
                </a:solidFill>
                <a:latin typeface="Arial" panose="020B0604020202020204" pitchFamily="34" charset="0"/>
              </a:rPr>
              <a:t>smns</a:t>
            </a:r>
            <a:r>
              <a:rPr lang="en-US" altLang="en-US" sz="1600" dirty="0">
                <a:solidFill>
                  <a:srgbClr val="0B3D91"/>
                </a:solidFill>
                <a:latin typeface="Arial" panose="020B0604020202020204" pitchFamily="34" charset="0"/>
              </a:rPr>
              <a:t> </a:t>
            </a:r>
          </a:p>
          <a:p>
            <a:pPr>
              <a:spcBef>
                <a:spcPct val="0"/>
              </a:spcBef>
              <a:buFontTx/>
              <a:buNone/>
            </a:pPr>
            <a:r>
              <a:rPr lang="en-US" altLang="en-US" sz="1600" dirty="0">
                <a:solidFill>
                  <a:srgbClr val="0B3D91"/>
                </a:solidFill>
                <a:latin typeface="Arial" panose="020B0604020202020204" pitchFamily="34" charset="0"/>
              </a:rPr>
              <a:t>– </a:t>
            </a:r>
            <a:r>
              <a:rPr lang="en-US" altLang="en-US" sz="1600" b="1" dirty="0">
                <a:solidFill>
                  <a:srgbClr val="0B3D91"/>
                </a:solidFill>
                <a:latin typeface="Arial" panose="020B0604020202020204" pitchFamily="34" charset="0"/>
              </a:rPr>
              <a:t>HEADER USER </a:t>
            </a:r>
            <a:r>
              <a:rPr lang="en-US" altLang="en-US" sz="1600" b="1" dirty="0" err="1">
                <a:solidFill>
                  <a:srgbClr val="0B3D91"/>
                </a:solidFill>
                <a:latin typeface="Arial" panose="020B0604020202020204" pitchFamily="34" charset="0"/>
              </a:rPr>
              <a:t>DATA,smn</a:t>
            </a:r>
            <a:r>
              <a:rPr lang="en-US" altLang="en-US" sz="1600" b="1" dirty="0">
                <a:solidFill>
                  <a:srgbClr val="0B3D91"/>
                </a:solidFill>
                <a:latin typeface="Arial" panose="020B0604020202020204" pitchFamily="34" charset="0"/>
              </a:rPr>
              <a:t> 	</a:t>
            </a:r>
            <a:r>
              <a:rPr lang="en-US" altLang="en-US" sz="1600" dirty="0">
                <a:solidFill>
                  <a:srgbClr val="0B3D91"/>
                </a:solidFill>
                <a:latin typeface="Arial" panose="020B0604020202020204" pitchFamily="34" charset="0"/>
              </a:rPr>
              <a:t>User variables (numbers) one </a:t>
            </a:r>
            <a:r>
              <a:rPr lang="en-US" altLang="en-US" sz="1600" dirty="0" err="1">
                <a:solidFill>
                  <a:srgbClr val="0B3D91"/>
                </a:solidFill>
                <a:latin typeface="Arial" panose="020B0604020202020204" pitchFamily="34" charset="0"/>
              </a:rPr>
              <a:t>smn</a:t>
            </a:r>
            <a:r>
              <a:rPr lang="en-US" altLang="en-US" sz="1600" dirty="0">
                <a:solidFill>
                  <a:srgbClr val="0B3D91"/>
                </a:solidFill>
                <a:latin typeface="Arial" panose="020B0604020202020204" pitchFamily="34" charset="0"/>
              </a:rPr>
              <a:t> </a:t>
            </a:r>
          </a:p>
          <a:p>
            <a:pPr>
              <a:spcBef>
                <a:spcPct val="0"/>
              </a:spcBef>
              <a:buFontTx/>
              <a:buNone/>
            </a:pPr>
            <a:r>
              <a:rPr lang="en-US" altLang="en-US" sz="1600" dirty="0">
                <a:solidFill>
                  <a:srgbClr val="0B3D91"/>
                </a:solidFill>
                <a:latin typeface="Arial" panose="020B0604020202020204" pitchFamily="34" charset="0"/>
              </a:rPr>
              <a:t>– </a:t>
            </a:r>
            <a:r>
              <a:rPr lang="en-US" altLang="en-US" sz="1600" b="1" dirty="0">
                <a:solidFill>
                  <a:srgbClr val="0B3D91"/>
                </a:solidFill>
                <a:latin typeface="Arial" panose="020B0604020202020204" pitchFamily="34" charset="0"/>
              </a:rPr>
              <a:t>HEADER ARRAY </a:t>
            </a:r>
            <a:r>
              <a:rPr lang="en-US" altLang="en-US" sz="1600" b="1" dirty="0" err="1">
                <a:solidFill>
                  <a:srgbClr val="0B3D91"/>
                </a:solidFill>
                <a:latin typeface="Arial" panose="020B0604020202020204" pitchFamily="34" charset="0"/>
              </a:rPr>
              <a:t>DATA,smn</a:t>
            </a:r>
            <a:r>
              <a:rPr lang="en-US" altLang="en-US" sz="1600" b="1" dirty="0">
                <a:solidFill>
                  <a:srgbClr val="0B3D91"/>
                </a:solidFill>
                <a:latin typeface="Arial" panose="020B0604020202020204" pitchFamily="34" charset="0"/>
              </a:rPr>
              <a:t> 	</a:t>
            </a:r>
            <a:r>
              <a:rPr lang="en-US" altLang="en-US" sz="1600" dirty="0">
                <a:solidFill>
                  <a:srgbClr val="0B3D91"/>
                </a:solidFill>
                <a:latin typeface="Arial" panose="020B0604020202020204" pitchFamily="34" charset="0"/>
              </a:rPr>
              <a:t>User arrays </a:t>
            </a:r>
          </a:p>
          <a:p>
            <a:pPr>
              <a:spcBef>
                <a:spcPct val="0"/>
              </a:spcBef>
              <a:buFontTx/>
              <a:buNone/>
            </a:pPr>
            <a:r>
              <a:rPr lang="en-US" altLang="en-US" sz="1600" dirty="0">
                <a:solidFill>
                  <a:srgbClr val="0B3D91"/>
                </a:solidFill>
                <a:latin typeface="Arial" panose="020B0604020202020204" pitchFamily="34" charset="0"/>
              </a:rPr>
              <a:t>–</a:t>
            </a:r>
            <a:r>
              <a:rPr lang="en-US" altLang="en-US" sz="1600" dirty="0">
                <a:solidFill>
                  <a:srgbClr val="000000"/>
                </a:solidFill>
                <a:latin typeface="Arial" panose="020B0604020202020204" pitchFamily="34" charset="0"/>
              </a:rPr>
              <a:t> </a:t>
            </a:r>
            <a:r>
              <a:rPr lang="en-US" altLang="en-US" sz="1600" b="1" dirty="0">
                <a:solidFill>
                  <a:srgbClr val="0B3D91"/>
                </a:solidFill>
                <a:latin typeface="Arial" panose="020B0604020202020204" pitchFamily="34" charset="0"/>
              </a:rPr>
              <a:t>HEADER CARRAY </a:t>
            </a:r>
            <a:r>
              <a:rPr lang="en-US" altLang="en-US" sz="1600" b="1" dirty="0" err="1">
                <a:solidFill>
                  <a:srgbClr val="0B3D91"/>
                </a:solidFill>
                <a:latin typeface="Arial" panose="020B0604020202020204" pitchFamily="34" charset="0"/>
              </a:rPr>
              <a:t>DATA,smn</a:t>
            </a:r>
            <a:r>
              <a:rPr lang="en-US" altLang="en-US" sz="1600" b="1" dirty="0">
                <a:solidFill>
                  <a:srgbClr val="0B3D91"/>
                </a:solidFill>
                <a:latin typeface="Arial" panose="020B0604020202020204" pitchFamily="34" charset="0"/>
              </a:rPr>
              <a:t> </a:t>
            </a:r>
            <a:r>
              <a:rPr lang="en-US" altLang="en-US" sz="1600" b="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User character arrays (strings) </a:t>
            </a:r>
          </a:p>
          <a:p>
            <a:pPr>
              <a:spcBef>
                <a:spcPct val="0"/>
              </a:spcBef>
              <a:buFontTx/>
              <a:buNone/>
            </a:pPr>
            <a:r>
              <a:rPr lang="en-US" altLang="en-US" sz="1600" dirty="0">
                <a:solidFill>
                  <a:srgbClr val="C00000"/>
                </a:solidFill>
                <a:latin typeface="Arial" panose="020B0604020202020204" pitchFamily="34" charset="0"/>
              </a:rPr>
              <a:t>– </a:t>
            </a:r>
            <a:r>
              <a:rPr lang="en-US" altLang="en-US" sz="1600" i="1" dirty="0">
                <a:solidFill>
                  <a:srgbClr val="C00000"/>
                </a:solidFill>
                <a:latin typeface="Arial" panose="020B0604020202020204" pitchFamily="34" charset="0"/>
              </a:rPr>
              <a:t>HEADER OPERATIONS DATA </a:t>
            </a:r>
            <a:r>
              <a:rPr lang="en-US" altLang="en-US" sz="1600" i="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Analysis sequence (main driver) </a:t>
            </a:r>
          </a:p>
          <a:p>
            <a:pPr>
              <a:spcBef>
                <a:spcPct val="0"/>
              </a:spcBef>
              <a:buFontTx/>
              <a:buNone/>
            </a:pPr>
            <a:r>
              <a:rPr lang="en-US" altLang="en-US" sz="1600" dirty="0">
                <a:solidFill>
                  <a:srgbClr val="C00000"/>
                </a:solidFill>
                <a:latin typeface="Arial" panose="020B0604020202020204" pitchFamily="34" charset="0"/>
              </a:rPr>
              <a:t>– </a:t>
            </a:r>
            <a:r>
              <a:rPr lang="en-US" altLang="en-US" sz="1600" i="1" dirty="0">
                <a:solidFill>
                  <a:srgbClr val="C00000"/>
                </a:solidFill>
                <a:latin typeface="Arial" panose="020B0604020202020204" pitchFamily="34" charset="0"/>
              </a:rPr>
              <a:t>HEADER OUTPUT </a:t>
            </a:r>
            <a:r>
              <a:rPr lang="en-US" altLang="en-US" sz="1600" i="1" dirty="0" err="1">
                <a:solidFill>
                  <a:srgbClr val="C00000"/>
                </a:solidFill>
                <a:latin typeface="Arial" panose="020B0604020202020204" pitchFamily="34" charset="0"/>
              </a:rPr>
              <a:t>CALLS,smn</a:t>
            </a:r>
            <a:r>
              <a:rPr lang="en-US" altLang="en-US" sz="1600" i="1" dirty="0">
                <a:solidFill>
                  <a:srgbClr val="C00000"/>
                </a:solidFill>
                <a:latin typeface="Arial" panose="020B0604020202020204" pitchFamily="34" charset="0"/>
              </a:rPr>
              <a:t> </a:t>
            </a:r>
            <a:r>
              <a:rPr lang="en-US" altLang="en-US" sz="1600" i="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Output operations and logic </a:t>
            </a:r>
          </a:p>
          <a:p>
            <a:pPr>
              <a:spcBef>
                <a:spcPct val="0"/>
              </a:spcBef>
              <a:buFontTx/>
              <a:buNone/>
            </a:pPr>
            <a:r>
              <a:rPr lang="en-US" altLang="en-US" sz="1600" dirty="0">
                <a:solidFill>
                  <a:srgbClr val="0B3D91"/>
                </a:solidFill>
                <a:latin typeface="Arial" panose="020B0604020202020204" pitchFamily="34" charset="0"/>
              </a:rPr>
              <a:t>– </a:t>
            </a:r>
            <a:r>
              <a:rPr lang="en-US" altLang="en-US" sz="1600" i="1" dirty="0">
                <a:solidFill>
                  <a:srgbClr val="0B3D91"/>
                </a:solidFill>
                <a:latin typeface="Arial" panose="020B0604020202020204" pitchFamily="34" charset="0"/>
              </a:rPr>
              <a:t>HEADER VARIABLES 0,smn 	</a:t>
            </a:r>
            <a:r>
              <a:rPr lang="en-US" altLang="en-US" sz="1600" dirty="0">
                <a:solidFill>
                  <a:srgbClr val="0B3D91"/>
                </a:solidFill>
                <a:latin typeface="Arial" panose="020B0604020202020204" pitchFamily="34" charset="0"/>
              </a:rPr>
              <a:t>User logic: time-dependence </a:t>
            </a:r>
          </a:p>
          <a:p>
            <a:pPr>
              <a:spcBef>
                <a:spcPct val="0"/>
              </a:spcBef>
              <a:buFontTx/>
              <a:buNone/>
            </a:pPr>
            <a:r>
              <a:rPr lang="en-US" altLang="en-US" sz="1600" dirty="0">
                <a:solidFill>
                  <a:srgbClr val="0B3D91"/>
                </a:solidFill>
                <a:latin typeface="Arial" panose="020B0604020202020204" pitchFamily="34" charset="0"/>
              </a:rPr>
              <a:t>– </a:t>
            </a:r>
            <a:r>
              <a:rPr lang="en-US" altLang="en-US" sz="1600" i="1" dirty="0">
                <a:solidFill>
                  <a:srgbClr val="0B3D91"/>
                </a:solidFill>
                <a:latin typeface="Arial" panose="020B0604020202020204" pitchFamily="34" charset="0"/>
              </a:rPr>
              <a:t>HEADER VARIABLES 1,smn 	</a:t>
            </a:r>
            <a:r>
              <a:rPr lang="en-US" altLang="en-US" sz="1600" dirty="0">
                <a:solidFill>
                  <a:srgbClr val="0B3D91"/>
                </a:solidFill>
                <a:latin typeface="Arial" panose="020B0604020202020204" pitchFamily="34" charset="0"/>
              </a:rPr>
              <a:t>User logic: temperature-dependence </a:t>
            </a:r>
          </a:p>
          <a:p>
            <a:pPr>
              <a:spcBef>
                <a:spcPct val="0"/>
              </a:spcBef>
              <a:buFontTx/>
              <a:buNone/>
            </a:pPr>
            <a:r>
              <a:rPr lang="en-US" altLang="en-US" sz="1600" dirty="0">
                <a:solidFill>
                  <a:srgbClr val="0B3D91"/>
                </a:solidFill>
                <a:latin typeface="Arial" panose="020B0604020202020204" pitchFamily="34" charset="0"/>
              </a:rPr>
              <a:t>– </a:t>
            </a:r>
            <a:r>
              <a:rPr lang="en-US" altLang="en-US" sz="1600" i="1" dirty="0">
                <a:solidFill>
                  <a:srgbClr val="0B3D91"/>
                </a:solidFill>
                <a:latin typeface="Arial" panose="020B0604020202020204" pitchFamily="34" charset="0"/>
              </a:rPr>
              <a:t>HEADER VARIABLES 2,smn 	</a:t>
            </a:r>
            <a:r>
              <a:rPr lang="en-US" altLang="en-US" sz="1600" dirty="0">
                <a:solidFill>
                  <a:srgbClr val="0B3D91"/>
                </a:solidFill>
                <a:latin typeface="Arial" panose="020B0604020202020204" pitchFamily="34" charset="0"/>
              </a:rPr>
              <a:t>User logic: wrap-up </a:t>
            </a:r>
          </a:p>
          <a:p>
            <a:pPr>
              <a:spcBef>
                <a:spcPct val="0"/>
              </a:spcBef>
              <a:buFontTx/>
              <a:buNone/>
            </a:pPr>
            <a:r>
              <a:rPr lang="en-US" altLang="en-US" sz="1600" dirty="0">
                <a:solidFill>
                  <a:srgbClr val="0B3D91"/>
                </a:solidFill>
                <a:latin typeface="Arial" panose="020B0604020202020204" pitchFamily="34" charset="0"/>
              </a:rPr>
              <a:t>– </a:t>
            </a:r>
            <a:r>
              <a:rPr lang="en-US" altLang="en-US" sz="1600" i="1" dirty="0">
                <a:solidFill>
                  <a:srgbClr val="0B3D91"/>
                </a:solidFill>
                <a:latin typeface="Arial" panose="020B0604020202020204" pitchFamily="34" charset="0"/>
              </a:rPr>
              <a:t>HEADER SUBROUTINE DATA 	</a:t>
            </a:r>
            <a:r>
              <a:rPr lang="en-US" altLang="en-US" sz="1600" dirty="0">
                <a:solidFill>
                  <a:srgbClr val="0B3D91"/>
                </a:solidFill>
                <a:latin typeface="Arial" panose="020B0604020202020204" pitchFamily="34" charset="0"/>
              </a:rPr>
              <a:t>Additional user written subroutines </a:t>
            </a:r>
          </a:p>
        </p:txBody>
      </p:sp>
      <p:sp>
        <p:nvSpPr>
          <p:cNvPr id="6" name="Slide Number Placeholder 1">
            <a:extLst>
              <a:ext uri="{FF2B5EF4-FFF2-40B4-BE49-F238E27FC236}">
                <a16:creationId xmlns:a16="http://schemas.microsoft.com/office/drawing/2014/main" id="{29B308E3-58CE-4F8B-9620-07BA63C028E1}"/>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177</a:t>
            </a:fld>
            <a:endParaRPr lang="en-US" altLang="en-US" sz="1200"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88670F8-8253-444F-993C-AB63A90EFF35}"/>
              </a:ext>
            </a:extLst>
          </p:cNvPr>
          <p:cNvSpPr txBox="1">
            <a:spLocks noGrp="1"/>
          </p:cNvSpPr>
          <p:nvPr>
            <p:ph type="title"/>
          </p:nvPr>
        </p:nvSpPr>
        <p:spPr>
          <a:xfrm>
            <a:off x="914400" y="0"/>
            <a:ext cx="7432158" cy="1020725"/>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Executable Program Flow</a:t>
            </a:r>
          </a:p>
        </p:txBody>
      </p:sp>
      <p:sp>
        <p:nvSpPr>
          <p:cNvPr id="145411" name="object 3">
            <a:extLst>
              <a:ext uri="{FF2B5EF4-FFF2-40B4-BE49-F238E27FC236}">
                <a16:creationId xmlns:a16="http://schemas.microsoft.com/office/drawing/2014/main" id="{2491B28A-DCB6-4A73-9194-8B6CE33DCCBA}"/>
              </a:ext>
            </a:extLst>
          </p:cNvPr>
          <p:cNvSpPr txBox="1">
            <a:spLocks noChangeArrowheads="1"/>
          </p:cNvSpPr>
          <p:nvPr/>
        </p:nvSpPr>
        <p:spPr bwMode="auto">
          <a:xfrm>
            <a:off x="231775" y="1111697"/>
            <a:ext cx="8816532" cy="512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984250" indent="-17145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b="1" dirty="0">
                <a:solidFill>
                  <a:srgbClr val="0B3D91"/>
                </a:solidFill>
                <a:latin typeface="Arial" panose="020B0604020202020204" pitchFamily="34" charset="0"/>
                <a:cs typeface="Arial" panose="020B0604020202020204" pitchFamily="34" charset="0"/>
              </a:rPr>
              <a:t>HEADER OPERATIONS DATA </a:t>
            </a:r>
            <a:r>
              <a:rPr lang="en-US" altLang="en-US" sz="2000" dirty="0">
                <a:solidFill>
                  <a:srgbClr val="0B3D91"/>
                </a:solidFill>
                <a:latin typeface="Arial" panose="020B0604020202020204" pitchFamily="34" charset="0"/>
                <a:cs typeface="Arial" panose="020B0604020202020204" pitchFamily="34" charset="0"/>
              </a:rPr>
              <a:t>is the entry point. This is where everything  starts during execution…</a:t>
            </a: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Solution routines run through various logics block in the following order…</a:t>
            </a:r>
          </a:p>
          <a:p>
            <a:pPr marL="404813" lvl="1">
              <a:spcBef>
                <a:spcPts val="13"/>
              </a:spcBef>
            </a:pPr>
            <a:r>
              <a:rPr lang="en-US" altLang="en-US" sz="1800" b="1" dirty="0">
                <a:solidFill>
                  <a:srgbClr val="0B3D91"/>
                </a:solidFill>
                <a:latin typeface="Arial" panose="020B0604020202020204" pitchFamily="34" charset="0"/>
                <a:cs typeface="Arial" panose="020B0604020202020204" pitchFamily="34" charset="0"/>
              </a:rPr>
              <a:t>VARIABLES 0 </a:t>
            </a:r>
            <a:r>
              <a:rPr lang="en-US" altLang="en-US" sz="1800" dirty="0">
                <a:solidFill>
                  <a:srgbClr val="0B3D91"/>
                </a:solidFill>
                <a:latin typeface="Arial" panose="020B0604020202020204" pitchFamily="34" charset="0"/>
                <a:cs typeface="Arial" panose="020B0604020202020204" pitchFamily="34" charset="0"/>
              </a:rPr>
              <a:t>– process “Time” dependent logic – (one pass per timestep)</a:t>
            </a:r>
          </a:p>
          <a:p>
            <a:pPr marL="404813" lvl="1">
              <a:spcBef>
                <a:spcPct val="0"/>
              </a:spcBef>
            </a:pPr>
            <a:r>
              <a:rPr lang="en-US" altLang="en-US" sz="1800" b="1" dirty="0">
                <a:solidFill>
                  <a:srgbClr val="0B3D91"/>
                </a:solidFill>
                <a:latin typeface="Arial" panose="020B0604020202020204" pitchFamily="34" charset="0"/>
                <a:cs typeface="Arial" panose="020B0604020202020204" pitchFamily="34" charset="0"/>
              </a:rPr>
              <a:t>VARIABLES 1 </a:t>
            </a:r>
            <a:r>
              <a:rPr lang="en-US" altLang="en-US" sz="1800" dirty="0">
                <a:solidFill>
                  <a:srgbClr val="0B3D91"/>
                </a:solidFill>
                <a:latin typeface="Arial" panose="020B0604020202020204" pitchFamily="34" charset="0"/>
                <a:cs typeface="Arial" panose="020B0604020202020204" pitchFamily="34" charset="0"/>
              </a:rPr>
              <a:t>– process “Temperature” dependent logic</a:t>
            </a:r>
          </a:p>
          <a:p>
            <a:pPr marL="404813" lvl="1">
              <a:spcBef>
                <a:spcPct val="0"/>
              </a:spcBef>
            </a:pPr>
            <a:r>
              <a:rPr lang="en-US" altLang="en-US" sz="1800" b="1" dirty="0">
                <a:solidFill>
                  <a:srgbClr val="0B3D91"/>
                </a:solidFill>
                <a:latin typeface="Arial" panose="020B0604020202020204" pitchFamily="34" charset="0"/>
                <a:cs typeface="Arial" panose="020B0604020202020204" pitchFamily="34" charset="0"/>
              </a:rPr>
              <a:t>Internally solve for temperatures</a:t>
            </a:r>
            <a:endParaRPr lang="en-US" altLang="en-US" sz="1800" dirty="0">
              <a:solidFill>
                <a:srgbClr val="0B3D91"/>
              </a:solidFill>
              <a:latin typeface="Arial" panose="020B0604020202020204" pitchFamily="34" charset="0"/>
              <a:cs typeface="Arial" panose="020B0604020202020204" pitchFamily="34" charset="0"/>
            </a:endParaRPr>
          </a:p>
          <a:p>
            <a:pPr marL="744538" lvl="2">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If Converged, proceed to </a:t>
            </a:r>
            <a:r>
              <a:rPr lang="en-US" altLang="en-US" sz="1600" b="1" dirty="0">
                <a:solidFill>
                  <a:srgbClr val="0B3D91"/>
                </a:solidFill>
                <a:latin typeface="Arial" panose="020B0604020202020204" pitchFamily="34" charset="0"/>
                <a:cs typeface="Arial" panose="020B0604020202020204" pitchFamily="34" charset="0"/>
              </a:rPr>
              <a:t>VARIABLES 2</a:t>
            </a:r>
            <a:endParaRPr lang="en-US" altLang="en-US" sz="1600" dirty="0">
              <a:solidFill>
                <a:srgbClr val="0B3D91"/>
              </a:solidFill>
              <a:latin typeface="Arial" panose="020B0604020202020204" pitchFamily="34" charset="0"/>
              <a:cs typeface="Arial" panose="020B0604020202020204" pitchFamily="34" charset="0"/>
            </a:endParaRPr>
          </a:p>
          <a:p>
            <a:pPr marL="744538" lvl="2">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If not Converged, LOOPCT &lt; </a:t>
            </a:r>
            <a:r>
              <a:rPr lang="en-US" altLang="en-US" sz="1600" dirty="0" err="1">
                <a:solidFill>
                  <a:srgbClr val="0B3D91"/>
                </a:solidFill>
                <a:latin typeface="Arial" panose="020B0604020202020204" pitchFamily="34" charset="0"/>
                <a:cs typeface="Arial" panose="020B0604020202020204" pitchFamily="34" charset="0"/>
              </a:rPr>
              <a:t>MaxLoops</a:t>
            </a:r>
            <a:r>
              <a:rPr lang="en-US" altLang="en-US" sz="1600" dirty="0">
                <a:solidFill>
                  <a:srgbClr val="0B3D91"/>
                </a:solidFill>
                <a:latin typeface="Arial" panose="020B0604020202020204" pitchFamily="34" charset="0"/>
                <a:cs typeface="Arial" panose="020B0604020202020204" pitchFamily="34" charset="0"/>
              </a:rPr>
              <a:t>, and Steady Solution: go back through </a:t>
            </a:r>
            <a:r>
              <a:rPr lang="en-US" altLang="en-US" sz="1600" b="1" dirty="0">
                <a:solidFill>
                  <a:srgbClr val="0B3D91"/>
                </a:solidFill>
                <a:latin typeface="Arial" panose="020B0604020202020204" pitchFamily="34" charset="0"/>
                <a:cs typeface="Arial" panose="020B0604020202020204" pitchFamily="34" charset="0"/>
              </a:rPr>
              <a:t>VARIABLES 1</a:t>
            </a:r>
            <a:endParaRPr lang="en-US" altLang="en-US" sz="1600" dirty="0">
              <a:solidFill>
                <a:srgbClr val="0B3D91"/>
              </a:solidFill>
              <a:latin typeface="Arial" panose="020B0604020202020204" pitchFamily="34" charset="0"/>
              <a:cs typeface="Arial" panose="020B0604020202020204" pitchFamily="34" charset="0"/>
            </a:endParaRPr>
          </a:p>
          <a:p>
            <a:pPr marL="744538" lvl="2">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If not Converged, LOOPCT &lt; MaxLoops,NVARB1 = 0 and Transient  Solution: go back through </a:t>
            </a:r>
            <a:r>
              <a:rPr lang="en-US" altLang="en-US" sz="1600" b="1" dirty="0">
                <a:solidFill>
                  <a:srgbClr val="0B3D91"/>
                </a:solidFill>
                <a:latin typeface="Arial" panose="020B0604020202020204" pitchFamily="34" charset="0"/>
                <a:cs typeface="Arial" panose="020B0604020202020204" pitchFamily="34" charset="0"/>
              </a:rPr>
              <a:t>Internally Solve for Temperatures</a:t>
            </a:r>
            <a:endParaRPr lang="en-US" altLang="en-US" sz="1600" dirty="0">
              <a:solidFill>
                <a:srgbClr val="0B3D91"/>
              </a:solidFill>
              <a:latin typeface="Arial" panose="020B0604020202020204" pitchFamily="34" charset="0"/>
              <a:cs typeface="Arial" panose="020B0604020202020204" pitchFamily="34" charset="0"/>
            </a:endParaRPr>
          </a:p>
          <a:p>
            <a:pPr marL="744538" lvl="2">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If not Converged, LOOPCT &lt; MaxLoops,NVARB1 = 1 and Transient Solution: go back through </a:t>
            </a:r>
            <a:r>
              <a:rPr lang="en-US" altLang="en-US" sz="1600" b="1" dirty="0">
                <a:solidFill>
                  <a:srgbClr val="0B3D91"/>
                </a:solidFill>
                <a:latin typeface="Arial" panose="020B0604020202020204" pitchFamily="34" charset="0"/>
                <a:cs typeface="Arial" panose="020B0604020202020204" pitchFamily="34" charset="0"/>
              </a:rPr>
              <a:t>VARIABLES 1</a:t>
            </a:r>
            <a:endParaRPr lang="en-US" altLang="en-US" sz="1600" dirty="0">
              <a:solidFill>
                <a:srgbClr val="0B3D91"/>
              </a:solidFill>
              <a:latin typeface="Arial" panose="020B0604020202020204" pitchFamily="34" charset="0"/>
              <a:cs typeface="Arial" panose="020B0604020202020204" pitchFamily="34" charset="0"/>
            </a:endParaRPr>
          </a:p>
          <a:p>
            <a:pPr marL="744538" lvl="2">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If not Converged and LOOPCT &gt;= </a:t>
            </a:r>
            <a:r>
              <a:rPr lang="en-US" altLang="en-US" sz="1600" dirty="0" err="1">
                <a:solidFill>
                  <a:srgbClr val="0B3D91"/>
                </a:solidFill>
                <a:latin typeface="Arial" panose="020B0604020202020204" pitchFamily="34" charset="0"/>
                <a:cs typeface="Arial" panose="020B0604020202020204" pitchFamily="34" charset="0"/>
              </a:rPr>
              <a:t>MaxLoops</a:t>
            </a:r>
            <a:r>
              <a:rPr lang="en-US" altLang="en-US" sz="1600" dirty="0">
                <a:solidFill>
                  <a:srgbClr val="0B3D91"/>
                </a:solidFill>
                <a:latin typeface="Arial" panose="020B0604020202020204" pitchFamily="34" charset="0"/>
                <a:cs typeface="Arial" panose="020B0604020202020204" pitchFamily="34" charset="0"/>
              </a:rPr>
              <a:t>, proceed to </a:t>
            </a:r>
            <a:r>
              <a:rPr lang="en-US" altLang="en-US" sz="1600" b="1" dirty="0">
                <a:solidFill>
                  <a:srgbClr val="0B3D91"/>
                </a:solidFill>
                <a:latin typeface="Arial" panose="020B0604020202020204" pitchFamily="34" charset="0"/>
                <a:cs typeface="Arial" panose="020B0604020202020204" pitchFamily="34" charset="0"/>
              </a:rPr>
              <a:t>VARIABLES 2</a:t>
            </a:r>
            <a:endParaRPr lang="en-US" altLang="en-US" sz="1600" dirty="0">
              <a:solidFill>
                <a:srgbClr val="0B3D91"/>
              </a:solidFill>
              <a:latin typeface="Arial" panose="020B0604020202020204" pitchFamily="34" charset="0"/>
              <a:cs typeface="Arial" panose="020B0604020202020204" pitchFamily="34" charset="0"/>
            </a:endParaRPr>
          </a:p>
          <a:p>
            <a:pPr marL="404813" lvl="1">
              <a:spcBef>
                <a:spcPct val="0"/>
              </a:spcBef>
            </a:pPr>
            <a:r>
              <a:rPr lang="en-US" altLang="en-US" sz="1800" b="1" dirty="0">
                <a:solidFill>
                  <a:srgbClr val="0B3D91"/>
                </a:solidFill>
                <a:latin typeface="Arial" panose="020B0604020202020204" pitchFamily="34" charset="0"/>
                <a:cs typeface="Arial" panose="020B0604020202020204" pitchFamily="34" charset="0"/>
              </a:rPr>
              <a:t>VARIABLES 2 </a:t>
            </a:r>
            <a:r>
              <a:rPr lang="en-US" altLang="en-US" sz="1800" dirty="0">
                <a:solidFill>
                  <a:srgbClr val="0B3D91"/>
                </a:solidFill>
                <a:latin typeface="Arial" panose="020B0604020202020204" pitchFamily="34" charset="0"/>
                <a:cs typeface="Arial" panose="020B0604020202020204" pitchFamily="34" charset="0"/>
              </a:rPr>
              <a:t>– process post-solution data (e.g. heater on time)</a:t>
            </a:r>
          </a:p>
          <a:p>
            <a:pPr marL="404813"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If Transient, proceed next to timestep and go back to </a:t>
            </a:r>
            <a:r>
              <a:rPr lang="en-US" altLang="en-US" sz="1800" b="1" dirty="0">
                <a:solidFill>
                  <a:srgbClr val="0B3D91"/>
                </a:solidFill>
                <a:latin typeface="Arial" panose="020B0604020202020204" pitchFamily="34" charset="0"/>
                <a:cs typeface="Arial" panose="020B0604020202020204" pitchFamily="34" charset="0"/>
              </a:rPr>
              <a:t>VARIABLES 1</a:t>
            </a:r>
            <a:endParaRPr lang="en-US" altLang="en-US" sz="1800" dirty="0">
              <a:solidFill>
                <a:srgbClr val="0B3D91"/>
              </a:solidFill>
              <a:latin typeface="Arial" panose="020B0604020202020204" pitchFamily="34" charset="0"/>
              <a:cs typeface="Arial" panose="020B0604020202020204" pitchFamily="34" charset="0"/>
            </a:endParaRPr>
          </a:p>
          <a:p>
            <a:pPr marL="404813"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If Steady or Transient and completed last timestep, return to </a:t>
            </a:r>
            <a:r>
              <a:rPr lang="en-US" altLang="en-US" sz="1800" b="1" dirty="0">
                <a:solidFill>
                  <a:srgbClr val="0B3D91"/>
                </a:solidFill>
                <a:latin typeface="Arial" panose="020B0604020202020204" pitchFamily="34" charset="0"/>
                <a:cs typeface="Arial" panose="020B0604020202020204" pitchFamily="34" charset="0"/>
              </a:rPr>
              <a:t>OPERATIONS</a:t>
            </a:r>
            <a:endParaRPr lang="en-US" altLang="en-US" sz="1800" dirty="0">
              <a:solidFill>
                <a:srgbClr val="0B3D91"/>
              </a:solidFill>
              <a:latin typeface="Arial" panose="020B0604020202020204" pitchFamily="34" charset="0"/>
              <a:cs typeface="Arial" panose="020B0604020202020204" pitchFamily="34" charset="0"/>
            </a:endParaRPr>
          </a:p>
          <a:p>
            <a:pPr marL="404813" lvl="1">
              <a:spcBef>
                <a:spcPct val="0"/>
              </a:spcBef>
            </a:pPr>
            <a:r>
              <a:rPr lang="en-US" altLang="en-US" sz="1800" i="1" dirty="0">
                <a:solidFill>
                  <a:srgbClr val="0B3D91"/>
                </a:solidFill>
                <a:latin typeface="Arial" panose="020B0604020202020204" pitchFamily="34" charset="0"/>
                <a:cs typeface="Arial" panose="020B0604020202020204" pitchFamily="34" charset="0"/>
              </a:rPr>
              <a:t>At the start, every OUTPUT increments, and before returning to OPERATIONS, go through OUTPUT CALLS, execute those instructions, and return</a:t>
            </a:r>
            <a:endParaRPr lang="en-US" altLang="en-US" sz="1800" dirty="0">
              <a:solidFill>
                <a:srgbClr val="0B3D91"/>
              </a:solidFill>
              <a:latin typeface="Arial" panose="020B0604020202020204" pitchFamily="34" charset="0"/>
              <a:cs typeface="Arial" panose="020B0604020202020204" pitchFamily="34" charset="0"/>
            </a:endParaRPr>
          </a:p>
        </p:txBody>
      </p:sp>
      <p:sp>
        <p:nvSpPr>
          <p:cNvPr id="4" name="Slide Number Placeholder 1">
            <a:extLst>
              <a:ext uri="{FF2B5EF4-FFF2-40B4-BE49-F238E27FC236}">
                <a16:creationId xmlns:a16="http://schemas.microsoft.com/office/drawing/2014/main" id="{6295680A-675C-401D-AAAC-9DD5353DFB9F}"/>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178</a:t>
            </a:fld>
            <a:endParaRPr lang="en-US" altLang="en-US" sz="1200"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5B51A697-B911-4AD5-B1E0-A74A8A490302}"/>
              </a:ext>
            </a:extLst>
          </p:cNvPr>
          <p:cNvSpPr txBox="1">
            <a:spLocks noGrp="1"/>
          </p:cNvSpPr>
          <p:nvPr>
            <p:ph type="title"/>
          </p:nvPr>
        </p:nvSpPr>
        <p:spPr>
          <a:xfrm>
            <a:off x="967563" y="0"/>
            <a:ext cx="7338238" cy="1031358"/>
          </a:xfrm>
        </p:spPr>
        <p:txBody>
          <a:bodyPr lIns="0" tIns="12065" rIns="0" bIns="0" rtlCol="0">
            <a:noAutofit/>
          </a:bodyPr>
          <a:lstStyle/>
          <a:p>
            <a:pPr marL="12700">
              <a:spcBef>
                <a:spcPts val="95"/>
              </a:spcBef>
              <a:defRPr/>
            </a:pPr>
            <a:r>
              <a:rPr sz="2800" spc="-5" dirty="0"/>
              <a:t>What is a</a:t>
            </a:r>
            <a:r>
              <a:rPr sz="2800" spc="-50" dirty="0"/>
              <a:t> </a:t>
            </a:r>
            <a:r>
              <a:rPr sz="2800" spc="-5" dirty="0"/>
              <a:t>Submodel?</a:t>
            </a:r>
            <a:endParaRPr sz="2800" dirty="0"/>
          </a:p>
        </p:txBody>
      </p:sp>
      <p:sp>
        <p:nvSpPr>
          <p:cNvPr id="146435" name="object 3">
            <a:extLst>
              <a:ext uri="{FF2B5EF4-FFF2-40B4-BE49-F238E27FC236}">
                <a16:creationId xmlns:a16="http://schemas.microsoft.com/office/drawing/2014/main" id="{03C24F77-2104-41E2-9666-042376954CA2}"/>
              </a:ext>
            </a:extLst>
          </p:cNvPr>
          <p:cNvSpPr txBox="1">
            <a:spLocks noChangeArrowheads="1"/>
          </p:cNvSpPr>
          <p:nvPr/>
        </p:nvSpPr>
        <p:spPr bwMode="auto">
          <a:xfrm>
            <a:off x="231774" y="1101064"/>
            <a:ext cx="8837797" cy="3250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Submodels are a way of logically grouping things together</a:t>
            </a: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Names limited to 32 characters and may include </a:t>
            </a:r>
            <a:r>
              <a:rPr lang="en-US" altLang="en-US" sz="2000" dirty="0" err="1">
                <a:solidFill>
                  <a:srgbClr val="0B3D91"/>
                </a:solidFill>
                <a:latin typeface="Arial" panose="020B0604020202020204" pitchFamily="34" charset="0"/>
                <a:cs typeface="Arial" panose="020B0604020202020204" pitchFamily="34" charset="0"/>
              </a:rPr>
              <a:t>Alphanumerics</a:t>
            </a:r>
            <a:r>
              <a:rPr lang="en-US" altLang="en-US" sz="2000" dirty="0">
                <a:solidFill>
                  <a:srgbClr val="0B3D91"/>
                </a:solidFill>
                <a:latin typeface="Arial" panose="020B0604020202020204" pitchFamily="34" charset="0"/>
                <a:cs typeface="Arial" panose="020B0604020202020204" pitchFamily="34" charset="0"/>
              </a:rPr>
              <a:t> as well as an underscore (but may not begin with underscore)</a:t>
            </a: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Allows node/conductor/array/numbering to not need to be predetermined for subsystems</a:t>
            </a:r>
          </a:p>
          <a:p>
            <a:pPr lvl="1">
              <a:spcBef>
                <a:spcPts val="13"/>
              </a:spcBef>
              <a:buFontTx/>
              <a:buChar char="–"/>
            </a:pPr>
            <a:r>
              <a:rPr lang="en-US" altLang="en-US" sz="1800" dirty="0">
                <a:solidFill>
                  <a:srgbClr val="0B3D91"/>
                </a:solidFill>
                <a:latin typeface="Arial" panose="020B0604020202020204" pitchFamily="34" charset="0"/>
                <a:cs typeface="Arial" panose="020B0604020202020204" pitchFamily="34" charset="0"/>
              </a:rPr>
              <a:t>Software that does not include submodels must be careful to avoid two  organizations using the same ranges or conflicts can arise</a:t>
            </a:r>
          </a:p>
          <a:p>
            <a:pPr>
              <a:lnSpc>
                <a:spcPts val="2400"/>
              </a:lnSpc>
              <a:spcBef>
                <a:spcPts val="75"/>
              </a:spcBef>
              <a:buFontTx/>
              <a:buChar char="•"/>
            </a:pPr>
            <a:r>
              <a:rPr lang="en-US" altLang="en-US" sz="2000" dirty="0">
                <a:solidFill>
                  <a:srgbClr val="0B3D91"/>
                </a:solidFill>
                <a:latin typeface="Arial" panose="020B0604020202020204" pitchFamily="34" charset="0"/>
                <a:cs typeface="Arial" panose="020B0604020202020204" pitchFamily="34" charset="0"/>
              </a:rPr>
              <a:t>Included via a BUILD command which defines which submodels are solved</a:t>
            </a:r>
          </a:p>
          <a:p>
            <a:pPr lvl="1">
              <a:lnSpc>
                <a:spcPts val="2088"/>
              </a:lnSpc>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Submodels that are connected but not built are treated as boundary conditions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Submodels may not contain only logic</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Can have multiple BUILDs</a:t>
            </a:r>
          </a:p>
        </p:txBody>
      </p:sp>
      <p:grpSp>
        <p:nvGrpSpPr>
          <p:cNvPr id="146436" name="object 4">
            <a:extLst>
              <a:ext uri="{FF2B5EF4-FFF2-40B4-BE49-F238E27FC236}">
                <a16:creationId xmlns:a16="http://schemas.microsoft.com/office/drawing/2014/main" id="{EE00765E-CF0A-442A-922B-5A44B233254E}"/>
              </a:ext>
            </a:extLst>
          </p:cNvPr>
          <p:cNvGrpSpPr>
            <a:grpSpLocks/>
          </p:cNvGrpSpPr>
          <p:nvPr/>
        </p:nvGrpSpPr>
        <p:grpSpPr bwMode="auto">
          <a:xfrm>
            <a:off x="1562693" y="4520074"/>
            <a:ext cx="2988044" cy="1751657"/>
            <a:chOff x="520700" y="4597400"/>
            <a:chExt cx="3618229" cy="2120900"/>
          </a:xfrm>
        </p:grpSpPr>
        <p:sp>
          <p:nvSpPr>
            <p:cNvPr id="146450" name="object 5">
              <a:extLst>
                <a:ext uri="{FF2B5EF4-FFF2-40B4-BE49-F238E27FC236}">
                  <a16:creationId xmlns:a16="http://schemas.microsoft.com/office/drawing/2014/main" id="{54BDD77B-B7E3-4797-80C1-1150D5909C6F}"/>
                </a:ext>
              </a:extLst>
            </p:cNvPr>
            <p:cNvSpPr>
              <a:spLocks/>
            </p:cNvSpPr>
            <p:nvPr/>
          </p:nvSpPr>
          <p:spPr bwMode="auto">
            <a:xfrm>
              <a:off x="533400" y="6029325"/>
              <a:ext cx="3592829" cy="676275"/>
            </a:xfrm>
            <a:custGeom>
              <a:avLst/>
              <a:gdLst>
                <a:gd name="T0" fmla="*/ 3592576 w 3592829"/>
                <a:gd name="T1" fmla="*/ 0 h 676275"/>
                <a:gd name="T2" fmla="*/ 0 w 3592829"/>
                <a:gd name="T3" fmla="*/ 0 h 676275"/>
                <a:gd name="T4" fmla="*/ 0 w 3592829"/>
                <a:gd name="T5" fmla="*/ 676275 h 676275"/>
                <a:gd name="T6" fmla="*/ 3592576 w 3592829"/>
                <a:gd name="T7" fmla="*/ 676275 h 676275"/>
                <a:gd name="T8" fmla="*/ 3592576 w 3592829"/>
                <a:gd name="T9" fmla="*/ 0 h 6762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2829" h="676275">
                  <a:moveTo>
                    <a:pt x="3592576" y="0"/>
                  </a:moveTo>
                  <a:lnTo>
                    <a:pt x="0" y="0"/>
                  </a:lnTo>
                  <a:lnTo>
                    <a:pt x="0" y="676275"/>
                  </a:lnTo>
                  <a:lnTo>
                    <a:pt x="3592576" y="676275"/>
                  </a:lnTo>
                  <a:lnTo>
                    <a:pt x="3592576" y="0"/>
                  </a:lnTo>
                  <a:close/>
                </a:path>
              </a:pathLst>
            </a:custGeom>
            <a:solidFill>
              <a:srgbClr val="BADF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51" name="object 6">
              <a:extLst>
                <a:ext uri="{FF2B5EF4-FFF2-40B4-BE49-F238E27FC236}">
                  <a16:creationId xmlns:a16="http://schemas.microsoft.com/office/drawing/2014/main" id="{E44D548D-CF50-4A3D-B439-71F602D6B0D0}"/>
                </a:ext>
              </a:extLst>
            </p:cNvPr>
            <p:cNvSpPr>
              <a:spLocks/>
            </p:cNvSpPr>
            <p:nvPr/>
          </p:nvSpPr>
          <p:spPr bwMode="auto">
            <a:xfrm>
              <a:off x="533400" y="6029325"/>
              <a:ext cx="3592829" cy="676275"/>
            </a:xfrm>
            <a:custGeom>
              <a:avLst/>
              <a:gdLst>
                <a:gd name="T0" fmla="*/ 0 w 3592829"/>
                <a:gd name="T1" fmla="*/ 676275 h 676275"/>
                <a:gd name="T2" fmla="*/ 3592576 w 3592829"/>
                <a:gd name="T3" fmla="*/ 676275 h 676275"/>
                <a:gd name="T4" fmla="*/ 3592576 w 3592829"/>
                <a:gd name="T5" fmla="*/ 0 h 676275"/>
                <a:gd name="T6" fmla="*/ 0 w 3592829"/>
                <a:gd name="T7" fmla="*/ 0 h 676275"/>
                <a:gd name="T8" fmla="*/ 0 w 3592829"/>
                <a:gd name="T9" fmla="*/ 676275 h 6762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2829" h="676275">
                  <a:moveTo>
                    <a:pt x="0" y="676275"/>
                  </a:moveTo>
                  <a:lnTo>
                    <a:pt x="3592576" y="676275"/>
                  </a:lnTo>
                  <a:lnTo>
                    <a:pt x="3592576" y="0"/>
                  </a:lnTo>
                  <a:lnTo>
                    <a:pt x="0" y="0"/>
                  </a:lnTo>
                  <a:lnTo>
                    <a:pt x="0" y="676275"/>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52" name="object 7">
              <a:extLst>
                <a:ext uri="{FF2B5EF4-FFF2-40B4-BE49-F238E27FC236}">
                  <a16:creationId xmlns:a16="http://schemas.microsoft.com/office/drawing/2014/main" id="{C1F3E4FC-8D3A-44BA-B6EA-753E2E62B555}"/>
                </a:ext>
              </a:extLst>
            </p:cNvPr>
            <p:cNvSpPr>
              <a:spLocks/>
            </p:cNvSpPr>
            <p:nvPr/>
          </p:nvSpPr>
          <p:spPr bwMode="auto">
            <a:xfrm>
              <a:off x="908050" y="5489575"/>
              <a:ext cx="373380" cy="473075"/>
            </a:xfrm>
            <a:custGeom>
              <a:avLst/>
              <a:gdLst>
                <a:gd name="T0" fmla="*/ 279793 w 373380"/>
                <a:gd name="T1" fmla="*/ 0 h 473075"/>
                <a:gd name="T2" fmla="*/ 93268 w 373380"/>
                <a:gd name="T3" fmla="*/ 0 h 473075"/>
                <a:gd name="T4" fmla="*/ 93268 w 373380"/>
                <a:gd name="T5" fmla="*/ 286537 h 473075"/>
                <a:gd name="T6" fmla="*/ 0 w 373380"/>
                <a:gd name="T7" fmla="*/ 286537 h 473075"/>
                <a:gd name="T8" fmla="*/ 186537 w 373380"/>
                <a:gd name="T9" fmla="*/ 473075 h 473075"/>
                <a:gd name="T10" fmla="*/ 373125 w 373380"/>
                <a:gd name="T11" fmla="*/ 286537 h 473075"/>
                <a:gd name="T12" fmla="*/ 279793 w 373380"/>
                <a:gd name="T13" fmla="*/ 286537 h 473075"/>
                <a:gd name="T14" fmla="*/ 279793 w 373380"/>
                <a:gd name="T15" fmla="*/ 0 h 4730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3380" h="473075">
                  <a:moveTo>
                    <a:pt x="279793" y="0"/>
                  </a:moveTo>
                  <a:lnTo>
                    <a:pt x="93268" y="0"/>
                  </a:lnTo>
                  <a:lnTo>
                    <a:pt x="93268" y="286537"/>
                  </a:lnTo>
                  <a:lnTo>
                    <a:pt x="0" y="286537"/>
                  </a:lnTo>
                  <a:lnTo>
                    <a:pt x="186537" y="473075"/>
                  </a:lnTo>
                  <a:lnTo>
                    <a:pt x="373125" y="286537"/>
                  </a:lnTo>
                  <a:lnTo>
                    <a:pt x="279793" y="286537"/>
                  </a:lnTo>
                  <a:lnTo>
                    <a:pt x="279793"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53" name="object 8">
              <a:extLst>
                <a:ext uri="{FF2B5EF4-FFF2-40B4-BE49-F238E27FC236}">
                  <a16:creationId xmlns:a16="http://schemas.microsoft.com/office/drawing/2014/main" id="{9B3A2818-80B0-4C2E-A61D-58EA1310021B}"/>
                </a:ext>
              </a:extLst>
            </p:cNvPr>
            <p:cNvSpPr>
              <a:spLocks/>
            </p:cNvSpPr>
            <p:nvPr/>
          </p:nvSpPr>
          <p:spPr bwMode="auto">
            <a:xfrm>
              <a:off x="908050" y="5489575"/>
              <a:ext cx="373380" cy="473075"/>
            </a:xfrm>
            <a:custGeom>
              <a:avLst/>
              <a:gdLst>
                <a:gd name="T0" fmla="*/ 0 w 373380"/>
                <a:gd name="T1" fmla="*/ 286537 h 473075"/>
                <a:gd name="T2" fmla="*/ 93268 w 373380"/>
                <a:gd name="T3" fmla="*/ 286537 h 473075"/>
                <a:gd name="T4" fmla="*/ 93268 w 373380"/>
                <a:gd name="T5" fmla="*/ 0 h 473075"/>
                <a:gd name="T6" fmla="*/ 279793 w 373380"/>
                <a:gd name="T7" fmla="*/ 0 h 473075"/>
                <a:gd name="T8" fmla="*/ 279793 w 373380"/>
                <a:gd name="T9" fmla="*/ 286537 h 473075"/>
                <a:gd name="T10" fmla="*/ 373125 w 373380"/>
                <a:gd name="T11" fmla="*/ 286537 h 473075"/>
                <a:gd name="T12" fmla="*/ 186537 w 373380"/>
                <a:gd name="T13" fmla="*/ 473075 h 473075"/>
                <a:gd name="T14" fmla="*/ 0 w 373380"/>
                <a:gd name="T15" fmla="*/ 286537 h 4730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3380" h="473075">
                  <a:moveTo>
                    <a:pt x="0" y="286537"/>
                  </a:moveTo>
                  <a:lnTo>
                    <a:pt x="93268" y="286537"/>
                  </a:lnTo>
                  <a:lnTo>
                    <a:pt x="93268" y="0"/>
                  </a:lnTo>
                  <a:lnTo>
                    <a:pt x="279793" y="0"/>
                  </a:lnTo>
                  <a:lnTo>
                    <a:pt x="279793" y="286537"/>
                  </a:lnTo>
                  <a:lnTo>
                    <a:pt x="373125" y="286537"/>
                  </a:lnTo>
                  <a:lnTo>
                    <a:pt x="186537" y="473075"/>
                  </a:lnTo>
                  <a:lnTo>
                    <a:pt x="0" y="286537"/>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54" name="object 9">
              <a:extLst>
                <a:ext uri="{FF2B5EF4-FFF2-40B4-BE49-F238E27FC236}">
                  <a16:creationId xmlns:a16="http://schemas.microsoft.com/office/drawing/2014/main" id="{AF26B7F7-BD10-4D6B-A320-17AC79837A30}"/>
                </a:ext>
              </a:extLst>
            </p:cNvPr>
            <p:cNvSpPr>
              <a:spLocks/>
            </p:cNvSpPr>
            <p:nvPr/>
          </p:nvSpPr>
          <p:spPr bwMode="auto">
            <a:xfrm>
              <a:off x="2179701" y="5489575"/>
              <a:ext cx="374650" cy="473075"/>
            </a:xfrm>
            <a:custGeom>
              <a:avLst/>
              <a:gdLst>
                <a:gd name="T0" fmla="*/ 280924 w 374650"/>
                <a:gd name="T1" fmla="*/ 0 h 473075"/>
                <a:gd name="T2" fmla="*/ 93599 w 374650"/>
                <a:gd name="T3" fmla="*/ 0 h 473075"/>
                <a:gd name="T4" fmla="*/ 93599 w 374650"/>
                <a:gd name="T5" fmla="*/ 285750 h 473075"/>
                <a:gd name="T6" fmla="*/ 0 w 374650"/>
                <a:gd name="T7" fmla="*/ 285750 h 473075"/>
                <a:gd name="T8" fmla="*/ 187325 w 374650"/>
                <a:gd name="T9" fmla="*/ 473075 h 473075"/>
                <a:gd name="T10" fmla="*/ 374650 w 374650"/>
                <a:gd name="T11" fmla="*/ 285750 h 473075"/>
                <a:gd name="T12" fmla="*/ 280924 w 374650"/>
                <a:gd name="T13" fmla="*/ 285750 h 473075"/>
                <a:gd name="T14" fmla="*/ 280924 w 374650"/>
                <a:gd name="T15" fmla="*/ 0 h 4730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4650" h="473075">
                  <a:moveTo>
                    <a:pt x="280924" y="0"/>
                  </a:moveTo>
                  <a:lnTo>
                    <a:pt x="93599" y="0"/>
                  </a:lnTo>
                  <a:lnTo>
                    <a:pt x="93599" y="285750"/>
                  </a:lnTo>
                  <a:lnTo>
                    <a:pt x="0" y="285750"/>
                  </a:lnTo>
                  <a:lnTo>
                    <a:pt x="187325" y="473075"/>
                  </a:lnTo>
                  <a:lnTo>
                    <a:pt x="374650" y="285750"/>
                  </a:lnTo>
                  <a:lnTo>
                    <a:pt x="280924" y="285750"/>
                  </a:lnTo>
                  <a:lnTo>
                    <a:pt x="280924"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55" name="object 10">
              <a:extLst>
                <a:ext uri="{FF2B5EF4-FFF2-40B4-BE49-F238E27FC236}">
                  <a16:creationId xmlns:a16="http://schemas.microsoft.com/office/drawing/2014/main" id="{6271E9A8-C5F4-4D3A-B53D-82577E632D88}"/>
                </a:ext>
              </a:extLst>
            </p:cNvPr>
            <p:cNvSpPr>
              <a:spLocks/>
            </p:cNvSpPr>
            <p:nvPr/>
          </p:nvSpPr>
          <p:spPr bwMode="auto">
            <a:xfrm>
              <a:off x="2105025" y="4678298"/>
              <a:ext cx="523875" cy="743585"/>
            </a:xfrm>
            <a:custGeom>
              <a:avLst/>
              <a:gdLst>
                <a:gd name="T0" fmla="*/ 392938 w 523875"/>
                <a:gd name="T1" fmla="*/ 0 h 743585"/>
                <a:gd name="T2" fmla="*/ 130937 w 523875"/>
                <a:gd name="T3" fmla="*/ 0 h 743585"/>
                <a:gd name="T4" fmla="*/ 0 w 523875"/>
                <a:gd name="T5" fmla="*/ 743076 h 743585"/>
                <a:gd name="T6" fmla="*/ 523875 w 523875"/>
                <a:gd name="T7" fmla="*/ 743076 h 743585"/>
                <a:gd name="T8" fmla="*/ 392938 w 523875"/>
                <a:gd name="T9" fmla="*/ 0 h 7435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3875" h="743585">
                  <a:moveTo>
                    <a:pt x="392938" y="0"/>
                  </a:moveTo>
                  <a:lnTo>
                    <a:pt x="130937" y="0"/>
                  </a:lnTo>
                  <a:lnTo>
                    <a:pt x="0" y="743076"/>
                  </a:lnTo>
                  <a:lnTo>
                    <a:pt x="523875" y="743076"/>
                  </a:lnTo>
                  <a:lnTo>
                    <a:pt x="392938" y="0"/>
                  </a:lnTo>
                  <a:close/>
                </a:path>
              </a:pathLst>
            </a:custGeom>
            <a:solidFill>
              <a:srgbClr val="BADF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56" name="object 11">
              <a:extLst>
                <a:ext uri="{FF2B5EF4-FFF2-40B4-BE49-F238E27FC236}">
                  <a16:creationId xmlns:a16="http://schemas.microsoft.com/office/drawing/2014/main" id="{5B2BA67B-C9F4-4081-A2EA-B91FE276032D}"/>
                </a:ext>
              </a:extLst>
            </p:cNvPr>
            <p:cNvSpPr>
              <a:spLocks/>
            </p:cNvSpPr>
            <p:nvPr/>
          </p:nvSpPr>
          <p:spPr bwMode="auto">
            <a:xfrm>
              <a:off x="2105025" y="4678298"/>
              <a:ext cx="523875" cy="743585"/>
            </a:xfrm>
            <a:custGeom>
              <a:avLst/>
              <a:gdLst>
                <a:gd name="T0" fmla="*/ 0 w 523875"/>
                <a:gd name="T1" fmla="*/ 743076 h 743585"/>
                <a:gd name="T2" fmla="*/ 130937 w 523875"/>
                <a:gd name="T3" fmla="*/ 0 h 743585"/>
                <a:gd name="T4" fmla="*/ 392938 w 523875"/>
                <a:gd name="T5" fmla="*/ 0 h 743585"/>
                <a:gd name="T6" fmla="*/ 523875 w 523875"/>
                <a:gd name="T7" fmla="*/ 743076 h 743585"/>
                <a:gd name="T8" fmla="*/ 0 w 523875"/>
                <a:gd name="T9" fmla="*/ 743076 h 7435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3875" h="743585">
                  <a:moveTo>
                    <a:pt x="0" y="743076"/>
                  </a:moveTo>
                  <a:lnTo>
                    <a:pt x="130937" y="0"/>
                  </a:lnTo>
                  <a:lnTo>
                    <a:pt x="392938" y="0"/>
                  </a:lnTo>
                  <a:lnTo>
                    <a:pt x="523875" y="743076"/>
                  </a:lnTo>
                  <a:lnTo>
                    <a:pt x="0" y="743076"/>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57" name="object 12">
              <a:extLst>
                <a:ext uri="{FF2B5EF4-FFF2-40B4-BE49-F238E27FC236}">
                  <a16:creationId xmlns:a16="http://schemas.microsoft.com/office/drawing/2014/main" id="{850D7FBF-9DE4-47B3-90A0-A7A832FB5717}"/>
                </a:ext>
              </a:extLst>
            </p:cNvPr>
            <p:cNvSpPr>
              <a:spLocks/>
            </p:cNvSpPr>
            <p:nvPr/>
          </p:nvSpPr>
          <p:spPr bwMode="auto">
            <a:xfrm>
              <a:off x="2179701" y="5489575"/>
              <a:ext cx="374650" cy="473075"/>
            </a:xfrm>
            <a:custGeom>
              <a:avLst/>
              <a:gdLst>
                <a:gd name="T0" fmla="*/ 0 w 374650"/>
                <a:gd name="T1" fmla="*/ 285750 h 473075"/>
                <a:gd name="T2" fmla="*/ 93599 w 374650"/>
                <a:gd name="T3" fmla="*/ 285750 h 473075"/>
                <a:gd name="T4" fmla="*/ 93599 w 374650"/>
                <a:gd name="T5" fmla="*/ 0 h 473075"/>
                <a:gd name="T6" fmla="*/ 280924 w 374650"/>
                <a:gd name="T7" fmla="*/ 0 h 473075"/>
                <a:gd name="T8" fmla="*/ 280924 w 374650"/>
                <a:gd name="T9" fmla="*/ 285750 h 473075"/>
                <a:gd name="T10" fmla="*/ 374650 w 374650"/>
                <a:gd name="T11" fmla="*/ 285750 h 473075"/>
                <a:gd name="T12" fmla="*/ 187325 w 374650"/>
                <a:gd name="T13" fmla="*/ 473075 h 473075"/>
                <a:gd name="T14" fmla="*/ 0 w 374650"/>
                <a:gd name="T15" fmla="*/ 285750 h 4730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4650" h="473075">
                  <a:moveTo>
                    <a:pt x="0" y="285750"/>
                  </a:moveTo>
                  <a:lnTo>
                    <a:pt x="93599" y="285750"/>
                  </a:lnTo>
                  <a:lnTo>
                    <a:pt x="93599" y="0"/>
                  </a:lnTo>
                  <a:lnTo>
                    <a:pt x="280924" y="0"/>
                  </a:lnTo>
                  <a:lnTo>
                    <a:pt x="280924" y="285750"/>
                  </a:lnTo>
                  <a:lnTo>
                    <a:pt x="374650" y="285750"/>
                  </a:lnTo>
                  <a:lnTo>
                    <a:pt x="187325" y="473075"/>
                  </a:lnTo>
                  <a:lnTo>
                    <a:pt x="0" y="285750"/>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58" name="object 13">
              <a:extLst>
                <a:ext uri="{FF2B5EF4-FFF2-40B4-BE49-F238E27FC236}">
                  <a16:creationId xmlns:a16="http://schemas.microsoft.com/office/drawing/2014/main" id="{02C376BF-5D18-4DE4-AB2B-406CE514AD61}"/>
                </a:ext>
              </a:extLst>
            </p:cNvPr>
            <p:cNvSpPr>
              <a:spLocks/>
            </p:cNvSpPr>
            <p:nvPr/>
          </p:nvSpPr>
          <p:spPr bwMode="auto">
            <a:xfrm>
              <a:off x="3525901" y="5489575"/>
              <a:ext cx="374650" cy="473075"/>
            </a:xfrm>
            <a:custGeom>
              <a:avLst/>
              <a:gdLst>
                <a:gd name="T0" fmla="*/ 280924 w 374650"/>
                <a:gd name="T1" fmla="*/ 0 h 473075"/>
                <a:gd name="T2" fmla="*/ 93599 w 374650"/>
                <a:gd name="T3" fmla="*/ 0 h 473075"/>
                <a:gd name="T4" fmla="*/ 93599 w 374650"/>
                <a:gd name="T5" fmla="*/ 285750 h 473075"/>
                <a:gd name="T6" fmla="*/ 0 w 374650"/>
                <a:gd name="T7" fmla="*/ 285750 h 473075"/>
                <a:gd name="T8" fmla="*/ 187325 w 374650"/>
                <a:gd name="T9" fmla="*/ 473075 h 473075"/>
                <a:gd name="T10" fmla="*/ 374650 w 374650"/>
                <a:gd name="T11" fmla="*/ 285750 h 473075"/>
                <a:gd name="T12" fmla="*/ 280924 w 374650"/>
                <a:gd name="T13" fmla="*/ 285750 h 473075"/>
                <a:gd name="T14" fmla="*/ 280924 w 374650"/>
                <a:gd name="T15" fmla="*/ 0 h 4730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4650" h="473075">
                  <a:moveTo>
                    <a:pt x="280924" y="0"/>
                  </a:moveTo>
                  <a:lnTo>
                    <a:pt x="93599" y="0"/>
                  </a:lnTo>
                  <a:lnTo>
                    <a:pt x="93599" y="285750"/>
                  </a:lnTo>
                  <a:lnTo>
                    <a:pt x="0" y="285750"/>
                  </a:lnTo>
                  <a:lnTo>
                    <a:pt x="187325" y="473075"/>
                  </a:lnTo>
                  <a:lnTo>
                    <a:pt x="374650" y="285750"/>
                  </a:lnTo>
                  <a:lnTo>
                    <a:pt x="280924" y="285750"/>
                  </a:lnTo>
                  <a:lnTo>
                    <a:pt x="280924"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59" name="object 14">
              <a:extLst>
                <a:ext uri="{FF2B5EF4-FFF2-40B4-BE49-F238E27FC236}">
                  <a16:creationId xmlns:a16="http://schemas.microsoft.com/office/drawing/2014/main" id="{8C77D510-50C1-4D56-B2DA-2DBBCFDC1B88}"/>
                </a:ext>
              </a:extLst>
            </p:cNvPr>
            <p:cNvSpPr>
              <a:spLocks/>
            </p:cNvSpPr>
            <p:nvPr/>
          </p:nvSpPr>
          <p:spPr bwMode="auto">
            <a:xfrm>
              <a:off x="3376676" y="4610099"/>
              <a:ext cx="749300" cy="811530"/>
            </a:xfrm>
            <a:custGeom>
              <a:avLst/>
              <a:gdLst>
                <a:gd name="T0" fmla="*/ 749300 w 749300"/>
                <a:gd name="T1" fmla="*/ 436881 h 811529"/>
                <a:gd name="T2" fmla="*/ 374650 w 749300"/>
                <a:gd name="T3" fmla="*/ 436881 h 811529"/>
                <a:gd name="T4" fmla="*/ 374650 w 749300"/>
                <a:gd name="T5" fmla="*/ 0 h 811529"/>
                <a:gd name="T6" fmla="*/ 0 w 749300"/>
                <a:gd name="T7" fmla="*/ 0 h 811529"/>
                <a:gd name="T8" fmla="*/ 0 w 749300"/>
                <a:gd name="T9" fmla="*/ 436881 h 811529"/>
                <a:gd name="T10" fmla="*/ 0 w 749300"/>
                <a:gd name="T11" fmla="*/ 811531 h 811529"/>
                <a:gd name="T12" fmla="*/ 749300 w 749300"/>
                <a:gd name="T13" fmla="*/ 811531 h 811529"/>
                <a:gd name="T14" fmla="*/ 749300 w 749300"/>
                <a:gd name="T15" fmla="*/ 436881 h 81152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49300" h="811529">
                  <a:moveTo>
                    <a:pt x="749300" y="436880"/>
                  </a:moveTo>
                  <a:lnTo>
                    <a:pt x="374650" y="436880"/>
                  </a:lnTo>
                  <a:lnTo>
                    <a:pt x="374650" y="0"/>
                  </a:lnTo>
                  <a:lnTo>
                    <a:pt x="0" y="0"/>
                  </a:lnTo>
                  <a:lnTo>
                    <a:pt x="0" y="436880"/>
                  </a:lnTo>
                  <a:lnTo>
                    <a:pt x="0" y="811530"/>
                  </a:lnTo>
                  <a:lnTo>
                    <a:pt x="749300" y="811530"/>
                  </a:lnTo>
                  <a:lnTo>
                    <a:pt x="749300" y="436880"/>
                  </a:lnTo>
                  <a:close/>
                </a:path>
              </a:pathLst>
            </a:custGeom>
            <a:solidFill>
              <a:srgbClr val="BADF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60" name="object 15">
              <a:extLst>
                <a:ext uri="{FF2B5EF4-FFF2-40B4-BE49-F238E27FC236}">
                  <a16:creationId xmlns:a16="http://schemas.microsoft.com/office/drawing/2014/main" id="{23AA720A-C7EB-49CB-980B-C763B743CAC1}"/>
                </a:ext>
              </a:extLst>
            </p:cNvPr>
            <p:cNvSpPr>
              <a:spLocks/>
            </p:cNvSpPr>
            <p:nvPr/>
          </p:nvSpPr>
          <p:spPr bwMode="auto">
            <a:xfrm>
              <a:off x="3376676" y="4610100"/>
              <a:ext cx="749300" cy="811530"/>
            </a:xfrm>
            <a:custGeom>
              <a:avLst/>
              <a:gdLst>
                <a:gd name="T0" fmla="*/ 0 w 749300"/>
                <a:gd name="T1" fmla="*/ 0 h 811529"/>
                <a:gd name="T2" fmla="*/ 374650 w 749300"/>
                <a:gd name="T3" fmla="*/ 0 h 811529"/>
                <a:gd name="T4" fmla="*/ 374650 w 749300"/>
                <a:gd name="T5" fmla="*/ 436500 h 811529"/>
                <a:gd name="T6" fmla="*/ 749300 w 749300"/>
                <a:gd name="T7" fmla="*/ 436500 h 811529"/>
                <a:gd name="T8" fmla="*/ 749300 w 749300"/>
                <a:gd name="T9" fmla="*/ 811277 h 811529"/>
                <a:gd name="T10" fmla="*/ 0 w 749300"/>
                <a:gd name="T11" fmla="*/ 811277 h 811529"/>
                <a:gd name="T12" fmla="*/ 0 w 749300"/>
                <a:gd name="T13" fmla="*/ 0 h 8115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9300" h="811529">
                  <a:moveTo>
                    <a:pt x="0" y="0"/>
                  </a:moveTo>
                  <a:lnTo>
                    <a:pt x="374650" y="0"/>
                  </a:lnTo>
                  <a:lnTo>
                    <a:pt x="374650" y="436499"/>
                  </a:lnTo>
                  <a:lnTo>
                    <a:pt x="749300" y="436499"/>
                  </a:lnTo>
                  <a:lnTo>
                    <a:pt x="749300" y="811276"/>
                  </a:lnTo>
                  <a:lnTo>
                    <a:pt x="0" y="811276"/>
                  </a:lnTo>
                  <a:lnTo>
                    <a:pt x="0" y="0"/>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61" name="object 16">
              <a:extLst>
                <a:ext uri="{FF2B5EF4-FFF2-40B4-BE49-F238E27FC236}">
                  <a16:creationId xmlns:a16="http://schemas.microsoft.com/office/drawing/2014/main" id="{EECFAC7A-F7DC-4FC8-8E0E-BACF1B8ACF21}"/>
                </a:ext>
              </a:extLst>
            </p:cNvPr>
            <p:cNvSpPr>
              <a:spLocks/>
            </p:cNvSpPr>
            <p:nvPr/>
          </p:nvSpPr>
          <p:spPr bwMode="auto">
            <a:xfrm>
              <a:off x="3525901" y="5489575"/>
              <a:ext cx="374650" cy="473075"/>
            </a:xfrm>
            <a:custGeom>
              <a:avLst/>
              <a:gdLst>
                <a:gd name="T0" fmla="*/ 0 w 374650"/>
                <a:gd name="T1" fmla="*/ 285750 h 473075"/>
                <a:gd name="T2" fmla="*/ 93599 w 374650"/>
                <a:gd name="T3" fmla="*/ 285750 h 473075"/>
                <a:gd name="T4" fmla="*/ 93599 w 374650"/>
                <a:gd name="T5" fmla="*/ 0 h 473075"/>
                <a:gd name="T6" fmla="*/ 280924 w 374650"/>
                <a:gd name="T7" fmla="*/ 0 h 473075"/>
                <a:gd name="T8" fmla="*/ 280924 w 374650"/>
                <a:gd name="T9" fmla="*/ 285750 h 473075"/>
                <a:gd name="T10" fmla="*/ 374650 w 374650"/>
                <a:gd name="T11" fmla="*/ 285750 h 473075"/>
                <a:gd name="T12" fmla="*/ 187325 w 374650"/>
                <a:gd name="T13" fmla="*/ 473075 h 473075"/>
                <a:gd name="T14" fmla="*/ 0 w 374650"/>
                <a:gd name="T15" fmla="*/ 285750 h 4730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4650" h="473075">
                  <a:moveTo>
                    <a:pt x="0" y="285750"/>
                  </a:moveTo>
                  <a:lnTo>
                    <a:pt x="93599" y="285750"/>
                  </a:lnTo>
                  <a:lnTo>
                    <a:pt x="93599" y="0"/>
                  </a:lnTo>
                  <a:lnTo>
                    <a:pt x="280924" y="0"/>
                  </a:lnTo>
                  <a:lnTo>
                    <a:pt x="280924" y="285750"/>
                  </a:lnTo>
                  <a:lnTo>
                    <a:pt x="374650" y="285750"/>
                  </a:lnTo>
                  <a:lnTo>
                    <a:pt x="187325" y="473075"/>
                  </a:lnTo>
                  <a:lnTo>
                    <a:pt x="0" y="285750"/>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62" name="object 17">
              <a:extLst>
                <a:ext uri="{FF2B5EF4-FFF2-40B4-BE49-F238E27FC236}">
                  <a16:creationId xmlns:a16="http://schemas.microsoft.com/office/drawing/2014/main" id="{CCA78676-8419-4914-BD89-04B04ABED6EE}"/>
                </a:ext>
              </a:extLst>
            </p:cNvPr>
            <p:cNvSpPr>
              <a:spLocks/>
            </p:cNvSpPr>
            <p:nvPr/>
          </p:nvSpPr>
          <p:spPr bwMode="auto">
            <a:xfrm>
              <a:off x="682625" y="4879975"/>
              <a:ext cx="824230" cy="473075"/>
            </a:xfrm>
            <a:custGeom>
              <a:avLst/>
              <a:gdLst>
                <a:gd name="T0" fmla="*/ 597662 w 824230"/>
                <a:gd name="T1" fmla="*/ 0 h 473075"/>
                <a:gd name="T2" fmla="*/ 226301 w 824230"/>
                <a:gd name="T3" fmla="*/ 0 h 473075"/>
                <a:gd name="T4" fmla="*/ 0 w 824230"/>
                <a:gd name="T5" fmla="*/ 226313 h 473075"/>
                <a:gd name="T6" fmla="*/ 0 w 824230"/>
                <a:gd name="T7" fmla="*/ 473075 h 473075"/>
                <a:gd name="T8" fmla="*/ 823976 w 824230"/>
                <a:gd name="T9" fmla="*/ 473075 h 473075"/>
                <a:gd name="T10" fmla="*/ 823976 w 824230"/>
                <a:gd name="T11" fmla="*/ 226313 h 473075"/>
                <a:gd name="T12" fmla="*/ 597662 w 824230"/>
                <a:gd name="T13" fmla="*/ 0 h 4730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24230" h="473075">
                  <a:moveTo>
                    <a:pt x="597662" y="0"/>
                  </a:moveTo>
                  <a:lnTo>
                    <a:pt x="226301" y="0"/>
                  </a:lnTo>
                  <a:lnTo>
                    <a:pt x="0" y="226313"/>
                  </a:lnTo>
                  <a:lnTo>
                    <a:pt x="0" y="473075"/>
                  </a:lnTo>
                  <a:lnTo>
                    <a:pt x="823976" y="473075"/>
                  </a:lnTo>
                  <a:lnTo>
                    <a:pt x="823976" y="226313"/>
                  </a:lnTo>
                  <a:lnTo>
                    <a:pt x="597662" y="0"/>
                  </a:lnTo>
                  <a:close/>
                </a:path>
              </a:pathLst>
            </a:custGeom>
            <a:solidFill>
              <a:srgbClr val="BADF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63" name="object 18">
              <a:extLst>
                <a:ext uri="{FF2B5EF4-FFF2-40B4-BE49-F238E27FC236}">
                  <a16:creationId xmlns:a16="http://schemas.microsoft.com/office/drawing/2014/main" id="{AC07C9BA-6ADA-4922-AF70-4D336A64098C}"/>
                </a:ext>
              </a:extLst>
            </p:cNvPr>
            <p:cNvSpPr>
              <a:spLocks/>
            </p:cNvSpPr>
            <p:nvPr/>
          </p:nvSpPr>
          <p:spPr bwMode="auto">
            <a:xfrm>
              <a:off x="682625" y="4879975"/>
              <a:ext cx="824230" cy="473075"/>
            </a:xfrm>
            <a:custGeom>
              <a:avLst/>
              <a:gdLst>
                <a:gd name="T0" fmla="*/ 226301 w 824230"/>
                <a:gd name="T1" fmla="*/ 0 h 473075"/>
                <a:gd name="T2" fmla="*/ 597662 w 824230"/>
                <a:gd name="T3" fmla="*/ 0 h 473075"/>
                <a:gd name="T4" fmla="*/ 823976 w 824230"/>
                <a:gd name="T5" fmla="*/ 226313 h 473075"/>
                <a:gd name="T6" fmla="*/ 823976 w 824230"/>
                <a:gd name="T7" fmla="*/ 473075 h 473075"/>
                <a:gd name="T8" fmla="*/ 0 w 824230"/>
                <a:gd name="T9" fmla="*/ 473075 h 473075"/>
                <a:gd name="T10" fmla="*/ 0 w 824230"/>
                <a:gd name="T11" fmla="*/ 226313 h 473075"/>
                <a:gd name="T12" fmla="*/ 226301 w 824230"/>
                <a:gd name="T13" fmla="*/ 0 h 4730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24230" h="473075">
                  <a:moveTo>
                    <a:pt x="226301" y="0"/>
                  </a:moveTo>
                  <a:lnTo>
                    <a:pt x="597662" y="0"/>
                  </a:lnTo>
                  <a:lnTo>
                    <a:pt x="823976" y="226313"/>
                  </a:lnTo>
                  <a:lnTo>
                    <a:pt x="823976" y="473075"/>
                  </a:lnTo>
                  <a:lnTo>
                    <a:pt x="0" y="473075"/>
                  </a:lnTo>
                  <a:lnTo>
                    <a:pt x="0" y="226313"/>
                  </a:lnTo>
                  <a:lnTo>
                    <a:pt x="226301" y="0"/>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64" name="object 19">
              <a:extLst>
                <a:ext uri="{FF2B5EF4-FFF2-40B4-BE49-F238E27FC236}">
                  <a16:creationId xmlns:a16="http://schemas.microsoft.com/office/drawing/2014/main" id="{0248A9D4-A1A7-4731-B7DD-0E176DE72312}"/>
                </a:ext>
              </a:extLst>
            </p:cNvPr>
            <p:cNvSpPr>
              <a:spLocks/>
            </p:cNvSpPr>
            <p:nvPr/>
          </p:nvSpPr>
          <p:spPr bwMode="auto">
            <a:xfrm>
              <a:off x="812596" y="4778133"/>
              <a:ext cx="3187700" cy="1802764"/>
            </a:xfrm>
            <a:custGeom>
              <a:avLst/>
              <a:gdLst>
                <a:gd name="T0" fmla="*/ 20345 w 3187700"/>
                <a:gd name="T1" fmla="*/ 473570 h 1802765"/>
                <a:gd name="T2" fmla="*/ 24892 w 3187700"/>
                <a:gd name="T3" fmla="*/ 421754 h 1802765"/>
                <a:gd name="T4" fmla="*/ 142417 w 3187700"/>
                <a:gd name="T5" fmla="*/ 510781 h 1802765"/>
                <a:gd name="T6" fmla="*/ 162572 w 3187700"/>
                <a:gd name="T7" fmla="*/ 508850 h 1802765"/>
                <a:gd name="T8" fmla="*/ 205892 w 3187700"/>
                <a:gd name="T9" fmla="*/ 356476 h 1802765"/>
                <a:gd name="T10" fmla="*/ 165798 w 3187700"/>
                <a:gd name="T11" fmla="*/ 408406 h 1802765"/>
                <a:gd name="T12" fmla="*/ 257289 w 3187700"/>
                <a:gd name="T13" fmla="*/ 444487 h 1802765"/>
                <a:gd name="T14" fmla="*/ 228409 w 3187700"/>
                <a:gd name="T15" fmla="*/ 333362 h 1802765"/>
                <a:gd name="T16" fmla="*/ 375005 w 3187700"/>
                <a:gd name="T17" fmla="*/ 247891 h 1802765"/>
                <a:gd name="T18" fmla="*/ 310718 w 3187700"/>
                <a:gd name="T19" fmla="*/ 281635 h 1802765"/>
                <a:gd name="T20" fmla="*/ 571779 w 3187700"/>
                <a:gd name="T21" fmla="*/ 155816 h 1802765"/>
                <a:gd name="T22" fmla="*/ 466801 w 3187700"/>
                <a:gd name="T23" fmla="*/ 122796 h 1802765"/>
                <a:gd name="T24" fmla="*/ 590753 w 3187700"/>
                <a:gd name="T25" fmla="*/ 165849 h 1802765"/>
                <a:gd name="T26" fmla="*/ 1355801 w 3187700"/>
                <a:gd name="T27" fmla="*/ 1712340 h 1802765"/>
                <a:gd name="T28" fmla="*/ 1391513 w 3187700"/>
                <a:gd name="T29" fmla="*/ 1637537 h 1802765"/>
                <a:gd name="T30" fmla="*/ 1465910 w 3187700"/>
                <a:gd name="T31" fmla="*/ 1715769 h 1802765"/>
                <a:gd name="T32" fmla="*/ 1420888 w 3187700"/>
                <a:gd name="T33" fmla="*/ 1802624 h 1802765"/>
                <a:gd name="T34" fmla="*/ 1468945 w 3187700"/>
                <a:gd name="T35" fmla="*/ 393700 h 1802765"/>
                <a:gd name="T36" fmla="*/ 1370660 w 3187700"/>
                <a:gd name="T37" fmla="*/ 420370 h 1802765"/>
                <a:gd name="T38" fmla="*/ 1416329 w 3187700"/>
                <a:gd name="T39" fmla="*/ 340360 h 1802765"/>
                <a:gd name="T40" fmla="*/ 1398193 w 3187700"/>
                <a:gd name="T41" fmla="*/ 440677 h 1802765"/>
                <a:gd name="T42" fmla="*/ 1484706 w 3187700"/>
                <a:gd name="T43" fmla="*/ 448310 h 1802765"/>
                <a:gd name="T44" fmla="*/ 1411681 w 3187700"/>
                <a:gd name="T45" fmla="*/ 478790 h 1802765"/>
                <a:gd name="T46" fmla="*/ 1608264 w 3187700"/>
                <a:gd name="T47" fmla="*/ 1561044 h 1802765"/>
                <a:gd name="T48" fmla="*/ 1481912 w 3187700"/>
                <a:gd name="T49" fmla="*/ 1626576 h 1802765"/>
                <a:gd name="T50" fmla="*/ 1494866 w 3187700"/>
                <a:gd name="T51" fmla="*/ 1630628 h 1802765"/>
                <a:gd name="T52" fmla="*/ 1549273 w 3187700"/>
                <a:gd name="T53" fmla="*/ 1592515 h 1802765"/>
                <a:gd name="T54" fmla="*/ 1589989 w 3187700"/>
                <a:gd name="T55" fmla="*/ 243827 h 1802765"/>
                <a:gd name="T56" fmla="*/ 1483309 w 3187700"/>
                <a:gd name="T57" fmla="*/ 323850 h 1802765"/>
                <a:gd name="T58" fmla="*/ 1522552 w 3187700"/>
                <a:gd name="T59" fmla="*/ 309880 h 1802765"/>
                <a:gd name="T60" fmla="*/ 1574241 w 3187700"/>
                <a:gd name="T61" fmla="*/ 266700 h 1802765"/>
                <a:gd name="T62" fmla="*/ 1697304 w 3187700"/>
                <a:gd name="T63" fmla="*/ 1471395 h 1802765"/>
                <a:gd name="T64" fmla="*/ 1654505 w 3187700"/>
                <a:gd name="T65" fmla="*/ 1538426 h 1802765"/>
                <a:gd name="T66" fmla="*/ 1675460 w 3187700"/>
                <a:gd name="T67" fmla="*/ 1482076 h 1802765"/>
                <a:gd name="T68" fmla="*/ 1686128 w 3187700"/>
                <a:gd name="T69" fmla="*/ 163830 h 1802765"/>
                <a:gd name="T70" fmla="*/ 1652879 w 3187700"/>
                <a:gd name="T71" fmla="*/ 214630 h 1802765"/>
                <a:gd name="T72" fmla="*/ 1750136 w 3187700"/>
                <a:gd name="T73" fmla="*/ 255257 h 1802765"/>
                <a:gd name="T74" fmla="*/ 1889709 w 3187700"/>
                <a:gd name="T75" fmla="*/ 109207 h 1802765"/>
                <a:gd name="T76" fmla="*/ 1860753 w 3187700"/>
                <a:gd name="T77" fmla="*/ 71107 h 1802765"/>
                <a:gd name="T78" fmla="*/ 1880311 w 3187700"/>
                <a:gd name="T79" fmla="*/ 52057 h 1802765"/>
                <a:gd name="T80" fmla="*/ 1840179 w 3187700"/>
                <a:gd name="T81" fmla="*/ 48260 h 1802765"/>
                <a:gd name="T82" fmla="*/ 1812366 w 3187700"/>
                <a:gd name="T83" fmla="*/ 20307 h 1802765"/>
                <a:gd name="T84" fmla="*/ 1814271 w 3187700"/>
                <a:gd name="T85" fmla="*/ 0 h 1802765"/>
                <a:gd name="T86" fmla="*/ 1900720 w 3187700"/>
                <a:gd name="T87" fmla="*/ 128257 h 1802765"/>
                <a:gd name="T88" fmla="*/ 2660929 w 3187700"/>
                <a:gd name="T89" fmla="*/ 490931 h 1802765"/>
                <a:gd name="T90" fmla="*/ 2698191 w 3187700"/>
                <a:gd name="T91" fmla="*/ 442214 h 1802765"/>
                <a:gd name="T92" fmla="*/ 2624150 w 3187700"/>
                <a:gd name="T93" fmla="*/ 506971 h 1802765"/>
                <a:gd name="T94" fmla="*/ 2697302 w 3187700"/>
                <a:gd name="T95" fmla="*/ 556374 h 1802765"/>
                <a:gd name="T96" fmla="*/ 2936189 w 3187700"/>
                <a:gd name="T97" fmla="*/ 394449 h 1802765"/>
                <a:gd name="T98" fmla="*/ 2803347 w 3187700"/>
                <a:gd name="T99" fmla="*/ 359397 h 1802765"/>
                <a:gd name="T100" fmla="*/ 2736926 w 3187700"/>
                <a:gd name="T101" fmla="*/ 406514 h 1802765"/>
                <a:gd name="T102" fmla="*/ 2800934 w 3187700"/>
                <a:gd name="T103" fmla="*/ 380987 h 1802765"/>
                <a:gd name="T104" fmla="*/ 2828112 w 3187700"/>
                <a:gd name="T105" fmla="*/ 353047 h 1802765"/>
                <a:gd name="T106" fmla="*/ 2936189 w 3187700"/>
                <a:gd name="T107" fmla="*/ 394449 h 1802765"/>
                <a:gd name="T108" fmla="*/ 2907741 w 3187700"/>
                <a:gd name="T109" fmla="*/ 285737 h 1802765"/>
                <a:gd name="T110" fmla="*/ 2925521 w 3187700"/>
                <a:gd name="T111" fmla="*/ 268084 h 1802765"/>
                <a:gd name="T112" fmla="*/ 3032963 w 3187700"/>
                <a:gd name="T113" fmla="*/ 313550 h 1802765"/>
                <a:gd name="T114" fmla="*/ 3136506 w 3187700"/>
                <a:gd name="T115" fmla="*/ 204038 h 1802765"/>
                <a:gd name="T116" fmla="*/ 3120847 w 3187700"/>
                <a:gd name="T117" fmla="*/ 91935 h 1802765"/>
                <a:gd name="T118" fmla="*/ 3162122 w 3187700"/>
                <a:gd name="T119" fmla="*/ 209283 h 18027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187700" h="1802765">
                  <a:moveTo>
                    <a:pt x="163182" y="503034"/>
                  </a:moveTo>
                  <a:lnTo>
                    <a:pt x="147307" y="464680"/>
                  </a:lnTo>
                  <a:lnTo>
                    <a:pt x="120205" y="456425"/>
                  </a:lnTo>
                  <a:lnTo>
                    <a:pt x="113271" y="457098"/>
                  </a:lnTo>
                  <a:lnTo>
                    <a:pt x="71412" y="473951"/>
                  </a:lnTo>
                  <a:lnTo>
                    <a:pt x="60337" y="479285"/>
                  </a:lnTo>
                  <a:lnTo>
                    <a:pt x="51231" y="483069"/>
                  </a:lnTo>
                  <a:lnTo>
                    <a:pt x="44069" y="485279"/>
                  </a:lnTo>
                  <a:lnTo>
                    <a:pt x="38874" y="485889"/>
                  </a:lnTo>
                  <a:lnTo>
                    <a:pt x="33197" y="485635"/>
                  </a:lnTo>
                  <a:lnTo>
                    <a:pt x="28460" y="483349"/>
                  </a:lnTo>
                  <a:lnTo>
                    <a:pt x="20345" y="473570"/>
                  </a:lnTo>
                  <a:lnTo>
                    <a:pt x="18923" y="467220"/>
                  </a:lnTo>
                  <a:lnTo>
                    <a:pt x="20459" y="459727"/>
                  </a:lnTo>
                  <a:lnTo>
                    <a:pt x="51790" y="426808"/>
                  </a:lnTo>
                  <a:lnTo>
                    <a:pt x="64782" y="423659"/>
                  </a:lnTo>
                  <a:lnTo>
                    <a:pt x="70942" y="424281"/>
                  </a:lnTo>
                  <a:lnTo>
                    <a:pt x="76949" y="426288"/>
                  </a:lnTo>
                  <a:lnTo>
                    <a:pt x="82804" y="429653"/>
                  </a:lnTo>
                  <a:lnTo>
                    <a:pt x="88506" y="434327"/>
                  </a:lnTo>
                  <a:lnTo>
                    <a:pt x="99491" y="423659"/>
                  </a:lnTo>
                  <a:lnTo>
                    <a:pt x="67348" y="403364"/>
                  </a:lnTo>
                  <a:lnTo>
                    <a:pt x="60388" y="404012"/>
                  </a:lnTo>
                  <a:lnTo>
                    <a:pt x="24892" y="421754"/>
                  </a:lnTo>
                  <a:lnTo>
                    <a:pt x="711" y="458254"/>
                  </a:lnTo>
                  <a:lnTo>
                    <a:pt x="0" y="463956"/>
                  </a:lnTo>
                  <a:lnTo>
                    <a:pt x="0" y="467220"/>
                  </a:lnTo>
                  <a:lnTo>
                    <a:pt x="20256" y="503034"/>
                  </a:lnTo>
                  <a:lnTo>
                    <a:pt x="41630" y="507606"/>
                  </a:lnTo>
                  <a:lnTo>
                    <a:pt x="50253" y="505701"/>
                  </a:lnTo>
                  <a:lnTo>
                    <a:pt x="90538" y="488746"/>
                  </a:lnTo>
                  <a:lnTo>
                    <a:pt x="96608" y="485889"/>
                  </a:lnTo>
                  <a:lnTo>
                    <a:pt x="121272" y="477761"/>
                  </a:lnTo>
                  <a:lnTo>
                    <a:pt x="130759" y="479793"/>
                  </a:lnTo>
                  <a:lnTo>
                    <a:pt x="143827" y="505320"/>
                  </a:lnTo>
                  <a:lnTo>
                    <a:pt x="142417" y="510781"/>
                  </a:lnTo>
                  <a:lnTo>
                    <a:pt x="113753" y="541185"/>
                  </a:lnTo>
                  <a:lnTo>
                    <a:pt x="87604" y="548500"/>
                  </a:lnTo>
                  <a:lnTo>
                    <a:pt x="75450" y="544944"/>
                  </a:lnTo>
                  <a:lnTo>
                    <a:pt x="69418" y="541261"/>
                  </a:lnTo>
                  <a:lnTo>
                    <a:pt x="63423" y="535673"/>
                  </a:lnTo>
                  <a:lnTo>
                    <a:pt x="48895" y="550151"/>
                  </a:lnTo>
                  <a:lnTo>
                    <a:pt x="89738" y="569137"/>
                  </a:lnTo>
                  <a:lnTo>
                    <a:pt x="97421" y="568528"/>
                  </a:lnTo>
                  <a:lnTo>
                    <a:pt x="137109" y="548500"/>
                  </a:lnTo>
                  <a:lnTo>
                    <a:pt x="137934" y="547865"/>
                  </a:lnTo>
                  <a:lnTo>
                    <a:pt x="160807" y="515772"/>
                  </a:lnTo>
                  <a:lnTo>
                    <a:pt x="162572" y="508850"/>
                  </a:lnTo>
                  <a:lnTo>
                    <a:pt x="163182" y="503034"/>
                  </a:lnTo>
                  <a:close/>
                </a:path>
                <a:path w="3187700" h="1802765">
                  <a:moveTo>
                    <a:pt x="326491" y="386702"/>
                  </a:moveTo>
                  <a:lnTo>
                    <a:pt x="277075" y="327520"/>
                  </a:lnTo>
                  <a:lnTo>
                    <a:pt x="274320" y="324218"/>
                  </a:lnTo>
                  <a:lnTo>
                    <a:pt x="267766" y="317296"/>
                  </a:lnTo>
                  <a:lnTo>
                    <a:pt x="261150" y="312140"/>
                  </a:lnTo>
                  <a:lnTo>
                    <a:pt x="254482" y="308775"/>
                  </a:lnTo>
                  <a:lnTo>
                    <a:pt x="247751" y="307200"/>
                  </a:lnTo>
                  <a:lnTo>
                    <a:pt x="240969" y="307327"/>
                  </a:lnTo>
                  <a:lnTo>
                    <a:pt x="208318" y="334175"/>
                  </a:lnTo>
                  <a:lnTo>
                    <a:pt x="205854" y="344665"/>
                  </a:lnTo>
                  <a:lnTo>
                    <a:pt x="205892" y="356476"/>
                  </a:lnTo>
                  <a:lnTo>
                    <a:pt x="199923" y="352920"/>
                  </a:lnTo>
                  <a:lnTo>
                    <a:pt x="160832" y="367144"/>
                  </a:lnTo>
                  <a:lnTo>
                    <a:pt x="150812" y="393052"/>
                  </a:lnTo>
                  <a:lnTo>
                    <a:pt x="151676" y="399910"/>
                  </a:lnTo>
                  <a:lnTo>
                    <a:pt x="141020" y="387210"/>
                  </a:lnTo>
                  <a:lnTo>
                    <a:pt x="127228" y="398640"/>
                  </a:lnTo>
                  <a:lnTo>
                    <a:pt x="203238" y="489572"/>
                  </a:lnTo>
                  <a:lnTo>
                    <a:pt x="218655" y="476745"/>
                  </a:lnTo>
                  <a:lnTo>
                    <a:pt x="179222" y="429514"/>
                  </a:lnTo>
                  <a:lnTo>
                    <a:pt x="172300" y="421246"/>
                  </a:lnTo>
                  <a:lnTo>
                    <a:pt x="167830" y="414261"/>
                  </a:lnTo>
                  <a:lnTo>
                    <a:pt x="165798" y="408406"/>
                  </a:lnTo>
                  <a:lnTo>
                    <a:pt x="163791" y="402704"/>
                  </a:lnTo>
                  <a:lnTo>
                    <a:pt x="163728" y="399910"/>
                  </a:lnTo>
                  <a:lnTo>
                    <a:pt x="163677" y="397116"/>
                  </a:lnTo>
                  <a:lnTo>
                    <a:pt x="167220" y="386448"/>
                  </a:lnTo>
                  <a:lnTo>
                    <a:pt x="170281" y="381876"/>
                  </a:lnTo>
                  <a:lnTo>
                    <a:pt x="174625" y="378320"/>
                  </a:lnTo>
                  <a:lnTo>
                    <a:pt x="180327" y="373494"/>
                  </a:lnTo>
                  <a:lnTo>
                    <a:pt x="185877" y="371716"/>
                  </a:lnTo>
                  <a:lnTo>
                    <a:pt x="191249" y="373113"/>
                  </a:lnTo>
                  <a:lnTo>
                    <a:pt x="196621" y="374383"/>
                  </a:lnTo>
                  <a:lnTo>
                    <a:pt x="202171" y="378574"/>
                  </a:lnTo>
                  <a:lnTo>
                    <a:pt x="257289" y="444487"/>
                  </a:lnTo>
                  <a:lnTo>
                    <a:pt x="272707" y="431546"/>
                  </a:lnTo>
                  <a:lnTo>
                    <a:pt x="228434" y="378574"/>
                  </a:lnTo>
                  <a:lnTo>
                    <a:pt x="223456" y="371881"/>
                  </a:lnTo>
                  <a:lnTo>
                    <a:pt x="223380" y="371716"/>
                  </a:lnTo>
                  <a:lnTo>
                    <a:pt x="219989" y="365302"/>
                  </a:lnTo>
                  <a:lnTo>
                    <a:pt x="218097" y="359029"/>
                  </a:lnTo>
                  <a:lnTo>
                    <a:pt x="217970" y="356476"/>
                  </a:lnTo>
                  <a:lnTo>
                    <a:pt x="217868" y="354571"/>
                  </a:lnTo>
                  <a:lnTo>
                    <a:pt x="217919" y="351650"/>
                  </a:lnTo>
                  <a:lnTo>
                    <a:pt x="218478" y="345173"/>
                  </a:lnTo>
                  <a:lnTo>
                    <a:pt x="222008" y="338696"/>
                  </a:lnTo>
                  <a:lnTo>
                    <a:pt x="228409" y="333362"/>
                  </a:lnTo>
                  <a:lnTo>
                    <a:pt x="231952" y="330314"/>
                  </a:lnTo>
                  <a:lnTo>
                    <a:pt x="235724" y="328663"/>
                  </a:lnTo>
                  <a:lnTo>
                    <a:pt x="239737" y="328028"/>
                  </a:lnTo>
                  <a:lnTo>
                    <a:pt x="243751" y="327520"/>
                  </a:lnTo>
                  <a:lnTo>
                    <a:pt x="247383" y="328155"/>
                  </a:lnTo>
                  <a:lnTo>
                    <a:pt x="253911" y="331965"/>
                  </a:lnTo>
                  <a:lnTo>
                    <a:pt x="258127" y="336029"/>
                  </a:lnTo>
                  <a:lnTo>
                    <a:pt x="263283" y="342125"/>
                  </a:lnTo>
                  <a:lnTo>
                    <a:pt x="311162" y="399402"/>
                  </a:lnTo>
                  <a:lnTo>
                    <a:pt x="326491" y="386702"/>
                  </a:lnTo>
                  <a:close/>
                </a:path>
                <a:path w="3187700" h="1802765">
                  <a:moveTo>
                    <a:pt x="423341" y="305676"/>
                  </a:moveTo>
                  <a:lnTo>
                    <a:pt x="375005" y="247891"/>
                  </a:lnTo>
                  <a:lnTo>
                    <a:pt x="343941" y="226809"/>
                  </a:lnTo>
                  <a:lnTo>
                    <a:pt x="338340" y="227063"/>
                  </a:lnTo>
                  <a:lnTo>
                    <a:pt x="300939" y="256336"/>
                  </a:lnTo>
                  <a:lnTo>
                    <a:pt x="298094" y="277863"/>
                  </a:lnTo>
                  <a:lnTo>
                    <a:pt x="287286" y="264909"/>
                  </a:lnTo>
                  <a:lnTo>
                    <a:pt x="273405" y="276466"/>
                  </a:lnTo>
                  <a:lnTo>
                    <a:pt x="349415" y="367525"/>
                  </a:lnTo>
                  <a:lnTo>
                    <a:pt x="364832" y="354571"/>
                  </a:lnTo>
                  <a:lnTo>
                    <a:pt x="323329" y="304914"/>
                  </a:lnTo>
                  <a:lnTo>
                    <a:pt x="317055" y="296494"/>
                  </a:lnTo>
                  <a:lnTo>
                    <a:pt x="312851" y="288721"/>
                  </a:lnTo>
                  <a:lnTo>
                    <a:pt x="310718" y="281635"/>
                  </a:lnTo>
                  <a:lnTo>
                    <a:pt x="310680" y="277863"/>
                  </a:lnTo>
                  <a:lnTo>
                    <a:pt x="310654" y="275196"/>
                  </a:lnTo>
                  <a:lnTo>
                    <a:pt x="311937" y="267068"/>
                  </a:lnTo>
                  <a:lnTo>
                    <a:pt x="340106" y="247891"/>
                  </a:lnTo>
                  <a:lnTo>
                    <a:pt x="344309" y="248526"/>
                  </a:lnTo>
                  <a:lnTo>
                    <a:pt x="351917" y="252844"/>
                  </a:lnTo>
                  <a:lnTo>
                    <a:pt x="356438" y="257035"/>
                  </a:lnTo>
                  <a:lnTo>
                    <a:pt x="361683" y="263258"/>
                  </a:lnTo>
                  <a:lnTo>
                    <a:pt x="407924" y="318630"/>
                  </a:lnTo>
                  <a:lnTo>
                    <a:pt x="423341" y="305676"/>
                  </a:lnTo>
                  <a:close/>
                </a:path>
                <a:path w="3187700" h="1802765">
                  <a:moveTo>
                    <a:pt x="590753" y="165849"/>
                  </a:moveTo>
                  <a:lnTo>
                    <a:pt x="571779" y="155816"/>
                  </a:lnTo>
                  <a:lnTo>
                    <a:pt x="508965" y="122593"/>
                  </a:lnTo>
                  <a:lnTo>
                    <a:pt x="508965" y="146545"/>
                  </a:lnTo>
                  <a:lnTo>
                    <a:pt x="466420" y="182105"/>
                  </a:lnTo>
                  <a:lnTo>
                    <a:pt x="449414" y="133845"/>
                  </a:lnTo>
                  <a:lnTo>
                    <a:pt x="446481" y="126136"/>
                  </a:lnTo>
                  <a:lnTo>
                    <a:pt x="443293" y="118605"/>
                  </a:lnTo>
                  <a:lnTo>
                    <a:pt x="439851" y="111277"/>
                  </a:lnTo>
                  <a:lnTo>
                    <a:pt x="436143" y="104127"/>
                  </a:lnTo>
                  <a:lnTo>
                    <a:pt x="442341" y="108229"/>
                  </a:lnTo>
                  <a:lnTo>
                    <a:pt x="449516" y="112712"/>
                  </a:lnTo>
                  <a:lnTo>
                    <a:pt x="457669" y="117563"/>
                  </a:lnTo>
                  <a:lnTo>
                    <a:pt x="466801" y="122796"/>
                  </a:lnTo>
                  <a:lnTo>
                    <a:pt x="508965" y="146545"/>
                  </a:lnTo>
                  <a:lnTo>
                    <a:pt x="508965" y="122593"/>
                  </a:lnTo>
                  <a:lnTo>
                    <a:pt x="474065" y="104127"/>
                  </a:lnTo>
                  <a:lnTo>
                    <a:pt x="434454" y="83172"/>
                  </a:lnTo>
                  <a:lnTo>
                    <a:pt x="416547" y="98158"/>
                  </a:lnTo>
                  <a:lnTo>
                    <a:pt x="473278" y="264020"/>
                  </a:lnTo>
                  <a:lnTo>
                    <a:pt x="490931" y="249288"/>
                  </a:lnTo>
                  <a:lnTo>
                    <a:pt x="472897" y="199758"/>
                  </a:lnTo>
                  <a:lnTo>
                    <a:pt x="494017" y="182105"/>
                  </a:lnTo>
                  <a:lnTo>
                    <a:pt x="525475" y="155816"/>
                  </a:lnTo>
                  <a:lnTo>
                    <a:pt x="571830" y="181597"/>
                  </a:lnTo>
                  <a:lnTo>
                    <a:pt x="590753" y="165849"/>
                  </a:lnTo>
                  <a:close/>
                </a:path>
                <a:path w="3187700" h="1802765">
                  <a:moveTo>
                    <a:pt x="1494320" y="1736585"/>
                  </a:moveTo>
                  <a:lnTo>
                    <a:pt x="1478483" y="1698218"/>
                  </a:lnTo>
                  <a:lnTo>
                    <a:pt x="1451394" y="1689963"/>
                  </a:lnTo>
                  <a:lnTo>
                    <a:pt x="1444459" y="1690611"/>
                  </a:lnTo>
                  <a:lnTo>
                    <a:pt x="1402537" y="1707413"/>
                  </a:lnTo>
                  <a:lnTo>
                    <a:pt x="1391488" y="1712798"/>
                  </a:lnTo>
                  <a:lnTo>
                    <a:pt x="1382369" y="1716582"/>
                  </a:lnTo>
                  <a:lnTo>
                    <a:pt x="1375206" y="1718779"/>
                  </a:lnTo>
                  <a:lnTo>
                    <a:pt x="1370025" y="1719389"/>
                  </a:lnTo>
                  <a:lnTo>
                    <a:pt x="1364310" y="1719199"/>
                  </a:lnTo>
                  <a:lnTo>
                    <a:pt x="1359611" y="1716849"/>
                  </a:lnTo>
                  <a:lnTo>
                    <a:pt x="1355801" y="1712341"/>
                  </a:lnTo>
                  <a:lnTo>
                    <a:pt x="1351483" y="1707146"/>
                  </a:lnTo>
                  <a:lnTo>
                    <a:pt x="1350086" y="1700784"/>
                  </a:lnTo>
                  <a:lnTo>
                    <a:pt x="1351610" y="1693252"/>
                  </a:lnTo>
                  <a:lnTo>
                    <a:pt x="1382941" y="1660283"/>
                  </a:lnTo>
                  <a:lnTo>
                    <a:pt x="1395933" y="1657172"/>
                  </a:lnTo>
                  <a:lnTo>
                    <a:pt x="1402118" y="1657807"/>
                  </a:lnTo>
                  <a:lnTo>
                    <a:pt x="1408137" y="1659801"/>
                  </a:lnTo>
                  <a:lnTo>
                    <a:pt x="1413979" y="1663166"/>
                  </a:lnTo>
                  <a:lnTo>
                    <a:pt x="1419682" y="1667891"/>
                  </a:lnTo>
                  <a:lnTo>
                    <a:pt x="1430642" y="1657172"/>
                  </a:lnTo>
                  <a:lnTo>
                    <a:pt x="1398485" y="1636903"/>
                  </a:lnTo>
                  <a:lnTo>
                    <a:pt x="1391513" y="1637538"/>
                  </a:lnTo>
                  <a:lnTo>
                    <a:pt x="1356055" y="1655292"/>
                  </a:lnTo>
                  <a:lnTo>
                    <a:pt x="1331861" y="1691741"/>
                  </a:lnTo>
                  <a:lnTo>
                    <a:pt x="1331137" y="1697443"/>
                  </a:lnTo>
                  <a:lnTo>
                    <a:pt x="1331137" y="1700784"/>
                  </a:lnTo>
                  <a:lnTo>
                    <a:pt x="1351356" y="1736585"/>
                  </a:lnTo>
                  <a:lnTo>
                    <a:pt x="1372819" y="1741144"/>
                  </a:lnTo>
                  <a:lnTo>
                    <a:pt x="1381455" y="1739265"/>
                  </a:lnTo>
                  <a:lnTo>
                    <a:pt x="1421688" y="1722208"/>
                  </a:lnTo>
                  <a:lnTo>
                    <a:pt x="1427670" y="1719389"/>
                  </a:lnTo>
                  <a:lnTo>
                    <a:pt x="1452448" y="1711223"/>
                  </a:lnTo>
                  <a:lnTo>
                    <a:pt x="1461973" y="1713293"/>
                  </a:lnTo>
                  <a:lnTo>
                    <a:pt x="1465910" y="1715770"/>
                  </a:lnTo>
                  <a:lnTo>
                    <a:pt x="1469212" y="1719719"/>
                  </a:lnTo>
                  <a:lnTo>
                    <a:pt x="1472514" y="1723593"/>
                  </a:lnTo>
                  <a:lnTo>
                    <a:pt x="1474292" y="1728165"/>
                  </a:lnTo>
                  <a:lnTo>
                    <a:pt x="1475054" y="1738693"/>
                  </a:lnTo>
                  <a:lnTo>
                    <a:pt x="1473530" y="1744306"/>
                  </a:lnTo>
                  <a:lnTo>
                    <a:pt x="1444929" y="1774672"/>
                  </a:lnTo>
                  <a:lnTo>
                    <a:pt x="1418793" y="1782025"/>
                  </a:lnTo>
                  <a:lnTo>
                    <a:pt x="1406601" y="1778508"/>
                  </a:lnTo>
                  <a:lnTo>
                    <a:pt x="1400632" y="1774799"/>
                  </a:lnTo>
                  <a:lnTo>
                    <a:pt x="1394536" y="1769135"/>
                  </a:lnTo>
                  <a:lnTo>
                    <a:pt x="1380058" y="1783600"/>
                  </a:lnTo>
                  <a:lnTo>
                    <a:pt x="1420888" y="1802625"/>
                  </a:lnTo>
                  <a:lnTo>
                    <a:pt x="1428546" y="1802015"/>
                  </a:lnTo>
                  <a:lnTo>
                    <a:pt x="1468208" y="1782025"/>
                  </a:lnTo>
                  <a:lnTo>
                    <a:pt x="1469085" y="1781352"/>
                  </a:lnTo>
                  <a:lnTo>
                    <a:pt x="1491957" y="1749272"/>
                  </a:lnTo>
                  <a:lnTo>
                    <a:pt x="1493723" y="1742376"/>
                  </a:lnTo>
                  <a:lnTo>
                    <a:pt x="1494320" y="1736585"/>
                  </a:lnTo>
                  <a:close/>
                </a:path>
                <a:path w="3187700" h="1802765">
                  <a:moveTo>
                    <a:pt x="1505534" y="439420"/>
                  </a:moveTo>
                  <a:lnTo>
                    <a:pt x="1495120" y="408927"/>
                  </a:lnTo>
                  <a:lnTo>
                    <a:pt x="1489532" y="401307"/>
                  </a:lnTo>
                  <a:lnTo>
                    <a:pt x="1482801" y="397510"/>
                  </a:lnTo>
                  <a:lnTo>
                    <a:pt x="1475054" y="394957"/>
                  </a:lnTo>
                  <a:lnTo>
                    <a:pt x="1468945" y="393700"/>
                  </a:lnTo>
                  <a:lnTo>
                    <a:pt x="1455508" y="393700"/>
                  </a:lnTo>
                  <a:lnTo>
                    <a:pt x="1448130" y="394957"/>
                  </a:lnTo>
                  <a:lnTo>
                    <a:pt x="1442097" y="397510"/>
                  </a:lnTo>
                  <a:lnTo>
                    <a:pt x="1434350" y="401307"/>
                  </a:lnTo>
                  <a:lnTo>
                    <a:pt x="1424876" y="405130"/>
                  </a:lnTo>
                  <a:lnTo>
                    <a:pt x="1413713" y="410210"/>
                  </a:lnTo>
                  <a:lnTo>
                    <a:pt x="1402600" y="416560"/>
                  </a:lnTo>
                  <a:lnTo>
                    <a:pt x="1393482" y="420370"/>
                  </a:lnTo>
                  <a:lnTo>
                    <a:pt x="1386306" y="421627"/>
                  </a:lnTo>
                  <a:lnTo>
                    <a:pt x="1381074" y="422910"/>
                  </a:lnTo>
                  <a:lnTo>
                    <a:pt x="1375486" y="422910"/>
                  </a:lnTo>
                  <a:lnTo>
                    <a:pt x="1370660" y="420370"/>
                  </a:lnTo>
                  <a:lnTo>
                    <a:pt x="1366977" y="415277"/>
                  </a:lnTo>
                  <a:lnTo>
                    <a:pt x="1362532" y="410210"/>
                  </a:lnTo>
                  <a:lnTo>
                    <a:pt x="1380058" y="373380"/>
                  </a:lnTo>
                  <a:lnTo>
                    <a:pt x="1387170" y="367030"/>
                  </a:lnTo>
                  <a:lnTo>
                    <a:pt x="1394040" y="363207"/>
                  </a:lnTo>
                  <a:lnTo>
                    <a:pt x="1406982" y="360680"/>
                  </a:lnTo>
                  <a:lnTo>
                    <a:pt x="1413167" y="360680"/>
                  </a:lnTo>
                  <a:lnTo>
                    <a:pt x="1419186" y="363207"/>
                  </a:lnTo>
                  <a:lnTo>
                    <a:pt x="1425028" y="367030"/>
                  </a:lnTo>
                  <a:lnTo>
                    <a:pt x="1430731" y="370827"/>
                  </a:lnTo>
                  <a:lnTo>
                    <a:pt x="1441627" y="360680"/>
                  </a:lnTo>
                  <a:lnTo>
                    <a:pt x="1416329" y="340360"/>
                  </a:lnTo>
                  <a:lnTo>
                    <a:pt x="1402613" y="340360"/>
                  </a:lnTo>
                  <a:lnTo>
                    <a:pt x="1388338" y="345427"/>
                  </a:lnTo>
                  <a:lnTo>
                    <a:pt x="1374101" y="353060"/>
                  </a:lnTo>
                  <a:lnTo>
                    <a:pt x="1367104" y="358127"/>
                  </a:lnTo>
                  <a:lnTo>
                    <a:pt x="1361173" y="364477"/>
                  </a:lnTo>
                  <a:lnTo>
                    <a:pt x="1355953" y="369557"/>
                  </a:lnTo>
                  <a:lnTo>
                    <a:pt x="1342148" y="401307"/>
                  </a:lnTo>
                  <a:lnTo>
                    <a:pt x="1342339" y="407657"/>
                  </a:lnTo>
                  <a:lnTo>
                    <a:pt x="1376121" y="444500"/>
                  </a:lnTo>
                  <a:lnTo>
                    <a:pt x="1383868" y="444500"/>
                  </a:lnTo>
                  <a:lnTo>
                    <a:pt x="1392504" y="443230"/>
                  </a:lnTo>
                  <a:lnTo>
                    <a:pt x="1398193" y="440677"/>
                  </a:lnTo>
                  <a:lnTo>
                    <a:pt x="1405204" y="438150"/>
                  </a:lnTo>
                  <a:lnTo>
                    <a:pt x="1413535" y="434327"/>
                  </a:lnTo>
                  <a:lnTo>
                    <a:pt x="1423238" y="430530"/>
                  </a:lnTo>
                  <a:lnTo>
                    <a:pt x="1432750" y="425450"/>
                  </a:lnTo>
                  <a:lnTo>
                    <a:pt x="1437944" y="422910"/>
                  </a:lnTo>
                  <a:lnTo>
                    <a:pt x="1440535" y="421627"/>
                  </a:lnTo>
                  <a:lnTo>
                    <a:pt x="1446555" y="419100"/>
                  </a:lnTo>
                  <a:lnTo>
                    <a:pt x="1450797" y="417830"/>
                  </a:lnTo>
                  <a:lnTo>
                    <a:pt x="1457655" y="415277"/>
                  </a:lnTo>
                  <a:lnTo>
                    <a:pt x="1463497" y="414007"/>
                  </a:lnTo>
                  <a:lnTo>
                    <a:pt x="1486103" y="441960"/>
                  </a:lnTo>
                  <a:lnTo>
                    <a:pt x="1484706" y="448310"/>
                  </a:lnTo>
                  <a:lnTo>
                    <a:pt x="1481404" y="453377"/>
                  </a:lnTo>
                  <a:lnTo>
                    <a:pt x="1478102" y="459740"/>
                  </a:lnTo>
                  <a:lnTo>
                    <a:pt x="1473276" y="464820"/>
                  </a:lnTo>
                  <a:lnTo>
                    <a:pt x="1466926" y="469900"/>
                  </a:lnTo>
                  <a:lnTo>
                    <a:pt x="1461516" y="474980"/>
                  </a:lnTo>
                  <a:lnTo>
                    <a:pt x="1455978" y="477520"/>
                  </a:lnTo>
                  <a:lnTo>
                    <a:pt x="1450327" y="481330"/>
                  </a:lnTo>
                  <a:lnTo>
                    <a:pt x="1444574" y="482600"/>
                  </a:lnTo>
                  <a:lnTo>
                    <a:pt x="1436827" y="485140"/>
                  </a:lnTo>
                  <a:lnTo>
                    <a:pt x="1429842" y="485140"/>
                  </a:lnTo>
                  <a:lnTo>
                    <a:pt x="1417650" y="481330"/>
                  </a:lnTo>
                  <a:lnTo>
                    <a:pt x="1411681" y="478790"/>
                  </a:lnTo>
                  <a:lnTo>
                    <a:pt x="1405712" y="472440"/>
                  </a:lnTo>
                  <a:lnTo>
                    <a:pt x="1391107" y="486410"/>
                  </a:lnTo>
                  <a:lnTo>
                    <a:pt x="1424355" y="505460"/>
                  </a:lnTo>
                  <a:lnTo>
                    <a:pt x="1439646" y="505460"/>
                  </a:lnTo>
                  <a:lnTo>
                    <a:pt x="1447495" y="504190"/>
                  </a:lnTo>
                  <a:lnTo>
                    <a:pt x="1455394" y="500380"/>
                  </a:lnTo>
                  <a:lnTo>
                    <a:pt x="1463471" y="496570"/>
                  </a:lnTo>
                  <a:lnTo>
                    <a:pt x="1496504" y="466090"/>
                  </a:lnTo>
                  <a:lnTo>
                    <a:pt x="1504784" y="445770"/>
                  </a:lnTo>
                  <a:lnTo>
                    <a:pt x="1505534" y="439420"/>
                  </a:lnTo>
                  <a:close/>
                </a:path>
                <a:path w="3187700" h="1802765">
                  <a:moveTo>
                    <a:pt x="1657680" y="1620151"/>
                  </a:moveTo>
                  <a:lnTo>
                    <a:pt x="1608264" y="1561045"/>
                  </a:lnTo>
                  <a:lnTo>
                    <a:pt x="1605483" y="1557705"/>
                  </a:lnTo>
                  <a:lnTo>
                    <a:pt x="1598955" y="1550809"/>
                  </a:lnTo>
                  <a:lnTo>
                    <a:pt x="1592351" y="1545666"/>
                  </a:lnTo>
                  <a:lnTo>
                    <a:pt x="1585671" y="1542313"/>
                  </a:lnTo>
                  <a:lnTo>
                    <a:pt x="1578940" y="1540713"/>
                  </a:lnTo>
                  <a:lnTo>
                    <a:pt x="1572171" y="1540814"/>
                  </a:lnTo>
                  <a:lnTo>
                    <a:pt x="1539494" y="1567700"/>
                  </a:lnTo>
                  <a:lnTo>
                    <a:pt x="1537030" y="1578203"/>
                  </a:lnTo>
                  <a:lnTo>
                    <a:pt x="1537030" y="1590014"/>
                  </a:lnTo>
                  <a:lnTo>
                    <a:pt x="1531061" y="1586471"/>
                  </a:lnTo>
                  <a:lnTo>
                    <a:pt x="1491945" y="1600619"/>
                  </a:lnTo>
                  <a:lnTo>
                    <a:pt x="1481912" y="1626577"/>
                  </a:lnTo>
                  <a:lnTo>
                    <a:pt x="1482801" y="1633423"/>
                  </a:lnTo>
                  <a:lnTo>
                    <a:pt x="1472133" y="1620659"/>
                  </a:lnTo>
                  <a:lnTo>
                    <a:pt x="1458417" y="1632178"/>
                  </a:lnTo>
                  <a:lnTo>
                    <a:pt x="1534363" y="1723148"/>
                  </a:lnTo>
                  <a:lnTo>
                    <a:pt x="1549857" y="1710258"/>
                  </a:lnTo>
                  <a:lnTo>
                    <a:pt x="1510360" y="1663065"/>
                  </a:lnTo>
                  <a:lnTo>
                    <a:pt x="1503502" y="1654784"/>
                  </a:lnTo>
                  <a:lnTo>
                    <a:pt x="1498930" y="1647761"/>
                  </a:lnTo>
                  <a:lnTo>
                    <a:pt x="1496987" y="1641881"/>
                  </a:lnTo>
                  <a:lnTo>
                    <a:pt x="1494993" y="1636191"/>
                  </a:lnTo>
                  <a:lnTo>
                    <a:pt x="1494929" y="1633423"/>
                  </a:lnTo>
                  <a:lnTo>
                    <a:pt x="1494866" y="1630629"/>
                  </a:lnTo>
                  <a:lnTo>
                    <a:pt x="1498422" y="1619897"/>
                  </a:lnTo>
                  <a:lnTo>
                    <a:pt x="1501470" y="1615414"/>
                  </a:lnTo>
                  <a:lnTo>
                    <a:pt x="1511503" y="1607007"/>
                  </a:lnTo>
                  <a:lnTo>
                    <a:pt x="1517091" y="1605292"/>
                  </a:lnTo>
                  <a:lnTo>
                    <a:pt x="1527759" y="1607947"/>
                  </a:lnTo>
                  <a:lnTo>
                    <a:pt x="1533347" y="1612036"/>
                  </a:lnTo>
                  <a:lnTo>
                    <a:pt x="1588465" y="1677987"/>
                  </a:lnTo>
                  <a:lnTo>
                    <a:pt x="1603832" y="1665097"/>
                  </a:lnTo>
                  <a:lnTo>
                    <a:pt x="1559763" y="1612252"/>
                  </a:lnTo>
                  <a:lnTo>
                    <a:pt x="1554657" y="1605381"/>
                  </a:lnTo>
                  <a:lnTo>
                    <a:pt x="1551165" y="1598803"/>
                  </a:lnTo>
                  <a:lnTo>
                    <a:pt x="1549273" y="1592516"/>
                  </a:lnTo>
                  <a:lnTo>
                    <a:pt x="1549146" y="1590014"/>
                  </a:lnTo>
                  <a:lnTo>
                    <a:pt x="1549044" y="1588109"/>
                  </a:lnTo>
                  <a:lnTo>
                    <a:pt x="1574876" y="1561045"/>
                  </a:lnTo>
                  <a:lnTo>
                    <a:pt x="1578559" y="1561719"/>
                  </a:lnTo>
                  <a:lnTo>
                    <a:pt x="1642313" y="1632966"/>
                  </a:lnTo>
                  <a:lnTo>
                    <a:pt x="1657680" y="1620151"/>
                  </a:lnTo>
                  <a:close/>
                </a:path>
                <a:path w="3187700" h="1802765">
                  <a:moveTo>
                    <a:pt x="1668729" y="323850"/>
                  </a:moveTo>
                  <a:lnTo>
                    <a:pt x="1618653" y="264160"/>
                  </a:lnTo>
                  <a:lnTo>
                    <a:pt x="1616532" y="261607"/>
                  </a:lnTo>
                  <a:lnTo>
                    <a:pt x="1610004" y="254000"/>
                  </a:lnTo>
                  <a:lnTo>
                    <a:pt x="1603400" y="248907"/>
                  </a:lnTo>
                  <a:lnTo>
                    <a:pt x="1589989" y="243827"/>
                  </a:lnTo>
                  <a:lnTo>
                    <a:pt x="1583220" y="243827"/>
                  </a:lnTo>
                  <a:lnTo>
                    <a:pt x="1550555" y="270510"/>
                  </a:lnTo>
                  <a:lnTo>
                    <a:pt x="1548079" y="281927"/>
                  </a:lnTo>
                  <a:lnTo>
                    <a:pt x="1548079" y="293357"/>
                  </a:lnTo>
                  <a:lnTo>
                    <a:pt x="1542110" y="289560"/>
                  </a:lnTo>
                  <a:lnTo>
                    <a:pt x="1535887" y="288277"/>
                  </a:lnTo>
                  <a:lnTo>
                    <a:pt x="1529156" y="289560"/>
                  </a:lnTo>
                  <a:lnTo>
                    <a:pt x="1522552" y="289560"/>
                  </a:lnTo>
                  <a:lnTo>
                    <a:pt x="1493850" y="323850"/>
                  </a:lnTo>
                  <a:lnTo>
                    <a:pt x="1493088" y="330200"/>
                  </a:lnTo>
                  <a:lnTo>
                    <a:pt x="1493977" y="336550"/>
                  </a:lnTo>
                  <a:lnTo>
                    <a:pt x="1483309" y="323850"/>
                  </a:lnTo>
                  <a:lnTo>
                    <a:pt x="1469466" y="335280"/>
                  </a:lnTo>
                  <a:lnTo>
                    <a:pt x="1545539" y="426720"/>
                  </a:lnTo>
                  <a:lnTo>
                    <a:pt x="1560906" y="414007"/>
                  </a:lnTo>
                  <a:lnTo>
                    <a:pt x="1521409" y="367030"/>
                  </a:lnTo>
                  <a:lnTo>
                    <a:pt x="1514551" y="358127"/>
                  </a:lnTo>
                  <a:lnTo>
                    <a:pt x="1510106" y="351777"/>
                  </a:lnTo>
                  <a:lnTo>
                    <a:pt x="1506042" y="339077"/>
                  </a:lnTo>
                  <a:lnTo>
                    <a:pt x="1505978" y="336550"/>
                  </a:lnTo>
                  <a:lnTo>
                    <a:pt x="1505915" y="334010"/>
                  </a:lnTo>
                  <a:lnTo>
                    <a:pt x="1509471" y="323850"/>
                  </a:lnTo>
                  <a:lnTo>
                    <a:pt x="1512519" y="318757"/>
                  </a:lnTo>
                  <a:lnTo>
                    <a:pt x="1522552" y="309880"/>
                  </a:lnTo>
                  <a:lnTo>
                    <a:pt x="1528140" y="308610"/>
                  </a:lnTo>
                  <a:lnTo>
                    <a:pt x="1538808" y="311150"/>
                  </a:lnTo>
                  <a:lnTo>
                    <a:pt x="1544396" y="314960"/>
                  </a:lnTo>
                  <a:lnTo>
                    <a:pt x="1599514" y="381000"/>
                  </a:lnTo>
                  <a:lnTo>
                    <a:pt x="1615008" y="368300"/>
                  </a:lnTo>
                  <a:lnTo>
                    <a:pt x="1570812" y="316230"/>
                  </a:lnTo>
                  <a:lnTo>
                    <a:pt x="1560195" y="293357"/>
                  </a:lnTo>
                  <a:lnTo>
                    <a:pt x="1560131" y="292100"/>
                  </a:lnTo>
                  <a:lnTo>
                    <a:pt x="1560131" y="288277"/>
                  </a:lnTo>
                  <a:lnTo>
                    <a:pt x="1560779" y="281927"/>
                  </a:lnTo>
                  <a:lnTo>
                    <a:pt x="1564208" y="275577"/>
                  </a:lnTo>
                  <a:lnTo>
                    <a:pt x="1574241" y="266700"/>
                  </a:lnTo>
                  <a:lnTo>
                    <a:pt x="1577924" y="265430"/>
                  </a:lnTo>
                  <a:lnTo>
                    <a:pt x="1586052" y="264160"/>
                  </a:lnTo>
                  <a:lnTo>
                    <a:pt x="1589608" y="265430"/>
                  </a:lnTo>
                  <a:lnTo>
                    <a:pt x="1596212" y="269227"/>
                  </a:lnTo>
                  <a:lnTo>
                    <a:pt x="1600403" y="273050"/>
                  </a:lnTo>
                  <a:lnTo>
                    <a:pt x="1605483" y="279400"/>
                  </a:lnTo>
                  <a:lnTo>
                    <a:pt x="1653362" y="336550"/>
                  </a:lnTo>
                  <a:lnTo>
                    <a:pt x="1668729" y="323850"/>
                  </a:lnTo>
                  <a:close/>
                </a:path>
                <a:path w="3187700" h="1802765">
                  <a:moveTo>
                    <a:pt x="1754454" y="1539227"/>
                  </a:moveTo>
                  <a:lnTo>
                    <a:pt x="1706105" y="1481378"/>
                  </a:lnTo>
                  <a:lnTo>
                    <a:pt x="1701749" y="1476159"/>
                  </a:lnTo>
                  <a:lnTo>
                    <a:pt x="1697304" y="1471396"/>
                  </a:lnTo>
                  <a:lnTo>
                    <a:pt x="1694383" y="1469021"/>
                  </a:lnTo>
                  <a:lnTo>
                    <a:pt x="1689811" y="1465389"/>
                  </a:lnTo>
                  <a:lnTo>
                    <a:pt x="1684985" y="1462925"/>
                  </a:lnTo>
                  <a:lnTo>
                    <a:pt x="1675079" y="1460347"/>
                  </a:lnTo>
                  <a:lnTo>
                    <a:pt x="1669491" y="1460639"/>
                  </a:lnTo>
                  <a:lnTo>
                    <a:pt x="1632089" y="1489900"/>
                  </a:lnTo>
                  <a:lnTo>
                    <a:pt x="1629232" y="1511363"/>
                  </a:lnTo>
                  <a:lnTo>
                    <a:pt x="1618437" y="1498434"/>
                  </a:lnTo>
                  <a:lnTo>
                    <a:pt x="1604594" y="1510030"/>
                  </a:lnTo>
                  <a:lnTo>
                    <a:pt x="1680540" y="1601000"/>
                  </a:lnTo>
                  <a:lnTo>
                    <a:pt x="1696034" y="1588109"/>
                  </a:lnTo>
                  <a:lnTo>
                    <a:pt x="1654505" y="1538427"/>
                  </a:lnTo>
                  <a:lnTo>
                    <a:pt x="1648206" y="1530032"/>
                  </a:lnTo>
                  <a:lnTo>
                    <a:pt x="1644002" y="1522272"/>
                  </a:lnTo>
                  <a:lnTo>
                    <a:pt x="1641868" y="1515186"/>
                  </a:lnTo>
                  <a:lnTo>
                    <a:pt x="1641830" y="1511363"/>
                  </a:lnTo>
                  <a:lnTo>
                    <a:pt x="1641805" y="1508734"/>
                  </a:lnTo>
                  <a:lnTo>
                    <a:pt x="1643075" y="1500581"/>
                  </a:lnTo>
                  <a:lnTo>
                    <a:pt x="1647012" y="1493761"/>
                  </a:lnTo>
                  <a:lnTo>
                    <a:pt x="1653616" y="1488274"/>
                  </a:lnTo>
                  <a:lnTo>
                    <a:pt x="1657680" y="1484833"/>
                  </a:lnTo>
                  <a:lnTo>
                    <a:pt x="1661998" y="1482763"/>
                  </a:lnTo>
                  <a:lnTo>
                    <a:pt x="1671269" y="1481378"/>
                  </a:lnTo>
                  <a:lnTo>
                    <a:pt x="1675460" y="1482077"/>
                  </a:lnTo>
                  <a:lnTo>
                    <a:pt x="1683080" y="1486306"/>
                  </a:lnTo>
                  <a:lnTo>
                    <a:pt x="1687652" y="1490497"/>
                  </a:lnTo>
                  <a:lnTo>
                    <a:pt x="1739087" y="1552105"/>
                  </a:lnTo>
                  <a:lnTo>
                    <a:pt x="1754454" y="1539227"/>
                  </a:lnTo>
                  <a:close/>
                </a:path>
                <a:path w="3187700" h="1802765">
                  <a:moveTo>
                    <a:pt x="1765630" y="242557"/>
                  </a:moveTo>
                  <a:lnTo>
                    <a:pt x="1718894" y="186677"/>
                  </a:lnTo>
                  <a:lnTo>
                    <a:pt x="1716900" y="184150"/>
                  </a:lnTo>
                  <a:lnTo>
                    <a:pt x="1712925" y="179057"/>
                  </a:lnTo>
                  <a:lnTo>
                    <a:pt x="1708480" y="175260"/>
                  </a:lnTo>
                  <a:lnTo>
                    <a:pt x="1700860" y="168910"/>
                  </a:lnTo>
                  <a:lnTo>
                    <a:pt x="1696161" y="166357"/>
                  </a:lnTo>
                  <a:lnTo>
                    <a:pt x="1686128" y="163830"/>
                  </a:lnTo>
                  <a:lnTo>
                    <a:pt x="1680540" y="163830"/>
                  </a:lnTo>
                  <a:lnTo>
                    <a:pt x="1643151" y="193027"/>
                  </a:lnTo>
                  <a:lnTo>
                    <a:pt x="1640281" y="214630"/>
                  </a:lnTo>
                  <a:lnTo>
                    <a:pt x="1629486" y="201930"/>
                  </a:lnTo>
                  <a:lnTo>
                    <a:pt x="1615643" y="213360"/>
                  </a:lnTo>
                  <a:lnTo>
                    <a:pt x="1691716" y="304800"/>
                  </a:lnTo>
                  <a:lnTo>
                    <a:pt x="1707083" y="292100"/>
                  </a:lnTo>
                  <a:lnTo>
                    <a:pt x="1665554" y="241300"/>
                  </a:lnTo>
                  <a:lnTo>
                    <a:pt x="1659255" y="233680"/>
                  </a:lnTo>
                  <a:lnTo>
                    <a:pt x="1655051" y="226060"/>
                  </a:lnTo>
                  <a:lnTo>
                    <a:pt x="1652917" y="218427"/>
                  </a:lnTo>
                  <a:lnTo>
                    <a:pt x="1652879" y="214630"/>
                  </a:lnTo>
                  <a:lnTo>
                    <a:pt x="1652854" y="212077"/>
                  </a:lnTo>
                  <a:lnTo>
                    <a:pt x="1654124" y="204457"/>
                  </a:lnTo>
                  <a:lnTo>
                    <a:pt x="1658061" y="196850"/>
                  </a:lnTo>
                  <a:lnTo>
                    <a:pt x="1664665" y="191757"/>
                  </a:lnTo>
                  <a:lnTo>
                    <a:pt x="1668729" y="187960"/>
                  </a:lnTo>
                  <a:lnTo>
                    <a:pt x="1682318" y="184150"/>
                  </a:lnTo>
                  <a:lnTo>
                    <a:pt x="1686509" y="185407"/>
                  </a:lnTo>
                  <a:lnTo>
                    <a:pt x="1690319" y="187960"/>
                  </a:lnTo>
                  <a:lnTo>
                    <a:pt x="1694129" y="189230"/>
                  </a:lnTo>
                  <a:lnTo>
                    <a:pt x="1698701" y="194310"/>
                  </a:lnTo>
                  <a:lnTo>
                    <a:pt x="1703908" y="200660"/>
                  </a:lnTo>
                  <a:lnTo>
                    <a:pt x="1750136" y="255257"/>
                  </a:lnTo>
                  <a:lnTo>
                    <a:pt x="1765630" y="242557"/>
                  </a:lnTo>
                  <a:close/>
                </a:path>
                <a:path w="3187700" h="1802765">
                  <a:moveTo>
                    <a:pt x="1914220" y="99060"/>
                  </a:moveTo>
                  <a:lnTo>
                    <a:pt x="1914093" y="92710"/>
                  </a:lnTo>
                  <a:lnTo>
                    <a:pt x="1910537" y="78727"/>
                  </a:lnTo>
                  <a:lnTo>
                    <a:pt x="1907235" y="72377"/>
                  </a:lnTo>
                  <a:lnTo>
                    <a:pt x="1905304" y="69850"/>
                  </a:lnTo>
                  <a:lnTo>
                    <a:pt x="1902409" y="66027"/>
                  </a:lnTo>
                  <a:lnTo>
                    <a:pt x="1897595" y="62230"/>
                  </a:lnTo>
                  <a:lnTo>
                    <a:pt x="1892376" y="57213"/>
                  </a:lnTo>
                  <a:lnTo>
                    <a:pt x="1892376" y="97777"/>
                  </a:lnTo>
                  <a:lnTo>
                    <a:pt x="1892249" y="101600"/>
                  </a:lnTo>
                  <a:lnTo>
                    <a:pt x="1889709" y="109207"/>
                  </a:lnTo>
                  <a:lnTo>
                    <a:pt x="1887550" y="113030"/>
                  </a:lnTo>
                  <a:lnTo>
                    <a:pt x="1884248" y="116827"/>
                  </a:lnTo>
                  <a:lnTo>
                    <a:pt x="1882470" y="119380"/>
                  </a:lnTo>
                  <a:lnTo>
                    <a:pt x="1878787" y="123177"/>
                  </a:lnTo>
                  <a:lnTo>
                    <a:pt x="1873453" y="127000"/>
                  </a:lnTo>
                  <a:lnTo>
                    <a:pt x="1842211" y="153657"/>
                  </a:lnTo>
                  <a:lnTo>
                    <a:pt x="1806143" y="110477"/>
                  </a:lnTo>
                  <a:lnTo>
                    <a:pt x="1824431" y="95250"/>
                  </a:lnTo>
                  <a:lnTo>
                    <a:pt x="1835099" y="86360"/>
                  </a:lnTo>
                  <a:lnTo>
                    <a:pt x="1843100" y="78727"/>
                  </a:lnTo>
                  <a:lnTo>
                    <a:pt x="1849831" y="74930"/>
                  </a:lnTo>
                  <a:lnTo>
                    <a:pt x="1860753" y="71107"/>
                  </a:lnTo>
                  <a:lnTo>
                    <a:pt x="1866087" y="69850"/>
                  </a:lnTo>
                  <a:lnTo>
                    <a:pt x="1871294" y="71107"/>
                  </a:lnTo>
                  <a:lnTo>
                    <a:pt x="1876628" y="73660"/>
                  </a:lnTo>
                  <a:lnTo>
                    <a:pt x="1881200" y="76200"/>
                  </a:lnTo>
                  <a:lnTo>
                    <a:pt x="1885137" y="81280"/>
                  </a:lnTo>
                  <a:lnTo>
                    <a:pt x="1888439" y="85077"/>
                  </a:lnTo>
                  <a:lnTo>
                    <a:pt x="1890598" y="88900"/>
                  </a:lnTo>
                  <a:lnTo>
                    <a:pt x="1892376" y="97777"/>
                  </a:lnTo>
                  <a:lnTo>
                    <a:pt x="1892376" y="57213"/>
                  </a:lnTo>
                  <a:lnTo>
                    <a:pt x="1889429" y="55880"/>
                  </a:lnTo>
                  <a:lnTo>
                    <a:pt x="1886546" y="54610"/>
                  </a:lnTo>
                  <a:lnTo>
                    <a:pt x="1880311" y="52057"/>
                  </a:lnTo>
                  <a:lnTo>
                    <a:pt x="1867166" y="52057"/>
                  </a:lnTo>
                  <a:lnTo>
                    <a:pt x="1860308" y="53327"/>
                  </a:lnTo>
                  <a:lnTo>
                    <a:pt x="1853260" y="55880"/>
                  </a:lnTo>
                  <a:lnTo>
                    <a:pt x="1856816" y="48260"/>
                  </a:lnTo>
                  <a:lnTo>
                    <a:pt x="1857959" y="40627"/>
                  </a:lnTo>
                  <a:lnTo>
                    <a:pt x="1856943" y="33007"/>
                  </a:lnTo>
                  <a:lnTo>
                    <a:pt x="1855800" y="26657"/>
                  </a:lnTo>
                  <a:lnTo>
                    <a:pt x="1853133" y="20307"/>
                  </a:lnTo>
                  <a:lnTo>
                    <a:pt x="1848561" y="13957"/>
                  </a:lnTo>
                  <a:lnTo>
                    <a:pt x="1843735" y="8877"/>
                  </a:lnTo>
                  <a:lnTo>
                    <a:pt x="1840179" y="6718"/>
                  </a:lnTo>
                  <a:lnTo>
                    <a:pt x="1840179" y="48260"/>
                  </a:lnTo>
                  <a:lnTo>
                    <a:pt x="1838655" y="53327"/>
                  </a:lnTo>
                  <a:lnTo>
                    <a:pt x="1835480" y="58407"/>
                  </a:lnTo>
                  <a:lnTo>
                    <a:pt x="1833194" y="62230"/>
                  </a:lnTo>
                  <a:lnTo>
                    <a:pt x="1828241" y="66027"/>
                  </a:lnTo>
                  <a:lnTo>
                    <a:pt x="1820875" y="72377"/>
                  </a:lnTo>
                  <a:lnTo>
                    <a:pt x="1793697" y="95250"/>
                  </a:lnTo>
                  <a:lnTo>
                    <a:pt x="1762074" y="57150"/>
                  </a:lnTo>
                  <a:lnTo>
                    <a:pt x="1787093" y="36830"/>
                  </a:lnTo>
                  <a:lnTo>
                    <a:pt x="1796110" y="29210"/>
                  </a:lnTo>
                  <a:lnTo>
                    <a:pt x="1802968" y="24130"/>
                  </a:lnTo>
                  <a:lnTo>
                    <a:pt x="1807667" y="22860"/>
                  </a:lnTo>
                  <a:lnTo>
                    <a:pt x="1812366" y="20307"/>
                  </a:lnTo>
                  <a:lnTo>
                    <a:pt x="1817065" y="20307"/>
                  </a:lnTo>
                  <a:lnTo>
                    <a:pt x="1826336" y="22860"/>
                  </a:lnTo>
                  <a:lnTo>
                    <a:pt x="1830400" y="25400"/>
                  </a:lnTo>
                  <a:lnTo>
                    <a:pt x="1833956" y="30480"/>
                  </a:lnTo>
                  <a:lnTo>
                    <a:pt x="1837512" y="34277"/>
                  </a:lnTo>
                  <a:lnTo>
                    <a:pt x="1839544" y="39357"/>
                  </a:lnTo>
                  <a:lnTo>
                    <a:pt x="1839798" y="44450"/>
                  </a:lnTo>
                  <a:lnTo>
                    <a:pt x="1840179" y="48260"/>
                  </a:lnTo>
                  <a:lnTo>
                    <a:pt x="1840179" y="6718"/>
                  </a:lnTo>
                  <a:lnTo>
                    <a:pt x="1837512" y="5080"/>
                  </a:lnTo>
                  <a:lnTo>
                    <a:pt x="1822145" y="0"/>
                  </a:lnTo>
                  <a:lnTo>
                    <a:pt x="1814271" y="0"/>
                  </a:lnTo>
                  <a:lnTo>
                    <a:pt x="1806397" y="1257"/>
                  </a:lnTo>
                  <a:lnTo>
                    <a:pt x="1800313" y="3810"/>
                  </a:lnTo>
                  <a:lnTo>
                    <a:pt x="1793913" y="7607"/>
                  </a:lnTo>
                  <a:lnTo>
                    <a:pt x="1787169" y="11430"/>
                  </a:lnTo>
                  <a:lnTo>
                    <a:pt x="1780108" y="17780"/>
                  </a:lnTo>
                  <a:lnTo>
                    <a:pt x="1732991" y="57150"/>
                  </a:lnTo>
                  <a:lnTo>
                    <a:pt x="1838020" y="181610"/>
                  </a:lnTo>
                  <a:lnTo>
                    <a:pt x="1871992" y="153657"/>
                  </a:lnTo>
                  <a:lnTo>
                    <a:pt x="1885899" y="142227"/>
                  </a:lnTo>
                  <a:lnTo>
                    <a:pt x="1891487" y="137160"/>
                  </a:lnTo>
                  <a:lnTo>
                    <a:pt x="1896440" y="132080"/>
                  </a:lnTo>
                  <a:lnTo>
                    <a:pt x="1900720" y="128257"/>
                  </a:lnTo>
                  <a:lnTo>
                    <a:pt x="1904314" y="123177"/>
                  </a:lnTo>
                  <a:lnTo>
                    <a:pt x="1908632" y="116827"/>
                  </a:lnTo>
                  <a:lnTo>
                    <a:pt x="1911553" y="111760"/>
                  </a:lnTo>
                  <a:lnTo>
                    <a:pt x="1912950" y="105410"/>
                  </a:lnTo>
                  <a:lnTo>
                    <a:pt x="1914220" y="99060"/>
                  </a:lnTo>
                  <a:close/>
                </a:path>
                <a:path w="3187700" h="1802765">
                  <a:moveTo>
                    <a:pt x="2772829" y="510908"/>
                  </a:moveTo>
                  <a:lnTo>
                    <a:pt x="2766847" y="485508"/>
                  </a:lnTo>
                  <a:lnTo>
                    <a:pt x="2766352" y="484555"/>
                  </a:lnTo>
                  <a:lnTo>
                    <a:pt x="2729903" y="464286"/>
                  </a:lnTo>
                  <a:lnTo>
                    <a:pt x="2722969" y="464921"/>
                  </a:lnTo>
                  <a:lnTo>
                    <a:pt x="2670010" y="487108"/>
                  </a:lnTo>
                  <a:lnTo>
                    <a:pt x="2660929" y="490931"/>
                  </a:lnTo>
                  <a:lnTo>
                    <a:pt x="2653766" y="493153"/>
                  </a:lnTo>
                  <a:lnTo>
                    <a:pt x="2648534" y="493763"/>
                  </a:lnTo>
                  <a:lnTo>
                    <a:pt x="2642819" y="493509"/>
                  </a:lnTo>
                  <a:lnTo>
                    <a:pt x="2638120" y="491223"/>
                  </a:lnTo>
                  <a:lnTo>
                    <a:pt x="2634323" y="486524"/>
                  </a:lnTo>
                  <a:lnTo>
                    <a:pt x="2629992" y="481444"/>
                  </a:lnTo>
                  <a:lnTo>
                    <a:pt x="2647518" y="443725"/>
                  </a:lnTo>
                  <a:lnTo>
                    <a:pt x="2674442" y="431546"/>
                  </a:lnTo>
                  <a:lnTo>
                    <a:pt x="2680627" y="432130"/>
                  </a:lnTo>
                  <a:lnTo>
                    <a:pt x="2686647" y="434111"/>
                  </a:lnTo>
                  <a:lnTo>
                    <a:pt x="2692489" y="437464"/>
                  </a:lnTo>
                  <a:lnTo>
                    <a:pt x="2698191" y="442214"/>
                  </a:lnTo>
                  <a:lnTo>
                    <a:pt x="2709227" y="431546"/>
                  </a:lnTo>
                  <a:lnTo>
                    <a:pt x="2677007" y="411213"/>
                  </a:lnTo>
                  <a:lnTo>
                    <a:pt x="2670073" y="411835"/>
                  </a:lnTo>
                  <a:lnTo>
                    <a:pt x="2634564" y="429628"/>
                  </a:lnTo>
                  <a:lnTo>
                    <a:pt x="2610434" y="465823"/>
                  </a:lnTo>
                  <a:lnTo>
                    <a:pt x="2609646" y="471754"/>
                  </a:lnTo>
                  <a:lnTo>
                    <a:pt x="2609646" y="475094"/>
                  </a:lnTo>
                  <a:lnTo>
                    <a:pt x="2609799" y="478904"/>
                  </a:lnTo>
                  <a:lnTo>
                    <a:pt x="2610815" y="487413"/>
                  </a:lnTo>
                  <a:lnTo>
                    <a:pt x="2613990" y="494779"/>
                  </a:lnTo>
                  <a:lnTo>
                    <a:pt x="2619324" y="501129"/>
                  </a:lnTo>
                  <a:lnTo>
                    <a:pt x="2624150" y="506971"/>
                  </a:lnTo>
                  <a:lnTo>
                    <a:pt x="2629992" y="510908"/>
                  </a:lnTo>
                  <a:lnTo>
                    <a:pt x="2636723" y="513067"/>
                  </a:lnTo>
                  <a:lnTo>
                    <a:pt x="2643581" y="515353"/>
                  </a:lnTo>
                  <a:lnTo>
                    <a:pt x="2680982" y="505777"/>
                  </a:lnTo>
                  <a:lnTo>
                    <a:pt x="2700197" y="496493"/>
                  </a:lnTo>
                  <a:lnTo>
                    <a:pt x="2705989" y="493763"/>
                  </a:lnTo>
                  <a:lnTo>
                    <a:pt x="2730957" y="485508"/>
                  </a:lnTo>
                  <a:lnTo>
                    <a:pt x="2735656" y="486524"/>
                  </a:lnTo>
                  <a:lnTo>
                    <a:pt x="2753563" y="513067"/>
                  </a:lnTo>
                  <a:lnTo>
                    <a:pt x="2752039" y="518655"/>
                  </a:lnTo>
                  <a:lnTo>
                    <a:pt x="2723438" y="548995"/>
                  </a:lnTo>
                  <a:lnTo>
                    <a:pt x="2697302" y="556374"/>
                  </a:lnTo>
                  <a:lnTo>
                    <a:pt x="2685110" y="552818"/>
                  </a:lnTo>
                  <a:lnTo>
                    <a:pt x="2679141" y="549135"/>
                  </a:lnTo>
                  <a:lnTo>
                    <a:pt x="2673172" y="543420"/>
                  </a:lnTo>
                  <a:lnTo>
                    <a:pt x="2658567" y="557898"/>
                  </a:lnTo>
                  <a:lnTo>
                    <a:pt x="2699410" y="576961"/>
                  </a:lnTo>
                  <a:lnTo>
                    <a:pt x="2707106" y="576326"/>
                  </a:lnTo>
                  <a:lnTo>
                    <a:pt x="2746768" y="556374"/>
                  </a:lnTo>
                  <a:lnTo>
                    <a:pt x="2747594" y="555739"/>
                  </a:lnTo>
                  <a:lnTo>
                    <a:pt x="2770467" y="523646"/>
                  </a:lnTo>
                  <a:lnTo>
                    <a:pt x="2772232" y="516712"/>
                  </a:lnTo>
                  <a:lnTo>
                    <a:pt x="2772829" y="510908"/>
                  </a:lnTo>
                  <a:close/>
                </a:path>
                <a:path w="3187700" h="1802765">
                  <a:moveTo>
                    <a:pt x="2936189" y="394449"/>
                  </a:moveTo>
                  <a:lnTo>
                    <a:pt x="2886748" y="335394"/>
                  </a:lnTo>
                  <a:lnTo>
                    <a:pt x="2883992" y="332092"/>
                  </a:lnTo>
                  <a:lnTo>
                    <a:pt x="2877464" y="325170"/>
                  </a:lnTo>
                  <a:lnTo>
                    <a:pt x="2870860" y="320014"/>
                  </a:lnTo>
                  <a:lnTo>
                    <a:pt x="2864180" y="316649"/>
                  </a:lnTo>
                  <a:lnTo>
                    <a:pt x="2857449" y="315074"/>
                  </a:lnTo>
                  <a:lnTo>
                    <a:pt x="2850680" y="315125"/>
                  </a:lnTo>
                  <a:lnTo>
                    <a:pt x="2818015" y="342049"/>
                  </a:lnTo>
                  <a:lnTo>
                    <a:pt x="2815539" y="352539"/>
                  </a:lnTo>
                  <a:lnTo>
                    <a:pt x="2815539" y="364350"/>
                  </a:lnTo>
                  <a:lnTo>
                    <a:pt x="2809570" y="360794"/>
                  </a:lnTo>
                  <a:lnTo>
                    <a:pt x="2803347" y="359397"/>
                  </a:lnTo>
                  <a:lnTo>
                    <a:pt x="2796616" y="360286"/>
                  </a:lnTo>
                  <a:lnTo>
                    <a:pt x="2790012" y="361048"/>
                  </a:lnTo>
                  <a:lnTo>
                    <a:pt x="2783281" y="364223"/>
                  </a:lnTo>
                  <a:lnTo>
                    <a:pt x="2776550" y="369938"/>
                  </a:lnTo>
                  <a:lnTo>
                    <a:pt x="2770454" y="374891"/>
                  </a:lnTo>
                  <a:lnTo>
                    <a:pt x="2766263" y="380860"/>
                  </a:lnTo>
                  <a:lnTo>
                    <a:pt x="2763723" y="387464"/>
                  </a:lnTo>
                  <a:lnTo>
                    <a:pt x="2761310" y="394195"/>
                  </a:lnTo>
                  <a:lnTo>
                    <a:pt x="2760548" y="400926"/>
                  </a:lnTo>
                  <a:lnTo>
                    <a:pt x="2761310" y="407784"/>
                  </a:lnTo>
                  <a:lnTo>
                    <a:pt x="2750642" y="394957"/>
                  </a:lnTo>
                  <a:lnTo>
                    <a:pt x="2736926" y="406514"/>
                  </a:lnTo>
                  <a:lnTo>
                    <a:pt x="2812872" y="497446"/>
                  </a:lnTo>
                  <a:lnTo>
                    <a:pt x="2828366" y="484619"/>
                  </a:lnTo>
                  <a:lnTo>
                    <a:pt x="2788869" y="437375"/>
                  </a:lnTo>
                  <a:lnTo>
                    <a:pt x="2782011" y="429133"/>
                  </a:lnTo>
                  <a:lnTo>
                    <a:pt x="2777566" y="422135"/>
                  </a:lnTo>
                  <a:lnTo>
                    <a:pt x="2775496" y="416217"/>
                  </a:lnTo>
                  <a:lnTo>
                    <a:pt x="2773502" y="410578"/>
                  </a:lnTo>
                  <a:lnTo>
                    <a:pt x="2773438" y="407784"/>
                  </a:lnTo>
                  <a:lnTo>
                    <a:pt x="2773375" y="404990"/>
                  </a:lnTo>
                  <a:lnTo>
                    <a:pt x="2775153" y="399529"/>
                  </a:lnTo>
                  <a:lnTo>
                    <a:pt x="2795600" y="379590"/>
                  </a:lnTo>
                  <a:lnTo>
                    <a:pt x="2800934" y="380987"/>
                  </a:lnTo>
                  <a:lnTo>
                    <a:pt x="2806268" y="382257"/>
                  </a:lnTo>
                  <a:lnTo>
                    <a:pt x="2811856" y="386321"/>
                  </a:lnTo>
                  <a:lnTo>
                    <a:pt x="2866974" y="452361"/>
                  </a:lnTo>
                  <a:lnTo>
                    <a:pt x="2882341" y="439420"/>
                  </a:lnTo>
                  <a:lnTo>
                    <a:pt x="2838272" y="386575"/>
                  </a:lnTo>
                  <a:lnTo>
                    <a:pt x="2833166" y="379691"/>
                  </a:lnTo>
                  <a:lnTo>
                    <a:pt x="2829674" y="373113"/>
                  </a:lnTo>
                  <a:lnTo>
                    <a:pt x="2827782" y="366826"/>
                  </a:lnTo>
                  <a:lnTo>
                    <a:pt x="2827655" y="364350"/>
                  </a:lnTo>
                  <a:lnTo>
                    <a:pt x="2827553" y="362445"/>
                  </a:lnTo>
                  <a:lnTo>
                    <a:pt x="2827591" y="359397"/>
                  </a:lnTo>
                  <a:lnTo>
                    <a:pt x="2828112" y="353047"/>
                  </a:lnTo>
                  <a:lnTo>
                    <a:pt x="2831668" y="346443"/>
                  </a:lnTo>
                  <a:lnTo>
                    <a:pt x="2838145" y="341109"/>
                  </a:lnTo>
                  <a:lnTo>
                    <a:pt x="2841574" y="338188"/>
                  </a:lnTo>
                  <a:lnTo>
                    <a:pt x="2845384" y="336410"/>
                  </a:lnTo>
                  <a:lnTo>
                    <a:pt x="2853385" y="335394"/>
                  </a:lnTo>
                  <a:lnTo>
                    <a:pt x="2857068" y="336029"/>
                  </a:lnTo>
                  <a:lnTo>
                    <a:pt x="2860370" y="337934"/>
                  </a:lnTo>
                  <a:lnTo>
                    <a:pt x="2863545" y="339839"/>
                  </a:lnTo>
                  <a:lnTo>
                    <a:pt x="2867863" y="343776"/>
                  </a:lnTo>
                  <a:lnTo>
                    <a:pt x="2872943" y="349999"/>
                  </a:lnTo>
                  <a:lnTo>
                    <a:pt x="2920822" y="407276"/>
                  </a:lnTo>
                  <a:lnTo>
                    <a:pt x="2936189" y="394449"/>
                  </a:lnTo>
                  <a:close/>
                </a:path>
                <a:path w="3187700" h="1802765">
                  <a:moveTo>
                    <a:pt x="3032963" y="313550"/>
                  </a:moveTo>
                  <a:lnTo>
                    <a:pt x="2986227" y="257670"/>
                  </a:lnTo>
                  <a:lnTo>
                    <a:pt x="2984550" y="255638"/>
                  </a:lnTo>
                  <a:lnTo>
                    <a:pt x="2980258" y="250431"/>
                  </a:lnTo>
                  <a:lnTo>
                    <a:pt x="2975813" y="245732"/>
                  </a:lnTo>
                  <a:lnTo>
                    <a:pt x="2972892" y="243319"/>
                  </a:lnTo>
                  <a:lnTo>
                    <a:pt x="2968320" y="239763"/>
                  </a:lnTo>
                  <a:lnTo>
                    <a:pt x="2963494" y="237223"/>
                  </a:lnTo>
                  <a:lnTo>
                    <a:pt x="2953588" y="234683"/>
                  </a:lnTo>
                  <a:lnTo>
                    <a:pt x="2948000" y="234937"/>
                  </a:lnTo>
                  <a:lnTo>
                    <a:pt x="2910611" y="264210"/>
                  </a:lnTo>
                  <a:lnTo>
                    <a:pt x="2907741" y="285737"/>
                  </a:lnTo>
                  <a:lnTo>
                    <a:pt x="2896946" y="272783"/>
                  </a:lnTo>
                  <a:lnTo>
                    <a:pt x="2883103" y="284340"/>
                  </a:lnTo>
                  <a:lnTo>
                    <a:pt x="2959049" y="375272"/>
                  </a:lnTo>
                  <a:lnTo>
                    <a:pt x="2974543" y="362445"/>
                  </a:lnTo>
                  <a:lnTo>
                    <a:pt x="2933014" y="312788"/>
                  </a:lnTo>
                  <a:lnTo>
                    <a:pt x="2926715" y="304368"/>
                  </a:lnTo>
                  <a:lnTo>
                    <a:pt x="2922511" y="296595"/>
                  </a:lnTo>
                  <a:lnTo>
                    <a:pt x="2920377" y="289509"/>
                  </a:lnTo>
                  <a:lnTo>
                    <a:pt x="2920339" y="285737"/>
                  </a:lnTo>
                  <a:lnTo>
                    <a:pt x="2920314" y="283070"/>
                  </a:lnTo>
                  <a:lnTo>
                    <a:pt x="2921584" y="274942"/>
                  </a:lnTo>
                  <a:lnTo>
                    <a:pt x="2925521" y="268084"/>
                  </a:lnTo>
                  <a:lnTo>
                    <a:pt x="2932125" y="262623"/>
                  </a:lnTo>
                  <a:lnTo>
                    <a:pt x="2936189" y="259194"/>
                  </a:lnTo>
                  <a:lnTo>
                    <a:pt x="2940634" y="257035"/>
                  </a:lnTo>
                  <a:lnTo>
                    <a:pt x="2945206" y="256400"/>
                  </a:lnTo>
                  <a:lnTo>
                    <a:pt x="2949778" y="255638"/>
                  </a:lnTo>
                  <a:lnTo>
                    <a:pt x="2953969" y="256400"/>
                  </a:lnTo>
                  <a:lnTo>
                    <a:pt x="2957779" y="258559"/>
                  </a:lnTo>
                  <a:lnTo>
                    <a:pt x="2961589" y="260591"/>
                  </a:lnTo>
                  <a:lnTo>
                    <a:pt x="2966161" y="264782"/>
                  </a:lnTo>
                  <a:lnTo>
                    <a:pt x="2971368" y="271132"/>
                  </a:lnTo>
                  <a:lnTo>
                    <a:pt x="3017596" y="326377"/>
                  </a:lnTo>
                  <a:lnTo>
                    <a:pt x="3032963" y="313550"/>
                  </a:lnTo>
                  <a:close/>
                </a:path>
                <a:path w="3187700" h="1802765">
                  <a:moveTo>
                    <a:pt x="3187433" y="160210"/>
                  </a:moveTo>
                  <a:lnTo>
                    <a:pt x="3187420" y="158330"/>
                  </a:lnTo>
                  <a:lnTo>
                    <a:pt x="3186722" y="148043"/>
                  </a:lnTo>
                  <a:lnTo>
                    <a:pt x="3183890" y="136156"/>
                  </a:lnTo>
                  <a:lnTo>
                    <a:pt x="3179013" y="123939"/>
                  </a:lnTo>
                  <a:lnTo>
                    <a:pt x="3158947" y="133591"/>
                  </a:lnTo>
                  <a:lnTo>
                    <a:pt x="3163011" y="142786"/>
                  </a:lnTo>
                  <a:lnTo>
                    <a:pt x="3165513" y="151663"/>
                  </a:lnTo>
                  <a:lnTo>
                    <a:pt x="3166440" y="160210"/>
                  </a:lnTo>
                  <a:lnTo>
                    <a:pt x="3165805" y="168389"/>
                  </a:lnTo>
                  <a:lnTo>
                    <a:pt x="3163608" y="176199"/>
                  </a:lnTo>
                  <a:lnTo>
                    <a:pt x="3136506" y="204038"/>
                  </a:lnTo>
                  <a:lnTo>
                    <a:pt x="3115208" y="208648"/>
                  </a:lnTo>
                  <a:lnTo>
                    <a:pt x="3107842" y="207860"/>
                  </a:lnTo>
                  <a:lnTo>
                    <a:pt x="3071850" y="185928"/>
                  </a:lnTo>
                  <a:lnTo>
                    <a:pt x="3048838" y="150990"/>
                  </a:lnTo>
                  <a:lnTo>
                    <a:pt x="3045523" y="136156"/>
                  </a:lnTo>
                  <a:lnTo>
                    <a:pt x="3045612" y="128422"/>
                  </a:lnTo>
                  <a:lnTo>
                    <a:pt x="3065348" y="93713"/>
                  </a:lnTo>
                  <a:lnTo>
                    <a:pt x="3091510" y="82537"/>
                  </a:lnTo>
                  <a:lnTo>
                    <a:pt x="3098406" y="82905"/>
                  </a:lnTo>
                  <a:lnTo>
                    <a:pt x="3105607" y="84582"/>
                  </a:lnTo>
                  <a:lnTo>
                    <a:pt x="3113074" y="87579"/>
                  </a:lnTo>
                  <a:lnTo>
                    <a:pt x="3120847" y="91935"/>
                  </a:lnTo>
                  <a:lnTo>
                    <a:pt x="3127921" y="82537"/>
                  </a:lnTo>
                  <a:lnTo>
                    <a:pt x="3093542" y="62344"/>
                  </a:lnTo>
                  <a:lnTo>
                    <a:pt x="3083255" y="63842"/>
                  </a:lnTo>
                  <a:lnTo>
                    <a:pt x="3046069" y="86525"/>
                  </a:lnTo>
                  <a:lnTo>
                    <a:pt x="3026753" y="121970"/>
                  </a:lnTo>
                  <a:lnTo>
                    <a:pt x="3025292" y="131876"/>
                  </a:lnTo>
                  <a:lnTo>
                    <a:pt x="3025368" y="141973"/>
                  </a:lnTo>
                  <a:lnTo>
                    <a:pt x="3040596" y="182892"/>
                  </a:lnTo>
                  <a:lnTo>
                    <a:pt x="3073222" y="215303"/>
                  </a:lnTo>
                  <a:lnTo>
                    <a:pt x="3112300" y="229095"/>
                  </a:lnTo>
                  <a:lnTo>
                    <a:pt x="3122117" y="228714"/>
                  </a:lnTo>
                  <a:lnTo>
                    <a:pt x="3162122" y="209283"/>
                  </a:lnTo>
                  <a:lnTo>
                    <a:pt x="3186252" y="170802"/>
                  </a:lnTo>
                  <a:lnTo>
                    <a:pt x="3187433" y="1602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65" name="object 20">
              <a:extLst>
                <a:ext uri="{FF2B5EF4-FFF2-40B4-BE49-F238E27FC236}">
                  <a16:creationId xmlns:a16="http://schemas.microsoft.com/office/drawing/2014/main" id="{ACA66CFC-BB08-490E-8018-7A78EE0A421C}"/>
                </a:ext>
              </a:extLst>
            </p:cNvPr>
            <p:cNvSpPr>
              <a:spLocks noChangeArrowheads="1"/>
            </p:cNvSpPr>
            <p:nvPr/>
          </p:nvSpPr>
          <p:spPr bwMode="auto">
            <a:xfrm>
              <a:off x="2419985" y="6525145"/>
              <a:ext cx="180720" cy="184988"/>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1800">
                <a:latin typeface="Arial" panose="020B0604020202020204" pitchFamily="34" charset="0"/>
              </a:endParaRPr>
            </a:p>
          </p:txBody>
        </p:sp>
      </p:grpSp>
      <p:grpSp>
        <p:nvGrpSpPr>
          <p:cNvPr id="146437" name="object 21">
            <a:extLst>
              <a:ext uri="{FF2B5EF4-FFF2-40B4-BE49-F238E27FC236}">
                <a16:creationId xmlns:a16="http://schemas.microsoft.com/office/drawing/2014/main" id="{D553657E-D286-4A60-8B62-10164DE5A56C}"/>
              </a:ext>
            </a:extLst>
          </p:cNvPr>
          <p:cNvGrpSpPr>
            <a:grpSpLocks/>
          </p:cNvGrpSpPr>
          <p:nvPr/>
        </p:nvGrpSpPr>
        <p:grpSpPr bwMode="auto">
          <a:xfrm>
            <a:off x="4807394" y="4520074"/>
            <a:ext cx="2988044" cy="1751657"/>
            <a:chOff x="5168900" y="4597400"/>
            <a:chExt cx="3618229" cy="2120900"/>
          </a:xfrm>
        </p:grpSpPr>
        <p:sp>
          <p:nvSpPr>
            <p:cNvPr id="146438" name="object 22">
              <a:extLst>
                <a:ext uri="{FF2B5EF4-FFF2-40B4-BE49-F238E27FC236}">
                  <a16:creationId xmlns:a16="http://schemas.microsoft.com/office/drawing/2014/main" id="{02C4222F-2B42-4FB3-A5B3-DB40F827427D}"/>
                </a:ext>
              </a:extLst>
            </p:cNvPr>
            <p:cNvSpPr>
              <a:spLocks/>
            </p:cNvSpPr>
            <p:nvPr/>
          </p:nvSpPr>
          <p:spPr bwMode="auto">
            <a:xfrm>
              <a:off x="5181600" y="6029325"/>
              <a:ext cx="3592829" cy="676275"/>
            </a:xfrm>
            <a:custGeom>
              <a:avLst/>
              <a:gdLst>
                <a:gd name="T0" fmla="*/ 3592576 w 3592829"/>
                <a:gd name="T1" fmla="*/ 0 h 676275"/>
                <a:gd name="T2" fmla="*/ 0 w 3592829"/>
                <a:gd name="T3" fmla="*/ 0 h 676275"/>
                <a:gd name="T4" fmla="*/ 0 w 3592829"/>
                <a:gd name="T5" fmla="*/ 676275 h 676275"/>
                <a:gd name="T6" fmla="*/ 3592576 w 3592829"/>
                <a:gd name="T7" fmla="*/ 676275 h 676275"/>
                <a:gd name="T8" fmla="*/ 3592576 w 3592829"/>
                <a:gd name="T9" fmla="*/ 0 h 6762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2829" h="676275">
                  <a:moveTo>
                    <a:pt x="3592576" y="0"/>
                  </a:moveTo>
                  <a:lnTo>
                    <a:pt x="0" y="0"/>
                  </a:lnTo>
                  <a:lnTo>
                    <a:pt x="0" y="676275"/>
                  </a:lnTo>
                  <a:lnTo>
                    <a:pt x="3592576" y="676275"/>
                  </a:lnTo>
                  <a:lnTo>
                    <a:pt x="3592576" y="0"/>
                  </a:lnTo>
                  <a:close/>
                </a:path>
              </a:pathLst>
            </a:custGeom>
            <a:solidFill>
              <a:srgbClr val="BADF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39" name="object 23">
              <a:extLst>
                <a:ext uri="{FF2B5EF4-FFF2-40B4-BE49-F238E27FC236}">
                  <a16:creationId xmlns:a16="http://schemas.microsoft.com/office/drawing/2014/main" id="{EC5896E4-503B-45A6-B847-9AFAC44BC43E}"/>
                </a:ext>
              </a:extLst>
            </p:cNvPr>
            <p:cNvSpPr>
              <a:spLocks/>
            </p:cNvSpPr>
            <p:nvPr/>
          </p:nvSpPr>
          <p:spPr bwMode="auto">
            <a:xfrm>
              <a:off x="5181600" y="6029325"/>
              <a:ext cx="3592829" cy="676275"/>
            </a:xfrm>
            <a:custGeom>
              <a:avLst/>
              <a:gdLst>
                <a:gd name="T0" fmla="*/ 0 w 3592829"/>
                <a:gd name="T1" fmla="*/ 676275 h 676275"/>
                <a:gd name="T2" fmla="*/ 3592576 w 3592829"/>
                <a:gd name="T3" fmla="*/ 676275 h 676275"/>
                <a:gd name="T4" fmla="*/ 3592576 w 3592829"/>
                <a:gd name="T5" fmla="*/ 0 h 676275"/>
                <a:gd name="T6" fmla="*/ 0 w 3592829"/>
                <a:gd name="T7" fmla="*/ 0 h 676275"/>
                <a:gd name="T8" fmla="*/ 0 w 3592829"/>
                <a:gd name="T9" fmla="*/ 676275 h 6762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2829" h="676275">
                  <a:moveTo>
                    <a:pt x="0" y="676275"/>
                  </a:moveTo>
                  <a:lnTo>
                    <a:pt x="3592576" y="676275"/>
                  </a:lnTo>
                  <a:lnTo>
                    <a:pt x="3592576" y="0"/>
                  </a:lnTo>
                  <a:lnTo>
                    <a:pt x="0" y="0"/>
                  </a:lnTo>
                  <a:lnTo>
                    <a:pt x="0" y="676275"/>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40" name="object 24">
              <a:extLst>
                <a:ext uri="{FF2B5EF4-FFF2-40B4-BE49-F238E27FC236}">
                  <a16:creationId xmlns:a16="http://schemas.microsoft.com/office/drawing/2014/main" id="{B720EA12-FA4F-407F-BD65-863E9F7267A8}"/>
                </a:ext>
              </a:extLst>
            </p:cNvPr>
            <p:cNvSpPr>
              <a:spLocks/>
            </p:cNvSpPr>
            <p:nvPr/>
          </p:nvSpPr>
          <p:spPr bwMode="auto">
            <a:xfrm>
              <a:off x="5556250" y="5489575"/>
              <a:ext cx="373380" cy="473075"/>
            </a:xfrm>
            <a:custGeom>
              <a:avLst/>
              <a:gdLst>
                <a:gd name="T0" fmla="*/ 279781 w 373379"/>
                <a:gd name="T1" fmla="*/ 0 h 473075"/>
                <a:gd name="T2" fmla="*/ 93217 w 373379"/>
                <a:gd name="T3" fmla="*/ 0 h 473075"/>
                <a:gd name="T4" fmla="*/ 93217 w 373379"/>
                <a:gd name="T5" fmla="*/ 286537 h 473075"/>
                <a:gd name="T6" fmla="*/ 0 w 373379"/>
                <a:gd name="T7" fmla="*/ 286537 h 473075"/>
                <a:gd name="T8" fmla="*/ 186562 w 373379"/>
                <a:gd name="T9" fmla="*/ 473075 h 473075"/>
                <a:gd name="T10" fmla="*/ 373126 w 373379"/>
                <a:gd name="T11" fmla="*/ 286537 h 473075"/>
                <a:gd name="T12" fmla="*/ 279781 w 373379"/>
                <a:gd name="T13" fmla="*/ 286537 h 473075"/>
                <a:gd name="T14" fmla="*/ 279781 w 373379"/>
                <a:gd name="T15" fmla="*/ 0 h 4730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3379" h="473075">
                  <a:moveTo>
                    <a:pt x="279780" y="0"/>
                  </a:moveTo>
                  <a:lnTo>
                    <a:pt x="93217" y="0"/>
                  </a:lnTo>
                  <a:lnTo>
                    <a:pt x="93217" y="286537"/>
                  </a:lnTo>
                  <a:lnTo>
                    <a:pt x="0" y="286537"/>
                  </a:lnTo>
                  <a:lnTo>
                    <a:pt x="186562" y="473075"/>
                  </a:lnTo>
                  <a:lnTo>
                    <a:pt x="373125" y="286537"/>
                  </a:lnTo>
                  <a:lnTo>
                    <a:pt x="279780" y="286537"/>
                  </a:lnTo>
                  <a:lnTo>
                    <a:pt x="27978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41" name="object 25">
              <a:extLst>
                <a:ext uri="{FF2B5EF4-FFF2-40B4-BE49-F238E27FC236}">
                  <a16:creationId xmlns:a16="http://schemas.microsoft.com/office/drawing/2014/main" id="{941C5D9E-517E-4992-9651-24B494CA47F4}"/>
                </a:ext>
              </a:extLst>
            </p:cNvPr>
            <p:cNvSpPr>
              <a:spLocks/>
            </p:cNvSpPr>
            <p:nvPr/>
          </p:nvSpPr>
          <p:spPr bwMode="auto">
            <a:xfrm>
              <a:off x="5556250" y="5489575"/>
              <a:ext cx="373380" cy="473075"/>
            </a:xfrm>
            <a:custGeom>
              <a:avLst/>
              <a:gdLst>
                <a:gd name="T0" fmla="*/ 0 w 373379"/>
                <a:gd name="T1" fmla="*/ 286537 h 473075"/>
                <a:gd name="T2" fmla="*/ 93217 w 373379"/>
                <a:gd name="T3" fmla="*/ 286537 h 473075"/>
                <a:gd name="T4" fmla="*/ 93217 w 373379"/>
                <a:gd name="T5" fmla="*/ 0 h 473075"/>
                <a:gd name="T6" fmla="*/ 279781 w 373379"/>
                <a:gd name="T7" fmla="*/ 0 h 473075"/>
                <a:gd name="T8" fmla="*/ 279781 w 373379"/>
                <a:gd name="T9" fmla="*/ 286537 h 473075"/>
                <a:gd name="T10" fmla="*/ 373126 w 373379"/>
                <a:gd name="T11" fmla="*/ 286537 h 473075"/>
                <a:gd name="T12" fmla="*/ 186562 w 373379"/>
                <a:gd name="T13" fmla="*/ 473075 h 473075"/>
                <a:gd name="T14" fmla="*/ 0 w 373379"/>
                <a:gd name="T15" fmla="*/ 286537 h 4730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3379" h="473075">
                  <a:moveTo>
                    <a:pt x="0" y="286537"/>
                  </a:moveTo>
                  <a:lnTo>
                    <a:pt x="93217" y="286537"/>
                  </a:lnTo>
                  <a:lnTo>
                    <a:pt x="93217" y="0"/>
                  </a:lnTo>
                  <a:lnTo>
                    <a:pt x="279780" y="0"/>
                  </a:lnTo>
                  <a:lnTo>
                    <a:pt x="279780" y="286537"/>
                  </a:lnTo>
                  <a:lnTo>
                    <a:pt x="373125" y="286537"/>
                  </a:lnTo>
                  <a:lnTo>
                    <a:pt x="186562" y="473075"/>
                  </a:lnTo>
                  <a:lnTo>
                    <a:pt x="0" y="286537"/>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42" name="object 26">
              <a:extLst>
                <a:ext uri="{FF2B5EF4-FFF2-40B4-BE49-F238E27FC236}">
                  <a16:creationId xmlns:a16="http://schemas.microsoft.com/office/drawing/2014/main" id="{6B44A743-9A16-405D-BF86-22AD03F5AE0B}"/>
                </a:ext>
              </a:extLst>
            </p:cNvPr>
            <p:cNvSpPr>
              <a:spLocks/>
            </p:cNvSpPr>
            <p:nvPr/>
          </p:nvSpPr>
          <p:spPr bwMode="auto">
            <a:xfrm>
              <a:off x="8175625" y="5489575"/>
              <a:ext cx="373380" cy="473075"/>
            </a:xfrm>
            <a:custGeom>
              <a:avLst/>
              <a:gdLst>
                <a:gd name="T0" fmla="*/ 279781 w 373379"/>
                <a:gd name="T1" fmla="*/ 0 h 473075"/>
                <a:gd name="T2" fmla="*/ 93218 w 373379"/>
                <a:gd name="T3" fmla="*/ 0 h 473075"/>
                <a:gd name="T4" fmla="*/ 93218 w 373379"/>
                <a:gd name="T5" fmla="*/ 286537 h 473075"/>
                <a:gd name="T6" fmla="*/ 0 w 373379"/>
                <a:gd name="T7" fmla="*/ 286537 h 473075"/>
                <a:gd name="T8" fmla="*/ 186563 w 373379"/>
                <a:gd name="T9" fmla="*/ 473075 h 473075"/>
                <a:gd name="T10" fmla="*/ 373126 w 373379"/>
                <a:gd name="T11" fmla="*/ 286537 h 473075"/>
                <a:gd name="T12" fmla="*/ 279781 w 373379"/>
                <a:gd name="T13" fmla="*/ 286537 h 473075"/>
                <a:gd name="T14" fmla="*/ 279781 w 373379"/>
                <a:gd name="T15" fmla="*/ 0 h 4730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3379" h="473075">
                  <a:moveTo>
                    <a:pt x="279780" y="0"/>
                  </a:moveTo>
                  <a:lnTo>
                    <a:pt x="93218" y="0"/>
                  </a:lnTo>
                  <a:lnTo>
                    <a:pt x="93218" y="286537"/>
                  </a:lnTo>
                  <a:lnTo>
                    <a:pt x="0" y="286537"/>
                  </a:lnTo>
                  <a:lnTo>
                    <a:pt x="186563" y="473075"/>
                  </a:lnTo>
                  <a:lnTo>
                    <a:pt x="373125" y="286537"/>
                  </a:lnTo>
                  <a:lnTo>
                    <a:pt x="279780" y="286537"/>
                  </a:lnTo>
                  <a:lnTo>
                    <a:pt x="27978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43" name="object 27">
              <a:extLst>
                <a:ext uri="{FF2B5EF4-FFF2-40B4-BE49-F238E27FC236}">
                  <a16:creationId xmlns:a16="http://schemas.microsoft.com/office/drawing/2014/main" id="{AFB7F61A-1EF2-4FC9-A07C-AB901EE8B0A6}"/>
                </a:ext>
              </a:extLst>
            </p:cNvPr>
            <p:cNvSpPr>
              <a:spLocks/>
            </p:cNvSpPr>
            <p:nvPr/>
          </p:nvSpPr>
          <p:spPr bwMode="auto">
            <a:xfrm>
              <a:off x="8024876" y="4610099"/>
              <a:ext cx="749300" cy="811530"/>
            </a:xfrm>
            <a:custGeom>
              <a:avLst/>
              <a:gdLst>
                <a:gd name="T0" fmla="*/ 749300 w 749300"/>
                <a:gd name="T1" fmla="*/ 436881 h 811529"/>
                <a:gd name="T2" fmla="*/ 374650 w 749300"/>
                <a:gd name="T3" fmla="*/ 436881 h 811529"/>
                <a:gd name="T4" fmla="*/ 374650 w 749300"/>
                <a:gd name="T5" fmla="*/ 0 h 811529"/>
                <a:gd name="T6" fmla="*/ 0 w 749300"/>
                <a:gd name="T7" fmla="*/ 0 h 811529"/>
                <a:gd name="T8" fmla="*/ 0 w 749300"/>
                <a:gd name="T9" fmla="*/ 436881 h 811529"/>
                <a:gd name="T10" fmla="*/ 0 w 749300"/>
                <a:gd name="T11" fmla="*/ 811531 h 811529"/>
                <a:gd name="T12" fmla="*/ 749300 w 749300"/>
                <a:gd name="T13" fmla="*/ 811531 h 811529"/>
                <a:gd name="T14" fmla="*/ 749300 w 749300"/>
                <a:gd name="T15" fmla="*/ 436881 h 81152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49300" h="811529">
                  <a:moveTo>
                    <a:pt x="749300" y="436880"/>
                  </a:moveTo>
                  <a:lnTo>
                    <a:pt x="374650" y="436880"/>
                  </a:lnTo>
                  <a:lnTo>
                    <a:pt x="374650" y="0"/>
                  </a:lnTo>
                  <a:lnTo>
                    <a:pt x="0" y="0"/>
                  </a:lnTo>
                  <a:lnTo>
                    <a:pt x="0" y="436880"/>
                  </a:lnTo>
                  <a:lnTo>
                    <a:pt x="0" y="811530"/>
                  </a:lnTo>
                  <a:lnTo>
                    <a:pt x="749300" y="811530"/>
                  </a:lnTo>
                  <a:lnTo>
                    <a:pt x="749300" y="436880"/>
                  </a:lnTo>
                  <a:close/>
                </a:path>
              </a:pathLst>
            </a:custGeom>
            <a:solidFill>
              <a:srgbClr val="BADF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44" name="object 28">
              <a:extLst>
                <a:ext uri="{FF2B5EF4-FFF2-40B4-BE49-F238E27FC236}">
                  <a16:creationId xmlns:a16="http://schemas.microsoft.com/office/drawing/2014/main" id="{9DF1E3E6-C45B-4CF9-80EB-6F19449B4715}"/>
                </a:ext>
              </a:extLst>
            </p:cNvPr>
            <p:cNvSpPr>
              <a:spLocks/>
            </p:cNvSpPr>
            <p:nvPr/>
          </p:nvSpPr>
          <p:spPr bwMode="auto">
            <a:xfrm>
              <a:off x="8024876" y="4610100"/>
              <a:ext cx="749300" cy="811530"/>
            </a:xfrm>
            <a:custGeom>
              <a:avLst/>
              <a:gdLst>
                <a:gd name="T0" fmla="*/ 0 w 749300"/>
                <a:gd name="T1" fmla="*/ 0 h 811529"/>
                <a:gd name="T2" fmla="*/ 374650 w 749300"/>
                <a:gd name="T3" fmla="*/ 0 h 811529"/>
                <a:gd name="T4" fmla="*/ 374650 w 749300"/>
                <a:gd name="T5" fmla="*/ 436500 h 811529"/>
                <a:gd name="T6" fmla="*/ 749300 w 749300"/>
                <a:gd name="T7" fmla="*/ 436500 h 811529"/>
                <a:gd name="T8" fmla="*/ 749300 w 749300"/>
                <a:gd name="T9" fmla="*/ 811277 h 811529"/>
                <a:gd name="T10" fmla="*/ 0 w 749300"/>
                <a:gd name="T11" fmla="*/ 811277 h 811529"/>
                <a:gd name="T12" fmla="*/ 0 w 749300"/>
                <a:gd name="T13" fmla="*/ 0 h 8115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49300" h="811529">
                  <a:moveTo>
                    <a:pt x="0" y="0"/>
                  </a:moveTo>
                  <a:lnTo>
                    <a:pt x="374650" y="0"/>
                  </a:lnTo>
                  <a:lnTo>
                    <a:pt x="374650" y="436499"/>
                  </a:lnTo>
                  <a:lnTo>
                    <a:pt x="749300" y="436499"/>
                  </a:lnTo>
                  <a:lnTo>
                    <a:pt x="749300" y="811276"/>
                  </a:lnTo>
                  <a:lnTo>
                    <a:pt x="0" y="811276"/>
                  </a:lnTo>
                  <a:lnTo>
                    <a:pt x="0" y="0"/>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45" name="object 29">
              <a:extLst>
                <a:ext uri="{FF2B5EF4-FFF2-40B4-BE49-F238E27FC236}">
                  <a16:creationId xmlns:a16="http://schemas.microsoft.com/office/drawing/2014/main" id="{1847432F-6170-4EE4-AC0A-5ABB648428C8}"/>
                </a:ext>
              </a:extLst>
            </p:cNvPr>
            <p:cNvSpPr>
              <a:spLocks/>
            </p:cNvSpPr>
            <p:nvPr/>
          </p:nvSpPr>
          <p:spPr bwMode="auto">
            <a:xfrm>
              <a:off x="8175625" y="5489575"/>
              <a:ext cx="373380" cy="473075"/>
            </a:xfrm>
            <a:custGeom>
              <a:avLst/>
              <a:gdLst>
                <a:gd name="T0" fmla="*/ 0 w 373379"/>
                <a:gd name="T1" fmla="*/ 286537 h 473075"/>
                <a:gd name="T2" fmla="*/ 93218 w 373379"/>
                <a:gd name="T3" fmla="*/ 286537 h 473075"/>
                <a:gd name="T4" fmla="*/ 93218 w 373379"/>
                <a:gd name="T5" fmla="*/ 0 h 473075"/>
                <a:gd name="T6" fmla="*/ 279781 w 373379"/>
                <a:gd name="T7" fmla="*/ 0 h 473075"/>
                <a:gd name="T8" fmla="*/ 279781 w 373379"/>
                <a:gd name="T9" fmla="*/ 286537 h 473075"/>
                <a:gd name="T10" fmla="*/ 373126 w 373379"/>
                <a:gd name="T11" fmla="*/ 286537 h 473075"/>
                <a:gd name="T12" fmla="*/ 186563 w 373379"/>
                <a:gd name="T13" fmla="*/ 473075 h 473075"/>
                <a:gd name="T14" fmla="*/ 0 w 373379"/>
                <a:gd name="T15" fmla="*/ 286537 h 4730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3379" h="473075">
                  <a:moveTo>
                    <a:pt x="0" y="286537"/>
                  </a:moveTo>
                  <a:lnTo>
                    <a:pt x="93218" y="286537"/>
                  </a:lnTo>
                  <a:lnTo>
                    <a:pt x="93218" y="0"/>
                  </a:lnTo>
                  <a:lnTo>
                    <a:pt x="279780" y="0"/>
                  </a:lnTo>
                  <a:lnTo>
                    <a:pt x="279780" y="286537"/>
                  </a:lnTo>
                  <a:lnTo>
                    <a:pt x="373125" y="286537"/>
                  </a:lnTo>
                  <a:lnTo>
                    <a:pt x="186563" y="473075"/>
                  </a:lnTo>
                  <a:lnTo>
                    <a:pt x="0" y="286537"/>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46" name="object 30">
              <a:extLst>
                <a:ext uri="{FF2B5EF4-FFF2-40B4-BE49-F238E27FC236}">
                  <a16:creationId xmlns:a16="http://schemas.microsoft.com/office/drawing/2014/main" id="{A1FBB6DE-D56C-4391-B33C-B7C024D40648}"/>
                </a:ext>
              </a:extLst>
            </p:cNvPr>
            <p:cNvSpPr>
              <a:spLocks/>
            </p:cNvSpPr>
            <p:nvPr/>
          </p:nvSpPr>
          <p:spPr bwMode="auto">
            <a:xfrm>
              <a:off x="5330825" y="4881499"/>
              <a:ext cx="824230" cy="473709"/>
            </a:xfrm>
            <a:custGeom>
              <a:avLst/>
              <a:gdLst>
                <a:gd name="T0" fmla="*/ 597663 w 824229"/>
                <a:gd name="T1" fmla="*/ 0 h 473710"/>
                <a:gd name="T2" fmla="*/ 226313 w 824229"/>
                <a:gd name="T3" fmla="*/ 0 h 473710"/>
                <a:gd name="T4" fmla="*/ 0 w 824229"/>
                <a:gd name="T5" fmla="*/ 226313 h 473710"/>
                <a:gd name="T6" fmla="*/ 0 w 824229"/>
                <a:gd name="T7" fmla="*/ 473200 h 473710"/>
                <a:gd name="T8" fmla="*/ 823977 w 824229"/>
                <a:gd name="T9" fmla="*/ 473200 h 473710"/>
                <a:gd name="T10" fmla="*/ 823977 w 824229"/>
                <a:gd name="T11" fmla="*/ 226313 h 473710"/>
                <a:gd name="T12" fmla="*/ 597663 w 824229"/>
                <a:gd name="T13" fmla="*/ 0 h 4737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24229" h="473710">
                  <a:moveTo>
                    <a:pt x="597662" y="0"/>
                  </a:moveTo>
                  <a:lnTo>
                    <a:pt x="226313" y="0"/>
                  </a:lnTo>
                  <a:lnTo>
                    <a:pt x="0" y="226313"/>
                  </a:lnTo>
                  <a:lnTo>
                    <a:pt x="0" y="473201"/>
                  </a:lnTo>
                  <a:lnTo>
                    <a:pt x="823976" y="473201"/>
                  </a:lnTo>
                  <a:lnTo>
                    <a:pt x="823976" y="226313"/>
                  </a:lnTo>
                  <a:lnTo>
                    <a:pt x="597662" y="0"/>
                  </a:lnTo>
                  <a:close/>
                </a:path>
              </a:pathLst>
            </a:custGeom>
            <a:solidFill>
              <a:srgbClr val="BADFE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47" name="object 31">
              <a:extLst>
                <a:ext uri="{FF2B5EF4-FFF2-40B4-BE49-F238E27FC236}">
                  <a16:creationId xmlns:a16="http://schemas.microsoft.com/office/drawing/2014/main" id="{95B6C788-5FDD-43E7-B72C-A1BAB566C6AF}"/>
                </a:ext>
              </a:extLst>
            </p:cNvPr>
            <p:cNvSpPr>
              <a:spLocks/>
            </p:cNvSpPr>
            <p:nvPr/>
          </p:nvSpPr>
          <p:spPr bwMode="auto">
            <a:xfrm>
              <a:off x="5330825" y="4881499"/>
              <a:ext cx="824230" cy="473709"/>
            </a:xfrm>
            <a:custGeom>
              <a:avLst/>
              <a:gdLst>
                <a:gd name="T0" fmla="*/ 226313 w 824229"/>
                <a:gd name="T1" fmla="*/ 0 h 473710"/>
                <a:gd name="T2" fmla="*/ 597663 w 824229"/>
                <a:gd name="T3" fmla="*/ 0 h 473710"/>
                <a:gd name="T4" fmla="*/ 823977 w 824229"/>
                <a:gd name="T5" fmla="*/ 226313 h 473710"/>
                <a:gd name="T6" fmla="*/ 823977 w 824229"/>
                <a:gd name="T7" fmla="*/ 473200 h 473710"/>
                <a:gd name="T8" fmla="*/ 0 w 824229"/>
                <a:gd name="T9" fmla="*/ 473200 h 473710"/>
                <a:gd name="T10" fmla="*/ 0 w 824229"/>
                <a:gd name="T11" fmla="*/ 226313 h 473710"/>
                <a:gd name="T12" fmla="*/ 226313 w 824229"/>
                <a:gd name="T13" fmla="*/ 0 h 4737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24229" h="473710">
                  <a:moveTo>
                    <a:pt x="226313" y="0"/>
                  </a:moveTo>
                  <a:lnTo>
                    <a:pt x="597662" y="0"/>
                  </a:lnTo>
                  <a:lnTo>
                    <a:pt x="823976" y="226313"/>
                  </a:lnTo>
                  <a:lnTo>
                    <a:pt x="823976" y="473201"/>
                  </a:lnTo>
                  <a:lnTo>
                    <a:pt x="0" y="473201"/>
                  </a:lnTo>
                  <a:lnTo>
                    <a:pt x="0" y="226313"/>
                  </a:lnTo>
                  <a:lnTo>
                    <a:pt x="226313" y="0"/>
                  </a:lnTo>
                  <a:close/>
                </a:path>
              </a:pathLst>
            </a:custGeom>
            <a:noFill/>
            <a:ln w="25400">
              <a:solidFill>
                <a:srgbClr val="88A3A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46448" name="object 32">
              <a:extLst>
                <a:ext uri="{FF2B5EF4-FFF2-40B4-BE49-F238E27FC236}">
                  <a16:creationId xmlns:a16="http://schemas.microsoft.com/office/drawing/2014/main" id="{25A3C876-69D2-46FC-9E6A-09F9BC15A77C}"/>
                </a:ext>
              </a:extLst>
            </p:cNvPr>
            <p:cNvSpPr>
              <a:spLocks/>
            </p:cNvSpPr>
            <p:nvPr/>
          </p:nvSpPr>
          <p:spPr bwMode="auto">
            <a:xfrm>
              <a:off x="5460466" y="4841366"/>
              <a:ext cx="3188335" cy="1740535"/>
            </a:xfrm>
            <a:custGeom>
              <a:avLst/>
              <a:gdLst>
                <a:gd name="T0" fmla="*/ 44069 w 3188334"/>
                <a:gd name="T1" fmla="*/ 422821 h 1740534"/>
                <a:gd name="T2" fmla="*/ 44970 w 3188334"/>
                <a:gd name="T3" fmla="*/ 368173 h 1740534"/>
                <a:gd name="T4" fmla="*/ 60375 w 3188334"/>
                <a:gd name="T5" fmla="*/ 341617 h 1740534"/>
                <a:gd name="T6" fmla="*/ 90551 w 3188334"/>
                <a:gd name="T7" fmla="*/ 426275 h 1740534"/>
                <a:gd name="T8" fmla="*/ 143916 w 3188334"/>
                <a:gd name="T9" fmla="*/ 442722 h 1740534"/>
                <a:gd name="T10" fmla="*/ 89750 w 3188334"/>
                <a:gd name="T11" fmla="*/ 506717 h 1740534"/>
                <a:gd name="T12" fmla="*/ 277202 w 3188334"/>
                <a:gd name="T13" fmla="*/ 265176 h 1740534"/>
                <a:gd name="T14" fmla="*/ 205892 w 3188334"/>
                <a:gd name="T15" fmla="*/ 282308 h 1740534"/>
                <a:gd name="T16" fmla="*/ 151663 w 3188334"/>
                <a:gd name="T17" fmla="*/ 337439 h 1740534"/>
                <a:gd name="T18" fmla="*/ 165823 w 3188334"/>
                <a:gd name="T19" fmla="*/ 345935 h 1740534"/>
                <a:gd name="T20" fmla="*/ 191287 w 3188334"/>
                <a:gd name="T21" fmla="*/ 310642 h 1740534"/>
                <a:gd name="T22" fmla="*/ 218135 w 3188334"/>
                <a:gd name="T23" fmla="*/ 296557 h 1740534"/>
                <a:gd name="T24" fmla="*/ 311175 w 3188334"/>
                <a:gd name="T25" fmla="*/ 337058 h 1740534"/>
                <a:gd name="T26" fmla="*/ 298183 w 3188334"/>
                <a:gd name="T27" fmla="*/ 204228 h 1740534"/>
                <a:gd name="T28" fmla="*/ 312864 w 3188334"/>
                <a:gd name="T29" fmla="*/ 226364 h 1740534"/>
                <a:gd name="T30" fmla="*/ 330860 w 3188334"/>
                <a:gd name="T31" fmla="*/ 186817 h 1740534"/>
                <a:gd name="T32" fmla="*/ 509041 w 3188334"/>
                <a:gd name="T33" fmla="*/ 84201 h 1740534"/>
                <a:gd name="T34" fmla="*/ 509041 w 3188334"/>
                <a:gd name="T35" fmla="*/ 60134 h 1740534"/>
                <a:gd name="T36" fmla="*/ 525424 w 3188334"/>
                <a:gd name="T37" fmla="*/ 93472 h 1740534"/>
                <a:gd name="T38" fmla="*/ 1392389 w 3188334"/>
                <a:gd name="T39" fmla="*/ 1650353 h 1740534"/>
                <a:gd name="T40" fmla="*/ 1350924 w 3188334"/>
                <a:gd name="T41" fmla="*/ 1638339 h 1740534"/>
                <a:gd name="T42" fmla="*/ 1420520 w 3188334"/>
                <a:gd name="T43" fmla="*/ 1605446 h 1740534"/>
                <a:gd name="T44" fmla="*/ 1365910 w 3188334"/>
                <a:gd name="T45" fmla="*/ 1678534 h 1740534"/>
                <a:gd name="T46" fmla="*/ 1453286 w 3188334"/>
                <a:gd name="T47" fmla="*/ 1648791 h 1740534"/>
                <a:gd name="T48" fmla="*/ 1474495 w 3188334"/>
                <a:gd name="T49" fmla="*/ 1681862 h 1740534"/>
                <a:gd name="T50" fmla="*/ 1429499 w 3188334"/>
                <a:gd name="T51" fmla="*/ 1739583 h 1740534"/>
                <a:gd name="T52" fmla="*/ 1606322 w 3188334"/>
                <a:gd name="T53" fmla="*/ 1495273 h 1740534"/>
                <a:gd name="T54" fmla="*/ 1537868 w 3188334"/>
                <a:gd name="T55" fmla="*/ 1527582 h 1740534"/>
                <a:gd name="T56" fmla="*/ 1459255 w 3188334"/>
                <a:gd name="T57" fmla="*/ 1569746 h 1740534"/>
                <a:gd name="T58" fmla="*/ 1495704 w 3188334"/>
                <a:gd name="T59" fmla="*/ 1568184 h 1740534"/>
                <a:gd name="T60" fmla="*/ 1604798 w 3188334"/>
                <a:gd name="T61" fmla="*/ 1602677 h 1740534"/>
                <a:gd name="T62" fmla="*/ 1553997 w 3188334"/>
                <a:gd name="T63" fmla="*/ 1509738 h 1740534"/>
                <a:gd name="T64" fmla="*/ 1643152 w 3188334"/>
                <a:gd name="T65" fmla="*/ 1570521 h 1740534"/>
                <a:gd name="T66" fmla="*/ 1685951 w 3188334"/>
                <a:gd name="T67" fmla="*/ 1400493 h 1740534"/>
                <a:gd name="T68" fmla="*/ 1681506 w 3188334"/>
                <a:gd name="T69" fmla="*/ 1538555 h 1740534"/>
                <a:gd name="T70" fmla="*/ 1643914 w 3188334"/>
                <a:gd name="T71" fmla="*/ 1438136 h 1740534"/>
                <a:gd name="T72" fmla="*/ 1688491 w 3188334"/>
                <a:gd name="T73" fmla="*/ 1428052 h 1740534"/>
                <a:gd name="T74" fmla="*/ 2723300 w 3188334"/>
                <a:gd name="T75" fmla="*/ 402501 h 1740534"/>
                <a:gd name="T76" fmla="*/ 2634654 w 3188334"/>
                <a:gd name="T77" fmla="*/ 424180 h 1740534"/>
                <a:gd name="T78" fmla="*/ 2709596 w 3188334"/>
                <a:gd name="T79" fmla="*/ 369074 h 1740534"/>
                <a:gd name="T80" fmla="*/ 2651659 w 3188334"/>
                <a:gd name="T81" fmla="*/ 453009 h 1740534"/>
                <a:gd name="T82" fmla="*/ 2751354 w 3188334"/>
                <a:gd name="T83" fmla="*/ 435483 h 1740534"/>
                <a:gd name="T84" fmla="*/ 2685441 w 3188334"/>
                <a:gd name="T85" fmla="*/ 490474 h 1740534"/>
                <a:gd name="T86" fmla="*/ 2770798 w 3188334"/>
                <a:gd name="T87" fmla="*/ 461200 h 1740534"/>
                <a:gd name="T88" fmla="*/ 2864511 w 3188334"/>
                <a:gd name="T89" fmla="*/ 254228 h 1740534"/>
                <a:gd name="T90" fmla="*/ 2760879 w 3188334"/>
                <a:gd name="T91" fmla="*/ 338455 h 1740534"/>
                <a:gd name="T92" fmla="*/ 2777897 w 3188334"/>
                <a:gd name="T93" fmla="*/ 359664 h 1740534"/>
                <a:gd name="T94" fmla="*/ 2790343 w 3188334"/>
                <a:gd name="T95" fmla="*/ 318897 h 1740534"/>
                <a:gd name="T96" fmla="*/ 2827986 w 3188334"/>
                <a:gd name="T97" fmla="*/ 301879 h 1740534"/>
                <a:gd name="T98" fmla="*/ 2980716 w 3188334"/>
                <a:gd name="T99" fmla="*/ 188087 h 1740534"/>
                <a:gd name="T100" fmla="*/ 2908072 w 3188334"/>
                <a:gd name="T101" fmla="*/ 223266 h 1740534"/>
                <a:gd name="T102" fmla="*/ 2920709 w 3188334"/>
                <a:gd name="T103" fmla="*/ 227088 h 1740534"/>
                <a:gd name="T104" fmla="*/ 2945537 w 3188334"/>
                <a:gd name="T105" fmla="*/ 193929 h 1740534"/>
                <a:gd name="T106" fmla="*/ 3187802 w 3188334"/>
                <a:gd name="T107" fmla="*/ 95885 h 1740534"/>
                <a:gd name="T108" fmla="*/ 3166136 w 3188334"/>
                <a:gd name="T109" fmla="*/ 106045 h 1740534"/>
                <a:gd name="T110" fmla="*/ 3045943 w 3188334"/>
                <a:gd name="T111" fmla="*/ 66078 h 1740534"/>
                <a:gd name="T112" fmla="*/ 3093873 w 3188334"/>
                <a:gd name="T113" fmla="*/ 0 h 1740534"/>
                <a:gd name="T114" fmla="*/ 3112631 w 3188334"/>
                <a:gd name="T115" fmla="*/ 166624 h 17405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188334" h="1740534">
                  <a:moveTo>
                    <a:pt x="163169" y="440690"/>
                  </a:moveTo>
                  <a:lnTo>
                    <a:pt x="147345" y="402336"/>
                  </a:lnTo>
                  <a:lnTo>
                    <a:pt x="120256" y="394055"/>
                  </a:lnTo>
                  <a:lnTo>
                    <a:pt x="113322" y="394703"/>
                  </a:lnTo>
                  <a:lnTo>
                    <a:pt x="71399" y="411480"/>
                  </a:lnTo>
                  <a:lnTo>
                    <a:pt x="60350" y="416864"/>
                  </a:lnTo>
                  <a:lnTo>
                    <a:pt x="51231" y="420649"/>
                  </a:lnTo>
                  <a:lnTo>
                    <a:pt x="44069" y="422821"/>
                  </a:lnTo>
                  <a:lnTo>
                    <a:pt x="38887" y="423418"/>
                  </a:lnTo>
                  <a:lnTo>
                    <a:pt x="33172" y="423291"/>
                  </a:lnTo>
                  <a:lnTo>
                    <a:pt x="28473" y="420878"/>
                  </a:lnTo>
                  <a:lnTo>
                    <a:pt x="24549" y="416306"/>
                  </a:lnTo>
                  <a:lnTo>
                    <a:pt x="20345" y="411226"/>
                  </a:lnTo>
                  <a:lnTo>
                    <a:pt x="18948" y="404876"/>
                  </a:lnTo>
                  <a:lnTo>
                    <a:pt x="20472" y="397383"/>
                  </a:lnTo>
                  <a:lnTo>
                    <a:pt x="44970" y="368173"/>
                  </a:lnTo>
                  <a:lnTo>
                    <a:pt x="64795" y="361188"/>
                  </a:lnTo>
                  <a:lnTo>
                    <a:pt x="70980" y="361861"/>
                  </a:lnTo>
                  <a:lnTo>
                    <a:pt x="77000" y="363880"/>
                  </a:lnTo>
                  <a:lnTo>
                    <a:pt x="82842" y="367245"/>
                  </a:lnTo>
                  <a:lnTo>
                    <a:pt x="88544" y="371983"/>
                  </a:lnTo>
                  <a:lnTo>
                    <a:pt x="99618" y="361188"/>
                  </a:lnTo>
                  <a:lnTo>
                    <a:pt x="67348" y="340982"/>
                  </a:lnTo>
                  <a:lnTo>
                    <a:pt x="60375" y="341617"/>
                  </a:lnTo>
                  <a:lnTo>
                    <a:pt x="24917" y="359410"/>
                  </a:lnTo>
                  <a:lnTo>
                    <a:pt x="723" y="395795"/>
                  </a:lnTo>
                  <a:lnTo>
                    <a:pt x="0" y="401485"/>
                  </a:lnTo>
                  <a:lnTo>
                    <a:pt x="0" y="404876"/>
                  </a:lnTo>
                  <a:lnTo>
                    <a:pt x="20218" y="440690"/>
                  </a:lnTo>
                  <a:lnTo>
                    <a:pt x="41681" y="445262"/>
                  </a:lnTo>
                  <a:lnTo>
                    <a:pt x="50317" y="443357"/>
                  </a:lnTo>
                  <a:lnTo>
                    <a:pt x="90551" y="426275"/>
                  </a:lnTo>
                  <a:lnTo>
                    <a:pt x="96596" y="423418"/>
                  </a:lnTo>
                  <a:lnTo>
                    <a:pt x="121310" y="415290"/>
                  </a:lnTo>
                  <a:lnTo>
                    <a:pt x="130835" y="417322"/>
                  </a:lnTo>
                  <a:lnTo>
                    <a:pt x="134772" y="419862"/>
                  </a:lnTo>
                  <a:lnTo>
                    <a:pt x="138074" y="423799"/>
                  </a:lnTo>
                  <a:lnTo>
                    <a:pt x="141376" y="427609"/>
                  </a:lnTo>
                  <a:lnTo>
                    <a:pt x="143154" y="432181"/>
                  </a:lnTo>
                  <a:lnTo>
                    <a:pt x="143916" y="442722"/>
                  </a:lnTo>
                  <a:lnTo>
                    <a:pt x="142392" y="448310"/>
                  </a:lnTo>
                  <a:lnTo>
                    <a:pt x="113792" y="478713"/>
                  </a:lnTo>
                  <a:lnTo>
                    <a:pt x="87655" y="486156"/>
                  </a:lnTo>
                  <a:lnTo>
                    <a:pt x="75463" y="482600"/>
                  </a:lnTo>
                  <a:lnTo>
                    <a:pt x="69494" y="478917"/>
                  </a:lnTo>
                  <a:lnTo>
                    <a:pt x="63398" y="473202"/>
                  </a:lnTo>
                  <a:lnTo>
                    <a:pt x="48920" y="487680"/>
                  </a:lnTo>
                  <a:lnTo>
                    <a:pt x="89750" y="506717"/>
                  </a:lnTo>
                  <a:lnTo>
                    <a:pt x="97409" y="506107"/>
                  </a:lnTo>
                  <a:lnTo>
                    <a:pt x="136956" y="486156"/>
                  </a:lnTo>
                  <a:lnTo>
                    <a:pt x="137947" y="485394"/>
                  </a:lnTo>
                  <a:lnTo>
                    <a:pt x="160820" y="453326"/>
                  </a:lnTo>
                  <a:lnTo>
                    <a:pt x="162585" y="446430"/>
                  </a:lnTo>
                  <a:lnTo>
                    <a:pt x="163169" y="440690"/>
                  </a:lnTo>
                  <a:close/>
                </a:path>
                <a:path w="3188334" h="1740534">
                  <a:moveTo>
                    <a:pt x="326542" y="324231"/>
                  </a:moveTo>
                  <a:lnTo>
                    <a:pt x="277202" y="265176"/>
                  </a:lnTo>
                  <a:lnTo>
                    <a:pt x="274345" y="261747"/>
                  </a:lnTo>
                  <a:lnTo>
                    <a:pt x="267817" y="254838"/>
                  </a:lnTo>
                  <a:lnTo>
                    <a:pt x="261213" y="249720"/>
                  </a:lnTo>
                  <a:lnTo>
                    <a:pt x="254533" y="246354"/>
                  </a:lnTo>
                  <a:lnTo>
                    <a:pt x="247802" y="244729"/>
                  </a:lnTo>
                  <a:lnTo>
                    <a:pt x="241033" y="244856"/>
                  </a:lnTo>
                  <a:lnTo>
                    <a:pt x="208368" y="271767"/>
                  </a:lnTo>
                  <a:lnTo>
                    <a:pt x="205892" y="282308"/>
                  </a:lnTo>
                  <a:lnTo>
                    <a:pt x="205892" y="294132"/>
                  </a:lnTo>
                  <a:lnTo>
                    <a:pt x="199923" y="290576"/>
                  </a:lnTo>
                  <a:lnTo>
                    <a:pt x="193573" y="289179"/>
                  </a:lnTo>
                  <a:lnTo>
                    <a:pt x="186969" y="289941"/>
                  </a:lnTo>
                  <a:lnTo>
                    <a:pt x="180365" y="290830"/>
                  </a:lnTo>
                  <a:lnTo>
                    <a:pt x="151663" y="323850"/>
                  </a:lnTo>
                  <a:lnTo>
                    <a:pt x="150901" y="330708"/>
                  </a:lnTo>
                  <a:lnTo>
                    <a:pt x="151663" y="337439"/>
                  </a:lnTo>
                  <a:lnTo>
                    <a:pt x="140995" y="324739"/>
                  </a:lnTo>
                  <a:lnTo>
                    <a:pt x="127279" y="336296"/>
                  </a:lnTo>
                  <a:lnTo>
                    <a:pt x="203225" y="427228"/>
                  </a:lnTo>
                  <a:lnTo>
                    <a:pt x="218719" y="414274"/>
                  </a:lnTo>
                  <a:lnTo>
                    <a:pt x="179222" y="367157"/>
                  </a:lnTo>
                  <a:lnTo>
                    <a:pt x="172364" y="358902"/>
                  </a:lnTo>
                  <a:lnTo>
                    <a:pt x="167919" y="351790"/>
                  </a:lnTo>
                  <a:lnTo>
                    <a:pt x="165823" y="345935"/>
                  </a:lnTo>
                  <a:lnTo>
                    <a:pt x="163855" y="340233"/>
                  </a:lnTo>
                  <a:lnTo>
                    <a:pt x="163791" y="337439"/>
                  </a:lnTo>
                  <a:lnTo>
                    <a:pt x="163728" y="334645"/>
                  </a:lnTo>
                  <a:lnTo>
                    <a:pt x="167284" y="323977"/>
                  </a:lnTo>
                  <a:lnTo>
                    <a:pt x="170332" y="319532"/>
                  </a:lnTo>
                  <a:lnTo>
                    <a:pt x="180365" y="311023"/>
                  </a:lnTo>
                  <a:lnTo>
                    <a:pt x="185953" y="309372"/>
                  </a:lnTo>
                  <a:lnTo>
                    <a:pt x="191287" y="310642"/>
                  </a:lnTo>
                  <a:lnTo>
                    <a:pt x="196621" y="312039"/>
                  </a:lnTo>
                  <a:lnTo>
                    <a:pt x="202209" y="316103"/>
                  </a:lnTo>
                  <a:lnTo>
                    <a:pt x="257327" y="382016"/>
                  </a:lnTo>
                  <a:lnTo>
                    <a:pt x="272694" y="369189"/>
                  </a:lnTo>
                  <a:lnTo>
                    <a:pt x="228625" y="316357"/>
                  </a:lnTo>
                  <a:lnTo>
                    <a:pt x="223520" y="309460"/>
                  </a:lnTo>
                  <a:lnTo>
                    <a:pt x="220027" y="302856"/>
                  </a:lnTo>
                  <a:lnTo>
                    <a:pt x="218135" y="296557"/>
                  </a:lnTo>
                  <a:lnTo>
                    <a:pt x="218008" y="294132"/>
                  </a:lnTo>
                  <a:lnTo>
                    <a:pt x="217906" y="292227"/>
                  </a:lnTo>
                  <a:lnTo>
                    <a:pt x="243738" y="265176"/>
                  </a:lnTo>
                  <a:lnTo>
                    <a:pt x="247421" y="265811"/>
                  </a:lnTo>
                  <a:lnTo>
                    <a:pt x="250723" y="267716"/>
                  </a:lnTo>
                  <a:lnTo>
                    <a:pt x="253898" y="269494"/>
                  </a:lnTo>
                  <a:lnTo>
                    <a:pt x="258089" y="273558"/>
                  </a:lnTo>
                  <a:lnTo>
                    <a:pt x="311175" y="337058"/>
                  </a:lnTo>
                  <a:lnTo>
                    <a:pt x="326542" y="324231"/>
                  </a:lnTo>
                  <a:close/>
                </a:path>
                <a:path w="3188334" h="1740534">
                  <a:moveTo>
                    <a:pt x="423316" y="243332"/>
                  </a:moveTo>
                  <a:lnTo>
                    <a:pt x="374980" y="185420"/>
                  </a:lnTo>
                  <a:lnTo>
                    <a:pt x="343941" y="164465"/>
                  </a:lnTo>
                  <a:lnTo>
                    <a:pt x="338353" y="164719"/>
                  </a:lnTo>
                  <a:lnTo>
                    <a:pt x="332130" y="166624"/>
                  </a:lnTo>
                  <a:lnTo>
                    <a:pt x="325907" y="168402"/>
                  </a:lnTo>
                  <a:lnTo>
                    <a:pt x="298183" y="204228"/>
                  </a:lnTo>
                  <a:lnTo>
                    <a:pt x="298094" y="215392"/>
                  </a:lnTo>
                  <a:lnTo>
                    <a:pt x="287299" y="202565"/>
                  </a:lnTo>
                  <a:lnTo>
                    <a:pt x="273456" y="214122"/>
                  </a:lnTo>
                  <a:lnTo>
                    <a:pt x="349402" y="305054"/>
                  </a:lnTo>
                  <a:lnTo>
                    <a:pt x="364896" y="292227"/>
                  </a:lnTo>
                  <a:lnTo>
                    <a:pt x="323367" y="242443"/>
                  </a:lnTo>
                  <a:lnTo>
                    <a:pt x="317068" y="234099"/>
                  </a:lnTo>
                  <a:lnTo>
                    <a:pt x="312864" y="226364"/>
                  </a:lnTo>
                  <a:lnTo>
                    <a:pt x="310730" y="219290"/>
                  </a:lnTo>
                  <a:lnTo>
                    <a:pt x="310692" y="215392"/>
                  </a:lnTo>
                  <a:lnTo>
                    <a:pt x="310667" y="212852"/>
                  </a:lnTo>
                  <a:lnTo>
                    <a:pt x="311937" y="204597"/>
                  </a:lnTo>
                  <a:lnTo>
                    <a:pt x="315874" y="197866"/>
                  </a:lnTo>
                  <a:lnTo>
                    <a:pt x="322478" y="192405"/>
                  </a:lnTo>
                  <a:lnTo>
                    <a:pt x="326542" y="188849"/>
                  </a:lnTo>
                  <a:lnTo>
                    <a:pt x="330860" y="186817"/>
                  </a:lnTo>
                  <a:lnTo>
                    <a:pt x="335559" y="186182"/>
                  </a:lnTo>
                  <a:lnTo>
                    <a:pt x="340131" y="185420"/>
                  </a:lnTo>
                  <a:lnTo>
                    <a:pt x="407949" y="256159"/>
                  </a:lnTo>
                  <a:lnTo>
                    <a:pt x="423316" y="243332"/>
                  </a:lnTo>
                  <a:close/>
                </a:path>
                <a:path w="3188334" h="1740534">
                  <a:moveTo>
                    <a:pt x="590829" y="103378"/>
                  </a:moveTo>
                  <a:lnTo>
                    <a:pt x="572096" y="93472"/>
                  </a:lnTo>
                  <a:lnTo>
                    <a:pt x="509041" y="60134"/>
                  </a:lnTo>
                  <a:lnTo>
                    <a:pt x="509041" y="84201"/>
                  </a:lnTo>
                  <a:lnTo>
                    <a:pt x="466369" y="119761"/>
                  </a:lnTo>
                  <a:lnTo>
                    <a:pt x="449478" y="71374"/>
                  </a:lnTo>
                  <a:lnTo>
                    <a:pt x="436143" y="41783"/>
                  </a:lnTo>
                  <a:lnTo>
                    <a:pt x="442353" y="45859"/>
                  </a:lnTo>
                  <a:lnTo>
                    <a:pt x="449554" y="50292"/>
                  </a:lnTo>
                  <a:lnTo>
                    <a:pt x="457733" y="55118"/>
                  </a:lnTo>
                  <a:lnTo>
                    <a:pt x="509041" y="84201"/>
                  </a:lnTo>
                  <a:lnTo>
                    <a:pt x="509041" y="60134"/>
                  </a:lnTo>
                  <a:lnTo>
                    <a:pt x="474345" y="41783"/>
                  </a:lnTo>
                  <a:lnTo>
                    <a:pt x="434492" y="20701"/>
                  </a:lnTo>
                  <a:lnTo>
                    <a:pt x="416585" y="35687"/>
                  </a:lnTo>
                  <a:lnTo>
                    <a:pt x="473227" y="201549"/>
                  </a:lnTo>
                  <a:lnTo>
                    <a:pt x="490880" y="186817"/>
                  </a:lnTo>
                  <a:lnTo>
                    <a:pt x="472973" y="137287"/>
                  </a:lnTo>
                  <a:lnTo>
                    <a:pt x="493953" y="119761"/>
                  </a:lnTo>
                  <a:lnTo>
                    <a:pt x="525424" y="93472"/>
                  </a:lnTo>
                  <a:lnTo>
                    <a:pt x="571906" y="119253"/>
                  </a:lnTo>
                  <a:lnTo>
                    <a:pt x="590829" y="103378"/>
                  </a:lnTo>
                  <a:close/>
                </a:path>
                <a:path w="3188334" h="1740534">
                  <a:moveTo>
                    <a:pt x="1495209" y="1674139"/>
                  </a:moveTo>
                  <a:lnTo>
                    <a:pt x="1479321" y="1635785"/>
                  </a:lnTo>
                  <a:lnTo>
                    <a:pt x="1452232" y="1627517"/>
                  </a:lnTo>
                  <a:lnTo>
                    <a:pt x="1445298" y="1628165"/>
                  </a:lnTo>
                  <a:lnTo>
                    <a:pt x="1403502" y="1644967"/>
                  </a:lnTo>
                  <a:lnTo>
                    <a:pt x="1392389" y="1650352"/>
                  </a:lnTo>
                  <a:lnTo>
                    <a:pt x="1383271" y="1654149"/>
                  </a:lnTo>
                  <a:lnTo>
                    <a:pt x="1376095" y="1656346"/>
                  </a:lnTo>
                  <a:lnTo>
                    <a:pt x="1370863" y="1656956"/>
                  </a:lnTo>
                  <a:lnTo>
                    <a:pt x="1365275" y="1656765"/>
                  </a:lnTo>
                  <a:lnTo>
                    <a:pt x="1360449" y="1654403"/>
                  </a:lnTo>
                  <a:lnTo>
                    <a:pt x="1356702" y="1649818"/>
                  </a:lnTo>
                  <a:lnTo>
                    <a:pt x="1352448" y="1644700"/>
                  </a:lnTo>
                  <a:lnTo>
                    <a:pt x="1350924" y="1638338"/>
                  </a:lnTo>
                  <a:lnTo>
                    <a:pt x="1352448" y="1630819"/>
                  </a:lnTo>
                  <a:lnTo>
                    <a:pt x="1354391" y="1625092"/>
                  </a:lnTo>
                  <a:lnTo>
                    <a:pt x="1383830" y="1597837"/>
                  </a:lnTo>
                  <a:lnTo>
                    <a:pt x="1396771" y="1594726"/>
                  </a:lnTo>
                  <a:lnTo>
                    <a:pt x="1402956" y="1595361"/>
                  </a:lnTo>
                  <a:lnTo>
                    <a:pt x="1408976" y="1597355"/>
                  </a:lnTo>
                  <a:lnTo>
                    <a:pt x="1414818" y="1600720"/>
                  </a:lnTo>
                  <a:lnTo>
                    <a:pt x="1420520" y="1605445"/>
                  </a:lnTo>
                  <a:lnTo>
                    <a:pt x="1431594" y="1594726"/>
                  </a:lnTo>
                  <a:lnTo>
                    <a:pt x="1399387" y="1574457"/>
                  </a:lnTo>
                  <a:lnTo>
                    <a:pt x="1392428" y="1575104"/>
                  </a:lnTo>
                  <a:lnTo>
                    <a:pt x="1356893" y="1592859"/>
                  </a:lnTo>
                  <a:lnTo>
                    <a:pt x="1332738" y="1629308"/>
                  </a:lnTo>
                  <a:lnTo>
                    <a:pt x="1332014" y="1638338"/>
                  </a:lnTo>
                  <a:lnTo>
                    <a:pt x="1332128" y="1642110"/>
                  </a:lnTo>
                  <a:lnTo>
                    <a:pt x="1365910" y="1678533"/>
                  </a:lnTo>
                  <a:lnTo>
                    <a:pt x="1373657" y="1678698"/>
                  </a:lnTo>
                  <a:lnTo>
                    <a:pt x="1382293" y="1676831"/>
                  </a:lnTo>
                  <a:lnTo>
                    <a:pt x="1387983" y="1675269"/>
                  </a:lnTo>
                  <a:lnTo>
                    <a:pt x="1394993" y="1672678"/>
                  </a:lnTo>
                  <a:lnTo>
                    <a:pt x="1403324" y="1669059"/>
                  </a:lnTo>
                  <a:lnTo>
                    <a:pt x="1422539" y="1659763"/>
                  </a:lnTo>
                  <a:lnTo>
                    <a:pt x="1428534" y="1656956"/>
                  </a:lnTo>
                  <a:lnTo>
                    <a:pt x="1453286" y="1648790"/>
                  </a:lnTo>
                  <a:lnTo>
                    <a:pt x="1462811" y="1650847"/>
                  </a:lnTo>
                  <a:lnTo>
                    <a:pt x="1466748" y="1653336"/>
                  </a:lnTo>
                  <a:lnTo>
                    <a:pt x="1470050" y="1657273"/>
                  </a:lnTo>
                  <a:lnTo>
                    <a:pt x="1473352" y="1661160"/>
                  </a:lnTo>
                  <a:lnTo>
                    <a:pt x="1475130" y="1665732"/>
                  </a:lnTo>
                  <a:lnTo>
                    <a:pt x="1475816" y="1675269"/>
                  </a:lnTo>
                  <a:lnTo>
                    <a:pt x="1475867" y="1676336"/>
                  </a:lnTo>
                  <a:lnTo>
                    <a:pt x="1474495" y="1681861"/>
                  </a:lnTo>
                  <a:lnTo>
                    <a:pt x="1445768" y="1712226"/>
                  </a:lnTo>
                  <a:lnTo>
                    <a:pt x="1419631" y="1719592"/>
                  </a:lnTo>
                  <a:lnTo>
                    <a:pt x="1407439" y="1716062"/>
                  </a:lnTo>
                  <a:lnTo>
                    <a:pt x="1401470" y="1712353"/>
                  </a:lnTo>
                  <a:lnTo>
                    <a:pt x="1395501" y="1706702"/>
                  </a:lnTo>
                  <a:lnTo>
                    <a:pt x="1380896" y="1721167"/>
                  </a:lnTo>
                  <a:lnTo>
                    <a:pt x="1421790" y="1740192"/>
                  </a:lnTo>
                  <a:lnTo>
                    <a:pt x="1429499" y="1739582"/>
                  </a:lnTo>
                  <a:lnTo>
                    <a:pt x="1469047" y="1719592"/>
                  </a:lnTo>
                  <a:lnTo>
                    <a:pt x="1469923" y="1718919"/>
                  </a:lnTo>
                  <a:lnTo>
                    <a:pt x="1492846" y="1686839"/>
                  </a:lnTo>
                  <a:lnTo>
                    <a:pt x="1494586" y="1679930"/>
                  </a:lnTo>
                  <a:lnTo>
                    <a:pt x="1495209" y="1674139"/>
                  </a:lnTo>
                  <a:close/>
                </a:path>
                <a:path w="3188334" h="1740534">
                  <a:moveTo>
                    <a:pt x="1658518" y="1557718"/>
                  </a:moveTo>
                  <a:lnTo>
                    <a:pt x="1609102" y="1498612"/>
                  </a:lnTo>
                  <a:lnTo>
                    <a:pt x="1606321" y="1495272"/>
                  </a:lnTo>
                  <a:lnTo>
                    <a:pt x="1599793" y="1488376"/>
                  </a:lnTo>
                  <a:lnTo>
                    <a:pt x="1593189" y="1483233"/>
                  </a:lnTo>
                  <a:lnTo>
                    <a:pt x="1586509" y="1479867"/>
                  </a:lnTo>
                  <a:lnTo>
                    <a:pt x="1579778" y="1478267"/>
                  </a:lnTo>
                  <a:lnTo>
                    <a:pt x="1573009" y="1478368"/>
                  </a:lnTo>
                  <a:lnTo>
                    <a:pt x="1540344" y="1505254"/>
                  </a:lnTo>
                  <a:lnTo>
                    <a:pt x="1537868" y="1515770"/>
                  </a:lnTo>
                  <a:lnTo>
                    <a:pt x="1537868" y="1527581"/>
                  </a:lnTo>
                  <a:lnTo>
                    <a:pt x="1531899" y="1524038"/>
                  </a:lnTo>
                  <a:lnTo>
                    <a:pt x="1492910" y="1538173"/>
                  </a:lnTo>
                  <a:lnTo>
                    <a:pt x="1486179" y="1550720"/>
                  </a:lnTo>
                  <a:lnTo>
                    <a:pt x="1483639" y="1557388"/>
                  </a:lnTo>
                  <a:lnTo>
                    <a:pt x="1482877" y="1564144"/>
                  </a:lnTo>
                  <a:lnTo>
                    <a:pt x="1483766" y="1570977"/>
                  </a:lnTo>
                  <a:lnTo>
                    <a:pt x="1473098" y="1558226"/>
                  </a:lnTo>
                  <a:lnTo>
                    <a:pt x="1459255" y="1569745"/>
                  </a:lnTo>
                  <a:lnTo>
                    <a:pt x="1535328" y="1660702"/>
                  </a:lnTo>
                  <a:lnTo>
                    <a:pt x="1550695" y="1647825"/>
                  </a:lnTo>
                  <a:lnTo>
                    <a:pt x="1511198" y="1600631"/>
                  </a:lnTo>
                  <a:lnTo>
                    <a:pt x="1504340" y="1592351"/>
                  </a:lnTo>
                  <a:lnTo>
                    <a:pt x="1499895" y="1585315"/>
                  </a:lnTo>
                  <a:lnTo>
                    <a:pt x="1495831" y="1573758"/>
                  </a:lnTo>
                  <a:lnTo>
                    <a:pt x="1495767" y="1570977"/>
                  </a:lnTo>
                  <a:lnTo>
                    <a:pt x="1495704" y="1568183"/>
                  </a:lnTo>
                  <a:lnTo>
                    <a:pt x="1499260" y="1557464"/>
                  </a:lnTo>
                  <a:lnTo>
                    <a:pt x="1502308" y="1552968"/>
                  </a:lnTo>
                  <a:lnTo>
                    <a:pt x="1512341" y="1544574"/>
                  </a:lnTo>
                  <a:lnTo>
                    <a:pt x="1517929" y="1542846"/>
                  </a:lnTo>
                  <a:lnTo>
                    <a:pt x="1528724" y="1545501"/>
                  </a:lnTo>
                  <a:lnTo>
                    <a:pt x="1534185" y="1549590"/>
                  </a:lnTo>
                  <a:lnTo>
                    <a:pt x="1589303" y="1615541"/>
                  </a:lnTo>
                  <a:lnTo>
                    <a:pt x="1604797" y="1602676"/>
                  </a:lnTo>
                  <a:lnTo>
                    <a:pt x="1560601" y="1549819"/>
                  </a:lnTo>
                  <a:lnTo>
                    <a:pt x="1555496" y="1542948"/>
                  </a:lnTo>
                  <a:lnTo>
                    <a:pt x="1552003" y="1536369"/>
                  </a:lnTo>
                  <a:lnTo>
                    <a:pt x="1550111" y="1530083"/>
                  </a:lnTo>
                  <a:lnTo>
                    <a:pt x="1549984" y="1527581"/>
                  </a:lnTo>
                  <a:lnTo>
                    <a:pt x="1549806" y="1524038"/>
                  </a:lnTo>
                  <a:lnTo>
                    <a:pt x="1550568" y="1516303"/>
                  </a:lnTo>
                  <a:lnTo>
                    <a:pt x="1553997" y="1509737"/>
                  </a:lnTo>
                  <a:lnTo>
                    <a:pt x="1564030" y="1501432"/>
                  </a:lnTo>
                  <a:lnTo>
                    <a:pt x="1567713" y="1499692"/>
                  </a:lnTo>
                  <a:lnTo>
                    <a:pt x="1575841" y="1498612"/>
                  </a:lnTo>
                  <a:lnTo>
                    <a:pt x="1579397" y="1499273"/>
                  </a:lnTo>
                  <a:lnTo>
                    <a:pt x="1586001" y="1503032"/>
                  </a:lnTo>
                  <a:lnTo>
                    <a:pt x="1590192" y="1507058"/>
                  </a:lnTo>
                  <a:lnTo>
                    <a:pt x="1595272" y="1513217"/>
                  </a:lnTo>
                  <a:lnTo>
                    <a:pt x="1643151" y="1570520"/>
                  </a:lnTo>
                  <a:lnTo>
                    <a:pt x="1658518" y="1557718"/>
                  </a:lnTo>
                  <a:close/>
                </a:path>
                <a:path w="3188334" h="1740534">
                  <a:moveTo>
                    <a:pt x="1755419" y="1476781"/>
                  </a:moveTo>
                  <a:lnTo>
                    <a:pt x="1707070" y="1418932"/>
                  </a:lnTo>
                  <a:lnTo>
                    <a:pt x="1702714" y="1413713"/>
                  </a:lnTo>
                  <a:lnTo>
                    <a:pt x="1698269" y="1408963"/>
                  </a:lnTo>
                  <a:lnTo>
                    <a:pt x="1695221" y="1406575"/>
                  </a:lnTo>
                  <a:lnTo>
                    <a:pt x="1690649" y="1402943"/>
                  </a:lnTo>
                  <a:lnTo>
                    <a:pt x="1685950" y="1400492"/>
                  </a:lnTo>
                  <a:lnTo>
                    <a:pt x="1676044" y="1397914"/>
                  </a:lnTo>
                  <a:lnTo>
                    <a:pt x="1670329" y="1398193"/>
                  </a:lnTo>
                  <a:lnTo>
                    <a:pt x="1657883" y="1401940"/>
                  </a:lnTo>
                  <a:lnTo>
                    <a:pt x="1630159" y="1437728"/>
                  </a:lnTo>
                  <a:lnTo>
                    <a:pt x="1630070" y="1448930"/>
                  </a:lnTo>
                  <a:lnTo>
                    <a:pt x="1619275" y="1436001"/>
                  </a:lnTo>
                  <a:lnTo>
                    <a:pt x="1605432" y="1447596"/>
                  </a:lnTo>
                  <a:lnTo>
                    <a:pt x="1681505" y="1538554"/>
                  </a:lnTo>
                  <a:lnTo>
                    <a:pt x="1696872" y="1525676"/>
                  </a:lnTo>
                  <a:lnTo>
                    <a:pt x="1655343" y="1475994"/>
                  </a:lnTo>
                  <a:lnTo>
                    <a:pt x="1649107" y="1467586"/>
                  </a:lnTo>
                  <a:lnTo>
                    <a:pt x="1644891" y="1459839"/>
                  </a:lnTo>
                  <a:lnTo>
                    <a:pt x="1642732" y="1452740"/>
                  </a:lnTo>
                  <a:lnTo>
                    <a:pt x="1642668" y="1448930"/>
                  </a:lnTo>
                  <a:lnTo>
                    <a:pt x="1642643" y="1446288"/>
                  </a:lnTo>
                  <a:lnTo>
                    <a:pt x="1643913" y="1438135"/>
                  </a:lnTo>
                  <a:lnTo>
                    <a:pt x="1647850" y="1431315"/>
                  </a:lnTo>
                  <a:lnTo>
                    <a:pt x="1654454" y="1425829"/>
                  </a:lnTo>
                  <a:lnTo>
                    <a:pt x="1658518" y="1422400"/>
                  </a:lnTo>
                  <a:lnTo>
                    <a:pt x="1662963" y="1420329"/>
                  </a:lnTo>
                  <a:lnTo>
                    <a:pt x="1672107" y="1418932"/>
                  </a:lnTo>
                  <a:lnTo>
                    <a:pt x="1676298" y="1419644"/>
                  </a:lnTo>
                  <a:lnTo>
                    <a:pt x="1683918" y="1423860"/>
                  </a:lnTo>
                  <a:lnTo>
                    <a:pt x="1688490" y="1428051"/>
                  </a:lnTo>
                  <a:lnTo>
                    <a:pt x="1693697" y="1434338"/>
                  </a:lnTo>
                  <a:lnTo>
                    <a:pt x="1739925" y="1489671"/>
                  </a:lnTo>
                  <a:lnTo>
                    <a:pt x="1755419" y="1476781"/>
                  </a:lnTo>
                  <a:close/>
                </a:path>
                <a:path w="3188334" h="1740534">
                  <a:moveTo>
                    <a:pt x="2773159" y="448437"/>
                  </a:moveTo>
                  <a:lnTo>
                    <a:pt x="2767241" y="423164"/>
                  </a:lnTo>
                  <a:lnTo>
                    <a:pt x="2766682" y="422084"/>
                  </a:lnTo>
                  <a:lnTo>
                    <a:pt x="2730233" y="401840"/>
                  </a:lnTo>
                  <a:lnTo>
                    <a:pt x="2723299" y="402501"/>
                  </a:lnTo>
                  <a:lnTo>
                    <a:pt x="2681376" y="419354"/>
                  </a:lnTo>
                  <a:lnTo>
                    <a:pt x="2670340" y="424738"/>
                  </a:lnTo>
                  <a:lnTo>
                    <a:pt x="2661259" y="428523"/>
                  </a:lnTo>
                  <a:lnTo>
                    <a:pt x="2654096" y="430695"/>
                  </a:lnTo>
                  <a:lnTo>
                    <a:pt x="2648864" y="431292"/>
                  </a:lnTo>
                  <a:lnTo>
                    <a:pt x="2643149" y="431165"/>
                  </a:lnTo>
                  <a:lnTo>
                    <a:pt x="2638450" y="428752"/>
                  </a:lnTo>
                  <a:lnTo>
                    <a:pt x="2634653" y="424180"/>
                  </a:lnTo>
                  <a:lnTo>
                    <a:pt x="2630322" y="419100"/>
                  </a:lnTo>
                  <a:lnTo>
                    <a:pt x="2647848" y="381254"/>
                  </a:lnTo>
                  <a:lnTo>
                    <a:pt x="2674772" y="369074"/>
                  </a:lnTo>
                  <a:lnTo>
                    <a:pt x="2680957" y="369735"/>
                  </a:lnTo>
                  <a:lnTo>
                    <a:pt x="2686977" y="371754"/>
                  </a:lnTo>
                  <a:lnTo>
                    <a:pt x="2692819" y="375119"/>
                  </a:lnTo>
                  <a:lnTo>
                    <a:pt x="2698521" y="379857"/>
                  </a:lnTo>
                  <a:lnTo>
                    <a:pt x="2709595" y="369074"/>
                  </a:lnTo>
                  <a:lnTo>
                    <a:pt x="2677337" y="348805"/>
                  </a:lnTo>
                  <a:lnTo>
                    <a:pt x="2670403" y="349478"/>
                  </a:lnTo>
                  <a:lnTo>
                    <a:pt x="2634894" y="367157"/>
                  </a:lnTo>
                  <a:lnTo>
                    <a:pt x="2610701" y="403656"/>
                  </a:lnTo>
                  <a:lnTo>
                    <a:pt x="2609977" y="409359"/>
                  </a:lnTo>
                  <a:lnTo>
                    <a:pt x="2609989" y="412750"/>
                  </a:lnTo>
                  <a:lnTo>
                    <a:pt x="2630322" y="448437"/>
                  </a:lnTo>
                  <a:lnTo>
                    <a:pt x="2651658" y="453009"/>
                  </a:lnTo>
                  <a:lnTo>
                    <a:pt x="2660294" y="451231"/>
                  </a:lnTo>
                  <a:lnTo>
                    <a:pt x="2700528" y="434149"/>
                  </a:lnTo>
                  <a:lnTo>
                    <a:pt x="2706586" y="431292"/>
                  </a:lnTo>
                  <a:lnTo>
                    <a:pt x="2731287" y="423164"/>
                  </a:lnTo>
                  <a:lnTo>
                    <a:pt x="2740812" y="425196"/>
                  </a:lnTo>
                  <a:lnTo>
                    <a:pt x="2744749" y="427736"/>
                  </a:lnTo>
                  <a:lnTo>
                    <a:pt x="2748051" y="431673"/>
                  </a:lnTo>
                  <a:lnTo>
                    <a:pt x="2751353" y="435483"/>
                  </a:lnTo>
                  <a:lnTo>
                    <a:pt x="2753131" y="440055"/>
                  </a:lnTo>
                  <a:lnTo>
                    <a:pt x="2753728" y="448437"/>
                  </a:lnTo>
                  <a:lnTo>
                    <a:pt x="2753855" y="450723"/>
                  </a:lnTo>
                  <a:lnTo>
                    <a:pt x="2752496" y="456184"/>
                  </a:lnTo>
                  <a:lnTo>
                    <a:pt x="2723769" y="486587"/>
                  </a:lnTo>
                  <a:lnTo>
                    <a:pt x="2697632" y="493903"/>
                  </a:lnTo>
                  <a:lnTo>
                    <a:pt x="2691536" y="492125"/>
                  </a:lnTo>
                  <a:lnTo>
                    <a:pt x="2685440" y="490474"/>
                  </a:lnTo>
                  <a:lnTo>
                    <a:pt x="2679471" y="486664"/>
                  </a:lnTo>
                  <a:lnTo>
                    <a:pt x="2673502" y="481076"/>
                  </a:lnTo>
                  <a:lnTo>
                    <a:pt x="2658897" y="495554"/>
                  </a:lnTo>
                  <a:lnTo>
                    <a:pt x="2699740" y="514553"/>
                  </a:lnTo>
                  <a:lnTo>
                    <a:pt x="2707436" y="513930"/>
                  </a:lnTo>
                  <a:lnTo>
                    <a:pt x="2747099" y="493903"/>
                  </a:lnTo>
                  <a:lnTo>
                    <a:pt x="2747924" y="493268"/>
                  </a:lnTo>
                  <a:lnTo>
                    <a:pt x="2770797" y="461200"/>
                  </a:lnTo>
                  <a:lnTo>
                    <a:pt x="2772562" y="454304"/>
                  </a:lnTo>
                  <a:lnTo>
                    <a:pt x="2773159" y="448437"/>
                  </a:lnTo>
                  <a:close/>
                </a:path>
                <a:path w="3188334" h="1740534">
                  <a:moveTo>
                    <a:pt x="2936519" y="332105"/>
                  </a:moveTo>
                  <a:lnTo>
                    <a:pt x="2887078" y="272923"/>
                  </a:lnTo>
                  <a:lnTo>
                    <a:pt x="2884322" y="269621"/>
                  </a:lnTo>
                  <a:lnTo>
                    <a:pt x="2877794" y="262712"/>
                  </a:lnTo>
                  <a:lnTo>
                    <a:pt x="2871190" y="257594"/>
                  </a:lnTo>
                  <a:lnTo>
                    <a:pt x="2864510" y="254228"/>
                  </a:lnTo>
                  <a:lnTo>
                    <a:pt x="2857779" y="252603"/>
                  </a:lnTo>
                  <a:lnTo>
                    <a:pt x="2851010" y="252730"/>
                  </a:lnTo>
                  <a:lnTo>
                    <a:pt x="2818346" y="279577"/>
                  </a:lnTo>
                  <a:lnTo>
                    <a:pt x="2815869" y="290068"/>
                  </a:lnTo>
                  <a:lnTo>
                    <a:pt x="2815869" y="301879"/>
                  </a:lnTo>
                  <a:lnTo>
                    <a:pt x="2809900" y="298323"/>
                  </a:lnTo>
                  <a:lnTo>
                    <a:pt x="2770784" y="312547"/>
                  </a:lnTo>
                  <a:lnTo>
                    <a:pt x="2760878" y="338455"/>
                  </a:lnTo>
                  <a:lnTo>
                    <a:pt x="2761640" y="345313"/>
                  </a:lnTo>
                  <a:lnTo>
                    <a:pt x="2751099" y="332613"/>
                  </a:lnTo>
                  <a:lnTo>
                    <a:pt x="2737256" y="344043"/>
                  </a:lnTo>
                  <a:lnTo>
                    <a:pt x="2813202" y="435102"/>
                  </a:lnTo>
                  <a:lnTo>
                    <a:pt x="2828696" y="422148"/>
                  </a:lnTo>
                  <a:lnTo>
                    <a:pt x="2789199" y="375043"/>
                  </a:lnTo>
                  <a:lnTo>
                    <a:pt x="2782341" y="366661"/>
                  </a:lnTo>
                  <a:lnTo>
                    <a:pt x="2777896" y="359664"/>
                  </a:lnTo>
                  <a:lnTo>
                    <a:pt x="2775801" y="353809"/>
                  </a:lnTo>
                  <a:lnTo>
                    <a:pt x="2773832" y="348107"/>
                  </a:lnTo>
                  <a:lnTo>
                    <a:pt x="2773769" y="345313"/>
                  </a:lnTo>
                  <a:lnTo>
                    <a:pt x="2773705" y="342519"/>
                  </a:lnTo>
                  <a:lnTo>
                    <a:pt x="2777261" y="331851"/>
                  </a:lnTo>
                  <a:lnTo>
                    <a:pt x="2780309" y="327279"/>
                  </a:lnTo>
                  <a:lnTo>
                    <a:pt x="2784627" y="323723"/>
                  </a:lnTo>
                  <a:lnTo>
                    <a:pt x="2790342" y="318897"/>
                  </a:lnTo>
                  <a:lnTo>
                    <a:pt x="2795930" y="317246"/>
                  </a:lnTo>
                  <a:lnTo>
                    <a:pt x="2801264" y="318516"/>
                  </a:lnTo>
                  <a:lnTo>
                    <a:pt x="2806598" y="319913"/>
                  </a:lnTo>
                  <a:lnTo>
                    <a:pt x="2812186" y="323977"/>
                  </a:lnTo>
                  <a:lnTo>
                    <a:pt x="2867304" y="389890"/>
                  </a:lnTo>
                  <a:lnTo>
                    <a:pt x="2882671" y="377063"/>
                  </a:lnTo>
                  <a:lnTo>
                    <a:pt x="2838500" y="323977"/>
                  </a:lnTo>
                  <a:lnTo>
                    <a:pt x="2827985" y="301879"/>
                  </a:lnTo>
                  <a:lnTo>
                    <a:pt x="2827883" y="299974"/>
                  </a:lnTo>
                  <a:lnTo>
                    <a:pt x="2849778" y="273558"/>
                  </a:lnTo>
                  <a:lnTo>
                    <a:pt x="2853715" y="272923"/>
                  </a:lnTo>
                  <a:lnTo>
                    <a:pt x="2921152" y="344932"/>
                  </a:lnTo>
                  <a:lnTo>
                    <a:pt x="2936519" y="332105"/>
                  </a:lnTo>
                  <a:close/>
                </a:path>
                <a:path w="3188334" h="1740534">
                  <a:moveTo>
                    <a:pt x="3033420" y="251079"/>
                  </a:moveTo>
                  <a:lnTo>
                    <a:pt x="2985084" y="193294"/>
                  </a:lnTo>
                  <a:lnTo>
                    <a:pt x="2980715" y="188087"/>
                  </a:lnTo>
                  <a:lnTo>
                    <a:pt x="2976143" y="183261"/>
                  </a:lnTo>
                  <a:lnTo>
                    <a:pt x="2973222" y="180975"/>
                  </a:lnTo>
                  <a:lnTo>
                    <a:pt x="2968650" y="177292"/>
                  </a:lnTo>
                  <a:lnTo>
                    <a:pt x="2963824" y="174879"/>
                  </a:lnTo>
                  <a:lnTo>
                    <a:pt x="2958871" y="173609"/>
                  </a:lnTo>
                  <a:lnTo>
                    <a:pt x="2953918" y="172212"/>
                  </a:lnTo>
                  <a:lnTo>
                    <a:pt x="2916402" y="192519"/>
                  </a:lnTo>
                  <a:lnTo>
                    <a:pt x="2908071" y="223266"/>
                  </a:lnTo>
                  <a:lnTo>
                    <a:pt x="2897276" y="210312"/>
                  </a:lnTo>
                  <a:lnTo>
                    <a:pt x="2883433" y="221996"/>
                  </a:lnTo>
                  <a:lnTo>
                    <a:pt x="2959379" y="312928"/>
                  </a:lnTo>
                  <a:lnTo>
                    <a:pt x="2974873" y="299974"/>
                  </a:lnTo>
                  <a:lnTo>
                    <a:pt x="2933344" y="250317"/>
                  </a:lnTo>
                  <a:lnTo>
                    <a:pt x="2927045" y="241909"/>
                  </a:lnTo>
                  <a:lnTo>
                    <a:pt x="2922841" y="234175"/>
                  </a:lnTo>
                  <a:lnTo>
                    <a:pt x="2920708" y="227088"/>
                  </a:lnTo>
                  <a:lnTo>
                    <a:pt x="2920669" y="223266"/>
                  </a:lnTo>
                  <a:lnTo>
                    <a:pt x="2920644" y="220599"/>
                  </a:lnTo>
                  <a:lnTo>
                    <a:pt x="2921914" y="212471"/>
                  </a:lnTo>
                  <a:lnTo>
                    <a:pt x="2925851" y="205613"/>
                  </a:lnTo>
                  <a:lnTo>
                    <a:pt x="2932455" y="200152"/>
                  </a:lnTo>
                  <a:lnTo>
                    <a:pt x="2936519" y="196723"/>
                  </a:lnTo>
                  <a:lnTo>
                    <a:pt x="2940964" y="194691"/>
                  </a:lnTo>
                  <a:lnTo>
                    <a:pt x="2945536" y="193929"/>
                  </a:lnTo>
                  <a:lnTo>
                    <a:pt x="2950108" y="193294"/>
                  </a:lnTo>
                  <a:lnTo>
                    <a:pt x="2954299" y="193929"/>
                  </a:lnTo>
                  <a:lnTo>
                    <a:pt x="2961919" y="198247"/>
                  </a:lnTo>
                  <a:lnTo>
                    <a:pt x="2966491" y="202438"/>
                  </a:lnTo>
                  <a:lnTo>
                    <a:pt x="3017926" y="264033"/>
                  </a:lnTo>
                  <a:lnTo>
                    <a:pt x="3033420" y="251079"/>
                  </a:lnTo>
                  <a:close/>
                </a:path>
                <a:path w="3188334" h="1740534">
                  <a:moveTo>
                    <a:pt x="3187827" y="97815"/>
                  </a:moveTo>
                  <a:lnTo>
                    <a:pt x="3187801" y="95885"/>
                  </a:lnTo>
                  <a:lnTo>
                    <a:pt x="3187103" y="85686"/>
                  </a:lnTo>
                  <a:lnTo>
                    <a:pt x="3184233" y="73761"/>
                  </a:lnTo>
                  <a:lnTo>
                    <a:pt x="3179343" y="61468"/>
                  </a:lnTo>
                  <a:lnTo>
                    <a:pt x="3159277" y="71247"/>
                  </a:lnTo>
                  <a:lnTo>
                    <a:pt x="3163341" y="80429"/>
                  </a:lnTo>
                  <a:lnTo>
                    <a:pt x="3165843" y="89268"/>
                  </a:lnTo>
                  <a:lnTo>
                    <a:pt x="3166770" y="97815"/>
                  </a:lnTo>
                  <a:lnTo>
                    <a:pt x="3166135" y="106045"/>
                  </a:lnTo>
                  <a:lnTo>
                    <a:pt x="3163938" y="113855"/>
                  </a:lnTo>
                  <a:lnTo>
                    <a:pt x="3136836" y="141592"/>
                  </a:lnTo>
                  <a:lnTo>
                    <a:pt x="3115538" y="146304"/>
                  </a:lnTo>
                  <a:lnTo>
                    <a:pt x="3108172" y="145516"/>
                  </a:lnTo>
                  <a:lnTo>
                    <a:pt x="3072180" y="123456"/>
                  </a:lnTo>
                  <a:lnTo>
                    <a:pt x="3049168" y="88519"/>
                  </a:lnTo>
                  <a:lnTo>
                    <a:pt x="3045853" y="73761"/>
                  </a:lnTo>
                  <a:lnTo>
                    <a:pt x="3045942" y="66078"/>
                  </a:lnTo>
                  <a:lnTo>
                    <a:pt x="3065678" y="31369"/>
                  </a:lnTo>
                  <a:lnTo>
                    <a:pt x="3091840" y="20193"/>
                  </a:lnTo>
                  <a:lnTo>
                    <a:pt x="3098736" y="20510"/>
                  </a:lnTo>
                  <a:lnTo>
                    <a:pt x="3105937" y="22161"/>
                  </a:lnTo>
                  <a:lnTo>
                    <a:pt x="3113405" y="25158"/>
                  </a:lnTo>
                  <a:lnTo>
                    <a:pt x="3121177" y="29464"/>
                  </a:lnTo>
                  <a:lnTo>
                    <a:pt x="3128162" y="20193"/>
                  </a:lnTo>
                  <a:lnTo>
                    <a:pt x="3093872" y="0"/>
                  </a:lnTo>
                  <a:lnTo>
                    <a:pt x="3083585" y="1485"/>
                  </a:lnTo>
                  <a:lnTo>
                    <a:pt x="3046399" y="24168"/>
                  </a:lnTo>
                  <a:lnTo>
                    <a:pt x="3027083" y="59563"/>
                  </a:lnTo>
                  <a:lnTo>
                    <a:pt x="3025622" y="69443"/>
                  </a:lnTo>
                  <a:lnTo>
                    <a:pt x="3025698" y="79565"/>
                  </a:lnTo>
                  <a:lnTo>
                    <a:pt x="3040926" y="120484"/>
                  </a:lnTo>
                  <a:lnTo>
                    <a:pt x="3073552" y="152958"/>
                  </a:lnTo>
                  <a:lnTo>
                    <a:pt x="3112630" y="166624"/>
                  </a:lnTo>
                  <a:lnTo>
                    <a:pt x="3122447" y="166243"/>
                  </a:lnTo>
                  <a:lnTo>
                    <a:pt x="3162452" y="146939"/>
                  </a:lnTo>
                  <a:lnTo>
                    <a:pt x="3186582" y="108458"/>
                  </a:lnTo>
                  <a:lnTo>
                    <a:pt x="3187827" y="978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46449" name="object 33">
              <a:extLst>
                <a:ext uri="{FF2B5EF4-FFF2-40B4-BE49-F238E27FC236}">
                  <a16:creationId xmlns:a16="http://schemas.microsoft.com/office/drawing/2014/main" id="{42873A63-AE66-42EB-A8F8-20297E4F8FD1}"/>
                </a:ext>
              </a:extLst>
            </p:cNvPr>
            <p:cNvSpPr>
              <a:spLocks noChangeArrowheads="1"/>
            </p:cNvSpPr>
            <p:nvPr/>
          </p:nvSpPr>
          <p:spPr bwMode="auto">
            <a:xfrm>
              <a:off x="7068692" y="6525945"/>
              <a:ext cx="180848" cy="18498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1800">
                <a:latin typeface="Arial" panose="020B0604020202020204" pitchFamily="34" charset="0"/>
              </a:endParaRPr>
            </a:p>
          </p:txBody>
        </p:sp>
      </p:grpSp>
      <p:sp>
        <p:nvSpPr>
          <p:cNvPr id="34" name="Slide Number Placeholder 1">
            <a:extLst>
              <a:ext uri="{FF2B5EF4-FFF2-40B4-BE49-F238E27FC236}">
                <a16:creationId xmlns:a16="http://schemas.microsoft.com/office/drawing/2014/main" id="{A2A795E5-2E4E-4EA5-A6C0-8D16600F02FD}"/>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179</a:t>
            </a:fld>
            <a:endParaRPr lang="en-US" altLang="en-US" sz="1200" dirty="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object 2">
            <a:extLst>
              <a:ext uri="{FF2B5EF4-FFF2-40B4-BE49-F238E27FC236}">
                <a16:creationId xmlns:a16="http://schemas.microsoft.com/office/drawing/2014/main" id="{45210649-11C0-4EBD-9F32-DBA092F834CE}"/>
              </a:ext>
            </a:extLst>
          </p:cNvPr>
          <p:cNvSpPr>
            <a:spLocks noGrp="1"/>
          </p:cNvSpPr>
          <p:nvPr>
            <p:ph type="title"/>
          </p:nvPr>
        </p:nvSpPr>
        <p:spPr>
          <a:xfrm>
            <a:off x="978196" y="1"/>
            <a:ext cx="7368362" cy="1041990"/>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lang="en-US" altLang="en-US" sz="2800" spc="-5" dirty="0"/>
              <a:t>A few more things before diving                                         into the HEADERs…</a:t>
            </a:r>
          </a:p>
        </p:txBody>
      </p:sp>
      <p:sp>
        <p:nvSpPr>
          <p:cNvPr id="147459" name="object 3">
            <a:extLst>
              <a:ext uri="{FF2B5EF4-FFF2-40B4-BE49-F238E27FC236}">
                <a16:creationId xmlns:a16="http://schemas.microsoft.com/office/drawing/2014/main" id="{E97D7881-6FF3-4FBD-9008-64E7B922E4D0}"/>
              </a:ext>
            </a:extLst>
          </p:cNvPr>
          <p:cNvSpPr txBox="1">
            <a:spLocks noChangeArrowheads="1"/>
          </p:cNvSpPr>
          <p:nvPr/>
        </p:nvSpPr>
        <p:spPr bwMode="auto">
          <a:xfrm>
            <a:off x="231775" y="1101064"/>
            <a:ext cx="8759825" cy="509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INSERT/INCLUDE allows text from other files to be brought into model</a:t>
            </a:r>
          </a:p>
          <a:p>
            <a:pPr marL="404813"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INSERT is better as it can be nested</a:t>
            </a:r>
          </a:p>
          <a:p>
            <a:pPr marL="404813" lvl="1">
              <a:lnSpc>
                <a:spcPts val="2150"/>
              </a:lnSpc>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INCLUDE is allowed but has some issues with changing HEADERs therein</a:t>
            </a:r>
          </a:p>
          <a:p>
            <a:pPr>
              <a:lnSpc>
                <a:spcPts val="2400"/>
              </a:lnSpc>
              <a:spcBef>
                <a:spcPts val="600"/>
              </a:spcBef>
              <a:buFontTx/>
              <a:buChar char="•"/>
            </a:pPr>
            <a:r>
              <a:rPr lang="en-US" altLang="en-US" sz="2000" dirty="0">
                <a:solidFill>
                  <a:srgbClr val="0B3D91"/>
                </a:solidFill>
                <a:latin typeface="Arial" panose="020B0604020202020204" pitchFamily="34" charset="0"/>
                <a:cs typeface="Arial" panose="020B0604020202020204" pitchFamily="34" charset="0"/>
              </a:rPr>
              <a:t>PSTOP/PSTART – stops/starts writing line to pre-processor output</a:t>
            </a:r>
          </a:p>
          <a:p>
            <a:pPr marL="404813" lvl="1">
              <a:lnSpc>
                <a:spcPts val="2150"/>
              </a:lnSpc>
              <a:spcBef>
                <a:spcPts val="13"/>
              </a:spcBef>
              <a:buFontTx/>
              <a:buChar char="–"/>
            </a:pPr>
            <a:r>
              <a:rPr lang="en-US" altLang="en-US" sz="1600" dirty="0">
                <a:solidFill>
                  <a:srgbClr val="0B3D91"/>
                </a:solidFill>
                <a:latin typeface="Arial" panose="020B0604020202020204" pitchFamily="34" charset="0"/>
                <a:cs typeface="Arial" panose="020B0604020202020204" pitchFamily="34" charset="0"/>
              </a:rPr>
              <a:t>Useful for reducing pre-processor file size</a:t>
            </a:r>
          </a:p>
          <a:p>
            <a:pPr>
              <a:lnSpc>
                <a:spcPts val="2400"/>
              </a:lnSpc>
              <a:spcBef>
                <a:spcPts val="600"/>
              </a:spcBef>
              <a:buFontTx/>
              <a:buChar char="•"/>
            </a:pPr>
            <a:r>
              <a:rPr lang="en-US" altLang="en-US" sz="2000" dirty="0">
                <a:solidFill>
                  <a:srgbClr val="0B3D91"/>
                </a:solidFill>
                <a:latin typeface="Arial" panose="020B0604020202020204" pitchFamily="34" charset="0"/>
                <a:cs typeface="Arial" panose="020B0604020202020204" pitchFamily="34" charset="0"/>
              </a:rPr>
              <a:t>FSTOP/FSTART – changes default line type (FORTRAN/MORTRAN)</a:t>
            </a:r>
          </a:p>
          <a:p>
            <a:pPr marL="404813" lvl="1">
              <a:lnSpc>
                <a:spcPts val="2150"/>
              </a:lnSpc>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Doing nothing, MORTRAN is assumed</a:t>
            </a:r>
          </a:p>
          <a:p>
            <a:pPr>
              <a:lnSpc>
                <a:spcPts val="2400"/>
              </a:lnSpc>
              <a:spcBef>
                <a:spcPts val="600"/>
              </a:spcBef>
              <a:buFontTx/>
              <a:buChar char="•"/>
            </a:pPr>
            <a:r>
              <a:rPr lang="en-US" altLang="en-US" sz="2000" dirty="0">
                <a:solidFill>
                  <a:srgbClr val="0B3D91"/>
                </a:solidFill>
                <a:latin typeface="Arial" panose="020B0604020202020204" pitchFamily="34" charset="0"/>
                <a:cs typeface="Arial" panose="020B0604020202020204" pitchFamily="34" charset="0"/>
              </a:rPr>
              <a:t>DEFMOD – Default Model – allows local reference to SINDA created variables</a:t>
            </a:r>
          </a:p>
          <a:p>
            <a:pPr marL="404813" lvl="1">
              <a:spcBef>
                <a:spcPts val="13"/>
              </a:spcBef>
              <a:buFontTx/>
              <a:buChar char="–"/>
            </a:pPr>
            <a:r>
              <a:rPr lang="en-US" altLang="en-US" sz="1600" dirty="0">
                <a:solidFill>
                  <a:srgbClr val="0B3D91"/>
                </a:solidFill>
                <a:latin typeface="Arial" panose="020B0604020202020204" pitchFamily="34" charset="0"/>
                <a:cs typeface="Arial" panose="020B0604020202020204" pitchFamily="34" charset="0"/>
              </a:rPr>
              <a:t>For each node (#), there is a T#,Q,# and C# variable created for Temperature, Heat, and Capacitance respectively</a:t>
            </a:r>
          </a:p>
          <a:p>
            <a:pPr marL="404813"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For each conductor (#),there is a G# created for conductance</a:t>
            </a:r>
          </a:p>
          <a:p>
            <a:pPr marL="404813"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For each array (#), there is an A# and an NA# created for REAL array entries and INTEGER array entries (Co-located in memory using FORTRAN EQUIVALENCE)</a:t>
            </a:r>
          </a:p>
          <a:p>
            <a:pPr marL="404813"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For each user data (#),there is an XK# and a K# for REAL variables and  INTEGER variables</a:t>
            </a:r>
          </a:p>
          <a:p>
            <a:pPr marL="404813"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Referencing any of these in an M-type statement needs an implied submodel;  DEFMOD defines what this submodel is</a:t>
            </a:r>
          </a:p>
          <a:p>
            <a:pPr marL="404813"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Logic blocks with a submodel assignment imply that submodel as the DEFMOD</a:t>
            </a:r>
          </a:p>
        </p:txBody>
      </p:sp>
      <p:sp>
        <p:nvSpPr>
          <p:cNvPr id="4" name="Slide Number Placeholder 1">
            <a:extLst>
              <a:ext uri="{FF2B5EF4-FFF2-40B4-BE49-F238E27FC236}">
                <a16:creationId xmlns:a16="http://schemas.microsoft.com/office/drawing/2014/main" id="{04779C1E-1C74-429D-8838-5228DAC547CF}"/>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180</a:t>
            </a:fld>
            <a:endParaRPr lang="en-US" altLang="en-US" sz="1200"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179F603-E672-463F-82A1-7D382F51B0DB}"/>
              </a:ext>
            </a:extLst>
          </p:cNvPr>
          <p:cNvSpPr txBox="1">
            <a:spLocks noGrp="1"/>
          </p:cNvSpPr>
          <p:nvPr>
            <p:ph type="title"/>
          </p:nvPr>
        </p:nvSpPr>
        <p:spPr>
          <a:xfrm>
            <a:off x="946298" y="0"/>
            <a:ext cx="7400260" cy="1031358"/>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The </a:t>
            </a:r>
            <a:r>
              <a:rPr lang="en-US" sz="2800" spc="-5" dirty="0"/>
              <a:t>F</a:t>
            </a:r>
            <a:r>
              <a:rPr sz="2800" spc="-5" dirty="0"/>
              <a:t>irst HEADER: </a:t>
            </a:r>
            <a:r>
              <a:rPr lang="en-US" sz="2800" spc="-5" dirty="0"/>
              <a:t>O</a:t>
            </a:r>
            <a:r>
              <a:rPr sz="2800" spc="-5" dirty="0"/>
              <a:t>PTIONS DATA</a:t>
            </a:r>
          </a:p>
        </p:txBody>
      </p:sp>
      <p:sp>
        <p:nvSpPr>
          <p:cNvPr id="148483" name="object 3">
            <a:extLst>
              <a:ext uri="{FF2B5EF4-FFF2-40B4-BE49-F238E27FC236}">
                <a16:creationId xmlns:a16="http://schemas.microsoft.com/office/drawing/2014/main" id="{F7E294B5-D512-4E89-A609-F0540980DF80}"/>
              </a:ext>
            </a:extLst>
          </p:cNvPr>
          <p:cNvSpPr txBox="1">
            <a:spLocks noChangeArrowheads="1"/>
          </p:cNvSpPr>
          <p:nvPr/>
        </p:nvSpPr>
        <p:spPr bwMode="auto">
          <a:xfrm>
            <a:off x="231775" y="1115585"/>
            <a:ext cx="8694738" cy="513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This HEADER must come first</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Any others may appear in any order, but a good logical flow is all NODE HEADERS followed by all CONDUCTOR,ARRAY,VARIABLES 0,1,2 and ending  with OUTPUT CALLS and SUBROUTINES</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OPERATIONS is best immediately after OPTIONS DATA or just before first VARIABLES 0</a:t>
            </a:r>
          </a:p>
          <a:p>
            <a:pPr>
              <a:lnSpc>
                <a:spcPts val="2625"/>
              </a:lnSpc>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The block includes keywords to set up the model including</a:t>
            </a:r>
          </a:p>
          <a:p>
            <a:pPr lvl="1">
              <a:spcBef>
                <a:spcPts val="13"/>
              </a:spcBef>
              <a:buFontTx/>
              <a:buChar char="–"/>
            </a:pPr>
            <a:r>
              <a:rPr lang="en-US" altLang="en-US" sz="1600" dirty="0">
                <a:solidFill>
                  <a:srgbClr val="0B3D91"/>
                </a:solidFill>
                <a:latin typeface="Arial" panose="020B0604020202020204" pitchFamily="34" charset="0"/>
                <a:cs typeface="Arial" panose="020B0604020202020204" pitchFamily="34" charset="0"/>
              </a:rPr>
              <a:t>TITLE : description of problem</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OUTPUT : name of ASCII output file</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SAVE : name of Binary .sav file</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USER1,USER2 – pre-specified user files</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NAMES8 : allows NODE/CONDUCTOR numbers &gt; 1E6</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DOUBLEPRECISION: turns on DOUBLE PRECISION solution (64 bit)</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MIXARRAY – allows both INTEGER and REAL entries in arrays</a:t>
            </a:r>
          </a:p>
          <a:p>
            <a:pPr>
              <a:spcBef>
                <a:spcPts val="550"/>
              </a:spcBef>
              <a:buFontTx/>
              <a:buNone/>
            </a:pPr>
            <a:r>
              <a:rPr lang="en-US" altLang="en-US" sz="1400" dirty="0">
                <a:solidFill>
                  <a:srgbClr val="FF0000"/>
                </a:solidFill>
                <a:latin typeface="Courier New" panose="02070309020205020404" pitchFamily="49" charset="0"/>
                <a:cs typeface="Courier New" panose="02070309020205020404" pitchFamily="49" charset="0"/>
              </a:rPr>
              <a:t>HEADER OPTIONS</a:t>
            </a:r>
            <a:endParaRPr lang="en-US" altLang="en-US" sz="1400" dirty="0">
              <a:latin typeface="Courier New" panose="02070309020205020404" pitchFamily="49" charset="0"/>
              <a:cs typeface="Courier New" panose="02070309020205020404" pitchFamily="49"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OUTPUT = CB90_Normal_Ops.out  </a:t>
            </a: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SAVE = CB90_Normal_Ops.sav  </a:t>
            </a: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DOUBLEPRECISION</a:t>
            </a:r>
            <a:endParaRPr lang="en-US" altLang="en-US" sz="1400" dirty="0">
              <a:latin typeface="Courier New" panose="02070309020205020404" pitchFamily="49" charset="0"/>
              <a:cs typeface="Courier New" panose="02070309020205020404" pitchFamily="49"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MLINE = 100000 $ Limits headers output</a:t>
            </a: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MIXARRAY</a:t>
            </a:r>
            <a:endParaRPr lang="en-US" altLang="en-US" sz="1400" dirty="0">
              <a:latin typeface="Courier New" panose="02070309020205020404" pitchFamily="49" charset="0"/>
              <a:cs typeface="Courier New" panose="02070309020205020404" pitchFamily="49"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NAMES8</a:t>
            </a:r>
            <a:endParaRPr lang="en-US" altLang="en-US" sz="1400" dirty="0">
              <a:latin typeface="Courier New" panose="02070309020205020404" pitchFamily="49" charset="0"/>
              <a:cs typeface="Courier New" panose="02070309020205020404" pitchFamily="49"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TITLE GPM_Obs_CDR_v6.1c_2010.dwg - CB90_Normal_Ops</a:t>
            </a:r>
            <a:endParaRPr lang="en-US" altLang="en-US" sz="1400" dirty="0">
              <a:latin typeface="Courier New" panose="02070309020205020404" pitchFamily="49" charset="0"/>
              <a:cs typeface="Courier New" panose="02070309020205020404" pitchFamily="49" charset="0"/>
            </a:endParaRPr>
          </a:p>
        </p:txBody>
      </p:sp>
      <p:sp>
        <p:nvSpPr>
          <p:cNvPr id="4" name="Slide Number Placeholder 1">
            <a:extLst>
              <a:ext uri="{FF2B5EF4-FFF2-40B4-BE49-F238E27FC236}">
                <a16:creationId xmlns:a16="http://schemas.microsoft.com/office/drawing/2014/main" id="{82786DD6-3A52-4CD4-AEBB-6CC4910D9B25}"/>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181</a:t>
            </a:fld>
            <a:endParaRPr lang="en-US" altLang="en-US" sz="1200"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C5892DD-2E18-47B0-91FB-FA417C11224D}"/>
              </a:ext>
            </a:extLst>
          </p:cNvPr>
          <p:cNvSpPr txBox="1">
            <a:spLocks noGrp="1"/>
          </p:cNvSpPr>
          <p:nvPr>
            <p:ph type="title"/>
          </p:nvPr>
        </p:nvSpPr>
        <p:spPr>
          <a:xfrm>
            <a:off x="946298" y="0"/>
            <a:ext cx="7400260" cy="1041991"/>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HEADER NODE DATA,</a:t>
            </a:r>
            <a:r>
              <a:rPr lang="en-US" sz="2800" spc="-5" dirty="0"/>
              <a:t> </a:t>
            </a:r>
            <a:r>
              <a:rPr sz="2800" spc="-5" dirty="0"/>
              <a:t>submodel</a:t>
            </a:r>
          </a:p>
        </p:txBody>
      </p:sp>
      <p:sp>
        <p:nvSpPr>
          <p:cNvPr id="149507" name="object 3">
            <a:extLst>
              <a:ext uri="{FF2B5EF4-FFF2-40B4-BE49-F238E27FC236}">
                <a16:creationId xmlns:a16="http://schemas.microsoft.com/office/drawing/2014/main" id="{9524A944-F9FA-4090-9B03-1949BCD212AE}"/>
              </a:ext>
            </a:extLst>
          </p:cNvPr>
          <p:cNvSpPr txBox="1">
            <a:spLocks noChangeArrowheads="1"/>
          </p:cNvSpPr>
          <p:nvPr/>
        </p:nvSpPr>
        <p:spPr bwMode="auto">
          <a:xfrm>
            <a:off x="231775" y="1089025"/>
            <a:ext cx="8609013" cy="540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Basic Format</a:t>
            </a:r>
          </a:p>
          <a:p>
            <a:pPr lvl="1">
              <a:spcBef>
                <a:spcPct val="0"/>
              </a:spcBef>
            </a:pPr>
            <a:r>
              <a:rPr lang="en-US" altLang="en-US" sz="1800" b="1" i="1" dirty="0">
                <a:solidFill>
                  <a:srgbClr val="0B3D91"/>
                </a:solidFill>
                <a:latin typeface="Arial" panose="020B0604020202020204" pitchFamily="34" charset="0"/>
                <a:cs typeface="Arial" panose="020B0604020202020204" pitchFamily="34" charset="0"/>
              </a:rPr>
              <a:t>N#, </a:t>
            </a:r>
            <a:r>
              <a:rPr lang="en-US" altLang="en-US" sz="1800" b="1" i="1" dirty="0" err="1">
                <a:solidFill>
                  <a:srgbClr val="0B3D91"/>
                </a:solidFill>
                <a:latin typeface="Arial" panose="020B0604020202020204" pitchFamily="34" charset="0"/>
                <a:cs typeface="Arial" panose="020B0604020202020204" pitchFamily="34" charset="0"/>
              </a:rPr>
              <a:t>Tinit</a:t>
            </a:r>
            <a:r>
              <a:rPr lang="en-US" altLang="en-US" sz="1800" b="1" i="1" dirty="0">
                <a:solidFill>
                  <a:srgbClr val="0B3D91"/>
                </a:solidFill>
                <a:latin typeface="Arial" panose="020B0604020202020204" pitchFamily="34" charset="0"/>
                <a:cs typeface="Arial" panose="020B0604020202020204" pitchFamily="34" charset="0"/>
              </a:rPr>
              <a:t>, Capacitance</a:t>
            </a:r>
            <a:endParaRPr lang="en-US" altLang="en-US" sz="1800" dirty="0">
              <a:solidFill>
                <a:srgbClr val="0B3D91"/>
              </a:solidFill>
              <a:latin typeface="Arial" panose="020B0604020202020204" pitchFamily="34" charset="0"/>
              <a:cs typeface="Arial" panose="020B0604020202020204" pitchFamily="34" charset="0"/>
            </a:endParaRP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If N# &gt; 0 and Capacitance &gt; 0,then node is DIFFUSION: has mass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If N# &gt; 0 and Capacitance &lt; 0,then node is ARITHMETIC: massless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If N# &lt; 0 and Capacitance &gt; 0,then node is BOUNDARY: infinite mass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If N# &lt; 0 and Capacitance &lt; 0,then node is HEATER: infinite mass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HEATER and BOUNDARY nodes are the same to the network, but SINDA  provides some routines to retrieve information from HEATER nodes. Therefore,  always use HEATER nodes instead of BOUNDARY nodes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Capacitance is Mass * Specific Heat</a:t>
            </a:r>
          </a:p>
          <a:p>
            <a:pPr>
              <a:spcBef>
                <a:spcPts val="0"/>
              </a:spcBef>
              <a:buFontTx/>
              <a:buChar char="•"/>
            </a:pPr>
            <a:r>
              <a:rPr lang="en-US" altLang="en-US" sz="2000" dirty="0">
                <a:solidFill>
                  <a:srgbClr val="0B3D91"/>
                </a:solidFill>
                <a:latin typeface="Arial" panose="020B0604020202020204" pitchFamily="34" charset="0"/>
                <a:cs typeface="Arial" panose="020B0604020202020204" pitchFamily="34" charset="0"/>
              </a:rPr>
              <a:t>Temperatures for nodes are calculated by SINDA. Models must have at</a:t>
            </a:r>
          </a:p>
          <a:p>
            <a:pPr>
              <a:spcBef>
                <a:spcPct val="0"/>
              </a:spcBef>
              <a:buFontTx/>
              <a:buNone/>
            </a:pPr>
            <a:r>
              <a:rPr lang="en-US" altLang="en-US" sz="2000" dirty="0">
                <a:solidFill>
                  <a:srgbClr val="0B3D91"/>
                </a:solidFill>
                <a:latin typeface="Arial" panose="020B0604020202020204" pitchFamily="34" charset="0"/>
                <a:cs typeface="Arial" panose="020B0604020202020204" pitchFamily="34" charset="0"/>
              </a:rPr>
              <a:t>least one boundary/heater node.</a:t>
            </a:r>
          </a:p>
          <a:p>
            <a:pPr>
              <a:spcBef>
                <a:spcPts val="0"/>
              </a:spcBef>
              <a:buFontTx/>
              <a:buChar char="•"/>
            </a:pPr>
            <a:r>
              <a:rPr lang="en-US" altLang="en-US" sz="2000" dirty="0">
                <a:solidFill>
                  <a:srgbClr val="0B3D91"/>
                </a:solidFill>
                <a:latin typeface="Arial" panose="020B0604020202020204" pitchFamily="34" charset="0"/>
                <a:cs typeface="Arial" panose="020B0604020202020204" pitchFamily="34" charset="0"/>
              </a:rPr>
              <a:t>Some special options exist for generating multiple nodes or temperature  dependent capacitances…this will be covered later</a:t>
            </a:r>
          </a:p>
          <a:p>
            <a:pPr>
              <a:spcBef>
                <a:spcPts val="600"/>
              </a:spcBef>
              <a:buFontTx/>
              <a:buNone/>
            </a:pPr>
            <a:r>
              <a:rPr lang="en-US" altLang="en-US" sz="1400" dirty="0">
                <a:solidFill>
                  <a:srgbClr val="FF0000"/>
                </a:solidFill>
                <a:latin typeface="Courier New" panose="02070309020205020404" pitchFamily="49" charset="0"/>
                <a:cs typeface="Courier New" panose="02070309020205020404" pitchFamily="49" charset="0"/>
              </a:rPr>
              <a:t>HEADER NODE DATA,MYSUBMODEL</a:t>
            </a:r>
            <a:endParaRPr lang="en-US" altLang="en-US" sz="1400" dirty="0">
              <a:latin typeface="Courier New" panose="02070309020205020404" pitchFamily="49" charset="0"/>
              <a:cs typeface="Courier New" panose="02070309020205020404" pitchFamily="49" charset="0"/>
            </a:endParaRPr>
          </a:p>
          <a:p>
            <a:pPr>
              <a:lnSpc>
                <a:spcPct val="120000"/>
              </a:lnSpc>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101,70.0,2.0 $ Diffusion Node</a:t>
            </a:r>
          </a:p>
          <a:p>
            <a:pPr>
              <a:lnSpc>
                <a:spcPct val="120000"/>
              </a:lnSpc>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102,70.0,-2.0 $ Arithmetic</a:t>
            </a:r>
            <a:endParaRPr lang="en-US" altLang="en-US" sz="1400" dirty="0">
              <a:latin typeface="Courier New" panose="02070309020205020404" pitchFamily="49" charset="0"/>
              <a:cs typeface="Courier New" panose="02070309020205020404" pitchFamily="49" charset="0"/>
            </a:endParaRPr>
          </a:p>
          <a:p>
            <a:pPr>
              <a:spcBef>
                <a:spcPts val="338"/>
              </a:spcBef>
              <a:buFontTx/>
              <a:buNone/>
            </a:pPr>
            <a:r>
              <a:rPr lang="en-US" altLang="en-US" sz="1400" b="1" dirty="0">
                <a:solidFill>
                  <a:srgbClr val="FF0000"/>
                </a:solidFill>
                <a:latin typeface="Courier New" panose="02070309020205020404" pitchFamily="49" charset="0"/>
                <a:cs typeface="Courier New" panose="02070309020205020404" pitchFamily="49" charset="0"/>
              </a:rPr>
              <a:t>  </a:t>
            </a:r>
            <a:r>
              <a:rPr lang="en-US" altLang="en-US" sz="1400" dirty="0">
                <a:solidFill>
                  <a:srgbClr val="FF0000"/>
                </a:solidFill>
                <a:latin typeface="Courier New" panose="02070309020205020404" pitchFamily="49" charset="0"/>
                <a:cs typeface="Courier New" panose="02070309020205020404" pitchFamily="49" charset="0"/>
              </a:rPr>
              <a:t>-103,70.0,2.0 $ Boundary</a:t>
            </a:r>
            <a:endParaRPr lang="en-US" altLang="en-US" sz="1400" dirty="0">
              <a:latin typeface="Courier New" panose="02070309020205020404" pitchFamily="49" charset="0"/>
              <a:cs typeface="Courier New" panose="02070309020205020404" pitchFamily="49" charset="0"/>
            </a:endParaRPr>
          </a:p>
          <a:p>
            <a:pPr>
              <a:spcBef>
                <a:spcPts val="338"/>
              </a:spcBef>
              <a:buFontTx/>
              <a:buNone/>
            </a:pPr>
            <a:r>
              <a:rPr lang="en-US" altLang="en-US" sz="1400" dirty="0">
                <a:solidFill>
                  <a:srgbClr val="FF0000"/>
                </a:solidFill>
                <a:latin typeface="Courier New" panose="02070309020205020404" pitchFamily="49" charset="0"/>
                <a:cs typeface="Courier New" panose="02070309020205020404" pitchFamily="49" charset="0"/>
              </a:rPr>
              <a:t>  -104,70.0,-2.0 $ Heater</a:t>
            </a:r>
            <a:endParaRPr lang="en-US" altLang="en-US" sz="1400" dirty="0">
              <a:latin typeface="Courier New" panose="02070309020205020404" pitchFamily="49" charset="0"/>
              <a:cs typeface="Courier New" panose="02070309020205020404" pitchFamily="49" charset="0"/>
            </a:endParaRPr>
          </a:p>
        </p:txBody>
      </p:sp>
      <p:sp>
        <p:nvSpPr>
          <p:cNvPr id="4" name="Slide Number Placeholder 1">
            <a:extLst>
              <a:ext uri="{FF2B5EF4-FFF2-40B4-BE49-F238E27FC236}">
                <a16:creationId xmlns:a16="http://schemas.microsoft.com/office/drawing/2014/main" id="{00E5C006-D554-4508-9702-3C8ED2E85921}"/>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182</a:t>
            </a:fld>
            <a:endParaRPr lang="en-US" altLang="en-US" sz="1200" dirty="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BB94A48-9C93-4550-91AA-A053CC89DB60}"/>
              </a:ext>
            </a:extLst>
          </p:cNvPr>
          <p:cNvSpPr txBox="1">
            <a:spLocks noGrp="1"/>
          </p:cNvSpPr>
          <p:nvPr>
            <p:ph type="title"/>
          </p:nvPr>
        </p:nvSpPr>
        <p:spPr>
          <a:xfrm>
            <a:off x="978194" y="0"/>
            <a:ext cx="7327606" cy="999460"/>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HEADER CONDUCTOR DATA,</a:t>
            </a:r>
            <a:r>
              <a:rPr lang="en-US" sz="2800" spc="-5" dirty="0"/>
              <a:t> </a:t>
            </a:r>
            <a:r>
              <a:rPr sz="2800" spc="-5" dirty="0"/>
              <a:t>submodel</a:t>
            </a:r>
          </a:p>
        </p:txBody>
      </p:sp>
      <p:sp>
        <p:nvSpPr>
          <p:cNvPr id="3" name="object 3">
            <a:extLst>
              <a:ext uri="{FF2B5EF4-FFF2-40B4-BE49-F238E27FC236}">
                <a16:creationId xmlns:a16="http://schemas.microsoft.com/office/drawing/2014/main" id="{E1883B15-049D-48B5-898C-45E3B589E914}"/>
              </a:ext>
            </a:extLst>
          </p:cNvPr>
          <p:cNvSpPr txBox="1"/>
          <p:nvPr/>
        </p:nvSpPr>
        <p:spPr>
          <a:xfrm>
            <a:off x="206375" y="1066800"/>
            <a:ext cx="8713788" cy="5141792"/>
          </a:xfrm>
          <a:prstGeom prst="rect">
            <a:avLst/>
          </a:prstGeom>
        </p:spPr>
        <p:txBody>
          <a:bodyPr wrap="square" lIns="0" tIns="13335" rIns="0" bIns="0">
            <a:spAutoFit/>
          </a:bodyPr>
          <a:lstStyle/>
          <a:p>
            <a:pPr marL="210185" indent="-172720">
              <a:spcBef>
                <a:spcPts val="105"/>
              </a:spcBef>
              <a:buFontTx/>
              <a:buChar char="•"/>
              <a:tabLst>
                <a:tab pos="210820" algn="l"/>
              </a:tabLst>
              <a:defRPr/>
            </a:pPr>
            <a:r>
              <a:rPr sz="2000" dirty="0">
                <a:solidFill>
                  <a:srgbClr val="0B3D91"/>
                </a:solidFill>
                <a:latin typeface="Arial"/>
                <a:cs typeface="Arial"/>
              </a:rPr>
              <a:t>Basic</a:t>
            </a:r>
            <a:r>
              <a:rPr sz="2000" spc="-30" dirty="0">
                <a:solidFill>
                  <a:srgbClr val="0B3D91"/>
                </a:solidFill>
                <a:latin typeface="Arial"/>
                <a:cs typeface="Arial"/>
              </a:rPr>
              <a:t> </a:t>
            </a:r>
            <a:r>
              <a:rPr sz="2000" dirty="0">
                <a:solidFill>
                  <a:srgbClr val="0B3D91"/>
                </a:solidFill>
                <a:latin typeface="Arial"/>
                <a:cs typeface="Arial"/>
              </a:rPr>
              <a:t>Format</a:t>
            </a:r>
          </a:p>
          <a:p>
            <a:pPr marL="609600" lvl="1" indent="-204788">
              <a:spcBef>
                <a:spcPts val="5"/>
              </a:spcBef>
              <a:buFont typeface="Arial"/>
              <a:buChar char="–"/>
              <a:tabLst>
                <a:tab pos="609600" algn="l"/>
              </a:tabLst>
              <a:defRPr/>
            </a:pPr>
            <a:r>
              <a:rPr b="1" i="1" dirty="0">
                <a:solidFill>
                  <a:srgbClr val="0B3D91"/>
                </a:solidFill>
                <a:latin typeface="Arial"/>
                <a:cs typeface="Arial"/>
              </a:rPr>
              <a:t>G#, </a:t>
            </a:r>
            <a:r>
              <a:rPr b="1" i="1" spc="-5" dirty="0">
                <a:solidFill>
                  <a:srgbClr val="0B3D91"/>
                </a:solidFill>
                <a:latin typeface="Arial"/>
                <a:cs typeface="Arial"/>
              </a:rPr>
              <a:t>Ni, Nj,</a:t>
            </a:r>
            <a:r>
              <a:rPr b="1" i="1" spc="-15" dirty="0">
                <a:solidFill>
                  <a:srgbClr val="0B3D91"/>
                </a:solidFill>
                <a:latin typeface="Arial"/>
                <a:cs typeface="Arial"/>
              </a:rPr>
              <a:t> </a:t>
            </a:r>
            <a:r>
              <a:rPr b="1" i="1" spc="-5" dirty="0">
                <a:solidFill>
                  <a:srgbClr val="0B3D91"/>
                </a:solidFill>
                <a:latin typeface="Arial"/>
                <a:cs typeface="Arial"/>
              </a:rPr>
              <a:t>Conductance</a:t>
            </a:r>
            <a:endParaRPr dirty="0">
              <a:solidFill>
                <a:srgbClr val="0B3D91"/>
              </a:solidFill>
              <a:latin typeface="Arial"/>
              <a:cs typeface="Arial"/>
            </a:endParaRPr>
          </a:p>
          <a:p>
            <a:pPr marL="609600" lvl="1" indent="-204788">
              <a:buFontTx/>
              <a:buChar char="–"/>
              <a:tabLst>
                <a:tab pos="609600" algn="l"/>
              </a:tabLst>
              <a:defRPr/>
            </a:pPr>
            <a:r>
              <a:rPr dirty="0">
                <a:solidFill>
                  <a:srgbClr val="0B3D91"/>
                </a:solidFill>
                <a:latin typeface="Arial"/>
                <a:cs typeface="Arial"/>
              </a:rPr>
              <a:t>If G# &gt; </a:t>
            </a:r>
            <a:r>
              <a:rPr spc="-5" dirty="0">
                <a:solidFill>
                  <a:srgbClr val="0B3D91"/>
                </a:solidFill>
                <a:latin typeface="Arial"/>
                <a:cs typeface="Arial"/>
              </a:rPr>
              <a:t>0 then conductor is linear: </a:t>
            </a:r>
            <a:r>
              <a:rPr dirty="0">
                <a:solidFill>
                  <a:srgbClr val="0B3D91"/>
                </a:solidFill>
                <a:latin typeface="Arial"/>
                <a:cs typeface="Arial"/>
              </a:rPr>
              <a:t>Q = G </a:t>
            </a:r>
            <a:r>
              <a:rPr spc="-5" dirty="0">
                <a:solidFill>
                  <a:srgbClr val="0B3D91"/>
                </a:solidFill>
                <a:latin typeface="Arial"/>
                <a:cs typeface="Arial"/>
              </a:rPr>
              <a:t>* </a:t>
            </a:r>
            <a:r>
              <a:rPr spc="10" dirty="0">
                <a:solidFill>
                  <a:srgbClr val="0B3D91"/>
                </a:solidFill>
                <a:latin typeface="Arial"/>
                <a:cs typeface="Arial"/>
              </a:rPr>
              <a:t>(T</a:t>
            </a:r>
            <a:r>
              <a:rPr spc="15" baseline="-20833" dirty="0">
                <a:solidFill>
                  <a:srgbClr val="0B3D91"/>
                </a:solidFill>
                <a:latin typeface="Arial"/>
                <a:cs typeface="Arial"/>
              </a:rPr>
              <a:t>i </a:t>
            </a:r>
            <a:r>
              <a:rPr dirty="0">
                <a:solidFill>
                  <a:srgbClr val="0B3D91"/>
                </a:solidFill>
                <a:latin typeface="Arial"/>
                <a:cs typeface="Arial"/>
              </a:rPr>
              <a:t>–</a:t>
            </a:r>
            <a:r>
              <a:rPr spc="-225" dirty="0">
                <a:solidFill>
                  <a:srgbClr val="0B3D91"/>
                </a:solidFill>
                <a:latin typeface="Arial"/>
                <a:cs typeface="Arial"/>
              </a:rPr>
              <a:t> </a:t>
            </a:r>
            <a:r>
              <a:rPr dirty="0" err="1">
                <a:solidFill>
                  <a:srgbClr val="0B3D91"/>
                </a:solidFill>
                <a:latin typeface="Arial"/>
                <a:cs typeface="Arial"/>
              </a:rPr>
              <a:t>T</a:t>
            </a:r>
            <a:r>
              <a:rPr baseline="-20833" dirty="0" err="1">
                <a:solidFill>
                  <a:srgbClr val="0B3D91"/>
                </a:solidFill>
                <a:latin typeface="Arial"/>
                <a:cs typeface="Arial"/>
              </a:rPr>
              <a:t>j</a:t>
            </a:r>
            <a:r>
              <a:rPr dirty="0">
                <a:solidFill>
                  <a:srgbClr val="0B3D91"/>
                </a:solidFill>
                <a:latin typeface="Arial"/>
                <a:cs typeface="Arial"/>
              </a:rPr>
              <a:t>)</a:t>
            </a:r>
            <a:endParaRPr lang="en-US" dirty="0">
              <a:solidFill>
                <a:srgbClr val="0B3D91"/>
              </a:solidFill>
              <a:latin typeface="Arial"/>
              <a:cs typeface="Arial"/>
            </a:endParaRPr>
          </a:p>
          <a:p>
            <a:pPr marL="609600" lvl="1" indent="-204788">
              <a:buFontTx/>
              <a:buChar char="–"/>
              <a:tabLst>
                <a:tab pos="609600" algn="l"/>
              </a:tabLst>
              <a:defRPr/>
            </a:pPr>
            <a:r>
              <a:rPr lang="en-US" dirty="0">
                <a:solidFill>
                  <a:srgbClr val="0B3D91"/>
                </a:solidFill>
                <a:latin typeface="Arial"/>
                <a:cs typeface="Arial"/>
              </a:rPr>
              <a:t>If</a:t>
            </a:r>
            <a:r>
              <a:rPr lang="en-US" spc="-20" dirty="0">
                <a:solidFill>
                  <a:srgbClr val="0B3D91"/>
                </a:solidFill>
                <a:latin typeface="Arial"/>
                <a:cs typeface="Arial"/>
              </a:rPr>
              <a:t> </a:t>
            </a:r>
            <a:r>
              <a:rPr lang="en-US" dirty="0">
                <a:solidFill>
                  <a:srgbClr val="0B3D91"/>
                </a:solidFill>
                <a:latin typeface="Arial"/>
                <a:cs typeface="Arial"/>
              </a:rPr>
              <a:t>G# &lt;</a:t>
            </a:r>
            <a:r>
              <a:rPr lang="en-US" spc="-15" dirty="0">
                <a:solidFill>
                  <a:srgbClr val="0B3D91"/>
                </a:solidFill>
                <a:latin typeface="Arial"/>
                <a:cs typeface="Arial"/>
              </a:rPr>
              <a:t> </a:t>
            </a:r>
            <a:r>
              <a:rPr lang="en-US" spc="-5" dirty="0">
                <a:solidFill>
                  <a:srgbClr val="0B3D91"/>
                </a:solidFill>
                <a:latin typeface="Arial"/>
                <a:cs typeface="Arial"/>
              </a:rPr>
              <a:t>0,then conductor</a:t>
            </a:r>
            <a:r>
              <a:rPr lang="en-US" spc="10" dirty="0">
                <a:solidFill>
                  <a:srgbClr val="0B3D91"/>
                </a:solidFill>
                <a:latin typeface="Arial"/>
                <a:cs typeface="Arial"/>
              </a:rPr>
              <a:t> </a:t>
            </a:r>
            <a:r>
              <a:rPr lang="en-US" dirty="0">
                <a:solidFill>
                  <a:srgbClr val="0B3D91"/>
                </a:solidFill>
                <a:latin typeface="Arial"/>
                <a:cs typeface="Arial"/>
              </a:rPr>
              <a:t>is</a:t>
            </a:r>
            <a:r>
              <a:rPr lang="en-US" spc="-5" dirty="0">
                <a:solidFill>
                  <a:srgbClr val="0B3D91"/>
                </a:solidFill>
                <a:latin typeface="Arial"/>
                <a:cs typeface="Arial"/>
              </a:rPr>
              <a:t> radiative:</a:t>
            </a:r>
            <a:r>
              <a:rPr lang="en-US" spc="15" dirty="0">
                <a:solidFill>
                  <a:srgbClr val="0B3D91"/>
                </a:solidFill>
                <a:latin typeface="Arial"/>
                <a:cs typeface="Arial"/>
              </a:rPr>
              <a:t> </a:t>
            </a:r>
            <a:r>
              <a:rPr lang="en-US" dirty="0">
                <a:solidFill>
                  <a:srgbClr val="0B3D91"/>
                </a:solidFill>
                <a:latin typeface="Arial"/>
                <a:cs typeface="Arial"/>
              </a:rPr>
              <a:t>Q =</a:t>
            </a:r>
            <a:r>
              <a:rPr lang="en-US" spc="-5" dirty="0">
                <a:solidFill>
                  <a:srgbClr val="0B3D91"/>
                </a:solidFill>
                <a:latin typeface="Arial"/>
                <a:cs typeface="Arial"/>
              </a:rPr>
              <a:t> </a:t>
            </a:r>
            <a:r>
              <a:rPr lang="en-US" dirty="0">
                <a:solidFill>
                  <a:srgbClr val="0B3D91"/>
                </a:solidFill>
                <a:latin typeface="Arial"/>
                <a:cs typeface="Arial"/>
              </a:rPr>
              <a:t>SIGMA</a:t>
            </a:r>
            <a:r>
              <a:rPr lang="en-US" spc="-15" dirty="0">
                <a:solidFill>
                  <a:srgbClr val="0B3D91"/>
                </a:solidFill>
                <a:latin typeface="Arial"/>
                <a:cs typeface="Arial"/>
              </a:rPr>
              <a:t> </a:t>
            </a:r>
            <a:r>
              <a:rPr lang="en-US" dirty="0">
                <a:solidFill>
                  <a:srgbClr val="0B3D91"/>
                </a:solidFill>
                <a:latin typeface="Arial"/>
                <a:cs typeface="Arial"/>
              </a:rPr>
              <a:t>* G</a:t>
            </a:r>
            <a:r>
              <a:rPr lang="en-US" spc="-10" dirty="0">
                <a:solidFill>
                  <a:srgbClr val="0B3D91"/>
                </a:solidFill>
                <a:latin typeface="Arial"/>
                <a:cs typeface="Arial"/>
              </a:rPr>
              <a:t> </a:t>
            </a:r>
            <a:r>
              <a:rPr lang="en-US" dirty="0">
                <a:solidFill>
                  <a:srgbClr val="0B3D91"/>
                </a:solidFill>
                <a:latin typeface="Arial"/>
                <a:cs typeface="Arial"/>
              </a:rPr>
              <a:t>*</a:t>
            </a:r>
            <a:r>
              <a:rPr lang="en-US" spc="-5" dirty="0">
                <a:solidFill>
                  <a:srgbClr val="0B3D91"/>
                </a:solidFill>
                <a:latin typeface="Arial"/>
                <a:cs typeface="Arial"/>
              </a:rPr>
              <a:t> </a:t>
            </a:r>
            <a:r>
              <a:rPr lang="en-US" dirty="0">
                <a:solidFill>
                  <a:srgbClr val="0B3D91"/>
                </a:solidFill>
                <a:latin typeface="Arial"/>
                <a:cs typeface="Arial"/>
              </a:rPr>
              <a:t>(T</a:t>
            </a:r>
            <a:r>
              <a:rPr lang="en-US" spc="-210" dirty="0">
                <a:solidFill>
                  <a:srgbClr val="0B3D91"/>
                </a:solidFill>
                <a:latin typeface="Arial"/>
                <a:cs typeface="Arial"/>
              </a:rPr>
              <a:t> </a:t>
            </a:r>
            <a:r>
              <a:rPr lang="en-US" baseline="25462" dirty="0">
                <a:solidFill>
                  <a:srgbClr val="0B3D91"/>
                </a:solidFill>
                <a:latin typeface="Arial"/>
                <a:cs typeface="Arial"/>
              </a:rPr>
              <a:t>4</a:t>
            </a:r>
            <a:r>
              <a:rPr lang="en-US" spc="202" baseline="25462" dirty="0">
                <a:solidFill>
                  <a:srgbClr val="0B3D91"/>
                </a:solidFill>
                <a:latin typeface="Arial"/>
                <a:cs typeface="Arial"/>
              </a:rPr>
              <a:t> </a:t>
            </a:r>
            <a:r>
              <a:rPr lang="en-US" dirty="0">
                <a:solidFill>
                  <a:srgbClr val="0B3D91"/>
                </a:solidFill>
                <a:latin typeface="Arial"/>
                <a:cs typeface="Arial"/>
              </a:rPr>
              <a:t>–</a:t>
            </a:r>
            <a:r>
              <a:rPr lang="en-US" spc="-5" dirty="0">
                <a:solidFill>
                  <a:srgbClr val="0B3D91"/>
                </a:solidFill>
                <a:latin typeface="Arial"/>
                <a:cs typeface="Arial"/>
              </a:rPr>
              <a:t> </a:t>
            </a:r>
            <a:r>
              <a:rPr lang="en-US" dirty="0">
                <a:solidFill>
                  <a:srgbClr val="0B3D91"/>
                </a:solidFill>
                <a:latin typeface="Arial"/>
                <a:cs typeface="Arial"/>
              </a:rPr>
              <a:t>T</a:t>
            </a:r>
            <a:r>
              <a:rPr lang="en-US" spc="-229" dirty="0">
                <a:solidFill>
                  <a:srgbClr val="0B3D91"/>
                </a:solidFill>
                <a:latin typeface="Arial"/>
                <a:cs typeface="Arial"/>
              </a:rPr>
              <a:t> </a:t>
            </a:r>
            <a:r>
              <a:rPr lang="en-US" baseline="25462" dirty="0">
                <a:solidFill>
                  <a:srgbClr val="0B3D91"/>
                </a:solidFill>
                <a:latin typeface="Arial"/>
                <a:cs typeface="Arial"/>
              </a:rPr>
              <a:t>4</a:t>
            </a:r>
            <a:r>
              <a:rPr lang="en-US" dirty="0">
                <a:solidFill>
                  <a:srgbClr val="0B3D91"/>
                </a:solidFill>
                <a:latin typeface="Arial"/>
                <a:cs typeface="Arial"/>
              </a:rPr>
              <a:t>)</a:t>
            </a:r>
          </a:p>
          <a:p>
            <a:pPr marL="625475" indent="-220663">
              <a:spcBef>
                <a:spcPts val="100"/>
              </a:spcBef>
              <a:buFontTx/>
              <a:buChar char="–"/>
            </a:pPr>
            <a:r>
              <a:rPr lang="en-US" altLang="en-US" spc="-5" dirty="0">
                <a:solidFill>
                  <a:srgbClr val="0B3D91"/>
                </a:solidFill>
                <a:latin typeface="Arial"/>
                <a:cs typeface="Arial"/>
              </a:rPr>
              <a:t>If Ni and Nj are in the same submodel as defined by the HEADER, then only the  node numbers need be input</a:t>
            </a:r>
          </a:p>
          <a:p>
            <a:pPr marL="625475" indent="-220663">
              <a:spcBef>
                <a:spcPct val="0"/>
              </a:spcBef>
              <a:buFontTx/>
              <a:buChar char="–"/>
            </a:pPr>
            <a:r>
              <a:rPr lang="en-US" altLang="en-US" spc="-5" dirty="0">
                <a:solidFill>
                  <a:srgbClr val="0B3D91"/>
                </a:solidFill>
                <a:latin typeface="Arial"/>
                <a:cs typeface="Arial"/>
              </a:rPr>
              <a:t>If Ni or Nj are not in the same submodel as defined by the HEADER, then the</a:t>
            </a:r>
          </a:p>
          <a:p>
            <a:pPr marL="625475" indent="-220663">
              <a:spcBef>
                <a:spcPct val="0"/>
              </a:spcBef>
              <a:buFontTx/>
              <a:buNone/>
            </a:pPr>
            <a:r>
              <a:rPr lang="en-US" altLang="en-US" spc="-5" dirty="0">
                <a:solidFill>
                  <a:srgbClr val="0B3D91"/>
                </a:solidFill>
                <a:latin typeface="Arial"/>
                <a:cs typeface="Arial"/>
              </a:rPr>
              <a:t>full node qualification must be specified SUBMODEL.N</a:t>
            </a:r>
          </a:p>
          <a:p>
            <a:pPr marL="210185" indent="-172720">
              <a:spcBef>
                <a:spcPts val="105"/>
              </a:spcBef>
              <a:buFontTx/>
              <a:buChar char="•"/>
              <a:tabLst>
                <a:tab pos="210820" algn="l"/>
              </a:tabLst>
              <a:defRPr/>
            </a:pPr>
            <a:r>
              <a:rPr lang="en-US" altLang="en-US" sz="2000" dirty="0" err="1">
                <a:solidFill>
                  <a:srgbClr val="0B3D91"/>
                </a:solidFill>
                <a:latin typeface="Arial"/>
                <a:cs typeface="Arial"/>
              </a:rPr>
              <a:t>Conductances</a:t>
            </a:r>
            <a:r>
              <a:rPr lang="en-US" altLang="en-US" sz="2000" dirty="0">
                <a:solidFill>
                  <a:srgbClr val="0B3D91"/>
                </a:solidFill>
                <a:latin typeface="Arial"/>
                <a:cs typeface="Arial"/>
              </a:rPr>
              <a:t> are used by SINDA to calculate heat flows between nodes  which will satisfy the energy balance requirements</a:t>
            </a:r>
          </a:p>
          <a:p>
            <a:pPr marL="210185" indent="-172720">
              <a:spcBef>
                <a:spcPts val="105"/>
              </a:spcBef>
              <a:buFontTx/>
              <a:buChar char="•"/>
              <a:tabLst>
                <a:tab pos="210820" algn="l"/>
              </a:tabLst>
              <a:defRPr/>
            </a:pPr>
            <a:r>
              <a:rPr lang="en-US" altLang="en-US" sz="2000" dirty="0">
                <a:solidFill>
                  <a:srgbClr val="0B3D91"/>
                </a:solidFill>
                <a:latin typeface="Arial"/>
                <a:cs typeface="Arial"/>
              </a:rPr>
              <a:t>Some special options exits for generating multiple conductor or  temperature dependent conductors…this will be covered later</a:t>
            </a:r>
          </a:p>
          <a:p>
            <a:pPr>
              <a:spcBef>
                <a:spcPts val="900"/>
              </a:spcBef>
              <a:buFontTx/>
              <a:buNone/>
            </a:pPr>
            <a:r>
              <a:rPr lang="en-US" altLang="en-US" sz="1400" dirty="0">
                <a:solidFill>
                  <a:srgbClr val="FF0000"/>
                </a:solidFill>
                <a:latin typeface="Courier New" panose="02070309020205020404" pitchFamily="49" charset="0"/>
                <a:cs typeface="Courier New" panose="02070309020205020404" pitchFamily="49" charset="0"/>
              </a:rPr>
              <a:t>HEADER CONDUCTOR DATA, MYSUBMODEL</a:t>
            </a:r>
            <a:endParaRPr lang="en-US" altLang="en-US" sz="1400" dirty="0">
              <a:latin typeface="Courier New" panose="02070309020205020404" pitchFamily="49" charset="0"/>
              <a:cs typeface="Courier New" panose="02070309020205020404" pitchFamily="49" charset="0"/>
            </a:endParaRPr>
          </a:p>
          <a:p>
            <a:pPr>
              <a:lnSpc>
                <a:spcPct val="120000"/>
              </a:lnSpc>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101,101,102,10.0	$ Linear, within submodel  </a:t>
            </a:r>
          </a:p>
          <a:p>
            <a:pPr>
              <a:lnSpc>
                <a:spcPct val="120000"/>
              </a:lnSpc>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102,102,OTHERSUB.1,10.0 $ Linear, between submodels</a:t>
            </a:r>
            <a:endParaRPr lang="en-US" altLang="en-US" sz="1400" dirty="0">
              <a:latin typeface="Courier New" panose="02070309020205020404" pitchFamily="49" charset="0"/>
              <a:cs typeface="Courier New" panose="02070309020205020404" pitchFamily="49" charset="0"/>
            </a:endParaRPr>
          </a:p>
          <a:p>
            <a:pPr>
              <a:lnSpc>
                <a:spcPct val="120000"/>
              </a:lnSpc>
              <a:spcBef>
                <a:spcPct val="0"/>
              </a:spcBef>
              <a:buFontTx/>
              <a:buNone/>
            </a:pPr>
            <a:r>
              <a:rPr lang="en-US" altLang="en-US" sz="1400" b="1" dirty="0">
                <a:solidFill>
                  <a:srgbClr val="FF0000"/>
                </a:solidFill>
                <a:latin typeface="Courier New" panose="02070309020205020404" pitchFamily="49" charset="0"/>
                <a:cs typeface="Courier New" panose="02070309020205020404" pitchFamily="49" charset="0"/>
              </a:rPr>
              <a:t>   </a:t>
            </a:r>
            <a:r>
              <a:rPr lang="en-US" altLang="en-US" sz="1400" dirty="0">
                <a:solidFill>
                  <a:srgbClr val="FF0000"/>
                </a:solidFill>
                <a:latin typeface="Courier New" panose="02070309020205020404" pitchFamily="49" charset="0"/>
                <a:cs typeface="Courier New" panose="02070309020205020404" pitchFamily="49" charset="0"/>
              </a:rPr>
              <a:t>-103,101,SPACE.99999,0.01 $ Radiative, between submodels    </a:t>
            </a:r>
          </a:p>
          <a:p>
            <a:pPr>
              <a:lnSpc>
                <a:spcPct val="120000"/>
              </a:lnSpc>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104,101,103,-2.0	$ Linear (note negative!), likely FE generated</a:t>
            </a:r>
          </a:p>
          <a:p>
            <a:pPr>
              <a:lnSpc>
                <a:spcPct val="120000"/>
              </a:lnSpc>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105,101,-FLUID.1,10.0 $ Linear, one way (modeling fluid flow)</a:t>
            </a:r>
            <a:endParaRPr lang="en-US" dirty="0">
              <a:solidFill>
                <a:srgbClr val="0B3D91"/>
              </a:solidFill>
              <a:latin typeface="Arial"/>
              <a:cs typeface="Arial"/>
            </a:endParaRPr>
          </a:p>
        </p:txBody>
      </p:sp>
      <p:sp>
        <p:nvSpPr>
          <p:cNvPr id="150532" name="object 4">
            <a:extLst>
              <a:ext uri="{FF2B5EF4-FFF2-40B4-BE49-F238E27FC236}">
                <a16:creationId xmlns:a16="http://schemas.microsoft.com/office/drawing/2014/main" id="{556236AB-1CA3-45AB-94C6-1B3FE62A4A5C}"/>
              </a:ext>
            </a:extLst>
          </p:cNvPr>
          <p:cNvSpPr txBox="1">
            <a:spLocks noChangeArrowheads="1"/>
          </p:cNvSpPr>
          <p:nvPr/>
        </p:nvSpPr>
        <p:spPr bwMode="auto">
          <a:xfrm>
            <a:off x="6545263" y="1927225"/>
            <a:ext cx="569912"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spcBef>
                <a:spcPct val="20000"/>
              </a:spcBef>
              <a:buFont typeface="Arial" panose="020B0604020202020204" pitchFamily="34" charset="0"/>
              <a:buChar char="•"/>
              <a:tabLst>
                <a:tab pos="522288"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522288"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522288"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522288"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522288"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522288"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522288"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522288"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522288" algn="l"/>
              </a:tabLst>
              <a:defRPr sz="2000">
                <a:solidFill>
                  <a:schemeClr val="tx1"/>
                </a:solidFill>
                <a:latin typeface="Calibri" panose="020F0502020204030204" pitchFamily="34" charset="0"/>
              </a:defRPr>
            </a:lvl9pPr>
          </a:lstStyle>
          <a:p>
            <a:pPr>
              <a:spcBef>
                <a:spcPts val="100"/>
              </a:spcBef>
              <a:buFontTx/>
              <a:buNone/>
            </a:pPr>
            <a:r>
              <a:rPr lang="en-US" altLang="en-US" sz="1200">
                <a:latin typeface="Arial" panose="020B0604020202020204" pitchFamily="34" charset="0"/>
                <a:cs typeface="Arial" panose="020B0604020202020204" pitchFamily="34" charset="0"/>
              </a:rPr>
              <a:t>i	j</a:t>
            </a:r>
          </a:p>
        </p:txBody>
      </p:sp>
      <p:sp>
        <p:nvSpPr>
          <p:cNvPr id="5" name="Slide Number Placeholder 1">
            <a:extLst>
              <a:ext uri="{FF2B5EF4-FFF2-40B4-BE49-F238E27FC236}">
                <a16:creationId xmlns:a16="http://schemas.microsoft.com/office/drawing/2014/main" id="{3CDEF9E8-21E0-4295-B1E0-DD0770895CFD}"/>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183</a:t>
            </a:fld>
            <a:endParaRPr lang="en-US" altLang="en-US" sz="1200"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A3B6D2D-2135-4B8A-A0A9-C5561C66A25D}"/>
              </a:ext>
            </a:extLst>
          </p:cNvPr>
          <p:cNvSpPr txBox="1">
            <a:spLocks noGrp="1"/>
          </p:cNvSpPr>
          <p:nvPr>
            <p:ph type="title"/>
          </p:nvPr>
        </p:nvSpPr>
        <p:spPr>
          <a:xfrm>
            <a:off x="978195" y="0"/>
            <a:ext cx="7368364"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Conductance Terms</a:t>
            </a:r>
          </a:p>
        </p:txBody>
      </p:sp>
      <p:sp>
        <p:nvSpPr>
          <p:cNvPr id="151561" name="object 9">
            <a:extLst>
              <a:ext uri="{FF2B5EF4-FFF2-40B4-BE49-F238E27FC236}">
                <a16:creationId xmlns:a16="http://schemas.microsoft.com/office/drawing/2014/main" id="{BD5DA741-728C-4DF1-9610-146ABFF6622A}"/>
              </a:ext>
            </a:extLst>
          </p:cNvPr>
          <p:cNvSpPr txBox="1">
            <a:spLocks noChangeArrowheads="1"/>
          </p:cNvSpPr>
          <p:nvPr/>
        </p:nvSpPr>
        <p:spPr bwMode="auto">
          <a:xfrm>
            <a:off x="228600" y="1037567"/>
            <a:ext cx="8797925" cy="5498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73660" rIns="0" bIns="0">
            <a:spAutoFit/>
          </a:bodyPr>
          <a:lstStyle>
            <a:lvl1pPr marL="393700" indent="-342900">
              <a:spcBef>
                <a:spcPct val="20000"/>
              </a:spcBef>
              <a:buFont typeface="Arial" panose="020B0604020202020204" pitchFamily="34" charset="0"/>
              <a:buChar char="•"/>
              <a:tabLst>
                <a:tab pos="392113" algn="l"/>
                <a:tab pos="3937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392113" algn="l"/>
                <a:tab pos="3937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392113" algn="l"/>
                <a:tab pos="3937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392113" algn="l"/>
                <a:tab pos="3937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392113" algn="l"/>
                <a:tab pos="3937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392113" algn="l"/>
                <a:tab pos="3937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392113" algn="l"/>
                <a:tab pos="3937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392113" algn="l"/>
                <a:tab pos="3937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392113" algn="l"/>
                <a:tab pos="393700" algn="l"/>
              </a:tabLst>
              <a:defRPr sz="2000">
                <a:solidFill>
                  <a:schemeClr val="tx1"/>
                </a:solidFill>
                <a:latin typeface="Calibri" panose="020F0502020204030204" pitchFamily="34" charset="0"/>
              </a:defRPr>
            </a:lvl9pPr>
          </a:lstStyle>
          <a:p>
            <a:pPr>
              <a:spcBef>
                <a:spcPts val="575"/>
              </a:spcBef>
              <a:buFontTx/>
              <a:buChar char="•"/>
            </a:pPr>
            <a:r>
              <a:rPr lang="en-US" altLang="en-US" sz="2000" dirty="0">
                <a:solidFill>
                  <a:srgbClr val="0B3D91"/>
                </a:solidFill>
                <a:latin typeface="Arial" panose="020B0604020202020204" pitchFamily="34" charset="0"/>
                <a:cs typeface="Arial" panose="020B0604020202020204" pitchFamily="34" charset="0"/>
              </a:rPr>
              <a:t>Conductance couplings are linear and typically equal to k A</a:t>
            </a:r>
            <a:r>
              <a:rPr lang="en-US" altLang="en-US" sz="2000" baseline="-25000" dirty="0">
                <a:solidFill>
                  <a:srgbClr val="0B3D91"/>
                </a:solidFill>
                <a:latin typeface="Arial" panose="020B0604020202020204" pitchFamily="34" charset="0"/>
                <a:cs typeface="Arial" panose="020B0604020202020204" pitchFamily="34" charset="0"/>
              </a:rPr>
              <a:t>x </a:t>
            </a:r>
            <a:r>
              <a:rPr lang="en-US" altLang="en-US" sz="2000" dirty="0">
                <a:solidFill>
                  <a:srgbClr val="0B3D91"/>
                </a:solidFill>
                <a:latin typeface="Arial" panose="020B0604020202020204" pitchFamily="34" charset="0"/>
                <a:cs typeface="Arial" panose="020B0604020202020204" pitchFamily="34" charset="0"/>
              </a:rPr>
              <a:t>/ L</a:t>
            </a:r>
          </a:p>
          <a:p>
            <a:pPr>
              <a:spcBef>
                <a:spcPts val="475"/>
              </a:spcBef>
              <a:buFontTx/>
              <a:buChar char="•"/>
            </a:pPr>
            <a:r>
              <a:rPr lang="en-US" altLang="en-US" sz="2000" dirty="0">
                <a:solidFill>
                  <a:srgbClr val="0B3D91"/>
                </a:solidFill>
                <a:latin typeface="Arial" panose="020B0604020202020204" pitchFamily="34" charset="0"/>
                <a:cs typeface="Arial" panose="020B0604020202020204" pitchFamily="34" charset="0"/>
              </a:rPr>
              <a:t>Interface couplings are linear and typically equal to </a:t>
            </a:r>
            <a:r>
              <a:rPr lang="en-US" altLang="en-US" sz="2000" dirty="0" err="1">
                <a:solidFill>
                  <a:srgbClr val="0B3D91"/>
                </a:solidFill>
                <a:latin typeface="Arial" panose="020B0604020202020204" pitchFamily="34" charset="0"/>
                <a:cs typeface="Arial" panose="020B0604020202020204" pitchFamily="34" charset="0"/>
              </a:rPr>
              <a:t>A</a:t>
            </a:r>
            <a:r>
              <a:rPr lang="en-US" altLang="en-US" sz="1900" baseline="-21000" dirty="0" err="1">
                <a:solidFill>
                  <a:srgbClr val="0B3D91"/>
                </a:solidFill>
                <a:latin typeface="Arial" panose="020B0604020202020204" pitchFamily="34" charset="0"/>
                <a:cs typeface="Arial" panose="020B0604020202020204" pitchFamily="34" charset="0"/>
              </a:rPr>
              <a:t>footprint</a:t>
            </a:r>
            <a:r>
              <a:rPr lang="en-US" altLang="en-US" sz="1900" baseline="-21000" dirty="0">
                <a:solidFill>
                  <a:srgbClr val="0B3D91"/>
                </a:solidFill>
                <a:latin typeface="Arial" panose="020B0604020202020204" pitchFamily="34" charset="0"/>
                <a:cs typeface="Arial" panose="020B0604020202020204" pitchFamily="34" charset="0"/>
              </a:rPr>
              <a:t> </a:t>
            </a:r>
            <a:r>
              <a:rPr lang="en-US" altLang="en-US" sz="2000" dirty="0" err="1">
                <a:solidFill>
                  <a:srgbClr val="0B3D91"/>
                </a:solidFill>
                <a:latin typeface="Arial" panose="020B0604020202020204" pitchFamily="34" charset="0"/>
                <a:cs typeface="Arial" panose="020B0604020202020204" pitchFamily="34" charset="0"/>
              </a:rPr>
              <a:t>h</a:t>
            </a:r>
            <a:r>
              <a:rPr lang="en-US" altLang="en-US" sz="1900" baseline="-21000" dirty="0" err="1">
                <a:solidFill>
                  <a:srgbClr val="0B3D91"/>
                </a:solidFill>
                <a:latin typeface="Arial" panose="020B0604020202020204" pitchFamily="34" charset="0"/>
                <a:cs typeface="Arial" panose="020B0604020202020204" pitchFamily="34" charset="0"/>
              </a:rPr>
              <a:t>I</a:t>
            </a:r>
            <a:r>
              <a:rPr lang="en-US" altLang="en-US" sz="1900" baseline="-21000" dirty="0">
                <a:solidFill>
                  <a:srgbClr val="0B3D91"/>
                </a:solidFill>
                <a:latin typeface="Arial" panose="020B0604020202020204" pitchFamily="34" charset="0"/>
                <a:cs typeface="Arial" panose="020B0604020202020204" pitchFamily="34" charset="0"/>
              </a:rPr>
              <a:t>/F</a:t>
            </a:r>
          </a:p>
          <a:p>
            <a:pPr>
              <a:spcBef>
                <a:spcPts val="475"/>
              </a:spcBef>
              <a:buFontTx/>
              <a:buChar char="•"/>
            </a:pPr>
            <a:r>
              <a:rPr lang="en-US" altLang="en-US" sz="2000" dirty="0">
                <a:solidFill>
                  <a:srgbClr val="0B3D91"/>
                </a:solidFill>
                <a:latin typeface="Arial" panose="020B0604020202020204" pitchFamily="34" charset="0"/>
                <a:cs typeface="Arial" panose="020B0604020202020204" pitchFamily="34" charset="0"/>
              </a:rPr>
              <a:t>Convection couplings are linear and typically equal to </a:t>
            </a:r>
            <a:r>
              <a:rPr lang="en-US" altLang="en-US" sz="2000" dirty="0" err="1">
                <a:solidFill>
                  <a:srgbClr val="0B3D91"/>
                </a:solidFill>
                <a:latin typeface="Arial" panose="020B0604020202020204" pitchFamily="34" charset="0"/>
                <a:cs typeface="Arial" panose="020B0604020202020204" pitchFamily="34" charset="0"/>
              </a:rPr>
              <a:t>A</a:t>
            </a:r>
            <a:r>
              <a:rPr lang="en-US" altLang="en-US" sz="1900" baseline="-21000" dirty="0" err="1">
                <a:solidFill>
                  <a:srgbClr val="0B3D91"/>
                </a:solidFill>
                <a:latin typeface="Arial" panose="020B0604020202020204" pitchFamily="34" charset="0"/>
                <a:cs typeface="Arial" panose="020B0604020202020204" pitchFamily="34" charset="0"/>
              </a:rPr>
              <a:t>surface</a:t>
            </a:r>
            <a:r>
              <a:rPr lang="en-US" altLang="en-US" sz="1900" baseline="-21000" dirty="0">
                <a:solidFill>
                  <a:srgbClr val="0B3D91"/>
                </a:solidFill>
                <a:latin typeface="Arial" panose="020B0604020202020204" pitchFamily="34" charset="0"/>
                <a:cs typeface="Arial" panose="020B0604020202020204" pitchFamily="34" charset="0"/>
              </a:rPr>
              <a:t> </a:t>
            </a:r>
            <a:r>
              <a:rPr lang="en-US" altLang="en-US" sz="2000" dirty="0" err="1">
                <a:solidFill>
                  <a:srgbClr val="0B3D91"/>
                </a:solidFill>
                <a:latin typeface="Arial" panose="020B0604020202020204" pitchFamily="34" charset="0"/>
                <a:cs typeface="Arial" panose="020B0604020202020204" pitchFamily="34" charset="0"/>
              </a:rPr>
              <a:t>h</a:t>
            </a:r>
            <a:r>
              <a:rPr lang="en-US" altLang="en-US" sz="1900" baseline="-21000" dirty="0" err="1">
                <a:solidFill>
                  <a:srgbClr val="0B3D91"/>
                </a:solidFill>
                <a:latin typeface="Arial" panose="020B0604020202020204" pitchFamily="34" charset="0"/>
                <a:cs typeface="Arial" panose="020B0604020202020204" pitchFamily="34" charset="0"/>
              </a:rPr>
              <a:t>conv</a:t>
            </a:r>
            <a:endParaRPr lang="en-US" altLang="en-US" sz="1900" baseline="-21000" dirty="0">
              <a:solidFill>
                <a:srgbClr val="0B3D91"/>
              </a:solidFill>
              <a:latin typeface="Arial" panose="020B0604020202020204" pitchFamily="34" charset="0"/>
              <a:cs typeface="Arial" panose="020B0604020202020204" pitchFamily="34" charset="0"/>
            </a:endParaRPr>
          </a:p>
          <a:p>
            <a:pPr>
              <a:spcBef>
                <a:spcPts val="213"/>
              </a:spcBef>
              <a:buFontTx/>
              <a:buChar char="•"/>
            </a:pPr>
            <a:r>
              <a:rPr lang="en-US" altLang="en-US" sz="2000" dirty="0">
                <a:solidFill>
                  <a:srgbClr val="0B3D91"/>
                </a:solidFill>
                <a:latin typeface="Arial" panose="020B0604020202020204" pitchFamily="34" charset="0"/>
                <a:cs typeface="Arial" panose="020B0604020202020204" pitchFamily="34" charset="0"/>
              </a:rPr>
              <a:t>Radiation couplings are non-linear and typically equal to </a:t>
            </a:r>
            <a:r>
              <a:rPr lang="en-US" altLang="en-US" sz="2000" dirty="0">
                <a:solidFill>
                  <a:srgbClr val="0B3D91"/>
                </a:solidFill>
                <a:latin typeface="Symbol" panose="05050102010706020507" pitchFamily="18" charset="2"/>
                <a:cs typeface="Arial" panose="020B0604020202020204" pitchFamily="34" charset="0"/>
              </a:rPr>
              <a:t>s </a:t>
            </a:r>
            <a:r>
              <a:rPr lang="en-US" altLang="en-US" sz="2000" dirty="0" err="1">
                <a:solidFill>
                  <a:srgbClr val="0B3D91"/>
                </a:solidFill>
                <a:latin typeface="Arial" panose="020B0604020202020204" pitchFamily="34" charset="0"/>
                <a:cs typeface="Arial" panose="020B0604020202020204" pitchFamily="34" charset="0"/>
              </a:rPr>
              <a:t>A</a:t>
            </a:r>
            <a:r>
              <a:rPr lang="en-US" altLang="en-US" sz="2000" baseline="-25000" dirty="0" err="1">
                <a:solidFill>
                  <a:srgbClr val="0B3D91"/>
                </a:solidFill>
                <a:latin typeface="Arial" panose="020B0604020202020204" pitchFamily="34" charset="0"/>
                <a:cs typeface="Arial" panose="020B0604020202020204" pitchFamily="34" charset="0"/>
              </a:rPr>
              <a:t>Surface</a:t>
            </a:r>
            <a:r>
              <a:rPr lang="en-US" altLang="en-US" sz="2000" dirty="0">
                <a:solidFill>
                  <a:srgbClr val="0B3D91"/>
                </a:solidFill>
                <a:latin typeface="Symbol" panose="05050102010706020507" pitchFamily="18" charset="2"/>
                <a:cs typeface="Arial" panose="020B0604020202020204" pitchFamily="34" charset="0"/>
              </a:rPr>
              <a:t> e</a:t>
            </a:r>
            <a:r>
              <a:rPr lang="en-US" sz="2000" dirty="0">
                <a:solidFill>
                  <a:srgbClr val="0B3D91"/>
                </a:solidFill>
                <a:latin typeface="Arial" panose="020B0604020202020204" pitchFamily="34" charset="0"/>
                <a:cs typeface="Arial" panose="020B0604020202020204" pitchFamily="34" charset="0"/>
              </a:rPr>
              <a:t> Ꞙ</a:t>
            </a:r>
            <a:endParaRPr lang="en-US" altLang="en-US" sz="2000" dirty="0">
              <a:solidFill>
                <a:srgbClr val="0B3D91"/>
              </a:solidFill>
              <a:latin typeface="Arial" panose="020B0604020202020204" pitchFamily="34" charset="0"/>
              <a:cs typeface="Arial" panose="020B0604020202020204" pitchFamily="34" charset="0"/>
            </a:endParaRPr>
          </a:p>
          <a:p>
            <a:pPr>
              <a:spcBef>
                <a:spcPts val="750"/>
              </a:spcBef>
              <a:buFontTx/>
              <a:buChar char="•"/>
            </a:pPr>
            <a:r>
              <a:rPr lang="en-US" altLang="en-US" sz="2000" dirty="0">
                <a:solidFill>
                  <a:srgbClr val="0B3D91"/>
                </a:solidFill>
                <a:latin typeface="Arial" panose="020B0604020202020204" pitchFamily="34" charset="0"/>
                <a:cs typeface="Arial" panose="020B0604020202020204" pitchFamily="34" charset="0"/>
              </a:rPr>
              <a:t>Where:</a:t>
            </a:r>
          </a:p>
          <a:p>
            <a:pPr marL="1597025" algn="just">
              <a:lnSpc>
                <a:spcPct val="120000"/>
              </a:lnSpc>
              <a:spcBef>
                <a:spcPts val="13"/>
              </a:spcBef>
              <a:buFontTx/>
              <a:buNone/>
              <a:tabLst/>
            </a:pPr>
            <a:r>
              <a:rPr lang="en-US" altLang="en-US" sz="1800" dirty="0">
                <a:solidFill>
                  <a:srgbClr val="0B3D91"/>
                </a:solidFill>
                <a:latin typeface="Arial" panose="020B0604020202020204" pitchFamily="34" charset="0"/>
                <a:cs typeface="Arial" panose="020B0604020202020204" pitchFamily="34" charset="0"/>
              </a:rPr>
              <a:t>k - thermal conductivity  </a:t>
            </a:r>
          </a:p>
          <a:p>
            <a:pPr marL="1597025" algn="just">
              <a:lnSpc>
                <a:spcPct val="120000"/>
              </a:lnSpc>
              <a:spcBef>
                <a:spcPts val="13"/>
              </a:spcBef>
              <a:buFontTx/>
              <a:buNone/>
              <a:tabLst/>
            </a:pPr>
            <a:r>
              <a:rPr lang="en-US" altLang="en-US" sz="1800" dirty="0">
                <a:solidFill>
                  <a:srgbClr val="0B3D91"/>
                </a:solidFill>
                <a:latin typeface="Arial" panose="020B0604020202020204" pitchFamily="34" charset="0"/>
                <a:cs typeface="Arial" panose="020B0604020202020204" pitchFamily="34" charset="0"/>
              </a:rPr>
              <a:t>A</a:t>
            </a:r>
            <a:r>
              <a:rPr lang="en-US" altLang="en-US" sz="1800" baseline="-25000" dirty="0">
                <a:solidFill>
                  <a:srgbClr val="0B3D91"/>
                </a:solidFill>
                <a:latin typeface="Arial" panose="020B0604020202020204" pitchFamily="34" charset="0"/>
                <a:cs typeface="Arial" panose="020B0604020202020204" pitchFamily="34" charset="0"/>
              </a:rPr>
              <a:t>x</a:t>
            </a:r>
            <a:r>
              <a:rPr lang="en-US" altLang="en-US" sz="1800" dirty="0">
                <a:solidFill>
                  <a:srgbClr val="0B3D91"/>
                </a:solidFill>
                <a:latin typeface="Arial" panose="020B0604020202020204" pitchFamily="34" charset="0"/>
                <a:cs typeface="Arial" panose="020B0604020202020204" pitchFamily="34" charset="0"/>
              </a:rPr>
              <a:t> - cross sectional area</a:t>
            </a:r>
          </a:p>
          <a:p>
            <a:pPr marL="1597025" algn="just">
              <a:lnSpc>
                <a:spcPct val="120000"/>
              </a:lnSpc>
              <a:spcBef>
                <a:spcPts val="13"/>
              </a:spcBef>
              <a:buFontTx/>
              <a:buNone/>
              <a:tabLst/>
            </a:pPr>
            <a:r>
              <a:rPr lang="en-US" altLang="en-US" sz="1800" dirty="0">
                <a:solidFill>
                  <a:srgbClr val="0B3D91"/>
                </a:solidFill>
                <a:latin typeface="Arial" panose="020B0604020202020204" pitchFamily="34" charset="0"/>
                <a:cs typeface="Arial" panose="020B0604020202020204" pitchFamily="34" charset="0"/>
              </a:rPr>
              <a:t>L - path length</a:t>
            </a:r>
          </a:p>
          <a:p>
            <a:pPr marL="1597025" algn="just">
              <a:spcBef>
                <a:spcPts val="425"/>
              </a:spcBef>
              <a:buFontTx/>
              <a:buNone/>
              <a:tabLst/>
            </a:pPr>
            <a:r>
              <a:rPr lang="en-US" altLang="en-US" sz="1800" dirty="0" err="1">
                <a:solidFill>
                  <a:srgbClr val="0B3D91"/>
                </a:solidFill>
                <a:latin typeface="Arial" panose="020B0604020202020204" pitchFamily="34" charset="0"/>
                <a:cs typeface="Arial" panose="020B0604020202020204" pitchFamily="34" charset="0"/>
              </a:rPr>
              <a:t>A</a:t>
            </a:r>
            <a:r>
              <a:rPr lang="en-US" altLang="en-US" sz="1800" baseline="-21000" dirty="0" err="1">
                <a:solidFill>
                  <a:srgbClr val="0B3D91"/>
                </a:solidFill>
                <a:latin typeface="Arial" panose="020B0604020202020204" pitchFamily="34" charset="0"/>
                <a:cs typeface="Arial" panose="020B0604020202020204" pitchFamily="34" charset="0"/>
              </a:rPr>
              <a:t>footprint</a:t>
            </a:r>
            <a:r>
              <a:rPr lang="en-US" altLang="en-US" sz="1800" baseline="-21000" dirty="0">
                <a:solidFill>
                  <a:srgbClr val="0B3D91"/>
                </a:solidFill>
                <a:latin typeface="Arial" panose="020B0604020202020204" pitchFamily="34" charset="0"/>
                <a:cs typeface="Arial" panose="020B0604020202020204" pitchFamily="34" charset="0"/>
              </a:rPr>
              <a:t> </a:t>
            </a:r>
            <a:r>
              <a:rPr lang="en-US" altLang="en-US" sz="1800" dirty="0">
                <a:solidFill>
                  <a:srgbClr val="0B3D91"/>
                </a:solidFill>
                <a:latin typeface="Arial" panose="020B0604020202020204" pitchFamily="34" charset="0"/>
                <a:cs typeface="Arial" panose="020B0604020202020204" pitchFamily="34" charset="0"/>
              </a:rPr>
              <a:t>- Contact Area</a:t>
            </a:r>
          </a:p>
          <a:p>
            <a:pPr marL="1597025" algn="just">
              <a:lnSpc>
                <a:spcPts val="2588"/>
              </a:lnSpc>
              <a:spcBef>
                <a:spcPts val="163"/>
              </a:spcBef>
              <a:buFontTx/>
              <a:buNone/>
              <a:tabLst/>
            </a:pPr>
            <a:r>
              <a:rPr lang="en-US" altLang="en-US" sz="1800" dirty="0" err="1">
                <a:solidFill>
                  <a:srgbClr val="0B3D91"/>
                </a:solidFill>
                <a:latin typeface="Arial" panose="020B0604020202020204" pitchFamily="34" charset="0"/>
                <a:cs typeface="Arial" panose="020B0604020202020204" pitchFamily="34" charset="0"/>
              </a:rPr>
              <a:t>A</a:t>
            </a:r>
            <a:r>
              <a:rPr lang="en-US" altLang="en-US" sz="1800" baseline="-21000" dirty="0" err="1">
                <a:solidFill>
                  <a:srgbClr val="0B3D91"/>
                </a:solidFill>
                <a:latin typeface="Arial" panose="020B0604020202020204" pitchFamily="34" charset="0"/>
                <a:cs typeface="Arial" panose="020B0604020202020204" pitchFamily="34" charset="0"/>
              </a:rPr>
              <a:t>surface</a:t>
            </a:r>
            <a:r>
              <a:rPr lang="en-US" altLang="en-US" sz="1800" baseline="-21000" dirty="0">
                <a:solidFill>
                  <a:srgbClr val="0B3D91"/>
                </a:solidFill>
                <a:latin typeface="Arial" panose="020B0604020202020204" pitchFamily="34" charset="0"/>
                <a:cs typeface="Arial" panose="020B0604020202020204" pitchFamily="34" charset="0"/>
              </a:rPr>
              <a:t> </a:t>
            </a:r>
            <a:r>
              <a:rPr lang="en-US" altLang="en-US" sz="1800" dirty="0">
                <a:solidFill>
                  <a:srgbClr val="0B3D91"/>
                </a:solidFill>
                <a:latin typeface="Arial" panose="020B0604020202020204" pitchFamily="34" charset="0"/>
                <a:cs typeface="Arial" panose="020B0604020202020204" pitchFamily="34" charset="0"/>
              </a:rPr>
              <a:t>- Surface Area</a:t>
            </a:r>
          </a:p>
          <a:p>
            <a:pPr marL="1597025" algn="just">
              <a:spcBef>
                <a:spcPts val="275"/>
              </a:spcBef>
              <a:buFontTx/>
              <a:buNone/>
              <a:tabLst/>
            </a:pPr>
            <a:r>
              <a:rPr lang="en-US" altLang="en-US" sz="1800" dirty="0" err="1">
                <a:solidFill>
                  <a:srgbClr val="0B3D91"/>
                </a:solidFill>
                <a:latin typeface="Arial" panose="020B0604020202020204" pitchFamily="34" charset="0"/>
                <a:cs typeface="Arial" panose="020B0604020202020204" pitchFamily="34" charset="0"/>
              </a:rPr>
              <a:t>h</a:t>
            </a:r>
            <a:r>
              <a:rPr lang="en-US" altLang="en-US" sz="1800" baseline="-21000" dirty="0" err="1">
                <a:solidFill>
                  <a:srgbClr val="0B3D91"/>
                </a:solidFill>
                <a:latin typeface="Arial" panose="020B0604020202020204" pitchFamily="34" charset="0"/>
                <a:cs typeface="Arial" panose="020B0604020202020204" pitchFamily="34" charset="0"/>
              </a:rPr>
              <a:t>I</a:t>
            </a:r>
            <a:r>
              <a:rPr lang="en-US" altLang="en-US" sz="1800" baseline="-21000" dirty="0">
                <a:solidFill>
                  <a:srgbClr val="0B3D91"/>
                </a:solidFill>
                <a:latin typeface="Arial" panose="020B0604020202020204" pitchFamily="34" charset="0"/>
                <a:cs typeface="Arial" panose="020B0604020202020204" pitchFamily="34" charset="0"/>
              </a:rPr>
              <a:t>/F </a:t>
            </a:r>
            <a:r>
              <a:rPr lang="en-US" altLang="en-US" sz="1800" dirty="0">
                <a:solidFill>
                  <a:srgbClr val="0B3D91"/>
                </a:solidFill>
                <a:latin typeface="Arial" panose="020B0604020202020204" pitchFamily="34" charset="0"/>
                <a:cs typeface="Arial" panose="020B0604020202020204" pitchFamily="34" charset="0"/>
              </a:rPr>
              <a:t>- Interface conductance </a:t>
            </a:r>
          </a:p>
          <a:p>
            <a:pPr marL="1597025" algn="just">
              <a:spcBef>
                <a:spcPts val="275"/>
              </a:spcBef>
              <a:buFontTx/>
              <a:buNone/>
              <a:tabLst/>
            </a:pPr>
            <a:r>
              <a:rPr lang="en-US" altLang="en-US" sz="1800" dirty="0" err="1">
                <a:solidFill>
                  <a:srgbClr val="0B3D91"/>
                </a:solidFill>
                <a:latin typeface="Arial" panose="020B0604020202020204" pitchFamily="34" charset="0"/>
                <a:cs typeface="Arial" panose="020B0604020202020204" pitchFamily="34" charset="0"/>
              </a:rPr>
              <a:t>h</a:t>
            </a:r>
            <a:r>
              <a:rPr lang="en-US" altLang="en-US" sz="1800" baseline="-21000" dirty="0" err="1">
                <a:solidFill>
                  <a:srgbClr val="0B3D91"/>
                </a:solidFill>
                <a:latin typeface="Arial" panose="020B0604020202020204" pitchFamily="34" charset="0"/>
                <a:cs typeface="Arial" panose="020B0604020202020204" pitchFamily="34" charset="0"/>
              </a:rPr>
              <a:t>conv</a:t>
            </a:r>
            <a:r>
              <a:rPr lang="en-US" altLang="en-US" sz="1800" baseline="-21000" dirty="0">
                <a:solidFill>
                  <a:srgbClr val="0B3D91"/>
                </a:solidFill>
                <a:latin typeface="Arial" panose="020B0604020202020204" pitchFamily="34" charset="0"/>
                <a:cs typeface="Arial" panose="020B0604020202020204" pitchFamily="34" charset="0"/>
              </a:rPr>
              <a:t> </a:t>
            </a:r>
            <a:r>
              <a:rPr lang="en-US" altLang="en-US" sz="1800" dirty="0">
                <a:solidFill>
                  <a:srgbClr val="0B3D91"/>
                </a:solidFill>
                <a:latin typeface="Arial" panose="020B0604020202020204" pitchFamily="34" charset="0"/>
                <a:cs typeface="Arial" panose="020B0604020202020204" pitchFamily="34" charset="0"/>
              </a:rPr>
              <a:t>- convection coefficient</a:t>
            </a:r>
          </a:p>
          <a:p>
            <a:pPr marL="1254125" indent="0" algn="just">
              <a:spcBef>
                <a:spcPts val="425"/>
              </a:spcBef>
              <a:buNone/>
              <a:tabLst/>
            </a:pPr>
            <a:r>
              <a:rPr lang="en-US" altLang="en-US" sz="1800" dirty="0">
                <a:solidFill>
                  <a:srgbClr val="0B3D91"/>
                </a:solidFill>
                <a:latin typeface="Symbol" panose="05050102010706020507" pitchFamily="18" charset="2"/>
                <a:cs typeface="Arial" panose="020B0604020202020204" pitchFamily="34" charset="0"/>
              </a:rPr>
              <a:t>s</a:t>
            </a:r>
            <a:r>
              <a:rPr lang="en-US" altLang="en-US" sz="1800" dirty="0">
                <a:solidFill>
                  <a:srgbClr val="0B3D91"/>
                </a:solidFill>
                <a:latin typeface="Arial" panose="020B0604020202020204" pitchFamily="34" charset="0"/>
                <a:cs typeface="Arial" panose="020B0604020202020204" pitchFamily="34" charset="0"/>
              </a:rPr>
              <a:t> -  </a:t>
            </a:r>
            <a:r>
              <a:rPr lang="en-US" altLang="en-US" sz="1800" dirty="0" err="1">
                <a:solidFill>
                  <a:srgbClr val="0B3D91"/>
                </a:solidFill>
                <a:latin typeface="Arial" panose="020B0604020202020204" pitchFamily="34" charset="0"/>
                <a:cs typeface="Arial" panose="020B0604020202020204" pitchFamily="34" charset="0"/>
              </a:rPr>
              <a:t>stephan-boltzman</a:t>
            </a:r>
            <a:r>
              <a:rPr lang="en-US" altLang="en-US" sz="1800" dirty="0">
                <a:solidFill>
                  <a:srgbClr val="0B3D91"/>
                </a:solidFill>
                <a:latin typeface="Arial" panose="020B0604020202020204" pitchFamily="34" charset="0"/>
                <a:cs typeface="Arial" panose="020B0604020202020204" pitchFamily="34" charset="0"/>
              </a:rPr>
              <a:t> constant</a:t>
            </a:r>
          </a:p>
          <a:p>
            <a:pPr marL="1254125" indent="0" algn="just">
              <a:spcBef>
                <a:spcPts val="425"/>
              </a:spcBef>
              <a:buNone/>
              <a:tabLst/>
            </a:pPr>
            <a:r>
              <a:rPr lang="en-US" altLang="en-US" sz="1800" dirty="0">
                <a:solidFill>
                  <a:srgbClr val="0B3D91"/>
                </a:solidFill>
                <a:latin typeface="Symbol" panose="05050102010706020507" pitchFamily="18" charset="2"/>
                <a:cs typeface="Arial" panose="020B0604020202020204" pitchFamily="34" charset="0"/>
              </a:rPr>
              <a:t>e</a:t>
            </a:r>
            <a:r>
              <a:rPr lang="en-US" altLang="en-US" sz="1800" dirty="0">
                <a:solidFill>
                  <a:srgbClr val="0B3D91"/>
                </a:solidFill>
                <a:latin typeface="Arial" panose="020B0604020202020204" pitchFamily="34" charset="0"/>
                <a:cs typeface="Arial" panose="020B0604020202020204" pitchFamily="34" charset="0"/>
              </a:rPr>
              <a:t> – IR emissivity</a:t>
            </a:r>
          </a:p>
          <a:p>
            <a:pPr marL="1254125" indent="0" algn="just">
              <a:spcBef>
                <a:spcPts val="438"/>
              </a:spcBef>
              <a:buNone/>
              <a:tabLst/>
            </a:pPr>
            <a:r>
              <a:rPr lang="en-US" sz="1800" dirty="0">
                <a:solidFill>
                  <a:srgbClr val="0B3D91"/>
                </a:solidFill>
                <a:latin typeface="Arial" panose="020B0604020202020204" pitchFamily="34" charset="0"/>
                <a:cs typeface="Arial" panose="020B0604020202020204" pitchFamily="34" charset="0"/>
              </a:rPr>
              <a:t>Ꞙ- (Script F) view factor – often computed by ray trace computer codes</a:t>
            </a:r>
          </a:p>
          <a:p>
            <a:pPr marL="1597025" algn="just">
              <a:spcBef>
                <a:spcPts val="438"/>
              </a:spcBef>
              <a:buFont typeface="Symbol" panose="05050102010706020507" pitchFamily="18" charset="2"/>
              <a:buChar char="e"/>
              <a:tabLst/>
            </a:pPr>
            <a:endParaRPr lang="en-US" altLang="en-US" sz="1800" dirty="0">
              <a:solidFill>
                <a:srgbClr val="0B3D91"/>
              </a:solidFill>
              <a:latin typeface="Arial" panose="020B0604020202020204" pitchFamily="34" charset="0"/>
              <a:cs typeface="Arial" panose="020B0604020202020204" pitchFamily="34" charset="0"/>
            </a:endParaRPr>
          </a:p>
        </p:txBody>
      </p:sp>
      <p:sp>
        <p:nvSpPr>
          <p:cNvPr id="4" name="Slide Number Placeholder 1">
            <a:extLst>
              <a:ext uri="{FF2B5EF4-FFF2-40B4-BE49-F238E27FC236}">
                <a16:creationId xmlns:a16="http://schemas.microsoft.com/office/drawing/2014/main" id="{E351A1E5-9B3B-4463-AC70-DFF0650F14BE}"/>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184</a:t>
            </a:fld>
            <a:endParaRPr lang="en-US" altLang="en-US" sz="1200"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4BD46E70-8BAC-4B08-B5A2-D2B822FA5524}"/>
              </a:ext>
            </a:extLst>
          </p:cNvPr>
          <p:cNvSpPr txBox="1">
            <a:spLocks noGrp="1"/>
          </p:cNvSpPr>
          <p:nvPr>
            <p:ph type="title"/>
          </p:nvPr>
        </p:nvSpPr>
        <p:spPr>
          <a:xfrm>
            <a:off x="988828" y="0"/>
            <a:ext cx="7221722" cy="978195"/>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HEADER SOURCE DATA,</a:t>
            </a:r>
            <a:r>
              <a:rPr lang="en-US" sz="2800" spc="-5" dirty="0"/>
              <a:t> </a:t>
            </a:r>
            <a:r>
              <a:rPr sz="2800" spc="-5" dirty="0"/>
              <a:t>submodel</a:t>
            </a:r>
          </a:p>
        </p:txBody>
      </p:sp>
      <p:sp>
        <p:nvSpPr>
          <p:cNvPr id="152579" name="object 3">
            <a:extLst>
              <a:ext uri="{FF2B5EF4-FFF2-40B4-BE49-F238E27FC236}">
                <a16:creationId xmlns:a16="http://schemas.microsoft.com/office/drawing/2014/main" id="{695E9A5D-BC24-4FB7-B110-674D8905AD54}"/>
              </a:ext>
            </a:extLst>
          </p:cNvPr>
          <p:cNvSpPr txBox="1">
            <a:spLocks noChangeArrowheads="1"/>
          </p:cNvSpPr>
          <p:nvPr/>
        </p:nvSpPr>
        <p:spPr bwMode="auto">
          <a:xfrm>
            <a:off x="231775" y="1201737"/>
            <a:ext cx="8569325" cy="4247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Basic Format</a:t>
            </a:r>
          </a:p>
          <a:p>
            <a:pPr lvl="1">
              <a:spcBef>
                <a:spcPct val="0"/>
              </a:spcBef>
            </a:pPr>
            <a:r>
              <a:rPr lang="en-US" altLang="en-US" sz="1800" b="1" i="1" dirty="0">
                <a:solidFill>
                  <a:srgbClr val="0B3D91"/>
                </a:solidFill>
                <a:latin typeface="Arial" panose="020B0604020202020204" pitchFamily="34" charset="0"/>
                <a:cs typeface="Arial" panose="020B0604020202020204" pitchFamily="34" charset="0"/>
              </a:rPr>
              <a:t>N#, Source</a:t>
            </a:r>
            <a:endParaRPr lang="en-US" altLang="en-US" sz="1800" dirty="0">
              <a:solidFill>
                <a:srgbClr val="0B3D91"/>
              </a:solidFill>
              <a:latin typeface="Arial" panose="020B0604020202020204" pitchFamily="34" charset="0"/>
              <a:cs typeface="Arial" panose="020B0604020202020204" pitchFamily="34" charset="0"/>
            </a:endParaRP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Q values for each node are initialized to SOURCE data values at the beginning</a:t>
            </a:r>
          </a:p>
          <a:p>
            <a:pPr marL="568325" indent="0">
              <a:spcBef>
                <a:spcPct val="0"/>
              </a:spcBef>
              <a:buFontTx/>
              <a:buNone/>
              <a:tabLst/>
            </a:pPr>
            <a:r>
              <a:rPr lang="en-US" altLang="en-US" sz="1800" dirty="0">
                <a:solidFill>
                  <a:srgbClr val="0B3D91"/>
                </a:solidFill>
                <a:latin typeface="Arial" panose="020B0604020202020204" pitchFamily="34" charset="0"/>
                <a:cs typeface="Arial" panose="020B0604020202020204" pitchFamily="34" charset="0"/>
              </a:rPr>
              <a:t>of VARIABLES 0</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Numerous functions may over write these Q values if you are not careful</a:t>
            </a:r>
          </a:p>
          <a:p>
            <a:pPr lvl="1">
              <a:spcBef>
                <a:spcPct val="0"/>
              </a:spcBef>
              <a:buFontTx/>
              <a:buChar char="–"/>
            </a:pPr>
            <a:r>
              <a:rPr lang="en-US" altLang="en-US" sz="1800" b="1" i="1" u="sng" dirty="0">
                <a:solidFill>
                  <a:srgbClr val="C00000"/>
                </a:solidFill>
                <a:latin typeface="Arial" panose="020B0604020202020204" pitchFamily="34" charset="0"/>
                <a:cs typeface="Arial" panose="020B0604020202020204" pitchFamily="34" charset="0"/>
              </a:rPr>
              <a:t>Recommend to avoid using SOURCE DATA, apply heat loads in VARIABLES0  or VARIABLES1 instead</a:t>
            </a:r>
          </a:p>
          <a:p>
            <a:pPr marL="173038" indent="-173038">
              <a:spcBef>
                <a:spcPts val="950"/>
              </a:spcBef>
              <a:buFontTx/>
              <a:buChar char="•"/>
              <a:tabLst/>
            </a:pPr>
            <a:r>
              <a:rPr lang="en-US" altLang="en-US" sz="2000" dirty="0">
                <a:solidFill>
                  <a:srgbClr val="0B3D91"/>
                </a:solidFill>
                <a:latin typeface="Arial" panose="020B0604020202020204" pitchFamily="34" charset="0"/>
                <a:cs typeface="Arial" panose="020B0604020202020204" pitchFamily="34" charset="0"/>
              </a:rPr>
              <a:t>Sources are used by SINDA to drive heat flows between nodes and towards a boundary to satisfy the energy balance requirements</a:t>
            </a:r>
          </a:p>
          <a:p>
            <a:pPr marL="173038" indent="-173038">
              <a:spcBef>
                <a:spcPts val="963"/>
              </a:spcBef>
              <a:buFontTx/>
              <a:buChar char="•"/>
              <a:tabLst/>
            </a:pPr>
            <a:r>
              <a:rPr lang="en-US" altLang="en-US" sz="2000" dirty="0">
                <a:solidFill>
                  <a:srgbClr val="0B3D91"/>
                </a:solidFill>
                <a:latin typeface="Arial" panose="020B0604020202020204" pitchFamily="34" charset="0"/>
                <a:cs typeface="Arial" panose="020B0604020202020204" pitchFamily="34" charset="0"/>
              </a:rPr>
              <a:t>Some special options exits for generating multiple sources or temperature dependent capacitances…this will be covered later</a:t>
            </a:r>
          </a:p>
          <a:p>
            <a:pPr marL="173038" indent="-173038">
              <a:spcBef>
                <a:spcPts val="38"/>
              </a:spcBef>
              <a:buFontTx/>
              <a:buNone/>
              <a:tabLst/>
            </a:pPr>
            <a:endParaRPr lang="en-US" altLang="en-US" sz="2000" dirty="0">
              <a:latin typeface="Arial" panose="020B0604020202020204" pitchFamily="34" charset="0"/>
              <a:cs typeface="Arial" panose="020B0604020202020204" pitchFamily="34"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HEADER SOURCE DATA,MYSUBMODEL</a:t>
            </a:r>
            <a:endParaRPr lang="en-US" altLang="en-US" sz="1400" dirty="0">
              <a:latin typeface="Courier New" panose="02070309020205020404" pitchFamily="49" charset="0"/>
              <a:cs typeface="Courier New" panose="02070309020205020404" pitchFamily="49" charset="0"/>
            </a:endParaRPr>
          </a:p>
          <a:p>
            <a:pPr>
              <a:spcBef>
                <a:spcPts val="338"/>
              </a:spcBef>
              <a:buFontTx/>
              <a:buNone/>
            </a:pPr>
            <a:r>
              <a:rPr lang="en-US" altLang="en-US" sz="1400" dirty="0">
                <a:solidFill>
                  <a:srgbClr val="FF0000"/>
                </a:solidFill>
                <a:latin typeface="Courier New" panose="02070309020205020404" pitchFamily="49" charset="0"/>
                <a:cs typeface="Courier New" panose="02070309020205020404" pitchFamily="49" charset="0"/>
              </a:rPr>
              <a:t>101,70.0 $ 70 W heat load</a:t>
            </a:r>
            <a:endParaRPr lang="en-US" altLang="en-US" sz="1400" dirty="0">
              <a:latin typeface="Courier New" panose="02070309020205020404" pitchFamily="49" charset="0"/>
              <a:cs typeface="Courier New" panose="02070309020205020404" pitchFamily="49" charset="0"/>
            </a:endParaRPr>
          </a:p>
        </p:txBody>
      </p:sp>
      <p:grpSp>
        <p:nvGrpSpPr>
          <p:cNvPr id="4" name="Group 3">
            <a:extLst>
              <a:ext uri="{FF2B5EF4-FFF2-40B4-BE49-F238E27FC236}">
                <a16:creationId xmlns:a16="http://schemas.microsoft.com/office/drawing/2014/main" id="{F1DF23ED-6267-46B6-9B2E-8A56E8C6786E}"/>
              </a:ext>
            </a:extLst>
          </p:cNvPr>
          <p:cNvGrpSpPr/>
          <p:nvPr/>
        </p:nvGrpSpPr>
        <p:grpSpPr>
          <a:xfrm>
            <a:off x="8299551" y="955934"/>
            <a:ext cx="805859" cy="819658"/>
            <a:chOff x="8210550" y="121944"/>
            <a:chExt cx="805859" cy="819658"/>
          </a:xfrm>
        </p:grpSpPr>
        <p:pic>
          <p:nvPicPr>
            <p:cNvPr id="5" name="Picture 2" descr="Free clip art borders scroll free clipart images">
              <a:extLst>
                <a:ext uri="{FF2B5EF4-FFF2-40B4-BE49-F238E27FC236}">
                  <a16:creationId xmlns:a16="http://schemas.microsoft.com/office/drawing/2014/main" id="{46C3CF5B-EBB2-4C93-92FB-5BCBF82DFC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0550" y="121944"/>
              <a:ext cx="805859" cy="81965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CC0B2E4-1E3F-4980-A3B5-FFECA66E03D2}"/>
                </a:ext>
              </a:extLst>
            </p:cNvPr>
            <p:cNvSpPr txBox="1"/>
            <p:nvPr/>
          </p:nvSpPr>
          <p:spPr>
            <a:xfrm>
              <a:off x="8282763" y="340242"/>
              <a:ext cx="659218" cy="461665"/>
            </a:xfrm>
            <a:prstGeom prst="rect">
              <a:avLst/>
            </a:prstGeom>
            <a:noFill/>
          </p:spPr>
          <p:txBody>
            <a:bodyPr wrap="square" rtlCol="0">
              <a:spAutoFit/>
            </a:bodyPr>
            <a:lstStyle/>
            <a:p>
              <a:r>
                <a:rPr lang="en-US" sz="1200" i="1" dirty="0"/>
                <a:t>LEGACY</a:t>
              </a:r>
            </a:p>
            <a:p>
              <a:r>
                <a:rPr lang="en-US" sz="1200" i="1" dirty="0"/>
                <a:t> INFO</a:t>
              </a:r>
            </a:p>
          </p:txBody>
        </p:sp>
      </p:grpSp>
      <p:sp>
        <p:nvSpPr>
          <p:cNvPr id="7" name="Slide Number Placeholder 1">
            <a:extLst>
              <a:ext uri="{FF2B5EF4-FFF2-40B4-BE49-F238E27FC236}">
                <a16:creationId xmlns:a16="http://schemas.microsoft.com/office/drawing/2014/main" id="{0E0DEE05-AB93-4EFB-BD3D-029195ACBBB5}"/>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185</a:t>
            </a:fld>
            <a:endParaRPr lang="en-US" altLang="en-US" sz="1200"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42D3733E-38BE-463C-BD41-F07D2683F2EA}"/>
              </a:ext>
            </a:extLst>
          </p:cNvPr>
          <p:cNvSpPr txBox="1">
            <a:spLocks noGrp="1"/>
          </p:cNvSpPr>
          <p:nvPr>
            <p:ph type="title"/>
          </p:nvPr>
        </p:nvSpPr>
        <p:spPr>
          <a:xfrm>
            <a:off x="978195" y="0"/>
            <a:ext cx="7368364" cy="1041991"/>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HEADER CONTROL DATA,</a:t>
            </a:r>
            <a:r>
              <a:rPr lang="en-US" sz="2800" spc="-5" dirty="0"/>
              <a:t> </a:t>
            </a:r>
            <a:r>
              <a:rPr sz="2800" spc="-5" dirty="0"/>
              <a:t>submodel</a:t>
            </a:r>
          </a:p>
        </p:txBody>
      </p:sp>
      <p:sp>
        <p:nvSpPr>
          <p:cNvPr id="153603" name="object 3">
            <a:extLst>
              <a:ext uri="{FF2B5EF4-FFF2-40B4-BE49-F238E27FC236}">
                <a16:creationId xmlns:a16="http://schemas.microsoft.com/office/drawing/2014/main" id="{A8FCD879-8CF6-4C62-B585-96679163AD32}"/>
              </a:ext>
            </a:extLst>
          </p:cNvPr>
          <p:cNvSpPr txBox="1">
            <a:spLocks noChangeArrowheads="1"/>
          </p:cNvSpPr>
          <p:nvPr/>
        </p:nvSpPr>
        <p:spPr bwMode="auto">
          <a:xfrm>
            <a:off x="231775" y="1096143"/>
            <a:ext cx="8585200" cy="530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Basic Format</a:t>
            </a:r>
          </a:p>
          <a:p>
            <a:pPr lvl="1">
              <a:lnSpc>
                <a:spcPts val="2038"/>
              </a:lnSpc>
              <a:spcBef>
                <a:spcPts val="13"/>
              </a:spcBef>
            </a:pPr>
            <a:r>
              <a:rPr lang="en-US" altLang="en-US" sz="1500" b="1" i="1" dirty="0" err="1">
                <a:solidFill>
                  <a:srgbClr val="0B3D91"/>
                </a:solidFill>
                <a:latin typeface="Arial" panose="020B0604020202020204" pitchFamily="34" charset="0"/>
                <a:cs typeface="Arial" panose="020B0604020202020204" pitchFamily="34" charset="0"/>
              </a:rPr>
              <a:t>ControlVariable</a:t>
            </a:r>
            <a:r>
              <a:rPr lang="en-US" altLang="en-US" sz="1500" b="1" i="1" dirty="0">
                <a:solidFill>
                  <a:srgbClr val="0B3D91"/>
                </a:solidFill>
                <a:latin typeface="Arial" panose="020B0604020202020204" pitchFamily="34" charset="0"/>
                <a:cs typeface="Arial" panose="020B0604020202020204" pitchFamily="34" charset="0"/>
              </a:rPr>
              <a:t> = Value</a:t>
            </a:r>
            <a:endParaRPr lang="en-US" altLang="en-US" sz="1500" dirty="0">
              <a:solidFill>
                <a:srgbClr val="0B3D91"/>
              </a:solidFill>
              <a:latin typeface="Arial" panose="020B0604020202020204" pitchFamily="34" charset="0"/>
              <a:cs typeface="Arial" panose="020B0604020202020204" pitchFamily="34" charset="0"/>
            </a:endParaRPr>
          </a:p>
          <a:p>
            <a:pPr>
              <a:lnSpc>
                <a:spcPts val="2400"/>
              </a:lnSpc>
              <a:spcBef>
                <a:spcPts val="75"/>
              </a:spcBef>
              <a:buFontTx/>
              <a:buChar char="•"/>
            </a:pPr>
            <a:r>
              <a:rPr lang="en-US" altLang="en-US" sz="2000" dirty="0">
                <a:solidFill>
                  <a:srgbClr val="0B3D91"/>
                </a:solidFill>
                <a:latin typeface="Arial" panose="020B0604020202020204" pitchFamily="34" charset="0"/>
                <a:cs typeface="Arial" panose="020B0604020202020204" pitchFamily="34" charset="0"/>
              </a:rPr>
              <a:t>HEADER CONTROL DATA,GLOBAL which sets submodel independent  variables as the default for all submodels dependent versions</a:t>
            </a:r>
          </a:p>
          <a:p>
            <a:pPr lvl="1">
              <a:lnSpc>
                <a:spcPts val="1975"/>
              </a:lnSpc>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SIGMA: Stefan-</a:t>
            </a:r>
            <a:r>
              <a:rPr lang="en-US" altLang="en-US" sz="1500" dirty="0" err="1">
                <a:solidFill>
                  <a:srgbClr val="0B3D91"/>
                </a:solidFill>
                <a:latin typeface="Arial" panose="020B0604020202020204" pitchFamily="34" charset="0"/>
                <a:cs typeface="Arial" panose="020B0604020202020204" pitchFamily="34" charset="0"/>
              </a:rPr>
              <a:t>Boltzman</a:t>
            </a:r>
            <a:r>
              <a:rPr lang="en-US" altLang="en-US" sz="1500" dirty="0">
                <a:solidFill>
                  <a:srgbClr val="0B3D91"/>
                </a:solidFill>
                <a:latin typeface="Arial" panose="020B0604020202020204" pitchFamily="34" charset="0"/>
                <a:cs typeface="Arial" panose="020B0604020202020204" pitchFamily="34" charset="0"/>
              </a:rPr>
              <a:t> Constant </a:t>
            </a:r>
            <a:r>
              <a:rPr lang="en-US" altLang="en-US" sz="1500" i="1" dirty="0">
                <a:solidFill>
                  <a:srgbClr val="FF0000"/>
                </a:solidFill>
                <a:latin typeface="Arial" panose="020B0604020202020204" pitchFamily="34" charset="0"/>
                <a:cs typeface="Arial" panose="020B0604020202020204" pitchFamily="34" charset="0"/>
              </a:rPr>
              <a:t>– default = 1.0</a:t>
            </a:r>
            <a:endParaRPr lang="en-US" altLang="en-US" sz="1500" dirty="0">
              <a:latin typeface="Arial" panose="020B0604020202020204" pitchFamily="34" charset="0"/>
              <a:cs typeface="Arial" panose="020B0604020202020204" pitchFamily="34" charset="0"/>
            </a:endParaRPr>
          </a:p>
          <a:p>
            <a:pPr lvl="1">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ABSZRO: offset to absolute zero (subtracted from actual temps) </a:t>
            </a:r>
            <a:r>
              <a:rPr lang="en-US" altLang="en-US" sz="1500" i="1" dirty="0">
                <a:solidFill>
                  <a:srgbClr val="FF0000"/>
                </a:solidFill>
                <a:latin typeface="Arial" panose="020B0604020202020204" pitchFamily="34" charset="0"/>
                <a:cs typeface="Arial" panose="020B0604020202020204" pitchFamily="34" charset="0"/>
              </a:rPr>
              <a:t>– default =0</a:t>
            </a:r>
            <a:endParaRPr lang="en-US" altLang="en-US" sz="1500" dirty="0">
              <a:latin typeface="Arial" panose="020B0604020202020204" pitchFamily="34" charset="0"/>
              <a:cs typeface="Arial" panose="020B0604020202020204" pitchFamily="34" charset="0"/>
            </a:endParaRPr>
          </a:p>
          <a:p>
            <a:pPr lvl="1">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NLOOPS: maximum number of iterations for steady state solutions</a:t>
            </a:r>
          </a:p>
          <a:p>
            <a:pPr lvl="1">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TIMEO: start problem time</a:t>
            </a:r>
          </a:p>
          <a:p>
            <a:pPr lvl="1">
              <a:lnSpc>
                <a:spcPts val="2038"/>
              </a:lnSpc>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TIMEND: End problem time</a:t>
            </a:r>
          </a:p>
          <a:p>
            <a:pPr>
              <a:lnSpc>
                <a:spcPts val="2400"/>
              </a:lnSpc>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Other </a:t>
            </a:r>
            <a:r>
              <a:rPr lang="en-US" altLang="en-US" sz="2000" i="1" dirty="0" err="1">
                <a:solidFill>
                  <a:srgbClr val="0B3D91"/>
                </a:solidFill>
                <a:latin typeface="Arial" panose="020B0604020202020204" pitchFamily="34" charset="0"/>
                <a:cs typeface="Arial" panose="020B0604020202020204" pitchFamily="34" charset="0"/>
              </a:rPr>
              <a:t>ControlVariables</a:t>
            </a:r>
            <a:r>
              <a:rPr lang="en-US" altLang="en-US" sz="2000" i="1" dirty="0">
                <a:solidFill>
                  <a:srgbClr val="0B3D91"/>
                </a:solidFill>
                <a:latin typeface="Arial" panose="020B0604020202020204" pitchFamily="34" charset="0"/>
                <a:cs typeface="Arial" panose="020B0604020202020204" pitchFamily="34" charset="0"/>
              </a:rPr>
              <a:t> </a:t>
            </a:r>
            <a:r>
              <a:rPr lang="en-US" altLang="en-US" sz="2000" dirty="0">
                <a:solidFill>
                  <a:srgbClr val="0B3D91"/>
                </a:solidFill>
                <a:latin typeface="Arial" panose="020B0604020202020204" pitchFamily="34" charset="0"/>
                <a:cs typeface="Arial" panose="020B0604020202020204" pitchFamily="34" charset="0"/>
              </a:rPr>
              <a:t>may be specific to a submodel, including:</a:t>
            </a:r>
          </a:p>
          <a:p>
            <a:pPr lvl="1">
              <a:spcBef>
                <a:spcPts val="13"/>
              </a:spcBef>
              <a:buFontTx/>
              <a:buChar char="–"/>
            </a:pPr>
            <a:r>
              <a:rPr lang="en-US" altLang="en-US" sz="1500" dirty="0">
                <a:solidFill>
                  <a:srgbClr val="0B3D91"/>
                </a:solidFill>
                <a:latin typeface="Arial" panose="020B0604020202020204" pitchFamily="34" charset="0"/>
                <a:cs typeface="Arial" panose="020B0604020202020204" pitchFamily="34" charset="0"/>
              </a:rPr>
              <a:t>NLOOPT: maximum number of iterations for transient solutions</a:t>
            </a:r>
          </a:p>
          <a:p>
            <a:pPr lvl="1">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DRLXCA/ARLXCA: maximum allowable temperature difference between iterations for Diffusion/Arithmetic nodes</a:t>
            </a:r>
          </a:p>
          <a:p>
            <a:pPr lvl="1">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DTMPCA/ATMPCA: maximum allowable temperature difference between timesteps for Diffusion/Arithmetic nodes</a:t>
            </a:r>
          </a:p>
          <a:p>
            <a:pPr lvl="1">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EBALSA: maximum allowable system energy balance (%)</a:t>
            </a:r>
          </a:p>
          <a:p>
            <a:pPr lvl="1">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EBALNA: maximum allowable nodal energy balance (W) – Steady State only</a:t>
            </a:r>
          </a:p>
          <a:p>
            <a:pPr lvl="1">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FBEBALA: maximum allowable nodal energy balance (W) – Transient only</a:t>
            </a:r>
          </a:p>
          <a:p>
            <a:pPr lvl="1">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MATMET: control solution approach (Iterative, Matrix, AMG-CG)</a:t>
            </a:r>
          </a:p>
          <a:p>
            <a:pPr lvl="1">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DTIMEI: zero allows SINDA to calculate timestep, otherwise dt = DTIMEI</a:t>
            </a:r>
          </a:p>
          <a:p>
            <a:pPr lvl="1">
              <a:spcBef>
                <a:spcPct val="0"/>
              </a:spcBef>
              <a:buFontTx/>
              <a:buChar char="–"/>
            </a:pPr>
            <a:r>
              <a:rPr lang="en-US" altLang="en-US" sz="1500" dirty="0">
                <a:solidFill>
                  <a:srgbClr val="0B3D91"/>
                </a:solidFill>
                <a:latin typeface="Arial" panose="020B0604020202020204" pitchFamily="34" charset="0"/>
                <a:cs typeface="Arial" panose="020B0604020202020204" pitchFamily="34" charset="0"/>
              </a:rPr>
              <a:t>OUTPUT: frequency of going to OUTPUT CALLS in Transient</a:t>
            </a:r>
          </a:p>
        </p:txBody>
      </p:sp>
      <p:sp>
        <p:nvSpPr>
          <p:cNvPr id="4" name="Slide Number Placeholder 1">
            <a:extLst>
              <a:ext uri="{FF2B5EF4-FFF2-40B4-BE49-F238E27FC236}">
                <a16:creationId xmlns:a16="http://schemas.microsoft.com/office/drawing/2014/main" id="{1232A620-4C9F-4ADD-A711-B13A11C6EB34}"/>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186</a:t>
            </a:fld>
            <a:endParaRPr lang="en-US" altLang="en-US" sz="1200"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8FC012F-E90B-422B-BCFD-7B2B38D5E26C}"/>
              </a:ext>
            </a:extLst>
          </p:cNvPr>
          <p:cNvSpPr txBox="1">
            <a:spLocks noGrp="1"/>
          </p:cNvSpPr>
          <p:nvPr>
            <p:ph type="title"/>
          </p:nvPr>
        </p:nvSpPr>
        <p:spPr>
          <a:xfrm>
            <a:off x="988828" y="0"/>
            <a:ext cx="7357730"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HEADER OPERATIONS DATA</a:t>
            </a:r>
          </a:p>
        </p:txBody>
      </p:sp>
      <p:sp>
        <p:nvSpPr>
          <p:cNvPr id="154627" name="object 3">
            <a:extLst>
              <a:ext uri="{FF2B5EF4-FFF2-40B4-BE49-F238E27FC236}">
                <a16:creationId xmlns:a16="http://schemas.microsoft.com/office/drawing/2014/main" id="{722E1C6B-7E56-4BBD-B04B-C69FBE113519}"/>
              </a:ext>
            </a:extLst>
          </p:cNvPr>
          <p:cNvSpPr txBox="1">
            <a:spLocks noChangeArrowheads="1"/>
          </p:cNvSpPr>
          <p:nvPr/>
        </p:nvSpPr>
        <p:spPr bwMode="auto">
          <a:xfrm>
            <a:off x="231775" y="1092200"/>
            <a:ext cx="8631238" cy="496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pPr>
            <a:r>
              <a:rPr lang="en-US" altLang="en-US" sz="2000" b="1" dirty="0">
                <a:solidFill>
                  <a:srgbClr val="FF0000"/>
                </a:solidFill>
                <a:latin typeface="Arial" panose="020B0604020202020204" pitchFamily="34" charset="0"/>
                <a:cs typeface="Arial" panose="020B0604020202020204" pitchFamily="34" charset="0"/>
              </a:rPr>
              <a:t>This is where the program begins…</a:t>
            </a:r>
            <a:endParaRPr lang="en-US" altLang="en-US" sz="2000" dirty="0">
              <a:latin typeface="Arial" panose="020B0604020202020204" pitchFamily="34" charset="0"/>
              <a:cs typeface="Arial" panose="020B0604020202020204" pitchFamily="34" charset="0"/>
            </a:endParaRPr>
          </a:p>
          <a:p>
            <a:pPr>
              <a:spcBef>
                <a:spcPts val="38"/>
              </a:spcBef>
              <a:buFontTx/>
              <a:buChar char="•"/>
            </a:pPr>
            <a:endParaRPr lang="en-US" altLang="en-US" sz="2000" dirty="0">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First thing that needs to be done is to BUILD the model by specifying which</a:t>
            </a:r>
          </a:p>
          <a:p>
            <a:pPr>
              <a:spcBef>
                <a:spcPct val="0"/>
              </a:spcBef>
              <a:buFontTx/>
              <a:buNone/>
            </a:pPr>
            <a:r>
              <a:rPr lang="en-US" altLang="en-US" sz="2000" dirty="0">
                <a:solidFill>
                  <a:srgbClr val="0B3D91"/>
                </a:solidFill>
                <a:latin typeface="Arial" panose="020B0604020202020204" pitchFamily="34" charset="0"/>
                <a:cs typeface="Arial" panose="020B0604020202020204" pitchFamily="34" charset="0"/>
              </a:rPr>
              <a:t>submodels should be included in the solution</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BUILD ALL will include everything</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Otherwise: BUILD ModelName,Submodel1,Submodel2,…</a:t>
            </a:r>
            <a:r>
              <a:rPr lang="en-US" altLang="en-US" sz="1800" dirty="0" err="1">
                <a:solidFill>
                  <a:srgbClr val="0B3D91"/>
                </a:solidFill>
                <a:latin typeface="Arial" panose="020B0604020202020204" pitchFamily="34" charset="0"/>
                <a:cs typeface="Arial" panose="020B0604020202020204" pitchFamily="34" charset="0"/>
              </a:rPr>
              <a:t>SubmodelN</a:t>
            </a:r>
            <a:endParaRPr lang="en-US" altLang="en-US" sz="1800" dirty="0">
              <a:solidFill>
                <a:srgbClr val="0B3D91"/>
              </a:solidFill>
              <a:latin typeface="Arial" panose="020B0604020202020204" pitchFamily="34" charset="0"/>
              <a:cs typeface="Arial" panose="020B0604020202020204" pitchFamily="34" charset="0"/>
            </a:endParaRPr>
          </a:p>
          <a:p>
            <a:pPr lvl="1">
              <a:spcBef>
                <a:spcPts val="38"/>
              </a:spcBef>
            </a:pPr>
            <a:endParaRPr lang="en-US" altLang="en-US" sz="2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Next, open any additional files for output and initialize values if needed</a:t>
            </a:r>
          </a:p>
          <a:p>
            <a:pPr>
              <a:spcBef>
                <a:spcPts val="38"/>
              </a:spcBef>
              <a:buFontTx/>
              <a:buChar char="•"/>
            </a:pPr>
            <a:endParaRPr lang="en-US" altLang="en-US" sz="2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Then, statements need to be included to request a solution</a:t>
            </a:r>
          </a:p>
          <a:p>
            <a:pPr lvl="1">
              <a:spcBef>
                <a:spcPts val="13"/>
              </a:spcBef>
              <a:buFontTx/>
              <a:buChar char="–"/>
            </a:pPr>
            <a:r>
              <a:rPr lang="en-US" altLang="en-US" sz="1800" dirty="0">
                <a:solidFill>
                  <a:srgbClr val="0B3D91"/>
                </a:solidFill>
                <a:latin typeface="Arial" panose="020B0604020202020204" pitchFamily="34" charset="0"/>
                <a:cs typeface="Arial" panose="020B0604020202020204" pitchFamily="34" charset="0"/>
              </a:rPr>
              <a:t>STDSTL or STEADY – calls routine to solve for steady state temperatures  (mass is neglected)</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FWDBCK or TRANSIENT – calls routine to solve for transient temperatures  starting from TIMEO and ending at TIMEND</a:t>
            </a:r>
          </a:p>
          <a:p>
            <a:pPr lvl="1">
              <a:spcBef>
                <a:spcPts val="25"/>
              </a:spcBef>
            </a:pPr>
            <a:endParaRPr lang="en-US" altLang="en-US" sz="18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Lastly, write any output to files needed at the end of the run</a:t>
            </a:r>
          </a:p>
          <a:p>
            <a:pPr lvl="1">
              <a:spcBef>
                <a:spcPct val="0"/>
              </a:spcBef>
              <a:buFontTx/>
              <a:buChar char="–"/>
            </a:pPr>
            <a:r>
              <a:rPr lang="en-US" altLang="en-US" sz="1800" dirty="0" err="1">
                <a:solidFill>
                  <a:srgbClr val="0B3D91"/>
                </a:solidFill>
                <a:latin typeface="Arial" panose="020B0604020202020204" pitchFamily="34" charset="0"/>
                <a:cs typeface="Arial" panose="020B0604020202020204" pitchFamily="34" charset="0"/>
              </a:rPr>
              <a:t>Don‟t</a:t>
            </a:r>
            <a:r>
              <a:rPr lang="en-US" altLang="en-US" sz="1800" dirty="0">
                <a:solidFill>
                  <a:srgbClr val="0B3D91"/>
                </a:solidFill>
                <a:latin typeface="Arial" panose="020B0604020202020204" pitchFamily="34" charset="0"/>
                <a:cs typeface="Arial" panose="020B0604020202020204" pitchFamily="34" charset="0"/>
              </a:rPr>
              <a:t> forget to close any additional files if opened earlier</a:t>
            </a:r>
          </a:p>
        </p:txBody>
      </p:sp>
      <p:sp>
        <p:nvSpPr>
          <p:cNvPr id="4" name="Slide Number Placeholder 1">
            <a:extLst>
              <a:ext uri="{FF2B5EF4-FFF2-40B4-BE49-F238E27FC236}">
                <a16:creationId xmlns:a16="http://schemas.microsoft.com/office/drawing/2014/main" id="{64955A67-4637-4279-8178-28EC77F5A5C9}"/>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187</a:t>
            </a:fld>
            <a:endParaRPr lang="en-US" altLang="en-US" sz="1200"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40B46F9F-D557-4580-BF96-775643D65E64}"/>
              </a:ext>
            </a:extLst>
          </p:cNvPr>
          <p:cNvSpPr txBox="1">
            <a:spLocks noGrp="1"/>
          </p:cNvSpPr>
          <p:nvPr>
            <p:ph type="title"/>
          </p:nvPr>
        </p:nvSpPr>
        <p:spPr>
          <a:xfrm>
            <a:off x="999460" y="0"/>
            <a:ext cx="7347098"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HEADER OUTPUT CALLS,</a:t>
            </a:r>
            <a:r>
              <a:rPr lang="en-US" sz="2800" spc="-5" dirty="0"/>
              <a:t> </a:t>
            </a:r>
            <a:r>
              <a:rPr sz="2800" spc="-5" dirty="0"/>
              <a:t>submodel</a:t>
            </a:r>
          </a:p>
        </p:txBody>
      </p:sp>
      <p:sp>
        <p:nvSpPr>
          <p:cNvPr id="155651" name="object 3">
            <a:extLst>
              <a:ext uri="{FF2B5EF4-FFF2-40B4-BE49-F238E27FC236}">
                <a16:creationId xmlns:a16="http://schemas.microsoft.com/office/drawing/2014/main" id="{61A0EC9E-26CE-4792-9BB3-8AE40DB216FF}"/>
              </a:ext>
            </a:extLst>
          </p:cNvPr>
          <p:cNvSpPr txBox="1">
            <a:spLocks noChangeArrowheads="1"/>
          </p:cNvSpPr>
          <p:nvPr/>
        </p:nvSpPr>
        <p:spPr bwMode="auto">
          <a:xfrm>
            <a:off x="231775" y="1092200"/>
            <a:ext cx="8797925" cy="5063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984250" indent="-17145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Numerous canned routine for output</a:t>
            </a: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Output to ASCII file:</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CALL TPRINT(</a:t>
            </a:r>
            <a:r>
              <a:rPr lang="en-US" altLang="en-US" sz="1800" dirty="0" err="1">
                <a:solidFill>
                  <a:srgbClr val="0B3D91"/>
                </a:solidFill>
                <a:latin typeface="Arial" panose="020B0604020202020204" pitchFamily="34" charset="0"/>
                <a:cs typeface="Arial" panose="020B0604020202020204" pitchFamily="34" charset="0"/>
              </a:rPr>
              <a:t>SubmodelName</a:t>
            </a:r>
            <a:r>
              <a:rPr lang="en-US" altLang="en-US" sz="1800" dirty="0">
                <a:solidFill>
                  <a:srgbClr val="0B3D91"/>
                </a:solidFill>
                <a:latin typeface="Arial" panose="020B0604020202020204" pitchFamily="34" charset="0"/>
                <a:cs typeface="Arial" panose="020B0604020202020204" pitchFamily="34" charset="0"/>
              </a:rPr>
              <a:t>) – Outputs Temperatures</a:t>
            </a:r>
          </a:p>
          <a:p>
            <a:pPr lvl="2">
              <a:lnSpc>
                <a:spcPts val="1913"/>
              </a:lnSpc>
              <a:spcBef>
                <a:spcPts val="13"/>
              </a:spcBef>
              <a:buFontTx/>
              <a:buChar char="•"/>
            </a:pPr>
            <a:r>
              <a:rPr lang="en-US" altLang="en-US" sz="1600" dirty="0">
                <a:solidFill>
                  <a:srgbClr val="0B3D91"/>
                </a:solidFill>
                <a:latin typeface="Arial" panose="020B0604020202020204" pitchFamily="34" charset="0"/>
                <a:cs typeface="Arial" panose="020B0604020202020204" pitchFamily="34" charset="0"/>
              </a:rPr>
              <a:t>Submodel name must be in ‘ ‘, may use ‘ALL’</a:t>
            </a:r>
          </a:p>
          <a:p>
            <a:pPr lvl="1">
              <a:lnSpc>
                <a:spcPts val="2150"/>
              </a:lnSpc>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CALL QPRINT(</a:t>
            </a:r>
            <a:r>
              <a:rPr lang="en-US" altLang="en-US" sz="1800" dirty="0" err="1">
                <a:solidFill>
                  <a:srgbClr val="0B3D91"/>
                </a:solidFill>
                <a:latin typeface="Arial" panose="020B0604020202020204" pitchFamily="34" charset="0"/>
                <a:cs typeface="Arial" panose="020B0604020202020204" pitchFamily="34" charset="0"/>
              </a:rPr>
              <a:t>SubmodelName</a:t>
            </a:r>
            <a:r>
              <a:rPr lang="en-US" altLang="en-US" sz="1800" dirty="0">
                <a:solidFill>
                  <a:srgbClr val="0B3D91"/>
                </a:solidFill>
                <a:latin typeface="Arial" panose="020B0604020202020204" pitchFamily="34" charset="0"/>
                <a:cs typeface="Arial" panose="020B0604020202020204" pitchFamily="34" charset="0"/>
              </a:rPr>
              <a:t>) – Output Heat Loads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CALL CPRINT(</a:t>
            </a:r>
            <a:r>
              <a:rPr lang="en-US" altLang="en-US" sz="1800" dirty="0" err="1">
                <a:solidFill>
                  <a:srgbClr val="0B3D91"/>
                </a:solidFill>
                <a:latin typeface="Arial" panose="020B0604020202020204" pitchFamily="34" charset="0"/>
                <a:cs typeface="Arial" panose="020B0604020202020204" pitchFamily="34" charset="0"/>
              </a:rPr>
              <a:t>SubmodelName</a:t>
            </a:r>
            <a:r>
              <a:rPr lang="en-US" altLang="en-US" sz="1800" dirty="0">
                <a:solidFill>
                  <a:srgbClr val="0B3D91"/>
                </a:solidFill>
                <a:latin typeface="Arial" panose="020B0604020202020204" pitchFamily="34" charset="0"/>
                <a:cs typeface="Arial" panose="020B0604020202020204" pitchFamily="34" charset="0"/>
              </a:rPr>
              <a:t>); Output Nodal Capacitances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CALL GPRINT(</a:t>
            </a:r>
            <a:r>
              <a:rPr lang="en-US" altLang="en-US" sz="1800" dirty="0" err="1">
                <a:solidFill>
                  <a:srgbClr val="0B3D91"/>
                </a:solidFill>
                <a:latin typeface="Arial" panose="020B0604020202020204" pitchFamily="34" charset="0"/>
                <a:cs typeface="Arial" panose="020B0604020202020204" pitchFamily="34" charset="0"/>
              </a:rPr>
              <a:t>SubmodelName</a:t>
            </a:r>
            <a:r>
              <a:rPr lang="en-US" altLang="en-US" sz="1800" dirty="0">
                <a:solidFill>
                  <a:srgbClr val="0B3D91"/>
                </a:solidFill>
                <a:latin typeface="Arial" panose="020B0604020202020204" pitchFamily="34" charset="0"/>
                <a:cs typeface="Arial" panose="020B0604020202020204" pitchFamily="34" charset="0"/>
              </a:rPr>
              <a:t>); Output </a:t>
            </a:r>
            <a:r>
              <a:rPr lang="en-US" altLang="en-US" sz="1800" dirty="0" err="1">
                <a:solidFill>
                  <a:srgbClr val="0B3D91"/>
                </a:solidFill>
                <a:latin typeface="Arial" panose="020B0604020202020204" pitchFamily="34" charset="0"/>
                <a:cs typeface="Arial" panose="020B0604020202020204" pitchFamily="34" charset="0"/>
              </a:rPr>
              <a:t>Conductances</a:t>
            </a:r>
            <a:r>
              <a:rPr lang="en-US" altLang="en-US" sz="1800" dirty="0">
                <a:solidFill>
                  <a:srgbClr val="0B3D91"/>
                </a:solidFill>
                <a:latin typeface="Arial" panose="020B0604020202020204" pitchFamily="34" charset="0"/>
                <a:cs typeface="Arial" panose="020B0604020202020204" pitchFamily="34" charset="0"/>
              </a:rPr>
              <a:t> </a:t>
            </a:r>
            <a:r>
              <a:rPr lang="en-US" altLang="en-US" sz="1800" dirty="0">
                <a:solidFill>
                  <a:srgbClr val="FF0000"/>
                </a:solidFill>
                <a:latin typeface="Arial" panose="020B0604020202020204" pitchFamily="34" charset="0"/>
                <a:cs typeface="Arial" panose="020B0604020202020204" pitchFamily="34" charset="0"/>
              </a:rPr>
              <a:t>(File size may get large)</a:t>
            </a:r>
            <a:endParaRPr lang="en-US" altLang="en-US" sz="1800" dirty="0">
              <a:latin typeface="Arial" panose="020B0604020202020204" pitchFamily="34" charset="0"/>
              <a:cs typeface="Arial" panose="020B0604020202020204" pitchFamily="34" charset="0"/>
            </a:endParaRP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CALL HNQPNT(</a:t>
            </a:r>
            <a:r>
              <a:rPr lang="en-US" altLang="en-US" sz="1800" dirty="0" err="1">
                <a:solidFill>
                  <a:srgbClr val="0B3D91"/>
                </a:solidFill>
                <a:latin typeface="Arial" panose="020B0604020202020204" pitchFamily="34" charset="0"/>
                <a:cs typeface="Arial" panose="020B0604020202020204" pitchFamily="34" charset="0"/>
              </a:rPr>
              <a:t>SubmodelName</a:t>
            </a:r>
            <a:r>
              <a:rPr lang="en-US" altLang="en-US" sz="1800" dirty="0">
                <a:solidFill>
                  <a:srgbClr val="0B3D91"/>
                </a:solidFill>
                <a:latin typeface="Arial" panose="020B0604020202020204" pitchFamily="34" charset="0"/>
                <a:cs typeface="Arial" panose="020B0604020202020204" pitchFamily="34" charset="0"/>
              </a:rPr>
              <a:t>); Output heat added or removed from heater  node to maintain temperature – no identifying header – DO NOT USE</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Instead use CALL HNQCAL(</a:t>
            </a:r>
            <a:r>
              <a:rPr lang="en-US" altLang="en-US" sz="1800" dirty="0" err="1">
                <a:solidFill>
                  <a:srgbClr val="0B3D91"/>
                </a:solidFill>
                <a:latin typeface="Arial" panose="020B0604020202020204" pitchFamily="34" charset="0"/>
                <a:cs typeface="Arial" panose="020B0604020202020204" pitchFamily="34" charset="0"/>
              </a:rPr>
              <a:t>SubmodelName</a:t>
            </a:r>
            <a:r>
              <a:rPr lang="en-US" altLang="en-US" sz="1800" dirty="0">
                <a:solidFill>
                  <a:srgbClr val="0B3D91"/>
                </a:solidFill>
                <a:latin typeface="Arial" panose="020B0604020202020204" pitchFamily="34" charset="0"/>
                <a:cs typeface="Arial" panose="020B0604020202020204" pitchFamily="34" charset="0"/>
              </a:rPr>
              <a:t>) followed by QPRINT</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CALL NODMAP* – Heat map for specified node </a:t>
            </a:r>
            <a:r>
              <a:rPr lang="en-US" altLang="en-US" sz="1800" dirty="0">
                <a:solidFill>
                  <a:srgbClr val="FF0000"/>
                </a:solidFill>
                <a:latin typeface="Arial" panose="020B0604020202020204" pitchFamily="34" charset="0"/>
                <a:cs typeface="Arial" panose="020B0604020202020204" pitchFamily="34" charset="0"/>
              </a:rPr>
              <a:t>(File size may get large)</a:t>
            </a:r>
            <a:endParaRPr lang="en-US" altLang="en-US" sz="1800" dirty="0">
              <a:latin typeface="Arial" panose="020B0604020202020204" pitchFamily="34" charset="0"/>
              <a:cs typeface="Arial" panose="020B0604020202020204" pitchFamily="34" charset="0"/>
            </a:endParaRP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CALL QMAP* – Heat map for all nodes </a:t>
            </a:r>
            <a:r>
              <a:rPr lang="en-US" altLang="en-US" sz="1800" dirty="0">
                <a:solidFill>
                  <a:srgbClr val="FF0000"/>
                </a:solidFill>
                <a:latin typeface="Arial" panose="020B0604020202020204" pitchFamily="34" charset="0"/>
                <a:cs typeface="Arial" panose="020B0604020202020204" pitchFamily="34" charset="0"/>
              </a:rPr>
              <a:t>(File size may get huge)</a:t>
            </a:r>
            <a:endParaRPr lang="en-US" altLang="en-US" sz="1800" dirty="0">
              <a:latin typeface="Arial" panose="020B0604020202020204" pitchFamily="34" charset="0"/>
              <a:cs typeface="Arial" panose="020B0604020202020204" pitchFamily="34" charset="0"/>
            </a:endParaRP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CALL SUBMAP – Heat flow between submodels </a:t>
            </a:r>
            <a:r>
              <a:rPr lang="en-US" altLang="en-US" sz="1800" dirty="0">
                <a:solidFill>
                  <a:srgbClr val="FF0000"/>
                </a:solidFill>
                <a:latin typeface="Arial" panose="020B0604020202020204" pitchFamily="34" charset="0"/>
                <a:cs typeface="Arial" panose="020B0604020202020204" pitchFamily="34" charset="0"/>
              </a:rPr>
              <a:t>(File size may get large)</a:t>
            </a:r>
            <a:endParaRPr lang="en-US" altLang="en-US" sz="1800" dirty="0">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Output to Binary Save File:</a:t>
            </a:r>
          </a:p>
          <a:p>
            <a:pPr lvl="1">
              <a:spcBef>
                <a:spcPts val="13"/>
              </a:spcBef>
              <a:buFontTx/>
              <a:buChar char="–"/>
            </a:pPr>
            <a:r>
              <a:rPr lang="en-US" altLang="en-US" sz="1800" dirty="0">
                <a:solidFill>
                  <a:srgbClr val="0B3D91"/>
                </a:solidFill>
                <a:latin typeface="Arial" panose="020B0604020202020204" pitchFamily="34" charset="0"/>
                <a:cs typeface="Arial" panose="020B0604020202020204" pitchFamily="34" charset="0"/>
              </a:rPr>
              <a:t>Call SAVE(</a:t>
            </a:r>
            <a:r>
              <a:rPr lang="en-US" altLang="en-US" sz="1800" i="1" dirty="0">
                <a:solidFill>
                  <a:srgbClr val="0B3D91"/>
                </a:solidFill>
                <a:latin typeface="Arial" panose="020B0604020202020204" pitchFamily="34" charset="0"/>
                <a:cs typeface="Arial" panose="020B0604020202020204" pitchFamily="34" charset="0"/>
              </a:rPr>
              <a:t>args</a:t>
            </a:r>
            <a:r>
              <a:rPr lang="en-US" altLang="en-US" sz="1800" dirty="0">
                <a:solidFill>
                  <a:srgbClr val="0B3D91"/>
                </a:solidFill>
                <a:latin typeface="Arial" panose="020B0604020202020204" pitchFamily="34" charset="0"/>
                <a:cs typeface="Arial" panose="020B0604020202020204" pitchFamily="34" charset="0"/>
              </a:rPr>
              <a:t>,0) where </a:t>
            </a:r>
            <a:r>
              <a:rPr lang="en-US" altLang="en-US" sz="1800" i="1" dirty="0" err="1">
                <a:solidFill>
                  <a:srgbClr val="0B3D91"/>
                </a:solidFill>
                <a:latin typeface="Arial" panose="020B0604020202020204" pitchFamily="34" charset="0"/>
                <a:cs typeface="Arial" panose="020B0604020202020204" pitchFamily="34" charset="0"/>
              </a:rPr>
              <a:t>args</a:t>
            </a:r>
            <a:r>
              <a:rPr lang="en-US" altLang="en-US" sz="1800" i="1" dirty="0">
                <a:solidFill>
                  <a:srgbClr val="0B3D91"/>
                </a:solidFill>
                <a:latin typeface="Arial" panose="020B0604020202020204" pitchFamily="34" charset="0"/>
                <a:cs typeface="Arial" panose="020B0604020202020204" pitchFamily="34" charset="0"/>
              </a:rPr>
              <a:t> </a:t>
            </a:r>
            <a:r>
              <a:rPr lang="en-US" altLang="en-US" sz="1800" dirty="0">
                <a:solidFill>
                  <a:srgbClr val="0B3D91"/>
                </a:solidFill>
                <a:latin typeface="Arial" panose="020B0604020202020204" pitchFamily="34" charset="0"/>
                <a:cs typeface="Arial" panose="020B0604020202020204" pitchFamily="34" charset="0"/>
              </a:rPr>
              <a:t>is „ALL‟ or a string combination of T, Q, G, C, N, or  R for Temperatures, Heat, </a:t>
            </a:r>
            <a:r>
              <a:rPr lang="en-US" altLang="en-US" sz="1800" dirty="0" err="1">
                <a:solidFill>
                  <a:srgbClr val="0B3D91"/>
                </a:solidFill>
                <a:latin typeface="Arial" panose="020B0604020202020204" pitchFamily="34" charset="0"/>
                <a:cs typeface="Arial" panose="020B0604020202020204" pitchFamily="34" charset="0"/>
              </a:rPr>
              <a:t>Conductances</a:t>
            </a:r>
            <a:r>
              <a:rPr lang="en-US" altLang="en-US" sz="1800" dirty="0">
                <a:solidFill>
                  <a:srgbClr val="0B3D91"/>
                </a:solidFill>
                <a:latin typeface="Arial" panose="020B0604020202020204" pitchFamily="34" charset="0"/>
                <a:cs typeface="Arial" panose="020B0604020202020204" pitchFamily="34" charset="0"/>
              </a:rPr>
              <a:t>, Capacitances, Control Constants, or  Registers respectively</a:t>
            </a:r>
          </a:p>
          <a:p>
            <a:pPr lvl="1">
              <a:spcBef>
                <a:spcPts val="13"/>
              </a:spcBef>
              <a:buFontTx/>
              <a:buChar char="–"/>
            </a:pPr>
            <a:r>
              <a:rPr lang="en-US" altLang="en-US" sz="1800" dirty="0">
                <a:solidFill>
                  <a:srgbClr val="0B3D91"/>
                </a:solidFill>
                <a:latin typeface="Arial" panose="020B0604020202020204" pitchFamily="34" charset="0"/>
                <a:cs typeface="Arial" panose="020B0604020202020204" pitchFamily="34" charset="0"/>
              </a:rPr>
              <a:t>Might go to CSR folder instead of a sav file if USECSR has been called</a:t>
            </a:r>
          </a:p>
        </p:txBody>
      </p:sp>
      <p:sp>
        <p:nvSpPr>
          <p:cNvPr id="4" name="Slide Number Placeholder 1">
            <a:extLst>
              <a:ext uri="{FF2B5EF4-FFF2-40B4-BE49-F238E27FC236}">
                <a16:creationId xmlns:a16="http://schemas.microsoft.com/office/drawing/2014/main" id="{889D1D8A-A7A1-4E81-9EFC-0ABE182A4DC6}"/>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188</a:t>
            </a:fld>
            <a:endParaRPr lang="en-US" altLang="en-US" sz="1200"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5B019E3-6F56-4267-A421-50AF7B27E092}"/>
              </a:ext>
            </a:extLst>
          </p:cNvPr>
          <p:cNvSpPr txBox="1">
            <a:spLocks noGrp="1"/>
          </p:cNvSpPr>
          <p:nvPr>
            <p:ph type="title"/>
          </p:nvPr>
        </p:nvSpPr>
        <p:spPr>
          <a:xfrm>
            <a:off x="988828" y="0"/>
            <a:ext cx="7357730" cy="1031358"/>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SINDA Model Example</a:t>
            </a:r>
          </a:p>
        </p:txBody>
      </p:sp>
      <p:sp>
        <p:nvSpPr>
          <p:cNvPr id="156675" name="object 3">
            <a:extLst>
              <a:ext uri="{FF2B5EF4-FFF2-40B4-BE49-F238E27FC236}">
                <a16:creationId xmlns:a16="http://schemas.microsoft.com/office/drawing/2014/main" id="{0FBF7302-6642-4C99-8504-AD210EAD69F7}"/>
              </a:ext>
            </a:extLst>
          </p:cNvPr>
          <p:cNvSpPr txBox="1">
            <a:spLocks noChangeArrowheads="1"/>
          </p:cNvSpPr>
          <p:nvPr/>
        </p:nvSpPr>
        <p:spPr bwMode="auto">
          <a:xfrm>
            <a:off x="242606" y="3032158"/>
            <a:ext cx="8607425" cy="3673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lgn="just">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As our first example let’s take a solid bar with a constant cross-sectional  area of 1 sq cm and a length of 3 cm made of a material whose thermal conductivity is 1 W/cm K.  One end of the bar is held to 300 K, while 10 W of heat is applied to the opposite end.  It is desired to know the temperature distribution along the bar…</a:t>
            </a:r>
          </a:p>
          <a:p>
            <a:pPr algn="just">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Consider both the Edge Node and Centroid node approach</a:t>
            </a:r>
          </a:p>
          <a:p>
            <a:pPr lvl="1" algn="just">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Note for the centroid approach two nodes need to be added for the edges</a:t>
            </a:r>
          </a:p>
          <a:p>
            <a:pPr algn="just">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The closed form solution shows a linear distribution from 330 K to 300 K</a:t>
            </a:r>
          </a:p>
          <a:p>
            <a:pPr lvl="1" algn="just">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Green nodes would be 330 K, 320 K, 310 K, and 300 K from left to right</a:t>
            </a:r>
          </a:p>
          <a:p>
            <a:pPr lvl="1" algn="just">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Blue nodes would be 330 K left and 300 K right</a:t>
            </a:r>
          </a:p>
          <a:p>
            <a:pPr lvl="1" algn="just">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Red nodes should be 325 K, 315 K, and 305 K from left to right</a:t>
            </a:r>
            <a:endParaRPr lang="en-US" altLang="en-US" sz="2000" dirty="0">
              <a:solidFill>
                <a:srgbClr val="0B3D91"/>
              </a:solidFill>
              <a:latin typeface="Arial" panose="020B0604020202020204" pitchFamily="34" charset="0"/>
              <a:cs typeface="Arial" panose="020B0604020202020204" pitchFamily="34" charset="0"/>
            </a:endParaRPr>
          </a:p>
          <a:p>
            <a:pPr lvl="1" algn="just">
              <a:spcBef>
                <a:spcPts val="100"/>
              </a:spcBef>
              <a:buFontTx/>
              <a:buChar char="•"/>
            </a:pPr>
            <a:endParaRPr lang="en-US" altLang="en-US" sz="1800" dirty="0">
              <a:solidFill>
                <a:srgbClr val="0B3D91"/>
              </a:solidFill>
              <a:latin typeface="Arial" panose="020B0604020202020204" pitchFamily="34" charset="0"/>
              <a:cs typeface="Arial" panose="020B0604020202020204" pitchFamily="34" charset="0"/>
            </a:endParaRPr>
          </a:p>
        </p:txBody>
      </p:sp>
      <p:sp>
        <p:nvSpPr>
          <p:cNvPr id="86" name="Parallelogram 85">
            <a:extLst>
              <a:ext uri="{FF2B5EF4-FFF2-40B4-BE49-F238E27FC236}">
                <a16:creationId xmlns:a16="http://schemas.microsoft.com/office/drawing/2014/main" id="{6528D2BD-7CBC-41F0-9087-7FBEE98CC8C7}"/>
              </a:ext>
            </a:extLst>
          </p:cNvPr>
          <p:cNvSpPr/>
          <p:nvPr/>
        </p:nvSpPr>
        <p:spPr>
          <a:xfrm rot="8491378">
            <a:off x="1665630" y="1686831"/>
            <a:ext cx="879134" cy="629110"/>
          </a:xfrm>
          <a:prstGeom prst="parallelogram">
            <a:avLst>
              <a:gd name="adj" fmla="val 83011"/>
            </a:avLst>
          </a:prstGeom>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74935CA1-29B5-4A73-8F3E-03C0FAFEF98D}"/>
              </a:ext>
            </a:extLst>
          </p:cNvPr>
          <p:cNvSpPr/>
          <p:nvPr/>
        </p:nvSpPr>
        <p:spPr>
          <a:xfrm>
            <a:off x="1939854" y="1726228"/>
            <a:ext cx="1892938" cy="794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956BCFCF-8EB6-4373-8C9F-BA1188AFB4E6}"/>
              </a:ext>
            </a:extLst>
          </p:cNvPr>
          <p:cNvSpPr/>
          <p:nvPr/>
        </p:nvSpPr>
        <p:spPr>
          <a:xfrm>
            <a:off x="3832792" y="1726228"/>
            <a:ext cx="1892938" cy="794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D6425288-7D55-48A0-A8C8-F7B20EF5584C}"/>
              </a:ext>
            </a:extLst>
          </p:cNvPr>
          <p:cNvSpPr/>
          <p:nvPr/>
        </p:nvSpPr>
        <p:spPr>
          <a:xfrm>
            <a:off x="5751834" y="1726228"/>
            <a:ext cx="1892938" cy="794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92F2CC9A-9351-4A5F-9536-C7E8F5EEEBB7}"/>
              </a:ext>
            </a:extLst>
          </p:cNvPr>
          <p:cNvSpPr/>
          <p:nvPr/>
        </p:nvSpPr>
        <p:spPr>
          <a:xfrm>
            <a:off x="2828318" y="2081198"/>
            <a:ext cx="123649" cy="1051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 name="Straight Connector 90">
            <a:extLst>
              <a:ext uri="{FF2B5EF4-FFF2-40B4-BE49-F238E27FC236}">
                <a16:creationId xmlns:a16="http://schemas.microsoft.com/office/drawing/2014/main" id="{DC3F0F42-D593-4313-8EC2-E81B67FF97ED}"/>
              </a:ext>
            </a:extLst>
          </p:cNvPr>
          <p:cNvCxnSpPr>
            <a:cxnSpLocks/>
          </p:cNvCxnSpPr>
          <p:nvPr/>
        </p:nvCxnSpPr>
        <p:spPr>
          <a:xfrm flipV="1">
            <a:off x="1934671" y="2132504"/>
            <a:ext cx="906389" cy="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822318D-D9EF-4889-909E-35C8ED7675CA}"/>
              </a:ext>
            </a:extLst>
          </p:cNvPr>
          <p:cNvCxnSpPr>
            <a:cxnSpLocks/>
          </p:cNvCxnSpPr>
          <p:nvPr/>
        </p:nvCxnSpPr>
        <p:spPr>
          <a:xfrm flipV="1">
            <a:off x="2888988" y="2149971"/>
            <a:ext cx="0" cy="32167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3" name="Oval 92">
            <a:extLst>
              <a:ext uri="{FF2B5EF4-FFF2-40B4-BE49-F238E27FC236}">
                <a16:creationId xmlns:a16="http://schemas.microsoft.com/office/drawing/2014/main" id="{69ABB41E-25AC-49FE-AD70-A927746C0319}"/>
              </a:ext>
            </a:extLst>
          </p:cNvPr>
          <p:cNvSpPr/>
          <p:nvPr/>
        </p:nvSpPr>
        <p:spPr>
          <a:xfrm>
            <a:off x="1899271" y="1658177"/>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9ADF0126-FCF4-4AF9-B413-7D2CF4EBAD71}"/>
              </a:ext>
            </a:extLst>
          </p:cNvPr>
          <p:cNvSpPr/>
          <p:nvPr/>
        </p:nvSpPr>
        <p:spPr>
          <a:xfrm>
            <a:off x="3770966" y="1658177"/>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23FDCEF8-4F65-4C27-A8A7-CAC2025DF36E}"/>
              </a:ext>
            </a:extLst>
          </p:cNvPr>
          <p:cNvSpPr/>
          <p:nvPr/>
        </p:nvSpPr>
        <p:spPr>
          <a:xfrm>
            <a:off x="5663904" y="1658177"/>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4659A14B-0A9B-4069-8AE7-FC321E23122C}"/>
              </a:ext>
            </a:extLst>
          </p:cNvPr>
          <p:cNvSpPr/>
          <p:nvPr/>
        </p:nvSpPr>
        <p:spPr>
          <a:xfrm>
            <a:off x="7566345" y="1636720"/>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10DD765B-D88E-402D-8982-5474AEA83601}"/>
              </a:ext>
            </a:extLst>
          </p:cNvPr>
          <p:cNvSpPr/>
          <p:nvPr/>
        </p:nvSpPr>
        <p:spPr>
          <a:xfrm>
            <a:off x="1899271" y="2471649"/>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DF48D0CF-3DDE-41B5-8D0F-87F4EAE78D3E}"/>
              </a:ext>
            </a:extLst>
          </p:cNvPr>
          <p:cNvSpPr/>
          <p:nvPr/>
        </p:nvSpPr>
        <p:spPr>
          <a:xfrm>
            <a:off x="3770966" y="2471649"/>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D38DB055-23A2-4002-A4F6-B590E52C9B4C}"/>
              </a:ext>
            </a:extLst>
          </p:cNvPr>
          <p:cNvSpPr/>
          <p:nvPr/>
        </p:nvSpPr>
        <p:spPr>
          <a:xfrm>
            <a:off x="5663904" y="2471649"/>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C92226FC-93E4-429C-A975-72A5EE9D5F75}"/>
              </a:ext>
            </a:extLst>
          </p:cNvPr>
          <p:cNvSpPr/>
          <p:nvPr/>
        </p:nvSpPr>
        <p:spPr>
          <a:xfrm>
            <a:off x="7566345" y="2450191"/>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6E37AA5D-9413-47B3-8660-39ED282FC5FC}"/>
              </a:ext>
            </a:extLst>
          </p:cNvPr>
          <p:cNvSpPr/>
          <p:nvPr/>
        </p:nvSpPr>
        <p:spPr>
          <a:xfrm>
            <a:off x="4704379" y="2081198"/>
            <a:ext cx="123649" cy="1051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B16FDFDE-35B1-4620-A921-BD49FF104057}"/>
              </a:ext>
            </a:extLst>
          </p:cNvPr>
          <p:cNvSpPr/>
          <p:nvPr/>
        </p:nvSpPr>
        <p:spPr>
          <a:xfrm>
            <a:off x="6613191" y="2081198"/>
            <a:ext cx="123649" cy="1051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 name="Straight Arrow Connector 102">
            <a:extLst>
              <a:ext uri="{FF2B5EF4-FFF2-40B4-BE49-F238E27FC236}">
                <a16:creationId xmlns:a16="http://schemas.microsoft.com/office/drawing/2014/main" id="{C5AC86EF-C226-485B-B7C6-B427F648AE24}"/>
              </a:ext>
            </a:extLst>
          </p:cNvPr>
          <p:cNvCxnSpPr>
            <a:cxnSpLocks/>
          </p:cNvCxnSpPr>
          <p:nvPr/>
        </p:nvCxnSpPr>
        <p:spPr>
          <a:xfrm>
            <a:off x="1899271" y="1385994"/>
            <a:ext cx="5745501" cy="0"/>
          </a:xfrm>
          <a:prstGeom prst="straightConnector1">
            <a:avLst/>
          </a:prstGeom>
          <a:ln w="1270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53938ECE-0508-4828-998F-AC9E158C0F3A}"/>
              </a:ext>
            </a:extLst>
          </p:cNvPr>
          <p:cNvSpPr txBox="1"/>
          <p:nvPr/>
        </p:nvSpPr>
        <p:spPr>
          <a:xfrm>
            <a:off x="4028589" y="1050408"/>
            <a:ext cx="1351579" cy="369332"/>
          </a:xfrm>
          <a:prstGeom prst="rect">
            <a:avLst/>
          </a:prstGeom>
          <a:noFill/>
        </p:spPr>
        <p:txBody>
          <a:bodyPr wrap="square" rtlCol="0">
            <a:spAutoFit/>
          </a:bodyPr>
          <a:lstStyle/>
          <a:p>
            <a:pPr algn="ctr"/>
            <a:r>
              <a:rPr lang="en-US" dirty="0"/>
              <a:t>L = 3 cm</a:t>
            </a:r>
          </a:p>
        </p:txBody>
      </p:sp>
      <p:sp>
        <p:nvSpPr>
          <p:cNvPr id="105" name="Parallelogram 104">
            <a:extLst>
              <a:ext uri="{FF2B5EF4-FFF2-40B4-BE49-F238E27FC236}">
                <a16:creationId xmlns:a16="http://schemas.microsoft.com/office/drawing/2014/main" id="{D353BF9F-0F25-4FF5-92EB-3595E4C18C38}"/>
              </a:ext>
            </a:extLst>
          </p:cNvPr>
          <p:cNvSpPr/>
          <p:nvPr/>
        </p:nvSpPr>
        <p:spPr>
          <a:xfrm rot="8491378">
            <a:off x="1346004" y="1931424"/>
            <a:ext cx="879134" cy="629110"/>
          </a:xfrm>
          <a:prstGeom prst="parallelogram">
            <a:avLst>
              <a:gd name="adj" fmla="val 83011"/>
            </a:avLst>
          </a:prstGeom>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a:extLst>
              <a:ext uri="{FF2B5EF4-FFF2-40B4-BE49-F238E27FC236}">
                <a16:creationId xmlns:a16="http://schemas.microsoft.com/office/drawing/2014/main" id="{51D4E223-7E12-44A8-9B32-0C1A65617072}"/>
              </a:ext>
            </a:extLst>
          </p:cNvPr>
          <p:cNvSpPr txBox="1"/>
          <p:nvPr/>
        </p:nvSpPr>
        <p:spPr>
          <a:xfrm>
            <a:off x="1613520" y="2667000"/>
            <a:ext cx="1275468" cy="369332"/>
          </a:xfrm>
          <a:prstGeom prst="rect">
            <a:avLst/>
          </a:prstGeom>
          <a:noFill/>
        </p:spPr>
        <p:txBody>
          <a:bodyPr wrap="square" rtlCol="0">
            <a:spAutoFit/>
          </a:bodyPr>
          <a:lstStyle/>
          <a:p>
            <a:pPr algn="ctr"/>
            <a:r>
              <a:rPr lang="en-US" dirty="0"/>
              <a:t>A</a:t>
            </a:r>
            <a:r>
              <a:rPr lang="en-US" baseline="-25000" dirty="0"/>
              <a:t>x</a:t>
            </a:r>
            <a:r>
              <a:rPr lang="en-US" dirty="0"/>
              <a:t> = 1 cm</a:t>
            </a:r>
            <a:r>
              <a:rPr lang="en-US" baseline="30000" dirty="0"/>
              <a:t>2</a:t>
            </a:r>
          </a:p>
        </p:txBody>
      </p:sp>
      <p:sp>
        <p:nvSpPr>
          <p:cNvPr id="107" name="Arrow: Right 106">
            <a:extLst>
              <a:ext uri="{FF2B5EF4-FFF2-40B4-BE49-F238E27FC236}">
                <a16:creationId xmlns:a16="http://schemas.microsoft.com/office/drawing/2014/main" id="{493FA269-A13A-42C5-860D-CD1967028113}"/>
              </a:ext>
            </a:extLst>
          </p:cNvPr>
          <p:cNvSpPr/>
          <p:nvPr/>
        </p:nvSpPr>
        <p:spPr>
          <a:xfrm>
            <a:off x="396875" y="1587231"/>
            <a:ext cx="1059398" cy="8629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Q=10 W</a:t>
            </a:r>
          </a:p>
        </p:txBody>
      </p:sp>
      <p:sp>
        <p:nvSpPr>
          <p:cNvPr id="108" name="TextBox 107">
            <a:extLst>
              <a:ext uri="{FF2B5EF4-FFF2-40B4-BE49-F238E27FC236}">
                <a16:creationId xmlns:a16="http://schemas.microsoft.com/office/drawing/2014/main" id="{820C10E4-0B59-4DED-BFBE-D8B9C5FBFD0B}"/>
              </a:ext>
            </a:extLst>
          </p:cNvPr>
          <p:cNvSpPr txBox="1"/>
          <p:nvPr/>
        </p:nvSpPr>
        <p:spPr>
          <a:xfrm>
            <a:off x="7699519" y="1935669"/>
            <a:ext cx="1073006" cy="369332"/>
          </a:xfrm>
          <a:prstGeom prst="rect">
            <a:avLst/>
          </a:prstGeom>
          <a:noFill/>
        </p:spPr>
        <p:txBody>
          <a:bodyPr wrap="square" rtlCol="0">
            <a:spAutoFit/>
          </a:bodyPr>
          <a:lstStyle/>
          <a:p>
            <a:r>
              <a:rPr lang="en-US" dirty="0"/>
              <a:t>T = 300 K</a:t>
            </a:r>
          </a:p>
        </p:txBody>
      </p:sp>
      <p:sp>
        <p:nvSpPr>
          <p:cNvPr id="109" name="Oval 108">
            <a:extLst>
              <a:ext uri="{FF2B5EF4-FFF2-40B4-BE49-F238E27FC236}">
                <a16:creationId xmlns:a16="http://schemas.microsoft.com/office/drawing/2014/main" id="{A9ECCDDB-CFF6-46A7-B24F-DD7ABE01C9B5}"/>
              </a:ext>
            </a:extLst>
          </p:cNvPr>
          <p:cNvSpPr/>
          <p:nvPr/>
        </p:nvSpPr>
        <p:spPr>
          <a:xfrm>
            <a:off x="1878029" y="2081198"/>
            <a:ext cx="123649" cy="105163"/>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Oval 109">
            <a:extLst>
              <a:ext uri="{FF2B5EF4-FFF2-40B4-BE49-F238E27FC236}">
                <a16:creationId xmlns:a16="http://schemas.microsoft.com/office/drawing/2014/main" id="{B59942C1-1027-4294-8FE8-1644FCE24D44}"/>
              </a:ext>
            </a:extLst>
          </p:cNvPr>
          <p:cNvSpPr/>
          <p:nvPr/>
        </p:nvSpPr>
        <p:spPr>
          <a:xfrm>
            <a:off x="7582947" y="2081198"/>
            <a:ext cx="123649" cy="105163"/>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Slide Number Placeholder 1">
            <a:extLst>
              <a:ext uri="{FF2B5EF4-FFF2-40B4-BE49-F238E27FC236}">
                <a16:creationId xmlns:a16="http://schemas.microsoft.com/office/drawing/2014/main" id="{A53E4BA9-DC4D-4B51-A2C4-6790546E14DC}"/>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189</a:t>
            </a:fld>
            <a:endParaRPr lang="en-US" altLang="en-US" sz="1200" dirty="0"/>
          </a:p>
        </p:txBody>
      </p:sp>
    </p:spTree>
    <p:extLst>
      <p:ext uri="{BB962C8B-B14F-4D97-AF65-F5344CB8AC3E}">
        <p14:creationId xmlns:p14="http://schemas.microsoft.com/office/powerpoint/2010/main" val="374141801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5B019E3-6F56-4267-A421-50AF7B27E092}"/>
              </a:ext>
            </a:extLst>
          </p:cNvPr>
          <p:cNvSpPr txBox="1">
            <a:spLocks noGrp="1"/>
          </p:cNvSpPr>
          <p:nvPr>
            <p:ph type="title"/>
          </p:nvPr>
        </p:nvSpPr>
        <p:spPr>
          <a:xfrm>
            <a:off x="988828" y="0"/>
            <a:ext cx="7357730" cy="1031358"/>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SINDA Model Example</a:t>
            </a:r>
          </a:p>
        </p:txBody>
      </p:sp>
      <p:sp>
        <p:nvSpPr>
          <p:cNvPr id="61" name="Parallelogram 60">
            <a:extLst>
              <a:ext uri="{FF2B5EF4-FFF2-40B4-BE49-F238E27FC236}">
                <a16:creationId xmlns:a16="http://schemas.microsoft.com/office/drawing/2014/main" id="{494287D8-00AF-4FEE-8321-C2152A68143A}"/>
              </a:ext>
            </a:extLst>
          </p:cNvPr>
          <p:cNvSpPr/>
          <p:nvPr/>
        </p:nvSpPr>
        <p:spPr>
          <a:xfrm rot="8491378">
            <a:off x="1665630" y="1686831"/>
            <a:ext cx="879134" cy="629110"/>
          </a:xfrm>
          <a:prstGeom prst="parallelogram">
            <a:avLst>
              <a:gd name="adj" fmla="val 83011"/>
            </a:avLst>
          </a:prstGeom>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556EF35C-C0A7-44C0-9150-3175A30CFB21}"/>
              </a:ext>
            </a:extLst>
          </p:cNvPr>
          <p:cNvSpPr/>
          <p:nvPr/>
        </p:nvSpPr>
        <p:spPr>
          <a:xfrm>
            <a:off x="1939854" y="1726228"/>
            <a:ext cx="1892938" cy="794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0719A64E-71B5-4094-B722-C777A81B1559}"/>
              </a:ext>
            </a:extLst>
          </p:cNvPr>
          <p:cNvSpPr/>
          <p:nvPr/>
        </p:nvSpPr>
        <p:spPr>
          <a:xfrm>
            <a:off x="3832792" y="1726228"/>
            <a:ext cx="1892938" cy="794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F2ED0E5-D717-4311-A618-8A3FB885544B}"/>
              </a:ext>
            </a:extLst>
          </p:cNvPr>
          <p:cNvSpPr/>
          <p:nvPr/>
        </p:nvSpPr>
        <p:spPr>
          <a:xfrm>
            <a:off x="5751834" y="1726228"/>
            <a:ext cx="1892938" cy="794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257D6ECC-0339-4062-BBCC-80A4107FA6CC}"/>
              </a:ext>
            </a:extLst>
          </p:cNvPr>
          <p:cNvSpPr/>
          <p:nvPr/>
        </p:nvSpPr>
        <p:spPr>
          <a:xfrm>
            <a:off x="2828318" y="2081198"/>
            <a:ext cx="123649" cy="1051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A14950FB-AB60-43C2-9A13-0B281D072749}"/>
              </a:ext>
            </a:extLst>
          </p:cNvPr>
          <p:cNvCxnSpPr>
            <a:cxnSpLocks/>
          </p:cNvCxnSpPr>
          <p:nvPr/>
        </p:nvCxnSpPr>
        <p:spPr>
          <a:xfrm flipV="1">
            <a:off x="1934671" y="2132504"/>
            <a:ext cx="906389" cy="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B260018-1A38-4A90-BC3C-ACB133DA4C32}"/>
              </a:ext>
            </a:extLst>
          </p:cNvPr>
          <p:cNvCxnSpPr>
            <a:cxnSpLocks/>
          </p:cNvCxnSpPr>
          <p:nvPr/>
        </p:nvCxnSpPr>
        <p:spPr>
          <a:xfrm flipV="1">
            <a:off x="2888988" y="2149971"/>
            <a:ext cx="0" cy="32167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8" name="Oval 67">
            <a:extLst>
              <a:ext uri="{FF2B5EF4-FFF2-40B4-BE49-F238E27FC236}">
                <a16:creationId xmlns:a16="http://schemas.microsoft.com/office/drawing/2014/main" id="{9FF566E1-EC02-4BD2-BFA1-812905819857}"/>
              </a:ext>
            </a:extLst>
          </p:cNvPr>
          <p:cNvSpPr/>
          <p:nvPr/>
        </p:nvSpPr>
        <p:spPr>
          <a:xfrm>
            <a:off x="1899271" y="1658177"/>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884F0206-5510-409C-82C0-990AEAB37AB9}"/>
              </a:ext>
            </a:extLst>
          </p:cNvPr>
          <p:cNvSpPr/>
          <p:nvPr/>
        </p:nvSpPr>
        <p:spPr>
          <a:xfrm>
            <a:off x="3770966" y="1658177"/>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7F903018-79AD-4065-86A3-D95FEBA512A0}"/>
              </a:ext>
            </a:extLst>
          </p:cNvPr>
          <p:cNvSpPr/>
          <p:nvPr/>
        </p:nvSpPr>
        <p:spPr>
          <a:xfrm>
            <a:off x="5663904" y="1658177"/>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8A6A6A81-92CB-43E8-BECA-C360B527100B}"/>
              </a:ext>
            </a:extLst>
          </p:cNvPr>
          <p:cNvSpPr/>
          <p:nvPr/>
        </p:nvSpPr>
        <p:spPr>
          <a:xfrm>
            <a:off x="7566345" y="1636720"/>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E8993D59-670B-4D78-BBB5-B9A744F686E8}"/>
              </a:ext>
            </a:extLst>
          </p:cNvPr>
          <p:cNvSpPr/>
          <p:nvPr/>
        </p:nvSpPr>
        <p:spPr>
          <a:xfrm>
            <a:off x="1899271" y="2471649"/>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F088C194-6984-49AE-BEA4-FE0ADAE354DE}"/>
              </a:ext>
            </a:extLst>
          </p:cNvPr>
          <p:cNvSpPr/>
          <p:nvPr/>
        </p:nvSpPr>
        <p:spPr>
          <a:xfrm>
            <a:off x="3770966" y="2471649"/>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D260A453-CD2A-4C18-87D6-186B1C565A87}"/>
              </a:ext>
            </a:extLst>
          </p:cNvPr>
          <p:cNvSpPr/>
          <p:nvPr/>
        </p:nvSpPr>
        <p:spPr>
          <a:xfrm>
            <a:off x="5663904" y="2471649"/>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906D6EE1-459E-4FA1-9908-FCC4EA6A0764}"/>
              </a:ext>
            </a:extLst>
          </p:cNvPr>
          <p:cNvSpPr/>
          <p:nvPr/>
        </p:nvSpPr>
        <p:spPr>
          <a:xfrm>
            <a:off x="7566345" y="2450191"/>
            <a:ext cx="123649" cy="105163"/>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B4A375B6-BDF1-4D88-BEE0-5463105BA1E2}"/>
              </a:ext>
            </a:extLst>
          </p:cNvPr>
          <p:cNvSpPr/>
          <p:nvPr/>
        </p:nvSpPr>
        <p:spPr>
          <a:xfrm>
            <a:off x="4704379" y="2081198"/>
            <a:ext cx="123649" cy="1051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AB79A493-CA19-4554-A237-77315F3A7119}"/>
              </a:ext>
            </a:extLst>
          </p:cNvPr>
          <p:cNvSpPr/>
          <p:nvPr/>
        </p:nvSpPr>
        <p:spPr>
          <a:xfrm>
            <a:off x="6613191" y="2081198"/>
            <a:ext cx="123649" cy="10516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 name="Straight Arrow Connector 77">
            <a:extLst>
              <a:ext uri="{FF2B5EF4-FFF2-40B4-BE49-F238E27FC236}">
                <a16:creationId xmlns:a16="http://schemas.microsoft.com/office/drawing/2014/main" id="{14F7B696-294B-42A0-BA52-7D54AE5D2E96}"/>
              </a:ext>
            </a:extLst>
          </p:cNvPr>
          <p:cNvCxnSpPr>
            <a:cxnSpLocks/>
          </p:cNvCxnSpPr>
          <p:nvPr/>
        </p:nvCxnSpPr>
        <p:spPr>
          <a:xfrm>
            <a:off x="1899271" y="1385994"/>
            <a:ext cx="1914271" cy="0"/>
          </a:xfrm>
          <a:prstGeom prst="straightConnector1">
            <a:avLst/>
          </a:prstGeom>
          <a:ln w="12700">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BE8D8263-FAD5-4C13-9575-AA0584C464EA}"/>
              </a:ext>
            </a:extLst>
          </p:cNvPr>
          <p:cNvSpPr txBox="1"/>
          <p:nvPr/>
        </p:nvSpPr>
        <p:spPr>
          <a:xfrm>
            <a:off x="2152528" y="1098122"/>
            <a:ext cx="1351579" cy="369332"/>
          </a:xfrm>
          <a:prstGeom prst="rect">
            <a:avLst/>
          </a:prstGeom>
          <a:noFill/>
        </p:spPr>
        <p:txBody>
          <a:bodyPr wrap="square" rtlCol="0">
            <a:spAutoFit/>
          </a:bodyPr>
          <a:lstStyle/>
          <a:p>
            <a:pPr algn="ctr"/>
            <a:r>
              <a:rPr lang="en-US" dirty="0"/>
              <a:t>L = 1 cm</a:t>
            </a:r>
          </a:p>
        </p:txBody>
      </p:sp>
      <p:sp>
        <p:nvSpPr>
          <p:cNvPr id="80" name="Parallelogram 79">
            <a:extLst>
              <a:ext uri="{FF2B5EF4-FFF2-40B4-BE49-F238E27FC236}">
                <a16:creationId xmlns:a16="http://schemas.microsoft.com/office/drawing/2014/main" id="{B06B3CBA-35A6-40C6-8DC2-9F577CAC3D17}"/>
              </a:ext>
            </a:extLst>
          </p:cNvPr>
          <p:cNvSpPr/>
          <p:nvPr/>
        </p:nvSpPr>
        <p:spPr>
          <a:xfrm rot="8491378">
            <a:off x="1346004" y="1931424"/>
            <a:ext cx="879134" cy="629110"/>
          </a:xfrm>
          <a:prstGeom prst="parallelogram">
            <a:avLst>
              <a:gd name="adj" fmla="val 83011"/>
            </a:avLst>
          </a:prstGeom>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a:extLst>
              <a:ext uri="{FF2B5EF4-FFF2-40B4-BE49-F238E27FC236}">
                <a16:creationId xmlns:a16="http://schemas.microsoft.com/office/drawing/2014/main" id="{BD167A0D-5D6F-414C-9A5E-886C99070D4E}"/>
              </a:ext>
            </a:extLst>
          </p:cNvPr>
          <p:cNvSpPr txBox="1"/>
          <p:nvPr/>
        </p:nvSpPr>
        <p:spPr>
          <a:xfrm>
            <a:off x="1613520" y="2667000"/>
            <a:ext cx="1275468" cy="369332"/>
          </a:xfrm>
          <a:prstGeom prst="rect">
            <a:avLst/>
          </a:prstGeom>
          <a:noFill/>
        </p:spPr>
        <p:txBody>
          <a:bodyPr wrap="square" rtlCol="0">
            <a:spAutoFit/>
          </a:bodyPr>
          <a:lstStyle/>
          <a:p>
            <a:pPr algn="ctr"/>
            <a:r>
              <a:rPr lang="en-US" dirty="0"/>
              <a:t>A</a:t>
            </a:r>
            <a:r>
              <a:rPr lang="en-US" baseline="-25000" dirty="0"/>
              <a:t>x</a:t>
            </a:r>
            <a:r>
              <a:rPr lang="en-US" dirty="0"/>
              <a:t> = 1 cm</a:t>
            </a:r>
            <a:r>
              <a:rPr lang="en-US" baseline="30000" dirty="0"/>
              <a:t>2</a:t>
            </a:r>
          </a:p>
        </p:txBody>
      </p:sp>
      <p:sp>
        <p:nvSpPr>
          <p:cNvPr id="4" name="Arrow: Right 3">
            <a:extLst>
              <a:ext uri="{FF2B5EF4-FFF2-40B4-BE49-F238E27FC236}">
                <a16:creationId xmlns:a16="http://schemas.microsoft.com/office/drawing/2014/main" id="{A1547888-1B2A-41A0-A0B8-E2D0A04E81B8}"/>
              </a:ext>
            </a:extLst>
          </p:cNvPr>
          <p:cNvSpPr/>
          <p:nvPr/>
        </p:nvSpPr>
        <p:spPr>
          <a:xfrm>
            <a:off x="396875" y="1587231"/>
            <a:ext cx="1059398" cy="86296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Q=10 W</a:t>
            </a:r>
          </a:p>
        </p:txBody>
      </p:sp>
      <p:sp>
        <p:nvSpPr>
          <p:cNvPr id="5" name="TextBox 4">
            <a:extLst>
              <a:ext uri="{FF2B5EF4-FFF2-40B4-BE49-F238E27FC236}">
                <a16:creationId xmlns:a16="http://schemas.microsoft.com/office/drawing/2014/main" id="{60B2FF2C-5BA6-43E3-83D2-23B9A6B67C25}"/>
              </a:ext>
            </a:extLst>
          </p:cNvPr>
          <p:cNvSpPr txBox="1"/>
          <p:nvPr/>
        </p:nvSpPr>
        <p:spPr>
          <a:xfrm>
            <a:off x="7699519" y="1935669"/>
            <a:ext cx="1073006" cy="369332"/>
          </a:xfrm>
          <a:prstGeom prst="rect">
            <a:avLst/>
          </a:prstGeom>
          <a:noFill/>
        </p:spPr>
        <p:txBody>
          <a:bodyPr wrap="square" rtlCol="0">
            <a:spAutoFit/>
          </a:bodyPr>
          <a:lstStyle/>
          <a:p>
            <a:r>
              <a:rPr lang="en-US" dirty="0"/>
              <a:t>T = 300 K</a:t>
            </a:r>
          </a:p>
        </p:txBody>
      </p:sp>
      <p:sp>
        <p:nvSpPr>
          <p:cNvPr id="27" name="object 114">
            <a:extLst>
              <a:ext uri="{FF2B5EF4-FFF2-40B4-BE49-F238E27FC236}">
                <a16:creationId xmlns:a16="http://schemas.microsoft.com/office/drawing/2014/main" id="{F1D6EB02-8AB3-4454-8AD0-F303FA53DF61}"/>
              </a:ext>
            </a:extLst>
          </p:cNvPr>
          <p:cNvSpPr txBox="1"/>
          <p:nvPr/>
        </p:nvSpPr>
        <p:spPr>
          <a:xfrm>
            <a:off x="366009" y="2895600"/>
            <a:ext cx="1691392" cy="629018"/>
          </a:xfrm>
          <a:prstGeom prst="rect">
            <a:avLst/>
          </a:prstGeom>
        </p:spPr>
        <p:txBody>
          <a:bodyPr wrap="square" lIns="0" tIns="13335" rIns="0" bIns="0">
            <a:spAutoFit/>
          </a:bodyPr>
          <a:lstStyle/>
          <a:p>
            <a:pPr marL="12700" algn="ctr">
              <a:spcBef>
                <a:spcPts val="105"/>
              </a:spcBef>
              <a:defRPr/>
            </a:pPr>
            <a:r>
              <a:rPr sz="2000" b="1" dirty="0">
                <a:solidFill>
                  <a:srgbClr val="0B3D91"/>
                </a:solidFill>
                <a:latin typeface="Arial"/>
                <a:cs typeface="Arial"/>
              </a:rPr>
              <a:t>1D </a:t>
            </a:r>
            <a:r>
              <a:rPr sz="2000" b="1" spc="-5" dirty="0">
                <a:solidFill>
                  <a:srgbClr val="0B3D91"/>
                </a:solidFill>
                <a:latin typeface="Arial"/>
                <a:cs typeface="Arial"/>
              </a:rPr>
              <a:t>Finite</a:t>
            </a:r>
            <a:r>
              <a:rPr sz="2000" b="1" spc="-85" dirty="0">
                <a:solidFill>
                  <a:srgbClr val="0B3D91"/>
                </a:solidFill>
                <a:latin typeface="Arial"/>
                <a:cs typeface="Arial"/>
              </a:rPr>
              <a:t> </a:t>
            </a:r>
            <a:r>
              <a:rPr sz="2000" b="1" dirty="0">
                <a:solidFill>
                  <a:srgbClr val="0B3D91"/>
                </a:solidFill>
                <a:latin typeface="Arial"/>
                <a:cs typeface="Arial"/>
              </a:rPr>
              <a:t>Difference</a:t>
            </a:r>
          </a:p>
        </p:txBody>
      </p:sp>
      <p:sp>
        <p:nvSpPr>
          <p:cNvPr id="28" name="object 116">
            <a:extLst>
              <a:ext uri="{FF2B5EF4-FFF2-40B4-BE49-F238E27FC236}">
                <a16:creationId xmlns:a16="http://schemas.microsoft.com/office/drawing/2014/main" id="{F845B0D1-3212-42D9-BB52-84F4FC7E1D33}"/>
              </a:ext>
            </a:extLst>
          </p:cNvPr>
          <p:cNvSpPr txBox="1"/>
          <p:nvPr/>
        </p:nvSpPr>
        <p:spPr>
          <a:xfrm>
            <a:off x="93312" y="5105400"/>
            <a:ext cx="8882412" cy="1251625"/>
          </a:xfrm>
          <a:prstGeom prst="rect">
            <a:avLst/>
          </a:prstGeom>
        </p:spPr>
        <p:txBody>
          <a:bodyPr wrap="square" lIns="0" tIns="12700" rIns="0" bIns="0">
            <a:spAutoFit/>
          </a:bodyPr>
          <a:lstStyle/>
          <a:p>
            <a:pPr>
              <a:spcBef>
                <a:spcPts val="100"/>
              </a:spcBef>
              <a:defRPr/>
            </a:pPr>
            <a:r>
              <a:rPr lang="en-US" sz="2000" b="1" dirty="0">
                <a:solidFill>
                  <a:srgbClr val="0B3D91"/>
                </a:solidFill>
                <a:latin typeface="Arial"/>
                <a:cs typeface="Arial"/>
              </a:rPr>
              <a:t>Where k = L = A</a:t>
            </a:r>
            <a:r>
              <a:rPr lang="en-US" sz="2000" b="1" baseline="-25000" dirty="0">
                <a:solidFill>
                  <a:srgbClr val="0B3D91"/>
                </a:solidFill>
                <a:latin typeface="Arial"/>
                <a:cs typeface="Arial"/>
              </a:rPr>
              <a:t>x</a:t>
            </a:r>
            <a:r>
              <a:rPr lang="en-US" sz="2000" b="1" dirty="0">
                <a:solidFill>
                  <a:srgbClr val="0B3D91"/>
                </a:solidFill>
                <a:latin typeface="Arial"/>
                <a:cs typeface="Arial"/>
              </a:rPr>
              <a:t> = 1:</a:t>
            </a:r>
          </a:p>
          <a:p>
            <a:pPr>
              <a:spcBef>
                <a:spcPts val="100"/>
              </a:spcBef>
              <a:defRPr/>
            </a:pPr>
            <a:r>
              <a:rPr lang="pt-BR" b="1" dirty="0">
                <a:solidFill>
                  <a:srgbClr val="0B3D91"/>
                </a:solidFill>
                <a:latin typeface="Arial"/>
                <a:cs typeface="Arial"/>
              </a:rPr>
              <a:t>	A=1, B=0.5, C=0.5, D=1, E= 0.16667, F= 0.16667, G=0.33333, H=0.33333, I = 2</a:t>
            </a:r>
          </a:p>
          <a:p>
            <a:pPr>
              <a:spcBef>
                <a:spcPts val="100"/>
              </a:spcBef>
              <a:defRPr/>
            </a:pPr>
            <a:endParaRPr lang="en-US" sz="2000" b="1" dirty="0">
              <a:solidFill>
                <a:srgbClr val="0B3D91"/>
              </a:solidFill>
              <a:latin typeface="Arial"/>
              <a:cs typeface="Arial"/>
            </a:endParaRPr>
          </a:p>
          <a:p>
            <a:pPr algn="ctr">
              <a:spcBef>
                <a:spcPts val="100"/>
              </a:spcBef>
              <a:defRPr/>
            </a:pPr>
            <a:r>
              <a:rPr lang="en-US" sz="2000" b="1" dirty="0">
                <a:solidFill>
                  <a:srgbClr val="0B3D91"/>
                </a:solidFill>
                <a:latin typeface="Arial"/>
                <a:cs typeface="Arial"/>
              </a:rPr>
              <a:t>The SINDA deck is shown on the next slide</a:t>
            </a:r>
            <a:endParaRPr b="1" dirty="0">
              <a:solidFill>
                <a:srgbClr val="0B3D91"/>
              </a:solidFill>
              <a:latin typeface="Arial"/>
              <a:cs typeface="Arial"/>
            </a:endParaRPr>
          </a:p>
        </p:txBody>
      </p:sp>
      <p:grpSp>
        <p:nvGrpSpPr>
          <p:cNvPr id="30" name="Group 29">
            <a:extLst>
              <a:ext uri="{FF2B5EF4-FFF2-40B4-BE49-F238E27FC236}">
                <a16:creationId xmlns:a16="http://schemas.microsoft.com/office/drawing/2014/main" id="{A45092A3-60A2-4E01-96E1-F6D4975EAE47}"/>
              </a:ext>
            </a:extLst>
          </p:cNvPr>
          <p:cNvGrpSpPr/>
          <p:nvPr/>
        </p:nvGrpSpPr>
        <p:grpSpPr>
          <a:xfrm>
            <a:off x="728255" y="3949568"/>
            <a:ext cx="454457" cy="172587"/>
            <a:chOff x="533400" y="3886200"/>
            <a:chExt cx="1203901" cy="457200"/>
          </a:xfrm>
        </p:grpSpPr>
        <p:cxnSp>
          <p:nvCxnSpPr>
            <p:cNvPr id="47" name="Straight Connector 46">
              <a:extLst>
                <a:ext uri="{FF2B5EF4-FFF2-40B4-BE49-F238E27FC236}">
                  <a16:creationId xmlns:a16="http://schemas.microsoft.com/office/drawing/2014/main" id="{9FAA76F1-7C4F-4508-AC1D-362BFA1B1842}"/>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E1817AA-6623-4905-B2B6-FB29BC9CE9BB}"/>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18E8E5F-E635-44C3-8BD6-1BD95175C58B}"/>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BC86EAF-9F0E-4980-91FF-7B0557FBC58F}"/>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CF0835F-61FD-4912-9293-D3E94510BEF1}"/>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0C4FFEC-99BA-458E-85B4-B0A694864844}"/>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BEB60A0-355B-4674-9BF6-B7FDE50724C2}"/>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5999C50-663F-469E-8185-1B605C35CB9F}"/>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4644D121-73AE-4D8D-8A02-C449EAC04272}"/>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B070B29-FD23-44B2-B382-268B03ED7F58}"/>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Oval 30">
            <a:extLst>
              <a:ext uri="{FF2B5EF4-FFF2-40B4-BE49-F238E27FC236}">
                <a16:creationId xmlns:a16="http://schemas.microsoft.com/office/drawing/2014/main" id="{DDFA08F0-9402-4EBF-8341-72A0BF467CD3}"/>
              </a:ext>
            </a:extLst>
          </p:cNvPr>
          <p:cNvSpPr/>
          <p:nvPr/>
        </p:nvSpPr>
        <p:spPr>
          <a:xfrm>
            <a:off x="489558" y="3904908"/>
            <a:ext cx="233530" cy="2590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p:txBody>
      </p:sp>
      <p:sp>
        <p:nvSpPr>
          <p:cNvPr id="32" name="Oval 31">
            <a:extLst>
              <a:ext uri="{FF2B5EF4-FFF2-40B4-BE49-F238E27FC236}">
                <a16:creationId xmlns:a16="http://schemas.microsoft.com/office/drawing/2014/main" id="{82A12DB1-0CAB-4171-8F26-0E7494D0DF61}"/>
              </a:ext>
            </a:extLst>
          </p:cNvPr>
          <p:cNvSpPr/>
          <p:nvPr/>
        </p:nvSpPr>
        <p:spPr>
          <a:xfrm>
            <a:off x="1180525" y="3904908"/>
            <a:ext cx="233530" cy="2590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3</a:t>
            </a:r>
          </a:p>
        </p:txBody>
      </p:sp>
      <p:grpSp>
        <p:nvGrpSpPr>
          <p:cNvPr id="33" name="Group 32">
            <a:extLst>
              <a:ext uri="{FF2B5EF4-FFF2-40B4-BE49-F238E27FC236}">
                <a16:creationId xmlns:a16="http://schemas.microsoft.com/office/drawing/2014/main" id="{F2F76CC9-D358-4B28-B549-9B6A08D32004}"/>
              </a:ext>
            </a:extLst>
          </p:cNvPr>
          <p:cNvGrpSpPr/>
          <p:nvPr/>
        </p:nvGrpSpPr>
        <p:grpSpPr>
          <a:xfrm>
            <a:off x="1442970" y="3949568"/>
            <a:ext cx="454457" cy="172587"/>
            <a:chOff x="533400" y="3886200"/>
            <a:chExt cx="1203901" cy="457200"/>
          </a:xfrm>
        </p:grpSpPr>
        <p:cxnSp>
          <p:nvCxnSpPr>
            <p:cNvPr id="37" name="Straight Connector 36">
              <a:extLst>
                <a:ext uri="{FF2B5EF4-FFF2-40B4-BE49-F238E27FC236}">
                  <a16:creationId xmlns:a16="http://schemas.microsoft.com/office/drawing/2014/main" id="{92B58CAA-8035-44D9-B4EA-CE1F34FB2298}"/>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22F6193-B9B4-498D-B8F1-47AC6048892A}"/>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65FE79A-54BE-4AE6-85EE-DB0412551CF9}"/>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75198AC-FF30-4E99-9EE8-9FD4C1820D1F}"/>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CF7F061-4F53-4373-B106-1AC771C0B570}"/>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CCCA0AF-3CFF-4F95-8219-A72993639C5C}"/>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A2BC96C-C8EE-46EE-9BBB-7839E8289979}"/>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B411EB1-75D2-4DF5-A159-8314852392F8}"/>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4075F6A-4FEB-466B-975C-7D27438530BA}"/>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454F96D-B1E8-45CE-9C24-3565A215D55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Oval 33">
            <a:extLst>
              <a:ext uri="{FF2B5EF4-FFF2-40B4-BE49-F238E27FC236}">
                <a16:creationId xmlns:a16="http://schemas.microsoft.com/office/drawing/2014/main" id="{BD33D721-928E-422A-B11B-DCE5B85834E5}"/>
              </a:ext>
            </a:extLst>
          </p:cNvPr>
          <p:cNvSpPr/>
          <p:nvPr/>
        </p:nvSpPr>
        <p:spPr>
          <a:xfrm>
            <a:off x="1895240" y="3904908"/>
            <a:ext cx="233530" cy="2590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5" name="TextBox 34">
            <a:extLst>
              <a:ext uri="{FF2B5EF4-FFF2-40B4-BE49-F238E27FC236}">
                <a16:creationId xmlns:a16="http://schemas.microsoft.com/office/drawing/2014/main" id="{ABA509CA-F921-4BF4-8AD7-CF6B034C7E56}"/>
              </a:ext>
            </a:extLst>
          </p:cNvPr>
          <p:cNvSpPr txBox="1"/>
          <p:nvPr/>
        </p:nvSpPr>
        <p:spPr>
          <a:xfrm>
            <a:off x="753640" y="3578792"/>
            <a:ext cx="429072" cy="369332"/>
          </a:xfrm>
          <a:prstGeom prst="rect">
            <a:avLst/>
          </a:prstGeom>
          <a:noFill/>
        </p:spPr>
        <p:txBody>
          <a:bodyPr wrap="square" rtlCol="0">
            <a:spAutoFit/>
          </a:bodyPr>
          <a:lstStyle/>
          <a:p>
            <a:pPr algn="ctr"/>
            <a:r>
              <a:rPr lang="en-US" dirty="0"/>
              <a:t>A</a:t>
            </a:r>
          </a:p>
        </p:txBody>
      </p:sp>
      <p:sp>
        <p:nvSpPr>
          <p:cNvPr id="36" name="TextBox 35">
            <a:extLst>
              <a:ext uri="{FF2B5EF4-FFF2-40B4-BE49-F238E27FC236}">
                <a16:creationId xmlns:a16="http://schemas.microsoft.com/office/drawing/2014/main" id="{51F10F5D-BBC9-4989-8A3B-8B2DDBD54D73}"/>
              </a:ext>
            </a:extLst>
          </p:cNvPr>
          <p:cNvSpPr txBox="1"/>
          <p:nvPr/>
        </p:nvSpPr>
        <p:spPr>
          <a:xfrm>
            <a:off x="1442970" y="3578792"/>
            <a:ext cx="429072" cy="369332"/>
          </a:xfrm>
          <a:prstGeom prst="rect">
            <a:avLst/>
          </a:prstGeom>
          <a:noFill/>
        </p:spPr>
        <p:txBody>
          <a:bodyPr wrap="square" rtlCol="0">
            <a:spAutoFit/>
          </a:bodyPr>
          <a:lstStyle/>
          <a:p>
            <a:pPr algn="ctr"/>
            <a:r>
              <a:rPr lang="en-US" dirty="0"/>
              <a:t>A</a:t>
            </a:r>
          </a:p>
        </p:txBody>
      </p:sp>
      <p:grpSp>
        <p:nvGrpSpPr>
          <p:cNvPr id="57" name="Group 56">
            <a:extLst>
              <a:ext uri="{FF2B5EF4-FFF2-40B4-BE49-F238E27FC236}">
                <a16:creationId xmlns:a16="http://schemas.microsoft.com/office/drawing/2014/main" id="{BF052A36-9161-4D3C-B739-589810F28FFD}"/>
              </a:ext>
            </a:extLst>
          </p:cNvPr>
          <p:cNvGrpSpPr/>
          <p:nvPr/>
        </p:nvGrpSpPr>
        <p:grpSpPr>
          <a:xfrm>
            <a:off x="2877924" y="3532749"/>
            <a:ext cx="2697424" cy="1678156"/>
            <a:chOff x="2877924" y="3535919"/>
            <a:chExt cx="2697424" cy="1678156"/>
          </a:xfrm>
        </p:grpSpPr>
        <p:grpSp>
          <p:nvGrpSpPr>
            <p:cNvPr id="58" name="Group 57">
              <a:extLst>
                <a:ext uri="{FF2B5EF4-FFF2-40B4-BE49-F238E27FC236}">
                  <a16:creationId xmlns:a16="http://schemas.microsoft.com/office/drawing/2014/main" id="{E0E92B25-140F-4CF0-8C4F-611991FEBEE9}"/>
                </a:ext>
              </a:extLst>
            </p:cNvPr>
            <p:cNvGrpSpPr/>
            <p:nvPr/>
          </p:nvGrpSpPr>
          <p:grpSpPr>
            <a:xfrm>
              <a:off x="3474143" y="3951294"/>
              <a:ext cx="454457" cy="172587"/>
              <a:chOff x="533400" y="3886200"/>
              <a:chExt cx="1203901" cy="457200"/>
            </a:xfrm>
          </p:grpSpPr>
          <p:cxnSp>
            <p:nvCxnSpPr>
              <p:cNvPr id="197" name="Straight Connector 196">
                <a:extLst>
                  <a:ext uri="{FF2B5EF4-FFF2-40B4-BE49-F238E27FC236}">
                    <a16:creationId xmlns:a16="http://schemas.microsoft.com/office/drawing/2014/main" id="{667B9004-84E1-4CD3-AD9C-48611B8F6B26}"/>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FFAA53CA-4AF7-4256-9AC4-3B238F7621A3}"/>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0E8BDC12-B0D5-46E5-B07A-DBBDF4FFBC66}"/>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FBD0FE0-9152-4ED4-A197-D45943F265FD}"/>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8068DBDF-5D09-43F2-95E3-3F3A1E878761}"/>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1F959BC1-042F-44EE-BA4B-B6B11451BC85}"/>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9540444A-F72E-4700-BF89-7940816C3CDF}"/>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8C863F99-B1D6-42DD-A1E5-24F8A72412FC}"/>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149F06E9-DD56-41B8-A314-5DB1787AD6D2}"/>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59B18EFA-4D89-49DF-8D32-F75331DB1E4B}"/>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9" name="Oval 58">
              <a:extLst>
                <a:ext uri="{FF2B5EF4-FFF2-40B4-BE49-F238E27FC236}">
                  <a16:creationId xmlns:a16="http://schemas.microsoft.com/office/drawing/2014/main" id="{261D9E8A-16F6-4FAF-AE19-5455F3623AA8}"/>
                </a:ext>
              </a:extLst>
            </p:cNvPr>
            <p:cNvSpPr/>
            <p:nvPr/>
          </p:nvSpPr>
          <p:spPr>
            <a:xfrm>
              <a:off x="3207098"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p>
          </p:txBody>
        </p:sp>
        <p:sp>
          <p:nvSpPr>
            <p:cNvPr id="60" name="Oval 59">
              <a:extLst>
                <a:ext uri="{FF2B5EF4-FFF2-40B4-BE49-F238E27FC236}">
                  <a16:creationId xmlns:a16="http://schemas.microsoft.com/office/drawing/2014/main" id="{31E12AE8-D2EB-44B0-A5DB-2FF2A94D6830}"/>
                </a:ext>
              </a:extLst>
            </p:cNvPr>
            <p:cNvSpPr/>
            <p:nvPr/>
          </p:nvSpPr>
          <p:spPr>
            <a:xfrm>
              <a:off x="3926413"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p:txBody>
        </p:sp>
        <p:grpSp>
          <p:nvGrpSpPr>
            <p:cNvPr id="82" name="Group 81">
              <a:extLst>
                <a:ext uri="{FF2B5EF4-FFF2-40B4-BE49-F238E27FC236}">
                  <a16:creationId xmlns:a16="http://schemas.microsoft.com/office/drawing/2014/main" id="{FDB5E3B6-10E4-4B46-8A17-6DAFC227C3AE}"/>
                </a:ext>
              </a:extLst>
            </p:cNvPr>
            <p:cNvGrpSpPr/>
            <p:nvPr/>
          </p:nvGrpSpPr>
          <p:grpSpPr>
            <a:xfrm>
              <a:off x="4188858" y="3951294"/>
              <a:ext cx="454457" cy="172587"/>
              <a:chOff x="533400" y="3886200"/>
              <a:chExt cx="1203901" cy="457200"/>
            </a:xfrm>
          </p:grpSpPr>
          <p:cxnSp>
            <p:nvCxnSpPr>
              <p:cNvPr id="187" name="Straight Connector 186">
                <a:extLst>
                  <a:ext uri="{FF2B5EF4-FFF2-40B4-BE49-F238E27FC236}">
                    <a16:creationId xmlns:a16="http://schemas.microsoft.com/office/drawing/2014/main" id="{345621C0-008B-4814-8C40-6B362DC07363}"/>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A4CB57C5-A0CC-4874-AC1E-5D05CEDEDD4B}"/>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01EBD41B-2663-4A12-910F-9DC54347A718}"/>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A3133F81-6A5B-45A1-9827-790F75BA8908}"/>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EBC6E19E-9399-4A23-A96E-060AF64837A3}"/>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8E377290-BDC5-4E42-A75F-2A878A9F941E}"/>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B12C7A34-ACAF-429E-B4B4-C80C110CB101}"/>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EFD153E5-03E1-4EC8-84A1-BE02B2BCA170}"/>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ACDAFCEA-01D9-459D-9F8F-0781D11E8F72}"/>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48B10DE1-A465-43F8-B07F-20EA34CA9FD3}"/>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3" name="Oval 82">
              <a:extLst>
                <a:ext uri="{FF2B5EF4-FFF2-40B4-BE49-F238E27FC236}">
                  <a16:creationId xmlns:a16="http://schemas.microsoft.com/office/drawing/2014/main" id="{547B3DF6-39E2-442C-9EB0-0CDAE3A16A03}"/>
                </a:ext>
              </a:extLst>
            </p:cNvPr>
            <p:cNvSpPr/>
            <p:nvPr/>
          </p:nvSpPr>
          <p:spPr>
            <a:xfrm>
              <a:off x="4641128"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3</a:t>
              </a:r>
            </a:p>
          </p:txBody>
        </p:sp>
        <p:grpSp>
          <p:nvGrpSpPr>
            <p:cNvPr id="84" name="Group 83">
              <a:extLst>
                <a:ext uri="{FF2B5EF4-FFF2-40B4-BE49-F238E27FC236}">
                  <a16:creationId xmlns:a16="http://schemas.microsoft.com/office/drawing/2014/main" id="{1B0DDC1B-E2B8-4C7D-AB41-9B5E83FAE8FB}"/>
                </a:ext>
              </a:extLst>
            </p:cNvPr>
            <p:cNvGrpSpPr/>
            <p:nvPr/>
          </p:nvGrpSpPr>
          <p:grpSpPr>
            <a:xfrm>
              <a:off x="4889548" y="3951294"/>
              <a:ext cx="454457" cy="172587"/>
              <a:chOff x="533400" y="3886200"/>
              <a:chExt cx="1203901" cy="457200"/>
            </a:xfrm>
          </p:grpSpPr>
          <p:cxnSp>
            <p:nvCxnSpPr>
              <p:cNvPr id="177" name="Straight Connector 176">
                <a:extLst>
                  <a:ext uri="{FF2B5EF4-FFF2-40B4-BE49-F238E27FC236}">
                    <a16:creationId xmlns:a16="http://schemas.microsoft.com/office/drawing/2014/main" id="{EB7EB5BE-A21F-4806-879B-062DFBADA00F}"/>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4F86FD0D-E29B-4FEC-A901-B0B5EC4876D7}"/>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25B86A9C-74AB-4DFE-92D3-6BDA508041EC}"/>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CC7B321A-04CC-4E90-BEEE-76AABD5894F3}"/>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00D20154-C0E0-4CD3-B3D4-6C805B705940}"/>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E982919A-F0E1-474A-9002-56E5A21D8463}"/>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74032E8C-419E-4CF0-B0D1-5B2859191390}"/>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4265B546-F9D9-4CFD-9A1B-D3AC709B3743}"/>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84D70020-E5E9-4FD6-9860-7363CC296E02}"/>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370A7170-32FD-4924-8C97-4A5638C1CB6D}"/>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Oval 84">
              <a:extLst>
                <a:ext uri="{FF2B5EF4-FFF2-40B4-BE49-F238E27FC236}">
                  <a16:creationId xmlns:a16="http://schemas.microsoft.com/office/drawing/2014/main" id="{038625E5-6CE3-4603-A779-DE15622EF65C}"/>
                </a:ext>
              </a:extLst>
            </p:cNvPr>
            <p:cNvSpPr/>
            <p:nvPr/>
          </p:nvSpPr>
          <p:spPr>
            <a:xfrm>
              <a:off x="5341818"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4</a:t>
              </a:r>
            </a:p>
          </p:txBody>
        </p:sp>
        <p:grpSp>
          <p:nvGrpSpPr>
            <p:cNvPr id="86" name="Group 85">
              <a:extLst>
                <a:ext uri="{FF2B5EF4-FFF2-40B4-BE49-F238E27FC236}">
                  <a16:creationId xmlns:a16="http://schemas.microsoft.com/office/drawing/2014/main" id="{E2224ACE-6D49-47B4-9D89-60CB91268D27}"/>
                </a:ext>
              </a:extLst>
            </p:cNvPr>
            <p:cNvGrpSpPr/>
            <p:nvPr/>
          </p:nvGrpSpPr>
          <p:grpSpPr>
            <a:xfrm rot="16200000">
              <a:off x="3081211" y="4315417"/>
              <a:ext cx="454457" cy="172587"/>
              <a:chOff x="533400" y="3886200"/>
              <a:chExt cx="1203901" cy="457200"/>
            </a:xfrm>
          </p:grpSpPr>
          <p:cxnSp>
            <p:nvCxnSpPr>
              <p:cNvPr id="167" name="Straight Connector 166">
                <a:extLst>
                  <a:ext uri="{FF2B5EF4-FFF2-40B4-BE49-F238E27FC236}">
                    <a16:creationId xmlns:a16="http://schemas.microsoft.com/office/drawing/2014/main" id="{D61D7EC8-626A-4B4D-972E-2E1621093A84}"/>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108F1493-B8D7-4BA8-A380-2ED37048A970}"/>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7187F69F-485E-46DD-BE64-5476DF8944DD}"/>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3EA96B4B-F228-4230-9A9B-3F08D74C5C9C}"/>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803C10B5-3DA5-4235-BCC3-B650E69024E4}"/>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DB4FAB07-1674-4047-8310-D1152682846A}"/>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A9460FD3-94E1-45BD-9046-A0131D5D0C27}"/>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EF4A554A-11DE-43DB-B400-6E16119C2D16}"/>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8C085E21-CE73-41C3-AA2B-6818B865FC1E}"/>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C195D358-1AA0-4246-82C1-3B0809C54258}"/>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456CE4C9-3B7E-44DE-A199-F61FACA9F3A9}"/>
                </a:ext>
              </a:extLst>
            </p:cNvPr>
            <p:cNvGrpSpPr/>
            <p:nvPr/>
          </p:nvGrpSpPr>
          <p:grpSpPr>
            <a:xfrm>
              <a:off x="3474143" y="4673599"/>
              <a:ext cx="454457" cy="172587"/>
              <a:chOff x="533400" y="3886200"/>
              <a:chExt cx="1203901" cy="457200"/>
            </a:xfrm>
          </p:grpSpPr>
          <p:cxnSp>
            <p:nvCxnSpPr>
              <p:cNvPr id="157" name="Straight Connector 156">
                <a:extLst>
                  <a:ext uri="{FF2B5EF4-FFF2-40B4-BE49-F238E27FC236}">
                    <a16:creationId xmlns:a16="http://schemas.microsoft.com/office/drawing/2014/main" id="{6F302B0F-035E-498E-8084-C3A144588E68}"/>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E8B22FEA-591D-4CAE-862F-D985021FEDD8}"/>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C34144C1-2606-462B-866C-4D87CB81C8A2}"/>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6C129C92-D659-4800-BACD-BF6D5A873A20}"/>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2F383AFA-600A-4D38-94B4-86D3D03C15B3}"/>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BD6C896E-5ABC-4678-9CF1-00859306AC19}"/>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9CFA78B1-BFC9-497B-A121-5E0DA777A3CC}"/>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30CA9FEE-6464-4F42-AC3F-479CAD4217F2}"/>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2EEC7247-9410-48D3-83E2-F07BC73D98A5}"/>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A64399EC-1D8C-4E72-80E4-E95E1DDB3694}"/>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8" name="Oval 87">
              <a:extLst>
                <a:ext uri="{FF2B5EF4-FFF2-40B4-BE49-F238E27FC236}">
                  <a16:creationId xmlns:a16="http://schemas.microsoft.com/office/drawing/2014/main" id="{94D20841-C087-4B06-B5EC-53851B58F531}"/>
                </a:ext>
              </a:extLst>
            </p:cNvPr>
            <p:cNvSpPr/>
            <p:nvPr/>
          </p:nvSpPr>
          <p:spPr>
            <a:xfrm>
              <a:off x="3207098"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a:t>
              </a:r>
            </a:p>
          </p:txBody>
        </p:sp>
        <p:sp>
          <p:nvSpPr>
            <p:cNvPr id="89" name="Oval 88">
              <a:extLst>
                <a:ext uri="{FF2B5EF4-FFF2-40B4-BE49-F238E27FC236}">
                  <a16:creationId xmlns:a16="http://schemas.microsoft.com/office/drawing/2014/main" id="{0648F551-8002-4C4F-A205-923E4F27BB0A}"/>
                </a:ext>
              </a:extLst>
            </p:cNvPr>
            <p:cNvSpPr/>
            <p:nvPr/>
          </p:nvSpPr>
          <p:spPr>
            <a:xfrm>
              <a:off x="3926413"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6</a:t>
              </a:r>
            </a:p>
          </p:txBody>
        </p:sp>
        <p:grpSp>
          <p:nvGrpSpPr>
            <p:cNvPr id="90" name="Group 89">
              <a:extLst>
                <a:ext uri="{FF2B5EF4-FFF2-40B4-BE49-F238E27FC236}">
                  <a16:creationId xmlns:a16="http://schemas.microsoft.com/office/drawing/2014/main" id="{6EB31806-24A4-4D43-8B83-46417FB8DF32}"/>
                </a:ext>
              </a:extLst>
            </p:cNvPr>
            <p:cNvGrpSpPr/>
            <p:nvPr/>
          </p:nvGrpSpPr>
          <p:grpSpPr>
            <a:xfrm>
              <a:off x="4188858" y="4673599"/>
              <a:ext cx="454457" cy="172587"/>
              <a:chOff x="533400" y="3886200"/>
              <a:chExt cx="1203901" cy="457200"/>
            </a:xfrm>
          </p:grpSpPr>
          <p:cxnSp>
            <p:nvCxnSpPr>
              <p:cNvPr id="147" name="Straight Connector 146">
                <a:extLst>
                  <a:ext uri="{FF2B5EF4-FFF2-40B4-BE49-F238E27FC236}">
                    <a16:creationId xmlns:a16="http://schemas.microsoft.com/office/drawing/2014/main" id="{5FBB2081-DD7C-4DC3-B697-546B8211FC5D}"/>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A91A31E9-15A6-49A2-B4F1-10C61A4FAABB}"/>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A5C7BB65-93D9-45D9-8AD6-735606B26A97}"/>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E7C5DE7F-5DCA-425D-A43A-1A68F707795A}"/>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9C1B8B7B-CB95-468B-A034-CB9C2304AFA6}"/>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7E0FCCF-AA1A-450C-8BBD-8CAAA7811294}"/>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9A5CA5F3-EDC2-4201-9043-7FA98AA70336}"/>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BA75A168-9F9B-4715-9F57-867D3E5064B7}"/>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C1F0C7EC-DDA1-4BAF-84DE-0E4B5C495A2A}"/>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158B1137-6C6C-4470-A43B-65A8E5C8F024}"/>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1" name="Oval 90">
              <a:extLst>
                <a:ext uri="{FF2B5EF4-FFF2-40B4-BE49-F238E27FC236}">
                  <a16:creationId xmlns:a16="http://schemas.microsoft.com/office/drawing/2014/main" id="{2B90EB4C-12D2-4B91-86A3-16AEFDAB3356}"/>
                </a:ext>
              </a:extLst>
            </p:cNvPr>
            <p:cNvSpPr/>
            <p:nvPr/>
          </p:nvSpPr>
          <p:spPr>
            <a:xfrm>
              <a:off x="4641128"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7</a:t>
              </a:r>
            </a:p>
          </p:txBody>
        </p:sp>
        <p:grpSp>
          <p:nvGrpSpPr>
            <p:cNvPr id="92" name="Group 91">
              <a:extLst>
                <a:ext uri="{FF2B5EF4-FFF2-40B4-BE49-F238E27FC236}">
                  <a16:creationId xmlns:a16="http://schemas.microsoft.com/office/drawing/2014/main" id="{4A9A7AFE-BD95-4733-BD63-E240F7E33442}"/>
                </a:ext>
              </a:extLst>
            </p:cNvPr>
            <p:cNvGrpSpPr/>
            <p:nvPr/>
          </p:nvGrpSpPr>
          <p:grpSpPr>
            <a:xfrm>
              <a:off x="4889548" y="4673599"/>
              <a:ext cx="454457" cy="172587"/>
              <a:chOff x="533400" y="3886200"/>
              <a:chExt cx="1203901" cy="457200"/>
            </a:xfrm>
          </p:grpSpPr>
          <p:cxnSp>
            <p:nvCxnSpPr>
              <p:cNvPr id="137" name="Straight Connector 136">
                <a:extLst>
                  <a:ext uri="{FF2B5EF4-FFF2-40B4-BE49-F238E27FC236}">
                    <a16:creationId xmlns:a16="http://schemas.microsoft.com/office/drawing/2014/main" id="{1C8286D3-B950-4D19-AF64-51BC9D860159}"/>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6502180F-9975-4AC5-9539-2BBE707E79FB}"/>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2ED80B76-CAE6-4A2D-9585-3BA5A4C835A9}"/>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EB1C48A0-2139-44FE-B1CB-B3DD47ED9200}"/>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060DB23A-8628-4414-ABC2-61F87CECEEC3}"/>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1F9B9C7-A9B9-4FEA-BD90-BF1EDC401A6C}"/>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8FFC719F-01E0-4395-A8CB-0163130FD713}"/>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CAF1D1B0-8AE1-4E06-8A50-733B92A02949}"/>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162A79CA-9751-4E81-9F03-62556C0DFAA1}"/>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465397A6-D4A8-4D54-A83C-C7805F2D60AE}"/>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Oval 92">
              <a:extLst>
                <a:ext uri="{FF2B5EF4-FFF2-40B4-BE49-F238E27FC236}">
                  <a16:creationId xmlns:a16="http://schemas.microsoft.com/office/drawing/2014/main" id="{97A62610-10D8-4BE0-8079-EE01764F1BFA}"/>
                </a:ext>
              </a:extLst>
            </p:cNvPr>
            <p:cNvSpPr/>
            <p:nvPr/>
          </p:nvSpPr>
          <p:spPr>
            <a:xfrm>
              <a:off x="5341818"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8</a:t>
              </a:r>
            </a:p>
          </p:txBody>
        </p:sp>
        <p:grpSp>
          <p:nvGrpSpPr>
            <p:cNvPr id="94" name="Group 93">
              <a:extLst>
                <a:ext uri="{FF2B5EF4-FFF2-40B4-BE49-F238E27FC236}">
                  <a16:creationId xmlns:a16="http://schemas.microsoft.com/office/drawing/2014/main" id="{B683EA24-12CE-4721-B405-C5F7D4D52C1D}"/>
                </a:ext>
              </a:extLst>
            </p:cNvPr>
            <p:cNvGrpSpPr/>
            <p:nvPr/>
          </p:nvGrpSpPr>
          <p:grpSpPr>
            <a:xfrm rot="16200000">
              <a:off x="3821081" y="4315417"/>
              <a:ext cx="454457" cy="172587"/>
              <a:chOff x="533400" y="3886200"/>
              <a:chExt cx="1203901" cy="457200"/>
            </a:xfrm>
          </p:grpSpPr>
          <p:cxnSp>
            <p:nvCxnSpPr>
              <p:cNvPr id="127" name="Straight Connector 126">
                <a:extLst>
                  <a:ext uri="{FF2B5EF4-FFF2-40B4-BE49-F238E27FC236}">
                    <a16:creationId xmlns:a16="http://schemas.microsoft.com/office/drawing/2014/main" id="{DDFDEF43-00B7-4B32-BD17-24AEC6D7A0DA}"/>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31AABE3F-D568-461C-A585-E28C102CF50A}"/>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5FD6FBA5-6F03-47C5-AE6D-6973C4B4EA72}"/>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C639494-FFCB-4CC2-B5EE-264839D87A04}"/>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A992CA1A-168E-49C2-8C6D-DFADF4A373A4}"/>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BE35FA4D-5815-4E02-8BD3-0527BB9CB008}"/>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3B7AA62C-3088-4986-AC85-22BF66B0335D}"/>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FBBD78C4-93B4-4491-8FA0-6B27DC021E17}"/>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E0AD66CD-E742-49A2-BCB6-2278A8B885D3}"/>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A4EA9D13-4542-4C4F-BA2A-3006D8A713E8}"/>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5" name="Group 94">
              <a:extLst>
                <a:ext uri="{FF2B5EF4-FFF2-40B4-BE49-F238E27FC236}">
                  <a16:creationId xmlns:a16="http://schemas.microsoft.com/office/drawing/2014/main" id="{DE5A054D-D51F-4A46-B5FB-EC610C1AC990}"/>
                </a:ext>
              </a:extLst>
            </p:cNvPr>
            <p:cNvGrpSpPr/>
            <p:nvPr/>
          </p:nvGrpSpPr>
          <p:grpSpPr>
            <a:xfrm rot="16200000">
              <a:off x="4534697" y="4315417"/>
              <a:ext cx="454457" cy="172587"/>
              <a:chOff x="533400" y="3886200"/>
              <a:chExt cx="1203901" cy="457200"/>
            </a:xfrm>
          </p:grpSpPr>
          <p:cxnSp>
            <p:nvCxnSpPr>
              <p:cNvPr id="117" name="Straight Connector 116">
                <a:extLst>
                  <a:ext uri="{FF2B5EF4-FFF2-40B4-BE49-F238E27FC236}">
                    <a16:creationId xmlns:a16="http://schemas.microsoft.com/office/drawing/2014/main" id="{62BA21D4-5E13-4049-AA42-BD18EF39E61D}"/>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CDD2598F-305E-48B1-9DCA-28DACE56F6DE}"/>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4C155160-514E-46C1-97B8-E6AB95F397EF}"/>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06197413-8D8E-4712-9C28-C3D8D17959EB}"/>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FACFD7D-851C-4CA3-9440-FD626500DED2}"/>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98FA0F0A-FDC9-4168-8983-B49D3CEBB248}"/>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70604562-50AB-4129-9012-591AC878BE8F}"/>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5A07DFB-3101-43E6-9D7B-9DD7A8C4C8D7}"/>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0AB342D-3C00-4DD4-86F6-E41DA8A77441}"/>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93E090E5-F04D-4B5E-9680-5A6D0BADD561}"/>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6" name="Group 95">
              <a:extLst>
                <a:ext uri="{FF2B5EF4-FFF2-40B4-BE49-F238E27FC236}">
                  <a16:creationId xmlns:a16="http://schemas.microsoft.com/office/drawing/2014/main" id="{0A8031BD-4A5C-4244-9039-E2BA7D0813FA}"/>
                </a:ext>
              </a:extLst>
            </p:cNvPr>
            <p:cNvGrpSpPr/>
            <p:nvPr/>
          </p:nvGrpSpPr>
          <p:grpSpPr>
            <a:xfrm rot="16200000">
              <a:off x="5226157" y="4315417"/>
              <a:ext cx="454457" cy="172587"/>
              <a:chOff x="533400" y="3886200"/>
              <a:chExt cx="1203901" cy="457200"/>
            </a:xfrm>
          </p:grpSpPr>
          <p:cxnSp>
            <p:nvCxnSpPr>
              <p:cNvPr id="107" name="Straight Connector 106">
                <a:extLst>
                  <a:ext uri="{FF2B5EF4-FFF2-40B4-BE49-F238E27FC236}">
                    <a16:creationId xmlns:a16="http://schemas.microsoft.com/office/drawing/2014/main" id="{C52060A8-71DF-4B23-9BC4-4AC5714F8EDA}"/>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BA0CA371-806A-4EE5-9A68-285578881EA8}"/>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6825F9CC-286E-4D87-BD1B-A2B73E612FFB}"/>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2055B46A-73FD-4B95-91E8-23A4E68857FC}"/>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5D2D29B-EF91-448E-B6FA-BF72791BCA38}"/>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5E8820E-15EA-4062-941D-700CA7FFA25F}"/>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46C6CAEE-F9DD-433D-896E-64C83F7626E3}"/>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8C632F74-8F6F-4AF3-A07B-92773000CC2A}"/>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0F8BA563-B836-411C-9314-0F124FE654E9}"/>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2B5A1E55-3B8A-471E-B976-9A0B9C64221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7" name="TextBox 96">
              <a:extLst>
                <a:ext uri="{FF2B5EF4-FFF2-40B4-BE49-F238E27FC236}">
                  <a16:creationId xmlns:a16="http://schemas.microsoft.com/office/drawing/2014/main" id="{318EE803-71A3-4EF7-BE98-4083D051EA7E}"/>
                </a:ext>
              </a:extLst>
            </p:cNvPr>
            <p:cNvSpPr txBox="1"/>
            <p:nvPr/>
          </p:nvSpPr>
          <p:spPr>
            <a:xfrm>
              <a:off x="3617794" y="4230170"/>
              <a:ext cx="429072" cy="369332"/>
            </a:xfrm>
            <a:prstGeom prst="rect">
              <a:avLst/>
            </a:prstGeom>
            <a:noFill/>
          </p:spPr>
          <p:txBody>
            <a:bodyPr wrap="square" rtlCol="0">
              <a:spAutoFit/>
            </a:bodyPr>
            <a:lstStyle/>
            <a:p>
              <a:pPr algn="ctr"/>
              <a:r>
                <a:rPr lang="en-US" dirty="0"/>
                <a:t>D</a:t>
              </a:r>
            </a:p>
          </p:txBody>
        </p:sp>
        <p:sp>
          <p:nvSpPr>
            <p:cNvPr id="98" name="TextBox 97">
              <a:extLst>
                <a:ext uri="{FF2B5EF4-FFF2-40B4-BE49-F238E27FC236}">
                  <a16:creationId xmlns:a16="http://schemas.microsoft.com/office/drawing/2014/main" id="{379EDE1C-6ABA-4A8E-8BE4-E3F0981CCC04}"/>
                </a:ext>
              </a:extLst>
            </p:cNvPr>
            <p:cNvSpPr txBox="1"/>
            <p:nvPr/>
          </p:nvSpPr>
          <p:spPr>
            <a:xfrm>
              <a:off x="3489054" y="3535919"/>
              <a:ext cx="429072" cy="369332"/>
            </a:xfrm>
            <a:prstGeom prst="rect">
              <a:avLst/>
            </a:prstGeom>
            <a:noFill/>
          </p:spPr>
          <p:txBody>
            <a:bodyPr wrap="square" rtlCol="0">
              <a:spAutoFit/>
            </a:bodyPr>
            <a:lstStyle/>
            <a:p>
              <a:pPr algn="ctr"/>
              <a:r>
                <a:rPr lang="en-US" dirty="0"/>
                <a:t>C</a:t>
              </a:r>
            </a:p>
          </p:txBody>
        </p:sp>
        <p:sp>
          <p:nvSpPr>
            <p:cNvPr id="99" name="TextBox 98">
              <a:extLst>
                <a:ext uri="{FF2B5EF4-FFF2-40B4-BE49-F238E27FC236}">
                  <a16:creationId xmlns:a16="http://schemas.microsoft.com/office/drawing/2014/main" id="{D6B25F25-0590-45DC-8E08-373211B37D7E}"/>
                </a:ext>
              </a:extLst>
            </p:cNvPr>
            <p:cNvSpPr txBox="1"/>
            <p:nvPr/>
          </p:nvSpPr>
          <p:spPr>
            <a:xfrm>
              <a:off x="4212056" y="3535919"/>
              <a:ext cx="429072" cy="369332"/>
            </a:xfrm>
            <a:prstGeom prst="rect">
              <a:avLst/>
            </a:prstGeom>
            <a:noFill/>
          </p:spPr>
          <p:txBody>
            <a:bodyPr wrap="square" rtlCol="0">
              <a:spAutoFit/>
            </a:bodyPr>
            <a:lstStyle/>
            <a:p>
              <a:pPr algn="ctr"/>
              <a:r>
                <a:rPr lang="en-US" dirty="0"/>
                <a:t>C</a:t>
              </a:r>
            </a:p>
          </p:txBody>
        </p:sp>
        <p:sp>
          <p:nvSpPr>
            <p:cNvPr id="100" name="TextBox 99">
              <a:extLst>
                <a:ext uri="{FF2B5EF4-FFF2-40B4-BE49-F238E27FC236}">
                  <a16:creationId xmlns:a16="http://schemas.microsoft.com/office/drawing/2014/main" id="{790BCCD4-497E-437C-B279-9AB960D12AE1}"/>
                </a:ext>
              </a:extLst>
            </p:cNvPr>
            <p:cNvSpPr txBox="1"/>
            <p:nvPr/>
          </p:nvSpPr>
          <p:spPr>
            <a:xfrm>
              <a:off x="4912746" y="3535919"/>
              <a:ext cx="429072" cy="369332"/>
            </a:xfrm>
            <a:prstGeom prst="rect">
              <a:avLst/>
            </a:prstGeom>
            <a:noFill/>
          </p:spPr>
          <p:txBody>
            <a:bodyPr wrap="square" rtlCol="0">
              <a:spAutoFit/>
            </a:bodyPr>
            <a:lstStyle/>
            <a:p>
              <a:pPr algn="ctr"/>
              <a:r>
                <a:rPr lang="en-US" dirty="0"/>
                <a:t>C</a:t>
              </a:r>
            </a:p>
          </p:txBody>
        </p:sp>
        <p:sp>
          <p:nvSpPr>
            <p:cNvPr id="101" name="TextBox 100">
              <a:extLst>
                <a:ext uri="{FF2B5EF4-FFF2-40B4-BE49-F238E27FC236}">
                  <a16:creationId xmlns:a16="http://schemas.microsoft.com/office/drawing/2014/main" id="{34FD7DB7-F13B-4837-811A-207A9A6EA9B2}"/>
                </a:ext>
              </a:extLst>
            </p:cNvPr>
            <p:cNvSpPr txBox="1"/>
            <p:nvPr/>
          </p:nvSpPr>
          <p:spPr>
            <a:xfrm>
              <a:off x="4357046" y="4230170"/>
              <a:ext cx="429072" cy="369332"/>
            </a:xfrm>
            <a:prstGeom prst="rect">
              <a:avLst/>
            </a:prstGeom>
            <a:noFill/>
          </p:spPr>
          <p:txBody>
            <a:bodyPr wrap="square" rtlCol="0">
              <a:spAutoFit/>
            </a:bodyPr>
            <a:lstStyle/>
            <a:p>
              <a:pPr algn="ctr"/>
              <a:r>
                <a:rPr lang="en-US" dirty="0"/>
                <a:t>D</a:t>
              </a:r>
            </a:p>
          </p:txBody>
        </p:sp>
        <p:sp>
          <p:nvSpPr>
            <p:cNvPr id="102" name="TextBox 101">
              <a:extLst>
                <a:ext uri="{FF2B5EF4-FFF2-40B4-BE49-F238E27FC236}">
                  <a16:creationId xmlns:a16="http://schemas.microsoft.com/office/drawing/2014/main" id="{14376E23-E13D-4FB8-BFDF-5A36E25B4B50}"/>
                </a:ext>
              </a:extLst>
            </p:cNvPr>
            <p:cNvSpPr txBox="1"/>
            <p:nvPr/>
          </p:nvSpPr>
          <p:spPr>
            <a:xfrm>
              <a:off x="5033371" y="4214826"/>
              <a:ext cx="429072" cy="369332"/>
            </a:xfrm>
            <a:prstGeom prst="rect">
              <a:avLst/>
            </a:prstGeom>
            <a:noFill/>
          </p:spPr>
          <p:txBody>
            <a:bodyPr wrap="square" rtlCol="0">
              <a:spAutoFit/>
            </a:bodyPr>
            <a:lstStyle/>
            <a:p>
              <a:pPr algn="ctr"/>
              <a:r>
                <a:rPr lang="en-US" dirty="0"/>
                <a:t>B</a:t>
              </a:r>
            </a:p>
          </p:txBody>
        </p:sp>
        <p:sp>
          <p:nvSpPr>
            <p:cNvPr id="103" name="TextBox 102">
              <a:extLst>
                <a:ext uri="{FF2B5EF4-FFF2-40B4-BE49-F238E27FC236}">
                  <a16:creationId xmlns:a16="http://schemas.microsoft.com/office/drawing/2014/main" id="{409E3C4B-0A85-4CD6-A311-DADE782C671A}"/>
                </a:ext>
              </a:extLst>
            </p:cNvPr>
            <p:cNvSpPr txBox="1"/>
            <p:nvPr/>
          </p:nvSpPr>
          <p:spPr>
            <a:xfrm>
              <a:off x="2877924" y="4217419"/>
              <a:ext cx="429072" cy="369332"/>
            </a:xfrm>
            <a:prstGeom prst="rect">
              <a:avLst/>
            </a:prstGeom>
            <a:noFill/>
          </p:spPr>
          <p:txBody>
            <a:bodyPr wrap="square" rtlCol="0">
              <a:spAutoFit/>
            </a:bodyPr>
            <a:lstStyle/>
            <a:p>
              <a:pPr algn="ctr"/>
              <a:r>
                <a:rPr lang="en-US" dirty="0"/>
                <a:t>B</a:t>
              </a:r>
            </a:p>
          </p:txBody>
        </p:sp>
        <p:sp>
          <p:nvSpPr>
            <p:cNvPr id="104" name="TextBox 103">
              <a:extLst>
                <a:ext uri="{FF2B5EF4-FFF2-40B4-BE49-F238E27FC236}">
                  <a16:creationId xmlns:a16="http://schemas.microsoft.com/office/drawing/2014/main" id="{E347864E-4FC7-4272-AED7-A4F307665586}"/>
                </a:ext>
              </a:extLst>
            </p:cNvPr>
            <p:cNvSpPr txBox="1"/>
            <p:nvPr/>
          </p:nvSpPr>
          <p:spPr>
            <a:xfrm>
              <a:off x="3489054" y="4844743"/>
              <a:ext cx="429072" cy="369332"/>
            </a:xfrm>
            <a:prstGeom prst="rect">
              <a:avLst/>
            </a:prstGeom>
            <a:noFill/>
          </p:spPr>
          <p:txBody>
            <a:bodyPr wrap="square" rtlCol="0">
              <a:spAutoFit/>
            </a:bodyPr>
            <a:lstStyle/>
            <a:p>
              <a:pPr algn="ctr"/>
              <a:r>
                <a:rPr lang="en-US" dirty="0"/>
                <a:t>C</a:t>
              </a:r>
            </a:p>
          </p:txBody>
        </p:sp>
        <p:sp>
          <p:nvSpPr>
            <p:cNvPr id="105" name="TextBox 104">
              <a:extLst>
                <a:ext uri="{FF2B5EF4-FFF2-40B4-BE49-F238E27FC236}">
                  <a16:creationId xmlns:a16="http://schemas.microsoft.com/office/drawing/2014/main" id="{A1AF82B8-CC7A-453E-A7AC-68B4D0FC3C85}"/>
                </a:ext>
              </a:extLst>
            </p:cNvPr>
            <p:cNvSpPr txBox="1"/>
            <p:nvPr/>
          </p:nvSpPr>
          <p:spPr>
            <a:xfrm>
              <a:off x="4212056" y="4844743"/>
              <a:ext cx="429072" cy="369332"/>
            </a:xfrm>
            <a:prstGeom prst="rect">
              <a:avLst/>
            </a:prstGeom>
            <a:noFill/>
          </p:spPr>
          <p:txBody>
            <a:bodyPr wrap="square" rtlCol="0">
              <a:spAutoFit/>
            </a:bodyPr>
            <a:lstStyle/>
            <a:p>
              <a:pPr algn="ctr"/>
              <a:r>
                <a:rPr lang="en-US" dirty="0"/>
                <a:t>C</a:t>
              </a:r>
            </a:p>
          </p:txBody>
        </p:sp>
        <p:sp>
          <p:nvSpPr>
            <p:cNvPr id="106" name="TextBox 105">
              <a:extLst>
                <a:ext uri="{FF2B5EF4-FFF2-40B4-BE49-F238E27FC236}">
                  <a16:creationId xmlns:a16="http://schemas.microsoft.com/office/drawing/2014/main" id="{34763F7F-D6EE-4D64-BD3D-9D3BE938B03F}"/>
                </a:ext>
              </a:extLst>
            </p:cNvPr>
            <p:cNvSpPr txBox="1"/>
            <p:nvPr/>
          </p:nvSpPr>
          <p:spPr>
            <a:xfrm>
              <a:off x="4912746" y="4844743"/>
              <a:ext cx="429072" cy="369332"/>
            </a:xfrm>
            <a:prstGeom prst="rect">
              <a:avLst/>
            </a:prstGeom>
            <a:noFill/>
          </p:spPr>
          <p:txBody>
            <a:bodyPr wrap="square" rtlCol="0">
              <a:spAutoFit/>
            </a:bodyPr>
            <a:lstStyle/>
            <a:p>
              <a:pPr algn="ctr"/>
              <a:r>
                <a:rPr lang="en-US" dirty="0"/>
                <a:t>C</a:t>
              </a:r>
            </a:p>
          </p:txBody>
        </p:sp>
      </p:grpSp>
      <p:sp>
        <p:nvSpPr>
          <p:cNvPr id="207" name="TextBox 206">
            <a:extLst>
              <a:ext uri="{FF2B5EF4-FFF2-40B4-BE49-F238E27FC236}">
                <a16:creationId xmlns:a16="http://schemas.microsoft.com/office/drawing/2014/main" id="{933C8983-4D12-4E29-A32D-42022D4CB876}"/>
              </a:ext>
            </a:extLst>
          </p:cNvPr>
          <p:cNvSpPr txBox="1"/>
          <p:nvPr/>
        </p:nvSpPr>
        <p:spPr>
          <a:xfrm>
            <a:off x="5911137" y="4242422"/>
            <a:ext cx="429072" cy="369332"/>
          </a:xfrm>
          <a:prstGeom prst="rect">
            <a:avLst/>
          </a:prstGeom>
          <a:noFill/>
        </p:spPr>
        <p:txBody>
          <a:bodyPr wrap="square" rtlCol="0">
            <a:spAutoFit/>
          </a:bodyPr>
          <a:lstStyle/>
          <a:p>
            <a:pPr algn="ctr"/>
            <a:r>
              <a:rPr lang="en-US" dirty="0"/>
              <a:t>E</a:t>
            </a:r>
          </a:p>
        </p:txBody>
      </p:sp>
      <p:grpSp>
        <p:nvGrpSpPr>
          <p:cNvPr id="208" name="Group 207">
            <a:extLst>
              <a:ext uri="{FF2B5EF4-FFF2-40B4-BE49-F238E27FC236}">
                <a16:creationId xmlns:a16="http://schemas.microsoft.com/office/drawing/2014/main" id="{BC4D91CD-4FA1-4547-B646-5385C273DFB6}"/>
              </a:ext>
            </a:extLst>
          </p:cNvPr>
          <p:cNvGrpSpPr/>
          <p:nvPr/>
        </p:nvGrpSpPr>
        <p:grpSpPr>
          <a:xfrm>
            <a:off x="6307571" y="3209583"/>
            <a:ext cx="2915701" cy="2002766"/>
            <a:chOff x="6307571" y="3212753"/>
            <a:chExt cx="2915701" cy="2002766"/>
          </a:xfrm>
        </p:grpSpPr>
        <p:grpSp>
          <p:nvGrpSpPr>
            <p:cNvPr id="209" name="Group 208">
              <a:extLst>
                <a:ext uri="{FF2B5EF4-FFF2-40B4-BE49-F238E27FC236}">
                  <a16:creationId xmlns:a16="http://schemas.microsoft.com/office/drawing/2014/main" id="{E8E81A7B-49B9-42CC-9B72-7D2B4C508C8A}"/>
                </a:ext>
              </a:extLst>
            </p:cNvPr>
            <p:cNvGrpSpPr/>
            <p:nvPr/>
          </p:nvGrpSpPr>
          <p:grpSpPr>
            <a:xfrm>
              <a:off x="6574616" y="3951294"/>
              <a:ext cx="454457" cy="172587"/>
              <a:chOff x="533400" y="3886200"/>
              <a:chExt cx="1203901" cy="457200"/>
            </a:xfrm>
          </p:grpSpPr>
          <p:cxnSp>
            <p:nvCxnSpPr>
              <p:cNvPr id="392" name="Straight Connector 391">
                <a:extLst>
                  <a:ext uri="{FF2B5EF4-FFF2-40B4-BE49-F238E27FC236}">
                    <a16:creationId xmlns:a16="http://schemas.microsoft.com/office/drawing/2014/main" id="{F82DF0B9-D431-40C6-91E5-22D40C0C5774}"/>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30D0E0B0-E082-46C9-BD88-D178D8B0D86F}"/>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CC0740FB-6AE9-4D12-802E-721F70662C98}"/>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ED0E9252-0E0E-4F08-8E7C-6D618761A184}"/>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F5194FF6-4F27-42EE-81AE-01FA8C880245}"/>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7" name="Straight Connector 396">
                <a:extLst>
                  <a:ext uri="{FF2B5EF4-FFF2-40B4-BE49-F238E27FC236}">
                    <a16:creationId xmlns:a16="http://schemas.microsoft.com/office/drawing/2014/main" id="{EDE32221-E1E8-420B-A5C4-117F2255F2BF}"/>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A847B753-EAAA-458F-9999-19C799E35E1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C59684B1-39E3-4684-9982-F5F4AC6B49CF}"/>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8C3D9F11-5139-49E1-8B3F-EF1515AE9C53}"/>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65EE5F33-1956-4624-88BF-108C4C8D3A10}"/>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0" name="Oval 209">
              <a:extLst>
                <a:ext uri="{FF2B5EF4-FFF2-40B4-BE49-F238E27FC236}">
                  <a16:creationId xmlns:a16="http://schemas.microsoft.com/office/drawing/2014/main" id="{526EBB69-C756-4A5B-9EED-F655446830A0}"/>
                </a:ext>
              </a:extLst>
            </p:cNvPr>
            <p:cNvSpPr/>
            <p:nvPr/>
          </p:nvSpPr>
          <p:spPr>
            <a:xfrm>
              <a:off x="6307571"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p>
          </p:txBody>
        </p:sp>
        <p:sp>
          <p:nvSpPr>
            <p:cNvPr id="211" name="Oval 210">
              <a:extLst>
                <a:ext uri="{FF2B5EF4-FFF2-40B4-BE49-F238E27FC236}">
                  <a16:creationId xmlns:a16="http://schemas.microsoft.com/office/drawing/2014/main" id="{D938907F-4921-4175-8A6F-A95798DB959C}"/>
                </a:ext>
              </a:extLst>
            </p:cNvPr>
            <p:cNvSpPr/>
            <p:nvPr/>
          </p:nvSpPr>
          <p:spPr>
            <a:xfrm>
              <a:off x="7026886"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p:txBody>
        </p:sp>
        <p:grpSp>
          <p:nvGrpSpPr>
            <p:cNvPr id="212" name="Group 211">
              <a:extLst>
                <a:ext uri="{FF2B5EF4-FFF2-40B4-BE49-F238E27FC236}">
                  <a16:creationId xmlns:a16="http://schemas.microsoft.com/office/drawing/2014/main" id="{42723793-80F5-4AE4-B06B-5EECE0D9EF92}"/>
                </a:ext>
              </a:extLst>
            </p:cNvPr>
            <p:cNvGrpSpPr/>
            <p:nvPr/>
          </p:nvGrpSpPr>
          <p:grpSpPr>
            <a:xfrm>
              <a:off x="7289331" y="3951294"/>
              <a:ext cx="454457" cy="172587"/>
              <a:chOff x="533400" y="3886200"/>
              <a:chExt cx="1203901" cy="457200"/>
            </a:xfrm>
          </p:grpSpPr>
          <p:cxnSp>
            <p:nvCxnSpPr>
              <p:cNvPr id="382" name="Straight Connector 381">
                <a:extLst>
                  <a:ext uri="{FF2B5EF4-FFF2-40B4-BE49-F238E27FC236}">
                    <a16:creationId xmlns:a16="http://schemas.microsoft.com/office/drawing/2014/main" id="{AABBAE91-5D36-40FE-A711-29FD8B605F34}"/>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BB39CC09-3E18-4A31-8450-653813258A36}"/>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E384561D-5F3D-4CA7-BCDB-7606B39F9C5A}"/>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5AF2CA8E-72DA-4B5D-AFD5-2CBA774D5B64}"/>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684440EF-F579-4B1A-8AFF-73C4A67F7CCF}"/>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028A5F79-0008-457F-8AEB-53655E6BEF4D}"/>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6426AE8F-A8D3-43C0-9F27-9AB82F5F683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6D5FA6CC-873D-4F72-839A-585ADFD4C892}"/>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8EB932EF-B326-4D74-A814-80B2D066BCC6}"/>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9BD9DFCB-DEB7-4C53-8788-32586B7D3D78}"/>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3" name="Oval 212">
              <a:extLst>
                <a:ext uri="{FF2B5EF4-FFF2-40B4-BE49-F238E27FC236}">
                  <a16:creationId xmlns:a16="http://schemas.microsoft.com/office/drawing/2014/main" id="{6460A642-0171-4424-B762-C7F56C71E688}"/>
                </a:ext>
              </a:extLst>
            </p:cNvPr>
            <p:cNvSpPr/>
            <p:nvPr/>
          </p:nvSpPr>
          <p:spPr>
            <a:xfrm>
              <a:off x="7741601"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3</a:t>
              </a:r>
            </a:p>
          </p:txBody>
        </p:sp>
        <p:grpSp>
          <p:nvGrpSpPr>
            <p:cNvPr id="214" name="Group 213">
              <a:extLst>
                <a:ext uri="{FF2B5EF4-FFF2-40B4-BE49-F238E27FC236}">
                  <a16:creationId xmlns:a16="http://schemas.microsoft.com/office/drawing/2014/main" id="{B0CD3CA1-C64A-44F9-8665-53BEA870C3BB}"/>
                </a:ext>
              </a:extLst>
            </p:cNvPr>
            <p:cNvGrpSpPr/>
            <p:nvPr/>
          </p:nvGrpSpPr>
          <p:grpSpPr>
            <a:xfrm>
              <a:off x="7990021" y="3951294"/>
              <a:ext cx="454457" cy="172587"/>
              <a:chOff x="533400" y="3886200"/>
              <a:chExt cx="1203901" cy="457200"/>
            </a:xfrm>
          </p:grpSpPr>
          <p:cxnSp>
            <p:nvCxnSpPr>
              <p:cNvPr id="372" name="Straight Connector 371">
                <a:extLst>
                  <a:ext uri="{FF2B5EF4-FFF2-40B4-BE49-F238E27FC236}">
                    <a16:creationId xmlns:a16="http://schemas.microsoft.com/office/drawing/2014/main" id="{DF5F2492-1ACA-441E-BE35-1BDA240EAD8B}"/>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9CCBBE43-F01A-450F-9FAF-43231D785489}"/>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32FC7D84-1293-4EB5-8C4B-72162D7B668A}"/>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CA99DC2D-857B-4A47-9A2A-663DCB8935E0}"/>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D02F05BD-97B9-482F-A1BC-FEAC0F0D5551}"/>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F2C1CFE3-44BC-4201-81B0-2748EC462AE7}"/>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6E5B253D-2E5F-47C8-8905-48C81B874091}"/>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F10D0405-C796-4EE2-839E-468F008BF79D}"/>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4D6975A1-32D1-4739-B49B-A30B48533573}"/>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A851015D-6D41-46B5-861B-B588B7F82CAE}"/>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5" name="Oval 214">
              <a:extLst>
                <a:ext uri="{FF2B5EF4-FFF2-40B4-BE49-F238E27FC236}">
                  <a16:creationId xmlns:a16="http://schemas.microsoft.com/office/drawing/2014/main" id="{C29001CA-FEFA-4665-BFF7-619B3436BE55}"/>
                </a:ext>
              </a:extLst>
            </p:cNvPr>
            <p:cNvSpPr/>
            <p:nvPr/>
          </p:nvSpPr>
          <p:spPr>
            <a:xfrm>
              <a:off x="8442291"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4</a:t>
              </a:r>
            </a:p>
          </p:txBody>
        </p:sp>
        <p:grpSp>
          <p:nvGrpSpPr>
            <p:cNvPr id="216" name="Group 215">
              <a:extLst>
                <a:ext uri="{FF2B5EF4-FFF2-40B4-BE49-F238E27FC236}">
                  <a16:creationId xmlns:a16="http://schemas.microsoft.com/office/drawing/2014/main" id="{BB649421-6961-4553-B257-97D2DD5A86C1}"/>
                </a:ext>
              </a:extLst>
            </p:cNvPr>
            <p:cNvGrpSpPr/>
            <p:nvPr/>
          </p:nvGrpSpPr>
          <p:grpSpPr>
            <a:xfrm rot="16200000">
              <a:off x="6181684" y="4315417"/>
              <a:ext cx="454457" cy="172587"/>
              <a:chOff x="533400" y="3886200"/>
              <a:chExt cx="1203901" cy="457200"/>
            </a:xfrm>
          </p:grpSpPr>
          <p:cxnSp>
            <p:nvCxnSpPr>
              <p:cNvPr id="362" name="Straight Connector 361">
                <a:extLst>
                  <a:ext uri="{FF2B5EF4-FFF2-40B4-BE49-F238E27FC236}">
                    <a16:creationId xmlns:a16="http://schemas.microsoft.com/office/drawing/2014/main" id="{9630A6E7-45F2-4CE8-A998-DFFFAD656C76}"/>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70687476-0237-429C-BD36-A2CCABBC5D59}"/>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43507CFF-6445-4E3B-A79E-0C9501C244AF}"/>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755CFA61-31EE-48F2-B49A-1B586AED8A17}"/>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93C585C7-ED6E-4DB4-B338-458DE8E95571}"/>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F1A69397-001B-40B6-A03F-6EDB7FF9F9AB}"/>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0D6502B1-205F-45E0-AB10-18568CFDC71B}"/>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9" name="Straight Connector 368">
                <a:extLst>
                  <a:ext uri="{FF2B5EF4-FFF2-40B4-BE49-F238E27FC236}">
                    <a16:creationId xmlns:a16="http://schemas.microsoft.com/office/drawing/2014/main" id="{51039A80-1180-4EE2-B144-ECB6378FA6EF}"/>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91AAB3B9-0679-4913-875C-35764C4EF43C}"/>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DF50ED77-B2D5-4456-BC3E-24E9CB4BB28F}"/>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7" name="Group 216">
              <a:extLst>
                <a:ext uri="{FF2B5EF4-FFF2-40B4-BE49-F238E27FC236}">
                  <a16:creationId xmlns:a16="http://schemas.microsoft.com/office/drawing/2014/main" id="{09E5BE6C-6B1C-4818-B477-A3EBA305B01C}"/>
                </a:ext>
              </a:extLst>
            </p:cNvPr>
            <p:cNvGrpSpPr/>
            <p:nvPr/>
          </p:nvGrpSpPr>
          <p:grpSpPr>
            <a:xfrm>
              <a:off x="6574616" y="4673599"/>
              <a:ext cx="454457" cy="172587"/>
              <a:chOff x="533400" y="3886200"/>
              <a:chExt cx="1203901" cy="457200"/>
            </a:xfrm>
          </p:grpSpPr>
          <p:cxnSp>
            <p:nvCxnSpPr>
              <p:cNvPr id="352" name="Straight Connector 351">
                <a:extLst>
                  <a:ext uri="{FF2B5EF4-FFF2-40B4-BE49-F238E27FC236}">
                    <a16:creationId xmlns:a16="http://schemas.microsoft.com/office/drawing/2014/main" id="{48CB7C5F-6BB7-4400-B30F-773470E0D419}"/>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844BEED4-22DB-4297-9451-BB5E1411D63B}"/>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E1AD2C5E-E65F-4857-874F-BC13E9074F2C}"/>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3EDEB8DF-7CBA-4856-A7DA-C609935764D2}"/>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81E19453-EBDF-4A83-AE86-33FDCBCAB0E0}"/>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32ED37A9-F9A3-43C8-9E35-3787927AF4E4}"/>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F6CDBDDC-D076-4016-B35D-E76387EBBA59}"/>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42554DE0-416F-4DB5-82DD-740B239DD99E}"/>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CA4E8D16-FF6F-4D5D-A506-9F230E527336}"/>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a:extLst>
                  <a:ext uri="{FF2B5EF4-FFF2-40B4-BE49-F238E27FC236}">
                    <a16:creationId xmlns:a16="http://schemas.microsoft.com/office/drawing/2014/main" id="{104688EC-DA46-4B8B-B843-55290704FEF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8" name="Oval 217">
              <a:extLst>
                <a:ext uri="{FF2B5EF4-FFF2-40B4-BE49-F238E27FC236}">
                  <a16:creationId xmlns:a16="http://schemas.microsoft.com/office/drawing/2014/main" id="{01F7432C-0AB8-48A2-A3F7-373A779F0D96}"/>
                </a:ext>
              </a:extLst>
            </p:cNvPr>
            <p:cNvSpPr/>
            <p:nvPr/>
          </p:nvSpPr>
          <p:spPr>
            <a:xfrm>
              <a:off x="6307571"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a:t>
              </a:r>
            </a:p>
          </p:txBody>
        </p:sp>
        <p:sp>
          <p:nvSpPr>
            <p:cNvPr id="219" name="Oval 218">
              <a:extLst>
                <a:ext uri="{FF2B5EF4-FFF2-40B4-BE49-F238E27FC236}">
                  <a16:creationId xmlns:a16="http://schemas.microsoft.com/office/drawing/2014/main" id="{43BD75A3-262F-4999-B1FB-C8356262B8E3}"/>
                </a:ext>
              </a:extLst>
            </p:cNvPr>
            <p:cNvSpPr/>
            <p:nvPr/>
          </p:nvSpPr>
          <p:spPr>
            <a:xfrm>
              <a:off x="7026886"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6</a:t>
              </a:r>
            </a:p>
          </p:txBody>
        </p:sp>
        <p:grpSp>
          <p:nvGrpSpPr>
            <p:cNvPr id="220" name="Group 219">
              <a:extLst>
                <a:ext uri="{FF2B5EF4-FFF2-40B4-BE49-F238E27FC236}">
                  <a16:creationId xmlns:a16="http://schemas.microsoft.com/office/drawing/2014/main" id="{5A232F2E-8006-469A-868B-1129FB592BB6}"/>
                </a:ext>
              </a:extLst>
            </p:cNvPr>
            <p:cNvGrpSpPr/>
            <p:nvPr/>
          </p:nvGrpSpPr>
          <p:grpSpPr>
            <a:xfrm>
              <a:off x="7289331" y="4673599"/>
              <a:ext cx="454457" cy="172587"/>
              <a:chOff x="533400" y="3886200"/>
              <a:chExt cx="1203901" cy="457200"/>
            </a:xfrm>
          </p:grpSpPr>
          <p:cxnSp>
            <p:nvCxnSpPr>
              <p:cNvPr id="342" name="Straight Connector 341">
                <a:extLst>
                  <a:ext uri="{FF2B5EF4-FFF2-40B4-BE49-F238E27FC236}">
                    <a16:creationId xmlns:a16="http://schemas.microsoft.com/office/drawing/2014/main" id="{5D3C3942-5505-4F77-8399-8DC0B19D81D7}"/>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26AA81A0-97B3-4A35-B377-80EF462BB84E}"/>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891A369A-66AB-40CC-998D-AAD86754A31B}"/>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0FDCE203-E1EB-4729-9462-1572F0FEC46D}"/>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EF7A7396-7A25-4286-84E9-3144DAED3DC4}"/>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FBFE5D79-627B-4B44-9AAD-6239ADE28C94}"/>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7C7D3B67-6BD6-4223-9782-05F6B55B2B1C}"/>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B9077AEB-AF24-4C12-84A4-6BA073B489DA}"/>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E718E237-4845-4DC3-90EE-4F5AE714D1DE}"/>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09E0AD03-7721-418B-B57A-0FF3F4A96D2F}"/>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1" name="Oval 220">
              <a:extLst>
                <a:ext uri="{FF2B5EF4-FFF2-40B4-BE49-F238E27FC236}">
                  <a16:creationId xmlns:a16="http://schemas.microsoft.com/office/drawing/2014/main" id="{D8C9928F-4F50-4A6C-8519-CF11B089D5A9}"/>
                </a:ext>
              </a:extLst>
            </p:cNvPr>
            <p:cNvSpPr/>
            <p:nvPr/>
          </p:nvSpPr>
          <p:spPr>
            <a:xfrm>
              <a:off x="7741601"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7</a:t>
              </a:r>
            </a:p>
          </p:txBody>
        </p:sp>
        <p:grpSp>
          <p:nvGrpSpPr>
            <p:cNvPr id="222" name="Group 221">
              <a:extLst>
                <a:ext uri="{FF2B5EF4-FFF2-40B4-BE49-F238E27FC236}">
                  <a16:creationId xmlns:a16="http://schemas.microsoft.com/office/drawing/2014/main" id="{4DEA8A70-7DFB-40C7-AC5F-D9DDBF9A9908}"/>
                </a:ext>
              </a:extLst>
            </p:cNvPr>
            <p:cNvGrpSpPr/>
            <p:nvPr/>
          </p:nvGrpSpPr>
          <p:grpSpPr>
            <a:xfrm>
              <a:off x="7990021" y="4673599"/>
              <a:ext cx="454457" cy="172587"/>
              <a:chOff x="533400" y="3886200"/>
              <a:chExt cx="1203901" cy="457200"/>
            </a:xfrm>
          </p:grpSpPr>
          <p:cxnSp>
            <p:nvCxnSpPr>
              <p:cNvPr id="332" name="Straight Connector 331">
                <a:extLst>
                  <a:ext uri="{FF2B5EF4-FFF2-40B4-BE49-F238E27FC236}">
                    <a16:creationId xmlns:a16="http://schemas.microsoft.com/office/drawing/2014/main" id="{88FCC0D4-A8E7-420A-BBC5-9C5BAB986FCC}"/>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5FCD49E5-A319-432D-BA90-B6C676708BF4}"/>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CFAFDDE9-50D4-426E-8D79-6CBE7C464EB2}"/>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E054A2EC-E195-4083-982B-4C245B839D75}"/>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F4CB7C29-503E-4410-BAE5-D6E18A2088E0}"/>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D25CBED3-FEBA-4CBD-A7BF-64DC886BD878}"/>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E81793A9-761D-442B-AF7C-3BB339861CC1}"/>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CFDE429C-62AE-4BE7-A399-4E4A53DA0FA9}"/>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D5AC1704-033A-49AC-932D-01B6DD37D17D}"/>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083091D5-5D52-46C7-82A7-36D83C2CAEAD}"/>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3" name="Oval 222">
              <a:extLst>
                <a:ext uri="{FF2B5EF4-FFF2-40B4-BE49-F238E27FC236}">
                  <a16:creationId xmlns:a16="http://schemas.microsoft.com/office/drawing/2014/main" id="{0AB04907-D88D-4FE3-A177-AE1E4FA14B80}"/>
                </a:ext>
              </a:extLst>
            </p:cNvPr>
            <p:cNvSpPr/>
            <p:nvPr/>
          </p:nvSpPr>
          <p:spPr>
            <a:xfrm>
              <a:off x="8442291"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8</a:t>
              </a:r>
            </a:p>
          </p:txBody>
        </p:sp>
        <p:grpSp>
          <p:nvGrpSpPr>
            <p:cNvPr id="224" name="Group 223">
              <a:extLst>
                <a:ext uri="{FF2B5EF4-FFF2-40B4-BE49-F238E27FC236}">
                  <a16:creationId xmlns:a16="http://schemas.microsoft.com/office/drawing/2014/main" id="{B1F930AC-0A98-4625-B9F4-57F3E7F40301}"/>
                </a:ext>
              </a:extLst>
            </p:cNvPr>
            <p:cNvGrpSpPr/>
            <p:nvPr/>
          </p:nvGrpSpPr>
          <p:grpSpPr>
            <a:xfrm rot="16200000">
              <a:off x="6921554" y="4315417"/>
              <a:ext cx="454457" cy="172587"/>
              <a:chOff x="533400" y="3886200"/>
              <a:chExt cx="1203901" cy="457200"/>
            </a:xfrm>
          </p:grpSpPr>
          <p:cxnSp>
            <p:nvCxnSpPr>
              <p:cNvPr id="322" name="Straight Connector 321">
                <a:extLst>
                  <a:ext uri="{FF2B5EF4-FFF2-40B4-BE49-F238E27FC236}">
                    <a16:creationId xmlns:a16="http://schemas.microsoft.com/office/drawing/2014/main" id="{D9C2B2D3-F0A5-43F0-8B8C-6CFBBE290A62}"/>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6EAB7BE5-9DF1-471F-A5FD-1A049927C6CE}"/>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1BD33EFE-D9C4-48A2-87D1-69C286EFF3F2}"/>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8DA2D568-EE28-4F50-BEAB-6DE07AD594A0}"/>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16C25AD4-2B95-4053-BCD6-AB4CF6DEADA3}"/>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FD582067-4061-4979-9C22-3CB021C66263}"/>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E1176DB8-F2AD-45A4-9D3F-E69DF99440BB}"/>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D4AF9283-CC3E-40FB-9E34-9F5A6863521B}"/>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26D20DF4-3BF4-45BF-9F4B-688C83D61902}"/>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D7269AFD-ED12-4F51-BC8C-1796FB4548BB}"/>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5" name="Group 224">
              <a:extLst>
                <a:ext uri="{FF2B5EF4-FFF2-40B4-BE49-F238E27FC236}">
                  <a16:creationId xmlns:a16="http://schemas.microsoft.com/office/drawing/2014/main" id="{967527F2-BA0E-4854-93EE-F082FB89C9D3}"/>
                </a:ext>
              </a:extLst>
            </p:cNvPr>
            <p:cNvGrpSpPr/>
            <p:nvPr/>
          </p:nvGrpSpPr>
          <p:grpSpPr>
            <a:xfrm rot="16200000">
              <a:off x="7635170" y="4315417"/>
              <a:ext cx="454457" cy="172587"/>
              <a:chOff x="533400" y="3886200"/>
              <a:chExt cx="1203901" cy="457200"/>
            </a:xfrm>
          </p:grpSpPr>
          <p:cxnSp>
            <p:nvCxnSpPr>
              <p:cNvPr id="312" name="Straight Connector 311">
                <a:extLst>
                  <a:ext uri="{FF2B5EF4-FFF2-40B4-BE49-F238E27FC236}">
                    <a16:creationId xmlns:a16="http://schemas.microsoft.com/office/drawing/2014/main" id="{4AC29359-2A43-44FB-A87D-15410EC563D9}"/>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C4BA0E71-9E51-44FE-A46C-66B2B28DEB29}"/>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1584DB78-0B0D-4217-A0A3-0648800A8128}"/>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7E757AEE-EB89-4EFE-85CA-8D2530306FBE}"/>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BC965E02-4E17-43EF-9F87-875437B20D30}"/>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8196D4EA-E5F5-4390-8F00-D3D55213703F}"/>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4171886B-D759-4E52-BA44-2650CA25CB69}"/>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B9B3D485-E169-485E-A1CB-5564C65BCCFB}"/>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376E5D68-956B-4BDC-877E-04C8760D96BB}"/>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F07D1359-04A3-4E17-8330-2AC14A20247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6" name="Group 225">
              <a:extLst>
                <a:ext uri="{FF2B5EF4-FFF2-40B4-BE49-F238E27FC236}">
                  <a16:creationId xmlns:a16="http://schemas.microsoft.com/office/drawing/2014/main" id="{C67B6FA0-5E54-4DF9-94E4-34DA9DBA6857}"/>
                </a:ext>
              </a:extLst>
            </p:cNvPr>
            <p:cNvGrpSpPr/>
            <p:nvPr/>
          </p:nvGrpSpPr>
          <p:grpSpPr>
            <a:xfrm rot="16200000">
              <a:off x="8326630" y="4315417"/>
              <a:ext cx="454457" cy="172587"/>
              <a:chOff x="533400" y="3886200"/>
              <a:chExt cx="1203901" cy="457200"/>
            </a:xfrm>
          </p:grpSpPr>
          <p:cxnSp>
            <p:nvCxnSpPr>
              <p:cNvPr id="302" name="Straight Connector 301">
                <a:extLst>
                  <a:ext uri="{FF2B5EF4-FFF2-40B4-BE49-F238E27FC236}">
                    <a16:creationId xmlns:a16="http://schemas.microsoft.com/office/drawing/2014/main" id="{331B0920-954D-4B03-B1D1-3BCD8FD7DA28}"/>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EAA16C69-8D08-48EE-8B73-8C6A4557FAA0}"/>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80098B9C-2A64-43B1-8DD5-E7B6ADF7EEB6}"/>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F886A75A-7B7C-4FCF-ADDE-BD13C5A96F33}"/>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66F7D9BD-29AB-4AB4-8A23-ADC10D1CF6CA}"/>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4C47B4E7-013F-4521-BE6F-DDA7B5E38831}"/>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64D65609-DC88-487D-BC4F-FB15F04A346D}"/>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1FDF49B4-0C8A-4DCD-9843-B6728ED1B5A5}"/>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4C8D54DC-98BE-4FAC-A706-68152FFAC0A8}"/>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490626EA-3C56-4234-BAE6-774C655C8AA8}"/>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9D9932C6-E09C-4DC9-A331-78C96B8C92BB}"/>
                </a:ext>
              </a:extLst>
            </p:cNvPr>
            <p:cNvGrpSpPr/>
            <p:nvPr/>
          </p:nvGrpSpPr>
          <p:grpSpPr>
            <a:xfrm rot="2682909">
              <a:off x="6394577" y="4244720"/>
              <a:ext cx="799154" cy="303491"/>
              <a:chOff x="533400" y="3886200"/>
              <a:chExt cx="1203901" cy="457200"/>
            </a:xfrm>
          </p:grpSpPr>
          <p:cxnSp>
            <p:nvCxnSpPr>
              <p:cNvPr id="292" name="Straight Connector 291">
                <a:extLst>
                  <a:ext uri="{FF2B5EF4-FFF2-40B4-BE49-F238E27FC236}">
                    <a16:creationId xmlns:a16="http://schemas.microsoft.com/office/drawing/2014/main" id="{ABB9D10A-769E-4781-83DD-7CA179F2A287}"/>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DD71088F-11D4-4FC8-A1DE-3ECB0BE191E2}"/>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B1184EBE-C9D6-4679-B6B8-EB84A641DB38}"/>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800B1371-104A-46C9-BFE9-630F7E10DCC8}"/>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943FE209-7052-4B05-A248-1FCCC0F6FA51}"/>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79CA6BD3-E64E-404F-BFD9-D7E1C62672A9}"/>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74A356E7-4DAD-42D2-AFE6-B568BDAB2FAA}"/>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971A16E2-6233-4463-9983-A8E9299CD37E}"/>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4B5883C9-108F-4E84-BC09-A01B1971074C}"/>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E187936A-FDE9-4EAD-B8C1-70BA44E9AFF0}"/>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98D9D284-A19C-41C6-A152-4CABC69E6A49}"/>
                </a:ext>
              </a:extLst>
            </p:cNvPr>
            <p:cNvGrpSpPr/>
            <p:nvPr/>
          </p:nvGrpSpPr>
          <p:grpSpPr>
            <a:xfrm rot="2682909">
              <a:off x="7119201" y="4244720"/>
              <a:ext cx="799154" cy="303491"/>
              <a:chOff x="533400" y="3886200"/>
              <a:chExt cx="1203901" cy="457200"/>
            </a:xfrm>
          </p:grpSpPr>
          <p:cxnSp>
            <p:nvCxnSpPr>
              <p:cNvPr id="282" name="Straight Connector 281">
                <a:extLst>
                  <a:ext uri="{FF2B5EF4-FFF2-40B4-BE49-F238E27FC236}">
                    <a16:creationId xmlns:a16="http://schemas.microsoft.com/office/drawing/2014/main" id="{0BD37881-7D2C-425F-B71B-FA4819BA41A6}"/>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4F37FE2E-872C-41F8-8639-338A00219D39}"/>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A949331E-CFA4-4386-851A-E0828D7B59BC}"/>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01C8F1AF-7C50-4084-B95F-BD13D0376029}"/>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16CCB1E-D1B9-4125-955C-021558BE35AE}"/>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B3076132-F517-4930-A6F7-939012CE2FE7}"/>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AB4F6DCD-5E87-406F-BEA6-C304F966CA9A}"/>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FE18D16F-13D7-422D-8FB5-C171808C6393}"/>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D9F9E62A-0587-403E-9C01-7389589A3001}"/>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CED63BAC-54AE-4942-9EEC-36C4DA09B8E7}"/>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229" name="Group 228">
              <a:extLst>
                <a:ext uri="{FF2B5EF4-FFF2-40B4-BE49-F238E27FC236}">
                  <a16:creationId xmlns:a16="http://schemas.microsoft.com/office/drawing/2014/main" id="{466706D8-BFA4-4D8E-B1EE-139B052347D6}"/>
                </a:ext>
              </a:extLst>
            </p:cNvPr>
            <p:cNvGrpSpPr/>
            <p:nvPr/>
          </p:nvGrpSpPr>
          <p:grpSpPr>
            <a:xfrm rot="2682909">
              <a:off x="7819890" y="4244720"/>
              <a:ext cx="799154" cy="303491"/>
              <a:chOff x="533400" y="3886200"/>
              <a:chExt cx="1203901" cy="457200"/>
            </a:xfrm>
          </p:grpSpPr>
          <p:cxnSp>
            <p:nvCxnSpPr>
              <p:cNvPr id="272" name="Straight Connector 271">
                <a:extLst>
                  <a:ext uri="{FF2B5EF4-FFF2-40B4-BE49-F238E27FC236}">
                    <a16:creationId xmlns:a16="http://schemas.microsoft.com/office/drawing/2014/main" id="{E37EBA08-D924-4E28-B697-1768520A160D}"/>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D8F5B773-66A1-49EF-A85A-813300242396}"/>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64FCB2A7-D1AB-462D-971A-E42EE7F8619E}"/>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F6400F85-D474-4FBA-B41A-79EB053E6F56}"/>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FE0D0D21-00CA-45AB-8114-4B8C821B483D}"/>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8783A558-BBA0-4A06-AFF2-A93EFB335091}"/>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9F2E0C0F-4348-43F1-B5D4-6268D1612842}"/>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CCC48934-1C6B-4316-B8DF-3FB7519AF077}"/>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6331B05F-194C-4A85-B7A1-35A014277796}"/>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02724B59-8CB6-45E4-B399-1D8BAA85646B}"/>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230" name="Group 229">
              <a:extLst>
                <a:ext uri="{FF2B5EF4-FFF2-40B4-BE49-F238E27FC236}">
                  <a16:creationId xmlns:a16="http://schemas.microsoft.com/office/drawing/2014/main" id="{8B86E189-8AF1-4E7B-8CA7-CFD605C98DDB}"/>
                </a:ext>
              </a:extLst>
            </p:cNvPr>
            <p:cNvGrpSpPr/>
            <p:nvPr/>
          </p:nvGrpSpPr>
          <p:grpSpPr>
            <a:xfrm rot="18862499">
              <a:off x="6404485" y="4219414"/>
              <a:ext cx="799154" cy="303491"/>
              <a:chOff x="533400" y="3886200"/>
              <a:chExt cx="1203901" cy="457200"/>
            </a:xfrm>
          </p:grpSpPr>
          <p:cxnSp>
            <p:nvCxnSpPr>
              <p:cNvPr id="262" name="Straight Connector 261">
                <a:extLst>
                  <a:ext uri="{FF2B5EF4-FFF2-40B4-BE49-F238E27FC236}">
                    <a16:creationId xmlns:a16="http://schemas.microsoft.com/office/drawing/2014/main" id="{CBF715F5-CDE8-401A-9AE7-4B0E57D32EF7}"/>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B3630006-D912-4054-8472-B57D9DEE3A92}"/>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40B8283B-C727-4F07-9AFD-4993C93996DF}"/>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B614CFE6-6DAE-4351-9D09-1E6446777F73}"/>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B82A6C8C-6AF4-4F5B-A4EE-94EF32C6552D}"/>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2BA0885A-8A6A-4A0D-9BC0-613CE5619A33}"/>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43240A84-EC7F-4FCF-97E3-E8E1A6E39283}"/>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43D988FA-8C73-4485-A3EA-52F68871D3CA}"/>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42FAE488-05AB-45E8-ADEE-8228996340DE}"/>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89CA02E5-5F69-420E-A311-AE95889628B9}"/>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DC76D22E-3D3F-4C36-991C-8E08765E69D2}"/>
                </a:ext>
              </a:extLst>
            </p:cNvPr>
            <p:cNvGrpSpPr/>
            <p:nvPr/>
          </p:nvGrpSpPr>
          <p:grpSpPr>
            <a:xfrm rot="18862499">
              <a:off x="7119201" y="4219413"/>
              <a:ext cx="799154" cy="303491"/>
              <a:chOff x="533400" y="3886200"/>
              <a:chExt cx="1203901" cy="457200"/>
            </a:xfrm>
          </p:grpSpPr>
          <p:cxnSp>
            <p:nvCxnSpPr>
              <p:cNvPr id="252" name="Straight Connector 251">
                <a:extLst>
                  <a:ext uri="{FF2B5EF4-FFF2-40B4-BE49-F238E27FC236}">
                    <a16:creationId xmlns:a16="http://schemas.microsoft.com/office/drawing/2014/main" id="{49173186-0C0B-4CF0-A874-D959961EDB04}"/>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274694D6-46D6-46F8-A738-77003C1C770C}"/>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8AB18E47-56C9-4E64-856F-E5A22D3A9234}"/>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7C1D6DD7-9D6C-47CE-8549-6541C724BB8E}"/>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E2D996B5-4037-4698-91CB-F7F4C6EA6A8A}"/>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3596FE0F-30DD-4BD2-8FB0-1F2486F34155}"/>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7029B878-D75E-4FCC-B4D3-9745F00CDEED}"/>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F7FC1693-2719-44CC-AAEF-FBD5BF337449}"/>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A8A127A5-659A-4123-A366-723708EC8DF3}"/>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A1716EC-57DE-400B-9242-415E0CD10181}"/>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232" name="Group 231">
              <a:extLst>
                <a:ext uri="{FF2B5EF4-FFF2-40B4-BE49-F238E27FC236}">
                  <a16:creationId xmlns:a16="http://schemas.microsoft.com/office/drawing/2014/main" id="{288519B4-7836-4E8F-BE76-77BE091525A5}"/>
                </a:ext>
              </a:extLst>
            </p:cNvPr>
            <p:cNvGrpSpPr/>
            <p:nvPr/>
          </p:nvGrpSpPr>
          <p:grpSpPr>
            <a:xfrm rot="18862499">
              <a:off x="7822893" y="4219413"/>
              <a:ext cx="799154" cy="303491"/>
              <a:chOff x="533400" y="3886200"/>
              <a:chExt cx="1203901" cy="457200"/>
            </a:xfrm>
          </p:grpSpPr>
          <p:cxnSp>
            <p:nvCxnSpPr>
              <p:cNvPr id="242" name="Straight Connector 241">
                <a:extLst>
                  <a:ext uri="{FF2B5EF4-FFF2-40B4-BE49-F238E27FC236}">
                    <a16:creationId xmlns:a16="http://schemas.microsoft.com/office/drawing/2014/main" id="{CE5DF96A-8FB6-4E4B-9691-7D37FEF03923}"/>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D04D09B6-B51D-495E-84F2-0B87981791FF}"/>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A8506543-2AB7-46C5-AC0E-04E268E9EF3C}"/>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EA4FA5D1-31F1-43DC-A918-5E61B1B2F1A2}"/>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F1ADD209-45A5-4087-94AE-DB1C11FF1878}"/>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D03FE35-5199-4DA7-B7F2-8F31FC6CBF0D}"/>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4560743F-666E-4143-99C4-982BE6F4A7E9}"/>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26815528-3EE9-484B-9CDC-EDB423D39FEB}"/>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95ED4F17-EB5C-4B00-9079-E99DD3760C3A}"/>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1B5CE1D-09BF-4FA9-93C8-302944044B4F}"/>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sp>
          <p:nvSpPr>
            <p:cNvPr id="233" name="TextBox 232">
              <a:extLst>
                <a:ext uri="{FF2B5EF4-FFF2-40B4-BE49-F238E27FC236}">
                  <a16:creationId xmlns:a16="http://schemas.microsoft.com/office/drawing/2014/main" id="{90C2F4D6-BCB6-4B28-AA02-A164A482C260}"/>
                </a:ext>
              </a:extLst>
            </p:cNvPr>
            <p:cNvSpPr txBox="1"/>
            <p:nvPr/>
          </p:nvSpPr>
          <p:spPr>
            <a:xfrm>
              <a:off x="6596794" y="3535919"/>
              <a:ext cx="429072" cy="369332"/>
            </a:xfrm>
            <a:prstGeom prst="rect">
              <a:avLst/>
            </a:prstGeom>
            <a:noFill/>
          </p:spPr>
          <p:txBody>
            <a:bodyPr wrap="square" rtlCol="0">
              <a:spAutoFit/>
            </a:bodyPr>
            <a:lstStyle/>
            <a:p>
              <a:pPr algn="ctr"/>
              <a:r>
                <a:rPr lang="en-US" dirty="0"/>
                <a:t>F</a:t>
              </a:r>
            </a:p>
          </p:txBody>
        </p:sp>
        <p:sp>
          <p:nvSpPr>
            <p:cNvPr id="234" name="TextBox 233">
              <a:extLst>
                <a:ext uri="{FF2B5EF4-FFF2-40B4-BE49-F238E27FC236}">
                  <a16:creationId xmlns:a16="http://schemas.microsoft.com/office/drawing/2014/main" id="{79BEAECE-80EC-498D-8137-33F87D7AB485}"/>
                </a:ext>
              </a:extLst>
            </p:cNvPr>
            <p:cNvSpPr txBox="1"/>
            <p:nvPr/>
          </p:nvSpPr>
          <p:spPr>
            <a:xfrm>
              <a:off x="7286738" y="3535919"/>
              <a:ext cx="429072" cy="369332"/>
            </a:xfrm>
            <a:prstGeom prst="rect">
              <a:avLst/>
            </a:prstGeom>
            <a:noFill/>
          </p:spPr>
          <p:txBody>
            <a:bodyPr wrap="square" rtlCol="0">
              <a:spAutoFit/>
            </a:bodyPr>
            <a:lstStyle/>
            <a:p>
              <a:pPr algn="ctr"/>
              <a:r>
                <a:rPr lang="en-US" dirty="0"/>
                <a:t>F</a:t>
              </a:r>
            </a:p>
          </p:txBody>
        </p:sp>
        <p:sp>
          <p:nvSpPr>
            <p:cNvPr id="235" name="TextBox 234">
              <a:extLst>
                <a:ext uri="{FF2B5EF4-FFF2-40B4-BE49-F238E27FC236}">
                  <a16:creationId xmlns:a16="http://schemas.microsoft.com/office/drawing/2014/main" id="{8BA248AC-897D-4BF0-BE16-143EAE66ED76}"/>
                </a:ext>
              </a:extLst>
            </p:cNvPr>
            <p:cNvSpPr txBox="1"/>
            <p:nvPr/>
          </p:nvSpPr>
          <p:spPr>
            <a:xfrm>
              <a:off x="7975499" y="3535919"/>
              <a:ext cx="429072" cy="369332"/>
            </a:xfrm>
            <a:prstGeom prst="rect">
              <a:avLst/>
            </a:prstGeom>
            <a:noFill/>
          </p:spPr>
          <p:txBody>
            <a:bodyPr wrap="square" rtlCol="0">
              <a:spAutoFit/>
            </a:bodyPr>
            <a:lstStyle/>
            <a:p>
              <a:pPr algn="ctr"/>
              <a:r>
                <a:rPr lang="en-US" dirty="0"/>
                <a:t>F</a:t>
              </a:r>
            </a:p>
          </p:txBody>
        </p:sp>
        <p:sp>
          <p:nvSpPr>
            <p:cNvPr id="236" name="TextBox 235">
              <a:extLst>
                <a:ext uri="{FF2B5EF4-FFF2-40B4-BE49-F238E27FC236}">
                  <a16:creationId xmlns:a16="http://schemas.microsoft.com/office/drawing/2014/main" id="{3C1C5D65-D36F-4588-A06C-867A12218D04}"/>
                </a:ext>
              </a:extLst>
            </p:cNvPr>
            <p:cNvSpPr txBox="1"/>
            <p:nvPr/>
          </p:nvSpPr>
          <p:spPr>
            <a:xfrm>
              <a:off x="8558882" y="4245592"/>
              <a:ext cx="429072" cy="369332"/>
            </a:xfrm>
            <a:prstGeom prst="rect">
              <a:avLst/>
            </a:prstGeom>
            <a:noFill/>
          </p:spPr>
          <p:txBody>
            <a:bodyPr wrap="square" rtlCol="0">
              <a:spAutoFit/>
            </a:bodyPr>
            <a:lstStyle/>
            <a:p>
              <a:pPr algn="ctr"/>
              <a:r>
                <a:rPr lang="en-US" dirty="0"/>
                <a:t>E</a:t>
              </a:r>
            </a:p>
          </p:txBody>
        </p:sp>
        <p:sp>
          <p:nvSpPr>
            <p:cNvPr id="237" name="TextBox 236">
              <a:extLst>
                <a:ext uri="{FF2B5EF4-FFF2-40B4-BE49-F238E27FC236}">
                  <a16:creationId xmlns:a16="http://schemas.microsoft.com/office/drawing/2014/main" id="{E5A3588D-D532-4D35-9852-443B6736C075}"/>
                </a:ext>
              </a:extLst>
            </p:cNvPr>
            <p:cNvSpPr txBox="1"/>
            <p:nvPr/>
          </p:nvSpPr>
          <p:spPr>
            <a:xfrm>
              <a:off x="6596794" y="4846187"/>
              <a:ext cx="429072" cy="369332"/>
            </a:xfrm>
            <a:prstGeom prst="rect">
              <a:avLst/>
            </a:prstGeom>
            <a:noFill/>
          </p:spPr>
          <p:txBody>
            <a:bodyPr wrap="square" rtlCol="0">
              <a:spAutoFit/>
            </a:bodyPr>
            <a:lstStyle/>
            <a:p>
              <a:pPr algn="ctr"/>
              <a:r>
                <a:rPr lang="en-US" dirty="0"/>
                <a:t>F</a:t>
              </a:r>
            </a:p>
          </p:txBody>
        </p:sp>
        <p:sp>
          <p:nvSpPr>
            <p:cNvPr id="238" name="TextBox 237">
              <a:extLst>
                <a:ext uri="{FF2B5EF4-FFF2-40B4-BE49-F238E27FC236}">
                  <a16:creationId xmlns:a16="http://schemas.microsoft.com/office/drawing/2014/main" id="{FD542658-2D22-4ACF-A7A1-56569F1D9FB7}"/>
                </a:ext>
              </a:extLst>
            </p:cNvPr>
            <p:cNvSpPr txBox="1"/>
            <p:nvPr/>
          </p:nvSpPr>
          <p:spPr>
            <a:xfrm>
              <a:off x="7286738" y="4846187"/>
              <a:ext cx="429072" cy="369332"/>
            </a:xfrm>
            <a:prstGeom prst="rect">
              <a:avLst/>
            </a:prstGeom>
            <a:noFill/>
          </p:spPr>
          <p:txBody>
            <a:bodyPr wrap="square" rtlCol="0">
              <a:spAutoFit/>
            </a:bodyPr>
            <a:lstStyle/>
            <a:p>
              <a:pPr algn="ctr"/>
              <a:r>
                <a:rPr lang="en-US" dirty="0"/>
                <a:t>F</a:t>
              </a:r>
            </a:p>
          </p:txBody>
        </p:sp>
        <p:sp>
          <p:nvSpPr>
            <p:cNvPr id="239" name="TextBox 238">
              <a:extLst>
                <a:ext uri="{FF2B5EF4-FFF2-40B4-BE49-F238E27FC236}">
                  <a16:creationId xmlns:a16="http://schemas.microsoft.com/office/drawing/2014/main" id="{07C5EE88-480F-46EE-9C35-01614261152E}"/>
                </a:ext>
              </a:extLst>
            </p:cNvPr>
            <p:cNvSpPr txBox="1"/>
            <p:nvPr/>
          </p:nvSpPr>
          <p:spPr>
            <a:xfrm>
              <a:off x="7975499" y="4846187"/>
              <a:ext cx="429072" cy="369332"/>
            </a:xfrm>
            <a:prstGeom prst="rect">
              <a:avLst/>
            </a:prstGeom>
            <a:noFill/>
          </p:spPr>
          <p:txBody>
            <a:bodyPr wrap="square" rtlCol="0">
              <a:spAutoFit/>
            </a:bodyPr>
            <a:lstStyle/>
            <a:p>
              <a:pPr algn="ctr"/>
              <a:r>
                <a:rPr lang="en-US" dirty="0"/>
                <a:t>F</a:t>
              </a:r>
            </a:p>
          </p:txBody>
        </p:sp>
        <p:sp>
          <p:nvSpPr>
            <p:cNvPr id="240" name="TextBox 239">
              <a:extLst>
                <a:ext uri="{FF2B5EF4-FFF2-40B4-BE49-F238E27FC236}">
                  <a16:creationId xmlns:a16="http://schemas.microsoft.com/office/drawing/2014/main" id="{850047C3-0DF5-4B30-B7CD-6BCDC107BA35}"/>
                </a:ext>
              </a:extLst>
            </p:cNvPr>
            <p:cNvSpPr txBox="1"/>
            <p:nvPr/>
          </p:nvSpPr>
          <p:spPr>
            <a:xfrm>
              <a:off x="8320500" y="3212753"/>
              <a:ext cx="902772" cy="646331"/>
            </a:xfrm>
            <a:prstGeom prst="rect">
              <a:avLst/>
            </a:prstGeom>
            <a:noFill/>
          </p:spPr>
          <p:txBody>
            <a:bodyPr wrap="square" rtlCol="0">
              <a:spAutoFit/>
            </a:bodyPr>
            <a:lstStyle/>
            <a:p>
              <a:pPr algn="ctr"/>
              <a:r>
                <a:rPr lang="en-US" dirty="0">
                  <a:solidFill>
                    <a:srgbClr val="FF0000"/>
                  </a:solidFill>
                </a:rPr>
                <a:t>Gx6</a:t>
              </a:r>
            </a:p>
            <a:p>
              <a:pPr algn="ctr"/>
              <a:r>
                <a:rPr lang="en-US" dirty="0">
                  <a:solidFill>
                    <a:srgbClr val="FF0000"/>
                  </a:solidFill>
                </a:rPr>
                <a:t>Hx2</a:t>
              </a:r>
            </a:p>
          </p:txBody>
        </p:sp>
        <p:sp>
          <p:nvSpPr>
            <p:cNvPr id="241" name="Oval 240">
              <a:extLst>
                <a:ext uri="{FF2B5EF4-FFF2-40B4-BE49-F238E27FC236}">
                  <a16:creationId xmlns:a16="http://schemas.microsoft.com/office/drawing/2014/main" id="{43CA405D-2034-48D9-92AA-2AFFD18CD459}"/>
                </a:ext>
              </a:extLst>
            </p:cNvPr>
            <p:cNvSpPr/>
            <p:nvPr/>
          </p:nvSpPr>
          <p:spPr>
            <a:xfrm>
              <a:off x="6524617" y="4115330"/>
              <a:ext cx="1919861" cy="5136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2" name="object 114">
            <a:extLst>
              <a:ext uri="{FF2B5EF4-FFF2-40B4-BE49-F238E27FC236}">
                <a16:creationId xmlns:a16="http://schemas.microsoft.com/office/drawing/2014/main" id="{6DA341DD-C399-4087-86FD-5E70688276F7}"/>
              </a:ext>
            </a:extLst>
          </p:cNvPr>
          <p:cNvSpPr txBox="1"/>
          <p:nvPr/>
        </p:nvSpPr>
        <p:spPr>
          <a:xfrm>
            <a:off x="3543176" y="2895600"/>
            <a:ext cx="1691392" cy="629018"/>
          </a:xfrm>
          <a:prstGeom prst="rect">
            <a:avLst/>
          </a:prstGeom>
        </p:spPr>
        <p:txBody>
          <a:bodyPr wrap="square" lIns="0" tIns="13335" rIns="0" bIns="0">
            <a:spAutoFit/>
          </a:bodyPr>
          <a:lstStyle/>
          <a:p>
            <a:pPr marL="12700" algn="ctr">
              <a:spcBef>
                <a:spcPts val="105"/>
              </a:spcBef>
              <a:defRPr/>
            </a:pPr>
            <a:r>
              <a:rPr lang="en-US" sz="2000" b="1" dirty="0">
                <a:solidFill>
                  <a:srgbClr val="0B3D91"/>
                </a:solidFill>
                <a:latin typeface="Arial"/>
                <a:cs typeface="Arial"/>
              </a:rPr>
              <a:t>1</a:t>
            </a:r>
            <a:r>
              <a:rPr sz="2000" b="1" dirty="0">
                <a:solidFill>
                  <a:srgbClr val="0B3D91"/>
                </a:solidFill>
                <a:latin typeface="Arial"/>
                <a:cs typeface="Arial"/>
              </a:rPr>
              <a:t>D </a:t>
            </a:r>
            <a:r>
              <a:rPr lang="en-US" sz="2000" b="1" dirty="0">
                <a:solidFill>
                  <a:srgbClr val="0B3D91"/>
                </a:solidFill>
                <a:latin typeface="Arial"/>
                <a:cs typeface="Arial"/>
              </a:rPr>
              <a:t>Edge</a:t>
            </a:r>
            <a:r>
              <a:rPr lang="en-US" sz="2000" b="1" spc="-5" dirty="0">
                <a:solidFill>
                  <a:srgbClr val="0B3D91"/>
                </a:solidFill>
                <a:latin typeface="Arial"/>
                <a:cs typeface="Arial"/>
              </a:rPr>
              <a:t> Nodes</a:t>
            </a:r>
            <a:endParaRPr sz="2000" dirty="0">
              <a:solidFill>
                <a:srgbClr val="0B3D91"/>
              </a:solidFill>
              <a:latin typeface="Arial"/>
              <a:cs typeface="Arial"/>
            </a:endParaRPr>
          </a:p>
        </p:txBody>
      </p:sp>
      <p:sp>
        <p:nvSpPr>
          <p:cNvPr id="403" name="object 114">
            <a:extLst>
              <a:ext uri="{FF2B5EF4-FFF2-40B4-BE49-F238E27FC236}">
                <a16:creationId xmlns:a16="http://schemas.microsoft.com/office/drawing/2014/main" id="{1B820595-6F5F-4827-A9B8-6D41B7B19ABB}"/>
              </a:ext>
            </a:extLst>
          </p:cNvPr>
          <p:cNvSpPr txBox="1"/>
          <p:nvPr/>
        </p:nvSpPr>
        <p:spPr>
          <a:xfrm>
            <a:off x="6646644" y="2895600"/>
            <a:ext cx="1691392" cy="629018"/>
          </a:xfrm>
          <a:prstGeom prst="rect">
            <a:avLst/>
          </a:prstGeom>
        </p:spPr>
        <p:txBody>
          <a:bodyPr wrap="square" lIns="0" tIns="13335" rIns="0" bIns="0">
            <a:spAutoFit/>
          </a:bodyPr>
          <a:lstStyle/>
          <a:p>
            <a:pPr marL="12700" algn="ctr">
              <a:spcBef>
                <a:spcPts val="105"/>
              </a:spcBef>
              <a:defRPr/>
            </a:pPr>
            <a:r>
              <a:rPr lang="en-US" sz="2000" b="1" dirty="0">
                <a:solidFill>
                  <a:srgbClr val="0B3D91"/>
                </a:solidFill>
                <a:latin typeface="Arial"/>
                <a:cs typeface="Arial"/>
              </a:rPr>
              <a:t>2</a:t>
            </a:r>
            <a:r>
              <a:rPr sz="2000" b="1" dirty="0">
                <a:solidFill>
                  <a:srgbClr val="0B3D91"/>
                </a:solidFill>
                <a:latin typeface="Arial"/>
                <a:cs typeface="Arial"/>
              </a:rPr>
              <a:t>D </a:t>
            </a:r>
            <a:r>
              <a:rPr lang="en-US" sz="2000" b="1" spc="-5" dirty="0">
                <a:solidFill>
                  <a:srgbClr val="0B3D91"/>
                </a:solidFill>
                <a:latin typeface="Arial"/>
                <a:cs typeface="Arial"/>
              </a:rPr>
              <a:t>Finite Element</a:t>
            </a:r>
            <a:endParaRPr sz="2000" dirty="0">
              <a:solidFill>
                <a:srgbClr val="0B3D91"/>
              </a:solidFill>
              <a:latin typeface="Arial"/>
              <a:cs typeface="Arial"/>
            </a:endParaRPr>
          </a:p>
        </p:txBody>
      </p:sp>
      <p:sp>
        <p:nvSpPr>
          <p:cNvPr id="404" name="Oval 403">
            <a:extLst>
              <a:ext uri="{FF2B5EF4-FFF2-40B4-BE49-F238E27FC236}">
                <a16:creationId xmlns:a16="http://schemas.microsoft.com/office/drawing/2014/main" id="{6116AA3A-6A68-4ABF-A3DD-D6CC06DE7EA5}"/>
              </a:ext>
            </a:extLst>
          </p:cNvPr>
          <p:cNvSpPr/>
          <p:nvPr/>
        </p:nvSpPr>
        <p:spPr>
          <a:xfrm>
            <a:off x="1878029" y="2081198"/>
            <a:ext cx="123649" cy="105163"/>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Oval 404">
            <a:extLst>
              <a:ext uri="{FF2B5EF4-FFF2-40B4-BE49-F238E27FC236}">
                <a16:creationId xmlns:a16="http://schemas.microsoft.com/office/drawing/2014/main" id="{28915075-63C0-4105-82BE-C516FD6CB4BE}"/>
              </a:ext>
            </a:extLst>
          </p:cNvPr>
          <p:cNvSpPr/>
          <p:nvPr/>
        </p:nvSpPr>
        <p:spPr>
          <a:xfrm>
            <a:off x="7582947" y="2081198"/>
            <a:ext cx="123649" cy="105163"/>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Oval 405">
            <a:extLst>
              <a:ext uri="{FF2B5EF4-FFF2-40B4-BE49-F238E27FC236}">
                <a16:creationId xmlns:a16="http://schemas.microsoft.com/office/drawing/2014/main" id="{6A326515-B5A6-48F8-98E1-F80DD59FD9FD}"/>
              </a:ext>
            </a:extLst>
          </p:cNvPr>
          <p:cNvSpPr/>
          <p:nvPr/>
        </p:nvSpPr>
        <p:spPr>
          <a:xfrm>
            <a:off x="318999" y="4611754"/>
            <a:ext cx="233530" cy="25902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p>
        </p:txBody>
      </p:sp>
      <p:sp>
        <p:nvSpPr>
          <p:cNvPr id="407" name="Oval 406">
            <a:extLst>
              <a:ext uri="{FF2B5EF4-FFF2-40B4-BE49-F238E27FC236}">
                <a16:creationId xmlns:a16="http://schemas.microsoft.com/office/drawing/2014/main" id="{A0E5C7DD-8DAC-4831-9131-59860CDCEDE6}"/>
              </a:ext>
            </a:extLst>
          </p:cNvPr>
          <p:cNvSpPr/>
          <p:nvPr/>
        </p:nvSpPr>
        <p:spPr>
          <a:xfrm>
            <a:off x="2178291" y="4567121"/>
            <a:ext cx="233530" cy="25902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a:t>
            </a:r>
          </a:p>
        </p:txBody>
      </p:sp>
      <p:grpSp>
        <p:nvGrpSpPr>
          <p:cNvPr id="408" name="Group 407">
            <a:extLst>
              <a:ext uri="{FF2B5EF4-FFF2-40B4-BE49-F238E27FC236}">
                <a16:creationId xmlns:a16="http://schemas.microsoft.com/office/drawing/2014/main" id="{8701C72E-AC90-49FD-B9BD-4062B07762A7}"/>
              </a:ext>
            </a:extLst>
          </p:cNvPr>
          <p:cNvGrpSpPr/>
          <p:nvPr/>
        </p:nvGrpSpPr>
        <p:grpSpPr>
          <a:xfrm rot="16760524">
            <a:off x="299574" y="4288537"/>
            <a:ext cx="454457" cy="172587"/>
            <a:chOff x="533400" y="3886200"/>
            <a:chExt cx="1203901" cy="457200"/>
          </a:xfrm>
        </p:grpSpPr>
        <p:cxnSp>
          <p:nvCxnSpPr>
            <p:cNvPr id="409" name="Straight Connector 408">
              <a:extLst>
                <a:ext uri="{FF2B5EF4-FFF2-40B4-BE49-F238E27FC236}">
                  <a16:creationId xmlns:a16="http://schemas.microsoft.com/office/drawing/2014/main" id="{D9AC6740-6B5B-476B-80C7-A5679FC3F801}"/>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286DA870-D0A7-4FDA-BB04-60821C6F0D2D}"/>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a:extLst>
                <a:ext uri="{FF2B5EF4-FFF2-40B4-BE49-F238E27FC236}">
                  <a16:creationId xmlns:a16="http://schemas.microsoft.com/office/drawing/2014/main" id="{CDD33FF3-9941-40A7-BC16-D60BA36E0EB5}"/>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a:extLst>
                <a:ext uri="{FF2B5EF4-FFF2-40B4-BE49-F238E27FC236}">
                  <a16:creationId xmlns:a16="http://schemas.microsoft.com/office/drawing/2014/main" id="{FE4960FA-4D42-43DA-8CA8-0C1C4192916B}"/>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3994C1A0-F63B-49D0-B557-AF30DF6240F6}"/>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E4F11782-A400-4CC4-B9AF-0406945AAE45}"/>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2D279261-2399-4EE3-8783-3A415C590BD5}"/>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ED05543B-67A6-4491-BCB4-4E735934D292}"/>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BA7D099E-42E5-4561-B0D3-7C27A49DCE32}"/>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F761F604-1B69-47E8-820A-F79E7E2E0BE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9" name="Group 418">
            <a:extLst>
              <a:ext uri="{FF2B5EF4-FFF2-40B4-BE49-F238E27FC236}">
                <a16:creationId xmlns:a16="http://schemas.microsoft.com/office/drawing/2014/main" id="{DC2CA98B-FE81-4D2C-B377-5ADF685E9778}"/>
              </a:ext>
            </a:extLst>
          </p:cNvPr>
          <p:cNvGrpSpPr/>
          <p:nvPr/>
        </p:nvGrpSpPr>
        <p:grpSpPr>
          <a:xfrm rot="3943487">
            <a:off x="1901541" y="4286348"/>
            <a:ext cx="454457" cy="172587"/>
            <a:chOff x="533400" y="3886200"/>
            <a:chExt cx="1203901" cy="457200"/>
          </a:xfrm>
        </p:grpSpPr>
        <p:cxnSp>
          <p:nvCxnSpPr>
            <p:cNvPr id="420" name="Straight Connector 419">
              <a:extLst>
                <a:ext uri="{FF2B5EF4-FFF2-40B4-BE49-F238E27FC236}">
                  <a16:creationId xmlns:a16="http://schemas.microsoft.com/office/drawing/2014/main" id="{5F305D0E-E4F3-44C5-AA9C-36D36DF85357}"/>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D5701267-9F7E-4BE6-BD5D-B38A95E7B18D}"/>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CC58C3F0-63C2-4AB9-9F36-926670A3C3E5}"/>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8AEEA62B-5B55-4E26-B794-35926A6444FE}"/>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EF2D9D14-E432-46F7-B1DC-7A8A665C087A}"/>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9D0EB31B-EDBF-4CC0-943C-2814A702CC81}"/>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EC430C9A-9F9E-4CD9-BA7B-1C42D60F55F9}"/>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F1274D88-4B95-4038-A712-ACEBD4C3C086}"/>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2CD884F0-62AB-4866-B6E1-DC471CD1F9D7}"/>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72AB7624-8A72-46DE-894E-FCAE1A641918}"/>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0" name="TextBox 429">
            <a:extLst>
              <a:ext uri="{FF2B5EF4-FFF2-40B4-BE49-F238E27FC236}">
                <a16:creationId xmlns:a16="http://schemas.microsoft.com/office/drawing/2014/main" id="{ADC8B462-6C25-4F7B-B328-92ACF7B87BEF}"/>
              </a:ext>
            </a:extLst>
          </p:cNvPr>
          <p:cNvSpPr txBox="1"/>
          <p:nvPr/>
        </p:nvSpPr>
        <p:spPr>
          <a:xfrm>
            <a:off x="2143157" y="4141036"/>
            <a:ext cx="429072" cy="369332"/>
          </a:xfrm>
          <a:prstGeom prst="rect">
            <a:avLst/>
          </a:prstGeom>
          <a:noFill/>
        </p:spPr>
        <p:txBody>
          <a:bodyPr wrap="square" rtlCol="0">
            <a:spAutoFit/>
          </a:bodyPr>
          <a:lstStyle/>
          <a:p>
            <a:pPr algn="ctr"/>
            <a:r>
              <a:rPr lang="en-US" dirty="0"/>
              <a:t>I</a:t>
            </a:r>
          </a:p>
        </p:txBody>
      </p:sp>
      <p:sp>
        <p:nvSpPr>
          <p:cNvPr id="431" name="TextBox 430">
            <a:extLst>
              <a:ext uri="{FF2B5EF4-FFF2-40B4-BE49-F238E27FC236}">
                <a16:creationId xmlns:a16="http://schemas.microsoft.com/office/drawing/2014/main" id="{2C7121FF-043F-43C7-BE7D-857908387127}"/>
              </a:ext>
            </a:extLst>
          </p:cNvPr>
          <p:cNvSpPr txBox="1"/>
          <p:nvPr/>
        </p:nvSpPr>
        <p:spPr>
          <a:xfrm>
            <a:off x="93311" y="4141036"/>
            <a:ext cx="429072" cy="369332"/>
          </a:xfrm>
          <a:prstGeom prst="rect">
            <a:avLst/>
          </a:prstGeom>
          <a:noFill/>
        </p:spPr>
        <p:txBody>
          <a:bodyPr wrap="square" rtlCol="0">
            <a:spAutoFit/>
          </a:bodyPr>
          <a:lstStyle/>
          <a:p>
            <a:pPr algn="ctr"/>
            <a:r>
              <a:rPr lang="en-US" dirty="0"/>
              <a:t>I</a:t>
            </a:r>
          </a:p>
        </p:txBody>
      </p:sp>
      <p:sp>
        <p:nvSpPr>
          <p:cNvPr id="432" name="Slide Number Placeholder 1">
            <a:extLst>
              <a:ext uri="{FF2B5EF4-FFF2-40B4-BE49-F238E27FC236}">
                <a16:creationId xmlns:a16="http://schemas.microsoft.com/office/drawing/2014/main" id="{2A6B69EE-2C8E-41D0-86CB-4E4A66796A8A}"/>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190</a:t>
            </a:fld>
            <a:endParaRPr lang="en-US" altLang="en-US" sz="1200" dirty="0"/>
          </a:p>
        </p:txBody>
      </p:sp>
    </p:spTree>
    <p:extLst>
      <p:ext uri="{BB962C8B-B14F-4D97-AF65-F5344CB8AC3E}">
        <p14:creationId xmlns:p14="http://schemas.microsoft.com/office/powerpoint/2010/main" val="5180584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750B68C4-D2A8-4AC9-B08E-3BB059B03F96}"/>
              </a:ext>
            </a:extLst>
          </p:cNvPr>
          <p:cNvSpPr txBox="1">
            <a:spLocks noGrp="1"/>
          </p:cNvSpPr>
          <p:nvPr>
            <p:ph type="title"/>
          </p:nvPr>
        </p:nvSpPr>
        <p:spPr>
          <a:xfrm>
            <a:off x="978195" y="0"/>
            <a:ext cx="7368364"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SINDA Model Example – Input Deck</a:t>
            </a:r>
            <a:r>
              <a:rPr lang="en-US" sz="2800" spc="-5" dirty="0"/>
              <a:t> (Centroid)</a:t>
            </a:r>
            <a:endParaRPr sz="2800" spc="-5" dirty="0"/>
          </a:p>
        </p:txBody>
      </p:sp>
      <p:sp>
        <p:nvSpPr>
          <p:cNvPr id="3" name="object 3">
            <a:extLst>
              <a:ext uri="{FF2B5EF4-FFF2-40B4-BE49-F238E27FC236}">
                <a16:creationId xmlns:a16="http://schemas.microsoft.com/office/drawing/2014/main" id="{F5615F6A-8953-4DF0-AEE4-72C96EA92ADD}"/>
              </a:ext>
            </a:extLst>
          </p:cNvPr>
          <p:cNvSpPr txBox="1"/>
          <p:nvPr/>
        </p:nvSpPr>
        <p:spPr>
          <a:xfrm>
            <a:off x="685800" y="1143000"/>
            <a:ext cx="6172200" cy="5463034"/>
          </a:xfrm>
          <a:prstGeom prst="rect">
            <a:avLst/>
          </a:prstGeom>
        </p:spPr>
        <p:txBody>
          <a:bodyPr wrap="square" lIns="0" tIns="12700" rIns="0" bIns="0">
            <a:spAutoFit/>
          </a:bodyPr>
          <a:lstStyle/>
          <a:p>
            <a:pPr marL="12700">
              <a:spcBef>
                <a:spcPts val="100"/>
              </a:spcBef>
              <a:defRPr/>
            </a:pPr>
            <a:r>
              <a:rPr lang="en-US" sz="1100" spc="-5" dirty="0">
                <a:latin typeface="Courier New"/>
                <a:cs typeface="Courier New"/>
              </a:rPr>
              <a:t>HEADER OPTIONS DATA</a:t>
            </a:r>
          </a:p>
          <a:p>
            <a:pPr marL="12700">
              <a:spcBef>
                <a:spcPts val="100"/>
              </a:spcBef>
              <a:defRPr/>
            </a:pPr>
            <a:r>
              <a:rPr lang="en-US" sz="1100" spc="-5" dirty="0">
                <a:latin typeface="Courier New"/>
                <a:cs typeface="Courier New"/>
              </a:rPr>
              <a:t>TITLE CENTROID CASE</a:t>
            </a:r>
          </a:p>
          <a:p>
            <a:pPr marL="12700">
              <a:spcBef>
                <a:spcPts val="100"/>
              </a:spcBef>
              <a:defRPr/>
            </a:pPr>
            <a:r>
              <a:rPr lang="en-US" sz="1100" spc="-5" dirty="0">
                <a:latin typeface="Courier New"/>
                <a:cs typeface="Courier New"/>
              </a:rPr>
              <a:t>     OUTPUT = </a:t>
            </a:r>
            <a:r>
              <a:rPr lang="en-US" sz="1100" spc="-5" dirty="0" err="1">
                <a:latin typeface="Courier New"/>
                <a:cs typeface="Courier New"/>
              </a:rPr>
              <a:t>CENTROID.out</a:t>
            </a:r>
            <a:endParaRPr lang="en-US" sz="1100" spc="-5" dirty="0">
              <a:latin typeface="Courier New"/>
              <a:cs typeface="Courier New"/>
            </a:endParaRPr>
          </a:p>
          <a:p>
            <a:pPr marL="12700">
              <a:spcBef>
                <a:spcPts val="100"/>
              </a:spcBef>
              <a:defRPr/>
            </a:pPr>
            <a:r>
              <a:rPr lang="en-US" sz="1100" spc="-5" dirty="0">
                <a:latin typeface="Courier New"/>
                <a:cs typeface="Courier New"/>
              </a:rPr>
              <a:t>     MODEL = CENTROID</a:t>
            </a:r>
          </a:p>
          <a:p>
            <a:pPr marL="12700">
              <a:spcBef>
                <a:spcPts val="100"/>
              </a:spcBef>
              <a:defRPr/>
            </a:pPr>
            <a:r>
              <a:rPr lang="en-US" sz="1100" spc="-5" dirty="0">
                <a:latin typeface="Courier New"/>
                <a:cs typeface="Courier New"/>
              </a:rPr>
              <a:t>HEADER CONTROL DATA, GLOBAL</a:t>
            </a:r>
          </a:p>
          <a:p>
            <a:pPr marL="12700">
              <a:spcBef>
                <a:spcPts val="100"/>
              </a:spcBef>
              <a:defRPr/>
            </a:pPr>
            <a:r>
              <a:rPr lang="en-US" sz="1100" spc="-5" dirty="0">
                <a:latin typeface="Courier New"/>
                <a:cs typeface="Courier New"/>
              </a:rPr>
              <a:t>     ABSZRO = 0.0</a:t>
            </a:r>
          </a:p>
          <a:p>
            <a:pPr marL="12700">
              <a:spcBef>
                <a:spcPts val="100"/>
              </a:spcBef>
              <a:defRPr/>
            </a:pPr>
            <a:r>
              <a:rPr lang="en-US" sz="1100" spc="-5" dirty="0">
                <a:latin typeface="Courier New"/>
                <a:cs typeface="Courier New"/>
              </a:rPr>
              <a:t>     ARLXCA = 0.001</a:t>
            </a:r>
          </a:p>
          <a:p>
            <a:pPr marL="12700">
              <a:spcBef>
                <a:spcPts val="100"/>
              </a:spcBef>
              <a:defRPr/>
            </a:pPr>
            <a:r>
              <a:rPr lang="en-US" sz="1100" spc="-5" dirty="0">
                <a:latin typeface="Courier New"/>
                <a:cs typeface="Courier New"/>
              </a:rPr>
              <a:t>     DRLXCA = 0.001</a:t>
            </a:r>
          </a:p>
          <a:p>
            <a:pPr marL="12700">
              <a:spcBef>
                <a:spcPts val="100"/>
              </a:spcBef>
              <a:defRPr/>
            </a:pPr>
            <a:r>
              <a:rPr lang="en-US" sz="1100" spc="-5" dirty="0">
                <a:latin typeface="Courier New"/>
                <a:cs typeface="Courier New"/>
              </a:rPr>
              <a:t>     NLOOPS = 500</a:t>
            </a:r>
          </a:p>
          <a:p>
            <a:pPr marL="12700">
              <a:spcBef>
                <a:spcPts val="100"/>
              </a:spcBef>
              <a:defRPr/>
            </a:pPr>
            <a:r>
              <a:rPr lang="en-US" sz="1100" spc="-5" dirty="0">
                <a:latin typeface="Courier New"/>
                <a:cs typeface="Courier New"/>
              </a:rPr>
              <a:t>HEADER NODE DATA, BAR</a:t>
            </a:r>
          </a:p>
          <a:p>
            <a:pPr marL="12700">
              <a:spcBef>
                <a:spcPts val="100"/>
              </a:spcBef>
              <a:defRPr/>
            </a:pPr>
            <a:r>
              <a:rPr lang="en-US" sz="1100" spc="-5" dirty="0">
                <a:latin typeface="Courier New"/>
                <a:cs typeface="Courier New"/>
              </a:rPr>
              <a:t>     1, 293.15, 1.0  $ Heated end of bar</a:t>
            </a:r>
          </a:p>
          <a:p>
            <a:pPr marL="12700">
              <a:spcBef>
                <a:spcPts val="100"/>
              </a:spcBef>
              <a:defRPr/>
            </a:pPr>
            <a:r>
              <a:rPr lang="en-US" sz="1100" spc="-5" dirty="0">
                <a:latin typeface="Courier New"/>
                <a:cs typeface="Courier New"/>
              </a:rPr>
              <a:t>     2, 293.15, 1.0</a:t>
            </a:r>
          </a:p>
          <a:p>
            <a:pPr marL="12700">
              <a:spcBef>
                <a:spcPts val="100"/>
              </a:spcBef>
              <a:defRPr/>
            </a:pPr>
            <a:r>
              <a:rPr lang="en-US" sz="1100" spc="-5" dirty="0">
                <a:latin typeface="Courier New"/>
                <a:cs typeface="Courier New"/>
              </a:rPr>
              <a:t>     3, 293.15, 1.0</a:t>
            </a:r>
          </a:p>
          <a:p>
            <a:pPr marL="12700">
              <a:spcBef>
                <a:spcPts val="100"/>
              </a:spcBef>
              <a:defRPr/>
            </a:pPr>
            <a:r>
              <a:rPr lang="en-US" sz="1100" spc="-5" dirty="0">
                <a:latin typeface="Courier New"/>
                <a:cs typeface="Courier New"/>
              </a:rPr>
              <a:t>     4, 293.15, 1.0</a:t>
            </a:r>
          </a:p>
          <a:p>
            <a:pPr marL="12700">
              <a:spcBef>
                <a:spcPts val="100"/>
              </a:spcBef>
              <a:defRPr/>
            </a:pPr>
            <a:r>
              <a:rPr lang="en-US" sz="1100" spc="-5" dirty="0">
                <a:latin typeface="Courier New"/>
                <a:cs typeface="Courier New"/>
              </a:rPr>
              <a:t>    -5, 300.0, -1.0 $ Boundary End of bar</a:t>
            </a:r>
          </a:p>
          <a:p>
            <a:pPr marL="12700">
              <a:spcBef>
                <a:spcPts val="100"/>
              </a:spcBef>
              <a:defRPr/>
            </a:pPr>
            <a:r>
              <a:rPr lang="en-US" sz="1100" spc="-5" dirty="0">
                <a:latin typeface="Courier New"/>
                <a:cs typeface="Courier New"/>
              </a:rPr>
              <a:t>HEADER CONDUCTOR DATA, BAR</a:t>
            </a:r>
          </a:p>
          <a:p>
            <a:pPr marL="12700">
              <a:spcBef>
                <a:spcPts val="100"/>
              </a:spcBef>
              <a:defRPr/>
            </a:pPr>
            <a:r>
              <a:rPr lang="en-US" sz="1100" spc="-5" dirty="0">
                <a:latin typeface="Courier New"/>
                <a:cs typeface="Courier New"/>
              </a:rPr>
              <a:t>     1, 1, 2, 2.0 $ Heated end, half node</a:t>
            </a:r>
          </a:p>
          <a:p>
            <a:pPr marL="12700">
              <a:spcBef>
                <a:spcPts val="100"/>
              </a:spcBef>
              <a:defRPr/>
            </a:pPr>
            <a:r>
              <a:rPr lang="en-US" sz="1100" spc="-5" dirty="0">
                <a:latin typeface="Courier New"/>
                <a:cs typeface="Courier New"/>
              </a:rPr>
              <a:t>     2, 2, 3, 1.0</a:t>
            </a:r>
          </a:p>
          <a:p>
            <a:pPr marL="12700">
              <a:spcBef>
                <a:spcPts val="100"/>
              </a:spcBef>
              <a:defRPr/>
            </a:pPr>
            <a:r>
              <a:rPr lang="en-US" sz="1100" spc="-5" dirty="0">
                <a:latin typeface="Courier New"/>
                <a:cs typeface="Courier New"/>
              </a:rPr>
              <a:t>     3, 3, 4, 1.0</a:t>
            </a:r>
          </a:p>
          <a:p>
            <a:pPr marL="12700">
              <a:spcBef>
                <a:spcPts val="100"/>
              </a:spcBef>
              <a:defRPr/>
            </a:pPr>
            <a:r>
              <a:rPr lang="en-US" sz="1100" spc="-5" dirty="0">
                <a:latin typeface="Courier New"/>
                <a:cs typeface="Courier New"/>
              </a:rPr>
              <a:t>     4, 4, 5, 2.0 $ Boundary end, half node</a:t>
            </a:r>
          </a:p>
          <a:p>
            <a:pPr marL="12700">
              <a:spcBef>
                <a:spcPts val="100"/>
              </a:spcBef>
              <a:defRPr/>
            </a:pPr>
            <a:r>
              <a:rPr lang="en-US" sz="1100" spc="-5" dirty="0">
                <a:latin typeface="Courier New"/>
                <a:cs typeface="Courier New"/>
              </a:rPr>
              <a:t>HEADER SOURCE DATA, BAR</a:t>
            </a:r>
          </a:p>
          <a:p>
            <a:pPr marL="12700">
              <a:spcBef>
                <a:spcPts val="100"/>
              </a:spcBef>
              <a:defRPr/>
            </a:pPr>
            <a:r>
              <a:rPr lang="en-US" sz="1100" spc="-5" dirty="0">
                <a:latin typeface="Courier New"/>
                <a:cs typeface="Courier New"/>
              </a:rPr>
              <a:t>     1, 10.0 $ 10 W load</a:t>
            </a:r>
          </a:p>
          <a:p>
            <a:pPr marL="12700">
              <a:spcBef>
                <a:spcPts val="100"/>
              </a:spcBef>
              <a:defRPr/>
            </a:pPr>
            <a:r>
              <a:rPr lang="en-US" sz="1100" spc="-5" dirty="0">
                <a:latin typeface="Courier New"/>
                <a:cs typeface="Courier New"/>
              </a:rPr>
              <a:t>HEADER OPERATIONS DATA,</a:t>
            </a:r>
          </a:p>
          <a:p>
            <a:pPr marL="12700">
              <a:spcBef>
                <a:spcPts val="100"/>
              </a:spcBef>
              <a:defRPr/>
            </a:pPr>
            <a:r>
              <a:rPr lang="en-US" sz="1100" spc="-5" dirty="0">
                <a:latin typeface="Courier New"/>
                <a:cs typeface="Courier New"/>
              </a:rPr>
              <a:t>BUILD ALL</a:t>
            </a:r>
          </a:p>
          <a:p>
            <a:pPr marL="12700">
              <a:spcBef>
                <a:spcPts val="100"/>
              </a:spcBef>
              <a:defRPr/>
            </a:pPr>
            <a:r>
              <a:rPr lang="en-US" sz="1100" spc="-5" dirty="0">
                <a:latin typeface="Courier New"/>
                <a:cs typeface="Courier New"/>
              </a:rPr>
              <a:t>M     CALL STDSTL</a:t>
            </a:r>
          </a:p>
          <a:p>
            <a:pPr marL="12700">
              <a:spcBef>
                <a:spcPts val="100"/>
              </a:spcBef>
              <a:defRPr/>
            </a:pPr>
            <a:r>
              <a:rPr lang="en-US" sz="1100" spc="-5" dirty="0">
                <a:latin typeface="Courier New"/>
                <a:cs typeface="Courier New"/>
              </a:rPr>
              <a:t>HEADER OUTPUT CALLS, BAR</a:t>
            </a:r>
          </a:p>
          <a:p>
            <a:pPr marL="12700">
              <a:spcBef>
                <a:spcPts val="100"/>
              </a:spcBef>
              <a:defRPr/>
            </a:pPr>
            <a:r>
              <a:rPr lang="en-US" sz="1100" spc="-5" dirty="0">
                <a:latin typeface="Courier New"/>
                <a:cs typeface="Courier New"/>
              </a:rPr>
              <a:t>M     CALL TPRINT('ALL')</a:t>
            </a:r>
          </a:p>
          <a:p>
            <a:pPr marL="12700">
              <a:spcBef>
                <a:spcPts val="100"/>
              </a:spcBef>
              <a:defRPr/>
            </a:pPr>
            <a:r>
              <a:rPr lang="en-US" sz="1100" spc="-5" dirty="0">
                <a:latin typeface="Courier New"/>
                <a:cs typeface="Courier New"/>
              </a:rPr>
              <a:t>END OF DATA</a:t>
            </a:r>
          </a:p>
          <a:p>
            <a:pPr marL="12700">
              <a:spcBef>
                <a:spcPts val="100"/>
              </a:spcBef>
              <a:defRPr/>
            </a:pPr>
            <a:r>
              <a:rPr lang="en-US" sz="1100" spc="-5" dirty="0">
                <a:latin typeface="Courier New"/>
                <a:cs typeface="Courier New"/>
              </a:rPr>
              <a:t>     </a:t>
            </a:r>
          </a:p>
          <a:p>
            <a:pPr marL="12700">
              <a:spcBef>
                <a:spcPts val="100"/>
              </a:spcBef>
              <a:defRPr/>
            </a:pPr>
            <a:r>
              <a:rPr lang="en-US" sz="1100" spc="-5" dirty="0">
                <a:latin typeface="Courier New"/>
                <a:cs typeface="Courier New"/>
              </a:rPr>
              <a:t> </a:t>
            </a:r>
            <a:endParaRPr sz="1100" dirty="0">
              <a:latin typeface="Courier New"/>
              <a:cs typeface="Courier New"/>
            </a:endParaRPr>
          </a:p>
        </p:txBody>
      </p:sp>
      <p:grpSp>
        <p:nvGrpSpPr>
          <p:cNvPr id="11" name="Group 10">
            <a:extLst>
              <a:ext uri="{FF2B5EF4-FFF2-40B4-BE49-F238E27FC236}">
                <a16:creationId xmlns:a16="http://schemas.microsoft.com/office/drawing/2014/main" id="{741F9C97-EBBC-4648-ACD4-58B3AD1B94E4}"/>
              </a:ext>
            </a:extLst>
          </p:cNvPr>
          <p:cNvGrpSpPr/>
          <p:nvPr/>
        </p:nvGrpSpPr>
        <p:grpSpPr>
          <a:xfrm>
            <a:off x="6405730" y="2102060"/>
            <a:ext cx="454457" cy="172587"/>
            <a:chOff x="533400" y="3886200"/>
            <a:chExt cx="1203901" cy="457200"/>
          </a:xfrm>
        </p:grpSpPr>
        <p:cxnSp>
          <p:nvCxnSpPr>
            <p:cNvPr id="12" name="Straight Connector 11">
              <a:extLst>
                <a:ext uri="{FF2B5EF4-FFF2-40B4-BE49-F238E27FC236}">
                  <a16:creationId xmlns:a16="http://schemas.microsoft.com/office/drawing/2014/main" id="{6A4D97B0-DE07-45F6-91F0-7BFEAA280917}"/>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5947738-A798-451B-ADE8-707618FDB109}"/>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52545E4-10EE-4CFE-9B1A-837208C3805F}"/>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6715184-E5C3-44B0-8693-2190DDD19D62}"/>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66BEAA5-56BF-45BD-A0E5-C259A71DCDF5}"/>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DEFDE33-C937-4299-B575-34D167EB96DE}"/>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F72520F-A649-4FDB-8BDD-75B7AC906930}"/>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3112010-15A2-4F31-9C6C-AB58468EE115}"/>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2023CA-8475-4D03-807B-EBCF0DC1C423}"/>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1830E16-9703-40E3-A452-5E42F05799DC}"/>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Oval 21">
            <a:extLst>
              <a:ext uri="{FF2B5EF4-FFF2-40B4-BE49-F238E27FC236}">
                <a16:creationId xmlns:a16="http://schemas.microsoft.com/office/drawing/2014/main" id="{AECE62DF-8008-40E3-B13A-C2EFC88319D2}"/>
              </a:ext>
            </a:extLst>
          </p:cNvPr>
          <p:cNvSpPr/>
          <p:nvPr/>
        </p:nvSpPr>
        <p:spPr>
          <a:xfrm>
            <a:off x="6167033" y="2057400"/>
            <a:ext cx="233530" cy="2590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p:txBody>
      </p:sp>
      <p:sp>
        <p:nvSpPr>
          <p:cNvPr id="23" name="Oval 22">
            <a:extLst>
              <a:ext uri="{FF2B5EF4-FFF2-40B4-BE49-F238E27FC236}">
                <a16:creationId xmlns:a16="http://schemas.microsoft.com/office/drawing/2014/main" id="{B29425D9-F96F-44CF-AEAE-B3510EA0911D}"/>
              </a:ext>
            </a:extLst>
          </p:cNvPr>
          <p:cNvSpPr/>
          <p:nvPr/>
        </p:nvSpPr>
        <p:spPr>
          <a:xfrm>
            <a:off x="6858000" y="2057400"/>
            <a:ext cx="233530" cy="2590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3</a:t>
            </a:r>
          </a:p>
        </p:txBody>
      </p:sp>
      <p:grpSp>
        <p:nvGrpSpPr>
          <p:cNvPr id="24" name="Group 23">
            <a:extLst>
              <a:ext uri="{FF2B5EF4-FFF2-40B4-BE49-F238E27FC236}">
                <a16:creationId xmlns:a16="http://schemas.microsoft.com/office/drawing/2014/main" id="{E75983BC-D97E-41B1-9590-9282712FDE58}"/>
              </a:ext>
            </a:extLst>
          </p:cNvPr>
          <p:cNvGrpSpPr/>
          <p:nvPr/>
        </p:nvGrpSpPr>
        <p:grpSpPr>
          <a:xfrm>
            <a:off x="7120445" y="2102060"/>
            <a:ext cx="454457" cy="172587"/>
            <a:chOff x="533400" y="3886200"/>
            <a:chExt cx="1203901" cy="457200"/>
          </a:xfrm>
        </p:grpSpPr>
        <p:cxnSp>
          <p:nvCxnSpPr>
            <p:cNvPr id="25" name="Straight Connector 24">
              <a:extLst>
                <a:ext uri="{FF2B5EF4-FFF2-40B4-BE49-F238E27FC236}">
                  <a16:creationId xmlns:a16="http://schemas.microsoft.com/office/drawing/2014/main" id="{53E405D6-1D67-483A-A570-570B3E5B94FD}"/>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E3D1C09-3E1F-4396-BC84-7B8BB8CB9174}"/>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259CD7-DEA2-42AA-B962-B28C84A9A419}"/>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E2E6471-7710-4E91-85B1-3811F3760F6C}"/>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D1487F-A405-4B44-9D95-0AC6F40213D3}"/>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5F096DF-56D4-4F0B-9208-E1C2434BA6F3}"/>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379DB80-7812-4469-803A-9B6C08B443E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247CBEB-ECE0-48DD-B0AA-47360B523ABC}"/>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E04FB68-71FE-4695-B9CE-D8F1599CC112}"/>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5CD4BEA-EADC-4436-83B5-D2A7C05C9F80}"/>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Oval 34">
            <a:extLst>
              <a:ext uri="{FF2B5EF4-FFF2-40B4-BE49-F238E27FC236}">
                <a16:creationId xmlns:a16="http://schemas.microsoft.com/office/drawing/2014/main" id="{EE2B575D-253C-472C-802B-E731E5A2427E}"/>
              </a:ext>
            </a:extLst>
          </p:cNvPr>
          <p:cNvSpPr/>
          <p:nvPr/>
        </p:nvSpPr>
        <p:spPr>
          <a:xfrm>
            <a:off x="7572715" y="2057400"/>
            <a:ext cx="233530" cy="2590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6" name="TextBox 35">
            <a:extLst>
              <a:ext uri="{FF2B5EF4-FFF2-40B4-BE49-F238E27FC236}">
                <a16:creationId xmlns:a16="http://schemas.microsoft.com/office/drawing/2014/main" id="{A1FB98ED-44E5-4F46-A491-C3A53EAD26FD}"/>
              </a:ext>
            </a:extLst>
          </p:cNvPr>
          <p:cNvSpPr txBox="1"/>
          <p:nvPr/>
        </p:nvSpPr>
        <p:spPr>
          <a:xfrm>
            <a:off x="6431115" y="1731284"/>
            <a:ext cx="429072" cy="369332"/>
          </a:xfrm>
          <a:prstGeom prst="rect">
            <a:avLst/>
          </a:prstGeom>
          <a:noFill/>
        </p:spPr>
        <p:txBody>
          <a:bodyPr wrap="square" rtlCol="0">
            <a:spAutoFit/>
          </a:bodyPr>
          <a:lstStyle/>
          <a:p>
            <a:pPr algn="ctr"/>
            <a:r>
              <a:rPr lang="en-US" dirty="0"/>
              <a:t>A</a:t>
            </a:r>
          </a:p>
        </p:txBody>
      </p:sp>
      <p:sp>
        <p:nvSpPr>
          <p:cNvPr id="37" name="TextBox 36">
            <a:extLst>
              <a:ext uri="{FF2B5EF4-FFF2-40B4-BE49-F238E27FC236}">
                <a16:creationId xmlns:a16="http://schemas.microsoft.com/office/drawing/2014/main" id="{550151A9-D3CB-441B-8FCD-B771577FFB70}"/>
              </a:ext>
            </a:extLst>
          </p:cNvPr>
          <p:cNvSpPr txBox="1"/>
          <p:nvPr/>
        </p:nvSpPr>
        <p:spPr>
          <a:xfrm>
            <a:off x="7120445" y="1731284"/>
            <a:ext cx="429072" cy="369332"/>
          </a:xfrm>
          <a:prstGeom prst="rect">
            <a:avLst/>
          </a:prstGeom>
          <a:noFill/>
        </p:spPr>
        <p:txBody>
          <a:bodyPr wrap="square" rtlCol="0">
            <a:spAutoFit/>
          </a:bodyPr>
          <a:lstStyle/>
          <a:p>
            <a:pPr algn="ctr"/>
            <a:r>
              <a:rPr lang="en-US" dirty="0"/>
              <a:t>A</a:t>
            </a:r>
          </a:p>
        </p:txBody>
      </p:sp>
      <p:sp>
        <p:nvSpPr>
          <p:cNvPr id="38" name="Oval 37">
            <a:extLst>
              <a:ext uri="{FF2B5EF4-FFF2-40B4-BE49-F238E27FC236}">
                <a16:creationId xmlns:a16="http://schemas.microsoft.com/office/drawing/2014/main" id="{CEE8122D-4D13-4A1A-81CC-3FF99EB14A9E}"/>
              </a:ext>
            </a:extLst>
          </p:cNvPr>
          <p:cNvSpPr/>
          <p:nvPr/>
        </p:nvSpPr>
        <p:spPr>
          <a:xfrm>
            <a:off x="5996474" y="2764246"/>
            <a:ext cx="233530" cy="25902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p>
        </p:txBody>
      </p:sp>
      <p:sp>
        <p:nvSpPr>
          <p:cNvPr id="39" name="Oval 38">
            <a:extLst>
              <a:ext uri="{FF2B5EF4-FFF2-40B4-BE49-F238E27FC236}">
                <a16:creationId xmlns:a16="http://schemas.microsoft.com/office/drawing/2014/main" id="{8EB26723-3CAF-435B-9DB5-8356618A2AB7}"/>
              </a:ext>
            </a:extLst>
          </p:cNvPr>
          <p:cNvSpPr/>
          <p:nvPr/>
        </p:nvSpPr>
        <p:spPr>
          <a:xfrm>
            <a:off x="7855766" y="2719613"/>
            <a:ext cx="233530" cy="25902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a:t>
            </a:r>
          </a:p>
        </p:txBody>
      </p:sp>
      <p:grpSp>
        <p:nvGrpSpPr>
          <p:cNvPr id="40" name="Group 39">
            <a:extLst>
              <a:ext uri="{FF2B5EF4-FFF2-40B4-BE49-F238E27FC236}">
                <a16:creationId xmlns:a16="http://schemas.microsoft.com/office/drawing/2014/main" id="{F8A45F00-9529-445B-A3D2-97B478FB2FAD}"/>
              </a:ext>
            </a:extLst>
          </p:cNvPr>
          <p:cNvGrpSpPr/>
          <p:nvPr/>
        </p:nvGrpSpPr>
        <p:grpSpPr>
          <a:xfrm rot="16760524">
            <a:off x="5977049" y="2441029"/>
            <a:ext cx="454457" cy="172587"/>
            <a:chOff x="533400" y="3886200"/>
            <a:chExt cx="1203901" cy="457200"/>
          </a:xfrm>
        </p:grpSpPr>
        <p:cxnSp>
          <p:nvCxnSpPr>
            <p:cNvPr id="41" name="Straight Connector 40">
              <a:extLst>
                <a:ext uri="{FF2B5EF4-FFF2-40B4-BE49-F238E27FC236}">
                  <a16:creationId xmlns:a16="http://schemas.microsoft.com/office/drawing/2014/main" id="{43BA98FD-7419-492A-99DB-5640ADBB6F0A}"/>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3D9D7A3-C87E-43CB-A4EB-FEB9069F79F4}"/>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49CEC18-CE94-4596-81CA-94357CF03856}"/>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E72A985-7DFE-4D9D-B825-EF204C5B0BBE}"/>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018AFA7-2175-4E69-AD87-9330106ACDC9}"/>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C135618-B9DB-476B-99FD-7C4866540F54}"/>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73DA887-7518-4FEA-9824-516D23629FE7}"/>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8659B29-3305-4632-A0B6-DF3A784D5084}"/>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4555B13-13A4-4016-B98E-24247E9941E4}"/>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D703C3F-7F5A-442D-8BF6-E95D6CEB4B33}"/>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1B08166D-CA12-43DF-9FBE-FA386E7D791E}"/>
              </a:ext>
            </a:extLst>
          </p:cNvPr>
          <p:cNvGrpSpPr/>
          <p:nvPr/>
        </p:nvGrpSpPr>
        <p:grpSpPr>
          <a:xfrm rot="3943487">
            <a:off x="7579016" y="2438840"/>
            <a:ext cx="454457" cy="172587"/>
            <a:chOff x="533400" y="3886200"/>
            <a:chExt cx="1203901" cy="457200"/>
          </a:xfrm>
        </p:grpSpPr>
        <p:cxnSp>
          <p:nvCxnSpPr>
            <p:cNvPr id="52" name="Straight Connector 51">
              <a:extLst>
                <a:ext uri="{FF2B5EF4-FFF2-40B4-BE49-F238E27FC236}">
                  <a16:creationId xmlns:a16="http://schemas.microsoft.com/office/drawing/2014/main" id="{0EEBE48F-FE0D-456D-8B83-C0039EECBF9E}"/>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8B01C8F-EC39-4690-B106-C6329868E5C5}"/>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AFB74FF-562E-49D9-A7A7-126C27930AC2}"/>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A849FCB-8890-43DB-BB18-4FA08FAD3778}"/>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21B8883-4674-418D-A153-0541F83AA670}"/>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7DA53F6-C14D-4B90-91EB-3F37B9A1C0D8}"/>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2435CF9-4CE9-4347-A2E0-689584649AE3}"/>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71026D4-913F-44B5-97C3-E86CCE7330E5}"/>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6A92A0E-85C8-4AF5-8137-1A70244E70A9}"/>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B16062C-6146-42F4-9793-63C988940789}"/>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2" name="TextBox 61">
            <a:extLst>
              <a:ext uri="{FF2B5EF4-FFF2-40B4-BE49-F238E27FC236}">
                <a16:creationId xmlns:a16="http://schemas.microsoft.com/office/drawing/2014/main" id="{B256B81C-ED74-4A50-BE25-AF0C60B6EB3E}"/>
              </a:ext>
            </a:extLst>
          </p:cNvPr>
          <p:cNvSpPr txBox="1"/>
          <p:nvPr/>
        </p:nvSpPr>
        <p:spPr>
          <a:xfrm>
            <a:off x="7820632" y="2293528"/>
            <a:ext cx="429072" cy="369332"/>
          </a:xfrm>
          <a:prstGeom prst="rect">
            <a:avLst/>
          </a:prstGeom>
          <a:noFill/>
        </p:spPr>
        <p:txBody>
          <a:bodyPr wrap="square" rtlCol="0">
            <a:spAutoFit/>
          </a:bodyPr>
          <a:lstStyle/>
          <a:p>
            <a:pPr algn="ctr"/>
            <a:r>
              <a:rPr lang="en-US" dirty="0"/>
              <a:t>I</a:t>
            </a:r>
          </a:p>
        </p:txBody>
      </p:sp>
      <p:sp>
        <p:nvSpPr>
          <p:cNvPr id="63" name="TextBox 62">
            <a:extLst>
              <a:ext uri="{FF2B5EF4-FFF2-40B4-BE49-F238E27FC236}">
                <a16:creationId xmlns:a16="http://schemas.microsoft.com/office/drawing/2014/main" id="{6481FFE2-FFBA-4F61-AAD0-40373E7FA48C}"/>
              </a:ext>
            </a:extLst>
          </p:cNvPr>
          <p:cNvSpPr txBox="1"/>
          <p:nvPr/>
        </p:nvSpPr>
        <p:spPr>
          <a:xfrm>
            <a:off x="5770786" y="2293528"/>
            <a:ext cx="429072" cy="369332"/>
          </a:xfrm>
          <a:prstGeom prst="rect">
            <a:avLst/>
          </a:prstGeom>
          <a:noFill/>
        </p:spPr>
        <p:txBody>
          <a:bodyPr wrap="square" rtlCol="0">
            <a:spAutoFit/>
          </a:bodyPr>
          <a:lstStyle/>
          <a:p>
            <a:pPr algn="ctr"/>
            <a:r>
              <a:rPr lang="en-US" dirty="0"/>
              <a:t>I</a:t>
            </a:r>
          </a:p>
        </p:txBody>
      </p:sp>
      <p:sp>
        <p:nvSpPr>
          <p:cNvPr id="64" name="object 116">
            <a:extLst>
              <a:ext uri="{FF2B5EF4-FFF2-40B4-BE49-F238E27FC236}">
                <a16:creationId xmlns:a16="http://schemas.microsoft.com/office/drawing/2014/main" id="{D82B2900-E95A-48C0-B9A6-12C76EA1DB8B}"/>
              </a:ext>
            </a:extLst>
          </p:cNvPr>
          <p:cNvSpPr txBox="1"/>
          <p:nvPr/>
        </p:nvSpPr>
        <p:spPr>
          <a:xfrm>
            <a:off x="5914365" y="3276600"/>
            <a:ext cx="2772436" cy="3249608"/>
          </a:xfrm>
          <a:prstGeom prst="rect">
            <a:avLst/>
          </a:prstGeom>
        </p:spPr>
        <p:txBody>
          <a:bodyPr wrap="square" lIns="0" tIns="12700" rIns="0" bIns="0">
            <a:spAutoFit/>
          </a:bodyPr>
          <a:lstStyle/>
          <a:p>
            <a:pPr>
              <a:spcBef>
                <a:spcPts val="100"/>
              </a:spcBef>
              <a:defRPr/>
            </a:pPr>
            <a:r>
              <a:rPr lang="en-US" sz="2000" b="1" dirty="0">
                <a:solidFill>
                  <a:srgbClr val="0B3D91"/>
                </a:solidFill>
                <a:latin typeface="Arial"/>
                <a:cs typeface="Arial"/>
              </a:rPr>
              <a:t>Where k = L = A</a:t>
            </a:r>
            <a:r>
              <a:rPr lang="en-US" sz="2000" b="1" baseline="-25000" dirty="0">
                <a:solidFill>
                  <a:srgbClr val="0B3D91"/>
                </a:solidFill>
                <a:latin typeface="Arial"/>
                <a:cs typeface="Arial"/>
              </a:rPr>
              <a:t>x</a:t>
            </a:r>
            <a:r>
              <a:rPr lang="en-US" sz="2000" b="1" dirty="0">
                <a:solidFill>
                  <a:srgbClr val="0B3D91"/>
                </a:solidFill>
                <a:latin typeface="Arial"/>
                <a:cs typeface="Arial"/>
              </a:rPr>
              <a:t> = 1:</a:t>
            </a:r>
          </a:p>
          <a:p>
            <a:pPr>
              <a:spcBef>
                <a:spcPts val="100"/>
              </a:spcBef>
              <a:defRPr/>
            </a:pPr>
            <a:r>
              <a:rPr lang="pt-BR" b="1" dirty="0">
                <a:solidFill>
                  <a:srgbClr val="0B3D91"/>
                </a:solidFill>
                <a:latin typeface="Arial"/>
                <a:cs typeface="Arial"/>
              </a:rPr>
              <a:t>A=1</a:t>
            </a:r>
          </a:p>
          <a:p>
            <a:pPr>
              <a:spcBef>
                <a:spcPts val="100"/>
              </a:spcBef>
              <a:defRPr/>
            </a:pPr>
            <a:r>
              <a:rPr lang="pt-BR" b="1" dirty="0">
                <a:solidFill>
                  <a:srgbClr val="0B3D91"/>
                </a:solidFill>
                <a:latin typeface="Arial"/>
                <a:cs typeface="Arial"/>
              </a:rPr>
              <a:t>B=0.5</a:t>
            </a:r>
          </a:p>
          <a:p>
            <a:pPr>
              <a:spcBef>
                <a:spcPts val="100"/>
              </a:spcBef>
              <a:defRPr/>
            </a:pPr>
            <a:r>
              <a:rPr lang="pt-BR" b="1" dirty="0">
                <a:solidFill>
                  <a:srgbClr val="0B3D91"/>
                </a:solidFill>
                <a:latin typeface="Arial"/>
                <a:cs typeface="Arial"/>
              </a:rPr>
              <a:t>C=0.5</a:t>
            </a:r>
          </a:p>
          <a:p>
            <a:pPr>
              <a:spcBef>
                <a:spcPts val="100"/>
              </a:spcBef>
              <a:defRPr/>
            </a:pPr>
            <a:r>
              <a:rPr lang="pt-BR" b="1" dirty="0">
                <a:solidFill>
                  <a:srgbClr val="0B3D91"/>
                </a:solidFill>
                <a:latin typeface="Arial"/>
                <a:cs typeface="Arial"/>
              </a:rPr>
              <a:t>D=1</a:t>
            </a:r>
          </a:p>
          <a:p>
            <a:pPr>
              <a:spcBef>
                <a:spcPts val="100"/>
              </a:spcBef>
              <a:defRPr/>
            </a:pPr>
            <a:r>
              <a:rPr lang="pt-BR" b="1" dirty="0">
                <a:solidFill>
                  <a:srgbClr val="0B3D91"/>
                </a:solidFill>
                <a:latin typeface="Arial"/>
                <a:cs typeface="Arial"/>
              </a:rPr>
              <a:t>E= 0.16667</a:t>
            </a:r>
          </a:p>
          <a:p>
            <a:pPr>
              <a:spcBef>
                <a:spcPts val="100"/>
              </a:spcBef>
              <a:defRPr/>
            </a:pPr>
            <a:r>
              <a:rPr lang="pt-BR" b="1" dirty="0">
                <a:solidFill>
                  <a:srgbClr val="0B3D91"/>
                </a:solidFill>
                <a:latin typeface="Arial"/>
                <a:cs typeface="Arial"/>
              </a:rPr>
              <a:t>F= 0.16667</a:t>
            </a:r>
          </a:p>
          <a:p>
            <a:pPr>
              <a:spcBef>
                <a:spcPts val="100"/>
              </a:spcBef>
              <a:defRPr/>
            </a:pPr>
            <a:r>
              <a:rPr lang="pt-BR" b="1" dirty="0">
                <a:solidFill>
                  <a:srgbClr val="0B3D91"/>
                </a:solidFill>
                <a:latin typeface="Arial"/>
                <a:cs typeface="Arial"/>
              </a:rPr>
              <a:t>G=0.33333</a:t>
            </a:r>
          </a:p>
          <a:p>
            <a:pPr>
              <a:spcBef>
                <a:spcPts val="100"/>
              </a:spcBef>
              <a:defRPr/>
            </a:pPr>
            <a:r>
              <a:rPr lang="pt-BR" b="1" dirty="0">
                <a:solidFill>
                  <a:srgbClr val="0B3D91"/>
                </a:solidFill>
                <a:latin typeface="Arial"/>
                <a:cs typeface="Arial"/>
              </a:rPr>
              <a:t>H=0.33333</a:t>
            </a:r>
          </a:p>
          <a:p>
            <a:pPr>
              <a:spcBef>
                <a:spcPts val="100"/>
              </a:spcBef>
              <a:defRPr/>
            </a:pPr>
            <a:r>
              <a:rPr lang="pt-BR" b="1" dirty="0">
                <a:solidFill>
                  <a:srgbClr val="0B3D91"/>
                </a:solidFill>
                <a:latin typeface="Arial"/>
                <a:cs typeface="Arial"/>
              </a:rPr>
              <a:t>I = 2</a:t>
            </a:r>
          </a:p>
          <a:p>
            <a:pPr>
              <a:spcBef>
                <a:spcPts val="100"/>
              </a:spcBef>
              <a:defRPr/>
            </a:pPr>
            <a:endParaRPr lang="en-US" sz="2000" b="1" dirty="0">
              <a:solidFill>
                <a:srgbClr val="0B3D91"/>
              </a:solidFill>
              <a:latin typeface="Arial"/>
              <a:cs typeface="Arial"/>
            </a:endParaRPr>
          </a:p>
        </p:txBody>
      </p:sp>
      <p:sp>
        <p:nvSpPr>
          <p:cNvPr id="65" name="Slide Number Placeholder 1">
            <a:extLst>
              <a:ext uri="{FF2B5EF4-FFF2-40B4-BE49-F238E27FC236}">
                <a16:creationId xmlns:a16="http://schemas.microsoft.com/office/drawing/2014/main" id="{0D00E2B2-9590-4122-9C77-1BB627ABDA4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191</a:t>
            </a:fld>
            <a:endParaRPr lang="en-US" altLang="en-US" sz="1200"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14D5AF-F2A9-4F87-BF6B-156B9C78CA75}"/>
              </a:ext>
            </a:extLst>
          </p:cNvPr>
          <p:cNvSpPr txBox="1">
            <a:spLocks noGrp="1"/>
          </p:cNvSpPr>
          <p:nvPr>
            <p:ph type="title"/>
          </p:nvPr>
        </p:nvSpPr>
        <p:spPr>
          <a:xfrm>
            <a:off x="978195" y="0"/>
            <a:ext cx="7368364"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Running SINDA</a:t>
            </a:r>
          </a:p>
        </p:txBody>
      </p:sp>
      <p:sp>
        <p:nvSpPr>
          <p:cNvPr id="161795" name="object 3">
            <a:extLst>
              <a:ext uri="{FF2B5EF4-FFF2-40B4-BE49-F238E27FC236}">
                <a16:creationId xmlns:a16="http://schemas.microsoft.com/office/drawing/2014/main" id="{581B7C40-A5C6-45B7-B5E8-32C0EA8B2C70}"/>
              </a:ext>
            </a:extLst>
          </p:cNvPr>
          <p:cNvSpPr txBox="1">
            <a:spLocks noChangeArrowheads="1"/>
          </p:cNvSpPr>
          <p:nvPr/>
        </p:nvSpPr>
        <p:spPr bwMode="auto">
          <a:xfrm>
            <a:off x="231775" y="1092200"/>
            <a:ext cx="6091238" cy="488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Create the SINDA deck in your favorite text editor  (</a:t>
            </a:r>
            <a:r>
              <a:rPr lang="en-US" altLang="en-US" sz="1800" dirty="0" err="1">
                <a:solidFill>
                  <a:srgbClr val="0B3D91"/>
                </a:solidFill>
                <a:latin typeface="Arial" panose="020B0604020202020204" pitchFamily="34" charset="0"/>
                <a:cs typeface="Arial" panose="020B0604020202020204" pitchFamily="34" charset="0"/>
              </a:rPr>
              <a:t>TextPad</a:t>
            </a:r>
            <a:r>
              <a:rPr lang="en-US" altLang="en-US" sz="1800" dirty="0">
                <a:solidFill>
                  <a:srgbClr val="0B3D91"/>
                </a:solidFill>
                <a:latin typeface="Arial" panose="020B0604020202020204" pitchFamily="34" charset="0"/>
                <a:cs typeface="Arial" panose="020B0604020202020204" pitchFamily="34" charset="0"/>
              </a:rPr>
              <a:t>, </a:t>
            </a:r>
            <a:r>
              <a:rPr lang="en-US" altLang="en-US" sz="1800" dirty="0" err="1">
                <a:solidFill>
                  <a:srgbClr val="0B3D91"/>
                </a:solidFill>
                <a:latin typeface="Arial" panose="020B0604020202020204" pitchFamily="34" charset="0"/>
                <a:cs typeface="Arial" panose="020B0604020202020204" pitchFamily="34" charset="0"/>
              </a:rPr>
              <a:t>UltraEdit</a:t>
            </a:r>
            <a:r>
              <a:rPr lang="en-US" altLang="en-US" sz="1800" dirty="0">
                <a:solidFill>
                  <a:srgbClr val="0B3D91"/>
                </a:solidFill>
                <a:latin typeface="Arial" panose="020B0604020202020204" pitchFamily="34" charset="0"/>
                <a:cs typeface="Arial" panose="020B0604020202020204" pitchFamily="34" charset="0"/>
              </a:rPr>
              <a:t>, WordPad, Notepad, </a:t>
            </a:r>
            <a:r>
              <a:rPr lang="en-US" altLang="en-US" sz="1800" dirty="0" err="1">
                <a:solidFill>
                  <a:srgbClr val="0B3D91"/>
                </a:solidFill>
                <a:latin typeface="Arial" panose="020B0604020202020204" pitchFamily="34" charset="0"/>
                <a:cs typeface="Arial" panose="020B0604020202020204" pitchFamily="34" charset="0"/>
              </a:rPr>
              <a:t>etc</a:t>
            </a:r>
            <a:r>
              <a:rPr lang="en-US" altLang="en-US" sz="1800" dirty="0">
                <a:solidFill>
                  <a:srgbClr val="0B3D91"/>
                </a:solidFill>
                <a:latin typeface="Arial" panose="020B0604020202020204" pitchFamily="34" charset="0"/>
                <a:cs typeface="Arial" panose="020B0604020202020204" pitchFamily="34" charset="0"/>
              </a:rPr>
              <a:t>)</a:t>
            </a:r>
          </a:p>
          <a:p>
            <a:pPr>
              <a:spcBef>
                <a:spcPts val="1675"/>
              </a:spcBef>
              <a:buFontTx/>
              <a:buChar char="•"/>
            </a:pPr>
            <a:r>
              <a:rPr lang="en-US" altLang="en-US" sz="1800" dirty="0">
                <a:solidFill>
                  <a:srgbClr val="0B3D91"/>
                </a:solidFill>
                <a:latin typeface="Arial" panose="020B0604020202020204" pitchFamily="34" charset="0"/>
                <a:cs typeface="Arial" panose="020B0604020202020204" pitchFamily="34" charset="0"/>
              </a:rPr>
              <a:t>Find Run SINDA/FLUINT in your Start Menu</a:t>
            </a:r>
          </a:p>
          <a:p>
            <a:pPr lvl="1">
              <a:spcBef>
                <a:spcPts val="13"/>
              </a:spcBef>
              <a:buFontTx/>
              <a:buChar char="–"/>
            </a:pPr>
            <a:r>
              <a:rPr lang="en-US" altLang="en-US" sz="1600" dirty="0">
                <a:solidFill>
                  <a:srgbClr val="0B3D91"/>
                </a:solidFill>
                <a:latin typeface="Arial" panose="020B0604020202020204" pitchFamily="34" charset="0"/>
                <a:cs typeface="Arial" panose="020B0604020202020204" pitchFamily="34" charset="0"/>
              </a:rPr>
              <a:t>Typically: Start – Programs – </a:t>
            </a:r>
            <a:r>
              <a:rPr lang="en-US" altLang="en-US" sz="1600" dirty="0" err="1">
                <a:solidFill>
                  <a:srgbClr val="0B3D91"/>
                </a:solidFill>
                <a:latin typeface="Arial" panose="020B0604020202020204" pitchFamily="34" charset="0"/>
                <a:cs typeface="Arial" panose="020B0604020202020204" pitchFamily="34" charset="0"/>
              </a:rPr>
              <a:t>SindaFluint</a:t>
            </a:r>
            <a:r>
              <a:rPr lang="en-US" altLang="en-US" sz="1600" dirty="0">
                <a:solidFill>
                  <a:srgbClr val="0B3D91"/>
                </a:solidFill>
                <a:latin typeface="Arial" panose="020B0604020202020204" pitchFamily="34" charset="0"/>
                <a:cs typeface="Arial" panose="020B0604020202020204" pitchFamily="34" charset="0"/>
              </a:rPr>
              <a:t> –	Run  SINDA FLUINT</a:t>
            </a:r>
          </a:p>
          <a:p>
            <a:pPr>
              <a:spcBef>
                <a:spcPts val="1663"/>
              </a:spcBef>
              <a:buFontTx/>
              <a:buChar char="•"/>
            </a:pPr>
            <a:r>
              <a:rPr lang="en-US" altLang="en-US" sz="2000" dirty="0">
                <a:solidFill>
                  <a:srgbClr val="0B3D91"/>
                </a:solidFill>
                <a:latin typeface="Arial" panose="020B0604020202020204" pitchFamily="34" charset="0"/>
                <a:cs typeface="Arial" panose="020B0604020202020204" pitchFamily="34" charset="0"/>
              </a:rPr>
              <a:t>Select	Browse	beside the Input file and navigate to your file location and select it</a:t>
            </a:r>
          </a:p>
          <a:p>
            <a:pPr>
              <a:spcBef>
                <a:spcPts val="1675"/>
              </a:spcBef>
              <a:buFontTx/>
              <a:buChar char="•"/>
            </a:pPr>
            <a:r>
              <a:rPr lang="en-US" altLang="en-US" sz="2000" dirty="0">
                <a:solidFill>
                  <a:srgbClr val="0B3D91"/>
                </a:solidFill>
                <a:latin typeface="Arial" panose="020B0604020202020204" pitchFamily="34" charset="0"/>
                <a:cs typeface="Arial" panose="020B0604020202020204" pitchFamily="34" charset="0"/>
              </a:rPr>
              <a:t>Then click “Run </a:t>
            </a:r>
            <a:r>
              <a:rPr lang="en-US" altLang="en-US" sz="2000" dirty="0" err="1">
                <a:solidFill>
                  <a:srgbClr val="0B3D91"/>
                </a:solidFill>
                <a:latin typeface="Arial" panose="020B0604020202020204" pitchFamily="34" charset="0"/>
                <a:cs typeface="Arial" panose="020B0604020202020204" pitchFamily="34" charset="0"/>
              </a:rPr>
              <a:t>Sinda</a:t>
            </a:r>
            <a:r>
              <a:rPr lang="en-US" altLang="en-US" sz="2000" dirty="0">
                <a:solidFill>
                  <a:srgbClr val="0B3D91"/>
                </a:solidFill>
                <a:latin typeface="Arial" panose="020B0604020202020204" pitchFamily="34" charset="0"/>
                <a:cs typeface="Arial" panose="020B0604020202020204" pitchFamily="34" charset="0"/>
              </a:rPr>
              <a:t>/</a:t>
            </a:r>
            <a:r>
              <a:rPr lang="en-US" altLang="en-US" sz="2000" dirty="0" err="1">
                <a:solidFill>
                  <a:srgbClr val="0B3D91"/>
                </a:solidFill>
                <a:latin typeface="Arial" panose="020B0604020202020204" pitchFamily="34" charset="0"/>
                <a:cs typeface="Arial" panose="020B0604020202020204" pitchFamily="34" charset="0"/>
              </a:rPr>
              <a:t>Fluint</a:t>
            </a:r>
            <a:r>
              <a:rPr lang="en-US" altLang="en-US" sz="2000" dirty="0">
                <a:solidFill>
                  <a:srgbClr val="0B3D91"/>
                </a:solidFill>
                <a:latin typeface="Arial" panose="020B0604020202020204" pitchFamily="34" charset="0"/>
                <a:cs typeface="Arial" panose="020B0604020202020204" pitchFamily="34" charset="0"/>
              </a:rPr>
              <a:t>”</a:t>
            </a:r>
          </a:p>
          <a:p>
            <a:pPr lvl="1">
              <a:spcBef>
                <a:spcPts val="25"/>
              </a:spcBef>
              <a:buFontTx/>
              <a:buChar char="–"/>
            </a:pPr>
            <a:r>
              <a:rPr lang="en-US" altLang="en-US" sz="1600" dirty="0">
                <a:solidFill>
                  <a:srgbClr val="0B3D91"/>
                </a:solidFill>
                <a:latin typeface="Arial" panose="020B0604020202020204" pitchFamily="34" charset="0"/>
                <a:cs typeface="Arial" panose="020B0604020202020204" pitchFamily="34" charset="0"/>
              </a:rPr>
              <a:t>You should see it got through Preprocess, Compile/Link, and the Processor</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A window, similar to the one to the right, should pop up  to indicate progress</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If it does not, then look at the </a:t>
            </a:r>
            <a:r>
              <a:rPr lang="en-US" altLang="en-US" sz="1600" dirty="0" err="1">
                <a:solidFill>
                  <a:srgbClr val="0B3D91"/>
                </a:solidFill>
                <a:latin typeface="Arial" panose="020B0604020202020204" pitchFamily="34" charset="0"/>
                <a:cs typeface="Arial" panose="020B0604020202020204" pitchFamily="34" charset="0"/>
              </a:rPr>
              <a:t>pp.out</a:t>
            </a:r>
            <a:r>
              <a:rPr lang="en-US" altLang="en-US" sz="1600" dirty="0">
                <a:solidFill>
                  <a:srgbClr val="0B3D91"/>
                </a:solidFill>
                <a:latin typeface="Arial" panose="020B0604020202020204" pitchFamily="34" charset="0"/>
                <a:cs typeface="Arial" panose="020B0604020202020204" pitchFamily="34" charset="0"/>
              </a:rPr>
              <a:t> (or whatever you  specified as the filename) for any preprocessor errors.</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If no Pre-Processor errors, check messages.txt or messages.log for any compile or link errors</a:t>
            </a:r>
          </a:p>
        </p:txBody>
      </p:sp>
      <p:sp>
        <p:nvSpPr>
          <p:cNvPr id="161796" name="object 4">
            <a:extLst>
              <a:ext uri="{FF2B5EF4-FFF2-40B4-BE49-F238E27FC236}">
                <a16:creationId xmlns:a16="http://schemas.microsoft.com/office/drawing/2014/main" id="{34140229-1D39-4F6D-89C5-E56BE82AF34B}"/>
              </a:ext>
            </a:extLst>
          </p:cNvPr>
          <p:cNvSpPr>
            <a:spLocks noChangeArrowheads="1"/>
          </p:cNvSpPr>
          <p:nvPr/>
        </p:nvSpPr>
        <p:spPr bwMode="auto">
          <a:xfrm>
            <a:off x="6400800" y="1219200"/>
            <a:ext cx="2679700" cy="19050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1800">
              <a:latin typeface="Arial" panose="020B0604020202020204" pitchFamily="34" charset="0"/>
            </a:endParaRPr>
          </a:p>
        </p:txBody>
      </p:sp>
      <p:sp>
        <p:nvSpPr>
          <p:cNvPr id="161797" name="object 5">
            <a:extLst>
              <a:ext uri="{FF2B5EF4-FFF2-40B4-BE49-F238E27FC236}">
                <a16:creationId xmlns:a16="http://schemas.microsoft.com/office/drawing/2014/main" id="{5037CCFF-692E-42FF-8286-9A5D2008231C}"/>
              </a:ext>
            </a:extLst>
          </p:cNvPr>
          <p:cNvSpPr>
            <a:spLocks noChangeArrowheads="1"/>
          </p:cNvSpPr>
          <p:nvPr/>
        </p:nvSpPr>
        <p:spPr bwMode="auto">
          <a:xfrm>
            <a:off x="5876925" y="3381375"/>
            <a:ext cx="3190875" cy="8096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1800">
              <a:latin typeface="Arial" panose="020B0604020202020204" pitchFamily="34" charset="0"/>
            </a:endParaRPr>
          </a:p>
        </p:txBody>
      </p:sp>
      <p:sp>
        <p:nvSpPr>
          <p:cNvPr id="161798" name="object 6">
            <a:extLst>
              <a:ext uri="{FF2B5EF4-FFF2-40B4-BE49-F238E27FC236}">
                <a16:creationId xmlns:a16="http://schemas.microsoft.com/office/drawing/2014/main" id="{8160AFA3-2B03-4AF4-B17B-BB9ACC95530B}"/>
              </a:ext>
            </a:extLst>
          </p:cNvPr>
          <p:cNvSpPr>
            <a:spLocks noChangeArrowheads="1"/>
          </p:cNvSpPr>
          <p:nvPr/>
        </p:nvSpPr>
        <p:spPr bwMode="auto">
          <a:xfrm>
            <a:off x="6362700" y="4495800"/>
            <a:ext cx="2705100" cy="117316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1800">
              <a:latin typeface="Arial" panose="020B0604020202020204" pitchFamily="34" charset="0"/>
            </a:endParaRPr>
          </a:p>
        </p:txBody>
      </p:sp>
      <p:sp>
        <p:nvSpPr>
          <p:cNvPr id="7" name="Slide Number Placeholder 1">
            <a:extLst>
              <a:ext uri="{FF2B5EF4-FFF2-40B4-BE49-F238E27FC236}">
                <a16:creationId xmlns:a16="http://schemas.microsoft.com/office/drawing/2014/main" id="{679C1977-1BD8-458D-824F-C513DCBB437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192</a:t>
            </a:fld>
            <a:endParaRPr lang="en-US" altLang="en-US" sz="1200" dirty="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2331CA69-CBA5-4904-948D-35285FC6633C}"/>
              </a:ext>
            </a:extLst>
          </p:cNvPr>
          <p:cNvSpPr txBox="1"/>
          <p:nvPr/>
        </p:nvSpPr>
        <p:spPr>
          <a:xfrm>
            <a:off x="152400" y="1143000"/>
            <a:ext cx="8915400" cy="3647152"/>
          </a:xfrm>
          <a:prstGeom prst="rect">
            <a:avLst/>
          </a:prstGeom>
          <a:noFill/>
        </p:spPr>
        <p:txBody>
          <a:bodyPr wrap="square">
            <a:spAutoFit/>
          </a:bodyPr>
          <a:lstStyle/>
          <a:p>
            <a:r>
              <a:rPr lang="en-US" sz="1050" dirty="0">
                <a:latin typeface="Courier New" panose="02070309020205020404" pitchFamily="49" charset="0"/>
                <a:cs typeface="Courier New" panose="02070309020205020404" pitchFamily="49" charset="0"/>
              </a:rPr>
              <a:t> SYSTEMS IMPROVED NUMERICAL DIFFERENCING ANALYZER WITH FLUID INTEGRATOR           PAGE     2</a:t>
            </a:r>
          </a:p>
          <a:p>
            <a:endParaRPr lang="en-US" sz="1050" dirty="0">
              <a:latin typeface="Courier New" panose="02070309020205020404" pitchFamily="49" charset="0"/>
              <a:cs typeface="Courier New" panose="02070309020205020404" pitchFamily="49" charset="0"/>
            </a:endParaRPr>
          </a:p>
          <a:p>
            <a:r>
              <a:rPr lang="en-US" sz="1050" dirty="0">
                <a:latin typeface="Courier New" panose="02070309020205020404" pitchFamily="49" charset="0"/>
                <a:cs typeface="Courier New" panose="02070309020205020404" pitchFamily="49" charset="0"/>
              </a:rPr>
              <a:t> MODEL = CENTROID                                                                      </a:t>
            </a:r>
            <a:r>
              <a:rPr lang="en-US" sz="1050" dirty="0" err="1">
                <a:latin typeface="Courier New" panose="02070309020205020404" pitchFamily="49" charset="0"/>
                <a:cs typeface="Courier New" panose="02070309020205020404" pitchFamily="49" charset="0"/>
              </a:rPr>
              <a:t>CENTROID</a:t>
            </a:r>
            <a:r>
              <a:rPr lang="en-US" sz="1050" dirty="0">
                <a:latin typeface="Courier New" panose="02070309020205020404" pitchFamily="49" charset="0"/>
                <a:cs typeface="Courier New" panose="02070309020205020404" pitchFamily="49" charset="0"/>
              </a:rPr>
              <a:t> CASE   STDSTL</a:t>
            </a:r>
          </a:p>
          <a:p>
            <a:endParaRPr lang="en-US" sz="1050" dirty="0">
              <a:latin typeface="Courier New" panose="02070309020205020404" pitchFamily="49" charset="0"/>
              <a:cs typeface="Courier New" panose="02070309020205020404" pitchFamily="49" charset="0"/>
            </a:endParaRPr>
          </a:p>
          <a:p>
            <a:endParaRPr lang="en-US" sz="1050" dirty="0">
              <a:latin typeface="Courier New" panose="02070309020205020404" pitchFamily="49" charset="0"/>
              <a:cs typeface="Courier New" panose="02070309020205020404" pitchFamily="49" charset="0"/>
            </a:endParaRPr>
          </a:p>
          <a:p>
            <a:r>
              <a:rPr lang="en-US" sz="1050" dirty="0">
                <a:latin typeface="Courier New" panose="02070309020205020404" pitchFamily="49" charset="0"/>
                <a:cs typeface="Courier New" panose="02070309020205020404" pitchFamily="49" charset="0"/>
              </a:rPr>
              <a:t>  SUBMODEL NAME = BAR                             </a:t>
            </a:r>
          </a:p>
          <a:p>
            <a:endParaRPr lang="en-US" sz="1050" dirty="0">
              <a:latin typeface="Courier New" panose="02070309020205020404" pitchFamily="49" charset="0"/>
              <a:cs typeface="Courier New" panose="02070309020205020404" pitchFamily="49" charset="0"/>
            </a:endParaRPr>
          </a:p>
          <a:p>
            <a:r>
              <a:rPr lang="en-US" sz="1050" dirty="0">
                <a:latin typeface="Courier New" panose="02070309020205020404" pitchFamily="49" charset="0"/>
                <a:cs typeface="Courier New" panose="02070309020205020404" pitchFamily="49" charset="0"/>
              </a:rPr>
              <a:t>                                       CALCULATED                               ALLOWED</a:t>
            </a:r>
          </a:p>
          <a:p>
            <a:r>
              <a:rPr lang="en-US" sz="1050" dirty="0">
                <a:latin typeface="Courier New" panose="02070309020205020404" pitchFamily="49" charset="0"/>
                <a:cs typeface="Courier New" panose="02070309020205020404" pitchFamily="49" charset="0"/>
              </a:rPr>
              <a:t>         MAX DIFF DELTA T PER ITER     DRLXCC(                   0)=  1.00100     VS. DRLXCA= 1.000000E-03</a:t>
            </a:r>
          </a:p>
          <a:p>
            <a:r>
              <a:rPr lang="en-US" sz="1050" dirty="0">
                <a:latin typeface="Courier New" panose="02070309020205020404" pitchFamily="49" charset="0"/>
                <a:cs typeface="Courier New" panose="02070309020205020404" pitchFamily="49" charset="0"/>
              </a:rPr>
              <a:t>         MAX ARITH DELTA T PER ITER    ARLXCC(                   0)=  1.00100     VS. ARLXCA= 1.000000E-03</a:t>
            </a:r>
          </a:p>
          <a:p>
            <a:r>
              <a:rPr lang="en-US" sz="1050" dirty="0">
                <a:latin typeface="Courier New" panose="02070309020205020404" pitchFamily="49" charset="0"/>
                <a:cs typeface="Courier New" panose="02070309020205020404" pitchFamily="49" charset="0"/>
              </a:rPr>
              <a:t>         FRACTIONAL SYSTEM LEVEL ENERGY IMBALANCE =  0.00000     VS. EBALSA= 1.000000E-02</a:t>
            </a:r>
          </a:p>
          <a:p>
            <a:r>
              <a:rPr lang="en-US" sz="1050" dirty="0">
                <a:latin typeface="Courier New" panose="02070309020205020404" pitchFamily="49" charset="0"/>
                <a:cs typeface="Courier New" panose="02070309020205020404" pitchFamily="49" charset="0"/>
              </a:rPr>
              <a:t>         ENERGY INTO AND OUT OF SUB    ESUMIS                  =  0.00000         ESUMOS=  0.00000    </a:t>
            </a:r>
          </a:p>
          <a:p>
            <a:r>
              <a:rPr lang="en-US" sz="1050" dirty="0">
                <a:latin typeface="Courier New" panose="02070309020205020404" pitchFamily="49" charset="0"/>
                <a:cs typeface="Courier New" panose="02070309020205020404" pitchFamily="49" charset="0"/>
              </a:rPr>
              <a:t>         MAX NODAL ENERGY BALANCE      EBALNC(                   0)=  0.00000     VS. EBALNA=  0.00000    </a:t>
            </a:r>
          </a:p>
          <a:p>
            <a:r>
              <a:rPr lang="en-US" sz="1050" dirty="0">
                <a:latin typeface="Courier New" panose="02070309020205020404" pitchFamily="49" charset="0"/>
                <a:cs typeface="Courier New" panose="02070309020205020404" pitchFamily="49" charset="0"/>
              </a:rPr>
              <a:t>         NUMBER OF ITERATIONS          LOOPCT                  =           0      VS. NLOOPS=         500</a:t>
            </a:r>
          </a:p>
          <a:p>
            <a:r>
              <a:rPr lang="en-US" sz="1050" dirty="0">
                <a:latin typeface="Courier New" panose="02070309020205020404" pitchFamily="49" charset="0"/>
                <a:cs typeface="Courier New" panose="02070309020205020404" pitchFamily="49" charset="0"/>
              </a:rPr>
              <a:t>         PROBLEM TIME                  TIMEN                   =  0.00000     VS. TIMEND=  0.00000    </a:t>
            </a:r>
          </a:p>
          <a:p>
            <a:endParaRPr lang="en-US" sz="1050" dirty="0">
              <a:latin typeface="Courier New" panose="02070309020205020404" pitchFamily="49" charset="0"/>
              <a:cs typeface="Courier New" panose="02070309020205020404" pitchFamily="49" charset="0"/>
            </a:endParaRPr>
          </a:p>
          <a:p>
            <a:r>
              <a:rPr lang="en-US" sz="1050" dirty="0">
                <a:latin typeface="Courier New" panose="02070309020205020404" pitchFamily="49" charset="0"/>
                <a:cs typeface="Courier New" panose="02070309020205020404" pitchFamily="49" charset="0"/>
              </a:rPr>
              <a:t>                                     DIFFUSION NODES IN INPUT NODE NUMBER ORDER</a:t>
            </a:r>
          </a:p>
          <a:p>
            <a:r>
              <a:rPr lang="en-US" sz="1050" dirty="0">
                <a:latin typeface="Courier New" panose="02070309020205020404" pitchFamily="49" charset="0"/>
                <a:cs typeface="Courier New" panose="02070309020205020404" pitchFamily="49" charset="0"/>
              </a:rPr>
              <a:t>   T       1=  293.15     T       2=  293.15     T       3=  293.15     T       4=  293.15    </a:t>
            </a:r>
          </a:p>
          <a:p>
            <a:r>
              <a:rPr lang="en-US" sz="1050" dirty="0">
                <a:latin typeface="Courier New" panose="02070309020205020404" pitchFamily="49" charset="0"/>
                <a:cs typeface="Courier New" panose="02070309020205020404" pitchFamily="49" charset="0"/>
              </a:rPr>
              <a:t>                                     ARITHMETIC NODES IN INPUT NODE NUMBER ORDER</a:t>
            </a:r>
          </a:p>
          <a:p>
            <a:r>
              <a:rPr lang="en-US" sz="1050" dirty="0">
                <a:latin typeface="Courier New" panose="02070309020205020404" pitchFamily="49" charset="0"/>
                <a:cs typeface="Courier New" panose="02070309020205020404" pitchFamily="49" charset="0"/>
              </a:rPr>
              <a:t>                                                        ++NONE++</a:t>
            </a:r>
          </a:p>
          <a:p>
            <a:r>
              <a:rPr lang="en-US" sz="1050" dirty="0">
                <a:latin typeface="Courier New" panose="02070309020205020404" pitchFamily="49" charset="0"/>
                <a:cs typeface="Courier New" panose="02070309020205020404" pitchFamily="49" charset="0"/>
              </a:rPr>
              <a:t>                                     BOUNDARY NODES IN INPUT NODE NUMBER ORDER</a:t>
            </a:r>
          </a:p>
          <a:p>
            <a:r>
              <a:rPr lang="en-US" sz="1050" dirty="0">
                <a:latin typeface="Courier New" panose="02070309020205020404" pitchFamily="49" charset="0"/>
                <a:cs typeface="Courier New" panose="02070309020205020404" pitchFamily="49" charset="0"/>
              </a:rPr>
              <a:t>   T       5=  300.00 </a:t>
            </a:r>
          </a:p>
        </p:txBody>
      </p:sp>
      <p:sp>
        <p:nvSpPr>
          <p:cNvPr id="2" name="object 2">
            <a:extLst>
              <a:ext uri="{FF2B5EF4-FFF2-40B4-BE49-F238E27FC236}">
                <a16:creationId xmlns:a16="http://schemas.microsoft.com/office/drawing/2014/main" id="{B976F591-76AC-4463-8550-F1DD0A9F168D}"/>
              </a:ext>
            </a:extLst>
          </p:cNvPr>
          <p:cNvSpPr txBox="1">
            <a:spLocks noGrp="1"/>
          </p:cNvSpPr>
          <p:nvPr>
            <p:ph type="title"/>
          </p:nvPr>
        </p:nvSpPr>
        <p:spPr>
          <a:xfrm>
            <a:off x="999460" y="0"/>
            <a:ext cx="7347098" cy="1031358"/>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SINDA Model Example - Output</a:t>
            </a:r>
          </a:p>
        </p:txBody>
      </p:sp>
      <p:sp>
        <p:nvSpPr>
          <p:cNvPr id="159814" name="object 14">
            <a:extLst>
              <a:ext uri="{FF2B5EF4-FFF2-40B4-BE49-F238E27FC236}">
                <a16:creationId xmlns:a16="http://schemas.microsoft.com/office/drawing/2014/main" id="{6EFF25CD-7995-4F70-ABC9-8113F3425E38}"/>
              </a:ext>
            </a:extLst>
          </p:cNvPr>
          <p:cNvSpPr>
            <a:spLocks/>
          </p:cNvSpPr>
          <p:nvPr/>
        </p:nvSpPr>
        <p:spPr bwMode="auto">
          <a:xfrm>
            <a:off x="3124200" y="3276600"/>
            <a:ext cx="5715000" cy="381000"/>
          </a:xfrm>
          <a:custGeom>
            <a:avLst/>
            <a:gdLst>
              <a:gd name="T0" fmla="*/ 903 w 990600"/>
              <a:gd name="T1" fmla="*/ 966028 h 2057400"/>
              <a:gd name="T2" fmla="*/ 7979 w 990600"/>
              <a:gd name="T3" fmla="*/ 843773 h 2057400"/>
              <a:gd name="T4" fmla="*/ 21733 w 990600"/>
              <a:gd name="T5" fmla="*/ 726354 h 2057400"/>
              <a:gd name="T6" fmla="*/ 41752 w 990600"/>
              <a:gd name="T7" fmla="*/ 614632 h 2057400"/>
              <a:gd name="T8" fmla="*/ 67620 w 990600"/>
              <a:gd name="T9" fmla="*/ 509467 h 2057400"/>
              <a:gd name="T10" fmla="*/ 98924 w 990600"/>
              <a:gd name="T11" fmla="*/ 411719 h 2057400"/>
              <a:gd name="T12" fmla="*/ 135248 w 990600"/>
              <a:gd name="T13" fmla="*/ 322249 h 2057400"/>
              <a:gd name="T14" fmla="*/ 176179 w 990600"/>
              <a:gd name="T15" fmla="*/ 241916 h 2057400"/>
              <a:gd name="T16" fmla="*/ 221303 w 990600"/>
              <a:gd name="T17" fmla="*/ 171582 h 2057400"/>
              <a:gd name="T18" fmla="*/ 295942 w 990600"/>
              <a:gd name="T19" fmla="*/ 86710 h 2057400"/>
              <a:gd name="T20" fmla="*/ 406266 w 990600"/>
              <a:gd name="T21" fmla="*/ 16571 h 2057400"/>
              <a:gd name="T22" fmla="*/ 495300 w 990600"/>
              <a:gd name="T23" fmla="*/ 0 h 2057400"/>
              <a:gd name="T24" fmla="*/ 555168 w 990600"/>
              <a:gd name="T25" fmla="*/ 7438 h 2057400"/>
              <a:gd name="T26" fmla="*/ 668130 w 990600"/>
              <a:gd name="T27" fmla="*/ 64365 h 2057400"/>
              <a:gd name="T28" fmla="*/ 769296 w 990600"/>
              <a:gd name="T29" fmla="*/ 171615 h 2057400"/>
              <a:gd name="T30" fmla="*/ 814420 w 990600"/>
              <a:gd name="T31" fmla="*/ 241958 h 2057400"/>
              <a:gd name="T32" fmla="*/ 855351 w 990600"/>
              <a:gd name="T33" fmla="*/ 322298 h 2057400"/>
              <a:gd name="T34" fmla="*/ 891675 w 990600"/>
              <a:gd name="T35" fmla="*/ 411774 h 2057400"/>
              <a:gd name="T36" fmla="*/ 922979 w 990600"/>
              <a:gd name="T37" fmla="*/ 509524 h 2057400"/>
              <a:gd name="T38" fmla="*/ 948847 w 990600"/>
              <a:gd name="T39" fmla="*/ 614686 h 2057400"/>
              <a:gd name="T40" fmla="*/ 968866 w 990600"/>
              <a:gd name="T41" fmla="*/ 726401 h 2057400"/>
              <a:gd name="T42" fmla="*/ 982620 w 990600"/>
              <a:gd name="T43" fmla="*/ 843806 h 2057400"/>
              <a:gd name="T44" fmla="*/ 989696 w 990600"/>
              <a:gd name="T45" fmla="*/ 966041 h 2057400"/>
              <a:gd name="T46" fmla="*/ 989696 w 990600"/>
              <a:gd name="T47" fmla="*/ 1091371 h 2057400"/>
              <a:gd name="T48" fmla="*/ 982620 w 990600"/>
              <a:gd name="T49" fmla="*/ 1213626 h 2057400"/>
              <a:gd name="T50" fmla="*/ 968866 w 990600"/>
              <a:gd name="T51" fmla="*/ 1331045 h 2057400"/>
              <a:gd name="T52" fmla="*/ 948847 w 990600"/>
              <a:gd name="T53" fmla="*/ 1442767 h 2057400"/>
              <a:gd name="T54" fmla="*/ 922979 w 990600"/>
              <a:gd name="T55" fmla="*/ 1547932 h 2057400"/>
              <a:gd name="T56" fmla="*/ 891675 w 990600"/>
              <a:gd name="T57" fmla="*/ 1645680 h 2057400"/>
              <a:gd name="T58" fmla="*/ 855351 w 990600"/>
              <a:gd name="T59" fmla="*/ 1735150 h 2057400"/>
              <a:gd name="T60" fmla="*/ 814420 w 990600"/>
              <a:gd name="T61" fmla="*/ 1815483 h 2057400"/>
              <a:gd name="T62" fmla="*/ 769296 w 990600"/>
              <a:gd name="T63" fmla="*/ 1885817 h 2057400"/>
              <a:gd name="T64" fmla="*/ 694657 w 990600"/>
              <a:gd name="T65" fmla="*/ 1970689 h 2057400"/>
              <a:gd name="T66" fmla="*/ 584333 w 990600"/>
              <a:gd name="T67" fmla="*/ 2040828 h 2057400"/>
              <a:gd name="T68" fmla="*/ 495300 w 990600"/>
              <a:gd name="T69" fmla="*/ 2057400 h 2057400"/>
              <a:gd name="T70" fmla="*/ 435431 w 990600"/>
              <a:gd name="T71" fmla="*/ 2049963 h 2057400"/>
              <a:gd name="T72" fmla="*/ 322469 w 990600"/>
              <a:gd name="T73" fmla="*/ 1993049 h 2057400"/>
              <a:gd name="T74" fmla="*/ 221303 w 990600"/>
              <a:gd name="T75" fmla="*/ 1885817 h 2057400"/>
              <a:gd name="T76" fmla="*/ 176179 w 990600"/>
              <a:gd name="T77" fmla="*/ 1815483 h 2057400"/>
              <a:gd name="T78" fmla="*/ 135248 w 990600"/>
              <a:gd name="T79" fmla="*/ 1735150 h 2057400"/>
              <a:gd name="T80" fmla="*/ 98924 w 990600"/>
              <a:gd name="T81" fmla="*/ 1645680 h 2057400"/>
              <a:gd name="T82" fmla="*/ 67620 w 990600"/>
              <a:gd name="T83" fmla="*/ 1547932 h 2057400"/>
              <a:gd name="T84" fmla="*/ 41752 w 990600"/>
              <a:gd name="T85" fmla="*/ 1442767 h 2057400"/>
              <a:gd name="T86" fmla="*/ 21733 w 990600"/>
              <a:gd name="T87" fmla="*/ 1331045 h 2057400"/>
              <a:gd name="T88" fmla="*/ 7979 w 990600"/>
              <a:gd name="T89" fmla="*/ 1213626 h 2057400"/>
              <a:gd name="T90" fmla="*/ 903 w 990600"/>
              <a:gd name="T91" fmla="*/ 1091371 h 20574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90600" h="2057400">
                <a:moveTo>
                  <a:pt x="0" y="1028700"/>
                </a:moveTo>
                <a:lnTo>
                  <a:pt x="903" y="966028"/>
                </a:lnTo>
                <a:lnTo>
                  <a:pt x="3581" y="904349"/>
                </a:lnTo>
                <a:lnTo>
                  <a:pt x="7979" y="843773"/>
                </a:lnTo>
                <a:lnTo>
                  <a:pt x="14047" y="784405"/>
                </a:lnTo>
                <a:lnTo>
                  <a:pt x="21733" y="726354"/>
                </a:lnTo>
                <a:lnTo>
                  <a:pt x="30985" y="669727"/>
                </a:lnTo>
                <a:lnTo>
                  <a:pt x="41752" y="614632"/>
                </a:lnTo>
                <a:lnTo>
                  <a:pt x="53981" y="561176"/>
                </a:lnTo>
                <a:lnTo>
                  <a:pt x="67620" y="509467"/>
                </a:lnTo>
                <a:lnTo>
                  <a:pt x="82618" y="459612"/>
                </a:lnTo>
                <a:lnTo>
                  <a:pt x="98924" y="411719"/>
                </a:lnTo>
                <a:lnTo>
                  <a:pt x="116484" y="365895"/>
                </a:lnTo>
                <a:lnTo>
                  <a:pt x="135248" y="322249"/>
                </a:lnTo>
                <a:lnTo>
                  <a:pt x="155164" y="280886"/>
                </a:lnTo>
                <a:lnTo>
                  <a:pt x="176179" y="241916"/>
                </a:lnTo>
                <a:lnTo>
                  <a:pt x="198243" y="205446"/>
                </a:lnTo>
                <a:lnTo>
                  <a:pt x="221303" y="171582"/>
                </a:lnTo>
                <a:lnTo>
                  <a:pt x="245307" y="140433"/>
                </a:lnTo>
                <a:lnTo>
                  <a:pt x="295942" y="86710"/>
                </a:lnTo>
                <a:lnTo>
                  <a:pt x="349733" y="45136"/>
                </a:lnTo>
                <a:lnTo>
                  <a:pt x="406266" y="16571"/>
                </a:lnTo>
                <a:lnTo>
                  <a:pt x="465126" y="1877"/>
                </a:lnTo>
                <a:lnTo>
                  <a:pt x="495300" y="0"/>
                </a:lnTo>
                <a:lnTo>
                  <a:pt x="525473" y="1877"/>
                </a:lnTo>
                <a:lnTo>
                  <a:pt x="555168" y="7438"/>
                </a:lnTo>
                <a:lnTo>
                  <a:pt x="612917" y="29181"/>
                </a:lnTo>
                <a:lnTo>
                  <a:pt x="668130" y="64365"/>
                </a:lnTo>
                <a:lnTo>
                  <a:pt x="720395" y="112130"/>
                </a:lnTo>
                <a:lnTo>
                  <a:pt x="769296" y="171615"/>
                </a:lnTo>
                <a:lnTo>
                  <a:pt x="792356" y="205483"/>
                </a:lnTo>
                <a:lnTo>
                  <a:pt x="814420" y="241958"/>
                </a:lnTo>
                <a:lnTo>
                  <a:pt x="835435" y="280932"/>
                </a:lnTo>
                <a:lnTo>
                  <a:pt x="855351" y="322298"/>
                </a:lnTo>
                <a:lnTo>
                  <a:pt x="874115" y="365948"/>
                </a:lnTo>
                <a:lnTo>
                  <a:pt x="891675" y="411774"/>
                </a:lnTo>
                <a:lnTo>
                  <a:pt x="907981" y="459668"/>
                </a:lnTo>
                <a:lnTo>
                  <a:pt x="922979" y="509524"/>
                </a:lnTo>
                <a:lnTo>
                  <a:pt x="936618" y="561232"/>
                </a:lnTo>
                <a:lnTo>
                  <a:pt x="948847" y="614686"/>
                </a:lnTo>
                <a:lnTo>
                  <a:pt x="959614" y="669779"/>
                </a:lnTo>
                <a:lnTo>
                  <a:pt x="968866" y="726401"/>
                </a:lnTo>
                <a:lnTo>
                  <a:pt x="976552" y="784446"/>
                </a:lnTo>
                <a:lnTo>
                  <a:pt x="982620" y="843806"/>
                </a:lnTo>
                <a:lnTo>
                  <a:pt x="987018" y="904374"/>
                </a:lnTo>
                <a:lnTo>
                  <a:pt x="989696" y="966041"/>
                </a:lnTo>
                <a:lnTo>
                  <a:pt x="990600" y="1028700"/>
                </a:lnTo>
                <a:lnTo>
                  <a:pt x="989696" y="1091371"/>
                </a:lnTo>
                <a:lnTo>
                  <a:pt x="987018" y="1153050"/>
                </a:lnTo>
                <a:lnTo>
                  <a:pt x="982620" y="1213626"/>
                </a:lnTo>
                <a:lnTo>
                  <a:pt x="976552" y="1272994"/>
                </a:lnTo>
                <a:lnTo>
                  <a:pt x="968866" y="1331045"/>
                </a:lnTo>
                <a:lnTo>
                  <a:pt x="959614" y="1387672"/>
                </a:lnTo>
                <a:lnTo>
                  <a:pt x="948847" y="1442767"/>
                </a:lnTo>
                <a:lnTo>
                  <a:pt x="936618" y="1496223"/>
                </a:lnTo>
                <a:lnTo>
                  <a:pt x="922979" y="1547932"/>
                </a:lnTo>
                <a:lnTo>
                  <a:pt x="907981" y="1597787"/>
                </a:lnTo>
                <a:lnTo>
                  <a:pt x="891675" y="1645680"/>
                </a:lnTo>
                <a:lnTo>
                  <a:pt x="874115" y="1691504"/>
                </a:lnTo>
                <a:lnTo>
                  <a:pt x="855351" y="1735150"/>
                </a:lnTo>
                <a:lnTo>
                  <a:pt x="835435" y="1776513"/>
                </a:lnTo>
                <a:lnTo>
                  <a:pt x="814420" y="1815483"/>
                </a:lnTo>
                <a:lnTo>
                  <a:pt x="792356" y="1851953"/>
                </a:lnTo>
                <a:lnTo>
                  <a:pt x="769296" y="1885817"/>
                </a:lnTo>
                <a:lnTo>
                  <a:pt x="745292" y="1916966"/>
                </a:lnTo>
                <a:lnTo>
                  <a:pt x="694657" y="1970689"/>
                </a:lnTo>
                <a:lnTo>
                  <a:pt x="640866" y="2012263"/>
                </a:lnTo>
                <a:lnTo>
                  <a:pt x="584333" y="2040828"/>
                </a:lnTo>
                <a:lnTo>
                  <a:pt x="525473" y="2055522"/>
                </a:lnTo>
                <a:lnTo>
                  <a:pt x="495300" y="2057400"/>
                </a:lnTo>
                <a:lnTo>
                  <a:pt x="465126" y="2055522"/>
                </a:lnTo>
                <a:lnTo>
                  <a:pt x="435431" y="2049963"/>
                </a:lnTo>
                <a:lnTo>
                  <a:pt x="377682" y="2028226"/>
                </a:lnTo>
                <a:lnTo>
                  <a:pt x="322469" y="1993049"/>
                </a:lnTo>
                <a:lnTo>
                  <a:pt x="270204" y="1945292"/>
                </a:lnTo>
                <a:lnTo>
                  <a:pt x="221303" y="1885817"/>
                </a:lnTo>
                <a:lnTo>
                  <a:pt x="198243" y="1851953"/>
                </a:lnTo>
                <a:lnTo>
                  <a:pt x="176179" y="1815483"/>
                </a:lnTo>
                <a:lnTo>
                  <a:pt x="155164" y="1776513"/>
                </a:lnTo>
                <a:lnTo>
                  <a:pt x="135248" y="1735150"/>
                </a:lnTo>
                <a:lnTo>
                  <a:pt x="116484" y="1691504"/>
                </a:lnTo>
                <a:lnTo>
                  <a:pt x="98924" y="1645680"/>
                </a:lnTo>
                <a:lnTo>
                  <a:pt x="82618" y="1597787"/>
                </a:lnTo>
                <a:lnTo>
                  <a:pt x="67620" y="1547932"/>
                </a:lnTo>
                <a:lnTo>
                  <a:pt x="53981" y="1496223"/>
                </a:lnTo>
                <a:lnTo>
                  <a:pt x="41752" y="1442767"/>
                </a:lnTo>
                <a:lnTo>
                  <a:pt x="30985" y="1387672"/>
                </a:lnTo>
                <a:lnTo>
                  <a:pt x="21733" y="1331045"/>
                </a:lnTo>
                <a:lnTo>
                  <a:pt x="14047" y="1272994"/>
                </a:lnTo>
                <a:lnTo>
                  <a:pt x="7979" y="1213626"/>
                </a:lnTo>
                <a:lnTo>
                  <a:pt x="3581" y="1153050"/>
                </a:lnTo>
                <a:lnTo>
                  <a:pt x="903" y="1091371"/>
                </a:lnTo>
                <a:lnTo>
                  <a:pt x="0" y="1028700"/>
                </a:lnTo>
                <a:close/>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59815" name="object 15">
            <a:extLst>
              <a:ext uri="{FF2B5EF4-FFF2-40B4-BE49-F238E27FC236}">
                <a16:creationId xmlns:a16="http://schemas.microsoft.com/office/drawing/2014/main" id="{AFEFB631-A500-44B4-9B68-820D84839648}"/>
              </a:ext>
            </a:extLst>
          </p:cNvPr>
          <p:cNvSpPr txBox="1">
            <a:spLocks noChangeArrowheads="1"/>
          </p:cNvSpPr>
          <p:nvPr/>
        </p:nvSpPr>
        <p:spPr bwMode="auto">
          <a:xfrm>
            <a:off x="5181600" y="1898651"/>
            <a:ext cx="131762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778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800" dirty="0">
                <a:solidFill>
                  <a:srgbClr val="FF0000"/>
                </a:solidFill>
                <a:latin typeface="Arial" panose="020B0604020202020204" pitchFamily="34" charset="0"/>
                <a:cs typeface="Arial" panose="020B0604020202020204" pitchFamily="34" charset="0"/>
              </a:rPr>
              <a:t>NOTE: Initial  Condition</a:t>
            </a:r>
            <a:endParaRPr lang="en-US" altLang="en-US" sz="1800" dirty="0">
              <a:latin typeface="Arial" panose="020B0604020202020204" pitchFamily="34" charset="0"/>
              <a:cs typeface="Arial" panose="020B0604020202020204" pitchFamily="34" charset="0"/>
            </a:endParaRPr>
          </a:p>
        </p:txBody>
      </p:sp>
      <p:sp>
        <p:nvSpPr>
          <p:cNvPr id="6" name="Slide Number Placeholder 1">
            <a:extLst>
              <a:ext uri="{FF2B5EF4-FFF2-40B4-BE49-F238E27FC236}">
                <a16:creationId xmlns:a16="http://schemas.microsoft.com/office/drawing/2014/main" id="{C1C419A0-4A22-4441-BF94-0DECCB563FAD}"/>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193</a:t>
            </a:fld>
            <a:endParaRPr lang="en-US" altLang="en-US" sz="1200" dirty="0"/>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6CD9067F-9FE4-4A48-B43D-2F35F544FE54}"/>
              </a:ext>
            </a:extLst>
          </p:cNvPr>
          <p:cNvSpPr txBox="1"/>
          <p:nvPr/>
        </p:nvSpPr>
        <p:spPr>
          <a:xfrm>
            <a:off x="0" y="1314650"/>
            <a:ext cx="9144000" cy="4324261"/>
          </a:xfrm>
          <a:prstGeom prst="rect">
            <a:avLst/>
          </a:prstGeom>
          <a:noFill/>
        </p:spPr>
        <p:txBody>
          <a:bodyPr wrap="square">
            <a:spAutoFit/>
          </a:bodyPr>
          <a:lstStyle/>
          <a:p>
            <a:r>
              <a:rPr lang="en-US" sz="1100" dirty="0">
                <a:latin typeface="Courier New" panose="02070309020205020404" pitchFamily="49" charset="0"/>
                <a:cs typeface="Courier New" panose="02070309020205020404" pitchFamily="49" charset="0"/>
              </a:rPr>
              <a:t> SYSTEMS IMPROVED NUMERICAL DIFFERENCING ANALYZER WITH FLUID INTEGRATOR           PAGE     3</a:t>
            </a:r>
          </a:p>
          <a:p>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 MODEL = CENTROID                                                                      </a:t>
            </a:r>
            <a:r>
              <a:rPr lang="en-US" sz="1100" dirty="0" err="1">
                <a:latin typeface="Courier New" panose="02070309020205020404" pitchFamily="49" charset="0"/>
                <a:cs typeface="Courier New" panose="02070309020205020404" pitchFamily="49" charset="0"/>
              </a:rPr>
              <a:t>CENTROID</a:t>
            </a:r>
            <a:r>
              <a:rPr lang="en-US" sz="1100" dirty="0">
                <a:latin typeface="Courier New" panose="02070309020205020404" pitchFamily="49" charset="0"/>
                <a:cs typeface="Courier New" panose="02070309020205020404" pitchFamily="49" charset="0"/>
              </a:rPr>
              <a:t> CASE STDSTL</a:t>
            </a:r>
          </a:p>
          <a:p>
            <a:endParaRPr lang="en-US" sz="1100" dirty="0">
              <a:latin typeface="Courier New" panose="02070309020205020404" pitchFamily="49" charset="0"/>
              <a:cs typeface="Courier New" panose="02070309020205020404" pitchFamily="49" charset="0"/>
            </a:endParaRPr>
          </a:p>
          <a:p>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  SUBMODEL NAME = BAR                             </a:t>
            </a:r>
          </a:p>
          <a:p>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         CONVERGENCE STATUS: SUBMODEL CONVERGED</a:t>
            </a:r>
          </a:p>
          <a:p>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                                       CALCULATED                               ALLOWED</a:t>
            </a:r>
          </a:p>
          <a:p>
            <a:r>
              <a:rPr lang="en-US" sz="1100" dirty="0">
                <a:latin typeface="Courier New" panose="02070309020205020404" pitchFamily="49" charset="0"/>
                <a:cs typeface="Courier New" panose="02070309020205020404" pitchFamily="49" charset="0"/>
              </a:rPr>
              <a:t>         MAX DIFF DELTA T PER ITER     DRLXCC(BAR                4)=  0.00000     VS. DRLXCA= 1.000000E-03</a:t>
            </a:r>
          </a:p>
          <a:p>
            <a:r>
              <a:rPr lang="en-US" sz="1100" dirty="0">
                <a:latin typeface="Courier New" panose="02070309020205020404" pitchFamily="49" charset="0"/>
                <a:cs typeface="Courier New" panose="02070309020205020404" pitchFamily="49" charset="0"/>
              </a:rPr>
              <a:t>         MAX ARITH DELTA T PER ITER    ARLXCC(                   0)=  0.00000     VS. ARLXCA= 1.000000E-03</a:t>
            </a:r>
          </a:p>
          <a:p>
            <a:r>
              <a:rPr lang="en-US" sz="1100" dirty="0">
                <a:latin typeface="Courier New" panose="02070309020205020404" pitchFamily="49" charset="0"/>
                <a:cs typeface="Courier New" panose="02070309020205020404" pitchFamily="49" charset="0"/>
              </a:rPr>
              <a:t>         FRACTIONAL SYSTEM LEVEL ENERGY IMBALANCE =  0.00000     VS. EBALSA= 1.000000E-02</a:t>
            </a:r>
          </a:p>
          <a:p>
            <a:r>
              <a:rPr lang="en-US" sz="1100" dirty="0">
                <a:latin typeface="Courier New" panose="02070309020205020404" pitchFamily="49" charset="0"/>
                <a:cs typeface="Courier New" panose="02070309020205020404" pitchFamily="49" charset="0"/>
              </a:rPr>
              <a:t>         ENERGY INTO AND OUT OF SUB    ESUMIS                  =  10.0000         ESUMOS=  10.0000    </a:t>
            </a:r>
          </a:p>
          <a:p>
            <a:r>
              <a:rPr lang="en-US" sz="1100" dirty="0">
                <a:latin typeface="Courier New" panose="02070309020205020404" pitchFamily="49" charset="0"/>
                <a:cs typeface="Courier New" panose="02070309020205020404" pitchFamily="49" charset="0"/>
              </a:rPr>
              <a:t>         MAX NODAL ENERGY BALANCE      EBALNC(BAR                4)=  0.00000     VS. EBALNA=  0.00000    </a:t>
            </a:r>
          </a:p>
          <a:p>
            <a:r>
              <a:rPr lang="en-US" sz="1100" dirty="0">
                <a:latin typeface="Courier New" panose="02070309020205020404" pitchFamily="49" charset="0"/>
                <a:cs typeface="Courier New" panose="02070309020205020404" pitchFamily="49" charset="0"/>
              </a:rPr>
              <a:t>         NUMBER OF ITERATIONS          LOOPCT                  =           2      VS. NLOOPS=         500</a:t>
            </a:r>
          </a:p>
          <a:p>
            <a:r>
              <a:rPr lang="en-US" sz="1100" dirty="0">
                <a:latin typeface="Courier New" panose="02070309020205020404" pitchFamily="49" charset="0"/>
                <a:cs typeface="Courier New" panose="02070309020205020404" pitchFamily="49" charset="0"/>
              </a:rPr>
              <a:t>         PROBLEM TIME                  TIMEN                   =  0.00000     VS. TIMEND=  0.00000    </a:t>
            </a:r>
          </a:p>
          <a:p>
            <a:endParaRPr lang="en-US" sz="1100" dirty="0">
              <a:latin typeface="Courier New" panose="02070309020205020404" pitchFamily="49" charset="0"/>
              <a:cs typeface="Courier New" panose="02070309020205020404" pitchFamily="49" charset="0"/>
            </a:endParaRPr>
          </a:p>
          <a:p>
            <a:r>
              <a:rPr lang="en-US" sz="1100" dirty="0">
                <a:latin typeface="Courier New" panose="02070309020205020404" pitchFamily="49" charset="0"/>
                <a:cs typeface="Courier New" panose="02070309020205020404" pitchFamily="49" charset="0"/>
              </a:rPr>
              <a:t>                                     DIFFUSION NODES IN INPUT NODE NUMBER ORDER</a:t>
            </a:r>
          </a:p>
          <a:p>
            <a:r>
              <a:rPr lang="en-US" sz="1100" dirty="0">
                <a:latin typeface="Courier New" panose="02070309020205020404" pitchFamily="49" charset="0"/>
                <a:cs typeface="Courier New" panose="02070309020205020404" pitchFamily="49" charset="0"/>
              </a:rPr>
              <a:t>   T       1=  330.00     T       2=  325.00     T       3=  315.00     T       4=  305.00    </a:t>
            </a:r>
          </a:p>
          <a:p>
            <a:r>
              <a:rPr lang="en-US" sz="1100" dirty="0">
                <a:latin typeface="Courier New" panose="02070309020205020404" pitchFamily="49" charset="0"/>
                <a:cs typeface="Courier New" panose="02070309020205020404" pitchFamily="49" charset="0"/>
              </a:rPr>
              <a:t>                                     ARITHMETIC NODES IN INPUT NODE NUMBER ORDER</a:t>
            </a:r>
          </a:p>
          <a:p>
            <a:r>
              <a:rPr lang="en-US" sz="1100" dirty="0">
                <a:latin typeface="Courier New" panose="02070309020205020404" pitchFamily="49" charset="0"/>
                <a:cs typeface="Courier New" panose="02070309020205020404" pitchFamily="49" charset="0"/>
              </a:rPr>
              <a:t>                                                        ++NONE++</a:t>
            </a:r>
          </a:p>
          <a:p>
            <a:r>
              <a:rPr lang="en-US" sz="1100" dirty="0">
                <a:latin typeface="Courier New" panose="02070309020205020404" pitchFamily="49" charset="0"/>
                <a:cs typeface="Courier New" panose="02070309020205020404" pitchFamily="49" charset="0"/>
              </a:rPr>
              <a:t>                                     BOUNDARY NODES IN INPUT NODE NUMBER ORDER</a:t>
            </a:r>
          </a:p>
          <a:p>
            <a:r>
              <a:rPr lang="en-US" sz="1100" dirty="0">
                <a:latin typeface="Courier New" panose="02070309020205020404" pitchFamily="49" charset="0"/>
                <a:cs typeface="Courier New" panose="02070309020205020404" pitchFamily="49" charset="0"/>
              </a:rPr>
              <a:t>   T       5=  300.00 </a:t>
            </a:r>
          </a:p>
        </p:txBody>
      </p:sp>
      <p:sp>
        <p:nvSpPr>
          <p:cNvPr id="2" name="object 2">
            <a:extLst>
              <a:ext uri="{FF2B5EF4-FFF2-40B4-BE49-F238E27FC236}">
                <a16:creationId xmlns:a16="http://schemas.microsoft.com/office/drawing/2014/main" id="{7F24C749-7C15-49CE-B5C5-9B65986DD07E}"/>
              </a:ext>
            </a:extLst>
          </p:cNvPr>
          <p:cNvSpPr txBox="1">
            <a:spLocks noGrp="1"/>
          </p:cNvSpPr>
          <p:nvPr>
            <p:ph type="title"/>
          </p:nvPr>
        </p:nvSpPr>
        <p:spPr>
          <a:xfrm>
            <a:off x="988828" y="0"/>
            <a:ext cx="7336022" cy="999460"/>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SINDA Model Example - Output</a:t>
            </a:r>
          </a:p>
        </p:txBody>
      </p:sp>
      <p:sp>
        <p:nvSpPr>
          <p:cNvPr id="160797" name="object 29">
            <a:extLst>
              <a:ext uri="{FF2B5EF4-FFF2-40B4-BE49-F238E27FC236}">
                <a16:creationId xmlns:a16="http://schemas.microsoft.com/office/drawing/2014/main" id="{6C373FFD-4D98-48BF-A25B-AA3AF0548706}"/>
              </a:ext>
            </a:extLst>
          </p:cNvPr>
          <p:cNvSpPr txBox="1">
            <a:spLocks noChangeArrowheads="1"/>
          </p:cNvSpPr>
          <p:nvPr/>
        </p:nvSpPr>
        <p:spPr bwMode="auto">
          <a:xfrm>
            <a:off x="5791200" y="2514600"/>
            <a:ext cx="12811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227013" indent="-2143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800" dirty="0">
                <a:solidFill>
                  <a:srgbClr val="FF0000"/>
                </a:solidFill>
                <a:latin typeface="Arial" panose="020B0604020202020204" pitchFamily="34" charset="0"/>
                <a:cs typeface="Arial" panose="020B0604020202020204" pitchFamily="34" charset="0"/>
              </a:rPr>
              <a:t>NOTE: Final  Solution</a:t>
            </a:r>
            <a:endParaRPr lang="en-US" altLang="en-US" sz="1800" dirty="0">
              <a:latin typeface="Arial" panose="020B0604020202020204" pitchFamily="34" charset="0"/>
              <a:cs typeface="Arial" panose="020B0604020202020204" pitchFamily="34" charset="0"/>
            </a:endParaRPr>
          </a:p>
        </p:txBody>
      </p:sp>
      <p:sp>
        <p:nvSpPr>
          <p:cNvPr id="160798" name="object 30">
            <a:extLst>
              <a:ext uri="{FF2B5EF4-FFF2-40B4-BE49-F238E27FC236}">
                <a16:creationId xmlns:a16="http://schemas.microsoft.com/office/drawing/2014/main" id="{952CEB3D-6B99-4FE2-89BD-8928AB40DCCD}"/>
              </a:ext>
            </a:extLst>
          </p:cNvPr>
          <p:cNvSpPr txBox="1">
            <a:spLocks noChangeArrowheads="1"/>
          </p:cNvSpPr>
          <p:nvPr/>
        </p:nvSpPr>
        <p:spPr bwMode="auto">
          <a:xfrm>
            <a:off x="7234238" y="4924425"/>
            <a:ext cx="1090612"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9050" indent="-63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800" dirty="0">
                <a:solidFill>
                  <a:srgbClr val="FF0000"/>
                </a:solidFill>
                <a:latin typeface="Arial" panose="020B0604020202020204" pitchFamily="34" charset="0"/>
                <a:cs typeface="Arial" panose="020B0604020202020204" pitchFamily="34" charset="0"/>
              </a:rPr>
              <a:t>Results as  expected !</a:t>
            </a:r>
            <a:endParaRPr lang="en-US" altLang="en-US" sz="1800" dirty="0">
              <a:latin typeface="Arial" panose="020B0604020202020204" pitchFamily="34" charset="0"/>
              <a:cs typeface="Arial" panose="020B0604020202020204" pitchFamily="34" charset="0"/>
            </a:endParaRPr>
          </a:p>
        </p:txBody>
      </p:sp>
      <p:sp>
        <p:nvSpPr>
          <p:cNvPr id="33" name="object 14">
            <a:extLst>
              <a:ext uri="{FF2B5EF4-FFF2-40B4-BE49-F238E27FC236}">
                <a16:creationId xmlns:a16="http://schemas.microsoft.com/office/drawing/2014/main" id="{30EAEFE7-DF3F-4711-9EC1-90D8572E8867}"/>
              </a:ext>
            </a:extLst>
          </p:cNvPr>
          <p:cNvSpPr>
            <a:spLocks/>
          </p:cNvSpPr>
          <p:nvPr/>
        </p:nvSpPr>
        <p:spPr bwMode="auto">
          <a:xfrm>
            <a:off x="3276600" y="3990975"/>
            <a:ext cx="5791200" cy="276225"/>
          </a:xfrm>
          <a:custGeom>
            <a:avLst/>
            <a:gdLst>
              <a:gd name="T0" fmla="*/ 903 w 990600"/>
              <a:gd name="T1" fmla="*/ 966028 h 2057400"/>
              <a:gd name="T2" fmla="*/ 7979 w 990600"/>
              <a:gd name="T3" fmla="*/ 843773 h 2057400"/>
              <a:gd name="T4" fmla="*/ 21733 w 990600"/>
              <a:gd name="T5" fmla="*/ 726354 h 2057400"/>
              <a:gd name="T6" fmla="*/ 41752 w 990600"/>
              <a:gd name="T7" fmla="*/ 614632 h 2057400"/>
              <a:gd name="T8" fmla="*/ 67620 w 990600"/>
              <a:gd name="T9" fmla="*/ 509467 h 2057400"/>
              <a:gd name="T10" fmla="*/ 98924 w 990600"/>
              <a:gd name="T11" fmla="*/ 411719 h 2057400"/>
              <a:gd name="T12" fmla="*/ 135248 w 990600"/>
              <a:gd name="T13" fmla="*/ 322249 h 2057400"/>
              <a:gd name="T14" fmla="*/ 176179 w 990600"/>
              <a:gd name="T15" fmla="*/ 241916 h 2057400"/>
              <a:gd name="T16" fmla="*/ 221303 w 990600"/>
              <a:gd name="T17" fmla="*/ 171582 h 2057400"/>
              <a:gd name="T18" fmla="*/ 295942 w 990600"/>
              <a:gd name="T19" fmla="*/ 86710 h 2057400"/>
              <a:gd name="T20" fmla="*/ 406266 w 990600"/>
              <a:gd name="T21" fmla="*/ 16571 h 2057400"/>
              <a:gd name="T22" fmla="*/ 495300 w 990600"/>
              <a:gd name="T23" fmla="*/ 0 h 2057400"/>
              <a:gd name="T24" fmla="*/ 555168 w 990600"/>
              <a:gd name="T25" fmla="*/ 7438 h 2057400"/>
              <a:gd name="T26" fmla="*/ 668130 w 990600"/>
              <a:gd name="T27" fmla="*/ 64365 h 2057400"/>
              <a:gd name="T28" fmla="*/ 769296 w 990600"/>
              <a:gd name="T29" fmla="*/ 171615 h 2057400"/>
              <a:gd name="T30" fmla="*/ 814420 w 990600"/>
              <a:gd name="T31" fmla="*/ 241958 h 2057400"/>
              <a:gd name="T32" fmla="*/ 855351 w 990600"/>
              <a:gd name="T33" fmla="*/ 322298 h 2057400"/>
              <a:gd name="T34" fmla="*/ 891675 w 990600"/>
              <a:gd name="T35" fmla="*/ 411774 h 2057400"/>
              <a:gd name="T36" fmla="*/ 922979 w 990600"/>
              <a:gd name="T37" fmla="*/ 509524 h 2057400"/>
              <a:gd name="T38" fmla="*/ 948847 w 990600"/>
              <a:gd name="T39" fmla="*/ 614686 h 2057400"/>
              <a:gd name="T40" fmla="*/ 968866 w 990600"/>
              <a:gd name="T41" fmla="*/ 726401 h 2057400"/>
              <a:gd name="T42" fmla="*/ 982620 w 990600"/>
              <a:gd name="T43" fmla="*/ 843806 h 2057400"/>
              <a:gd name="T44" fmla="*/ 989696 w 990600"/>
              <a:gd name="T45" fmla="*/ 966041 h 2057400"/>
              <a:gd name="T46" fmla="*/ 989696 w 990600"/>
              <a:gd name="T47" fmla="*/ 1091371 h 2057400"/>
              <a:gd name="T48" fmla="*/ 982620 w 990600"/>
              <a:gd name="T49" fmla="*/ 1213626 h 2057400"/>
              <a:gd name="T50" fmla="*/ 968866 w 990600"/>
              <a:gd name="T51" fmla="*/ 1331045 h 2057400"/>
              <a:gd name="T52" fmla="*/ 948847 w 990600"/>
              <a:gd name="T53" fmla="*/ 1442767 h 2057400"/>
              <a:gd name="T54" fmla="*/ 922979 w 990600"/>
              <a:gd name="T55" fmla="*/ 1547932 h 2057400"/>
              <a:gd name="T56" fmla="*/ 891675 w 990600"/>
              <a:gd name="T57" fmla="*/ 1645680 h 2057400"/>
              <a:gd name="T58" fmla="*/ 855351 w 990600"/>
              <a:gd name="T59" fmla="*/ 1735150 h 2057400"/>
              <a:gd name="T60" fmla="*/ 814420 w 990600"/>
              <a:gd name="T61" fmla="*/ 1815483 h 2057400"/>
              <a:gd name="T62" fmla="*/ 769296 w 990600"/>
              <a:gd name="T63" fmla="*/ 1885817 h 2057400"/>
              <a:gd name="T64" fmla="*/ 694657 w 990600"/>
              <a:gd name="T65" fmla="*/ 1970689 h 2057400"/>
              <a:gd name="T66" fmla="*/ 584333 w 990600"/>
              <a:gd name="T67" fmla="*/ 2040828 h 2057400"/>
              <a:gd name="T68" fmla="*/ 495300 w 990600"/>
              <a:gd name="T69" fmla="*/ 2057400 h 2057400"/>
              <a:gd name="T70" fmla="*/ 435431 w 990600"/>
              <a:gd name="T71" fmla="*/ 2049963 h 2057400"/>
              <a:gd name="T72" fmla="*/ 322469 w 990600"/>
              <a:gd name="T73" fmla="*/ 1993049 h 2057400"/>
              <a:gd name="T74" fmla="*/ 221303 w 990600"/>
              <a:gd name="T75" fmla="*/ 1885817 h 2057400"/>
              <a:gd name="T76" fmla="*/ 176179 w 990600"/>
              <a:gd name="T77" fmla="*/ 1815483 h 2057400"/>
              <a:gd name="T78" fmla="*/ 135248 w 990600"/>
              <a:gd name="T79" fmla="*/ 1735150 h 2057400"/>
              <a:gd name="T80" fmla="*/ 98924 w 990600"/>
              <a:gd name="T81" fmla="*/ 1645680 h 2057400"/>
              <a:gd name="T82" fmla="*/ 67620 w 990600"/>
              <a:gd name="T83" fmla="*/ 1547932 h 2057400"/>
              <a:gd name="T84" fmla="*/ 41752 w 990600"/>
              <a:gd name="T85" fmla="*/ 1442767 h 2057400"/>
              <a:gd name="T86" fmla="*/ 21733 w 990600"/>
              <a:gd name="T87" fmla="*/ 1331045 h 2057400"/>
              <a:gd name="T88" fmla="*/ 7979 w 990600"/>
              <a:gd name="T89" fmla="*/ 1213626 h 2057400"/>
              <a:gd name="T90" fmla="*/ 903 w 990600"/>
              <a:gd name="T91" fmla="*/ 1091371 h 20574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90600" h="2057400">
                <a:moveTo>
                  <a:pt x="0" y="1028700"/>
                </a:moveTo>
                <a:lnTo>
                  <a:pt x="903" y="966028"/>
                </a:lnTo>
                <a:lnTo>
                  <a:pt x="3581" y="904349"/>
                </a:lnTo>
                <a:lnTo>
                  <a:pt x="7979" y="843773"/>
                </a:lnTo>
                <a:lnTo>
                  <a:pt x="14047" y="784405"/>
                </a:lnTo>
                <a:lnTo>
                  <a:pt x="21733" y="726354"/>
                </a:lnTo>
                <a:lnTo>
                  <a:pt x="30985" y="669727"/>
                </a:lnTo>
                <a:lnTo>
                  <a:pt x="41752" y="614632"/>
                </a:lnTo>
                <a:lnTo>
                  <a:pt x="53981" y="561176"/>
                </a:lnTo>
                <a:lnTo>
                  <a:pt x="67620" y="509467"/>
                </a:lnTo>
                <a:lnTo>
                  <a:pt x="82618" y="459612"/>
                </a:lnTo>
                <a:lnTo>
                  <a:pt x="98924" y="411719"/>
                </a:lnTo>
                <a:lnTo>
                  <a:pt x="116484" y="365895"/>
                </a:lnTo>
                <a:lnTo>
                  <a:pt x="135248" y="322249"/>
                </a:lnTo>
                <a:lnTo>
                  <a:pt x="155164" y="280886"/>
                </a:lnTo>
                <a:lnTo>
                  <a:pt x="176179" y="241916"/>
                </a:lnTo>
                <a:lnTo>
                  <a:pt x="198243" y="205446"/>
                </a:lnTo>
                <a:lnTo>
                  <a:pt x="221303" y="171582"/>
                </a:lnTo>
                <a:lnTo>
                  <a:pt x="245307" y="140433"/>
                </a:lnTo>
                <a:lnTo>
                  <a:pt x="295942" y="86710"/>
                </a:lnTo>
                <a:lnTo>
                  <a:pt x="349733" y="45136"/>
                </a:lnTo>
                <a:lnTo>
                  <a:pt x="406266" y="16571"/>
                </a:lnTo>
                <a:lnTo>
                  <a:pt x="465126" y="1877"/>
                </a:lnTo>
                <a:lnTo>
                  <a:pt x="495300" y="0"/>
                </a:lnTo>
                <a:lnTo>
                  <a:pt x="525473" y="1877"/>
                </a:lnTo>
                <a:lnTo>
                  <a:pt x="555168" y="7438"/>
                </a:lnTo>
                <a:lnTo>
                  <a:pt x="612917" y="29181"/>
                </a:lnTo>
                <a:lnTo>
                  <a:pt x="668130" y="64365"/>
                </a:lnTo>
                <a:lnTo>
                  <a:pt x="720395" y="112130"/>
                </a:lnTo>
                <a:lnTo>
                  <a:pt x="769296" y="171615"/>
                </a:lnTo>
                <a:lnTo>
                  <a:pt x="792356" y="205483"/>
                </a:lnTo>
                <a:lnTo>
                  <a:pt x="814420" y="241958"/>
                </a:lnTo>
                <a:lnTo>
                  <a:pt x="835435" y="280932"/>
                </a:lnTo>
                <a:lnTo>
                  <a:pt x="855351" y="322298"/>
                </a:lnTo>
                <a:lnTo>
                  <a:pt x="874115" y="365948"/>
                </a:lnTo>
                <a:lnTo>
                  <a:pt x="891675" y="411774"/>
                </a:lnTo>
                <a:lnTo>
                  <a:pt x="907981" y="459668"/>
                </a:lnTo>
                <a:lnTo>
                  <a:pt x="922979" y="509524"/>
                </a:lnTo>
                <a:lnTo>
                  <a:pt x="936618" y="561232"/>
                </a:lnTo>
                <a:lnTo>
                  <a:pt x="948847" y="614686"/>
                </a:lnTo>
                <a:lnTo>
                  <a:pt x="959614" y="669779"/>
                </a:lnTo>
                <a:lnTo>
                  <a:pt x="968866" y="726401"/>
                </a:lnTo>
                <a:lnTo>
                  <a:pt x="976552" y="784446"/>
                </a:lnTo>
                <a:lnTo>
                  <a:pt x="982620" y="843806"/>
                </a:lnTo>
                <a:lnTo>
                  <a:pt x="987018" y="904374"/>
                </a:lnTo>
                <a:lnTo>
                  <a:pt x="989696" y="966041"/>
                </a:lnTo>
                <a:lnTo>
                  <a:pt x="990600" y="1028700"/>
                </a:lnTo>
                <a:lnTo>
                  <a:pt x="989696" y="1091371"/>
                </a:lnTo>
                <a:lnTo>
                  <a:pt x="987018" y="1153050"/>
                </a:lnTo>
                <a:lnTo>
                  <a:pt x="982620" y="1213626"/>
                </a:lnTo>
                <a:lnTo>
                  <a:pt x="976552" y="1272994"/>
                </a:lnTo>
                <a:lnTo>
                  <a:pt x="968866" y="1331045"/>
                </a:lnTo>
                <a:lnTo>
                  <a:pt x="959614" y="1387672"/>
                </a:lnTo>
                <a:lnTo>
                  <a:pt x="948847" y="1442767"/>
                </a:lnTo>
                <a:lnTo>
                  <a:pt x="936618" y="1496223"/>
                </a:lnTo>
                <a:lnTo>
                  <a:pt x="922979" y="1547932"/>
                </a:lnTo>
                <a:lnTo>
                  <a:pt x="907981" y="1597787"/>
                </a:lnTo>
                <a:lnTo>
                  <a:pt x="891675" y="1645680"/>
                </a:lnTo>
                <a:lnTo>
                  <a:pt x="874115" y="1691504"/>
                </a:lnTo>
                <a:lnTo>
                  <a:pt x="855351" y="1735150"/>
                </a:lnTo>
                <a:lnTo>
                  <a:pt x="835435" y="1776513"/>
                </a:lnTo>
                <a:lnTo>
                  <a:pt x="814420" y="1815483"/>
                </a:lnTo>
                <a:lnTo>
                  <a:pt x="792356" y="1851953"/>
                </a:lnTo>
                <a:lnTo>
                  <a:pt x="769296" y="1885817"/>
                </a:lnTo>
                <a:lnTo>
                  <a:pt x="745292" y="1916966"/>
                </a:lnTo>
                <a:lnTo>
                  <a:pt x="694657" y="1970689"/>
                </a:lnTo>
                <a:lnTo>
                  <a:pt x="640866" y="2012263"/>
                </a:lnTo>
                <a:lnTo>
                  <a:pt x="584333" y="2040828"/>
                </a:lnTo>
                <a:lnTo>
                  <a:pt x="525473" y="2055522"/>
                </a:lnTo>
                <a:lnTo>
                  <a:pt x="495300" y="2057400"/>
                </a:lnTo>
                <a:lnTo>
                  <a:pt x="465126" y="2055522"/>
                </a:lnTo>
                <a:lnTo>
                  <a:pt x="435431" y="2049963"/>
                </a:lnTo>
                <a:lnTo>
                  <a:pt x="377682" y="2028226"/>
                </a:lnTo>
                <a:lnTo>
                  <a:pt x="322469" y="1993049"/>
                </a:lnTo>
                <a:lnTo>
                  <a:pt x="270204" y="1945292"/>
                </a:lnTo>
                <a:lnTo>
                  <a:pt x="221303" y="1885817"/>
                </a:lnTo>
                <a:lnTo>
                  <a:pt x="198243" y="1851953"/>
                </a:lnTo>
                <a:lnTo>
                  <a:pt x="176179" y="1815483"/>
                </a:lnTo>
                <a:lnTo>
                  <a:pt x="155164" y="1776513"/>
                </a:lnTo>
                <a:lnTo>
                  <a:pt x="135248" y="1735150"/>
                </a:lnTo>
                <a:lnTo>
                  <a:pt x="116484" y="1691504"/>
                </a:lnTo>
                <a:lnTo>
                  <a:pt x="98924" y="1645680"/>
                </a:lnTo>
                <a:lnTo>
                  <a:pt x="82618" y="1597787"/>
                </a:lnTo>
                <a:lnTo>
                  <a:pt x="67620" y="1547932"/>
                </a:lnTo>
                <a:lnTo>
                  <a:pt x="53981" y="1496223"/>
                </a:lnTo>
                <a:lnTo>
                  <a:pt x="41752" y="1442767"/>
                </a:lnTo>
                <a:lnTo>
                  <a:pt x="30985" y="1387672"/>
                </a:lnTo>
                <a:lnTo>
                  <a:pt x="21733" y="1331045"/>
                </a:lnTo>
                <a:lnTo>
                  <a:pt x="14047" y="1272994"/>
                </a:lnTo>
                <a:lnTo>
                  <a:pt x="7979" y="1213626"/>
                </a:lnTo>
                <a:lnTo>
                  <a:pt x="3581" y="1153050"/>
                </a:lnTo>
                <a:lnTo>
                  <a:pt x="903" y="1091371"/>
                </a:lnTo>
                <a:lnTo>
                  <a:pt x="0" y="1028700"/>
                </a:lnTo>
                <a:close/>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5" name="object 14">
            <a:extLst>
              <a:ext uri="{FF2B5EF4-FFF2-40B4-BE49-F238E27FC236}">
                <a16:creationId xmlns:a16="http://schemas.microsoft.com/office/drawing/2014/main" id="{258E8C5F-89BA-4620-99B2-263614529464}"/>
              </a:ext>
            </a:extLst>
          </p:cNvPr>
          <p:cNvSpPr>
            <a:spLocks/>
          </p:cNvSpPr>
          <p:nvPr/>
        </p:nvSpPr>
        <p:spPr bwMode="auto">
          <a:xfrm>
            <a:off x="512762" y="4648200"/>
            <a:ext cx="7793038" cy="276225"/>
          </a:xfrm>
          <a:custGeom>
            <a:avLst/>
            <a:gdLst>
              <a:gd name="T0" fmla="*/ 903 w 990600"/>
              <a:gd name="T1" fmla="*/ 966028 h 2057400"/>
              <a:gd name="T2" fmla="*/ 7979 w 990600"/>
              <a:gd name="T3" fmla="*/ 843773 h 2057400"/>
              <a:gd name="T4" fmla="*/ 21733 w 990600"/>
              <a:gd name="T5" fmla="*/ 726354 h 2057400"/>
              <a:gd name="T6" fmla="*/ 41752 w 990600"/>
              <a:gd name="T7" fmla="*/ 614632 h 2057400"/>
              <a:gd name="T8" fmla="*/ 67620 w 990600"/>
              <a:gd name="T9" fmla="*/ 509467 h 2057400"/>
              <a:gd name="T10" fmla="*/ 98924 w 990600"/>
              <a:gd name="T11" fmla="*/ 411719 h 2057400"/>
              <a:gd name="T12" fmla="*/ 135248 w 990600"/>
              <a:gd name="T13" fmla="*/ 322249 h 2057400"/>
              <a:gd name="T14" fmla="*/ 176179 w 990600"/>
              <a:gd name="T15" fmla="*/ 241916 h 2057400"/>
              <a:gd name="T16" fmla="*/ 221303 w 990600"/>
              <a:gd name="T17" fmla="*/ 171582 h 2057400"/>
              <a:gd name="T18" fmla="*/ 295942 w 990600"/>
              <a:gd name="T19" fmla="*/ 86710 h 2057400"/>
              <a:gd name="T20" fmla="*/ 406266 w 990600"/>
              <a:gd name="T21" fmla="*/ 16571 h 2057400"/>
              <a:gd name="T22" fmla="*/ 495300 w 990600"/>
              <a:gd name="T23" fmla="*/ 0 h 2057400"/>
              <a:gd name="T24" fmla="*/ 555168 w 990600"/>
              <a:gd name="T25" fmla="*/ 7438 h 2057400"/>
              <a:gd name="T26" fmla="*/ 668130 w 990600"/>
              <a:gd name="T27" fmla="*/ 64365 h 2057400"/>
              <a:gd name="T28" fmla="*/ 769296 w 990600"/>
              <a:gd name="T29" fmla="*/ 171615 h 2057400"/>
              <a:gd name="T30" fmla="*/ 814420 w 990600"/>
              <a:gd name="T31" fmla="*/ 241958 h 2057400"/>
              <a:gd name="T32" fmla="*/ 855351 w 990600"/>
              <a:gd name="T33" fmla="*/ 322298 h 2057400"/>
              <a:gd name="T34" fmla="*/ 891675 w 990600"/>
              <a:gd name="T35" fmla="*/ 411774 h 2057400"/>
              <a:gd name="T36" fmla="*/ 922979 w 990600"/>
              <a:gd name="T37" fmla="*/ 509524 h 2057400"/>
              <a:gd name="T38" fmla="*/ 948847 w 990600"/>
              <a:gd name="T39" fmla="*/ 614686 h 2057400"/>
              <a:gd name="T40" fmla="*/ 968866 w 990600"/>
              <a:gd name="T41" fmla="*/ 726401 h 2057400"/>
              <a:gd name="T42" fmla="*/ 982620 w 990600"/>
              <a:gd name="T43" fmla="*/ 843806 h 2057400"/>
              <a:gd name="T44" fmla="*/ 989696 w 990600"/>
              <a:gd name="T45" fmla="*/ 966041 h 2057400"/>
              <a:gd name="T46" fmla="*/ 989696 w 990600"/>
              <a:gd name="T47" fmla="*/ 1091371 h 2057400"/>
              <a:gd name="T48" fmla="*/ 982620 w 990600"/>
              <a:gd name="T49" fmla="*/ 1213626 h 2057400"/>
              <a:gd name="T50" fmla="*/ 968866 w 990600"/>
              <a:gd name="T51" fmla="*/ 1331045 h 2057400"/>
              <a:gd name="T52" fmla="*/ 948847 w 990600"/>
              <a:gd name="T53" fmla="*/ 1442767 h 2057400"/>
              <a:gd name="T54" fmla="*/ 922979 w 990600"/>
              <a:gd name="T55" fmla="*/ 1547932 h 2057400"/>
              <a:gd name="T56" fmla="*/ 891675 w 990600"/>
              <a:gd name="T57" fmla="*/ 1645680 h 2057400"/>
              <a:gd name="T58" fmla="*/ 855351 w 990600"/>
              <a:gd name="T59" fmla="*/ 1735150 h 2057400"/>
              <a:gd name="T60" fmla="*/ 814420 w 990600"/>
              <a:gd name="T61" fmla="*/ 1815483 h 2057400"/>
              <a:gd name="T62" fmla="*/ 769296 w 990600"/>
              <a:gd name="T63" fmla="*/ 1885817 h 2057400"/>
              <a:gd name="T64" fmla="*/ 694657 w 990600"/>
              <a:gd name="T65" fmla="*/ 1970689 h 2057400"/>
              <a:gd name="T66" fmla="*/ 584333 w 990600"/>
              <a:gd name="T67" fmla="*/ 2040828 h 2057400"/>
              <a:gd name="T68" fmla="*/ 495300 w 990600"/>
              <a:gd name="T69" fmla="*/ 2057400 h 2057400"/>
              <a:gd name="T70" fmla="*/ 435431 w 990600"/>
              <a:gd name="T71" fmla="*/ 2049963 h 2057400"/>
              <a:gd name="T72" fmla="*/ 322469 w 990600"/>
              <a:gd name="T73" fmla="*/ 1993049 h 2057400"/>
              <a:gd name="T74" fmla="*/ 221303 w 990600"/>
              <a:gd name="T75" fmla="*/ 1885817 h 2057400"/>
              <a:gd name="T76" fmla="*/ 176179 w 990600"/>
              <a:gd name="T77" fmla="*/ 1815483 h 2057400"/>
              <a:gd name="T78" fmla="*/ 135248 w 990600"/>
              <a:gd name="T79" fmla="*/ 1735150 h 2057400"/>
              <a:gd name="T80" fmla="*/ 98924 w 990600"/>
              <a:gd name="T81" fmla="*/ 1645680 h 2057400"/>
              <a:gd name="T82" fmla="*/ 67620 w 990600"/>
              <a:gd name="T83" fmla="*/ 1547932 h 2057400"/>
              <a:gd name="T84" fmla="*/ 41752 w 990600"/>
              <a:gd name="T85" fmla="*/ 1442767 h 2057400"/>
              <a:gd name="T86" fmla="*/ 21733 w 990600"/>
              <a:gd name="T87" fmla="*/ 1331045 h 2057400"/>
              <a:gd name="T88" fmla="*/ 7979 w 990600"/>
              <a:gd name="T89" fmla="*/ 1213626 h 2057400"/>
              <a:gd name="T90" fmla="*/ 903 w 990600"/>
              <a:gd name="T91" fmla="*/ 1091371 h 20574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90600" h="2057400">
                <a:moveTo>
                  <a:pt x="0" y="1028700"/>
                </a:moveTo>
                <a:lnTo>
                  <a:pt x="903" y="966028"/>
                </a:lnTo>
                <a:lnTo>
                  <a:pt x="3581" y="904349"/>
                </a:lnTo>
                <a:lnTo>
                  <a:pt x="7979" y="843773"/>
                </a:lnTo>
                <a:lnTo>
                  <a:pt x="14047" y="784405"/>
                </a:lnTo>
                <a:lnTo>
                  <a:pt x="21733" y="726354"/>
                </a:lnTo>
                <a:lnTo>
                  <a:pt x="30985" y="669727"/>
                </a:lnTo>
                <a:lnTo>
                  <a:pt x="41752" y="614632"/>
                </a:lnTo>
                <a:lnTo>
                  <a:pt x="53981" y="561176"/>
                </a:lnTo>
                <a:lnTo>
                  <a:pt x="67620" y="509467"/>
                </a:lnTo>
                <a:lnTo>
                  <a:pt x="82618" y="459612"/>
                </a:lnTo>
                <a:lnTo>
                  <a:pt x="98924" y="411719"/>
                </a:lnTo>
                <a:lnTo>
                  <a:pt x="116484" y="365895"/>
                </a:lnTo>
                <a:lnTo>
                  <a:pt x="135248" y="322249"/>
                </a:lnTo>
                <a:lnTo>
                  <a:pt x="155164" y="280886"/>
                </a:lnTo>
                <a:lnTo>
                  <a:pt x="176179" y="241916"/>
                </a:lnTo>
                <a:lnTo>
                  <a:pt x="198243" y="205446"/>
                </a:lnTo>
                <a:lnTo>
                  <a:pt x="221303" y="171582"/>
                </a:lnTo>
                <a:lnTo>
                  <a:pt x="245307" y="140433"/>
                </a:lnTo>
                <a:lnTo>
                  <a:pt x="295942" y="86710"/>
                </a:lnTo>
                <a:lnTo>
                  <a:pt x="349733" y="45136"/>
                </a:lnTo>
                <a:lnTo>
                  <a:pt x="406266" y="16571"/>
                </a:lnTo>
                <a:lnTo>
                  <a:pt x="465126" y="1877"/>
                </a:lnTo>
                <a:lnTo>
                  <a:pt x="495300" y="0"/>
                </a:lnTo>
                <a:lnTo>
                  <a:pt x="525473" y="1877"/>
                </a:lnTo>
                <a:lnTo>
                  <a:pt x="555168" y="7438"/>
                </a:lnTo>
                <a:lnTo>
                  <a:pt x="612917" y="29181"/>
                </a:lnTo>
                <a:lnTo>
                  <a:pt x="668130" y="64365"/>
                </a:lnTo>
                <a:lnTo>
                  <a:pt x="720395" y="112130"/>
                </a:lnTo>
                <a:lnTo>
                  <a:pt x="769296" y="171615"/>
                </a:lnTo>
                <a:lnTo>
                  <a:pt x="792356" y="205483"/>
                </a:lnTo>
                <a:lnTo>
                  <a:pt x="814420" y="241958"/>
                </a:lnTo>
                <a:lnTo>
                  <a:pt x="835435" y="280932"/>
                </a:lnTo>
                <a:lnTo>
                  <a:pt x="855351" y="322298"/>
                </a:lnTo>
                <a:lnTo>
                  <a:pt x="874115" y="365948"/>
                </a:lnTo>
                <a:lnTo>
                  <a:pt x="891675" y="411774"/>
                </a:lnTo>
                <a:lnTo>
                  <a:pt x="907981" y="459668"/>
                </a:lnTo>
                <a:lnTo>
                  <a:pt x="922979" y="509524"/>
                </a:lnTo>
                <a:lnTo>
                  <a:pt x="936618" y="561232"/>
                </a:lnTo>
                <a:lnTo>
                  <a:pt x="948847" y="614686"/>
                </a:lnTo>
                <a:lnTo>
                  <a:pt x="959614" y="669779"/>
                </a:lnTo>
                <a:lnTo>
                  <a:pt x="968866" y="726401"/>
                </a:lnTo>
                <a:lnTo>
                  <a:pt x="976552" y="784446"/>
                </a:lnTo>
                <a:lnTo>
                  <a:pt x="982620" y="843806"/>
                </a:lnTo>
                <a:lnTo>
                  <a:pt x="987018" y="904374"/>
                </a:lnTo>
                <a:lnTo>
                  <a:pt x="989696" y="966041"/>
                </a:lnTo>
                <a:lnTo>
                  <a:pt x="990600" y="1028700"/>
                </a:lnTo>
                <a:lnTo>
                  <a:pt x="989696" y="1091371"/>
                </a:lnTo>
                <a:lnTo>
                  <a:pt x="987018" y="1153050"/>
                </a:lnTo>
                <a:lnTo>
                  <a:pt x="982620" y="1213626"/>
                </a:lnTo>
                <a:lnTo>
                  <a:pt x="976552" y="1272994"/>
                </a:lnTo>
                <a:lnTo>
                  <a:pt x="968866" y="1331045"/>
                </a:lnTo>
                <a:lnTo>
                  <a:pt x="959614" y="1387672"/>
                </a:lnTo>
                <a:lnTo>
                  <a:pt x="948847" y="1442767"/>
                </a:lnTo>
                <a:lnTo>
                  <a:pt x="936618" y="1496223"/>
                </a:lnTo>
                <a:lnTo>
                  <a:pt x="922979" y="1547932"/>
                </a:lnTo>
                <a:lnTo>
                  <a:pt x="907981" y="1597787"/>
                </a:lnTo>
                <a:lnTo>
                  <a:pt x="891675" y="1645680"/>
                </a:lnTo>
                <a:lnTo>
                  <a:pt x="874115" y="1691504"/>
                </a:lnTo>
                <a:lnTo>
                  <a:pt x="855351" y="1735150"/>
                </a:lnTo>
                <a:lnTo>
                  <a:pt x="835435" y="1776513"/>
                </a:lnTo>
                <a:lnTo>
                  <a:pt x="814420" y="1815483"/>
                </a:lnTo>
                <a:lnTo>
                  <a:pt x="792356" y="1851953"/>
                </a:lnTo>
                <a:lnTo>
                  <a:pt x="769296" y="1885817"/>
                </a:lnTo>
                <a:lnTo>
                  <a:pt x="745292" y="1916966"/>
                </a:lnTo>
                <a:lnTo>
                  <a:pt x="694657" y="1970689"/>
                </a:lnTo>
                <a:lnTo>
                  <a:pt x="640866" y="2012263"/>
                </a:lnTo>
                <a:lnTo>
                  <a:pt x="584333" y="2040828"/>
                </a:lnTo>
                <a:lnTo>
                  <a:pt x="525473" y="2055522"/>
                </a:lnTo>
                <a:lnTo>
                  <a:pt x="495300" y="2057400"/>
                </a:lnTo>
                <a:lnTo>
                  <a:pt x="465126" y="2055522"/>
                </a:lnTo>
                <a:lnTo>
                  <a:pt x="435431" y="2049963"/>
                </a:lnTo>
                <a:lnTo>
                  <a:pt x="377682" y="2028226"/>
                </a:lnTo>
                <a:lnTo>
                  <a:pt x="322469" y="1993049"/>
                </a:lnTo>
                <a:lnTo>
                  <a:pt x="270204" y="1945292"/>
                </a:lnTo>
                <a:lnTo>
                  <a:pt x="221303" y="1885817"/>
                </a:lnTo>
                <a:lnTo>
                  <a:pt x="198243" y="1851953"/>
                </a:lnTo>
                <a:lnTo>
                  <a:pt x="176179" y="1815483"/>
                </a:lnTo>
                <a:lnTo>
                  <a:pt x="155164" y="1776513"/>
                </a:lnTo>
                <a:lnTo>
                  <a:pt x="135248" y="1735150"/>
                </a:lnTo>
                <a:lnTo>
                  <a:pt x="116484" y="1691504"/>
                </a:lnTo>
                <a:lnTo>
                  <a:pt x="98924" y="1645680"/>
                </a:lnTo>
                <a:lnTo>
                  <a:pt x="82618" y="1597787"/>
                </a:lnTo>
                <a:lnTo>
                  <a:pt x="67620" y="1547932"/>
                </a:lnTo>
                <a:lnTo>
                  <a:pt x="53981" y="1496223"/>
                </a:lnTo>
                <a:lnTo>
                  <a:pt x="41752" y="1442767"/>
                </a:lnTo>
                <a:lnTo>
                  <a:pt x="30985" y="1387672"/>
                </a:lnTo>
                <a:lnTo>
                  <a:pt x="21733" y="1331045"/>
                </a:lnTo>
                <a:lnTo>
                  <a:pt x="14047" y="1272994"/>
                </a:lnTo>
                <a:lnTo>
                  <a:pt x="7979" y="1213626"/>
                </a:lnTo>
                <a:lnTo>
                  <a:pt x="3581" y="1153050"/>
                </a:lnTo>
                <a:lnTo>
                  <a:pt x="903" y="1091371"/>
                </a:lnTo>
                <a:lnTo>
                  <a:pt x="0" y="1028700"/>
                </a:lnTo>
                <a:close/>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Slide Number Placeholder 1">
            <a:extLst>
              <a:ext uri="{FF2B5EF4-FFF2-40B4-BE49-F238E27FC236}">
                <a16:creationId xmlns:a16="http://schemas.microsoft.com/office/drawing/2014/main" id="{98DABC91-D705-48DA-BF60-477CFF8B5EC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194</a:t>
            </a:fld>
            <a:endParaRPr lang="en-US" altLang="en-US" sz="1200"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750B68C4-D2A8-4AC9-B08E-3BB059B03F96}"/>
              </a:ext>
            </a:extLst>
          </p:cNvPr>
          <p:cNvSpPr txBox="1">
            <a:spLocks noGrp="1"/>
          </p:cNvSpPr>
          <p:nvPr>
            <p:ph type="title"/>
          </p:nvPr>
        </p:nvSpPr>
        <p:spPr>
          <a:xfrm>
            <a:off x="978195" y="0"/>
            <a:ext cx="7368364"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SINDA Model Example – Input Deck</a:t>
            </a:r>
            <a:r>
              <a:rPr lang="en-US" sz="2800" spc="-5" dirty="0"/>
              <a:t> (Edge Node)</a:t>
            </a:r>
            <a:endParaRPr sz="2800" spc="-5" dirty="0"/>
          </a:p>
        </p:txBody>
      </p:sp>
      <p:sp>
        <p:nvSpPr>
          <p:cNvPr id="3" name="object 3">
            <a:extLst>
              <a:ext uri="{FF2B5EF4-FFF2-40B4-BE49-F238E27FC236}">
                <a16:creationId xmlns:a16="http://schemas.microsoft.com/office/drawing/2014/main" id="{F5615F6A-8953-4DF0-AEE4-72C96EA92ADD}"/>
              </a:ext>
            </a:extLst>
          </p:cNvPr>
          <p:cNvSpPr txBox="1"/>
          <p:nvPr/>
        </p:nvSpPr>
        <p:spPr>
          <a:xfrm>
            <a:off x="250010" y="1295400"/>
            <a:ext cx="3788590" cy="4734629"/>
          </a:xfrm>
          <a:prstGeom prst="rect">
            <a:avLst/>
          </a:prstGeom>
        </p:spPr>
        <p:txBody>
          <a:bodyPr wrap="square" lIns="0" tIns="12700" rIns="0" bIns="0">
            <a:spAutoFit/>
          </a:bodyPr>
          <a:lstStyle/>
          <a:p>
            <a:pPr marL="12700">
              <a:spcBef>
                <a:spcPts val="100"/>
              </a:spcBef>
              <a:defRPr/>
            </a:pPr>
            <a:r>
              <a:rPr lang="en-US" sz="1100" spc="-5" dirty="0">
                <a:latin typeface="Courier New"/>
                <a:cs typeface="Courier New"/>
              </a:rPr>
              <a:t>...</a:t>
            </a:r>
          </a:p>
          <a:p>
            <a:pPr marL="12700">
              <a:spcBef>
                <a:spcPts val="100"/>
              </a:spcBef>
              <a:defRPr/>
            </a:pPr>
            <a:r>
              <a:rPr lang="en-US" sz="1100" spc="-5" dirty="0">
                <a:latin typeface="Courier New"/>
                <a:cs typeface="Courier New"/>
              </a:rPr>
              <a:t>HEADER NODE DATA, BAR</a:t>
            </a:r>
          </a:p>
          <a:p>
            <a:pPr marL="12700">
              <a:spcBef>
                <a:spcPts val="100"/>
              </a:spcBef>
              <a:defRPr/>
            </a:pPr>
            <a:r>
              <a:rPr lang="en-US" sz="1100" spc="-5" dirty="0">
                <a:latin typeface="Courier New"/>
                <a:cs typeface="Courier New"/>
              </a:rPr>
              <a:t>     1, 293.15, 1.0  $ Heated end of bar</a:t>
            </a:r>
          </a:p>
          <a:p>
            <a:pPr marL="12700">
              <a:spcBef>
                <a:spcPts val="100"/>
              </a:spcBef>
              <a:defRPr/>
            </a:pPr>
            <a:r>
              <a:rPr lang="en-US" sz="1100" spc="-5" dirty="0">
                <a:latin typeface="Courier New"/>
                <a:cs typeface="Courier New"/>
              </a:rPr>
              <a:t>     2, 293.15, 1.0</a:t>
            </a:r>
          </a:p>
          <a:p>
            <a:pPr marL="12700">
              <a:spcBef>
                <a:spcPts val="100"/>
              </a:spcBef>
              <a:defRPr/>
            </a:pPr>
            <a:r>
              <a:rPr lang="en-US" sz="1100" spc="-5" dirty="0">
                <a:latin typeface="Courier New"/>
                <a:cs typeface="Courier New"/>
              </a:rPr>
              <a:t>     3, 293.15, 1.0</a:t>
            </a:r>
          </a:p>
          <a:p>
            <a:pPr marL="12700">
              <a:spcBef>
                <a:spcPts val="100"/>
              </a:spcBef>
              <a:defRPr/>
            </a:pPr>
            <a:r>
              <a:rPr lang="en-US" sz="1100" spc="-5" dirty="0">
                <a:latin typeface="Courier New"/>
                <a:cs typeface="Courier New"/>
              </a:rPr>
              <a:t>    -4, 300.0, 1.0 $ Boundary End of bar</a:t>
            </a:r>
          </a:p>
          <a:p>
            <a:pPr marL="12700">
              <a:spcBef>
                <a:spcPts val="100"/>
              </a:spcBef>
              <a:defRPr/>
            </a:pPr>
            <a:r>
              <a:rPr lang="en-US" sz="1100" spc="-5" dirty="0">
                <a:latin typeface="Courier New"/>
                <a:cs typeface="Courier New"/>
              </a:rPr>
              <a:t>     5, 293.15, 1.0  $ Heated end of bar</a:t>
            </a:r>
          </a:p>
          <a:p>
            <a:pPr marL="12700">
              <a:spcBef>
                <a:spcPts val="100"/>
              </a:spcBef>
              <a:defRPr/>
            </a:pPr>
            <a:r>
              <a:rPr lang="en-US" sz="1100" spc="-5" dirty="0">
                <a:latin typeface="Courier New"/>
                <a:cs typeface="Courier New"/>
              </a:rPr>
              <a:t>     6, 293.15, 1.0</a:t>
            </a:r>
          </a:p>
          <a:p>
            <a:pPr marL="12700">
              <a:spcBef>
                <a:spcPts val="100"/>
              </a:spcBef>
              <a:defRPr/>
            </a:pPr>
            <a:r>
              <a:rPr lang="en-US" sz="1100" spc="-5" dirty="0">
                <a:latin typeface="Courier New"/>
                <a:cs typeface="Courier New"/>
              </a:rPr>
              <a:t>     7, 293.15, 1.0</a:t>
            </a:r>
          </a:p>
          <a:p>
            <a:pPr marL="12700">
              <a:spcBef>
                <a:spcPts val="100"/>
              </a:spcBef>
              <a:defRPr/>
            </a:pPr>
            <a:r>
              <a:rPr lang="en-US" sz="1100" spc="-5" dirty="0">
                <a:latin typeface="Courier New"/>
                <a:cs typeface="Courier New"/>
              </a:rPr>
              <a:t>    -8, 300.0, -1.0 $ Boundary End of bar</a:t>
            </a:r>
          </a:p>
          <a:p>
            <a:pPr marL="12700">
              <a:spcBef>
                <a:spcPts val="100"/>
              </a:spcBef>
              <a:defRPr/>
            </a:pPr>
            <a:r>
              <a:rPr lang="en-US" sz="1100" spc="-5" dirty="0">
                <a:latin typeface="Courier New"/>
                <a:cs typeface="Courier New"/>
              </a:rPr>
              <a:t>HEADER CONDUCTOR DATA, BAR</a:t>
            </a:r>
          </a:p>
          <a:p>
            <a:pPr marL="12700">
              <a:spcBef>
                <a:spcPts val="100"/>
              </a:spcBef>
              <a:defRPr/>
            </a:pPr>
            <a:r>
              <a:rPr lang="en-US" sz="1100" spc="-5" dirty="0">
                <a:latin typeface="Courier New"/>
                <a:cs typeface="Courier New"/>
              </a:rPr>
              <a:t>     1, 1, 2, 0.25</a:t>
            </a:r>
          </a:p>
          <a:p>
            <a:pPr marL="12700">
              <a:spcBef>
                <a:spcPts val="100"/>
              </a:spcBef>
              <a:defRPr/>
            </a:pPr>
            <a:r>
              <a:rPr lang="en-US" sz="1100" spc="-5" dirty="0">
                <a:latin typeface="Courier New"/>
                <a:cs typeface="Courier New"/>
              </a:rPr>
              <a:t>     2, 2, 3, 0.25</a:t>
            </a:r>
          </a:p>
          <a:p>
            <a:pPr marL="12700">
              <a:spcBef>
                <a:spcPts val="100"/>
              </a:spcBef>
              <a:defRPr/>
            </a:pPr>
            <a:r>
              <a:rPr lang="en-US" sz="1100" spc="-5" dirty="0">
                <a:latin typeface="Courier New"/>
                <a:cs typeface="Courier New"/>
              </a:rPr>
              <a:t>     3, 3, 4, 0.25</a:t>
            </a:r>
          </a:p>
          <a:p>
            <a:pPr marL="12700">
              <a:spcBef>
                <a:spcPts val="100"/>
              </a:spcBef>
              <a:defRPr/>
            </a:pPr>
            <a:r>
              <a:rPr lang="en-US" sz="1100" spc="-5" dirty="0">
                <a:latin typeface="Courier New"/>
                <a:cs typeface="Courier New"/>
              </a:rPr>
              <a:t>     4, 5, 6, 0.25</a:t>
            </a:r>
          </a:p>
          <a:p>
            <a:pPr marL="12700">
              <a:spcBef>
                <a:spcPts val="100"/>
              </a:spcBef>
              <a:defRPr/>
            </a:pPr>
            <a:r>
              <a:rPr lang="en-US" sz="1100" spc="-5" dirty="0">
                <a:latin typeface="Courier New"/>
                <a:cs typeface="Courier New"/>
              </a:rPr>
              <a:t>     5, 6, 7, 0.25</a:t>
            </a:r>
          </a:p>
          <a:p>
            <a:pPr marL="12700">
              <a:spcBef>
                <a:spcPts val="100"/>
              </a:spcBef>
              <a:defRPr/>
            </a:pPr>
            <a:r>
              <a:rPr lang="en-US" sz="1100" spc="-5" dirty="0">
                <a:latin typeface="Courier New"/>
                <a:cs typeface="Courier New"/>
              </a:rPr>
              <a:t>     6, 7, 8, 0.25</a:t>
            </a:r>
          </a:p>
          <a:p>
            <a:pPr marL="12700">
              <a:spcBef>
                <a:spcPts val="100"/>
              </a:spcBef>
              <a:defRPr/>
            </a:pPr>
            <a:r>
              <a:rPr lang="en-US" sz="1100" spc="-5" dirty="0">
                <a:latin typeface="Courier New"/>
                <a:cs typeface="Courier New"/>
              </a:rPr>
              <a:t>     7, 1, 5, 1.0</a:t>
            </a:r>
          </a:p>
          <a:p>
            <a:pPr marL="12700">
              <a:spcBef>
                <a:spcPts val="100"/>
              </a:spcBef>
              <a:defRPr/>
            </a:pPr>
            <a:r>
              <a:rPr lang="en-US" sz="1100" spc="-5" dirty="0">
                <a:latin typeface="Courier New"/>
                <a:cs typeface="Courier New"/>
              </a:rPr>
              <a:t>     8, 2, 6, 2.0</a:t>
            </a:r>
          </a:p>
          <a:p>
            <a:pPr marL="12700">
              <a:spcBef>
                <a:spcPts val="100"/>
              </a:spcBef>
              <a:defRPr/>
            </a:pPr>
            <a:r>
              <a:rPr lang="en-US" sz="1100" spc="-5" dirty="0">
                <a:latin typeface="Courier New"/>
                <a:cs typeface="Courier New"/>
              </a:rPr>
              <a:t>     9, 3, 7, 2.0</a:t>
            </a:r>
          </a:p>
          <a:p>
            <a:pPr marL="12700">
              <a:spcBef>
                <a:spcPts val="100"/>
              </a:spcBef>
              <a:defRPr/>
            </a:pPr>
            <a:r>
              <a:rPr lang="en-US" sz="1100" spc="-5" dirty="0">
                <a:latin typeface="Courier New"/>
                <a:cs typeface="Courier New"/>
              </a:rPr>
              <a:t>     10, 4, 8, 1.0     </a:t>
            </a:r>
          </a:p>
          <a:p>
            <a:pPr marL="12700">
              <a:spcBef>
                <a:spcPts val="100"/>
              </a:spcBef>
              <a:defRPr/>
            </a:pPr>
            <a:r>
              <a:rPr lang="en-US" sz="1100" spc="-5" dirty="0">
                <a:latin typeface="Courier New"/>
                <a:cs typeface="Courier New"/>
              </a:rPr>
              <a:t>HEADER SOURCE DATA, BAR</a:t>
            </a:r>
          </a:p>
          <a:p>
            <a:pPr marL="12700">
              <a:spcBef>
                <a:spcPts val="100"/>
              </a:spcBef>
              <a:defRPr/>
            </a:pPr>
            <a:r>
              <a:rPr lang="en-US" sz="1100" spc="-5" dirty="0">
                <a:latin typeface="Courier New"/>
                <a:cs typeface="Courier New"/>
              </a:rPr>
              <a:t>     1, 5.0 $ 10 W load (half)</a:t>
            </a:r>
          </a:p>
          <a:p>
            <a:pPr marL="12700">
              <a:spcBef>
                <a:spcPts val="100"/>
              </a:spcBef>
              <a:defRPr/>
            </a:pPr>
            <a:r>
              <a:rPr lang="en-US" sz="1100" spc="-5" dirty="0">
                <a:latin typeface="Courier New"/>
                <a:cs typeface="Courier New"/>
              </a:rPr>
              <a:t>     5, 5.0 $ 10 W load (half)     </a:t>
            </a:r>
          </a:p>
          <a:p>
            <a:pPr marL="12700">
              <a:spcBef>
                <a:spcPts val="100"/>
              </a:spcBef>
              <a:defRPr/>
            </a:pPr>
            <a:r>
              <a:rPr lang="en-US" sz="1100" spc="-5" dirty="0">
                <a:latin typeface="Courier New"/>
                <a:cs typeface="Courier New"/>
              </a:rPr>
              <a:t>...</a:t>
            </a:r>
          </a:p>
          <a:p>
            <a:pPr marL="12700">
              <a:spcBef>
                <a:spcPts val="100"/>
              </a:spcBef>
              <a:defRPr/>
            </a:pPr>
            <a:r>
              <a:rPr lang="en-US" sz="1100" spc="-5" dirty="0">
                <a:latin typeface="Courier New"/>
                <a:cs typeface="Courier New"/>
              </a:rPr>
              <a:t> </a:t>
            </a:r>
            <a:endParaRPr sz="1100" dirty="0">
              <a:latin typeface="Courier New"/>
              <a:cs typeface="Courier New"/>
            </a:endParaRPr>
          </a:p>
        </p:txBody>
      </p:sp>
      <p:grpSp>
        <p:nvGrpSpPr>
          <p:cNvPr id="4" name="Group 3">
            <a:extLst>
              <a:ext uri="{FF2B5EF4-FFF2-40B4-BE49-F238E27FC236}">
                <a16:creationId xmlns:a16="http://schemas.microsoft.com/office/drawing/2014/main" id="{CEAF9DAB-4125-40BD-BB34-8EC37A178CBA}"/>
              </a:ext>
            </a:extLst>
          </p:cNvPr>
          <p:cNvGrpSpPr/>
          <p:nvPr/>
        </p:nvGrpSpPr>
        <p:grpSpPr>
          <a:xfrm>
            <a:off x="5325594" y="4152856"/>
            <a:ext cx="2697424" cy="1678156"/>
            <a:chOff x="2877924" y="3535919"/>
            <a:chExt cx="2697424" cy="1678156"/>
          </a:xfrm>
        </p:grpSpPr>
        <p:grpSp>
          <p:nvGrpSpPr>
            <p:cNvPr id="5" name="Group 4">
              <a:extLst>
                <a:ext uri="{FF2B5EF4-FFF2-40B4-BE49-F238E27FC236}">
                  <a16:creationId xmlns:a16="http://schemas.microsoft.com/office/drawing/2014/main" id="{ABBE497A-7E27-48FA-A19A-CD92A3055A75}"/>
                </a:ext>
              </a:extLst>
            </p:cNvPr>
            <p:cNvGrpSpPr/>
            <p:nvPr/>
          </p:nvGrpSpPr>
          <p:grpSpPr>
            <a:xfrm>
              <a:off x="3474143" y="3951294"/>
              <a:ext cx="454457" cy="172587"/>
              <a:chOff x="533400" y="3886200"/>
              <a:chExt cx="1203901" cy="457200"/>
            </a:xfrm>
          </p:grpSpPr>
          <p:cxnSp>
            <p:nvCxnSpPr>
              <p:cNvPr id="123" name="Straight Connector 122">
                <a:extLst>
                  <a:ext uri="{FF2B5EF4-FFF2-40B4-BE49-F238E27FC236}">
                    <a16:creationId xmlns:a16="http://schemas.microsoft.com/office/drawing/2014/main" id="{329D7461-A537-425A-88D4-B648E5761CF8}"/>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CD2435A1-23EB-4FF7-B8E5-DABE9AEBA6A0}"/>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3D1C37F-6D28-4EE4-9CA8-534098F30513}"/>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E9E68CDC-C5C8-4D94-BD00-04CDE38DB571}"/>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128A44F5-9EA5-47DE-A444-07CE5FD03D9D}"/>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4C6189D7-BD9C-4A12-BDBF-A8F879FECDAA}"/>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ADCECE4-FE50-4916-B3B6-4900EB2FF02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42FEA5FC-8EFC-429C-B5AD-08A5B4AEA64F}"/>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16216601-6861-4955-AA7B-C5607AAB8BAD}"/>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B2757B1-CF3C-4D5E-880A-72431673C111}"/>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222EAE04-ADC2-46BE-B750-EE7E57D4C286}"/>
                </a:ext>
              </a:extLst>
            </p:cNvPr>
            <p:cNvSpPr/>
            <p:nvPr/>
          </p:nvSpPr>
          <p:spPr>
            <a:xfrm>
              <a:off x="3207098"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p>
          </p:txBody>
        </p:sp>
        <p:sp>
          <p:nvSpPr>
            <p:cNvPr id="7" name="Oval 6">
              <a:extLst>
                <a:ext uri="{FF2B5EF4-FFF2-40B4-BE49-F238E27FC236}">
                  <a16:creationId xmlns:a16="http://schemas.microsoft.com/office/drawing/2014/main" id="{EA11203D-CC56-4557-BF40-969E2B51DD0F}"/>
                </a:ext>
              </a:extLst>
            </p:cNvPr>
            <p:cNvSpPr/>
            <p:nvPr/>
          </p:nvSpPr>
          <p:spPr>
            <a:xfrm>
              <a:off x="3926413"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p:txBody>
        </p:sp>
        <p:grpSp>
          <p:nvGrpSpPr>
            <p:cNvPr id="8" name="Group 7">
              <a:extLst>
                <a:ext uri="{FF2B5EF4-FFF2-40B4-BE49-F238E27FC236}">
                  <a16:creationId xmlns:a16="http://schemas.microsoft.com/office/drawing/2014/main" id="{95D83F78-7424-41CE-BA8F-5E844951962D}"/>
                </a:ext>
              </a:extLst>
            </p:cNvPr>
            <p:cNvGrpSpPr/>
            <p:nvPr/>
          </p:nvGrpSpPr>
          <p:grpSpPr>
            <a:xfrm>
              <a:off x="4188858" y="3951294"/>
              <a:ext cx="454457" cy="172587"/>
              <a:chOff x="533400" y="3886200"/>
              <a:chExt cx="1203901" cy="457200"/>
            </a:xfrm>
          </p:grpSpPr>
          <p:cxnSp>
            <p:nvCxnSpPr>
              <p:cNvPr id="113" name="Straight Connector 112">
                <a:extLst>
                  <a:ext uri="{FF2B5EF4-FFF2-40B4-BE49-F238E27FC236}">
                    <a16:creationId xmlns:a16="http://schemas.microsoft.com/office/drawing/2014/main" id="{B4992535-FFF2-4C84-AC83-07433236FDDB}"/>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3A4A570-E27B-4676-ACCE-57AE2080198A}"/>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905209A-D5CD-4D95-88FE-5E8CE3B41AB7}"/>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30FE6EBD-37B9-452A-BF76-A23C50B0F3F9}"/>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4A9816BF-DBE3-4D7F-A068-338D883019C2}"/>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F24E9B97-E638-4979-B7E2-05E8FB26BA73}"/>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4D933EC-95A2-439D-983F-4D5433F94A1E}"/>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2FC005D-8953-4E83-813C-F258FAB99DEB}"/>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645C59A9-B095-4900-AAD3-E9988A5DF7A3}"/>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F072437C-78A4-41BC-A058-E97D6C55A2D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Oval 8">
              <a:extLst>
                <a:ext uri="{FF2B5EF4-FFF2-40B4-BE49-F238E27FC236}">
                  <a16:creationId xmlns:a16="http://schemas.microsoft.com/office/drawing/2014/main" id="{B2403628-6064-48F6-975F-97734BCEC0AA}"/>
                </a:ext>
              </a:extLst>
            </p:cNvPr>
            <p:cNvSpPr/>
            <p:nvPr/>
          </p:nvSpPr>
          <p:spPr>
            <a:xfrm>
              <a:off x="4641128"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3</a:t>
              </a:r>
            </a:p>
          </p:txBody>
        </p:sp>
        <p:grpSp>
          <p:nvGrpSpPr>
            <p:cNvPr id="10" name="Group 9">
              <a:extLst>
                <a:ext uri="{FF2B5EF4-FFF2-40B4-BE49-F238E27FC236}">
                  <a16:creationId xmlns:a16="http://schemas.microsoft.com/office/drawing/2014/main" id="{8B8BAF21-F771-438F-9D24-E438D8A26D26}"/>
                </a:ext>
              </a:extLst>
            </p:cNvPr>
            <p:cNvGrpSpPr/>
            <p:nvPr/>
          </p:nvGrpSpPr>
          <p:grpSpPr>
            <a:xfrm>
              <a:off x="4889548" y="3951294"/>
              <a:ext cx="454457" cy="172587"/>
              <a:chOff x="533400" y="3886200"/>
              <a:chExt cx="1203901" cy="457200"/>
            </a:xfrm>
          </p:grpSpPr>
          <p:cxnSp>
            <p:nvCxnSpPr>
              <p:cNvPr id="103" name="Straight Connector 102">
                <a:extLst>
                  <a:ext uri="{FF2B5EF4-FFF2-40B4-BE49-F238E27FC236}">
                    <a16:creationId xmlns:a16="http://schemas.microsoft.com/office/drawing/2014/main" id="{4C9049D2-0961-4448-ADE2-5C84E85BF504}"/>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9764033-7D23-45BC-BF2E-32AC26BE6CBB}"/>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6C1477EA-1A86-44BA-9D50-8A2049F8D453}"/>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3CF34B63-347B-4ECE-808D-9251BFFB02B0}"/>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E3145BA6-166D-43A3-9B91-AD4B9E99128D}"/>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6D5C503B-304D-41AE-A1E3-BB22D98EAA8E}"/>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E4852990-84D4-4B34-AB99-EABD953986CD}"/>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390BB3AD-7713-4ABE-8016-8816193BDAF9}"/>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50D2EBB-3052-400D-8CA3-26FB6AED6E22}"/>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07B7B86B-8C56-44C5-8231-305A467D273C}"/>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622BB8DE-814B-48D8-88F8-5E92B7620B24}"/>
                </a:ext>
              </a:extLst>
            </p:cNvPr>
            <p:cNvSpPr/>
            <p:nvPr/>
          </p:nvSpPr>
          <p:spPr>
            <a:xfrm>
              <a:off x="5341818"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4</a:t>
              </a:r>
            </a:p>
          </p:txBody>
        </p:sp>
        <p:grpSp>
          <p:nvGrpSpPr>
            <p:cNvPr id="12" name="Group 11">
              <a:extLst>
                <a:ext uri="{FF2B5EF4-FFF2-40B4-BE49-F238E27FC236}">
                  <a16:creationId xmlns:a16="http://schemas.microsoft.com/office/drawing/2014/main" id="{9220C275-0DB9-4803-AD51-72B41E2DA0DF}"/>
                </a:ext>
              </a:extLst>
            </p:cNvPr>
            <p:cNvGrpSpPr/>
            <p:nvPr/>
          </p:nvGrpSpPr>
          <p:grpSpPr>
            <a:xfrm rot="16200000">
              <a:off x="3081211" y="4315417"/>
              <a:ext cx="454457" cy="172587"/>
              <a:chOff x="533400" y="3886200"/>
              <a:chExt cx="1203901" cy="457200"/>
            </a:xfrm>
          </p:grpSpPr>
          <p:cxnSp>
            <p:nvCxnSpPr>
              <p:cNvPr id="93" name="Straight Connector 92">
                <a:extLst>
                  <a:ext uri="{FF2B5EF4-FFF2-40B4-BE49-F238E27FC236}">
                    <a16:creationId xmlns:a16="http://schemas.microsoft.com/office/drawing/2014/main" id="{1F40F3C9-9B2D-49EF-86FE-D57EEFD3D061}"/>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4ABC8B-A24C-4B7B-9077-449CD55BEB2E}"/>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93679C9-B689-4276-B33C-35BCFBA57866}"/>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02E08F7-9F02-4A50-83A1-A3A3C6F57858}"/>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F54C95B-3578-433E-88BD-06E4B2EF927F}"/>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5FE86428-2BCB-4E01-B9B9-38266349F567}"/>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EFA2FDE-5EAD-4C4E-80B7-3C387FE3E7F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ED05BAD-5D1C-4B0C-992B-F7CC532AFA65}"/>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81A5FFEA-813D-44D5-BD59-91D79E55728B}"/>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B3250B21-0830-4F0A-A067-2C7EAE2DBA35}"/>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B76713FF-E26E-4816-9085-B6A2EA7165CD}"/>
                </a:ext>
              </a:extLst>
            </p:cNvPr>
            <p:cNvGrpSpPr/>
            <p:nvPr/>
          </p:nvGrpSpPr>
          <p:grpSpPr>
            <a:xfrm>
              <a:off x="3474143" y="4673599"/>
              <a:ext cx="454457" cy="172587"/>
              <a:chOff x="533400" y="3886200"/>
              <a:chExt cx="1203901" cy="457200"/>
            </a:xfrm>
          </p:grpSpPr>
          <p:cxnSp>
            <p:nvCxnSpPr>
              <p:cNvPr id="83" name="Straight Connector 82">
                <a:extLst>
                  <a:ext uri="{FF2B5EF4-FFF2-40B4-BE49-F238E27FC236}">
                    <a16:creationId xmlns:a16="http://schemas.microsoft.com/office/drawing/2014/main" id="{3A478E95-E296-4250-8947-160E02A2DAC0}"/>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E896856-2A02-4ADA-B029-E6F0021F29FD}"/>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2E99422-BDF3-47E8-9F22-AD9EA25CE021}"/>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73D0CC3-D8DE-4A77-ADFB-84661D97799B}"/>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41B2FD5F-54B7-45EF-9CB2-D382020DDDE7}"/>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B86ACE3-11BC-4DD0-A7C9-2203E436E0B2}"/>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C4BBA803-8C88-44DF-94BF-FF750E9178FD}"/>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5977FE44-E999-4801-B92C-4CCB4E511EB9}"/>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E1A6C5C-9A2B-4B31-89E5-6F41484AE62F}"/>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5211A7C-D36A-47ED-B1DF-F5576CBB443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Oval 13">
              <a:extLst>
                <a:ext uri="{FF2B5EF4-FFF2-40B4-BE49-F238E27FC236}">
                  <a16:creationId xmlns:a16="http://schemas.microsoft.com/office/drawing/2014/main" id="{BA5C9A78-2993-4B66-BA38-93C86AFC81C6}"/>
                </a:ext>
              </a:extLst>
            </p:cNvPr>
            <p:cNvSpPr/>
            <p:nvPr/>
          </p:nvSpPr>
          <p:spPr>
            <a:xfrm>
              <a:off x="3207098"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a:t>
              </a:r>
            </a:p>
          </p:txBody>
        </p:sp>
        <p:sp>
          <p:nvSpPr>
            <p:cNvPr id="15" name="Oval 14">
              <a:extLst>
                <a:ext uri="{FF2B5EF4-FFF2-40B4-BE49-F238E27FC236}">
                  <a16:creationId xmlns:a16="http://schemas.microsoft.com/office/drawing/2014/main" id="{EF8E1544-388F-49D0-831D-9E48FD7EC6BA}"/>
                </a:ext>
              </a:extLst>
            </p:cNvPr>
            <p:cNvSpPr/>
            <p:nvPr/>
          </p:nvSpPr>
          <p:spPr>
            <a:xfrm>
              <a:off x="3926413"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6</a:t>
              </a:r>
            </a:p>
          </p:txBody>
        </p:sp>
        <p:grpSp>
          <p:nvGrpSpPr>
            <p:cNvPr id="16" name="Group 15">
              <a:extLst>
                <a:ext uri="{FF2B5EF4-FFF2-40B4-BE49-F238E27FC236}">
                  <a16:creationId xmlns:a16="http://schemas.microsoft.com/office/drawing/2014/main" id="{28C80C5B-D6E4-4FEE-9F34-F4B6371D9CED}"/>
                </a:ext>
              </a:extLst>
            </p:cNvPr>
            <p:cNvGrpSpPr/>
            <p:nvPr/>
          </p:nvGrpSpPr>
          <p:grpSpPr>
            <a:xfrm>
              <a:off x="4188858" y="4673599"/>
              <a:ext cx="454457" cy="172587"/>
              <a:chOff x="533400" y="3886200"/>
              <a:chExt cx="1203901" cy="457200"/>
            </a:xfrm>
          </p:grpSpPr>
          <p:cxnSp>
            <p:nvCxnSpPr>
              <p:cNvPr id="73" name="Straight Connector 72">
                <a:extLst>
                  <a:ext uri="{FF2B5EF4-FFF2-40B4-BE49-F238E27FC236}">
                    <a16:creationId xmlns:a16="http://schemas.microsoft.com/office/drawing/2014/main" id="{A19A88CB-AF57-42D9-A8AA-C0D79EFCB62F}"/>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874FCDF-4829-43BC-9D92-C1938CE955F5}"/>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D21594D6-487C-469D-8102-BB5C70E29CE3}"/>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FC381685-75B7-4576-91C7-DA6DA6D58EE8}"/>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E256B0F0-09C2-4C8F-B5C1-F56D23995C11}"/>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28BE6E6-C410-4B7D-9D0E-68D31A810412}"/>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FB8E1A-24F8-4444-BA23-CF5B75E86CDE}"/>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DF7FB92-7EB7-418F-BC85-6DA1D2970706}"/>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3677412-C0C9-4210-82E5-AF14F5541C0F}"/>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67A58FE-D735-46B5-93D4-B72723CD9B02}"/>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Oval 16">
              <a:extLst>
                <a:ext uri="{FF2B5EF4-FFF2-40B4-BE49-F238E27FC236}">
                  <a16:creationId xmlns:a16="http://schemas.microsoft.com/office/drawing/2014/main" id="{1AD38510-49CA-4FEB-83C8-88DE75344938}"/>
                </a:ext>
              </a:extLst>
            </p:cNvPr>
            <p:cNvSpPr/>
            <p:nvPr/>
          </p:nvSpPr>
          <p:spPr>
            <a:xfrm>
              <a:off x="4641128"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7</a:t>
              </a:r>
            </a:p>
          </p:txBody>
        </p:sp>
        <p:grpSp>
          <p:nvGrpSpPr>
            <p:cNvPr id="18" name="Group 17">
              <a:extLst>
                <a:ext uri="{FF2B5EF4-FFF2-40B4-BE49-F238E27FC236}">
                  <a16:creationId xmlns:a16="http://schemas.microsoft.com/office/drawing/2014/main" id="{D558453A-0DD3-4605-874D-026EEDA66FE0}"/>
                </a:ext>
              </a:extLst>
            </p:cNvPr>
            <p:cNvGrpSpPr/>
            <p:nvPr/>
          </p:nvGrpSpPr>
          <p:grpSpPr>
            <a:xfrm>
              <a:off x="4889548" y="4673599"/>
              <a:ext cx="454457" cy="172587"/>
              <a:chOff x="533400" y="3886200"/>
              <a:chExt cx="1203901" cy="457200"/>
            </a:xfrm>
          </p:grpSpPr>
          <p:cxnSp>
            <p:nvCxnSpPr>
              <p:cNvPr id="63" name="Straight Connector 62">
                <a:extLst>
                  <a:ext uri="{FF2B5EF4-FFF2-40B4-BE49-F238E27FC236}">
                    <a16:creationId xmlns:a16="http://schemas.microsoft.com/office/drawing/2014/main" id="{6C363775-6F7A-40BA-A611-E6F468EC13C0}"/>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0D10C4D-0D3C-4863-A91C-B2B6725FB815}"/>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BDC158E0-DFCF-4CBB-ACBE-CFED670F835F}"/>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A0D473C-9F1D-4A2B-BD69-A70D28EC3B66}"/>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B502F57-6382-4844-91BC-53A692083E0D}"/>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233E5D93-D814-4FC8-A301-726D3BADB1F9}"/>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6EE59E8-6CFF-4DB4-A878-8EB6229CCFB8}"/>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73AC51F-B0E1-43BC-9F7C-1A55052961DD}"/>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8A30CC1-C4F6-4A44-AD8E-F0BA8CDC99C3}"/>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0851A79-E868-47BA-BC94-486DFB05FE65}"/>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Oval 18">
              <a:extLst>
                <a:ext uri="{FF2B5EF4-FFF2-40B4-BE49-F238E27FC236}">
                  <a16:creationId xmlns:a16="http://schemas.microsoft.com/office/drawing/2014/main" id="{0EF71B21-EB4E-49DD-974E-95F236FA99D5}"/>
                </a:ext>
              </a:extLst>
            </p:cNvPr>
            <p:cNvSpPr/>
            <p:nvPr/>
          </p:nvSpPr>
          <p:spPr>
            <a:xfrm>
              <a:off x="5341818"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8</a:t>
              </a:r>
            </a:p>
          </p:txBody>
        </p:sp>
        <p:grpSp>
          <p:nvGrpSpPr>
            <p:cNvPr id="20" name="Group 19">
              <a:extLst>
                <a:ext uri="{FF2B5EF4-FFF2-40B4-BE49-F238E27FC236}">
                  <a16:creationId xmlns:a16="http://schemas.microsoft.com/office/drawing/2014/main" id="{D84A7E2B-013A-4A06-9220-A1EED648CC23}"/>
                </a:ext>
              </a:extLst>
            </p:cNvPr>
            <p:cNvGrpSpPr/>
            <p:nvPr/>
          </p:nvGrpSpPr>
          <p:grpSpPr>
            <a:xfrm rot="16200000">
              <a:off x="3821081" y="4315417"/>
              <a:ext cx="454457" cy="172587"/>
              <a:chOff x="533400" y="3886200"/>
              <a:chExt cx="1203901" cy="457200"/>
            </a:xfrm>
          </p:grpSpPr>
          <p:cxnSp>
            <p:nvCxnSpPr>
              <p:cNvPr id="53" name="Straight Connector 52">
                <a:extLst>
                  <a:ext uri="{FF2B5EF4-FFF2-40B4-BE49-F238E27FC236}">
                    <a16:creationId xmlns:a16="http://schemas.microsoft.com/office/drawing/2014/main" id="{518CCC98-B79D-4ECD-B525-56B1EF4588CC}"/>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AB90F5B7-4B69-4DF9-989C-2ECBC5E61529}"/>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A5C7B9E-7C67-43CD-839E-D17BADF8E551}"/>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3DF029E-B84D-4903-A908-2AB92EBD7ECA}"/>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51301BB-4EC9-4B9E-B460-0FD35AEF1E65}"/>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BF4216E-3A3F-491E-9C26-A5736BF0A7D0}"/>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5F874BA-5831-4CA6-B8A5-42C9FAA8C7E7}"/>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44391D2-4CF5-42BC-B8B5-9CE174D453DA}"/>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8267FD2-EB22-4717-84CA-660012733FE8}"/>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3E71C47-73F0-410A-B8FF-96225565C860}"/>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4FE1F2AE-5768-4236-AC12-775D51D6B049}"/>
                </a:ext>
              </a:extLst>
            </p:cNvPr>
            <p:cNvGrpSpPr/>
            <p:nvPr/>
          </p:nvGrpSpPr>
          <p:grpSpPr>
            <a:xfrm rot="16200000">
              <a:off x="4534697" y="4315417"/>
              <a:ext cx="454457" cy="172587"/>
              <a:chOff x="533400" y="3886200"/>
              <a:chExt cx="1203901" cy="457200"/>
            </a:xfrm>
          </p:grpSpPr>
          <p:cxnSp>
            <p:nvCxnSpPr>
              <p:cNvPr id="43" name="Straight Connector 42">
                <a:extLst>
                  <a:ext uri="{FF2B5EF4-FFF2-40B4-BE49-F238E27FC236}">
                    <a16:creationId xmlns:a16="http://schemas.microsoft.com/office/drawing/2014/main" id="{BA021E11-C671-4C02-B681-68E2B96AEB46}"/>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98FD254-C089-4BDA-A4BF-308BAF4789A7}"/>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0141A7A-B620-40EC-899A-62A25F1B4089}"/>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12A5322-F2F0-474C-B078-485E87B88C8D}"/>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A7FC8BA-C4FB-4295-A1EA-D2987BCCF2C1}"/>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B0AA558-BD14-47C1-9BCE-2EF643569279}"/>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4D884D-7542-4E8F-82A3-9C74EC37CE5D}"/>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0B592E9-ACD0-410F-B3A6-157DE57CD2A5}"/>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C2DDB51-762C-40B3-98C1-47796B5961AB}"/>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37B2E6A-6A6C-45DE-A0E4-82AEE7749506}"/>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73BD96C6-0475-436A-9CD7-D01CDC5D6D90}"/>
                </a:ext>
              </a:extLst>
            </p:cNvPr>
            <p:cNvGrpSpPr/>
            <p:nvPr/>
          </p:nvGrpSpPr>
          <p:grpSpPr>
            <a:xfrm rot="16200000">
              <a:off x="5226157" y="4315417"/>
              <a:ext cx="454457" cy="172587"/>
              <a:chOff x="533400" y="3886200"/>
              <a:chExt cx="1203901" cy="457200"/>
            </a:xfrm>
          </p:grpSpPr>
          <p:cxnSp>
            <p:nvCxnSpPr>
              <p:cNvPr id="33" name="Straight Connector 32">
                <a:extLst>
                  <a:ext uri="{FF2B5EF4-FFF2-40B4-BE49-F238E27FC236}">
                    <a16:creationId xmlns:a16="http://schemas.microsoft.com/office/drawing/2014/main" id="{E93FEA4D-5D87-4D86-BA7A-A9BBCEB735D4}"/>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ECB6A32-5AB0-4251-A74B-86938D1CF7F7}"/>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EB13D14-708D-42C0-976A-525BB2E8735B}"/>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001FB7D-BA46-4687-9B8C-697BBE3ECD18}"/>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B553B01-D57A-48E9-86D0-EB4823CE65B0}"/>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02D3A69-0B0F-4296-8314-5BBC85AF7BD7}"/>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AF09E8E-A3B4-4A03-834A-C8242949D5BB}"/>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2C22482-6E77-41B0-9B92-C76AC12A0174}"/>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820CF99-07F8-49D8-8870-68569A060039}"/>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49D6774-5C91-4FEB-95FD-A203AAD61C00}"/>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A407C41A-CD07-4DC5-9C95-12347488C56A}"/>
                </a:ext>
              </a:extLst>
            </p:cNvPr>
            <p:cNvSpPr txBox="1"/>
            <p:nvPr/>
          </p:nvSpPr>
          <p:spPr>
            <a:xfrm>
              <a:off x="3617794" y="4230170"/>
              <a:ext cx="429072" cy="369332"/>
            </a:xfrm>
            <a:prstGeom prst="rect">
              <a:avLst/>
            </a:prstGeom>
            <a:noFill/>
          </p:spPr>
          <p:txBody>
            <a:bodyPr wrap="square" rtlCol="0">
              <a:spAutoFit/>
            </a:bodyPr>
            <a:lstStyle/>
            <a:p>
              <a:pPr algn="ctr"/>
              <a:r>
                <a:rPr lang="en-US" dirty="0"/>
                <a:t>D</a:t>
              </a:r>
            </a:p>
          </p:txBody>
        </p:sp>
        <p:sp>
          <p:nvSpPr>
            <p:cNvPr id="24" name="TextBox 23">
              <a:extLst>
                <a:ext uri="{FF2B5EF4-FFF2-40B4-BE49-F238E27FC236}">
                  <a16:creationId xmlns:a16="http://schemas.microsoft.com/office/drawing/2014/main" id="{68D6D913-219B-40F6-A8E2-5B44FF9F6301}"/>
                </a:ext>
              </a:extLst>
            </p:cNvPr>
            <p:cNvSpPr txBox="1"/>
            <p:nvPr/>
          </p:nvSpPr>
          <p:spPr>
            <a:xfrm>
              <a:off x="3489054" y="3535919"/>
              <a:ext cx="429072" cy="369332"/>
            </a:xfrm>
            <a:prstGeom prst="rect">
              <a:avLst/>
            </a:prstGeom>
            <a:noFill/>
          </p:spPr>
          <p:txBody>
            <a:bodyPr wrap="square" rtlCol="0">
              <a:spAutoFit/>
            </a:bodyPr>
            <a:lstStyle/>
            <a:p>
              <a:pPr algn="ctr"/>
              <a:r>
                <a:rPr lang="en-US" dirty="0"/>
                <a:t>C</a:t>
              </a:r>
            </a:p>
          </p:txBody>
        </p:sp>
        <p:sp>
          <p:nvSpPr>
            <p:cNvPr id="25" name="TextBox 24">
              <a:extLst>
                <a:ext uri="{FF2B5EF4-FFF2-40B4-BE49-F238E27FC236}">
                  <a16:creationId xmlns:a16="http://schemas.microsoft.com/office/drawing/2014/main" id="{C9C479DC-A62D-4EEA-8441-3494EEF6AE72}"/>
                </a:ext>
              </a:extLst>
            </p:cNvPr>
            <p:cNvSpPr txBox="1"/>
            <p:nvPr/>
          </p:nvSpPr>
          <p:spPr>
            <a:xfrm>
              <a:off x="4212056" y="3535919"/>
              <a:ext cx="429072" cy="369332"/>
            </a:xfrm>
            <a:prstGeom prst="rect">
              <a:avLst/>
            </a:prstGeom>
            <a:noFill/>
          </p:spPr>
          <p:txBody>
            <a:bodyPr wrap="square" rtlCol="0">
              <a:spAutoFit/>
            </a:bodyPr>
            <a:lstStyle/>
            <a:p>
              <a:pPr algn="ctr"/>
              <a:r>
                <a:rPr lang="en-US" dirty="0"/>
                <a:t>C</a:t>
              </a:r>
            </a:p>
          </p:txBody>
        </p:sp>
        <p:sp>
          <p:nvSpPr>
            <p:cNvPr id="26" name="TextBox 25">
              <a:extLst>
                <a:ext uri="{FF2B5EF4-FFF2-40B4-BE49-F238E27FC236}">
                  <a16:creationId xmlns:a16="http://schemas.microsoft.com/office/drawing/2014/main" id="{0E8E0D18-B0DF-456F-9B41-6A5B1AD6CBB3}"/>
                </a:ext>
              </a:extLst>
            </p:cNvPr>
            <p:cNvSpPr txBox="1"/>
            <p:nvPr/>
          </p:nvSpPr>
          <p:spPr>
            <a:xfrm>
              <a:off x="4912746" y="3535919"/>
              <a:ext cx="429072" cy="369332"/>
            </a:xfrm>
            <a:prstGeom prst="rect">
              <a:avLst/>
            </a:prstGeom>
            <a:noFill/>
          </p:spPr>
          <p:txBody>
            <a:bodyPr wrap="square" rtlCol="0">
              <a:spAutoFit/>
            </a:bodyPr>
            <a:lstStyle/>
            <a:p>
              <a:pPr algn="ctr"/>
              <a:r>
                <a:rPr lang="en-US" dirty="0"/>
                <a:t>C</a:t>
              </a:r>
            </a:p>
          </p:txBody>
        </p:sp>
        <p:sp>
          <p:nvSpPr>
            <p:cNvPr id="27" name="TextBox 26">
              <a:extLst>
                <a:ext uri="{FF2B5EF4-FFF2-40B4-BE49-F238E27FC236}">
                  <a16:creationId xmlns:a16="http://schemas.microsoft.com/office/drawing/2014/main" id="{B5132BFF-23E7-48CA-B640-902E9B12C6C2}"/>
                </a:ext>
              </a:extLst>
            </p:cNvPr>
            <p:cNvSpPr txBox="1"/>
            <p:nvPr/>
          </p:nvSpPr>
          <p:spPr>
            <a:xfrm>
              <a:off x="4357046" y="4230170"/>
              <a:ext cx="429072" cy="369332"/>
            </a:xfrm>
            <a:prstGeom prst="rect">
              <a:avLst/>
            </a:prstGeom>
            <a:noFill/>
          </p:spPr>
          <p:txBody>
            <a:bodyPr wrap="square" rtlCol="0">
              <a:spAutoFit/>
            </a:bodyPr>
            <a:lstStyle/>
            <a:p>
              <a:pPr algn="ctr"/>
              <a:r>
                <a:rPr lang="en-US" dirty="0"/>
                <a:t>D</a:t>
              </a:r>
            </a:p>
          </p:txBody>
        </p:sp>
        <p:sp>
          <p:nvSpPr>
            <p:cNvPr id="28" name="TextBox 27">
              <a:extLst>
                <a:ext uri="{FF2B5EF4-FFF2-40B4-BE49-F238E27FC236}">
                  <a16:creationId xmlns:a16="http://schemas.microsoft.com/office/drawing/2014/main" id="{B57A8222-4F7E-4F8A-AB73-503CF53CD5E5}"/>
                </a:ext>
              </a:extLst>
            </p:cNvPr>
            <p:cNvSpPr txBox="1"/>
            <p:nvPr/>
          </p:nvSpPr>
          <p:spPr>
            <a:xfrm>
              <a:off x="5033371" y="4214826"/>
              <a:ext cx="429072" cy="369332"/>
            </a:xfrm>
            <a:prstGeom prst="rect">
              <a:avLst/>
            </a:prstGeom>
            <a:noFill/>
          </p:spPr>
          <p:txBody>
            <a:bodyPr wrap="square" rtlCol="0">
              <a:spAutoFit/>
            </a:bodyPr>
            <a:lstStyle/>
            <a:p>
              <a:pPr algn="ctr"/>
              <a:r>
                <a:rPr lang="en-US" dirty="0"/>
                <a:t>B</a:t>
              </a:r>
            </a:p>
          </p:txBody>
        </p:sp>
        <p:sp>
          <p:nvSpPr>
            <p:cNvPr id="29" name="TextBox 28">
              <a:extLst>
                <a:ext uri="{FF2B5EF4-FFF2-40B4-BE49-F238E27FC236}">
                  <a16:creationId xmlns:a16="http://schemas.microsoft.com/office/drawing/2014/main" id="{B4523B08-1A3A-4578-BECD-43822AF863A4}"/>
                </a:ext>
              </a:extLst>
            </p:cNvPr>
            <p:cNvSpPr txBox="1"/>
            <p:nvPr/>
          </p:nvSpPr>
          <p:spPr>
            <a:xfrm>
              <a:off x="2877924" y="4217419"/>
              <a:ext cx="429072" cy="369332"/>
            </a:xfrm>
            <a:prstGeom prst="rect">
              <a:avLst/>
            </a:prstGeom>
            <a:noFill/>
          </p:spPr>
          <p:txBody>
            <a:bodyPr wrap="square" rtlCol="0">
              <a:spAutoFit/>
            </a:bodyPr>
            <a:lstStyle/>
            <a:p>
              <a:pPr algn="ctr"/>
              <a:r>
                <a:rPr lang="en-US" dirty="0"/>
                <a:t>B</a:t>
              </a:r>
            </a:p>
          </p:txBody>
        </p:sp>
        <p:sp>
          <p:nvSpPr>
            <p:cNvPr id="30" name="TextBox 29">
              <a:extLst>
                <a:ext uri="{FF2B5EF4-FFF2-40B4-BE49-F238E27FC236}">
                  <a16:creationId xmlns:a16="http://schemas.microsoft.com/office/drawing/2014/main" id="{E3D2FFA4-4400-41D6-A1D8-2B88F5A940A8}"/>
                </a:ext>
              </a:extLst>
            </p:cNvPr>
            <p:cNvSpPr txBox="1"/>
            <p:nvPr/>
          </p:nvSpPr>
          <p:spPr>
            <a:xfrm>
              <a:off x="3489054" y="4844743"/>
              <a:ext cx="429072" cy="369332"/>
            </a:xfrm>
            <a:prstGeom prst="rect">
              <a:avLst/>
            </a:prstGeom>
            <a:noFill/>
          </p:spPr>
          <p:txBody>
            <a:bodyPr wrap="square" rtlCol="0">
              <a:spAutoFit/>
            </a:bodyPr>
            <a:lstStyle/>
            <a:p>
              <a:pPr algn="ctr"/>
              <a:r>
                <a:rPr lang="en-US" dirty="0"/>
                <a:t>C</a:t>
              </a:r>
            </a:p>
          </p:txBody>
        </p:sp>
        <p:sp>
          <p:nvSpPr>
            <p:cNvPr id="31" name="TextBox 30">
              <a:extLst>
                <a:ext uri="{FF2B5EF4-FFF2-40B4-BE49-F238E27FC236}">
                  <a16:creationId xmlns:a16="http://schemas.microsoft.com/office/drawing/2014/main" id="{32F09184-1D49-4AD6-8F02-B2B4C4B8D228}"/>
                </a:ext>
              </a:extLst>
            </p:cNvPr>
            <p:cNvSpPr txBox="1"/>
            <p:nvPr/>
          </p:nvSpPr>
          <p:spPr>
            <a:xfrm>
              <a:off x="4212056" y="4844743"/>
              <a:ext cx="429072" cy="369332"/>
            </a:xfrm>
            <a:prstGeom prst="rect">
              <a:avLst/>
            </a:prstGeom>
            <a:noFill/>
          </p:spPr>
          <p:txBody>
            <a:bodyPr wrap="square" rtlCol="0">
              <a:spAutoFit/>
            </a:bodyPr>
            <a:lstStyle/>
            <a:p>
              <a:pPr algn="ctr"/>
              <a:r>
                <a:rPr lang="en-US" dirty="0"/>
                <a:t>C</a:t>
              </a:r>
            </a:p>
          </p:txBody>
        </p:sp>
        <p:sp>
          <p:nvSpPr>
            <p:cNvPr id="32" name="TextBox 31">
              <a:extLst>
                <a:ext uri="{FF2B5EF4-FFF2-40B4-BE49-F238E27FC236}">
                  <a16:creationId xmlns:a16="http://schemas.microsoft.com/office/drawing/2014/main" id="{595ED38E-C445-4AE2-9D74-98DBCD2862F8}"/>
                </a:ext>
              </a:extLst>
            </p:cNvPr>
            <p:cNvSpPr txBox="1"/>
            <p:nvPr/>
          </p:nvSpPr>
          <p:spPr>
            <a:xfrm>
              <a:off x="4912746" y="4844743"/>
              <a:ext cx="429072" cy="369332"/>
            </a:xfrm>
            <a:prstGeom prst="rect">
              <a:avLst/>
            </a:prstGeom>
            <a:noFill/>
          </p:spPr>
          <p:txBody>
            <a:bodyPr wrap="square" rtlCol="0">
              <a:spAutoFit/>
            </a:bodyPr>
            <a:lstStyle/>
            <a:p>
              <a:pPr algn="ctr"/>
              <a:r>
                <a:rPr lang="en-US" dirty="0"/>
                <a:t>C</a:t>
              </a:r>
            </a:p>
          </p:txBody>
        </p:sp>
      </p:grpSp>
      <p:sp>
        <p:nvSpPr>
          <p:cNvPr id="134" name="TextBox 133">
            <a:extLst>
              <a:ext uri="{FF2B5EF4-FFF2-40B4-BE49-F238E27FC236}">
                <a16:creationId xmlns:a16="http://schemas.microsoft.com/office/drawing/2014/main" id="{7AE50E30-2266-48B6-93AD-3B4380F1EBBE}"/>
              </a:ext>
            </a:extLst>
          </p:cNvPr>
          <p:cNvSpPr txBox="1"/>
          <p:nvPr/>
        </p:nvSpPr>
        <p:spPr>
          <a:xfrm>
            <a:off x="4439934" y="5715000"/>
            <a:ext cx="4756390" cy="689932"/>
          </a:xfrm>
          <a:prstGeom prst="rect">
            <a:avLst/>
          </a:prstGeom>
          <a:noFill/>
        </p:spPr>
        <p:txBody>
          <a:bodyPr wrap="square">
            <a:spAutoFit/>
          </a:bodyPr>
          <a:lstStyle/>
          <a:p>
            <a:pPr>
              <a:spcBef>
                <a:spcPts val="100"/>
              </a:spcBef>
              <a:defRPr/>
            </a:pPr>
            <a:r>
              <a:rPr lang="en-US" sz="2000" b="1" dirty="0">
                <a:solidFill>
                  <a:srgbClr val="0B3D91"/>
                </a:solidFill>
                <a:latin typeface="Arial"/>
                <a:cs typeface="Arial"/>
              </a:rPr>
              <a:t>Where k = A</a:t>
            </a:r>
            <a:r>
              <a:rPr lang="en-US" sz="2000" b="1" baseline="-25000" dirty="0">
                <a:solidFill>
                  <a:srgbClr val="0B3D91"/>
                </a:solidFill>
                <a:latin typeface="Arial"/>
                <a:cs typeface="Arial"/>
              </a:rPr>
              <a:t>x</a:t>
            </a:r>
            <a:r>
              <a:rPr lang="en-US" sz="2000" b="1" dirty="0">
                <a:solidFill>
                  <a:srgbClr val="0B3D91"/>
                </a:solidFill>
                <a:latin typeface="Arial"/>
                <a:cs typeface="Arial"/>
              </a:rPr>
              <a:t> = 1 and L = 2:</a:t>
            </a:r>
          </a:p>
          <a:p>
            <a:pPr>
              <a:spcBef>
                <a:spcPts val="100"/>
              </a:spcBef>
              <a:defRPr/>
            </a:pPr>
            <a:r>
              <a:rPr lang="en-US" b="1" dirty="0">
                <a:solidFill>
                  <a:srgbClr val="0B3D91"/>
                </a:solidFill>
                <a:latin typeface="Arial"/>
                <a:cs typeface="Arial"/>
              </a:rPr>
              <a:t>B=1, C=0.25, D=2</a:t>
            </a:r>
          </a:p>
        </p:txBody>
      </p:sp>
      <p:sp>
        <p:nvSpPr>
          <p:cNvPr id="136" name="TextBox 135">
            <a:extLst>
              <a:ext uri="{FF2B5EF4-FFF2-40B4-BE49-F238E27FC236}">
                <a16:creationId xmlns:a16="http://schemas.microsoft.com/office/drawing/2014/main" id="{71B948EF-6BF6-4280-961C-444D3E727DE6}"/>
              </a:ext>
            </a:extLst>
          </p:cNvPr>
          <p:cNvSpPr txBox="1"/>
          <p:nvPr/>
        </p:nvSpPr>
        <p:spPr>
          <a:xfrm>
            <a:off x="4177959" y="1120249"/>
            <a:ext cx="4813640" cy="2095445"/>
          </a:xfrm>
          <a:prstGeom prst="rect">
            <a:avLst/>
          </a:prstGeom>
          <a:noFill/>
        </p:spPr>
        <p:txBody>
          <a:bodyPr wrap="square">
            <a:spAutoFit/>
          </a:bodyPr>
          <a:lstStyle/>
          <a:p>
            <a:pPr marL="171450" indent="-171450" algn="just">
              <a:spcBef>
                <a:spcPts val="100"/>
              </a:spcBef>
              <a:buFontTx/>
              <a:buChar char="•"/>
            </a:pPr>
            <a:r>
              <a:rPr lang="en-US" altLang="en-US" dirty="0">
                <a:solidFill>
                  <a:srgbClr val="0B3D91"/>
                </a:solidFill>
                <a:latin typeface="Arial" panose="020B0604020202020204" pitchFamily="34" charset="0"/>
                <a:cs typeface="Arial" panose="020B0604020202020204" pitchFamily="34" charset="0"/>
              </a:rPr>
              <a:t>Now let’s investigate a bar twice as long (6 cm) but with an Edge Node Formulation</a:t>
            </a:r>
          </a:p>
          <a:p>
            <a:pPr marL="171450" indent="-171450" algn="just">
              <a:spcBef>
                <a:spcPts val="100"/>
              </a:spcBef>
              <a:buFontTx/>
              <a:buChar char="•"/>
            </a:pPr>
            <a:endParaRPr lang="en-US" altLang="en-US" dirty="0">
              <a:solidFill>
                <a:srgbClr val="0B3D91"/>
              </a:solidFill>
              <a:latin typeface="Arial" panose="020B0604020202020204" pitchFamily="34" charset="0"/>
              <a:cs typeface="Arial" panose="020B0604020202020204" pitchFamily="34" charset="0"/>
            </a:endParaRPr>
          </a:p>
          <a:p>
            <a:pPr marL="171450" indent="-171450" algn="just">
              <a:spcBef>
                <a:spcPts val="100"/>
              </a:spcBef>
              <a:buFontTx/>
              <a:buChar char="•"/>
            </a:pPr>
            <a:endParaRPr lang="en-US" altLang="en-US" dirty="0">
              <a:solidFill>
                <a:srgbClr val="0B3D91"/>
              </a:solidFill>
              <a:latin typeface="Arial" panose="020B0604020202020204" pitchFamily="34" charset="0"/>
              <a:cs typeface="Arial" panose="020B0604020202020204" pitchFamily="34" charset="0"/>
            </a:endParaRPr>
          </a:p>
          <a:p>
            <a:pPr algn="just">
              <a:spcBef>
                <a:spcPts val="100"/>
              </a:spcBef>
              <a:buFontTx/>
              <a:buChar char="•"/>
            </a:pPr>
            <a:endParaRPr lang="en-US" altLang="en-US" dirty="0">
              <a:solidFill>
                <a:srgbClr val="0B3D91"/>
              </a:solidFill>
              <a:latin typeface="Arial" panose="020B0604020202020204" pitchFamily="34" charset="0"/>
              <a:cs typeface="Arial" panose="020B0604020202020204" pitchFamily="34" charset="0"/>
            </a:endParaRPr>
          </a:p>
          <a:p>
            <a:pPr algn="just">
              <a:spcBef>
                <a:spcPts val="100"/>
              </a:spcBef>
              <a:buFontTx/>
              <a:buChar char="•"/>
            </a:pPr>
            <a:endParaRPr lang="en-US" altLang="en-US" dirty="0">
              <a:solidFill>
                <a:srgbClr val="0B3D91"/>
              </a:solidFill>
              <a:latin typeface="Arial" panose="020B0604020202020204" pitchFamily="34" charset="0"/>
              <a:cs typeface="Arial" panose="020B0604020202020204" pitchFamily="34" charset="0"/>
            </a:endParaRPr>
          </a:p>
          <a:p>
            <a:pPr algn="just">
              <a:spcBef>
                <a:spcPts val="100"/>
              </a:spcBef>
              <a:buFontTx/>
              <a:buChar char="•"/>
            </a:pPr>
            <a:endParaRPr lang="en-US" altLang="en-US" dirty="0">
              <a:solidFill>
                <a:srgbClr val="0B3D91"/>
              </a:solidFill>
              <a:latin typeface="Arial" panose="020B0604020202020204" pitchFamily="34" charset="0"/>
              <a:cs typeface="Arial" panose="020B0604020202020204" pitchFamily="34" charset="0"/>
            </a:endParaRPr>
          </a:p>
        </p:txBody>
      </p:sp>
      <p:pic>
        <p:nvPicPr>
          <p:cNvPr id="163" name="Picture 162">
            <a:extLst>
              <a:ext uri="{FF2B5EF4-FFF2-40B4-BE49-F238E27FC236}">
                <a16:creationId xmlns:a16="http://schemas.microsoft.com/office/drawing/2014/main" id="{A44BD3B4-624F-4313-A889-6A044B47B2E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795712" y="1752600"/>
            <a:ext cx="5338762" cy="1345296"/>
          </a:xfrm>
          <a:prstGeom prst="rect">
            <a:avLst/>
          </a:prstGeom>
        </p:spPr>
      </p:pic>
      <p:sp>
        <p:nvSpPr>
          <p:cNvPr id="164" name="TextBox 163">
            <a:extLst>
              <a:ext uri="{FF2B5EF4-FFF2-40B4-BE49-F238E27FC236}">
                <a16:creationId xmlns:a16="http://schemas.microsoft.com/office/drawing/2014/main" id="{FFA8F50E-D20A-4485-A923-7F1BDC64D96A}"/>
              </a:ext>
            </a:extLst>
          </p:cNvPr>
          <p:cNvSpPr txBox="1"/>
          <p:nvPr/>
        </p:nvSpPr>
        <p:spPr>
          <a:xfrm>
            <a:off x="4177959" y="3146086"/>
            <a:ext cx="4966040" cy="1151597"/>
          </a:xfrm>
          <a:prstGeom prst="rect">
            <a:avLst/>
          </a:prstGeom>
          <a:noFill/>
        </p:spPr>
        <p:txBody>
          <a:bodyPr wrap="square">
            <a:spAutoFit/>
          </a:bodyPr>
          <a:lstStyle/>
          <a:p>
            <a:pPr marL="228600" indent="-228600" algn="just">
              <a:spcBef>
                <a:spcPts val="100"/>
              </a:spcBef>
              <a:buFontTx/>
              <a:buChar char="•"/>
            </a:pPr>
            <a:r>
              <a:rPr lang="en-US" altLang="en-US" dirty="0">
                <a:solidFill>
                  <a:srgbClr val="0B3D91"/>
                </a:solidFill>
                <a:latin typeface="Arial" panose="020B0604020202020204" pitchFamily="34" charset="0"/>
                <a:cs typeface="Arial" panose="020B0604020202020204" pitchFamily="34" charset="0"/>
              </a:rPr>
              <a:t>The closed form solution still shows a linear distribution from 360 K to 300 K</a:t>
            </a:r>
          </a:p>
          <a:p>
            <a:pPr marL="342900" lvl="1" indent="-114300" algn="just">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Green nodes would be 360 K, 340 K, 320 K, and 300 K from left to right</a:t>
            </a:r>
          </a:p>
        </p:txBody>
      </p:sp>
      <p:sp>
        <p:nvSpPr>
          <p:cNvPr id="137" name="Slide Number Placeholder 1">
            <a:extLst>
              <a:ext uri="{FF2B5EF4-FFF2-40B4-BE49-F238E27FC236}">
                <a16:creationId xmlns:a16="http://schemas.microsoft.com/office/drawing/2014/main" id="{7204D40C-AADB-432A-A988-868AF6860A5A}"/>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195</a:t>
            </a:fld>
            <a:endParaRPr lang="en-US" altLang="en-US" sz="1200" dirty="0"/>
          </a:p>
        </p:txBody>
      </p:sp>
    </p:spTree>
    <p:extLst>
      <p:ext uri="{BB962C8B-B14F-4D97-AF65-F5344CB8AC3E}">
        <p14:creationId xmlns:p14="http://schemas.microsoft.com/office/powerpoint/2010/main" val="3236714998"/>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6CD9067F-9FE4-4A48-B43D-2F35F544FE54}"/>
              </a:ext>
            </a:extLst>
          </p:cNvPr>
          <p:cNvSpPr txBox="1"/>
          <p:nvPr/>
        </p:nvSpPr>
        <p:spPr>
          <a:xfrm>
            <a:off x="152400" y="1322388"/>
            <a:ext cx="8915400" cy="3046988"/>
          </a:xfrm>
          <a:prstGeom prst="rect">
            <a:avLst/>
          </a:prstGeom>
          <a:noFill/>
        </p:spPr>
        <p:txBody>
          <a:bodyPr wrap="square">
            <a:spAutoFit/>
          </a:bodyPr>
          <a:lstStyle/>
          <a:p>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MODEL = EDGENODE                                                                      </a:t>
            </a:r>
            <a:r>
              <a:rPr lang="en-US" sz="800" dirty="0" err="1">
                <a:latin typeface="Courier New" panose="02070309020205020404" pitchFamily="49" charset="0"/>
                <a:cs typeface="Courier New" panose="02070309020205020404" pitchFamily="49" charset="0"/>
              </a:rPr>
              <a:t>EDGENODE</a:t>
            </a:r>
            <a:r>
              <a:rPr lang="en-US" sz="800" dirty="0">
                <a:latin typeface="Courier New" panose="02070309020205020404" pitchFamily="49" charset="0"/>
                <a:cs typeface="Courier New" panose="02070309020205020404" pitchFamily="49" charset="0"/>
              </a:rPr>
              <a:t> CASE                                                           </a:t>
            </a:r>
          </a:p>
          <a:p>
            <a:r>
              <a:rPr lang="en-US" sz="800" dirty="0">
                <a:latin typeface="Courier New" panose="02070309020205020404" pitchFamily="49" charset="0"/>
                <a:cs typeface="Courier New" panose="02070309020205020404" pitchFamily="49" charset="0"/>
              </a:rPr>
              <a:t>   STDSTL</a:t>
            </a:r>
          </a:p>
          <a:p>
            <a:endParaRPr lang="en-US" sz="800" dirty="0">
              <a:latin typeface="Courier New" panose="02070309020205020404" pitchFamily="49" charset="0"/>
              <a:cs typeface="Courier New" panose="02070309020205020404" pitchFamily="49" charset="0"/>
            </a:endParaRPr>
          </a:p>
          <a:p>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SUBMODEL NAME = BAR                             </a:t>
            </a:r>
          </a:p>
          <a:p>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CONVERGENCE STATUS: SUBMODEL CONVERGED                                                                                  </a:t>
            </a:r>
          </a:p>
          <a:p>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CALCULATED                               ALLOWED</a:t>
            </a:r>
          </a:p>
          <a:p>
            <a:r>
              <a:rPr lang="en-US" sz="800" dirty="0">
                <a:latin typeface="Courier New" panose="02070309020205020404" pitchFamily="49" charset="0"/>
                <a:cs typeface="Courier New" panose="02070309020205020404" pitchFamily="49" charset="0"/>
              </a:rPr>
              <a:t>         MAX DIFF DELTA T PER ITER     DRLXCC(BAR                7)=  0.00000     VS. DRLXCA= 1.000000E-03</a:t>
            </a:r>
          </a:p>
          <a:p>
            <a:r>
              <a:rPr lang="en-US" sz="800" dirty="0">
                <a:latin typeface="Courier New" panose="02070309020205020404" pitchFamily="49" charset="0"/>
                <a:cs typeface="Courier New" panose="02070309020205020404" pitchFamily="49" charset="0"/>
              </a:rPr>
              <a:t>         MAX ARITH DELTA T PER ITER    ARLXCC(                   0)=  0.00000     VS. ARLXCA= 1.000000E-03</a:t>
            </a:r>
          </a:p>
          <a:p>
            <a:r>
              <a:rPr lang="en-US" sz="800" dirty="0">
                <a:latin typeface="Courier New" panose="02070309020205020404" pitchFamily="49" charset="0"/>
                <a:cs typeface="Courier New" panose="02070309020205020404" pitchFamily="49" charset="0"/>
              </a:rPr>
              <a:t>         FRACTIONAL SYSTEM LEVEL ENERGY IMBALANCE =  0.00000     VS. EBALSA= 1.000000E-02</a:t>
            </a:r>
          </a:p>
          <a:p>
            <a:r>
              <a:rPr lang="en-US" sz="800" dirty="0">
                <a:latin typeface="Courier New" panose="02070309020205020404" pitchFamily="49" charset="0"/>
                <a:cs typeface="Courier New" panose="02070309020205020404" pitchFamily="49" charset="0"/>
              </a:rPr>
              <a:t>         ENERGY INTO AND OUT OF SUB    ESUMIS                  =  10.0000         ESUMOS=  10.0000    </a:t>
            </a:r>
          </a:p>
          <a:p>
            <a:r>
              <a:rPr lang="en-US" sz="800" dirty="0">
                <a:latin typeface="Courier New" panose="02070309020205020404" pitchFamily="49" charset="0"/>
                <a:cs typeface="Courier New" panose="02070309020205020404" pitchFamily="49" charset="0"/>
              </a:rPr>
              <a:t>         MAX NODAL ENERGY BALANCE      EBALNC(BAR                7)=  0.00000     VS. EBALNA=  0.00000    </a:t>
            </a:r>
          </a:p>
          <a:p>
            <a:r>
              <a:rPr lang="en-US" sz="800" dirty="0">
                <a:latin typeface="Courier New" panose="02070309020205020404" pitchFamily="49" charset="0"/>
                <a:cs typeface="Courier New" panose="02070309020205020404" pitchFamily="49" charset="0"/>
              </a:rPr>
              <a:t>         NUMBER OF ITERATIONS          LOOPCT                  =           2      VS. NLOOPS=         500</a:t>
            </a:r>
          </a:p>
          <a:p>
            <a:r>
              <a:rPr lang="en-US" sz="800" dirty="0">
                <a:latin typeface="Courier New" panose="02070309020205020404" pitchFamily="49" charset="0"/>
                <a:cs typeface="Courier New" panose="02070309020205020404" pitchFamily="49" charset="0"/>
              </a:rPr>
              <a:t>         PROBLEM TIME                  TIMEN                   =  0.00000     VS. TIMEND=  0.00000    </a:t>
            </a:r>
          </a:p>
          <a:p>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DIFFUSION NODES IN INPUT NODE NUMBER ORDER</a:t>
            </a:r>
          </a:p>
          <a:p>
            <a:r>
              <a:rPr lang="en-US" sz="800" dirty="0">
                <a:latin typeface="Courier New" panose="02070309020205020404" pitchFamily="49" charset="0"/>
                <a:cs typeface="Courier New" panose="02070309020205020404" pitchFamily="49" charset="0"/>
              </a:rPr>
              <a:t>   T       1=  360.00     T       2=  340.00     T       3=  320.00     T       5=  360.00     T       6=  340.00     T       7=  320.00    </a:t>
            </a:r>
          </a:p>
          <a:p>
            <a:r>
              <a:rPr lang="en-US" sz="800" dirty="0">
                <a:latin typeface="Courier New" panose="02070309020205020404" pitchFamily="49" charset="0"/>
                <a:cs typeface="Courier New" panose="02070309020205020404" pitchFamily="49" charset="0"/>
              </a:rPr>
              <a:t>                                     ARITHMETIC NODES IN INPUT NODE NUMBER ORDER</a:t>
            </a:r>
          </a:p>
          <a:p>
            <a:r>
              <a:rPr lang="en-US" sz="800" dirty="0">
                <a:latin typeface="Courier New" panose="02070309020205020404" pitchFamily="49" charset="0"/>
                <a:cs typeface="Courier New" panose="02070309020205020404" pitchFamily="49" charset="0"/>
              </a:rPr>
              <a:t>                                                        ++NONE++</a:t>
            </a:r>
          </a:p>
          <a:p>
            <a:r>
              <a:rPr lang="en-US" sz="800" dirty="0">
                <a:latin typeface="Courier New" panose="02070309020205020404" pitchFamily="49" charset="0"/>
                <a:cs typeface="Courier New" panose="02070309020205020404" pitchFamily="49" charset="0"/>
              </a:rPr>
              <a:t>                                     BOUNDARY NODES IN INPUT NODE NUMBER ORDER</a:t>
            </a:r>
          </a:p>
          <a:p>
            <a:r>
              <a:rPr lang="en-US" sz="800" dirty="0">
                <a:latin typeface="Courier New" panose="02070309020205020404" pitchFamily="49" charset="0"/>
                <a:cs typeface="Courier New" panose="02070309020205020404" pitchFamily="49" charset="0"/>
              </a:rPr>
              <a:t>   T       4=  300.00     T       8=  300.00 </a:t>
            </a:r>
          </a:p>
        </p:txBody>
      </p:sp>
      <p:sp>
        <p:nvSpPr>
          <p:cNvPr id="2" name="object 2">
            <a:extLst>
              <a:ext uri="{FF2B5EF4-FFF2-40B4-BE49-F238E27FC236}">
                <a16:creationId xmlns:a16="http://schemas.microsoft.com/office/drawing/2014/main" id="{7F24C749-7C15-49CE-B5C5-9B65986DD07E}"/>
              </a:ext>
            </a:extLst>
          </p:cNvPr>
          <p:cNvSpPr txBox="1">
            <a:spLocks noGrp="1"/>
          </p:cNvSpPr>
          <p:nvPr>
            <p:ph type="title"/>
          </p:nvPr>
        </p:nvSpPr>
        <p:spPr>
          <a:xfrm>
            <a:off x="988828" y="0"/>
            <a:ext cx="7357730" cy="999460"/>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SINDA Model Example </a:t>
            </a:r>
            <a:r>
              <a:rPr lang="en-US" sz="2800" spc="-5" dirty="0"/>
              <a:t>–</a:t>
            </a:r>
            <a:r>
              <a:rPr sz="2800" spc="-5" dirty="0"/>
              <a:t> Output</a:t>
            </a:r>
            <a:r>
              <a:rPr lang="en-US" sz="2800" spc="-5" dirty="0"/>
              <a:t> (Edge Node)</a:t>
            </a:r>
            <a:endParaRPr sz="2800" spc="-5" dirty="0"/>
          </a:p>
        </p:txBody>
      </p:sp>
      <p:sp>
        <p:nvSpPr>
          <p:cNvPr id="160798" name="object 30">
            <a:extLst>
              <a:ext uri="{FF2B5EF4-FFF2-40B4-BE49-F238E27FC236}">
                <a16:creationId xmlns:a16="http://schemas.microsoft.com/office/drawing/2014/main" id="{952CEB3D-6B99-4FE2-89BD-8928AB40DCCD}"/>
              </a:ext>
            </a:extLst>
          </p:cNvPr>
          <p:cNvSpPr txBox="1">
            <a:spLocks noChangeArrowheads="1"/>
          </p:cNvSpPr>
          <p:nvPr/>
        </p:nvSpPr>
        <p:spPr bwMode="auto">
          <a:xfrm>
            <a:off x="6553200" y="3291577"/>
            <a:ext cx="2762250" cy="289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9050" indent="-63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800" dirty="0">
                <a:solidFill>
                  <a:srgbClr val="FF0000"/>
                </a:solidFill>
                <a:latin typeface="Arial" panose="020B0604020202020204" pitchFamily="34" charset="0"/>
                <a:cs typeface="Arial" panose="020B0604020202020204" pitchFamily="34" charset="0"/>
              </a:rPr>
              <a:t>Results as  expected !</a:t>
            </a:r>
            <a:endParaRPr lang="en-US" altLang="en-US" sz="1800" dirty="0">
              <a:latin typeface="Arial" panose="020B0604020202020204" pitchFamily="34" charset="0"/>
              <a:cs typeface="Arial" panose="020B0604020202020204" pitchFamily="34" charset="0"/>
            </a:endParaRPr>
          </a:p>
        </p:txBody>
      </p:sp>
      <p:sp>
        <p:nvSpPr>
          <p:cNvPr id="35" name="object 14">
            <a:extLst>
              <a:ext uri="{FF2B5EF4-FFF2-40B4-BE49-F238E27FC236}">
                <a16:creationId xmlns:a16="http://schemas.microsoft.com/office/drawing/2014/main" id="{258E8C5F-89BA-4620-99B2-263614529464}"/>
              </a:ext>
            </a:extLst>
          </p:cNvPr>
          <p:cNvSpPr>
            <a:spLocks/>
          </p:cNvSpPr>
          <p:nvPr/>
        </p:nvSpPr>
        <p:spPr bwMode="auto">
          <a:xfrm>
            <a:off x="152400" y="3581400"/>
            <a:ext cx="8763000" cy="304800"/>
          </a:xfrm>
          <a:custGeom>
            <a:avLst/>
            <a:gdLst>
              <a:gd name="T0" fmla="*/ 903 w 990600"/>
              <a:gd name="T1" fmla="*/ 966028 h 2057400"/>
              <a:gd name="T2" fmla="*/ 7979 w 990600"/>
              <a:gd name="T3" fmla="*/ 843773 h 2057400"/>
              <a:gd name="T4" fmla="*/ 21733 w 990600"/>
              <a:gd name="T5" fmla="*/ 726354 h 2057400"/>
              <a:gd name="T6" fmla="*/ 41752 w 990600"/>
              <a:gd name="T7" fmla="*/ 614632 h 2057400"/>
              <a:gd name="T8" fmla="*/ 67620 w 990600"/>
              <a:gd name="T9" fmla="*/ 509467 h 2057400"/>
              <a:gd name="T10" fmla="*/ 98924 w 990600"/>
              <a:gd name="T11" fmla="*/ 411719 h 2057400"/>
              <a:gd name="T12" fmla="*/ 135248 w 990600"/>
              <a:gd name="T13" fmla="*/ 322249 h 2057400"/>
              <a:gd name="T14" fmla="*/ 176179 w 990600"/>
              <a:gd name="T15" fmla="*/ 241916 h 2057400"/>
              <a:gd name="T16" fmla="*/ 221303 w 990600"/>
              <a:gd name="T17" fmla="*/ 171582 h 2057400"/>
              <a:gd name="T18" fmla="*/ 295942 w 990600"/>
              <a:gd name="T19" fmla="*/ 86710 h 2057400"/>
              <a:gd name="T20" fmla="*/ 406266 w 990600"/>
              <a:gd name="T21" fmla="*/ 16571 h 2057400"/>
              <a:gd name="T22" fmla="*/ 495300 w 990600"/>
              <a:gd name="T23" fmla="*/ 0 h 2057400"/>
              <a:gd name="T24" fmla="*/ 555168 w 990600"/>
              <a:gd name="T25" fmla="*/ 7438 h 2057400"/>
              <a:gd name="T26" fmla="*/ 668130 w 990600"/>
              <a:gd name="T27" fmla="*/ 64365 h 2057400"/>
              <a:gd name="T28" fmla="*/ 769296 w 990600"/>
              <a:gd name="T29" fmla="*/ 171615 h 2057400"/>
              <a:gd name="T30" fmla="*/ 814420 w 990600"/>
              <a:gd name="T31" fmla="*/ 241958 h 2057400"/>
              <a:gd name="T32" fmla="*/ 855351 w 990600"/>
              <a:gd name="T33" fmla="*/ 322298 h 2057400"/>
              <a:gd name="T34" fmla="*/ 891675 w 990600"/>
              <a:gd name="T35" fmla="*/ 411774 h 2057400"/>
              <a:gd name="T36" fmla="*/ 922979 w 990600"/>
              <a:gd name="T37" fmla="*/ 509524 h 2057400"/>
              <a:gd name="T38" fmla="*/ 948847 w 990600"/>
              <a:gd name="T39" fmla="*/ 614686 h 2057400"/>
              <a:gd name="T40" fmla="*/ 968866 w 990600"/>
              <a:gd name="T41" fmla="*/ 726401 h 2057400"/>
              <a:gd name="T42" fmla="*/ 982620 w 990600"/>
              <a:gd name="T43" fmla="*/ 843806 h 2057400"/>
              <a:gd name="T44" fmla="*/ 989696 w 990600"/>
              <a:gd name="T45" fmla="*/ 966041 h 2057400"/>
              <a:gd name="T46" fmla="*/ 989696 w 990600"/>
              <a:gd name="T47" fmla="*/ 1091371 h 2057400"/>
              <a:gd name="T48" fmla="*/ 982620 w 990600"/>
              <a:gd name="T49" fmla="*/ 1213626 h 2057400"/>
              <a:gd name="T50" fmla="*/ 968866 w 990600"/>
              <a:gd name="T51" fmla="*/ 1331045 h 2057400"/>
              <a:gd name="T52" fmla="*/ 948847 w 990600"/>
              <a:gd name="T53" fmla="*/ 1442767 h 2057400"/>
              <a:gd name="T54" fmla="*/ 922979 w 990600"/>
              <a:gd name="T55" fmla="*/ 1547932 h 2057400"/>
              <a:gd name="T56" fmla="*/ 891675 w 990600"/>
              <a:gd name="T57" fmla="*/ 1645680 h 2057400"/>
              <a:gd name="T58" fmla="*/ 855351 w 990600"/>
              <a:gd name="T59" fmla="*/ 1735150 h 2057400"/>
              <a:gd name="T60" fmla="*/ 814420 w 990600"/>
              <a:gd name="T61" fmla="*/ 1815483 h 2057400"/>
              <a:gd name="T62" fmla="*/ 769296 w 990600"/>
              <a:gd name="T63" fmla="*/ 1885817 h 2057400"/>
              <a:gd name="T64" fmla="*/ 694657 w 990600"/>
              <a:gd name="T65" fmla="*/ 1970689 h 2057400"/>
              <a:gd name="T66" fmla="*/ 584333 w 990600"/>
              <a:gd name="T67" fmla="*/ 2040828 h 2057400"/>
              <a:gd name="T68" fmla="*/ 495300 w 990600"/>
              <a:gd name="T69" fmla="*/ 2057400 h 2057400"/>
              <a:gd name="T70" fmla="*/ 435431 w 990600"/>
              <a:gd name="T71" fmla="*/ 2049963 h 2057400"/>
              <a:gd name="T72" fmla="*/ 322469 w 990600"/>
              <a:gd name="T73" fmla="*/ 1993049 h 2057400"/>
              <a:gd name="T74" fmla="*/ 221303 w 990600"/>
              <a:gd name="T75" fmla="*/ 1885817 h 2057400"/>
              <a:gd name="T76" fmla="*/ 176179 w 990600"/>
              <a:gd name="T77" fmla="*/ 1815483 h 2057400"/>
              <a:gd name="T78" fmla="*/ 135248 w 990600"/>
              <a:gd name="T79" fmla="*/ 1735150 h 2057400"/>
              <a:gd name="T80" fmla="*/ 98924 w 990600"/>
              <a:gd name="T81" fmla="*/ 1645680 h 2057400"/>
              <a:gd name="T82" fmla="*/ 67620 w 990600"/>
              <a:gd name="T83" fmla="*/ 1547932 h 2057400"/>
              <a:gd name="T84" fmla="*/ 41752 w 990600"/>
              <a:gd name="T85" fmla="*/ 1442767 h 2057400"/>
              <a:gd name="T86" fmla="*/ 21733 w 990600"/>
              <a:gd name="T87" fmla="*/ 1331045 h 2057400"/>
              <a:gd name="T88" fmla="*/ 7979 w 990600"/>
              <a:gd name="T89" fmla="*/ 1213626 h 2057400"/>
              <a:gd name="T90" fmla="*/ 903 w 990600"/>
              <a:gd name="T91" fmla="*/ 1091371 h 20574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90600" h="2057400">
                <a:moveTo>
                  <a:pt x="0" y="1028700"/>
                </a:moveTo>
                <a:lnTo>
                  <a:pt x="903" y="966028"/>
                </a:lnTo>
                <a:lnTo>
                  <a:pt x="3581" y="904349"/>
                </a:lnTo>
                <a:lnTo>
                  <a:pt x="7979" y="843773"/>
                </a:lnTo>
                <a:lnTo>
                  <a:pt x="14047" y="784405"/>
                </a:lnTo>
                <a:lnTo>
                  <a:pt x="21733" y="726354"/>
                </a:lnTo>
                <a:lnTo>
                  <a:pt x="30985" y="669727"/>
                </a:lnTo>
                <a:lnTo>
                  <a:pt x="41752" y="614632"/>
                </a:lnTo>
                <a:lnTo>
                  <a:pt x="53981" y="561176"/>
                </a:lnTo>
                <a:lnTo>
                  <a:pt x="67620" y="509467"/>
                </a:lnTo>
                <a:lnTo>
                  <a:pt x="82618" y="459612"/>
                </a:lnTo>
                <a:lnTo>
                  <a:pt x="98924" y="411719"/>
                </a:lnTo>
                <a:lnTo>
                  <a:pt x="116484" y="365895"/>
                </a:lnTo>
                <a:lnTo>
                  <a:pt x="135248" y="322249"/>
                </a:lnTo>
                <a:lnTo>
                  <a:pt x="155164" y="280886"/>
                </a:lnTo>
                <a:lnTo>
                  <a:pt x="176179" y="241916"/>
                </a:lnTo>
                <a:lnTo>
                  <a:pt x="198243" y="205446"/>
                </a:lnTo>
                <a:lnTo>
                  <a:pt x="221303" y="171582"/>
                </a:lnTo>
                <a:lnTo>
                  <a:pt x="245307" y="140433"/>
                </a:lnTo>
                <a:lnTo>
                  <a:pt x="295942" y="86710"/>
                </a:lnTo>
                <a:lnTo>
                  <a:pt x="349733" y="45136"/>
                </a:lnTo>
                <a:lnTo>
                  <a:pt x="406266" y="16571"/>
                </a:lnTo>
                <a:lnTo>
                  <a:pt x="465126" y="1877"/>
                </a:lnTo>
                <a:lnTo>
                  <a:pt x="495300" y="0"/>
                </a:lnTo>
                <a:lnTo>
                  <a:pt x="525473" y="1877"/>
                </a:lnTo>
                <a:lnTo>
                  <a:pt x="555168" y="7438"/>
                </a:lnTo>
                <a:lnTo>
                  <a:pt x="612917" y="29181"/>
                </a:lnTo>
                <a:lnTo>
                  <a:pt x="668130" y="64365"/>
                </a:lnTo>
                <a:lnTo>
                  <a:pt x="720395" y="112130"/>
                </a:lnTo>
                <a:lnTo>
                  <a:pt x="769296" y="171615"/>
                </a:lnTo>
                <a:lnTo>
                  <a:pt x="792356" y="205483"/>
                </a:lnTo>
                <a:lnTo>
                  <a:pt x="814420" y="241958"/>
                </a:lnTo>
                <a:lnTo>
                  <a:pt x="835435" y="280932"/>
                </a:lnTo>
                <a:lnTo>
                  <a:pt x="855351" y="322298"/>
                </a:lnTo>
                <a:lnTo>
                  <a:pt x="874115" y="365948"/>
                </a:lnTo>
                <a:lnTo>
                  <a:pt x="891675" y="411774"/>
                </a:lnTo>
                <a:lnTo>
                  <a:pt x="907981" y="459668"/>
                </a:lnTo>
                <a:lnTo>
                  <a:pt x="922979" y="509524"/>
                </a:lnTo>
                <a:lnTo>
                  <a:pt x="936618" y="561232"/>
                </a:lnTo>
                <a:lnTo>
                  <a:pt x="948847" y="614686"/>
                </a:lnTo>
                <a:lnTo>
                  <a:pt x="959614" y="669779"/>
                </a:lnTo>
                <a:lnTo>
                  <a:pt x="968866" y="726401"/>
                </a:lnTo>
                <a:lnTo>
                  <a:pt x="976552" y="784446"/>
                </a:lnTo>
                <a:lnTo>
                  <a:pt x="982620" y="843806"/>
                </a:lnTo>
                <a:lnTo>
                  <a:pt x="987018" y="904374"/>
                </a:lnTo>
                <a:lnTo>
                  <a:pt x="989696" y="966041"/>
                </a:lnTo>
                <a:lnTo>
                  <a:pt x="990600" y="1028700"/>
                </a:lnTo>
                <a:lnTo>
                  <a:pt x="989696" y="1091371"/>
                </a:lnTo>
                <a:lnTo>
                  <a:pt x="987018" y="1153050"/>
                </a:lnTo>
                <a:lnTo>
                  <a:pt x="982620" y="1213626"/>
                </a:lnTo>
                <a:lnTo>
                  <a:pt x="976552" y="1272994"/>
                </a:lnTo>
                <a:lnTo>
                  <a:pt x="968866" y="1331045"/>
                </a:lnTo>
                <a:lnTo>
                  <a:pt x="959614" y="1387672"/>
                </a:lnTo>
                <a:lnTo>
                  <a:pt x="948847" y="1442767"/>
                </a:lnTo>
                <a:lnTo>
                  <a:pt x="936618" y="1496223"/>
                </a:lnTo>
                <a:lnTo>
                  <a:pt x="922979" y="1547932"/>
                </a:lnTo>
                <a:lnTo>
                  <a:pt x="907981" y="1597787"/>
                </a:lnTo>
                <a:lnTo>
                  <a:pt x="891675" y="1645680"/>
                </a:lnTo>
                <a:lnTo>
                  <a:pt x="874115" y="1691504"/>
                </a:lnTo>
                <a:lnTo>
                  <a:pt x="855351" y="1735150"/>
                </a:lnTo>
                <a:lnTo>
                  <a:pt x="835435" y="1776513"/>
                </a:lnTo>
                <a:lnTo>
                  <a:pt x="814420" y="1815483"/>
                </a:lnTo>
                <a:lnTo>
                  <a:pt x="792356" y="1851953"/>
                </a:lnTo>
                <a:lnTo>
                  <a:pt x="769296" y="1885817"/>
                </a:lnTo>
                <a:lnTo>
                  <a:pt x="745292" y="1916966"/>
                </a:lnTo>
                <a:lnTo>
                  <a:pt x="694657" y="1970689"/>
                </a:lnTo>
                <a:lnTo>
                  <a:pt x="640866" y="2012263"/>
                </a:lnTo>
                <a:lnTo>
                  <a:pt x="584333" y="2040828"/>
                </a:lnTo>
                <a:lnTo>
                  <a:pt x="525473" y="2055522"/>
                </a:lnTo>
                <a:lnTo>
                  <a:pt x="495300" y="2057400"/>
                </a:lnTo>
                <a:lnTo>
                  <a:pt x="465126" y="2055522"/>
                </a:lnTo>
                <a:lnTo>
                  <a:pt x="435431" y="2049963"/>
                </a:lnTo>
                <a:lnTo>
                  <a:pt x="377682" y="2028226"/>
                </a:lnTo>
                <a:lnTo>
                  <a:pt x="322469" y="1993049"/>
                </a:lnTo>
                <a:lnTo>
                  <a:pt x="270204" y="1945292"/>
                </a:lnTo>
                <a:lnTo>
                  <a:pt x="221303" y="1885817"/>
                </a:lnTo>
                <a:lnTo>
                  <a:pt x="198243" y="1851953"/>
                </a:lnTo>
                <a:lnTo>
                  <a:pt x="176179" y="1815483"/>
                </a:lnTo>
                <a:lnTo>
                  <a:pt x="155164" y="1776513"/>
                </a:lnTo>
                <a:lnTo>
                  <a:pt x="135248" y="1735150"/>
                </a:lnTo>
                <a:lnTo>
                  <a:pt x="116484" y="1691504"/>
                </a:lnTo>
                <a:lnTo>
                  <a:pt x="98924" y="1645680"/>
                </a:lnTo>
                <a:lnTo>
                  <a:pt x="82618" y="1597787"/>
                </a:lnTo>
                <a:lnTo>
                  <a:pt x="67620" y="1547932"/>
                </a:lnTo>
                <a:lnTo>
                  <a:pt x="53981" y="1496223"/>
                </a:lnTo>
                <a:lnTo>
                  <a:pt x="41752" y="1442767"/>
                </a:lnTo>
                <a:lnTo>
                  <a:pt x="30985" y="1387672"/>
                </a:lnTo>
                <a:lnTo>
                  <a:pt x="21733" y="1331045"/>
                </a:lnTo>
                <a:lnTo>
                  <a:pt x="14047" y="1272994"/>
                </a:lnTo>
                <a:lnTo>
                  <a:pt x="7979" y="1213626"/>
                </a:lnTo>
                <a:lnTo>
                  <a:pt x="3581" y="1153050"/>
                </a:lnTo>
                <a:lnTo>
                  <a:pt x="903" y="1091371"/>
                </a:lnTo>
                <a:lnTo>
                  <a:pt x="0" y="1028700"/>
                </a:lnTo>
                <a:close/>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8" name="TextBox 7">
            <a:extLst>
              <a:ext uri="{FF2B5EF4-FFF2-40B4-BE49-F238E27FC236}">
                <a16:creationId xmlns:a16="http://schemas.microsoft.com/office/drawing/2014/main" id="{CD496DBD-59FA-45CA-B613-682CE4292801}"/>
              </a:ext>
            </a:extLst>
          </p:cNvPr>
          <p:cNvSpPr txBox="1"/>
          <p:nvPr/>
        </p:nvSpPr>
        <p:spPr>
          <a:xfrm>
            <a:off x="1219200" y="5257800"/>
            <a:ext cx="7062724" cy="707886"/>
          </a:xfrm>
          <a:prstGeom prst="rect">
            <a:avLst/>
          </a:prstGeom>
          <a:noFill/>
        </p:spPr>
        <p:txBody>
          <a:bodyPr wrap="square">
            <a:spAutoFit/>
          </a:bodyPr>
          <a:lstStyle/>
          <a:p>
            <a:pPr algn="ctr">
              <a:spcBef>
                <a:spcPts val="100"/>
              </a:spcBef>
              <a:defRPr/>
            </a:pPr>
            <a:r>
              <a:rPr lang="en-US" sz="2000" b="1" dirty="0">
                <a:solidFill>
                  <a:srgbClr val="0B3D91"/>
                </a:solidFill>
                <a:latin typeface="Arial"/>
                <a:cs typeface="Arial"/>
              </a:rPr>
              <a:t>But what about the Finite Element formulation, with the negative conductance?</a:t>
            </a:r>
            <a:endParaRPr lang="en-US" b="1" dirty="0">
              <a:solidFill>
                <a:srgbClr val="0B3D91"/>
              </a:solidFill>
              <a:latin typeface="Arial"/>
              <a:cs typeface="Arial"/>
            </a:endParaRPr>
          </a:p>
        </p:txBody>
      </p:sp>
      <p:sp>
        <p:nvSpPr>
          <p:cNvPr id="7" name="Slide Number Placeholder 1">
            <a:extLst>
              <a:ext uri="{FF2B5EF4-FFF2-40B4-BE49-F238E27FC236}">
                <a16:creationId xmlns:a16="http://schemas.microsoft.com/office/drawing/2014/main" id="{7A393D31-EACB-43DC-8B4C-ED5F3B70BADC}"/>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196</a:t>
            </a:fld>
            <a:endParaRPr lang="en-US" altLang="en-US" sz="1200" dirty="0"/>
          </a:p>
        </p:txBody>
      </p:sp>
    </p:spTree>
    <p:extLst>
      <p:ext uri="{BB962C8B-B14F-4D97-AF65-F5344CB8AC3E}">
        <p14:creationId xmlns:p14="http://schemas.microsoft.com/office/powerpoint/2010/main" val="137000550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750B68C4-D2A8-4AC9-B08E-3BB059B03F96}"/>
              </a:ext>
            </a:extLst>
          </p:cNvPr>
          <p:cNvSpPr txBox="1">
            <a:spLocks noGrp="1"/>
          </p:cNvSpPr>
          <p:nvPr>
            <p:ph type="title"/>
          </p:nvPr>
        </p:nvSpPr>
        <p:spPr>
          <a:xfrm>
            <a:off x="978195" y="0"/>
            <a:ext cx="7387324"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a:spcBef>
                <a:spcPts val="95"/>
              </a:spcBef>
            </a:pPr>
            <a:r>
              <a:rPr sz="2800" spc="-5" dirty="0"/>
              <a:t>SINDA Model Example – </a:t>
            </a:r>
            <a:r>
              <a:rPr lang="en-US" sz="2800" spc="-5" dirty="0"/>
              <a:t>Finite Element</a:t>
            </a:r>
            <a:endParaRPr sz="2800" spc="-5" dirty="0"/>
          </a:p>
        </p:txBody>
      </p:sp>
      <p:sp>
        <p:nvSpPr>
          <p:cNvPr id="3" name="object 3">
            <a:extLst>
              <a:ext uri="{FF2B5EF4-FFF2-40B4-BE49-F238E27FC236}">
                <a16:creationId xmlns:a16="http://schemas.microsoft.com/office/drawing/2014/main" id="{F5615F6A-8953-4DF0-AEE4-72C96EA92ADD}"/>
              </a:ext>
            </a:extLst>
          </p:cNvPr>
          <p:cNvSpPr txBox="1"/>
          <p:nvPr/>
        </p:nvSpPr>
        <p:spPr>
          <a:xfrm>
            <a:off x="250010" y="1143000"/>
            <a:ext cx="3788590" cy="3459922"/>
          </a:xfrm>
          <a:prstGeom prst="rect">
            <a:avLst/>
          </a:prstGeom>
        </p:spPr>
        <p:txBody>
          <a:bodyPr wrap="square" lIns="0" tIns="12700" rIns="0" bIns="0">
            <a:spAutoFit/>
          </a:bodyPr>
          <a:lstStyle/>
          <a:p>
            <a:pPr marL="12700">
              <a:spcBef>
                <a:spcPts val="100"/>
              </a:spcBef>
              <a:defRPr/>
            </a:pPr>
            <a:r>
              <a:rPr lang="en-US" sz="1100" spc="-5" dirty="0">
                <a:latin typeface="Courier New"/>
                <a:cs typeface="Courier New"/>
              </a:rPr>
              <a:t>...</a:t>
            </a:r>
          </a:p>
          <a:p>
            <a:pPr marL="12700">
              <a:spcBef>
                <a:spcPts val="100"/>
              </a:spcBef>
              <a:defRPr/>
            </a:pPr>
            <a:r>
              <a:rPr lang="en-US" sz="1100" spc="-5" dirty="0">
                <a:latin typeface="Courier New"/>
                <a:cs typeface="Courier New"/>
              </a:rPr>
              <a:t>HEADER CONDUCTOR DATA, BAR</a:t>
            </a:r>
          </a:p>
          <a:p>
            <a:pPr marL="12700">
              <a:spcBef>
                <a:spcPts val="100"/>
              </a:spcBef>
              <a:defRPr/>
            </a:pPr>
            <a:r>
              <a:rPr lang="en-US" sz="1100" spc="-5" dirty="0">
                <a:latin typeface="Courier New"/>
                <a:cs typeface="Courier New"/>
              </a:rPr>
              <a:t>     1, 1, 2, -0.166667</a:t>
            </a:r>
          </a:p>
          <a:p>
            <a:pPr marL="12700">
              <a:spcBef>
                <a:spcPts val="100"/>
              </a:spcBef>
              <a:defRPr/>
            </a:pPr>
            <a:r>
              <a:rPr lang="en-US" sz="1100" spc="-5" dirty="0">
                <a:latin typeface="Courier New"/>
                <a:cs typeface="Courier New"/>
              </a:rPr>
              <a:t>     2, 2, 3, -0.166667</a:t>
            </a:r>
          </a:p>
          <a:p>
            <a:pPr marL="12700">
              <a:spcBef>
                <a:spcPts val="100"/>
              </a:spcBef>
              <a:defRPr/>
            </a:pPr>
            <a:r>
              <a:rPr lang="en-US" sz="1100" spc="-5" dirty="0">
                <a:latin typeface="Courier New"/>
                <a:cs typeface="Courier New"/>
              </a:rPr>
              <a:t>     3, 3, 4, -0.166667</a:t>
            </a:r>
          </a:p>
          <a:p>
            <a:pPr marL="12700">
              <a:spcBef>
                <a:spcPts val="100"/>
              </a:spcBef>
              <a:defRPr/>
            </a:pPr>
            <a:r>
              <a:rPr lang="en-US" sz="1100" spc="-5" dirty="0">
                <a:latin typeface="Courier New"/>
                <a:cs typeface="Courier New"/>
              </a:rPr>
              <a:t>     4, 5, 6, -0.166667</a:t>
            </a:r>
          </a:p>
          <a:p>
            <a:pPr marL="12700">
              <a:spcBef>
                <a:spcPts val="100"/>
              </a:spcBef>
              <a:defRPr/>
            </a:pPr>
            <a:r>
              <a:rPr lang="en-US" sz="1100" spc="-5" dirty="0">
                <a:latin typeface="Courier New"/>
                <a:cs typeface="Courier New"/>
              </a:rPr>
              <a:t>     5, 6, 7, -0.166667</a:t>
            </a:r>
          </a:p>
          <a:p>
            <a:pPr marL="12700">
              <a:spcBef>
                <a:spcPts val="100"/>
              </a:spcBef>
              <a:defRPr/>
            </a:pPr>
            <a:r>
              <a:rPr lang="en-US" sz="1100" spc="-5" dirty="0">
                <a:latin typeface="Courier New"/>
                <a:cs typeface="Courier New"/>
              </a:rPr>
              <a:t>     6, 7, 8, -0.166667</a:t>
            </a:r>
          </a:p>
          <a:p>
            <a:pPr marL="12700">
              <a:spcBef>
                <a:spcPts val="100"/>
              </a:spcBef>
              <a:defRPr/>
            </a:pPr>
            <a:r>
              <a:rPr lang="en-US" sz="1100" spc="-5" dirty="0">
                <a:latin typeface="Courier New"/>
                <a:cs typeface="Courier New"/>
              </a:rPr>
              <a:t>     7, 1, 5, 0.583333</a:t>
            </a:r>
          </a:p>
          <a:p>
            <a:pPr marL="12700">
              <a:spcBef>
                <a:spcPts val="100"/>
              </a:spcBef>
              <a:defRPr/>
            </a:pPr>
            <a:r>
              <a:rPr lang="en-US" sz="1100" spc="-5" dirty="0">
                <a:latin typeface="Courier New"/>
                <a:cs typeface="Courier New"/>
              </a:rPr>
              <a:t>     8, 2, 6, 1.166667</a:t>
            </a:r>
          </a:p>
          <a:p>
            <a:pPr marL="12700">
              <a:spcBef>
                <a:spcPts val="100"/>
              </a:spcBef>
              <a:defRPr/>
            </a:pPr>
            <a:r>
              <a:rPr lang="en-US" sz="1100" spc="-5" dirty="0">
                <a:latin typeface="Courier New"/>
                <a:cs typeface="Courier New"/>
              </a:rPr>
              <a:t>     9, 3, 7, 1.166667</a:t>
            </a:r>
          </a:p>
          <a:p>
            <a:pPr marL="12700">
              <a:spcBef>
                <a:spcPts val="100"/>
              </a:spcBef>
              <a:defRPr/>
            </a:pPr>
            <a:r>
              <a:rPr lang="en-US" sz="1100" spc="-5" dirty="0">
                <a:latin typeface="Courier New"/>
                <a:cs typeface="Courier New"/>
              </a:rPr>
              <a:t>     10, 4, 8, 0.583333</a:t>
            </a:r>
          </a:p>
          <a:p>
            <a:pPr marL="12700">
              <a:spcBef>
                <a:spcPts val="100"/>
              </a:spcBef>
              <a:defRPr/>
            </a:pPr>
            <a:r>
              <a:rPr lang="en-US" sz="1100" spc="-5" dirty="0">
                <a:latin typeface="Courier New"/>
                <a:cs typeface="Courier New"/>
              </a:rPr>
              <a:t>     11, 1, 6, 0.4166667</a:t>
            </a:r>
          </a:p>
          <a:p>
            <a:pPr marL="12700">
              <a:spcBef>
                <a:spcPts val="100"/>
              </a:spcBef>
              <a:defRPr/>
            </a:pPr>
            <a:r>
              <a:rPr lang="en-US" sz="1100" spc="-5" dirty="0">
                <a:latin typeface="Courier New"/>
                <a:cs typeface="Courier New"/>
              </a:rPr>
              <a:t>     12, 2, 7, 0.4166667</a:t>
            </a:r>
          </a:p>
          <a:p>
            <a:pPr marL="12700">
              <a:spcBef>
                <a:spcPts val="100"/>
              </a:spcBef>
              <a:defRPr/>
            </a:pPr>
            <a:r>
              <a:rPr lang="en-US" sz="1100" spc="-5" dirty="0">
                <a:latin typeface="Courier New"/>
                <a:cs typeface="Courier New"/>
              </a:rPr>
              <a:t>     13, 3, 8, 0.4166667</a:t>
            </a:r>
          </a:p>
          <a:p>
            <a:pPr marL="12700">
              <a:spcBef>
                <a:spcPts val="100"/>
              </a:spcBef>
              <a:defRPr/>
            </a:pPr>
            <a:r>
              <a:rPr lang="en-US" sz="1100" spc="-5" dirty="0">
                <a:latin typeface="Courier New"/>
                <a:cs typeface="Courier New"/>
              </a:rPr>
              <a:t>     14, 2, 5, 0.4166667</a:t>
            </a:r>
          </a:p>
          <a:p>
            <a:pPr marL="12700">
              <a:spcBef>
                <a:spcPts val="100"/>
              </a:spcBef>
              <a:defRPr/>
            </a:pPr>
            <a:r>
              <a:rPr lang="en-US" sz="1100" spc="-5" dirty="0">
                <a:latin typeface="Courier New"/>
                <a:cs typeface="Courier New"/>
              </a:rPr>
              <a:t>     15, 3, 6, 0.4166667</a:t>
            </a:r>
          </a:p>
          <a:p>
            <a:pPr marL="12700">
              <a:spcBef>
                <a:spcPts val="100"/>
              </a:spcBef>
              <a:defRPr/>
            </a:pPr>
            <a:r>
              <a:rPr lang="en-US" sz="1100" spc="-5" dirty="0">
                <a:latin typeface="Courier New"/>
                <a:cs typeface="Courier New"/>
              </a:rPr>
              <a:t>     16, 4, 7, 0.4166667</a:t>
            </a:r>
          </a:p>
          <a:p>
            <a:pPr marL="12700">
              <a:spcBef>
                <a:spcPts val="100"/>
              </a:spcBef>
              <a:defRPr/>
            </a:pPr>
            <a:r>
              <a:rPr lang="en-US" sz="1100" spc="-5" dirty="0">
                <a:latin typeface="Courier New"/>
                <a:cs typeface="Courier New"/>
              </a:rPr>
              <a:t>...</a:t>
            </a:r>
            <a:endParaRPr sz="1100" dirty="0">
              <a:latin typeface="Courier New"/>
              <a:cs typeface="Courier New"/>
            </a:endParaRPr>
          </a:p>
        </p:txBody>
      </p:sp>
      <p:sp>
        <p:nvSpPr>
          <p:cNvPr id="134" name="TextBox 133">
            <a:extLst>
              <a:ext uri="{FF2B5EF4-FFF2-40B4-BE49-F238E27FC236}">
                <a16:creationId xmlns:a16="http://schemas.microsoft.com/office/drawing/2014/main" id="{7AE50E30-2266-48B6-93AD-3B4380F1EBBE}"/>
              </a:ext>
            </a:extLst>
          </p:cNvPr>
          <p:cNvSpPr txBox="1"/>
          <p:nvPr/>
        </p:nvSpPr>
        <p:spPr>
          <a:xfrm>
            <a:off x="3352800" y="1212691"/>
            <a:ext cx="2088458" cy="1867178"/>
          </a:xfrm>
          <a:prstGeom prst="rect">
            <a:avLst/>
          </a:prstGeom>
          <a:noFill/>
        </p:spPr>
        <p:txBody>
          <a:bodyPr wrap="square">
            <a:spAutoFit/>
          </a:bodyPr>
          <a:lstStyle/>
          <a:p>
            <a:pPr>
              <a:spcBef>
                <a:spcPts val="100"/>
              </a:spcBef>
              <a:defRPr/>
            </a:pPr>
            <a:r>
              <a:rPr lang="en-US" sz="2000" b="1" dirty="0">
                <a:solidFill>
                  <a:srgbClr val="0B3D91"/>
                </a:solidFill>
                <a:latin typeface="Arial"/>
                <a:cs typeface="Arial"/>
              </a:rPr>
              <a:t>Where k = A</a:t>
            </a:r>
            <a:r>
              <a:rPr lang="en-US" sz="2000" b="1" baseline="-25000" dirty="0">
                <a:solidFill>
                  <a:srgbClr val="0B3D91"/>
                </a:solidFill>
                <a:latin typeface="Arial"/>
                <a:cs typeface="Arial"/>
              </a:rPr>
              <a:t>x</a:t>
            </a:r>
            <a:r>
              <a:rPr lang="en-US" sz="2000" b="1" dirty="0">
                <a:solidFill>
                  <a:srgbClr val="0B3D91"/>
                </a:solidFill>
                <a:latin typeface="Arial"/>
                <a:cs typeface="Arial"/>
              </a:rPr>
              <a:t> = 1 and L = 2:</a:t>
            </a:r>
          </a:p>
          <a:p>
            <a:pPr>
              <a:spcBef>
                <a:spcPts val="100"/>
              </a:spcBef>
              <a:defRPr/>
            </a:pPr>
            <a:r>
              <a:rPr lang="pt-BR" b="1" dirty="0">
                <a:solidFill>
                  <a:srgbClr val="0B3D91"/>
                </a:solidFill>
                <a:latin typeface="Arial"/>
                <a:cs typeface="Arial"/>
              </a:rPr>
              <a:t>E=0.58333</a:t>
            </a:r>
          </a:p>
          <a:p>
            <a:pPr>
              <a:spcBef>
                <a:spcPts val="100"/>
              </a:spcBef>
              <a:defRPr/>
            </a:pPr>
            <a:r>
              <a:rPr lang="pt-BR" b="1" dirty="0">
                <a:solidFill>
                  <a:srgbClr val="0B3D91"/>
                </a:solidFill>
                <a:latin typeface="Arial"/>
                <a:cs typeface="Arial"/>
              </a:rPr>
              <a:t>F= </a:t>
            </a:r>
            <a:r>
              <a:rPr lang="pt-BR" b="1" i="1" u="sng" dirty="0">
                <a:solidFill>
                  <a:srgbClr val="0B3D91"/>
                </a:solidFill>
                <a:highlight>
                  <a:srgbClr val="C0C0C0"/>
                </a:highlight>
                <a:latin typeface="Arial"/>
                <a:cs typeface="Arial"/>
              </a:rPr>
              <a:t>-0.16667</a:t>
            </a:r>
          </a:p>
          <a:p>
            <a:pPr>
              <a:spcBef>
                <a:spcPts val="100"/>
              </a:spcBef>
              <a:defRPr/>
            </a:pPr>
            <a:r>
              <a:rPr lang="pt-BR" b="1" dirty="0">
                <a:solidFill>
                  <a:srgbClr val="0B3D91"/>
                </a:solidFill>
                <a:latin typeface="Arial"/>
                <a:cs typeface="Arial"/>
              </a:rPr>
              <a:t>G=0.41667</a:t>
            </a:r>
          </a:p>
          <a:p>
            <a:pPr>
              <a:spcBef>
                <a:spcPts val="100"/>
              </a:spcBef>
              <a:defRPr/>
            </a:pPr>
            <a:r>
              <a:rPr lang="pt-BR" b="1" dirty="0">
                <a:solidFill>
                  <a:srgbClr val="0B3D91"/>
                </a:solidFill>
                <a:latin typeface="Arial"/>
                <a:cs typeface="Arial"/>
              </a:rPr>
              <a:t>H=1.16667</a:t>
            </a:r>
          </a:p>
        </p:txBody>
      </p:sp>
      <p:grpSp>
        <p:nvGrpSpPr>
          <p:cNvPr id="137" name="Group 136">
            <a:extLst>
              <a:ext uri="{FF2B5EF4-FFF2-40B4-BE49-F238E27FC236}">
                <a16:creationId xmlns:a16="http://schemas.microsoft.com/office/drawing/2014/main" id="{2911911D-F1F2-45A9-8DF5-524C2E8055CF}"/>
              </a:ext>
            </a:extLst>
          </p:cNvPr>
          <p:cNvGrpSpPr/>
          <p:nvPr/>
        </p:nvGrpSpPr>
        <p:grpSpPr>
          <a:xfrm>
            <a:off x="5304948" y="1049742"/>
            <a:ext cx="3890534" cy="2291439"/>
            <a:chOff x="5978397" y="3349642"/>
            <a:chExt cx="3167991" cy="1865877"/>
          </a:xfrm>
        </p:grpSpPr>
        <p:grpSp>
          <p:nvGrpSpPr>
            <p:cNvPr id="138" name="Group 137">
              <a:extLst>
                <a:ext uri="{FF2B5EF4-FFF2-40B4-BE49-F238E27FC236}">
                  <a16:creationId xmlns:a16="http://schemas.microsoft.com/office/drawing/2014/main" id="{2E28F3D6-3A14-4DAF-9590-5E925AE53362}"/>
                </a:ext>
              </a:extLst>
            </p:cNvPr>
            <p:cNvGrpSpPr/>
            <p:nvPr/>
          </p:nvGrpSpPr>
          <p:grpSpPr>
            <a:xfrm>
              <a:off x="6574616" y="3951294"/>
              <a:ext cx="454457" cy="172587"/>
              <a:chOff x="533400" y="3886200"/>
              <a:chExt cx="1203901" cy="457200"/>
            </a:xfrm>
          </p:grpSpPr>
          <p:cxnSp>
            <p:nvCxnSpPr>
              <p:cNvPr id="323" name="Straight Connector 322">
                <a:extLst>
                  <a:ext uri="{FF2B5EF4-FFF2-40B4-BE49-F238E27FC236}">
                    <a16:creationId xmlns:a16="http://schemas.microsoft.com/office/drawing/2014/main" id="{3BE914DF-F56A-463E-92ED-0E98F568B7F9}"/>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D93E7AF6-9F1A-49ED-B2F1-F46CB7FFE29E}"/>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A997CA95-6469-4BED-A728-8C6C09A6D077}"/>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7934231B-5FAF-44E3-BFF5-D1CD9A72D060}"/>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A07964BC-7DDD-4758-A4FE-F76F2D137AD7}"/>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2A2D44B5-AA35-45BB-A115-CC67D1C4B6D3}"/>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34D3FB92-7BC3-4BB0-8F13-B4103FCB1982}"/>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C4C55DD9-25D3-4C13-AAE9-33872CB0E429}"/>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DB541BC5-CEA6-465D-8D12-4D78B15697C1}"/>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8C3A30F3-0164-448B-8A8E-765E5C41A6CD}"/>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9" name="Oval 138">
              <a:extLst>
                <a:ext uri="{FF2B5EF4-FFF2-40B4-BE49-F238E27FC236}">
                  <a16:creationId xmlns:a16="http://schemas.microsoft.com/office/drawing/2014/main" id="{6B032A75-FC53-4E27-B7E3-53A79658527C}"/>
                </a:ext>
              </a:extLst>
            </p:cNvPr>
            <p:cNvSpPr/>
            <p:nvPr/>
          </p:nvSpPr>
          <p:spPr>
            <a:xfrm>
              <a:off x="6307571"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1</a:t>
              </a:r>
            </a:p>
          </p:txBody>
        </p:sp>
        <p:sp>
          <p:nvSpPr>
            <p:cNvPr id="140" name="Oval 139">
              <a:extLst>
                <a:ext uri="{FF2B5EF4-FFF2-40B4-BE49-F238E27FC236}">
                  <a16:creationId xmlns:a16="http://schemas.microsoft.com/office/drawing/2014/main" id="{D1109F9A-5573-4EEF-9584-242D66EAF31A}"/>
                </a:ext>
              </a:extLst>
            </p:cNvPr>
            <p:cNvSpPr/>
            <p:nvPr/>
          </p:nvSpPr>
          <p:spPr>
            <a:xfrm>
              <a:off x="7026886"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2</a:t>
              </a:r>
            </a:p>
          </p:txBody>
        </p:sp>
        <p:grpSp>
          <p:nvGrpSpPr>
            <p:cNvPr id="141" name="Group 140">
              <a:extLst>
                <a:ext uri="{FF2B5EF4-FFF2-40B4-BE49-F238E27FC236}">
                  <a16:creationId xmlns:a16="http://schemas.microsoft.com/office/drawing/2014/main" id="{83AEDE88-9EB5-4606-95FA-BC5A6651176C}"/>
                </a:ext>
              </a:extLst>
            </p:cNvPr>
            <p:cNvGrpSpPr/>
            <p:nvPr/>
          </p:nvGrpSpPr>
          <p:grpSpPr>
            <a:xfrm>
              <a:off x="7289331" y="3951294"/>
              <a:ext cx="454457" cy="172587"/>
              <a:chOff x="533400" y="3886200"/>
              <a:chExt cx="1203901" cy="457200"/>
            </a:xfrm>
          </p:grpSpPr>
          <p:cxnSp>
            <p:nvCxnSpPr>
              <p:cNvPr id="313" name="Straight Connector 312">
                <a:extLst>
                  <a:ext uri="{FF2B5EF4-FFF2-40B4-BE49-F238E27FC236}">
                    <a16:creationId xmlns:a16="http://schemas.microsoft.com/office/drawing/2014/main" id="{DB28A713-5609-4D57-BA9A-EA6686101191}"/>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37A5D4F2-A96C-4ECD-A704-EB6925534C49}"/>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B6999D0B-27D8-48A4-A067-33999239EB60}"/>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B8F1AE4D-BD14-401C-97F5-83A46331CAAC}"/>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00036DE6-F2DF-42C1-9C9C-E40BA6E34DF0}"/>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48AF02FB-C1F0-4AA6-9A96-A5B74AA07361}"/>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B7563789-072B-435C-B55B-1AEF8A08DAC5}"/>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28EEF7B8-457E-4CD3-B1AA-73A2FEB502E7}"/>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873F3D74-900B-4798-AD5A-810524B87815}"/>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1368EED8-E8F3-4EC6-A7F1-E4DFBF896A99}"/>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2" name="Oval 141">
              <a:extLst>
                <a:ext uri="{FF2B5EF4-FFF2-40B4-BE49-F238E27FC236}">
                  <a16:creationId xmlns:a16="http://schemas.microsoft.com/office/drawing/2014/main" id="{4EB5C33C-4DF3-4D17-89E0-4FDBBA55F1DD}"/>
                </a:ext>
              </a:extLst>
            </p:cNvPr>
            <p:cNvSpPr/>
            <p:nvPr/>
          </p:nvSpPr>
          <p:spPr>
            <a:xfrm>
              <a:off x="7741601"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3</a:t>
              </a:r>
            </a:p>
          </p:txBody>
        </p:sp>
        <p:grpSp>
          <p:nvGrpSpPr>
            <p:cNvPr id="143" name="Group 142">
              <a:extLst>
                <a:ext uri="{FF2B5EF4-FFF2-40B4-BE49-F238E27FC236}">
                  <a16:creationId xmlns:a16="http://schemas.microsoft.com/office/drawing/2014/main" id="{664000DB-C15E-4232-9679-7C00E7A56F7A}"/>
                </a:ext>
              </a:extLst>
            </p:cNvPr>
            <p:cNvGrpSpPr/>
            <p:nvPr/>
          </p:nvGrpSpPr>
          <p:grpSpPr>
            <a:xfrm>
              <a:off x="7990021" y="3951294"/>
              <a:ext cx="454457" cy="172587"/>
              <a:chOff x="533400" y="3886200"/>
              <a:chExt cx="1203901" cy="457200"/>
            </a:xfrm>
          </p:grpSpPr>
          <p:cxnSp>
            <p:nvCxnSpPr>
              <p:cNvPr id="303" name="Straight Connector 302">
                <a:extLst>
                  <a:ext uri="{FF2B5EF4-FFF2-40B4-BE49-F238E27FC236}">
                    <a16:creationId xmlns:a16="http://schemas.microsoft.com/office/drawing/2014/main" id="{968221AB-5C2A-4BFC-81CE-84AEABE8C69A}"/>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A2D0F817-68F9-4FA3-8E50-8A6F659B7724}"/>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118BE127-C136-4684-BCCD-29E6773793BD}"/>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F349B704-1E70-4418-921F-35CF08C1CB84}"/>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94294039-7E3A-46F9-AB26-C120816B80C8}"/>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891405FE-974B-4EEF-920B-C270D305BDEE}"/>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0A89DA65-814C-4C54-8749-6573C1BE2AEB}"/>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B77F7853-6513-4217-860C-1AA5661D99E3}"/>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407CD484-D6E4-4600-BC94-4A1D6B174799}"/>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7647877B-246E-4D88-847F-E835516FFF34}"/>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4" name="Oval 143">
              <a:extLst>
                <a:ext uri="{FF2B5EF4-FFF2-40B4-BE49-F238E27FC236}">
                  <a16:creationId xmlns:a16="http://schemas.microsoft.com/office/drawing/2014/main" id="{6C526DD8-CBB9-465F-9B98-FB3C6F6B7503}"/>
                </a:ext>
              </a:extLst>
            </p:cNvPr>
            <p:cNvSpPr/>
            <p:nvPr/>
          </p:nvSpPr>
          <p:spPr>
            <a:xfrm>
              <a:off x="8442291" y="3906634"/>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4</a:t>
              </a:r>
            </a:p>
          </p:txBody>
        </p:sp>
        <p:grpSp>
          <p:nvGrpSpPr>
            <p:cNvPr id="145" name="Group 144">
              <a:extLst>
                <a:ext uri="{FF2B5EF4-FFF2-40B4-BE49-F238E27FC236}">
                  <a16:creationId xmlns:a16="http://schemas.microsoft.com/office/drawing/2014/main" id="{F4F1BA67-74C6-4AF0-8A74-271199DF911E}"/>
                </a:ext>
              </a:extLst>
            </p:cNvPr>
            <p:cNvGrpSpPr/>
            <p:nvPr/>
          </p:nvGrpSpPr>
          <p:grpSpPr>
            <a:xfrm rot="16200000">
              <a:off x="6181684" y="4315417"/>
              <a:ext cx="454457" cy="172587"/>
              <a:chOff x="533400" y="3886200"/>
              <a:chExt cx="1203901" cy="457200"/>
            </a:xfrm>
          </p:grpSpPr>
          <p:cxnSp>
            <p:nvCxnSpPr>
              <p:cNvPr id="293" name="Straight Connector 292">
                <a:extLst>
                  <a:ext uri="{FF2B5EF4-FFF2-40B4-BE49-F238E27FC236}">
                    <a16:creationId xmlns:a16="http://schemas.microsoft.com/office/drawing/2014/main" id="{94B4E14F-296A-4CF6-BF12-5CFB9A5745A5}"/>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52C5D318-94F9-48D4-B7A8-1B838A5B2266}"/>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A1FA793F-ED03-43E7-9B39-9F17BDF4B92D}"/>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8CEBC9DD-6B99-4BC5-8E22-309CACEF8B5F}"/>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1727C646-D376-4428-B7F5-EAF35E214FFE}"/>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610E5F77-7442-4E7A-8AF9-E29E2884791C}"/>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5D812AA8-DF9F-4D52-8D06-5CCFF38E2D17}"/>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A49F4513-F4D2-4656-8746-0B20202561F7}"/>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F68B267C-D754-4DC9-B2E8-3F429938F047}"/>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AAB8CB4D-5A44-4FF0-A5C8-99264B2F6B2D}"/>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6" name="Group 145">
              <a:extLst>
                <a:ext uri="{FF2B5EF4-FFF2-40B4-BE49-F238E27FC236}">
                  <a16:creationId xmlns:a16="http://schemas.microsoft.com/office/drawing/2014/main" id="{40412824-805B-494B-AAA9-6FB36D1AED24}"/>
                </a:ext>
              </a:extLst>
            </p:cNvPr>
            <p:cNvGrpSpPr/>
            <p:nvPr/>
          </p:nvGrpSpPr>
          <p:grpSpPr>
            <a:xfrm>
              <a:off x="6574616" y="4673599"/>
              <a:ext cx="454457" cy="172587"/>
              <a:chOff x="533400" y="3886200"/>
              <a:chExt cx="1203901" cy="457200"/>
            </a:xfrm>
          </p:grpSpPr>
          <p:cxnSp>
            <p:nvCxnSpPr>
              <p:cNvPr id="283" name="Straight Connector 282">
                <a:extLst>
                  <a:ext uri="{FF2B5EF4-FFF2-40B4-BE49-F238E27FC236}">
                    <a16:creationId xmlns:a16="http://schemas.microsoft.com/office/drawing/2014/main" id="{DAB8C3AA-EF28-40CA-AAFF-88BEFADE0938}"/>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365B7DB8-3566-449B-B60D-E86A48C056BB}"/>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BD8D95A3-45AC-463C-87D8-D9CBADFF7964}"/>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A8AA20EE-84D2-4527-BE5B-0B1440AE690B}"/>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ADE4330C-E4EF-4898-BFD1-83ACEAA982DB}"/>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1A19D4CD-8385-43D0-8BDA-91170EF48E28}"/>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A48A1699-0302-4B45-914C-4EE226FD7161}"/>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D95A11D1-0602-4973-8D21-5202456EABCF}"/>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7B845873-FA6E-4708-9239-42735083799E}"/>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5B87F60F-3ADD-408A-B566-42C7474B7A01}"/>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7" name="Oval 146">
              <a:extLst>
                <a:ext uri="{FF2B5EF4-FFF2-40B4-BE49-F238E27FC236}">
                  <a16:creationId xmlns:a16="http://schemas.microsoft.com/office/drawing/2014/main" id="{40143E7F-BEEC-4666-8D39-201F560487D8}"/>
                </a:ext>
              </a:extLst>
            </p:cNvPr>
            <p:cNvSpPr/>
            <p:nvPr/>
          </p:nvSpPr>
          <p:spPr>
            <a:xfrm>
              <a:off x="6307571"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5</a:t>
              </a:r>
            </a:p>
          </p:txBody>
        </p:sp>
        <p:sp>
          <p:nvSpPr>
            <p:cNvPr id="148" name="Oval 147">
              <a:extLst>
                <a:ext uri="{FF2B5EF4-FFF2-40B4-BE49-F238E27FC236}">
                  <a16:creationId xmlns:a16="http://schemas.microsoft.com/office/drawing/2014/main" id="{000E4F89-3C96-4E94-99C1-16A49DA898D1}"/>
                </a:ext>
              </a:extLst>
            </p:cNvPr>
            <p:cNvSpPr/>
            <p:nvPr/>
          </p:nvSpPr>
          <p:spPr>
            <a:xfrm>
              <a:off x="7026886"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6</a:t>
              </a:r>
            </a:p>
          </p:txBody>
        </p:sp>
        <p:grpSp>
          <p:nvGrpSpPr>
            <p:cNvPr id="149" name="Group 148">
              <a:extLst>
                <a:ext uri="{FF2B5EF4-FFF2-40B4-BE49-F238E27FC236}">
                  <a16:creationId xmlns:a16="http://schemas.microsoft.com/office/drawing/2014/main" id="{2DC44D74-916E-45E2-820E-DACBE8B764A2}"/>
                </a:ext>
              </a:extLst>
            </p:cNvPr>
            <p:cNvGrpSpPr/>
            <p:nvPr/>
          </p:nvGrpSpPr>
          <p:grpSpPr>
            <a:xfrm>
              <a:off x="7289331" y="4673599"/>
              <a:ext cx="454457" cy="172587"/>
              <a:chOff x="533400" y="3886200"/>
              <a:chExt cx="1203901" cy="457200"/>
            </a:xfrm>
          </p:grpSpPr>
          <p:cxnSp>
            <p:nvCxnSpPr>
              <p:cNvPr id="273" name="Straight Connector 272">
                <a:extLst>
                  <a:ext uri="{FF2B5EF4-FFF2-40B4-BE49-F238E27FC236}">
                    <a16:creationId xmlns:a16="http://schemas.microsoft.com/office/drawing/2014/main" id="{3DD55DB2-0E5D-485F-9F5B-F6E3D810A4E6}"/>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4D9C1510-1DE6-4B00-9E71-1473E65E63C0}"/>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C002C9A1-F416-4B63-A7CE-DC1471407752}"/>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09684A60-B515-4B7F-9B7A-F1A4A7A303D5}"/>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D6DA96FE-5783-4935-AF93-17336DA763C5}"/>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57B47A26-8DEF-4C7A-A4CC-BD10C52164A4}"/>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D04EEEC3-9AAD-407A-941E-ED4115D1F2F6}"/>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E21B1CB6-6D2C-41FA-BA09-7AF1F0B0A76F}"/>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6C470573-5E84-4EEB-B305-0F71100BD3A8}"/>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0407C01A-0B7A-4AD1-830E-BC5E28844B18}"/>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0" name="Oval 149">
              <a:extLst>
                <a:ext uri="{FF2B5EF4-FFF2-40B4-BE49-F238E27FC236}">
                  <a16:creationId xmlns:a16="http://schemas.microsoft.com/office/drawing/2014/main" id="{876F1551-F52D-4AC1-8905-02A2004F7825}"/>
                </a:ext>
              </a:extLst>
            </p:cNvPr>
            <p:cNvSpPr/>
            <p:nvPr/>
          </p:nvSpPr>
          <p:spPr>
            <a:xfrm>
              <a:off x="7741601"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7</a:t>
              </a:r>
            </a:p>
          </p:txBody>
        </p:sp>
        <p:grpSp>
          <p:nvGrpSpPr>
            <p:cNvPr id="151" name="Group 150">
              <a:extLst>
                <a:ext uri="{FF2B5EF4-FFF2-40B4-BE49-F238E27FC236}">
                  <a16:creationId xmlns:a16="http://schemas.microsoft.com/office/drawing/2014/main" id="{C25EB936-7623-4C0B-9210-A0ECEDAFA702}"/>
                </a:ext>
              </a:extLst>
            </p:cNvPr>
            <p:cNvGrpSpPr/>
            <p:nvPr/>
          </p:nvGrpSpPr>
          <p:grpSpPr>
            <a:xfrm>
              <a:off x="7990021" y="4673599"/>
              <a:ext cx="454457" cy="172587"/>
              <a:chOff x="533400" y="3886200"/>
              <a:chExt cx="1203901" cy="457200"/>
            </a:xfrm>
          </p:grpSpPr>
          <p:cxnSp>
            <p:nvCxnSpPr>
              <p:cNvPr id="263" name="Straight Connector 262">
                <a:extLst>
                  <a:ext uri="{FF2B5EF4-FFF2-40B4-BE49-F238E27FC236}">
                    <a16:creationId xmlns:a16="http://schemas.microsoft.com/office/drawing/2014/main" id="{441D5124-F25B-4FE2-8521-CA11F2F661C8}"/>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9352FB28-D829-46EB-94E4-1E9E4440D0A2}"/>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365312BC-5405-40F6-849C-E05FD261684C}"/>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966476E5-2394-4AC4-9DF8-EEC6391174EB}"/>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02116741-207B-4CC4-BC35-6B89ABD45A5C}"/>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087B44AF-D9AC-4943-99EA-EFB95D543760}"/>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41ED6733-88D2-485D-952D-74165E4F93B7}"/>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B79B795E-C0D7-42CF-917B-09348EF5617D}"/>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4836C39B-FF2A-4D5F-A58B-9D0839C2D27C}"/>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26AD10B6-3DC4-4FFD-8EE5-6BFCA6317A1C}"/>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2" name="Oval 151">
              <a:extLst>
                <a:ext uri="{FF2B5EF4-FFF2-40B4-BE49-F238E27FC236}">
                  <a16:creationId xmlns:a16="http://schemas.microsoft.com/office/drawing/2014/main" id="{031DEDC5-13A0-489C-B3D5-E6ED9CCCCB4B}"/>
                </a:ext>
              </a:extLst>
            </p:cNvPr>
            <p:cNvSpPr/>
            <p:nvPr/>
          </p:nvSpPr>
          <p:spPr>
            <a:xfrm>
              <a:off x="8442291" y="4628939"/>
              <a:ext cx="233530" cy="2590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8</a:t>
              </a:r>
            </a:p>
          </p:txBody>
        </p:sp>
        <p:grpSp>
          <p:nvGrpSpPr>
            <p:cNvPr id="153" name="Group 152">
              <a:extLst>
                <a:ext uri="{FF2B5EF4-FFF2-40B4-BE49-F238E27FC236}">
                  <a16:creationId xmlns:a16="http://schemas.microsoft.com/office/drawing/2014/main" id="{3F22D3FB-91C6-41CE-8D85-A4E8E08EE9D5}"/>
                </a:ext>
              </a:extLst>
            </p:cNvPr>
            <p:cNvGrpSpPr/>
            <p:nvPr/>
          </p:nvGrpSpPr>
          <p:grpSpPr>
            <a:xfrm rot="16200000">
              <a:off x="6921554" y="4315417"/>
              <a:ext cx="454457" cy="172587"/>
              <a:chOff x="533400" y="3886200"/>
              <a:chExt cx="1203901" cy="457200"/>
            </a:xfrm>
          </p:grpSpPr>
          <p:cxnSp>
            <p:nvCxnSpPr>
              <p:cNvPr id="253" name="Straight Connector 252">
                <a:extLst>
                  <a:ext uri="{FF2B5EF4-FFF2-40B4-BE49-F238E27FC236}">
                    <a16:creationId xmlns:a16="http://schemas.microsoft.com/office/drawing/2014/main" id="{FC3F5E24-F97B-4C7A-B3B1-5FB6ADEAFB45}"/>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D1C5B5AE-4801-4A7F-B00A-6E25161EBE58}"/>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524D355D-265C-494C-B9C4-85C6C5D94511}"/>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3F7779AF-7CA0-4A29-8687-AF336857A46E}"/>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A811601E-44DE-4AA1-A1AF-4345188185B2}"/>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CA9FD7E9-4123-4F15-A13A-0CCE27D33AD2}"/>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B217A4A7-E126-4871-8752-0FC127F9391A}"/>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D752ECF8-8668-4378-9AB9-63428AC51661}"/>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B877BE38-F8BB-4CA4-B253-E11D7AAF64C0}"/>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4E5CEC96-A07B-4136-A477-C8A94BAA2DDA}"/>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4" name="Group 153">
              <a:extLst>
                <a:ext uri="{FF2B5EF4-FFF2-40B4-BE49-F238E27FC236}">
                  <a16:creationId xmlns:a16="http://schemas.microsoft.com/office/drawing/2014/main" id="{CFA5DB18-90C2-41D8-91F3-4E1601A54602}"/>
                </a:ext>
              </a:extLst>
            </p:cNvPr>
            <p:cNvGrpSpPr/>
            <p:nvPr/>
          </p:nvGrpSpPr>
          <p:grpSpPr>
            <a:xfrm rot="16200000">
              <a:off x="7635170" y="4315417"/>
              <a:ext cx="454457" cy="172587"/>
              <a:chOff x="533400" y="3886200"/>
              <a:chExt cx="1203901" cy="457200"/>
            </a:xfrm>
          </p:grpSpPr>
          <p:cxnSp>
            <p:nvCxnSpPr>
              <p:cNvPr id="243" name="Straight Connector 242">
                <a:extLst>
                  <a:ext uri="{FF2B5EF4-FFF2-40B4-BE49-F238E27FC236}">
                    <a16:creationId xmlns:a16="http://schemas.microsoft.com/office/drawing/2014/main" id="{100CC043-303A-4137-8AA2-CDE1C62146B9}"/>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1CB870F5-59C3-4C9C-B868-9297BF042F5F}"/>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8CD9ED7F-88A7-4029-8CE2-C7FCF53560B6}"/>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B7CDCBEA-1DD0-4410-9136-9959A62870CB}"/>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D53DC102-35CA-4D39-A0BE-2EAA1C6DE0C3}"/>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14B01001-A22F-421D-B869-13340AC70538}"/>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E1FFCD44-0AA2-4DA9-A01C-D6A20AEB9DAD}"/>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B6EA9379-AAE1-485C-BDF0-DE78EF69DF16}"/>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0B792AE6-5B06-4996-847E-6F2DE34577C3}"/>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A0E44159-DE17-4C78-A79E-7352EFDE7255}"/>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5" name="Group 154">
              <a:extLst>
                <a:ext uri="{FF2B5EF4-FFF2-40B4-BE49-F238E27FC236}">
                  <a16:creationId xmlns:a16="http://schemas.microsoft.com/office/drawing/2014/main" id="{544E802A-D88F-44C3-8A37-97833E755FE6}"/>
                </a:ext>
              </a:extLst>
            </p:cNvPr>
            <p:cNvGrpSpPr/>
            <p:nvPr/>
          </p:nvGrpSpPr>
          <p:grpSpPr>
            <a:xfrm rot="16200000">
              <a:off x="8326630" y="4315417"/>
              <a:ext cx="454457" cy="172587"/>
              <a:chOff x="533400" y="3886200"/>
              <a:chExt cx="1203901" cy="457200"/>
            </a:xfrm>
          </p:grpSpPr>
          <p:cxnSp>
            <p:nvCxnSpPr>
              <p:cNvPr id="233" name="Straight Connector 232">
                <a:extLst>
                  <a:ext uri="{FF2B5EF4-FFF2-40B4-BE49-F238E27FC236}">
                    <a16:creationId xmlns:a16="http://schemas.microsoft.com/office/drawing/2014/main" id="{350CD814-921B-4F72-A398-67E9715374E6}"/>
                  </a:ext>
                </a:extLst>
              </p:cNvPr>
              <p:cNvCxnSpPr/>
              <p:nvPr/>
            </p:nvCxnSpPr>
            <p:spPr>
              <a:xfrm>
                <a:off x="533400"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5825EB94-3FA1-4F60-8F7A-8A586C7634DC}"/>
                  </a:ext>
                </a:extLst>
              </p:cNvPr>
              <p:cNvCxnSpPr>
                <a:cxnSpLocks/>
              </p:cNvCxnSpPr>
              <p:nvPr/>
            </p:nvCxnSpPr>
            <p:spPr>
              <a:xfrm flipV="1">
                <a:off x="8364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BF547521-4DEF-4362-A0E5-E0811A2ABEE9}"/>
                  </a:ext>
                </a:extLst>
              </p:cNvPr>
              <p:cNvCxnSpPr>
                <a:cxnSpLocks/>
              </p:cNvCxnSpPr>
              <p:nvPr/>
            </p:nvCxnSpPr>
            <p:spPr>
              <a:xfrm>
                <a:off x="9144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15833CF3-F55F-4433-8CFE-5719DE86D9FE}"/>
                  </a:ext>
                </a:extLst>
              </p:cNvPr>
              <p:cNvCxnSpPr>
                <a:cxnSpLocks/>
              </p:cNvCxnSpPr>
              <p:nvPr/>
            </p:nvCxnSpPr>
            <p:spPr>
              <a:xfrm>
                <a:off x="9852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E22ACF81-8567-4475-971B-4473F0AC8465}"/>
                  </a:ext>
                </a:extLst>
              </p:cNvPr>
              <p:cNvCxnSpPr>
                <a:cxnSpLocks/>
              </p:cNvCxnSpPr>
              <p:nvPr/>
            </p:nvCxnSpPr>
            <p:spPr>
              <a:xfrm flipV="1">
                <a:off x="10632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6E4DD2B3-9856-47D7-8FF5-86C19B323DA7}"/>
                  </a:ext>
                </a:extLst>
              </p:cNvPr>
              <p:cNvCxnSpPr>
                <a:cxnSpLocks/>
              </p:cNvCxnSpPr>
              <p:nvPr/>
            </p:nvCxnSpPr>
            <p:spPr>
              <a:xfrm flipV="1">
                <a:off x="1141228" y="38862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72F2E83D-CC5F-413D-B503-FA654F1368E3}"/>
                  </a:ext>
                </a:extLst>
              </p:cNvPr>
              <p:cNvCxnSpPr>
                <a:cxnSpLocks/>
              </p:cNvCxnSpPr>
              <p:nvPr/>
            </p:nvCxnSpPr>
            <p:spPr>
              <a:xfrm>
                <a:off x="1219200" y="3894144"/>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79DFFFBF-8881-4CB2-B199-205E07E1238F}"/>
                  </a:ext>
                </a:extLst>
              </p:cNvPr>
              <p:cNvCxnSpPr>
                <a:cxnSpLocks/>
              </p:cNvCxnSpPr>
              <p:nvPr/>
            </p:nvCxnSpPr>
            <p:spPr>
              <a:xfrm>
                <a:off x="1290097" y="4110975"/>
                <a:ext cx="74428"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DB946E80-CDCA-4BE5-83EF-C8802749A05F}"/>
                  </a:ext>
                </a:extLst>
              </p:cNvPr>
              <p:cNvCxnSpPr>
                <a:cxnSpLocks/>
              </p:cNvCxnSpPr>
              <p:nvPr/>
            </p:nvCxnSpPr>
            <p:spPr>
              <a:xfrm flipV="1">
                <a:off x="1368056" y="4114800"/>
                <a:ext cx="77972" cy="228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8EF008A0-42FF-4A4C-B217-7A92BC3D7FBF}"/>
                  </a:ext>
                </a:extLst>
              </p:cNvPr>
              <p:cNvCxnSpPr/>
              <p:nvPr/>
            </p:nvCxnSpPr>
            <p:spPr>
              <a:xfrm>
                <a:off x="1432501" y="4114800"/>
                <a:ext cx="304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6" name="Group 155">
              <a:extLst>
                <a:ext uri="{FF2B5EF4-FFF2-40B4-BE49-F238E27FC236}">
                  <a16:creationId xmlns:a16="http://schemas.microsoft.com/office/drawing/2014/main" id="{5EFF9FC2-7A97-46ED-8922-D165FD47971A}"/>
                </a:ext>
              </a:extLst>
            </p:cNvPr>
            <p:cNvGrpSpPr/>
            <p:nvPr/>
          </p:nvGrpSpPr>
          <p:grpSpPr>
            <a:xfrm rot="2682909">
              <a:off x="6394577" y="4244720"/>
              <a:ext cx="799154" cy="303491"/>
              <a:chOff x="533400" y="3886200"/>
              <a:chExt cx="1203901" cy="457200"/>
            </a:xfrm>
          </p:grpSpPr>
          <p:cxnSp>
            <p:nvCxnSpPr>
              <p:cNvPr id="223" name="Straight Connector 222">
                <a:extLst>
                  <a:ext uri="{FF2B5EF4-FFF2-40B4-BE49-F238E27FC236}">
                    <a16:creationId xmlns:a16="http://schemas.microsoft.com/office/drawing/2014/main" id="{EACCA1B7-4BBF-440B-A76E-8259B488FB75}"/>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5497DDDA-FDE4-429E-B08F-3CDCEA9D11DD}"/>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04F21D8D-C285-464B-A3A4-33EC58B2F7B2}"/>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FE7D7BD5-1239-4B5C-AC6F-B294D0CF5589}"/>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F739BA1B-E78A-40AB-8639-1F135C73A379}"/>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F0F95EE4-4278-4C5F-B07E-7A14216D26FA}"/>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EDA78BD3-D6AA-44D2-9E6B-21D5921649A4}"/>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8A4AA0-22B9-464F-A2D6-B7240CE4555C}"/>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EDFC01B-9FDB-47C3-A7EA-652FE08AEC42}"/>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9EFF1C2D-7962-4945-815B-4044D465C711}"/>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157" name="Group 156">
              <a:extLst>
                <a:ext uri="{FF2B5EF4-FFF2-40B4-BE49-F238E27FC236}">
                  <a16:creationId xmlns:a16="http://schemas.microsoft.com/office/drawing/2014/main" id="{A6F5ED99-250B-4C1C-A502-D728BD0B0215}"/>
                </a:ext>
              </a:extLst>
            </p:cNvPr>
            <p:cNvGrpSpPr/>
            <p:nvPr/>
          </p:nvGrpSpPr>
          <p:grpSpPr>
            <a:xfrm rot="2682909">
              <a:off x="7119201" y="4244720"/>
              <a:ext cx="799154" cy="303491"/>
              <a:chOff x="533400" y="3886200"/>
              <a:chExt cx="1203901" cy="457200"/>
            </a:xfrm>
          </p:grpSpPr>
          <p:cxnSp>
            <p:nvCxnSpPr>
              <p:cNvPr id="213" name="Straight Connector 212">
                <a:extLst>
                  <a:ext uri="{FF2B5EF4-FFF2-40B4-BE49-F238E27FC236}">
                    <a16:creationId xmlns:a16="http://schemas.microsoft.com/office/drawing/2014/main" id="{8DC326FA-188B-4B69-8103-F7AF75CA29DB}"/>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6CB25FAD-F857-4DCE-BA6A-509C5085D3C1}"/>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76233C4D-577E-4949-AEB9-E9DBC65A2191}"/>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178C37F0-830F-49E5-A5A7-D721A6AF251A}"/>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3F7D1033-FB30-4F4D-B318-051A9D8663D7}"/>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7F67259F-204A-41FA-8096-BFB6C90C9B66}"/>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42D6E60B-BD64-40BA-BBB7-9EB95F3E079F}"/>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34FABE5B-C9DC-497F-AF22-C03F2FB4EE59}"/>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978F1555-4064-46B5-84B6-8A8C97F8E50F}"/>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94AC6CB4-54D6-40B5-941F-37C06B195973}"/>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158" name="Group 157">
              <a:extLst>
                <a:ext uri="{FF2B5EF4-FFF2-40B4-BE49-F238E27FC236}">
                  <a16:creationId xmlns:a16="http://schemas.microsoft.com/office/drawing/2014/main" id="{32D6CE29-90E0-447B-A601-DA7C417A2909}"/>
                </a:ext>
              </a:extLst>
            </p:cNvPr>
            <p:cNvGrpSpPr/>
            <p:nvPr/>
          </p:nvGrpSpPr>
          <p:grpSpPr>
            <a:xfrm rot="2682909">
              <a:off x="7819890" y="4244720"/>
              <a:ext cx="799154" cy="303491"/>
              <a:chOff x="533400" y="3886200"/>
              <a:chExt cx="1203901" cy="457200"/>
            </a:xfrm>
          </p:grpSpPr>
          <p:cxnSp>
            <p:nvCxnSpPr>
              <p:cNvPr id="203" name="Straight Connector 202">
                <a:extLst>
                  <a:ext uri="{FF2B5EF4-FFF2-40B4-BE49-F238E27FC236}">
                    <a16:creationId xmlns:a16="http://schemas.microsoft.com/office/drawing/2014/main" id="{6B602057-36D1-441B-8A07-7B9D4032D442}"/>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C5B77BF3-BE58-40AA-BEFF-69F1F7E8A069}"/>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B7653369-1758-460B-92A3-39684E646A5D}"/>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CF60D181-210B-4113-B4F9-CE0EF4E28D06}"/>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D24B68A5-9A87-4544-8C2E-12E7C960C09C}"/>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36A86830-5566-41A8-B846-2607A18EFAE0}"/>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77740A2F-24E3-489F-A4A5-DC39F2691184}"/>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FC56FA7A-BE02-44ED-B40B-025431E3CF6E}"/>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4D4FB870-CAFC-4FFB-A690-404D7E3E02E1}"/>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447B548C-57DD-4EF1-BBAC-580439983556}"/>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159" name="Group 158">
              <a:extLst>
                <a:ext uri="{FF2B5EF4-FFF2-40B4-BE49-F238E27FC236}">
                  <a16:creationId xmlns:a16="http://schemas.microsoft.com/office/drawing/2014/main" id="{1311F671-672A-4473-A71B-3BD80BE03B5A}"/>
                </a:ext>
              </a:extLst>
            </p:cNvPr>
            <p:cNvGrpSpPr/>
            <p:nvPr/>
          </p:nvGrpSpPr>
          <p:grpSpPr>
            <a:xfrm rot="18862499">
              <a:off x="6404485" y="4219414"/>
              <a:ext cx="799154" cy="303491"/>
              <a:chOff x="533400" y="3886200"/>
              <a:chExt cx="1203901" cy="457200"/>
            </a:xfrm>
          </p:grpSpPr>
          <p:cxnSp>
            <p:nvCxnSpPr>
              <p:cNvPr id="193" name="Straight Connector 192">
                <a:extLst>
                  <a:ext uri="{FF2B5EF4-FFF2-40B4-BE49-F238E27FC236}">
                    <a16:creationId xmlns:a16="http://schemas.microsoft.com/office/drawing/2014/main" id="{566BAD53-4072-404F-AADA-AFC4B82614A9}"/>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9FC1253-3EBA-4F0B-A1CB-D9D2EBF82275}"/>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A57A846B-F91D-46A6-B72F-4CB591557253}"/>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65AF55E1-D62F-461B-8DA3-3987DCFA9B91}"/>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677F6ABC-E3DC-4368-8858-3BEAECDE0B3A}"/>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F348E598-B975-4865-BEBC-C2DB6866860D}"/>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DDCDE6B1-B548-43F3-89F3-89365EC680E0}"/>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57E78783-6CE1-46B2-9D7F-87D3AD19A7F2}"/>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804E7A3B-B3D4-4FB5-8875-0B711554C8AB}"/>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71FFF821-35C0-46E6-8A7D-6B0CB2CB50B9}"/>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13030819-2326-42F4-9D8C-4A81C5C685B3}"/>
                </a:ext>
              </a:extLst>
            </p:cNvPr>
            <p:cNvGrpSpPr/>
            <p:nvPr/>
          </p:nvGrpSpPr>
          <p:grpSpPr>
            <a:xfrm rot="18862499">
              <a:off x="7119201" y="4219413"/>
              <a:ext cx="799154" cy="303491"/>
              <a:chOff x="533400" y="3886200"/>
              <a:chExt cx="1203901" cy="457200"/>
            </a:xfrm>
          </p:grpSpPr>
          <p:cxnSp>
            <p:nvCxnSpPr>
              <p:cNvPr id="183" name="Straight Connector 182">
                <a:extLst>
                  <a:ext uri="{FF2B5EF4-FFF2-40B4-BE49-F238E27FC236}">
                    <a16:creationId xmlns:a16="http://schemas.microsoft.com/office/drawing/2014/main" id="{3F86021E-5EB5-40CF-B904-924835E303E0}"/>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6C15728A-981F-4BF8-8EC3-D1AC59FD47BB}"/>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438955B8-CDA3-44C5-AC91-EDC6338A21F3}"/>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640828F1-7956-473D-B638-7DD09AC9D616}"/>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6D32A6DA-DF7F-4DAB-B21C-0291AD630955}"/>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EB12B1D3-585E-4CD5-BD63-FC4E091F95B6}"/>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FE68FECB-9869-4F24-B74C-C4425E246DEC}"/>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D8A8168F-45CC-403D-B473-904D9EA35984}"/>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746555A9-AA0C-4F03-BEF6-9815E1708F8F}"/>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F587BEAF-4140-4C1D-885F-25E2C8203371}"/>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D56C5740-3630-48B7-ADAA-67F03AE8212A}"/>
                </a:ext>
              </a:extLst>
            </p:cNvPr>
            <p:cNvGrpSpPr/>
            <p:nvPr/>
          </p:nvGrpSpPr>
          <p:grpSpPr>
            <a:xfrm rot="18862499">
              <a:off x="7822893" y="4219413"/>
              <a:ext cx="799154" cy="303491"/>
              <a:chOff x="533400" y="3886200"/>
              <a:chExt cx="1203901" cy="457200"/>
            </a:xfrm>
          </p:grpSpPr>
          <p:cxnSp>
            <p:nvCxnSpPr>
              <p:cNvPr id="173" name="Straight Connector 172">
                <a:extLst>
                  <a:ext uri="{FF2B5EF4-FFF2-40B4-BE49-F238E27FC236}">
                    <a16:creationId xmlns:a16="http://schemas.microsoft.com/office/drawing/2014/main" id="{59D11813-E759-4E56-8C03-348063F60C0B}"/>
                  </a:ext>
                </a:extLst>
              </p:cNvPr>
              <p:cNvCxnSpPr/>
              <p:nvPr/>
            </p:nvCxnSpPr>
            <p:spPr>
              <a:xfrm>
                <a:off x="533400"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0678D4BB-0175-4BC9-B19C-4A272CB7634E}"/>
                  </a:ext>
                </a:extLst>
              </p:cNvPr>
              <p:cNvCxnSpPr>
                <a:cxnSpLocks/>
              </p:cNvCxnSpPr>
              <p:nvPr/>
            </p:nvCxnSpPr>
            <p:spPr>
              <a:xfrm flipV="1">
                <a:off x="8364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DE7ED3-563C-4F99-92C1-0B67A1A40309}"/>
                  </a:ext>
                </a:extLst>
              </p:cNvPr>
              <p:cNvCxnSpPr>
                <a:cxnSpLocks/>
              </p:cNvCxnSpPr>
              <p:nvPr/>
            </p:nvCxnSpPr>
            <p:spPr>
              <a:xfrm>
                <a:off x="9144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F3DF936F-C410-487B-AD84-ACDE470A0950}"/>
                  </a:ext>
                </a:extLst>
              </p:cNvPr>
              <p:cNvCxnSpPr>
                <a:cxnSpLocks/>
              </p:cNvCxnSpPr>
              <p:nvPr/>
            </p:nvCxnSpPr>
            <p:spPr>
              <a:xfrm>
                <a:off x="9852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A4245951-D70F-431E-9318-EDC714E3DD0B}"/>
                  </a:ext>
                </a:extLst>
              </p:cNvPr>
              <p:cNvCxnSpPr>
                <a:cxnSpLocks/>
              </p:cNvCxnSpPr>
              <p:nvPr/>
            </p:nvCxnSpPr>
            <p:spPr>
              <a:xfrm flipV="1">
                <a:off x="10632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2A5489F9-1086-4FDC-AD7F-780E5A4EBC0F}"/>
                  </a:ext>
                </a:extLst>
              </p:cNvPr>
              <p:cNvCxnSpPr>
                <a:cxnSpLocks/>
              </p:cNvCxnSpPr>
              <p:nvPr/>
            </p:nvCxnSpPr>
            <p:spPr>
              <a:xfrm flipV="1">
                <a:off x="1141228" y="38862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829EE6FD-0236-431A-97A8-B02FD45A72D2}"/>
                  </a:ext>
                </a:extLst>
              </p:cNvPr>
              <p:cNvCxnSpPr>
                <a:cxnSpLocks/>
              </p:cNvCxnSpPr>
              <p:nvPr/>
            </p:nvCxnSpPr>
            <p:spPr>
              <a:xfrm>
                <a:off x="1219200" y="3894144"/>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EEC42F8B-C539-47BA-A510-E99792767CA3}"/>
                  </a:ext>
                </a:extLst>
              </p:cNvPr>
              <p:cNvCxnSpPr>
                <a:cxnSpLocks/>
              </p:cNvCxnSpPr>
              <p:nvPr/>
            </p:nvCxnSpPr>
            <p:spPr>
              <a:xfrm>
                <a:off x="1290097" y="4110975"/>
                <a:ext cx="74428"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F56822E8-7992-4292-9F38-7B5153F8B52F}"/>
                  </a:ext>
                </a:extLst>
              </p:cNvPr>
              <p:cNvCxnSpPr>
                <a:cxnSpLocks/>
              </p:cNvCxnSpPr>
              <p:nvPr/>
            </p:nvCxnSpPr>
            <p:spPr>
              <a:xfrm flipV="1">
                <a:off x="1368056" y="4114800"/>
                <a:ext cx="77972" cy="22860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E63F5A09-CE82-4841-8C44-A0522DA99985}"/>
                  </a:ext>
                </a:extLst>
              </p:cNvPr>
              <p:cNvCxnSpPr/>
              <p:nvPr/>
            </p:nvCxnSpPr>
            <p:spPr>
              <a:xfrm>
                <a:off x="1432501" y="4114800"/>
                <a:ext cx="304800" cy="0"/>
              </a:xfrm>
              <a:prstGeom prst="line">
                <a:avLst/>
              </a:prstGeom>
              <a:ln w="25400">
                <a:solidFill>
                  <a:schemeClr val="bg2"/>
                </a:solidFill>
                <a:prstDash val="sysDash"/>
              </a:ln>
            </p:spPr>
            <p:style>
              <a:lnRef idx="1">
                <a:schemeClr val="accent1"/>
              </a:lnRef>
              <a:fillRef idx="0">
                <a:schemeClr val="accent1"/>
              </a:fillRef>
              <a:effectRef idx="0">
                <a:schemeClr val="accent1"/>
              </a:effectRef>
              <a:fontRef idx="minor">
                <a:schemeClr val="tx1"/>
              </a:fontRef>
            </p:style>
          </p:cxnSp>
        </p:grpSp>
        <p:sp>
          <p:nvSpPr>
            <p:cNvPr id="162" name="TextBox 161">
              <a:extLst>
                <a:ext uri="{FF2B5EF4-FFF2-40B4-BE49-F238E27FC236}">
                  <a16:creationId xmlns:a16="http://schemas.microsoft.com/office/drawing/2014/main" id="{97F05EDA-DBBD-4FF7-9887-9F0BA38A2CC1}"/>
                </a:ext>
              </a:extLst>
            </p:cNvPr>
            <p:cNvSpPr txBox="1"/>
            <p:nvPr/>
          </p:nvSpPr>
          <p:spPr>
            <a:xfrm>
              <a:off x="6596794" y="3535919"/>
              <a:ext cx="429072" cy="369332"/>
            </a:xfrm>
            <a:prstGeom prst="rect">
              <a:avLst/>
            </a:prstGeom>
            <a:noFill/>
          </p:spPr>
          <p:txBody>
            <a:bodyPr wrap="square" rtlCol="0">
              <a:spAutoFit/>
            </a:bodyPr>
            <a:lstStyle/>
            <a:p>
              <a:pPr algn="ctr"/>
              <a:r>
                <a:rPr lang="en-US" dirty="0"/>
                <a:t>F</a:t>
              </a:r>
            </a:p>
          </p:txBody>
        </p:sp>
        <p:sp>
          <p:nvSpPr>
            <p:cNvPr id="165" name="TextBox 164">
              <a:extLst>
                <a:ext uri="{FF2B5EF4-FFF2-40B4-BE49-F238E27FC236}">
                  <a16:creationId xmlns:a16="http://schemas.microsoft.com/office/drawing/2014/main" id="{95AB4030-AC5C-4F86-9BDA-BBC6A888F4BD}"/>
                </a:ext>
              </a:extLst>
            </p:cNvPr>
            <p:cNvSpPr txBox="1"/>
            <p:nvPr/>
          </p:nvSpPr>
          <p:spPr>
            <a:xfrm>
              <a:off x="7286738" y="3535919"/>
              <a:ext cx="429072" cy="369332"/>
            </a:xfrm>
            <a:prstGeom prst="rect">
              <a:avLst/>
            </a:prstGeom>
            <a:noFill/>
          </p:spPr>
          <p:txBody>
            <a:bodyPr wrap="square" rtlCol="0">
              <a:spAutoFit/>
            </a:bodyPr>
            <a:lstStyle/>
            <a:p>
              <a:pPr algn="ctr"/>
              <a:r>
                <a:rPr lang="en-US" dirty="0"/>
                <a:t>F</a:t>
              </a:r>
            </a:p>
          </p:txBody>
        </p:sp>
        <p:sp>
          <p:nvSpPr>
            <p:cNvPr id="166" name="TextBox 165">
              <a:extLst>
                <a:ext uri="{FF2B5EF4-FFF2-40B4-BE49-F238E27FC236}">
                  <a16:creationId xmlns:a16="http://schemas.microsoft.com/office/drawing/2014/main" id="{47468F15-058E-445B-BB5C-034F765805F3}"/>
                </a:ext>
              </a:extLst>
            </p:cNvPr>
            <p:cNvSpPr txBox="1"/>
            <p:nvPr/>
          </p:nvSpPr>
          <p:spPr>
            <a:xfrm>
              <a:off x="7975499" y="3535919"/>
              <a:ext cx="429072" cy="369332"/>
            </a:xfrm>
            <a:prstGeom prst="rect">
              <a:avLst/>
            </a:prstGeom>
            <a:noFill/>
          </p:spPr>
          <p:txBody>
            <a:bodyPr wrap="square" rtlCol="0">
              <a:spAutoFit/>
            </a:bodyPr>
            <a:lstStyle/>
            <a:p>
              <a:pPr algn="ctr"/>
              <a:r>
                <a:rPr lang="en-US" dirty="0"/>
                <a:t>F</a:t>
              </a:r>
            </a:p>
          </p:txBody>
        </p:sp>
        <p:sp>
          <p:nvSpPr>
            <p:cNvPr id="167" name="TextBox 166">
              <a:extLst>
                <a:ext uri="{FF2B5EF4-FFF2-40B4-BE49-F238E27FC236}">
                  <a16:creationId xmlns:a16="http://schemas.microsoft.com/office/drawing/2014/main" id="{EDBC0168-4740-45CB-A2FE-626B2D17BD64}"/>
                </a:ext>
              </a:extLst>
            </p:cNvPr>
            <p:cNvSpPr txBox="1"/>
            <p:nvPr/>
          </p:nvSpPr>
          <p:spPr>
            <a:xfrm>
              <a:off x="8558882" y="4245592"/>
              <a:ext cx="429072" cy="369332"/>
            </a:xfrm>
            <a:prstGeom prst="rect">
              <a:avLst/>
            </a:prstGeom>
            <a:noFill/>
          </p:spPr>
          <p:txBody>
            <a:bodyPr wrap="square" rtlCol="0">
              <a:spAutoFit/>
            </a:bodyPr>
            <a:lstStyle/>
            <a:p>
              <a:pPr algn="ctr"/>
              <a:r>
                <a:rPr lang="en-US" dirty="0"/>
                <a:t>E</a:t>
              </a:r>
            </a:p>
          </p:txBody>
        </p:sp>
        <p:sp>
          <p:nvSpPr>
            <p:cNvPr id="168" name="TextBox 167">
              <a:extLst>
                <a:ext uri="{FF2B5EF4-FFF2-40B4-BE49-F238E27FC236}">
                  <a16:creationId xmlns:a16="http://schemas.microsoft.com/office/drawing/2014/main" id="{2AB4FFEB-CF52-4976-9D3D-577295F5A2E0}"/>
                </a:ext>
              </a:extLst>
            </p:cNvPr>
            <p:cNvSpPr txBox="1"/>
            <p:nvPr/>
          </p:nvSpPr>
          <p:spPr>
            <a:xfrm>
              <a:off x="6596794" y="4846187"/>
              <a:ext cx="429072" cy="369332"/>
            </a:xfrm>
            <a:prstGeom prst="rect">
              <a:avLst/>
            </a:prstGeom>
            <a:noFill/>
          </p:spPr>
          <p:txBody>
            <a:bodyPr wrap="square" rtlCol="0">
              <a:spAutoFit/>
            </a:bodyPr>
            <a:lstStyle/>
            <a:p>
              <a:pPr algn="ctr"/>
              <a:r>
                <a:rPr lang="en-US" dirty="0"/>
                <a:t>F</a:t>
              </a:r>
            </a:p>
          </p:txBody>
        </p:sp>
        <p:sp>
          <p:nvSpPr>
            <p:cNvPr id="169" name="TextBox 168">
              <a:extLst>
                <a:ext uri="{FF2B5EF4-FFF2-40B4-BE49-F238E27FC236}">
                  <a16:creationId xmlns:a16="http://schemas.microsoft.com/office/drawing/2014/main" id="{5448734A-FEB1-48F2-BEAD-2485F3F812D9}"/>
                </a:ext>
              </a:extLst>
            </p:cNvPr>
            <p:cNvSpPr txBox="1"/>
            <p:nvPr/>
          </p:nvSpPr>
          <p:spPr>
            <a:xfrm>
              <a:off x="7286738" y="4846187"/>
              <a:ext cx="429072" cy="369332"/>
            </a:xfrm>
            <a:prstGeom prst="rect">
              <a:avLst/>
            </a:prstGeom>
            <a:noFill/>
          </p:spPr>
          <p:txBody>
            <a:bodyPr wrap="square" rtlCol="0">
              <a:spAutoFit/>
            </a:bodyPr>
            <a:lstStyle/>
            <a:p>
              <a:pPr algn="ctr"/>
              <a:r>
                <a:rPr lang="en-US" dirty="0"/>
                <a:t>F</a:t>
              </a:r>
            </a:p>
          </p:txBody>
        </p:sp>
        <p:sp>
          <p:nvSpPr>
            <p:cNvPr id="170" name="TextBox 169">
              <a:extLst>
                <a:ext uri="{FF2B5EF4-FFF2-40B4-BE49-F238E27FC236}">
                  <a16:creationId xmlns:a16="http://schemas.microsoft.com/office/drawing/2014/main" id="{D461B0D9-A317-415A-8B1E-A1E8C2B74538}"/>
                </a:ext>
              </a:extLst>
            </p:cNvPr>
            <p:cNvSpPr txBox="1"/>
            <p:nvPr/>
          </p:nvSpPr>
          <p:spPr>
            <a:xfrm>
              <a:off x="7975499" y="4846187"/>
              <a:ext cx="429072" cy="369332"/>
            </a:xfrm>
            <a:prstGeom prst="rect">
              <a:avLst/>
            </a:prstGeom>
            <a:noFill/>
          </p:spPr>
          <p:txBody>
            <a:bodyPr wrap="square" rtlCol="0">
              <a:spAutoFit/>
            </a:bodyPr>
            <a:lstStyle/>
            <a:p>
              <a:pPr algn="ctr"/>
              <a:r>
                <a:rPr lang="en-US" dirty="0"/>
                <a:t>F</a:t>
              </a:r>
            </a:p>
          </p:txBody>
        </p:sp>
        <p:sp>
          <p:nvSpPr>
            <p:cNvPr id="171" name="TextBox 170">
              <a:extLst>
                <a:ext uri="{FF2B5EF4-FFF2-40B4-BE49-F238E27FC236}">
                  <a16:creationId xmlns:a16="http://schemas.microsoft.com/office/drawing/2014/main" id="{740863A1-B3A6-4471-9D97-C60032E249C8}"/>
                </a:ext>
              </a:extLst>
            </p:cNvPr>
            <p:cNvSpPr txBox="1"/>
            <p:nvPr/>
          </p:nvSpPr>
          <p:spPr>
            <a:xfrm>
              <a:off x="8243616" y="3349642"/>
              <a:ext cx="902772" cy="646331"/>
            </a:xfrm>
            <a:prstGeom prst="rect">
              <a:avLst/>
            </a:prstGeom>
            <a:noFill/>
          </p:spPr>
          <p:txBody>
            <a:bodyPr wrap="square" rtlCol="0">
              <a:spAutoFit/>
            </a:bodyPr>
            <a:lstStyle/>
            <a:p>
              <a:pPr algn="ctr"/>
              <a:r>
                <a:rPr lang="en-US" dirty="0">
                  <a:solidFill>
                    <a:srgbClr val="FF0000"/>
                  </a:solidFill>
                </a:rPr>
                <a:t>Gx6</a:t>
              </a:r>
            </a:p>
            <a:p>
              <a:pPr algn="ctr"/>
              <a:r>
                <a:rPr lang="en-US" dirty="0">
                  <a:solidFill>
                    <a:srgbClr val="FF0000"/>
                  </a:solidFill>
                </a:rPr>
                <a:t>Hx2</a:t>
              </a:r>
            </a:p>
          </p:txBody>
        </p:sp>
        <p:sp>
          <p:nvSpPr>
            <p:cNvPr id="172" name="Oval 171">
              <a:extLst>
                <a:ext uri="{FF2B5EF4-FFF2-40B4-BE49-F238E27FC236}">
                  <a16:creationId xmlns:a16="http://schemas.microsoft.com/office/drawing/2014/main" id="{FA2EE8C8-44B5-4320-A924-250CE8DA15AB}"/>
                </a:ext>
              </a:extLst>
            </p:cNvPr>
            <p:cNvSpPr/>
            <p:nvPr/>
          </p:nvSpPr>
          <p:spPr>
            <a:xfrm>
              <a:off x="6524617" y="4115330"/>
              <a:ext cx="1919861" cy="5136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TextBox 332">
              <a:extLst>
                <a:ext uri="{FF2B5EF4-FFF2-40B4-BE49-F238E27FC236}">
                  <a16:creationId xmlns:a16="http://schemas.microsoft.com/office/drawing/2014/main" id="{D802093E-FFB0-482B-8FD7-CD7F664FDAB7}"/>
                </a:ext>
              </a:extLst>
            </p:cNvPr>
            <p:cNvSpPr txBox="1"/>
            <p:nvPr/>
          </p:nvSpPr>
          <p:spPr>
            <a:xfrm>
              <a:off x="5978397" y="4199657"/>
              <a:ext cx="429072" cy="369332"/>
            </a:xfrm>
            <a:prstGeom prst="rect">
              <a:avLst/>
            </a:prstGeom>
            <a:noFill/>
          </p:spPr>
          <p:txBody>
            <a:bodyPr wrap="square" rtlCol="0">
              <a:spAutoFit/>
            </a:bodyPr>
            <a:lstStyle/>
            <a:p>
              <a:pPr algn="ctr"/>
              <a:r>
                <a:rPr lang="en-US" dirty="0"/>
                <a:t>E</a:t>
              </a:r>
            </a:p>
          </p:txBody>
        </p:sp>
      </p:grpSp>
      <p:sp>
        <p:nvSpPr>
          <p:cNvPr id="334" name="TextBox 333">
            <a:extLst>
              <a:ext uri="{FF2B5EF4-FFF2-40B4-BE49-F238E27FC236}">
                <a16:creationId xmlns:a16="http://schemas.microsoft.com/office/drawing/2014/main" id="{1158600B-0C33-45DF-B42D-4F6AE10A7142}"/>
              </a:ext>
            </a:extLst>
          </p:cNvPr>
          <p:cNvSpPr txBox="1"/>
          <p:nvPr/>
        </p:nvSpPr>
        <p:spPr>
          <a:xfrm>
            <a:off x="129167" y="4572000"/>
            <a:ext cx="9128301" cy="830997"/>
          </a:xfrm>
          <a:prstGeom prst="rect">
            <a:avLst/>
          </a:prstGeom>
          <a:noFill/>
        </p:spPr>
        <p:txBody>
          <a:bodyPr wrap="square">
            <a:spAutoFit/>
          </a:bodyPr>
          <a:lstStyle/>
          <a:p>
            <a:r>
              <a:rPr lang="en-US" sz="800" dirty="0">
                <a:latin typeface="Courier New" panose="02070309020205020404" pitchFamily="49" charset="0"/>
                <a:cs typeface="Courier New" panose="02070309020205020404" pitchFamily="49" charset="0"/>
              </a:rPr>
              <a:t> DIFFUSION NODES IN INPUT NODE NUMBER ORDER</a:t>
            </a:r>
          </a:p>
          <a:p>
            <a:r>
              <a:rPr lang="en-US" sz="800" dirty="0">
                <a:latin typeface="Courier New" panose="02070309020205020404" pitchFamily="49" charset="0"/>
                <a:cs typeface="Courier New" panose="02070309020205020404" pitchFamily="49" charset="0"/>
              </a:rPr>
              <a:t>   T       1=  360.00     T       2=  340.00     T       3=  320.00     T       5=  360.00     T       6=  340.00     T       7=  320.00    </a:t>
            </a:r>
          </a:p>
          <a:p>
            <a:r>
              <a:rPr lang="en-US" sz="800" dirty="0">
                <a:latin typeface="Courier New" panose="02070309020205020404" pitchFamily="49" charset="0"/>
                <a:cs typeface="Courier New" panose="02070309020205020404" pitchFamily="49" charset="0"/>
              </a:rPr>
              <a:t>                                     ARITHMETIC NODES IN INPUT NODE NUMBER ORDER</a:t>
            </a:r>
          </a:p>
          <a:p>
            <a:r>
              <a:rPr lang="en-US" sz="800" dirty="0">
                <a:latin typeface="Courier New" panose="02070309020205020404" pitchFamily="49" charset="0"/>
                <a:cs typeface="Courier New" panose="02070309020205020404" pitchFamily="49" charset="0"/>
              </a:rPr>
              <a:t>                                                        ++NONE++</a:t>
            </a:r>
          </a:p>
          <a:p>
            <a:r>
              <a:rPr lang="en-US" sz="800" dirty="0">
                <a:latin typeface="Courier New" panose="02070309020205020404" pitchFamily="49" charset="0"/>
                <a:cs typeface="Courier New" panose="02070309020205020404" pitchFamily="49" charset="0"/>
              </a:rPr>
              <a:t>                                     BOUNDARY NODES IN INPUT NODE NUMBER ORDER</a:t>
            </a:r>
          </a:p>
          <a:p>
            <a:r>
              <a:rPr lang="en-US" sz="800" dirty="0">
                <a:latin typeface="Courier New" panose="02070309020205020404" pitchFamily="49" charset="0"/>
                <a:cs typeface="Courier New" panose="02070309020205020404" pitchFamily="49" charset="0"/>
              </a:rPr>
              <a:t>   T       4=  300.00     T       8=  300.00 </a:t>
            </a:r>
          </a:p>
        </p:txBody>
      </p:sp>
      <p:sp>
        <p:nvSpPr>
          <p:cNvPr id="335" name="TextBox 334">
            <a:extLst>
              <a:ext uri="{FF2B5EF4-FFF2-40B4-BE49-F238E27FC236}">
                <a16:creationId xmlns:a16="http://schemas.microsoft.com/office/drawing/2014/main" id="{738516D1-3671-464B-BBAC-6466CE166887}"/>
              </a:ext>
            </a:extLst>
          </p:cNvPr>
          <p:cNvSpPr txBox="1"/>
          <p:nvPr/>
        </p:nvSpPr>
        <p:spPr>
          <a:xfrm>
            <a:off x="2590800" y="3276600"/>
            <a:ext cx="6433371" cy="1090042"/>
          </a:xfrm>
          <a:prstGeom prst="rect">
            <a:avLst/>
          </a:prstGeom>
          <a:noFill/>
        </p:spPr>
        <p:txBody>
          <a:bodyPr wrap="square">
            <a:spAutoFit/>
          </a:bodyPr>
          <a:lstStyle/>
          <a:p>
            <a:pPr>
              <a:spcBef>
                <a:spcPts val="100"/>
              </a:spcBef>
              <a:defRPr/>
            </a:pPr>
            <a:r>
              <a:rPr lang="en-US" sz="1600" b="1" i="1" dirty="0">
                <a:solidFill>
                  <a:srgbClr val="0B3D91"/>
                </a:solidFill>
                <a:latin typeface="Arial"/>
                <a:cs typeface="Arial"/>
              </a:rPr>
              <a:t>Note the 6 conductors with a negative value…</a:t>
            </a:r>
          </a:p>
          <a:p>
            <a:pPr>
              <a:spcBef>
                <a:spcPts val="100"/>
              </a:spcBef>
              <a:defRPr/>
            </a:pPr>
            <a:r>
              <a:rPr lang="en-US" sz="1600" b="1" i="1" dirty="0">
                <a:solidFill>
                  <a:srgbClr val="0B3D91"/>
                </a:solidFill>
                <a:latin typeface="Arial"/>
                <a:cs typeface="Arial"/>
              </a:rPr>
              <a:t>While this may seem illegal, the FE formulation can result in negative conductors.  It just means that the heat flow cannot be represented as a simple Q=G</a:t>
            </a:r>
            <a:r>
              <a:rPr lang="en-US" sz="1600" b="1" i="1" dirty="0">
                <a:solidFill>
                  <a:srgbClr val="0B3D91"/>
                </a:solidFill>
                <a:latin typeface="Symbol" panose="05050102010706020507" pitchFamily="18" charset="2"/>
                <a:cs typeface="Arial"/>
              </a:rPr>
              <a:t>D</a:t>
            </a:r>
            <a:r>
              <a:rPr lang="en-US" sz="1600" b="1" i="1" dirty="0">
                <a:solidFill>
                  <a:srgbClr val="0B3D91"/>
                </a:solidFill>
                <a:latin typeface="Arial"/>
                <a:cs typeface="Arial"/>
              </a:rPr>
              <a:t>T</a:t>
            </a:r>
            <a:endParaRPr lang="pt-BR" sz="1400" b="1" i="1" dirty="0">
              <a:solidFill>
                <a:srgbClr val="0B3D91"/>
              </a:solidFill>
              <a:latin typeface="Arial"/>
              <a:cs typeface="Arial"/>
            </a:endParaRPr>
          </a:p>
        </p:txBody>
      </p:sp>
      <p:sp>
        <p:nvSpPr>
          <p:cNvPr id="336" name="object 30">
            <a:extLst>
              <a:ext uri="{FF2B5EF4-FFF2-40B4-BE49-F238E27FC236}">
                <a16:creationId xmlns:a16="http://schemas.microsoft.com/office/drawing/2014/main" id="{929530BA-CC98-4117-A4BD-438DCC968CA2}"/>
              </a:ext>
            </a:extLst>
          </p:cNvPr>
          <p:cNvSpPr txBox="1">
            <a:spLocks noChangeArrowheads="1"/>
          </p:cNvSpPr>
          <p:nvPr/>
        </p:nvSpPr>
        <p:spPr bwMode="auto">
          <a:xfrm>
            <a:off x="6373954" y="4953000"/>
            <a:ext cx="2719767" cy="289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9050" indent="-63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800" dirty="0">
                <a:solidFill>
                  <a:srgbClr val="FF0000"/>
                </a:solidFill>
                <a:latin typeface="Arial" panose="020B0604020202020204" pitchFamily="34" charset="0"/>
                <a:cs typeface="Arial" panose="020B0604020202020204" pitchFamily="34" charset="0"/>
              </a:rPr>
              <a:t>Results still as expected !</a:t>
            </a:r>
            <a:endParaRPr lang="en-US" altLang="en-US" sz="1800" dirty="0">
              <a:latin typeface="Arial" panose="020B0604020202020204" pitchFamily="34" charset="0"/>
              <a:cs typeface="Arial" panose="020B0604020202020204" pitchFamily="34" charset="0"/>
            </a:endParaRPr>
          </a:p>
        </p:txBody>
      </p:sp>
      <p:sp>
        <p:nvSpPr>
          <p:cNvPr id="337" name="object 14">
            <a:extLst>
              <a:ext uri="{FF2B5EF4-FFF2-40B4-BE49-F238E27FC236}">
                <a16:creationId xmlns:a16="http://schemas.microsoft.com/office/drawing/2014/main" id="{4D86E26A-D0EE-4458-A703-8036E3FC5298}"/>
              </a:ext>
            </a:extLst>
          </p:cNvPr>
          <p:cNvSpPr>
            <a:spLocks/>
          </p:cNvSpPr>
          <p:nvPr/>
        </p:nvSpPr>
        <p:spPr bwMode="auto">
          <a:xfrm>
            <a:off x="75368" y="4648200"/>
            <a:ext cx="8893112" cy="304800"/>
          </a:xfrm>
          <a:custGeom>
            <a:avLst/>
            <a:gdLst>
              <a:gd name="T0" fmla="*/ 903 w 990600"/>
              <a:gd name="T1" fmla="*/ 966028 h 2057400"/>
              <a:gd name="T2" fmla="*/ 7979 w 990600"/>
              <a:gd name="T3" fmla="*/ 843773 h 2057400"/>
              <a:gd name="T4" fmla="*/ 21733 w 990600"/>
              <a:gd name="T5" fmla="*/ 726354 h 2057400"/>
              <a:gd name="T6" fmla="*/ 41752 w 990600"/>
              <a:gd name="T7" fmla="*/ 614632 h 2057400"/>
              <a:gd name="T8" fmla="*/ 67620 w 990600"/>
              <a:gd name="T9" fmla="*/ 509467 h 2057400"/>
              <a:gd name="T10" fmla="*/ 98924 w 990600"/>
              <a:gd name="T11" fmla="*/ 411719 h 2057400"/>
              <a:gd name="T12" fmla="*/ 135248 w 990600"/>
              <a:gd name="T13" fmla="*/ 322249 h 2057400"/>
              <a:gd name="T14" fmla="*/ 176179 w 990600"/>
              <a:gd name="T15" fmla="*/ 241916 h 2057400"/>
              <a:gd name="T16" fmla="*/ 221303 w 990600"/>
              <a:gd name="T17" fmla="*/ 171582 h 2057400"/>
              <a:gd name="T18" fmla="*/ 295942 w 990600"/>
              <a:gd name="T19" fmla="*/ 86710 h 2057400"/>
              <a:gd name="T20" fmla="*/ 406266 w 990600"/>
              <a:gd name="T21" fmla="*/ 16571 h 2057400"/>
              <a:gd name="T22" fmla="*/ 495300 w 990600"/>
              <a:gd name="T23" fmla="*/ 0 h 2057400"/>
              <a:gd name="T24" fmla="*/ 555168 w 990600"/>
              <a:gd name="T25" fmla="*/ 7438 h 2057400"/>
              <a:gd name="T26" fmla="*/ 668130 w 990600"/>
              <a:gd name="T27" fmla="*/ 64365 h 2057400"/>
              <a:gd name="T28" fmla="*/ 769296 w 990600"/>
              <a:gd name="T29" fmla="*/ 171615 h 2057400"/>
              <a:gd name="T30" fmla="*/ 814420 w 990600"/>
              <a:gd name="T31" fmla="*/ 241958 h 2057400"/>
              <a:gd name="T32" fmla="*/ 855351 w 990600"/>
              <a:gd name="T33" fmla="*/ 322298 h 2057400"/>
              <a:gd name="T34" fmla="*/ 891675 w 990600"/>
              <a:gd name="T35" fmla="*/ 411774 h 2057400"/>
              <a:gd name="T36" fmla="*/ 922979 w 990600"/>
              <a:gd name="T37" fmla="*/ 509524 h 2057400"/>
              <a:gd name="T38" fmla="*/ 948847 w 990600"/>
              <a:gd name="T39" fmla="*/ 614686 h 2057400"/>
              <a:gd name="T40" fmla="*/ 968866 w 990600"/>
              <a:gd name="T41" fmla="*/ 726401 h 2057400"/>
              <a:gd name="T42" fmla="*/ 982620 w 990600"/>
              <a:gd name="T43" fmla="*/ 843806 h 2057400"/>
              <a:gd name="T44" fmla="*/ 989696 w 990600"/>
              <a:gd name="T45" fmla="*/ 966041 h 2057400"/>
              <a:gd name="T46" fmla="*/ 989696 w 990600"/>
              <a:gd name="T47" fmla="*/ 1091371 h 2057400"/>
              <a:gd name="T48" fmla="*/ 982620 w 990600"/>
              <a:gd name="T49" fmla="*/ 1213626 h 2057400"/>
              <a:gd name="T50" fmla="*/ 968866 w 990600"/>
              <a:gd name="T51" fmla="*/ 1331045 h 2057400"/>
              <a:gd name="T52" fmla="*/ 948847 w 990600"/>
              <a:gd name="T53" fmla="*/ 1442767 h 2057400"/>
              <a:gd name="T54" fmla="*/ 922979 w 990600"/>
              <a:gd name="T55" fmla="*/ 1547932 h 2057400"/>
              <a:gd name="T56" fmla="*/ 891675 w 990600"/>
              <a:gd name="T57" fmla="*/ 1645680 h 2057400"/>
              <a:gd name="T58" fmla="*/ 855351 w 990600"/>
              <a:gd name="T59" fmla="*/ 1735150 h 2057400"/>
              <a:gd name="T60" fmla="*/ 814420 w 990600"/>
              <a:gd name="T61" fmla="*/ 1815483 h 2057400"/>
              <a:gd name="T62" fmla="*/ 769296 w 990600"/>
              <a:gd name="T63" fmla="*/ 1885817 h 2057400"/>
              <a:gd name="T64" fmla="*/ 694657 w 990600"/>
              <a:gd name="T65" fmla="*/ 1970689 h 2057400"/>
              <a:gd name="T66" fmla="*/ 584333 w 990600"/>
              <a:gd name="T67" fmla="*/ 2040828 h 2057400"/>
              <a:gd name="T68" fmla="*/ 495300 w 990600"/>
              <a:gd name="T69" fmla="*/ 2057400 h 2057400"/>
              <a:gd name="T70" fmla="*/ 435431 w 990600"/>
              <a:gd name="T71" fmla="*/ 2049963 h 2057400"/>
              <a:gd name="T72" fmla="*/ 322469 w 990600"/>
              <a:gd name="T73" fmla="*/ 1993049 h 2057400"/>
              <a:gd name="T74" fmla="*/ 221303 w 990600"/>
              <a:gd name="T75" fmla="*/ 1885817 h 2057400"/>
              <a:gd name="T76" fmla="*/ 176179 w 990600"/>
              <a:gd name="T77" fmla="*/ 1815483 h 2057400"/>
              <a:gd name="T78" fmla="*/ 135248 w 990600"/>
              <a:gd name="T79" fmla="*/ 1735150 h 2057400"/>
              <a:gd name="T80" fmla="*/ 98924 w 990600"/>
              <a:gd name="T81" fmla="*/ 1645680 h 2057400"/>
              <a:gd name="T82" fmla="*/ 67620 w 990600"/>
              <a:gd name="T83" fmla="*/ 1547932 h 2057400"/>
              <a:gd name="T84" fmla="*/ 41752 w 990600"/>
              <a:gd name="T85" fmla="*/ 1442767 h 2057400"/>
              <a:gd name="T86" fmla="*/ 21733 w 990600"/>
              <a:gd name="T87" fmla="*/ 1331045 h 2057400"/>
              <a:gd name="T88" fmla="*/ 7979 w 990600"/>
              <a:gd name="T89" fmla="*/ 1213626 h 2057400"/>
              <a:gd name="T90" fmla="*/ 903 w 990600"/>
              <a:gd name="T91" fmla="*/ 1091371 h 20574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90600" h="2057400">
                <a:moveTo>
                  <a:pt x="0" y="1028700"/>
                </a:moveTo>
                <a:lnTo>
                  <a:pt x="903" y="966028"/>
                </a:lnTo>
                <a:lnTo>
                  <a:pt x="3581" y="904349"/>
                </a:lnTo>
                <a:lnTo>
                  <a:pt x="7979" y="843773"/>
                </a:lnTo>
                <a:lnTo>
                  <a:pt x="14047" y="784405"/>
                </a:lnTo>
                <a:lnTo>
                  <a:pt x="21733" y="726354"/>
                </a:lnTo>
                <a:lnTo>
                  <a:pt x="30985" y="669727"/>
                </a:lnTo>
                <a:lnTo>
                  <a:pt x="41752" y="614632"/>
                </a:lnTo>
                <a:lnTo>
                  <a:pt x="53981" y="561176"/>
                </a:lnTo>
                <a:lnTo>
                  <a:pt x="67620" y="509467"/>
                </a:lnTo>
                <a:lnTo>
                  <a:pt x="82618" y="459612"/>
                </a:lnTo>
                <a:lnTo>
                  <a:pt x="98924" y="411719"/>
                </a:lnTo>
                <a:lnTo>
                  <a:pt x="116484" y="365895"/>
                </a:lnTo>
                <a:lnTo>
                  <a:pt x="135248" y="322249"/>
                </a:lnTo>
                <a:lnTo>
                  <a:pt x="155164" y="280886"/>
                </a:lnTo>
                <a:lnTo>
                  <a:pt x="176179" y="241916"/>
                </a:lnTo>
                <a:lnTo>
                  <a:pt x="198243" y="205446"/>
                </a:lnTo>
                <a:lnTo>
                  <a:pt x="221303" y="171582"/>
                </a:lnTo>
                <a:lnTo>
                  <a:pt x="245307" y="140433"/>
                </a:lnTo>
                <a:lnTo>
                  <a:pt x="295942" y="86710"/>
                </a:lnTo>
                <a:lnTo>
                  <a:pt x="349733" y="45136"/>
                </a:lnTo>
                <a:lnTo>
                  <a:pt x="406266" y="16571"/>
                </a:lnTo>
                <a:lnTo>
                  <a:pt x="465126" y="1877"/>
                </a:lnTo>
                <a:lnTo>
                  <a:pt x="495300" y="0"/>
                </a:lnTo>
                <a:lnTo>
                  <a:pt x="525473" y="1877"/>
                </a:lnTo>
                <a:lnTo>
                  <a:pt x="555168" y="7438"/>
                </a:lnTo>
                <a:lnTo>
                  <a:pt x="612917" y="29181"/>
                </a:lnTo>
                <a:lnTo>
                  <a:pt x="668130" y="64365"/>
                </a:lnTo>
                <a:lnTo>
                  <a:pt x="720395" y="112130"/>
                </a:lnTo>
                <a:lnTo>
                  <a:pt x="769296" y="171615"/>
                </a:lnTo>
                <a:lnTo>
                  <a:pt x="792356" y="205483"/>
                </a:lnTo>
                <a:lnTo>
                  <a:pt x="814420" y="241958"/>
                </a:lnTo>
                <a:lnTo>
                  <a:pt x="835435" y="280932"/>
                </a:lnTo>
                <a:lnTo>
                  <a:pt x="855351" y="322298"/>
                </a:lnTo>
                <a:lnTo>
                  <a:pt x="874115" y="365948"/>
                </a:lnTo>
                <a:lnTo>
                  <a:pt x="891675" y="411774"/>
                </a:lnTo>
                <a:lnTo>
                  <a:pt x="907981" y="459668"/>
                </a:lnTo>
                <a:lnTo>
                  <a:pt x="922979" y="509524"/>
                </a:lnTo>
                <a:lnTo>
                  <a:pt x="936618" y="561232"/>
                </a:lnTo>
                <a:lnTo>
                  <a:pt x="948847" y="614686"/>
                </a:lnTo>
                <a:lnTo>
                  <a:pt x="959614" y="669779"/>
                </a:lnTo>
                <a:lnTo>
                  <a:pt x="968866" y="726401"/>
                </a:lnTo>
                <a:lnTo>
                  <a:pt x="976552" y="784446"/>
                </a:lnTo>
                <a:lnTo>
                  <a:pt x="982620" y="843806"/>
                </a:lnTo>
                <a:lnTo>
                  <a:pt x="987018" y="904374"/>
                </a:lnTo>
                <a:lnTo>
                  <a:pt x="989696" y="966041"/>
                </a:lnTo>
                <a:lnTo>
                  <a:pt x="990600" y="1028700"/>
                </a:lnTo>
                <a:lnTo>
                  <a:pt x="989696" y="1091371"/>
                </a:lnTo>
                <a:lnTo>
                  <a:pt x="987018" y="1153050"/>
                </a:lnTo>
                <a:lnTo>
                  <a:pt x="982620" y="1213626"/>
                </a:lnTo>
                <a:lnTo>
                  <a:pt x="976552" y="1272994"/>
                </a:lnTo>
                <a:lnTo>
                  <a:pt x="968866" y="1331045"/>
                </a:lnTo>
                <a:lnTo>
                  <a:pt x="959614" y="1387672"/>
                </a:lnTo>
                <a:lnTo>
                  <a:pt x="948847" y="1442767"/>
                </a:lnTo>
                <a:lnTo>
                  <a:pt x="936618" y="1496223"/>
                </a:lnTo>
                <a:lnTo>
                  <a:pt x="922979" y="1547932"/>
                </a:lnTo>
                <a:lnTo>
                  <a:pt x="907981" y="1597787"/>
                </a:lnTo>
                <a:lnTo>
                  <a:pt x="891675" y="1645680"/>
                </a:lnTo>
                <a:lnTo>
                  <a:pt x="874115" y="1691504"/>
                </a:lnTo>
                <a:lnTo>
                  <a:pt x="855351" y="1735150"/>
                </a:lnTo>
                <a:lnTo>
                  <a:pt x="835435" y="1776513"/>
                </a:lnTo>
                <a:lnTo>
                  <a:pt x="814420" y="1815483"/>
                </a:lnTo>
                <a:lnTo>
                  <a:pt x="792356" y="1851953"/>
                </a:lnTo>
                <a:lnTo>
                  <a:pt x="769296" y="1885817"/>
                </a:lnTo>
                <a:lnTo>
                  <a:pt x="745292" y="1916966"/>
                </a:lnTo>
                <a:lnTo>
                  <a:pt x="694657" y="1970689"/>
                </a:lnTo>
                <a:lnTo>
                  <a:pt x="640866" y="2012263"/>
                </a:lnTo>
                <a:lnTo>
                  <a:pt x="584333" y="2040828"/>
                </a:lnTo>
                <a:lnTo>
                  <a:pt x="525473" y="2055522"/>
                </a:lnTo>
                <a:lnTo>
                  <a:pt x="495300" y="2057400"/>
                </a:lnTo>
                <a:lnTo>
                  <a:pt x="465126" y="2055522"/>
                </a:lnTo>
                <a:lnTo>
                  <a:pt x="435431" y="2049963"/>
                </a:lnTo>
                <a:lnTo>
                  <a:pt x="377682" y="2028226"/>
                </a:lnTo>
                <a:lnTo>
                  <a:pt x="322469" y="1993049"/>
                </a:lnTo>
                <a:lnTo>
                  <a:pt x="270204" y="1945292"/>
                </a:lnTo>
                <a:lnTo>
                  <a:pt x="221303" y="1885817"/>
                </a:lnTo>
                <a:lnTo>
                  <a:pt x="198243" y="1851953"/>
                </a:lnTo>
                <a:lnTo>
                  <a:pt x="176179" y="1815483"/>
                </a:lnTo>
                <a:lnTo>
                  <a:pt x="155164" y="1776513"/>
                </a:lnTo>
                <a:lnTo>
                  <a:pt x="135248" y="1735150"/>
                </a:lnTo>
                <a:lnTo>
                  <a:pt x="116484" y="1691504"/>
                </a:lnTo>
                <a:lnTo>
                  <a:pt x="98924" y="1645680"/>
                </a:lnTo>
                <a:lnTo>
                  <a:pt x="82618" y="1597787"/>
                </a:lnTo>
                <a:lnTo>
                  <a:pt x="67620" y="1547932"/>
                </a:lnTo>
                <a:lnTo>
                  <a:pt x="53981" y="1496223"/>
                </a:lnTo>
                <a:lnTo>
                  <a:pt x="41752" y="1442767"/>
                </a:lnTo>
                <a:lnTo>
                  <a:pt x="30985" y="1387672"/>
                </a:lnTo>
                <a:lnTo>
                  <a:pt x="21733" y="1331045"/>
                </a:lnTo>
                <a:lnTo>
                  <a:pt x="14047" y="1272994"/>
                </a:lnTo>
                <a:lnTo>
                  <a:pt x="7979" y="1213626"/>
                </a:lnTo>
                <a:lnTo>
                  <a:pt x="3581" y="1153050"/>
                </a:lnTo>
                <a:lnTo>
                  <a:pt x="903" y="1091371"/>
                </a:lnTo>
                <a:lnTo>
                  <a:pt x="0" y="1028700"/>
                </a:lnTo>
                <a:close/>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338" name="TextBox 337">
            <a:extLst>
              <a:ext uri="{FF2B5EF4-FFF2-40B4-BE49-F238E27FC236}">
                <a16:creationId xmlns:a16="http://schemas.microsoft.com/office/drawing/2014/main" id="{002BE46B-49BC-4853-AB13-2517595A3AAA}"/>
              </a:ext>
            </a:extLst>
          </p:cNvPr>
          <p:cNvSpPr txBox="1"/>
          <p:nvPr/>
        </p:nvSpPr>
        <p:spPr>
          <a:xfrm>
            <a:off x="0" y="5451822"/>
            <a:ext cx="9143999" cy="948978"/>
          </a:xfrm>
          <a:prstGeom prst="rect">
            <a:avLst/>
          </a:prstGeom>
          <a:noFill/>
        </p:spPr>
        <p:txBody>
          <a:bodyPr wrap="square">
            <a:spAutoFit/>
          </a:bodyPr>
          <a:lstStyle/>
          <a:p>
            <a:pPr algn="ctr">
              <a:spcBef>
                <a:spcPts val="100"/>
              </a:spcBef>
              <a:defRPr/>
            </a:pPr>
            <a:r>
              <a:rPr lang="en-US" b="1" dirty="0">
                <a:solidFill>
                  <a:srgbClr val="0B3D91"/>
                </a:solidFill>
                <a:latin typeface="Arial"/>
                <a:cs typeface="Arial"/>
              </a:rPr>
              <a:t>Consider an energy flow into node 2 (5 W expected): </a:t>
            </a:r>
          </a:p>
          <a:p>
            <a:pPr algn="ctr">
              <a:spcBef>
                <a:spcPts val="100"/>
              </a:spcBef>
              <a:defRPr/>
            </a:pPr>
            <a:r>
              <a:rPr lang="en-US" dirty="0">
                <a:solidFill>
                  <a:srgbClr val="0B3D91"/>
                </a:solidFill>
                <a:latin typeface="Arial"/>
                <a:cs typeface="Arial"/>
              </a:rPr>
              <a:t>(-0.1667)*(360-340) + (0.41667)*(360-340) + 1.16667*(340-340) =(0.25)*20 </a:t>
            </a:r>
            <a:r>
              <a:rPr lang="en-US" b="1" dirty="0">
                <a:solidFill>
                  <a:srgbClr val="0B3D91"/>
                </a:solidFill>
                <a:latin typeface="Arial"/>
                <a:cs typeface="Arial"/>
              </a:rPr>
              <a:t>= </a:t>
            </a:r>
            <a:r>
              <a:rPr lang="en-US" b="1" u="sng" dirty="0">
                <a:solidFill>
                  <a:srgbClr val="0B3D91"/>
                </a:solidFill>
                <a:latin typeface="Arial"/>
                <a:cs typeface="Arial"/>
              </a:rPr>
              <a:t>5 !</a:t>
            </a:r>
          </a:p>
          <a:p>
            <a:pPr algn="ctr">
              <a:spcBef>
                <a:spcPts val="100"/>
              </a:spcBef>
              <a:defRPr/>
            </a:pPr>
            <a:r>
              <a:rPr lang="en-US" b="1" i="1" u="sng" dirty="0">
                <a:solidFill>
                  <a:srgbClr val="0B3D91"/>
                </a:solidFill>
                <a:latin typeface="Arial"/>
                <a:cs typeface="Arial"/>
              </a:rPr>
              <a:t>So, energy balances can still be checked, just not at an individual conductor level</a:t>
            </a:r>
            <a:endParaRPr lang="pt-BR" b="1" i="1" u="sng" dirty="0">
              <a:solidFill>
                <a:srgbClr val="0B3D91"/>
              </a:solidFill>
              <a:latin typeface="Arial"/>
              <a:cs typeface="Arial"/>
            </a:endParaRPr>
          </a:p>
        </p:txBody>
      </p:sp>
      <p:sp>
        <p:nvSpPr>
          <p:cNvPr id="339" name="Slide Number Placeholder 1">
            <a:extLst>
              <a:ext uri="{FF2B5EF4-FFF2-40B4-BE49-F238E27FC236}">
                <a16:creationId xmlns:a16="http://schemas.microsoft.com/office/drawing/2014/main" id="{2B7B377C-6FE7-4FF4-ABDA-AFC900082FBE}"/>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197</a:t>
            </a:fld>
            <a:endParaRPr lang="en-US" altLang="en-US" sz="1200" dirty="0"/>
          </a:p>
        </p:txBody>
      </p:sp>
    </p:spTree>
    <p:extLst>
      <p:ext uri="{BB962C8B-B14F-4D97-AF65-F5344CB8AC3E}">
        <p14:creationId xmlns:p14="http://schemas.microsoft.com/office/powerpoint/2010/main" val="1579315411"/>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40C6EF9-A535-4BE2-8473-8D276CA38DBF}"/>
              </a:ext>
            </a:extLst>
          </p:cNvPr>
          <p:cNvSpPr txBox="1"/>
          <p:nvPr/>
        </p:nvSpPr>
        <p:spPr>
          <a:xfrm>
            <a:off x="372452" y="1294790"/>
            <a:ext cx="8067675" cy="3552254"/>
          </a:xfrm>
          <a:prstGeom prst="rect">
            <a:avLst/>
          </a:prstGeom>
        </p:spPr>
        <p:txBody>
          <a:bodyPr lIns="0" tIns="12700" rIns="0" bIns="0">
            <a:spAutoFit/>
          </a:bodyPr>
          <a:lstStyle/>
          <a:p>
            <a:pPr marL="184785" indent="-172720">
              <a:spcBef>
                <a:spcPts val="5"/>
              </a:spcBef>
              <a:buFontTx/>
              <a:buChar char="•"/>
              <a:tabLst>
                <a:tab pos="185420" algn="l"/>
              </a:tabLst>
              <a:defRPr/>
            </a:pPr>
            <a:r>
              <a:rPr sz="2800" spc="-5" dirty="0">
                <a:solidFill>
                  <a:srgbClr val="0B3D91"/>
                </a:solidFill>
                <a:latin typeface="Arial"/>
                <a:cs typeface="Arial"/>
              </a:rPr>
              <a:t>More </a:t>
            </a:r>
            <a:r>
              <a:rPr sz="2800" dirty="0">
                <a:solidFill>
                  <a:srgbClr val="0B3D91"/>
                </a:solidFill>
                <a:latin typeface="Arial"/>
                <a:cs typeface="Arial"/>
              </a:rPr>
              <a:t>than </a:t>
            </a:r>
            <a:r>
              <a:rPr sz="2800" spc="-5" dirty="0">
                <a:solidFill>
                  <a:srgbClr val="0B3D91"/>
                </a:solidFill>
                <a:latin typeface="Arial"/>
                <a:cs typeface="Arial"/>
              </a:rPr>
              <a:t>a </a:t>
            </a:r>
            <a:r>
              <a:rPr sz="2800" dirty="0">
                <a:solidFill>
                  <a:srgbClr val="0B3D91"/>
                </a:solidFill>
                <a:latin typeface="Arial"/>
                <a:cs typeface="Arial"/>
              </a:rPr>
              <a:t>basic </a:t>
            </a:r>
            <a:r>
              <a:rPr sz="2800" spc="-5" dirty="0">
                <a:solidFill>
                  <a:srgbClr val="0B3D91"/>
                </a:solidFill>
                <a:latin typeface="Arial"/>
                <a:cs typeface="Arial"/>
              </a:rPr>
              <a:t>Node or</a:t>
            </a:r>
            <a:r>
              <a:rPr sz="2800" spc="20" dirty="0">
                <a:solidFill>
                  <a:srgbClr val="0B3D91"/>
                </a:solidFill>
                <a:latin typeface="Arial"/>
                <a:cs typeface="Arial"/>
              </a:rPr>
              <a:t> </a:t>
            </a:r>
            <a:r>
              <a:rPr sz="2800" spc="-5" dirty="0">
                <a:solidFill>
                  <a:srgbClr val="0B3D91"/>
                </a:solidFill>
                <a:latin typeface="Arial"/>
                <a:cs typeface="Arial"/>
              </a:rPr>
              <a:t>Conductor</a:t>
            </a:r>
            <a:endParaRPr sz="2800" dirty="0">
              <a:solidFill>
                <a:srgbClr val="0B3D91"/>
              </a:solidFill>
              <a:latin typeface="Arial"/>
              <a:cs typeface="Arial"/>
            </a:endParaRPr>
          </a:p>
          <a:p>
            <a:pPr marL="184785" indent="-172720">
              <a:spcBef>
                <a:spcPts val="2690"/>
              </a:spcBef>
              <a:buFontTx/>
              <a:buChar char="•"/>
              <a:tabLst>
                <a:tab pos="185420" algn="l"/>
              </a:tabLst>
              <a:defRPr/>
            </a:pPr>
            <a:r>
              <a:rPr sz="2800" spc="-5" dirty="0">
                <a:solidFill>
                  <a:srgbClr val="0B3D91"/>
                </a:solidFill>
                <a:latin typeface="Arial"/>
                <a:cs typeface="Arial"/>
              </a:rPr>
              <a:t>Registers, User Data Global, and User Data</a:t>
            </a:r>
            <a:r>
              <a:rPr sz="2800" spc="90" dirty="0">
                <a:solidFill>
                  <a:srgbClr val="0B3D91"/>
                </a:solidFill>
                <a:latin typeface="Arial"/>
                <a:cs typeface="Arial"/>
              </a:rPr>
              <a:t> </a:t>
            </a:r>
            <a:r>
              <a:rPr sz="2800" dirty="0">
                <a:solidFill>
                  <a:srgbClr val="0B3D91"/>
                </a:solidFill>
                <a:latin typeface="Arial"/>
                <a:cs typeface="Arial"/>
              </a:rPr>
              <a:t>Local</a:t>
            </a:r>
          </a:p>
          <a:p>
            <a:pPr marL="184785" indent="-172720">
              <a:spcBef>
                <a:spcPts val="2685"/>
              </a:spcBef>
              <a:buFontTx/>
              <a:buChar char="•"/>
              <a:tabLst>
                <a:tab pos="185420" algn="l"/>
              </a:tabLst>
              <a:defRPr/>
            </a:pPr>
            <a:r>
              <a:rPr sz="2800" spc="-5" dirty="0">
                <a:solidFill>
                  <a:srgbClr val="0B3D91"/>
                </a:solidFill>
                <a:latin typeface="Arial"/>
                <a:cs typeface="Arial"/>
              </a:rPr>
              <a:t>Defining </a:t>
            </a:r>
            <a:r>
              <a:rPr sz="2800" dirty="0">
                <a:solidFill>
                  <a:srgbClr val="0B3D91"/>
                </a:solidFill>
                <a:latin typeface="Arial"/>
                <a:cs typeface="Arial"/>
              </a:rPr>
              <a:t>Array</a:t>
            </a:r>
            <a:r>
              <a:rPr sz="2800" spc="10" dirty="0">
                <a:solidFill>
                  <a:srgbClr val="0B3D91"/>
                </a:solidFill>
                <a:latin typeface="Arial"/>
                <a:cs typeface="Arial"/>
              </a:rPr>
              <a:t> </a:t>
            </a:r>
            <a:r>
              <a:rPr sz="2800" spc="-5" dirty="0">
                <a:solidFill>
                  <a:srgbClr val="0B3D91"/>
                </a:solidFill>
                <a:latin typeface="Arial"/>
                <a:cs typeface="Arial"/>
              </a:rPr>
              <a:t>Data</a:t>
            </a:r>
            <a:endParaRPr sz="2800" dirty="0">
              <a:solidFill>
                <a:srgbClr val="0B3D91"/>
              </a:solidFill>
              <a:latin typeface="Arial"/>
              <a:cs typeface="Arial"/>
            </a:endParaRPr>
          </a:p>
          <a:p>
            <a:pPr marL="184785" indent="-172720">
              <a:spcBef>
                <a:spcPts val="2690"/>
              </a:spcBef>
              <a:buFontTx/>
              <a:buChar char="•"/>
              <a:tabLst>
                <a:tab pos="185420" algn="l"/>
              </a:tabLst>
              <a:defRPr/>
            </a:pPr>
            <a:r>
              <a:rPr sz="2800" spc="-5" dirty="0">
                <a:solidFill>
                  <a:srgbClr val="0B3D91"/>
                </a:solidFill>
                <a:latin typeface="Arial"/>
                <a:cs typeface="Arial"/>
              </a:rPr>
              <a:t>Logic</a:t>
            </a:r>
            <a:r>
              <a:rPr sz="2800" spc="-10" dirty="0">
                <a:solidFill>
                  <a:srgbClr val="0B3D91"/>
                </a:solidFill>
                <a:latin typeface="Arial"/>
                <a:cs typeface="Arial"/>
              </a:rPr>
              <a:t> </a:t>
            </a:r>
            <a:r>
              <a:rPr sz="2800" spc="-5" dirty="0">
                <a:solidFill>
                  <a:srgbClr val="0B3D91"/>
                </a:solidFill>
                <a:latin typeface="Arial"/>
                <a:cs typeface="Arial"/>
              </a:rPr>
              <a:t>Blocks</a:t>
            </a:r>
            <a:endParaRPr sz="2800" dirty="0">
              <a:solidFill>
                <a:srgbClr val="0B3D91"/>
              </a:solidFill>
              <a:latin typeface="Arial"/>
              <a:cs typeface="Arial"/>
            </a:endParaRPr>
          </a:p>
          <a:p>
            <a:pPr marL="184785" indent="-172720">
              <a:spcBef>
                <a:spcPts val="2695"/>
              </a:spcBef>
              <a:buFontTx/>
              <a:buChar char="•"/>
              <a:tabLst>
                <a:tab pos="185420" algn="l"/>
              </a:tabLst>
              <a:defRPr/>
            </a:pPr>
            <a:r>
              <a:rPr sz="2800" spc="-5" dirty="0">
                <a:solidFill>
                  <a:srgbClr val="0B3D91"/>
                </a:solidFill>
                <a:latin typeface="Arial"/>
                <a:cs typeface="Arial"/>
              </a:rPr>
              <a:t>Basic </a:t>
            </a:r>
            <a:r>
              <a:rPr sz="2800" spc="-10" dirty="0">
                <a:solidFill>
                  <a:srgbClr val="0B3D91"/>
                </a:solidFill>
                <a:latin typeface="Arial"/>
                <a:cs typeface="Arial"/>
              </a:rPr>
              <a:t>FORTRAN </a:t>
            </a:r>
            <a:r>
              <a:rPr sz="2800" spc="-5" dirty="0">
                <a:solidFill>
                  <a:srgbClr val="0B3D91"/>
                </a:solidFill>
                <a:latin typeface="Arial"/>
                <a:cs typeface="Arial"/>
              </a:rPr>
              <a:t>for simple</a:t>
            </a:r>
            <a:r>
              <a:rPr sz="2800" spc="40" dirty="0">
                <a:solidFill>
                  <a:srgbClr val="0B3D91"/>
                </a:solidFill>
                <a:latin typeface="Arial"/>
                <a:cs typeface="Arial"/>
              </a:rPr>
              <a:t> </a:t>
            </a:r>
            <a:r>
              <a:rPr sz="2800" dirty="0">
                <a:solidFill>
                  <a:srgbClr val="0B3D91"/>
                </a:solidFill>
                <a:latin typeface="Arial"/>
                <a:cs typeface="Arial"/>
              </a:rPr>
              <a:t>tasks</a:t>
            </a:r>
          </a:p>
        </p:txBody>
      </p:sp>
      <p:sp>
        <p:nvSpPr>
          <p:cNvPr id="3" name="object 2">
            <a:extLst>
              <a:ext uri="{FF2B5EF4-FFF2-40B4-BE49-F238E27FC236}">
                <a16:creationId xmlns:a16="http://schemas.microsoft.com/office/drawing/2014/main" id="{5C72BE12-7DCD-40E5-8CCD-3736EEB92326}"/>
              </a:ext>
            </a:extLst>
          </p:cNvPr>
          <p:cNvSpPr txBox="1">
            <a:spLocks/>
          </p:cNvSpPr>
          <p:nvPr/>
        </p:nvSpPr>
        <p:spPr>
          <a:xfrm>
            <a:off x="956930" y="0"/>
            <a:ext cx="7389628" cy="1063255"/>
          </a:xfrm>
          <a:prstGeom prst="rect">
            <a:avLst/>
          </a:prstGeom>
          <a:noFill/>
          <a:ln w="9525">
            <a:noFill/>
            <a:miter lim="800000"/>
            <a:headEnd/>
            <a:tailEnd/>
          </a:ln>
        </p:spPr>
        <p:txBody>
          <a:bodyPr vert="horz" wrap="square" lIns="0" tIns="12065" rIns="0" bIns="0" numCol="1" rtlCol="0" anchor="ctr" anchorCtr="0" compatLnSpc="1">
            <a:prstTxWarp prst="textNoShape">
              <a:avLst/>
            </a:prstTxWarp>
            <a:noAutofit/>
          </a:bodyPr>
          <a:lstStyle>
            <a:lvl1pPr marL="12700" algn="ctr" fontAlgn="base">
              <a:spcBef>
                <a:spcPts val="95"/>
              </a:spcBef>
              <a:spcAft>
                <a:spcPct val="0"/>
              </a:spcAft>
              <a:defRPr sz="2800" b="1"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dirty="0"/>
              <a:t>Intermediate SINDA Outline</a:t>
            </a:r>
          </a:p>
        </p:txBody>
      </p:sp>
      <p:sp>
        <p:nvSpPr>
          <p:cNvPr id="4" name="Slide Number Placeholder 1">
            <a:extLst>
              <a:ext uri="{FF2B5EF4-FFF2-40B4-BE49-F238E27FC236}">
                <a16:creationId xmlns:a16="http://schemas.microsoft.com/office/drawing/2014/main" id="{8C3DF618-61CD-48F4-A062-8F0D1A39BD44}"/>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198</a:t>
            </a:fld>
            <a:endParaRPr lang="en-US" altLang="en-US" sz="1200" dirty="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D59972D1-CFFB-41E5-82F5-5B3E46287940}"/>
              </a:ext>
            </a:extLst>
          </p:cNvPr>
          <p:cNvSpPr txBox="1">
            <a:spLocks noGrp="1"/>
          </p:cNvSpPr>
          <p:nvPr>
            <p:ph type="title"/>
          </p:nvPr>
        </p:nvSpPr>
        <p:spPr>
          <a:xfrm>
            <a:off x="988828" y="0"/>
            <a:ext cx="7357730" cy="988828"/>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SINDA File Structure Review</a:t>
            </a:r>
          </a:p>
        </p:txBody>
      </p:sp>
      <p:sp>
        <p:nvSpPr>
          <p:cNvPr id="3" name="object 3">
            <a:extLst>
              <a:ext uri="{FF2B5EF4-FFF2-40B4-BE49-F238E27FC236}">
                <a16:creationId xmlns:a16="http://schemas.microsoft.com/office/drawing/2014/main" id="{F982B9F2-5491-4585-8BF5-FA02DD88352F}"/>
              </a:ext>
            </a:extLst>
          </p:cNvPr>
          <p:cNvSpPr txBox="1"/>
          <p:nvPr/>
        </p:nvSpPr>
        <p:spPr>
          <a:xfrm>
            <a:off x="231775" y="1098550"/>
            <a:ext cx="4535488" cy="331788"/>
          </a:xfrm>
          <a:prstGeom prst="rect">
            <a:avLst/>
          </a:prstGeom>
        </p:spPr>
        <p:txBody>
          <a:bodyPr lIns="0" tIns="13335" rIns="0" bIns="0">
            <a:spAutoFit/>
          </a:bodyPr>
          <a:lstStyle/>
          <a:p>
            <a:pPr marL="184785" indent="-172720">
              <a:spcBef>
                <a:spcPts val="105"/>
              </a:spcBef>
              <a:buFontTx/>
              <a:buChar char="•"/>
              <a:tabLst>
                <a:tab pos="185420" algn="l"/>
              </a:tabLst>
              <a:defRPr/>
            </a:pPr>
            <a:r>
              <a:rPr sz="2000" dirty="0">
                <a:solidFill>
                  <a:srgbClr val="0B3D91"/>
                </a:solidFill>
                <a:latin typeface="Arial"/>
                <a:cs typeface="Arial"/>
              </a:rPr>
              <a:t>The following HEADERs are</a:t>
            </a:r>
            <a:r>
              <a:rPr sz="2000" spc="-80" dirty="0">
                <a:solidFill>
                  <a:srgbClr val="0B3D91"/>
                </a:solidFill>
                <a:latin typeface="Arial"/>
                <a:cs typeface="Arial"/>
              </a:rPr>
              <a:t> </a:t>
            </a:r>
            <a:r>
              <a:rPr sz="2000" dirty="0">
                <a:solidFill>
                  <a:srgbClr val="0B3D91"/>
                </a:solidFill>
                <a:latin typeface="Arial"/>
                <a:cs typeface="Arial"/>
              </a:rPr>
              <a:t>available:</a:t>
            </a:r>
          </a:p>
        </p:txBody>
      </p:sp>
      <p:sp>
        <p:nvSpPr>
          <p:cNvPr id="163844" name="object 7">
            <a:extLst>
              <a:ext uri="{FF2B5EF4-FFF2-40B4-BE49-F238E27FC236}">
                <a16:creationId xmlns:a16="http://schemas.microsoft.com/office/drawing/2014/main" id="{092DF641-249D-4EE1-B236-1330962D2531}"/>
              </a:ext>
            </a:extLst>
          </p:cNvPr>
          <p:cNvSpPr txBox="1">
            <a:spLocks noChangeArrowheads="1"/>
          </p:cNvSpPr>
          <p:nvPr/>
        </p:nvSpPr>
        <p:spPr bwMode="auto">
          <a:xfrm>
            <a:off x="231775" y="5486400"/>
            <a:ext cx="82581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lgn="just">
              <a:spcBef>
                <a:spcPts val="100"/>
              </a:spcBef>
            </a:pPr>
            <a:r>
              <a:rPr lang="en-US" altLang="en-US" sz="1800" b="1" dirty="0">
                <a:solidFill>
                  <a:srgbClr val="0B3D91"/>
                </a:solidFill>
                <a:latin typeface="Arial" panose="020B0604020202020204" pitchFamily="34" charset="0"/>
                <a:cs typeface="Arial" panose="020B0604020202020204" pitchFamily="34" charset="0"/>
              </a:rPr>
              <a:t>Bold </a:t>
            </a:r>
            <a:r>
              <a:rPr lang="en-US" altLang="en-US" sz="1800" dirty="0">
                <a:solidFill>
                  <a:srgbClr val="0B3D91"/>
                </a:solidFill>
                <a:latin typeface="Arial" panose="020B0604020202020204" pitchFamily="34" charset="0"/>
                <a:cs typeface="Arial" panose="020B0604020202020204" pitchFamily="34" charset="0"/>
              </a:rPr>
              <a:t>indicates Data block, </a:t>
            </a:r>
            <a:r>
              <a:rPr lang="en-US" altLang="en-US" sz="1800" i="1" dirty="0">
                <a:solidFill>
                  <a:srgbClr val="0B3D91"/>
                </a:solidFill>
                <a:latin typeface="Arial" panose="020B0604020202020204" pitchFamily="34" charset="0"/>
                <a:cs typeface="Arial" panose="020B0604020202020204" pitchFamily="34" charset="0"/>
              </a:rPr>
              <a:t>Italics </a:t>
            </a:r>
            <a:r>
              <a:rPr lang="en-US" altLang="en-US" sz="1800" dirty="0">
                <a:solidFill>
                  <a:srgbClr val="0B3D91"/>
                </a:solidFill>
                <a:latin typeface="Arial" panose="020B0604020202020204" pitchFamily="34" charset="0"/>
                <a:cs typeface="Arial" panose="020B0604020202020204" pitchFamily="34" charset="0"/>
              </a:rPr>
              <a:t>are Logic Blocks, </a:t>
            </a:r>
            <a:r>
              <a:rPr lang="en-US" altLang="en-US" sz="1800" dirty="0">
                <a:solidFill>
                  <a:srgbClr val="FF0000"/>
                </a:solidFill>
                <a:latin typeface="Arial" panose="020B0604020202020204" pitchFamily="34" charset="0"/>
                <a:cs typeface="Arial" panose="020B0604020202020204" pitchFamily="34" charset="0"/>
              </a:rPr>
              <a:t>Red </a:t>
            </a:r>
            <a:r>
              <a:rPr lang="en-US" altLang="en-US" sz="1800" dirty="0">
                <a:solidFill>
                  <a:srgbClr val="0B3D91"/>
                </a:solidFill>
                <a:latin typeface="Arial" panose="020B0604020202020204" pitchFamily="34" charset="0"/>
                <a:cs typeface="Arial" panose="020B0604020202020204" pitchFamily="34" charset="0"/>
              </a:rPr>
              <a:t>covered in Intermediate  SINDA, all others covered in Basic SINDA, Headers with “,</a:t>
            </a:r>
            <a:r>
              <a:rPr lang="en-US" altLang="en-US" sz="1800" dirty="0" err="1">
                <a:solidFill>
                  <a:srgbClr val="0B3D91"/>
                </a:solidFill>
                <a:latin typeface="Arial" panose="020B0604020202020204" pitchFamily="34" charset="0"/>
                <a:cs typeface="Arial" panose="020B0604020202020204" pitchFamily="34" charset="0"/>
              </a:rPr>
              <a:t>smn</a:t>
            </a:r>
            <a:r>
              <a:rPr lang="en-US" altLang="en-US" sz="1800" dirty="0">
                <a:solidFill>
                  <a:srgbClr val="0B3D91"/>
                </a:solidFill>
                <a:latin typeface="Arial" panose="020B0604020202020204" pitchFamily="34" charset="0"/>
                <a:cs typeface="Arial" panose="020B0604020202020204" pitchFamily="34" charset="0"/>
              </a:rPr>
              <a:t>” are related to a  specific submodel</a:t>
            </a:r>
          </a:p>
        </p:txBody>
      </p:sp>
      <p:sp>
        <p:nvSpPr>
          <p:cNvPr id="163845" name="Rectangle 8">
            <a:extLst>
              <a:ext uri="{FF2B5EF4-FFF2-40B4-BE49-F238E27FC236}">
                <a16:creationId xmlns:a16="http://schemas.microsoft.com/office/drawing/2014/main" id="{98F19F60-F418-4554-9658-2D739C4DCEC7}"/>
              </a:ext>
            </a:extLst>
          </p:cNvPr>
          <p:cNvSpPr>
            <a:spLocks noChangeArrowheads="1"/>
          </p:cNvSpPr>
          <p:nvPr/>
        </p:nvSpPr>
        <p:spPr bwMode="auto">
          <a:xfrm>
            <a:off x="457200" y="1454150"/>
            <a:ext cx="83058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tabLst>
                <a:tab pos="43434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43434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43434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43434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43434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43434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43434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43434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4343400" algn="l"/>
              </a:tabLst>
              <a:defRPr sz="2000">
                <a:solidFill>
                  <a:schemeClr val="tx1"/>
                </a:solidFill>
                <a:latin typeface="Calibri" panose="020F0502020204030204" pitchFamily="34" charset="0"/>
              </a:defRPr>
            </a:lvl9pPr>
          </a:lstStyle>
          <a:p>
            <a:pPr>
              <a:spcBef>
                <a:spcPct val="0"/>
              </a:spcBef>
              <a:buFontTx/>
              <a:buNone/>
            </a:pPr>
            <a:r>
              <a:rPr lang="en-US" altLang="en-US" sz="1600" dirty="0">
                <a:latin typeface="Arial" panose="020B0604020202020204" pitchFamily="34" charset="0"/>
              </a:rPr>
              <a:t>– </a:t>
            </a:r>
            <a:r>
              <a:rPr lang="en-US" altLang="en-US" sz="1600" b="1" dirty="0">
                <a:solidFill>
                  <a:srgbClr val="0B3D91"/>
                </a:solidFill>
                <a:latin typeface="Arial" panose="020B0604020202020204" pitchFamily="34" charset="0"/>
              </a:rPr>
              <a:t>HEADER OPTIONS DATA 	</a:t>
            </a:r>
            <a:r>
              <a:rPr lang="en-US" altLang="en-US" sz="1600" dirty="0">
                <a:solidFill>
                  <a:srgbClr val="0B3D91"/>
                </a:solidFill>
                <a:latin typeface="Arial" panose="020B0604020202020204" pitchFamily="34" charset="0"/>
              </a:rPr>
              <a:t>Titles, I/O file names, options </a:t>
            </a:r>
          </a:p>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NODE </a:t>
            </a:r>
            <a:r>
              <a:rPr lang="en-US" altLang="en-US" sz="1600" b="1" dirty="0" err="1">
                <a:solidFill>
                  <a:srgbClr val="C00000"/>
                </a:solidFill>
                <a:latin typeface="Arial" panose="020B0604020202020204" pitchFamily="34" charset="0"/>
              </a:rPr>
              <a:t>DATA,smn</a:t>
            </a:r>
            <a:r>
              <a:rPr lang="en-US" altLang="en-US" sz="1600" b="1" dirty="0">
                <a:solidFill>
                  <a:srgbClr val="C00000"/>
                </a:solidFill>
                <a:latin typeface="Arial" panose="020B0604020202020204" pitchFamily="34" charset="0"/>
              </a:rPr>
              <a:t> </a:t>
            </a:r>
            <a:r>
              <a:rPr lang="en-US" altLang="en-US" sz="1600" b="1" dirty="0">
                <a:latin typeface="Arial" panose="020B0604020202020204" pitchFamily="34" charset="0"/>
              </a:rPr>
              <a:t>	</a:t>
            </a:r>
            <a:r>
              <a:rPr lang="en-US" altLang="en-US" sz="1600" dirty="0">
                <a:solidFill>
                  <a:srgbClr val="0B3D91"/>
                </a:solidFill>
                <a:latin typeface="Arial" panose="020B0604020202020204" pitchFamily="34" charset="0"/>
              </a:rPr>
              <a:t>Node descriptions </a:t>
            </a:r>
          </a:p>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CONDUCTOR </a:t>
            </a:r>
            <a:r>
              <a:rPr lang="en-US" altLang="en-US" sz="1600" b="1" dirty="0" err="1">
                <a:solidFill>
                  <a:srgbClr val="C00000"/>
                </a:solidFill>
                <a:latin typeface="Arial" panose="020B0604020202020204" pitchFamily="34" charset="0"/>
              </a:rPr>
              <a:t>DATA,smn</a:t>
            </a:r>
            <a:r>
              <a:rPr lang="en-US" altLang="en-US" sz="1600" b="1" dirty="0">
                <a:solidFill>
                  <a:srgbClr val="C00000"/>
                </a:solidFill>
                <a:latin typeface="Arial" panose="020B0604020202020204" pitchFamily="34" charset="0"/>
              </a:rPr>
              <a:t> </a:t>
            </a:r>
            <a:r>
              <a:rPr lang="en-US" altLang="en-US" sz="1600" b="1" dirty="0">
                <a:latin typeface="Arial" panose="020B0604020202020204" pitchFamily="34" charset="0"/>
              </a:rPr>
              <a:t>	</a:t>
            </a:r>
            <a:r>
              <a:rPr lang="en-US" altLang="en-US" sz="1600" dirty="0">
                <a:solidFill>
                  <a:srgbClr val="0B3D91"/>
                </a:solidFill>
                <a:latin typeface="Arial" panose="020B0604020202020204" pitchFamily="34" charset="0"/>
              </a:rPr>
              <a:t>Conductor</a:t>
            </a:r>
            <a:r>
              <a:rPr lang="en-US" altLang="en-US" sz="1600" dirty="0">
                <a:latin typeface="Arial" panose="020B0604020202020204" pitchFamily="34" charset="0"/>
              </a:rPr>
              <a:t> </a:t>
            </a:r>
            <a:r>
              <a:rPr lang="en-US" altLang="en-US" sz="1600" dirty="0">
                <a:solidFill>
                  <a:srgbClr val="0B3D91"/>
                </a:solidFill>
                <a:latin typeface="Arial" panose="020B0604020202020204" pitchFamily="34" charset="0"/>
              </a:rPr>
              <a:t>descriptions</a:t>
            </a:r>
            <a:r>
              <a:rPr lang="en-US" altLang="en-US" sz="1600" dirty="0">
                <a:latin typeface="Arial" panose="020B0604020202020204" pitchFamily="34" charset="0"/>
              </a:rPr>
              <a:t> </a:t>
            </a:r>
          </a:p>
          <a:p>
            <a:pPr>
              <a:spcBef>
                <a:spcPct val="0"/>
              </a:spcBef>
              <a:buFontTx/>
              <a:buNone/>
            </a:pPr>
            <a:r>
              <a:rPr lang="en-US" altLang="en-US" sz="1600" dirty="0">
                <a:solidFill>
                  <a:srgbClr val="0B3D91"/>
                </a:solidFill>
                <a:latin typeface="Arial" panose="020B0604020202020204" pitchFamily="34" charset="0"/>
              </a:rPr>
              <a:t>– </a:t>
            </a:r>
            <a:r>
              <a:rPr lang="en-US" altLang="en-US" sz="1600" b="1" dirty="0">
                <a:solidFill>
                  <a:srgbClr val="0B3D91"/>
                </a:solidFill>
                <a:latin typeface="Arial" panose="020B0604020202020204" pitchFamily="34" charset="0"/>
              </a:rPr>
              <a:t>HEADER SOURCE </a:t>
            </a:r>
            <a:r>
              <a:rPr lang="en-US" altLang="en-US" sz="1600" b="1" dirty="0" err="1">
                <a:solidFill>
                  <a:srgbClr val="0B3D91"/>
                </a:solidFill>
                <a:latin typeface="Arial" panose="020B0604020202020204" pitchFamily="34" charset="0"/>
              </a:rPr>
              <a:t>DATA,smn</a:t>
            </a:r>
            <a:r>
              <a:rPr lang="en-US" altLang="en-US" sz="1600" b="1" dirty="0">
                <a:solidFill>
                  <a:srgbClr val="0B3D91"/>
                </a:solidFill>
                <a:latin typeface="Arial" panose="020B0604020202020204" pitchFamily="34" charset="0"/>
              </a:rPr>
              <a:t> 	</a:t>
            </a:r>
            <a:r>
              <a:rPr lang="en-US" altLang="en-US" sz="1600" dirty="0">
                <a:solidFill>
                  <a:srgbClr val="0B3D91"/>
                </a:solidFill>
                <a:latin typeface="Arial" panose="020B0604020202020204" pitchFamily="34" charset="0"/>
              </a:rPr>
              <a:t>Nodal heat source descriptions </a:t>
            </a:r>
          </a:p>
          <a:p>
            <a:pPr>
              <a:spcBef>
                <a:spcPct val="0"/>
              </a:spcBef>
              <a:buFontTx/>
              <a:buNone/>
            </a:pPr>
            <a:r>
              <a:rPr lang="en-US" altLang="en-US" sz="1600" dirty="0">
                <a:solidFill>
                  <a:srgbClr val="0B3D91"/>
                </a:solidFill>
                <a:latin typeface="Arial" panose="020B0604020202020204" pitchFamily="34" charset="0"/>
              </a:rPr>
              <a:t>– </a:t>
            </a:r>
            <a:r>
              <a:rPr lang="en-US" altLang="en-US" sz="1600" b="1" dirty="0">
                <a:solidFill>
                  <a:srgbClr val="0B3D91"/>
                </a:solidFill>
                <a:latin typeface="Arial" panose="020B0604020202020204" pitchFamily="34" charset="0"/>
              </a:rPr>
              <a:t>HEADER CONTROL </a:t>
            </a:r>
            <a:r>
              <a:rPr lang="en-US" altLang="en-US" sz="1600" b="1" dirty="0" err="1">
                <a:solidFill>
                  <a:srgbClr val="0B3D91"/>
                </a:solidFill>
                <a:latin typeface="Arial" panose="020B0604020202020204" pitchFamily="34" charset="0"/>
              </a:rPr>
              <a:t>DATA,global</a:t>
            </a:r>
            <a:r>
              <a:rPr lang="en-US" altLang="en-US" sz="1600" b="1" dirty="0">
                <a:solidFill>
                  <a:srgbClr val="0B3D91"/>
                </a:solidFill>
                <a:latin typeface="Arial" panose="020B0604020202020204" pitchFamily="34" charset="0"/>
              </a:rPr>
              <a:t> or </a:t>
            </a:r>
            <a:r>
              <a:rPr lang="en-US" altLang="en-US" sz="1600" b="1" dirty="0" err="1">
                <a:solidFill>
                  <a:srgbClr val="0B3D91"/>
                </a:solidFill>
                <a:latin typeface="Arial" panose="020B0604020202020204" pitchFamily="34" charset="0"/>
              </a:rPr>
              <a:t>smn</a:t>
            </a:r>
            <a:r>
              <a:rPr lang="en-US" altLang="en-US" sz="1600" b="1" dirty="0">
                <a:solidFill>
                  <a:srgbClr val="0B3D91"/>
                </a:solidFill>
                <a:latin typeface="Arial" panose="020B0604020202020204" pitchFamily="34" charset="0"/>
              </a:rPr>
              <a:t> 	</a:t>
            </a:r>
            <a:r>
              <a:rPr lang="en-US" altLang="en-US" sz="1600" dirty="0">
                <a:solidFill>
                  <a:srgbClr val="0B3D91"/>
                </a:solidFill>
                <a:latin typeface="Arial" panose="020B0604020202020204" pitchFamily="34" charset="0"/>
              </a:rPr>
              <a:t>Execution control "constants"-all </a:t>
            </a:r>
            <a:r>
              <a:rPr lang="en-US" altLang="en-US" sz="1600" dirty="0" err="1">
                <a:solidFill>
                  <a:srgbClr val="0B3D91"/>
                </a:solidFill>
                <a:latin typeface="Arial" panose="020B0604020202020204" pitchFamily="34" charset="0"/>
              </a:rPr>
              <a:t>smn's</a:t>
            </a:r>
            <a:r>
              <a:rPr lang="en-US" altLang="en-US" sz="1600" dirty="0">
                <a:solidFill>
                  <a:srgbClr val="0B3D91"/>
                </a:solidFill>
                <a:latin typeface="Arial" panose="020B0604020202020204" pitchFamily="34" charset="0"/>
              </a:rPr>
              <a:t> </a:t>
            </a:r>
          </a:p>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REGISTER DATA </a:t>
            </a:r>
            <a:r>
              <a:rPr lang="en-US" altLang="en-US" sz="1600" b="1" dirty="0">
                <a:latin typeface="Arial" panose="020B0604020202020204" pitchFamily="34" charset="0"/>
              </a:rPr>
              <a:t>	</a:t>
            </a:r>
            <a:r>
              <a:rPr lang="en-US" altLang="en-US" sz="1600" dirty="0">
                <a:solidFill>
                  <a:srgbClr val="0B3D91"/>
                </a:solidFill>
                <a:latin typeface="Arial" panose="020B0604020202020204" pitchFamily="34" charset="0"/>
              </a:rPr>
              <a:t>User variables, all </a:t>
            </a:r>
            <a:r>
              <a:rPr lang="en-US" altLang="en-US" sz="1600" dirty="0" err="1">
                <a:solidFill>
                  <a:srgbClr val="0B3D91"/>
                </a:solidFill>
                <a:latin typeface="Arial" panose="020B0604020202020204" pitchFamily="34" charset="0"/>
              </a:rPr>
              <a:t>smns</a:t>
            </a:r>
            <a:r>
              <a:rPr lang="en-US" altLang="en-US" sz="1600" dirty="0">
                <a:solidFill>
                  <a:srgbClr val="0B3D91"/>
                </a:solidFill>
                <a:latin typeface="Arial" panose="020B0604020202020204" pitchFamily="34" charset="0"/>
              </a:rPr>
              <a:t> </a:t>
            </a:r>
          </a:p>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USER </a:t>
            </a:r>
            <a:r>
              <a:rPr lang="en-US" altLang="en-US" sz="1600" b="1" dirty="0" err="1">
                <a:solidFill>
                  <a:srgbClr val="C00000"/>
                </a:solidFill>
                <a:latin typeface="Arial" panose="020B0604020202020204" pitchFamily="34" charset="0"/>
              </a:rPr>
              <a:t>DATA,global</a:t>
            </a:r>
            <a:r>
              <a:rPr lang="en-US" altLang="en-US" sz="1600" b="1" dirty="0">
                <a:solidFill>
                  <a:srgbClr val="C00000"/>
                </a:solidFill>
                <a:latin typeface="Arial" panose="020B0604020202020204" pitchFamily="34" charset="0"/>
              </a:rPr>
              <a:t> </a:t>
            </a:r>
            <a:r>
              <a:rPr lang="en-US" altLang="en-US" sz="1600" b="1" dirty="0">
                <a:latin typeface="Arial" panose="020B0604020202020204" pitchFamily="34" charset="0"/>
              </a:rPr>
              <a:t>	</a:t>
            </a:r>
            <a:r>
              <a:rPr lang="en-US" altLang="en-US" sz="1600" dirty="0">
                <a:solidFill>
                  <a:srgbClr val="0B3D91"/>
                </a:solidFill>
                <a:latin typeface="Arial" panose="020B0604020202020204" pitchFamily="34" charset="0"/>
              </a:rPr>
              <a:t>User variables, all </a:t>
            </a:r>
            <a:r>
              <a:rPr lang="en-US" altLang="en-US" sz="1600" dirty="0" err="1">
                <a:solidFill>
                  <a:srgbClr val="0B3D91"/>
                </a:solidFill>
                <a:latin typeface="Arial" panose="020B0604020202020204" pitchFamily="34" charset="0"/>
              </a:rPr>
              <a:t>smns</a:t>
            </a:r>
            <a:r>
              <a:rPr lang="en-US" altLang="en-US" sz="1600" dirty="0">
                <a:solidFill>
                  <a:srgbClr val="0B3D91"/>
                </a:solidFill>
                <a:latin typeface="Arial" panose="020B0604020202020204" pitchFamily="34" charset="0"/>
              </a:rPr>
              <a:t> </a:t>
            </a:r>
          </a:p>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USER </a:t>
            </a:r>
            <a:r>
              <a:rPr lang="en-US" altLang="en-US" sz="1600" b="1" dirty="0" err="1">
                <a:solidFill>
                  <a:srgbClr val="C00000"/>
                </a:solidFill>
                <a:latin typeface="Arial" panose="020B0604020202020204" pitchFamily="34" charset="0"/>
              </a:rPr>
              <a:t>DATA,smn</a:t>
            </a:r>
            <a:r>
              <a:rPr lang="en-US" altLang="en-US" sz="1600" b="1" dirty="0">
                <a:solidFill>
                  <a:srgbClr val="C00000"/>
                </a:solidFill>
                <a:latin typeface="Arial" panose="020B0604020202020204" pitchFamily="34" charset="0"/>
              </a:rPr>
              <a:t> </a:t>
            </a:r>
            <a:r>
              <a:rPr lang="en-US" altLang="en-US" sz="1600" b="1" dirty="0">
                <a:latin typeface="Arial" panose="020B0604020202020204" pitchFamily="34" charset="0"/>
              </a:rPr>
              <a:t>	</a:t>
            </a:r>
            <a:r>
              <a:rPr lang="en-US" altLang="en-US" sz="1600" dirty="0">
                <a:solidFill>
                  <a:srgbClr val="0B3D91"/>
                </a:solidFill>
                <a:latin typeface="Arial" panose="020B0604020202020204" pitchFamily="34" charset="0"/>
              </a:rPr>
              <a:t>User variables (numbers) one </a:t>
            </a:r>
            <a:r>
              <a:rPr lang="en-US" altLang="en-US" sz="1600" dirty="0" err="1">
                <a:solidFill>
                  <a:srgbClr val="0B3D91"/>
                </a:solidFill>
                <a:latin typeface="Arial" panose="020B0604020202020204" pitchFamily="34" charset="0"/>
              </a:rPr>
              <a:t>smn</a:t>
            </a:r>
            <a:r>
              <a:rPr lang="en-US" altLang="en-US" sz="1600" dirty="0">
                <a:solidFill>
                  <a:srgbClr val="0B3D91"/>
                </a:solidFill>
                <a:latin typeface="Arial" panose="020B0604020202020204" pitchFamily="34" charset="0"/>
              </a:rPr>
              <a:t> </a:t>
            </a:r>
          </a:p>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ARRAY </a:t>
            </a:r>
            <a:r>
              <a:rPr lang="en-US" altLang="en-US" sz="1600" b="1" dirty="0" err="1">
                <a:solidFill>
                  <a:srgbClr val="C00000"/>
                </a:solidFill>
                <a:latin typeface="Arial" panose="020B0604020202020204" pitchFamily="34" charset="0"/>
              </a:rPr>
              <a:t>DATA,smn</a:t>
            </a:r>
            <a:r>
              <a:rPr lang="en-US" altLang="en-US" sz="1600" b="1" dirty="0">
                <a:solidFill>
                  <a:srgbClr val="C00000"/>
                </a:solidFill>
                <a:latin typeface="Arial" panose="020B0604020202020204" pitchFamily="34" charset="0"/>
              </a:rPr>
              <a:t> </a:t>
            </a:r>
            <a:r>
              <a:rPr lang="en-US" altLang="en-US" sz="1600" b="1" dirty="0">
                <a:latin typeface="Arial" panose="020B0604020202020204" pitchFamily="34" charset="0"/>
              </a:rPr>
              <a:t>	</a:t>
            </a:r>
            <a:r>
              <a:rPr lang="en-US" altLang="en-US" sz="1600" dirty="0">
                <a:solidFill>
                  <a:srgbClr val="0B3D91"/>
                </a:solidFill>
                <a:latin typeface="Arial" panose="020B0604020202020204" pitchFamily="34" charset="0"/>
              </a:rPr>
              <a:t>User arrays </a:t>
            </a:r>
          </a:p>
          <a:p>
            <a:pPr>
              <a:spcBef>
                <a:spcPct val="0"/>
              </a:spcBef>
              <a:buFontTx/>
              <a:buNone/>
            </a:pPr>
            <a:r>
              <a:rPr lang="en-US" altLang="en-US" sz="1600" dirty="0">
                <a:solidFill>
                  <a:srgbClr val="C00000"/>
                </a:solidFill>
                <a:latin typeface="Arial" panose="020B0604020202020204" pitchFamily="34" charset="0"/>
              </a:rPr>
              <a:t>– </a:t>
            </a:r>
            <a:r>
              <a:rPr lang="en-US" altLang="en-US" sz="1600" b="1" dirty="0">
                <a:solidFill>
                  <a:srgbClr val="C00000"/>
                </a:solidFill>
                <a:latin typeface="Arial" panose="020B0604020202020204" pitchFamily="34" charset="0"/>
              </a:rPr>
              <a:t>HEADER CARRAY </a:t>
            </a:r>
            <a:r>
              <a:rPr lang="en-US" altLang="en-US" sz="1600" b="1" dirty="0" err="1">
                <a:solidFill>
                  <a:srgbClr val="C00000"/>
                </a:solidFill>
                <a:latin typeface="Arial" panose="020B0604020202020204" pitchFamily="34" charset="0"/>
              </a:rPr>
              <a:t>DATA,smn</a:t>
            </a:r>
            <a:r>
              <a:rPr lang="en-US" altLang="en-US" sz="1600" b="1" dirty="0">
                <a:solidFill>
                  <a:srgbClr val="C00000"/>
                </a:solidFill>
                <a:latin typeface="Arial" panose="020B0604020202020204" pitchFamily="34" charset="0"/>
              </a:rPr>
              <a:t> </a:t>
            </a:r>
            <a:r>
              <a:rPr lang="en-US" altLang="en-US" sz="1600" b="1" dirty="0">
                <a:latin typeface="Arial" panose="020B0604020202020204" pitchFamily="34" charset="0"/>
              </a:rPr>
              <a:t>	</a:t>
            </a:r>
            <a:r>
              <a:rPr lang="en-US" altLang="en-US" sz="1600" dirty="0">
                <a:solidFill>
                  <a:srgbClr val="0B3D91"/>
                </a:solidFill>
                <a:latin typeface="Arial" panose="020B0604020202020204" pitchFamily="34" charset="0"/>
              </a:rPr>
              <a:t>User character arrays (strings) </a:t>
            </a:r>
          </a:p>
          <a:p>
            <a:pPr>
              <a:spcBef>
                <a:spcPct val="0"/>
              </a:spcBef>
              <a:buFontTx/>
              <a:buNone/>
            </a:pPr>
            <a:r>
              <a:rPr lang="en-US" altLang="en-US" sz="1600" dirty="0">
                <a:solidFill>
                  <a:srgbClr val="0B3D91"/>
                </a:solidFill>
                <a:latin typeface="Arial" panose="020B0604020202020204" pitchFamily="34" charset="0"/>
              </a:rPr>
              <a:t>– </a:t>
            </a:r>
            <a:r>
              <a:rPr lang="en-US" altLang="en-US" sz="1600" i="1" dirty="0">
                <a:solidFill>
                  <a:srgbClr val="0B3D91"/>
                </a:solidFill>
                <a:latin typeface="Arial" panose="020B0604020202020204" pitchFamily="34" charset="0"/>
              </a:rPr>
              <a:t>HEADER OPERATIONS DATA	</a:t>
            </a:r>
            <a:r>
              <a:rPr lang="en-US" altLang="en-US" sz="1600" dirty="0">
                <a:solidFill>
                  <a:srgbClr val="0B3D91"/>
                </a:solidFill>
                <a:latin typeface="Arial" panose="020B0604020202020204" pitchFamily="34" charset="0"/>
              </a:rPr>
              <a:t>Analysis sequence (main driver) </a:t>
            </a:r>
          </a:p>
          <a:p>
            <a:pPr>
              <a:spcBef>
                <a:spcPct val="0"/>
              </a:spcBef>
              <a:buFontTx/>
              <a:buNone/>
            </a:pPr>
            <a:r>
              <a:rPr lang="en-US" altLang="en-US" sz="1600" dirty="0">
                <a:solidFill>
                  <a:srgbClr val="0B3D91"/>
                </a:solidFill>
                <a:latin typeface="Arial" panose="020B0604020202020204" pitchFamily="34" charset="0"/>
              </a:rPr>
              <a:t>– </a:t>
            </a:r>
            <a:r>
              <a:rPr lang="en-US" altLang="en-US" sz="1600" i="1" dirty="0">
                <a:solidFill>
                  <a:srgbClr val="0B3D91"/>
                </a:solidFill>
                <a:latin typeface="Arial" panose="020B0604020202020204" pitchFamily="34" charset="0"/>
              </a:rPr>
              <a:t>HEADER OUTPUT </a:t>
            </a:r>
            <a:r>
              <a:rPr lang="en-US" altLang="en-US" sz="1600" i="1" dirty="0" err="1">
                <a:solidFill>
                  <a:srgbClr val="0B3D91"/>
                </a:solidFill>
                <a:latin typeface="Arial" panose="020B0604020202020204" pitchFamily="34" charset="0"/>
              </a:rPr>
              <a:t>CALLS,smn</a:t>
            </a:r>
            <a:r>
              <a:rPr lang="en-US" altLang="en-US" sz="1600" i="1" dirty="0">
                <a:solidFill>
                  <a:srgbClr val="0B3D91"/>
                </a:solidFill>
                <a:latin typeface="Arial" panose="020B0604020202020204" pitchFamily="34" charset="0"/>
              </a:rPr>
              <a:t> 	</a:t>
            </a:r>
            <a:r>
              <a:rPr lang="en-US" altLang="en-US" sz="1600" dirty="0">
                <a:solidFill>
                  <a:srgbClr val="0B3D91"/>
                </a:solidFill>
                <a:latin typeface="Arial" panose="020B0604020202020204" pitchFamily="34" charset="0"/>
              </a:rPr>
              <a:t>Output operations and logic </a:t>
            </a:r>
          </a:p>
          <a:p>
            <a:pPr>
              <a:spcBef>
                <a:spcPct val="0"/>
              </a:spcBef>
              <a:buFontTx/>
              <a:buNone/>
            </a:pPr>
            <a:r>
              <a:rPr lang="en-US" altLang="en-US" sz="1600" dirty="0">
                <a:solidFill>
                  <a:srgbClr val="C00000"/>
                </a:solidFill>
                <a:latin typeface="Arial" panose="020B0604020202020204" pitchFamily="34" charset="0"/>
              </a:rPr>
              <a:t>– </a:t>
            </a:r>
            <a:r>
              <a:rPr lang="en-US" altLang="en-US" sz="1600" i="1" dirty="0">
                <a:solidFill>
                  <a:srgbClr val="C00000"/>
                </a:solidFill>
                <a:latin typeface="Arial" panose="020B0604020202020204" pitchFamily="34" charset="0"/>
              </a:rPr>
              <a:t>HEADER VARIABLES 0,smn </a:t>
            </a:r>
            <a:r>
              <a:rPr lang="en-US" altLang="en-US" sz="1600" i="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User logic: time-dependence </a:t>
            </a:r>
          </a:p>
          <a:p>
            <a:pPr>
              <a:spcBef>
                <a:spcPct val="0"/>
              </a:spcBef>
              <a:buFontTx/>
              <a:buNone/>
            </a:pPr>
            <a:r>
              <a:rPr lang="en-US" altLang="en-US" sz="1600" dirty="0">
                <a:solidFill>
                  <a:srgbClr val="C00000"/>
                </a:solidFill>
                <a:latin typeface="Arial" panose="020B0604020202020204" pitchFamily="34" charset="0"/>
              </a:rPr>
              <a:t>– </a:t>
            </a:r>
            <a:r>
              <a:rPr lang="en-US" altLang="en-US" sz="1600" i="1" dirty="0">
                <a:solidFill>
                  <a:srgbClr val="C00000"/>
                </a:solidFill>
                <a:latin typeface="Arial" panose="020B0604020202020204" pitchFamily="34" charset="0"/>
              </a:rPr>
              <a:t>HEADER VARIABLES 1,smn </a:t>
            </a:r>
            <a:r>
              <a:rPr lang="en-US" altLang="en-US" sz="1600" i="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User logic: temperature-dependence </a:t>
            </a:r>
          </a:p>
          <a:p>
            <a:pPr>
              <a:spcBef>
                <a:spcPct val="0"/>
              </a:spcBef>
              <a:buFontTx/>
              <a:buNone/>
            </a:pPr>
            <a:r>
              <a:rPr lang="en-US" altLang="en-US" sz="1600" dirty="0">
                <a:solidFill>
                  <a:srgbClr val="C00000"/>
                </a:solidFill>
                <a:latin typeface="Arial" panose="020B0604020202020204" pitchFamily="34" charset="0"/>
              </a:rPr>
              <a:t>– </a:t>
            </a:r>
            <a:r>
              <a:rPr lang="en-US" altLang="en-US" sz="1600" i="1" dirty="0">
                <a:solidFill>
                  <a:srgbClr val="C00000"/>
                </a:solidFill>
                <a:latin typeface="Arial" panose="020B0604020202020204" pitchFamily="34" charset="0"/>
              </a:rPr>
              <a:t>HEADER VARIABLES 2,smn </a:t>
            </a:r>
            <a:r>
              <a:rPr lang="en-US" altLang="en-US" sz="1600" i="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User logic: wrap-up </a:t>
            </a:r>
          </a:p>
          <a:p>
            <a:pPr>
              <a:spcBef>
                <a:spcPct val="0"/>
              </a:spcBef>
              <a:buFontTx/>
              <a:buNone/>
            </a:pPr>
            <a:r>
              <a:rPr lang="en-US" altLang="en-US" sz="1600" dirty="0">
                <a:solidFill>
                  <a:srgbClr val="C00000"/>
                </a:solidFill>
                <a:latin typeface="Arial" panose="020B0604020202020204" pitchFamily="34" charset="0"/>
              </a:rPr>
              <a:t>– </a:t>
            </a:r>
            <a:r>
              <a:rPr lang="en-US" altLang="en-US" sz="1600" i="1" dirty="0">
                <a:solidFill>
                  <a:srgbClr val="C00000"/>
                </a:solidFill>
                <a:latin typeface="Arial" panose="020B0604020202020204" pitchFamily="34" charset="0"/>
              </a:rPr>
              <a:t>HEADER SUBROUTINE DATA </a:t>
            </a:r>
            <a:r>
              <a:rPr lang="en-US" altLang="en-US" sz="1600" i="1" dirty="0">
                <a:solidFill>
                  <a:srgbClr val="000000"/>
                </a:solidFill>
                <a:latin typeface="Arial" panose="020B0604020202020204" pitchFamily="34" charset="0"/>
              </a:rPr>
              <a:t>	</a:t>
            </a:r>
            <a:r>
              <a:rPr lang="en-US" altLang="en-US" sz="1600" dirty="0">
                <a:solidFill>
                  <a:srgbClr val="0B3D91"/>
                </a:solidFill>
                <a:latin typeface="Arial" panose="020B0604020202020204" pitchFamily="34" charset="0"/>
              </a:rPr>
              <a:t>Additional user written subroutines </a:t>
            </a:r>
          </a:p>
        </p:txBody>
      </p:sp>
      <p:sp>
        <p:nvSpPr>
          <p:cNvPr id="6" name="Slide Number Placeholder 1">
            <a:extLst>
              <a:ext uri="{FF2B5EF4-FFF2-40B4-BE49-F238E27FC236}">
                <a16:creationId xmlns:a16="http://schemas.microsoft.com/office/drawing/2014/main" id="{CD609FD0-911C-479C-AB7D-4CA9A7C9412D}"/>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199</a:t>
            </a:fld>
            <a:endParaRPr lang="en-US" altLang="en-US" sz="1200"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800AF254-3034-4D00-8AE1-017A2EFF0F62}"/>
              </a:ext>
            </a:extLst>
          </p:cNvPr>
          <p:cNvSpPr txBox="1">
            <a:spLocks noGrp="1"/>
          </p:cNvSpPr>
          <p:nvPr>
            <p:ph type="title"/>
          </p:nvPr>
        </p:nvSpPr>
        <p:spPr>
          <a:xfrm>
            <a:off x="967563" y="0"/>
            <a:ext cx="7378996" cy="1031358"/>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More than a Basic Node or Conductor</a:t>
            </a:r>
          </a:p>
        </p:txBody>
      </p:sp>
      <p:sp>
        <p:nvSpPr>
          <p:cNvPr id="164867" name="object 3">
            <a:extLst>
              <a:ext uri="{FF2B5EF4-FFF2-40B4-BE49-F238E27FC236}">
                <a16:creationId xmlns:a16="http://schemas.microsoft.com/office/drawing/2014/main" id="{E415A723-A6B0-40EB-9FEF-67C2A6F2C7A6}"/>
              </a:ext>
            </a:extLst>
          </p:cNvPr>
          <p:cNvSpPr txBox="1">
            <a:spLocks noChangeArrowheads="1"/>
          </p:cNvSpPr>
          <p:nvPr/>
        </p:nvSpPr>
        <p:spPr bwMode="auto">
          <a:xfrm>
            <a:off x="231775" y="1092200"/>
            <a:ext cx="8497888" cy="526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3556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Certain 3 character codes can be used to make specialized nodes or  conductors</a:t>
            </a:r>
          </a:p>
          <a:p>
            <a:pPr>
              <a:spcBef>
                <a:spcPts val="600"/>
              </a:spcBef>
              <a:buFontTx/>
              <a:buChar char="•"/>
            </a:pPr>
            <a:r>
              <a:rPr lang="en-US" altLang="en-US" sz="2000" dirty="0">
                <a:solidFill>
                  <a:srgbClr val="0B3D91"/>
                </a:solidFill>
                <a:latin typeface="Arial" panose="020B0604020202020204" pitchFamily="34" charset="0"/>
                <a:cs typeface="Arial" panose="020B0604020202020204" pitchFamily="34" charset="0"/>
              </a:rPr>
              <a:t>GEN allows multiple nodes or conductors to be created</a:t>
            </a:r>
          </a:p>
          <a:p>
            <a:pPr lvl="1">
              <a:lnSpc>
                <a:spcPct val="102000"/>
              </a:lnSpc>
              <a:spcBef>
                <a:spcPts val="388"/>
              </a:spcBef>
            </a:pPr>
            <a:r>
              <a:rPr lang="en-US" altLang="en-US" sz="1600" dirty="0">
                <a:solidFill>
                  <a:srgbClr val="0B3D91"/>
                </a:solidFill>
                <a:latin typeface="Courier New" panose="02070309020205020404" pitchFamily="49" charset="0"/>
                <a:cs typeface="Courier New" panose="02070309020205020404" pitchFamily="49" charset="0"/>
              </a:rPr>
              <a:t>GEN 1,3,2,70.0,13.0 </a:t>
            </a:r>
            <a:r>
              <a:rPr lang="en-US" altLang="en-US" sz="1600" dirty="0">
                <a:solidFill>
                  <a:srgbClr val="0B3D91"/>
                </a:solidFill>
                <a:latin typeface="Arial" panose="020B0604020202020204" pitchFamily="34" charset="0"/>
                <a:cs typeface="Arial" panose="020B0604020202020204" pitchFamily="34" charset="0"/>
              </a:rPr>
              <a:t>would generate 3 Nodes (1,3,and 5) all with initial temperatures  of 70.0 and Capacitances of 13.0</a:t>
            </a:r>
          </a:p>
          <a:p>
            <a:pPr lvl="1">
              <a:spcBef>
                <a:spcPts val="300"/>
              </a:spcBef>
            </a:pPr>
            <a:r>
              <a:rPr lang="en-US" altLang="en-US" sz="1600" dirty="0">
                <a:solidFill>
                  <a:srgbClr val="0B3D91"/>
                </a:solidFill>
                <a:latin typeface="Courier New" panose="02070309020205020404" pitchFamily="49" charset="0"/>
                <a:cs typeface="Courier New" panose="02070309020205020404" pitchFamily="49" charset="0"/>
              </a:rPr>
              <a:t>GEN 1,5,2,1,3,2,4,10.0 </a:t>
            </a:r>
            <a:r>
              <a:rPr lang="en-US" altLang="en-US" sz="1600" dirty="0">
                <a:solidFill>
                  <a:srgbClr val="0B3D91"/>
                </a:solidFill>
                <a:latin typeface="Arial" panose="020B0604020202020204" pitchFamily="34" charset="0"/>
                <a:cs typeface="Arial" panose="020B0604020202020204" pitchFamily="34" charset="0"/>
              </a:rPr>
              <a:t>would generate Conductors 1,3,5,7,and 9 connecting [1,2],[4,6],[7,10],[10,14],and [13,18] all with </a:t>
            </a:r>
            <a:r>
              <a:rPr lang="en-US" altLang="en-US" sz="1600" dirty="0" err="1">
                <a:solidFill>
                  <a:srgbClr val="0B3D91"/>
                </a:solidFill>
                <a:latin typeface="Arial" panose="020B0604020202020204" pitchFamily="34" charset="0"/>
                <a:cs typeface="Arial" panose="020B0604020202020204" pitchFamily="34" charset="0"/>
              </a:rPr>
              <a:t>Conductances</a:t>
            </a:r>
            <a:r>
              <a:rPr lang="en-US" altLang="en-US" sz="1600" dirty="0">
                <a:solidFill>
                  <a:srgbClr val="0B3D91"/>
                </a:solidFill>
                <a:latin typeface="Arial" panose="020B0604020202020204" pitchFamily="34" charset="0"/>
                <a:cs typeface="Arial" panose="020B0604020202020204" pitchFamily="34" charset="0"/>
              </a:rPr>
              <a:t> of 10.0</a:t>
            </a:r>
          </a:p>
          <a:p>
            <a:pPr>
              <a:spcBef>
                <a:spcPts val="600"/>
              </a:spcBef>
              <a:buFontTx/>
              <a:buChar char="•"/>
            </a:pPr>
            <a:r>
              <a:rPr lang="en-US" altLang="en-US" sz="2000" dirty="0">
                <a:solidFill>
                  <a:srgbClr val="0B3D91"/>
                </a:solidFill>
                <a:latin typeface="Arial" panose="020B0604020202020204" pitchFamily="34" charset="0"/>
                <a:cs typeface="Arial" panose="020B0604020202020204" pitchFamily="34" charset="0"/>
              </a:rPr>
              <a:t>SIV defines nodes or conductors as temperature varying</a:t>
            </a:r>
          </a:p>
          <a:p>
            <a:pPr lvl="1">
              <a:lnSpc>
                <a:spcPct val="102000"/>
              </a:lnSpc>
              <a:spcBef>
                <a:spcPts val="388"/>
              </a:spcBef>
            </a:pPr>
            <a:r>
              <a:rPr lang="en-US" altLang="en-US" sz="1600" dirty="0">
                <a:solidFill>
                  <a:srgbClr val="0B3D91"/>
                </a:solidFill>
                <a:latin typeface="Courier New" panose="02070309020205020404" pitchFamily="49" charset="0"/>
                <a:cs typeface="Courier New" panose="02070309020205020404" pitchFamily="49" charset="0"/>
              </a:rPr>
              <a:t>SIV 1,70.0,A5,10.0 </a:t>
            </a:r>
            <a:r>
              <a:rPr lang="en-US" altLang="en-US" sz="1600" dirty="0">
                <a:solidFill>
                  <a:srgbClr val="0B3D91"/>
                </a:solidFill>
                <a:latin typeface="Arial" panose="020B0604020202020204" pitchFamily="34" charset="0"/>
                <a:cs typeface="Arial" panose="020B0604020202020204" pitchFamily="34" charset="0"/>
              </a:rPr>
              <a:t>would generate node 1 with an initial temperature of 70.0 and a  capacitance that is determined by the (T,C) entries in Array 5 multiplied by 10.0</a:t>
            </a:r>
          </a:p>
          <a:p>
            <a:pPr lvl="1">
              <a:spcBef>
                <a:spcPts val="300"/>
              </a:spcBef>
            </a:pPr>
            <a:r>
              <a:rPr lang="en-US" altLang="en-US" sz="1600" dirty="0">
                <a:solidFill>
                  <a:srgbClr val="0B3D91"/>
                </a:solidFill>
                <a:latin typeface="Courier New" panose="02070309020205020404" pitchFamily="49" charset="0"/>
                <a:cs typeface="Courier New" panose="02070309020205020404" pitchFamily="49" charset="0"/>
              </a:rPr>
              <a:t>SIV 3,1,3,A6,5.0 </a:t>
            </a:r>
            <a:r>
              <a:rPr lang="en-US" altLang="en-US" sz="1600" dirty="0">
                <a:solidFill>
                  <a:srgbClr val="0B3D91"/>
                </a:solidFill>
                <a:latin typeface="Arial" panose="020B0604020202020204" pitchFamily="34" charset="0"/>
                <a:cs typeface="Arial" panose="020B0604020202020204" pitchFamily="34" charset="0"/>
              </a:rPr>
              <a:t>would generate conductor 3 connecting [1,3] with a conductance determined by Avg(T1,T3) and the (T,G) values in Array 6 multiplied by 5.0</a:t>
            </a:r>
          </a:p>
          <a:p>
            <a:pPr>
              <a:spcBef>
                <a:spcPts val="600"/>
              </a:spcBef>
              <a:buFontTx/>
              <a:buChar char="•"/>
            </a:pPr>
            <a:r>
              <a:rPr lang="en-US" altLang="en-US" sz="2000" dirty="0">
                <a:solidFill>
                  <a:srgbClr val="0B3D91"/>
                </a:solidFill>
                <a:latin typeface="Arial" panose="020B0604020202020204" pitchFamily="34" charset="0"/>
                <a:cs typeface="Arial" panose="020B0604020202020204" pitchFamily="34" charset="0"/>
              </a:rPr>
              <a:t>Options also exist for SIM (multiple, temperature dependent conductors)  DIV (temperature dependent based on two materials),DIM (multiple  temperature dependent based on two materials)</a:t>
            </a:r>
          </a:p>
          <a:p>
            <a:pPr>
              <a:spcBef>
                <a:spcPts val="600"/>
              </a:spcBef>
              <a:buFontTx/>
              <a:buChar char="•"/>
            </a:pPr>
            <a:r>
              <a:rPr lang="en-US" altLang="en-US" sz="2000" dirty="0">
                <a:solidFill>
                  <a:srgbClr val="0B3D91"/>
                </a:solidFill>
                <a:latin typeface="Arial" panose="020B0604020202020204" pitchFamily="34" charset="0"/>
                <a:cs typeface="Arial" panose="020B0604020202020204" pitchFamily="34" charset="0"/>
              </a:rPr>
              <a:t>In addition to SIV, SIM, DIV, and DIM there are also SPV, SPM, DPV, and  DPM which treats the array entries as a polynomial instead of a lookup</a:t>
            </a:r>
          </a:p>
        </p:txBody>
      </p:sp>
      <p:sp>
        <p:nvSpPr>
          <p:cNvPr id="4" name="Slide Number Placeholder 1">
            <a:extLst>
              <a:ext uri="{FF2B5EF4-FFF2-40B4-BE49-F238E27FC236}">
                <a16:creationId xmlns:a16="http://schemas.microsoft.com/office/drawing/2014/main" id="{DF97D784-E023-47AD-800F-DB1F465717CF}"/>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200</a:t>
            </a:fld>
            <a:endParaRPr lang="en-US" altLang="en-US" sz="1200" dirty="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E9C4DB6-29A3-4EF5-98CC-F1F6D065EA7F}"/>
              </a:ext>
            </a:extLst>
          </p:cNvPr>
          <p:cNvSpPr txBox="1">
            <a:spLocks noGrp="1"/>
          </p:cNvSpPr>
          <p:nvPr>
            <p:ph type="title"/>
          </p:nvPr>
        </p:nvSpPr>
        <p:spPr>
          <a:xfrm>
            <a:off x="967563" y="0"/>
            <a:ext cx="7378996" cy="1010093"/>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HEADER REGISTER DATA</a:t>
            </a:r>
          </a:p>
        </p:txBody>
      </p:sp>
      <p:sp>
        <p:nvSpPr>
          <p:cNvPr id="165891" name="object 3">
            <a:extLst>
              <a:ext uri="{FF2B5EF4-FFF2-40B4-BE49-F238E27FC236}">
                <a16:creationId xmlns:a16="http://schemas.microsoft.com/office/drawing/2014/main" id="{AB795FDB-17E5-45A1-BEEE-685F73C14334}"/>
              </a:ext>
            </a:extLst>
          </p:cNvPr>
          <p:cNvSpPr txBox="1">
            <a:spLocks noChangeArrowheads="1"/>
          </p:cNvSpPr>
          <p:nvPr/>
        </p:nvSpPr>
        <p:spPr bwMode="auto">
          <a:xfrm>
            <a:off x="231775" y="1092200"/>
            <a:ext cx="8583613" cy="522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3556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527050" indent="-17145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REGISTERs are the preferred method for parameterizing a model</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Limited to 32 characters and by default are REALs, may include underscore</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May be declared as INTEGERs or DOUBLEs if needed</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Often compared to spreadsheet values, in that their inter-dependence  propagates automatically within model</a:t>
            </a:r>
          </a:p>
          <a:p>
            <a:pPr lvl="2">
              <a:spcBef>
                <a:spcPct val="0"/>
              </a:spcBef>
            </a:pPr>
            <a:r>
              <a:rPr lang="en-US" altLang="en-US" sz="1600" i="1" dirty="0" err="1">
                <a:solidFill>
                  <a:srgbClr val="0B3D91"/>
                </a:solidFill>
                <a:latin typeface="Arial" panose="020B0604020202020204" pitchFamily="34" charset="0"/>
                <a:cs typeface="Arial" panose="020B0604020202020204" pitchFamily="34" charset="0"/>
              </a:rPr>
              <a:t>BoxThickness</a:t>
            </a:r>
            <a:r>
              <a:rPr lang="en-US" altLang="en-US" sz="1600" i="1" dirty="0">
                <a:solidFill>
                  <a:srgbClr val="0B3D91"/>
                </a:solidFill>
                <a:latin typeface="Arial" panose="020B0604020202020204" pitchFamily="34" charset="0"/>
                <a:cs typeface="Arial" panose="020B0604020202020204" pitchFamily="34" charset="0"/>
              </a:rPr>
              <a:t> = 0.1</a:t>
            </a:r>
            <a:endParaRPr lang="en-US" altLang="en-US" sz="1600" dirty="0">
              <a:solidFill>
                <a:srgbClr val="0B3D91"/>
              </a:solidFill>
              <a:latin typeface="Arial" panose="020B0604020202020204" pitchFamily="34" charset="0"/>
              <a:cs typeface="Arial" panose="020B0604020202020204" pitchFamily="34" charset="0"/>
            </a:endParaRPr>
          </a:p>
          <a:p>
            <a:pPr lvl="2">
              <a:spcBef>
                <a:spcPct val="0"/>
              </a:spcBef>
            </a:pPr>
            <a:r>
              <a:rPr lang="en-US" altLang="en-US" sz="1600" i="1" dirty="0" err="1">
                <a:solidFill>
                  <a:srgbClr val="0B3D91"/>
                </a:solidFill>
                <a:latin typeface="Arial" panose="020B0604020202020204" pitchFamily="34" charset="0"/>
                <a:cs typeface="Arial" panose="020B0604020202020204" pitchFamily="34" charset="0"/>
              </a:rPr>
              <a:t>BoxDensity</a:t>
            </a:r>
            <a:r>
              <a:rPr lang="en-US" altLang="en-US" sz="1600" i="1" dirty="0">
                <a:solidFill>
                  <a:srgbClr val="0B3D91"/>
                </a:solidFill>
                <a:latin typeface="Arial" panose="020B0604020202020204" pitchFamily="34" charset="0"/>
                <a:cs typeface="Arial" panose="020B0604020202020204" pitchFamily="34" charset="0"/>
              </a:rPr>
              <a:t> = 100.0</a:t>
            </a:r>
            <a:endParaRPr lang="en-US" altLang="en-US" sz="1600" dirty="0">
              <a:solidFill>
                <a:srgbClr val="0B3D91"/>
              </a:solidFill>
              <a:latin typeface="Arial" panose="020B0604020202020204" pitchFamily="34" charset="0"/>
              <a:cs typeface="Arial" panose="020B0604020202020204" pitchFamily="34" charset="0"/>
            </a:endParaRPr>
          </a:p>
          <a:p>
            <a:pPr lvl="2">
              <a:spcBef>
                <a:spcPct val="0"/>
              </a:spcBef>
            </a:pPr>
            <a:r>
              <a:rPr lang="en-US" altLang="en-US" sz="1600" i="1" dirty="0" err="1">
                <a:solidFill>
                  <a:srgbClr val="0B3D91"/>
                </a:solidFill>
                <a:latin typeface="Arial" panose="020B0604020202020204" pitchFamily="34" charset="0"/>
                <a:cs typeface="Arial" panose="020B0604020202020204" pitchFamily="34" charset="0"/>
              </a:rPr>
              <a:t>BoxMass</a:t>
            </a:r>
            <a:r>
              <a:rPr lang="en-US" altLang="en-US" sz="1600" i="1" dirty="0">
                <a:solidFill>
                  <a:srgbClr val="0B3D91"/>
                </a:solidFill>
                <a:latin typeface="Arial" panose="020B0604020202020204" pitchFamily="34" charset="0"/>
                <a:cs typeface="Arial" panose="020B0604020202020204" pitchFamily="34" charset="0"/>
              </a:rPr>
              <a:t> = </a:t>
            </a:r>
            <a:r>
              <a:rPr lang="en-US" altLang="en-US" sz="1600" i="1" dirty="0" err="1">
                <a:solidFill>
                  <a:srgbClr val="0B3D91"/>
                </a:solidFill>
                <a:latin typeface="Arial" panose="020B0604020202020204" pitchFamily="34" charset="0"/>
                <a:cs typeface="Arial" panose="020B0604020202020204" pitchFamily="34" charset="0"/>
              </a:rPr>
              <a:t>BoxDensity</a:t>
            </a:r>
            <a:r>
              <a:rPr lang="en-US" altLang="en-US" sz="1600" i="1" dirty="0">
                <a:solidFill>
                  <a:srgbClr val="0B3D91"/>
                </a:solidFill>
                <a:latin typeface="Arial" panose="020B0604020202020204" pitchFamily="34" charset="0"/>
                <a:cs typeface="Arial" panose="020B0604020202020204" pitchFamily="34" charset="0"/>
              </a:rPr>
              <a:t> * </a:t>
            </a:r>
            <a:r>
              <a:rPr lang="en-US" altLang="en-US" sz="1600" i="1" dirty="0" err="1">
                <a:solidFill>
                  <a:srgbClr val="0B3D91"/>
                </a:solidFill>
                <a:latin typeface="Arial" panose="020B0604020202020204" pitchFamily="34" charset="0"/>
                <a:cs typeface="Arial" panose="020B0604020202020204" pitchFamily="34" charset="0"/>
              </a:rPr>
              <a:t>BoxThickness</a:t>
            </a:r>
            <a:endParaRPr lang="en-US" altLang="en-US" sz="1600" dirty="0">
              <a:solidFill>
                <a:srgbClr val="0B3D91"/>
              </a:solidFill>
              <a:latin typeface="Arial" panose="020B0604020202020204" pitchFamily="34" charset="0"/>
              <a:cs typeface="Arial" panose="020B0604020202020204" pitchFamily="34" charset="0"/>
            </a:endParaRPr>
          </a:p>
          <a:p>
            <a:pPr lvl="2">
              <a:lnSpc>
                <a:spcPts val="1913"/>
              </a:lnSpc>
              <a:spcBef>
                <a:spcPct val="0"/>
              </a:spcBef>
            </a:pPr>
            <a:r>
              <a:rPr lang="en-US" altLang="en-US" sz="1600" i="1" dirty="0">
                <a:solidFill>
                  <a:srgbClr val="0B3D91"/>
                </a:solidFill>
                <a:latin typeface="Arial" panose="020B0604020202020204" pitchFamily="34" charset="0"/>
                <a:cs typeface="Arial" panose="020B0604020202020204" pitchFamily="34" charset="0"/>
              </a:rPr>
              <a:t>Changing </a:t>
            </a:r>
            <a:r>
              <a:rPr lang="en-US" altLang="en-US" sz="1600" i="1" dirty="0" err="1">
                <a:solidFill>
                  <a:srgbClr val="0B3D91"/>
                </a:solidFill>
                <a:latin typeface="Arial" panose="020B0604020202020204" pitchFamily="34" charset="0"/>
                <a:cs typeface="Arial" panose="020B0604020202020204" pitchFamily="34" charset="0"/>
              </a:rPr>
              <a:t>BoxThickness</a:t>
            </a:r>
            <a:r>
              <a:rPr lang="en-US" altLang="en-US" sz="1600" i="1" dirty="0">
                <a:solidFill>
                  <a:srgbClr val="0B3D91"/>
                </a:solidFill>
                <a:latin typeface="Arial" panose="020B0604020202020204" pitchFamily="34" charset="0"/>
                <a:cs typeface="Arial" panose="020B0604020202020204" pitchFamily="34" charset="0"/>
              </a:rPr>
              <a:t> or </a:t>
            </a:r>
            <a:r>
              <a:rPr lang="en-US" altLang="en-US" sz="1600" i="1" dirty="0" err="1">
                <a:solidFill>
                  <a:srgbClr val="0B3D91"/>
                </a:solidFill>
                <a:latin typeface="Arial" panose="020B0604020202020204" pitchFamily="34" charset="0"/>
                <a:cs typeface="Arial" panose="020B0604020202020204" pitchFamily="34" charset="0"/>
              </a:rPr>
              <a:t>BoxDensity</a:t>
            </a:r>
            <a:r>
              <a:rPr lang="en-US" altLang="en-US" sz="1600" i="1" dirty="0">
                <a:solidFill>
                  <a:srgbClr val="0B3D91"/>
                </a:solidFill>
                <a:latin typeface="Arial" panose="020B0604020202020204" pitchFamily="34" charset="0"/>
                <a:cs typeface="Arial" panose="020B0604020202020204" pitchFamily="34" charset="0"/>
              </a:rPr>
              <a:t> will automatically change </a:t>
            </a:r>
            <a:r>
              <a:rPr lang="en-US" altLang="en-US" sz="1600" i="1" dirty="0" err="1">
                <a:solidFill>
                  <a:srgbClr val="0B3D91"/>
                </a:solidFill>
                <a:latin typeface="Arial" panose="020B0604020202020204" pitchFamily="34" charset="0"/>
                <a:cs typeface="Arial" panose="020B0604020202020204" pitchFamily="34" charset="0"/>
              </a:rPr>
              <a:t>BoxMass</a:t>
            </a:r>
            <a:endParaRPr lang="en-US" altLang="en-US" sz="1600" dirty="0">
              <a:solidFill>
                <a:srgbClr val="0B3D91"/>
              </a:solidFill>
              <a:latin typeface="Arial" panose="020B0604020202020204" pitchFamily="34" charset="0"/>
              <a:cs typeface="Arial" panose="020B0604020202020204" pitchFamily="34" charset="0"/>
            </a:endParaRPr>
          </a:p>
          <a:p>
            <a:pPr lvl="1">
              <a:lnSpc>
                <a:spcPts val="2150"/>
              </a:lnSpc>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May be used in Data blocks (such as NODE or CONDUCTOR DATA)</a:t>
            </a:r>
          </a:p>
          <a:p>
            <a:pPr lvl="2">
              <a:spcBef>
                <a:spcPct val="0"/>
              </a:spcBef>
            </a:pPr>
            <a:r>
              <a:rPr lang="en-US" altLang="en-US" sz="1600" i="1" dirty="0">
                <a:solidFill>
                  <a:srgbClr val="0B3D91"/>
                </a:solidFill>
                <a:latin typeface="Arial" panose="020B0604020202020204" pitchFamily="34" charset="0"/>
                <a:cs typeface="Arial" panose="020B0604020202020204" pitchFamily="34" charset="0"/>
              </a:rPr>
              <a:t>NODE DATA Line: GEN 1,3,1,70.0,1770.0 * </a:t>
            </a:r>
            <a:r>
              <a:rPr lang="en-US" altLang="en-US" sz="1600" i="1" dirty="0" err="1">
                <a:solidFill>
                  <a:srgbClr val="0B3D91"/>
                </a:solidFill>
                <a:latin typeface="Arial" panose="020B0604020202020204" pitchFamily="34" charset="0"/>
                <a:cs typeface="Arial" panose="020B0604020202020204" pitchFamily="34" charset="0"/>
              </a:rPr>
              <a:t>BoxThickness</a:t>
            </a:r>
            <a:endParaRPr lang="en-US" altLang="en-US" sz="1600" dirty="0">
              <a:solidFill>
                <a:srgbClr val="0B3D91"/>
              </a:solidFill>
              <a:latin typeface="Arial" panose="020B0604020202020204" pitchFamily="34" charset="0"/>
              <a:cs typeface="Arial" panose="020B0604020202020204" pitchFamily="34" charset="0"/>
            </a:endParaRPr>
          </a:p>
          <a:p>
            <a:pPr lvl="2">
              <a:lnSpc>
                <a:spcPts val="1913"/>
              </a:lnSpc>
              <a:spcBef>
                <a:spcPct val="0"/>
              </a:spcBef>
            </a:pPr>
            <a:r>
              <a:rPr lang="en-US" altLang="en-US" sz="1600" i="1" dirty="0">
                <a:solidFill>
                  <a:srgbClr val="0B3D91"/>
                </a:solidFill>
                <a:latin typeface="Arial" panose="020B0604020202020204" pitchFamily="34" charset="0"/>
                <a:cs typeface="Arial" panose="020B0604020202020204" pitchFamily="34" charset="0"/>
              </a:rPr>
              <a:t>CONDUCTOR DATA Line: 15,BOX.1,BASEPLATE.1,BoxThickness * 267.0 * 0.01 / 0.1</a:t>
            </a:r>
            <a:endParaRPr lang="en-US" altLang="en-US" sz="1600" dirty="0">
              <a:solidFill>
                <a:srgbClr val="0B3D91"/>
              </a:solidFill>
              <a:latin typeface="Arial" panose="020B0604020202020204" pitchFamily="34" charset="0"/>
              <a:cs typeface="Arial" panose="020B0604020202020204" pitchFamily="34" charset="0"/>
            </a:endParaRPr>
          </a:p>
          <a:p>
            <a:pPr lvl="1">
              <a:lnSpc>
                <a:spcPts val="2163"/>
              </a:lnSpc>
              <a:spcBef>
                <a:spcPts val="75"/>
              </a:spcBef>
              <a:buFontTx/>
              <a:buChar char="–"/>
            </a:pPr>
            <a:r>
              <a:rPr lang="en-US" altLang="en-US" sz="1800" dirty="0">
                <a:solidFill>
                  <a:srgbClr val="0B3D91"/>
                </a:solidFill>
                <a:latin typeface="Arial" panose="020B0604020202020204" pitchFamily="34" charset="0"/>
                <a:cs typeface="Arial" panose="020B0604020202020204" pitchFamily="34" charset="0"/>
              </a:rPr>
              <a:t>However, personally, I have not found this “spreadsheet like” feature to be all that  useful when making adjustments in VARIABLEs blocks. In essence, it works well  for data blocks, but not as well for logic blocks (in my opinion)</a:t>
            </a:r>
          </a:p>
          <a:p>
            <a:pPr>
              <a:spcBef>
                <a:spcPts val="600"/>
              </a:spcBef>
              <a:buFontTx/>
              <a:buNone/>
            </a:pPr>
            <a:r>
              <a:rPr lang="en-US" altLang="en-US" sz="1200" dirty="0">
                <a:solidFill>
                  <a:srgbClr val="FF0000"/>
                </a:solidFill>
                <a:latin typeface="Courier New" panose="02070309020205020404" pitchFamily="49" charset="0"/>
                <a:cs typeface="Courier New" panose="02070309020205020404" pitchFamily="49" charset="0"/>
              </a:rPr>
              <a:t>HEADER REGISTER DATA</a:t>
            </a: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a:t>
            </a:r>
            <a:r>
              <a:rPr lang="en-US" altLang="en-US" sz="1200" dirty="0" err="1">
                <a:solidFill>
                  <a:srgbClr val="FF0000"/>
                </a:solidFill>
                <a:latin typeface="Courier New" panose="02070309020205020404" pitchFamily="49" charset="0"/>
                <a:cs typeface="Courier New" panose="02070309020205020404" pitchFamily="49" charset="0"/>
              </a:rPr>
              <a:t>BoxThk</a:t>
            </a:r>
            <a:r>
              <a:rPr lang="en-US" altLang="en-US" sz="1200" dirty="0">
                <a:solidFill>
                  <a:srgbClr val="FF0000"/>
                </a:solidFill>
                <a:latin typeface="Courier New" panose="02070309020205020404" pitchFamily="49" charset="0"/>
                <a:cs typeface="Courier New" panose="02070309020205020404" pitchFamily="49" charset="0"/>
              </a:rPr>
              <a:t> = 1.0</a:t>
            </a: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a:t>
            </a:r>
            <a:r>
              <a:rPr lang="en-US" altLang="en-US" sz="1200" dirty="0" err="1">
                <a:solidFill>
                  <a:srgbClr val="FF0000"/>
                </a:solidFill>
                <a:latin typeface="Courier New" panose="02070309020205020404" pitchFamily="49" charset="0"/>
                <a:cs typeface="Courier New" panose="02070309020205020404" pitchFamily="49" charset="0"/>
              </a:rPr>
              <a:t>BoxDens</a:t>
            </a:r>
            <a:r>
              <a:rPr lang="en-US" altLang="en-US" sz="1200" dirty="0">
                <a:solidFill>
                  <a:srgbClr val="FF0000"/>
                </a:solidFill>
                <a:latin typeface="Courier New" panose="02070309020205020404" pitchFamily="49" charset="0"/>
                <a:cs typeface="Courier New" panose="02070309020205020404" pitchFamily="49" charset="0"/>
              </a:rPr>
              <a:t> = 100.0</a:t>
            </a: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a:t>
            </a:r>
            <a:r>
              <a:rPr lang="en-US" altLang="en-US" sz="1200" dirty="0" err="1">
                <a:solidFill>
                  <a:srgbClr val="FF0000"/>
                </a:solidFill>
                <a:latin typeface="Courier New" panose="02070309020205020404" pitchFamily="49" charset="0"/>
                <a:cs typeface="Courier New" panose="02070309020205020404" pitchFamily="49" charset="0"/>
              </a:rPr>
              <a:t>INT:NoBoxes</a:t>
            </a:r>
            <a:r>
              <a:rPr lang="en-US" altLang="en-US" sz="1200" dirty="0">
                <a:solidFill>
                  <a:srgbClr val="FF0000"/>
                </a:solidFill>
                <a:latin typeface="Courier New" panose="02070309020205020404" pitchFamily="49" charset="0"/>
                <a:cs typeface="Courier New" panose="02070309020205020404" pitchFamily="49" charset="0"/>
              </a:rPr>
              <a:t> = 5   $ Integer Register</a:t>
            </a: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a:t>
            </a:r>
            <a:r>
              <a:rPr lang="en-US" altLang="en-US" sz="1200" dirty="0" err="1">
                <a:solidFill>
                  <a:srgbClr val="FF0000"/>
                </a:solidFill>
                <a:latin typeface="Courier New" panose="02070309020205020404" pitchFamily="49" charset="0"/>
                <a:cs typeface="Courier New" panose="02070309020205020404" pitchFamily="49" charset="0"/>
              </a:rPr>
              <a:t>DP:BoxSurfArea</a:t>
            </a:r>
            <a:r>
              <a:rPr lang="en-US" altLang="en-US" sz="1200" dirty="0">
                <a:solidFill>
                  <a:srgbClr val="FF0000"/>
                </a:solidFill>
                <a:latin typeface="Courier New" panose="02070309020205020404" pitchFamily="49" charset="0"/>
                <a:cs typeface="Courier New" panose="02070309020205020404" pitchFamily="49" charset="0"/>
              </a:rPr>
              <a:t> = 25.0   $ Double Precision Register</a:t>
            </a: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a:t>
            </a:r>
            <a:r>
              <a:rPr lang="en-US" altLang="en-US" sz="1200" dirty="0" err="1">
                <a:solidFill>
                  <a:srgbClr val="FF0000"/>
                </a:solidFill>
                <a:latin typeface="Courier New" panose="02070309020205020404" pitchFamily="49" charset="0"/>
                <a:cs typeface="Courier New" panose="02070309020205020404" pitchFamily="49" charset="0"/>
              </a:rPr>
              <a:t>BoxMass</a:t>
            </a:r>
            <a:r>
              <a:rPr lang="en-US" altLang="en-US" sz="1200" dirty="0">
                <a:solidFill>
                  <a:srgbClr val="FF0000"/>
                </a:solidFill>
                <a:latin typeface="Courier New" panose="02070309020205020404" pitchFamily="49" charset="0"/>
                <a:cs typeface="Courier New" panose="02070309020205020404" pitchFamily="49" charset="0"/>
              </a:rPr>
              <a:t> = </a:t>
            </a:r>
            <a:r>
              <a:rPr lang="en-US" altLang="en-US" sz="1200" dirty="0" err="1">
                <a:solidFill>
                  <a:srgbClr val="FF0000"/>
                </a:solidFill>
                <a:latin typeface="Courier New" panose="02070309020205020404" pitchFamily="49" charset="0"/>
                <a:cs typeface="Courier New" panose="02070309020205020404" pitchFamily="49" charset="0"/>
              </a:rPr>
              <a:t>BoxThk</a:t>
            </a:r>
            <a:r>
              <a:rPr lang="en-US" altLang="en-US" sz="1200" dirty="0">
                <a:solidFill>
                  <a:srgbClr val="FF0000"/>
                </a:solidFill>
                <a:latin typeface="Courier New" panose="02070309020205020404" pitchFamily="49" charset="0"/>
                <a:cs typeface="Courier New" panose="02070309020205020404" pitchFamily="49" charset="0"/>
              </a:rPr>
              <a:t>*</a:t>
            </a:r>
            <a:r>
              <a:rPr lang="en-US" altLang="en-US" sz="1200" dirty="0" err="1">
                <a:solidFill>
                  <a:srgbClr val="FF0000"/>
                </a:solidFill>
                <a:latin typeface="Courier New" panose="02070309020205020404" pitchFamily="49" charset="0"/>
                <a:cs typeface="Courier New" panose="02070309020205020404" pitchFamily="49" charset="0"/>
              </a:rPr>
              <a:t>BoxSurfArea</a:t>
            </a:r>
            <a:r>
              <a:rPr lang="en-US" altLang="en-US" sz="1200" dirty="0">
                <a:solidFill>
                  <a:srgbClr val="FF0000"/>
                </a:solidFill>
                <a:latin typeface="Courier New" panose="02070309020205020404" pitchFamily="49" charset="0"/>
                <a:cs typeface="Courier New" panose="02070309020205020404" pitchFamily="49" charset="0"/>
              </a:rPr>
              <a:t> * </a:t>
            </a:r>
            <a:r>
              <a:rPr lang="en-US" altLang="en-US" sz="1200" dirty="0" err="1">
                <a:solidFill>
                  <a:srgbClr val="FF0000"/>
                </a:solidFill>
                <a:latin typeface="Courier New" panose="02070309020205020404" pitchFamily="49" charset="0"/>
                <a:cs typeface="Courier New" panose="02070309020205020404" pitchFamily="49" charset="0"/>
              </a:rPr>
              <a:t>BoxDens</a:t>
            </a:r>
            <a:r>
              <a:rPr lang="en-US" altLang="en-US" sz="1200" dirty="0">
                <a:solidFill>
                  <a:srgbClr val="FF0000"/>
                </a:solidFill>
                <a:latin typeface="Courier New" panose="02070309020205020404" pitchFamily="49" charset="0"/>
                <a:cs typeface="Courier New" panose="02070309020205020404" pitchFamily="49" charset="0"/>
              </a:rPr>
              <a:t>   $ Calculated Register</a:t>
            </a:r>
          </a:p>
        </p:txBody>
      </p:sp>
      <p:sp>
        <p:nvSpPr>
          <p:cNvPr id="4" name="Slide Number Placeholder 1">
            <a:extLst>
              <a:ext uri="{FF2B5EF4-FFF2-40B4-BE49-F238E27FC236}">
                <a16:creationId xmlns:a16="http://schemas.microsoft.com/office/drawing/2014/main" id="{DC08B21D-F403-4DB9-A27F-7109BD6CDB0E}"/>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201</a:t>
            </a:fld>
            <a:endParaRPr lang="en-US" altLang="en-US" sz="1200"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C5323562-93E6-47C5-8489-47370216306D}"/>
              </a:ext>
            </a:extLst>
          </p:cNvPr>
          <p:cNvSpPr txBox="1">
            <a:spLocks noGrp="1"/>
          </p:cNvSpPr>
          <p:nvPr>
            <p:ph type="title"/>
          </p:nvPr>
        </p:nvSpPr>
        <p:spPr>
          <a:xfrm>
            <a:off x="978195" y="0"/>
            <a:ext cx="7232356"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HEADER USER DATA,</a:t>
            </a:r>
            <a:r>
              <a:rPr lang="en-US" sz="2800" kern="1200" spc="-5" dirty="0"/>
              <a:t> </a:t>
            </a:r>
            <a:r>
              <a:rPr sz="2800" kern="1200" spc="-5" dirty="0"/>
              <a:t>GLOBAL</a:t>
            </a:r>
          </a:p>
        </p:txBody>
      </p:sp>
      <p:sp>
        <p:nvSpPr>
          <p:cNvPr id="166915" name="object 3">
            <a:extLst>
              <a:ext uri="{FF2B5EF4-FFF2-40B4-BE49-F238E27FC236}">
                <a16:creationId xmlns:a16="http://schemas.microsoft.com/office/drawing/2014/main" id="{F668EC92-CCBD-4470-87DF-9DB422F57D42}"/>
              </a:ext>
            </a:extLst>
          </p:cNvPr>
          <p:cNvSpPr txBox="1">
            <a:spLocks noChangeArrowheads="1"/>
          </p:cNvSpPr>
          <p:nvPr/>
        </p:nvSpPr>
        <p:spPr bwMode="auto">
          <a:xfrm>
            <a:off x="231775" y="1092200"/>
            <a:ext cx="8607425" cy="4986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3556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527050" indent="-17145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latin typeface="Arial" panose="020B0604020202020204" pitchFamily="34" charset="0"/>
                <a:cs typeface="Arial" panose="020B0604020202020204" pitchFamily="34" charset="0"/>
              </a:rPr>
              <a:t>USER DATA,GLOBAL is an alternate way to parameterize a model with  named variables</a:t>
            </a:r>
          </a:p>
          <a:p>
            <a:pPr lvl="1">
              <a:spcBef>
                <a:spcPts val="13"/>
              </a:spcBef>
              <a:buFontTx/>
              <a:buChar char="–"/>
            </a:pPr>
            <a:r>
              <a:rPr lang="en-US" altLang="en-US" sz="1800" dirty="0">
                <a:latin typeface="Arial" panose="020B0604020202020204" pitchFamily="34" charset="0"/>
                <a:cs typeface="Arial" panose="020B0604020202020204" pitchFamily="34" charset="0"/>
              </a:rPr>
              <a:t>Largely replaced by REGISTERs now, legacy feature</a:t>
            </a:r>
          </a:p>
          <a:p>
            <a:pPr lvl="1">
              <a:spcBef>
                <a:spcPct val="0"/>
              </a:spcBef>
            </a:pPr>
            <a:r>
              <a:rPr lang="en-US" altLang="en-US" sz="1800" b="1" dirty="0">
                <a:latin typeface="Arial" panose="020B0604020202020204" pitchFamily="34" charset="0"/>
                <a:cs typeface="Arial" panose="020B0604020202020204" pitchFamily="34" charset="0"/>
              </a:rPr>
              <a:t>MUST </a:t>
            </a:r>
            <a:r>
              <a:rPr lang="en-US" altLang="en-US" sz="1800" dirty="0">
                <a:latin typeface="Arial" panose="020B0604020202020204" pitchFamily="34" charset="0"/>
                <a:cs typeface="Arial" panose="020B0604020202020204" pitchFamily="34" charset="0"/>
              </a:rPr>
              <a:t>come before any submodel specific USER DATA blocks</a:t>
            </a:r>
          </a:p>
          <a:p>
            <a:pPr lvl="1">
              <a:spcBef>
                <a:spcPct val="0"/>
              </a:spcBef>
              <a:buFontTx/>
              <a:buChar char="–"/>
            </a:pPr>
            <a:r>
              <a:rPr lang="en-US" altLang="en-US" sz="1800" dirty="0">
                <a:latin typeface="Arial" panose="020B0604020202020204" pitchFamily="34" charset="0"/>
                <a:cs typeface="Arial" panose="020B0604020202020204" pitchFamily="34" charset="0"/>
              </a:rPr>
              <a:t>Follows FORTRAN implicit rules for naming (I-N are integers, all others REALs)</a:t>
            </a:r>
          </a:p>
          <a:p>
            <a:pPr lvl="1">
              <a:spcBef>
                <a:spcPct val="0"/>
              </a:spcBef>
              <a:buFontTx/>
              <a:buChar char="–"/>
            </a:pPr>
            <a:r>
              <a:rPr lang="en-US" altLang="en-US" sz="1800" dirty="0">
                <a:latin typeface="Arial" panose="020B0604020202020204" pitchFamily="34" charset="0"/>
                <a:cs typeface="Arial" panose="020B0604020202020204" pitchFamily="34" charset="0"/>
              </a:rPr>
              <a:t>Variables only exist in FORTRAN based logic blocks</a:t>
            </a:r>
          </a:p>
          <a:p>
            <a:pPr lvl="2">
              <a:lnSpc>
                <a:spcPts val="1913"/>
              </a:lnSpc>
              <a:spcBef>
                <a:spcPct val="0"/>
              </a:spcBef>
            </a:pPr>
            <a:r>
              <a:rPr lang="en-US" altLang="en-US" sz="1600" i="1" dirty="0">
                <a:latin typeface="Arial" panose="020B0604020202020204" pitchFamily="34" charset="0"/>
                <a:cs typeface="Arial" panose="020B0604020202020204" pitchFamily="34" charset="0"/>
              </a:rPr>
              <a:t>OPERATIONS,VARIABLES 0,1,2,OUTPUT CALLS,SUBROUTINE</a:t>
            </a:r>
            <a:endParaRPr lang="en-US" altLang="en-US" sz="1600" dirty="0">
              <a:latin typeface="Arial" panose="020B0604020202020204" pitchFamily="34" charset="0"/>
              <a:cs typeface="Arial" panose="020B0604020202020204" pitchFamily="34" charset="0"/>
            </a:endParaRPr>
          </a:p>
          <a:p>
            <a:pPr lvl="1">
              <a:lnSpc>
                <a:spcPts val="2150"/>
              </a:lnSpc>
              <a:spcBef>
                <a:spcPct val="0"/>
              </a:spcBef>
              <a:buFontTx/>
              <a:buChar char="–"/>
            </a:pPr>
            <a:r>
              <a:rPr lang="en-US" altLang="en-US" sz="1800" dirty="0">
                <a:latin typeface="Arial" panose="020B0604020202020204" pitchFamily="34" charset="0"/>
                <a:cs typeface="Arial" panose="020B0604020202020204" pitchFamily="34" charset="0"/>
              </a:rPr>
              <a:t>Cannot be used in Data Blocks</a:t>
            </a:r>
          </a:p>
          <a:p>
            <a:pPr lvl="2">
              <a:spcBef>
                <a:spcPts val="13"/>
              </a:spcBef>
            </a:pPr>
            <a:r>
              <a:rPr lang="en-US" altLang="en-US" sz="1600" i="1" dirty="0">
                <a:latin typeface="Arial" panose="020B0604020202020204" pitchFamily="34" charset="0"/>
                <a:cs typeface="Arial" panose="020B0604020202020204" pitchFamily="34" charset="0"/>
              </a:rPr>
              <a:t>However, the user may set node capacitances or conductor values in logic blocks and  use named variables there</a:t>
            </a:r>
          </a:p>
          <a:p>
            <a:pPr marL="0" lvl="2" indent="0">
              <a:spcBef>
                <a:spcPts val="13"/>
              </a:spcBef>
              <a:buNone/>
              <a:tabLst/>
            </a:pPr>
            <a:endParaRPr kumimoji="0" lang="en-US" altLang="en-US" sz="600" b="0" i="0" u="none" strike="noStrike" cap="none" normalizeH="0" baseline="0" dirty="0">
              <a:ln>
                <a:noFill/>
              </a:ln>
              <a:solidFill>
                <a:srgbClr val="FF0000"/>
              </a:solidFill>
              <a:effectLst/>
              <a:latin typeface="Courier New" panose="02070309020205020404" pitchFamily="49" charset="0"/>
              <a:cs typeface="Courier New" panose="02070309020205020404" pitchFamily="49" charset="0"/>
            </a:endParaRPr>
          </a:p>
          <a:p>
            <a:pPr marL="0" lvl="2" indent="0">
              <a:spcBef>
                <a:spcPts val="13"/>
              </a:spcBef>
              <a:buNone/>
              <a:tabLst/>
            </a:pPr>
            <a:r>
              <a:rPr kumimoji="0" lang="en-US" altLang="en-US" sz="1400" b="0" i="0" u="none" strike="noStrike" cap="none" normalizeH="0" baseline="0" dirty="0">
                <a:ln>
                  <a:noFill/>
                </a:ln>
                <a:solidFill>
                  <a:srgbClr val="FF0000"/>
                </a:solidFill>
                <a:effectLst/>
                <a:latin typeface="Courier New" panose="02070309020205020404" pitchFamily="49" charset="0"/>
                <a:cs typeface="Courier New" panose="02070309020205020404" pitchFamily="49" charset="0"/>
              </a:rPr>
              <a:t>HEADER USER DATA,GLOBAL</a:t>
            </a:r>
          </a:p>
          <a:p>
            <a:pPr marL="0" lvl="2" indent="0">
              <a:spcBef>
                <a:spcPts val="13"/>
              </a:spcBef>
              <a:buNone/>
              <a:tabLst/>
            </a:pPr>
            <a:r>
              <a:rPr lang="en-US" altLang="en-US" sz="1400" dirty="0">
                <a:solidFill>
                  <a:srgbClr val="FF0000"/>
                </a:solidFill>
                <a:latin typeface="Courier New" panose="02070309020205020404" pitchFamily="49" charset="0"/>
                <a:cs typeface="Courier New" panose="02070309020205020404" pitchFamily="49" charset="0"/>
              </a:rPr>
              <a:t>     </a:t>
            </a:r>
            <a:r>
              <a:rPr lang="en-US" altLang="en-US" sz="1400" dirty="0" err="1">
                <a:solidFill>
                  <a:srgbClr val="FF0000"/>
                </a:solidFill>
                <a:latin typeface="Courier New" panose="02070309020205020404" pitchFamily="49" charset="0"/>
                <a:cs typeface="Courier New" panose="02070309020205020404" pitchFamily="49" charset="0"/>
              </a:rPr>
              <a:t>BoxThk</a:t>
            </a:r>
            <a:r>
              <a:rPr lang="en-US" altLang="en-US" sz="1400" dirty="0">
                <a:solidFill>
                  <a:srgbClr val="FF0000"/>
                </a:solidFill>
                <a:latin typeface="Courier New" panose="02070309020205020404" pitchFamily="49" charset="0"/>
                <a:cs typeface="Courier New" panose="02070309020205020404" pitchFamily="49" charset="0"/>
              </a:rPr>
              <a:t> = 1.0      $ Real Value</a:t>
            </a:r>
          </a:p>
          <a:p>
            <a:pPr marL="0" lvl="2" indent="0">
              <a:spcBef>
                <a:spcPts val="13"/>
              </a:spcBef>
              <a:buNone/>
              <a:tabLst/>
            </a:pPr>
            <a:r>
              <a:rPr lang="en-US" altLang="en-US" sz="1400" dirty="0">
                <a:solidFill>
                  <a:srgbClr val="FF0000"/>
                </a:solidFill>
                <a:latin typeface="Courier New" panose="02070309020205020404" pitchFamily="49" charset="0"/>
                <a:cs typeface="Courier New" panose="02070309020205020404" pitchFamily="49" charset="0"/>
              </a:rPr>
              <a:t>     </a:t>
            </a:r>
            <a:r>
              <a:rPr lang="en-US" altLang="en-US" sz="1400" dirty="0" err="1">
                <a:solidFill>
                  <a:srgbClr val="FF0000"/>
                </a:solidFill>
                <a:latin typeface="Courier New" panose="02070309020205020404" pitchFamily="49" charset="0"/>
                <a:cs typeface="Courier New" panose="02070309020205020404" pitchFamily="49" charset="0"/>
              </a:rPr>
              <a:t>BoxDens</a:t>
            </a:r>
            <a:r>
              <a:rPr lang="en-US" altLang="en-US" sz="1400" dirty="0">
                <a:solidFill>
                  <a:srgbClr val="FF0000"/>
                </a:solidFill>
                <a:latin typeface="Courier New" panose="02070309020205020404" pitchFamily="49" charset="0"/>
                <a:cs typeface="Courier New" panose="02070309020205020404" pitchFamily="49" charset="0"/>
              </a:rPr>
              <a:t> = 100.0   $ Real Value</a:t>
            </a:r>
          </a:p>
          <a:p>
            <a:pPr marL="0" lvl="2" indent="0">
              <a:spcBef>
                <a:spcPts val="13"/>
              </a:spcBef>
              <a:buNone/>
              <a:tabLst/>
            </a:pPr>
            <a:r>
              <a:rPr lang="en-US" altLang="en-US" sz="1400" dirty="0">
                <a:solidFill>
                  <a:srgbClr val="FF0000"/>
                </a:solidFill>
                <a:latin typeface="Courier New" panose="02070309020205020404" pitchFamily="49" charset="0"/>
                <a:cs typeface="Courier New" panose="02070309020205020404" pitchFamily="49" charset="0"/>
              </a:rPr>
              <a:t>     </a:t>
            </a:r>
            <a:r>
              <a:rPr lang="en-US" altLang="en-US" sz="1400" dirty="0" err="1">
                <a:solidFill>
                  <a:srgbClr val="FF0000"/>
                </a:solidFill>
                <a:latin typeface="Courier New" panose="02070309020205020404" pitchFamily="49" charset="0"/>
                <a:cs typeface="Courier New" panose="02070309020205020404" pitchFamily="49" charset="0"/>
              </a:rPr>
              <a:t>NoBoxes</a:t>
            </a:r>
            <a:r>
              <a:rPr lang="en-US" altLang="en-US" sz="1400" dirty="0">
                <a:solidFill>
                  <a:srgbClr val="FF0000"/>
                </a:solidFill>
                <a:latin typeface="Courier New" panose="02070309020205020404" pitchFamily="49" charset="0"/>
                <a:cs typeface="Courier New" panose="02070309020205020404" pitchFamily="49" charset="0"/>
              </a:rPr>
              <a:t> = 5       $ Integer value (based on N)</a:t>
            </a:r>
          </a:p>
          <a:p>
            <a:pPr marL="0" lvl="2" indent="0">
              <a:spcBef>
                <a:spcPts val="13"/>
              </a:spcBef>
              <a:buNone/>
              <a:tabLst/>
            </a:pPr>
            <a:r>
              <a:rPr lang="en-US" altLang="en-US" sz="1400" dirty="0">
                <a:solidFill>
                  <a:srgbClr val="FF0000"/>
                </a:solidFill>
                <a:latin typeface="Courier New" panose="02070309020205020404" pitchFamily="49" charset="0"/>
                <a:cs typeface="Courier New" panose="02070309020205020404" pitchFamily="49" charset="0"/>
              </a:rPr>
              <a:t>     </a:t>
            </a:r>
            <a:r>
              <a:rPr lang="en-US" altLang="en-US" sz="1400" dirty="0" err="1">
                <a:solidFill>
                  <a:srgbClr val="FF0000"/>
                </a:solidFill>
                <a:latin typeface="Courier New" panose="02070309020205020404" pitchFamily="49" charset="0"/>
                <a:cs typeface="Courier New" panose="02070309020205020404" pitchFamily="49" charset="0"/>
              </a:rPr>
              <a:t>BoxSurfArea</a:t>
            </a:r>
            <a:r>
              <a:rPr lang="en-US" altLang="en-US" sz="1400" dirty="0">
                <a:solidFill>
                  <a:srgbClr val="FF0000"/>
                </a:solidFill>
                <a:latin typeface="Courier New" panose="02070309020205020404" pitchFamily="49" charset="0"/>
                <a:cs typeface="Courier New" panose="02070309020205020404" pitchFamily="49" charset="0"/>
              </a:rPr>
              <a:t> = 0.0 $ Real value, calculated later</a:t>
            </a:r>
          </a:p>
          <a:p>
            <a:pPr marL="0" lvl="2" indent="0">
              <a:spcBef>
                <a:spcPts val="13"/>
              </a:spcBef>
              <a:buNone/>
              <a:tabLst/>
            </a:pPr>
            <a:r>
              <a:rPr lang="en-US" altLang="en-US" sz="1400" dirty="0">
                <a:solidFill>
                  <a:srgbClr val="FF0000"/>
                </a:solidFill>
                <a:latin typeface="Courier New" panose="02070309020205020404" pitchFamily="49" charset="0"/>
                <a:cs typeface="Courier New" panose="02070309020205020404" pitchFamily="49" charset="0"/>
              </a:rPr>
              <a:t>     </a:t>
            </a:r>
            <a:r>
              <a:rPr lang="en-US" altLang="en-US" sz="1400" dirty="0" err="1">
                <a:solidFill>
                  <a:srgbClr val="FF0000"/>
                </a:solidFill>
                <a:latin typeface="Courier New" panose="02070309020205020404" pitchFamily="49" charset="0"/>
                <a:cs typeface="Courier New" panose="02070309020205020404" pitchFamily="49" charset="0"/>
              </a:rPr>
              <a:t>BoxMass</a:t>
            </a:r>
            <a:r>
              <a:rPr lang="en-US" altLang="en-US" sz="1400" dirty="0">
                <a:solidFill>
                  <a:srgbClr val="FF0000"/>
                </a:solidFill>
                <a:latin typeface="Courier New" panose="02070309020205020404" pitchFamily="49" charset="0"/>
                <a:cs typeface="Courier New" panose="02070309020205020404" pitchFamily="49" charset="0"/>
              </a:rPr>
              <a:t> = 0.0     $ Real value, calculated later</a:t>
            </a:r>
          </a:p>
          <a:p>
            <a:pPr marL="0" lvl="2" indent="0">
              <a:spcBef>
                <a:spcPts val="13"/>
              </a:spcBef>
              <a:buNone/>
              <a:tabLst/>
            </a:pPr>
            <a:r>
              <a:rPr lang="en-US" altLang="en-US" sz="1400" dirty="0">
                <a:solidFill>
                  <a:srgbClr val="FF0000"/>
                </a:solidFill>
                <a:latin typeface="Courier New" panose="02070309020205020404" pitchFamily="49" charset="0"/>
                <a:cs typeface="Courier New" panose="02070309020205020404" pitchFamily="49" charset="0"/>
              </a:rPr>
              <a:t>HEADER OPERATIONS DATA</a:t>
            </a:r>
          </a:p>
          <a:p>
            <a:pPr marL="0" lvl="2" indent="0">
              <a:spcBef>
                <a:spcPts val="13"/>
              </a:spcBef>
              <a:buNone/>
              <a:tabLst/>
            </a:pPr>
            <a:r>
              <a:rPr lang="en-US" altLang="en-US" sz="1400" dirty="0">
                <a:solidFill>
                  <a:srgbClr val="FF0000"/>
                </a:solidFill>
                <a:latin typeface="Courier New" panose="02070309020205020404" pitchFamily="49" charset="0"/>
                <a:cs typeface="Courier New" panose="02070309020205020404" pitchFamily="49" charset="0"/>
              </a:rPr>
              <a:t>M       </a:t>
            </a:r>
            <a:r>
              <a:rPr lang="en-US" altLang="en-US" sz="1400" dirty="0" err="1">
                <a:solidFill>
                  <a:srgbClr val="FF0000"/>
                </a:solidFill>
                <a:latin typeface="Courier New" panose="02070309020205020404" pitchFamily="49" charset="0"/>
                <a:cs typeface="Courier New" panose="02070309020205020404" pitchFamily="49" charset="0"/>
              </a:rPr>
              <a:t>BoxMass</a:t>
            </a:r>
            <a:r>
              <a:rPr lang="en-US" altLang="en-US" sz="1400" dirty="0">
                <a:solidFill>
                  <a:srgbClr val="FF0000"/>
                </a:solidFill>
                <a:latin typeface="Courier New" panose="02070309020205020404" pitchFamily="49" charset="0"/>
                <a:cs typeface="Courier New" panose="02070309020205020404" pitchFamily="49" charset="0"/>
              </a:rPr>
              <a:t> = </a:t>
            </a:r>
            <a:r>
              <a:rPr lang="en-US" altLang="en-US" sz="1400" dirty="0" err="1">
                <a:solidFill>
                  <a:srgbClr val="FF0000"/>
                </a:solidFill>
                <a:latin typeface="Courier New" panose="02070309020205020404" pitchFamily="49" charset="0"/>
                <a:cs typeface="Courier New" panose="02070309020205020404" pitchFamily="49" charset="0"/>
              </a:rPr>
              <a:t>BoxThk</a:t>
            </a:r>
            <a:r>
              <a:rPr lang="en-US" altLang="en-US" sz="1400" dirty="0">
                <a:solidFill>
                  <a:srgbClr val="FF0000"/>
                </a:solidFill>
                <a:latin typeface="Courier New" panose="02070309020205020404" pitchFamily="49" charset="0"/>
                <a:cs typeface="Courier New" panose="02070309020205020404" pitchFamily="49" charset="0"/>
              </a:rPr>
              <a:t> * </a:t>
            </a:r>
            <a:r>
              <a:rPr lang="en-US" altLang="en-US" sz="1400" dirty="0" err="1">
                <a:solidFill>
                  <a:srgbClr val="FF0000"/>
                </a:solidFill>
                <a:latin typeface="Courier New" panose="02070309020205020404" pitchFamily="49" charset="0"/>
                <a:cs typeface="Courier New" panose="02070309020205020404" pitchFamily="49" charset="0"/>
              </a:rPr>
              <a:t>BoxSurfArea</a:t>
            </a:r>
            <a:r>
              <a:rPr lang="en-US" altLang="en-US" sz="1400" dirty="0">
                <a:solidFill>
                  <a:srgbClr val="FF0000"/>
                </a:solidFill>
                <a:latin typeface="Courier New" panose="02070309020205020404" pitchFamily="49" charset="0"/>
                <a:cs typeface="Courier New" panose="02070309020205020404" pitchFamily="49" charset="0"/>
              </a:rPr>
              <a:t> * </a:t>
            </a:r>
            <a:r>
              <a:rPr lang="en-US" altLang="en-US" sz="1400" dirty="0" err="1">
                <a:solidFill>
                  <a:srgbClr val="FF0000"/>
                </a:solidFill>
                <a:latin typeface="Courier New" panose="02070309020205020404" pitchFamily="49" charset="0"/>
                <a:cs typeface="Courier New" panose="02070309020205020404" pitchFamily="49" charset="0"/>
              </a:rPr>
              <a:t>BoxDens</a:t>
            </a:r>
            <a:r>
              <a:rPr lang="en-US" altLang="en-US" sz="1400" dirty="0">
                <a:solidFill>
                  <a:srgbClr val="FF0000"/>
                </a:solidFill>
                <a:latin typeface="Courier New" panose="02070309020205020404" pitchFamily="49" charset="0"/>
                <a:cs typeface="Courier New" panose="02070309020205020404" pitchFamily="49" charset="0"/>
              </a:rPr>
              <a:t> $ Calculated Value</a:t>
            </a:r>
          </a:p>
          <a:p>
            <a:pPr marL="0" lvl="2" indent="0">
              <a:spcBef>
                <a:spcPts val="13"/>
              </a:spcBef>
              <a:buNone/>
              <a:tabLst/>
            </a:pPr>
            <a:r>
              <a:rPr lang="en-US" altLang="en-US" sz="1400" dirty="0">
                <a:solidFill>
                  <a:srgbClr val="FF0000"/>
                </a:solidFill>
                <a:latin typeface="Courier New" panose="02070309020205020404" pitchFamily="49" charset="0"/>
                <a:cs typeface="Courier New" panose="02070309020205020404" pitchFamily="49" charset="0"/>
              </a:rPr>
              <a:t>M       MYSUBMODEL.C101 = </a:t>
            </a:r>
            <a:r>
              <a:rPr lang="en-US" altLang="en-US" sz="1400" dirty="0" err="1">
                <a:solidFill>
                  <a:srgbClr val="FF0000"/>
                </a:solidFill>
                <a:latin typeface="Courier New" panose="02070309020205020404" pitchFamily="49" charset="0"/>
                <a:cs typeface="Courier New" panose="02070309020205020404" pitchFamily="49" charset="0"/>
              </a:rPr>
              <a:t>BoxMAss</a:t>
            </a:r>
            <a:r>
              <a:rPr lang="en-US" altLang="en-US" sz="1400" dirty="0">
                <a:solidFill>
                  <a:srgbClr val="FF0000"/>
                </a:solidFill>
                <a:latin typeface="Courier New" panose="02070309020205020404" pitchFamily="49" charset="0"/>
                <a:cs typeface="Courier New" panose="02070309020205020404" pitchFamily="49" charset="0"/>
              </a:rPr>
              <a:t> * 980.0        $ Assign </a:t>
            </a:r>
            <a:r>
              <a:rPr lang="en-US" altLang="en-US" sz="1400" dirty="0" err="1">
                <a:solidFill>
                  <a:srgbClr val="FF0000"/>
                </a:solidFill>
                <a:latin typeface="Courier New" panose="02070309020205020404" pitchFamily="49" charset="0"/>
                <a:cs typeface="Courier New" panose="02070309020205020404" pitchFamily="49" charset="0"/>
              </a:rPr>
              <a:t>mCp</a:t>
            </a:r>
            <a:r>
              <a:rPr lang="en-US" altLang="en-US" sz="1400" dirty="0">
                <a:solidFill>
                  <a:srgbClr val="FF0000"/>
                </a:solidFill>
                <a:latin typeface="Courier New" panose="02070309020205020404" pitchFamily="49" charset="0"/>
                <a:cs typeface="Courier New" panose="02070309020205020404" pitchFamily="49" charset="0"/>
              </a:rPr>
              <a:t> to MYSUBMODEL.101</a:t>
            </a:r>
          </a:p>
          <a:p>
            <a:pPr marL="0" lvl="2" indent="0">
              <a:spcBef>
                <a:spcPts val="13"/>
              </a:spcBef>
              <a:buNone/>
              <a:tabLst/>
            </a:pPr>
            <a:endParaRPr lang="en-US" altLang="en-US" sz="1300"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BC16204A-7F17-43E8-8BCB-980076D4F6B6}"/>
              </a:ext>
            </a:extLst>
          </p:cNvPr>
          <p:cNvGrpSpPr/>
          <p:nvPr/>
        </p:nvGrpSpPr>
        <p:grpSpPr>
          <a:xfrm>
            <a:off x="8325050" y="982226"/>
            <a:ext cx="805859" cy="819658"/>
            <a:chOff x="8210550" y="121944"/>
            <a:chExt cx="805859" cy="819658"/>
          </a:xfrm>
        </p:grpSpPr>
        <p:pic>
          <p:nvPicPr>
            <p:cNvPr id="8" name="Picture 2" descr="Free clip art borders scroll free clipart images">
              <a:extLst>
                <a:ext uri="{FF2B5EF4-FFF2-40B4-BE49-F238E27FC236}">
                  <a16:creationId xmlns:a16="http://schemas.microsoft.com/office/drawing/2014/main" id="{0355E1E2-34C0-4DFE-BB2A-5A99B0E096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0550" y="121944"/>
              <a:ext cx="805859" cy="81965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9607ED5-4376-4004-B96C-DD6D6BB848E9}"/>
                </a:ext>
              </a:extLst>
            </p:cNvPr>
            <p:cNvSpPr txBox="1"/>
            <p:nvPr/>
          </p:nvSpPr>
          <p:spPr>
            <a:xfrm>
              <a:off x="8282763" y="340242"/>
              <a:ext cx="659218" cy="461665"/>
            </a:xfrm>
            <a:prstGeom prst="rect">
              <a:avLst/>
            </a:prstGeom>
            <a:noFill/>
          </p:spPr>
          <p:txBody>
            <a:bodyPr wrap="square" rtlCol="0">
              <a:spAutoFit/>
            </a:bodyPr>
            <a:lstStyle/>
            <a:p>
              <a:r>
                <a:rPr lang="en-US" sz="1200" i="1" dirty="0"/>
                <a:t>LEGACY</a:t>
              </a:r>
            </a:p>
            <a:p>
              <a:r>
                <a:rPr lang="en-US" sz="1200" i="1" dirty="0"/>
                <a:t> INFO</a:t>
              </a:r>
            </a:p>
          </p:txBody>
        </p:sp>
      </p:grpSp>
      <p:sp>
        <p:nvSpPr>
          <p:cNvPr id="10" name="Slide Number Placeholder 1">
            <a:extLst>
              <a:ext uri="{FF2B5EF4-FFF2-40B4-BE49-F238E27FC236}">
                <a16:creationId xmlns:a16="http://schemas.microsoft.com/office/drawing/2014/main" id="{3224FEEF-FA3E-4BE4-8A31-040D4813C748}"/>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202</a:t>
            </a:fld>
            <a:endParaRPr lang="en-US" altLang="en-US" sz="1200"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2717EEC-FB9B-472D-85C1-1DF992DAEC0B}"/>
              </a:ext>
            </a:extLst>
          </p:cNvPr>
          <p:cNvSpPr txBox="1">
            <a:spLocks noGrp="1"/>
          </p:cNvSpPr>
          <p:nvPr>
            <p:ph type="title"/>
          </p:nvPr>
        </p:nvSpPr>
        <p:spPr>
          <a:xfrm>
            <a:off x="999460" y="0"/>
            <a:ext cx="7347098" cy="1010093"/>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HEADER USER DATA,</a:t>
            </a:r>
            <a:r>
              <a:rPr lang="en-US" sz="2800" kern="1200" spc="-5" dirty="0"/>
              <a:t> </a:t>
            </a:r>
            <a:r>
              <a:rPr sz="2800" kern="1200" spc="-5" dirty="0"/>
              <a:t>submodel</a:t>
            </a:r>
          </a:p>
        </p:txBody>
      </p:sp>
      <p:sp>
        <p:nvSpPr>
          <p:cNvPr id="167939" name="object 3">
            <a:extLst>
              <a:ext uri="{FF2B5EF4-FFF2-40B4-BE49-F238E27FC236}">
                <a16:creationId xmlns:a16="http://schemas.microsoft.com/office/drawing/2014/main" id="{5C78B3F3-461B-405B-9A75-99574C398FC6}"/>
              </a:ext>
            </a:extLst>
          </p:cNvPr>
          <p:cNvSpPr txBox="1">
            <a:spLocks noChangeArrowheads="1"/>
          </p:cNvSpPr>
          <p:nvPr/>
        </p:nvSpPr>
        <p:spPr bwMode="auto">
          <a:xfrm>
            <a:off x="231775" y="1092200"/>
            <a:ext cx="8397875" cy="519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3556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USER DATA, submodel is the last method of creating globally accessible  variables</a:t>
            </a: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Basic Format</a:t>
            </a:r>
          </a:p>
          <a:p>
            <a:pPr lvl="1">
              <a:spcBef>
                <a:spcPts val="13"/>
              </a:spcBef>
            </a:pPr>
            <a:r>
              <a:rPr lang="en-US" altLang="en-US" sz="1800" b="1" i="1" dirty="0">
                <a:solidFill>
                  <a:srgbClr val="0B3D91"/>
                </a:solidFill>
                <a:latin typeface="Arial" panose="020B0604020202020204" pitchFamily="34" charset="0"/>
                <a:cs typeface="Arial" panose="020B0604020202020204" pitchFamily="34" charset="0"/>
              </a:rPr>
              <a:t>N#, Value</a:t>
            </a:r>
            <a:endParaRPr lang="en-US" altLang="en-US" sz="1800" dirty="0">
              <a:solidFill>
                <a:srgbClr val="0B3D91"/>
              </a:solidFill>
              <a:latin typeface="Arial" panose="020B0604020202020204" pitchFamily="34" charset="0"/>
              <a:cs typeface="Arial" panose="020B0604020202020204" pitchFamily="34" charset="0"/>
            </a:endParaRP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Number can be referenced as either REAL or INTEGER in logic blocks</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XK# in Logic is REAL value</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K# is INTEGER value</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Be careful mixing the two as the actual storage locations in memory are  equivalenced (more on this in the advanced SINDA)</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Often used as Heater On/Off flags</a:t>
            </a:r>
          </a:p>
          <a:p>
            <a:pPr>
              <a:spcBef>
                <a:spcPts val="1275"/>
              </a:spcBef>
              <a:buFontTx/>
              <a:buNone/>
            </a:pPr>
            <a:r>
              <a:rPr lang="en-US" altLang="en-US" sz="1400" dirty="0">
                <a:solidFill>
                  <a:srgbClr val="C00000"/>
                </a:solidFill>
                <a:latin typeface="Courier New" panose="02070309020205020404" pitchFamily="49" charset="0"/>
                <a:cs typeface="Courier New" panose="02070309020205020404" pitchFamily="49" charset="0"/>
              </a:rPr>
              <a:t>HEADER USER DATA,MYSUBMODEL</a:t>
            </a:r>
          </a:p>
          <a:p>
            <a:pPr>
              <a:spcBef>
                <a:spcPts val="0"/>
              </a:spcBef>
              <a:buFontTx/>
              <a:buNone/>
            </a:pPr>
            <a:r>
              <a:rPr lang="en-US" altLang="en-US" sz="1400" dirty="0">
                <a:solidFill>
                  <a:srgbClr val="C00000"/>
                </a:solidFill>
                <a:latin typeface="Courier New" panose="02070309020205020404" pitchFamily="49" charset="0"/>
                <a:cs typeface="Courier New" panose="02070309020205020404" pitchFamily="49" charset="0"/>
              </a:rPr>
              <a:t>        1,10.0    $ Real Value</a:t>
            </a:r>
          </a:p>
          <a:p>
            <a:pPr>
              <a:spcBef>
                <a:spcPts val="0"/>
              </a:spcBef>
              <a:buFontTx/>
              <a:buNone/>
            </a:pPr>
            <a:r>
              <a:rPr lang="en-US" altLang="en-US" sz="1400" dirty="0">
                <a:solidFill>
                  <a:srgbClr val="C00000"/>
                </a:solidFill>
                <a:latin typeface="Courier New" panose="02070309020205020404" pitchFamily="49" charset="0"/>
                <a:cs typeface="Courier New" panose="02070309020205020404" pitchFamily="49" charset="0"/>
              </a:rPr>
              <a:t>      101,1</a:t>
            </a:r>
          </a:p>
          <a:p>
            <a:pPr>
              <a:spcBef>
                <a:spcPts val="0"/>
              </a:spcBef>
              <a:buFontTx/>
              <a:buNone/>
            </a:pPr>
            <a:r>
              <a:rPr lang="en-US" altLang="en-US" sz="1400" dirty="0">
                <a:solidFill>
                  <a:srgbClr val="C00000"/>
                </a:solidFill>
                <a:latin typeface="Courier New" panose="02070309020205020404" pitchFamily="49" charset="0"/>
                <a:cs typeface="Courier New" panose="02070309020205020404" pitchFamily="49" charset="0"/>
              </a:rPr>
              <a:t>      102,0</a:t>
            </a:r>
          </a:p>
          <a:p>
            <a:pPr>
              <a:spcBef>
                <a:spcPts val="0"/>
              </a:spcBef>
              <a:buFontTx/>
              <a:buNone/>
            </a:pPr>
            <a:r>
              <a:rPr lang="en-US" altLang="en-US" sz="1400" dirty="0">
                <a:solidFill>
                  <a:srgbClr val="C00000"/>
                </a:solidFill>
                <a:latin typeface="Courier New" panose="02070309020205020404" pitchFamily="49" charset="0"/>
                <a:cs typeface="Courier New" panose="02070309020205020404" pitchFamily="49" charset="0"/>
              </a:rPr>
              <a:t>HEADER OPERATIONS DATA</a:t>
            </a:r>
          </a:p>
          <a:p>
            <a:pPr>
              <a:spcBef>
                <a:spcPts val="0"/>
              </a:spcBef>
              <a:buFontTx/>
              <a:buNone/>
            </a:pPr>
            <a:r>
              <a:rPr lang="en-US" altLang="en-US" sz="1400" dirty="0">
                <a:solidFill>
                  <a:srgbClr val="C00000"/>
                </a:solidFill>
                <a:latin typeface="Courier New" panose="02070309020205020404" pitchFamily="49" charset="0"/>
                <a:cs typeface="Courier New" panose="02070309020205020404" pitchFamily="49" charset="0"/>
              </a:rPr>
              <a:t>M      MYSUBMODEL.Q101 = 5.0 * MYSUBMODEL.K102</a:t>
            </a:r>
          </a:p>
          <a:p>
            <a:pPr>
              <a:spcBef>
                <a:spcPts val="0"/>
              </a:spcBef>
              <a:buFontTx/>
              <a:buNone/>
            </a:pPr>
            <a:r>
              <a:rPr lang="en-US" altLang="en-US" sz="1400" dirty="0">
                <a:solidFill>
                  <a:srgbClr val="C00000"/>
                </a:solidFill>
                <a:latin typeface="Courier New" panose="02070309020205020404" pitchFamily="49" charset="0"/>
                <a:cs typeface="Courier New" panose="02070309020205020404" pitchFamily="49" charset="0"/>
              </a:rPr>
              <a:t>M      MYSUBMODEL.C101 = XK1 * 950.0</a:t>
            </a:r>
          </a:p>
          <a:p>
            <a:pPr>
              <a:spcBef>
                <a:spcPts val="0"/>
              </a:spcBef>
              <a:buFontTx/>
              <a:buNone/>
            </a:pPr>
            <a:r>
              <a:rPr lang="en-US" altLang="en-US" sz="1400" dirty="0">
                <a:solidFill>
                  <a:srgbClr val="C00000"/>
                </a:solidFill>
                <a:latin typeface="Courier New" panose="02070309020205020404" pitchFamily="49" charset="0"/>
                <a:cs typeface="Courier New" panose="02070309020205020404" pitchFamily="49" charset="0"/>
              </a:rPr>
              <a:t>M      MYSUBMODEL.T101 = XK101 $ This is very dangerous!!! It was assigned as an integer value and now is being references as a REAL.  No type conversion checks are made</a:t>
            </a:r>
          </a:p>
        </p:txBody>
      </p:sp>
      <p:grpSp>
        <p:nvGrpSpPr>
          <p:cNvPr id="9" name="Group 8">
            <a:extLst>
              <a:ext uri="{FF2B5EF4-FFF2-40B4-BE49-F238E27FC236}">
                <a16:creationId xmlns:a16="http://schemas.microsoft.com/office/drawing/2014/main" id="{B217C610-B888-483D-8FB7-035C696D6E41}"/>
              </a:ext>
            </a:extLst>
          </p:cNvPr>
          <p:cNvGrpSpPr/>
          <p:nvPr/>
        </p:nvGrpSpPr>
        <p:grpSpPr>
          <a:xfrm>
            <a:off x="8312870" y="1447800"/>
            <a:ext cx="805859" cy="819658"/>
            <a:chOff x="8210550" y="121944"/>
            <a:chExt cx="805859" cy="819658"/>
          </a:xfrm>
        </p:grpSpPr>
        <p:pic>
          <p:nvPicPr>
            <p:cNvPr id="10" name="Picture 2" descr="Free clip art borders scroll free clipart images">
              <a:extLst>
                <a:ext uri="{FF2B5EF4-FFF2-40B4-BE49-F238E27FC236}">
                  <a16:creationId xmlns:a16="http://schemas.microsoft.com/office/drawing/2014/main" id="{64EBCFFC-85B2-40A2-8F10-4944693288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0550" y="121944"/>
              <a:ext cx="805859" cy="81965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E76498-3C96-4F70-85E0-3CD16E2E4B92}"/>
                </a:ext>
              </a:extLst>
            </p:cNvPr>
            <p:cNvSpPr txBox="1"/>
            <p:nvPr/>
          </p:nvSpPr>
          <p:spPr>
            <a:xfrm>
              <a:off x="8282763" y="340242"/>
              <a:ext cx="659218" cy="461665"/>
            </a:xfrm>
            <a:prstGeom prst="rect">
              <a:avLst/>
            </a:prstGeom>
            <a:noFill/>
          </p:spPr>
          <p:txBody>
            <a:bodyPr wrap="square" rtlCol="0">
              <a:spAutoFit/>
            </a:bodyPr>
            <a:lstStyle/>
            <a:p>
              <a:r>
                <a:rPr lang="en-US" sz="1200" i="1" dirty="0"/>
                <a:t>LEGACY</a:t>
              </a:r>
            </a:p>
            <a:p>
              <a:r>
                <a:rPr lang="en-US" sz="1200" i="1" dirty="0"/>
                <a:t> INFO</a:t>
              </a:r>
            </a:p>
          </p:txBody>
        </p:sp>
      </p:grpSp>
      <p:sp>
        <p:nvSpPr>
          <p:cNvPr id="7" name="Slide Number Placeholder 1">
            <a:extLst>
              <a:ext uri="{FF2B5EF4-FFF2-40B4-BE49-F238E27FC236}">
                <a16:creationId xmlns:a16="http://schemas.microsoft.com/office/drawing/2014/main" id="{3AD26D32-664E-451E-BB8C-397A2B91F165}"/>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203</a:t>
            </a:fld>
            <a:endParaRPr lang="en-US" altLang="en-US" sz="1200"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49C7C838-F4D1-4616-A334-CC3E0160761D}"/>
              </a:ext>
            </a:extLst>
          </p:cNvPr>
          <p:cNvSpPr txBox="1">
            <a:spLocks noGrp="1"/>
          </p:cNvSpPr>
          <p:nvPr>
            <p:ph type="title"/>
          </p:nvPr>
        </p:nvSpPr>
        <p:spPr>
          <a:xfrm>
            <a:off x="978195" y="0"/>
            <a:ext cx="7368364" cy="999460"/>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HEADER ARRAY DATA,</a:t>
            </a:r>
            <a:r>
              <a:rPr lang="en-US" sz="2800" kern="1200" spc="-5" dirty="0"/>
              <a:t> </a:t>
            </a:r>
            <a:r>
              <a:rPr sz="2800" kern="1200" spc="-5" dirty="0"/>
              <a:t>submodel</a:t>
            </a:r>
          </a:p>
        </p:txBody>
      </p:sp>
      <p:sp>
        <p:nvSpPr>
          <p:cNvPr id="168963" name="object 3">
            <a:extLst>
              <a:ext uri="{FF2B5EF4-FFF2-40B4-BE49-F238E27FC236}">
                <a16:creationId xmlns:a16="http://schemas.microsoft.com/office/drawing/2014/main" id="{D639ED93-A22B-4EBB-947F-EBFD6DA5B625}"/>
              </a:ext>
            </a:extLst>
          </p:cNvPr>
          <p:cNvSpPr txBox="1">
            <a:spLocks noChangeArrowheads="1"/>
          </p:cNvSpPr>
          <p:nvPr/>
        </p:nvSpPr>
        <p:spPr bwMode="auto">
          <a:xfrm>
            <a:off x="231775" y="1135691"/>
            <a:ext cx="8648700" cy="5417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3556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ARRAY DATA is where independent/dependent data may be entered, such  as Conductivity as a function of Temperature or Flux as a function of Time</a:t>
            </a: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Basic Format</a:t>
            </a:r>
          </a:p>
          <a:p>
            <a:pPr lvl="1">
              <a:spcBef>
                <a:spcPts val="13"/>
              </a:spcBef>
            </a:pPr>
            <a:r>
              <a:rPr lang="en-US" altLang="en-US" sz="1600" b="1" i="1" dirty="0">
                <a:solidFill>
                  <a:srgbClr val="0B3D91"/>
                </a:solidFill>
                <a:latin typeface="Arial" panose="020B0604020202020204" pitchFamily="34" charset="0"/>
                <a:cs typeface="Arial" panose="020B0604020202020204" pitchFamily="34" charset="0"/>
              </a:rPr>
              <a:t>A#,Value1, Value2, Value3…., </a:t>
            </a:r>
            <a:r>
              <a:rPr lang="en-US" altLang="en-US" sz="1600" b="1" i="1" dirty="0" err="1">
                <a:solidFill>
                  <a:srgbClr val="0B3D91"/>
                </a:solidFill>
                <a:latin typeface="Arial" panose="020B0604020202020204" pitchFamily="34" charset="0"/>
                <a:cs typeface="Arial" panose="020B0604020202020204" pitchFamily="34" charset="0"/>
              </a:rPr>
              <a:t>ValueN</a:t>
            </a:r>
            <a:r>
              <a:rPr lang="en-US" altLang="en-US" sz="1600" b="1" i="1" dirty="0">
                <a:solidFill>
                  <a:srgbClr val="0B3D91"/>
                </a:solidFill>
                <a:latin typeface="Arial" panose="020B0604020202020204" pitchFamily="34" charset="0"/>
                <a:cs typeface="Arial" panose="020B0604020202020204" pitchFamily="34" charset="0"/>
              </a:rPr>
              <a:t>, END </a:t>
            </a:r>
            <a:r>
              <a:rPr lang="en-US" altLang="en-US" sz="1600" b="1" i="1" u="sng" dirty="0">
                <a:solidFill>
                  <a:srgbClr val="0B3D91"/>
                </a:solidFill>
                <a:latin typeface="Arial" panose="020B0604020202020204" pitchFamily="34" charset="0"/>
                <a:cs typeface="Arial" panose="020B0604020202020204" pitchFamily="34" charset="0"/>
              </a:rPr>
              <a:t>OR</a:t>
            </a:r>
            <a:endParaRPr lang="en-US" altLang="en-US" sz="1600" dirty="0">
              <a:solidFill>
                <a:srgbClr val="0B3D91"/>
              </a:solidFill>
              <a:latin typeface="Arial" panose="020B0604020202020204" pitchFamily="34" charset="0"/>
              <a:cs typeface="Arial" panose="020B0604020202020204" pitchFamily="34" charset="0"/>
            </a:endParaRPr>
          </a:p>
          <a:p>
            <a:pPr lvl="1">
              <a:spcBef>
                <a:spcPct val="0"/>
              </a:spcBef>
            </a:pPr>
            <a:r>
              <a:rPr lang="en-US" altLang="en-US" sz="1600" b="1" i="1" dirty="0">
                <a:solidFill>
                  <a:srgbClr val="0B3D91"/>
                </a:solidFill>
                <a:latin typeface="Arial" panose="020B0604020202020204" pitchFamily="34" charset="0"/>
                <a:cs typeface="Arial" panose="020B0604020202020204" pitchFamily="34" charset="0"/>
              </a:rPr>
              <a:t>A# = Value1, Value2, Value3…., </a:t>
            </a:r>
            <a:r>
              <a:rPr lang="en-US" altLang="en-US" sz="1600" b="1" i="1" dirty="0" err="1">
                <a:solidFill>
                  <a:srgbClr val="0B3D91"/>
                </a:solidFill>
                <a:latin typeface="Arial" panose="020B0604020202020204" pitchFamily="34" charset="0"/>
                <a:cs typeface="Arial" panose="020B0604020202020204" pitchFamily="34" charset="0"/>
              </a:rPr>
              <a:t>ValueN</a:t>
            </a:r>
            <a:endParaRPr lang="en-US" altLang="en-US" sz="1600" dirty="0">
              <a:solidFill>
                <a:srgbClr val="0B3D91"/>
              </a:solidFill>
              <a:latin typeface="Arial" panose="020B0604020202020204" pitchFamily="34" charset="0"/>
              <a:cs typeface="Arial" panose="020B0604020202020204" pitchFamily="34" charset="0"/>
            </a:endParaRPr>
          </a:p>
          <a:p>
            <a:pPr lvl="1">
              <a:lnSpc>
                <a:spcPts val="2150"/>
              </a:lnSpc>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But choose one and only one format, they cannot be mixed!!</a:t>
            </a:r>
          </a:p>
          <a:p>
            <a:pPr>
              <a:lnSpc>
                <a:spcPts val="2400"/>
              </a:lnSpc>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Three types of arrays are commonly entered</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Singlet: one variable (e.g. all Times or all fluxes)</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Doublet: pairs of (Independent, Dependent) variables (e.g. Temperature, Density)</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Bivariate: groups of (Independent1,Independent2,and Dependent) variables (e.g.  Temperature, </a:t>
            </a:r>
            <a:r>
              <a:rPr lang="en-US" altLang="en-US" sz="1600" dirty="0" err="1">
                <a:solidFill>
                  <a:srgbClr val="0B3D91"/>
                </a:solidFill>
                <a:latin typeface="Arial" panose="020B0604020202020204" pitchFamily="34" charset="0"/>
                <a:cs typeface="Arial" panose="020B0604020202020204" pitchFamily="34" charset="0"/>
              </a:rPr>
              <a:t>InputHeat</a:t>
            </a:r>
            <a:r>
              <a:rPr lang="en-US" altLang="en-US" sz="1600" dirty="0">
                <a:solidFill>
                  <a:srgbClr val="0B3D91"/>
                </a:solidFill>
                <a:latin typeface="Arial" panose="020B0604020202020204" pitchFamily="34" charset="0"/>
                <a:cs typeface="Arial" panose="020B0604020202020204" pitchFamily="34" charset="0"/>
              </a:rPr>
              <a:t>, Power)</a:t>
            </a:r>
          </a:p>
          <a:p>
            <a:pPr>
              <a:lnSpc>
                <a:spcPts val="2400"/>
              </a:lnSpc>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Entries must be all of the same type (</a:t>
            </a:r>
            <a:r>
              <a:rPr lang="en-US" altLang="en-US" sz="1800" dirty="0">
                <a:solidFill>
                  <a:srgbClr val="0B3D91"/>
                </a:solidFill>
                <a:latin typeface="Arial" panose="020B0604020202020204" pitchFamily="34" charset="0"/>
                <a:cs typeface="Arial" panose="020B0604020202020204" pitchFamily="34" charset="0"/>
              </a:rPr>
              <a:t>REAL </a:t>
            </a:r>
            <a:r>
              <a:rPr lang="en-US" altLang="en-US" sz="2000" dirty="0">
                <a:solidFill>
                  <a:srgbClr val="0B3D91"/>
                </a:solidFill>
                <a:latin typeface="Arial" panose="020B0604020202020204" pitchFamily="34" charset="0"/>
                <a:cs typeface="Arial" panose="020B0604020202020204" pitchFamily="34" charset="0"/>
              </a:rPr>
              <a:t>or </a:t>
            </a:r>
            <a:r>
              <a:rPr lang="en-US" altLang="en-US" sz="1800" dirty="0">
                <a:solidFill>
                  <a:srgbClr val="0B3D91"/>
                </a:solidFill>
                <a:latin typeface="Arial" panose="020B0604020202020204" pitchFamily="34" charset="0"/>
                <a:cs typeface="Arial" panose="020B0604020202020204" pitchFamily="34" charset="0"/>
              </a:rPr>
              <a:t>INTEGER</a:t>
            </a:r>
            <a:r>
              <a:rPr lang="en-US" altLang="en-US" sz="2000" dirty="0">
                <a:solidFill>
                  <a:srgbClr val="0B3D91"/>
                </a:solidFill>
                <a:latin typeface="Arial" panose="020B0604020202020204" pitchFamily="34" charset="0"/>
                <a:cs typeface="Arial" panose="020B0604020202020204" pitchFamily="34" charset="0"/>
              </a:rPr>
              <a:t>) unless </a:t>
            </a:r>
            <a:r>
              <a:rPr lang="en-US" altLang="en-US" sz="1800" dirty="0">
                <a:solidFill>
                  <a:srgbClr val="0B3D91"/>
                </a:solidFill>
                <a:latin typeface="Arial" panose="020B0604020202020204" pitchFamily="34" charset="0"/>
                <a:cs typeface="Arial" panose="020B0604020202020204" pitchFamily="34" charset="0"/>
              </a:rPr>
              <a:t>MIXARRAY</a:t>
            </a:r>
          </a:p>
          <a:p>
            <a:pPr>
              <a:spcBef>
                <a:spcPct val="0"/>
              </a:spcBef>
              <a:buFontTx/>
              <a:buNone/>
            </a:pPr>
            <a:r>
              <a:rPr lang="en-US" altLang="en-US" sz="2000" dirty="0">
                <a:solidFill>
                  <a:srgbClr val="0B3D91"/>
                </a:solidFill>
                <a:latin typeface="Arial" panose="020B0604020202020204" pitchFamily="34" charset="0"/>
                <a:cs typeface="Arial" panose="020B0604020202020204" pitchFamily="34" charset="0"/>
              </a:rPr>
              <a:t>was specified in </a:t>
            </a:r>
            <a:r>
              <a:rPr lang="en-US" altLang="en-US" sz="1800" dirty="0">
                <a:solidFill>
                  <a:srgbClr val="0B3D91"/>
                </a:solidFill>
                <a:latin typeface="Arial" panose="020B0604020202020204" pitchFamily="34" charset="0"/>
                <a:cs typeface="Arial" panose="020B0604020202020204" pitchFamily="34" charset="0"/>
              </a:rPr>
              <a:t>OPTIONS DATA</a:t>
            </a: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Array entries are often strictly enforced to be monotonically increasing</a:t>
            </a: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Arrays may span multiple lines, but if so, </a:t>
            </a:r>
            <a:r>
              <a:rPr lang="en-US" altLang="en-US" sz="2000" b="1" i="1" u="sng" dirty="0">
                <a:solidFill>
                  <a:srgbClr val="0B3D91"/>
                </a:solidFill>
                <a:latin typeface="Arial" panose="020B0604020202020204" pitchFamily="34" charset="0"/>
                <a:cs typeface="Arial" panose="020B0604020202020204" pitchFamily="34" charset="0"/>
              </a:rPr>
              <a:t>do not</a:t>
            </a:r>
            <a:r>
              <a:rPr lang="en-US" altLang="en-US" sz="2000" b="1" i="1" dirty="0">
                <a:solidFill>
                  <a:srgbClr val="0B3D91"/>
                </a:solidFill>
                <a:latin typeface="Arial" panose="020B0604020202020204" pitchFamily="34" charset="0"/>
                <a:cs typeface="Arial" panose="020B0604020202020204" pitchFamily="34" charset="0"/>
              </a:rPr>
              <a:t> </a:t>
            </a:r>
            <a:r>
              <a:rPr lang="en-US" altLang="en-US" sz="2000" dirty="0">
                <a:solidFill>
                  <a:srgbClr val="0B3D91"/>
                </a:solidFill>
                <a:latin typeface="Arial" panose="020B0604020202020204" pitchFamily="34" charset="0"/>
                <a:cs typeface="Arial" panose="020B0604020202020204" pitchFamily="34" charset="0"/>
              </a:rPr>
              <a:t>include a comma at the</a:t>
            </a:r>
          </a:p>
          <a:p>
            <a:pPr>
              <a:spcBef>
                <a:spcPct val="0"/>
              </a:spcBef>
              <a:buFontTx/>
              <a:buNone/>
            </a:pPr>
            <a:r>
              <a:rPr lang="en-US" altLang="en-US" sz="2000" dirty="0">
                <a:solidFill>
                  <a:srgbClr val="0B3D91"/>
                </a:solidFill>
                <a:latin typeface="Arial" panose="020B0604020202020204" pitchFamily="34" charset="0"/>
                <a:cs typeface="Arial" panose="020B0604020202020204" pitchFamily="34" charset="0"/>
              </a:rPr>
              <a:t>end of the line</a:t>
            </a:r>
          </a:p>
          <a:p>
            <a:pPr>
              <a:spcBef>
                <a:spcPts val="600"/>
              </a:spcBef>
              <a:buFontTx/>
              <a:buNone/>
            </a:pPr>
            <a:r>
              <a:rPr lang="en-US" altLang="en-US" sz="1400" dirty="0">
                <a:solidFill>
                  <a:srgbClr val="FF0000"/>
                </a:solidFill>
                <a:latin typeface="Courier New" panose="02070309020205020404" pitchFamily="49" charset="0"/>
                <a:cs typeface="Courier New" panose="02070309020205020404" pitchFamily="49" charset="0"/>
              </a:rPr>
              <a:t>HEADER ARRAY DATA,MYSUBMODEL</a:t>
            </a:r>
          </a:p>
          <a:p>
            <a:pPr>
              <a:spcBef>
                <a:spcPts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5 = 1.0,2.0,3.0,4.0</a:t>
            </a:r>
            <a:endParaRPr lang="en-US" altLang="en-US" sz="1400" dirty="0">
              <a:latin typeface="Courier New" panose="02070309020205020404" pitchFamily="49" charset="0"/>
              <a:cs typeface="Courier New" panose="02070309020205020404" pitchFamily="49"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5.0,6.0,7.0,8.0</a:t>
            </a:r>
            <a:endParaRPr lang="en-US" altLang="en-US" sz="1400" dirty="0">
              <a:latin typeface="Courier New" panose="02070309020205020404" pitchFamily="49" charset="0"/>
              <a:cs typeface="Courier New" panose="02070309020205020404" pitchFamily="49" charset="0"/>
            </a:endParaRPr>
          </a:p>
        </p:txBody>
      </p:sp>
      <p:sp>
        <p:nvSpPr>
          <p:cNvPr id="4" name="Slide Number Placeholder 1">
            <a:extLst>
              <a:ext uri="{FF2B5EF4-FFF2-40B4-BE49-F238E27FC236}">
                <a16:creationId xmlns:a16="http://schemas.microsoft.com/office/drawing/2014/main" id="{5C39D31A-737A-4006-9F98-9A8A29488AFA}"/>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204</a:t>
            </a:fld>
            <a:endParaRPr lang="en-US" altLang="en-US" sz="1200" dirty="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555B187-725C-4984-BBB2-1B13B7820452}"/>
              </a:ext>
            </a:extLst>
          </p:cNvPr>
          <p:cNvSpPr txBox="1">
            <a:spLocks noGrp="1"/>
          </p:cNvSpPr>
          <p:nvPr>
            <p:ph type="title"/>
          </p:nvPr>
        </p:nvSpPr>
        <p:spPr>
          <a:xfrm>
            <a:off x="978194" y="0"/>
            <a:ext cx="7304569" cy="999460"/>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Examples: HEADER ARRAY DATA,submodel</a:t>
            </a:r>
          </a:p>
        </p:txBody>
      </p:sp>
      <p:sp>
        <p:nvSpPr>
          <p:cNvPr id="169997" name="object 5">
            <a:extLst>
              <a:ext uri="{FF2B5EF4-FFF2-40B4-BE49-F238E27FC236}">
                <a16:creationId xmlns:a16="http://schemas.microsoft.com/office/drawing/2014/main" id="{8FF5332D-1609-4388-A274-9B6F971E25D4}"/>
              </a:ext>
            </a:extLst>
          </p:cNvPr>
          <p:cNvSpPr txBox="1">
            <a:spLocks noChangeArrowheads="1"/>
          </p:cNvSpPr>
          <p:nvPr/>
        </p:nvSpPr>
        <p:spPr bwMode="auto">
          <a:xfrm>
            <a:off x="231775" y="990600"/>
            <a:ext cx="8520113"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4300"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2000" dirty="0">
                <a:solidFill>
                  <a:srgbClr val="0B3D91"/>
                </a:solidFill>
                <a:latin typeface="Arial" panose="020B0604020202020204" pitchFamily="34" charset="0"/>
                <a:cs typeface="Arial" panose="020B0604020202020204" pitchFamily="34" charset="0"/>
              </a:rPr>
              <a:t>Single Array Example</a:t>
            </a:r>
          </a:p>
          <a:p>
            <a:pPr marL="12700" indent="0">
              <a:spcBef>
                <a:spcPts val="0"/>
              </a:spcBef>
              <a:buNone/>
            </a:pPr>
            <a:r>
              <a:rPr lang="en-US" altLang="en-US" sz="1400" dirty="0">
                <a:solidFill>
                  <a:srgbClr val="0B3D91"/>
                </a:solidFill>
                <a:latin typeface="Arial" panose="020B0604020202020204" pitchFamily="34" charset="0"/>
                <a:cs typeface="Arial" panose="020B0604020202020204" pitchFamily="34" charset="0"/>
              </a:rPr>
              <a:t>       </a:t>
            </a:r>
            <a:r>
              <a:rPr lang="en-US" altLang="en-US" sz="1400" dirty="0">
                <a:solidFill>
                  <a:srgbClr val="FF0000"/>
                </a:solidFill>
                <a:latin typeface="Courier New" panose="02070309020205020404" pitchFamily="49" charset="0"/>
                <a:cs typeface="Courier New" panose="02070309020205020404" pitchFamily="49" charset="0"/>
              </a:rPr>
              <a:t> 5 = 1.0,2.0,3.0,4.0</a:t>
            </a:r>
          </a:p>
          <a:p>
            <a:pPr marL="12700" indent="0">
              <a:spcBef>
                <a:spcPts val="0"/>
              </a:spcBef>
              <a:buNone/>
            </a:pPr>
            <a:r>
              <a:rPr lang="en-US" altLang="en-US" sz="1400" dirty="0">
                <a:solidFill>
                  <a:srgbClr val="FF0000"/>
                </a:solidFill>
                <a:latin typeface="Courier New" panose="02070309020205020404" pitchFamily="49" charset="0"/>
                <a:cs typeface="Courier New" panose="02070309020205020404" pitchFamily="49" charset="0"/>
              </a:rPr>
              <a:t>        5.0,60.,7.0,8.0</a:t>
            </a:r>
          </a:p>
          <a:p>
            <a:pPr marL="12700" indent="0">
              <a:spcBef>
                <a:spcPts val="0"/>
              </a:spcBef>
              <a:buNone/>
            </a:pPr>
            <a:r>
              <a:rPr lang="en-US" altLang="en-US" sz="1400" dirty="0">
                <a:solidFill>
                  <a:srgbClr val="FF0000"/>
                </a:solidFill>
                <a:latin typeface="Courier New" panose="02070309020205020404" pitchFamily="49" charset="0"/>
                <a:cs typeface="Courier New" panose="02070309020205020404" pitchFamily="49" charset="0"/>
              </a:rPr>
              <a:t>    6 = 1,2,3,4</a:t>
            </a:r>
          </a:p>
          <a:p>
            <a:pPr marL="12700" indent="0">
              <a:spcBef>
                <a:spcPts val="0"/>
              </a:spcBef>
              <a:buNone/>
            </a:pPr>
            <a:r>
              <a:rPr lang="en-US" altLang="en-US" sz="1400" dirty="0">
                <a:solidFill>
                  <a:srgbClr val="FF0000"/>
                </a:solidFill>
                <a:latin typeface="Courier New" panose="02070309020205020404" pitchFamily="49" charset="0"/>
                <a:cs typeface="Courier New" panose="02070309020205020404" pitchFamily="49" charset="0"/>
              </a:rPr>
              <a:t>        5,6,7,8</a:t>
            </a:r>
            <a:endParaRPr lang="en-US" altLang="en-US" sz="1400" dirty="0">
              <a:solidFill>
                <a:srgbClr val="0B3D91"/>
              </a:solidFill>
              <a:latin typeface="Arial" panose="020B0604020202020204" pitchFamily="34" charset="0"/>
              <a:cs typeface="Arial" panose="020B0604020202020204" pitchFamily="34" charset="0"/>
            </a:endParaRPr>
          </a:p>
          <a:p>
            <a:pPr>
              <a:spcBef>
                <a:spcPts val="0"/>
              </a:spcBef>
              <a:buFontTx/>
              <a:buChar char="•"/>
            </a:pPr>
            <a:r>
              <a:rPr lang="en-US" altLang="en-US" sz="2000" dirty="0">
                <a:solidFill>
                  <a:srgbClr val="0B3D91"/>
                </a:solidFill>
                <a:latin typeface="Arial" panose="020B0604020202020204" pitchFamily="34" charset="0"/>
                <a:cs typeface="Arial" panose="020B0604020202020204" pitchFamily="34" charset="0"/>
              </a:rPr>
              <a:t>Double Array Example</a:t>
            </a:r>
          </a:p>
          <a:p>
            <a:pPr marL="12700" indent="0">
              <a:spcBef>
                <a:spcPts val="0"/>
              </a:spcBef>
              <a:buNone/>
            </a:pPr>
            <a:r>
              <a:rPr lang="en-US" altLang="en-US" sz="1400" dirty="0">
                <a:solidFill>
                  <a:srgbClr val="0B3D91"/>
                </a:solidFill>
                <a:latin typeface="Arial" panose="020B0604020202020204" pitchFamily="34" charset="0"/>
                <a:cs typeface="Arial" panose="020B0604020202020204" pitchFamily="34" charset="0"/>
              </a:rPr>
              <a:t>       </a:t>
            </a:r>
            <a:r>
              <a:rPr lang="en-US" altLang="en-US" sz="1400" dirty="0">
                <a:solidFill>
                  <a:srgbClr val="FF0000"/>
                </a:solidFill>
                <a:latin typeface="Courier New" panose="02070309020205020404" pitchFamily="49" charset="0"/>
                <a:cs typeface="Courier New" panose="02070309020205020404" pitchFamily="49" charset="0"/>
              </a:rPr>
              <a:t>15 = 1.0,100.0</a:t>
            </a:r>
          </a:p>
          <a:p>
            <a:pPr marL="12700" indent="0">
              <a:spcBef>
                <a:spcPts val="0"/>
              </a:spcBef>
              <a:buNone/>
            </a:pPr>
            <a:r>
              <a:rPr lang="en-US" altLang="en-US" sz="1400" dirty="0">
                <a:solidFill>
                  <a:srgbClr val="FF0000"/>
                </a:solidFill>
                <a:latin typeface="Courier New" panose="02070309020205020404" pitchFamily="49" charset="0"/>
                <a:cs typeface="Courier New" panose="02070309020205020404" pitchFamily="49" charset="0"/>
              </a:rPr>
              <a:t>        2.0,110.0</a:t>
            </a:r>
          </a:p>
          <a:p>
            <a:pPr marL="12700" indent="0">
              <a:spcBef>
                <a:spcPts val="0"/>
              </a:spcBef>
              <a:buNone/>
            </a:pPr>
            <a:r>
              <a:rPr lang="en-US" altLang="en-US" sz="1400" dirty="0">
                <a:solidFill>
                  <a:srgbClr val="FF0000"/>
                </a:solidFill>
                <a:latin typeface="Courier New" panose="02070309020205020404" pitchFamily="49" charset="0"/>
                <a:cs typeface="Courier New" panose="02070309020205020404" pitchFamily="49" charset="0"/>
              </a:rPr>
              <a:t>        3.0,120.0</a:t>
            </a:r>
          </a:p>
          <a:p>
            <a:pPr marL="12700" indent="0">
              <a:spcBef>
                <a:spcPts val="0"/>
              </a:spcBef>
              <a:buNone/>
            </a:pPr>
            <a:r>
              <a:rPr lang="en-US" altLang="en-US" sz="1400" dirty="0">
                <a:solidFill>
                  <a:srgbClr val="FF0000"/>
                </a:solidFill>
                <a:latin typeface="Courier New" panose="02070309020205020404" pitchFamily="49" charset="0"/>
                <a:cs typeface="Courier New" panose="02070309020205020404" pitchFamily="49" charset="0"/>
              </a:rPr>
              <a:t>        4.0,130.0</a:t>
            </a:r>
            <a:endParaRPr lang="en-US" altLang="en-US" sz="1400" dirty="0">
              <a:latin typeface="Courier New" panose="02070309020205020404" pitchFamily="49" charset="0"/>
              <a:cs typeface="Courier New" panose="02070309020205020404" pitchFamily="49" charset="0"/>
            </a:endParaRPr>
          </a:p>
          <a:p>
            <a:pPr>
              <a:spcBef>
                <a:spcPts val="0"/>
              </a:spcBef>
              <a:buFontTx/>
              <a:buChar char="•"/>
            </a:pPr>
            <a:r>
              <a:rPr lang="en-US" altLang="en-US" sz="2000" dirty="0" err="1">
                <a:solidFill>
                  <a:srgbClr val="0B3D91"/>
                </a:solidFill>
                <a:latin typeface="Arial" panose="020B0604020202020204" pitchFamily="34" charset="0"/>
                <a:cs typeface="Arial" panose="020B0604020202020204" pitchFamily="34" charset="0"/>
              </a:rPr>
              <a:t>BiVariate</a:t>
            </a:r>
            <a:r>
              <a:rPr lang="en-US" altLang="en-US" sz="2000" dirty="0">
                <a:solidFill>
                  <a:srgbClr val="0B3D91"/>
                </a:solidFill>
                <a:latin typeface="Arial" panose="020B0604020202020204" pitchFamily="34" charset="0"/>
                <a:cs typeface="Arial" panose="020B0604020202020204" pitchFamily="34" charset="0"/>
              </a:rPr>
              <a:t> Array Example – 3 in this case indicated how many entries there  are for the first independent variable and should be an integer!!</a:t>
            </a:r>
          </a:p>
          <a:p>
            <a:pPr>
              <a:spcBef>
                <a:spcPts val="325"/>
              </a:spcBef>
              <a:buFontTx/>
              <a:buNone/>
            </a:pPr>
            <a:r>
              <a:rPr lang="en-US" altLang="en-US" sz="1400" dirty="0">
                <a:solidFill>
                  <a:srgbClr val="FF0000"/>
                </a:solidFill>
                <a:latin typeface="Courier New" panose="02070309020205020404" pitchFamily="49" charset="0"/>
                <a:cs typeface="Courier New" panose="02070309020205020404" pitchFamily="49" charset="0"/>
              </a:rPr>
              <a:t>25 = 3,0.0,20.0,50.0</a:t>
            </a:r>
            <a:endParaRPr lang="en-US" altLang="en-US" sz="1400" dirty="0">
              <a:latin typeface="Courier New" panose="02070309020205020404" pitchFamily="49" charset="0"/>
              <a:cs typeface="Courier New" panose="02070309020205020404" pitchFamily="49"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1.0,0.01,0.05,0.10</a:t>
            </a:r>
            <a:endParaRPr lang="en-US" altLang="en-US" sz="1400" dirty="0">
              <a:latin typeface="Courier New" panose="02070309020205020404" pitchFamily="49" charset="0"/>
              <a:cs typeface="Courier New" panose="02070309020205020404" pitchFamily="49"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2.0,0.03,0.10,0.20</a:t>
            </a:r>
            <a:endParaRPr lang="en-US" altLang="en-US" sz="1400" dirty="0">
              <a:latin typeface="Courier New" panose="02070309020205020404" pitchFamily="49" charset="0"/>
              <a:cs typeface="Courier New" panose="02070309020205020404" pitchFamily="49" charset="0"/>
            </a:endParaRPr>
          </a:p>
          <a:p>
            <a:pPr>
              <a:spcBef>
                <a:spcPts val="150"/>
              </a:spcBef>
              <a:buFontTx/>
              <a:buNone/>
            </a:pPr>
            <a:r>
              <a:rPr lang="en-US" altLang="en-US" sz="1400" dirty="0">
                <a:solidFill>
                  <a:srgbClr val="FF0000"/>
                </a:solidFill>
                <a:latin typeface="Courier New" panose="02070309020205020404" pitchFamily="49" charset="0"/>
                <a:cs typeface="Courier New" panose="02070309020205020404" pitchFamily="49" charset="0"/>
              </a:rPr>
              <a:t>     3.0,0.05,0.20,0.40</a:t>
            </a:r>
            <a:endParaRPr lang="en-US" altLang="en-US" sz="1400" dirty="0">
              <a:latin typeface="Courier New" panose="02070309020205020404" pitchFamily="49" charset="0"/>
              <a:cs typeface="Courier New" panose="02070309020205020404" pitchFamily="49" charset="0"/>
            </a:endParaRPr>
          </a:p>
          <a:p>
            <a:pPr>
              <a:spcBef>
                <a:spcPts val="250"/>
              </a:spcBef>
              <a:buFontTx/>
              <a:buChar char="•"/>
            </a:pPr>
            <a:r>
              <a:rPr lang="en-US" altLang="en-US" sz="2000" dirty="0">
                <a:solidFill>
                  <a:srgbClr val="0B3D91"/>
                </a:solidFill>
                <a:latin typeface="Arial" panose="020B0604020202020204" pitchFamily="34" charset="0"/>
                <a:cs typeface="Arial" panose="020B0604020202020204" pitchFamily="34" charset="0"/>
              </a:rPr>
              <a:t>CARRAY Example – allows strings to be entered for use in Logic Blocks</a:t>
            </a:r>
          </a:p>
          <a:p>
            <a:pPr>
              <a:spcBef>
                <a:spcPts val="325"/>
              </a:spcBef>
              <a:buFontTx/>
              <a:buNone/>
            </a:pPr>
            <a:r>
              <a:rPr lang="en-US" altLang="en-US" sz="1400" dirty="0">
                <a:solidFill>
                  <a:srgbClr val="FF0000"/>
                </a:solidFill>
                <a:latin typeface="Courier New" panose="02070309020205020404" pitchFamily="49" charset="0"/>
                <a:cs typeface="Courier New" panose="02070309020205020404" pitchFamily="49" charset="0"/>
              </a:rPr>
              <a:t>HEADER CARRAY DATA,MYSUBMODEL</a:t>
            </a:r>
            <a:endParaRPr lang="en-US" altLang="en-US" sz="1400" dirty="0">
              <a:latin typeface="Courier New" panose="02070309020205020404" pitchFamily="49" charset="0"/>
              <a:cs typeface="Courier New" panose="02070309020205020404" pitchFamily="49"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5 = This line describes something and is padded to fill up 1024 characters</a:t>
            </a:r>
            <a:endParaRPr lang="en-US" altLang="en-US" sz="1400" dirty="0">
              <a:latin typeface="Courier New" panose="02070309020205020404" pitchFamily="49" charset="0"/>
              <a:cs typeface="Courier New" panose="02070309020205020404" pitchFamily="49"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6 = This line describes something else</a:t>
            </a:r>
            <a:endParaRPr lang="en-US" altLang="en-US" sz="1400" dirty="0">
              <a:latin typeface="Courier New" panose="02070309020205020404" pitchFamily="49" charset="0"/>
              <a:cs typeface="Courier New" panose="02070309020205020404" pitchFamily="49"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7 = Any of these lines may be referenced by MYSUBMODEL.UCA5-7 in Logic</a:t>
            </a:r>
            <a:endParaRPr lang="en-US" altLang="en-US" sz="1400" dirty="0">
              <a:latin typeface="Courier New" panose="02070309020205020404" pitchFamily="49" charset="0"/>
              <a:cs typeface="Courier New" panose="02070309020205020404" pitchFamily="49" charset="0"/>
            </a:endParaRPr>
          </a:p>
          <a:p>
            <a:pPr>
              <a:spcBef>
                <a:spcPct val="0"/>
              </a:spcBef>
              <a:buFontTx/>
              <a:buNone/>
            </a:pPr>
            <a:r>
              <a:rPr lang="en-US" altLang="en-US" sz="1400" dirty="0">
                <a:solidFill>
                  <a:srgbClr val="FF0000"/>
                </a:solidFill>
                <a:latin typeface="Courier New" panose="02070309020205020404" pitchFamily="49" charset="0"/>
                <a:cs typeface="Courier New" panose="02070309020205020404" pitchFamily="49" charset="0"/>
              </a:rPr>
              <a:t>    8 = Often used to include descriptions of nodes that can be output in Logic</a:t>
            </a:r>
            <a:endParaRPr lang="en-US" altLang="en-US" sz="1400" dirty="0">
              <a:latin typeface="Courier New" panose="02070309020205020404" pitchFamily="49" charset="0"/>
              <a:cs typeface="Courier New" panose="02070309020205020404" pitchFamily="49" charset="0"/>
            </a:endParaRPr>
          </a:p>
        </p:txBody>
      </p:sp>
      <p:grpSp>
        <p:nvGrpSpPr>
          <p:cNvPr id="6" name="Group 5">
            <a:extLst>
              <a:ext uri="{FF2B5EF4-FFF2-40B4-BE49-F238E27FC236}">
                <a16:creationId xmlns:a16="http://schemas.microsoft.com/office/drawing/2014/main" id="{1B6F0176-8C53-4959-A77C-FEA7FC9B19F1}"/>
              </a:ext>
            </a:extLst>
          </p:cNvPr>
          <p:cNvGrpSpPr/>
          <p:nvPr/>
        </p:nvGrpSpPr>
        <p:grpSpPr>
          <a:xfrm>
            <a:off x="8251481" y="941602"/>
            <a:ext cx="805859" cy="819658"/>
            <a:chOff x="8210550" y="121944"/>
            <a:chExt cx="805859" cy="819658"/>
          </a:xfrm>
        </p:grpSpPr>
        <p:pic>
          <p:nvPicPr>
            <p:cNvPr id="7" name="Picture 2" descr="Free clip art borders scroll free clipart images">
              <a:extLst>
                <a:ext uri="{FF2B5EF4-FFF2-40B4-BE49-F238E27FC236}">
                  <a16:creationId xmlns:a16="http://schemas.microsoft.com/office/drawing/2014/main" id="{C539D6B0-36A7-4EF5-B414-6DDA022B8E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0550" y="121944"/>
              <a:ext cx="805859" cy="81965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CC84A8F-4E65-41B9-827C-A4A82877C8A1}"/>
                </a:ext>
              </a:extLst>
            </p:cNvPr>
            <p:cNvSpPr txBox="1"/>
            <p:nvPr/>
          </p:nvSpPr>
          <p:spPr>
            <a:xfrm>
              <a:off x="8282763" y="340242"/>
              <a:ext cx="659218" cy="461665"/>
            </a:xfrm>
            <a:prstGeom prst="rect">
              <a:avLst/>
            </a:prstGeom>
            <a:noFill/>
          </p:spPr>
          <p:txBody>
            <a:bodyPr wrap="square" rtlCol="0">
              <a:spAutoFit/>
            </a:bodyPr>
            <a:lstStyle/>
            <a:p>
              <a:r>
                <a:rPr lang="en-US" sz="1200" i="1" dirty="0"/>
                <a:t>LEGACY</a:t>
              </a:r>
            </a:p>
            <a:p>
              <a:r>
                <a:rPr lang="en-US" sz="1200" i="1" dirty="0"/>
                <a:t> INFO</a:t>
              </a:r>
            </a:p>
          </p:txBody>
        </p:sp>
      </p:grpSp>
      <p:sp>
        <p:nvSpPr>
          <p:cNvPr id="9" name="Slide Number Placeholder 1">
            <a:extLst>
              <a:ext uri="{FF2B5EF4-FFF2-40B4-BE49-F238E27FC236}">
                <a16:creationId xmlns:a16="http://schemas.microsoft.com/office/drawing/2014/main" id="{539C359B-2666-419B-BE4F-0ACDA73F252B}"/>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205</a:t>
            </a:fld>
            <a:endParaRPr lang="en-US" altLang="en-US" sz="1200" dirty="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CBF56FE9-2759-486A-9A58-325F0252ABFF}"/>
              </a:ext>
            </a:extLst>
          </p:cNvPr>
          <p:cNvSpPr txBox="1">
            <a:spLocks noGrp="1"/>
          </p:cNvSpPr>
          <p:nvPr>
            <p:ph type="title"/>
          </p:nvPr>
        </p:nvSpPr>
        <p:spPr>
          <a:xfrm>
            <a:off x="1010093" y="0"/>
            <a:ext cx="7336466" cy="999460"/>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Logic Block Variables</a:t>
            </a:r>
          </a:p>
        </p:txBody>
      </p:sp>
      <p:sp>
        <p:nvSpPr>
          <p:cNvPr id="3" name="object 3">
            <a:extLst>
              <a:ext uri="{FF2B5EF4-FFF2-40B4-BE49-F238E27FC236}">
                <a16:creationId xmlns:a16="http://schemas.microsoft.com/office/drawing/2014/main" id="{71FDBFA5-405F-4B88-9436-648C2F556E4C}"/>
              </a:ext>
            </a:extLst>
          </p:cNvPr>
          <p:cNvSpPr txBox="1"/>
          <p:nvPr/>
        </p:nvSpPr>
        <p:spPr>
          <a:xfrm>
            <a:off x="231775" y="989013"/>
            <a:ext cx="8696325" cy="5466881"/>
          </a:xfrm>
          <a:prstGeom prst="rect">
            <a:avLst/>
          </a:prstGeom>
        </p:spPr>
        <p:txBody>
          <a:bodyPr lIns="0" tIns="115570" rIns="0" bIns="0">
            <a:spAutoFit/>
          </a:bodyPr>
          <a:lstStyle/>
          <a:p>
            <a:pPr marL="184785" indent="-172720">
              <a:buFontTx/>
              <a:buChar char="•"/>
              <a:tabLst>
                <a:tab pos="185420" algn="l"/>
              </a:tabLst>
              <a:defRPr/>
            </a:pPr>
            <a:r>
              <a:rPr sz="2000" dirty="0">
                <a:solidFill>
                  <a:srgbClr val="0B3D91"/>
                </a:solidFill>
                <a:latin typeface="Arial"/>
                <a:cs typeface="Arial"/>
              </a:rPr>
              <a:t>Logic blocks provide access to nearly everything in </a:t>
            </a:r>
            <a:r>
              <a:rPr sz="2000" spc="-5" dirty="0">
                <a:solidFill>
                  <a:srgbClr val="0B3D91"/>
                </a:solidFill>
                <a:latin typeface="Arial"/>
                <a:cs typeface="Arial"/>
              </a:rPr>
              <a:t>the </a:t>
            </a:r>
            <a:r>
              <a:rPr sz="2000" dirty="0">
                <a:solidFill>
                  <a:srgbClr val="0B3D91"/>
                </a:solidFill>
                <a:latin typeface="Arial"/>
                <a:cs typeface="Arial"/>
              </a:rPr>
              <a:t>SINDA</a:t>
            </a:r>
            <a:r>
              <a:rPr sz="2000" spc="-170" dirty="0">
                <a:solidFill>
                  <a:srgbClr val="0B3D91"/>
                </a:solidFill>
                <a:latin typeface="Arial"/>
                <a:cs typeface="Arial"/>
              </a:rPr>
              <a:t> </a:t>
            </a:r>
            <a:r>
              <a:rPr sz="2000" dirty="0">
                <a:solidFill>
                  <a:srgbClr val="0B3D91"/>
                </a:solidFill>
                <a:latin typeface="Arial"/>
                <a:cs typeface="Arial"/>
              </a:rPr>
              <a:t>environment</a:t>
            </a:r>
          </a:p>
          <a:p>
            <a:pPr marL="355600" lvl="1" indent="-170815">
              <a:buFont typeface="Arial"/>
              <a:buChar char="–"/>
              <a:tabLst>
                <a:tab pos="355600" algn="l"/>
              </a:tabLst>
              <a:defRPr/>
            </a:pPr>
            <a:r>
              <a:rPr i="1" spc="-5" dirty="0">
                <a:solidFill>
                  <a:srgbClr val="0B3D91"/>
                </a:solidFill>
                <a:latin typeface="Arial"/>
                <a:cs typeface="Arial"/>
              </a:rPr>
              <a:t>Implicitly defined SINDA</a:t>
            </a:r>
            <a:r>
              <a:rPr i="1" spc="-55" dirty="0">
                <a:solidFill>
                  <a:srgbClr val="0B3D91"/>
                </a:solidFill>
                <a:latin typeface="Arial"/>
                <a:cs typeface="Arial"/>
              </a:rPr>
              <a:t> </a:t>
            </a:r>
            <a:r>
              <a:rPr i="1" spc="-15" dirty="0">
                <a:solidFill>
                  <a:srgbClr val="0B3D91"/>
                </a:solidFill>
                <a:latin typeface="Arial"/>
                <a:cs typeface="Arial"/>
              </a:rPr>
              <a:t>Variables</a:t>
            </a:r>
            <a:endParaRPr dirty="0">
              <a:solidFill>
                <a:srgbClr val="0B3D91"/>
              </a:solidFill>
              <a:latin typeface="Arial"/>
              <a:cs typeface="Arial"/>
            </a:endParaRPr>
          </a:p>
          <a:p>
            <a:pPr marL="527685" lvl="2" indent="-172720">
              <a:spcBef>
                <a:spcPts val="10"/>
              </a:spcBef>
              <a:buFontTx/>
              <a:buChar char="•"/>
              <a:tabLst>
                <a:tab pos="528320" algn="l"/>
              </a:tabLst>
              <a:defRPr/>
            </a:pPr>
            <a:r>
              <a:rPr sz="1600" spc="-20" dirty="0">
                <a:solidFill>
                  <a:srgbClr val="0B3D91"/>
                </a:solidFill>
                <a:latin typeface="Arial"/>
                <a:cs typeface="Arial"/>
              </a:rPr>
              <a:t>Temperatures: </a:t>
            </a:r>
            <a:r>
              <a:rPr sz="1600" b="1" spc="-5" dirty="0">
                <a:solidFill>
                  <a:srgbClr val="0B3D91"/>
                </a:solidFill>
                <a:latin typeface="Arial"/>
                <a:cs typeface="Arial"/>
              </a:rPr>
              <a:t>SUB1.T101 </a:t>
            </a:r>
            <a:r>
              <a:rPr sz="1600" spc="-5" dirty="0">
                <a:solidFill>
                  <a:srgbClr val="0B3D91"/>
                </a:solidFill>
                <a:latin typeface="Arial"/>
                <a:cs typeface="Arial"/>
              </a:rPr>
              <a:t>is temperature of node 101 in the SUB1</a:t>
            </a:r>
            <a:r>
              <a:rPr sz="1600" spc="140" dirty="0">
                <a:solidFill>
                  <a:srgbClr val="0B3D91"/>
                </a:solidFill>
                <a:latin typeface="Arial"/>
                <a:cs typeface="Arial"/>
              </a:rPr>
              <a:t> </a:t>
            </a:r>
            <a:r>
              <a:rPr sz="1600" spc="-5" dirty="0">
                <a:solidFill>
                  <a:srgbClr val="0B3D91"/>
                </a:solidFill>
                <a:latin typeface="Arial"/>
                <a:cs typeface="Arial"/>
              </a:rPr>
              <a:t>submodel</a:t>
            </a:r>
            <a:endParaRPr sz="1600" dirty="0">
              <a:solidFill>
                <a:srgbClr val="0B3D91"/>
              </a:solidFill>
              <a:latin typeface="Arial"/>
              <a:cs typeface="Arial"/>
            </a:endParaRPr>
          </a:p>
          <a:p>
            <a:pPr marL="527685" lvl="2" indent="-172720">
              <a:buFontTx/>
              <a:buChar char="•"/>
              <a:tabLst>
                <a:tab pos="528320" algn="l"/>
              </a:tabLst>
              <a:defRPr/>
            </a:pPr>
            <a:r>
              <a:rPr sz="1600" spc="-10" dirty="0">
                <a:solidFill>
                  <a:srgbClr val="0B3D91"/>
                </a:solidFill>
                <a:latin typeface="Arial"/>
                <a:cs typeface="Arial"/>
              </a:rPr>
              <a:t>Heat </a:t>
            </a:r>
            <a:r>
              <a:rPr sz="1600" spc="-5" dirty="0">
                <a:solidFill>
                  <a:srgbClr val="0B3D91"/>
                </a:solidFill>
                <a:latin typeface="Arial"/>
                <a:cs typeface="Arial"/>
              </a:rPr>
              <a:t>Loads: </a:t>
            </a:r>
            <a:r>
              <a:rPr sz="1600" b="1" spc="-5" dirty="0">
                <a:solidFill>
                  <a:srgbClr val="0B3D91"/>
                </a:solidFill>
                <a:latin typeface="Arial"/>
                <a:cs typeface="Arial"/>
              </a:rPr>
              <a:t>SUB2.Q101 </a:t>
            </a:r>
            <a:r>
              <a:rPr sz="1600" spc="-5" dirty="0">
                <a:solidFill>
                  <a:srgbClr val="0B3D91"/>
                </a:solidFill>
                <a:latin typeface="Arial"/>
                <a:cs typeface="Arial"/>
              </a:rPr>
              <a:t>is applied heat of node 101 </a:t>
            </a:r>
            <a:r>
              <a:rPr sz="1600" dirty="0">
                <a:solidFill>
                  <a:srgbClr val="0B3D91"/>
                </a:solidFill>
                <a:latin typeface="Arial"/>
                <a:cs typeface="Arial"/>
              </a:rPr>
              <a:t>in </a:t>
            </a:r>
            <a:r>
              <a:rPr sz="1600" spc="-5" dirty="0">
                <a:solidFill>
                  <a:srgbClr val="0B3D91"/>
                </a:solidFill>
                <a:latin typeface="Arial"/>
                <a:cs typeface="Arial"/>
              </a:rPr>
              <a:t>the SUB2</a:t>
            </a:r>
            <a:r>
              <a:rPr sz="1600" spc="70" dirty="0">
                <a:solidFill>
                  <a:srgbClr val="0B3D91"/>
                </a:solidFill>
                <a:latin typeface="Arial"/>
                <a:cs typeface="Arial"/>
              </a:rPr>
              <a:t> </a:t>
            </a:r>
            <a:r>
              <a:rPr sz="1600" spc="-5" dirty="0">
                <a:solidFill>
                  <a:srgbClr val="0B3D91"/>
                </a:solidFill>
                <a:latin typeface="Arial"/>
                <a:cs typeface="Arial"/>
              </a:rPr>
              <a:t>submodel</a:t>
            </a:r>
            <a:endParaRPr sz="1600" dirty="0">
              <a:solidFill>
                <a:srgbClr val="0B3D91"/>
              </a:solidFill>
              <a:latin typeface="Arial"/>
              <a:cs typeface="Arial"/>
            </a:endParaRPr>
          </a:p>
          <a:p>
            <a:pPr marL="527685" lvl="2" indent="-172720">
              <a:buFontTx/>
              <a:buChar char="•"/>
              <a:tabLst>
                <a:tab pos="528320" algn="l"/>
              </a:tabLst>
              <a:defRPr/>
            </a:pPr>
            <a:r>
              <a:rPr sz="1600" spc="-5" dirty="0">
                <a:solidFill>
                  <a:srgbClr val="0B3D91"/>
                </a:solidFill>
                <a:latin typeface="Arial"/>
                <a:cs typeface="Arial"/>
              </a:rPr>
              <a:t>Capacitance: </a:t>
            </a:r>
            <a:r>
              <a:rPr sz="1600" b="1" spc="-5" dirty="0">
                <a:solidFill>
                  <a:srgbClr val="0B3D91"/>
                </a:solidFill>
                <a:latin typeface="Arial"/>
                <a:cs typeface="Arial"/>
              </a:rPr>
              <a:t>SUB3.C101 </a:t>
            </a:r>
            <a:r>
              <a:rPr sz="1600" spc="-5" dirty="0">
                <a:solidFill>
                  <a:srgbClr val="0B3D91"/>
                </a:solidFill>
                <a:latin typeface="Arial"/>
                <a:cs typeface="Arial"/>
              </a:rPr>
              <a:t>is m*Cp of node 101 in the SUB3</a:t>
            </a:r>
            <a:r>
              <a:rPr sz="1600" spc="45" dirty="0">
                <a:solidFill>
                  <a:srgbClr val="0B3D91"/>
                </a:solidFill>
                <a:latin typeface="Arial"/>
                <a:cs typeface="Arial"/>
              </a:rPr>
              <a:t> </a:t>
            </a:r>
            <a:r>
              <a:rPr sz="1600" spc="-5" dirty="0">
                <a:solidFill>
                  <a:srgbClr val="0B3D91"/>
                </a:solidFill>
                <a:latin typeface="Arial"/>
                <a:cs typeface="Arial"/>
              </a:rPr>
              <a:t>submodel</a:t>
            </a:r>
            <a:endParaRPr sz="1600" dirty="0">
              <a:solidFill>
                <a:srgbClr val="0B3D91"/>
              </a:solidFill>
              <a:latin typeface="Arial"/>
              <a:cs typeface="Arial"/>
            </a:endParaRPr>
          </a:p>
          <a:p>
            <a:pPr marL="527685" lvl="2" indent="-172720">
              <a:buFontTx/>
              <a:buChar char="•"/>
              <a:tabLst>
                <a:tab pos="528320" algn="l"/>
              </a:tabLst>
              <a:defRPr/>
            </a:pPr>
            <a:r>
              <a:rPr sz="1600" spc="-5" dirty="0">
                <a:solidFill>
                  <a:srgbClr val="0B3D91"/>
                </a:solidFill>
                <a:latin typeface="Arial"/>
                <a:cs typeface="Arial"/>
              </a:rPr>
              <a:t>Conductance: </a:t>
            </a:r>
            <a:r>
              <a:rPr sz="1600" b="1" spc="-5" dirty="0">
                <a:solidFill>
                  <a:srgbClr val="0B3D91"/>
                </a:solidFill>
                <a:latin typeface="Arial"/>
                <a:cs typeface="Arial"/>
              </a:rPr>
              <a:t>SUB4.G101 </a:t>
            </a:r>
            <a:r>
              <a:rPr sz="1600" spc="-5" dirty="0">
                <a:solidFill>
                  <a:srgbClr val="0B3D91"/>
                </a:solidFill>
                <a:latin typeface="Arial"/>
                <a:cs typeface="Arial"/>
              </a:rPr>
              <a:t>is conductance of conductor 101 </a:t>
            </a:r>
            <a:r>
              <a:rPr sz="1600" dirty="0">
                <a:solidFill>
                  <a:srgbClr val="0B3D91"/>
                </a:solidFill>
                <a:latin typeface="Arial"/>
                <a:cs typeface="Arial"/>
              </a:rPr>
              <a:t>in </a:t>
            </a:r>
            <a:r>
              <a:rPr sz="1600" spc="-5" dirty="0">
                <a:solidFill>
                  <a:srgbClr val="0B3D91"/>
                </a:solidFill>
                <a:latin typeface="Arial"/>
                <a:cs typeface="Arial"/>
              </a:rPr>
              <a:t>the SUB4</a:t>
            </a:r>
            <a:r>
              <a:rPr sz="1600" spc="80" dirty="0">
                <a:solidFill>
                  <a:srgbClr val="0B3D91"/>
                </a:solidFill>
                <a:latin typeface="Arial"/>
                <a:cs typeface="Arial"/>
              </a:rPr>
              <a:t> </a:t>
            </a:r>
            <a:r>
              <a:rPr sz="1600" spc="-5" dirty="0">
                <a:solidFill>
                  <a:srgbClr val="0B3D91"/>
                </a:solidFill>
                <a:latin typeface="Arial"/>
                <a:cs typeface="Arial"/>
              </a:rPr>
              <a:t>submodel</a:t>
            </a:r>
            <a:endParaRPr sz="1600" dirty="0">
              <a:solidFill>
                <a:srgbClr val="0B3D91"/>
              </a:solidFill>
              <a:latin typeface="Arial"/>
              <a:cs typeface="Arial"/>
            </a:endParaRPr>
          </a:p>
          <a:p>
            <a:pPr marL="527685" lvl="2" indent="-172720">
              <a:buFontTx/>
              <a:buChar char="•"/>
              <a:tabLst>
                <a:tab pos="528320" algn="l"/>
              </a:tabLst>
              <a:defRPr/>
            </a:pPr>
            <a:r>
              <a:rPr sz="1600" spc="-5" dirty="0">
                <a:solidFill>
                  <a:srgbClr val="0B3D91"/>
                </a:solidFill>
                <a:latin typeface="Arial"/>
                <a:cs typeface="Arial"/>
              </a:rPr>
              <a:t>User Data Submodel: </a:t>
            </a:r>
            <a:r>
              <a:rPr sz="1600" b="1" spc="-5" dirty="0">
                <a:solidFill>
                  <a:srgbClr val="0B3D91"/>
                </a:solidFill>
                <a:latin typeface="Arial"/>
                <a:cs typeface="Arial"/>
              </a:rPr>
              <a:t>SUB5.XK202 </a:t>
            </a:r>
            <a:r>
              <a:rPr sz="1600" spc="-5" dirty="0">
                <a:solidFill>
                  <a:srgbClr val="0B3D91"/>
                </a:solidFill>
                <a:latin typeface="Arial"/>
                <a:cs typeface="Arial"/>
              </a:rPr>
              <a:t>is the REAL variable #202 </a:t>
            </a:r>
            <a:r>
              <a:rPr sz="1600" dirty="0">
                <a:solidFill>
                  <a:srgbClr val="0B3D91"/>
                </a:solidFill>
                <a:latin typeface="Arial"/>
                <a:cs typeface="Arial"/>
              </a:rPr>
              <a:t>in </a:t>
            </a:r>
            <a:r>
              <a:rPr sz="1600" spc="-5" dirty="0">
                <a:solidFill>
                  <a:srgbClr val="0B3D91"/>
                </a:solidFill>
                <a:latin typeface="Arial"/>
                <a:cs typeface="Arial"/>
              </a:rPr>
              <a:t>the SUB5</a:t>
            </a:r>
            <a:r>
              <a:rPr sz="1600" dirty="0">
                <a:solidFill>
                  <a:srgbClr val="0B3D91"/>
                </a:solidFill>
                <a:latin typeface="Arial"/>
                <a:cs typeface="Arial"/>
              </a:rPr>
              <a:t> </a:t>
            </a:r>
            <a:r>
              <a:rPr sz="1600" spc="-5" dirty="0">
                <a:solidFill>
                  <a:srgbClr val="0B3D91"/>
                </a:solidFill>
                <a:latin typeface="Arial"/>
                <a:cs typeface="Arial"/>
              </a:rPr>
              <a:t>submodel</a:t>
            </a:r>
            <a:endParaRPr sz="1600" dirty="0">
              <a:solidFill>
                <a:srgbClr val="0B3D91"/>
              </a:solidFill>
              <a:latin typeface="Arial"/>
              <a:cs typeface="Arial"/>
            </a:endParaRPr>
          </a:p>
          <a:p>
            <a:pPr marL="527685" lvl="2" indent="-172720">
              <a:spcBef>
                <a:spcPts val="5"/>
              </a:spcBef>
              <a:buFontTx/>
              <a:buChar char="•"/>
              <a:tabLst>
                <a:tab pos="528320" algn="l"/>
              </a:tabLst>
              <a:defRPr/>
            </a:pPr>
            <a:r>
              <a:rPr sz="1600" spc="-5" dirty="0">
                <a:solidFill>
                  <a:srgbClr val="0B3D91"/>
                </a:solidFill>
                <a:latin typeface="Arial"/>
                <a:cs typeface="Arial"/>
              </a:rPr>
              <a:t>User Data Submodel: </a:t>
            </a:r>
            <a:r>
              <a:rPr sz="1600" b="1" spc="-5" dirty="0">
                <a:solidFill>
                  <a:srgbClr val="0B3D91"/>
                </a:solidFill>
                <a:latin typeface="Arial"/>
                <a:cs typeface="Arial"/>
              </a:rPr>
              <a:t>SUB6.K1 </a:t>
            </a:r>
            <a:r>
              <a:rPr sz="1600" spc="-5" dirty="0">
                <a:solidFill>
                  <a:srgbClr val="0B3D91"/>
                </a:solidFill>
                <a:latin typeface="Arial"/>
                <a:cs typeface="Arial"/>
              </a:rPr>
              <a:t>is the INTEGER variable #1 in the SUB6</a:t>
            </a:r>
            <a:r>
              <a:rPr sz="1600" spc="85" dirty="0">
                <a:solidFill>
                  <a:srgbClr val="0B3D91"/>
                </a:solidFill>
                <a:latin typeface="Arial"/>
                <a:cs typeface="Arial"/>
              </a:rPr>
              <a:t> </a:t>
            </a:r>
            <a:r>
              <a:rPr sz="1600" spc="-5" dirty="0">
                <a:solidFill>
                  <a:srgbClr val="0B3D91"/>
                </a:solidFill>
                <a:latin typeface="Arial"/>
                <a:cs typeface="Arial"/>
              </a:rPr>
              <a:t>submodel</a:t>
            </a:r>
            <a:endParaRPr sz="1600" dirty="0">
              <a:solidFill>
                <a:srgbClr val="0B3D91"/>
              </a:solidFill>
              <a:latin typeface="Arial"/>
              <a:cs typeface="Arial"/>
            </a:endParaRPr>
          </a:p>
          <a:p>
            <a:pPr marL="527685" lvl="2" indent="-172720">
              <a:buFontTx/>
              <a:buChar char="•"/>
              <a:tabLst>
                <a:tab pos="528320" algn="l"/>
              </a:tabLst>
              <a:defRPr/>
            </a:pPr>
            <a:r>
              <a:rPr sz="1600" spc="-5" dirty="0">
                <a:solidFill>
                  <a:srgbClr val="0B3D91"/>
                </a:solidFill>
                <a:latin typeface="Arial"/>
                <a:cs typeface="Arial"/>
              </a:rPr>
              <a:t>Array Data: </a:t>
            </a:r>
            <a:r>
              <a:rPr sz="1600" b="1" spc="-10" dirty="0">
                <a:solidFill>
                  <a:srgbClr val="0B3D91"/>
                </a:solidFill>
                <a:latin typeface="Arial"/>
                <a:cs typeface="Arial"/>
              </a:rPr>
              <a:t>SUB7.A5 </a:t>
            </a:r>
            <a:r>
              <a:rPr sz="1600" spc="-5" dirty="0">
                <a:solidFill>
                  <a:srgbClr val="0B3D91"/>
                </a:solidFill>
                <a:latin typeface="Arial"/>
                <a:cs typeface="Arial"/>
              </a:rPr>
              <a:t>is Array number 5 in the SUB7</a:t>
            </a:r>
            <a:r>
              <a:rPr sz="1600" spc="45" dirty="0">
                <a:solidFill>
                  <a:srgbClr val="0B3D91"/>
                </a:solidFill>
                <a:latin typeface="Arial"/>
                <a:cs typeface="Arial"/>
              </a:rPr>
              <a:t> </a:t>
            </a:r>
            <a:r>
              <a:rPr sz="1600" spc="-5" dirty="0">
                <a:solidFill>
                  <a:srgbClr val="0B3D91"/>
                </a:solidFill>
                <a:latin typeface="Arial"/>
                <a:cs typeface="Arial"/>
              </a:rPr>
              <a:t>submodel</a:t>
            </a:r>
            <a:endParaRPr sz="1600" dirty="0">
              <a:solidFill>
                <a:srgbClr val="0B3D91"/>
              </a:solidFill>
              <a:latin typeface="Arial"/>
              <a:cs typeface="Arial"/>
            </a:endParaRPr>
          </a:p>
          <a:p>
            <a:pPr marL="527685" lvl="2" indent="-172720">
              <a:buFontTx/>
              <a:buChar char="•"/>
              <a:tabLst>
                <a:tab pos="528320" algn="l"/>
              </a:tabLst>
              <a:defRPr/>
            </a:pPr>
            <a:r>
              <a:rPr sz="1600" spc="-5" dirty="0">
                <a:solidFill>
                  <a:srgbClr val="0B3D91"/>
                </a:solidFill>
                <a:latin typeface="Arial"/>
                <a:cs typeface="Arial"/>
              </a:rPr>
              <a:t>Array Data: </a:t>
            </a:r>
            <a:r>
              <a:rPr sz="1600" b="1" spc="-10" dirty="0">
                <a:solidFill>
                  <a:srgbClr val="0B3D91"/>
                </a:solidFill>
                <a:latin typeface="Arial"/>
                <a:cs typeface="Arial"/>
              </a:rPr>
              <a:t>SUB7.NA6 </a:t>
            </a:r>
            <a:r>
              <a:rPr sz="1600" spc="-5" dirty="0">
                <a:solidFill>
                  <a:srgbClr val="0B3D91"/>
                </a:solidFill>
                <a:latin typeface="Arial"/>
                <a:cs typeface="Arial"/>
              </a:rPr>
              <a:t>is an INTEGER Array number 6 in the SUB7</a:t>
            </a:r>
            <a:r>
              <a:rPr sz="1600" spc="70" dirty="0">
                <a:solidFill>
                  <a:srgbClr val="0B3D91"/>
                </a:solidFill>
                <a:latin typeface="Arial"/>
                <a:cs typeface="Arial"/>
              </a:rPr>
              <a:t> </a:t>
            </a:r>
            <a:r>
              <a:rPr sz="1600" spc="-5" dirty="0">
                <a:solidFill>
                  <a:srgbClr val="0B3D91"/>
                </a:solidFill>
                <a:latin typeface="Arial"/>
                <a:cs typeface="Arial"/>
              </a:rPr>
              <a:t>submodel</a:t>
            </a:r>
            <a:endParaRPr sz="1600" dirty="0">
              <a:solidFill>
                <a:srgbClr val="0B3D91"/>
              </a:solidFill>
              <a:latin typeface="Arial"/>
              <a:cs typeface="Arial"/>
            </a:endParaRPr>
          </a:p>
          <a:p>
            <a:pPr marL="527685" lvl="2" indent="-172720">
              <a:buFontTx/>
              <a:buChar char="•"/>
              <a:tabLst>
                <a:tab pos="528320" algn="l"/>
              </a:tabLst>
              <a:defRPr/>
            </a:pPr>
            <a:r>
              <a:rPr sz="1600" spc="-5" dirty="0">
                <a:solidFill>
                  <a:srgbClr val="0B3D91"/>
                </a:solidFill>
                <a:latin typeface="Arial"/>
                <a:cs typeface="Arial"/>
              </a:rPr>
              <a:t>Character Array Data: </a:t>
            </a:r>
            <a:r>
              <a:rPr sz="1600" b="1" spc="-10" dirty="0">
                <a:solidFill>
                  <a:srgbClr val="0B3D91"/>
                </a:solidFill>
                <a:latin typeface="Arial"/>
                <a:cs typeface="Arial"/>
              </a:rPr>
              <a:t>SUB8.UCA5 </a:t>
            </a:r>
            <a:r>
              <a:rPr sz="1600" spc="-5" dirty="0">
                <a:solidFill>
                  <a:srgbClr val="0B3D91"/>
                </a:solidFill>
                <a:latin typeface="Arial"/>
                <a:cs typeface="Arial"/>
              </a:rPr>
              <a:t>is Character Array number 5 in SUB8</a:t>
            </a:r>
            <a:r>
              <a:rPr sz="1600" spc="15" dirty="0">
                <a:solidFill>
                  <a:srgbClr val="0B3D91"/>
                </a:solidFill>
                <a:latin typeface="Arial"/>
                <a:cs typeface="Arial"/>
              </a:rPr>
              <a:t> </a:t>
            </a:r>
            <a:r>
              <a:rPr sz="1600" spc="-5" dirty="0">
                <a:solidFill>
                  <a:srgbClr val="0B3D91"/>
                </a:solidFill>
                <a:latin typeface="Arial"/>
                <a:cs typeface="Arial"/>
              </a:rPr>
              <a:t>submodel</a:t>
            </a:r>
            <a:endParaRPr sz="1600" dirty="0">
              <a:solidFill>
                <a:srgbClr val="0B3D91"/>
              </a:solidFill>
              <a:latin typeface="Arial"/>
              <a:cs typeface="Arial"/>
            </a:endParaRPr>
          </a:p>
          <a:p>
            <a:pPr marL="527685" lvl="2" indent="-172720">
              <a:buFont typeface="Arial"/>
              <a:buChar char="•"/>
              <a:tabLst>
                <a:tab pos="528320" algn="l"/>
              </a:tabLst>
              <a:defRPr/>
            </a:pPr>
            <a:r>
              <a:rPr sz="1600" i="1" spc="-5" dirty="0">
                <a:solidFill>
                  <a:srgbClr val="0B3D91"/>
                </a:solidFill>
                <a:latin typeface="Arial"/>
                <a:cs typeface="Arial"/>
              </a:rPr>
              <a:t>If any of these variables do not have their submodel prefix, then it is assumed to be</a:t>
            </a:r>
            <a:r>
              <a:rPr sz="1600" i="1" spc="225" dirty="0">
                <a:solidFill>
                  <a:srgbClr val="0B3D91"/>
                </a:solidFill>
                <a:latin typeface="Arial"/>
                <a:cs typeface="Arial"/>
              </a:rPr>
              <a:t> </a:t>
            </a:r>
            <a:r>
              <a:rPr sz="1600" i="1" spc="-5" dirty="0">
                <a:solidFill>
                  <a:srgbClr val="0B3D91"/>
                </a:solidFill>
                <a:latin typeface="Arial"/>
                <a:cs typeface="Arial"/>
              </a:rPr>
              <a:t>the</a:t>
            </a:r>
            <a:endParaRPr sz="1600" dirty="0">
              <a:solidFill>
                <a:srgbClr val="0B3D91"/>
              </a:solidFill>
              <a:latin typeface="Arial"/>
              <a:cs typeface="Arial"/>
            </a:endParaRPr>
          </a:p>
          <a:p>
            <a:pPr marL="527685">
              <a:defRPr/>
            </a:pPr>
            <a:r>
              <a:rPr sz="1600" i="1" spc="-5" dirty="0">
                <a:solidFill>
                  <a:srgbClr val="0B3D91"/>
                </a:solidFill>
                <a:latin typeface="Arial"/>
                <a:cs typeface="Arial"/>
              </a:rPr>
              <a:t>submodel associated with the current</a:t>
            </a:r>
            <a:r>
              <a:rPr sz="1600" i="1" spc="25" dirty="0">
                <a:solidFill>
                  <a:srgbClr val="0B3D91"/>
                </a:solidFill>
                <a:latin typeface="Arial"/>
                <a:cs typeface="Arial"/>
              </a:rPr>
              <a:t> </a:t>
            </a:r>
            <a:r>
              <a:rPr sz="1600" i="1" spc="-5" dirty="0">
                <a:solidFill>
                  <a:srgbClr val="0B3D91"/>
                </a:solidFill>
                <a:latin typeface="Arial"/>
                <a:cs typeface="Arial"/>
              </a:rPr>
              <a:t>HEADER</a:t>
            </a:r>
            <a:r>
              <a:rPr lang="en-US" sz="1600" i="1" spc="-5" dirty="0">
                <a:solidFill>
                  <a:srgbClr val="0B3D91"/>
                </a:solidFill>
                <a:latin typeface="Arial"/>
                <a:cs typeface="Arial"/>
              </a:rPr>
              <a:t> or the submodel defined by DEFMOD</a:t>
            </a:r>
            <a:endParaRPr sz="1600"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Explicitly defined SINDA Control </a:t>
            </a:r>
            <a:r>
              <a:rPr i="1" spc="-15" dirty="0">
                <a:solidFill>
                  <a:srgbClr val="0B3D91"/>
                </a:solidFill>
                <a:latin typeface="Arial"/>
                <a:cs typeface="Arial"/>
              </a:rPr>
              <a:t>Variables </a:t>
            </a:r>
            <a:r>
              <a:rPr i="1" spc="-5" dirty="0">
                <a:solidFill>
                  <a:srgbClr val="0B3D91"/>
                </a:solidFill>
                <a:latin typeface="Arial"/>
                <a:cs typeface="Arial"/>
              </a:rPr>
              <a:t>(e.g. DRLXCA, </a:t>
            </a:r>
            <a:r>
              <a:rPr i="1" dirty="0">
                <a:solidFill>
                  <a:srgbClr val="0B3D91"/>
                </a:solidFill>
                <a:latin typeface="Arial"/>
                <a:cs typeface="Arial"/>
              </a:rPr>
              <a:t>DTIMEI,</a:t>
            </a:r>
            <a:r>
              <a:rPr i="1" spc="30" dirty="0">
                <a:solidFill>
                  <a:srgbClr val="0B3D91"/>
                </a:solidFill>
                <a:latin typeface="Arial"/>
                <a:cs typeface="Arial"/>
              </a:rPr>
              <a:t> </a:t>
            </a:r>
            <a:r>
              <a:rPr i="1" dirty="0">
                <a:solidFill>
                  <a:srgbClr val="0B3D91"/>
                </a:solidFill>
                <a:latin typeface="Arial"/>
                <a:cs typeface="Arial"/>
              </a:rPr>
              <a:t>etc)</a:t>
            </a:r>
            <a:endParaRPr dirty="0">
              <a:solidFill>
                <a:srgbClr val="0B3D91"/>
              </a:solidFill>
              <a:latin typeface="Arial"/>
              <a:cs typeface="Arial"/>
            </a:endParaRPr>
          </a:p>
          <a:p>
            <a:pPr marL="527685" lvl="2" indent="-172720">
              <a:spcBef>
                <a:spcPts val="5"/>
              </a:spcBef>
              <a:buFontTx/>
              <a:buChar char="•"/>
              <a:tabLst>
                <a:tab pos="528320" algn="l"/>
              </a:tabLst>
              <a:defRPr/>
            </a:pPr>
            <a:r>
              <a:rPr sz="1600" spc="-5" dirty="0">
                <a:solidFill>
                  <a:srgbClr val="0B3D91"/>
                </a:solidFill>
                <a:latin typeface="Arial"/>
                <a:cs typeface="Arial"/>
              </a:rPr>
              <a:t>SINDA creates </a:t>
            </a:r>
            <a:r>
              <a:rPr sz="1600" spc="-10" dirty="0">
                <a:solidFill>
                  <a:srgbClr val="0B3D91"/>
                </a:solidFill>
                <a:latin typeface="Arial"/>
                <a:cs typeface="Arial"/>
              </a:rPr>
              <a:t>ITEST-NTEST </a:t>
            </a:r>
            <a:r>
              <a:rPr sz="1600" spc="-5" dirty="0">
                <a:solidFill>
                  <a:srgbClr val="0B3D91"/>
                </a:solidFill>
                <a:latin typeface="Arial"/>
                <a:cs typeface="Arial"/>
              </a:rPr>
              <a:t>as global INTEGER</a:t>
            </a:r>
            <a:r>
              <a:rPr sz="1600" spc="-80" dirty="0">
                <a:solidFill>
                  <a:srgbClr val="0B3D91"/>
                </a:solidFill>
                <a:latin typeface="Arial"/>
                <a:cs typeface="Arial"/>
              </a:rPr>
              <a:t> </a:t>
            </a:r>
            <a:r>
              <a:rPr sz="1600" spc="-5" dirty="0">
                <a:solidFill>
                  <a:srgbClr val="0B3D91"/>
                </a:solidFill>
                <a:latin typeface="Arial"/>
                <a:cs typeface="Arial"/>
              </a:rPr>
              <a:t>variables</a:t>
            </a:r>
            <a:r>
              <a:rPr lang="en-US" sz="1600" spc="-5" dirty="0">
                <a:solidFill>
                  <a:srgbClr val="0B3D91"/>
                </a:solidFill>
                <a:latin typeface="Arial"/>
                <a:cs typeface="Arial"/>
              </a:rPr>
              <a:t> and </a:t>
            </a:r>
            <a:r>
              <a:rPr sz="1600" spc="-25" dirty="0">
                <a:solidFill>
                  <a:srgbClr val="0B3D91"/>
                </a:solidFill>
                <a:latin typeface="Arial"/>
                <a:cs typeface="Arial"/>
              </a:rPr>
              <a:t>ATEST-HTEST </a:t>
            </a:r>
            <a:r>
              <a:rPr sz="1600" spc="-5" dirty="0">
                <a:solidFill>
                  <a:srgbClr val="0B3D91"/>
                </a:solidFill>
                <a:latin typeface="Arial"/>
                <a:cs typeface="Arial"/>
              </a:rPr>
              <a:t>and </a:t>
            </a:r>
            <a:r>
              <a:rPr sz="1600" spc="-15" dirty="0">
                <a:solidFill>
                  <a:srgbClr val="0B3D91"/>
                </a:solidFill>
                <a:latin typeface="Arial"/>
                <a:cs typeface="Arial"/>
              </a:rPr>
              <a:t>OTEST-ZTEST </a:t>
            </a:r>
            <a:r>
              <a:rPr sz="1600" spc="-5" dirty="0">
                <a:solidFill>
                  <a:srgbClr val="0B3D91"/>
                </a:solidFill>
                <a:latin typeface="Arial"/>
                <a:cs typeface="Arial"/>
              </a:rPr>
              <a:t>as global REAL</a:t>
            </a:r>
            <a:r>
              <a:rPr sz="1600" spc="-135" dirty="0">
                <a:solidFill>
                  <a:srgbClr val="0B3D91"/>
                </a:solidFill>
                <a:latin typeface="Arial"/>
                <a:cs typeface="Arial"/>
              </a:rPr>
              <a:t> </a:t>
            </a:r>
            <a:r>
              <a:rPr sz="1600" spc="-5" dirty="0">
                <a:solidFill>
                  <a:srgbClr val="0B3D91"/>
                </a:solidFill>
                <a:latin typeface="Arial"/>
                <a:cs typeface="Arial"/>
              </a:rPr>
              <a:t>variables</a:t>
            </a:r>
            <a:endParaRPr sz="1600"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Explicitly defined SINDA Global </a:t>
            </a:r>
            <a:r>
              <a:rPr i="1" spc="-15" dirty="0">
                <a:solidFill>
                  <a:srgbClr val="0B3D91"/>
                </a:solidFill>
                <a:latin typeface="Arial"/>
                <a:cs typeface="Arial"/>
              </a:rPr>
              <a:t>Variables </a:t>
            </a:r>
            <a:r>
              <a:rPr i="1" dirty="0">
                <a:solidFill>
                  <a:srgbClr val="0B3D91"/>
                </a:solidFill>
                <a:latin typeface="Arial"/>
                <a:cs typeface="Arial"/>
              </a:rPr>
              <a:t>(REGISTER </a:t>
            </a:r>
            <a:r>
              <a:rPr i="1" spc="-10" dirty="0">
                <a:solidFill>
                  <a:srgbClr val="0B3D91"/>
                </a:solidFill>
                <a:latin typeface="Arial"/>
                <a:cs typeface="Arial"/>
              </a:rPr>
              <a:t>and </a:t>
            </a:r>
            <a:r>
              <a:rPr i="1" spc="-5" dirty="0">
                <a:solidFill>
                  <a:srgbClr val="0B3D91"/>
                </a:solidFill>
                <a:latin typeface="Arial"/>
                <a:cs typeface="Arial"/>
              </a:rPr>
              <a:t>USER</a:t>
            </a:r>
            <a:r>
              <a:rPr i="1" spc="25" dirty="0">
                <a:solidFill>
                  <a:srgbClr val="0B3D91"/>
                </a:solidFill>
                <a:latin typeface="Arial"/>
                <a:cs typeface="Arial"/>
              </a:rPr>
              <a:t> </a:t>
            </a:r>
            <a:r>
              <a:rPr i="1" spc="-25" dirty="0">
                <a:solidFill>
                  <a:srgbClr val="0B3D91"/>
                </a:solidFill>
                <a:latin typeface="Arial"/>
                <a:cs typeface="Arial"/>
              </a:rPr>
              <a:t>DATA,GLOBAL)</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Local </a:t>
            </a:r>
            <a:r>
              <a:rPr i="1" spc="-10" dirty="0">
                <a:solidFill>
                  <a:srgbClr val="0B3D91"/>
                </a:solidFill>
                <a:latin typeface="Arial"/>
                <a:cs typeface="Arial"/>
              </a:rPr>
              <a:t>FORTRAN </a:t>
            </a:r>
            <a:r>
              <a:rPr i="1" spc="-5" dirty="0">
                <a:solidFill>
                  <a:srgbClr val="0B3D91"/>
                </a:solidFill>
                <a:latin typeface="Arial"/>
                <a:cs typeface="Arial"/>
              </a:rPr>
              <a:t>variables defined by</a:t>
            </a:r>
            <a:r>
              <a:rPr i="1" spc="40" dirty="0">
                <a:solidFill>
                  <a:srgbClr val="0B3D91"/>
                </a:solidFill>
                <a:latin typeface="Arial"/>
                <a:cs typeface="Arial"/>
              </a:rPr>
              <a:t> </a:t>
            </a:r>
            <a:r>
              <a:rPr i="1" spc="-5" dirty="0">
                <a:solidFill>
                  <a:srgbClr val="0B3D91"/>
                </a:solidFill>
                <a:latin typeface="Arial"/>
                <a:cs typeface="Arial"/>
              </a:rPr>
              <a:t>user</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SINDA Function</a:t>
            </a:r>
            <a:r>
              <a:rPr i="1" spc="-85" dirty="0">
                <a:solidFill>
                  <a:srgbClr val="0B3D91"/>
                </a:solidFill>
                <a:latin typeface="Arial"/>
                <a:cs typeface="Arial"/>
              </a:rPr>
              <a:t> </a:t>
            </a:r>
            <a:r>
              <a:rPr i="1" spc="-5" dirty="0">
                <a:solidFill>
                  <a:srgbClr val="0B3D91"/>
                </a:solidFill>
                <a:latin typeface="Arial"/>
                <a:cs typeface="Arial"/>
              </a:rPr>
              <a:t>Library</a:t>
            </a:r>
            <a:endParaRPr dirty="0">
              <a:solidFill>
                <a:srgbClr val="0B3D91"/>
              </a:solidFill>
              <a:latin typeface="Arial"/>
              <a:cs typeface="Arial"/>
            </a:endParaRPr>
          </a:p>
          <a:p>
            <a:pPr marL="527685" lvl="2" indent="-172720">
              <a:buFontTx/>
              <a:buChar char="•"/>
              <a:tabLst>
                <a:tab pos="528320" algn="l"/>
              </a:tabLst>
              <a:defRPr/>
            </a:pPr>
            <a:r>
              <a:rPr spc="-5" dirty="0">
                <a:solidFill>
                  <a:srgbClr val="0B3D91"/>
                </a:solidFill>
                <a:latin typeface="Arial"/>
                <a:cs typeface="Arial"/>
              </a:rPr>
              <a:t>Hundreds </a:t>
            </a:r>
            <a:r>
              <a:rPr dirty="0">
                <a:solidFill>
                  <a:srgbClr val="0B3D91"/>
                </a:solidFill>
                <a:latin typeface="Arial"/>
                <a:cs typeface="Arial"/>
              </a:rPr>
              <a:t>of </a:t>
            </a:r>
            <a:r>
              <a:rPr spc="-5" dirty="0">
                <a:solidFill>
                  <a:srgbClr val="0B3D91"/>
                </a:solidFill>
                <a:latin typeface="Arial"/>
                <a:cs typeface="Arial"/>
              </a:rPr>
              <a:t>Functions and Subroutines</a:t>
            </a:r>
            <a:r>
              <a:rPr spc="30" dirty="0">
                <a:solidFill>
                  <a:srgbClr val="0B3D91"/>
                </a:solidFill>
                <a:latin typeface="Arial"/>
                <a:cs typeface="Arial"/>
              </a:rPr>
              <a:t> </a:t>
            </a:r>
            <a:r>
              <a:rPr spc="-5" dirty="0">
                <a:solidFill>
                  <a:srgbClr val="0B3D91"/>
                </a:solidFill>
                <a:latin typeface="Arial"/>
                <a:cs typeface="Arial"/>
              </a:rPr>
              <a:t>available</a:t>
            </a:r>
            <a:endParaRPr dirty="0">
              <a:solidFill>
                <a:srgbClr val="0B3D91"/>
              </a:solidFill>
              <a:latin typeface="Arial"/>
              <a:cs typeface="Arial"/>
            </a:endParaRPr>
          </a:p>
        </p:txBody>
      </p:sp>
      <p:sp>
        <p:nvSpPr>
          <p:cNvPr id="4" name="Slide Number Placeholder 1">
            <a:extLst>
              <a:ext uri="{FF2B5EF4-FFF2-40B4-BE49-F238E27FC236}">
                <a16:creationId xmlns:a16="http://schemas.microsoft.com/office/drawing/2014/main" id="{33AD602D-4C5D-4030-9A4C-3A27E1DC1334}"/>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206</a:t>
            </a:fld>
            <a:endParaRPr lang="en-US" altLang="en-US" sz="1200"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4524A2D3-C548-44BD-A10F-D43C9344129B}"/>
              </a:ext>
            </a:extLst>
          </p:cNvPr>
          <p:cNvSpPr txBox="1">
            <a:spLocks noGrp="1"/>
          </p:cNvSpPr>
          <p:nvPr>
            <p:ph type="title"/>
          </p:nvPr>
        </p:nvSpPr>
        <p:spPr>
          <a:xfrm>
            <a:off x="999460" y="0"/>
            <a:ext cx="7347098" cy="1031358"/>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HEADER VARIABLES 0|1|2,</a:t>
            </a:r>
            <a:r>
              <a:rPr lang="en-US" sz="2800" kern="1200" spc="-5" dirty="0"/>
              <a:t> </a:t>
            </a:r>
            <a:r>
              <a:rPr sz="2800" kern="1200" spc="-5" dirty="0"/>
              <a:t>submodel</a:t>
            </a:r>
          </a:p>
        </p:txBody>
      </p:sp>
      <p:sp>
        <p:nvSpPr>
          <p:cNvPr id="3" name="object 3">
            <a:extLst>
              <a:ext uri="{FF2B5EF4-FFF2-40B4-BE49-F238E27FC236}">
                <a16:creationId xmlns:a16="http://schemas.microsoft.com/office/drawing/2014/main" id="{241373A9-ED1B-4041-B243-01DA2039C377}"/>
              </a:ext>
            </a:extLst>
          </p:cNvPr>
          <p:cNvSpPr txBox="1"/>
          <p:nvPr/>
        </p:nvSpPr>
        <p:spPr>
          <a:xfrm>
            <a:off x="231775" y="1092200"/>
            <a:ext cx="8462963" cy="4799391"/>
          </a:xfrm>
          <a:prstGeom prst="rect">
            <a:avLst/>
          </a:prstGeom>
        </p:spPr>
        <p:txBody>
          <a:bodyPr lIns="0" tIns="13335" rIns="0" bIns="0">
            <a:spAutoFit/>
          </a:bodyPr>
          <a:lstStyle/>
          <a:p>
            <a:pPr marL="184785" indent="-172720">
              <a:spcBef>
                <a:spcPts val="105"/>
              </a:spcBef>
              <a:buFontTx/>
              <a:buChar char="•"/>
              <a:tabLst>
                <a:tab pos="185420" algn="l"/>
              </a:tabLst>
              <a:defRPr/>
            </a:pPr>
            <a:r>
              <a:rPr sz="2000" dirty="0">
                <a:solidFill>
                  <a:srgbClr val="0B3D91"/>
                </a:solidFill>
                <a:latin typeface="Arial"/>
                <a:cs typeface="Arial"/>
              </a:rPr>
              <a:t>Logic that is </a:t>
            </a:r>
            <a:r>
              <a:rPr sz="2000" spc="-5" dirty="0">
                <a:solidFill>
                  <a:srgbClr val="0B3D91"/>
                </a:solidFill>
                <a:latin typeface="Arial"/>
                <a:cs typeface="Arial"/>
              </a:rPr>
              <a:t>time </a:t>
            </a:r>
            <a:r>
              <a:rPr sz="2000" dirty="0">
                <a:solidFill>
                  <a:srgbClr val="0B3D91"/>
                </a:solidFill>
                <a:latin typeface="Arial"/>
                <a:cs typeface="Arial"/>
              </a:rPr>
              <a:t>dependent should be in </a:t>
            </a:r>
            <a:r>
              <a:rPr sz="2000" spc="-5" dirty="0">
                <a:solidFill>
                  <a:srgbClr val="0B3D91"/>
                </a:solidFill>
                <a:latin typeface="Arial"/>
                <a:cs typeface="Arial"/>
              </a:rPr>
              <a:t>VARIABLES</a:t>
            </a:r>
            <a:r>
              <a:rPr sz="2000" spc="-125" dirty="0">
                <a:solidFill>
                  <a:srgbClr val="0B3D91"/>
                </a:solidFill>
                <a:latin typeface="Arial"/>
                <a:cs typeface="Arial"/>
              </a:rPr>
              <a:t> </a:t>
            </a:r>
            <a:r>
              <a:rPr sz="2000" dirty="0">
                <a:solidFill>
                  <a:srgbClr val="0B3D91"/>
                </a:solidFill>
                <a:latin typeface="Arial"/>
                <a:cs typeface="Arial"/>
              </a:rPr>
              <a:t>0</a:t>
            </a:r>
          </a:p>
          <a:p>
            <a:pPr marL="355600" lvl="1" indent="-170815">
              <a:spcBef>
                <a:spcPts val="5"/>
              </a:spcBef>
              <a:buFont typeface="Arial"/>
              <a:buChar char="–"/>
              <a:tabLst>
                <a:tab pos="355600" algn="l"/>
              </a:tabLst>
              <a:defRPr/>
            </a:pPr>
            <a:r>
              <a:rPr i="1" spc="-5" dirty="0">
                <a:solidFill>
                  <a:srgbClr val="0B3D91"/>
                </a:solidFill>
                <a:latin typeface="Arial"/>
                <a:cs typeface="Arial"/>
              </a:rPr>
              <a:t>Interpolation of environmental heat</a:t>
            </a:r>
            <a:r>
              <a:rPr i="1" spc="50" dirty="0">
                <a:solidFill>
                  <a:srgbClr val="0B3D91"/>
                </a:solidFill>
                <a:latin typeface="Arial"/>
                <a:cs typeface="Arial"/>
              </a:rPr>
              <a:t> </a:t>
            </a:r>
            <a:r>
              <a:rPr i="1" spc="-5" dirty="0">
                <a:solidFill>
                  <a:srgbClr val="0B3D91"/>
                </a:solidFill>
                <a:latin typeface="Arial"/>
                <a:cs typeface="Arial"/>
              </a:rPr>
              <a:t>loads</a:t>
            </a:r>
            <a:endParaRPr dirty="0">
              <a:solidFill>
                <a:srgbClr val="0B3D91"/>
              </a:solidFill>
              <a:latin typeface="Arial"/>
              <a:cs typeface="Arial"/>
            </a:endParaRPr>
          </a:p>
          <a:p>
            <a:pPr marL="355600" lvl="1" indent="-170815">
              <a:spcBef>
                <a:spcPts val="5"/>
              </a:spcBef>
              <a:buFont typeface="Arial"/>
              <a:buChar char="–"/>
              <a:tabLst>
                <a:tab pos="355600" algn="l"/>
              </a:tabLst>
              <a:defRPr/>
            </a:pPr>
            <a:r>
              <a:rPr i="1" spc="-10" dirty="0">
                <a:solidFill>
                  <a:srgbClr val="0B3D91"/>
                </a:solidFill>
                <a:latin typeface="Arial"/>
                <a:cs typeface="Arial"/>
              </a:rPr>
              <a:t>Assignment </a:t>
            </a:r>
            <a:r>
              <a:rPr i="1" spc="-5" dirty="0">
                <a:solidFill>
                  <a:srgbClr val="0B3D91"/>
                </a:solidFill>
                <a:latin typeface="Arial"/>
                <a:cs typeface="Arial"/>
              </a:rPr>
              <a:t>of constant power</a:t>
            </a:r>
            <a:r>
              <a:rPr i="1" spc="30" dirty="0">
                <a:solidFill>
                  <a:srgbClr val="0B3D91"/>
                </a:solidFill>
                <a:latin typeface="Arial"/>
                <a:cs typeface="Arial"/>
              </a:rPr>
              <a:t> </a:t>
            </a:r>
            <a:r>
              <a:rPr i="1" spc="-5" dirty="0">
                <a:solidFill>
                  <a:srgbClr val="0B3D91"/>
                </a:solidFill>
                <a:latin typeface="Arial"/>
                <a:cs typeface="Arial"/>
              </a:rPr>
              <a:t>dissipations</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Assignment of time varying conductances (e.g. articulating arrays,</a:t>
            </a:r>
            <a:r>
              <a:rPr i="1" spc="145" dirty="0">
                <a:solidFill>
                  <a:srgbClr val="0B3D91"/>
                </a:solidFill>
                <a:latin typeface="Arial"/>
                <a:cs typeface="Arial"/>
              </a:rPr>
              <a:t> </a:t>
            </a:r>
            <a:r>
              <a:rPr i="1" spc="-5" dirty="0">
                <a:solidFill>
                  <a:srgbClr val="0B3D91"/>
                </a:solidFill>
                <a:latin typeface="Arial"/>
                <a:cs typeface="Arial"/>
              </a:rPr>
              <a:t>deployments)</a:t>
            </a:r>
            <a:endParaRPr dirty="0">
              <a:solidFill>
                <a:srgbClr val="0B3D91"/>
              </a:solidFill>
              <a:latin typeface="Arial"/>
              <a:cs typeface="Arial"/>
            </a:endParaRPr>
          </a:p>
          <a:p>
            <a:pPr marL="184785" indent="-172720">
              <a:spcBef>
                <a:spcPts val="600"/>
              </a:spcBef>
              <a:buFontTx/>
              <a:buChar char="•"/>
              <a:tabLst>
                <a:tab pos="185420" algn="l"/>
              </a:tabLst>
              <a:defRPr/>
            </a:pPr>
            <a:r>
              <a:rPr sz="2000" dirty="0">
                <a:solidFill>
                  <a:srgbClr val="0B3D91"/>
                </a:solidFill>
                <a:latin typeface="Arial"/>
                <a:cs typeface="Arial"/>
              </a:rPr>
              <a:t>Logic that is temperature dependent should be in </a:t>
            </a:r>
            <a:r>
              <a:rPr sz="2000" spc="-5" dirty="0">
                <a:solidFill>
                  <a:srgbClr val="0B3D91"/>
                </a:solidFill>
                <a:latin typeface="Arial"/>
                <a:cs typeface="Arial"/>
              </a:rPr>
              <a:t>VARIABLES</a:t>
            </a:r>
            <a:r>
              <a:rPr sz="2000" spc="-180" dirty="0">
                <a:solidFill>
                  <a:srgbClr val="0B3D91"/>
                </a:solidFill>
                <a:latin typeface="Arial"/>
                <a:cs typeface="Arial"/>
              </a:rPr>
              <a:t> </a:t>
            </a:r>
            <a:r>
              <a:rPr sz="2000" dirty="0">
                <a:solidFill>
                  <a:srgbClr val="0B3D91"/>
                </a:solidFill>
                <a:latin typeface="Arial"/>
                <a:cs typeface="Arial"/>
              </a:rPr>
              <a:t>1</a:t>
            </a:r>
          </a:p>
          <a:p>
            <a:pPr marL="355600" lvl="1" indent="-170815">
              <a:spcBef>
                <a:spcPts val="5"/>
              </a:spcBef>
              <a:buFont typeface="Arial"/>
              <a:buChar char="–"/>
              <a:tabLst>
                <a:tab pos="355600" algn="l"/>
              </a:tabLst>
              <a:defRPr/>
            </a:pPr>
            <a:r>
              <a:rPr i="1" spc="-5" dirty="0">
                <a:solidFill>
                  <a:srgbClr val="0B3D91"/>
                </a:solidFill>
                <a:latin typeface="Arial"/>
                <a:cs typeface="Arial"/>
              </a:rPr>
              <a:t>Heater simulation</a:t>
            </a:r>
            <a:endParaRPr dirty="0">
              <a:solidFill>
                <a:srgbClr val="0B3D91"/>
              </a:solidFill>
              <a:latin typeface="Arial"/>
              <a:cs typeface="Arial"/>
            </a:endParaRPr>
          </a:p>
          <a:p>
            <a:pPr marL="355600" lvl="1" indent="-170815">
              <a:spcBef>
                <a:spcPts val="5"/>
              </a:spcBef>
              <a:buFont typeface="Arial"/>
              <a:buChar char="–"/>
              <a:tabLst>
                <a:tab pos="355600" algn="l"/>
              </a:tabLst>
              <a:defRPr/>
            </a:pPr>
            <a:r>
              <a:rPr i="1" spc="-5" dirty="0">
                <a:solidFill>
                  <a:srgbClr val="0B3D91"/>
                </a:solidFill>
                <a:latin typeface="Arial"/>
                <a:cs typeface="Arial"/>
              </a:rPr>
              <a:t>Assignment of power dissipations that are temperature</a:t>
            </a:r>
            <a:r>
              <a:rPr i="1" spc="90" dirty="0">
                <a:solidFill>
                  <a:srgbClr val="0B3D91"/>
                </a:solidFill>
                <a:latin typeface="Arial"/>
                <a:cs typeface="Arial"/>
              </a:rPr>
              <a:t> </a:t>
            </a:r>
            <a:r>
              <a:rPr i="1" spc="-5" dirty="0">
                <a:solidFill>
                  <a:srgbClr val="0B3D91"/>
                </a:solidFill>
                <a:latin typeface="Arial"/>
                <a:cs typeface="Arial"/>
              </a:rPr>
              <a:t>dependent</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Assignment of conductance values that are temperature</a:t>
            </a:r>
            <a:r>
              <a:rPr i="1" spc="70" dirty="0">
                <a:solidFill>
                  <a:srgbClr val="0B3D91"/>
                </a:solidFill>
                <a:latin typeface="Arial"/>
                <a:cs typeface="Arial"/>
              </a:rPr>
              <a:t> </a:t>
            </a:r>
            <a:r>
              <a:rPr i="1" spc="-5" dirty="0">
                <a:solidFill>
                  <a:srgbClr val="0B3D91"/>
                </a:solidFill>
                <a:latin typeface="Arial"/>
                <a:cs typeface="Arial"/>
              </a:rPr>
              <a:t>dependent</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Assignment of capacitances that are temperature</a:t>
            </a:r>
            <a:r>
              <a:rPr i="1" spc="55" dirty="0">
                <a:solidFill>
                  <a:srgbClr val="0B3D91"/>
                </a:solidFill>
                <a:latin typeface="Arial"/>
                <a:cs typeface="Arial"/>
              </a:rPr>
              <a:t> </a:t>
            </a:r>
            <a:r>
              <a:rPr i="1" spc="-5" dirty="0">
                <a:solidFill>
                  <a:srgbClr val="0B3D91"/>
                </a:solidFill>
                <a:latin typeface="Arial"/>
                <a:cs typeface="Arial"/>
              </a:rPr>
              <a:t>dependent</a:t>
            </a:r>
            <a:endParaRPr dirty="0">
              <a:solidFill>
                <a:srgbClr val="0B3D91"/>
              </a:solidFill>
              <a:latin typeface="Arial"/>
              <a:cs typeface="Arial"/>
            </a:endParaRPr>
          </a:p>
          <a:p>
            <a:pPr marL="184785" indent="-172720">
              <a:spcBef>
                <a:spcPts val="600"/>
              </a:spcBef>
              <a:buFontTx/>
              <a:buChar char="•"/>
              <a:tabLst>
                <a:tab pos="185420" algn="l"/>
              </a:tabLst>
              <a:defRPr/>
            </a:pPr>
            <a:r>
              <a:rPr sz="2000" dirty="0">
                <a:solidFill>
                  <a:srgbClr val="0B3D91"/>
                </a:solidFill>
                <a:latin typeface="Arial"/>
                <a:cs typeface="Arial"/>
              </a:rPr>
              <a:t>Logic for processing data </a:t>
            </a:r>
            <a:r>
              <a:rPr sz="2000" spc="-5" dirty="0">
                <a:solidFill>
                  <a:srgbClr val="0B3D91"/>
                </a:solidFill>
                <a:latin typeface="Arial"/>
                <a:cs typeface="Arial"/>
              </a:rPr>
              <a:t>after </a:t>
            </a:r>
            <a:r>
              <a:rPr sz="2000" dirty="0">
                <a:solidFill>
                  <a:srgbClr val="0B3D91"/>
                </a:solidFill>
                <a:latin typeface="Arial"/>
                <a:cs typeface="Arial"/>
              </a:rPr>
              <a:t>convergence should be in </a:t>
            </a:r>
            <a:r>
              <a:rPr sz="2000" spc="-5" dirty="0">
                <a:solidFill>
                  <a:srgbClr val="0B3D91"/>
                </a:solidFill>
                <a:latin typeface="Arial"/>
                <a:cs typeface="Arial"/>
              </a:rPr>
              <a:t>VARIABLES</a:t>
            </a:r>
            <a:r>
              <a:rPr sz="2000" spc="-160" dirty="0">
                <a:solidFill>
                  <a:srgbClr val="0B3D91"/>
                </a:solidFill>
                <a:latin typeface="Arial"/>
                <a:cs typeface="Arial"/>
              </a:rPr>
              <a:t> </a:t>
            </a:r>
            <a:r>
              <a:rPr sz="2000" dirty="0">
                <a:solidFill>
                  <a:srgbClr val="0B3D91"/>
                </a:solidFill>
                <a:latin typeface="Arial"/>
                <a:cs typeface="Arial"/>
              </a:rPr>
              <a:t>2</a:t>
            </a:r>
          </a:p>
          <a:p>
            <a:pPr marL="355600" lvl="1" indent="-170815">
              <a:spcBef>
                <a:spcPts val="10"/>
              </a:spcBef>
              <a:buFont typeface="Arial"/>
              <a:buChar char="–"/>
              <a:tabLst>
                <a:tab pos="355600" algn="l"/>
              </a:tabLst>
              <a:defRPr/>
            </a:pPr>
            <a:r>
              <a:rPr i="1" spc="-5" dirty="0">
                <a:solidFill>
                  <a:srgbClr val="0B3D91"/>
                </a:solidFill>
                <a:latin typeface="Arial"/>
                <a:cs typeface="Arial"/>
              </a:rPr>
              <a:t>Heater Duty cycle/On time</a:t>
            </a:r>
            <a:r>
              <a:rPr i="1" spc="15" dirty="0">
                <a:solidFill>
                  <a:srgbClr val="0B3D91"/>
                </a:solidFill>
                <a:latin typeface="Arial"/>
                <a:cs typeface="Arial"/>
              </a:rPr>
              <a:t> </a:t>
            </a:r>
            <a:r>
              <a:rPr i="1" spc="-5" dirty="0">
                <a:solidFill>
                  <a:srgbClr val="0B3D91"/>
                </a:solidFill>
                <a:latin typeface="Arial"/>
                <a:cs typeface="Arial"/>
              </a:rPr>
              <a:t>calculation</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Check </a:t>
            </a:r>
            <a:r>
              <a:rPr i="1" spc="-10" dirty="0">
                <a:solidFill>
                  <a:srgbClr val="0B3D91"/>
                </a:solidFill>
                <a:latin typeface="Arial"/>
                <a:cs typeface="Arial"/>
              </a:rPr>
              <a:t>of </a:t>
            </a:r>
            <a:r>
              <a:rPr i="1" spc="-5" dirty="0">
                <a:solidFill>
                  <a:srgbClr val="0B3D91"/>
                </a:solidFill>
                <a:latin typeface="Arial"/>
                <a:cs typeface="Arial"/>
              </a:rPr>
              <a:t>current</a:t>
            </a:r>
            <a:r>
              <a:rPr i="1" spc="25" dirty="0">
                <a:solidFill>
                  <a:srgbClr val="0B3D91"/>
                </a:solidFill>
                <a:latin typeface="Arial"/>
                <a:cs typeface="Arial"/>
              </a:rPr>
              <a:t> </a:t>
            </a:r>
            <a:r>
              <a:rPr i="1" spc="-5" dirty="0">
                <a:solidFill>
                  <a:srgbClr val="0B3D91"/>
                </a:solidFill>
                <a:latin typeface="Arial"/>
                <a:cs typeface="Arial"/>
              </a:rPr>
              <a:t>state</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Predictor/Corrector</a:t>
            </a:r>
            <a:endParaRPr dirty="0">
              <a:solidFill>
                <a:srgbClr val="0B3D91"/>
              </a:solidFill>
              <a:latin typeface="Arial"/>
              <a:cs typeface="Arial"/>
            </a:endParaRPr>
          </a:p>
          <a:p>
            <a:pPr marL="184785" indent="-172720">
              <a:spcBef>
                <a:spcPts val="600"/>
              </a:spcBef>
              <a:buFontTx/>
              <a:buChar char="•"/>
              <a:tabLst>
                <a:tab pos="185420" algn="l"/>
              </a:tabLst>
              <a:defRPr/>
            </a:pPr>
            <a:r>
              <a:rPr sz="2000" dirty="0">
                <a:solidFill>
                  <a:srgbClr val="0B3D91"/>
                </a:solidFill>
                <a:latin typeface="Arial"/>
                <a:cs typeface="Arial"/>
              </a:rPr>
              <a:t>Logic for results output should be in OUTPUT</a:t>
            </a:r>
            <a:r>
              <a:rPr sz="2000" spc="-170" dirty="0">
                <a:solidFill>
                  <a:srgbClr val="0B3D91"/>
                </a:solidFill>
                <a:latin typeface="Arial"/>
                <a:cs typeface="Arial"/>
              </a:rPr>
              <a:t> </a:t>
            </a:r>
            <a:r>
              <a:rPr sz="2000" dirty="0">
                <a:solidFill>
                  <a:srgbClr val="0B3D91"/>
                </a:solidFill>
                <a:latin typeface="Arial"/>
                <a:cs typeface="Arial"/>
              </a:rPr>
              <a:t>CALLS</a:t>
            </a:r>
          </a:p>
          <a:p>
            <a:pPr marL="355600" lvl="1" indent="-170815">
              <a:spcBef>
                <a:spcPts val="10"/>
              </a:spcBef>
              <a:buFont typeface="Arial"/>
              <a:buChar char="–"/>
              <a:tabLst>
                <a:tab pos="355600" algn="l"/>
              </a:tabLst>
              <a:defRPr/>
            </a:pPr>
            <a:r>
              <a:rPr i="1" spc="-5" dirty="0">
                <a:solidFill>
                  <a:srgbClr val="0B3D91"/>
                </a:solidFill>
                <a:latin typeface="Arial"/>
                <a:cs typeface="Arial"/>
              </a:rPr>
              <a:t>Send results </a:t>
            </a:r>
            <a:r>
              <a:rPr i="1" dirty="0">
                <a:solidFill>
                  <a:srgbClr val="0B3D91"/>
                </a:solidFill>
                <a:latin typeface="Arial"/>
                <a:cs typeface="Arial"/>
              </a:rPr>
              <a:t>to OUTPUT </a:t>
            </a:r>
            <a:r>
              <a:rPr i="1" spc="-5" dirty="0">
                <a:solidFill>
                  <a:srgbClr val="0B3D91"/>
                </a:solidFill>
                <a:latin typeface="Arial"/>
                <a:cs typeface="Arial"/>
              </a:rPr>
              <a:t>or </a:t>
            </a:r>
            <a:r>
              <a:rPr i="1" spc="-25" dirty="0">
                <a:solidFill>
                  <a:srgbClr val="0B3D91"/>
                </a:solidFill>
                <a:latin typeface="Arial"/>
                <a:cs typeface="Arial"/>
              </a:rPr>
              <a:t>SAVE</a:t>
            </a:r>
            <a:r>
              <a:rPr i="1" spc="-15" dirty="0">
                <a:solidFill>
                  <a:srgbClr val="0B3D91"/>
                </a:solidFill>
                <a:latin typeface="Arial"/>
                <a:cs typeface="Arial"/>
              </a:rPr>
              <a:t> </a:t>
            </a:r>
            <a:r>
              <a:rPr i="1" spc="-5" dirty="0">
                <a:solidFill>
                  <a:srgbClr val="0B3D91"/>
                </a:solidFill>
                <a:latin typeface="Arial"/>
                <a:cs typeface="Arial"/>
              </a:rPr>
              <a:t>files</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User specified</a:t>
            </a:r>
            <a:r>
              <a:rPr i="1" spc="10" dirty="0">
                <a:solidFill>
                  <a:srgbClr val="0B3D91"/>
                </a:solidFill>
                <a:latin typeface="Arial"/>
                <a:cs typeface="Arial"/>
              </a:rPr>
              <a:t> </a:t>
            </a:r>
            <a:r>
              <a:rPr i="1" spc="-5" dirty="0">
                <a:solidFill>
                  <a:srgbClr val="0B3D91"/>
                </a:solidFill>
                <a:latin typeface="Arial"/>
                <a:cs typeface="Arial"/>
              </a:rPr>
              <a:t>output</a:t>
            </a:r>
            <a:endParaRPr dirty="0">
              <a:solidFill>
                <a:srgbClr val="0B3D91"/>
              </a:solidFill>
              <a:latin typeface="Arial"/>
              <a:cs typeface="Arial"/>
            </a:endParaRPr>
          </a:p>
        </p:txBody>
      </p:sp>
      <p:sp>
        <p:nvSpPr>
          <p:cNvPr id="4" name="Slide Number Placeholder 1">
            <a:extLst>
              <a:ext uri="{FF2B5EF4-FFF2-40B4-BE49-F238E27FC236}">
                <a16:creationId xmlns:a16="http://schemas.microsoft.com/office/drawing/2014/main" id="{EE9C12C7-FB97-4AF3-B3B2-AA62F009F014}"/>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207</a:t>
            </a:fld>
            <a:endParaRPr lang="en-US" altLang="en-US" sz="1200"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20008C48-42E1-4983-BBB2-F76D803B2AC6}"/>
              </a:ext>
            </a:extLst>
          </p:cNvPr>
          <p:cNvSpPr txBox="1">
            <a:spLocks noGrp="1"/>
          </p:cNvSpPr>
          <p:nvPr>
            <p:ph type="title"/>
          </p:nvPr>
        </p:nvSpPr>
        <p:spPr>
          <a:xfrm>
            <a:off x="988828" y="1"/>
            <a:ext cx="7357730" cy="999460"/>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General Functions</a:t>
            </a:r>
          </a:p>
        </p:txBody>
      </p:sp>
      <p:sp>
        <p:nvSpPr>
          <p:cNvPr id="3" name="object 3">
            <a:extLst>
              <a:ext uri="{FF2B5EF4-FFF2-40B4-BE49-F238E27FC236}">
                <a16:creationId xmlns:a16="http://schemas.microsoft.com/office/drawing/2014/main" id="{2FBAFBB6-C709-46EB-902B-264FBD358D29}"/>
              </a:ext>
            </a:extLst>
          </p:cNvPr>
          <p:cNvSpPr txBox="1"/>
          <p:nvPr/>
        </p:nvSpPr>
        <p:spPr>
          <a:xfrm>
            <a:off x="231775" y="1092200"/>
            <a:ext cx="5519738" cy="5302250"/>
          </a:xfrm>
          <a:prstGeom prst="rect">
            <a:avLst/>
          </a:prstGeom>
        </p:spPr>
        <p:txBody>
          <a:bodyPr lIns="0" tIns="13335" rIns="0" bIns="0">
            <a:spAutoFit/>
          </a:bodyPr>
          <a:lstStyle/>
          <a:p>
            <a:pPr marL="184785" indent="-172720">
              <a:spcBef>
                <a:spcPts val="105"/>
              </a:spcBef>
              <a:buFontTx/>
              <a:buChar char="•"/>
              <a:tabLst>
                <a:tab pos="185420" algn="l"/>
              </a:tabLst>
              <a:defRPr/>
            </a:pPr>
            <a:r>
              <a:rPr sz="2000" dirty="0">
                <a:solidFill>
                  <a:srgbClr val="0B3D91"/>
                </a:solidFill>
                <a:latin typeface="Arial"/>
                <a:cs typeface="Arial"/>
              </a:rPr>
              <a:t>Interpolation/Extrapolation</a:t>
            </a:r>
          </a:p>
          <a:p>
            <a:pPr marL="355600" lvl="1" indent="-170815">
              <a:spcBef>
                <a:spcPts val="5"/>
              </a:spcBef>
              <a:buFont typeface="Arial"/>
              <a:buChar char="–"/>
              <a:tabLst>
                <a:tab pos="355600" algn="l"/>
              </a:tabLst>
              <a:defRPr/>
            </a:pPr>
            <a:r>
              <a:rPr i="1" spc="-5" dirty="0">
                <a:solidFill>
                  <a:srgbClr val="0B3D91"/>
                </a:solidFill>
                <a:latin typeface="Arial"/>
                <a:cs typeface="Arial"/>
              </a:rPr>
              <a:t>2 singlet arrays,1 double</a:t>
            </a:r>
            <a:r>
              <a:rPr i="1" spc="20" dirty="0">
                <a:solidFill>
                  <a:srgbClr val="0B3D91"/>
                </a:solidFill>
                <a:latin typeface="Arial"/>
                <a:cs typeface="Arial"/>
              </a:rPr>
              <a:t> </a:t>
            </a:r>
            <a:r>
              <a:rPr i="1" spc="-5" dirty="0">
                <a:solidFill>
                  <a:srgbClr val="0B3D91"/>
                </a:solidFill>
                <a:latin typeface="Arial"/>
                <a:cs typeface="Arial"/>
              </a:rPr>
              <a:t>array</a:t>
            </a:r>
            <a:endParaRPr dirty="0">
              <a:solidFill>
                <a:srgbClr val="0B3D91"/>
              </a:solidFill>
              <a:latin typeface="Arial"/>
              <a:cs typeface="Arial"/>
            </a:endParaRPr>
          </a:p>
          <a:p>
            <a:pPr marL="355600" lvl="1" indent="-170815">
              <a:spcBef>
                <a:spcPts val="195"/>
              </a:spcBef>
              <a:buFont typeface="Arial"/>
              <a:buChar char="–"/>
              <a:tabLst>
                <a:tab pos="355600" algn="l"/>
              </a:tabLst>
              <a:defRPr/>
            </a:pPr>
            <a:r>
              <a:rPr i="1" spc="-5" dirty="0">
                <a:solidFill>
                  <a:srgbClr val="0B3D91"/>
                </a:solidFill>
                <a:latin typeface="Arial"/>
                <a:cs typeface="Arial"/>
              </a:rPr>
              <a:t>Piecewise </a:t>
            </a:r>
            <a:r>
              <a:rPr i="1" spc="-20" dirty="0">
                <a:solidFill>
                  <a:srgbClr val="0B3D91"/>
                </a:solidFill>
                <a:latin typeface="Arial"/>
                <a:cs typeface="Arial"/>
              </a:rPr>
              <a:t>linear,</a:t>
            </a:r>
            <a:r>
              <a:rPr i="1" spc="-10" dirty="0">
                <a:solidFill>
                  <a:srgbClr val="0B3D91"/>
                </a:solidFill>
                <a:latin typeface="Arial"/>
                <a:cs typeface="Arial"/>
              </a:rPr>
              <a:t> </a:t>
            </a:r>
            <a:r>
              <a:rPr i="1" spc="-5" dirty="0">
                <a:solidFill>
                  <a:srgbClr val="0B3D91"/>
                </a:solidFill>
                <a:latin typeface="Arial"/>
                <a:cs typeface="Arial"/>
              </a:rPr>
              <a:t>quadratic</a:t>
            </a:r>
            <a:endParaRPr dirty="0">
              <a:solidFill>
                <a:srgbClr val="0B3D91"/>
              </a:solidFill>
              <a:latin typeface="Arial"/>
              <a:cs typeface="Arial"/>
            </a:endParaRPr>
          </a:p>
          <a:p>
            <a:pPr marL="184785" indent="-172720">
              <a:spcBef>
                <a:spcPts val="40"/>
              </a:spcBef>
              <a:buFontTx/>
              <a:buChar char="•"/>
              <a:tabLst>
                <a:tab pos="185420" algn="l"/>
              </a:tabLst>
              <a:defRPr/>
            </a:pPr>
            <a:r>
              <a:rPr sz="2000" dirty="0">
                <a:solidFill>
                  <a:srgbClr val="0B3D91"/>
                </a:solidFill>
                <a:latin typeface="Arial"/>
                <a:cs typeface="Arial"/>
              </a:rPr>
              <a:t>Input</a:t>
            </a:r>
          </a:p>
          <a:p>
            <a:pPr marL="355600" lvl="1" indent="-170815">
              <a:spcBef>
                <a:spcPts val="200"/>
              </a:spcBef>
              <a:buFont typeface="Arial"/>
              <a:buChar char="–"/>
              <a:tabLst>
                <a:tab pos="355600" algn="l"/>
              </a:tabLst>
              <a:defRPr/>
            </a:pPr>
            <a:r>
              <a:rPr i="1" spc="-5" dirty="0">
                <a:solidFill>
                  <a:srgbClr val="0B3D91"/>
                </a:solidFill>
                <a:latin typeface="Arial"/>
                <a:cs typeface="Arial"/>
              </a:rPr>
              <a:t>Load initial temperatures</a:t>
            </a:r>
            <a:endParaRPr dirty="0">
              <a:solidFill>
                <a:srgbClr val="0B3D91"/>
              </a:solidFill>
              <a:latin typeface="Arial"/>
              <a:cs typeface="Arial"/>
            </a:endParaRPr>
          </a:p>
          <a:p>
            <a:pPr marL="184785" indent="-172720">
              <a:spcBef>
                <a:spcPts val="40"/>
              </a:spcBef>
              <a:buFontTx/>
              <a:buChar char="•"/>
              <a:tabLst>
                <a:tab pos="185420" algn="l"/>
              </a:tabLst>
              <a:defRPr/>
            </a:pPr>
            <a:r>
              <a:rPr sz="2000" dirty="0">
                <a:solidFill>
                  <a:srgbClr val="0B3D91"/>
                </a:solidFill>
                <a:latin typeface="Arial"/>
                <a:cs typeface="Arial"/>
              </a:rPr>
              <a:t>Output</a:t>
            </a:r>
          </a:p>
          <a:p>
            <a:pPr marL="355600" lvl="1" indent="-170815">
              <a:spcBef>
                <a:spcPts val="200"/>
              </a:spcBef>
              <a:buFont typeface="Arial"/>
              <a:buChar char="–"/>
              <a:tabLst>
                <a:tab pos="355600" algn="l"/>
              </a:tabLst>
              <a:defRPr/>
            </a:pPr>
            <a:r>
              <a:rPr i="1" spc="-5" dirty="0">
                <a:solidFill>
                  <a:srgbClr val="0B3D91"/>
                </a:solidFill>
                <a:latin typeface="Arial"/>
                <a:cs typeface="Arial"/>
              </a:rPr>
              <a:t>Results, </a:t>
            </a:r>
            <a:r>
              <a:rPr i="1" spc="-10" dirty="0">
                <a:solidFill>
                  <a:srgbClr val="0B3D91"/>
                </a:solidFill>
                <a:latin typeface="Arial"/>
                <a:cs typeface="Arial"/>
              </a:rPr>
              <a:t>Heat </a:t>
            </a:r>
            <a:r>
              <a:rPr i="1" dirty="0">
                <a:solidFill>
                  <a:srgbClr val="0B3D91"/>
                </a:solidFill>
                <a:latin typeface="Arial"/>
                <a:cs typeface="Arial"/>
              </a:rPr>
              <a:t>flows, </a:t>
            </a:r>
            <a:r>
              <a:rPr i="1" spc="-5" dirty="0">
                <a:solidFill>
                  <a:srgbClr val="0B3D91"/>
                </a:solidFill>
                <a:latin typeface="Arial"/>
                <a:cs typeface="Arial"/>
              </a:rPr>
              <a:t>Sink</a:t>
            </a:r>
            <a:r>
              <a:rPr i="1" dirty="0">
                <a:solidFill>
                  <a:srgbClr val="0B3D91"/>
                </a:solidFill>
                <a:latin typeface="Arial"/>
                <a:cs typeface="Arial"/>
              </a:rPr>
              <a:t> </a:t>
            </a:r>
            <a:r>
              <a:rPr i="1" spc="-20" dirty="0">
                <a:solidFill>
                  <a:srgbClr val="0B3D91"/>
                </a:solidFill>
                <a:latin typeface="Arial"/>
                <a:cs typeface="Arial"/>
              </a:rPr>
              <a:t>Temperatures</a:t>
            </a:r>
            <a:endParaRPr dirty="0">
              <a:solidFill>
                <a:srgbClr val="0B3D91"/>
              </a:solidFill>
              <a:latin typeface="Arial"/>
              <a:cs typeface="Arial"/>
            </a:endParaRPr>
          </a:p>
          <a:p>
            <a:pPr marL="184785" indent="-172720">
              <a:spcBef>
                <a:spcPts val="40"/>
              </a:spcBef>
              <a:buFontTx/>
              <a:buChar char="•"/>
              <a:tabLst>
                <a:tab pos="185420" algn="l"/>
              </a:tabLst>
              <a:defRPr/>
            </a:pPr>
            <a:r>
              <a:rPr sz="2000" dirty="0">
                <a:solidFill>
                  <a:srgbClr val="0B3D91"/>
                </a:solidFill>
                <a:latin typeface="Arial"/>
                <a:cs typeface="Arial"/>
              </a:rPr>
              <a:t>Actual to </a:t>
            </a:r>
            <a:r>
              <a:rPr sz="2000" spc="-5" dirty="0">
                <a:solidFill>
                  <a:srgbClr val="0B3D91"/>
                </a:solidFill>
                <a:latin typeface="Arial"/>
                <a:cs typeface="Arial"/>
              </a:rPr>
              <a:t>Relative</a:t>
            </a:r>
            <a:r>
              <a:rPr sz="2000" spc="-45" dirty="0">
                <a:solidFill>
                  <a:srgbClr val="0B3D91"/>
                </a:solidFill>
                <a:latin typeface="Arial"/>
                <a:cs typeface="Arial"/>
              </a:rPr>
              <a:t> </a:t>
            </a:r>
            <a:r>
              <a:rPr sz="2000" dirty="0">
                <a:solidFill>
                  <a:srgbClr val="0B3D91"/>
                </a:solidFill>
                <a:latin typeface="Arial"/>
                <a:cs typeface="Arial"/>
              </a:rPr>
              <a:t>Conversion</a:t>
            </a:r>
          </a:p>
          <a:p>
            <a:pPr marL="355600" lvl="1" indent="-170815">
              <a:spcBef>
                <a:spcPts val="204"/>
              </a:spcBef>
              <a:buFont typeface="Arial"/>
              <a:buChar char="–"/>
              <a:tabLst>
                <a:tab pos="355600" algn="l"/>
              </a:tabLst>
              <a:defRPr/>
            </a:pPr>
            <a:r>
              <a:rPr i="1" spc="-5" dirty="0">
                <a:solidFill>
                  <a:srgbClr val="0B3D91"/>
                </a:solidFill>
                <a:latin typeface="Arial"/>
                <a:cs typeface="Arial"/>
              </a:rPr>
              <a:t>Nodes, Conductors, </a:t>
            </a:r>
            <a:r>
              <a:rPr i="1" dirty="0">
                <a:solidFill>
                  <a:srgbClr val="0B3D91"/>
                </a:solidFill>
                <a:latin typeface="Arial"/>
                <a:cs typeface="Arial"/>
              </a:rPr>
              <a:t>Arrays, </a:t>
            </a:r>
            <a:r>
              <a:rPr i="1" spc="-5" dirty="0">
                <a:solidFill>
                  <a:srgbClr val="0B3D91"/>
                </a:solidFill>
                <a:latin typeface="Arial"/>
                <a:cs typeface="Arial"/>
              </a:rPr>
              <a:t>Constants,</a:t>
            </a:r>
            <a:r>
              <a:rPr i="1" spc="-45" dirty="0">
                <a:solidFill>
                  <a:srgbClr val="0B3D91"/>
                </a:solidFill>
                <a:latin typeface="Arial"/>
                <a:cs typeface="Arial"/>
              </a:rPr>
              <a:t> </a:t>
            </a:r>
            <a:r>
              <a:rPr i="1" spc="-5" dirty="0">
                <a:solidFill>
                  <a:srgbClr val="0B3D91"/>
                </a:solidFill>
                <a:latin typeface="Arial"/>
                <a:cs typeface="Arial"/>
              </a:rPr>
              <a:t>etc</a:t>
            </a:r>
            <a:endParaRPr dirty="0">
              <a:solidFill>
                <a:srgbClr val="0B3D91"/>
              </a:solidFill>
              <a:latin typeface="Arial"/>
              <a:cs typeface="Arial"/>
            </a:endParaRPr>
          </a:p>
          <a:p>
            <a:pPr marL="184785" indent="-172720">
              <a:spcBef>
                <a:spcPts val="40"/>
              </a:spcBef>
              <a:buFontTx/>
              <a:buChar char="•"/>
              <a:tabLst>
                <a:tab pos="185420" algn="l"/>
              </a:tabLst>
              <a:defRPr/>
            </a:pPr>
            <a:r>
              <a:rPr sz="2000" spc="-5" dirty="0">
                <a:solidFill>
                  <a:srgbClr val="0B3D91"/>
                </a:solidFill>
                <a:latin typeface="Arial"/>
                <a:cs typeface="Arial"/>
              </a:rPr>
              <a:t>State</a:t>
            </a:r>
            <a:r>
              <a:rPr sz="2000" spc="-35" dirty="0">
                <a:solidFill>
                  <a:srgbClr val="0B3D91"/>
                </a:solidFill>
                <a:latin typeface="Arial"/>
                <a:cs typeface="Arial"/>
              </a:rPr>
              <a:t> </a:t>
            </a:r>
            <a:r>
              <a:rPr sz="2000" dirty="0">
                <a:solidFill>
                  <a:srgbClr val="0B3D91"/>
                </a:solidFill>
                <a:latin typeface="Arial"/>
                <a:cs typeface="Arial"/>
              </a:rPr>
              <a:t>change</a:t>
            </a:r>
          </a:p>
          <a:p>
            <a:pPr marL="355600" lvl="1" indent="-170815">
              <a:spcBef>
                <a:spcPts val="200"/>
              </a:spcBef>
              <a:buFont typeface="Arial"/>
              <a:buChar char="–"/>
              <a:tabLst>
                <a:tab pos="355600" algn="l"/>
              </a:tabLst>
              <a:defRPr/>
            </a:pPr>
            <a:r>
              <a:rPr i="1" spc="-25" dirty="0">
                <a:solidFill>
                  <a:srgbClr val="0B3D91"/>
                </a:solidFill>
                <a:latin typeface="Arial"/>
                <a:cs typeface="Arial"/>
              </a:rPr>
              <a:t>Temporary </a:t>
            </a:r>
            <a:r>
              <a:rPr i="1" spc="-5" dirty="0">
                <a:solidFill>
                  <a:srgbClr val="0B3D91"/>
                </a:solidFill>
                <a:latin typeface="Arial"/>
                <a:cs typeface="Arial"/>
              </a:rPr>
              <a:t>hold as </a:t>
            </a:r>
            <a:r>
              <a:rPr i="1" spc="-25" dirty="0">
                <a:solidFill>
                  <a:srgbClr val="0B3D91"/>
                </a:solidFill>
                <a:latin typeface="Arial"/>
                <a:cs typeface="Arial"/>
              </a:rPr>
              <a:t>HEATER </a:t>
            </a:r>
            <a:r>
              <a:rPr i="1" spc="-5" dirty="0">
                <a:solidFill>
                  <a:srgbClr val="0B3D91"/>
                </a:solidFill>
                <a:latin typeface="Arial"/>
                <a:cs typeface="Arial"/>
              </a:rPr>
              <a:t>or </a:t>
            </a:r>
            <a:r>
              <a:rPr i="1" spc="-15" dirty="0">
                <a:solidFill>
                  <a:srgbClr val="0B3D91"/>
                </a:solidFill>
                <a:latin typeface="Arial"/>
                <a:cs typeface="Arial"/>
              </a:rPr>
              <a:t>BOUNDARY</a:t>
            </a:r>
            <a:r>
              <a:rPr i="1" spc="45" dirty="0">
                <a:solidFill>
                  <a:srgbClr val="0B3D91"/>
                </a:solidFill>
                <a:latin typeface="Arial"/>
                <a:cs typeface="Arial"/>
              </a:rPr>
              <a:t> </a:t>
            </a:r>
            <a:r>
              <a:rPr i="1" spc="-5" dirty="0">
                <a:solidFill>
                  <a:srgbClr val="0B3D91"/>
                </a:solidFill>
                <a:latin typeface="Arial"/>
                <a:cs typeface="Arial"/>
              </a:rPr>
              <a:t>nodes</a:t>
            </a:r>
            <a:endParaRPr dirty="0">
              <a:solidFill>
                <a:srgbClr val="0B3D91"/>
              </a:solidFill>
              <a:latin typeface="Arial"/>
              <a:cs typeface="Arial"/>
            </a:endParaRPr>
          </a:p>
          <a:p>
            <a:pPr marL="184785" indent="-172720">
              <a:spcBef>
                <a:spcPts val="40"/>
              </a:spcBef>
              <a:buFontTx/>
              <a:buChar char="•"/>
              <a:tabLst>
                <a:tab pos="185420" algn="l"/>
              </a:tabLst>
              <a:defRPr/>
            </a:pPr>
            <a:r>
              <a:rPr sz="2000" dirty="0">
                <a:solidFill>
                  <a:srgbClr val="0B3D91"/>
                </a:solidFill>
                <a:latin typeface="Arial"/>
                <a:cs typeface="Arial"/>
              </a:rPr>
              <a:t>Specialized</a:t>
            </a:r>
            <a:r>
              <a:rPr sz="2000" spc="-30" dirty="0">
                <a:solidFill>
                  <a:srgbClr val="0B3D91"/>
                </a:solidFill>
                <a:latin typeface="Arial"/>
                <a:cs typeface="Arial"/>
              </a:rPr>
              <a:t> </a:t>
            </a:r>
            <a:r>
              <a:rPr sz="2000" dirty="0">
                <a:solidFill>
                  <a:srgbClr val="0B3D91"/>
                </a:solidFill>
                <a:latin typeface="Arial"/>
                <a:cs typeface="Arial"/>
              </a:rPr>
              <a:t>Applications</a:t>
            </a:r>
          </a:p>
          <a:p>
            <a:pPr marL="355600" lvl="1" indent="-170815">
              <a:spcBef>
                <a:spcPts val="10"/>
              </a:spcBef>
              <a:buFont typeface="Arial"/>
              <a:buChar char="–"/>
              <a:tabLst>
                <a:tab pos="355600" algn="l"/>
              </a:tabLst>
              <a:defRPr/>
            </a:pPr>
            <a:r>
              <a:rPr i="1" spc="-5" dirty="0">
                <a:solidFill>
                  <a:srgbClr val="0B3D91"/>
                </a:solidFill>
                <a:latin typeface="Arial"/>
                <a:cs typeface="Arial"/>
              </a:rPr>
              <a:t>Heater Simulation</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Heatpipes</a:t>
            </a:r>
            <a:endParaRPr dirty="0">
              <a:solidFill>
                <a:srgbClr val="0B3D91"/>
              </a:solidFill>
              <a:latin typeface="Arial"/>
              <a:cs typeface="Arial"/>
            </a:endParaRPr>
          </a:p>
          <a:p>
            <a:pPr marL="355600" lvl="1" indent="-170815">
              <a:buFont typeface="Arial"/>
              <a:buChar char="–"/>
              <a:tabLst>
                <a:tab pos="355600" algn="l"/>
              </a:tabLst>
              <a:defRPr/>
            </a:pPr>
            <a:r>
              <a:rPr i="1" dirty="0">
                <a:solidFill>
                  <a:srgbClr val="0B3D91"/>
                </a:solidFill>
                <a:latin typeface="Arial"/>
                <a:cs typeface="Arial"/>
              </a:rPr>
              <a:t>TECs</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Phase</a:t>
            </a:r>
            <a:r>
              <a:rPr i="1" spc="-15" dirty="0">
                <a:solidFill>
                  <a:srgbClr val="0B3D91"/>
                </a:solidFill>
                <a:latin typeface="Arial"/>
                <a:cs typeface="Arial"/>
              </a:rPr>
              <a:t> </a:t>
            </a:r>
            <a:r>
              <a:rPr i="1" spc="-5" dirty="0">
                <a:solidFill>
                  <a:srgbClr val="0B3D91"/>
                </a:solidFill>
                <a:latin typeface="Arial"/>
                <a:cs typeface="Arial"/>
              </a:rPr>
              <a:t>Change</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PID</a:t>
            </a:r>
            <a:endParaRPr dirty="0">
              <a:solidFill>
                <a:srgbClr val="0B3D91"/>
              </a:solidFill>
              <a:latin typeface="Arial"/>
              <a:cs typeface="Arial"/>
            </a:endParaRPr>
          </a:p>
          <a:p>
            <a:pPr marL="355600" lvl="1" indent="-170815">
              <a:buFont typeface="Arial"/>
              <a:buChar char="–"/>
              <a:tabLst>
                <a:tab pos="355600" algn="l"/>
              </a:tabLst>
              <a:defRPr/>
            </a:pPr>
            <a:r>
              <a:rPr i="1" spc="-5" dirty="0">
                <a:solidFill>
                  <a:srgbClr val="0B3D91"/>
                </a:solidFill>
                <a:latin typeface="Arial"/>
                <a:cs typeface="Arial"/>
              </a:rPr>
              <a:t>Ablation</a:t>
            </a:r>
            <a:endParaRPr dirty="0">
              <a:solidFill>
                <a:srgbClr val="0B3D91"/>
              </a:solidFill>
              <a:latin typeface="Arial"/>
              <a:cs typeface="Arial"/>
            </a:endParaRPr>
          </a:p>
        </p:txBody>
      </p:sp>
      <p:sp>
        <p:nvSpPr>
          <p:cNvPr id="4" name="Slide Number Placeholder 1">
            <a:extLst>
              <a:ext uri="{FF2B5EF4-FFF2-40B4-BE49-F238E27FC236}">
                <a16:creationId xmlns:a16="http://schemas.microsoft.com/office/drawing/2014/main" id="{09A7F42A-6BAC-4E1B-8788-E307135C6D1C}"/>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208</a:t>
            </a:fld>
            <a:endParaRPr lang="en-US" altLang="en-US" sz="1200"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0AC8150B-5E53-455F-A474-14257D11C9E3}"/>
              </a:ext>
            </a:extLst>
          </p:cNvPr>
          <p:cNvSpPr txBox="1">
            <a:spLocks noGrp="1"/>
          </p:cNvSpPr>
          <p:nvPr>
            <p:ph type="title"/>
          </p:nvPr>
        </p:nvSpPr>
        <p:spPr>
          <a:xfrm>
            <a:off x="978194" y="0"/>
            <a:ext cx="7304569" cy="1031358"/>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Some Commonly Used Routines</a:t>
            </a:r>
          </a:p>
        </p:txBody>
      </p:sp>
      <p:sp>
        <p:nvSpPr>
          <p:cNvPr id="174089" name="object 9">
            <a:extLst>
              <a:ext uri="{FF2B5EF4-FFF2-40B4-BE49-F238E27FC236}">
                <a16:creationId xmlns:a16="http://schemas.microsoft.com/office/drawing/2014/main" id="{12FD5627-8693-4B18-A65B-43148AD3E8A7}"/>
              </a:ext>
            </a:extLst>
          </p:cNvPr>
          <p:cNvSpPr txBox="1">
            <a:spLocks noChangeArrowheads="1"/>
          </p:cNvSpPr>
          <p:nvPr/>
        </p:nvSpPr>
        <p:spPr bwMode="auto">
          <a:xfrm>
            <a:off x="231775" y="1039586"/>
            <a:ext cx="8680450" cy="5398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spcBef>
                <a:spcPct val="20000"/>
              </a:spcBef>
              <a:buFont typeface="Arial" panose="020B0604020202020204" pitchFamily="34" charset="0"/>
              <a:buChar char="•"/>
              <a:tabLst>
                <a:tab pos="37846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37846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37846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37846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37846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37846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37846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37846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3784600" algn="l"/>
              </a:tabLst>
              <a:defRPr sz="2000">
                <a:solidFill>
                  <a:schemeClr val="tx1"/>
                </a:solidFill>
                <a:latin typeface="Calibri" panose="020F0502020204030204" pitchFamily="34" charset="0"/>
              </a:defRPr>
            </a:lvl9pPr>
          </a:lstStyle>
          <a:p>
            <a:pPr>
              <a:spcBef>
                <a:spcPts val="338"/>
              </a:spcBef>
              <a:buFontTx/>
              <a:buChar char="•"/>
            </a:pPr>
            <a:r>
              <a:rPr lang="en-US" sz="2000" dirty="0">
                <a:solidFill>
                  <a:srgbClr val="0B3D91"/>
                </a:solidFill>
                <a:latin typeface="Arial"/>
                <a:cs typeface="Arial"/>
              </a:rPr>
              <a:t>Common Interpolation/Extrapolation</a:t>
            </a:r>
            <a:r>
              <a:rPr lang="en-US" sz="2000" spc="-155" dirty="0">
                <a:solidFill>
                  <a:srgbClr val="0B3D91"/>
                </a:solidFill>
                <a:latin typeface="Arial"/>
                <a:cs typeface="Arial"/>
              </a:rPr>
              <a:t> </a:t>
            </a:r>
            <a:r>
              <a:rPr lang="en-US" sz="2000" dirty="0">
                <a:solidFill>
                  <a:srgbClr val="0B3D91"/>
                </a:solidFill>
                <a:latin typeface="Arial"/>
                <a:cs typeface="Arial"/>
              </a:rPr>
              <a:t>Routines</a:t>
            </a:r>
          </a:p>
          <a:p>
            <a:pPr>
              <a:spcBef>
                <a:spcPts val="100"/>
              </a:spcBef>
              <a:buFontTx/>
              <a:buNone/>
            </a:pPr>
            <a:r>
              <a:rPr lang="en-US" altLang="en-US" sz="1200" dirty="0">
                <a:latin typeface="Courier New" panose="02070309020205020404" pitchFamily="49" charset="0"/>
                <a:cs typeface="Courier New" panose="02070309020205020404" pitchFamily="49" charset="0"/>
              </a:rPr>
              <a:t>CALL D1DEG1(TIMEN,A5,Q101)        $ A5 is a doublet array (Power vs. Time)</a:t>
            </a:r>
          </a:p>
          <a:p>
            <a:pPr>
              <a:spcBef>
                <a:spcPts val="100"/>
              </a:spcBef>
              <a:buFontTx/>
              <a:buNone/>
            </a:pPr>
            <a:r>
              <a:rPr lang="en-US" altLang="en-US" sz="1200" dirty="0">
                <a:latin typeface="Courier New" panose="02070309020205020404" pitchFamily="49" charset="0"/>
                <a:cs typeface="Courier New" panose="02070309020205020404" pitchFamily="49" charset="0"/>
              </a:rPr>
              <a:t>CALL D1D1DA(TIMEN,A6,A7,Q101)     $ A6 and A7 are singlet arrays (Time and Power respectively)</a:t>
            </a:r>
          </a:p>
          <a:p>
            <a:pPr>
              <a:spcBef>
                <a:spcPts val="100"/>
              </a:spcBef>
              <a:buFontTx/>
              <a:buNone/>
            </a:pPr>
            <a:r>
              <a:rPr lang="en-US" altLang="en-US" sz="1200" dirty="0">
                <a:latin typeface="Courier New" panose="02070309020205020404" pitchFamily="49" charset="0"/>
                <a:cs typeface="Courier New" panose="02070309020205020404" pitchFamily="49" charset="0"/>
              </a:rPr>
              <a:t>CALL D11MDA(TIMEN,A6,A7,2.0,Q101) $ Same as above but multiplied by 2</a:t>
            </a:r>
          </a:p>
          <a:p>
            <a:pPr>
              <a:spcBef>
                <a:spcPts val="100"/>
              </a:spcBef>
              <a:buFontTx/>
              <a:buNone/>
            </a:pPr>
            <a:endParaRPr lang="en-US" altLang="en-US" sz="1200" dirty="0">
              <a:latin typeface="Courier New" panose="02070309020205020404" pitchFamily="49" charset="0"/>
              <a:cs typeface="Courier New" panose="02070309020205020404" pitchFamily="49" charset="0"/>
            </a:endParaRPr>
          </a:p>
          <a:p>
            <a:pPr>
              <a:spcBef>
                <a:spcPts val="100"/>
              </a:spcBef>
              <a:buFontTx/>
              <a:buNone/>
            </a:pPr>
            <a:r>
              <a:rPr lang="en-US" altLang="en-US" sz="1200" dirty="0">
                <a:latin typeface="Courier New" panose="02070309020205020404" pitchFamily="49" charset="0"/>
                <a:cs typeface="Courier New" panose="02070309020205020404" pitchFamily="49" charset="0"/>
              </a:rPr>
              <a:t>CALL D1DEG2(TIMEN,A5,Q101)        $ Like D1DEG1 but parabolic interpolation</a:t>
            </a:r>
          </a:p>
          <a:p>
            <a:pPr>
              <a:spcBef>
                <a:spcPts val="100"/>
              </a:spcBef>
              <a:buFontTx/>
              <a:buNone/>
            </a:pPr>
            <a:r>
              <a:rPr lang="en-US" altLang="en-US" sz="1200" dirty="0">
                <a:latin typeface="Courier New" panose="02070309020205020404" pitchFamily="49" charset="0"/>
                <a:cs typeface="Courier New" panose="02070309020205020404" pitchFamily="49" charset="0"/>
              </a:rPr>
              <a:t>CALL D1D2DA(TIMEN,A6,A7,Q101)     $ Like D1D1DA but parabolic interpolation</a:t>
            </a:r>
          </a:p>
          <a:p>
            <a:pPr>
              <a:spcBef>
                <a:spcPts val="100"/>
              </a:spcBef>
              <a:buFontTx/>
              <a:buNone/>
            </a:pPr>
            <a:r>
              <a:rPr lang="en-US" altLang="en-US" sz="1200" dirty="0">
                <a:latin typeface="Courier New" panose="02070309020205020404" pitchFamily="49" charset="0"/>
                <a:cs typeface="Courier New" panose="02070309020205020404" pitchFamily="49" charset="0"/>
              </a:rPr>
              <a:t>CALL DA11CY(TIMEN,PERIOD,A1,A2,Q101)	$ Cyclical interpolation (2 singlets)</a:t>
            </a:r>
          </a:p>
          <a:p>
            <a:pPr>
              <a:spcBef>
                <a:spcPct val="0"/>
              </a:spcBef>
              <a:buFontTx/>
              <a:buNone/>
            </a:pPr>
            <a:r>
              <a:rPr lang="en-US" altLang="en-US" sz="1200" dirty="0">
                <a:latin typeface="Courier New" panose="02070309020205020404" pitchFamily="49" charset="0"/>
                <a:cs typeface="Courier New" panose="02070309020205020404" pitchFamily="49" charset="0"/>
              </a:rPr>
              <a:t>CALL DA11MC(TIMEN,PERIOD,A1,A2,2.0,Q101) $ Cyclical interpolation (2 singlets) with multiplier</a:t>
            </a:r>
          </a:p>
          <a:p>
            <a:pPr>
              <a:spcBef>
                <a:spcPts val="338"/>
              </a:spcBef>
              <a:buFontTx/>
              <a:buChar char="•"/>
            </a:pPr>
            <a:r>
              <a:rPr lang="en-US" sz="2000" dirty="0">
                <a:solidFill>
                  <a:srgbClr val="0B3D91"/>
                </a:solidFill>
                <a:latin typeface="Arial"/>
                <a:cs typeface="Arial"/>
              </a:rPr>
              <a:t>Common Interpolation/Extrapolation</a:t>
            </a:r>
            <a:r>
              <a:rPr lang="en-US" sz="2000" spc="-155" dirty="0">
                <a:solidFill>
                  <a:srgbClr val="0B3D91"/>
                </a:solidFill>
                <a:latin typeface="Arial"/>
                <a:cs typeface="Arial"/>
              </a:rPr>
              <a:t> </a:t>
            </a:r>
            <a:r>
              <a:rPr lang="en-US" sz="2000" dirty="0">
                <a:solidFill>
                  <a:srgbClr val="0B3D91"/>
                </a:solidFill>
                <a:latin typeface="Arial"/>
                <a:cs typeface="Arial"/>
              </a:rPr>
              <a:t>Routines</a:t>
            </a:r>
          </a:p>
          <a:p>
            <a:pPr>
              <a:spcBef>
                <a:spcPts val="338"/>
              </a:spcBef>
              <a:buFontTx/>
              <a:buChar char="•"/>
            </a:pPr>
            <a:r>
              <a:rPr lang="en-US" altLang="en-US" sz="2000" dirty="0">
                <a:solidFill>
                  <a:srgbClr val="0B3D91"/>
                </a:solidFill>
                <a:latin typeface="Arial" panose="020B0604020202020204" pitchFamily="34" charset="0"/>
                <a:cs typeface="Arial" panose="020B0604020202020204" pitchFamily="34" charset="0"/>
              </a:rPr>
              <a:t>Common Input Routines</a:t>
            </a:r>
          </a:p>
          <a:p>
            <a:pPr>
              <a:spcBef>
                <a:spcPts val="625"/>
              </a:spcBef>
              <a:buFontTx/>
              <a:buNone/>
            </a:pPr>
            <a:r>
              <a:rPr lang="en-US" altLang="en-US" sz="1200" dirty="0">
                <a:latin typeface="Courier New" panose="02070309020205020404" pitchFamily="49" charset="0"/>
                <a:cs typeface="Courier New" panose="02070309020205020404" pitchFamily="49" charset="0"/>
              </a:rPr>
              <a:t>CALL RESTAR(NREC)	$ NREC is the record number in the SAVE file from which to retrieve</a:t>
            </a:r>
          </a:p>
          <a:p>
            <a:pPr>
              <a:spcBef>
                <a:spcPts val="1063"/>
              </a:spcBef>
              <a:buFontTx/>
              <a:buChar char="•"/>
            </a:pPr>
            <a:r>
              <a:rPr lang="en-US" altLang="en-US" sz="2000" dirty="0">
                <a:solidFill>
                  <a:srgbClr val="0B3D91"/>
                </a:solidFill>
                <a:latin typeface="Arial" panose="020B0604020202020204" pitchFamily="34" charset="0"/>
                <a:cs typeface="Arial" panose="020B0604020202020204" pitchFamily="34" charset="0"/>
              </a:rPr>
              <a:t>Common Output Routines</a:t>
            </a:r>
          </a:p>
          <a:p>
            <a:pPr>
              <a:spcBef>
                <a:spcPts val="625"/>
              </a:spcBef>
              <a:buFontTx/>
              <a:buNone/>
            </a:pPr>
            <a:r>
              <a:rPr lang="en-US" altLang="en-US" sz="1200" dirty="0">
                <a:latin typeface="Courier New" panose="02070309020205020404" pitchFamily="49" charset="0"/>
                <a:cs typeface="Courier New" panose="02070309020205020404" pitchFamily="49" charset="0"/>
              </a:rPr>
              <a:t>CALL TPRINT(‘ALL’) $ Print Temperatures for all Submodels to Output File</a:t>
            </a:r>
          </a:p>
          <a:p>
            <a:pPr>
              <a:spcBef>
                <a:spcPct val="0"/>
              </a:spcBef>
              <a:buFontTx/>
              <a:buNone/>
            </a:pPr>
            <a:r>
              <a:rPr lang="en-US" altLang="en-US" sz="1200" dirty="0">
                <a:latin typeface="Courier New" panose="02070309020205020404" pitchFamily="49" charset="0"/>
                <a:cs typeface="Courier New" panose="02070309020205020404" pitchFamily="49" charset="0"/>
              </a:rPr>
              <a:t>CALL QPRINT(‘ALL’) $ Print Heat Loads for all Submodels to Output File</a:t>
            </a:r>
          </a:p>
          <a:p>
            <a:pPr>
              <a:spcBef>
                <a:spcPct val="0"/>
              </a:spcBef>
              <a:buFontTx/>
              <a:buNone/>
            </a:pPr>
            <a:r>
              <a:rPr lang="en-US" altLang="en-US" sz="1200" dirty="0">
                <a:latin typeface="Courier New" panose="02070309020205020404" pitchFamily="49" charset="0"/>
                <a:cs typeface="Courier New" panose="02070309020205020404" pitchFamily="49" charset="0"/>
              </a:rPr>
              <a:t>CALL CPRINT(‘ALL’) $ Print Capacitances for all Submodels to Output File</a:t>
            </a:r>
          </a:p>
          <a:p>
            <a:pPr>
              <a:spcBef>
                <a:spcPct val="0"/>
              </a:spcBef>
              <a:buFontTx/>
              <a:buNone/>
            </a:pPr>
            <a:r>
              <a:rPr lang="en-US" altLang="en-US" sz="1200" dirty="0">
                <a:latin typeface="Courier New" panose="02070309020205020404" pitchFamily="49" charset="0"/>
                <a:cs typeface="Courier New" panose="02070309020205020404" pitchFamily="49" charset="0"/>
              </a:rPr>
              <a:t>CALL GPRINT(‘ALL’) $ Print </a:t>
            </a:r>
            <a:r>
              <a:rPr lang="en-US" altLang="en-US" sz="1200" dirty="0" err="1">
                <a:latin typeface="Courier New" panose="02070309020205020404" pitchFamily="49" charset="0"/>
                <a:cs typeface="Courier New" panose="02070309020205020404" pitchFamily="49" charset="0"/>
              </a:rPr>
              <a:t>Conductances</a:t>
            </a:r>
            <a:r>
              <a:rPr lang="en-US" altLang="en-US" sz="1200" dirty="0">
                <a:latin typeface="Courier New" panose="02070309020205020404" pitchFamily="49" charset="0"/>
                <a:cs typeface="Courier New" panose="02070309020205020404" pitchFamily="49" charset="0"/>
              </a:rPr>
              <a:t> for all Submodels to Output File</a:t>
            </a:r>
          </a:p>
          <a:p>
            <a:pPr>
              <a:spcBef>
                <a:spcPct val="0"/>
              </a:spcBef>
              <a:buFontTx/>
              <a:buNone/>
            </a:pPr>
            <a:r>
              <a:rPr lang="en-US" altLang="en-US" sz="1200" dirty="0">
                <a:latin typeface="Courier New" panose="02070309020205020404" pitchFamily="49" charset="0"/>
                <a:cs typeface="Courier New" panose="02070309020205020404" pitchFamily="49" charset="0"/>
              </a:rPr>
              <a:t>CALL HNQCAL(‘ALL’) $ Calculate Heater Node Power for all Submodels – Stored in Q variables  CALL NODMAP(‘MYSUBMODEL’,101,0) $ Print Heat Map for node MYSUBMODEL.101 to Output file</a:t>
            </a:r>
          </a:p>
          <a:p>
            <a:pPr>
              <a:spcBef>
                <a:spcPct val="0"/>
              </a:spcBef>
              <a:buFontTx/>
              <a:buNone/>
            </a:pPr>
            <a:r>
              <a:rPr lang="en-US" altLang="en-US" sz="1200" dirty="0">
                <a:latin typeface="Courier New" panose="02070309020205020404" pitchFamily="49" charset="0"/>
                <a:cs typeface="Courier New" panose="02070309020205020404" pitchFamily="49" charset="0"/>
              </a:rPr>
              <a:t>CALL QMAP(‘MYSUBMODEL’),‘DA’,0) $ Print Heat Map for diffusion and arithmetic nodes in</a:t>
            </a:r>
          </a:p>
          <a:p>
            <a:pPr>
              <a:spcBef>
                <a:spcPct val="0"/>
              </a:spcBef>
              <a:buFontTx/>
              <a:buNone/>
            </a:pPr>
            <a:r>
              <a:rPr lang="en-US" altLang="en-US" sz="1200" dirty="0">
                <a:latin typeface="Courier New" panose="02070309020205020404" pitchFamily="49" charset="0"/>
                <a:cs typeface="Courier New" panose="02070309020205020404" pitchFamily="49" charset="0"/>
              </a:rPr>
              <a:t>	MYSUBMODEL to Output file</a:t>
            </a:r>
          </a:p>
          <a:p>
            <a:pPr>
              <a:spcBef>
                <a:spcPct val="0"/>
              </a:spcBef>
              <a:buFontTx/>
              <a:buNone/>
            </a:pPr>
            <a:r>
              <a:rPr lang="en-US" altLang="en-US" sz="1200" dirty="0">
                <a:latin typeface="Courier New" panose="02070309020205020404" pitchFamily="49" charset="0"/>
                <a:cs typeface="Courier New" panose="02070309020205020404" pitchFamily="49" charset="0"/>
              </a:rPr>
              <a:t>CALL SUBMAP                $ Print Submodel to Submodel Heat Flows to Output file</a:t>
            </a:r>
          </a:p>
          <a:p>
            <a:pPr>
              <a:spcBef>
                <a:spcPct val="0"/>
              </a:spcBef>
              <a:buFontTx/>
              <a:buNone/>
            </a:pPr>
            <a:r>
              <a:rPr lang="en-US" altLang="en-US" sz="1200" dirty="0">
                <a:latin typeface="Courier New" panose="02070309020205020404" pitchFamily="49" charset="0"/>
                <a:cs typeface="Courier New" panose="02070309020205020404" pitchFamily="49" charset="0"/>
              </a:rPr>
              <a:t>CALL SAVE(‘TQGCR’,0)       $ Write Temps, Heat Loads, </a:t>
            </a:r>
            <a:r>
              <a:rPr lang="en-US" altLang="en-US" sz="1200" dirty="0" err="1">
                <a:latin typeface="Courier New" panose="02070309020205020404" pitchFamily="49" charset="0"/>
                <a:cs typeface="Courier New" panose="02070309020205020404" pitchFamily="49" charset="0"/>
              </a:rPr>
              <a:t>Conds</a:t>
            </a:r>
            <a:r>
              <a:rPr lang="en-US" altLang="en-US" sz="1200" dirty="0">
                <a:latin typeface="Courier New" panose="02070309020205020404" pitchFamily="49" charset="0"/>
                <a:cs typeface="Courier New" panose="02070309020205020404" pitchFamily="49" charset="0"/>
              </a:rPr>
              <a:t>, Caps, and Registers to Save file</a:t>
            </a:r>
          </a:p>
        </p:txBody>
      </p:sp>
      <p:grpSp>
        <p:nvGrpSpPr>
          <p:cNvPr id="9" name="Group 8">
            <a:extLst>
              <a:ext uri="{FF2B5EF4-FFF2-40B4-BE49-F238E27FC236}">
                <a16:creationId xmlns:a16="http://schemas.microsoft.com/office/drawing/2014/main" id="{084C42BE-3E2E-4126-8FD8-CDFE6BC27FB7}"/>
              </a:ext>
            </a:extLst>
          </p:cNvPr>
          <p:cNvGrpSpPr/>
          <p:nvPr/>
        </p:nvGrpSpPr>
        <p:grpSpPr>
          <a:xfrm>
            <a:off x="8282763" y="734530"/>
            <a:ext cx="805859" cy="819658"/>
            <a:chOff x="8210550" y="121944"/>
            <a:chExt cx="805859" cy="819658"/>
          </a:xfrm>
        </p:grpSpPr>
        <p:pic>
          <p:nvPicPr>
            <p:cNvPr id="11266" name="Picture 2" descr="Free clip art borders scroll free clipart images">
              <a:extLst>
                <a:ext uri="{FF2B5EF4-FFF2-40B4-BE49-F238E27FC236}">
                  <a16:creationId xmlns:a16="http://schemas.microsoft.com/office/drawing/2014/main" id="{1B4A395B-92C7-4F4F-83A5-72B2E0ECF4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0550" y="121944"/>
              <a:ext cx="805859" cy="8196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168C63D-9957-4C5D-8A52-B76E34E9F01A}"/>
                </a:ext>
              </a:extLst>
            </p:cNvPr>
            <p:cNvSpPr txBox="1"/>
            <p:nvPr/>
          </p:nvSpPr>
          <p:spPr>
            <a:xfrm>
              <a:off x="8282763" y="340242"/>
              <a:ext cx="659218" cy="461665"/>
            </a:xfrm>
            <a:prstGeom prst="rect">
              <a:avLst/>
            </a:prstGeom>
            <a:noFill/>
          </p:spPr>
          <p:txBody>
            <a:bodyPr wrap="square" rtlCol="0">
              <a:spAutoFit/>
            </a:bodyPr>
            <a:lstStyle/>
            <a:p>
              <a:r>
                <a:rPr lang="en-US" sz="1200" i="1" dirty="0"/>
                <a:t>LEGACY</a:t>
              </a:r>
            </a:p>
            <a:p>
              <a:r>
                <a:rPr lang="en-US" sz="1200" i="1" dirty="0"/>
                <a:t> INFO</a:t>
              </a:r>
            </a:p>
          </p:txBody>
        </p:sp>
      </p:grpSp>
      <p:sp>
        <p:nvSpPr>
          <p:cNvPr id="8" name="Slide Number Placeholder 1">
            <a:extLst>
              <a:ext uri="{FF2B5EF4-FFF2-40B4-BE49-F238E27FC236}">
                <a16:creationId xmlns:a16="http://schemas.microsoft.com/office/drawing/2014/main" id="{DC8BE458-C707-4204-A82A-E43404A9F34F}"/>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209</a:t>
            </a:fld>
            <a:endParaRPr lang="en-US" altLang="en-US" sz="1200" dirty="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F709512-7077-4059-BB50-C92DE84FBEAE}"/>
              </a:ext>
            </a:extLst>
          </p:cNvPr>
          <p:cNvSpPr txBox="1">
            <a:spLocks noGrp="1"/>
          </p:cNvSpPr>
          <p:nvPr>
            <p:ph type="title"/>
          </p:nvPr>
        </p:nvSpPr>
        <p:spPr>
          <a:xfrm>
            <a:off x="978194" y="0"/>
            <a:ext cx="7304569"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Some Commonly Used Routines</a:t>
            </a:r>
          </a:p>
        </p:txBody>
      </p:sp>
      <p:sp>
        <p:nvSpPr>
          <p:cNvPr id="3" name="object 3">
            <a:extLst>
              <a:ext uri="{FF2B5EF4-FFF2-40B4-BE49-F238E27FC236}">
                <a16:creationId xmlns:a16="http://schemas.microsoft.com/office/drawing/2014/main" id="{DABB2FDB-1176-4FB3-A10A-A552CDB110F0}"/>
              </a:ext>
            </a:extLst>
          </p:cNvPr>
          <p:cNvSpPr txBox="1"/>
          <p:nvPr/>
        </p:nvSpPr>
        <p:spPr>
          <a:xfrm>
            <a:off x="155575" y="1149350"/>
            <a:ext cx="8836025" cy="5922775"/>
          </a:xfrm>
          <a:prstGeom prst="rect">
            <a:avLst/>
          </a:prstGeom>
        </p:spPr>
        <p:txBody>
          <a:bodyPr lIns="0" tIns="13335" rIns="0" bIns="0">
            <a:spAutoFit/>
          </a:bodyPr>
          <a:lstStyle>
            <a:lvl1pPr marL="184150" indent="-171450">
              <a:tabLst>
                <a:tab pos="184150" algn="l"/>
              </a:tabLst>
              <a:defRPr>
                <a:solidFill>
                  <a:schemeClr val="tx1"/>
                </a:solidFill>
                <a:latin typeface="Arial" panose="020B0604020202020204" pitchFamily="34" charset="0"/>
              </a:defRPr>
            </a:lvl1pPr>
            <a:lvl2pPr marL="742950" indent="-285750">
              <a:tabLst>
                <a:tab pos="184150" algn="l"/>
              </a:tabLst>
              <a:defRPr>
                <a:solidFill>
                  <a:schemeClr val="tx1"/>
                </a:solidFill>
                <a:latin typeface="Arial" panose="020B0604020202020204" pitchFamily="34" charset="0"/>
              </a:defRPr>
            </a:lvl2pPr>
            <a:lvl3pPr marL="1143000" indent="-228600">
              <a:tabLst>
                <a:tab pos="184150" algn="l"/>
              </a:tabLst>
              <a:defRPr>
                <a:solidFill>
                  <a:schemeClr val="tx1"/>
                </a:solidFill>
                <a:latin typeface="Arial" panose="020B0604020202020204" pitchFamily="34" charset="0"/>
              </a:defRPr>
            </a:lvl3pPr>
            <a:lvl4pPr marL="1600200" indent="-228600">
              <a:tabLst>
                <a:tab pos="184150" algn="l"/>
              </a:tabLst>
              <a:defRPr>
                <a:solidFill>
                  <a:schemeClr val="tx1"/>
                </a:solidFill>
                <a:latin typeface="Arial" panose="020B0604020202020204" pitchFamily="34" charset="0"/>
              </a:defRPr>
            </a:lvl4pPr>
            <a:lvl5pPr marL="2057400" indent="-228600">
              <a:tabLst>
                <a:tab pos="18415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18415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18415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18415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184150" algn="l"/>
              </a:tabLst>
              <a:defRPr>
                <a:solidFill>
                  <a:schemeClr val="tx1"/>
                </a:solidFill>
                <a:latin typeface="Arial" panose="020B0604020202020204" pitchFamily="34" charset="0"/>
              </a:defRPr>
            </a:lvl9pPr>
          </a:lstStyle>
          <a:p>
            <a:pPr>
              <a:spcBef>
                <a:spcPts val="100"/>
              </a:spcBef>
              <a:buFontTx/>
              <a:buChar char="•"/>
              <a:defRPr/>
            </a:pPr>
            <a:r>
              <a:rPr lang="en-US" altLang="en-US" sz="2000" dirty="0">
                <a:solidFill>
                  <a:srgbClr val="0B3D91"/>
                </a:solidFill>
                <a:cs typeface="Arial" panose="020B0604020202020204" pitchFamily="34" charset="0"/>
              </a:rPr>
              <a:t>Common Actual to Relative Conversion Routines</a:t>
            </a:r>
          </a:p>
          <a:p>
            <a:pPr marL="12700" indent="0">
              <a:spcBef>
                <a:spcPts val="100"/>
              </a:spcBef>
              <a:defRPr/>
            </a:pPr>
            <a:r>
              <a:rPr lang="en-US" altLang="en-US" sz="1200" dirty="0">
                <a:latin typeface="Courier New" panose="02070309020205020404" pitchFamily="49" charset="0"/>
                <a:cs typeface="Courier New" panose="02070309020205020404" pitchFamily="49" charset="0"/>
              </a:rPr>
              <a:t>CALL NODTRN(‘MYSUBMODEL’,101,ITEST) $ Find index in FORTRAN T array for node MYSUBMODEL.101</a:t>
            </a:r>
          </a:p>
          <a:p>
            <a:pPr algn="ctr">
              <a:defRPr/>
            </a:pPr>
            <a:r>
              <a:rPr lang="en-US" altLang="en-US" sz="1200" dirty="0">
                <a:latin typeface="Courier New" panose="02070309020205020404" pitchFamily="49" charset="0"/>
                <a:cs typeface="Courier New" panose="02070309020205020404" pitchFamily="49" charset="0"/>
              </a:rPr>
              <a:t>and return to ITEST</a:t>
            </a:r>
          </a:p>
          <a:p>
            <a:pPr>
              <a:defRPr/>
            </a:pPr>
            <a:r>
              <a:rPr lang="en-US" altLang="en-US" sz="1200" dirty="0">
                <a:latin typeface="Courier New" panose="02070309020205020404" pitchFamily="49" charset="0"/>
                <a:cs typeface="Courier New" panose="02070309020205020404" pitchFamily="49" charset="0"/>
              </a:rPr>
              <a:t>ITEST = INTNOD(‘MYSUBMODEL’,101)    $ Same as above, but a function instead of a subroutine</a:t>
            </a:r>
          </a:p>
          <a:p>
            <a:pPr marL="0" indent="12700">
              <a:tabLst/>
              <a:defRPr/>
            </a:pPr>
            <a:r>
              <a:rPr lang="en-US" altLang="en-US" sz="1200" dirty="0">
                <a:latin typeface="Courier New" panose="02070309020205020404" pitchFamily="49" charset="0"/>
                <a:cs typeface="Courier New" panose="02070309020205020404" pitchFamily="49" charset="0"/>
              </a:rPr>
              <a:t>CALL CONTRN(‘MYSUBMODEL’,101,ITEST) $ Find index in FORTRAN G array for </a:t>
            </a:r>
            <a:r>
              <a:rPr lang="en-US" altLang="en-US" sz="1200" dirty="0" err="1">
                <a:latin typeface="Courier New" panose="02070309020205020404" pitchFamily="49" charset="0"/>
                <a:cs typeface="Courier New" panose="02070309020205020404" pitchFamily="49" charset="0"/>
              </a:rPr>
              <a:t>cond</a:t>
            </a:r>
            <a:r>
              <a:rPr lang="en-US" altLang="en-US" sz="1200" dirty="0">
                <a:latin typeface="Courier New" panose="02070309020205020404" pitchFamily="49" charset="0"/>
                <a:cs typeface="Courier New" panose="02070309020205020404" pitchFamily="49" charset="0"/>
              </a:rPr>
              <a:t> MYSUBMODEL.101</a:t>
            </a:r>
          </a:p>
          <a:p>
            <a:pPr marL="0" indent="12700">
              <a:tabLst/>
              <a:defRPr/>
            </a:pPr>
            <a:r>
              <a:rPr lang="en-US" altLang="en-US" sz="1200" dirty="0">
                <a:latin typeface="Courier New" panose="02070309020205020404" pitchFamily="49" charset="0"/>
                <a:cs typeface="Courier New" panose="02070309020205020404" pitchFamily="49" charset="0"/>
              </a:rPr>
              <a:t>                                      and return to ITEST</a:t>
            </a:r>
          </a:p>
          <a:p>
            <a:pPr marL="0" indent="12700">
              <a:tabLst/>
              <a:defRPr/>
            </a:pPr>
            <a:r>
              <a:rPr lang="en-US" altLang="en-US" sz="1200" dirty="0">
                <a:latin typeface="Courier New" panose="02070309020205020404" pitchFamily="49" charset="0"/>
                <a:cs typeface="Courier New" panose="02070309020205020404" pitchFamily="49" charset="0"/>
              </a:rPr>
              <a:t>ITEST = INTCON(‘MYSUBMODEL’,101)    $ Same as above, but a function instead of a subroutine </a:t>
            </a:r>
          </a:p>
          <a:p>
            <a:pPr marL="0" indent="12700">
              <a:tabLst/>
              <a:defRPr/>
            </a:pPr>
            <a:r>
              <a:rPr lang="en-US" altLang="en-US" sz="1200" dirty="0">
                <a:latin typeface="Courier New" panose="02070309020205020404" pitchFamily="49" charset="0"/>
                <a:cs typeface="Courier New" panose="02070309020205020404" pitchFamily="49" charset="0"/>
              </a:rPr>
              <a:t>CALL MODTRN(‘MYSUBMODEL’,ITEST)     $ Find index in FORTRAN submodel array for submodel </a:t>
            </a:r>
          </a:p>
          <a:p>
            <a:pPr marL="0" indent="12700">
              <a:tabLst/>
              <a:defRPr/>
            </a:pPr>
            <a:r>
              <a:rPr lang="en-US" altLang="en-US" sz="1200" dirty="0">
                <a:latin typeface="Courier New" panose="02070309020205020404" pitchFamily="49" charset="0"/>
                <a:cs typeface="Courier New" panose="02070309020205020404" pitchFamily="49" charset="0"/>
              </a:rPr>
              <a:t>                                      MYSUBMODEL and return to ITEST</a:t>
            </a:r>
          </a:p>
          <a:p>
            <a:pPr marL="0" indent="12700">
              <a:tabLst/>
              <a:defRPr/>
            </a:pPr>
            <a:r>
              <a:rPr lang="en-US" sz="1200" spc="-5" dirty="0">
                <a:latin typeface="Courier New"/>
                <a:cs typeface="Courier New"/>
              </a:rPr>
              <a:t>ITEST </a:t>
            </a:r>
            <a:r>
              <a:rPr lang="en-US" sz="1200" dirty="0">
                <a:latin typeface="Courier New"/>
                <a:cs typeface="Courier New"/>
              </a:rPr>
              <a:t>=</a:t>
            </a:r>
            <a:r>
              <a:rPr lang="en-US" sz="1200" spc="-30" dirty="0">
                <a:latin typeface="Courier New"/>
                <a:cs typeface="Courier New"/>
              </a:rPr>
              <a:t> </a:t>
            </a:r>
            <a:r>
              <a:rPr lang="en-US" sz="1200" dirty="0">
                <a:latin typeface="Courier New"/>
                <a:cs typeface="Courier New"/>
              </a:rPr>
              <a:t>MDLTRN(‘MYSUBMODEL’)</a:t>
            </a:r>
            <a:r>
              <a:rPr lang="en-US" altLang="en-US" sz="1200" dirty="0">
                <a:latin typeface="Courier New" panose="02070309020205020404" pitchFamily="49" charset="0"/>
                <a:cs typeface="Courier New" panose="02070309020205020404" pitchFamily="49" charset="0"/>
              </a:rPr>
              <a:t>        $ Same as above, but a function instead of a subroutine</a:t>
            </a:r>
          </a:p>
          <a:p>
            <a:pPr>
              <a:spcBef>
                <a:spcPts val="100"/>
              </a:spcBef>
              <a:defRPr/>
            </a:pPr>
            <a:r>
              <a:rPr lang="en-US" sz="1200" dirty="0">
                <a:latin typeface="Courier New"/>
                <a:cs typeface="Courier New"/>
              </a:rPr>
              <a:t>CALL ARYTRN(‘MYSUBMODEL’,101,ITEST) $ Find index </a:t>
            </a:r>
            <a:r>
              <a:rPr lang="en-US" sz="1200" spc="-5" dirty="0">
                <a:latin typeface="Courier New"/>
                <a:cs typeface="Courier New"/>
              </a:rPr>
              <a:t>in </a:t>
            </a:r>
            <a:r>
              <a:rPr lang="en-US" sz="1200" dirty="0">
                <a:latin typeface="Courier New"/>
                <a:cs typeface="Courier New"/>
              </a:rPr>
              <a:t>FORTRAN A array for </a:t>
            </a:r>
            <a:r>
              <a:rPr lang="en-US" sz="1200" spc="-5" dirty="0">
                <a:latin typeface="Courier New"/>
                <a:cs typeface="Courier New"/>
              </a:rPr>
              <a:t>array</a:t>
            </a:r>
            <a:r>
              <a:rPr lang="en-US" sz="1200" spc="114" dirty="0">
                <a:latin typeface="Courier New"/>
                <a:cs typeface="Courier New"/>
              </a:rPr>
              <a:t> </a:t>
            </a:r>
            <a:r>
              <a:rPr lang="en-US" sz="1200" dirty="0">
                <a:latin typeface="Courier New"/>
                <a:cs typeface="Courier New"/>
              </a:rPr>
              <a:t>MYSUBMODEL.101</a:t>
            </a:r>
          </a:p>
          <a:p>
            <a:pPr>
              <a:spcBef>
                <a:spcPts val="100"/>
              </a:spcBef>
              <a:defRPr/>
            </a:pPr>
            <a:r>
              <a:rPr lang="en-US" sz="1200" dirty="0">
                <a:latin typeface="Courier New"/>
                <a:cs typeface="Courier New"/>
              </a:rPr>
              <a:t>                                      and return </a:t>
            </a:r>
            <a:r>
              <a:rPr lang="en-US" sz="1200" spc="-5" dirty="0">
                <a:latin typeface="Courier New"/>
                <a:cs typeface="Courier New"/>
              </a:rPr>
              <a:t>to</a:t>
            </a:r>
            <a:r>
              <a:rPr lang="en-US" sz="1200" spc="20" dirty="0">
                <a:latin typeface="Courier New"/>
                <a:cs typeface="Courier New"/>
              </a:rPr>
              <a:t> </a:t>
            </a:r>
            <a:r>
              <a:rPr lang="en-US" sz="1200" dirty="0">
                <a:latin typeface="Courier New"/>
                <a:cs typeface="Courier New"/>
              </a:rPr>
              <a:t>ITEST</a:t>
            </a:r>
          </a:p>
          <a:p>
            <a:pPr marL="186690" algn="ctr">
              <a:spcBef>
                <a:spcPts val="345"/>
              </a:spcBef>
              <a:defRPr/>
            </a:pPr>
            <a:r>
              <a:rPr lang="en-US" i="1" spc="-5" dirty="0">
                <a:solidFill>
                  <a:srgbClr val="FF0000"/>
                </a:solidFill>
                <a:latin typeface="Arial"/>
                <a:cs typeface="Arial"/>
              </a:rPr>
              <a:t>More on Actual and Relative </a:t>
            </a:r>
            <a:r>
              <a:rPr lang="en-US" i="1" spc="-10" dirty="0">
                <a:solidFill>
                  <a:srgbClr val="FF0000"/>
                </a:solidFill>
                <a:latin typeface="Arial"/>
                <a:cs typeface="Arial"/>
              </a:rPr>
              <a:t>Numbering </a:t>
            </a:r>
            <a:r>
              <a:rPr lang="en-US" i="1" spc="-5" dirty="0">
                <a:solidFill>
                  <a:srgbClr val="FF0000"/>
                </a:solidFill>
                <a:latin typeface="Arial"/>
                <a:cs typeface="Arial"/>
              </a:rPr>
              <a:t>in Advanced</a:t>
            </a:r>
            <a:r>
              <a:rPr lang="en-US" i="1" spc="95" dirty="0">
                <a:solidFill>
                  <a:srgbClr val="FF0000"/>
                </a:solidFill>
                <a:latin typeface="Arial"/>
                <a:cs typeface="Arial"/>
              </a:rPr>
              <a:t> </a:t>
            </a:r>
            <a:r>
              <a:rPr lang="en-US" i="1" spc="-5" dirty="0">
                <a:solidFill>
                  <a:srgbClr val="FF0000"/>
                </a:solidFill>
                <a:latin typeface="Arial"/>
                <a:cs typeface="Arial"/>
              </a:rPr>
              <a:t>SINDA</a:t>
            </a:r>
            <a:endParaRPr lang="en-US" dirty="0">
              <a:latin typeface="Arial"/>
              <a:cs typeface="Arial"/>
            </a:endParaRPr>
          </a:p>
          <a:p>
            <a:pPr marL="184785" indent="-172720">
              <a:spcBef>
                <a:spcPts val="1435"/>
              </a:spcBef>
              <a:buFontTx/>
              <a:buChar char="•"/>
              <a:tabLst>
                <a:tab pos="185420" algn="l"/>
              </a:tabLst>
              <a:defRPr/>
            </a:pPr>
            <a:r>
              <a:rPr lang="en-US" sz="2000" dirty="0">
                <a:solidFill>
                  <a:srgbClr val="0B3D91"/>
                </a:solidFill>
                <a:latin typeface="Arial"/>
                <a:cs typeface="Arial"/>
              </a:rPr>
              <a:t>Common </a:t>
            </a:r>
            <a:r>
              <a:rPr lang="en-US" sz="2000" spc="-5" dirty="0">
                <a:solidFill>
                  <a:srgbClr val="0B3D91"/>
                </a:solidFill>
                <a:latin typeface="Arial"/>
                <a:cs typeface="Arial"/>
              </a:rPr>
              <a:t>State </a:t>
            </a:r>
            <a:r>
              <a:rPr lang="en-US" sz="2000" dirty="0">
                <a:solidFill>
                  <a:srgbClr val="0B3D91"/>
                </a:solidFill>
                <a:latin typeface="Arial"/>
                <a:cs typeface="Arial"/>
              </a:rPr>
              <a:t>Change</a:t>
            </a:r>
            <a:r>
              <a:rPr lang="en-US" sz="2000" spc="-90" dirty="0">
                <a:solidFill>
                  <a:srgbClr val="0B3D91"/>
                </a:solidFill>
                <a:latin typeface="Arial"/>
                <a:cs typeface="Arial"/>
              </a:rPr>
              <a:t> </a:t>
            </a:r>
            <a:r>
              <a:rPr lang="en-US" sz="2000" dirty="0">
                <a:solidFill>
                  <a:srgbClr val="0B3D91"/>
                </a:solidFill>
                <a:latin typeface="Arial"/>
                <a:cs typeface="Arial"/>
              </a:rPr>
              <a:t>Routines</a:t>
            </a:r>
          </a:p>
          <a:p>
            <a:pPr>
              <a:spcBef>
                <a:spcPts val="100"/>
              </a:spcBef>
              <a:buFontTx/>
              <a:buNone/>
            </a:pPr>
            <a:r>
              <a:rPr lang="en-US" altLang="en-US" sz="1200" dirty="0">
                <a:latin typeface="Courier New" panose="02070309020205020404" pitchFamily="49" charset="0"/>
                <a:cs typeface="Courier New" panose="02070309020205020404" pitchFamily="49" charset="0"/>
              </a:rPr>
              <a:t>CALL HTRNOD(‘MYSUBMODEL’,101)   $ Makes node SUBMODEL.101 a heater node (must have been  </a:t>
            </a:r>
          </a:p>
          <a:p>
            <a:pPr>
              <a:spcBef>
                <a:spcPts val="100"/>
              </a:spcBef>
              <a:buFontTx/>
              <a:buNone/>
            </a:pPr>
            <a:r>
              <a:rPr lang="en-US" altLang="en-US" sz="1200" dirty="0">
                <a:latin typeface="Courier New" panose="02070309020205020404" pitchFamily="49" charset="0"/>
                <a:cs typeface="Courier New" panose="02070309020205020404" pitchFamily="49" charset="0"/>
              </a:rPr>
              <a:t>                                  defined as Diffusion or arithmetic originally)</a:t>
            </a:r>
          </a:p>
          <a:p>
            <a:pPr>
              <a:spcBef>
                <a:spcPct val="0"/>
              </a:spcBef>
              <a:buFontTx/>
              <a:buNone/>
            </a:pPr>
            <a:r>
              <a:rPr lang="en-US" altLang="en-US" sz="1200" dirty="0">
                <a:latin typeface="Courier New" panose="02070309020205020404" pitchFamily="49" charset="0"/>
                <a:cs typeface="Courier New" panose="02070309020205020404" pitchFamily="49" charset="0"/>
              </a:rPr>
              <a:t>CALL RELNOD(‘MYSUBMODEL’,101)   $ Releases node SUBMODEL.101 back to its original type</a:t>
            </a:r>
          </a:p>
          <a:p>
            <a:pPr>
              <a:spcBef>
                <a:spcPct val="0"/>
              </a:spcBef>
              <a:buFontTx/>
              <a:buNone/>
            </a:pPr>
            <a:r>
              <a:rPr lang="en-US" altLang="en-US" sz="1200" dirty="0">
                <a:latin typeface="Courier New" panose="02070309020205020404" pitchFamily="49" charset="0"/>
                <a:cs typeface="Courier New" panose="02070309020205020404" pitchFamily="49" charset="0"/>
              </a:rPr>
              <a:t>CALL HTRMOD(‘MYSUBMODEL’,’AD’)  $ Makes all Diffusion and Arithmetic nodes in submodel   </a:t>
            </a:r>
          </a:p>
          <a:p>
            <a:pPr>
              <a:spcBef>
                <a:spcPct val="0"/>
              </a:spcBef>
              <a:buFontTx/>
              <a:buNone/>
            </a:pPr>
            <a:r>
              <a:rPr lang="en-US" altLang="en-US" sz="1200" dirty="0">
                <a:latin typeface="Courier New" panose="02070309020205020404" pitchFamily="49" charset="0"/>
                <a:cs typeface="Courier New" panose="02070309020205020404" pitchFamily="49" charset="0"/>
              </a:rPr>
              <a:t>                                  MYSUBMODEL into heater nodes</a:t>
            </a:r>
          </a:p>
          <a:p>
            <a:pPr>
              <a:spcBef>
                <a:spcPct val="0"/>
              </a:spcBef>
              <a:buFontTx/>
              <a:buNone/>
            </a:pPr>
            <a:r>
              <a:rPr lang="en-US" altLang="en-US" sz="1200" dirty="0">
                <a:latin typeface="Courier New" panose="02070309020205020404" pitchFamily="49" charset="0"/>
                <a:cs typeface="Courier New" panose="02070309020205020404" pitchFamily="49" charset="0"/>
              </a:rPr>
              <a:t>CALL RELMOD(‘MYSUBMODEL’,’A’)   $ Releases all Arithmetic nodes in submodel MYSUBMODEL  back to </a:t>
            </a:r>
          </a:p>
          <a:p>
            <a:pPr>
              <a:spcBef>
                <a:spcPct val="0"/>
              </a:spcBef>
              <a:buFontTx/>
              <a:buNone/>
            </a:pPr>
            <a:r>
              <a:rPr lang="en-US" altLang="en-US" sz="1200" dirty="0">
                <a:latin typeface="Courier New" panose="02070309020205020404" pitchFamily="49" charset="0"/>
                <a:cs typeface="Courier New" panose="02070309020205020404" pitchFamily="49" charset="0"/>
              </a:rPr>
              <a:t>                                  their original type</a:t>
            </a:r>
          </a:p>
          <a:p>
            <a:pPr marL="184785" indent="-172720">
              <a:spcBef>
                <a:spcPts val="1435"/>
              </a:spcBef>
              <a:buFontTx/>
              <a:buChar char="•"/>
              <a:tabLst>
                <a:tab pos="185420" algn="l"/>
              </a:tabLst>
              <a:defRPr/>
            </a:pPr>
            <a:endParaRPr lang="en-US" sz="2000" dirty="0">
              <a:solidFill>
                <a:srgbClr val="0B3D91"/>
              </a:solidFill>
              <a:latin typeface="Arial"/>
              <a:cs typeface="Arial"/>
            </a:endParaRPr>
          </a:p>
          <a:p>
            <a:pPr marL="0" indent="12700">
              <a:tabLst/>
              <a:defRPr/>
            </a:pPr>
            <a:endParaRPr lang="en-US" sz="1200" dirty="0">
              <a:latin typeface="Courier New"/>
              <a:cs typeface="Courier New"/>
            </a:endParaRPr>
          </a:p>
          <a:p>
            <a:pPr marL="0" indent="12700">
              <a:tabLst/>
              <a:defRPr/>
            </a:pPr>
            <a:endParaRPr lang="en-US" sz="1200" dirty="0">
              <a:latin typeface="Courier New"/>
              <a:cs typeface="Courier New"/>
            </a:endParaRPr>
          </a:p>
          <a:p>
            <a:pPr marL="0" indent="12700">
              <a:tabLst/>
              <a:defRPr/>
            </a:pPr>
            <a:endParaRPr lang="en-US" altLang="en-US" sz="1200" dirty="0">
              <a:latin typeface="Courier New" panose="02070309020205020404" pitchFamily="49" charset="0"/>
              <a:cs typeface="Courier New" panose="02070309020205020404" pitchFamily="49" charset="0"/>
            </a:endParaRPr>
          </a:p>
          <a:p>
            <a:pPr marL="0" indent="12700">
              <a:tabLst/>
              <a:defRPr/>
            </a:pPr>
            <a:endParaRPr lang="en-US" altLang="en-US" sz="1200" dirty="0">
              <a:latin typeface="Courier New" panose="02070309020205020404" pitchFamily="49" charset="0"/>
              <a:cs typeface="Courier New" panose="02070309020205020404" pitchFamily="49" charset="0"/>
            </a:endParaRPr>
          </a:p>
          <a:p>
            <a:pPr marL="0" indent="12700">
              <a:tabLst/>
              <a:defRPr/>
            </a:pPr>
            <a:r>
              <a:rPr lang="en-US" altLang="en-US" sz="1200" dirty="0">
                <a:latin typeface="Courier New" panose="02070309020205020404" pitchFamily="49" charset="0"/>
                <a:cs typeface="Courier New" panose="02070309020205020404" pitchFamily="49" charset="0"/>
              </a:rPr>
              <a:t>              	</a:t>
            </a:r>
          </a:p>
        </p:txBody>
      </p:sp>
      <p:sp>
        <p:nvSpPr>
          <p:cNvPr id="175113" name="object 12">
            <a:extLst>
              <a:ext uri="{FF2B5EF4-FFF2-40B4-BE49-F238E27FC236}">
                <a16:creationId xmlns:a16="http://schemas.microsoft.com/office/drawing/2014/main" id="{76773487-453F-4849-9E6B-8AD370B339E4}"/>
              </a:ext>
            </a:extLst>
          </p:cNvPr>
          <p:cNvSpPr txBox="1">
            <a:spLocks noChangeArrowheads="1"/>
          </p:cNvSpPr>
          <p:nvPr/>
        </p:nvSpPr>
        <p:spPr bwMode="auto">
          <a:xfrm>
            <a:off x="628650" y="5759450"/>
            <a:ext cx="78867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889000" indent="-8763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800" i="1" dirty="0">
                <a:solidFill>
                  <a:srgbClr val="FF0000"/>
                </a:solidFill>
                <a:latin typeface="Arial" panose="020B0604020202020204" pitchFamily="34" charset="0"/>
                <a:cs typeface="Arial" panose="020B0604020202020204" pitchFamily="34" charset="0"/>
              </a:rPr>
              <a:t>Useful for temporarily suspending nodes or submodels from the solution while  including them in a BUILD (for example unconnected nodes)</a:t>
            </a:r>
            <a:endParaRPr lang="en-US" altLang="en-US" sz="1800" dirty="0">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6D3A1EC6-BC7F-4E27-BBD2-FBCF1ECEE520}"/>
              </a:ext>
            </a:extLst>
          </p:cNvPr>
          <p:cNvGrpSpPr/>
          <p:nvPr/>
        </p:nvGrpSpPr>
        <p:grpSpPr>
          <a:xfrm>
            <a:off x="8346558" y="739521"/>
            <a:ext cx="805859" cy="819658"/>
            <a:chOff x="8210550" y="121944"/>
            <a:chExt cx="805859" cy="819658"/>
          </a:xfrm>
        </p:grpSpPr>
        <p:pic>
          <p:nvPicPr>
            <p:cNvPr id="12" name="Picture 2" descr="Free clip art borders scroll free clipart images">
              <a:extLst>
                <a:ext uri="{FF2B5EF4-FFF2-40B4-BE49-F238E27FC236}">
                  <a16:creationId xmlns:a16="http://schemas.microsoft.com/office/drawing/2014/main" id="{A9152510-2596-440E-A181-1E990F4FC7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0550" y="121944"/>
              <a:ext cx="805859" cy="81965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958DE38-A349-4BCD-B3A1-610C47BE41D8}"/>
                </a:ext>
              </a:extLst>
            </p:cNvPr>
            <p:cNvSpPr txBox="1"/>
            <p:nvPr/>
          </p:nvSpPr>
          <p:spPr>
            <a:xfrm>
              <a:off x="8282763" y="340242"/>
              <a:ext cx="659218" cy="461665"/>
            </a:xfrm>
            <a:prstGeom prst="rect">
              <a:avLst/>
            </a:prstGeom>
            <a:noFill/>
          </p:spPr>
          <p:txBody>
            <a:bodyPr wrap="square" rtlCol="0">
              <a:spAutoFit/>
            </a:bodyPr>
            <a:lstStyle/>
            <a:p>
              <a:r>
                <a:rPr lang="en-US" sz="1200" i="1" dirty="0"/>
                <a:t>LEGACY</a:t>
              </a:r>
            </a:p>
            <a:p>
              <a:r>
                <a:rPr lang="en-US" sz="1200" i="1" dirty="0"/>
                <a:t> INFO</a:t>
              </a:r>
            </a:p>
          </p:txBody>
        </p:sp>
      </p:grpSp>
      <p:sp>
        <p:nvSpPr>
          <p:cNvPr id="8" name="Slide Number Placeholder 1">
            <a:extLst>
              <a:ext uri="{FF2B5EF4-FFF2-40B4-BE49-F238E27FC236}">
                <a16:creationId xmlns:a16="http://schemas.microsoft.com/office/drawing/2014/main" id="{5674E2AF-C438-4EF1-AB32-93E6F776ED41}"/>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210</a:t>
            </a:fld>
            <a:endParaRPr lang="en-US" altLang="en-US" sz="1200" dirty="0"/>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037BA999-ACF8-48EE-88FB-25864C681F31}"/>
              </a:ext>
            </a:extLst>
          </p:cNvPr>
          <p:cNvSpPr txBox="1">
            <a:spLocks noGrp="1"/>
          </p:cNvSpPr>
          <p:nvPr>
            <p:ph type="title"/>
          </p:nvPr>
        </p:nvSpPr>
        <p:spPr>
          <a:xfrm>
            <a:off x="956930" y="0"/>
            <a:ext cx="7381211" cy="1010093"/>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Some Commonly Used Routines</a:t>
            </a:r>
          </a:p>
        </p:txBody>
      </p:sp>
      <p:sp>
        <p:nvSpPr>
          <p:cNvPr id="176131" name="object 3">
            <a:extLst>
              <a:ext uri="{FF2B5EF4-FFF2-40B4-BE49-F238E27FC236}">
                <a16:creationId xmlns:a16="http://schemas.microsoft.com/office/drawing/2014/main" id="{AB8F9E98-8046-458B-B76E-73FBDD9F3F96}"/>
              </a:ext>
            </a:extLst>
          </p:cNvPr>
          <p:cNvSpPr txBox="1">
            <a:spLocks noChangeArrowheads="1"/>
          </p:cNvSpPr>
          <p:nvPr/>
        </p:nvSpPr>
        <p:spPr bwMode="auto">
          <a:xfrm>
            <a:off x="231775" y="1092200"/>
            <a:ext cx="8710206" cy="512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0"/>
              </a:spcBef>
              <a:buFontTx/>
              <a:buChar char="•"/>
            </a:pPr>
            <a:r>
              <a:rPr lang="en-US" altLang="en-US" sz="2000" dirty="0">
                <a:solidFill>
                  <a:srgbClr val="0B3D91"/>
                </a:solidFill>
                <a:latin typeface="Arial" panose="020B0604020202020204" pitchFamily="34" charset="0"/>
                <a:cs typeface="Arial" panose="020B0604020202020204" pitchFamily="34" charset="0"/>
              </a:rPr>
              <a:t>Common Application Routines</a:t>
            </a:r>
          </a:p>
          <a:p>
            <a:pPr marL="344488" indent="-177800">
              <a:spcBef>
                <a:spcPts val="0"/>
              </a:spcBef>
              <a:buFontTx/>
              <a:buNone/>
              <a:tabLst/>
            </a:pPr>
            <a:r>
              <a:rPr lang="en-US" altLang="en-US" sz="1800" dirty="0">
                <a:solidFill>
                  <a:srgbClr val="0B3D91"/>
                </a:solidFill>
                <a:latin typeface="Arial" panose="020B0604020202020204" pitchFamily="34" charset="0"/>
                <a:cs typeface="Arial" panose="020B0604020202020204" pitchFamily="34" charset="0"/>
              </a:rPr>
              <a:t>– Heater Simulation</a:t>
            </a:r>
          </a:p>
          <a:p>
            <a:pPr marL="344488" indent="-177800">
              <a:spcBef>
                <a:spcPts val="0"/>
              </a:spcBef>
              <a:buFontTx/>
              <a:buNone/>
              <a:tabLst/>
            </a:pPr>
            <a:endParaRPr lang="en-US" altLang="en-US" sz="600" dirty="0">
              <a:solidFill>
                <a:srgbClr val="0B3D91"/>
              </a:solidFill>
              <a:latin typeface="Arial" panose="020B0604020202020204" pitchFamily="34" charset="0"/>
              <a:cs typeface="Arial" panose="020B0604020202020204" pitchFamily="34" charset="0"/>
            </a:endParaRPr>
          </a:p>
          <a:p>
            <a:pPr marL="0" indent="12700">
              <a:spcBef>
                <a:spcPts val="0"/>
              </a:spcBef>
              <a:buFontTx/>
              <a:buNone/>
              <a:tabLst>
                <a:tab pos="461963" algn="l"/>
              </a:tabLst>
            </a:pPr>
            <a:r>
              <a:rPr lang="en-US" altLang="en-US" sz="1200" dirty="0">
                <a:latin typeface="Courier New" panose="02070309020205020404" pitchFamily="49" charset="0"/>
                <a:cs typeface="Courier New" panose="02070309020205020404" pitchFamily="49" charset="0"/>
              </a:rPr>
              <a:t>C Return 1.0 if T101 is above 5.0 (off),0.0 if below -5.0 (on) to XK101. Value is unchanged</a:t>
            </a:r>
          </a:p>
          <a:p>
            <a:pPr marL="0" indent="12700">
              <a:spcBef>
                <a:spcPts val="0"/>
              </a:spcBef>
              <a:buFontTx/>
              <a:buNone/>
              <a:tabLst>
                <a:tab pos="461963" algn="l"/>
              </a:tabLst>
            </a:pPr>
            <a:r>
              <a:rPr lang="en-US" altLang="en-US" sz="1200" dirty="0">
                <a:latin typeface="Courier New" panose="02070309020205020404" pitchFamily="49" charset="0"/>
                <a:cs typeface="Courier New" panose="02070309020205020404" pitchFamily="49" charset="0"/>
              </a:rPr>
              <a:t>C if between -5.0 and 5.0</a:t>
            </a:r>
          </a:p>
          <a:p>
            <a:pPr marL="0" indent="12700">
              <a:spcBef>
                <a:spcPts val="0"/>
              </a:spcBef>
              <a:buFontTx/>
              <a:buNone/>
              <a:tabLst>
                <a:tab pos="461963" algn="l"/>
              </a:tabLst>
            </a:pPr>
            <a:r>
              <a:rPr lang="en-US" altLang="en-US" sz="1200" dirty="0">
                <a:latin typeface="Courier New" panose="02070309020205020404" pitchFamily="49" charset="0"/>
                <a:cs typeface="Courier New" panose="02070309020205020404" pitchFamily="49" charset="0"/>
              </a:rPr>
              <a:t>M      CALL THRMST(T101,-5.0,5.0,XK101) $ Sets XK101 to 0.0 or 1.0 based on thermostat state</a:t>
            </a:r>
          </a:p>
          <a:p>
            <a:pPr marL="0" indent="12700">
              <a:spcBef>
                <a:spcPts val="0"/>
              </a:spcBef>
              <a:buNone/>
              <a:tabLst>
                <a:tab pos="461963" algn="l"/>
              </a:tabLst>
            </a:pPr>
            <a:r>
              <a:rPr lang="en-US" altLang="en-US" sz="1200" dirty="0">
                <a:latin typeface="Courier New" panose="02070309020205020404" pitchFamily="49" charset="0"/>
                <a:cs typeface="Courier New" panose="02070309020205020404" pitchFamily="49" charset="0"/>
              </a:rPr>
              <a:t>C</a:t>
            </a:r>
          </a:p>
          <a:p>
            <a:pPr marL="0" indent="12700">
              <a:spcBef>
                <a:spcPts val="0"/>
              </a:spcBef>
              <a:buFontTx/>
              <a:buNone/>
              <a:tabLst>
                <a:tab pos="461963" algn="l"/>
              </a:tabLst>
            </a:pPr>
            <a:r>
              <a:rPr lang="en-US" altLang="en-US" sz="1200" dirty="0">
                <a:latin typeface="Courier New" panose="02070309020205020404" pitchFamily="49" charset="0"/>
                <a:cs typeface="Courier New" panose="02070309020205020404" pitchFamily="49" charset="0"/>
              </a:rPr>
              <a:t>C Adds 10.0 W to Q101 if T101 would result in heater on. ZTEST and YTEST hold how long the</a:t>
            </a:r>
          </a:p>
          <a:p>
            <a:pPr marL="0" indent="12700">
              <a:spcBef>
                <a:spcPts val="0"/>
              </a:spcBef>
              <a:buFontTx/>
              <a:buNone/>
              <a:tabLst>
                <a:tab pos="461963" algn="l"/>
              </a:tabLst>
            </a:pPr>
            <a:r>
              <a:rPr lang="en-US" altLang="en-US" sz="1200" dirty="0">
                <a:latin typeface="Courier New" panose="02070309020205020404" pitchFamily="49" charset="0"/>
                <a:cs typeface="Courier New" panose="02070309020205020404" pitchFamily="49" charset="0"/>
              </a:rPr>
              <a:t>C heater has been on and how many times it switched. XK101 is 0.0 if on and 1.0 if off</a:t>
            </a:r>
          </a:p>
          <a:p>
            <a:pPr marL="0" indent="12700">
              <a:spcBef>
                <a:spcPts val="0"/>
              </a:spcBef>
              <a:buFontTx/>
              <a:buNone/>
              <a:tabLst>
                <a:tab pos="461963" algn="l"/>
              </a:tabLst>
            </a:pPr>
            <a:r>
              <a:rPr lang="en-US" altLang="en-US" sz="1200" dirty="0">
                <a:latin typeface="Courier New" panose="02070309020205020404" pitchFamily="49" charset="0"/>
                <a:cs typeface="Courier New" panose="02070309020205020404" pitchFamily="49" charset="0"/>
              </a:rPr>
              <a:t>M      CALL HEATER(T101,Q101,10.0,-5.0,5.0,ZTEST,YTEST,XK101)</a:t>
            </a:r>
          </a:p>
          <a:p>
            <a:pPr marL="0" indent="12700">
              <a:spcBef>
                <a:spcPts val="0"/>
              </a:spcBef>
              <a:buFontTx/>
              <a:buNone/>
              <a:tabLst>
                <a:tab pos="461963" algn="l"/>
              </a:tabLst>
            </a:pPr>
            <a:r>
              <a:rPr lang="en-US" altLang="en-US" sz="1200" dirty="0">
                <a:latin typeface="Courier New" panose="02070309020205020404" pitchFamily="49" charset="0"/>
                <a:cs typeface="Courier New" panose="02070309020205020404" pitchFamily="49" charset="0"/>
              </a:rPr>
              <a:t>C</a:t>
            </a:r>
          </a:p>
          <a:p>
            <a:pPr>
              <a:spcBef>
                <a:spcPts val="0"/>
              </a:spcBef>
              <a:buFontTx/>
              <a:buNone/>
            </a:pPr>
            <a:r>
              <a:rPr lang="en-US" altLang="en-US" sz="1200" dirty="0">
                <a:latin typeface="Courier New" panose="02070309020205020404" pitchFamily="49" charset="0"/>
                <a:cs typeface="Courier New" panose="02070309020205020404" pitchFamily="49" charset="0"/>
              </a:rPr>
              <a:t>C Adds heat proportional to temperature within band (10.0 W if T101 &lt; -5.0,4.0 W if T = </a:t>
            </a:r>
          </a:p>
          <a:p>
            <a:pPr>
              <a:spcBef>
                <a:spcPts val="0"/>
              </a:spcBef>
              <a:buFontTx/>
              <a:buNone/>
            </a:pPr>
            <a:r>
              <a:rPr lang="en-US" altLang="en-US" sz="1200" dirty="0">
                <a:latin typeface="Courier New" panose="02070309020205020404" pitchFamily="49" charset="0"/>
                <a:cs typeface="Courier New" panose="02070309020205020404" pitchFamily="49" charset="0"/>
              </a:rPr>
              <a:t>C 1.0,  C 0.0W if T &gt; 5.0). YTEST is how long the heater has been on. XK101 is the heat </a:t>
            </a:r>
          </a:p>
          <a:p>
            <a:pPr>
              <a:spcBef>
                <a:spcPts val="0"/>
              </a:spcBef>
              <a:buFontTx/>
              <a:buNone/>
            </a:pPr>
            <a:r>
              <a:rPr lang="en-US" altLang="en-US" sz="1200" dirty="0">
                <a:latin typeface="Courier New" panose="02070309020205020404" pitchFamily="49" charset="0"/>
                <a:cs typeface="Courier New" panose="02070309020205020404" pitchFamily="49" charset="0"/>
              </a:rPr>
              <a:t>C added</a:t>
            </a:r>
          </a:p>
          <a:p>
            <a:pPr>
              <a:spcBef>
                <a:spcPts val="0"/>
              </a:spcBef>
              <a:buFontTx/>
              <a:buNone/>
            </a:pPr>
            <a:r>
              <a:rPr lang="en-US" sz="1200" dirty="0">
                <a:latin typeface="Courier New"/>
                <a:cs typeface="Courier New"/>
              </a:rPr>
              <a:t>M      CALL PHEATER(T101,Q101,0.0,10.0,-5.0,5.0,YTEST,XK101)</a:t>
            </a:r>
          </a:p>
          <a:p>
            <a:pPr>
              <a:spcBef>
                <a:spcPts val="0"/>
              </a:spcBef>
              <a:buFontTx/>
              <a:buNone/>
            </a:pPr>
            <a:endParaRPr lang="en-US" sz="600" dirty="0">
              <a:latin typeface="Courier New"/>
              <a:cs typeface="Courier New"/>
            </a:endParaRPr>
          </a:p>
          <a:p>
            <a:pPr marL="355600" indent="-170815">
              <a:spcBef>
                <a:spcPts val="0"/>
              </a:spcBef>
              <a:buFontTx/>
              <a:buChar char="–"/>
              <a:tabLst>
                <a:tab pos="355600" algn="l"/>
              </a:tabLst>
              <a:defRPr/>
            </a:pPr>
            <a:r>
              <a:rPr lang="en-US" sz="1800" spc="-5" dirty="0">
                <a:solidFill>
                  <a:srgbClr val="0B3D91"/>
                </a:solidFill>
                <a:latin typeface="Arial"/>
                <a:cs typeface="Arial"/>
              </a:rPr>
              <a:t>Heatpipes:</a:t>
            </a:r>
            <a:r>
              <a:rPr lang="en-US" sz="1800" spc="5" dirty="0">
                <a:solidFill>
                  <a:srgbClr val="0B3D91"/>
                </a:solidFill>
                <a:latin typeface="Arial"/>
                <a:cs typeface="Arial"/>
              </a:rPr>
              <a:t> </a:t>
            </a:r>
            <a:r>
              <a:rPr lang="en-US" sz="1200" spc="-5" dirty="0">
                <a:latin typeface="Courier New"/>
                <a:cs typeface="Courier New"/>
              </a:rPr>
              <a:t>HEATPIPE,HEATPIPE2,HPUNITS,HPGLOC</a:t>
            </a:r>
          </a:p>
          <a:p>
            <a:pPr marL="355600" indent="-170815">
              <a:spcBef>
                <a:spcPts val="0"/>
              </a:spcBef>
              <a:buFontTx/>
              <a:buChar char="–"/>
              <a:tabLst>
                <a:tab pos="355600" algn="l"/>
              </a:tabLst>
              <a:defRPr/>
            </a:pPr>
            <a:endParaRPr lang="en-US" sz="600" dirty="0">
              <a:latin typeface="Courier New"/>
              <a:cs typeface="Courier New"/>
            </a:endParaRPr>
          </a:p>
          <a:p>
            <a:pPr marL="355600" indent="-170815">
              <a:spcBef>
                <a:spcPts val="0"/>
              </a:spcBef>
              <a:buFontTx/>
              <a:buChar char="–"/>
              <a:tabLst>
                <a:tab pos="355600" algn="l"/>
              </a:tabLst>
              <a:defRPr/>
            </a:pPr>
            <a:r>
              <a:rPr lang="en-US" sz="1800" spc="-5" dirty="0">
                <a:solidFill>
                  <a:srgbClr val="0B3D91"/>
                </a:solidFill>
                <a:latin typeface="Arial"/>
                <a:cs typeface="Arial"/>
              </a:rPr>
              <a:t>Thermo Electric Coolers:</a:t>
            </a:r>
            <a:r>
              <a:rPr lang="en-US" sz="1800" spc="110" dirty="0">
                <a:solidFill>
                  <a:srgbClr val="0B3D91"/>
                </a:solidFill>
                <a:latin typeface="Arial"/>
                <a:cs typeface="Arial"/>
              </a:rPr>
              <a:t> </a:t>
            </a:r>
            <a:r>
              <a:rPr lang="en-US" sz="1200" spc="-5" dirty="0">
                <a:latin typeface="Courier New"/>
                <a:cs typeface="Courier New"/>
              </a:rPr>
              <a:t>BISTEL,TECUNITS,TECINFO,TEC1,TEC2</a:t>
            </a:r>
          </a:p>
          <a:p>
            <a:pPr marL="355600" indent="-170815">
              <a:spcBef>
                <a:spcPts val="0"/>
              </a:spcBef>
              <a:buFontTx/>
              <a:buChar char="–"/>
              <a:tabLst>
                <a:tab pos="355600" algn="l"/>
              </a:tabLst>
              <a:defRPr/>
            </a:pPr>
            <a:endParaRPr lang="en-US" sz="600" dirty="0">
              <a:latin typeface="Courier New"/>
              <a:cs typeface="Courier New"/>
            </a:endParaRPr>
          </a:p>
          <a:p>
            <a:pPr marL="355600" indent="-170815">
              <a:spcBef>
                <a:spcPts val="0"/>
              </a:spcBef>
              <a:buFontTx/>
              <a:buChar char="–"/>
              <a:tabLst>
                <a:tab pos="355600" algn="l"/>
              </a:tabLst>
              <a:defRPr/>
            </a:pPr>
            <a:r>
              <a:rPr lang="en-US" sz="1800" spc="-5" dirty="0">
                <a:solidFill>
                  <a:srgbClr val="0B3D91"/>
                </a:solidFill>
                <a:latin typeface="Arial"/>
                <a:cs typeface="Arial"/>
              </a:rPr>
              <a:t>Phase Change (Solid </a:t>
            </a:r>
            <a:r>
              <a:rPr lang="en-US" sz="1800" dirty="0">
                <a:solidFill>
                  <a:srgbClr val="0B3D91"/>
                </a:solidFill>
                <a:latin typeface="Arial"/>
                <a:cs typeface="Arial"/>
              </a:rPr>
              <a:t>to </a:t>
            </a:r>
            <a:r>
              <a:rPr lang="en-US" sz="1800" spc="-5" dirty="0">
                <a:solidFill>
                  <a:srgbClr val="0B3D91"/>
                </a:solidFill>
                <a:latin typeface="Arial"/>
                <a:cs typeface="Arial"/>
              </a:rPr>
              <a:t>Liquid):</a:t>
            </a:r>
            <a:r>
              <a:rPr lang="en-US" sz="1800" spc="30" dirty="0">
                <a:solidFill>
                  <a:srgbClr val="0B3D91"/>
                </a:solidFill>
                <a:latin typeface="Arial"/>
                <a:cs typeface="Arial"/>
              </a:rPr>
              <a:t> </a:t>
            </a:r>
            <a:r>
              <a:rPr lang="en-US" sz="1200" spc="-5" dirty="0">
                <a:latin typeface="Courier New"/>
                <a:cs typeface="Courier New"/>
              </a:rPr>
              <a:t>FUSION</a:t>
            </a:r>
          </a:p>
          <a:p>
            <a:pPr marL="355600" indent="-170815">
              <a:spcBef>
                <a:spcPts val="0"/>
              </a:spcBef>
              <a:buFontTx/>
              <a:buChar char="–"/>
              <a:tabLst>
                <a:tab pos="355600" algn="l"/>
              </a:tabLst>
              <a:defRPr/>
            </a:pPr>
            <a:endParaRPr lang="en-US" sz="600" dirty="0">
              <a:latin typeface="Courier New"/>
              <a:cs typeface="Courier New"/>
            </a:endParaRPr>
          </a:p>
          <a:p>
            <a:pPr marL="355600" indent="-170815">
              <a:spcBef>
                <a:spcPts val="0"/>
              </a:spcBef>
              <a:buFontTx/>
              <a:buChar char="–"/>
              <a:tabLst>
                <a:tab pos="355600" algn="l"/>
              </a:tabLst>
              <a:defRPr/>
            </a:pPr>
            <a:r>
              <a:rPr lang="en-US" sz="1800" dirty="0">
                <a:solidFill>
                  <a:srgbClr val="0B3D91"/>
                </a:solidFill>
                <a:latin typeface="Arial"/>
                <a:cs typeface="Arial"/>
              </a:rPr>
              <a:t>PID </a:t>
            </a:r>
            <a:r>
              <a:rPr lang="en-US" sz="1800" spc="-5" dirty="0">
                <a:solidFill>
                  <a:srgbClr val="0B3D91"/>
                </a:solidFill>
                <a:latin typeface="Arial"/>
                <a:cs typeface="Arial"/>
              </a:rPr>
              <a:t>Control:</a:t>
            </a:r>
            <a:r>
              <a:rPr lang="en-US" sz="1800" spc="-30" dirty="0">
                <a:solidFill>
                  <a:srgbClr val="0B3D91"/>
                </a:solidFill>
                <a:latin typeface="Arial"/>
                <a:cs typeface="Arial"/>
              </a:rPr>
              <a:t> </a:t>
            </a:r>
            <a:r>
              <a:rPr lang="en-US" sz="1200" dirty="0">
                <a:latin typeface="Courier New"/>
                <a:cs typeface="Courier New"/>
              </a:rPr>
              <a:t>PIDSET,PIDSETWPIDINIT,PID,PIDS,PIDTAB,PIDGET</a:t>
            </a:r>
          </a:p>
          <a:p>
            <a:pPr marL="355600" indent="-170815">
              <a:spcBef>
                <a:spcPts val="0"/>
              </a:spcBef>
              <a:buFontTx/>
              <a:buChar char="–"/>
              <a:tabLst>
                <a:tab pos="355600" algn="l"/>
              </a:tabLst>
              <a:defRPr/>
            </a:pPr>
            <a:endParaRPr lang="en-US" sz="600" dirty="0">
              <a:latin typeface="Courier New"/>
              <a:cs typeface="Courier New"/>
            </a:endParaRPr>
          </a:p>
          <a:p>
            <a:pPr marL="355600" indent="-170815">
              <a:spcBef>
                <a:spcPts val="0"/>
              </a:spcBef>
              <a:buFontTx/>
              <a:buChar char="–"/>
              <a:tabLst>
                <a:tab pos="355600" algn="l"/>
              </a:tabLst>
              <a:defRPr/>
            </a:pPr>
            <a:r>
              <a:rPr lang="en-US" sz="1800" spc="-5" dirty="0">
                <a:solidFill>
                  <a:srgbClr val="0B3D91"/>
                </a:solidFill>
                <a:latin typeface="Arial"/>
                <a:cs typeface="Arial"/>
              </a:rPr>
              <a:t>Ablation:</a:t>
            </a:r>
            <a:r>
              <a:rPr lang="en-US" sz="1800" spc="5" dirty="0">
                <a:latin typeface="Arial"/>
                <a:cs typeface="Arial"/>
              </a:rPr>
              <a:t> </a:t>
            </a:r>
            <a:r>
              <a:rPr lang="en-US" sz="1200" spc="-5" dirty="0">
                <a:latin typeface="Courier New"/>
                <a:cs typeface="Courier New"/>
              </a:rPr>
              <a:t>ABLATESET,ABLATE,ABLATERATE</a:t>
            </a:r>
            <a:endParaRPr lang="en-US" sz="1200" dirty="0">
              <a:latin typeface="Courier New"/>
              <a:cs typeface="Courier New"/>
            </a:endParaRPr>
          </a:p>
          <a:p>
            <a:pPr marL="0" indent="12700">
              <a:spcBef>
                <a:spcPts val="0"/>
              </a:spcBef>
              <a:buFontTx/>
              <a:buNone/>
              <a:tabLst>
                <a:tab pos="461963" algn="l"/>
              </a:tabLst>
            </a:pPr>
            <a:endParaRPr lang="en-US" altLang="en-US" sz="1200" dirty="0">
              <a:latin typeface="Courier New" panose="02070309020205020404" pitchFamily="49" charset="0"/>
              <a:cs typeface="Courier New" panose="02070309020205020404" pitchFamily="49" charset="0"/>
            </a:endParaRPr>
          </a:p>
        </p:txBody>
      </p:sp>
      <p:sp>
        <p:nvSpPr>
          <p:cNvPr id="176134" name="object 6">
            <a:extLst>
              <a:ext uri="{FF2B5EF4-FFF2-40B4-BE49-F238E27FC236}">
                <a16:creationId xmlns:a16="http://schemas.microsoft.com/office/drawing/2014/main" id="{659EAA9F-5352-4C28-8E6F-3787F3892C2F}"/>
              </a:ext>
            </a:extLst>
          </p:cNvPr>
          <p:cNvSpPr>
            <a:spLocks/>
          </p:cNvSpPr>
          <p:nvPr/>
        </p:nvSpPr>
        <p:spPr bwMode="auto">
          <a:xfrm>
            <a:off x="6629400" y="4591050"/>
            <a:ext cx="304800" cy="1828800"/>
          </a:xfrm>
          <a:custGeom>
            <a:avLst/>
            <a:gdLst>
              <a:gd name="T0" fmla="*/ 0 w 304800"/>
              <a:gd name="T1" fmla="*/ 0 h 1828800"/>
              <a:gd name="T2" fmla="*/ 59334 w 304800"/>
              <a:gd name="T3" fmla="*/ 2004 h 1828800"/>
              <a:gd name="T4" fmla="*/ 107775 w 304800"/>
              <a:gd name="T5" fmla="*/ 7461 h 1828800"/>
              <a:gd name="T6" fmla="*/ 140428 w 304800"/>
              <a:gd name="T7" fmla="*/ 15537 h 1828800"/>
              <a:gd name="T8" fmla="*/ 152400 w 304800"/>
              <a:gd name="T9" fmla="*/ 25400 h 1828800"/>
              <a:gd name="T10" fmla="*/ 152400 w 304800"/>
              <a:gd name="T11" fmla="*/ 889000 h 1828800"/>
              <a:gd name="T12" fmla="*/ 164371 w 304800"/>
              <a:gd name="T13" fmla="*/ 898862 h 1828800"/>
              <a:gd name="T14" fmla="*/ 197024 w 304800"/>
              <a:gd name="T15" fmla="*/ 906938 h 1828800"/>
              <a:gd name="T16" fmla="*/ 245465 w 304800"/>
              <a:gd name="T17" fmla="*/ 912395 h 1828800"/>
              <a:gd name="T18" fmla="*/ 304800 w 304800"/>
              <a:gd name="T19" fmla="*/ 914400 h 1828800"/>
              <a:gd name="T20" fmla="*/ 245465 w 304800"/>
              <a:gd name="T21" fmla="*/ 916404 h 1828800"/>
              <a:gd name="T22" fmla="*/ 197024 w 304800"/>
              <a:gd name="T23" fmla="*/ 921861 h 1828800"/>
              <a:gd name="T24" fmla="*/ 164371 w 304800"/>
              <a:gd name="T25" fmla="*/ 929937 h 1828800"/>
              <a:gd name="T26" fmla="*/ 152400 w 304800"/>
              <a:gd name="T27" fmla="*/ 939800 h 1828800"/>
              <a:gd name="T28" fmla="*/ 152400 w 304800"/>
              <a:gd name="T29" fmla="*/ 1803400 h 1828800"/>
              <a:gd name="T30" fmla="*/ 140428 w 304800"/>
              <a:gd name="T31" fmla="*/ 1813289 h 1828800"/>
              <a:gd name="T32" fmla="*/ 107775 w 304800"/>
              <a:gd name="T33" fmla="*/ 1821362 h 1828800"/>
              <a:gd name="T34" fmla="*/ 59334 w 304800"/>
              <a:gd name="T35" fmla="*/ 1826804 h 1828800"/>
              <a:gd name="T36" fmla="*/ 0 w 304800"/>
              <a:gd name="T37" fmla="*/ 1828800 h 18288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04800" h="1828800">
                <a:moveTo>
                  <a:pt x="0" y="0"/>
                </a:moveTo>
                <a:lnTo>
                  <a:pt x="59334" y="2004"/>
                </a:lnTo>
                <a:lnTo>
                  <a:pt x="107775" y="7461"/>
                </a:lnTo>
                <a:lnTo>
                  <a:pt x="140428" y="15537"/>
                </a:lnTo>
                <a:lnTo>
                  <a:pt x="152400" y="25400"/>
                </a:lnTo>
                <a:lnTo>
                  <a:pt x="152400" y="889000"/>
                </a:lnTo>
                <a:lnTo>
                  <a:pt x="164371" y="898862"/>
                </a:lnTo>
                <a:lnTo>
                  <a:pt x="197024" y="906938"/>
                </a:lnTo>
                <a:lnTo>
                  <a:pt x="245465" y="912395"/>
                </a:lnTo>
                <a:lnTo>
                  <a:pt x="304800" y="914400"/>
                </a:lnTo>
                <a:lnTo>
                  <a:pt x="245465" y="916404"/>
                </a:lnTo>
                <a:lnTo>
                  <a:pt x="197024" y="921861"/>
                </a:lnTo>
                <a:lnTo>
                  <a:pt x="164371" y="929937"/>
                </a:lnTo>
                <a:lnTo>
                  <a:pt x="152400" y="939800"/>
                </a:lnTo>
                <a:lnTo>
                  <a:pt x="152400" y="1803400"/>
                </a:lnTo>
                <a:lnTo>
                  <a:pt x="140428" y="1813289"/>
                </a:lnTo>
                <a:lnTo>
                  <a:pt x="107775" y="1821362"/>
                </a:lnTo>
                <a:lnTo>
                  <a:pt x="59334" y="1826804"/>
                </a:lnTo>
                <a:lnTo>
                  <a:pt x="0" y="1828800"/>
                </a:lnTo>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76135" name="object 7">
            <a:extLst>
              <a:ext uri="{FF2B5EF4-FFF2-40B4-BE49-F238E27FC236}">
                <a16:creationId xmlns:a16="http://schemas.microsoft.com/office/drawing/2014/main" id="{EA58D165-D98C-47FA-B0D4-26142C3C3E8D}"/>
              </a:ext>
            </a:extLst>
          </p:cNvPr>
          <p:cNvSpPr txBox="1">
            <a:spLocks noChangeArrowheads="1"/>
          </p:cNvSpPr>
          <p:nvPr/>
        </p:nvSpPr>
        <p:spPr bwMode="auto">
          <a:xfrm>
            <a:off x="7051675" y="5153025"/>
            <a:ext cx="2055813"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800">
                <a:solidFill>
                  <a:srgbClr val="FF0000"/>
                </a:solidFill>
                <a:latin typeface="Arial" panose="020B0604020202020204" pitchFamily="34" charset="0"/>
                <a:cs typeface="Arial" panose="020B0604020202020204" pitchFamily="34" charset="0"/>
              </a:rPr>
              <a:t>See SINDA/FLUINT</a:t>
            </a:r>
            <a:endParaRPr lang="en-US" altLang="en-US" sz="1800">
              <a:latin typeface="Arial" panose="020B0604020202020204" pitchFamily="34" charset="0"/>
              <a:cs typeface="Arial" panose="020B0604020202020204" pitchFamily="34" charset="0"/>
            </a:endParaRPr>
          </a:p>
          <a:p>
            <a:pPr>
              <a:spcBef>
                <a:spcPct val="0"/>
              </a:spcBef>
              <a:buFontTx/>
              <a:buNone/>
            </a:pPr>
            <a:r>
              <a:rPr lang="en-US" altLang="en-US" sz="1800">
                <a:solidFill>
                  <a:srgbClr val="FF0000"/>
                </a:solidFill>
                <a:latin typeface="Arial" panose="020B0604020202020204" pitchFamily="34" charset="0"/>
                <a:cs typeface="Arial" panose="020B0604020202020204" pitchFamily="34" charset="0"/>
              </a:rPr>
              <a:t>Manual for specifics  on these functions</a:t>
            </a:r>
            <a:endParaRPr lang="en-US" altLang="en-US" sz="1800">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39D01E38-7F0B-478E-83D0-B07CADEB39D4}"/>
              </a:ext>
            </a:extLst>
          </p:cNvPr>
          <p:cNvGrpSpPr/>
          <p:nvPr/>
        </p:nvGrpSpPr>
        <p:grpSpPr>
          <a:xfrm>
            <a:off x="8338141" y="941602"/>
            <a:ext cx="805859" cy="819658"/>
            <a:chOff x="8210550" y="121944"/>
            <a:chExt cx="805859" cy="819658"/>
          </a:xfrm>
        </p:grpSpPr>
        <p:pic>
          <p:nvPicPr>
            <p:cNvPr id="9" name="Picture 2" descr="Free clip art borders scroll free clipart images">
              <a:extLst>
                <a:ext uri="{FF2B5EF4-FFF2-40B4-BE49-F238E27FC236}">
                  <a16:creationId xmlns:a16="http://schemas.microsoft.com/office/drawing/2014/main" id="{EBDF41F2-B01A-4EF2-87E7-A26E830E64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0550" y="121944"/>
              <a:ext cx="805859" cy="81965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443A671-3944-4AB7-AA6C-27B22291427E}"/>
                </a:ext>
              </a:extLst>
            </p:cNvPr>
            <p:cNvSpPr txBox="1"/>
            <p:nvPr/>
          </p:nvSpPr>
          <p:spPr>
            <a:xfrm>
              <a:off x="8282763" y="340242"/>
              <a:ext cx="659218" cy="461665"/>
            </a:xfrm>
            <a:prstGeom prst="rect">
              <a:avLst/>
            </a:prstGeom>
            <a:noFill/>
          </p:spPr>
          <p:txBody>
            <a:bodyPr wrap="square" rtlCol="0">
              <a:spAutoFit/>
            </a:bodyPr>
            <a:lstStyle/>
            <a:p>
              <a:r>
                <a:rPr lang="en-US" sz="1200" i="1" dirty="0"/>
                <a:t>LEGACY</a:t>
              </a:r>
            </a:p>
            <a:p>
              <a:r>
                <a:rPr lang="en-US" sz="1200" i="1" dirty="0"/>
                <a:t> INFO</a:t>
              </a:r>
            </a:p>
          </p:txBody>
        </p:sp>
      </p:grpSp>
      <p:sp>
        <p:nvSpPr>
          <p:cNvPr id="11" name="Slide Number Placeholder 1">
            <a:extLst>
              <a:ext uri="{FF2B5EF4-FFF2-40B4-BE49-F238E27FC236}">
                <a16:creationId xmlns:a16="http://schemas.microsoft.com/office/drawing/2014/main" id="{1B948C4F-7120-4B12-A1CA-AE2CD5B551DD}"/>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211</a:t>
            </a:fld>
            <a:endParaRPr lang="en-US" altLang="en-US" sz="1200" dirty="0"/>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BD7CF8E-B62A-4BE7-996A-233C1852FBF1}"/>
              </a:ext>
            </a:extLst>
          </p:cNvPr>
          <p:cNvSpPr txBox="1">
            <a:spLocks noGrp="1"/>
          </p:cNvSpPr>
          <p:nvPr>
            <p:ph type="title"/>
          </p:nvPr>
        </p:nvSpPr>
        <p:spPr>
          <a:xfrm>
            <a:off x="956930" y="0"/>
            <a:ext cx="7389628" cy="1020726"/>
          </a:xfrm>
          <a:noFill/>
          <a:ln w="9525">
            <a:noFill/>
            <a:miter lim="800000"/>
            <a:headEnd/>
            <a:tailEnd/>
          </a:ln>
        </p:spPr>
        <p:txBody>
          <a:bodyPr vert="horz" wrap="square" lIns="0" tIns="12065" rIns="0" bIns="0" numCol="1" rtlCol="0" anchor="ctr" anchorCtr="0" compatLnSpc="1">
            <a:prstTxWarp prst="textNoShape">
              <a:avLst/>
            </a:prstTxWarp>
            <a:noAutofit/>
          </a:bodyPr>
          <a:lstStyle/>
          <a:p>
            <a:pPr marL="12700" defTabSz="457200">
              <a:spcBef>
                <a:spcPts val="95"/>
              </a:spcBef>
            </a:pPr>
            <a:r>
              <a:rPr sz="2800" kern="1200" spc="-5" dirty="0"/>
              <a:t>Basic FORTRAN</a:t>
            </a:r>
          </a:p>
        </p:txBody>
      </p:sp>
      <p:sp>
        <p:nvSpPr>
          <p:cNvPr id="177155" name="object 3">
            <a:extLst>
              <a:ext uri="{FF2B5EF4-FFF2-40B4-BE49-F238E27FC236}">
                <a16:creationId xmlns:a16="http://schemas.microsoft.com/office/drawing/2014/main" id="{5F7CA8DA-7569-4F35-9F61-FAB34FEB3553}"/>
              </a:ext>
            </a:extLst>
          </p:cNvPr>
          <p:cNvSpPr txBox="1">
            <a:spLocks noChangeArrowheads="1"/>
          </p:cNvSpPr>
          <p:nvPr/>
        </p:nvSpPr>
        <p:spPr bwMode="auto">
          <a:xfrm>
            <a:off x="5870574" y="4363465"/>
            <a:ext cx="3273426" cy="201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06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tabLst>
                <a:tab pos="2570163" algn="l"/>
              </a:tabLst>
            </a:pPr>
            <a:r>
              <a:rPr lang="en-US" altLang="en-US" sz="1400" b="1" u="sng" dirty="0">
                <a:latin typeface="Arial" panose="020B0604020202020204" pitchFamily="34" charset="0"/>
                <a:cs typeface="Arial" panose="020B0604020202020204" pitchFamily="34" charset="0"/>
              </a:rPr>
              <a:t>Conditions:</a:t>
            </a:r>
          </a:p>
          <a:p>
            <a:pPr>
              <a:spcBef>
                <a:spcPts val="100"/>
              </a:spcBef>
              <a:buFontTx/>
              <a:buNone/>
              <a:tabLst>
                <a:tab pos="2570163" algn="l"/>
              </a:tabLst>
            </a:pPr>
            <a:r>
              <a:rPr lang="en-US" altLang="en-US" sz="1400" dirty="0">
                <a:latin typeface="Arial" panose="020B0604020202020204" pitchFamily="34" charset="0"/>
                <a:cs typeface="Arial" panose="020B0604020202020204" pitchFamily="34" charset="0"/>
              </a:rPr>
              <a:t>Not Equal:  	.NE.</a:t>
            </a:r>
          </a:p>
          <a:p>
            <a:pPr>
              <a:spcBef>
                <a:spcPts val="100"/>
              </a:spcBef>
              <a:buFontTx/>
              <a:buNone/>
              <a:tabLst>
                <a:tab pos="2570163" algn="l"/>
              </a:tabLst>
            </a:pPr>
            <a:r>
              <a:rPr lang="en-US" altLang="en-US" sz="1400" dirty="0">
                <a:latin typeface="Arial" panose="020B0604020202020204" pitchFamily="34" charset="0"/>
                <a:cs typeface="Arial" panose="020B0604020202020204" pitchFamily="34" charset="0"/>
              </a:rPr>
              <a:t>Equal:	.EQ.</a:t>
            </a:r>
          </a:p>
          <a:p>
            <a:pPr>
              <a:spcBef>
                <a:spcPts val="100"/>
              </a:spcBef>
              <a:buFontTx/>
              <a:buNone/>
              <a:tabLst>
                <a:tab pos="2570163" algn="l"/>
              </a:tabLst>
            </a:pPr>
            <a:r>
              <a:rPr lang="en-US" altLang="en-US" sz="1400" dirty="0">
                <a:latin typeface="Arial" panose="020B0604020202020204" pitchFamily="34" charset="0"/>
                <a:cs typeface="Arial" panose="020B0604020202020204" pitchFamily="34" charset="0"/>
              </a:rPr>
              <a:t>Greater Than:	.GT.</a:t>
            </a:r>
          </a:p>
          <a:p>
            <a:pPr>
              <a:spcBef>
                <a:spcPts val="100"/>
              </a:spcBef>
              <a:buFontTx/>
              <a:buNone/>
              <a:tabLst>
                <a:tab pos="2570163" algn="l"/>
              </a:tabLst>
            </a:pPr>
            <a:r>
              <a:rPr lang="en-US" altLang="en-US" sz="1400" dirty="0">
                <a:latin typeface="Arial" panose="020B0604020202020204" pitchFamily="34" charset="0"/>
                <a:cs typeface="Arial" panose="020B0604020202020204" pitchFamily="34" charset="0"/>
              </a:rPr>
              <a:t>Greater Than or Equal To:	.GE.</a:t>
            </a:r>
          </a:p>
          <a:p>
            <a:pPr>
              <a:spcBef>
                <a:spcPts val="100"/>
              </a:spcBef>
              <a:buFontTx/>
              <a:buNone/>
              <a:tabLst>
                <a:tab pos="2570163" algn="l"/>
              </a:tabLst>
            </a:pPr>
            <a:r>
              <a:rPr lang="en-US" altLang="en-US" sz="1400" dirty="0">
                <a:latin typeface="Arial" panose="020B0604020202020204" pitchFamily="34" charset="0"/>
                <a:cs typeface="Arial" panose="020B0604020202020204" pitchFamily="34" charset="0"/>
              </a:rPr>
              <a:t>Less Than:	.LT.</a:t>
            </a:r>
          </a:p>
          <a:p>
            <a:pPr>
              <a:spcBef>
                <a:spcPct val="0"/>
              </a:spcBef>
              <a:buFontTx/>
              <a:buNone/>
              <a:tabLst>
                <a:tab pos="2570163" algn="l"/>
              </a:tabLst>
            </a:pPr>
            <a:r>
              <a:rPr lang="en-US" altLang="en-US" sz="1400" dirty="0">
                <a:latin typeface="Arial" panose="020B0604020202020204" pitchFamily="34" charset="0"/>
                <a:cs typeface="Arial" panose="020B0604020202020204" pitchFamily="34" charset="0"/>
              </a:rPr>
              <a:t>Less Than or Equal To:	.LE.</a:t>
            </a:r>
          </a:p>
          <a:p>
            <a:pPr>
              <a:spcBef>
                <a:spcPct val="0"/>
              </a:spcBef>
              <a:buFontTx/>
              <a:buNone/>
              <a:tabLst>
                <a:tab pos="2570163" algn="l"/>
              </a:tabLst>
            </a:pPr>
            <a:r>
              <a:rPr lang="en-US" altLang="en-US" sz="1400" dirty="0">
                <a:latin typeface="Arial" panose="020B0604020202020204" pitchFamily="34" charset="0"/>
                <a:cs typeface="Arial" panose="020B0604020202020204" pitchFamily="34" charset="0"/>
              </a:rPr>
              <a:t>Logical AND:	.AND.</a:t>
            </a:r>
          </a:p>
          <a:p>
            <a:pPr>
              <a:spcBef>
                <a:spcPct val="0"/>
              </a:spcBef>
              <a:buFontTx/>
              <a:buNone/>
              <a:tabLst>
                <a:tab pos="2570163" algn="l"/>
              </a:tabLst>
            </a:pPr>
            <a:r>
              <a:rPr lang="en-US" altLang="en-US" sz="1400" dirty="0">
                <a:latin typeface="Arial" panose="020B0604020202020204" pitchFamily="34" charset="0"/>
                <a:cs typeface="Arial" panose="020B0604020202020204" pitchFamily="34" charset="0"/>
              </a:rPr>
              <a:t>Logical OR:	.OR.</a:t>
            </a:r>
          </a:p>
        </p:txBody>
      </p:sp>
      <p:sp>
        <p:nvSpPr>
          <p:cNvPr id="8" name="object 8">
            <a:extLst>
              <a:ext uri="{FF2B5EF4-FFF2-40B4-BE49-F238E27FC236}">
                <a16:creationId xmlns:a16="http://schemas.microsoft.com/office/drawing/2014/main" id="{37B8E0E5-E44E-4781-8833-97D89700B42D}"/>
              </a:ext>
            </a:extLst>
          </p:cNvPr>
          <p:cNvSpPr txBox="1"/>
          <p:nvPr/>
        </p:nvSpPr>
        <p:spPr>
          <a:xfrm>
            <a:off x="231775" y="1092200"/>
            <a:ext cx="8801100" cy="3266920"/>
          </a:xfrm>
          <a:prstGeom prst="rect">
            <a:avLst/>
          </a:prstGeom>
        </p:spPr>
        <p:txBody>
          <a:bodyPr lIns="0" tIns="13335" rIns="0" bIns="0">
            <a:spAutoFit/>
          </a:bodyPr>
          <a:lstStyle/>
          <a:p>
            <a:pPr marL="184785" indent="-172720">
              <a:spcBef>
                <a:spcPts val="105"/>
              </a:spcBef>
              <a:buFontTx/>
              <a:buChar char="•"/>
              <a:tabLst>
                <a:tab pos="185420" algn="l"/>
              </a:tabLst>
              <a:defRPr/>
            </a:pPr>
            <a:r>
              <a:rPr dirty="0">
                <a:solidFill>
                  <a:srgbClr val="0B3D91"/>
                </a:solidFill>
                <a:latin typeface="Arial"/>
                <a:cs typeface="Arial"/>
              </a:rPr>
              <a:t>FORTRAN 77 statements must start in column 7 or</a:t>
            </a:r>
            <a:r>
              <a:rPr spc="-204" dirty="0">
                <a:solidFill>
                  <a:srgbClr val="0B3D91"/>
                </a:solidFill>
                <a:latin typeface="Arial"/>
                <a:cs typeface="Arial"/>
              </a:rPr>
              <a:t> </a:t>
            </a:r>
            <a:r>
              <a:rPr dirty="0">
                <a:solidFill>
                  <a:srgbClr val="0B3D91"/>
                </a:solidFill>
                <a:latin typeface="Arial"/>
                <a:cs typeface="Arial"/>
              </a:rPr>
              <a:t>greater</a:t>
            </a:r>
          </a:p>
          <a:p>
            <a:pPr marL="355600" lvl="1" indent="-170815">
              <a:spcBef>
                <a:spcPts val="5"/>
              </a:spcBef>
              <a:buFontTx/>
              <a:buChar char="–"/>
              <a:tabLst>
                <a:tab pos="355600" algn="l"/>
              </a:tabLst>
              <a:defRPr/>
            </a:pPr>
            <a:r>
              <a:rPr sz="1600" spc="-5" dirty="0">
                <a:solidFill>
                  <a:srgbClr val="0B3D91"/>
                </a:solidFill>
                <a:latin typeface="Arial"/>
                <a:cs typeface="Arial"/>
              </a:rPr>
              <a:t>Should not go </a:t>
            </a:r>
            <a:r>
              <a:rPr sz="1600" spc="-10" dirty="0">
                <a:solidFill>
                  <a:srgbClr val="0B3D91"/>
                </a:solidFill>
                <a:latin typeface="Arial"/>
                <a:cs typeface="Arial"/>
              </a:rPr>
              <a:t>beyond </a:t>
            </a:r>
            <a:r>
              <a:rPr sz="1600" spc="-5" dirty="0">
                <a:solidFill>
                  <a:srgbClr val="0B3D91"/>
                </a:solidFill>
                <a:latin typeface="Arial"/>
                <a:cs typeface="Arial"/>
              </a:rPr>
              <a:t>column</a:t>
            </a:r>
            <a:r>
              <a:rPr sz="1600" spc="55" dirty="0">
                <a:solidFill>
                  <a:srgbClr val="0B3D91"/>
                </a:solidFill>
                <a:latin typeface="Arial"/>
                <a:cs typeface="Arial"/>
              </a:rPr>
              <a:t> </a:t>
            </a:r>
            <a:r>
              <a:rPr sz="1600" spc="-5" dirty="0">
                <a:solidFill>
                  <a:srgbClr val="0B3D91"/>
                </a:solidFill>
                <a:latin typeface="Arial"/>
                <a:cs typeface="Arial"/>
              </a:rPr>
              <a:t>72</a:t>
            </a:r>
            <a:endParaRPr sz="1600" dirty="0">
              <a:solidFill>
                <a:srgbClr val="0B3D91"/>
              </a:solidFill>
              <a:latin typeface="Arial"/>
              <a:cs typeface="Arial"/>
            </a:endParaRPr>
          </a:p>
          <a:p>
            <a:pPr marL="355600" lvl="1" indent="-170815">
              <a:spcBef>
                <a:spcPts val="5"/>
              </a:spcBef>
              <a:buFontTx/>
              <a:buChar char="–"/>
              <a:tabLst>
                <a:tab pos="355600" algn="l"/>
              </a:tabLst>
              <a:defRPr/>
            </a:pPr>
            <a:r>
              <a:rPr sz="1600" spc="-5" dirty="0">
                <a:solidFill>
                  <a:srgbClr val="0B3D91"/>
                </a:solidFill>
                <a:latin typeface="Arial"/>
                <a:cs typeface="Arial"/>
              </a:rPr>
              <a:t>Character in column </a:t>
            </a:r>
            <a:r>
              <a:rPr sz="1600" dirty="0">
                <a:solidFill>
                  <a:srgbClr val="0B3D91"/>
                </a:solidFill>
                <a:latin typeface="Arial"/>
                <a:cs typeface="Arial"/>
              </a:rPr>
              <a:t>6 </a:t>
            </a:r>
            <a:r>
              <a:rPr sz="1600" spc="-5" dirty="0">
                <a:solidFill>
                  <a:srgbClr val="0B3D91"/>
                </a:solidFill>
                <a:latin typeface="Arial"/>
                <a:cs typeface="Arial"/>
              </a:rPr>
              <a:t>indicates continuation of </a:t>
            </a:r>
            <a:r>
              <a:rPr sz="1600" dirty="0">
                <a:solidFill>
                  <a:srgbClr val="0B3D91"/>
                </a:solidFill>
                <a:latin typeface="Arial"/>
                <a:cs typeface="Arial"/>
              </a:rPr>
              <a:t>the </a:t>
            </a:r>
            <a:r>
              <a:rPr sz="1600" spc="-5" dirty="0">
                <a:solidFill>
                  <a:srgbClr val="0B3D91"/>
                </a:solidFill>
                <a:latin typeface="Arial"/>
                <a:cs typeface="Arial"/>
              </a:rPr>
              <a:t>previous</a:t>
            </a:r>
            <a:r>
              <a:rPr sz="1600" spc="65" dirty="0">
                <a:solidFill>
                  <a:srgbClr val="0B3D91"/>
                </a:solidFill>
                <a:latin typeface="Arial"/>
                <a:cs typeface="Arial"/>
              </a:rPr>
              <a:t> </a:t>
            </a:r>
            <a:r>
              <a:rPr sz="1600" spc="-5" dirty="0">
                <a:solidFill>
                  <a:srgbClr val="0B3D91"/>
                </a:solidFill>
                <a:latin typeface="Arial"/>
                <a:cs typeface="Arial"/>
              </a:rPr>
              <a:t>line</a:t>
            </a:r>
            <a:endParaRPr sz="1600" dirty="0">
              <a:solidFill>
                <a:srgbClr val="0B3D91"/>
              </a:solidFill>
              <a:latin typeface="Arial"/>
              <a:cs typeface="Arial"/>
            </a:endParaRPr>
          </a:p>
          <a:p>
            <a:pPr marL="355600" lvl="1" indent="-170815">
              <a:lnSpc>
                <a:spcPts val="2155"/>
              </a:lnSpc>
              <a:buFontTx/>
              <a:buChar char="–"/>
              <a:tabLst>
                <a:tab pos="355600" algn="l"/>
              </a:tabLst>
              <a:defRPr/>
            </a:pPr>
            <a:r>
              <a:rPr sz="1600" spc="-5" dirty="0">
                <a:solidFill>
                  <a:srgbClr val="0B3D91"/>
                </a:solidFill>
                <a:latin typeface="Arial"/>
                <a:cs typeface="Arial"/>
              </a:rPr>
              <a:t>Numbers in columns 1-5 reserved </a:t>
            </a:r>
            <a:r>
              <a:rPr sz="1600" dirty="0">
                <a:solidFill>
                  <a:srgbClr val="0B3D91"/>
                </a:solidFill>
                <a:latin typeface="Arial"/>
                <a:cs typeface="Arial"/>
              </a:rPr>
              <a:t>for </a:t>
            </a:r>
            <a:r>
              <a:rPr sz="1600" spc="-5" dirty="0">
                <a:solidFill>
                  <a:srgbClr val="0B3D91"/>
                </a:solidFill>
                <a:latin typeface="Arial"/>
                <a:cs typeface="Arial"/>
              </a:rPr>
              <a:t>optional line</a:t>
            </a:r>
            <a:r>
              <a:rPr sz="1600" spc="55" dirty="0">
                <a:solidFill>
                  <a:srgbClr val="0B3D91"/>
                </a:solidFill>
                <a:latin typeface="Arial"/>
                <a:cs typeface="Arial"/>
              </a:rPr>
              <a:t> </a:t>
            </a:r>
            <a:r>
              <a:rPr sz="1600" spc="-5" dirty="0">
                <a:solidFill>
                  <a:srgbClr val="0B3D91"/>
                </a:solidFill>
                <a:latin typeface="Arial"/>
                <a:cs typeface="Arial"/>
              </a:rPr>
              <a:t>numbers</a:t>
            </a:r>
            <a:endParaRPr sz="1600" dirty="0">
              <a:solidFill>
                <a:srgbClr val="0B3D91"/>
              </a:solidFill>
              <a:latin typeface="Arial"/>
              <a:cs typeface="Arial"/>
            </a:endParaRPr>
          </a:p>
          <a:p>
            <a:pPr marL="184785" indent="-172720">
              <a:lnSpc>
                <a:spcPts val="2395"/>
              </a:lnSpc>
              <a:buFontTx/>
              <a:buChar char="•"/>
              <a:tabLst>
                <a:tab pos="185420" algn="l"/>
              </a:tabLst>
              <a:defRPr/>
            </a:pPr>
            <a:r>
              <a:rPr dirty="0">
                <a:solidFill>
                  <a:srgbClr val="0B3D91"/>
                </a:solidFill>
                <a:latin typeface="Arial"/>
                <a:cs typeface="Arial"/>
              </a:rPr>
              <a:t>Data </a:t>
            </a:r>
            <a:r>
              <a:rPr spc="-5" dirty="0">
                <a:solidFill>
                  <a:srgbClr val="0B3D91"/>
                </a:solidFill>
                <a:latin typeface="Arial"/>
                <a:cs typeface="Arial"/>
              </a:rPr>
              <a:t>types </a:t>
            </a:r>
            <a:r>
              <a:rPr dirty="0">
                <a:solidFill>
                  <a:srgbClr val="0B3D91"/>
                </a:solidFill>
                <a:latin typeface="Arial"/>
                <a:cs typeface="Arial"/>
              </a:rPr>
              <a:t>should be</a:t>
            </a:r>
            <a:r>
              <a:rPr spc="-85" dirty="0">
                <a:solidFill>
                  <a:srgbClr val="0B3D91"/>
                </a:solidFill>
                <a:latin typeface="Arial"/>
                <a:cs typeface="Arial"/>
              </a:rPr>
              <a:t> </a:t>
            </a:r>
            <a:r>
              <a:rPr dirty="0">
                <a:solidFill>
                  <a:srgbClr val="0B3D91"/>
                </a:solidFill>
                <a:latin typeface="Arial"/>
                <a:cs typeface="Arial"/>
              </a:rPr>
              <a:t>declared</a:t>
            </a:r>
          </a:p>
          <a:p>
            <a:pPr marL="355600" lvl="1" indent="-170815">
              <a:spcBef>
                <a:spcPts val="5"/>
              </a:spcBef>
              <a:buFontTx/>
              <a:buChar char="–"/>
              <a:tabLst>
                <a:tab pos="355600" algn="l"/>
              </a:tabLst>
              <a:defRPr/>
            </a:pPr>
            <a:r>
              <a:rPr sz="1600" spc="-5" dirty="0">
                <a:solidFill>
                  <a:srgbClr val="0B3D91"/>
                </a:solidFill>
                <a:latin typeface="Arial"/>
                <a:cs typeface="Arial"/>
              </a:rPr>
              <a:t>Data </a:t>
            </a:r>
            <a:r>
              <a:rPr sz="1600" spc="-10" dirty="0">
                <a:solidFill>
                  <a:srgbClr val="0B3D91"/>
                </a:solidFill>
                <a:latin typeface="Arial"/>
                <a:cs typeface="Arial"/>
              </a:rPr>
              <a:t>types </a:t>
            </a:r>
            <a:r>
              <a:rPr sz="1600" spc="-5" dirty="0">
                <a:solidFill>
                  <a:srgbClr val="0B3D91"/>
                </a:solidFill>
                <a:latin typeface="Arial"/>
                <a:cs typeface="Arial"/>
              </a:rPr>
              <a:t>are implicitly defined by </a:t>
            </a:r>
            <a:r>
              <a:rPr sz="1600" dirty="0">
                <a:solidFill>
                  <a:srgbClr val="0B3D91"/>
                </a:solidFill>
                <a:latin typeface="Arial"/>
                <a:cs typeface="Arial"/>
              </a:rPr>
              <a:t>first </a:t>
            </a:r>
            <a:r>
              <a:rPr sz="1600" spc="-5" dirty="0">
                <a:solidFill>
                  <a:srgbClr val="0B3D91"/>
                </a:solidFill>
                <a:latin typeface="Arial"/>
                <a:cs typeface="Arial"/>
              </a:rPr>
              <a:t>character: </a:t>
            </a:r>
            <a:r>
              <a:rPr sz="1600" spc="5" dirty="0">
                <a:solidFill>
                  <a:srgbClr val="0B3D91"/>
                </a:solidFill>
                <a:latin typeface="Arial"/>
                <a:cs typeface="Arial"/>
              </a:rPr>
              <a:t>I-N </a:t>
            </a:r>
            <a:r>
              <a:rPr sz="1600" spc="-5" dirty="0">
                <a:solidFill>
                  <a:srgbClr val="0B3D91"/>
                </a:solidFill>
                <a:latin typeface="Arial"/>
                <a:cs typeface="Arial"/>
              </a:rPr>
              <a:t>is </a:t>
            </a:r>
            <a:r>
              <a:rPr sz="1600" dirty="0">
                <a:solidFill>
                  <a:srgbClr val="0B3D91"/>
                </a:solidFill>
                <a:latin typeface="Arial"/>
                <a:cs typeface="Arial"/>
              </a:rPr>
              <a:t>INTEGER, </a:t>
            </a:r>
            <a:r>
              <a:rPr sz="1600" spc="-5" dirty="0">
                <a:solidFill>
                  <a:srgbClr val="0B3D91"/>
                </a:solidFill>
                <a:latin typeface="Arial"/>
                <a:cs typeface="Arial"/>
              </a:rPr>
              <a:t>all others</a:t>
            </a:r>
            <a:r>
              <a:rPr sz="1600" spc="160" dirty="0">
                <a:solidFill>
                  <a:srgbClr val="0B3D91"/>
                </a:solidFill>
                <a:latin typeface="Arial"/>
                <a:cs typeface="Arial"/>
              </a:rPr>
              <a:t> </a:t>
            </a:r>
            <a:r>
              <a:rPr sz="1600" spc="-5" dirty="0">
                <a:solidFill>
                  <a:srgbClr val="0B3D91"/>
                </a:solidFill>
                <a:latin typeface="Arial"/>
                <a:cs typeface="Arial"/>
              </a:rPr>
              <a:t>REAL</a:t>
            </a:r>
            <a:endParaRPr sz="1600" dirty="0">
              <a:solidFill>
                <a:srgbClr val="0B3D91"/>
              </a:solidFill>
              <a:latin typeface="Arial"/>
              <a:cs typeface="Arial"/>
            </a:endParaRPr>
          </a:p>
          <a:p>
            <a:pPr marL="355600" lvl="1" indent="-170815">
              <a:buFontTx/>
              <a:buChar char="–"/>
              <a:tabLst>
                <a:tab pos="355600" algn="l"/>
              </a:tabLst>
              <a:defRPr/>
            </a:pPr>
            <a:r>
              <a:rPr sz="1600" dirty="0">
                <a:solidFill>
                  <a:srgbClr val="0B3D91"/>
                </a:solidFill>
                <a:latin typeface="Arial"/>
                <a:cs typeface="Arial"/>
              </a:rPr>
              <a:t>INTEGER: </a:t>
            </a:r>
            <a:r>
              <a:rPr sz="1600" spc="-5" dirty="0">
                <a:solidFill>
                  <a:srgbClr val="0B3D91"/>
                </a:solidFill>
                <a:latin typeface="Arial"/>
                <a:cs typeface="Arial"/>
              </a:rPr>
              <a:t>32 bit </a:t>
            </a:r>
            <a:r>
              <a:rPr sz="1600" spc="-10" dirty="0">
                <a:solidFill>
                  <a:srgbClr val="0B3D91"/>
                </a:solidFill>
                <a:latin typeface="Arial"/>
                <a:cs typeface="Arial"/>
              </a:rPr>
              <a:t>whole</a:t>
            </a:r>
            <a:r>
              <a:rPr sz="1600" spc="5" dirty="0">
                <a:solidFill>
                  <a:srgbClr val="0B3D91"/>
                </a:solidFill>
                <a:latin typeface="Arial"/>
                <a:cs typeface="Arial"/>
              </a:rPr>
              <a:t> </a:t>
            </a:r>
            <a:r>
              <a:rPr sz="1600" spc="-5" dirty="0">
                <a:solidFill>
                  <a:srgbClr val="0B3D91"/>
                </a:solidFill>
                <a:latin typeface="Arial"/>
                <a:cs typeface="Arial"/>
              </a:rPr>
              <a:t>numbers</a:t>
            </a:r>
            <a:r>
              <a:rPr lang="en-US" sz="1600" spc="-5" dirty="0">
                <a:solidFill>
                  <a:srgbClr val="0B3D91"/>
                </a:solidFill>
                <a:latin typeface="Arial"/>
                <a:cs typeface="Arial"/>
              </a:rPr>
              <a:t>, INTEBGER*8 for 64 bit</a:t>
            </a:r>
            <a:endParaRPr sz="1600" dirty="0">
              <a:solidFill>
                <a:srgbClr val="0B3D91"/>
              </a:solidFill>
              <a:latin typeface="Arial"/>
              <a:cs typeface="Arial"/>
            </a:endParaRPr>
          </a:p>
          <a:p>
            <a:pPr marL="355600" lvl="1" indent="-170815">
              <a:spcBef>
                <a:spcPts val="5"/>
              </a:spcBef>
              <a:buFontTx/>
              <a:buChar char="–"/>
              <a:tabLst>
                <a:tab pos="355600" algn="l"/>
              </a:tabLst>
              <a:defRPr/>
            </a:pPr>
            <a:r>
              <a:rPr sz="1600" spc="-5" dirty="0">
                <a:solidFill>
                  <a:srgbClr val="0B3D91"/>
                </a:solidFill>
                <a:latin typeface="Arial"/>
                <a:cs typeface="Arial"/>
              </a:rPr>
              <a:t>REAL: </a:t>
            </a:r>
            <a:r>
              <a:rPr sz="1600" spc="-10" dirty="0">
                <a:solidFill>
                  <a:srgbClr val="0B3D91"/>
                </a:solidFill>
                <a:latin typeface="Arial"/>
                <a:cs typeface="Arial"/>
              </a:rPr>
              <a:t>32 </a:t>
            </a:r>
            <a:r>
              <a:rPr sz="1600" spc="-5" dirty="0">
                <a:solidFill>
                  <a:srgbClr val="0B3D91"/>
                </a:solidFill>
                <a:latin typeface="Arial"/>
                <a:cs typeface="Arial"/>
              </a:rPr>
              <a:t>bit floating point</a:t>
            </a:r>
            <a:r>
              <a:rPr sz="1600" spc="40" dirty="0">
                <a:solidFill>
                  <a:srgbClr val="0B3D91"/>
                </a:solidFill>
                <a:latin typeface="Arial"/>
                <a:cs typeface="Arial"/>
              </a:rPr>
              <a:t> </a:t>
            </a:r>
            <a:r>
              <a:rPr sz="1600" spc="-5" dirty="0">
                <a:solidFill>
                  <a:srgbClr val="0B3D91"/>
                </a:solidFill>
                <a:latin typeface="Arial"/>
                <a:cs typeface="Arial"/>
              </a:rPr>
              <a:t>numbers</a:t>
            </a:r>
            <a:r>
              <a:rPr lang="en-US" sz="1600" spc="-5" dirty="0">
                <a:solidFill>
                  <a:srgbClr val="0B3D91"/>
                </a:solidFill>
                <a:latin typeface="Arial"/>
                <a:cs typeface="Arial"/>
              </a:rPr>
              <a:t>, REAL*8 for 64 bit</a:t>
            </a:r>
            <a:endParaRPr sz="1600" dirty="0">
              <a:solidFill>
                <a:srgbClr val="0B3D91"/>
              </a:solidFill>
              <a:latin typeface="Arial"/>
              <a:cs typeface="Arial"/>
            </a:endParaRPr>
          </a:p>
          <a:p>
            <a:pPr marL="355600" lvl="1" indent="-170815">
              <a:lnSpc>
                <a:spcPts val="2155"/>
              </a:lnSpc>
              <a:buFontTx/>
              <a:buChar char="–"/>
              <a:tabLst>
                <a:tab pos="355600" algn="l"/>
              </a:tabLst>
              <a:defRPr/>
            </a:pPr>
            <a:r>
              <a:rPr sz="1600" spc="-5" dirty="0">
                <a:solidFill>
                  <a:srgbClr val="0B3D91"/>
                </a:solidFill>
                <a:latin typeface="Arial"/>
                <a:cs typeface="Arial"/>
              </a:rPr>
              <a:t>CHARACTER: string</a:t>
            </a:r>
            <a:r>
              <a:rPr sz="1600" spc="-20" dirty="0">
                <a:solidFill>
                  <a:srgbClr val="0B3D91"/>
                </a:solidFill>
                <a:latin typeface="Arial"/>
                <a:cs typeface="Arial"/>
              </a:rPr>
              <a:t> </a:t>
            </a:r>
            <a:r>
              <a:rPr sz="1600" spc="-5" dirty="0">
                <a:solidFill>
                  <a:srgbClr val="0B3D91"/>
                </a:solidFill>
                <a:latin typeface="Arial"/>
                <a:cs typeface="Arial"/>
              </a:rPr>
              <a:t>values</a:t>
            </a:r>
            <a:endParaRPr sz="1600" dirty="0">
              <a:solidFill>
                <a:srgbClr val="0B3D91"/>
              </a:solidFill>
              <a:latin typeface="Arial"/>
              <a:cs typeface="Arial"/>
            </a:endParaRPr>
          </a:p>
          <a:p>
            <a:pPr marL="184785" indent="-172720">
              <a:lnSpc>
                <a:spcPts val="2395"/>
              </a:lnSpc>
              <a:buFontTx/>
              <a:buChar char="•"/>
              <a:tabLst>
                <a:tab pos="185420" algn="l"/>
              </a:tabLst>
              <a:defRPr/>
            </a:pPr>
            <a:r>
              <a:rPr dirty="0">
                <a:solidFill>
                  <a:srgbClr val="0B3D91"/>
                </a:solidFill>
                <a:latin typeface="Arial"/>
                <a:cs typeface="Arial"/>
              </a:rPr>
              <a:t>DIMENSION used to specify arrays of specified data</a:t>
            </a:r>
            <a:r>
              <a:rPr spc="-200" dirty="0">
                <a:solidFill>
                  <a:srgbClr val="0B3D91"/>
                </a:solidFill>
                <a:latin typeface="Arial"/>
                <a:cs typeface="Arial"/>
              </a:rPr>
              <a:t> </a:t>
            </a:r>
            <a:r>
              <a:rPr spc="-5" dirty="0">
                <a:solidFill>
                  <a:srgbClr val="0B3D91"/>
                </a:solidFill>
                <a:latin typeface="Arial"/>
                <a:cs typeface="Arial"/>
              </a:rPr>
              <a:t>type</a:t>
            </a:r>
            <a:endParaRPr dirty="0">
              <a:solidFill>
                <a:srgbClr val="0B3D91"/>
              </a:solidFill>
              <a:latin typeface="Arial"/>
              <a:cs typeface="Arial"/>
            </a:endParaRPr>
          </a:p>
          <a:p>
            <a:pPr marL="355600" lvl="1" indent="-170815">
              <a:lnSpc>
                <a:spcPts val="2160"/>
              </a:lnSpc>
              <a:spcBef>
                <a:spcPts val="5"/>
              </a:spcBef>
              <a:buFontTx/>
              <a:buChar char="–"/>
              <a:tabLst>
                <a:tab pos="355600" algn="l"/>
              </a:tabLst>
              <a:defRPr/>
            </a:pPr>
            <a:r>
              <a:rPr sz="1600" spc="-5" dirty="0">
                <a:solidFill>
                  <a:srgbClr val="0B3D91"/>
                </a:solidFill>
                <a:latin typeface="Arial"/>
                <a:cs typeface="Arial"/>
              </a:rPr>
              <a:t>Cannot dynamically allocate space</a:t>
            </a:r>
            <a:r>
              <a:rPr sz="1600" spc="60" dirty="0">
                <a:solidFill>
                  <a:srgbClr val="0B3D91"/>
                </a:solidFill>
                <a:latin typeface="Arial"/>
                <a:cs typeface="Arial"/>
              </a:rPr>
              <a:t> </a:t>
            </a:r>
            <a:r>
              <a:rPr sz="1600" spc="-5" dirty="0">
                <a:solidFill>
                  <a:srgbClr val="0B3D91"/>
                </a:solidFill>
                <a:latin typeface="Arial"/>
                <a:cs typeface="Arial"/>
              </a:rPr>
              <a:t>though</a:t>
            </a:r>
            <a:endParaRPr sz="1600" dirty="0">
              <a:solidFill>
                <a:srgbClr val="0B3D91"/>
              </a:solidFill>
              <a:latin typeface="Arial"/>
              <a:cs typeface="Arial"/>
            </a:endParaRPr>
          </a:p>
          <a:p>
            <a:pPr marL="184785" indent="-172720">
              <a:lnSpc>
                <a:spcPts val="2400"/>
              </a:lnSpc>
              <a:buFontTx/>
              <a:buChar char="•"/>
              <a:tabLst>
                <a:tab pos="185420" algn="l"/>
              </a:tabLst>
              <a:defRPr/>
            </a:pPr>
            <a:r>
              <a:rPr spc="5" dirty="0">
                <a:solidFill>
                  <a:srgbClr val="0B3D91"/>
                </a:solidFill>
                <a:latin typeface="Arial"/>
                <a:cs typeface="Arial"/>
              </a:rPr>
              <a:t>GOTO </a:t>
            </a:r>
            <a:r>
              <a:rPr dirty="0">
                <a:solidFill>
                  <a:srgbClr val="0B3D91"/>
                </a:solidFill>
                <a:latin typeface="Arial"/>
                <a:cs typeface="Arial"/>
              </a:rPr>
              <a:t>command allows jump to specified line number (bad</a:t>
            </a:r>
            <a:r>
              <a:rPr spc="-215" dirty="0">
                <a:solidFill>
                  <a:srgbClr val="0B3D91"/>
                </a:solidFill>
                <a:latin typeface="Arial"/>
                <a:cs typeface="Arial"/>
              </a:rPr>
              <a:t> </a:t>
            </a:r>
            <a:r>
              <a:rPr dirty="0">
                <a:solidFill>
                  <a:srgbClr val="0B3D91"/>
                </a:solidFill>
                <a:latin typeface="Arial"/>
                <a:cs typeface="Arial"/>
              </a:rPr>
              <a:t>practice)</a:t>
            </a:r>
          </a:p>
        </p:txBody>
      </p:sp>
      <p:sp>
        <p:nvSpPr>
          <p:cNvPr id="9" name="object 9">
            <a:extLst>
              <a:ext uri="{FF2B5EF4-FFF2-40B4-BE49-F238E27FC236}">
                <a16:creationId xmlns:a16="http://schemas.microsoft.com/office/drawing/2014/main" id="{9D65DF7B-94C3-499A-8586-8C945E16BF4D}"/>
              </a:ext>
            </a:extLst>
          </p:cNvPr>
          <p:cNvSpPr txBox="1"/>
          <p:nvPr/>
        </p:nvSpPr>
        <p:spPr>
          <a:xfrm>
            <a:off x="3476625" y="4367530"/>
            <a:ext cx="1781175" cy="2176045"/>
          </a:xfrm>
          <a:prstGeom prst="rect">
            <a:avLst/>
          </a:prstGeom>
        </p:spPr>
        <p:txBody>
          <a:bodyPr lIns="0" tIns="12700" rIns="0" bIns="0">
            <a:spAutoFit/>
          </a:bodyPr>
          <a:lstStyle/>
          <a:p>
            <a:pPr marL="12700">
              <a:spcBef>
                <a:spcPts val="100"/>
              </a:spcBef>
              <a:defRPr/>
            </a:pPr>
            <a:r>
              <a:rPr lang="en-US" sz="1400" b="1" u="sng" dirty="0">
                <a:latin typeface="Arial"/>
                <a:cs typeface="Arial"/>
              </a:rPr>
              <a:t>Loop Statements:</a:t>
            </a:r>
          </a:p>
          <a:p>
            <a:pPr marL="12700">
              <a:spcBef>
                <a:spcPts val="100"/>
              </a:spcBef>
              <a:defRPr/>
            </a:pPr>
            <a:r>
              <a:rPr sz="1400" dirty="0">
                <a:latin typeface="Arial"/>
                <a:cs typeface="Arial"/>
              </a:rPr>
              <a:t>DO ITEST =</a:t>
            </a:r>
            <a:r>
              <a:rPr sz="1400" spc="-114" dirty="0">
                <a:latin typeface="Arial"/>
                <a:cs typeface="Arial"/>
              </a:rPr>
              <a:t> </a:t>
            </a:r>
            <a:r>
              <a:rPr sz="1400" spc="-5" dirty="0">
                <a:latin typeface="Arial"/>
                <a:cs typeface="Arial"/>
              </a:rPr>
              <a:t>1,10</a:t>
            </a:r>
            <a:endParaRPr sz="1400" dirty="0">
              <a:latin typeface="Arial"/>
              <a:cs typeface="Arial"/>
            </a:endParaRPr>
          </a:p>
          <a:p>
            <a:pPr marL="67310">
              <a:lnSpc>
                <a:spcPts val="1914"/>
              </a:lnSpc>
              <a:spcBef>
                <a:spcPts val="5"/>
              </a:spcBef>
              <a:defRPr/>
            </a:pPr>
            <a:r>
              <a:rPr sz="1200" spc="-5" dirty="0">
                <a:latin typeface="Arial"/>
                <a:cs typeface="Arial"/>
              </a:rPr>
              <a:t>…</a:t>
            </a:r>
            <a:endParaRPr sz="1200" dirty="0">
              <a:latin typeface="Arial"/>
              <a:cs typeface="Arial"/>
            </a:endParaRPr>
          </a:p>
          <a:p>
            <a:pPr marL="12700">
              <a:lnSpc>
                <a:spcPts val="2155"/>
              </a:lnSpc>
              <a:defRPr/>
            </a:pPr>
            <a:r>
              <a:rPr sz="1400" spc="-5" dirty="0">
                <a:latin typeface="Arial"/>
                <a:cs typeface="Arial"/>
              </a:rPr>
              <a:t>END</a:t>
            </a:r>
            <a:r>
              <a:rPr sz="1400" spc="-30" dirty="0">
                <a:latin typeface="Arial"/>
                <a:cs typeface="Arial"/>
              </a:rPr>
              <a:t> </a:t>
            </a:r>
            <a:r>
              <a:rPr sz="1400" dirty="0">
                <a:latin typeface="Arial"/>
                <a:cs typeface="Arial"/>
              </a:rPr>
              <a:t>DO</a:t>
            </a:r>
            <a:endParaRPr lang="en-US" sz="1400" dirty="0">
              <a:latin typeface="Arial"/>
              <a:cs typeface="Arial"/>
            </a:endParaRPr>
          </a:p>
          <a:p>
            <a:pPr marL="12700">
              <a:lnSpc>
                <a:spcPts val="2155"/>
              </a:lnSpc>
              <a:defRPr/>
            </a:pPr>
            <a:endParaRPr lang="en-US" sz="1400" dirty="0">
              <a:latin typeface="Arial"/>
              <a:cs typeface="Arial"/>
            </a:endParaRPr>
          </a:p>
          <a:p>
            <a:pPr marL="12700">
              <a:spcBef>
                <a:spcPts val="100"/>
              </a:spcBef>
              <a:defRPr/>
            </a:pPr>
            <a:r>
              <a:rPr lang="en-US" sz="1400" dirty="0">
                <a:latin typeface="Arial"/>
                <a:cs typeface="Arial"/>
              </a:rPr>
              <a:t>WHILE</a:t>
            </a:r>
            <a:r>
              <a:rPr lang="en-US" sz="1400" spc="-70" dirty="0">
                <a:latin typeface="Arial"/>
                <a:cs typeface="Arial"/>
              </a:rPr>
              <a:t> </a:t>
            </a:r>
            <a:r>
              <a:rPr lang="en-US" sz="1400" dirty="0">
                <a:latin typeface="Arial"/>
                <a:cs typeface="Arial"/>
              </a:rPr>
              <a:t>(ITEST.EQ.1)</a:t>
            </a:r>
          </a:p>
          <a:p>
            <a:pPr marL="74930">
              <a:defRPr/>
            </a:pPr>
            <a:r>
              <a:rPr lang="en-US" sz="1400" dirty="0">
                <a:latin typeface="Arial"/>
                <a:cs typeface="Arial"/>
              </a:rPr>
              <a:t>…</a:t>
            </a:r>
          </a:p>
          <a:p>
            <a:pPr marL="12700">
              <a:defRPr/>
            </a:pPr>
            <a:r>
              <a:rPr lang="en-US" sz="1400" spc="-5" dirty="0">
                <a:latin typeface="Arial"/>
                <a:cs typeface="Arial"/>
              </a:rPr>
              <a:t>END</a:t>
            </a:r>
            <a:r>
              <a:rPr lang="en-US" sz="1400" spc="-30" dirty="0">
                <a:latin typeface="Arial"/>
                <a:cs typeface="Arial"/>
              </a:rPr>
              <a:t> </a:t>
            </a:r>
            <a:r>
              <a:rPr lang="en-US" sz="1400" dirty="0">
                <a:latin typeface="Arial"/>
                <a:cs typeface="Arial"/>
              </a:rPr>
              <a:t>WHILE</a:t>
            </a:r>
          </a:p>
          <a:p>
            <a:pPr marL="12700">
              <a:lnSpc>
                <a:spcPts val="2155"/>
              </a:lnSpc>
              <a:defRPr/>
            </a:pPr>
            <a:endParaRPr sz="1400" dirty="0">
              <a:latin typeface="Arial"/>
              <a:cs typeface="Arial"/>
            </a:endParaRPr>
          </a:p>
        </p:txBody>
      </p:sp>
      <p:sp>
        <p:nvSpPr>
          <p:cNvPr id="177163" name="object 11">
            <a:extLst>
              <a:ext uri="{FF2B5EF4-FFF2-40B4-BE49-F238E27FC236}">
                <a16:creationId xmlns:a16="http://schemas.microsoft.com/office/drawing/2014/main" id="{7EF31267-19D6-493F-B1EA-835B826EDDA5}"/>
              </a:ext>
            </a:extLst>
          </p:cNvPr>
          <p:cNvSpPr txBox="1">
            <a:spLocks noChangeArrowheads="1"/>
          </p:cNvSpPr>
          <p:nvPr/>
        </p:nvSpPr>
        <p:spPr bwMode="auto">
          <a:xfrm>
            <a:off x="241300" y="4365159"/>
            <a:ext cx="2806700" cy="1590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400" b="1" u="sng" dirty="0">
                <a:latin typeface="Arial" panose="020B0604020202020204" pitchFamily="34" charset="0"/>
                <a:cs typeface="Arial" panose="020B0604020202020204" pitchFamily="34" charset="0"/>
              </a:rPr>
              <a:t>Conditional Statements:</a:t>
            </a:r>
          </a:p>
          <a:p>
            <a:pPr>
              <a:spcBef>
                <a:spcPts val="100"/>
              </a:spcBef>
              <a:buFontTx/>
              <a:buNone/>
            </a:pPr>
            <a:r>
              <a:rPr lang="en-US" altLang="en-US" sz="1400" dirty="0">
                <a:latin typeface="Arial" panose="020B0604020202020204" pitchFamily="34" charset="0"/>
                <a:cs typeface="Arial" panose="020B0604020202020204" pitchFamily="34" charset="0"/>
              </a:rPr>
              <a:t>IF (Condition1) THEN</a:t>
            </a:r>
          </a:p>
          <a:p>
            <a:pPr>
              <a:spcBef>
                <a:spcPct val="0"/>
              </a:spcBef>
              <a:buFontTx/>
              <a:buNone/>
            </a:pPr>
            <a:r>
              <a:rPr lang="en-US" altLang="en-US" sz="1400" dirty="0">
                <a:latin typeface="Arial" panose="020B0604020202020204" pitchFamily="34" charset="0"/>
                <a:cs typeface="Arial" panose="020B0604020202020204" pitchFamily="34" charset="0"/>
              </a:rPr>
              <a:t>…</a:t>
            </a:r>
          </a:p>
          <a:p>
            <a:pPr>
              <a:spcBef>
                <a:spcPct val="0"/>
              </a:spcBef>
              <a:buFontTx/>
              <a:buNone/>
            </a:pPr>
            <a:r>
              <a:rPr lang="en-US" altLang="en-US" sz="1400" dirty="0">
                <a:latin typeface="Arial" panose="020B0604020202020204" pitchFamily="34" charset="0"/>
                <a:cs typeface="Arial" panose="020B0604020202020204" pitchFamily="34" charset="0"/>
              </a:rPr>
              <a:t>ELSEIF (Condition2) THEN</a:t>
            </a:r>
          </a:p>
          <a:p>
            <a:pPr>
              <a:spcBef>
                <a:spcPts val="13"/>
              </a:spcBef>
              <a:buFontTx/>
              <a:buNone/>
            </a:pPr>
            <a:r>
              <a:rPr lang="en-US" altLang="en-US" sz="1400" dirty="0">
                <a:latin typeface="Arial" panose="020B0604020202020204" pitchFamily="34" charset="0"/>
                <a:cs typeface="Arial" panose="020B0604020202020204" pitchFamily="34" charset="0"/>
              </a:rPr>
              <a:t>…</a:t>
            </a:r>
          </a:p>
          <a:p>
            <a:pPr>
              <a:spcBef>
                <a:spcPts val="13"/>
              </a:spcBef>
              <a:buFontTx/>
              <a:buNone/>
            </a:pPr>
            <a:r>
              <a:rPr lang="en-US" altLang="en-US" sz="1400" dirty="0">
                <a:latin typeface="Arial" panose="020B0604020202020204" pitchFamily="34" charset="0"/>
                <a:cs typeface="Arial" panose="020B0604020202020204" pitchFamily="34" charset="0"/>
              </a:rPr>
              <a:t>ELSE</a:t>
            </a:r>
          </a:p>
          <a:p>
            <a:pPr>
              <a:spcBef>
                <a:spcPct val="0"/>
              </a:spcBef>
              <a:buFontTx/>
              <a:buNone/>
            </a:pPr>
            <a:r>
              <a:rPr lang="en-US" altLang="en-US" sz="1400" dirty="0">
                <a:latin typeface="Arial" panose="020B0604020202020204" pitchFamily="34" charset="0"/>
                <a:cs typeface="Arial" panose="020B0604020202020204" pitchFamily="34" charset="0"/>
              </a:rPr>
              <a:t>…</a:t>
            </a:r>
          </a:p>
          <a:p>
            <a:pPr>
              <a:spcBef>
                <a:spcPct val="0"/>
              </a:spcBef>
              <a:buFontTx/>
              <a:buNone/>
            </a:pPr>
            <a:r>
              <a:rPr lang="en-US" altLang="en-US" sz="1400" dirty="0">
                <a:latin typeface="Arial" panose="020B0604020202020204" pitchFamily="34" charset="0"/>
                <a:cs typeface="Arial" panose="020B0604020202020204" pitchFamily="34" charset="0"/>
              </a:rPr>
              <a:t>ENDIF</a:t>
            </a:r>
          </a:p>
        </p:txBody>
      </p:sp>
      <p:sp>
        <p:nvSpPr>
          <p:cNvPr id="7" name="Slide Number Placeholder 1">
            <a:extLst>
              <a:ext uri="{FF2B5EF4-FFF2-40B4-BE49-F238E27FC236}">
                <a16:creationId xmlns:a16="http://schemas.microsoft.com/office/drawing/2014/main" id="{7A0CEBD7-B49C-48DD-92DC-4436EEA7C16F}"/>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212</a:t>
            </a:fld>
            <a:endParaRPr lang="en-US" altLang="en-US" sz="1200" dirty="0"/>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67BC39A-C50A-41E6-B505-32E88C183E83}"/>
              </a:ext>
            </a:extLst>
          </p:cNvPr>
          <p:cNvSpPr txBox="1">
            <a:spLocks noGrp="1"/>
          </p:cNvSpPr>
          <p:nvPr>
            <p:ph type="title"/>
          </p:nvPr>
        </p:nvSpPr>
        <p:spPr>
          <a:xfrm>
            <a:off x="978196" y="0"/>
            <a:ext cx="7368362" cy="1031358"/>
          </a:xfrm>
        </p:spPr>
        <p:txBody>
          <a:bodyPr wrap="square" lIns="0" tIns="12700" rIns="0" bIns="0" rtlCol="0">
            <a:noAutofit/>
          </a:bodyPr>
          <a:lstStyle/>
          <a:p>
            <a:pPr marL="12700">
              <a:spcBef>
                <a:spcPts val="100"/>
              </a:spcBef>
              <a:defRPr/>
            </a:pPr>
            <a:r>
              <a:rPr sz="2800" kern="1200" spc="-5" dirty="0"/>
              <a:t>Basic</a:t>
            </a:r>
            <a:r>
              <a:rPr sz="3200" spc="-5" dirty="0"/>
              <a:t> FORTRAN</a:t>
            </a:r>
            <a:r>
              <a:rPr sz="3200" spc="-40" dirty="0"/>
              <a:t> </a:t>
            </a:r>
            <a:r>
              <a:rPr sz="3200" dirty="0"/>
              <a:t>(I/O)</a:t>
            </a:r>
          </a:p>
        </p:txBody>
      </p:sp>
      <p:sp>
        <p:nvSpPr>
          <p:cNvPr id="178179" name="object 3">
            <a:extLst>
              <a:ext uri="{FF2B5EF4-FFF2-40B4-BE49-F238E27FC236}">
                <a16:creationId xmlns:a16="http://schemas.microsoft.com/office/drawing/2014/main" id="{FC4E44C3-2601-47B6-A675-089009C2AB82}"/>
              </a:ext>
            </a:extLst>
          </p:cNvPr>
          <p:cNvSpPr txBox="1">
            <a:spLocks noChangeArrowheads="1"/>
          </p:cNvSpPr>
          <p:nvPr/>
        </p:nvSpPr>
        <p:spPr bwMode="auto">
          <a:xfrm>
            <a:off x="231775" y="1092200"/>
            <a:ext cx="8448675" cy="548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3556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FORTRAN allows the user to read and write data to and from files</a:t>
            </a:r>
          </a:p>
          <a:p>
            <a:pPr>
              <a:lnSpc>
                <a:spcPts val="2138"/>
              </a:lnSpc>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First a file must be opened for access</a:t>
            </a:r>
          </a:p>
          <a:p>
            <a:pPr lvl="1">
              <a:lnSpc>
                <a:spcPts val="1900"/>
              </a:lnSpc>
              <a:spcBef>
                <a:spcPct val="0"/>
              </a:spcBef>
            </a:pPr>
            <a:r>
              <a:rPr lang="en-US" altLang="en-US" sz="1500" dirty="0">
                <a:latin typeface="Courier New" panose="02070309020205020404" pitchFamily="49" charset="0"/>
                <a:cs typeface="Courier New" panose="02070309020205020404" pitchFamily="49" charset="0"/>
              </a:rPr>
              <a:t>OPEN(UNIT=</a:t>
            </a:r>
            <a:r>
              <a:rPr lang="en-US" altLang="en-US" sz="1500" i="1" dirty="0">
                <a:latin typeface="Courier New" panose="02070309020205020404" pitchFamily="49" charset="0"/>
                <a:cs typeface="Courier New" panose="02070309020205020404" pitchFamily="49" charset="0"/>
              </a:rPr>
              <a:t>Spec</a:t>
            </a:r>
            <a:r>
              <a:rPr lang="en-US" altLang="en-US" sz="1500" dirty="0">
                <a:latin typeface="Courier New" panose="02070309020205020404" pitchFamily="49" charset="0"/>
                <a:cs typeface="Courier New" panose="02070309020205020404" pitchFamily="49" charset="0"/>
              </a:rPr>
              <a:t>, FILE=‘</a:t>
            </a:r>
            <a:r>
              <a:rPr lang="en-US" altLang="en-US" sz="1500" i="1" dirty="0">
                <a:latin typeface="Courier New" panose="02070309020205020404" pitchFamily="49" charset="0"/>
                <a:cs typeface="Courier New" panose="02070309020205020404" pitchFamily="49" charset="0"/>
              </a:rPr>
              <a:t>Filename</a:t>
            </a:r>
            <a:r>
              <a:rPr lang="en-US" altLang="en-US" sz="1500" dirty="0">
                <a:latin typeface="Courier New" panose="02070309020205020404" pitchFamily="49" charset="0"/>
                <a:cs typeface="Courier New" panose="02070309020205020404" pitchFamily="49" charset="0"/>
              </a:rPr>
              <a:t>’, STATUS=‘UNKNOWN’)</a:t>
            </a:r>
          </a:p>
          <a:p>
            <a:pPr lvl="1">
              <a:spcBef>
                <a:spcPct val="0"/>
              </a:spcBef>
            </a:pPr>
            <a:r>
              <a:rPr lang="en-US" altLang="en-US" sz="1500" dirty="0">
                <a:latin typeface="Courier New" panose="02070309020205020404" pitchFamily="49" charset="0"/>
                <a:cs typeface="Courier New" panose="02070309020205020404" pitchFamily="49" charset="0"/>
              </a:rPr>
              <a:t>e.g. OPEN(UNIT=123, FILE=‘../</a:t>
            </a:r>
            <a:r>
              <a:rPr lang="en-US" altLang="en-US" sz="1500" dirty="0" err="1">
                <a:latin typeface="Courier New" panose="02070309020205020404" pitchFamily="49" charset="0"/>
                <a:cs typeface="Courier New" panose="02070309020205020404" pitchFamily="49" charset="0"/>
              </a:rPr>
              <a:t>Heater.dc</a:t>
            </a:r>
            <a:r>
              <a:rPr lang="en-US" altLang="en-US" sz="1500" dirty="0">
                <a:latin typeface="Courier New" panose="02070309020205020404" pitchFamily="49" charset="0"/>
                <a:cs typeface="Courier New" panose="02070309020205020404" pitchFamily="49" charset="0"/>
              </a:rPr>
              <a:t>’, STATUS=‘UNKNOWN’)</a:t>
            </a:r>
          </a:p>
          <a:p>
            <a:pPr>
              <a:lnSpc>
                <a:spcPts val="2138"/>
              </a:lnSpc>
              <a:spcBef>
                <a:spcPts val="538"/>
              </a:spcBef>
              <a:buFontTx/>
              <a:buChar char="•"/>
            </a:pPr>
            <a:r>
              <a:rPr lang="en-US" altLang="en-US" sz="1800" dirty="0">
                <a:solidFill>
                  <a:srgbClr val="0B3D91"/>
                </a:solidFill>
                <a:latin typeface="Arial" panose="020B0604020202020204" pitchFamily="34" charset="0"/>
                <a:cs typeface="Arial" panose="020B0604020202020204" pitchFamily="34" charset="0"/>
              </a:rPr>
              <a:t>The data can be read or written</a:t>
            </a:r>
          </a:p>
          <a:p>
            <a:pPr lvl="1">
              <a:lnSpc>
                <a:spcPts val="1900"/>
              </a:lnSpc>
              <a:spcBef>
                <a:spcPct val="0"/>
              </a:spcBef>
            </a:pPr>
            <a:r>
              <a:rPr lang="en-US" altLang="en-US" sz="1500" dirty="0">
                <a:latin typeface="Courier New" panose="02070309020205020404" pitchFamily="49" charset="0"/>
                <a:cs typeface="Courier New" panose="02070309020205020404" pitchFamily="49" charset="0"/>
              </a:rPr>
              <a:t>READ(</a:t>
            </a:r>
            <a:r>
              <a:rPr lang="en-US" altLang="en-US" sz="1500" i="1" dirty="0">
                <a:latin typeface="Courier New" panose="02070309020205020404" pitchFamily="49" charset="0"/>
                <a:cs typeface="Courier New" panose="02070309020205020404" pitchFamily="49" charset="0"/>
              </a:rPr>
              <a:t>Spec</a:t>
            </a:r>
            <a:r>
              <a:rPr lang="en-US" altLang="en-US" sz="1500" dirty="0">
                <a:latin typeface="Courier New" panose="02070309020205020404" pitchFamily="49" charset="0"/>
                <a:cs typeface="Courier New" panose="02070309020205020404" pitchFamily="49" charset="0"/>
              </a:rPr>
              <a:t>, </a:t>
            </a:r>
            <a:r>
              <a:rPr lang="en-US" altLang="en-US" sz="1500" i="1" dirty="0" err="1">
                <a:latin typeface="Courier New" panose="02070309020205020404" pitchFamily="49" charset="0"/>
                <a:cs typeface="Courier New" panose="02070309020205020404" pitchFamily="49" charset="0"/>
              </a:rPr>
              <a:t>FormatLine</a:t>
            </a:r>
            <a:r>
              <a:rPr lang="en-US" altLang="en-US" sz="1500" dirty="0">
                <a:latin typeface="Courier New" panose="02070309020205020404" pitchFamily="49" charset="0"/>
                <a:cs typeface="Courier New" panose="02070309020205020404" pitchFamily="49" charset="0"/>
              </a:rPr>
              <a:t>) </a:t>
            </a:r>
            <a:r>
              <a:rPr lang="en-US" altLang="en-US" sz="1500" i="1" dirty="0">
                <a:latin typeface="Courier New" panose="02070309020205020404" pitchFamily="49" charset="0"/>
                <a:cs typeface="Courier New" panose="02070309020205020404" pitchFamily="49" charset="0"/>
              </a:rPr>
              <a:t>Variable1</a:t>
            </a:r>
            <a:r>
              <a:rPr lang="en-US" altLang="en-US" sz="1500" dirty="0">
                <a:latin typeface="Courier New" panose="02070309020205020404" pitchFamily="49" charset="0"/>
                <a:cs typeface="Courier New" panose="02070309020205020404" pitchFamily="49" charset="0"/>
              </a:rPr>
              <a:t>,</a:t>
            </a:r>
            <a:r>
              <a:rPr lang="en-US" altLang="en-US" sz="1500" i="1" dirty="0">
                <a:latin typeface="Courier New" panose="02070309020205020404" pitchFamily="49" charset="0"/>
                <a:cs typeface="Courier New" panose="02070309020205020404" pitchFamily="49" charset="0"/>
              </a:rPr>
              <a:t>Variable2</a:t>
            </a:r>
            <a:r>
              <a:rPr lang="en-US" altLang="en-US" sz="1500" dirty="0">
                <a:latin typeface="Courier New" panose="02070309020205020404" pitchFamily="49" charset="0"/>
                <a:cs typeface="Courier New" panose="02070309020205020404" pitchFamily="49" charset="0"/>
              </a:rPr>
              <a:t>,…</a:t>
            </a:r>
          </a:p>
          <a:p>
            <a:pPr lvl="1">
              <a:spcBef>
                <a:spcPct val="0"/>
              </a:spcBef>
            </a:pPr>
            <a:r>
              <a:rPr lang="en-US" altLang="en-US" sz="1500" dirty="0">
                <a:latin typeface="Courier New" panose="02070309020205020404" pitchFamily="49" charset="0"/>
                <a:cs typeface="Courier New" panose="02070309020205020404" pitchFamily="49" charset="0"/>
              </a:rPr>
              <a:t>WRITE(</a:t>
            </a:r>
            <a:r>
              <a:rPr lang="en-US" altLang="en-US" sz="1500" i="1" dirty="0">
                <a:latin typeface="Courier New" panose="02070309020205020404" pitchFamily="49" charset="0"/>
                <a:cs typeface="Courier New" panose="02070309020205020404" pitchFamily="49" charset="0"/>
              </a:rPr>
              <a:t>Spec</a:t>
            </a:r>
            <a:r>
              <a:rPr lang="en-US" altLang="en-US" sz="1500" dirty="0">
                <a:latin typeface="Courier New" panose="02070309020205020404" pitchFamily="49" charset="0"/>
                <a:cs typeface="Courier New" panose="02070309020205020404" pitchFamily="49" charset="0"/>
              </a:rPr>
              <a:t>, </a:t>
            </a:r>
            <a:r>
              <a:rPr lang="en-US" altLang="en-US" sz="1500" i="1" dirty="0" err="1">
                <a:latin typeface="Courier New" panose="02070309020205020404" pitchFamily="49" charset="0"/>
                <a:cs typeface="Courier New" panose="02070309020205020404" pitchFamily="49" charset="0"/>
              </a:rPr>
              <a:t>FormatLine</a:t>
            </a:r>
            <a:r>
              <a:rPr lang="en-US" altLang="en-US" sz="1500" dirty="0">
                <a:latin typeface="Courier New" panose="02070309020205020404" pitchFamily="49" charset="0"/>
                <a:cs typeface="Courier New" panose="02070309020205020404" pitchFamily="49" charset="0"/>
              </a:rPr>
              <a:t>) </a:t>
            </a:r>
            <a:r>
              <a:rPr lang="en-US" altLang="en-US" sz="1500" i="1" dirty="0">
                <a:latin typeface="Courier New" panose="02070309020205020404" pitchFamily="49" charset="0"/>
                <a:cs typeface="Courier New" panose="02070309020205020404" pitchFamily="49" charset="0"/>
              </a:rPr>
              <a:t>Variable1</a:t>
            </a:r>
            <a:r>
              <a:rPr lang="en-US" altLang="en-US" sz="1500" dirty="0">
                <a:latin typeface="Courier New" panose="02070309020205020404" pitchFamily="49" charset="0"/>
                <a:cs typeface="Courier New" panose="02070309020205020404" pitchFamily="49" charset="0"/>
              </a:rPr>
              <a:t>,</a:t>
            </a:r>
            <a:r>
              <a:rPr lang="en-US" altLang="en-US" sz="1500" i="1" dirty="0">
                <a:latin typeface="Courier New" panose="02070309020205020404" pitchFamily="49" charset="0"/>
                <a:cs typeface="Courier New" panose="02070309020205020404" pitchFamily="49" charset="0"/>
              </a:rPr>
              <a:t>Variable2</a:t>
            </a:r>
            <a:r>
              <a:rPr lang="en-US" altLang="en-US" sz="1500" dirty="0">
                <a:latin typeface="Courier New" panose="02070309020205020404" pitchFamily="49" charset="0"/>
                <a:cs typeface="Courier New" panose="02070309020205020404" pitchFamily="49" charset="0"/>
              </a:rPr>
              <a:t>,…</a:t>
            </a:r>
          </a:p>
          <a:p>
            <a:pPr lvl="1">
              <a:spcBef>
                <a:spcPct val="0"/>
              </a:spcBef>
            </a:pPr>
            <a:r>
              <a:rPr lang="en-US" altLang="en-US" sz="1500" dirty="0">
                <a:latin typeface="Courier New" panose="02070309020205020404" pitchFamily="49" charset="0"/>
                <a:cs typeface="Courier New" panose="02070309020205020404" pitchFamily="49" charset="0"/>
              </a:rPr>
              <a:t>e.g. WRITE(123,*) ‘T101’,MYSUBMODEL.T101</a:t>
            </a:r>
          </a:p>
          <a:p>
            <a:pPr>
              <a:lnSpc>
                <a:spcPts val="2138"/>
              </a:lnSpc>
              <a:spcBef>
                <a:spcPts val="525"/>
              </a:spcBef>
              <a:buFontTx/>
              <a:buChar char="•"/>
            </a:pPr>
            <a:r>
              <a:rPr lang="en-US" altLang="en-US" sz="1800" dirty="0">
                <a:solidFill>
                  <a:srgbClr val="0B3D91"/>
                </a:solidFill>
                <a:latin typeface="Arial" panose="020B0604020202020204" pitchFamily="34" charset="0"/>
                <a:cs typeface="Arial" panose="020B0604020202020204" pitchFamily="34" charset="0"/>
              </a:rPr>
              <a:t>FORMAT statements tell FORTRAN what to expect or how to write</a:t>
            </a:r>
          </a:p>
          <a:p>
            <a:pPr lvl="1">
              <a:lnSpc>
                <a:spcPts val="1900"/>
              </a:lnSpc>
              <a:spcBef>
                <a:spcPct val="0"/>
              </a:spcBef>
            </a:pPr>
            <a:r>
              <a:rPr lang="en-US" altLang="en-US" sz="1500" dirty="0">
                <a:latin typeface="Courier New" panose="02070309020205020404" pitchFamily="49" charset="0"/>
                <a:cs typeface="Courier New" panose="02070309020205020404" pitchFamily="49" charset="0"/>
              </a:rPr>
              <a:t>FORMAT(</a:t>
            </a:r>
            <a:r>
              <a:rPr lang="en-US" altLang="en-US" sz="1500" i="1" dirty="0">
                <a:latin typeface="Courier New" panose="02070309020205020404" pitchFamily="49" charset="0"/>
                <a:cs typeface="Courier New" panose="02070309020205020404" pitchFamily="49" charset="0"/>
              </a:rPr>
              <a:t>FmtSpec1</a:t>
            </a:r>
            <a:r>
              <a:rPr lang="en-US" altLang="en-US" sz="1500" dirty="0">
                <a:latin typeface="Courier New" panose="02070309020205020404" pitchFamily="49" charset="0"/>
                <a:cs typeface="Courier New" panose="02070309020205020404" pitchFamily="49" charset="0"/>
              </a:rPr>
              <a:t>,</a:t>
            </a:r>
            <a:r>
              <a:rPr lang="en-US" altLang="en-US" sz="1500" i="1" dirty="0">
                <a:latin typeface="Courier New" panose="02070309020205020404" pitchFamily="49" charset="0"/>
                <a:cs typeface="Courier New" panose="02070309020205020404" pitchFamily="49" charset="0"/>
              </a:rPr>
              <a:t>FmtSpec2</a:t>
            </a:r>
            <a:r>
              <a:rPr lang="en-US" altLang="en-US" sz="1500" dirty="0">
                <a:latin typeface="Courier New" panose="02070309020205020404" pitchFamily="49" charset="0"/>
                <a:cs typeface="Courier New" panose="02070309020205020404" pitchFamily="49" charset="0"/>
              </a:rPr>
              <a:t>,</a:t>
            </a:r>
            <a:r>
              <a:rPr lang="en-US" altLang="en-US" sz="1500" i="1" dirty="0">
                <a:latin typeface="Courier New" panose="02070309020205020404" pitchFamily="49" charset="0"/>
                <a:cs typeface="Courier New" panose="02070309020205020404" pitchFamily="49" charset="0"/>
              </a:rPr>
              <a:t>FmtSpec3</a:t>
            </a:r>
            <a:r>
              <a:rPr lang="en-US" altLang="en-US" sz="1500" dirty="0">
                <a:latin typeface="Courier New" panose="02070309020205020404" pitchFamily="49" charset="0"/>
                <a:cs typeface="Courier New" panose="02070309020205020404" pitchFamily="49" charset="0"/>
              </a:rPr>
              <a:t>,…)</a:t>
            </a:r>
          </a:p>
          <a:p>
            <a:pPr lvl="1">
              <a:spcBef>
                <a:spcPts val="538"/>
              </a:spcBef>
            </a:pPr>
            <a:r>
              <a:rPr lang="en-US" altLang="en-US" sz="1600" b="1" dirty="0">
                <a:latin typeface="Arial" panose="020B0604020202020204" pitchFamily="34" charset="0"/>
                <a:cs typeface="Arial" panose="020B0604020202020204" pitchFamily="34" charset="0"/>
              </a:rPr>
              <a:t>F10.6</a:t>
            </a:r>
            <a:r>
              <a:rPr lang="en-US" altLang="en-US" sz="1600" dirty="0">
                <a:latin typeface="Arial" panose="020B0604020202020204" pitchFamily="34" charset="0"/>
                <a:cs typeface="Arial" panose="020B0604020202020204" pitchFamily="34" charset="0"/>
              </a:rPr>
              <a:t>: decimal notation,10 characters wide,6 after decimal place (321.000000)</a:t>
            </a:r>
          </a:p>
          <a:p>
            <a:pPr lvl="1">
              <a:spcBef>
                <a:spcPct val="0"/>
              </a:spcBef>
            </a:pPr>
            <a:r>
              <a:rPr lang="en-US" altLang="en-US" sz="1600" b="1" dirty="0">
                <a:latin typeface="Arial" panose="020B0604020202020204" pitchFamily="34" charset="0"/>
                <a:cs typeface="Arial" panose="020B0604020202020204" pitchFamily="34" charset="0"/>
              </a:rPr>
              <a:t>E10.4</a:t>
            </a:r>
            <a:r>
              <a:rPr lang="en-US" altLang="en-US" sz="1600" dirty="0">
                <a:latin typeface="Arial" panose="020B0604020202020204" pitchFamily="34" charset="0"/>
                <a:cs typeface="Arial" panose="020B0604020202020204" pitchFamily="34" charset="0"/>
              </a:rPr>
              <a:t>: scientific notation,10 characters wide,4 after decimal place (3.2100E+00)</a:t>
            </a:r>
          </a:p>
          <a:p>
            <a:pPr lvl="1">
              <a:lnSpc>
                <a:spcPts val="2150"/>
              </a:lnSpc>
              <a:spcBef>
                <a:spcPct val="0"/>
              </a:spcBef>
            </a:pPr>
            <a:r>
              <a:rPr lang="en-US" altLang="en-US" sz="1600" b="1" dirty="0">
                <a:latin typeface="Arial" panose="020B0604020202020204" pitchFamily="34" charset="0"/>
                <a:cs typeface="Arial" panose="020B0604020202020204" pitchFamily="34" charset="0"/>
              </a:rPr>
              <a:t>I3</a:t>
            </a:r>
            <a:r>
              <a:rPr lang="en-US" altLang="en-US" sz="1600" dirty="0">
                <a:latin typeface="Arial" panose="020B0604020202020204" pitchFamily="34" charset="0"/>
                <a:cs typeface="Arial" panose="020B0604020202020204" pitchFamily="34" charset="0"/>
              </a:rPr>
              <a:t>: integer notation (321); </a:t>
            </a:r>
            <a:r>
              <a:rPr lang="en-US" altLang="en-US" sz="1600" b="1" dirty="0">
                <a:latin typeface="Arial" panose="020B0604020202020204" pitchFamily="34" charset="0"/>
                <a:cs typeface="Arial" panose="020B0604020202020204" pitchFamily="34" charset="0"/>
              </a:rPr>
              <a:t>3X</a:t>
            </a:r>
            <a:r>
              <a:rPr lang="en-US" altLang="en-US" sz="1600" dirty="0">
                <a:latin typeface="Arial" panose="020B0604020202020204" pitchFamily="34" charset="0"/>
                <a:cs typeface="Arial" panose="020B0604020202020204" pitchFamily="34" charset="0"/>
              </a:rPr>
              <a:t>: 3 spaces; </a:t>
            </a:r>
            <a:r>
              <a:rPr lang="en-US" altLang="en-US" sz="1600" b="1" dirty="0">
                <a:latin typeface="Arial" panose="020B0604020202020204" pitchFamily="34" charset="0"/>
                <a:cs typeface="Arial" panose="020B0604020202020204" pitchFamily="34" charset="0"/>
              </a:rPr>
              <a:t>A</a:t>
            </a:r>
            <a:r>
              <a:rPr lang="en-US" altLang="en-US" sz="1600" dirty="0">
                <a:latin typeface="Arial" panose="020B0604020202020204" pitchFamily="34" charset="0"/>
                <a:cs typeface="Arial" panose="020B0604020202020204" pitchFamily="34" charset="0"/>
              </a:rPr>
              <a:t>: string</a:t>
            </a:r>
            <a:endParaRPr lang="en-US" altLang="en-US" sz="1800" dirty="0">
              <a:latin typeface="Arial" panose="020B0604020202020204" pitchFamily="34" charset="0"/>
              <a:cs typeface="Arial" panose="020B0604020202020204" pitchFamily="34" charset="0"/>
            </a:endParaRPr>
          </a:p>
          <a:p>
            <a:pPr>
              <a:lnSpc>
                <a:spcPts val="2125"/>
              </a:lnSpc>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Lastly, the file should be closed when no longer needed</a:t>
            </a:r>
          </a:p>
          <a:p>
            <a:pPr lvl="1">
              <a:lnSpc>
                <a:spcPts val="1900"/>
              </a:lnSpc>
              <a:spcBef>
                <a:spcPct val="0"/>
              </a:spcBef>
            </a:pPr>
            <a:r>
              <a:rPr lang="en-US" altLang="en-US" sz="1500" dirty="0">
                <a:latin typeface="Courier New" panose="02070309020205020404" pitchFamily="49" charset="0"/>
                <a:cs typeface="Courier New" panose="02070309020205020404" pitchFamily="49" charset="0"/>
              </a:rPr>
              <a:t>CLOSE(UNIT=</a:t>
            </a:r>
            <a:r>
              <a:rPr lang="en-US" altLang="en-US" sz="1500" i="1" dirty="0">
                <a:latin typeface="Courier New" panose="02070309020205020404" pitchFamily="49" charset="0"/>
                <a:cs typeface="Courier New" panose="02070309020205020404" pitchFamily="49" charset="0"/>
              </a:rPr>
              <a:t>Spec</a:t>
            </a:r>
            <a:r>
              <a:rPr lang="en-US" altLang="en-US" sz="1500" dirty="0">
                <a:latin typeface="Courier New" panose="02070309020205020404" pitchFamily="49" charset="0"/>
                <a:cs typeface="Courier New" panose="02070309020205020404" pitchFamily="49" charset="0"/>
              </a:rPr>
              <a:t>)</a:t>
            </a:r>
          </a:p>
          <a:p>
            <a:pPr>
              <a:spcBef>
                <a:spcPts val="400"/>
              </a:spcBef>
              <a:buFontTx/>
              <a:buNone/>
            </a:pPr>
            <a:r>
              <a:rPr lang="en-US" altLang="en-US" sz="1200" dirty="0">
                <a:solidFill>
                  <a:srgbClr val="FF0000"/>
                </a:solidFill>
                <a:latin typeface="Courier New" panose="02070309020205020404" pitchFamily="49" charset="0"/>
                <a:cs typeface="Courier New" panose="02070309020205020404" pitchFamily="49" charset="0"/>
              </a:rPr>
              <a:t>C234567</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F     OPEN(UNIT=123, FILE=‘..\MyFile.txt’, STATUS=‘UNKNOWN’)</a:t>
            </a: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M     WRITE(123,10) ‘Node 101 T:’,T101</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F     WRITE(123,10) ‘Node 101 Q:’,</a:t>
            </a: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M    1  Q101 $ Note that F and M type statements may be split across lines</a:t>
            </a:r>
          </a:p>
          <a:p>
            <a:pPr marL="12700" indent="0">
              <a:spcBef>
                <a:spcPct val="0"/>
              </a:spcBef>
              <a:buNone/>
            </a:pPr>
            <a:r>
              <a:rPr lang="en-US" altLang="en-US" sz="1200" dirty="0">
                <a:solidFill>
                  <a:srgbClr val="FF0000"/>
                </a:solidFill>
                <a:latin typeface="Courier New" panose="02070309020205020404" pitchFamily="49" charset="0"/>
                <a:cs typeface="Courier New" panose="02070309020205020404" pitchFamily="49" charset="0"/>
              </a:rPr>
              <a:t>F10   FORMAT(A,1X,F10.6)</a:t>
            </a:r>
          </a:p>
          <a:p>
            <a:pPr marL="12700" indent="0">
              <a:spcBef>
                <a:spcPct val="0"/>
              </a:spcBef>
              <a:buNone/>
            </a:pPr>
            <a:r>
              <a:rPr lang="en-US" altLang="en-US" sz="1200" dirty="0">
                <a:solidFill>
                  <a:srgbClr val="FF0000"/>
                </a:solidFill>
                <a:latin typeface="Courier New" panose="02070309020205020404" pitchFamily="49" charset="0"/>
                <a:cs typeface="Courier New" panose="02070309020205020404" pitchFamily="49" charset="0"/>
              </a:rPr>
              <a:t>F     CLOSE(UNIT=123)</a:t>
            </a:r>
            <a:endParaRPr lang="en-US" altLang="en-US" sz="1200" dirty="0">
              <a:latin typeface="Courier New" panose="02070309020205020404" pitchFamily="49" charset="0"/>
              <a:cs typeface="Courier New" panose="02070309020205020404" pitchFamily="49" charset="0"/>
            </a:endParaRPr>
          </a:p>
        </p:txBody>
      </p:sp>
      <p:sp>
        <p:nvSpPr>
          <p:cNvPr id="4" name="Slide Number Placeholder 1">
            <a:extLst>
              <a:ext uri="{FF2B5EF4-FFF2-40B4-BE49-F238E27FC236}">
                <a16:creationId xmlns:a16="http://schemas.microsoft.com/office/drawing/2014/main" id="{9A43629D-2CBE-4E09-AD27-1F7AEA86A993}"/>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213</a:t>
            </a:fld>
            <a:endParaRPr lang="en-US" altLang="en-US" sz="1200" dirty="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E071A4A-FB3A-4960-B637-17F28452769F}"/>
              </a:ext>
            </a:extLst>
          </p:cNvPr>
          <p:cNvSpPr txBox="1"/>
          <p:nvPr/>
        </p:nvSpPr>
        <p:spPr>
          <a:xfrm>
            <a:off x="231775" y="1412174"/>
            <a:ext cx="7969250" cy="2774477"/>
          </a:xfrm>
          <a:prstGeom prst="rect">
            <a:avLst/>
          </a:prstGeom>
        </p:spPr>
        <p:txBody>
          <a:bodyPr lIns="0" tIns="12065" rIns="0" bIns="0">
            <a:spAutoFit/>
          </a:bodyPr>
          <a:lstStyle/>
          <a:p>
            <a:pPr marL="184785" indent="-172720">
              <a:buFontTx/>
              <a:buChar char="•"/>
              <a:tabLst>
                <a:tab pos="185420" algn="l"/>
              </a:tabLst>
              <a:defRPr/>
            </a:pPr>
            <a:r>
              <a:rPr sz="2800" spc="-5" dirty="0">
                <a:solidFill>
                  <a:srgbClr val="0B3D91"/>
                </a:solidFill>
                <a:latin typeface="Arial"/>
                <a:cs typeface="Arial"/>
              </a:rPr>
              <a:t>How </a:t>
            </a:r>
            <a:r>
              <a:rPr sz="2800" dirty="0">
                <a:solidFill>
                  <a:srgbClr val="0B3D91"/>
                </a:solidFill>
                <a:latin typeface="Arial"/>
                <a:cs typeface="Arial"/>
              </a:rPr>
              <a:t>does </a:t>
            </a:r>
            <a:r>
              <a:rPr sz="2800" spc="-5" dirty="0">
                <a:solidFill>
                  <a:srgbClr val="0B3D91"/>
                </a:solidFill>
                <a:latin typeface="Arial"/>
                <a:cs typeface="Arial"/>
              </a:rPr>
              <a:t>SINDA solve </a:t>
            </a:r>
            <a:r>
              <a:rPr sz="2800" dirty="0">
                <a:solidFill>
                  <a:srgbClr val="0B3D91"/>
                </a:solidFill>
                <a:latin typeface="Arial"/>
                <a:cs typeface="Arial"/>
              </a:rPr>
              <a:t>for </a:t>
            </a:r>
            <a:r>
              <a:rPr sz="2800" spc="-5" dirty="0">
                <a:solidFill>
                  <a:srgbClr val="0B3D91"/>
                </a:solidFill>
                <a:latin typeface="Arial"/>
                <a:cs typeface="Arial"/>
              </a:rPr>
              <a:t>temperatures?</a:t>
            </a:r>
            <a:endParaRPr sz="2800" dirty="0">
              <a:solidFill>
                <a:srgbClr val="0B3D91"/>
              </a:solidFill>
              <a:latin typeface="Arial"/>
              <a:cs typeface="Arial"/>
            </a:endParaRPr>
          </a:p>
          <a:p>
            <a:pPr marL="184785" indent="-172720">
              <a:spcBef>
                <a:spcPts val="2695"/>
              </a:spcBef>
              <a:buFontTx/>
              <a:buChar char="•"/>
              <a:tabLst>
                <a:tab pos="185420" algn="l"/>
              </a:tabLst>
              <a:defRPr/>
            </a:pPr>
            <a:r>
              <a:rPr sz="2800" spc="-5" dirty="0">
                <a:solidFill>
                  <a:srgbClr val="0B3D91"/>
                </a:solidFill>
                <a:latin typeface="Arial"/>
                <a:cs typeface="Arial"/>
              </a:rPr>
              <a:t>The </a:t>
            </a:r>
            <a:r>
              <a:rPr sz="2800" spc="-10" dirty="0">
                <a:solidFill>
                  <a:srgbClr val="0B3D91"/>
                </a:solidFill>
                <a:latin typeface="Arial"/>
                <a:cs typeface="Arial"/>
              </a:rPr>
              <a:t>SOLVER </a:t>
            </a:r>
            <a:r>
              <a:rPr sz="2800" spc="-5" dirty="0">
                <a:solidFill>
                  <a:srgbClr val="0B3D91"/>
                </a:solidFill>
                <a:latin typeface="Arial"/>
                <a:cs typeface="Arial"/>
              </a:rPr>
              <a:t>– optimization within</a:t>
            </a:r>
            <a:r>
              <a:rPr sz="2800" spc="80" dirty="0">
                <a:solidFill>
                  <a:srgbClr val="0B3D91"/>
                </a:solidFill>
                <a:latin typeface="Arial"/>
                <a:cs typeface="Arial"/>
              </a:rPr>
              <a:t> </a:t>
            </a:r>
            <a:r>
              <a:rPr sz="2800" spc="-5" dirty="0">
                <a:solidFill>
                  <a:srgbClr val="0B3D91"/>
                </a:solidFill>
                <a:latin typeface="Arial"/>
                <a:cs typeface="Arial"/>
              </a:rPr>
              <a:t>SINDA</a:t>
            </a:r>
            <a:endParaRPr sz="2800" dirty="0">
              <a:solidFill>
                <a:srgbClr val="0B3D91"/>
              </a:solidFill>
              <a:latin typeface="Arial"/>
              <a:cs typeface="Arial"/>
            </a:endParaRPr>
          </a:p>
          <a:p>
            <a:pPr marL="184785" indent="-172720">
              <a:spcBef>
                <a:spcPts val="2685"/>
              </a:spcBef>
              <a:buFontTx/>
              <a:buChar char="•"/>
              <a:tabLst>
                <a:tab pos="185420" algn="l"/>
              </a:tabLst>
              <a:defRPr/>
            </a:pPr>
            <a:r>
              <a:rPr sz="2800" spc="-5" dirty="0">
                <a:solidFill>
                  <a:srgbClr val="0B3D91"/>
                </a:solidFill>
                <a:latin typeface="Arial"/>
                <a:cs typeface="Arial"/>
              </a:rPr>
              <a:t>Relative vs. Actual Numbering and</a:t>
            </a:r>
            <a:r>
              <a:rPr sz="2800" spc="55" dirty="0">
                <a:solidFill>
                  <a:srgbClr val="0B3D91"/>
                </a:solidFill>
                <a:latin typeface="Arial"/>
                <a:cs typeface="Arial"/>
              </a:rPr>
              <a:t> </a:t>
            </a:r>
            <a:r>
              <a:rPr sz="2800" dirty="0">
                <a:solidFill>
                  <a:srgbClr val="0B3D91"/>
                </a:solidFill>
                <a:latin typeface="Arial"/>
                <a:cs typeface="Arial"/>
              </a:rPr>
              <a:t>Equivalencing</a:t>
            </a:r>
          </a:p>
          <a:p>
            <a:pPr marL="184785" indent="-172720">
              <a:spcBef>
                <a:spcPts val="2690"/>
              </a:spcBef>
              <a:buFontTx/>
              <a:buChar char="•"/>
              <a:tabLst>
                <a:tab pos="185420" algn="l"/>
              </a:tabLst>
              <a:defRPr/>
            </a:pPr>
            <a:r>
              <a:rPr sz="2800" spc="-5" dirty="0">
                <a:solidFill>
                  <a:srgbClr val="0B3D91"/>
                </a:solidFill>
                <a:latin typeface="Arial"/>
                <a:cs typeface="Arial"/>
              </a:rPr>
              <a:t>Extending SINDA with</a:t>
            </a:r>
            <a:r>
              <a:rPr sz="2800" spc="-10" dirty="0">
                <a:solidFill>
                  <a:srgbClr val="0B3D91"/>
                </a:solidFill>
                <a:latin typeface="Arial"/>
                <a:cs typeface="Arial"/>
              </a:rPr>
              <a:t> </a:t>
            </a:r>
            <a:r>
              <a:rPr sz="2800" spc="-5" dirty="0">
                <a:solidFill>
                  <a:srgbClr val="0B3D91"/>
                </a:solidFill>
                <a:latin typeface="Arial"/>
                <a:cs typeface="Arial"/>
              </a:rPr>
              <a:t>FORTRAN</a:t>
            </a:r>
            <a:endParaRPr sz="2800" dirty="0">
              <a:solidFill>
                <a:srgbClr val="0B3D91"/>
              </a:solidFill>
              <a:latin typeface="Arial"/>
              <a:cs typeface="Arial"/>
            </a:endParaRPr>
          </a:p>
        </p:txBody>
      </p:sp>
      <p:sp>
        <p:nvSpPr>
          <p:cNvPr id="3" name="object 2">
            <a:extLst>
              <a:ext uri="{FF2B5EF4-FFF2-40B4-BE49-F238E27FC236}">
                <a16:creationId xmlns:a16="http://schemas.microsoft.com/office/drawing/2014/main" id="{0E8203EC-AA38-488B-8F4D-0BC043636C3A}"/>
              </a:ext>
            </a:extLst>
          </p:cNvPr>
          <p:cNvSpPr txBox="1">
            <a:spLocks/>
          </p:cNvSpPr>
          <p:nvPr/>
        </p:nvSpPr>
        <p:spPr>
          <a:xfrm>
            <a:off x="988828" y="1"/>
            <a:ext cx="7357730" cy="1052622"/>
          </a:xfrm>
          <a:prstGeom prst="rect">
            <a:avLst/>
          </a:prstGeom>
          <a:noFill/>
          <a:ln w="9525">
            <a:noFill/>
            <a:miter lim="800000"/>
            <a:headEnd/>
            <a:tailEnd/>
          </a:ln>
        </p:spPr>
        <p:txBody>
          <a:bodyPr vert="horz" wrap="square" lIns="0" tIns="12700" rIns="0" bIns="0" numCol="1" rtlCol="0" anchor="ctr" anchorCtr="0" compatLnSpc="1">
            <a:prstTxWarp prst="textNoShape">
              <a:avLst/>
            </a:prstTxWarp>
            <a:noAutofit/>
          </a:bodyPr>
          <a:lstStyle>
            <a:lvl1pPr marL="12700" algn="ctr" fontAlgn="base">
              <a:spcBef>
                <a:spcPts val="100"/>
              </a:spcBef>
              <a:spcAft>
                <a:spcPct val="0"/>
              </a:spcAft>
              <a:defRPr sz="2800" b="1"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dirty="0"/>
              <a:t>Advanced SINDA</a:t>
            </a:r>
          </a:p>
        </p:txBody>
      </p:sp>
      <p:sp>
        <p:nvSpPr>
          <p:cNvPr id="4" name="Slide Number Placeholder 1">
            <a:extLst>
              <a:ext uri="{FF2B5EF4-FFF2-40B4-BE49-F238E27FC236}">
                <a16:creationId xmlns:a16="http://schemas.microsoft.com/office/drawing/2014/main" id="{A424654F-F261-4A87-B190-336E49CAD34E}"/>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214</a:t>
            </a:fld>
            <a:endParaRPr lang="en-US" altLang="en-US" sz="1200" dirty="0"/>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85B17416-72C4-4A39-A03C-D986E4BEBD8D}"/>
              </a:ext>
            </a:extLst>
          </p:cNvPr>
          <p:cNvSpPr txBox="1">
            <a:spLocks noGrp="1"/>
          </p:cNvSpPr>
          <p:nvPr>
            <p:ph type="title"/>
          </p:nvPr>
        </p:nvSpPr>
        <p:spPr>
          <a:xfrm>
            <a:off x="988828" y="0"/>
            <a:ext cx="7357730" cy="1031358"/>
          </a:xfrm>
          <a:noFill/>
          <a:ln w="9525">
            <a:noFill/>
            <a:miter lim="800000"/>
            <a:headEnd/>
            <a:tailEnd/>
          </a:ln>
        </p:spPr>
        <p:txBody>
          <a:bodyPr vert="horz" wrap="square" lIns="0" tIns="12700" rIns="0" bIns="0" numCol="1" rtlCol="0" anchor="ctr" anchorCtr="0" compatLnSpc="1">
            <a:prstTxWarp prst="textNoShape">
              <a:avLst/>
            </a:prstTxWarp>
            <a:noAutofit/>
          </a:bodyPr>
          <a:lstStyle/>
          <a:p>
            <a:pPr marL="12700" defTabSz="457200">
              <a:spcBef>
                <a:spcPts val="100"/>
              </a:spcBef>
            </a:pPr>
            <a:r>
              <a:rPr sz="2800" kern="1200" spc="-5" dirty="0"/>
              <a:t>How Does SINDA Solve for Temperatures?</a:t>
            </a:r>
          </a:p>
        </p:txBody>
      </p:sp>
      <p:sp>
        <p:nvSpPr>
          <p:cNvPr id="180227" name="object 3">
            <a:extLst>
              <a:ext uri="{FF2B5EF4-FFF2-40B4-BE49-F238E27FC236}">
                <a16:creationId xmlns:a16="http://schemas.microsoft.com/office/drawing/2014/main" id="{0AECF190-1506-4270-88BA-FD70E196A2A8}"/>
              </a:ext>
            </a:extLst>
          </p:cNvPr>
          <p:cNvSpPr txBox="1">
            <a:spLocks noChangeArrowheads="1"/>
          </p:cNvSpPr>
          <p:nvPr/>
        </p:nvSpPr>
        <p:spPr bwMode="auto">
          <a:xfrm>
            <a:off x="165100" y="1066800"/>
            <a:ext cx="8605838" cy="535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355600" indent="-171450">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Depending on the MATMET control constant, SINDA will solve for temperatures  either iteratively or through direct matrix inversion</a:t>
            </a:r>
          </a:p>
          <a:p>
            <a:pPr>
              <a:spcBef>
                <a:spcPts val="0"/>
              </a:spcBef>
              <a:buFontTx/>
              <a:buChar char="•"/>
            </a:pPr>
            <a:r>
              <a:rPr lang="en-US" altLang="en-US" sz="1800" dirty="0">
                <a:solidFill>
                  <a:srgbClr val="0B3D91"/>
                </a:solidFill>
                <a:latin typeface="Arial" panose="020B0604020202020204" pitchFamily="34" charset="0"/>
                <a:cs typeface="Arial" panose="020B0604020202020204" pitchFamily="34" charset="0"/>
              </a:rPr>
              <a:t>The iterative approach *may* be faster for certain classes of problems</a:t>
            </a:r>
          </a:p>
          <a:p>
            <a:pPr lvl="1">
              <a:spcBef>
                <a:spcPts val="13"/>
              </a:spcBef>
              <a:buFontTx/>
              <a:buChar char="–"/>
            </a:pPr>
            <a:r>
              <a:rPr lang="en-US" altLang="en-US" sz="1600" dirty="0">
                <a:solidFill>
                  <a:srgbClr val="0B3D91"/>
                </a:solidFill>
                <a:latin typeface="Arial" panose="020B0604020202020204" pitchFamily="34" charset="0"/>
                <a:cs typeface="Arial" panose="020B0604020202020204" pitchFamily="34" charset="0"/>
              </a:rPr>
              <a:t>Having a node coupled to two other nodes, one with a very large conductor and the other  much smaller, may cause oscillations</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Avoid “hard coupling” with very large conductor</a:t>
            </a:r>
          </a:p>
          <a:p>
            <a:pPr marL="682625">
              <a:spcBef>
                <a:spcPct val="0"/>
              </a:spcBef>
              <a:buFontTx/>
              <a:buAutoNum type="arabicPeriod"/>
              <a:tabLst/>
            </a:pPr>
            <a:r>
              <a:rPr lang="en-US" altLang="en-US" sz="1400" dirty="0">
                <a:solidFill>
                  <a:srgbClr val="0B3D91"/>
                </a:solidFill>
                <a:latin typeface="Arial" panose="020B0604020202020204" pitchFamily="34" charset="0"/>
                <a:cs typeface="Arial" panose="020B0604020202020204" pitchFamily="34" charset="0"/>
              </a:rPr>
              <a:t>Iterative solves for Node i, holding all other nodes as boundary temperatures.</a:t>
            </a:r>
          </a:p>
          <a:p>
            <a:pPr marL="682625">
              <a:spcBef>
                <a:spcPct val="0"/>
              </a:spcBef>
              <a:buFontTx/>
              <a:buAutoNum type="arabicPeriod"/>
              <a:tabLst/>
            </a:pPr>
            <a:r>
              <a:rPr lang="en-US" altLang="en-US" sz="1400" dirty="0">
                <a:solidFill>
                  <a:srgbClr val="0B3D91"/>
                </a:solidFill>
                <a:latin typeface="Arial" panose="020B0604020202020204" pitchFamily="34" charset="0"/>
                <a:cs typeface="Arial" panose="020B0604020202020204" pitchFamily="34" charset="0"/>
              </a:rPr>
              <a:t>Then moves on to Node i+1,continuously using the newer temperature where applicable.</a:t>
            </a:r>
          </a:p>
          <a:p>
            <a:pPr marL="682625">
              <a:spcBef>
                <a:spcPct val="0"/>
              </a:spcBef>
              <a:buFontTx/>
              <a:buAutoNum type="arabicPeriod"/>
              <a:tabLst/>
            </a:pPr>
            <a:r>
              <a:rPr lang="en-US" altLang="en-US" sz="1400" dirty="0">
                <a:solidFill>
                  <a:srgbClr val="0B3D91"/>
                </a:solidFill>
                <a:latin typeface="Arial" panose="020B0604020202020204" pitchFamily="34" charset="0"/>
                <a:cs typeface="Arial" panose="020B0604020202020204" pitchFamily="34" charset="0"/>
              </a:rPr>
              <a:t>Once all nodes have been solved, this is one iteration.</a:t>
            </a:r>
          </a:p>
          <a:p>
            <a:pPr marL="682625">
              <a:spcBef>
                <a:spcPct val="0"/>
              </a:spcBef>
              <a:buFontTx/>
              <a:buAutoNum type="arabicPeriod"/>
              <a:tabLst/>
            </a:pPr>
            <a:r>
              <a:rPr lang="en-US" altLang="en-US" sz="1400" dirty="0">
                <a:solidFill>
                  <a:srgbClr val="0B3D91"/>
                </a:solidFill>
                <a:latin typeface="Arial" panose="020B0604020202020204" pitchFamily="34" charset="0"/>
                <a:cs typeface="Arial" panose="020B0604020202020204" pitchFamily="34" charset="0"/>
              </a:rPr>
              <a:t>It then checks if all node temperature changes since the last iteration are within tolerance.</a:t>
            </a:r>
          </a:p>
          <a:p>
            <a:pPr marL="682625">
              <a:spcBef>
                <a:spcPct val="0"/>
              </a:spcBef>
              <a:buFontTx/>
              <a:buAutoNum type="arabicPeriod"/>
              <a:tabLst/>
            </a:pPr>
            <a:r>
              <a:rPr lang="en-US" altLang="en-US" sz="1400" dirty="0">
                <a:solidFill>
                  <a:srgbClr val="0B3D91"/>
                </a:solidFill>
                <a:latin typeface="Arial" panose="020B0604020202020204" pitchFamily="34" charset="0"/>
                <a:cs typeface="Arial" panose="020B0604020202020204" pitchFamily="34" charset="0"/>
              </a:rPr>
              <a:t>If so, solution found. If not, continue process until convergence or max loops reached</a:t>
            </a:r>
          </a:p>
          <a:p>
            <a:pPr>
              <a:spcBef>
                <a:spcPts val="0"/>
              </a:spcBef>
              <a:buFontTx/>
              <a:buChar char="•"/>
            </a:pPr>
            <a:r>
              <a:rPr lang="en-US" altLang="en-US" sz="1800" dirty="0">
                <a:solidFill>
                  <a:srgbClr val="0B3D91"/>
                </a:solidFill>
                <a:latin typeface="Arial" panose="020B0604020202020204" pitchFamily="34" charset="0"/>
                <a:cs typeface="Arial" panose="020B0604020202020204" pitchFamily="34" charset="0"/>
              </a:rPr>
              <a:t>The matrix methods are certainly faster for FE based or larger models</a:t>
            </a:r>
          </a:p>
          <a:p>
            <a:pPr lvl="1">
              <a:spcBef>
                <a:spcPts val="13"/>
              </a:spcBef>
              <a:buFontTx/>
              <a:buChar char="–"/>
            </a:pPr>
            <a:r>
              <a:rPr lang="en-US" altLang="en-US" sz="1600" dirty="0">
                <a:solidFill>
                  <a:srgbClr val="0B3D91"/>
                </a:solidFill>
                <a:latin typeface="Arial" panose="020B0604020202020204" pitchFamily="34" charset="0"/>
                <a:cs typeface="Arial" panose="020B0604020202020204" pitchFamily="34" charset="0"/>
              </a:rPr>
              <a:t>Two algorithms available (MATMET = [1 or 2] or [11 or 12])</a:t>
            </a:r>
          </a:p>
          <a:p>
            <a:pPr>
              <a:spcBef>
                <a:spcPct val="0"/>
              </a:spcBef>
            </a:pPr>
            <a:r>
              <a:rPr lang="en-US" altLang="en-US" sz="1800" dirty="0">
                <a:solidFill>
                  <a:srgbClr val="0B3D91"/>
                </a:solidFill>
                <a:latin typeface="Arial" panose="020B0604020202020204" pitchFamily="34" charset="0"/>
                <a:cs typeface="Arial" panose="020B0604020202020204" pitchFamily="34" charset="0"/>
              </a:rPr>
              <a:t>Both require linearization of radiative terms</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MATMET=1/2 uses more memory and is older approach (YSMP – Yale Sparse Matrix  Package) – Gaussian Elimination</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MATMET=11/12 uses less memory and is newer approach (AMGCG – Advanced Multi Grid</a:t>
            </a:r>
          </a:p>
          <a:p>
            <a:pPr marL="346075" indent="0">
              <a:spcBef>
                <a:spcPct val="0"/>
              </a:spcBef>
              <a:buFontTx/>
              <a:buNone/>
              <a:tabLst/>
            </a:pPr>
            <a:r>
              <a:rPr lang="en-US" altLang="en-US" sz="1600" dirty="0">
                <a:solidFill>
                  <a:srgbClr val="0B3D91"/>
                </a:solidFill>
                <a:latin typeface="Arial" panose="020B0604020202020204" pitchFamily="34" charset="0"/>
                <a:cs typeface="Arial" panose="020B0604020202020204" pitchFamily="34" charset="0"/>
              </a:rPr>
              <a:t>Conjugate Gradient)</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Set up [G]*[T] = [Q] matrix, invert [G] and multiply by [Q] to get [T]</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[G] is often very sparse and may need to be regenerated due to linearization by [T]</a:t>
            </a:r>
          </a:p>
          <a:p>
            <a:pPr>
              <a:spcBef>
                <a:spcPts val="0"/>
              </a:spcBef>
              <a:buFontTx/>
              <a:buChar char="•"/>
            </a:pPr>
            <a:r>
              <a:rPr lang="en-US" altLang="en-US" sz="1800" dirty="0">
                <a:solidFill>
                  <a:srgbClr val="0B3D91"/>
                </a:solidFill>
                <a:latin typeface="Arial" panose="020B0604020202020204" pitchFamily="34" charset="0"/>
                <a:cs typeface="Arial" panose="020B0604020202020204" pitchFamily="34" charset="0"/>
              </a:rPr>
              <a:t>Which is faster depends on your model; don’t be afraid to play around</a:t>
            </a:r>
          </a:p>
        </p:txBody>
      </p:sp>
      <p:sp>
        <p:nvSpPr>
          <p:cNvPr id="4" name="Slide Number Placeholder 1">
            <a:extLst>
              <a:ext uri="{FF2B5EF4-FFF2-40B4-BE49-F238E27FC236}">
                <a16:creationId xmlns:a16="http://schemas.microsoft.com/office/drawing/2014/main" id="{0BA01748-0C0E-4A82-B14F-A8E71F4E3257}"/>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215</a:t>
            </a:fld>
            <a:endParaRPr lang="en-US" altLang="en-US" sz="1200" dirty="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A89CED84-BCC8-4F3E-88F6-D6334A9F69E5}"/>
              </a:ext>
            </a:extLst>
          </p:cNvPr>
          <p:cNvSpPr txBox="1">
            <a:spLocks noGrp="1"/>
          </p:cNvSpPr>
          <p:nvPr>
            <p:ph type="title"/>
          </p:nvPr>
        </p:nvSpPr>
        <p:spPr>
          <a:xfrm>
            <a:off x="999460" y="0"/>
            <a:ext cx="7347098" cy="1031357"/>
          </a:xfrm>
          <a:noFill/>
          <a:ln w="9525">
            <a:noFill/>
            <a:miter lim="800000"/>
            <a:headEnd/>
            <a:tailEnd/>
          </a:ln>
        </p:spPr>
        <p:txBody>
          <a:bodyPr vert="horz" wrap="square" lIns="0" tIns="12700" rIns="0" bIns="0" numCol="1" rtlCol="0" anchor="ctr" anchorCtr="0" compatLnSpc="1">
            <a:prstTxWarp prst="textNoShape">
              <a:avLst/>
            </a:prstTxWarp>
            <a:noAutofit/>
          </a:bodyPr>
          <a:lstStyle/>
          <a:p>
            <a:pPr marL="12700" defTabSz="457200">
              <a:spcBef>
                <a:spcPts val="100"/>
              </a:spcBef>
            </a:pPr>
            <a:r>
              <a:rPr sz="2800" kern="1200" spc="-5" dirty="0"/>
              <a:t>The SOLVER: Optimization within SINDA</a:t>
            </a:r>
          </a:p>
        </p:txBody>
      </p:sp>
      <p:sp>
        <p:nvSpPr>
          <p:cNvPr id="181251" name="object 3">
            <a:extLst>
              <a:ext uri="{FF2B5EF4-FFF2-40B4-BE49-F238E27FC236}">
                <a16:creationId xmlns:a16="http://schemas.microsoft.com/office/drawing/2014/main" id="{B2E454AB-C521-4EFA-AEDA-95D4626FC7C6}"/>
              </a:ext>
            </a:extLst>
          </p:cNvPr>
          <p:cNvSpPr txBox="1">
            <a:spLocks noChangeArrowheads="1"/>
          </p:cNvSpPr>
          <p:nvPr/>
        </p:nvSpPr>
        <p:spPr bwMode="auto">
          <a:xfrm>
            <a:off x="165100" y="1095066"/>
            <a:ext cx="8542338" cy="5153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355600" indent="-171450">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812800" indent="-17145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The SOLVER was introduced as an optimization scheme within the  constructs of a SINDA model</a:t>
            </a:r>
          </a:p>
          <a:p>
            <a:pPr>
              <a:spcBef>
                <a:spcPts val="38"/>
              </a:spcBef>
            </a:pPr>
            <a:endParaRPr lang="en-US" altLang="en-US" sz="1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User must define the following:</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Goal: singular value to be minimized or maximized (OBJECT)</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Design Variables: what is allowed to be varied and by how much</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Constraints: what other factors may be considered for a valid solution</a:t>
            </a:r>
          </a:p>
          <a:p>
            <a:pPr lvl="1">
              <a:spcBef>
                <a:spcPts val="38"/>
              </a:spcBef>
            </a:pPr>
            <a:endParaRPr lang="en-US" altLang="en-US" sz="10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New HEADERs introduced for SOLVER</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HEADER SOLVER DATA: control constants for SOLVER (e.g. GOAL)</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HEADER PROCEDURE: define OBJECT, call Thermal Solution</a:t>
            </a:r>
          </a:p>
          <a:p>
            <a:pPr lvl="2">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OBJECT best to define as Root Sum Square, but other methods available</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HEADER DESIGN DATA: </a:t>
            </a:r>
            <a:r>
              <a:rPr lang="en-US" altLang="en-US" sz="1800" dirty="0" err="1">
                <a:solidFill>
                  <a:srgbClr val="0B3D91"/>
                </a:solidFill>
                <a:latin typeface="Arial" panose="020B0604020202020204" pitchFamily="34" charset="0"/>
                <a:cs typeface="Arial" panose="020B0604020202020204" pitchFamily="34" charset="0"/>
              </a:rPr>
              <a:t>LowLimit</a:t>
            </a:r>
            <a:r>
              <a:rPr lang="en-US" altLang="en-US" sz="1800" dirty="0">
                <a:solidFill>
                  <a:srgbClr val="0B3D91"/>
                </a:solidFill>
                <a:latin typeface="Arial" panose="020B0604020202020204" pitchFamily="34" charset="0"/>
                <a:cs typeface="Arial" panose="020B0604020202020204" pitchFamily="34" charset="0"/>
              </a:rPr>
              <a:t> &lt;= </a:t>
            </a:r>
            <a:r>
              <a:rPr lang="en-US" altLang="en-US" sz="1800" dirty="0" err="1">
                <a:solidFill>
                  <a:srgbClr val="0B3D91"/>
                </a:solidFill>
                <a:latin typeface="Arial" panose="020B0604020202020204" pitchFamily="34" charset="0"/>
                <a:cs typeface="Arial" panose="020B0604020202020204" pitchFamily="34" charset="0"/>
              </a:rPr>
              <a:t>RegisterName</a:t>
            </a:r>
            <a:r>
              <a:rPr lang="en-US" altLang="en-US" sz="1800" dirty="0">
                <a:solidFill>
                  <a:srgbClr val="0B3D91"/>
                </a:solidFill>
                <a:latin typeface="Arial" panose="020B0604020202020204" pitchFamily="34" charset="0"/>
                <a:cs typeface="Arial" panose="020B0604020202020204" pitchFamily="34" charset="0"/>
              </a:rPr>
              <a:t> &lt;= </a:t>
            </a:r>
            <a:r>
              <a:rPr lang="en-US" altLang="en-US" sz="1800" dirty="0" err="1">
                <a:solidFill>
                  <a:srgbClr val="0B3D91"/>
                </a:solidFill>
                <a:latin typeface="Arial" panose="020B0604020202020204" pitchFamily="34" charset="0"/>
                <a:cs typeface="Arial" panose="020B0604020202020204" pitchFamily="34" charset="0"/>
              </a:rPr>
              <a:t>HighLimit</a:t>
            </a:r>
            <a:endParaRPr lang="en-US" altLang="en-US" sz="1800" dirty="0">
              <a:solidFill>
                <a:srgbClr val="0B3D91"/>
              </a:solidFill>
              <a:latin typeface="Arial" panose="020B0604020202020204" pitchFamily="34" charset="0"/>
              <a:cs typeface="Arial" panose="020B0604020202020204" pitchFamily="34" charset="0"/>
            </a:endParaRP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HEADER CONSTRAINT DATA: </a:t>
            </a:r>
            <a:r>
              <a:rPr lang="en-US" altLang="en-US" sz="1800" dirty="0" err="1">
                <a:solidFill>
                  <a:srgbClr val="0B3D91"/>
                </a:solidFill>
                <a:latin typeface="Arial" panose="020B0604020202020204" pitchFamily="34" charset="0"/>
                <a:cs typeface="Arial" panose="020B0604020202020204" pitchFamily="34" charset="0"/>
              </a:rPr>
              <a:t>LowLimit</a:t>
            </a:r>
            <a:r>
              <a:rPr lang="en-US" altLang="en-US" sz="1800" dirty="0">
                <a:solidFill>
                  <a:srgbClr val="0B3D91"/>
                </a:solidFill>
                <a:latin typeface="Arial" panose="020B0604020202020204" pitchFamily="34" charset="0"/>
                <a:cs typeface="Arial" panose="020B0604020202020204" pitchFamily="34" charset="0"/>
              </a:rPr>
              <a:t> &lt;= </a:t>
            </a:r>
            <a:r>
              <a:rPr lang="en-US" altLang="en-US" sz="1800" dirty="0" err="1">
                <a:solidFill>
                  <a:srgbClr val="0B3D91"/>
                </a:solidFill>
                <a:latin typeface="Arial" panose="020B0604020202020204" pitchFamily="34" charset="0"/>
                <a:cs typeface="Arial" panose="020B0604020202020204" pitchFamily="34" charset="0"/>
              </a:rPr>
              <a:t>ConstraintName</a:t>
            </a:r>
            <a:r>
              <a:rPr lang="en-US" altLang="en-US" sz="1800" dirty="0">
                <a:solidFill>
                  <a:srgbClr val="0B3D91"/>
                </a:solidFill>
                <a:latin typeface="Arial" panose="020B0604020202020204" pitchFamily="34" charset="0"/>
                <a:cs typeface="Arial" panose="020B0604020202020204" pitchFamily="34" charset="0"/>
              </a:rPr>
              <a:t> &lt;= </a:t>
            </a:r>
            <a:r>
              <a:rPr lang="en-US" altLang="en-US" sz="1800" dirty="0" err="1">
                <a:solidFill>
                  <a:srgbClr val="0B3D91"/>
                </a:solidFill>
                <a:latin typeface="Arial" panose="020B0604020202020204" pitchFamily="34" charset="0"/>
                <a:cs typeface="Arial" panose="020B0604020202020204" pitchFamily="34" charset="0"/>
              </a:rPr>
              <a:t>HighLimit</a:t>
            </a:r>
            <a:endParaRPr lang="en-US" altLang="en-US" sz="1800" dirty="0">
              <a:solidFill>
                <a:srgbClr val="0B3D91"/>
              </a:solidFill>
              <a:latin typeface="Arial" panose="020B0604020202020204" pitchFamily="34" charset="0"/>
              <a:cs typeface="Arial" panose="020B0604020202020204" pitchFamily="34" charset="0"/>
            </a:endParaRPr>
          </a:p>
          <a:p>
            <a:pPr lvl="2">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Constraint Name limited to 8 characters and may not be a Global User Data  or Register. These represent alternative factors to consider a solution “good”</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HEADER SOLOGIC0: Like Variables 0 within SOLVER</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HEADER SOLOGIC1: Like Variables 1 within SOLVER</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HEADER SOLOUTPUT: Like OUTPUT CALLS within SOLVER</a:t>
            </a:r>
          </a:p>
        </p:txBody>
      </p:sp>
      <p:sp>
        <p:nvSpPr>
          <p:cNvPr id="4" name="Slide Number Placeholder 1">
            <a:extLst>
              <a:ext uri="{FF2B5EF4-FFF2-40B4-BE49-F238E27FC236}">
                <a16:creationId xmlns:a16="http://schemas.microsoft.com/office/drawing/2014/main" id="{7FCA293D-8C48-4042-AF23-584F26EA0AF4}"/>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216</a:t>
            </a:fld>
            <a:endParaRPr lang="en-US" altLang="en-US" sz="1200"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5DB106B8-4403-4D42-B704-976AA90C7542}"/>
              </a:ext>
            </a:extLst>
          </p:cNvPr>
          <p:cNvSpPr txBox="1">
            <a:spLocks noGrp="1"/>
          </p:cNvSpPr>
          <p:nvPr>
            <p:ph type="title"/>
          </p:nvPr>
        </p:nvSpPr>
        <p:spPr>
          <a:xfrm>
            <a:off x="967563" y="0"/>
            <a:ext cx="7378996" cy="1031357"/>
          </a:xfrm>
          <a:noFill/>
          <a:ln w="9525">
            <a:noFill/>
            <a:miter lim="800000"/>
            <a:headEnd/>
            <a:tailEnd/>
          </a:ln>
        </p:spPr>
        <p:txBody>
          <a:bodyPr vert="horz" wrap="square" lIns="0" tIns="12700" rIns="0" bIns="0" numCol="1" rtlCol="0" anchor="ctr" anchorCtr="0" compatLnSpc="1">
            <a:prstTxWarp prst="textNoShape">
              <a:avLst/>
            </a:prstTxWarp>
            <a:noAutofit/>
          </a:bodyPr>
          <a:lstStyle/>
          <a:p>
            <a:pPr marL="12700" defTabSz="457200">
              <a:spcBef>
                <a:spcPts val="100"/>
              </a:spcBef>
            </a:pPr>
            <a:r>
              <a:rPr sz="2800" kern="1200" spc="-5" dirty="0"/>
              <a:t>The SOLVER: Sample Problem</a:t>
            </a:r>
          </a:p>
        </p:txBody>
      </p:sp>
      <p:sp>
        <p:nvSpPr>
          <p:cNvPr id="4" name="object 4">
            <a:extLst>
              <a:ext uri="{FF2B5EF4-FFF2-40B4-BE49-F238E27FC236}">
                <a16:creationId xmlns:a16="http://schemas.microsoft.com/office/drawing/2014/main" id="{64E9F0DD-3DA0-4096-B16F-E961768BE71F}"/>
              </a:ext>
            </a:extLst>
          </p:cNvPr>
          <p:cNvSpPr txBox="1"/>
          <p:nvPr/>
        </p:nvSpPr>
        <p:spPr>
          <a:xfrm>
            <a:off x="165100" y="1197073"/>
            <a:ext cx="6965950" cy="4060727"/>
          </a:xfrm>
          <a:prstGeom prst="rect">
            <a:avLst/>
          </a:prstGeom>
        </p:spPr>
        <p:txBody>
          <a:bodyPr lIns="0" tIns="13335" rIns="0" bIns="0">
            <a:spAutoFit/>
          </a:bodyPr>
          <a:lstStyle/>
          <a:p>
            <a:pPr marL="184785" indent="-172720">
              <a:spcBef>
                <a:spcPts val="105"/>
              </a:spcBef>
              <a:buFontTx/>
              <a:buChar char="•"/>
              <a:tabLst>
                <a:tab pos="185420" algn="l"/>
              </a:tabLst>
              <a:defRPr/>
            </a:pPr>
            <a:r>
              <a:rPr sz="2000" dirty="0">
                <a:solidFill>
                  <a:srgbClr val="0B3D91"/>
                </a:solidFill>
                <a:latin typeface="Arial"/>
                <a:cs typeface="Arial"/>
              </a:rPr>
              <a:t>0.5 W Detector heat strapped to Aluminum</a:t>
            </a:r>
            <a:r>
              <a:rPr sz="2000" spc="-175" dirty="0">
                <a:solidFill>
                  <a:srgbClr val="0B3D91"/>
                </a:solidFill>
                <a:latin typeface="Arial"/>
                <a:cs typeface="Arial"/>
              </a:rPr>
              <a:t> </a:t>
            </a:r>
            <a:r>
              <a:rPr sz="2000" dirty="0">
                <a:solidFill>
                  <a:srgbClr val="0B3D91"/>
                </a:solidFill>
                <a:latin typeface="Arial"/>
                <a:cs typeface="Arial"/>
              </a:rPr>
              <a:t>radiator</a:t>
            </a:r>
          </a:p>
          <a:p>
            <a:pPr>
              <a:spcBef>
                <a:spcPts val="40"/>
              </a:spcBef>
              <a:buFont typeface="Arial"/>
              <a:buChar char="•"/>
              <a:defRPr/>
            </a:pPr>
            <a:endParaRPr sz="2050" dirty="0">
              <a:solidFill>
                <a:srgbClr val="0B3D91"/>
              </a:solidFill>
              <a:latin typeface="Arial"/>
              <a:cs typeface="Arial"/>
            </a:endParaRPr>
          </a:p>
          <a:p>
            <a:pPr marL="184785" indent="-172720">
              <a:spcBef>
                <a:spcPts val="5"/>
              </a:spcBef>
              <a:buFontTx/>
              <a:buChar char="•"/>
              <a:tabLst>
                <a:tab pos="185420" algn="l"/>
              </a:tabLst>
              <a:defRPr/>
            </a:pPr>
            <a:r>
              <a:rPr sz="2000" dirty="0">
                <a:solidFill>
                  <a:srgbClr val="0B3D91"/>
                </a:solidFill>
                <a:latin typeface="Arial"/>
                <a:cs typeface="Arial"/>
              </a:rPr>
              <a:t>Allowable Radiator Envelope: 0.35 </a:t>
            </a:r>
            <a:r>
              <a:rPr sz="2000" spc="5" dirty="0">
                <a:solidFill>
                  <a:srgbClr val="0B3D91"/>
                </a:solidFill>
                <a:latin typeface="Arial"/>
                <a:cs typeface="Arial"/>
              </a:rPr>
              <a:t>m </a:t>
            </a:r>
            <a:r>
              <a:rPr sz="2000" dirty="0">
                <a:solidFill>
                  <a:srgbClr val="0B3D91"/>
                </a:solidFill>
                <a:latin typeface="Arial"/>
                <a:cs typeface="Arial"/>
              </a:rPr>
              <a:t>x </a:t>
            </a:r>
            <a:r>
              <a:rPr sz="2000" spc="-5" dirty="0">
                <a:solidFill>
                  <a:srgbClr val="0B3D91"/>
                </a:solidFill>
                <a:latin typeface="Arial"/>
                <a:cs typeface="Arial"/>
              </a:rPr>
              <a:t>0.1</a:t>
            </a:r>
            <a:r>
              <a:rPr sz="2000" spc="-140" dirty="0">
                <a:solidFill>
                  <a:srgbClr val="0B3D91"/>
                </a:solidFill>
                <a:latin typeface="Arial"/>
                <a:cs typeface="Arial"/>
              </a:rPr>
              <a:t> </a:t>
            </a:r>
            <a:r>
              <a:rPr sz="2000" spc="5" dirty="0">
                <a:solidFill>
                  <a:srgbClr val="0B3D91"/>
                </a:solidFill>
                <a:latin typeface="Arial"/>
                <a:cs typeface="Arial"/>
              </a:rPr>
              <a:t>m</a:t>
            </a:r>
            <a:endParaRPr sz="2000" dirty="0">
              <a:solidFill>
                <a:srgbClr val="0B3D91"/>
              </a:solidFill>
              <a:latin typeface="Arial"/>
              <a:cs typeface="Arial"/>
            </a:endParaRPr>
          </a:p>
          <a:p>
            <a:pPr>
              <a:spcBef>
                <a:spcPts val="40"/>
              </a:spcBef>
              <a:buFont typeface="Arial"/>
              <a:buChar char="•"/>
              <a:defRPr/>
            </a:pPr>
            <a:endParaRPr sz="2050" dirty="0">
              <a:solidFill>
                <a:srgbClr val="0B3D91"/>
              </a:solidFill>
              <a:latin typeface="Arial"/>
              <a:cs typeface="Arial"/>
            </a:endParaRPr>
          </a:p>
          <a:p>
            <a:pPr marL="184785" indent="-172720">
              <a:buFontTx/>
              <a:buChar char="•"/>
              <a:tabLst>
                <a:tab pos="185420" algn="l"/>
              </a:tabLst>
              <a:defRPr/>
            </a:pPr>
            <a:r>
              <a:rPr sz="2000" dirty="0">
                <a:solidFill>
                  <a:srgbClr val="0B3D91"/>
                </a:solidFill>
                <a:latin typeface="Arial"/>
                <a:cs typeface="Arial"/>
              </a:rPr>
              <a:t>Minimum Radiator Thickness: 0.0005</a:t>
            </a:r>
            <a:r>
              <a:rPr sz="2000" spc="-130" dirty="0">
                <a:solidFill>
                  <a:srgbClr val="0B3D91"/>
                </a:solidFill>
                <a:latin typeface="Arial"/>
                <a:cs typeface="Arial"/>
              </a:rPr>
              <a:t> </a:t>
            </a:r>
            <a:r>
              <a:rPr sz="2000" dirty="0">
                <a:solidFill>
                  <a:srgbClr val="0B3D91"/>
                </a:solidFill>
                <a:latin typeface="Arial"/>
                <a:cs typeface="Arial"/>
              </a:rPr>
              <a:t>m</a:t>
            </a:r>
          </a:p>
          <a:p>
            <a:pPr>
              <a:spcBef>
                <a:spcPts val="45"/>
              </a:spcBef>
              <a:buFont typeface="Arial"/>
              <a:buChar char="•"/>
              <a:defRPr/>
            </a:pPr>
            <a:endParaRPr sz="2050" dirty="0">
              <a:solidFill>
                <a:srgbClr val="0B3D91"/>
              </a:solidFill>
              <a:latin typeface="Arial"/>
              <a:cs typeface="Arial"/>
            </a:endParaRPr>
          </a:p>
          <a:p>
            <a:pPr marL="184785" indent="-172720">
              <a:buFontTx/>
              <a:buChar char="•"/>
              <a:tabLst>
                <a:tab pos="185420" algn="l"/>
                <a:tab pos="3394710" algn="l"/>
              </a:tabLst>
              <a:defRPr/>
            </a:pPr>
            <a:r>
              <a:rPr sz="2000" dirty="0">
                <a:solidFill>
                  <a:srgbClr val="0B3D91"/>
                </a:solidFill>
                <a:latin typeface="Arial"/>
                <a:cs typeface="Arial"/>
              </a:rPr>
              <a:t>Sink Temperature of</a:t>
            </a:r>
            <a:r>
              <a:rPr sz="2000" spc="-60" dirty="0">
                <a:solidFill>
                  <a:srgbClr val="0B3D91"/>
                </a:solidFill>
                <a:latin typeface="Arial"/>
                <a:cs typeface="Arial"/>
              </a:rPr>
              <a:t> </a:t>
            </a:r>
            <a:r>
              <a:rPr sz="2000" dirty="0">
                <a:solidFill>
                  <a:srgbClr val="0B3D91"/>
                </a:solidFill>
                <a:latin typeface="Arial"/>
                <a:cs typeface="Arial"/>
              </a:rPr>
              <a:t>40 </a:t>
            </a:r>
            <a:r>
              <a:rPr sz="2000" spc="-5" dirty="0">
                <a:solidFill>
                  <a:srgbClr val="0B3D91"/>
                </a:solidFill>
                <a:latin typeface="Arial"/>
                <a:cs typeface="Arial"/>
              </a:rPr>
              <a:t>K,</a:t>
            </a:r>
            <a:r>
              <a:rPr lang="en-US" sz="2000" spc="-5" dirty="0">
                <a:solidFill>
                  <a:srgbClr val="0B3D91"/>
                </a:solidFill>
                <a:latin typeface="Arial"/>
                <a:cs typeface="Arial"/>
              </a:rPr>
              <a:t> </a:t>
            </a:r>
            <a:r>
              <a:rPr lang="en-US" sz="2000" spc="-5" dirty="0">
                <a:solidFill>
                  <a:srgbClr val="0B3D91"/>
                </a:solidFill>
                <a:latin typeface="Symbol" panose="05050102010706020507" pitchFamily="18" charset="2"/>
                <a:cs typeface="Arial"/>
              </a:rPr>
              <a:t>e</a:t>
            </a:r>
            <a:r>
              <a:rPr sz="2000" spc="-5" dirty="0">
                <a:solidFill>
                  <a:srgbClr val="0B3D91"/>
                </a:solidFill>
                <a:latin typeface="Arial"/>
                <a:cs typeface="Arial"/>
              </a:rPr>
              <a:t>	</a:t>
            </a:r>
            <a:r>
              <a:rPr sz="2000" dirty="0">
                <a:solidFill>
                  <a:srgbClr val="0B3D91"/>
                </a:solidFill>
                <a:latin typeface="Arial"/>
                <a:cs typeface="Arial"/>
              </a:rPr>
              <a:t>=</a:t>
            </a:r>
            <a:r>
              <a:rPr sz="2000" spc="-15" dirty="0">
                <a:solidFill>
                  <a:srgbClr val="0B3D91"/>
                </a:solidFill>
                <a:latin typeface="Arial"/>
                <a:cs typeface="Arial"/>
              </a:rPr>
              <a:t> </a:t>
            </a:r>
            <a:r>
              <a:rPr sz="2000" dirty="0">
                <a:solidFill>
                  <a:srgbClr val="0B3D91"/>
                </a:solidFill>
                <a:latin typeface="Arial"/>
                <a:cs typeface="Arial"/>
              </a:rPr>
              <a:t>0.85</a:t>
            </a:r>
          </a:p>
          <a:p>
            <a:pPr>
              <a:spcBef>
                <a:spcPts val="40"/>
              </a:spcBef>
              <a:buFont typeface="Arial"/>
              <a:buChar char="•"/>
              <a:defRPr/>
            </a:pPr>
            <a:endParaRPr sz="2050" dirty="0">
              <a:solidFill>
                <a:srgbClr val="0B3D91"/>
              </a:solidFill>
              <a:latin typeface="Arial"/>
              <a:cs typeface="Arial"/>
            </a:endParaRPr>
          </a:p>
          <a:p>
            <a:pPr marL="184785" indent="-172720">
              <a:spcBef>
                <a:spcPts val="5"/>
              </a:spcBef>
              <a:buFontTx/>
              <a:buChar char="•"/>
              <a:tabLst>
                <a:tab pos="185420" algn="l"/>
              </a:tabLst>
              <a:defRPr/>
            </a:pPr>
            <a:r>
              <a:rPr sz="2000" dirty="0">
                <a:solidFill>
                  <a:srgbClr val="0B3D91"/>
                </a:solidFill>
                <a:latin typeface="Arial"/>
                <a:cs typeface="Arial"/>
              </a:rPr>
              <a:t>Major GOAL : Minimize Radiator Gradient (70%</a:t>
            </a:r>
            <a:r>
              <a:rPr sz="2000" spc="-185" dirty="0">
                <a:solidFill>
                  <a:srgbClr val="0B3D91"/>
                </a:solidFill>
                <a:latin typeface="Arial"/>
                <a:cs typeface="Arial"/>
              </a:rPr>
              <a:t> </a:t>
            </a:r>
            <a:r>
              <a:rPr sz="2000" dirty="0">
                <a:solidFill>
                  <a:srgbClr val="0B3D91"/>
                </a:solidFill>
                <a:latin typeface="Arial"/>
                <a:cs typeface="Arial"/>
              </a:rPr>
              <a:t>importance)</a:t>
            </a:r>
          </a:p>
          <a:p>
            <a:pPr>
              <a:spcBef>
                <a:spcPts val="45"/>
              </a:spcBef>
              <a:buFont typeface="Arial"/>
              <a:buChar char="•"/>
              <a:defRPr/>
            </a:pPr>
            <a:endParaRPr sz="2050" dirty="0">
              <a:solidFill>
                <a:srgbClr val="0B3D91"/>
              </a:solidFill>
              <a:latin typeface="Arial"/>
              <a:cs typeface="Arial"/>
            </a:endParaRPr>
          </a:p>
          <a:p>
            <a:pPr marL="184785" indent="-172720">
              <a:buFontTx/>
              <a:buChar char="•"/>
              <a:tabLst>
                <a:tab pos="185420" algn="l"/>
              </a:tabLst>
              <a:defRPr/>
            </a:pPr>
            <a:r>
              <a:rPr sz="2000" dirty="0">
                <a:solidFill>
                  <a:srgbClr val="0B3D91"/>
                </a:solidFill>
                <a:latin typeface="Arial"/>
                <a:cs typeface="Arial"/>
              </a:rPr>
              <a:t>Sub-GOAL: Achieve -120°C on Detector (20%</a:t>
            </a:r>
            <a:r>
              <a:rPr sz="2000" spc="-155" dirty="0">
                <a:solidFill>
                  <a:srgbClr val="0B3D91"/>
                </a:solidFill>
                <a:latin typeface="Arial"/>
                <a:cs typeface="Arial"/>
              </a:rPr>
              <a:t> </a:t>
            </a:r>
            <a:r>
              <a:rPr sz="2000" dirty="0">
                <a:solidFill>
                  <a:srgbClr val="0B3D91"/>
                </a:solidFill>
                <a:latin typeface="Arial"/>
                <a:cs typeface="Arial"/>
              </a:rPr>
              <a:t>importance)</a:t>
            </a:r>
          </a:p>
          <a:p>
            <a:pPr>
              <a:spcBef>
                <a:spcPts val="40"/>
              </a:spcBef>
              <a:buFont typeface="Arial"/>
              <a:buChar char="•"/>
              <a:defRPr/>
            </a:pPr>
            <a:endParaRPr sz="2050" dirty="0">
              <a:solidFill>
                <a:srgbClr val="0B3D91"/>
              </a:solidFill>
              <a:latin typeface="Arial"/>
              <a:cs typeface="Arial"/>
            </a:endParaRPr>
          </a:p>
          <a:p>
            <a:pPr marL="184785" indent="-172720">
              <a:buFontTx/>
              <a:buChar char="•"/>
              <a:tabLst>
                <a:tab pos="185420" algn="l"/>
              </a:tabLst>
              <a:defRPr/>
            </a:pPr>
            <a:r>
              <a:rPr sz="2000" dirty="0">
                <a:solidFill>
                  <a:srgbClr val="0B3D91"/>
                </a:solidFill>
                <a:latin typeface="Arial"/>
                <a:cs typeface="Arial"/>
              </a:rPr>
              <a:t>Sub-GOAL: Keep mass low (10%</a:t>
            </a:r>
            <a:r>
              <a:rPr sz="2000" spc="-120" dirty="0">
                <a:solidFill>
                  <a:srgbClr val="0B3D91"/>
                </a:solidFill>
                <a:latin typeface="Arial"/>
                <a:cs typeface="Arial"/>
              </a:rPr>
              <a:t> </a:t>
            </a:r>
            <a:r>
              <a:rPr sz="2000" dirty="0">
                <a:solidFill>
                  <a:srgbClr val="0B3D91"/>
                </a:solidFill>
                <a:latin typeface="Arial"/>
                <a:cs typeface="Arial"/>
              </a:rPr>
              <a:t>importance)</a:t>
            </a:r>
          </a:p>
        </p:txBody>
      </p:sp>
      <p:sp>
        <p:nvSpPr>
          <p:cNvPr id="5" name="Slide Number Placeholder 1">
            <a:extLst>
              <a:ext uri="{FF2B5EF4-FFF2-40B4-BE49-F238E27FC236}">
                <a16:creationId xmlns:a16="http://schemas.microsoft.com/office/drawing/2014/main" id="{728CC34A-D592-4D00-B85A-A1EAFD42D6F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217</a:t>
            </a:fld>
            <a:endParaRPr lang="en-US" altLang="en-US" sz="1200" dirty="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8D6C42F5-E741-44A4-9289-30A909455D56}"/>
              </a:ext>
            </a:extLst>
          </p:cNvPr>
          <p:cNvSpPr txBox="1">
            <a:spLocks noGrp="1"/>
          </p:cNvSpPr>
          <p:nvPr>
            <p:ph type="title"/>
          </p:nvPr>
        </p:nvSpPr>
        <p:spPr>
          <a:xfrm>
            <a:off x="1014885" y="0"/>
            <a:ext cx="7343303" cy="1020726"/>
          </a:xfrm>
          <a:noFill/>
          <a:ln w="9525">
            <a:noFill/>
            <a:miter lim="800000"/>
            <a:headEnd/>
            <a:tailEnd/>
          </a:ln>
        </p:spPr>
        <p:txBody>
          <a:bodyPr vert="horz" wrap="square" lIns="0" tIns="12700" rIns="0" bIns="0" numCol="1" rtlCol="0" anchor="ctr" anchorCtr="0" compatLnSpc="1">
            <a:prstTxWarp prst="textNoShape">
              <a:avLst/>
            </a:prstTxWarp>
            <a:noAutofit/>
          </a:bodyPr>
          <a:lstStyle/>
          <a:p>
            <a:pPr marL="12700" defTabSz="457200">
              <a:spcBef>
                <a:spcPts val="100"/>
              </a:spcBef>
            </a:pPr>
            <a:r>
              <a:rPr sz="2800" b="1" kern="1200" spc="-5" dirty="0">
                <a:solidFill>
                  <a:srgbClr val="0B3D91"/>
                </a:solidFill>
                <a:latin typeface="Calibri"/>
                <a:cs typeface="Calibri"/>
              </a:rPr>
              <a:t>The SOLVER: Sample – Basic SINDA Setup</a:t>
            </a:r>
          </a:p>
        </p:txBody>
      </p:sp>
      <p:sp>
        <p:nvSpPr>
          <p:cNvPr id="7" name="object 7">
            <a:extLst>
              <a:ext uri="{FF2B5EF4-FFF2-40B4-BE49-F238E27FC236}">
                <a16:creationId xmlns:a16="http://schemas.microsoft.com/office/drawing/2014/main" id="{31A1A652-6FE2-4260-AB01-44F555318FB8}"/>
              </a:ext>
            </a:extLst>
          </p:cNvPr>
          <p:cNvSpPr txBox="1"/>
          <p:nvPr/>
        </p:nvSpPr>
        <p:spPr>
          <a:xfrm>
            <a:off x="5565775" y="1019175"/>
            <a:ext cx="2792413" cy="2220913"/>
          </a:xfrm>
          <a:prstGeom prst="rect">
            <a:avLst/>
          </a:prstGeom>
        </p:spPr>
        <p:txBody>
          <a:bodyPr lIns="0" tIns="12065" rIns="0" bIns="0">
            <a:spAutoFit/>
          </a:bodyPr>
          <a:lstStyle/>
          <a:p>
            <a:pPr marL="12700">
              <a:spcBef>
                <a:spcPts val="95"/>
              </a:spcBef>
              <a:defRPr/>
            </a:pPr>
            <a:r>
              <a:rPr sz="1600" b="1" spc="-5" dirty="0">
                <a:latin typeface="Arial"/>
                <a:cs typeface="Arial"/>
              </a:rPr>
              <a:t>OPTIONS</a:t>
            </a:r>
            <a:r>
              <a:rPr sz="1600" b="1" spc="5" dirty="0">
                <a:latin typeface="Arial"/>
                <a:cs typeface="Arial"/>
              </a:rPr>
              <a:t> </a:t>
            </a:r>
            <a:r>
              <a:rPr sz="1600" b="1" spc="-15" dirty="0">
                <a:latin typeface="Arial"/>
                <a:cs typeface="Arial"/>
              </a:rPr>
              <a:t>DATA</a:t>
            </a:r>
            <a:endParaRPr sz="1600">
              <a:latin typeface="Arial"/>
              <a:cs typeface="Arial"/>
            </a:endParaRPr>
          </a:p>
          <a:p>
            <a:pPr>
              <a:defRPr/>
            </a:pPr>
            <a:endParaRPr>
              <a:latin typeface="Arial"/>
              <a:cs typeface="Arial"/>
            </a:endParaRPr>
          </a:p>
          <a:p>
            <a:pPr>
              <a:spcBef>
                <a:spcPts val="45"/>
              </a:spcBef>
              <a:defRPr/>
            </a:pPr>
            <a:endParaRPr sz="1500">
              <a:latin typeface="Arial"/>
              <a:cs typeface="Arial"/>
            </a:endParaRPr>
          </a:p>
          <a:p>
            <a:pPr marL="12700">
              <a:spcBef>
                <a:spcPts val="5"/>
              </a:spcBef>
              <a:defRPr/>
            </a:pPr>
            <a:r>
              <a:rPr sz="1600" b="1" spc="-5" dirty="0">
                <a:latin typeface="Arial"/>
                <a:cs typeface="Arial"/>
              </a:rPr>
              <a:t>REGISTERs </a:t>
            </a:r>
            <a:r>
              <a:rPr sz="1600" b="1" spc="-10" dirty="0">
                <a:latin typeface="Arial"/>
                <a:cs typeface="Arial"/>
              </a:rPr>
              <a:t>to</a:t>
            </a:r>
            <a:r>
              <a:rPr sz="1600" b="1" spc="-15" dirty="0">
                <a:latin typeface="Arial"/>
                <a:cs typeface="Arial"/>
              </a:rPr>
              <a:t> </a:t>
            </a:r>
            <a:r>
              <a:rPr sz="1600" b="1" spc="-5" dirty="0">
                <a:latin typeface="Arial"/>
                <a:cs typeface="Arial"/>
              </a:rPr>
              <a:t>parameterize</a:t>
            </a:r>
            <a:endParaRPr sz="1600">
              <a:latin typeface="Arial"/>
              <a:cs typeface="Arial"/>
            </a:endParaRPr>
          </a:p>
          <a:p>
            <a:pPr marL="12700">
              <a:defRPr/>
            </a:pPr>
            <a:r>
              <a:rPr sz="1600" b="1" spc="-10" dirty="0">
                <a:latin typeface="Arial"/>
                <a:cs typeface="Arial"/>
              </a:rPr>
              <a:t>the </a:t>
            </a:r>
            <a:r>
              <a:rPr sz="1600" b="1" spc="-5" dirty="0">
                <a:latin typeface="Arial"/>
                <a:cs typeface="Arial"/>
              </a:rPr>
              <a:t>model</a:t>
            </a:r>
            <a:endParaRPr sz="1600">
              <a:latin typeface="Arial"/>
              <a:cs typeface="Arial"/>
            </a:endParaRPr>
          </a:p>
          <a:p>
            <a:pPr>
              <a:defRPr/>
            </a:pPr>
            <a:endParaRPr>
              <a:latin typeface="Arial"/>
              <a:cs typeface="Arial"/>
            </a:endParaRPr>
          </a:p>
          <a:p>
            <a:pPr>
              <a:spcBef>
                <a:spcPts val="40"/>
              </a:spcBef>
              <a:defRPr/>
            </a:pPr>
            <a:endParaRPr sz="1500">
              <a:latin typeface="Arial"/>
              <a:cs typeface="Arial"/>
            </a:endParaRPr>
          </a:p>
          <a:p>
            <a:pPr marL="12700">
              <a:spcBef>
                <a:spcPts val="5"/>
              </a:spcBef>
              <a:defRPr/>
            </a:pPr>
            <a:r>
              <a:rPr sz="1600" b="1" spc="-5" dirty="0">
                <a:latin typeface="Arial"/>
                <a:cs typeface="Arial"/>
              </a:rPr>
              <a:t>10 x 10 nodes </a:t>
            </a:r>
            <a:r>
              <a:rPr sz="1600" b="1" spc="-10" dirty="0">
                <a:latin typeface="Arial"/>
                <a:cs typeface="Arial"/>
              </a:rPr>
              <a:t>for </a:t>
            </a:r>
            <a:r>
              <a:rPr sz="1600" b="1" spc="-5" dirty="0">
                <a:latin typeface="Arial"/>
                <a:cs typeface="Arial"/>
              </a:rPr>
              <a:t>Radiator,</a:t>
            </a:r>
            <a:r>
              <a:rPr sz="1600" b="1" spc="35" dirty="0">
                <a:latin typeface="Arial"/>
                <a:cs typeface="Arial"/>
              </a:rPr>
              <a:t> </a:t>
            </a:r>
            <a:r>
              <a:rPr sz="1600" b="1" spc="-5" dirty="0">
                <a:latin typeface="Arial"/>
                <a:cs typeface="Arial"/>
              </a:rPr>
              <a:t>1</a:t>
            </a:r>
            <a:endParaRPr sz="1600">
              <a:latin typeface="Arial"/>
              <a:cs typeface="Arial"/>
            </a:endParaRPr>
          </a:p>
          <a:p>
            <a:pPr marL="12700">
              <a:defRPr/>
            </a:pPr>
            <a:r>
              <a:rPr sz="1600" b="1" spc="-5" dirty="0">
                <a:latin typeface="Arial"/>
                <a:cs typeface="Arial"/>
              </a:rPr>
              <a:t>for Detector, 1 for</a:t>
            </a:r>
            <a:r>
              <a:rPr sz="1600" b="1" spc="35" dirty="0">
                <a:latin typeface="Arial"/>
                <a:cs typeface="Arial"/>
              </a:rPr>
              <a:t> </a:t>
            </a:r>
            <a:r>
              <a:rPr sz="1600" b="1" spc="-5" dirty="0">
                <a:latin typeface="Arial"/>
                <a:cs typeface="Arial"/>
              </a:rPr>
              <a:t>Sink</a:t>
            </a:r>
            <a:endParaRPr sz="1600">
              <a:latin typeface="Arial"/>
              <a:cs typeface="Arial"/>
            </a:endParaRPr>
          </a:p>
        </p:txBody>
      </p:sp>
      <p:sp>
        <p:nvSpPr>
          <p:cNvPr id="8" name="object 8">
            <a:extLst>
              <a:ext uri="{FF2B5EF4-FFF2-40B4-BE49-F238E27FC236}">
                <a16:creationId xmlns:a16="http://schemas.microsoft.com/office/drawing/2014/main" id="{6F866C69-AC4D-4496-8962-5AAA3C026676}"/>
              </a:ext>
            </a:extLst>
          </p:cNvPr>
          <p:cNvSpPr txBox="1"/>
          <p:nvPr/>
        </p:nvSpPr>
        <p:spPr>
          <a:xfrm>
            <a:off x="5565775" y="3946525"/>
            <a:ext cx="2516188" cy="268288"/>
          </a:xfrm>
          <a:prstGeom prst="rect">
            <a:avLst/>
          </a:prstGeom>
        </p:spPr>
        <p:txBody>
          <a:bodyPr lIns="0" tIns="12065" rIns="0" bIns="0">
            <a:spAutoFit/>
          </a:bodyPr>
          <a:lstStyle/>
          <a:p>
            <a:pPr marL="12700">
              <a:spcBef>
                <a:spcPts val="95"/>
              </a:spcBef>
              <a:defRPr/>
            </a:pPr>
            <a:r>
              <a:rPr sz="1600" b="1" spc="-10" dirty="0">
                <a:latin typeface="Arial"/>
                <a:cs typeface="Arial"/>
              </a:rPr>
              <a:t>Conduction </a:t>
            </a:r>
            <a:r>
              <a:rPr sz="1600" b="1" spc="-5" dirty="0">
                <a:latin typeface="Arial"/>
                <a:cs typeface="Arial"/>
              </a:rPr>
              <a:t>in X</a:t>
            </a:r>
            <a:r>
              <a:rPr sz="1600" b="1" spc="5" dirty="0">
                <a:latin typeface="Arial"/>
                <a:cs typeface="Arial"/>
              </a:rPr>
              <a:t> </a:t>
            </a:r>
            <a:r>
              <a:rPr sz="1600" b="1" spc="-5" dirty="0">
                <a:latin typeface="Arial"/>
                <a:cs typeface="Arial"/>
              </a:rPr>
              <a:t>Direction</a:t>
            </a:r>
            <a:endParaRPr sz="1600">
              <a:latin typeface="Arial"/>
              <a:cs typeface="Arial"/>
            </a:endParaRPr>
          </a:p>
        </p:txBody>
      </p:sp>
      <p:sp>
        <p:nvSpPr>
          <p:cNvPr id="9" name="object 9">
            <a:extLst>
              <a:ext uri="{FF2B5EF4-FFF2-40B4-BE49-F238E27FC236}">
                <a16:creationId xmlns:a16="http://schemas.microsoft.com/office/drawing/2014/main" id="{28546146-AEC8-4D97-9F88-C6681355203C}"/>
              </a:ext>
            </a:extLst>
          </p:cNvPr>
          <p:cNvSpPr txBox="1"/>
          <p:nvPr/>
        </p:nvSpPr>
        <p:spPr>
          <a:xfrm>
            <a:off x="5565775" y="5165725"/>
            <a:ext cx="2516188" cy="269875"/>
          </a:xfrm>
          <a:prstGeom prst="rect">
            <a:avLst/>
          </a:prstGeom>
        </p:spPr>
        <p:txBody>
          <a:bodyPr lIns="0" tIns="12065" rIns="0" bIns="0">
            <a:spAutoFit/>
          </a:bodyPr>
          <a:lstStyle/>
          <a:p>
            <a:pPr marL="12700">
              <a:spcBef>
                <a:spcPts val="95"/>
              </a:spcBef>
              <a:defRPr/>
            </a:pPr>
            <a:r>
              <a:rPr sz="1600" b="1" spc="-10" dirty="0">
                <a:latin typeface="Arial"/>
                <a:cs typeface="Arial"/>
              </a:rPr>
              <a:t>Conduction </a:t>
            </a:r>
            <a:r>
              <a:rPr sz="1600" b="1" spc="-5" dirty="0">
                <a:latin typeface="Arial"/>
                <a:cs typeface="Arial"/>
              </a:rPr>
              <a:t>in Y</a:t>
            </a:r>
            <a:r>
              <a:rPr sz="1600" b="1" spc="5" dirty="0">
                <a:latin typeface="Arial"/>
                <a:cs typeface="Arial"/>
              </a:rPr>
              <a:t> </a:t>
            </a:r>
            <a:r>
              <a:rPr sz="1600" b="1" spc="-5" dirty="0">
                <a:latin typeface="Arial"/>
                <a:cs typeface="Arial"/>
              </a:rPr>
              <a:t>Direction</a:t>
            </a:r>
            <a:endParaRPr sz="1600">
              <a:latin typeface="Arial"/>
              <a:cs typeface="Arial"/>
            </a:endParaRPr>
          </a:p>
        </p:txBody>
      </p:sp>
      <p:sp>
        <p:nvSpPr>
          <p:cNvPr id="183461" name="object 10">
            <a:extLst>
              <a:ext uri="{FF2B5EF4-FFF2-40B4-BE49-F238E27FC236}">
                <a16:creationId xmlns:a16="http://schemas.microsoft.com/office/drawing/2014/main" id="{BDB336CC-CC07-40D0-9D1F-19B82163B344}"/>
              </a:ext>
            </a:extLst>
          </p:cNvPr>
          <p:cNvSpPr txBox="1">
            <a:spLocks noChangeArrowheads="1"/>
          </p:cNvSpPr>
          <p:nvPr/>
        </p:nvSpPr>
        <p:spPr bwMode="auto">
          <a:xfrm>
            <a:off x="5565775" y="5895533"/>
            <a:ext cx="1987550" cy="50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0"/>
              </a:spcBef>
              <a:buFontTx/>
              <a:buNone/>
            </a:pPr>
            <a:r>
              <a:rPr lang="en-US" altLang="en-US" sz="1600" b="1" dirty="0">
                <a:latin typeface="Arial" panose="020B0604020202020204" pitchFamily="34" charset="0"/>
                <a:cs typeface="Arial" panose="020B0604020202020204" pitchFamily="34" charset="0"/>
              </a:rPr>
              <a:t>Radiation to sink  Heat Strap to Center</a:t>
            </a:r>
            <a:endParaRPr lang="en-US" altLang="en-US" sz="16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8B654C83-9229-4369-BFC9-5F7944C86F3D}"/>
              </a:ext>
            </a:extLst>
          </p:cNvPr>
          <p:cNvSpPr txBox="1"/>
          <p:nvPr/>
        </p:nvSpPr>
        <p:spPr>
          <a:xfrm>
            <a:off x="76200" y="1081700"/>
            <a:ext cx="5715000" cy="5509200"/>
          </a:xfrm>
          <a:prstGeom prst="rect">
            <a:avLst/>
          </a:prstGeom>
          <a:noFill/>
        </p:spPr>
        <p:txBody>
          <a:bodyPr wrap="square">
            <a:spAutoFit/>
          </a:bodyPr>
          <a:lstStyle/>
          <a:p>
            <a:r>
              <a:rPr lang="en-US" sz="800" dirty="0">
                <a:latin typeface="Courier New" panose="02070309020205020404" pitchFamily="49" charset="0"/>
                <a:cs typeface="Courier New" panose="02070309020205020404" pitchFamily="49" charset="0"/>
              </a:rPr>
              <a:t>HEADER OPTIONS DATA</a:t>
            </a:r>
          </a:p>
          <a:p>
            <a:r>
              <a:rPr lang="en-US" sz="800" dirty="0">
                <a:latin typeface="Courier New" panose="02070309020205020404" pitchFamily="49" charset="0"/>
                <a:cs typeface="Courier New" panose="02070309020205020404" pitchFamily="49" charset="0"/>
              </a:rPr>
              <a:t>TITLE Radiator Optimization</a:t>
            </a:r>
          </a:p>
          <a:p>
            <a:r>
              <a:rPr lang="en-US" sz="800" dirty="0">
                <a:latin typeface="Courier New" panose="02070309020205020404" pitchFamily="49" charset="0"/>
                <a:cs typeface="Courier New" panose="02070309020205020404" pitchFamily="49" charset="0"/>
              </a:rPr>
              <a:t>  OUTPUT = </a:t>
            </a:r>
            <a:r>
              <a:rPr lang="en-US" sz="800" dirty="0" err="1">
                <a:latin typeface="Courier New" panose="02070309020205020404" pitchFamily="49" charset="0"/>
                <a:cs typeface="Courier New" panose="02070309020205020404" pitchFamily="49" charset="0"/>
              </a:rPr>
              <a:t>RadOpt.out</a:t>
            </a:r>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MODEL = TEST</a:t>
            </a:r>
          </a:p>
          <a:p>
            <a:r>
              <a:rPr lang="en-US" sz="800" dirty="0">
                <a:latin typeface="Courier New" panose="02070309020205020404" pitchFamily="49" charset="0"/>
                <a:cs typeface="Courier New" panose="02070309020205020404" pitchFamily="49" charset="0"/>
              </a:rPr>
              <a:t>HEADER REGISTER DATA</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0.1</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0.1</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0.005</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kAl</a:t>
            </a:r>
            <a:r>
              <a:rPr lang="en-US" sz="800" dirty="0">
                <a:latin typeface="Courier New" panose="02070309020205020404" pitchFamily="49" charset="0"/>
                <a:cs typeface="Courier New" panose="02070309020205020404" pitchFamily="49" charset="0"/>
              </a:rPr>
              <a:t> = 167.9</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densAl</a:t>
            </a:r>
            <a:r>
              <a:rPr lang="en-US" sz="800" dirty="0">
                <a:latin typeface="Courier New" panose="02070309020205020404" pitchFamily="49" charset="0"/>
                <a:cs typeface="Courier New" panose="02070309020205020404" pitchFamily="49" charset="0"/>
              </a:rPr>
              <a:t> = 2770.0</a:t>
            </a:r>
          </a:p>
          <a:p>
            <a:r>
              <a:rPr lang="en-US" sz="800" dirty="0">
                <a:latin typeface="Courier New" panose="02070309020205020404" pitchFamily="49" charset="0"/>
                <a:cs typeface="Courier New" panose="02070309020205020404" pitchFamily="49" charset="0"/>
              </a:rPr>
              <a:t>  Mass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a:t>
            </a:r>
            <a:r>
              <a:rPr lang="en-US" sz="800" dirty="0" err="1">
                <a:latin typeface="Courier New" panose="02070309020205020404" pitchFamily="49" charset="0"/>
                <a:cs typeface="Courier New" panose="02070309020205020404" pitchFamily="49" charset="0"/>
              </a:rPr>
              <a:t>densAl</a:t>
            </a:r>
            <a:r>
              <a:rPr lang="en-US" sz="800" dirty="0">
                <a:latin typeface="Courier New" panose="02070309020205020404" pitchFamily="49" charset="0"/>
                <a:cs typeface="Courier New" panose="02070309020205020404" pitchFamily="49" charset="0"/>
              </a:rPr>
              <a:t>  $ As a Register, automatically updated with other changes</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 0.0</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 0.0</a:t>
            </a:r>
          </a:p>
          <a:p>
            <a:r>
              <a:rPr lang="en-US" sz="800" dirty="0">
                <a:latin typeface="Courier New" panose="02070309020205020404" pitchFamily="49" charset="0"/>
                <a:cs typeface="Courier New" panose="02070309020205020404" pitchFamily="49" charset="0"/>
              </a:rPr>
              <a:t>HEADER NODE DATA,MAIN</a:t>
            </a:r>
          </a:p>
          <a:p>
            <a:r>
              <a:rPr lang="en-US" sz="800" dirty="0">
                <a:latin typeface="Courier New" panose="02070309020205020404" pitchFamily="49" charset="0"/>
                <a:cs typeface="Courier New" panose="02070309020205020404" pitchFamily="49" charset="0"/>
              </a:rPr>
              <a:t>  GEN 1,100,1,25.0,-1.0	$ 10 x 10 radiator</a:t>
            </a:r>
          </a:p>
          <a:p>
            <a:r>
              <a:rPr lang="en-US" sz="800" dirty="0">
                <a:latin typeface="Courier New" panose="02070309020205020404" pitchFamily="49" charset="0"/>
                <a:cs typeface="Courier New" panose="02070309020205020404" pitchFamily="49" charset="0"/>
              </a:rPr>
              <a:t>    998,25.,-1.0	$ Detector</a:t>
            </a:r>
          </a:p>
          <a:p>
            <a:r>
              <a:rPr lang="en-US" sz="800" dirty="0">
                <a:latin typeface="Courier New" panose="02070309020205020404" pitchFamily="49" charset="0"/>
                <a:cs typeface="Courier New" panose="02070309020205020404" pitchFamily="49" charset="0"/>
              </a:rPr>
              <a:t>   -999,-233.,-1.0	$ Sink Temperature of 40 K  HEADER CONDUCTOR DATA,MAIN</a:t>
            </a:r>
          </a:p>
          <a:p>
            <a:r>
              <a:rPr lang="en-US" sz="800" dirty="0">
                <a:latin typeface="Courier New" panose="02070309020205020404" pitchFamily="49" charset="0"/>
                <a:cs typeface="Courier New" panose="02070309020205020404" pitchFamily="49" charset="0"/>
              </a:rPr>
              <a:t>HEADER CONDUCTOR DATA,MAIN</a:t>
            </a:r>
          </a:p>
          <a:p>
            <a:r>
              <a:rPr lang="en-US" sz="800" dirty="0">
                <a:latin typeface="Courier New" panose="02070309020205020404" pitchFamily="49" charset="0"/>
                <a:cs typeface="Courier New" panose="02070309020205020404" pitchFamily="49" charset="0"/>
              </a:rPr>
              <a:t>C X Conduction - Assume Ax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/10 and L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/9 - for centroids</a:t>
            </a:r>
          </a:p>
          <a:p>
            <a:r>
              <a:rPr lang="en-US" sz="800" dirty="0">
                <a:latin typeface="Courier New" panose="02070309020205020404" pitchFamily="49" charset="0"/>
                <a:cs typeface="Courier New" panose="02070309020205020404" pitchFamily="49" charset="0"/>
              </a:rPr>
              <a:t>   GEN  1,9,1, 1,1, 2,1,kAl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11,9,1,11,1,12,1,kAl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21,9,1,21,1,22,1,kAl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31,9,1,31,1,32,1,kAl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41,9,1,41,1,42,1,kAl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51,9,1,51,1,52,1,kAl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61,9,1,61,1,62,1,kAl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71,9,1,71,1,72,1,kAl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81,9,1,81,1,82,1,kAl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91,9,1,91,1,92,1,kAl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C Y Conduction - Assume Ax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/10 and L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/9 - for centroids</a:t>
            </a:r>
          </a:p>
          <a:p>
            <a:r>
              <a:rPr lang="en-US" sz="800" dirty="0">
                <a:latin typeface="Courier New" panose="02070309020205020404" pitchFamily="49" charset="0"/>
                <a:cs typeface="Courier New" panose="02070309020205020404" pitchFamily="49" charset="0"/>
              </a:rPr>
              <a:t>   GEN  101,10,1, 1,1,11,1,kAl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111,10,1,11,1,21,1,kAl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121,10,1,21,1,31,1,kAl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131,10,1,31,1,41,1,kAl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141,10,1,41,1,51,1,kAl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151,10,1,51,1,61,1,kAl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161,10,1,61,1,71,1,kAl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171,10,1,71,1,81,1,kAl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   GEN  181,10,1,81,1,91,1,kAl *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 10.)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 9.0)</a:t>
            </a:r>
          </a:p>
          <a:p>
            <a:r>
              <a:rPr lang="en-US" sz="800" dirty="0">
                <a:latin typeface="Courier New" panose="02070309020205020404" pitchFamily="49" charset="0"/>
                <a:cs typeface="Courier New" panose="02070309020205020404" pitchFamily="49" charset="0"/>
              </a:rPr>
              <a:t>C Radiation</a:t>
            </a:r>
          </a:p>
          <a:p>
            <a:r>
              <a:rPr lang="en-US" sz="800" dirty="0">
                <a:latin typeface="Courier New" panose="02070309020205020404" pitchFamily="49" charset="0"/>
                <a:cs typeface="Courier New" panose="02070309020205020404" pitchFamily="49" charset="0"/>
              </a:rPr>
              <a:t>   GEN -1001,100,1,1,1,999,0,0.85 *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/10.0) *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/10.0)</a:t>
            </a:r>
          </a:p>
          <a:p>
            <a:r>
              <a:rPr lang="en-US" sz="800" dirty="0">
                <a:latin typeface="Courier New" panose="02070309020205020404" pitchFamily="49" charset="0"/>
                <a:cs typeface="Courier New" panose="02070309020205020404" pitchFamily="49" charset="0"/>
              </a:rPr>
              <a:t>C Strap to Radiator, note that this comes near the lower left corner</a:t>
            </a:r>
          </a:p>
          <a:p>
            <a:r>
              <a:rPr lang="en-US" sz="800" dirty="0">
                <a:latin typeface="Courier New" panose="02070309020205020404" pitchFamily="49" charset="0"/>
                <a:cs typeface="Courier New" panose="02070309020205020404" pitchFamily="49" charset="0"/>
              </a:rPr>
              <a:t>   999,998,78,kAl * 0.025 * 0.003 / 0.1 $ 10 cm long,2.5 cm wide,0.3 cm </a:t>
            </a:r>
            <a:r>
              <a:rPr lang="en-US" sz="800" dirty="0" err="1">
                <a:latin typeface="Courier New" panose="02070309020205020404" pitchFamily="49" charset="0"/>
                <a:cs typeface="Courier New" panose="02070309020205020404" pitchFamily="49" charset="0"/>
              </a:rPr>
              <a:t>thick,Al</a:t>
            </a:r>
            <a:endParaRPr lang="en-US" sz="800" dirty="0">
              <a:latin typeface="Courier New" panose="02070309020205020404" pitchFamily="49" charset="0"/>
              <a:cs typeface="Courier New" panose="02070309020205020404" pitchFamily="49" charset="0"/>
            </a:endParaRPr>
          </a:p>
          <a:p>
            <a:endParaRPr lang="en-US" sz="800" dirty="0">
              <a:latin typeface="Courier New" panose="02070309020205020404" pitchFamily="49" charset="0"/>
              <a:cs typeface="Courier New" panose="02070309020205020404" pitchFamily="49" charset="0"/>
            </a:endParaRPr>
          </a:p>
        </p:txBody>
      </p:sp>
      <p:sp>
        <p:nvSpPr>
          <p:cNvPr id="10" name="Slide Number Placeholder 1">
            <a:extLst>
              <a:ext uri="{FF2B5EF4-FFF2-40B4-BE49-F238E27FC236}">
                <a16:creationId xmlns:a16="http://schemas.microsoft.com/office/drawing/2014/main" id="{CF53A3F6-31E2-43A6-B41E-0E1DE66F1D49}"/>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218</a:t>
            </a:fld>
            <a:endParaRPr lang="en-US" altLang="en-US" sz="1200" dirty="0"/>
          </a:p>
        </p:txBody>
      </p:sp>
    </p:spTree>
    <p:extLst>
      <p:ext uri="{BB962C8B-B14F-4D97-AF65-F5344CB8AC3E}">
        <p14:creationId xmlns:p14="http://schemas.microsoft.com/office/powerpoint/2010/main" val="1689468722"/>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3679E081-66E3-4290-AE75-EECE43ED5B70}"/>
              </a:ext>
            </a:extLst>
          </p:cNvPr>
          <p:cNvSpPr txBox="1">
            <a:spLocks noGrp="1"/>
          </p:cNvSpPr>
          <p:nvPr>
            <p:ph type="title"/>
          </p:nvPr>
        </p:nvSpPr>
        <p:spPr>
          <a:xfrm>
            <a:off x="934497" y="0"/>
            <a:ext cx="7412061" cy="1031358"/>
          </a:xfrm>
          <a:noFill/>
          <a:ln w="9525">
            <a:noFill/>
            <a:miter lim="800000"/>
            <a:headEnd/>
            <a:tailEnd/>
          </a:ln>
        </p:spPr>
        <p:txBody>
          <a:bodyPr vert="horz" wrap="square" lIns="0" tIns="12700" rIns="0" bIns="0" numCol="1" rtlCol="0" anchor="ctr" anchorCtr="0" compatLnSpc="1">
            <a:prstTxWarp prst="textNoShape">
              <a:avLst/>
            </a:prstTxWarp>
            <a:noAutofit/>
          </a:bodyPr>
          <a:lstStyle/>
          <a:p>
            <a:pPr marL="12700" defTabSz="457200">
              <a:spcBef>
                <a:spcPts val="100"/>
              </a:spcBef>
            </a:pPr>
            <a:r>
              <a:rPr sz="2800" kern="1200" spc="-5" dirty="0"/>
              <a:t>The SOLVER: Sample – SOLVER Specific Setup</a:t>
            </a:r>
          </a:p>
        </p:txBody>
      </p:sp>
      <p:sp>
        <p:nvSpPr>
          <p:cNvPr id="17" name="object 17">
            <a:extLst>
              <a:ext uri="{FF2B5EF4-FFF2-40B4-BE49-F238E27FC236}">
                <a16:creationId xmlns:a16="http://schemas.microsoft.com/office/drawing/2014/main" id="{B511E408-D8CB-4DF1-866A-17278B8044DE}"/>
              </a:ext>
            </a:extLst>
          </p:cNvPr>
          <p:cNvSpPr txBox="1"/>
          <p:nvPr/>
        </p:nvSpPr>
        <p:spPr>
          <a:xfrm>
            <a:off x="5565775" y="1263650"/>
            <a:ext cx="1643063" cy="268288"/>
          </a:xfrm>
          <a:prstGeom prst="rect">
            <a:avLst/>
          </a:prstGeom>
        </p:spPr>
        <p:txBody>
          <a:bodyPr lIns="0" tIns="12065" rIns="0" bIns="0">
            <a:spAutoFit/>
          </a:bodyPr>
          <a:lstStyle/>
          <a:p>
            <a:pPr marL="12700">
              <a:spcBef>
                <a:spcPts val="95"/>
              </a:spcBef>
              <a:defRPr/>
            </a:pPr>
            <a:r>
              <a:rPr sz="1600" b="1" spc="-10" dirty="0">
                <a:solidFill>
                  <a:srgbClr val="0B3D91"/>
                </a:solidFill>
                <a:latin typeface="Arial"/>
                <a:cs typeface="Arial"/>
              </a:rPr>
              <a:t>CONTROL</a:t>
            </a:r>
            <a:r>
              <a:rPr sz="1600" b="1" spc="-40" dirty="0">
                <a:solidFill>
                  <a:srgbClr val="0B3D91"/>
                </a:solidFill>
                <a:latin typeface="Arial"/>
                <a:cs typeface="Arial"/>
              </a:rPr>
              <a:t> </a:t>
            </a:r>
            <a:r>
              <a:rPr sz="1600" b="1" spc="-15" dirty="0">
                <a:solidFill>
                  <a:srgbClr val="0B3D91"/>
                </a:solidFill>
                <a:latin typeface="Arial"/>
                <a:cs typeface="Arial"/>
              </a:rPr>
              <a:t>DATA</a:t>
            </a:r>
            <a:endParaRPr sz="1600" dirty="0">
              <a:solidFill>
                <a:srgbClr val="0B3D91"/>
              </a:solidFill>
              <a:latin typeface="Arial"/>
              <a:cs typeface="Arial"/>
            </a:endParaRPr>
          </a:p>
        </p:txBody>
      </p:sp>
      <p:sp>
        <p:nvSpPr>
          <p:cNvPr id="184338" name="object 18">
            <a:extLst>
              <a:ext uri="{FF2B5EF4-FFF2-40B4-BE49-F238E27FC236}">
                <a16:creationId xmlns:a16="http://schemas.microsoft.com/office/drawing/2014/main" id="{C35F0A06-4750-48C7-A009-8CD297D6FAE2}"/>
              </a:ext>
            </a:extLst>
          </p:cNvPr>
          <p:cNvSpPr txBox="1">
            <a:spLocks noChangeArrowheads="1"/>
          </p:cNvSpPr>
          <p:nvPr/>
        </p:nvSpPr>
        <p:spPr bwMode="auto">
          <a:xfrm>
            <a:off x="5565775" y="1751013"/>
            <a:ext cx="1879600"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06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600" b="1" dirty="0">
                <a:solidFill>
                  <a:srgbClr val="0B3D91"/>
                </a:solidFill>
                <a:latin typeface="Arial" panose="020B0604020202020204" pitchFamily="34" charset="0"/>
                <a:cs typeface="Arial" panose="020B0604020202020204" pitchFamily="34" charset="0"/>
              </a:rPr>
              <a:t>OPERATIONS</a:t>
            </a:r>
            <a:endParaRPr lang="en-US" altLang="en-US" sz="1600" dirty="0">
              <a:solidFill>
                <a:srgbClr val="0B3D91"/>
              </a:solidFill>
              <a:latin typeface="Arial" panose="020B0604020202020204" pitchFamily="34" charset="0"/>
              <a:cs typeface="Arial" panose="020B0604020202020204" pitchFamily="34" charset="0"/>
            </a:endParaRPr>
          </a:p>
          <a:p>
            <a:pPr>
              <a:spcBef>
                <a:spcPct val="0"/>
              </a:spcBef>
              <a:buFontTx/>
              <a:buNone/>
            </a:pPr>
            <a:r>
              <a:rPr lang="en-US" altLang="en-US" sz="1600" b="1" dirty="0">
                <a:solidFill>
                  <a:srgbClr val="0B3D91"/>
                </a:solidFill>
                <a:latin typeface="Arial" panose="020B0604020202020204" pitchFamily="34" charset="0"/>
                <a:cs typeface="Arial" panose="020B0604020202020204" pitchFamily="34" charset="0"/>
              </a:rPr>
              <a:t>Call to SOLVER  DESIGN DATA</a:t>
            </a:r>
            <a:endParaRPr lang="en-US" altLang="en-US" sz="1600" dirty="0">
              <a:solidFill>
                <a:srgbClr val="0B3D91"/>
              </a:solidFill>
              <a:latin typeface="Arial" panose="020B0604020202020204" pitchFamily="34" charset="0"/>
              <a:cs typeface="Arial" panose="020B0604020202020204" pitchFamily="34" charset="0"/>
            </a:endParaRPr>
          </a:p>
        </p:txBody>
      </p:sp>
      <p:sp>
        <p:nvSpPr>
          <p:cNvPr id="19" name="object 19">
            <a:extLst>
              <a:ext uri="{FF2B5EF4-FFF2-40B4-BE49-F238E27FC236}">
                <a16:creationId xmlns:a16="http://schemas.microsoft.com/office/drawing/2014/main" id="{9B0C7579-06E9-417A-B722-4BF8F50FBEB7}"/>
              </a:ext>
            </a:extLst>
          </p:cNvPr>
          <p:cNvSpPr txBox="1"/>
          <p:nvPr/>
        </p:nvSpPr>
        <p:spPr>
          <a:xfrm>
            <a:off x="5565775" y="2727325"/>
            <a:ext cx="1320800" cy="268288"/>
          </a:xfrm>
          <a:prstGeom prst="rect">
            <a:avLst/>
          </a:prstGeom>
        </p:spPr>
        <p:txBody>
          <a:bodyPr lIns="0" tIns="12065" rIns="0" bIns="0">
            <a:spAutoFit/>
          </a:bodyPr>
          <a:lstStyle/>
          <a:p>
            <a:pPr marL="12700">
              <a:spcBef>
                <a:spcPts val="95"/>
              </a:spcBef>
              <a:defRPr/>
            </a:pPr>
            <a:r>
              <a:rPr sz="1600" b="1" spc="-5" dirty="0">
                <a:solidFill>
                  <a:srgbClr val="0B3D91"/>
                </a:solidFill>
                <a:latin typeface="Arial"/>
                <a:cs typeface="Arial"/>
              </a:rPr>
              <a:t>PROCEDURE</a:t>
            </a:r>
            <a:endParaRPr sz="1600">
              <a:solidFill>
                <a:srgbClr val="0B3D91"/>
              </a:solidFill>
              <a:latin typeface="Arial"/>
              <a:cs typeface="Arial"/>
            </a:endParaRPr>
          </a:p>
        </p:txBody>
      </p:sp>
      <p:sp>
        <p:nvSpPr>
          <p:cNvPr id="20" name="object 20">
            <a:extLst>
              <a:ext uri="{FF2B5EF4-FFF2-40B4-BE49-F238E27FC236}">
                <a16:creationId xmlns:a16="http://schemas.microsoft.com/office/drawing/2014/main" id="{9B98E1E9-59EE-4904-A4E6-6CF47E4B44A4}"/>
              </a:ext>
            </a:extLst>
          </p:cNvPr>
          <p:cNvSpPr txBox="1"/>
          <p:nvPr/>
        </p:nvSpPr>
        <p:spPr>
          <a:xfrm>
            <a:off x="5565775" y="3214688"/>
            <a:ext cx="3219450" cy="268287"/>
          </a:xfrm>
          <a:prstGeom prst="rect">
            <a:avLst/>
          </a:prstGeom>
        </p:spPr>
        <p:txBody>
          <a:bodyPr lIns="0" tIns="12065" rIns="0" bIns="0">
            <a:spAutoFit/>
          </a:bodyPr>
          <a:lstStyle/>
          <a:p>
            <a:pPr marL="12700">
              <a:spcBef>
                <a:spcPts val="95"/>
              </a:spcBef>
              <a:defRPr/>
            </a:pPr>
            <a:r>
              <a:rPr sz="1600" b="1" spc="-5" dirty="0">
                <a:solidFill>
                  <a:srgbClr val="0B3D91"/>
                </a:solidFill>
                <a:latin typeface="Arial"/>
                <a:cs typeface="Arial"/>
              </a:rPr>
              <a:t>Find Tmin and </a:t>
            </a:r>
            <a:r>
              <a:rPr sz="1600" b="1" spc="-10" dirty="0">
                <a:solidFill>
                  <a:srgbClr val="0B3D91"/>
                </a:solidFill>
                <a:latin typeface="Arial"/>
                <a:cs typeface="Arial"/>
              </a:rPr>
              <a:t>Tmax for</a:t>
            </a:r>
            <a:r>
              <a:rPr sz="1600" b="1" spc="40" dirty="0">
                <a:solidFill>
                  <a:srgbClr val="0B3D91"/>
                </a:solidFill>
                <a:latin typeface="Arial"/>
                <a:cs typeface="Arial"/>
              </a:rPr>
              <a:t> </a:t>
            </a:r>
            <a:r>
              <a:rPr sz="1600" b="1" spc="-5" dirty="0">
                <a:solidFill>
                  <a:srgbClr val="0B3D91"/>
                </a:solidFill>
                <a:latin typeface="Arial"/>
                <a:cs typeface="Arial"/>
              </a:rPr>
              <a:t>Gradient</a:t>
            </a:r>
            <a:endParaRPr sz="1600">
              <a:solidFill>
                <a:srgbClr val="0B3D91"/>
              </a:solidFill>
              <a:latin typeface="Arial"/>
              <a:cs typeface="Arial"/>
            </a:endParaRPr>
          </a:p>
        </p:txBody>
      </p:sp>
      <p:sp>
        <p:nvSpPr>
          <p:cNvPr id="184341" name="object 21">
            <a:extLst>
              <a:ext uri="{FF2B5EF4-FFF2-40B4-BE49-F238E27FC236}">
                <a16:creationId xmlns:a16="http://schemas.microsoft.com/office/drawing/2014/main" id="{E292104F-D12A-4551-A1B6-D7270CAD6471}"/>
              </a:ext>
            </a:extLst>
          </p:cNvPr>
          <p:cNvSpPr txBox="1">
            <a:spLocks noChangeArrowheads="1"/>
          </p:cNvSpPr>
          <p:nvPr/>
        </p:nvSpPr>
        <p:spPr bwMode="auto">
          <a:xfrm>
            <a:off x="5565775" y="3808413"/>
            <a:ext cx="3273425" cy="50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06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600" b="1" dirty="0">
                <a:solidFill>
                  <a:srgbClr val="0B3D91"/>
                </a:solidFill>
                <a:latin typeface="Arial" panose="020B0604020202020204" pitchFamily="34" charset="0"/>
                <a:cs typeface="Arial" panose="020B0604020202020204" pitchFamily="34" charset="0"/>
              </a:rPr>
              <a:t>Define Object to optimize and Call  Thermal Solution (STEADY)</a:t>
            </a:r>
            <a:endParaRPr lang="en-US" altLang="en-US" sz="1600" dirty="0">
              <a:solidFill>
                <a:srgbClr val="0B3D91"/>
              </a:solidFill>
              <a:latin typeface="Arial" panose="020B0604020202020204" pitchFamily="34" charset="0"/>
              <a:cs typeface="Arial" panose="020B0604020202020204" pitchFamily="34" charset="0"/>
            </a:endParaRPr>
          </a:p>
        </p:txBody>
      </p:sp>
      <p:sp>
        <p:nvSpPr>
          <p:cNvPr id="22" name="object 22">
            <a:extLst>
              <a:ext uri="{FF2B5EF4-FFF2-40B4-BE49-F238E27FC236}">
                <a16:creationId xmlns:a16="http://schemas.microsoft.com/office/drawing/2014/main" id="{2C6A8762-824C-49FE-A9BE-18E81701CEF7}"/>
              </a:ext>
            </a:extLst>
          </p:cNvPr>
          <p:cNvSpPr txBox="1"/>
          <p:nvPr/>
        </p:nvSpPr>
        <p:spPr>
          <a:xfrm>
            <a:off x="5565775" y="4540250"/>
            <a:ext cx="3219450" cy="258404"/>
          </a:xfrm>
          <a:prstGeom prst="rect">
            <a:avLst/>
          </a:prstGeom>
        </p:spPr>
        <p:txBody>
          <a:bodyPr lIns="0" tIns="12065" rIns="0" bIns="0">
            <a:spAutoFit/>
          </a:bodyPr>
          <a:lstStyle/>
          <a:p>
            <a:pPr marL="12700">
              <a:spcBef>
                <a:spcPts val="95"/>
              </a:spcBef>
              <a:defRPr/>
            </a:pPr>
            <a:r>
              <a:rPr sz="1600" b="1" spc="-5" dirty="0">
                <a:solidFill>
                  <a:srgbClr val="0B3D91"/>
                </a:solidFill>
                <a:latin typeface="Arial"/>
                <a:cs typeface="Arial"/>
              </a:rPr>
              <a:t>Find Tmin and </a:t>
            </a:r>
            <a:r>
              <a:rPr sz="1600" b="1" spc="-10" dirty="0">
                <a:solidFill>
                  <a:srgbClr val="0B3D91"/>
                </a:solidFill>
                <a:latin typeface="Arial"/>
                <a:cs typeface="Arial"/>
              </a:rPr>
              <a:t>Tmax for</a:t>
            </a:r>
            <a:r>
              <a:rPr sz="1600" b="1" spc="40" dirty="0">
                <a:solidFill>
                  <a:srgbClr val="0B3D91"/>
                </a:solidFill>
                <a:latin typeface="Arial"/>
                <a:cs typeface="Arial"/>
              </a:rPr>
              <a:t> </a:t>
            </a:r>
            <a:r>
              <a:rPr sz="1600" b="1" spc="-5" dirty="0">
                <a:solidFill>
                  <a:srgbClr val="0B3D91"/>
                </a:solidFill>
                <a:latin typeface="Arial"/>
                <a:cs typeface="Arial"/>
              </a:rPr>
              <a:t>Gradient</a:t>
            </a:r>
            <a:endParaRPr sz="1600">
              <a:solidFill>
                <a:srgbClr val="0B3D91"/>
              </a:solidFill>
              <a:latin typeface="Arial"/>
              <a:cs typeface="Arial"/>
            </a:endParaRPr>
          </a:p>
        </p:txBody>
      </p:sp>
      <p:sp>
        <p:nvSpPr>
          <p:cNvPr id="184343" name="object 23">
            <a:extLst>
              <a:ext uri="{FF2B5EF4-FFF2-40B4-BE49-F238E27FC236}">
                <a16:creationId xmlns:a16="http://schemas.microsoft.com/office/drawing/2014/main" id="{FD45003A-EA50-45B4-AF84-F8C7C74CDE52}"/>
              </a:ext>
            </a:extLst>
          </p:cNvPr>
          <p:cNvSpPr txBox="1">
            <a:spLocks noChangeArrowheads="1"/>
          </p:cNvSpPr>
          <p:nvPr/>
        </p:nvSpPr>
        <p:spPr bwMode="auto">
          <a:xfrm>
            <a:off x="5565775" y="5029200"/>
            <a:ext cx="322897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06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600" b="1">
                <a:solidFill>
                  <a:srgbClr val="0B3D91"/>
                </a:solidFill>
                <a:latin typeface="Arial" panose="020B0604020202020204" pitchFamily="34" charset="0"/>
                <a:cs typeface="Arial" panose="020B0604020202020204" pitchFamily="34" charset="0"/>
              </a:rPr>
              <a:t>Redefine value of OBJECT based  on updated temperatures</a:t>
            </a:r>
            <a:endParaRPr lang="en-US" altLang="en-US" sz="1600">
              <a:solidFill>
                <a:srgbClr val="0B3D91"/>
              </a:solidFill>
              <a:latin typeface="Arial" panose="020B0604020202020204" pitchFamily="34" charset="0"/>
              <a:cs typeface="Arial" panose="020B0604020202020204" pitchFamily="34" charset="0"/>
            </a:endParaRPr>
          </a:p>
          <a:p>
            <a:pPr>
              <a:spcBef>
                <a:spcPts val="1075"/>
              </a:spcBef>
              <a:buFontTx/>
              <a:buNone/>
            </a:pPr>
            <a:r>
              <a:rPr lang="en-US" altLang="en-US" sz="1600" b="1">
                <a:solidFill>
                  <a:srgbClr val="0B3D91"/>
                </a:solidFill>
                <a:latin typeface="Arial" panose="020B0604020202020204" pitchFamily="34" charset="0"/>
                <a:cs typeface="Arial" panose="020B0604020202020204" pitchFamily="34" charset="0"/>
              </a:rPr>
              <a:t>Output relevant information</a:t>
            </a:r>
            <a:endParaRPr lang="en-US" altLang="en-US" sz="1600">
              <a:solidFill>
                <a:srgbClr val="0B3D91"/>
              </a:solidFill>
              <a:latin typeface="Arial" panose="020B0604020202020204" pitchFamily="34" charset="0"/>
              <a:cs typeface="Arial" panose="020B0604020202020204" pitchFamily="34" charset="0"/>
            </a:endParaRPr>
          </a:p>
        </p:txBody>
      </p:sp>
      <p:sp>
        <p:nvSpPr>
          <p:cNvPr id="184344" name="object 24">
            <a:extLst>
              <a:ext uri="{FF2B5EF4-FFF2-40B4-BE49-F238E27FC236}">
                <a16:creationId xmlns:a16="http://schemas.microsoft.com/office/drawing/2014/main" id="{1F17220A-93FE-4360-9BFE-0316D5786722}"/>
              </a:ext>
            </a:extLst>
          </p:cNvPr>
          <p:cNvSpPr txBox="1">
            <a:spLocks noChangeArrowheads="1"/>
          </p:cNvSpPr>
          <p:nvPr/>
        </p:nvSpPr>
        <p:spPr bwMode="auto">
          <a:xfrm>
            <a:off x="5565775" y="6140450"/>
            <a:ext cx="3883025" cy="258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06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600" b="1" dirty="0">
                <a:solidFill>
                  <a:srgbClr val="0B3D91"/>
                </a:solidFill>
                <a:latin typeface="Arial" panose="020B0604020202020204" pitchFamily="34" charset="0"/>
                <a:cs typeface="Arial" panose="020B0604020202020204" pitchFamily="34" charset="0"/>
              </a:rPr>
              <a:t>Add 0.5 W of dissipation to detector</a:t>
            </a:r>
            <a:endParaRPr lang="en-US" altLang="en-US" sz="1600" dirty="0">
              <a:solidFill>
                <a:srgbClr val="0B3D91"/>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98F0AEE4-6C6A-43DF-BCDA-592FB2361ECF}"/>
              </a:ext>
            </a:extLst>
          </p:cNvPr>
          <p:cNvSpPr txBox="1"/>
          <p:nvPr/>
        </p:nvSpPr>
        <p:spPr>
          <a:xfrm>
            <a:off x="304800" y="1081700"/>
            <a:ext cx="7315200" cy="5509200"/>
          </a:xfrm>
          <a:prstGeom prst="rect">
            <a:avLst/>
          </a:prstGeom>
          <a:noFill/>
        </p:spPr>
        <p:txBody>
          <a:bodyPr wrap="square">
            <a:spAutoFit/>
          </a:bodyPr>
          <a:lstStyle/>
          <a:p>
            <a:r>
              <a:rPr lang="en-US" sz="800" dirty="0">
                <a:latin typeface="Courier New" panose="02070309020205020404" pitchFamily="49" charset="0"/>
                <a:cs typeface="Courier New" panose="02070309020205020404" pitchFamily="49" charset="0"/>
              </a:rPr>
              <a:t>HEADER CONTROL DATA,GLOBAL</a:t>
            </a:r>
          </a:p>
          <a:p>
            <a:r>
              <a:rPr lang="en-US" sz="800" dirty="0">
                <a:latin typeface="Courier New" panose="02070309020205020404" pitchFamily="49" charset="0"/>
                <a:cs typeface="Courier New" panose="02070309020205020404" pitchFamily="49" charset="0"/>
              </a:rPr>
              <a:t>    SIGMA=5.67E-8</a:t>
            </a:r>
          </a:p>
          <a:p>
            <a:r>
              <a:rPr lang="en-US" sz="800" dirty="0">
                <a:latin typeface="Courier New" panose="02070309020205020404" pitchFamily="49" charset="0"/>
                <a:cs typeface="Courier New" panose="02070309020205020404" pitchFamily="49" charset="0"/>
              </a:rPr>
              <a:t>    ABSZRO = -273.15</a:t>
            </a:r>
          </a:p>
          <a:p>
            <a:r>
              <a:rPr lang="en-US" sz="800" dirty="0">
                <a:latin typeface="Courier New" panose="02070309020205020404" pitchFamily="49" charset="0"/>
                <a:cs typeface="Courier New" panose="02070309020205020404" pitchFamily="49" charset="0"/>
              </a:rPr>
              <a:t>    TIMEND = 1000.0</a:t>
            </a:r>
          </a:p>
          <a:p>
            <a:r>
              <a:rPr lang="en-US" sz="800" dirty="0">
                <a:latin typeface="Courier New" panose="02070309020205020404" pitchFamily="49" charset="0"/>
                <a:cs typeface="Courier New" panose="02070309020205020404" pitchFamily="49" charset="0"/>
              </a:rPr>
              <a:t>    NLOOPS = 100000</a:t>
            </a:r>
          </a:p>
          <a:p>
            <a:r>
              <a:rPr lang="en-US" sz="800" dirty="0">
                <a:latin typeface="Courier New" panose="02070309020205020404" pitchFamily="49" charset="0"/>
                <a:cs typeface="Courier New" panose="02070309020205020404" pitchFamily="49" charset="0"/>
              </a:rPr>
              <a:t>    DRLXCA = 1.0E-5</a:t>
            </a:r>
          </a:p>
          <a:p>
            <a:r>
              <a:rPr lang="en-US" sz="800" dirty="0">
                <a:latin typeface="Courier New" panose="02070309020205020404" pitchFamily="49" charset="0"/>
                <a:cs typeface="Courier New" panose="02070309020205020404" pitchFamily="49" charset="0"/>
              </a:rPr>
              <a:t>HEADER OPERATIONS</a:t>
            </a:r>
          </a:p>
          <a:p>
            <a:r>
              <a:rPr lang="en-US" sz="800" dirty="0">
                <a:latin typeface="Courier New" panose="02070309020205020404" pitchFamily="49" charset="0"/>
                <a:cs typeface="Courier New" panose="02070309020205020404" pitchFamily="49" charset="0"/>
              </a:rPr>
              <a:t>BUILD ALL</a:t>
            </a:r>
          </a:p>
          <a:p>
            <a:r>
              <a:rPr lang="en-US" sz="800" dirty="0">
                <a:latin typeface="Courier New" panose="02070309020205020404" pitchFamily="49" charset="0"/>
                <a:cs typeface="Courier New" panose="02070309020205020404" pitchFamily="49" charset="0"/>
              </a:rPr>
              <a:t>      </a:t>
            </a:r>
            <a:r>
              <a:rPr lang="en-US" sz="800" dirty="0">
                <a:solidFill>
                  <a:srgbClr val="FF0000"/>
                </a:solidFill>
                <a:latin typeface="Courier New" panose="02070309020205020404" pitchFamily="49" charset="0"/>
                <a:cs typeface="Courier New" panose="02070309020205020404" pitchFamily="49" charset="0"/>
              </a:rPr>
              <a:t>CALL SOLVER</a:t>
            </a:r>
          </a:p>
          <a:p>
            <a:r>
              <a:rPr lang="en-US" sz="800" dirty="0">
                <a:latin typeface="Courier New" panose="02070309020205020404" pitchFamily="49" charset="0"/>
                <a:cs typeface="Courier New" panose="02070309020205020404" pitchFamily="49" charset="0"/>
              </a:rPr>
              <a:t>M     CALL TPRINT('ALL')</a:t>
            </a:r>
          </a:p>
          <a:p>
            <a:r>
              <a:rPr lang="en-US" sz="800" dirty="0">
                <a:latin typeface="Courier New" panose="02070309020205020404" pitchFamily="49" charset="0"/>
                <a:cs typeface="Courier New" panose="02070309020205020404" pitchFamily="49" charset="0"/>
              </a:rPr>
              <a:t>HEADER DESIGN DATA</a:t>
            </a:r>
          </a:p>
          <a:p>
            <a:r>
              <a:rPr lang="en-US" sz="800" dirty="0">
                <a:latin typeface="Courier New" panose="02070309020205020404" pitchFamily="49" charset="0"/>
                <a:cs typeface="Courier New" panose="02070309020205020404" pitchFamily="49" charset="0"/>
              </a:rPr>
              <a:t>    0.0005 &lt;=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&lt;= 0.01</a:t>
            </a:r>
          </a:p>
          <a:p>
            <a:r>
              <a:rPr lang="en-US" sz="800" dirty="0">
                <a:latin typeface="Courier New" panose="02070309020205020404" pitchFamily="49" charset="0"/>
                <a:cs typeface="Courier New" panose="02070309020205020404" pitchFamily="49" charset="0"/>
              </a:rPr>
              <a:t>    0.05 &lt;=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&lt;= 0.1</a:t>
            </a:r>
          </a:p>
          <a:p>
            <a:r>
              <a:rPr lang="en-US" sz="800" dirty="0">
                <a:latin typeface="Courier New" panose="02070309020205020404" pitchFamily="49" charset="0"/>
                <a:cs typeface="Courier New" panose="02070309020205020404" pitchFamily="49" charset="0"/>
              </a:rPr>
              <a:t>    0.05 &lt;=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&lt;= 0.35</a:t>
            </a:r>
          </a:p>
          <a:p>
            <a:r>
              <a:rPr lang="en-US" sz="800" dirty="0">
                <a:latin typeface="Courier New" panose="02070309020205020404" pitchFamily="49" charset="0"/>
                <a:cs typeface="Courier New" panose="02070309020205020404" pitchFamily="49" charset="0"/>
              </a:rPr>
              <a:t>HEADER PROCEDURE</a:t>
            </a:r>
          </a:p>
          <a:p>
            <a:r>
              <a:rPr lang="en-US" sz="800" dirty="0">
                <a:latin typeface="Courier New" panose="02070309020205020404" pitchFamily="49" charset="0"/>
                <a:cs typeface="Courier New" panose="02070309020205020404" pitchFamily="49" charset="0"/>
              </a:rPr>
              <a:t>F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 -200.0</a:t>
            </a:r>
          </a:p>
          <a:p>
            <a:r>
              <a:rPr lang="en-US" sz="800" dirty="0">
                <a:latin typeface="Courier New" panose="02070309020205020404" pitchFamily="49" charset="0"/>
                <a:cs typeface="Courier New" panose="02070309020205020404" pitchFamily="49" charset="0"/>
              </a:rPr>
              <a:t>F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 200.0</a:t>
            </a:r>
          </a:p>
          <a:p>
            <a:r>
              <a:rPr lang="en-US" sz="800" dirty="0">
                <a:latin typeface="Courier New" panose="02070309020205020404" pitchFamily="49" charset="0"/>
                <a:cs typeface="Courier New" panose="02070309020205020404" pitchFamily="49" charset="0"/>
              </a:rPr>
              <a:t>F     DO ITEST = 1,100</a:t>
            </a:r>
          </a:p>
          <a:p>
            <a:r>
              <a:rPr lang="en-US" sz="800" dirty="0">
                <a:latin typeface="Courier New" panose="02070309020205020404" pitchFamily="49" charset="0"/>
                <a:cs typeface="Courier New" panose="02070309020205020404" pitchFamily="49" charset="0"/>
              </a:rPr>
              <a:t>F       IF (T(INTNOD('MAIN',ITEST)).LT.TMIN) TMIN = T(INTNOD('MAIN',ITEST))</a:t>
            </a:r>
          </a:p>
          <a:p>
            <a:r>
              <a:rPr lang="en-US" sz="800" dirty="0">
                <a:latin typeface="Courier New" panose="02070309020205020404" pitchFamily="49" charset="0"/>
                <a:cs typeface="Courier New" panose="02070309020205020404" pitchFamily="49" charset="0"/>
              </a:rPr>
              <a:t>F       IF (T(INTNOD('MAIN',ITEST)).GT.TMAX) TMAX = T(INTNOD('MAIN',ITEST))</a:t>
            </a:r>
          </a:p>
          <a:p>
            <a:r>
              <a:rPr lang="en-US" sz="800" dirty="0">
                <a:latin typeface="Courier New" panose="02070309020205020404" pitchFamily="49" charset="0"/>
                <a:cs typeface="Courier New" panose="02070309020205020404" pitchFamily="49" charset="0"/>
              </a:rPr>
              <a:t>F     END DO</a:t>
            </a:r>
          </a:p>
          <a:p>
            <a:r>
              <a:rPr lang="en-US" sz="800" dirty="0">
                <a:solidFill>
                  <a:srgbClr val="FF0000"/>
                </a:solidFill>
                <a:latin typeface="Courier New" panose="02070309020205020404" pitchFamily="49" charset="0"/>
                <a:cs typeface="Courier New" panose="02070309020205020404" pitchFamily="49" charset="0"/>
              </a:rPr>
              <a:t>M     OBJECT = (0.1*Mass) + (0.2*ABS(MAIN.T998-(-120.)) + (0.7*(</a:t>
            </a:r>
            <a:r>
              <a:rPr lang="en-US" sz="800" dirty="0" err="1">
                <a:solidFill>
                  <a:srgbClr val="FF0000"/>
                </a:solidFill>
                <a:latin typeface="Courier New" panose="02070309020205020404" pitchFamily="49" charset="0"/>
                <a:cs typeface="Courier New" panose="02070309020205020404" pitchFamily="49" charset="0"/>
              </a:rPr>
              <a:t>Tmax-Tmin</a:t>
            </a:r>
            <a:r>
              <a:rPr lang="en-US" sz="800" dirty="0">
                <a:solidFill>
                  <a:srgbClr val="FF0000"/>
                </a:solidFill>
                <a:latin typeface="Courier New" panose="02070309020205020404" pitchFamily="49" charset="0"/>
                <a:cs typeface="Courier New" panose="02070309020205020404" pitchFamily="49" charset="0"/>
              </a:rPr>
              <a:t>))) $ Hold -120C while minimizing Gradient</a:t>
            </a:r>
          </a:p>
          <a:p>
            <a:r>
              <a:rPr lang="en-US" sz="800" dirty="0">
                <a:solidFill>
                  <a:srgbClr val="FF0000"/>
                </a:solidFill>
                <a:latin typeface="Courier New" panose="02070309020205020404" pitchFamily="49" charset="0"/>
                <a:cs typeface="Courier New" panose="02070309020205020404" pitchFamily="49" charset="0"/>
              </a:rPr>
              <a:t>M     GOAL = 0.0  $ Try to get Object to zero</a:t>
            </a:r>
          </a:p>
          <a:p>
            <a:r>
              <a:rPr lang="en-US" sz="800" dirty="0">
                <a:solidFill>
                  <a:srgbClr val="FF0000"/>
                </a:solidFill>
                <a:latin typeface="Courier New" panose="02070309020205020404" pitchFamily="49" charset="0"/>
                <a:cs typeface="Courier New" panose="02070309020205020404" pitchFamily="49" charset="0"/>
              </a:rPr>
              <a:t>      CALL STEADY</a:t>
            </a:r>
          </a:p>
          <a:p>
            <a:r>
              <a:rPr lang="en-US" sz="800" dirty="0">
                <a:latin typeface="Courier New" panose="02070309020205020404" pitchFamily="49" charset="0"/>
                <a:cs typeface="Courier New" panose="02070309020205020404" pitchFamily="49" charset="0"/>
              </a:rPr>
              <a:t>HEADER OUTPUT CALLS, MAIN</a:t>
            </a:r>
          </a:p>
          <a:p>
            <a:r>
              <a:rPr lang="en-US" sz="800" dirty="0">
                <a:latin typeface="Courier New" panose="02070309020205020404" pitchFamily="49" charset="0"/>
                <a:cs typeface="Courier New" panose="02070309020205020404" pitchFamily="49" charset="0"/>
              </a:rPr>
              <a:t>M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 -200.0</a:t>
            </a:r>
          </a:p>
          <a:p>
            <a:r>
              <a:rPr lang="en-US" sz="800" dirty="0">
                <a:latin typeface="Courier New" panose="02070309020205020404" pitchFamily="49" charset="0"/>
                <a:cs typeface="Courier New" panose="02070309020205020404" pitchFamily="49" charset="0"/>
              </a:rPr>
              <a:t>M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 200.0</a:t>
            </a:r>
          </a:p>
          <a:p>
            <a:r>
              <a:rPr lang="en-US" sz="800" dirty="0">
                <a:latin typeface="Courier New" panose="02070309020205020404" pitchFamily="49" charset="0"/>
                <a:cs typeface="Courier New" panose="02070309020205020404" pitchFamily="49" charset="0"/>
              </a:rPr>
              <a:t>F     DO ITEST = 1,100</a:t>
            </a:r>
          </a:p>
          <a:p>
            <a:r>
              <a:rPr lang="en-US" sz="800" dirty="0">
                <a:latin typeface="Courier New" panose="02070309020205020404" pitchFamily="49" charset="0"/>
                <a:cs typeface="Courier New" panose="02070309020205020404" pitchFamily="49" charset="0"/>
              </a:rPr>
              <a:t>F       IF (T(INTNOD('MAIN',ITEST)).LT.TMIN) TMIN = T(INTNOD('MAIN',ITEST))</a:t>
            </a:r>
          </a:p>
          <a:p>
            <a:r>
              <a:rPr lang="en-US" sz="800" dirty="0">
                <a:latin typeface="Courier New" panose="02070309020205020404" pitchFamily="49" charset="0"/>
                <a:cs typeface="Courier New" panose="02070309020205020404" pitchFamily="49" charset="0"/>
              </a:rPr>
              <a:t>F       IF (T(INTNOD('MAIN',ITEST)).GT.TMAX) TMAX = T(INTNOD('MAIN',ITEST))</a:t>
            </a:r>
          </a:p>
          <a:p>
            <a:r>
              <a:rPr lang="en-US" sz="800" dirty="0">
                <a:latin typeface="Courier New" panose="02070309020205020404" pitchFamily="49" charset="0"/>
                <a:cs typeface="Courier New" panose="02070309020205020404" pitchFamily="49" charset="0"/>
              </a:rPr>
              <a:t>F     END DO</a:t>
            </a:r>
          </a:p>
          <a:p>
            <a:r>
              <a:rPr lang="en-US" sz="800" dirty="0">
                <a:solidFill>
                  <a:srgbClr val="FF0000"/>
                </a:solidFill>
                <a:latin typeface="Courier New" panose="02070309020205020404" pitchFamily="49" charset="0"/>
                <a:cs typeface="Courier New" panose="02070309020205020404" pitchFamily="49" charset="0"/>
              </a:rPr>
              <a:t>M     OBJECT = (0.1*Mass) + (0.2*ABS(MAIN.T998-(-120.)) + (0.7*(</a:t>
            </a:r>
            <a:r>
              <a:rPr lang="en-US" sz="800" dirty="0" err="1">
                <a:solidFill>
                  <a:srgbClr val="FF0000"/>
                </a:solidFill>
                <a:latin typeface="Courier New" panose="02070309020205020404" pitchFamily="49" charset="0"/>
                <a:cs typeface="Courier New" panose="02070309020205020404" pitchFamily="49" charset="0"/>
              </a:rPr>
              <a:t>Tmax-Tmin</a:t>
            </a:r>
            <a:r>
              <a:rPr lang="en-US" sz="800" dirty="0">
                <a:solidFill>
                  <a:srgbClr val="FF0000"/>
                </a:solidFill>
                <a:latin typeface="Courier New" panose="02070309020205020404" pitchFamily="49" charset="0"/>
                <a:cs typeface="Courier New" panose="02070309020205020404" pitchFamily="49" charset="0"/>
              </a:rPr>
              <a:t>))) $ Hold -120C while minimizing Gradient</a:t>
            </a:r>
          </a:p>
          <a:p>
            <a:r>
              <a:rPr lang="en-US" sz="800" dirty="0">
                <a:latin typeface="Courier New" panose="02070309020205020404" pitchFamily="49" charset="0"/>
                <a:cs typeface="Courier New" panose="02070309020205020404" pitchFamily="49" charset="0"/>
              </a:rPr>
              <a:t>      WRITE(NOUT,*) OBJECT</a:t>
            </a:r>
          </a:p>
          <a:p>
            <a:r>
              <a:rPr lang="en-US" sz="800" dirty="0">
                <a:latin typeface="Courier New" panose="02070309020205020404" pitchFamily="49" charset="0"/>
                <a:cs typeface="Courier New" panose="02070309020205020404" pitchFamily="49" charset="0"/>
              </a:rPr>
              <a:t>      WRITE(NOUT,*)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WRITE(NOUT,*)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WRITE(NOUT,*)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WRITE(NOUT,*) 'Mass ',Mass</a:t>
            </a:r>
          </a:p>
          <a:p>
            <a:r>
              <a:rPr lang="en-US" sz="800" dirty="0">
                <a:latin typeface="Courier New" panose="02070309020205020404" pitchFamily="49" charset="0"/>
                <a:cs typeface="Courier New" panose="02070309020205020404" pitchFamily="49" charset="0"/>
              </a:rPr>
              <a:t>      WRITE(NOUT,*)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WRITE(NOUT,*)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endParaRPr lang="en-US" sz="800" dirty="0">
              <a:latin typeface="Courier New" panose="02070309020205020404" pitchFamily="49" charset="0"/>
              <a:cs typeface="Courier New" panose="02070309020205020404" pitchFamily="49" charset="0"/>
            </a:endParaRPr>
          </a:p>
          <a:p>
            <a:r>
              <a:rPr lang="en-US" sz="800" dirty="0">
                <a:latin typeface="Courier New" panose="02070309020205020404" pitchFamily="49" charset="0"/>
                <a:cs typeface="Courier New" panose="02070309020205020404" pitchFamily="49" charset="0"/>
              </a:rPr>
              <a:t>      WRITE(NOUT,*) 'Temp ',MAIN.T998</a:t>
            </a:r>
          </a:p>
          <a:p>
            <a:r>
              <a:rPr lang="en-US" sz="800" dirty="0">
                <a:latin typeface="Courier New" panose="02070309020205020404" pitchFamily="49" charset="0"/>
                <a:cs typeface="Courier New" panose="02070309020205020404" pitchFamily="49" charset="0"/>
              </a:rPr>
              <a:t>HEADER VARIABLES1,MAIN</a:t>
            </a:r>
          </a:p>
          <a:p>
            <a:r>
              <a:rPr lang="en-US" sz="800" dirty="0">
                <a:latin typeface="Courier New" panose="02070309020205020404" pitchFamily="49" charset="0"/>
                <a:cs typeface="Courier New" panose="02070309020205020404" pitchFamily="49" charset="0"/>
              </a:rPr>
              <a:t>M	Q998 = 0.5 $ 0.5 W of detector dissipation</a:t>
            </a:r>
          </a:p>
          <a:p>
            <a:r>
              <a:rPr lang="en-US" sz="800" dirty="0">
                <a:latin typeface="Courier New" panose="02070309020205020404" pitchFamily="49" charset="0"/>
                <a:cs typeface="Courier New" panose="02070309020205020404" pitchFamily="49" charset="0"/>
              </a:rPr>
              <a:t>END OF DATA</a:t>
            </a:r>
          </a:p>
        </p:txBody>
      </p:sp>
      <p:sp>
        <p:nvSpPr>
          <p:cNvPr id="12" name="Slide Number Placeholder 1">
            <a:extLst>
              <a:ext uri="{FF2B5EF4-FFF2-40B4-BE49-F238E27FC236}">
                <a16:creationId xmlns:a16="http://schemas.microsoft.com/office/drawing/2014/main" id="{CFC87EF9-A3A4-49DB-93F9-C3909FC32C3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219</a:t>
            </a:fld>
            <a:endParaRPr lang="en-US" altLang="en-US" sz="1200" dirty="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E6AE7B1-F715-4D57-A511-F4B521FC063C}"/>
              </a:ext>
            </a:extLst>
          </p:cNvPr>
          <p:cNvSpPr/>
          <p:nvPr/>
        </p:nvSpPr>
        <p:spPr>
          <a:xfrm>
            <a:off x="4515851" y="5029199"/>
            <a:ext cx="4570399" cy="1243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a:extLst>
              <a:ext uri="{FF2B5EF4-FFF2-40B4-BE49-F238E27FC236}">
                <a16:creationId xmlns:a16="http://schemas.microsoft.com/office/drawing/2014/main" id="{9B49B4D8-FA7C-47D0-A38B-E0CC4B01E690}"/>
              </a:ext>
            </a:extLst>
          </p:cNvPr>
          <p:cNvSpPr txBox="1">
            <a:spLocks noGrp="1"/>
          </p:cNvSpPr>
          <p:nvPr>
            <p:ph type="title"/>
          </p:nvPr>
        </p:nvSpPr>
        <p:spPr>
          <a:xfrm>
            <a:off x="1020726" y="1"/>
            <a:ext cx="7325832" cy="1010092"/>
          </a:xfrm>
          <a:noFill/>
          <a:ln w="9525">
            <a:noFill/>
            <a:miter lim="800000"/>
            <a:headEnd/>
            <a:tailEnd/>
          </a:ln>
        </p:spPr>
        <p:txBody>
          <a:bodyPr vert="horz" wrap="square" lIns="0" tIns="12700" rIns="0" bIns="0" numCol="1" rtlCol="0" anchor="ctr" anchorCtr="0" compatLnSpc="1">
            <a:prstTxWarp prst="textNoShape">
              <a:avLst/>
            </a:prstTxWarp>
            <a:noAutofit/>
          </a:bodyPr>
          <a:lstStyle/>
          <a:p>
            <a:pPr marL="12700" defTabSz="457200">
              <a:spcBef>
                <a:spcPts val="100"/>
              </a:spcBef>
            </a:pPr>
            <a:r>
              <a:rPr sz="2800" kern="1200" spc="-5" dirty="0"/>
              <a:t>The SOLVER: Example – Output</a:t>
            </a:r>
          </a:p>
        </p:txBody>
      </p:sp>
      <p:sp>
        <p:nvSpPr>
          <p:cNvPr id="185425" name="object 44">
            <a:extLst>
              <a:ext uri="{FF2B5EF4-FFF2-40B4-BE49-F238E27FC236}">
                <a16:creationId xmlns:a16="http://schemas.microsoft.com/office/drawing/2014/main" id="{CD6181B6-41EE-4260-A600-2831BC62153B}"/>
              </a:ext>
            </a:extLst>
          </p:cNvPr>
          <p:cNvSpPr txBox="1">
            <a:spLocks noChangeArrowheads="1"/>
          </p:cNvSpPr>
          <p:nvPr/>
        </p:nvSpPr>
        <p:spPr bwMode="auto">
          <a:xfrm>
            <a:off x="5021262" y="1066800"/>
            <a:ext cx="3970337" cy="2054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None/>
            </a:pPr>
            <a:r>
              <a:rPr lang="en-US" sz="1100" b="1" spc="-5" dirty="0">
                <a:latin typeface="Courier New"/>
                <a:cs typeface="Courier New"/>
              </a:rPr>
              <a:t>FROM HEADER PROCEDURE...</a:t>
            </a:r>
            <a:endParaRPr lang="en-US" sz="1100" dirty="0">
              <a:latin typeface="Courier New"/>
              <a:cs typeface="Courier New"/>
            </a:endParaRPr>
          </a:p>
          <a:p>
            <a:pPr>
              <a:spcBef>
                <a:spcPts val="100"/>
              </a:spcBef>
              <a:buFontTx/>
              <a:buNone/>
            </a:pPr>
            <a:endParaRPr lang="en-US" altLang="en-US" sz="500" b="1" dirty="0">
              <a:solidFill>
                <a:srgbClr val="FF0000"/>
              </a:solidFill>
              <a:latin typeface="Courier New" panose="02070309020205020404" pitchFamily="49" charset="0"/>
              <a:cs typeface="Courier New" panose="02070309020205020404" pitchFamily="49" charset="0"/>
            </a:endParaRPr>
          </a:p>
          <a:p>
            <a:pPr>
              <a:spcBef>
                <a:spcPts val="100"/>
              </a:spcBef>
              <a:buFontTx/>
              <a:buNone/>
            </a:pPr>
            <a:r>
              <a:rPr lang="en-US" altLang="en-US" sz="1000" b="1" dirty="0">
                <a:solidFill>
                  <a:srgbClr val="FF0000"/>
                </a:solidFill>
                <a:latin typeface="Courier New" panose="02070309020205020404" pitchFamily="49" charset="0"/>
                <a:cs typeface="Courier New" panose="02070309020205020404" pitchFamily="49" charset="0"/>
              </a:rPr>
              <a:t>OBJECT = (0.1*Mass) + (0.2*ABS(MAIN.T998-(-120.)) +</a:t>
            </a:r>
            <a:endParaRPr lang="en-US" altLang="en-US" sz="1000" dirty="0">
              <a:latin typeface="Courier New" panose="02070309020205020404" pitchFamily="49" charset="0"/>
              <a:cs typeface="Courier New" panose="02070309020205020404" pitchFamily="49" charset="0"/>
            </a:endParaRPr>
          </a:p>
          <a:p>
            <a:pPr>
              <a:spcBef>
                <a:spcPct val="0"/>
              </a:spcBef>
              <a:buFontTx/>
              <a:buNone/>
            </a:pPr>
            <a:r>
              <a:rPr lang="en-US" altLang="en-US" sz="1000" b="1" dirty="0">
                <a:solidFill>
                  <a:srgbClr val="FF0000"/>
                </a:solidFill>
                <a:latin typeface="Courier New" panose="02070309020205020404" pitchFamily="49" charset="0"/>
                <a:cs typeface="Courier New" panose="02070309020205020404" pitchFamily="49" charset="0"/>
              </a:rPr>
              <a:t>(0.7*(</a:t>
            </a:r>
            <a:r>
              <a:rPr lang="en-US" altLang="en-US" sz="1000" b="1" dirty="0" err="1">
                <a:solidFill>
                  <a:srgbClr val="FF0000"/>
                </a:solidFill>
                <a:latin typeface="Courier New" panose="02070309020205020404" pitchFamily="49" charset="0"/>
                <a:cs typeface="Courier New" panose="02070309020205020404" pitchFamily="49" charset="0"/>
              </a:rPr>
              <a:t>Tmax-Tmin</a:t>
            </a:r>
            <a:r>
              <a:rPr lang="en-US" altLang="en-US" sz="1000" b="1" dirty="0">
                <a:solidFill>
                  <a:srgbClr val="FF0000"/>
                </a:solidFill>
                <a:latin typeface="Courier New" panose="02070309020205020404" pitchFamily="49" charset="0"/>
                <a:cs typeface="Courier New" panose="02070309020205020404" pitchFamily="49" charset="0"/>
              </a:rPr>
              <a:t>))) $ Hold -120C while minimizing  Gradient</a:t>
            </a:r>
            <a:endParaRPr lang="en-US" altLang="en-US" sz="1000" dirty="0">
              <a:latin typeface="Courier New" panose="02070309020205020404" pitchFamily="49" charset="0"/>
              <a:cs typeface="Courier New" panose="02070309020205020404" pitchFamily="49" charset="0"/>
            </a:endParaRPr>
          </a:p>
          <a:p>
            <a:pPr>
              <a:spcBef>
                <a:spcPct val="0"/>
              </a:spcBef>
              <a:buFontTx/>
              <a:buNone/>
            </a:pPr>
            <a:r>
              <a:rPr lang="en-US" altLang="en-US" sz="1000" dirty="0">
                <a:latin typeface="Courier New" panose="02070309020205020404" pitchFamily="49" charset="0"/>
                <a:cs typeface="Courier New" panose="02070309020205020404" pitchFamily="49" charset="0"/>
              </a:rPr>
              <a:t>WRITE(NOUT,*) OBJECT  </a:t>
            </a:r>
          </a:p>
          <a:p>
            <a:pPr>
              <a:spcBef>
                <a:spcPct val="0"/>
              </a:spcBef>
              <a:buFontTx/>
              <a:buNone/>
            </a:pPr>
            <a:r>
              <a:rPr lang="en-US" altLang="en-US" sz="1000" dirty="0">
                <a:latin typeface="Courier New" panose="02070309020205020404" pitchFamily="49" charset="0"/>
                <a:cs typeface="Courier New" panose="02070309020205020404" pitchFamily="49" charset="0"/>
              </a:rPr>
              <a:t>WRITE(NOUT,*) '</a:t>
            </a:r>
            <a:r>
              <a:rPr lang="en-US" altLang="en-US" sz="1000" dirty="0" err="1">
                <a:latin typeface="Courier New" panose="02070309020205020404" pitchFamily="49" charset="0"/>
                <a:cs typeface="Courier New" panose="02070309020205020404" pitchFamily="49" charset="0"/>
              </a:rPr>
              <a:t>RadX</a:t>
            </a:r>
            <a:r>
              <a:rPr lang="en-US" altLang="en-US" sz="1000" dirty="0">
                <a:latin typeface="Courier New" panose="02070309020205020404" pitchFamily="49" charset="0"/>
                <a:cs typeface="Courier New" panose="02070309020205020404" pitchFamily="49" charset="0"/>
              </a:rPr>
              <a:t> ',</a:t>
            </a:r>
            <a:r>
              <a:rPr lang="en-US" altLang="en-US" sz="1000" dirty="0" err="1">
                <a:latin typeface="Courier New" panose="02070309020205020404" pitchFamily="49" charset="0"/>
                <a:cs typeface="Courier New" panose="02070309020205020404" pitchFamily="49" charset="0"/>
              </a:rPr>
              <a:t>RadX</a:t>
            </a:r>
            <a:endParaRPr lang="en-US" altLang="en-US" sz="1000" dirty="0">
              <a:latin typeface="Courier New" panose="02070309020205020404" pitchFamily="49" charset="0"/>
              <a:cs typeface="Courier New" panose="02070309020205020404" pitchFamily="49" charset="0"/>
            </a:endParaRPr>
          </a:p>
          <a:p>
            <a:pPr>
              <a:spcBef>
                <a:spcPct val="0"/>
              </a:spcBef>
              <a:buFontTx/>
              <a:buNone/>
            </a:pPr>
            <a:r>
              <a:rPr lang="en-US" altLang="en-US" sz="1000" dirty="0">
                <a:latin typeface="Courier New" panose="02070309020205020404" pitchFamily="49" charset="0"/>
                <a:cs typeface="Courier New" panose="02070309020205020404" pitchFamily="49" charset="0"/>
              </a:rPr>
              <a:t>WRITE(NOUT,*) '</a:t>
            </a:r>
            <a:r>
              <a:rPr lang="en-US" altLang="en-US" sz="1000" dirty="0" err="1">
                <a:latin typeface="Courier New" panose="02070309020205020404" pitchFamily="49" charset="0"/>
                <a:cs typeface="Courier New" panose="02070309020205020404" pitchFamily="49" charset="0"/>
              </a:rPr>
              <a:t>RadY</a:t>
            </a:r>
            <a:r>
              <a:rPr lang="en-US" altLang="en-US" sz="1000" dirty="0">
                <a:latin typeface="Courier New" panose="02070309020205020404" pitchFamily="49" charset="0"/>
                <a:cs typeface="Courier New" panose="02070309020205020404" pitchFamily="49" charset="0"/>
              </a:rPr>
              <a:t> ',</a:t>
            </a:r>
            <a:r>
              <a:rPr lang="en-US" altLang="en-US" sz="1000" dirty="0" err="1">
                <a:latin typeface="Courier New" panose="02070309020205020404" pitchFamily="49" charset="0"/>
                <a:cs typeface="Courier New" panose="02070309020205020404" pitchFamily="49" charset="0"/>
              </a:rPr>
              <a:t>RadY</a:t>
            </a:r>
            <a:endParaRPr lang="en-US" altLang="en-US" sz="1000" dirty="0">
              <a:latin typeface="Courier New" panose="02070309020205020404" pitchFamily="49" charset="0"/>
              <a:cs typeface="Courier New" panose="02070309020205020404" pitchFamily="49" charset="0"/>
            </a:endParaRPr>
          </a:p>
          <a:p>
            <a:pPr>
              <a:spcBef>
                <a:spcPct val="0"/>
              </a:spcBef>
              <a:buFontTx/>
              <a:buNone/>
            </a:pPr>
            <a:r>
              <a:rPr lang="en-US" altLang="en-US" sz="1000" dirty="0">
                <a:latin typeface="Courier New" panose="02070309020205020404" pitchFamily="49" charset="0"/>
                <a:cs typeface="Courier New" panose="02070309020205020404" pitchFamily="49" charset="0"/>
              </a:rPr>
              <a:t>WRITE(NOUT,*) '</a:t>
            </a:r>
            <a:r>
              <a:rPr lang="en-US" altLang="en-US" sz="1000" dirty="0" err="1">
                <a:latin typeface="Courier New" panose="02070309020205020404" pitchFamily="49" charset="0"/>
                <a:cs typeface="Courier New" panose="02070309020205020404" pitchFamily="49" charset="0"/>
              </a:rPr>
              <a:t>RadThk</a:t>
            </a:r>
            <a:r>
              <a:rPr lang="en-US" altLang="en-US" sz="1000" dirty="0">
                <a:latin typeface="Courier New" panose="02070309020205020404" pitchFamily="49" charset="0"/>
                <a:cs typeface="Courier New" panose="02070309020205020404" pitchFamily="49" charset="0"/>
              </a:rPr>
              <a:t> ',</a:t>
            </a:r>
            <a:r>
              <a:rPr lang="en-US" altLang="en-US" sz="1000" dirty="0" err="1">
                <a:latin typeface="Courier New" panose="02070309020205020404" pitchFamily="49" charset="0"/>
                <a:cs typeface="Courier New" panose="02070309020205020404" pitchFamily="49" charset="0"/>
              </a:rPr>
              <a:t>RadThk</a:t>
            </a:r>
            <a:endParaRPr lang="en-US" altLang="en-US" sz="1000" dirty="0">
              <a:latin typeface="Courier New" panose="02070309020205020404" pitchFamily="49" charset="0"/>
              <a:cs typeface="Courier New" panose="02070309020205020404" pitchFamily="49" charset="0"/>
            </a:endParaRPr>
          </a:p>
          <a:p>
            <a:pPr>
              <a:spcBef>
                <a:spcPct val="0"/>
              </a:spcBef>
              <a:buFontTx/>
              <a:buNone/>
            </a:pPr>
            <a:r>
              <a:rPr lang="en-US" altLang="en-US" sz="1000" dirty="0">
                <a:latin typeface="Courier New" panose="02070309020205020404" pitchFamily="49" charset="0"/>
                <a:cs typeface="Courier New" panose="02070309020205020404" pitchFamily="49" charset="0"/>
              </a:rPr>
              <a:t>WRITE(NOUT,*) 'Mass ',Mass</a:t>
            </a:r>
          </a:p>
          <a:p>
            <a:pPr>
              <a:spcBef>
                <a:spcPct val="0"/>
              </a:spcBef>
              <a:buFontTx/>
              <a:buNone/>
            </a:pPr>
            <a:r>
              <a:rPr lang="en-US" altLang="en-US" sz="1000" dirty="0">
                <a:latin typeface="Courier New" panose="02070309020205020404" pitchFamily="49" charset="0"/>
                <a:cs typeface="Courier New" panose="02070309020205020404" pitchFamily="49" charset="0"/>
              </a:rPr>
              <a:t>WRITE(NOUT,*) '</a:t>
            </a:r>
            <a:r>
              <a:rPr lang="en-US" altLang="en-US" sz="1000" dirty="0" err="1">
                <a:latin typeface="Courier New" panose="02070309020205020404" pitchFamily="49" charset="0"/>
                <a:cs typeface="Courier New" panose="02070309020205020404" pitchFamily="49" charset="0"/>
              </a:rPr>
              <a:t>Tmax</a:t>
            </a:r>
            <a:r>
              <a:rPr lang="en-US" altLang="en-US" sz="1000" dirty="0">
                <a:latin typeface="Courier New" panose="02070309020205020404" pitchFamily="49" charset="0"/>
                <a:cs typeface="Courier New" panose="02070309020205020404" pitchFamily="49" charset="0"/>
              </a:rPr>
              <a:t> ',</a:t>
            </a:r>
            <a:r>
              <a:rPr lang="en-US" altLang="en-US" sz="1000" dirty="0" err="1">
                <a:latin typeface="Courier New" panose="02070309020205020404" pitchFamily="49" charset="0"/>
                <a:cs typeface="Courier New" panose="02070309020205020404" pitchFamily="49" charset="0"/>
              </a:rPr>
              <a:t>Tmax</a:t>
            </a:r>
            <a:endParaRPr lang="en-US" altLang="en-US" sz="1000" dirty="0">
              <a:latin typeface="Courier New" panose="02070309020205020404" pitchFamily="49" charset="0"/>
              <a:cs typeface="Courier New" panose="02070309020205020404" pitchFamily="49" charset="0"/>
            </a:endParaRPr>
          </a:p>
          <a:p>
            <a:pPr>
              <a:spcBef>
                <a:spcPct val="0"/>
              </a:spcBef>
              <a:buFontTx/>
              <a:buNone/>
            </a:pPr>
            <a:r>
              <a:rPr lang="en-US" altLang="en-US" sz="1000" dirty="0">
                <a:latin typeface="Courier New" panose="02070309020205020404" pitchFamily="49" charset="0"/>
                <a:cs typeface="Courier New" panose="02070309020205020404" pitchFamily="49" charset="0"/>
              </a:rPr>
              <a:t>WRITE(NOUT,*) '</a:t>
            </a:r>
            <a:r>
              <a:rPr lang="en-US" altLang="en-US" sz="1000" dirty="0" err="1">
                <a:latin typeface="Courier New" panose="02070309020205020404" pitchFamily="49" charset="0"/>
                <a:cs typeface="Courier New" panose="02070309020205020404" pitchFamily="49" charset="0"/>
              </a:rPr>
              <a:t>Tmin</a:t>
            </a:r>
            <a:r>
              <a:rPr lang="en-US" altLang="en-US" sz="1000" dirty="0">
                <a:latin typeface="Courier New" panose="02070309020205020404" pitchFamily="49" charset="0"/>
                <a:cs typeface="Courier New" panose="02070309020205020404" pitchFamily="49" charset="0"/>
              </a:rPr>
              <a:t> ',</a:t>
            </a:r>
            <a:r>
              <a:rPr lang="en-US" altLang="en-US" sz="1000" dirty="0" err="1">
                <a:latin typeface="Courier New" panose="02070309020205020404" pitchFamily="49" charset="0"/>
                <a:cs typeface="Courier New" panose="02070309020205020404" pitchFamily="49" charset="0"/>
              </a:rPr>
              <a:t>Tmin</a:t>
            </a:r>
            <a:endParaRPr lang="en-US" altLang="en-US" sz="1000" dirty="0">
              <a:latin typeface="Courier New" panose="02070309020205020404" pitchFamily="49" charset="0"/>
              <a:cs typeface="Courier New" panose="02070309020205020404" pitchFamily="49" charset="0"/>
            </a:endParaRPr>
          </a:p>
          <a:p>
            <a:pPr>
              <a:spcBef>
                <a:spcPct val="0"/>
              </a:spcBef>
              <a:buFontTx/>
              <a:buNone/>
            </a:pPr>
            <a:r>
              <a:rPr lang="en-US" altLang="en-US" sz="1000" dirty="0">
                <a:latin typeface="Courier New" panose="02070309020205020404" pitchFamily="49" charset="0"/>
                <a:cs typeface="Courier New" panose="02070309020205020404" pitchFamily="49" charset="0"/>
              </a:rPr>
              <a:t>WRITE(NOUT,*) 'Temp ',MAIN.T998</a:t>
            </a:r>
          </a:p>
        </p:txBody>
      </p:sp>
      <p:sp>
        <p:nvSpPr>
          <p:cNvPr id="185426" name="object 45">
            <a:extLst>
              <a:ext uri="{FF2B5EF4-FFF2-40B4-BE49-F238E27FC236}">
                <a16:creationId xmlns:a16="http://schemas.microsoft.com/office/drawing/2014/main" id="{40E1B051-AB10-499B-9E3A-864CA9D1A26C}"/>
              </a:ext>
            </a:extLst>
          </p:cNvPr>
          <p:cNvSpPr txBox="1">
            <a:spLocks noChangeArrowheads="1"/>
          </p:cNvSpPr>
          <p:nvPr/>
        </p:nvSpPr>
        <p:spPr bwMode="auto">
          <a:xfrm>
            <a:off x="4956175" y="3124200"/>
            <a:ext cx="3806825" cy="152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06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400" b="1" dirty="0">
                <a:latin typeface="Arial" panose="020B0604020202020204" pitchFamily="34" charset="0"/>
                <a:cs typeface="Arial" panose="020B0604020202020204" pitchFamily="34" charset="0"/>
              </a:rPr>
              <a:t>FINAL SOLUTION</a:t>
            </a:r>
            <a:endParaRPr lang="en-US" altLang="en-US" sz="1400" dirty="0">
              <a:latin typeface="Arial" panose="020B0604020202020204" pitchFamily="34" charset="0"/>
              <a:cs typeface="Arial" panose="020B0604020202020204" pitchFamily="34" charset="0"/>
            </a:endParaRPr>
          </a:p>
          <a:p>
            <a:pPr>
              <a:spcBef>
                <a:spcPct val="0"/>
              </a:spcBef>
              <a:buFontTx/>
              <a:buNone/>
            </a:pPr>
            <a:r>
              <a:rPr lang="en-US" altLang="en-US" sz="1400" b="1" dirty="0" err="1">
                <a:latin typeface="Arial" panose="020B0604020202020204" pitchFamily="34" charset="0"/>
                <a:cs typeface="Arial" panose="020B0604020202020204" pitchFamily="34" charset="0"/>
              </a:rPr>
              <a:t>RadX</a:t>
            </a:r>
            <a:r>
              <a:rPr lang="en-US" altLang="en-US" sz="1400" b="1" dirty="0">
                <a:latin typeface="Arial" panose="020B0604020202020204" pitchFamily="34" charset="0"/>
                <a:cs typeface="Arial" panose="020B0604020202020204" pitchFamily="34" charset="0"/>
              </a:rPr>
              <a:t>: 0.05 &lt;= </a:t>
            </a:r>
            <a:r>
              <a:rPr lang="en-US" altLang="en-US" sz="1400" b="1" dirty="0">
                <a:solidFill>
                  <a:srgbClr val="FF0000"/>
                </a:solidFill>
                <a:latin typeface="Arial" panose="020B0604020202020204" pitchFamily="34" charset="0"/>
                <a:cs typeface="Arial" panose="020B0604020202020204" pitchFamily="34" charset="0"/>
              </a:rPr>
              <a:t>0.1 </a:t>
            </a:r>
            <a:r>
              <a:rPr lang="en-US" altLang="en-US" sz="1400" b="1" dirty="0">
                <a:latin typeface="Arial" panose="020B0604020202020204" pitchFamily="34" charset="0"/>
                <a:cs typeface="Arial" panose="020B0604020202020204" pitchFamily="34" charset="0"/>
              </a:rPr>
              <a:t>&lt;= 0.1</a:t>
            </a:r>
            <a:endParaRPr lang="en-US" altLang="en-US" sz="1400" dirty="0">
              <a:latin typeface="Arial" panose="020B0604020202020204" pitchFamily="34" charset="0"/>
              <a:cs typeface="Arial" panose="020B0604020202020204" pitchFamily="34" charset="0"/>
            </a:endParaRPr>
          </a:p>
          <a:p>
            <a:pPr>
              <a:spcBef>
                <a:spcPct val="0"/>
              </a:spcBef>
              <a:buFontTx/>
              <a:buNone/>
            </a:pPr>
            <a:r>
              <a:rPr lang="en-US" altLang="en-US" sz="1400" b="1" dirty="0" err="1">
                <a:latin typeface="Arial" panose="020B0604020202020204" pitchFamily="34" charset="0"/>
                <a:cs typeface="Arial" panose="020B0604020202020204" pitchFamily="34" charset="0"/>
              </a:rPr>
              <a:t>RadY</a:t>
            </a:r>
            <a:r>
              <a:rPr lang="en-US" altLang="en-US" sz="1400" b="1" dirty="0">
                <a:latin typeface="Arial" panose="020B0604020202020204" pitchFamily="34" charset="0"/>
                <a:cs typeface="Arial" panose="020B0604020202020204" pitchFamily="34" charset="0"/>
              </a:rPr>
              <a:t>: 0.05 &lt;= </a:t>
            </a:r>
            <a:r>
              <a:rPr lang="en-US" altLang="en-US" sz="1400" b="1" dirty="0">
                <a:solidFill>
                  <a:srgbClr val="FF0000"/>
                </a:solidFill>
                <a:latin typeface="Arial" panose="020B0604020202020204" pitchFamily="34" charset="0"/>
                <a:cs typeface="Arial" panose="020B0604020202020204" pitchFamily="34" charset="0"/>
              </a:rPr>
              <a:t>0.21282 </a:t>
            </a:r>
            <a:r>
              <a:rPr lang="en-US" altLang="en-US" sz="1400" b="1" dirty="0">
                <a:latin typeface="Arial" panose="020B0604020202020204" pitchFamily="34" charset="0"/>
                <a:cs typeface="Arial" panose="020B0604020202020204" pitchFamily="34" charset="0"/>
              </a:rPr>
              <a:t>&lt;= 0.35</a:t>
            </a:r>
            <a:endParaRPr lang="en-US" altLang="en-US" sz="1400" dirty="0">
              <a:latin typeface="Arial" panose="020B0604020202020204" pitchFamily="34" charset="0"/>
              <a:cs typeface="Arial" panose="020B0604020202020204" pitchFamily="34" charset="0"/>
            </a:endParaRPr>
          </a:p>
          <a:p>
            <a:pPr>
              <a:spcBef>
                <a:spcPct val="0"/>
              </a:spcBef>
              <a:buFontTx/>
              <a:buNone/>
            </a:pPr>
            <a:r>
              <a:rPr lang="en-US" altLang="en-US" sz="1400" b="1" dirty="0" err="1">
                <a:latin typeface="Arial" panose="020B0604020202020204" pitchFamily="34" charset="0"/>
                <a:cs typeface="Arial" panose="020B0604020202020204" pitchFamily="34" charset="0"/>
              </a:rPr>
              <a:t>RadThk</a:t>
            </a:r>
            <a:r>
              <a:rPr lang="en-US" altLang="en-US" sz="1400" b="1" dirty="0">
                <a:latin typeface="Arial" panose="020B0604020202020204" pitchFamily="34" charset="0"/>
                <a:cs typeface="Arial" panose="020B0604020202020204" pitchFamily="34" charset="0"/>
              </a:rPr>
              <a:t>: 0.0005 &lt;= </a:t>
            </a:r>
            <a:r>
              <a:rPr lang="en-US" altLang="en-US" sz="1400" b="1" dirty="0">
                <a:solidFill>
                  <a:srgbClr val="FF0000"/>
                </a:solidFill>
                <a:latin typeface="Arial" panose="020B0604020202020204" pitchFamily="34" charset="0"/>
                <a:cs typeface="Arial" panose="020B0604020202020204" pitchFamily="34" charset="0"/>
              </a:rPr>
              <a:t>0.000525 </a:t>
            </a:r>
            <a:r>
              <a:rPr lang="en-US" altLang="en-US" sz="1400" b="1" dirty="0">
                <a:latin typeface="Arial" panose="020B0604020202020204" pitchFamily="34" charset="0"/>
                <a:cs typeface="Arial" panose="020B0604020202020204" pitchFamily="34" charset="0"/>
              </a:rPr>
              <a:t>&lt;= 0.01  T998 = </a:t>
            </a:r>
            <a:r>
              <a:rPr lang="en-US" altLang="en-US" sz="1400" b="1" dirty="0">
                <a:solidFill>
                  <a:srgbClr val="FF0000"/>
                </a:solidFill>
                <a:latin typeface="Arial" panose="020B0604020202020204" pitchFamily="34" charset="0"/>
                <a:cs typeface="Arial" panose="020B0604020202020204" pitchFamily="34" charset="0"/>
              </a:rPr>
              <a:t>-120.0000 </a:t>
            </a:r>
            <a:r>
              <a:rPr lang="en-US" altLang="en-US" sz="1400" b="1" dirty="0">
                <a:latin typeface="Arial" panose="020B0604020202020204" pitchFamily="34" charset="0"/>
                <a:cs typeface="Arial" panose="020B0604020202020204" pitchFamily="34" charset="0"/>
              </a:rPr>
              <a:t>(Goal of -120°C)</a:t>
            </a:r>
            <a:endParaRPr lang="en-US" altLang="en-US" sz="1400" dirty="0">
              <a:latin typeface="Arial" panose="020B0604020202020204" pitchFamily="34" charset="0"/>
              <a:cs typeface="Arial" panose="020B0604020202020204" pitchFamily="34" charset="0"/>
            </a:endParaRPr>
          </a:p>
          <a:p>
            <a:pPr>
              <a:spcBef>
                <a:spcPct val="0"/>
              </a:spcBef>
              <a:buFontTx/>
              <a:buNone/>
            </a:pPr>
            <a:r>
              <a:rPr lang="en-US" altLang="en-US" sz="1400" b="1" dirty="0">
                <a:latin typeface="Arial" panose="020B0604020202020204" pitchFamily="34" charset="0"/>
                <a:cs typeface="Arial" panose="020B0604020202020204" pitchFamily="34" charset="0"/>
              </a:rPr>
              <a:t>Mass: </a:t>
            </a:r>
            <a:r>
              <a:rPr lang="en-US" altLang="en-US" sz="1400" b="1" dirty="0">
                <a:solidFill>
                  <a:srgbClr val="FF0000"/>
                </a:solidFill>
                <a:latin typeface="Arial" panose="020B0604020202020204" pitchFamily="34" charset="0"/>
                <a:cs typeface="Arial" panose="020B0604020202020204" pitchFamily="34" charset="0"/>
              </a:rPr>
              <a:t>0.30996 </a:t>
            </a:r>
            <a:r>
              <a:rPr lang="en-US" altLang="en-US" sz="1400" b="1" dirty="0">
                <a:latin typeface="Arial" panose="020B0604020202020204" pitchFamily="34" charset="0"/>
                <a:cs typeface="Arial" panose="020B0604020202020204" pitchFamily="34" charset="0"/>
              </a:rPr>
              <a:t>kg  </a:t>
            </a:r>
          </a:p>
          <a:p>
            <a:pPr>
              <a:spcBef>
                <a:spcPct val="0"/>
              </a:spcBef>
              <a:buFontTx/>
              <a:buNone/>
            </a:pPr>
            <a:r>
              <a:rPr lang="en-US" altLang="en-US" sz="1400" b="1" dirty="0">
                <a:latin typeface="Arial" panose="020B0604020202020204" pitchFamily="34" charset="0"/>
                <a:cs typeface="Arial" panose="020B0604020202020204" pitchFamily="34" charset="0"/>
              </a:rPr>
              <a:t>Gradient: </a:t>
            </a:r>
            <a:r>
              <a:rPr lang="en-US" altLang="en-US" sz="1400" b="1" dirty="0">
                <a:solidFill>
                  <a:srgbClr val="FF0000"/>
                </a:solidFill>
                <a:latin typeface="Arial" panose="020B0604020202020204" pitchFamily="34" charset="0"/>
                <a:cs typeface="Arial" panose="020B0604020202020204" pitchFamily="34" charset="0"/>
              </a:rPr>
              <a:t>0.5754</a:t>
            </a:r>
            <a:r>
              <a:rPr lang="en-US" altLang="en-US" sz="1400" b="1" dirty="0">
                <a:latin typeface="Arial" panose="020B0604020202020204" pitchFamily="34" charset="0"/>
                <a:cs typeface="Arial" panose="020B0604020202020204" pitchFamily="34" charset="0"/>
              </a:rPr>
              <a:t>°C</a:t>
            </a:r>
            <a:endParaRPr lang="en-US" altLang="en-US" sz="1400" dirty="0">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8B24F38A-A6C4-4A3F-8CB8-881F51D3F1FC}"/>
              </a:ext>
            </a:extLst>
          </p:cNvPr>
          <p:cNvSpPr txBox="1"/>
          <p:nvPr/>
        </p:nvSpPr>
        <p:spPr>
          <a:xfrm>
            <a:off x="228600" y="1143000"/>
            <a:ext cx="2354263" cy="5139869"/>
          </a:xfrm>
          <a:prstGeom prst="rect">
            <a:avLst/>
          </a:prstGeom>
          <a:noFill/>
        </p:spPr>
        <p:txBody>
          <a:bodyPr wrap="square">
            <a:spAutoFit/>
          </a:bodyPr>
          <a:lstStyle/>
          <a:p>
            <a:r>
              <a:rPr lang="en-US" sz="800" dirty="0">
                <a:latin typeface="Courier New" panose="02070309020205020404" pitchFamily="49" charset="0"/>
                <a:cs typeface="Courier New" panose="02070309020205020404" pitchFamily="49" charset="0"/>
              </a:rPr>
              <a:t>   6.51941670031157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5.000000000000000E-003</a:t>
            </a:r>
          </a:p>
          <a:p>
            <a:r>
              <a:rPr lang="en-US" sz="800" dirty="0">
                <a:latin typeface="Courier New" panose="02070309020205020404" pitchFamily="49" charset="0"/>
                <a:cs typeface="Courier New" panose="02070309020205020404" pitchFamily="49" charset="0"/>
              </a:rPr>
              <a:t> Mass   0.138500000000000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-93.1916848597173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-93.6913708397929     </a:t>
            </a:r>
          </a:p>
          <a:p>
            <a:r>
              <a:rPr lang="en-US" sz="800" dirty="0">
                <a:latin typeface="Courier New" panose="02070309020205020404" pitchFamily="49" charset="0"/>
                <a:cs typeface="Courier New" panose="02070309020205020404" pitchFamily="49" charset="0"/>
              </a:rPr>
              <a:t> Temp   -89.2210674287068     </a:t>
            </a:r>
          </a:p>
          <a:p>
            <a:r>
              <a:rPr lang="en-US" sz="800" dirty="0">
                <a:latin typeface="Courier New" panose="02070309020205020404" pitchFamily="49" charset="0"/>
                <a:cs typeface="Courier New" panose="02070309020205020404" pitchFamily="49" charset="0"/>
              </a:rPr>
              <a:t>   6.51136858371543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5.100000000000000E-003</a:t>
            </a:r>
          </a:p>
          <a:p>
            <a:r>
              <a:rPr lang="en-US" sz="800" dirty="0">
                <a:latin typeface="Courier New" panose="02070309020205020404" pitchFamily="49" charset="0"/>
                <a:cs typeface="Courier New" panose="02070309020205020404" pitchFamily="49" charset="0"/>
              </a:rPr>
              <a:t> Mass   0.141270000000000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-93.1990505119184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-93.6889479403427     </a:t>
            </a:r>
          </a:p>
          <a:p>
            <a:r>
              <a:rPr lang="en-US" sz="800" dirty="0">
                <a:latin typeface="Courier New" panose="02070309020205020404" pitchFamily="49" charset="0"/>
                <a:cs typeface="Courier New" panose="02070309020205020404" pitchFamily="49" charset="0"/>
              </a:rPr>
              <a:t> Temp   -89.2284330809078     </a:t>
            </a:r>
          </a:p>
          <a:p>
            <a:r>
              <a:rPr lang="en-US" sz="800" dirty="0">
                <a:latin typeface="Courier New" panose="02070309020205020404" pitchFamily="49" charset="0"/>
                <a:cs typeface="Courier New" panose="02070309020205020404" pitchFamily="49" charset="0"/>
              </a:rPr>
              <a:t>   6.70060747965006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9.800000000000000E-002</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5.000000000000000E-003</a:t>
            </a:r>
          </a:p>
          <a:p>
            <a:r>
              <a:rPr lang="en-US" sz="800" dirty="0">
                <a:latin typeface="Courier New" panose="02070309020205020404" pitchFamily="49" charset="0"/>
                <a:cs typeface="Courier New" panose="02070309020205020404" pitchFamily="49" charset="0"/>
              </a:rPr>
              <a:t> Mass   0.135730000000000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-92.2846087730940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-92.7843698417608     </a:t>
            </a:r>
          </a:p>
          <a:p>
            <a:r>
              <a:rPr lang="en-US" sz="800" dirty="0">
                <a:latin typeface="Courier New" panose="02070309020205020404" pitchFamily="49" charset="0"/>
                <a:cs typeface="Courier New" panose="02070309020205020404" pitchFamily="49" charset="0"/>
              </a:rPr>
              <a:t> Temp   -88.3139913420835     </a:t>
            </a:r>
          </a:p>
          <a:p>
            <a:r>
              <a:rPr lang="en-US" sz="800" dirty="0">
                <a:latin typeface="Courier New" panose="02070309020205020404" pitchFamily="49" charset="0"/>
                <a:cs typeface="Courier New" panose="02070309020205020404" pitchFamily="49" charset="0"/>
              </a:rPr>
              <a:t>   6.34282065935889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0.102000000000000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5.000000000000000E-003</a:t>
            </a:r>
          </a:p>
          <a:p>
            <a:r>
              <a:rPr lang="en-US" sz="800" dirty="0">
                <a:latin typeface="Courier New" panose="02070309020205020404" pitchFamily="49" charset="0"/>
                <a:cs typeface="Courier New" panose="02070309020205020404" pitchFamily="49" charset="0"/>
              </a:rPr>
              <a:t> Mass   0.141270000000000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-94.0762859879434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-94.5760393747227     </a:t>
            </a:r>
          </a:p>
          <a:p>
            <a:r>
              <a:rPr lang="en-US" sz="800" dirty="0">
                <a:latin typeface="Courier New" panose="02070309020205020404" pitchFamily="49" charset="0"/>
                <a:cs typeface="Courier New" panose="02070309020205020404" pitchFamily="49" charset="0"/>
              </a:rPr>
              <a:t> Temp   -90.1056685569329     </a:t>
            </a:r>
          </a:p>
          <a:p>
            <a:r>
              <a:rPr lang="en-US" sz="800" dirty="0">
                <a:latin typeface="Courier New" panose="02070309020205020404" pitchFamily="49" charset="0"/>
                <a:cs typeface="Courier New" panose="02070309020205020404" pitchFamily="49" charset="0"/>
              </a:rPr>
              <a:t>   5.88865222883556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0.107368120157434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5.016789586505306E-003</a:t>
            </a:r>
          </a:p>
          <a:p>
            <a:r>
              <a:rPr lang="en-US" sz="800" dirty="0">
                <a:latin typeface="Courier New" panose="02070309020205020404" pitchFamily="49" charset="0"/>
                <a:cs typeface="Courier New" panose="02070309020205020404" pitchFamily="49" charset="0"/>
              </a:rPr>
              <a:t> Mass   0.149204184994584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-96.3481208564904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-96.8470244213934     </a:t>
            </a:r>
          </a:p>
          <a:p>
            <a:r>
              <a:rPr lang="en-US" sz="800" dirty="0">
                <a:latin typeface="Courier New" panose="02070309020205020404" pitchFamily="49" charset="0"/>
                <a:cs typeface="Courier New" panose="02070309020205020404" pitchFamily="49" charset="0"/>
              </a:rPr>
              <a:t> Temp   -92.3775034254799  </a:t>
            </a:r>
          </a:p>
          <a:p>
            <a:r>
              <a:rPr lang="en-US" sz="800" dirty="0">
                <a:latin typeface="Courier New" panose="02070309020205020404" pitchFamily="49" charset="0"/>
                <a:cs typeface="Courier New" panose="02070309020205020404" pitchFamily="49" charset="0"/>
              </a:rPr>
              <a:t>...   </a:t>
            </a:r>
          </a:p>
        </p:txBody>
      </p:sp>
      <p:sp>
        <p:nvSpPr>
          <p:cNvPr id="49" name="TextBox 48">
            <a:extLst>
              <a:ext uri="{FF2B5EF4-FFF2-40B4-BE49-F238E27FC236}">
                <a16:creationId xmlns:a16="http://schemas.microsoft.com/office/drawing/2014/main" id="{4C009EE3-FB17-44D3-A085-7118CD75D23B}"/>
              </a:ext>
            </a:extLst>
          </p:cNvPr>
          <p:cNvSpPr txBox="1"/>
          <p:nvPr/>
        </p:nvSpPr>
        <p:spPr>
          <a:xfrm>
            <a:off x="2428875" y="1066800"/>
            <a:ext cx="2371725" cy="5139869"/>
          </a:xfrm>
          <a:prstGeom prst="rect">
            <a:avLst/>
          </a:prstGeom>
          <a:noFill/>
        </p:spPr>
        <p:txBody>
          <a:bodyPr wrap="square">
            <a:spAutoFit/>
          </a:bodyPr>
          <a:lstStyle/>
          <a:p>
            <a:r>
              <a:rPr lang="en-US" sz="800" dirty="0">
                <a:latin typeface="Courier New" panose="02070309020205020404" pitchFamily="49" charset="0"/>
                <a:cs typeface="Courier New" panose="02070309020205020404" pitchFamily="49" charset="0"/>
              </a:rPr>
              <a:t>...</a:t>
            </a:r>
          </a:p>
          <a:p>
            <a:r>
              <a:rPr lang="en-US" sz="800" dirty="0">
                <a:latin typeface="Courier New" panose="02070309020205020404" pitchFamily="49" charset="0"/>
                <a:cs typeface="Courier New" panose="02070309020205020404" pitchFamily="49" charset="0"/>
              </a:rPr>
              <a:t>   0.435140508791916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0.212863762437403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5.257559652919626E-003</a:t>
            </a:r>
          </a:p>
          <a:p>
            <a:r>
              <a:rPr lang="en-US" sz="800" dirty="0">
                <a:latin typeface="Courier New" panose="02070309020205020404" pitchFamily="49" charset="0"/>
                <a:cs typeface="Courier New" panose="02070309020205020404" pitchFamily="49" charset="0"/>
              </a:rPr>
              <a:t> Mass   0.310002868321797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-123.977300279171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-124.552734068211     </a:t>
            </a:r>
          </a:p>
          <a:p>
            <a:r>
              <a:rPr lang="en-US" sz="800" dirty="0">
                <a:latin typeface="Courier New" panose="02070309020205020404" pitchFamily="49" charset="0"/>
                <a:cs typeface="Courier New" panose="02070309020205020404" pitchFamily="49" charset="0"/>
              </a:rPr>
              <a:t> Temp   -120.006682848161     </a:t>
            </a:r>
          </a:p>
          <a:p>
            <a:r>
              <a:rPr lang="en-US" sz="800" dirty="0">
                <a:latin typeface="Courier New" panose="02070309020205020404" pitchFamily="49" charset="0"/>
                <a:cs typeface="Courier New" panose="02070309020205020404" pitchFamily="49" charset="0"/>
              </a:rPr>
              <a:t>  0.434524556462765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0.212801959035887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5.257798101008654E-003</a:t>
            </a:r>
          </a:p>
          <a:p>
            <a:r>
              <a:rPr lang="en-US" sz="800" dirty="0">
                <a:latin typeface="Courier New" panose="02070309020205020404" pitchFamily="49" charset="0"/>
                <a:cs typeface="Courier New" panose="02070309020205020404" pitchFamily="49" charset="0"/>
              </a:rPr>
              <a:t> Mass   0.309926916902417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-123.966605028417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-124.541932720208     </a:t>
            </a:r>
          </a:p>
          <a:p>
            <a:r>
              <a:rPr lang="en-US" sz="800" dirty="0">
                <a:latin typeface="Courier New" panose="02070309020205020404" pitchFamily="49" charset="0"/>
                <a:cs typeface="Courier New" panose="02070309020205020404" pitchFamily="49" charset="0"/>
              </a:rPr>
              <a:t> Temp   -119.995987597406     </a:t>
            </a:r>
          </a:p>
          <a:p>
            <a:r>
              <a:rPr lang="en-US" sz="800" dirty="0">
                <a:latin typeface="Courier New" panose="02070309020205020404" pitchFamily="49" charset="0"/>
                <a:cs typeface="Courier New" panose="02070309020205020404" pitchFamily="49" charset="0"/>
              </a:rPr>
              <a:t>  0.434292286303274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0.212840155638721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5.257650731984784E-003</a:t>
            </a:r>
          </a:p>
          <a:p>
            <a:r>
              <a:rPr lang="en-US" sz="800" dirty="0">
                <a:latin typeface="Courier New" panose="02070309020205020404" pitchFamily="49" charset="0"/>
                <a:cs typeface="Courier New" panose="02070309020205020404" pitchFamily="49" charset="0"/>
              </a:rPr>
              <a:t> Mass   0.309973858424841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-123.973215520157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-124.548608781059     </a:t>
            </a:r>
          </a:p>
          <a:p>
            <a:r>
              <a:rPr lang="en-US" sz="800" dirty="0">
                <a:latin typeface="Courier New" panose="02070309020205020404" pitchFamily="49" charset="0"/>
                <a:cs typeface="Courier New" panose="02070309020205020404" pitchFamily="49" charset="0"/>
              </a:rPr>
              <a:t> Temp   -120.002598089147     </a:t>
            </a:r>
          </a:p>
          <a:p>
            <a:r>
              <a:rPr lang="en-US" sz="800" dirty="0">
                <a:latin typeface="Courier New" panose="02070309020205020404" pitchFamily="49" charset="0"/>
                <a:cs typeface="Courier New" panose="02070309020205020404" pitchFamily="49" charset="0"/>
              </a:rPr>
              <a:t>  0.434353676501999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0.212841864083419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5.257644140513062E-003</a:t>
            </a:r>
          </a:p>
          <a:p>
            <a:r>
              <a:rPr lang="en-US" sz="800" dirty="0">
                <a:latin typeface="Courier New" panose="02070309020205020404" pitchFamily="49" charset="0"/>
                <a:cs typeface="Courier New" panose="02070309020205020404" pitchFamily="49" charset="0"/>
              </a:rPr>
              <a:t> Mass   0.309975957936477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-123.973511156074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-124.548907349925     </a:t>
            </a:r>
          </a:p>
          <a:p>
            <a:r>
              <a:rPr lang="en-US" sz="800" dirty="0">
                <a:latin typeface="Courier New" panose="02070309020205020404" pitchFamily="49" charset="0"/>
                <a:cs typeface="Courier New" panose="02070309020205020404" pitchFamily="49" charset="0"/>
              </a:rPr>
              <a:t> Temp   -120.002893725063     </a:t>
            </a:r>
          </a:p>
          <a:p>
            <a:r>
              <a:rPr lang="en-US" sz="800" dirty="0">
                <a:latin typeface="Courier New" panose="02070309020205020404" pitchFamily="49" charset="0"/>
                <a:cs typeface="Courier New" panose="02070309020205020404" pitchFamily="49" charset="0"/>
              </a:rPr>
              <a:t>  0.433767999879875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0.100000000000000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0.212825565837466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5.257707021932317E-003</a:t>
            </a:r>
          </a:p>
          <a:p>
            <a:r>
              <a:rPr lang="en-US" sz="800" dirty="0">
                <a:latin typeface="Courier New" panose="02070309020205020404" pitchFamily="49" charset="0"/>
                <a:cs typeface="Courier New" panose="02070309020205020404" pitchFamily="49" charset="0"/>
              </a:rPr>
              <a:t> Mass   0.309955928730251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-123.970690714441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-124.546058929185     </a:t>
            </a:r>
          </a:p>
          <a:p>
            <a:r>
              <a:rPr lang="en-US" sz="800" dirty="0">
                <a:latin typeface="Courier New" panose="02070309020205020404" pitchFamily="49" charset="0"/>
                <a:cs typeface="Courier New" panose="02070309020205020404" pitchFamily="49" charset="0"/>
              </a:rPr>
              <a:t> Temp   -120.000073283431     </a:t>
            </a:r>
          </a:p>
        </p:txBody>
      </p:sp>
      <p:sp>
        <p:nvSpPr>
          <p:cNvPr id="50" name="object 45">
            <a:extLst>
              <a:ext uri="{FF2B5EF4-FFF2-40B4-BE49-F238E27FC236}">
                <a16:creationId xmlns:a16="http://schemas.microsoft.com/office/drawing/2014/main" id="{9AF63A15-5CA7-4A3A-A3E9-74A197459815}"/>
              </a:ext>
            </a:extLst>
          </p:cNvPr>
          <p:cNvSpPr txBox="1">
            <a:spLocks noChangeArrowheads="1"/>
          </p:cNvSpPr>
          <p:nvPr/>
        </p:nvSpPr>
        <p:spPr bwMode="auto">
          <a:xfrm>
            <a:off x="4590450" y="5117268"/>
            <a:ext cx="2427973" cy="1089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06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400" b="1" dirty="0">
                <a:latin typeface="Arial" panose="020B0604020202020204" pitchFamily="34" charset="0"/>
                <a:cs typeface="Arial" panose="020B0604020202020204" pitchFamily="34" charset="0"/>
              </a:rPr>
              <a:t>Note: if the </a:t>
            </a:r>
            <a:r>
              <a:rPr lang="en-US" altLang="en-US" sz="1400" b="1" dirty="0" err="1">
                <a:latin typeface="Arial" panose="020B0604020202020204" pitchFamily="34" charset="0"/>
                <a:cs typeface="Arial" panose="020B0604020202020204" pitchFamily="34" charset="0"/>
              </a:rPr>
              <a:t>RadX</a:t>
            </a:r>
            <a:r>
              <a:rPr lang="en-US" altLang="en-US" sz="1400" b="1" dirty="0">
                <a:latin typeface="Arial" panose="020B0604020202020204" pitchFamily="34" charset="0"/>
                <a:cs typeface="Arial" panose="020B0604020202020204" pitchFamily="34" charset="0"/>
              </a:rPr>
              <a:t> dimension is allowed to go to 0.2, the optimum solution is a square, which intuitively makes sense</a:t>
            </a:r>
            <a:endParaRPr lang="en-US" altLang="en-US" sz="1400" dirty="0">
              <a:latin typeface="Arial" panose="020B0604020202020204" pitchFamily="34" charset="0"/>
              <a:cs typeface="Arial" panose="020B0604020202020204" pitchFamily="34" charset="0"/>
            </a:endParaRPr>
          </a:p>
        </p:txBody>
      </p:sp>
      <p:sp>
        <p:nvSpPr>
          <p:cNvPr id="52" name="TextBox 51">
            <a:extLst>
              <a:ext uri="{FF2B5EF4-FFF2-40B4-BE49-F238E27FC236}">
                <a16:creationId xmlns:a16="http://schemas.microsoft.com/office/drawing/2014/main" id="{400F0DDD-3175-4C90-8C74-FFB677299F7C}"/>
              </a:ext>
            </a:extLst>
          </p:cNvPr>
          <p:cNvSpPr txBox="1"/>
          <p:nvPr/>
        </p:nvSpPr>
        <p:spPr>
          <a:xfrm>
            <a:off x="6979120" y="5105400"/>
            <a:ext cx="2183330" cy="1077218"/>
          </a:xfrm>
          <a:prstGeom prst="rect">
            <a:avLst/>
          </a:prstGeom>
          <a:noFill/>
        </p:spPr>
        <p:txBody>
          <a:bodyPr wrap="square">
            <a:spAutoFit/>
          </a:bodyPr>
          <a:lstStyle/>
          <a:p>
            <a:r>
              <a:rPr lang="en-US" sz="800" dirty="0">
                <a:latin typeface="Courier New" panose="02070309020205020404" pitchFamily="49" charset="0"/>
                <a:cs typeface="Courier New" panose="02070309020205020404" pitchFamily="49" charset="0"/>
              </a:rPr>
              <a:t> 0.373113566535000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RadX</a:t>
            </a:r>
            <a:r>
              <a:rPr lang="en-US" sz="800" dirty="0">
                <a:latin typeface="Courier New" panose="02070309020205020404" pitchFamily="49" charset="0"/>
                <a:cs typeface="Courier New" panose="02070309020205020404" pitchFamily="49" charset="0"/>
              </a:rPr>
              <a:t>   0.145831259373365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RadY</a:t>
            </a:r>
            <a:r>
              <a:rPr lang="en-US" sz="800" dirty="0">
                <a:latin typeface="Courier New" panose="02070309020205020404" pitchFamily="49" charset="0"/>
                <a:cs typeface="Courier New" panose="02070309020205020404" pitchFamily="49" charset="0"/>
              </a:rPr>
              <a:t>   0.145831259373365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RadThk</a:t>
            </a:r>
            <a:r>
              <a:rPr lang="en-US" sz="800" dirty="0">
                <a:latin typeface="Courier New" panose="02070309020205020404" pitchFamily="49" charset="0"/>
                <a:cs typeface="Courier New" panose="02070309020205020404" pitchFamily="49" charset="0"/>
              </a:rPr>
              <a:t>   5.105345046710294E-003</a:t>
            </a:r>
          </a:p>
          <a:p>
            <a:r>
              <a:rPr lang="en-US" sz="800" dirty="0">
                <a:latin typeface="Courier New" panose="02070309020205020404" pitchFamily="49" charset="0"/>
                <a:cs typeface="Courier New" panose="02070309020205020404" pitchFamily="49" charset="0"/>
              </a:rPr>
              <a:t> Mass   0.300750335885368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Tmax</a:t>
            </a:r>
            <a:r>
              <a:rPr lang="en-US" sz="800" dirty="0">
                <a:latin typeface="Courier New" panose="02070309020205020404" pitchFamily="49" charset="0"/>
                <a:cs typeface="Courier New" panose="02070309020205020404" pitchFamily="49" charset="0"/>
              </a:rPr>
              <a:t>   -123.967934258405     </a:t>
            </a:r>
          </a:p>
          <a:p>
            <a:r>
              <a:rPr lang="en-US" sz="800" dirty="0">
                <a:latin typeface="Courier New" panose="02070309020205020404" pitchFamily="49" charset="0"/>
                <a:cs typeface="Courier New" panose="02070309020205020404" pitchFamily="49" charset="0"/>
              </a:rPr>
              <a:t> </a:t>
            </a:r>
            <a:r>
              <a:rPr lang="en-US" sz="800" dirty="0" err="1">
                <a:latin typeface="Courier New" panose="02070309020205020404" pitchFamily="49" charset="0"/>
                <a:cs typeface="Courier New" panose="02070309020205020404" pitchFamily="49" charset="0"/>
              </a:rPr>
              <a:t>Tmin</a:t>
            </a:r>
            <a:r>
              <a:rPr lang="en-US" sz="800" dirty="0">
                <a:latin typeface="Courier New" panose="02070309020205020404" pitchFamily="49" charset="0"/>
                <a:cs typeface="Courier New" panose="02070309020205020404" pitchFamily="49" charset="0"/>
              </a:rPr>
              <a:t>   -124.457222684727     </a:t>
            </a:r>
          </a:p>
          <a:p>
            <a:r>
              <a:rPr lang="en-US" sz="800" dirty="0">
                <a:latin typeface="Courier New" panose="02070309020205020404" pitchFamily="49" charset="0"/>
                <a:cs typeface="Courier New" panose="02070309020205020404" pitchFamily="49" charset="0"/>
              </a:rPr>
              <a:t> Temp   -119.997316827394 </a:t>
            </a:r>
          </a:p>
        </p:txBody>
      </p:sp>
      <p:sp>
        <p:nvSpPr>
          <p:cNvPr id="10" name="Slide Number Placeholder 1">
            <a:extLst>
              <a:ext uri="{FF2B5EF4-FFF2-40B4-BE49-F238E27FC236}">
                <a16:creationId xmlns:a16="http://schemas.microsoft.com/office/drawing/2014/main" id="{1CDE5394-E13C-41DE-9B2B-BA3F34C7E42B}"/>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220</a:t>
            </a:fld>
            <a:endParaRPr lang="en-US" altLang="en-US" sz="1200" dirty="0"/>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168AD5F7-10F0-4189-B629-8058B2BD6FA2}"/>
              </a:ext>
            </a:extLst>
          </p:cNvPr>
          <p:cNvSpPr txBox="1">
            <a:spLocks noGrp="1"/>
          </p:cNvSpPr>
          <p:nvPr>
            <p:ph type="title"/>
          </p:nvPr>
        </p:nvSpPr>
        <p:spPr>
          <a:xfrm>
            <a:off x="967563" y="0"/>
            <a:ext cx="7378996" cy="1020726"/>
          </a:xfrm>
          <a:noFill/>
          <a:ln w="9525">
            <a:noFill/>
            <a:miter lim="800000"/>
            <a:headEnd/>
            <a:tailEnd/>
          </a:ln>
        </p:spPr>
        <p:txBody>
          <a:bodyPr vert="horz" wrap="square" lIns="0" tIns="12700" rIns="0" bIns="0" numCol="1" rtlCol="0" anchor="ctr" anchorCtr="0" compatLnSpc="1">
            <a:prstTxWarp prst="textNoShape">
              <a:avLst/>
            </a:prstTxWarp>
            <a:noAutofit/>
          </a:bodyPr>
          <a:lstStyle/>
          <a:p>
            <a:pPr marL="12700" defTabSz="457200">
              <a:spcBef>
                <a:spcPts val="100"/>
              </a:spcBef>
            </a:pPr>
            <a:r>
              <a:rPr sz="2800" kern="1200" spc="-5" dirty="0"/>
              <a:t>SINDA Data Structures</a:t>
            </a:r>
          </a:p>
        </p:txBody>
      </p:sp>
      <p:sp>
        <p:nvSpPr>
          <p:cNvPr id="186371" name="object 3">
            <a:extLst>
              <a:ext uri="{FF2B5EF4-FFF2-40B4-BE49-F238E27FC236}">
                <a16:creationId xmlns:a16="http://schemas.microsoft.com/office/drawing/2014/main" id="{224735D6-EB3A-472C-A260-BADAA567C4DE}"/>
              </a:ext>
            </a:extLst>
          </p:cNvPr>
          <p:cNvSpPr txBox="1">
            <a:spLocks noChangeArrowheads="1"/>
          </p:cNvSpPr>
          <p:nvPr/>
        </p:nvSpPr>
        <p:spPr bwMode="auto">
          <a:xfrm>
            <a:off x="231775" y="1092200"/>
            <a:ext cx="8826500" cy="516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3556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Numbers for Nodes, Arrays, Conductors, </a:t>
            </a:r>
            <a:r>
              <a:rPr lang="en-US" altLang="en-US" sz="2000" dirty="0" err="1">
                <a:solidFill>
                  <a:srgbClr val="0B3D91"/>
                </a:solidFill>
                <a:latin typeface="Arial" panose="020B0604020202020204" pitchFamily="34" charset="0"/>
                <a:cs typeface="Arial" panose="020B0604020202020204" pitchFamily="34" charset="0"/>
              </a:rPr>
              <a:t>etc</a:t>
            </a:r>
            <a:r>
              <a:rPr lang="en-US" altLang="en-US" sz="2000" dirty="0">
                <a:solidFill>
                  <a:srgbClr val="0B3D91"/>
                </a:solidFill>
                <a:latin typeface="Arial" panose="020B0604020202020204" pitchFamily="34" charset="0"/>
                <a:cs typeface="Arial" panose="020B0604020202020204" pitchFamily="34" charset="0"/>
              </a:rPr>
              <a:t> entered by the user are  referred to as Actual Number</a:t>
            </a: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These values are all compressed into singular arrays for Temperatures, Heat  Loads, Capacitances, </a:t>
            </a:r>
            <a:r>
              <a:rPr lang="en-US" altLang="en-US" sz="2000" dirty="0" err="1">
                <a:solidFill>
                  <a:srgbClr val="0B3D91"/>
                </a:solidFill>
                <a:latin typeface="Arial" panose="020B0604020202020204" pitchFamily="34" charset="0"/>
                <a:cs typeface="Arial" panose="020B0604020202020204" pitchFamily="34" charset="0"/>
              </a:rPr>
              <a:t>Conductances</a:t>
            </a:r>
            <a:r>
              <a:rPr lang="en-US" altLang="en-US" sz="2000" dirty="0">
                <a:solidFill>
                  <a:srgbClr val="0B3D91"/>
                </a:solidFill>
                <a:latin typeface="Arial" panose="020B0604020202020204" pitchFamily="34" charset="0"/>
                <a:cs typeface="Arial" panose="020B0604020202020204" pitchFamily="34" charset="0"/>
              </a:rPr>
              <a:t>, Arrays etc.  The corresponding index  of a given entry is the Relative Number</a:t>
            </a:r>
          </a:p>
          <a:p>
            <a:pPr lvl="1">
              <a:spcBef>
                <a:spcPts val="13"/>
              </a:spcBef>
              <a:buFontTx/>
              <a:buChar char="–"/>
            </a:pPr>
            <a:r>
              <a:rPr lang="en-US" altLang="en-US" sz="1800" dirty="0">
                <a:solidFill>
                  <a:srgbClr val="0B3D91"/>
                </a:solidFill>
                <a:latin typeface="Arial" panose="020B0604020202020204" pitchFamily="34" charset="0"/>
                <a:cs typeface="Arial" panose="020B0604020202020204" pitchFamily="34" charset="0"/>
              </a:rPr>
              <a:t>Nodes are first grouped by Input Order (Submodel),then by type (D,A,B,H)</a:t>
            </a:r>
          </a:p>
          <a:p>
            <a:pPr lvl="1">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Conductors are grouped by Input Order (Submodel),then type (L,R)</a:t>
            </a:r>
          </a:p>
          <a:p>
            <a:pPr lvl="1">
              <a:lnSpc>
                <a:spcPts val="2150"/>
              </a:lnSpc>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Arrays are grouped by Input Order (Submodel)</a:t>
            </a:r>
          </a:p>
          <a:p>
            <a:pPr>
              <a:lnSpc>
                <a:spcPts val="2400"/>
              </a:lnSpc>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INTNOD or NODTRN for node conversion</a:t>
            </a: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INTCON or CONTRN for conductor conversion</a:t>
            </a: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ARYTRN for array conversion</a:t>
            </a:r>
          </a:p>
          <a:p>
            <a:pPr>
              <a:spcBef>
                <a:spcPts val="1525"/>
              </a:spcBef>
              <a:buFontTx/>
              <a:buNone/>
            </a:pPr>
            <a:r>
              <a:rPr lang="en-US" altLang="en-US" sz="1200" dirty="0">
                <a:solidFill>
                  <a:srgbClr val="C00000"/>
                </a:solidFill>
                <a:latin typeface="Courier New" panose="02070309020205020404" pitchFamily="49" charset="0"/>
                <a:cs typeface="Courier New" panose="02070309020205020404" pitchFamily="49" charset="0"/>
              </a:rPr>
              <a:t>HEADER NODE DATA,MYSUBMODEL</a:t>
            </a:r>
          </a:p>
          <a:p>
            <a:pPr>
              <a:spcBef>
                <a:spcPts val="0"/>
              </a:spcBef>
              <a:buFontTx/>
              <a:buNone/>
            </a:pPr>
            <a:r>
              <a:rPr lang="en-US" altLang="en-US" sz="1200" dirty="0">
                <a:solidFill>
                  <a:srgbClr val="C00000"/>
                </a:solidFill>
                <a:latin typeface="Courier New" panose="02070309020205020404" pitchFamily="49" charset="0"/>
                <a:cs typeface="Courier New" panose="02070309020205020404" pitchFamily="49" charset="0"/>
              </a:rPr>
              <a:t>    101, 70.0, 2.0 $ Diffusion Node</a:t>
            </a:r>
          </a:p>
          <a:p>
            <a:pPr>
              <a:spcBef>
                <a:spcPts val="0"/>
              </a:spcBef>
              <a:buFontTx/>
              <a:buNone/>
            </a:pPr>
            <a:r>
              <a:rPr lang="en-US" altLang="en-US" sz="1200" dirty="0">
                <a:solidFill>
                  <a:srgbClr val="C00000"/>
                </a:solidFill>
                <a:latin typeface="Courier New" panose="02070309020205020404" pitchFamily="49" charset="0"/>
                <a:cs typeface="Courier New" panose="02070309020205020404" pitchFamily="49" charset="0"/>
              </a:rPr>
              <a:t>    102, 70.0, 2.0 $ Arithmetic Node</a:t>
            </a:r>
          </a:p>
          <a:p>
            <a:pPr>
              <a:spcBef>
                <a:spcPts val="0"/>
              </a:spcBef>
              <a:buFontTx/>
              <a:buNone/>
            </a:pPr>
            <a:r>
              <a:rPr lang="en-US" altLang="en-US" sz="1200" dirty="0">
                <a:solidFill>
                  <a:srgbClr val="C00000"/>
                </a:solidFill>
                <a:latin typeface="Courier New" panose="02070309020205020404" pitchFamily="49" charset="0"/>
                <a:cs typeface="Courier New" panose="02070309020205020404" pitchFamily="49" charset="0"/>
              </a:rPr>
              <a:t>   -103, 70.0, 2.0 $ Boundary Node</a:t>
            </a:r>
          </a:p>
          <a:p>
            <a:pPr>
              <a:spcBef>
                <a:spcPts val="0"/>
              </a:spcBef>
              <a:buFontTx/>
              <a:buNone/>
            </a:pPr>
            <a:r>
              <a:rPr lang="en-US" altLang="en-US" sz="1200" dirty="0">
                <a:solidFill>
                  <a:srgbClr val="C00000"/>
                </a:solidFill>
                <a:latin typeface="Courier New" panose="02070309020205020404" pitchFamily="49" charset="0"/>
                <a:cs typeface="Courier New" panose="02070309020205020404" pitchFamily="49" charset="0"/>
              </a:rPr>
              <a:t>   -104, 70.0, 2.0 $ Heater Node</a:t>
            </a:r>
          </a:p>
          <a:p>
            <a:pPr>
              <a:spcBef>
                <a:spcPts val="0"/>
              </a:spcBef>
              <a:buFontTx/>
              <a:buNone/>
            </a:pPr>
            <a:r>
              <a:rPr lang="en-US" altLang="en-US" sz="1200" dirty="0">
                <a:solidFill>
                  <a:srgbClr val="C00000"/>
                </a:solidFill>
                <a:latin typeface="Courier New" panose="02070309020205020404" pitchFamily="49" charset="0"/>
                <a:cs typeface="Courier New" panose="02070309020205020404" pitchFamily="49" charset="0"/>
              </a:rPr>
              <a:t>HEADER NODE DATA,MYSUBMODEL</a:t>
            </a:r>
          </a:p>
          <a:p>
            <a:pPr>
              <a:spcBef>
                <a:spcPts val="0"/>
              </a:spcBef>
              <a:buFontTx/>
              <a:buNone/>
            </a:pPr>
            <a:r>
              <a:rPr lang="en-US" altLang="en-US" sz="1200" dirty="0">
                <a:solidFill>
                  <a:srgbClr val="C00000"/>
                </a:solidFill>
                <a:latin typeface="Courier New" panose="02070309020205020404" pitchFamily="49" charset="0"/>
                <a:cs typeface="Courier New" panose="02070309020205020404" pitchFamily="49" charset="0"/>
              </a:rPr>
              <a:t>   -103, 70.0, 2.0 $ Boundary Node</a:t>
            </a:r>
          </a:p>
          <a:p>
            <a:pPr>
              <a:spcBef>
                <a:spcPts val="0"/>
              </a:spcBef>
              <a:buFontTx/>
              <a:buNone/>
            </a:pPr>
            <a:r>
              <a:rPr lang="en-US" altLang="en-US" sz="1200" dirty="0">
                <a:solidFill>
                  <a:srgbClr val="C00000"/>
                </a:solidFill>
                <a:latin typeface="Courier New" panose="02070309020205020404" pitchFamily="49" charset="0"/>
                <a:cs typeface="Courier New" panose="02070309020205020404" pitchFamily="49" charset="0"/>
              </a:rPr>
              <a:t>    102, 70.0, 2.0 $ Arithmetic Node</a:t>
            </a:r>
          </a:p>
          <a:p>
            <a:pPr>
              <a:spcBef>
                <a:spcPts val="0"/>
              </a:spcBef>
              <a:buFontTx/>
              <a:buNone/>
            </a:pPr>
            <a:r>
              <a:rPr lang="en-US" altLang="en-US" sz="1200" dirty="0">
                <a:solidFill>
                  <a:srgbClr val="C00000"/>
                </a:solidFill>
                <a:latin typeface="Courier New" panose="02070309020205020404" pitchFamily="49" charset="0"/>
                <a:cs typeface="Courier New" panose="02070309020205020404" pitchFamily="49" charset="0"/>
              </a:rPr>
              <a:t>    101, 70.0, 2.0 $ Diffusion Node</a:t>
            </a:r>
          </a:p>
        </p:txBody>
      </p:sp>
      <p:graphicFrame>
        <p:nvGraphicFramePr>
          <p:cNvPr id="6" name="object 6">
            <a:extLst>
              <a:ext uri="{FF2B5EF4-FFF2-40B4-BE49-F238E27FC236}">
                <a16:creationId xmlns:a16="http://schemas.microsoft.com/office/drawing/2014/main" id="{0A15A73D-E204-4E10-8BDC-7DA28EE4A1A4}"/>
              </a:ext>
            </a:extLst>
          </p:cNvPr>
          <p:cNvGraphicFramePr>
            <a:graphicFrameLocks noGrp="1"/>
          </p:cNvGraphicFramePr>
          <p:nvPr>
            <p:extLst>
              <p:ext uri="{D42A27DB-BD31-4B8C-83A1-F6EECF244321}">
                <p14:modId xmlns:p14="http://schemas.microsoft.com/office/powerpoint/2010/main" val="1656258658"/>
              </p:ext>
            </p:extLst>
          </p:nvPr>
        </p:nvGraphicFramePr>
        <p:xfrm>
          <a:off x="5943600" y="3795962"/>
          <a:ext cx="3065746" cy="2438400"/>
        </p:xfrm>
        <a:graphic>
          <a:graphicData uri="http://schemas.openxmlformats.org/drawingml/2006/table">
            <a:tbl>
              <a:tblPr firstRow="1" bandRow="1">
                <a:tableStyleId>{2D5ABB26-0587-4C30-8999-92F81FD0307C}</a:tableStyleId>
              </a:tblPr>
              <a:tblGrid>
                <a:gridCol w="2233896">
                  <a:extLst>
                    <a:ext uri="{9D8B030D-6E8A-4147-A177-3AD203B41FA5}">
                      <a16:colId xmlns:a16="http://schemas.microsoft.com/office/drawing/2014/main" val="20000"/>
                    </a:ext>
                  </a:extLst>
                </a:gridCol>
                <a:gridCol w="831850">
                  <a:extLst>
                    <a:ext uri="{9D8B030D-6E8A-4147-A177-3AD203B41FA5}">
                      <a16:colId xmlns:a16="http://schemas.microsoft.com/office/drawing/2014/main" val="20001"/>
                    </a:ext>
                  </a:extLst>
                </a:gridCol>
              </a:tblGrid>
              <a:tr h="304800">
                <a:tc>
                  <a:txBody>
                    <a:bodyPr/>
                    <a:lstStyle/>
                    <a:p>
                      <a:pPr algn="ctr">
                        <a:lnSpc>
                          <a:spcPct val="100000"/>
                        </a:lnSpc>
                        <a:spcBef>
                          <a:spcPts val="325"/>
                        </a:spcBef>
                      </a:pPr>
                      <a:r>
                        <a:rPr sz="1400" b="1" spc="-10" dirty="0">
                          <a:solidFill>
                            <a:srgbClr val="FFFFFF"/>
                          </a:solidFill>
                          <a:latin typeface="Arial"/>
                          <a:cs typeface="Arial"/>
                        </a:rPr>
                        <a:t>Actual</a:t>
                      </a:r>
                      <a:endParaRPr sz="1400" dirty="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33399"/>
                    </a:solidFill>
                  </a:tcPr>
                </a:tc>
                <a:tc>
                  <a:txBody>
                    <a:bodyPr/>
                    <a:lstStyle/>
                    <a:p>
                      <a:pPr marL="2540" algn="ctr">
                        <a:lnSpc>
                          <a:spcPct val="100000"/>
                        </a:lnSpc>
                        <a:spcBef>
                          <a:spcPts val="325"/>
                        </a:spcBef>
                      </a:pPr>
                      <a:r>
                        <a:rPr sz="1400" b="1" spc="-5" dirty="0">
                          <a:solidFill>
                            <a:srgbClr val="FFFFFF"/>
                          </a:solidFill>
                          <a:latin typeface="Arial"/>
                          <a:cs typeface="Arial"/>
                        </a:rPr>
                        <a:t>Relative</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33399"/>
                    </a:solidFill>
                  </a:tcPr>
                </a:tc>
                <a:extLst>
                  <a:ext uri="{0D108BD9-81ED-4DB2-BD59-A6C34878D82A}">
                    <a16:rowId xmlns:a16="http://schemas.microsoft.com/office/drawing/2014/main" val="10000"/>
                  </a:ext>
                </a:extLst>
              </a:tr>
              <a:tr h="304800">
                <a:tc>
                  <a:txBody>
                    <a:bodyPr/>
                    <a:lstStyle/>
                    <a:p>
                      <a:pPr algn="ctr">
                        <a:lnSpc>
                          <a:spcPct val="100000"/>
                        </a:lnSpc>
                        <a:spcBef>
                          <a:spcPts val="325"/>
                        </a:spcBef>
                      </a:pPr>
                      <a:r>
                        <a:rPr sz="1400" spc="-5" dirty="0">
                          <a:latin typeface="Arial"/>
                          <a:cs typeface="Arial"/>
                        </a:rPr>
                        <a:t>MYSUBMODEL.T(101)</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CDDE"/>
                    </a:solidFill>
                  </a:tcPr>
                </a:tc>
                <a:tc>
                  <a:txBody>
                    <a:bodyPr/>
                    <a:lstStyle/>
                    <a:p>
                      <a:pPr marL="3175" algn="ctr">
                        <a:lnSpc>
                          <a:spcPct val="100000"/>
                        </a:lnSpc>
                        <a:spcBef>
                          <a:spcPts val="325"/>
                        </a:spcBef>
                      </a:pPr>
                      <a:r>
                        <a:rPr sz="1400" spc="-5" dirty="0">
                          <a:latin typeface="Arial"/>
                          <a:cs typeface="Arial"/>
                        </a:rPr>
                        <a:t>T(1)</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CDDE"/>
                    </a:solidFill>
                  </a:tcPr>
                </a:tc>
                <a:extLst>
                  <a:ext uri="{0D108BD9-81ED-4DB2-BD59-A6C34878D82A}">
                    <a16:rowId xmlns:a16="http://schemas.microsoft.com/office/drawing/2014/main" val="10001"/>
                  </a:ext>
                </a:extLst>
              </a:tr>
              <a:tr h="304800">
                <a:tc>
                  <a:txBody>
                    <a:bodyPr/>
                    <a:lstStyle/>
                    <a:p>
                      <a:pPr algn="ctr">
                        <a:lnSpc>
                          <a:spcPct val="100000"/>
                        </a:lnSpc>
                        <a:spcBef>
                          <a:spcPts val="325"/>
                        </a:spcBef>
                      </a:pPr>
                      <a:r>
                        <a:rPr sz="1400" spc="-5" dirty="0">
                          <a:latin typeface="Arial"/>
                          <a:cs typeface="Arial"/>
                        </a:rPr>
                        <a:t>MYSUBMODEL.T(102)</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E8EE"/>
                    </a:solidFill>
                  </a:tcPr>
                </a:tc>
                <a:tc>
                  <a:txBody>
                    <a:bodyPr/>
                    <a:lstStyle/>
                    <a:p>
                      <a:pPr marL="3175" algn="ctr">
                        <a:lnSpc>
                          <a:spcPct val="100000"/>
                        </a:lnSpc>
                        <a:spcBef>
                          <a:spcPts val="325"/>
                        </a:spcBef>
                      </a:pPr>
                      <a:r>
                        <a:rPr sz="1400" spc="-5" dirty="0">
                          <a:latin typeface="Arial"/>
                          <a:cs typeface="Arial"/>
                        </a:rPr>
                        <a:t>T(2)</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E8EE"/>
                    </a:solidFill>
                  </a:tcPr>
                </a:tc>
                <a:extLst>
                  <a:ext uri="{0D108BD9-81ED-4DB2-BD59-A6C34878D82A}">
                    <a16:rowId xmlns:a16="http://schemas.microsoft.com/office/drawing/2014/main" val="10002"/>
                  </a:ext>
                </a:extLst>
              </a:tr>
              <a:tr h="304800">
                <a:tc>
                  <a:txBody>
                    <a:bodyPr/>
                    <a:lstStyle/>
                    <a:p>
                      <a:pPr algn="ctr">
                        <a:lnSpc>
                          <a:spcPct val="100000"/>
                        </a:lnSpc>
                        <a:spcBef>
                          <a:spcPts val="325"/>
                        </a:spcBef>
                      </a:pPr>
                      <a:r>
                        <a:rPr sz="1400" spc="-5" dirty="0">
                          <a:latin typeface="Arial"/>
                          <a:cs typeface="Arial"/>
                        </a:rPr>
                        <a:t>MYSUBMODEL.T(103)</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CDDE"/>
                    </a:solidFill>
                  </a:tcPr>
                </a:tc>
                <a:tc>
                  <a:txBody>
                    <a:bodyPr/>
                    <a:lstStyle/>
                    <a:p>
                      <a:pPr marL="3175" algn="ctr">
                        <a:lnSpc>
                          <a:spcPct val="100000"/>
                        </a:lnSpc>
                        <a:spcBef>
                          <a:spcPts val="325"/>
                        </a:spcBef>
                      </a:pPr>
                      <a:r>
                        <a:rPr sz="1400" spc="-5" dirty="0">
                          <a:latin typeface="Arial"/>
                          <a:cs typeface="Arial"/>
                        </a:rPr>
                        <a:t>T(3)</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CDDE"/>
                    </a:solidFill>
                  </a:tcPr>
                </a:tc>
                <a:extLst>
                  <a:ext uri="{0D108BD9-81ED-4DB2-BD59-A6C34878D82A}">
                    <a16:rowId xmlns:a16="http://schemas.microsoft.com/office/drawing/2014/main" val="10003"/>
                  </a:ext>
                </a:extLst>
              </a:tr>
              <a:tr h="304800">
                <a:tc>
                  <a:txBody>
                    <a:bodyPr/>
                    <a:lstStyle/>
                    <a:p>
                      <a:pPr algn="ctr">
                        <a:lnSpc>
                          <a:spcPct val="100000"/>
                        </a:lnSpc>
                        <a:spcBef>
                          <a:spcPts val="325"/>
                        </a:spcBef>
                      </a:pPr>
                      <a:r>
                        <a:rPr sz="1400" spc="-5" dirty="0">
                          <a:latin typeface="Arial"/>
                          <a:cs typeface="Arial"/>
                        </a:rPr>
                        <a:t>MYSUBMODEL.T(104)</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E8EE"/>
                    </a:solidFill>
                  </a:tcPr>
                </a:tc>
                <a:tc>
                  <a:txBody>
                    <a:bodyPr/>
                    <a:lstStyle/>
                    <a:p>
                      <a:pPr marL="3810" algn="ctr">
                        <a:lnSpc>
                          <a:spcPct val="100000"/>
                        </a:lnSpc>
                        <a:spcBef>
                          <a:spcPts val="325"/>
                        </a:spcBef>
                      </a:pPr>
                      <a:r>
                        <a:rPr sz="1400" dirty="0">
                          <a:latin typeface="Arial"/>
                          <a:cs typeface="Arial"/>
                        </a:rPr>
                        <a:t>T(4)</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E8EE"/>
                    </a:solidFill>
                  </a:tcPr>
                </a:tc>
                <a:extLst>
                  <a:ext uri="{0D108BD9-81ED-4DB2-BD59-A6C34878D82A}">
                    <a16:rowId xmlns:a16="http://schemas.microsoft.com/office/drawing/2014/main" val="10004"/>
                  </a:ext>
                </a:extLst>
              </a:tr>
              <a:tr h="304800">
                <a:tc>
                  <a:txBody>
                    <a:bodyPr/>
                    <a:lstStyle/>
                    <a:p>
                      <a:pPr marL="1905" algn="ctr">
                        <a:lnSpc>
                          <a:spcPct val="100000"/>
                        </a:lnSpc>
                        <a:spcBef>
                          <a:spcPts val="325"/>
                        </a:spcBef>
                      </a:pPr>
                      <a:r>
                        <a:rPr sz="1400" spc="-5" dirty="0">
                          <a:latin typeface="Arial"/>
                          <a:cs typeface="Arial"/>
                        </a:rPr>
                        <a:t>MYSUBMODEL2.T(101)</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CDDE"/>
                    </a:solidFill>
                  </a:tcPr>
                </a:tc>
                <a:tc>
                  <a:txBody>
                    <a:bodyPr/>
                    <a:lstStyle/>
                    <a:p>
                      <a:pPr marL="3175" algn="ctr">
                        <a:lnSpc>
                          <a:spcPct val="100000"/>
                        </a:lnSpc>
                        <a:spcBef>
                          <a:spcPts val="325"/>
                        </a:spcBef>
                      </a:pPr>
                      <a:r>
                        <a:rPr sz="1400" spc="-5" dirty="0">
                          <a:latin typeface="Arial"/>
                          <a:cs typeface="Arial"/>
                        </a:rPr>
                        <a:t>T(5)</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CDDE"/>
                    </a:solidFill>
                  </a:tcPr>
                </a:tc>
                <a:extLst>
                  <a:ext uri="{0D108BD9-81ED-4DB2-BD59-A6C34878D82A}">
                    <a16:rowId xmlns:a16="http://schemas.microsoft.com/office/drawing/2014/main" val="10005"/>
                  </a:ext>
                </a:extLst>
              </a:tr>
              <a:tr h="304800">
                <a:tc>
                  <a:txBody>
                    <a:bodyPr/>
                    <a:lstStyle/>
                    <a:p>
                      <a:pPr marL="1905" algn="ctr">
                        <a:lnSpc>
                          <a:spcPct val="100000"/>
                        </a:lnSpc>
                        <a:spcBef>
                          <a:spcPts val="325"/>
                        </a:spcBef>
                      </a:pPr>
                      <a:r>
                        <a:rPr sz="1400" spc="-5" dirty="0">
                          <a:latin typeface="Arial"/>
                          <a:cs typeface="Arial"/>
                        </a:rPr>
                        <a:t>MYSUBMODEL2.T(102)</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E8EE"/>
                    </a:solidFill>
                  </a:tcPr>
                </a:tc>
                <a:tc>
                  <a:txBody>
                    <a:bodyPr/>
                    <a:lstStyle/>
                    <a:p>
                      <a:pPr marL="3175" algn="ctr">
                        <a:lnSpc>
                          <a:spcPct val="100000"/>
                        </a:lnSpc>
                        <a:spcBef>
                          <a:spcPts val="325"/>
                        </a:spcBef>
                      </a:pPr>
                      <a:r>
                        <a:rPr sz="1400" spc="-5" dirty="0">
                          <a:latin typeface="Arial"/>
                          <a:cs typeface="Arial"/>
                        </a:rPr>
                        <a:t>T(6)</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E8EE"/>
                    </a:solidFill>
                  </a:tcPr>
                </a:tc>
                <a:extLst>
                  <a:ext uri="{0D108BD9-81ED-4DB2-BD59-A6C34878D82A}">
                    <a16:rowId xmlns:a16="http://schemas.microsoft.com/office/drawing/2014/main" val="10006"/>
                  </a:ext>
                </a:extLst>
              </a:tr>
              <a:tr h="304800">
                <a:tc>
                  <a:txBody>
                    <a:bodyPr/>
                    <a:lstStyle/>
                    <a:p>
                      <a:pPr marL="1905" algn="ctr">
                        <a:lnSpc>
                          <a:spcPct val="100000"/>
                        </a:lnSpc>
                        <a:spcBef>
                          <a:spcPts val="325"/>
                        </a:spcBef>
                      </a:pPr>
                      <a:r>
                        <a:rPr sz="1400" spc="-5" dirty="0">
                          <a:latin typeface="Arial"/>
                          <a:cs typeface="Arial"/>
                        </a:rPr>
                        <a:t>MYSUBMODEL2.T(103)</a:t>
                      </a:r>
                      <a:endParaRPr sz="140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CDDE"/>
                    </a:solidFill>
                  </a:tcPr>
                </a:tc>
                <a:tc>
                  <a:txBody>
                    <a:bodyPr/>
                    <a:lstStyle/>
                    <a:p>
                      <a:pPr marL="3175" algn="ctr">
                        <a:lnSpc>
                          <a:spcPct val="100000"/>
                        </a:lnSpc>
                        <a:spcBef>
                          <a:spcPts val="325"/>
                        </a:spcBef>
                      </a:pPr>
                      <a:r>
                        <a:rPr sz="1400" spc="-5" dirty="0">
                          <a:latin typeface="Arial"/>
                          <a:cs typeface="Arial"/>
                        </a:rPr>
                        <a:t>T(7)</a:t>
                      </a:r>
                      <a:endParaRPr sz="1400" dirty="0">
                        <a:latin typeface="Arial"/>
                        <a:cs typeface="Arial"/>
                      </a:endParaRP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DCDDE"/>
                    </a:solidFill>
                  </a:tcPr>
                </a:tc>
                <a:extLst>
                  <a:ext uri="{0D108BD9-81ED-4DB2-BD59-A6C34878D82A}">
                    <a16:rowId xmlns:a16="http://schemas.microsoft.com/office/drawing/2014/main" val="10007"/>
                  </a:ext>
                </a:extLst>
              </a:tr>
            </a:tbl>
          </a:graphicData>
        </a:graphic>
      </p:graphicFrame>
      <p:sp>
        <p:nvSpPr>
          <p:cNvPr id="5" name="Slide Number Placeholder 1">
            <a:extLst>
              <a:ext uri="{FF2B5EF4-FFF2-40B4-BE49-F238E27FC236}">
                <a16:creationId xmlns:a16="http://schemas.microsoft.com/office/drawing/2014/main" id="{5C30123F-FC20-45FE-8680-7CC22F179907}"/>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221</a:t>
            </a:fld>
            <a:endParaRPr lang="en-US" altLang="en-US" sz="1200" dirty="0"/>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3B85CF4-1C64-4EF2-A822-47158C4EAE0A}"/>
              </a:ext>
            </a:extLst>
          </p:cNvPr>
          <p:cNvSpPr txBox="1">
            <a:spLocks noGrp="1"/>
          </p:cNvSpPr>
          <p:nvPr>
            <p:ph type="title"/>
          </p:nvPr>
        </p:nvSpPr>
        <p:spPr>
          <a:xfrm>
            <a:off x="978195" y="0"/>
            <a:ext cx="7368364" cy="1020726"/>
          </a:xfrm>
          <a:noFill/>
          <a:ln w="9525">
            <a:noFill/>
            <a:miter lim="800000"/>
            <a:headEnd/>
            <a:tailEnd/>
          </a:ln>
        </p:spPr>
        <p:txBody>
          <a:bodyPr vert="horz" wrap="square" lIns="0" tIns="12700" rIns="0" bIns="0" numCol="1" rtlCol="0" anchor="ctr" anchorCtr="0" compatLnSpc="1">
            <a:prstTxWarp prst="textNoShape">
              <a:avLst/>
            </a:prstTxWarp>
            <a:noAutofit/>
          </a:bodyPr>
          <a:lstStyle/>
          <a:p>
            <a:pPr marL="12700" defTabSz="457200">
              <a:spcBef>
                <a:spcPts val="100"/>
              </a:spcBef>
            </a:pPr>
            <a:r>
              <a:rPr sz="2800" kern="1200" spc="-5" dirty="0"/>
              <a:t>SINDA Array Data Structures</a:t>
            </a:r>
          </a:p>
        </p:txBody>
      </p:sp>
      <p:sp>
        <p:nvSpPr>
          <p:cNvPr id="187395" name="object 3">
            <a:extLst>
              <a:ext uri="{FF2B5EF4-FFF2-40B4-BE49-F238E27FC236}">
                <a16:creationId xmlns:a16="http://schemas.microsoft.com/office/drawing/2014/main" id="{8095F2F3-218E-4B53-BF0F-EFB60B9F1E5F}"/>
              </a:ext>
            </a:extLst>
          </p:cNvPr>
          <p:cNvSpPr txBox="1">
            <a:spLocks noChangeArrowheads="1"/>
          </p:cNvSpPr>
          <p:nvPr/>
        </p:nvSpPr>
        <p:spPr bwMode="auto">
          <a:xfrm>
            <a:off x="79375" y="1016000"/>
            <a:ext cx="7172325" cy="522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3556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Arrays are handled a bit differently</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All HEADER ARRAY data from user stored in one contiguous A array</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There is a FORTRAN </a:t>
            </a:r>
            <a:r>
              <a:rPr lang="en-US" altLang="en-US" sz="1600" dirty="0" err="1">
                <a:solidFill>
                  <a:srgbClr val="0B3D91"/>
                </a:solidFill>
                <a:latin typeface="Arial" panose="020B0604020202020204" pitchFamily="34" charset="0"/>
                <a:cs typeface="Arial" panose="020B0604020202020204" pitchFamily="34" charset="0"/>
              </a:rPr>
              <a:t>EQUIVALENCEd</a:t>
            </a:r>
            <a:r>
              <a:rPr lang="en-US" altLang="en-US" sz="1600" dirty="0">
                <a:solidFill>
                  <a:srgbClr val="0B3D91"/>
                </a:solidFill>
                <a:latin typeface="Arial" panose="020B0604020202020204" pitchFamily="34" charset="0"/>
                <a:cs typeface="Arial" panose="020B0604020202020204" pitchFamily="34" charset="0"/>
              </a:rPr>
              <a:t> NA array with the A array</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What this means is that both NA and A reference the same location in memory</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Retrieving something from an index location in A will treat the bits</a:t>
            </a:r>
          </a:p>
          <a:p>
            <a:pPr marL="346075" indent="0">
              <a:spcBef>
                <a:spcPct val="0"/>
              </a:spcBef>
              <a:buFontTx/>
              <a:buNone/>
              <a:tabLst/>
            </a:pPr>
            <a:r>
              <a:rPr lang="en-US" altLang="en-US" sz="1600" dirty="0">
                <a:solidFill>
                  <a:srgbClr val="0B3D91"/>
                </a:solidFill>
                <a:latin typeface="Arial" panose="020B0604020202020204" pitchFamily="34" charset="0"/>
                <a:cs typeface="Arial" panose="020B0604020202020204" pitchFamily="34" charset="0"/>
              </a:rPr>
              <a:t>as if they were stored as a REAL number (i.e. floating point)</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Retrieving something from the same index location in NA will treat the bits as if they were stored as an INTEGER number</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This allows both INTEGER and REAL data to be stored in a  contiguous block of memory</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Each index contains only one valid data entry (either INTEGER or REAL), but not both</a:t>
            </a:r>
          </a:p>
          <a:p>
            <a:pPr>
              <a:lnSpc>
                <a:spcPts val="2388"/>
              </a:lnSpc>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SINDA also stores one more index than the number of entries</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This first index indicates how many entries exist in the array</a:t>
            </a:r>
          </a:p>
          <a:p>
            <a:pPr>
              <a:spcBef>
                <a:spcPts val="1100"/>
              </a:spcBef>
              <a:buFontTx/>
              <a:buNone/>
            </a:pPr>
            <a:r>
              <a:rPr lang="en-US" altLang="en-US" sz="1200" dirty="0">
                <a:solidFill>
                  <a:srgbClr val="FF0000"/>
                </a:solidFill>
                <a:latin typeface="Courier New" panose="02070309020205020404" pitchFamily="49" charset="0"/>
                <a:cs typeface="Courier New" panose="02070309020205020404" pitchFamily="49" charset="0"/>
              </a:rPr>
              <a:t>HEADER ARRAY DATA,MYSUBMODEL  </a:t>
            </a:r>
          </a:p>
          <a:p>
            <a:pPr>
              <a:spcBef>
                <a:spcPts val="1100"/>
              </a:spcBef>
              <a:buFontTx/>
              <a:buNone/>
            </a:pPr>
            <a:r>
              <a:rPr lang="en-US" altLang="en-US" sz="1200" dirty="0">
                <a:solidFill>
                  <a:srgbClr val="FF0000"/>
                </a:solidFill>
                <a:latin typeface="Courier New" panose="02070309020205020404" pitchFamily="49" charset="0"/>
                <a:cs typeface="Courier New" panose="02070309020205020404" pitchFamily="49" charset="0"/>
              </a:rPr>
              <a:t>    1 = 1.0,2.0,3.0,4.0</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10 = 2.3,3.2,3.3</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11 = 1,2,3</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21 = 2,1.0    $ Only Valid if MIXARRAY specified in OPTIONS DATA!!! </a:t>
            </a: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3,2.0</a:t>
            </a:r>
            <a:endParaRPr lang="en-US" altLang="en-US" sz="1200" dirty="0">
              <a:latin typeface="Courier New" panose="02070309020205020404" pitchFamily="49" charset="0"/>
              <a:cs typeface="Courier New" panose="02070309020205020404" pitchFamily="49" charset="0"/>
            </a:endParaRPr>
          </a:p>
        </p:txBody>
      </p:sp>
      <p:graphicFrame>
        <p:nvGraphicFramePr>
          <p:cNvPr id="4" name="object 4">
            <a:extLst>
              <a:ext uri="{FF2B5EF4-FFF2-40B4-BE49-F238E27FC236}">
                <a16:creationId xmlns:a16="http://schemas.microsoft.com/office/drawing/2014/main" id="{660D8C46-71D9-477A-BA64-2C6D0CDDEC5E}"/>
              </a:ext>
            </a:extLst>
          </p:cNvPr>
          <p:cNvGraphicFramePr>
            <a:graphicFrameLocks noGrp="1"/>
          </p:cNvGraphicFramePr>
          <p:nvPr>
            <p:extLst>
              <p:ext uri="{D42A27DB-BD31-4B8C-83A1-F6EECF244321}">
                <p14:modId xmlns:p14="http://schemas.microsoft.com/office/powerpoint/2010/main" val="1589462133"/>
              </p:ext>
            </p:extLst>
          </p:nvPr>
        </p:nvGraphicFramePr>
        <p:xfrm>
          <a:off x="7239000" y="1354455"/>
          <a:ext cx="1676400" cy="4589145"/>
        </p:xfrm>
        <a:graphic>
          <a:graphicData uri="http://schemas.openxmlformats.org/drawingml/2006/table">
            <a:tbl>
              <a:tblPr/>
              <a:tblGrid>
                <a:gridCol w="457200">
                  <a:extLst>
                    <a:ext uri="{9D8B030D-6E8A-4147-A177-3AD203B41FA5}">
                      <a16:colId xmlns:a16="http://schemas.microsoft.com/office/drawing/2014/main" val="2145289281"/>
                    </a:ext>
                  </a:extLst>
                </a:gridCol>
                <a:gridCol w="304800">
                  <a:extLst>
                    <a:ext uri="{9D8B030D-6E8A-4147-A177-3AD203B41FA5}">
                      <a16:colId xmlns:a16="http://schemas.microsoft.com/office/drawing/2014/main" val="3879214845"/>
                    </a:ext>
                  </a:extLst>
                </a:gridCol>
                <a:gridCol w="304800">
                  <a:extLst>
                    <a:ext uri="{9D8B030D-6E8A-4147-A177-3AD203B41FA5}">
                      <a16:colId xmlns:a16="http://schemas.microsoft.com/office/drawing/2014/main" val="1385173244"/>
                    </a:ext>
                  </a:extLst>
                </a:gridCol>
                <a:gridCol w="609600">
                  <a:extLst>
                    <a:ext uri="{9D8B030D-6E8A-4147-A177-3AD203B41FA5}">
                      <a16:colId xmlns:a16="http://schemas.microsoft.com/office/drawing/2014/main" val="2816938447"/>
                    </a:ext>
                  </a:extLst>
                </a:gridCol>
              </a:tblGrid>
              <a:tr h="2762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100" b="1" i="0" u="none" strike="noStrike" cap="none" normalizeH="0" baseline="0">
                          <a:ln>
                            <a:noFill/>
                          </a:ln>
                          <a:solidFill>
                            <a:srgbClr val="FFFFFF"/>
                          </a:solidFill>
                          <a:effectLst/>
                          <a:latin typeface="Arial" panose="020B0604020202020204" pitchFamily="34" charset="0"/>
                          <a:cs typeface="Arial" panose="020B0604020202020204" pitchFamily="34" charset="0"/>
                        </a:rPr>
                        <a:t>Index</a:t>
                      </a:r>
                      <a:endParaRPr kumimoji="0" lang="en-US" alt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3399"/>
                    </a:solidFill>
                  </a:tcPr>
                </a:tc>
                <a:tc>
                  <a:txBody>
                    <a:bodyPr/>
                    <a:lstStyle>
                      <a:lvl1pPr marL="476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763"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1" i="0" u="none" strike="noStrike" cap="none" normalizeH="0" baseline="0">
                          <a:ln>
                            <a:noFill/>
                          </a:ln>
                          <a:solidFill>
                            <a:srgbClr val="FFFFFF"/>
                          </a:solidFill>
                          <a:effectLst/>
                          <a:latin typeface="Arial" panose="020B0604020202020204" pitchFamily="34" charset="0"/>
                          <a:cs typeface="Arial" panose="020B0604020202020204" pitchFamily="34" charset="0"/>
                        </a:rPr>
                        <a:t>A</a:t>
                      </a:r>
                      <a:endPar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3399"/>
                    </a:solidFill>
                  </a:tcPr>
                </a:tc>
                <a:tc>
                  <a:txBody>
                    <a:bodyPr/>
                    <a:lstStyle>
                      <a:lvl1pPr marL="476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763"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1" i="0" u="none" strike="noStrike" cap="none" normalizeH="0" baseline="0">
                          <a:ln>
                            <a:noFill/>
                          </a:ln>
                          <a:solidFill>
                            <a:srgbClr val="FFFFFF"/>
                          </a:solidFill>
                          <a:effectLst/>
                          <a:latin typeface="Arial" panose="020B0604020202020204" pitchFamily="34" charset="0"/>
                          <a:cs typeface="Arial" panose="020B0604020202020204" pitchFamily="34" charset="0"/>
                        </a:rPr>
                        <a:t>NA</a:t>
                      </a:r>
                      <a:endPar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339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1" i="0" u="none" strike="noStrike" cap="none" normalizeH="0" baseline="0" dirty="0">
                          <a:ln>
                            <a:noFill/>
                          </a:ln>
                          <a:solidFill>
                            <a:srgbClr val="FFFFFF"/>
                          </a:solidFill>
                          <a:effectLst/>
                          <a:latin typeface="Arial" panose="020B0604020202020204" pitchFamily="34" charset="0"/>
                          <a:cs typeface="Arial" panose="020B0604020202020204" pitchFamily="34" charset="0"/>
                        </a:rPr>
                        <a:t>Start</a:t>
                      </a:r>
                      <a:endPar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3399"/>
                    </a:solidFill>
                  </a:tcPr>
                </a:tc>
                <a:extLst>
                  <a:ext uri="{0D108BD9-81ED-4DB2-BD59-A6C34878D82A}">
                    <a16:rowId xmlns:a16="http://schemas.microsoft.com/office/drawing/2014/main" val="2720866724"/>
                  </a:ext>
                </a:extLst>
              </a:tr>
              <a:tr h="1111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4</a:t>
                      </a: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dirty="0">
                          <a:ln>
                            <a:noFill/>
                          </a:ln>
                          <a:solidFill>
                            <a:schemeClr val="tx1"/>
                          </a:solidFill>
                          <a:effectLst/>
                          <a:latin typeface="Wingdings" panose="05000000000000000000" pitchFamily="2" charset="2"/>
                          <a:ea typeface="Wingdings" panose="05000000000000000000" pitchFamily="2" charset="2"/>
                          <a:cs typeface="Wingdings" panose="05000000000000000000" pitchFamily="2" charset="2"/>
                        </a:rPr>
                        <a:t></a:t>
                      </a: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A1</a:t>
                      </a: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1653215247"/>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2</a:t>
                      </a: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1.0</a:t>
                      </a: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extLst>
                  <a:ext uri="{0D108BD9-81ED-4DB2-BD59-A6C34878D82A}">
                    <a16:rowId xmlns:a16="http://schemas.microsoft.com/office/drawing/2014/main" val="2286394371"/>
                  </a:ext>
                </a:extLst>
              </a:tr>
              <a:tr h="9207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3</a:t>
                      </a: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2.0</a:t>
                      </a: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27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812748977"/>
                  </a:ext>
                </a:extLst>
              </a:tr>
              <a:tr h="12065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4</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3.0</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extLst>
                  <a:ext uri="{0D108BD9-81ED-4DB2-BD59-A6C34878D82A}">
                    <a16:rowId xmlns:a16="http://schemas.microsoft.com/office/drawing/2014/main" val="3305646063"/>
                  </a:ext>
                </a:extLst>
              </a:tr>
              <a:tr h="730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5</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4.0</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1928513083"/>
                  </a:ext>
                </a:extLst>
              </a:tr>
              <a:tr h="10160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6</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3</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Wingdings" panose="05000000000000000000" pitchFamily="2" charset="2"/>
                          <a:ea typeface="Wingdings" panose="05000000000000000000" pitchFamily="2" charset="2"/>
                          <a:cs typeface="Wingdings" panose="05000000000000000000" pitchFamily="2" charset="2"/>
                        </a:rPr>
                        <a:t></a:t>
                      </a:r>
                      <a:r>
                        <a:rPr kumimoji="0" lang="en-US" altLang="en-US" sz="12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A10</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extLst>
                  <a:ext uri="{0D108BD9-81ED-4DB2-BD59-A6C34878D82A}">
                    <a16:rowId xmlns:a16="http://schemas.microsoft.com/office/drawing/2014/main" val="1152889021"/>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7</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2.3</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265079169"/>
                  </a:ext>
                </a:extLst>
              </a:tr>
              <a:tr h="8255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8</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3.2</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extLst>
                  <a:ext uri="{0D108BD9-81ED-4DB2-BD59-A6C34878D82A}">
                    <a16:rowId xmlns:a16="http://schemas.microsoft.com/office/drawing/2014/main" val="3264816098"/>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9</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3.3</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2593702610"/>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10</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3</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dirty="0">
                          <a:ln>
                            <a:noFill/>
                          </a:ln>
                          <a:solidFill>
                            <a:schemeClr val="tx1"/>
                          </a:solidFill>
                          <a:effectLst/>
                          <a:latin typeface="Wingdings" panose="05000000000000000000" pitchFamily="2" charset="2"/>
                          <a:ea typeface="Wingdings" panose="05000000000000000000" pitchFamily="2" charset="2"/>
                          <a:cs typeface="Wingdings" panose="05000000000000000000" pitchFamily="2" charset="2"/>
                        </a:rPr>
                        <a:t></a:t>
                      </a: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A11</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extLst>
                  <a:ext uri="{0D108BD9-81ED-4DB2-BD59-A6C34878D82A}">
                    <a16:rowId xmlns:a16="http://schemas.microsoft.com/office/drawing/2014/main" val="2781469354"/>
                  </a:ext>
                </a:extLst>
              </a:tr>
              <a:tr h="9207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11</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2974140089"/>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12</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2</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extLst>
                  <a:ext uri="{0D108BD9-81ED-4DB2-BD59-A6C34878D82A}">
                    <a16:rowId xmlns:a16="http://schemas.microsoft.com/office/drawing/2014/main" val="849597074"/>
                  </a:ext>
                </a:extLst>
              </a:tr>
              <a:tr h="730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13</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3</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255810197"/>
                  </a:ext>
                </a:extLst>
              </a:tr>
              <a:tr h="10160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14</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4</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dirty="0">
                          <a:ln>
                            <a:noFill/>
                          </a:ln>
                          <a:solidFill>
                            <a:schemeClr val="tx1"/>
                          </a:solidFill>
                          <a:effectLst/>
                          <a:latin typeface="Wingdings" panose="05000000000000000000" pitchFamily="2" charset="2"/>
                          <a:ea typeface="Wingdings" panose="05000000000000000000" pitchFamily="2" charset="2"/>
                          <a:cs typeface="Wingdings" panose="05000000000000000000" pitchFamily="2" charset="2"/>
                        </a:rPr>
                        <a:t></a:t>
                      </a:r>
                      <a: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A21</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extLst>
                  <a:ext uri="{0D108BD9-81ED-4DB2-BD59-A6C34878D82A}">
                    <a16:rowId xmlns:a16="http://schemas.microsoft.com/office/drawing/2014/main" val="799881754"/>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15</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2</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700114330"/>
                  </a:ext>
                </a:extLst>
              </a:tr>
              <a:tr h="8255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16</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1.0</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extLst>
                  <a:ext uri="{0D108BD9-81ED-4DB2-BD59-A6C34878D82A}">
                    <a16:rowId xmlns:a16="http://schemas.microsoft.com/office/drawing/2014/main" val="3702514087"/>
                  </a:ext>
                </a:extLst>
              </a:tr>
              <a:tr h="1873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17</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3</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3713032896"/>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18</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2.0</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158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588"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extLst>
                  <a:ext uri="{0D108BD9-81ED-4DB2-BD59-A6C34878D82A}">
                    <a16:rowId xmlns:a16="http://schemas.microsoft.com/office/drawing/2014/main" val="3475273573"/>
                  </a:ext>
                </a:extLst>
              </a:tr>
            </a:tbl>
          </a:graphicData>
        </a:graphic>
      </p:graphicFrame>
      <p:sp>
        <p:nvSpPr>
          <p:cNvPr id="5" name="Slide Number Placeholder 1">
            <a:extLst>
              <a:ext uri="{FF2B5EF4-FFF2-40B4-BE49-F238E27FC236}">
                <a16:creationId xmlns:a16="http://schemas.microsoft.com/office/drawing/2014/main" id="{B2452E58-A0EE-4EEC-8997-FE31A7CCC1B5}"/>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222</a:t>
            </a:fld>
            <a:endParaRPr lang="en-US" altLang="en-US" sz="1200" dirty="0"/>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02F4D19E-7A84-4F8F-B5AC-CBBACA32A92F}"/>
              </a:ext>
            </a:extLst>
          </p:cNvPr>
          <p:cNvSpPr txBox="1">
            <a:spLocks noGrp="1"/>
          </p:cNvSpPr>
          <p:nvPr>
            <p:ph type="title"/>
          </p:nvPr>
        </p:nvSpPr>
        <p:spPr>
          <a:xfrm>
            <a:off x="978195" y="0"/>
            <a:ext cx="7327606" cy="1020726"/>
          </a:xfrm>
          <a:noFill/>
          <a:ln w="9525">
            <a:noFill/>
            <a:miter lim="800000"/>
            <a:headEnd/>
            <a:tailEnd/>
          </a:ln>
        </p:spPr>
        <p:txBody>
          <a:bodyPr vert="horz" wrap="square" lIns="0" tIns="12700" rIns="0" bIns="0" numCol="1" rtlCol="0" anchor="ctr" anchorCtr="0" compatLnSpc="1">
            <a:prstTxWarp prst="textNoShape">
              <a:avLst/>
            </a:prstTxWarp>
            <a:noAutofit/>
          </a:bodyPr>
          <a:lstStyle/>
          <a:p>
            <a:pPr marL="12700" defTabSz="457200">
              <a:spcBef>
                <a:spcPts val="100"/>
              </a:spcBef>
            </a:pPr>
            <a:r>
              <a:rPr sz="2800" kern="1200" spc="-5" dirty="0"/>
              <a:t>SINDA User Variable Data Structures</a:t>
            </a:r>
          </a:p>
        </p:txBody>
      </p:sp>
      <p:sp>
        <p:nvSpPr>
          <p:cNvPr id="188419" name="object 3">
            <a:extLst>
              <a:ext uri="{FF2B5EF4-FFF2-40B4-BE49-F238E27FC236}">
                <a16:creationId xmlns:a16="http://schemas.microsoft.com/office/drawing/2014/main" id="{8B6F5F93-DEA4-42FA-8E57-B6C81C5F586D}"/>
              </a:ext>
            </a:extLst>
          </p:cNvPr>
          <p:cNvSpPr txBox="1">
            <a:spLocks noChangeArrowheads="1"/>
          </p:cNvSpPr>
          <p:nvPr/>
        </p:nvSpPr>
        <p:spPr bwMode="auto">
          <a:xfrm>
            <a:off x="79375" y="1134268"/>
            <a:ext cx="8912225" cy="267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71450" indent="-171450">
              <a:spcBef>
                <a:spcPct val="20000"/>
              </a:spcBef>
              <a:buFont typeface="Arial" panose="020B0604020202020204" pitchFamily="34" charset="0"/>
              <a:buChar char="•"/>
              <a:tabLst>
                <a:tab pos="171450" algn="l"/>
              </a:tabLst>
              <a:defRPr sz="3200">
                <a:solidFill>
                  <a:schemeClr val="tx1"/>
                </a:solidFill>
                <a:latin typeface="Calibri" panose="020F0502020204030204" pitchFamily="34" charset="0"/>
              </a:defRPr>
            </a:lvl1pPr>
            <a:lvl2pPr marL="355600" indent="-169863">
              <a:spcBef>
                <a:spcPct val="20000"/>
              </a:spcBef>
              <a:buFont typeface="Arial" panose="020B0604020202020204" pitchFamily="34" charset="0"/>
              <a:buChar char="–"/>
              <a:tabLst>
                <a:tab pos="1714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714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714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714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714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714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714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714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USER DATA, Submodel uses a similar EQUIVALENCE trick</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All USER DATA is stored in one contiguous XK array</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There is a FORTRAN </a:t>
            </a:r>
            <a:r>
              <a:rPr lang="en-US" altLang="en-US" sz="1700" dirty="0" err="1">
                <a:solidFill>
                  <a:srgbClr val="0B3D91"/>
                </a:solidFill>
                <a:latin typeface="Arial" panose="020B0604020202020204" pitchFamily="34" charset="0"/>
                <a:cs typeface="Arial" panose="020B0604020202020204" pitchFamily="34" charset="0"/>
              </a:rPr>
              <a:t>EQUIVALENCEd</a:t>
            </a:r>
            <a:r>
              <a:rPr lang="en-US" altLang="en-US" sz="1700" dirty="0">
                <a:solidFill>
                  <a:srgbClr val="0B3D91"/>
                </a:solidFill>
                <a:latin typeface="Arial" panose="020B0604020202020204" pitchFamily="34" charset="0"/>
                <a:cs typeface="Arial" panose="020B0604020202020204" pitchFamily="34" charset="0"/>
              </a:rPr>
              <a:t> K array with the XK array</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What this means is that both K and XK reference the same location in memory</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Retrieving something from an index location in XK will treat the bits as if they were  stored as a REAL number (i.e. floating point)</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Retrieving something from the same index location in K will treat the bits as if they were stored as an INTEGER number</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This allows both INTEGER and REAL data to be stored in a contiguous block of  memory</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Each index contains only one valid data entry (either INTEGER or REAL), but not  both</a:t>
            </a:r>
          </a:p>
        </p:txBody>
      </p:sp>
      <p:sp>
        <p:nvSpPr>
          <p:cNvPr id="188420" name="object 4">
            <a:extLst>
              <a:ext uri="{FF2B5EF4-FFF2-40B4-BE49-F238E27FC236}">
                <a16:creationId xmlns:a16="http://schemas.microsoft.com/office/drawing/2014/main" id="{4D42971E-A7AD-4DE6-A5BA-2A3883F37EBE}"/>
              </a:ext>
            </a:extLst>
          </p:cNvPr>
          <p:cNvSpPr txBox="1">
            <a:spLocks noChangeArrowheads="1"/>
          </p:cNvSpPr>
          <p:nvPr/>
        </p:nvSpPr>
        <p:spPr bwMode="auto">
          <a:xfrm>
            <a:off x="79375" y="4038600"/>
            <a:ext cx="3705225"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563563" indent="-550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200" dirty="0">
                <a:solidFill>
                  <a:srgbClr val="FF0000"/>
                </a:solidFill>
                <a:latin typeface="Courier New" panose="02070309020205020404" pitchFamily="49" charset="0"/>
                <a:cs typeface="Courier New" panose="02070309020205020404" pitchFamily="49" charset="0"/>
              </a:rPr>
              <a:t>HEADER USER DATA,MYSUBMODEL</a:t>
            </a:r>
          </a:p>
          <a:p>
            <a:pPr>
              <a:spcBef>
                <a:spcPts val="100"/>
              </a:spcBef>
              <a:buFontTx/>
              <a:buNone/>
            </a:pPr>
            <a:r>
              <a:rPr lang="en-US" altLang="en-US" sz="1200" dirty="0">
                <a:solidFill>
                  <a:srgbClr val="FF0000"/>
                </a:solidFill>
                <a:latin typeface="Courier New" panose="02070309020205020404" pitchFamily="49" charset="0"/>
                <a:cs typeface="Courier New" panose="02070309020205020404" pitchFamily="49" charset="0"/>
              </a:rPr>
              <a:t>  1, 1.0</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2, 0.0</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HEADER USER DATA,MYSUBMODEL2</a:t>
            </a: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1, 1</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2, 0</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  3, 0.0</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HEADER OPERATIONS</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C This one will luck out and return zero</a:t>
            </a: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M	WRITE(NOUT,*) MYSUBMODEL2.K3</a:t>
            </a:r>
            <a:endParaRPr lang="en-US" altLang="en-US" sz="1200" dirty="0">
              <a:latin typeface="Courier New" panose="02070309020205020404" pitchFamily="49" charset="0"/>
              <a:cs typeface="Courier New" panose="02070309020205020404" pitchFamily="49" charset="0"/>
            </a:endParaRP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C This one will be unpredictable!!</a:t>
            </a:r>
          </a:p>
          <a:p>
            <a:pPr>
              <a:spcBef>
                <a:spcPct val="0"/>
              </a:spcBef>
              <a:buFontTx/>
              <a:buNone/>
            </a:pPr>
            <a:r>
              <a:rPr lang="en-US" altLang="en-US" sz="1200" dirty="0">
                <a:solidFill>
                  <a:srgbClr val="FF0000"/>
                </a:solidFill>
                <a:latin typeface="Courier New" panose="02070309020205020404" pitchFamily="49" charset="0"/>
                <a:cs typeface="Courier New" panose="02070309020205020404" pitchFamily="49" charset="0"/>
              </a:rPr>
              <a:t>M	WRITE(NOUT,*) MYSUBMODEL2.XK1</a:t>
            </a:r>
            <a:endParaRPr lang="en-US" altLang="en-US" sz="1200" dirty="0">
              <a:latin typeface="Courier New" panose="02070309020205020404" pitchFamily="49" charset="0"/>
              <a:cs typeface="Courier New" panose="02070309020205020404" pitchFamily="49" charset="0"/>
            </a:endParaRPr>
          </a:p>
        </p:txBody>
      </p:sp>
      <p:graphicFrame>
        <p:nvGraphicFramePr>
          <p:cNvPr id="5" name="object 5">
            <a:extLst>
              <a:ext uri="{FF2B5EF4-FFF2-40B4-BE49-F238E27FC236}">
                <a16:creationId xmlns:a16="http://schemas.microsoft.com/office/drawing/2014/main" id="{3BCC1030-9A45-4694-8CAD-67FE45D00586}"/>
              </a:ext>
            </a:extLst>
          </p:cNvPr>
          <p:cNvGraphicFramePr>
            <a:graphicFrameLocks noGrp="1"/>
          </p:cNvGraphicFramePr>
          <p:nvPr/>
        </p:nvGraphicFramePr>
        <p:xfrm>
          <a:off x="4337050" y="4413250"/>
          <a:ext cx="4572000" cy="1657350"/>
        </p:xfrm>
        <a:graphic>
          <a:graphicData uri="http://schemas.openxmlformats.org/drawingml/2006/table">
            <a:tbl>
              <a:tblPr/>
              <a:tblGrid>
                <a:gridCol w="762000">
                  <a:extLst>
                    <a:ext uri="{9D8B030D-6E8A-4147-A177-3AD203B41FA5}">
                      <a16:colId xmlns:a16="http://schemas.microsoft.com/office/drawing/2014/main" val="3878367509"/>
                    </a:ext>
                  </a:extLst>
                </a:gridCol>
                <a:gridCol w="685800">
                  <a:extLst>
                    <a:ext uri="{9D8B030D-6E8A-4147-A177-3AD203B41FA5}">
                      <a16:colId xmlns:a16="http://schemas.microsoft.com/office/drawing/2014/main" val="3336092482"/>
                    </a:ext>
                  </a:extLst>
                </a:gridCol>
                <a:gridCol w="762000">
                  <a:extLst>
                    <a:ext uri="{9D8B030D-6E8A-4147-A177-3AD203B41FA5}">
                      <a16:colId xmlns:a16="http://schemas.microsoft.com/office/drawing/2014/main" val="238395646"/>
                    </a:ext>
                  </a:extLst>
                </a:gridCol>
                <a:gridCol w="2362200">
                  <a:extLst>
                    <a:ext uri="{9D8B030D-6E8A-4147-A177-3AD203B41FA5}">
                      <a16:colId xmlns:a16="http://schemas.microsoft.com/office/drawing/2014/main" val="3412408353"/>
                    </a:ext>
                  </a:extLst>
                </a:gridCol>
              </a:tblGrid>
              <a:tr h="2762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100" b="1" i="0" u="none" strike="noStrike" cap="none" normalizeH="0" baseline="0">
                          <a:ln>
                            <a:noFill/>
                          </a:ln>
                          <a:solidFill>
                            <a:srgbClr val="FFFFFF"/>
                          </a:solidFill>
                          <a:effectLst/>
                          <a:latin typeface="Arial" panose="020B0604020202020204" pitchFamily="34" charset="0"/>
                          <a:cs typeface="Arial" panose="020B0604020202020204" pitchFamily="34" charset="0"/>
                        </a:rPr>
                        <a:t>Index</a:t>
                      </a:r>
                      <a:endParaRPr kumimoji="0" lang="en-US" altLang="en-US" sz="11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42545"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339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1" i="0" u="none" strike="noStrike" cap="none" normalizeH="0" baseline="0">
                          <a:ln>
                            <a:noFill/>
                          </a:ln>
                          <a:solidFill>
                            <a:srgbClr val="FFFFFF"/>
                          </a:solidFill>
                          <a:effectLst/>
                          <a:latin typeface="Arial" panose="020B0604020202020204" pitchFamily="34" charset="0"/>
                          <a:cs typeface="Arial" panose="020B0604020202020204" pitchFamily="34" charset="0"/>
                        </a:rPr>
                        <a:t>XK</a:t>
                      </a:r>
                      <a:endPar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3399"/>
                    </a:solidFill>
                  </a:tcPr>
                </a:tc>
                <a:tc>
                  <a:txBody>
                    <a:bodyPr/>
                    <a:lstStyle>
                      <a:lvl1pPr marL="32702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27025" marR="0" lvl="0" indent="0" algn="l" defTabSz="914400" rtl="0" eaLnBrk="1" fontAlgn="base" latinLnBrk="0" hangingPunct="1">
                        <a:lnSpc>
                          <a:spcPct val="100000"/>
                        </a:lnSpc>
                        <a:spcBef>
                          <a:spcPts val="325"/>
                        </a:spcBef>
                        <a:spcAft>
                          <a:spcPct val="0"/>
                        </a:spcAft>
                        <a:buClrTx/>
                        <a:buSzTx/>
                        <a:buFontTx/>
                        <a:buNone/>
                        <a:tabLst/>
                      </a:pPr>
                      <a:r>
                        <a:rPr kumimoji="0" lang="en-US" altLang="en-US" sz="1200" b="1" i="0" u="none" strike="noStrike" cap="none" normalizeH="0" baseline="0">
                          <a:ln>
                            <a:noFill/>
                          </a:ln>
                          <a:solidFill>
                            <a:srgbClr val="FFFFFF"/>
                          </a:solidFill>
                          <a:effectLst/>
                          <a:latin typeface="Arial" panose="020B0604020202020204" pitchFamily="34" charset="0"/>
                          <a:cs typeface="Arial" panose="020B0604020202020204" pitchFamily="34" charset="0"/>
                        </a:rPr>
                        <a:t>K</a:t>
                      </a:r>
                      <a:endPar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3399"/>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1" i="0" u="none" strike="noStrike" cap="none" normalizeH="0" baseline="0">
                          <a:ln>
                            <a:noFill/>
                          </a:ln>
                          <a:solidFill>
                            <a:srgbClr val="FFFFFF"/>
                          </a:solidFill>
                          <a:effectLst/>
                          <a:latin typeface="Arial" panose="020B0604020202020204" pitchFamily="34" charset="0"/>
                          <a:cs typeface="Arial" panose="020B0604020202020204" pitchFamily="34" charset="0"/>
                        </a:rPr>
                        <a:t>Variable</a:t>
                      </a:r>
                      <a:endPar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333399"/>
                    </a:solidFill>
                  </a:tcPr>
                </a:tc>
                <a:extLst>
                  <a:ext uri="{0D108BD9-81ED-4DB2-BD59-A6C34878D82A}">
                    <a16:rowId xmlns:a16="http://schemas.microsoft.com/office/drawing/2014/main" val="2962385558"/>
                  </a:ext>
                </a:extLst>
              </a:tr>
              <a:tr h="2762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1.0</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3381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8138" marR="0" lvl="0" indent="0" algn="l"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MYSUBMODEL.1</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236208738"/>
                  </a:ext>
                </a:extLst>
              </a:tr>
              <a:tr h="2762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2</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0.0</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3381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8138" marR="0" lvl="0" indent="0" algn="l"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MYSUBMODEL.2</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extLst>
                  <a:ext uri="{0D108BD9-81ED-4DB2-BD59-A6C34878D82A}">
                    <a16:rowId xmlns:a16="http://schemas.microsoft.com/office/drawing/2014/main" val="3295339955"/>
                  </a:ext>
                </a:extLst>
              </a:tr>
              <a:tr h="2762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3</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3381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8138" marR="0" lvl="0" indent="0" algn="l"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1</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ts val="325"/>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MYSUBMODEL2.1</a:t>
                      </a:r>
                    </a:p>
                  </a:txBody>
                  <a:tcPr marL="0" marR="0" marT="41910"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1262601954"/>
                  </a:ext>
                </a:extLst>
              </a:tr>
              <a:tr h="2762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4</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marL="3381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8138" marR="0" lvl="0" indent="0" algn="l"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0</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MYSUBMODEL2.2</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8E8EE"/>
                    </a:solidFill>
                  </a:tcPr>
                </a:tc>
                <a:extLst>
                  <a:ext uri="{0D108BD9-81ED-4DB2-BD59-A6C34878D82A}">
                    <a16:rowId xmlns:a16="http://schemas.microsoft.com/office/drawing/2014/main" val="3049573911"/>
                  </a:ext>
                </a:extLst>
              </a:tr>
              <a:tr h="276225">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5</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0.0</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marL="3381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8138" marR="0" lvl="0" indent="0" algn="l"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ts val="338"/>
                        </a:spcBef>
                        <a:spcAft>
                          <a:spcPct val="0"/>
                        </a:spcAft>
                        <a:buClrTx/>
                        <a:buSzTx/>
                        <a:buFontTx/>
                        <a:buNone/>
                        <a:tabLst/>
                      </a:pPr>
                      <a:r>
                        <a:rPr kumimoji="0" lang="en-US" altLang="en-US" sz="1200" b="0" i="0" u="none" strike="noStrike" cap="none" normalizeH="0" baseline="0">
                          <a:ln>
                            <a:noFill/>
                          </a:ln>
                          <a:solidFill>
                            <a:schemeClr val="tx1"/>
                          </a:solidFill>
                          <a:effectLst/>
                          <a:latin typeface="Arial" panose="020B0604020202020204" pitchFamily="34" charset="0"/>
                          <a:cs typeface="Arial" panose="020B0604020202020204" pitchFamily="34" charset="0"/>
                        </a:rPr>
                        <a:t>MYSUBMODEL2.3</a:t>
                      </a:r>
                    </a:p>
                  </a:txBody>
                  <a:tcPr marL="0" marR="0" marT="42544" marB="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CDCDDE"/>
                    </a:solidFill>
                  </a:tcPr>
                </a:tc>
                <a:extLst>
                  <a:ext uri="{0D108BD9-81ED-4DB2-BD59-A6C34878D82A}">
                    <a16:rowId xmlns:a16="http://schemas.microsoft.com/office/drawing/2014/main" val="2260654866"/>
                  </a:ext>
                </a:extLst>
              </a:tr>
            </a:tbl>
          </a:graphicData>
        </a:graphic>
      </p:graphicFrame>
      <p:sp>
        <p:nvSpPr>
          <p:cNvPr id="6" name="Slide Number Placeholder 1">
            <a:extLst>
              <a:ext uri="{FF2B5EF4-FFF2-40B4-BE49-F238E27FC236}">
                <a16:creationId xmlns:a16="http://schemas.microsoft.com/office/drawing/2014/main" id="{C964829D-D3ED-454E-BBED-0B937EF29FFE}"/>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223</a:t>
            </a:fld>
            <a:endParaRPr lang="en-US" altLang="en-US" sz="1200" dirty="0"/>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40B81540-E493-4031-A2E3-AD3F7D84A6A2}"/>
              </a:ext>
            </a:extLst>
          </p:cNvPr>
          <p:cNvSpPr txBox="1">
            <a:spLocks noGrp="1"/>
          </p:cNvSpPr>
          <p:nvPr>
            <p:ph type="title"/>
          </p:nvPr>
        </p:nvSpPr>
        <p:spPr>
          <a:xfrm>
            <a:off x="967563" y="0"/>
            <a:ext cx="7378996" cy="1031358"/>
          </a:xfrm>
          <a:noFill/>
          <a:ln w="9525">
            <a:noFill/>
            <a:miter lim="800000"/>
            <a:headEnd/>
            <a:tailEnd/>
          </a:ln>
        </p:spPr>
        <p:txBody>
          <a:bodyPr vert="horz" wrap="square" lIns="0" tIns="12700" rIns="0" bIns="0" numCol="1" rtlCol="0" anchor="ctr" anchorCtr="0" compatLnSpc="1">
            <a:prstTxWarp prst="textNoShape">
              <a:avLst/>
            </a:prstTxWarp>
            <a:noAutofit/>
          </a:bodyPr>
          <a:lstStyle/>
          <a:p>
            <a:pPr marL="12700" defTabSz="457200">
              <a:spcBef>
                <a:spcPts val="100"/>
              </a:spcBef>
            </a:pPr>
            <a:r>
              <a:rPr sz="2800" kern="1200" spc="-5" dirty="0"/>
              <a:t>Extending SINDA with FORTRAN</a:t>
            </a:r>
          </a:p>
        </p:txBody>
      </p:sp>
      <p:sp>
        <p:nvSpPr>
          <p:cNvPr id="189443" name="object 3">
            <a:extLst>
              <a:ext uri="{FF2B5EF4-FFF2-40B4-BE49-F238E27FC236}">
                <a16:creationId xmlns:a16="http://schemas.microsoft.com/office/drawing/2014/main" id="{9E6136CA-D95A-425F-A30A-692A1B5BD69F}"/>
              </a:ext>
            </a:extLst>
          </p:cNvPr>
          <p:cNvSpPr txBox="1">
            <a:spLocks noChangeArrowheads="1"/>
          </p:cNvSpPr>
          <p:nvPr/>
        </p:nvSpPr>
        <p:spPr bwMode="auto">
          <a:xfrm>
            <a:off x="79375" y="1098550"/>
            <a:ext cx="8759825"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3556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Most of SINDA’s data as accessible to the user through FORTRAN</a:t>
            </a:r>
          </a:p>
          <a:p>
            <a:pPr lvl="1">
              <a:lnSpc>
                <a:spcPts val="2038"/>
              </a:lnSpc>
              <a:spcBef>
                <a:spcPts val="13"/>
              </a:spcBef>
              <a:buFontTx/>
              <a:buChar char="–"/>
            </a:pPr>
            <a:r>
              <a:rPr lang="en-US" altLang="en-US" sz="1700" dirty="0">
                <a:solidFill>
                  <a:srgbClr val="0B3D91"/>
                </a:solidFill>
                <a:latin typeface="Arial" panose="020B0604020202020204" pitchFamily="34" charset="0"/>
                <a:cs typeface="Arial" panose="020B0604020202020204" pitchFamily="34" charset="0"/>
              </a:rPr>
              <a:t>The only real exception is what is happening internal to any of their library routines</a:t>
            </a:r>
          </a:p>
          <a:p>
            <a:pPr>
              <a:lnSpc>
                <a:spcPts val="2400"/>
              </a:lnSpc>
              <a:spcBef>
                <a:spcPts val="75"/>
              </a:spcBef>
              <a:buFontTx/>
              <a:buChar char="•"/>
            </a:pPr>
            <a:r>
              <a:rPr lang="en-US" altLang="en-US" sz="2000" dirty="0">
                <a:solidFill>
                  <a:srgbClr val="0B3D91"/>
                </a:solidFill>
                <a:latin typeface="Arial" panose="020B0604020202020204" pitchFamily="34" charset="0"/>
                <a:cs typeface="Arial" panose="020B0604020202020204" pitchFamily="34" charset="0"/>
              </a:rPr>
              <a:t>Including a user SUBROUTINE with an M-type CALL COMMON line, will  include all common blocks for SINDA, granting the user access to the T, Q,  G, C, </a:t>
            </a:r>
            <a:r>
              <a:rPr lang="en-US" altLang="en-US" sz="2000" dirty="0" err="1">
                <a:solidFill>
                  <a:srgbClr val="0B3D91"/>
                </a:solidFill>
                <a:latin typeface="Arial" panose="020B0604020202020204" pitchFamily="34" charset="0"/>
                <a:cs typeface="Arial" panose="020B0604020202020204" pitchFamily="34" charset="0"/>
              </a:rPr>
              <a:t>etc</a:t>
            </a:r>
            <a:r>
              <a:rPr lang="en-US" altLang="en-US" sz="2000" dirty="0">
                <a:solidFill>
                  <a:srgbClr val="0B3D91"/>
                </a:solidFill>
                <a:latin typeface="Arial" panose="020B0604020202020204" pitchFamily="34" charset="0"/>
                <a:cs typeface="Arial" panose="020B0604020202020204" pitchFamily="34" charset="0"/>
              </a:rPr>
              <a:t> arrays as well as all the control constants and other SINDA data  structures</a:t>
            </a:r>
          </a:p>
          <a:p>
            <a:pPr>
              <a:lnSpc>
                <a:spcPts val="2325"/>
              </a:lnSpc>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Variety of Variables are at your disposal</a:t>
            </a:r>
          </a:p>
          <a:p>
            <a:pPr lvl="1">
              <a:spcBef>
                <a:spcPts val="13"/>
              </a:spcBef>
              <a:buFontTx/>
              <a:buChar char="–"/>
            </a:pPr>
            <a:r>
              <a:rPr lang="en-US" altLang="en-US" sz="1700" dirty="0">
                <a:solidFill>
                  <a:srgbClr val="0B3D91"/>
                </a:solidFill>
                <a:latin typeface="Arial" panose="020B0604020202020204" pitchFamily="34" charset="0"/>
                <a:cs typeface="Arial" panose="020B0604020202020204" pitchFamily="34" charset="0"/>
              </a:rPr>
              <a:t>NNOD is the number of nodes</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MMODS is the number of submodels</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NDNAM(Size=NNOD) array contains the Submodel Name for each node</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NDINT(Size=NNOD) array contains the node number for each node</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NMOD(Size=MMODS) array contains list of Submodel Names</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NSTRT(Size=MMODS) array contains starting node index for specified Submodel Index</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NMDIF(Size=MMODS) contains # of Diffusion nodes for specified Submodel Index</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NMARI(Size=MMODS) contains # of Arithmetic nodes for specified Submodel Index</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NMBD(Size=MMODS) contains # of Boundary nodes for specified Submodel Index</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NMHT(Size=MMODS) contains # of Heater nodes for specified Submodel Index</a:t>
            </a:r>
          </a:p>
          <a:p>
            <a:pPr lvl="1">
              <a:spcBef>
                <a:spcPct val="0"/>
              </a:spcBef>
              <a:buFontTx/>
              <a:buChar char="–"/>
            </a:pPr>
            <a:r>
              <a:rPr lang="en-US" altLang="en-US" sz="1700" dirty="0">
                <a:solidFill>
                  <a:srgbClr val="0B3D91"/>
                </a:solidFill>
                <a:latin typeface="Arial" panose="020B0604020202020204" pitchFamily="34" charset="0"/>
                <a:cs typeface="Arial" panose="020B0604020202020204" pitchFamily="34" charset="0"/>
              </a:rPr>
              <a:t>ARLXCA, ARLXCC, DRLXCA, DRLXCC, CSGMIN, </a:t>
            </a:r>
            <a:r>
              <a:rPr lang="en-US" altLang="en-US" sz="1700" dirty="0" err="1">
                <a:solidFill>
                  <a:srgbClr val="0B3D91"/>
                </a:solidFill>
                <a:latin typeface="Arial" panose="020B0604020202020204" pitchFamily="34" charset="0"/>
                <a:cs typeface="Arial" panose="020B0604020202020204" pitchFamily="34" charset="0"/>
              </a:rPr>
              <a:t>etc</a:t>
            </a:r>
            <a:r>
              <a:rPr lang="en-US" altLang="en-US" sz="1700" dirty="0">
                <a:solidFill>
                  <a:srgbClr val="0B3D91"/>
                </a:solidFill>
                <a:latin typeface="Arial" panose="020B0604020202020204" pitchFamily="34" charset="0"/>
                <a:cs typeface="Arial" panose="020B0604020202020204" pitchFamily="34" charset="0"/>
              </a:rPr>
              <a:t> (Size=NMODS) all contain the  corresponding SINDA variable for the specified submodel index</a:t>
            </a:r>
          </a:p>
        </p:txBody>
      </p:sp>
      <p:sp>
        <p:nvSpPr>
          <p:cNvPr id="4" name="Slide Number Placeholder 1">
            <a:extLst>
              <a:ext uri="{FF2B5EF4-FFF2-40B4-BE49-F238E27FC236}">
                <a16:creationId xmlns:a16="http://schemas.microsoft.com/office/drawing/2014/main" id="{4105273A-FB40-41EC-8700-D216992B2D14}"/>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224</a:t>
            </a:fld>
            <a:endParaRPr lang="en-US" altLang="en-US" sz="1200" dirty="0"/>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9E699A34-699B-4CE8-AAAA-45CD51FF41FD}"/>
              </a:ext>
            </a:extLst>
          </p:cNvPr>
          <p:cNvSpPr txBox="1">
            <a:spLocks noGrp="1"/>
          </p:cNvSpPr>
          <p:nvPr>
            <p:ph type="title"/>
          </p:nvPr>
        </p:nvSpPr>
        <p:spPr>
          <a:xfrm>
            <a:off x="1031358" y="0"/>
            <a:ext cx="7315200" cy="872274"/>
          </a:xfrm>
          <a:noFill/>
          <a:ln w="9525">
            <a:noFill/>
            <a:miter lim="800000"/>
            <a:headEnd/>
            <a:tailEnd/>
          </a:ln>
        </p:spPr>
        <p:txBody>
          <a:bodyPr vert="horz" wrap="square" lIns="0" tIns="12700" rIns="0" bIns="0" numCol="1" rtlCol="0" anchor="ctr" anchorCtr="0" compatLnSpc="1">
            <a:prstTxWarp prst="textNoShape">
              <a:avLst/>
            </a:prstTxWarp>
            <a:noAutofit/>
          </a:bodyPr>
          <a:lstStyle/>
          <a:p>
            <a:pPr marL="12700" defTabSz="457200">
              <a:spcBef>
                <a:spcPts val="100"/>
              </a:spcBef>
            </a:pPr>
            <a:r>
              <a:rPr sz="2800" kern="1200" spc="-5" dirty="0"/>
              <a:t>Sample: TMGPRTDP</a:t>
            </a:r>
            <a:br>
              <a:rPr sz="2800" kern="1200" spc="-5" dirty="0"/>
            </a:br>
            <a:r>
              <a:rPr sz="2800" kern="1200" spc="-5" dirty="0"/>
              <a:t>TMG-Like output with User Specified format</a:t>
            </a:r>
          </a:p>
        </p:txBody>
      </p:sp>
      <p:sp>
        <p:nvSpPr>
          <p:cNvPr id="12" name="object 12">
            <a:extLst>
              <a:ext uri="{FF2B5EF4-FFF2-40B4-BE49-F238E27FC236}">
                <a16:creationId xmlns:a16="http://schemas.microsoft.com/office/drawing/2014/main" id="{EE02D7E5-84FF-43C4-A23B-A1AD8B01DC80}"/>
              </a:ext>
            </a:extLst>
          </p:cNvPr>
          <p:cNvSpPr txBox="1"/>
          <p:nvPr/>
        </p:nvSpPr>
        <p:spPr>
          <a:xfrm>
            <a:off x="5032375" y="1476375"/>
            <a:ext cx="3092450" cy="258404"/>
          </a:xfrm>
          <a:prstGeom prst="rect">
            <a:avLst/>
          </a:prstGeom>
        </p:spPr>
        <p:txBody>
          <a:bodyPr lIns="0" tIns="12065" rIns="0" bIns="0">
            <a:spAutoFit/>
          </a:bodyPr>
          <a:lstStyle/>
          <a:p>
            <a:pPr marL="12700">
              <a:spcBef>
                <a:spcPts val="95"/>
              </a:spcBef>
              <a:defRPr/>
            </a:pPr>
            <a:r>
              <a:rPr sz="1600" spc="-5" dirty="0">
                <a:solidFill>
                  <a:srgbClr val="0B3D91"/>
                </a:solidFill>
                <a:latin typeface="Arial"/>
                <a:cs typeface="Arial"/>
              </a:rPr>
              <a:t>Call to Common to Access</a:t>
            </a:r>
            <a:r>
              <a:rPr sz="1600" spc="-20" dirty="0">
                <a:solidFill>
                  <a:srgbClr val="0B3D91"/>
                </a:solidFill>
                <a:latin typeface="Arial"/>
                <a:cs typeface="Arial"/>
              </a:rPr>
              <a:t> </a:t>
            </a:r>
            <a:r>
              <a:rPr sz="1600" spc="-5" dirty="0">
                <a:solidFill>
                  <a:srgbClr val="0B3D91"/>
                </a:solidFill>
                <a:latin typeface="Arial"/>
                <a:cs typeface="Arial"/>
              </a:rPr>
              <a:t>SINDA</a:t>
            </a:r>
            <a:endParaRPr sz="1600" dirty="0">
              <a:solidFill>
                <a:srgbClr val="0B3D91"/>
              </a:solidFill>
              <a:latin typeface="Arial"/>
              <a:cs typeface="Arial"/>
            </a:endParaRPr>
          </a:p>
        </p:txBody>
      </p:sp>
      <p:sp>
        <p:nvSpPr>
          <p:cNvPr id="13" name="object 13">
            <a:extLst>
              <a:ext uri="{FF2B5EF4-FFF2-40B4-BE49-F238E27FC236}">
                <a16:creationId xmlns:a16="http://schemas.microsoft.com/office/drawing/2014/main" id="{32BA0B88-02D4-4BE5-9733-84A9090991C2}"/>
              </a:ext>
            </a:extLst>
          </p:cNvPr>
          <p:cNvSpPr txBox="1"/>
          <p:nvPr/>
        </p:nvSpPr>
        <p:spPr>
          <a:xfrm>
            <a:off x="5032375" y="1965325"/>
            <a:ext cx="1952625" cy="268288"/>
          </a:xfrm>
          <a:prstGeom prst="rect">
            <a:avLst/>
          </a:prstGeom>
        </p:spPr>
        <p:txBody>
          <a:bodyPr lIns="0" tIns="12065" rIns="0" bIns="0">
            <a:spAutoFit/>
          </a:bodyPr>
          <a:lstStyle/>
          <a:p>
            <a:pPr marL="12700">
              <a:spcBef>
                <a:spcPts val="95"/>
              </a:spcBef>
              <a:defRPr/>
            </a:pPr>
            <a:r>
              <a:rPr sz="1600" spc="-5" dirty="0">
                <a:solidFill>
                  <a:srgbClr val="0B3D91"/>
                </a:solidFill>
                <a:latin typeface="Arial"/>
                <a:cs typeface="Arial"/>
              </a:rPr>
              <a:t>Variable</a:t>
            </a:r>
            <a:r>
              <a:rPr sz="1600" spc="-60" dirty="0">
                <a:solidFill>
                  <a:srgbClr val="0B3D91"/>
                </a:solidFill>
                <a:latin typeface="Arial"/>
                <a:cs typeface="Arial"/>
              </a:rPr>
              <a:t> </a:t>
            </a:r>
            <a:r>
              <a:rPr sz="1600" spc="-5" dirty="0">
                <a:solidFill>
                  <a:srgbClr val="0B3D91"/>
                </a:solidFill>
                <a:latin typeface="Arial"/>
                <a:cs typeface="Arial"/>
              </a:rPr>
              <a:t>Declarations</a:t>
            </a:r>
            <a:endParaRPr sz="1600" dirty="0">
              <a:solidFill>
                <a:srgbClr val="0B3D91"/>
              </a:solidFill>
              <a:latin typeface="Arial"/>
              <a:cs typeface="Arial"/>
            </a:endParaRPr>
          </a:p>
        </p:txBody>
      </p:sp>
      <p:sp>
        <p:nvSpPr>
          <p:cNvPr id="190478" name="object 14">
            <a:extLst>
              <a:ext uri="{FF2B5EF4-FFF2-40B4-BE49-F238E27FC236}">
                <a16:creationId xmlns:a16="http://schemas.microsoft.com/office/drawing/2014/main" id="{1E083E34-C25F-4561-B73E-42CF5B48A0DD}"/>
              </a:ext>
            </a:extLst>
          </p:cNvPr>
          <p:cNvSpPr txBox="1">
            <a:spLocks noChangeArrowheads="1"/>
          </p:cNvSpPr>
          <p:nvPr/>
        </p:nvSpPr>
        <p:spPr bwMode="auto">
          <a:xfrm>
            <a:off x="5032375" y="2603500"/>
            <a:ext cx="3627438"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04140"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825"/>
              </a:spcBef>
              <a:buFontTx/>
              <a:buNone/>
            </a:pPr>
            <a:r>
              <a:rPr lang="en-US" altLang="en-US" sz="1600">
                <a:solidFill>
                  <a:srgbClr val="0B3D91"/>
                </a:solidFill>
                <a:latin typeface="Arial" panose="020B0604020202020204" pitchFamily="34" charset="0"/>
                <a:cs typeface="Arial" panose="020B0604020202020204" pitchFamily="34" charset="0"/>
              </a:rPr>
              <a:t>Check that input was provided</a:t>
            </a:r>
          </a:p>
          <a:p>
            <a:pPr>
              <a:spcBef>
                <a:spcPts val="725"/>
              </a:spcBef>
              <a:buFontTx/>
              <a:buNone/>
            </a:pPr>
            <a:r>
              <a:rPr lang="en-US" altLang="en-US" sz="1600">
                <a:solidFill>
                  <a:srgbClr val="0B3D91"/>
                </a:solidFill>
                <a:latin typeface="Arial" panose="020B0604020202020204" pitchFamily="34" charset="0"/>
                <a:cs typeface="Arial" panose="020B0604020202020204" pitchFamily="34" charset="0"/>
              </a:rPr>
              <a:t>Assemble Format String</a:t>
            </a:r>
          </a:p>
          <a:p>
            <a:pPr>
              <a:lnSpc>
                <a:spcPts val="3238"/>
              </a:lnSpc>
              <a:spcBef>
                <a:spcPts val="275"/>
              </a:spcBef>
              <a:buFontTx/>
              <a:buNone/>
            </a:pPr>
            <a:r>
              <a:rPr lang="en-US" altLang="en-US" sz="1600">
                <a:solidFill>
                  <a:srgbClr val="0B3D91"/>
                </a:solidFill>
                <a:latin typeface="Arial" panose="020B0604020202020204" pitchFamily="34" charset="0"/>
                <a:cs typeface="Arial" panose="020B0604020202020204" pitchFamily="34" charset="0"/>
              </a:rPr>
              <a:t>Output Appropriate Header (SS vs. TR)  Loop through all nodes</a:t>
            </a:r>
          </a:p>
          <a:p>
            <a:pPr>
              <a:lnSpc>
                <a:spcPts val="1588"/>
              </a:lnSpc>
              <a:spcBef>
                <a:spcPct val="0"/>
              </a:spcBef>
              <a:buFontTx/>
              <a:buNone/>
            </a:pPr>
            <a:r>
              <a:rPr lang="en-US" altLang="en-US" sz="1600">
                <a:solidFill>
                  <a:srgbClr val="0B3D91"/>
                </a:solidFill>
                <a:latin typeface="Arial" panose="020B0604020202020204" pitchFamily="34" charset="0"/>
                <a:cs typeface="Arial" panose="020B0604020202020204" pitchFamily="34" charset="0"/>
              </a:rPr>
              <a:t>Store NodeNo as Char*8,Get Submodel</a:t>
            </a:r>
          </a:p>
        </p:txBody>
      </p:sp>
      <p:sp>
        <p:nvSpPr>
          <p:cNvPr id="15" name="object 15">
            <a:extLst>
              <a:ext uri="{FF2B5EF4-FFF2-40B4-BE49-F238E27FC236}">
                <a16:creationId xmlns:a16="http://schemas.microsoft.com/office/drawing/2014/main" id="{70B42A0B-9FB8-4F82-9821-67C3F08E887A}"/>
              </a:ext>
            </a:extLst>
          </p:cNvPr>
          <p:cNvSpPr txBox="1"/>
          <p:nvPr/>
        </p:nvSpPr>
        <p:spPr>
          <a:xfrm>
            <a:off x="5032375" y="4518025"/>
            <a:ext cx="3306763" cy="258404"/>
          </a:xfrm>
          <a:prstGeom prst="rect">
            <a:avLst/>
          </a:prstGeom>
        </p:spPr>
        <p:txBody>
          <a:bodyPr lIns="0" tIns="12065" rIns="0" bIns="0">
            <a:spAutoFit/>
          </a:bodyPr>
          <a:lstStyle/>
          <a:p>
            <a:pPr marL="12700">
              <a:spcBef>
                <a:spcPts val="95"/>
              </a:spcBef>
              <a:defRPr/>
            </a:pPr>
            <a:r>
              <a:rPr sz="1600" spc="-5" dirty="0">
                <a:solidFill>
                  <a:srgbClr val="0B3D91"/>
                </a:solidFill>
                <a:latin typeface="Arial"/>
                <a:cs typeface="Arial"/>
              </a:rPr>
              <a:t>Find Trailing whitespace for</a:t>
            </a:r>
            <a:r>
              <a:rPr sz="1600" spc="-15" dirty="0">
                <a:solidFill>
                  <a:srgbClr val="0B3D91"/>
                </a:solidFill>
                <a:latin typeface="Arial"/>
                <a:cs typeface="Arial"/>
              </a:rPr>
              <a:t> </a:t>
            </a:r>
            <a:r>
              <a:rPr sz="1600" spc="-10" dirty="0">
                <a:solidFill>
                  <a:srgbClr val="0B3D91"/>
                </a:solidFill>
                <a:latin typeface="Arial"/>
                <a:cs typeface="Arial"/>
              </a:rPr>
              <a:t>NodeNo</a:t>
            </a:r>
            <a:endParaRPr sz="1600">
              <a:solidFill>
                <a:srgbClr val="0B3D91"/>
              </a:solidFill>
              <a:latin typeface="Arial"/>
              <a:cs typeface="Arial"/>
            </a:endParaRPr>
          </a:p>
        </p:txBody>
      </p:sp>
      <p:sp>
        <p:nvSpPr>
          <p:cNvPr id="190480" name="object 16">
            <a:extLst>
              <a:ext uri="{FF2B5EF4-FFF2-40B4-BE49-F238E27FC236}">
                <a16:creationId xmlns:a16="http://schemas.microsoft.com/office/drawing/2014/main" id="{50024E42-39DF-4F0A-BFDB-DBBF45076F47}"/>
              </a:ext>
            </a:extLst>
          </p:cNvPr>
          <p:cNvSpPr txBox="1">
            <a:spLocks noChangeArrowheads="1"/>
          </p:cNvSpPr>
          <p:nvPr/>
        </p:nvSpPr>
        <p:spPr bwMode="auto">
          <a:xfrm>
            <a:off x="5032375" y="4975225"/>
            <a:ext cx="3475038"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06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600">
                <a:solidFill>
                  <a:srgbClr val="0B3D91"/>
                </a:solidFill>
                <a:latin typeface="Arial" panose="020B0604020202020204" pitchFamily="34" charset="0"/>
                <a:cs typeface="Arial" panose="020B0604020202020204" pitchFamily="34" charset="0"/>
              </a:rPr>
              <a:t>Find Trailing whitespace for Submodel  And assemble as Submodel.NodeNo</a:t>
            </a:r>
          </a:p>
        </p:txBody>
      </p:sp>
      <p:sp>
        <p:nvSpPr>
          <p:cNvPr id="190481" name="object 17">
            <a:extLst>
              <a:ext uri="{FF2B5EF4-FFF2-40B4-BE49-F238E27FC236}">
                <a16:creationId xmlns:a16="http://schemas.microsoft.com/office/drawing/2014/main" id="{778AF4BC-A46A-478B-A5F4-B3D8684F739D}"/>
              </a:ext>
            </a:extLst>
          </p:cNvPr>
          <p:cNvSpPr txBox="1">
            <a:spLocks noChangeArrowheads="1"/>
          </p:cNvSpPr>
          <p:nvPr/>
        </p:nvSpPr>
        <p:spPr bwMode="auto">
          <a:xfrm>
            <a:off x="5032375" y="5707063"/>
            <a:ext cx="3557588"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06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600">
                <a:solidFill>
                  <a:srgbClr val="0B3D91"/>
                </a:solidFill>
                <a:latin typeface="Arial" panose="020B0604020202020204" pitchFamily="34" charset="0"/>
                <a:cs typeface="Arial" panose="020B0604020202020204" pitchFamily="34" charset="0"/>
              </a:rPr>
              <a:t>Get Double Precision Temperature and  write to File in user specified format</a:t>
            </a:r>
          </a:p>
        </p:txBody>
      </p:sp>
      <p:sp>
        <p:nvSpPr>
          <p:cNvPr id="19" name="TextBox 18">
            <a:extLst>
              <a:ext uri="{FF2B5EF4-FFF2-40B4-BE49-F238E27FC236}">
                <a16:creationId xmlns:a16="http://schemas.microsoft.com/office/drawing/2014/main" id="{2F09A15E-4528-4F27-B6D3-1C0616AF91E4}"/>
              </a:ext>
            </a:extLst>
          </p:cNvPr>
          <p:cNvSpPr txBox="1"/>
          <p:nvPr/>
        </p:nvSpPr>
        <p:spPr>
          <a:xfrm>
            <a:off x="152400" y="1021660"/>
            <a:ext cx="7772400" cy="5455340"/>
          </a:xfrm>
          <a:prstGeom prst="rect">
            <a:avLst/>
          </a:prstGeom>
          <a:noFill/>
        </p:spPr>
        <p:txBody>
          <a:bodyPr wrap="square">
            <a:spAutoFit/>
          </a:bodyPr>
          <a:lstStyle/>
          <a:p>
            <a:r>
              <a:rPr lang="en-US" sz="850" dirty="0">
                <a:latin typeface="Courier New" panose="02070309020205020404" pitchFamily="49" charset="0"/>
                <a:cs typeface="Courier New" panose="02070309020205020404" pitchFamily="49" charset="0"/>
              </a:rPr>
              <a:t>C----------------------------------------------------------------------------------------------------------</a:t>
            </a:r>
          </a:p>
          <a:p>
            <a:r>
              <a:rPr lang="en-US" sz="850" dirty="0">
                <a:latin typeface="Courier New" panose="02070309020205020404" pitchFamily="49" charset="0"/>
                <a:cs typeface="Courier New" panose="02070309020205020404" pitchFamily="49" charset="0"/>
              </a:rPr>
              <a:t>C  Routine to write out SINDA/FLUINT data in TMG-like format with formatting as supplied by the user</a:t>
            </a:r>
          </a:p>
          <a:p>
            <a:r>
              <a:rPr lang="en-US" sz="850" dirty="0">
                <a:latin typeface="Courier New" panose="02070309020205020404" pitchFamily="49" charset="0"/>
                <a:cs typeface="Courier New" panose="02070309020205020404" pitchFamily="49" charset="0"/>
              </a:rPr>
              <a:t>C  !!! Double Precision Only !!!</a:t>
            </a:r>
          </a:p>
          <a:p>
            <a:r>
              <a:rPr lang="en-US" sz="850" dirty="0">
                <a:latin typeface="Courier New" panose="02070309020205020404" pitchFamily="49" charset="0"/>
                <a:cs typeface="Courier New" panose="02070309020205020404" pitchFamily="49" charset="0"/>
              </a:rPr>
              <a:t>C----------------------------------------------------------------------------------------------------------</a:t>
            </a:r>
          </a:p>
          <a:p>
            <a:r>
              <a:rPr lang="en-US" sz="850" dirty="0">
                <a:latin typeface="Courier New" panose="02070309020205020404" pitchFamily="49" charset="0"/>
                <a:cs typeface="Courier New" panose="02070309020205020404" pitchFamily="49" charset="0"/>
              </a:rPr>
              <a:t>F      SUBROUTINE TMGQPRT(UNITSP, STRFMT)</a:t>
            </a:r>
          </a:p>
          <a:p>
            <a:r>
              <a:rPr lang="en-US" sz="850" dirty="0">
                <a:latin typeface="Courier New" panose="02070309020205020404" pitchFamily="49" charset="0"/>
                <a:cs typeface="Courier New" panose="02070309020205020404" pitchFamily="49" charset="0"/>
              </a:rPr>
              <a:t>M         CALL COMMON</a:t>
            </a:r>
          </a:p>
          <a:p>
            <a:r>
              <a:rPr lang="en-US" sz="850" dirty="0">
                <a:latin typeface="Courier New" panose="02070309020205020404" pitchFamily="49" charset="0"/>
                <a:cs typeface="Courier New" panose="02070309020205020404" pitchFamily="49" charset="0"/>
              </a:rPr>
              <a:t>F        INTEGER UNITSP         </a:t>
            </a:r>
          </a:p>
          <a:p>
            <a:r>
              <a:rPr lang="en-US" sz="850" dirty="0">
                <a:latin typeface="Courier New" panose="02070309020205020404" pitchFamily="49" charset="0"/>
                <a:cs typeface="Courier New" panose="02070309020205020404" pitchFamily="49" charset="0"/>
              </a:rPr>
              <a:t>F        INTEGER TMGK, TMGJ, TMGI, N</a:t>
            </a:r>
          </a:p>
          <a:p>
            <a:r>
              <a:rPr lang="en-US" sz="850" dirty="0">
                <a:latin typeface="Courier New" panose="02070309020205020404" pitchFamily="49" charset="0"/>
                <a:cs typeface="Courier New" panose="02070309020205020404" pitchFamily="49" charset="0"/>
              </a:rPr>
              <a:t>F        CHARACTER*42 NODENAME</a:t>
            </a:r>
          </a:p>
          <a:p>
            <a:r>
              <a:rPr lang="en-US" sz="850" dirty="0">
                <a:latin typeface="Courier New" panose="02070309020205020404" pitchFamily="49" charset="0"/>
                <a:cs typeface="Courier New" panose="02070309020205020404" pitchFamily="49" charset="0"/>
              </a:rPr>
              <a:t>F        CHARACTER*8 NODENO</a:t>
            </a:r>
          </a:p>
          <a:p>
            <a:r>
              <a:rPr lang="en-US" sz="850" dirty="0">
                <a:latin typeface="Courier New" panose="02070309020205020404" pitchFamily="49" charset="0"/>
                <a:cs typeface="Courier New" panose="02070309020205020404" pitchFamily="49" charset="0"/>
              </a:rPr>
              <a:t>F        CHARACTER*32 STRFMT</a:t>
            </a:r>
          </a:p>
          <a:p>
            <a:r>
              <a:rPr lang="en-US" sz="850" dirty="0">
                <a:latin typeface="Courier New" panose="02070309020205020404" pitchFamily="49" charset="0"/>
                <a:cs typeface="Courier New" panose="02070309020205020404" pitchFamily="49" charset="0"/>
              </a:rPr>
              <a:t>F        CHARACTER*42 TMPFMT</a:t>
            </a:r>
          </a:p>
          <a:p>
            <a:r>
              <a:rPr lang="en-US" sz="850" dirty="0">
                <a:latin typeface="Courier New" panose="02070309020205020404" pitchFamily="49" charset="0"/>
                <a:cs typeface="Courier New" panose="02070309020205020404" pitchFamily="49" charset="0"/>
              </a:rPr>
              <a:t>C</a:t>
            </a:r>
          </a:p>
          <a:p>
            <a:r>
              <a:rPr lang="en-US" sz="850" dirty="0">
                <a:latin typeface="Courier New" panose="02070309020205020404" pitchFamily="49" charset="0"/>
                <a:cs typeface="Courier New" panose="02070309020205020404" pitchFamily="49" charset="0"/>
              </a:rPr>
              <a:t>C         </a:t>
            </a:r>
          </a:p>
          <a:p>
            <a:r>
              <a:rPr lang="en-US" sz="850" dirty="0">
                <a:latin typeface="Courier New" panose="02070309020205020404" pitchFamily="49" charset="0"/>
                <a:cs typeface="Courier New" panose="02070309020205020404" pitchFamily="49" charset="0"/>
              </a:rPr>
              <a:t>F        IF (STRFMT.EQ.'                                ') THEN</a:t>
            </a:r>
          </a:p>
          <a:p>
            <a:r>
              <a:rPr lang="en-US" sz="850" dirty="0">
                <a:latin typeface="Courier New" panose="02070309020205020404" pitchFamily="49" charset="0"/>
                <a:cs typeface="Courier New" panose="02070309020205020404" pitchFamily="49" charset="0"/>
              </a:rPr>
              <a:t>F          WRITE(UNITSP,'(A)') 'ERROR: No format specifier given!!!'</a:t>
            </a:r>
          </a:p>
          <a:p>
            <a:r>
              <a:rPr lang="en-US" sz="850" dirty="0">
                <a:latin typeface="Courier New" panose="02070309020205020404" pitchFamily="49" charset="0"/>
                <a:cs typeface="Courier New" panose="02070309020205020404" pitchFamily="49" charset="0"/>
              </a:rPr>
              <a:t>F        ELSE           </a:t>
            </a:r>
          </a:p>
          <a:p>
            <a:r>
              <a:rPr lang="en-US" sz="850" dirty="0">
                <a:latin typeface="Courier New" panose="02070309020205020404" pitchFamily="49" charset="0"/>
                <a:cs typeface="Courier New" panose="02070309020205020404" pitchFamily="49" charset="0"/>
              </a:rPr>
              <a:t>F          TMPFMT='(A42,1X,' // STRFMT // ')'</a:t>
            </a:r>
          </a:p>
          <a:p>
            <a:r>
              <a:rPr lang="en-US" sz="850" dirty="0">
                <a:latin typeface="Courier New" panose="02070309020205020404" pitchFamily="49" charset="0"/>
                <a:cs typeface="Courier New" panose="02070309020205020404" pitchFamily="49" charset="0"/>
              </a:rPr>
              <a:t>M          IF(NSOL.LE.1) THEN</a:t>
            </a:r>
          </a:p>
          <a:p>
            <a:r>
              <a:rPr lang="en-US" sz="850" dirty="0">
                <a:latin typeface="Courier New" panose="02070309020205020404" pitchFamily="49" charset="0"/>
                <a:cs typeface="Courier New" panose="02070309020205020404" pitchFamily="49" charset="0"/>
              </a:rPr>
              <a:t>F            WRITE (UNITSP,'(I6,1X,A)') -99999, 'SS'</a:t>
            </a:r>
          </a:p>
          <a:p>
            <a:r>
              <a:rPr lang="en-US" sz="850" dirty="0">
                <a:latin typeface="Courier New" panose="02070309020205020404" pitchFamily="49" charset="0"/>
                <a:cs typeface="Courier New" panose="02070309020205020404" pitchFamily="49" charset="0"/>
              </a:rPr>
              <a:t>F          ELSE</a:t>
            </a:r>
          </a:p>
          <a:p>
            <a:r>
              <a:rPr lang="en-US" sz="850" dirty="0">
                <a:latin typeface="Courier New" panose="02070309020205020404" pitchFamily="49" charset="0"/>
                <a:cs typeface="Courier New" panose="02070309020205020404" pitchFamily="49" charset="0"/>
              </a:rPr>
              <a:t>F            WRITE (UNITSP,'(I6,1X,E18.11)') -99999, TIMEN</a:t>
            </a:r>
          </a:p>
          <a:p>
            <a:r>
              <a:rPr lang="en-US" sz="850" dirty="0">
                <a:latin typeface="Courier New" panose="02070309020205020404" pitchFamily="49" charset="0"/>
                <a:cs typeface="Courier New" panose="02070309020205020404" pitchFamily="49" charset="0"/>
              </a:rPr>
              <a:t>F          ENDIF</a:t>
            </a:r>
          </a:p>
          <a:p>
            <a:r>
              <a:rPr lang="en-US" sz="850" dirty="0">
                <a:latin typeface="Courier New" panose="02070309020205020404" pitchFamily="49" charset="0"/>
                <a:cs typeface="Courier New" panose="02070309020205020404" pitchFamily="49" charset="0"/>
              </a:rPr>
              <a:t>F          DO TMGI=1,NNOD</a:t>
            </a:r>
          </a:p>
          <a:p>
            <a:r>
              <a:rPr lang="en-US" sz="850" dirty="0">
                <a:latin typeface="Courier New" panose="02070309020205020404" pitchFamily="49" charset="0"/>
                <a:cs typeface="Courier New" panose="02070309020205020404" pitchFamily="49" charset="0"/>
              </a:rPr>
              <a:t>F            WRITE(UNIT=NODENO,FMT='(I8)') NDINT(TMGI)</a:t>
            </a:r>
          </a:p>
          <a:p>
            <a:r>
              <a:rPr lang="en-US" sz="850" dirty="0">
                <a:latin typeface="Courier New" panose="02070309020205020404" pitchFamily="49" charset="0"/>
                <a:cs typeface="Courier New" panose="02070309020205020404" pitchFamily="49" charset="0"/>
              </a:rPr>
              <a:t>F            NODENAME = NDNAM(TMGI)</a:t>
            </a:r>
          </a:p>
          <a:p>
            <a:r>
              <a:rPr lang="en-US" sz="850" dirty="0">
                <a:latin typeface="Courier New" panose="02070309020205020404" pitchFamily="49" charset="0"/>
                <a:cs typeface="Courier New" panose="02070309020205020404" pitchFamily="49" charset="0"/>
              </a:rPr>
              <a:t>F            TMGJ = 1</a:t>
            </a:r>
          </a:p>
          <a:p>
            <a:r>
              <a:rPr lang="en-US" sz="850" dirty="0">
                <a:latin typeface="Courier New" panose="02070309020205020404" pitchFamily="49" charset="0"/>
                <a:cs typeface="Courier New" panose="02070309020205020404" pitchFamily="49" charset="0"/>
              </a:rPr>
              <a:t>F            DO WHILE (NODENO(TMGJ:TMGJ).EQ.' ')</a:t>
            </a:r>
          </a:p>
          <a:p>
            <a:r>
              <a:rPr lang="en-US" sz="850" dirty="0">
                <a:latin typeface="Courier New" panose="02070309020205020404" pitchFamily="49" charset="0"/>
                <a:cs typeface="Courier New" panose="02070309020205020404" pitchFamily="49" charset="0"/>
              </a:rPr>
              <a:t>F              TMGJ = TMGJ + 1</a:t>
            </a:r>
          </a:p>
          <a:p>
            <a:r>
              <a:rPr lang="en-US" sz="850" dirty="0">
                <a:latin typeface="Courier New" panose="02070309020205020404" pitchFamily="49" charset="0"/>
                <a:cs typeface="Courier New" panose="02070309020205020404" pitchFamily="49" charset="0"/>
              </a:rPr>
              <a:t>F            END DO</a:t>
            </a:r>
          </a:p>
          <a:p>
            <a:r>
              <a:rPr lang="en-US" sz="850" dirty="0">
                <a:latin typeface="Courier New" panose="02070309020205020404" pitchFamily="49" charset="0"/>
                <a:cs typeface="Courier New" panose="02070309020205020404" pitchFamily="49" charset="0"/>
              </a:rPr>
              <a:t>F            DO N = 1,LEN(NODENAME)</a:t>
            </a:r>
          </a:p>
          <a:p>
            <a:r>
              <a:rPr lang="en-US" sz="850" dirty="0">
                <a:latin typeface="Courier New" panose="02070309020205020404" pitchFamily="49" charset="0"/>
                <a:cs typeface="Courier New" panose="02070309020205020404" pitchFamily="49" charset="0"/>
              </a:rPr>
              <a:t>F              IF (NODENAME(N:N).EQ.' ') THEN</a:t>
            </a:r>
          </a:p>
          <a:p>
            <a:r>
              <a:rPr lang="en-US" sz="850" dirty="0">
                <a:latin typeface="Courier New" panose="02070309020205020404" pitchFamily="49" charset="0"/>
                <a:cs typeface="Courier New" panose="02070309020205020404" pitchFamily="49" charset="0"/>
              </a:rPr>
              <a:t>F                NODENAME = NODENAME(1:N-1) // '.' // NODENO(TMGJ:)</a:t>
            </a:r>
          </a:p>
          <a:p>
            <a:r>
              <a:rPr lang="en-US" sz="850" dirty="0">
                <a:latin typeface="Courier New" panose="02070309020205020404" pitchFamily="49" charset="0"/>
                <a:cs typeface="Courier New" panose="02070309020205020404" pitchFamily="49" charset="0"/>
              </a:rPr>
              <a:t>F                GOTO 15</a:t>
            </a:r>
          </a:p>
          <a:p>
            <a:r>
              <a:rPr lang="en-US" sz="850" dirty="0">
                <a:latin typeface="Courier New" panose="02070309020205020404" pitchFamily="49" charset="0"/>
                <a:cs typeface="Courier New" panose="02070309020205020404" pitchFamily="49" charset="0"/>
              </a:rPr>
              <a:t>F              ENDIF</a:t>
            </a:r>
          </a:p>
          <a:p>
            <a:r>
              <a:rPr lang="en-US" sz="850" dirty="0">
                <a:latin typeface="Courier New" panose="02070309020205020404" pitchFamily="49" charset="0"/>
                <a:cs typeface="Courier New" panose="02070309020205020404" pitchFamily="49" charset="0"/>
              </a:rPr>
              <a:t>F            END DO</a:t>
            </a:r>
          </a:p>
          <a:p>
            <a:r>
              <a:rPr lang="en-US" sz="850" dirty="0">
                <a:latin typeface="Courier New" panose="02070309020205020404" pitchFamily="49" charset="0"/>
                <a:cs typeface="Courier New" panose="02070309020205020404" pitchFamily="49" charset="0"/>
              </a:rPr>
              <a:t>F15          CONTINUE          </a:t>
            </a:r>
          </a:p>
          <a:p>
            <a:r>
              <a:rPr lang="en-US" sz="850" dirty="0">
                <a:latin typeface="Courier New" panose="02070309020205020404" pitchFamily="49" charset="0"/>
                <a:cs typeface="Courier New" panose="02070309020205020404" pitchFamily="49" charset="0"/>
              </a:rPr>
              <a:t>F              WRITE(UNITSP,TMPFMT) NODENAME, Q(TMGI)</a:t>
            </a:r>
          </a:p>
          <a:p>
            <a:r>
              <a:rPr lang="en-US" sz="850" dirty="0">
                <a:latin typeface="Courier New" panose="02070309020205020404" pitchFamily="49" charset="0"/>
                <a:cs typeface="Courier New" panose="02070309020205020404" pitchFamily="49" charset="0"/>
              </a:rPr>
              <a:t>F          END DO</a:t>
            </a:r>
          </a:p>
          <a:p>
            <a:r>
              <a:rPr lang="en-US" sz="850" dirty="0">
                <a:latin typeface="Courier New" panose="02070309020205020404" pitchFamily="49" charset="0"/>
                <a:cs typeface="Courier New" panose="02070309020205020404" pitchFamily="49" charset="0"/>
              </a:rPr>
              <a:t>F        END IF</a:t>
            </a:r>
          </a:p>
          <a:p>
            <a:r>
              <a:rPr lang="en-US" sz="850" dirty="0">
                <a:latin typeface="Courier New" panose="02070309020205020404" pitchFamily="49" charset="0"/>
                <a:cs typeface="Courier New" panose="02070309020205020404" pitchFamily="49" charset="0"/>
              </a:rPr>
              <a:t>F      END</a:t>
            </a:r>
          </a:p>
        </p:txBody>
      </p:sp>
      <p:sp>
        <p:nvSpPr>
          <p:cNvPr id="10" name="Slide Number Placeholder 1">
            <a:extLst>
              <a:ext uri="{FF2B5EF4-FFF2-40B4-BE49-F238E27FC236}">
                <a16:creationId xmlns:a16="http://schemas.microsoft.com/office/drawing/2014/main" id="{7AC8E2B1-6080-460F-9EDC-DA81DE147D54}"/>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225</a:t>
            </a:fld>
            <a:endParaRPr lang="en-US" altLang="en-US" sz="1200"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7F4A4706-AA67-4CC4-8C44-410A7136F46C}"/>
              </a:ext>
            </a:extLst>
          </p:cNvPr>
          <p:cNvSpPr txBox="1">
            <a:spLocks noGrp="1"/>
          </p:cNvSpPr>
          <p:nvPr>
            <p:ph type="title"/>
          </p:nvPr>
        </p:nvSpPr>
        <p:spPr>
          <a:xfrm>
            <a:off x="990600" y="1"/>
            <a:ext cx="7355958" cy="990600"/>
          </a:xfrm>
        </p:spPr>
        <p:txBody>
          <a:bodyPr wrap="square" lIns="0" tIns="12700" rIns="0" bIns="0" rtlCol="0">
            <a:noAutofit/>
          </a:bodyPr>
          <a:lstStyle/>
          <a:p>
            <a:pPr marL="12700">
              <a:spcBef>
                <a:spcPts val="100"/>
              </a:spcBef>
              <a:defRPr/>
            </a:pPr>
            <a:r>
              <a:rPr sz="3200" spc="-5" dirty="0"/>
              <a:t>Sample: TMGPRTDP</a:t>
            </a:r>
            <a:r>
              <a:rPr sz="3200" spc="-45" dirty="0"/>
              <a:t> </a:t>
            </a:r>
            <a:r>
              <a:rPr sz="3200" dirty="0"/>
              <a:t>Output</a:t>
            </a:r>
          </a:p>
        </p:txBody>
      </p:sp>
      <p:graphicFrame>
        <p:nvGraphicFramePr>
          <p:cNvPr id="3" name="object 3">
            <a:extLst>
              <a:ext uri="{FF2B5EF4-FFF2-40B4-BE49-F238E27FC236}">
                <a16:creationId xmlns:a16="http://schemas.microsoft.com/office/drawing/2014/main" id="{234C2106-3FC0-4C7F-B251-FD11E3024EB2}"/>
              </a:ext>
            </a:extLst>
          </p:cNvPr>
          <p:cNvGraphicFramePr>
            <a:graphicFrameLocks noGrp="1"/>
          </p:cNvGraphicFramePr>
          <p:nvPr>
            <p:extLst>
              <p:ext uri="{D42A27DB-BD31-4B8C-83A1-F6EECF244321}">
                <p14:modId xmlns:p14="http://schemas.microsoft.com/office/powerpoint/2010/main" val="1460739489"/>
              </p:ext>
            </p:extLst>
          </p:nvPr>
        </p:nvGraphicFramePr>
        <p:xfrm>
          <a:off x="5775325" y="1095375"/>
          <a:ext cx="3001963" cy="5049839"/>
        </p:xfrm>
        <a:graphic>
          <a:graphicData uri="http://schemas.openxmlformats.org/drawingml/2006/table">
            <a:tbl>
              <a:tblPr/>
              <a:tblGrid>
                <a:gridCol w="1874838">
                  <a:extLst>
                    <a:ext uri="{9D8B030D-6E8A-4147-A177-3AD203B41FA5}">
                      <a16:colId xmlns:a16="http://schemas.microsoft.com/office/drawing/2014/main" val="3030584123"/>
                    </a:ext>
                  </a:extLst>
                </a:gridCol>
                <a:gridCol w="1127125">
                  <a:extLst>
                    <a:ext uri="{9D8B030D-6E8A-4147-A177-3AD203B41FA5}">
                      <a16:colId xmlns:a16="http://schemas.microsoft.com/office/drawing/2014/main" val="1294482556"/>
                    </a:ext>
                  </a:extLst>
                </a:gridCol>
              </a:tblGrid>
              <a:tr h="133350">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-99999 SS</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089514068"/>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13.714309132</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449694538"/>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CDH.1003</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8.691085165</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899783152"/>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CDH.1004</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7.724342888</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756507013"/>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17.094802865</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223925862"/>
                  </a:ext>
                </a:extLst>
              </a:tr>
              <a:tr h="138113">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CDH.1006</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9.321929573</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508299114"/>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CDH.1007</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6.824265046</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048520219"/>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CDH.1008</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10.917145871</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127472343"/>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CDH.1101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8.855667787</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553878666"/>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CDH.1102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4.851964618</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935387142"/>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763489706"/>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CDH.2206</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-1.132241624</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174870174"/>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CDH.2207</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-1.214881071</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853461577"/>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CDH.2208</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-1.255354058</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155316642"/>
                  </a:ext>
                </a:extLst>
              </a:tr>
              <a:tr h="138113">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CDH.2209</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-1.362248950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834591845"/>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DFU.1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-0.209298608</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609587359"/>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DFU.2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-0.210654863</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911214695"/>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DFU.3</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-0.241078186</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552487146"/>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DFU.4</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-0.259009639</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778583472"/>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DFU.5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-0.110150270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555282460"/>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DFU.6</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-0.211591894</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800308359"/>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974930665"/>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UBS_MLI.105002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86.173589647</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874015679"/>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UBS_MLI.105003</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7.831876488</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298620166"/>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UBS_MLI.105004</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-52.959941162</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596434274"/>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UBS_MLI.105005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-53.982811265</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465589452"/>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UBS_MLI.105006</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82.727261291</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26563180"/>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UBS_MLI.105007</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32.061672761</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243095459"/>
                  </a:ext>
                </a:extLst>
              </a:tr>
              <a:tr h="138113">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UBS_MLI.105008</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-38.585060777</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132350909"/>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UBS_MLI.105009</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-39.619218036</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374597435"/>
                  </a:ext>
                </a:extLst>
              </a:tr>
              <a:tr h="136525">
                <a:tc>
                  <a:txBody>
                    <a:bodyPr/>
                    <a:lstStyle>
                      <a:lvl1pPr marL="31750">
                        <a:spcBef>
                          <a:spcPct val="20000"/>
                        </a:spcBef>
                        <a:buFont typeface="Arial" panose="020B0604020202020204" pitchFamily="34" charset="0"/>
                        <a:tabLst>
                          <a:tab pos="577850"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577850"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577850"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577850"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577850"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577850"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577850"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577850"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577850" algn="l"/>
                        </a:tabLst>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tab pos="577850"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-99999	0.28200000000E+05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929068882"/>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13.230735342</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885980699"/>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CDH.1003</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8.195073628</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836404564"/>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CDH.1004</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7.225618560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267490130"/>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16.596811058</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60197393"/>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CDH.1006</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8.818744199</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983318125"/>
                  </a:ext>
                </a:extLst>
              </a:tr>
              <a:tr h="133350">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216444487"/>
                  </a:ext>
                </a:extLst>
              </a:tr>
            </a:tbl>
          </a:graphicData>
        </a:graphic>
      </p:graphicFrame>
      <p:sp>
        <p:nvSpPr>
          <p:cNvPr id="191574" name="object 4">
            <a:extLst>
              <a:ext uri="{FF2B5EF4-FFF2-40B4-BE49-F238E27FC236}">
                <a16:creationId xmlns:a16="http://schemas.microsoft.com/office/drawing/2014/main" id="{050D4BFE-A2FB-4DDE-B48B-70B82C4E4285}"/>
              </a:ext>
            </a:extLst>
          </p:cNvPr>
          <p:cNvSpPr txBox="1">
            <a:spLocks noChangeArrowheads="1"/>
          </p:cNvSpPr>
          <p:nvPr/>
        </p:nvSpPr>
        <p:spPr bwMode="auto">
          <a:xfrm>
            <a:off x="76200" y="1600200"/>
            <a:ext cx="5943600" cy="394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ts val="100"/>
              </a:spcBef>
            </a:pPr>
            <a:r>
              <a:rPr lang="en-US" altLang="en-US" sz="1200" dirty="0">
                <a:latin typeface="Courier New" panose="02070309020205020404" pitchFamily="49" charset="0"/>
                <a:cs typeface="Courier New" panose="02070309020205020404" pitchFamily="49" charset="0"/>
              </a:rPr>
              <a:t>HEADER OPERATIONS DATA</a:t>
            </a:r>
          </a:p>
          <a:p>
            <a:pPr>
              <a:spcBef>
                <a:spcPts val="100"/>
              </a:spcBef>
            </a:pPr>
            <a:r>
              <a:rPr lang="en-US" altLang="en-US" sz="1200" dirty="0">
                <a:latin typeface="Courier New" panose="02070309020205020404" pitchFamily="49" charset="0"/>
                <a:cs typeface="Courier New" panose="02070309020205020404" pitchFamily="49" charset="0"/>
              </a:rPr>
              <a:t>F     CHARACTER*32 STRFMT</a:t>
            </a:r>
          </a:p>
          <a:p>
            <a:pPr>
              <a:spcBef>
                <a:spcPts val="100"/>
              </a:spcBef>
            </a:pPr>
            <a:r>
              <a:rPr lang="en-US" altLang="en-US" sz="1200" dirty="0">
                <a:latin typeface="Courier New" panose="02070309020205020404" pitchFamily="49" charset="0"/>
                <a:cs typeface="Courier New" panose="02070309020205020404" pitchFamily="49" charset="0"/>
              </a:rPr>
              <a:t>...</a:t>
            </a:r>
          </a:p>
          <a:p>
            <a:pPr>
              <a:spcBef>
                <a:spcPts val="100"/>
              </a:spcBef>
            </a:pPr>
            <a:r>
              <a:rPr lang="en-US" altLang="en-US" sz="1200" dirty="0">
                <a:latin typeface="Courier New" panose="02070309020205020404" pitchFamily="49" charset="0"/>
                <a:cs typeface="Courier New" panose="02070309020205020404" pitchFamily="49" charset="0"/>
              </a:rPr>
              <a:t>C Open a temperature and heat file for TMG-like output</a:t>
            </a:r>
          </a:p>
          <a:p>
            <a:pPr>
              <a:spcBef>
                <a:spcPts val="100"/>
              </a:spcBef>
            </a:pPr>
            <a:r>
              <a:rPr lang="en-US" altLang="en-US" sz="1200" dirty="0">
                <a:latin typeface="Courier New" panose="02070309020205020404" pitchFamily="49" charset="0"/>
                <a:cs typeface="Courier New" panose="02070309020205020404" pitchFamily="49" charset="0"/>
              </a:rPr>
              <a:t>F     OPEN(UNIT=680,FILE='..\Output.</a:t>
            </a:r>
            <a:r>
              <a:rPr lang="en-US" altLang="en-US" sz="1200" dirty="0" err="1">
                <a:latin typeface="Courier New" panose="02070309020205020404" pitchFamily="49" charset="0"/>
                <a:cs typeface="Courier New" panose="02070309020205020404" pitchFamily="49" charset="0"/>
              </a:rPr>
              <a:t>tmg</a:t>
            </a:r>
            <a:r>
              <a:rPr lang="en-US" altLang="en-US" sz="1200" dirty="0">
                <a:latin typeface="Courier New" panose="02070309020205020404" pitchFamily="49" charset="0"/>
                <a:cs typeface="Courier New" panose="02070309020205020404" pitchFamily="49" charset="0"/>
              </a:rPr>
              <a:t>',STATUS = 'UNKNOWN')</a:t>
            </a:r>
          </a:p>
          <a:p>
            <a:pPr>
              <a:spcBef>
                <a:spcPts val="100"/>
              </a:spcBef>
            </a:pPr>
            <a:r>
              <a:rPr lang="en-US" altLang="en-US" sz="1200" dirty="0">
                <a:latin typeface="Courier New" panose="02070309020205020404" pitchFamily="49" charset="0"/>
                <a:cs typeface="Courier New" panose="02070309020205020404" pitchFamily="49" charset="0"/>
              </a:rPr>
              <a:t>C</a:t>
            </a:r>
          </a:p>
          <a:p>
            <a:pPr>
              <a:spcBef>
                <a:spcPts val="100"/>
              </a:spcBef>
            </a:pPr>
            <a:r>
              <a:rPr lang="en-US" altLang="en-US" sz="1200" dirty="0">
                <a:latin typeface="Courier New" panose="02070309020205020404" pitchFamily="49" charset="0"/>
                <a:cs typeface="Courier New" panose="02070309020205020404" pitchFamily="49" charset="0"/>
              </a:rPr>
              <a:t>M     CALL STDSTL</a:t>
            </a:r>
          </a:p>
          <a:p>
            <a:pPr>
              <a:spcBef>
                <a:spcPts val="100"/>
              </a:spcBef>
            </a:pPr>
            <a:r>
              <a:rPr lang="en-US" altLang="en-US" sz="1200" dirty="0">
                <a:latin typeface="Courier New" panose="02070309020205020404" pitchFamily="49" charset="0"/>
                <a:cs typeface="Courier New" panose="02070309020205020404" pitchFamily="49" charset="0"/>
              </a:rPr>
              <a:t>C</a:t>
            </a:r>
          </a:p>
          <a:p>
            <a:pPr>
              <a:spcBef>
                <a:spcPts val="100"/>
              </a:spcBef>
            </a:pPr>
            <a:r>
              <a:rPr lang="en-US" altLang="en-US" sz="1200" dirty="0">
                <a:latin typeface="Courier New" panose="02070309020205020404" pitchFamily="49" charset="0"/>
                <a:cs typeface="Courier New" panose="02070309020205020404" pitchFamily="49" charset="0"/>
              </a:rPr>
              <a:t>...</a:t>
            </a:r>
          </a:p>
          <a:p>
            <a:pPr>
              <a:spcBef>
                <a:spcPts val="100"/>
              </a:spcBef>
            </a:pPr>
            <a:r>
              <a:rPr lang="en-US" altLang="en-US" sz="1200" dirty="0">
                <a:latin typeface="Courier New" panose="02070309020205020404" pitchFamily="49" charset="0"/>
                <a:cs typeface="Courier New" panose="02070309020205020404" pitchFamily="49" charset="0"/>
              </a:rPr>
              <a:t>M     CLOSE(680)</a:t>
            </a:r>
          </a:p>
          <a:p>
            <a:pPr>
              <a:spcBef>
                <a:spcPts val="100"/>
              </a:spcBef>
            </a:pPr>
            <a:endParaRPr lang="en-US" altLang="en-US" sz="1200" dirty="0">
              <a:latin typeface="Courier New" panose="02070309020205020404" pitchFamily="49" charset="0"/>
              <a:cs typeface="Courier New" panose="02070309020205020404" pitchFamily="49" charset="0"/>
            </a:endParaRPr>
          </a:p>
          <a:p>
            <a:pPr>
              <a:spcBef>
                <a:spcPts val="100"/>
              </a:spcBef>
            </a:pPr>
            <a:r>
              <a:rPr lang="en-US" altLang="en-US" sz="1200" dirty="0">
                <a:latin typeface="Courier New" panose="02070309020205020404" pitchFamily="49" charset="0"/>
                <a:cs typeface="Courier New" panose="02070309020205020404" pitchFamily="49" charset="0"/>
              </a:rPr>
              <a:t>HEADER OUTPUT CALLS,MAIN</a:t>
            </a:r>
          </a:p>
          <a:p>
            <a:pPr>
              <a:spcBef>
                <a:spcPts val="100"/>
              </a:spcBef>
            </a:pPr>
            <a:r>
              <a:rPr lang="en-US" altLang="en-US" sz="1200" dirty="0">
                <a:latin typeface="Courier New" panose="02070309020205020404" pitchFamily="49" charset="0"/>
                <a:cs typeface="Courier New" panose="02070309020205020404" pitchFamily="49" charset="0"/>
              </a:rPr>
              <a:t>F     CHARACTER*32 STRFMT</a:t>
            </a:r>
          </a:p>
          <a:p>
            <a:pPr>
              <a:spcBef>
                <a:spcPts val="100"/>
              </a:spcBef>
            </a:pPr>
            <a:r>
              <a:rPr lang="en-US" altLang="en-US" sz="1200" dirty="0">
                <a:latin typeface="Courier New" panose="02070309020205020404" pitchFamily="49" charset="0"/>
                <a:cs typeface="Courier New" panose="02070309020205020404" pitchFamily="49" charset="0"/>
              </a:rPr>
              <a:t>C</a:t>
            </a:r>
          </a:p>
          <a:p>
            <a:pPr>
              <a:spcBef>
                <a:spcPts val="100"/>
              </a:spcBef>
            </a:pPr>
            <a:r>
              <a:rPr lang="en-US" altLang="en-US" sz="1200" dirty="0">
                <a:latin typeface="Courier New" panose="02070309020205020404" pitchFamily="49" charset="0"/>
                <a:cs typeface="Courier New" panose="02070309020205020404" pitchFamily="49" charset="0"/>
              </a:rPr>
              <a:t>M     IF((TIMEN.GE.(27812.0)).OR.(LEOP.EQ.1)) THEN</a:t>
            </a:r>
          </a:p>
          <a:p>
            <a:pPr>
              <a:spcBef>
                <a:spcPts val="100"/>
              </a:spcBef>
            </a:pPr>
            <a:r>
              <a:rPr lang="en-US" altLang="en-US" sz="1200" dirty="0">
                <a:latin typeface="Courier New" panose="02070309020205020404" pitchFamily="49" charset="0"/>
                <a:cs typeface="Courier New" panose="02070309020205020404" pitchFamily="49" charset="0"/>
              </a:rPr>
              <a:t>F       STRFMT='F18.9‘</a:t>
            </a:r>
          </a:p>
          <a:p>
            <a:pPr>
              <a:spcBef>
                <a:spcPts val="100"/>
              </a:spcBef>
            </a:pPr>
            <a:r>
              <a:rPr lang="en-US" altLang="en-US" sz="1200" dirty="0">
                <a:latin typeface="Courier New" panose="02070309020205020404" pitchFamily="49" charset="0"/>
                <a:cs typeface="Courier New" panose="02070309020205020404" pitchFamily="49" charset="0"/>
              </a:rPr>
              <a:t>F       CALL TMGPRTDP(680,STRFMT)</a:t>
            </a:r>
          </a:p>
          <a:p>
            <a:pPr>
              <a:spcBef>
                <a:spcPts val="100"/>
              </a:spcBef>
            </a:pPr>
            <a:r>
              <a:rPr lang="en-US" altLang="en-US" sz="1200" dirty="0">
                <a:latin typeface="Courier New" panose="02070309020205020404" pitchFamily="49" charset="0"/>
                <a:cs typeface="Courier New" panose="02070309020205020404" pitchFamily="49" charset="0"/>
              </a:rPr>
              <a:t>M     ENDIF</a:t>
            </a:r>
          </a:p>
          <a:p>
            <a:pPr>
              <a:spcBef>
                <a:spcPts val="100"/>
              </a:spcBef>
            </a:pPr>
            <a:endParaRPr lang="en-US" altLang="en-US" sz="1200" dirty="0">
              <a:latin typeface="Courier New" panose="02070309020205020404" pitchFamily="49" charset="0"/>
              <a:cs typeface="Courier New" panose="02070309020205020404" pitchFamily="49" charset="0"/>
            </a:endParaRPr>
          </a:p>
          <a:p>
            <a:pPr>
              <a:spcBef>
                <a:spcPts val="100"/>
              </a:spcBef>
            </a:pPr>
            <a:r>
              <a:rPr lang="en-US" altLang="en-US" sz="1200" dirty="0">
                <a:latin typeface="Courier New" panose="02070309020205020404" pitchFamily="49" charset="0"/>
                <a:cs typeface="Courier New" panose="02070309020205020404" pitchFamily="49" charset="0"/>
              </a:rPr>
              <a:t>END OF DATA</a:t>
            </a:r>
            <a:endParaRPr lang="en-US" altLang="en-US" sz="600" dirty="0">
              <a:latin typeface="Courier New" panose="02070309020205020404" pitchFamily="49" charset="0"/>
              <a:cs typeface="Courier New" panose="02070309020205020404" pitchFamily="49" charset="0"/>
            </a:endParaRPr>
          </a:p>
        </p:txBody>
      </p:sp>
      <p:sp>
        <p:nvSpPr>
          <p:cNvPr id="5" name="Slide Number Placeholder 1">
            <a:extLst>
              <a:ext uri="{FF2B5EF4-FFF2-40B4-BE49-F238E27FC236}">
                <a16:creationId xmlns:a16="http://schemas.microsoft.com/office/drawing/2014/main" id="{79C5190D-5692-4CD9-9DB4-CC468EFB6BC2}"/>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226</a:t>
            </a:fld>
            <a:endParaRPr lang="en-US" altLang="en-US" sz="1200" dirty="0"/>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CCB173FE-3068-43CC-A7D8-28A6465BD46E}"/>
              </a:ext>
            </a:extLst>
          </p:cNvPr>
          <p:cNvSpPr txBox="1">
            <a:spLocks noGrp="1"/>
          </p:cNvSpPr>
          <p:nvPr>
            <p:ph type="title"/>
          </p:nvPr>
        </p:nvSpPr>
        <p:spPr>
          <a:xfrm>
            <a:off x="914400" y="1"/>
            <a:ext cx="7432158" cy="990600"/>
          </a:xfrm>
        </p:spPr>
        <p:txBody>
          <a:bodyPr wrap="square" lIns="0" tIns="12700" rIns="0" bIns="0" rtlCol="0">
            <a:noAutofit/>
          </a:bodyPr>
          <a:lstStyle/>
          <a:p>
            <a:pPr marL="12700">
              <a:spcBef>
                <a:spcPts val="100"/>
              </a:spcBef>
              <a:defRPr/>
            </a:pPr>
            <a:r>
              <a:rPr sz="3200" spc="-5" dirty="0"/>
              <a:t>Sample:</a:t>
            </a:r>
            <a:r>
              <a:rPr sz="3200" spc="-35" dirty="0"/>
              <a:t> </a:t>
            </a:r>
            <a:r>
              <a:rPr sz="3200" spc="-5" dirty="0"/>
              <a:t>Conv_Trace</a:t>
            </a:r>
          </a:p>
        </p:txBody>
      </p:sp>
      <p:sp>
        <p:nvSpPr>
          <p:cNvPr id="192515" name="TextBox 1">
            <a:extLst>
              <a:ext uri="{FF2B5EF4-FFF2-40B4-BE49-F238E27FC236}">
                <a16:creationId xmlns:a16="http://schemas.microsoft.com/office/drawing/2014/main" id="{F88DE467-28C0-4D07-AE96-B6FA6481EA2E}"/>
              </a:ext>
            </a:extLst>
          </p:cNvPr>
          <p:cNvSpPr txBox="1">
            <a:spLocks noChangeArrowheads="1"/>
          </p:cNvSpPr>
          <p:nvPr/>
        </p:nvSpPr>
        <p:spPr bwMode="auto">
          <a:xfrm>
            <a:off x="0" y="1081088"/>
            <a:ext cx="4800600" cy="486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dirty="0">
                <a:latin typeface="Courier New" panose="02070309020205020404" pitchFamily="49" charset="0"/>
                <a:cs typeface="Courier New" panose="02070309020205020404" pitchFamily="49" charset="0"/>
              </a:rPr>
              <a:t>C---------------------------------------------------------</a:t>
            </a:r>
          </a:p>
          <a:p>
            <a:r>
              <a:rPr lang="en-US" altLang="en-US" sz="1000" dirty="0">
                <a:latin typeface="Courier New" panose="02070309020205020404" pitchFamily="49" charset="0"/>
                <a:cs typeface="Courier New" panose="02070309020205020404" pitchFamily="49" charset="0"/>
              </a:rPr>
              <a:t>C !!! Convergence Trace !!!</a:t>
            </a:r>
          </a:p>
          <a:p>
            <a:r>
              <a:rPr lang="en-US" altLang="en-US" sz="1000" dirty="0">
                <a:latin typeface="Courier New" panose="02070309020205020404" pitchFamily="49" charset="0"/>
                <a:cs typeface="Courier New" panose="02070309020205020404" pitchFamily="49" charset="0"/>
              </a:rPr>
              <a:t>C---------------------------------------------------------</a:t>
            </a:r>
          </a:p>
          <a:p>
            <a:r>
              <a:rPr lang="en-US" altLang="en-US" sz="1000" dirty="0">
                <a:latin typeface="Courier New" panose="02070309020205020404" pitchFamily="49" charset="0"/>
                <a:cs typeface="Courier New" panose="02070309020205020404" pitchFamily="49" charset="0"/>
              </a:rPr>
              <a:t>F     SUBROUTINE CONV_TRACE(</a:t>
            </a:r>
            <a:r>
              <a:rPr lang="en-US" altLang="en-US" sz="1000" dirty="0" err="1">
                <a:latin typeface="Courier New" panose="02070309020205020404" pitchFamily="49" charset="0"/>
                <a:cs typeface="Courier New" panose="02070309020205020404" pitchFamily="49" charset="0"/>
              </a:rPr>
              <a:t>FileSpec</a:t>
            </a:r>
            <a:r>
              <a:rPr lang="en-US" altLang="en-US" sz="1000" dirty="0">
                <a:latin typeface="Courier New" panose="02070309020205020404" pitchFamily="49" charset="0"/>
                <a:cs typeface="Courier New" panose="02070309020205020404" pitchFamily="49" charset="0"/>
              </a:rPr>
              <a:t>)</a:t>
            </a:r>
          </a:p>
          <a:p>
            <a:r>
              <a:rPr lang="en-US" altLang="en-US" sz="1000" dirty="0">
                <a:latin typeface="Courier New" panose="02070309020205020404" pitchFamily="49" charset="0"/>
                <a:cs typeface="Courier New" panose="02070309020205020404" pitchFamily="49" charset="0"/>
              </a:rPr>
              <a:t>M     CALL COMMON</a:t>
            </a:r>
          </a:p>
          <a:p>
            <a:r>
              <a:rPr lang="en-US" altLang="en-US" sz="1000" dirty="0">
                <a:latin typeface="Courier New" panose="02070309020205020404" pitchFamily="49" charset="0"/>
                <a:cs typeface="Courier New" panose="02070309020205020404" pitchFamily="49" charset="0"/>
              </a:rPr>
              <a:t>F     INTEGER </a:t>
            </a:r>
            <a:r>
              <a:rPr lang="en-US" altLang="en-US" sz="1000" dirty="0" err="1">
                <a:latin typeface="Courier New" panose="02070309020205020404" pitchFamily="49" charset="0"/>
                <a:cs typeface="Courier New" panose="02070309020205020404" pitchFamily="49" charset="0"/>
              </a:rPr>
              <a:t>FileSpec,I,CONVERGED</a:t>
            </a:r>
            <a:endParaRPr lang="en-US" altLang="en-US" sz="1000" dirty="0">
              <a:latin typeface="Courier New" panose="02070309020205020404" pitchFamily="49" charset="0"/>
              <a:cs typeface="Courier New" panose="02070309020205020404" pitchFamily="49" charset="0"/>
            </a:endParaRPr>
          </a:p>
          <a:p>
            <a:r>
              <a:rPr lang="en-US" altLang="en-US" sz="1000" dirty="0">
                <a:latin typeface="Courier New" panose="02070309020205020404" pitchFamily="49" charset="0"/>
                <a:cs typeface="Courier New" panose="02070309020205020404" pitchFamily="49" charset="0"/>
              </a:rPr>
              <a:t>F     DO I=1,MMODS</a:t>
            </a:r>
          </a:p>
          <a:p>
            <a:r>
              <a:rPr lang="en-US" altLang="en-US" sz="1000" dirty="0">
                <a:latin typeface="Courier New" panose="02070309020205020404" pitchFamily="49" charset="0"/>
                <a:cs typeface="Courier New" panose="02070309020205020404" pitchFamily="49" charset="0"/>
              </a:rPr>
              <a:t>M       IF(NSOL.EQ.1) THEN</a:t>
            </a:r>
          </a:p>
          <a:p>
            <a:r>
              <a:rPr lang="en-US" altLang="en-US" sz="1000" dirty="0">
                <a:latin typeface="Courier New" panose="02070309020205020404" pitchFamily="49" charset="0"/>
                <a:cs typeface="Courier New" panose="02070309020205020404" pitchFamily="49" charset="0"/>
              </a:rPr>
              <a:t>F         CONVERGED = 1</a:t>
            </a:r>
          </a:p>
          <a:p>
            <a:r>
              <a:rPr lang="en-US" altLang="en-US" sz="1000" dirty="0">
                <a:latin typeface="Courier New" panose="02070309020205020404" pitchFamily="49" charset="0"/>
                <a:cs typeface="Courier New" panose="02070309020205020404" pitchFamily="49" charset="0"/>
              </a:rPr>
              <a:t>F         IF(ABS(DRLXCC(I)).GT.DRLXCA(I)) CONVERGED = 0</a:t>
            </a:r>
          </a:p>
          <a:p>
            <a:r>
              <a:rPr lang="en-US" altLang="en-US" sz="1000" dirty="0">
                <a:latin typeface="Courier New" panose="02070309020205020404" pitchFamily="49" charset="0"/>
                <a:cs typeface="Courier New" panose="02070309020205020404" pitchFamily="49" charset="0"/>
              </a:rPr>
              <a:t>F         IF(ABS(ARLXCC(I)).GT.ARLXCA(I)) CONVERGED = 0</a:t>
            </a:r>
          </a:p>
          <a:p>
            <a:r>
              <a:rPr lang="en-US" altLang="en-US" sz="1000" dirty="0">
                <a:latin typeface="Courier New" panose="02070309020205020404" pitchFamily="49" charset="0"/>
                <a:cs typeface="Courier New" panose="02070309020205020404" pitchFamily="49" charset="0"/>
              </a:rPr>
              <a:t>F         IF (CONVERGED.EQ.0) THEN</a:t>
            </a:r>
          </a:p>
          <a:p>
            <a:r>
              <a:rPr lang="en-US" altLang="en-US" sz="1000" dirty="0">
                <a:latin typeface="Courier New" panose="02070309020205020404" pitchFamily="49" charset="0"/>
                <a:cs typeface="Courier New" panose="02070309020205020404" pitchFamily="49" charset="0"/>
              </a:rPr>
              <a:t>F           WRITE(FileSpec,10) TIMEN,','</a:t>
            </a:r>
          </a:p>
          <a:p>
            <a:r>
              <a:rPr lang="en-US" altLang="en-US" sz="1000" dirty="0">
                <a:latin typeface="Courier New" panose="02070309020205020404" pitchFamily="49" charset="0"/>
                <a:cs typeface="Courier New" panose="02070309020205020404" pitchFamily="49" charset="0"/>
              </a:rPr>
              <a:t>F           WRITE(FileSpec,11) LOOPCT,','</a:t>
            </a:r>
          </a:p>
          <a:p>
            <a:r>
              <a:rPr lang="en-US" altLang="en-US" sz="1000" dirty="0">
                <a:latin typeface="Courier New" panose="02070309020205020404" pitchFamily="49" charset="0"/>
                <a:cs typeface="Courier New" panose="02070309020205020404" pitchFamily="49" charset="0"/>
              </a:rPr>
              <a:t>F           WRITE(FileSpec,9) NMOD(I),','</a:t>
            </a:r>
          </a:p>
          <a:p>
            <a:r>
              <a:rPr lang="en-US" altLang="en-US" sz="1000" dirty="0">
                <a:latin typeface="Courier New" panose="02070309020205020404" pitchFamily="49" charset="0"/>
                <a:cs typeface="Courier New" panose="02070309020205020404" pitchFamily="49" charset="0"/>
              </a:rPr>
              <a:t>F           WRITE(FileSpec,10) DRLXCA(I),','</a:t>
            </a:r>
          </a:p>
          <a:p>
            <a:r>
              <a:rPr lang="en-US" altLang="en-US" sz="1000" dirty="0">
                <a:latin typeface="Courier New" panose="02070309020205020404" pitchFamily="49" charset="0"/>
                <a:cs typeface="Courier New" panose="02070309020205020404" pitchFamily="49" charset="0"/>
              </a:rPr>
              <a:t>F           WRITE(FileSpec,10) DRLXCC(I),','</a:t>
            </a:r>
          </a:p>
          <a:p>
            <a:r>
              <a:rPr lang="en-US" altLang="en-US" sz="1000" dirty="0">
                <a:latin typeface="Courier New" panose="02070309020205020404" pitchFamily="49" charset="0"/>
                <a:cs typeface="Courier New" panose="02070309020205020404" pitchFamily="49" charset="0"/>
              </a:rPr>
              <a:t>F           WRITE(FileSpec,11) NDRLXN(I),','</a:t>
            </a:r>
          </a:p>
          <a:p>
            <a:r>
              <a:rPr lang="en-US" altLang="en-US" sz="1000" dirty="0">
                <a:latin typeface="Courier New" panose="02070309020205020404" pitchFamily="49" charset="0"/>
                <a:cs typeface="Courier New" panose="02070309020205020404" pitchFamily="49" charset="0"/>
              </a:rPr>
              <a:t>F           WRITE(FileSpec,10) ARLXCA(I),','</a:t>
            </a:r>
          </a:p>
          <a:p>
            <a:r>
              <a:rPr lang="en-US" altLang="en-US" sz="1000" dirty="0">
                <a:latin typeface="Courier New" panose="02070309020205020404" pitchFamily="49" charset="0"/>
                <a:cs typeface="Courier New" panose="02070309020205020404" pitchFamily="49" charset="0"/>
              </a:rPr>
              <a:t>F           WRITE(FileSpec,10) ARLXCC(I),','</a:t>
            </a:r>
          </a:p>
          <a:p>
            <a:r>
              <a:rPr lang="en-US" altLang="en-US" sz="1000" dirty="0">
                <a:latin typeface="Courier New" panose="02070309020205020404" pitchFamily="49" charset="0"/>
                <a:cs typeface="Courier New" panose="02070309020205020404" pitchFamily="49" charset="0"/>
              </a:rPr>
              <a:t>F           WRITE(FileSpec,11) NARLXN(I),','</a:t>
            </a:r>
          </a:p>
          <a:p>
            <a:r>
              <a:rPr lang="en-US" altLang="en-US" sz="1000" dirty="0">
                <a:latin typeface="Courier New" panose="02070309020205020404" pitchFamily="49" charset="0"/>
                <a:cs typeface="Courier New" panose="02070309020205020404" pitchFamily="49" charset="0"/>
              </a:rPr>
              <a:t>F           WRITE(FileSpec,10) EBALSA(I),','</a:t>
            </a:r>
          </a:p>
          <a:p>
            <a:r>
              <a:rPr lang="en-US" altLang="en-US" sz="1000" dirty="0">
                <a:latin typeface="Courier New" panose="02070309020205020404" pitchFamily="49" charset="0"/>
                <a:cs typeface="Courier New" panose="02070309020205020404" pitchFamily="49" charset="0"/>
              </a:rPr>
              <a:t>F           WRITE(FileSpec,13) ESUMIS(I),','</a:t>
            </a:r>
          </a:p>
          <a:p>
            <a:r>
              <a:rPr lang="en-US" altLang="en-US" sz="1000" dirty="0">
                <a:latin typeface="Courier New" panose="02070309020205020404" pitchFamily="49" charset="0"/>
                <a:cs typeface="Courier New" panose="02070309020205020404" pitchFamily="49" charset="0"/>
              </a:rPr>
              <a:t>F           WRITE(FileSpec,13) ESUMOS(I),','</a:t>
            </a:r>
          </a:p>
          <a:p>
            <a:r>
              <a:rPr lang="en-US" altLang="en-US" sz="1000" dirty="0">
                <a:latin typeface="Courier New" panose="02070309020205020404" pitchFamily="49" charset="0"/>
                <a:cs typeface="Courier New" panose="02070309020205020404" pitchFamily="49" charset="0"/>
              </a:rPr>
              <a:t>F           WRITE(FileSpec,13) EBALSC,','</a:t>
            </a:r>
          </a:p>
          <a:p>
            <a:r>
              <a:rPr lang="en-US" altLang="en-US" sz="1000" dirty="0">
                <a:latin typeface="Courier New" panose="02070309020205020404" pitchFamily="49" charset="0"/>
                <a:cs typeface="Courier New" panose="02070309020205020404" pitchFamily="49" charset="0"/>
              </a:rPr>
              <a:t>F           WRITE(FileSpec,13) TSUMIS,','</a:t>
            </a:r>
          </a:p>
          <a:p>
            <a:r>
              <a:rPr lang="en-US" altLang="en-US" sz="1000" dirty="0">
                <a:latin typeface="Courier New" panose="02070309020205020404" pitchFamily="49" charset="0"/>
                <a:cs typeface="Courier New" panose="02070309020205020404" pitchFamily="49" charset="0"/>
              </a:rPr>
              <a:t>F           WRITE(FileSpec,14) TSUMOS,','</a:t>
            </a:r>
          </a:p>
          <a:p>
            <a:r>
              <a:rPr lang="en-US" altLang="en-US" sz="1000" dirty="0">
                <a:latin typeface="Courier New" panose="02070309020205020404" pitchFamily="49" charset="0"/>
                <a:cs typeface="Courier New" panose="02070309020205020404" pitchFamily="49" charset="0"/>
              </a:rPr>
              <a:t>F         ENDIF</a:t>
            </a:r>
          </a:p>
          <a:p>
            <a:r>
              <a:rPr lang="en-US" altLang="en-US" sz="1000" dirty="0">
                <a:latin typeface="Courier New" panose="02070309020205020404" pitchFamily="49" charset="0"/>
                <a:cs typeface="Courier New" panose="02070309020205020404" pitchFamily="49" charset="0"/>
              </a:rPr>
              <a:t>M       ELSE</a:t>
            </a:r>
          </a:p>
          <a:p>
            <a:r>
              <a:rPr lang="en-US" altLang="en-US" sz="1000" dirty="0">
                <a:latin typeface="Courier New" panose="02070309020205020404" pitchFamily="49" charset="0"/>
                <a:cs typeface="Courier New" panose="02070309020205020404" pitchFamily="49" charset="0"/>
              </a:rPr>
              <a:t>...</a:t>
            </a:r>
          </a:p>
          <a:p>
            <a:endParaRPr lang="en-US" altLang="en-US" sz="1000" dirty="0">
              <a:latin typeface="Courier New" panose="02070309020205020404" pitchFamily="49" charset="0"/>
              <a:cs typeface="Courier New" panose="02070309020205020404" pitchFamily="49" charset="0"/>
            </a:endParaRPr>
          </a:p>
        </p:txBody>
      </p:sp>
      <p:sp>
        <p:nvSpPr>
          <p:cNvPr id="192516" name="TextBox 6">
            <a:extLst>
              <a:ext uri="{FF2B5EF4-FFF2-40B4-BE49-F238E27FC236}">
                <a16:creationId xmlns:a16="http://schemas.microsoft.com/office/drawing/2014/main" id="{F5F926C0-2D04-48B0-8566-6FDDD31B2411}"/>
              </a:ext>
            </a:extLst>
          </p:cNvPr>
          <p:cNvSpPr txBox="1">
            <a:spLocks noChangeArrowheads="1"/>
          </p:cNvSpPr>
          <p:nvPr/>
        </p:nvSpPr>
        <p:spPr bwMode="auto">
          <a:xfrm>
            <a:off x="4648200" y="1074738"/>
            <a:ext cx="4419600" cy="547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000" dirty="0">
                <a:latin typeface="Courier New" panose="02070309020205020404" pitchFamily="49" charset="0"/>
                <a:cs typeface="Courier New" panose="02070309020205020404" pitchFamily="49" charset="0"/>
              </a:rPr>
              <a:t>...</a:t>
            </a:r>
          </a:p>
          <a:p>
            <a:r>
              <a:rPr lang="en-US" altLang="en-US" sz="1000" dirty="0">
                <a:latin typeface="Courier New" panose="02070309020205020404" pitchFamily="49" charset="0"/>
                <a:cs typeface="Courier New" panose="02070309020205020404" pitchFamily="49" charset="0"/>
              </a:rPr>
              <a:t>F         CONVERGED = 1</a:t>
            </a:r>
          </a:p>
          <a:p>
            <a:r>
              <a:rPr lang="en-US" altLang="en-US" sz="1000" dirty="0">
                <a:latin typeface="Courier New" panose="02070309020205020404" pitchFamily="49" charset="0"/>
                <a:cs typeface="Courier New" panose="02070309020205020404" pitchFamily="49" charset="0"/>
              </a:rPr>
              <a:t>F         IF(ABS(DRLXCC(I)).GT.DRLXCA(I)) CONVERGED = 0</a:t>
            </a:r>
          </a:p>
          <a:p>
            <a:r>
              <a:rPr lang="en-US" altLang="en-US" sz="1000" dirty="0">
                <a:latin typeface="Courier New" panose="02070309020205020404" pitchFamily="49" charset="0"/>
                <a:cs typeface="Courier New" panose="02070309020205020404" pitchFamily="49" charset="0"/>
              </a:rPr>
              <a:t>F         IF(ABS(ARLXCC(I)).GT.ARLXCA(I)) CONVERGED = 0</a:t>
            </a:r>
          </a:p>
          <a:p>
            <a:r>
              <a:rPr lang="en-US" altLang="en-US" sz="1000" dirty="0">
                <a:latin typeface="Courier New" panose="02070309020205020404" pitchFamily="49" charset="0"/>
                <a:cs typeface="Courier New" panose="02070309020205020404" pitchFamily="49" charset="0"/>
              </a:rPr>
              <a:t>F         IF(ABS(DTMPCC(I)).GT.DTMPCA(I)) CONVERGED = 0</a:t>
            </a:r>
          </a:p>
          <a:p>
            <a:r>
              <a:rPr lang="en-US" altLang="en-US" sz="1000" dirty="0">
                <a:latin typeface="Courier New" panose="02070309020205020404" pitchFamily="49" charset="0"/>
                <a:cs typeface="Courier New" panose="02070309020205020404" pitchFamily="49" charset="0"/>
              </a:rPr>
              <a:t>F         IF(ABS(ATMPCC(I)).GT.ATMPCA(I)) CONVERGED = 0</a:t>
            </a:r>
          </a:p>
          <a:p>
            <a:r>
              <a:rPr lang="en-US" altLang="en-US" sz="1000" dirty="0">
                <a:latin typeface="Courier New" panose="02070309020205020404" pitchFamily="49" charset="0"/>
                <a:cs typeface="Courier New" panose="02070309020205020404" pitchFamily="49" charset="0"/>
              </a:rPr>
              <a:t>F         IF (CONVERGED.EQ.0) THEN</a:t>
            </a:r>
          </a:p>
          <a:p>
            <a:r>
              <a:rPr lang="en-US" altLang="en-US" sz="1000" dirty="0">
                <a:latin typeface="Courier New" panose="02070309020205020404" pitchFamily="49" charset="0"/>
                <a:cs typeface="Courier New" panose="02070309020205020404" pitchFamily="49" charset="0"/>
              </a:rPr>
              <a:t>F           WRITE(FileSpec,10) TIMEN,','</a:t>
            </a:r>
          </a:p>
          <a:p>
            <a:r>
              <a:rPr lang="en-US" altLang="en-US" sz="1000" dirty="0">
                <a:latin typeface="Courier New" panose="02070309020205020404" pitchFamily="49" charset="0"/>
                <a:cs typeface="Courier New" panose="02070309020205020404" pitchFamily="49" charset="0"/>
              </a:rPr>
              <a:t>F           WRITE(FileSpec,11) LOOPCT,','</a:t>
            </a:r>
          </a:p>
          <a:p>
            <a:r>
              <a:rPr lang="en-US" altLang="en-US" sz="1000" dirty="0">
                <a:latin typeface="Courier New" panose="02070309020205020404" pitchFamily="49" charset="0"/>
                <a:cs typeface="Courier New" panose="02070309020205020404" pitchFamily="49" charset="0"/>
              </a:rPr>
              <a:t>F           WRITE(FileSpec,9) NMOD(I),','</a:t>
            </a:r>
          </a:p>
          <a:p>
            <a:r>
              <a:rPr lang="en-US" altLang="en-US" sz="1000" dirty="0">
                <a:latin typeface="Courier New" panose="02070309020205020404" pitchFamily="49" charset="0"/>
                <a:cs typeface="Courier New" panose="02070309020205020404" pitchFamily="49" charset="0"/>
              </a:rPr>
              <a:t>F           WRITE(FileSpec,10) DRLXCA(I),','</a:t>
            </a:r>
          </a:p>
          <a:p>
            <a:r>
              <a:rPr lang="en-US" altLang="en-US" sz="1000" dirty="0">
                <a:latin typeface="Courier New" panose="02070309020205020404" pitchFamily="49" charset="0"/>
                <a:cs typeface="Courier New" panose="02070309020205020404" pitchFamily="49" charset="0"/>
              </a:rPr>
              <a:t>F           WRITE(FileSpec,10) DRLXCC(I),','</a:t>
            </a:r>
          </a:p>
          <a:p>
            <a:r>
              <a:rPr lang="en-US" altLang="en-US" sz="1000" dirty="0">
                <a:latin typeface="Courier New" panose="02070309020205020404" pitchFamily="49" charset="0"/>
                <a:cs typeface="Courier New" panose="02070309020205020404" pitchFamily="49" charset="0"/>
              </a:rPr>
              <a:t>F           WRITE(FileSpec,11) NDRLXN(I),','</a:t>
            </a:r>
          </a:p>
          <a:p>
            <a:r>
              <a:rPr lang="en-US" altLang="en-US" sz="1000" dirty="0">
                <a:latin typeface="Courier New" panose="02070309020205020404" pitchFamily="49" charset="0"/>
                <a:cs typeface="Courier New" panose="02070309020205020404" pitchFamily="49" charset="0"/>
              </a:rPr>
              <a:t>F           WRITE(FileSpec,10) ARLXCA(I),','</a:t>
            </a:r>
          </a:p>
          <a:p>
            <a:r>
              <a:rPr lang="en-US" altLang="en-US" sz="1000" dirty="0">
                <a:latin typeface="Courier New" panose="02070309020205020404" pitchFamily="49" charset="0"/>
                <a:cs typeface="Courier New" panose="02070309020205020404" pitchFamily="49" charset="0"/>
              </a:rPr>
              <a:t>F           WRITE(FileSpec,10) ARLXCC(I),','</a:t>
            </a:r>
          </a:p>
          <a:p>
            <a:r>
              <a:rPr lang="en-US" altLang="en-US" sz="1000" dirty="0">
                <a:latin typeface="Courier New" panose="02070309020205020404" pitchFamily="49" charset="0"/>
                <a:cs typeface="Courier New" panose="02070309020205020404" pitchFamily="49" charset="0"/>
              </a:rPr>
              <a:t>F           WRITE(FileSpec,11) NARLXN(I),','</a:t>
            </a:r>
          </a:p>
          <a:p>
            <a:r>
              <a:rPr lang="en-US" altLang="en-US" sz="1000" dirty="0">
                <a:latin typeface="Courier New" panose="02070309020205020404" pitchFamily="49" charset="0"/>
                <a:cs typeface="Courier New" panose="02070309020205020404" pitchFamily="49" charset="0"/>
              </a:rPr>
              <a:t>F           WRITE(FileSpec,10) DTMPCA(I),','</a:t>
            </a:r>
          </a:p>
          <a:p>
            <a:r>
              <a:rPr lang="en-US" altLang="en-US" sz="1000" dirty="0">
                <a:latin typeface="Courier New" panose="02070309020205020404" pitchFamily="49" charset="0"/>
                <a:cs typeface="Courier New" panose="02070309020205020404" pitchFamily="49" charset="0"/>
              </a:rPr>
              <a:t>F           WRITE(FileSpec,10) DTMPCC(I),','</a:t>
            </a:r>
          </a:p>
          <a:p>
            <a:r>
              <a:rPr lang="en-US" altLang="en-US" sz="1000" dirty="0">
                <a:latin typeface="Courier New" panose="02070309020205020404" pitchFamily="49" charset="0"/>
                <a:cs typeface="Courier New" panose="02070309020205020404" pitchFamily="49" charset="0"/>
              </a:rPr>
              <a:t>F           WRITE(FileSpec,11) NDTMPN(I),','</a:t>
            </a:r>
          </a:p>
          <a:p>
            <a:r>
              <a:rPr lang="en-US" altLang="en-US" sz="1000" dirty="0">
                <a:latin typeface="Courier New" panose="02070309020205020404" pitchFamily="49" charset="0"/>
                <a:cs typeface="Courier New" panose="02070309020205020404" pitchFamily="49" charset="0"/>
              </a:rPr>
              <a:t>F           WRITE(FileSpec,16) ATMPCA(I),','</a:t>
            </a:r>
          </a:p>
          <a:p>
            <a:r>
              <a:rPr lang="en-US" altLang="en-US" sz="1000" dirty="0">
                <a:latin typeface="Courier New" panose="02070309020205020404" pitchFamily="49" charset="0"/>
                <a:cs typeface="Courier New" panose="02070309020205020404" pitchFamily="49" charset="0"/>
              </a:rPr>
              <a:t>F           WRITE(FileSpec,10) ATMPCC(I),','</a:t>
            </a:r>
          </a:p>
          <a:p>
            <a:r>
              <a:rPr lang="en-US" altLang="en-US" sz="1000" dirty="0">
                <a:latin typeface="Courier New" panose="02070309020205020404" pitchFamily="49" charset="0"/>
                <a:cs typeface="Courier New" panose="02070309020205020404" pitchFamily="49" charset="0"/>
              </a:rPr>
              <a:t>F           WRITE(FileSpec,12) NATMPN(I),','</a:t>
            </a:r>
          </a:p>
          <a:p>
            <a:r>
              <a:rPr lang="en-US" altLang="en-US" sz="1000" dirty="0">
                <a:latin typeface="Courier New" panose="02070309020205020404" pitchFamily="49" charset="0"/>
                <a:cs typeface="Courier New" panose="02070309020205020404" pitchFamily="49" charset="0"/>
              </a:rPr>
              <a:t>F         ENDIF</a:t>
            </a:r>
          </a:p>
          <a:p>
            <a:r>
              <a:rPr lang="en-US" altLang="en-US" sz="1000" dirty="0">
                <a:latin typeface="Courier New" panose="02070309020205020404" pitchFamily="49" charset="0"/>
                <a:cs typeface="Courier New" panose="02070309020205020404" pitchFamily="49" charset="0"/>
              </a:rPr>
              <a:t>M       ENDIF</a:t>
            </a:r>
          </a:p>
          <a:p>
            <a:r>
              <a:rPr lang="en-US" altLang="en-US" sz="1000" dirty="0">
                <a:latin typeface="Courier New" panose="02070309020205020404" pitchFamily="49" charset="0"/>
                <a:cs typeface="Courier New" panose="02070309020205020404" pitchFamily="49" charset="0"/>
              </a:rPr>
              <a:t>F9      FORMAT(A8,A2\)</a:t>
            </a:r>
          </a:p>
          <a:p>
            <a:r>
              <a:rPr lang="en-US" altLang="en-US" sz="1000" dirty="0">
                <a:latin typeface="Courier New" panose="02070309020205020404" pitchFamily="49" charset="0"/>
                <a:cs typeface="Courier New" panose="02070309020205020404" pitchFamily="49" charset="0"/>
              </a:rPr>
              <a:t>F10     FORMAT(F10.2,A,\)</a:t>
            </a:r>
          </a:p>
          <a:p>
            <a:r>
              <a:rPr lang="en-US" altLang="en-US" sz="1000" dirty="0">
                <a:latin typeface="Courier New" panose="02070309020205020404" pitchFamily="49" charset="0"/>
                <a:cs typeface="Courier New" panose="02070309020205020404" pitchFamily="49" charset="0"/>
              </a:rPr>
              <a:t>F11     FORMAT(I10,A,\)</a:t>
            </a:r>
          </a:p>
          <a:p>
            <a:r>
              <a:rPr lang="en-US" altLang="en-US" sz="1000" dirty="0">
                <a:latin typeface="Courier New" panose="02070309020205020404" pitchFamily="49" charset="0"/>
                <a:cs typeface="Courier New" panose="02070309020205020404" pitchFamily="49" charset="0"/>
              </a:rPr>
              <a:t>F12     FORMAT(I10,A)</a:t>
            </a:r>
          </a:p>
          <a:p>
            <a:r>
              <a:rPr lang="en-US" altLang="en-US" sz="1000" dirty="0">
                <a:latin typeface="Courier New" panose="02070309020205020404" pitchFamily="49" charset="0"/>
                <a:cs typeface="Courier New" panose="02070309020205020404" pitchFamily="49" charset="0"/>
              </a:rPr>
              <a:t>F13     FORMAT(F11.4,A\)</a:t>
            </a:r>
          </a:p>
          <a:p>
            <a:r>
              <a:rPr lang="en-US" altLang="en-US" sz="1000" dirty="0">
                <a:latin typeface="Courier New" panose="02070309020205020404" pitchFamily="49" charset="0"/>
                <a:cs typeface="Courier New" panose="02070309020205020404" pitchFamily="49" charset="0"/>
              </a:rPr>
              <a:t>F14     FORMAT(F11.4,A)</a:t>
            </a:r>
          </a:p>
          <a:p>
            <a:r>
              <a:rPr lang="en-US" altLang="en-US" sz="1000" dirty="0">
                <a:latin typeface="Courier New" panose="02070309020205020404" pitchFamily="49" charset="0"/>
                <a:cs typeface="Courier New" panose="02070309020205020404" pitchFamily="49" charset="0"/>
              </a:rPr>
              <a:t>F15     FORMAT(D11.4,A\)</a:t>
            </a:r>
          </a:p>
          <a:p>
            <a:r>
              <a:rPr lang="en-US" altLang="en-US" sz="1000" dirty="0">
                <a:latin typeface="Courier New" panose="02070309020205020404" pitchFamily="49" charset="0"/>
                <a:cs typeface="Courier New" panose="02070309020205020404" pitchFamily="49" charset="0"/>
              </a:rPr>
              <a:t>F16     FORMAT(E11.2,A\)</a:t>
            </a:r>
          </a:p>
          <a:p>
            <a:r>
              <a:rPr lang="en-US" altLang="en-US" sz="1000" dirty="0">
                <a:latin typeface="Courier New" panose="02070309020205020404" pitchFamily="49" charset="0"/>
                <a:cs typeface="Courier New" panose="02070309020205020404" pitchFamily="49" charset="0"/>
              </a:rPr>
              <a:t>F     END DO</a:t>
            </a:r>
          </a:p>
          <a:p>
            <a:r>
              <a:rPr lang="en-US" altLang="en-US" sz="1000" dirty="0">
                <a:latin typeface="Courier New" panose="02070309020205020404" pitchFamily="49" charset="0"/>
                <a:cs typeface="Courier New" panose="02070309020205020404" pitchFamily="49" charset="0"/>
              </a:rPr>
              <a:t>F     END</a:t>
            </a:r>
          </a:p>
        </p:txBody>
      </p:sp>
      <p:sp>
        <p:nvSpPr>
          <p:cNvPr id="5" name="Slide Number Placeholder 1">
            <a:extLst>
              <a:ext uri="{FF2B5EF4-FFF2-40B4-BE49-F238E27FC236}">
                <a16:creationId xmlns:a16="http://schemas.microsoft.com/office/drawing/2014/main" id="{C993198F-6F3C-4680-81DB-26FE514C24F0}"/>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227</a:t>
            </a:fld>
            <a:endParaRPr lang="en-US" altLang="en-US" sz="1200" dirty="0"/>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F07FF9B9-E2CC-4145-9EF1-64D1306B2D7B}"/>
              </a:ext>
            </a:extLst>
          </p:cNvPr>
          <p:cNvSpPr txBox="1">
            <a:spLocks noGrp="1"/>
          </p:cNvSpPr>
          <p:nvPr>
            <p:ph type="title"/>
          </p:nvPr>
        </p:nvSpPr>
        <p:spPr>
          <a:xfrm>
            <a:off x="914400" y="1"/>
            <a:ext cx="7432158" cy="990600"/>
          </a:xfrm>
        </p:spPr>
        <p:txBody>
          <a:bodyPr lIns="0" tIns="12700" rIns="0" bIns="0" rtlCol="0">
            <a:noAutofit/>
          </a:bodyPr>
          <a:lstStyle/>
          <a:p>
            <a:pPr marL="12700">
              <a:spcBef>
                <a:spcPts val="100"/>
              </a:spcBef>
              <a:defRPr/>
            </a:pPr>
            <a:r>
              <a:rPr sz="3200" spc="-5" dirty="0"/>
              <a:t>Sample: Conv_Trace</a:t>
            </a:r>
            <a:r>
              <a:rPr sz="3200" spc="-20" dirty="0"/>
              <a:t> </a:t>
            </a:r>
            <a:r>
              <a:rPr sz="3200" dirty="0"/>
              <a:t>Output</a:t>
            </a:r>
          </a:p>
        </p:txBody>
      </p:sp>
      <p:sp>
        <p:nvSpPr>
          <p:cNvPr id="193539" name="object 3">
            <a:extLst>
              <a:ext uri="{FF2B5EF4-FFF2-40B4-BE49-F238E27FC236}">
                <a16:creationId xmlns:a16="http://schemas.microsoft.com/office/drawing/2014/main" id="{F4E586F5-66B5-4A75-9263-2AF3A5D8D385}"/>
              </a:ext>
            </a:extLst>
          </p:cNvPr>
          <p:cNvSpPr txBox="1">
            <a:spLocks noChangeArrowheads="1"/>
          </p:cNvSpPr>
          <p:nvPr/>
        </p:nvSpPr>
        <p:spPr bwMode="auto">
          <a:xfrm>
            <a:off x="231775" y="1236663"/>
            <a:ext cx="855821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06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000" b="1" i="1" u="sng">
                <a:latin typeface="Courier New" panose="02070309020205020404" pitchFamily="49" charset="0"/>
                <a:cs typeface="Courier New" panose="02070309020205020404" pitchFamily="49" charset="0"/>
              </a:rPr>
              <a:t>Lists: </a:t>
            </a:r>
            <a:r>
              <a:rPr lang="en-US" altLang="en-US" sz="1000" b="1" i="1">
                <a:latin typeface="Courier New" panose="02070309020205020404" pitchFamily="49" charset="0"/>
                <a:cs typeface="Courier New" panose="02070309020205020404" pitchFamily="49" charset="0"/>
              </a:rPr>
              <a:t> </a:t>
            </a:r>
            <a:r>
              <a:rPr lang="en-US" altLang="en-US" sz="1000" b="1" i="1" u="sng">
                <a:latin typeface="Courier New" panose="02070309020205020404" pitchFamily="49" charset="0"/>
                <a:cs typeface="Courier New" panose="02070309020205020404" pitchFamily="49" charset="0"/>
              </a:rPr>
              <a:t>TimeStep,LoopCt,Submodel,DRLXCA,DRLXCC,NDRLXN,ARLXCA,ARLXCC,NARLXN,EBALSA,ESUMIS,ESUMOS,EBLASC,TSUMIS,TSUMOS for</a:t>
            </a:r>
            <a:endParaRPr lang="en-US" altLang="en-US" sz="1000">
              <a:latin typeface="Courier New" panose="02070309020205020404" pitchFamily="49" charset="0"/>
              <a:cs typeface="Courier New" panose="02070309020205020404" pitchFamily="49" charset="0"/>
            </a:endParaRPr>
          </a:p>
          <a:p>
            <a:pPr>
              <a:spcBef>
                <a:spcPct val="0"/>
              </a:spcBef>
              <a:buFontTx/>
              <a:buNone/>
            </a:pPr>
            <a:r>
              <a:rPr lang="en-US" altLang="en-US" sz="1000" b="1" i="1" u="sng">
                <a:latin typeface="Courier New" panose="02070309020205020404" pitchFamily="49" charset="0"/>
                <a:cs typeface="Courier New" panose="02070309020205020404" pitchFamily="49" charset="0"/>
              </a:rPr>
              <a:t>any submodels which did not meet convergence criteria when this subroutine was called</a:t>
            </a:r>
            <a:endParaRPr lang="en-US" altLang="en-US" sz="1000">
              <a:latin typeface="Courier New" panose="02070309020205020404" pitchFamily="49" charset="0"/>
              <a:cs typeface="Courier New" panose="02070309020205020404" pitchFamily="49" charset="0"/>
            </a:endParaRPr>
          </a:p>
        </p:txBody>
      </p:sp>
      <p:graphicFrame>
        <p:nvGraphicFramePr>
          <p:cNvPr id="4" name="object 4">
            <a:extLst>
              <a:ext uri="{FF2B5EF4-FFF2-40B4-BE49-F238E27FC236}">
                <a16:creationId xmlns:a16="http://schemas.microsoft.com/office/drawing/2014/main" id="{F7CF3D90-70DF-478E-84AA-645BB5A63134}"/>
              </a:ext>
            </a:extLst>
          </p:cNvPr>
          <p:cNvGraphicFramePr>
            <a:graphicFrameLocks noGrp="1"/>
          </p:cNvGraphicFramePr>
          <p:nvPr/>
        </p:nvGraphicFramePr>
        <p:xfrm>
          <a:off x="212725" y="1865313"/>
          <a:ext cx="8331200" cy="4095752"/>
        </p:xfrm>
        <a:graphic>
          <a:graphicData uri="http://schemas.openxmlformats.org/drawingml/2006/table">
            <a:tbl>
              <a:tblPr/>
              <a:tblGrid>
                <a:gridCol w="411163">
                  <a:extLst>
                    <a:ext uri="{9D8B030D-6E8A-4147-A177-3AD203B41FA5}">
                      <a16:colId xmlns:a16="http://schemas.microsoft.com/office/drawing/2014/main" val="3010432991"/>
                    </a:ext>
                  </a:extLst>
                </a:gridCol>
                <a:gridCol w="439737">
                  <a:extLst>
                    <a:ext uri="{9D8B030D-6E8A-4147-A177-3AD203B41FA5}">
                      <a16:colId xmlns:a16="http://schemas.microsoft.com/office/drawing/2014/main" val="2834936041"/>
                    </a:ext>
                  </a:extLst>
                </a:gridCol>
                <a:gridCol w="920750">
                  <a:extLst>
                    <a:ext uri="{9D8B030D-6E8A-4147-A177-3AD203B41FA5}">
                      <a16:colId xmlns:a16="http://schemas.microsoft.com/office/drawing/2014/main" val="3053289713"/>
                    </a:ext>
                  </a:extLst>
                </a:gridCol>
                <a:gridCol w="169863">
                  <a:extLst>
                    <a:ext uri="{9D8B030D-6E8A-4147-A177-3AD203B41FA5}">
                      <a16:colId xmlns:a16="http://schemas.microsoft.com/office/drawing/2014/main" val="4205060746"/>
                    </a:ext>
                  </a:extLst>
                </a:gridCol>
                <a:gridCol w="442912">
                  <a:extLst>
                    <a:ext uri="{9D8B030D-6E8A-4147-A177-3AD203B41FA5}">
                      <a16:colId xmlns:a16="http://schemas.microsoft.com/office/drawing/2014/main" val="2929013004"/>
                    </a:ext>
                  </a:extLst>
                </a:gridCol>
                <a:gridCol w="479425">
                  <a:extLst>
                    <a:ext uri="{9D8B030D-6E8A-4147-A177-3AD203B41FA5}">
                      <a16:colId xmlns:a16="http://schemas.microsoft.com/office/drawing/2014/main" val="3573439119"/>
                    </a:ext>
                  </a:extLst>
                </a:gridCol>
                <a:gridCol w="511175">
                  <a:extLst>
                    <a:ext uri="{9D8B030D-6E8A-4147-A177-3AD203B41FA5}">
                      <a16:colId xmlns:a16="http://schemas.microsoft.com/office/drawing/2014/main" val="427473771"/>
                    </a:ext>
                  </a:extLst>
                </a:gridCol>
                <a:gridCol w="442913">
                  <a:extLst>
                    <a:ext uri="{9D8B030D-6E8A-4147-A177-3AD203B41FA5}">
                      <a16:colId xmlns:a16="http://schemas.microsoft.com/office/drawing/2014/main" val="1553061495"/>
                    </a:ext>
                  </a:extLst>
                </a:gridCol>
                <a:gridCol w="477837">
                  <a:extLst>
                    <a:ext uri="{9D8B030D-6E8A-4147-A177-3AD203B41FA5}">
                      <a16:colId xmlns:a16="http://schemas.microsoft.com/office/drawing/2014/main" val="2241198200"/>
                    </a:ext>
                  </a:extLst>
                </a:gridCol>
                <a:gridCol w="612775">
                  <a:extLst>
                    <a:ext uri="{9D8B030D-6E8A-4147-A177-3AD203B41FA5}">
                      <a16:colId xmlns:a16="http://schemas.microsoft.com/office/drawing/2014/main" val="2511473498"/>
                    </a:ext>
                  </a:extLst>
                </a:gridCol>
                <a:gridCol w="409575">
                  <a:extLst>
                    <a:ext uri="{9D8B030D-6E8A-4147-A177-3AD203B41FA5}">
                      <a16:colId xmlns:a16="http://schemas.microsoft.com/office/drawing/2014/main" val="4287740775"/>
                    </a:ext>
                  </a:extLst>
                </a:gridCol>
                <a:gridCol w="590550">
                  <a:extLst>
                    <a:ext uri="{9D8B030D-6E8A-4147-A177-3AD203B41FA5}">
                      <a16:colId xmlns:a16="http://schemas.microsoft.com/office/drawing/2014/main" val="4289904359"/>
                    </a:ext>
                  </a:extLst>
                </a:gridCol>
                <a:gridCol w="546100">
                  <a:extLst>
                    <a:ext uri="{9D8B030D-6E8A-4147-A177-3AD203B41FA5}">
                      <a16:colId xmlns:a16="http://schemas.microsoft.com/office/drawing/2014/main" val="1370780400"/>
                    </a:ext>
                  </a:extLst>
                </a:gridCol>
                <a:gridCol w="615950">
                  <a:extLst>
                    <a:ext uri="{9D8B030D-6E8A-4147-A177-3AD203B41FA5}">
                      <a16:colId xmlns:a16="http://schemas.microsoft.com/office/drawing/2014/main" val="100955636"/>
                    </a:ext>
                  </a:extLst>
                </a:gridCol>
                <a:gridCol w="542925">
                  <a:extLst>
                    <a:ext uri="{9D8B030D-6E8A-4147-A177-3AD203B41FA5}">
                      <a16:colId xmlns:a16="http://schemas.microsoft.com/office/drawing/2014/main" val="3000142546"/>
                    </a:ext>
                  </a:extLst>
                </a:gridCol>
                <a:gridCol w="717550">
                  <a:extLst>
                    <a:ext uri="{9D8B030D-6E8A-4147-A177-3AD203B41FA5}">
                      <a16:colId xmlns:a16="http://schemas.microsoft.com/office/drawing/2014/main" val="2373664692"/>
                    </a:ext>
                  </a:extLst>
                </a:gridCol>
              </a:tblGrid>
              <a:tr h="133350">
                <a:tc rowSpan="1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9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5000,PY_DIODE,</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10190,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10111,</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 107.7526,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92690113"/>
                  </a:ext>
                </a:extLst>
              </a:tr>
              <a:tr h="136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5000,MY_DIODE,</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10450,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0.08,</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10521,</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 76.3841,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83838255"/>
                  </a:ext>
                </a:extLst>
              </a:tr>
              <a:tr h="136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tabLst>
                          <a:tab pos="9540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540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540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tab pos="954088"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5000,KAHTR	,</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marL="1682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68275"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4071,</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 0.0000,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63665161"/>
                  </a:ext>
                </a:extLst>
              </a:tr>
              <a:tr h="136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tabLst>
                          <a:tab pos="9540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540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540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tab pos="954088"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5000,KAPR	,</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16524,</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0.05,</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44302,</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0.01,1371.5599,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50584194"/>
                  </a:ext>
                </a:extLst>
              </a:tr>
              <a:tr h="136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tabLst>
                          <a:tab pos="9540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540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540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tab pos="954088"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5000,KUHTR	,</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0.16,</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11432,</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 0.0000,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57533654"/>
                  </a:ext>
                </a:extLst>
              </a:tr>
              <a:tr h="136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tabLst>
                          <a:tab pos="9540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540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540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tab pos="954088"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5000,KUPR	,</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0.09,</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51432,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0.02,</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15114,</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0.01,3418.2185,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19439432"/>
                  </a:ext>
                </a:extLst>
              </a:tr>
              <a:tr h="136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tabLst>
                          <a:tab pos="9540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540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540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tab pos="954088"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5000,GMI	,</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-0.10,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1227,</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-0.10,</a:t>
                      </a:r>
                    </a:p>
                  </a:txBody>
                  <a:tcPr marL="0" marR="0" marT="0" marB="0" horzOverflow="overflow">
                    <a:lnL>
                      <a:noFill/>
                    </a:lnL>
                    <a:lnR>
                      <a:noFill/>
                    </a:lnR>
                    <a:lnT>
                      <a:noFill/>
                    </a:lnT>
                    <a:lnB>
                      <a:noFill/>
                    </a:lnB>
                    <a:lnTlToBr>
                      <a:noFill/>
                    </a:lnTlToBr>
                    <a:lnBlToTr>
                      <a:noFill/>
                    </a:lnBlToTr>
                    <a:noFill/>
                  </a:tcPr>
                </a:tc>
                <a:tc>
                  <a:txBody>
                    <a:bodyPr/>
                    <a:lstStyle>
                      <a:lvl1pPr marL="1682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68275"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7991,</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0.01,1168.1204,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76069873"/>
                  </a:ext>
                </a:extLst>
              </a:tr>
              <a:tr h="136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tabLst>
                          <a:tab pos="9540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540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540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tab pos="954088"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5000,RF	,</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11014,</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102460,</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 65.8247,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70836921"/>
                  </a:ext>
                </a:extLst>
              </a:tr>
              <a:tr h="136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tabLst>
                          <a:tab pos="9540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540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540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tab pos="954088"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5000,PY_ACT	,</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132,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1682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68275"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1132,</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 10.4051,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64040114"/>
                  </a:ext>
                </a:extLst>
              </a:tr>
              <a:tr h="136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tabLst>
                          <a:tab pos="9540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540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540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tab pos="954088"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5000,ACS5	,</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22,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10020,</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 5.4127,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88971174"/>
                  </a:ext>
                </a:extLst>
              </a:tr>
              <a:tr h="136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tabLst>
                          <a:tab pos="9540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540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540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tab pos="954088"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5000,ACS6	,</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22,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0.02,</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10032,</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 5.2209,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898762"/>
                  </a:ext>
                </a:extLst>
              </a:tr>
              <a:tr h="136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tabLst>
                          <a:tab pos="9540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540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540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tab pos="954088"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5000,ACS	,</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3,</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0.03,</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200003,</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 91.6071,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2841848"/>
                  </a:ext>
                </a:extLst>
              </a:tr>
              <a:tr h="136525">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grid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gridSpan="6">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65242713"/>
                  </a:ext>
                </a:extLst>
              </a:tr>
              <a:tr h="133350">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gridSpan="2">
                  <a:txBody>
                    <a:bodyPr/>
                    <a:lstStyle>
                      <a:lvl1pPr marL="66675">
                        <a:spcBef>
                          <a:spcPct val="20000"/>
                        </a:spcBef>
                        <a:buFont typeface="Arial" panose="020B0604020202020204" pitchFamily="34" charset="0"/>
                        <a:tabLst>
                          <a:tab pos="954088"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54088"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54088"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54088"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54088" algn="l"/>
                        </a:tabLst>
                        <a:defRPr>
                          <a:solidFill>
                            <a:schemeClr val="tx1"/>
                          </a:solidFill>
                          <a:latin typeface="Calibri" panose="020F0502020204030204" pitchFamily="34" charset="0"/>
                        </a:defRPr>
                      </a:lvl9pPr>
                    </a:lstStyle>
                    <a:p>
                      <a:pPr marL="66675" marR="0" lvl="0" indent="0" algn="l" defTabSz="914400" rtl="0" eaLnBrk="1" fontAlgn="base" latinLnBrk="0" hangingPunct="1">
                        <a:lnSpc>
                          <a:spcPts val="950"/>
                        </a:lnSpc>
                        <a:spcBef>
                          <a:spcPct val="0"/>
                        </a:spcBef>
                        <a:spcAft>
                          <a:spcPct val="0"/>
                        </a:spcAft>
                        <a:buClrTx/>
                        <a:buSzTx/>
                        <a:buFontTx/>
                        <a:buNone/>
                        <a:tabLst>
                          <a:tab pos="954088"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5000,MY_SA	,</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-0.26,</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24127,</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0.13,</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124126,</a:t>
                      </a:r>
                    </a:p>
                  </a:txBody>
                  <a:tcPr marL="0" marR="0" marT="0" marB="0" horzOverflow="overflow">
                    <a:lnL>
                      <a:noFill/>
                    </a:lnL>
                    <a:lnR>
                      <a:noFill/>
                    </a:lnR>
                    <a:lnT>
                      <a:noFill/>
                    </a:lnT>
                    <a:lnB>
                      <a:noFill/>
                    </a:lnB>
                    <a:lnTlToBr>
                      <a:noFill/>
                    </a:lnTlToBr>
                    <a:lnBlToTr>
                      <a:noFill/>
                    </a:lnBlToTr>
                    <a:noFill/>
                  </a:tcPr>
                </a:tc>
                <a:tc gridSpan="6">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0.01,9846.1025,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93880369"/>
                  </a:ext>
                </a:extLst>
              </a:tr>
              <a:tr h="141288">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5000,NEA1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2001,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11043,</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4.5772,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628774943"/>
                  </a:ext>
                </a:extLst>
              </a:tr>
              <a:tr h="136525">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5000,NEA2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1009,</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-0.02,</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11021,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4.7244,</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839166127"/>
                  </a:ext>
                </a:extLst>
              </a:tr>
              <a:tr h="136525">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5000,NEA5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5020,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11012,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5.3195,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121238858"/>
                  </a:ext>
                </a:extLst>
              </a:tr>
              <a:tr h="133350">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5000,NEA8</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6003,</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-0.02,</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16037,</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5.0826,</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306163804"/>
                  </a:ext>
                </a:extLst>
              </a:tr>
              <a:tr h="141288">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5000,PROP</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200140,</a:t>
                      </a:r>
                    </a:p>
                  </a:txBody>
                  <a:tcPr marL="0" marR="0" marT="0" marB="0" horzOverflow="overflow">
                    <a:lnL>
                      <a:noFill/>
                    </a:lnL>
                    <a:lnR>
                      <a:noFill/>
                    </a:lnR>
                    <a:lnT>
                      <a:noFill/>
                    </a:lnT>
                    <a:lnB>
                      <a:noFill/>
                    </a:lnB>
                    <a:lnTlToBr>
                      <a:noFill/>
                    </a:lnTlToBr>
                    <a:lnBlToTr>
                      <a:noFill/>
                    </a:lnBlToTr>
                    <a:noFill/>
                  </a:tcPr>
                </a:tc>
                <a:tc gridSpan="6">
                  <a:txBody>
                    <a:bodyPr/>
                    <a:lstStyle>
                      <a:lvl1pPr marL="1000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0013"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 94.5073,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1025527"/>
                  </a:ext>
                </a:extLst>
              </a:tr>
              <a:tr h="133350">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5000,PROPRNG</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62,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100063,</a:t>
                      </a:r>
                    </a:p>
                  </a:txBody>
                  <a:tcPr marL="0" marR="0" marT="0" marB="0" horzOverflow="overflow">
                    <a:lnL>
                      <a:noFill/>
                    </a:lnL>
                    <a:lnR>
                      <a:noFill/>
                    </a:lnR>
                    <a:lnT>
                      <a:noFill/>
                    </a:lnT>
                    <a:lnB>
                      <a:noFill/>
                    </a:lnB>
                    <a:lnTlToBr>
                      <a:noFill/>
                    </a:lnTlToBr>
                    <a:lnBlToTr>
                      <a:noFill/>
                    </a:lnBlToTr>
                    <a:noFill/>
                  </a:tcPr>
                </a:tc>
                <a:tc gridSpan="6">
                  <a:txBody>
                    <a:bodyPr/>
                    <a:lstStyle>
                      <a:lvl1pPr marL="1000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0013"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 155.8436,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74940671"/>
                  </a:ext>
                </a:extLst>
              </a:tr>
              <a:tr h="141288">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5000,PRPDECK</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0.02,</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200047,</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gridSpan="5">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170.0131,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29961774"/>
                  </a:ext>
                </a:extLst>
              </a:tr>
              <a:tr h="136525">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5000,PY_BOOM</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3051,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10160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10160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10118,</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gridSpan="5">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77.9972,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6660740"/>
                  </a:ext>
                </a:extLst>
              </a:tr>
              <a:tr h="133350">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5000,PY_HARN</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2365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236538"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223,</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gridSpan="5">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11.6835,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16060758"/>
                  </a:ext>
                </a:extLst>
              </a:tr>
              <a:tr h="136525">
                <a:tc gridSpan="16">
                  <a:txBody>
                    <a:bodyPr/>
                    <a:lstStyle>
                      <a:lvl1pPr marL="442913">
                        <a:spcBef>
                          <a:spcPct val="20000"/>
                        </a:spcBef>
                        <a:buFont typeface="Arial" panose="020B0604020202020204" pitchFamily="34" charset="0"/>
                        <a:tabLst>
                          <a:tab pos="919163" algn="l"/>
                          <a:tab pos="1806575" algn="l"/>
                          <a:tab pos="2009775" algn="l"/>
                          <a:tab pos="2489200" algn="l"/>
                          <a:tab pos="3444875" algn="l"/>
                          <a:tab pos="4946650"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19163" algn="l"/>
                          <a:tab pos="1806575" algn="l"/>
                          <a:tab pos="2009775" algn="l"/>
                          <a:tab pos="2489200" algn="l"/>
                          <a:tab pos="3444875" algn="l"/>
                          <a:tab pos="4946650"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19163" algn="l"/>
                          <a:tab pos="1806575" algn="l"/>
                          <a:tab pos="2009775" algn="l"/>
                          <a:tab pos="2489200" algn="l"/>
                          <a:tab pos="3444875" algn="l"/>
                          <a:tab pos="4946650"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19163" algn="l"/>
                          <a:tab pos="1806575" algn="l"/>
                          <a:tab pos="2009775" algn="l"/>
                          <a:tab pos="2489200" algn="l"/>
                          <a:tab pos="3444875" algn="l"/>
                          <a:tab pos="4946650"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19163" algn="l"/>
                          <a:tab pos="1806575" algn="l"/>
                          <a:tab pos="2009775" algn="l"/>
                          <a:tab pos="2489200" algn="l"/>
                          <a:tab pos="3444875" algn="l"/>
                          <a:tab pos="4946650"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19163" algn="l"/>
                          <a:tab pos="1806575" algn="l"/>
                          <a:tab pos="2009775" algn="l"/>
                          <a:tab pos="2489200" algn="l"/>
                          <a:tab pos="3444875" algn="l"/>
                          <a:tab pos="4946650"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19163" algn="l"/>
                          <a:tab pos="1806575" algn="l"/>
                          <a:tab pos="2009775" algn="l"/>
                          <a:tab pos="2489200" algn="l"/>
                          <a:tab pos="3444875" algn="l"/>
                          <a:tab pos="4946650"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19163" algn="l"/>
                          <a:tab pos="1806575" algn="l"/>
                          <a:tab pos="2009775" algn="l"/>
                          <a:tab pos="2489200" algn="l"/>
                          <a:tab pos="3444875" algn="l"/>
                          <a:tab pos="4946650"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19163" algn="l"/>
                          <a:tab pos="1806575" algn="l"/>
                          <a:tab pos="2009775" algn="l"/>
                          <a:tab pos="2489200" algn="l"/>
                          <a:tab pos="3444875" algn="l"/>
                          <a:tab pos="4946650" algn="l"/>
                        </a:tabLst>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75"/>
                        </a:lnSpc>
                        <a:spcBef>
                          <a:spcPct val="0"/>
                        </a:spcBef>
                        <a:spcAft>
                          <a:spcPct val="0"/>
                        </a:spcAft>
                        <a:buClrTx/>
                        <a:buSzTx/>
                        <a:buFontTx/>
                        <a:buNone/>
                        <a:tabLst>
                          <a:tab pos="919163" algn="l"/>
                          <a:tab pos="1806575" algn="l"/>
                          <a:tab pos="2009775" algn="l"/>
                          <a:tab pos="2489200" algn="l"/>
                          <a:tab pos="3444875" algn="l"/>
                          <a:tab pos="4946650"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	5000,PY_SA	,	0.00,	0.06, 21214,	0.00, -0.03, 121216,	0.01,14190.6582,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24597603"/>
                  </a:ext>
                </a:extLst>
              </a:tr>
              <a:tr h="141288">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5000,PY_SADA</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123,</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200104,</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10.6203,</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974755762"/>
                  </a:ext>
                </a:extLst>
              </a:tr>
              <a:tr h="136525">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5000,RAD_ACE</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1145,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101105,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12.8975,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4071476797"/>
                  </a:ext>
                </a:extLst>
              </a:tr>
              <a:tr h="136525">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5000,RAD_AM</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11148,</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101300,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45.9346,</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63"/>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3290392822"/>
                  </a:ext>
                </a:extLst>
              </a:tr>
              <a:tr h="133350">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5000,SA_HNG</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200,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100200,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41.2432,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50"/>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0.0000,</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2353444360"/>
                  </a:ext>
                </a:extLst>
              </a:tr>
              <a:tr h="136525">
                <a:tc gridSpan="2">
                  <a:txBody>
                    <a:bodyPr/>
                    <a:lstStyle>
                      <a:lvl1pPr marL="442913">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5000,TAM</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15,</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66675">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66675"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a:t>
                      </a:r>
                    </a:p>
                  </a:txBody>
                  <a:tcPr marL="0" marR="0" marT="0" marB="0" horzOverflow="overflow">
                    <a:lnL>
                      <a:noFill/>
                    </a:lnL>
                    <a:lnR>
                      <a:noFill/>
                    </a:lnR>
                    <a:lnT>
                      <a:noFill/>
                    </a:lnT>
                    <a:lnB>
                      <a:noFill/>
                    </a:lnB>
                    <a:lnTlToBr>
                      <a:noFill/>
                    </a:lnTlToBr>
                    <a:lnBlToTr>
                      <a:noFill/>
                    </a:lnBlToTr>
                    <a:noFill/>
                  </a:tcPr>
                </a:tc>
                <a:tc>
                  <a:txBody>
                    <a:bodyPr/>
                    <a:lstStyle>
                      <a:lvl1pPr marL="33338">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3338"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100002,</a:t>
                      </a:r>
                    </a:p>
                  </a:txBody>
                  <a:tcPr marL="0" marR="0" marT="0" marB="0"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0.01,</a:t>
                      </a:r>
                    </a:p>
                  </a:txBody>
                  <a:tcPr marL="0" marR="0" marT="0" marB="0" horzOverflow="overflow">
                    <a:lnL>
                      <a:noFill/>
                    </a:lnL>
                    <a:lnR>
                      <a:noFill/>
                    </a:lnR>
                    <a:lnT>
                      <a:noFill/>
                    </a:lnT>
                    <a:lnB>
                      <a:noFill/>
                    </a:lnB>
                    <a:lnTlToBr>
                      <a:noFill/>
                    </a:lnTlToBr>
                    <a:lnBlToTr>
                      <a:noFill/>
                    </a:lnBlToTr>
                    <a:noFill/>
                  </a:tcPr>
                </a:tc>
                <a:tc gridSpan="5">
                  <a:txBody>
                    <a:bodyPr/>
                    <a:lstStyle>
                      <a:lvl1pPr marL="31750">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31750" marR="0" lvl="0" indent="0" algn="l" defTabSz="914400" rtl="0" eaLnBrk="1" fontAlgn="base" latinLnBrk="0" hangingPunct="1">
                        <a:lnSpc>
                          <a:spcPts val="925"/>
                        </a:lnSpc>
                        <a:spcBef>
                          <a:spcPct val="0"/>
                        </a:spcBef>
                        <a:spcAft>
                          <a:spcPct val="0"/>
                        </a:spcAft>
                        <a:buClrTx/>
                        <a:buSzTx/>
                        <a:buFontTx/>
                        <a:buNone/>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1.7128,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20500850"/>
                  </a:ext>
                </a:extLst>
              </a:tr>
              <a:tr h="136525">
                <a:tc gridSpan="16">
                  <a:txBody>
                    <a:bodyPr/>
                    <a:lstStyle>
                      <a:lvl1pPr marL="442913">
                        <a:spcBef>
                          <a:spcPct val="20000"/>
                        </a:spcBef>
                        <a:buFont typeface="Arial" panose="020B0604020202020204" pitchFamily="34" charset="0"/>
                        <a:tabLst>
                          <a:tab pos="919163" algn="l"/>
                          <a:tab pos="2009775" algn="l"/>
                          <a:tab pos="2489200" algn="l"/>
                          <a:tab pos="3444875" algn="l"/>
                          <a:tab pos="3921125" algn="l"/>
                          <a:tab pos="4946650" algn="l"/>
                        </a:tabLst>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tabLst>
                          <a:tab pos="919163" algn="l"/>
                          <a:tab pos="2009775" algn="l"/>
                          <a:tab pos="2489200" algn="l"/>
                          <a:tab pos="3444875" algn="l"/>
                          <a:tab pos="3921125" algn="l"/>
                          <a:tab pos="4946650" algn="l"/>
                        </a:tabLst>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tabLst>
                          <a:tab pos="919163" algn="l"/>
                          <a:tab pos="2009775" algn="l"/>
                          <a:tab pos="2489200" algn="l"/>
                          <a:tab pos="3444875" algn="l"/>
                          <a:tab pos="3921125" algn="l"/>
                          <a:tab pos="4946650" algn="l"/>
                        </a:tabLst>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tabLst>
                          <a:tab pos="919163" algn="l"/>
                          <a:tab pos="2009775" algn="l"/>
                          <a:tab pos="2489200" algn="l"/>
                          <a:tab pos="3444875" algn="l"/>
                          <a:tab pos="3921125" algn="l"/>
                          <a:tab pos="4946650" algn="l"/>
                        </a:tabLst>
                        <a:defRPr>
                          <a:solidFill>
                            <a:schemeClr val="tx1"/>
                          </a:solidFill>
                          <a:latin typeface="Calibri" panose="020F0502020204030204" pitchFamily="34" charset="0"/>
                        </a:defRPr>
                      </a:lvl4pPr>
                      <a:lvl5pPr marL="2057400" indent="-228600">
                        <a:spcBef>
                          <a:spcPct val="20000"/>
                        </a:spcBef>
                        <a:buFont typeface="Arial" panose="020B0604020202020204" pitchFamily="34" charset="0"/>
                        <a:tabLst>
                          <a:tab pos="919163" algn="l"/>
                          <a:tab pos="2009775" algn="l"/>
                          <a:tab pos="2489200" algn="l"/>
                          <a:tab pos="3444875" algn="l"/>
                          <a:tab pos="3921125" algn="l"/>
                          <a:tab pos="4946650" algn="l"/>
                        </a:tabLst>
                        <a:defRPr>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tabLst>
                          <a:tab pos="919163" algn="l"/>
                          <a:tab pos="2009775" algn="l"/>
                          <a:tab pos="2489200" algn="l"/>
                          <a:tab pos="3444875" algn="l"/>
                          <a:tab pos="3921125" algn="l"/>
                          <a:tab pos="4946650" algn="l"/>
                        </a:tabLst>
                        <a:defRPr>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tabLst>
                          <a:tab pos="919163" algn="l"/>
                          <a:tab pos="2009775" algn="l"/>
                          <a:tab pos="2489200" algn="l"/>
                          <a:tab pos="3444875" algn="l"/>
                          <a:tab pos="3921125" algn="l"/>
                          <a:tab pos="4946650" algn="l"/>
                        </a:tabLst>
                        <a:defRPr>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tabLst>
                          <a:tab pos="919163" algn="l"/>
                          <a:tab pos="2009775" algn="l"/>
                          <a:tab pos="2489200" algn="l"/>
                          <a:tab pos="3444875" algn="l"/>
                          <a:tab pos="3921125" algn="l"/>
                          <a:tab pos="4946650" algn="l"/>
                        </a:tabLst>
                        <a:defRPr>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tabLst>
                          <a:tab pos="919163" algn="l"/>
                          <a:tab pos="2009775" algn="l"/>
                          <a:tab pos="2489200" algn="l"/>
                          <a:tab pos="3444875" algn="l"/>
                          <a:tab pos="3921125" algn="l"/>
                          <a:tab pos="4946650" algn="l"/>
                        </a:tabLst>
                        <a:defRPr>
                          <a:solidFill>
                            <a:schemeClr val="tx1"/>
                          </a:solidFill>
                          <a:latin typeface="Calibri" panose="020F0502020204030204" pitchFamily="34" charset="0"/>
                        </a:defRPr>
                      </a:lvl9pPr>
                    </a:lstStyle>
                    <a:p>
                      <a:pPr marL="442913" marR="0" lvl="0" indent="0" algn="l" defTabSz="914400" rtl="0" eaLnBrk="1" fontAlgn="base" latinLnBrk="0" hangingPunct="1">
                        <a:lnSpc>
                          <a:spcPts val="975"/>
                        </a:lnSpc>
                        <a:spcBef>
                          <a:spcPct val="0"/>
                        </a:spcBef>
                        <a:spcAft>
                          <a:spcPct val="0"/>
                        </a:spcAft>
                        <a:buClrTx/>
                        <a:buSzTx/>
                        <a:buFontTx/>
                        <a:buNone/>
                        <a:tabLst>
                          <a:tab pos="919163" algn="l"/>
                          <a:tab pos="2009775" algn="l"/>
                          <a:tab pos="2489200" algn="l"/>
                          <a:tab pos="3444875" algn="l"/>
                          <a:tab pos="3921125" algn="l"/>
                          <a:tab pos="4946650" algn="l"/>
                        </a:tabLst>
                      </a:pPr>
                      <a:r>
                        <a:rPr kumimoji="0" lang="en-US" altLang="en-US" sz="900" b="0" i="0" u="none" strike="noStrike" cap="none" normalizeH="0" baseline="0">
                          <a:ln>
                            <a:noFill/>
                          </a:ln>
                          <a:solidFill>
                            <a:schemeClr val="tx1"/>
                          </a:solidFill>
                          <a:effectLst/>
                          <a:latin typeface="Courier New" panose="02070309020205020404" pitchFamily="49" charset="0"/>
                          <a:cs typeface="Courier New" panose="02070309020205020404" pitchFamily="49" charset="0"/>
                        </a:rPr>
                        <a:t>0.00,	5000,UBSTRUSS,	0.00,	0.00, 14034,	0.00,	0.00, 144032,	0.01, 48.8929, 0.0000, -0.0102, 0.0000, 0.0000,</a:t>
                      </a:r>
                    </a:p>
                  </a:txBody>
                  <a:tcPr marL="0" marR="0" marT="0" marB="0" horzOverflow="overflow">
                    <a:lnL>
                      <a:noFill/>
                    </a:lnL>
                    <a:lnR>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86682752"/>
                  </a:ext>
                </a:extLst>
              </a:tr>
            </a:tbl>
          </a:graphicData>
        </a:graphic>
      </p:graphicFrame>
      <p:sp>
        <p:nvSpPr>
          <p:cNvPr id="5" name="object 5">
            <a:extLst>
              <a:ext uri="{FF2B5EF4-FFF2-40B4-BE49-F238E27FC236}">
                <a16:creationId xmlns:a16="http://schemas.microsoft.com/office/drawing/2014/main" id="{3B37D170-AB9E-4A48-A374-1DDE64F6953F}"/>
              </a:ext>
            </a:extLst>
          </p:cNvPr>
          <p:cNvSpPr txBox="1"/>
          <p:nvPr/>
        </p:nvSpPr>
        <p:spPr>
          <a:xfrm>
            <a:off x="642938" y="5949950"/>
            <a:ext cx="7735887" cy="161925"/>
          </a:xfrm>
          <a:prstGeom prst="rect">
            <a:avLst/>
          </a:prstGeom>
        </p:spPr>
        <p:txBody>
          <a:bodyPr lIns="0" tIns="12700" rIns="0" bIns="0">
            <a:spAutoFit/>
          </a:bodyPr>
          <a:lstStyle/>
          <a:p>
            <a:pPr marL="12700">
              <a:spcBef>
                <a:spcPts val="100"/>
              </a:spcBef>
              <a:tabLst>
                <a:tab pos="489584" algn="l"/>
                <a:tab pos="1580515" algn="l"/>
                <a:tab pos="2059305" algn="l"/>
                <a:tab pos="3081655" algn="l"/>
                <a:tab pos="4516120" algn="l"/>
              </a:tabLst>
              <a:defRPr/>
            </a:pPr>
            <a:r>
              <a:rPr sz="900" spc="-10" dirty="0">
                <a:latin typeface="Courier New"/>
                <a:cs typeface="Courier New"/>
              </a:rPr>
              <a:t>0.00,	5000,UBS_DECK,	0.00,	0.89,</a:t>
            </a:r>
            <a:r>
              <a:rPr sz="900" spc="15" dirty="0">
                <a:latin typeface="Courier New"/>
                <a:cs typeface="Courier New"/>
              </a:rPr>
              <a:t> </a:t>
            </a:r>
            <a:r>
              <a:rPr sz="900" spc="-10" dirty="0">
                <a:latin typeface="Courier New"/>
                <a:cs typeface="Courier New"/>
              </a:rPr>
              <a:t>209266,	0.00,</a:t>
            </a:r>
            <a:r>
              <a:rPr sz="900" spc="20" dirty="0">
                <a:latin typeface="Courier New"/>
                <a:cs typeface="Courier New"/>
              </a:rPr>
              <a:t> </a:t>
            </a:r>
            <a:r>
              <a:rPr sz="900" spc="-10" dirty="0">
                <a:latin typeface="Courier New"/>
                <a:cs typeface="Courier New"/>
              </a:rPr>
              <a:t>-0.06,</a:t>
            </a:r>
            <a:r>
              <a:rPr sz="900" spc="15" dirty="0">
                <a:latin typeface="Courier New"/>
                <a:cs typeface="Courier New"/>
              </a:rPr>
              <a:t> </a:t>
            </a:r>
            <a:r>
              <a:rPr sz="900" spc="-10" dirty="0">
                <a:latin typeface="Courier New"/>
                <a:cs typeface="Courier New"/>
              </a:rPr>
              <a:t>10147,	0.01, 88.8816, 0.0000, -0.0102, 0.0000,</a:t>
            </a:r>
            <a:r>
              <a:rPr sz="900" spc="35" dirty="0">
                <a:latin typeface="Courier New"/>
                <a:cs typeface="Courier New"/>
              </a:rPr>
              <a:t> </a:t>
            </a:r>
            <a:r>
              <a:rPr sz="900" spc="-10" dirty="0">
                <a:latin typeface="Courier New"/>
                <a:cs typeface="Courier New"/>
              </a:rPr>
              <a:t>0.0000,</a:t>
            </a:r>
            <a:endParaRPr sz="900">
              <a:latin typeface="Courier New"/>
              <a:cs typeface="Courier New"/>
            </a:endParaRPr>
          </a:p>
        </p:txBody>
      </p:sp>
      <p:sp>
        <p:nvSpPr>
          <p:cNvPr id="6" name="Slide Number Placeholder 1">
            <a:extLst>
              <a:ext uri="{FF2B5EF4-FFF2-40B4-BE49-F238E27FC236}">
                <a16:creationId xmlns:a16="http://schemas.microsoft.com/office/drawing/2014/main" id="{308BF279-BC46-4A4E-A0E6-5FC49C9A0F67}"/>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228</a:t>
            </a:fld>
            <a:endParaRPr lang="en-US" altLang="en-US" sz="1200" dirty="0"/>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866274" y="-9625"/>
            <a:ext cx="7480284" cy="1000226"/>
          </a:xfrm>
        </p:spPr>
        <p:txBody>
          <a:bodyPr lIns="0" tIns="12700" rIns="0" bIns="0" rtlCol="0">
            <a:noAutofit/>
          </a:bodyPr>
          <a:lstStyle/>
          <a:p>
            <a:pPr marL="12700">
              <a:spcBef>
                <a:spcPts val="100"/>
              </a:spcBef>
              <a:defRPr/>
            </a:pPr>
            <a:r>
              <a:rPr sz="3200" spc="-5" dirty="0"/>
              <a:t>Sample:</a:t>
            </a:r>
            <a:r>
              <a:rPr sz="3200" spc="-60" dirty="0"/>
              <a:t> </a:t>
            </a:r>
            <a:r>
              <a:rPr sz="3200" dirty="0"/>
              <a:t>Get_Orbit</a:t>
            </a:r>
          </a:p>
        </p:txBody>
      </p:sp>
      <p:sp>
        <p:nvSpPr>
          <p:cNvPr id="194563" name="object 5">
            <a:extLst>
              <a:ext uri="{FF2B5EF4-FFF2-40B4-BE49-F238E27FC236}">
                <a16:creationId xmlns:a16="http://schemas.microsoft.com/office/drawing/2014/main" id="{E96B05E3-3C5E-4F3F-8E4C-3520B3706270}"/>
              </a:ext>
            </a:extLst>
          </p:cNvPr>
          <p:cNvSpPr txBox="1">
            <a:spLocks noChangeArrowheads="1"/>
          </p:cNvSpPr>
          <p:nvPr/>
        </p:nvSpPr>
        <p:spPr bwMode="auto">
          <a:xfrm>
            <a:off x="250825" y="1096075"/>
            <a:ext cx="5956300" cy="529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spcBef>
                <a:spcPct val="20000"/>
              </a:spcBef>
              <a:buFont typeface="Arial" panose="020B0604020202020204" pitchFamily="34" charset="0"/>
              <a:buChar char="•"/>
              <a:tabLst>
                <a:tab pos="217488" algn="l"/>
                <a:tab pos="59436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217488" algn="l"/>
                <a:tab pos="59436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217488" algn="l"/>
                <a:tab pos="59436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9pPr>
          </a:lstStyle>
          <a:p>
            <a:pPr>
              <a:spcBef>
                <a:spcPts val="100"/>
              </a:spcBef>
              <a:buFontTx/>
              <a:buNone/>
            </a:pPr>
            <a:r>
              <a:rPr lang="en-US" altLang="en-US" sz="900" dirty="0">
                <a:latin typeface="Courier New" panose="02070309020205020404" pitchFamily="49" charset="0"/>
                <a:cs typeface="Courier New" panose="02070309020205020404" pitchFamily="49" charset="0"/>
              </a:rPr>
              <a:t>C-------------------------------------------------------------------------------------</a:t>
            </a:r>
          </a:p>
          <a:p>
            <a:pPr>
              <a:spcBef>
                <a:spcPts val="100"/>
              </a:spcBef>
              <a:buFontTx/>
              <a:buNone/>
            </a:pPr>
            <a:r>
              <a:rPr lang="en-US" altLang="en-US" sz="900" dirty="0">
                <a:latin typeface="Courier New" panose="02070309020205020404" pitchFamily="49" charset="0"/>
                <a:cs typeface="Courier New" panose="02070309020205020404" pitchFamily="49" charset="0"/>
              </a:rPr>
              <a:t>C !!! GETORBIT !!! –Used to determine if in eclipse or not for power purposes</a:t>
            </a:r>
          </a:p>
          <a:p>
            <a:pPr>
              <a:spcBef>
                <a:spcPts val="100"/>
              </a:spcBef>
              <a:buFontTx/>
              <a:buNone/>
            </a:pPr>
            <a:r>
              <a:rPr lang="en-US" altLang="en-US" sz="900" dirty="0">
                <a:latin typeface="Courier New" panose="02070309020205020404" pitchFamily="49" charset="0"/>
                <a:cs typeface="Courier New" panose="02070309020205020404" pitchFamily="49" charset="0"/>
              </a:rPr>
              <a:t>C-------------------------------------------------------------------------------------</a:t>
            </a:r>
          </a:p>
          <a:p>
            <a:pPr>
              <a:spcBef>
                <a:spcPts val="100"/>
              </a:spcBef>
              <a:buFontTx/>
              <a:buNone/>
            </a:pPr>
            <a:r>
              <a:rPr lang="en-US" altLang="en-US" sz="900" dirty="0">
                <a:latin typeface="Courier New" panose="02070309020205020404" pitchFamily="49" charset="0"/>
                <a:cs typeface="Courier New" panose="02070309020205020404" pitchFamily="49" charset="0"/>
              </a:rPr>
              <a:t>F     SUBROUTINE GETORBIT(TIME_ARRAY, ECLIPSE_ENTRY, ECLIPSE_EXIT, PERIOD)</a:t>
            </a:r>
          </a:p>
          <a:p>
            <a:pPr>
              <a:spcBef>
                <a:spcPts val="100"/>
              </a:spcBef>
              <a:buFontTx/>
              <a:buNone/>
            </a:pPr>
            <a:r>
              <a:rPr lang="en-US" altLang="en-US" sz="900" dirty="0">
                <a:latin typeface="Courier New" panose="02070309020205020404" pitchFamily="49" charset="0"/>
                <a:cs typeface="Courier New" panose="02070309020205020404" pitchFamily="49" charset="0"/>
              </a:rPr>
              <a:t>M     CALL COMMON</a:t>
            </a:r>
          </a:p>
          <a:p>
            <a:pPr>
              <a:spcBef>
                <a:spcPts val="100"/>
              </a:spcBef>
              <a:buFontTx/>
              <a:buNone/>
            </a:pPr>
            <a:r>
              <a:rPr lang="en-US" altLang="en-US" sz="900" dirty="0">
                <a:latin typeface="Courier New" panose="02070309020205020404" pitchFamily="49" charset="0"/>
                <a:cs typeface="Courier New" panose="02070309020205020404" pitchFamily="49" charset="0"/>
              </a:rPr>
              <a:t>F     INTEGER </a:t>
            </a:r>
            <a:r>
              <a:rPr lang="en-US" altLang="en-US" sz="900" dirty="0" err="1">
                <a:latin typeface="Courier New" panose="02070309020205020404" pitchFamily="49" charset="0"/>
                <a:cs typeface="Courier New" panose="02070309020205020404" pitchFamily="49" charset="0"/>
              </a:rPr>
              <a:t>NoEntries</a:t>
            </a:r>
            <a:r>
              <a:rPr lang="en-US" altLang="en-US" sz="900" dirty="0">
                <a:latin typeface="Courier New" panose="02070309020205020404" pitchFamily="49" charset="0"/>
                <a:cs typeface="Courier New" panose="02070309020205020404" pitchFamily="49" charset="0"/>
              </a:rPr>
              <a:t>, I</a:t>
            </a:r>
          </a:p>
          <a:p>
            <a:pPr>
              <a:spcBef>
                <a:spcPts val="100"/>
              </a:spcBef>
              <a:buFontTx/>
              <a:buNone/>
            </a:pPr>
            <a:r>
              <a:rPr lang="en-US" altLang="en-US" sz="900" dirty="0">
                <a:latin typeface="Courier New" panose="02070309020205020404" pitchFamily="49" charset="0"/>
                <a:cs typeface="Courier New" panose="02070309020205020404" pitchFamily="49" charset="0"/>
              </a:rPr>
              <a:t>F     REAL TIME_ARRAY, TIME_ARRAY1, ECLIPSE_ENTRY, ECLIPSE_EXIT</a:t>
            </a:r>
          </a:p>
          <a:p>
            <a:pPr>
              <a:spcBef>
                <a:spcPts val="100"/>
              </a:spcBef>
              <a:buFontTx/>
              <a:buNone/>
            </a:pPr>
            <a:r>
              <a:rPr lang="en-US" altLang="en-US" sz="900" dirty="0">
                <a:latin typeface="Courier New" panose="02070309020205020404" pitchFamily="49" charset="0"/>
                <a:cs typeface="Courier New" panose="02070309020205020404" pitchFamily="49" charset="0"/>
              </a:rPr>
              <a:t>F     REAL CUR_TIME, PREV_TIME, MAX_DELTAF DIMENSION TIME_ARRAY(1)</a:t>
            </a:r>
          </a:p>
          <a:p>
            <a:pPr>
              <a:spcBef>
                <a:spcPts val="100"/>
              </a:spcBef>
              <a:buFontTx/>
              <a:buNone/>
            </a:pPr>
            <a:r>
              <a:rPr lang="en-US" altLang="en-US" sz="900" dirty="0">
                <a:latin typeface="Courier New" panose="02070309020205020404" pitchFamily="49" charset="0"/>
                <a:cs typeface="Courier New" panose="02070309020205020404" pitchFamily="49" charset="0"/>
              </a:rPr>
              <a:t>F     EQUIVALENCE (TIME_ARRAY1, </a:t>
            </a:r>
            <a:r>
              <a:rPr lang="en-US" altLang="en-US" sz="900" dirty="0" err="1">
                <a:latin typeface="Courier New" panose="02070309020205020404" pitchFamily="49" charset="0"/>
                <a:cs typeface="Courier New" panose="02070309020205020404" pitchFamily="49" charset="0"/>
              </a:rPr>
              <a:t>NoEntries</a:t>
            </a:r>
            <a:r>
              <a:rPr lang="en-US" altLang="en-US" sz="900" dirty="0">
                <a:latin typeface="Courier New" panose="02070309020205020404" pitchFamily="49" charset="0"/>
                <a:cs typeface="Courier New" panose="02070309020205020404" pitchFamily="49" charset="0"/>
              </a:rPr>
              <a:t>)</a:t>
            </a:r>
          </a:p>
          <a:p>
            <a:pPr>
              <a:spcBef>
                <a:spcPts val="100"/>
              </a:spcBef>
              <a:buFontTx/>
              <a:buNone/>
            </a:pPr>
            <a:r>
              <a:rPr lang="en-US" altLang="en-US" sz="900" dirty="0">
                <a:latin typeface="Courier New" panose="02070309020205020404" pitchFamily="49" charset="0"/>
                <a:cs typeface="Courier New" panose="02070309020205020404" pitchFamily="49" charset="0"/>
              </a:rPr>
              <a:t>F     TIME_ARRAY1 = TIME_ARRAY(1)</a:t>
            </a:r>
          </a:p>
          <a:p>
            <a:pPr>
              <a:spcBef>
                <a:spcPts val="100"/>
              </a:spcBef>
              <a:buFontTx/>
              <a:buNone/>
            </a:pPr>
            <a:r>
              <a:rPr lang="en-US" altLang="en-US" sz="900" dirty="0">
                <a:latin typeface="Courier New" panose="02070309020205020404" pitchFamily="49" charset="0"/>
                <a:cs typeface="Courier New" panose="02070309020205020404" pitchFamily="49" charset="0"/>
              </a:rPr>
              <a:t>C </a:t>
            </a:r>
          </a:p>
          <a:p>
            <a:pPr>
              <a:spcBef>
                <a:spcPts val="100"/>
              </a:spcBef>
              <a:buFontTx/>
              <a:buNone/>
            </a:pPr>
            <a:r>
              <a:rPr lang="en-US" altLang="en-US" sz="900" dirty="0">
                <a:latin typeface="Courier New" panose="02070309020205020404" pitchFamily="49" charset="0"/>
                <a:cs typeface="Courier New" panose="02070309020205020404" pitchFamily="49" charset="0"/>
              </a:rPr>
              <a:t>F     ECLIPSE_ENTRY = 0.</a:t>
            </a:r>
          </a:p>
          <a:p>
            <a:pPr>
              <a:spcBef>
                <a:spcPts val="100"/>
              </a:spcBef>
              <a:buFontTx/>
              <a:buNone/>
            </a:pPr>
            <a:r>
              <a:rPr lang="en-US" altLang="en-US" sz="900" dirty="0">
                <a:latin typeface="Courier New" panose="02070309020205020404" pitchFamily="49" charset="0"/>
                <a:cs typeface="Courier New" panose="02070309020205020404" pitchFamily="49" charset="0"/>
              </a:rPr>
              <a:t>F     ECLIPSE_EXIT = 0.</a:t>
            </a:r>
          </a:p>
          <a:p>
            <a:pPr>
              <a:spcBef>
                <a:spcPts val="100"/>
              </a:spcBef>
              <a:buFontTx/>
              <a:buNone/>
            </a:pPr>
            <a:r>
              <a:rPr lang="en-US" altLang="en-US" sz="900" dirty="0">
                <a:latin typeface="Courier New" panose="02070309020205020404" pitchFamily="49" charset="0"/>
                <a:cs typeface="Courier New" panose="02070309020205020404" pitchFamily="49" charset="0"/>
              </a:rPr>
              <a:t>F     PERIOD = TIME_ARRAY(1+NoEntries)</a:t>
            </a:r>
          </a:p>
          <a:p>
            <a:pPr>
              <a:spcBef>
                <a:spcPts val="100"/>
              </a:spcBef>
              <a:buFontTx/>
              <a:buNone/>
            </a:pPr>
            <a:r>
              <a:rPr lang="en-US" altLang="en-US" sz="900" dirty="0">
                <a:latin typeface="Courier New" panose="02070309020205020404" pitchFamily="49" charset="0"/>
                <a:cs typeface="Courier New" panose="02070309020205020404" pitchFamily="49" charset="0"/>
              </a:rPr>
              <a:t>F     MAX_DELTA = PERIOD/1000.</a:t>
            </a:r>
          </a:p>
          <a:p>
            <a:pPr>
              <a:spcBef>
                <a:spcPts val="100"/>
              </a:spcBef>
              <a:buFontTx/>
              <a:buNone/>
            </a:pPr>
            <a:r>
              <a:rPr lang="en-US" altLang="en-US" sz="900" dirty="0">
                <a:latin typeface="Courier New" panose="02070309020205020404" pitchFamily="49" charset="0"/>
                <a:cs typeface="Courier New" panose="02070309020205020404" pitchFamily="49" charset="0"/>
              </a:rPr>
              <a:t>F     DO I=2,NoEntries</a:t>
            </a:r>
          </a:p>
          <a:p>
            <a:pPr>
              <a:spcBef>
                <a:spcPts val="100"/>
              </a:spcBef>
              <a:buFontTx/>
              <a:buNone/>
            </a:pPr>
            <a:r>
              <a:rPr lang="en-US" altLang="en-US" sz="900" dirty="0">
                <a:latin typeface="Courier New" panose="02070309020205020404" pitchFamily="49" charset="0"/>
                <a:cs typeface="Courier New" panose="02070309020205020404" pitchFamily="49" charset="0"/>
              </a:rPr>
              <a:t>F       PREV_TIME = TIME_ARRAY(I)</a:t>
            </a:r>
          </a:p>
          <a:p>
            <a:pPr>
              <a:spcBef>
                <a:spcPts val="100"/>
              </a:spcBef>
              <a:buFontTx/>
              <a:buNone/>
            </a:pPr>
            <a:r>
              <a:rPr lang="en-US" altLang="en-US" sz="900" dirty="0">
                <a:latin typeface="Courier New" panose="02070309020205020404" pitchFamily="49" charset="0"/>
                <a:cs typeface="Courier New" panose="02070309020205020404" pitchFamily="49" charset="0"/>
              </a:rPr>
              <a:t>F       CUR_TIME = TIME_ARRAY(I+1)</a:t>
            </a:r>
          </a:p>
          <a:p>
            <a:pPr>
              <a:spcBef>
                <a:spcPts val="100"/>
              </a:spcBef>
              <a:buFontTx/>
              <a:buNone/>
            </a:pPr>
            <a:r>
              <a:rPr lang="en-US" altLang="en-US" sz="900" dirty="0">
                <a:latin typeface="Courier New" panose="02070309020205020404" pitchFamily="49" charset="0"/>
                <a:cs typeface="Courier New" panose="02070309020205020404" pitchFamily="49" charset="0"/>
              </a:rPr>
              <a:t>F       IF (((CUR_TIME-PREV_TIME).LT.MAX_DELTA).AND.(ECLIPSE_ENTRY.EQ.0.)) THEN</a:t>
            </a:r>
          </a:p>
          <a:p>
            <a:pPr>
              <a:spcBef>
                <a:spcPts val="100"/>
              </a:spcBef>
              <a:buFontTx/>
              <a:buNone/>
            </a:pPr>
            <a:r>
              <a:rPr lang="en-US" altLang="en-US" sz="900" dirty="0">
                <a:latin typeface="Courier New" panose="02070309020205020404" pitchFamily="49" charset="0"/>
                <a:cs typeface="Courier New" panose="02070309020205020404" pitchFamily="49" charset="0"/>
              </a:rPr>
              <a:t>F         ECLIPSE_ENTRY = CUR_TIME</a:t>
            </a:r>
          </a:p>
          <a:p>
            <a:pPr>
              <a:spcBef>
                <a:spcPts val="100"/>
              </a:spcBef>
              <a:buFontTx/>
              <a:buNone/>
            </a:pPr>
            <a:r>
              <a:rPr lang="en-US" altLang="en-US" sz="900" dirty="0">
                <a:latin typeface="Courier New" panose="02070309020205020404" pitchFamily="49" charset="0"/>
                <a:cs typeface="Courier New" panose="02070309020205020404" pitchFamily="49" charset="0"/>
              </a:rPr>
              <a:t>F       ELSEIF (((CUR_TIME-PREV_TIME).LT.MAX_DELTA).AND.(ECLIPSE_ENTRY.NE.0.)) THEN</a:t>
            </a:r>
          </a:p>
          <a:p>
            <a:pPr>
              <a:spcBef>
                <a:spcPts val="100"/>
              </a:spcBef>
              <a:buFontTx/>
              <a:buNone/>
            </a:pPr>
            <a:r>
              <a:rPr lang="en-US" altLang="en-US" sz="900" dirty="0">
                <a:latin typeface="Courier New" panose="02070309020205020404" pitchFamily="49" charset="0"/>
                <a:cs typeface="Courier New" panose="02070309020205020404" pitchFamily="49" charset="0"/>
              </a:rPr>
              <a:t>F         ECLIPSE_EXIT = CUR_TIME</a:t>
            </a:r>
          </a:p>
          <a:p>
            <a:pPr>
              <a:spcBef>
                <a:spcPts val="100"/>
              </a:spcBef>
              <a:buFontTx/>
              <a:buNone/>
            </a:pPr>
            <a:r>
              <a:rPr lang="en-US" altLang="en-US" sz="900" dirty="0">
                <a:latin typeface="Courier New" panose="02070309020205020404" pitchFamily="49" charset="0"/>
                <a:cs typeface="Courier New" panose="02070309020205020404" pitchFamily="49" charset="0"/>
              </a:rPr>
              <a:t>F       ENDIF</a:t>
            </a:r>
          </a:p>
          <a:p>
            <a:pPr>
              <a:spcBef>
                <a:spcPts val="100"/>
              </a:spcBef>
              <a:buFontTx/>
              <a:buNone/>
            </a:pPr>
            <a:r>
              <a:rPr lang="en-US" altLang="en-US" sz="900" dirty="0">
                <a:latin typeface="Courier New" panose="02070309020205020404" pitchFamily="49" charset="0"/>
                <a:cs typeface="Courier New" panose="02070309020205020404" pitchFamily="49" charset="0"/>
              </a:rPr>
              <a:t>F     END DO</a:t>
            </a:r>
          </a:p>
          <a:p>
            <a:pPr>
              <a:spcBef>
                <a:spcPts val="100"/>
              </a:spcBef>
              <a:buFontTx/>
              <a:buNone/>
            </a:pPr>
            <a:r>
              <a:rPr lang="en-US" altLang="en-US" sz="900" dirty="0">
                <a:latin typeface="Courier New" panose="02070309020205020404" pitchFamily="49" charset="0"/>
                <a:cs typeface="Courier New" panose="02070309020205020404" pitchFamily="49" charset="0"/>
              </a:rPr>
              <a:t>C Check if no eclipse is present</a:t>
            </a:r>
          </a:p>
          <a:p>
            <a:pPr>
              <a:spcBef>
                <a:spcPts val="100"/>
              </a:spcBef>
              <a:buFontTx/>
              <a:buNone/>
            </a:pPr>
            <a:r>
              <a:rPr lang="en-US" altLang="en-US" sz="900" dirty="0">
                <a:latin typeface="Courier New" panose="02070309020205020404" pitchFamily="49" charset="0"/>
                <a:cs typeface="Courier New" panose="02070309020205020404" pitchFamily="49" charset="0"/>
              </a:rPr>
              <a:t>F     IF ((ECLIPSE_ENTRY.EQ.0.0).AND.(ECLIPSE_EXIT.EQ.0.0)) THEN</a:t>
            </a:r>
          </a:p>
          <a:p>
            <a:pPr>
              <a:spcBef>
                <a:spcPts val="100"/>
              </a:spcBef>
              <a:buFontTx/>
              <a:buNone/>
            </a:pPr>
            <a:r>
              <a:rPr lang="en-US" altLang="en-US" sz="900" dirty="0">
                <a:latin typeface="Courier New" panose="02070309020205020404" pitchFamily="49" charset="0"/>
                <a:cs typeface="Courier New" panose="02070309020205020404" pitchFamily="49" charset="0"/>
              </a:rPr>
              <a:t>C Now check to make sure that ECL_EXIT-ECL_ENTRY &lt; half of PERIOD</a:t>
            </a:r>
          </a:p>
          <a:p>
            <a:pPr>
              <a:spcBef>
                <a:spcPts val="100"/>
              </a:spcBef>
              <a:buFontTx/>
              <a:buNone/>
            </a:pPr>
            <a:r>
              <a:rPr lang="en-US" altLang="en-US" sz="900" dirty="0">
                <a:latin typeface="Courier New" panose="02070309020205020404" pitchFamily="49" charset="0"/>
                <a:cs typeface="Courier New" panose="02070309020205020404" pitchFamily="49" charset="0"/>
              </a:rPr>
              <a:t>F     ELSEIF ((ECLIPSE_EXIT-ECLIPSE_ENTRY).LT.(PERIOD/2.)) THEN</a:t>
            </a:r>
          </a:p>
          <a:p>
            <a:pPr>
              <a:spcBef>
                <a:spcPts val="100"/>
              </a:spcBef>
              <a:buFontTx/>
              <a:buNone/>
            </a:pPr>
            <a:r>
              <a:rPr lang="en-US" altLang="en-US" sz="900" dirty="0">
                <a:latin typeface="Courier New" panose="02070309020205020404" pitchFamily="49" charset="0"/>
                <a:cs typeface="Courier New" panose="02070309020205020404" pitchFamily="49" charset="0"/>
              </a:rPr>
              <a:t>C       ECL_EXIT-ECL_ENTRY &gt; half of PERIOD, swap </a:t>
            </a:r>
            <a:r>
              <a:rPr lang="en-US" altLang="en-US" sz="900" dirty="0" err="1">
                <a:latin typeface="Courier New" panose="02070309020205020404" pitchFamily="49" charset="0"/>
                <a:cs typeface="Courier New" panose="02070309020205020404" pitchFamily="49" charset="0"/>
              </a:rPr>
              <a:t>em</a:t>
            </a:r>
            <a:endParaRPr lang="en-US" altLang="en-US" sz="900" dirty="0">
              <a:latin typeface="Courier New" panose="02070309020205020404" pitchFamily="49" charset="0"/>
              <a:cs typeface="Courier New" panose="02070309020205020404" pitchFamily="49" charset="0"/>
            </a:endParaRPr>
          </a:p>
          <a:p>
            <a:pPr>
              <a:spcBef>
                <a:spcPts val="100"/>
              </a:spcBef>
              <a:buFontTx/>
              <a:buNone/>
            </a:pPr>
            <a:r>
              <a:rPr lang="en-US" altLang="en-US" sz="900" dirty="0">
                <a:latin typeface="Courier New" panose="02070309020205020404" pitchFamily="49" charset="0"/>
                <a:cs typeface="Courier New" panose="02070309020205020404" pitchFamily="49" charset="0"/>
              </a:rPr>
              <a:t>F     ELSE</a:t>
            </a:r>
          </a:p>
          <a:p>
            <a:pPr>
              <a:spcBef>
                <a:spcPts val="100"/>
              </a:spcBef>
              <a:buFontTx/>
              <a:buNone/>
            </a:pPr>
            <a:r>
              <a:rPr lang="en-US" altLang="en-US" sz="900" dirty="0">
                <a:latin typeface="Courier New" panose="02070309020205020404" pitchFamily="49" charset="0"/>
                <a:cs typeface="Courier New" panose="02070309020205020404" pitchFamily="49" charset="0"/>
              </a:rPr>
              <a:t>F       CUR_TIME = ECLIPSE_EXIT</a:t>
            </a:r>
          </a:p>
          <a:p>
            <a:pPr>
              <a:spcBef>
                <a:spcPts val="100"/>
              </a:spcBef>
              <a:buFontTx/>
              <a:buNone/>
            </a:pPr>
            <a:r>
              <a:rPr lang="en-US" altLang="en-US" sz="900" dirty="0">
                <a:latin typeface="Courier New" panose="02070309020205020404" pitchFamily="49" charset="0"/>
                <a:cs typeface="Courier New" panose="02070309020205020404" pitchFamily="49" charset="0"/>
              </a:rPr>
              <a:t>F       ECLIPSE_EXIT = ECLIPSE_ENTRY</a:t>
            </a:r>
          </a:p>
          <a:p>
            <a:pPr>
              <a:spcBef>
                <a:spcPts val="100"/>
              </a:spcBef>
              <a:buFontTx/>
              <a:buNone/>
            </a:pPr>
            <a:r>
              <a:rPr lang="en-US" altLang="en-US" sz="900" dirty="0">
                <a:latin typeface="Courier New" panose="02070309020205020404" pitchFamily="49" charset="0"/>
                <a:cs typeface="Courier New" panose="02070309020205020404" pitchFamily="49" charset="0"/>
              </a:rPr>
              <a:t>F       ECLIPSE_ENTRY = CUR_TIME</a:t>
            </a:r>
          </a:p>
          <a:p>
            <a:pPr>
              <a:spcBef>
                <a:spcPts val="100"/>
              </a:spcBef>
              <a:buFontTx/>
              <a:buNone/>
            </a:pPr>
            <a:r>
              <a:rPr lang="en-US" altLang="en-US" sz="900" dirty="0">
                <a:latin typeface="Courier New" panose="02070309020205020404" pitchFamily="49" charset="0"/>
                <a:cs typeface="Courier New" panose="02070309020205020404" pitchFamily="49" charset="0"/>
              </a:rPr>
              <a:t>F     ENDIF</a:t>
            </a:r>
          </a:p>
          <a:p>
            <a:pPr>
              <a:spcBef>
                <a:spcPts val="100"/>
              </a:spcBef>
              <a:buFontTx/>
              <a:buNone/>
            </a:pPr>
            <a:r>
              <a:rPr lang="en-US" altLang="en-US" sz="900" dirty="0">
                <a:latin typeface="Courier New" panose="02070309020205020404" pitchFamily="49" charset="0"/>
                <a:cs typeface="Courier New" panose="02070309020205020404" pitchFamily="49" charset="0"/>
              </a:rPr>
              <a:t>F     END</a:t>
            </a:r>
          </a:p>
        </p:txBody>
      </p:sp>
      <p:sp>
        <p:nvSpPr>
          <p:cNvPr id="17" name="object 17">
            <a:extLst>
              <a:ext uri="{FF2B5EF4-FFF2-40B4-BE49-F238E27FC236}">
                <a16:creationId xmlns:a16="http://schemas.microsoft.com/office/drawing/2014/main" id="{2CAB5D43-29BB-4BF5-A1C1-D8D35B36DC8F}"/>
              </a:ext>
            </a:extLst>
          </p:cNvPr>
          <p:cNvSpPr txBox="1"/>
          <p:nvPr/>
        </p:nvSpPr>
        <p:spPr>
          <a:xfrm>
            <a:off x="6175375" y="1676091"/>
            <a:ext cx="2709863" cy="228909"/>
          </a:xfrm>
          <a:prstGeom prst="rect">
            <a:avLst/>
          </a:prstGeom>
        </p:spPr>
        <p:txBody>
          <a:bodyPr lIns="0" tIns="13335" rIns="0" bIns="0">
            <a:spAutoFit/>
          </a:bodyPr>
          <a:lstStyle/>
          <a:p>
            <a:pPr marL="12700">
              <a:spcBef>
                <a:spcPts val="105"/>
              </a:spcBef>
              <a:defRPr/>
            </a:pPr>
            <a:r>
              <a:rPr sz="1400" dirty="0">
                <a:solidFill>
                  <a:srgbClr val="0B3D91"/>
                </a:solidFill>
                <a:latin typeface="Arial"/>
                <a:cs typeface="Arial"/>
              </a:rPr>
              <a:t>Call to Common to Access</a:t>
            </a:r>
            <a:r>
              <a:rPr sz="1400" spc="-165" dirty="0">
                <a:solidFill>
                  <a:srgbClr val="0B3D91"/>
                </a:solidFill>
                <a:latin typeface="Arial"/>
                <a:cs typeface="Arial"/>
              </a:rPr>
              <a:t> </a:t>
            </a:r>
            <a:r>
              <a:rPr sz="1400" dirty="0">
                <a:solidFill>
                  <a:srgbClr val="0B3D91"/>
                </a:solidFill>
                <a:latin typeface="Arial"/>
                <a:cs typeface="Arial"/>
              </a:rPr>
              <a:t>SINDA</a:t>
            </a:r>
          </a:p>
        </p:txBody>
      </p:sp>
      <p:sp>
        <p:nvSpPr>
          <p:cNvPr id="194565" name="object 18">
            <a:extLst>
              <a:ext uri="{FF2B5EF4-FFF2-40B4-BE49-F238E27FC236}">
                <a16:creationId xmlns:a16="http://schemas.microsoft.com/office/drawing/2014/main" id="{B3E68D5E-7A3E-4552-8EA7-ED14DD6DC0BF}"/>
              </a:ext>
            </a:extLst>
          </p:cNvPr>
          <p:cNvSpPr txBox="1">
            <a:spLocks noChangeArrowheads="1"/>
          </p:cNvSpPr>
          <p:nvPr/>
        </p:nvSpPr>
        <p:spPr bwMode="auto">
          <a:xfrm>
            <a:off x="6175375" y="1791100"/>
            <a:ext cx="2500313"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04139"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825"/>
              </a:spcBef>
              <a:buFontTx/>
              <a:buNone/>
            </a:pPr>
            <a:r>
              <a:rPr lang="en-US" altLang="en-US" sz="1400" dirty="0">
                <a:solidFill>
                  <a:srgbClr val="0B3D91"/>
                </a:solidFill>
                <a:latin typeface="Arial" panose="020B0604020202020204" pitchFamily="34" charset="0"/>
                <a:cs typeface="Arial" panose="020B0604020202020204" pitchFamily="34" charset="0"/>
              </a:rPr>
              <a:t>Variable Declarations</a:t>
            </a:r>
          </a:p>
          <a:p>
            <a:pPr>
              <a:spcBef>
                <a:spcPts val="725"/>
              </a:spcBef>
              <a:buFontTx/>
              <a:buNone/>
            </a:pPr>
            <a:r>
              <a:rPr lang="en-US" altLang="en-US" sz="1400" dirty="0">
                <a:solidFill>
                  <a:srgbClr val="0B3D91"/>
                </a:solidFill>
                <a:latin typeface="Arial" panose="020B0604020202020204" pitchFamily="34" charset="0"/>
                <a:cs typeface="Arial" panose="020B0604020202020204" pitchFamily="34" charset="0"/>
              </a:rPr>
              <a:t>Equivalence trick to access first  entry of array as integer</a:t>
            </a:r>
          </a:p>
        </p:txBody>
      </p:sp>
      <p:sp>
        <p:nvSpPr>
          <p:cNvPr id="19" name="object 19">
            <a:extLst>
              <a:ext uri="{FF2B5EF4-FFF2-40B4-BE49-F238E27FC236}">
                <a16:creationId xmlns:a16="http://schemas.microsoft.com/office/drawing/2014/main" id="{10368A40-4C3C-4897-834C-3998EDA77770}"/>
              </a:ext>
            </a:extLst>
          </p:cNvPr>
          <p:cNvSpPr txBox="1"/>
          <p:nvPr/>
        </p:nvSpPr>
        <p:spPr>
          <a:xfrm>
            <a:off x="6175375" y="2693988"/>
            <a:ext cx="2047875" cy="228909"/>
          </a:xfrm>
          <a:prstGeom prst="rect">
            <a:avLst/>
          </a:prstGeom>
        </p:spPr>
        <p:txBody>
          <a:bodyPr lIns="0" tIns="13335" rIns="0" bIns="0">
            <a:spAutoFit/>
          </a:bodyPr>
          <a:lstStyle/>
          <a:p>
            <a:pPr marL="12700">
              <a:spcBef>
                <a:spcPts val="105"/>
              </a:spcBef>
              <a:defRPr/>
            </a:pPr>
            <a:r>
              <a:rPr sz="1400" dirty="0">
                <a:solidFill>
                  <a:srgbClr val="0B3D91"/>
                </a:solidFill>
                <a:latin typeface="Arial"/>
                <a:cs typeface="Arial"/>
              </a:rPr>
              <a:t>Get Period from last</a:t>
            </a:r>
            <a:r>
              <a:rPr sz="1400" spc="-155" dirty="0">
                <a:solidFill>
                  <a:srgbClr val="0B3D91"/>
                </a:solidFill>
                <a:latin typeface="Arial"/>
                <a:cs typeface="Arial"/>
              </a:rPr>
              <a:t> </a:t>
            </a:r>
            <a:r>
              <a:rPr sz="1400" dirty="0">
                <a:solidFill>
                  <a:srgbClr val="0B3D91"/>
                </a:solidFill>
                <a:latin typeface="Arial"/>
                <a:cs typeface="Arial"/>
              </a:rPr>
              <a:t>entry</a:t>
            </a:r>
            <a:endParaRPr sz="1400">
              <a:solidFill>
                <a:srgbClr val="0B3D91"/>
              </a:solidFill>
              <a:latin typeface="Arial"/>
              <a:cs typeface="Arial"/>
            </a:endParaRPr>
          </a:p>
        </p:txBody>
      </p:sp>
      <p:sp>
        <p:nvSpPr>
          <p:cNvPr id="194567" name="object 20">
            <a:extLst>
              <a:ext uri="{FF2B5EF4-FFF2-40B4-BE49-F238E27FC236}">
                <a16:creationId xmlns:a16="http://schemas.microsoft.com/office/drawing/2014/main" id="{E54C726B-9A10-44C7-91CE-6D059D27DAB9}"/>
              </a:ext>
            </a:extLst>
          </p:cNvPr>
          <p:cNvSpPr txBox="1">
            <a:spLocks noChangeArrowheads="1"/>
          </p:cNvSpPr>
          <p:nvPr/>
        </p:nvSpPr>
        <p:spPr bwMode="auto">
          <a:xfrm>
            <a:off x="6175375" y="3316088"/>
            <a:ext cx="2744788"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400" dirty="0">
                <a:solidFill>
                  <a:srgbClr val="0B3D91"/>
                </a:solidFill>
                <a:latin typeface="Arial" panose="020B0604020202020204" pitchFamily="34" charset="0"/>
                <a:cs typeface="Arial" panose="020B0604020202020204" pitchFamily="34" charset="0"/>
              </a:rPr>
              <a:t>Loop through all entries looking for  when </a:t>
            </a:r>
            <a:r>
              <a:rPr lang="en-US" altLang="en-US" sz="1400" dirty="0" err="1">
                <a:solidFill>
                  <a:srgbClr val="0B3D91"/>
                </a:solidFill>
                <a:latin typeface="Arial" panose="020B0604020202020204" pitchFamily="34" charset="0"/>
                <a:cs typeface="Arial" panose="020B0604020202020204" pitchFamily="34" charset="0"/>
              </a:rPr>
              <a:t>Dtime</a:t>
            </a:r>
            <a:r>
              <a:rPr lang="en-US" altLang="en-US" sz="1400" dirty="0">
                <a:solidFill>
                  <a:srgbClr val="0B3D91"/>
                </a:solidFill>
                <a:latin typeface="Arial" panose="020B0604020202020204" pitchFamily="34" charset="0"/>
                <a:cs typeface="Arial" panose="020B0604020202020204" pitchFamily="34" charset="0"/>
              </a:rPr>
              <a:t> is small enough to  suggest eclipse</a:t>
            </a:r>
          </a:p>
        </p:txBody>
      </p:sp>
      <p:sp>
        <p:nvSpPr>
          <p:cNvPr id="21" name="object 21">
            <a:extLst>
              <a:ext uri="{FF2B5EF4-FFF2-40B4-BE49-F238E27FC236}">
                <a16:creationId xmlns:a16="http://schemas.microsoft.com/office/drawing/2014/main" id="{9A0AF5F0-2300-468C-B792-582D8C897631}"/>
              </a:ext>
            </a:extLst>
          </p:cNvPr>
          <p:cNvSpPr txBox="1"/>
          <p:nvPr/>
        </p:nvSpPr>
        <p:spPr>
          <a:xfrm>
            <a:off x="6175375" y="4583413"/>
            <a:ext cx="1789113" cy="228268"/>
          </a:xfrm>
          <a:prstGeom prst="rect">
            <a:avLst/>
          </a:prstGeom>
        </p:spPr>
        <p:txBody>
          <a:bodyPr lIns="0" tIns="12700" rIns="0" bIns="0">
            <a:spAutoFit/>
          </a:bodyPr>
          <a:lstStyle/>
          <a:p>
            <a:pPr marL="12700">
              <a:spcBef>
                <a:spcPts val="100"/>
              </a:spcBef>
              <a:defRPr/>
            </a:pPr>
            <a:r>
              <a:rPr sz="1400" dirty="0">
                <a:solidFill>
                  <a:srgbClr val="0B3D91"/>
                </a:solidFill>
                <a:latin typeface="Arial"/>
                <a:cs typeface="Arial"/>
              </a:rPr>
              <a:t>Check for full sun</a:t>
            </a:r>
            <a:r>
              <a:rPr sz="1400" spc="-170" dirty="0">
                <a:solidFill>
                  <a:srgbClr val="0B3D91"/>
                </a:solidFill>
                <a:latin typeface="Arial"/>
                <a:cs typeface="Arial"/>
              </a:rPr>
              <a:t> </a:t>
            </a:r>
            <a:r>
              <a:rPr sz="1400" dirty="0">
                <a:solidFill>
                  <a:srgbClr val="0B3D91"/>
                </a:solidFill>
                <a:latin typeface="Arial"/>
                <a:cs typeface="Arial"/>
              </a:rPr>
              <a:t>orbit</a:t>
            </a:r>
          </a:p>
        </p:txBody>
      </p:sp>
      <p:sp>
        <p:nvSpPr>
          <p:cNvPr id="194569" name="object 22">
            <a:extLst>
              <a:ext uri="{FF2B5EF4-FFF2-40B4-BE49-F238E27FC236}">
                <a16:creationId xmlns:a16="http://schemas.microsoft.com/office/drawing/2014/main" id="{4C6272E8-AE29-484D-A132-ED942C4FE53F}"/>
              </a:ext>
            </a:extLst>
          </p:cNvPr>
          <p:cNvSpPr txBox="1">
            <a:spLocks noChangeArrowheads="1"/>
          </p:cNvSpPr>
          <p:nvPr/>
        </p:nvSpPr>
        <p:spPr bwMode="auto">
          <a:xfrm>
            <a:off x="6175375" y="5621338"/>
            <a:ext cx="2884488"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400">
                <a:solidFill>
                  <a:srgbClr val="0B3D91"/>
                </a:solidFill>
                <a:latin typeface="Arial" panose="020B0604020202020204" pitchFamily="34" charset="0"/>
                <a:cs typeface="Arial" panose="020B0604020202020204" pitchFamily="34" charset="0"/>
              </a:rPr>
              <a:t>Check that eclipse duration is longer  than sunlit duration</a:t>
            </a:r>
          </a:p>
        </p:txBody>
      </p:sp>
      <p:sp>
        <p:nvSpPr>
          <p:cNvPr id="10" name="Slide Number Placeholder 1">
            <a:extLst>
              <a:ext uri="{FF2B5EF4-FFF2-40B4-BE49-F238E27FC236}">
                <a16:creationId xmlns:a16="http://schemas.microsoft.com/office/drawing/2014/main" id="{0E658FBD-FE1D-407B-8BDB-8D460A973988}"/>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229</a:t>
            </a:fld>
            <a:endParaRPr lang="en-US" altLang="en-US" sz="1200" dirty="0"/>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14400" y="1"/>
            <a:ext cx="7432158" cy="990600"/>
          </a:xfrm>
        </p:spPr>
        <p:txBody>
          <a:bodyPr lIns="0" tIns="12700" rIns="0" bIns="0" rtlCol="0">
            <a:noAutofit/>
          </a:bodyPr>
          <a:lstStyle/>
          <a:p>
            <a:pPr marL="12700">
              <a:spcBef>
                <a:spcPts val="100"/>
              </a:spcBef>
              <a:defRPr/>
            </a:pPr>
            <a:r>
              <a:rPr sz="3200" spc="-5" dirty="0"/>
              <a:t>Sample:</a:t>
            </a:r>
            <a:r>
              <a:rPr sz="3200" spc="-60" dirty="0"/>
              <a:t> </a:t>
            </a:r>
            <a:r>
              <a:rPr lang="en-US" sz="3200" spc="-60" dirty="0"/>
              <a:t>SUB_MAX_RANGE</a:t>
            </a:r>
            <a:endParaRPr sz="3200" dirty="0"/>
          </a:p>
        </p:txBody>
      </p:sp>
      <p:sp>
        <p:nvSpPr>
          <p:cNvPr id="194563" name="object 5">
            <a:extLst>
              <a:ext uri="{FF2B5EF4-FFF2-40B4-BE49-F238E27FC236}">
                <a16:creationId xmlns:a16="http://schemas.microsoft.com/office/drawing/2014/main" id="{E96B05E3-3C5E-4F3F-8E4C-3520B3706270}"/>
              </a:ext>
            </a:extLst>
          </p:cNvPr>
          <p:cNvSpPr txBox="1">
            <a:spLocks noChangeArrowheads="1"/>
          </p:cNvSpPr>
          <p:nvPr/>
        </p:nvSpPr>
        <p:spPr bwMode="auto">
          <a:xfrm>
            <a:off x="250824" y="1096075"/>
            <a:ext cx="7902575" cy="516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2700" rIns="0" bIns="0">
            <a:spAutoFit/>
          </a:bodyPr>
          <a:lstStyle>
            <a:lvl1pPr marL="12700">
              <a:spcBef>
                <a:spcPct val="20000"/>
              </a:spcBef>
              <a:buFont typeface="Arial" panose="020B0604020202020204" pitchFamily="34" charset="0"/>
              <a:buChar char="•"/>
              <a:tabLst>
                <a:tab pos="217488" algn="l"/>
                <a:tab pos="59436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217488" algn="l"/>
                <a:tab pos="59436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217488" algn="l"/>
                <a:tab pos="59436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217488" algn="l"/>
                <a:tab pos="5943600" algn="l"/>
              </a:tabLst>
              <a:defRPr sz="2000">
                <a:solidFill>
                  <a:schemeClr val="tx1"/>
                </a:solidFill>
                <a:latin typeface="Calibri" panose="020F0502020204030204" pitchFamily="34" charset="0"/>
              </a:defRPr>
            </a:lvl9pPr>
          </a:lstStyle>
          <a:p>
            <a:pPr>
              <a:spcBef>
                <a:spcPts val="100"/>
              </a:spcBef>
              <a:buFontTx/>
              <a:buNone/>
            </a:pPr>
            <a:r>
              <a:rPr lang="en-US" altLang="en-US" sz="800" dirty="0">
                <a:latin typeface="Courier New" panose="02070309020205020404" pitchFamily="49" charset="0"/>
                <a:cs typeface="Courier New" panose="02070309020205020404" pitchFamily="49" charset="0"/>
              </a:rPr>
              <a:t>C-------------------------------------------------------------------------------------</a:t>
            </a:r>
          </a:p>
          <a:p>
            <a:pPr>
              <a:spcBef>
                <a:spcPts val="100"/>
              </a:spcBef>
              <a:buFontTx/>
              <a:buNone/>
            </a:pPr>
            <a:r>
              <a:rPr lang="en-US" altLang="en-US" sz="800" dirty="0">
                <a:latin typeface="Courier New" panose="02070309020205020404" pitchFamily="49" charset="0"/>
                <a:cs typeface="Courier New" panose="02070309020205020404" pitchFamily="49" charset="0"/>
              </a:rPr>
              <a:t>C SUB_MAX_RANGE – Used to find Maximum Temperature for nodes in specified Submodel and </a:t>
            </a:r>
          </a:p>
          <a:p>
            <a:pPr>
              <a:spcBef>
                <a:spcPts val="100"/>
              </a:spcBef>
              <a:buFontTx/>
              <a:buNone/>
            </a:pPr>
            <a:r>
              <a:rPr lang="en-US" altLang="en-US" sz="800" dirty="0">
                <a:latin typeface="Courier New" panose="02070309020205020404" pitchFamily="49" charset="0"/>
                <a:cs typeface="Courier New" panose="02070309020205020404" pitchFamily="49" charset="0"/>
              </a:rPr>
              <a:t>C within specified node range</a:t>
            </a:r>
          </a:p>
          <a:p>
            <a:pPr>
              <a:spcBef>
                <a:spcPts val="100"/>
              </a:spcBef>
              <a:buFontTx/>
              <a:buNone/>
            </a:pPr>
            <a:r>
              <a:rPr lang="en-US" altLang="en-US" sz="800" dirty="0">
                <a:latin typeface="Courier New" panose="02070309020205020404" pitchFamily="49" charset="0"/>
                <a:cs typeface="Courier New" panose="02070309020205020404" pitchFamily="49" charset="0"/>
              </a:rPr>
              <a:t>C-------------------------------------------------------------------------------------</a:t>
            </a:r>
          </a:p>
          <a:p>
            <a:pPr>
              <a:spcBef>
                <a:spcPts val="100"/>
              </a:spcBef>
              <a:buFontTx/>
              <a:buNone/>
            </a:pPr>
            <a:r>
              <a:rPr lang="en-US" altLang="en-US" sz="800" dirty="0">
                <a:latin typeface="Courier New" panose="02070309020205020404" pitchFamily="49" charset="0"/>
                <a:cs typeface="Courier New" panose="02070309020205020404" pitchFamily="49" charset="0"/>
              </a:rPr>
              <a:t>F       REAL FUNCTION SUB_MAX_RANGE(MYSUBNAM, STARTNO, ENDNO)</a:t>
            </a:r>
          </a:p>
          <a:p>
            <a:pPr>
              <a:spcBef>
                <a:spcPts val="100"/>
              </a:spcBef>
              <a:buFontTx/>
              <a:buNone/>
            </a:pPr>
            <a:r>
              <a:rPr lang="en-US" altLang="en-US" sz="800" dirty="0">
                <a:latin typeface="Courier New" panose="02070309020205020404" pitchFamily="49" charset="0"/>
                <a:cs typeface="Courier New" panose="02070309020205020404" pitchFamily="49" charset="0"/>
              </a:rPr>
              <a:t>M        CALL COMMON</a:t>
            </a:r>
          </a:p>
          <a:p>
            <a:pPr>
              <a:spcBef>
                <a:spcPts val="100"/>
              </a:spcBef>
              <a:buFontTx/>
              <a:buNone/>
            </a:pPr>
            <a:r>
              <a:rPr lang="en-US" altLang="en-US" sz="800" dirty="0">
                <a:latin typeface="Courier New" panose="02070309020205020404" pitchFamily="49" charset="0"/>
                <a:cs typeface="Courier New" panose="02070309020205020404" pitchFamily="49" charset="0"/>
              </a:rPr>
              <a:t>F        INTEGER I_VAR, J_VAR, STARTNO, ENDNO, LEN_MYSUBNAM</a:t>
            </a:r>
          </a:p>
          <a:p>
            <a:pPr>
              <a:spcBef>
                <a:spcPts val="100"/>
              </a:spcBef>
              <a:buFontTx/>
              <a:buNone/>
            </a:pPr>
            <a:r>
              <a:rPr lang="en-US" altLang="en-US" sz="800" dirty="0">
                <a:latin typeface="Courier New" panose="02070309020205020404" pitchFamily="49" charset="0"/>
                <a:cs typeface="Courier New" panose="02070309020205020404" pitchFamily="49" charset="0"/>
              </a:rPr>
              <a:t>F        CHARACTER*32 MYSUBNAM</a:t>
            </a:r>
          </a:p>
          <a:p>
            <a:pPr>
              <a:spcBef>
                <a:spcPts val="100"/>
              </a:spcBef>
              <a:buFontTx/>
              <a:buNone/>
            </a:pPr>
            <a:r>
              <a:rPr lang="en-US" altLang="en-US" sz="800" dirty="0">
                <a:latin typeface="Courier New" panose="02070309020205020404" pitchFamily="49" charset="0"/>
                <a:cs typeface="Courier New" panose="02070309020205020404" pitchFamily="49" charset="0"/>
              </a:rPr>
              <a:t>F        CHARACTER*32 MYSUBNAM2</a:t>
            </a:r>
          </a:p>
          <a:p>
            <a:pPr>
              <a:spcBef>
                <a:spcPts val="100"/>
              </a:spcBef>
              <a:buFontTx/>
              <a:buNone/>
            </a:pPr>
            <a:r>
              <a:rPr lang="en-US" altLang="en-US" sz="800" dirty="0">
                <a:latin typeface="Courier New" panose="02070309020205020404" pitchFamily="49" charset="0"/>
                <a:cs typeface="Courier New" panose="02070309020205020404" pitchFamily="49" charset="0"/>
              </a:rPr>
              <a:t>F        CHARACTER*32 MYSUBCHK</a:t>
            </a:r>
          </a:p>
          <a:p>
            <a:pPr>
              <a:spcBef>
                <a:spcPts val="100"/>
              </a:spcBef>
              <a:buFontTx/>
              <a:buNone/>
            </a:pPr>
            <a:r>
              <a:rPr lang="en-US" altLang="en-US" sz="800" dirty="0">
                <a:latin typeface="Courier New" panose="02070309020205020404" pitchFamily="49" charset="0"/>
                <a:cs typeface="Courier New" panose="02070309020205020404" pitchFamily="49" charset="0"/>
              </a:rPr>
              <a:t>F        DOUBLE PRECISION TEMP</a:t>
            </a:r>
          </a:p>
          <a:p>
            <a:pPr>
              <a:spcBef>
                <a:spcPts val="100"/>
              </a:spcBef>
              <a:buFontTx/>
              <a:buNone/>
            </a:pPr>
            <a:r>
              <a:rPr lang="en-US" altLang="en-US" sz="800" dirty="0">
                <a:latin typeface="Courier New" panose="02070309020205020404" pitchFamily="49" charset="0"/>
                <a:cs typeface="Courier New" panose="02070309020205020404" pitchFamily="49" charset="0"/>
              </a:rPr>
              <a:t>F        DOUBLE PRECISION TMIN, TMAX</a:t>
            </a:r>
          </a:p>
          <a:p>
            <a:pPr>
              <a:spcBef>
                <a:spcPts val="100"/>
              </a:spcBef>
              <a:buFontTx/>
              <a:buNone/>
            </a:pPr>
            <a:r>
              <a:rPr lang="en-US" altLang="en-US" sz="800" dirty="0">
                <a:latin typeface="Courier New" panose="02070309020205020404" pitchFamily="49" charset="0"/>
                <a:cs typeface="Courier New" panose="02070309020205020404" pitchFamily="49" charset="0"/>
              </a:rPr>
              <a:t>F        TMIN = 100000.0</a:t>
            </a:r>
          </a:p>
          <a:p>
            <a:pPr>
              <a:spcBef>
                <a:spcPts val="100"/>
              </a:spcBef>
              <a:buFontTx/>
              <a:buNone/>
            </a:pPr>
            <a:r>
              <a:rPr lang="en-US" altLang="en-US" sz="800" dirty="0">
                <a:latin typeface="Courier New" panose="02070309020205020404" pitchFamily="49" charset="0"/>
                <a:cs typeface="Courier New" panose="02070309020205020404" pitchFamily="49" charset="0"/>
              </a:rPr>
              <a:t>F        TMAX = -100000.0</a:t>
            </a:r>
          </a:p>
          <a:p>
            <a:pPr>
              <a:spcBef>
                <a:spcPts val="100"/>
              </a:spcBef>
              <a:buFontTx/>
              <a:buNone/>
            </a:pPr>
            <a:r>
              <a:rPr lang="en-US" altLang="en-US" sz="800" dirty="0">
                <a:latin typeface="Courier New" panose="02070309020205020404" pitchFamily="49" charset="0"/>
                <a:cs typeface="Courier New" panose="02070309020205020404" pitchFamily="49" charset="0"/>
              </a:rPr>
              <a:t>F        LEN_MYSUBNAM = 0</a:t>
            </a:r>
          </a:p>
          <a:p>
            <a:pPr>
              <a:spcBef>
                <a:spcPts val="100"/>
              </a:spcBef>
              <a:buFontTx/>
              <a:buNone/>
            </a:pPr>
            <a:r>
              <a:rPr lang="en-US" altLang="en-US" sz="800" dirty="0">
                <a:latin typeface="Courier New" panose="02070309020205020404" pitchFamily="49" charset="0"/>
                <a:cs typeface="Courier New" panose="02070309020205020404" pitchFamily="49" charset="0"/>
              </a:rPr>
              <a:t>F        DO I_VAR=1,LEN(MYSUBNAM)</a:t>
            </a:r>
          </a:p>
          <a:p>
            <a:pPr>
              <a:spcBef>
                <a:spcPts val="100"/>
              </a:spcBef>
              <a:buFontTx/>
              <a:buNone/>
            </a:pPr>
            <a:r>
              <a:rPr lang="en-US" altLang="en-US" sz="800" dirty="0">
                <a:latin typeface="Courier New" panose="02070309020205020404" pitchFamily="49" charset="0"/>
                <a:cs typeface="Courier New" panose="02070309020205020404" pitchFamily="49" charset="0"/>
              </a:rPr>
              <a:t>F          IF (ICHAR(MYSUBNAM(I_VAR:I_VAR)).EQ.0) THEN</a:t>
            </a:r>
          </a:p>
          <a:p>
            <a:pPr>
              <a:spcBef>
                <a:spcPts val="100"/>
              </a:spcBef>
              <a:buFontTx/>
              <a:buNone/>
            </a:pPr>
            <a:r>
              <a:rPr lang="en-US" altLang="en-US" sz="800" dirty="0">
                <a:latin typeface="Courier New" panose="02070309020205020404" pitchFamily="49" charset="0"/>
                <a:cs typeface="Courier New" panose="02070309020205020404" pitchFamily="49" charset="0"/>
              </a:rPr>
              <a:t>F            IF (LEN_MYSUBNAM.EQ.0) THEN</a:t>
            </a:r>
          </a:p>
          <a:p>
            <a:pPr>
              <a:spcBef>
                <a:spcPts val="100"/>
              </a:spcBef>
              <a:buFontTx/>
              <a:buNone/>
            </a:pPr>
            <a:r>
              <a:rPr lang="en-US" altLang="en-US" sz="800" dirty="0">
                <a:latin typeface="Courier New" panose="02070309020205020404" pitchFamily="49" charset="0"/>
                <a:cs typeface="Courier New" panose="02070309020205020404" pitchFamily="49" charset="0"/>
              </a:rPr>
              <a:t>F              LEN_MYSUBNAM = I_VAR-1</a:t>
            </a:r>
          </a:p>
          <a:p>
            <a:pPr>
              <a:spcBef>
                <a:spcPts val="100"/>
              </a:spcBef>
              <a:buFontTx/>
              <a:buNone/>
            </a:pPr>
            <a:r>
              <a:rPr lang="en-US" altLang="en-US" sz="800" dirty="0">
                <a:latin typeface="Courier New" panose="02070309020205020404" pitchFamily="49" charset="0"/>
                <a:cs typeface="Courier New" panose="02070309020205020404" pitchFamily="49" charset="0"/>
              </a:rPr>
              <a:t>F            ENDIF</a:t>
            </a:r>
          </a:p>
          <a:p>
            <a:pPr>
              <a:spcBef>
                <a:spcPts val="100"/>
              </a:spcBef>
              <a:buFontTx/>
              <a:buNone/>
            </a:pPr>
            <a:r>
              <a:rPr lang="en-US" altLang="en-US" sz="800" dirty="0">
                <a:latin typeface="Courier New" panose="02070309020205020404" pitchFamily="49" charset="0"/>
                <a:cs typeface="Courier New" panose="02070309020205020404" pitchFamily="49" charset="0"/>
              </a:rPr>
              <a:t>F          ENDIF</a:t>
            </a:r>
          </a:p>
          <a:p>
            <a:pPr>
              <a:spcBef>
                <a:spcPts val="100"/>
              </a:spcBef>
              <a:buFontTx/>
              <a:buNone/>
            </a:pPr>
            <a:r>
              <a:rPr lang="en-US" altLang="en-US" sz="800" dirty="0">
                <a:latin typeface="Courier New" panose="02070309020205020404" pitchFamily="49" charset="0"/>
                <a:cs typeface="Courier New" panose="02070309020205020404" pitchFamily="49" charset="0"/>
              </a:rPr>
              <a:t>F        END DO</a:t>
            </a:r>
          </a:p>
          <a:p>
            <a:pPr>
              <a:spcBef>
                <a:spcPts val="100"/>
              </a:spcBef>
              <a:buFontTx/>
              <a:buNone/>
            </a:pPr>
            <a:r>
              <a:rPr lang="en-US" altLang="en-US" sz="800" dirty="0">
                <a:latin typeface="Courier New" panose="02070309020205020404" pitchFamily="49" charset="0"/>
                <a:cs typeface="Courier New" panose="02070309020205020404" pitchFamily="49" charset="0"/>
              </a:rPr>
              <a:t>F        DO I_VAR=1,MMODS</a:t>
            </a:r>
          </a:p>
          <a:p>
            <a:pPr>
              <a:spcBef>
                <a:spcPts val="100"/>
              </a:spcBef>
              <a:buFontTx/>
              <a:buNone/>
            </a:pPr>
            <a:r>
              <a:rPr lang="en-US" altLang="en-US" sz="800" dirty="0">
                <a:latin typeface="Courier New" panose="02070309020205020404" pitchFamily="49" charset="0"/>
                <a:cs typeface="Courier New" panose="02070309020205020404" pitchFamily="49" charset="0"/>
              </a:rPr>
              <a:t>F          MYSUBCHK = NMOD(I_VAR)</a:t>
            </a:r>
          </a:p>
          <a:p>
            <a:pPr>
              <a:spcBef>
                <a:spcPts val="100"/>
              </a:spcBef>
              <a:buFontTx/>
              <a:buNone/>
            </a:pPr>
            <a:r>
              <a:rPr lang="en-US" altLang="en-US" sz="800" dirty="0">
                <a:latin typeface="Courier New" panose="02070309020205020404" pitchFamily="49" charset="0"/>
                <a:cs typeface="Courier New" panose="02070309020205020404" pitchFamily="49" charset="0"/>
              </a:rPr>
              <a:t>F          IF ( (LEN(TRIM(MYSUBCHK)).EQ.LEN_MYSUBNAM).AND.</a:t>
            </a:r>
          </a:p>
          <a:p>
            <a:pPr>
              <a:spcBef>
                <a:spcPts val="100"/>
              </a:spcBef>
              <a:buFontTx/>
              <a:buNone/>
            </a:pPr>
            <a:r>
              <a:rPr lang="en-US" altLang="en-US" sz="800" dirty="0">
                <a:latin typeface="Courier New" panose="02070309020205020404" pitchFamily="49" charset="0"/>
                <a:cs typeface="Courier New" panose="02070309020205020404" pitchFamily="49" charset="0"/>
              </a:rPr>
              <a:t>F    1          (MYSUBNAM(1:LEN_MYSUBNAM) .EQ. MYSUBCHK(1:LEN_MYSUBNAM)) ) THEN</a:t>
            </a:r>
          </a:p>
          <a:p>
            <a:pPr>
              <a:spcBef>
                <a:spcPts val="100"/>
              </a:spcBef>
              <a:buFontTx/>
              <a:buNone/>
            </a:pPr>
            <a:r>
              <a:rPr lang="en-US" altLang="en-US" sz="800" dirty="0">
                <a:latin typeface="Courier New" panose="02070309020205020404" pitchFamily="49" charset="0"/>
                <a:cs typeface="Courier New" panose="02070309020205020404" pitchFamily="49" charset="0"/>
              </a:rPr>
              <a:t>F            DO J_VAR=NSTRT(I_VAR), NSTRT(I_VAR)+NMDIF(I_VAR) + NMARI(I_VAR) + NMHT(I_VAR) + NMBD(I_VAR)-1</a:t>
            </a:r>
          </a:p>
          <a:p>
            <a:pPr>
              <a:spcBef>
                <a:spcPts val="100"/>
              </a:spcBef>
              <a:buFontTx/>
              <a:buNone/>
            </a:pPr>
            <a:r>
              <a:rPr lang="en-US" altLang="en-US" sz="800" dirty="0">
                <a:latin typeface="Courier New" panose="02070309020205020404" pitchFamily="49" charset="0"/>
                <a:cs typeface="Courier New" panose="02070309020205020404" pitchFamily="49" charset="0"/>
              </a:rPr>
              <a:t>F              IF ((NDINT(J_VAR).GE.STARTNO).AND.(NDINT(J_VAR).LE.ENDNO)) THEN</a:t>
            </a:r>
          </a:p>
          <a:p>
            <a:pPr>
              <a:spcBef>
                <a:spcPts val="100"/>
              </a:spcBef>
              <a:buFontTx/>
              <a:buNone/>
            </a:pPr>
            <a:r>
              <a:rPr lang="en-US" altLang="en-US" sz="800" dirty="0">
                <a:latin typeface="Courier New" panose="02070309020205020404" pitchFamily="49" charset="0"/>
                <a:cs typeface="Courier New" panose="02070309020205020404" pitchFamily="49" charset="0"/>
              </a:rPr>
              <a:t>F                CALL DPTEMP(MYSUBCHK,NDINT(J_VAR),'GET',TEMP)</a:t>
            </a:r>
          </a:p>
          <a:p>
            <a:pPr>
              <a:spcBef>
                <a:spcPts val="100"/>
              </a:spcBef>
              <a:buFontTx/>
              <a:buNone/>
            </a:pPr>
            <a:r>
              <a:rPr lang="en-US" altLang="en-US" sz="800" dirty="0">
                <a:latin typeface="Courier New" panose="02070309020205020404" pitchFamily="49" charset="0"/>
                <a:cs typeface="Courier New" panose="02070309020205020404" pitchFamily="49" charset="0"/>
              </a:rPr>
              <a:t>F                IF(TEMP.GT.TMAX) TMAX = TEMP</a:t>
            </a:r>
          </a:p>
          <a:p>
            <a:pPr>
              <a:spcBef>
                <a:spcPts val="100"/>
              </a:spcBef>
              <a:buFontTx/>
              <a:buNone/>
            </a:pPr>
            <a:r>
              <a:rPr lang="en-US" altLang="en-US" sz="800" dirty="0">
                <a:latin typeface="Courier New" panose="02070309020205020404" pitchFamily="49" charset="0"/>
                <a:cs typeface="Courier New" panose="02070309020205020404" pitchFamily="49" charset="0"/>
              </a:rPr>
              <a:t>F                IF(TEMP.LT.TMIN) TMIN = TEMP</a:t>
            </a:r>
          </a:p>
          <a:p>
            <a:pPr>
              <a:spcBef>
                <a:spcPts val="100"/>
              </a:spcBef>
              <a:buFontTx/>
              <a:buNone/>
            </a:pPr>
            <a:r>
              <a:rPr lang="en-US" altLang="en-US" sz="800" dirty="0">
                <a:latin typeface="Courier New" panose="02070309020205020404" pitchFamily="49" charset="0"/>
                <a:cs typeface="Courier New" panose="02070309020205020404" pitchFamily="49" charset="0"/>
              </a:rPr>
              <a:t>F              ENDIF</a:t>
            </a:r>
          </a:p>
          <a:p>
            <a:pPr>
              <a:spcBef>
                <a:spcPts val="100"/>
              </a:spcBef>
              <a:buFontTx/>
              <a:buNone/>
            </a:pPr>
            <a:r>
              <a:rPr lang="en-US" altLang="en-US" sz="800" dirty="0">
                <a:latin typeface="Courier New" panose="02070309020205020404" pitchFamily="49" charset="0"/>
                <a:cs typeface="Courier New" panose="02070309020205020404" pitchFamily="49" charset="0"/>
              </a:rPr>
              <a:t>F            END DO</a:t>
            </a:r>
          </a:p>
          <a:p>
            <a:pPr>
              <a:spcBef>
                <a:spcPts val="100"/>
              </a:spcBef>
              <a:buFontTx/>
              <a:buNone/>
            </a:pPr>
            <a:r>
              <a:rPr lang="en-US" altLang="en-US" sz="800" dirty="0">
                <a:latin typeface="Courier New" panose="02070309020205020404" pitchFamily="49" charset="0"/>
                <a:cs typeface="Courier New" panose="02070309020205020404" pitchFamily="49" charset="0"/>
              </a:rPr>
              <a:t>F          END IF</a:t>
            </a:r>
          </a:p>
          <a:p>
            <a:pPr>
              <a:spcBef>
                <a:spcPts val="100"/>
              </a:spcBef>
              <a:buFontTx/>
              <a:buNone/>
            </a:pPr>
            <a:r>
              <a:rPr lang="en-US" altLang="en-US" sz="800" dirty="0">
                <a:latin typeface="Courier New" panose="02070309020205020404" pitchFamily="49" charset="0"/>
                <a:cs typeface="Courier New" panose="02070309020205020404" pitchFamily="49" charset="0"/>
              </a:rPr>
              <a:t>F        END DO</a:t>
            </a:r>
          </a:p>
          <a:p>
            <a:pPr>
              <a:spcBef>
                <a:spcPts val="100"/>
              </a:spcBef>
              <a:buFontTx/>
              <a:buNone/>
            </a:pPr>
            <a:r>
              <a:rPr lang="en-US" altLang="en-US" sz="800" dirty="0">
                <a:latin typeface="Courier New" panose="02070309020205020404" pitchFamily="49" charset="0"/>
                <a:cs typeface="Courier New" panose="02070309020205020404" pitchFamily="49" charset="0"/>
              </a:rPr>
              <a:t>F        SUB_MAX_RANGE = REAL(TMAX)</a:t>
            </a:r>
          </a:p>
          <a:p>
            <a:pPr>
              <a:spcBef>
                <a:spcPts val="100"/>
              </a:spcBef>
              <a:buFontTx/>
              <a:buNone/>
            </a:pPr>
            <a:r>
              <a:rPr lang="en-US" altLang="en-US" sz="800" dirty="0">
                <a:latin typeface="Courier New" panose="02070309020205020404" pitchFamily="49" charset="0"/>
                <a:cs typeface="Courier New" panose="02070309020205020404" pitchFamily="49" charset="0"/>
              </a:rPr>
              <a:t>F        RETURN </a:t>
            </a:r>
          </a:p>
          <a:p>
            <a:pPr>
              <a:spcBef>
                <a:spcPts val="100"/>
              </a:spcBef>
              <a:buFontTx/>
              <a:buNone/>
            </a:pPr>
            <a:r>
              <a:rPr lang="en-US" altLang="en-US" sz="800" dirty="0">
                <a:latin typeface="Courier New" panose="02070309020205020404" pitchFamily="49" charset="0"/>
                <a:cs typeface="Courier New" panose="02070309020205020404" pitchFamily="49" charset="0"/>
              </a:rPr>
              <a:t>F      END</a:t>
            </a:r>
          </a:p>
        </p:txBody>
      </p:sp>
      <p:sp>
        <p:nvSpPr>
          <p:cNvPr id="17" name="object 17">
            <a:extLst>
              <a:ext uri="{FF2B5EF4-FFF2-40B4-BE49-F238E27FC236}">
                <a16:creationId xmlns:a16="http://schemas.microsoft.com/office/drawing/2014/main" id="{2CAB5D43-29BB-4BF5-A1C1-D8D35B36DC8F}"/>
              </a:ext>
            </a:extLst>
          </p:cNvPr>
          <p:cNvSpPr txBox="1"/>
          <p:nvPr/>
        </p:nvSpPr>
        <p:spPr>
          <a:xfrm>
            <a:off x="6175375" y="1676091"/>
            <a:ext cx="2709863" cy="228909"/>
          </a:xfrm>
          <a:prstGeom prst="rect">
            <a:avLst/>
          </a:prstGeom>
        </p:spPr>
        <p:txBody>
          <a:bodyPr lIns="0" tIns="13335" rIns="0" bIns="0">
            <a:spAutoFit/>
          </a:bodyPr>
          <a:lstStyle/>
          <a:p>
            <a:pPr marL="12700">
              <a:spcBef>
                <a:spcPts val="105"/>
              </a:spcBef>
              <a:defRPr/>
            </a:pPr>
            <a:r>
              <a:rPr sz="1400" dirty="0">
                <a:solidFill>
                  <a:srgbClr val="0B3D91"/>
                </a:solidFill>
                <a:latin typeface="Arial"/>
                <a:cs typeface="Arial"/>
              </a:rPr>
              <a:t>Call to Common to Access</a:t>
            </a:r>
            <a:r>
              <a:rPr sz="1400" spc="-165" dirty="0">
                <a:solidFill>
                  <a:srgbClr val="0B3D91"/>
                </a:solidFill>
                <a:latin typeface="Arial"/>
                <a:cs typeface="Arial"/>
              </a:rPr>
              <a:t> </a:t>
            </a:r>
            <a:r>
              <a:rPr sz="1400" dirty="0">
                <a:solidFill>
                  <a:srgbClr val="0B3D91"/>
                </a:solidFill>
                <a:latin typeface="Arial"/>
                <a:cs typeface="Arial"/>
              </a:rPr>
              <a:t>SINDA</a:t>
            </a:r>
          </a:p>
        </p:txBody>
      </p:sp>
      <p:sp>
        <p:nvSpPr>
          <p:cNvPr id="194565" name="object 18">
            <a:extLst>
              <a:ext uri="{FF2B5EF4-FFF2-40B4-BE49-F238E27FC236}">
                <a16:creationId xmlns:a16="http://schemas.microsoft.com/office/drawing/2014/main" id="{B3E68D5E-7A3E-4552-8EA7-ED14DD6DC0BF}"/>
              </a:ext>
            </a:extLst>
          </p:cNvPr>
          <p:cNvSpPr txBox="1">
            <a:spLocks noChangeArrowheads="1"/>
          </p:cNvSpPr>
          <p:nvPr/>
        </p:nvSpPr>
        <p:spPr bwMode="auto">
          <a:xfrm>
            <a:off x="6175375" y="1791100"/>
            <a:ext cx="2500313" cy="32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04139"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825"/>
              </a:spcBef>
              <a:buFontTx/>
              <a:buNone/>
            </a:pPr>
            <a:r>
              <a:rPr lang="en-US" altLang="en-US" sz="1400" dirty="0">
                <a:solidFill>
                  <a:srgbClr val="0B3D91"/>
                </a:solidFill>
                <a:latin typeface="Arial" panose="020B0604020202020204" pitchFamily="34" charset="0"/>
                <a:cs typeface="Arial" panose="020B0604020202020204" pitchFamily="34" charset="0"/>
              </a:rPr>
              <a:t>Variable Declarations</a:t>
            </a:r>
          </a:p>
        </p:txBody>
      </p:sp>
      <p:sp>
        <p:nvSpPr>
          <p:cNvPr id="19" name="object 19">
            <a:extLst>
              <a:ext uri="{FF2B5EF4-FFF2-40B4-BE49-F238E27FC236}">
                <a16:creationId xmlns:a16="http://schemas.microsoft.com/office/drawing/2014/main" id="{10368A40-4C3C-4897-834C-3998EDA77770}"/>
              </a:ext>
            </a:extLst>
          </p:cNvPr>
          <p:cNvSpPr txBox="1"/>
          <p:nvPr/>
        </p:nvSpPr>
        <p:spPr>
          <a:xfrm>
            <a:off x="6175375" y="2693988"/>
            <a:ext cx="2047875" cy="228909"/>
          </a:xfrm>
          <a:prstGeom prst="rect">
            <a:avLst/>
          </a:prstGeom>
        </p:spPr>
        <p:txBody>
          <a:bodyPr lIns="0" tIns="13335" rIns="0" bIns="0">
            <a:spAutoFit/>
          </a:bodyPr>
          <a:lstStyle/>
          <a:p>
            <a:pPr marL="12700">
              <a:spcBef>
                <a:spcPts val="105"/>
              </a:spcBef>
              <a:defRPr/>
            </a:pPr>
            <a:r>
              <a:rPr sz="1400" dirty="0">
                <a:solidFill>
                  <a:srgbClr val="0B3D91"/>
                </a:solidFill>
                <a:latin typeface="Arial"/>
                <a:cs typeface="Arial"/>
              </a:rPr>
              <a:t>Get Period from last</a:t>
            </a:r>
            <a:r>
              <a:rPr sz="1400" spc="-155" dirty="0">
                <a:solidFill>
                  <a:srgbClr val="0B3D91"/>
                </a:solidFill>
                <a:latin typeface="Arial"/>
                <a:cs typeface="Arial"/>
              </a:rPr>
              <a:t> </a:t>
            </a:r>
            <a:r>
              <a:rPr sz="1400" dirty="0">
                <a:solidFill>
                  <a:srgbClr val="0B3D91"/>
                </a:solidFill>
                <a:latin typeface="Arial"/>
                <a:cs typeface="Arial"/>
              </a:rPr>
              <a:t>entry</a:t>
            </a:r>
            <a:endParaRPr sz="1400">
              <a:solidFill>
                <a:srgbClr val="0B3D91"/>
              </a:solidFill>
              <a:latin typeface="Arial"/>
              <a:cs typeface="Arial"/>
            </a:endParaRPr>
          </a:p>
        </p:txBody>
      </p:sp>
      <p:sp>
        <p:nvSpPr>
          <p:cNvPr id="194567" name="object 20">
            <a:extLst>
              <a:ext uri="{FF2B5EF4-FFF2-40B4-BE49-F238E27FC236}">
                <a16:creationId xmlns:a16="http://schemas.microsoft.com/office/drawing/2014/main" id="{E54C726B-9A10-44C7-91CE-6D059D27DAB9}"/>
              </a:ext>
            </a:extLst>
          </p:cNvPr>
          <p:cNvSpPr txBox="1">
            <a:spLocks noChangeArrowheads="1"/>
          </p:cNvSpPr>
          <p:nvPr/>
        </p:nvSpPr>
        <p:spPr bwMode="auto">
          <a:xfrm>
            <a:off x="6175375" y="3316088"/>
            <a:ext cx="2744788" cy="65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400" dirty="0">
                <a:solidFill>
                  <a:srgbClr val="0B3D91"/>
                </a:solidFill>
                <a:latin typeface="Arial" panose="020B0604020202020204" pitchFamily="34" charset="0"/>
                <a:cs typeface="Arial" panose="020B0604020202020204" pitchFamily="34" charset="0"/>
              </a:rPr>
              <a:t>Loop through all entries to get length of MYSUBNAM with no spaces</a:t>
            </a:r>
          </a:p>
        </p:txBody>
      </p:sp>
      <p:sp>
        <p:nvSpPr>
          <p:cNvPr id="21" name="object 21">
            <a:extLst>
              <a:ext uri="{FF2B5EF4-FFF2-40B4-BE49-F238E27FC236}">
                <a16:creationId xmlns:a16="http://schemas.microsoft.com/office/drawing/2014/main" id="{9A0AF5F0-2300-468C-B792-582D8C897631}"/>
              </a:ext>
            </a:extLst>
          </p:cNvPr>
          <p:cNvSpPr txBox="1"/>
          <p:nvPr/>
        </p:nvSpPr>
        <p:spPr>
          <a:xfrm>
            <a:off x="6175375" y="3938521"/>
            <a:ext cx="2968625" cy="671979"/>
          </a:xfrm>
          <a:prstGeom prst="rect">
            <a:avLst/>
          </a:prstGeom>
        </p:spPr>
        <p:txBody>
          <a:bodyPr wrap="square" lIns="0" tIns="12700" rIns="0" bIns="0">
            <a:spAutoFit/>
          </a:bodyPr>
          <a:lstStyle/>
          <a:p>
            <a:pPr marL="12700">
              <a:spcBef>
                <a:spcPts val="100"/>
              </a:spcBef>
              <a:defRPr/>
            </a:pPr>
            <a:r>
              <a:rPr lang="en-US" sz="1400" dirty="0">
                <a:solidFill>
                  <a:srgbClr val="0B3D91"/>
                </a:solidFill>
                <a:latin typeface="Arial"/>
                <a:cs typeface="Arial"/>
              </a:rPr>
              <a:t>Loop through all submodels</a:t>
            </a:r>
          </a:p>
          <a:p>
            <a:pPr marL="12700">
              <a:spcBef>
                <a:spcPts val="100"/>
              </a:spcBef>
              <a:defRPr/>
            </a:pPr>
            <a:r>
              <a:rPr sz="1400" dirty="0">
                <a:solidFill>
                  <a:srgbClr val="0B3D91"/>
                </a:solidFill>
                <a:latin typeface="Arial"/>
                <a:cs typeface="Arial"/>
              </a:rPr>
              <a:t>Check </a:t>
            </a:r>
            <a:r>
              <a:rPr lang="en-US" sz="1400" dirty="0">
                <a:solidFill>
                  <a:srgbClr val="0B3D91"/>
                </a:solidFill>
                <a:latin typeface="Arial"/>
                <a:cs typeface="Arial"/>
              </a:rPr>
              <a:t>that Sub length is correct and that they match MYSUBNAM</a:t>
            </a:r>
            <a:endParaRPr sz="1400" dirty="0">
              <a:solidFill>
                <a:srgbClr val="0B3D91"/>
              </a:solidFill>
              <a:latin typeface="Arial"/>
              <a:cs typeface="Arial"/>
            </a:endParaRPr>
          </a:p>
        </p:txBody>
      </p:sp>
      <p:sp>
        <p:nvSpPr>
          <p:cNvPr id="194569" name="object 22">
            <a:extLst>
              <a:ext uri="{FF2B5EF4-FFF2-40B4-BE49-F238E27FC236}">
                <a16:creationId xmlns:a16="http://schemas.microsoft.com/office/drawing/2014/main" id="{4C6272E8-AE29-484D-A132-ED942C4FE53F}"/>
              </a:ext>
            </a:extLst>
          </p:cNvPr>
          <p:cNvSpPr txBox="1">
            <a:spLocks noChangeArrowheads="1"/>
          </p:cNvSpPr>
          <p:nvPr/>
        </p:nvSpPr>
        <p:spPr bwMode="auto">
          <a:xfrm>
            <a:off x="6175375" y="5791532"/>
            <a:ext cx="2884488" cy="228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ts val="100"/>
              </a:spcBef>
              <a:buFontTx/>
              <a:buNone/>
            </a:pPr>
            <a:r>
              <a:rPr lang="en-US" altLang="en-US" sz="1400" dirty="0">
                <a:solidFill>
                  <a:srgbClr val="0B3D91"/>
                </a:solidFill>
                <a:latin typeface="Arial" panose="020B0604020202020204" pitchFamily="34" charset="0"/>
                <a:cs typeface="Arial" panose="020B0604020202020204" pitchFamily="34" charset="0"/>
              </a:rPr>
              <a:t>Return Maximum Temp found</a:t>
            </a:r>
          </a:p>
        </p:txBody>
      </p:sp>
      <p:sp>
        <p:nvSpPr>
          <p:cNvPr id="10" name="object 21">
            <a:extLst>
              <a:ext uri="{FF2B5EF4-FFF2-40B4-BE49-F238E27FC236}">
                <a16:creationId xmlns:a16="http://schemas.microsoft.com/office/drawing/2014/main" id="{B1A38EAE-71E5-400D-AECB-4C93124146D7}"/>
              </a:ext>
            </a:extLst>
          </p:cNvPr>
          <p:cNvSpPr txBox="1"/>
          <p:nvPr/>
        </p:nvSpPr>
        <p:spPr>
          <a:xfrm>
            <a:off x="6172200" y="4738221"/>
            <a:ext cx="2968625" cy="874598"/>
          </a:xfrm>
          <a:prstGeom prst="rect">
            <a:avLst/>
          </a:prstGeom>
        </p:spPr>
        <p:txBody>
          <a:bodyPr wrap="square" lIns="0" tIns="12700" rIns="0" bIns="0">
            <a:spAutoFit/>
          </a:bodyPr>
          <a:lstStyle/>
          <a:p>
            <a:pPr marL="12700">
              <a:spcBef>
                <a:spcPts val="100"/>
              </a:spcBef>
              <a:defRPr/>
            </a:pPr>
            <a:r>
              <a:rPr lang="en-US" sz="1400" dirty="0">
                <a:solidFill>
                  <a:srgbClr val="0B3D91"/>
                </a:solidFill>
                <a:latin typeface="Arial"/>
                <a:cs typeface="Arial"/>
              </a:rPr>
              <a:t>If so, then start looking through nodes in this submodel and if they are in range, get temps and store Min and Max</a:t>
            </a:r>
            <a:endParaRPr sz="1400" dirty="0">
              <a:solidFill>
                <a:srgbClr val="0B3D91"/>
              </a:solidFill>
              <a:latin typeface="Arial"/>
              <a:cs typeface="Arial"/>
            </a:endParaRPr>
          </a:p>
        </p:txBody>
      </p:sp>
      <p:sp>
        <p:nvSpPr>
          <p:cNvPr id="11" name="Slide Number Placeholder 1">
            <a:extLst>
              <a:ext uri="{FF2B5EF4-FFF2-40B4-BE49-F238E27FC236}">
                <a16:creationId xmlns:a16="http://schemas.microsoft.com/office/drawing/2014/main" id="{90E77A12-AD3F-4C24-8946-37DEA4D96F98}"/>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230</a:t>
            </a:fld>
            <a:endParaRPr lang="en-US" altLang="en-US" sz="1200" dirty="0"/>
          </a:p>
        </p:txBody>
      </p:sp>
    </p:spTree>
    <p:extLst>
      <p:ext uri="{BB962C8B-B14F-4D97-AF65-F5344CB8AC3E}">
        <p14:creationId xmlns:p14="http://schemas.microsoft.com/office/powerpoint/2010/main" val="1573399960"/>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Box 146">
            <a:extLst>
              <a:ext uri="{FF2B5EF4-FFF2-40B4-BE49-F238E27FC236}">
                <a16:creationId xmlns:a16="http://schemas.microsoft.com/office/drawing/2014/main" id="{C3C58309-E26C-410E-82F4-7C1F2C9FC350}"/>
              </a:ext>
            </a:extLst>
          </p:cNvPr>
          <p:cNvSpPr txBox="1">
            <a:spLocks noChangeArrowheads="1"/>
          </p:cNvSpPr>
          <p:nvPr/>
        </p:nvSpPr>
        <p:spPr bwMode="auto">
          <a:xfrm>
            <a:off x="0" y="165735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Thermal Calculations</a:t>
            </a:r>
          </a:p>
        </p:txBody>
      </p:sp>
      <p:sp>
        <p:nvSpPr>
          <p:cNvPr id="56325" name="Slide Number Placeholder 1">
            <a:extLst>
              <a:ext uri="{FF2B5EF4-FFF2-40B4-BE49-F238E27FC236}">
                <a16:creationId xmlns:a16="http://schemas.microsoft.com/office/drawing/2014/main" id="{59BA7C94-B753-489A-9EC6-F1896B00EA21}"/>
              </a:ext>
            </a:extLst>
          </p:cNvPr>
          <p:cNvSpPr>
            <a:spLocks noGrp="1"/>
          </p:cNvSpPr>
          <p:nvPr>
            <p:ph type="sldNum" sz="quarter" idx="4"/>
          </p:nvPr>
        </p:nvSpPr>
        <p:spPr bwMode="auto">
          <a:xfrm>
            <a:off x="8346558" y="6583363"/>
            <a:ext cx="797442"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7FAE8CF-E2B1-4DF8-8D66-951AFAF47A81}" type="slidenum">
              <a:rPr lang="en-US" altLang="en-US" sz="1200" smtClean="0"/>
              <a:pPr>
                <a:spcBef>
                  <a:spcPct val="0"/>
                </a:spcBef>
                <a:buFontTx/>
                <a:buNone/>
              </a:pPr>
              <a:t>231</a:t>
            </a:fld>
            <a:endParaRPr lang="en-US" altLang="en-US" sz="1200" dirty="0"/>
          </a:p>
        </p:txBody>
      </p:sp>
      <p:pic>
        <p:nvPicPr>
          <p:cNvPr id="5" name="Picture 7" descr="logo_idea5_email3_edited">
            <a:extLst>
              <a:ext uri="{FF2B5EF4-FFF2-40B4-BE49-F238E27FC236}">
                <a16:creationId xmlns:a16="http://schemas.microsoft.com/office/drawing/2014/main" id="{5F10B204-84D3-4783-AF72-817B7577D7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475968"/>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9889133"/>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90600" y="0"/>
            <a:ext cx="7355958" cy="990600"/>
          </a:xfrm>
        </p:spPr>
        <p:txBody>
          <a:bodyPr wrap="square" lIns="0" tIns="12700" rIns="0" bIns="0" rtlCol="0">
            <a:noAutofit/>
          </a:bodyPr>
          <a:lstStyle/>
          <a:p>
            <a:pPr marL="12700">
              <a:spcBef>
                <a:spcPts val="100"/>
              </a:spcBef>
              <a:defRPr/>
            </a:pPr>
            <a:r>
              <a:rPr lang="en-US" sz="3200" spc="-5" dirty="0"/>
              <a:t>What’s Happening When SINDA runs?</a:t>
            </a:r>
            <a:endParaRPr sz="3200" dirty="0"/>
          </a:p>
        </p:txBody>
      </p:sp>
      <p:sp>
        <p:nvSpPr>
          <p:cNvPr id="11" name="TextBox 10">
            <a:extLst>
              <a:ext uri="{FF2B5EF4-FFF2-40B4-BE49-F238E27FC236}">
                <a16:creationId xmlns:a16="http://schemas.microsoft.com/office/drawing/2014/main" id="{C1F58486-CEFA-4C5E-9922-B94F3EA5459D}"/>
              </a:ext>
            </a:extLst>
          </p:cNvPr>
          <p:cNvSpPr txBox="1"/>
          <p:nvPr/>
        </p:nvSpPr>
        <p:spPr>
          <a:xfrm>
            <a:off x="0" y="1088628"/>
            <a:ext cx="9144000" cy="369332"/>
          </a:xfrm>
          <a:prstGeom prst="rect">
            <a:avLst/>
          </a:prstGeom>
          <a:noFill/>
        </p:spPr>
        <p:txBody>
          <a:bodyPr wrap="square">
            <a:spAutoFit/>
          </a:bodyPr>
          <a:lstStyle/>
          <a:p>
            <a:pPr>
              <a:spcBef>
                <a:spcPct val="0"/>
              </a:spcBef>
            </a:pPr>
            <a:r>
              <a:rPr lang="en-US" altLang="en-US" sz="1800" b="1" i="1" u="sng" dirty="0">
                <a:solidFill>
                  <a:srgbClr val="C00000"/>
                </a:solidFill>
                <a:latin typeface="Arial" panose="020B0604020202020204" pitchFamily="34" charset="0"/>
                <a:cs typeface="Arial" panose="020B0604020202020204" pitchFamily="34" charset="0"/>
              </a:rPr>
              <a:t>RECALL: In the end, SINDA models are really just compiled FORTRAN programs</a:t>
            </a:r>
          </a:p>
        </p:txBody>
      </p:sp>
      <p:sp>
        <p:nvSpPr>
          <p:cNvPr id="12" name="object 3">
            <a:extLst>
              <a:ext uri="{FF2B5EF4-FFF2-40B4-BE49-F238E27FC236}">
                <a16:creationId xmlns:a16="http://schemas.microsoft.com/office/drawing/2014/main" id="{0A27CFC5-A06A-489D-B2E1-0B78C4F855C8}"/>
              </a:ext>
            </a:extLst>
          </p:cNvPr>
          <p:cNvSpPr txBox="1">
            <a:spLocks noChangeArrowheads="1"/>
          </p:cNvSpPr>
          <p:nvPr/>
        </p:nvSpPr>
        <p:spPr bwMode="auto">
          <a:xfrm>
            <a:off x="231775" y="1468171"/>
            <a:ext cx="8759825" cy="5025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2000" dirty="0">
                <a:solidFill>
                  <a:srgbClr val="0B3D91"/>
                </a:solidFill>
                <a:latin typeface="Arial" panose="020B0604020202020204" pitchFamily="34" charset="0"/>
                <a:cs typeface="Arial" panose="020B0604020202020204" pitchFamily="34" charset="0"/>
              </a:rPr>
              <a:t>The preprocessor begins by expanding all the INSERT and INCLUDE directives in the </a:t>
            </a:r>
            <a:r>
              <a:rPr lang="en-US" altLang="en-US" sz="2000" dirty="0" err="1">
                <a:solidFill>
                  <a:srgbClr val="0B3D91"/>
                </a:solidFill>
                <a:latin typeface="Arial" panose="020B0604020202020204" pitchFamily="34" charset="0"/>
                <a:cs typeface="Arial" panose="020B0604020202020204" pitchFamily="34" charset="0"/>
              </a:rPr>
              <a:t>inp</a:t>
            </a:r>
            <a:r>
              <a:rPr lang="en-US" altLang="en-US" sz="2000" dirty="0">
                <a:solidFill>
                  <a:srgbClr val="0B3D91"/>
                </a:solidFill>
                <a:latin typeface="Arial" panose="020B0604020202020204" pitchFamily="34" charset="0"/>
                <a:cs typeface="Arial" panose="020B0604020202020204" pitchFamily="34" charset="0"/>
              </a:rPr>
              <a:t> file. This expanded SINDA file is then processed to identify the:</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DATA portions (Nodes, Conductors, Arrays, </a:t>
            </a:r>
            <a:r>
              <a:rPr lang="en-US" altLang="en-US" sz="1600" dirty="0" err="1">
                <a:solidFill>
                  <a:srgbClr val="0B3D91"/>
                </a:solidFill>
                <a:latin typeface="Arial" panose="020B0604020202020204" pitchFamily="34" charset="0"/>
                <a:cs typeface="Arial" panose="020B0604020202020204" pitchFamily="34" charset="0"/>
              </a:rPr>
              <a:t>etc</a:t>
            </a:r>
            <a:r>
              <a:rPr lang="en-US" altLang="en-US" sz="1600" dirty="0">
                <a:solidFill>
                  <a:srgbClr val="0B3D91"/>
                </a:solidFill>
                <a:latin typeface="Arial" panose="020B0604020202020204" pitchFamily="34" charset="0"/>
                <a:cs typeface="Arial" panose="020B0604020202020204" pitchFamily="34" charset="0"/>
              </a:rPr>
              <a:t>) which are stored in binary files</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LOGIC portions (Operations, Variables 1, Output Calls, </a:t>
            </a:r>
            <a:r>
              <a:rPr lang="en-US" altLang="en-US" sz="1600" dirty="0" err="1">
                <a:solidFill>
                  <a:srgbClr val="0B3D91"/>
                </a:solidFill>
                <a:latin typeface="Arial" panose="020B0604020202020204" pitchFamily="34" charset="0"/>
                <a:cs typeface="Arial" panose="020B0604020202020204" pitchFamily="34" charset="0"/>
              </a:rPr>
              <a:t>etc</a:t>
            </a:r>
            <a:r>
              <a:rPr lang="en-US" altLang="en-US" sz="1600" dirty="0">
                <a:solidFill>
                  <a:srgbClr val="0B3D91"/>
                </a:solidFill>
                <a:latin typeface="Arial" panose="020B0604020202020204" pitchFamily="34" charset="0"/>
                <a:cs typeface="Arial" panose="020B0604020202020204" pitchFamily="34" charset="0"/>
              </a:rPr>
              <a:t>) which are written as FORTRAN instructions, making the necessary conversions from ACTUAL numbers to RELATIVE numbers in the code</a:t>
            </a:r>
          </a:p>
          <a:p>
            <a:pPr>
              <a:spcBef>
                <a:spcPct val="0"/>
              </a:spcBef>
              <a:buFontTx/>
              <a:buChar char="•"/>
            </a:pPr>
            <a:endParaRPr lang="en-US" altLang="en-US" sz="15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Once the model is preprocessed, the complete FORTRAN file along with the SINDA library files are compiled to generate the executable, which is subsequently executed to perform the thermal simulation</a:t>
            </a:r>
          </a:p>
          <a:p>
            <a:pPr>
              <a:spcBef>
                <a:spcPct val="0"/>
              </a:spcBef>
              <a:buFontTx/>
              <a:buChar char="•"/>
            </a:pPr>
            <a:endParaRPr lang="en-US" altLang="en-US" sz="1500"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2000" dirty="0">
                <a:solidFill>
                  <a:srgbClr val="0B3D91"/>
                </a:solidFill>
                <a:latin typeface="Arial" panose="020B0604020202020204" pitchFamily="34" charset="0"/>
                <a:cs typeface="Arial" panose="020B0604020202020204" pitchFamily="34" charset="0"/>
              </a:rPr>
              <a:t>The entry point for the program is the OPERATIONS block, which must include a BUILD directive to specify which submodels to include in the solution.  Most often, the OPERATIONS block also includes calls to STEADY or TRANSIENT to execute the desired simulation as requested by the user</a:t>
            </a:r>
            <a:endParaRPr lang="en-US" altLang="en-US" sz="2000" b="1" i="1" u="sng" dirty="0">
              <a:solidFill>
                <a:srgbClr val="0B3D91"/>
              </a:solidFill>
              <a:latin typeface="Arial" panose="020B0604020202020204" pitchFamily="34" charset="0"/>
              <a:cs typeface="Arial" panose="020B0604020202020204" pitchFamily="34" charset="0"/>
            </a:endParaRPr>
          </a:p>
        </p:txBody>
      </p:sp>
      <p:sp>
        <p:nvSpPr>
          <p:cNvPr id="5" name="Slide Number Placeholder 1">
            <a:extLst>
              <a:ext uri="{FF2B5EF4-FFF2-40B4-BE49-F238E27FC236}">
                <a16:creationId xmlns:a16="http://schemas.microsoft.com/office/drawing/2014/main" id="{0A7F2077-A6C1-4B57-86FF-56FFA1DD4AB1}"/>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232</a:t>
            </a:fld>
            <a:endParaRPr lang="en-US" altLang="en-US" sz="1200" dirty="0"/>
          </a:p>
        </p:txBody>
      </p:sp>
    </p:spTree>
    <p:extLst>
      <p:ext uri="{BB962C8B-B14F-4D97-AF65-F5344CB8AC3E}">
        <p14:creationId xmlns:p14="http://schemas.microsoft.com/office/powerpoint/2010/main" val="2760064932"/>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14400" y="0"/>
            <a:ext cx="7432158" cy="1066800"/>
          </a:xfrm>
        </p:spPr>
        <p:txBody>
          <a:bodyPr wrap="square" lIns="0" tIns="12700" rIns="0" bIns="0" rtlCol="0">
            <a:noAutofit/>
          </a:bodyPr>
          <a:lstStyle/>
          <a:p>
            <a:pPr marL="12700">
              <a:spcBef>
                <a:spcPts val="100"/>
              </a:spcBef>
              <a:defRPr/>
            </a:pPr>
            <a:r>
              <a:rPr lang="en-US" sz="3200" spc="-5" dirty="0"/>
              <a:t>What’s Happening When SINDA runs?</a:t>
            </a:r>
            <a:endParaRPr sz="3200" dirty="0"/>
          </a:p>
        </p:txBody>
      </p:sp>
      <p:sp>
        <p:nvSpPr>
          <p:cNvPr id="12" name="object 3">
            <a:extLst>
              <a:ext uri="{FF2B5EF4-FFF2-40B4-BE49-F238E27FC236}">
                <a16:creationId xmlns:a16="http://schemas.microsoft.com/office/drawing/2014/main" id="{0A27CFC5-A06A-489D-B2E1-0B78C4F855C8}"/>
              </a:ext>
            </a:extLst>
          </p:cNvPr>
          <p:cNvSpPr txBox="1">
            <a:spLocks noChangeArrowheads="1"/>
          </p:cNvSpPr>
          <p:nvPr/>
        </p:nvSpPr>
        <p:spPr bwMode="auto">
          <a:xfrm>
            <a:off x="231775" y="1116484"/>
            <a:ext cx="8759825" cy="5314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When a STEADY or TRANSIENT solution routine is called, a sequence of subroutines are then called, one for each submodel included in the BUILD statement</a:t>
            </a:r>
          </a:p>
          <a:p>
            <a:pPr lvl="1">
              <a:spcBef>
                <a:spcPts val="100"/>
              </a:spcBef>
              <a:buFontTx/>
              <a:buChar char="•"/>
            </a:pPr>
            <a:r>
              <a:rPr lang="en-US" altLang="en-US" sz="1600" b="1" u="sng" dirty="0">
                <a:solidFill>
                  <a:srgbClr val="0B3D91"/>
                </a:solidFill>
                <a:latin typeface="Arial" panose="020B0604020202020204" pitchFamily="34" charset="0"/>
                <a:cs typeface="Arial" panose="020B0604020202020204" pitchFamily="34" charset="0"/>
              </a:rPr>
              <a:t>VARIABLES 0</a:t>
            </a:r>
            <a:r>
              <a:rPr lang="en-US" altLang="en-US" sz="1600" b="1" dirty="0">
                <a:solidFill>
                  <a:srgbClr val="0B3D91"/>
                </a:solidFill>
                <a:latin typeface="Arial" panose="020B0604020202020204" pitchFamily="34" charset="0"/>
                <a:cs typeface="Arial" panose="020B0604020202020204" pitchFamily="34" charset="0"/>
              </a:rPr>
              <a:t>:</a:t>
            </a:r>
            <a:r>
              <a:rPr lang="en-US" altLang="en-US" sz="1600" dirty="0">
                <a:solidFill>
                  <a:srgbClr val="0B3D91"/>
                </a:solidFill>
                <a:latin typeface="Arial" panose="020B0604020202020204" pitchFamily="34" charset="0"/>
                <a:cs typeface="Arial" panose="020B0604020202020204" pitchFamily="34" charset="0"/>
              </a:rPr>
              <a:t> instructions to be performed at the start of each solution or timestep </a:t>
            </a:r>
            <a:r>
              <a:rPr lang="en-US" altLang="en-US" sz="1600" i="1" dirty="0">
                <a:solidFill>
                  <a:srgbClr val="0B3D91"/>
                </a:solidFill>
                <a:latin typeface="Arial" panose="020B0604020202020204" pitchFamily="34" charset="0"/>
                <a:cs typeface="Arial" panose="020B0604020202020204" pitchFamily="34" charset="0"/>
              </a:rPr>
              <a:t>(best location for time dependent logic)</a:t>
            </a:r>
          </a:p>
          <a:p>
            <a:pPr lvl="1">
              <a:spcBef>
                <a:spcPts val="100"/>
              </a:spcBef>
              <a:buFontTx/>
              <a:buChar char="•"/>
            </a:pPr>
            <a:r>
              <a:rPr lang="en-US" altLang="en-US" sz="1600" b="1" u="sng" dirty="0">
                <a:solidFill>
                  <a:srgbClr val="0B3D91"/>
                </a:solidFill>
                <a:latin typeface="Arial" panose="020B0604020202020204" pitchFamily="34" charset="0"/>
                <a:cs typeface="Arial" panose="020B0604020202020204" pitchFamily="34" charset="0"/>
              </a:rPr>
              <a:t>VARIABLES 1</a:t>
            </a:r>
            <a:r>
              <a:rPr lang="en-US" altLang="en-US" sz="1600" b="1" dirty="0">
                <a:solidFill>
                  <a:srgbClr val="0B3D91"/>
                </a:solidFill>
                <a:latin typeface="Arial" panose="020B0604020202020204" pitchFamily="34" charset="0"/>
                <a:cs typeface="Arial" panose="020B0604020202020204" pitchFamily="34" charset="0"/>
              </a:rPr>
              <a:t>:</a:t>
            </a:r>
            <a:r>
              <a:rPr lang="en-US" altLang="en-US" sz="1600" dirty="0">
                <a:solidFill>
                  <a:srgbClr val="0B3D91"/>
                </a:solidFill>
                <a:latin typeface="Arial" panose="020B0604020202020204" pitchFamily="34" charset="0"/>
                <a:cs typeface="Arial" panose="020B0604020202020204" pitchFamily="34" charset="0"/>
              </a:rPr>
              <a:t> instructions to be performed at the start of each iteration during steady state solutions or timestep during transient</a:t>
            </a:r>
            <a:r>
              <a:rPr lang="en-US" altLang="en-US" sz="1600" i="1" dirty="0">
                <a:solidFill>
                  <a:srgbClr val="0B3D91"/>
                </a:solidFill>
                <a:latin typeface="Arial" panose="020B0604020202020204" pitchFamily="34" charset="0"/>
                <a:cs typeface="Arial" panose="020B0604020202020204" pitchFamily="34" charset="0"/>
              </a:rPr>
              <a:t> (best location for temperature dependent logic)</a:t>
            </a:r>
          </a:p>
          <a:p>
            <a:pPr marL="803275" lvl="2">
              <a:spcBef>
                <a:spcPct val="0"/>
              </a:spcBef>
              <a:buFontTx/>
              <a:buChar char="•"/>
            </a:pPr>
            <a:r>
              <a:rPr lang="en-US" altLang="en-US" sz="1400" i="1" dirty="0">
                <a:solidFill>
                  <a:srgbClr val="0B3D91"/>
                </a:solidFill>
                <a:latin typeface="Arial" panose="020B0604020202020204" pitchFamily="34" charset="0"/>
                <a:cs typeface="Arial" panose="020B0604020202020204" pitchFamily="34" charset="0"/>
              </a:rPr>
              <a:t>Note that using the NVARB1 control constant can alter the default behavior to execute this logic after each iteration during TRANSIENT runs as well, but to enable this, it must be specified by the user</a:t>
            </a:r>
          </a:p>
          <a:p>
            <a:pPr lvl="1">
              <a:spcBef>
                <a:spcPts val="100"/>
              </a:spcBef>
              <a:buFontTx/>
              <a:buChar char="•"/>
            </a:pPr>
            <a:r>
              <a:rPr lang="en-US" altLang="en-US" sz="1600" b="1" u="sng" dirty="0">
                <a:solidFill>
                  <a:srgbClr val="0B3D91"/>
                </a:solidFill>
                <a:latin typeface="Arial" panose="020B0604020202020204" pitchFamily="34" charset="0"/>
                <a:cs typeface="Arial" panose="020B0604020202020204" pitchFamily="34" charset="0"/>
              </a:rPr>
              <a:t>VARIABLES 2:</a:t>
            </a:r>
            <a:r>
              <a:rPr lang="en-US" altLang="en-US" sz="1600" dirty="0">
                <a:solidFill>
                  <a:srgbClr val="0B3D91"/>
                </a:solidFill>
                <a:latin typeface="Arial" panose="020B0604020202020204" pitchFamily="34" charset="0"/>
                <a:cs typeface="Arial" panose="020B0604020202020204" pitchFamily="34" charset="0"/>
              </a:rPr>
              <a:t> instructions to be performed upon convergence or when maximum number of loops is reached during solution iteration </a:t>
            </a:r>
            <a:r>
              <a:rPr lang="en-US" altLang="en-US" sz="1600" i="1" dirty="0">
                <a:solidFill>
                  <a:srgbClr val="0B3D91"/>
                </a:solidFill>
                <a:latin typeface="Arial" panose="020B0604020202020204" pitchFamily="34" charset="0"/>
                <a:cs typeface="Arial" panose="020B0604020202020204" pitchFamily="34" charset="0"/>
              </a:rPr>
              <a:t>(best location for state logic, e.g. heater on)</a:t>
            </a:r>
            <a:endParaRPr lang="en-US" altLang="en-US" sz="2000" i="1" dirty="0">
              <a:solidFill>
                <a:srgbClr val="0B3D91"/>
              </a:solidFill>
              <a:latin typeface="Arial" panose="020B0604020202020204" pitchFamily="34" charset="0"/>
              <a:cs typeface="Arial" panose="020B0604020202020204" pitchFamily="34" charset="0"/>
            </a:endParaRPr>
          </a:p>
          <a:p>
            <a:pPr>
              <a:spcBef>
                <a:spcPct val="0"/>
              </a:spcBef>
              <a:buFontTx/>
              <a:buChar char="•"/>
            </a:pPr>
            <a:r>
              <a:rPr lang="en-US" altLang="en-US" sz="1800" dirty="0">
                <a:solidFill>
                  <a:srgbClr val="0B3D91"/>
                </a:solidFill>
                <a:latin typeface="Arial" panose="020B0604020202020204" pitchFamily="34" charset="0"/>
                <a:cs typeface="Arial" panose="020B0604020202020204" pitchFamily="34" charset="0"/>
              </a:rPr>
              <a:t>After the last </a:t>
            </a:r>
            <a:r>
              <a:rPr lang="en-US" altLang="en-US" sz="1800" dirty="0" err="1">
                <a:solidFill>
                  <a:srgbClr val="0B3D91"/>
                </a:solidFill>
                <a:latin typeface="Arial" panose="020B0604020202020204" pitchFamily="34" charset="0"/>
                <a:cs typeface="Arial" panose="020B0604020202020204" pitchFamily="34" charset="0"/>
              </a:rPr>
              <a:t>submodel’s</a:t>
            </a:r>
            <a:r>
              <a:rPr lang="en-US" altLang="en-US" sz="1800" dirty="0">
                <a:solidFill>
                  <a:srgbClr val="0B3D91"/>
                </a:solidFill>
                <a:latin typeface="Arial" panose="020B0604020202020204" pitchFamily="34" charset="0"/>
                <a:cs typeface="Arial" panose="020B0604020202020204" pitchFamily="34" charset="0"/>
              </a:rPr>
              <a:t> VARIABLES 1 instructions have been executed, SINDA performs the actual temperature solution for the current iteration</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For STEADY solutions, the solution continues until convergence is met, defined by:</a:t>
            </a:r>
          </a:p>
          <a:p>
            <a:pPr marL="803275" lvl="2">
              <a:spcBef>
                <a:spcPct val="0"/>
              </a:spcBef>
              <a:buFontTx/>
              <a:buChar char="•"/>
            </a:pPr>
            <a:r>
              <a:rPr lang="en-US" altLang="en-US" sz="1400" i="1" dirty="0">
                <a:solidFill>
                  <a:srgbClr val="0B3D91"/>
                </a:solidFill>
                <a:latin typeface="Arial" panose="020B0604020202020204" pitchFamily="34" charset="0"/>
                <a:cs typeface="Arial" panose="020B0604020202020204" pitchFamily="34" charset="0"/>
              </a:rPr>
              <a:t>A/DRLXCA – maximum allowable temperature change between iterations for </a:t>
            </a:r>
            <a:r>
              <a:rPr lang="en-US" altLang="en-US" sz="1400" i="1" dirty="0" err="1">
                <a:solidFill>
                  <a:srgbClr val="0B3D91"/>
                </a:solidFill>
                <a:latin typeface="Arial" panose="020B0604020202020204" pitchFamily="34" charset="0"/>
                <a:cs typeface="Arial" panose="020B0604020202020204" pitchFamily="34" charset="0"/>
              </a:rPr>
              <a:t>Arith</a:t>
            </a:r>
            <a:r>
              <a:rPr lang="en-US" altLang="en-US" sz="1400" i="1" dirty="0">
                <a:solidFill>
                  <a:srgbClr val="0B3D91"/>
                </a:solidFill>
                <a:latin typeface="Arial" panose="020B0604020202020204" pitchFamily="34" charset="0"/>
                <a:cs typeface="Arial" panose="020B0604020202020204" pitchFamily="34" charset="0"/>
              </a:rPr>
              <a:t>. and Diff. nodes</a:t>
            </a:r>
          </a:p>
          <a:p>
            <a:pPr marL="803275" lvl="2">
              <a:spcBef>
                <a:spcPct val="0"/>
              </a:spcBef>
              <a:buFontTx/>
              <a:buChar char="•"/>
            </a:pPr>
            <a:r>
              <a:rPr lang="en-US" altLang="en-US" sz="1400" i="1" dirty="0">
                <a:solidFill>
                  <a:srgbClr val="0B3D91"/>
                </a:solidFill>
                <a:latin typeface="Arial" panose="020B0604020202020204" pitchFamily="34" charset="0"/>
                <a:cs typeface="Arial" panose="020B0604020202020204" pitchFamily="34" charset="0"/>
              </a:rPr>
              <a:t>EBALNA – maximum allowable nodal energy imbalance (W)</a:t>
            </a:r>
          </a:p>
          <a:p>
            <a:pPr marL="803275" lvl="2">
              <a:spcBef>
                <a:spcPct val="0"/>
              </a:spcBef>
              <a:buFontTx/>
              <a:buChar char="•"/>
            </a:pPr>
            <a:r>
              <a:rPr lang="en-US" altLang="en-US" sz="1400" i="1" dirty="0">
                <a:solidFill>
                  <a:srgbClr val="0B3D91"/>
                </a:solidFill>
                <a:latin typeface="Arial" panose="020B0604020202020204" pitchFamily="34" charset="0"/>
                <a:cs typeface="Arial" panose="020B0604020202020204" pitchFamily="34" charset="0"/>
              </a:rPr>
              <a:t>EBALSA – total allowable SYSTEM energy imbalance (%)</a:t>
            </a:r>
          </a:p>
          <a:p>
            <a:pPr marL="803275" lvl="2">
              <a:spcBef>
                <a:spcPct val="0"/>
              </a:spcBef>
              <a:buFontTx/>
              <a:buChar char="•"/>
            </a:pPr>
            <a:r>
              <a:rPr lang="en-US" altLang="en-US" sz="1400" i="1" dirty="0">
                <a:solidFill>
                  <a:srgbClr val="0B3D91"/>
                </a:solidFill>
                <a:latin typeface="Arial" panose="020B0604020202020204" pitchFamily="34" charset="0"/>
                <a:cs typeface="Arial" panose="020B0604020202020204" pitchFamily="34" charset="0"/>
              </a:rPr>
              <a:t>NOTE that A/DRLXCA and EBALNA may vary for each submodel, allowing tighter local convergence</a:t>
            </a:r>
          </a:p>
          <a:p>
            <a:pPr lvl="1">
              <a:spcBef>
                <a:spcPct val="0"/>
              </a:spcBef>
              <a:buFontTx/>
              <a:buChar char="•"/>
            </a:pPr>
            <a:r>
              <a:rPr lang="en-US" altLang="en-US" sz="1600" dirty="0">
                <a:solidFill>
                  <a:srgbClr val="0B3D91"/>
                </a:solidFill>
                <a:latin typeface="Arial" panose="020B0604020202020204" pitchFamily="34" charset="0"/>
                <a:cs typeface="Arial" panose="020B0604020202020204" pitchFamily="34" charset="0"/>
              </a:rPr>
              <a:t>For TRANSIENT</a:t>
            </a:r>
          </a:p>
          <a:p>
            <a:pPr marL="803275" lvl="2">
              <a:spcBef>
                <a:spcPct val="0"/>
              </a:spcBef>
              <a:buFontTx/>
              <a:buChar char="•"/>
            </a:pPr>
            <a:r>
              <a:rPr lang="en-US" altLang="en-US" sz="1400" i="1" dirty="0">
                <a:solidFill>
                  <a:srgbClr val="0B3D91"/>
                </a:solidFill>
                <a:latin typeface="Arial" panose="020B0604020202020204" pitchFamily="34" charset="0"/>
                <a:cs typeface="Arial" panose="020B0604020202020204" pitchFamily="34" charset="0"/>
              </a:rPr>
              <a:t>A/DRLXCA – maximum allowable temperature change between </a:t>
            </a:r>
            <a:r>
              <a:rPr lang="en-US" altLang="en-US" sz="1400" i="1" u="sng" dirty="0">
                <a:solidFill>
                  <a:srgbClr val="0B3D91"/>
                </a:solidFill>
                <a:latin typeface="Arial" panose="020B0604020202020204" pitchFamily="34" charset="0"/>
                <a:cs typeface="Arial" panose="020B0604020202020204" pitchFamily="34" charset="0"/>
              </a:rPr>
              <a:t>iterations</a:t>
            </a:r>
            <a:r>
              <a:rPr lang="en-US" altLang="en-US" sz="1400" i="1" dirty="0">
                <a:solidFill>
                  <a:srgbClr val="0B3D91"/>
                </a:solidFill>
                <a:latin typeface="Arial" panose="020B0604020202020204" pitchFamily="34" charset="0"/>
                <a:cs typeface="Arial" panose="020B0604020202020204" pitchFamily="34" charset="0"/>
              </a:rPr>
              <a:t> for </a:t>
            </a:r>
            <a:r>
              <a:rPr lang="en-US" altLang="en-US" sz="1400" i="1" dirty="0" err="1">
                <a:solidFill>
                  <a:srgbClr val="0B3D91"/>
                </a:solidFill>
                <a:latin typeface="Arial" panose="020B0604020202020204" pitchFamily="34" charset="0"/>
                <a:cs typeface="Arial" panose="020B0604020202020204" pitchFamily="34" charset="0"/>
              </a:rPr>
              <a:t>Arith</a:t>
            </a:r>
            <a:r>
              <a:rPr lang="en-US" altLang="en-US" sz="1400" i="1" dirty="0">
                <a:solidFill>
                  <a:srgbClr val="0B3D91"/>
                </a:solidFill>
                <a:latin typeface="Arial" panose="020B0604020202020204" pitchFamily="34" charset="0"/>
                <a:cs typeface="Arial" panose="020B0604020202020204" pitchFamily="34" charset="0"/>
              </a:rPr>
              <a:t>. and Diff. nodes</a:t>
            </a:r>
          </a:p>
          <a:p>
            <a:pPr marL="803275" lvl="2">
              <a:spcBef>
                <a:spcPct val="0"/>
              </a:spcBef>
              <a:buFontTx/>
              <a:buChar char="•"/>
            </a:pPr>
            <a:r>
              <a:rPr lang="en-US" altLang="en-US" sz="1400" i="1" dirty="0">
                <a:solidFill>
                  <a:srgbClr val="0B3D91"/>
                </a:solidFill>
                <a:latin typeface="Arial" panose="020B0604020202020204" pitchFamily="34" charset="0"/>
                <a:cs typeface="Arial" panose="020B0604020202020204" pitchFamily="34" charset="0"/>
              </a:rPr>
              <a:t>A/DTMPCA – maximum allowable temperature change between </a:t>
            </a:r>
            <a:r>
              <a:rPr lang="en-US" altLang="en-US" sz="1400" i="1" u="sng" dirty="0">
                <a:solidFill>
                  <a:srgbClr val="0B3D91"/>
                </a:solidFill>
                <a:latin typeface="Arial" panose="020B0604020202020204" pitchFamily="34" charset="0"/>
                <a:cs typeface="Arial" panose="020B0604020202020204" pitchFamily="34" charset="0"/>
              </a:rPr>
              <a:t>timesteps</a:t>
            </a:r>
            <a:r>
              <a:rPr lang="en-US" altLang="en-US" sz="1400" i="1" dirty="0">
                <a:solidFill>
                  <a:srgbClr val="0B3D91"/>
                </a:solidFill>
                <a:latin typeface="Arial" panose="020B0604020202020204" pitchFamily="34" charset="0"/>
                <a:cs typeface="Arial" panose="020B0604020202020204" pitchFamily="34" charset="0"/>
              </a:rPr>
              <a:t> for </a:t>
            </a:r>
            <a:r>
              <a:rPr lang="en-US" altLang="en-US" sz="1400" i="1" dirty="0" err="1">
                <a:solidFill>
                  <a:srgbClr val="0B3D91"/>
                </a:solidFill>
                <a:latin typeface="Arial" panose="020B0604020202020204" pitchFamily="34" charset="0"/>
                <a:cs typeface="Arial" panose="020B0604020202020204" pitchFamily="34" charset="0"/>
              </a:rPr>
              <a:t>Arith</a:t>
            </a:r>
            <a:r>
              <a:rPr lang="en-US" altLang="en-US" sz="1400" i="1" dirty="0">
                <a:solidFill>
                  <a:srgbClr val="0B3D91"/>
                </a:solidFill>
                <a:latin typeface="Arial" panose="020B0604020202020204" pitchFamily="34" charset="0"/>
                <a:cs typeface="Arial" panose="020B0604020202020204" pitchFamily="34" charset="0"/>
              </a:rPr>
              <a:t>. and Diff. nodes</a:t>
            </a:r>
          </a:p>
          <a:p>
            <a:pPr marL="803275" lvl="2">
              <a:spcBef>
                <a:spcPct val="0"/>
              </a:spcBef>
              <a:buFontTx/>
              <a:buChar char="•"/>
            </a:pPr>
            <a:r>
              <a:rPr lang="en-US" altLang="en-US" sz="1400" i="1" dirty="0">
                <a:solidFill>
                  <a:srgbClr val="0B3D91"/>
                </a:solidFill>
                <a:latin typeface="Arial" panose="020B0604020202020204" pitchFamily="34" charset="0"/>
                <a:cs typeface="Arial" panose="020B0604020202020204" pitchFamily="34" charset="0"/>
              </a:rPr>
              <a:t>FBEBALA – maximum allowable nodal energy imbalance in transient (%)</a:t>
            </a:r>
          </a:p>
          <a:p>
            <a:pPr lvl="2">
              <a:spcBef>
                <a:spcPct val="0"/>
              </a:spcBef>
              <a:buFontTx/>
              <a:buChar char="•"/>
            </a:pPr>
            <a:endParaRPr lang="en-US" altLang="en-US" sz="1600" b="1" i="1" u="sng" dirty="0">
              <a:solidFill>
                <a:srgbClr val="C00000"/>
              </a:solidFill>
              <a:latin typeface="Arial" panose="020B0604020202020204" pitchFamily="34" charset="0"/>
              <a:cs typeface="Arial" panose="020B0604020202020204" pitchFamily="34" charset="0"/>
            </a:endParaRPr>
          </a:p>
        </p:txBody>
      </p:sp>
      <p:sp>
        <p:nvSpPr>
          <p:cNvPr id="4" name="Slide Number Placeholder 1">
            <a:extLst>
              <a:ext uri="{FF2B5EF4-FFF2-40B4-BE49-F238E27FC236}">
                <a16:creationId xmlns:a16="http://schemas.microsoft.com/office/drawing/2014/main" id="{28C41875-4E5E-46AB-94F8-91E11482D3A3}"/>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233</a:t>
            </a:fld>
            <a:endParaRPr lang="en-US" altLang="en-US" sz="1200" dirty="0"/>
          </a:p>
        </p:txBody>
      </p:sp>
    </p:spTree>
    <p:extLst>
      <p:ext uri="{BB962C8B-B14F-4D97-AF65-F5344CB8AC3E}">
        <p14:creationId xmlns:p14="http://schemas.microsoft.com/office/powerpoint/2010/main" val="118719473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ectangle 102">
            <a:extLst>
              <a:ext uri="{FF2B5EF4-FFF2-40B4-BE49-F238E27FC236}">
                <a16:creationId xmlns:a16="http://schemas.microsoft.com/office/drawing/2014/main" id="{C205AFB5-5F93-4904-AE07-E89206BBB406}"/>
              </a:ext>
            </a:extLst>
          </p:cNvPr>
          <p:cNvSpPr/>
          <p:nvPr/>
        </p:nvSpPr>
        <p:spPr>
          <a:xfrm>
            <a:off x="2562330" y="3346101"/>
            <a:ext cx="4089679" cy="1045029"/>
          </a:xfrm>
          <a:prstGeom prst="rect">
            <a:avLst/>
          </a:prstGeom>
          <a:solidFill>
            <a:schemeClr val="accent1">
              <a:alpha val="24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74690" y="0"/>
            <a:ext cx="7371868" cy="990600"/>
          </a:xfrm>
        </p:spPr>
        <p:txBody>
          <a:bodyPr wrap="square" lIns="0" tIns="12700" rIns="0" bIns="0" rtlCol="0">
            <a:noAutofit/>
          </a:bodyPr>
          <a:lstStyle/>
          <a:p>
            <a:pPr marL="12700">
              <a:spcBef>
                <a:spcPts val="100"/>
              </a:spcBef>
              <a:defRPr/>
            </a:pPr>
            <a:r>
              <a:rPr lang="en-US" sz="3200" spc="-5" dirty="0"/>
              <a:t>What’s Happening When STEADY runs?</a:t>
            </a:r>
            <a:endParaRPr sz="3200" dirty="0"/>
          </a:p>
        </p:txBody>
      </p:sp>
      <p:sp>
        <p:nvSpPr>
          <p:cNvPr id="3" name="TextBox 2">
            <a:extLst>
              <a:ext uri="{FF2B5EF4-FFF2-40B4-BE49-F238E27FC236}">
                <a16:creationId xmlns:a16="http://schemas.microsoft.com/office/drawing/2014/main" id="{CAD0F2C6-EA06-47CE-AA96-110EEBF44CA6}"/>
              </a:ext>
            </a:extLst>
          </p:cNvPr>
          <p:cNvSpPr txBox="1"/>
          <p:nvPr/>
        </p:nvSpPr>
        <p:spPr>
          <a:xfrm>
            <a:off x="602902" y="1758461"/>
            <a:ext cx="1627832" cy="646331"/>
          </a:xfrm>
          <a:prstGeom prst="rect">
            <a:avLst/>
          </a:prstGeom>
          <a:noFill/>
          <a:ln>
            <a:solidFill>
              <a:schemeClr val="tx1"/>
            </a:solidFill>
          </a:ln>
        </p:spPr>
        <p:txBody>
          <a:bodyPr wrap="square" rtlCol="0">
            <a:spAutoFit/>
          </a:bodyPr>
          <a:lstStyle/>
          <a:p>
            <a:pPr algn="ctr"/>
            <a:r>
              <a:rPr lang="en-US" dirty="0"/>
              <a:t>VARIABLES 0:</a:t>
            </a:r>
          </a:p>
          <a:p>
            <a:pPr algn="ctr"/>
            <a:r>
              <a:rPr lang="en-US" dirty="0"/>
              <a:t>Submodels 1-N</a:t>
            </a:r>
          </a:p>
        </p:txBody>
      </p:sp>
      <p:sp>
        <p:nvSpPr>
          <p:cNvPr id="5" name="TextBox 4">
            <a:extLst>
              <a:ext uri="{FF2B5EF4-FFF2-40B4-BE49-F238E27FC236}">
                <a16:creationId xmlns:a16="http://schemas.microsoft.com/office/drawing/2014/main" id="{3568E329-DD52-429E-A412-FE9BD1754E5E}"/>
              </a:ext>
            </a:extLst>
          </p:cNvPr>
          <p:cNvSpPr txBox="1"/>
          <p:nvPr/>
        </p:nvSpPr>
        <p:spPr>
          <a:xfrm>
            <a:off x="602902" y="2642712"/>
            <a:ext cx="1627834" cy="646331"/>
          </a:xfrm>
          <a:prstGeom prst="rect">
            <a:avLst/>
          </a:prstGeom>
          <a:noFill/>
          <a:ln>
            <a:solidFill>
              <a:schemeClr val="tx1"/>
            </a:solidFill>
          </a:ln>
        </p:spPr>
        <p:txBody>
          <a:bodyPr wrap="square" rtlCol="0">
            <a:spAutoFit/>
          </a:bodyPr>
          <a:lstStyle/>
          <a:p>
            <a:pPr algn="ctr"/>
            <a:r>
              <a:rPr lang="en-US" dirty="0"/>
              <a:t>VARIABLES 1:</a:t>
            </a:r>
          </a:p>
          <a:p>
            <a:pPr algn="ctr"/>
            <a:r>
              <a:rPr lang="en-US" dirty="0"/>
              <a:t>Submodels 1-N</a:t>
            </a:r>
          </a:p>
        </p:txBody>
      </p:sp>
      <p:sp>
        <p:nvSpPr>
          <p:cNvPr id="6" name="TextBox 5">
            <a:extLst>
              <a:ext uri="{FF2B5EF4-FFF2-40B4-BE49-F238E27FC236}">
                <a16:creationId xmlns:a16="http://schemas.microsoft.com/office/drawing/2014/main" id="{A1D8FCDE-E707-4C6D-A2CE-6C414B45F832}"/>
              </a:ext>
            </a:extLst>
          </p:cNvPr>
          <p:cNvSpPr txBox="1"/>
          <p:nvPr/>
        </p:nvSpPr>
        <p:spPr>
          <a:xfrm>
            <a:off x="602902" y="3537020"/>
            <a:ext cx="1627834" cy="646331"/>
          </a:xfrm>
          <a:prstGeom prst="rect">
            <a:avLst/>
          </a:prstGeom>
          <a:solidFill>
            <a:srgbClr val="FFC000"/>
          </a:solidFill>
          <a:ln>
            <a:solidFill>
              <a:schemeClr val="tx1"/>
            </a:solidFill>
          </a:ln>
        </p:spPr>
        <p:txBody>
          <a:bodyPr wrap="square" rtlCol="0">
            <a:spAutoFit/>
          </a:bodyPr>
          <a:lstStyle/>
          <a:p>
            <a:pPr algn="ctr"/>
            <a:r>
              <a:rPr lang="en-US" dirty="0"/>
              <a:t>Solve For Temperatures</a:t>
            </a:r>
          </a:p>
        </p:txBody>
      </p:sp>
      <p:sp>
        <p:nvSpPr>
          <p:cNvPr id="7" name="TextBox 6">
            <a:extLst>
              <a:ext uri="{FF2B5EF4-FFF2-40B4-BE49-F238E27FC236}">
                <a16:creationId xmlns:a16="http://schemas.microsoft.com/office/drawing/2014/main" id="{74FC75C3-C82D-4C9A-920A-74E332AFE0A6}"/>
              </a:ext>
            </a:extLst>
          </p:cNvPr>
          <p:cNvSpPr txBox="1"/>
          <p:nvPr/>
        </p:nvSpPr>
        <p:spPr>
          <a:xfrm>
            <a:off x="602902" y="4471519"/>
            <a:ext cx="1627834" cy="646331"/>
          </a:xfrm>
          <a:prstGeom prst="rect">
            <a:avLst/>
          </a:prstGeom>
          <a:noFill/>
          <a:ln>
            <a:solidFill>
              <a:schemeClr val="tx1"/>
            </a:solidFill>
          </a:ln>
        </p:spPr>
        <p:txBody>
          <a:bodyPr wrap="square" rtlCol="0">
            <a:spAutoFit/>
          </a:bodyPr>
          <a:lstStyle/>
          <a:p>
            <a:pPr algn="ctr"/>
            <a:r>
              <a:rPr lang="en-US" dirty="0"/>
              <a:t>VARIABLES 2:</a:t>
            </a:r>
          </a:p>
          <a:p>
            <a:pPr algn="ctr"/>
            <a:r>
              <a:rPr lang="en-US" dirty="0"/>
              <a:t>Submodels 1-N</a:t>
            </a:r>
          </a:p>
        </p:txBody>
      </p:sp>
      <p:sp>
        <p:nvSpPr>
          <p:cNvPr id="4" name="Diamond 3">
            <a:extLst>
              <a:ext uri="{FF2B5EF4-FFF2-40B4-BE49-F238E27FC236}">
                <a16:creationId xmlns:a16="http://schemas.microsoft.com/office/drawing/2014/main" id="{C840461C-1A4B-463C-AC61-372D865F03C5}"/>
              </a:ext>
            </a:extLst>
          </p:cNvPr>
          <p:cNvSpPr/>
          <p:nvPr/>
        </p:nvSpPr>
        <p:spPr>
          <a:xfrm>
            <a:off x="2703006" y="3396342"/>
            <a:ext cx="1657979" cy="934497"/>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rPr>
              <a:t>xRLXCA</a:t>
            </a:r>
            <a:r>
              <a:rPr lang="en-US" sz="1600" dirty="0">
                <a:solidFill>
                  <a:schemeClr val="tx1"/>
                </a:solidFill>
              </a:rPr>
              <a:t> Met?</a:t>
            </a:r>
          </a:p>
        </p:txBody>
      </p:sp>
      <p:sp>
        <p:nvSpPr>
          <p:cNvPr id="23" name="Diamond 22">
            <a:extLst>
              <a:ext uri="{FF2B5EF4-FFF2-40B4-BE49-F238E27FC236}">
                <a16:creationId xmlns:a16="http://schemas.microsoft.com/office/drawing/2014/main" id="{A7CF658A-B55E-4D52-A1A7-76503FB46585}"/>
              </a:ext>
            </a:extLst>
          </p:cNvPr>
          <p:cNvSpPr/>
          <p:nvPr/>
        </p:nvSpPr>
        <p:spPr>
          <a:xfrm>
            <a:off x="4642341" y="3386294"/>
            <a:ext cx="1808703" cy="934497"/>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EBALNA Met?</a:t>
            </a:r>
          </a:p>
        </p:txBody>
      </p:sp>
      <p:sp>
        <p:nvSpPr>
          <p:cNvPr id="28" name="Diamond 27">
            <a:extLst>
              <a:ext uri="{FF2B5EF4-FFF2-40B4-BE49-F238E27FC236}">
                <a16:creationId xmlns:a16="http://schemas.microsoft.com/office/drawing/2014/main" id="{DCA1F445-A6AF-4A7F-B439-E5EAA7769985}"/>
              </a:ext>
            </a:extLst>
          </p:cNvPr>
          <p:cNvSpPr/>
          <p:nvPr/>
        </p:nvSpPr>
        <p:spPr>
          <a:xfrm>
            <a:off x="6662057" y="3386294"/>
            <a:ext cx="1698172" cy="934497"/>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EBALSA Met?</a:t>
            </a:r>
          </a:p>
        </p:txBody>
      </p:sp>
      <p:sp>
        <p:nvSpPr>
          <p:cNvPr id="34" name="TextBox 33">
            <a:extLst>
              <a:ext uri="{FF2B5EF4-FFF2-40B4-BE49-F238E27FC236}">
                <a16:creationId xmlns:a16="http://schemas.microsoft.com/office/drawing/2014/main" id="{CF059E7B-7427-4365-BA6C-02DFF4E18105}"/>
              </a:ext>
            </a:extLst>
          </p:cNvPr>
          <p:cNvSpPr txBox="1"/>
          <p:nvPr/>
        </p:nvSpPr>
        <p:spPr>
          <a:xfrm>
            <a:off x="4240404" y="3868616"/>
            <a:ext cx="502417" cy="307777"/>
          </a:xfrm>
          <a:prstGeom prst="rect">
            <a:avLst/>
          </a:prstGeom>
          <a:noFill/>
        </p:spPr>
        <p:txBody>
          <a:bodyPr wrap="square" rtlCol="0">
            <a:spAutoFit/>
          </a:bodyPr>
          <a:lstStyle/>
          <a:p>
            <a:pPr algn="ctr"/>
            <a:r>
              <a:rPr lang="en-US" sz="1400" dirty="0"/>
              <a:t>Yes</a:t>
            </a:r>
          </a:p>
        </p:txBody>
      </p:sp>
      <p:sp>
        <p:nvSpPr>
          <p:cNvPr id="35" name="TextBox 34">
            <a:extLst>
              <a:ext uri="{FF2B5EF4-FFF2-40B4-BE49-F238E27FC236}">
                <a16:creationId xmlns:a16="http://schemas.microsoft.com/office/drawing/2014/main" id="{1E2B3508-5FCB-48E5-9CA3-AD8888FE564B}"/>
              </a:ext>
            </a:extLst>
          </p:cNvPr>
          <p:cNvSpPr txBox="1"/>
          <p:nvPr/>
        </p:nvSpPr>
        <p:spPr>
          <a:xfrm>
            <a:off x="6219929" y="3858567"/>
            <a:ext cx="502417" cy="307777"/>
          </a:xfrm>
          <a:prstGeom prst="rect">
            <a:avLst/>
          </a:prstGeom>
          <a:noFill/>
        </p:spPr>
        <p:txBody>
          <a:bodyPr wrap="square" rtlCol="0">
            <a:spAutoFit/>
          </a:bodyPr>
          <a:lstStyle/>
          <a:p>
            <a:pPr algn="ctr"/>
            <a:r>
              <a:rPr lang="en-US" sz="1400" dirty="0"/>
              <a:t>Yes</a:t>
            </a:r>
          </a:p>
        </p:txBody>
      </p:sp>
      <p:sp>
        <p:nvSpPr>
          <p:cNvPr id="36" name="TextBox 35">
            <a:extLst>
              <a:ext uri="{FF2B5EF4-FFF2-40B4-BE49-F238E27FC236}">
                <a16:creationId xmlns:a16="http://schemas.microsoft.com/office/drawing/2014/main" id="{5E1B8AC3-D5D7-4700-964C-E9FEDE09AE8B}"/>
              </a:ext>
            </a:extLst>
          </p:cNvPr>
          <p:cNvSpPr txBox="1"/>
          <p:nvPr/>
        </p:nvSpPr>
        <p:spPr>
          <a:xfrm>
            <a:off x="7425732" y="1698172"/>
            <a:ext cx="502417" cy="307777"/>
          </a:xfrm>
          <a:prstGeom prst="rect">
            <a:avLst/>
          </a:prstGeom>
          <a:noFill/>
        </p:spPr>
        <p:txBody>
          <a:bodyPr wrap="square" rtlCol="0">
            <a:spAutoFit/>
          </a:bodyPr>
          <a:lstStyle/>
          <a:p>
            <a:pPr algn="ctr"/>
            <a:r>
              <a:rPr lang="en-US" sz="1400" dirty="0"/>
              <a:t>No</a:t>
            </a:r>
          </a:p>
        </p:txBody>
      </p:sp>
      <p:sp>
        <p:nvSpPr>
          <p:cNvPr id="38" name="TextBox 37">
            <a:extLst>
              <a:ext uri="{FF2B5EF4-FFF2-40B4-BE49-F238E27FC236}">
                <a16:creationId xmlns:a16="http://schemas.microsoft.com/office/drawing/2014/main" id="{38A10767-01D7-4EC6-939A-FE19E2EB3130}"/>
              </a:ext>
            </a:extLst>
          </p:cNvPr>
          <p:cNvSpPr txBox="1"/>
          <p:nvPr/>
        </p:nvSpPr>
        <p:spPr>
          <a:xfrm>
            <a:off x="7405635" y="4371032"/>
            <a:ext cx="502417" cy="307777"/>
          </a:xfrm>
          <a:prstGeom prst="rect">
            <a:avLst/>
          </a:prstGeom>
          <a:noFill/>
        </p:spPr>
        <p:txBody>
          <a:bodyPr wrap="square" rtlCol="0">
            <a:spAutoFit/>
          </a:bodyPr>
          <a:lstStyle/>
          <a:p>
            <a:pPr algn="ctr"/>
            <a:r>
              <a:rPr lang="en-US" sz="1400" dirty="0"/>
              <a:t>Yes</a:t>
            </a:r>
          </a:p>
        </p:txBody>
      </p:sp>
      <p:sp>
        <p:nvSpPr>
          <p:cNvPr id="39" name="TextBox 38">
            <a:extLst>
              <a:ext uri="{FF2B5EF4-FFF2-40B4-BE49-F238E27FC236}">
                <a16:creationId xmlns:a16="http://schemas.microsoft.com/office/drawing/2014/main" id="{FA325A26-5DBA-43B0-A64F-432A1E936424}"/>
              </a:ext>
            </a:extLst>
          </p:cNvPr>
          <p:cNvSpPr txBox="1"/>
          <p:nvPr/>
        </p:nvSpPr>
        <p:spPr>
          <a:xfrm>
            <a:off x="7415683" y="3014505"/>
            <a:ext cx="502417" cy="307777"/>
          </a:xfrm>
          <a:prstGeom prst="rect">
            <a:avLst/>
          </a:prstGeom>
          <a:noFill/>
        </p:spPr>
        <p:txBody>
          <a:bodyPr wrap="square" rtlCol="0">
            <a:spAutoFit/>
          </a:bodyPr>
          <a:lstStyle/>
          <a:p>
            <a:pPr algn="ctr"/>
            <a:r>
              <a:rPr lang="en-US" sz="1400" dirty="0"/>
              <a:t>No</a:t>
            </a:r>
          </a:p>
        </p:txBody>
      </p:sp>
      <p:cxnSp>
        <p:nvCxnSpPr>
          <p:cNvPr id="40" name="Connector: Elbow 39">
            <a:extLst>
              <a:ext uri="{FF2B5EF4-FFF2-40B4-BE49-F238E27FC236}">
                <a16:creationId xmlns:a16="http://schemas.microsoft.com/office/drawing/2014/main" id="{1DAE14B6-B712-438C-96BC-6E5CE857ADEB}"/>
              </a:ext>
            </a:extLst>
          </p:cNvPr>
          <p:cNvCxnSpPr>
            <a:cxnSpLocks/>
            <a:stCxn id="28" idx="2"/>
            <a:endCxn id="7" idx="3"/>
          </p:cNvCxnSpPr>
          <p:nvPr/>
        </p:nvCxnSpPr>
        <p:spPr>
          <a:xfrm rot="5400000">
            <a:off x="4633993" y="1917535"/>
            <a:ext cx="473894" cy="528040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9D745A47-261B-4B11-ACFA-2A40B5B570DF}"/>
              </a:ext>
            </a:extLst>
          </p:cNvPr>
          <p:cNvCxnSpPr>
            <a:cxnSpLocks/>
            <a:stCxn id="28" idx="0"/>
            <a:endCxn id="58" idx="2"/>
          </p:cNvCxnSpPr>
          <p:nvPr/>
        </p:nvCxnSpPr>
        <p:spPr>
          <a:xfrm rot="5400000" flipH="1" flipV="1">
            <a:off x="7347025" y="3220496"/>
            <a:ext cx="329917" cy="1680"/>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0966D8E4-3085-417E-BB83-C8B72D4ABB87}"/>
              </a:ext>
            </a:extLst>
          </p:cNvPr>
          <p:cNvCxnSpPr>
            <a:cxnSpLocks/>
            <a:stCxn id="4" idx="0"/>
            <a:endCxn id="58" idx="1"/>
          </p:cNvCxnSpPr>
          <p:nvPr/>
        </p:nvCxnSpPr>
        <p:spPr>
          <a:xfrm rot="5400000" flipH="1" flipV="1">
            <a:off x="4694260" y="1426866"/>
            <a:ext cx="807213" cy="3131741"/>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id="{072E14E3-9941-4F41-A30E-D2D2FCB354D6}"/>
              </a:ext>
            </a:extLst>
          </p:cNvPr>
          <p:cNvCxnSpPr>
            <a:cxnSpLocks/>
            <a:stCxn id="23" idx="0"/>
            <a:endCxn id="58" idx="1"/>
          </p:cNvCxnSpPr>
          <p:nvPr/>
        </p:nvCxnSpPr>
        <p:spPr>
          <a:xfrm rot="5400000" flipH="1" flipV="1">
            <a:off x="5706633" y="2429190"/>
            <a:ext cx="797165" cy="1117044"/>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D20BD891-07AD-4649-A356-AA71433BCBC6}"/>
              </a:ext>
            </a:extLst>
          </p:cNvPr>
          <p:cNvSpPr txBox="1"/>
          <p:nvPr/>
        </p:nvSpPr>
        <p:spPr>
          <a:xfrm>
            <a:off x="5436157" y="2823586"/>
            <a:ext cx="502417" cy="307777"/>
          </a:xfrm>
          <a:prstGeom prst="rect">
            <a:avLst/>
          </a:prstGeom>
          <a:noFill/>
        </p:spPr>
        <p:txBody>
          <a:bodyPr wrap="square" rtlCol="0">
            <a:spAutoFit/>
          </a:bodyPr>
          <a:lstStyle/>
          <a:p>
            <a:pPr algn="ctr"/>
            <a:r>
              <a:rPr lang="en-US" sz="1400" dirty="0"/>
              <a:t>No</a:t>
            </a:r>
          </a:p>
        </p:txBody>
      </p:sp>
      <p:sp>
        <p:nvSpPr>
          <p:cNvPr id="53" name="TextBox 52">
            <a:extLst>
              <a:ext uri="{FF2B5EF4-FFF2-40B4-BE49-F238E27FC236}">
                <a16:creationId xmlns:a16="http://schemas.microsoft.com/office/drawing/2014/main" id="{A33D41E2-B8A6-4DC0-9854-D0890B21AC80}"/>
              </a:ext>
            </a:extLst>
          </p:cNvPr>
          <p:cNvSpPr txBox="1"/>
          <p:nvPr/>
        </p:nvSpPr>
        <p:spPr>
          <a:xfrm>
            <a:off x="3446583" y="2813537"/>
            <a:ext cx="502417" cy="307777"/>
          </a:xfrm>
          <a:prstGeom prst="rect">
            <a:avLst/>
          </a:prstGeom>
          <a:noFill/>
        </p:spPr>
        <p:txBody>
          <a:bodyPr wrap="square" rtlCol="0">
            <a:spAutoFit/>
          </a:bodyPr>
          <a:lstStyle/>
          <a:p>
            <a:pPr algn="ctr"/>
            <a:r>
              <a:rPr lang="en-US" sz="1400" dirty="0"/>
              <a:t>No</a:t>
            </a:r>
          </a:p>
        </p:txBody>
      </p:sp>
      <p:sp>
        <p:nvSpPr>
          <p:cNvPr id="57" name="TextBox 56">
            <a:extLst>
              <a:ext uri="{FF2B5EF4-FFF2-40B4-BE49-F238E27FC236}">
                <a16:creationId xmlns:a16="http://schemas.microsoft.com/office/drawing/2014/main" id="{13F760C7-7AA7-4158-9348-4A69E5F73526}"/>
              </a:ext>
            </a:extLst>
          </p:cNvPr>
          <p:cNvSpPr txBox="1"/>
          <p:nvPr/>
        </p:nvSpPr>
        <p:spPr>
          <a:xfrm>
            <a:off x="5737608" y="1256045"/>
            <a:ext cx="1326381" cy="646331"/>
          </a:xfrm>
          <a:prstGeom prst="rect">
            <a:avLst/>
          </a:prstGeom>
          <a:noFill/>
          <a:ln>
            <a:solidFill>
              <a:schemeClr val="tx1"/>
            </a:solidFill>
          </a:ln>
        </p:spPr>
        <p:txBody>
          <a:bodyPr wrap="square" rtlCol="0">
            <a:spAutoFit/>
          </a:bodyPr>
          <a:lstStyle/>
          <a:p>
            <a:pPr algn="ctr"/>
            <a:r>
              <a:rPr lang="en-US" dirty="0"/>
              <a:t>LOOPCT = LOOPCT + 1</a:t>
            </a:r>
          </a:p>
        </p:txBody>
      </p:sp>
      <p:sp>
        <p:nvSpPr>
          <p:cNvPr id="58" name="Diamond 57">
            <a:extLst>
              <a:ext uri="{FF2B5EF4-FFF2-40B4-BE49-F238E27FC236}">
                <a16:creationId xmlns:a16="http://schemas.microsoft.com/office/drawing/2014/main" id="{3CE47D67-FD61-4E99-A748-C9EA9B66DC8C}"/>
              </a:ext>
            </a:extLst>
          </p:cNvPr>
          <p:cNvSpPr/>
          <p:nvPr/>
        </p:nvSpPr>
        <p:spPr>
          <a:xfrm>
            <a:off x="6663737" y="2121880"/>
            <a:ext cx="1698172" cy="934497"/>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Max Loops?</a:t>
            </a:r>
          </a:p>
        </p:txBody>
      </p:sp>
      <p:cxnSp>
        <p:nvCxnSpPr>
          <p:cNvPr id="62" name="Connector: Elbow 61">
            <a:extLst>
              <a:ext uri="{FF2B5EF4-FFF2-40B4-BE49-F238E27FC236}">
                <a16:creationId xmlns:a16="http://schemas.microsoft.com/office/drawing/2014/main" id="{A5BAF334-D7E7-40ED-AC11-81AFF63CA17C}"/>
              </a:ext>
            </a:extLst>
          </p:cNvPr>
          <p:cNvCxnSpPr>
            <a:cxnSpLocks/>
            <a:stCxn id="58" idx="0"/>
            <a:endCxn id="57" idx="3"/>
          </p:cNvCxnSpPr>
          <p:nvPr/>
        </p:nvCxnSpPr>
        <p:spPr>
          <a:xfrm rot="16200000" flipV="1">
            <a:off x="7017072" y="1626129"/>
            <a:ext cx="542669" cy="448834"/>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601B174F-C204-45E9-A184-DB8A208E120A}"/>
              </a:ext>
            </a:extLst>
          </p:cNvPr>
          <p:cNvCxnSpPr>
            <a:cxnSpLocks/>
            <a:stCxn id="58" idx="3"/>
            <a:endCxn id="7" idx="3"/>
          </p:cNvCxnSpPr>
          <p:nvPr/>
        </p:nvCxnSpPr>
        <p:spPr>
          <a:xfrm flipH="1">
            <a:off x="2230736" y="2589129"/>
            <a:ext cx="6131173" cy="2205556"/>
          </a:xfrm>
          <a:prstGeom prst="bentConnector3">
            <a:avLst>
              <a:gd name="adj1" fmla="val -3728"/>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Connector: Elbow 67">
            <a:extLst>
              <a:ext uri="{FF2B5EF4-FFF2-40B4-BE49-F238E27FC236}">
                <a16:creationId xmlns:a16="http://schemas.microsoft.com/office/drawing/2014/main" id="{D4E599EE-4A78-49F6-9FED-5BE6D010F083}"/>
              </a:ext>
            </a:extLst>
          </p:cNvPr>
          <p:cNvCxnSpPr>
            <a:cxnSpLocks/>
            <a:stCxn id="57" idx="1"/>
            <a:endCxn id="3" idx="0"/>
          </p:cNvCxnSpPr>
          <p:nvPr/>
        </p:nvCxnSpPr>
        <p:spPr>
          <a:xfrm rot="10800000" flipV="1">
            <a:off x="1416818" y="1579211"/>
            <a:ext cx="4320790" cy="17925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E8626676-255C-4310-B6A0-EBAC76014156}"/>
              </a:ext>
            </a:extLst>
          </p:cNvPr>
          <p:cNvCxnSpPr>
            <a:cxnSpLocks/>
            <a:endCxn id="3" idx="0"/>
          </p:cNvCxnSpPr>
          <p:nvPr/>
        </p:nvCxnSpPr>
        <p:spPr>
          <a:xfrm>
            <a:off x="1416818" y="1426866"/>
            <a:ext cx="0" cy="3315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DD994DCD-761E-4FBE-9580-D944775BE4BA}"/>
              </a:ext>
            </a:extLst>
          </p:cNvPr>
          <p:cNvSpPr txBox="1"/>
          <p:nvPr/>
        </p:nvSpPr>
        <p:spPr>
          <a:xfrm>
            <a:off x="602902" y="5446212"/>
            <a:ext cx="1627834" cy="369332"/>
          </a:xfrm>
          <a:prstGeom prst="rect">
            <a:avLst/>
          </a:prstGeom>
          <a:noFill/>
          <a:ln>
            <a:solidFill>
              <a:schemeClr val="tx1"/>
            </a:solidFill>
          </a:ln>
        </p:spPr>
        <p:txBody>
          <a:bodyPr wrap="square" rtlCol="0">
            <a:spAutoFit/>
          </a:bodyPr>
          <a:lstStyle/>
          <a:p>
            <a:pPr algn="ctr"/>
            <a:r>
              <a:rPr lang="en-US" dirty="0"/>
              <a:t>OUTPUT CALLS</a:t>
            </a:r>
          </a:p>
        </p:txBody>
      </p:sp>
      <p:sp>
        <p:nvSpPr>
          <p:cNvPr id="77" name="TextBox 76">
            <a:extLst>
              <a:ext uri="{FF2B5EF4-FFF2-40B4-BE49-F238E27FC236}">
                <a16:creationId xmlns:a16="http://schemas.microsoft.com/office/drawing/2014/main" id="{6B523A5E-6690-41E7-A5C7-D5DD7770C1A1}"/>
              </a:ext>
            </a:extLst>
          </p:cNvPr>
          <p:cNvSpPr txBox="1"/>
          <p:nvPr/>
        </p:nvSpPr>
        <p:spPr>
          <a:xfrm>
            <a:off x="1055076" y="1125414"/>
            <a:ext cx="733531" cy="307777"/>
          </a:xfrm>
          <a:prstGeom prst="rect">
            <a:avLst/>
          </a:prstGeom>
          <a:noFill/>
        </p:spPr>
        <p:txBody>
          <a:bodyPr wrap="square" rtlCol="0">
            <a:spAutoFit/>
          </a:bodyPr>
          <a:lstStyle/>
          <a:p>
            <a:pPr algn="ctr"/>
            <a:r>
              <a:rPr lang="en-US" sz="1400" dirty="0">
                <a:solidFill>
                  <a:srgbClr val="00B050"/>
                </a:solidFill>
              </a:rPr>
              <a:t>Entry</a:t>
            </a:r>
          </a:p>
        </p:txBody>
      </p:sp>
      <p:sp>
        <p:nvSpPr>
          <p:cNvPr id="78" name="TextBox 77">
            <a:extLst>
              <a:ext uri="{FF2B5EF4-FFF2-40B4-BE49-F238E27FC236}">
                <a16:creationId xmlns:a16="http://schemas.microsoft.com/office/drawing/2014/main" id="{AD983132-35B1-4221-B57A-2273B40448A3}"/>
              </a:ext>
            </a:extLst>
          </p:cNvPr>
          <p:cNvSpPr txBox="1"/>
          <p:nvPr/>
        </p:nvSpPr>
        <p:spPr>
          <a:xfrm>
            <a:off x="1055076" y="6079249"/>
            <a:ext cx="733531" cy="307777"/>
          </a:xfrm>
          <a:prstGeom prst="rect">
            <a:avLst/>
          </a:prstGeom>
          <a:noFill/>
        </p:spPr>
        <p:txBody>
          <a:bodyPr wrap="square" rtlCol="0">
            <a:spAutoFit/>
          </a:bodyPr>
          <a:lstStyle/>
          <a:p>
            <a:pPr algn="ctr"/>
            <a:r>
              <a:rPr lang="en-US" sz="1400" dirty="0">
                <a:solidFill>
                  <a:srgbClr val="FF0000"/>
                </a:solidFill>
              </a:rPr>
              <a:t>Exit</a:t>
            </a:r>
          </a:p>
        </p:txBody>
      </p:sp>
      <p:cxnSp>
        <p:nvCxnSpPr>
          <p:cNvPr id="79" name="Straight Arrow Connector 78">
            <a:extLst>
              <a:ext uri="{FF2B5EF4-FFF2-40B4-BE49-F238E27FC236}">
                <a16:creationId xmlns:a16="http://schemas.microsoft.com/office/drawing/2014/main" id="{49D83F97-1523-47D8-AFB4-FE74FCE81E7C}"/>
              </a:ext>
            </a:extLst>
          </p:cNvPr>
          <p:cNvCxnSpPr>
            <a:cxnSpLocks/>
            <a:stCxn id="7" idx="2"/>
            <a:endCxn id="75" idx="0"/>
          </p:cNvCxnSpPr>
          <p:nvPr/>
        </p:nvCxnSpPr>
        <p:spPr>
          <a:xfrm>
            <a:off x="1416819" y="5117850"/>
            <a:ext cx="0" cy="3283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9C5BC195-62A2-4B30-9B65-16C9600C897E}"/>
              </a:ext>
            </a:extLst>
          </p:cNvPr>
          <p:cNvCxnSpPr>
            <a:cxnSpLocks/>
            <a:stCxn id="3" idx="2"/>
            <a:endCxn id="5" idx="0"/>
          </p:cNvCxnSpPr>
          <p:nvPr/>
        </p:nvCxnSpPr>
        <p:spPr>
          <a:xfrm>
            <a:off x="1416818" y="2404792"/>
            <a:ext cx="1" cy="23792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D87DC6D4-CAB8-400E-A019-06D9C834567E}"/>
              </a:ext>
            </a:extLst>
          </p:cNvPr>
          <p:cNvCxnSpPr>
            <a:cxnSpLocks/>
            <a:stCxn id="5" idx="2"/>
            <a:endCxn id="6" idx="0"/>
          </p:cNvCxnSpPr>
          <p:nvPr/>
        </p:nvCxnSpPr>
        <p:spPr>
          <a:xfrm>
            <a:off x="1416819" y="3289043"/>
            <a:ext cx="0" cy="2479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E43015FF-2968-4FCB-B03A-11B24CE37EF1}"/>
              </a:ext>
            </a:extLst>
          </p:cNvPr>
          <p:cNvCxnSpPr>
            <a:cxnSpLocks/>
            <a:stCxn id="6" idx="3"/>
            <a:endCxn id="4" idx="1"/>
          </p:cNvCxnSpPr>
          <p:nvPr/>
        </p:nvCxnSpPr>
        <p:spPr>
          <a:xfrm>
            <a:off x="2230736" y="3860186"/>
            <a:ext cx="472270" cy="34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0CE5779E-524F-48D8-87FD-67CF4F57C4C6}"/>
              </a:ext>
            </a:extLst>
          </p:cNvPr>
          <p:cNvCxnSpPr>
            <a:cxnSpLocks/>
            <a:stCxn id="4" idx="3"/>
            <a:endCxn id="23" idx="1"/>
          </p:cNvCxnSpPr>
          <p:nvPr/>
        </p:nvCxnSpPr>
        <p:spPr>
          <a:xfrm flipV="1">
            <a:off x="4360985" y="3853543"/>
            <a:ext cx="281356" cy="10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CE28FCF3-84F4-4A9C-8493-CCCA0E487488}"/>
              </a:ext>
            </a:extLst>
          </p:cNvPr>
          <p:cNvCxnSpPr>
            <a:cxnSpLocks/>
            <a:stCxn id="23" idx="3"/>
            <a:endCxn id="28" idx="1"/>
          </p:cNvCxnSpPr>
          <p:nvPr/>
        </p:nvCxnSpPr>
        <p:spPr>
          <a:xfrm>
            <a:off x="6451044" y="3853543"/>
            <a:ext cx="21101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6FB348AF-A2EC-4B14-AF4B-294C84926EF3}"/>
              </a:ext>
            </a:extLst>
          </p:cNvPr>
          <p:cNvCxnSpPr>
            <a:cxnSpLocks/>
            <a:stCxn id="75" idx="2"/>
          </p:cNvCxnSpPr>
          <p:nvPr/>
        </p:nvCxnSpPr>
        <p:spPr>
          <a:xfrm>
            <a:off x="1416819" y="5815544"/>
            <a:ext cx="11722" cy="3558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9B0041C9-91AE-4665-A642-EB7EBBE18F34}"/>
              </a:ext>
            </a:extLst>
          </p:cNvPr>
          <p:cNvSpPr txBox="1"/>
          <p:nvPr/>
        </p:nvSpPr>
        <p:spPr>
          <a:xfrm>
            <a:off x="3336056" y="4330839"/>
            <a:ext cx="2451799" cy="307777"/>
          </a:xfrm>
          <a:prstGeom prst="rect">
            <a:avLst/>
          </a:prstGeom>
          <a:noFill/>
        </p:spPr>
        <p:txBody>
          <a:bodyPr wrap="square" rtlCol="0">
            <a:spAutoFit/>
          </a:bodyPr>
          <a:lstStyle/>
          <a:p>
            <a:pPr algn="ctr"/>
            <a:r>
              <a:rPr lang="en-US" sz="1400" b="1" i="1" dirty="0"/>
              <a:t>Check for Submodel 1-N</a:t>
            </a:r>
          </a:p>
        </p:txBody>
      </p:sp>
      <p:sp>
        <p:nvSpPr>
          <p:cNvPr id="41" name="TextBox 40">
            <a:extLst>
              <a:ext uri="{FF2B5EF4-FFF2-40B4-BE49-F238E27FC236}">
                <a16:creationId xmlns:a16="http://schemas.microsoft.com/office/drawing/2014/main" id="{98780107-DC7D-4658-A06C-51D3D0719B56}"/>
              </a:ext>
            </a:extLst>
          </p:cNvPr>
          <p:cNvSpPr txBox="1"/>
          <p:nvPr/>
        </p:nvSpPr>
        <p:spPr>
          <a:xfrm>
            <a:off x="8289890" y="2291023"/>
            <a:ext cx="502417" cy="307777"/>
          </a:xfrm>
          <a:prstGeom prst="rect">
            <a:avLst/>
          </a:prstGeom>
          <a:noFill/>
        </p:spPr>
        <p:txBody>
          <a:bodyPr wrap="square" rtlCol="0">
            <a:spAutoFit/>
          </a:bodyPr>
          <a:lstStyle/>
          <a:p>
            <a:pPr algn="ctr"/>
            <a:r>
              <a:rPr lang="en-US" sz="1400" dirty="0"/>
              <a:t>Yes</a:t>
            </a:r>
          </a:p>
        </p:txBody>
      </p:sp>
      <p:sp>
        <p:nvSpPr>
          <p:cNvPr id="42" name="Slide Number Placeholder 1">
            <a:extLst>
              <a:ext uri="{FF2B5EF4-FFF2-40B4-BE49-F238E27FC236}">
                <a16:creationId xmlns:a16="http://schemas.microsoft.com/office/drawing/2014/main" id="{18AC7EF1-3CEF-48B5-8F76-F4908013CC94}"/>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234</a:t>
            </a:fld>
            <a:endParaRPr lang="en-US" altLang="en-US" sz="1200" dirty="0"/>
          </a:p>
        </p:txBody>
      </p:sp>
    </p:spTree>
    <p:extLst>
      <p:ext uri="{BB962C8B-B14F-4D97-AF65-F5344CB8AC3E}">
        <p14:creationId xmlns:p14="http://schemas.microsoft.com/office/powerpoint/2010/main" val="101762944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Rectangle 181">
            <a:extLst>
              <a:ext uri="{FF2B5EF4-FFF2-40B4-BE49-F238E27FC236}">
                <a16:creationId xmlns:a16="http://schemas.microsoft.com/office/drawing/2014/main" id="{341F274D-FFCE-4EEB-BCBA-13D2BDC61E92}"/>
              </a:ext>
            </a:extLst>
          </p:cNvPr>
          <p:cNvSpPr/>
          <p:nvPr/>
        </p:nvSpPr>
        <p:spPr>
          <a:xfrm>
            <a:off x="6631912" y="2492003"/>
            <a:ext cx="2049864" cy="1045029"/>
          </a:xfrm>
          <a:prstGeom prst="rect">
            <a:avLst/>
          </a:prstGeom>
          <a:solidFill>
            <a:schemeClr val="accent1">
              <a:alpha val="24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C205AFB5-5F93-4904-AE07-E89206BBB406}"/>
              </a:ext>
            </a:extLst>
          </p:cNvPr>
          <p:cNvSpPr/>
          <p:nvPr/>
        </p:nvSpPr>
        <p:spPr>
          <a:xfrm>
            <a:off x="2562330" y="3979152"/>
            <a:ext cx="4089679" cy="1045029"/>
          </a:xfrm>
          <a:prstGeom prst="rect">
            <a:avLst/>
          </a:prstGeom>
          <a:solidFill>
            <a:schemeClr val="accent1">
              <a:alpha val="24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54593" y="0"/>
            <a:ext cx="7391966" cy="1024932"/>
          </a:xfrm>
        </p:spPr>
        <p:txBody>
          <a:bodyPr wrap="square" lIns="0" tIns="12700" rIns="0" bIns="0" rtlCol="0">
            <a:noAutofit/>
          </a:bodyPr>
          <a:lstStyle/>
          <a:p>
            <a:pPr marL="12700">
              <a:spcBef>
                <a:spcPts val="100"/>
              </a:spcBef>
              <a:defRPr/>
            </a:pPr>
            <a:r>
              <a:rPr lang="en-US" sz="3200" spc="-5" dirty="0"/>
              <a:t>What’s Happening When TRANSIENT runs?</a:t>
            </a:r>
            <a:endParaRPr sz="3200" dirty="0"/>
          </a:p>
        </p:txBody>
      </p:sp>
      <p:sp>
        <p:nvSpPr>
          <p:cNvPr id="3" name="TextBox 2">
            <a:extLst>
              <a:ext uri="{FF2B5EF4-FFF2-40B4-BE49-F238E27FC236}">
                <a16:creationId xmlns:a16="http://schemas.microsoft.com/office/drawing/2014/main" id="{CAD0F2C6-EA06-47CE-AA96-110EEBF44CA6}"/>
              </a:ext>
            </a:extLst>
          </p:cNvPr>
          <p:cNvSpPr txBox="1"/>
          <p:nvPr/>
        </p:nvSpPr>
        <p:spPr>
          <a:xfrm>
            <a:off x="602902" y="1808706"/>
            <a:ext cx="1627832" cy="646331"/>
          </a:xfrm>
          <a:prstGeom prst="rect">
            <a:avLst/>
          </a:prstGeom>
          <a:noFill/>
          <a:ln>
            <a:solidFill>
              <a:schemeClr val="tx1"/>
            </a:solidFill>
          </a:ln>
        </p:spPr>
        <p:txBody>
          <a:bodyPr wrap="square" rtlCol="0">
            <a:spAutoFit/>
          </a:bodyPr>
          <a:lstStyle/>
          <a:p>
            <a:pPr algn="ctr"/>
            <a:r>
              <a:rPr lang="en-US" dirty="0"/>
              <a:t>VARIABLES 0:</a:t>
            </a:r>
          </a:p>
          <a:p>
            <a:pPr algn="ctr"/>
            <a:r>
              <a:rPr lang="en-US" dirty="0"/>
              <a:t>Submodels 1-N</a:t>
            </a:r>
          </a:p>
        </p:txBody>
      </p:sp>
      <p:sp>
        <p:nvSpPr>
          <p:cNvPr id="5" name="TextBox 4">
            <a:extLst>
              <a:ext uri="{FF2B5EF4-FFF2-40B4-BE49-F238E27FC236}">
                <a16:creationId xmlns:a16="http://schemas.microsoft.com/office/drawing/2014/main" id="{3568E329-DD52-429E-A412-FE9BD1754E5E}"/>
              </a:ext>
            </a:extLst>
          </p:cNvPr>
          <p:cNvSpPr txBox="1"/>
          <p:nvPr/>
        </p:nvSpPr>
        <p:spPr>
          <a:xfrm>
            <a:off x="602902" y="3305912"/>
            <a:ext cx="1627834" cy="646331"/>
          </a:xfrm>
          <a:prstGeom prst="rect">
            <a:avLst/>
          </a:prstGeom>
          <a:noFill/>
          <a:ln>
            <a:solidFill>
              <a:schemeClr val="tx1"/>
            </a:solidFill>
          </a:ln>
        </p:spPr>
        <p:txBody>
          <a:bodyPr wrap="square" rtlCol="0">
            <a:spAutoFit/>
          </a:bodyPr>
          <a:lstStyle/>
          <a:p>
            <a:pPr algn="ctr"/>
            <a:r>
              <a:rPr lang="en-US" dirty="0"/>
              <a:t>VARIABLES 1:</a:t>
            </a:r>
          </a:p>
          <a:p>
            <a:pPr algn="ctr"/>
            <a:r>
              <a:rPr lang="en-US" dirty="0"/>
              <a:t>Submodels 1-N</a:t>
            </a:r>
          </a:p>
        </p:txBody>
      </p:sp>
      <p:sp>
        <p:nvSpPr>
          <p:cNvPr id="6" name="TextBox 5">
            <a:extLst>
              <a:ext uri="{FF2B5EF4-FFF2-40B4-BE49-F238E27FC236}">
                <a16:creationId xmlns:a16="http://schemas.microsoft.com/office/drawing/2014/main" id="{A1D8FCDE-E707-4C6D-A2CE-6C414B45F832}"/>
              </a:ext>
            </a:extLst>
          </p:cNvPr>
          <p:cNvSpPr txBox="1"/>
          <p:nvPr/>
        </p:nvSpPr>
        <p:spPr>
          <a:xfrm>
            <a:off x="602902" y="4170070"/>
            <a:ext cx="1627834" cy="646331"/>
          </a:xfrm>
          <a:prstGeom prst="rect">
            <a:avLst/>
          </a:prstGeom>
          <a:solidFill>
            <a:srgbClr val="FFC000"/>
          </a:solidFill>
          <a:ln>
            <a:solidFill>
              <a:schemeClr val="tx1"/>
            </a:solidFill>
          </a:ln>
        </p:spPr>
        <p:txBody>
          <a:bodyPr wrap="square" rtlCol="0">
            <a:spAutoFit/>
          </a:bodyPr>
          <a:lstStyle/>
          <a:p>
            <a:pPr algn="ctr"/>
            <a:r>
              <a:rPr lang="en-US" dirty="0"/>
              <a:t>Solve For Temperatures</a:t>
            </a:r>
          </a:p>
        </p:txBody>
      </p:sp>
      <p:sp>
        <p:nvSpPr>
          <p:cNvPr id="7" name="TextBox 6">
            <a:extLst>
              <a:ext uri="{FF2B5EF4-FFF2-40B4-BE49-F238E27FC236}">
                <a16:creationId xmlns:a16="http://schemas.microsoft.com/office/drawing/2014/main" id="{74FC75C3-C82D-4C9A-920A-74E332AFE0A6}"/>
              </a:ext>
            </a:extLst>
          </p:cNvPr>
          <p:cNvSpPr txBox="1"/>
          <p:nvPr/>
        </p:nvSpPr>
        <p:spPr>
          <a:xfrm>
            <a:off x="6832885" y="5094530"/>
            <a:ext cx="1627834" cy="646331"/>
          </a:xfrm>
          <a:prstGeom prst="rect">
            <a:avLst/>
          </a:prstGeom>
          <a:noFill/>
          <a:ln>
            <a:solidFill>
              <a:schemeClr val="tx1"/>
            </a:solidFill>
          </a:ln>
        </p:spPr>
        <p:txBody>
          <a:bodyPr wrap="square" rtlCol="0">
            <a:spAutoFit/>
          </a:bodyPr>
          <a:lstStyle/>
          <a:p>
            <a:pPr algn="ctr"/>
            <a:r>
              <a:rPr lang="en-US" dirty="0"/>
              <a:t>VARIABLES 2:</a:t>
            </a:r>
          </a:p>
          <a:p>
            <a:pPr algn="ctr"/>
            <a:r>
              <a:rPr lang="en-US" dirty="0"/>
              <a:t>Submodels 1-N</a:t>
            </a:r>
          </a:p>
        </p:txBody>
      </p:sp>
      <p:sp>
        <p:nvSpPr>
          <p:cNvPr id="4" name="Diamond 3">
            <a:extLst>
              <a:ext uri="{FF2B5EF4-FFF2-40B4-BE49-F238E27FC236}">
                <a16:creationId xmlns:a16="http://schemas.microsoft.com/office/drawing/2014/main" id="{C840461C-1A4B-463C-AC61-372D865F03C5}"/>
              </a:ext>
            </a:extLst>
          </p:cNvPr>
          <p:cNvSpPr/>
          <p:nvPr/>
        </p:nvSpPr>
        <p:spPr>
          <a:xfrm>
            <a:off x="2703006" y="4029393"/>
            <a:ext cx="1657979" cy="934497"/>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rPr>
              <a:t>xRLXCA</a:t>
            </a:r>
            <a:r>
              <a:rPr lang="en-US" sz="1600" dirty="0">
                <a:solidFill>
                  <a:schemeClr val="tx1"/>
                </a:solidFill>
              </a:rPr>
              <a:t> Met?</a:t>
            </a:r>
          </a:p>
        </p:txBody>
      </p:sp>
      <p:sp>
        <p:nvSpPr>
          <p:cNvPr id="23" name="Diamond 22">
            <a:extLst>
              <a:ext uri="{FF2B5EF4-FFF2-40B4-BE49-F238E27FC236}">
                <a16:creationId xmlns:a16="http://schemas.microsoft.com/office/drawing/2014/main" id="{A7CF658A-B55E-4D52-A1A7-76503FB46585}"/>
              </a:ext>
            </a:extLst>
          </p:cNvPr>
          <p:cNvSpPr/>
          <p:nvPr/>
        </p:nvSpPr>
        <p:spPr>
          <a:xfrm>
            <a:off x="4612193" y="4019345"/>
            <a:ext cx="1838851" cy="934497"/>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FBEBALA Met?</a:t>
            </a:r>
          </a:p>
        </p:txBody>
      </p:sp>
      <p:sp>
        <p:nvSpPr>
          <p:cNvPr id="34" name="TextBox 33">
            <a:extLst>
              <a:ext uri="{FF2B5EF4-FFF2-40B4-BE49-F238E27FC236}">
                <a16:creationId xmlns:a16="http://schemas.microsoft.com/office/drawing/2014/main" id="{CF059E7B-7427-4365-BA6C-02DFF4E18105}"/>
              </a:ext>
            </a:extLst>
          </p:cNvPr>
          <p:cNvSpPr txBox="1"/>
          <p:nvPr/>
        </p:nvSpPr>
        <p:spPr>
          <a:xfrm>
            <a:off x="4240404" y="4501667"/>
            <a:ext cx="502417" cy="307777"/>
          </a:xfrm>
          <a:prstGeom prst="rect">
            <a:avLst/>
          </a:prstGeom>
          <a:noFill/>
        </p:spPr>
        <p:txBody>
          <a:bodyPr wrap="square" rtlCol="0">
            <a:spAutoFit/>
          </a:bodyPr>
          <a:lstStyle/>
          <a:p>
            <a:pPr algn="ctr"/>
            <a:r>
              <a:rPr lang="en-US" sz="1400" dirty="0"/>
              <a:t>Yes</a:t>
            </a:r>
          </a:p>
        </p:txBody>
      </p:sp>
      <p:sp>
        <p:nvSpPr>
          <p:cNvPr id="35" name="TextBox 34">
            <a:extLst>
              <a:ext uri="{FF2B5EF4-FFF2-40B4-BE49-F238E27FC236}">
                <a16:creationId xmlns:a16="http://schemas.microsoft.com/office/drawing/2014/main" id="{1E2B3508-5FCB-48E5-9CA3-AD8888FE564B}"/>
              </a:ext>
            </a:extLst>
          </p:cNvPr>
          <p:cNvSpPr txBox="1"/>
          <p:nvPr/>
        </p:nvSpPr>
        <p:spPr>
          <a:xfrm>
            <a:off x="6219929" y="4491618"/>
            <a:ext cx="502417" cy="307777"/>
          </a:xfrm>
          <a:prstGeom prst="rect">
            <a:avLst/>
          </a:prstGeom>
          <a:noFill/>
        </p:spPr>
        <p:txBody>
          <a:bodyPr wrap="square" rtlCol="0">
            <a:spAutoFit/>
          </a:bodyPr>
          <a:lstStyle/>
          <a:p>
            <a:pPr algn="ctr"/>
            <a:r>
              <a:rPr lang="en-US" sz="1400" dirty="0"/>
              <a:t>Yes</a:t>
            </a:r>
          </a:p>
        </p:txBody>
      </p:sp>
      <p:sp>
        <p:nvSpPr>
          <p:cNvPr id="36" name="TextBox 35">
            <a:extLst>
              <a:ext uri="{FF2B5EF4-FFF2-40B4-BE49-F238E27FC236}">
                <a16:creationId xmlns:a16="http://schemas.microsoft.com/office/drawing/2014/main" id="{5E1B8AC3-D5D7-4700-964C-E9FEDE09AE8B}"/>
              </a:ext>
            </a:extLst>
          </p:cNvPr>
          <p:cNvSpPr txBox="1"/>
          <p:nvPr/>
        </p:nvSpPr>
        <p:spPr>
          <a:xfrm>
            <a:off x="6189784" y="2944171"/>
            <a:ext cx="502417" cy="307777"/>
          </a:xfrm>
          <a:prstGeom prst="rect">
            <a:avLst/>
          </a:prstGeom>
          <a:noFill/>
        </p:spPr>
        <p:txBody>
          <a:bodyPr wrap="square" rtlCol="0">
            <a:spAutoFit/>
          </a:bodyPr>
          <a:lstStyle/>
          <a:p>
            <a:pPr algn="ctr"/>
            <a:r>
              <a:rPr lang="en-US" sz="1400" dirty="0"/>
              <a:t>No</a:t>
            </a:r>
          </a:p>
        </p:txBody>
      </p:sp>
      <p:sp>
        <p:nvSpPr>
          <p:cNvPr id="38" name="TextBox 37">
            <a:extLst>
              <a:ext uri="{FF2B5EF4-FFF2-40B4-BE49-F238E27FC236}">
                <a16:creationId xmlns:a16="http://schemas.microsoft.com/office/drawing/2014/main" id="{38A10767-01D7-4EC6-939A-FE19E2EB3130}"/>
              </a:ext>
            </a:extLst>
          </p:cNvPr>
          <p:cNvSpPr txBox="1"/>
          <p:nvPr/>
        </p:nvSpPr>
        <p:spPr>
          <a:xfrm>
            <a:off x="7405635" y="4220317"/>
            <a:ext cx="502417" cy="307777"/>
          </a:xfrm>
          <a:prstGeom prst="rect">
            <a:avLst/>
          </a:prstGeom>
          <a:noFill/>
        </p:spPr>
        <p:txBody>
          <a:bodyPr wrap="square" rtlCol="0">
            <a:spAutoFit/>
          </a:bodyPr>
          <a:lstStyle/>
          <a:p>
            <a:pPr algn="ctr"/>
            <a:r>
              <a:rPr lang="en-US" sz="1400" dirty="0"/>
              <a:t>Yes</a:t>
            </a:r>
          </a:p>
        </p:txBody>
      </p:sp>
      <p:sp>
        <p:nvSpPr>
          <p:cNvPr id="39" name="TextBox 38">
            <a:extLst>
              <a:ext uri="{FF2B5EF4-FFF2-40B4-BE49-F238E27FC236}">
                <a16:creationId xmlns:a16="http://schemas.microsoft.com/office/drawing/2014/main" id="{FA325A26-5DBA-43B0-A64F-432A1E936424}"/>
              </a:ext>
            </a:extLst>
          </p:cNvPr>
          <p:cNvSpPr txBox="1"/>
          <p:nvPr/>
        </p:nvSpPr>
        <p:spPr>
          <a:xfrm>
            <a:off x="7415683" y="2863790"/>
            <a:ext cx="502417" cy="307777"/>
          </a:xfrm>
          <a:prstGeom prst="rect">
            <a:avLst/>
          </a:prstGeom>
          <a:noFill/>
        </p:spPr>
        <p:txBody>
          <a:bodyPr wrap="square" rtlCol="0">
            <a:spAutoFit/>
          </a:bodyPr>
          <a:lstStyle/>
          <a:p>
            <a:pPr algn="ctr"/>
            <a:r>
              <a:rPr lang="en-US" sz="1400" dirty="0"/>
              <a:t>No</a:t>
            </a:r>
          </a:p>
        </p:txBody>
      </p:sp>
      <p:cxnSp>
        <p:nvCxnSpPr>
          <p:cNvPr id="46" name="Connector: Elbow 45">
            <a:extLst>
              <a:ext uri="{FF2B5EF4-FFF2-40B4-BE49-F238E27FC236}">
                <a16:creationId xmlns:a16="http://schemas.microsoft.com/office/drawing/2014/main" id="{0966D8E4-3085-417E-BB83-C8B72D4ABB87}"/>
              </a:ext>
            </a:extLst>
          </p:cNvPr>
          <p:cNvCxnSpPr>
            <a:cxnSpLocks/>
            <a:stCxn id="4" idx="0"/>
            <a:endCxn id="57" idx="2"/>
          </p:cNvCxnSpPr>
          <p:nvPr/>
        </p:nvCxnSpPr>
        <p:spPr>
          <a:xfrm rot="16200000" flipV="1">
            <a:off x="3053802" y="3551198"/>
            <a:ext cx="860929" cy="95461"/>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id="{072E14E3-9941-4F41-A30E-D2D2FCB354D6}"/>
              </a:ext>
            </a:extLst>
          </p:cNvPr>
          <p:cNvCxnSpPr>
            <a:cxnSpLocks/>
            <a:stCxn id="23" idx="0"/>
            <a:endCxn id="57" idx="2"/>
          </p:cNvCxnSpPr>
          <p:nvPr/>
        </p:nvCxnSpPr>
        <p:spPr>
          <a:xfrm rot="16200000" flipV="1">
            <a:off x="4058637" y="2546363"/>
            <a:ext cx="850881" cy="2095084"/>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D20BD891-07AD-4649-A356-AA71433BCBC6}"/>
              </a:ext>
            </a:extLst>
          </p:cNvPr>
          <p:cNvSpPr txBox="1"/>
          <p:nvPr/>
        </p:nvSpPr>
        <p:spPr>
          <a:xfrm>
            <a:off x="160772" y="2602527"/>
            <a:ext cx="502417" cy="307777"/>
          </a:xfrm>
          <a:prstGeom prst="rect">
            <a:avLst/>
          </a:prstGeom>
          <a:noFill/>
        </p:spPr>
        <p:txBody>
          <a:bodyPr wrap="square" rtlCol="0">
            <a:spAutoFit/>
          </a:bodyPr>
          <a:lstStyle/>
          <a:p>
            <a:pPr algn="ctr"/>
            <a:r>
              <a:rPr lang="en-US" sz="1400" dirty="0"/>
              <a:t>No</a:t>
            </a:r>
          </a:p>
        </p:txBody>
      </p:sp>
      <p:sp>
        <p:nvSpPr>
          <p:cNvPr id="53" name="TextBox 52">
            <a:extLst>
              <a:ext uri="{FF2B5EF4-FFF2-40B4-BE49-F238E27FC236}">
                <a16:creationId xmlns:a16="http://schemas.microsoft.com/office/drawing/2014/main" id="{A33D41E2-B8A6-4DC0-9854-D0890B21AC80}"/>
              </a:ext>
            </a:extLst>
          </p:cNvPr>
          <p:cNvSpPr txBox="1"/>
          <p:nvPr/>
        </p:nvSpPr>
        <p:spPr>
          <a:xfrm>
            <a:off x="3034601" y="3677700"/>
            <a:ext cx="502417" cy="307777"/>
          </a:xfrm>
          <a:prstGeom prst="rect">
            <a:avLst/>
          </a:prstGeom>
          <a:noFill/>
        </p:spPr>
        <p:txBody>
          <a:bodyPr wrap="square" rtlCol="0">
            <a:spAutoFit/>
          </a:bodyPr>
          <a:lstStyle/>
          <a:p>
            <a:pPr algn="ctr"/>
            <a:r>
              <a:rPr lang="en-US" sz="1400" dirty="0"/>
              <a:t>No</a:t>
            </a:r>
          </a:p>
        </p:txBody>
      </p:sp>
      <p:sp>
        <p:nvSpPr>
          <p:cNvPr id="57" name="TextBox 56">
            <a:extLst>
              <a:ext uri="{FF2B5EF4-FFF2-40B4-BE49-F238E27FC236}">
                <a16:creationId xmlns:a16="http://schemas.microsoft.com/office/drawing/2014/main" id="{13F760C7-7AA7-4158-9348-4A69E5F73526}"/>
              </a:ext>
            </a:extLst>
          </p:cNvPr>
          <p:cNvSpPr txBox="1"/>
          <p:nvPr/>
        </p:nvSpPr>
        <p:spPr>
          <a:xfrm>
            <a:off x="2773344" y="2522133"/>
            <a:ext cx="1326381" cy="646331"/>
          </a:xfrm>
          <a:prstGeom prst="rect">
            <a:avLst/>
          </a:prstGeom>
          <a:noFill/>
          <a:ln>
            <a:solidFill>
              <a:schemeClr val="tx1"/>
            </a:solidFill>
          </a:ln>
        </p:spPr>
        <p:txBody>
          <a:bodyPr wrap="square" rtlCol="0">
            <a:spAutoFit/>
          </a:bodyPr>
          <a:lstStyle/>
          <a:p>
            <a:pPr algn="ctr"/>
            <a:r>
              <a:rPr lang="en-US" dirty="0"/>
              <a:t>LOOPCT = LOOPCT + 1</a:t>
            </a:r>
          </a:p>
        </p:txBody>
      </p:sp>
      <p:sp>
        <p:nvSpPr>
          <p:cNvPr id="58" name="Diamond 57">
            <a:extLst>
              <a:ext uri="{FF2B5EF4-FFF2-40B4-BE49-F238E27FC236}">
                <a16:creationId xmlns:a16="http://schemas.microsoft.com/office/drawing/2014/main" id="{3CE47D67-FD61-4E99-A748-C9EA9B66DC8C}"/>
              </a:ext>
            </a:extLst>
          </p:cNvPr>
          <p:cNvSpPr/>
          <p:nvPr/>
        </p:nvSpPr>
        <p:spPr>
          <a:xfrm>
            <a:off x="6794364" y="4170070"/>
            <a:ext cx="1698172" cy="654816"/>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Max Loops?</a:t>
            </a:r>
          </a:p>
        </p:txBody>
      </p:sp>
      <p:cxnSp>
        <p:nvCxnSpPr>
          <p:cNvPr id="68" name="Connector: Elbow 67">
            <a:extLst>
              <a:ext uri="{FF2B5EF4-FFF2-40B4-BE49-F238E27FC236}">
                <a16:creationId xmlns:a16="http://schemas.microsoft.com/office/drawing/2014/main" id="{D4E599EE-4A78-49F6-9FED-5BE6D010F083}"/>
              </a:ext>
            </a:extLst>
          </p:cNvPr>
          <p:cNvCxnSpPr>
            <a:cxnSpLocks/>
            <a:stCxn id="57" idx="1"/>
            <a:endCxn id="3" idx="0"/>
          </p:cNvCxnSpPr>
          <p:nvPr/>
        </p:nvCxnSpPr>
        <p:spPr>
          <a:xfrm rot="10800000">
            <a:off x="1416818" y="1808707"/>
            <a:ext cx="1356526" cy="1036593"/>
          </a:xfrm>
          <a:prstGeom prst="bentConnector4">
            <a:avLst>
              <a:gd name="adj1" fmla="val 20000"/>
              <a:gd name="adj2" fmla="val 114298"/>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E8626676-255C-4310-B6A0-EBAC76014156}"/>
              </a:ext>
            </a:extLst>
          </p:cNvPr>
          <p:cNvCxnSpPr>
            <a:cxnSpLocks/>
            <a:endCxn id="3" idx="0"/>
          </p:cNvCxnSpPr>
          <p:nvPr/>
        </p:nvCxnSpPr>
        <p:spPr>
          <a:xfrm>
            <a:off x="1416818" y="1477111"/>
            <a:ext cx="0" cy="3315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DD994DCD-761E-4FBE-9580-D944775BE4BA}"/>
              </a:ext>
            </a:extLst>
          </p:cNvPr>
          <p:cNvSpPr txBox="1"/>
          <p:nvPr/>
        </p:nvSpPr>
        <p:spPr>
          <a:xfrm>
            <a:off x="4953832" y="5838106"/>
            <a:ext cx="1627834" cy="369332"/>
          </a:xfrm>
          <a:prstGeom prst="rect">
            <a:avLst/>
          </a:prstGeom>
          <a:noFill/>
          <a:ln>
            <a:solidFill>
              <a:schemeClr val="tx1"/>
            </a:solidFill>
          </a:ln>
        </p:spPr>
        <p:txBody>
          <a:bodyPr wrap="square" rtlCol="0">
            <a:spAutoFit/>
          </a:bodyPr>
          <a:lstStyle/>
          <a:p>
            <a:pPr algn="ctr"/>
            <a:r>
              <a:rPr lang="en-US" dirty="0"/>
              <a:t>OUTPUT CALLS</a:t>
            </a:r>
          </a:p>
        </p:txBody>
      </p:sp>
      <p:sp>
        <p:nvSpPr>
          <p:cNvPr id="77" name="TextBox 76">
            <a:extLst>
              <a:ext uri="{FF2B5EF4-FFF2-40B4-BE49-F238E27FC236}">
                <a16:creationId xmlns:a16="http://schemas.microsoft.com/office/drawing/2014/main" id="{6B523A5E-6690-41E7-A5C7-D5DD7770C1A1}"/>
              </a:ext>
            </a:extLst>
          </p:cNvPr>
          <p:cNvSpPr txBox="1"/>
          <p:nvPr/>
        </p:nvSpPr>
        <p:spPr>
          <a:xfrm>
            <a:off x="1055076" y="1024932"/>
            <a:ext cx="733531" cy="307777"/>
          </a:xfrm>
          <a:prstGeom prst="rect">
            <a:avLst/>
          </a:prstGeom>
          <a:noFill/>
        </p:spPr>
        <p:txBody>
          <a:bodyPr wrap="square" rtlCol="0">
            <a:spAutoFit/>
          </a:bodyPr>
          <a:lstStyle/>
          <a:p>
            <a:pPr algn="ctr"/>
            <a:r>
              <a:rPr lang="en-US" sz="1400" dirty="0">
                <a:solidFill>
                  <a:srgbClr val="00B050"/>
                </a:solidFill>
              </a:rPr>
              <a:t>Entry</a:t>
            </a:r>
          </a:p>
        </p:txBody>
      </p:sp>
      <p:sp>
        <p:nvSpPr>
          <p:cNvPr id="78" name="TextBox 77">
            <a:extLst>
              <a:ext uri="{FF2B5EF4-FFF2-40B4-BE49-F238E27FC236}">
                <a16:creationId xmlns:a16="http://schemas.microsoft.com/office/drawing/2014/main" id="{AD983132-35B1-4221-B57A-2273B40448A3}"/>
              </a:ext>
            </a:extLst>
          </p:cNvPr>
          <p:cNvSpPr txBox="1"/>
          <p:nvPr/>
        </p:nvSpPr>
        <p:spPr>
          <a:xfrm>
            <a:off x="1728316" y="5858195"/>
            <a:ext cx="733531" cy="307777"/>
          </a:xfrm>
          <a:prstGeom prst="rect">
            <a:avLst/>
          </a:prstGeom>
          <a:noFill/>
        </p:spPr>
        <p:txBody>
          <a:bodyPr wrap="square" rtlCol="0">
            <a:spAutoFit/>
          </a:bodyPr>
          <a:lstStyle/>
          <a:p>
            <a:pPr algn="ctr"/>
            <a:r>
              <a:rPr lang="en-US" sz="1400" dirty="0">
                <a:solidFill>
                  <a:srgbClr val="FF0000"/>
                </a:solidFill>
              </a:rPr>
              <a:t>Exit</a:t>
            </a:r>
          </a:p>
        </p:txBody>
      </p:sp>
      <p:cxnSp>
        <p:nvCxnSpPr>
          <p:cNvPr id="79" name="Straight Arrow Connector 78">
            <a:extLst>
              <a:ext uri="{FF2B5EF4-FFF2-40B4-BE49-F238E27FC236}">
                <a16:creationId xmlns:a16="http://schemas.microsoft.com/office/drawing/2014/main" id="{49D83F97-1523-47D8-AFB4-FE74FCE81E7C}"/>
              </a:ext>
            </a:extLst>
          </p:cNvPr>
          <p:cNvCxnSpPr>
            <a:cxnSpLocks/>
            <a:stCxn id="7" idx="1"/>
            <a:endCxn id="189" idx="3"/>
          </p:cNvCxnSpPr>
          <p:nvPr/>
        </p:nvCxnSpPr>
        <p:spPr>
          <a:xfrm flipH="1" flipV="1">
            <a:off x="6672100" y="5414368"/>
            <a:ext cx="160785" cy="33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9C5BC195-62A2-4B30-9B65-16C9600C897E}"/>
              </a:ext>
            </a:extLst>
          </p:cNvPr>
          <p:cNvCxnSpPr>
            <a:cxnSpLocks/>
            <a:stCxn id="3" idx="2"/>
            <a:endCxn id="114" idx="0"/>
          </p:cNvCxnSpPr>
          <p:nvPr/>
        </p:nvCxnSpPr>
        <p:spPr>
          <a:xfrm>
            <a:off x="1416818" y="2455037"/>
            <a:ext cx="5024" cy="1474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D87DC6D4-CAB8-400E-A019-06D9C834567E}"/>
              </a:ext>
            </a:extLst>
          </p:cNvPr>
          <p:cNvCxnSpPr>
            <a:cxnSpLocks/>
            <a:stCxn id="5" idx="2"/>
            <a:endCxn id="6" idx="0"/>
          </p:cNvCxnSpPr>
          <p:nvPr/>
        </p:nvCxnSpPr>
        <p:spPr>
          <a:xfrm>
            <a:off x="1416819" y="3952243"/>
            <a:ext cx="0" cy="2178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E43015FF-2968-4FCB-B03A-11B24CE37EF1}"/>
              </a:ext>
            </a:extLst>
          </p:cNvPr>
          <p:cNvCxnSpPr>
            <a:cxnSpLocks/>
            <a:stCxn id="6" idx="3"/>
            <a:endCxn id="4" idx="1"/>
          </p:cNvCxnSpPr>
          <p:nvPr/>
        </p:nvCxnSpPr>
        <p:spPr>
          <a:xfrm>
            <a:off x="2230736" y="4493236"/>
            <a:ext cx="472270" cy="34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0CE5779E-524F-48D8-87FD-67CF4F57C4C6}"/>
              </a:ext>
            </a:extLst>
          </p:cNvPr>
          <p:cNvCxnSpPr>
            <a:cxnSpLocks/>
            <a:stCxn id="4" idx="3"/>
            <a:endCxn id="23" idx="1"/>
          </p:cNvCxnSpPr>
          <p:nvPr/>
        </p:nvCxnSpPr>
        <p:spPr>
          <a:xfrm flipV="1">
            <a:off x="4360985" y="4486594"/>
            <a:ext cx="251208" cy="100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CE28FCF3-84F4-4A9C-8493-CCCA0E487488}"/>
              </a:ext>
            </a:extLst>
          </p:cNvPr>
          <p:cNvCxnSpPr>
            <a:cxnSpLocks/>
            <a:stCxn id="23" idx="3"/>
          </p:cNvCxnSpPr>
          <p:nvPr/>
        </p:nvCxnSpPr>
        <p:spPr>
          <a:xfrm>
            <a:off x="6451044" y="4486594"/>
            <a:ext cx="343320" cy="166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6FB348AF-A2EC-4B14-AF4B-294C84926EF3}"/>
              </a:ext>
            </a:extLst>
          </p:cNvPr>
          <p:cNvCxnSpPr>
            <a:cxnSpLocks/>
            <a:stCxn id="189" idx="2"/>
            <a:endCxn id="75" idx="0"/>
          </p:cNvCxnSpPr>
          <p:nvPr/>
        </p:nvCxnSpPr>
        <p:spPr>
          <a:xfrm>
            <a:off x="5763563" y="5637128"/>
            <a:ext cx="4186" cy="2009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9B0041C9-91AE-4665-A642-EB7EBBE18F34}"/>
              </a:ext>
            </a:extLst>
          </p:cNvPr>
          <p:cNvSpPr txBox="1"/>
          <p:nvPr/>
        </p:nvSpPr>
        <p:spPr>
          <a:xfrm>
            <a:off x="3336056" y="4963890"/>
            <a:ext cx="2451799" cy="307777"/>
          </a:xfrm>
          <a:prstGeom prst="rect">
            <a:avLst/>
          </a:prstGeom>
          <a:noFill/>
        </p:spPr>
        <p:txBody>
          <a:bodyPr wrap="square" rtlCol="0">
            <a:spAutoFit/>
          </a:bodyPr>
          <a:lstStyle/>
          <a:p>
            <a:pPr algn="ctr"/>
            <a:r>
              <a:rPr lang="en-US" sz="1400" b="1" i="1" dirty="0"/>
              <a:t>Check for Submodel 1-N</a:t>
            </a:r>
          </a:p>
        </p:txBody>
      </p:sp>
      <p:sp>
        <p:nvSpPr>
          <p:cNvPr id="114" name="Diamond 113">
            <a:extLst>
              <a:ext uri="{FF2B5EF4-FFF2-40B4-BE49-F238E27FC236}">
                <a16:creationId xmlns:a16="http://schemas.microsoft.com/office/drawing/2014/main" id="{4021ACC1-97E9-4A0C-92CE-ED907AA75BF1}"/>
              </a:ext>
            </a:extLst>
          </p:cNvPr>
          <p:cNvSpPr/>
          <p:nvPr/>
        </p:nvSpPr>
        <p:spPr>
          <a:xfrm>
            <a:off x="542611" y="2602524"/>
            <a:ext cx="1758462" cy="522515"/>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NVARB1</a:t>
            </a:r>
          </a:p>
        </p:txBody>
      </p:sp>
      <p:cxnSp>
        <p:nvCxnSpPr>
          <p:cNvPr id="132" name="Straight Arrow Connector 131">
            <a:extLst>
              <a:ext uri="{FF2B5EF4-FFF2-40B4-BE49-F238E27FC236}">
                <a16:creationId xmlns:a16="http://schemas.microsoft.com/office/drawing/2014/main" id="{27C005E5-C6D2-4CDF-A95A-E0B58869D366}"/>
              </a:ext>
            </a:extLst>
          </p:cNvPr>
          <p:cNvCxnSpPr>
            <a:cxnSpLocks/>
            <a:stCxn id="114" idx="2"/>
            <a:endCxn id="5" idx="0"/>
          </p:cNvCxnSpPr>
          <p:nvPr/>
        </p:nvCxnSpPr>
        <p:spPr>
          <a:xfrm flipH="1">
            <a:off x="1416819" y="3125039"/>
            <a:ext cx="5023" cy="1808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Connector: Elbow 135">
            <a:extLst>
              <a:ext uri="{FF2B5EF4-FFF2-40B4-BE49-F238E27FC236}">
                <a16:creationId xmlns:a16="http://schemas.microsoft.com/office/drawing/2014/main" id="{64E0C540-AA80-4B91-A015-239FE3383B7C}"/>
              </a:ext>
            </a:extLst>
          </p:cNvPr>
          <p:cNvCxnSpPr>
            <a:cxnSpLocks/>
            <a:stCxn id="114" idx="1"/>
            <a:endCxn id="6" idx="1"/>
          </p:cNvCxnSpPr>
          <p:nvPr/>
        </p:nvCxnSpPr>
        <p:spPr>
          <a:xfrm rot="10800000" flipH="1" flipV="1">
            <a:off x="542610" y="2863782"/>
            <a:ext cx="60291" cy="1629454"/>
          </a:xfrm>
          <a:prstGeom prst="bentConnector3">
            <a:avLst>
              <a:gd name="adj1" fmla="val -37916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8" name="TextBox 157">
            <a:extLst>
              <a:ext uri="{FF2B5EF4-FFF2-40B4-BE49-F238E27FC236}">
                <a16:creationId xmlns:a16="http://schemas.microsoft.com/office/drawing/2014/main" id="{A1F421AA-20F3-45CA-BF09-7A2B575B2DA6}"/>
              </a:ext>
            </a:extLst>
          </p:cNvPr>
          <p:cNvSpPr txBox="1"/>
          <p:nvPr/>
        </p:nvSpPr>
        <p:spPr>
          <a:xfrm>
            <a:off x="7596553" y="4762931"/>
            <a:ext cx="502417" cy="307777"/>
          </a:xfrm>
          <a:prstGeom prst="rect">
            <a:avLst/>
          </a:prstGeom>
          <a:noFill/>
        </p:spPr>
        <p:txBody>
          <a:bodyPr wrap="square" rtlCol="0">
            <a:spAutoFit/>
          </a:bodyPr>
          <a:lstStyle/>
          <a:p>
            <a:pPr algn="ctr"/>
            <a:r>
              <a:rPr lang="en-US" sz="1400" dirty="0"/>
              <a:t>Yes</a:t>
            </a:r>
          </a:p>
        </p:txBody>
      </p:sp>
      <p:sp>
        <p:nvSpPr>
          <p:cNvPr id="161" name="Diamond 160">
            <a:extLst>
              <a:ext uri="{FF2B5EF4-FFF2-40B4-BE49-F238E27FC236}">
                <a16:creationId xmlns:a16="http://schemas.microsoft.com/office/drawing/2014/main" id="{04094CC6-4DC1-4ABE-A28C-36D4EA829CF3}"/>
              </a:ext>
            </a:extLst>
          </p:cNvPr>
          <p:cNvSpPr/>
          <p:nvPr/>
        </p:nvSpPr>
        <p:spPr>
          <a:xfrm>
            <a:off x="6725704" y="2543913"/>
            <a:ext cx="1835492" cy="934497"/>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rPr>
              <a:t>xTMPCA</a:t>
            </a:r>
            <a:r>
              <a:rPr lang="en-US" sz="1600" dirty="0">
                <a:solidFill>
                  <a:schemeClr val="tx1"/>
                </a:solidFill>
              </a:rPr>
              <a:t> Met?</a:t>
            </a:r>
          </a:p>
        </p:txBody>
      </p:sp>
      <p:cxnSp>
        <p:nvCxnSpPr>
          <p:cNvPr id="162" name="Straight Arrow Connector 161">
            <a:extLst>
              <a:ext uri="{FF2B5EF4-FFF2-40B4-BE49-F238E27FC236}">
                <a16:creationId xmlns:a16="http://schemas.microsoft.com/office/drawing/2014/main" id="{4365AFAD-9669-495A-900A-E2B547F2C5D3}"/>
              </a:ext>
            </a:extLst>
          </p:cNvPr>
          <p:cNvCxnSpPr>
            <a:cxnSpLocks/>
            <a:stCxn id="58" idx="0"/>
            <a:endCxn id="161" idx="2"/>
          </p:cNvCxnSpPr>
          <p:nvPr/>
        </p:nvCxnSpPr>
        <p:spPr>
          <a:xfrm flipV="1">
            <a:off x="7643450" y="3478410"/>
            <a:ext cx="0" cy="6916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9" name="TextBox 168">
            <a:extLst>
              <a:ext uri="{FF2B5EF4-FFF2-40B4-BE49-F238E27FC236}">
                <a16:creationId xmlns:a16="http://schemas.microsoft.com/office/drawing/2014/main" id="{71B967A5-A797-4ACF-AE56-6C1D1F29BD5B}"/>
              </a:ext>
            </a:extLst>
          </p:cNvPr>
          <p:cNvSpPr txBox="1"/>
          <p:nvPr/>
        </p:nvSpPr>
        <p:spPr>
          <a:xfrm>
            <a:off x="4411226" y="2039819"/>
            <a:ext cx="1828801" cy="1200329"/>
          </a:xfrm>
          <a:prstGeom prst="rect">
            <a:avLst/>
          </a:prstGeom>
          <a:noFill/>
          <a:ln>
            <a:solidFill>
              <a:schemeClr val="tx1"/>
            </a:solidFill>
          </a:ln>
        </p:spPr>
        <p:txBody>
          <a:bodyPr wrap="square" rtlCol="0">
            <a:spAutoFit/>
          </a:bodyPr>
          <a:lstStyle/>
          <a:p>
            <a:pPr algn="ctr"/>
            <a:r>
              <a:rPr lang="en-US" dirty="0"/>
              <a:t>Reduce DTIMEU, Reset T( ) to TOLD( ) and LOOPCT = 0</a:t>
            </a:r>
          </a:p>
        </p:txBody>
      </p:sp>
      <p:cxnSp>
        <p:nvCxnSpPr>
          <p:cNvPr id="171" name="Connector: Elbow 170">
            <a:extLst>
              <a:ext uri="{FF2B5EF4-FFF2-40B4-BE49-F238E27FC236}">
                <a16:creationId xmlns:a16="http://schemas.microsoft.com/office/drawing/2014/main" id="{2EE5E151-0FEA-4224-9C09-0A213A191DA4}"/>
              </a:ext>
            </a:extLst>
          </p:cNvPr>
          <p:cNvCxnSpPr>
            <a:cxnSpLocks/>
            <a:stCxn id="161" idx="3"/>
            <a:endCxn id="7" idx="3"/>
          </p:cNvCxnSpPr>
          <p:nvPr/>
        </p:nvCxnSpPr>
        <p:spPr>
          <a:xfrm flipH="1">
            <a:off x="8460719" y="3011162"/>
            <a:ext cx="100477" cy="2406534"/>
          </a:xfrm>
          <a:prstGeom prst="bentConnector3">
            <a:avLst>
              <a:gd name="adj1" fmla="val -227515"/>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TextBox 173">
            <a:extLst>
              <a:ext uri="{FF2B5EF4-FFF2-40B4-BE49-F238E27FC236}">
                <a16:creationId xmlns:a16="http://schemas.microsoft.com/office/drawing/2014/main" id="{57E54D7E-AB3D-495F-B739-C295CA44C2CB}"/>
              </a:ext>
            </a:extLst>
          </p:cNvPr>
          <p:cNvSpPr txBox="1"/>
          <p:nvPr/>
        </p:nvSpPr>
        <p:spPr>
          <a:xfrm>
            <a:off x="8450663" y="2723115"/>
            <a:ext cx="502417" cy="307777"/>
          </a:xfrm>
          <a:prstGeom prst="rect">
            <a:avLst/>
          </a:prstGeom>
          <a:noFill/>
        </p:spPr>
        <p:txBody>
          <a:bodyPr wrap="square" rtlCol="0">
            <a:spAutoFit/>
          </a:bodyPr>
          <a:lstStyle/>
          <a:p>
            <a:pPr algn="ctr"/>
            <a:r>
              <a:rPr lang="en-US" sz="1400" dirty="0"/>
              <a:t>Yes</a:t>
            </a:r>
          </a:p>
        </p:txBody>
      </p:sp>
      <p:cxnSp>
        <p:nvCxnSpPr>
          <p:cNvPr id="175" name="Connector: Elbow 174">
            <a:extLst>
              <a:ext uri="{FF2B5EF4-FFF2-40B4-BE49-F238E27FC236}">
                <a16:creationId xmlns:a16="http://schemas.microsoft.com/office/drawing/2014/main" id="{7CE2899E-9970-404A-ADCD-CE762AFEF62C}"/>
              </a:ext>
            </a:extLst>
          </p:cNvPr>
          <p:cNvCxnSpPr>
            <a:cxnSpLocks/>
            <a:stCxn id="161" idx="1"/>
            <a:endCxn id="169" idx="3"/>
          </p:cNvCxnSpPr>
          <p:nvPr/>
        </p:nvCxnSpPr>
        <p:spPr>
          <a:xfrm rot="10800000">
            <a:off x="6240028" y="2639984"/>
            <a:ext cx="485677" cy="371178"/>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Connector: Elbow 177">
            <a:extLst>
              <a:ext uri="{FF2B5EF4-FFF2-40B4-BE49-F238E27FC236}">
                <a16:creationId xmlns:a16="http://schemas.microsoft.com/office/drawing/2014/main" id="{23860C20-4F1B-4316-BB5D-679C69F3FDCD}"/>
              </a:ext>
            </a:extLst>
          </p:cNvPr>
          <p:cNvCxnSpPr>
            <a:cxnSpLocks/>
            <a:stCxn id="169" idx="0"/>
            <a:endCxn id="3" idx="0"/>
          </p:cNvCxnSpPr>
          <p:nvPr/>
        </p:nvCxnSpPr>
        <p:spPr>
          <a:xfrm rot="16200000" flipV="1">
            <a:off x="3255667" y="-30142"/>
            <a:ext cx="231113" cy="3908809"/>
          </a:xfrm>
          <a:prstGeom prst="bentConnector3">
            <a:avLst>
              <a:gd name="adj1" fmla="val 19891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EEA10368-4D67-43AB-9A36-413483893FC7}"/>
              </a:ext>
            </a:extLst>
          </p:cNvPr>
          <p:cNvSpPr txBox="1"/>
          <p:nvPr/>
        </p:nvSpPr>
        <p:spPr>
          <a:xfrm>
            <a:off x="7606602" y="3496837"/>
            <a:ext cx="502417" cy="307777"/>
          </a:xfrm>
          <a:prstGeom prst="rect">
            <a:avLst/>
          </a:prstGeom>
          <a:noFill/>
        </p:spPr>
        <p:txBody>
          <a:bodyPr wrap="square" rtlCol="0">
            <a:spAutoFit/>
          </a:bodyPr>
          <a:lstStyle/>
          <a:p>
            <a:pPr algn="ctr"/>
            <a:r>
              <a:rPr lang="en-US" sz="1400" dirty="0"/>
              <a:t>No</a:t>
            </a:r>
          </a:p>
        </p:txBody>
      </p:sp>
      <p:sp>
        <p:nvSpPr>
          <p:cNvPr id="183" name="TextBox 182">
            <a:extLst>
              <a:ext uri="{FF2B5EF4-FFF2-40B4-BE49-F238E27FC236}">
                <a16:creationId xmlns:a16="http://schemas.microsoft.com/office/drawing/2014/main" id="{92F9E476-9E79-4CED-B682-6A57611072C2}"/>
              </a:ext>
            </a:extLst>
          </p:cNvPr>
          <p:cNvSpPr txBox="1"/>
          <p:nvPr/>
        </p:nvSpPr>
        <p:spPr>
          <a:xfrm>
            <a:off x="6461093" y="2160407"/>
            <a:ext cx="2451799" cy="307777"/>
          </a:xfrm>
          <a:prstGeom prst="rect">
            <a:avLst/>
          </a:prstGeom>
          <a:noFill/>
        </p:spPr>
        <p:txBody>
          <a:bodyPr wrap="square" rtlCol="0">
            <a:spAutoFit/>
          </a:bodyPr>
          <a:lstStyle/>
          <a:p>
            <a:pPr algn="ctr"/>
            <a:r>
              <a:rPr lang="en-US" sz="1400" b="1" i="1" dirty="0"/>
              <a:t>Check for Submodel 1-N</a:t>
            </a:r>
          </a:p>
        </p:txBody>
      </p:sp>
      <p:sp>
        <p:nvSpPr>
          <p:cNvPr id="189" name="Diamond 188">
            <a:extLst>
              <a:ext uri="{FF2B5EF4-FFF2-40B4-BE49-F238E27FC236}">
                <a16:creationId xmlns:a16="http://schemas.microsoft.com/office/drawing/2014/main" id="{C8ABD1DD-3110-41BB-91C6-216441E2EA85}"/>
              </a:ext>
            </a:extLst>
          </p:cNvPr>
          <p:cNvSpPr/>
          <p:nvPr/>
        </p:nvSpPr>
        <p:spPr>
          <a:xfrm>
            <a:off x="4855026" y="5191608"/>
            <a:ext cx="1817074" cy="445520"/>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Output?</a:t>
            </a:r>
          </a:p>
        </p:txBody>
      </p:sp>
      <p:sp>
        <p:nvSpPr>
          <p:cNvPr id="196" name="TextBox 195">
            <a:extLst>
              <a:ext uri="{FF2B5EF4-FFF2-40B4-BE49-F238E27FC236}">
                <a16:creationId xmlns:a16="http://schemas.microsoft.com/office/drawing/2014/main" id="{4E03BF40-1609-4AA0-A86C-B95D7503DB9D}"/>
              </a:ext>
            </a:extLst>
          </p:cNvPr>
          <p:cNvSpPr txBox="1"/>
          <p:nvPr/>
        </p:nvSpPr>
        <p:spPr>
          <a:xfrm>
            <a:off x="341644" y="5094527"/>
            <a:ext cx="2743204" cy="646331"/>
          </a:xfrm>
          <a:prstGeom prst="rect">
            <a:avLst/>
          </a:prstGeom>
          <a:noFill/>
          <a:ln>
            <a:solidFill>
              <a:schemeClr val="tx1"/>
            </a:solidFill>
          </a:ln>
        </p:spPr>
        <p:txBody>
          <a:bodyPr wrap="square" rtlCol="0">
            <a:spAutoFit/>
          </a:bodyPr>
          <a:lstStyle/>
          <a:p>
            <a:pPr algn="ctr"/>
            <a:r>
              <a:rPr lang="en-US" dirty="0"/>
              <a:t>Update TIMEO = TIMEN </a:t>
            </a:r>
            <a:r>
              <a:rPr lang="en-US" dirty="0" err="1"/>
              <a:t>TIMEN</a:t>
            </a:r>
            <a:r>
              <a:rPr lang="en-US" dirty="0"/>
              <a:t> = TIMEN+DTIMEU</a:t>
            </a:r>
          </a:p>
        </p:txBody>
      </p:sp>
      <p:cxnSp>
        <p:nvCxnSpPr>
          <p:cNvPr id="197" name="Straight Arrow Connector 196">
            <a:extLst>
              <a:ext uri="{FF2B5EF4-FFF2-40B4-BE49-F238E27FC236}">
                <a16:creationId xmlns:a16="http://schemas.microsoft.com/office/drawing/2014/main" id="{FEE658D9-B814-49A3-A07B-AD896B337FAC}"/>
              </a:ext>
            </a:extLst>
          </p:cNvPr>
          <p:cNvCxnSpPr>
            <a:cxnSpLocks/>
            <a:stCxn id="58" idx="2"/>
            <a:endCxn id="7" idx="0"/>
          </p:cNvCxnSpPr>
          <p:nvPr/>
        </p:nvCxnSpPr>
        <p:spPr>
          <a:xfrm>
            <a:off x="7643450" y="4824886"/>
            <a:ext cx="3352" cy="2696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3" name="Diamond 202">
            <a:extLst>
              <a:ext uri="{FF2B5EF4-FFF2-40B4-BE49-F238E27FC236}">
                <a16:creationId xmlns:a16="http://schemas.microsoft.com/office/drawing/2014/main" id="{78EFF0FD-67F2-4A74-8BC6-A059991F0829}"/>
              </a:ext>
            </a:extLst>
          </p:cNvPr>
          <p:cNvSpPr/>
          <p:nvPr/>
        </p:nvSpPr>
        <p:spPr>
          <a:xfrm>
            <a:off x="2694639" y="5689047"/>
            <a:ext cx="1927605" cy="671560"/>
          </a:xfrm>
          <a:prstGeom prst="diamond">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TIMEN = TIMEND?</a:t>
            </a:r>
          </a:p>
        </p:txBody>
      </p:sp>
      <p:cxnSp>
        <p:nvCxnSpPr>
          <p:cNvPr id="204" name="Straight Arrow Connector 203">
            <a:extLst>
              <a:ext uri="{FF2B5EF4-FFF2-40B4-BE49-F238E27FC236}">
                <a16:creationId xmlns:a16="http://schemas.microsoft.com/office/drawing/2014/main" id="{AE1ED5C8-D73E-4DB5-83A5-BB9918D5C0D8}"/>
              </a:ext>
            </a:extLst>
          </p:cNvPr>
          <p:cNvCxnSpPr>
            <a:cxnSpLocks/>
            <a:stCxn id="75" idx="1"/>
            <a:endCxn id="203" idx="3"/>
          </p:cNvCxnSpPr>
          <p:nvPr/>
        </p:nvCxnSpPr>
        <p:spPr>
          <a:xfrm flipH="1">
            <a:off x="4622244" y="6022772"/>
            <a:ext cx="331588" cy="20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7" name="Connector: Elbow 206">
            <a:extLst>
              <a:ext uri="{FF2B5EF4-FFF2-40B4-BE49-F238E27FC236}">
                <a16:creationId xmlns:a16="http://schemas.microsoft.com/office/drawing/2014/main" id="{64DB46D2-3FA0-45A3-8C37-D0A64D73B609}"/>
              </a:ext>
            </a:extLst>
          </p:cNvPr>
          <p:cNvCxnSpPr>
            <a:cxnSpLocks/>
            <a:stCxn id="189" idx="1"/>
            <a:endCxn id="203" idx="3"/>
          </p:cNvCxnSpPr>
          <p:nvPr/>
        </p:nvCxnSpPr>
        <p:spPr>
          <a:xfrm rot="10800000" flipV="1">
            <a:off x="4622244" y="5414367"/>
            <a:ext cx="232782" cy="610459"/>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0" name="Connector: Elbow 209">
            <a:extLst>
              <a:ext uri="{FF2B5EF4-FFF2-40B4-BE49-F238E27FC236}">
                <a16:creationId xmlns:a16="http://schemas.microsoft.com/office/drawing/2014/main" id="{1D478D0A-E624-4DEC-B3BE-A53CA276FFD9}"/>
              </a:ext>
            </a:extLst>
          </p:cNvPr>
          <p:cNvCxnSpPr>
            <a:cxnSpLocks/>
            <a:stCxn id="203" idx="0"/>
            <a:endCxn id="196" idx="3"/>
          </p:cNvCxnSpPr>
          <p:nvPr/>
        </p:nvCxnSpPr>
        <p:spPr>
          <a:xfrm rot="16200000" flipV="1">
            <a:off x="3235968" y="5266573"/>
            <a:ext cx="271354" cy="573594"/>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3" name="Connector: Elbow 212">
            <a:extLst>
              <a:ext uri="{FF2B5EF4-FFF2-40B4-BE49-F238E27FC236}">
                <a16:creationId xmlns:a16="http://schemas.microsoft.com/office/drawing/2014/main" id="{A5389DD0-03D2-4202-B707-C85E4A3DA6DF}"/>
              </a:ext>
            </a:extLst>
          </p:cNvPr>
          <p:cNvCxnSpPr>
            <a:cxnSpLocks/>
            <a:stCxn id="196" idx="1"/>
            <a:endCxn id="3" idx="0"/>
          </p:cNvCxnSpPr>
          <p:nvPr/>
        </p:nvCxnSpPr>
        <p:spPr>
          <a:xfrm rot="10800000" flipH="1">
            <a:off x="341644" y="1808707"/>
            <a:ext cx="1075174" cy="3608987"/>
          </a:xfrm>
          <a:prstGeom prst="bentConnector4">
            <a:avLst>
              <a:gd name="adj1" fmla="val -21262"/>
              <a:gd name="adj2" fmla="val 106334"/>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7" name="Straight Arrow Connector 216">
            <a:extLst>
              <a:ext uri="{FF2B5EF4-FFF2-40B4-BE49-F238E27FC236}">
                <a16:creationId xmlns:a16="http://schemas.microsoft.com/office/drawing/2014/main" id="{55E971BB-2DDA-4957-A1F7-DB64B15F10E6}"/>
              </a:ext>
            </a:extLst>
          </p:cNvPr>
          <p:cNvCxnSpPr>
            <a:cxnSpLocks/>
            <a:stCxn id="203" idx="1"/>
          </p:cNvCxnSpPr>
          <p:nvPr/>
        </p:nvCxnSpPr>
        <p:spPr>
          <a:xfrm flipH="1">
            <a:off x="2250831" y="6024827"/>
            <a:ext cx="4438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4" name="TextBox 223">
            <a:extLst>
              <a:ext uri="{FF2B5EF4-FFF2-40B4-BE49-F238E27FC236}">
                <a16:creationId xmlns:a16="http://schemas.microsoft.com/office/drawing/2014/main" id="{A9892FDB-44ED-4EAE-99F2-CD0DAF15CC61}"/>
              </a:ext>
            </a:extLst>
          </p:cNvPr>
          <p:cNvSpPr txBox="1"/>
          <p:nvPr/>
        </p:nvSpPr>
        <p:spPr>
          <a:xfrm>
            <a:off x="5687366" y="5586895"/>
            <a:ext cx="502417" cy="307777"/>
          </a:xfrm>
          <a:prstGeom prst="rect">
            <a:avLst/>
          </a:prstGeom>
          <a:noFill/>
        </p:spPr>
        <p:txBody>
          <a:bodyPr wrap="square" rtlCol="0">
            <a:spAutoFit/>
          </a:bodyPr>
          <a:lstStyle/>
          <a:p>
            <a:pPr algn="ctr"/>
            <a:r>
              <a:rPr lang="en-US" sz="1400" dirty="0"/>
              <a:t>Yes</a:t>
            </a:r>
          </a:p>
        </p:txBody>
      </p:sp>
      <p:sp>
        <p:nvSpPr>
          <p:cNvPr id="225" name="TextBox 224">
            <a:extLst>
              <a:ext uri="{FF2B5EF4-FFF2-40B4-BE49-F238E27FC236}">
                <a16:creationId xmlns:a16="http://schemas.microsoft.com/office/drawing/2014/main" id="{1942EE51-7A0D-4FFB-BD0D-8EB978E379FD}"/>
              </a:ext>
            </a:extLst>
          </p:cNvPr>
          <p:cNvSpPr txBox="1"/>
          <p:nvPr/>
        </p:nvSpPr>
        <p:spPr>
          <a:xfrm>
            <a:off x="1386672" y="3034614"/>
            <a:ext cx="502417" cy="307777"/>
          </a:xfrm>
          <a:prstGeom prst="rect">
            <a:avLst/>
          </a:prstGeom>
          <a:noFill/>
        </p:spPr>
        <p:txBody>
          <a:bodyPr wrap="square" rtlCol="0">
            <a:spAutoFit/>
          </a:bodyPr>
          <a:lstStyle/>
          <a:p>
            <a:pPr algn="ctr"/>
            <a:r>
              <a:rPr lang="en-US" sz="1400" dirty="0"/>
              <a:t>Yes</a:t>
            </a:r>
          </a:p>
        </p:txBody>
      </p:sp>
      <p:sp>
        <p:nvSpPr>
          <p:cNvPr id="226" name="TextBox 225">
            <a:extLst>
              <a:ext uri="{FF2B5EF4-FFF2-40B4-BE49-F238E27FC236}">
                <a16:creationId xmlns:a16="http://schemas.microsoft.com/office/drawing/2014/main" id="{557EEDBA-7189-4A97-8490-5E6C4007600E}"/>
              </a:ext>
            </a:extLst>
          </p:cNvPr>
          <p:cNvSpPr txBox="1"/>
          <p:nvPr/>
        </p:nvSpPr>
        <p:spPr>
          <a:xfrm>
            <a:off x="4310742" y="5235197"/>
            <a:ext cx="502417" cy="307777"/>
          </a:xfrm>
          <a:prstGeom prst="rect">
            <a:avLst/>
          </a:prstGeom>
          <a:noFill/>
        </p:spPr>
        <p:txBody>
          <a:bodyPr wrap="square" rtlCol="0">
            <a:spAutoFit/>
          </a:bodyPr>
          <a:lstStyle/>
          <a:p>
            <a:pPr algn="ctr"/>
            <a:r>
              <a:rPr lang="en-US" sz="1400" dirty="0"/>
              <a:t>No</a:t>
            </a:r>
          </a:p>
        </p:txBody>
      </p:sp>
      <p:sp>
        <p:nvSpPr>
          <p:cNvPr id="60" name="Slide Number Placeholder 1">
            <a:extLst>
              <a:ext uri="{FF2B5EF4-FFF2-40B4-BE49-F238E27FC236}">
                <a16:creationId xmlns:a16="http://schemas.microsoft.com/office/drawing/2014/main" id="{38090F13-D428-4DB7-85A0-D3529EC94E40}"/>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235</a:t>
            </a:fld>
            <a:endParaRPr lang="en-US" altLang="en-US" sz="1200" dirty="0"/>
          </a:p>
        </p:txBody>
      </p:sp>
    </p:spTree>
    <p:extLst>
      <p:ext uri="{BB962C8B-B14F-4D97-AF65-F5344CB8AC3E}">
        <p14:creationId xmlns:p14="http://schemas.microsoft.com/office/powerpoint/2010/main" val="250272683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14400" y="0"/>
            <a:ext cx="7432158" cy="990600"/>
          </a:xfrm>
        </p:spPr>
        <p:txBody>
          <a:bodyPr wrap="square" lIns="0" tIns="12700" rIns="0" bIns="0" rtlCol="0">
            <a:noAutofit/>
          </a:bodyPr>
          <a:lstStyle/>
          <a:p>
            <a:pPr marL="12700">
              <a:spcBef>
                <a:spcPts val="100"/>
              </a:spcBef>
              <a:defRPr/>
            </a:pPr>
            <a:r>
              <a:rPr lang="en-US" sz="3200" spc="-5" dirty="0"/>
              <a:t>Solving for Temperatures</a:t>
            </a:r>
            <a:endParaRPr sz="3200" dirty="0"/>
          </a:p>
        </p:txBody>
      </p:sp>
      <p:sp>
        <p:nvSpPr>
          <p:cNvPr id="12" name="object 3">
            <a:extLst>
              <a:ext uri="{FF2B5EF4-FFF2-40B4-BE49-F238E27FC236}">
                <a16:creationId xmlns:a16="http://schemas.microsoft.com/office/drawing/2014/main" id="{0A27CFC5-A06A-489D-B2E1-0B78C4F855C8}"/>
              </a:ext>
            </a:extLst>
          </p:cNvPr>
          <p:cNvSpPr txBox="1">
            <a:spLocks noChangeArrowheads="1"/>
          </p:cNvSpPr>
          <p:nvPr/>
        </p:nvSpPr>
        <p:spPr bwMode="auto">
          <a:xfrm>
            <a:off x="231775" y="1066800"/>
            <a:ext cx="8759825" cy="5294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SINDA has two types of methods for solving for temperatures:</a:t>
            </a:r>
          </a:p>
          <a:p>
            <a:pPr marL="346075" lvl="1" indent="-173038">
              <a:spcBef>
                <a:spcPts val="100"/>
              </a:spcBef>
              <a:buFontTx/>
              <a:buChar char="•"/>
            </a:pPr>
            <a:r>
              <a:rPr lang="en-US" altLang="en-US" sz="1600" b="1" u="sng" dirty="0">
                <a:solidFill>
                  <a:srgbClr val="0B3D91"/>
                </a:solidFill>
                <a:latin typeface="Arial" panose="020B0604020202020204" pitchFamily="34" charset="0"/>
                <a:cs typeface="Arial" panose="020B0604020202020204" pitchFamily="34" charset="0"/>
              </a:rPr>
              <a:t>Matrix Inversion (MATMET &lt;&gt;0)</a:t>
            </a:r>
            <a:r>
              <a:rPr lang="en-US" altLang="en-US" sz="1600" b="1" dirty="0">
                <a:solidFill>
                  <a:srgbClr val="0B3D91"/>
                </a:solidFill>
                <a:latin typeface="Arial" panose="020B0604020202020204" pitchFamily="34" charset="0"/>
                <a:cs typeface="Arial" panose="020B0604020202020204" pitchFamily="34" charset="0"/>
              </a:rPr>
              <a:t>: all conductors are processed to represent the nodal energy balance system of equations in a matrix format [G][T] = [Q] where:</a:t>
            </a:r>
          </a:p>
          <a:p>
            <a:pPr marL="461963" lvl="2" indent="-115888">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[G] is a matrix where each (</a:t>
            </a:r>
            <a:r>
              <a:rPr lang="en-US" altLang="en-US" sz="1400" dirty="0" err="1">
                <a:solidFill>
                  <a:srgbClr val="0B3D91"/>
                </a:solidFill>
                <a:latin typeface="Arial" panose="020B0604020202020204" pitchFamily="34" charset="0"/>
                <a:cs typeface="Arial" panose="020B0604020202020204" pitchFamily="34" charset="0"/>
              </a:rPr>
              <a:t>i,j</a:t>
            </a:r>
            <a:r>
              <a:rPr lang="en-US" altLang="en-US" sz="1400" dirty="0">
                <a:solidFill>
                  <a:srgbClr val="0B3D91"/>
                </a:solidFill>
                <a:latin typeface="Arial" panose="020B0604020202020204" pitchFamily="34" charset="0"/>
                <a:cs typeface="Arial" panose="020B0604020202020204" pitchFamily="34" charset="0"/>
              </a:rPr>
              <a:t>) entry represents all connections between node i and j and where radiative terms are linearized by (T</a:t>
            </a:r>
            <a:r>
              <a:rPr lang="en-US" altLang="en-US" sz="1400" baseline="-25000" dirty="0">
                <a:solidFill>
                  <a:srgbClr val="0B3D91"/>
                </a:solidFill>
                <a:latin typeface="Arial" panose="020B0604020202020204" pitchFamily="34" charset="0"/>
                <a:cs typeface="Arial" panose="020B0604020202020204" pitchFamily="34" charset="0"/>
              </a:rPr>
              <a:t>i</a:t>
            </a:r>
            <a:r>
              <a:rPr lang="en-US" altLang="en-US" sz="1400" dirty="0">
                <a:solidFill>
                  <a:srgbClr val="0B3D91"/>
                </a:solidFill>
                <a:latin typeface="Arial" panose="020B0604020202020204" pitchFamily="34" charset="0"/>
                <a:cs typeface="Arial" panose="020B0604020202020204" pitchFamily="34" charset="0"/>
              </a:rPr>
              <a:t> + </a:t>
            </a:r>
            <a:r>
              <a:rPr lang="en-US" altLang="en-US" sz="1400" dirty="0" err="1">
                <a:solidFill>
                  <a:srgbClr val="0B3D91"/>
                </a:solidFill>
                <a:latin typeface="Arial" panose="020B0604020202020204" pitchFamily="34" charset="0"/>
                <a:cs typeface="Arial" panose="020B0604020202020204" pitchFamily="34" charset="0"/>
              </a:rPr>
              <a:t>T</a:t>
            </a:r>
            <a:r>
              <a:rPr lang="en-US" altLang="en-US" sz="1400" baseline="-25000" dirty="0" err="1">
                <a:solidFill>
                  <a:srgbClr val="0B3D91"/>
                </a:solidFill>
                <a:latin typeface="Arial" panose="020B0604020202020204" pitchFamily="34" charset="0"/>
                <a:cs typeface="Arial" panose="020B0604020202020204" pitchFamily="34" charset="0"/>
              </a:rPr>
              <a:t>j</a:t>
            </a:r>
            <a:r>
              <a:rPr lang="en-US" altLang="en-US" sz="1400" dirty="0">
                <a:solidFill>
                  <a:srgbClr val="0B3D91"/>
                </a:solidFill>
                <a:latin typeface="Arial" panose="020B0604020202020204" pitchFamily="34" charset="0"/>
                <a:cs typeface="Arial" panose="020B0604020202020204" pitchFamily="34" charset="0"/>
              </a:rPr>
              <a:t>)(T</a:t>
            </a:r>
            <a:r>
              <a:rPr lang="en-US" altLang="en-US" sz="1400" baseline="-25000" dirty="0">
                <a:solidFill>
                  <a:srgbClr val="0B3D91"/>
                </a:solidFill>
                <a:latin typeface="Arial" panose="020B0604020202020204" pitchFamily="34" charset="0"/>
                <a:cs typeface="Arial" panose="020B0604020202020204" pitchFamily="34" charset="0"/>
              </a:rPr>
              <a:t>i</a:t>
            </a:r>
            <a:r>
              <a:rPr lang="en-US" altLang="en-US" sz="1400" baseline="30000" dirty="0">
                <a:solidFill>
                  <a:srgbClr val="0B3D91"/>
                </a:solidFill>
                <a:latin typeface="Arial" panose="020B0604020202020204" pitchFamily="34" charset="0"/>
                <a:cs typeface="Arial" panose="020B0604020202020204" pitchFamily="34" charset="0"/>
              </a:rPr>
              <a:t>2</a:t>
            </a:r>
            <a:r>
              <a:rPr lang="en-US" altLang="en-US" sz="1400" dirty="0">
                <a:solidFill>
                  <a:srgbClr val="0B3D91"/>
                </a:solidFill>
                <a:latin typeface="Arial" panose="020B0604020202020204" pitchFamily="34" charset="0"/>
                <a:cs typeface="Arial" panose="020B0604020202020204" pitchFamily="34" charset="0"/>
              </a:rPr>
              <a:t>+T</a:t>
            </a:r>
            <a:r>
              <a:rPr lang="en-US" altLang="en-US" sz="1400" baseline="-25000" dirty="0">
                <a:solidFill>
                  <a:srgbClr val="0B3D91"/>
                </a:solidFill>
                <a:latin typeface="Arial" panose="020B0604020202020204" pitchFamily="34" charset="0"/>
                <a:cs typeface="Arial" panose="020B0604020202020204" pitchFamily="34" charset="0"/>
              </a:rPr>
              <a:t>j</a:t>
            </a:r>
            <a:r>
              <a:rPr lang="en-US" altLang="en-US" sz="1400" baseline="30000" dirty="0">
                <a:solidFill>
                  <a:srgbClr val="0B3D91"/>
                </a:solidFill>
                <a:latin typeface="Arial" panose="020B0604020202020204" pitchFamily="34" charset="0"/>
                <a:cs typeface="Arial" panose="020B0604020202020204" pitchFamily="34" charset="0"/>
              </a:rPr>
              <a:t>2</a:t>
            </a:r>
            <a:r>
              <a:rPr lang="en-US" altLang="en-US" sz="1400" dirty="0">
                <a:solidFill>
                  <a:srgbClr val="0B3D91"/>
                </a:solidFill>
                <a:latin typeface="Arial" panose="020B0604020202020204" pitchFamily="34" charset="0"/>
                <a:cs typeface="Arial" panose="020B0604020202020204" pitchFamily="34" charset="0"/>
              </a:rPr>
              <a:t>)</a:t>
            </a:r>
          </a:p>
          <a:p>
            <a:pPr marL="461963" lvl="2" indent="-115888">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[T] is a vector of temperatures to be solved</a:t>
            </a:r>
          </a:p>
          <a:p>
            <a:pPr marL="461963" lvl="2" indent="-115888">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[Q] represents any impressed loads as well as stored/released energy based on </a:t>
            </a:r>
            <a:r>
              <a:rPr lang="en-US" altLang="en-US" sz="1400" dirty="0" err="1">
                <a:solidFill>
                  <a:srgbClr val="0B3D91"/>
                </a:solidFill>
                <a:latin typeface="Arial" panose="020B0604020202020204" pitchFamily="34" charset="0"/>
                <a:cs typeface="Arial" panose="020B0604020202020204" pitchFamily="34" charset="0"/>
              </a:rPr>
              <a:t>mCp</a:t>
            </a:r>
            <a:r>
              <a:rPr lang="en-US" altLang="en-US" sz="1400" dirty="0">
                <a:solidFill>
                  <a:srgbClr val="0B3D91"/>
                </a:solidFill>
                <a:latin typeface="Arial" panose="020B0604020202020204" pitchFamily="34" charset="0"/>
                <a:cs typeface="Arial" panose="020B0604020202020204" pitchFamily="34" charset="0"/>
              </a:rPr>
              <a:t> dT/dt as the temperature solution is evolved through iterations due to the linearization and </a:t>
            </a:r>
            <a:r>
              <a:rPr lang="en-US" altLang="en-US" sz="1400" dirty="0" err="1">
                <a:solidFill>
                  <a:srgbClr val="0B3D91"/>
                </a:solidFill>
                <a:latin typeface="Arial" panose="020B0604020202020204" pitchFamily="34" charset="0"/>
                <a:cs typeface="Arial" panose="020B0604020202020204" pitchFamily="34" charset="0"/>
              </a:rPr>
              <a:t>mCP</a:t>
            </a:r>
            <a:r>
              <a:rPr lang="en-US" altLang="en-US" sz="1400" dirty="0">
                <a:solidFill>
                  <a:srgbClr val="0B3D91"/>
                </a:solidFill>
                <a:latin typeface="Arial" panose="020B0604020202020204" pitchFamily="34" charset="0"/>
                <a:cs typeface="Arial" panose="020B0604020202020204" pitchFamily="34" charset="0"/>
              </a:rPr>
              <a:t> effects</a:t>
            </a:r>
          </a:p>
          <a:p>
            <a:pPr marL="461963" lvl="2" indent="-115888">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Solving for [T] requires inversion of [G] such that [T] = [Q][G]</a:t>
            </a:r>
            <a:r>
              <a:rPr lang="en-US" altLang="en-US" sz="1400" baseline="30000" dirty="0">
                <a:solidFill>
                  <a:srgbClr val="0B3D91"/>
                </a:solidFill>
                <a:latin typeface="Arial" panose="020B0604020202020204" pitchFamily="34" charset="0"/>
                <a:cs typeface="Arial" panose="020B0604020202020204" pitchFamily="34" charset="0"/>
              </a:rPr>
              <a:t>-1</a:t>
            </a:r>
            <a:r>
              <a:rPr lang="en-US" altLang="en-US" sz="1400" baseline="-25000" dirty="0">
                <a:solidFill>
                  <a:srgbClr val="0B3D91"/>
                </a:solidFill>
                <a:latin typeface="Arial" panose="020B0604020202020204" pitchFamily="34" charset="0"/>
                <a:cs typeface="Arial" panose="020B0604020202020204" pitchFamily="34" charset="0"/>
              </a:rPr>
              <a:t>; </a:t>
            </a:r>
            <a:r>
              <a:rPr lang="en-US" altLang="en-US" sz="1400" dirty="0">
                <a:solidFill>
                  <a:srgbClr val="0B3D91"/>
                </a:solidFill>
                <a:latin typeface="Arial" panose="020B0604020202020204" pitchFamily="34" charset="0"/>
                <a:cs typeface="Arial" panose="020B0604020202020204" pitchFamily="34" charset="0"/>
              </a:rPr>
              <a:t>this is the computationally expensive part</a:t>
            </a:r>
          </a:p>
          <a:p>
            <a:pPr marL="461963" lvl="2" indent="-115888">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Two solution approaches in SINDA (YSMP: Yale Sparse Matrix Package [1,2] and AMG-CG: Advanced Multigrid Conjugate Gradient [11,12])  Can be applied for the entire model or solving at a submodel level.</a:t>
            </a:r>
          </a:p>
          <a:p>
            <a:pPr marL="461963" lvl="2" indent="-115888">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Default is generally MATMET=12: AMG-CG for entire model</a:t>
            </a:r>
          </a:p>
          <a:p>
            <a:pPr marL="346075" lvl="1" indent="-173038">
              <a:spcBef>
                <a:spcPts val="100"/>
              </a:spcBef>
              <a:buFontTx/>
              <a:buChar char="•"/>
            </a:pPr>
            <a:r>
              <a:rPr lang="en-US" altLang="en-US" sz="1600" b="1" u="sng" dirty="0">
                <a:solidFill>
                  <a:srgbClr val="0B3D91"/>
                </a:solidFill>
                <a:latin typeface="Arial" panose="020B0604020202020204" pitchFamily="34" charset="0"/>
                <a:cs typeface="Arial" panose="020B0604020202020204" pitchFamily="34" charset="0"/>
              </a:rPr>
              <a:t>Iterative (MATMET=0)</a:t>
            </a:r>
            <a:r>
              <a:rPr lang="en-US" altLang="en-US" sz="1600" b="1" dirty="0">
                <a:solidFill>
                  <a:srgbClr val="0B3D91"/>
                </a:solidFill>
                <a:latin typeface="Arial" panose="020B0604020202020204" pitchFamily="34" charset="0"/>
                <a:cs typeface="Arial" panose="020B0604020202020204" pitchFamily="34" charset="0"/>
              </a:rPr>
              <a:t>: each node is solved one at a time for its energy balance based on capacitance, adjoining conductors and their associated nodes</a:t>
            </a:r>
          </a:p>
          <a:p>
            <a:pPr marL="461963" lvl="2" indent="-115888">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Was the original SINDA solution approach.  Matrix solutions are considerably faster for solving most classes of problems, so this method is generally preserved for backwards compatibility, but is not usually recommended for general use (think of perturbations as a pebble in a pond…how long for a wave generated by the perturbation to reach the shore? (i.e. how long before T</a:t>
            </a:r>
            <a:r>
              <a:rPr lang="en-US" altLang="en-US" sz="1400" baseline="-25000" dirty="0">
                <a:solidFill>
                  <a:srgbClr val="0B3D91"/>
                </a:solidFill>
                <a:latin typeface="Arial" panose="020B0604020202020204" pitchFamily="34" charset="0"/>
                <a:cs typeface="Arial" panose="020B0604020202020204" pitchFamily="34" charset="0"/>
              </a:rPr>
              <a:t>i</a:t>
            </a:r>
            <a:r>
              <a:rPr lang="en-US" altLang="en-US" sz="1400" dirty="0">
                <a:solidFill>
                  <a:srgbClr val="0B3D91"/>
                </a:solidFill>
                <a:latin typeface="Arial" panose="020B0604020202020204" pitchFamily="34" charset="0"/>
                <a:cs typeface="Arial" panose="020B0604020202020204" pitchFamily="34" charset="0"/>
              </a:rPr>
              <a:t> change is felt at </a:t>
            </a:r>
            <a:r>
              <a:rPr lang="en-US" altLang="en-US" sz="1400" dirty="0" err="1">
                <a:solidFill>
                  <a:srgbClr val="0B3D91"/>
                </a:solidFill>
                <a:latin typeface="Arial" panose="020B0604020202020204" pitchFamily="34" charset="0"/>
                <a:cs typeface="Arial" panose="020B0604020202020204" pitchFamily="34" charset="0"/>
              </a:rPr>
              <a:t>T</a:t>
            </a:r>
            <a:r>
              <a:rPr lang="en-US" altLang="en-US" sz="1400" baseline="-25000" dirty="0" err="1">
                <a:solidFill>
                  <a:srgbClr val="0B3D91"/>
                </a:solidFill>
                <a:latin typeface="Arial" panose="020B0604020202020204" pitchFamily="34" charset="0"/>
                <a:cs typeface="Arial" panose="020B0604020202020204" pitchFamily="34" charset="0"/>
              </a:rPr>
              <a:t>j</a:t>
            </a:r>
            <a:r>
              <a:rPr lang="en-US" altLang="en-US" sz="1400" dirty="0">
                <a:solidFill>
                  <a:srgbClr val="0B3D91"/>
                </a:solidFill>
                <a:latin typeface="Arial" panose="020B0604020202020204" pitchFamily="34" charset="0"/>
                <a:cs typeface="Arial" panose="020B0604020202020204" pitchFamily="34" charset="0"/>
              </a:rPr>
              <a:t>)</a:t>
            </a:r>
          </a:p>
          <a:p>
            <a:pPr marL="461963" lvl="2" indent="-115888">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Many more iterations necessary to propagate changes throughout the model, but faster to solve one full iteration than matrix solutions, which advance the solution simultaneously for all nodes</a:t>
            </a:r>
          </a:p>
          <a:p>
            <a:pPr marL="461963" lvl="2" indent="-115888">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As nodes are solved from i = 1:n, Temperatures of nodes already solved during current iteration are used for subsequent node solutions within current iteration.  As such, the order of the solution is varied [Start, </a:t>
            </a:r>
            <a:r>
              <a:rPr lang="en-US" altLang="en-US" sz="1400" dirty="0" err="1">
                <a:solidFill>
                  <a:srgbClr val="0B3D91"/>
                </a:solidFill>
                <a:latin typeface="Arial" panose="020B0604020202020204" pitchFamily="34" charset="0"/>
                <a:cs typeface="Arial" panose="020B0604020202020204" pitchFamily="34" charset="0"/>
              </a:rPr>
              <a:t>End,Step</a:t>
            </a:r>
            <a:r>
              <a:rPr lang="en-US" altLang="en-US" sz="1400" dirty="0">
                <a:solidFill>
                  <a:srgbClr val="0B3D91"/>
                </a:solidFill>
                <a:latin typeface="Arial" panose="020B0604020202020204" pitchFamily="34" charset="0"/>
                <a:cs typeface="Arial" panose="020B0604020202020204" pitchFamily="34" charset="0"/>
              </a:rPr>
              <a:t>] of [1,n,1], then [n,1,-1], then [1,n,2] and [n,1,-2] to fill in remaining nodes)…see NSOLOR</a:t>
            </a:r>
            <a:endParaRPr lang="en-US" altLang="en-US" sz="1600" dirty="0">
              <a:solidFill>
                <a:srgbClr val="0B3D91"/>
              </a:solidFill>
              <a:latin typeface="Arial" panose="020B0604020202020204" pitchFamily="34" charset="0"/>
              <a:cs typeface="Arial" panose="020B0604020202020204" pitchFamily="34" charset="0"/>
            </a:endParaRPr>
          </a:p>
        </p:txBody>
      </p:sp>
      <p:sp>
        <p:nvSpPr>
          <p:cNvPr id="4" name="Slide Number Placeholder 1">
            <a:extLst>
              <a:ext uri="{FF2B5EF4-FFF2-40B4-BE49-F238E27FC236}">
                <a16:creationId xmlns:a16="http://schemas.microsoft.com/office/drawing/2014/main" id="{CB2A7DFE-06CC-41F2-A8EB-5C12CF3EB6D3}"/>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236</a:t>
            </a:fld>
            <a:endParaRPr lang="en-US" altLang="en-US" sz="1200" dirty="0"/>
          </a:p>
        </p:txBody>
      </p:sp>
    </p:spTree>
    <p:extLst>
      <p:ext uri="{BB962C8B-B14F-4D97-AF65-F5344CB8AC3E}">
        <p14:creationId xmlns:p14="http://schemas.microsoft.com/office/powerpoint/2010/main" val="1088137809"/>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14400" y="0"/>
            <a:ext cx="7432158" cy="990600"/>
          </a:xfrm>
        </p:spPr>
        <p:txBody>
          <a:bodyPr wrap="square" lIns="0" tIns="12700" rIns="0" bIns="0" rtlCol="0">
            <a:noAutofit/>
          </a:bodyPr>
          <a:lstStyle/>
          <a:p>
            <a:pPr marL="12700">
              <a:spcBef>
                <a:spcPts val="100"/>
              </a:spcBef>
              <a:defRPr/>
            </a:pPr>
            <a:r>
              <a:rPr lang="en-US" sz="3200" spc="-5" dirty="0"/>
              <a:t>Extrapolating to Reach </a:t>
            </a:r>
            <a:r>
              <a:rPr lang="en-US" spc="-5" dirty="0"/>
              <a:t>Best </a:t>
            </a:r>
            <a:r>
              <a:rPr lang="en-US" sz="3200" spc="-5" dirty="0"/>
              <a:t>Solution</a:t>
            </a:r>
            <a:endParaRPr sz="3200" dirty="0"/>
          </a:p>
        </p:txBody>
      </p:sp>
      <p:sp>
        <p:nvSpPr>
          <p:cNvPr id="12" name="object 3">
            <a:extLst>
              <a:ext uri="{FF2B5EF4-FFF2-40B4-BE49-F238E27FC236}">
                <a16:creationId xmlns:a16="http://schemas.microsoft.com/office/drawing/2014/main" id="{0A27CFC5-A06A-489D-B2E1-0B78C4F855C8}"/>
              </a:ext>
            </a:extLst>
          </p:cNvPr>
          <p:cNvSpPr txBox="1">
            <a:spLocks noChangeArrowheads="1"/>
          </p:cNvSpPr>
          <p:nvPr/>
        </p:nvSpPr>
        <p:spPr bwMode="auto">
          <a:xfrm>
            <a:off x="231775" y="1116484"/>
            <a:ext cx="8759825" cy="5091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SINDA has multiple methods to help accelerate convergence to the best temperature solution based on iterative kinds of solutions (which due to the non-linear behavior of radiation applies to both the Iterative and Matrix Inversion discussed previously)</a:t>
            </a:r>
          </a:p>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Extrapolation is handled by </a:t>
            </a:r>
            <a:r>
              <a:rPr lang="en-US" altLang="en-US" sz="1800" dirty="0" err="1">
                <a:solidFill>
                  <a:srgbClr val="0B3D91"/>
                </a:solidFill>
                <a:latin typeface="Arial" panose="020B0604020202020204" pitchFamily="34" charset="0"/>
                <a:cs typeface="Arial" panose="020B0604020202020204" pitchFamily="34" charset="0"/>
              </a:rPr>
              <a:t>T</a:t>
            </a:r>
            <a:r>
              <a:rPr lang="en-US" altLang="en-US" sz="1800" baseline="-25000" dirty="0" err="1">
                <a:solidFill>
                  <a:srgbClr val="0B3D91"/>
                </a:solidFill>
                <a:latin typeface="Arial" panose="020B0604020202020204" pitchFamily="34" charset="0"/>
                <a:cs typeface="Arial" panose="020B0604020202020204" pitchFamily="34" charset="0"/>
              </a:rPr>
              <a:t>new</a:t>
            </a:r>
            <a:r>
              <a:rPr lang="en-US" altLang="en-US" sz="1800" dirty="0">
                <a:solidFill>
                  <a:srgbClr val="0B3D91"/>
                </a:solidFill>
                <a:latin typeface="Arial" panose="020B0604020202020204" pitchFamily="34" charset="0"/>
                <a:cs typeface="Arial" panose="020B0604020202020204" pitchFamily="34" charset="0"/>
              </a:rPr>
              <a:t> = T</a:t>
            </a:r>
            <a:r>
              <a:rPr lang="en-US" altLang="en-US" sz="1800" baseline="-25000" dirty="0">
                <a:solidFill>
                  <a:srgbClr val="0B3D91"/>
                </a:solidFill>
                <a:latin typeface="Arial" panose="020B0604020202020204" pitchFamily="34" charset="0"/>
                <a:cs typeface="Arial" panose="020B0604020202020204" pitchFamily="34" charset="0"/>
              </a:rPr>
              <a:t>old</a:t>
            </a:r>
            <a:r>
              <a:rPr lang="en-US" altLang="en-US" sz="1800" dirty="0">
                <a:solidFill>
                  <a:srgbClr val="0B3D91"/>
                </a:solidFill>
                <a:latin typeface="Arial" panose="020B0604020202020204" pitchFamily="34" charset="0"/>
                <a:cs typeface="Arial" panose="020B0604020202020204" pitchFamily="34" charset="0"/>
              </a:rPr>
              <a:t> + </a:t>
            </a:r>
            <a:r>
              <a:rPr lang="en-US" altLang="en-US" sz="1800" dirty="0">
                <a:solidFill>
                  <a:srgbClr val="0B3D91"/>
                </a:solidFill>
                <a:latin typeface="Symbol" panose="05050102010706020507" pitchFamily="18" charset="2"/>
                <a:cs typeface="Arial" panose="020B0604020202020204" pitchFamily="34" charset="0"/>
              </a:rPr>
              <a:t>w</a:t>
            </a:r>
            <a:r>
              <a:rPr lang="en-US" altLang="en-US" sz="1800" dirty="0">
                <a:solidFill>
                  <a:srgbClr val="0B3D91"/>
                </a:solidFill>
                <a:latin typeface="Arial" panose="020B0604020202020204" pitchFamily="34" charset="0"/>
                <a:cs typeface="Arial" panose="020B0604020202020204" pitchFamily="34" charset="0"/>
              </a:rPr>
              <a:t>(</a:t>
            </a:r>
            <a:r>
              <a:rPr lang="en-US" altLang="en-US" sz="1800" dirty="0" err="1">
                <a:solidFill>
                  <a:srgbClr val="0B3D91"/>
                </a:solidFill>
                <a:latin typeface="Arial" panose="020B0604020202020204" pitchFamily="34" charset="0"/>
                <a:cs typeface="Arial" panose="020B0604020202020204" pitchFamily="34" charset="0"/>
              </a:rPr>
              <a:t>T</a:t>
            </a:r>
            <a:r>
              <a:rPr lang="en-US" altLang="en-US" sz="1800" baseline="-25000" dirty="0" err="1">
                <a:solidFill>
                  <a:srgbClr val="0B3D91"/>
                </a:solidFill>
                <a:latin typeface="Arial" panose="020B0604020202020204" pitchFamily="34" charset="0"/>
                <a:cs typeface="Arial" panose="020B0604020202020204" pitchFamily="34" charset="0"/>
              </a:rPr>
              <a:t>new</a:t>
            </a:r>
            <a:r>
              <a:rPr lang="en-US" altLang="en-US" sz="1800" dirty="0">
                <a:solidFill>
                  <a:srgbClr val="0B3D91"/>
                </a:solidFill>
                <a:latin typeface="Arial" panose="020B0604020202020204" pitchFamily="34" charset="0"/>
                <a:cs typeface="Arial" panose="020B0604020202020204" pitchFamily="34" charset="0"/>
              </a:rPr>
              <a:t>-T</a:t>
            </a:r>
            <a:r>
              <a:rPr lang="en-US" altLang="en-US" sz="1800" baseline="-25000" dirty="0">
                <a:solidFill>
                  <a:srgbClr val="0B3D91"/>
                </a:solidFill>
                <a:latin typeface="Arial" panose="020B0604020202020204" pitchFamily="34" charset="0"/>
                <a:cs typeface="Arial" panose="020B0604020202020204" pitchFamily="34" charset="0"/>
              </a:rPr>
              <a:t>old</a:t>
            </a:r>
            <a:r>
              <a:rPr lang="en-US" altLang="en-US" sz="1800" dirty="0">
                <a:solidFill>
                  <a:srgbClr val="0B3D91"/>
                </a:solidFill>
                <a:latin typeface="Arial" panose="020B0604020202020204" pitchFamily="34" charset="0"/>
                <a:cs typeface="Arial" panose="020B0604020202020204" pitchFamily="34" charset="0"/>
              </a:rPr>
              <a:t>) where </a:t>
            </a:r>
            <a:r>
              <a:rPr lang="en-US" altLang="en-US" sz="1800" dirty="0">
                <a:solidFill>
                  <a:srgbClr val="0B3D91"/>
                </a:solidFill>
                <a:latin typeface="Symbol" panose="05050102010706020507" pitchFamily="18" charset="2"/>
                <a:cs typeface="Arial" panose="020B0604020202020204" pitchFamily="34" charset="0"/>
              </a:rPr>
              <a:t>w </a:t>
            </a:r>
            <a:r>
              <a:rPr lang="en-US" altLang="en-US" sz="1800" dirty="0">
                <a:solidFill>
                  <a:srgbClr val="0B3D91"/>
                </a:solidFill>
                <a:latin typeface="Arial" panose="020B0604020202020204" pitchFamily="34" charset="0"/>
                <a:cs typeface="Arial" panose="020B0604020202020204" pitchFamily="34" charset="0"/>
              </a:rPr>
              <a:t>is the extrapolation scale factor.  ITERXT and EXTLIM control constants define </a:t>
            </a:r>
            <a:r>
              <a:rPr lang="en-US" altLang="en-US" sz="1800" dirty="0">
                <a:solidFill>
                  <a:srgbClr val="0B3D91"/>
                </a:solidFill>
                <a:latin typeface="Symbol" panose="05050102010706020507" pitchFamily="18" charset="2"/>
                <a:cs typeface="Arial" panose="020B0604020202020204" pitchFamily="34" charset="0"/>
              </a:rPr>
              <a:t>w.</a:t>
            </a:r>
            <a:endParaRPr lang="en-US" altLang="en-US" sz="1800" dirty="0">
              <a:solidFill>
                <a:srgbClr val="0B3D91"/>
              </a:solidFill>
              <a:latin typeface="Arial" panose="020B0604020202020204" pitchFamily="34" charset="0"/>
              <a:cs typeface="Arial" panose="020B0604020202020204" pitchFamily="34" charset="0"/>
            </a:endParaRPr>
          </a:p>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ITERXT: </a:t>
            </a:r>
            <a:r>
              <a:rPr lang="en-US" altLang="en-US" sz="1800" dirty="0" err="1">
                <a:solidFill>
                  <a:srgbClr val="0B3D91"/>
                </a:solidFill>
                <a:latin typeface="Arial" panose="020B0604020202020204" pitchFamily="34" charset="0"/>
                <a:cs typeface="Arial" panose="020B0604020202020204" pitchFamily="34" charset="0"/>
              </a:rPr>
              <a:t>ITERations</a:t>
            </a:r>
            <a:r>
              <a:rPr lang="en-US" altLang="en-US" sz="1800" dirty="0">
                <a:solidFill>
                  <a:srgbClr val="0B3D91"/>
                </a:solidFill>
                <a:latin typeface="Arial" panose="020B0604020202020204" pitchFamily="34" charset="0"/>
                <a:cs typeface="Arial" panose="020B0604020202020204" pitchFamily="34" charset="0"/>
              </a:rPr>
              <a:t> before </a:t>
            </a:r>
            <a:r>
              <a:rPr lang="en-US" altLang="en-US" sz="1800" dirty="0" err="1">
                <a:solidFill>
                  <a:srgbClr val="0B3D91"/>
                </a:solidFill>
                <a:latin typeface="Arial" panose="020B0604020202020204" pitchFamily="34" charset="0"/>
                <a:cs typeface="Arial" panose="020B0604020202020204" pitchFamily="34" charset="0"/>
              </a:rPr>
              <a:t>eXTrapolations</a:t>
            </a:r>
            <a:r>
              <a:rPr lang="en-US" altLang="en-US" sz="1800" dirty="0">
                <a:solidFill>
                  <a:srgbClr val="0B3D91"/>
                </a:solidFill>
                <a:latin typeface="Arial" panose="020B0604020202020204" pitchFamily="34" charset="0"/>
                <a:cs typeface="Arial" panose="020B0604020202020204" pitchFamily="34" charset="0"/>
              </a:rPr>
              <a:t> (Default=3)</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0: </a:t>
            </a:r>
            <a:r>
              <a:rPr lang="en-US" altLang="en-US" sz="1400" dirty="0">
                <a:solidFill>
                  <a:srgbClr val="0B3D91"/>
                </a:solidFill>
                <a:latin typeface="Symbol" panose="05050102010706020507" pitchFamily="18" charset="2"/>
                <a:cs typeface="Arial" panose="020B0604020202020204" pitchFamily="34" charset="0"/>
              </a:rPr>
              <a:t>w </a:t>
            </a:r>
            <a:r>
              <a:rPr lang="en-US" altLang="en-US" sz="1400" dirty="0">
                <a:solidFill>
                  <a:srgbClr val="0B3D91"/>
                </a:solidFill>
                <a:latin typeface="Arial" panose="020B0604020202020204" pitchFamily="34" charset="0"/>
                <a:cs typeface="Arial" panose="020B0604020202020204" pitchFamily="34" charset="0"/>
              </a:rPr>
              <a:t>= EXTLIM</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1: </a:t>
            </a:r>
            <a:r>
              <a:rPr lang="en-US" altLang="en-US" sz="1400" dirty="0">
                <a:solidFill>
                  <a:srgbClr val="0B3D91"/>
                </a:solidFill>
                <a:latin typeface="Symbol" panose="05050102010706020507" pitchFamily="18" charset="2"/>
                <a:cs typeface="Arial" panose="020B0604020202020204" pitchFamily="34" charset="0"/>
              </a:rPr>
              <a:t>w = </a:t>
            </a:r>
            <a:r>
              <a:rPr lang="en-US" altLang="en-US" sz="1400" dirty="0">
                <a:solidFill>
                  <a:srgbClr val="0B3D91"/>
                </a:solidFill>
                <a:latin typeface="Arial" panose="020B0604020202020204" pitchFamily="34" charset="0"/>
                <a:cs typeface="Arial" panose="020B0604020202020204" pitchFamily="34" charset="0"/>
              </a:rPr>
              <a:t>2 / ( 1 + (1-</a:t>
            </a:r>
            <a:r>
              <a:rPr lang="en-US" altLang="en-US" sz="1400" dirty="0">
                <a:solidFill>
                  <a:srgbClr val="0B3D91"/>
                </a:solidFill>
                <a:latin typeface="Symbol" panose="05050102010706020507" pitchFamily="18" charset="2"/>
                <a:cs typeface="Arial" panose="020B0604020202020204" pitchFamily="34" charset="0"/>
              </a:rPr>
              <a:t>r</a:t>
            </a:r>
            <a:r>
              <a:rPr lang="en-US" altLang="en-US" sz="1400" dirty="0">
                <a:solidFill>
                  <a:srgbClr val="0B3D91"/>
                </a:solidFill>
                <a:latin typeface="Arial" panose="020B0604020202020204" pitchFamily="34" charset="0"/>
                <a:cs typeface="Arial" panose="020B0604020202020204" pitchFamily="34" charset="0"/>
              </a:rPr>
              <a:t>)</a:t>
            </a:r>
            <a:r>
              <a:rPr lang="en-US" altLang="en-US" sz="1400" baseline="30000" dirty="0">
                <a:solidFill>
                  <a:srgbClr val="0B3D91"/>
                </a:solidFill>
                <a:latin typeface="Arial" panose="020B0604020202020204" pitchFamily="34" charset="0"/>
                <a:cs typeface="Arial" panose="020B0604020202020204" pitchFamily="34" charset="0"/>
              </a:rPr>
              <a:t>1/2 </a:t>
            </a:r>
            <a:r>
              <a:rPr lang="en-US" altLang="en-US" sz="1400" dirty="0">
                <a:solidFill>
                  <a:srgbClr val="0B3D91"/>
                </a:solidFill>
                <a:latin typeface="Arial" panose="020B0604020202020204" pitchFamily="34" charset="0"/>
                <a:cs typeface="Arial" panose="020B0604020202020204" pitchFamily="34" charset="0"/>
              </a:rPr>
              <a:t>) where </a:t>
            </a:r>
            <a:r>
              <a:rPr lang="en-US" altLang="en-US" sz="1400" dirty="0">
                <a:solidFill>
                  <a:srgbClr val="0B3D91"/>
                </a:solidFill>
                <a:latin typeface="Symbol" panose="05050102010706020507" pitchFamily="18" charset="2"/>
                <a:cs typeface="Arial" panose="020B0604020202020204" pitchFamily="34" charset="0"/>
              </a:rPr>
              <a:t>r</a:t>
            </a:r>
            <a:r>
              <a:rPr lang="en-US" altLang="en-US" sz="1400" dirty="0">
                <a:solidFill>
                  <a:srgbClr val="0B3D91"/>
                </a:solidFill>
                <a:latin typeface="Arial" panose="020B0604020202020204" pitchFamily="34" charset="0"/>
                <a:cs typeface="Arial" panose="020B0604020202020204" pitchFamily="34" charset="0"/>
              </a:rPr>
              <a:t> = Maximum ( |</a:t>
            </a:r>
            <a:r>
              <a:rPr lang="en-US" altLang="en-US" sz="1400" dirty="0" err="1">
                <a:solidFill>
                  <a:srgbClr val="0B3D91"/>
                </a:solidFill>
                <a:latin typeface="Arial" panose="020B0604020202020204" pitchFamily="34" charset="0"/>
                <a:cs typeface="Arial" panose="020B0604020202020204" pitchFamily="34" charset="0"/>
              </a:rPr>
              <a:t>T</a:t>
            </a:r>
            <a:r>
              <a:rPr lang="en-US" altLang="en-US" sz="1400" baseline="-25000" dirty="0" err="1">
                <a:solidFill>
                  <a:srgbClr val="0B3D91"/>
                </a:solidFill>
                <a:latin typeface="Arial" panose="020B0604020202020204" pitchFamily="34" charset="0"/>
                <a:cs typeface="Arial" panose="020B0604020202020204" pitchFamily="34" charset="0"/>
              </a:rPr>
              <a:t>new</a:t>
            </a:r>
            <a:r>
              <a:rPr lang="en-US" altLang="en-US" sz="1400" dirty="0">
                <a:solidFill>
                  <a:srgbClr val="0B3D91"/>
                </a:solidFill>
                <a:latin typeface="Arial" panose="020B0604020202020204" pitchFamily="34" charset="0"/>
                <a:cs typeface="Arial" panose="020B0604020202020204" pitchFamily="34" charset="0"/>
              </a:rPr>
              <a:t> – T</a:t>
            </a:r>
            <a:r>
              <a:rPr lang="en-US" altLang="en-US" sz="1400" baseline="-25000" dirty="0">
                <a:solidFill>
                  <a:srgbClr val="0B3D91"/>
                </a:solidFill>
                <a:latin typeface="Arial" panose="020B0604020202020204" pitchFamily="34" charset="0"/>
                <a:cs typeface="Arial" panose="020B0604020202020204" pitchFamily="34" charset="0"/>
              </a:rPr>
              <a:t>old</a:t>
            </a:r>
            <a:r>
              <a:rPr lang="en-US" altLang="en-US" sz="1400" dirty="0">
                <a:solidFill>
                  <a:srgbClr val="0B3D91"/>
                </a:solidFill>
                <a:latin typeface="Arial" panose="020B0604020202020204" pitchFamily="34" charset="0"/>
                <a:cs typeface="Arial" panose="020B0604020202020204" pitchFamily="34" charset="0"/>
              </a:rPr>
              <a:t>| / |</a:t>
            </a:r>
            <a:r>
              <a:rPr lang="en-US" altLang="en-US" sz="1400" dirty="0" err="1">
                <a:solidFill>
                  <a:srgbClr val="0B3D91"/>
                </a:solidFill>
                <a:latin typeface="Arial" panose="020B0604020202020204" pitchFamily="34" charset="0"/>
                <a:cs typeface="Arial" panose="020B0604020202020204" pitchFamily="34" charset="0"/>
              </a:rPr>
              <a:t>T</a:t>
            </a:r>
            <a:r>
              <a:rPr lang="en-US" altLang="en-US" sz="1400" baseline="-25000" dirty="0" err="1">
                <a:solidFill>
                  <a:srgbClr val="0B3D91"/>
                </a:solidFill>
                <a:latin typeface="Arial" panose="020B0604020202020204" pitchFamily="34" charset="0"/>
                <a:cs typeface="Arial" panose="020B0604020202020204" pitchFamily="34" charset="0"/>
              </a:rPr>
              <a:t>new</a:t>
            </a:r>
            <a:r>
              <a:rPr lang="en-US" altLang="en-US" sz="1400" dirty="0">
                <a:solidFill>
                  <a:srgbClr val="0B3D91"/>
                </a:solidFill>
                <a:latin typeface="Arial" panose="020B0604020202020204" pitchFamily="34" charset="0"/>
                <a:cs typeface="Arial" panose="020B0604020202020204" pitchFamily="34" charset="0"/>
              </a:rPr>
              <a:t> – T</a:t>
            </a:r>
            <a:r>
              <a:rPr lang="en-US" altLang="en-US" sz="1400" baseline="-25000" dirty="0">
                <a:solidFill>
                  <a:srgbClr val="0B3D91"/>
                </a:solidFill>
                <a:latin typeface="Arial" panose="020B0604020202020204" pitchFamily="34" charset="0"/>
                <a:cs typeface="Arial" panose="020B0604020202020204" pitchFamily="34" charset="0"/>
              </a:rPr>
              <a:t>old</a:t>
            </a:r>
            <a:r>
              <a:rPr lang="en-US" altLang="en-US" sz="1400" dirty="0">
                <a:solidFill>
                  <a:srgbClr val="0B3D91"/>
                </a:solidFill>
                <a:latin typeface="Arial" panose="020B0604020202020204" pitchFamily="34" charset="0"/>
                <a:cs typeface="Arial" panose="020B0604020202020204" pitchFamily="34" charset="0"/>
              </a:rPr>
              <a:t>| from previous iteration) </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2: </a:t>
            </a:r>
            <a:r>
              <a:rPr lang="en-US" altLang="en-US" sz="1400" dirty="0">
                <a:solidFill>
                  <a:srgbClr val="0B3D91"/>
                </a:solidFill>
                <a:latin typeface="Symbol" panose="05050102010706020507" pitchFamily="18" charset="2"/>
                <a:cs typeface="Arial" panose="020B0604020202020204" pitchFamily="34" charset="0"/>
              </a:rPr>
              <a:t>w = </a:t>
            </a:r>
            <a:r>
              <a:rPr lang="en-US" altLang="en-US" sz="1400" dirty="0">
                <a:solidFill>
                  <a:srgbClr val="0B3D91"/>
                </a:solidFill>
                <a:latin typeface="Arial" panose="020B0604020202020204" pitchFamily="34" charset="0"/>
                <a:cs typeface="Arial" panose="020B0604020202020204" pitchFamily="34" charset="0"/>
              </a:rPr>
              <a:t>2 / ( 1 + (1-</a:t>
            </a:r>
            <a:r>
              <a:rPr lang="en-US" altLang="en-US" sz="1400" dirty="0">
                <a:solidFill>
                  <a:srgbClr val="0B3D91"/>
                </a:solidFill>
                <a:latin typeface="Symbol" panose="05050102010706020507" pitchFamily="18" charset="2"/>
                <a:cs typeface="Arial" panose="020B0604020202020204" pitchFamily="34" charset="0"/>
              </a:rPr>
              <a:t>r</a:t>
            </a:r>
            <a:r>
              <a:rPr lang="en-US" altLang="en-US" sz="1400" baseline="30000" dirty="0">
                <a:solidFill>
                  <a:srgbClr val="0B3D91"/>
                </a:solidFill>
                <a:latin typeface="Arial" panose="020B0604020202020204" pitchFamily="34" charset="0"/>
                <a:cs typeface="Arial" panose="020B0604020202020204" pitchFamily="34" charset="0"/>
              </a:rPr>
              <a:t>2</a:t>
            </a:r>
            <a:r>
              <a:rPr lang="en-US" altLang="en-US" sz="1400" dirty="0">
                <a:solidFill>
                  <a:srgbClr val="0B3D91"/>
                </a:solidFill>
                <a:latin typeface="Arial" panose="020B0604020202020204" pitchFamily="34" charset="0"/>
                <a:cs typeface="Arial" panose="020B0604020202020204" pitchFamily="34" charset="0"/>
              </a:rPr>
              <a:t>)</a:t>
            </a:r>
            <a:r>
              <a:rPr lang="en-US" altLang="en-US" sz="1400" baseline="30000" dirty="0">
                <a:solidFill>
                  <a:srgbClr val="0B3D91"/>
                </a:solidFill>
                <a:latin typeface="Arial" panose="020B0604020202020204" pitchFamily="34" charset="0"/>
                <a:cs typeface="Arial" panose="020B0604020202020204" pitchFamily="34" charset="0"/>
              </a:rPr>
              <a:t>1/2 </a:t>
            </a:r>
            <a:r>
              <a:rPr lang="en-US" altLang="en-US" sz="1400" dirty="0">
                <a:solidFill>
                  <a:srgbClr val="0B3D91"/>
                </a:solidFill>
                <a:latin typeface="Arial" panose="020B0604020202020204" pitchFamily="34" charset="0"/>
                <a:cs typeface="Arial" panose="020B0604020202020204" pitchFamily="34" charset="0"/>
              </a:rPr>
              <a:t>) where </a:t>
            </a:r>
            <a:r>
              <a:rPr lang="en-US" altLang="en-US" sz="1400" dirty="0">
                <a:solidFill>
                  <a:srgbClr val="0B3D91"/>
                </a:solidFill>
                <a:latin typeface="Symbol" panose="05050102010706020507" pitchFamily="18" charset="2"/>
                <a:cs typeface="Arial" panose="020B0604020202020204" pitchFamily="34" charset="0"/>
              </a:rPr>
              <a:t>r</a:t>
            </a:r>
            <a:r>
              <a:rPr lang="en-US" altLang="en-US" sz="1400" dirty="0">
                <a:solidFill>
                  <a:srgbClr val="0B3D91"/>
                </a:solidFill>
                <a:latin typeface="Arial" panose="020B0604020202020204" pitchFamily="34" charset="0"/>
                <a:cs typeface="Arial" panose="020B0604020202020204" pitchFamily="34" charset="0"/>
              </a:rPr>
              <a:t> = Maximum ( |</a:t>
            </a:r>
            <a:r>
              <a:rPr lang="en-US" altLang="en-US" sz="1400" dirty="0" err="1">
                <a:solidFill>
                  <a:srgbClr val="0B3D91"/>
                </a:solidFill>
                <a:latin typeface="Arial" panose="020B0604020202020204" pitchFamily="34" charset="0"/>
                <a:cs typeface="Arial" panose="020B0604020202020204" pitchFamily="34" charset="0"/>
              </a:rPr>
              <a:t>T</a:t>
            </a:r>
            <a:r>
              <a:rPr lang="en-US" altLang="en-US" sz="1400" baseline="-25000" dirty="0" err="1">
                <a:solidFill>
                  <a:srgbClr val="0B3D91"/>
                </a:solidFill>
                <a:latin typeface="Arial" panose="020B0604020202020204" pitchFamily="34" charset="0"/>
                <a:cs typeface="Arial" panose="020B0604020202020204" pitchFamily="34" charset="0"/>
              </a:rPr>
              <a:t>new</a:t>
            </a:r>
            <a:r>
              <a:rPr lang="en-US" altLang="en-US" sz="1400" dirty="0">
                <a:solidFill>
                  <a:srgbClr val="0B3D91"/>
                </a:solidFill>
                <a:latin typeface="Arial" panose="020B0604020202020204" pitchFamily="34" charset="0"/>
                <a:cs typeface="Arial" panose="020B0604020202020204" pitchFamily="34" charset="0"/>
              </a:rPr>
              <a:t> – T</a:t>
            </a:r>
            <a:r>
              <a:rPr lang="en-US" altLang="en-US" sz="1400" baseline="-25000" dirty="0">
                <a:solidFill>
                  <a:srgbClr val="0B3D91"/>
                </a:solidFill>
                <a:latin typeface="Arial" panose="020B0604020202020204" pitchFamily="34" charset="0"/>
                <a:cs typeface="Arial" panose="020B0604020202020204" pitchFamily="34" charset="0"/>
              </a:rPr>
              <a:t>old</a:t>
            </a:r>
            <a:r>
              <a:rPr lang="en-US" altLang="en-US" sz="1400" dirty="0">
                <a:solidFill>
                  <a:srgbClr val="0B3D91"/>
                </a:solidFill>
                <a:latin typeface="Arial" panose="020B0604020202020204" pitchFamily="34" charset="0"/>
                <a:cs typeface="Arial" panose="020B0604020202020204" pitchFamily="34" charset="0"/>
              </a:rPr>
              <a:t>| / |</a:t>
            </a:r>
            <a:r>
              <a:rPr lang="en-US" altLang="en-US" sz="1400" dirty="0" err="1">
                <a:solidFill>
                  <a:srgbClr val="0B3D91"/>
                </a:solidFill>
                <a:latin typeface="Arial" panose="020B0604020202020204" pitchFamily="34" charset="0"/>
                <a:cs typeface="Arial" panose="020B0604020202020204" pitchFamily="34" charset="0"/>
              </a:rPr>
              <a:t>T</a:t>
            </a:r>
            <a:r>
              <a:rPr lang="en-US" altLang="en-US" sz="1400" baseline="-25000" dirty="0" err="1">
                <a:solidFill>
                  <a:srgbClr val="0B3D91"/>
                </a:solidFill>
                <a:latin typeface="Arial" panose="020B0604020202020204" pitchFamily="34" charset="0"/>
                <a:cs typeface="Arial" panose="020B0604020202020204" pitchFamily="34" charset="0"/>
              </a:rPr>
              <a:t>new</a:t>
            </a:r>
            <a:r>
              <a:rPr lang="en-US" altLang="en-US" sz="1400" dirty="0">
                <a:solidFill>
                  <a:srgbClr val="0B3D91"/>
                </a:solidFill>
                <a:latin typeface="Arial" panose="020B0604020202020204" pitchFamily="34" charset="0"/>
                <a:cs typeface="Arial" panose="020B0604020202020204" pitchFamily="34" charset="0"/>
              </a:rPr>
              <a:t> – T</a:t>
            </a:r>
            <a:r>
              <a:rPr lang="en-US" altLang="en-US" sz="1400" baseline="-25000" dirty="0">
                <a:solidFill>
                  <a:srgbClr val="0B3D91"/>
                </a:solidFill>
                <a:latin typeface="Arial" panose="020B0604020202020204" pitchFamily="34" charset="0"/>
                <a:cs typeface="Arial" panose="020B0604020202020204" pitchFamily="34" charset="0"/>
              </a:rPr>
              <a:t>old</a:t>
            </a:r>
            <a:r>
              <a:rPr lang="en-US" altLang="en-US" sz="1400" dirty="0">
                <a:solidFill>
                  <a:srgbClr val="0B3D91"/>
                </a:solidFill>
                <a:latin typeface="Arial" panose="020B0604020202020204" pitchFamily="34" charset="0"/>
                <a:cs typeface="Arial" panose="020B0604020202020204" pitchFamily="34" charset="0"/>
              </a:rPr>
              <a:t>| from previous iteration) </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3: Aitken’s Del Squared Method is used: T</a:t>
            </a:r>
            <a:r>
              <a:rPr lang="en-US" altLang="en-US" sz="1400" baseline="30000" dirty="0">
                <a:solidFill>
                  <a:srgbClr val="0B3D91"/>
                </a:solidFill>
                <a:latin typeface="Arial" panose="020B0604020202020204" pitchFamily="34" charset="0"/>
                <a:cs typeface="Arial" panose="020B0604020202020204" pitchFamily="34" charset="0"/>
              </a:rPr>
              <a:t>i</a:t>
            </a:r>
            <a:r>
              <a:rPr lang="en-US" altLang="en-US" sz="1400" dirty="0">
                <a:solidFill>
                  <a:srgbClr val="0B3D91"/>
                </a:solidFill>
                <a:latin typeface="Arial" panose="020B0604020202020204" pitchFamily="34" charset="0"/>
                <a:cs typeface="Arial" panose="020B0604020202020204" pitchFamily="34" charset="0"/>
              </a:rPr>
              <a:t> = ( T</a:t>
            </a:r>
            <a:r>
              <a:rPr lang="en-US" altLang="en-US" sz="1400" baseline="30000" dirty="0">
                <a:solidFill>
                  <a:srgbClr val="0B3D91"/>
                </a:solidFill>
                <a:latin typeface="Arial" panose="020B0604020202020204" pitchFamily="34" charset="0"/>
                <a:cs typeface="Arial" panose="020B0604020202020204" pitchFamily="34" charset="0"/>
              </a:rPr>
              <a:t>i </a:t>
            </a:r>
            <a:r>
              <a:rPr lang="en-US" altLang="en-US" sz="1400" dirty="0">
                <a:solidFill>
                  <a:srgbClr val="0B3D91"/>
                </a:solidFill>
                <a:latin typeface="Arial" panose="020B0604020202020204" pitchFamily="34" charset="0"/>
                <a:cs typeface="Arial" panose="020B0604020202020204" pitchFamily="34" charset="0"/>
              </a:rPr>
              <a:t>T</a:t>
            </a:r>
            <a:r>
              <a:rPr lang="en-US" altLang="en-US" sz="1400" baseline="30000" dirty="0">
                <a:solidFill>
                  <a:srgbClr val="0B3D91"/>
                </a:solidFill>
                <a:latin typeface="Arial" panose="020B0604020202020204" pitchFamily="34" charset="0"/>
                <a:cs typeface="Arial" panose="020B0604020202020204" pitchFamily="34" charset="0"/>
              </a:rPr>
              <a:t>i-2 </a:t>
            </a:r>
            <a:r>
              <a:rPr lang="en-US" altLang="en-US" sz="1400" dirty="0">
                <a:solidFill>
                  <a:srgbClr val="0B3D91"/>
                </a:solidFill>
                <a:latin typeface="Arial" panose="020B0604020202020204" pitchFamily="34" charset="0"/>
                <a:cs typeface="Arial" panose="020B0604020202020204" pitchFamily="34" charset="0"/>
              </a:rPr>
              <a:t>–</a:t>
            </a:r>
            <a:r>
              <a:rPr lang="en-US" altLang="en-US" sz="1400" baseline="30000" dirty="0">
                <a:solidFill>
                  <a:srgbClr val="0B3D91"/>
                </a:solidFill>
                <a:latin typeface="Arial" panose="020B0604020202020204" pitchFamily="34" charset="0"/>
                <a:cs typeface="Arial" panose="020B0604020202020204" pitchFamily="34" charset="0"/>
              </a:rPr>
              <a:t> </a:t>
            </a:r>
            <a:r>
              <a:rPr lang="en-US" altLang="en-US" sz="1400" dirty="0">
                <a:solidFill>
                  <a:srgbClr val="0B3D91"/>
                </a:solidFill>
                <a:latin typeface="Arial" panose="020B0604020202020204" pitchFamily="34" charset="0"/>
                <a:cs typeface="Arial" panose="020B0604020202020204" pitchFamily="34" charset="0"/>
              </a:rPr>
              <a:t>(T</a:t>
            </a:r>
            <a:r>
              <a:rPr lang="en-US" altLang="en-US" sz="1400" baseline="30000" dirty="0">
                <a:solidFill>
                  <a:srgbClr val="0B3D91"/>
                </a:solidFill>
                <a:latin typeface="Arial" panose="020B0604020202020204" pitchFamily="34" charset="0"/>
                <a:cs typeface="Arial" panose="020B0604020202020204" pitchFamily="34" charset="0"/>
              </a:rPr>
              <a:t>i-1</a:t>
            </a:r>
            <a:r>
              <a:rPr lang="en-US" altLang="en-US" sz="1400" dirty="0">
                <a:solidFill>
                  <a:srgbClr val="0B3D91"/>
                </a:solidFill>
                <a:latin typeface="Arial" panose="020B0604020202020204" pitchFamily="34" charset="0"/>
                <a:cs typeface="Arial" panose="020B0604020202020204" pitchFamily="34" charset="0"/>
              </a:rPr>
              <a:t>)</a:t>
            </a:r>
            <a:r>
              <a:rPr lang="en-US" altLang="en-US" sz="1400" baseline="30000" dirty="0">
                <a:solidFill>
                  <a:srgbClr val="0B3D91"/>
                </a:solidFill>
                <a:latin typeface="Arial" panose="020B0604020202020204" pitchFamily="34" charset="0"/>
                <a:cs typeface="Arial" panose="020B0604020202020204" pitchFamily="34" charset="0"/>
              </a:rPr>
              <a:t>2 </a:t>
            </a:r>
            <a:r>
              <a:rPr lang="en-US" altLang="en-US" sz="1400" dirty="0">
                <a:solidFill>
                  <a:srgbClr val="0B3D91"/>
                </a:solidFill>
                <a:latin typeface="Arial" panose="020B0604020202020204" pitchFamily="34" charset="0"/>
                <a:cs typeface="Arial" panose="020B0604020202020204" pitchFamily="34" charset="0"/>
              </a:rPr>
              <a:t>) / (T</a:t>
            </a:r>
            <a:r>
              <a:rPr lang="en-US" altLang="en-US" sz="1400" baseline="30000" dirty="0">
                <a:solidFill>
                  <a:srgbClr val="0B3D91"/>
                </a:solidFill>
                <a:latin typeface="Arial" panose="020B0604020202020204" pitchFamily="34" charset="0"/>
                <a:cs typeface="Arial" panose="020B0604020202020204" pitchFamily="34" charset="0"/>
              </a:rPr>
              <a:t>i </a:t>
            </a:r>
            <a:r>
              <a:rPr lang="en-US" altLang="en-US" sz="1400" dirty="0">
                <a:solidFill>
                  <a:srgbClr val="0B3D91"/>
                </a:solidFill>
                <a:latin typeface="Arial" panose="020B0604020202020204" pitchFamily="34" charset="0"/>
                <a:cs typeface="Arial" panose="020B0604020202020204" pitchFamily="34" charset="0"/>
              </a:rPr>
              <a:t>+ T</a:t>
            </a:r>
            <a:r>
              <a:rPr lang="en-US" altLang="en-US" sz="1400" baseline="30000" dirty="0">
                <a:solidFill>
                  <a:srgbClr val="0B3D91"/>
                </a:solidFill>
                <a:latin typeface="Arial" panose="020B0604020202020204" pitchFamily="34" charset="0"/>
                <a:cs typeface="Arial" panose="020B0604020202020204" pitchFamily="34" charset="0"/>
              </a:rPr>
              <a:t>i-2 </a:t>
            </a:r>
            <a:r>
              <a:rPr lang="en-US" altLang="en-US" sz="1400" dirty="0">
                <a:solidFill>
                  <a:srgbClr val="0B3D91"/>
                </a:solidFill>
                <a:latin typeface="Arial" panose="020B0604020202020204" pitchFamily="34" charset="0"/>
                <a:cs typeface="Arial" panose="020B0604020202020204" pitchFamily="34" charset="0"/>
              </a:rPr>
              <a:t>- 2T</a:t>
            </a:r>
            <a:r>
              <a:rPr lang="en-US" altLang="en-US" sz="1400" baseline="30000" dirty="0">
                <a:solidFill>
                  <a:srgbClr val="0B3D91"/>
                </a:solidFill>
                <a:latin typeface="Arial" panose="020B0604020202020204" pitchFamily="34" charset="0"/>
                <a:cs typeface="Arial" panose="020B0604020202020204" pitchFamily="34" charset="0"/>
              </a:rPr>
              <a:t>i-1</a:t>
            </a:r>
            <a:r>
              <a:rPr lang="en-US" altLang="en-US" sz="1400" dirty="0">
                <a:solidFill>
                  <a:srgbClr val="0B3D91"/>
                </a:solidFill>
                <a:latin typeface="Arial" panose="020B0604020202020204" pitchFamily="34" charset="0"/>
                <a:cs typeface="Arial" panose="020B0604020202020204" pitchFamily="34" charset="0"/>
              </a:rPr>
              <a:t>) which requires at least 3 iterations to have been solved and i represents the current iteration.  NOTE, this approach is only applied if the 3 iterations are monotonically increasing or decreasing</a:t>
            </a:r>
          </a:p>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EXTLIM: </a:t>
            </a:r>
            <a:r>
              <a:rPr lang="en-US" altLang="en-US" sz="1800" dirty="0" err="1">
                <a:solidFill>
                  <a:srgbClr val="0B3D91"/>
                </a:solidFill>
                <a:latin typeface="Arial" panose="020B0604020202020204" pitchFamily="34" charset="0"/>
                <a:cs typeface="Arial" panose="020B0604020202020204" pitchFamily="34" charset="0"/>
              </a:rPr>
              <a:t>EXTrapolation</a:t>
            </a:r>
            <a:r>
              <a:rPr lang="en-US" altLang="en-US" sz="1800" dirty="0">
                <a:solidFill>
                  <a:srgbClr val="0B3D91"/>
                </a:solidFill>
                <a:latin typeface="Arial" panose="020B0604020202020204" pitchFamily="34" charset="0"/>
                <a:cs typeface="Arial" panose="020B0604020202020204" pitchFamily="34" charset="0"/>
              </a:rPr>
              <a:t> </a:t>
            </a:r>
            <a:r>
              <a:rPr lang="en-US" altLang="en-US" sz="1800" dirty="0" err="1">
                <a:solidFill>
                  <a:srgbClr val="0B3D91"/>
                </a:solidFill>
                <a:latin typeface="Arial" panose="020B0604020202020204" pitchFamily="34" charset="0"/>
                <a:cs typeface="Arial" panose="020B0604020202020204" pitchFamily="34" charset="0"/>
              </a:rPr>
              <a:t>LIMit</a:t>
            </a:r>
            <a:r>
              <a:rPr lang="en-US" altLang="en-US" sz="1800" dirty="0">
                <a:solidFill>
                  <a:srgbClr val="0B3D91"/>
                </a:solidFill>
                <a:latin typeface="Arial" panose="020B0604020202020204" pitchFamily="34" charset="0"/>
                <a:cs typeface="Arial" panose="020B0604020202020204" pitchFamily="34" charset="0"/>
              </a:rPr>
              <a:t> (Default=0.5)</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Ignored if ITERXT =1 or 2</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If &lt;1: Damping factor -- helps force convergence if oscillating (under relaxation)</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If &gt;1: Acceleration factor -- helps accelerate solution, but may result in oscillations (over relaxation)</a:t>
            </a:r>
          </a:p>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SINDA will often detect oscillations during steady state solutions and apply heavy damping at a submodel level (ITERXT = 0, EXTLIM=0.5) to try to dampen out oscillations and reach convergence</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Less often needed in TRANSIENT, where </a:t>
            </a:r>
            <a:r>
              <a:rPr lang="en-US" altLang="en-US" sz="1400" dirty="0" err="1">
                <a:solidFill>
                  <a:srgbClr val="0B3D91"/>
                </a:solidFill>
                <a:latin typeface="Arial" panose="020B0604020202020204" pitchFamily="34" charset="0"/>
                <a:cs typeface="Arial" panose="020B0604020202020204" pitchFamily="34" charset="0"/>
              </a:rPr>
              <a:t>mCp</a:t>
            </a:r>
            <a:r>
              <a:rPr lang="en-US" altLang="en-US" sz="1400" dirty="0">
                <a:solidFill>
                  <a:srgbClr val="0B3D91"/>
                </a:solidFill>
                <a:latin typeface="Arial" panose="020B0604020202020204" pitchFamily="34" charset="0"/>
                <a:cs typeface="Arial" panose="020B0604020202020204" pitchFamily="34" charset="0"/>
              </a:rPr>
              <a:t> terms act as damping factor to sudden changes</a:t>
            </a:r>
            <a:endParaRPr lang="en-US" altLang="en-US" sz="1000" dirty="0">
              <a:solidFill>
                <a:srgbClr val="0B3D91"/>
              </a:solidFill>
              <a:latin typeface="Arial" panose="020B0604020202020204" pitchFamily="34" charset="0"/>
              <a:cs typeface="Arial" panose="020B0604020202020204" pitchFamily="34" charset="0"/>
            </a:endParaRPr>
          </a:p>
        </p:txBody>
      </p:sp>
      <p:sp>
        <p:nvSpPr>
          <p:cNvPr id="4" name="Slide Number Placeholder 1">
            <a:extLst>
              <a:ext uri="{FF2B5EF4-FFF2-40B4-BE49-F238E27FC236}">
                <a16:creationId xmlns:a16="http://schemas.microsoft.com/office/drawing/2014/main" id="{C476C5D4-B1A7-4C53-BD05-89B1B2693CD6}"/>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237</a:t>
            </a:fld>
            <a:endParaRPr lang="en-US" altLang="en-US" sz="1200" dirty="0"/>
          </a:p>
        </p:txBody>
      </p:sp>
    </p:spTree>
    <p:extLst>
      <p:ext uri="{BB962C8B-B14F-4D97-AF65-F5344CB8AC3E}">
        <p14:creationId xmlns:p14="http://schemas.microsoft.com/office/powerpoint/2010/main" val="283454695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90600" y="0"/>
            <a:ext cx="7315200" cy="990600"/>
          </a:xfrm>
        </p:spPr>
        <p:txBody>
          <a:bodyPr wrap="square" lIns="0" tIns="12700" rIns="0" bIns="0" rtlCol="0">
            <a:noAutofit/>
          </a:bodyPr>
          <a:lstStyle/>
          <a:p>
            <a:pPr marL="12700">
              <a:spcBef>
                <a:spcPts val="100"/>
              </a:spcBef>
              <a:defRPr/>
            </a:pPr>
            <a:r>
              <a:rPr lang="en-US" sz="3200" spc="-5" dirty="0"/>
              <a:t>Selecting a Timestep</a:t>
            </a:r>
            <a:endParaRPr sz="3200" dirty="0"/>
          </a:p>
        </p:txBody>
      </p:sp>
      <p:sp>
        <p:nvSpPr>
          <p:cNvPr id="12" name="object 3">
            <a:extLst>
              <a:ext uri="{FF2B5EF4-FFF2-40B4-BE49-F238E27FC236}">
                <a16:creationId xmlns:a16="http://schemas.microsoft.com/office/drawing/2014/main" id="{0A27CFC5-A06A-489D-B2E1-0B78C4F855C8}"/>
              </a:ext>
            </a:extLst>
          </p:cNvPr>
          <p:cNvSpPr txBox="1">
            <a:spLocks noChangeArrowheads="1"/>
          </p:cNvSpPr>
          <p:nvPr/>
        </p:nvSpPr>
        <p:spPr bwMode="auto">
          <a:xfrm>
            <a:off x="231775" y="1182761"/>
            <a:ext cx="8759825" cy="496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SINDA defaults to automatic timestep selection (DTIMEI=0).  A term called CSGMIN (Capacitance Divided by Sum of Conductors) is useful to see where conditions might exist that may cause the timesteps to be smaller than a user might like.  Note that the units for CSG are units of time (W/K / (J/K) = s):</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Small Capacitance → small CSG.  </a:t>
            </a:r>
            <a:r>
              <a:rPr lang="en-US" altLang="en-US" sz="1600" b="1" dirty="0">
                <a:solidFill>
                  <a:srgbClr val="0B3D91"/>
                </a:solidFill>
                <a:latin typeface="Arial" panose="020B0604020202020204" pitchFamily="34" charset="0"/>
                <a:cs typeface="Arial" panose="020B0604020202020204" pitchFamily="34" charset="0"/>
              </a:rPr>
              <a:t>If capacitance is very small, make node arithmetic.</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Large Conductance → small CSG.  </a:t>
            </a:r>
            <a:r>
              <a:rPr lang="en-US" altLang="en-US" sz="1600" b="1" dirty="0">
                <a:solidFill>
                  <a:srgbClr val="0B3D91"/>
                </a:solidFill>
                <a:latin typeface="Arial" panose="020B0604020202020204" pitchFamily="34" charset="0"/>
                <a:cs typeface="Arial" panose="020B0604020202020204" pitchFamily="34" charset="0"/>
              </a:rPr>
              <a:t>If conductance is too large, consider merging into a single node and eliminating large conductance.</a:t>
            </a:r>
          </a:p>
          <a:p>
            <a:pPr lvl="1">
              <a:spcBef>
                <a:spcPts val="100"/>
              </a:spcBef>
              <a:buFontTx/>
              <a:buChar char="•"/>
            </a:pPr>
            <a:r>
              <a:rPr lang="en-US" altLang="en-US" sz="1600" b="1" u="sng" dirty="0">
                <a:solidFill>
                  <a:srgbClr val="FF0000"/>
                </a:solidFill>
                <a:latin typeface="Arial" panose="020B0604020202020204" pitchFamily="34" charset="0"/>
                <a:cs typeface="Arial" panose="020B0604020202020204" pitchFamily="34" charset="0"/>
              </a:rPr>
              <a:t>NEVER use a large conductance (e.g. 500 W/K) to make two nodes go to the same temperature.  This can lead to numerical instability in the solution.</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Also, be careful of very small thicknesses in Thermal Desktop that may lead to a high conductance (e.g. modeling the actual thickness of the adhesive for a heater mat contactor to the mounting substrate)</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To troubleshoot small timestep with DTIMEI=0, search for “THIS SUBMODEL CONTAINS TIME STEP LIMITING NODE:” in the .out file.  This will highlight the particular node and submodel that is driving the timestep.  May not be the same throughout the solution…</a:t>
            </a:r>
          </a:p>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DTIMEL/DTIMEH can be used to prevent timesteps from going too small or large</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If calculated timestep &gt; DTIMEH, then it is set to DTIMEH</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If calculated timestep &lt; DTIMEL, </a:t>
            </a:r>
            <a:r>
              <a:rPr lang="en-US" altLang="en-US" sz="1600" b="1" u="sng" dirty="0">
                <a:solidFill>
                  <a:srgbClr val="0B3D91"/>
                </a:solidFill>
                <a:latin typeface="Arial" panose="020B0604020202020204" pitchFamily="34" charset="0"/>
                <a:cs typeface="Arial" panose="020B0604020202020204" pitchFamily="34" charset="0"/>
              </a:rPr>
              <a:t>then the run terminates with an error message</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More often than not, the calculated timestep is smaller that what a user would like…</a:t>
            </a:r>
          </a:p>
        </p:txBody>
      </p:sp>
      <p:sp>
        <p:nvSpPr>
          <p:cNvPr id="4" name="Slide Number Placeholder 1">
            <a:extLst>
              <a:ext uri="{FF2B5EF4-FFF2-40B4-BE49-F238E27FC236}">
                <a16:creationId xmlns:a16="http://schemas.microsoft.com/office/drawing/2014/main" id="{EF7315A2-FD82-4998-B0CE-90C08D851A73}"/>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238</a:t>
            </a:fld>
            <a:endParaRPr lang="en-US" altLang="en-US" sz="1200" dirty="0"/>
          </a:p>
        </p:txBody>
      </p:sp>
    </p:spTree>
    <p:extLst>
      <p:ext uri="{BB962C8B-B14F-4D97-AF65-F5344CB8AC3E}">
        <p14:creationId xmlns:p14="http://schemas.microsoft.com/office/powerpoint/2010/main" val="130756063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14400" y="0"/>
            <a:ext cx="7391400" cy="999158"/>
          </a:xfrm>
        </p:spPr>
        <p:txBody>
          <a:bodyPr wrap="square" lIns="0" tIns="12700" rIns="0" bIns="0" rtlCol="0">
            <a:noAutofit/>
          </a:bodyPr>
          <a:lstStyle/>
          <a:p>
            <a:pPr marL="12700">
              <a:spcBef>
                <a:spcPts val="100"/>
              </a:spcBef>
              <a:defRPr/>
            </a:pPr>
            <a:r>
              <a:rPr lang="en-US" sz="3200" spc="-5" dirty="0"/>
              <a:t>Selecting a Timestep</a:t>
            </a:r>
            <a:endParaRPr sz="3200" dirty="0"/>
          </a:p>
        </p:txBody>
      </p:sp>
      <p:sp>
        <p:nvSpPr>
          <p:cNvPr id="12" name="object 3">
            <a:extLst>
              <a:ext uri="{FF2B5EF4-FFF2-40B4-BE49-F238E27FC236}">
                <a16:creationId xmlns:a16="http://schemas.microsoft.com/office/drawing/2014/main" id="{0A27CFC5-A06A-489D-B2E1-0B78C4F855C8}"/>
              </a:ext>
            </a:extLst>
          </p:cNvPr>
          <p:cNvSpPr txBox="1">
            <a:spLocks noChangeArrowheads="1"/>
          </p:cNvSpPr>
          <p:nvPr/>
        </p:nvSpPr>
        <p:spPr bwMode="auto">
          <a:xfrm>
            <a:off x="152401" y="1066800"/>
            <a:ext cx="8839200" cy="531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A user may also set DTIMEI to an explicit value to force a particular timestep</a:t>
            </a:r>
          </a:p>
          <a:p>
            <a:pPr>
              <a:spcBef>
                <a:spcPts val="100"/>
              </a:spcBef>
              <a:buFontTx/>
              <a:buChar char="•"/>
            </a:pPr>
            <a:r>
              <a:rPr lang="en-US" altLang="en-US" sz="1800" b="1" u="sng" dirty="0">
                <a:solidFill>
                  <a:srgbClr val="0B3D91"/>
                </a:solidFill>
                <a:latin typeface="Arial" panose="020B0604020202020204" pitchFamily="34" charset="0"/>
                <a:cs typeface="Arial" panose="020B0604020202020204" pitchFamily="34" charset="0"/>
              </a:rPr>
              <a:t>AUTHOR’s OPINION</a:t>
            </a:r>
            <a:r>
              <a:rPr lang="en-US" altLang="en-US" sz="1800" dirty="0">
                <a:solidFill>
                  <a:srgbClr val="0B3D91"/>
                </a:solidFill>
                <a:latin typeface="Arial" panose="020B0604020202020204" pitchFamily="34" charset="0"/>
                <a:cs typeface="Arial" panose="020B0604020202020204" pitchFamily="34" charset="0"/>
              </a:rPr>
              <a:t>:: Although the software vendor cautions against doing this, my experience has been that with larger models assembled from a variety of organizations and model developers, a reasonable timestep to achieve results in a timely manner is acceptable rather than waiting for the optimum timestep to be determined by the code</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Unless great care is taken throughout the </a:t>
            </a:r>
            <a:r>
              <a:rPr lang="en-US" altLang="en-US" sz="1600" u="sng" dirty="0">
                <a:solidFill>
                  <a:srgbClr val="0B3D91"/>
                </a:solidFill>
                <a:latin typeface="Arial" panose="020B0604020202020204" pitchFamily="34" charset="0"/>
                <a:cs typeface="Arial" panose="020B0604020202020204" pitchFamily="34" charset="0"/>
              </a:rPr>
              <a:t>entire model</a:t>
            </a:r>
            <a:r>
              <a:rPr lang="en-US" altLang="en-US" sz="1600" dirty="0">
                <a:solidFill>
                  <a:srgbClr val="0B3D91"/>
                </a:solidFill>
                <a:latin typeface="Arial" panose="020B0604020202020204" pitchFamily="34" charset="0"/>
                <a:cs typeface="Arial" panose="020B0604020202020204" pitchFamily="34" charset="0"/>
              </a:rPr>
              <a:t> to ensure capacitances are not too small and conductors are not too large, the solution may suffer from small timesteps due to one localized area.  Finding and fixing this may take more work than is desired…</a:t>
            </a:r>
          </a:p>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A sample Low Earth Orbit model explored the difference between a user selected timestep of 30 s and automatic timestep calculation</a:t>
            </a:r>
          </a:p>
          <a:p>
            <a:pPr marL="404813"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49.7 s to run with DTIMEI=30; 554.3 s with DTIMEI=0 </a:t>
            </a:r>
            <a:r>
              <a:rPr lang="en-US" altLang="en-US" sz="1600" i="1" dirty="0">
                <a:solidFill>
                  <a:srgbClr val="0B3D91"/>
                </a:solidFill>
                <a:latin typeface="Arial" panose="020B0604020202020204" pitchFamily="34" charset="0"/>
                <a:cs typeface="Arial" panose="020B0604020202020204" pitchFamily="34" charset="0"/>
              </a:rPr>
              <a:t>(Factor of 10x slower…)</a:t>
            </a:r>
          </a:p>
          <a:p>
            <a:pPr marL="404813"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All Orbit Average nodal temperatures were within 1°C over all nodes</a:t>
            </a:r>
          </a:p>
          <a:p>
            <a:pPr marL="404813"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Some MLI nodes did show considerable differences in temperatures </a:t>
            </a:r>
            <a:r>
              <a:rPr lang="en-US" altLang="en-US" sz="1600" i="1" u="sng" dirty="0">
                <a:solidFill>
                  <a:srgbClr val="0B3D91"/>
                </a:solidFill>
                <a:latin typeface="Arial" panose="020B0604020202020204" pitchFamily="34" charset="0"/>
                <a:cs typeface="Arial" panose="020B0604020202020204" pitchFamily="34" charset="0"/>
              </a:rPr>
              <a:t>at particular timesteps</a:t>
            </a:r>
            <a:r>
              <a:rPr lang="en-US" altLang="en-US" sz="1600" dirty="0">
                <a:solidFill>
                  <a:srgbClr val="0B3D91"/>
                </a:solidFill>
                <a:latin typeface="Arial" panose="020B0604020202020204" pitchFamily="34" charset="0"/>
                <a:cs typeface="Arial" panose="020B0604020202020204" pitchFamily="34" charset="0"/>
              </a:rPr>
              <a:t>.   This is most likely due to the TIMEM variable (TIMEN + TIMEO)/2, which is                        used for interpolation of the environmental fluxes.</a:t>
            </a:r>
          </a:p>
          <a:p>
            <a:pPr marL="404813"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Taking an example as shown to the right, the purple line represents the env</a:t>
            </a:r>
          </a:p>
          <a:p>
            <a:pPr marL="404813" lvl="1">
              <a:spcBef>
                <a:spcPts val="100"/>
              </a:spcBef>
              <a:buNone/>
            </a:pPr>
            <a:r>
              <a:rPr lang="en-US" altLang="en-US" sz="1600" dirty="0">
                <a:solidFill>
                  <a:srgbClr val="0B3D91"/>
                </a:solidFill>
                <a:latin typeface="Arial" panose="020B0604020202020204" pitchFamily="34" charset="0"/>
                <a:cs typeface="Arial" panose="020B0604020202020204" pitchFamily="34" charset="0"/>
              </a:rPr>
              <a:t>	flux.  With the same TIMEN (solid dot), but different timesteps, the TIMEO </a:t>
            </a:r>
          </a:p>
          <a:p>
            <a:pPr marL="404813" lvl="1">
              <a:spcBef>
                <a:spcPts val="100"/>
              </a:spcBef>
              <a:buNone/>
            </a:pPr>
            <a:r>
              <a:rPr lang="en-US" altLang="en-US" sz="1600" dirty="0">
                <a:solidFill>
                  <a:srgbClr val="0B3D91"/>
                </a:solidFill>
                <a:latin typeface="Arial" panose="020B0604020202020204" pitchFamily="34" charset="0"/>
                <a:cs typeface="Arial" panose="020B0604020202020204" pitchFamily="34" charset="0"/>
              </a:rPr>
              <a:t>	(open dot) is different as is the TIMEM used for interpolation.  So, based</a:t>
            </a:r>
          </a:p>
          <a:p>
            <a:pPr marL="404813" lvl="1">
              <a:spcBef>
                <a:spcPts val="100"/>
              </a:spcBef>
              <a:buNone/>
            </a:pPr>
            <a:r>
              <a:rPr lang="en-US" altLang="en-US" sz="1600" dirty="0">
                <a:solidFill>
                  <a:srgbClr val="0B3D91"/>
                </a:solidFill>
                <a:latin typeface="Arial" panose="020B0604020202020204" pitchFamily="34" charset="0"/>
                <a:cs typeface="Arial" panose="020B0604020202020204" pitchFamily="34" charset="0"/>
              </a:rPr>
              <a:t>	on the timestep, a different </a:t>
            </a:r>
            <a:r>
              <a:rPr lang="en-US" altLang="en-US" sz="1600" dirty="0" err="1">
                <a:solidFill>
                  <a:srgbClr val="0B3D91"/>
                </a:solidFill>
                <a:latin typeface="Arial" panose="020B0604020202020204" pitchFamily="34" charset="0"/>
                <a:cs typeface="Arial" panose="020B0604020202020204" pitchFamily="34" charset="0"/>
              </a:rPr>
              <a:t>Qenv</a:t>
            </a:r>
            <a:r>
              <a:rPr lang="en-US" altLang="en-US" sz="1600" dirty="0">
                <a:solidFill>
                  <a:srgbClr val="0B3D91"/>
                </a:solidFill>
                <a:latin typeface="Arial" panose="020B0604020202020204" pitchFamily="34" charset="0"/>
                <a:cs typeface="Arial" panose="020B0604020202020204" pitchFamily="34" charset="0"/>
              </a:rPr>
              <a:t> would be used for the same TIMEN…</a:t>
            </a:r>
            <a:endParaRPr lang="en-US" altLang="en-US" sz="1100" dirty="0">
              <a:solidFill>
                <a:srgbClr val="0B3D91"/>
              </a:solidFill>
              <a:latin typeface="Arial" panose="020B0604020202020204" pitchFamily="34" charset="0"/>
              <a:cs typeface="Arial" panose="020B0604020202020204" pitchFamily="34" charset="0"/>
            </a:endParaRPr>
          </a:p>
        </p:txBody>
      </p:sp>
      <p:grpSp>
        <p:nvGrpSpPr>
          <p:cNvPr id="42" name="Group 41">
            <a:extLst>
              <a:ext uri="{FF2B5EF4-FFF2-40B4-BE49-F238E27FC236}">
                <a16:creationId xmlns:a16="http://schemas.microsoft.com/office/drawing/2014/main" id="{8C28F974-2279-4D68-B745-880F85EC1F92}"/>
              </a:ext>
            </a:extLst>
          </p:cNvPr>
          <p:cNvGrpSpPr/>
          <p:nvPr/>
        </p:nvGrpSpPr>
        <p:grpSpPr>
          <a:xfrm>
            <a:off x="7315200" y="4673590"/>
            <a:ext cx="1828800" cy="1841110"/>
            <a:chOff x="6941749" y="5095008"/>
            <a:chExt cx="1745051" cy="1757978"/>
          </a:xfrm>
        </p:grpSpPr>
        <p:cxnSp>
          <p:nvCxnSpPr>
            <p:cNvPr id="4" name="Straight Connector 3">
              <a:extLst>
                <a:ext uri="{FF2B5EF4-FFF2-40B4-BE49-F238E27FC236}">
                  <a16:creationId xmlns:a16="http://schemas.microsoft.com/office/drawing/2014/main" id="{F763F174-66CD-4B82-A1ED-D97B449D3960}"/>
                </a:ext>
              </a:extLst>
            </p:cNvPr>
            <p:cNvCxnSpPr>
              <a:cxnSpLocks/>
            </p:cNvCxnSpPr>
            <p:nvPr/>
          </p:nvCxnSpPr>
          <p:spPr>
            <a:xfrm>
              <a:off x="7315200" y="6172200"/>
              <a:ext cx="990600" cy="0"/>
            </a:xfrm>
            <a:prstGeom prst="line">
              <a:avLst/>
            </a:prstGeom>
            <a:ln w="158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F343E0A-FDBD-4AC1-A3F7-D2CA0F13933E}"/>
                </a:ext>
              </a:extLst>
            </p:cNvPr>
            <p:cNvCxnSpPr>
              <a:cxnSpLocks/>
            </p:cNvCxnSpPr>
            <p:nvPr/>
          </p:nvCxnSpPr>
          <p:spPr>
            <a:xfrm flipV="1">
              <a:off x="8305800" y="5342971"/>
              <a:ext cx="228600" cy="829229"/>
            </a:xfrm>
            <a:prstGeom prst="line">
              <a:avLst/>
            </a:prstGeom>
            <a:ln w="15875">
              <a:solidFill>
                <a:srgbClr val="7030A0"/>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B182563D-2313-4638-868E-929EB851EC8B}"/>
                </a:ext>
              </a:extLst>
            </p:cNvPr>
            <p:cNvSpPr/>
            <p:nvPr/>
          </p:nvSpPr>
          <p:spPr>
            <a:xfrm>
              <a:off x="8534400" y="6202681"/>
              <a:ext cx="45719" cy="45719"/>
            </a:xfrm>
            <a:prstGeom prst="ellipse">
              <a:avLst/>
            </a:prstGeom>
            <a:solidFill>
              <a:srgbClr val="00B050"/>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89DA1F9-25B7-4FB6-ADED-B2349796D3FA}"/>
                </a:ext>
              </a:extLst>
            </p:cNvPr>
            <p:cNvSpPr/>
            <p:nvPr/>
          </p:nvSpPr>
          <p:spPr>
            <a:xfrm>
              <a:off x="8305800" y="6202681"/>
              <a:ext cx="45719" cy="45719"/>
            </a:xfrm>
            <a:prstGeom prst="ellipse">
              <a:avLst/>
            </a:prstGeom>
            <a:no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2FB3FC2-7A53-44DF-888C-7CE91F749C5B}"/>
                </a:ext>
              </a:extLst>
            </p:cNvPr>
            <p:cNvSpPr/>
            <p:nvPr/>
          </p:nvSpPr>
          <p:spPr>
            <a:xfrm>
              <a:off x="7543800" y="6307977"/>
              <a:ext cx="45719" cy="45719"/>
            </a:xfrm>
            <a:prstGeom prst="ellipse">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E9D6EE36-3C21-49A1-83F4-93CA9E50C2DE}"/>
                </a:ext>
              </a:extLst>
            </p:cNvPr>
            <p:cNvCxnSpPr>
              <a:cxnSpLocks/>
            </p:cNvCxnSpPr>
            <p:nvPr/>
          </p:nvCxnSpPr>
          <p:spPr>
            <a:xfrm flipV="1">
              <a:off x="8077200" y="6032268"/>
              <a:ext cx="0" cy="22859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F0E562D0-CD1E-475C-90EE-0E6C0363C1A3}"/>
                </a:ext>
              </a:extLst>
            </p:cNvPr>
            <p:cNvSpPr/>
            <p:nvPr/>
          </p:nvSpPr>
          <p:spPr>
            <a:xfrm>
              <a:off x="8534400" y="6307977"/>
              <a:ext cx="45719" cy="45719"/>
            </a:xfrm>
            <a:prstGeom prst="ellipse">
              <a:avLst/>
            </a:prstGeom>
            <a:solidFill>
              <a:srgbClr val="FF0000"/>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81983902-B67D-45D9-835D-97F3A8C62219}"/>
                </a:ext>
              </a:extLst>
            </p:cNvPr>
            <p:cNvCxnSpPr>
              <a:cxnSpLocks/>
            </p:cNvCxnSpPr>
            <p:nvPr/>
          </p:nvCxnSpPr>
          <p:spPr>
            <a:xfrm>
              <a:off x="7579820" y="6332912"/>
              <a:ext cx="97536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14C1247-4AA2-4A73-9225-4F8E3B356713}"/>
                </a:ext>
              </a:extLst>
            </p:cNvPr>
            <p:cNvSpPr txBox="1"/>
            <p:nvPr/>
          </p:nvSpPr>
          <p:spPr>
            <a:xfrm>
              <a:off x="7949736" y="6256712"/>
              <a:ext cx="249380" cy="123111"/>
            </a:xfrm>
            <a:prstGeom prst="rect">
              <a:avLst/>
            </a:prstGeom>
            <a:solidFill>
              <a:schemeClr val="bg1"/>
            </a:solidFill>
          </p:spPr>
          <p:txBody>
            <a:bodyPr wrap="square" lIns="0" tIns="0" rIns="0" bIns="0" rtlCol="0">
              <a:spAutoFit/>
            </a:bodyPr>
            <a:lstStyle/>
            <a:p>
              <a:pPr algn="ctr"/>
              <a:r>
                <a:rPr lang="en-US" sz="800" dirty="0"/>
                <a:t>30s</a:t>
              </a:r>
            </a:p>
          </p:txBody>
        </p:sp>
        <p:sp>
          <p:nvSpPr>
            <p:cNvPr id="28" name="Oval 27">
              <a:extLst>
                <a:ext uri="{FF2B5EF4-FFF2-40B4-BE49-F238E27FC236}">
                  <a16:creationId xmlns:a16="http://schemas.microsoft.com/office/drawing/2014/main" id="{83D32453-4B8E-436A-8F0D-017546079533}"/>
                </a:ext>
              </a:extLst>
            </p:cNvPr>
            <p:cNvSpPr/>
            <p:nvPr/>
          </p:nvSpPr>
          <p:spPr>
            <a:xfrm>
              <a:off x="8054340" y="6141720"/>
              <a:ext cx="45719" cy="45719"/>
            </a:xfrm>
            <a:prstGeom prst="ellipse">
              <a:avLst/>
            </a:prstGeom>
            <a:solidFill>
              <a:srgbClr val="FF0000"/>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D4C05233-17BD-4A8B-8F3F-0A9A78EF8D48}"/>
                </a:ext>
              </a:extLst>
            </p:cNvPr>
            <p:cNvCxnSpPr>
              <a:cxnSpLocks/>
            </p:cNvCxnSpPr>
            <p:nvPr/>
          </p:nvCxnSpPr>
          <p:spPr>
            <a:xfrm>
              <a:off x="8347363" y="6227620"/>
              <a:ext cx="195349"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0E24087-F7F4-4CE2-AD4C-53D34E3C4911}"/>
                </a:ext>
              </a:extLst>
            </p:cNvPr>
            <p:cNvSpPr txBox="1"/>
            <p:nvPr/>
          </p:nvSpPr>
          <p:spPr>
            <a:xfrm>
              <a:off x="8373688" y="6154381"/>
              <a:ext cx="127464" cy="123111"/>
            </a:xfrm>
            <a:prstGeom prst="rect">
              <a:avLst/>
            </a:prstGeom>
            <a:solidFill>
              <a:schemeClr val="bg1"/>
            </a:solidFill>
          </p:spPr>
          <p:txBody>
            <a:bodyPr wrap="square" lIns="0" tIns="0" rIns="0" bIns="0" rtlCol="0">
              <a:spAutoFit/>
            </a:bodyPr>
            <a:lstStyle/>
            <a:p>
              <a:pPr algn="ctr"/>
              <a:r>
                <a:rPr lang="en-US" sz="800" dirty="0"/>
                <a:t>2s</a:t>
              </a:r>
            </a:p>
          </p:txBody>
        </p:sp>
        <p:cxnSp>
          <p:nvCxnSpPr>
            <p:cNvPr id="31" name="Straight Connector 30">
              <a:extLst>
                <a:ext uri="{FF2B5EF4-FFF2-40B4-BE49-F238E27FC236}">
                  <a16:creationId xmlns:a16="http://schemas.microsoft.com/office/drawing/2014/main" id="{517191CB-D47F-41E0-B733-656520112843}"/>
                </a:ext>
              </a:extLst>
            </p:cNvPr>
            <p:cNvCxnSpPr>
              <a:cxnSpLocks/>
            </p:cNvCxnSpPr>
            <p:nvPr/>
          </p:nvCxnSpPr>
          <p:spPr>
            <a:xfrm flipV="1">
              <a:off x="8437420" y="5715000"/>
              <a:ext cx="0" cy="448888"/>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738B6B6C-56C4-44CF-9901-EFC168E3A4CC}"/>
                </a:ext>
              </a:extLst>
            </p:cNvPr>
            <p:cNvSpPr/>
            <p:nvPr/>
          </p:nvSpPr>
          <p:spPr>
            <a:xfrm>
              <a:off x="8408325" y="5683828"/>
              <a:ext cx="45719" cy="45719"/>
            </a:xfrm>
            <a:prstGeom prst="ellipse">
              <a:avLst/>
            </a:prstGeom>
            <a:solidFill>
              <a:srgbClr val="00B050"/>
            </a:solidFill>
            <a:ln w="63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10267C54-2930-4372-8DB2-E1DA7B4C70C0}"/>
                </a:ext>
              </a:extLst>
            </p:cNvPr>
            <p:cNvSpPr txBox="1"/>
            <p:nvPr/>
          </p:nvSpPr>
          <p:spPr>
            <a:xfrm rot="16200000">
              <a:off x="6661903" y="5374854"/>
              <a:ext cx="937259" cy="377567"/>
            </a:xfrm>
            <a:prstGeom prst="rect">
              <a:avLst/>
            </a:prstGeom>
            <a:noFill/>
          </p:spPr>
          <p:txBody>
            <a:bodyPr wrap="square" rtlCol="0">
              <a:spAutoFit/>
            </a:bodyPr>
            <a:lstStyle/>
            <a:p>
              <a:r>
                <a:rPr lang="en-US" sz="1400" dirty="0"/>
                <a:t>Q</a:t>
              </a:r>
              <a:r>
                <a:rPr lang="en-US" sz="1400" baseline="-25000" dirty="0"/>
                <a:t>ENV</a:t>
              </a:r>
            </a:p>
          </p:txBody>
        </p:sp>
        <p:sp>
          <p:nvSpPr>
            <p:cNvPr id="35" name="TextBox 34">
              <a:extLst>
                <a:ext uri="{FF2B5EF4-FFF2-40B4-BE49-F238E27FC236}">
                  <a16:creationId xmlns:a16="http://schemas.microsoft.com/office/drawing/2014/main" id="{B582E8C9-EBC3-4973-81A8-EBD8B42F08F6}"/>
                </a:ext>
              </a:extLst>
            </p:cNvPr>
            <p:cNvSpPr txBox="1"/>
            <p:nvPr/>
          </p:nvSpPr>
          <p:spPr>
            <a:xfrm>
              <a:off x="7597142" y="6475419"/>
              <a:ext cx="937259" cy="377567"/>
            </a:xfrm>
            <a:prstGeom prst="rect">
              <a:avLst/>
            </a:prstGeom>
            <a:noFill/>
          </p:spPr>
          <p:txBody>
            <a:bodyPr wrap="square" rtlCol="0">
              <a:spAutoFit/>
            </a:bodyPr>
            <a:lstStyle/>
            <a:p>
              <a:pPr algn="ctr"/>
              <a:r>
                <a:rPr lang="en-US" sz="1400" dirty="0"/>
                <a:t>Time</a:t>
              </a:r>
              <a:endParaRPr lang="en-US" sz="1400" baseline="-25000" dirty="0"/>
            </a:p>
          </p:txBody>
        </p:sp>
        <p:cxnSp>
          <p:nvCxnSpPr>
            <p:cNvPr id="37" name="Straight Connector 36">
              <a:extLst>
                <a:ext uri="{FF2B5EF4-FFF2-40B4-BE49-F238E27FC236}">
                  <a16:creationId xmlns:a16="http://schemas.microsoft.com/office/drawing/2014/main" id="{0F1B52D8-B2EA-401E-A504-F036A6FD5FAC}"/>
                </a:ext>
              </a:extLst>
            </p:cNvPr>
            <p:cNvCxnSpPr/>
            <p:nvPr/>
          </p:nvCxnSpPr>
          <p:spPr>
            <a:xfrm>
              <a:off x="7315200" y="5257800"/>
              <a:ext cx="0" cy="12864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649A725-611D-4F43-89C0-F5817BC3CEA0}"/>
                </a:ext>
              </a:extLst>
            </p:cNvPr>
            <p:cNvCxnSpPr>
              <a:cxnSpLocks/>
            </p:cNvCxnSpPr>
            <p:nvPr/>
          </p:nvCxnSpPr>
          <p:spPr>
            <a:xfrm>
              <a:off x="7315200" y="6544229"/>
              <a:ext cx="137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Slide Number Placeholder 1">
            <a:extLst>
              <a:ext uri="{FF2B5EF4-FFF2-40B4-BE49-F238E27FC236}">
                <a16:creationId xmlns:a16="http://schemas.microsoft.com/office/drawing/2014/main" id="{EB9293E8-2B43-42F3-8EC7-D463205DC368}"/>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239</a:t>
            </a:fld>
            <a:endParaRPr lang="en-US" altLang="en-US" sz="1200" dirty="0"/>
          </a:p>
        </p:txBody>
      </p:sp>
    </p:spTree>
    <p:extLst>
      <p:ext uri="{BB962C8B-B14F-4D97-AF65-F5344CB8AC3E}">
        <p14:creationId xmlns:p14="http://schemas.microsoft.com/office/powerpoint/2010/main" val="954458886"/>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9A258F97-3BB8-4F30-A6F5-3B86FEDA1018}"/>
              </a:ext>
            </a:extLst>
          </p:cNvPr>
          <p:cNvSpPr txBox="1">
            <a:spLocks noGrp="1"/>
          </p:cNvSpPr>
          <p:nvPr>
            <p:ph type="title"/>
          </p:nvPr>
        </p:nvSpPr>
        <p:spPr>
          <a:xfrm>
            <a:off x="914400" y="0"/>
            <a:ext cx="7432158" cy="990600"/>
          </a:xfrm>
        </p:spPr>
        <p:txBody>
          <a:bodyPr wrap="square" lIns="0" tIns="12700" rIns="0" bIns="0" rtlCol="0">
            <a:noAutofit/>
          </a:bodyPr>
          <a:lstStyle/>
          <a:p>
            <a:pPr marL="12700">
              <a:spcBef>
                <a:spcPts val="100"/>
              </a:spcBef>
              <a:defRPr/>
            </a:pPr>
            <a:r>
              <a:rPr lang="en-US" sz="3200" spc="-5" dirty="0"/>
              <a:t>Troubleshooting a Slow Running Model</a:t>
            </a:r>
            <a:endParaRPr sz="3200" dirty="0"/>
          </a:p>
        </p:txBody>
      </p:sp>
      <p:sp>
        <p:nvSpPr>
          <p:cNvPr id="12" name="object 3">
            <a:extLst>
              <a:ext uri="{FF2B5EF4-FFF2-40B4-BE49-F238E27FC236}">
                <a16:creationId xmlns:a16="http://schemas.microsoft.com/office/drawing/2014/main" id="{0A27CFC5-A06A-489D-B2E1-0B78C4F855C8}"/>
              </a:ext>
            </a:extLst>
          </p:cNvPr>
          <p:cNvSpPr txBox="1">
            <a:spLocks noChangeArrowheads="1"/>
          </p:cNvSpPr>
          <p:nvPr/>
        </p:nvSpPr>
        <p:spPr bwMode="auto">
          <a:xfrm>
            <a:off x="152401" y="1066800"/>
            <a:ext cx="8839200" cy="540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184150" indent="-171450">
              <a:spcBef>
                <a:spcPct val="20000"/>
              </a:spcBef>
              <a:buFont typeface="Arial" panose="020B0604020202020204" pitchFamily="34" charset="0"/>
              <a:buChar char="•"/>
              <a:tabLst>
                <a:tab pos="184150" algn="l"/>
              </a:tabLst>
              <a:defRPr sz="3200">
                <a:solidFill>
                  <a:schemeClr val="tx1"/>
                </a:solidFill>
                <a:latin typeface="Calibri" panose="020F0502020204030204" pitchFamily="34" charset="0"/>
              </a:defRPr>
            </a:lvl1pPr>
            <a:lvl2pPr marL="584200" indent="-169863">
              <a:spcBef>
                <a:spcPct val="20000"/>
              </a:spcBef>
              <a:buFont typeface="Arial" panose="020B0604020202020204" pitchFamily="34" charset="0"/>
              <a:buChar char="–"/>
              <a:tabLst>
                <a:tab pos="18415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18415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18415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4150" algn="l"/>
              </a:tabLst>
              <a:defRPr sz="2000">
                <a:solidFill>
                  <a:schemeClr val="tx1"/>
                </a:solidFill>
                <a:latin typeface="Calibri" panose="020F0502020204030204" pitchFamily="34" charset="0"/>
              </a:defRPr>
            </a:lvl9pPr>
          </a:lstStyle>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To troubleshoot a slow running model, there are basically three areas to address:</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Model is taking too long for each iteration</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Model is taking too many iterations for steady-state or at each timestep</a:t>
            </a:r>
          </a:p>
          <a:p>
            <a:pPr lvl="1">
              <a:spcBef>
                <a:spcPts val="100"/>
              </a:spcBef>
              <a:buFontTx/>
              <a:buChar char="•"/>
            </a:pPr>
            <a:r>
              <a:rPr lang="en-US" altLang="en-US" sz="1600" dirty="0">
                <a:solidFill>
                  <a:srgbClr val="0B3D91"/>
                </a:solidFill>
                <a:latin typeface="Arial" panose="020B0604020202020204" pitchFamily="34" charset="0"/>
                <a:cs typeface="Arial" panose="020B0604020202020204" pitchFamily="34" charset="0"/>
              </a:rPr>
              <a:t>Model is taking too small a timestep to finish in a timely manner</a:t>
            </a:r>
          </a:p>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Too Long per Iteration…</a:t>
            </a:r>
          </a:p>
          <a:p>
            <a:pPr lvl="1">
              <a:spcBef>
                <a:spcPts val="100"/>
              </a:spcBef>
              <a:buFontTx/>
              <a:buChar char="•"/>
            </a:pPr>
            <a:r>
              <a:rPr lang="en-US" altLang="en-US" sz="1400" b="1" dirty="0">
                <a:solidFill>
                  <a:srgbClr val="0B3D91"/>
                </a:solidFill>
                <a:latin typeface="Arial" panose="020B0604020202020204" pitchFamily="34" charset="0"/>
                <a:cs typeface="Arial" panose="020B0604020202020204" pitchFamily="34" charset="0"/>
              </a:rPr>
              <a:t>Usual Cause: too many conductors.</a:t>
            </a:r>
            <a:r>
              <a:rPr lang="en-US" altLang="en-US" sz="1400" dirty="0">
                <a:solidFill>
                  <a:srgbClr val="0B3D91"/>
                </a:solidFill>
                <a:latin typeface="Arial" panose="020B0604020202020204" pitchFamily="34" charset="0"/>
                <a:cs typeface="Arial" panose="020B0604020202020204" pitchFamily="34" charset="0"/>
              </a:rPr>
              <a:t>  Can the number of Radks be reduced without significantly impacting the accuracy?  Solution time tends to be linear with number of conductors…</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Use of SPARSEG might help.  This tries to ignore the smaller terms.  For a SPARSEG of 0.001, any conductors that are less than 0.001*Sum Conductors for a given node are temporarily set to zero for the solution to “</a:t>
            </a:r>
            <a:r>
              <a:rPr lang="en-US" altLang="en-US" sz="1400" dirty="0" err="1">
                <a:solidFill>
                  <a:srgbClr val="0B3D91"/>
                </a:solidFill>
                <a:latin typeface="Arial" panose="020B0604020202020204" pitchFamily="34" charset="0"/>
                <a:cs typeface="Arial" panose="020B0604020202020204" pitchFamily="34" charset="0"/>
              </a:rPr>
              <a:t>sparsify</a:t>
            </a:r>
            <a:r>
              <a:rPr lang="en-US" altLang="en-US" sz="1400" dirty="0">
                <a:solidFill>
                  <a:srgbClr val="0B3D91"/>
                </a:solidFill>
                <a:latin typeface="Arial" panose="020B0604020202020204" pitchFamily="34" charset="0"/>
                <a:cs typeface="Arial" panose="020B0604020202020204" pitchFamily="34" charset="0"/>
              </a:rPr>
              <a:t>” the matrix, making it less computationally demanding to invert</a:t>
            </a:r>
          </a:p>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Too Many Iterations…</a:t>
            </a:r>
          </a:p>
          <a:p>
            <a:pPr lvl="1">
              <a:spcBef>
                <a:spcPts val="100"/>
              </a:spcBef>
              <a:buFontTx/>
              <a:buChar char="•"/>
            </a:pPr>
            <a:r>
              <a:rPr lang="en-US" altLang="en-US" sz="1400" b="1" dirty="0">
                <a:solidFill>
                  <a:srgbClr val="0B3D91"/>
                </a:solidFill>
                <a:latin typeface="Arial" panose="020B0604020202020204" pitchFamily="34" charset="0"/>
                <a:cs typeface="Arial" panose="020B0604020202020204" pitchFamily="34" charset="0"/>
              </a:rPr>
              <a:t>Usual Cause: convergence criteria may be too tight, perturbations in steady state (e.g. heaters)</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Determine which submodels are needing more loops to converge.  A/DRLXCC (calculated value for comparison to A/DRLXCA).</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NDRLXC and NDRLXN list node and submodel ID for node used for DRLXCC</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NARLXC and NARLXN list node and submodel ID for node used for ARLXCC</a:t>
            </a:r>
          </a:p>
          <a:p>
            <a:pPr lvl="1">
              <a:spcBef>
                <a:spcPts val="100"/>
              </a:spcBef>
              <a:buFontTx/>
              <a:buChar char="•"/>
            </a:pPr>
            <a:r>
              <a:rPr lang="en-US" altLang="en-US" sz="1400" dirty="0">
                <a:solidFill>
                  <a:srgbClr val="0B3D91"/>
                </a:solidFill>
                <a:latin typeface="Arial" panose="020B0604020202020204" pitchFamily="34" charset="0"/>
                <a:cs typeface="Arial" panose="020B0604020202020204" pitchFamily="34" charset="0"/>
              </a:rPr>
              <a:t>Hint: CONV_TRACE code in Advanced SINDA Section allows this data to be output at the request of a user.  Often useful to output every N iterations (maybe 25) to show what has not converged and where</a:t>
            </a:r>
          </a:p>
          <a:p>
            <a:pPr>
              <a:spcBef>
                <a:spcPts val="100"/>
              </a:spcBef>
              <a:buFontTx/>
              <a:buChar char="•"/>
            </a:pPr>
            <a:r>
              <a:rPr lang="en-US" altLang="en-US" sz="1800" dirty="0">
                <a:solidFill>
                  <a:srgbClr val="0B3D91"/>
                </a:solidFill>
                <a:latin typeface="Arial" panose="020B0604020202020204" pitchFamily="34" charset="0"/>
                <a:cs typeface="Arial" panose="020B0604020202020204" pitchFamily="34" charset="0"/>
              </a:rPr>
              <a:t>Too Small a Timestep…</a:t>
            </a:r>
          </a:p>
          <a:p>
            <a:pPr lvl="1">
              <a:spcBef>
                <a:spcPts val="100"/>
              </a:spcBef>
              <a:buFontTx/>
              <a:buChar char="•"/>
            </a:pPr>
            <a:r>
              <a:rPr lang="en-US" altLang="en-US" sz="1400" b="1" dirty="0">
                <a:solidFill>
                  <a:srgbClr val="0B3D91"/>
                </a:solidFill>
                <a:latin typeface="Arial" panose="020B0604020202020204" pitchFamily="34" charset="0"/>
                <a:cs typeface="Arial" panose="020B0604020202020204" pitchFamily="34" charset="0"/>
              </a:rPr>
              <a:t>Usual Cause: Automatic timestep calculation (DTIMEI=0) used and presence of very small capacitance or very large conductors</a:t>
            </a:r>
          </a:p>
          <a:p>
            <a:pPr lvl="1">
              <a:spcBef>
                <a:spcPts val="100"/>
              </a:spcBef>
              <a:buFontTx/>
              <a:buChar char="•"/>
            </a:pPr>
            <a:r>
              <a:rPr lang="en-US" altLang="en-US" sz="1400" b="1" dirty="0">
                <a:solidFill>
                  <a:srgbClr val="0B3D91"/>
                </a:solidFill>
                <a:latin typeface="Arial" panose="020B0604020202020204" pitchFamily="34" charset="0"/>
                <a:cs typeface="Arial" panose="020B0604020202020204" pitchFamily="34" charset="0"/>
              </a:rPr>
              <a:t>Secondary Cause: too small a value for A/DTMPCA and instantaneous large flux change</a:t>
            </a:r>
          </a:p>
          <a:p>
            <a:pPr lvl="1">
              <a:spcBef>
                <a:spcPts val="100"/>
              </a:spcBef>
              <a:buFontTx/>
              <a:buChar char="•"/>
            </a:pPr>
            <a:endParaRPr lang="en-US" altLang="en-US" sz="700" dirty="0">
              <a:solidFill>
                <a:srgbClr val="0B3D91"/>
              </a:solidFill>
              <a:latin typeface="Arial" panose="020B0604020202020204" pitchFamily="34" charset="0"/>
              <a:cs typeface="Arial" panose="020B0604020202020204" pitchFamily="34" charset="0"/>
            </a:endParaRPr>
          </a:p>
        </p:txBody>
      </p:sp>
      <p:sp>
        <p:nvSpPr>
          <p:cNvPr id="24" name="Slide Number Placeholder 1">
            <a:extLst>
              <a:ext uri="{FF2B5EF4-FFF2-40B4-BE49-F238E27FC236}">
                <a16:creationId xmlns:a16="http://schemas.microsoft.com/office/drawing/2014/main" id="{C7C71D2B-A623-495E-A223-06732C01F36E}"/>
              </a:ext>
            </a:extLst>
          </p:cNvPr>
          <p:cNvSpPr txBox="1">
            <a:spLocks/>
          </p:cNvSpPr>
          <p:nvPr/>
        </p:nvSpPr>
        <p:spPr bwMode="auto">
          <a:xfrm>
            <a:off x="8346558" y="6583363"/>
            <a:ext cx="797442" cy="2746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mn-cs"/>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lgn="r">
              <a:spcBef>
                <a:spcPct val="0"/>
              </a:spcBef>
              <a:buFontTx/>
              <a:buNone/>
            </a:pPr>
            <a:fld id="{77FAE8CF-E2B1-4DF8-8D66-951AFAF47A81}" type="slidenum">
              <a:rPr lang="en-US" altLang="en-US" sz="1200" smtClean="0"/>
              <a:pPr algn="r">
                <a:spcBef>
                  <a:spcPct val="0"/>
                </a:spcBef>
                <a:buFontTx/>
                <a:buNone/>
              </a:pPr>
              <a:t>240</a:t>
            </a:fld>
            <a:endParaRPr lang="en-US" altLang="en-US" sz="1200" dirty="0"/>
          </a:p>
        </p:txBody>
      </p:sp>
    </p:spTree>
    <p:extLst>
      <p:ext uri="{BB962C8B-B14F-4D97-AF65-F5344CB8AC3E}">
        <p14:creationId xmlns:p14="http://schemas.microsoft.com/office/powerpoint/2010/main" val="129174631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7" name="TextBox 146">
            <a:extLst>
              <a:ext uri="{FF2B5EF4-FFF2-40B4-BE49-F238E27FC236}">
                <a16:creationId xmlns:a16="http://schemas.microsoft.com/office/drawing/2014/main" id="{203AD892-F91A-4964-9F7E-57EAE06CDC70}"/>
              </a:ext>
            </a:extLst>
          </p:cNvPr>
          <p:cNvSpPr txBox="1">
            <a:spLocks noChangeArrowheads="1"/>
          </p:cNvSpPr>
          <p:nvPr/>
        </p:nvSpPr>
        <p:spPr bwMode="auto">
          <a:xfrm>
            <a:off x="0" y="165735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err="1">
                <a:solidFill>
                  <a:srgbClr val="FF0000"/>
                </a:solidFill>
                <a:cs typeface="Arial" panose="020B0604020202020204" pitchFamily="34" charset="0"/>
              </a:rPr>
              <a:t>OpenTD</a:t>
            </a:r>
            <a:r>
              <a:rPr lang="en-US" altLang="en-US" sz="3000" b="1" i="1" dirty="0">
                <a:solidFill>
                  <a:srgbClr val="FF0000"/>
                </a:solidFill>
                <a:cs typeface="Arial" panose="020B0604020202020204" pitchFamily="34" charset="0"/>
              </a:rPr>
              <a:t> Application Programming Interface</a:t>
            </a:r>
          </a:p>
        </p:txBody>
      </p:sp>
      <p:sp>
        <p:nvSpPr>
          <p:cNvPr id="6" name="Slide Number Placeholder 1">
            <a:extLst>
              <a:ext uri="{FF2B5EF4-FFF2-40B4-BE49-F238E27FC236}">
                <a16:creationId xmlns:a16="http://schemas.microsoft.com/office/drawing/2014/main" id="{89C64A3A-D374-4F44-8049-B55F1E8FDFCB}"/>
              </a:ext>
            </a:extLst>
          </p:cNvPr>
          <p:cNvSpPr txBox="1">
            <a:spLocks/>
          </p:cNvSpPr>
          <p:nvPr/>
        </p:nvSpPr>
        <p:spPr bwMode="auto">
          <a:xfrm>
            <a:off x="8346558" y="6583363"/>
            <a:ext cx="797442" cy="2746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r"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Calibri"/>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spcBef>
                <a:spcPct val="0"/>
              </a:spcBef>
              <a:buFontTx/>
              <a:buNone/>
            </a:pPr>
            <a:fld id="{77FAE8CF-E2B1-4DF8-8D66-951AFAF47A81}" type="slidenum">
              <a:rPr lang="en-US" altLang="en-US" sz="1200" smtClean="0"/>
              <a:pPr>
                <a:spcBef>
                  <a:spcPct val="0"/>
                </a:spcBef>
                <a:buFontTx/>
                <a:buNone/>
              </a:pPr>
              <a:t>241</a:t>
            </a:fld>
            <a:endParaRPr lang="en-US" altLang="en-US" sz="1200" dirty="0"/>
          </a:p>
        </p:txBody>
      </p:sp>
      <p:pic>
        <p:nvPicPr>
          <p:cNvPr id="7" name="Picture 7" descr="logo_idea5_email3_edited">
            <a:extLst>
              <a:ext uri="{FF2B5EF4-FFF2-40B4-BE49-F238E27FC236}">
                <a16:creationId xmlns:a16="http://schemas.microsoft.com/office/drawing/2014/main" id="{3D9CC3AC-BCF7-4AA5-B08D-A0874C75BA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475968"/>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357454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67563" y="0"/>
            <a:ext cx="7414438" cy="1020726"/>
          </a:xfrm>
        </p:spPr>
        <p:txBody>
          <a:bodyPr/>
          <a:lstStyle/>
          <a:p>
            <a:pPr eaLnBrk="1" hangingPunct="1"/>
            <a:r>
              <a:rPr lang="en-US" altLang="en-US" sz="2800" dirty="0" err="1"/>
              <a:t>OpenTD</a:t>
            </a:r>
            <a:r>
              <a:rPr lang="en-US" altLang="en-US" sz="2800" dirty="0"/>
              <a:t> API</a:t>
            </a:r>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a:bodyPr>
          <a:lstStyle/>
          <a:p>
            <a:pPr marL="174625" indent="-174625" eaLnBrk="1" hangingPunct="1">
              <a:buFont typeface="Arial" pitchFamily="34" charset="0"/>
              <a:buChar char="•"/>
              <a:defRPr/>
            </a:pPr>
            <a:r>
              <a:rPr lang="en-US" sz="2300" i="1" dirty="0">
                <a:latin typeface="Calibri" pitchFamily="34" charset="0"/>
              </a:rPr>
              <a:t>With the release of Thermal Desktop 6.0, an application programming interface was also included</a:t>
            </a:r>
          </a:p>
          <a:p>
            <a:pPr marL="174625" indent="-174625" eaLnBrk="1" hangingPunct="1">
              <a:buFont typeface="Arial" pitchFamily="34" charset="0"/>
              <a:buChar char="•"/>
              <a:defRPr/>
            </a:pPr>
            <a:r>
              <a:rPr lang="en-US" sz="2300" i="1" dirty="0">
                <a:latin typeface="Calibri" pitchFamily="34" charset="0"/>
              </a:rPr>
              <a:t>Since then, each subsequent release has allowed greater access to model data</a:t>
            </a:r>
          </a:p>
          <a:p>
            <a:pPr marL="174625" indent="-174625" eaLnBrk="1" hangingPunct="1">
              <a:buFont typeface="Arial" pitchFamily="34" charset="0"/>
              <a:buChar char="•"/>
              <a:defRPr/>
            </a:pPr>
            <a:r>
              <a:rPr lang="en-US" sz="2300" i="1" dirty="0">
                <a:latin typeface="Calibri" pitchFamily="34" charset="0"/>
              </a:rPr>
              <a:t>The API allows users to develop computer programs that can access and manipulate data and objects in a Thermal Desktop model</a:t>
            </a:r>
          </a:p>
          <a:p>
            <a:pPr marL="174625" indent="-174625" eaLnBrk="1" hangingPunct="1">
              <a:buFont typeface="Arial" pitchFamily="34" charset="0"/>
              <a:buChar char="•"/>
              <a:defRPr/>
            </a:pPr>
            <a:r>
              <a:rPr lang="en-US" sz="2300" i="1" dirty="0">
                <a:latin typeface="Calibri" pitchFamily="34" charset="0"/>
              </a:rPr>
              <a:t>As a general rule, there are three types of applications that could be developed:</a:t>
            </a:r>
          </a:p>
          <a:p>
            <a:pPr marL="574675" lvl="1" indent="-174625">
              <a:buFont typeface="Arial" pitchFamily="34" charset="0"/>
              <a:buChar char="•"/>
              <a:defRPr/>
            </a:pPr>
            <a:r>
              <a:rPr lang="en-US" sz="2000" i="1" dirty="0">
                <a:latin typeface="Calibri" pitchFamily="34" charset="0"/>
              </a:rPr>
              <a:t>Manipulate, create, or remove model objects</a:t>
            </a:r>
          </a:p>
          <a:p>
            <a:pPr marL="574675" lvl="1" indent="-174625">
              <a:buFont typeface="Arial" pitchFamily="34" charset="0"/>
              <a:buChar char="•"/>
              <a:defRPr/>
            </a:pPr>
            <a:r>
              <a:rPr lang="en-US" sz="2000" i="1" dirty="0">
                <a:latin typeface="Calibri" pitchFamily="34" charset="0"/>
              </a:rPr>
              <a:t>Extract data from a model</a:t>
            </a:r>
          </a:p>
          <a:p>
            <a:pPr marL="574675" lvl="1" indent="-174625">
              <a:buFont typeface="Arial" pitchFamily="34" charset="0"/>
              <a:buChar char="•"/>
              <a:defRPr/>
            </a:pPr>
            <a:r>
              <a:rPr lang="en-US" sz="2000" i="1" dirty="0">
                <a:latin typeface="Calibri" pitchFamily="34" charset="0"/>
              </a:rPr>
              <a:t>Alter the model execution process</a:t>
            </a: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71EFD20F-6761-4BBC-80AD-65926FC070CC}" type="slidenum">
              <a:rPr lang="en-US" altLang="en-US" sz="1200" smtClean="0"/>
              <a:pPr algn="ctr">
                <a:spcBef>
                  <a:spcPct val="0"/>
                </a:spcBef>
                <a:buFontTx/>
                <a:buNone/>
              </a:pPr>
              <a:t>242</a:t>
            </a:fld>
            <a:endParaRPr lang="en-US" altLang="en-US" sz="1200" dirty="0"/>
          </a:p>
        </p:txBody>
      </p:sp>
    </p:spTree>
    <p:extLst>
      <p:ext uri="{BB962C8B-B14F-4D97-AF65-F5344CB8AC3E}">
        <p14:creationId xmlns:p14="http://schemas.microsoft.com/office/powerpoint/2010/main" val="981483848"/>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67563" y="0"/>
            <a:ext cx="7414438" cy="1020726"/>
          </a:xfrm>
        </p:spPr>
        <p:txBody>
          <a:bodyPr/>
          <a:lstStyle/>
          <a:p>
            <a:pPr eaLnBrk="1" hangingPunct="1"/>
            <a:r>
              <a:rPr lang="en-US" altLang="en-US" sz="2800" dirty="0" err="1"/>
              <a:t>OpenTD</a:t>
            </a:r>
            <a:r>
              <a:rPr lang="en-US" altLang="en-US" sz="2800" dirty="0"/>
              <a:t> API Application Examples</a:t>
            </a:r>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a:bodyPr>
          <a:lstStyle/>
          <a:p>
            <a:pPr marL="174625" indent="-174625" eaLnBrk="1" hangingPunct="1">
              <a:buFont typeface="Arial" pitchFamily="34" charset="0"/>
              <a:buChar char="•"/>
              <a:defRPr/>
            </a:pPr>
            <a:r>
              <a:rPr lang="en-US" sz="2300" i="1" dirty="0">
                <a:latin typeface="Calibri" pitchFamily="34" charset="0"/>
              </a:rPr>
              <a:t>Add user logic between generation of </a:t>
            </a:r>
            <a:r>
              <a:rPr lang="en-US" sz="2300" i="1" dirty="0" err="1">
                <a:latin typeface="Calibri" pitchFamily="34" charset="0"/>
              </a:rPr>
              <a:t>inp</a:t>
            </a:r>
            <a:r>
              <a:rPr lang="en-US" sz="2300" i="1" dirty="0">
                <a:latin typeface="Calibri" pitchFamily="34" charset="0"/>
              </a:rPr>
              <a:t>/cc files and SINDA execution</a:t>
            </a:r>
          </a:p>
          <a:p>
            <a:pPr marL="174625" indent="-174625" eaLnBrk="1" hangingPunct="1">
              <a:buFont typeface="Arial" pitchFamily="34" charset="0"/>
              <a:buChar char="•"/>
              <a:defRPr/>
            </a:pPr>
            <a:r>
              <a:rPr lang="en-US" sz="2300" i="1" dirty="0">
                <a:latin typeface="Calibri" pitchFamily="34" charset="0"/>
              </a:rPr>
              <a:t>Display objects or node numbers based on a user input list of nodes</a:t>
            </a:r>
          </a:p>
          <a:p>
            <a:pPr marL="174625" indent="-174625" eaLnBrk="1" hangingPunct="1">
              <a:buFont typeface="Arial" pitchFamily="34" charset="0"/>
              <a:buChar char="•"/>
              <a:defRPr/>
            </a:pPr>
            <a:r>
              <a:rPr lang="en-US" sz="2300" i="1" dirty="0">
                <a:latin typeface="Calibri" pitchFamily="34" charset="0"/>
              </a:rPr>
              <a:t>List object counts to file</a:t>
            </a:r>
          </a:p>
          <a:p>
            <a:pPr marL="174625" indent="-174625" eaLnBrk="1" hangingPunct="1">
              <a:buFont typeface="Arial" pitchFamily="34" charset="0"/>
              <a:buChar char="•"/>
              <a:defRPr/>
            </a:pPr>
            <a:r>
              <a:rPr lang="en-US" sz="2300" i="1" dirty="0">
                <a:latin typeface="Calibri" pitchFamily="34" charset="0"/>
              </a:rPr>
              <a:t>List all submodel to submodel connections (Conductors/Contactors)</a:t>
            </a:r>
          </a:p>
          <a:p>
            <a:pPr marL="174625" indent="-174625" eaLnBrk="1" hangingPunct="1">
              <a:buFont typeface="Arial" pitchFamily="34" charset="0"/>
              <a:buChar char="•"/>
              <a:defRPr/>
            </a:pPr>
            <a:r>
              <a:rPr lang="en-US" sz="2300" i="1" dirty="0">
                <a:latin typeface="Calibri" pitchFamily="34" charset="0"/>
              </a:rPr>
              <a:t>List Symbol values (or over ride CaseSet values)</a:t>
            </a:r>
          </a:p>
          <a:p>
            <a:pPr marL="174625" indent="-174625" eaLnBrk="1" hangingPunct="1">
              <a:buFont typeface="Arial" pitchFamily="34" charset="0"/>
              <a:buChar char="•"/>
              <a:defRPr/>
            </a:pPr>
            <a:r>
              <a:rPr lang="en-US" sz="2300" i="1" dirty="0">
                <a:latin typeface="Calibri" pitchFamily="34" charset="0"/>
              </a:rPr>
              <a:t>Extract and Display optical and material properties</a:t>
            </a:r>
          </a:p>
          <a:p>
            <a:pPr marL="174625" indent="-174625" eaLnBrk="1" hangingPunct="1">
              <a:buFont typeface="Arial" pitchFamily="34" charset="0"/>
              <a:buChar char="•"/>
              <a:defRPr/>
            </a:pPr>
            <a:r>
              <a:rPr lang="en-US" sz="2300" i="1" dirty="0">
                <a:latin typeface="Calibri" pitchFamily="34" charset="0"/>
              </a:rPr>
              <a:t>User manipulation of Radk output (user defined output criteria)</a:t>
            </a:r>
          </a:p>
          <a:p>
            <a:pPr marL="174625" indent="-174625" eaLnBrk="1" hangingPunct="1">
              <a:buFont typeface="Arial" pitchFamily="34" charset="0"/>
              <a:buChar char="•"/>
              <a:defRPr/>
            </a:pPr>
            <a:r>
              <a:rPr lang="en-US" sz="2300" i="1" dirty="0">
                <a:latin typeface="Calibri" pitchFamily="34" charset="0"/>
              </a:rPr>
              <a:t>Merge selected Tri elements into Quad</a:t>
            </a:r>
          </a:p>
          <a:p>
            <a:pPr marL="174625" indent="-174625" eaLnBrk="1" hangingPunct="1">
              <a:buFont typeface="Arial" pitchFamily="34" charset="0"/>
              <a:buChar char="•"/>
              <a:defRPr/>
            </a:pPr>
            <a:r>
              <a:rPr lang="en-US" sz="2300" i="1" dirty="0">
                <a:latin typeface="Calibri" pitchFamily="34" charset="0"/>
              </a:rPr>
              <a:t>Model conversion to other formats</a:t>
            </a:r>
          </a:p>
          <a:p>
            <a:pPr marL="174625" indent="-174625" eaLnBrk="1" hangingPunct="1">
              <a:buFont typeface="Arial" pitchFamily="34" charset="0"/>
              <a:buChar char="•"/>
              <a:defRPr/>
            </a:pPr>
            <a:r>
              <a:rPr lang="en-US" sz="2300" i="1" dirty="0">
                <a:latin typeface="Calibri" pitchFamily="34" charset="0"/>
              </a:rPr>
              <a:t>Post processing utilities</a:t>
            </a:r>
          </a:p>
          <a:p>
            <a:pPr marL="174625" indent="-174625" eaLnBrk="1" hangingPunct="1">
              <a:buFont typeface="Arial" pitchFamily="34" charset="0"/>
              <a:buChar char="•"/>
              <a:defRPr/>
            </a:pPr>
            <a:r>
              <a:rPr lang="en-US" sz="2300" i="1" dirty="0">
                <a:latin typeface="Calibri" pitchFamily="34" charset="0"/>
              </a:rPr>
              <a:t>Saved Views and export of images for reports/documentation</a:t>
            </a:r>
          </a:p>
          <a:p>
            <a:pPr marL="174625" indent="-174625" eaLnBrk="1" hangingPunct="1">
              <a:buFont typeface="Arial" pitchFamily="34" charset="0"/>
              <a:buChar char="•"/>
              <a:defRPr/>
            </a:pPr>
            <a:r>
              <a:rPr lang="en-US" sz="2300" i="1" dirty="0">
                <a:latin typeface="Calibri" pitchFamily="34" charset="0"/>
              </a:rPr>
              <a:t>Domain Tag Set Importer</a:t>
            </a:r>
          </a:p>
          <a:p>
            <a:pPr marL="174625" indent="-174625" eaLnBrk="1" hangingPunct="1">
              <a:buFont typeface="Arial" pitchFamily="34" charset="0"/>
              <a:buChar char="•"/>
              <a:defRPr/>
            </a:pPr>
            <a:endParaRPr lang="en-US" sz="2300" i="1" dirty="0">
              <a:latin typeface="Calibri" pitchFamily="34" charset="0"/>
            </a:endParaRPr>
          </a:p>
          <a:p>
            <a:pPr marL="174625" indent="-174625" eaLnBrk="1" hangingPunct="1">
              <a:buFont typeface="Arial" pitchFamily="34" charset="0"/>
              <a:buChar char="•"/>
              <a:defRPr/>
            </a:pPr>
            <a:endParaRPr lang="en-US" sz="2300" i="1" dirty="0">
              <a:latin typeface="Calibri" pitchFamily="34" charset="0"/>
            </a:endParaRP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71EFD20F-6761-4BBC-80AD-65926FC070CC}" type="slidenum">
              <a:rPr lang="en-US" altLang="en-US" sz="1200" smtClean="0"/>
              <a:pPr algn="ctr">
                <a:spcBef>
                  <a:spcPct val="0"/>
                </a:spcBef>
                <a:buFontTx/>
                <a:buNone/>
              </a:pPr>
              <a:t>243</a:t>
            </a:fld>
            <a:endParaRPr lang="en-US" altLang="en-US" sz="1200" dirty="0"/>
          </a:p>
        </p:txBody>
      </p:sp>
    </p:spTree>
    <p:extLst>
      <p:ext uri="{BB962C8B-B14F-4D97-AF65-F5344CB8AC3E}">
        <p14:creationId xmlns:p14="http://schemas.microsoft.com/office/powerpoint/2010/main" val="336491878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67563" y="0"/>
            <a:ext cx="7338238" cy="1020726"/>
          </a:xfrm>
        </p:spPr>
        <p:txBody>
          <a:bodyPr/>
          <a:lstStyle/>
          <a:p>
            <a:pPr eaLnBrk="1" hangingPunct="1"/>
            <a:r>
              <a:rPr lang="en-US" altLang="en-US" sz="2800" dirty="0"/>
              <a:t>Getting Started</a:t>
            </a:r>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714167"/>
          </a:xfrm>
        </p:spPr>
        <p:txBody>
          <a:bodyPr>
            <a:normAutofit fontScale="92500" lnSpcReduction="10000"/>
          </a:bodyPr>
          <a:lstStyle/>
          <a:p>
            <a:pPr marL="174625" indent="-174625" eaLnBrk="1" hangingPunct="1">
              <a:buFont typeface="Arial" pitchFamily="34" charset="0"/>
              <a:buChar char="•"/>
              <a:defRPr/>
            </a:pPr>
            <a:r>
              <a:rPr lang="en-US" sz="2300" i="1" dirty="0">
                <a:latin typeface="Calibri" pitchFamily="34" charset="0"/>
              </a:rPr>
              <a:t>To take advantage of the API, the Dynamic Linked Libraries need to be added as a reference to a .NET project</a:t>
            </a:r>
          </a:p>
          <a:p>
            <a:pPr marL="574675" lvl="1" indent="-174625">
              <a:buFont typeface="Arial" pitchFamily="34" charset="0"/>
              <a:buChar char="•"/>
              <a:defRPr/>
            </a:pPr>
            <a:r>
              <a:rPr lang="en-US" sz="2000" i="1" dirty="0">
                <a:latin typeface="Calibri" pitchFamily="34" charset="0"/>
              </a:rPr>
              <a:t>C:\Windows\Microsoft.NET\assembly\GAC_64\...\OpenTDvXX.Results.dll</a:t>
            </a:r>
          </a:p>
          <a:p>
            <a:pPr marL="574675" lvl="1" indent="-174625">
              <a:buFont typeface="Arial" pitchFamily="34" charset="0"/>
              <a:buChar char="•"/>
              <a:defRPr/>
            </a:pPr>
            <a:r>
              <a:rPr lang="en-US" sz="2000" i="1" dirty="0">
                <a:latin typeface="Calibri" pitchFamily="34" charset="0"/>
              </a:rPr>
              <a:t>C:\Windows\Microsoft.NET\assembly\GAC_MSIL\...\OpenTDvXX.dll</a:t>
            </a:r>
            <a:endParaRPr lang="en-US" sz="2300" i="1" dirty="0">
              <a:latin typeface="Calibri" pitchFamily="34" charset="0"/>
            </a:endParaRPr>
          </a:p>
          <a:p>
            <a:pPr marL="174625" indent="-174625" eaLnBrk="1" hangingPunct="1">
              <a:buFont typeface="Arial" pitchFamily="34" charset="0"/>
              <a:buChar char="•"/>
              <a:defRPr/>
            </a:pPr>
            <a:r>
              <a:rPr lang="en-US" sz="2300" i="1" dirty="0">
                <a:latin typeface="Calibri" pitchFamily="34" charset="0"/>
              </a:rPr>
              <a:t>Create a TD object (VB language):</a:t>
            </a:r>
          </a:p>
          <a:p>
            <a:pPr marL="400050" lvl="1" indent="0">
              <a:buNone/>
              <a:defRPr/>
            </a:pPr>
            <a:r>
              <a:rPr lang="en-US" sz="1800" dirty="0">
                <a:latin typeface="Courier New" panose="02070309020205020404" pitchFamily="49" charset="0"/>
                <a:cs typeface="Courier New" panose="02070309020205020404" pitchFamily="49" charset="0"/>
              </a:rPr>
              <a:t>Dim TD As New OpenTDv63.Thermal Desktop</a:t>
            </a:r>
          </a:p>
          <a:p>
            <a:pPr marL="400050" lvl="1" indent="0">
              <a:buNone/>
              <a:defRPr/>
            </a:pPr>
            <a:r>
              <a:rPr lang="en-US" sz="1800" dirty="0" err="1">
                <a:latin typeface="Courier New" panose="02070309020205020404" pitchFamily="49" charset="0"/>
                <a:cs typeface="Courier New" panose="02070309020205020404" pitchFamily="49" charset="0"/>
              </a:rPr>
              <a:t>TD.Connect</a:t>
            </a:r>
            <a:r>
              <a:rPr lang="en-US" sz="1800" dirty="0">
                <a:latin typeface="Courier New" panose="02070309020205020404" pitchFamily="49" charset="0"/>
                <a:cs typeface="Courier New" panose="02070309020205020404" pitchFamily="49" charset="0"/>
              </a:rPr>
              <a:t>(“C:\</a:t>
            </a:r>
            <a:r>
              <a:rPr lang="en-US" sz="1800" dirty="0" err="1">
                <a:latin typeface="Courier New" panose="02070309020205020404" pitchFamily="49" charset="0"/>
                <a:cs typeface="Courier New" panose="02070309020205020404" pitchFamily="49" charset="0"/>
              </a:rPr>
              <a:t>MyDrawing.dwg</a:t>
            </a:r>
            <a:r>
              <a:rPr lang="en-US" sz="1800" dirty="0">
                <a:latin typeface="Courier New" panose="02070309020205020404" pitchFamily="49" charset="0"/>
                <a:cs typeface="Courier New" panose="02070309020205020404" pitchFamily="49" charset="0"/>
              </a:rPr>
              <a:t>”)</a:t>
            </a:r>
          </a:p>
          <a:p>
            <a:pPr marL="174625" indent="-174625" eaLnBrk="1" hangingPunct="1">
              <a:buFont typeface="Arial" pitchFamily="34" charset="0"/>
              <a:buChar char="•"/>
              <a:defRPr/>
            </a:pPr>
            <a:r>
              <a:rPr lang="en-US" sz="2300" i="1" dirty="0">
                <a:latin typeface="Calibri" pitchFamily="34" charset="0"/>
              </a:rPr>
              <a:t>The above lines connect to an open instance of AutoCAD with </a:t>
            </a:r>
            <a:r>
              <a:rPr lang="en-US" sz="2300" i="1" dirty="0" err="1">
                <a:latin typeface="Calibri" pitchFamily="34" charset="0"/>
              </a:rPr>
              <a:t>MyDrawing.dwg</a:t>
            </a:r>
            <a:r>
              <a:rPr lang="en-US" sz="2300" i="1" dirty="0">
                <a:latin typeface="Calibri" pitchFamily="34" charset="0"/>
              </a:rPr>
              <a:t> or opens a new instance with the file.  From there, a user is free to query or modify the drawing based on their needs</a:t>
            </a:r>
          </a:p>
          <a:p>
            <a:pPr marL="174625" indent="-174625" eaLnBrk="1" hangingPunct="1">
              <a:buFont typeface="Arial" pitchFamily="34" charset="0"/>
              <a:buChar char="•"/>
              <a:defRPr/>
            </a:pPr>
            <a:r>
              <a:rPr lang="en-US" sz="2300" i="1" dirty="0">
                <a:latin typeface="Calibri" pitchFamily="34" charset="0"/>
              </a:rPr>
              <a:t>There are methods of the Thermal Desktop class to get single objects (based on their handle or name) or all objects of a specified type as a List(Of …) object </a:t>
            </a:r>
          </a:p>
          <a:p>
            <a:pPr marL="400050" lvl="1" indent="0">
              <a:buNone/>
              <a:defRPr/>
            </a:pPr>
            <a:r>
              <a:rPr lang="en-US" sz="1800" dirty="0">
                <a:latin typeface="Courier New" panose="02070309020205020404" pitchFamily="49" charset="0"/>
                <a:cs typeface="Courier New" panose="02070309020205020404" pitchFamily="49" charset="0"/>
              </a:rPr>
              <a:t>Dim </a:t>
            </a:r>
            <a:r>
              <a:rPr lang="en-US" sz="1800" dirty="0" err="1">
                <a:latin typeface="Courier New" panose="02070309020205020404" pitchFamily="49" charset="0"/>
                <a:cs typeface="Courier New" panose="02070309020205020404" pitchFamily="49" charset="0"/>
              </a:rPr>
              <a:t>AllCaseSets</a:t>
            </a:r>
            <a:r>
              <a:rPr lang="en-US" sz="1800" dirty="0">
                <a:latin typeface="Courier New" panose="02070309020205020404" pitchFamily="49" charset="0"/>
                <a:cs typeface="Courier New" panose="02070309020205020404" pitchFamily="49" charset="0"/>
              </a:rPr>
              <a:t> as List(Of OpenTDv63.CaseSet)</a:t>
            </a:r>
          </a:p>
          <a:p>
            <a:pPr marL="400050" lvl="1" indent="0">
              <a:buNone/>
              <a:defRPr/>
            </a:pPr>
            <a:r>
              <a:rPr lang="en-US" sz="1800" dirty="0" err="1">
                <a:latin typeface="Courier New" panose="02070309020205020404" pitchFamily="49" charset="0"/>
                <a:cs typeface="Courier New" panose="02070309020205020404" pitchFamily="49" charset="0"/>
              </a:rPr>
              <a:t>AllCaseSets</a:t>
            </a:r>
            <a:r>
              <a:rPr lang="en-US" sz="1800" dirty="0">
                <a:latin typeface="Courier New" panose="02070309020205020404" pitchFamily="49" charset="0"/>
                <a:cs typeface="Courier New" panose="02070309020205020404" pitchFamily="49" charset="0"/>
              </a:rPr>
              <a:t> = </a:t>
            </a:r>
            <a:r>
              <a:rPr lang="en-US" sz="1800" dirty="0" err="1">
                <a:latin typeface="Courier New" panose="02070309020205020404" pitchFamily="49" charset="0"/>
                <a:cs typeface="Courier New" panose="02070309020205020404" pitchFamily="49" charset="0"/>
              </a:rPr>
              <a:t>TD.GetCaseSets</a:t>
            </a:r>
            <a:endParaRPr lang="en-US" sz="1800" dirty="0">
              <a:latin typeface="Courier New" panose="02070309020205020404" pitchFamily="49" charset="0"/>
              <a:cs typeface="Courier New" panose="02070309020205020404" pitchFamily="49" charset="0"/>
            </a:endParaRPr>
          </a:p>
          <a:p>
            <a:pPr marL="174625" indent="-174625" eaLnBrk="1" hangingPunct="1">
              <a:buFont typeface="Arial" pitchFamily="34" charset="0"/>
              <a:buChar char="•"/>
              <a:defRPr/>
            </a:pPr>
            <a:r>
              <a:rPr lang="en-US" sz="2300" i="1" dirty="0">
                <a:latin typeface="Calibri" pitchFamily="34" charset="0"/>
              </a:rPr>
              <a:t>Limited documentation for the API at this time.  Vendor does provide Getting Started Guides for 6.1, 6.2, and 6.3.  Also, some ICES papers exist on the topic and Vendor includes forums on the API</a:t>
            </a: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71EFD20F-6761-4BBC-80AD-65926FC070CC}" type="slidenum">
              <a:rPr lang="en-US" altLang="en-US" sz="1200" smtClean="0"/>
              <a:pPr algn="ctr">
                <a:spcBef>
                  <a:spcPct val="0"/>
                </a:spcBef>
                <a:buFontTx/>
                <a:buNone/>
              </a:pPr>
              <a:t>244</a:t>
            </a:fld>
            <a:endParaRPr lang="en-US" altLang="en-US" sz="1200" dirty="0"/>
          </a:p>
        </p:txBody>
      </p:sp>
    </p:spTree>
    <p:extLst>
      <p:ext uri="{BB962C8B-B14F-4D97-AF65-F5344CB8AC3E}">
        <p14:creationId xmlns:p14="http://schemas.microsoft.com/office/powerpoint/2010/main" val="1849787946"/>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67563" y="0"/>
            <a:ext cx="7338238" cy="1020726"/>
          </a:xfrm>
        </p:spPr>
        <p:txBody>
          <a:bodyPr/>
          <a:lstStyle/>
          <a:p>
            <a:pPr eaLnBrk="1" hangingPunct="1"/>
            <a:r>
              <a:rPr lang="en-US" altLang="en-US" sz="2800" dirty="0"/>
              <a:t>A bit about the internal hierarchy…</a:t>
            </a:r>
          </a:p>
        </p:txBody>
      </p:sp>
      <p:sp>
        <p:nvSpPr>
          <p:cNvPr id="37891" name="Rectangle 3">
            <a:extLst>
              <a:ext uri="{FF2B5EF4-FFF2-40B4-BE49-F238E27FC236}">
                <a16:creationId xmlns:a16="http://schemas.microsoft.com/office/drawing/2014/main" id="{F76B76E1-9449-445F-8508-CC114A80D15E}"/>
              </a:ext>
            </a:extLst>
          </p:cNvPr>
          <p:cNvSpPr>
            <a:spLocks noGrp="1" noChangeArrowheads="1"/>
          </p:cNvSpPr>
          <p:nvPr>
            <p:ph idx="1"/>
          </p:nvPr>
        </p:nvSpPr>
        <p:spPr>
          <a:xfrm>
            <a:off x="152400" y="1067633"/>
            <a:ext cx="8991600" cy="5486400"/>
          </a:xfrm>
        </p:spPr>
        <p:txBody>
          <a:bodyPr>
            <a:normAutofit/>
          </a:bodyPr>
          <a:lstStyle/>
          <a:p>
            <a:pPr marL="174625" indent="-174625" eaLnBrk="1" hangingPunct="1">
              <a:spcBef>
                <a:spcPts val="0"/>
              </a:spcBef>
              <a:buFont typeface="Arial" pitchFamily="34" charset="0"/>
              <a:buChar char="•"/>
              <a:defRPr/>
            </a:pPr>
            <a:r>
              <a:rPr lang="en-US" sz="2000" i="1" dirty="0">
                <a:latin typeface="Calibri" pitchFamily="34" charset="0"/>
              </a:rPr>
              <a:t>AutoCAD Handles (the 4 or 6 character hex codes unique to each object) are a key to working with the relationships between TD objects</a:t>
            </a:r>
          </a:p>
          <a:p>
            <a:pPr marL="174625" indent="-174625" eaLnBrk="1" hangingPunct="1">
              <a:spcBef>
                <a:spcPts val="0"/>
              </a:spcBef>
              <a:buFont typeface="Arial" pitchFamily="34" charset="0"/>
              <a:buChar char="•"/>
              <a:defRPr/>
            </a:pPr>
            <a:r>
              <a:rPr lang="en-US" sz="2000" i="1" dirty="0">
                <a:latin typeface="Calibri" pitchFamily="34" charset="0"/>
              </a:rPr>
              <a:t>There are various lists of handles to work with.  Which of these apply depends on the object type (In [] ) and lists the handles of associated objects:</a:t>
            </a:r>
          </a:p>
          <a:p>
            <a:pPr marL="574675" lvl="1" indent="-174625">
              <a:spcBef>
                <a:spcPts val="0"/>
              </a:spcBef>
              <a:buFont typeface="Arial" pitchFamily="34" charset="0"/>
              <a:buChar char="•"/>
              <a:defRPr/>
            </a:pPr>
            <a:r>
              <a:rPr lang="en-US" sz="1800" i="1" dirty="0" err="1">
                <a:latin typeface="Calibri" pitchFamily="34" charset="0"/>
              </a:rPr>
              <a:t>AttachedConicHandles</a:t>
            </a:r>
            <a:r>
              <a:rPr lang="en-US" sz="1800" i="1" dirty="0">
                <a:latin typeface="Calibri" pitchFamily="34" charset="0"/>
              </a:rPr>
              <a:t> [Nodes] -&gt; Surfaces, </a:t>
            </a:r>
            <a:r>
              <a:rPr lang="en-US" sz="1800" i="1" dirty="0" err="1">
                <a:latin typeface="Calibri" pitchFamily="34" charset="0"/>
              </a:rPr>
              <a:t>FDSolids</a:t>
            </a:r>
            <a:r>
              <a:rPr lang="en-US" sz="1800" i="1" dirty="0">
                <a:latin typeface="Calibri" pitchFamily="34" charset="0"/>
              </a:rPr>
              <a:t>, Measures</a:t>
            </a:r>
          </a:p>
          <a:p>
            <a:pPr marL="574675" lvl="1" indent="-174625">
              <a:spcBef>
                <a:spcPts val="0"/>
              </a:spcBef>
              <a:buFont typeface="Arial" pitchFamily="34" charset="0"/>
              <a:buChar char="•"/>
              <a:defRPr/>
            </a:pPr>
            <a:r>
              <a:rPr lang="en-US" sz="1800" i="1" dirty="0" err="1">
                <a:latin typeface="Calibri" pitchFamily="34" charset="0"/>
              </a:rPr>
              <a:t>AttachedObjectHandles</a:t>
            </a:r>
            <a:r>
              <a:rPr lang="en-US" sz="1800" i="1" dirty="0">
                <a:latin typeface="Calibri" pitchFamily="34" charset="0"/>
              </a:rPr>
              <a:t> [Nodes] -&gt; Conductors, FE, </a:t>
            </a:r>
            <a:r>
              <a:rPr lang="en-US" sz="1800" i="1" dirty="0" err="1">
                <a:latin typeface="Calibri" pitchFamily="34" charset="0"/>
              </a:rPr>
              <a:t>HeatLoad</a:t>
            </a:r>
            <a:r>
              <a:rPr lang="en-US" sz="1800" i="1" dirty="0">
                <a:latin typeface="Calibri" pitchFamily="34" charset="0"/>
              </a:rPr>
              <a:t>, Contactor, Heater</a:t>
            </a:r>
          </a:p>
          <a:p>
            <a:pPr marL="574675" lvl="1" indent="-174625">
              <a:spcBef>
                <a:spcPts val="0"/>
              </a:spcBef>
              <a:buFont typeface="Arial" pitchFamily="34" charset="0"/>
              <a:buChar char="•"/>
              <a:defRPr/>
            </a:pPr>
            <a:r>
              <a:rPr lang="en-US" sz="1800" i="1" dirty="0" err="1">
                <a:latin typeface="Calibri" pitchFamily="34" charset="0"/>
              </a:rPr>
              <a:t>AttachedNodeHandles</a:t>
            </a:r>
            <a:r>
              <a:rPr lang="en-US" sz="1800" i="1" dirty="0">
                <a:latin typeface="Calibri" pitchFamily="34" charset="0"/>
              </a:rPr>
              <a:t> [Surfaces, </a:t>
            </a:r>
            <a:r>
              <a:rPr lang="en-US" sz="1800" i="1" dirty="0" err="1">
                <a:latin typeface="Calibri" pitchFamily="34" charset="0"/>
              </a:rPr>
              <a:t>FDSolids</a:t>
            </a:r>
            <a:r>
              <a:rPr lang="en-US" sz="1800" i="1" dirty="0">
                <a:latin typeface="Calibri" pitchFamily="34" charset="0"/>
              </a:rPr>
              <a:t>, FE] -&gt; Nodes</a:t>
            </a:r>
          </a:p>
          <a:p>
            <a:pPr marL="574675" lvl="1" indent="-174625">
              <a:spcBef>
                <a:spcPts val="0"/>
              </a:spcBef>
              <a:buFont typeface="Arial" pitchFamily="34" charset="0"/>
              <a:buChar char="•"/>
              <a:defRPr/>
            </a:pPr>
            <a:r>
              <a:rPr lang="en-US" sz="1800" i="1" dirty="0" err="1">
                <a:latin typeface="Calibri" pitchFamily="34" charset="0"/>
              </a:rPr>
              <a:t>AttachedHeatLoads</a:t>
            </a:r>
            <a:r>
              <a:rPr lang="en-US" sz="1800" i="1" dirty="0">
                <a:latin typeface="Calibri" pitchFamily="34" charset="0"/>
              </a:rPr>
              <a:t> [Surfaces, </a:t>
            </a:r>
            <a:r>
              <a:rPr lang="en-US" sz="1800" i="1" dirty="0" err="1">
                <a:latin typeface="Calibri" pitchFamily="34" charset="0"/>
              </a:rPr>
              <a:t>FDSolids</a:t>
            </a:r>
            <a:r>
              <a:rPr lang="en-US" sz="1800" i="1" dirty="0">
                <a:latin typeface="Calibri" pitchFamily="34" charset="0"/>
              </a:rPr>
              <a:t>, FE] -&gt; </a:t>
            </a:r>
            <a:r>
              <a:rPr lang="en-US" sz="1800" i="1" dirty="0" err="1">
                <a:latin typeface="Calibri" pitchFamily="34" charset="0"/>
              </a:rPr>
              <a:t>HeatLoads</a:t>
            </a:r>
            <a:endParaRPr lang="en-US" sz="1800" i="1" dirty="0">
              <a:latin typeface="Calibri" pitchFamily="34" charset="0"/>
            </a:endParaRPr>
          </a:p>
          <a:p>
            <a:pPr marL="574675" lvl="1" indent="-174625">
              <a:spcBef>
                <a:spcPts val="0"/>
              </a:spcBef>
              <a:buFont typeface="Arial" pitchFamily="34" charset="0"/>
              <a:buChar char="•"/>
              <a:defRPr/>
            </a:pPr>
            <a:r>
              <a:rPr lang="en-US" sz="1800" i="1" dirty="0" err="1">
                <a:latin typeface="Calibri" pitchFamily="34" charset="0"/>
              </a:rPr>
              <a:t>AttachedConductor</a:t>
            </a:r>
            <a:r>
              <a:rPr lang="en-US" sz="1800" i="1" dirty="0">
                <a:latin typeface="Calibri" pitchFamily="34" charset="0"/>
              </a:rPr>
              <a:t> [Surfaces, </a:t>
            </a:r>
            <a:r>
              <a:rPr lang="en-US" sz="1800" i="1" dirty="0" err="1">
                <a:latin typeface="Calibri" pitchFamily="34" charset="0"/>
              </a:rPr>
              <a:t>FDSolids</a:t>
            </a:r>
            <a:r>
              <a:rPr lang="en-US" sz="1800" i="1" dirty="0">
                <a:latin typeface="Calibri" pitchFamily="34" charset="0"/>
              </a:rPr>
              <a:t>, FE] -&gt; Conductors</a:t>
            </a:r>
          </a:p>
          <a:p>
            <a:pPr marL="574675" lvl="1" indent="-174625">
              <a:spcBef>
                <a:spcPts val="0"/>
              </a:spcBef>
              <a:buFont typeface="Arial" pitchFamily="34" charset="0"/>
              <a:buChar char="•"/>
              <a:defRPr/>
            </a:pPr>
            <a:r>
              <a:rPr lang="en-US" sz="1800" i="1" dirty="0">
                <a:latin typeface="Calibri" pitchFamily="34" charset="0"/>
              </a:rPr>
              <a:t>From and To [</a:t>
            </a:r>
            <a:r>
              <a:rPr lang="en-US" sz="1800" i="1" dirty="0" err="1">
                <a:latin typeface="Calibri" pitchFamily="34" charset="0"/>
              </a:rPr>
              <a:t>Contactors,Conductors</a:t>
            </a:r>
            <a:r>
              <a:rPr lang="en-US" sz="1800" i="1" dirty="0">
                <a:latin typeface="Calibri" pitchFamily="34" charset="0"/>
              </a:rPr>
              <a:t>] -&gt; Nodes, Surfaces, </a:t>
            </a:r>
            <a:r>
              <a:rPr lang="en-US" sz="1800" i="1" dirty="0" err="1">
                <a:latin typeface="Calibri" pitchFamily="34" charset="0"/>
              </a:rPr>
              <a:t>FDSolids</a:t>
            </a:r>
            <a:r>
              <a:rPr lang="en-US" sz="1800" i="1" dirty="0">
                <a:latin typeface="Calibri" pitchFamily="34" charset="0"/>
              </a:rPr>
              <a:t>, FE</a:t>
            </a:r>
          </a:p>
          <a:p>
            <a:pPr marL="574675" lvl="1" indent="-174625">
              <a:spcBef>
                <a:spcPts val="0"/>
              </a:spcBef>
              <a:buFont typeface="Arial" pitchFamily="34" charset="0"/>
              <a:buChar char="•"/>
              <a:defRPr/>
            </a:pPr>
            <a:r>
              <a:rPr lang="en-US" sz="1800" i="1" dirty="0" err="1">
                <a:latin typeface="Calibri" pitchFamily="34" charset="0"/>
              </a:rPr>
              <a:t>ApplyConnections</a:t>
            </a:r>
            <a:r>
              <a:rPr lang="en-US" sz="1800" i="1" dirty="0">
                <a:latin typeface="Calibri" pitchFamily="34" charset="0"/>
              </a:rPr>
              <a:t> [Heaters, </a:t>
            </a:r>
            <a:r>
              <a:rPr lang="en-US" sz="1800" i="1" dirty="0" err="1">
                <a:latin typeface="Calibri" pitchFamily="34" charset="0"/>
              </a:rPr>
              <a:t>Heatloads</a:t>
            </a:r>
            <a:r>
              <a:rPr lang="en-US" sz="1800" i="1" dirty="0">
                <a:latin typeface="Calibri" pitchFamily="34" charset="0"/>
              </a:rPr>
              <a:t>] -&gt; Nodes, Surfaces, </a:t>
            </a:r>
            <a:r>
              <a:rPr lang="en-US" sz="1800" i="1" dirty="0" err="1">
                <a:latin typeface="Calibri" pitchFamily="34" charset="0"/>
              </a:rPr>
              <a:t>FDSolids</a:t>
            </a:r>
            <a:r>
              <a:rPr lang="en-US" sz="1800" i="1" dirty="0">
                <a:latin typeface="Calibri" pitchFamily="34" charset="0"/>
              </a:rPr>
              <a:t>, FE</a:t>
            </a:r>
          </a:p>
          <a:p>
            <a:pPr marL="174625" indent="-174625" eaLnBrk="1" hangingPunct="1">
              <a:spcBef>
                <a:spcPts val="0"/>
              </a:spcBef>
              <a:buFont typeface="Arial" pitchFamily="34" charset="0"/>
              <a:buChar char="•"/>
              <a:defRPr/>
            </a:pPr>
            <a:r>
              <a:rPr lang="en-US" sz="2000" i="1" dirty="0">
                <a:latin typeface="Calibri" pitchFamily="34" charset="0"/>
              </a:rPr>
              <a:t>The </a:t>
            </a:r>
            <a:r>
              <a:rPr lang="en-US" sz="2000" i="1" dirty="0" err="1">
                <a:latin typeface="Calibri" pitchFamily="34" charset="0"/>
              </a:rPr>
              <a:t>GetEntityTypes</a:t>
            </a:r>
            <a:r>
              <a:rPr lang="en-US" sz="2000" i="1" dirty="0">
                <a:latin typeface="Calibri" pitchFamily="34" charset="0"/>
              </a:rPr>
              <a:t> method allows a list of Handles to be processed to determine the object type for each handle</a:t>
            </a:r>
          </a:p>
          <a:p>
            <a:pPr marL="174625" indent="-174625" eaLnBrk="1" hangingPunct="1">
              <a:spcBef>
                <a:spcPts val="0"/>
              </a:spcBef>
              <a:buFont typeface="Arial" pitchFamily="34" charset="0"/>
              <a:buChar char="•"/>
              <a:defRPr/>
            </a:pPr>
            <a:r>
              <a:rPr lang="en-US" sz="2000" i="1" dirty="0">
                <a:latin typeface="Calibri" pitchFamily="34" charset="0"/>
              </a:rPr>
              <a:t>Note: INS nodes are not objects that can be directly retrieved.  To determine these, all surfaces need to be polled to see if they create INS and what the properties are</a:t>
            </a:r>
          </a:p>
          <a:p>
            <a:pPr marL="174625" indent="-174625" eaLnBrk="1" hangingPunct="1">
              <a:spcBef>
                <a:spcPts val="0"/>
              </a:spcBef>
              <a:buFont typeface="Arial" pitchFamily="34" charset="0"/>
              <a:buChar char="•"/>
              <a:defRPr/>
            </a:pPr>
            <a:r>
              <a:rPr lang="en-US" sz="2000" i="1" dirty="0">
                <a:latin typeface="Calibri" pitchFamily="34" charset="0"/>
              </a:rPr>
              <a:t>Some objects may also allow Domain Tag Sets.  If these are encountered, they need to be dereferenced into their constituent objects, which can be retrieved through the </a:t>
            </a:r>
            <a:r>
              <a:rPr lang="en-US" sz="2000" i="1" dirty="0" err="1">
                <a:latin typeface="Calibri" pitchFamily="34" charset="0"/>
              </a:rPr>
              <a:t>DomainManager</a:t>
            </a:r>
            <a:endParaRPr lang="en-US" sz="2000" i="1" dirty="0">
              <a:latin typeface="Calibri" pitchFamily="34" charset="0"/>
            </a:endParaRP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71EFD20F-6761-4BBC-80AD-65926FC070CC}" type="slidenum">
              <a:rPr lang="en-US" altLang="en-US" sz="1200" smtClean="0"/>
              <a:pPr algn="ctr">
                <a:spcBef>
                  <a:spcPct val="0"/>
                </a:spcBef>
                <a:buFontTx/>
                <a:buNone/>
              </a:pPr>
              <a:t>245</a:t>
            </a:fld>
            <a:endParaRPr lang="en-US" altLang="en-US" sz="1200" dirty="0"/>
          </a:p>
        </p:txBody>
      </p:sp>
    </p:spTree>
    <p:extLst>
      <p:ext uri="{BB962C8B-B14F-4D97-AF65-F5344CB8AC3E}">
        <p14:creationId xmlns:p14="http://schemas.microsoft.com/office/powerpoint/2010/main" val="2355959258"/>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67563" y="0"/>
            <a:ext cx="7414438" cy="1020726"/>
          </a:xfrm>
        </p:spPr>
        <p:txBody>
          <a:bodyPr/>
          <a:lstStyle/>
          <a:p>
            <a:pPr eaLnBrk="1" hangingPunct="1"/>
            <a:r>
              <a:rPr lang="en-US" altLang="en-US" sz="2800" dirty="0"/>
              <a:t>Some Functions developed at GSFC using the API</a:t>
            </a: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71EFD20F-6761-4BBC-80AD-65926FC070CC}" type="slidenum">
              <a:rPr lang="en-US" altLang="en-US" sz="1200" smtClean="0"/>
              <a:pPr algn="ctr">
                <a:spcBef>
                  <a:spcPct val="0"/>
                </a:spcBef>
                <a:buFontTx/>
                <a:buNone/>
              </a:pPr>
              <a:t>246</a:t>
            </a:fld>
            <a:endParaRPr lang="en-US" altLang="en-US" sz="1200" dirty="0"/>
          </a:p>
        </p:txBody>
      </p:sp>
      <p:graphicFrame>
        <p:nvGraphicFramePr>
          <p:cNvPr id="7" name="Table 6">
            <a:extLst>
              <a:ext uri="{FF2B5EF4-FFF2-40B4-BE49-F238E27FC236}">
                <a16:creationId xmlns:a16="http://schemas.microsoft.com/office/drawing/2014/main" id="{E6496CF8-7FCE-4473-BF35-FC7652E77B05}"/>
              </a:ext>
            </a:extLst>
          </p:cNvPr>
          <p:cNvGraphicFramePr>
            <a:graphicFrameLocks noGrp="1"/>
          </p:cNvGraphicFramePr>
          <p:nvPr>
            <p:extLst>
              <p:ext uri="{D42A27DB-BD31-4B8C-83A1-F6EECF244321}">
                <p14:modId xmlns:p14="http://schemas.microsoft.com/office/powerpoint/2010/main" val="3728623034"/>
              </p:ext>
            </p:extLst>
          </p:nvPr>
        </p:nvGraphicFramePr>
        <p:xfrm>
          <a:off x="152400" y="1114125"/>
          <a:ext cx="8839200" cy="5029200"/>
        </p:xfrm>
        <a:graphic>
          <a:graphicData uri="http://schemas.openxmlformats.org/drawingml/2006/table">
            <a:tbl>
              <a:tblPr firstRow="1" firstCol="1" bandRow="1">
                <a:tableStyleId>{21E4AEA4-8DFA-4A89-87EB-49C32662AFE0}</a:tableStyleId>
              </a:tblPr>
              <a:tblGrid>
                <a:gridCol w="2667000">
                  <a:extLst>
                    <a:ext uri="{9D8B030D-6E8A-4147-A177-3AD203B41FA5}">
                      <a16:colId xmlns:a16="http://schemas.microsoft.com/office/drawing/2014/main" val="2117638118"/>
                    </a:ext>
                  </a:extLst>
                </a:gridCol>
                <a:gridCol w="6172200">
                  <a:extLst>
                    <a:ext uri="{9D8B030D-6E8A-4147-A177-3AD203B41FA5}">
                      <a16:colId xmlns:a16="http://schemas.microsoft.com/office/drawing/2014/main" val="3166388866"/>
                    </a:ext>
                  </a:extLst>
                </a:gridCol>
              </a:tblGrid>
              <a:tr h="114512">
                <a:tc>
                  <a:txBody>
                    <a:bodyPr/>
                    <a:lstStyle/>
                    <a:p>
                      <a:pPr marL="0" marR="0" algn="just">
                        <a:spcBef>
                          <a:spcPts val="0"/>
                        </a:spcBef>
                        <a:spcAft>
                          <a:spcPts val="0"/>
                        </a:spcAft>
                      </a:pPr>
                      <a:r>
                        <a:rPr lang="en-US" sz="1000" dirty="0">
                          <a:solidFill>
                            <a:schemeClr val="bg1"/>
                          </a:solidFill>
                          <a:effectLst/>
                        </a:rPr>
                        <a:t>Framework Function</a:t>
                      </a:r>
                      <a:endParaRPr lang="en-US" sz="100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tc>
                <a:tc>
                  <a:txBody>
                    <a:bodyPr/>
                    <a:lstStyle/>
                    <a:p>
                      <a:pPr marL="0" marR="0" algn="just">
                        <a:spcBef>
                          <a:spcPts val="0"/>
                        </a:spcBef>
                        <a:spcAft>
                          <a:spcPts val="0"/>
                        </a:spcAft>
                      </a:pPr>
                      <a:r>
                        <a:rPr lang="en-US" sz="1000" dirty="0">
                          <a:solidFill>
                            <a:schemeClr val="bg1"/>
                          </a:solidFill>
                          <a:effectLst/>
                        </a:rPr>
                        <a:t>Purpose</a:t>
                      </a:r>
                      <a:endParaRPr lang="en-US" sz="100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tc>
                <a:extLst>
                  <a:ext uri="{0D108BD9-81ED-4DB2-BD59-A6C34878D82A}">
                    <a16:rowId xmlns:a16="http://schemas.microsoft.com/office/drawing/2014/main" val="2810693261"/>
                  </a:ext>
                </a:extLst>
              </a:tr>
              <a:tr h="0">
                <a:tc>
                  <a:txBody>
                    <a:bodyPr/>
                    <a:lstStyle/>
                    <a:p>
                      <a:pPr marL="0" marR="0" algn="l">
                        <a:spcBef>
                          <a:spcPts val="0"/>
                        </a:spcBef>
                        <a:spcAft>
                          <a:spcPts val="0"/>
                        </a:spcAft>
                      </a:pPr>
                      <a:r>
                        <a:rPr lang="en-US" sz="1000" dirty="0" err="1">
                          <a:solidFill>
                            <a:schemeClr val="bg1"/>
                          </a:solidFill>
                          <a:effectLst/>
                        </a:rPr>
                        <a:t>GenerateHeaterDissipationLogic</a:t>
                      </a:r>
                      <a:endParaRPr lang="en-US" sz="100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Process SINDA .inp file and add logic to .htr file to output Heater and Dissipation output logic for every timestep</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2141863702"/>
                  </a:ext>
                </a:extLst>
              </a:tr>
              <a:tr h="60960">
                <a:tc>
                  <a:txBody>
                    <a:bodyPr/>
                    <a:lstStyle/>
                    <a:p>
                      <a:pPr marL="0" marR="0" algn="l">
                        <a:spcBef>
                          <a:spcPts val="0"/>
                        </a:spcBef>
                        <a:spcAft>
                          <a:spcPts val="0"/>
                        </a:spcAft>
                      </a:pPr>
                      <a:r>
                        <a:rPr lang="en-US" sz="1000" dirty="0" err="1">
                          <a:solidFill>
                            <a:schemeClr val="bg1"/>
                          </a:solidFill>
                          <a:effectLst/>
                        </a:rPr>
                        <a:t>ProcessHeaterDissipationResults</a:t>
                      </a:r>
                      <a:endParaRPr lang="en-US" sz="100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dirty="0">
                          <a:effectLst/>
                        </a:rPr>
                        <a:t>Process SINDA .out file and retrieve output generated from </a:t>
                      </a:r>
                      <a:r>
                        <a:rPr lang="en-US" sz="1000" dirty="0" err="1">
                          <a:effectLst/>
                        </a:rPr>
                        <a:t>GenerateHeaterDissipationLogic</a:t>
                      </a:r>
                      <a:r>
                        <a:rPr lang="en-US" sz="1000" dirty="0">
                          <a:effectLst/>
                        </a:rPr>
                        <a:t> and import into Excel template workbook</a:t>
                      </a:r>
                      <a:endParaRPr lang="en-US" sz="1000" dirty="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1303864789"/>
                  </a:ext>
                </a:extLst>
              </a:tr>
              <a:tr h="53340">
                <a:tc>
                  <a:txBody>
                    <a:bodyPr/>
                    <a:lstStyle/>
                    <a:p>
                      <a:pPr marL="0" marR="0" algn="l">
                        <a:spcBef>
                          <a:spcPts val="0"/>
                        </a:spcBef>
                        <a:spcAft>
                          <a:spcPts val="0"/>
                        </a:spcAft>
                      </a:pPr>
                      <a:r>
                        <a:rPr lang="en-US" sz="1000" dirty="0" err="1">
                          <a:solidFill>
                            <a:schemeClr val="bg1"/>
                          </a:solidFill>
                          <a:effectLst/>
                        </a:rPr>
                        <a:t>GenerateDampedPropHeatersInSSForPIDs</a:t>
                      </a:r>
                      <a:endParaRPr lang="en-US" sz="100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Process SINDA .inp file and add logic to .pid file to apply Predictor/Corrector approach for all PID controllers</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2967928067"/>
                  </a:ext>
                </a:extLst>
              </a:tr>
              <a:tr h="45720">
                <a:tc>
                  <a:txBody>
                    <a:bodyPr/>
                    <a:lstStyle/>
                    <a:p>
                      <a:pPr marL="0" marR="0" algn="l">
                        <a:spcBef>
                          <a:spcPts val="0"/>
                        </a:spcBef>
                        <a:spcAft>
                          <a:spcPts val="0"/>
                        </a:spcAft>
                      </a:pPr>
                      <a:r>
                        <a:rPr lang="en-US" sz="1000" dirty="0" err="1">
                          <a:solidFill>
                            <a:schemeClr val="bg1"/>
                          </a:solidFill>
                          <a:effectLst/>
                        </a:rPr>
                        <a:t>GenerateHtrDisSummaryCompare</a:t>
                      </a:r>
                      <a:endParaRPr lang="en-US" sz="100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Generate Compare_Summary sheet highlighting the differences between two HtrDis postprocessing files</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2768505853"/>
                  </a:ext>
                </a:extLst>
              </a:tr>
              <a:tr h="38100">
                <a:tc>
                  <a:txBody>
                    <a:bodyPr/>
                    <a:lstStyle/>
                    <a:p>
                      <a:pPr marL="0" marR="0" algn="l">
                        <a:spcBef>
                          <a:spcPts val="0"/>
                        </a:spcBef>
                        <a:spcAft>
                          <a:spcPts val="0"/>
                        </a:spcAft>
                      </a:pPr>
                      <a:r>
                        <a:rPr lang="en-US" sz="1000" dirty="0">
                          <a:solidFill>
                            <a:schemeClr val="bg1"/>
                          </a:solidFill>
                          <a:effectLst/>
                        </a:rPr>
                        <a:t>Write2DArrayToCSVFile</a:t>
                      </a:r>
                      <a:endParaRPr lang="en-US" sz="1000" i="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dirty="0">
                          <a:effectLst/>
                        </a:rPr>
                        <a:t>Convert 2D array to comma-separated value output file (can include Header row and Output Mask)</a:t>
                      </a:r>
                      <a:endParaRPr lang="en-US" sz="1000" dirty="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3877001256"/>
                  </a:ext>
                </a:extLst>
              </a:tr>
              <a:tr h="114512">
                <a:tc>
                  <a:txBody>
                    <a:bodyPr/>
                    <a:lstStyle/>
                    <a:p>
                      <a:pPr marL="0" marR="0" algn="l">
                        <a:spcBef>
                          <a:spcPts val="0"/>
                        </a:spcBef>
                        <a:spcAft>
                          <a:spcPts val="0"/>
                        </a:spcAft>
                      </a:pPr>
                      <a:r>
                        <a:rPr lang="en-US" sz="1000" dirty="0" err="1">
                          <a:solidFill>
                            <a:schemeClr val="bg1"/>
                          </a:solidFill>
                          <a:effectLst/>
                        </a:rPr>
                        <a:t>ImportFileIntoExcel</a:t>
                      </a:r>
                      <a:endParaRPr lang="en-US" sz="1000" i="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Import specified text file into specified Excel location, parsing on delimiter</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3523164127"/>
                  </a:ext>
                </a:extLst>
              </a:tr>
              <a:tr h="0">
                <a:tc>
                  <a:txBody>
                    <a:bodyPr/>
                    <a:lstStyle/>
                    <a:p>
                      <a:pPr marL="0" marR="0" algn="just">
                        <a:spcBef>
                          <a:spcPts val="0"/>
                        </a:spcBef>
                        <a:spcAft>
                          <a:spcPts val="0"/>
                        </a:spcAft>
                      </a:pPr>
                      <a:r>
                        <a:rPr lang="en-US" sz="1000" dirty="0" err="1">
                          <a:solidFill>
                            <a:schemeClr val="bg1"/>
                          </a:solidFill>
                          <a:effectLst/>
                        </a:rPr>
                        <a:t>ExtractTaggedLinesAndImportIntoExcel</a:t>
                      </a:r>
                      <a:endParaRPr lang="en-US" sz="1000" i="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Extract lines beginning with TagID from OutFile and import into specified Excel location, parsing on specified delimiter</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232225444"/>
                  </a:ext>
                </a:extLst>
              </a:tr>
              <a:tr h="0">
                <a:tc>
                  <a:txBody>
                    <a:bodyPr/>
                    <a:lstStyle/>
                    <a:p>
                      <a:pPr marL="0" marR="0" algn="l">
                        <a:spcBef>
                          <a:spcPts val="0"/>
                        </a:spcBef>
                        <a:spcAft>
                          <a:spcPts val="0"/>
                        </a:spcAft>
                      </a:pPr>
                      <a:r>
                        <a:rPr lang="en-US" sz="1000" i="1" dirty="0" err="1">
                          <a:solidFill>
                            <a:schemeClr val="bg1"/>
                          </a:solidFill>
                          <a:effectLst/>
                        </a:rPr>
                        <a:t>GetTDGlobalVisibilityStates</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dirty="0">
                          <a:effectLst/>
                        </a:rPr>
                        <a:t>Return data structure with deterministic global visibility state for each TD object type (e.g. TD/RC nodes, Surfaces, </a:t>
                      </a:r>
                      <a:r>
                        <a:rPr lang="en-US" sz="1000" dirty="0" err="1">
                          <a:effectLst/>
                        </a:rPr>
                        <a:t>HeatLoads</a:t>
                      </a:r>
                      <a:r>
                        <a:rPr lang="en-US" sz="1000" dirty="0">
                          <a:effectLst/>
                        </a:rPr>
                        <a:t>, </a:t>
                      </a:r>
                      <a:r>
                        <a:rPr lang="en-US" sz="1000" dirty="0" err="1">
                          <a:effectLst/>
                        </a:rPr>
                        <a:t>etc</a:t>
                      </a:r>
                      <a:r>
                        <a:rPr lang="en-US" sz="1000" dirty="0">
                          <a:effectLst/>
                        </a:rPr>
                        <a:t>)</a:t>
                      </a:r>
                      <a:endParaRPr lang="en-US" sz="1000" dirty="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2904100834"/>
                  </a:ext>
                </a:extLst>
              </a:tr>
              <a:tr h="114512">
                <a:tc>
                  <a:txBody>
                    <a:bodyPr/>
                    <a:lstStyle/>
                    <a:p>
                      <a:pPr marL="0" marR="0" algn="l">
                        <a:spcBef>
                          <a:spcPts val="0"/>
                        </a:spcBef>
                        <a:spcAft>
                          <a:spcPts val="0"/>
                        </a:spcAft>
                      </a:pPr>
                      <a:r>
                        <a:rPr lang="en-US" sz="1000" i="1" dirty="0" err="1">
                          <a:solidFill>
                            <a:schemeClr val="bg1"/>
                          </a:solidFill>
                          <a:effectLst/>
                        </a:rPr>
                        <a:t>TurnNodeIDsOnForSelectedNodes</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Evaluate user provided node list and turn node number visibility on in GUI</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1278321136"/>
                  </a:ext>
                </a:extLst>
              </a:tr>
              <a:tr h="114512">
                <a:tc>
                  <a:txBody>
                    <a:bodyPr/>
                    <a:lstStyle/>
                    <a:p>
                      <a:pPr marL="0" marR="0" algn="l">
                        <a:spcBef>
                          <a:spcPts val="0"/>
                        </a:spcBef>
                        <a:spcAft>
                          <a:spcPts val="0"/>
                        </a:spcAft>
                      </a:pPr>
                      <a:r>
                        <a:rPr lang="en-US" sz="1000" i="1" dirty="0" err="1">
                          <a:solidFill>
                            <a:schemeClr val="bg1"/>
                          </a:solidFill>
                          <a:effectLst/>
                        </a:rPr>
                        <a:t>GetTDObjectCounts</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dirty="0">
                          <a:effectLst/>
                        </a:rPr>
                        <a:t>Retrieve counts for each TD object type for each submodel</a:t>
                      </a:r>
                      <a:endParaRPr lang="en-US" sz="1000" dirty="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1384416757"/>
                  </a:ext>
                </a:extLst>
              </a:tr>
              <a:tr h="114512">
                <a:tc>
                  <a:txBody>
                    <a:bodyPr/>
                    <a:lstStyle/>
                    <a:p>
                      <a:pPr marL="0" marR="0" algn="l">
                        <a:spcBef>
                          <a:spcPts val="0"/>
                        </a:spcBef>
                        <a:spcAft>
                          <a:spcPts val="0"/>
                        </a:spcAft>
                      </a:pPr>
                      <a:r>
                        <a:rPr lang="en-US" sz="1000" i="1" dirty="0" err="1">
                          <a:solidFill>
                            <a:schemeClr val="bg1"/>
                          </a:solidFill>
                          <a:effectLst/>
                        </a:rPr>
                        <a:t>GetTDReferencedProperties</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Retrieve list of Material and Optical properties used by each submodel</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3895476690"/>
                  </a:ext>
                </a:extLst>
              </a:tr>
              <a:tr h="111339">
                <a:tc>
                  <a:txBody>
                    <a:bodyPr/>
                    <a:lstStyle/>
                    <a:p>
                      <a:pPr marL="0" marR="0" algn="l">
                        <a:spcBef>
                          <a:spcPts val="0"/>
                        </a:spcBef>
                        <a:spcAft>
                          <a:spcPts val="0"/>
                        </a:spcAft>
                      </a:pPr>
                      <a:r>
                        <a:rPr lang="en-US" sz="1000" i="1" dirty="0" err="1">
                          <a:solidFill>
                            <a:schemeClr val="bg1"/>
                          </a:solidFill>
                          <a:effectLst/>
                        </a:rPr>
                        <a:t>GetTDObjectCountsAndReferencedProperties</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Retrieve counts for each TD object type and lists of Material and Optical properties for each submodel</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3098951220"/>
                  </a:ext>
                </a:extLst>
              </a:tr>
              <a:tr h="114512">
                <a:tc>
                  <a:txBody>
                    <a:bodyPr/>
                    <a:lstStyle/>
                    <a:p>
                      <a:pPr marL="0" marR="0" algn="l">
                        <a:spcBef>
                          <a:spcPts val="0"/>
                        </a:spcBef>
                        <a:spcAft>
                          <a:spcPts val="0"/>
                        </a:spcAft>
                      </a:pPr>
                      <a:r>
                        <a:rPr lang="en-US" sz="1000" i="1" dirty="0" err="1">
                          <a:solidFill>
                            <a:schemeClr val="bg1"/>
                          </a:solidFill>
                          <a:effectLst/>
                        </a:rPr>
                        <a:t>GetAllReferencedRCOFiles</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Make list of all Optical files that were referenced throughout all CaseSets</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1222674227"/>
                  </a:ext>
                </a:extLst>
              </a:tr>
              <a:tr h="114512">
                <a:tc>
                  <a:txBody>
                    <a:bodyPr/>
                    <a:lstStyle/>
                    <a:p>
                      <a:pPr marL="0" marR="0" algn="l">
                        <a:spcBef>
                          <a:spcPts val="0"/>
                        </a:spcBef>
                        <a:spcAft>
                          <a:spcPts val="0"/>
                        </a:spcAft>
                      </a:pPr>
                      <a:r>
                        <a:rPr lang="en-US" sz="1000" i="1" dirty="0" err="1">
                          <a:solidFill>
                            <a:schemeClr val="bg1"/>
                          </a:solidFill>
                          <a:effectLst/>
                        </a:rPr>
                        <a:t>GetAllReferencedTDPFiles</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dirty="0">
                          <a:effectLst/>
                        </a:rPr>
                        <a:t>Make list of all Material files that were referenced throughout all CaseSets</a:t>
                      </a:r>
                      <a:endParaRPr lang="en-US" sz="1000" dirty="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3921413774"/>
                  </a:ext>
                </a:extLst>
              </a:tr>
              <a:tr h="114512">
                <a:tc>
                  <a:txBody>
                    <a:bodyPr/>
                    <a:lstStyle/>
                    <a:p>
                      <a:pPr marL="0" marR="0" algn="l">
                        <a:spcBef>
                          <a:spcPts val="0"/>
                        </a:spcBef>
                        <a:spcAft>
                          <a:spcPts val="0"/>
                        </a:spcAft>
                      </a:pPr>
                      <a:r>
                        <a:rPr lang="en-US" sz="1000" dirty="0">
                          <a:solidFill>
                            <a:schemeClr val="bg1"/>
                          </a:solidFill>
                          <a:effectLst/>
                        </a:rPr>
                        <a:t>RemoveRadk1FromRadk2</a:t>
                      </a:r>
                      <a:endParaRPr lang="en-US" sz="1000" i="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Outputs file with all the Radks that appear only in Radk File 2</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831629100"/>
                  </a:ext>
                </a:extLst>
              </a:tr>
              <a:tr h="0">
                <a:tc>
                  <a:txBody>
                    <a:bodyPr/>
                    <a:lstStyle/>
                    <a:p>
                      <a:pPr marL="0" marR="0" algn="l">
                        <a:spcBef>
                          <a:spcPts val="0"/>
                        </a:spcBef>
                        <a:spcAft>
                          <a:spcPts val="0"/>
                        </a:spcAft>
                      </a:pPr>
                      <a:r>
                        <a:rPr lang="en-US" sz="1000" dirty="0">
                          <a:solidFill>
                            <a:schemeClr val="bg1"/>
                          </a:solidFill>
                          <a:effectLst/>
                        </a:rPr>
                        <a:t>ReplaceRadk2MinusRadk1WithBackloads</a:t>
                      </a:r>
                      <a:endParaRPr lang="en-US" sz="1000" i="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Outputs file with inputs and logic to represent all the Radks in Radk2 but not in Radk1 as Backloads along with radiation to sink </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3517445354"/>
                  </a:ext>
                </a:extLst>
              </a:tr>
              <a:tr h="0">
                <a:tc>
                  <a:txBody>
                    <a:bodyPr/>
                    <a:lstStyle/>
                    <a:p>
                      <a:pPr marL="0" marR="0" algn="l">
                        <a:spcBef>
                          <a:spcPts val="0"/>
                        </a:spcBef>
                        <a:spcAft>
                          <a:spcPts val="0"/>
                        </a:spcAft>
                      </a:pPr>
                      <a:r>
                        <a:rPr lang="en-US" sz="1000" dirty="0">
                          <a:solidFill>
                            <a:schemeClr val="bg1"/>
                          </a:solidFill>
                          <a:effectLst/>
                        </a:rPr>
                        <a:t>ReplaceRadk2MinusRadk1WithHeatFlowsIJ</a:t>
                      </a:r>
                      <a:endParaRPr lang="en-US" sz="1000" i="0"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Outputs file with inputs and logic to represent all the Radks in Radk2 but not in Radk1 as a Heat Flow</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3715981757"/>
                  </a:ext>
                </a:extLst>
              </a:tr>
              <a:tr h="0">
                <a:tc>
                  <a:txBody>
                    <a:bodyPr/>
                    <a:lstStyle/>
                    <a:p>
                      <a:pPr marL="0" marR="0" algn="just">
                        <a:spcBef>
                          <a:spcPts val="0"/>
                        </a:spcBef>
                        <a:spcAft>
                          <a:spcPts val="0"/>
                        </a:spcAft>
                      </a:pPr>
                      <a:r>
                        <a:rPr lang="en-US" sz="1000" i="1" dirty="0" err="1">
                          <a:solidFill>
                            <a:schemeClr val="bg1"/>
                          </a:solidFill>
                          <a:effectLst/>
                        </a:rPr>
                        <a:t>EvaluateSymbolsInDWGFile</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dirty="0">
                          <a:effectLst/>
                        </a:rPr>
                        <a:t>Generates temporary case set, outputs CC file and processes this for evaluated symbol values</a:t>
                      </a:r>
                      <a:endParaRPr lang="en-US" sz="1000" dirty="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3830274130"/>
                  </a:ext>
                </a:extLst>
              </a:tr>
              <a:tr h="0">
                <a:tc>
                  <a:txBody>
                    <a:bodyPr/>
                    <a:lstStyle/>
                    <a:p>
                      <a:pPr marL="0" marR="0" algn="just">
                        <a:spcBef>
                          <a:spcPts val="0"/>
                        </a:spcBef>
                        <a:spcAft>
                          <a:spcPts val="0"/>
                        </a:spcAft>
                      </a:pPr>
                      <a:r>
                        <a:rPr lang="en-US" sz="1000" i="1" dirty="0" err="1">
                          <a:solidFill>
                            <a:schemeClr val="bg1"/>
                          </a:solidFill>
                          <a:effectLst/>
                        </a:rPr>
                        <a:t>EvaluateSymbolsForSpecifiedCaseSet</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Generates temporary case set spawned from user specified case, outputs CC file and processes this for evaluated symbol values</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2491250285"/>
                  </a:ext>
                </a:extLst>
              </a:tr>
              <a:tr h="114512">
                <a:tc>
                  <a:txBody>
                    <a:bodyPr/>
                    <a:lstStyle/>
                    <a:p>
                      <a:pPr marL="0" marR="0" algn="just">
                        <a:spcBef>
                          <a:spcPts val="0"/>
                        </a:spcBef>
                        <a:spcAft>
                          <a:spcPts val="0"/>
                        </a:spcAft>
                      </a:pPr>
                      <a:r>
                        <a:rPr lang="en-US" sz="1000" i="1" dirty="0" err="1">
                          <a:solidFill>
                            <a:schemeClr val="bg1"/>
                          </a:solidFill>
                          <a:effectLst/>
                        </a:rPr>
                        <a:t>ExtractSymbolEvaluatedValuesFromCCFile</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Process CC file header and retrieves symbol names and evaluated values</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964253922"/>
                  </a:ext>
                </a:extLst>
              </a:tr>
              <a:tr h="0">
                <a:tc>
                  <a:txBody>
                    <a:bodyPr/>
                    <a:lstStyle/>
                    <a:p>
                      <a:pPr marL="0" marR="0" algn="just">
                        <a:spcBef>
                          <a:spcPts val="0"/>
                        </a:spcBef>
                        <a:spcAft>
                          <a:spcPts val="0"/>
                        </a:spcAft>
                      </a:pPr>
                      <a:r>
                        <a:rPr lang="en-US" sz="1000" i="1" dirty="0" err="1">
                          <a:solidFill>
                            <a:schemeClr val="bg1"/>
                          </a:solidFill>
                          <a:effectLst/>
                        </a:rPr>
                        <a:t>GetTDOptProps</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Read TD object and extract optical properties and store in GMM_OpticalProperties collection</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1278228471"/>
                  </a:ext>
                </a:extLst>
              </a:tr>
              <a:tr h="60960">
                <a:tc>
                  <a:txBody>
                    <a:bodyPr/>
                    <a:lstStyle/>
                    <a:p>
                      <a:pPr marL="0" marR="0" algn="just">
                        <a:spcBef>
                          <a:spcPts val="0"/>
                        </a:spcBef>
                        <a:spcAft>
                          <a:spcPts val="0"/>
                        </a:spcAft>
                      </a:pPr>
                      <a:r>
                        <a:rPr lang="en-US" sz="1000" i="1" dirty="0" err="1">
                          <a:solidFill>
                            <a:schemeClr val="bg1"/>
                          </a:solidFill>
                          <a:effectLst/>
                        </a:rPr>
                        <a:t>GetTDThermoProps</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a:effectLst/>
                        </a:rPr>
                        <a:t>Read TD object and extract thermophysical properties and store in GMM_ThermophiysicalProperties collection</a:t>
                      </a:r>
                      <a:endParaRPr lang="en-US" sz="100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3549137250"/>
                  </a:ext>
                </a:extLst>
              </a:tr>
              <a:tr h="53340">
                <a:tc>
                  <a:txBody>
                    <a:bodyPr/>
                    <a:lstStyle/>
                    <a:p>
                      <a:pPr marL="0" marR="0" algn="l">
                        <a:spcBef>
                          <a:spcPts val="0"/>
                        </a:spcBef>
                        <a:spcAft>
                          <a:spcPts val="0"/>
                        </a:spcAft>
                      </a:pPr>
                      <a:r>
                        <a:rPr lang="en-US" sz="1000" i="1" dirty="0" err="1">
                          <a:solidFill>
                            <a:schemeClr val="bg1"/>
                          </a:solidFill>
                          <a:effectLst/>
                        </a:rPr>
                        <a:t>WritePropsToXL</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dirty="0">
                          <a:effectLst/>
                        </a:rPr>
                        <a:t>Extract Material/Optical property data and generate Tables in Excel workbook along with temperature dependent material property plots</a:t>
                      </a:r>
                      <a:endParaRPr lang="en-US" sz="1000" dirty="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1519481863"/>
                  </a:ext>
                </a:extLst>
              </a:tr>
              <a:tr h="45720">
                <a:tc>
                  <a:txBody>
                    <a:bodyPr/>
                    <a:lstStyle/>
                    <a:p>
                      <a:pPr marL="0" marR="0" algn="just">
                        <a:spcBef>
                          <a:spcPts val="0"/>
                        </a:spcBef>
                        <a:spcAft>
                          <a:spcPts val="0"/>
                        </a:spcAft>
                      </a:pPr>
                      <a:r>
                        <a:rPr lang="en-US" sz="1000" i="1" dirty="0" err="1">
                          <a:solidFill>
                            <a:schemeClr val="bg1"/>
                          </a:solidFill>
                          <a:effectLst/>
                        </a:rPr>
                        <a:t>GetTDNotes</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dirty="0">
                          <a:effectLst/>
                        </a:rPr>
                        <a:t>Read TD object and extract Notes data and Splice together all Tabs into single output text file</a:t>
                      </a:r>
                      <a:endParaRPr lang="en-US" sz="1000" dirty="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1389541722"/>
                  </a:ext>
                </a:extLst>
              </a:tr>
              <a:tr h="38100">
                <a:tc>
                  <a:txBody>
                    <a:bodyPr/>
                    <a:lstStyle/>
                    <a:p>
                      <a:pPr marL="0" marR="0" algn="just">
                        <a:spcBef>
                          <a:spcPts val="0"/>
                        </a:spcBef>
                        <a:spcAft>
                          <a:spcPts val="0"/>
                        </a:spcAft>
                      </a:pPr>
                      <a:r>
                        <a:rPr lang="en-US" sz="1000" i="1" dirty="0" err="1">
                          <a:solidFill>
                            <a:schemeClr val="bg1"/>
                          </a:solidFill>
                          <a:effectLst/>
                        </a:rPr>
                        <a:t>GetTDRunDirectory</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dirty="0">
                          <a:effectLst/>
                        </a:rPr>
                        <a:t>Return path to either DWG file if No CaseSet specified with </a:t>
                      </a:r>
                      <a:r>
                        <a:rPr lang="en-US" sz="1000" dirty="0" err="1">
                          <a:effectLst/>
                        </a:rPr>
                        <a:t>UserDirectory</a:t>
                      </a:r>
                      <a:r>
                        <a:rPr lang="en-US" sz="1000" dirty="0">
                          <a:effectLst/>
                        </a:rPr>
                        <a:t>, or to </a:t>
                      </a:r>
                      <a:r>
                        <a:rPr lang="en-US" sz="1000" dirty="0" err="1">
                          <a:effectLst/>
                        </a:rPr>
                        <a:t>UserDirectory</a:t>
                      </a:r>
                      <a:endParaRPr lang="en-US" sz="1000" dirty="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124835042"/>
                  </a:ext>
                </a:extLst>
              </a:tr>
              <a:tr h="30480">
                <a:tc>
                  <a:txBody>
                    <a:bodyPr/>
                    <a:lstStyle/>
                    <a:p>
                      <a:pPr marL="0" marR="0" algn="just">
                        <a:spcBef>
                          <a:spcPts val="0"/>
                        </a:spcBef>
                        <a:spcAft>
                          <a:spcPts val="0"/>
                        </a:spcAft>
                      </a:pPr>
                      <a:r>
                        <a:rPr lang="en-US" sz="1000" i="1" dirty="0" err="1">
                          <a:solidFill>
                            <a:schemeClr val="bg1"/>
                          </a:solidFill>
                          <a:effectLst/>
                        </a:rPr>
                        <a:t>RunSpecifiedCaseSet</a:t>
                      </a:r>
                      <a:endParaRPr lang="en-US" sz="1000" i="1" dirty="0">
                        <a:solidFill>
                          <a:schemeClr val="bg1"/>
                        </a:solidFill>
                        <a:effectLst/>
                        <a:latin typeface="Times New Roman" panose="02020603050405020304" pitchFamily="18" charset="0"/>
                        <a:ea typeface="Times New Roman" panose="02020603050405020304" pitchFamily="18" charset="0"/>
                      </a:endParaRPr>
                    </a:p>
                  </a:txBody>
                  <a:tcPr marL="57256" marR="57256" marT="0" marB="0" anchor="b"/>
                </a:tc>
                <a:tc>
                  <a:txBody>
                    <a:bodyPr/>
                    <a:lstStyle/>
                    <a:p>
                      <a:pPr marL="0" marR="0" algn="l">
                        <a:spcBef>
                          <a:spcPts val="0"/>
                        </a:spcBef>
                        <a:spcAft>
                          <a:spcPts val="0"/>
                        </a:spcAft>
                      </a:pPr>
                      <a:r>
                        <a:rPr lang="en-US" sz="1000" dirty="0">
                          <a:effectLst/>
                        </a:rPr>
                        <a:t>Execute case set in its own directory with options to add heater dissipation and convergence trace logic</a:t>
                      </a:r>
                      <a:endParaRPr lang="en-US" sz="1000" dirty="0">
                        <a:effectLst/>
                        <a:latin typeface="Times New Roman" panose="02020603050405020304" pitchFamily="18" charset="0"/>
                        <a:ea typeface="Times New Roman" panose="02020603050405020304" pitchFamily="18" charset="0"/>
                      </a:endParaRPr>
                    </a:p>
                  </a:txBody>
                  <a:tcPr marL="57256" marR="57256" marT="0" marB="0" anchor="b"/>
                </a:tc>
                <a:extLst>
                  <a:ext uri="{0D108BD9-81ED-4DB2-BD59-A6C34878D82A}">
                    <a16:rowId xmlns:a16="http://schemas.microsoft.com/office/drawing/2014/main" val="319493304"/>
                  </a:ext>
                </a:extLst>
              </a:tr>
            </a:tbl>
          </a:graphicData>
        </a:graphic>
      </p:graphicFrame>
      <p:sp>
        <p:nvSpPr>
          <p:cNvPr id="8" name="TextBox 7">
            <a:extLst>
              <a:ext uri="{FF2B5EF4-FFF2-40B4-BE49-F238E27FC236}">
                <a16:creationId xmlns:a16="http://schemas.microsoft.com/office/drawing/2014/main" id="{1559759C-953F-47AC-9E9C-435387D0D679}"/>
              </a:ext>
            </a:extLst>
          </p:cNvPr>
          <p:cNvSpPr txBox="1"/>
          <p:nvPr/>
        </p:nvSpPr>
        <p:spPr>
          <a:xfrm>
            <a:off x="152400" y="6115250"/>
            <a:ext cx="8839200" cy="307777"/>
          </a:xfrm>
          <a:prstGeom prst="rect">
            <a:avLst/>
          </a:prstGeom>
          <a:noFill/>
        </p:spPr>
        <p:txBody>
          <a:bodyPr wrap="square" rtlCol="0">
            <a:spAutoFit/>
          </a:bodyPr>
          <a:lstStyle/>
          <a:p>
            <a:r>
              <a:rPr lang="en-US" sz="1400" i="1" dirty="0"/>
              <a:t>Italics</a:t>
            </a:r>
            <a:r>
              <a:rPr lang="en-US" sz="1400" dirty="0"/>
              <a:t> indicates a requirement to use the </a:t>
            </a:r>
            <a:r>
              <a:rPr lang="en-US" sz="1400" dirty="0" err="1"/>
              <a:t>OpenTD</a:t>
            </a:r>
            <a:r>
              <a:rPr lang="en-US" sz="1400" dirty="0"/>
              <a:t> API to connect to Thermal Desktop</a:t>
            </a:r>
          </a:p>
        </p:txBody>
      </p:sp>
    </p:spTree>
    <p:extLst>
      <p:ext uri="{BB962C8B-B14F-4D97-AF65-F5344CB8AC3E}">
        <p14:creationId xmlns:p14="http://schemas.microsoft.com/office/powerpoint/2010/main" val="270317665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0AC453D-53ED-4B6D-858C-2778086D9F0D}"/>
              </a:ext>
            </a:extLst>
          </p:cNvPr>
          <p:cNvSpPr>
            <a:spLocks noGrp="1" noChangeArrowheads="1"/>
          </p:cNvSpPr>
          <p:nvPr>
            <p:ph type="title"/>
          </p:nvPr>
        </p:nvSpPr>
        <p:spPr>
          <a:xfrm>
            <a:off x="967563" y="0"/>
            <a:ext cx="7414438" cy="1020726"/>
          </a:xfrm>
        </p:spPr>
        <p:txBody>
          <a:bodyPr/>
          <a:lstStyle/>
          <a:p>
            <a:pPr eaLnBrk="1" hangingPunct="1"/>
            <a:r>
              <a:rPr lang="en-US" altLang="en-US" sz="2800" dirty="0"/>
              <a:t>Some Applications developed at                                      GSFC using the API</a:t>
            </a:r>
          </a:p>
        </p:txBody>
      </p:sp>
      <p:sp>
        <p:nvSpPr>
          <p:cNvPr id="37892" name="Slide Number Placeholder 1">
            <a:extLst>
              <a:ext uri="{FF2B5EF4-FFF2-40B4-BE49-F238E27FC236}">
                <a16:creationId xmlns:a16="http://schemas.microsoft.com/office/drawing/2014/main" id="{F02B5189-016F-4691-9F16-D325E4D2CA94}"/>
              </a:ext>
            </a:extLst>
          </p:cNvPr>
          <p:cNvSpPr>
            <a:spLocks noGrp="1"/>
          </p:cNvSpPr>
          <p:nvPr>
            <p:ph type="sldNum" sz="quarter" idx="12"/>
          </p:nvPr>
        </p:nvSpPr>
        <p:spPr bwMode="auto">
          <a:xfrm>
            <a:off x="8763000" y="6583363"/>
            <a:ext cx="3810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71EFD20F-6761-4BBC-80AD-65926FC070CC}" type="slidenum">
              <a:rPr lang="en-US" altLang="en-US" sz="1200" smtClean="0"/>
              <a:pPr algn="ctr">
                <a:spcBef>
                  <a:spcPct val="0"/>
                </a:spcBef>
                <a:buFontTx/>
                <a:buNone/>
              </a:pPr>
              <a:t>247</a:t>
            </a:fld>
            <a:endParaRPr lang="en-US" altLang="en-US" sz="1200" dirty="0"/>
          </a:p>
        </p:txBody>
      </p:sp>
      <p:pic>
        <p:nvPicPr>
          <p:cNvPr id="3" name="Picture 2">
            <a:extLst>
              <a:ext uri="{FF2B5EF4-FFF2-40B4-BE49-F238E27FC236}">
                <a16:creationId xmlns:a16="http://schemas.microsoft.com/office/drawing/2014/main" id="{575DFA14-7AF3-4415-8379-7C65FCF8F396}"/>
              </a:ext>
            </a:extLst>
          </p:cNvPr>
          <p:cNvPicPr>
            <a:picLocks noChangeAspect="1"/>
          </p:cNvPicPr>
          <p:nvPr/>
        </p:nvPicPr>
        <p:blipFill>
          <a:blip r:embed="rId2"/>
          <a:stretch>
            <a:fillRect/>
          </a:stretch>
        </p:blipFill>
        <p:spPr>
          <a:xfrm>
            <a:off x="4546994" y="1600200"/>
            <a:ext cx="4472680" cy="4038600"/>
          </a:xfrm>
          <a:prstGeom prst="rect">
            <a:avLst/>
          </a:prstGeom>
        </p:spPr>
      </p:pic>
      <p:pic>
        <p:nvPicPr>
          <p:cNvPr id="5" name="Picture 4">
            <a:extLst>
              <a:ext uri="{FF2B5EF4-FFF2-40B4-BE49-F238E27FC236}">
                <a16:creationId xmlns:a16="http://schemas.microsoft.com/office/drawing/2014/main" id="{22A012B2-68AF-4BCB-A194-BD4E151BBDCA}"/>
              </a:ext>
            </a:extLst>
          </p:cNvPr>
          <p:cNvPicPr>
            <a:picLocks noChangeAspect="1"/>
          </p:cNvPicPr>
          <p:nvPr/>
        </p:nvPicPr>
        <p:blipFill>
          <a:blip r:embed="rId3"/>
          <a:stretch>
            <a:fillRect/>
          </a:stretch>
        </p:blipFill>
        <p:spPr>
          <a:xfrm>
            <a:off x="108946" y="1600200"/>
            <a:ext cx="4419600" cy="3990671"/>
          </a:xfrm>
          <a:prstGeom prst="rect">
            <a:avLst/>
          </a:prstGeom>
        </p:spPr>
      </p:pic>
    </p:spTree>
    <p:extLst>
      <p:ext uri="{BB962C8B-B14F-4D97-AF65-F5344CB8AC3E}">
        <p14:creationId xmlns:p14="http://schemas.microsoft.com/office/powerpoint/2010/main" val="346705609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7" name="TextBox 146">
            <a:extLst>
              <a:ext uri="{FF2B5EF4-FFF2-40B4-BE49-F238E27FC236}">
                <a16:creationId xmlns:a16="http://schemas.microsoft.com/office/drawing/2014/main" id="{203AD892-F91A-4964-9F7E-57EAE06CDC70}"/>
              </a:ext>
            </a:extLst>
          </p:cNvPr>
          <p:cNvSpPr txBox="1">
            <a:spLocks noChangeArrowheads="1"/>
          </p:cNvSpPr>
          <p:nvPr/>
        </p:nvSpPr>
        <p:spPr bwMode="auto">
          <a:xfrm>
            <a:off x="0" y="1295400"/>
            <a:ext cx="9144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Good Modeling Practices and                                          Other Miscellaneous Tips</a:t>
            </a:r>
          </a:p>
        </p:txBody>
      </p:sp>
      <p:sp>
        <p:nvSpPr>
          <p:cNvPr id="6" name="Slide Number Placeholder 1">
            <a:extLst>
              <a:ext uri="{FF2B5EF4-FFF2-40B4-BE49-F238E27FC236}">
                <a16:creationId xmlns:a16="http://schemas.microsoft.com/office/drawing/2014/main" id="{89C64A3A-D374-4F44-8049-B55F1E8FDFCB}"/>
              </a:ext>
            </a:extLst>
          </p:cNvPr>
          <p:cNvSpPr txBox="1">
            <a:spLocks/>
          </p:cNvSpPr>
          <p:nvPr/>
        </p:nvSpPr>
        <p:spPr bwMode="auto">
          <a:xfrm>
            <a:off x="8346558" y="6583363"/>
            <a:ext cx="797442" cy="2746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r"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Calibri"/>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spcBef>
                <a:spcPct val="0"/>
              </a:spcBef>
              <a:buFontTx/>
              <a:buNone/>
            </a:pPr>
            <a:fld id="{77FAE8CF-E2B1-4DF8-8D66-951AFAF47A81}" type="slidenum">
              <a:rPr lang="en-US" altLang="en-US" sz="1200" smtClean="0"/>
              <a:pPr>
                <a:spcBef>
                  <a:spcPct val="0"/>
                </a:spcBef>
                <a:buFontTx/>
                <a:buNone/>
              </a:pPr>
              <a:t>248</a:t>
            </a:fld>
            <a:endParaRPr lang="en-US" altLang="en-US" sz="1200" dirty="0"/>
          </a:p>
        </p:txBody>
      </p:sp>
      <p:pic>
        <p:nvPicPr>
          <p:cNvPr id="7" name="Picture 7" descr="logo_idea5_email3_edited">
            <a:extLst>
              <a:ext uri="{FF2B5EF4-FFF2-40B4-BE49-F238E27FC236}">
                <a16:creationId xmlns:a16="http://schemas.microsoft.com/office/drawing/2014/main" id="{086BF29A-344D-4DEB-AA80-3E6566221D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475968"/>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1471331"/>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TextBox 12">
            <a:extLst>
              <a:ext uri="{FF2B5EF4-FFF2-40B4-BE49-F238E27FC236}">
                <a16:creationId xmlns:a16="http://schemas.microsoft.com/office/drawing/2014/main" id="{1CEAEC37-5EE5-47CE-A457-4B946C4B909F}"/>
              </a:ext>
            </a:extLst>
          </p:cNvPr>
          <p:cNvSpPr txBox="1">
            <a:spLocks noChangeArrowheads="1"/>
          </p:cNvSpPr>
          <p:nvPr/>
        </p:nvSpPr>
        <p:spPr bwMode="auto">
          <a:xfrm>
            <a:off x="93663" y="1086683"/>
            <a:ext cx="8982075"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300" dirty="0">
                <a:solidFill>
                  <a:srgbClr val="0B3D91"/>
                </a:solidFill>
                <a:latin typeface="Arial" panose="020B0604020202020204" pitchFamily="34" charset="0"/>
              </a:rPr>
              <a:t>DO: Use appropriate nodalization: most for thin, low k; fewer for thick, high k paths</a:t>
            </a:r>
          </a:p>
          <a:p>
            <a:pPr>
              <a:spcBef>
                <a:spcPct val="0"/>
              </a:spcBef>
            </a:pPr>
            <a:r>
              <a:rPr lang="en-US" altLang="en-US" sz="1300" dirty="0">
                <a:solidFill>
                  <a:srgbClr val="0B3D91"/>
                </a:solidFill>
                <a:latin typeface="Arial" panose="020B0604020202020204" pitchFamily="34" charset="0"/>
              </a:rPr>
              <a:t>DO: Use MLI offset of 100000/200000 (if on both sides) for easy identification of MLI by node number</a:t>
            </a:r>
          </a:p>
          <a:p>
            <a:pPr>
              <a:spcBef>
                <a:spcPct val="0"/>
              </a:spcBef>
            </a:pPr>
            <a:r>
              <a:rPr lang="en-US" altLang="en-US" sz="1300" dirty="0">
                <a:solidFill>
                  <a:srgbClr val="0B3D91"/>
                </a:solidFill>
                <a:latin typeface="Arial" panose="020B0604020202020204" pitchFamily="34" charset="0"/>
              </a:rPr>
              <a:t>DO: Use logical ranges of node numbers to identify components within a submodel (e.g. 1000-1999 for motor, 2000-2999 for shaft, 3000-3999 for mirror, </a:t>
            </a:r>
            <a:r>
              <a:rPr lang="en-US" altLang="en-US" sz="1300" dirty="0" err="1">
                <a:solidFill>
                  <a:srgbClr val="0B3D91"/>
                </a:solidFill>
                <a:latin typeface="Arial" panose="020B0604020202020204" pitchFamily="34" charset="0"/>
              </a:rPr>
              <a:t>etc</a:t>
            </a:r>
            <a:r>
              <a:rPr lang="en-US" altLang="en-US" sz="1300" dirty="0">
                <a:solidFill>
                  <a:srgbClr val="0B3D91"/>
                </a:solidFill>
                <a:latin typeface="Arial" panose="020B0604020202020204" pitchFamily="34" charset="0"/>
              </a:rPr>
              <a:t>)</a:t>
            </a:r>
          </a:p>
          <a:p>
            <a:pPr>
              <a:spcBef>
                <a:spcPct val="0"/>
              </a:spcBef>
            </a:pPr>
            <a:r>
              <a:rPr lang="en-US" altLang="en-US" sz="1300" dirty="0">
                <a:solidFill>
                  <a:srgbClr val="0B3D91"/>
                </a:solidFill>
                <a:latin typeface="Arial" panose="020B0604020202020204" pitchFamily="34" charset="0"/>
              </a:rPr>
              <a:t>DO: Verify node numbers are unique (or duplicates are intended)</a:t>
            </a:r>
          </a:p>
          <a:p>
            <a:pPr>
              <a:spcBef>
                <a:spcPct val="0"/>
              </a:spcBef>
            </a:pPr>
            <a:r>
              <a:rPr lang="en-US" altLang="en-US" sz="1300" dirty="0">
                <a:solidFill>
                  <a:srgbClr val="0B3D91"/>
                </a:solidFill>
                <a:latin typeface="Arial" panose="020B0604020202020204" pitchFamily="34" charset="0"/>
              </a:rPr>
              <a:t>DO: Fill in comment fields</a:t>
            </a:r>
          </a:p>
          <a:p>
            <a:pPr marL="341313" lvl="1" indent="-169863">
              <a:spcBef>
                <a:spcPct val="0"/>
              </a:spcBef>
            </a:pPr>
            <a:r>
              <a:rPr lang="en-US" altLang="en-US" sz="1200" dirty="0" err="1">
                <a:solidFill>
                  <a:srgbClr val="0B3D91"/>
                </a:solidFill>
                <a:latin typeface="Arial" panose="020B0604020202020204" pitchFamily="34" charset="0"/>
              </a:rPr>
              <a:t>Heatload</a:t>
            </a:r>
            <a:r>
              <a:rPr lang="en-US" altLang="en-US" sz="1200" dirty="0">
                <a:solidFill>
                  <a:srgbClr val="0B3D91"/>
                </a:solidFill>
                <a:latin typeface="Arial" panose="020B0604020202020204" pitchFamily="34" charset="0"/>
              </a:rPr>
              <a:t>: Location, Dissipation</a:t>
            </a:r>
          </a:p>
          <a:p>
            <a:pPr marL="341313" lvl="1" indent="-169863">
              <a:spcBef>
                <a:spcPct val="0"/>
              </a:spcBef>
            </a:pPr>
            <a:r>
              <a:rPr lang="en-US" altLang="en-US" sz="1200" dirty="0">
                <a:solidFill>
                  <a:srgbClr val="0B3D91"/>
                </a:solidFill>
                <a:latin typeface="Arial" panose="020B0604020202020204" pitchFamily="34" charset="0"/>
              </a:rPr>
              <a:t>Heater: Location, On/Off setpoints, Control Type, Available Power; Also add meaningful Register Append String</a:t>
            </a:r>
          </a:p>
          <a:p>
            <a:pPr marL="341313" lvl="1" indent="-169863">
              <a:spcBef>
                <a:spcPct val="0"/>
              </a:spcBef>
            </a:pPr>
            <a:r>
              <a:rPr lang="en-US" altLang="en-US" sz="1200" dirty="0">
                <a:solidFill>
                  <a:srgbClr val="0B3D91"/>
                </a:solidFill>
                <a:latin typeface="Arial" panose="020B0604020202020204" pitchFamily="34" charset="0"/>
              </a:rPr>
              <a:t>Contactor: From, To, Value</a:t>
            </a:r>
            <a:endParaRPr lang="en-US" altLang="en-US" sz="1400" dirty="0">
              <a:solidFill>
                <a:srgbClr val="0B3D91"/>
              </a:solidFill>
              <a:latin typeface="Arial" panose="020B0604020202020204" pitchFamily="34" charset="0"/>
            </a:endParaRPr>
          </a:p>
          <a:p>
            <a:pPr marL="341313" lvl="1" indent="-169863">
              <a:spcBef>
                <a:spcPct val="0"/>
              </a:spcBef>
            </a:pPr>
            <a:r>
              <a:rPr lang="en-US" altLang="en-US" sz="1200" dirty="0">
                <a:solidFill>
                  <a:srgbClr val="0B3D91"/>
                </a:solidFill>
                <a:latin typeface="Arial" panose="020B0604020202020204" pitchFamily="34" charset="0"/>
              </a:rPr>
              <a:t>Conductor: From, To, Value</a:t>
            </a:r>
          </a:p>
          <a:p>
            <a:pPr>
              <a:spcBef>
                <a:spcPct val="0"/>
              </a:spcBef>
            </a:pPr>
            <a:r>
              <a:rPr lang="en-US" altLang="en-US" sz="1300" dirty="0">
                <a:solidFill>
                  <a:srgbClr val="0B3D91"/>
                </a:solidFill>
                <a:latin typeface="Arial" panose="020B0604020202020204" pitchFamily="34" charset="0"/>
              </a:rPr>
              <a:t>DO: Ensure nodes are merged.  Also, check for free edges</a:t>
            </a:r>
          </a:p>
          <a:p>
            <a:pPr>
              <a:spcBef>
                <a:spcPct val="0"/>
              </a:spcBef>
            </a:pPr>
            <a:r>
              <a:rPr lang="en-US" altLang="en-US" sz="1300" dirty="0">
                <a:solidFill>
                  <a:srgbClr val="0B3D91"/>
                </a:solidFill>
                <a:latin typeface="Arial" panose="020B0604020202020204" pitchFamily="34" charset="0"/>
              </a:rPr>
              <a:t>DO: Use a starting number like 1001 to indicate that the node numbers are not defaults (i.e. starting from 1)</a:t>
            </a:r>
          </a:p>
          <a:p>
            <a:pPr>
              <a:spcBef>
                <a:spcPct val="0"/>
              </a:spcBef>
            </a:pPr>
            <a:r>
              <a:rPr lang="en-US" altLang="en-US" sz="1300" dirty="0">
                <a:solidFill>
                  <a:srgbClr val="0B3D91"/>
                </a:solidFill>
                <a:latin typeface="Arial" panose="020B0604020202020204" pitchFamily="34" charset="0"/>
              </a:rPr>
              <a:t>DO: Ensure contactors make contact as intended</a:t>
            </a:r>
          </a:p>
          <a:p>
            <a:pPr>
              <a:spcBef>
                <a:spcPct val="0"/>
              </a:spcBef>
            </a:pPr>
            <a:r>
              <a:rPr lang="en-US" altLang="en-US" sz="1300" dirty="0">
                <a:solidFill>
                  <a:srgbClr val="0B3D91"/>
                </a:solidFill>
                <a:latin typeface="Arial" panose="020B0604020202020204" pitchFamily="34" charset="0"/>
              </a:rPr>
              <a:t>DO: Verify Active sides for Radiation for all groups</a:t>
            </a:r>
          </a:p>
          <a:p>
            <a:pPr>
              <a:spcBef>
                <a:spcPct val="0"/>
              </a:spcBef>
            </a:pPr>
            <a:r>
              <a:rPr lang="en-US" altLang="en-US" sz="1300" dirty="0">
                <a:solidFill>
                  <a:srgbClr val="0B3D91"/>
                </a:solidFill>
                <a:latin typeface="Arial" panose="020B0604020202020204" pitchFamily="34" charset="0"/>
              </a:rPr>
              <a:t>DO: Verify MLI is included where intended</a:t>
            </a:r>
          </a:p>
          <a:p>
            <a:pPr>
              <a:spcBef>
                <a:spcPct val="0"/>
              </a:spcBef>
            </a:pPr>
            <a:r>
              <a:rPr lang="en-US" altLang="en-US" sz="1300" dirty="0">
                <a:solidFill>
                  <a:srgbClr val="0B3D91"/>
                </a:solidFill>
                <a:latin typeface="Arial" panose="020B0604020202020204" pitchFamily="34" charset="0"/>
              </a:rPr>
              <a:t>DO: Verify Optical and Material properties are as intended and document source of the data</a:t>
            </a:r>
          </a:p>
          <a:p>
            <a:pPr>
              <a:spcBef>
                <a:spcPct val="0"/>
              </a:spcBef>
            </a:pPr>
            <a:r>
              <a:rPr lang="en-US" altLang="en-US" sz="1300" dirty="0">
                <a:solidFill>
                  <a:srgbClr val="0B3D91"/>
                </a:solidFill>
                <a:latin typeface="Arial" panose="020B0604020202020204" pitchFamily="34" charset="0"/>
              </a:rPr>
              <a:t>DO: Check that thicknesses are reasonable – showing wireframe outline preferred method</a:t>
            </a:r>
          </a:p>
          <a:p>
            <a:pPr>
              <a:spcBef>
                <a:spcPct val="0"/>
              </a:spcBef>
            </a:pPr>
            <a:r>
              <a:rPr lang="en-US" altLang="en-US" sz="1300" dirty="0">
                <a:solidFill>
                  <a:srgbClr val="0B3D91"/>
                </a:solidFill>
                <a:latin typeface="Arial" panose="020B0604020202020204" pitchFamily="34" charset="0"/>
              </a:rPr>
              <a:t>DO: Check for overlapping surfaces and correct if needed</a:t>
            </a:r>
          </a:p>
          <a:p>
            <a:pPr>
              <a:spcBef>
                <a:spcPct val="0"/>
              </a:spcBef>
            </a:pPr>
            <a:r>
              <a:rPr lang="en-US" altLang="en-US" sz="1300" dirty="0">
                <a:solidFill>
                  <a:srgbClr val="0B3D91"/>
                </a:solidFill>
                <a:latin typeface="Arial" panose="020B0604020202020204" pitchFamily="34" charset="0"/>
              </a:rPr>
              <a:t>DO: Ensure symbol names are logical, organized, and easily interpreted</a:t>
            </a:r>
          </a:p>
          <a:p>
            <a:pPr>
              <a:spcBef>
                <a:spcPct val="0"/>
              </a:spcBef>
            </a:pPr>
            <a:r>
              <a:rPr lang="en-US" altLang="en-US" sz="1300" dirty="0">
                <a:solidFill>
                  <a:srgbClr val="0B3D91"/>
                </a:solidFill>
                <a:latin typeface="Arial" panose="020B0604020202020204" pitchFamily="34" charset="0"/>
              </a:rPr>
              <a:t>DO: Use “Output Expression” wherever possible rather than resultant value</a:t>
            </a:r>
          </a:p>
          <a:p>
            <a:pPr>
              <a:spcBef>
                <a:spcPct val="0"/>
              </a:spcBef>
            </a:pPr>
            <a:r>
              <a:rPr lang="en-US" altLang="en-US" sz="1300" dirty="0">
                <a:solidFill>
                  <a:srgbClr val="0B3D91"/>
                </a:solidFill>
                <a:latin typeface="Arial" panose="020B0604020202020204" pitchFamily="34" charset="0"/>
              </a:rPr>
              <a:t>DO: Provide meaningful names for Radk, HR, and SINDA files in CaseSets.  Avoid accepting defaults</a:t>
            </a:r>
          </a:p>
          <a:p>
            <a:pPr>
              <a:spcBef>
                <a:spcPct val="0"/>
              </a:spcBef>
            </a:pPr>
            <a:r>
              <a:rPr lang="en-US" altLang="en-US" sz="1300" dirty="0">
                <a:solidFill>
                  <a:srgbClr val="0B3D91"/>
                </a:solidFill>
                <a:latin typeface="Arial" panose="020B0604020202020204" pitchFamily="34" charset="0"/>
              </a:rPr>
              <a:t>DO: Assign a </a:t>
            </a:r>
            <a:r>
              <a:rPr lang="en-US" altLang="en-US" sz="1300" dirty="0" err="1">
                <a:solidFill>
                  <a:srgbClr val="0B3D91"/>
                </a:solidFill>
                <a:latin typeface="Arial" panose="020B0604020202020204" pitchFamily="34" charset="0"/>
              </a:rPr>
              <a:t>NoRad</a:t>
            </a:r>
            <a:r>
              <a:rPr lang="en-US" altLang="en-US" sz="1300" dirty="0">
                <a:solidFill>
                  <a:srgbClr val="0B3D91"/>
                </a:solidFill>
                <a:latin typeface="Arial" panose="020B0604020202020204" pitchFamily="34" charset="0"/>
              </a:rPr>
              <a:t> property (a=e=1) for all inactive sides.  Don’t accept DEFAULT property</a:t>
            </a:r>
          </a:p>
          <a:p>
            <a:pPr>
              <a:spcBef>
                <a:spcPct val="0"/>
              </a:spcBef>
            </a:pPr>
            <a:r>
              <a:rPr lang="en-US" altLang="en-US" sz="1300" dirty="0">
                <a:solidFill>
                  <a:srgbClr val="0B3D91"/>
                </a:solidFill>
                <a:latin typeface="Arial" panose="020B0604020202020204" pitchFamily="34" charset="0"/>
              </a:rPr>
              <a:t>DO: Purge unused Symbols, Properties, Radiation Groups, Submodels, Layers, Domain Tag Sets, </a:t>
            </a:r>
            <a:r>
              <a:rPr lang="en-US" altLang="en-US" sz="1300" dirty="0" err="1">
                <a:solidFill>
                  <a:srgbClr val="0B3D91"/>
                </a:solidFill>
                <a:latin typeface="Arial" panose="020B0604020202020204" pitchFamily="34" charset="0"/>
              </a:rPr>
              <a:t>etc</a:t>
            </a:r>
            <a:endParaRPr lang="en-US" altLang="en-US" sz="1300" dirty="0">
              <a:solidFill>
                <a:srgbClr val="0B3D91"/>
              </a:solidFill>
              <a:latin typeface="Arial" panose="020B0604020202020204" pitchFamily="34" charset="0"/>
            </a:endParaRPr>
          </a:p>
          <a:p>
            <a:pPr>
              <a:spcBef>
                <a:spcPct val="0"/>
              </a:spcBef>
            </a:pPr>
            <a:r>
              <a:rPr lang="en-US" altLang="en-US" sz="1300" dirty="0">
                <a:solidFill>
                  <a:srgbClr val="0B3D91"/>
                </a:solidFill>
                <a:latin typeface="Arial" panose="020B0604020202020204" pitchFamily="34" charset="0"/>
              </a:rPr>
              <a:t>DO: Use Notes tabs to document model status and configuration</a:t>
            </a:r>
          </a:p>
          <a:p>
            <a:pPr>
              <a:spcBef>
                <a:spcPct val="0"/>
              </a:spcBef>
            </a:pPr>
            <a:r>
              <a:rPr lang="en-US" altLang="en-US" sz="1300" dirty="0">
                <a:solidFill>
                  <a:srgbClr val="0B3D91"/>
                </a:solidFill>
                <a:latin typeface="Arial" panose="020B0604020202020204" pitchFamily="34" charset="0"/>
              </a:rPr>
              <a:t>DO: Ensure the radks to space are included or excluded as applicable in Radk output (e.g. internal Radks)</a:t>
            </a:r>
          </a:p>
          <a:p>
            <a:pPr>
              <a:spcBef>
                <a:spcPct val="0"/>
              </a:spcBef>
            </a:pPr>
            <a:r>
              <a:rPr lang="en-US" altLang="en-US" sz="1300" dirty="0">
                <a:solidFill>
                  <a:srgbClr val="0B3D91"/>
                </a:solidFill>
                <a:latin typeface="Arial" panose="020B0604020202020204" pitchFamily="34" charset="0"/>
              </a:rPr>
              <a:t>DO: Perform conductivity check with 1 linear boundary condition and no radiation to ensure connectivity</a:t>
            </a:r>
          </a:p>
        </p:txBody>
      </p:sp>
      <p:sp>
        <p:nvSpPr>
          <p:cNvPr id="197636" name="Slide Number Placeholder 1">
            <a:extLst>
              <a:ext uri="{FF2B5EF4-FFF2-40B4-BE49-F238E27FC236}">
                <a16:creationId xmlns:a16="http://schemas.microsoft.com/office/drawing/2014/main" id="{3F5CEAAF-FDB0-4FD1-8290-0DB828F5C0F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BE82A06-2842-4FF2-BEC7-A434DA4430F7}" type="slidenum">
              <a:rPr lang="en-US" altLang="en-US" sz="1200" smtClean="0"/>
              <a:pPr>
                <a:spcBef>
                  <a:spcPct val="0"/>
                </a:spcBef>
                <a:buFontTx/>
                <a:buNone/>
              </a:pPr>
              <a:t>249</a:t>
            </a:fld>
            <a:endParaRPr lang="en-US" altLang="en-US" sz="1200"/>
          </a:p>
        </p:txBody>
      </p:sp>
      <p:sp>
        <p:nvSpPr>
          <p:cNvPr id="5" name="object 2">
            <a:extLst>
              <a:ext uri="{FF2B5EF4-FFF2-40B4-BE49-F238E27FC236}">
                <a16:creationId xmlns:a16="http://schemas.microsoft.com/office/drawing/2014/main" id="{A554A1F6-A6EB-4B3F-9979-19313B5E1805}"/>
              </a:ext>
            </a:extLst>
          </p:cNvPr>
          <p:cNvSpPr txBox="1">
            <a:spLocks/>
          </p:cNvSpPr>
          <p:nvPr/>
        </p:nvSpPr>
        <p:spPr>
          <a:xfrm>
            <a:off x="952901" y="0"/>
            <a:ext cx="7352900" cy="1020278"/>
          </a:xfrm>
          <a:prstGeom prst="rect">
            <a:avLst/>
          </a:prstGeom>
        </p:spPr>
        <p:txBody>
          <a:bodyPr lIns="0" tIns="12700" rIns="0" bIns="0" rtlCol="0" anchor="ctr" anchorCtr="0">
            <a:noAutofit/>
          </a:bodyPr>
          <a:lstStyle>
            <a:lvl1pPr algn="ctr" rtl="0" eaLnBrk="1" fontAlgn="base" hangingPunct="1">
              <a:spcBef>
                <a:spcPct val="0"/>
              </a:spcBef>
              <a:spcAft>
                <a:spcPct val="0"/>
              </a:spcAft>
              <a:defRPr sz="3200" b="1">
                <a:solidFill>
                  <a:srgbClr val="0B3D91"/>
                </a:solidFill>
                <a:latin typeface="Calibri"/>
                <a:ea typeface="+mj-ea"/>
                <a:cs typeface="Calibri"/>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12700" defTabSz="914400">
              <a:spcBef>
                <a:spcPts val="100"/>
              </a:spcBef>
              <a:defRPr/>
            </a:pPr>
            <a:r>
              <a:rPr lang="en-US" kern="0" spc="-5" dirty="0"/>
              <a:t>Best Practices: DO’s</a:t>
            </a:r>
            <a:endParaRPr lang="en-US" kern="0" dirty="0"/>
          </a:p>
        </p:txBody>
      </p:sp>
    </p:spTree>
    <p:extLst>
      <p:ext uri="{BB962C8B-B14F-4D97-AF65-F5344CB8AC3E}">
        <p14:creationId xmlns:p14="http://schemas.microsoft.com/office/powerpoint/2010/main" val="84264130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TextBox 12">
            <a:extLst>
              <a:ext uri="{FF2B5EF4-FFF2-40B4-BE49-F238E27FC236}">
                <a16:creationId xmlns:a16="http://schemas.microsoft.com/office/drawing/2014/main" id="{1CEAEC37-5EE5-47CE-A457-4B946C4B909F}"/>
              </a:ext>
            </a:extLst>
          </p:cNvPr>
          <p:cNvSpPr txBox="1">
            <a:spLocks noChangeArrowheads="1"/>
          </p:cNvSpPr>
          <p:nvPr/>
        </p:nvSpPr>
        <p:spPr bwMode="auto">
          <a:xfrm>
            <a:off x="93663" y="1001638"/>
            <a:ext cx="8982075"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300" dirty="0">
                <a:solidFill>
                  <a:srgbClr val="0B3D91"/>
                </a:solidFill>
                <a:latin typeface="Arial" panose="020B0604020202020204" pitchFamily="34" charset="0"/>
              </a:rPr>
              <a:t>DON’T: Use duplicate descriptions for different objects (each object should be uniquely described)</a:t>
            </a:r>
          </a:p>
          <a:p>
            <a:pPr>
              <a:spcBef>
                <a:spcPct val="0"/>
              </a:spcBef>
            </a:pPr>
            <a:r>
              <a:rPr lang="en-US" altLang="en-US" sz="1300" dirty="0">
                <a:solidFill>
                  <a:srgbClr val="0B3D91"/>
                </a:solidFill>
                <a:latin typeface="Arial" panose="020B0604020202020204" pitchFamily="34" charset="0"/>
              </a:rPr>
              <a:t>DON’T: Couple nodes together with a very high conductance (or very small thickness)</a:t>
            </a:r>
          </a:p>
          <a:p>
            <a:pPr>
              <a:spcBef>
                <a:spcPct val="0"/>
              </a:spcBef>
            </a:pPr>
            <a:r>
              <a:rPr lang="en-US" altLang="en-US" sz="1300" dirty="0">
                <a:solidFill>
                  <a:srgbClr val="0B3D91"/>
                </a:solidFill>
                <a:latin typeface="Arial" panose="020B0604020202020204" pitchFamily="34" charset="0"/>
              </a:rPr>
              <a:t>DON’T: Fire more rays than necessary for the accuracy desired.  Bear in mind which small radks will not be output based on Bij Cutoff and Sum values</a:t>
            </a:r>
          </a:p>
          <a:p>
            <a:pPr>
              <a:spcBef>
                <a:spcPct val="0"/>
              </a:spcBef>
            </a:pPr>
            <a:r>
              <a:rPr lang="en-US" altLang="en-US" sz="1300" dirty="0">
                <a:solidFill>
                  <a:srgbClr val="0B3D91"/>
                </a:solidFill>
                <a:latin typeface="Arial" panose="020B0604020202020204" pitchFamily="34" charset="0"/>
              </a:rPr>
              <a:t>DON’T: Have more radks than necessary for accuracy desired</a:t>
            </a:r>
          </a:p>
          <a:p>
            <a:pPr>
              <a:spcBef>
                <a:spcPct val="0"/>
              </a:spcBef>
            </a:pPr>
            <a:r>
              <a:rPr lang="en-US" altLang="en-US" sz="1300" dirty="0">
                <a:solidFill>
                  <a:srgbClr val="0B3D91"/>
                </a:solidFill>
                <a:latin typeface="Arial" panose="020B0604020202020204" pitchFamily="34" charset="0"/>
              </a:rPr>
              <a:t>DON’T: Set Oct Cell objects too low or it may spend time going down too many levels without making progress</a:t>
            </a:r>
          </a:p>
          <a:p>
            <a:pPr>
              <a:spcBef>
                <a:spcPct val="0"/>
              </a:spcBef>
            </a:pPr>
            <a:r>
              <a:rPr lang="en-US" altLang="en-US" sz="1300" dirty="0">
                <a:solidFill>
                  <a:srgbClr val="0B3D91"/>
                </a:solidFill>
                <a:latin typeface="Arial" panose="020B0604020202020204" pitchFamily="34" charset="0"/>
              </a:rPr>
              <a:t>DON’T: Have large timesteps if thermal responses are fast (e.g. 30 s timestep for a heat pulse of 5 s)</a:t>
            </a:r>
          </a:p>
          <a:p>
            <a:pPr>
              <a:spcBef>
                <a:spcPct val="0"/>
              </a:spcBef>
            </a:pPr>
            <a:r>
              <a:rPr lang="en-US" altLang="en-US" sz="1300" dirty="0">
                <a:solidFill>
                  <a:srgbClr val="0B3D91"/>
                </a:solidFill>
                <a:latin typeface="Arial" panose="020B0604020202020204" pitchFamily="34" charset="0"/>
              </a:rPr>
              <a:t>DON’T: Use two tri-elements where a quad-element would be better</a:t>
            </a:r>
          </a:p>
          <a:p>
            <a:pPr>
              <a:spcBef>
                <a:spcPct val="0"/>
              </a:spcBef>
            </a:pPr>
            <a:r>
              <a:rPr lang="en-US" altLang="en-US" sz="1300" dirty="0">
                <a:solidFill>
                  <a:srgbClr val="0B3D91"/>
                </a:solidFill>
                <a:latin typeface="Arial" panose="020B0604020202020204" pitchFamily="34" charset="0"/>
              </a:rPr>
              <a:t>DON’T: Use </a:t>
            </a:r>
            <a:r>
              <a:rPr lang="en-US" altLang="en-US" sz="1300" dirty="0" err="1">
                <a:solidFill>
                  <a:srgbClr val="0B3D91"/>
                </a:solidFill>
                <a:latin typeface="Arial" panose="020B0604020202020204" pitchFamily="34" charset="0"/>
              </a:rPr>
              <a:t>automeshing</a:t>
            </a:r>
            <a:r>
              <a:rPr lang="en-US" altLang="en-US" sz="1300" dirty="0">
                <a:solidFill>
                  <a:srgbClr val="0B3D91"/>
                </a:solidFill>
                <a:latin typeface="Arial" panose="020B0604020202020204" pitchFamily="34" charset="0"/>
              </a:rPr>
              <a:t> codes, or be sure to exercise control over mesh density to minimize node count</a:t>
            </a:r>
          </a:p>
          <a:p>
            <a:pPr>
              <a:spcBef>
                <a:spcPct val="0"/>
              </a:spcBef>
            </a:pPr>
            <a:r>
              <a:rPr lang="en-US" altLang="en-US" sz="1300" dirty="0">
                <a:solidFill>
                  <a:srgbClr val="0B3D91"/>
                </a:solidFill>
                <a:latin typeface="Arial" panose="020B0604020202020204" pitchFamily="34" charset="0"/>
              </a:rPr>
              <a:t>DON’T: Have very small capacitance nodes where an arithmetic node is a better choice (e.g. MLI)</a:t>
            </a:r>
          </a:p>
          <a:p>
            <a:pPr>
              <a:spcBef>
                <a:spcPct val="0"/>
              </a:spcBef>
            </a:pPr>
            <a:r>
              <a:rPr lang="en-US" altLang="en-US" sz="1300" dirty="0">
                <a:solidFill>
                  <a:srgbClr val="0B3D91"/>
                </a:solidFill>
                <a:latin typeface="Arial" panose="020B0604020202020204" pitchFamily="34" charset="0"/>
              </a:rPr>
              <a:t>DON’T: Use midpoint or fixed duty cycle for heaters in steady state, unless you are sure this will apply over all analysis cases (Damped Proportional preferred), or use the program feature to change behavior for various CaseSets</a:t>
            </a:r>
          </a:p>
          <a:p>
            <a:pPr>
              <a:spcBef>
                <a:spcPct val="0"/>
              </a:spcBef>
            </a:pPr>
            <a:r>
              <a:rPr lang="en-US" altLang="en-US" sz="1300" dirty="0">
                <a:solidFill>
                  <a:srgbClr val="0B3D91"/>
                </a:solidFill>
                <a:latin typeface="Arial" panose="020B0604020202020204" pitchFamily="34" charset="0"/>
              </a:rPr>
              <a:t>DON’T: Use ( X == 1 ) ? 0 : 1 syntax in output to FORTRAN blocks if outputting as expression</a:t>
            </a:r>
          </a:p>
          <a:p>
            <a:pPr>
              <a:spcBef>
                <a:spcPct val="0"/>
              </a:spcBef>
            </a:pPr>
            <a:r>
              <a:rPr lang="en-US" altLang="en-US" sz="1300" dirty="0">
                <a:solidFill>
                  <a:srgbClr val="0B3D91"/>
                </a:solidFill>
                <a:latin typeface="Arial" panose="020B0604020202020204" pitchFamily="34" charset="0"/>
              </a:rPr>
              <a:t>DON’T: Use the Enable/Disable feature where the same effect can be accomplished using a 1 or 0 flag with </a:t>
            </a:r>
            <a:r>
              <a:rPr lang="en-US" altLang="en-US" sz="1300" dirty="0" err="1">
                <a:solidFill>
                  <a:srgbClr val="0B3D91"/>
                </a:solidFill>
                <a:latin typeface="Arial" panose="020B0604020202020204" pitchFamily="34" charset="0"/>
              </a:rPr>
              <a:t>HeatLoads</a:t>
            </a:r>
            <a:r>
              <a:rPr lang="en-US" altLang="en-US" sz="1300" dirty="0">
                <a:solidFill>
                  <a:srgbClr val="0B3D91"/>
                </a:solidFill>
                <a:latin typeface="Arial" panose="020B0604020202020204" pitchFamily="34" charset="0"/>
              </a:rPr>
              <a:t>, Heaters, and Conductors.  This preserves the state allowing it be changed during a run, where disabling does not output the logic to SINDA at all. (Keeps same number and order of all objects)</a:t>
            </a:r>
          </a:p>
          <a:p>
            <a:pPr>
              <a:spcBef>
                <a:spcPct val="0"/>
              </a:spcBef>
            </a:pPr>
            <a:r>
              <a:rPr lang="en-US" altLang="en-US" sz="1300" dirty="0">
                <a:solidFill>
                  <a:srgbClr val="0B3D91"/>
                </a:solidFill>
                <a:latin typeface="Arial" panose="020B0604020202020204" pitchFamily="34" charset="0"/>
              </a:rPr>
              <a:t>DON’T: Allow zero value </a:t>
            </a:r>
            <a:r>
              <a:rPr lang="en-US" altLang="en-US" sz="1300" dirty="0" err="1">
                <a:solidFill>
                  <a:srgbClr val="0B3D91"/>
                </a:solidFill>
                <a:latin typeface="Arial" panose="020B0604020202020204" pitchFamily="34" charset="0"/>
              </a:rPr>
              <a:t>heatloads</a:t>
            </a:r>
            <a:r>
              <a:rPr lang="en-US" altLang="en-US" sz="1300" dirty="0">
                <a:solidFill>
                  <a:srgbClr val="0B3D91"/>
                </a:solidFill>
                <a:latin typeface="Arial" panose="020B0604020202020204" pitchFamily="34" charset="0"/>
              </a:rPr>
              <a:t>, heaters, </a:t>
            </a:r>
            <a:r>
              <a:rPr lang="en-US" altLang="en-US" sz="1300" dirty="0" err="1">
                <a:solidFill>
                  <a:srgbClr val="0B3D91"/>
                </a:solidFill>
                <a:latin typeface="Arial" panose="020B0604020202020204" pitchFamily="34" charset="0"/>
              </a:rPr>
              <a:t>etc</a:t>
            </a:r>
            <a:r>
              <a:rPr lang="en-US" altLang="en-US" sz="1300" dirty="0">
                <a:solidFill>
                  <a:srgbClr val="0B3D91"/>
                </a:solidFill>
                <a:latin typeface="Arial" panose="020B0604020202020204" pitchFamily="34" charset="0"/>
              </a:rPr>
              <a:t> to be skipped on output to SINDA.  If the object is not output as an expression </a:t>
            </a:r>
            <a:r>
              <a:rPr lang="en-US" altLang="en-US" sz="1300" i="1" u="sng" dirty="0">
                <a:solidFill>
                  <a:srgbClr val="0B3D91"/>
                </a:solidFill>
                <a:latin typeface="Arial" panose="020B0604020202020204" pitchFamily="34" charset="0"/>
              </a:rPr>
              <a:t>and</a:t>
            </a:r>
            <a:r>
              <a:rPr lang="en-US" altLang="en-US" sz="1300" dirty="0">
                <a:solidFill>
                  <a:srgbClr val="0B3D91"/>
                </a:solidFill>
                <a:latin typeface="Arial" panose="020B0604020202020204" pitchFamily="34" charset="0"/>
              </a:rPr>
              <a:t> the value is zero, it will not go through to SINDA.  Better to see a </a:t>
            </a:r>
            <a:r>
              <a:rPr lang="en-US" altLang="en-US" sz="1300" dirty="0" err="1">
                <a:solidFill>
                  <a:srgbClr val="0B3D91"/>
                </a:solidFill>
                <a:latin typeface="Arial" panose="020B0604020202020204" pitchFamily="34" charset="0"/>
              </a:rPr>
              <a:t>heatload</a:t>
            </a:r>
            <a:r>
              <a:rPr lang="en-US" altLang="en-US" sz="1300" dirty="0">
                <a:solidFill>
                  <a:srgbClr val="0B3D91"/>
                </a:solidFill>
                <a:latin typeface="Arial" panose="020B0604020202020204" pitchFamily="34" charset="0"/>
              </a:rPr>
              <a:t> or heater with a zero value than not.  Outputting as an expression avoids this.</a:t>
            </a:r>
          </a:p>
          <a:p>
            <a:pPr>
              <a:spcBef>
                <a:spcPct val="0"/>
              </a:spcBef>
            </a:pPr>
            <a:r>
              <a:rPr lang="en-US" altLang="en-US" sz="1300" dirty="0">
                <a:solidFill>
                  <a:srgbClr val="0B3D91"/>
                </a:solidFill>
                <a:latin typeface="Arial" panose="020B0604020202020204" pitchFamily="34" charset="0"/>
              </a:rPr>
              <a:t>DON’T: Run any analysis for the first-time before you have performed hand calculations or estimates to know what to expect.  If you don’t know what to expect, how can you know if the model is right?</a:t>
            </a:r>
          </a:p>
          <a:p>
            <a:pPr>
              <a:spcBef>
                <a:spcPct val="0"/>
              </a:spcBef>
            </a:pPr>
            <a:r>
              <a:rPr lang="en-US" altLang="en-US" sz="1300" dirty="0">
                <a:solidFill>
                  <a:srgbClr val="0B3D91"/>
                </a:solidFill>
                <a:latin typeface="Arial" panose="020B0604020202020204" pitchFamily="34" charset="0"/>
              </a:rPr>
              <a:t>DON’T: Keep aliases in a model once the material or optical is known</a:t>
            </a:r>
          </a:p>
          <a:p>
            <a:pPr>
              <a:spcBef>
                <a:spcPct val="0"/>
              </a:spcBef>
            </a:pPr>
            <a:r>
              <a:rPr lang="en-US" altLang="en-US" sz="1300" dirty="0">
                <a:solidFill>
                  <a:srgbClr val="0B3D91"/>
                </a:solidFill>
                <a:latin typeface="Arial" panose="020B0604020202020204" pitchFamily="34" charset="0"/>
              </a:rPr>
              <a:t>DON’T: Output more timesteps of output than are needed (e.g. last 2 orbits enough, don’t need first 8)</a:t>
            </a:r>
          </a:p>
          <a:p>
            <a:pPr>
              <a:spcBef>
                <a:spcPct val="0"/>
              </a:spcBef>
            </a:pPr>
            <a:r>
              <a:rPr lang="en-US" altLang="en-US" sz="1300" dirty="0">
                <a:solidFill>
                  <a:srgbClr val="0B3D91"/>
                </a:solidFill>
                <a:latin typeface="Arial" panose="020B0604020202020204" pitchFamily="34" charset="0"/>
              </a:rPr>
              <a:t>DON’T: Change object Defaults unless you are sure the fields will be updated, multi-edit feature better method</a:t>
            </a:r>
          </a:p>
          <a:p>
            <a:pPr>
              <a:spcBef>
                <a:spcPct val="0"/>
              </a:spcBef>
            </a:pPr>
            <a:r>
              <a:rPr lang="en-US" altLang="en-US" sz="1300" dirty="0">
                <a:solidFill>
                  <a:srgbClr val="0B3D91"/>
                </a:solidFill>
                <a:latin typeface="Arial" panose="020B0604020202020204" pitchFamily="34" charset="0"/>
              </a:rPr>
              <a:t>DON’T: Rerun Radiation Calculations unless necessary (i.e. be careful running CaseSets in different folders)</a:t>
            </a:r>
          </a:p>
          <a:p>
            <a:pPr>
              <a:spcBef>
                <a:spcPct val="0"/>
              </a:spcBef>
            </a:pPr>
            <a:r>
              <a:rPr lang="en-US" altLang="en-US" sz="1300" dirty="0">
                <a:solidFill>
                  <a:srgbClr val="0B3D91"/>
                </a:solidFill>
                <a:latin typeface="Arial" panose="020B0604020202020204" pitchFamily="34" charset="0"/>
              </a:rPr>
              <a:t>DON’T: Change Headers in a user logic block unless you also reset the Header back to the assigned one at the end</a:t>
            </a:r>
          </a:p>
          <a:p>
            <a:pPr>
              <a:spcBef>
                <a:spcPct val="0"/>
              </a:spcBef>
            </a:pPr>
            <a:r>
              <a:rPr lang="en-US" altLang="en-US" sz="1300" dirty="0">
                <a:solidFill>
                  <a:srgbClr val="0B3D91"/>
                </a:solidFill>
                <a:latin typeface="Arial" panose="020B0604020202020204" pitchFamily="34" charset="0"/>
              </a:rPr>
              <a:t>DON’T: Go overboard with submodels.  Too many submodels makes Model Browser navigation unwieldy</a:t>
            </a:r>
          </a:p>
        </p:txBody>
      </p:sp>
      <p:sp>
        <p:nvSpPr>
          <p:cNvPr id="197636" name="Slide Number Placeholder 1">
            <a:extLst>
              <a:ext uri="{FF2B5EF4-FFF2-40B4-BE49-F238E27FC236}">
                <a16:creationId xmlns:a16="http://schemas.microsoft.com/office/drawing/2014/main" id="{3F5CEAAF-FDB0-4FD1-8290-0DB828F5C0F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BE82A06-2842-4FF2-BEC7-A434DA4430F7}" type="slidenum">
              <a:rPr lang="en-US" altLang="en-US" sz="1200" smtClean="0"/>
              <a:pPr>
                <a:spcBef>
                  <a:spcPct val="0"/>
                </a:spcBef>
                <a:buFontTx/>
                <a:buNone/>
              </a:pPr>
              <a:t>250</a:t>
            </a:fld>
            <a:endParaRPr lang="en-US" altLang="en-US" sz="1200"/>
          </a:p>
        </p:txBody>
      </p:sp>
      <p:sp>
        <p:nvSpPr>
          <p:cNvPr id="5" name="object 2">
            <a:extLst>
              <a:ext uri="{FF2B5EF4-FFF2-40B4-BE49-F238E27FC236}">
                <a16:creationId xmlns:a16="http://schemas.microsoft.com/office/drawing/2014/main" id="{A554A1F6-A6EB-4B3F-9979-19313B5E1805}"/>
              </a:ext>
            </a:extLst>
          </p:cNvPr>
          <p:cNvSpPr txBox="1">
            <a:spLocks/>
          </p:cNvSpPr>
          <p:nvPr/>
        </p:nvSpPr>
        <p:spPr>
          <a:xfrm>
            <a:off x="952901" y="0"/>
            <a:ext cx="7352900" cy="1020278"/>
          </a:xfrm>
          <a:prstGeom prst="rect">
            <a:avLst/>
          </a:prstGeom>
        </p:spPr>
        <p:txBody>
          <a:bodyPr lIns="0" tIns="12700" rIns="0" bIns="0" rtlCol="0" anchor="ctr" anchorCtr="0">
            <a:noAutofit/>
          </a:bodyPr>
          <a:lstStyle>
            <a:lvl1pPr algn="ctr" rtl="0" eaLnBrk="1" fontAlgn="base" hangingPunct="1">
              <a:spcBef>
                <a:spcPct val="0"/>
              </a:spcBef>
              <a:spcAft>
                <a:spcPct val="0"/>
              </a:spcAft>
              <a:defRPr sz="3200" b="1">
                <a:solidFill>
                  <a:srgbClr val="0B3D91"/>
                </a:solidFill>
                <a:latin typeface="Calibri"/>
                <a:ea typeface="+mj-ea"/>
                <a:cs typeface="Calibri"/>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12700" defTabSz="914400">
              <a:spcBef>
                <a:spcPts val="100"/>
              </a:spcBef>
              <a:defRPr/>
            </a:pPr>
            <a:r>
              <a:rPr lang="en-US" kern="0" spc="-5" dirty="0"/>
              <a:t>Best Practices: DON’Ts</a:t>
            </a:r>
            <a:endParaRPr lang="en-US" kern="0" dirty="0"/>
          </a:p>
        </p:txBody>
      </p:sp>
    </p:spTree>
    <p:extLst>
      <p:ext uri="{BB962C8B-B14F-4D97-AF65-F5344CB8AC3E}">
        <p14:creationId xmlns:p14="http://schemas.microsoft.com/office/powerpoint/2010/main" val="11313202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TextBox 12">
            <a:extLst>
              <a:ext uri="{FF2B5EF4-FFF2-40B4-BE49-F238E27FC236}">
                <a16:creationId xmlns:a16="http://schemas.microsoft.com/office/drawing/2014/main" id="{1CEAEC37-5EE5-47CE-A457-4B946C4B909F}"/>
              </a:ext>
            </a:extLst>
          </p:cNvPr>
          <p:cNvSpPr txBox="1">
            <a:spLocks noChangeArrowheads="1"/>
          </p:cNvSpPr>
          <p:nvPr/>
        </p:nvSpPr>
        <p:spPr bwMode="auto">
          <a:xfrm>
            <a:off x="93663" y="1143000"/>
            <a:ext cx="8982075" cy="54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350" dirty="0">
                <a:solidFill>
                  <a:srgbClr val="0B3D91"/>
                </a:solidFill>
                <a:latin typeface="Arial" panose="020B0604020202020204" pitchFamily="34" charset="0"/>
              </a:rPr>
              <a:t>For construction of the model, it can sometimes be easier to add construction lines based on the CAD snap points, then move them a fixed distance away to build the model.  This prevents AutoCAD from spending time searching for snap points over the CAD geometry during model construction.  Once complete, move the model back to overlay the CAD by the same fixed distance</a:t>
            </a:r>
          </a:p>
          <a:p>
            <a:pPr>
              <a:spcBef>
                <a:spcPct val="0"/>
              </a:spcBef>
            </a:pPr>
            <a:r>
              <a:rPr lang="en-US" altLang="en-US" sz="1350" dirty="0">
                <a:solidFill>
                  <a:srgbClr val="0B3D91"/>
                </a:solidFill>
                <a:latin typeface="Arial" panose="020B0604020202020204" pitchFamily="34" charset="0"/>
              </a:rPr>
              <a:t>Specification of points does not need to use the object snaps (e.g. end point).  To move something 10 units in X, the from point van be entered as 0,0,0 and the to point as 10,0,0.  Alternately, the @ sign preceding a point makes that point reference the first point.  Polar notation can also be used (</a:t>
            </a:r>
            <a:r>
              <a:rPr lang="en-US" altLang="en-US" sz="1350" dirty="0" err="1">
                <a:solidFill>
                  <a:srgbClr val="0B3D91"/>
                </a:solidFill>
                <a:latin typeface="Arial" panose="020B0604020202020204" pitchFamily="34" charset="0"/>
              </a:rPr>
              <a:t>dist</a:t>
            </a:r>
            <a:r>
              <a:rPr lang="en-US" altLang="en-US" sz="1350" dirty="0">
                <a:solidFill>
                  <a:srgbClr val="0B3D91"/>
                </a:solidFill>
                <a:latin typeface="Arial" panose="020B0604020202020204" pitchFamily="34" charset="0"/>
              </a:rPr>
              <a:t>&lt;angle e.g. @1&lt;45)</a:t>
            </a:r>
          </a:p>
          <a:p>
            <a:pPr>
              <a:spcBef>
                <a:spcPct val="0"/>
              </a:spcBef>
            </a:pPr>
            <a:r>
              <a:rPr lang="en-US" altLang="en-US" sz="1350" dirty="0">
                <a:solidFill>
                  <a:srgbClr val="0B3D91"/>
                </a:solidFill>
                <a:latin typeface="Arial" panose="020B0604020202020204" pitchFamily="34" charset="0"/>
              </a:rPr>
              <a:t>Planar elements can be extruded to make solid elements.  If using solid elements, it is often necessary to shell coat them with zero thickness planar elements on the free faces.  This allows for radiation (note that radiation properties cannot be applied to solid elements, only planar), contactors, heaters and </a:t>
            </a:r>
            <a:r>
              <a:rPr lang="en-US" altLang="en-US" sz="1350" dirty="0" err="1">
                <a:solidFill>
                  <a:srgbClr val="0B3D91"/>
                </a:solidFill>
                <a:latin typeface="Arial" panose="020B0604020202020204" pitchFamily="34" charset="0"/>
              </a:rPr>
              <a:t>heatloads</a:t>
            </a:r>
            <a:r>
              <a:rPr lang="en-US" altLang="en-US" sz="1350" dirty="0">
                <a:solidFill>
                  <a:srgbClr val="0B3D91"/>
                </a:solidFill>
                <a:latin typeface="Arial" panose="020B0604020202020204" pitchFamily="34" charset="0"/>
              </a:rPr>
              <a:t> to be applied to faces.  The thickness should remain zero, since the solid elements should provide the </a:t>
            </a:r>
            <a:r>
              <a:rPr lang="en-US" altLang="en-US" sz="1350" dirty="0" err="1">
                <a:solidFill>
                  <a:srgbClr val="0B3D91"/>
                </a:solidFill>
                <a:latin typeface="Arial" panose="020B0604020202020204" pitchFamily="34" charset="0"/>
              </a:rPr>
              <a:t>mCp</a:t>
            </a:r>
            <a:r>
              <a:rPr lang="en-US" altLang="en-US" sz="1350" dirty="0">
                <a:solidFill>
                  <a:srgbClr val="0B3D91"/>
                </a:solidFill>
                <a:latin typeface="Arial" panose="020B0604020202020204" pitchFamily="34" charset="0"/>
              </a:rPr>
              <a:t> contributions and not the shell coat.</a:t>
            </a:r>
          </a:p>
          <a:p>
            <a:pPr>
              <a:spcBef>
                <a:spcPct val="0"/>
              </a:spcBef>
            </a:pPr>
            <a:r>
              <a:rPr lang="en-US" altLang="en-US" sz="1350" dirty="0">
                <a:solidFill>
                  <a:srgbClr val="0B3D91"/>
                </a:solidFill>
                <a:latin typeface="Arial" panose="020B0604020202020204" pitchFamily="34" charset="0"/>
              </a:rPr>
              <a:t>For tight heater control, the initial inclination may be to reduce the </a:t>
            </a:r>
            <a:r>
              <a:rPr lang="en-US" altLang="en-US" sz="1350" dirty="0" err="1">
                <a:solidFill>
                  <a:srgbClr val="0B3D91"/>
                </a:solidFill>
                <a:latin typeface="Arial" panose="020B0604020202020204" pitchFamily="34" charset="0"/>
              </a:rPr>
              <a:t>deadband</a:t>
            </a:r>
            <a:r>
              <a:rPr lang="en-US" altLang="en-US" sz="1350" dirty="0">
                <a:solidFill>
                  <a:srgbClr val="0B3D91"/>
                </a:solidFill>
                <a:latin typeface="Arial" panose="020B0604020202020204" pitchFamily="34" charset="0"/>
              </a:rPr>
              <a:t> and control with a proportional heater.  However, in effect this increases the </a:t>
            </a:r>
            <a:r>
              <a:rPr lang="en-US" altLang="en-US" sz="1350" dirty="0" err="1">
                <a:solidFill>
                  <a:srgbClr val="0B3D91"/>
                </a:solidFill>
                <a:latin typeface="Arial" panose="020B0604020202020204" pitchFamily="34" charset="0"/>
              </a:rPr>
              <a:t>Pgain</a:t>
            </a:r>
            <a:r>
              <a:rPr lang="en-US" altLang="en-US" sz="1350" dirty="0">
                <a:solidFill>
                  <a:srgbClr val="0B3D91"/>
                </a:solidFill>
                <a:latin typeface="Arial" panose="020B0604020202020204" pitchFamily="34" charset="0"/>
              </a:rPr>
              <a:t> term in a controller, which may lead to oscillations instead of better control.  May be better to widen the range instead of narrowing it. </a:t>
            </a:r>
          </a:p>
          <a:p>
            <a:pPr>
              <a:spcBef>
                <a:spcPct val="0"/>
              </a:spcBef>
            </a:pPr>
            <a:r>
              <a:rPr lang="en-US" altLang="en-US" sz="1350" dirty="0">
                <a:solidFill>
                  <a:srgbClr val="0B3D91"/>
                </a:solidFill>
                <a:latin typeface="Arial" panose="020B0604020202020204" pitchFamily="34" charset="0"/>
              </a:rPr>
              <a:t>For HR tasks, options exist to add Pre and Post logic.  This can be an easy way to disable </a:t>
            </a:r>
            <a:r>
              <a:rPr lang="en-US" altLang="en-US" sz="1350" dirty="0" err="1">
                <a:solidFill>
                  <a:srgbClr val="0B3D91"/>
                </a:solidFill>
                <a:latin typeface="Arial" panose="020B0604020202020204" pitchFamily="34" charset="0"/>
              </a:rPr>
              <a:t>heatrates</a:t>
            </a:r>
            <a:r>
              <a:rPr lang="en-US" altLang="en-US" sz="1350" dirty="0">
                <a:solidFill>
                  <a:srgbClr val="0B3D91"/>
                </a:solidFill>
                <a:latin typeface="Arial" panose="020B0604020202020204" pitchFamily="34" charset="0"/>
              </a:rPr>
              <a:t> by placing and IF statement around the call to assign the heat rates.  This has been used to ensure that chained heat rates calls (in time) do not apply a load for the end of the first set and start of the second set.</a:t>
            </a:r>
          </a:p>
          <a:p>
            <a:pPr>
              <a:spcBef>
                <a:spcPct val="0"/>
              </a:spcBef>
            </a:pPr>
            <a:r>
              <a:rPr lang="en-US" altLang="en-US" sz="1350" dirty="0">
                <a:solidFill>
                  <a:srgbClr val="0B3D91"/>
                </a:solidFill>
                <a:latin typeface="Arial" panose="020B0604020202020204" pitchFamily="34" charset="0"/>
              </a:rPr>
              <a:t>If moving objects that are attached to an articulator, care must be exercised.  If a node is moved by 1 unit in X and the articulator is also moved by 1 unit in X in a separate command, then the net effect will be that the node will be moved by 2 units in X.  Selecting both the nodes and articulator in a single move does not produce this behavior.  Alternatively, making the articulator inactive allows it to be moved without impacting the attached objects</a:t>
            </a:r>
          </a:p>
          <a:p>
            <a:pPr>
              <a:spcBef>
                <a:spcPct val="0"/>
              </a:spcBef>
            </a:pPr>
            <a:r>
              <a:rPr lang="en-US" altLang="en-US" sz="1350" dirty="0">
                <a:solidFill>
                  <a:srgbClr val="0B3D91"/>
                </a:solidFill>
                <a:latin typeface="Arial" panose="020B0604020202020204" pitchFamily="34" charset="0"/>
              </a:rPr>
              <a:t>A cleanup process has been developed to prepare models for integration (both source model cleanup and destination model cleanup) as well as the steps to integrate the cleaned models.  They are described on the next two slides…</a:t>
            </a:r>
          </a:p>
          <a:p>
            <a:pPr>
              <a:spcBef>
                <a:spcPct val="0"/>
              </a:spcBef>
            </a:pPr>
            <a:endParaRPr lang="en-US" altLang="en-US" sz="1350" dirty="0">
              <a:solidFill>
                <a:srgbClr val="0B3D91"/>
              </a:solidFill>
              <a:latin typeface="Arial" panose="020B0604020202020204" pitchFamily="34" charset="0"/>
            </a:endParaRPr>
          </a:p>
        </p:txBody>
      </p:sp>
      <p:sp>
        <p:nvSpPr>
          <p:cNvPr id="197636" name="Slide Number Placeholder 1">
            <a:extLst>
              <a:ext uri="{FF2B5EF4-FFF2-40B4-BE49-F238E27FC236}">
                <a16:creationId xmlns:a16="http://schemas.microsoft.com/office/drawing/2014/main" id="{3F5CEAAF-FDB0-4FD1-8290-0DB828F5C0F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BE82A06-2842-4FF2-BEC7-A434DA4430F7}" type="slidenum">
              <a:rPr lang="en-US" altLang="en-US" sz="1200" smtClean="0"/>
              <a:pPr>
                <a:spcBef>
                  <a:spcPct val="0"/>
                </a:spcBef>
                <a:buFontTx/>
                <a:buNone/>
              </a:pPr>
              <a:t>251</a:t>
            </a:fld>
            <a:endParaRPr lang="en-US" altLang="en-US" sz="1200"/>
          </a:p>
        </p:txBody>
      </p:sp>
      <p:sp>
        <p:nvSpPr>
          <p:cNvPr id="5" name="object 2">
            <a:extLst>
              <a:ext uri="{FF2B5EF4-FFF2-40B4-BE49-F238E27FC236}">
                <a16:creationId xmlns:a16="http://schemas.microsoft.com/office/drawing/2014/main" id="{A554A1F6-A6EB-4B3F-9979-19313B5E1805}"/>
              </a:ext>
            </a:extLst>
          </p:cNvPr>
          <p:cNvSpPr txBox="1">
            <a:spLocks/>
          </p:cNvSpPr>
          <p:nvPr/>
        </p:nvSpPr>
        <p:spPr>
          <a:xfrm>
            <a:off x="952901" y="0"/>
            <a:ext cx="7352900" cy="1020278"/>
          </a:xfrm>
          <a:prstGeom prst="rect">
            <a:avLst/>
          </a:prstGeom>
        </p:spPr>
        <p:txBody>
          <a:bodyPr lIns="0" tIns="12700" rIns="0" bIns="0" rtlCol="0" anchor="ctr" anchorCtr="0">
            <a:noAutofit/>
          </a:bodyPr>
          <a:lstStyle>
            <a:lvl1pPr algn="ctr" rtl="0" eaLnBrk="1" fontAlgn="base" hangingPunct="1">
              <a:spcBef>
                <a:spcPct val="0"/>
              </a:spcBef>
              <a:spcAft>
                <a:spcPct val="0"/>
              </a:spcAft>
              <a:defRPr sz="3200" b="1">
                <a:solidFill>
                  <a:srgbClr val="0B3D91"/>
                </a:solidFill>
                <a:latin typeface="Calibri"/>
                <a:ea typeface="+mj-ea"/>
                <a:cs typeface="Calibri"/>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12700" defTabSz="914400">
              <a:spcBef>
                <a:spcPts val="100"/>
              </a:spcBef>
              <a:defRPr/>
            </a:pPr>
            <a:r>
              <a:rPr lang="en-US" kern="0" spc="-5" dirty="0"/>
              <a:t>Miscellaneous Tips</a:t>
            </a:r>
            <a:endParaRPr lang="en-US" kern="0" dirty="0"/>
          </a:p>
        </p:txBody>
      </p:sp>
    </p:spTree>
    <p:extLst>
      <p:ext uri="{BB962C8B-B14F-4D97-AF65-F5344CB8AC3E}">
        <p14:creationId xmlns:p14="http://schemas.microsoft.com/office/powerpoint/2010/main" val="3264359588"/>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TextBox 12">
            <a:extLst>
              <a:ext uri="{FF2B5EF4-FFF2-40B4-BE49-F238E27FC236}">
                <a16:creationId xmlns:a16="http://schemas.microsoft.com/office/drawing/2014/main" id="{1CEAEC37-5EE5-47CE-A457-4B946C4B909F}"/>
              </a:ext>
            </a:extLst>
          </p:cNvPr>
          <p:cNvSpPr txBox="1">
            <a:spLocks noChangeArrowheads="1"/>
          </p:cNvSpPr>
          <p:nvPr/>
        </p:nvSpPr>
        <p:spPr bwMode="auto">
          <a:xfrm>
            <a:off x="93663" y="1060877"/>
            <a:ext cx="8982075" cy="533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spcBef>
                <a:spcPts val="0"/>
              </a:spcBef>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Turn on all layers and turn visibility on for all objects.</a:t>
            </a:r>
          </a:p>
          <a:p>
            <a:pPr marL="342900" marR="0" lvl="0" indent="-342900">
              <a:spcBef>
                <a:spcPts val="0"/>
              </a:spcBef>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Turn off global visibility for all TD objects and delete all unneeded CAD or construction lines</a:t>
            </a:r>
          </a:p>
          <a:p>
            <a:pPr marL="342900" marR="0" lvl="0" indent="-342900">
              <a:spcBef>
                <a:spcPts val="0"/>
              </a:spcBef>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Turn on Global visibility for all objects again</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Delete all TD Geometry not needed for integration at higher level</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Remove all user nodes not needed at higher level</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Remove all empty Assemblies/Trackers</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Remove all empty Material </a:t>
            </a:r>
            <a:r>
              <a:rPr lang="en-US" sz="1550" dirty="0" err="1">
                <a:solidFill>
                  <a:srgbClr val="0B3D91"/>
                </a:solidFill>
                <a:effectLst/>
                <a:latin typeface="Calibri" panose="020F0502020204030204" pitchFamily="34" charset="0"/>
                <a:ea typeface="Calibri" panose="020F0502020204030204" pitchFamily="34" charset="0"/>
              </a:rPr>
              <a:t>Orienters</a:t>
            </a:r>
            <a:endParaRPr lang="en-US" sz="1550" dirty="0">
              <a:solidFill>
                <a:srgbClr val="0B3D9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Remove any Heat Loads, Contactors, Conductors that reference empty tag sets (area = 0)</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Purge all empty Domain Tag Sets</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Make backup copy of </a:t>
            </a:r>
            <a:r>
              <a:rPr lang="en-US" sz="1550" dirty="0" err="1">
                <a:solidFill>
                  <a:srgbClr val="0B3D91"/>
                </a:solidFill>
                <a:effectLst/>
                <a:latin typeface="Calibri" panose="020F0502020204030204" pitchFamily="34" charset="0"/>
                <a:ea typeface="Calibri" panose="020F0502020204030204" pitchFamily="34" charset="0"/>
              </a:rPr>
              <a:t>tdp</a:t>
            </a:r>
            <a:r>
              <a:rPr lang="en-US" sz="1550" dirty="0">
                <a:solidFill>
                  <a:srgbClr val="0B3D91"/>
                </a:solidFill>
                <a:effectLst/>
                <a:latin typeface="Calibri" panose="020F0502020204030204" pitchFamily="34" charset="0"/>
                <a:ea typeface="Calibri" panose="020F0502020204030204" pitchFamily="34" charset="0"/>
              </a:rPr>
              <a:t> and </a:t>
            </a:r>
            <a:r>
              <a:rPr lang="en-US" sz="1550" dirty="0" err="1">
                <a:solidFill>
                  <a:srgbClr val="0B3D91"/>
                </a:solidFill>
                <a:effectLst/>
                <a:latin typeface="Calibri" panose="020F0502020204030204" pitchFamily="34" charset="0"/>
                <a:ea typeface="Calibri" panose="020F0502020204030204" pitchFamily="34" charset="0"/>
              </a:rPr>
              <a:t>rco</a:t>
            </a:r>
            <a:r>
              <a:rPr lang="en-US" sz="1550" dirty="0">
                <a:solidFill>
                  <a:srgbClr val="0B3D91"/>
                </a:solidFill>
                <a:effectLst/>
                <a:latin typeface="Calibri" panose="020F0502020204030204" pitchFamily="34" charset="0"/>
                <a:ea typeface="Calibri" panose="020F0502020204030204" pitchFamily="34" charset="0"/>
              </a:rPr>
              <a:t> files (BOL and EOL)</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Remove any unused Aliases (Materials and </a:t>
            </a:r>
            <a:r>
              <a:rPr lang="en-US" sz="1550" dirty="0" err="1">
                <a:solidFill>
                  <a:srgbClr val="0B3D91"/>
                </a:solidFill>
                <a:effectLst/>
                <a:latin typeface="Calibri" panose="020F0502020204030204" pitchFamily="34" charset="0"/>
                <a:ea typeface="Calibri" panose="020F0502020204030204" pitchFamily="34" charset="0"/>
              </a:rPr>
              <a:t>Opticals</a:t>
            </a:r>
            <a:r>
              <a:rPr lang="en-US" sz="1550" dirty="0">
                <a:solidFill>
                  <a:srgbClr val="0B3D91"/>
                </a:solidFill>
                <a:effectLst/>
                <a:latin typeface="Calibri" panose="020F0502020204030204" pitchFamily="34" charset="0"/>
                <a:ea typeface="Calibri" panose="020F0502020204030204" pitchFamily="34" charset="0"/>
              </a:rPr>
              <a:t>)</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Delete unused material properties</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Delete unused optical properties from both BOL and EOL </a:t>
            </a:r>
            <a:r>
              <a:rPr lang="en-US" sz="1550" dirty="0" err="1">
                <a:solidFill>
                  <a:srgbClr val="0B3D91"/>
                </a:solidFill>
                <a:effectLst/>
                <a:latin typeface="Calibri" panose="020F0502020204030204" pitchFamily="34" charset="0"/>
                <a:ea typeface="Calibri" panose="020F0502020204030204" pitchFamily="34" charset="0"/>
              </a:rPr>
              <a:t>rco</a:t>
            </a:r>
            <a:r>
              <a:rPr lang="en-US" sz="1550" dirty="0">
                <a:solidFill>
                  <a:srgbClr val="0B3D91"/>
                </a:solidFill>
                <a:effectLst/>
                <a:latin typeface="Calibri" panose="020F0502020204030204" pitchFamily="34" charset="0"/>
                <a:ea typeface="Calibri" panose="020F0502020204030204" pitchFamily="34" charset="0"/>
              </a:rPr>
              <a:t> files</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Remove any unneeded </a:t>
            </a:r>
            <a:r>
              <a:rPr lang="en-US" sz="1550" dirty="0" err="1">
                <a:solidFill>
                  <a:srgbClr val="0B3D91"/>
                </a:solidFill>
                <a:effectLst/>
                <a:latin typeface="Calibri" panose="020F0502020204030204" pitchFamily="34" charset="0"/>
                <a:ea typeface="Calibri" panose="020F0502020204030204" pitchFamily="34" charset="0"/>
              </a:rPr>
              <a:t>LogicObjects</a:t>
            </a:r>
            <a:endParaRPr lang="en-US" sz="1550" dirty="0">
              <a:solidFill>
                <a:srgbClr val="0B3D9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Export All CaseSets to temporary file and delete from CaseSet Manager</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Purge all unused symbols (search in text) multiple time until none remain (excepting </a:t>
            </a:r>
            <a:r>
              <a:rPr lang="en-US" sz="1550" dirty="0" err="1">
                <a:solidFill>
                  <a:srgbClr val="0B3D91"/>
                </a:solidFill>
                <a:effectLst/>
                <a:latin typeface="Calibri" panose="020F0502020204030204" pitchFamily="34" charset="0"/>
                <a:ea typeface="Calibri" panose="020F0502020204030204" pitchFamily="34" charset="0"/>
              </a:rPr>
              <a:t>hrZZZ</a:t>
            </a:r>
            <a:r>
              <a:rPr lang="en-US" sz="1550" dirty="0">
                <a:solidFill>
                  <a:srgbClr val="0B3D91"/>
                </a:solidFill>
                <a:effectLst/>
                <a:latin typeface="Calibri" panose="020F0502020204030204" pitchFamily="34" charset="0"/>
                <a:ea typeface="Calibri" panose="020F0502020204030204" pitchFamily="34" charset="0"/>
              </a:rPr>
              <a:t>)</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Import CaseSets from Step 15 and check for any Symbols referenced but not defined in Model browser.  If found, remove from CaseSet reference or resolve the symbol reference</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Run </a:t>
            </a:r>
            <a:r>
              <a:rPr lang="en-US" sz="1550" dirty="0" err="1">
                <a:solidFill>
                  <a:srgbClr val="0B3D91"/>
                </a:solidFill>
                <a:effectLst/>
                <a:latin typeface="Calibri" panose="020F0502020204030204" pitchFamily="34" charset="0"/>
                <a:ea typeface="Calibri" panose="020F0502020204030204" pitchFamily="34" charset="0"/>
              </a:rPr>
              <a:t>TDPurgeBlocks</a:t>
            </a:r>
            <a:endParaRPr lang="en-US" sz="1550" dirty="0">
              <a:solidFill>
                <a:srgbClr val="0B3D9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Check for any remaining layers that are not needed (orphaned blocks, empty </a:t>
            </a:r>
            <a:r>
              <a:rPr lang="en-US" sz="1550" dirty="0" err="1">
                <a:solidFill>
                  <a:srgbClr val="0B3D91"/>
                </a:solidFill>
                <a:effectLst/>
                <a:latin typeface="Calibri" panose="020F0502020204030204" pitchFamily="34" charset="0"/>
                <a:ea typeface="Calibri" panose="020F0502020204030204" pitchFamily="34" charset="0"/>
              </a:rPr>
              <a:t>tdText</a:t>
            </a:r>
            <a:r>
              <a:rPr lang="en-US" sz="1550" dirty="0">
                <a:solidFill>
                  <a:srgbClr val="0B3D91"/>
                </a:solidFill>
                <a:effectLst/>
                <a:latin typeface="Calibri" panose="020F0502020204030204" pitchFamily="34" charset="0"/>
                <a:ea typeface="Calibri" panose="020F0502020204030204" pitchFamily="34" charset="0"/>
              </a:rPr>
              <a:t> objects, </a:t>
            </a:r>
            <a:r>
              <a:rPr lang="en-US" sz="1550" dirty="0" err="1">
                <a:solidFill>
                  <a:srgbClr val="0B3D91"/>
                </a:solidFill>
                <a:effectLst/>
                <a:latin typeface="Calibri" panose="020F0502020204030204" pitchFamily="34" charset="0"/>
                <a:ea typeface="Calibri" panose="020F0502020204030204" pitchFamily="34" charset="0"/>
              </a:rPr>
              <a:t>etc</a:t>
            </a:r>
            <a:r>
              <a:rPr lang="en-US" sz="1550" dirty="0">
                <a:solidFill>
                  <a:srgbClr val="0B3D91"/>
                </a:solidFill>
                <a:effectLst/>
                <a:latin typeface="Calibri" panose="020F0502020204030204" pitchFamily="34" charset="0"/>
                <a:ea typeface="Calibri" panose="020F0502020204030204" pitchFamily="34" charset="0"/>
              </a:rPr>
              <a:t>)</a:t>
            </a:r>
          </a:p>
          <a:p>
            <a:pPr marL="342900" marR="0" lvl="0" indent="-342900">
              <a:spcBef>
                <a:spcPts val="0"/>
              </a:spcBef>
              <a:spcAft>
                <a:spcPts val="0"/>
              </a:spcAft>
              <a:buFont typeface="+mj-lt"/>
              <a:buAutoNum type="arabicPeriod"/>
            </a:pPr>
            <a:r>
              <a:rPr lang="en-US" sz="1550" dirty="0">
                <a:solidFill>
                  <a:srgbClr val="0B3D91"/>
                </a:solidFill>
                <a:effectLst/>
                <a:latin typeface="Calibri" panose="020F0502020204030204" pitchFamily="34" charset="0"/>
                <a:ea typeface="Calibri" panose="020F0502020204030204" pitchFamily="34" charset="0"/>
              </a:rPr>
              <a:t>Might need to delete object by selecting using ‘Filter with specified layer, or select from </a:t>
            </a:r>
            <a:r>
              <a:rPr lang="en-US" sz="1550" dirty="0" err="1">
                <a:solidFill>
                  <a:srgbClr val="0B3D91"/>
                </a:solidFill>
                <a:effectLst/>
                <a:latin typeface="Calibri" panose="020F0502020204030204" pitchFamily="34" charset="0"/>
                <a:ea typeface="Calibri" panose="020F0502020204030204" pitchFamily="34" charset="0"/>
              </a:rPr>
              <a:t>ModelBrowser</a:t>
            </a:r>
            <a:r>
              <a:rPr lang="en-US" sz="1550" dirty="0">
                <a:solidFill>
                  <a:srgbClr val="0B3D91"/>
                </a:solidFill>
                <a:effectLst/>
                <a:latin typeface="Calibri" panose="020F0502020204030204" pitchFamily="34" charset="0"/>
                <a:ea typeface="Calibri" panose="020F0502020204030204" pitchFamily="34" charset="0"/>
              </a:rPr>
              <a:t> when viewing by Layer</a:t>
            </a:r>
          </a:p>
        </p:txBody>
      </p:sp>
      <p:sp>
        <p:nvSpPr>
          <p:cNvPr id="197636" name="Slide Number Placeholder 1">
            <a:extLst>
              <a:ext uri="{FF2B5EF4-FFF2-40B4-BE49-F238E27FC236}">
                <a16:creationId xmlns:a16="http://schemas.microsoft.com/office/drawing/2014/main" id="{3F5CEAAF-FDB0-4FD1-8290-0DB828F5C0F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BE82A06-2842-4FF2-BEC7-A434DA4430F7}" type="slidenum">
              <a:rPr lang="en-US" altLang="en-US" sz="1200" smtClean="0"/>
              <a:pPr>
                <a:spcBef>
                  <a:spcPct val="0"/>
                </a:spcBef>
                <a:buFontTx/>
                <a:buNone/>
              </a:pPr>
              <a:t>252</a:t>
            </a:fld>
            <a:endParaRPr lang="en-US" altLang="en-US" sz="1200"/>
          </a:p>
        </p:txBody>
      </p:sp>
      <p:sp>
        <p:nvSpPr>
          <p:cNvPr id="5" name="object 2">
            <a:extLst>
              <a:ext uri="{FF2B5EF4-FFF2-40B4-BE49-F238E27FC236}">
                <a16:creationId xmlns:a16="http://schemas.microsoft.com/office/drawing/2014/main" id="{A554A1F6-A6EB-4B3F-9979-19313B5E1805}"/>
              </a:ext>
            </a:extLst>
          </p:cNvPr>
          <p:cNvSpPr txBox="1">
            <a:spLocks/>
          </p:cNvSpPr>
          <p:nvPr/>
        </p:nvSpPr>
        <p:spPr>
          <a:xfrm>
            <a:off x="952901" y="0"/>
            <a:ext cx="7352900" cy="1020278"/>
          </a:xfrm>
          <a:prstGeom prst="rect">
            <a:avLst/>
          </a:prstGeom>
        </p:spPr>
        <p:txBody>
          <a:bodyPr lIns="0" tIns="12700" rIns="0" bIns="0" rtlCol="0" anchor="ctr" anchorCtr="0">
            <a:noAutofit/>
          </a:bodyPr>
          <a:lstStyle>
            <a:lvl1pPr algn="ctr" rtl="0" eaLnBrk="1" fontAlgn="base" hangingPunct="1">
              <a:spcBef>
                <a:spcPct val="0"/>
              </a:spcBef>
              <a:spcAft>
                <a:spcPct val="0"/>
              </a:spcAft>
              <a:defRPr sz="3200" b="1">
                <a:solidFill>
                  <a:srgbClr val="0B3D91"/>
                </a:solidFill>
                <a:latin typeface="Calibri"/>
                <a:ea typeface="+mj-ea"/>
                <a:cs typeface="Calibri"/>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12700" defTabSz="914400">
              <a:spcBef>
                <a:spcPts val="100"/>
              </a:spcBef>
              <a:defRPr/>
            </a:pPr>
            <a:r>
              <a:rPr lang="en-US" kern="0" spc="-5" dirty="0"/>
              <a:t>Preparing Model for Integration</a:t>
            </a:r>
            <a:endParaRPr lang="en-US" kern="0" dirty="0"/>
          </a:p>
        </p:txBody>
      </p:sp>
    </p:spTree>
    <p:extLst>
      <p:ext uri="{BB962C8B-B14F-4D97-AF65-F5344CB8AC3E}">
        <p14:creationId xmlns:p14="http://schemas.microsoft.com/office/powerpoint/2010/main" val="3617383299"/>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TextBox 12">
            <a:extLst>
              <a:ext uri="{FF2B5EF4-FFF2-40B4-BE49-F238E27FC236}">
                <a16:creationId xmlns:a16="http://schemas.microsoft.com/office/drawing/2014/main" id="{1CEAEC37-5EE5-47CE-A457-4B946C4B909F}"/>
              </a:ext>
            </a:extLst>
          </p:cNvPr>
          <p:cNvSpPr txBox="1">
            <a:spLocks noChangeArrowheads="1"/>
          </p:cNvSpPr>
          <p:nvPr/>
        </p:nvSpPr>
        <p:spPr bwMode="auto">
          <a:xfrm>
            <a:off x="93663" y="1072830"/>
            <a:ext cx="8982075" cy="4992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342900" marR="0" lvl="0" indent="-342900">
              <a:lnSpc>
                <a:spcPct val="105000"/>
              </a:lnSpc>
              <a:spcBef>
                <a:spcPts val="0"/>
              </a:spcBef>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Use CLASSICINSERT AutoCAD command to import Source file into destination file (this preserved Domain Tag Sets)</a:t>
            </a: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Import Optical Properties (BOL and EOL files)</a:t>
            </a: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Import Material properties</a:t>
            </a: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Import Logic Objects</a:t>
            </a: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Import Symbols</a:t>
            </a:r>
          </a:p>
          <a:p>
            <a:pPr marL="342900" marR="0" lvl="0" indent="-342900">
              <a:lnSpc>
                <a:spcPct val="105000"/>
              </a:lnSpc>
              <a:spcBef>
                <a:spcPts val="0"/>
              </a:spcBef>
              <a:spcAft>
                <a:spcPts val="0"/>
              </a:spcAft>
              <a:buFont typeface="+mj-lt"/>
              <a:buAutoNum type="arabicPeriod"/>
            </a:pPr>
            <a:r>
              <a:rPr lang="en-US" sz="1600" dirty="0">
                <a:solidFill>
                  <a:srgbClr val="0B3D91"/>
                </a:solidFill>
                <a:ea typeface="Calibri" panose="020F0502020204030204" pitchFamily="34" charset="0"/>
              </a:rPr>
              <a:t>Import Orbits (if needed)</a:t>
            </a:r>
            <a:endParaRPr lang="en-US" sz="1600" dirty="0">
              <a:solidFill>
                <a:srgbClr val="0B3D91"/>
              </a:solidFill>
              <a:effectLst/>
              <a:latin typeface="Calibri" panose="020F0502020204030204" pitchFamily="34" charset="0"/>
              <a:ea typeface="Calibri" panose="020F0502020204030204" pitchFamily="34" charset="0"/>
            </a:endParaRP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Check </a:t>
            </a:r>
            <a:r>
              <a:rPr lang="en-US" sz="1600" dirty="0" err="1">
                <a:solidFill>
                  <a:srgbClr val="0B3D91"/>
                </a:solidFill>
                <a:effectLst/>
                <a:latin typeface="Calibri" panose="020F0502020204030204" pitchFamily="34" charset="0"/>
                <a:ea typeface="Calibri" panose="020F0502020204030204" pitchFamily="34" charset="0"/>
              </a:rPr>
              <a:t>ModelBrowser</a:t>
            </a:r>
            <a:r>
              <a:rPr lang="en-US" sz="1600" dirty="0">
                <a:solidFill>
                  <a:srgbClr val="0B3D91"/>
                </a:solidFill>
                <a:effectLst/>
                <a:latin typeface="Calibri" panose="020F0502020204030204" pitchFamily="34" charset="0"/>
                <a:ea typeface="Calibri" panose="020F0502020204030204" pitchFamily="34" charset="0"/>
              </a:rPr>
              <a:t> for any undefined Optical Properties</a:t>
            </a: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Check </a:t>
            </a:r>
            <a:r>
              <a:rPr lang="en-US" sz="1600" dirty="0" err="1">
                <a:solidFill>
                  <a:srgbClr val="0B3D91"/>
                </a:solidFill>
                <a:effectLst/>
                <a:latin typeface="Calibri" panose="020F0502020204030204" pitchFamily="34" charset="0"/>
                <a:ea typeface="Calibri" panose="020F0502020204030204" pitchFamily="34" charset="0"/>
              </a:rPr>
              <a:t>ModelBrowser</a:t>
            </a:r>
            <a:r>
              <a:rPr lang="en-US" sz="1600" dirty="0">
                <a:solidFill>
                  <a:srgbClr val="0B3D91"/>
                </a:solidFill>
                <a:effectLst/>
                <a:latin typeface="Calibri" panose="020F0502020204030204" pitchFamily="34" charset="0"/>
                <a:ea typeface="Calibri" panose="020F0502020204030204" pitchFamily="34" charset="0"/>
              </a:rPr>
              <a:t> for any undefined Material Properties</a:t>
            </a: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Check </a:t>
            </a:r>
            <a:r>
              <a:rPr lang="en-US" sz="1600" dirty="0" err="1">
                <a:solidFill>
                  <a:srgbClr val="0B3D91"/>
                </a:solidFill>
                <a:effectLst/>
                <a:latin typeface="Calibri" panose="020F0502020204030204" pitchFamily="34" charset="0"/>
                <a:ea typeface="Calibri" panose="020F0502020204030204" pitchFamily="34" charset="0"/>
              </a:rPr>
              <a:t>ModelBrowser</a:t>
            </a:r>
            <a:r>
              <a:rPr lang="en-US" sz="1600" dirty="0">
                <a:solidFill>
                  <a:srgbClr val="0B3D91"/>
                </a:solidFill>
                <a:effectLst/>
                <a:latin typeface="Calibri" panose="020F0502020204030204" pitchFamily="34" charset="0"/>
                <a:ea typeface="Calibri" panose="020F0502020204030204" pitchFamily="34" charset="0"/>
              </a:rPr>
              <a:t> for any Referenced, but undefined symbols</a:t>
            </a: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Check </a:t>
            </a:r>
            <a:r>
              <a:rPr lang="en-US" sz="1600" dirty="0" err="1">
                <a:solidFill>
                  <a:srgbClr val="0B3D91"/>
                </a:solidFill>
                <a:effectLst/>
                <a:latin typeface="Calibri" panose="020F0502020204030204" pitchFamily="34" charset="0"/>
                <a:ea typeface="Calibri" panose="020F0502020204030204" pitchFamily="34" charset="0"/>
              </a:rPr>
              <a:t>ModelBrowser</a:t>
            </a:r>
            <a:r>
              <a:rPr lang="en-US" sz="1600" dirty="0">
                <a:solidFill>
                  <a:srgbClr val="0B3D91"/>
                </a:solidFill>
                <a:effectLst/>
                <a:latin typeface="Calibri" panose="020F0502020204030204" pitchFamily="34" charset="0"/>
                <a:ea typeface="Calibri" panose="020F0502020204030204" pitchFamily="34" charset="0"/>
              </a:rPr>
              <a:t> for any empty Domain Tag sets</a:t>
            </a: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Manually reconcile CaseSet symbol overrides from Source CaseSets with Destination CaseSets</a:t>
            </a: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Verify correct Radiation activity (merge Radiation groups if needed)</a:t>
            </a: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Do a side by side comparison at a submodel level in the Model Browser to see that the same number of Nodes, User nodes, Insulation Nodes, Surfaces, </a:t>
            </a:r>
            <a:r>
              <a:rPr lang="en-US" sz="1600" dirty="0" err="1">
                <a:solidFill>
                  <a:srgbClr val="0B3D91"/>
                </a:solidFill>
                <a:effectLst/>
                <a:latin typeface="Calibri" panose="020F0502020204030204" pitchFamily="34" charset="0"/>
                <a:ea typeface="Calibri" panose="020F0502020204030204" pitchFamily="34" charset="0"/>
              </a:rPr>
              <a:t>FDSolids</a:t>
            </a:r>
            <a:r>
              <a:rPr lang="en-US" sz="1600" dirty="0">
                <a:solidFill>
                  <a:srgbClr val="0B3D91"/>
                </a:solidFill>
                <a:effectLst/>
                <a:latin typeface="Calibri" panose="020F0502020204030204" pitchFamily="34" charset="0"/>
                <a:ea typeface="Calibri" panose="020F0502020204030204" pitchFamily="34" charset="0"/>
              </a:rPr>
              <a:t>, </a:t>
            </a:r>
            <a:r>
              <a:rPr lang="en-US" sz="1600" dirty="0">
                <a:solidFill>
                  <a:srgbClr val="0B3D91"/>
                </a:solidFill>
                <a:ea typeface="Calibri" panose="020F0502020204030204" pitchFamily="34" charset="0"/>
              </a:rPr>
              <a:t>Solid Fes, </a:t>
            </a:r>
            <a:r>
              <a:rPr lang="en-US" sz="1600" dirty="0">
                <a:solidFill>
                  <a:srgbClr val="0B3D91"/>
                </a:solidFill>
                <a:effectLst/>
                <a:latin typeface="Calibri" panose="020F0502020204030204" pitchFamily="34" charset="0"/>
                <a:ea typeface="Calibri" panose="020F0502020204030204" pitchFamily="34" charset="0"/>
              </a:rPr>
              <a:t>Contactors, Conductors, Heat Loads, Heaters, and Measures are associated with each submodel from the Source Model and the Integrated model.  If differences exist, reconcile the discrepancy.</a:t>
            </a:r>
          </a:p>
          <a:p>
            <a:pPr marL="342900" marR="0" lvl="0" indent="-342900">
              <a:lnSpc>
                <a:spcPct val="105000"/>
              </a:lnSpc>
              <a:spcBef>
                <a:spcPts val="0"/>
              </a:spcBef>
              <a:spcAft>
                <a:spcPts val="0"/>
              </a:spcAft>
              <a:buFont typeface="+mj-lt"/>
              <a:buAutoNum type="arabicPeriod"/>
            </a:pPr>
            <a:r>
              <a:rPr lang="en-US" sz="1600" dirty="0">
                <a:solidFill>
                  <a:srgbClr val="0B3D91"/>
                </a:solidFill>
                <a:ea typeface="Calibri" panose="020F0502020204030204" pitchFamily="34" charset="0"/>
              </a:rPr>
              <a:t>Make thermal connections between source and destination objects (e.g. contactors, conductors, </a:t>
            </a:r>
            <a:r>
              <a:rPr lang="en-US" sz="1600" dirty="0" err="1">
                <a:solidFill>
                  <a:srgbClr val="0B3D91"/>
                </a:solidFill>
                <a:ea typeface="Calibri" panose="020F0502020204030204" pitchFamily="34" charset="0"/>
              </a:rPr>
              <a:t>etc</a:t>
            </a:r>
            <a:r>
              <a:rPr lang="en-US" sz="1600" dirty="0">
                <a:solidFill>
                  <a:srgbClr val="0B3D91"/>
                </a:solidFill>
                <a:ea typeface="Calibri" panose="020F0502020204030204" pitchFamily="34" charset="0"/>
              </a:rPr>
              <a:t>)</a:t>
            </a:r>
            <a:endParaRPr lang="en-US" sz="1600" dirty="0">
              <a:solidFill>
                <a:srgbClr val="0B3D91"/>
              </a:solidFill>
              <a:effectLst/>
              <a:latin typeface="Calibri" panose="020F0502020204030204" pitchFamily="34" charset="0"/>
              <a:ea typeface="Calibri" panose="020F0502020204030204" pitchFamily="34" charset="0"/>
            </a:endParaRPr>
          </a:p>
          <a:p>
            <a:pPr marL="342900" marR="0" lvl="0" indent="-342900">
              <a:lnSpc>
                <a:spcPct val="105000"/>
              </a:lnSpc>
              <a:spcBef>
                <a:spcPts val="0"/>
              </a:spcBef>
              <a:spcAft>
                <a:spcPts val="0"/>
              </a:spcAft>
              <a:buFont typeface="+mj-lt"/>
              <a:buAutoNum type="arabicPeriod"/>
            </a:pPr>
            <a:r>
              <a:rPr lang="en-US" sz="1600" dirty="0">
                <a:solidFill>
                  <a:srgbClr val="0B3D91"/>
                </a:solidFill>
                <a:effectLst/>
                <a:latin typeface="Calibri" panose="020F0502020204030204" pitchFamily="34" charset="0"/>
                <a:ea typeface="Calibri" panose="020F0502020204030204" pitchFamily="34" charset="0"/>
              </a:rPr>
              <a:t>Run sample case to ensure functionality</a:t>
            </a:r>
            <a:endParaRPr lang="en-US" altLang="en-US" sz="1200" dirty="0">
              <a:solidFill>
                <a:srgbClr val="0B3D91"/>
              </a:solidFill>
              <a:latin typeface="Arial" panose="020B0604020202020204" pitchFamily="34" charset="0"/>
            </a:endParaRPr>
          </a:p>
        </p:txBody>
      </p:sp>
      <p:sp>
        <p:nvSpPr>
          <p:cNvPr id="197636" name="Slide Number Placeholder 1">
            <a:extLst>
              <a:ext uri="{FF2B5EF4-FFF2-40B4-BE49-F238E27FC236}">
                <a16:creationId xmlns:a16="http://schemas.microsoft.com/office/drawing/2014/main" id="{3F5CEAAF-FDB0-4FD1-8290-0DB828F5C0F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BE82A06-2842-4FF2-BEC7-A434DA4430F7}" type="slidenum">
              <a:rPr lang="en-US" altLang="en-US" sz="1200" smtClean="0"/>
              <a:pPr>
                <a:spcBef>
                  <a:spcPct val="0"/>
                </a:spcBef>
                <a:buFontTx/>
                <a:buNone/>
              </a:pPr>
              <a:t>253</a:t>
            </a:fld>
            <a:endParaRPr lang="en-US" altLang="en-US" sz="1200"/>
          </a:p>
        </p:txBody>
      </p:sp>
      <p:sp>
        <p:nvSpPr>
          <p:cNvPr id="5" name="object 2">
            <a:extLst>
              <a:ext uri="{FF2B5EF4-FFF2-40B4-BE49-F238E27FC236}">
                <a16:creationId xmlns:a16="http://schemas.microsoft.com/office/drawing/2014/main" id="{A554A1F6-A6EB-4B3F-9979-19313B5E1805}"/>
              </a:ext>
            </a:extLst>
          </p:cNvPr>
          <p:cNvSpPr txBox="1">
            <a:spLocks/>
          </p:cNvSpPr>
          <p:nvPr/>
        </p:nvSpPr>
        <p:spPr>
          <a:xfrm>
            <a:off x="952901" y="0"/>
            <a:ext cx="7429100" cy="1020278"/>
          </a:xfrm>
          <a:prstGeom prst="rect">
            <a:avLst/>
          </a:prstGeom>
        </p:spPr>
        <p:txBody>
          <a:bodyPr lIns="0" tIns="12700" rIns="0" bIns="0" rtlCol="0" anchor="ctr" anchorCtr="0">
            <a:noAutofit/>
          </a:bodyPr>
          <a:lstStyle>
            <a:lvl1pPr algn="ctr" rtl="0" eaLnBrk="1" fontAlgn="base" hangingPunct="1">
              <a:spcBef>
                <a:spcPct val="0"/>
              </a:spcBef>
              <a:spcAft>
                <a:spcPct val="0"/>
              </a:spcAft>
              <a:defRPr sz="3200" b="1">
                <a:solidFill>
                  <a:srgbClr val="0B3D91"/>
                </a:solidFill>
                <a:latin typeface="Calibri"/>
                <a:ea typeface="+mj-ea"/>
                <a:cs typeface="Calibri"/>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12700" defTabSz="914400">
              <a:spcBef>
                <a:spcPts val="100"/>
              </a:spcBef>
              <a:defRPr/>
            </a:pPr>
            <a:r>
              <a:rPr lang="en-US" kern="0" spc="-5" dirty="0"/>
              <a:t>Integrating Source Model into Destination</a:t>
            </a:r>
            <a:endParaRPr lang="en-US" kern="0" dirty="0"/>
          </a:p>
        </p:txBody>
      </p:sp>
    </p:spTree>
    <p:extLst>
      <p:ext uri="{BB962C8B-B14F-4D97-AF65-F5344CB8AC3E}">
        <p14:creationId xmlns:p14="http://schemas.microsoft.com/office/powerpoint/2010/main" val="3662351040"/>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TextBox 12">
            <a:extLst>
              <a:ext uri="{FF2B5EF4-FFF2-40B4-BE49-F238E27FC236}">
                <a16:creationId xmlns:a16="http://schemas.microsoft.com/office/drawing/2014/main" id="{1CEAEC37-5EE5-47CE-A457-4B946C4B909F}"/>
              </a:ext>
            </a:extLst>
          </p:cNvPr>
          <p:cNvSpPr txBox="1">
            <a:spLocks noChangeArrowheads="1"/>
          </p:cNvSpPr>
          <p:nvPr/>
        </p:nvSpPr>
        <p:spPr bwMode="auto">
          <a:xfrm>
            <a:off x="149892" y="1066800"/>
            <a:ext cx="8982075" cy="537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dirty="0">
                <a:solidFill>
                  <a:srgbClr val="0B3D91"/>
                </a:solidFill>
                <a:latin typeface="Arial" panose="020B0604020202020204" pitchFamily="34" charset="0"/>
              </a:rPr>
              <a:t>If a SINDA model crashes with no indication in any out or log files, a method for troubleshooting is to add Status Points into the model.</a:t>
            </a:r>
          </a:p>
          <a:p>
            <a:pPr marL="346075" lvl="1" indent="-173038">
              <a:spcBef>
                <a:spcPct val="0"/>
              </a:spcBef>
            </a:pPr>
            <a:r>
              <a:rPr lang="en-US" altLang="en-US" sz="1300" dirty="0">
                <a:solidFill>
                  <a:srgbClr val="0B3D91"/>
                </a:solidFill>
                <a:latin typeface="Arial" panose="020B0604020202020204" pitchFamily="34" charset="0"/>
              </a:rPr>
              <a:t>A status point opens a file, writes a unique string to indicate progress, and then immediately closes the file.</a:t>
            </a:r>
          </a:p>
          <a:p>
            <a:pPr marL="346075" lvl="1" indent="-173038">
              <a:spcBef>
                <a:spcPct val="0"/>
              </a:spcBef>
            </a:pPr>
            <a:r>
              <a:rPr lang="en-US" altLang="en-US" sz="1300" dirty="0">
                <a:solidFill>
                  <a:srgbClr val="0B3D91"/>
                </a:solidFill>
                <a:latin typeface="Arial" panose="020B0604020202020204" pitchFamily="34" charset="0"/>
              </a:rPr>
              <a:t>This technique ensures that the buffer gets flushed to the file.</a:t>
            </a:r>
          </a:p>
          <a:p>
            <a:pPr marL="346075" lvl="1" indent="-173038">
              <a:spcBef>
                <a:spcPct val="0"/>
              </a:spcBef>
            </a:pPr>
            <a:r>
              <a:rPr lang="en-US" altLang="en-US" sz="1300" dirty="0">
                <a:solidFill>
                  <a:srgbClr val="0B3D91"/>
                </a:solidFill>
                <a:latin typeface="Arial" panose="020B0604020202020204" pitchFamily="34" charset="0"/>
              </a:rPr>
              <a:t>Add as many Status Points as needed to isolate where in the code the issue is occurring</a:t>
            </a:r>
          </a:p>
          <a:p>
            <a:pPr marL="346075" lvl="1" indent="-173038">
              <a:spcBef>
                <a:spcPct val="0"/>
              </a:spcBef>
            </a:pPr>
            <a:endParaRPr lang="en-US" altLang="en-US" sz="1200" dirty="0">
              <a:solidFill>
                <a:srgbClr val="0B3D91"/>
              </a:solidFill>
              <a:latin typeface="Arial" panose="020B0604020202020204" pitchFamily="34" charset="0"/>
            </a:endParaRPr>
          </a:p>
          <a:p>
            <a:pPr marL="346075" lvl="1" indent="-173038">
              <a:spcBef>
                <a:spcPct val="0"/>
              </a:spcBef>
            </a:pPr>
            <a:endParaRPr lang="en-US" altLang="en-US" sz="1200" dirty="0">
              <a:solidFill>
                <a:srgbClr val="0B3D91"/>
              </a:solidFill>
              <a:latin typeface="Arial" panose="020B0604020202020204" pitchFamily="34" charset="0"/>
            </a:endParaRPr>
          </a:p>
          <a:p>
            <a:pPr marL="346075" lvl="1" indent="-173038">
              <a:spcBef>
                <a:spcPct val="0"/>
              </a:spcBef>
            </a:pPr>
            <a:endParaRPr lang="en-US" altLang="en-US" sz="1200" dirty="0">
              <a:solidFill>
                <a:srgbClr val="0B3D91"/>
              </a:solidFill>
              <a:latin typeface="Arial" panose="020B0604020202020204" pitchFamily="34" charset="0"/>
            </a:endParaRPr>
          </a:p>
          <a:p>
            <a:pPr marL="346075" lvl="1" indent="-173038">
              <a:spcBef>
                <a:spcPct val="0"/>
              </a:spcBef>
            </a:pPr>
            <a:endParaRPr lang="en-US" altLang="en-US" sz="1200" dirty="0">
              <a:solidFill>
                <a:srgbClr val="0B3D91"/>
              </a:solidFill>
              <a:latin typeface="Arial" panose="020B0604020202020204" pitchFamily="34" charset="0"/>
            </a:endParaRPr>
          </a:p>
          <a:p>
            <a:pPr marL="346075" lvl="1" indent="-173038">
              <a:spcBef>
                <a:spcPct val="0"/>
              </a:spcBef>
            </a:pPr>
            <a:endParaRPr lang="en-US" altLang="en-US" sz="1200" dirty="0">
              <a:solidFill>
                <a:srgbClr val="0B3D91"/>
              </a:solidFill>
              <a:latin typeface="Arial" panose="020B0604020202020204" pitchFamily="34" charset="0"/>
            </a:endParaRPr>
          </a:p>
          <a:p>
            <a:pPr marL="346075" lvl="1" indent="-173038">
              <a:spcBef>
                <a:spcPct val="0"/>
              </a:spcBef>
            </a:pPr>
            <a:endParaRPr lang="en-US" altLang="en-US" sz="1200" dirty="0">
              <a:solidFill>
                <a:srgbClr val="0B3D91"/>
              </a:solidFill>
              <a:latin typeface="Arial" panose="020B0604020202020204" pitchFamily="34" charset="0"/>
            </a:endParaRPr>
          </a:p>
          <a:p>
            <a:pPr marL="346075" lvl="1" indent="-173038">
              <a:spcBef>
                <a:spcPct val="0"/>
              </a:spcBef>
            </a:pPr>
            <a:endParaRPr lang="en-US" altLang="en-US" sz="1200" dirty="0">
              <a:solidFill>
                <a:srgbClr val="0B3D91"/>
              </a:solidFill>
              <a:latin typeface="Arial" panose="020B0604020202020204" pitchFamily="34" charset="0"/>
            </a:endParaRPr>
          </a:p>
          <a:p>
            <a:pPr marL="346075" lvl="1" indent="-173038">
              <a:spcBef>
                <a:spcPct val="0"/>
              </a:spcBef>
            </a:pPr>
            <a:endParaRPr lang="en-US" altLang="en-US" sz="1200" dirty="0">
              <a:solidFill>
                <a:srgbClr val="0B3D91"/>
              </a:solidFill>
              <a:latin typeface="Arial" panose="020B0604020202020204" pitchFamily="34" charset="0"/>
            </a:endParaRPr>
          </a:p>
          <a:p>
            <a:pPr marL="346075" lvl="1" indent="-173038">
              <a:spcBef>
                <a:spcPct val="0"/>
              </a:spcBef>
            </a:pPr>
            <a:endParaRPr lang="en-US" altLang="en-US" sz="1200" dirty="0">
              <a:solidFill>
                <a:srgbClr val="0B3D91"/>
              </a:solidFill>
              <a:latin typeface="Arial" panose="020B0604020202020204" pitchFamily="34" charset="0"/>
            </a:endParaRPr>
          </a:p>
          <a:p>
            <a:pPr>
              <a:spcBef>
                <a:spcPct val="0"/>
              </a:spcBef>
            </a:pPr>
            <a:endParaRPr lang="en-US" altLang="en-US" sz="1400" dirty="0">
              <a:solidFill>
                <a:srgbClr val="0B3D91"/>
              </a:solidFill>
              <a:latin typeface="Arial" panose="020B0604020202020204" pitchFamily="34" charset="0"/>
            </a:endParaRPr>
          </a:p>
          <a:p>
            <a:pPr>
              <a:spcBef>
                <a:spcPct val="0"/>
              </a:spcBef>
            </a:pPr>
            <a:endParaRPr lang="en-US" altLang="en-US" sz="1400" dirty="0">
              <a:solidFill>
                <a:srgbClr val="0B3D91"/>
              </a:solidFill>
              <a:latin typeface="Arial" panose="020B0604020202020204" pitchFamily="34" charset="0"/>
            </a:endParaRPr>
          </a:p>
          <a:p>
            <a:pPr>
              <a:spcBef>
                <a:spcPct val="0"/>
              </a:spcBef>
            </a:pPr>
            <a:endParaRPr lang="en-US" altLang="en-US" sz="1400" dirty="0">
              <a:solidFill>
                <a:srgbClr val="0B3D91"/>
              </a:solidFill>
              <a:latin typeface="Arial" panose="020B0604020202020204" pitchFamily="34" charset="0"/>
            </a:endParaRPr>
          </a:p>
          <a:p>
            <a:pPr>
              <a:spcBef>
                <a:spcPct val="0"/>
              </a:spcBef>
            </a:pPr>
            <a:endParaRPr lang="en-US" altLang="en-US" sz="1400" dirty="0">
              <a:solidFill>
                <a:srgbClr val="0B3D91"/>
              </a:solidFill>
              <a:latin typeface="Arial" panose="020B0604020202020204" pitchFamily="34" charset="0"/>
            </a:endParaRPr>
          </a:p>
          <a:p>
            <a:pPr>
              <a:spcBef>
                <a:spcPct val="0"/>
              </a:spcBef>
            </a:pPr>
            <a:r>
              <a:rPr lang="en-US" altLang="en-US" sz="1400" dirty="0">
                <a:solidFill>
                  <a:srgbClr val="0B3D91"/>
                </a:solidFill>
                <a:latin typeface="Arial" panose="020B0604020202020204" pitchFamily="34" charset="0"/>
              </a:rPr>
              <a:t>If Thermal Desktop is not the end software for delivery (e.g. a model conversion is needed) avoid disabling of nodes to make holes, MLI overrides and property overrides.  Better to make explicit sub-surfaces to make conversion easier</a:t>
            </a:r>
          </a:p>
          <a:p>
            <a:pPr>
              <a:spcBef>
                <a:spcPct val="0"/>
              </a:spcBef>
            </a:pPr>
            <a:r>
              <a:rPr lang="en-US" altLang="en-US" sz="1400" dirty="0">
                <a:solidFill>
                  <a:srgbClr val="0B3D91"/>
                </a:solidFill>
                <a:latin typeface="Arial" panose="020B0604020202020204" pitchFamily="34" charset="0"/>
              </a:rPr>
              <a:t>If mapping thermal results to a structural model (FEM) for thermal distortion analysis, it is best to associate multiple groups and break both models into smaller subsections to prevent </a:t>
            </a:r>
            <a:r>
              <a:rPr lang="en-US" altLang="en-US" sz="1400" dirty="0" err="1">
                <a:solidFill>
                  <a:srgbClr val="0B3D91"/>
                </a:solidFill>
                <a:latin typeface="Arial" panose="020B0604020202020204" pitchFamily="34" charset="0"/>
              </a:rPr>
              <a:t>bleedover</a:t>
            </a:r>
            <a:r>
              <a:rPr lang="en-US" altLang="en-US" sz="1400" dirty="0">
                <a:solidFill>
                  <a:srgbClr val="0B3D91"/>
                </a:solidFill>
                <a:latin typeface="Arial" panose="020B0604020202020204" pitchFamily="34" charset="0"/>
              </a:rPr>
              <a:t> at interfaces.  Use of Domain Tag Sets for mapping in TD model highly recommended.  Also, be cautious if mapping tolerance needs to be too large just to map all FEM grid points.  Might be better to only map within specified tolerance and allow NASTRAN to “fill in” unmapped grid points.</a:t>
            </a:r>
          </a:p>
        </p:txBody>
      </p:sp>
      <p:sp>
        <p:nvSpPr>
          <p:cNvPr id="197636" name="Slide Number Placeholder 1">
            <a:extLst>
              <a:ext uri="{FF2B5EF4-FFF2-40B4-BE49-F238E27FC236}">
                <a16:creationId xmlns:a16="http://schemas.microsoft.com/office/drawing/2014/main" id="{3F5CEAAF-FDB0-4FD1-8290-0DB828F5C0F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BE82A06-2842-4FF2-BEC7-A434DA4430F7}" type="slidenum">
              <a:rPr lang="en-US" altLang="en-US" sz="1200" smtClean="0"/>
              <a:pPr>
                <a:spcBef>
                  <a:spcPct val="0"/>
                </a:spcBef>
                <a:buFontTx/>
                <a:buNone/>
              </a:pPr>
              <a:t>254</a:t>
            </a:fld>
            <a:endParaRPr lang="en-US" altLang="en-US" sz="1200"/>
          </a:p>
        </p:txBody>
      </p:sp>
      <p:sp>
        <p:nvSpPr>
          <p:cNvPr id="5" name="object 2">
            <a:extLst>
              <a:ext uri="{FF2B5EF4-FFF2-40B4-BE49-F238E27FC236}">
                <a16:creationId xmlns:a16="http://schemas.microsoft.com/office/drawing/2014/main" id="{A554A1F6-A6EB-4B3F-9979-19313B5E1805}"/>
              </a:ext>
            </a:extLst>
          </p:cNvPr>
          <p:cNvSpPr txBox="1">
            <a:spLocks/>
          </p:cNvSpPr>
          <p:nvPr/>
        </p:nvSpPr>
        <p:spPr>
          <a:xfrm>
            <a:off x="952901" y="0"/>
            <a:ext cx="7352900" cy="1020278"/>
          </a:xfrm>
          <a:prstGeom prst="rect">
            <a:avLst/>
          </a:prstGeom>
        </p:spPr>
        <p:txBody>
          <a:bodyPr lIns="0" tIns="12700" rIns="0" bIns="0" rtlCol="0" anchor="ctr" anchorCtr="0">
            <a:noAutofit/>
          </a:bodyPr>
          <a:lstStyle>
            <a:lvl1pPr algn="ctr" rtl="0" eaLnBrk="1" fontAlgn="base" hangingPunct="1">
              <a:spcBef>
                <a:spcPct val="0"/>
              </a:spcBef>
              <a:spcAft>
                <a:spcPct val="0"/>
              </a:spcAft>
              <a:defRPr sz="3200" b="1">
                <a:solidFill>
                  <a:srgbClr val="0B3D91"/>
                </a:solidFill>
                <a:latin typeface="Calibri"/>
                <a:ea typeface="+mj-ea"/>
                <a:cs typeface="Calibri"/>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12700" defTabSz="914400">
              <a:spcBef>
                <a:spcPts val="100"/>
              </a:spcBef>
              <a:defRPr/>
            </a:pPr>
            <a:r>
              <a:rPr lang="en-US" kern="0" spc="-5" dirty="0"/>
              <a:t>Miscellaneous Tips</a:t>
            </a:r>
            <a:endParaRPr lang="en-US" kern="0" dirty="0"/>
          </a:p>
        </p:txBody>
      </p:sp>
      <p:sp>
        <p:nvSpPr>
          <p:cNvPr id="6" name="TextBox 5">
            <a:extLst>
              <a:ext uri="{FF2B5EF4-FFF2-40B4-BE49-F238E27FC236}">
                <a16:creationId xmlns:a16="http://schemas.microsoft.com/office/drawing/2014/main" id="{D91A2C9C-7FD7-4355-918D-06E1840DFD05}"/>
              </a:ext>
            </a:extLst>
          </p:cNvPr>
          <p:cNvSpPr txBox="1"/>
          <p:nvPr/>
        </p:nvSpPr>
        <p:spPr>
          <a:xfrm>
            <a:off x="2342229" y="2114350"/>
            <a:ext cx="4351338" cy="2723823"/>
          </a:xfrm>
          <a:prstGeom prst="rect">
            <a:avLst/>
          </a:prstGeom>
          <a:noFill/>
        </p:spPr>
        <p:txBody>
          <a:bodyPr wrap="square">
            <a:spAutoFit/>
          </a:bodyPr>
          <a:lstStyle/>
          <a:p>
            <a:pPr marL="346075" lvl="1" indent="-173038">
              <a:spcBef>
                <a:spcPct val="0"/>
              </a:spcBef>
            </a:pPr>
            <a:r>
              <a:rPr lang="en-US" altLang="en-US" sz="900" dirty="0">
                <a:latin typeface="Courier New" panose="02070309020205020404" pitchFamily="49" charset="0"/>
                <a:cs typeface="Courier New" panose="02070309020205020404" pitchFamily="49" charset="0"/>
              </a:rPr>
              <a:t>HEADER OPERATIONS</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OPEN(UNIT=667,FILE=‘..\DEBUG.TXT’,STATUS=‘UNKNOWN’)</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WRITE(667,*) ‘GOT TO START OF STDSTL’</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CLOSE(UNIT=667)</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M      CALL STDSTL</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OPEN(UNIT=667,FILE=‘..\DEBUG.TXT’,STATUS=‘UNKNOWN’)</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WRITE(667,*) ‘GOT TO END OF STDSTL’</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CLOSE(UNIT=667)</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HEADER VARIABLES 0, SUB1</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OPEN(UNIT=667,FILE=‘..\DEBUG.TXT’,STATUS=‘UNKNOWN’)</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WRITE(667,*) ‘GOT TO START OF SUB1.VAR0’</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CLOSE(UNIT=667)</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...SUB1 logic...</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OPEN(UNIT=667,FILE=‘..\DEBUG.TXT’,STATUS=‘UNKNOWN’)</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WRITE(667,*) ‘GOT TO END OF SUB1.VAR0’</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F      CLOSE(UNIT=667)</a:t>
            </a:r>
          </a:p>
          <a:p>
            <a:pPr marL="346075" lvl="1" indent="-173038">
              <a:spcBef>
                <a:spcPct val="0"/>
              </a:spcBef>
            </a:pPr>
            <a:r>
              <a:rPr lang="en-US" altLang="en-US" sz="900" dirty="0">
                <a:latin typeface="Courier New" panose="02070309020205020404" pitchFamily="49" charset="0"/>
                <a:cs typeface="Courier New" panose="02070309020205020404" pitchFamily="49" charset="0"/>
              </a:rPr>
              <a:t>HEADER VARIABLES 1, SUB1</a:t>
            </a:r>
          </a:p>
          <a:p>
            <a:pPr marL="346075" lvl="1" indent="-173038">
              <a:spcBef>
                <a:spcPct val="0"/>
              </a:spcBef>
            </a:pPr>
            <a:endParaRPr lang="en-US" altLang="en-US" sz="9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716502578"/>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6" name="Slide Number Placeholder 1">
            <a:extLst>
              <a:ext uri="{FF2B5EF4-FFF2-40B4-BE49-F238E27FC236}">
                <a16:creationId xmlns:a16="http://schemas.microsoft.com/office/drawing/2014/main" id="{3F5CEAAF-FDB0-4FD1-8290-0DB828F5C0F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BE82A06-2842-4FF2-BEC7-A434DA4430F7}" type="slidenum">
              <a:rPr lang="en-US" altLang="en-US" sz="1200" smtClean="0"/>
              <a:pPr>
                <a:spcBef>
                  <a:spcPct val="0"/>
                </a:spcBef>
                <a:buFontTx/>
                <a:buNone/>
              </a:pPr>
              <a:t>255</a:t>
            </a:fld>
            <a:endParaRPr lang="en-US" altLang="en-US" sz="1200"/>
          </a:p>
        </p:txBody>
      </p:sp>
      <p:sp>
        <p:nvSpPr>
          <p:cNvPr id="5" name="object 2">
            <a:extLst>
              <a:ext uri="{FF2B5EF4-FFF2-40B4-BE49-F238E27FC236}">
                <a16:creationId xmlns:a16="http://schemas.microsoft.com/office/drawing/2014/main" id="{A554A1F6-A6EB-4B3F-9979-19313B5E1805}"/>
              </a:ext>
            </a:extLst>
          </p:cNvPr>
          <p:cNvSpPr txBox="1">
            <a:spLocks/>
          </p:cNvSpPr>
          <p:nvPr/>
        </p:nvSpPr>
        <p:spPr>
          <a:xfrm>
            <a:off x="952901" y="0"/>
            <a:ext cx="7352900" cy="1020278"/>
          </a:xfrm>
          <a:prstGeom prst="rect">
            <a:avLst/>
          </a:prstGeom>
        </p:spPr>
        <p:txBody>
          <a:bodyPr lIns="0" tIns="12700" rIns="0" bIns="0" rtlCol="0" anchor="ctr" anchorCtr="0">
            <a:noAutofit/>
          </a:bodyPr>
          <a:lstStyle>
            <a:lvl1pPr algn="ctr" rtl="0" eaLnBrk="1" fontAlgn="base" hangingPunct="1">
              <a:spcBef>
                <a:spcPct val="0"/>
              </a:spcBef>
              <a:spcAft>
                <a:spcPct val="0"/>
              </a:spcAft>
              <a:defRPr sz="3200" b="1">
                <a:solidFill>
                  <a:srgbClr val="0B3D91"/>
                </a:solidFill>
                <a:latin typeface="Calibri"/>
                <a:ea typeface="+mj-ea"/>
                <a:cs typeface="Calibri"/>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12700" defTabSz="914400">
              <a:spcBef>
                <a:spcPts val="100"/>
              </a:spcBef>
              <a:defRPr/>
            </a:pPr>
            <a:r>
              <a:rPr lang="en-US" kern="0" spc="-5" dirty="0"/>
              <a:t>Breakout models</a:t>
            </a:r>
            <a:endParaRPr lang="en-US" kern="0" dirty="0"/>
          </a:p>
        </p:txBody>
      </p:sp>
      <p:sp>
        <p:nvSpPr>
          <p:cNvPr id="4" name="Rectangle 3">
            <a:extLst>
              <a:ext uri="{FF2B5EF4-FFF2-40B4-BE49-F238E27FC236}">
                <a16:creationId xmlns:a16="http://schemas.microsoft.com/office/drawing/2014/main" id="{433E1902-800A-41F6-8CC1-2039BA71B9DB}"/>
              </a:ext>
            </a:extLst>
          </p:cNvPr>
          <p:cNvSpPr txBox="1">
            <a:spLocks noChangeArrowheads="1"/>
          </p:cNvSpPr>
          <p:nvPr/>
        </p:nvSpPr>
        <p:spPr>
          <a:xfrm>
            <a:off x="0" y="1067633"/>
            <a:ext cx="9144000" cy="5714167"/>
          </a:xfrm>
          <a:prstGeom prst="rect">
            <a:avLst/>
          </a:prstGeom>
        </p:spPr>
        <p:txBody>
          <a:bodyPr>
            <a:normAutofit/>
          </a:bodyPr>
          <a:lstStyle>
            <a:lvl1pPr marL="342900" indent="-342900" algn="l" rtl="0" eaLnBrk="1" fontAlgn="base" hangingPunct="1">
              <a:spcBef>
                <a:spcPct val="20000"/>
              </a:spcBef>
              <a:spcAft>
                <a:spcPct val="0"/>
              </a:spcAft>
              <a:buChar char="•"/>
              <a:defRPr sz="2400">
                <a:solidFill>
                  <a:srgbClr val="0B3D91"/>
                </a:solidFill>
                <a:latin typeface="Calibri"/>
                <a:ea typeface="+mn-ea"/>
                <a:cs typeface="Calibri"/>
              </a:defRPr>
            </a:lvl1pPr>
            <a:lvl2pPr marL="742950" indent="-285750" algn="l" rtl="0" eaLnBrk="1" fontAlgn="base" hangingPunct="1">
              <a:spcBef>
                <a:spcPct val="20000"/>
              </a:spcBef>
              <a:spcAft>
                <a:spcPct val="0"/>
              </a:spcAft>
              <a:buChar char="–"/>
              <a:defRPr lang="en-US" sz="2400" dirty="0" smtClean="0">
                <a:solidFill>
                  <a:srgbClr val="0B3D91"/>
                </a:solidFill>
                <a:latin typeface="Calibri"/>
                <a:ea typeface="+mn-ea"/>
                <a:cs typeface="Calibri"/>
              </a:defRPr>
            </a:lvl2pPr>
            <a:lvl3pPr marL="11430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3pPr>
            <a:lvl4pPr marL="16002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4pPr>
            <a:lvl5pPr marL="20574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174625" indent="-174625" defTabSz="914400">
              <a:buFont typeface="Arial" pitchFamily="34" charset="0"/>
              <a:buChar char="•"/>
              <a:defRPr/>
            </a:pPr>
            <a:r>
              <a:rPr lang="en-US" sz="1800" kern="0" dirty="0">
                <a:latin typeface="Calibri" pitchFamily="34" charset="0"/>
              </a:rPr>
              <a:t>Breakout models are a good way to explore design options whose effect is localized to a portion of the design without the need to run a full detailed model</a:t>
            </a:r>
          </a:p>
          <a:p>
            <a:pPr marL="174625" indent="-174625" defTabSz="914400">
              <a:buFont typeface="Arial" pitchFamily="34" charset="0"/>
              <a:buChar char="•"/>
              <a:defRPr/>
            </a:pPr>
            <a:r>
              <a:rPr lang="en-US" sz="1800" kern="0" dirty="0">
                <a:latin typeface="Calibri" pitchFamily="34" charset="0"/>
              </a:rPr>
              <a:t>A key to breakout models is to determine the boundary conditions to be used for evaluation</a:t>
            </a:r>
          </a:p>
          <a:p>
            <a:pPr marL="346075" lvl="1" indent="-174625" defTabSz="914400">
              <a:buFont typeface="Calibri" panose="020F0502020204030204" pitchFamily="34" charset="0"/>
              <a:buChar char="-"/>
              <a:defRPr/>
            </a:pPr>
            <a:r>
              <a:rPr lang="en-US" sz="1600" i="1" kern="0" dirty="0">
                <a:latin typeface="Calibri" pitchFamily="34" charset="0"/>
              </a:rPr>
              <a:t>Conductive Interface Temperatures can often be extracted from the detailed model</a:t>
            </a:r>
          </a:p>
          <a:p>
            <a:pPr marL="346075" lvl="1" indent="-174625" defTabSz="914400">
              <a:buFont typeface="Calibri" panose="020F0502020204030204" pitchFamily="34" charset="0"/>
              <a:buChar char="-"/>
              <a:defRPr/>
            </a:pPr>
            <a:r>
              <a:rPr lang="en-US" sz="1600" i="1" kern="0" dirty="0">
                <a:latin typeface="Calibri" pitchFamily="34" charset="0"/>
              </a:rPr>
              <a:t>The radiative environment can often be replicated by backloads or sinks if needed</a:t>
            </a:r>
          </a:p>
          <a:p>
            <a:pPr marL="174625" indent="-174625" defTabSz="914400">
              <a:buFont typeface="Arial" pitchFamily="34" charset="0"/>
              <a:buChar char="•"/>
              <a:defRPr/>
            </a:pPr>
            <a:r>
              <a:rPr lang="en-US" sz="1800" kern="0" dirty="0">
                <a:latin typeface="Calibri" pitchFamily="34" charset="0"/>
              </a:rPr>
              <a:t>One common approach to determine the conductance through a complex part with two interfaces is to utilize a </a:t>
            </a:r>
            <a:r>
              <a:rPr lang="en-US" sz="1800" kern="0" dirty="0" err="1">
                <a:latin typeface="Calibri" pitchFamily="34" charset="0"/>
              </a:rPr>
              <a:t>mesher</a:t>
            </a:r>
            <a:r>
              <a:rPr lang="en-US" sz="1800" kern="0" dirty="0">
                <a:latin typeface="Calibri" pitchFamily="34" charset="0"/>
              </a:rPr>
              <a:t> to quickly generate a model, apply a boundary temperature condition at one interface, and a heat load at the other.</a:t>
            </a:r>
          </a:p>
          <a:p>
            <a:pPr marL="346075" lvl="1" indent="-174625" defTabSz="914400">
              <a:buFont typeface="Calibri" panose="020F0502020204030204" pitchFamily="34" charset="0"/>
              <a:buChar char="-"/>
              <a:defRPr/>
            </a:pPr>
            <a:r>
              <a:rPr lang="en-US" sz="1600" i="1" kern="0" dirty="0">
                <a:latin typeface="Calibri" pitchFamily="34" charset="0"/>
              </a:rPr>
              <a:t>The effective conductivity can then be estimated from G = Q / DT, where Q is the heat load applied and DT represents the difference between the average temperature at each interface</a:t>
            </a:r>
          </a:p>
          <a:p>
            <a:pPr marL="174625" indent="-174625" defTabSz="914400">
              <a:buFont typeface="Arial" pitchFamily="34" charset="0"/>
              <a:buChar char="•"/>
              <a:defRPr/>
            </a:pPr>
            <a:r>
              <a:rPr lang="en-US" sz="1800" kern="0" dirty="0">
                <a:latin typeface="Calibri" pitchFamily="34" charset="0"/>
              </a:rPr>
              <a:t>This can be extended to multiple interfaces using the </a:t>
            </a:r>
            <a:r>
              <a:rPr lang="en-US" sz="1800" kern="0" dirty="0" err="1">
                <a:latin typeface="Calibri" pitchFamily="34" charset="0"/>
              </a:rPr>
              <a:t>SuperNetwork</a:t>
            </a:r>
            <a:r>
              <a:rPr lang="en-US" sz="1800" kern="0" dirty="0">
                <a:latin typeface="Calibri" pitchFamily="34" charset="0"/>
              </a:rPr>
              <a:t> feature in Thermal Desktop</a:t>
            </a:r>
          </a:p>
          <a:p>
            <a:pPr marL="346075" lvl="1" indent="-174625" defTabSz="914400">
              <a:buFont typeface="Calibri" panose="020F0502020204030204" pitchFamily="34" charset="0"/>
              <a:buChar char="-"/>
              <a:defRPr/>
            </a:pPr>
            <a:r>
              <a:rPr lang="en-US" sz="1600" i="1" kern="0" dirty="0">
                <a:latin typeface="Calibri" pitchFamily="34" charset="0"/>
              </a:rPr>
              <a:t>A similar approach can be utilized by quickly generating a detailed mesh.  Then assign all the nodes </a:t>
            </a:r>
            <a:r>
              <a:rPr lang="en-US" sz="1600" i="1" u="sng" kern="0" dirty="0">
                <a:latin typeface="Calibri" pitchFamily="34" charset="0"/>
              </a:rPr>
              <a:t>not</a:t>
            </a:r>
            <a:r>
              <a:rPr lang="en-US" sz="1600" i="1" kern="0" dirty="0">
                <a:latin typeface="Calibri" pitchFamily="34" charset="0"/>
              </a:rPr>
              <a:t> representing an interface as part of the </a:t>
            </a:r>
            <a:r>
              <a:rPr lang="en-US" sz="1600" i="1" kern="0" dirty="0" err="1">
                <a:latin typeface="Calibri" pitchFamily="34" charset="0"/>
              </a:rPr>
              <a:t>SubNetwork</a:t>
            </a:r>
            <a:r>
              <a:rPr lang="en-US" sz="1600" i="1" kern="0" dirty="0">
                <a:latin typeface="Calibri" pitchFamily="34" charset="0"/>
              </a:rPr>
              <a:t>.</a:t>
            </a:r>
          </a:p>
          <a:p>
            <a:pPr marL="346075" lvl="1" indent="-174625" defTabSz="914400">
              <a:buFont typeface="Calibri" panose="020F0502020204030204" pitchFamily="34" charset="0"/>
              <a:buChar char="-"/>
              <a:defRPr/>
            </a:pPr>
            <a:r>
              <a:rPr lang="en-US" sz="1600" i="1" kern="0" dirty="0">
                <a:latin typeface="Calibri" pitchFamily="34" charset="0"/>
              </a:rPr>
              <a:t>Generation of the CC file will include only the nodes in the </a:t>
            </a:r>
            <a:r>
              <a:rPr lang="en-US" sz="1600" i="1" kern="0" dirty="0" err="1">
                <a:latin typeface="Calibri" pitchFamily="34" charset="0"/>
              </a:rPr>
              <a:t>SuperNetwork</a:t>
            </a:r>
            <a:r>
              <a:rPr lang="en-US" sz="1600" i="1" kern="0" dirty="0">
                <a:latin typeface="Calibri" pitchFamily="34" charset="0"/>
              </a:rPr>
              <a:t> and the effective </a:t>
            </a:r>
            <a:r>
              <a:rPr lang="en-US" sz="1600" i="1" kern="0" dirty="0" err="1">
                <a:latin typeface="Calibri" pitchFamily="34" charset="0"/>
              </a:rPr>
              <a:t>conductances</a:t>
            </a:r>
            <a:r>
              <a:rPr lang="en-US" sz="1600" i="1" kern="0" dirty="0">
                <a:latin typeface="Calibri" pitchFamily="34" charset="0"/>
              </a:rPr>
              <a:t> between them.  These can then be extracted from the CC file and utilized in the detailed model</a:t>
            </a:r>
          </a:p>
          <a:p>
            <a:pPr marL="346075" lvl="1" indent="-174625" defTabSz="914400">
              <a:buFont typeface="Calibri" panose="020F0502020204030204" pitchFamily="34" charset="0"/>
              <a:buChar char="-"/>
              <a:defRPr/>
            </a:pPr>
            <a:r>
              <a:rPr lang="en-US" sz="1600" i="1" kern="0" dirty="0">
                <a:latin typeface="Calibri" pitchFamily="34" charset="0"/>
              </a:rPr>
              <a:t>Internally, it is setting each </a:t>
            </a:r>
            <a:r>
              <a:rPr lang="en-US" sz="1600" i="1" kern="0" dirty="0" err="1">
                <a:latin typeface="Calibri" pitchFamily="34" charset="0"/>
              </a:rPr>
              <a:t>SuperNetwork</a:t>
            </a:r>
            <a:r>
              <a:rPr lang="en-US" sz="1600" i="1" kern="0" dirty="0">
                <a:latin typeface="Calibri" pitchFamily="34" charset="0"/>
              </a:rPr>
              <a:t> node temperature to 1 while all others are set to zero and then using super-position to determine the temperature field, heat flows, and </a:t>
            </a:r>
            <a:r>
              <a:rPr lang="en-US" sz="1600" i="1" kern="0" dirty="0" err="1">
                <a:latin typeface="Calibri" pitchFamily="34" charset="0"/>
              </a:rPr>
              <a:t>conductances</a:t>
            </a:r>
            <a:endParaRPr lang="en-US" sz="1600" i="1" kern="0" dirty="0">
              <a:latin typeface="Calibri" pitchFamily="34" charset="0"/>
            </a:endParaRPr>
          </a:p>
          <a:p>
            <a:pPr marL="174625" indent="-174625" defTabSz="914400">
              <a:buFont typeface="Arial" pitchFamily="34" charset="0"/>
              <a:buChar char="•"/>
              <a:defRPr/>
            </a:pPr>
            <a:endParaRPr lang="en-US" sz="1800" kern="0" dirty="0">
              <a:latin typeface="Calibri" pitchFamily="34" charset="0"/>
            </a:endParaRPr>
          </a:p>
        </p:txBody>
      </p:sp>
    </p:spTree>
    <p:extLst>
      <p:ext uri="{BB962C8B-B14F-4D97-AF65-F5344CB8AC3E}">
        <p14:creationId xmlns:p14="http://schemas.microsoft.com/office/powerpoint/2010/main" val="4048175852"/>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6" name="Slide Number Placeholder 1">
            <a:extLst>
              <a:ext uri="{FF2B5EF4-FFF2-40B4-BE49-F238E27FC236}">
                <a16:creationId xmlns:a16="http://schemas.microsoft.com/office/drawing/2014/main" id="{3F5CEAAF-FDB0-4FD1-8290-0DB828F5C0F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BE82A06-2842-4FF2-BEC7-A434DA4430F7}" type="slidenum">
              <a:rPr lang="en-US" altLang="en-US" sz="1200" smtClean="0"/>
              <a:pPr>
                <a:spcBef>
                  <a:spcPct val="0"/>
                </a:spcBef>
                <a:buFontTx/>
                <a:buNone/>
              </a:pPr>
              <a:t>256</a:t>
            </a:fld>
            <a:endParaRPr lang="en-US" altLang="en-US" sz="1200"/>
          </a:p>
        </p:txBody>
      </p:sp>
      <p:sp>
        <p:nvSpPr>
          <p:cNvPr id="5" name="object 2">
            <a:extLst>
              <a:ext uri="{FF2B5EF4-FFF2-40B4-BE49-F238E27FC236}">
                <a16:creationId xmlns:a16="http://schemas.microsoft.com/office/drawing/2014/main" id="{A554A1F6-A6EB-4B3F-9979-19313B5E1805}"/>
              </a:ext>
            </a:extLst>
          </p:cNvPr>
          <p:cNvSpPr txBox="1">
            <a:spLocks/>
          </p:cNvSpPr>
          <p:nvPr/>
        </p:nvSpPr>
        <p:spPr>
          <a:xfrm>
            <a:off x="952901" y="0"/>
            <a:ext cx="7352900" cy="1020278"/>
          </a:xfrm>
          <a:prstGeom prst="rect">
            <a:avLst/>
          </a:prstGeom>
        </p:spPr>
        <p:txBody>
          <a:bodyPr lIns="0" tIns="12700" rIns="0" bIns="0" rtlCol="0" anchor="ctr" anchorCtr="0">
            <a:noAutofit/>
          </a:bodyPr>
          <a:lstStyle>
            <a:lvl1pPr algn="ctr" rtl="0" eaLnBrk="1" fontAlgn="base" hangingPunct="1">
              <a:spcBef>
                <a:spcPct val="0"/>
              </a:spcBef>
              <a:spcAft>
                <a:spcPct val="0"/>
              </a:spcAft>
              <a:defRPr sz="3200" b="1">
                <a:solidFill>
                  <a:srgbClr val="0B3D91"/>
                </a:solidFill>
                <a:latin typeface="Calibri"/>
                <a:ea typeface="+mj-ea"/>
                <a:cs typeface="Calibri"/>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marL="12700" defTabSz="914400">
              <a:spcBef>
                <a:spcPts val="100"/>
              </a:spcBef>
              <a:defRPr/>
            </a:pPr>
            <a:r>
              <a:rPr lang="en-US" kern="0" spc="-5" dirty="0"/>
              <a:t>Optimizing CPU Resources</a:t>
            </a:r>
            <a:endParaRPr lang="en-US" kern="0" dirty="0"/>
          </a:p>
        </p:txBody>
      </p:sp>
      <p:sp>
        <p:nvSpPr>
          <p:cNvPr id="4" name="Rectangle 3">
            <a:extLst>
              <a:ext uri="{FF2B5EF4-FFF2-40B4-BE49-F238E27FC236}">
                <a16:creationId xmlns:a16="http://schemas.microsoft.com/office/drawing/2014/main" id="{2A845ADF-2C2C-4602-B08E-646D21A7A876}"/>
              </a:ext>
            </a:extLst>
          </p:cNvPr>
          <p:cNvSpPr txBox="1">
            <a:spLocks noChangeArrowheads="1"/>
          </p:cNvSpPr>
          <p:nvPr/>
        </p:nvSpPr>
        <p:spPr>
          <a:xfrm>
            <a:off x="0" y="1067633"/>
            <a:ext cx="9144000" cy="5714167"/>
          </a:xfrm>
          <a:prstGeom prst="rect">
            <a:avLst/>
          </a:prstGeom>
        </p:spPr>
        <p:txBody>
          <a:bodyPr>
            <a:normAutofit/>
          </a:bodyPr>
          <a:lstStyle>
            <a:lvl1pPr marL="342900" indent="-342900" algn="l" rtl="0" eaLnBrk="1" fontAlgn="base" hangingPunct="1">
              <a:spcBef>
                <a:spcPct val="20000"/>
              </a:spcBef>
              <a:spcAft>
                <a:spcPct val="0"/>
              </a:spcAft>
              <a:buChar char="•"/>
              <a:defRPr sz="2400">
                <a:solidFill>
                  <a:srgbClr val="0B3D91"/>
                </a:solidFill>
                <a:latin typeface="Calibri"/>
                <a:ea typeface="+mn-ea"/>
                <a:cs typeface="Calibri"/>
              </a:defRPr>
            </a:lvl1pPr>
            <a:lvl2pPr marL="742950" indent="-285750" algn="l" rtl="0" eaLnBrk="1" fontAlgn="base" hangingPunct="1">
              <a:spcBef>
                <a:spcPct val="20000"/>
              </a:spcBef>
              <a:spcAft>
                <a:spcPct val="0"/>
              </a:spcAft>
              <a:buChar char="–"/>
              <a:defRPr lang="en-US" sz="2400" dirty="0" smtClean="0">
                <a:solidFill>
                  <a:srgbClr val="0B3D91"/>
                </a:solidFill>
                <a:latin typeface="Calibri"/>
                <a:ea typeface="+mn-ea"/>
                <a:cs typeface="Calibri"/>
              </a:defRPr>
            </a:lvl2pPr>
            <a:lvl3pPr marL="11430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3pPr>
            <a:lvl4pPr marL="16002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4pPr>
            <a:lvl5pPr marL="2057400" indent="-228600" algn="l" rtl="0" eaLnBrk="1" fontAlgn="base" hangingPunct="1">
              <a:spcBef>
                <a:spcPct val="20000"/>
              </a:spcBef>
              <a:spcAft>
                <a:spcPct val="0"/>
              </a:spcAft>
              <a:buChar char="»"/>
              <a:defRPr sz="1800">
                <a:solidFill>
                  <a:srgbClr val="0B3D91"/>
                </a:solidFill>
                <a:latin typeface="Calibri"/>
                <a:ea typeface="ＭＳ Ｐゴシック" charset="-128"/>
                <a:cs typeface="Calibri"/>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174625" indent="-174625" defTabSz="914400">
              <a:buFont typeface="Arial" pitchFamily="34" charset="0"/>
              <a:buChar char="•"/>
              <a:defRPr/>
            </a:pPr>
            <a:r>
              <a:rPr lang="en-US" sz="1700" kern="0" dirty="0">
                <a:latin typeface="Calibri" pitchFamily="34" charset="0"/>
              </a:rPr>
              <a:t>Most modern PCs now feature processor chips with multiple cores, which allows parallel processing to be employed by software and algorithms written to take advantage of this</a:t>
            </a:r>
          </a:p>
          <a:p>
            <a:pPr marL="174625" indent="-174625" defTabSz="914400">
              <a:buFont typeface="Arial" pitchFamily="34" charset="0"/>
              <a:buChar char="•"/>
              <a:defRPr/>
            </a:pPr>
            <a:r>
              <a:rPr lang="en-US" sz="1700" kern="0" dirty="0">
                <a:latin typeface="Calibri" pitchFamily="34" charset="0"/>
              </a:rPr>
              <a:t>Thermal Desktop radiation calculations are inherently parallelizable, with the ray trace for Surface i begin completely independent from Surface i+1</a:t>
            </a:r>
          </a:p>
          <a:p>
            <a:pPr marL="346075" lvl="1" indent="-174625" defTabSz="914400">
              <a:buFont typeface="Calibri" panose="020F0502020204030204" pitchFamily="34" charset="0"/>
              <a:buChar char="-"/>
              <a:defRPr/>
            </a:pPr>
            <a:r>
              <a:rPr lang="en-US" sz="1400" i="1" kern="0" dirty="0">
                <a:latin typeface="Calibri" pitchFamily="34" charset="0"/>
              </a:rPr>
              <a:t>That said, Thermal Desktop will utilize more </a:t>
            </a:r>
            <a:r>
              <a:rPr lang="en-US" sz="1400" i="1" kern="0" dirty="0" err="1">
                <a:latin typeface="Calibri" pitchFamily="34" charset="0"/>
              </a:rPr>
              <a:t>RadCad</a:t>
            </a:r>
            <a:r>
              <a:rPr lang="en-US" sz="1400" i="1" kern="0" dirty="0">
                <a:latin typeface="Calibri" pitchFamily="34" charset="0"/>
              </a:rPr>
              <a:t> licenses for machines with many cores</a:t>
            </a:r>
          </a:p>
          <a:p>
            <a:pPr marL="346075" lvl="1" indent="-174625" defTabSz="914400">
              <a:buFont typeface="Calibri" panose="020F0502020204030204" pitchFamily="34" charset="0"/>
              <a:buChar char="-"/>
              <a:defRPr/>
            </a:pPr>
            <a:r>
              <a:rPr lang="en-US" sz="1400" i="1" kern="0" dirty="0">
                <a:latin typeface="Calibri" pitchFamily="34" charset="0"/>
              </a:rPr>
              <a:t>1 License (&lt;=16 cores), 2 Licenses (&lt;=32 Cores), 3 Licenses (&lt;=64 cores), etc.</a:t>
            </a:r>
          </a:p>
          <a:p>
            <a:pPr marL="174625" indent="-174625" defTabSz="914400">
              <a:buFont typeface="Arial" pitchFamily="34" charset="0"/>
              <a:buChar char="•"/>
              <a:defRPr/>
            </a:pPr>
            <a:r>
              <a:rPr lang="en-US" sz="1700" kern="0" dirty="0">
                <a:latin typeface="Calibri" pitchFamily="34" charset="0"/>
              </a:rPr>
              <a:t>On the other hand, SINDA/FLUINT algorithms are not easily broken into multiple                                       threads to take advantage of parallel resources</a:t>
            </a:r>
          </a:p>
          <a:p>
            <a:pPr marL="346075" lvl="1" indent="-174625" defTabSz="914400">
              <a:buFont typeface="Calibri" panose="020F0502020204030204" pitchFamily="34" charset="0"/>
              <a:buChar char="-"/>
              <a:defRPr/>
            </a:pPr>
            <a:r>
              <a:rPr lang="en-US" sz="1400" i="1" kern="0" dirty="0">
                <a:latin typeface="Calibri" pitchFamily="34" charset="0"/>
              </a:rPr>
              <a:t>During Steady State solutions, 2 cores may be used, but Transient solutions currently use a single core</a:t>
            </a:r>
          </a:p>
          <a:p>
            <a:pPr marL="174625" indent="-174625" defTabSz="914400">
              <a:buFont typeface="Arial" pitchFamily="34" charset="0"/>
              <a:buChar char="•"/>
              <a:defRPr/>
            </a:pPr>
            <a:r>
              <a:rPr lang="en-US" sz="1700" kern="0" dirty="0">
                <a:latin typeface="Calibri" pitchFamily="34" charset="0"/>
              </a:rPr>
              <a:t>To take full advantage of CPU resources when running many cases, it is advised to run all Radiation calculations first (which utilizes all available cores) and only </a:t>
            </a:r>
            <a:r>
              <a:rPr lang="en-US" sz="1700" i="1" kern="0" dirty="0">
                <a:latin typeface="Calibri" pitchFamily="34" charset="0"/>
              </a:rPr>
              <a:t>generate</a:t>
            </a:r>
            <a:r>
              <a:rPr lang="en-US" sz="1700" kern="0" dirty="0">
                <a:latin typeface="Calibri" pitchFamily="34" charset="0"/>
              </a:rPr>
              <a:t> the SINDA input files</a:t>
            </a:r>
          </a:p>
          <a:p>
            <a:pPr marL="174625" indent="-174625" defTabSz="914400">
              <a:buFont typeface="Arial" pitchFamily="34" charset="0"/>
              <a:buChar char="•"/>
              <a:defRPr/>
            </a:pPr>
            <a:r>
              <a:rPr lang="en-US" sz="1700" kern="0" dirty="0">
                <a:latin typeface="Calibri" pitchFamily="34" charset="0"/>
              </a:rPr>
              <a:t>Once all the radiation files have been generated, the SINDA/FLUINT jobs can then be run in parallel</a:t>
            </a:r>
          </a:p>
          <a:p>
            <a:pPr marL="346075" lvl="1" indent="-174625" defTabSz="914400">
              <a:buFont typeface="Calibri" panose="020F0502020204030204" pitchFamily="34" charset="0"/>
              <a:buChar char="-"/>
              <a:defRPr/>
            </a:pPr>
            <a:r>
              <a:rPr lang="en-US" sz="1400" b="1" i="1" kern="0" dirty="0">
                <a:latin typeface="Calibri" pitchFamily="34" charset="0"/>
              </a:rPr>
              <a:t>Use of the paths.txt file is strongly suggested</a:t>
            </a:r>
          </a:p>
          <a:p>
            <a:pPr marL="346075" lvl="1" indent="-174625" defTabSz="914400">
              <a:buFont typeface="Calibri" panose="020F0502020204030204" pitchFamily="34" charset="0"/>
              <a:buChar char="-"/>
              <a:defRPr/>
            </a:pPr>
            <a:r>
              <a:rPr lang="en-US" sz="1400" i="1" kern="0" dirty="0">
                <a:latin typeface="Calibri" pitchFamily="34" charset="0"/>
              </a:rPr>
              <a:t>Specifying a file in the same folder as the .</a:t>
            </a:r>
            <a:r>
              <a:rPr lang="en-US" sz="1400" i="1" kern="0" dirty="0" err="1">
                <a:latin typeface="Calibri" pitchFamily="34" charset="0"/>
              </a:rPr>
              <a:t>inp</a:t>
            </a:r>
            <a:r>
              <a:rPr lang="en-US" sz="1400" i="1" kern="0" dirty="0">
                <a:latin typeface="Calibri" pitchFamily="34" charset="0"/>
              </a:rPr>
              <a:t> file named paths.txt and specifying search folders for INSERT files in this file allows a unique Run Folder to be defined that contains only the .</a:t>
            </a:r>
            <a:r>
              <a:rPr lang="en-US" sz="1400" i="1" kern="0" dirty="0" err="1">
                <a:latin typeface="Calibri" pitchFamily="34" charset="0"/>
              </a:rPr>
              <a:t>inp</a:t>
            </a:r>
            <a:r>
              <a:rPr lang="en-US" sz="1400" i="1" kern="0" dirty="0">
                <a:latin typeface="Calibri" pitchFamily="34" charset="0"/>
              </a:rPr>
              <a:t> and the paths.txt file</a:t>
            </a:r>
          </a:p>
          <a:p>
            <a:pPr marL="346075" lvl="1" indent="-174625" defTabSz="914400">
              <a:buFont typeface="Calibri" panose="020F0502020204030204" pitchFamily="34" charset="0"/>
              <a:buChar char="-"/>
              <a:defRPr/>
            </a:pPr>
            <a:r>
              <a:rPr lang="en-US" sz="1400" i="1" kern="0" dirty="0">
                <a:latin typeface="Calibri" pitchFamily="34" charset="0"/>
              </a:rPr>
              <a:t>Executing the run in this unique folder for each job allows compartmentalization of all the output files per job and avoids any potential file conflicts associated with running jobs in parallel</a:t>
            </a:r>
          </a:p>
          <a:p>
            <a:pPr marL="346075" lvl="1" indent="-174625" defTabSz="914400">
              <a:buFont typeface="Calibri" panose="020F0502020204030204" pitchFamily="34" charset="0"/>
              <a:buChar char="-"/>
              <a:defRPr/>
            </a:pPr>
            <a:r>
              <a:rPr lang="en-US" sz="1400" i="1" kern="0" dirty="0">
                <a:latin typeface="Calibri" pitchFamily="34" charset="0"/>
              </a:rPr>
              <a:t>The number of jobs that can be submitted in parallel is limited only by the available licenses and memory</a:t>
            </a:r>
          </a:p>
          <a:p>
            <a:pPr marL="346075" lvl="1" indent="-174625" defTabSz="914400">
              <a:buFont typeface="Calibri" panose="020F0502020204030204" pitchFamily="34" charset="0"/>
              <a:buChar char="-"/>
              <a:defRPr/>
            </a:pPr>
            <a:r>
              <a:rPr lang="en-US" sz="1400" i="1" kern="0" dirty="0">
                <a:latin typeface="Calibri" pitchFamily="34" charset="0"/>
              </a:rPr>
              <a:t>Use of SINDAWIN outside of Thermal Desktop to execute multiple jobs allows for better resource utilization and furthermore does not utilize a license for Thermal Desktop while SINDA is running</a:t>
            </a:r>
          </a:p>
          <a:p>
            <a:pPr marL="346075" lvl="1" indent="-174625" defTabSz="914400">
              <a:buFont typeface="Calibri" panose="020F0502020204030204" pitchFamily="34" charset="0"/>
              <a:buChar char="-"/>
              <a:defRPr/>
            </a:pPr>
            <a:endParaRPr lang="en-US" sz="1600" i="1" kern="0" dirty="0">
              <a:latin typeface="Calibri" pitchFamily="34" charset="0"/>
            </a:endParaRPr>
          </a:p>
          <a:p>
            <a:pPr marL="174625" indent="-174625" defTabSz="914400">
              <a:buFont typeface="Arial" pitchFamily="34" charset="0"/>
              <a:buChar char="•"/>
              <a:defRPr/>
            </a:pPr>
            <a:endParaRPr lang="en-US" sz="1800" kern="0" dirty="0">
              <a:latin typeface="Calibri" pitchFamily="34" charset="0"/>
            </a:endParaRPr>
          </a:p>
        </p:txBody>
      </p:sp>
      <p:pic>
        <p:nvPicPr>
          <p:cNvPr id="3" name="Picture 2">
            <a:extLst>
              <a:ext uri="{FF2B5EF4-FFF2-40B4-BE49-F238E27FC236}">
                <a16:creationId xmlns:a16="http://schemas.microsoft.com/office/drawing/2014/main" id="{E9138140-1017-45F3-8F5A-6D0F5348D031}"/>
              </a:ext>
            </a:extLst>
          </p:cNvPr>
          <p:cNvPicPr>
            <a:picLocks noChangeAspect="1"/>
          </p:cNvPicPr>
          <p:nvPr/>
        </p:nvPicPr>
        <p:blipFill>
          <a:blip r:embed="rId2"/>
          <a:stretch>
            <a:fillRect/>
          </a:stretch>
        </p:blipFill>
        <p:spPr>
          <a:xfrm>
            <a:off x="7391400" y="2057400"/>
            <a:ext cx="1675534" cy="1143000"/>
          </a:xfrm>
          <a:prstGeom prst="rect">
            <a:avLst/>
          </a:prstGeom>
        </p:spPr>
      </p:pic>
    </p:spTree>
    <p:extLst>
      <p:ext uri="{BB962C8B-B14F-4D97-AF65-F5344CB8AC3E}">
        <p14:creationId xmlns:p14="http://schemas.microsoft.com/office/powerpoint/2010/main" val="109908017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7" name="TextBox 146">
            <a:extLst>
              <a:ext uri="{FF2B5EF4-FFF2-40B4-BE49-F238E27FC236}">
                <a16:creationId xmlns:a16="http://schemas.microsoft.com/office/drawing/2014/main" id="{203AD892-F91A-4964-9F7E-57EAE06CDC70}"/>
              </a:ext>
            </a:extLst>
          </p:cNvPr>
          <p:cNvSpPr txBox="1">
            <a:spLocks noChangeArrowheads="1"/>
          </p:cNvSpPr>
          <p:nvPr/>
        </p:nvSpPr>
        <p:spPr bwMode="auto">
          <a:xfrm>
            <a:off x="0" y="165735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Analyzing the Model Predictions</a:t>
            </a:r>
          </a:p>
        </p:txBody>
      </p:sp>
      <p:sp>
        <p:nvSpPr>
          <p:cNvPr id="6" name="Slide Number Placeholder 1">
            <a:extLst>
              <a:ext uri="{FF2B5EF4-FFF2-40B4-BE49-F238E27FC236}">
                <a16:creationId xmlns:a16="http://schemas.microsoft.com/office/drawing/2014/main" id="{89C64A3A-D374-4F44-8049-B55F1E8FDFCB}"/>
              </a:ext>
            </a:extLst>
          </p:cNvPr>
          <p:cNvSpPr txBox="1">
            <a:spLocks/>
          </p:cNvSpPr>
          <p:nvPr/>
        </p:nvSpPr>
        <p:spPr bwMode="auto">
          <a:xfrm>
            <a:off x="8346558" y="6583363"/>
            <a:ext cx="797442" cy="2746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r" defTabSz="4572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mn-ea"/>
                <a:cs typeface="Calibri"/>
              </a:defRPr>
            </a:lvl1pPr>
            <a:lvl2pPr marL="742950" indent="-285750" algn="l" defTabSz="4572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2pPr>
            <a:lvl3pPr marL="1143000" indent="-228600" algn="l" defTabSz="4572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3pPr>
            <a:lvl4pPr marL="16002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defTabSz="4572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9pPr>
          </a:lstStyle>
          <a:p>
            <a:pPr>
              <a:spcBef>
                <a:spcPct val="0"/>
              </a:spcBef>
              <a:buFontTx/>
              <a:buNone/>
            </a:pPr>
            <a:fld id="{77FAE8CF-E2B1-4DF8-8D66-951AFAF47A81}" type="slidenum">
              <a:rPr lang="en-US" altLang="en-US" sz="1200" smtClean="0"/>
              <a:pPr>
                <a:spcBef>
                  <a:spcPct val="0"/>
                </a:spcBef>
                <a:buFontTx/>
                <a:buNone/>
              </a:pPr>
              <a:t>257</a:t>
            </a:fld>
            <a:endParaRPr lang="en-US" altLang="en-US" sz="1200" dirty="0"/>
          </a:p>
        </p:txBody>
      </p:sp>
      <p:pic>
        <p:nvPicPr>
          <p:cNvPr id="8" name="Picture 7" descr="logo_idea5_email3_edited">
            <a:extLst>
              <a:ext uri="{FF2B5EF4-FFF2-40B4-BE49-F238E27FC236}">
                <a16:creationId xmlns:a16="http://schemas.microsoft.com/office/drawing/2014/main" id="{F76DC3A0-6E17-466B-AA77-54739F9F1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475968"/>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extBox 9">
            <a:extLst>
              <a:ext uri="{FF2B5EF4-FFF2-40B4-BE49-F238E27FC236}">
                <a16:creationId xmlns:a16="http://schemas.microsoft.com/office/drawing/2014/main" id="{2A9D4600-87B6-4035-AC3D-ACCA8FABFED5}"/>
              </a:ext>
            </a:extLst>
          </p:cNvPr>
          <p:cNvSpPr txBox="1">
            <a:spLocks noChangeArrowheads="1"/>
          </p:cNvSpPr>
          <p:nvPr/>
        </p:nvSpPr>
        <p:spPr bwMode="auto">
          <a:xfrm>
            <a:off x="990600" y="0"/>
            <a:ext cx="7315200"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Modeling vs. Analysis</a:t>
            </a:r>
          </a:p>
        </p:txBody>
      </p:sp>
      <p:sp>
        <p:nvSpPr>
          <p:cNvPr id="197635" name="TextBox 12">
            <a:extLst>
              <a:ext uri="{FF2B5EF4-FFF2-40B4-BE49-F238E27FC236}">
                <a16:creationId xmlns:a16="http://schemas.microsoft.com/office/drawing/2014/main" id="{1CEAEC37-5EE5-47CE-A457-4B946C4B909F}"/>
              </a:ext>
            </a:extLst>
          </p:cNvPr>
          <p:cNvSpPr txBox="1">
            <a:spLocks noChangeArrowheads="1"/>
          </p:cNvSpPr>
          <p:nvPr/>
        </p:nvSpPr>
        <p:spPr bwMode="auto">
          <a:xfrm>
            <a:off x="0" y="1143000"/>
            <a:ext cx="9143999"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2400" dirty="0">
                <a:solidFill>
                  <a:srgbClr val="0B3D91"/>
                </a:solidFill>
                <a:latin typeface="Arial" panose="020B0604020202020204" pitchFamily="34" charset="0"/>
              </a:rPr>
              <a:t>There is an important difference between Modeling and Analysis</a:t>
            </a:r>
          </a:p>
          <a:p>
            <a:pPr>
              <a:spcBef>
                <a:spcPct val="0"/>
              </a:spcBef>
            </a:pPr>
            <a:endParaRPr lang="en-US" altLang="en-US" sz="2400" dirty="0">
              <a:solidFill>
                <a:srgbClr val="0B3D91"/>
              </a:solidFill>
              <a:latin typeface="Arial" panose="020B0604020202020204" pitchFamily="34" charset="0"/>
            </a:endParaRPr>
          </a:p>
          <a:p>
            <a:pPr>
              <a:spcBef>
                <a:spcPct val="0"/>
              </a:spcBef>
            </a:pPr>
            <a:r>
              <a:rPr lang="en-US" altLang="en-US" sz="2400" u="sng" dirty="0">
                <a:solidFill>
                  <a:srgbClr val="0B3D91"/>
                </a:solidFill>
                <a:latin typeface="Arial" panose="020B0604020202020204" pitchFamily="34" charset="0"/>
              </a:rPr>
              <a:t>Modeling</a:t>
            </a:r>
            <a:r>
              <a:rPr lang="en-US" altLang="en-US" sz="2400" dirty="0">
                <a:solidFill>
                  <a:srgbClr val="0B3D91"/>
                </a:solidFill>
                <a:latin typeface="Arial" panose="020B0604020202020204" pitchFamily="34" charset="0"/>
              </a:rPr>
              <a:t> is the generation of predicted behavior</a:t>
            </a:r>
          </a:p>
          <a:p>
            <a:pPr lvl="1">
              <a:spcBef>
                <a:spcPct val="0"/>
              </a:spcBef>
            </a:pPr>
            <a:r>
              <a:rPr lang="en-US" altLang="en-US" sz="2000" dirty="0">
                <a:solidFill>
                  <a:srgbClr val="0B3D91"/>
                </a:solidFill>
                <a:latin typeface="Arial" panose="020B0604020202020204" pitchFamily="34" charset="0"/>
              </a:rPr>
              <a:t>This can be done by the computer</a:t>
            </a:r>
          </a:p>
          <a:p>
            <a:pPr>
              <a:spcBef>
                <a:spcPct val="0"/>
              </a:spcBef>
            </a:pPr>
            <a:endParaRPr lang="en-US" altLang="en-US" sz="2400" dirty="0">
              <a:solidFill>
                <a:srgbClr val="0B3D91"/>
              </a:solidFill>
              <a:latin typeface="Arial" panose="020B0604020202020204" pitchFamily="34" charset="0"/>
            </a:endParaRPr>
          </a:p>
          <a:p>
            <a:pPr>
              <a:spcBef>
                <a:spcPct val="0"/>
              </a:spcBef>
            </a:pPr>
            <a:r>
              <a:rPr lang="en-US" altLang="en-US" sz="2400" u="sng" dirty="0">
                <a:solidFill>
                  <a:srgbClr val="0B3D91"/>
                </a:solidFill>
                <a:latin typeface="Arial" panose="020B0604020202020204" pitchFamily="34" charset="0"/>
              </a:rPr>
              <a:t>Analysis</a:t>
            </a:r>
            <a:r>
              <a:rPr lang="en-US" altLang="en-US" sz="2400" dirty="0">
                <a:solidFill>
                  <a:srgbClr val="0B3D91"/>
                </a:solidFill>
                <a:latin typeface="Arial" panose="020B0604020202020204" pitchFamily="34" charset="0"/>
              </a:rPr>
              <a:t> is the interpretation of those predictions to infer or discover design insufficiencies, strengths, and weaknesses.  </a:t>
            </a:r>
          </a:p>
          <a:p>
            <a:pPr lvl="1">
              <a:spcBef>
                <a:spcPct val="0"/>
              </a:spcBef>
            </a:pPr>
            <a:r>
              <a:rPr lang="en-US" altLang="en-US" sz="2000" dirty="0">
                <a:solidFill>
                  <a:srgbClr val="0B3D91"/>
                </a:solidFill>
                <a:latin typeface="Arial" panose="020B0604020202020204" pitchFamily="34" charset="0"/>
              </a:rPr>
              <a:t>This should be done by the Engineer, although tools exist to help with     the interpretation</a:t>
            </a:r>
          </a:p>
          <a:p>
            <a:pPr lvl="1">
              <a:spcBef>
                <a:spcPct val="0"/>
              </a:spcBef>
            </a:pPr>
            <a:endParaRPr lang="en-US" altLang="en-US" sz="2000" dirty="0">
              <a:solidFill>
                <a:srgbClr val="0B3D91"/>
              </a:solidFill>
              <a:latin typeface="Arial" panose="020B0604020202020204" pitchFamily="34" charset="0"/>
            </a:endParaRPr>
          </a:p>
          <a:p>
            <a:pPr lvl="1">
              <a:spcBef>
                <a:spcPct val="0"/>
              </a:spcBef>
            </a:pPr>
            <a:endParaRPr lang="en-US" altLang="en-US" sz="2000" dirty="0">
              <a:solidFill>
                <a:srgbClr val="0B3D91"/>
              </a:solidFill>
              <a:latin typeface="Arial" panose="020B0604020202020204" pitchFamily="34" charset="0"/>
            </a:endParaRPr>
          </a:p>
          <a:p>
            <a:pPr marL="0" indent="0" algn="ctr">
              <a:spcBef>
                <a:spcPct val="0"/>
              </a:spcBef>
              <a:buNone/>
            </a:pPr>
            <a:r>
              <a:rPr lang="en-US" altLang="en-US" sz="2400" b="1" u="sng" dirty="0">
                <a:solidFill>
                  <a:srgbClr val="FF0000"/>
                </a:solidFill>
                <a:latin typeface="Arial" panose="020B0604020202020204" pitchFamily="34" charset="0"/>
              </a:rPr>
              <a:t>Good Thermal Analysts do more than generate predictions.  They study the data to understand the design…</a:t>
            </a:r>
          </a:p>
        </p:txBody>
      </p:sp>
      <p:sp>
        <p:nvSpPr>
          <p:cNvPr id="197636" name="Slide Number Placeholder 1">
            <a:extLst>
              <a:ext uri="{FF2B5EF4-FFF2-40B4-BE49-F238E27FC236}">
                <a16:creationId xmlns:a16="http://schemas.microsoft.com/office/drawing/2014/main" id="{3F5CEAAF-FDB0-4FD1-8290-0DB828F5C0F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BE82A06-2842-4FF2-BEC7-A434DA4430F7}" type="slidenum">
              <a:rPr lang="en-US" altLang="en-US" sz="1200" smtClean="0"/>
              <a:pPr>
                <a:spcBef>
                  <a:spcPct val="0"/>
                </a:spcBef>
                <a:buFontTx/>
                <a:buNone/>
              </a:pPr>
              <a:t>258</a:t>
            </a:fld>
            <a:endParaRPr lang="en-US" altLang="en-US" sz="1200"/>
          </a:p>
        </p:txBody>
      </p:sp>
    </p:spTree>
    <p:extLst>
      <p:ext uri="{BB962C8B-B14F-4D97-AF65-F5344CB8AC3E}">
        <p14:creationId xmlns:p14="http://schemas.microsoft.com/office/powerpoint/2010/main" val="2338077"/>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extBox 9">
            <a:extLst>
              <a:ext uri="{FF2B5EF4-FFF2-40B4-BE49-F238E27FC236}">
                <a16:creationId xmlns:a16="http://schemas.microsoft.com/office/drawing/2014/main" id="{2A9D4600-87B6-4035-AC3D-ACCA8FABFED5}"/>
              </a:ext>
            </a:extLst>
          </p:cNvPr>
          <p:cNvSpPr txBox="1">
            <a:spLocks noChangeArrowheads="1"/>
          </p:cNvSpPr>
          <p:nvPr/>
        </p:nvSpPr>
        <p:spPr bwMode="auto">
          <a:xfrm>
            <a:off x="990600" y="0"/>
            <a:ext cx="7391400"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Verify Results</a:t>
            </a:r>
          </a:p>
        </p:txBody>
      </p:sp>
      <p:sp>
        <p:nvSpPr>
          <p:cNvPr id="197635" name="TextBox 12">
            <a:extLst>
              <a:ext uri="{FF2B5EF4-FFF2-40B4-BE49-F238E27FC236}">
                <a16:creationId xmlns:a16="http://schemas.microsoft.com/office/drawing/2014/main" id="{1CEAEC37-5EE5-47CE-A457-4B946C4B909F}"/>
              </a:ext>
            </a:extLst>
          </p:cNvPr>
          <p:cNvSpPr txBox="1">
            <a:spLocks noChangeArrowheads="1"/>
          </p:cNvSpPr>
          <p:nvPr/>
        </p:nvSpPr>
        <p:spPr bwMode="auto">
          <a:xfrm>
            <a:off x="93663" y="1143000"/>
            <a:ext cx="8982075"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dirty="0">
                <a:solidFill>
                  <a:srgbClr val="0B3D91"/>
                </a:solidFill>
                <a:latin typeface="Arial" panose="020B0604020202020204" pitchFamily="34" charset="0"/>
              </a:rPr>
              <a:t>Verify Results refers specifically to the process of confirming that the model and predictions are consistent with the physics of the design.</a:t>
            </a:r>
          </a:p>
          <a:p>
            <a:pPr>
              <a:spcBef>
                <a:spcPct val="0"/>
              </a:spcBef>
            </a:pPr>
            <a:r>
              <a:rPr lang="en-US" altLang="en-US" sz="1400" dirty="0">
                <a:solidFill>
                  <a:srgbClr val="0B3D91"/>
                </a:solidFill>
                <a:latin typeface="Arial" panose="020B0604020202020204" pitchFamily="34" charset="0"/>
              </a:rPr>
              <a:t>Model correlation is a measure of how accurately the model predicts actual measured values under the same conditions as tested…this happens well after a model is built, much later in a program</a:t>
            </a:r>
          </a:p>
          <a:p>
            <a:pPr>
              <a:spcBef>
                <a:spcPct val="0"/>
              </a:spcBef>
            </a:pPr>
            <a:r>
              <a:rPr lang="en-US" altLang="en-US" sz="1400" dirty="0">
                <a:solidFill>
                  <a:srgbClr val="0B3D91"/>
                </a:solidFill>
                <a:latin typeface="Arial" panose="020B0604020202020204" pitchFamily="34" charset="0"/>
              </a:rPr>
              <a:t>Configuring your model with specific user logic and output can help produce critical results without the need to spend as much effort on post processing, but does require more effort up front</a:t>
            </a:r>
          </a:p>
          <a:p>
            <a:pPr>
              <a:spcBef>
                <a:spcPct val="0"/>
              </a:spcBef>
            </a:pPr>
            <a:r>
              <a:rPr lang="en-US" altLang="en-US" sz="1400" dirty="0">
                <a:solidFill>
                  <a:srgbClr val="0B3D91"/>
                </a:solidFill>
                <a:latin typeface="Arial" panose="020B0604020202020204" pitchFamily="34" charset="0"/>
              </a:rPr>
              <a:t>The first thing to check are temperatures.  A contour plot is useful for this, as it will highlight any gradients.  Sharp discontinuities in contours are often an indication of a modeling issue…</a:t>
            </a:r>
          </a:p>
          <a:p>
            <a:pPr>
              <a:spcBef>
                <a:spcPct val="0"/>
              </a:spcBef>
            </a:pPr>
            <a:r>
              <a:rPr lang="en-US" altLang="en-US" sz="1400" dirty="0">
                <a:solidFill>
                  <a:srgbClr val="0B3D91"/>
                </a:solidFill>
                <a:latin typeface="Arial" panose="020B0604020202020204" pitchFamily="34" charset="0"/>
              </a:rPr>
              <a:t>If the contours look reasonable (what should be cold is cold, what should be hot is hot), the next thing to compare is the temperatures against design limits. XY plots are good to see the local max and min values over an orbit, but it is hard to do this for every node of importance. Comparison of the hottest temperature and coldest temperature of a component (or group of nodes) over the orbit to the design limit is best accomplished using a spreadsheet and is often represented in a tabular form.</a:t>
            </a:r>
          </a:p>
          <a:p>
            <a:pPr>
              <a:spcBef>
                <a:spcPct val="0"/>
              </a:spcBef>
            </a:pPr>
            <a:r>
              <a:rPr lang="en-US" altLang="en-US" sz="1400" dirty="0">
                <a:solidFill>
                  <a:srgbClr val="0B3D91"/>
                </a:solidFill>
                <a:latin typeface="Arial" panose="020B0604020202020204" pitchFamily="34" charset="0"/>
              </a:rPr>
              <a:t>XY plots are also useful to display the nodal stability and compare against any stability requirements</a:t>
            </a:r>
          </a:p>
          <a:p>
            <a:pPr>
              <a:spcBef>
                <a:spcPct val="0"/>
              </a:spcBef>
            </a:pPr>
            <a:r>
              <a:rPr lang="en-US" altLang="en-US" sz="1400" dirty="0">
                <a:solidFill>
                  <a:srgbClr val="0B3D91"/>
                </a:solidFill>
                <a:latin typeface="Arial" panose="020B0604020202020204" pitchFamily="34" charset="0"/>
              </a:rPr>
              <a:t>For heaters, it is important to confirm that the heater power is sufficient.  No more than 70% of the available heater power should be used per GSFC GOLD rules.  The required amount of power to maintain a component within limits does not depend on heater size, but duty cycle does…</a:t>
            </a:r>
          </a:p>
          <a:p>
            <a:pPr>
              <a:spcBef>
                <a:spcPct val="0"/>
              </a:spcBef>
            </a:pPr>
            <a:r>
              <a:rPr lang="en-US" altLang="en-US" sz="1400" dirty="0">
                <a:solidFill>
                  <a:srgbClr val="0B3D91"/>
                </a:solidFill>
                <a:latin typeface="Arial" panose="020B0604020202020204" pitchFamily="34" charset="0"/>
              </a:rPr>
              <a:t>A variety of external tools exist for post processing.  Thermal Desktop offers XY plotting, Contour Plots, Animated Contour Plots and methods for: querying Max/Mins, writing output text files, and calculating sinks and heat flows post-solution</a:t>
            </a:r>
          </a:p>
          <a:p>
            <a:pPr>
              <a:spcBef>
                <a:spcPct val="0"/>
              </a:spcBef>
            </a:pPr>
            <a:r>
              <a:rPr lang="en-US" altLang="en-US" sz="1400" b="1" i="1" u="sng" dirty="0">
                <a:solidFill>
                  <a:srgbClr val="FF0000"/>
                </a:solidFill>
                <a:latin typeface="Arial" panose="020B0604020202020204" pitchFamily="34" charset="0"/>
              </a:rPr>
              <a:t>Lastly, to really understand a design, there is no substitute for investigating heat flows.  Heat flows identify areas of a design where better coupling is needed, better isolation is needed, or unexpected heat inputs or leaks are present.  This takes a fair bit of time to set up, but the understanding of a model/design is far better after having gone through the effort.</a:t>
            </a:r>
          </a:p>
        </p:txBody>
      </p:sp>
      <p:sp>
        <p:nvSpPr>
          <p:cNvPr id="197636" name="Slide Number Placeholder 1">
            <a:extLst>
              <a:ext uri="{FF2B5EF4-FFF2-40B4-BE49-F238E27FC236}">
                <a16:creationId xmlns:a16="http://schemas.microsoft.com/office/drawing/2014/main" id="{3F5CEAAF-FDB0-4FD1-8290-0DB828F5C0FA}"/>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BE82A06-2842-4FF2-BEC7-A434DA4430F7}" type="slidenum">
              <a:rPr lang="en-US" altLang="en-US" sz="1200" smtClean="0"/>
              <a:pPr>
                <a:spcBef>
                  <a:spcPct val="0"/>
                </a:spcBef>
                <a:buFontTx/>
                <a:buNone/>
              </a:pPr>
              <a:t>259</a:t>
            </a:fld>
            <a:endParaRPr lang="en-US" altLang="en-US" sz="1200"/>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TextBox 146">
            <a:extLst>
              <a:ext uri="{FF2B5EF4-FFF2-40B4-BE49-F238E27FC236}">
                <a16:creationId xmlns:a16="http://schemas.microsoft.com/office/drawing/2014/main" id="{F8A695FA-D24F-4020-AF46-C62294604559}"/>
              </a:ext>
            </a:extLst>
          </p:cNvPr>
          <p:cNvSpPr txBox="1">
            <a:spLocks noChangeArrowheads="1"/>
          </p:cNvSpPr>
          <p:nvPr/>
        </p:nvSpPr>
        <p:spPr bwMode="auto">
          <a:xfrm>
            <a:off x="990600" y="0"/>
            <a:ext cx="7391400"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Typical Thermal Analysis Data Visualizations</a:t>
            </a:r>
          </a:p>
        </p:txBody>
      </p:sp>
      <p:sp>
        <p:nvSpPr>
          <p:cNvPr id="199683" name="Slide Number Placeholder 3">
            <a:extLst>
              <a:ext uri="{FF2B5EF4-FFF2-40B4-BE49-F238E27FC236}">
                <a16:creationId xmlns:a16="http://schemas.microsoft.com/office/drawing/2014/main" id="{9B2881B1-2076-4340-BA4B-BAE79803F8D8}"/>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E092FD1-D5A5-4C03-A432-47385962B9B7}" type="slidenum">
              <a:rPr lang="en-US" altLang="en-US" sz="1200" smtClean="0"/>
              <a:pPr>
                <a:spcBef>
                  <a:spcPct val="0"/>
                </a:spcBef>
                <a:buFontTx/>
                <a:buNone/>
              </a:pPr>
              <a:t>260</a:t>
            </a:fld>
            <a:endParaRPr lang="en-US" altLang="en-US" sz="1200"/>
          </a:p>
        </p:txBody>
      </p:sp>
      <p:sp>
        <p:nvSpPr>
          <p:cNvPr id="199684" name="TextBox 146">
            <a:extLst>
              <a:ext uri="{FF2B5EF4-FFF2-40B4-BE49-F238E27FC236}">
                <a16:creationId xmlns:a16="http://schemas.microsoft.com/office/drawing/2014/main" id="{79AFBFE2-B5FC-4246-9FEE-339432F999BF}"/>
              </a:ext>
            </a:extLst>
          </p:cNvPr>
          <p:cNvSpPr txBox="1">
            <a:spLocks noChangeArrowheads="1"/>
          </p:cNvSpPr>
          <p:nvPr/>
        </p:nvSpPr>
        <p:spPr bwMode="auto">
          <a:xfrm>
            <a:off x="533400" y="2057400"/>
            <a:ext cx="9144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i="1" dirty="0"/>
              <a:t>Contour Plot</a:t>
            </a:r>
            <a:endParaRPr lang="en-US" altLang="en-US" sz="600" b="1" i="1" dirty="0"/>
          </a:p>
        </p:txBody>
      </p:sp>
      <p:pic>
        <p:nvPicPr>
          <p:cNvPr id="199685" name="Picture 1">
            <a:extLst>
              <a:ext uri="{FF2B5EF4-FFF2-40B4-BE49-F238E27FC236}">
                <a16:creationId xmlns:a16="http://schemas.microsoft.com/office/drawing/2014/main" id="{557840EC-73FE-4AFE-9CD8-8131704377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065830"/>
            <a:ext cx="5867400" cy="2867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
            <a:extLst>
              <a:ext uri="{FF2B5EF4-FFF2-40B4-BE49-F238E27FC236}">
                <a16:creationId xmlns:a16="http://schemas.microsoft.com/office/drawing/2014/main" id="{3D41FE35-164A-44D7-BEBC-7CC1B97C8EA8}"/>
              </a:ext>
            </a:extLst>
          </p:cNvPr>
          <p:cNvPicPr>
            <a:picLocks noChangeAspect="1" noChangeArrowheads="1"/>
          </p:cNvPicPr>
          <p:nvPr/>
        </p:nvPicPr>
        <p:blipFill>
          <a:blip r:embed="rId3"/>
          <a:srcRect t="328" r="46831" b="7054"/>
          <a:stretch>
            <a:fillRect/>
          </a:stretch>
        </p:blipFill>
        <p:spPr bwMode="auto">
          <a:xfrm>
            <a:off x="838200" y="4191000"/>
            <a:ext cx="3423072" cy="2152772"/>
          </a:xfrm>
          <a:prstGeom prst="rect">
            <a:avLst/>
          </a:prstGeom>
          <a:solidFill>
            <a:schemeClr val="bg1"/>
          </a:solidFill>
          <a:ln w="15875">
            <a:solidFill>
              <a:schemeClr val="accent4"/>
            </a:solidFill>
            <a:miter lim="800000"/>
            <a:headEnd/>
            <a:tailEnd/>
          </a:ln>
          <a:effectLst/>
        </p:spPr>
      </p:pic>
      <p:sp>
        <p:nvSpPr>
          <p:cNvPr id="199687" name="TextBox 146">
            <a:extLst>
              <a:ext uri="{FF2B5EF4-FFF2-40B4-BE49-F238E27FC236}">
                <a16:creationId xmlns:a16="http://schemas.microsoft.com/office/drawing/2014/main" id="{37F8A182-C648-4541-B92B-47CA11C92F02}"/>
              </a:ext>
            </a:extLst>
          </p:cNvPr>
          <p:cNvSpPr txBox="1">
            <a:spLocks noChangeArrowheads="1"/>
          </p:cNvSpPr>
          <p:nvPr/>
        </p:nvSpPr>
        <p:spPr bwMode="auto">
          <a:xfrm>
            <a:off x="0" y="4749472"/>
            <a:ext cx="838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i="1" dirty="0"/>
              <a:t>Heater Power Table</a:t>
            </a:r>
            <a:endParaRPr lang="en-US" altLang="en-US" sz="600" b="1" i="1" dirty="0"/>
          </a:p>
        </p:txBody>
      </p:sp>
      <p:pic>
        <p:nvPicPr>
          <p:cNvPr id="199688" name="Picture 2">
            <a:extLst>
              <a:ext uri="{FF2B5EF4-FFF2-40B4-BE49-F238E27FC236}">
                <a16:creationId xmlns:a16="http://schemas.microsoft.com/office/drawing/2014/main" id="{62D2F88D-2026-41A0-AE87-B7A6BFC5623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215"/>
          <a:stretch/>
        </p:blipFill>
        <p:spPr bwMode="auto">
          <a:xfrm>
            <a:off x="5562600" y="3949457"/>
            <a:ext cx="3475038" cy="239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9689" name="TextBox 146">
            <a:extLst>
              <a:ext uri="{FF2B5EF4-FFF2-40B4-BE49-F238E27FC236}">
                <a16:creationId xmlns:a16="http://schemas.microsoft.com/office/drawing/2014/main" id="{B5A30812-8B2A-4E6D-AE06-C364B89E1E15}"/>
              </a:ext>
            </a:extLst>
          </p:cNvPr>
          <p:cNvSpPr txBox="1">
            <a:spLocks noChangeArrowheads="1"/>
          </p:cNvSpPr>
          <p:nvPr/>
        </p:nvSpPr>
        <p:spPr bwMode="auto">
          <a:xfrm>
            <a:off x="4561539" y="4887972"/>
            <a:ext cx="9874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i="1" dirty="0"/>
              <a:t>Data vs. Time Plot</a:t>
            </a:r>
            <a:endParaRPr lang="en-US" altLang="en-US" sz="600" b="1" i="1" dirty="0"/>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extBox 146">
            <a:extLst>
              <a:ext uri="{FF2B5EF4-FFF2-40B4-BE49-F238E27FC236}">
                <a16:creationId xmlns:a16="http://schemas.microsoft.com/office/drawing/2014/main" id="{0C3AAAA0-B814-4138-A3D0-2F41E45C3677}"/>
              </a:ext>
            </a:extLst>
          </p:cNvPr>
          <p:cNvSpPr txBox="1">
            <a:spLocks noChangeArrowheads="1"/>
          </p:cNvSpPr>
          <p:nvPr/>
        </p:nvSpPr>
        <p:spPr bwMode="auto">
          <a:xfrm>
            <a:off x="990600" y="0"/>
            <a:ext cx="7391400"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Typical Thermal Analysis Data Visualizations</a:t>
            </a:r>
          </a:p>
        </p:txBody>
      </p:sp>
      <p:sp>
        <p:nvSpPr>
          <p:cNvPr id="200707" name="Slide Number Placeholder 3">
            <a:extLst>
              <a:ext uri="{FF2B5EF4-FFF2-40B4-BE49-F238E27FC236}">
                <a16:creationId xmlns:a16="http://schemas.microsoft.com/office/drawing/2014/main" id="{E0D30893-8B01-4521-9CB7-047ACD445516}"/>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E75B587-8688-436F-8688-5B09214A3EAE}" type="slidenum">
              <a:rPr lang="en-US" altLang="en-US" sz="1200" smtClean="0"/>
              <a:pPr>
                <a:spcBef>
                  <a:spcPct val="0"/>
                </a:spcBef>
                <a:buFontTx/>
                <a:buNone/>
              </a:pPr>
              <a:t>261</a:t>
            </a:fld>
            <a:endParaRPr lang="en-US" altLang="en-US" sz="1200"/>
          </a:p>
        </p:txBody>
      </p:sp>
      <p:pic>
        <p:nvPicPr>
          <p:cNvPr id="200708" name="Picture 7">
            <a:extLst>
              <a:ext uri="{FF2B5EF4-FFF2-40B4-BE49-F238E27FC236}">
                <a16:creationId xmlns:a16="http://schemas.microsoft.com/office/drawing/2014/main" id="{94C4FD00-D337-41D2-8FFD-977C98D560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200" y="1094875"/>
            <a:ext cx="4651936" cy="3041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09" name="TextBox 146">
            <a:extLst>
              <a:ext uri="{FF2B5EF4-FFF2-40B4-BE49-F238E27FC236}">
                <a16:creationId xmlns:a16="http://schemas.microsoft.com/office/drawing/2014/main" id="{3BDC2160-EC85-4AAB-BB1E-AE36CCCD1062}"/>
              </a:ext>
            </a:extLst>
          </p:cNvPr>
          <p:cNvSpPr txBox="1">
            <a:spLocks noChangeArrowheads="1"/>
          </p:cNvSpPr>
          <p:nvPr/>
        </p:nvSpPr>
        <p:spPr bwMode="auto">
          <a:xfrm>
            <a:off x="678581" y="1447800"/>
            <a:ext cx="1295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i="1" dirty="0"/>
              <a:t>Tabular Data (Critical Components)</a:t>
            </a:r>
            <a:endParaRPr lang="en-US" altLang="en-US" sz="600" b="1" i="1" dirty="0"/>
          </a:p>
        </p:txBody>
      </p:sp>
      <p:pic>
        <p:nvPicPr>
          <p:cNvPr id="200710" name="Picture 3">
            <a:extLst>
              <a:ext uri="{FF2B5EF4-FFF2-40B4-BE49-F238E27FC236}">
                <a16:creationId xmlns:a16="http://schemas.microsoft.com/office/drawing/2014/main" id="{B6BCCE65-FD5A-49BD-8461-01A7E2C8E4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101" b="2350"/>
          <a:stretch>
            <a:fillRect/>
          </a:stretch>
        </p:blipFill>
        <p:spPr bwMode="auto">
          <a:xfrm>
            <a:off x="864218" y="4184801"/>
            <a:ext cx="3690938"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11" name="TextBox 146">
            <a:extLst>
              <a:ext uri="{FF2B5EF4-FFF2-40B4-BE49-F238E27FC236}">
                <a16:creationId xmlns:a16="http://schemas.microsoft.com/office/drawing/2014/main" id="{1C61DAD6-73AD-469F-AE02-1B0A3C97EB10}"/>
              </a:ext>
            </a:extLst>
          </p:cNvPr>
          <p:cNvSpPr txBox="1">
            <a:spLocks noChangeArrowheads="1"/>
          </p:cNvSpPr>
          <p:nvPr/>
        </p:nvSpPr>
        <p:spPr bwMode="auto">
          <a:xfrm>
            <a:off x="30130" y="4699239"/>
            <a:ext cx="9572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i="1" dirty="0"/>
              <a:t>Graphical Table</a:t>
            </a:r>
            <a:endParaRPr lang="en-US" altLang="en-US" sz="600" b="1" i="1" dirty="0"/>
          </a:p>
        </p:txBody>
      </p:sp>
      <p:pic>
        <p:nvPicPr>
          <p:cNvPr id="200712" name="Picture 2">
            <a:extLst>
              <a:ext uri="{FF2B5EF4-FFF2-40B4-BE49-F238E27FC236}">
                <a16:creationId xmlns:a16="http://schemas.microsoft.com/office/drawing/2014/main" id="{8CA2EEF9-9D15-44E4-BAEA-EED6FE7B29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4343400"/>
            <a:ext cx="3505200"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13" name="TextBox 146">
            <a:extLst>
              <a:ext uri="{FF2B5EF4-FFF2-40B4-BE49-F238E27FC236}">
                <a16:creationId xmlns:a16="http://schemas.microsoft.com/office/drawing/2014/main" id="{A2726771-AC91-426B-AE9C-3DA46E835B17}"/>
              </a:ext>
            </a:extLst>
          </p:cNvPr>
          <p:cNvSpPr txBox="1">
            <a:spLocks noChangeArrowheads="1"/>
          </p:cNvSpPr>
          <p:nvPr/>
        </p:nvSpPr>
        <p:spPr bwMode="auto">
          <a:xfrm>
            <a:off x="4621731" y="4699239"/>
            <a:ext cx="97215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800" b="1" i="1" dirty="0"/>
              <a:t>Heat Flow Diagrams</a:t>
            </a:r>
            <a:endParaRPr lang="en-US" altLang="en-US" sz="600" b="1" i="1" dirty="0"/>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3704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Equivalent Sink Temperature</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262</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152400" y="1092200"/>
            <a:ext cx="8979918" cy="1615827"/>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b="1" i="1" dirty="0">
                <a:solidFill>
                  <a:srgbClr val="0B3D91"/>
                </a:solidFill>
                <a:latin typeface="Calibri" pitchFamily="34" charset="0"/>
              </a:rPr>
              <a:t>Equivalent Sink Temperatures are a useful byproduct derived from thermal analysis</a:t>
            </a:r>
          </a:p>
          <a:p>
            <a:pPr marL="339725" lvl="1" indent="-174625" eaLnBrk="1" hangingPunct="1">
              <a:buFont typeface="Arial" pitchFamily="34" charset="0"/>
              <a:buChar char="•"/>
              <a:defRPr/>
            </a:pPr>
            <a:r>
              <a:rPr lang="en-US" sz="1600" dirty="0">
                <a:solidFill>
                  <a:srgbClr val="0B3D91"/>
                </a:solidFill>
                <a:latin typeface="Calibri" pitchFamily="34" charset="0"/>
              </a:rPr>
              <a:t>For any surface on a spacecraft, there is a </a:t>
            </a:r>
            <a:r>
              <a:rPr lang="en-US" sz="1600" i="1" dirty="0">
                <a:solidFill>
                  <a:srgbClr val="0B3D91"/>
                </a:solidFill>
                <a:latin typeface="Calibri" pitchFamily="34" charset="0"/>
              </a:rPr>
              <a:t>single</a:t>
            </a:r>
            <a:r>
              <a:rPr lang="en-US" sz="1600" dirty="0">
                <a:solidFill>
                  <a:srgbClr val="0B3D91"/>
                </a:solidFill>
                <a:latin typeface="Calibri" pitchFamily="34" charset="0"/>
              </a:rPr>
              <a:t> temperature that represents the external scene</a:t>
            </a:r>
          </a:p>
          <a:p>
            <a:pPr marL="339725" lvl="1" indent="-174625" eaLnBrk="1" hangingPunct="1">
              <a:buFont typeface="Arial" pitchFamily="34" charset="0"/>
              <a:buChar char="•"/>
              <a:defRPr/>
            </a:pPr>
            <a:r>
              <a:rPr lang="en-US" sz="1600" dirty="0">
                <a:solidFill>
                  <a:srgbClr val="0B3D91"/>
                </a:solidFill>
                <a:latin typeface="Calibri" pitchFamily="34" charset="0"/>
              </a:rPr>
              <a:t>This technique is generally applied to major thermal surfaces, such as radiators</a:t>
            </a:r>
          </a:p>
          <a:p>
            <a:pPr marL="511175" lvl="2" indent="-174625" eaLnBrk="1" hangingPunct="1">
              <a:buFont typeface="Arial" pitchFamily="34" charset="0"/>
              <a:buChar char="•"/>
              <a:defRPr/>
            </a:pPr>
            <a:r>
              <a:rPr lang="en-US" sz="1600" i="1" dirty="0">
                <a:solidFill>
                  <a:srgbClr val="0B3D91"/>
                </a:solidFill>
                <a:latin typeface="Calibri" pitchFamily="34" charset="0"/>
              </a:rPr>
              <a:t>MLI, apertures, etc., which are not major design heat rejection paths, would not need this</a:t>
            </a:r>
          </a:p>
          <a:p>
            <a:pPr marL="339725" lvl="1" indent="-174625" eaLnBrk="1" hangingPunct="1">
              <a:buFont typeface="Arial" pitchFamily="34" charset="0"/>
              <a:buChar char="•"/>
              <a:defRPr/>
            </a:pPr>
            <a:r>
              <a:rPr lang="en-US" sz="1600" dirty="0">
                <a:solidFill>
                  <a:srgbClr val="0B3D91"/>
                </a:solidFill>
                <a:latin typeface="Calibri" pitchFamily="34" charset="0"/>
              </a:rPr>
              <a:t>The sink temperature is a very useful value for sizing calculations in spreadsheet based or systems tools</a:t>
            </a:r>
          </a:p>
          <a:p>
            <a:pPr marL="339725" lvl="1" indent="-174625" eaLnBrk="1" hangingPunct="1">
              <a:buFont typeface="Arial" pitchFamily="34" charset="0"/>
              <a:buChar char="•"/>
              <a:defRPr/>
            </a:pPr>
            <a:r>
              <a:rPr lang="en-US" sz="1600" dirty="0">
                <a:solidFill>
                  <a:srgbClr val="0B3D91"/>
                </a:solidFill>
                <a:latin typeface="Calibri" pitchFamily="34" charset="0"/>
              </a:rPr>
              <a:t>This is essentially how Thermal determines cryo-panel or heater panel temperatures for testing</a:t>
            </a:r>
          </a:p>
          <a:p>
            <a:pPr marL="174625" lvl="1" indent="-174625" eaLnBrk="1" hangingPunct="1">
              <a:buFont typeface="Arial" pitchFamily="34" charset="0"/>
              <a:buChar char="•"/>
              <a:defRPr/>
            </a:pPr>
            <a:endParaRPr lang="en-US" sz="700" b="1" i="1" dirty="0">
              <a:solidFill>
                <a:srgbClr val="0B3D91"/>
              </a:solidFill>
              <a:latin typeface="Calibri" pitchFamily="34" charset="0"/>
            </a:endParaRPr>
          </a:p>
        </p:txBody>
      </p:sp>
      <p:pic>
        <p:nvPicPr>
          <p:cNvPr id="5" name="Picture 4">
            <a:extLst>
              <a:ext uri="{FF2B5EF4-FFF2-40B4-BE49-F238E27FC236}">
                <a16:creationId xmlns:a16="http://schemas.microsoft.com/office/drawing/2014/main" id="{B68CCC3B-CECB-47CF-94C6-2C94CD70F7D7}"/>
              </a:ext>
            </a:extLst>
          </p:cNvPr>
          <p:cNvPicPr>
            <a:picLocks noChangeAspect="1"/>
          </p:cNvPicPr>
          <p:nvPr/>
        </p:nvPicPr>
        <p:blipFill>
          <a:blip r:embed="rId2"/>
          <a:stretch>
            <a:fillRect/>
          </a:stretch>
        </p:blipFill>
        <p:spPr>
          <a:xfrm>
            <a:off x="1247775" y="2617032"/>
            <a:ext cx="6600825" cy="3783768"/>
          </a:xfrm>
          <a:prstGeom prst="rect">
            <a:avLst/>
          </a:prstGeom>
        </p:spPr>
      </p:pic>
    </p:spTree>
    <p:extLst>
      <p:ext uri="{BB962C8B-B14F-4D97-AF65-F5344CB8AC3E}">
        <p14:creationId xmlns:p14="http://schemas.microsoft.com/office/powerpoint/2010/main" val="371960888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TextBox 146">
            <a:extLst>
              <a:ext uri="{FF2B5EF4-FFF2-40B4-BE49-F238E27FC236}">
                <a16:creationId xmlns:a16="http://schemas.microsoft.com/office/drawing/2014/main" id="{8A4E45DB-25A0-499E-964E-2D68F7C00D9F}"/>
              </a:ext>
            </a:extLst>
          </p:cNvPr>
          <p:cNvSpPr txBox="1">
            <a:spLocks noChangeArrowheads="1"/>
          </p:cNvSpPr>
          <p:nvPr/>
        </p:nvSpPr>
        <p:spPr bwMode="auto">
          <a:xfrm>
            <a:off x="990600" y="0"/>
            <a:ext cx="7315200"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Post-Processing Steps</a:t>
            </a:r>
          </a:p>
        </p:txBody>
      </p:sp>
      <p:sp>
        <p:nvSpPr>
          <p:cNvPr id="198659" name="Slide Number Placeholder 3">
            <a:extLst>
              <a:ext uri="{FF2B5EF4-FFF2-40B4-BE49-F238E27FC236}">
                <a16:creationId xmlns:a16="http://schemas.microsoft.com/office/drawing/2014/main" id="{6E59692D-48D4-413F-B86A-B4D099D01075}"/>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4BD9AC5-525D-4AF2-8642-DA772E0ACB60}" type="slidenum">
              <a:rPr lang="en-US" altLang="en-US" sz="1200" smtClean="0"/>
              <a:pPr>
                <a:spcBef>
                  <a:spcPct val="0"/>
                </a:spcBef>
                <a:buFontTx/>
                <a:buNone/>
              </a:pPr>
              <a:t>263</a:t>
            </a:fld>
            <a:endParaRPr lang="en-US" altLang="en-US" sz="1200"/>
          </a:p>
        </p:txBody>
      </p:sp>
      <p:sp>
        <p:nvSpPr>
          <p:cNvPr id="198660" name="TextBox 9">
            <a:extLst>
              <a:ext uri="{FF2B5EF4-FFF2-40B4-BE49-F238E27FC236}">
                <a16:creationId xmlns:a16="http://schemas.microsoft.com/office/drawing/2014/main" id="{918F4C2A-32CD-4BBC-82DB-42B69AAFC4E2}"/>
              </a:ext>
            </a:extLst>
          </p:cNvPr>
          <p:cNvSpPr txBox="1">
            <a:spLocks noChangeArrowheads="1"/>
          </p:cNvSpPr>
          <p:nvPr/>
        </p:nvSpPr>
        <p:spPr bwMode="auto">
          <a:xfrm>
            <a:off x="93663" y="1097629"/>
            <a:ext cx="8955087"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600" dirty="0">
                <a:solidFill>
                  <a:srgbClr val="0B3D91"/>
                </a:solidFill>
                <a:latin typeface="Arial" panose="020B0604020202020204" pitchFamily="34" charset="0"/>
              </a:rPr>
              <a:t>Determine the Data Products to produce</a:t>
            </a:r>
          </a:p>
          <a:p>
            <a:pPr lvl="1">
              <a:spcBef>
                <a:spcPct val="0"/>
              </a:spcBef>
            </a:pPr>
            <a:r>
              <a:rPr lang="en-US" altLang="en-US" sz="1300" dirty="0">
                <a:solidFill>
                  <a:srgbClr val="0B3D91"/>
                </a:solidFill>
                <a:latin typeface="Arial" panose="020B0604020202020204" pitchFamily="34" charset="0"/>
              </a:rPr>
              <a:t>Temperature vs Limit Tables</a:t>
            </a:r>
          </a:p>
          <a:p>
            <a:pPr lvl="1">
              <a:spcBef>
                <a:spcPct val="0"/>
              </a:spcBef>
            </a:pPr>
            <a:r>
              <a:rPr lang="en-US" altLang="en-US" sz="1300" dirty="0">
                <a:solidFill>
                  <a:srgbClr val="0B3D91"/>
                </a:solidFill>
                <a:latin typeface="Arial" panose="020B0604020202020204" pitchFamily="34" charset="0"/>
              </a:rPr>
              <a:t>Heater Power Tables</a:t>
            </a:r>
          </a:p>
          <a:p>
            <a:pPr lvl="1">
              <a:spcBef>
                <a:spcPct val="0"/>
              </a:spcBef>
            </a:pPr>
            <a:r>
              <a:rPr lang="en-US" altLang="en-US" sz="1300" dirty="0">
                <a:solidFill>
                  <a:srgbClr val="0B3D91"/>
                </a:solidFill>
                <a:latin typeface="Arial" panose="020B0604020202020204" pitchFamily="34" charset="0"/>
              </a:rPr>
              <a:t>Temperature/Heat vs. Time XY Plots</a:t>
            </a:r>
          </a:p>
          <a:p>
            <a:pPr lvl="1">
              <a:spcBef>
                <a:spcPct val="0"/>
              </a:spcBef>
            </a:pPr>
            <a:r>
              <a:rPr lang="en-US" altLang="en-US" sz="1300" dirty="0">
                <a:solidFill>
                  <a:srgbClr val="0B3D91"/>
                </a:solidFill>
                <a:latin typeface="Arial" panose="020B0604020202020204" pitchFamily="34" charset="0"/>
              </a:rPr>
              <a:t>Contour Plots</a:t>
            </a:r>
          </a:p>
          <a:p>
            <a:pPr lvl="1">
              <a:spcBef>
                <a:spcPct val="0"/>
              </a:spcBef>
            </a:pPr>
            <a:r>
              <a:rPr lang="en-US" altLang="en-US" sz="1300" dirty="0">
                <a:solidFill>
                  <a:srgbClr val="0B3D91"/>
                </a:solidFill>
                <a:latin typeface="Arial" panose="020B0604020202020204" pitchFamily="34" charset="0"/>
              </a:rPr>
              <a:t>Heat Flow Diagrams</a:t>
            </a:r>
          </a:p>
          <a:p>
            <a:pPr lvl="1">
              <a:spcBef>
                <a:spcPct val="0"/>
              </a:spcBef>
            </a:pPr>
            <a:r>
              <a:rPr lang="en-US" altLang="en-US" sz="1300" dirty="0">
                <a:solidFill>
                  <a:srgbClr val="0B3D91"/>
                </a:solidFill>
                <a:latin typeface="Arial" panose="020B0604020202020204" pitchFamily="34" charset="0"/>
              </a:rPr>
              <a:t>Backloads or Equivalent Sink Temperatures</a:t>
            </a:r>
          </a:p>
          <a:p>
            <a:pPr>
              <a:spcBef>
                <a:spcPct val="0"/>
              </a:spcBef>
            </a:pPr>
            <a:r>
              <a:rPr lang="en-US" altLang="en-US" sz="1600" dirty="0">
                <a:solidFill>
                  <a:srgbClr val="0B3D91"/>
                </a:solidFill>
                <a:latin typeface="Arial" panose="020B0604020202020204" pitchFamily="34" charset="0"/>
              </a:rPr>
              <a:t>Determine what data needed is from input and output files:</a:t>
            </a:r>
          </a:p>
          <a:p>
            <a:pPr lvl="1">
              <a:spcBef>
                <a:spcPct val="0"/>
              </a:spcBef>
            </a:pPr>
            <a:r>
              <a:rPr lang="en-US" altLang="en-US" sz="1300" dirty="0">
                <a:solidFill>
                  <a:srgbClr val="0B3D91"/>
                </a:solidFill>
                <a:latin typeface="Arial" panose="020B0604020202020204" pitchFamily="34" charset="0"/>
              </a:rPr>
              <a:t>Temperatures (almost always)</a:t>
            </a:r>
          </a:p>
          <a:p>
            <a:pPr lvl="1">
              <a:spcBef>
                <a:spcPct val="0"/>
              </a:spcBef>
            </a:pPr>
            <a:r>
              <a:rPr lang="en-US" altLang="en-US" sz="1300" dirty="0">
                <a:solidFill>
                  <a:srgbClr val="0B3D91"/>
                </a:solidFill>
                <a:latin typeface="Arial" panose="020B0604020202020204" pitchFamily="34" charset="0"/>
              </a:rPr>
              <a:t>Nodal Heat (often)</a:t>
            </a:r>
          </a:p>
          <a:p>
            <a:pPr lvl="1">
              <a:spcBef>
                <a:spcPct val="0"/>
              </a:spcBef>
            </a:pPr>
            <a:r>
              <a:rPr lang="en-US" altLang="en-US" sz="1300" dirty="0">
                <a:solidFill>
                  <a:srgbClr val="0B3D91"/>
                </a:solidFill>
                <a:latin typeface="Arial" panose="020B0604020202020204" pitchFamily="34" charset="0"/>
              </a:rPr>
              <a:t>Conductors (sometimes)</a:t>
            </a:r>
          </a:p>
          <a:p>
            <a:pPr lvl="1">
              <a:spcBef>
                <a:spcPct val="0"/>
              </a:spcBef>
            </a:pPr>
            <a:r>
              <a:rPr lang="en-US" altLang="en-US" sz="1300" dirty="0">
                <a:solidFill>
                  <a:srgbClr val="0B3D91"/>
                </a:solidFill>
                <a:latin typeface="Arial" panose="020B0604020202020204" pitchFamily="34" charset="0"/>
              </a:rPr>
              <a:t>Capacitances (sometimes)</a:t>
            </a:r>
          </a:p>
          <a:p>
            <a:pPr lvl="1">
              <a:spcBef>
                <a:spcPct val="0"/>
              </a:spcBef>
            </a:pPr>
            <a:r>
              <a:rPr lang="en-US" altLang="en-US" sz="1300" dirty="0">
                <a:solidFill>
                  <a:srgbClr val="0B3D91"/>
                </a:solidFill>
                <a:latin typeface="Arial" panose="020B0604020202020204" pitchFamily="34" charset="0"/>
              </a:rPr>
              <a:t>Registers (For Heater Processing, although Nodal Heat may be sufficient)</a:t>
            </a:r>
          </a:p>
          <a:p>
            <a:pPr lvl="1">
              <a:spcBef>
                <a:spcPct val="0"/>
              </a:spcBef>
            </a:pPr>
            <a:r>
              <a:rPr lang="en-US" altLang="en-US" sz="1300" dirty="0">
                <a:solidFill>
                  <a:srgbClr val="0B3D91"/>
                </a:solidFill>
                <a:latin typeface="Arial" panose="020B0604020202020204" pitchFamily="34" charset="0"/>
              </a:rPr>
              <a:t>Environmental Loads</a:t>
            </a:r>
          </a:p>
          <a:p>
            <a:pPr lvl="1">
              <a:spcBef>
                <a:spcPct val="0"/>
              </a:spcBef>
            </a:pPr>
            <a:r>
              <a:rPr lang="en-US" altLang="en-US" sz="1300" dirty="0">
                <a:solidFill>
                  <a:srgbClr val="0B3D91"/>
                </a:solidFill>
                <a:latin typeface="Arial" panose="020B0604020202020204" pitchFamily="34" charset="0"/>
              </a:rPr>
              <a:t>Radiation Couplings (particularly to Space)</a:t>
            </a:r>
          </a:p>
          <a:p>
            <a:pPr lvl="2">
              <a:spcBef>
                <a:spcPct val="0"/>
              </a:spcBef>
            </a:pPr>
            <a:r>
              <a:rPr lang="en-US" altLang="en-US" sz="1200" dirty="0">
                <a:solidFill>
                  <a:srgbClr val="0B3D91"/>
                </a:solidFill>
                <a:latin typeface="Arial" panose="020B0604020202020204" pitchFamily="34" charset="0"/>
              </a:rPr>
              <a:t>CYGWIN or Text Editor with robust search capability can make this easier</a:t>
            </a:r>
          </a:p>
          <a:p>
            <a:pPr>
              <a:spcBef>
                <a:spcPct val="0"/>
              </a:spcBef>
            </a:pPr>
            <a:r>
              <a:rPr lang="en-US" altLang="en-US" sz="1600" dirty="0">
                <a:solidFill>
                  <a:srgbClr val="0B3D91"/>
                </a:solidFill>
                <a:latin typeface="Arial" panose="020B0604020202020204" pitchFamily="34" charset="0"/>
              </a:rPr>
              <a:t>Determine which locations (nodes) are needed</a:t>
            </a:r>
          </a:p>
          <a:p>
            <a:pPr lvl="1">
              <a:spcBef>
                <a:spcPct val="0"/>
              </a:spcBef>
            </a:pPr>
            <a:r>
              <a:rPr lang="en-US" altLang="en-US" sz="1300" dirty="0">
                <a:solidFill>
                  <a:srgbClr val="0B3D91"/>
                </a:solidFill>
                <a:latin typeface="Arial" panose="020B0604020202020204" pitchFamily="34" charset="0"/>
              </a:rPr>
              <a:t>This is where node ranges and specific numbering can really help</a:t>
            </a:r>
          </a:p>
          <a:p>
            <a:pPr lvl="1">
              <a:spcBef>
                <a:spcPct val="0"/>
              </a:spcBef>
            </a:pPr>
            <a:r>
              <a:rPr lang="en-US" altLang="en-US" sz="1300" dirty="0">
                <a:solidFill>
                  <a:srgbClr val="0B3D91"/>
                </a:solidFill>
                <a:latin typeface="Arial" panose="020B0604020202020204" pitchFamily="34" charset="0"/>
              </a:rPr>
              <a:t>Can MLI nodes be ignored?</a:t>
            </a:r>
          </a:p>
          <a:p>
            <a:pPr lvl="1">
              <a:spcBef>
                <a:spcPct val="0"/>
              </a:spcBef>
            </a:pPr>
            <a:r>
              <a:rPr lang="en-US" altLang="en-US" sz="1300" dirty="0">
                <a:solidFill>
                  <a:srgbClr val="0B3D91"/>
                </a:solidFill>
                <a:latin typeface="Arial" panose="020B0604020202020204" pitchFamily="34" charset="0"/>
              </a:rPr>
              <a:t>Consider if groups of nodes may be averaged to get bulk effects</a:t>
            </a:r>
          </a:p>
          <a:p>
            <a:pPr>
              <a:spcBef>
                <a:spcPct val="0"/>
              </a:spcBef>
            </a:pPr>
            <a:r>
              <a:rPr lang="en-US" altLang="en-US" sz="1600" dirty="0">
                <a:solidFill>
                  <a:srgbClr val="0B3D91"/>
                </a:solidFill>
                <a:latin typeface="Arial" panose="020B0604020202020204" pitchFamily="34" charset="0"/>
              </a:rPr>
              <a:t>Determine what hand calcs can help verify data validity</a:t>
            </a:r>
          </a:p>
          <a:p>
            <a:pPr lvl="1">
              <a:spcBef>
                <a:spcPct val="0"/>
              </a:spcBef>
            </a:pPr>
            <a:r>
              <a:rPr lang="en-US" altLang="en-US" sz="1300" dirty="0">
                <a:solidFill>
                  <a:srgbClr val="0B3D91"/>
                </a:solidFill>
                <a:latin typeface="Arial" panose="020B0604020202020204" pitchFamily="34" charset="0"/>
              </a:rPr>
              <a:t>Radiator Heat Flow to Space</a:t>
            </a:r>
          </a:p>
          <a:p>
            <a:pPr lvl="1">
              <a:spcBef>
                <a:spcPct val="0"/>
              </a:spcBef>
            </a:pPr>
            <a:r>
              <a:rPr lang="en-US" altLang="en-US" sz="1300" dirty="0">
                <a:solidFill>
                  <a:srgbClr val="0B3D91"/>
                </a:solidFill>
                <a:latin typeface="Arial" panose="020B0604020202020204" pitchFamily="34" charset="0"/>
              </a:rPr>
              <a:t>Radiator View Factor Computations/Radk Sums</a:t>
            </a:r>
          </a:p>
          <a:p>
            <a:pPr lvl="1">
              <a:spcBef>
                <a:spcPct val="0"/>
              </a:spcBef>
            </a:pPr>
            <a:r>
              <a:rPr lang="en-US" altLang="en-US" sz="1300" dirty="0">
                <a:solidFill>
                  <a:srgbClr val="0B3D91"/>
                </a:solidFill>
                <a:latin typeface="Arial" panose="020B0604020202020204" pitchFamily="34" charset="0"/>
              </a:rPr>
              <a:t>Heat flows across critical interfaces (major paths, isolating paths)</a:t>
            </a:r>
          </a:p>
          <a:p>
            <a:pPr lvl="1">
              <a:spcBef>
                <a:spcPct val="0"/>
              </a:spcBef>
            </a:pPr>
            <a:r>
              <a:rPr lang="en-US" altLang="en-US" sz="1300" dirty="0">
                <a:solidFill>
                  <a:srgbClr val="0B3D91"/>
                </a:solidFill>
                <a:latin typeface="Arial" panose="020B0604020202020204" pitchFamily="34" charset="0"/>
              </a:rPr>
              <a:t>Overall system energy balance</a:t>
            </a:r>
          </a:p>
        </p:txBody>
      </p:sp>
    </p:spTree>
    <p:extLst>
      <p:ext uri="{BB962C8B-B14F-4D97-AF65-F5344CB8AC3E}">
        <p14:creationId xmlns:p14="http://schemas.microsoft.com/office/powerpoint/2010/main" val="2460660985"/>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TextBox 146">
            <a:extLst>
              <a:ext uri="{FF2B5EF4-FFF2-40B4-BE49-F238E27FC236}">
                <a16:creationId xmlns:a16="http://schemas.microsoft.com/office/drawing/2014/main" id="{8A4E45DB-25A0-499E-964E-2D68F7C00D9F}"/>
              </a:ext>
            </a:extLst>
          </p:cNvPr>
          <p:cNvSpPr txBox="1">
            <a:spLocks noChangeArrowheads="1"/>
          </p:cNvSpPr>
          <p:nvPr/>
        </p:nvSpPr>
        <p:spPr bwMode="auto">
          <a:xfrm>
            <a:off x="990600" y="0"/>
            <a:ext cx="7315200"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GSFC Developed Post-Processing Application</a:t>
            </a:r>
          </a:p>
        </p:txBody>
      </p:sp>
      <p:sp>
        <p:nvSpPr>
          <p:cNvPr id="198659" name="Slide Number Placeholder 3">
            <a:extLst>
              <a:ext uri="{FF2B5EF4-FFF2-40B4-BE49-F238E27FC236}">
                <a16:creationId xmlns:a16="http://schemas.microsoft.com/office/drawing/2014/main" id="{6E59692D-48D4-413F-B86A-B4D099D01075}"/>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94BD9AC5-525D-4AF2-8642-DA772E0ACB60}" type="slidenum">
              <a:rPr lang="en-US" altLang="en-US" sz="1200" smtClean="0"/>
              <a:pPr>
                <a:spcBef>
                  <a:spcPct val="0"/>
                </a:spcBef>
                <a:buFontTx/>
                <a:buNone/>
              </a:pPr>
              <a:t>264</a:t>
            </a:fld>
            <a:endParaRPr lang="en-US" altLang="en-US" sz="1200"/>
          </a:p>
        </p:txBody>
      </p:sp>
      <p:sp>
        <p:nvSpPr>
          <p:cNvPr id="198660" name="TextBox 9">
            <a:extLst>
              <a:ext uri="{FF2B5EF4-FFF2-40B4-BE49-F238E27FC236}">
                <a16:creationId xmlns:a16="http://schemas.microsoft.com/office/drawing/2014/main" id="{918F4C2A-32CD-4BBC-82DB-42B69AAFC4E2}"/>
              </a:ext>
            </a:extLst>
          </p:cNvPr>
          <p:cNvSpPr txBox="1">
            <a:spLocks noChangeArrowheads="1"/>
          </p:cNvSpPr>
          <p:nvPr/>
        </p:nvSpPr>
        <p:spPr bwMode="auto">
          <a:xfrm>
            <a:off x="93663" y="1066800"/>
            <a:ext cx="8955087"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1400" dirty="0">
                <a:solidFill>
                  <a:srgbClr val="0B3D91"/>
                </a:solidFill>
                <a:latin typeface="Arial" panose="020B0604020202020204" pitchFamily="34" charset="0"/>
              </a:rPr>
              <a:t>Recent developments at GSFC use the </a:t>
            </a:r>
            <a:r>
              <a:rPr lang="en-US" altLang="en-US" sz="1400" dirty="0" err="1">
                <a:solidFill>
                  <a:srgbClr val="0B3D91"/>
                </a:solidFill>
                <a:latin typeface="Arial" panose="020B0604020202020204" pitchFamily="34" charset="0"/>
              </a:rPr>
              <a:t>OpenTD</a:t>
            </a:r>
            <a:r>
              <a:rPr lang="en-US" altLang="en-US" sz="1400" dirty="0">
                <a:solidFill>
                  <a:srgbClr val="0B3D91"/>
                </a:solidFill>
                <a:latin typeface="Arial" panose="020B0604020202020204" pitchFamily="34" charset="0"/>
              </a:rPr>
              <a:t> API to process the </a:t>
            </a:r>
            <a:r>
              <a:rPr lang="en-US" altLang="en-US" sz="1400" dirty="0" err="1">
                <a:solidFill>
                  <a:srgbClr val="0B3D91"/>
                </a:solidFill>
                <a:latin typeface="Arial" panose="020B0604020202020204" pitchFamily="34" charset="0"/>
              </a:rPr>
              <a:t>CondCap</a:t>
            </a:r>
            <a:r>
              <a:rPr lang="en-US" altLang="en-US" sz="1400" dirty="0">
                <a:solidFill>
                  <a:srgbClr val="0B3D91"/>
                </a:solidFill>
                <a:latin typeface="Arial" panose="020B0604020202020204" pitchFamily="34" charset="0"/>
              </a:rPr>
              <a:t> file and identify all the </a:t>
            </a:r>
            <a:r>
              <a:rPr lang="en-US" altLang="en-US" sz="1400" dirty="0" err="1">
                <a:solidFill>
                  <a:srgbClr val="0B3D91"/>
                </a:solidFill>
                <a:latin typeface="Arial" panose="020B0604020202020204" pitchFamily="34" charset="0"/>
              </a:rPr>
              <a:t>HeatLoads</a:t>
            </a:r>
            <a:r>
              <a:rPr lang="en-US" altLang="en-US" sz="1400" dirty="0">
                <a:solidFill>
                  <a:srgbClr val="0B3D91"/>
                </a:solidFill>
                <a:latin typeface="Arial" panose="020B0604020202020204" pitchFamily="34" charset="0"/>
              </a:rPr>
              <a:t>, Heaters, and PID Controllers in the model.  The associated logic is processed to create an include file prior to execution that outputs relevant information to the output file for each of these objects</a:t>
            </a:r>
          </a:p>
          <a:p>
            <a:pPr>
              <a:spcBef>
                <a:spcPct val="0"/>
              </a:spcBef>
            </a:pPr>
            <a:r>
              <a:rPr lang="en-US" altLang="en-US" sz="1400" dirty="0">
                <a:solidFill>
                  <a:srgbClr val="0B3D91"/>
                </a:solidFill>
                <a:latin typeface="Arial" panose="020B0604020202020204" pitchFamily="34" charset="0"/>
              </a:rPr>
              <a:t>After model execution, the data is extracted from the output file and imported into a custom Microsoft Excel®  template file for further evaluation</a:t>
            </a:r>
          </a:p>
          <a:p>
            <a:pPr>
              <a:spcBef>
                <a:spcPct val="0"/>
              </a:spcBef>
            </a:pPr>
            <a:r>
              <a:rPr lang="en-US" altLang="en-US" sz="1400" dirty="0">
                <a:solidFill>
                  <a:srgbClr val="0B3D91"/>
                </a:solidFill>
                <a:latin typeface="Arial" panose="020B0604020202020204" pitchFamily="34" charset="0"/>
              </a:rPr>
              <a:t>This Workbook contains a Summary page with Temperatures, Heat, Duty Cycles, </a:t>
            </a:r>
            <a:r>
              <a:rPr lang="en-US" altLang="en-US" sz="1400" dirty="0" err="1">
                <a:solidFill>
                  <a:srgbClr val="0B3D91"/>
                </a:solidFill>
                <a:latin typeface="Arial" panose="020B0604020202020204" pitchFamily="34" charset="0"/>
              </a:rPr>
              <a:t>etc</a:t>
            </a:r>
            <a:r>
              <a:rPr lang="en-US" altLang="en-US" sz="1400" dirty="0">
                <a:solidFill>
                  <a:srgbClr val="0B3D91"/>
                </a:solidFill>
                <a:latin typeface="Arial" panose="020B0604020202020204" pitchFamily="34" charset="0"/>
              </a:rPr>
              <a:t> for all the </a:t>
            </a:r>
            <a:r>
              <a:rPr lang="en-US" altLang="en-US" sz="1400" dirty="0" err="1">
                <a:solidFill>
                  <a:srgbClr val="0B3D91"/>
                </a:solidFill>
                <a:latin typeface="Arial" panose="020B0604020202020204" pitchFamily="34" charset="0"/>
              </a:rPr>
              <a:t>HeatLoads</a:t>
            </a:r>
            <a:r>
              <a:rPr lang="en-US" altLang="en-US" sz="1400" dirty="0">
                <a:solidFill>
                  <a:srgbClr val="0B3D91"/>
                </a:solidFill>
                <a:latin typeface="Arial" panose="020B0604020202020204" pitchFamily="34" charset="0"/>
              </a:rPr>
              <a:t>, Heaters and PID controllers as well as basic plotting capabilities</a:t>
            </a:r>
          </a:p>
        </p:txBody>
      </p:sp>
      <p:pic>
        <p:nvPicPr>
          <p:cNvPr id="3" name="Picture 2">
            <a:extLst>
              <a:ext uri="{FF2B5EF4-FFF2-40B4-BE49-F238E27FC236}">
                <a16:creationId xmlns:a16="http://schemas.microsoft.com/office/drawing/2014/main" id="{0B0B8D57-D542-4CE4-9715-37BD90AEF2D4}"/>
              </a:ext>
            </a:extLst>
          </p:cNvPr>
          <p:cNvPicPr>
            <a:picLocks noChangeAspect="1"/>
          </p:cNvPicPr>
          <p:nvPr/>
        </p:nvPicPr>
        <p:blipFill>
          <a:blip r:embed="rId2"/>
          <a:stretch>
            <a:fillRect/>
          </a:stretch>
        </p:blipFill>
        <p:spPr>
          <a:xfrm>
            <a:off x="5562600" y="2514601"/>
            <a:ext cx="3116071" cy="2813652"/>
          </a:xfrm>
          <a:prstGeom prst="rect">
            <a:avLst/>
          </a:prstGeom>
        </p:spPr>
      </p:pic>
      <p:pic>
        <p:nvPicPr>
          <p:cNvPr id="9" name="Picture 8">
            <a:extLst>
              <a:ext uri="{FF2B5EF4-FFF2-40B4-BE49-F238E27FC236}">
                <a16:creationId xmlns:a16="http://schemas.microsoft.com/office/drawing/2014/main" id="{473E043A-6758-48B6-AA6B-AD9680FEBCCF}"/>
              </a:ext>
            </a:extLst>
          </p:cNvPr>
          <p:cNvPicPr>
            <a:picLocks noChangeAspect="1"/>
          </p:cNvPicPr>
          <p:nvPr/>
        </p:nvPicPr>
        <p:blipFill rotWithShape="1">
          <a:blip r:embed="rId3"/>
          <a:srcRect l="33292" t="25653" r="21158" b="47734"/>
          <a:stretch/>
        </p:blipFill>
        <p:spPr>
          <a:xfrm>
            <a:off x="103289" y="2780611"/>
            <a:ext cx="5181600" cy="1652467"/>
          </a:xfrm>
          <a:prstGeom prst="rect">
            <a:avLst/>
          </a:prstGeom>
        </p:spPr>
      </p:pic>
      <p:pic>
        <p:nvPicPr>
          <p:cNvPr id="5" name="Picture 4">
            <a:extLst>
              <a:ext uri="{FF2B5EF4-FFF2-40B4-BE49-F238E27FC236}">
                <a16:creationId xmlns:a16="http://schemas.microsoft.com/office/drawing/2014/main" id="{48ED84A3-FEED-4C00-83DD-EC45C22AA9B7}"/>
              </a:ext>
            </a:extLst>
          </p:cNvPr>
          <p:cNvPicPr>
            <a:picLocks noChangeAspect="1"/>
          </p:cNvPicPr>
          <p:nvPr/>
        </p:nvPicPr>
        <p:blipFill rotWithShape="1">
          <a:blip r:embed="rId4"/>
          <a:srcRect t="24110" r="67895" b="59322"/>
          <a:stretch/>
        </p:blipFill>
        <p:spPr>
          <a:xfrm>
            <a:off x="4404069" y="4731099"/>
            <a:ext cx="4240111" cy="1194307"/>
          </a:xfrm>
          <a:prstGeom prst="rect">
            <a:avLst/>
          </a:prstGeom>
        </p:spPr>
      </p:pic>
      <p:pic>
        <p:nvPicPr>
          <p:cNvPr id="10" name="Picture 9">
            <a:extLst>
              <a:ext uri="{FF2B5EF4-FFF2-40B4-BE49-F238E27FC236}">
                <a16:creationId xmlns:a16="http://schemas.microsoft.com/office/drawing/2014/main" id="{F24263F2-A30D-4726-8E4D-9BC62227F0B9}"/>
              </a:ext>
            </a:extLst>
          </p:cNvPr>
          <p:cNvPicPr>
            <a:picLocks noChangeAspect="1"/>
          </p:cNvPicPr>
          <p:nvPr/>
        </p:nvPicPr>
        <p:blipFill>
          <a:blip r:embed="rId5"/>
          <a:stretch>
            <a:fillRect/>
          </a:stretch>
        </p:blipFill>
        <p:spPr>
          <a:xfrm>
            <a:off x="103289" y="4038600"/>
            <a:ext cx="4038600" cy="2253536"/>
          </a:xfrm>
          <a:prstGeom prst="rect">
            <a:avLst/>
          </a:prstGeom>
        </p:spPr>
      </p:pic>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2942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Post-Processing the Sample Problem</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265</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152400" y="1066800"/>
            <a:ext cx="6477000" cy="5293757"/>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600" b="1" i="1" dirty="0">
                <a:solidFill>
                  <a:srgbClr val="0B3D91"/>
                </a:solidFill>
                <a:latin typeface="Calibri" pitchFamily="34" charset="0"/>
              </a:rPr>
              <a:t>The predictions from the sample problem need to be compared to their given limits to see if the design meets requirements</a:t>
            </a:r>
          </a:p>
          <a:p>
            <a:pPr marL="174625" indent="-174625" eaLnBrk="1" hangingPunct="1">
              <a:buFont typeface="Arial" pitchFamily="34" charset="0"/>
              <a:buChar char="•"/>
              <a:defRPr/>
            </a:pPr>
            <a:r>
              <a:rPr lang="en-US" sz="1600" b="1" i="1" dirty="0">
                <a:solidFill>
                  <a:srgbClr val="0B3D91"/>
                </a:solidFill>
                <a:latin typeface="Calibri" pitchFamily="34" charset="0"/>
              </a:rPr>
              <a:t>This is often easiest to do in a spreadsheet, like Microsoft Excel</a:t>
            </a:r>
          </a:p>
          <a:p>
            <a:pPr marL="174625" indent="-174625" eaLnBrk="1" hangingPunct="1">
              <a:buFont typeface="Arial" pitchFamily="34" charset="0"/>
              <a:buChar char="•"/>
              <a:defRPr/>
            </a:pPr>
            <a:r>
              <a:rPr lang="en-US" sz="1600" b="1" i="1" dirty="0">
                <a:solidFill>
                  <a:srgbClr val="0B3D91"/>
                </a:solidFill>
                <a:latin typeface="Calibri" pitchFamily="34" charset="0"/>
              </a:rPr>
              <a:t>First, each of the user .</a:t>
            </a:r>
            <a:r>
              <a:rPr lang="en-US" sz="1600" b="1" i="1" dirty="0" err="1">
                <a:solidFill>
                  <a:srgbClr val="0B3D91"/>
                </a:solidFill>
                <a:latin typeface="Calibri" pitchFamily="34" charset="0"/>
              </a:rPr>
              <a:t>tbl</a:t>
            </a:r>
            <a:r>
              <a:rPr lang="en-US" sz="1600" b="1" i="1" dirty="0">
                <a:solidFill>
                  <a:srgbClr val="0B3D91"/>
                </a:solidFill>
                <a:latin typeface="Calibri" pitchFamily="34" charset="0"/>
              </a:rPr>
              <a:t> files needs to be imported onto its own sheet</a:t>
            </a:r>
          </a:p>
          <a:p>
            <a:pPr marL="339725" lvl="1" indent="-174625" eaLnBrk="1" hangingPunct="1">
              <a:buFont typeface="Arial" pitchFamily="34" charset="0"/>
              <a:buChar char="•"/>
              <a:defRPr/>
            </a:pPr>
            <a:r>
              <a:rPr lang="en-US" sz="1450" dirty="0">
                <a:solidFill>
                  <a:srgbClr val="0B3D91"/>
                </a:solidFill>
                <a:latin typeface="Calibri" pitchFamily="34" charset="0"/>
              </a:rPr>
              <a:t>The easiest way to do this is to open each all the .</a:t>
            </a:r>
            <a:r>
              <a:rPr lang="en-US" sz="1450" dirty="0" err="1">
                <a:solidFill>
                  <a:srgbClr val="0B3D91"/>
                </a:solidFill>
                <a:latin typeface="Calibri" pitchFamily="34" charset="0"/>
              </a:rPr>
              <a:t>tbl</a:t>
            </a:r>
            <a:r>
              <a:rPr lang="en-US" sz="1450" dirty="0">
                <a:solidFill>
                  <a:srgbClr val="0B3D91"/>
                </a:solidFill>
                <a:latin typeface="Calibri" pitchFamily="34" charset="0"/>
              </a:rPr>
              <a:t> files in a text editor that supports multiple files</a:t>
            </a:r>
          </a:p>
          <a:p>
            <a:pPr marL="339725" lvl="1" indent="-174625" eaLnBrk="1" hangingPunct="1">
              <a:buFont typeface="Arial" pitchFamily="34" charset="0"/>
              <a:buChar char="•"/>
              <a:defRPr/>
            </a:pPr>
            <a:r>
              <a:rPr lang="en-US" sz="1450" dirty="0">
                <a:solidFill>
                  <a:srgbClr val="0B3D91"/>
                </a:solidFill>
                <a:latin typeface="Calibri" pitchFamily="34" charset="0"/>
              </a:rPr>
              <a:t>Create a worksheet for each case, and copy the text from the file onto the worksheet</a:t>
            </a:r>
          </a:p>
          <a:p>
            <a:pPr marL="339725" lvl="1" indent="-174625" eaLnBrk="1" hangingPunct="1">
              <a:buFont typeface="Arial" pitchFamily="34" charset="0"/>
              <a:buChar char="•"/>
              <a:defRPr/>
            </a:pPr>
            <a:r>
              <a:rPr lang="en-US" sz="1450" dirty="0">
                <a:solidFill>
                  <a:srgbClr val="0B3D91"/>
                </a:solidFill>
                <a:latin typeface="Calibri" pitchFamily="34" charset="0"/>
              </a:rPr>
              <a:t>Use the Text to Columns feature under Data in Excel to parse based on Space and Treat Consecutive Delimiters as One</a:t>
            </a:r>
          </a:p>
          <a:p>
            <a:pPr marL="174625" indent="-174625" eaLnBrk="1" hangingPunct="1">
              <a:buFont typeface="Arial" pitchFamily="34" charset="0"/>
              <a:buChar char="•"/>
              <a:defRPr/>
            </a:pPr>
            <a:r>
              <a:rPr lang="en-US" sz="1600" b="1" i="1" dirty="0">
                <a:solidFill>
                  <a:srgbClr val="0B3D91"/>
                </a:solidFill>
                <a:latin typeface="Calibri" pitchFamily="34" charset="0"/>
              </a:rPr>
              <a:t>Next, select all the sheets and perform the following actions:</a:t>
            </a:r>
          </a:p>
          <a:p>
            <a:pPr marL="339725" lvl="1" indent="-174625" eaLnBrk="1" hangingPunct="1">
              <a:buFont typeface="Arial" pitchFamily="34" charset="0"/>
              <a:buChar char="•"/>
              <a:defRPr/>
            </a:pPr>
            <a:r>
              <a:rPr lang="en-US" sz="1450" dirty="0">
                <a:solidFill>
                  <a:srgbClr val="0B3D91"/>
                </a:solidFill>
                <a:latin typeface="Calibri" pitchFamily="34" charset="0"/>
              </a:rPr>
              <a:t>Delete Column A (which should be blank)</a:t>
            </a:r>
          </a:p>
          <a:p>
            <a:pPr marL="339725" lvl="1" indent="-174625" eaLnBrk="1" hangingPunct="1">
              <a:buFont typeface="Arial" pitchFamily="34" charset="0"/>
              <a:buChar char="•"/>
              <a:defRPr/>
            </a:pPr>
            <a:r>
              <a:rPr lang="en-US" sz="1450" dirty="0">
                <a:solidFill>
                  <a:srgbClr val="0B3D91"/>
                </a:solidFill>
                <a:latin typeface="Calibri" pitchFamily="34" charset="0"/>
              </a:rPr>
              <a:t>Cell A1 text: “Min”, Cell  A2 text: “Max”</a:t>
            </a:r>
          </a:p>
          <a:p>
            <a:pPr marL="339725" lvl="1" indent="-174625" eaLnBrk="1" hangingPunct="1">
              <a:buFont typeface="Arial" pitchFamily="34" charset="0"/>
              <a:buChar char="•"/>
              <a:defRPr/>
            </a:pPr>
            <a:r>
              <a:rPr lang="en-US" sz="1450" dirty="0">
                <a:solidFill>
                  <a:srgbClr val="0B3D91"/>
                </a:solidFill>
                <a:latin typeface="Calibri" pitchFamily="34" charset="0"/>
              </a:rPr>
              <a:t>In Cell B1 formula: “=MIN(B6:B100)”.  Fill Right through Column AB</a:t>
            </a:r>
          </a:p>
          <a:p>
            <a:pPr marL="339725" lvl="1" indent="-174625">
              <a:buFont typeface="Arial" pitchFamily="34" charset="0"/>
              <a:buChar char="•"/>
              <a:defRPr/>
            </a:pPr>
            <a:r>
              <a:rPr lang="en-US" sz="1450" dirty="0">
                <a:solidFill>
                  <a:srgbClr val="0B3D91"/>
                </a:solidFill>
                <a:latin typeface="Calibri" pitchFamily="34" charset="0"/>
              </a:rPr>
              <a:t>In Cell B2 formula: “=MAX(B6:B100)”.  Fill Right through Column AB</a:t>
            </a:r>
          </a:p>
          <a:p>
            <a:pPr marL="174625" indent="-174625" eaLnBrk="1" hangingPunct="1">
              <a:buFont typeface="Arial" pitchFamily="34" charset="0"/>
              <a:buChar char="•"/>
              <a:defRPr/>
            </a:pPr>
            <a:r>
              <a:rPr lang="en-US" sz="1600" b="1" i="1" dirty="0">
                <a:solidFill>
                  <a:srgbClr val="0B3D91"/>
                </a:solidFill>
                <a:latin typeface="Calibri" pitchFamily="34" charset="0"/>
              </a:rPr>
              <a:t>Now create a new Worksheet with the component listing and limits</a:t>
            </a:r>
          </a:p>
          <a:p>
            <a:pPr marL="339725" lvl="1" indent="-174625" eaLnBrk="1" hangingPunct="1">
              <a:buFont typeface="Arial" pitchFamily="34" charset="0"/>
              <a:buChar char="•"/>
              <a:defRPr/>
            </a:pPr>
            <a:r>
              <a:rPr lang="en-US" sz="1450" dirty="0">
                <a:solidFill>
                  <a:srgbClr val="0B3D91"/>
                </a:solidFill>
                <a:latin typeface="Calibri" pitchFamily="34" charset="0"/>
              </a:rPr>
              <a:t>Row 1 after limits: H00, H15, H30…H90, C00, C15…C90,S00,S15,…@S0</a:t>
            </a:r>
          </a:p>
          <a:p>
            <a:pPr marL="339725" lvl="1" indent="-174625" eaLnBrk="1" hangingPunct="1">
              <a:buFont typeface="Arial" pitchFamily="34" charset="0"/>
              <a:buChar char="•"/>
              <a:defRPr/>
            </a:pPr>
            <a:r>
              <a:rPr lang="en-US" sz="1450" dirty="0">
                <a:solidFill>
                  <a:srgbClr val="0B3D91"/>
                </a:solidFill>
                <a:latin typeface="Calibri" pitchFamily="34" charset="0"/>
              </a:rPr>
              <a:t>Row 2 after limits: Max of any H case, Min for any C/S cases</a:t>
            </a:r>
          </a:p>
          <a:p>
            <a:pPr marL="339725" lvl="1" indent="-174625" eaLnBrk="1" hangingPunct="1">
              <a:buFont typeface="Arial" pitchFamily="34" charset="0"/>
              <a:buChar char="•"/>
              <a:defRPr/>
            </a:pPr>
            <a:r>
              <a:rPr lang="en-US" sz="1450" dirty="0">
                <a:solidFill>
                  <a:srgbClr val="0B3D91"/>
                </a:solidFill>
                <a:latin typeface="Calibri" pitchFamily="34" charset="0"/>
              </a:rPr>
              <a:t>Row 3 after limits: =INDIRECT("'" &amp; F$1 &amp; "'!R" &amp; IF(F$2="Min",1,2) &amp;"C" &amp; MATCH($A3,INDIRECT("'" &amp; F$1 &amp; "'!R4C1:R4C100",FALSE),0),FALSE)</a:t>
            </a:r>
          </a:p>
          <a:p>
            <a:pPr marL="174625" indent="-174625" eaLnBrk="1" hangingPunct="1">
              <a:buFont typeface="Arial" pitchFamily="34" charset="0"/>
              <a:buChar char="•"/>
              <a:defRPr/>
            </a:pPr>
            <a:r>
              <a:rPr lang="en-US" sz="1600" b="1" i="1" dirty="0">
                <a:solidFill>
                  <a:srgbClr val="0B3D91"/>
                </a:solidFill>
                <a:latin typeface="Calibri" pitchFamily="34" charset="0"/>
              </a:rPr>
              <a:t>Add two more column to the right of the columns for each case</a:t>
            </a:r>
          </a:p>
          <a:p>
            <a:pPr marL="339725" lvl="1" indent="-174625" eaLnBrk="1" hangingPunct="1">
              <a:buFont typeface="Arial" pitchFamily="34" charset="0"/>
              <a:buChar char="•"/>
              <a:defRPr/>
            </a:pPr>
            <a:r>
              <a:rPr lang="en-US" sz="1450" dirty="0">
                <a:solidFill>
                  <a:srgbClr val="0B3D91"/>
                </a:solidFill>
                <a:latin typeface="Calibri" pitchFamily="34" charset="0"/>
              </a:rPr>
              <a:t>Row 2, 1st Col: “Max”, Row 2, 2</a:t>
            </a:r>
            <a:r>
              <a:rPr lang="en-US" sz="1450" baseline="30000" dirty="0">
                <a:solidFill>
                  <a:srgbClr val="0B3D91"/>
                </a:solidFill>
                <a:latin typeface="Calibri" pitchFamily="34" charset="0"/>
              </a:rPr>
              <a:t>nd</a:t>
            </a:r>
            <a:r>
              <a:rPr lang="en-US" sz="1450" dirty="0">
                <a:solidFill>
                  <a:srgbClr val="0B3D91"/>
                </a:solidFill>
                <a:latin typeface="Calibri" pitchFamily="34" charset="0"/>
              </a:rPr>
              <a:t> Col: “Min”</a:t>
            </a:r>
          </a:p>
          <a:p>
            <a:pPr marL="339725" lvl="1" indent="-174625" eaLnBrk="1" hangingPunct="1">
              <a:buFont typeface="Arial" pitchFamily="34" charset="0"/>
              <a:buChar char="•"/>
              <a:defRPr/>
            </a:pPr>
            <a:r>
              <a:rPr lang="en-US" sz="1450" dirty="0">
                <a:solidFill>
                  <a:srgbClr val="0B3D91"/>
                </a:solidFill>
                <a:latin typeface="Calibri" pitchFamily="34" charset="0"/>
              </a:rPr>
              <a:t>Row 3, 1</a:t>
            </a:r>
            <a:r>
              <a:rPr lang="en-US" sz="1450" baseline="30000" dirty="0">
                <a:solidFill>
                  <a:srgbClr val="0B3D91"/>
                </a:solidFill>
                <a:latin typeface="Calibri" pitchFamily="34" charset="0"/>
              </a:rPr>
              <a:t>st</a:t>
            </a:r>
            <a:r>
              <a:rPr lang="en-US" sz="1450" dirty="0">
                <a:solidFill>
                  <a:srgbClr val="0B3D91"/>
                </a:solidFill>
                <a:latin typeface="Calibri" pitchFamily="34" charset="0"/>
              </a:rPr>
              <a:t> Col: “=max(E3:L3)”, Fill Down, Row 4, 1</a:t>
            </a:r>
            <a:r>
              <a:rPr lang="en-US" sz="1450" baseline="30000" dirty="0">
                <a:solidFill>
                  <a:srgbClr val="0B3D91"/>
                </a:solidFill>
                <a:latin typeface="Calibri" pitchFamily="34" charset="0"/>
              </a:rPr>
              <a:t>st</a:t>
            </a:r>
            <a:r>
              <a:rPr lang="en-US" sz="1450" dirty="0">
                <a:solidFill>
                  <a:srgbClr val="0B3D91"/>
                </a:solidFill>
                <a:latin typeface="Calibri" pitchFamily="34" charset="0"/>
              </a:rPr>
              <a:t> Col: “=min(m3:Z3)”, Fill Down</a:t>
            </a:r>
          </a:p>
        </p:txBody>
      </p:sp>
      <p:graphicFrame>
        <p:nvGraphicFramePr>
          <p:cNvPr id="6" name="Table 5">
            <a:extLst>
              <a:ext uri="{FF2B5EF4-FFF2-40B4-BE49-F238E27FC236}">
                <a16:creationId xmlns:a16="http://schemas.microsoft.com/office/drawing/2014/main" id="{AFE8184D-6A87-4D13-A134-7DEABE28A63A}"/>
              </a:ext>
            </a:extLst>
          </p:cNvPr>
          <p:cNvGraphicFramePr>
            <a:graphicFrameLocks noGrp="1"/>
          </p:cNvGraphicFramePr>
          <p:nvPr>
            <p:extLst>
              <p:ext uri="{D42A27DB-BD31-4B8C-83A1-F6EECF244321}">
                <p14:modId xmlns:p14="http://schemas.microsoft.com/office/powerpoint/2010/main" val="1443617326"/>
              </p:ext>
            </p:extLst>
          </p:nvPr>
        </p:nvGraphicFramePr>
        <p:xfrm>
          <a:off x="6629400" y="1143000"/>
          <a:ext cx="2438793" cy="5162553"/>
        </p:xfrm>
        <a:graphic>
          <a:graphicData uri="http://schemas.openxmlformats.org/drawingml/2006/table">
            <a:tbl>
              <a:tblPr firstRow="1" bandRow="1">
                <a:tableStyleId>{5C22544A-7EE6-4342-B048-85BDC9FD1C3A}</a:tableStyleId>
              </a:tblPr>
              <a:tblGrid>
                <a:gridCol w="742241">
                  <a:extLst>
                    <a:ext uri="{9D8B030D-6E8A-4147-A177-3AD203B41FA5}">
                      <a16:colId xmlns:a16="http://schemas.microsoft.com/office/drawing/2014/main" val="284959734"/>
                    </a:ext>
                  </a:extLst>
                </a:gridCol>
                <a:gridCol w="476959">
                  <a:extLst>
                    <a:ext uri="{9D8B030D-6E8A-4147-A177-3AD203B41FA5}">
                      <a16:colId xmlns:a16="http://schemas.microsoft.com/office/drawing/2014/main" val="926632828"/>
                    </a:ext>
                  </a:extLst>
                </a:gridCol>
                <a:gridCol w="371317">
                  <a:extLst>
                    <a:ext uri="{9D8B030D-6E8A-4147-A177-3AD203B41FA5}">
                      <a16:colId xmlns:a16="http://schemas.microsoft.com/office/drawing/2014/main" val="2870759179"/>
                    </a:ext>
                  </a:extLst>
                </a:gridCol>
                <a:gridCol w="424138">
                  <a:extLst>
                    <a:ext uri="{9D8B030D-6E8A-4147-A177-3AD203B41FA5}">
                      <a16:colId xmlns:a16="http://schemas.microsoft.com/office/drawing/2014/main" val="1504658618"/>
                    </a:ext>
                  </a:extLst>
                </a:gridCol>
                <a:gridCol w="424138">
                  <a:extLst>
                    <a:ext uri="{9D8B030D-6E8A-4147-A177-3AD203B41FA5}">
                      <a16:colId xmlns:a16="http://schemas.microsoft.com/office/drawing/2014/main" val="2051512523"/>
                    </a:ext>
                  </a:extLst>
                </a:gridCol>
              </a:tblGrid>
              <a:tr h="331358">
                <a:tc rowSpan="2">
                  <a:txBody>
                    <a:bodyPr/>
                    <a:lstStyle/>
                    <a:p>
                      <a:pPr algn="ctr" rtl="0" fontAlgn="ctr"/>
                      <a:r>
                        <a:rPr lang="en-US" sz="1000" u="none" strike="noStrike">
                          <a:effectLst/>
                        </a:rPr>
                        <a:t>Component</a:t>
                      </a:r>
                      <a:endParaRPr lang="en-US" sz="1000" b="1" i="0" u="none" strike="noStrike">
                        <a:solidFill>
                          <a:srgbClr val="FFFFFF"/>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dirty="0" err="1">
                          <a:effectLst/>
                        </a:rPr>
                        <a:t>Surv</a:t>
                      </a:r>
                      <a:endParaRPr lang="en-US" sz="1000" u="none" strike="noStrike" dirty="0">
                        <a:effectLst/>
                      </a:endParaRPr>
                    </a:p>
                    <a:p>
                      <a:pPr algn="ctr" rtl="0" fontAlgn="ctr"/>
                      <a:r>
                        <a:rPr lang="en-US" sz="1000" u="none" strike="noStrike" dirty="0">
                          <a:effectLst/>
                        </a:rPr>
                        <a:t>Low</a:t>
                      </a:r>
                      <a:endParaRPr lang="en-US" sz="1000" b="1" i="0" u="none" strike="noStrike" dirty="0">
                        <a:solidFill>
                          <a:srgbClr val="FFFFFF"/>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dirty="0">
                          <a:effectLst/>
                        </a:rPr>
                        <a:t>Op</a:t>
                      </a:r>
                    </a:p>
                    <a:p>
                      <a:pPr algn="ctr" rtl="0" fontAlgn="ctr"/>
                      <a:r>
                        <a:rPr lang="en-US" sz="1000" u="none" strike="noStrike" dirty="0">
                          <a:effectLst/>
                        </a:rPr>
                        <a:t>Low</a:t>
                      </a:r>
                      <a:endParaRPr lang="en-US" sz="1000" b="1" i="0" u="none" strike="noStrike" dirty="0">
                        <a:solidFill>
                          <a:srgbClr val="FFFFFF"/>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dirty="0">
                          <a:effectLst/>
                        </a:rPr>
                        <a:t>Op</a:t>
                      </a:r>
                    </a:p>
                    <a:p>
                      <a:pPr algn="ctr" rtl="0" fontAlgn="ctr"/>
                      <a:r>
                        <a:rPr lang="en-US" sz="1000" u="none" strike="noStrike" dirty="0">
                          <a:effectLst/>
                        </a:rPr>
                        <a:t>High</a:t>
                      </a:r>
                      <a:endParaRPr lang="en-US" sz="1000" b="1" i="0" u="none" strike="noStrike" dirty="0">
                        <a:solidFill>
                          <a:srgbClr val="FFFFFF"/>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dirty="0" err="1">
                          <a:effectLst/>
                        </a:rPr>
                        <a:t>Surv</a:t>
                      </a:r>
                      <a:endParaRPr lang="en-US" sz="1000" u="none" strike="noStrike" dirty="0">
                        <a:effectLst/>
                      </a:endParaRPr>
                    </a:p>
                    <a:p>
                      <a:pPr algn="ctr" rtl="0" fontAlgn="ctr"/>
                      <a:r>
                        <a:rPr lang="en-US" sz="1000" u="none" strike="noStrike" dirty="0">
                          <a:effectLst/>
                        </a:rPr>
                        <a:t>High</a:t>
                      </a:r>
                      <a:endParaRPr lang="en-US" sz="1000" b="1" i="0" u="none" strike="noStrike" dirty="0">
                        <a:solidFill>
                          <a:srgbClr val="FFFFFF"/>
                        </a:solidFill>
                        <a:effectLst/>
                        <a:latin typeface="Calibri" panose="020F0502020204030204" pitchFamily="34" charset="0"/>
                      </a:endParaRPr>
                    </a:p>
                  </a:txBody>
                  <a:tcPr marL="6627" marR="6627" marT="6627" marB="0" anchor="ctr"/>
                </a:tc>
                <a:extLst>
                  <a:ext uri="{0D108BD9-81ED-4DB2-BD59-A6C34878D82A}">
                    <a16:rowId xmlns:a16="http://schemas.microsoft.com/office/drawing/2014/main" val="3107804828"/>
                  </a:ext>
                </a:extLst>
              </a:tr>
              <a:tr h="172306">
                <a:tc vMerge="1">
                  <a:txBody>
                    <a:bodyPr/>
                    <a:lstStyle/>
                    <a:p>
                      <a:endParaRPr lang="en-US"/>
                    </a:p>
                  </a:txBody>
                  <a:tcPr/>
                </a:tc>
                <a:tc>
                  <a:txBody>
                    <a:bodyPr/>
                    <a:lstStyle/>
                    <a:p>
                      <a:pPr algn="ctr" rtl="0" fontAlgn="ctr"/>
                      <a:r>
                        <a:rPr lang="en-US" sz="1000" u="none" strike="noStrike">
                          <a:effectLst/>
                        </a:rPr>
                        <a:t>(°C)</a:t>
                      </a:r>
                      <a:endParaRPr lang="en-US" sz="1000" b="1" i="0" u="none" strike="noStrike">
                        <a:solidFill>
                          <a:srgbClr val="FFFFFF"/>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(°C)</a:t>
                      </a:r>
                      <a:endParaRPr lang="en-US" sz="1000" b="1" i="0" u="none" strike="noStrike">
                        <a:solidFill>
                          <a:srgbClr val="FFFFFF"/>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(°C)</a:t>
                      </a:r>
                      <a:endParaRPr lang="en-US" sz="1000" b="1" i="0" u="none" strike="noStrike">
                        <a:solidFill>
                          <a:srgbClr val="FFFFFF"/>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(°C)</a:t>
                      </a:r>
                      <a:endParaRPr lang="en-US" sz="1000" b="1" i="0" u="none" strike="noStrike">
                        <a:solidFill>
                          <a:srgbClr val="FFFFFF"/>
                        </a:solidFill>
                        <a:effectLst/>
                        <a:latin typeface="Calibri" panose="020F0502020204030204" pitchFamily="34" charset="0"/>
                      </a:endParaRPr>
                    </a:p>
                  </a:txBody>
                  <a:tcPr marL="6627" marR="6627" marT="6627" marB="0" anchor="ctr"/>
                </a:tc>
                <a:extLst>
                  <a:ext uri="{0D108BD9-81ED-4DB2-BD59-A6C34878D82A}">
                    <a16:rowId xmlns:a16="http://schemas.microsoft.com/office/drawing/2014/main" val="3353129800"/>
                  </a:ext>
                </a:extLst>
              </a:tr>
              <a:tr h="178933">
                <a:tc>
                  <a:txBody>
                    <a:bodyPr/>
                    <a:lstStyle/>
                    <a:p>
                      <a:pPr algn="ctr" rtl="0" fontAlgn="ctr"/>
                      <a:r>
                        <a:rPr lang="en-US" sz="1000" u="none" strike="noStrike">
                          <a:effectLst/>
                        </a:rPr>
                        <a:t>A</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3536831613"/>
                  </a:ext>
                </a:extLst>
              </a:tr>
              <a:tr h="172306">
                <a:tc>
                  <a:txBody>
                    <a:bodyPr/>
                    <a:lstStyle/>
                    <a:p>
                      <a:pPr algn="ctr" rtl="0" fontAlgn="ctr"/>
                      <a:r>
                        <a:rPr lang="en-US" sz="1000" u="none" strike="noStrike">
                          <a:effectLst/>
                        </a:rPr>
                        <a:t>B1</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155543058"/>
                  </a:ext>
                </a:extLst>
              </a:tr>
              <a:tr h="172306">
                <a:tc>
                  <a:txBody>
                    <a:bodyPr/>
                    <a:lstStyle/>
                    <a:p>
                      <a:pPr algn="ctr" rtl="0" fontAlgn="ctr"/>
                      <a:r>
                        <a:rPr lang="en-US" sz="1000" u="none" strike="noStrike">
                          <a:effectLst/>
                        </a:rPr>
                        <a:t>B2</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4273241432"/>
                  </a:ext>
                </a:extLst>
              </a:tr>
              <a:tr h="172306">
                <a:tc>
                  <a:txBody>
                    <a:bodyPr/>
                    <a:lstStyle/>
                    <a:p>
                      <a:pPr algn="ctr" rtl="0" fontAlgn="ctr"/>
                      <a:r>
                        <a:rPr lang="en-US" sz="1000" u="none" strike="noStrike">
                          <a:effectLst/>
                        </a:rPr>
                        <a:t>B3</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2276277676"/>
                  </a:ext>
                </a:extLst>
              </a:tr>
              <a:tr h="172306">
                <a:tc>
                  <a:txBody>
                    <a:bodyPr/>
                    <a:lstStyle/>
                    <a:p>
                      <a:pPr algn="ctr" rtl="0" fontAlgn="ctr"/>
                      <a:r>
                        <a:rPr lang="en-US" sz="1000" u="none" strike="noStrike">
                          <a:effectLst/>
                        </a:rPr>
                        <a:t>Cmin</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283791560"/>
                  </a:ext>
                </a:extLst>
              </a:tr>
              <a:tr h="172306">
                <a:tc>
                  <a:txBody>
                    <a:bodyPr/>
                    <a:lstStyle/>
                    <a:p>
                      <a:pPr algn="ctr" rtl="0" fontAlgn="ctr"/>
                      <a:r>
                        <a:rPr lang="en-US" sz="1000" u="none" strike="noStrike">
                          <a:effectLst/>
                        </a:rPr>
                        <a:t>Cmax</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2759858662"/>
                  </a:ext>
                </a:extLst>
              </a:tr>
              <a:tr h="172306">
                <a:tc>
                  <a:txBody>
                    <a:bodyPr/>
                    <a:lstStyle/>
                    <a:p>
                      <a:pPr algn="ctr" rtl="0" fontAlgn="ctr"/>
                      <a:r>
                        <a:rPr lang="en-US" sz="1000" u="none" strike="noStrike">
                          <a:effectLst/>
                        </a:rPr>
                        <a:t>D1</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-44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-34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71</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4276040798"/>
                  </a:ext>
                </a:extLst>
              </a:tr>
              <a:tr h="172306">
                <a:tc>
                  <a:txBody>
                    <a:bodyPr/>
                    <a:lstStyle/>
                    <a:p>
                      <a:pPr algn="ctr" rtl="0" fontAlgn="ctr"/>
                      <a:r>
                        <a:rPr lang="en-US" sz="1000" u="none" strike="noStrike">
                          <a:effectLst/>
                        </a:rPr>
                        <a:t>D2</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-44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-34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71</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2825965552"/>
                  </a:ext>
                </a:extLst>
              </a:tr>
              <a:tr h="172306">
                <a:tc>
                  <a:txBody>
                    <a:bodyPr/>
                    <a:lstStyle/>
                    <a:p>
                      <a:pPr algn="ctr" rtl="0" fontAlgn="ctr"/>
                      <a:r>
                        <a:rPr lang="en-US" sz="1000" u="none" strike="noStrike">
                          <a:effectLst/>
                        </a:rPr>
                        <a:t>D3</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-44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-34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71</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3621907500"/>
                  </a:ext>
                </a:extLst>
              </a:tr>
              <a:tr h="172306">
                <a:tc>
                  <a:txBody>
                    <a:bodyPr/>
                    <a:lstStyle/>
                    <a:p>
                      <a:pPr algn="ctr" rtl="0" fontAlgn="ctr"/>
                      <a:r>
                        <a:rPr lang="en-US" sz="1000" u="none" strike="noStrike">
                          <a:effectLst/>
                        </a:rPr>
                        <a:t>E</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1700296239"/>
                  </a:ext>
                </a:extLst>
              </a:tr>
              <a:tr h="172306">
                <a:tc>
                  <a:txBody>
                    <a:bodyPr/>
                    <a:lstStyle/>
                    <a:p>
                      <a:pPr algn="ctr" rtl="0" fontAlgn="ctr"/>
                      <a:r>
                        <a:rPr lang="en-US" sz="1000" u="none" strike="noStrike">
                          <a:effectLst/>
                        </a:rPr>
                        <a:t>F</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1831429421"/>
                  </a:ext>
                </a:extLst>
              </a:tr>
              <a:tr h="172306">
                <a:tc>
                  <a:txBody>
                    <a:bodyPr/>
                    <a:lstStyle/>
                    <a:p>
                      <a:pPr algn="ctr" rtl="0" fontAlgn="ctr"/>
                      <a:r>
                        <a:rPr lang="en-US" sz="1000" u="none" strike="noStrike">
                          <a:effectLst/>
                        </a:rPr>
                        <a:t>G</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1900161387"/>
                  </a:ext>
                </a:extLst>
              </a:tr>
              <a:tr h="172306">
                <a:tc>
                  <a:txBody>
                    <a:bodyPr/>
                    <a:lstStyle/>
                    <a:p>
                      <a:pPr algn="ctr" rtl="0" fontAlgn="ctr"/>
                      <a:r>
                        <a:rPr lang="en-US" sz="1000" u="none" strike="noStrike">
                          <a:effectLst/>
                        </a:rPr>
                        <a:t>Hmin</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extLst>
                  <a:ext uri="{0D108BD9-81ED-4DB2-BD59-A6C34878D82A}">
                    <a16:rowId xmlns:a16="http://schemas.microsoft.com/office/drawing/2014/main" val="4289483875"/>
                  </a:ext>
                </a:extLst>
              </a:tr>
              <a:tr h="172306">
                <a:tc>
                  <a:txBody>
                    <a:bodyPr/>
                    <a:lstStyle/>
                    <a:p>
                      <a:pPr algn="ctr" rtl="0" fontAlgn="ctr"/>
                      <a:r>
                        <a:rPr lang="en-US" sz="1000" u="none" strike="noStrike">
                          <a:effectLst/>
                        </a:rPr>
                        <a:t>Hmax</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extLst>
                  <a:ext uri="{0D108BD9-81ED-4DB2-BD59-A6C34878D82A}">
                    <a16:rowId xmlns:a16="http://schemas.microsoft.com/office/drawing/2014/main" val="446636079"/>
                  </a:ext>
                </a:extLst>
              </a:tr>
              <a:tr h="172306">
                <a:tc>
                  <a:txBody>
                    <a:bodyPr/>
                    <a:lstStyle/>
                    <a:p>
                      <a:pPr algn="ctr" rtl="0" fontAlgn="ctr"/>
                      <a:r>
                        <a:rPr lang="en-US" sz="1000" u="none" strike="noStrike">
                          <a:effectLst/>
                        </a:rPr>
                        <a:t>I</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2302180045"/>
                  </a:ext>
                </a:extLst>
              </a:tr>
              <a:tr h="172306">
                <a:tc>
                  <a:txBody>
                    <a:bodyPr/>
                    <a:lstStyle/>
                    <a:p>
                      <a:pPr algn="ctr" rtl="0" fontAlgn="ctr"/>
                      <a:r>
                        <a:rPr lang="en-US" sz="1000" u="none" strike="noStrike">
                          <a:effectLst/>
                        </a:rPr>
                        <a:t>J</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3672830416"/>
                  </a:ext>
                </a:extLst>
              </a:tr>
              <a:tr h="172306">
                <a:tc>
                  <a:txBody>
                    <a:bodyPr/>
                    <a:lstStyle/>
                    <a:p>
                      <a:pPr algn="ctr" rtl="0" fontAlgn="ctr"/>
                      <a:r>
                        <a:rPr lang="en-US" sz="1000" u="none" strike="noStrike">
                          <a:effectLst/>
                        </a:rPr>
                        <a:t>K</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235081722"/>
                  </a:ext>
                </a:extLst>
              </a:tr>
              <a:tr h="172306">
                <a:tc>
                  <a:txBody>
                    <a:bodyPr/>
                    <a:lstStyle/>
                    <a:p>
                      <a:pPr algn="ctr" rtl="0" fontAlgn="ctr"/>
                      <a:r>
                        <a:rPr lang="en-US" sz="1000" u="none" strike="noStrike">
                          <a:effectLst/>
                        </a:rPr>
                        <a:t>L</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75359981"/>
                  </a:ext>
                </a:extLst>
              </a:tr>
              <a:tr h="172306">
                <a:tc>
                  <a:txBody>
                    <a:bodyPr/>
                    <a:lstStyle/>
                    <a:p>
                      <a:pPr algn="ctr" rtl="0" fontAlgn="ctr"/>
                      <a:r>
                        <a:rPr lang="en-US" sz="1000" u="none" strike="noStrike">
                          <a:effectLst/>
                        </a:rPr>
                        <a:t>M</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050" b="0" i="0" u="none" strike="noStrike" dirty="0">
                          <a:solidFill>
                            <a:srgbClr val="000000"/>
                          </a:solidFill>
                          <a:effectLst/>
                          <a:latin typeface="Calibri" panose="020F0502020204030204" pitchFamily="34" charset="0"/>
                        </a:rPr>
                        <a:t>50</a:t>
                      </a:r>
                    </a:p>
                  </a:txBody>
                  <a:tcPr marL="9525" marR="9525" marT="9525" marB="0" anchor="b"/>
                </a:tc>
                <a:extLst>
                  <a:ext uri="{0D108BD9-81ED-4DB2-BD59-A6C34878D82A}">
                    <a16:rowId xmlns:a16="http://schemas.microsoft.com/office/drawing/2014/main" val="2619728268"/>
                  </a:ext>
                </a:extLst>
              </a:tr>
              <a:tr h="172306">
                <a:tc>
                  <a:txBody>
                    <a:bodyPr/>
                    <a:lstStyle/>
                    <a:p>
                      <a:pPr algn="ctr" rtl="0" fontAlgn="ctr"/>
                      <a:r>
                        <a:rPr lang="en-US" sz="1000" u="none" strike="noStrike">
                          <a:effectLst/>
                        </a:rPr>
                        <a:t>N1min</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2</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dirty="0">
                          <a:effectLst/>
                        </a:rPr>
                        <a:t>5</a:t>
                      </a:r>
                      <a:endParaRPr lang="en-US" sz="1000" b="0" i="0" u="none" strike="noStrike" dirty="0">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25</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30</a:t>
                      </a:r>
                      <a:endParaRPr lang="en-US" sz="1000" b="0" i="0" u="none" strike="noStrike">
                        <a:solidFill>
                          <a:srgbClr val="000000"/>
                        </a:solidFill>
                        <a:effectLst/>
                        <a:latin typeface="Calibri" panose="020F0502020204030204" pitchFamily="34" charset="0"/>
                      </a:endParaRPr>
                    </a:p>
                  </a:txBody>
                  <a:tcPr marL="6627" marR="6627" marT="6627" marB="0" anchor="ctr"/>
                </a:tc>
                <a:extLst>
                  <a:ext uri="{0D108BD9-81ED-4DB2-BD59-A6C34878D82A}">
                    <a16:rowId xmlns:a16="http://schemas.microsoft.com/office/drawing/2014/main" val="1409701920"/>
                  </a:ext>
                </a:extLst>
              </a:tr>
              <a:tr h="172306">
                <a:tc>
                  <a:txBody>
                    <a:bodyPr/>
                    <a:lstStyle/>
                    <a:p>
                      <a:pPr algn="ctr" rtl="0" fontAlgn="ctr"/>
                      <a:r>
                        <a:rPr lang="en-US" sz="1000" u="none" strike="noStrike">
                          <a:effectLst/>
                        </a:rPr>
                        <a:t>N1Max</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2</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b="0" i="0" u="none" strike="noStrike" dirty="0">
                          <a:solidFill>
                            <a:srgbClr val="000000"/>
                          </a:solidFill>
                          <a:effectLst/>
                          <a:latin typeface="Calibri" panose="020F0502020204030204" pitchFamily="34" charset="0"/>
                        </a:rPr>
                        <a:t>5</a:t>
                      </a:r>
                    </a:p>
                  </a:txBody>
                  <a:tcPr marL="6627" marR="6627" marT="6627" marB="0" anchor="ctr"/>
                </a:tc>
                <a:tc>
                  <a:txBody>
                    <a:bodyPr/>
                    <a:lstStyle/>
                    <a:p>
                      <a:pPr algn="ctr" rtl="0" fontAlgn="ctr"/>
                      <a:r>
                        <a:rPr lang="en-US" sz="1000" u="none" strike="noStrike">
                          <a:effectLst/>
                        </a:rPr>
                        <a:t>25</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30</a:t>
                      </a:r>
                      <a:endParaRPr lang="en-US" sz="1000" b="0" i="0" u="none" strike="noStrike">
                        <a:solidFill>
                          <a:srgbClr val="000000"/>
                        </a:solidFill>
                        <a:effectLst/>
                        <a:latin typeface="Calibri" panose="020F0502020204030204" pitchFamily="34" charset="0"/>
                      </a:endParaRPr>
                    </a:p>
                  </a:txBody>
                  <a:tcPr marL="6627" marR="6627" marT="6627" marB="0" anchor="ctr"/>
                </a:tc>
                <a:extLst>
                  <a:ext uri="{0D108BD9-81ED-4DB2-BD59-A6C34878D82A}">
                    <a16:rowId xmlns:a16="http://schemas.microsoft.com/office/drawing/2014/main" val="3129005301"/>
                  </a:ext>
                </a:extLst>
              </a:tr>
              <a:tr h="172306">
                <a:tc>
                  <a:txBody>
                    <a:bodyPr/>
                    <a:lstStyle/>
                    <a:p>
                      <a:pPr algn="ctr" rtl="0" fontAlgn="ctr"/>
                      <a:r>
                        <a:rPr lang="en-US" sz="1000" u="none" strike="noStrike">
                          <a:effectLst/>
                        </a:rPr>
                        <a:t>N2Min</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2</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b="0" i="0" u="none" strike="noStrike" dirty="0">
                          <a:solidFill>
                            <a:srgbClr val="000000"/>
                          </a:solidFill>
                          <a:effectLst/>
                          <a:latin typeface="Calibri" panose="020F0502020204030204" pitchFamily="34" charset="0"/>
                        </a:rPr>
                        <a:t>5</a:t>
                      </a:r>
                    </a:p>
                  </a:txBody>
                  <a:tcPr marL="6627" marR="6627" marT="6627" marB="0" anchor="ctr"/>
                </a:tc>
                <a:tc>
                  <a:txBody>
                    <a:bodyPr/>
                    <a:lstStyle/>
                    <a:p>
                      <a:pPr algn="ctr" rtl="0" fontAlgn="ctr"/>
                      <a:r>
                        <a:rPr lang="en-US" sz="1000" u="none" strike="noStrike">
                          <a:effectLst/>
                        </a:rPr>
                        <a:t>25</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30</a:t>
                      </a:r>
                      <a:endParaRPr lang="en-US" sz="1000" b="0" i="0" u="none" strike="noStrike">
                        <a:solidFill>
                          <a:srgbClr val="000000"/>
                        </a:solidFill>
                        <a:effectLst/>
                        <a:latin typeface="Calibri" panose="020F0502020204030204" pitchFamily="34" charset="0"/>
                      </a:endParaRPr>
                    </a:p>
                  </a:txBody>
                  <a:tcPr marL="6627" marR="6627" marT="6627" marB="0" anchor="ctr"/>
                </a:tc>
                <a:extLst>
                  <a:ext uri="{0D108BD9-81ED-4DB2-BD59-A6C34878D82A}">
                    <a16:rowId xmlns:a16="http://schemas.microsoft.com/office/drawing/2014/main" val="3221785404"/>
                  </a:ext>
                </a:extLst>
              </a:tr>
              <a:tr h="172306">
                <a:tc>
                  <a:txBody>
                    <a:bodyPr/>
                    <a:lstStyle/>
                    <a:p>
                      <a:pPr algn="ctr" rtl="0" fontAlgn="ctr"/>
                      <a:r>
                        <a:rPr lang="en-US" sz="1000" u="none" strike="noStrike">
                          <a:effectLst/>
                        </a:rPr>
                        <a:t>N2Max</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2</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b="0" i="0" u="none" strike="noStrike" dirty="0">
                          <a:solidFill>
                            <a:srgbClr val="000000"/>
                          </a:solidFill>
                          <a:effectLst/>
                          <a:latin typeface="Calibri" panose="020F0502020204030204" pitchFamily="34" charset="0"/>
                        </a:rPr>
                        <a:t>5</a:t>
                      </a:r>
                    </a:p>
                  </a:txBody>
                  <a:tcPr marL="6627" marR="6627" marT="6627" marB="0" anchor="ctr"/>
                </a:tc>
                <a:tc>
                  <a:txBody>
                    <a:bodyPr/>
                    <a:lstStyle/>
                    <a:p>
                      <a:pPr algn="ctr" rtl="0" fontAlgn="ctr"/>
                      <a:r>
                        <a:rPr lang="en-US" sz="1000" u="none" strike="noStrike">
                          <a:effectLst/>
                        </a:rPr>
                        <a:t>25</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30</a:t>
                      </a:r>
                      <a:endParaRPr lang="en-US" sz="1000" b="0" i="0" u="none" strike="noStrike">
                        <a:solidFill>
                          <a:srgbClr val="000000"/>
                        </a:solidFill>
                        <a:effectLst/>
                        <a:latin typeface="Calibri" panose="020F0502020204030204" pitchFamily="34" charset="0"/>
                      </a:endParaRPr>
                    </a:p>
                  </a:txBody>
                  <a:tcPr marL="6627" marR="6627" marT="6627" marB="0" anchor="ctr"/>
                </a:tc>
                <a:extLst>
                  <a:ext uri="{0D108BD9-81ED-4DB2-BD59-A6C34878D82A}">
                    <a16:rowId xmlns:a16="http://schemas.microsoft.com/office/drawing/2014/main" val="4195550738"/>
                  </a:ext>
                </a:extLst>
              </a:tr>
              <a:tr h="172306">
                <a:tc>
                  <a:txBody>
                    <a:bodyPr/>
                    <a:lstStyle/>
                    <a:p>
                      <a:pPr algn="ctr" rtl="0" fontAlgn="ctr"/>
                      <a:r>
                        <a:rPr lang="en-US" sz="1000" u="none" strike="noStrike">
                          <a:effectLst/>
                        </a:rPr>
                        <a:t>N3Min</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2</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b="0" i="0" u="none" strike="noStrike" dirty="0">
                          <a:solidFill>
                            <a:srgbClr val="000000"/>
                          </a:solidFill>
                          <a:effectLst/>
                          <a:latin typeface="Calibri" panose="020F0502020204030204" pitchFamily="34" charset="0"/>
                        </a:rPr>
                        <a:t>5</a:t>
                      </a:r>
                    </a:p>
                  </a:txBody>
                  <a:tcPr marL="6627" marR="6627" marT="6627" marB="0" anchor="ctr"/>
                </a:tc>
                <a:tc>
                  <a:txBody>
                    <a:bodyPr/>
                    <a:lstStyle/>
                    <a:p>
                      <a:pPr algn="ctr" rtl="0" fontAlgn="ctr"/>
                      <a:r>
                        <a:rPr lang="en-US" sz="1000" u="none" strike="noStrike">
                          <a:effectLst/>
                        </a:rPr>
                        <a:t>25</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30</a:t>
                      </a:r>
                      <a:endParaRPr lang="en-US" sz="1000" b="0" i="0" u="none" strike="noStrike">
                        <a:solidFill>
                          <a:srgbClr val="000000"/>
                        </a:solidFill>
                        <a:effectLst/>
                        <a:latin typeface="Calibri" panose="020F0502020204030204" pitchFamily="34" charset="0"/>
                      </a:endParaRPr>
                    </a:p>
                  </a:txBody>
                  <a:tcPr marL="6627" marR="6627" marT="6627" marB="0" anchor="ctr"/>
                </a:tc>
                <a:extLst>
                  <a:ext uri="{0D108BD9-81ED-4DB2-BD59-A6C34878D82A}">
                    <a16:rowId xmlns:a16="http://schemas.microsoft.com/office/drawing/2014/main" val="2522041746"/>
                  </a:ext>
                </a:extLst>
              </a:tr>
              <a:tr h="172306">
                <a:tc>
                  <a:txBody>
                    <a:bodyPr/>
                    <a:lstStyle/>
                    <a:p>
                      <a:pPr algn="ctr" rtl="0" fontAlgn="ctr"/>
                      <a:r>
                        <a:rPr lang="en-US" sz="1000" u="none" strike="noStrike">
                          <a:effectLst/>
                        </a:rPr>
                        <a:t>N3Max</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2</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b="0" i="0" u="none" strike="noStrike" dirty="0">
                          <a:solidFill>
                            <a:srgbClr val="000000"/>
                          </a:solidFill>
                          <a:effectLst/>
                          <a:latin typeface="Calibri" panose="020F0502020204030204" pitchFamily="34" charset="0"/>
                        </a:rPr>
                        <a:t>5</a:t>
                      </a:r>
                    </a:p>
                  </a:txBody>
                  <a:tcPr marL="6627" marR="6627" marT="6627" marB="0" anchor="ctr"/>
                </a:tc>
                <a:tc>
                  <a:txBody>
                    <a:bodyPr/>
                    <a:lstStyle/>
                    <a:p>
                      <a:pPr algn="ctr" rtl="0" fontAlgn="ctr"/>
                      <a:r>
                        <a:rPr lang="en-US" sz="1000" u="none" strike="noStrike">
                          <a:effectLst/>
                        </a:rPr>
                        <a:t>25</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30</a:t>
                      </a:r>
                      <a:endParaRPr lang="en-US" sz="1000" b="0" i="0" u="none" strike="noStrike">
                        <a:solidFill>
                          <a:srgbClr val="000000"/>
                        </a:solidFill>
                        <a:effectLst/>
                        <a:latin typeface="Calibri" panose="020F0502020204030204" pitchFamily="34" charset="0"/>
                      </a:endParaRPr>
                    </a:p>
                  </a:txBody>
                  <a:tcPr marL="6627" marR="6627" marT="6627" marB="0" anchor="ctr"/>
                </a:tc>
                <a:extLst>
                  <a:ext uri="{0D108BD9-81ED-4DB2-BD59-A6C34878D82A}">
                    <a16:rowId xmlns:a16="http://schemas.microsoft.com/office/drawing/2014/main" val="3333089732"/>
                  </a:ext>
                </a:extLst>
              </a:tr>
              <a:tr h="172306">
                <a:tc>
                  <a:txBody>
                    <a:bodyPr/>
                    <a:lstStyle/>
                    <a:p>
                      <a:pPr algn="ctr" rtl="0" fontAlgn="ctr"/>
                      <a:r>
                        <a:rPr lang="en-US" sz="1000" u="none" strike="noStrike">
                          <a:effectLst/>
                        </a:rPr>
                        <a:t>N4Min</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2</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b="0" i="0" u="none" strike="noStrike" dirty="0">
                          <a:solidFill>
                            <a:srgbClr val="000000"/>
                          </a:solidFill>
                          <a:effectLst/>
                          <a:latin typeface="Calibri" panose="020F0502020204030204" pitchFamily="34" charset="0"/>
                        </a:rPr>
                        <a:t>5</a:t>
                      </a:r>
                    </a:p>
                  </a:txBody>
                  <a:tcPr marL="6627" marR="6627" marT="6627" marB="0" anchor="ctr"/>
                </a:tc>
                <a:tc>
                  <a:txBody>
                    <a:bodyPr/>
                    <a:lstStyle/>
                    <a:p>
                      <a:pPr algn="ctr" rtl="0" fontAlgn="ctr"/>
                      <a:r>
                        <a:rPr lang="en-US" sz="1000" u="none" strike="noStrike">
                          <a:effectLst/>
                        </a:rPr>
                        <a:t>25</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30</a:t>
                      </a:r>
                      <a:endParaRPr lang="en-US" sz="1000" b="0" i="0" u="none" strike="noStrike">
                        <a:solidFill>
                          <a:srgbClr val="000000"/>
                        </a:solidFill>
                        <a:effectLst/>
                        <a:latin typeface="Calibri" panose="020F0502020204030204" pitchFamily="34" charset="0"/>
                      </a:endParaRPr>
                    </a:p>
                  </a:txBody>
                  <a:tcPr marL="6627" marR="6627" marT="6627" marB="0" anchor="ctr"/>
                </a:tc>
                <a:extLst>
                  <a:ext uri="{0D108BD9-81ED-4DB2-BD59-A6C34878D82A}">
                    <a16:rowId xmlns:a16="http://schemas.microsoft.com/office/drawing/2014/main" val="1441119920"/>
                  </a:ext>
                </a:extLst>
              </a:tr>
              <a:tr h="172306">
                <a:tc>
                  <a:txBody>
                    <a:bodyPr/>
                    <a:lstStyle/>
                    <a:p>
                      <a:pPr algn="ctr" rtl="0" fontAlgn="ctr"/>
                      <a:r>
                        <a:rPr lang="en-US" sz="1000" u="none" strike="noStrike">
                          <a:effectLst/>
                        </a:rPr>
                        <a:t>N4Max</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a:effectLst/>
                        </a:rPr>
                        <a:t>2</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b="0" i="0" u="none" strike="noStrike" dirty="0">
                          <a:solidFill>
                            <a:srgbClr val="000000"/>
                          </a:solidFill>
                          <a:effectLst/>
                          <a:latin typeface="Calibri" panose="020F0502020204030204" pitchFamily="34" charset="0"/>
                        </a:rPr>
                        <a:t>5</a:t>
                      </a:r>
                    </a:p>
                  </a:txBody>
                  <a:tcPr marL="6627" marR="6627" marT="6627" marB="0" anchor="ctr"/>
                </a:tc>
                <a:tc>
                  <a:txBody>
                    <a:bodyPr/>
                    <a:lstStyle/>
                    <a:p>
                      <a:pPr algn="ctr" rtl="0" fontAlgn="ctr"/>
                      <a:r>
                        <a:rPr lang="en-US" sz="1000" u="none" strike="noStrike">
                          <a:effectLst/>
                        </a:rPr>
                        <a:t>25</a:t>
                      </a:r>
                      <a:endParaRPr lang="en-US" sz="1000" b="0" i="0" u="none" strike="noStrike">
                        <a:solidFill>
                          <a:srgbClr val="000000"/>
                        </a:solidFill>
                        <a:effectLst/>
                        <a:latin typeface="Calibri" panose="020F0502020204030204" pitchFamily="34" charset="0"/>
                      </a:endParaRPr>
                    </a:p>
                  </a:txBody>
                  <a:tcPr marL="6627" marR="6627" marT="6627" marB="0" anchor="ctr"/>
                </a:tc>
                <a:tc>
                  <a:txBody>
                    <a:bodyPr/>
                    <a:lstStyle/>
                    <a:p>
                      <a:pPr algn="ctr" rtl="0" fontAlgn="ctr"/>
                      <a:r>
                        <a:rPr lang="en-US" sz="1000" u="none" strike="noStrike" dirty="0">
                          <a:effectLst/>
                        </a:rPr>
                        <a:t>30</a:t>
                      </a:r>
                      <a:endParaRPr lang="en-US" sz="1000" b="0" i="0" u="none" strike="noStrike" dirty="0">
                        <a:solidFill>
                          <a:srgbClr val="000000"/>
                        </a:solidFill>
                        <a:effectLst/>
                        <a:latin typeface="Calibri" panose="020F0502020204030204" pitchFamily="34" charset="0"/>
                      </a:endParaRPr>
                    </a:p>
                  </a:txBody>
                  <a:tcPr marL="6627" marR="6627" marT="6627" marB="0" anchor="ctr"/>
                </a:tc>
                <a:extLst>
                  <a:ext uri="{0D108BD9-81ED-4DB2-BD59-A6C34878D82A}">
                    <a16:rowId xmlns:a16="http://schemas.microsoft.com/office/drawing/2014/main" val="1691135581"/>
                  </a:ext>
                </a:extLst>
              </a:tr>
            </a:tbl>
          </a:graphicData>
        </a:graphic>
      </p:graphicFrame>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2942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Evaluating the Predictions</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266</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152400" y="1066800"/>
            <a:ext cx="4343400" cy="5270674"/>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500" b="1" i="1" dirty="0">
                <a:solidFill>
                  <a:srgbClr val="0B3D91"/>
                </a:solidFill>
                <a:latin typeface="Calibri" pitchFamily="34" charset="0"/>
              </a:rPr>
              <a:t>What do those Excel functions do?</a:t>
            </a:r>
          </a:p>
          <a:p>
            <a:pPr marL="339725" lvl="1" indent="-174625" eaLnBrk="1" hangingPunct="1">
              <a:buFont typeface="Arial" pitchFamily="34" charset="0"/>
              <a:buChar char="•"/>
              <a:defRPr/>
            </a:pPr>
            <a:r>
              <a:rPr lang="en-US" sz="1450" dirty="0">
                <a:solidFill>
                  <a:srgbClr val="0B3D91"/>
                </a:solidFill>
                <a:latin typeface="Calibri" pitchFamily="34" charset="0"/>
              </a:rPr>
              <a:t>INDIRECT Excel function: return Excel object for evaluated string (e.g. “A1” would return the value in cell A1, “A1:B30” would return the range A1:B30</a:t>
            </a:r>
          </a:p>
          <a:p>
            <a:pPr marL="339725" lvl="1" indent="-174625" eaLnBrk="1" hangingPunct="1">
              <a:buFont typeface="Arial" pitchFamily="34" charset="0"/>
              <a:buChar char="•"/>
              <a:defRPr/>
            </a:pPr>
            <a:r>
              <a:rPr lang="en-US" sz="1450" dirty="0">
                <a:solidFill>
                  <a:srgbClr val="0B3D91"/>
                </a:solidFill>
                <a:latin typeface="Calibri" pitchFamily="34" charset="0"/>
              </a:rPr>
              <a:t>MATCH returns index in Search range where Search Text is found</a:t>
            </a:r>
          </a:p>
          <a:p>
            <a:pPr marL="174625" indent="-174625" eaLnBrk="1" hangingPunct="1">
              <a:buFont typeface="Arial" pitchFamily="34" charset="0"/>
              <a:buChar char="•"/>
              <a:defRPr/>
            </a:pPr>
            <a:r>
              <a:rPr lang="en-US" sz="1500" b="1" i="1" dirty="0">
                <a:solidFill>
                  <a:srgbClr val="0B3D91"/>
                </a:solidFill>
                <a:latin typeface="Calibri" pitchFamily="34" charset="0"/>
              </a:rPr>
              <a:t>Now, with model data, the “Thermal Analysis” portion can begin.  Up to now, the effort could more correctly be described as “Thermal Modeling”.  But the “Analysis” portion is where the engineer is needed to interpret the data and make decision about design acceptability or if possible design modifications are needed.</a:t>
            </a:r>
          </a:p>
          <a:p>
            <a:pPr marL="174625" indent="-174625" eaLnBrk="1" hangingPunct="1">
              <a:buFont typeface="Arial" pitchFamily="34" charset="0"/>
              <a:buChar char="•"/>
              <a:defRPr/>
            </a:pPr>
            <a:r>
              <a:rPr lang="en-US" sz="1500" b="1" i="1" dirty="0" err="1">
                <a:solidFill>
                  <a:srgbClr val="0B3D91"/>
                </a:solidFill>
                <a:latin typeface="Calibri" pitchFamily="34" charset="0"/>
              </a:rPr>
              <a:t>Component_N</a:t>
            </a:r>
            <a:r>
              <a:rPr lang="en-US" sz="1500" b="1" i="1" dirty="0">
                <a:solidFill>
                  <a:srgbClr val="0B3D91"/>
                </a:solidFill>
                <a:latin typeface="Calibri" pitchFamily="34" charset="0"/>
              </a:rPr>
              <a:t> looks badly outside of limits, with max and min temperatures well beyond the limits.  Recall that this was a thin walled, low  conductivity component with heaters.  It is likely  that the heater design needed to be revisited.</a:t>
            </a:r>
          </a:p>
          <a:p>
            <a:pPr marL="174625" indent="-174625">
              <a:buFont typeface="Arial" pitchFamily="34" charset="0"/>
              <a:buChar char="•"/>
              <a:defRPr/>
            </a:pPr>
            <a:r>
              <a:rPr lang="en-US" sz="1500" b="1" i="1" dirty="0">
                <a:solidFill>
                  <a:srgbClr val="0B3D91"/>
                </a:solidFill>
                <a:latin typeface="Calibri" pitchFamily="34" charset="0"/>
              </a:rPr>
              <a:t>Numerous components are near or slightly below their operational limit.  As most of these are mounted to Deck_1, it suggests an operational heater may be needed</a:t>
            </a:r>
          </a:p>
          <a:p>
            <a:pPr marL="174625" indent="-174625" eaLnBrk="1" hangingPunct="1">
              <a:buFont typeface="Arial" pitchFamily="34" charset="0"/>
              <a:buChar char="•"/>
              <a:defRPr/>
            </a:pPr>
            <a:r>
              <a:rPr lang="en-US" sz="1500" b="1" i="1" dirty="0" err="1">
                <a:solidFill>
                  <a:srgbClr val="0B3D91"/>
                </a:solidFill>
                <a:latin typeface="Calibri" pitchFamily="34" charset="0"/>
              </a:rPr>
              <a:t>Component_C</a:t>
            </a:r>
            <a:r>
              <a:rPr lang="en-US" sz="1500" b="1" i="1" dirty="0">
                <a:solidFill>
                  <a:srgbClr val="0B3D91"/>
                </a:solidFill>
                <a:latin typeface="Calibri" pitchFamily="34" charset="0"/>
              </a:rPr>
              <a:t> is also predicting higher than the limit</a:t>
            </a:r>
            <a:endParaRPr lang="en-US" sz="1500" dirty="0">
              <a:solidFill>
                <a:srgbClr val="0B3D91"/>
              </a:solidFill>
              <a:latin typeface="Calibri" pitchFamily="34" charset="0"/>
            </a:endParaRPr>
          </a:p>
        </p:txBody>
      </p:sp>
      <p:graphicFrame>
        <p:nvGraphicFramePr>
          <p:cNvPr id="2" name="Table 1">
            <a:extLst>
              <a:ext uri="{FF2B5EF4-FFF2-40B4-BE49-F238E27FC236}">
                <a16:creationId xmlns:a16="http://schemas.microsoft.com/office/drawing/2014/main" id="{71185BA8-74FC-49E7-A860-35FB1EA9F069}"/>
              </a:ext>
            </a:extLst>
          </p:cNvPr>
          <p:cNvGraphicFramePr>
            <a:graphicFrameLocks noGrp="1"/>
          </p:cNvGraphicFramePr>
          <p:nvPr>
            <p:extLst>
              <p:ext uri="{D42A27DB-BD31-4B8C-83A1-F6EECF244321}">
                <p14:modId xmlns:p14="http://schemas.microsoft.com/office/powerpoint/2010/main" val="1122657868"/>
              </p:ext>
            </p:extLst>
          </p:nvPr>
        </p:nvGraphicFramePr>
        <p:xfrm>
          <a:off x="4648200" y="1143000"/>
          <a:ext cx="4401161" cy="5162551"/>
        </p:xfrm>
        <a:graphic>
          <a:graphicData uri="http://schemas.openxmlformats.org/drawingml/2006/table">
            <a:tbl>
              <a:tblPr>
                <a:tableStyleId>{5C22544A-7EE6-4342-B048-85BDC9FD1C3A}</a:tableStyleId>
              </a:tblPr>
              <a:tblGrid>
                <a:gridCol w="884589">
                  <a:extLst>
                    <a:ext uri="{9D8B030D-6E8A-4147-A177-3AD203B41FA5}">
                      <a16:colId xmlns:a16="http://schemas.microsoft.com/office/drawing/2014/main" val="1380986400"/>
                    </a:ext>
                  </a:extLst>
                </a:gridCol>
                <a:gridCol w="577428">
                  <a:extLst>
                    <a:ext uri="{9D8B030D-6E8A-4147-A177-3AD203B41FA5}">
                      <a16:colId xmlns:a16="http://schemas.microsoft.com/office/drawing/2014/main" val="1976468523"/>
                    </a:ext>
                  </a:extLst>
                </a:gridCol>
                <a:gridCol w="587829">
                  <a:extLst>
                    <a:ext uri="{9D8B030D-6E8A-4147-A177-3AD203B41FA5}">
                      <a16:colId xmlns:a16="http://schemas.microsoft.com/office/drawing/2014/main" val="1010347862"/>
                    </a:ext>
                  </a:extLst>
                </a:gridCol>
                <a:gridCol w="587829">
                  <a:extLst>
                    <a:ext uri="{9D8B030D-6E8A-4147-A177-3AD203B41FA5}">
                      <a16:colId xmlns:a16="http://schemas.microsoft.com/office/drawing/2014/main" val="2908522108"/>
                    </a:ext>
                  </a:extLst>
                </a:gridCol>
                <a:gridCol w="720730">
                  <a:extLst>
                    <a:ext uri="{9D8B030D-6E8A-4147-A177-3AD203B41FA5}">
                      <a16:colId xmlns:a16="http://schemas.microsoft.com/office/drawing/2014/main" val="261276302"/>
                    </a:ext>
                  </a:extLst>
                </a:gridCol>
                <a:gridCol w="454927">
                  <a:extLst>
                    <a:ext uri="{9D8B030D-6E8A-4147-A177-3AD203B41FA5}">
                      <a16:colId xmlns:a16="http://schemas.microsoft.com/office/drawing/2014/main" val="1048347995"/>
                    </a:ext>
                  </a:extLst>
                </a:gridCol>
                <a:gridCol w="587829">
                  <a:extLst>
                    <a:ext uri="{9D8B030D-6E8A-4147-A177-3AD203B41FA5}">
                      <a16:colId xmlns:a16="http://schemas.microsoft.com/office/drawing/2014/main" val="1864241825"/>
                    </a:ext>
                  </a:extLst>
                </a:gridCol>
              </a:tblGrid>
              <a:tr h="178019">
                <a:tc>
                  <a:txBody>
                    <a:bodyPr/>
                    <a:lstStyle/>
                    <a:p>
                      <a:pPr algn="ctr" fontAlgn="b"/>
                      <a:r>
                        <a:rPr lang="en-US" sz="1100" u="none" strike="noStrike" dirty="0">
                          <a:effectLst/>
                        </a:rPr>
                        <a:t>Component</a:t>
                      </a:r>
                      <a:endParaRPr lang="en-US" sz="110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SurvLow</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OpLow</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OpHigh</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SurvHigh</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168945552"/>
                  </a:ext>
                </a:extLst>
              </a:tr>
              <a:tr h="178019">
                <a:tc>
                  <a:txBody>
                    <a:bodyPr/>
                    <a:lstStyle/>
                    <a:p>
                      <a:pPr algn="ctr" fontAlgn="b"/>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(°C)</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(°C)</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(°C)</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(°C)</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dirty="0">
                          <a:solidFill>
                            <a:srgbClr val="000000"/>
                          </a:solidFill>
                          <a:effectLst/>
                          <a:latin typeface="Calibri" panose="020F0502020204030204" pitchFamily="34" charset="0"/>
                        </a:rPr>
                        <a:t>Min</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Max</a:t>
                      </a:r>
                    </a:p>
                  </a:txBody>
                  <a:tcPr marL="9525" marR="9525" marT="9525" marB="0" anchor="b"/>
                </a:tc>
                <a:extLst>
                  <a:ext uri="{0D108BD9-81ED-4DB2-BD59-A6C34878D82A}">
                    <a16:rowId xmlns:a16="http://schemas.microsoft.com/office/drawing/2014/main" val="202771723"/>
                  </a:ext>
                </a:extLst>
              </a:tr>
              <a:tr h="178019">
                <a:tc>
                  <a:txBody>
                    <a:bodyPr/>
                    <a:lstStyle/>
                    <a:p>
                      <a:pPr algn="ctr" fontAlgn="b"/>
                      <a:r>
                        <a:rPr lang="en-US" sz="1100" u="none" strike="noStrike">
                          <a:effectLst/>
                        </a:rPr>
                        <a:t>A</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-6.0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21.0</a:t>
                      </a:r>
                    </a:p>
                  </a:txBody>
                  <a:tcPr marL="9525" marR="9525" marT="9525" marB="0" anchor="b"/>
                </a:tc>
                <a:extLst>
                  <a:ext uri="{0D108BD9-81ED-4DB2-BD59-A6C34878D82A}">
                    <a16:rowId xmlns:a16="http://schemas.microsoft.com/office/drawing/2014/main" val="4223642670"/>
                  </a:ext>
                </a:extLst>
              </a:tr>
              <a:tr h="178019">
                <a:tc>
                  <a:txBody>
                    <a:bodyPr/>
                    <a:lstStyle/>
                    <a:p>
                      <a:pPr algn="ctr" fontAlgn="b"/>
                      <a:r>
                        <a:rPr lang="en-US" sz="1100" u="none" strike="noStrike">
                          <a:effectLst/>
                        </a:rPr>
                        <a:t>B1</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-13.4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11.7</a:t>
                      </a:r>
                    </a:p>
                  </a:txBody>
                  <a:tcPr marL="9525" marR="9525" marT="9525" marB="0" anchor="b"/>
                </a:tc>
                <a:extLst>
                  <a:ext uri="{0D108BD9-81ED-4DB2-BD59-A6C34878D82A}">
                    <a16:rowId xmlns:a16="http://schemas.microsoft.com/office/drawing/2014/main" val="2955124276"/>
                  </a:ext>
                </a:extLst>
              </a:tr>
              <a:tr h="178019">
                <a:tc>
                  <a:txBody>
                    <a:bodyPr/>
                    <a:lstStyle/>
                    <a:p>
                      <a:pPr algn="ctr" fontAlgn="b"/>
                      <a:r>
                        <a:rPr lang="en-US" sz="1100" u="none" strike="noStrike">
                          <a:effectLst/>
                        </a:rPr>
                        <a:t>B2</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-12.9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12.2</a:t>
                      </a:r>
                    </a:p>
                  </a:txBody>
                  <a:tcPr marL="9525" marR="9525" marT="9525" marB="0" anchor="b"/>
                </a:tc>
                <a:extLst>
                  <a:ext uri="{0D108BD9-81ED-4DB2-BD59-A6C34878D82A}">
                    <a16:rowId xmlns:a16="http://schemas.microsoft.com/office/drawing/2014/main" val="1479294991"/>
                  </a:ext>
                </a:extLst>
              </a:tr>
              <a:tr h="178019">
                <a:tc>
                  <a:txBody>
                    <a:bodyPr/>
                    <a:lstStyle/>
                    <a:p>
                      <a:pPr algn="ctr" fontAlgn="b"/>
                      <a:r>
                        <a:rPr lang="en-US" sz="1100" u="none" strike="noStrike">
                          <a:effectLst/>
                        </a:rPr>
                        <a:t>B3</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dirty="0">
                          <a:effectLst/>
                        </a:rPr>
                        <a:t>-20</a:t>
                      </a:r>
                      <a:endParaRPr lang="en-US" sz="110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-10.2</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15.5</a:t>
                      </a:r>
                    </a:p>
                  </a:txBody>
                  <a:tcPr marL="9525" marR="9525" marT="9525" marB="0" anchor="b"/>
                </a:tc>
                <a:extLst>
                  <a:ext uri="{0D108BD9-81ED-4DB2-BD59-A6C34878D82A}">
                    <a16:rowId xmlns:a16="http://schemas.microsoft.com/office/drawing/2014/main" val="2114851959"/>
                  </a:ext>
                </a:extLst>
              </a:tr>
              <a:tr h="178019">
                <a:tc>
                  <a:txBody>
                    <a:bodyPr/>
                    <a:lstStyle/>
                    <a:p>
                      <a:pPr algn="ctr" fontAlgn="b"/>
                      <a:r>
                        <a:rPr lang="en-US" sz="1100" u="none" strike="noStrike">
                          <a:effectLst/>
                        </a:rPr>
                        <a:t>Cmin</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-3.6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25.0</a:t>
                      </a:r>
                    </a:p>
                  </a:txBody>
                  <a:tcPr marL="9525" marR="9525" marT="9525" marB="0" anchor="b"/>
                </a:tc>
                <a:extLst>
                  <a:ext uri="{0D108BD9-81ED-4DB2-BD59-A6C34878D82A}">
                    <a16:rowId xmlns:a16="http://schemas.microsoft.com/office/drawing/2014/main" val="1500406121"/>
                  </a:ext>
                </a:extLst>
              </a:tr>
              <a:tr h="178019">
                <a:tc>
                  <a:txBody>
                    <a:bodyPr/>
                    <a:lstStyle/>
                    <a:p>
                      <a:pPr algn="ctr" fontAlgn="b"/>
                      <a:r>
                        <a:rPr lang="en-US" sz="1100" u="none" strike="noStrike">
                          <a:effectLst/>
                        </a:rPr>
                        <a:t>Cmax</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17.7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48.9</a:t>
                      </a:r>
                    </a:p>
                  </a:txBody>
                  <a:tcPr marL="9525" marR="9525" marT="9525" marB="0" anchor="b"/>
                </a:tc>
                <a:extLst>
                  <a:ext uri="{0D108BD9-81ED-4DB2-BD59-A6C34878D82A}">
                    <a16:rowId xmlns:a16="http://schemas.microsoft.com/office/drawing/2014/main" val="3077770138"/>
                  </a:ext>
                </a:extLst>
              </a:tr>
              <a:tr h="178019">
                <a:tc>
                  <a:txBody>
                    <a:bodyPr/>
                    <a:lstStyle/>
                    <a:p>
                      <a:pPr algn="ctr" fontAlgn="b"/>
                      <a:r>
                        <a:rPr lang="en-US" sz="1100" u="none" strike="noStrike">
                          <a:effectLst/>
                        </a:rPr>
                        <a:t>D1</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-44</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-34</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71</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81</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-11.6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30.2</a:t>
                      </a:r>
                    </a:p>
                  </a:txBody>
                  <a:tcPr marL="9525" marR="9525" marT="9525" marB="0" anchor="b"/>
                </a:tc>
                <a:extLst>
                  <a:ext uri="{0D108BD9-81ED-4DB2-BD59-A6C34878D82A}">
                    <a16:rowId xmlns:a16="http://schemas.microsoft.com/office/drawing/2014/main" val="360020810"/>
                  </a:ext>
                </a:extLst>
              </a:tr>
              <a:tr h="178019">
                <a:tc>
                  <a:txBody>
                    <a:bodyPr/>
                    <a:lstStyle/>
                    <a:p>
                      <a:pPr algn="ctr" fontAlgn="b"/>
                      <a:r>
                        <a:rPr lang="en-US" sz="1100" u="none" strike="noStrike">
                          <a:effectLst/>
                        </a:rPr>
                        <a:t>D2</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-44</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-34</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71</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81</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-8.0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27.0</a:t>
                      </a:r>
                    </a:p>
                  </a:txBody>
                  <a:tcPr marL="9525" marR="9525" marT="9525" marB="0" anchor="b"/>
                </a:tc>
                <a:extLst>
                  <a:ext uri="{0D108BD9-81ED-4DB2-BD59-A6C34878D82A}">
                    <a16:rowId xmlns:a16="http://schemas.microsoft.com/office/drawing/2014/main" val="1468617846"/>
                  </a:ext>
                </a:extLst>
              </a:tr>
              <a:tr h="178019">
                <a:tc>
                  <a:txBody>
                    <a:bodyPr/>
                    <a:lstStyle/>
                    <a:p>
                      <a:pPr algn="ctr" fontAlgn="b"/>
                      <a:r>
                        <a:rPr lang="en-US" sz="1100" u="none" strike="noStrike">
                          <a:effectLst/>
                        </a:rPr>
                        <a:t>D3</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-44</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-34</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71</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81</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-14.2</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13.6</a:t>
                      </a:r>
                    </a:p>
                  </a:txBody>
                  <a:tcPr marL="9525" marR="9525" marT="9525" marB="0" anchor="b"/>
                </a:tc>
                <a:extLst>
                  <a:ext uri="{0D108BD9-81ED-4DB2-BD59-A6C34878D82A}">
                    <a16:rowId xmlns:a16="http://schemas.microsoft.com/office/drawing/2014/main" val="1956831011"/>
                  </a:ext>
                </a:extLst>
              </a:tr>
              <a:tr h="178019">
                <a:tc>
                  <a:txBody>
                    <a:bodyPr/>
                    <a:lstStyle/>
                    <a:p>
                      <a:pPr algn="ctr" fontAlgn="b"/>
                      <a:r>
                        <a:rPr lang="en-US" sz="1100" u="none" strike="noStrike">
                          <a:effectLst/>
                        </a:rPr>
                        <a:t>E</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-14.9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11.2</a:t>
                      </a:r>
                    </a:p>
                  </a:txBody>
                  <a:tcPr marL="9525" marR="9525" marT="9525" marB="0" anchor="b"/>
                </a:tc>
                <a:extLst>
                  <a:ext uri="{0D108BD9-81ED-4DB2-BD59-A6C34878D82A}">
                    <a16:rowId xmlns:a16="http://schemas.microsoft.com/office/drawing/2014/main" val="2606320183"/>
                  </a:ext>
                </a:extLst>
              </a:tr>
              <a:tr h="178019">
                <a:tc>
                  <a:txBody>
                    <a:bodyPr/>
                    <a:lstStyle/>
                    <a:p>
                      <a:pPr algn="ctr" fontAlgn="b"/>
                      <a:r>
                        <a:rPr lang="en-US" sz="1100" u="none" strike="noStrike">
                          <a:effectLst/>
                        </a:rPr>
                        <a:t>F</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-12.4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16.7</a:t>
                      </a:r>
                    </a:p>
                  </a:txBody>
                  <a:tcPr marL="9525" marR="9525" marT="9525" marB="0" anchor="b"/>
                </a:tc>
                <a:extLst>
                  <a:ext uri="{0D108BD9-81ED-4DB2-BD59-A6C34878D82A}">
                    <a16:rowId xmlns:a16="http://schemas.microsoft.com/office/drawing/2014/main" val="2480508570"/>
                  </a:ext>
                </a:extLst>
              </a:tr>
              <a:tr h="178019">
                <a:tc>
                  <a:txBody>
                    <a:bodyPr/>
                    <a:lstStyle/>
                    <a:p>
                      <a:pPr algn="ctr" fontAlgn="b"/>
                      <a:r>
                        <a:rPr lang="en-US" sz="1100" u="none" strike="noStrike">
                          <a:effectLst/>
                        </a:rPr>
                        <a:t>G</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-9.4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16.7</a:t>
                      </a:r>
                    </a:p>
                  </a:txBody>
                  <a:tcPr marL="9525" marR="9525" marT="9525" marB="0" anchor="b"/>
                </a:tc>
                <a:extLst>
                  <a:ext uri="{0D108BD9-81ED-4DB2-BD59-A6C34878D82A}">
                    <a16:rowId xmlns:a16="http://schemas.microsoft.com/office/drawing/2014/main" val="3611711859"/>
                  </a:ext>
                </a:extLst>
              </a:tr>
              <a:tr h="178019">
                <a:tc>
                  <a:txBody>
                    <a:bodyPr/>
                    <a:lstStyle/>
                    <a:p>
                      <a:pPr algn="ctr" fontAlgn="b"/>
                      <a:r>
                        <a:rPr lang="en-US" sz="1100" u="none" strike="noStrike">
                          <a:effectLst/>
                        </a:rPr>
                        <a:t>Hmin</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8.4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15.8</a:t>
                      </a:r>
                    </a:p>
                  </a:txBody>
                  <a:tcPr marL="9525" marR="9525" marT="9525" marB="0" anchor="b"/>
                </a:tc>
                <a:extLst>
                  <a:ext uri="{0D108BD9-81ED-4DB2-BD59-A6C34878D82A}">
                    <a16:rowId xmlns:a16="http://schemas.microsoft.com/office/drawing/2014/main" val="560392324"/>
                  </a:ext>
                </a:extLst>
              </a:tr>
              <a:tr h="178019">
                <a:tc>
                  <a:txBody>
                    <a:bodyPr/>
                    <a:lstStyle/>
                    <a:p>
                      <a:pPr algn="ctr" fontAlgn="b"/>
                      <a:r>
                        <a:rPr lang="en-US" sz="1100" u="none" strike="noStrike">
                          <a:effectLst/>
                        </a:rPr>
                        <a:t>Hmax</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16.7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25.7</a:t>
                      </a:r>
                    </a:p>
                  </a:txBody>
                  <a:tcPr marL="9525" marR="9525" marT="9525" marB="0" anchor="b"/>
                </a:tc>
                <a:extLst>
                  <a:ext uri="{0D108BD9-81ED-4DB2-BD59-A6C34878D82A}">
                    <a16:rowId xmlns:a16="http://schemas.microsoft.com/office/drawing/2014/main" val="30547439"/>
                  </a:ext>
                </a:extLst>
              </a:tr>
              <a:tr h="178019">
                <a:tc>
                  <a:txBody>
                    <a:bodyPr/>
                    <a:lstStyle/>
                    <a:p>
                      <a:pPr algn="ctr" fontAlgn="b"/>
                      <a:r>
                        <a:rPr lang="en-US" sz="1100" u="none" strike="noStrike">
                          <a:effectLst/>
                        </a:rPr>
                        <a:t>I</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-15.2</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tc>
                <a:extLst>
                  <a:ext uri="{0D108BD9-81ED-4DB2-BD59-A6C34878D82A}">
                    <a16:rowId xmlns:a16="http://schemas.microsoft.com/office/drawing/2014/main" val="3502299987"/>
                  </a:ext>
                </a:extLst>
              </a:tr>
              <a:tr h="178019">
                <a:tc>
                  <a:txBody>
                    <a:bodyPr/>
                    <a:lstStyle/>
                    <a:p>
                      <a:pPr algn="ctr" fontAlgn="b"/>
                      <a:r>
                        <a:rPr lang="en-US" sz="1100" u="none" strike="noStrike">
                          <a:effectLst/>
                        </a:rPr>
                        <a:t>J</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dirty="0">
                          <a:effectLst/>
                        </a:rPr>
                        <a:t>-10</a:t>
                      </a:r>
                      <a:endParaRPr lang="en-US" sz="110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-12.1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15.2</a:t>
                      </a:r>
                    </a:p>
                  </a:txBody>
                  <a:tcPr marL="9525" marR="9525" marT="9525" marB="0" anchor="b"/>
                </a:tc>
                <a:extLst>
                  <a:ext uri="{0D108BD9-81ED-4DB2-BD59-A6C34878D82A}">
                    <a16:rowId xmlns:a16="http://schemas.microsoft.com/office/drawing/2014/main" val="666281990"/>
                  </a:ext>
                </a:extLst>
              </a:tr>
              <a:tr h="178019">
                <a:tc>
                  <a:txBody>
                    <a:bodyPr/>
                    <a:lstStyle/>
                    <a:p>
                      <a:pPr algn="ctr" fontAlgn="b"/>
                      <a:r>
                        <a:rPr lang="en-US" sz="1100" u="none" strike="noStrike">
                          <a:effectLst/>
                        </a:rPr>
                        <a:t>K</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-19.1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20.9</a:t>
                      </a:r>
                    </a:p>
                  </a:txBody>
                  <a:tcPr marL="9525" marR="9525" marT="9525" marB="0" anchor="b"/>
                </a:tc>
                <a:extLst>
                  <a:ext uri="{0D108BD9-81ED-4DB2-BD59-A6C34878D82A}">
                    <a16:rowId xmlns:a16="http://schemas.microsoft.com/office/drawing/2014/main" val="882285781"/>
                  </a:ext>
                </a:extLst>
              </a:tr>
              <a:tr h="178019">
                <a:tc>
                  <a:txBody>
                    <a:bodyPr/>
                    <a:lstStyle/>
                    <a:p>
                      <a:pPr algn="ctr" fontAlgn="b"/>
                      <a:r>
                        <a:rPr lang="en-US" sz="1100" u="none" strike="noStrike">
                          <a:effectLst/>
                        </a:rPr>
                        <a:t>L</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-16.1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20.7</a:t>
                      </a:r>
                    </a:p>
                  </a:txBody>
                  <a:tcPr marL="9525" marR="9525" marT="9525" marB="0" anchor="b"/>
                </a:tc>
                <a:extLst>
                  <a:ext uri="{0D108BD9-81ED-4DB2-BD59-A6C34878D82A}">
                    <a16:rowId xmlns:a16="http://schemas.microsoft.com/office/drawing/2014/main" val="1833535941"/>
                  </a:ext>
                </a:extLst>
              </a:tr>
              <a:tr h="178019">
                <a:tc>
                  <a:txBody>
                    <a:bodyPr/>
                    <a:lstStyle/>
                    <a:p>
                      <a:pPr algn="ctr" fontAlgn="b"/>
                      <a:r>
                        <a:rPr lang="en-US" sz="1100" u="none" strike="noStrike">
                          <a:effectLst/>
                        </a:rPr>
                        <a:t>M</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40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50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-16.1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tc>
                <a:extLst>
                  <a:ext uri="{0D108BD9-81ED-4DB2-BD59-A6C34878D82A}">
                    <a16:rowId xmlns:a16="http://schemas.microsoft.com/office/drawing/2014/main" val="2283672744"/>
                  </a:ext>
                </a:extLst>
              </a:tr>
              <a:tr h="178019">
                <a:tc>
                  <a:txBody>
                    <a:bodyPr/>
                    <a:lstStyle/>
                    <a:p>
                      <a:pPr algn="ctr" fontAlgn="b"/>
                      <a:r>
                        <a:rPr lang="en-US" sz="1100" u="none" strike="noStrike">
                          <a:effectLst/>
                        </a:rPr>
                        <a:t>N1min</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23.3</a:t>
                      </a:r>
                    </a:p>
                  </a:txBody>
                  <a:tcPr marL="9525" marR="9525" marT="9525" marB="0" anchor="b"/>
                </a:tc>
                <a:extLst>
                  <a:ext uri="{0D108BD9-81ED-4DB2-BD59-A6C34878D82A}">
                    <a16:rowId xmlns:a16="http://schemas.microsoft.com/office/drawing/2014/main" val="89666539"/>
                  </a:ext>
                </a:extLst>
              </a:tr>
              <a:tr h="178019">
                <a:tc>
                  <a:txBody>
                    <a:bodyPr/>
                    <a:lstStyle/>
                    <a:p>
                      <a:pPr algn="ctr" fontAlgn="b"/>
                      <a:r>
                        <a:rPr lang="en-US" sz="1100" u="none" strike="noStrike">
                          <a:effectLst/>
                        </a:rPr>
                        <a:t>N1Max</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9.0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48.0</a:t>
                      </a:r>
                    </a:p>
                  </a:txBody>
                  <a:tcPr marL="9525" marR="9525" marT="9525" marB="0" anchor="b"/>
                </a:tc>
                <a:extLst>
                  <a:ext uri="{0D108BD9-81ED-4DB2-BD59-A6C34878D82A}">
                    <a16:rowId xmlns:a16="http://schemas.microsoft.com/office/drawing/2014/main" val="3072925473"/>
                  </a:ext>
                </a:extLst>
              </a:tr>
              <a:tr h="178019">
                <a:tc>
                  <a:txBody>
                    <a:bodyPr/>
                    <a:lstStyle/>
                    <a:p>
                      <a:pPr algn="ctr" fontAlgn="b"/>
                      <a:r>
                        <a:rPr lang="en-US" sz="1100" u="none" strike="noStrike">
                          <a:effectLst/>
                        </a:rPr>
                        <a:t>N2Min</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23.3</a:t>
                      </a:r>
                    </a:p>
                  </a:txBody>
                  <a:tcPr marL="9525" marR="9525" marT="9525" marB="0" anchor="b"/>
                </a:tc>
                <a:extLst>
                  <a:ext uri="{0D108BD9-81ED-4DB2-BD59-A6C34878D82A}">
                    <a16:rowId xmlns:a16="http://schemas.microsoft.com/office/drawing/2014/main" val="2807305084"/>
                  </a:ext>
                </a:extLst>
              </a:tr>
              <a:tr h="178019">
                <a:tc>
                  <a:txBody>
                    <a:bodyPr/>
                    <a:lstStyle/>
                    <a:p>
                      <a:pPr algn="ctr" fontAlgn="b"/>
                      <a:r>
                        <a:rPr lang="en-US" sz="1100" u="none" strike="noStrike">
                          <a:effectLst/>
                        </a:rPr>
                        <a:t>N2Max</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9.1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42.9</a:t>
                      </a:r>
                    </a:p>
                  </a:txBody>
                  <a:tcPr marL="9525" marR="9525" marT="9525" marB="0" anchor="b"/>
                </a:tc>
                <a:extLst>
                  <a:ext uri="{0D108BD9-81ED-4DB2-BD59-A6C34878D82A}">
                    <a16:rowId xmlns:a16="http://schemas.microsoft.com/office/drawing/2014/main" val="3880755599"/>
                  </a:ext>
                </a:extLst>
              </a:tr>
              <a:tr h="178019">
                <a:tc>
                  <a:txBody>
                    <a:bodyPr/>
                    <a:lstStyle/>
                    <a:p>
                      <a:pPr algn="ctr" fontAlgn="b"/>
                      <a:r>
                        <a:rPr lang="en-US" sz="1100" u="none" strike="noStrike">
                          <a:effectLst/>
                        </a:rPr>
                        <a:t>N3Min</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23.3</a:t>
                      </a:r>
                    </a:p>
                  </a:txBody>
                  <a:tcPr marL="9525" marR="9525" marT="9525" marB="0" anchor="b"/>
                </a:tc>
                <a:extLst>
                  <a:ext uri="{0D108BD9-81ED-4DB2-BD59-A6C34878D82A}">
                    <a16:rowId xmlns:a16="http://schemas.microsoft.com/office/drawing/2014/main" val="204923886"/>
                  </a:ext>
                </a:extLst>
              </a:tr>
              <a:tr h="178019">
                <a:tc>
                  <a:txBody>
                    <a:bodyPr/>
                    <a:lstStyle/>
                    <a:p>
                      <a:pPr algn="ctr" fontAlgn="b"/>
                      <a:r>
                        <a:rPr lang="en-US" sz="1100" u="none" strike="noStrike">
                          <a:effectLst/>
                        </a:rPr>
                        <a:t>N3Max</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8.9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42.0</a:t>
                      </a:r>
                    </a:p>
                  </a:txBody>
                  <a:tcPr marL="9525" marR="9525" marT="9525" marB="0" anchor="b"/>
                </a:tc>
                <a:extLst>
                  <a:ext uri="{0D108BD9-81ED-4DB2-BD59-A6C34878D82A}">
                    <a16:rowId xmlns:a16="http://schemas.microsoft.com/office/drawing/2014/main" val="13819801"/>
                  </a:ext>
                </a:extLst>
              </a:tr>
              <a:tr h="178019">
                <a:tc>
                  <a:txBody>
                    <a:bodyPr/>
                    <a:lstStyle/>
                    <a:p>
                      <a:pPr algn="ctr" fontAlgn="b"/>
                      <a:r>
                        <a:rPr lang="en-US" sz="1100" u="none" strike="noStrike">
                          <a:effectLst/>
                        </a:rPr>
                        <a:t>N4Min</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23.3</a:t>
                      </a:r>
                    </a:p>
                  </a:txBody>
                  <a:tcPr marL="9525" marR="9525" marT="9525" marB="0" anchor="b"/>
                </a:tc>
                <a:extLst>
                  <a:ext uri="{0D108BD9-81ED-4DB2-BD59-A6C34878D82A}">
                    <a16:rowId xmlns:a16="http://schemas.microsoft.com/office/drawing/2014/main" val="1499958797"/>
                  </a:ext>
                </a:extLst>
              </a:tr>
              <a:tr h="178019">
                <a:tc>
                  <a:txBody>
                    <a:bodyPr/>
                    <a:lstStyle/>
                    <a:p>
                      <a:pPr algn="ctr" fontAlgn="b"/>
                      <a:r>
                        <a:rPr lang="en-US" sz="1100" u="none" strike="noStrike">
                          <a:effectLst/>
                        </a:rPr>
                        <a:t>N4Max</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100" u="none" strike="noStrike">
                          <a:effectLst/>
                        </a:rPr>
                        <a:t>25</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u="none" strike="noStrike">
                          <a:effectLst/>
                        </a:rPr>
                        <a:t>30</a:t>
                      </a:r>
                      <a:endParaRPr lang="en-US" sz="11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100" b="0" i="0" u="none" strike="noStrike" dirty="0">
                          <a:solidFill>
                            <a:srgbClr val="000000"/>
                          </a:solidFill>
                          <a:effectLst/>
                          <a:latin typeface="Calibri" panose="020F0502020204030204" pitchFamily="34" charset="0"/>
                        </a:rPr>
                        <a:t>9.1</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42.9</a:t>
                      </a:r>
                    </a:p>
                  </a:txBody>
                  <a:tcPr marL="9525" marR="9525" marT="9525" marB="0" anchor="b"/>
                </a:tc>
                <a:extLst>
                  <a:ext uri="{0D108BD9-81ED-4DB2-BD59-A6C34878D82A}">
                    <a16:rowId xmlns:a16="http://schemas.microsoft.com/office/drawing/2014/main" val="2894763082"/>
                  </a:ext>
                </a:extLst>
              </a:tr>
            </a:tbl>
          </a:graphicData>
        </a:graphic>
      </p:graphicFrame>
      <p:sp>
        <p:nvSpPr>
          <p:cNvPr id="3" name="Oval 2">
            <a:extLst>
              <a:ext uri="{FF2B5EF4-FFF2-40B4-BE49-F238E27FC236}">
                <a16:creationId xmlns:a16="http://schemas.microsoft.com/office/drawing/2014/main" id="{66C179E3-870C-4731-8EEC-38ED7F9780DF}"/>
              </a:ext>
            </a:extLst>
          </p:cNvPr>
          <p:cNvSpPr/>
          <p:nvPr/>
        </p:nvSpPr>
        <p:spPr>
          <a:xfrm>
            <a:off x="7972124" y="1629875"/>
            <a:ext cx="514961" cy="6096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D490DE7-4D57-4452-93A1-456AE441646E}"/>
              </a:ext>
            </a:extLst>
          </p:cNvPr>
          <p:cNvSpPr/>
          <p:nvPr/>
        </p:nvSpPr>
        <p:spPr>
          <a:xfrm>
            <a:off x="7972124" y="2514600"/>
            <a:ext cx="514961" cy="9906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D5E36EA-F735-4C16-9240-E2BC4C56D748}"/>
              </a:ext>
            </a:extLst>
          </p:cNvPr>
          <p:cNvSpPr/>
          <p:nvPr/>
        </p:nvSpPr>
        <p:spPr>
          <a:xfrm>
            <a:off x="7972124" y="4191000"/>
            <a:ext cx="514961" cy="6858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95A4B71-BFC1-43F0-BC0A-4D4D0D8C6898}"/>
              </a:ext>
            </a:extLst>
          </p:cNvPr>
          <p:cNvSpPr/>
          <p:nvPr/>
        </p:nvSpPr>
        <p:spPr>
          <a:xfrm>
            <a:off x="8487075" y="4865571"/>
            <a:ext cx="514961" cy="1502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D2B93F1-2E27-45E2-A856-8966DBDDDAB9}"/>
              </a:ext>
            </a:extLst>
          </p:cNvPr>
          <p:cNvSpPr/>
          <p:nvPr/>
        </p:nvSpPr>
        <p:spPr>
          <a:xfrm>
            <a:off x="7972124" y="4865571"/>
            <a:ext cx="514961" cy="15026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217022B-F931-4091-A8FC-0C6017013880}"/>
              </a:ext>
            </a:extLst>
          </p:cNvPr>
          <p:cNvSpPr/>
          <p:nvPr/>
        </p:nvSpPr>
        <p:spPr>
          <a:xfrm>
            <a:off x="8515650" y="2362200"/>
            <a:ext cx="514961"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2326202"/>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1119231-64B4-4264-9CDE-86F73770AD09}"/>
              </a:ext>
            </a:extLst>
          </p:cNvPr>
          <p:cNvPicPr>
            <a:picLocks noChangeAspect="1"/>
          </p:cNvPicPr>
          <p:nvPr/>
        </p:nvPicPr>
        <p:blipFill rotWithShape="1">
          <a:blip r:embed="rId2"/>
          <a:srcRect l="61311" t="9899" b="17373"/>
          <a:stretch/>
        </p:blipFill>
        <p:spPr>
          <a:xfrm>
            <a:off x="7043600" y="1143000"/>
            <a:ext cx="2065908" cy="3459231"/>
          </a:xfrm>
          <a:prstGeom prst="rect">
            <a:avLst/>
          </a:prstGeom>
        </p:spPr>
      </p:pic>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3704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Post-Processing the Sample Problem (Alt)</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267</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152400" y="1066800"/>
            <a:ext cx="5486400" cy="2862322"/>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600" b="1" i="1" dirty="0">
                <a:solidFill>
                  <a:srgbClr val="0B3D91"/>
                </a:solidFill>
                <a:latin typeface="Calibri" pitchFamily="34" charset="0"/>
              </a:rPr>
              <a:t>Alternately, the sav files from Thermal Desktop could be polled to gather similar information.  Adding a Post Processing-Find Results Max Min task could be used to gather the Min and Max data for a table (Note Temperatures/Registers Only).</a:t>
            </a:r>
          </a:p>
          <a:p>
            <a:pPr marL="174625" indent="-174625" eaLnBrk="1" hangingPunct="1">
              <a:buFont typeface="Arial" pitchFamily="34" charset="0"/>
              <a:buChar char="•"/>
              <a:defRPr/>
            </a:pPr>
            <a:r>
              <a:rPr lang="en-US" sz="1600" b="1" i="1" dirty="0">
                <a:solidFill>
                  <a:srgbClr val="0B3D91"/>
                </a:solidFill>
                <a:latin typeface="Calibri" pitchFamily="34" charset="0"/>
              </a:rPr>
              <a:t>This creates 7 files in a </a:t>
            </a:r>
            <a:r>
              <a:rPr lang="en-US" sz="1600" b="1" i="1" dirty="0" err="1">
                <a:solidFill>
                  <a:srgbClr val="0B3D91"/>
                </a:solidFill>
                <a:latin typeface="Calibri" pitchFamily="34" charset="0"/>
              </a:rPr>
              <a:t>Min_Max</a:t>
            </a:r>
            <a:r>
              <a:rPr lang="en-US" sz="1600" b="1" i="1" dirty="0">
                <a:solidFill>
                  <a:srgbClr val="0B3D91"/>
                </a:solidFill>
                <a:latin typeface="Calibri" pitchFamily="34" charset="0"/>
              </a:rPr>
              <a:t> folder</a:t>
            </a:r>
          </a:p>
          <a:p>
            <a:pPr marL="339725" lvl="1" indent="-174625" eaLnBrk="1" hangingPunct="1">
              <a:buFont typeface="Arial" pitchFamily="34" charset="0"/>
              <a:buChar char="•"/>
              <a:defRPr/>
            </a:pPr>
            <a:r>
              <a:rPr lang="en-US" sz="1450" dirty="0" err="1">
                <a:solidFill>
                  <a:srgbClr val="0B3D91"/>
                </a:solidFill>
                <a:latin typeface="Calibri" pitchFamily="34" charset="0"/>
              </a:rPr>
              <a:t>RegisterMinMax</a:t>
            </a:r>
            <a:r>
              <a:rPr lang="en-US" sz="1450" dirty="0">
                <a:solidFill>
                  <a:srgbClr val="0B3D91"/>
                </a:solidFill>
                <a:latin typeface="Calibri" pitchFamily="34" charset="0"/>
              </a:rPr>
              <a:t> and </a:t>
            </a:r>
            <a:r>
              <a:rPr lang="en-US" sz="1450" dirty="0" err="1">
                <a:solidFill>
                  <a:srgbClr val="0B3D91"/>
                </a:solidFill>
                <a:latin typeface="Calibri" pitchFamily="34" charset="0"/>
              </a:rPr>
              <a:t>RegisterMinMaxPerSave</a:t>
            </a:r>
            <a:endParaRPr lang="en-US" sz="1450" dirty="0">
              <a:solidFill>
                <a:srgbClr val="0B3D91"/>
              </a:solidFill>
              <a:latin typeface="Calibri" pitchFamily="34" charset="0"/>
            </a:endParaRPr>
          </a:p>
          <a:p>
            <a:pPr marL="339725" lvl="1" indent="-174625" eaLnBrk="1" hangingPunct="1">
              <a:buFont typeface="Arial" pitchFamily="34" charset="0"/>
              <a:buChar char="•"/>
              <a:defRPr/>
            </a:pPr>
            <a:r>
              <a:rPr lang="en-US" sz="1450" dirty="0" err="1">
                <a:solidFill>
                  <a:srgbClr val="0B3D91"/>
                </a:solidFill>
                <a:latin typeface="Calibri" pitchFamily="34" charset="0"/>
              </a:rPr>
              <a:t>SubmodelIdMinMax</a:t>
            </a:r>
            <a:r>
              <a:rPr lang="en-US" sz="1450" dirty="0">
                <a:solidFill>
                  <a:srgbClr val="0B3D91"/>
                </a:solidFill>
                <a:latin typeface="Calibri" pitchFamily="34" charset="0"/>
              </a:rPr>
              <a:t> and </a:t>
            </a:r>
            <a:r>
              <a:rPr lang="en-US" sz="1450" dirty="0" err="1">
                <a:solidFill>
                  <a:srgbClr val="0B3D91"/>
                </a:solidFill>
                <a:latin typeface="Calibri" pitchFamily="34" charset="0"/>
              </a:rPr>
              <a:t>SubmodelIdMinMaxPerSave</a:t>
            </a:r>
            <a:r>
              <a:rPr lang="en-US" sz="1450" dirty="0">
                <a:solidFill>
                  <a:srgbClr val="0B3D91"/>
                </a:solidFill>
                <a:latin typeface="Calibri" pitchFamily="34" charset="0"/>
              </a:rPr>
              <a:t> (Nodes)</a:t>
            </a:r>
          </a:p>
          <a:p>
            <a:pPr marL="339725" lvl="1" indent="-174625" eaLnBrk="1" hangingPunct="1">
              <a:buFont typeface="Arial" pitchFamily="34" charset="0"/>
              <a:buChar char="•"/>
              <a:defRPr/>
            </a:pPr>
            <a:r>
              <a:rPr lang="en-US" sz="1450" dirty="0" err="1">
                <a:solidFill>
                  <a:srgbClr val="0B3D91"/>
                </a:solidFill>
                <a:latin typeface="Calibri" pitchFamily="34" charset="0"/>
              </a:rPr>
              <a:t>SubmodelIntegratedMinMaxPerSave</a:t>
            </a:r>
            <a:r>
              <a:rPr lang="en-US" sz="1450" dirty="0">
                <a:solidFill>
                  <a:srgbClr val="0B3D91"/>
                </a:solidFill>
                <a:latin typeface="Calibri" pitchFamily="34" charset="0"/>
              </a:rPr>
              <a:t> (Average of Submodel)</a:t>
            </a:r>
          </a:p>
          <a:p>
            <a:pPr marL="339725" lvl="1" indent="-174625" eaLnBrk="1" hangingPunct="1">
              <a:buFont typeface="Arial" pitchFamily="34" charset="0"/>
              <a:buChar char="•"/>
              <a:defRPr/>
            </a:pPr>
            <a:r>
              <a:rPr lang="en-US" sz="1450" dirty="0" err="1">
                <a:solidFill>
                  <a:srgbClr val="0B3D91"/>
                </a:solidFill>
                <a:latin typeface="Calibri" pitchFamily="34" charset="0"/>
              </a:rPr>
              <a:t>SubmodelMinMax</a:t>
            </a:r>
            <a:r>
              <a:rPr lang="en-US" sz="1450" dirty="0">
                <a:solidFill>
                  <a:srgbClr val="0B3D91"/>
                </a:solidFill>
                <a:latin typeface="Calibri" pitchFamily="34" charset="0"/>
              </a:rPr>
              <a:t> and </a:t>
            </a:r>
            <a:r>
              <a:rPr lang="en-US" sz="1450" dirty="0" err="1">
                <a:solidFill>
                  <a:srgbClr val="0B3D91"/>
                </a:solidFill>
                <a:latin typeface="Calibri" pitchFamily="34" charset="0"/>
              </a:rPr>
              <a:t>SubmodelMinMaxPerSave</a:t>
            </a:r>
            <a:r>
              <a:rPr lang="en-US" sz="1450" dirty="0">
                <a:solidFill>
                  <a:srgbClr val="0B3D91"/>
                </a:solidFill>
                <a:latin typeface="Calibri" pitchFamily="34" charset="0"/>
              </a:rPr>
              <a:t> (Submodel)</a:t>
            </a:r>
          </a:p>
          <a:p>
            <a:pPr marL="174625" indent="-174625" eaLnBrk="1" hangingPunct="1">
              <a:buFont typeface="Arial" pitchFamily="34" charset="0"/>
              <a:buChar char="•"/>
              <a:defRPr/>
            </a:pPr>
            <a:r>
              <a:rPr lang="en-US" sz="1600" b="1" i="1" dirty="0">
                <a:solidFill>
                  <a:srgbClr val="0B3D91"/>
                </a:solidFill>
                <a:latin typeface="Calibri" pitchFamily="34" charset="0"/>
              </a:rPr>
              <a:t>In this case, the data in the </a:t>
            </a:r>
            <a:r>
              <a:rPr lang="en-US" sz="1600" b="1" i="1" dirty="0" err="1">
                <a:solidFill>
                  <a:srgbClr val="0B3D91"/>
                </a:solidFill>
                <a:latin typeface="Calibri" pitchFamily="34" charset="0"/>
              </a:rPr>
              <a:t>SubmodelIDMinMax</a:t>
            </a:r>
            <a:r>
              <a:rPr lang="en-US" sz="1600" b="1" i="1" dirty="0">
                <a:solidFill>
                  <a:srgbClr val="0B3D91"/>
                </a:solidFill>
                <a:latin typeface="Calibri" pitchFamily="34" charset="0"/>
              </a:rPr>
              <a:t> file is what should be imported.  Going through a similar exercise as before to populate the table yields some slight discrepancies</a:t>
            </a:r>
            <a:endParaRPr lang="en-US" sz="1600" dirty="0">
              <a:solidFill>
                <a:srgbClr val="0B3D91"/>
              </a:solidFill>
              <a:latin typeface="Calibri" pitchFamily="34" charset="0"/>
            </a:endParaRPr>
          </a:p>
        </p:txBody>
      </p:sp>
      <p:sp>
        <p:nvSpPr>
          <p:cNvPr id="7" name="TextBox 6">
            <a:extLst>
              <a:ext uri="{FF2B5EF4-FFF2-40B4-BE49-F238E27FC236}">
                <a16:creationId xmlns:a16="http://schemas.microsoft.com/office/drawing/2014/main" id="{A0CE5A73-8E2A-4185-BABD-A80D060A2607}"/>
              </a:ext>
            </a:extLst>
          </p:cNvPr>
          <p:cNvSpPr txBox="1"/>
          <p:nvPr/>
        </p:nvSpPr>
        <p:spPr>
          <a:xfrm>
            <a:off x="7498080" y="2076650"/>
            <a:ext cx="1600200" cy="3970318"/>
          </a:xfrm>
          <a:prstGeom prst="rect">
            <a:avLst/>
          </a:prstGeom>
          <a:solidFill>
            <a:schemeClr val="bg1">
              <a:lumMod val="95000"/>
            </a:schemeClr>
          </a:solidFill>
          <a:ln w="22225">
            <a:solidFill>
              <a:schemeClr val="tx1"/>
            </a:solidFill>
          </a:ln>
        </p:spPr>
        <p:txBody>
          <a:bodyPr wrap="square">
            <a:spAutoFit/>
          </a:bodyPr>
          <a:lstStyle/>
          <a:p>
            <a:r>
              <a:rPr lang="en-US" sz="1200" dirty="0"/>
              <a:t>COMP_A.1001</a:t>
            </a:r>
          </a:p>
          <a:p>
            <a:r>
              <a:rPr lang="en-US" sz="1200" dirty="0"/>
              <a:t>COMP_B.1001</a:t>
            </a:r>
          </a:p>
          <a:p>
            <a:r>
              <a:rPr lang="en-US" sz="1200" dirty="0"/>
              <a:t>COMP_B.1002</a:t>
            </a:r>
          </a:p>
          <a:p>
            <a:r>
              <a:rPr lang="en-US" sz="1200" dirty="0"/>
              <a:t>COMP_B.1003</a:t>
            </a:r>
          </a:p>
          <a:p>
            <a:r>
              <a:rPr lang="en-US" sz="1200" dirty="0"/>
              <a:t>COMP_C_MOUNT.*</a:t>
            </a:r>
          </a:p>
          <a:p>
            <a:r>
              <a:rPr lang="en-US" sz="1200" dirty="0"/>
              <a:t>COMP_D.{1000-1999}</a:t>
            </a:r>
          </a:p>
          <a:p>
            <a:r>
              <a:rPr lang="en-US" sz="1200" dirty="0"/>
              <a:t>COMP_D.{2000-2999}</a:t>
            </a:r>
          </a:p>
          <a:p>
            <a:r>
              <a:rPr lang="en-US" sz="1200" dirty="0"/>
              <a:t>COMP_D.{3000-3999}</a:t>
            </a:r>
          </a:p>
          <a:p>
            <a:r>
              <a:rPr lang="en-US" sz="1200" dirty="0"/>
              <a:t>COMP_E.1001</a:t>
            </a:r>
          </a:p>
          <a:p>
            <a:r>
              <a:rPr lang="en-US" sz="1200" dirty="0"/>
              <a:t>COMP_F.1001</a:t>
            </a:r>
          </a:p>
          <a:p>
            <a:r>
              <a:rPr lang="en-US" sz="1200" dirty="0"/>
              <a:t>COMP_G.1001</a:t>
            </a:r>
          </a:p>
          <a:p>
            <a:r>
              <a:rPr lang="en-US" sz="1200" dirty="0"/>
              <a:t>COMP_H.{1000-1999)</a:t>
            </a:r>
          </a:p>
          <a:p>
            <a:r>
              <a:rPr lang="en-US" sz="1200" dirty="0"/>
              <a:t>COMP_I.1001</a:t>
            </a:r>
          </a:p>
          <a:p>
            <a:r>
              <a:rPr lang="en-US" sz="1200" dirty="0"/>
              <a:t>COMP_J.1001</a:t>
            </a:r>
          </a:p>
          <a:p>
            <a:r>
              <a:rPr lang="en-US" sz="1200" dirty="0"/>
              <a:t>COMP_K.1001</a:t>
            </a:r>
          </a:p>
          <a:p>
            <a:r>
              <a:rPr lang="en-US" sz="1200" dirty="0"/>
              <a:t>COMP_L.1001</a:t>
            </a:r>
          </a:p>
          <a:p>
            <a:r>
              <a:rPr lang="en-US" sz="1200" dirty="0"/>
              <a:t>COMP_M.1001</a:t>
            </a:r>
          </a:p>
          <a:p>
            <a:r>
              <a:rPr lang="en-US" sz="1200" dirty="0"/>
              <a:t>COMP_N.{1000-1999}</a:t>
            </a:r>
          </a:p>
          <a:p>
            <a:r>
              <a:rPr lang="en-US" sz="1200" dirty="0"/>
              <a:t>COMP_N.{2000-2999}</a:t>
            </a:r>
          </a:p>
          <a:p>
            <a:r>
              <a:rPr lang="en-US" sz="1200" dirty="0"/>
              <a:t>COMP_N.{3000-3999}</a:t>
            </a:r>
          </a:p>
          <a:p>
            <a:r>
              <a:rPr lang="en-US" sz="1200" dirty="0"/>
              <a:t>COMP_N.{4000-4999}</a:t>
            </a:r>
          </a:p>
        </p:txBody>
      </p:sp>
      <p:pic>
        <p:nvPicPr>
          <p:cNvPr id="3" name="Picture 2">
            <a:extLst>
              <a:ext uri="{FF2B5EF4-FFF2-40B4-BE49-F238E27FC236}">
                <a16:creationId xmlns:a16="http://schemas.microsoft.com/office/drawing/2014/main" id="{FF7FDC5E-0737-4957-B1FE-D353E0179A92}"/>
              </a:ext>
            </a:extLst>
          </p:cNvPr>
          <p:cNvPicPr>
            <a:picLocks noChangeAspect="1"/>
          </p:cNvPicPr>
          <p:nvPr/>
        </p:nvPicPr>
        <p:blipFill rotWithShape="1">
          <a:blip r:embed="rId2"/>
          <a:srcRect r="83526" b="38808"/>
          <a:stretch/>
        </p:blipFill>
        <p:spPr>
          <a:xfrm>
            <a:off x="5774671" y="1086050"/>
            <a:ext cx="1220804" cy="4039152"/>
          </a:xfrm>
          <a:prstGeom prst="rect">
            <a:avLst/>
          </a:prstGeom>
        </p:spPr>
      </p:pic>
      <p:graphicFrame>
        <p:nvGraphicFramePr>
          <p:cNvPr id="6" name="Table 5">
            <a:extLst>
              <a:ext uri="{FF2B5EF4-FFF2-40B4-BE49-F238E27FC236}">
                <a16:creationId xmlns:a16="http://schemas.microsoft.com/office/drawing/2014/main" id="{002EA2A4-AE62-4BE1-9B8E-DE17ACB22212}"/>
              </a:ext>
            </a:extLst>
          </p:cNvPr>
          <p:cNvGraphicFramePr>
            <a:graphicFrameLocks noGrp="1"/>
          </p:cNvGraphicFramePr>
          <p:nvPr>
            <p:extLst>
              <p:ext uri="{D42A27DB-BD31-4B8C-83A1-F6EECF244321}">
                <p14:modId xmlns:p14="http://schemas.microsoft.com/office/powerpoint/2010/main" val="325666932"/>
              </p:ext>
            </p:extLst>
          </p:nvPr>
        </p:nvGraphicFramePr>
        <p:xfrm>
          <a:off x="2743200" y="3933894"/>
          <a:ext cx="2466933" cy="2266950"/>
        </p:xfrm>
        <a:graphic>
          <a:graphicData uri="http://schemas.openxmlformats.org/drawingml/2006/table">
            <a:tbl>
              <a:tblPr>
                <a:tableStyleId>{5C22544A-7EE6-4342-B048-85BDC9FD1C3A}</a:tableStyleId>
              </a:tblPr>
              <a:tblGrid>
                <a:gridCol w="655977">
                  <a:extLst>
                    <a:ext uri="{9D8B030D-6E8A-4147-A177-3AD203B41FA5}">
                      <a16:colId xmlns:a16="http://schemas.microsoft.com/office/drawing/2014/main" val="1743064766"/>
                    </a:ext>
                  </a:extLst>
                </a:gridCol>
                <a:gridCol w="452739">
                  <a:extLst>
                    <a:ext uri="{9D8B030D-6E8A-4147-A177-3AD203B41FA5}">
                      <a16:colId xmlns:a16="http://schemas.microsoft.com/office/drawing/2014/main" val="2818323052"/>
                    </a:ext>
                  </a:extLst>
                </a:gridCol>
                <a:gridCol w="452739">
                  <a:extLst>
                    <a:ext uri="{9D8B030D-6E8A-4147-A177-3AD203B41FA5}">
                      <a16:colId xmlns:a16="http://schemas.microsoft.com/office/drawing/2014/main" val="3047013887"/>
                    </a:ext>
                  </a:extLst>
                </a:gridCol>
                <a:gridCol w="452739">
                  <a:extLst>
                    <a:ext uri="{9D8B030D-6E8A-4147-A177-3AD203B41FA5}">
                      <a16:colId xmlns:a16="http://schemas.microsoft.com/office/drawing/2014/main" val="2786211291"/>
                    </a:ext>
                  </a:extLst>
                </a:gridCol>
                <a:gridCol w="452739">
                  <a:extLst>
                    <a:ext uri="{9D8B030D-6E8A-4147-A177-3AD203B41FA5}">
                      <a16:colId xmlns:a16="http://schemas.microsoft.com/office/drawing/2014/main" val="573119770"/>
                    </a:ext>
                  </a:extLst>
                </a:gridCol>
              </a:tblGrid>
              <a:tr h="118382">
                <a:tc>
                  <a:txBody>
                    <a:bodyPr/>
                    <a:lstStyle/>
                    <a:p>
                      <a:pPr algn="ctr" fontAlgn="b"/>
                      <a:r>
                        <a:rPr lang="en-US" sz="1000" b="0" i="0" u="none" strike="noStrike" dirty="0">
                          <a:solidFill>
                            <a:srgbClr val="000000"/>
                          </a:solidFill>
                          <a:effectLst/>
                          <a:latin typeface="Calibri" panose="020F0502020204030204" pitchFamily="34" charset="0"/>
                        </a:rPr>
                        <a:t>Component</a:t>
                      </a:r>
                    </a:p>
                  </a:txBody>
                  <a:tcPr marL="8901" marR="8901" marT="8901" marB="0" anchor="b"/>
                </a:tc>
                <a:tc>
                  <a:txBody>
                    <a:bodyPr/>
                    <a:lstStyle/>
                    <a:p>
                      <a:pPr algn="ctr" fontAlgn="b"/>
                      <a:r>
                        <a:rPr lang="en-US" sz="1000" b="0" i="0" u="none" strike="noStrike" dirty="0">
                          <a:solidFill>
                            <a:srgbClr val="000000"/>
                          </a:solidFill>
                          <a:effectLst/>
                          <a:latin typeface="Calibri" panose="020F0502020204030204" pitchFamily="34" charset="0"/>
                        </a:rPr>
                        <a:t>Min</a:t>
                      </a:r>
                    </a:p>
                  </a:txBody>
                  <a:tcPr marL="9525" marR="9525" marT="9525" marB="0" anchor="b"/>
                </a:tc>
                <a:tc>
                  <a:txBody>
                    <a:bodyPr/>
                    <a:lstStyle/>
                    <a:p>
                      <a:pPr algn="ctr" fontAlgn="b"/>
                      <a:r>
                        <a:rPr lang="en-US" sz="1000" b="0" i="0" u="none" strike="noStrike" dirty="0">
                          <a:solidFill>
                            <a:srgbClr val="000000"/>
                          </a:solidFill>
                          <a:effectLst/>
                          <a:latin typeface="Calibri" panose="020F0502020204030204" pitchFamily="34" charset="0"/>
                        </a:rPr>
                        <a:t>TD Min</a:t>
                      </a:r>
                    </a:p>
                  </a:txBody>
                  <a:tcPr marL="9525" marR="9525" marT="9525" marB="0" anchor="b"/>
                </a:tc>
                <a:tc>
                  <a:txBody>
                    <a:bodyPr/>
                    <a:lstStyle/>
                    <a:p>
                      <a:pPr algn="ctr" fontAlgn="b"/>
                      <a:r>
                        <a:rPr lang="en-US" sz="1000" b="0" i="0" u="none" strike="noStrike" dirty="0">
                          <a:solidFill>
                            <a:srgbClr val="000000"/>
                          </a:solidFill>
                          <a:effectLst/>
                          <a:latin typeface="Calibri" panose="020F0502020204030204" pitchFamily="34" charset="0"/>
                        </a:rPr>
                        <a:t>Max</a:t>
                      </a:r>
                    </a:p>
                  </a:txBody>
                  <a:tcPr marL="9525" marR="9525" marT="9525" marB="0" anchor="b"/>
                </a:tc>
                <a:tc>
                  <a:txBody>
                    <a:bodyPr/>
                    <a:lstStyle/>
                    <a:p>
                      <a:pPr algn="ctr" fontAlgn="b"/>
                      <a:r>
                        <a:rPr lang="en-US" sz="1000" b="0" i="0" u="none" strike="noStrike" dirty="0">
                          <a:solidFill>
                            <a:srgbClr val="000000"/>
                          </a:solidFill>
                          <a:effectLst/>
                          <a:latin typeface="Calibri" panose="020F0502020204030204" pitchFamily="34" charset="0"/>
                        </a:rPr>
                        <a:t>TD Max</a:t>
                      </a:r>
                    </a:p>
                  </a:txBody>
                  <a:tcPr marL="9525" marR="9525" marT="9525" marB="0" anchor="b"/>
                </a:tc>
                <a:extLst>
                  <a:ext uri="{0D108BD9-81ED-4DB2-BD59-A6C34878D82A}">
                    <a16:rowId xmlns:a16="http://schemas.microsoft.com/office/drawing/2014/main" val="4132414214"/>
                  </a:ext>
                </a:extLst>
              </a:tr>
              <a:tr h="118382">
                <a:tc>
                  <a:txBody>
                    <a:bodyPr/>
                    <a:lstStyle/>
                    <a:p>
                      <a:pPr algn="ctr" fontAlgn="b"/>
                      <a:r>
                        <a:rPr lang="en-US" sz="1000" u="none" strike="noStrike">
                          <a:effectLst/>
                        </a:rPr>
                        <a:t>I</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-15.2</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-15.2</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10.0</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10.0</a:t>
                      </a:r>
                    </a:p>
                  </a:txBody>
                  <a:tcPr marL="9525" marR="9525" marT="9525" marB="0" anchor="b"/>
                </a:tc>
                <a:extLst>
                  <a:ext uri="{0D108BD9-81ED-4DB2-BD59-A6C34878D82A}">
                    <a16:rowId xmlns:a16="http://schemas.microsoft.com/office/drawing/2014/main" val="3634603135"/>
                  </a:ext>
                </a:extLst>
              </a:tr>
              <a:tr h="118382">
                <a:tc>
                  <a:txBody>
                    <a:bodyPr/>
                    <a:lstStyle/>
                    <a:p>
                      <a:pPr algn="ctr" fontAlgn="b"/>
                      <a:r>
                        <a:rPr lang="en-US" sz="1000" u="none" strike="noStrike">
                          <a:effectLst/>
                        </a:rPr>
                        <a:t>J</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-12.1</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-12.1</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15.2</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15.2</a:t>
                      </a:r>
                    </a:p>
                  </a:txBody>
                  <a:tcPr marL="9525" marR="9525" marT="9525" marB="0" anchor="b"/>
                </a:tc>
                <a:extLst>
                  <a:ext uri="{0D108BD9-81ED-4DB2-BD59-A6C34878D82A}">
                    <a16:rowId xmlns:a16="http://schemas.microsoft.com/office/drawing/2014/main" val="3038580448"/>
                  </a:ext>
                </a:extLst>
              </a:tr>
              <a:tr h="118382">
                <a:tc>
                  <a:txBody>
                    <a:bodyPr/>
                    <a:lstStyle/>
                    <a:p>
                      <a:pPr algn="ctr" fontAlgn="b"/>
                      <a:r>
                        <a:rPr lang="en-US" sz="1000" u="none" strike="noStrike">
                          <a:effectLst/>
                        </a:rPr>
                        <a:t>K</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-19.1</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-19.1</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20.9</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20.9</a:t>
                      </a:r>
                    </a:p>
                  </a:txBody>
                  <a:tcPr marL="9525" marR="9525" marT="9525" marB="0" anchor="b"/>
                </a:tc>
                <a:extLst>
                  <a:ext uri="{0D108BD9-81ED-4DB2-BD59-A6C34878D82A}">
                    <a16:rowId xmlns:a16="http://schemas.microsoft.com/office/drawing/2014/main" val="3765302389"/>
                  </a:ext>
                </a:extLst>
              </a:tr>
              <a:tr h="118382">
                <a:tc>
                  <a:txBody>
                    <a:bodyPr/>
                    <a:lstStyle/>
                    <a:p>
                      <a:pPr algn="ctr" fontAlgn="b"/>
                      <a:r>
                        <a:rPr lang="en-US" sz="1000" u="none" strike="noStrike">
                          <a:effectLst/>
                        </a:rPr>
                        <a:t>L</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-16.1</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-16.1</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20.7</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20.7</a:t>
                      </a:r>
                    </a:p>
                  </a:txBody>
                  <a:tcPr marL="9525" marR="9525" marT="9525" marB="0" anchor="b"/>
                </a:tc>
                <a:extLst>
                  <a:ext uri="{0D108BD9-81ED-4DB2-BD59-A6C34878D82A}">
                    <a16:rowId xmlns:a16="http://schemas.microsoft.com/office/drawing/2014/main" val="2980526945"/>
                  </a:ext>
                </a:extLst>
              </a:tr>
              <a:tr h="118382">
                <a:tc>
                  <a:txBody>
                    <a:bodyPr/>
                    <a:lstStyle/>
                    <a:p>
                      <a:pPr algn="ctr" fontAlgn="b"/>
                      <a:r>
                        <a:rPr lang="en-US" sz="1000" u="none" strike="noStrike">
                          <a:effectLst/>
                        </a:rPr>
                        <a:t>M</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-16.1</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-16.1</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10.0</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10.0</a:t>
                      </a:r>
                    </a:p>
                  </a:txBody>
                  <a:tcPr marL="9525" marR="9525" marT="9525" marB="0" anchor="b"/>
                </a:tc>
                <a:extLst>
                  <a:ext uri="{0D108BD9-81ED-4DB2-BD59-A6C34878D82A}">
                    <a16:rowId xmlns:a16="http://schemas.microsoft.com/office/drawing/2014/main" val="2987479212"/>
                  </a:ext>
                </a:extLst>
              </a:tr>
              <a:tr h="118382">
                <a:tc>
                  <a:txBody>
                    <a:bodyPr/>
                    <a:lstStyle/>
                    <a:p>
                      <a:pPr algn="ctr" fontAlgn="b"/>
                      <a:r>
                        <a:rPr lang="en-US" sz="1000" u="none" strike="noStrike">
                          <a:effectLst/>
                        </a:rPr>
                        <a:t>N1min</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23.3</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23.9</a:t>
                      </a:r>
                    </a:p>
                  </a:txBody>
                  <a:tcPr marL="9525" marR="9525" marT="9525" marB="0" anchor="b"/>
                </a:tc>
                <a:extLst>
                  <a:ext uri="{0D108BD9-81ED-4DB2-BD59-A6C34878D82A}">
                    <a16:rowId xmlns:a16="http://schemas.microsoft.com/office/drawing/2014/main" val="251046684"/>
                  </a:ext>
                </a:extLst>
              </a:tr>
              <a:tr h="118382">
                <a:tc>
                  <a:txBody>
                    <a:bodyPr/>
                    <a:lstStyle/>
                    <a:p>
                      <a:pPr algn="ctr" fontAlgn="b"/>
                      <a:r>
                        <a:rPr lang="en-US" sz="1000" u="none" strike="noStrike">
                          <a:effectLst/>
                        </a:rPr>
                        <a:t>N1Max</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9.0</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8.2</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48.0</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51.1</a:t>
                      </a:r>
                    </a:p>
                  </a:txBody>
                  <a:tcPr marL="9525" marR="9525" marT="9525" marB="0" anchor="b"/>
                </a:tc>
                <a:extLst>
                  <a:ext uri="{0D108BD9-81ED-4DB2-BD59-A6C34878D82A}">
                    <a16:rowId xmlns:a16="http://schemas.microsoft.com/office/drawing/2014/main" val="3524704274"/>
                  </a:ext>
                </a:extLst>
              </a:tr>
              <a:tr h="118382">
                <a:tc>
                  <a:txBody>
                    <a:bodyPr/>
                    <a:lstStyle/>
                    <a:p>
                      <a:pPr algn="ctr" fontAlgn="b"/>
                      <a:r>
                        <a:rPr lang="en-US" sz="1000" u="none" strike="noStrike">
                          <a:effectLst/>
                        </a:rPr>
                        <a:t>N2Min</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23.3</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23.6</a:t>
                      </a:r>
                    </a:p>
                  </a:txBody>
                  <a:tcPr marL="9525" marR="9525" marT="9525" marB="0" anchor="b"/>
                </a:tc>
                <a:extLst>
                  <a:ext uri="{0D108BD9-81ED-4DB2-BD59-A6C34878D82A}">
                    <a16:rowId xmlns:a16="http://schemas.microsoft.com/office/drawing/2014/main" val="3823173266"/>
                  </a:ext>
                </a:extLst>
              </a:tr>
              <a:tr h="118382">
                <a:tc>
                  <a:txBody>
                    <a:bodyPr/>
                    <a:lstStyle/>
                    <a:p>
                      <a:pPr algn="ctr" fontAlgn="b"/>
                      <a:r>
                        <a:rPr lang="en-US" sz="1000" u="none" strike="noStrike">
                          <a:effectLst/>
                        </a:rPr>
                        <a:t>N2Max</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9.1</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8.7</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42.9</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46.8</a:t>
                      </a:r>
                    </a:p>
                  </a:txBody>
                  <a:tcPr marL="9525" marR="9525" marT="9525" marB="0" anchor="b"/>
                </a:tc>
                <a:extLst>
                  <a:ext uri="{0D108BD9-81ED-4DB2-BD59-A6C34878D82A}">
                    <a16:rowId xmlns:a16="http://schemas.microsoft.com/office/drawing/2014/main" val="3350261608"/>
                  </a:ext>
                </a:extLst>
              </a:tr>
              <a:tr h="118382">
                <a:tc>
                  <a:txBody>
                    <a:bodyPr/>
                    <a:lstStyle/>
                    <a:p>
                      <a:pPr algn="ctr" fontAlgn="b"/>
                      <a:r>
                        <a:rPr lang="en-US" sz="1000" u="none" strike="noStrike">
                          <a:effectLst/>
                        </a:rPr>
                        <a:t>N3Min</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-8.7</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23.3</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22.9</a:t>
                      </a:r>
                    </a:p>
                  </a:txBody>
                  <a:tcPr marL="9525" marR="9525" marT="9525" marB="0" anchor="b"/>
                </a:tc>
                <a:extLst>
                  <a:ext uri="{0D108BD9-81ED-4DB2-BD59-A6C34878D82A}">
                    <a16:rowId xmlns:a16="http://schemas.microsoft.com/office/drawing/2014/main" val="2720393012"/>
                  </a:ext>
                </a:extLst>
              </a:tr>
              <a:tr h="118382">
                <a:tc>
                  <a:txBody>
                    <a:bodyPr/>
                    <a:lstStyle/>
                    <a:p>
                      <a:pPr algn="ctr" fontAlgn="b"/>
                      <a:r>
                        <a:rPr lang="en-US" sz="1000" u="none" strike="noStrike">
                          <a:effectLst/>
                        </a:rPr>
                        <a:t>N3Max</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8.9</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8.5</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42.0</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46.1</a:t>
                      </a:r>
                    </a:p>
                  </a:txBody>
                  <a:tcPr marL="9525" marR="9525" marT="9525" marB="0" anchor="b"/>
                </a:tc>
                <a:extLst>
                  <a:ext uri="{0D108BD9-81ED-4DB2-BD59-A6C34878D82A}">
                    <a16:rowId xmlns:a16="http://schemas.microsoft.com/office/drawing/2014/main" val="2240405763"/>
                  </a:ext>
                </a:extLst>
              </a:tr>
              <a:tr h="118382">
                <a:tc>
                  <a:txBody>
                    <a:bodyPr/>
                    <a:lstStyle/>
                    <a:p>
                      <a:pPr algn="ctr" fontAlgn="b"/>
                      <a:r>
                        <a:rPr lang="en-US" sz="1000" u="none" strike="noStrike">
                          <a:effectLst/>
                        </a:rPr>
                        <a:t>N4Min</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-8.6</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23.3</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22.7</a:t>
                      </a:r>
                    </a:p>
                  </a:txBody>
                  <a:tcPr marL="9525" marR="9525" marT="9525" marB="0" anchor="b"/>
                </a:tc>
                <a:extLst>
                  <a:ext uri="{0D108BD9-81ED-4DB2-BD59-A6C34878D82A}">
                    <a16:rowId xmlns:a16="http://schemas.microsoft.com/office/drawing/2014/main" val="1546321318"/>
                  </a:ext>
                </a:extLst>
              </a:tr>
              <a:tr h="118382">
                <a:tc>
                  <a:txBody>
                    <a:bodyPr/>
                    <a:lstStyle/>
                    <a:p>
                      <a:pPr algn="ctr" fontAlgn="b"/>
                      <a:r>
                        <a:rPr lang="en-US" sz="1000" u="none" strike="noStrike">
                          <a:effectLst/>
                        </a:rPr>
                        <a:t>N4Max</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9.1</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8.5</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42.9</a:t>
                      </a:r>
                    </a:p>
                  </a:txBody>
                  <a:tcPr marL="9525" marR="9525" marT="9525" marB="0" anchor="b"/>
                </a:tc>
                <a:tc>
                  <a:txBody>
                    <a:bodyPr/>
                    <a:lstStyle/>
                    <a:p>
                      <a:pPr algn="ctr" fontAlgn="b"/>
                      <a:r>
                        <a:rPr lang="en-US" sz="1000" b="0" i="0" u="none" strike="noStrike" dirty="0">
                          <a:solidFill>
                            <a:srgbClr val="000000"/>
                          </a:solidFill>
                          <a:effectLst/>
                          <a:latin typeface="Calibri" panose="020F0502020204030204" pitchFamily="34" charset="0"/>
                        </a:rPr>
                        <a:t>46.1</a:t>
                      </a:r>
                    </a:p>
                  </a:txBody>
                  <a:tcPr marL="9525" marR="9525" marT="9525" marB="0" anchor="b"/>
                </a:tc>
                <a:extLst>
                  <a:ext uri="{0D108BD9-81ED-4DB2-BD59-A6C34878D82A}">
                    <a16:rowId xmlns:a16="http://schemas.microsoft.com/office/drawing/2014/main" val="3792584563"/>
                  </a:ext>
                </a:extLst>
              </a:tr>
            </a:tbl>
          </a:graphicData>
        </a:graphic>
      </p:graphicFrame>
      <p:graphicFrame>
        <p:nvGraphicFramePr>
          <p:cNvPr id="11" name="Table 10">
            <a:extLst>
              <a:ext uri="{FF2B5EF4-FFF2-40B4-BE49-F238E27FC236}">
                <a16:creationId xmlns:a16="http://schemas.microsoft.com/office/drawing/2014/main" id="{E31DB3D5-DFA2-4760-9B28-74D928E863F5}"/>
              </a:ext>
            </a:extLst>
          </p:cNvPr>
          <p:cNvGraphicFramePr>
            <a:graphicFrameLocks noGrp="1"/>
          </p:cNvGraphicFramePr>
          <p:nvPr>
            <p:extLst>
              <p:ext uri="{D42A27DB-BD31-4B8C-83A1-F6EECF244321}">
                <p14:modId xmlns:p14="http://schemas.microsoft.com/office/powerpoint/2010/main" val="4019390846"/>
              </p:ext>
            </p:extLst>
          </p:nvPr>
        </p:nvGraphicFramePr>
        <p:xfrm>
          <a:off x="228600" y="3933425"/>
          <a:ext cx="2324100" cy="2428875"/>
        </p:xfrm>
        <a:graphic>
          <a:graphicData uri="http://schemas.openxmlformats.org/drawingml/2006/table">
            <a:tbl>
              <a:tblPr>
                <a:tableStyleId>{5C22544A-7EE6-4342-B048-85BDC9FD1C3A}</a:tableStyleId>
              </a:tblPr>
              <a:tblGrid>
                <a:gridCol w="855750">
                  <a:extLst>
                    <a:ext uri="{9D8B030D-6E8A-4147-A177-3AD203B41FA5}">
                      <a16:colId xmlns:a16="http://schemas.microsoft.com/office/drawing/2014/main" val="1743064766"/>
                    </a:ext>
                  </a:extLst>
                </a:gridCol>
                <a:gridCol w="317953">
                  <a:extLst>
                    <a:ext uri="{9D8B030D-6E8A-4147-A177-3AD203B41FA5}">
                      <a16:colId xmlns:a16="http://schemas.microsoft.com/office/drawing/2014/main" val="2818323052"/>
                    </a:ext>
                  </a:extLst>
                </a:gridCol>
                <a:gridCol w="439738">
                  <a:extLst>
                    <a:ext uri="{9D8B030D-6E8A-4147-A177-3AD203B41FA5}">
                      <a16:colId xmlns:a16="http://schemas.microsoft.com/office/drawing/2014/main" val="3047013887"/>
                    </a:ext>
                  </a:extLst>
                </a:gridCol>
                <a:gridCol w="291559">
                  <a:extLst>
                    <a:ext uri="{9D8B030D-6E8A-4147-A177-3AD203B41FA5}">
                      <a16:colId xmlns:a16="http://schemas.microsoft.com/office/drawing/2014/main" val="2786211291"/>
                    </a:ext>
                  </a:extLst>
                </a:gridCol>
                <a:gridCol w="419100">
                  <a:extLst>
                    <a:ext uri="{9D8B030D-6E8A-4147-A177-3AD203B41FA5}">
                      <a16:colId xmlns:a16="http://schemas.microsoft.com/office/drawing/2014/main" val="573119770"/>
                    </a:ext>
                  </a:extLst>
                </a:gridCol>
              </a:tblGrid>
              <a:tr h="50462">
                <a:tc>
                  <a:txBody>
                    <a:bodyPr/>
                    <a:lstStyle/>
                    <a:p>
                      <a:pPr algn="ctr" fontAlgn="b"/>
                      <a:r>
                        <a:rPr lang="en-US" sz="1000" b="0" i="0" u="none" strike="noStrike" dirty="0">
                          <a:solidFill>
                            <a:srgbClr val="000000"/>
                          </a:solidFill>
                          <a:effectLst/>
                          <a:latin typeface="Calibri" panose="020F0502020204030204" pitchFamily="34" charset="0"/>
                        </a:rPr>
                        <a:t>Component</a:t>
                      </a:r>
                    </a:p>
                  </a:txBody>
                  <a:tcPr marL="8901" marR="8901" marT="8901" marB="0" anchor="b"/>
                </a:tc>
                <a:tc>
                  <a:txBody>
                    <a:bodyPr/>
                    <a:lstStyle/>
                    <a:p>
                      <a:pPr algn="ctr" fontAlgn="b"/>
                      <a:r>
                        <a:rPr lang="en-US" sz="1000" b="0" i="0" u="none" strike="noStrike" dirty="0">
                          <a:solidFill>
                            <a:srgbClr val="000000"/>
                          </a:solidFill>
                          <a:effectLst/>
                          <a:latin typeface="Calibri" panose="020F0502020204030204" pitchFamily="34" charset="0"/>
                        </a:rPr>
                        <a:t>Min</a:t>
                      </a:r>
                    </a:p>
                  </a:txBody>
                  <a:tcPr marL="9525" marR="9525" marT="9525" marB="0" anchor="b"/>
                </a:tc>
                <a:tc>
                  <a:txBody>
                    <a:bodyPr/>
                    <a:lstStyle/>
                    <a:p>
                      <a:pPr algn="ctr" fontAlgn="b"/>
                      <a:r>
                        <a:rPr lang="en-US" sz="1000" b="0" i="0" u="none" strike="noStrike" dirty="0">
                          <a:solidFill>
                            <a:srgbClr val="000000"/>
                          </a:solidFill>
                          <a:effectLst/>
                          <a:latin typeface="Calibri" panose="020F0502020204030204" pitchFamily="34" charset="0"/>
                        </a:rPr>
                        <a:t>TD Min</a:t>
                      </a:r>
                    </a:p>
                  </a:txBody>
                  <a:tcPr marL="9525" marR="9525" marT="9525" marB="0" anchor="b"/>
                </a:tc>
                <a:tc>
                  <a:txBody>
                    <a:bodyPr/>
                    <a:lstStyle/>
                    <a:p>
                      <a:pPr algn="ctr" fontAlgn="b"/>
                      <a:r>
                        <a:rPr lang="en-US" sz="1000" b="0" i="0" u="none" strike="noStrike" dirty="0">
                          <a:solidFill>
                            <a:srgbClr val="000000"/>
                          </a:solidFill>
                          <a:effectLst/>
                          <a:latin typeface="Calibri" panose="020F0502020204030204" pitchFamily="34" charset="0"/>
                        </a:rPr>
                        <a:t>Max</a:t>
                      </a:r>
                    </a:p>
                  </a:txBody>
                  <a:tcPr marL="9525" marR="9525" marT="9525" marB="0" anchor="b"/>
                </a:tc>
                <a:tc>
                  <a:txBody>
                    <a:bodyPr/>
                    <a:lstStyle/>
                    <a:p>
                      <a:pPr algn="ctr" fontAlgn="b"/>
                      <a:r>
                        <a:rPr lang="en-US" sz="1000" b="0" i="0" u="none" strike="noStrike" dirty="0">
                          <a:solidFill>
                            <a:srgbClr val="000000"/>
                          </a:solidFill>
                          <a:effectLst/>
                          <a:latin typeface="Calibri" panose="020F0502020204030204" pitchFamily="34" charset="0"/>
                        </a:rPr>
                        <a:t>TD Max</a:t>
                      </a:r>
                    </a:p>
                  </a:txBody>
                  <a:tcPr marL="9525" marR="9525" marT="9525" marB="0" anchor="b"/>
                </a:tc>
                <a:extLst>
                  <a:ext uri="{0D108BD9-81ED-4DB2-BD59-A6C34878D82A}">
                    <a16:rowId xmlns:a16="http://schemas.microsoft.com/office/drawing/2014/main" val="4132414214"/>
                  </a:ext>
                </a:extLst>
              </a:tr>
              <a:tr h="130139">
                <a:tc>
                  <a:txBody>
                    <a:bodyPr/>
                    <a:lstStyle/>
                    <a:p>
                      <a:pPr algn="ctr" fontAlgn="b"/>
                      <a:r>
                        <a:rPr lang="en-US" sz="1000" u="none" strike="noStrike">
                          <a:effectLst/>
                        </a:rPr>
                        <a:t>A</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-6.0</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-6.0</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21.0</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21.0</a:t>
                      </a:r>
                    </a:p>
                  </a:txBody>
                  <a:tcPr marL="9525" marR="9525" marT="9525" marB="0" anchor="b"/>
                </a:tc>
                <a:extLst>
                  <a:ext uri="{0D108BD9-81ED-4DB2-BD59-A6C34878D82A}">
                    <a16:rowId xmlns:a16="http://schemas.microsoft.com/office/drawing/2014/main" val="2800760494"/>
                  </a:ext>
                </a:extLst>
              </a:tr>
              <a:tr h="130139">
                <a:tc>
                  <a:txBody>
                    <a:bodyPr/>
                    <a:lstStyle/>
                    <a:p>
                      <a:pPr algn="ctr" fontAlgn="b"/>
                      <a:r>
                        <a:rPr lang="en-US" sz="1000" u="none" strike="noStrike">
                          <a:effectLst/>
                        </a:rPr>
                        <a:t>B1</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-13.4</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-13.4</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11.7</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11.7</a:t>
                      </a:r>
                    </a:p>
                  </a:txBody>
                  <a:tcPr marL="9525" marR="9525" marT="9525" marB="0" anchor="b"/>
                </a:tc>
                <a:extLst>
                  <a:ext uri="{0D108BD9-81ED-4DB2-BD59-A6C34878D82A}">
                    <a16:rowId xmlns:a16="http://schemas.microsoft.com/office/drawing/2014/main" val="3618222740"/>
                  </a:ext>
                </a:extLst>
              </a:tr>
              <a:tr h="130139">
                <a:tc>
                  <a:txBody>
                    <a:bodyPr/>
                    <a:lstStyle/>
                    <a:p>
                      <a:pPr algn="ctr" fontAlgn="b"/>
                      <a:r>
                        <a:rPr lang="en-US" sz="1000" u="none" strike="noStrike">
                          <a:effectLst/>
                        </a:rPr>
                        <a:t>B2</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-12.9</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-12.9</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12.2</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12.2</a:t>
                      </a:r>
                    </a:p>
                  </a:txBody>
                  <a:tcPr marL="9525" marR="9525" marT="9525" marB="0" anchor="b"/>
                </a:tc>
                <a:extLst>
                  <a:ext uri="{0D108BD9-81ED-4DB2-BD59-A6C34878D82A}">
                    <a16:rowId xmlns:a16="http://schemas.microsoft.com/office/drawing/2014/main" val="2574076113"/>
                  </a:ext>
                </a:extLst>
              </a:tr>
              <a:tr h="130139">
                <a:tc>
                  <a:txBody>
                    <a:bodyPr/>
                    <a:lstStyle/>
                    <a:p>
                      <a:pPr algn="ctr" fontAlgn="b"/>
                      <a:r>
                        <a:rPr lang="en-US" sz="1000" u="none" strike="noStrike">
                          <a:effectLst/>
                        </a:rPr>
                        <a:t>B3</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-10.2</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-10.2</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15.5</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15.5</a:t>
                      </a:r>
                    </a:p>
                  </a:txBody>
                  <a:tcPr marL="9525" marR="9525" marT="9525" marB="0" anchor="b"/>
                </a:tc>
                <a:extLst>
                  <a:ext uri="{0D108BD9-81ED-4DB2-BD59-A6C34878D82A}">
                    <a16:rowId xmlns:a16="http://schemas.microsoft.com/office/drawing/2014/main" val="1958581819"/>
                  </a:ext>
                </a:extLst>
              </a:tr>
              <a:tr h="130139">
                <a:tc>
                  <a:txBody>
                    <a:bodyPr/>
                    <a:lstStyle/>
                    <a:p>
                      <a:pPr algn="ctr" fontAlgn="b"/>
                      <a:r>
                        <a:rPr lang="en-US" sz="1000" u="none" strike="noStrike" dirty="0" err="1">
                          <a:effectLst/>
                        </a:rPr>
                        <a:t>Cmin</a:t>
                      </a:r>
                      <a:endParaRPr lang="en-US" sz="100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-3.6</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-3.6</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25.0</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25.0</a:t>
                      </a:r>
                    </a:p>
                  </a:txBody>
                  <a:tcPr marL="9525" marR="9525" marT="9525" marB="0" anchor="b"/>
                </a:tc>
                <a:extLst>
                  <a:ext uri="{0D108BD9-81ED-4DB2-BD59-A6C34878D82A}">
                    <a16:rowId xmlns:a16="http://schemas.microsoft.com/office/drawing/2014/main" val="2518263851"/>
                  </a:ext>
                </a:extLst>
              </a:tr>
              <a:tr h="130139">
                <a:tc>
                  <a:txBody>
                    <a:bodyPr/>
                    <a:lstStyle/>
                    <a:p>
                      <a:pPr algn="ctr" fontAlgn="b"/>
                      <a:r>
                        <a:rPr lang="en-US" sz="1000" u="none" strike="noStrike">
                          <a:effectLst/>
                        </a:rPr>
                        <a:t>Cmax</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17.7</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17.7</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48.9</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48.9</a:t>
                      </a:r>
                    </a:p>
                  </a:txBody>
                  <a:tcPr marL="9525" marR="9525" marT="9525" marB="0" anchor="b"/>
                </a:tc>
                <a:extLst>
                  <a:ext uri="{0D108BD9-81ED-4DB2-BD59-A6C34878D82A}">
                    <a16:rowId xmlns:a16="http://schemas.microsoft.com/office/drawing/2014/main" val="2795730271"/>
                  </a:ext>
                </a:extLst>
              </a:tr>
              <a:tr h="130139">
                <a:tc>
                  <a:txBody>
                    <a:bodyPr/>
                    <a:lstStyle/>
                    <a:p>
                      <a:pPr algn="ctr" fontAlgn="b"/>
                      <a:r>
                        <a:rPr lang="en-US" sz="1000" u="none" strike="noStrike">
                          <a:effectLst/>
                        </a:rPr>
                        <a:t>D1</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-11.6</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-11.7</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30.2</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30.2</a:t>
                      </a:r>
                    </a:p>
                  </a:txBody>
                  <a:tcPr marL="9525" marR="9525" marT="9525" marB="0" anchor="b"/>
                </a:tc>
                <a:extLst>
                  <a:ext uri="{0D108BD9-81ED-4DB2-BD59-A6C34878D82A}">
                    <a16:rowId xmlns:a16="http://schemas.microsoft.com/office/drawing/2014/main" val="1664740991"/>
                  </a:ext>
                </a:extLst>
              </a:tr>
              <a:tr h="130139">
                <a:tc>
                  <a:txBody>
                    <a:bodyPr/>
                    <a:lstStyle/>
                    <a:p>
                      <a:pPr algn="ctr" fontAlgn="b"/>
                      <a:r>
                        <a:rPr lang="en-US" sz="1000" u="none" strike="noStrike">
                          <a:effectLst/>
                        </a:rPr>
                        <a:t>D2</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-8.0</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-4.4</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27.0</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23.9</a:t>
                      </a:r>
                    </a:p>
                  </a:txBody>
                  <a:tcPr marL="9525" marR="9525" marT="9525" marB="0" anchor="b"/>
                </a:tc>
                <a:extLst>
                  <a:ext uri="{0D108BD9-81ED-4DB2-BD59-A6C34878D82A}">
                    <a16:rowId xmlns:a16="http://schemas.microsoft.com/office/drawing/2014/main" val="2879146648"/>
                  </a:ext>
                </a:extLst>
              </a:tr>
              <a:tr h="130139">
                <a:tc>
                  <a:txBody>
                    <a:bodyPr/>
                    <a:lstStyle/>
                    <a:p>
                      <a:pPr algn="ctr" fontAlgn="b"/>
                      <a:r>
                        <a:rPr lang="en-US" sz="1000" u="none" strike="noStrike">
                          <a:effectLst/>
                        </a:rPr>
                        <a:t>D3</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-14.2</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-4.4</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13.6</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-3.3</a:t>
                      </a:r>
                    </a:p>
                  </a:txBody>
                  <a:tcPr marL="9525" marR="9525" marT="9525" marB="0" anchor="b"/>
                </a:tc>
                <a:extLst>
                  <a:ext uri="{0D108BD9-81ED-4DB2-BD59-A6C34878D82A}">
                    <a16:rowId xmlns:a16="http://schemas.microsoft.com/office/drawing/2014/main" val="1805426560"/>
                  </a:ext>
                </a:extLst>
              </a:tr>
              <a:tr h="130139">
                <a:tc>
                  <a:txBody>
                    <a:bodyPr/>
                    <a:lstStyle/>
                    <a:p>
                      <a:pPr algn="ctr" fontAlgn="b"/>
                      <a:r>
                        <a:rPr lang="en-US" sz="1000" u="none" strike="noStrike">
                          <a:effectLst/>
                        </a:rPr>
                        <a:t>E</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-14.9</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-14.9</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11.2</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11.2</a:t>
                      </a:r>
                    </a:p>
                  </a:txBody>
                  <a:tcPr marL="9525" marR="9525" marT="9525" marB="0" anchor="b"/>
                </a:tc>
                <a:extLst>
                  <a:ext uri="{0D108BD9-81ED-4DB2-BD59-A6C34878D82A}">
                    <a16:rowId xmlns:a16="http://schemas.microsoft.com/office/drawing/2014/main" val="3984135072"/>
                  </a:ext>
                </a:extLst>
              </a:tr>
              <a:tr h="130139">
                <a:tc>
                  <a:txBody>
                    <a:bodyPr/>
                    <a:lstStyle/>
                    <a:p>
                      <a:pPr algn="ctr" fontAlgn="b"/>
                      <a:r>
                        <a:rPr lang="en-US" sz="1000" u="none" strike="noStrike">
                          <a:effectLst/>
                        </a:rPr>
                        <a:t>F</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-12.4</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-12.4</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16.7</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16.7</a:t>
                      </a:r>
                    </a:p>
                  </a:txBody>
                  <a:tcPr marL="9525" marR="9525" marT="9525" marB="0" anchor="b"/>
                </a:tc>
                <a:extLst>
                  <a:ext uri="{0D108BD9-81ED-4DB2-BD59-A6C34878D82A}">
                    <a16:rowId xmlns:a16="http://schemas.microsoft.com/office/drawing/2014/main" val="3216647442"/>
                  </a:ext>
                </a:extLst>
              </a:tr>
              <a:tr h="0">
                <a:tc>
                  <a:txBody>
                    <a:bodyPr/>
                    <a:lstStyle/>
                    <a:p>
                      <a:pPr algn="ctr" fontAlgn="b"/>
                      <a:r>
                        <a:rPr lang="en-US" sz="1000" u="none" strike="noStrike">
                          <a:effectLst/>
                        </a:rPr>
                        <a:t>G</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-9.4</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-9.4</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16.7</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16.7</a:t>
                      </a:r>
                    </a:p>
                  </a:txBody>
                  <a:tcPr marL="9525" marR="9525" marT="9525" marB="0" anchor="b"/>
                </a:tc>
                <a:extLst>
                  <a:ext uri="{0D108BD9-81ED-4DB2-BD59-A6C34878D82A}">
                    <a16:rowId xmlns:a16="http://schemas.microsoft.com/office/drawing/2014/main" val="2712461183"/>
                  </a:ext>
                </a:extLst>
              </a:tr>
              <a:tr h="0">
                <a:tc>
                  <a:txBody>
                    <a:bodyPr/>
                    <a:lstStyle/>
                    <a:p>
                      <a:pPr algn="ctr" fontAlgn="b"/>
                      <a:r>
                        <a:rPr lang="en-US" sz="1000" u="none" strike="noStrike">
                          <a:effectLst/>
                        </a:rPr>
                        <a:t>Hmin</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8.4</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7.7</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15.8</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15.8</a:t>
                      </a:r>
                    </a:p>
                  </a:txBody>
                  <a:tcPr marL="9525" marR="9525" marT="9525" marB="0" anchor="b"/>
                </a:tc>
                <a:extLst>
                  <a:ext uri="{0D108BD9-81ED-4DB2-BD59-A6C34878D82A}">
                    <a16:rowId xmlns:a16="http://schemas.microsoft.com/office/drawing/2014/main" val="972842104"/>
                  </a:ext>
                </a:extLst>
              </a:tr>
              <a:tr h="130139">
                <a:tc>
                  <a:txBody>
                    <a:bodyPr/>
                    <a:lstStyle/>
                    <a:p>
                      <a:pPr algn="ctr" fontAlgn="b"/>
                      <a:r>
                        <a:rPr lang="en-US" sz="1000" u="none" strike="noStrike">
                          <a:effectLst/>
                        </a:rPr>
                        <a:t>Hmax</a:t>
                      </a:r>
                      <a:endParaRPr lang="en-US" sz="100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00" b="0" i="0" u="none" strike="noStrike">
                          <a:solidFill>
                            <a:srgbClr val="000000"/>
                          </a:solidFill>
                          <a:effectLst/>
                          <a:latin typeface="Calibri" panose="020F0502020204030204" pitchFamily="34" charset="0"/>
                        </a:rPr>
                        <a:t>16.7</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16.2</a:t>
                      </a:r>
                    </a:p>
                  </a:txBody>
                  <a:tcPr marL="9525" marR="9525" marT="9525" marB="0" anchor="b"/>
                </a:tc>
                <a:tc>
                  <a:txBody>
                    <a:bodyPr/>
                    <a:lstStyle/>
                    <a:p>
                      <a:pPr algn="ctr" fontAlgn="b"/>
                      <a:r>
                        <a:rPr lang="en-US" sz="1000" b="0" i="0" u="none" strike="noStrike">
                          <a:solidFill>
                            <a:srgbClr val="000000"/>
                          </a:solidFill>
                          <a:effectLst/>
                          <a:latin typeface="Calibri" panose="020F0502020204030204" pitchFamily="34" charset="0"/>
                        </a:rPr>
                        <a:t>25.7</a:t>
                      </a:r>
                    </a:p>
                  </a:txBody>
                  <a:tcPr marL="9525" marR="9525" marT="9525" marB="0" anchor="b"/>
                </a:tc>
                <a:tc>
                  <a:txBody>
                    <a:bodyPr/>
                    <a:lstStyle/>
                    <a:p>
                      <a:pPr algn="ctr" fontAlgn="b"/>
                      <a:r>
                        <a:rPr lang="en-US" sz="1000" b="0" i="0" u="none" strike="noStrike" dirty="0">
                          <a:solidFill>
                            <a:srgbClr val="000000"/>
                          </a:solidFill>
                          <a:effectLst/>
                          <a:latin typeface="Calibri" panose="020F0502020204030204" pitchFamily="34" charset="0"/>
                        </a:rPr>
                        <a:t>25.7</a:t>
                      </a:r>
                    </a:p>
                  </a:txBody>
                  <a:tcPr marL="9525" marR="9525" marT="9525" marB="0" anchor="b"/>
                </a:tc>
                <a:extLst>
                  <a:ext uri="{0D108BD9-81ED-4DB2-BD59-A6C34878D82A}">
                    <a16:rowId xmlns:a16="http://schemas.microsoft.com/office/drawing/2014/main" val="1718810888"/>
                  </a:ext>
                </a:extLst>
              </a:tr>
            </a:tbl>
          </a:graphicData>
        </a:graphic>
      </p:graphicFrame>
      <p:sp>
        <p:nvSpPr>
          <p:cNvPr id="12" name="Oval 11">
            <a:extLst>
              <a:ext uri="{FF2B5EF4-FFF2-40B4-BE49-F238E27FC236}">
                <a16:creationId xmlns:a16="http://schemas.microsoft.com/office/drawing/2014/main" id="{CA97F0CE-5723-4EF1-89EA-1128A350F13F}"/>
              </a:ext>
            </a:extLst>
          </p:cNvPr>
          <p:cNvSpPr/>
          <p:nvPr/>
        </p:nvSpPr>
        <p:spPr>
          <a:xfrm>
            <a:off x="4257575" y="5029752"/>
            <a:ext cx="990600" cy="228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6B6CD1E-506D-47F3-AF31-7AA14477326B}"/>
              </a:ext>
            </a:extLst>
          </p:cNvPr>
          <p:cNvSpPr/>
          <p:nvPr/>
        </p:nvSpPr>
        <p:spPr>
          <a:xfrm>
            <a:off x="4257575" y="5972796"/>
            <a:ext cx="990600" cy="228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387BD31-F7CB-442C-BC1D-8E5515038A6A}"/>
              </a:ext>
            </a:extLst>
          </p:cNvPr>
          <p:cNvSpPr/>
          <p:nvPr/>
        </p:nvSpPr>
        <p:spPr>
          <a:xfrm>
            <a:off x="1011578" y="5353250"/>
            <a:ext cx="1579222" cy="228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46">
            <a:extLst>
              <a:ext uri="{FF2B5EF4-FFF2-40B4-BE49-F238E27FC236}">
                <a16:creationId xmlns:a16="http://schemas.microsoft.com/office/drawing/2014/main" id="{03164E35-6C0D-43CB-9DE0-AD0DC9B23DBA}"/>
              </a:ext>
            </a:extLst>
          </p:cNvPr>
          <p:cNvSpPr txBox="1">
            <a:spLocks noChangeArrowheads="1"/>
          </p:cNvSpPr>
          <p:nvPr/>
        </p:nvSpPr>
        <p:spPr bwMode="auto">
          <a:xfrm>
            <a:off x="5210133" y="5126933"/>
            <a:ext cx="2181267" cy="1292662"/>
          </a:xfrm>
          <a:prstGeom prst="rect">
            <a:avLst/>
          </a:prstGeom>
          <a:noFill/>
          <a:ln w="9525">
            <a:noFill/>
            <a:miter lim="800000"/>
            <a:headEnd/>
            <a:tailEnd/>
          </a:ln>
        </p:spPr>
        <p:txBody>
          <a:bodyPr wrap="square" lIns="0" tIns="0" rIns="0" bIns="0">
            <a:spAutoFit/>
          </a:bodyPr>
          <a:lstStyle/>
          <a:p>
            <a:pPr algn="ctr" eaLnBrk="1" hangingPunct="1">
              <a:defRPr/>
            </a:pPr>
            <a:r>
              <a:rPr lang="en-US" sz="1400" b="1" i="1" dirty="0">
                <a:solidFill>
                  <a:srgbClr val="FF0000"/>
                </a:solidFill>
                <a:latin typeface="Calibri" pitchFamily="34" charset="0"/>
              </a:rPr>
              <a:t>These differences are attributable to a Min being found in a Hot case or a Max being found in a Cold or Survival Case using Thermal Desktop’s Post Processing</a:t>
            </a:r>
            <a:endParaRPr lang="en-US" sz="1400" dirty="0">
              <a:solidFill>
                <a:srgbClr val="FF0000"/>
              </a:solidFill>
              <a:latin typeface="Calibri" pitchFamily="34" charset="0"/>
            </a:endParaRPr>
          </a:p>
        </p:txBody>
      </p:sp>
      <p:sp>
        <p:nvSpPr>
          <p:cNvPr id="17" name="TextBox 146">
            <a:extLst>
              <a:ext uri="{FF2B5EF4-FFF2-40B4-BE49-F238E27FC236}">
                <a16:creationId xmlns:a16="http://schemas.microsoft.com/office/drawing/2014/main" id="{6B546E96-C8DA-48DB-AD3E-B321037EA6BD}"/>
              </a:ext>
            </a:extLst>
          </p:cNvPr>
          <p:cNvSpPr txBox="1">
            <a:spLocks noChangeArrowheads="1"/>
          </p:cNvSpPr>
          <p:nvPr/>
        </p:nvSpPr>
        <p:spPr bwMode="auto">
          <a:xfrm>
            <a:off x="5138224" y="3933894"/>
            <a:ext cx="1001151" cy="861774"/>
          </a:xfrm>
          <a:prstGeom prst="rect">
            <a:avLst/>
          </a:prstGeom>
          <a:noFill/>
          <a:ln w="9525">
            <a:noFill/>
            <a:miter lim="800000"/>
            <a:headEnd/>
            <a:tailEnd/>
          </a:ln>
        </p:spPr>
        <p:txBody>
          <a:bodyPr wrap="square" lIns="0" tIns="0" rIns="0" bIns="0">
            <a:spAutoFit/>
          </a:bodyPr>
          <a:lstStyle/>
          <a:p>
            <a:pPr algn="ctr" eaLnBrk="1" hangingPunct="1">
              <a:defRPr/>
            </a:pPr>
            <a:r>
              <a:rPr lang="en-US" sz="1400" b="1" i="1" dirty="0">
                <a:solidFill>
                  <a:srgbClr val="FF0000"/>
                </a:solidFill>
                <a:latin typeface="Calibri" pitchFamily="34" charset="0"/>
              </a:rPr>
              <a:t>Recall D1, D2, and D3 are average temps</a:t>
            </a:r>
            <a:endParaRPr lang="en-US" sz="1400" dirty="0">
              <a:solidFill>
                <a:srgbClr val="FF0000"/>
              </a:solidFill>
              <a:latin typeface="Calibri" pitchFamily="34" charset="0"/>
            </a:endParaRPr>
          </a:p>
        </p:txBody>
      </p:sp>
    </p:spTree>
    <p:extLst>
      <p:ext uri="{BB962C8B-B14F-4D97-AF65-F5344CB8AC3E}">
        <p14:creationId xmlns:p14="http://schemas.microsoft.com/office/powerpoint/2010/main" val="3685163050"/>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2942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Checking the Predicts</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268</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182545" y="1092764"/>
            <a:ext cx="8809055" cy="1938992"/>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400" b="1" i="1" dirty="0">
                <a:solidFill>
                  <a:srgbClr val="0B3D91"/>
                </a:solidFill>
                <a:latin typeface="Calibri" pitchFamily="34" charset="0"/>
              </a:rPr>
              <a:t>As a sanity check of the predicts, an investigation of the heat flows is advisable.  From the predicts, it appears that a Hot b75 produces many of the hottest predicts.  Rerun this case if needed and ensure that the output is set to All for the save file.  This allows the heat flows to be computed by Thermal Desktop</a:t>
            </a:r>
          </a:p>
          <a:p>
            <a:pPr marL="174625" indent="-174625" eaLnBrk="1" hangingPunct="1">
              <a:buFont typeface="Arial" pitchFamily="34" charset="0"/>
              <a:buChar char="•"/>
              <a:defRPr/>
            </a:pPr>
            <a:r>
              <a:rPr lang="en-US" sz="1400" b="1" i="1" dirty="0">
                <a:solidFill>
                  <a:srgbClr val="0B3D91"/>
                </a:solidFill>
                <a:latin typeface="Calibri" pitchFamily="34" charset="0"/>
              </a:rPr>
              <a:t>Heat flows can be done through Post Processing-QFLOW From Results, but sometimes it is easier to use the Model Browser-Options-Heat Flow Between Submodels option.  In this case, specify Into Submodel as DECK_1 and From Submodel as (GLOBAL)</a:t>
            </a:r>
          </a:p>
          <a:p>
            <a:pPr marL="174625" indent="-174625" eaLnBrk="1" hangingPunct="1">
              <a:buFont typeface="Arial" pitchFamily="34" charset="0"/>
              <a:buChar char="•"/>
              <a:defRPr/>
            </a:pPr>
            <a:r>
              <a:rPr lang="en-US" sz="1400" b="1" i="1" dirty="0">
                <a:solidFill>
                  <a:srgbClr val="0B3D91"/>
                </a:solidFill>
                <a:latin typeface="Calibri" pitchFamily="34" charset="0"/>
              </a:rPr>
              <a:t>Recall that Comp A, B (x3), E, F, G, I, J, K, L, and M were all mounted to DECK_1.  Summing up their orbit average power and accounting for the power scale factor yields 243 W.  Including 114 W from Comp C produces 357 W total</a:t>
            </a:r>
          </a:p>
          <a:p>
            <a:pPr marL="174625" indent="-174625" eaLnBrk="1" hangingPunct="1">
              <a:buFont typeface="Arial" pitchFamily="34" charset="0"/>
              <a:buChar char="•"/>
              <a:defRPr/>
            </a:pPr>
            <a:endParaRPr lang="en-US" sz="1400" b="1" i="1" dirty="0">
              <a:solidFill>
                <a:srgbClr val="0B3D91"/>
              </a:solidFill>
              <a:latin typeface="Calibri" pitchFamily="34" charset="0"/>
            </a:endParaRPr>
          </a:p>
        </p:txBody>
      </p:sp>
      <p:sp>
        <p:nvSpPr>
          <p:cNvPr id="65" name="TextBox 64">
            <a:extLst>
              <a:ext uri="{FF2B5EF4-FFF2-40B4-BE49-F238E27FC236}">
                <a16:creationId xmlns:a16="http://schemas.microsoft.com/office/drawing/2014/main" id="{57F4037F-E2C4-482F-8021-408B6508B636}"/>
              </a:ext>
            </a:extLst>
          </p:cNvPr>
          <p:cNvSpPr txBox="1"/>
          <p:nvPr/>
        </p:nvSpPr>
        <p:spPr>
          <a:xfrm>
            <a:off x="3276600" y="2901077"/>
            <a:ext cx="5867400" cy="3323987"/>
          </a:xfrm>
          <a:prstGeom prst="rect">
            <a:avLst/>
          </a:prstGeom>
          <a:noFill/>
        </p:spPr>
        <p:txBody>
          <a:bodyPr wrap="square" rtlCol="0">
            <a:spAutoFit/>
          </a:bodyPr>
          <a:lstStyle/>
          <a:p>
            <a:r>
              <a:rPr lang="en-US" sz="1000" dirty="0">
                <a:latin typeface="Courier New" panose="02070309020205020404" pitchFamily="49" charset="0"/>
                <a:cs typeface="Courier New" panose="02070309020205020404" pitchFamily="49" charset="0"/>
              </a:rPr>
              <a:t>Heat Flow Into DECK_1 from:</a:t>
            </a:r>
          </a:p>
          <a:p>
            <a:r>
              <a:rPr lang="en-US" sz="1000" dirty="0">
                <a:latin typeface="Courier New" panose="02070309020205020404" pitchFamily="49" charset="0"/>
                <a:cs typeface="Courier New" panose="02070309020205020404" pitchFamily="49" charset="0"/>
              </a:rPr>
              <a:t>     Submodel       Total Sum/Count      Linear/Count    Radiative/Count</a:t>
            </a:r>
          </a:p>
          <a:p>
            <a:r>
              <a:rPr lang="en-US" sz="1000" dirty="0">
                <a:latin typeface="Courier New" panose="02070309020205020404" pitchFamily="49" charset="0"/>
                <a:cs typeface="Courier New" panose="02070309020205020404" pitchFamily="49" charset="0"/>
              </a:rPr>
              <a:t>       COMP_A      85.8000   /   13  85.8000   / 13      0.       /    0</a:t>
            </a:r>
          </a:p>
          <a:p>
            <a:r>
              <a:rPr lang="en-US" sz="1000" dirty="0">
                <a:latin typeface="Courier New" panose="02070309020205020404" pitchFamily="49" charset="0"/>
                <a:cs typeface="Courier New" panose="02070309020205020404" pitchFamily="49" charset="0"/>
              </a:rPr>
              <a:t>       COMP_B      50.7000   /   21  50.7000   / 21      0.       /    0</a:t>
            </a:r>
          </a:p>
          <a:p>
            <a:r>
              <a:rPr lang="en-US" sz="1000" dirty="0">
                <a:latin typeface="Courier New" panose="02070309020205020404" pitchFamily="49" charset="0"/>
                <a:cs typeface="Courier New" panose="02070309020205020404" pitchFamily="49" charset="0"/>
              </a:rPr>
              <a:t>       COMP_D       1.5703   / 1123   0.       /  0      1.5703   / 1123</a:t>
            </a:r>
          </a:p>
          <a:p>
            <a:r>
              <a:rPr lang="en-US" sz="1000" dirty="0">
                <a:latin typeface="Courier New" panose="02070309020205020404" pitchFamily="49" charset="0"/>
                <a:cs typeface="Courier New" panose="02070309020205020404" pitchFamily="49" charset="0"/>
              </a:rPr>
              <a:t>       COMP_E       1.3000   /   11   1.3000   / 11      0.       /    0</a:t>
            </a:r>
          </a:p>
          <a:p>
            <a:r>
              <a:rPr lang="en-US" sz="1000" dirty="0">
                <a:latin typeface="Courier New" panose="02070309020205020404" pitchFamily="49" charset="0"/>
                <a:cs typeface="Courier New" panose="02070309020205020404" pitchFamily="49" charset="0"/>
              </a:rPr>
              <a:t>       COMP_F      10.4000   /    5  10.4000   /  5      0.       /    0</a:t>
            </a:r>
          </a:p>
          <a:p>
            <a:r>
              <a:rPr lang="en-US" sz="1000" dirty="0">
                <a:latin typeface="Courier New" panose="02070309020205020404" pitchFamily="49" charset="0"/>
                <a:cs typeface="Courier New" panose="02070309020205020404" pitchFamily="49" charset="0"/>
              </a:rPr>
              <a:t>       COMP_G      15.6000   /    9  15.6000   /  9      0.       /    0</a:t>
            </a:r>
          </a:p>
          <a:p>
            <a:r>
              <a:rPr lang="en-US" sz="1000" dirty="0">
                <a:latin typeface="Courier New" panose="02070309020205020404" pitchFamily="49" charset="0"/>
                <a:cs typeface="Courier New" panose="02070309020205020404" pitchFamily="49" charset="0"/>
              </a:rPr>
              <a:t>       COMP_H      -8.1988   / 1427   0.       /  0     -8.1988   / 1427</a:t>
            </a:r>
          </a:p>
          <a:p>
            <a:r>
              <a:rPr lang="en-US" sz="1000" dirty="0">
                <a:latin typeface="Courier New" panose="02070309020205020404" pitchFamily="49" charset="0"/>
                <a:cs typeface="Courier New" panose="02070309020205020404" pitchFamily="49" charset="0"/>
              </a:rPr>
              <a:t>       COMP_I      44.2000   /   21  44.2000   / 21      0.       /    0</a:t>
            </a:r>
          </a:p>
          <a:p>
            <a:r>
              <a:rPr lang="en-US" sz="1000" dirty="0">
                <a:latin typeface="Courier New" panose="02070309020205020404" pitchFamily="49" charset="0"/>
                <a:cs typeface="Courier New" panose="02070309020205020404" pitchFamily="49" charset="0"/>
              </a:rPr>
              <a:t>       COMP_J      11.7000   /    2  11.7000   /  2      0.       /    0</a:t>
            </a:r>
          </a:p>
          <a:p>
            <a:r>
              <a:rPr lang="en-US" sz="1000" dirty="0">
                <a:latin typeface="Courier New" panose="02070309020205020404" pitchFamily="49" charset="0"/>
                <a:cs typeface="Courier New" panose="02070309020205020404" pitchFamily="49" charset="0"/>
              </a:rPr>
              <a:t>       COMP_K       7.5833   /    5   7.5833   /  5      0.       /    0</a:t>
            </a:r>
          </a:p>
          <a:p>
            <a:r>
              <a:rPr lang="en-US" sz="1000" dirty="0">
                <a:latin typeface="Courier New" panose="02070309020205020404" pitchFamily="49" charset="0"/>
                <a:cs typeface="Courier New" panose="02070309020205020404" pitchFamily="49" charset="0"/>
              </a:rPr>
              <a:t>       COMP_L      16.4667   /    6  16.4667   /  6      0.       /    0</a:t>
            </a:r>
          </a:p>
          <a:p>
            <a:r>
              <a:rPr lang="en-US" sz="1000" dirty="0">
                <a:latin typeface="Courier New" panose="02070309020205020404" pitchFamily="49" charset="0"/>
                <a:cs typeface="Courier New" panose="02070309020205020404" pitchFamily="49" charset="0"/>
              </a:rPr>
              <a:t>       COMP_M       2.6000   /   10   2.6000   / 10      0.       /    0</a:t>
            </a:r>
          </a:p>
          <a:p>
            <a:r>
              <a:rPr lang="en-US" sz="1000" dirty="0">
                <a:latin typeface="Courier New" panose="02070309020205020404" pitchFamily="49" charset="0"/>
                <a:cs typeface="Courier New" panose="02070309020205020404" pitchFamily="49" charset="0"/>
              </a:rPr>
              <a:t>       DECK_1       1.568e-14/ 2974   4.843e-15/768     -1.604e-16/ 2206</a:t>
            </a:r>
          </a:p>
          <a:p>
            <a:r>
              <a:rPr lang="en-US" sz="1000" dirty="0">
                <a:latin typeface="Courier New" panose="02070309020205020404" pitchFamily="49" charset="0"/>
                <a:cs typeface="Courier New" panose="02070309020205020404" pitchFamily="49" charset="0"/>
              </a:rPr>
              <a:t>       DECK_2      33.3669   /18704   0.       /  0     33.3669   /18704</a:t>
            </a:r>
          </a:p>
          <a:p>
            <a:r>
              <a:rPr lang="en-US" sz="1000" dirty="0">
                <a:latin typeface="Courier New" panose="02070309020205020404" pitchFamily="49" charset="0"/>
                <a:cs typeface="Courier New" panose="02070309020205020404" pitchFamily="49" charset="0"/>
              </a:rPr>
              <a:t>         ESPA      29.2116   / 5904  22.6403   / 40      6.5712   / 5864</a:t>
            </a:r>
          </a:p>
          <a:p>
            <a:r>
              <a:rPr lang="en-US" sz="1000" dirty="0">
                <a:latin typeface="Courier New" panose="02070309020205020404" pitchFamily="49" charset="0"/>
                <a:cs typeface="Courier New" panose="02070309020205020404" pitchFamily="49" charset="0"/>
              </a:rPr>
              <a:t>       INST_3      -0.0006149/    6   0.       /  0     -0.0006149/    6</a:t>
            </a:r>
          </a:p>
          <a:p>
            <a:r>
              <a:rPr lang="en-US" sz="1000" dirty="0">
                <a:latin typeface="Courier New" panose="02070309020205020404" pitchFamily="49" charset="0"/>
                <a:cs typeface="Courier New" panose="02070309020205020404" pitchFamily="49" charset="0"/>
              </a:rPr>
              <a:t>INST_BRACKETS       0.2046   /  264   0.       /  0      0.2046   /  264</a:t>
            </a:r>
          </a:p>
          <a:p>
            <a:r>
              <a:rPr lang="en-US" sz="1000" dirty="0">
                <a:latin typeface="Courier New" panose="02070309020205020404" pitchFamily="49" charset="0"/>
                <a:cs typeface="Courier New" panose="02070309020205020404" pitchFamily="49" charset="0"/>
              </a:rPr>
              <a:t>        SPACE    -378.1775   /  207   0.       /  0   -378.1775   /  207</a:t>
            </a:r>
          </a:p>
          <a:p>
            <a:r>
              <a:rPr lang="en-US" sz="1000" dirty="0">
                <a:latin typeface="Courier New" panose="02070309020205020404" pitchFamily="49" charset="0"/>
                <a:cs typeface="Courier New" panose="02070309020205020404" pitchFamily="49" charset="0"/>
              </a:rPr>
              <a:t>Heat Flow numbers are positive flowing into DECK_1</a:t>
            </a:r>
          </a:p>
        </p:txBody>
      </p:sp>
      <p:sp>
        <p:nvSpPr>
          <p:cNvPr id="76" name="TextBox 146">
            <a:extLst>
              <a:ext uri="{FF2B5EF4-FFF2-40B4-BE49-F238E27FC236}">
                <a16:creationId xmlns:a16="http://schemas.microsoft.com/office/drawing/2014/main" id="{3B7BB934-86BD-46C8-BCBA-104BB4711E06}"/>
              </a:ext>
            </a:extLst>
          </p:cNvPr>
          <p:cNvSpPr txBox="1">
            <a:spLocks noChangeArrowheads="1"/>
          </p:cNvSpPr>
          <p:nvPr/>
        </p:nvSpPr>
        <p:spPr bwMode="auto">
          <a:xfrm>
            <a:off x="182545" y="2819400"/>
            <a:ext cx="3094055" cy="3447098"/>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400" b="1" i="1" dirty="0">
                <a:solidFill>
                  <a:srgbClr val="0B3D91"/>
                </a:solidFill>
                <a:latin typeface="Calibri" pitchFamily="34" charset="0"/>
              </a:rPr>
              <a:t>Considering heat gained or lost through the MLI as negligible, the 357 W agrees fairly well with the 378 W rejected to space suggesting a reasonable solution (within 6%)</a:t>
            </a:r>
          </a:p>
          <a:p>
            <a:pPr marL="174625" indent="-174625" eaLnBrk="1" hangingPunct="1">
              <a:buFont typeface="Arial" pitchFamily="34" charset="0"/>
              <a:buChar char="•"/>
              <a:defRPr/>
            </a:pPr>
            <a:r>
              <a:rPr lang="en-US" sz="1400" b="1" i="1" dirty="0">
                <a:solidFill>
                  <a:srgbClr val="0B3D91"/>
                </a:solidFill>
                <a:latin typeface="Calibri" pitchFamily="34" charset="0"/>
              </a:rPr>
              <a:t>Another sanity check is to sum all the radks between DECK_1 non mli nodes and space.  This effort produced about 1560 in</a:t>
            </a:r>
            <a:r>
              <a:rPr lang="en-US" sz="1400" b="1" i="1" baseline="30000" dirty="0">
                <a:solidFill>
                  <a:srgbClr val="0B3D91"/>
                </a:solidFill>
                <a:latin typeface="Calibri" pitchFamily="34" charset="0"/>
              </a:rPr>
              <a:t>2</a:t>
            </a:r>
            <a:r>
              <a:rPr lang="en-US" sz="1400" b="1" i="1" dirty="0">
                <a:solidFill>
                  <a:srgbClr val="0B3D91"/>
                </a:solidFill>
                <a:latin typeface="Calibri" pitchFamily="34" charset="0"/>
              </a:rPr>
              <a:t>.  Comparing to 0.89*{</a:t>
            </a:r>
            <a:r>
              <a:rPr lang="en-US" sz="1400" b="1" i="1" dirty="0">
                <a:solidFill>
                  <a:srgbClr val="0B3D91"/>
                </a:solidFill>
                <a:latin typeface="Symbol" panose="05050102010706020507" pitchFamily="18" charset="2"/>
              </a:rPr>
              <a:t>p </a:t>
            </a:r>
            <a:r>
              <a:rPr lang="en-US" sz="1400" b="1" i="1" dirty="0">
                <a:solidFill>
                  <a:srgbClr val="0B3D91"/>
                </a:solidFill>
                <a:latin typeface="Calibri" pitchFamily="34" charset="0"/>
              </a:rPr>
              <a:t>(28.5)</a:t>
            </a:r>
            <a:r>
              <a:rPr lang="en-US" sz="1400" b="1" i="1" baseline="30000" dirty="0">
                <a:solidFill>
                  <a:srgbClr val="0B3D91"/>
                </a:solidFill>
                <a:latin typeface="Calibri" pitchFamily="34" charset="0"/>
              </a:rPr>
              <a:t>2 </a:t>
            </a:r>
            <a:r>
              <a:rPr lang="en-US" sz="1400" b="1" i="1" dirty="0">
                <a:solidFill>
                  <a:srgbClr val="0B3D91"/>
                </a:solidFill>
                <a:latin typeface="Calibri" pitchFamily="34" charset="0"/>
              </a:rPr>
              <a:t>– (21.7x11.8)} yields an effective view factor of about 76% for the radiator.</a:t>
            </a:r>
          </a:p>
          <a:p>
            <a:pPr marL="174625" indent="-174625" eaLnBrk="1" hangingPunct="1">
              <a:buFont typeface="Arial" pitchFamily="34" charset="0"/>
              <a:buChar char="•"/>
              <a:defRPr/>
            </a:pPr>
            <a:r>
              <a:rPr lang="en-US" sz="1400" b="1" i="1" dirty="0">
                <a:solidFill>
                  <a:srgbClr val="0B3D91"/>
                </a:solidFill>
                <a:latin typeface="Calibri" pitchFamily="34" charset="0"/>
              </a:rPr>
              <a:t>Taking an average temperature of about 11 C for DECK_1, 3.66E-11 * 1560 * { (11+273)^4 – (4)^4} produces 371 W radiated to space. (Good Agreement)</a:t>
            </a:r>
          </a:p>
          <a:p>
            <a:pPr marL="174625" indent="-174625" eaLnBrk="1" hangingPunct="1">
              <a:buFont typeface="Arial" pitchFamily="34" charset="0"/>
              <a:buChar char="•"/>
              <a:defRPr/>
            </a:pPr>
            <a:r>
              <a:rPr lang="en-US" sz="1400" b="1" i="1" u="sng" dirty="0">
                <a:solidFill>
                  <a:srgbClr val="00B050"/>
                </a:solidFill>
                <a:latin typeface="Calibri" pitchFamily="34" charset="0"/>
              </a:rPr>
              <a:t>Hand calcs and first principles hold !!</a:t>
            </a:r>
          </a:p>
        </p:txBody>
      </p:sp>
    </p:spTree>
    <p:extLst>
      <p:ext uri="{BB962C8B-B14F-4D97-AF65-F5344CB8AC3E}">
        <p14:creationId xmlns:p14="http://schemas.microsoft.com/office/powerpoint/2010/main" val="3319264176"/>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3704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Analyzing the Sample Design – Comp N</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269</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4550019" y="1101291"/>
            <a:ext cx="4504623" cy="4970591"/>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900" b="1" i="1" dirty="0">
                <a:solidFill>
                  <a:srgbClr val="0B3D91"/>
                </a:solidFill>
                <a:latin typeface="Calibri" pitchFamily="34" charset="0"/>
              </a:rPr>
              <a:t>Displaying a contour plot of Component N1 shows large gradients throughout, with high temperatures near the heaters and low temperatures at the deck interface</a:t>
            </a:r>
          </a:p>
          <a:p>
            <a:pPr marL="174625" indent="-174625" eaLnBrk="1" hangingPunct="1">
              <a:buFont typeface="Arial" pitchFamily="34" charset="0"/>
              <a:buChar char="•"/>
              <a:defRPr/>
            </a:pPr>
            <a:r>
              <a:rPr lang="en-US" sz="1900" b="1" i="1" dirty="0">
                <a:solidFill>
                  <a:srgbClr val="0B3D91"/>
                </a:solidFill>
                <a:latin typeface="Calibri" pitchFamily="34" charset="0"/>
              </a:rPr>
              <a:t>An XY plot shows the high temperatures over time as the heater is on, while the cold spots remain nearly the same.</a:t>
            </a:r>
          </a:p>
          <a:p>
            <a:pPr marL="174625" indent="-174625" eaLnBrk="1" hangingPunct="1">
              <a:buFont typeface="Arial" pitchFamily="34" charset="0"/>
              <a:buChar char="•"/>
              <a:defRPr/>
            </a:pPr>
            <a:r>
              <a:rPr lang="en-US" sz="1900" b="1" i="1" dirty="0">
                <a:solidFill>
                  <a:srgbClr val="0B3D91"/>
                </a:solidFill>
                <a:latin typeface="Calibri" pitchFamily="34" charset="0"/>
              </a:rPr>
              <a:t>This strongly suggests that the Top and Bottom heater approach will not work and a Top, Middle, Bottom approach is needed</a:t>
            </a:r>
          </a:p>
          <a:p>
            <a:pPr marL="174625" indent="-174625" eaLnBrk="1" hangingPunct="1">
              <a:buFont typeface="Arial" pitchFamily="34" charset="0"/>
              <a:buChar char="•"/>
              <a:defRPr/>
            </a:pPr>
            <a:r>
              <a:rPr lang="en-US" sz="1900" b="1" i="1" dirty="0">
                <a:solidFill>
                  <a:srgbClr val="0B3D91"/>
                </a:solidFill>
                <a:latin typeface="Calibri" pitchFamily="34" charset="0"/>
              </a:rPr>
              <a:t>A contour plot of Deck 1 also shows the coldest spot, which would be the ideal location for an operational heater sensing point</a:t>
            </a:r>
          </a:p>
          <a:p>
            <a:pPr marL="174625" indent="-174625">
              <a:buFont typeface="Arial" pitchFamily="34" charset="0"/>
              <a:buChar char="•"/>
              <a:defRPr/>
            </a:pPr>
            <a:r>
              <a:rPr lang="en-US" sz="1900" b="1" i="1" dirty="0">
                <a:solidFill>
                  <a:srgbClr val="0B3D91"/>
                </a:solidFill>
                <a:latin typeface="Calibri" pitchFamily="34" charset="0"/>
              </a:rPr>
              <a:t>Make the necessary updates to the Component N heaters</a:t>
            </a:r>
            <a:endParaRPr lang="en-US" sz="1900" dirty="0">
              <a:solidFill>
                <a:srgbClr val="0B3D91"/>
              </a:solidFill>
              <a:latin typeface="Calibri" pitchFamily="34" charset="0"/>
            </a:endParaRPr>
          </a:p>
          <a:p>
            <a:pPr marL="174625" indent="-174625" eaLnBrk="1" hangingPunct="1">
              <a:buFont typeface="Arial" pitchFamily="34" charset="0"/>
              <a:buChar char="•"/>
              <a:defRPr/>
            </a:pPr>
            <a:endParaRPr lang="en-US" sz="1900" dirty="0">
              <a:solidFill>
                <a:srgbClr val="0B3D91"/>
              </a:solidFill>
              <a:latin typeface="Calibri" pitchFamily="34" charset="0"/>
            </a:endParaRPr>
          </a:p>
        </p:txBody>
      </p:sp>
      <p:pic>
        <p:nvPicPr>
          <p:cNvPr id="4" name="Picture 3">
            <a:extLst>
              <a:ext uri="{FF2B5EF4-FFF2-40B4-BE49-F238E27FC236}">
                <a16:creationId xmlns:a16="http://schemas.microsoft.com/office/drawing/2014/main" id="{4D491E88-B91B-41EB-B88F-40D5A11F3DA3}"/>
              </a:ext>
            </a:extLst>
          </p:cNvPr>
          <p:cNvPicPr>
            <a:picLocks noChangeAspect="1"/>
          </p:cNvPicPr>
          <p:nvPr/>
        </p:nvPicPr>
        <p:blipFill rotWithShape="1">
          <a:blip r:embed="rId2"/>
          <a:srcRect r="54737"/>
          <a:stretch/>
        </p:blipFill>
        <p:spPr>
          <a:xfrm>
            <a:off x="204537" y="1101291"/>
            <a:ext cx="4138863" cy="4263396"/>
          </a:xfrm>
          <a:prstGeom prst="rect">
            <a:avLst/>
          </a:prstGeom>
        </p:spPr>
      </p:pic>
      <p:pic>
        <p:nvPicPr>
          <p:cNvPr id="12" name="Picture 11">
            <a:extLst>
              <a:ext uri="{FF2B5EF4-FFF2-40B4-BE49-F238E27FC236}">
                <a16:creationId xmlns:a16="http://schemas.microsoft.com/office/drawing/2014/main" id="{FBFC8993-231E-428B-8F33-480DBE065728}"/>
              </a:ext>
            </a:extLst>
          </p:cNvPr>
          <p:cNvPicPr>
            <a:picLocks noChangeAspect="1"/>
          </p:cNvPicPr>
          <p:nvPr/>
        </p:nvPicPr>
        <p:blipFill>
          <a:blip r:embed="rId3"/>
          <a:stretch>
            <a:fillRect/>
          </a:stretch>
        </p:blipFill>
        <p:spPr>
          <a:xfrm>
            <a:off x="1011578" y="3434614"/>
            <a:ext cx="3407018" cy="2909210"/>
          </a:xfrm>
          <a:prstGeom prst="rect">
            <a:avLst/>
          </a:prstGeom>
        </p:spPr>
      </p:pic>
    </p:spTree>
    <p:extLst>
      <p:ext uri="{BB962C8B-B14F-4D97-AF65-F5344CB8AC3E}">
        <p14:creationId xmlns:p14="http://schemas.microsoft.com/office/powerpoint/2010/main" val="1370761580"/>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2942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Analyzing the Sample Design – Comp C</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270</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3581401" y="1101291"/>
            <a:ext cx="5473242" cy="3447098"/>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600" b="1" i="1" dirty="0">
                <a:solidFill>
                  <a:srgbClr val="0B3D91"/>
                </a:solidFill>
                <a:latin typeface="Calibri" pitchFamily="34" charset="0"/>
              </a:rPr>
              <a:t>Displaying a contour plot of Deck_1 for the Surv_b90 case shows the coldest spot on the deck and the influence on the mounted components</a:t>
            </a:r>
          </a:p>
          <a:p>
            <a:pPr marL="174625" indent="-174625" eaLnBrk="1" hangingPunct="1">
              <a:buFont typeface="Arial" pitchFamily="34" charset="0"/>
              <a:buChar char="•"/>
              <a:defRPr/>
            </a:pPr>
            <a:r>
              <a:rPr lang="en-US" sz="1600" b="1" i="1" dirty="0">
                <a:solidFill>
                  <a:srgbClr val="0B3D91"/>
                </a:solidFill>
                <a:latin typeface="Calibri" pitchFamily="34" charset="0"/>
              </a:rPr>
              <a:t>Adding a heater near the cold spot (75 W, -2/5 C) should help</a:t>
            </a:r>
          </a:p>
          <a:p>
            <a:pPr marL="174625" indent="-174625">
              <a:buFont typeface="Arial" pitchFamily="34" charset="0"/>
              <a:buChar char="•"/>
              <a:defRPr/>
            </a:pPr>
            <a:r>
              <a:rPr lang="en-US" sz="1600" b="1" i="1" dirty="0">
                <a:solidFill>
                  <a:srgbClr val="0B3D91"/>
                </a:solidFill>
                <a:latin typeface="Calibri" pitchFamily="34" charset="0"/>
              </a:rPr>
              <a:t>Investigating </a:t>
            </a:r>
            <a:r>
              <a:rPr lang="en-US" sz="1600" b="1" i="1" dirty="0" err="1">
                <a:solidFill>
                  <a:srgbClr val="0B3D91"/>
                </a:solidFill>
                <a:latin typeface="Calibri" pitchFamily="34" charset="0"/>
              </a:rPr>
              <a:t>Component_C</a:t>
            </a:r>
            <a:r>
              <a:rPr lang="en-US" sz="1600" b="1" i="1" dirty="0">
                <a:solidFill>
                  <a:srgbClr val="0B3D91"/>
                </a:solidFill>
                <a:latin typeface="Calibri" pitchFamily="34" charset="0"/>
              </a:rPr>
              <a:t> for the Hot_B75 case shows the hot spot near the top of the pyramid.  With heat driven towards the base and a uniform distribution of heat around the circular openings, a hot spot near the top is not surprising</a:t>
            </a:r>
          </a:p>
          <a:p>
            <a:pPr marL="174625" indent="-174625" eaLnBrk="1" hangingPunct="1">
              <a:buFont typeface="Arial" pitchFamily="34" charset="0"/>
              <a:buChar char="•"/>
              <a:defRPr/>
            </a:pPr>
            <a:r>
              <a:rPr lang="en-US" sz="1600" b="1" i="1" dirty="0">
                <a:solidFill>
                  <a:srgbClr val="0B3D91"/>
                </a:solidFill>
                <a:latin typeface="Calibri" pitchFamily="34" charset="0"/>
              </a:rPr>
              <a:t>But it neglects the baseplate conduction effects of the actual components and that impact on the mount.  The choice to model only the mount was perhaps not optimum.  Add a disc (7.5” Rad) to represent each instance of Component C (1001-1004), include a contactor to the mount (Edge type, Per length, 0.4 W/in C), and transfer the heat load to the new surfaces.</a:t>
            </a:r>
            <a:endParaRPr lang="en-US" sz="1600" dirty="0">
              <a:solidFill>
                <a:srgbClr val="0B3D91"/>
              </a:solidFill>
              <a:latin typeface="Calibri" pitchFamily="34" charset="0"/>
            </a:endParaRPr>
          </a:p>
        </p:txBody>
      </p:sp>
      <p:pic>
        <p:nvPicPr>
          <p:cNvPr id="15" name="Picture 14">
            <a:extLst>
              <a:ext uri="{FF2B5EF4-FFF2-40B4-BE49-F238E27FC236}">
                <a16:creationId xmlns:a16="http://schemas.microsoft.com/office/drawing/2014/main" id="{2B2C8397-5238-4F48-85ED-E09737E9A2E2}"/>
              </a:ext>
            </a:extLst>
          </p:cNvPr>
          <p:cNvPicPr>
            <a:picLocks noChangeAspect="1"/>
          </p:cNvPicPr>
          <p:nvPr/>
        </p:nvPicPr>
        <p:blipFill rotWithShape="1">
          <a:blip r:embed="rId2"/>
          <a:srcRect r="49158" b="6709"/>
          <a:stretch/>
        </p:blipFill>
        <p:spPr>
          <a:xfrm>
            <a:off x="428624" y="1238250"/>
            <a:ext cx="3039447" cy="2600325"/>
          </a:xfrm>
          <a:prstGeom prst="rect">
            <a:avLst/>
          </a:prstGeom>
        </p:spPr>
      </p:pic>
      <p:pic>
        <p:nvPicPr>
          <p:cNvPr id="7" name="Picture 6">
            <a:extLst>
              <a:ext uri="{FF2B5EF4-FFF2-40B4-BE49-F238E27FC236}">
                <a16:creationId xmlns:a16="http://schemas.microsoft.com/office/drawing/2014/main" id="{BE1CF532-EF93-4D98-A797-E873959828F0}"/>
              </a:ext>
            </a:extLst>
          </p:cNvPr>
          <p:cNvPicPr>
            <a:picLocks noChangeAspect="1"/>
          </p:cNvPicPr>
          <p:nvPr/>
        </p:nvPicPr>
        <p:blipFill rotWithShape="1">
          <a:blip r:embed="rId3">
            <a:clrChange>
              <a:clrFrom>
                <a:srgbClr val="FFFFFF"/>
              </a:clrFrom>
              <a:clrTo>
                <a:srgbClr val="FFFFFF">
                  <a:alpha val="0"/>
                </a:srgbClr>
              </a:clrTo>
            </a:clrChange>
          </a:blip>
          <a:srcRect t="6169" r="16987" b="5491"/>
          <a:stretch/>
        </p:blipFill>
        <p:spPr>
          <a:xfrm>
            <a:off x="152400" y="3905250"/>
            <a:ext cx="4933950" cy="2455206"/>
          </a:xfrm>
          <a:prstGeom prst="rect">
            <a:avLst/>
          </a:prstGeom>
        </p:spPr>
      </p:pic>
      <p:pic>
        <p:nvPicPr>
          <p:cNvPr id="14" name="Picture 13">
            <a:extLst>
              <a:ext uri="{FF2B5EF4-FFF2-40B4-BE49-F238E27FC236}">
                <a16:creationId xmlns:a16="http://schemas.microsoft.com/office/drawing/2014/main" id="{CE11A6CF-C970-4313-AAEB-2F99471F6522}"/>
              </a:ext>
            </a:extLst>
          </p:cNvPr>
          <p:cNvPicPr>
            <a:picLocks noChangeAspect="1"/>
          </p:cNvPicPr>
          <p:nvPr/>
        </p:nvPicPr>
        <p:blipFill rotWithShape="1">
          <a:blip r:embed="rId4">
            <a:clrChange>
              <a:clrFrom>
                <a:srgbClr val="FFFFFF"/>
              </a:clrFrom>
              <a:clrTo>
                <a:srgbClr val="FFFFFF">
                  <a:alpha val="0"/>
                </a:srgbClr>
              </a:clrTo>
            </a:clrChange>
          </a:blip>
          <a:srcRect l="4210" t="8176" r="33054" b="30190"/>
          <a:stretch/>
        </p:blipFill>
        <p:spPr>
          <a:xfrm>
            <a:off x="2590800" y="5110776"/>
            <a:ext cx="2728239" cy="1249680"/>
          </a:xfrm>
          <a:prstGeom prst="rect">
            <a:avLst/>
          </a:prstGeom>
        </p:spPr>
      </p:pic>
      <p:sp>
        <p:nvSpPr>
          <p:cNvPr id="16" name="TextBox 146">
            <a:extLst>
              <a:ext uri="{FF2B5EF4-FFF2-40B4-BE49-F238E27FC236}">
                <a16:creationId xmlns:a16="http://schemas.microsoft.com/office/drawing/2014/main" id="{B984AEBF-07CA-4412-B185-BBFA017C37B4}"/>
              </a:ext>
            </a:extLst>
          </p:cNvPr>
          <p:cNvSpPr txBox="1">
            <a:spLocks noChangeArrowheads="1"/>
          </p:cNvSpPr>
          <p:nvPr/>
        </p:nvSpPr>
        <p:spPr bwMode="auto">
          <a:xfrm>
            <a:off x="4648199" y="4536757"/>
            <a:ext cx="4406443" cy="492443"/>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600" b="1" i="1" dirty="0">
                <a:solidFill>
                  <a:srgbClr val="0B3D91"/>
                </a:solidFill>
                <a:latin typeface="Calibri" pitchFamily="34" charset="0"/>
              </a:rPr>
              <a:t>Don’t forget to include radiation (Black Anodize) and assume 0.1” thick aluminum</a:t>
            </a:r>
            <a:endParaRPr lang="en-US" sz="1600" dirty="0">
              <a:solidFill>
                <a:srgbClr val="0B3D91"/>
              </a:solidFill>
              <a:latin typeface="Calibri" pitchFamily="34" charset="0"/>
            </a:endParaRPr>
          </a:p>
        </p:txBody>
      </p:sp>
      <p:pic>
        <p:nvPicPr>
          <p:cNvPr id="9" name="Picture 8">
            <a:extLst>
              <a:ext uri="{FF2B5EF4-FFF2-40B4-BE49-F238E27FC236}">
                <a16:creationId xmlns:a16="http://schemas.microsoft.com/office/drawing/2014/main" id="{A5E8CD58-937D-43B4-B179-18F3F09BA788}"/>
              </a:ext>
            </a:extLst>
          </p:cNvPr>
          <p:cNvPicPr>
            <a:picLocks noChangeAspect="1"/>
          </p:cNvPicPr>
          <p:nvPr/>
        </p:nvPicPr>
        <p:blipFill rotWithShape="1">
          <a:blip r:embed="rId5">
            <a:clrChange>
              <a:clrFrom>
                <a:srgbClr val="FFFFFF"/>
              </a:clrFrom>
              <a:clrTo>
                <a:srgbClr val="FFFFFF">
                  <a:alpha val="0"/>
                </a:srgbClr>
              </a:clrTo>
            </a:clrChange>
          </a:blip>
          <a:srcRect l="15729" t="25719" r="42813" b="12575"/>
          <a:stretch/>
        </p:blipFill>
        <p:spPr>
          <a:xfrm>
            <a:off x="4771578" y="5038725"/>
            <a:ext cx="2067372" cy="1438849"/>
          </a:xfrm>
          <a:prstGeom prst="rect">
            <a:avLst/>
          </a:prstGeom>
        </p:spPr>
      </p:pic>
      <p:sp>
        <p:nvSpPr>
          <p:cNvPr id="19" name="TextBox 146">
            <a:extLst>
              <a:ext uri="{FF2B5EF4-FFF2-40B4-BE49-F238E27FC236}">
                <a16:creationId xmlns:a16="http://schemas.microsoft.com/office/drawing/2014/main" id="{CAE2B432-BBB7-4FD7-A639-BB5D76658F1E}"/>
              </a:ext>
            </a:extLst>
          </p:cNvPr>
          <p:cNvSpPr txBox="1">
            <a:spLocks noChangeArrowheads="1"/>
          </p:cNvSpPr>
          <p:nvPr/>
        </p:nvSpPr>
        <p:spPr bwMode="auto">
          <a:xfrm>
            <a:off x="6705600" y="5038725"/>
            <a:ext cx="2209800" cy="1231106"/>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600" b="1" i="1" dirty="0">
                <a:solidFill>
                  <a:srgbClr val="0B3D91"/>
                </a:solidFill>
                <a:latin typeface="Calibri" pitchFamily="34" charset="0"/>
              </a:rPr>
              <a:t>Also update the custom output logic and </a:t>
            </a:r>
            <a:r>
              <a:rPr lang="en-US" sz="1600" b="1" i="1" dirty="0" err="1">
                <a:solidFill>
                  <a:srgbClr val="0B3D91"/>
                </a:solidFill>
                <a:latin typeface="Calibri" pitchFamily="34" charset="0"/>
              </a:rPr>
              <a:t>PostProcessing</a:t>
            </a:r>
            <a:r>
              <a:rPr lang="en-US" sz="1600" b="1" i="1" dirty="0">
                <a:solidFill>
                  <a:srgbClr val="0B3D91"/>
                </a:solidFill>
                <a:latin typeface="Calibri" pitchFamily="34" charset="0"/>
              </a:rPr>
              <a:t> task to output COMP_C instead of COMP_C_MOUNT</a:t>
            </a:r>
            <a:endParaRPr lang="en-US" sz="1600" dirty="0">
              <a:solidFill>
                <a:srgbClr val="0B3D91"/>
              </a:solidFill>
              <a:latin typeface="Calibri" pitchFamily="34" charset="0"/>
            </a:endParaRPr>
          </a:p>
        </p:txBody>
      </p:sp>
    </p:spTree>
    <p:extLst>
      <p:ext uri="{BB962C8B-B14F-4D97-AF65-F5344CB8AC3E}">
        <p14:creationId xmlns:p14="http://schemas.microsoft.com/office/powerpoint/2010/main" val="3590233697"/>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3704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Post-Updates                                                   (Checking Against Requirements)</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271</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152400" y="1066800"/>
            <a:ext cx="8915400" cy="1615827"/>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500" b="1" i="1" dirty="0">
                <a:solidFill>
                  <a:srgbClr val="0B3D91"/>
                </a:solidFill>
                <a:latin typeface="Calibri" pitchFamily="34" charset="0"/>
              </a:rPr>
              <a:t>A 75 W heater (-2 to 5 C) was added to the Deck 1 for the avionics that were too cold</a:t>
            </a:r>
          </a:p>
          <a:p>
            <a:pPr marL="174625" indent="-174625">
              <a:buFont typeface="Arial" pitchFamily="34" charset="0"/>
              <a:buChar char="•"/>
              <a:defRPr/>
            </a:pPr>
            <a:r>
              <a:rPr lang="en-US" sz="1500" b="1" i="1" dirty="0">
                <a:solidFill>
                  <a:srgbClr val="0B3D91"/>
                </a:solidFill>
                <a:latin typeface="Calibri" pitchFamily="34" charset="0"/>
              </a:rPr>
              <a:t>10 W heaters were added to the mid band of Component N and the Top and Bottom were reduced to 3 W.  10 mils (0.01”) of aluminum tape was also added to component N, since the thin walled titanium resulted in numerous hot spots. The four discrete mounting points for Component N to Deck 3 also created gradients, so the U Scaling was removed to represent better contact around the entire circumference</a:t>
            </a:r>
          </a:p>
          <a:p>
            <a:pPr marL="174625" indent="-174625">
              <a:buFont typeface="Arial" pitchFamily="34" charset="0"/>
              <a:buChar char="•"/>
              <a:defRPr/>
            </a:pPr>
            <a:r>
              <a:rPr lang="en-US" sz="1500" b="1" i="1" dirty="0">
                <a:solidFill>
                  <a:srgbClr val="0B3D91"/>
                </a:solidFill>
                <a:latin typeface="Calibri" pitchFamily="34" charset="0"/>
              </a:rPr>
              <a:t>Component C was modeled with actual component representations instead of just the mount</a:t>
            </a:r>
            <a:endParaRPr lang="en-US" sz="1500" dirty="0">
              <a:solidFill>
                <a:srgbClr val="0B3D91"/>
              </a:solidFill>
              <a:latin typeface="Calibri" pitchFamily="34" charset="0"/>
            </a:endParaRPr>
          </a:p>
          <a:p>
            <a:pPr marL="174625" indent="-174625" eaLnBrk="1" hangingPunct="1">
              <a:buFont typeface="Arial" pitchFamily="34" charset="0"/>
              <a:buChar char="•"/>
              <a:defRPr/>
            </a:pPr>
            <a:endParaRPr lang="en-US" sz="1500" b="1" i="1" dirty="0">
              <a:solidFill>
                <a:srgbClr val="0B3D91"/>
              </a:solidFill>
              <a:latin typeface="Calibri" pitchFamily="34" charset="0"/>
            </a:endParaRPr>
          </a:p>
        </p:txBody>
      </p:sp>
      <p:pic>
        <p:nvPicPr>
          <p:cNvPr id="3" name="Picture 2">
            <a:extLst>
              <a:ext uri="{FF2B5EF4-FFF2-40B4-BE49-F238E27FC236}">
                <a16:creationId xmlns:a16="http://schemas.microsoft.com/office/drawing/2014/main" id="{A3A670CD-B927-47E3-A511-5DB3CBF7A885}"/>
              </a:ext>
            </a:extLst>
          </p:cNvPr>
          <p:cNvPicPr>
            <a:picLocks noChangeAspect="1"/>
          </p:cNvPicPr>
          <p:nvPr/>
        </p:nvPicPr>
        <p:blipFill rotWithShape="1">
          <a:blip r:embed="rId2"/>
          <a:srcRect t="6183" r="68713" b="22550"/>
          <a:stretch/>
        </p:blipFill>
        <p:spPr>
          <a:xfrm>
            <a:off x="5815767" y="2415343"/>
            <a:ext cx="1674890" cy="2549410"/>
          </a:xfrm>
          <a:prstGeom prst="rect">
            <a:avLst/>
          </a:prstGeom>
        </p:spPr>
      </p:pic>
      <p:pic>
        <p:nvPicPr>
          <p:cNvPr id="9" name="Picture 8">
            <a:extLst>
              <a:ext uri="{FF2B5EF4-FFF2-40B4-BE49-F238E27FC236}">
                <a16:creationId xmlns:a16="http://schemas.microsoft.com/office/drawing/2014/main" id="{E7702C8B-38FB-44BF-99B3-8C77994EA582}"/>
              </a:ext>
            </a:extLst>
          </p:cNvPr>
          <p:cNvPicPr>
            <a:picLocks noChangeAspect="1"/>
          </p:cNvPicPr>
          <p:nvPr/>
        </p:nvPicPr>
        <p:blipFill rotWithShape="1">
          <a:blip r:embed="rId3"/>
          <a:srcRect t="30248" r="57793" b="34247"/>
          <a:stretch/>
        </p:blipFill>
        <p:spPr>
          <a:xfrm>
            <a:off x="6781800" y="2785486"/>
            <a:ext cx="2181225" cy="1221682"/>
          </a:xfrm>
          <a:prstGeom prst="rect">
            <a:avLst/>
          </a:prstGeom>
        </p:spPr>
      </p:pic>
      <p:pic>
        <p:nvPicPr>
          <p:cNvPr id="7" name="Picture 6">
            <a:extLst>
              <a:ext uri="{FF2B5EF4-FFF2-40B4-BE49-F238E27FC236}">
                <a16:creationId xmlns:a16="http://schemas.microsoft.com/office/drawing/2014/main" id="{592F037E-0E51-4B97-87A7-A379E9911FF2}"/>
              </a:ext>
            </a:extLst>
          </p:cNvPr>
          <p:cNvPicPr>
            <a:picLocks noChangeAspect="1"/>
          </p:cNvPicPr>
          <p:nvPr/>
        </p:nvPicPr>
        <p:blipFill rotWithShape="1">
          <a:blip r:embed="rId4"/>
          <a:srcRect t="30638" r="65716" b="34637"/>
          <a:stretch/>
        </p:blipFill>
        <p:spPr>
          <a:xfrm>
            <a:off x="7239000" y="4050556"/>
            <a:ext cx="1905000" cy="1284684"/>
          </a:xfrm>
          <a:prstGeom prst="rect">
            <a:avLst/>
          </a:prstGeom>
        </p:spPr>
      </p:pic>
      <p:cxnSp>
        <p:nvCxnSpPr>
          <p:cNvPr id="11" name="Straight Arrow Connector 10">
            <a:extLst>
              <a:ext uri="{FF2B5EF4-FFF2-40B4-BE49-F238E27FC236}">
                <a16:creationId xmlns:a16="http://schemas.microsoft.com/office/drawing/2014/main" id="{41F2F707-FF31-4012-B712-58F8DBCA4470}"/>
              </a:ext>
            </a:extLst>
          </p:cNvPr>
          <p:cNvCxnSpPr>
            <a:cxnSpLocks/>
            <a:stCxn id="9" idx="1"/>
          </p:cNvCxnSpPr>
          <p:nvPr/>
        </p:nvCxnSpPr>
        <p:spPr>
          <a:xfrm flipH="1">
            <a:off x="6705600" y="3396327"/>
            <a:ext cx="76200" cy="10232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FB31DBF-2833-49FB-B47C-76A81C351A01}"/>
              </a:ext>
            </a:extLst>
          </p:cNvPr>
          <p:cNvCxnSpPr>
            <a:cxnSpLocks/>
            <a:stCxn id="7" idx="1"/>
          </p:cNvCxnSpPr>
          <p:nvPr/>
        </p:nvCxnSpPr>
        <p:spPr>
          <a:xfrm flipH="1">
            <a:off x="7010399" y="4692898"/>
            <a:ext cx="228601" cy="1839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A3795E2-7C91-4D7D-9164-0131686F3224}"/>
              </a:ext>
            </a:extLst>
          </p:cNvPr>
          <p:cNvCxnSpPr>
            <a:cxnSpLocks/>
            <a:stCxn id="7" idx="1"/>
          </p:cNvCxnSpPr>
          <p:nvPr/>
        </p:nvCxnSpPr>
        <p:spPr>
          <a:xfrm flipH="1">
            <a:off x="7010399" y="4692898"/>
            <a:ext cx="22860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46">
            <a:extLst>
              <a:ext uri="{FF2B5EF4-FFF2-40B4-BE49-F238E27FC236}">
                <a16:creationId xmlns:a16="http://schemas.microsoft.com/office/drawing/2014/main" id="{5EEA02C3-34C8-4B23-9998-151AFD5081AD}"/>
              </a:ext>
            </a:extLst>
          </p:cNvPr>
          <p:cNvSpPr txBox="1">
            <a:spLocks noChangeArrowheads="1"/>
          </p:cNvSpPr>
          <p:nvPr/>
        </p:nvSpPr>
        <p:spPr bwMode="auto">
          <a:xfrm>
            <a:off x="152400" y="2438400"/>
            <a:ext cx="5562600" cy="1615827"/>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500" b="1" i="1" dirty="0">
                <a:solidFill>
                  <a:srgbClr val="0B3D91"/>
                </a:solidFill>
                <a:latin typeface="Calibri" pitchFamily="34" charset="0"/>
              </a:rPr>
              <a:t>All 21 cases were rerun and the Excel post processing was expanded to consider the possibility of minimum temperatures occurring in Hot Cases and maximum temperatures occurring in Cold/Survival</a:t>
            </a:r>
          </a:p>
          <a:p>
            <a:pPr marL="174625" indent="-174625">
              <a:buFont typeface="Arial" pitchFamily="34" charset="0"/>
              <a:buChar char="•"/>
              <a:defRPr/>
            </a:pPr>
            <a:r>
              <a:rPr lang="en-US" sz="1500" b="1" i="1" dirty="0">
                <a:solidFill>
                  <a:srgbClr val="0B3D91"/>
                </a:solidFill>
                <a:latin typeface="Calibri" pitchFamily="34" charset="0"/>
              </a:rPr>
              <a:t>A check of Heater Power usage was also performed using the Post Processing-Analyze Heaters From Results option. Using the Options button for Heater Processing, the Setpoints, Heater Size, and Max Average Power were output</a:t>
            </a:r>
          </a:p>
        </p:txBody>
      </p:sp>
      <p:pic>
        <p:nvPicPr>
          <p:cNvPr id="4" name="Picture 3">
            <a:extLst>
              <a:ext uri="{FF2B5EF4-FFF2-40B4-BE49-F238E27FC236}">
                <a16:creationId xmlns:a16="http://schemas.microsoft.com/office/drawing/2014/main" id="{A4DA1BC3-CFC0-42C8-A94C-9AA2973154BA}"/>
              </a:ext>
            </a:extLst>
          </p:cNvPr>
          <p:cNvPicPr>
            <a:picLocks noChangeAspect="1"/>
          </p:cNvPicPr>
          <p:nvPr/>
        </p:nvPicPr>
        <p:blipFill rotWithShape="1">
          <a:blip r:embed="rId5"/>
          <a:srcRect b="78526"/>
          <a:stretch/>
        </p:blipFill>
        <p:spPr>
          <a:xfrm>
            <a:off x="5815768" y="5334000"/>
            <a:ext cx="2203328" cy="843891"/>
          </a:xfrm>
          <a:prstGeom prst="rect">
            <a:avLst/>
          </a:prstGeom>
        </p:spPr>
      </p:pic>
      <p:pic>
        <p:nvPicPr>
          <p:cNvPr id="6" name="Picture 5">
            <a:extLst>
              <a:ext uri="{FF2B5EF4-FFF2-40B4-BE49-F238E27FC236}">
                <a16:creationId xmlns:a16="http://schemas.microsoft.com/office/drawing/2014/main" id="{6BBAA107-A445-4B5E-88A7-44CD268EBACC}"/>
              </a:ext>
            </a:extLst>
          </p:cNvPr>
          <p:cNvPicPr>
            <a:picLocks noChangeAspect="1"/>
          </p:cNvPicPr>
          <p:nvPr/>
        </p:nvPicPr>
        <p:blipFill>
          <a:blip r:embed="rId6"/>
          <a:stretch>
            <a:fillRect/>
          </a:stretch>
        </p:blipFill>
        <p:spPr>
          <a:xfrm>
            <a:off x="3531600" y="3879570"/>
            <a:ext cx="2177785" cy="2299195"/>
          </a:xfrm>
          <a:prstGeom prst="rect">
            <a:avLst/>
          </a:prstGeom>
        </p:spPr>
      </p:pic>
      <p:sp>
        <p:nvSpPr>
          <p:cNvPr id="20" name="TextBox 146">
            <a:extLst>
              <a:ext uri="{FF2B5EF4-FFF2-40B4-BE49-F238E27FC236}">
                <a16:creationId xmlns:a16="http://schemas.microsoft.com/office/drawing/2014/main" id="{B121099E-629B-4398-88B1-A307C7F4CE33}"/>
              </a:ext>
            </a:extLst>
          </p:cNvPr>
          <p:cNvSpPr txBox="1">
            <a:spLocks noChangeArrowheads="1"/>
          </p:cNvSpPr>
          <p:nvPr/>
        </p:nvSpPr>
        <p:spPr bwMode="auto">
          <a:xfrm>
            <a:off x="152400" y="4038600"/>
            <a:ext cx="3352800" cy="2308324"/>
          </a:xfrm>
          <a:prstGeom prst="rect">
            <a:avLst/>
          </a:prstGeom>
          <a:noFill/>
          <a:ln w="9525">
            <a:noFill/>
            <a:miter lim="800000"/>
            <a:headEnd/>
            <a:tailEnd/>
          </a:ln>
        </p:spPr>
        <p:txBody>
          <a:bodyPr wrap="square" lIns="0" tIns="0" rIns="0" bIns="0">
            <a:spAutoFit/>
          </a:bodyPr>
          <a:lstStyle/>
          <a:p>
            <a:pPr marL="174625" indent="-174625">
              <a:buFont typeface="Arial" pitchFamily="34" charset="0"/>
              <a:buChar char="•"/>
              <a:defRPr/>
            </a:pPr>
            <a:r>
              <a:rPr lang="en-US" sz="1500" b="1" i="1" dirty="0">
                <a:solidFill>
                  <a:srgbClr val="0B3D91"/>
                </a:solidFill>
                <a:latin typeface="Calibri" pitchFamily="34" charset="0"/>
              </a:rPr>
              <a:t>As a result of the high duty cycles (&gt;70%) for Comp N, the heater size was increased from 10 W to 15 W</a:t>
            </a:r>
          </a:p>
          <a:p>
            <a:pPr marL="174625" indent="-174625" eaLnBrk="1" hangingPunct="1">
              <a:buFont typeface="Arial" pitchFamily="34" charset="0"/>
              <a:buChar char="•"/>
              <a:defRPr/>
            </a:pPr>
            <a:r>
              <a:rPr lang="en-US" sz="1500" b="1" i="1" dirty="0">
                <a:solidFill>
                  <a:srgbClr val="0B3D91"/>
                </a:solidFill>
                <a:latin typeface="Calibri" pitchFamily="34" charset="0"/>
              </a:rPr>
              <a:t>Furthermore, with the added aluminum tape effect, the top and bottom heater on Comp N never came on and so they were removed from the model.</a:t>
            </a:r>
          </a:p>
          <a:p>
            <a:pPr marL="174625" indent="-174625" eaLnBrk="1" hangingPunct="1">
              <a:buFont typeface="Arial" pitchFamily="34" charset="0"/>
              <a:buChar char="•"/>
              <a:defRPr/>
            </a:pPr>
            <a:r>
              <a:rPr lang="en-US" sz="1500" b="1" i="1" dirty="0">
                <a:solidFill>
                  <a:srgbClr val="0B3D91"/>
                </a:solidFill>
                <a:latin typeface="Calibri" pitchFamily="34" charset="0"/>
              </a:rPr>
              <a:t>With the update to the Component N heaters, the model was run again for all 21 cases.</a:t>
            </a:r>
          </a:p>
        </p:txBody>
      </p:sp>
      <p:sp>
        <p:nvSpPr>
          <p:cNvPr id="24" name="Oval 23">
            <a:extLst>
              <a:ext uri="{FF2B5EF4-FFF2-40B4-BE49-F238E27FC236}">
                <a16:creationId xmlns:a16="http://schemas.microsoft.com/office/drawing/2014/main" id="{4F8FC82B-5D79-4796-A60A-2A0D2F8A6620}"/>
              </a:ext>
            </a:extLst>
          </p:cNvPr>
          <p:cNvSpPr/>
          <p:nvPr/>
        </p:nvSpPr>
        <p:spPr>
          <a:xfrm>
            <a:off x="5166059" y="5353250"/>
            <a:ext cx="492791" cy="131102"/>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2053490"/>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196A1B7-4A3E-4175-941D-6174EFF365B6}"/>
              </a:ext>
            </a:extLst>
          </p:cNvPr>
          <p:cNvPicPr>
            <a:picLocks noChangeAspect="1"/>
          </p:cNvPicPr>
          <p:nvPr/>
        </p:nvPicPr>
        <p:blipFill rotWithShape="1">
          <a:blip r:embed="rId2"/>
          <a:srcRect l="41090" t="50936" r="36955" b="29936"/>
          <a:stretch/>
        </p:blipFill>
        <p:spPr>
          <a:xfrm>
            <a:off x="4724400" y="4592004"/>
            <a:ext cx="4114800" cy="1676400"/>
          </a:xfrm>
          <a:prstGeom prst="rect">
            <a:avLst/>
          </a:prstGeom>
        </p:spPr>
      </p:pic>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3704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Troubleshooting Hot Exceedances</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272</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3886200" y="1066800"/>
            <a:ext cx="5181600" cy="2077492"/>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500" b="1" i="1" dirty="0">
                <a:solidFill>
                  <a:srgbClr val="0B3D91"/>
                </a:solidFill>
                <a:latin typeface="Calibri" pitchFamily="34" charset="0"/>
              </a:rPr>
              <a:t>Post processing this current set of predicts shows that Comp N exceeds limits.  Further investigation shows this only occurs during the Hot b75 case.</a:t>
            </a:r>
          </a:p>
          <a:p>
            <a:pPr marL="174625" indent="-174625" eaLnBrk="1" hangingPunct="1">
              <a:buFont typeface="Arial" pitchFamily="34" charset="0"/>
              <a:buChar char="•"/>
              <a:defRPr/>
            </a:pPr>
            <a:r>
              <a:rPr lang="en-US" sz="1500" b="1" i="1" dirty="0">
                <a:solidFill>
                  <a:srgbClr val="0B3D91"/>
                </a:solidFill>
                <a:latin typeface="Calibri" pitchFamily="34" charset="0"/>
              </a:rPr>
              <a:t>This strongly suggests that this may be driven by heating from the orbital environment.  Viewing the model from the sun, shows some direct solar loading is on Comp N at the first timestep.</a:t>
            </a:r>
          </a:p>
          <a:p>
            <a:pPr marL="174625" indent="-174625" eaLnBrk="1" hangingPunct="1">
              <a:buFont typeface="Arial" pitchFamily="34" charset="0"/>
              <a:buChar char="•"/>
              <a:defRPr/>
            </a:pPr>
            <a:r>
              <a:rPr lang="en-US" sz="1500" b="1" i="1" dirty="0">
                <a:solidFill>
                  <a:srgbClr val="0B3D91"/>
                </a:solidFill>
                <a:latin typeface="Calibri" pitchFamily="34" charset="0"/>
              </a:rPr>
              <a:t>The closeout is not quite doing its job.  Increase the radius from 28.5 to 30 and rerun…</a:t>
            </a:r>
          </a:p>
        </p:txBody>
      </p:sp>
      <p:pic>
        <p:nvPicPr>
          <p:cNvPr id="5" name="Picture 4">
            <a:extLst>
              <a:ext uri="{FF2B5EF4-FFF2-40B4-BE49-F238E27FC236}">
                <a16:creationId xmlns:a16="http://schemas.microsoft.com/office/drawing/2014/main" id="{C04BF761-B2F0-4A67-9D9B-EC57AFD0AB92}"/>
              </a:ext>
            </a:extLst>
          </p:cNvPr>
          <p:cNvPicPr>
            <a:picLocks noChangeAspect="1"/>
          </p:cNvPicPr>
          <p:nvPr/>
        </p:nvPicPr>
        <p:blipFill rotWithShape="1">
          <a:blip r:embed="rId2">
            <a:clrChange>
              <a:clrFrom>
                <a:srgbClr val="FFFFFF"/>
              </a:clrFrom>
              <a:clrTo>
                <a:srgbClr val="FFFFFF">
                  <a:alpha val="0"/>
                </a:srgbClr>
              </a:clrTo>
            </a:clrChange>
          </a:blip>
          <a:srcRect l="16514" t="3791" r="21413" b="15832"/>
          <a:stretch/>
        </p:blipFill>
        <p:spPr>
          <a:xfrm>
            <a:off x="4953000" y="3200400"/>
            <a:ext cx="3256251" cy="1971675"/>
          </a:xfrm>
          <a:prstGeom prst="rect">
            <a:avLst/>
          </a:prstGeom>
        </p:spPr>
      </p:pic>
      <p:graphicFrame>
        <p:nvGraphicFramePr>
          <p:cNvPr id="8" name="Table 7">
            <a:extLst>
              <a:ext uri="{FF2B5EF4-FFF2-40B4-BE49-F238E27FC236}">
                <a16:creationId xmlns:a16="http://schemas.microsoft.com/office/drawing/2014/main" id="{F3DCBEB5-D558-4496-92ED-366091ADBC36}"/>
              </a:ext>
            </a:extLst>
          </p:cNvPr>
          <p:cNvGraphicFramePr>
            <a:graphicFrameLocks noGrp="1"/>
          </p:cNvGraphicFramePr>
          <p:nvPr>
            <p:extLst>
              <p:ext uri="{D42A27DB-BD31-4B8C-83A1-F6EECF244321}">
                <p14:modId xmlns:p14="http://schemas.microsoft.com/office/powerpoint/2010/main" val="2654698070"/>
              </p:ext>
            </p:extLst>
          </p:nvPr>
        </p:nvGraphicFramePr>
        <p:xfrm>
          <a:off x="381000" y="1219200"/>
          <a:ext cx="3421261" cy="5058729"/>
        </p:xfrm>
        <a:graphic>
          <a:graphicData uri="http://schemas.openxmlformats.org/drawingml/2006/table">
            <a:tbl>
              <a:tblPr>
                <a:tableStyleId>{5C22544A-7EE6-4342-B048-85BDC9FD1C3A}</a:tableStyleId>
              </a:tblPr>
              <a:tblGrid>
                <a:gridCol w="735812">
                  <a:extLst>
                    <a:ext uri="{9D8B030D-6E8A-4147-A177-3AD203B41FA5}">
                      <a16:colId xmlns:a16="http://schemas.microsoft.com/office/drawing/2014/main" val="4274898388"/>
                    </a:ext>
                  </a:extLst>
                </a:gridCol>
                <a:gridCol w="330988">
                  <a:extLst>
                    <a:ext uri="{9D8B030D-6E8A-4147-A177-3AD203B41FA5}">
                      <a16:colId xmlns:a16="http://schemas.microsoft.com/office/drawing/2014/main" val="934872426"/>
                    </a:ext>
                  </a:extLst>
                </a:gridCol>
                <a:gridCol w="257514">
                  <a:extLst>
                    <a:ext uri="{9D8B030D-6E8A-4147-A177-3AD203B41FA5}">
                      <a16:colId xmlns:a16="http://schemas.microsoft.com/office/drawing/2014/main" val="544521207"/>
                    </a:ext>
                  </a:extLst>
                </a:gridCol>
                <a:gridCol w="281327">
                  <a:extLst>
                    <a:ext uri="{9D8B030D-6E8A-4147-A177-3AD203B41FA5}">
                      <a16:colId xmlns:a16="http://schemas.microsoft.com/office/drawing/2014/main" val="138697569"/>
                    </a:ext>
                  </a:extLst>
                </a:gridCol>
                <a:gridCol w="281327">
                  <a:extLst>
                    <a:ext uri="{9D8B030D-6E8A-4147-A177-3AD203B41FA5}">
                      <a16:colId xmlns:a16="http://schemas.microsoft.com/office/drawing/2014/main" val="2335343166"/>
                    </a:ext>
                  </a:extLst>
                </a:gridCol>
                <a:gridCol w="273390">
                  <a:extLst>
                    <a:ext uri="{9D8B030D-6E8A-4147-A177-3AD203B41FA5}">
                      <a16:colId xmlns:a16="http://schemas.microsoft.com/office/drawing/2014/main" val="2328570501"/>
                    </a:ext>
                  </a:extLst>
                </a:gridCol>
                <a:gridCol w="417852">
                  <a:extLst>
                    <a:ext uri="{9D8B030D-6E8A-4147-A177-3AD203B41FA5}">
                      <a16:colId xmlns:a16="http://schemas.microsoft.com/office/drawing/2014/main" val="3693192839"/>
                    </a:ext>
                  </a:extLst>
                </a:gridCol>
                <a:gridCol w="273390">
                  <a:extLst>
                    <a:ext uri="{9D8B030D-6E8A-4147-A177-3AD203B41FA5}">
                      <a16:colId xmlns:a16="http://schemas.microsoft.com/office/drawing/2014/main" val="3441310917"/>
                    </a:ext>
                  </a:extLst>
                </a:gridCol>
                <a:gridCol w="569661">
                  <a:extLst>
                    <a:ext uri="{9D8B030D-6E8A-4147-A177-3AD203B41FA5}">
                      <a16:colId xmlns:a16="http://schemas.microsoft.com/office/drawing/2014/main" val="921097989"/>
                    </a:ext>
                  </a:extLst>
                </a:gridCol>
              </a:tblGrid>
              <a:tr h="105458">
                <a:tc>
                  <a:txBody>
                    <a:bodyPr/>
                    <a:lstStyle/>
                    <a:p>
                      <a:pPr algn="ctr" fontAlgn="b"/>
                      <a:r>
                        <a:rPr lang="en-US" sz="1050" u="none" strike="noStrike" dirty="0">
                          <a:effectLst/>
                        </a:rPr>
                        <a:t>Component</a:t>
                      </a:r>
                      <a:endParaRPr lang="en-US" sz="105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dirty="0" err="1">
                          <a:effectLst/>
                        </a:rPr>
                        <a:t>Surv</a:t>
                      </a:r>
                      <a:endParaRPr lang="en-US" sz="1050" u="none" strike="noStrike" dirty="0">
                        <a:effectLst/>
                      </a:endParaRPr>
                    </a:p>
                    <a:p>
                      <a:pPr algn="ctr" fontAlgn="b"/>
                      <a:r>
                        <a:rPr lang="en-US" sz="1050" u="none" strike="noStrike" dirty="0">
                          <a:effectLst/>
                        </a:rPr>
                        <a:t>Low</a:t>
                      </a:r>
                      <a:endParaRPr lang="en-US" sz="105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dirty="0">
                          <a:effectLst/>
                        </a:rPr>
                        <a:t>Op</a:t>
                      </a:r>
                    </a:p>
                    <a:p>
                      <a:pPr algn="ctr" fontAlgn="b"/>
                      <a:r>
                        <a:rPr lang="en-US" sz="1050" u="none" strike="noStrike" dirty="0">
                          <a:effectLst/>
                        </a:rPr>
                        <a:t>Low</a:t>
                      </a:r>
                      <a:endParaRPr lang="en-US" sz="105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dirty="0">
                          <a:effectLst/>
                        </a:rPr>
                        <a:t>Op</a:t>
                      </a:r>
                    </a:p>
                    <a:p>
                      <a:pPr algn="ctr" fontAlgn="b"/>
                      <a:r>
                        <a:rPr lang="en-US" sz="1050" u="none" strike="noStrike" dirty="0">
                          <a:effectLst/>
                        </a:rPr>
                        <a:t>High</a:t>
                      </a:r>
                      <a:endParaRPr lang="en-US" sz="105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dirty="0" err="1">
                          <a:effectLst/>
                        </a:rPr>
                        <a:t>Surv</a:t>
                      </a:r>
                      <a:endParaRPr lang="en-US" sz="1050" u="none" strike="noStrike" dirty="0">
                        <a:effectLst/>
                      </a:endParaRPr>
                    </a:p>
                    <a:p>
                      <a:pPr algn="ctr" fontAlgn="b"/>
                      <a:r>
                        <a:rPr lang="en-US" sz="1050" u="none" strike="noStrike" dirty="0">
                          <a:effectLst/>
                        </a:rPr>
                        <a:t>High</a:t>
                      </a:r>
                      <a:endParaRPr lang="en-US" sz="1050" b="0" i="0" u="none" strike="noStrike" dirty="0">
                        <a:solidFill>
                          <a:srgbClr val="000000"/>
                        </a:solidFill>
                        <a:effectLst/>
                        <a:latin typeface="Calibri" panose="020F0502020204030204" pitchFamily="34" charset="0"/>
                      </a:endParaRPr>
                    </a:p>
                  </a:txBody>
                  <a:tcPr marL="8901" marR="8901" marT="8901" marB="0" anchor="b"/>
                </a:tc>
                <a:tc>
                  <a:txBody>
                    <a:bodyPr/>
                    <a:lstStyle/>
                    <a:p>
                      <a:pPr algn="l" fontAlgn="b"/>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l" fontAlgn="b"/>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897782304"/>
                  </a:ext>
                </a:extLst>
              </a:tr>
              <a:tr h="105458">
                <a:tc>
                  <a:txBody>
                    <a:bodyPr/>
                    <a:lstStyle/>
                    <a:p>
                      <a:pPr algn="ctr" fontAlgn="b"/>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(°C)</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(°C)</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(°C)</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(°C)</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TD 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TD Max</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741386383"/>
                  </a:ext>
                </a:extLst>
              </a:tr>
              <a:tr h="105458">
                <a:tc>
                  <a:txBody>
                    <a:bodyPr/>
                    <a:lstStyle/>
                    <a:p>
                      <a:pPr algn="ctr" fontAlgn="b"/>
                      <a:r>
                        <a:rPr lang="en-US" sz="1050" u="none" strike="noStrike">
                          <a:effectLst/>
                        </a:rPr>
                        <a:t>A</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21.0</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1697147593"/>
                  </a:ext>
                </a:extLst>
              </a:tr>
              <a:tr h="105458">
                <a:tc>
                  <a:txBody>
                    <a:bodyPr/>
                    <a:lstStyle/>
                    <a:p>
                      <a:pPr algn="ctr" fontAlgn="b"/>
                      <a:r>
                        <a:rPr lang="en-US" sz="1050" u="none" strike="noStrike">
                          <a:effectLst/>
                        </a:rPr>
                        <a:t>B1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-9.4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-9.4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11.8</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11.8</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881501493"/>
                  </a:ext>
                </a:extLst>
              </a:tr>
              <a:tr h="105458">
                <a:tc>
                  <a:txBody>
                    <a:bodyPr/>
                    <a:lstStyle/>
                    <a:p>
                      <a:pPr algn="ctr" fontAlgn="b"/>
                      <a:r>
                        <a:rPr lang="en-US" sz="1050" u="none" strike="noStrike">
                          <a:effectLst/>
                        </a:rPr>
                        <a:t>B2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-9.1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-9.1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12.3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12.3</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1304206979"/>
                  </a:ext>
                </a:extLst>
              </a:tr>
              <a:tr h="105458">
                <a:tc>
                  <a:txBody>
                    <a:bodyPr/>
                    <a:lstStyle/>
                    <a:p>
                      <a:pPr algn="ctr" fontAlgn="b"/>
                      <a:r>
                        <a:rPr lang="en-US" sz="1050" u="none" strike="noStrike">
                          <a:effectLst/>
                        </a:rPr>
                        <a:t>B3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-6.6</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-6.6</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15.5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15.5</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479083091"/>
                  </a:ext>
                </a:extLst>
              </a:tr>
              <a:tr h="105458">
                <a:tc>
                  <a:txBody>
                    <a:bodyPr/>
                    <a:lstStyle/>
                    <a:p>
                      <a:pPr algn="ctr" fontAlgn="b"/>
                      <a:r>
                        <a:rPr lang="en-US" sz="1050" u="none" strike="noStrike">
                          <a:effectLst/>
                        </a:rPr>
                        <a:t>Cmin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8.6</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8.6</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34.3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34.3</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367052884"/>
                  </a:ext>
                </a:extLst>
              </a:tr>
              <a:tr h="105458">
                <a:tc>
                  <a:txBody>
                    <a:bodyPr/>
                    <a:lstStyle/>
                    <a:p>
                      <a:pPr algn="ctr" fontAlgn="b"/>
                      <a:r>
                        <a:rPr lang="en-US" sz="1050" u="none" strike="noStrike">
                          <a:effectLst/>
                        </a:rPr>
                        <a:t>Cmax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8.8</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8.8</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35.0</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1795269170"/>
                  </a:ext>
                </a:extLst>
              </a:tr>
              <a:tr h="105458">
                <a:tc>
                  <a:txBody>
                    <a:bodyPr/>
                    <a:lstStyle/>
                    <a:p>
                      <a:pPr algn="ctr" fontAlgn="b"/>
                      <a:r>
                        <a:rPr lang="en-US" sz="1050" u="none" strike="noStrike">
                          <a:effectLst/>
                        </a:rPr>
                        <a:t>D1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71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-8.6</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dirty="0">
                          <a:effectLst/>
                        </a:rPr>
                        <a:t>-8.7</a:t>
                      </a:r>
                      <a:endParaRPr lang="en-US" sz="105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30.2</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290322196"/>
                  </a:ext>
                </a:extLst>
              </a:tr>
              <a:tr h="105458">
                <a:tc>
                  <a:txBody>
                    <a:bodyPr/>
                    <a:lstStyle/>
                    <a:p>
                      <a:pPr algn="ctr" fontAlgn="b"/>
                      <a:r>
                        <a:rPr lang="en-US" sz="1050" u="none" strike="noStrike">
                          <a:effectLst/>
                        </a:rPr>
                        <a:t>D2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71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0.5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27.1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24.1</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941163911"/>
                  </a:ext>
                </a:extLst>
              </a:tr>
              <a:tr h="105458">
                <a:tc>
                  <a:txBody>
                    <a:bodyPr/>
                    <a:lstStyle/>
                    <a:p>
                      <a:pPr algn="ctr" fontAlgn="b"/>
                      <a:r>
                        <a:rPr lang="en-US" sz="1050" u="none" strike="noStrike">
                          <a:effectLst/>
                        </a:rPr>
                        <a:t>D3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71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-9.4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-1.6</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13.6</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-0.3</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726474636"/>
                  </a:ext>
                </a:extLst>
              </a:tr>
              <a:tr h="105458">
                <a:tc>
                  <a:txBody>
                    <a:bodyPr/>
                    <a:lstStyle/>
                    <a:p>
                      <a:pPr algn="ctr" fontAlgn="b"/>
                      <a:r>
                        <a:rPr lang="en-US" sz="1050" u="none" strike="noStrike">
                          <a:effectLst/>
                        </a:rPr>
                        <a:t>E</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-8.8</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-8.8</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11.3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11.3</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1510359092"/>
                  </a:ext>
                </a:extLst>
              </a:tr>
              <a:tr h="105458">
                <a:tc>
                  <a:txBody>
                    <a:bodyPr/>
                    <a:lstStyle/>
                    <a:p>
                      <a:pPr algn="ctr" fontAlgn="b"/>
                      <a:r>
                        <a:rPr lang="en-US" sz="1050" u="none" strike="noStrike">
                          <a:effectLst/>
                        </a:rPr>
                        <a:t>F</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16.8</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16.8</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132098527"/>
                  </a:ext>
                </a:extLst>
              </a:tr>
              <a:tr h="105458">
                <a:tc>
                  <a:txBody>
                    <a:bodyPr/>
                    <a:lstStyle/>
                    <a:p>
                      <a:pPr algn="ctr" fontAlgn="b"/>
                      <a:r>
                        <a:rPr lang="en-US" sz="1050" u="none" strike="noStrike">
                          <a:effectLst/>
                        </a:rPr>
                        <a:t>G</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16.7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16.7</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889176941"/>
                  </a:ext>
                </a:extLst>
              </a:tr>
              <a:tr h="105458">
                <a:tc>
                  <a:txBody>
                    <a:bodyPr/>
                    <a:lstStyle/>
                    <a:p>
                      <a:pPr algn="ctr" fontAlgn="b"/>
                      <a:r>
                        <a:rPr lang="en-US" sz="1050" u="none" strike="noStrike">
                          <a:effectLst/>
                        </a:rPr>
                        <a:t>Hmin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15.8</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15.8</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318542111"/>
                  </a:ext>
                </a:extLst>
              </a:tr>
              <a:tr h="105458">
                <a:tc>
                  <a:txBody>
                    <a:bodyPr/>
                    <a:lstStyle/>
                    <a:p>
                      <a:pPr algn="ctr" fontAlgn="b"/>
                      <a:r>
                        <a:rPr lang="en-US" sz="1050" u="none" strike="noStrike">
                          <a:effectLst/>
                        </a:rPr>
                        <a:t>Hmax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16.7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16.5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25.7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25.7</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106306443"/>
                  </a:ext>
                </a:extLst>
              </a:tr>
              <a:tr h="105458">
                <a:tc>
                  <a:txBody>
                    <a:bodyPr/>
                    <a:lstStyle/>
                    <a:p>
                      <a:pPr algn="ctr" fontAlgn="b"/>
                      <a:r>
                        <a:rPr lang="en-US" sz="1050" u="none" strike="noStrike">
                          <a:effectLst/>
                        </a:rPr>
                        <a:t>I</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-9.7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-9.7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10.1</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841636578"/>
                  </a:ext>
                </a:extLst>
              </a:tr>
              <a:tr h="105458">
                <a:tc>
                  <a:txBody>
                    <a:bodyPr/>
                    <a:lstStyle/>
                    <a:p>
                      <a:pPr algn="ctr" fontAlgn="b"/>
                      <a:r>
                        <a:rPr lang="en-US" sz="1050" u="none" strike="noStrike">
                          <a:effectLst/>
                        </a:rPr>
                        <a:t>J</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-7.3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-7.3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15.3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15.3</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3057738602"/>
                  </a:ext>
                </a:extLst>
              </a:tr>
              <a:tr h="105458">
                <a:tc>
                  <a:txBody>
                    <a:bodyPr/>
                    <a:lstStyle/>
                    <a:p>
                      <a:pPr algn="ctr" fontAlgn="b"/>
                      <a:r>
                        <a:rPr lang="en-US" sz="1050" u="none" strike="noStrike">
                          <a:effectLst/>
                        </a:rPr>
                        <a:t>K</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21.0</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1638130934"/>
                  </a:ext>
                </a:extLst>
              </a:tr>
              <a:tr h="105458">
                <a:tc>
                  <a:txBody>
                    <a:bodyPr/>
                    <a:lstStyle/>
                    <a:p>
                      <a:pPr algn="ctr" fontAlgn="b"/>
                      <a:r>
                        <a:rPr lang="en-US" sz="1050" u="none" strike="noStrike">
                          <a:effectLst/>
                        </a:rPr>
                        <a:t>L</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20.9</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20.9</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4142433662"/>
                  </a:ext>
                </a:extLst>
              </a:tr>
              <a:tr h="105458">
                <a:tc>
                  <a:txBody>
                    <a:bodyPr/>
                    <a:lstStyle/>
                    <a:p>
                      <a:pPr algn="ctr" fontAlgn="b"/>
                      <a:r>
                        <a:rPr lang="en-US" sz="1050" u="none" strike="noStrike">
                          <a:effectLst/>
                        </a:rPr>
                        <a:t>M</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-9.3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-9.3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10.0</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024521250"/>
                  </a:ext>
                </a:extLst>
              </a:tr>
              <a:tr h="105458">
                <a:tc>
                  <a:txBody>
                    <a:bodyPr/>
                    <a:lstStyle/>
                    <a:p>
                      <a:pPr algn="ctr" fontAlgn="b"/>
                      <a:r>
                        <a:rPr lang="en-US" sz="1050" u="none" strike="noStrike">
                          <a:effectLst/>
                        </a:rPr>
                        <a:t>N1min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6.7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6.7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24.7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24.7</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1059940347"/>
                  </a:ext>
                </a:extLst>
              </a:tr>
              <a:tr h="105458">
                <a:tc>
                  <a:txBody>
                    <a:bodyPr/>
                    <a:lstStyle/>
                    <a:p>
                      <a:pPr algn="ctr" fontAlgn="b"/>
                      <a:r>
                        <a:rPr lang="en-US" sz="1050" u="none" strike="noStrike">
                          <a:effectLst/>
                        </a:rPr>
                        <a:t>N1Max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27.4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27.4</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1648456209"/>
                  </a:ext>
                </a:extLst>
              </a:tr>
              <a:tr h="105458">
                <a:tc>
                  <a:txBody>
                    <a:bodyPr/>
                    <a:lstStyle/>
                    <a:p>
                      <a:pPr algn="ctr" fontAlgn="b"/>
                      <a:r>
                        <a:rPr lang="en-US" sz="1050" u="none" strike="noStrike">
                          <a:effectLst/>
                        </a:rPr>
                        <a:t>N2Min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6.7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6.6</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24.7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24.6</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980352307"/>
                  </a:ext>
                </a:extLst>
              </a:tr>
              <a:tr h="105458">
                <a:tc>
                  <a:txBody>
                    <a:bodyPr/>
                    <a:lstStyle/>
                    <a:p>
                      <a:pPr algn="ctr" fontAlgn="b"/>
                      <a:r>
                        <a:rPr lang="en-US" sz="1050" u="none" strike="noStrike">
                          <a:effectLst/>
                        </a:rPr>
                        <a:t>N2Max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27.3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27.3</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581666008"/>
                  </a:ext>
                </a:extLst>
              </a:tr>
              <a:tr h="105458">
                <a:tc>
                  <a:txBody>
                    <a:bodyPr/>
                    <a:lstStyle/>
                    <a:p>
                      <a:pPr algn="ctr" fontAlgn="b"/>
                      <a:r>
                        <a:rPr lang="en-US" sz="1050" u="none" strike="noStrike">
                          <a:effectLst/>
                        </a:rPr>
                        <a:t>N3Min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6.7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6.3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24.7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23.8</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182529101"/>
                  </a:ext>
                </a:extLst>
              </a:tr>
              <a:tr h="95554">
                <a:tc>
                  <a:txBody>
                    <a:bodyPr/>
                    <a:lstStyle/>
                    <a:p>
                      <a:pPr algn="ctr" fontAlgn="b"/>
                      <a:r>
                        <a:rPr lang="en-US" sz="1050" u="none" strike="noStrike">
                          <a:effectLst/>
                        </a:rPr>
                        <a:t>N3Max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8.8</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26.4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26.4</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1229698960"/>
                  </a:ext>
                </a:extLst>
              </a:tr>
              <a:tr h="95554">
                <a:tc>
                  <a:txBody>
                    <a:bodyPr/>
                    <a:lstStyle/>
                    <a:p>
                      <a:pPr algn="ctr" fontAlgn="b"/>
                      <a:r>
                        <a:rPr lang="en-US" sz="1050" u="none" strike="noStrike">
                          <a:effectLst/>
                        </a:rPr>
                        <a:t>N4Min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6.7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6.4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24.7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23.6</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640043294"/>
                  </a:ext>
                </a:extLst>
              </a:tr>
              <a:tr h="105458">
                <a:tc>
                  <a:txBody>
                    <a:bodyPr/>
                    <a:lstStyle/>
                    <a:p>
                      <a:pPr algn="ctr" fontAlgn="b"/>
                      <a:r>
                        <a:rPr lang="en-US" sz="1050" u="none" strike="noStrike">
                          <a:effectLst/>
                        </a:rPr>
                        <a:t>N4Max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8.7</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26.3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dirty="0">
                          <a:effectLst/>
                        </a:rPr>
                        <a:t>26.3</a:t>
                      </a:r>
                      <a:endParaRPr lang="en-US" sz="1050" b="0" i="0" u="none" strike="noStrike" dirty="0">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809915020"/>
                  </a:ext>
                </a:extLst>
              </a:tr>
            </a:tbl>
          </a:graphicData>
        </a:graphic>
      </p:graphicFrame>
      <p:sp>
        <p:nvSpPr>
          <p:cNvPr id="21" name="Oval 20">
            <a:extLst>
              <a:ext uri="{FF2B5EF4-FFF2-40B4-BE49-F238E27FC236}">
                <a16:creationId xmlns:a16="http://schemas.microsoft.com/office/drawing/2014/main" id="{B475206C-068D-41C4-962B-27E928FB2CEA}"/>
              </a:ext>
            </a:extLst>
          </p:cNvPr>
          <p:cNvSpPr/>
          <p:nvPr/>
        </p:nvSpPr>
        <p:spPr>
          <a:xfrm>
            <a:off x="2743199" y="4648200"/>
            <a:ext cx="1059061" cy="1828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A2165C3F-5C78-47E5-BF3A-48485E0EEFEF}"/>
              </a:ext>
            </a:extLst>
          </p:cNvPr>
          <p:cNvSpPr/>
          <p:nvPr/>
        </p:nvSpPr>
        <p:spPr>
          <a:xfrm rot="8195097">
            <a:off x="5125595" y="4691313"/>
            <a:ext cx="547151" cy="1828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BE991AE-801D-4D7C-8B56-4F3E7BB89674}"/>
              </a:ext>
            </a:extLst>
          </p:cNvPr>
          <p:cNvSpPr/>
          <p:nvPr/>
        </p:nvSpPr>
        <p:spPr>
          <a:xfrm rot="3156231">
            <a:off x="7769250" y="4799445"/>
            <a:ext cx="547151" cy="1828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9646983"/>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3704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Troubleshooting Cold Exceedances</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273</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3886200" y="1066800"/>
            <a:ext cx="5181600" cy="2539157"/>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500" b="1" i="1" dirty="0">
                <a:solidFill>
                  <a:srgbClr val="0B3D91"/>
                </a:solidFill>
                <a:latin typeface="Calibri" pitchFamily="34" charset="0"/>
              </a:rPr>
              <a:t>Closing out the gap had the desired effect of getting all the hot temperatures within limits over the mission, but now some of the components are not meeting their minimum operating requirements</a:t>
            </a:r>
          </a:p>
          <a:p>
            <a:pPr marL="174625" indent="-174625" eaLnBrk="1" hangingPunct="1">
              <a:buFont typeface="Arial" pitchFamily="34" charset="0"/>
              <a:buChar char="•"/>
              <a:defRPr/>
            </a:pPr>
            <a:r>
              <a:rPr lang="en-US" sz="1500" b="1" i="1" dirty="0">
                <a:solidFill>
                  <a:srgbClr val="0B3D91"/>
                </a:solidFill>
                <a:latin typeface="Calibri" pitchFamily="34" charset="0"/>
              </a:rPr>
              <a:t>This is a likely effect of a modeling error, where the gap allows some solar or albedo energy in which provided some warming in colder cases</a:t>
            </a:r>
          </a:p>
          <a:p>
            <a:pPr marL="174625" indent="-174625" eaLnBrk="1" hangingPunct="1">
              <a:buFont typeface="Arial" pitchFamily="34" charset="0"/>
              <a:buChar char="•"/>
              <a:defRPr/>
            </a:pPr>
            <a:r>
              <a:rPr lang="en-US" sz="1500" b="1" i="1" dirty="0">
                <a:solidFill>
                  <a:srgbClr val="0B3D91"/>
                </a:solidFill>
                <a:latin typeface="Calibri" pitchFamily="34" charset="0"/>
              </a:rPr>
              <a:t>This loss of erroneous heat needs to be compensated by the addition of a second heater on Deck_1</a:t>
            </a:r>
          </a:p>
          <a:p>
            <a:pPr marL="174625" indent="-174625" eaLnBrk="1" hangingPunct="1">
              <a:buFont typeface="Arial" pitchFamily="34" charset="0"/>
              <a:buChar char="•"/>
              <a:defRPr/>
            </a:pPr>
            <a:r>
              <a:rPr lang="en-US" sz="1500" b="1" i="1" dirty="0">
                <a:solidFill>
                  <a:srgbClr val="0B3D91"/>
                </a:solidFill>
                <a:latin typeface="Calibri" pitchFamily="34" charset="0"/>
              </a:rPr>
              <a:t>Add a heater where indicated (75 W, -2/5) and increase each of the </a:t>
            </a:r>
            <a:r>
              <a:rPr lang="en-US" sz="1500" b="1" i="1" dirty="0" err="1">
                <a:solidFill>
                  <a:srgbClr val="0B3D91"/>
                </a:solidFill>
                <a:latin typeface="Calibri" pitchFamily="34" charset="0"/>
              </a:rPr>
              <a:t>Comp_N</a:t>
            </a:r>
            <a:r>
              <a:rPr lang="en-US" sz="1500" b="1" i="1" dirty="0">
                <a:solidFill>
                  <a:srgbClr val="0B3D91"/>
                </a:solidFill>
                <a:latin typeface="Calibri" pitchFamily="34" charset="0"/>
              </a:rPr>
              <a:t> heaters to 20 W</a:t>
            </a:r>
          </a:p>
        </p:txBody>
      </p:sp>
      <p:graphicFrame>
        <p:nvGraphicFramePr>
          <p:cNvPr id="8" name="Table 7">
            <a:extLst>
              <a:ext uri="{FF2B5EF4-FFF2-40B4-BE49-F238E27FC236}">
                <a16:creationId xmlns:a16="http://schemas.microsoft.com/office/drawing/2014/main" id="{F3DCBEB5-D558-4496-92ED-366091ADBC36}"/>
              </a:ext>
            </a:extLst>
          </p:cNvPr>
          <p:cNvGraphicFramePr>
            <a:graphicFrameLocks noGrp="1"/>
          </p:cNvGraphicFramePr>
          <p:nvPr>
            <p:extLst>
              <p:ext uri="{D42A27DB-BD31-4B8C-83A1-F6EECF244321}">
                <p14:modId xmlns:p14="http://schemas.microsoft.com/office/powerpoint/2010/main" val="282985834"/>
              </p:ext>
            </p:extLst>
          </p:nvPr>
        </p:nvGraphicFramePr>
        <p:xfrm>
          <a:off x="381000" y="1219200"/>
          <a:ext cx="3476484" cy="5075577"/>
        </p:xfrm>
        <a:graphic>
          <a:graphicData uri="http://schemas.openxmlformats.org/drawingml/2006/table">
            <a:tbl>
              <a:tblPr>
                <a:tableStyleId>{5C22544A-7EE6-4342-B048-85BDC9FD1C3A}</a:tableStyleId>
              </a:tblPr>
              <a:tblGrid>
                <a:gridCol w="735812">
                  <a:extLst>
                    <a:ext uri="{9D8B030D-6E8A-4147-A177-3AD203B41FA5}">
                      <a16:colId xmlns:a16="http://schemas.microsoft.com/office/drawing/2014/main" val="4274898388"/>
                    </a:ext>
                  </a:extLst>
                </a:gridCol>
                <a:gridCol w="330988">
                  <a:extLst>
                    <a:ext uri="{9D8B030D-6E8A-4147-A177-3AD203B41FA5}">
                      <a16:colId xmlns:a16="http://schemas.microsoft.com/office/drawing/2014/main" val="934872426"/>
                    </a:ext>
                  </a:extLst>
                </a:gridCol>
                <a:gridCol w="257514">
                  <a:extLst>
                    <a:ext uri="{9D8B030D-6E8A-4147-A177-3AD203B41FA5}">
                      <a16:colId xmlns:a16="http://schemas.microsoft.com/office/drawing/2014/main" val="544521207"/>
                    </a:ext>
                  </a:extLst>
                </a:gridCol>
                <a:gridCol w="281327">
                  <a:extLst>
                    <a:ext uri="{9D8B030D-6E8A-4147-A177-3AD203B41FA5}">
                      <a16:colId xmlns:a16="http://schemas.microsoft.com/office/drawing/2014/main" val="138697569"/>
                    </a:ext>
                  </a:extLst>
                </a:gridCol>
                <a:gridCol w="281327">
                  <a:extLst>
                    <a:ext uri="{9D8B030D-6E8A-4147-A177-3AD203B41FA5}">
                      <a16:colId xmlns:a16="http://schemas.microsoft.com/office/drawing/2014/main" val="2335343166"/>
                    </a:ext>
                  </a:extLst>
                </a:gridCol>
                <a:gridCol w="328613">
                  <a:extLst>
                    <a:ext uri="{9D8B030D-6E8A-4147-A177-3AD203B41FA5}">
                      <a16:colId xmlns:a16="http://schemas.microsoft.com/office/drawing/2014/main" val="2328570501"/>
                    </a:ext>
                  </a:extLst>
                </a:gridCol>
                <a:gridCol w="417852">
                  <a:extLst>
                    <a:ext uri="{9D8B030D-6E8A-4147-A177-3AD203B41FA5}">
                      <a16:colId xmlns:a16="http://schemas.microsoft.com/office/drawing/2014/main" val="3693192839"/>
                    </a:ext>
                  </a:extLst>
                </a:gridCol>
                <a:gridCol w="273390">
                  <a:extLst>
                    <a:ext uri="{9D8B030D-6E8A-4147-A177-3AD203B41FA5}">
                      <a16:colId xmlns:a16="http://schemas.microsoft.com/office/drawing/2014/main" val="3441310917"/>
                    </a:ext>
                  </a:extLst>
                </a:gridCol>
                <a:gridCol w="569661">
                  <a:extLst>
                    <a:ext uri="{9D8B030D-6E8A-4147-A177-3AD203B41FA5}">
                      <a16:colId xmlns:a16="http://schemas.microsoft.com/office/drawing/2014/main" val="921097989"/>
                    </a:ext>
                  </a:extLst>
                </a:gridCol>
              </a:tblGrid>
              <a:tr h="105458">
                <a:tc>
                  <a:txBody>
                    <a:bodyPr/>
                    <a:lstStyle/>
                    <a:p>
                      <a:pPr algn="ctr" fontAlgn="b"/>
                      <a:r>
                        <a:rPr lang="en-US" sz="1050" u="none" strike="noStrike" dirty="0">
                          <a:effectLst/>
                        </a:rPr>
                        <a:t>Component</a:t>
                      </a:r>
                      <a:endParaRPr lang="en-US" sz="105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dirty="0" err="1">
                          <a:effectLst/>
                        </a:rPr>
                        <a:t>Surv</a:t>
                      </a:r>
                      <a:endParaRPr lang="en-US" sz="1050" u="none" strike="noStrike" dirty="0">
                        <a:effectLst/>
                      </a:endParaRPr>
                    </a:p>
                    <a:p>
                      <a:pPr algn="ctr" fontAlgn="b"/>
                      <a:r>
                        <a:rPr lang="en-US" sz="1050" u="none" strike="noStrike" dirty="0">
                          <a:effectLst/>
                        </a:rPr>
                        <a:t>Low</a:t>
                      </a:r>
                      <a:endParaRPr lang="en-US" sz="105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dirty="0">
                          <a:effectLst/>
                        </a:rPr>
                        <a:t>Op</a:t>
                      </a:r>
                    </a:p>
                    <a:p>
                      <a:pPr algn="ctr" fontAlgn="b"/>
                      <a:r>
                        <a:rPr lang="en-US" sz="1050" u="none" strike="noStrike" dirty="0">
                          <a:effectLst/>
                        </a:rPr>
                        <a:t>Low</a:t>
                      </a:r>
                      <a:endParaRPr lang="en-US" sz="105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dirty="0">
                          <a:effectLst/>
                        </a:rPr>
                        <a:t>Op</a:t>
                      </a:r>
                    </a:p>
                    <a:p>
                      <a:pPr algn="ctr" fontAlgn="b"/>
                      <a:r>
                        <a:rPr lang="en-US" sz="1050" u="none" strike="noStrike" dirty="0">
                          <a:effectLst/>
                        </a:rPr>
                        <a:t>High</a:t>
                      </a:r>
                      <a:endParaRPr lang="en-US" sz="1050" b="0" i="0" u="none" strike="noStrike" dirty="0">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dirty="0" err="1">
                          <a:effectLst/>
                        </a:rPr>
                        <a:t>Surv</a:t>
                      </a:r>
                      <a:endParaRPr lang="en-US" sz="1050" u="none" strike="noStrike" dirty="0">
                        <a:effectLst/>
                      </a:endParaRPr>
                    </a:p>
                    <a:p>
                      <a:pPr algn="ctr" fontAlgn="b"/>
                      <a:r>
                        <a:rPr lang="en-US" sz="1050" u="none" strike="noStrike" dirty="0">
                          <a:effectLst/>
                        </a:rPr>
                        <a:t>High</a:t>
                      </a:r>
                      <a:endParaRPr lang="en-US" sz="1050" b="0" i="0" u="none" strike="noStrike" dirty="0">
                        <a:solidFill>
                          <a:srgbClr val="000000"/>
                        </a:solidFill>
                        <a:effectLst/>
                        <a:latin typeface="Calibri" panose="020F0502020204030204" pitchFamily="34" charset="0"/>
                      </a:endParaRPr>
                    </a:p>
                  </a:txBody>
                  <a:tcPr marL="8901" marR="8901" marT="8901" marB="0" anchor="b"/>
                </a:tc>
                <a:tc>
                  <a:txBody>
                    <a:bodyPr/>
                    <a:lstStyle/>
                    <a:p>
                      <a:pPr algn="l" fontAlgn="b"/>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l" fontAlgn="b"/>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897782304"/>
                  </a:ext>
                </a:extLst>
              </a:tr>
              <a:tr h="105458">
                <a:tc>
                  <a:txBody>
                    <a:bodyPr/>
                    <a:lstStyle/>
                    <a:p>
                      <a:pPr algn="ctr" fontAlgn="b"/>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(°C)</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(°C)</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(°C)</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(°C)</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TD 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TD Max</a:t>
                      </a:r>
                      <a:endParaRPr lang="en-US" sz="1050" b="0" i="0" u="none" strike="noStrike">
                        <a:solidFill>
                          <a:srgbClr val="000000"/>
                        </a:solidFill>
                        <a:effectLst/>
                        <a:latin typeface="Calibri" panose="020F0502020204030204" pitchFamily="34" charset="0"/>
                      </a:endParaRPr>
                    </a:p>
                  </a:txBody>
                  <a:tcPr marL="8901" marR="8901" marT="8901" marB="0" anchor="b"/>
                </a:tc>
                <a:extLst>
                  <a:ext uri="{0D108BD9-81ED-4DB2-BD59-A6C34878D82A}">
                    <a16:rowId xmlns:a16="http://schemas.microsoft.com/office/drawing/2014/main" val="2741386383"/>
                  </a:ext>
                </a:extLst>
              </a:tr>
              <a:tr h="105458">
                <a:tc>
                  <a:txBody>
                    <a:bodyPr/>
                    <a:lstStyle/>
                    <a:p>
                      <a:pPr algn="ctr" fontAlgn="b"/>
                      <a:r>
                        <a:rPr lang="en-US" sz="1050" u="none" strike="noStrike">
                          <a:effectLst/>
                        </a:rPr>
                        <a:t>A</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-5.1</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-5.1</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15.5</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15.5</a:t>
                      </a:r>
                    </a:p>
                  </a:txBody>
                  <a:tcPr marL="9525" marR="9525" marT="9525" marB="0" anchor="b"/>
                </a:tc>
                <a:extLst>
                  <a:ext uri="{0D108BD9-81ED-4DB2-BD59-A6C34878D82A}">
                    <a16:rowId xmlns:a16="http://schemas.microsoft.com/office/drawing/2014/main" val="1697147593"/>
                  </a:ext>
                </a:extLst>
              </a:tr>
              <a:tr h="105458">
                <a:tc>
                  <a:txBody>
                    <a:bodyPr/>
                    <a:lstStyle/>
                    <a:p>
                      <a:pPr algn="ctr" fontAlgn="b"/>
                      <a:r>
                        <a:rPr lang="en-US" sz="1050" u="none" strike="noStrike">
                          <a:effectLst/>
                        </a:rPr>
                        <a:t>B1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-13.1</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-13.1</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5.8</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5.8</a:t>
                      </a:r>
                    </a:p>
                  </a:txBody>
                  <a:tcPr marL="9525" marR="9525" marT="9525" marB="0" anchor="b"/>
                </a:tc>
                <a:extLst>
                  <a:ext uri="{0D108BD9-81ED-4DB2-BD59-A6C34878D82A}">
                    <a16:rowId xmlns:a16="http://schemas.microsoft.com/office/drawing/2014/main" val="881501493"/>
                  </a:ext>
                </a:extLst>
              </a:tr>
              <a:tr h="105458">
                <a:tc>
                  <a:txBody>
                    <a:bodyPr/>
                    <a:lstStyle/>
                    <a:p>
                      <a:pPr algn="ctr" fontAlgn="b"/>
                      <a:r>
                        <a:rPr lang="en-US" sz="1050" u="none" strike="noStrike">
                          <a:effectLst/>
                        </a:rPr>
                        <a:t>B2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-12.6</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-12.6</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6.4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6.4</a:t>
                      </a:r>
                    </a:p>
                  </a:txBody>
                  <a:tcPr marL="9525" marR="9525" marT="9525" marB="0" anchor="b"/>
                </a:tc>
                <a:extLst>
                  <a:ext uri="{0D108BD9-81ED-4DB2-BD59-A6C34878D82A}">
                    <a16:rowId xmlns:a16="http://schemas.microsoft.com/office/drawing/2014/main" val="1304206979"/>
                  </a:ext>
                </a:extLst>
              </a:tr>
              <a:tr h="105458">
                <a:tc>
                  <a:txBody>
                    <a:bodyPr/>
                    <a:lstStyle/>
                    <a:p>
                      <a:pPr algn="ctr" fontAlgn="b"/>
                      <a:r>
                        <a:rPr lang="en-US" sz="1050" u="none" strike="noStrike">
                          <a:effectLst/>
                        </a:rPr>
                        <a:t>B3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-9.7</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-9.7</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9.6</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9.6</a:t>
                      </a:r>
                    </a:p>
                  </a:txBody>
                  <a:tcPr marL="9525" marR="9525" marT="9525" marB="0" anchor="b"/>
                </a:tc>
                <a:extLst>
                  <a:ext uri="{0D108BD9-81ED-4DB2-BD59-A6C34878D82A}">
                    <a16:rowId xmlns:a16="http://schemas.microsoft.com/office/drawing/2014/main" val="479083091"/>
                  </a:ext>
                </a:extLst>
              </a:tr>
              <a:tr h="105458">
                <a:tc>
                  <a:txBody>
                    <a:bodyPr/>
                    <a:lstStyle/>
                    <a:p>
                      <a:pPr algn="ctr" fontAlgn="b"/>
                      <a:r>
                        <a:rPr lang="en-US" sz="1050" u="none" strike="noStrike">
                          <a:effectLst/>
                        </a:rPr>
                        <a:t>Cmin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5.3</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5.3</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26.3</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26.4</a:t>
                      </a:r>
                    </a:p>
                  </a:txBody>
                  <a:tcPr marL="9525" marR="9525" marT="9525" marB="0" anchor="b"/>
                </a:tc>
                <a:extLst>
                  <a:ext uri="{0D108BD9-81ED-4DB2-BD59-A6C34878D82A}">
                    <a16:rowId xmlns:a16="http://schemas.microsoft.com/office/drawing/2014/main" val="367052884"/>
                  </a:ext>
                </a:extLst>
              </a:tr>
              <a:tr h="105458">
                <a:tc>
                  <a:txBody>
                    <a:bodyPr/>
                    <a:lstStyle/>
                    <a:p>
                      <a:pPr algn="ctr" fontAlgn="b"/>
                      <a:r>
                        <a:rPr lang="en-US" sz="1050" u="none" strike="noStrike">
                          <a:effectLst/>
                        </a:rPr>
                        <a:t>Cmax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6.0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6.0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26.5</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26.5</a:t>
                      </a:r>
                    </a:p>
                  </a:txBody>
                  <a:tcPr marL="9525" marR="9525" marT="9525" marB="0" anchor="b"/>
                </a:tc>
                <a:extLst>
                  <a:ext uri="{0D108BD9-81ED-4DB2-BD59-A6C34878D82A}">
                    <a16:rowId xmlns:a16="http://schemas.microsoft.com/office/drawing/2014/main" val="1795269170"/>
                  </a:ext>
                </a:extLst>
              </a:tr>
              <a:tr h="105458">
                <a:tc>
                  <a:txBody>
                    <a:bodyPr/>
                    <a:lstStyle/>
                    <a:p>
                      <a:pPr algn="ctr" fontAlgn="b"/>
                      <a:r>
                        <a:rPr lang="en-US" sz="1050" u="none" strike="noStrike">
                          <a:effectLst/>
                        </a:rPr>
                        <a:t>D1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71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-6.3</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-6.3</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18.4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18.4</a:t>
                      </a:r>
                    </a:p>
                  </a:txBody>
                  <a:tcPr marL="9525" marR="9525" marT="9525" marB="0" anchor="b"/>
                </a:tc>
                <a:extLst>
                  <a:ext uri="{0D108BD9-81ED-4DB2-BD59-A6C34878D82A}">
                    <a16:rowId xmlns:a16="http://schemas.microsoft.com/office/drawing/2014/main" val="2290322196"/>
                  </a:ext>
                </a:extLst>
              </a:tr>
              <a:tr h="105458">
                <a:tc>
                  <a:txBody>
                    <a:bodyPr/>
                    <a:lstStyle/>
                    <a:p>
                      <a:pPr algn="ctr" fontAlgn="b"/>
                      <a:r>
                        <a:rPr lang="en-US" sz="1050" u="none" strike="noStrike">
                          <a:effectLst/>
                        </a:rPr>
                        <a:t>D2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71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-3.5</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16.0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16.1</a:t>
                      </a:r>
                    </a:p>
                  </a:txBody>
                  <a:tcPr marL="9525" marR="9525" marT="9525" marB="0" anchor="b"/>
                </a:tc>
                <a:extLst>
                  <a:ext uri="{0D108BD9-81ED-4DB2-BD59-A6C34878D82A}">
                    <a16:rowId xmlns:a16="http://schemas.microsoft.com/office/drawing/2014/main" val="2941163911"/>
                  </a:ext>
                </a:extLst>
              </a:tr>
              <a:tr h="105458">
                <a:tc>
                  <a:txBody>
                    <a:bodyPr/>
                    <a:lstStyle/>
                    <a:p>
                      <a:pPr algn="ctr" fontAlgn="b"/>
                      <a:r>
                        <a:rPr lang="en-US" sz="1050" u="none" strike="noStrike">
                          <a:effectLst/>
                        </a:rPr>
                        <a:t>D3</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-34</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71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81</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-13.8</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-4.5</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-3.5</a:t>
                      </a:r>
                    </a:p>
                  </a:txBody>
                  <a:tcPr marL="9525" marR="9525" marT="9525" marB="0" anchor="b"/>
                </a:tc>
                <a:extLst>
                  <a:ext uri="{0D108BD9-81ED-4DB2-BD59-A6C34878D82A}">
                    <a16:rowId xmlns:a16="http://schemas.microsoft.com/office/drawing/2014/main" val="2726474636"/>
                  </a:ext>
                </a:extLst>
              </a:tr>
              <a:tr h="105458">
                <a:tc>
                  <a:txBody>
                    <a:bodyPr/>
                    <a:lstStyle/>
                    <a:p>
                      <a:pPr algn="ctr" fontAlgn="b"/>
                      <a:r>
                        <a:rPr lang="en-US" sz="1050" u="none" strike="noStrike">
                          <a:effectLst/>
                        </a:rPr>
                        <a:t>E</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-12.0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6.4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6.4</a:t>
                      </a:r>
                    </a:p>
                  </a:txBody>
                  <a:tcPr marL="9525" marR="9525" marT="9525" marB="0" anchor="b"/>
                </a:tc>
                <a:extLst>
                  <a:ext uri="{0D108BD9-81ED-4DB2-BD59-A6C34878D82A}">
                    <a16:rowId xmlns:a16="http://schemas.microsoft.com/office/drawing/2014/main" val="1510359092"/>
                  </a:ext>
                </a:extLst>
              </a:tr>
              <a:tr h="105458">
                <a:tc>
                  <a:txBody>
                    <a:bodyPr/>
                    <a:lstStyle/>
                    <a:p>
                      <a:pPr algn="ctr" fontAlgn="b"/>
                      <a:r>
                        <a:rPr lang="en-US" sz="1050" u="none" strike="noStrike">
                          <a:effectLst/>
                        </a:rPr>
                        <a:t>F</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12.1</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12.1</a:t>
                      </a:r>
                    </a:p>
                  </a:txBody>
                  <a:tcPr marL="9525" marR="9525" marT="9525" marB="0" anchor="b"/>
                </a:tc>
                <a:extLst>
                  <a:ext uri="{0D108BD9-81ED-4DB2-BD59-A6C34878D82A}">
                    <a16:rowId xmlns:a16="http://schemas.microsoft.com/office/drawing/2014/main" val="132098527"/>
                  </a:ext>
                </a:extLst>
              </a:tr>
              <a:tr h="105458">
                <a:tc>
                  <a:txBody>
                    <a:bodyPr/>
                    <a:lstStyle/>
                    <a:p>
                      <a:pPr algn="ctr" fontAlgn="b"/>
                      <a:r>
                        <a:rPr lang="en-US" sz="1050" u="none" strike="noStrike">
                          <a:effectLst/>
                        </a:rPr>
                        <a:t>G</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-8.7</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-8.7</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10.8</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10.8</a:t>
                      </a:r>
                    </a:p>
                  </a:txBody>
                  <a:tcPr marL="9525" marR="9525" marT="9525" marB="0" anchor="b"/>
                </a:tc>
                <a:extLst>
                  <a:ext uri="{0D108BD9-81ED-4DB2-BD59-A6C34878D82A}">
                    <a16:rowId xmlns:a16="http://schemas.microsoft.com/office/drawing/2014/main" val="2889176941"/>
                  </a:ext>
                </a:extLst>
              </a:tr>
              <a:tr h="105458">
                <a:tc>
                  <a:txBody>
                    <a:bodyPr/>
                    <a:lstStyle/>
                    <a:p>
                      <a:pPr algn="ctr" fontAlgn="b"/>
                      <a:r>
                        <a:rPr lang="en-US" sz="1050" u="none" strike="noStrike">
                          <a:effectLst/>
                        </a:rPr>
                        <a:t>Hmin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7.8</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7.8</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15.8</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15.8</a:t>
                      </a:r>
                    </a:p>
                  </a:txBody>
                  <a:tcPr marL="9525" marR="9525" marT="9525" marB="0" anchor="b"/>
                </a:tc>
                <a:extLst>
                  <a:ext uri="{0D108BD9-81ED-4DB2-BD59-A6C34878D82A}">
                    <a16:rowId xmlns:a16="http://schemas.microsoft.com/office/drawing/2014/main" val="2318542111"/>
                  </a:ext>
                </a:extLst>
              </a:tr>
              <a:tr h="105458">
                <a:tc>
                  <a:txBody>
                    <a:bodyPr/>
                    <a:lstStyle/>
                    <a:p>
                      <a:pPr algn="ctr" fontAlgn="b"/>
                      <a:r>
                        <a:rPr lang="en-US" sz="1050" u="none" strike="noStrike">
                          <a:effectLst/>
                        </a:rPr>
                        <a:t>Hmax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16.7</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16.4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25.7</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25.7</a:t>
                      </a:r>
                    </a:p>
                  </a:txBody>
                  <a:tcPr marL="9525" marR="9525" marT="9525" marB="0" anchor="b"/>
                </a:tc>
                <a:extLst>
                  <a:ext uri="{0D108BD9-81ED-4DB2-BD59-A6C34878D82A}">
                    <a16:rowId xmlns:a16="http://schemas.microsoft.com/office/drawing/2014/main" val="2106306443"/>
                  </a:ext>
                </a:extLst>
              </a:tr>
              <a:tr h="105458">
                <a:tc>
                  <a:txBody>
                    <a:bodyPr/>
                    <a:lstStyle/>
                    <a:p>
                      <a:pPr algn="ctr" fontAlgn="b"/>
                      <a:r>
                        <a:rPr lang="en-US" sz="1050" u="none" strike="noStrike">
                          <a:effectLst/>
                        </a:rPr>
                        <a:t>I</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-13.1</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-13.1</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5.2</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5.2</a:t>
                      </a:r>
                    </a:p>
                  </a:txBody>
                  <a:tcPr marL="9525" marR="9525" marT="9525" marB="0" anchor="b"/>
                </a:tc>
                <a:extLst>
                  <a:ext uri="{0D108BD9-81ED-4DB2-BD59-A6C34878D82A}">
                    <a16:rowId xmlns:a16="http://schemas.microsoft.com/office/drawing/2014/main" val="2841636578"/>
                  </a:ext>
                </a:extLst>
              </a:tr>
              <a:tr h="105458">
                <a:tc>
                  <a:txBody>
                    <a:bodyPr/>
                    <a:lstStyle/>
                    <a:p>
                      <a:pPr algn="ctr" fontAlgn="b"/>
                      <a:r>
                        <a:rPr lang="en-US" sz="1050" u="none" strike="noStrike">
                          <a:effectLst/>
                        </a:rPr>
                        <a:t>J</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-11.4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-11.4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9.2</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9.2</a:t>
                      </a:r>
                    </a:p>
                  </a:txBody>
                  <a:tcPr marL="9525" marR="9525" marT="9525" marB="0" anchor="b"/>
                </a:tc>
                <a:extLst>
                  <a:ext uri="{0D108BD9-81ED-4DB2-BD59-A6C34878D82A}">
                    <a16:rowId xmlns:a16="http://schemas.microsoft.com/office/drawing/2014/main" val="3057738602"/>
                  </a:ext>
                </a:extLst>
              </a:tr>
              <a:tr h="105458">
                <a:tc>
                  <a:txBody>
                    <a:bodyPr/>
                    <a:lstStyle/>
                    <a:p>
                      <a:pPr algn="ctr" fontAlgn="b"/>
                      <a:r>
                        <a:rPr lang="en-US" sz="1050" u="none" strike="noStrike">
                          <a:effectLst/>
                        </a:rPr>
                        <a:t>K</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-3.6</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-3.6</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17.2</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17.2</a:t>
                      </a:r>
                    </a:p>
                  </a:txBody>
                  <a:tcPr marL="9525" marR="9525" marT="9525" marB="0" anchor="b"/>
                </a:tc>
                <a:extLst>
                  <a:ext uri="{0D108BD9-81ED-4DB2-BD59-A6C34878D82A}">
                    <a16:rowId xmlns:a16="http://schemas.microsoft.com/office/drawing/2014/main" val="1638130934"/>
                  </a:ext>
                </a:extLst>
              </a:tr>
              <a:tr h="105458">
                <a:tc>
                  <a:txBody>
                    <a:bodyPr/>
                    <a:lstStyle/>
                    <a:p>
                      <a:pPr algn="ctr" fontAlgn="b"/>
                      <a:r>
                        <a:rPr lang="en-US" sz="1050" u="none" strike="noStrike">
                          <a:effectLst/>
                        </a:rPr>
                        <a:t>L</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-7.6</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-7.6</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16.8</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16.8</a:t>
                      </a:r>
                    </a:p>
                  </a:txBody>
                  <a:tcPr marL="9525" marR="9525" marT="9525" marB="0" anchor="b"/>
                </a:tc>
                <a:extLst>
                  <a:ext uri="{0D108BD9-81ED-4DB2-BD59-A6C34878D82A}">
                    <a16:rowId xmlns:a16="http://schemas.microsoft.com/office/drawing/2014/main" val="4142433662"/>
                  </a:ext>
                </a:extLst>
              </a:tr>
              <a:tr h="105458">
                <a:tc>
                  <a:txBody>
                    <a:bodyPr/>
                    <a:lstStyle/>
                    <a:p>
                      <a:pPr algn="ctr" fontAlgn="b"/>
                      <a:r>
                        <a:rPr lang="en-US" sz="1050" u="none" strike="noStrike">
                          <a:effectLst/>
                        </a:rPr>
                        <a:t>M</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-10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40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50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-12.5</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-12.5</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5.5</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5.5</a:t>
                      </a:r>
                    </a:p>
                  </a:txBody>
                  <a:tcPr marL="9525" marR="9525" marT="9525" marB="0" anchor="b"/>
                </a:tc>
                <a:extLst>
                  <a:ext uri="{0D108BD9-81ED-4DB2-BD59-A6C34878D82A}">
                    <a16:rowId xmlns:a16="http://schemas.microsoft.com/office/drawing/2014/main" val="2024521250"/>
                  </a:ext>
                </a:extLst>
              </a:tr>
              <a:tr h="105458">
                <a:tc>
                  <a:txBody>
                    <a:bodyPr/>
                    <a:lstStyle/>
                    <a:p>
                      <a:pPr algn="ctr" fontAlgn="b"/>
                      <a:r>
                        <a:rPr lang="en-US" sz="1050" u="none" strike="noStrike">
                          <a:effectLst/>
                        </a:rPr>
                        <a:t>N1min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6.7</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6.7</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12.3</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12.3</a:t>
                      </a:r>
                    </a:p>
                  </a:txBody>
                  <a:tcPr marL="9525" marR="9525" marT="9525" marB="0" anchor="b"/>
                </a:tc>
                <a:extLst>
                  <a:ext uri="{0D108BD9-81ED-4DB2-BD59-A6C34878D82A}">
                    <a16:rowId xmlns:a16="http://schemas.microsoft.com/office/drawing/2014/main" val="1059940347"/>
                  </a:ext>
                </a:extLst>
              </a:tr>
              <a:tr h="105458">
                <a:tc>
                  <a:txBody>
                    <a:bodyPr/>
                    <a:lstStyle/>
                    <a:p>
                      <a:pPr algn="ctr" fontAlgn="b"/>
                      <a:r>
                        <a:rPr lang="en-US" sz="1050" u="none" strike="noStrike">
                          <a:effectLst/>
                        </a:rPr>
                        <a:t>N1Max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9.4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9.4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21.0</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21.0</a:t>
                      </a:r>
                    </a:p>
                  </a:txBody>
                  <a:tcPr marL="9525" marR="9525" marT="9525" marB="0" anchor="b"/>
                </a:tc>
                <a:extLst>
                  <a:ext uri="{0D108BD9-81ED-4DB2-BD59-A6C34878D82A}">
                    <a16:rowId xmlns:a16="http://schemas.microsoft.com/office/drawing/2014/main" val="1648456209"/>
                  </a:ext>
                </a:extLst>
              </a:tr>
              <a:tr h="105458">
                <a:tc>
                  <a:txBody>
                    <a:bodyPr/>
                    <a:lstStyle/>
                    <a:p>
                      <a:pPr algn="ctr" fontAlgn="b"/>
                      <a:r>
                        <a:rPr lang="en-US" sz="1050" u="none" strike="noStrike">
                          <a:effectLst/>
                        </a:rPr>
                        <a:t>N2Min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6.7</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6.5</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12.3</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12.4</a:t>
                      </a:r>
                    </a:p>
                  </a:txBody>
                  <a:tcPr marL="9525" marR="9525" marT="9525" marB="0" anchor="b"/>
                </a:tc>
                <a:extLst>
                  <a:ext uri="{0D108BD9-81ED-4DB2-BD59-A6C34878D82A}">
                    <a16:rowId xmlns:a16="http://schemas.microsoft.com/office/drawing/2014/main" val="980352307"/>
                  </a:ext>
                </a:extLst>
              </a:tr>
              <a:tr h="105458">
                <a:tc>
                  <a:txBody>
                    <a:bodyPr/>
                    <a:lstStyle/>
                    <a:p>
                      <a:pPr algn="ctr" fontAlgn="b"/>
                      <a:r>
                        <a:rPr lang="en-US" sz="1050" u="none" strike="noStrike">
                          <a:effectLst/>
                        </a:rPr>
                        <a:t>N2Max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9.6</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9.6</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21.8</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21.8</a:t>
                      </a:r>
                    </a:p>
                  </a:txBody>
                  <a:tcPr marL="9525" marR="9525" marT="9525" marB="0" anchor="b"/>
                </a:tc>
                <a:extLst>
                  <a:ext uri="{0D108BD9-81ED-4DB2-BD59-A6C34878D82A}">
                    <a16:rowId xmlns:a16="http://schemas.microsoft.com/office/drawing/2014/main" val="2581666008"/>
                  </a:ext>
                </a:extLst>
              </a:tr>
              <a:tr h="105458">
                <a:tc>
                  <a:txBody>
                    <a:bodyPr/>
                    <a:lstStyle/>
                    <a:p>
                      <a:pPr algn="ctr" fontAlgn="b"/>
                      <a:r>
                        <a:rPr lang="en-US" sz="1050" u="none" strike="noStrike">
                          <a:effectLst/>
                        </a:rPr>
                        <a:t>N3Min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6.7</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6.3</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12.3</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12.2</a:t>
                      </a:r>
                    </a:p>
                  </a:txBody>
                  <a:tcPr marL="9525" marR="9525" marT="9525" marB="0" anchor="b"/>
                </a:tc>
                <a:extLst>
                  <a:ext uri="{0D108BD9-81ED-4DB2-BD59-A6C34878D82A}">
                    <a16:rowId xmlns:a16="http://schemas.microsoft.com/office/drawing/2014/main" val="2182529101"/>
                  </a:ext>
                </a:extLst>
              </a:tr>
              <a:tr h="95554">
                <a:tc>
                  <a:txBody>
                    <a:bodyPr/>
                    <a:lstStyle/>
                    <a:p>
                      <a:pPr algn="ctr" fontAlgn="b"/>
                      <a:r>
                        <a:rPr lang="en-US" sz="1050" u="none" strike="noStrike">
                          <a:effectLst/>
                        </a:rPr>
                        <a:t>N3Max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9.2</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9.1</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21.3</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21.3</a:t>
                      </a:r>
                    </a:p>
                  </a:txBody>
                  <a:tcPr marL="9525" marR="9525" marT="9525" marB="0" anchor="b"/>
                </a:tc>
                <a:extLst>
                  <a:ext uri="{0D108BD9-81ED-4DB2-BD59-A6C34878D82A}">
                    <a16:rowId xmlns:a16="http://schemas.microsoft.com/office/drawing/2014/main" val="1229698960"/>
                  </a:ext>
                </a:extLst>
              </a:tr>
              <a:tr h="95554">
                <a:tc>
                  <a:txBody>
                    <a:bodyPr/>
                    <a:lstStyle/>
                    <a:p>
                      <a:pPr algn="ctr" fontAlgn="b"/>
                      <a:r>
                        <a:rPr lang="en-US" sz="1050" u="none" strike="noStrike">
                          <a:effectLst/>
                        </a:rPr>
                        <a:t>N4Min</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6.7</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6.4</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12.3</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12.2</a:t>
                      </a:r>
                    </a:p>
                  </a:txBody>
                  <a:tcPr marL="9525" marR="9525" marT="9525" marB="0" anchor="b"/>
                </a:tc>
                <a:extLst>
                  <a:ext uri="{0D108BD9-81ED-4DB2-BD59-A6C34878D82A}">
                    <a16:rowId xmlns:a16="http://schemas.microsoft.com/office/drawing/2014/main" val="2640043294"/>
                  </a:ext>
                </a:extLst>
              </a:tr>
              <a:tr h="105458">
                <a:tc>
                  <a:txBody>
                    <a:bodyPr/>
                    <a:lstStyle/>
                    <a:p>
                      <a:pPr algn="ctr" fontAlgn="b"/>
                      <a:r>
                        <a:rPr lang="en-US" sz="1050" u="none" strike="noStrike">
                          <a:effectLst/>
                        </a:rPr>
                        <a:t>N4Max</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2</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dirty="0">
                          <a:solidFill>
                            <a:srgbClr val="000000"/>
                          </a:solidFill>
                          <a:effectLst/>
                          <a:latin typeface="Calibri" panose="020F0502020204030204" pitchFamily="34" charset="0"/>
                        </a:rPr>
                        <a:t>5</a:t>
                      </a:r>
                    </a:p>
                  </a:txBody>
                  <a:tcPr marL="8901" marR="8901" marT="8901" marB="0" anchor="b"/>
                </a:tc>
                <a:tc>
                  <a:txBody>
                    <a:bodyPr/>
                    <a:lstStyle/>
                    <a:p>
                      <a:pPr algn="ctr" fontAlgn="b"/>
                      <a:r>
                        <a:rPr lang="en-US" sz="1050" u="none" strike="noStrike">
                          <a:effectLst/>
                        </a:rPr>
                        <a:t>25</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u="none" strike="noStrike">
                          <a:effectLst/>
                        </a:rPr>
                        <a:t>30</a:t>
                      </a:r>
                      <a:endParaRPr lang="en-US" sz="1050" b="0" i="0" u="none" strike="noStrike">
                        <a:solidFill>
                          <a:srgbClr val="000000"/>
                        </a:solidFill>
                        <a:effectLst/>
                        <a:latin typeface="Calibri" panose="020F0502020204030204" pitchFamily="34" charset="0"/>
                      </a:endParaRPr>
                    </a:p>
                  </a:txBody>
                  <a:tcPr marL="8901" marR="8901" marT="8901" marB="0" anchor="b"/>
                </a:tc>
                <a:tc>
                  <a:txBody>
                    <a:bodyPr/>
                    <a:lstStyle/>
                    <a:p>
                      <a:pPr algn="ctr" fontAlgn="b"/>
                      <a:r>
                        <a:rPr lang="en-US" sz="1050" b="0" i="0" u="none" strike="noStrike">
                          <a:solidFill>
                            <a:srgbClr val="000000"/>
                          </a:solidFill>
                          <a:effectLst/>
                          <a:latin typeface="Calibri" panose="020F0502020204030204" pitchFamily="34" charset="0"/>
                        </a:rPr>
                        <a:t>9.6</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9.5</a:t>
                      </a:r>
                    </a:p>
                  </a:txBody>
                  <a:tcPr marL="9525" marR="9525" marT="9525" marB="0" anchor="b"/>
                </a:tc>
                <a:tc>
                  <a:txBody>
                    <a:bodyPr/>
                    <a:lstStyle/>
                    <a:p>
                      <a:pPr algn="ctr" fontAlgn="b"/>
                      <a:r>
                        <a:rPr lang="en-US" sz="1050" b="0" i="0" u="none" strike="noStrike">
                          <a:solidFill>
                            <a:srgbClr val="000000"/>
                          </a:solidFill>
                          <a:effectLst/>
                          <a:latin typeface="Calibri" panose="020F0502020204030204" pitchFamily="34" charset="0"/>
                        </a:rPr>
                        <a:t>22.2</a:t>
                      </a:r>
                    </a:p>
                  </a:txBody>
                  <a:tcPr marL="9525" marR="9525" marT="9525" marB="0" anchor="b"/>
                </a:tc>
                <a:tc>
                  <a:txBody>
                    <a:bodyPr/>
                    <a:lstStyle/>
                    <a:p>
                      <a:pPr algn="ctr" fontAlgn="b"/>
                      <a:r>
                        <a:rPr lang="en-US" sz="1050" b="0" i="0" u="none" strike="noStrike" dirty="0">
                          <a:solidFill>
                            <a:srgbClr val="000000"/>
                          </a:solidFill>
                          <a:effectLst/>
                          <a:latin typeface="Calibri" panose="020F0502020204030204" pitchFamily="34" charset="0"/>
                        </a:rPr>
                        <a:t>22.2</a:t>
                      </a:r>
                    </a:p>
                  </a:txBody>
                  <a:tcPr marL="9525" marR="9525" marT="9525" marB="0" anchor="b"/>
                </a:tc>
                <a:extLst>
                  <a:ext uri="{0D108BD9-81ED-4DB2-BD59-A6C34878D82A}">
                    <a16:rowId xmlns:a16="http://schemas.microsoft.com/office/drawing/2014/main" val="809915020"/>
                  </a:ext>
                </a:extLst>
              </a:tr>
            </a:tbl>
          </a:graphicData>
        </a:graphic>
      </p:graphicFrame>
      <p:pic>
        <p:nvPicPr>
          <p:cNvPr id="3" name="Picture 2">
            <a:extLst>
              <a:ext uri="{FF2B5EF4-FFF2-40B4-BE49-F238E27FC236}">
                <a16:creationId xmlns:a16="http://schemas.microsoft.com/office/drawing/2014/main" id="{EEE60542-22E0-4D6E-828A-C3C09F1D3778}"/>
              </a:ext>
            </a:extLst>
          </p:cNvPr>
          <p:cNvPicPr>
            <a:picLocks noChangeAspect="1"/>
          </p:cNvPicPr>
          <p:nvPr/>
        </p:nvPicPr>
        <p:blipFill>
          <a:blip r:embed="rId2"/>
          <a:stretch>
            <a:fillRect/>
          </a:stretch>
        </p:blipFill>
        <p:spPr>
          <a:xfrm>
            <a:off x="1828800" y="4901357"/>
            <a:ext cx="3086100" cy="1443078"/>
          </a:xfrm>
          <a:prstGeom prst="rect">
            <a:avLst/>
          </a:prstGeom>
        </p:spPr>
      </p:pic>
      <p:sp>
        <p:nvSpPr>
          <p:cNvPr id="14" name="Oval 13">
            <a:extLst>
              <a:ext uri="{FF2B5EF4-FFF2-40B4-BE49-F238E27FC236}">
                <a16:creationId xmlns:a16="http://schemas.microsoft.com/office/drawing/2014/main" id="{011BE97B-16AF-45D1-B019-4734CED446ED}"/>
              </a:ext>
            </a:extLst>
          </p:cNvPr>
          <p:cNvSpPr/>
          <p:nvPr/>
        </p:nvSpPr>
        <p:spPr>
          <a:xfrm>
            <a:off x="2209800" y="1828800"/>
            <a:ext cx="838200" cy="4572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6A92F1D-1181-479E-90C5-059EEF6D26CD}"/>
              </a:ext>
            </a:extLst>
          </p:cNvPr>
          <p:cNvSpPr/>
          <p:nvPr/>
        </p:nvSpPr>
        <p:spPr>
          <a:xfrm>
            <a:off x="2209800" y="3169578"/>
            <a:ext cx="838200" cy="3048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8166486A-75CD-4DFA-94D4-7282BB2449A2}"/>
              </a:ext>
            </a:extLst>
          </p:cNvPr>
          <p:cNvSpPr/>
          <p:nvPr/>
        </p:nvSpPr>
        <p:spPr>
          <a:xfrm>
            <a:off x="2209800" y="4038600"/>
            <a:ext cx="838200" cy="4572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90812BB-E884-42D6-9443-A1A73E0EEC10}"/>
              </a:ext>
            </a:extLst>
          </p:cNvPr>
          <p:cNvSpPr/>
          <p:nvPr/>
        </p:nvSpPr>
        <p:spPr>
          <a:xfrm>
            <a:off x="2209800" y="4724400"/>
            <a:ext cx="838200" cy="3048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Table 18">
            <a:extLst>
              <a:ext uri="{FF2B5EF4-FFF2-40B4-BE49-F238E27FC236}">
                <a16:creationId xmlns:a16="http://schemas.microsoft.com/office/drawing/2014/main" id="{3D7011BB-3749-41D6-AE19-155BF081FF57}"/>
              </a:ext>
            </a:extLst>
          </p:cNvPr>
          <p:cNvGraphicFramePr>
            <a:graphicFrameLocks noGrp="1"/>
          </p:cNvGraphicFramePr>
          <p:nvPr>
            <p:extLst>
              <p:ext uri="{D42A27DB-BD31-4B8C-83A1-F6EECF244321}">
                <p14:modId xmlns:p14="http://schemas.microsoft.com/office/powerpoint/2010/main" val="1732952533"/>
              </p:ext>
            </p:extLst>
          </p:nvPr>
        </p:nvGraphicFramePr>
        <p:xfrm>
          <a:off x="5029200" y="3822382"/>
          <a:ext cx="4038600" cy="2413635"/>
        </p:xfrm>
        <a:graphic>
          <a:graphicData uri="http://schemas.openxmlformats.org/drawingml/2006/table">
            <a:tbl>
              <a:tblPr/>
              <a:tblGrid>
                <a:gridCol w="2362200">
                  <a:extLst>
                    <a:ext uri="{9D8B030D-6E8A-4147-A177-3AD203B41FA5}">
                      <a16:colId xmlns:a16="http://schemas.microsoft.com/office/drawing/2014/main" val="3624800721"/>
                    </a:ext>
                  </a:extLst>
                </a:gridCol>
                <a:gridCol w="304800">
                  <a:extLst>
                    <a:ext uri="{9D8B030D-6E8A-4147-A177-3AD203B41FA5}">
                      <a16:colId xmlns:a16="http://schemas.microsoft.com/office/drawing/2014/main" val="4229516857"/>
                    </a:ext>
                  </a:extLst>
                </a:gridCol>
                <a:gridCol w="381000">
                  <a:extLst>
                    <a:ext uri="{9D8B030D-6E8A-4147-A177-3AD203B41FA5}">
                      <a16:colId xmlns:a16="http://schemas.microsoft.com/office/drawing/2014/main" val="231182694"/>
                    </a:ext>
                  </a:extLst>
                </a:gridCol>
                <a:gridCol w="381000">
                  <a:extLst>
                    <a:ext uri="{9D8B030D-6E8A-4147-A177-3AD203B41FA5}">
                      <a16:colId xmlns:a16="http://schemas.microsoft.com/office/drawing/2014/main" val="573245825"/>
                    </a:ext>
                  </a:extLst>
                </a:gridCol>
                <a:gridCol w="304800">
                  <a:extLst>
                    <a:ext uri="{9D8B030D-6E8A-4147-A177-3AD203B41FA5}">
                      <a16:colId xmlns:a16="http://schemas.microsoft.com/office/drawing/2014/main" val="2221592077"/>
                    </a:ext>
                  </a:extLst>
                </a:gridCol>
                <a:gridCol w="304800">
                  <a:extLst>
                    <a:ext uri="{9D8B030D-6E8A-4147-A177-3AD203B41FA5}">
                      <a16:colId xmlns:a16="http://schemas.microsoft.com/office/drawing/2014/main" val="2189881740"/>
                    </a:ext>
                  </a:extLst>
                </a:gridCol>
              </a:tblGrid>
              <a:tr h="339566">
                <a:tc>
                  <a:txBody>
                    <a:bodyPr/>
                    <a:lstStyle/>
                    <a:p>
                      <a:pPr algn="l" fontAlgn="b"/>
                      <a:r>
                        <a:rPr lang="en-US" sz="1100" b="0" i="0" u="none" strike="noStrike" dirty="0">
                          <a:solidFill>
                            <a:srgbClr val="000000"/>
                          </a:solidFill>
                          <a:effectLst/>
                          <a:latin typeface="Calibri" panose="020F0502020204030204" pitchFamily="34" charset="0"/>
                        </a:rPr>
                        <a:t>Name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On (C)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Off (C)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Size (W)</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Avg (W)</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DC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1593929"/>
                  </a:ext>
                </a:extLst>
              </a:tr>
              <a:tr h="265090">
                <a:tc>
                  <a:txBody>
                    <a:bodyPr/>
                    <a:lstStyle/>
                    <a:p>
                      <a:pPr algn="l" fontAlgn="b"/>
                      <a:r>
                        <a:rPr lang="en-US" sz="1100" b="0" i="0" u="none" strike="noStrike" dirty="0">
                          <a:solidFill>
                            <a:srgbClr val="000000"/>
                          </a:solidFill>
                          <a:effectLst/>
                          <a:latin typeface="Calibri" panose="020F0502020204030204" pitchFamily="34" charset="0"/>
                        </a:rPr>
                        <a:t>Heater-Component H </a:t>
                      </a:r>
                      <a:r>
                        <a:rPr lang="en-US" sz="1100" b="0" i="0" u="none" strike="noStrike" dirty="0" err="1">
                          <a:solidFill>
                            <a:srgbClr val="000000"/>
                          </a:solidFill>
                          <a:effectLst/>
                          <a:latin typeface="Calibri" panose="020F0502020204030204" pitchFamily="34" charset="0"/>
                        </a:rPr>
                        <a:t>Surv</a:t>
                      </a:r>
                      <a:r>
                        <a:rPr lang="en-US" sz="1100" b="0" i="0" u="none" strike="noStrike" dirty="0">
                          <a:solidFill>
                            <a:srgbClr val="000000"/>
                          </a:solidFill>
                          <a:effectLst/>
                          <a:latin typeface="Calibri" panose="020F0502020204030204" pitchFamily="34" charset="0"/>
                        </a:rPr>
                        <a:t> Heater</a:t>
                      </a:r>
                    </a:p>
                    <a:p>
                      <a:pPr algn="l" fontAlgn="b"/>
                      <a:r>
                        <a:rPr lang="en-US" sz="1100" b="0" i="0" u="none" strike="noStrike" dirty="0">
                          <a:solidFill>
                            <a:srgbClr val="000000"/>
                          </a:solidFill>
                          <a:effectLst/>
                          <a:latin typeface="Calibri" panose="020F0502020204030204" pitchFamily="34" charset="0"/>
                        </a:rPr>
                        <a:t> (17/22 75 W)[COMP_H][</a:t>
                      </a:r>
                      <a:r>
                        <a:rPr lang="en-US" sz="1100" b="0" i="0" u="none" strike="noStrike" dirty="0" err="1">
                          <a:solidFill>
                            <a:srgbClr val="000000"/>
                          </a:solidFill>
                          <a:effectLst/>
                          <a:latin typeface="Calibri" panose="020F0502020204030204" pitchFamily="34" charset="0"/>
                        </a:rPr>
                        <a:t>COMP_H_Srv</a:t>
                      </a:r>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52.8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70.5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4430048"/>
                  </a:ext>
                </a:extLst>
              </a:tr>
              <a:tr h="265090">
                <a:tc>
                  <a:txBody>
                    <a:bodyPr/>
                    <a:lstStyle/>
                    <a:p>
                      <a:pPr algn="l" fontAlgn="b"/>
                      <a:r>
                        <a:rPr lang="pt-BR" sz="1100" b="0" i="0" u="none" strike="noStrike" dirty="0">
                          <a:solidFill>
                            <a:srgbClr val="000000"/>
                          </a:solidFill>
                          <a:effectLst/>
                          <a:latin typeface="Calibri" panose="020F0502020204030204" pitchFamily="34" charset="0"/>
                        </a:rPr>
                        <a:t>Heater-Comp N1 - Mid </a:t>
                      </a:r>
                    </a:p>
                    <a:p>
                      <a:pPr algn="l" fontAlgn="b"/>
                      <a:r>
                        <a:rPr lang="pt-BR" sz="1100" b="0" i="0" u="none" strike="noStrike" dirty="0">
                          <a:solidFill>
                            <a:srgbClr val="000000"/>
                          </a:solidFill>
                          <a:effectLst/>
                          <a:latin typeface="Calibri" panose="020F0502020204030204" pitchFamily="34" charset="0"/>
                        </a:rPr>
                        <a:t>(7/14 15 W)[COMP_N][N_1_Mid]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74.5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9213268"/>
                  </a:ext>
                </a:extLst>
              </a:tr>
              <a:tr h="265090">
                <a:tc>
                  <a:txBody>
                    <a:bodyPr/>
                    <a:lstStyle/>
                    <a:p>
                      <a:pPr algn="l" fontAlgn="b"/>
                      <a:r>
                        <a:rPr lang="pt-BR" sz="1100" b="0" i="0" u="none" strike="noStrike" dirty="0">
                          <a:solidFill>
                            <a:srgbClr val="000000"/>
                          </a:solidFill>
                          <a:effectLst/>
                          <a:latin typeface="Calibri" panose="020F0502020204030204" pitchFamily="34" charset="0"/>
                        </a:rPr>
                        <a:t>Heater-Comp N2 – Mid</a:t>
                      </a:r>
                    </a:p>
                    <a:p>
                      <a:pPr algn="l" fontAlgn="b"/>
                      <a:r>
                        <a:rPr lang="pt-BR" sz="1100" b="0" i="0" u="none" strike="noStrike" dirty="0">
                          <a:solidFill>
                            <a:srgbClr val="000000"/>
                          </a:solidFill>
                          <a:effectLst/>
                          <a:latin typeface="Calibri" panose="020F0502020204030204" pitchFamily="34" charset="0"/>
                        </a:rPr>
                        <a:t>(7/14 15 W)[COMP_N][N_2_Mid]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12.2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81.1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5663164"/>
                  </a:ext>
                </a:extLst>
              </a:tr>
              <a:tr h="265090">
                <a:tc>
                  <a:txBody>
                    <a:bodyPr/>
                    <a:lstStyle/>
                    <a:p>
                      <a:pPr algn="l" fontAlgn="b"/>
                      <a:r>
                        <a:rPr lang="pt-BR" sz="1100" b="0" i="0" u="none" strike="noStrike" dirty="0">
                          <a:solidFill>
                            <a:srgbClr val="000000"/>
                          </a:solidFill>
                          <a:effectLst/>
                          <a:latin typeface="Calibri" panose="020F0502020204030204" pitchFamily="34" charset="0"/>
                        </a:rPr>
                        <a:t>Heater-Comp N3 - Mid </a:t>
                      </a:r>
                    </a:p>
                    <a:p>
                      <a:pPr algn="l" fontAlgn="b"/>
                      <a:r>
                        <a:rPr lang="pt-BR" sz="1100" b="0" i="0" u="none" strike="noStrike" dirty="0">
                          <a:solidFill>
                            <a:srgbClr val="000000"/>
                          </a:solidFill>
                          <a:effectLst/>
                          <a:latin typeface="Calibri" panose="020F0502020204030204" pitchFamily="34" charset="0"/>
                        </a:rPr>
                        <a:t>(7/14 15 W)[COMP_N][N_3_Mid]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12.2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81.2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2129183"/>
                  </a:ext>
                </a:extLst>
              </a:tr>
              <a:tr h="265090">
                <a:tc>
                  <a:txBody>
                    <a:bodyPr/>
                    <a:lstStyle/>
                    <a:p>
                      <a:pPr algn="l" fontAlgn="b"/>
                      <a:r>
                        <a:rPr lang="pt-BR" sz="1100" b="0" i="0" u="none" strike="noStrike" dirty="0">
                          <a:solidFill>
                            <a:srgbClr val="000000"/>
                          </a:solidFill>
                          <a:effectLst/>
                          <a:latin typeface="Calibri" panose="020F0502020204030204" pitchFamily="34" charset="0"/>
                        </a:rPr>
                        <a:t>Heater-Comp N4 - Mid </a:t>
                      </a:r>
                    </a:p>
                    <a:p>
                      <a:pPr algn="l" fontAlgn="b"/>
                      <a:r>
                        <a:rPr lang="pt-BR" sz="1100" b="0" i="0" u="none" strike="noStrike" dirty="0">
                          <a:solidFill>
                            <a:srgbClr val="000000"/>
                          </a:solidFill>
                          <a:effectLst/>
                          <a:latin typeface="Calibri" panose="020F0502020204030204" pitchFamily="34" charset="0"/>
                        </a:rPr>
                        <a:t>(7/14 15 W)[COMP_N][N_4_Mid]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87.3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4257302"/>
                  </a:ext>
                </a:extLst>
              </a:tr>
              <a:tr h="265090">
                <a:tc>
                  <a:txBody>
                    <a:bodyPr/>
                    <a:lstStyle/>
                    <a:p>
                      <a:pPr algn="l" fontAlgn="b"/>
                      <a:r>
                        <a:rPr lang="en-US" sz="1100" b="0" i="0" u="none" strike="noStrike" dirty="0">
                          <a:solidFill>
                            <a:srgbClr val="000000"/>
                          </a:solidFill>
                          <a:effectLst/>
                          <a:latin typeface="Calibri" panose="020F0502020204030204" pitchFamily="34" charset="0"/>
                        </a:rPr>
                        <a:t>Heater-Deck 1 Operational Heater </a:t>
                      </a:r>
                    </a:p>
                    <a:p>
                      <a:pPr algn="l" fontAlgn="b"/>
                      <a:r>
                        <a:rPr lang="en-US" sz="1100" b="0" i="0" u="none" strike="noStrike" dirty="0">
                          <a:solidFill>
                            <a:srgbClr val="000000"/>
                          </a:solidFill>
                          <a:effectLst/>
                          <a:latin typeface="Calibri" panose="020F0502020204030204" pitchFamily="34" charset="0"/>
                        </a:rPr>
                        <a:t>(-2/5 75 W)[DECK_1][DECK_1]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58.1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77.4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7211203"/>
                  </a:ext>
                </a:extLst>
              </a:tr>
            </a:tbl>
          </a:graphicData>
        </a:graphic>
      </p:graphicFrame>
      <p:sp>
        <p:nvSpPr>
          <p:cNvPr id="4" name="Arrow: Down 3">
            <a:extLst>
              <a:ext uri="{FF2B5EF4-FFF2-40B4-BE49-F238E27FC236}">
                <a16:creationId xmlns:a16="http://schemas.microsoft.com/office/drawing/2014/main" id="{2301118C-1DE8-4108-8598-05E20A54AA84}"/>
              </a:ext>
            </a:extLst>
          </p:cNvPr>
          <p:cNvSpPr/>
          <p:nvPr/>
        </p:nvSpPr>
        <p:spPr>
          <a:xfrm>
            <a:off x="2667000" y="5029200"/>
            <a:ext cx="381000"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044867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2942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Finishing Up (Final Products)</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274</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152400" y="1066800"/>
            <a:ext cx="4038600" cy="2308324"/>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1500" b="1" i="1" dirty="0">
                <a:solidFill>
                  <a:srgbClr val="0B3D91"/>
                </a:solidFill>
                <a:latin typeface="Calibri" pitchFamily="34" charset="0"/>
              </a:rPr>
              <a:t>Examining the predicted temperatures shows everything within limits, albeit without as much margin as desired, with Component C right near its hot operational limit.</a:t>
            </a:r>
          </a:p>
          <a:p>
            <a:pPr marL="174625" indent="-174625" eaLnBrk="1" hangingPunct="1">
              <a:buFont typeface="Arial" pitchFamily="34" charset="0"/>
              <a:buChar char="•"/>
              <a:defRPr/>
            </a:pPr>
            <a:r>
              <a:rPr lang="en-US" sz="1500" b="1" i="1" dirty="0">
                <a:solidFill>
                  <a:srgbClr val="0B3D91"/>
                </a:solidFill>
                <a:latin typeface="Calibri" pitchFamily="34" charset="0"/>
              </a:rPr>
              <a:t>Looking at the heater powers shows relatively healthy margins with around 30% heater power still available across all cases.</a:t>
            </a:r>
          </a:p>
          <a:p>
            <a:pPr marL="174625" indent="-174625" eaLnBrk="1" hangingPunct="1">
              <a:buFont typeface="Arial" pitchFamily="34" charset="0"/>
              <a:buChar char="•"/>
              <a:defRPr/>
            </a:pPr>
            <a:r>
              <a:rPr lang="en-US" sz="1500" b="1" i="1" dirty="0">
                <a:solidFill>
                  <a:srgbClr val="0B3D91"/>
                </a:solidFill>
                <a:latin typeface="Calibri" pitchFamily="34" charset="0"/>
              </a:rPr>
              <a:t>Your systems engineer colleague thanks you for your efforts and ensures your recommendations will be rolled up into their final proposal.</a:t>
            </a:r>
            <a:endParaRPr lang="en-US" sz="1500" dirty="0">
              <a:solidFill>
                <a:srgbClr val="0B3D91"/>
              </a:solidFill>
              <a:latin typeface="Calibri" pitchFamily="34" charset="0"/>
            </a:endParaRPr>
          </a:p>
        </p:txBody>
      </p:sp>
      <p:graphicFrame>
        <p:nvGraphicFramePr>
          <p:cNvPr id="18" name="Table 17">
            <a:extLst>
              <a:ext uri="{FF2B5EF4-FFF2-40B4-BE49-F238E27FC236}">
                <a16:creationId xmlns:a16="http://schemas.microsoft.com/office/drawing/2014/main" id="{443ECC90-B8D4-409F-8ABC-0FF5B7FE78F8}"/>
              </a:ext>
            </a:extLst>
          </p:cNvPr>
          <p:cNvGraphicFramePr>
            <a:graphicFrameLocks noGrp="1"/>
          </p:cNvGraphicFramePr>
          <p:nvPr>
            <p:extLst>
              <p:ext uri="{D42A27DB-BD31-4B8C-83A1-F6EECF244321}">
                <p14:modId xmlns:p14="http://schemas.microsoft.com/office/powerpoint/2010/main" val="1868155010"/>
              </p:ext>
            </p:extLst>
          </p:nvPr>
        </p:nvGraphicFramePr>
        <p:xfrm>
          <a:off x="4260098" y="1128711"/>
          <a:ext cx="4809849" cy="5137785"/>
        </p:xfrm>
        <a:graphic>
          <a:graphicData uri="http://schemas.openxmlformats.org/drawingml/2006/table">
            <a:tbl>
              <a:tblPr>
                <a:tableStyleId>{5C22544A-7EE6-4342-B048-85BDC9FD1C3A}</a:tableStyleId>
              </a:tblPr>
              <a:tblGrid>
                <a:gridCol w="716302">
                  <a:extLst>
                    <a:ext uri="{9D8B030D-6E8A-4147-A177-3AD203B41FA5}">
                      <a16:colId xmlns:a16="http://schemas.microsoft.com/office/drawing/2014/main" val="2270582635"/>
                    </a:ext>
                  </a:extLst>
                </a:gridCol>
                <a:gridCol w="531468">
                  <a:extLst>
                    <a:ext uri="{9D8B030D-6E8A-4147-A177-3AD203B41FA5}">
                      <a16:colId xmlns:a16="http://schemas.microsoft.com/office/drawing/2014/main" val="3418261822"/>
                    </a:ext>
                  </a:extLst>
                </a:gridCol>
                <a:gridCol w="501019">
                  <a:extLst>
                    <a:ext uri="{9D8B030D-6E8A-4147-A177-3AD203B41FA5}">
                      <a16:colId xmlns:a16="http://schemas.microsoft.com/office/drawing/2014/main" val="1406271880"/>
                    </a:ext>
                  </a:extLst>
                </a:gridCol>
                <a:gridCol w="501019">
                  <a:extLst>
                    <a:ext uri="{9D8B030D-6E8A-4147-A177-3AD203B41FA5}">
                      <a16:colId xmlns:a16="http://schemas.microsoft.com/office/drawing/2014/main" val="154149575"/>
                    </a:ext>
                  </a:extLst>
                </a:gridCol>
                <a:gridCol w="555965">
                  <a:extLst>
                    <a:ext uri="{9D8B030D-6E8A-4147-A177-3AD203B41FA5}">
                      <a16:colId xmlns:a16="http://schemas.microsoft.com/office/drawing/2014/main" val="3847634830"/>
                    </a:ext>
                  </a:extLst>
                </a:gridCol>
                <a:gridCol w="501019">
                  <a:extLst>
                    <a:ext uri="{9D8B030D-6E8A-4147-A177-3AD203B41FA5}">
                      <a16:colId xmlns:a16="http://schemas.microsoft.com/office/drawing/2014/main" val="3858654704"/>
                    </a:ext>
                  </a:extLst>
                </a:gridCol>
                <a:gridCol w="501019">
                  <a:extLst>
                    <a:ext uri="{9D8B030D-6E8A-4147-A177-3AD203B41FA5}">
                      <a16:colId xmlns:a16="http://schemas.microsoft.com/office/drawing/2014/main" val="4266840808"/>
                    </a:ext>
                  </a:extLst>
                </a:gridCol>
                <a:gridCol w="501019">
                  <a:extLst>
                    <a:ext uri="{9D8B030D-6E8A-4147-A177-3AD203B41FA5}">
                      <a16:colId xmlns:a16="http://schemas.microsoft.com/office/drawing/2014/main" val="1412138676"/>
                    </a:ext>
                  </a:extLst>
                </a:gridCol>
                <a:gridCol w="501019">
                  <a:extLst>
                    <a:ext uri="{9D8B030D-6E8A-4147-A177-3AD203B41FA5}">
                      <a16:colId xmlns:a16="http://schemas.microsoft.com/office/drawing/2014/main" val="3203893108"/>
                    </a:ext>
                  </a:extLst>
                </a:gridCol>
              </a:tblGrid>
              <a:tr h="170793">
                <a:tc>
                  <a:txBody>
                    <a:bodyPr/>
                    <a:lstStyle/>
                    <a:p>
                      <a:pPr algn="ctr" fontAlgn="b"/>
                      <a:r>
                        <a:rPr lang="en-US" sz="1100" b="0" i="0" u="none" strike="noStrike">
                          <a:solidFill>
                            <a:srgbClr val="000000"/>
                          </a:solidFill>
                          <a:effectLst/>
                          <a:latin typeface="Calibri" panose="020F0502020204030204" pitchFamily="34" charset="0"/>
                        </a:rPr>
                        <a:t>Component</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SurvLow</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OpLow</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OpHigh</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SurvHigh</a:t>
                      </a: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62093319"/>
                  </a:ext>
                </a:extLst>
              </a:tr>
              <a:tr h="170793">
                <a:tc>
                  <a:txBody>
                    <a:bodyPr/>
                    <a:lstStyle/>
                    <a:p>
                      <a:pPr algn="ctr" fontAlgn="b"/>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(°C)</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(°C)</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(°C)</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(°C)</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Min</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TD Min</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Max</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TD Max</a:t>
                      </a:r>
                    </a:p>
                  </a:txBody>
                  <a:tcPr marL="9525" marR="9525" marT="9525" marB="0" anchor="b"/>
                </a:tc>
                <a:extLst>
                  <a:ext uri="{0D108BD9-81ED-4DB2-BD59-A6C34878D82A}">
                    <a16:rowId xmlns:a16="http://schemas.microsoft.com/office/drawing/2014/main" val="1671083131"/>
                  </a:ext>
                </a:extLst>
              </a:tr>
              <a:tr h="170793">
                <a:tc>
                  <a:txBody>
                    <a:bodyPr/>
                    <a:lstStyle/>
                    <a:p>
                      <a:pPr algn="ctr" fontAlgn="b"/>
                      <a:r>
                        <a:rPr lang="en-US" sz="1100" b="0" i="0" u="none" strike="noStrike">
                          <a:solidFill>
                            <a:srgbClr val="000000"/>
                          </a:solidFill>
                          <a:effectLst/>
                          <a:latin typeface="Calibri" panose="020F0502020204030204" pitchFamily="34" charset="0"/>
                        </a:rPr>
                        <a:t>A</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15.8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15.8</a:t>
                      </a:r>
                    </a:p>
                  </a:txBody>
                  <a:tcPr marL="9525" marR="9525" marT="9525" marB="0" anchor="b"/>
                </a:tc>
                <a:extLst>
                  <a:ext uri="{0D108BD9-81ED-4DB2-BD59-A6C34878D82A}">
                    <a16:rowId xmlns:a16="http://schemas.microsoft.com/office/drawing/2014/main" val="2020107978"/>
                  </a:ext>
                </a:extLst>
              </a:tr>
              <a:tr h="170793">
                <a:tc>
                  <a:txBody>
                    <a:bodyPr/>
                    <a:lstStyle/>
                    <a:p>
                      <a:pPr algn="ctr" fontAlgn="b"/>
                      <a:r>
                        <a:rPr lang="en-US" sz="1100" b="0" i="0" u="none" strike="noStrike">
                          <a:solidFill>
                            <a:srgbClr val="000000"/>
                          </a:solidFill>
                          <a:effectLst/>
                          <a:latin typeface="Calibri" panose="020F0502020204030204" pitchFamily="34" charset="0"/>
                        </a:rPr>
                        <a:t>B1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6.5</a:t>
                      </a:r>
                    </a:p>
                  </a:txBody>
                  <a:tcPr marL="9525" marR="9525" marT="9525" marB="0" anchor="b"/>
                </a:tc>
                <a:extLst>
                  <a:ext uri="{0D108BD9-81ED-4DB2-BD59-A6C34878D82A}">
                    <a16:rowId xmlns:a16="http://schemas.microsoft.com/office/drawing/2014/main" val="774732322"/>
                  </a:ext>
                </a:extLst>
              </a:tr>
              <a:tr h="170793">
                <a:tc>
                  <a:txBody>
                    <a:bodyPr/>
                    <a:lstStyle/>
                    <a:p>
                      <a:pPr algn="ctr" fontAlgn="b"/>
                      <a:r>
                        <a:rPr lang="en-US" sz="1100" b="0" i="0" u="none" strike="noStrike">
                          <a:solidFill>
                            <a:srgbClr val="000000"/>
                          </a:solidFill>
                          <a:effectLst/>
                          <a:latin typeface="Calibri" panose="020F0502020204030204" pitchFamily="34" charset="0"/>
                        </a:rPr>
                        <a:t>B2</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6.9</a:t>
                      </a:r>
                    </a:p>
                  </a:txBody>
                  <a:tcPr marL="9525" marR="9525" marT="9525" marB="0" anchor="b"/>
                </a:tc>
                <a:extLst>
                  <a:ext uri="{0D108BD9-81ED-4DB2-BD59-A6C34878D82A}">
                    <a16:rowId xmlns:a16="http://schemas.microsoft.com/office/drawing/2014/main" val="879002982"/>
                  </a:ext>
                </a:extLst>
              </a:tr>
              <a:tr h="170793">
                <a:tc>
                  <a:txBody>
                    <a:bodyPr/>
                    <a:lstStyle/>
                    <a:p>
                      <a:pPr algn="ctr" fontAlgn="b"/>
                      <a:r>
                        <a:rPr lang="en-US" sz="1100" b="0" i="0" u="none" strike="noStrike">
                          <a:solidFill>
                            <a:srgbClr val="000000"/>
                          </a:solidFill>
                          <a:effectLst/>
                          <a:latin typeface="Calibri" panose="020F0502020204030204" pitchFamily="34" charset="0"/>
                        </a:rPr>
                        <a:t>B3</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10.0</a:t>
                      </a:r>
                    </a:p>
                  </a:txBody>
                  <a:tcPr marL="9525" marR="9525" marT="9525" marB="0" anchor="b"/>
                </a:tc>
                <a:extLst>
                  <a:ext uri="{0D108BD9-81ED-4DB2-BD59-A6C34878D82A}">
                    <a16:rowId xmlns:a16="http://schemas.microsoft.com/office/drawing/2014/main" val="2447839177"/>
                  </a:ext>
                </a:extLst>
              </a:tr>
              <a:tr h="170793">
                <a:tc>
                  <a:txBody>
                    <a:bodyPr/>
                    <a:lstStyle/>
                    <a:p>
                      <a:pPr algn="ctr" fontAlgn="b"/>
                      <a:r>
                        <a:rPr lang="en-US" sz="1100" b="0" i="0" u="none" strike="noStrike">
                          <a:solidFill>
                            <a:srgbClr val="000000"/>
                          </a:solidFill>
                          <a:effectLst/>
                          <a:latin typeface="Calibri" panose="020F0502020204030204" pitchFamily="34" charset="0"/>
                        </a:rPr>
                        <a:t>Cmin</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8.1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8.1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26.6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26.7</a:t>
                      </a:r>
                    </a:p>
                  </a:txBody>
                  <a:tcPr marL="9525" marR="9525" marT="9525" marB="0" anchor="b"/>
                </a:tc>
                <a:extLst>
                  <a:ext uri="{0D108BD9-81ED-4DB2-BD59-A6C34878D82A}">
                    <a16:rowId xmlns:a16="http://schemas.microsoft.com/office/drawing/2014/main" val="279750887"/>
                  </a:ext>
                </a:extLst>
              </a:tr>
              <a:tr h="170793">
                <a:tc>
                  <a:txBody>
                    <a:bodyPr/>
                    <a:lstStyle/>
                    <a:p>
                      <a:pPr algn="ctr" fontAlgn="b"/>
                      <a:r>
                        <a:rPr lang="en-US" sz="1100" b="0" i="0" u="none" strike="noStrike">
                          <a:solidFill>
                            <a:srgbClr val="000000"/>
                          </a:solidFill>
                          <a:effectLst/>
                          <a:latin typeface="Calibri" panose="020F0502020204030204" pitchFamily="34" charset="0"/>
                        </a:rPr>
                        <a:t>Cmax</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8.7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8.7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26.9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26.9</a:t>
                      </a:r>
                    </a:p>
                  </a:txBody>
                  <a:tcPr marL="9525" marR="9525" marT="9525" marB="0" anchor="b"/>
                </a:tc>
                <a:extLst>
                  <a:ext uri="{0D108BD9-81ED-4DB2-BD59-A6C34878D82A}">
                    <a16:rowId xmlns:a16="http://schemas.microsoft.com/office/drawing/2014/main" val="2748226026"/>
                  </a:ext>
                </a:extLst>
              </a:tr>
              <a:tr h="170793">
                <a:tc>
                  <a:txBody>
                    <a:bodyPr/>
                    <a:lstStyle/>
                    <a:p>
                      <a:pPr algn="ctr" fontAlgn="b"/>
                      <a:r>
                        <a:rPr lang="en-US" sz="1100" b="0" i="0" u="none" strike="noStrike">
                          <a:solidFill>
                            <a:srgbClr val="000000"/>
                          </a:solidFill>
                          <a:effectLst/>
                          <a:latin typeface="Calibri" panose="020F0502020204030204" pitchFamily="34" charset="0"/>
                        </a:rPr>
                        <a:t>D1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71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81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18.8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18.8</a:t>
                      </a:r>
                    </a:p>
                  </a:txBody>
                  <a:tcPr marL="9525" marR="9525" marT="9525" marB="0" anchor="b"/>
                </a:tc>
                <a:extLst>
                  <a:ext uri="{0D108BD9-81ED-4DB2-BD59-A6C34878D82A}">
                    <a16:rowId xmlns:a16="http://schemas.microsoft.com/office/drawing/2014/main" val="2788429147"/>
                  </a:ext>
                </a:extLst>
              </a:tr>
              <a:tr h="170793">
                <a:tc>
                  <a:txBody>
                    <a:bodyPr/>
                    <a:lstStyle/>
                    <a:p>
                      <a:pPr algn="ctr" fontAlgn="b"/>
                      <a:r>
                        <a:rPr lang="en-US" sz="1100" b="0" i="0" u="none" strike="noStrike">
                          <a:solidFill>
                            <a:srgbClr val="000000"/>
                          </a:solidFill>
                          <a:effectLst/>
                          <a:latin typeface="Calibri" panose="020F0502020204030204" pitchFamily="34" charset="0"/>
                        </a:rPr>
                        <a:t>D2</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71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81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-0.4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-0.3</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16.6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16.5</a:t>
                      </a:r>
                    </a:p>
                  </a:txBody>
                  <a:tcPr marL="9525" marR="9525" marT="9525" marB="0" anchor="b"/>
                </a:tc>
                <a:extLst>
                  <a:ext uri="{0D108BD9-81ED-4DB2-BD59-A6C34878D82A}">
                    <a16:rowId xmlns:a16="http://schemas.microsoft.com/office/drawing/2014/main" val="3405231667"/>
                  </a:ext>
                </a:extLst>
              </a:tr>
              <a:tr h="170793">
                <a:tc>
                  <a:txBody>
                    <a:bodyPr/>
                    <a:lstStyle/>
                    <a:p>
                      <a:pPr algn="ctr" fontAlgn="b"/>
                      <a:r>
                        <a:rPr lang="en-US" sz="1100" b="0" i="0" u="none" strike="noStrike">
                          <a:solidFill>
                            <a:srgbClr val="000000"/>
                          </a:solidFill>
                          <a:effectLst/>
                          <a:latin typeface="Calibri" panose="020F0502020204030204" pitchFamily="34" charset="0"/>
                        </a:rPr>
                        <a:t>D3</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71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81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-2.2</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-0.9</a:t>
                      </a:r>
                    </a:p>
                  </a:txBody>
                  <a:tcPr marL="9525" marR="9525" marT="9525" marB="0" anchor="b"/>
                </a:tc>
                <a:extLst>
                  <a:ext uri="{0D108BD9-81ED-4DB2-BD59-A6C34878D82A}">
                    <a16:rowId xmlns:a16="http://schemas.microsoft.com/office/drawing/2014/main" val="3735509770"/>
                  </a:ext>
                </a:extLst>
              </a:tr>
              <a:tr h="170793">
                <a:tc>
                  <a:txBody>
                    <a:bodyPr/>
                    <a:lstStyle/>
                    <a:p>
                      <a:pPr algn="ctr" fontAlgn="b"/>
                      <a:r>
                        <a:rPr lang="en-US" sz="1100" b="0" i="0" u="none" strike="noStrike">
                          <a:solidFill>
                            <a:srgbClr val="000000"/>
                          </a:solidFill>
                          <a:effectLst/>
                          <a:latin typeface="Calibri" panose="020F0502020204030204" pitchFamily="34" charset="0"/>
                        </a:rPr>
                        <a:t>E</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6.8</a:t>
                      </a:r>
                    </a:p>
                  </a:txBody>
                  <a:tcPr marL="9525" marR="9525" marT="9525" marB="0" anchor="b"/>
                </a:tc>
                <a:extLst>
                  <a:ext uri="{0D108BD9-81ED-4DB2-BD59-A6C34878D82A}">
                    <a16:rowId xmlns:a16="http://schemas.microsoft.com/office/drawing/2014/main" val="2600358888"/>
                  </a:ext>
                </a:extLst>
              </a:tr>
              <a:tr h="170793">
                <a:tc>
                  <a:txBody>
                    <a:bodyPr/>
                    <a:lstStyle/>
                    <a:p>
                      <a:pPr algn="ctr" fontAlgn="b"/>
                      <a:r>
                        <a:rPr lang="en-US" sz="1100" b="0" i="0" u="none" strike="noStrike">
                          <a:solidFill>
                            <a:srgbClr val="000000"/>
                          </a:solidFill>
                          <a:effectLst/>
                          <a:latin typeface="Calibri" panose="020F0502020204030204" pitchFamily="34" charset="0"/>
                        </a:rPr>
                        <a:t>F</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12.4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12.4</a:t>
                      </a:r>
                    </a:p>
                  </a:txBody>
                  <a:tcPr marL="9525" marR="9525" marT="9525" marB="0" anchor="b"/>
                </a:tc>
                <a:extLst>
                  <a:ext uri="{0D108BD9-81ED-4DB2-BD59-A6C34878D82A}">
                    <a16:rowId xmlns:a16="http://schemas.microsoft.com/office/drawing/2014/main" val="133235557"/>
                  </a:ext>
                </a:extLst>
              </a:tr>
              <a:tr h="170793">
                <a:tc>
                  <a:txBody>
                    <a:bodyPr/>
                    <a:lstStyle/>
                    <a:p>
                      <a:pPr algn="ctr" fontAlgn="b"/>
                      <a:r>
                        <a:rPr lang="en-US" sz="1100" b="0" i="0" u="none" strike="noStrike">
                          <a:solidFill>
                            <a:srgbClr val="000000"/>
                          </a:solidFill>
                          <a:effectLst/>
                          <a:latin typeface="Calibri" panose="020F0502020204030204" pitchFamily="34" charset="0"/>
                        </a:rPr>
                        <a:t>G</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11.1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11.1</a:t>
                      </a:r>
                    </a:p>
                  </a:txBody>
                  <a:tcPr marL="9525" marR="9525" marT="9525" marB="0" anchor="b"/>
                </a:tc>
                <a:extLst>
                  <a:ext uri="{0D108BD9-81ED-4DB2-BD59-A6C34878D82A}">
                    <a16:rowId xmlns:a16="http://schemas.microsoft.com/office/drawing/2014/main" val="2673510596"/>
                  </a:ext>
                </a:extLst>
              </a:tr>
              <a:tr h="170793">
                <a:tc>
                  <a:txBody>
                    <a:bodyPr/>
                    <a:lstStyle/>
                    <a:p>
                      <a:pPr algn="ctr" fontAlgn="b"/>
                      <a:r>
                        <a:rPr lang="en-US" sz="1100" b="0" i="0" u="none" strike="noStrike">
                          <a:solidFill>
                            <a:srgbClr val="000000"/>
                          </a:solidFill>
                          <a:effectLst/>
                          <a:latin typeface="Calibri" panose="020F0502020204030204" pitchFamily="34" charset="0"/>
                        </a:rPr>
                        <a:t>Hmin</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7.8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7.8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15.8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15.8</a:t>
                      </a:r>
                    </a:p>
                  </a:txBody>
                  <a:tcPr marL="9525" marR="9525" marT="9525" marB="0" anchor="b"/>
                </a:tc>
                <a:extLst>
                  <a:ext uri="{0D108BD9-81ED-4DB2-BD59-A6C34878D82A}">
                    <a16:rowId xmlns:a16="http://schemas.microsoft.com/office/drawing/2014/main" val="360231447"/>
                  </a:ext>
                </a:extLst>
              </a:tr>
              <a:tr h="170793">
                <a:tc>
                  <a:txBody>
                    <a:bodyPr/>
                    <a:lstStyle/>
                    <a:p>
                      <a:pPr algn="ctr" fontAlgn="b"/>
                      <a:r>
                        <a:rPr lang="en-US" sz="1100" b="0" i="0" u="none" strike="noStrike">
                          <a:solidFill>
                            <a:srgbClr val="000000"/>
                          </a:solidFill>
                          <a:effectLst/>
                          <a:latin typeface="Calibri" panose="020F0502020204030204" pitchFamily="34" charset="0"/>
                        </a:rPr>
                        <a:t>Hmax</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16.7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16.5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25.6</a:t>
                      </a:r>
                    </a:p>
                  </a:txBody>
                  <a:tcPr marL="9525" marR="9525" marT="9525" marB="0" anchor="b"/>
                </a:tc>
                <a:extLst>
                  <a:ext uri="{0D108BD9-81ED-4DB2-BD59-A6C34878D82A}">
                    <a16:rowId xmlns:a16="http://schemas.microsoft.com/office/drawing/2014/main" val="1650984407"/>
                  </a:ext>
                </a:extLst>
              </a:tr>
              <a:tr h="170793">
                <a:tc>
                  <a:txBody>
                    <a:bodyPr/>
                    <a:lstStyle/>
                    <a:p>
                      <a:pPr algn="ctr" fontAlgn="b"/>
                      <a:r>
                        <a:rPr lang="en-US" sz="1100" b="0" i="0" u="none" strike="noStrike">
                          <a:solidFill>
                            <a:srgbClr val="000000"/>
                          </a:solidFill>
                          <a:effectLst/>
                          <a:latin typeface="Calibri" panose="020F0502020204030204" pitchFamily="34" charset="0"/>
                        </a:rPr>
                        <a:t>I</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5.8</a:t>
                      </a:r>
                    </a:p>
                  </a:txBody>
                  <a:tcPr marL="9525" marR="9525" marT="9525" marB="0" anchor="b"/>
                </a:tc>
                <a:extLst>
                  <a:ext uri="{0D108BD9-81ED-4DB2-BD59-A6C34878D82A}">
                    <a16:rowId xmlns:a16="http://schemas.microsoft.com/office/drawing/2014/main" val="3733338329"/>
                  </a:ext>
                </a:extLst>
              </a:tr>
              <a:tr h="170793">
                <a:tc>
                  <a:txBody>
                    <a:bodyPr/>
                    <a:lstStyle/>
                    <a:p>
                      <a:pPr algn="ctr" fontAlgn="b"/>
                      <a:r>
                        <a:rPr lang="en-US" sz="1100" b="0" i="0" u="none" strike="noStrike">
                          <a:solidFill>
                            <a:srgbClr val="000000"/>
                          </a:solidFill>
                          <a:effectLst/>
                          <a:latin typeface="Calibri" panose="020F0502020204030204" pitchFamily="34" charset="0"/>
                        </a:rPr>
                        <a:t>J</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-6.2</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-6.2</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9.7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9.7</a:t>
                      </a:r>
                    </a:p>
                  </a:txBody>
                  <a:tcPr marL="9525" marR="9525" marT="9525" marB="0" anchor="b"/>
                </a:tc>
                <a:extLst>
                  <a:ext uri="{0D108BD9-81ED-4DB2-BD59-A6C34878D82A}">
                    <a16:rowId xmlns:a16="http://schemas.microsoft.com/office/drawing/2014/main" val="3045238311"/>
                  </a:ext>
                </a:extLst>
              </a:tr>
              <a:tr h="170793">
                <a:tc>
                  <a:txBody>
                    <a:bodyPr/>
                    <a:lstStyle/>
                    <a:p>
                      <a:pPr algn="ctr" fontAlgn="b"/>
                      <a:r>
                        <a:rPr lang="en-US" sz="1100" b="0" i="0" u="none" strike="noStrike">
                          <a:solidFill>
                            <a:srgbClr val="000000"/>
                          </a:solidFill>
                          <a:effectLst/>
                          <a:latin typeface="Calibri" panose="020F0502020204030204" pitchFamily="34" charset="0"/>
                        </a:rPr>
                        <a:t>K</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17.6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17.6</a:t>
                      </a:r>
                    </a:p>
                  </a:txBody>
                  <a:tcPr marL="9525" marR="9525" marT="9525" marB="0" anchor="b"/>
                </a:tc>
                <a:extLst>
                  <a:ext uri="{0D108BD9-81ED-4DB2-BD59-A6C34878D82A}">
                    <a16:rowId xmlns:a16="http://schemas.microsoft.com/office/drawing/2014/main" val="1458879623"/>
                  </a:ext>
                </a:extLst>
              </a:tr>
              <a:tr h="170793">
                <a:tc>
                  <a:txBody>
                    <a:bodyPr/>
                    <a:lstStyle/>
                    <a:p>
                      <a:pPr algn="ctr" fontAlgn="b"/>
                      <a:r>
                        <a:rPr lang="en-US" sz="1100" b="0" i="0" u="none" strike="noStrike">
                          <a:solidFill>
                            <a:srgbClr val="000000"/>
                          </a:solidFill>
                          <a:effectLst/>
                          <a:latin typeface="Calibri" panose="020F0502020204030204" pitchFamily="34" charset="0"/>
                        </a:rPr>
                        <a:t>L</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17.1</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17.1</a:t>
                      </a:r>
                    </a:p>
                  </a:txBody>
                  <a:tcPr marL="9525" marR="9525" marT="9525" marB="0" anchor="b"/>
                </a:tc>
                <a:extLst>
                  <a:ext uri="{0D108BD9-81ED-4DB2-BD59-A6C34878D82A}">
                    <a16:rowId xmlns:a16="http://schemas.microsoft.com/office/drawing/2014/main" val="4286404979"/>
                  </a:ext>
                </a:extLst>
              </a:tr>
              <a:tr h="170793">
                <a:tc>
                  <a:txBody>
                    <a:bodyPr/>
                    <a:lstStyle/>
                    <a:p>
                      <a:pPr algn="ctr" fontAlgn="b"/>
                      <a:r>
                        <a:rPr lang="en-US" sz="1100" b="0" i="0" u="none" strike="noStrike">
                          <a:solidFill>
                            <a:srgbClr val="000000"/>
                          </a:solidFill>
                          <a:effectLst/>
                          <a:latin typeface="Calibri" panose="020F0502020204030204" pitchFamily="34" charset="0"/>
                        </a:rPr>
                        <a:t>M</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-5.4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6.0</a:t>
                      </a:r>
                    </a:p>
                  </a:txBody>
                  <a:tcPr marL="9525" marR="9525" marT="9525" marB="0" anchor="b"/>
                </a:tc>
                <a:extLst>
                  <a:ext uri="{0D108BD9-81ED-4DB2-BD59-A6C34878D82A}">
                    <a16:rowId xmlns:a16="http://schemas.microsoft.com/office/drawing/2014/main" val="945830705"/>
                  </a:ext>
                </a:extLst>
              </a:tr>
              <a:tr h="170793">
                <a:tc>
                  <a:txBody>
                    <a:bodyPr/>
                    <a:lstStyle/>
                    <a:p>
                      <a:pPr algn="ctr" fontAlgn="b"/>
                      <a:r>
                        <a:rPr lang="en-US" sz="1100" b="0" i="0" u="none" strike="noStrike">
                          <a:solidFill>
                            <a:srgbClr val="000000"/>
                          </a:solidFill>
                          <a:effectLst/>
                          <a:latin typeface="Calibri" panose="020F0502020204030204" pitchFamily="34" charset="0"/>
                        </a:rPr>
                        <a:t>N1min</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12.7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12.7</a:t>
                      </a:r>
                    </a:p>
                  </a:txBody>
                  <a:tcPr marL="9525" marR="9525" marT="9525" marB="0" anchor="b"/>
                </a:tc>
                <a:extLst>
                  <a:ext uri="{0D108BD9-81ED-4DB2-BD59-A6C34878D82A}">
                    <a16:rowId xmlns:a16="http://schemas.microsoft.com/office/drawing/2014/main" val="4262650890"/>
                  </a:ext>
                </a:extLst>
              </a:tr>
              <a:tr h="170793">
                <a:tc>
                  <a:txBody>
                    <a:bodyPr/>
                    <a:lstStyle/>
                    <a:p>
                      <a:pPr algn="ctr" fontAlgn="b"/>
                      <a:r>
                        <a:rPr lang="en-US" sz="1100" b="0" i="0" u="none" strike="noStrike">
                          <a:solidFill>
                            <a:srgbClr val="000000"/>
                          </a:solidFill>
                          <a:effectLst/>
                          <a:latin typeface="Calibri" panose="020F0502020204030204" pitchFamily="34" charset="0"/>
                        </a:rPr>
                        <a:t>N1Max</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9.7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9.7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19.9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19.9</a:t>
                      </a:r>
                    </a:p>
                  </a:txBody>
                  <a:tcPr marL="9525" marR="9525" marT="9525" marB="0" anchor="b"/>
                </a:tc>
                <a:extLst>
                  <a:ext uri="{0D108BD9-81ED-4DB2-BD59-A6C34878D82A}">
                    <a16:rowId xmlns:a16="http://schemas.microsoft.com/office/drawing/2014/main" val="2858943828"/>
                  </a:ext>
                </a:extLst>
              </a:tr>
              <a:tr h="170793">
                <a:tc>
                  <a:txBody>
                    <a:bodyPr/>
                    <a:lstStyle/>
                    <a:p>
                      <a:pPr algn="ctr" fontAlgn="b"/>
                      <a:r>
                        <a:rPr lang="en-US" sz="1100" b="0" i="0" u="none" strike="noStrike">
                          <a:solidFill>
                            <a:srgbClr val="000000"/>
                          </a:solidFill>
                          <a:effectLst/>
                          <a:latin typeface="Calibri" panose="020F0502020204030204" pitchFamily="34" charset="0"/>
                        </a:rPr>
                        <a:t>N2Min</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12.7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12.8</a:t>
                      </a:r>
                    </a:p>
                  </a:txBody>
                  <a:tcPr marL="9525" marR="9525" marT="9525" marB="0" anchor="b"/>
                </a:tc>
                <a:extLst>
                  <a:ext uri="{0D108BD9-81ED-4DB2-BD59-A6C34878D82A}">
                    <a16:rowId xmlns:a16="http://schemas.microsoft.com/office/drawing/2014/main" val="732818302"/>
                  </a:ext>
                </a:extLst>
              </a:tr>
              <a:tr h="170793">
                <a:tc>
                  <a:txBody>
                    <a:bodyPr/>
                    <a:lstStyle/>
                    <a:p>
                      <a:pPr algn="ctr" fontAlgn="b"/>
                      <a:r>
                        <a:rPr lang="en-US" sz="1100" b="0" i="0" u="none" strike="noStrike">
                          <a:solidFill>
                            <a:srgbClr val="000000"/>
                          </a:solidFill>
                          <a:effectLst/>
                          <a:latin typeface="Calibri" panose="020F0502020204030204" pitchFamily="34" charset="0"/>
                        </a:rPr>
                        <a:t>N2Max</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9.6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9.6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20.8</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20.8</a:t>
                      </a:r>
                    </a:p>
                  </a:txBody>
                  <a:tcPr marL="9525" marR="9525" marT="9525" marB="0" anchor="b"/>
                </a:tc>
                <a:extLst>
                  <a:ext uri="{0D108BD9-81ED-4DB2-BD59-A6C34878D82A}">
                    <a16:rowId xmlns:a16="http://schemas.microsoft.com/office/drawing/2014/main" val="1328202036"/>
                  </a:ext>
                </a:extLst>
              </a:tr>
              <a:tr h="170793">
                <a:tc>
                  <a:txBody>
                    <a:bodyPr/>
                    <a:lstStyle/>
                    <a:p>
                      <a:pPr algn="ctr" fontAlgn="b"/>
                      <a:r>
                        <a:rPr lang="en-US" sz="1100" b="0" i="0" u="none" strike="noStrike">
                          <a:solidFill>
                            <a:srgbClr val="000000"/>
                          </a:solidFill>
                          <a:effectLst/>
                          <a:latin typeface="Calibri" panose="020F0502020204030204" pitchFamily="34" charset="0"/>
                        </a:rPr>
                        <a:t>N3Min</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6.3</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12.7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12.5</a:t>
                      </a:r>
                    </a:p>
                  </a:txBody>
                  <a:tcPr marL="9525" marR="9525" marT="9525" marB="0" anchor="b"/>
                </a:tc>
                <a:extLst>
                  <a:ext uri="{0D108BD9-81ED-4DB2-BD59-A6C34878D82A}">
                    <a16:rowId xmlns:a16="http://schemas.microsoft.com/office/drawing/2014/main" val="843290232"/>
                  </a:ext>
                </a:extLst>
              </a:tr>
              <a:tr h="170793">
                <a:tc>
                  <a:txBody>
                    <a:bodyPr/>
                    <a:lstStyle/>
                    <a:p>
                      <a:pPr algn="ctr" fontAlgn="b"/>
                      <a:r>
                        <a:rPr lang="en-US" sz="1100" b="0" i="0" u="none" strike="noStrike">
                          <a:solidFill>
                            <a:srgbClr val="000000"/>
                          </a:solidFill>
                          <a:effectLst/>
                          <a:latin typeface="Calibri" panose="020F0502020204030204" pitchFamily="34" charset="0"/>
                        </a:rPr>
                        <a:t>N3Max</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9.3</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9.3</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19.9</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19.9</a:t>
                      </a:r>
                    </a:p>
                  </a:txBody>
                  <a:tcPr marL="9525" marR="9525" marT="9525" marB="0" anchor="b"/>
                </a:tc>
                <a:extLst>
                  <a:ext uri="{0D108BD9-81ED-4DB2-BD59-A6C34878D82A}">
                    <a16:rowId xmlns:a16="http://schemas.microsoft.com/office/drawing/2014/main" val="2021686450"/>
                  </a:ext>
                </a:extLst>
              </a:tr>
              <a:tr h="170793">
                <a:tc>
                  <a:txBody>
                    <a:bodyPr/>
                    <a:lstStyle/>
                    <a:p>
                      <a:pPr algn="ctr" fontAlgn="b"/>
                      <a:r>
                        <a:rPr lang="en-US" sz="1100" b="0" i="0" u="none" strike="noStrike">
                          <a:solidFill>
                            <a:srgbClr val="000000"/>
                          </a:solidFill>
                          <a:effectLst/>
                          <a:latin typeface="Calibri" panose="020F0502020204030204" pitchFamily="34" charset="0"/>
                        </a:rPr>
                        <a:t>N4Min</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6.4</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12.7</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12.5</a:t>
                      </a:r>
                    </a:p>
                  </a:txBody>
                  <a:tcPr marL="9525" marR="9525" marT="9525" marB="0" anchor="b"/>
                </a:tc>
                <a:extLst>
                  <a:ext uri="{0D108BD9-81ED-4DB2-BD59-A6C34878D82A}">
                    <a16:rowId xmlns:a16="http://schemas.microsoft.com/office/drawing/2014/main" val="1756617122"/>
                  </a:ext>
                </a:extLst>
              </a:tr>
              <a:tr h="170793">
                <a:tc>
                  <a:txBody>
                    <a:bodyPr/>
                    <a:lstStyle/>
                    <a:p>
                      <a:pPr algn="ctr" fontAlgn="b"/>
                      <a:r>
                        <a:rPr lang="en-US" sz="1100" b="0" i="0" u="none" strike="noStrike">
                          <a:solidFill>
                            <a:srgbClr val="000000"/>
                          </a:solidFill>
                          <a:effectLst/>
                          <a:latin typeface="Calibri" panose="020F0502020204030204" pitchFamily="34" charset="0"/>
                        </a:rPr>
                        <a:t>N4Max</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9.6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9.6</a:t>
                      </a:r>
                    </a:p>
                  </a:txBody>
                  <a:tcPr marL="9525" marR="9525" marT="9525" marB="0" anchor="b"/>
                </a:tc>
                <a:tc>
                  <a:txBody>
                    <a:bodyPr/>
                    <a:lstStyle/>
                    <a:p>
                      <a:pPr algn="ctr" fontAlgn="b"/>
                      <a:r>
                        <a:rPr lang="en-US" sz="1100" b="0" i="0" u="none" strike="noStrike">
                          <a:solidFill>
                            <a:srgbClr val="000000"/>
                          </a:solidFill>
                          <a:effectLst/>
                          <a:latin typeface="Calibri" panose="020F0502020204030204" pitchFamily="34" charset="0"/>
                        </a:rPr>
                        <a:t>21.0</a:t>
                      </a:r>
                    </a:p>
                  </a:txBody>
                  <a:tcPr marL="9525" marR="9525" marT="9525" marB="0" anchor="b"/>
                </a:tc>
                <a:tc>
                  <a:txBody>
                    <a:bodyPr/>
                    <a:lstStyle/>
                    <a:p>
                      <a:pPr algn="ctr" fontAlgn="b"/>
                      <a:r>
                        <a:rPr lang="en-US" sz="1100" b="0" i="0" u="none" strike="noStrike" dirty="0">
                          <a:solidFill>
                            <a:srgbClr val="000000"/>
                          </a:solidFill>
                          <a:effectLst/>
                          <a:latin typeface="Calibri" panose="020F0502020204030204" pitchFamily="34" charset="0"/>
                        </a:rPr>
                        <a:t>21.0</a:t>
                      </a:r>
                    </a:p>
                  </a:txBody>
                  <a:tcPr marL="9525" marR="9525" marT="9525" marB="0" anchor="b"/>
                </a:tc>
                <a:extLst>
                  <a:ext uri="{0D108BD9-81ED-4DB2-BD59-A6C34878D82A}">
                    <a16:rowId xmlns:a16="http://schemas.microsoft.com/office/drawing/2014/main" val="1858512292"/>
                  </a:ext>
                </a:extLst>
              </a:tr>
            </a:tbl>
          </a:graphicData>
        </a:graphic>
      </p:graphicFrame>
      <p:graphicFrame>
        <p:nvGraphicFramePr>
          <p:cNvPr id="2" name="Table 1">
            <a:extLst>
              <a:ext uri="{FF2B5EF4-FFF2-40B4-BE49-F238E27FC236}">
                <a16:creationId xmlns:a16="http://schemas.microsoft.com/office/drawing/2014/main" id="{BFE0D8BE-66A8-4703-AADB-2CA5C45B4D91}"/>
              </a:ext>
            </a:extLst>
          </p:cNvPr>
          <p:cNvGraphicFramePr>
            <a:graphicFrameLocks noGrp="1"/>
          </p:cNvGraphicFramePr>
          <p:nvPr>
            <p:extLst>
              <p:ext uri="{D42A27DB-BD31-4B8C-83A1-F6EECF244321}">
                <p14:modId xmlns:p14="http://schemas.microsoft.com/office/powerpoint/2010/main" val="2068465825"/>
              </p:ext>
            </p:extLst>
          </p:nvPr>
        </p:nvGraphicFramePr>
        <p:xfrm>
          <a:off x="152400" y="3489960"/>
          <a:ext cx="4038600" cy="2758440"/>
        </p:xfrm>
        <a:graphic>
          <a:graphicData uri="http://schemas.openxmlformats.org/drawingml/2006/table">
            <a:tbl>
              <a:tblPr/>
              <a:tblGrid>
                <a:gridCol w="2362200">
                  <a:extLst>
                    <a:ext uri="{9D8B030D-6E8A-4147-A177-3AD203B41FA5}">
                      <a16:colId xmlns:a16="http://schemas.microsoft.com/office/drawing/2014/main" val="3624800721"/>
                    </a:ext>
                  </a:extLst>
                </a:gridCol>
                <a:gridCol w="304800">
                  <a:extLst>
                    <a:ext uri="{9D8B030D-6E8A-4147-A177-3AD203B41FA5}">
                      <a16:colId xmlns:a16="http://schemas.microsoft.com/office/drawing/2014/main" val="4229516857"/>
                    </a:ext>
                  </a:extLst>
                </a:gridCol>
                <a:gridCol w="381000">
                  <a:extLst>
                    <a:ext uri="{9D8B030D-6E8A-4147-A177-3AD203B41FA5}">
                      <a16:colId xmlns:a16="http://schemas.microsoft.com/office/drawing/2014/main" val="231182694"/>
                    </a:ext>
                  </a:extLst>
                </a:gridCol>
                <a:gridCol w="381000">
                  <a:extLst>
                    <a:ext uri="{9D8B030D-6E8A-4147-A177-3AD203B41FA5}">
                      <a16:colId xmlns:a16="http://schemas.microsoft.com/office/drawing/2014/main" val="573245825"/>
                    </a:ext>
                  </a:extLst>
                </a:gridCol>
                <a:gridCol w="304800">
                  <a:extLst>
                    <a:ext uri="{9D8B030D-6E8A-4147-A177-3AD203B41FA5}">
                      <a16:colId xmlns:a16="http://schemas.microsoft.com/office/drawing/2014/main" val="2221592077"/>
                    </a:ext>
                  </a:extLst>
                </a:gridCol>
                <a:gridCol w="304800">
                  <a:extLst>
                    <a:ext uri="{9D8B030D-6E8A-4147-A177-3AD203B41FA5}">
                      <a16:colId xmlns:a16="http://schemas.microsoft.com/office/drawing/2014/main" val="2189881740"/>
                    </a:ext>
                  </a:extLst>
                </a:gridCol>
              </a:tblGrid>
              <a:tr h="339566">
                <a:tc>
                  <a:txBody>
                    <a:bodyPr/>
                    <a:lstStyle/>
                    <a:p>
                      <a:pPr algn="l" fontAlgn="b"/>
                      <a:r>
                        <a:rPr lang="en-US" sz="1100" b="0" i="0" u="none" strike="noStrike" dirty="0">
                          <a:solidFill>
                            <a:srgbClr val="000000"/>
                          </a:solidFill>
                          <a:effectLst/>
                          <a:latin typeface="Calibri" panose="020F0502020204030204" pitchFamily="34" charset="0"/>
                        </a:rPr>
                        <a:t>Name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On (C)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Off (C)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Size (W)</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Avg (W)</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DC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1593929"/>
                  </a:ext>
                </a:extLst>
              </a:tr>
              <a:tr h="265090">
                <a:tc>
                  <a:txBody>
                    <a:bodyPr/>
                    <a:lstStyle/>
                    <a:p>
                      <a:pPr algn="l" fontAlgn="b"/>
                      <a:r>
                        <a:rPr lang="en-US" sz="1100" b="0" i="0" u="none" strike="noStrike" dirty="0">
                          <a:solidFill>
                            <a:srgbClr val="000000"/>
                          </a:solidFill>
                          <a:effectLst/>
                          <a:latin typeface="Calibri" panose="020F0502020204030204" pitchFamily="34" charset="0"/>
                        </a:rPr>
                        <a:t>Heater-Component H </a:t>
                      </a:r>
                      <a:r>
                        <a:rPr lang="en-US" sz="1100" b="0" i="0" u="none" strike="noStrike" dirty="0" err="1">
                          <a:solidFill>
                            <a:srgbClr val="000000"/>
                          </a:solidFill>
                          <a:effectLst/>
                          <a:latin typeface="Calibri" panose="020F0502020204030204" pitchFamily="34" charset="0"/>
                        </a:rPr>
                        <a:t>Surv</a:t>
                      </a:r>
                      <a:r>
                        <a:rPr lang="en-US" sz="1100" b="0" i="0" u="none" strike="noStrike" dirty="0">
                          <a:solidFill>
                            <a:srgbClr val="000000"/>
                          </a:solidFill>
                          <a:effectLst/>
                          <a:latin typeface="Calibri" panose="020F0502020204030204" pitchFamily="34" charset="0"/>
                        </a:rPr>
                        <a:t> Heater</a:t>
                      </a:r>
                    </a:p>
                    <a:p>
                      <a:pPr algn="l" fontAlgn="b"/>
                      <a:r>
                        <a:rPr lang="en-US" sz="1100" b="0" i="0" u="none" strike="noStrike" dirty="0">
                          <a:solidFill>
                            <a:srgbClr val="000000"/>
                          </a:solidFill>
                          <a:effectLst/>
                          <a:latin typeface="Calibri" panose="020F0502020204030204" pitchFamily="34" charset="0"/>
                        </a:rPr>
                        <a:t> (17/22 75 W)[COMP_H][</a:t>
                      </a:r>
                      <a:r>
                        <a:rPr lang="en-US" sz="1100" b="0" i="0" u="none" strike="noStrike" dirty="0" err="1">
                          <a:solidFill>
                            <a:srgbClr val="000000"/>
                          </a:solidFill>
                          <a:effectLst/>
                          <a:latin typeface="Calibri" panose="020F0502020204030204" pitchFamily="34" charset="0"/>
                        </a:rPr>
                        <a:t>COMP_H_Srv</a:t>
                      </a:r>
                      <a:r>
                        <a:rPr lang="en-US" sz="1100" b="0" i="0" u="none" strike="noStrike" dirty="0">
                          <a:solidFill>
                            <a:srgbClr val="000000"/>
                          </a:solidFill>
                          <a:effectLst/>
                          <a:latin typeface="Calibri" panose="020F0502020204030204" pitchFamily="34" charset="0"/>
                        </a:rPr>
                        <a: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52.5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70.0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4430048"/>
                  </a:ext>
                </a:extLst>
              </a:tr>
              <a:tr h="265090">
                <a:tc>
                  <a:txBody>
                    <a:bodyPr/>
                    <a:lstStyle/>
                    <a:p>
                      <a:pPr algn="l" fontAlgn="b"/>
                      <a:r>
                        <a:rPr lang="pt-BR" sz="1100" b="0" i="0" u="none" strike="noStrike" dirty="0">
                          <a:solidFill>
                            <a:srgbClr val="000000"/>
                          </a:solidFill>
                          <a:effectLst/>
                          <a:latin typeface="Calibri" panose="020F0502020204030204" pitchFamily="34" charset="0"/>
                        </a:rPr>
                        <a:t>Heater-Comp N1 - Mid </a:t>
                      </a:r>
                    </a:p>
                    <a:p>
                      <a:pPr algn="l" fontAlgn="b"/>
                      <a:r>
                        <a:rPr lang="pt-BR" sz="1100" b="0" i="0" u="none" strike="noStrike" dirty="0">
                          <a:solidFill>
                            <a:srgbClr val="000000"/>
                          </a:solidFill>
                          <a:effectLst/>
                          <a:latin typeface="Calibri" panose="020F0502020204030204" pitchFamily="34" charset="0"/>
                        </a:rPr>
                        <a:t>(7/14 20 W)[COMP_N][N_1_Mid]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8.7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43.6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9213268"/>
                  </a:ext>
                </a:extLst>
              </a:tr>
              <a:tr h="265090">
                <a:tc>
                  <a:txBody>
                    <a:bodyPr/>
                    <a:lstStyle/>
                    <a:p>
                      <a:pPr algn="l" fontAlgn="b"/>
                      <a:r>
                        <a:rPr lang="pt-BR" sz="1100" b="0" i="0" u="none" strike="noStrike" dirty="0">
                          <a:solidFill>
                            <a:srgbClr val="000000"/>
                          </a:solidFill>
                          <a:effectLst/>
                          <a:latin typeface="Calibri" panose="020F0502020204030204" pitchFamily="34" charset="0"/>
                        </a:rPr>
                        <a:t>Heater-Comp N2 – Mid</a:t>
                      </a:r>
                    </a:p>
                    <a:p>
                      <a:pPr algn="l" fontAlgn="b"/>
                      <a:r>
                        <a:rPr lang="pt-BR" sz="1100" b="0" i="0" u="none" strike="noStrike" dirty="0">
                          <a:solidFill>
                            <a:srgbClr val="000000"/>
                          </a:solidFill>
                          <a:effectLst/>
                          <a:latin typeface="Calibri" panose="020F0502020204030204" pitchFamily="34" charset="0"/>
                        </a:rPr>
                        <a:t>(7/14 20 W)[COMP_N][N_2_Mid]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9.6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48.1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5663164"/>
                  </a:ext>
                </a:extLst>
              </a:tr>
              <a:tr h="265090">
                <a:tc>
                  <a:txBody>
                    <a:bodyPr/>
                    <a:lstStyle/>
                    <a:p>
                      <a:pPr algn="l" fontAlgn="b"/>
                      <a:r>
                        <a:rPr lang="pt-BR" sz="1100" b="0" i="0" u="none" strike="noStrike" dirty="0">
                          <a:solidFill>
                            <a:srgbClr val="000000"/>
                          </a:solidFill>
                          <a:effectLst/>
                          <a:latin typeface="Calibri" panose="020F0502020204030204" pitchFamily="34" charset="0"/>
                        </a:rPr>
                        <a:t>Heater-Comp N3 - Mid </a:t>
                      </a:r>
                    </a:p>
                    <a:p>
                      <a:pPr algn="l" fontAlgn="b"/>
                      <a:r>
                        <a:rPr lang="pt-BR" sz="1100" b="0" i="0" u="none" strike="noStrike" dirty="0">
                          <a:solidFill>
                            <a:srgbClr val="000000"/>
                          </a:solidFill>
                          <a:effectLst/>
                          <a:latin typeface="Calibri" panose="020F0502020204030204" pitchFamily="34" charset="0"/>
                        </a:rPr>
                        <a:t>(7/14 20 W)[COMP_N][N_3_Mid]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9.4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47.2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2129183"/>
                  </a:ext>
                </a:extLst>
              </a:tr>
              <a:tr h="265090">
                <a:tc>
                  <a:txBody>
                    <a:bodyPr/>
                    <a:lstStyle/>
                    <a:p>
                      <a:pPr algn="l" fontAlgn="b"/>
                      <a:r>
                        <a:rPr lang="pt-BR" sz="1100" b="0" i="0" u="none" strike="noStrike" dirty="0">
                          <a:solidFill>
                            <a:srgbClr val="000000"/>
                          </a:solidFill>
                          <a:effectLst/>
                          <a:latin typeface="Calibri" panose="020F0502020204030204" pitchFamily="34" charset="0"/>
                        </a:rPr>
                        <a:t>Heater-Comp N4 - Mid </a:t>
                      </a:r>
                    </a:p>
                    <a:p>
                      <a:pPr algn="l" fontAlgn="b"/>
                      <a:r>
                        <a:rPr lang="pt-BR" sz="1100" b="0" i="0" u="none" strike="noStrike" dirty="0">
                          <a:solidFill>
                            <a:srgbClr val="000000"/>
                          </a:solidFill>
                          <a:effectLst/>
                          <a:latin typeface="Calibri" panose="020F0502020204030204" pitchFamily="34" charset="0"/>
                        </a:rPr>
                        <a:t>(7/14 20 W)[COMP_N][N_4_Mid]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10.4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52.2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4257302"/>
                  </a:ext>
                </a:extLst>
              </a:tr>
              <a:tr h="265090">
                <a:tc>
                  <a:txBody>
                    <a:bodyPr/>
                    <a:lstStyle/>
                    <a:p>
                      <a:pPr algn="l" fontAlgn="b"/>
                      <a:r>
                        <a:rPr lang="en-US" sz="1100" b="0" i="0" u="none" strike="noStrike" dirty="0">
                          <a:solidFill>
                            <a:srgbClr val="000000"/>
                          </a:solidFill>
                          <a:effectLst/>
                          <a:latin typeface="Calibri" panose="020F0502020204030204" pitchFamily="34" charset="0"/>
                        </a:rPr>
                        <a:t>Heater-Deck 1 </a:t>
                      </a:r>
                      <a:r>
                        <a:rPr lang="en-US" sz="1100" b="0" i="0" u="none" strike="noStrike" dirty="0" err="1">
                          <a:solidFill>
                            <a:srgbClr val="000000"/>
                          </a:solidFill>
                          <a:effectLst/>
                          <a:latin typeface="Calibri" panose="020F0502020204030204" pitchFamily="34" charset="0"/>
                        </a:rPr>
                        <a:t>Surv</a:t>
                      </a:r>
                      <a:r>
                        <a:rPr lang="en-US" sz="1100" b="0" i="0" u="none" strike="noStrike" dirty="0">
                          <a:solidFill>
                            <a:srgbClr val="000000"/>
                          </a:solidFill>
                          <a:effectLst/>
                          <a:latin typeface="Calibri" panose="020F0502020204030204" pitchFamily="34" charset="0"/>
                        </a:rPr>
                        <a:t> Heater A</a:t>
                      </a:r>
                    </a:p>
                    <a:p>
                      <a:pPr algn="l" fontAlgn="b"/>
                      <a:r>
                        <a:rPr lang="en-US" sz="1100" b="0" i="0" u="none" strike="noStrike" dirty="0">
                          <a:solidFill>
                            <a:srgbClr val="000000"/>
                          </a:solidFill>
                          <a:effectLst/>
                          <a:latin typeface="Calibri" panose="020F0502020204030204" pitchFamily="34" charset="0"/>
                        </a:rPr>
                        <a:t>(-2/5 75 W)[DECK_1][DECK_1A]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47.9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63.9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7211203"/>
                  </a:ext>
                </a:extLst>
              </a:tr>
              <a:tr h="265090">
                <a:tc>
                  <a:txBody>
                    <a:bodyPr/>
                    <a:lstStyle/>
                    <a:p>
                      <a:pPr algn="l" fontAlgn="b"/>
                      <a:r>
                        <a:rPr lang="en-US" sz="1100" b="0" i="0" u="none" strike="noStrike" dirty="0">
                          <a:solidFill>
                            <a:srgbClr val="000000"/>
                          </a:solidFill>
                          <a:effectLst/>
                          <a:latin typeface="Calibri" panose="020F0502020204030204" pitchFamily="34" charset="0"/>
                        </a:rPr>
                        <a:t>Heater-Deck 1 </a:t>
                      </a:r>
                      <a:r>
                        <a:rPr lang="en-US" sz="1100" b="0" i="0" u="none" strike="noStrike" dirty="0" err="1">
                          <a:solidFill>
                            <a:srgbClr val="000000"/>
                          </a:solidFill>
                          <a:effectLst/>
                          <a:latin typeface="Calibri" panose="020F0502020204030204" pitchFamily="34" charset="0"/>
                        </a:rPr>
                        <a:t>Surv</a:t>
                      </a:r>
                      <a:r>
                        <a:rPr lang="en-US" sz="1100" b="0" i="0" u="none" strike="noStrike" dirty="0">
                          <a:solidFill>
                            <a:srgbClr val="000000"/>
                          </a:solidFill>
                          <a:effectLst/>
                          <a:latin typeface="Calibri" panose="020F0502020204030204" pitchFamily="34" charset="0"/>
                        </a:rPr>
                        <a:t> Heater B </a:t>
                      </a:r>
                    </a:p>
                    <a:p>
                      <a:pPr algn="l" fontAlgn="b"/>
                      <a:r>
                        <a:rPr lang="en-US" sz="1100" b="0" i="0" u="none" strike="noStrike" dirty="0">
                          <a:solidFill>
                            <a:srgbClr val="000000"/>
                          </a:solidFill>
                          <a:effectLst/>
                          <a:latin typeface="Calibri" panose="020F0502020204030204" pitchFamily="34" charset="0"/>
                        </a:rPr>
                        <a:t>(-2/5 75 W)[DECK_1][DECK_1A]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47.5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63.3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360787"/>
                  </a:ext>
                </a:extLst>
              </a:tr>
            </a:tbl>
          </a:graphicData>
        </a:graphic>
      </p:graphicFrame>
    </p:spTree>
    <p:extLst>
      <p:ext uri="{BB962C8B-B14F-4D97-AF65-F5344CB8AC3E}">
        <p14:creationId xmlns:p14="http://schemas.microsoft.com/office/powerpoint/2010/main" val="3236555949"/>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Box 146">
            <a:extLst>
              <a:ext uri="{FF2B5EF4-FFF2-40B4-BE49-F238E27FC236}">
                <a16:creationId xmlns:a16="http://schemas.microsoft.com/office/drawing/2014/main" id="{BF63F086-EBB3-43FA-A132-DF1947D88586}"/>
              </a:ext>
            </a:extLst>
          </p:cNvPr>
          <p:cNvSpPr txBox="1">
            <a:spLocks noChangeArrowheads="1"/>
          </p:cNvSpPr>
          <p:nvPr/>
        </p:nvSpPr>
        <p:spPr bwMode="auto">
          <a:xfrm>
            <a:off x="1011578" y="0"/>
            <a:ext cx="7370422" cy="990600"/>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Closing Thoughts on Thermal Analysis</a:t>
            </a:r>
          </a:p>
        </p:txBody>
      </p:sp>
      <p:sp>
        <p:nvSpPr>
          <p:cNvPr id="201731" name="Slide Number Placeholder 3">
            <a:extLst>
              <a:ext uri="{FF2B5EF4-FFF2-40B4-BE49-F238E27FC236}">
                <a16:creationId xmlns:a16="http://schemas.microsoft.com/office/drawing/2014/main" id="{5DD5B8D8-AF1A-4F20-9FA1-9DDB985A03D7}"/>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20C5C67-EA80-41FD-AFA1-4A9A7C7039DD}" type="slidenum">
              <a:rPr lang="en-US" altLang="en-US" sz="1200" smtClean="0"/>
              <a:pPr>
                <a:spcBef>
                  <a:spcPct val="0"/>
                </a:spcBef>
                <a:buFontTx/>
                <a:buNone/>
              </a:pPr>
              <a:t>275</a:t>
            </a:fld>
            <a:endParaRPr lang="en-US" altLang="en-US" sz="1200"/>
          </a:p>
        </p:txBody>
      </p:sp>
      <p:sp>
        <p:nvSpPr>
          <p:cNvPr id="13" name="TextBox 146">
            <a:extLst>
              <a:ext uri="{FF2B5EF4-FFF2-40B4-BE49-F238E27FC236}">
                <a16:creationId xmlns:a16="http://schemas.microsoft.com/office/drawing/2014/main" id="{64728546-5F5A-4496-9F45-4D34A85444BF}"/>
              </a:ext>
            </a:extLst>
          </p:cNvPr>
          <p:cNvSpPr txBox="1">
            <a:spLocks noChangeArrowheads="1"/>
          </p:cNvSpPr>
          <p:nvPr/>
        </p:nvSpPr>
        <p:spPr bwMode="auto">
          <a:xfrm>
            <a:off x="152400" y="1066800"/>
            <a:ext cx="8763000" cy="5539978"/>
          </a:xfrm>
          <a:prstGeom prst="rect">
            <a:avLst/>
          </a:prstGeom>
          <a:noFill/>
          <a:ln w="9525">
            <a:noFill/>
            <a:miter lim="800000"/>
            <a:headEnd/>
            <a:tailEnd/>
          </a:ln>
        </p:spPr>
        <p:txBody>
          <a:bodyPr wrap="square" lIns="0" tIns="0" rIns="0" bIns="0">
            <a:spAutoFit/>
          </a:bodyPr>
          <a:lstStyle/>
          <a:p>
            <a:pPr marL="174625" indent="-174625" eaLnBrk="1" hangingPunct="1">
              <a:buFont typeface="Arial" pitchFamily="34" charset="0"/>
              <a:buChar char="•"/>
              <a:defRPr/>
            </a:pPr>
            <a:r>
              <a:rPr lang="en-US" sz="2000" i="1" dirty="0">
                <a:solidFill>
                  <a:srgbClr val="0B3D91"/>
                </a:solidFill>
                <a:latin typeface="Calibri" pitchFamily="34" charset="0"/>
              </a:rPr>
              <a:t>Every thermal analysis should begin with expected performance; without this, how can the validity of the predictions be judged?</a:t>
            </a:r>
          </a:p>
          <a:p>
            <a:pPr marL="174625" indent="-174625" eaLnBrk="1" hangingPunct="1">
              <a:buFont typeface="Arial" pitchFamily="34" charset="0"/>
              <a:buChar char="•"/>
              <a:defRPr/>
            </a:pPr>
            <a:r>
              <a:rPr lang="en-US" sz="2000" i="1" dirty="0">
                <a:solidFill>
                  <a:srgbClr val="0B3D91"/>
                </a:solidFill>
                <a:latin typeface="Calibri" pitchFamily="34" charset="0"/>
              </a:rPr>
              <a:t>Analysis of the model predictions is the responsibility of the Thermal Engineer</a:t>
            </a:r>
          </a:p>
          <a:p>
            <a:pPr marL="174625" indent="-174625" eaLnBrk="1" hangingPunct="1">
              <a:buFont typeface="Arial" pitchFamily="34" charset="0"/>
              <a:buChar char="•"/>
              <a:defRPr/>
            </a:pPr>
            <a:r>
              <a:rPr lang="en-US" sz="2000" i="1" dirty="0">
                <a:solidFill>
                  <a:srgbClr val="0B3D91"/>
                </a:solidFill>
                <a:latin typeface="Calibri" pitchFamily="34" charset="0"/>
              </a:rPr>
              <a:t>Trust the results after you have done some basic verification with hand calculations and first principles, but also trust your own judgement</a:t>
            </a:r>
          </a:p>
          <a:p>
            <a:pPr marL="174625" indent="-174625">
              <a:buFont typeface="Arial" pitchFamily="34" charset="0"/>
              <a:buChar char="•"/>
              <a:defRPr/>
            </a:pPr>
            <a:r>
              <a:rPr lang="en-US" sz="2000" i="1" dirty="0">
                <a:solidFill>
                  <a:srgbClr val="0B3D91"/>
                </a:solidFill>
                <a:latin typeface="Calibri" pitchFamily="34" charset="0"/>
              </a:rPr>
              <a:t>Anticipate the data that is needed from the model.  Very often, only a small fraction of all model nodes are needed to evaluate the design</a:t>
            </a:r>
          </a:p>
          <a:p>
            <a:pPr marL="174625" indent="-174625">
              <a:buFont typeface="Arial" pitchFamily="34" charset="0"/>
              <a:buChar char="•"/>
              <a:defRPr/>
            </a:pPr>
            <a:r>
              <a:rPr lang="en-US" sz="2000" i="1" dirty="0">
                <a:solidFill>
                  <a:srgbClr val="0B3D91"/>
                </a:solidFill>
                <a:latin typeface="Calibri" pitchFamily="34" charset="0"/>
              </a:rPr>
              <a:t>Automating the post-processing may take some up front effort, but will pay dividends when the model needs to be run many times through many cases</a:t>
            </a:r>
          </a:p>
          <a:p>
            <a:pPr marL="174625" indent="-174625" eaLnBrk="1" hangingPunct="1">
              <a:buFont typeface="Arial" pitchFamily="34" charset="0"/>
              <a:buChar char="•"/>
              <a:defRPr/>
            </a:pPr>
            <a:r>
              <a:rPr lang="en-US" sz="2000" i="1" dirty="0">
                <a:solidFill>
                  <a:srgbClr val="0B3D91"/>
                </a:solidFill>
                <a:latin typeface="Calibri" pitchFamily="34" charset="0"/>
              </a:rPr>
              <a:t>Very often, a fix implemented for one component can have unintended consequences for other components.  The results need to be investigated as a system.  Just because a fix brought one component within limits does not mean that something that was previously meeting requirements was unaffected</a:t>
            </a:r>
          </a:p>
          <a:p>
            <a:pPr marL="174625" indent="-174625" eaLnBrk="1" hangingPunct="1">
              <a:buFont typeface="Arial" pitchFamily="34" charset="0"/>
              <a:buChar char="•"/>
              <a:defRPr/>
            </a:pPr>
            <a:r>
              <a:rPr lang="en-US" sz="2000" i="1" dirty="0">
                <a:solidFill>
                  <a:srgbClr val="0B3D91"/>
                </a:solidFill>
                <a:latin typeface="Calibri" pitchFamily="34" charset="0"/>
              </a:rPr>
              <a:t>If something unexpected occurred due to a model update, seek to understand the physics that is driving the behavior or make sure it is not a modeling error</a:t>
            </a:r>
          </a:p>
          <a:p>
            <a:pPr marL="174625" indent="-174625" eaLnBrk="1" hangingPunct="1">
              <a:buFont typeface="Arial" pitchFamily="34" charset="0"/>
              <a:buChar char="•"/>
              <a:defRPr/>
            </a:pPr>
            <a:r>
              <a:rPr lang="en-US" sz="2000" i="1" dirty="0">
                <a:solidFill>
                  <a:srgbClr val="0B3D91"/>
                </a:solidFill>
                <a:latin typeface="Calibri" pitchFamily="34" charset="0"/>
              </a:rPr>
              <a:t>Learn to separate requirements that are not being met due to the design from requirements not being met due to modeling practices</a:t>
            </a:r>
          </a:p>
          <a:p>
            <a:pPr marL="174625" indent="-174625" eaLnBrk="1" hangingPunct="1">
              <a:buFont typeface="Arial" pitchFamily="34" charset="0"/>
              <a:buChar char="•"/>
              <a:defRPr/>
            </a:pPr>
            <a:endParaRPr lang="en-US" sz="2000" i="1" dirty="0">
              <a:solidFill>
                <a:srgbClr val="0B3D91"/>
              </a:solidFill>
              <a:latin typeface="Calibri" pitchFamily="34" charset="0"/>
            </a:endParaRPr>
          </a:p>
        </p:txBody>
      </p:sp>
    </p:spTree>
    <p:extLst>
      <p:ext uri="{BB962C8B-B14F-4D97-AF65-F5344CB8AC3E}">
        <p14:creationId xmlns:p14="http://schemas.microsoft.com/office/powerpoint/2010/main" val="238181566"/>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5" name="TextBox 146">
            <a:extLst>
              <a:ext uri="{FF2B5EF4-FFF2-40B4-BE49-F238E27FC236}">
                <a16:creationId xmlns:a16="http://schemas.microsoft.com/office/drawing/2014/main" id="{337554CA-B700-452A-A3DB-A502CE729857}"/>
              </a:ext>
            </a:extLst>
          </p:cNvPr>
          <p:cNvSpPr txBox="1">
            <a:spLocks noChangeArrowheads="1"/>
          </p:cNvSpPr>
          <p:nvPr/>
        </p:nvSpPr>
        <p:spPr bwMode="auto">
          <a:xfrm>
            <a:off x="0" y="165735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eaLnBrk="1" hangingPunct="1">
              <a:spcBef>
                <a:spcPct val="0"/>
              </a:spcBef>
              <a:buFontTx/>
              <a:buNone/>
            </a:pPr>
            <a:r>
              <a:rPr lang="en-US" altLang="en-US" sz="3000" b="1" i="1" dirty="0">
                <a:solidFill>
                  <a:srgbClr val="FF0000"/>
                </a:solidFill>
                <a:cs typeface="Arial" panose="020B0604020202020204" pitchFamily="34" charset="0"/>
              </a:rPr>
              <a:t>Wrapping it all up</a:t>
            </a:r>
          </a:p>
        </p:txBody>
      </p:sp>
      <p:sp>
        <p:nvSpPr>
          <p:cNvPr id="202757" name="Slide Number Placeholder 1">
            <a:extLst>
              <a:ext uri="{FF2B5EF4-FFF2-40B4-BE49-F238E27FC236}">
                <a16:creationId xmlns:a16="http://schemas.microsoft.com/office/drawing/2014/main" id="{08A5BE30-374A-4AAC-8AA4-82375CFA443F}"/>
              </a:ext>
            </a:extLst>
          </p:cNvPr>
          <p:cNvSpPr>
            <a:spLocks noGrp="1"/>
          </p:cNvSpPr>
          <p:nvPr>
            <p:ph type="sldNum" sz="quarter" idx="4"/>
          </p:nvPr>
        </p:nvSpPr>
        <p:spPr bwMode="auto">
          <a:xfrm>
            <a:off x="8534400" y="6564915"/>
            <a:ext cx="609600" cy="274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9EBB308-B7F4-40BF-BF2F-24018176DDD3}" type="slidenum">
              <a:rPr lang="en-US" altLang="en-US" sz="1200" smtClean="0"/>
              <a:pPr>
                <a:spcBef>
                  <a:spcPct val="0"/>
                </a:spcBef>
                <a:buFontTx/>
                <a:buNone/>
              </a:pPr>
              <a:t>276</a:t>
            </a:fld>
            <a:endParaRPr lang="en-US" altLang="en-US" sz="1200" dirty="0"/>
          </a:p>
        </p:txBody>
      </p:sp>
      <p:pic>
        <p:nvPicPr>
          <p:cNvPr id="6" name="Picture 7" descr="logo_idea5_email3_edited">
            <a:extLst>
              <a:ext uri="{FF2B5EF4-FFF2-40B4-BE49-F238E27FC236}">
                <a16:creationId xmlns:a16="http://schemas.microsoft.com/office/drawing/2014/main" id="{FC781A43-5A82-4031-948B-492AD477B5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475968"/>
            <a:ext cx="2820988"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extBox 146">
            <a:extLst>
              <a:ext uri="{FF2B5EF4-FFF2-40B4-BE49-F238E27FC236}">
                <a16:creationId xmlns:a16="http://schemas.microsoft.com/office/drawing/2014/main" id="{22D79BCD-1AD1-442E-A7D8-0E0D46B48099}"/>
              </a:ext>
            </a:extLst>
          </p:cNvPr>
          <p:cNvSpPr txBox="1">
            <a:spLocks noChangeArrowheads="1"/>
          </p:cNvSpPr>
          <p:nvPr/>
        </p:nvSpPr>
        <p:spPr bwMode="auto">
          <a:xfrm>
            <a:off x="990601" y="1605"/>
            <a:ext cx="7391400" cy="988995"/>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Key Thermal Analysis Take-aways</a:t>
            </a:r>
          </a:p>
        </p:txBody>
      </p:sp>
      <p:sp>
        <p:nvSpPr>
          <p:cNvPr id="204803" name="TextBox 146">
            <a:extLst>
              <a:ext uri="{FF2B5EF4-FFF2-40B4-BE49-F238E27FC236}">
                <a16:creationId xmlns:a16="http://schemas.microsoft.com/office/drawing/2014/main" id="{5160C829-4DE8-4153-9E1F-B67DA9311B4D}"/>
              </a:ext>
            </a:extLst>
          </p:cNvPr>
          <p:cNvSpPr txBox="1">
            <a:spLocks noChangeArrowheads="1"/>
          </p:cNvSpPr>
          <p:nvPr/>
        </p:nvSpPr>
        <p:spPr bwMode="auto">
          <a:xfrm>
            <a:off x="129139" y="1143000"/>
            <a:ext cx="88392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342900" indent="-171450">
              <a:spcBef>
                <a:spcPct val="20000"/>
              </a:spcBef>
              <a:buFont typeface="Arial" panose="020B0604020202020204" pitchFamily="34" charset="0"/>
              <a:buChar char="–"/>
              <a:defRPr sz="2800">
                <a:solidFill>
                  <a:schemeClr val="tx1"/>
                </a:solidFill>
                <a:latin typeface="Calibri" panose="020F0502020204030204" pitchFamily="34" charset="0"/>
              </a:defRPr>
            </a:lvl2pPr>
            <a:lvl3pPr marL="800100" indent="-17145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 typeface="Arial" panose="020B0604020202020204" pitchFamily="34" charset="0"/>
              <a:buChar char="•"/>
            </a:pPr>
            <a:r>
              <a:rPr lang="en-US" altLang="en-US" sz="1800" dirty="0">
                <a:solidFill>
                  <a:srgbClr val="0B3D91"/>
                </a:solidFill>
              </a:rPr>
              <a:t>Thermal Analysis is a cost efficient method of using computer simulations to explore the design space and verify a design meets requirements</a:t>
            </a:r>
          </a:p>
          <a:p>
            <a:pPr lvl="2" eaLnBrk="1" hangingPunct="1">
              <a:spcBef>
                <a:spcPct val="0"/>
              </a:spcBef>
            </a:pPr>
            <a:endParaRPr lang="en-US" altLang="en-US" sz="900" i="1" dirty="0">
              <a:solidFill>
                <a:srgbClr val="0B3D91"/>
              </a:solidFill>
            </a:endParaRPr>
          </a:p>
          <a:p>
            <a:pPr lvl="1" eaLnBrk="1" hangingPunct="1">
              <a:spcBef>
                <a:spcPct val="0"/>
              </a:spcBef>
              <a:buFont typeface="Arial" panose="020B0604020202020204" pitchFamily="34" charset="0"/>
              <a:buChar char="•"/>
            </a:pPr>
            <a:r>
              <a:rPr lang="en-US" altLang="en-US" sz="1800" dirty="0">
                <a:solidFill>
                  <a:srgbClr val="0B3D91"/>
                </a:solidFill>
              </a:rPr>
              <a:t>Most spacecraft thermal analyses use a Geometry model to compute Radiative exchange and environments.  These results feed into a Thermal network model to predict temperatures and heater powers</a:t>
            </a:r>
          </a:p>
          <a:p>
            <a:pPr lvl="1" eaLnBrk="1" hangingPunct="1">
              <a:spcBef>
                <a:spcPct val="0"/>
              </a:spcBef>
              <a:buFont typeface="Arial" panose="020B0604020202020204" pitchFamily="34" charset="0"/>
              <a:buChar char="•"/>
            </a:pPr>
            <a:endParaRPr lang="en-US" altLang="en-US" sz="900" dirty="0">
              <a:solidFill>
                <a:srgbClr val="0B3D91"/>
              </a:solidFill>
            </a:endParaRPr>
          </a:p>
          <a:p>
            <a:pPr lvl="1" eaLnBrk="1" hangingPunct="1">
              <a:spcBef>
                <a:spcPct val="0"/>
              </a:spcBef>
              <a:buFont typeface="Arial" panose="020B0604020202020204" pitchFamily="34" charset="0"/>
              <a:buChar char="•"/>
            </a:pPr>
            <a:r>
              <a:rPr lang="en-US" altLang="en-US" sz="1800" dirty="0">
                <a:solidFill>
                  <a:srgbClr val="0B3D91"/>
                </a:solidFill>
              </a:rPr>
              <a:t>A process exists for building models and verifying the inputs prior to execution</a:t>
            </a:r>
          </a:p>
          <a:p>
            <a:pPr lvl="1" eaLnBrk="1" hangingPunct="1">
              <a:spcBef>
                <a:spcPct val="0"/>
              </a:spcBef>
              <a:buFont typeface="Arial" panose="020B0604020202020204" pitchFamily="34" charset="0"/>
              <a:buChar char="•"/>
            </a:pPr>
            <a:endParaRPr lang="en-US" altLang="en-US" sz="900" dirty="0">
              <a:solidFill>
                <a:srgbClr val="0B3D91"/>
              </a:solidFill>
            </a:endParaRPr>
          </a:p>
          <a:p>
            <a:pPr lvl="1" eaLnBrk="1" hangingPunct="1">
              <a:spcBef>
                <a:spcPct val="0"/>
              </a:spcBef>
              <a:buFont typeface="Arial" panose="020B0604020202020204" pitchFamily="34" charset="0"/>
              <a:buChar char="•"/>
            </a:pPr>
            <a:r>
              <a:rPr lang="en-US" altLang="en-US" sz="1800" dirty="0">
                <a:solidFill>
                  <a:srgbClr val="0B3D91"/>
                </a:solidFill>
              </a:rPr>
              <a:t>While an understanding of what the code is doing behind the scenes is not required, it is extremely helpful to understand the algorithms when troubleshooting is needed</a:t>
            </a:r>
          </a:p>
          <a:p>
            <a:pPr lvl="1" eaLnBrk="1" hangingPunct="1">
              <a:spcBef>
                <a:spcPct val="0"/>
              </a:spcBef>
              <a:buFont typeface="Arial" panose="020B0604020202020204" pitchFamily="34" charset="0"/>
              <a:buChar char="•"/>
            </a:pPr>
            <a:endParaRPr lang="en-US" altLang="en-US" sz="900" dirty="0">
              <a:solidFill>
                <a:srgbClr val="0B3D91"/>
              </a:solidFill>
            </a:endParaRPr>
          </a:p>
          <a:p>
            <a:pPr lvl="1" eaLnBrk="1" hangingPunct="1">
              <a:spcBef>
                <a:spcPct val="0"/>
              </a:spcBef>
              <a:buFont typeface="Arial" panose="020B0604020202020204" pitchFamily="34" charset="0"/>
              <a:buChar char="•"/>
            </a:pPr>
            <a:r>
              <a:rPr lang="en-US" altLang="en-US" sz="1800" dirty="0">
                <a:solidFill>
                  <a:srgbClr val="0B3D91"/>
                </a:solidFill>
              </a:rPr>
              <a:t>It is the engineer’s responsibility to ensure the predictions are reasonable based on the physics of the simulation and to synthesize the predicts produced by the model into useful products for stakeholders</a:t>
            </a:r>
          </a:p>
          <a:p>
            <a:pPr lvl="1" eaLnBrk="1" hangingPunct="1">
              <a:spcBef>
                <a:spcPct val="0"/>
              </a:spcBef>
              <a:buFont typeface="Arial" panose="020B0604020202020204" pitchFamily="34" charset="0"/>
              <a:buChar char="•"/>
            </a:pPr>
            <a:endParaRPr lang="en-US" altLang="en-US" sz="900" dirty="0">
              <a:solidFill>
                <a:srgbClr val="0B3D91"/>
              </a:solidFill>
            </a:endParaRPr>
          </a:p>
          <a:p>
            <a:pPr lvl="1" eaLnBrk="1" hangingPunct="1">
              <a:spcBef>
                <a:spcPct val="0"/>
              </a:spcBef>
              <a:buFont typeface="Arial" panose="020B0604020202020204" pitchFamily="34" charset="0"/>
              <a:buChar char="•"/>
            </a:pPr>
            <a:r>
              <a:rPr lang="en-US" altLang="en-US" sz="1800" dirty="0">
                <a:solidFill>
                  <a:srgbClr val="0B3D91"/>
                </a:solidFill>
              </a:rPr>
              <a:t>Physics is physics…if you model is telling you something that does not make sense, check the physics.  If the design does not (or cannot) meet requirements, the laws of physics must still apply…</a:t>
            </a:r>
          </a:p>
        </p:txBody>
      </p:sp>
      <p:sp>
        <p:nvSpPr>
          <p:cNvPr id="204804" name="Slide Number Placeholder 3">
            <a:extLst>
              <a:ext uri="{FF2B5EF4-FFF2-40B4-BE49-F238E27FC236}">
                <a16:creationId xmlns:a16="http://schemas.microsoft.com/office/drawing/2014/main" id="{CBBCDFC5-2D01-4B2D-BC2E-82D17F1F1B89}"/>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E672767-0304-48E1-9DB3-A364B8B4684E}" type="slidenum">
              <a:rPr lang="en-US" altLang="en-US" sz="1200" smtClean="0"/>
              <a:pPr>
                <a:spcBef>
                  <a:spcPct val="0"/>
                </a:spcBef>
                <a:buFontTx/>
                <a:buNone/>
              </a:pPr>
              <a:t>277</a:t>
            </a:fld>
            <a:endParaRPr lang="en-US" altLang="en-US" sz="1200" dirty="0"/>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extBox 146">
            <a:extLst>
              <a:ext uri="{FF2B5EF4-FFF2-40B4-BE49-F238E27FC236}">
                <a16:creationId xmlns:a16="http://schemas.microsoft.com/office/drawing/2014/main" id="{22D79BCD-1AD1-442E-A7D8-0E0D46B48099}"/>
              </a:ext>
            </a:extLst>
          </p:cNvPr>
          <p:cNvSpPr txBox="1">
            <a:spLocks noChangeArrowheads="1"/>
          </p:cNvSpPr>
          <p:nvPr/>
        </p:nvSpPr>
        <p:spPr bwMode="auto">
          <a:xfrm>
            <a:off x="990601" y="1605"/>
            <a:ext cx="7391400" cy="988995"/>
          </a:xfrm>
          <a:prstGeom prst="rect">
            <a:avLst/>
          </a:prstGeom>
        </p:spPr>
        <p:txBody>
          <a:bodyPr lIns="0" tIns="12700" rIns="0" bIns="0" rtlCol="0" anchor="ctr" anchorCtr="0">
            <a:noAutofit/>
          </a:bodyPr>
          <a:lstStyle>
            <a:defPPr>
              <a:defRPr lang="en-US"/>
            </a:defPPr>
            <a:lvl1pPr marL="12700" algn="ctr" defTabSz="914400" fontAlgn="base">
              <a:spcBef>
                <a:spcPts val="100"/>
              </a:spcBef>
              <a:spcAft>
                <a:spcPct val="0"/>
              </a:spcAft>
              <a:defRPr sz="3200" b="1" kern="0" spc="-5">
                <a:solidFill>
                  <a:srgbClr val="0B3D91"/>
                </a:solidFill>
                <a:latin typeface="Calibri"/>
                <a:ea typeface="+mj-ea"/>
                <a:cs typeface="Calibri"/>
              </a:defRPr>
            </a:lvl1pPr>
            <a:lvl2pPr algn="ctr" fontAlgn="base">
              <a:spcBef>
                <a:spcPct val="0"/>
              </a:spcBef>
              <a:spcAft>
                <a:spcPct val="0"/>
              </a:spcAft>
              <a:defRPr sz="4400">
                <a:solidFill>
                  <a:schemeClr val="tx2"/>
                </a:solidFill>
                <a:latin typeface="Arial" charset="0"/>
              </a:defRPr>
            </a:lvl2pPr>
            <a:lvl3pPr algn="ctr" fontAlgn="base">
              <a:spcBef>
                <a:spcPct val="0"/>
              </a:spcBef>
              <a:spcAft>
                <a:spcPct val="0"/>
              </a:spcAft>
              <a:defRPr sz="4400">
                <a:solidFill>
                  <a:schemeClr val="tx2"/>
                </a:solidFill>
                <a:latin typeface="Arial" charset="0"/>
              </a:defRPr>
            </a:lvl3pPr>
            <a:lvl4pPr algn="ctr" fontAlgn="base">
              <a:spcBef>
                <a:spcPct val="0"/>
              </a:spcBef>
              <a:spcAft>
                <a:spcPct val="0"/>
              </a:spcAft>
              <a:defRPr sz="4400">
                <a:solidFill>
                  <a:schemeClr val="tx2"/>
                </a:solidFill>
                <a:latin typeface="Arial" charset="0"/>
              </a:defRPr>
            </a:lvl4pPr>
            <a:lvl5pPr algn="ctr" fontAlgn="base">
              <a:spcBef>
                <a:spcPct val="0"/>
              </a:spcBef>
              <a:spcAft>
                <a:spcPct val="0"/>
              </a:spcAft>
              <a:defRPr sz="4400">
                <a:solidFill>
                  <a:schemeClr val="tx2"/>
                </a:solidFill>
                <a:latin typeface="Arial" charset="0"/>
              </a:defRPr>
            </a:lvl5pPr>
            <a:lvl6pPr marL="457200" algn="ctr" fontAlgn="base">
              <a:spcBef>
                <a:spcPct val="0"/>
              </a:spcBef>
              <a:spcAft>
                <a:spcPct val="0"/>
              </a:spcAft>
              <a:defRPr sz="4400">
                <a:solidFill>
                  <a:schemeClr val="tx2"/>
                </a:solidFill>
                <a:latin typeface="Arial" charset="0"/>
              </a:defRPr>
            </a:lvl6pPr>
            <a:lvl7pPr marL="914400" algn="ctr" fontAlgn="base">
              <a:spcBef>
                <a:spcPct val="0"/>
              </a:spcBef>
              <a:spcAft>
                <a:spcPct val="0"/>
              </a:spcAft>
              <a:defRPr sz="4400">
                <a:solidFill>
                  <a:schemeClr val="tx2"/>
                </a:solidFill>
                <a:latin typeface="Arial" charset="0"/>
              </a:defRPr>
            </a:lvl7pPr>
            <a:lvl8pPr marL="1371600" algn="ctr" fontAlgn="base">
              <a:spcBef>
                <a:spcPct val="0"/>
              </a:spcBef>
              <a:spcAft>
                <a:spcPct val="0"/>
              </a:spcAft>
              <a:defRPr sz="4400">
                <a:solidFill>
                  <a:schemeClr val="tx2"/>
                </a:solidFill>
                <a:latin typeface="Arial" charset="0"/>
              </a:defRPr>
            </a:lvl8pPr>
            <a:lvl9pPr marL="1828800" algn="ctr" fontAlgn="base">
              <a:spcBef>
                <a:spcPct val="0"/>
              </a:spcBef>
              <a:spcAft>
                <a:spcPct val="0"/>
              </a:spcAft>
              <a:defRPr sz="4400">
                <a:solidFill>
                  <a:schemeClr val="tx2"/>
                </a:solidFill>
                <a:latin typeface="Arial" charset="0"/>
              </a:defRPr>
            </a:lvl9pPr>
          </a:lstStyle>
          <a:p>
            <a:r>
              <a:rPr lang="en-US" altLang="en-US" dirty="0"/>
              <a:t>Acronyms</a:t>
            </a:r>
          </a:p>
        </p:txBody>
      </p:sp>
      <p:sp>
        <p:nvSpPr>
          <p:cNvPr id="204804" name="Slide Number Placeholder 3">
            <a:extLst>
              <a:ext uri="{FF2B5EF4-FFF2-40B4-BE49-F238E27FC236}">
                <a16:creationId xmlns:a16="http://schemas.microsoft.com/office/drawing/2014/main" id="{CBBCDFC5-2D01-4B2D-BC2E-82D17F1F1B89}"/>
              </a:ext>
            </a:extLst>
          </p:cNvPr>
          <p:cNvSpPr>
            <a:spLocks noGrp="1"/>
          </p:cNvSpPr>
          <p:nvPr>
            <p:ph type="sldNum"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E672767-0304-48E1-9DB3-A364B8B4684E}" type="slidenum">
              <a:rPr lang="en-US" altLang="en-US" sz="1200" smtClean="0"/>
              <a:pPr>
                <a:spcBef>
                  <a:spcPct val="0"/>
                </a:spcBef>
                <a:buFontTx/>
                <a:buNone/>
              </a:pPr>
              <a:t>278</a:t>
            </a:fld>
            <a:endParaRPr lang="en-US" altLang="en-US" sz="1200" dirty="0"/>
          </a:p>
        </p:txBody>
      </p:sp>
      <p:graphicFrame>
        <p:nvGraphicFramePr>
          <p:cNvPr id="6" name="Table 5">
            <a:extLst>
              <a:ext uri="{FF2B5EF4-FFF2-40B4-BE49-F238E27FC236}">
                <a16:creationId xmlns:a16="http://schemas.microsoft.com/office/drawing/2014/main" id="{7A4A0B78-2E76-4C1E-BF8C-4E7C9FFDBA79}"/>
              </a:ext>
            </a:extLst>
          </p:cNvPr>
          <p:cNvGraphicFramePr>
            <a:graphicFrameLocks noGrp="1"/>
          </p:cNvGraphicFramePr>
          <p:nvPr>
            <p:extLst>
              <p:ext uri="{D42A27DB-BD31-4B8C-83A1-F6EECF244321}">
                <p14:modId xmlns:p14="http://schemas.microsoft.com/office/powerpoint/2010/main" val="18730477"/>
              </p:ext>
            </p:extLst>
          </p:nvPr>
        </p:nvGraphicFramePr>
        <p:xfrm>
          <a:off x="228600" y="1295400"/>
          <a:ext cx="4038600" cy="4874895"/>
        </p:xfrm>
        <a:graphic>
          <a:graphicData uri="http://schemas.openxmlformats.org/drawingml/2006/table">
            <a:tbl>
              <a:tblPr>
                <a:tableStyleId>{5C22544A-7EE6-4342-B048-85BDC9FD1C3A}</a:tableStyleId>
              </a:tblPr>
              <a:tblGrid>
                <a:gridCol w="838200">
                  <a:extLst>
                    <a:ext uri="{9D8B030D-6E8A-4147-A177-3AD203B41FA5}">
                      <a16:colId xmlns:a16="http://schemas.microsoft.com/office/drawing/2014/main" val="2458268044"/>
                    </a:ext>
                  </a:extLst>
                </a:gridCol>
                <a:gridCol w="3200400">
                  <a:extLst>
                    <a:ext uri="{9D8B030D-6E8A-4147-A177-3AD203B41FA5}">
                      <a16:colId xmlns:a16="http://schemas.microsoft.com/office/drawing/2014/main" val="1907643594"/>
                    </a:ext>
                  </a:extLst>
                </a:gridCol>
              </a:tblGrid>
              <a:tr h="157068">
                <a:tc>
                  <a:txBody>
                    <a:bodyPr/>
                    <a:lstStyle/>
                    <a:p>
                      <a:pPr algn="ctr" fontAlgn="b"/>
                      <a:r>
                        <a:rPr lang="en-US" sz="1400" b="0" i="0" u="none" strike="noStrike" dirty="0">
                          <a:solidFill>
                            <a:srgbClr val="0B3D91"/>
                          </a:solidFill>
                          <a:effectLst/>
                          <a:latin typeface="Calibri" panose="020F0502020204030204" pitchFamily="34" charset="0"/>
                        </a:rPr>
                        <a:t>ASCII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dirty="0">
                          <a:solidFill>
                            <a:srgbClr val="0B3D91"/>
                          </a:solidFill>
                          <a:effectLst/>
                          <a:latin typeface="Calibri" panose="020F0502020204030204" pitchFamily="34" charset="0"/>
                        </a:rPr>
                        <a:t>American Standard Code for Information Interchange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0129811"/>
                  </a:ext>
                </a:extLst>
              </a:tr>
              <a:tr h="0">
                <a:tc>
                  <a:txBody>
                    <a:bodyPr/>
                    <a:lstStyle/>
                    <a:p>
                      <a:pPr algn="ctr" fontAlgn="b"/>
                      <a:r>
                        <a:rPr lang="en-US" sz="1400" b="0" i="0" u="none" strike="noStrike" dirty="0">
                          <a:solidFill>
                            <a:srgbClr val="0B3D91"/>
                          </a:solidFill>
                          <a:effectLst/>
                          <a:latin typeface="Calibri" panose="020F0502020204030204" pitchFamily="34" charset="0"/>
                        </a:rPr>
                        <a:t>API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Application Programming Interface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744428"/>
                  </a:ext>
                </a:extLst>
              </a:tr>
              <a:tr h="78259">
                <a:tc>
                  <a:txBody>
                    <a:bodyPr/>
                    <a:lstStyle/>
                    <a:p>
                      <a:pPr algn="ctr" fontAlgn="b"/>
                      <a:r>
                        <a:rPr lang="en-US" sz="1400" b="0" i="0" u="none" strike="noStrike">
                          <a:solidFill>
                            <a:srgbClr val="0B3D91"/>
                          </a:solidFill>
                          <a:effectLst/>
                          <a:latin typeface="Calibri" panose="020F0502020204030204" pitchFamily="34" charset="0"/>
                        </a:rPr>
                        <a:t>BOL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Beginning of Life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5386577"/>
                  </a:ext>
                </a:extLst>
              </a:tr>
              <a:tr h="195784">
                <a:tc>
                  <a:txBody>
                    <a:bodyPr/>
                    <a:lstStyle/>
                    <a:p>
                      <a:pPr algn="ctr" fontAlgn="b"/>
                      <a:r>
                        <a:rPr lang="en-US" sz="1400" b="0" i="0" u="none" strike="noStrike" dirty="0">
                          <a:solidFill>
                            <a:srgbClr val="0B3D91"/>
                          </a:solidFill>
                          <a:effectLst/>
                          <a:latin typeface="Calibri" panose="020F0502020204030204" pitchFamily="34" charset="0"/>
                        </a:rPr>
                        <a:t>CAD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Computed Aided Design</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2251698"/>
                  </a:ext>
                </a:extLst>
              </a:tr>
              <a:tr h="118351">
                <a:tc>
                  <a:txBody>
                    <a:bodyPr/>
                    <a:lstStyle/>
                    <a:p>
                      <a:pPr algn="ctr" fontAlgn="b"/>
                      <a:r>
                        <a:rPr lang="en-US" sz="1400" b="0" i="0" u="none" strike="noStrike">
                          <a:solidFill>
                            <a:srgbClr val="0B3D91"/>
                          </a:solidFill>
                          <a:effectLst/>
                          <a:latin typeface="Calibri" panose="020F0502020204030204" pitchFamily="34" charset="0"/>
                        </a:rPr>
                        <a:t>CCHP</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Constant Conductance Heat Pipe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5221244"/>
                  </a:ext>
                </a:extLst>
              </a:tr>
              <a:tr h="118351">
                <a:tc>
                  <a:txBody>
                    <a:bodyPr/>
                    <a:lstStyle/>
                    <a:p>
                      <a:pPr algn="ctr" fontAlgn="b"/>
                      <a:r>
                        <a:rPr lang="en-US" sz="1400" b="0" i="0" u="none" strike="noStrike" dirty="0">
                          <a:solidFill>
                            <a:srgbClr val="0B3D91"/>
                          </a:solidFill>
                          <a:effectLst/>
                          <a:latin typeface="Calibri" panose="020F0502020204030204" pitchFamily="34" charset="0"/>
                        </a:rPr>
                        <a:t>DB</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Database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2884159"/>
                  </a:ext>
                </a:extLst>
              </a:tr>
              <a:tr h="79634">
                <a:tc>
                  <a:txBody>
                    <a:bodyPr/>
                    <a:lstStyle/>
                    <a:p>
                      <a:pPr algn="ctr" fontAlgn="b"/>
                      <a:r>
                        <a:rPr lang="en-US" sz="1400" b="0" i="0" u="none" strike="noStrike">
                          <a:solidFill>
                            <a:srgbClr val="0B3D91"/>
                          </a:solidFill>
                          <a:effectLst/>
                          <a:latin typeface="Calibri" panose="020F0502020204030204" pitchFamily="34" charset="0"/>
                        </a:rPr>
                        <a:t>ESPA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dirty="0">
                          <a:solidFill>
                            <a:srgbClr val="0B3D91"/>
                          </a:solidFill>
                          <a:effectLst/>
                          <a:latin typeface="Calibri" panose="020F0502020204030204" pitchFamily="34" charset="0"/>
                        </a:rPr>
                        <a:t>EELV (Evolved Expandable Launch Vehicle) Secondary Payload Adapter</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546354"/>
                  </a:ext>
                </a:extLst>
              </a:tr>
              <a:tr h="118351">
                <a:tc>
                  <a:txBody>
                    <a:bodyPr/>
                    <a:lstStyle/>
                    <a:p>
                      <a:pPr algn="ctr" fontAlgn="b"/>
                      <a:r>
                        <a:rPr lang="en-US" sz="1400" b="0" i="0" u="none" strike="noStrike" dirty="0">
                          <a:solidFill>
                            <a:srgbClr val="0B3D91"/>
                          </a:solidFill>
                          <a:effectLst/>
                          <a:latin typeface="Calibri" panose="020F0502020204030204" pitchFamily="34" charset="0"/>
                        </a:rPr>
                        <a:t>EOL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End of Life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5141850"/>
                  </a:ext>
                </a:extLst>
              </a:tr>
              <a:tr h="79634">
                <a:tc>
                  <a:txBody>
                    <a:bodyPr/>
                    <a:lstStyle/>
                    <a:p>
                      <a:pPr algn="ctr" fontAlgn="b"/>
                      <a:r>
                        <a:rPr lang="en-US" sz="1400" b="0" i="0" u="none" strike="noStrike">
                          <a:solidFill>
                            <a:srgbClr val="0B3D91"/>
                          </a:solidFill>
                          <a:effectLst/>
                          <a:latin typeface="Calibri" panose="020F0502020204030204" pitchFamily="34" charset="0"/>
                        </a:rPr>
                        <a:t>FD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Fiinte Difference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2056340"/>
                  </a:ext>
                </a:extLst>
              </a:tr>
              <a:tr h="118351">
                <a:tc>
                  <a:txBody>
                    <a:bodyPr/>
                    <a:lstStyle/>
                    <a:p>
                      <a:pPr algn="ctr" fontAlgn="b"/>
                      <a:r>
                        <a:rPr lang="en-US" sz="1400" b="0" i="0" u="none" strike="noStrike" dirty="0">
                          <a:solidFill>
                            <a:srgbClr val="0B3D91"/>
                          </a:solidFill>
                          <a:effectLst/>
                          <a:latin typeface="Calibri" panose="020F0502020204030204" pitchFamily="34" charset="0"/>
                        </a:rPr>
                        <a:t>FE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Finite Element</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9519609"/>
                  </a:ext>
                </a:extLst>
              </a:tr>
              <a:tr h="118351">
                <a:tc>
                  <a:txBody>
                    <a:bodyPr/>
                    <a:lstStyle/>
                    <a:p>
                      <a:pPr algn="ctr" fontAlgn="b"/>
                      <a:r>
                        <a:rPr lang="en-US" sz="1400" b="0" i="0" u="none" strike="noStrike">
                          <a:solidFill>
                            <a:srgbClr val="0B3D91"/>
                          </a:solidFill>
                          <a:effectLst/>
                          <a:latin typeface="Calibri" panose="020F0502020204030204" pitchFamily="34" charset="0"/>
                        </a:rPr>
                        <a:t>FEM</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dirty="0">
                          <a:solidFill>
                            <a:srgbClr val="0B3D91"/>
                          </a:solidFill>
                          <a:effectLst/>
                          <a:latin typeface="Calibri" panose="020F0502020204030204" pitchFamily="34" charset="0"/>
                        </a:rPr>
                        <a:t>Finite Element Model</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3464083"/>
                  </a:ext>
                </a:extLst>
              </a:tr>
              <a:tr h="0">
                <a:tc>
                  <a:txBody>
                    <a:bodyPr/>
                    <a:lstStyle/>
                    <a:p>
                      <a:pPr algn="ctr" fontAlgn="b"/>
                      <a:r>
                        <a:rPr lang="en-US" sz="1400" b="0" i="0" u="none" strike="noStrike" dirty="0">
                          <a:solidFill>
                            <a:srgbClr val="0B3D91"/>
                          </a:solidFill>
                          <a:effectLst/>
                          <a:latin typeface="Calibri" panose="020F0502020204030204" pitchFamily="34" charset="0"/>
                        </a:rPr>
                        <a:t>FEMAP</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dirty="0">
                          <a:solidFill>
                            <a:srgbClr val="0B3D91"/>
                          </a:solidFill>
                          <a:effectLst/>
                          <a:latin typeface="Calibri" panose="020F0502020204030204" pitchFamily="34" charset="0"/>
                        </a:rPr>
                        <a:t>Finite Element Modeling And Post-processing</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1585285"/>
                  </a:ext>
                </a:extLst>
              </a:tr>
              <a:tr h="79634">
                <a:tc>
                  <a:txBody>
                    <a:bodyPr/>
                    <a:lstStyle/>
                    <a:p>
                      <a:pPr algn="ctr" fontAlgn="b"/>
                      <a:r>
                        <a:rPr lang="en-US" sz="1400" b="0" i="0" u="none" strike="noStrike" dirty="0">
                          <a:solidFill>
                            <a:srgbClr val="0B3D91"/>
                          </a:solidFill>
                          <a:effectLst/>
                          <a:latin typeface="Calibri" panose="020F0502020204030204" pitchFamily="34" charset="0"/>
                        </a:rPr>
                        <a:t>FORTRAN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Formula Translation</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7895284"/>
                  </a:ext>
                </a:extLst>
              </a:tr>
              <a:tr h="79634">
                <a:tc>
                  <a:txBody>
                    <a:bodyPr/>
                    <a:lstStyle/>
                    <a:p>
                      <a:pPr algn="ctr" fontAlgn="b"/>
                      <a:r>
                        <a:rPr lang="en-US" sz="1400" b="0" i="0" u="none" strike="noStrike" dirty="0">
                          <a:solidFill>
                            <a:srgbClr val="0B3D91"/>
                          </a:solidFill>
                          <a:effectLst/>
                          <a:latin typeface="Calibri" panose="020F0502020204030204" pitchFamily="34" charset="0"/>
                        </a:rPr>
                        <a:t>GMM</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Geometric Math Model</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2255585"/>
                  </a:ext>
                </a:extLst>
              </a:tr>
              <a:tr h="0">
                <a:tc>
                  <a:txBody>
                    <a:bodyPr/>
                    <a:lstStyle/>
                    <a:p>
                      <a:pPr algn="ctr" fontAlgn="b"/>
                      <a:r>
                        <a:rPr lang="en-US" sz="1400" b="0" i="0" u="none" strike="noStrike">
                          <a:solidFill>
                            <a:srgbClr val="0B3D91"/>
                          </a:solidFill>
                          <a:effectLst/>
                          <a:latin typeface="Calibri" panose="020F0502020204030204" pitchFamily="34" charset="0"/>
                        </a:rPr>
                        <a:t>GSFC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Goddard Space Flight Center</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1258519"/>
                  </a:ext>
                </a:extLst>
              </a:tr>
              <a:tr h="118351">
                <a:tc>
                  <a:txBody>
                    <a:bodyPr/>
                    <a:lstStyle/>
                    <a:p>
                      <a:pPr algn="ctr" fontAlgn="b"/>
                      <a:r>
                        <a:rPr lang="en-US" sz="1400" b="0" i="0" u="none" strike="noStrike" dirty="0">
                          <a:solidFill>
                            <a:srgbClr val="0B3D91"/>
                          </a:solidFill>
                          <a:effectLst/>
                          <a:latin typeface="Calibri" panose="020F0502020204030204" pitchFamily="34" charset="0"/>
                        </a:rPr>
                        <a:t>HR</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Heat Rate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6060093"/>
                  </a:ext>
                </a:extLst>
              </a:tr>
              <a:tr h="79634">
                <a:tc>
                  <a:txBody>
                    <a:bodyPr/>
                    <a:lstStyle/>
                    <a:p>
                      <a:pPr algn="ctr" fontAlgn="b"/>
                      <a:r>
                        <a:rPr lang="en-US" sz="1400" b="0" i="0" u="none" strike="noStrike" dirty="0">
                          <a:solidFill>
                            <a:srgbClr val="0B3D91"/>
                          </a:solidFill>
                          <a:effectLst/>
                          <a:latin typeface="Calibri" panose="020F0502020204030204" pitchFamily="34" charset="0"/>
                        </a:rPr>
                        <a:t>Bij</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Interchange Factor</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5910681"/>
                  </a:ext>
                </a:extLst>
              </a:tr>
              <a:tr h="79634">
                <a:tc>
                  <a:txBody>
                    <a:bodyPr/>
                    <a:lstStyle/>
                    <a:p>
                      <a:pPr algn="ctr" fontAlgn="b"/>
                      <a:r>
                        <a:rPr lang="en-US" sz="1400" b="0" i="0" u="none" strike="noStrike" dirty="0">
                          <a:solidFill>
                            <a:srgbClr val="0B3D91"/>
                          </a:solidFill>
                          <a:effectLst/>
                          <a:latin typeface="Calibri" panose="020F0502020204030204" pitchFamily="34" charset="0"/>
                        </a:rPr>
                        <a:t>MCRT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Monte Carlo Ray Trace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6347094"/>
                  </a:ext>
                </a:extLst>
              </a:tr>
              <a:tr h="118351">
                <a:tc>
                  <a:txBody>
                    <a:bodyPr/>
                    <a:lstStyle/>
                    <a:p>
                      <a:pPr algn="ctr" fontAlgn="b"/>
                      <a:r>
                        <a:rPr lang="en-US" sz="1400" b="0" i="0" u="none" strike="noStrike" dirty="0">
                          <a:solidFill>
                            <a:srgbClr val="0B3D91"/>
                          </a:solidFill>
                          <a:effectLst/>
                          <a:latin typeface="Calibri" panose="020F0502020204030204" pitchFamily="34" charset="0"/>
                        </a:rPr>
                        <a:t>MLI</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dirty="0">
                          <a:solidFill>
                            <a:srgbClr val="0B3D91"/>
                          </a:solidFill>
                          <a:effectLst/>
                          <a:latin typeface="Calibri" panose="020F0502020204030204" pitchFamily="34" charset="0"/>
                        </a:rPr>
                        <a:t>Multi Layer Insulation</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3472639"/>
                  </a:ext>
                </a:extLst>
              </a:tr>
            </a:tbl>
          </a:graphicData>
        </a:graphic>
      </p:graphicFrame>
      <p:graphicFrame>
        <p:nvGraphicFramePr>
          <p:cNvPr id="7" name="Table 6">
            <a:extLst>
              <a:ext uri="{FF2B5EF4-FFF2-40B4-BE49-F238E27FC236}">
                <a16:creationId xmlns:a16="http://schemas.microsoft.com/office/drawing/2014/main" id="{0AFC943D-B187-4D06-BFE5-18FBCE56734D}"/>
              </a:ext>
            </a:extLst>
          </p:cNvPr>
          <p:cNvGraphicFramePr>
            <a:graphicFrameLocks noGrp="1"/>
          </p:cNvGraphicFramePr>
          <p:nvPr>
            <p:extLst>
              <p:ext uri="{D42A27DB-BD31-4B8C-83A1-F6EECF244321}">
                <p14:modId xmlns:p14="http://schemas.microsoft.com/office/powerpoint/2010/main" val="103885465"/>
              </p:ext>
            </p:extLst>
          </p:nvPr>
        </p:nvGraphicFramePr>
        <p:xfrm>
          <a:off x="4648201" y="1301015"/>
          <a:ext cx="4267200" cy="4438650"/>
        </p:xfrm>
        <a:graphic>
          <a:graphicData uri="http://schemas.openxmlformats.org/drawingml/2006/table">
            <a:tbl>
              <a:tblPr>
                <a:tableStyleId>{5C22544A-7EE6-4342-B048-85BDC9FD1C3A}</a:tableStyleId>
              </a:tblPr>
              <a:tblGrid>
                <a:gridCol w="902677">
                  <a:extLst>
                    <a:ext uri="{9D8B030D-6E8A-4147-A177-3AD203B41FA5}">
                      <a16:colId xmlns:a16="http://schemas.microsoft.com/office/drawing/2014/main" val="2458268044"/>
                    </a:ext>
                  </a:extLst>
                </a:gridCol>
                <a:gridCol w="3364523">
                  <a:extLst>
                    <a:ext uri="{9D8B030D-6E8A-4147-A177-3AD203B41FA5}">
                      <a16:colId xmlns:a16="http://schemas.microsoft.com/office/drawing/2014/main" val="1907643594"/>
                    </a:ext>
                  </a:extLst>
                </a:gridCol>
              </a:tblGrid>
              <a:tr h="157068">
                <a:tc>
                  <a:txBody>
                    <a:bodyPr/>
                    <a:lstStyle/>
                    <a:p>
                      <a:pPr algn="ctr" fontAlgn="b"/>
                      <a:r>
                        <a:rPr lang="en-US" sz="1400" b="0" i="0" u="none" strike="noStrike" dirty="0">
                          <a:solidFill>
                            <a:srgbClr val="0B3D91"/>
                          </a:solidFill>
                          <a:effectLst/>
                          <a:latin typeface="Calibri" panose="020F0502020204030204" pitchFamily="34" charset="0"/>
                        </a:rPr>
                        <a:t>NASA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dirty="0">
                          <a:solidFill>
                            <a:srgbClr val="0B3D91"/>
                          </a:solidFill>
                          <a:effectLst/>
                          <a:latin typeface="Calibri" panose="020F0502020204030204" pitchFamily="34" charset="0"/>
                        </a:rPr>
                        <a:t>National Aeronautics and Space Administration</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6786533"/>
                  </a:ext>
                </a:extLst>
              </a:tr>
              <a:tr h="118351">
                <a:tc>
                  <a:txBody>
                    <a:bodyPr/>
                    <a:lstStyle/>
                    <a:p>
                      <a:pPr algn="ctr" fontAlgn="b"/>
                      <a:r>
                        <a:rPr lang="en-US" sz="1400" b="0" i="0" u="none" strike="noStrike" dirty="0">
                          <a:solidFill>
                            <a:srgbClr val="0B3D91"/>
                          </a:solidFill>
                          <a:effectLst/>
                          <a:latin typeface="Calibri" panose="020F0502020204030204" pitchFamily="34" charset="0"/>
                        </a:rPr>
                        <a:t>NCG</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Non-Condensable Gas</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6123903"/>
                  </a:ext>
                </a:extLst>
              </a:tr>
              <a:tr h="118351">
                <a:tc>
                  <a:txBody>
                    <a:bodyPr/>
                    <a:lstStyle/>
                    <a:p>
                      <a:pPr algn="ctr" fontAlgn="b"/>
                      <a:r>
                        <a:rPr lang="en-US" sz="1400" b="0" i="0" u="none" strike="noStrike">
                          <a:solidFill>
                            <a:srgbClr val="0B3D91"/>
                          </a:solidFill>
                          <a:effectLst/>
                          <a:latin typeface="Calibri" panose="020F0502020204030204" pitchFamily="34" charset="0"/>
                        </a:rPr>
                        <a:t>PCM</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dirty="0">
                          <a:solidFill>
                            <a:srgbClr val="0B3D91"/>
                          </a:solidFill>
                          <a:effectLst/>
                          <a:latin typeface="Calibri" panose="020F0502020204030204" pitchFamily="34" charset="0"/>
                        </a:rPr>
                        <a:t>Phase Change Material</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170103"/>
                  </a:ext>
                </a:extLst>
              </a:tr>
              <a:tr h="195784">
                <a:tc>
                  <a:txBody>
                    <a:bodyPr/>
                    <a:lstStyle/>
                    <a:p>
                      <a:pPr algn="ctr" fontAlgn="b"/>
                      <a:r>
                        <a:rPr lang="en-US" sz="1400" b="0" i="0" u="none" strike="noStrike" dirty="0">
                          <a:solidFill>
                            <a:srgbClr val="0B3D91"/>
                          </a:solidFill>
                          <a:effectLst/>
                          <a:latin typeface="Calibri" panose="020F0502020204030204" pitchFamily="34" charset="0"/>
                        </a:rPr>
                        <a:t>PID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Proportional-Integral-Derivative (controller)</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0878327"/>
                  </a:ext>
                </a:extLst>
              </a:tr>
              <a:tr h="79634">
                <a:tc>
                  <a:txBody>
                    <a:bodyPr/>
                    <a:lstStyle/>
                    <a:p>
                      <a:pPr algn="ctr" fontAlgn="b"/>
                      <a:r>
                        <a:rPr lang="en-US" sz="1400" b="0" i="0" u="none" strike="noStrike">
                          <a:solidFill>
                            <a:srgbClr val="0B3D91"/>
                          </a:solidFill>
                          <a:effectLst/>
                          <a:latin typeface="Calibri" panose="020F0502020204030204" pitchFamily="34" charset="0"/>
                        </a:rPr>
                        <a:t>GR/Radk</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Radaiotn Coupling</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8658476"/>
                  </a:ext>
                </a:extLst>
              </a:tr>
              <a:tr h="35230">
                <a:tc>
                  <a:txBody>
                    <a:bodyPr/>
                    <a:lstStyle/>
                    <a:p>
                      <a:pPr algn="ctr" fontAlgn="b"/>
                      <a:r>
                        <a:rPr lang="en-US" sz="1400" b="0" i="0" u="none" strike="noStrike">
                          <a:solidFill>
                            <a:srgbClr val="0B3D91"/>
                          </a:solidFill>
                          <a:effectLst/>
                          <a:latin typeface="Calibri" panose="020F0502020204030204" pitchFamily="34" charset="0"/>
                        </a:rPr>
                        <a:t>RAAN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Right Ascension od Ascending Node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8201613"/>
                  </a:ext>
                </a:extLst>
              </a:tr>
              <a:tr h="157068">
                <a:tc>
                  <a:txBody>
                    <a:bodyPr/>
                    <a:lstStyle/>
                    <a:p>
                      <a:pPr algn="ctr" fontAlgn="b"/>
                      <a:r>
                        <a:rPr lang="en-US" sz="1400" b="0" i="0" u="none" strike="noStrike" dirty="0">
                          <a:solidFill>
                            <a:srgbClr val="0B3D91"/>
                          </a:solidFill>
                          <a:effectLst/>
                          <a:latin typeface="Calibri" panose="020F0502020204030204" pitchFamily="34" charset="0"/>
                        </a:rPr>
                        <a:t>S/F</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Sinda/Fluint</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5140439"/>
                  </a:ext>
                </a:extLst>
              </a:tr>
              <a:tr h="43997">
                <a:tc>
                  <a:txBody>
                    <a:bodyPr/>
                    <a:lstStyle/>
                    <a:p>
                      <a:pPr algn="ctr" fontAlgn="b"/>
                      <a:r>
                        <a:rPr lang="en-US" sz="1400" b="0" i="0" u="none" strike="noStrike">
                          <a:solidFill>
                            <a:srgbClr val="0B3D91"/>
                          </a:solidFill>
                          <a:effectLst/>
                          <a:latin typeface="Calibri" panose="020F0502020204030204" pitchFamily="34" charset="0"/>
                        </a:rPr>
                        <a:t>STEP</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Standard for the Exchange of Product Data</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0992100"/>
                  </a:ext>
                </a:extLst>
              </a:tr>
              <a:tr h="0">
                <a:tc>
                  <a:txBody>
                    <a:bodyPr/>
                    <a:lstStyle/>
                    <a:p>
                      <a:pPr algn="ctr" fontAlgn="b"/>
                      <a:r>
                        <a:rPr lang="en-US" sz="1400" b="0" i="0" u="none" strike="noStrike">
                          <a:solidFill>
                            <a:srgbClr val="0B3D91"/>
                          </a:solidFill>
                          <a:effectLst/>
                          <a:latin typeface="Calibri" panose="020F0502020204030204" pitchFamily="34" charset="0"/>
                        </a:rPr>
                        <a:t>SS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Steady State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1017047"/>
                  </a:ext>
                </a:extLst>
              </a:tr>
              <a:tr h="43997">
                <a:tc>
                  <a:txBody>
                    <a:bodyPr/>
                    <a:lstStyle/>
                    <a:p>
                      <a:pPr algn="ctr" fontAlgn="b"/>
                      <a:r>
                        <a:rPr lang="en-US" sz="1400" b="0" i="0" u="none" strike="noStrike" dirty="0">
                          <a:solidFill>
                            <a:srgbClr val="0B3D91"/>
                          </a:solidFill>
                          <a:effectLst/>
                          <a:latin typeface="Calibri" panose="020F0502020204030204" pitchFamily="34" charset="0"/>
                        </a:rPr>
                        <a:t>STEP-TAS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STEP-Thermal Analsysi for Space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5524590"/>
                  </a:ext>
                </a:extLst>
              </a:tr>
              <a:tr h="79634">
                <a:tc>
                  <a:txBody>
                    <a:bodyPr/>
                    <a:lstStyle/>
                    <a:p>
                      <a:pPr algn="ctr" fontAlgn="b"/>
                      <a:r>
                        <a:rPr lang="en-US" sz="1400" b="0" i="0" u="none" strike="noStrike" dirty="0">
                          <a:solidFill>
                            <a:srgbClr val="0B3D91"/>
                          </a:solidFill>
                          <a:effectLst/>
                          <a:latin typeface="Calibri" panose="020F0502020204030204" pitchFamily="34" charset="0"/>
                        </a:rPr>
                        <a:t>SINDA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Systems Integrated Numerical Difference Analyzer</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5116532"/>
                  </a:ext>
                </a:extLst>
              </a:tr>
              <a:tr h="43997">
                <a:tc>
                  <a:txBody>
                    <a:bodyPr/>
                    <a:lstStyle/>
                    <a:p>
                      <a:pPr algn="ctr" fontAlgn="b"/>
                      <a:r>
                        <a:rPr lang="en-US" sz="1400" b="0" i="0" u="none" strike="noStrike">
                          <a:solidFill>
                            <a:srgbClr val="0B3D91"/>
                          </a:solidFill>
                          <a:effectLst/>
                          <a:latin typeface="Calibri" panose="020F0502020204030204" pitchFamily="34" charset="0"/>
                        </a:rPr>
                        <a:t>TMM</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Thermal Math Model</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3363350"/>
                  </a:ext>
                </a:extLst>
              </a:tr>
              <a:tr h="157068">
                <a:tc>
                  <a:txBody>
                    <a:bodyPr/>
                    <a:lstStyle/>
                    <a:p>
                      <a:pPr algn="ctr" fontAlgn="b"/>
                      <a:r>
                        <a:rPr lang="en-US" sz="1400" b="0" i="0" u="none" strike="noStrike" dirty="0">
                          <a:solidFill>
                            <a:srgbClr val="0B3D91"/>
                          </a:solidFill>
                          <a:effectLst/>
                          <a:latin typeface="Calibri" panose="020F0502020204030204" pitchFamily="34" charset="0"/>
                        </a:rPr>
                        <a:t>TRASYS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Thermal Radiation Analysis SYStem</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2153730"/>
                  </a:ext>
                </a:extLst>
              </a:tr>
              <a:tr h="157068">
                <a:tc>
                  <a:txBody>
                    <a:bodyPr/>
                    <a:lstStyle/>
                    <a:p>
                      <a:pPr algn="ctr" fontAlgn="b"/>
                      <a:r>
                        <a:rPr lang="en-US" sz="1400" b="0" i="0" u="none" strike="noStrike" dirty="0">
                          <a:solidFill>
                            <a:srgbClr val="0B3D91"/>
                          </a:solidFill>
                          <a:effectLst/>
                          <a:latin typeface="Calibri" panose="020F0502020204030204" pitchFamily="34" charset="0"/>
                        </a:rPr>
                        <a:t>TEC</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Thermo Electric Cooler</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3255319"/>
                  </a:ext>
                </a:extLst>
              </a:tr>
              <a:tr h="118351">
                <a:tc>
                  <a:txBody>
                    <a:bodyPr/>
                    <a:lstStyle/>
                    <a:p>
                      <a:pPr algn="ctr" fontAlgn="b"/>
                      <a:r>
                        <a:rPr lang="en-US" sz="1400" b="0" i="0" u="none" strike="noStrike" dirty="0">
                          <a:solidFill>
                            <a:srgbClr val="0B3D91"/>
                          </a:solidFill>
                          <a:effectLst/>
                          <a:latin typeface="Calibri" panose="020F0502020204030204" pitchFamily="34" charset="0"/>
                        </a:rPr>
                        <a:t>TR</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Transient</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2484962"/>
                  </a:ext>
                </a:extLst>
              </a:tr>
              <a:tr h="0">
                <a:tc>
                  <a:txBody>
                    <a:bodyPr/>
                    <a:lstStyle/>
                    <a:p>
                      <a:pPr algn="ctr" fontAlgn="b"/>
                      <a:r>
                        <a:rPr lang="en-US" sz="1400" b="0" i="0" u="none" strike="noStrike" dirty="0">
                          <a:solidFill>
                            <a:srgbClr val="0B3D91"/>
                          </a:solidFill>
                          <a:effectLst/>
                          <a:latin typeface="Calibri" panose="020F0502020204030204" pitchFamily="34" charset="0"/>
                        </a:rPr>
                        <a:t>UCS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User Coordinate System</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178505"/>
                  </a:ext>
                </a:extLst>
              </a:tr>
              <a:tr h="118351">
                <a:tc>
                  <a:txBody>
                    <a:bodyPr/>
                    <a:lstStyle/>
                    <a:p>
                      <a:pPr algn="ctr" fontAlgn="b"/>
                      <a:r>
                        <a:rPr lang="en-US" sz="1400" b="0" i="0" u="none" strike="noStrike" dirty="0">
                          <a:solidFill>
                            <a:srgbClr val="0B3D91"/>
                          </a:solidFill>
                          <a:effectLst/>
                          <a:latin typeface="Calibri" panose="020F0502020204030204" pitchFamily="34" charset="0"/>
                        </a:rPr>
                        <a:t>VCHP</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a:solidFill>
                            <a:srgbClr val="0B3D91"/>
                          </a:solidFill>
                          <a:effectLst/>
                          <a:latin typeface="Calibri" panose="020F0502020204030204" pitchFamily="34" charset="0"/>
                        </a:rPr>
                        <a:t>Variable Conductance Heat Pipe</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5704020"/>
                  </a:ext>
                </a:extLst>
              </a:tr>
              <a:tr h="118351">
                <a:tc>
                  <a:txBody>
                    <a:bodyPr/>
                    <a:lstStyle/>
                    <a:p>
                      <a:pPr algn="ctr" fontAlgn="b"/>
                      <a:r>
                        <a:rPr lang="en-US" sz="1400" b="0" i="0" u="none" strike="noStrike" dirty="0">
                          <a:solidFill>
                            <a:srgbClr val="0B3D91"/>
                          </a:solidFill>
                          <a:effectLst/>
                          <a:latin typeface="Calibri" panose="020F0502020204030204" pitchFamily="34" charset="0"/>
                        </a:rPr>
                        <a:t>VF</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400" b="0" i="0" u="none" strike="noStrike" dirty="0">
                          <a:solidFill>
                            <a:srgbClr val="0B3D91"/>
                          </a:solidFill>
                          <a:effectLst/>
                          <a:latin typeface="Calibri" panose="020F0502020204030204" pitchFamily="34" charset="0"/>
                        </a:rPr>
                        <a:t>View Factor</a:t>
                      </a:r>
                    </a:p>
                  </a:txBody>
                  <a:tcPr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6086426"/>
                  </a:ext>
                </a:extLst>
              </a:tr>
            </a:tbl>
          </a:graphicData>
        </a:graphic>
      </p:graphicFrame>
    </p:spTree>
    <p:extLst>
      <p:ext uri="{BB962C8B-B14F-4D97-AF65-F5344CB8AC3E}">
        <p14:creationId xmlns:p14="http://schemas.microsoft.com/office/powerpoint/2010/main" val="2090160576"/>
      </p:ext>
    </p:extLst>
  </p:cSld>
  <p:clrMapOvr>
    <a:masterClrMapping/>
  </p:clrMapOvr>
</p:sld>
</file>

<file path=ppt/theme/theme1.xml><?xml version="1.0" encoding="utf-8"?>
<a:theme xmlns:a="http://schemas.openxmlformats.org/drawingml/2006/main" name="545_Thermal Course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545_Thermal Course Template" id="{68F422C0-C0BC-40F5-A3BE-CBAC237DA3B4}" vid="{9B3AAACC-F3B4-4826-8CAD-7ED1E32C33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545_Thermal Course Template</Template>
  <TotalTime>60654</TotalTime>
  <Words>55246</Words>
  <Application>Microsoft Office PowerPoint</Application>
  <PresentationFormat>On-screen Show (4:3)</PresentationFormat>
  <Paragraphs>6648</Paragraphs>
  <Slides>278</Slides>
  <Notes>15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278</vt:i4>
      </vt:variant>
    </vt:vector>
  </HeadingPairs>
  <TitlesOfParts>
    <vt:vector size="290" baseType="lpstr">
      <vt:lpstr>-apple-system</vt:lpstr>
      <vt:lpstr>Arial</vt:lpstr>
      <vt:lpstr>Arial Unicode MS</vt:lpstr>
      <vt:lpstr>Calibri</vt:lpstr>
      <vt:lpstr>Carlito</vt:lpstr>
      <vt:lpstr>Courier New</vt:lpstr>
      <vt:lpstr>Symbol</vt:lpstr>
      <vt:lpstr>Times New Roman</vt:lpstr>
      <vt:lpstr>Wingdings</vt:lpstr>
      <vt:lpstr>545_Thermal Course Template</vt:lpstr>
      <vt:lpstr>Packager Shell Object</vt:lpstr>
      <vt:lpstr>Equation</vt:lpstr>
      <vt:lpstr>PowerPoint Presentation</vt:lpstr>
      <vt:lpstr>Disclaimer</vt:lpstr>
      <vt:lpstr>Thermal Analysis 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Thermal Analysis Tools</vt:lpstr>
      <vt:lpstr>Current Commercial Thermal Analysis Tools (Alphabetical Order, No hierarchy implied…)</vt:lpstr>
      <vt:lpstr>Tool Comparison Metrics</vt:lpstr>
      <vt:lpstr>ESATAN-TMS Overview</vt:lpstr>
      <vt:lpstr>ESATAN-TMS</vt:lpstr>
      <vt:lpstr>Space Systems Thermal Overview</vt:lpstr>
      <vt:lpstr>Space Systems Thermal</vt:lpstr>
      <vt:lpstr>SYSTEMA</vt:lpstr>
      <vt:lpstr>SYSTEMA</vt:lpstr>
      <vt:lpstr>Thermal Desktop Overview</vt:lpstr>
      <vt:lpstr>Thermal Desktop</vt:lpstr>
      <vt:lpstr>Thermal Synthesizer System Overview</vt:lpstr>
      <vt:lpstr>Thermal Synthesizer System</vt:lpstr>
      <vt:lpstr>Thermal Desktop</vt:lpstr>
      <vt:lpstr>PowerPoint Presentation</vt:lpstr>
      <vt:lpstr>Thermal Desktop at a Glance</vt:lpstr>
      <vt:lpstr>What is the Model Browser?</vt:lpstr>
      <vt:lpstr>What are Radiation Analysis Groups?</vt:lpstr>
      <vt:lpstr>What are Symbols?</vt:lpstr>
      <vt:lpstr>What are Aliases?</vt:lpstr>
      <vt:lpstr>What are Thermal Objects?</vt:lpstr>
      <vt:lpstr>What are Measurement Points?</vt:lpstr>
      <vt:lpstr>What are Contactors?</vt:lpstr>
      <vt:lpstr>What is the Difference Between  Centroid, Edge Node, and FEM?</vt:lpstr>
      <vt:lpstr>What are Mesh Controllers?</vt:lpstr>
      <vt:lpstr>What are Assemblies and Trackers?</vt:lpstr>
      <vt:lpstr>What Orbit Options are Available?</vt:lpstr>
      <vt:lpstr>What is the Case Set Manager?</vt:lpstr>
      <vt:lpstr>Do I need to learn AutoCad to use Desktop?</vt:lpstr>
      <vt:lpstr>You mean there’s still more I need to know?</vt:lpstr>
      <vt:lpstr>How much more do I have to learn?!  (Not Much more now)</vt:lpstr>
      <vt:lpstr>How much more do I have to learn?! (Almost to the end now)</vt:lpstr>
      <vt:lpstr>PowerPoint Presentation</vt:lpstr>
      <vt:lpstr>PowerPoint Presentation</vt:lpstr>
      <vt:lpstr>How can I find what I’m looking for in the Desktop Menu?</vt:lpstr>
      <vt:lpstr> Setting up Symbols</vt:lpstr>
      <vt:lpstr> Defining Optical Properties</vt:lpstr>
      <vt:lpstr>Defining Material Properties</vt:lpstr>
      <vt:lpstr>Defining Radiation Groups</vt:lpstr>
      <vt:lpstr>Setting Preferences</vt:lpstr>
      <vt:lpstr>Importing Geometry or FE Models</vt:lpstr>
      <vt:lpstr>Adding Thermal Surfaces</vt:lpstr>
      <vt:lpstr>Adding Thermal Surfaces (cont’d)</vt:lpstr>
      <vt:lpstr>Adding Thermal Surfaces (cont’d)</vt:lpstr>
      <vt:lpstr>Adding Thermal Network Objects</vt:lpstr>
      <vt:lpstr> Adding Thermal Network Objects: Node</vt:lpstr>
      <vt:lpstr> Adding Thermal Network Objects: Conductor</vt:lpstr>
      <vt:lpstr> Adding Thermal Network Objects: Contactor</vt:lpstr>
      <vt:lpstr> Adding Thermal Network Objects: Heat Load</vt:lpstr>
      <vt:lpstr> Adding Thermal Network Objects: Heater</vt:lpstr>
      <vt:lpstr> Defining Trackers and Hierarchy</vt:lpstr>
      <vt:lpstr>Model Browser</vt:lpstr>
      <vt:lpstr>Model Organization</vt:lpstr>
      <vt:lpstr> Model Organization (cont’d)</vt:lpstr>
      <vt:lpstr>Model Checks</vt:lpstr>
      <vt:lpstr>Model Checks (cont’d)</vt:lpstr>
      <vt:lpstr>Defining Orbits</vt:lpstr>
      <vt:lpstr>Visualizing Orbits</vt:lpstr>
      <vt:lpstr>Case Set Manager</vt:lpstr>
      <vt:lpstr>Case Set Manager (Radiation Tasks)</vt:lpstr>
      <vt:lpstr> Case Set Manager (SINDA)</vt:lpstr>
      <vt:lpstr>Case Set Manager (Overrides)</vt:lpstr>
      <vt:lpstr>Logic Manager</vt:lpstr>
      <vt:lpstr>Running Case(s)</vt:lpstr>
      <vt:lpstr>Files Created</vt:lpstr>
      <vt:lpstr>Post Processing</vt:lpstr>
      <vt:lpstr>Post Processing</vt:lpstr>
      <vt:lpstr>Post Processing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a Model from Scratch</vt:lpstr>
      <vt:lpstr>Orbit Info</vt:lpstr>
      <vt:lpstr>Dissipation and Limit Info</vt:lpstr>
      <vt:lpstr>CAD Layout</vt:lpstr>
      <vt:lpstr>CAD Layout</vt:lpstr>
      <vt:lpstr>Assumptions</vt:lpstr>
      <vt:lpstr>Model Preparation: Symbols and Properties</vt:lpstr>
      <vt:lpstr>Preparing the CAD</vt:lpstr>
      <vt:lpstr>Preparing the CAD</vt:lpstr>
      <vt:lpstr>Creating Orbits</vt:lpstr>
      <vt:lpstr>ESPA Main Structure</vt:lpstr>
      <vt:lpstr>ESPA Ports Structure</vt:lpstr>
      <vt:lpstr>ESPA Ports Structure Walls</vt:lpstr>
      <vt:lpstr>ESPA Ports Structure Walls</vt:lpstr>
      <vt:lpstr>Making the ESPA Geometry into Thermal</vt:lpstr>
      <vt:lpstr>Decks 1-2</vt:lpstr>
      <vt:lpstr>Deck 3</vt:lpstr>
      <vt:lpstr>Deck Thermal Property Assignments</vt:lpstr>
      <vt:lpstr>Quick detour into Mesh Controllers</vt:lpstr>
      <vt:lpstr>Components - Deck 1</vt:lpstr>
      <vt:lpstr>Components - Deck 1 Heat Loads (Part 1)</vt:lpstr>
      <vt:lpstr>Components - Deck 1 Heatloads (Part 2)</vt:lpstr>
      <vt:lpstr>Component H (Part 1)</vt:lpstr>
      <vt:lpstr>Component H (Part 2)</vt:lpstr>
      <vt:lpstr>Component H (Part 3)</vt:lpstr>
      <vt:lpstr>Component H (Part 4)</vt:lpstr>
      <vt:lpstr>Component C/Pyramid - Deck 2</vt:lpstr>
      <vt:lpstr>Component N - Deck 3 (Part 1)</vt:lpstr>
      <vt:lpstr>Component N - Deck 3 (Part 2)</vt:lpstr>
      <vt:lpstr>Component N - Deck 3 (Part 3)</vt:lpstr>
      <vt:lpstr>Model So Far</vt:lpstr>
      <vt:lpstr>Solar Array</vt:lpstr>
      <vt:lpstr>Solar Array – Visualizing the Orbit</vt:lpstr>
      <vt:lpstr>HGA Boom</vt:lpstr>
      <vt:lpstr>HGA Boom, Component D, and Closeout</vt:lpstr>
      <vt:lpstr>Instruments</vt:lpstr>
      <vt:lpstr>(Nearly) Completed Model</vt:lpstr>
      <vt:lpstr>Model Checks</vt:lpstr>
      <vt:lpstr>CaseSets</vt:lpstr>
      <vt:lpstr>CaseSets</vt:lpstr>
      <vt:lpstr>A brief Diversion:                                                 Steady State vs. Transient</vt:lpstr>
      <vt:lpstr>CaseSets</vt:lpstr>
      <vt:lpstr>Sample Model Conclusion (For Now)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Some thoughts about Radiative modeling…</vt:lpstr>
      <vt:lpstr>After the Radiation Computations…</vt:lpstr>
      <vt:lpstr>PowerPoint Presentation</vt:lpstr>
      <vt:lpstr>Basic SINDA Outline</vt:lpstr>
      <vt:lpstr>What is SINDA?</vt:lpstr>
      <vt:lpstr>A quick digression…</vt:lpstr>
      <vt:lpstr>Nodal representation of a 2D bar…</vt:lpstr>
      <vt:lpstr>Condensing Conductors…</vt:lpstr>
      <vt:lpstr>What is the SINDA Deck?</vt:lpstr>
      <vt:lpstr>How is the SINDA Deck processed?</vt:lpstr>
      <vt:lpstr>What is the basic syntax?</vt:lpstr>
      <vt:lpstr>How is the SINDA Deck structured?</vt:lpstr>
      <vt:lpstr>Executable Program Flow</vt:lpstr>
      <vt:lpstr>What is a Submodel?</vt:lpstr>
      <vt:lpstr>A few more things before diving                                         into the HEADERs…</vt:lpstr>
      <vt:lpstr>The First HEADER: OPTIONS DATA</vt:lpstr>
      <vt:lpstr>HEADER NODE DATA, submodel</vt:lpstr>
      <vt:lpstr>HEADER CONDUCTOR DATA, submodel</vt:lpstr>
      <vt:lpstr>Conductance Terms</vt:lpstr>
      <vt:lpstr>HEADER SOURCE DATA, submodel</vt:lpstr>
      <vt:lpstr>HEADER CONTROL DATA, submodel</vt:lpstr>
      <vt:lpstr>HEADER OPERATIONS DATA</vt:lpstr>
      <vt:lpstr>HEADER OUTPUT CALLS, submodel</vt:lpstr>
      <vt:lpstr>SINDA Model Example</vt:lpstr>
      <vt:lpstr>SINDA Model Example</vt:lpstr>
      <vt:lpstr>SINDA Model Example – Input Deck (Centroid)</vt:lpstr>
      <vt:lpstr>Running SINDA</vt:lpstr>
      <vt:lpstr>SINDA Model Example - Output</vt:lpstr>
      <vt:lpstr>SINDA Model Example - Output</vt:lpstr>
      <vt:lpstr>SINDA Model Example – Input Deck (Edge Node)</vt:lpstr>
      <vt:lpstr>SINDA Model Example – Output (Edge Node)</vt:lpstr>
      <vt:lpstr>SINDA Model Example – Finite Element</vt:lpstr>
      <vt:lpstr>PowerPoint Presentation</vt:lpstr>
      <vt:lpstr>SINDA File Structure Review</vt:lpstr>
      <vt:lpstr>More than a Basic Node or Conductor</vt:lpstr>
      <vt:lpstr>HEADER REGISTER DATA</vt:lpstr>
      <vt:lpstr>HEADER USER DATA, GLOBAL</vt:lpstr>
      <vt:lpstr>HEADER USER DATA, submodel</vt:lpstr>
      <vt:lpstr>HEADER ARRAY DATA, submodel</vt:lpstr>
      <vt:lpstr>Examples: HEADER ARRAY DATA,submodel</vt:lpstr>
      <vt:lpstr>Logic Block Variables</vt:lpstr>
      <vt:lpstr>HEADER VARIABLES 0|1|2, submodel</vt:lpstr>
      <vt:lpstr>General Functions</vt:lpstr>
      <vt:lpstr>Some Commonly Used Routines</vt:lpstr>
      <vt:lpstr>Some Commonly Used Routines</vt:lpstr>
      <vt:lpstr>Some Commonly Used Routines</vt:lpstr>
      <vt:lpstr>Basic FORTRAN</vt:lpstr>
      <vt:lpstr>Basic FORTRAN (I/O)</vt:lpstr>
      <vt:lpstr>PowerPoint Presentation</vt:lpstr>
      <vt:lpstr>How Does SINDA Solve for Temperatures?</vt:lpstr>
      <vt:lpstr>The SOLVER: Optimization within SINDA</vt:lpstr>
      <vt:lpstr>The SOLVER: Sample Problem</vt:lpstr>
      <vt:lpstr>The SOLVER: Sample – Basic SINDA Setup</vt:lpstr>
      <vt:lpstr>The SOLVER: Sample – SOLVER Specific Setup</vt:lpstr>
      <vt:lpstr>The SOLVER: Example – Output</vt:lpstr>
      <vt:lpstr>SINDA Data Structures</vt:lpstr>
      <vt:lpstr>SINDA Array Data Structures</vt:lpstr>
      <vt:lpstr>SINDA User Variable Data Structures</vt:lpstr>
      <vt:lpstr>Extending SINDA with FORTRAN</vt:lpstr>
      <vt:lpstr>Sample: TMGPRTDP TMG-Like output with User Specified format</vt:lpstr>
      <vt:lpstr>Sample: TMGPRTDP Output</vt:lpstr>
      <vt:lpstr>Sample: Conv_Trace</vt:lpstr>
      <vt:lpstr>Sample: Conv_Trace Output</vt:lpstr>
      <vt:lpstr>Sample: Get_Orbit</vt:lpstr>
      <vt:lpstr>Sample: SUB_MAX_RANGE</vt:lpstr>
      <vt:lpstr>PowerPoint Presentation</vt:lpstr>
      <vt:lpstr>What’s Happening When SINDA runs?</vt:lpstr>
      <vt:lpstr>What’s Happening When SINDA runs?</vt:lpstr>
      <vt:lpstr>What’s Happening When STEADY runs?</vt:lpstr>
      <vt:lpstr>What’s Happening When TRANSIENT runs?</vt:lpstr>
      <vt:lpstr>Solving for Temperatures</vt:lpstr>
      <vt:lpstr>Extrapolating to Reach Best Solution</vt:lpstr>
      <vt:lpstr>Selecting a Timestep</vt:lpstr>
      <vt:lpstr>Selecting a Timestep</vt:lpstr>
      <vt:lpstr>Troubleshooting a Slow Running Model</vt:lpstr>
      <vt:lpstr>PowerPoint Presentation</vt:lpstr>
      <vt:lpstr>OpenTD API</vt:lpstr>
      <vt:lpstr>OpenTD API Application Examples</vt:lpstr>
      <vt:lpstr>Getting Started</vt:lpstr>
      <vt:lpstr>A bit about the internal hierarchy…</vt:lpstr>
      <vt:lpstr>Some Functions developed at GSFC using the API</vt:lpstr>
      <vt:lpstr>Some Applications developed at                                      GSFC using the API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Peabody, Hume L. (GSFC-5450)</dc:creator>
  <cp:lastModifiedBy>Rowe, Skyler S. (GSFC-545.0)[MELWOOD HORTICULTUR TRAIN CTR]</cp:lastModifiedBy>
  <cp:revision>1028</cp:revision>
  <dcterms:created xsi:type="dcterms:W3CDTF">2022-07-18T13:54:23Z</dcterms:created>
  <dcterms:modified xsi:type="dcterms:W3CDTF">2022-11-28T17:42:46Z</dcterms:modified>
</cp:coreProperties>
</file>