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85" r:id="rId3"/>
    <p:sldId id="280" r:id="rId4"/>
    <p:sldId id="272" r:id="rId5"/>
    <p:sldId id="284" r:id="rId6"/>
    <p:sldId id="265" r:id="rId7"/>
    <p:sldId id="267" r:id="rId8"/>
    <p:sldId id="282" r:id="rId9"/>
    <p:sldId id="281" r:id="rId10"/>
    <p:sldId id="276" r:id="rId11"/>
    <p:sldId id="277" r:id="rId12"/>
    <p:sldId id="262" r:id="rId13"/>
    <p:sldId id="261" r:id="rId14"/>
    <p:sldId id="263" r:id="rId15"/>
    <p:sldId id="266" r:id="rId16"/>
    <p:sldId id="269" r:id="rId17"/>
    <p:sldId id="270" r:id="rId18"/>
    <p:sldId id="271" r:id="rId19"/>
    <p:sldId id="28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thur, Trey (LARC-D318)" initials="AT(D" lastIdx="1" clrIdx="0">
    <p:extLst>
      <p:ext uri="{19B8F6BF-5375-455C-9EA6-DF929625EA0E}">
        <p15:presenceInfo xmlns:p15="http://schemas.microsoft.com/office/powerpoint/2012/main" userId="S::jarthur@ndc.nasa.gov::fc4bac64-0ada-41c9-9d30-750a167b45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8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USAN\data\SusanQ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Checklist Completion</a:t>
            </a:r>
            <a:r>
              <a:rPr lang="en-US" sz="2000" baseline="0" dirty="0">
                <a:latin typeface="Verdana" panose="020B0604030504040204" pitchFamily="34" charset="0"/>
                <a:ea typeface="Verdana" panose="020B0604030504040204" pitchFamily="34" charset="0"/>
              </a:rPr>
              <a:t> Time for each Throttle Concept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Turbine fail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Sheet1!$B$2:$D$2</c:f>
              <c:numCache>
                <c:formatCode>General</c:formatCode>
                <c:ptCount val="3"/>
                <c:pt idx="0">
                  <c:v>370</c:v>
                </c:pt>
                <c:pt idx="1">
                  <c:v>289</c:v>
                </c:pt>
                <c:pt idx="2">
                  <c:v>263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F3-4013-94D6-80D5DAE1FBD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Eng Limit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Sheet1!$B$3:$D$3</c:f>
              <c:numCache>
                <c:formatCode>General</c:formatCode>
                <c:ptCount val="3"/>
                <c:pt idx="0">
                  <c:v>388</c:v>
                </c:pt>
                <c:pt idx="1">
                  <c:v>303</c:v>
                </c:pt>
                <c:pt idx="2">
                  <c:v>179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F3-4013-94D6-80D5DAE1FBD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Fuel Leak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Sheet1!$B$4:$D$4</c:f>
              <c:numCache>
                <c:formatCode>General</c:formatCode>
                <c:ptCount val="3"/>
                <c:pt idx="0">
                  <c:v>316</c:v>
                </c:pt>
                <c:pt idx="1">
                  <c:v>364</c:v>
                </c:pt>
                <c:pt idx="2">
                  <c:v>243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6F3-4013-94D6-80D5DAE1FBD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Overheat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Sheet1!$B$5:$D$5</c:f>
              <c:numCache>
                <c:formatCode>General</c:formatCode>
                <c:ptCount val="3"/>
                <c:pt idx="0">
                  <c:v>82</c:v>
                </c:pt>
                <c:pt idx="1">
                  <c:v>87</c:v>
                </c:pt>
                <c:pt idx="2">
                  <c:v>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6F3-4013-94D6-80D5DAE1FBD5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EE fail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Sheet1!$B$6:$D$6</c:f>
              <c:numCache>
                <c:formatCode>General</c:formatCode>
                <c:ptCount val="3"/>
                <c:pt idx="0">
                  <c:v>235</c:v>
                </c:pt>
                <c:pt idx="1">
                  <c:v>202</c:v>
                </c:pt>
                <c:pt idx="2">
                  <c:v>176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6F3-4013-94D6-80D5DAE1FBD5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4 EE fail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Sheet1!$B$7:$D$7</c:f>
              <c:numCache>
                <c:formatCode>General</c:formatCode>
                <c:ptCount val="3"/>
                <c:pt idx="0">
                  <c:v>219</c:v>
                </c:pt>
                <c:pt idx="1">
                  <c:v>300</c:v>
                </c:pt>
                <c:pt idx="2">
                  <c:v>243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6F3-4013-94D6-80D5DAE1FB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11351952"/>
        <c:axId val="1911359024"/>
      </c:lineChart>
      <c:catAx>
        <c:axId val="19113519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number of throttles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1911359024"/>
        <c:crosses val="autoZero"/>
        <c:auto val="1"/>
        <c:lblAlgn val="ctr"/>
        <c:lblOffset val="100"/>
        <c:noMultiLvlLbl val="0"/>
      </c:catAx>
      <c:valAx>
        <c:axId val="1911359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checklist complete time (seconds)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1351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2D0BB-9F7D-4BFD-AAA4-24E7BAF93B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9B876D-F6C8-419A-804E-2A9802AF6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CE4A3-2755-4FE4-83E2-4096780EF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D6DC-64E6-4EEB-822E-036CD86B2D81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5B224-F0DF-41E7-9BBB-EC9A801D4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C5E96-9A2F-423D-B432-B96C11017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9738-B12B-49D6-A027-9CA9F1C41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95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48DFF-3D46-46D2-9356-497F8E0B7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14D8D3-2881-41F5-9FC2-EE0C37786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AC9C1-42F9-4031-9524-118B5839A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D6DC-64E6-4EEB-822E-036CD86B2D81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481E1-7292-4259-96DF-838F00CE0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70272-DA33-45C8-B373-9FB60BAB6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9738-B12B-49D6-A027-9CA9F1C41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6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74FE8F-3ADA-4ADF-9752-AE3DC3E19E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82DB22-066B-4171-9E03-D8C2E78A0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0DC2E-9DF9-44B6-B1BE-AB8851A81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D6DC-64E6-4EEB-822E-036CD86B2D81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07329-D4FD-41DB-8543-09CD75C54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2386B-9D93-4912-93FD-DFE94F62F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9738-B12B-49D6-A027-9CA9F1C41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5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BB1A3-B5A9-4BC4-8F36-9BC9E456B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B2B94-6AFB-49CB-B60C-D23C00858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2E029-132F-4F92-88AC-93A6CD444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D6DC-64E6-4EEB-822E-036CD86B2D81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EDE0E-698A-48AF-9FAA-17E436357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D6C42-B8D8-4089-BF3B-167B6F002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9738-B12B-49D6-A027-9CA9F1C41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15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08FB8-14A0-4E01-BAE9-E998092F4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AAAC0-4CFF-45A8-8F82-DD2573788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7B698-6AF5-4220-AA0C-C6F4651BD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D6DC-64E6-4EEB-822E-036CD86B2D81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F7914-2F40-4577-888D-28067A8AE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0A71B-9D77-48CE-B612-D6058F5EE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9738-B12B-49D6-A027-9CA9F1C41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01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A5AE1-C6CC-4B80-9282-B7A73A2F8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AF002-1FF7-48CC-929F-D1C83EFBB9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F41D4C-02DC-41BB-9B27-6EBAB5B89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87A60-A670-4CF7-9CAA-8CB4BC60A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D6DC-64E6-4EEB-822E-036CD86B2D81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A0EE4-3907-4A64-8E15-6645184AF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F2676-D4BC-4EA3-A5F0-25C79734B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9738-B12B-49D6-A027-9CA9F1C41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12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DFFE9-DB7A-4CAD-966D-579CEAB90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64A3B-7EE4-40DC-B4AF-4B452C27D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5D161D-57E1-4CBB-B609-A5B22636BA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B0085A-0747-4A4D-9AA0-11C45805AB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C075CA-A502-4787-A5D0-F685925BEA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ECD086-4D43-42E1-A7CB-0F1DEBC95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D6DC-64E6-4EEB-822E-036CD86B2D81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3DE0D4-B354-44B4-BA2C-035D0BF09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0107EF-8177-4913-971D-E7278349E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9738-B12B-49D6-A027-9CA9F1C41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00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F515-E87E-4EFA-92E6-F2243A984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9F541F-D3FE-49A0-BEED-48832CA9C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D6DC-64E6-4EEB-822E-036CD86B2D81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8B903-EB60-4928-B803-405B1D0F7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C70D7C-9129-44CB-8A79-B82AC7216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9738-B12B-49D6-A027-9CA9F1C41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6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1C9A1C-BE53-4843-B632-38A765C79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D6DC-64E6-4EEB-822E-036CD86B2D81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707D8F-E91A-4DAD-AC16-FA91391C8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2A59F-DE26-43FF-89D3-0BC345FF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9738-B12B-49D6-A027-9CA9F1C41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86366-8534-443B-B8DA-7BC851120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AEA27-724E-43BB-B4D7-EEC0694F2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4269EC-B0F8-4501-A2C3-52D1686086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9CB445-45A9-4516-AF41-D3B30EE82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D6DC-64E6-4EEB-822E-036CD86B2D81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9545FA-0A6F-4882-9DCD-CF95E4AAC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EDBD77-A8D1-4986-B689-E3F2C1EF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9738-B12B-49D6-A027-9CA9F1C41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2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1E8EB-DB09-4261-9690-277EC362E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A02CEE-D088-4B81-938A-1DBBEB5F74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A07CCC-EF68-4063-9C94-0C3A0AD857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6DB643-A678-46B4-93AF-E69B3FC26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D6DC-64E6-4EEB-822E-036CD86B2D81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B2C48-D8B9-4CE8-8667-767E29994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44CB4B-F689-47EF-9889-4C605C6FC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9738-B12B-49D6-A027-9CA9F1C41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9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A72F1B-2E06-4BEE-AD48-C1652E418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D2DB9-C6E2-4D25-BB63-7B4627B1F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D1161-8DF8-4C35-A3A0-180171AC7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D6DC-64E6-4EEB-822E-036CD86B2D81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8EF72-A52F-4F77-B26B-81A63FD0F0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46482-225A-4DAB-B323-B300CB287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99738-B12B-49D6-A027-9CA9F1C41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39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8DA79-5536-4FAB-8A9E-E352772EA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latin typeface="Verdana" panose="020B0604030504040204" pitchFamily="34" charset="0"/>
                <a:ea typeface="Verdana" panose="020B0604030504040204" pitchFamily="34" charset="0"/>
              </a:rPr>
              <a:t>Subsonic Single Aft Engine (SUSAN) </a:t>
            </a:r>
            <a:br>
              <a:rPr lang="en-US" sz="49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4900" dirty="0">
                <a:latin typeface="Verdana" panose="020B0604030504040204" pitchFamily="34" charset="0"/>
                <a:ea typeface="Verdana" panose="020B0604030504040204" pitchFamily="34" charset="0"/>
              </a:rPr>
              <a:t>Flight Deck Experiment</a:t>
            </a:r>
            <a:br>
              <a:rPr lang="en-US" sz="49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49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</a:rPr>
              <a:t>Throttle and Engine Display Concepts</a:t>
            </a:r>
          </a:p>
        </p:txBody>
      </p:sp>
    </p:spTree>
    <p:extLst>
      <p:ext uri="{BB962C8B-B14F-4D97-AF65-F5344CB8AC3E}">
        <p14:creationId xmlns:p14="http://schemas.microsoft.com/office/powerpoint/2010/main" val="401825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E57FF7-FB1A-4400-8FDA-3407F5715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040" y="0"/>
            <a:ext cx="724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65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7EE01C8-A3BB-4A32-80FE-E8214E1539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1513289"/>
              </p:ext>
            </p:extLst>
          </p:nvPr>
        </p:nvGraphicFramePr>
        <p:xfrm>
          <a:off x="1049866" y="730956"/>
          <a:ext cx="10092267" cy="5396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8846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AF9F95-1134-4E52-A0D1-EC846CA4F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79940"/>
            <a:ext cx="10905066" cy="509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2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B09C7B-7D49-43CB-BED8-7197A44C6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34466"/>
            <a:ext cx="10905066" cy="498906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87FE531-BB2E-41C9-A00E-AB87DFD518EB}"/>
              </a:ext>
            </a:extLst>
          </p:cNvPr>
          <p:cNvGrpSpPr/>
          <p:nvPr/>
        </p:nvGrpSpPr>
        <p:grpSpPr>
          <a:xfrm>
            <a:off x="8791662" y="611300"/>
            <a:ext cx="2674114" cy="646332"/>
            <a:chOff x="4404220" y="6036906"/>
            <a:chExt cx="2674114" cy="6463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A112CF4-5467-4464-B56B-7B6BF1C63580}"/>
                </a:ext>
              </a:extLst>
            </p:cNvPr>
            <p:cNvSpPr txBox="1"/>
            <p:nvPr/>
          </p:nvSpPr>
          <p:spPr>
            <a:xfrm>
              <a:off x="5242575" y="6036907"/>
              <a:ext cx="18357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80.3 excellent </a:t>
              </a:r>
            </a:p>
            <a:p>
              <a:r>
                <a:rPr lang="en-US" dirty="0"/>
                <a:t>68.0 good design 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63D4DF3-3EA0-4577-B386-9F23C599A5A5}"/>
                </a:ext>
              </a:extLst>
            </p:cNvPr>
            <p:cNvCxnSpPr>
              <a:cxnSpLocks/>
            </p:cNvCxnSpPr>
            <p:nvPr/>
          </p:nvCxnSpPr>
          <p:spPr>
            <a:xfrm>
              <a:off x="4597167" y="6251510"/>
              <a:ext cx="645408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F8BE107-732F-48E7-B58A-DDF15637E9C1}"/>
                </a:ext>
              </a:extLst>
            </p:cNvPr>
            <p:cNvCxnSpPr>
              <a:cxnSpLocks/>
            </p:cNvCxnSpPr>
            <p:nvPr/>
          </p:nvCxnSpPr>
          <p:spPr>
            <a:xfrm>
              <a:off x="4597167" y="6529745"/>
              <a:ext cx="645408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F3BF79C-83D5-4B69-BE70-F6BAF33964F1}"/>
                </a:ext>
              </a:extLst>
            </p:cNvPr>
            <p:cNvSpPr/>
            <p:nvPr/>
          </p:nvSpPr>
          <p:spPr>
            <a:xfrm>
              <a:off x="4404220" y="6036906"/>
              <a:ext cx="2583809" cy="64633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4563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842C0C-1607-4BD9-AA81-0AF6A4E48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02733"/>
            <a:ext cx="10905066" cy="54525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0E1375-CA72-42EC-8623-BBD1F5B6A38E}"/>
              </a:ext>
            </a:extLst>
          </p:cNvPr>
          <p:cNvSpPr txBox="1"/>
          <p:nvPr/>
        </p:nvSpPr>
        <p:spPr>
          <a:xfrm>
            <a:off x="3775046" y="6046520"/>
            <a:ext cx="5352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– very unacceptable; 4 – average; 7 – very acceptable</a:t>
            </a:r>
          </a:p>
        </p:txBody>
      </p:sp>
    </p:spTree>
    <p:extLst>
      <p:ext uri="{BB962C8B-B14F-4D97-AF65-F5344CB8AC3E}">
        <p14:creationId xmlns:p14="http://schemas.microsoft.com/office/powerpoint/2010/main" val="2079101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66039E-8D51-4F7C-B529-E98F581F1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66198"/>
            <a:ext cx="10905066" cy="452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05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49EDC-6396-4A6B-A1BE-D17DE525E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Throttle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0D6FB-D41B-42F6-8774-AD8C29925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Single throttle with ability to trim the thrust on the left and right side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 single throttle with ability to break out the left/right throttles in emergency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 single throttle with a knob that twists for trim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Back-driven throttle is desired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3 throttle levers is intuitive; follows their training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2 throttle levers could work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Concern that in an emergency, pilots revert to previous twin engine training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Would need to make the 2 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throttles tactilely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different</a:t>
            </a:r>
          </a:p>
        </p:txBody>
      </p:sp>
    </p:spTree>
    <p:extLst>
      <p:ext uri="{BB962C8B-B14F-4D97-AF65-F5344CB8AC3E}">
        <p14:creationId xmlns:p14="http://schemas.microsoft.com/office/powerpoint/2010/main" val="1490600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A3C3D-E2FB-4799-8A6A-FC87EB7C0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Engine Display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CD65D-2D49-47C0-B39F-849FABE66D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Both 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Bars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Dial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displays were adequate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All pilots preferred the bars presentation of electric engines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Gives info about all engines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Bars are visually distinct from turbine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Would like percent power (vs EPR) for turbine combined with bars               (i.e., combine the bars for electric engines with dials display of turbine engine)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Need to display charge left to avoid total thrust loss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 time and range remaining for single/emergency use batteries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Integrate FMS path with emergency use battery required for route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5C0F22F-3D04-4EA3-A9F6-97433A831E7F}"/>
              </a:ext>
            </a:extLst>
          </p:cNvPr>
          <p:cNvGrpSpPr/>
          <p:nvPr/>
        </p:nvGrpSpPr>
        <p:grpSpPr>
          <a:xfrm>
            <a:off x="7153559" y="939794"/>
            <a:ext cx="3434831" cy="5488741"/>
            <a:chOff x="6650220" y="688124"/>
            <a:chExt cx="3434831" cy="5488741"/>
          </a:xfrm>
        </p:grpSpPr>
        <p:pic>
          <p:nvPicPr>
            <p:cNvPr id="6" name="Picture 5" descr="A screenshot of a computer&#10;&#10;Description automatically generated with medium confidence">
              <a:extLst>
                <a:ext uri="{FF2B5EF4-FFF2-40B4-BE49-F238E27FC236}">
                  <a16:creationId xmlns:a16="http://schemas.microsoft.com/office/drawing/2014/main" id="{4E49941C-8F5B-4F16-ACF9-45DBABA285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36"/>
            <a:stretch/>
          </p:blipFill>
          <p:spPr>
            <a:xfrm>
              <a:off x="6650220" y="688124"/>
              <a:ext cx="3434831" cy="5488741"/>
            </a:xfrm>
            <a:prstGeom prst="rect">
              <a:avLst/>
            </a:prstGeom>
          </p:spPr>
        </p:pic>
        <p:pic>
          <p:nvPicPr>
            <p:cNvPr id="7" name="Picture 6" descr="Graphical user interface, diagram&#10;&#10;Description automatically generated">
              <a:extLst>
                <a:ext uri="{FF2B5EF4-FFF2-40B4-BE49-F238E27FC236}">
                  <a16:creationId xmlns:a16="http://schemas.microsoft.com/office/drawing/2014/main" id="{1B96829E-85FE-46AB-AF5A-6AE1D41777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04" t="3761" r="41613" b="75021"/>
            <a:stretch/>
          </p:blipFill>
          <p:spPr>
            <a:xfrm>
              <a:off x="6753137" y="1115736"/>
              <a:ext cx="514064" cy="1166070"/>
            </a:xfrm>
            <a:prstGeom prst="rect">
              <a:avLst/>
            </a:prstGeom>
          </p:spPr>
        </p:pic>
        <p:pic>
          <p:nvPicPr>
            <p:cNvPr id="8" name="Picture 7" descr="Graphical user interface, diagram&#10;&#10;Description automatically generated">
              <a:extLst>
                <a:ext uri="{FF2B5EF4-FFF2-40B4-BE49-F238E27FC236}">
                  <a16:creationId xmlns:a16="http://schemas.microsoft.com/office/drawing/2014/main" id="{275763ED-1800-4AF6-8458-E490369BDC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84" t="3939" r="20590" b="76217"/>
            <a:stretch/>
          </p:blipFill>
          <p:spPr>
            <a:xfrm>
              <a:off x="7986319" y="1115736"/>
              <a:ext cx="503339" cy="1090569"/>
            </a:xfrm>
            <a:prstGeom prst="rect">
              <a:avLst/>
            </a:prstGeom>
          </p:spPr>
        </p:pic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A8DCDE-3B74-4877-86F4-4DAD576562C1}"/>
              </a:ext>
            </a:extLst>
          </p:cNvPr>
          <p:cNvCxnSpPr>
            <a:cxnSpLocks/>
          </p:cNvCxnSpPr>
          <p:nvPr/>
        </p:nvCxnSpPr>
        <p:spPr>
          <a:xfrm>
            <a:off x="7153559" y="2961089"/>
            <a:ext cx="1839438" cy="0"/>
          </a:xfrm>
          <a:prstGeom prst="line">
            <a:avLst/>
          </a:prstGeom>
          <a:ln w="285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918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D4C84E-6F94-49CB-ABB7-68FCACDE0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Pilot Concerns for Electrified Aircraft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5DA5D5-E9C4-4B56-9742-92ACEA3C1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Thermal runaway/battery fires (787 entry into service issues; UPS flight 6 fire)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Is 30 min emergency battery life enough? (need better model of battery drain).  Can rechargeable batteries charge on idle descent?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Want to have control when to 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engage emergency batteries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Degraded performance during hot day:  90 deg day, on tarmac at JFK for over an hour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Lightning strike to a battery</a:t>
            </a:r>
          </a:p>
        </p:txBody>
      </p:sp>
    </p:spTree>
    <p:extLst>
      <p:ext uri="{BB962C8B-B14F-4D97-AF65-F5344CB8AC3E}">
        <p14:creationId xmlns:p14="http://schemas.microsoft.com/office/powerpoint/2010/main" val="345879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D8C8-24BB-4686-97FB-29D808A03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2858" y="2987851"/>
            <a:ext cx="3706283" cy="882297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58787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4294AE8E-B261-4643-8ACE-467B42264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E6DAF55B-2AE3-458D-818A-031A4F20B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D4D0A24-64DC-43C4-A1CC-30A731A5EAC3}"/>
              </a:ext>
            </a:extLst>
          </p:cNvPr>
          <p:cNvSpPr txBox="1">
            <a:spLocks/>
          </p:cNvSpPr>
          <p:nvPr/>
        </p:nvSpPr>
        <p:spPr>
          <a:xfrm>
            <a:off x="1051560" y="586822"/>
            <a:ext cx="3657600" cy="164592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SUSAN Concept V3.1</a:t>
            </a:r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21B48EE9-42EA-48DE-BCD4-9144C906A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AA2262-DDDF-4429-A9D2-40D625DF5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87D6B1E4-562E-4993-8EBB-DB912D92B829}"/>
              </a:ext>
            </a:extLst>
          </p:cNvPr>
          <p:cNvSpPr txBox="1">
            <a:spLocks/>
          </p:cNvSpPr>
          <p:nvPr/>
        </p:nvSpPr>
        <p:spPr>
          <a:xfrm>
            <a:off x="5250106" y="586822"/>
            <a:ext cx="6106742" cy="164592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1 Fuel-burning turbofan on tail</a:t>
            </a:r>
          </a:p>
          <a:p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16 electric engines on wings</a:t>
            </a:r>
          </a:p>
          <a:p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Electric engines have single use, backup/emergency batteries</a:t>
            </a:r>
          </a:p>
        </p:txBody>
      </p:sp>
      <p:pic>
        <p:nvPicPr>
          <p:cNvPr id="8" name="Content Placeholder 6" descr="An airplane taking off&#10;&#10;Description automatically generated">
            <a:extLst>
              <a:ext uri="{FF2B5EF4-FFF2-40B4-BE49-F238E27FC236}">
                <a16:creationId xmlns:a16="http://schemas.microsoft.com/office/drawing/2014/main" id="{68B2C448-D267-4B0C-9E46-A5F9C9C430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8" r="752" b="-1"/>
          <a:stretch/>
        </p:blipFill>
        <p:spPr>
          <a:xfrm>
            <a:off x="1025399" y="2729397"/>
            <a:ext cx="4546277" cy="3483864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CB4C8CF5-3C3F-4673-8475-889E55B84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781" y="2917962"/>
            <a:ext cx="5523082" cy="310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08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E3059-A460-4349-AB16-ED2C67C851B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Two 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5F818-130D-4AB5-98E3-1B1B4D20B90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How many throttle handles are needed for SUSAN?</a:t>
            </a:r>
          </a:p>
          <a:p>
            <a:pPr lvl="2"/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1, 2, or 3 throttle handles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How should the hybrid-electric propulsion state be displayed to the </a:t>
            </a: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</a:rPr>
              <a:t>flightcrew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  <a:p>
            <a:pPr lvl="2"/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All electric engines thrust displayed</a:t>
            </a:r>
          </a:p>
          <a:p>
            <a:pPr lvl="2"/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Total thrust of all engines on a wing displayed</a:t>
            </a:r>
          </a:p>
        </p:txBody>
      </p:sp>
    </p:spTree>
    <p:extLst>
      <p:ext uri="{BB962C8B-B14F-4D97-AF65-F5344CB8AC3E}">
        <p14:creationId xmlns:p14="http://schemas.microsoft.com/office/powerpoint/2010/main" val="3060140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indoor, furniture, cluttered&#10;&#10;Description automatically generated">
            <a:extLst>
              <a:ext uri="{FF2B5EF4-FFF2-40B4-BE49-F238E27FC236}">
                <a16:creationId xmlns:a16="http://schemas.microsoft.com/office/drawing/2014/main" id="{40BEF7AA-8448-4E4A-957C-7403A7EA66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7" b="12512"/>
          <a:stretch/>
        </p:blipFill>
        <p:spPr>
          <a:xfrm>
            <a:off x="19" y="1282"/>
            <a:ext cx="12191979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6A2015-7997-42F9-B574-E0ACCB387BFF}"/>
              </a:ext>
            </a:extLst>
          </p:cNvPr>
          <p:cNvSpPr txBox="1"/>
          <p:nvPr/>
        </p:nvSpPr>
        <p:spPr>
          <a:xfrm>
            <a:off x="9414934" y="6385786"/>
            <a:ext cx="2856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Photo Credit: NASA</a:t>
            </a:r>
          </a:p>
        </p:txBody>
      </p:sp>
    </p:spTree>
    <p:extLst>
      <p:ext uri="{BB962C8B-B14F-4D97-AF65-F5344CB8AC3E}">
        <p14:creationId xmlns:p14="http://schemas.microsoft.com/office/powerpoint/2010/main" val="4052670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414D3F-D04A-4443-968E-B485D2D311E5}"/>
              </a:ext>
            </a:extLst>
          </p:cNvPr>
          <p:cNvSpPr txBox="1"/>
          <p:nvPr/>
        </p:nvSpPr>
        <p:spPr>
          <a:xfrm>
            <a:off x="7881104" y="1336745"/>
            <a:ext cx="2441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nsolas" panose="020B0609020204030204" pitchFamily="49" charset="0"/>
              </a:rPr>
              <a:t>#1 #2 #3</a:t>
            </a: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4BCDBDF2-9240-4346-80BF-400429DC321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</a:rPr>
              <a:t>Research Flight Deck (RFD)</a:t>
            </a:r>
          </a:p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</a:rPr>
              <a:t>Throttle Change for SUSAN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BBDDE7AE-4501-47CB-8B29-C9C5DAE56E97}"/>
              </a:ext>
            </a:extLst>
          </p:cNvPr>
          <p:cNvSpPr txBox="1">
            <a:spLocks/>
          </p:cNvSpPr>
          <p:nvPr/>
        </p:nvSpPr>
        <p:spPr>
          <a:xfrm>
            <a:off x="461149" y="1825625"/>
            <a:ext cx="5558651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Single throttle: </a:t>
            </a:r>
          </a:p>
          <a:p>
            <a:pPr lvl="1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Only #2 throttle was used  </a:t>
            </a:r>
          </a:p>
          <a:p>
            <a:pPr lvl="1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Button press to switch between turbine and electric engine thrust control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Dual throttle: </a:t>
            </a:r>
          </a:p>
          <a:p>
            <a:pPr lvl="1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#2 controls turbine</a:t>
            </a:r>
          </a:p>
          <a:p>
            <a:pPr lvl="1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#3 controls electric engines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Triple throttle: </a:t>
            </a:r>
          </a:p>
          <a:p>
            <a:pPr lvl="1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Same as Dual throttle but added throttle #1</a:t>
            </a:r>
          </a:p>
          <a:p>
            <a:pPr lvl="1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#1 added for only the Triple throttle</a:t>
            </a:r>
          </a:p>
          <a:p>
            <a:pPr lvl="1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#1 mechanically linked to #3</a:t>
            </a:r>
          </a:p>
        </p:txBody>
      </p:sp>
      <p:pic>
        <p:nvPicPr>
          <p:cNvPr id="5" name="Picture 4" descr="A picture containing text, indoor, equipment&#10;&#10;Description automatically generated">
            <a:extLst>
              <a:ext uri="{FF2B5EF4-FFF2-40B4-BE49-F238E27FC236}">
                <a16:creationId xmlns:a16="http://schemas.microsoft.com/office/drawing/2014/main" id="{9D07C0DE-C615-4BA2-9779-EA8E57779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051" y="1927891"/>
            <a:ext cx="5257800" cy="45159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DD1610-72CC-4838-AB43-13A2051423BB}"/>
              </a:ext>
            </a:extLst>
          </p:cNvPr>
          <p:cNvSpPr txBox="1"/>
          <p:nvPr/>
        </p:nvSpPr>
        <p:spPr>
          <a:xfrm>
            <a:off x="8185904" y="6443794"/>
            <a:ext cx="2856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Photo Credit: NASA</a:t>
            </a:r>
          </a:p>
        </p:txBody>
      </p:sp>
    </p:spTree>
    <p:extLst>
      <p:ext uri="{BB962C8B-B14F-4D97-AF65-F5344CB8AC3E}">
        <p14:creationId xmlns:p14="http://schemas.microsoft.com/office/powerpoint/2010/main" val="1313927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771F4702-D494-448F-B680-F3F6B2EB8B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1444220" y="681134"/>
            <a:ext cx="3434832" cy="5495731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78F5356-7C70-4D2A-895B-D605EAF0C7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6"/>
          <a:stretch/>
        </p:blipFill>
        <p:spPr>
          <a:xfrm>
            <a:off x="6650220" y="688124"/>
            <a:ext cx="3434831" cy="5488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B79503-23B6-4A85-8F7F-3B33F321E1C8}"/>
              </a:ext>
            </a:extLst>
          </p:cNvPr>
          <p:cNvSpPr txBox="1"/>
          <p:nvPr/>
        </p:nvSpPr>
        <p:spPr>
          <a:xfrm>
            <a:off x="1342965" y="212134"/>
            <a:ext cx="363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‘Bars’ Engine Display Concept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0E4863-C29E-4635-94CD-1D9833F751B0}"/>
              </a:ext>
            </a:extLst>
          </p:cNvPr>
          <p:cNvSpPr txBox="1"/>
          <p:nvPr/>
        </p:nvSpPr>
        <p:spPr>
          <a:xfrm>
            <a:off x="6524117" y="214178"/>
            <a:ext cx="3687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‘Dials’ Engine Display Concept</a:t>
            </a:r>
          </a:p>
        </p:txBody>
      </p:sp>
    </p:spTree>
    <p:extLst>
      <p:ext uri="{BB962C8B-B14F-4D97-AF65-F5344CB8AC3E}">
        <p14:creationId xmlns:p14="http://schemas.microsoft.com/office/powerpoint/2010/main" val="4282336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E7582-2218-41C0-83F1-25C3D9598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</a:rPr>
              <a:t>Commercial Pilot Participants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15B67-4438-4F5A-9D00-04724209C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9 flightcrews; 18 pilots in the NASA Langley Research Center (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LaRC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) Research Flight Deck (RFD)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From 3 commercial airlines (each paired Captain and First Officer were from the same airline)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Flightcrews’ hours</a:t>
            </a:r>
          </a:p>
          <a:p>
            <a:pPr lvl="1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Captains:      16,500 mean (6,800 median)</a:t>
            </a:r>
          </a:p>
          <a:p>
            <a:pPr lvl="1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First Officers:  9,300 mean (7,000 median)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Flightcrews’ ratings</a:t>
            </a:r>
          </a:p>
          <a:p>
            <a:pPr lvl="1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15 with Airbus (A319/A320/A321)</a:t>
            </a:r>
          </a:p>
          <a:p>
            <a:pPr lvl="1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8 with Boeing (B737/B757/B767/B777)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897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B591A-52E5-42FB-A1D3-D0EACC58821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2AC58-ACC3-44A4-B9F1-66E868FE96C0}"/>
              </a:ext>
            </a:extLst>
          </p:cNvPr>
          <p:cNvSpPr txBox="1">
            <a:spLocks/>
          </p:cNvSpPr>
          <p:nvPr/>
        </p:nvSpPr>
        <p:spPr>
          <a:xfrm>
            <a:off x="838200" y="1243423"/>
            <a:ext cx="10515600" cy="49335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Nominal </a:t>
            </a:r>
          </a:p>
          <a:p>
            <a:pPr lvl="1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New York (KJFK) to Denver (KDEN) Takeoff to cruise</a:t>
            </a:r>
            <a:endParaRPr lang="en-US" sz="200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lvl="1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Landing KDEN from cruise to gate with 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150 knot tailwind at altitude</a:t>
            </a:r>
            <a:endParaRPr lang="en-US" sz="200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Off-nominal KDEN to Albuquerque, NM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        (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night, overcast, visibility ¼ mile, thunderstorms in the vicinity of KDEN)</a:t>
            </a: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lvl="1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1 electric engine failed on takeoff (bus fault resulted in complete loss)</a:t>
            </a:r>
            <a:endParaRPr lang="en-US" sz="200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lvl="1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4 electric engines failed on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climbout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  (main generator failed)</a:t>
            </a:r>
            <a:endParaRPr lang="en-US" sz="200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lvl="1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Fuel-burning engine failed on takeoff (divert back to airport)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lvl="1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Fuel leak enroute (divert possibilities stress emergency battery life)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lvl="1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Bird strike (flock) on takeoff, loss of all electric engines on one wing</a:t>
            </a:r>
            <a:endParaRPr lang="en-US" sz="200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Partial loss of turbine engine at cruise (engine limit)</a:t>
            </a:r>
            <a:endParaRPr lang="en-US" sz="200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Thermal failure resulted in loss of all electric engines at cruise</a:t>
            </a:r>
            <a:endParaRPr lang="en-US" sz="200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5310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7A389-4C12-479A-8D2F-90878BD2960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dirty="0">
                <a:latin typeface="Verdana" panose="020B0604030504040204" pitchFamily="34" charset="0"/>
                <a:ea typeface="Verdana" panose="020B0604030504040204" pitchFamily="34" charset="0"/>
              </a:rPr>
              <a:t>Experiment Matrix: Crew vs Event</a:t>
            </a:r>
            <a:br>
              <a:rPr lang="en-US" dirty="0"/>
            </a:b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B1 = ‘Bars’ engine display, 1 throttle</a:t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D2 = ‘Dials’ engine display, 2 throttles</a:t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EE = electric engine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79F31C4B-381C-4153-AB32-7C65E22BED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2677999"/>
              </p:ext>
            </p:extLst>
          </p:nvPr>
        </p:nvGraphicFramePr>
        <p:xfrm>
          <a:off x="1661003" y="1690688"/>
          <a:ext cx="8869993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292">
                  <a:extLst>
                    <a:ext uri="{9D8B030D-6E8A-4147-A177-3AD203B41FA5}">
                      <a16:colId xmlns:a16="http://schemas.microsoft.com/office/drawing/2014/main" val="3009682035"/>
                    </a:ext>
                  </a:extLst>
                </a:gridCol>
                <a:gridCol w="894080">
                  <a:extLst>
                    <a:ext uri="{9D8B030D-6E8A-4147-A177-3AD203B41FA5}">
                      <a16:colId xmlns:a16="http://schemas.microsoft.com/office/drawing/2014/main" val="2720913551"/>
                    </a:ext>
                  </a:extLst>
                </a:gridCol>
                <a:gridCol w="2451418">
                  <a:extLst>
                    <a:ext uri="{9D8B030D-6E8A-4147-A177-3AD203B41FA5}">
                      <a16:colId xmlns:a16="http://schemas.microsoft.com/office/drawing/2014/main" val="2497142568"/>
                    </a:ext>
                  </a:extLst>
                </a:gridCol>
                <a:gridCol w="565467">
                  <a:extLst>
                    <a:ext uri="{9D8B030D-6E8A-4147-A177-3AD203B41FA5}">
                      <a16:colId xmlns:a16="http://schemas.microsoft.com/office/drawing/2014/main" val="3305041130"/>
                    </a:ext>
                  </a:extLst>
                </a:gridCol>
                <a:gridCol w="565467">
                  <a:extLst>
                    <a:ext uri="{9D8B030D-6E8A-4147-A177-3AD203B41FA5}">
                      <a16:colId xmlns:a16="http://schemas.microsoft.com/office/drawing/2014/main" val="1586206860"/>
                    </a:ext>
                  </a:extLst>
                </a:gridCol>
                <a:gridCol w="565467">
                  <a:extLst>
                    <a:ext uri="{9D8B030D-6E8A-4147-A177-3AD203B41FA5}">
                      <a16:colId xmlns:a16="http://schemas.microsoft.com/office/drawing/2014/main" val="80266505"/>
                    </a:ext>
                  </a:extLst>
                </a:gridCol>
                <a:gridCol w="565467">
                  <a:extLst>
                    <a:ext uri="{9D8B030D-6E8A-4147-A177-3AD203B41FA5}">
                      <a16:colId xmlns:a16="http://schemas.microsoft.com/office/drawing/2014/main" val="591965491"/>
                    </a:ext>
                  </a:extLst>
                </a:gridCol>
                <a:gridCol w="565467">
                  <a:extLst>
                    <a:ext uri="{9D8B030D-6E8A-4147-A177-3AD203B41FA5}">
                      <a16:colId xmlns:a16="http://schemas.microsoft.com/office/drawing/2014/main" val="974508198"/>
                    </a:ext>
                  </a:extLst>
                </a:gridCol>
                <a:gridCol w="565467">
                  <a:extLst>
                    <a:ext uri="{9D8B030D-6E8A-4147-A177-3AD203B41FA5}">
                      <a16:colId xmlns:a16="http://schemas.microsoft.com/office/drawing/2014/main" val="214835008"/>
                    </a:ext>
                  </a:extLst>
                </a:gridCol>
                <a:gridCol w="565467">
                  <a:extLst>
                    <a:ext uri="{9D8B030D-6E8A-4147-A177-3AD203B41FA5}">
                      <a16:colId xmlns:a16="http://schemas.microsoft.com/office/drawing/2014/main" val="2929780779"/>
                    </a:ext>
                  </a:extLst>
                </a:gridCol>
                <a:gridCol w="565467">
                  <a:extLst>
                    <a:ext uri="{9D8B030D-6E8A-4147-A177-3AD203B41FA5}">
                      <a16:colId xmlns:a16="http://schemas.microsoft.com/office/drawing/2014/main" val="3756956038"/>
                    </a:ext>
                  </a:extLst>
                </a:gridCol>
                <a:gridCol w="565467">
                  <a:extLst>
                    <a:ext uri="{9D8B030D-6E8A-4147-A177-3AD203B41FA5}">
                      <a16:colId xmlns:a16="http://schemas.microsoft.com/office/drawing/2014/main" val="3937326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Event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231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u="non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Normal 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014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u="non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Normal 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B3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B3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26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EE Fail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B3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B3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799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 EE Fail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B3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B3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885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Turbine Engine Fail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751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Turbine Engine Fail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B2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899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Turbine Engine Fail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B3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B3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B3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B3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B3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B3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065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Thermal Fail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B3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B3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898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Birdstrike</a:t>
                      </a:r>
                      <a:endParaRPr lang="en-US" sz="16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B3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B3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200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Turbine Partial 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B3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B3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575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Fuel Leak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B3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B3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730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3149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4602</TotalTime>
  <Words>882</Words>
  <Application>Microsoft Office PowerPoint</Application>
  <PresentationFormat>Widescreen</PresentationFormat>
  <Paragraphs>225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Consolas</vt:lpstr>
      <vt:lpstr>Verdana</vt:lpstr>
      <vt:lpstr>Office Theme</vt:lpstr>
      <vt:lpstr>Subsonic Single Aft Engine (SUSAN)  Flight Deck Experiment  Throttle and Engine Display Concepts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Commercial Pilot Participants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Throttle Results</vt:lpstr>
      <vt:lpstr>Engine Display Results</vt:lpstr>
      <vt:lpstr>Pilot Concerns for Electrified Aircraft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Arthur, Trey (LARC-D318)</dc:creator>
  <cp:lastModifiedBy>Arthur, Keith (LARC-D318)</cp:lastModifiedBy>
  <cp:revision>65</cp:revision>
  <dcterms:created xsi:type="dcterms:W3CDTF">2022-09-26T17:20:03Z</dcterms:created>
  <dcterms:modified xsi:type="dcterms:W3CDTF">2022-11-15T14:04:42Z</dcterms:modified>
</cp:coreProperties>
</file>