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7" r:id="rId4"/>
    <p:sldMasterId id="2147483715" r:id="rId5"/>
  </p:sldMasterIdLst>
  <p:notesMasterIdLst>
    <p:notesMasterId r:id="rId30"/>
  </p:notesMasterIdLst>
  <p:sldIdLst>
    <p:sldId id="260" r:id="rId6"/>
    <p:sldId id="261" r:id="rId7"/>
    <p:sldId id="1471" r:id="rId8"/>
    <p:sldId id="1472" r:id="rId9"/>
    <p:sldId id="1198" r:id="rId10"/>
    <p:sldId id="1458" r:id="rId11"/>
    <p:sldId id="1470" r:id="rId12"/>
    <p:sldId id="1462" r:id="rId13"/>
    <p:sldId id="1414" r:id="rId14"/>
    <p:sldId id="1473" r:id="rId15"/>
    <p:sldId id="1474" r:id="rId16"/>
    <p:sldId id="1475" r:id="rId17"/>
    <p:sldId id="1476" r:id="rId18"/>
    <p:sldId id="1403" r:id="rId19"/>
    <p:sldId id="1402" r:id="rId20"/>
    <p:sldId id="1408" r:id="rId21"/>
    <p:sldId id="1417" r:id="rId22"/>
    <p:sldId id="1477" r:id="rId23"/>
    <p:sldId id="1411" r:id="rId24"/>
    <p:sldId id="1201" r:id="rId25"/>
    <p:sldId id="1454" r:id="rId26"/>
    <p:sldId id="1461" r:id="rId27"/>
    <p:sldId id="1463" r:id="rId28"/>
    <p:sldId id="1450" r:id="rId2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-INC\lmholmes" initials="A" lastIdx="49" clrIdx="0">
    <p:extLst>
      <p:ext uri="{19B8F6BF-5375-455C-9EA6-DF929625EA0E}">
        <p15:presenceInfo xmlns:p15="http://schemas.microsoft.com/office/powerpoint/2012/main" userId="AMA-INC\lmholmes" providerId="None"/>
      </p:ext>
    </p:extLst>
  </p:cmAuthor>
  <p:cmAuthor id="2" name="Matthew Duchek" initials="MD" lastIdx="1" clrIdx="1">
    <p:extLst>
      <p:ext uri="{19B8F6BF-5375-455C-9EA6-DF929625EA0E}">
        <p15:presenceInfo xmlns:p15="http://schemas.microsoft.com/office/powerpoint/2012/main" userId="S::m.duchek@ama-inc.com::00ecaa26-60da-4ca0-aa3a-fc6cb3bec58b" providerId="AD"/>
      </p:ext>
    </p:extLst>
  </p:cmAuthor>
  <p:cmAuthor id="3" name="Emanuel R. Grella" initials="ERG" lastIdx="1" clrIdx="2">
    <p:extLst>
      <p:ext uri="{19B8F6BF-5375-455C-9EA6-DF929625EA0E}">
        <p15:presenceInfo xmlns:p15="http://schemas.microsoft.com/office/powerpoint/2012/main" userId="S::emanuel.r.grella@ama-inc.com::b527a3c7-b90f-4a64-842e-8e953c019de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D3563"/>
    <a:srgbClr val="DE9B00"/>
    <a:srgbClr val="D6D6B4"/>
    <a:srgbClr val="DD4B4B"/>
    <a:srgbClr val="E1AEFE"/>
    <a:srgbClr val="C6E0B4"/>
    <a:srgbClr val="F7FA76"/>
    <a:srgbClr val="F4F5F7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6727" autoAdjust="0"/>
  </p:normalViewPr>
  <p:slideViewPr>
    <p:cSldViewPr snapToGrid="0">
      <p:cViewPr varScale="1">
        <p:scale>
          <a:sx n="124" d="100"/>
          <a:sy n="124" d="100"/>
        </p:scale>
        <p:origin x="102" y="16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80" d="100"/>
        <a:sy n="180" d="100"/>
      </p:scale>
      <p:origin x="0" y="-624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59EEFBCE-69D1-4031-B06D-3A304D062E77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F8B76FB0-5EBC-4535-A494-5A6D4BCF5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24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B00767-C6F4-4DDD-BB52-75DFC2FE6A31}"/>
              </a:ext>
            </a:extLst>
          </p:cNvPr>
          <p:cNvSpPr/>
          <p:nvPr/>
        </p:nvSpPr>
        <p:spPr>
          <a:xfrm>
            <a:off x="1" y="1"/>
            <a:ext cx="12192000" cy="76231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23000">
                <a:schemeClr val="tx1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E3B5F5-36F5-4C46-8E63-5F121C3596F7}"/>
              </a:ext>
            </a:extLst>
          </p:cNvPr>
          <p:cNvSpPr/>
          <p:nvPr/>
        </p:nvSpPr>
        <p:spPr>
          <a:xfrm>
            <a:off x="0" y="0"/>
            <a:ext cx="215371" cy="6858000"/>
          </a:xfrm>
          <a:prstGeom prst="rect">
            <a:avLst/>
          </a:prstGeom>
          <a:gradFill flip="none" rotWithShape="1">
            <a:gsLst>
              <a:gs pos="16000">
                <a:schemeClr val="accent1">
                  <a:lumMod val="5000"/>
                  <a:lumOff val="95000"/>
                </a:schemeClr>
              </a:gs>
              <a:gs pos="86000">
                <a:schemeClr val="tx1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369042-8549-4571-8307-50D8402C3CA1}"/>
              </a:ext>
            </a:extLst>
          </p:cNvPr>
          <p:cNvGrpSpPr/>
          <p:nvPr/>
        </p:nvGrpSpPr>
        <p:grpSpPr>
          <a:xfrm>
            <a:off x="1" y="6132837"/>
            <a:ext cx="12190086" cy="803787"/>
            <a:chOff x="2779" y="4535612"/>
            <a:chExt cx="12190086" cy="803787"/>
          </a:xfrm>
        </p:grpSpPr>
        <p:pic>
          <p:nvPicPr>
            <p:cNvPr id="26" name="Picture 8">
              <a:extLst>
                <a:ext uri="{FF2B5EF4-FFF2-40B4-BE49-F238E27FC236}">
                  <a16:creationId xmlns:a16="http://schemas.microsoft.com/office/drawing/2014/main" id="{D4F7965B-F579-47AF-98C5-68EBFE0C3F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5791" y="4535612"/>
              <a:ext cx="1619864" cy="80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11">
              <a:extLst>
                <a:ext uri="{FF2B5EF4-FFF2-40B4-BE49-F238E27FC236}">
                  <a16:creationId xmlns:a16="http://schemas.microsoft.com/office/drawing/2014/main" id="{C8863BA2-C8FD-4991-B662-B4142F8BC085}"/>
                </a:ext>
              </a:extLst>
            </p:cNvPr>
            <p:cNvSpPr/>
            <p:nvPr/>
          </p:nvSpPr>
          <p:spPr>
            <a:xfrm>
              <a:off x="2779" y="4700889"/>
              <a:ext cx="488066" cy="429151"/>
            </a:xfrm>
            <a:custGeom>
              <a:avLst/>
              <a:gdLst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486570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229395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05453"/>
                <a:gd name="connsiteY0" fmla="*/ 0 h 429151"/>
                <a:gd name="connsiteX1" fmla="*/ 405453 w 405453"/>
                <a:gd name="connsiteY1" fmla="*/ 7374 h 429151"/>
                <a:gd name="connsiteX2" fmla="*/ 229395 w 405453"/>
                <a:gd name="connsiteY2" fmla="*/ 429151 h 429151"/>
                <a:gd name="connsiteX3" fmla="*/ 0 w 405453"/>
                <a:gd name="connsiteY3" fmla="*/ 429151 h 429151"/>
                <a:gd name="connsiteX4" fmla="*/ 0 w 405453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2939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4168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6402" h="429151">
                  <a:moveTo>
                    <a:pt x="0" y="0"/>
                  </a:moveTo>
                  <a:lnTo>
                    <a:pt x="496402" y="0"/>
                  </a:lnTo>
                  <a:lnTo>
                    <a:pt x="241685" y="429151"/>
                  </a:lnTo>
                  <a:lnTo>
                    <a:pt x="0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Rectangle 13">
              <a:extLst>
                <a:ext uri="{FF2B5EF4-FFF2-40B4-BE49-F238E27FC236}">
                  <a16:creationId xmlns:a16="http://schemas.microsoft.com/office/drawing/2014/main" id="{5BAD6AC2-8A8C-442F-BC77-A768F1991DCD}"/>
                </a:ext>
              </a:extLst>
            </p:cNvPr>
            <p:cNvSpPr/>
            <p:nvPr/>
          </p:nvSpPr>
          <p:spPr>
            <a:xfrm>
              <a:off x="1669026" y="4700604"/>
              <a:ext cx="10523839" cy="429151"/>
            </a:xfrm>
            <a:custGeom>
              <a:avLst/>
              <a:gdLst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0 w 7473797"/>
                <a:gd name="connsiteY3" fmla="*/ 429151 h 429151"/>
                <a:gd name="connsiteX4" fmla="*/ 0 w 7473797"/>
                <a:gd name="connsiteY4" fmla="*/ 0 h 429151"/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245269 w 7473797"/>
                <a:gd name="connsiteY3" fmla="*/ 429151 h 429151"/>
                <a:gd name="connsiteX4" fmla="*/ 0 w 747379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257559 w 7486087"/>
                <a:gd name="connsiteY3" fmla="*/ 429151 h 429151"/>
                <a:gd name="connsiteX4" fmla="*/ 0 w 748608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179362 w 7486087"/>
                <a:gd name="connsiteY3" fmla="*/ 429151 h 429151"/>
                <a:gd name="connsiteX4" fmla="*/ 0 w 7486087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6087" h="429151">
                  <a:moveTo>
                    <a:pt x="0" y="0"/>
                  </a:moveTo>
                  <a:lnTo>
                    <a:pt x="7486087" y="0"/>
                  </a:lnTo>
                  <a:lnTo>
                    <a:pt x="7486087" y="429151"/>
                  </a:lnTo>
                  <a:lnTo>
                    <a:pt x="179362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371" y="867071"/>
            <a:ext cx="11759347" cy="542525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  <a:lvl2pPr marL="684213" indent="-227013">
              <a:buFont typeface="Arial" panose="020B0604020202020204" pitchFamily="34" charset="0"/>
              <a:buChar char="○"/>
              <a:defRPr sz="20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2pPr>
            <a:lvl3pPr marL="1141413" indent="-227013">
              <a:buFont typeface="Wingdings" panose="05000000000000000000" pitchFamily="2" charset="2"/>
              <a:buChar char="§"/>
              <a:defRPr sz="18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3pPr>
            <a:lvl4pPr marL="1598613" indent="-227013">
              <a:buFont typeface="Calibri" panose="020F0502020204030204" pitchFamily="34" charset="0"/>
              <a:buChar char="‒"/>
              <a:defRPr sz="16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4pPr>
            <a:lvl5pPr marL="2055813" indent="-227013">
              <a:buFont typeface="Wingdings" panose="05000000000000000000" pitchFamily="2" charset="2"/>
              <a:buChar char="Ø"/>
              <a:defRPr sz="1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215370" y="-2"/>
            <a:ext cx="11759349" cy="762313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B50422AB-0BAA-46A9-AE93-94762DFE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JANNAF Conference Presentation: AMA NEP Reactor Scalability Assessment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67E3FFB-6101-4F71-875B-6BF54857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5404828C-2BC7-4BEE-8289-E88863BC243E}"/>
              </a:ext>
            </a:extLst>
          </p:cNvPr>
          <p:cNvSpPr/>
          <p:nvPr userDrawn="1"/>
        </p:nvSpPr>
        <p:spPr>
          <a:xfrm>
            <a:off x="1" y="6298114"/>
            <a:ext cx="488066" cy="429151"/>
          </a:xfrm>
          <a:custGeom>
            <a:avLst/>
            <a:gdLst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486570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229395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05453"/>
              <a:gd name="connsiteY0" fmla="*/ 0 h 429151"/>
              <a:gd name="connsiteX1" fmla="*/ 405453 w 405453"/>
              <a:gd name="connsiteY1" fmla="*/ 7374 h 429151"/>
              <a:gd name="connsiteX2" fmla="*/ 229395 w 405453"/>
              <a:gd name="connsiteY2" fmla="*/ 429151 h 429151"/>
              <a:gd name="connsiteX3" fmla="*/ 0 w 405453"/>
              <a:gd name="connsiteY3" fmla="*/ 429151 h 429151"/>
              <a:gd name="connsiteX4" fmla="*/ 0 w 405453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2939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4168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402" h="429151">
                <a:moveTo>
                  <a:pt x="0" y="0"/>
                </a:moveTo>
                <a:lnTo>
                  <a:pt x="496402" y="0"/>
                </a:lnTo>
                <a:lnTo>
                  <a:pt x="241685" y="429151"/>
                </a:lnTo>
                <a:lnTo>
                  <a:pt x="0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5D5F19-D045-4DC2-9D6D-2B464CFC77E2}"/>
              </a:ext>
            </a:extLst>
          </p:cNvPr>
          <p:cNvSpPr/>
          <p:nvPr userDrawn="1"/>
        </p:nvSpPr>
        <p:spPr>
          <a:xfrm>
            <a:off x="1666248" y="6297829"/>
            <a:ext cx="10523839" cy="429151"/>
          </a:xfrm>
          <a:custGeom>
            <a:avLst/>
            <a:gdLst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0 w 7473797"/>
              <a:gd name="connsiteY3" fmla="*/ 429151 h 429151"/>
              <a:gd name="connsiteX4" fmla="*/ 0 w 7473797"/>
              <a:gd name="connsiteY4" fmla="*/ 0 h 429151"/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245269 w 7473797"/>
              <a:gd name="connsiteY3" fmla="*/ 429151 h 429151"/>
              <a:gd name="connsiteX4" fmla="*/ 0 w 747379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257559 w 7486087"/>
              <a:gd name="connsiteY3" fmla="*/ 429151 h 429151"/>
              <a:gd name="connsiteX4" fmla="*/ 0 w 748608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179362 w 7486087"/>
              <a:gd name="connsiteY3" fmla="*/ 429151 h 429151"/>
              <a:gd name="connsiteX4" fmla="*/ 0 w 7486087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86087" h="429151">
                <a:moveTo>
                  <a:pt x="0" y="0"/>
                </a:moveTo>
                <a:lnTo>
                  <a:pt x="7486087" y="0"/>
                </a:lnTo>
                <a:lnTo>
                  <a:pt x="7486087" y="429151"/>
                </a:lnTo>
                <a:lnTo>
                  <a:pt x="179362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596F356A-A5A6-4E44-982D-FC008DEF45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76" y="55762"/>
            <a:ext cx="82675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76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CF43539-7920-4C1E-98AD-B5EF326D2F00}"/>
              </a:ext>
            </a:extLst>
          </p:cNvPr>
          <p:cNvSpPr/>
          <p:nvPr/>
        </p:nvSpPr>
        <p:spPr>
          <a:xfrm>
            <a:off x="0" y="0"/>
            <a:ext cx="215371" cy="6858000"/>
          </a:xfrm>
          <a:prstGeom prst="rect">
            <a:avLst/>
          </a:prstGeom>
          <a:gradFill flip="none" rotWithShape="1">
            <a:gsLst>
              <a:gs pos="16000">
                <a:schemeClr val="accent1">
                  <a:lumMod val="5000"/>
                  <a:lumOff val="95000"/>
                </a:schemeClr>
              </a:gs>
              <a:gs pos="86000">
                <a:schemeClr val="tx1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>
              <a:latin typeface="Helvetica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B87EBB-A4F5-4DB5-95E1-3FC962699C85}"/>
              </a:ext>
            </a:extLst>
          </p:cNvPr>
          <p:cNvSpPr/>
          <p:nvPr/>
        </p:nvSpPr>
        <p:spPr>
          <a:xfrm>
            <a:off x="-483" y="764687"/>
            <a:ext cx="12191053" cy="12858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3000">
                <a:schemeClr val="tx1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Helvetic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371" y="900299"/>
            <a:ext cx="11759347" cy="539202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  <a:lvl2pPr marL="684213" indent="-227013">
              <a:buFont typeface="Arial" panose="020B0604020202020204" pitchFamily="34" charset="0"/>
              <a:buChar char="○"/>
              <a:defRPr sz="20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2pPr>
            <a:lvl3pPr marL="1141413" indent="-227013">
              <a:buFont typeface="Wingdings" panose="05000000000000000000" pitchFamily="2" charset="2"/>
              <a:buChar char="§"/>
              <a:defRPr sz="18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3pPr>
            <a:lvl4pPr marL="1598613" indent="-227013">
              <a:buFont typeface="Calibri" panose="020F0502020204030204" pitchFamily="34" charset="0"/>
              <a:buChar char="‒"/>
              <a:defRPr sz="16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4pPr>
            <a:lvl5pPr marL="2055813" indent="-227013">
              <a:buFont typeface="Wingdings" panose="05000000000000000000" pitchFamily="2" charset="2"/>
              <a:buChar char="Ø"/>
              <a:defRPr sz="1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215371" y="-2"/>
            <a:ext cx="11976629" cy="762313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3600" b="1">
                <a:solidFill>
                  <a:schemeClr val="tx1">
                    <a:lumMod val="5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E49CC8-2216-42B5-B371-EE4A5D6F1A78}"/>
              </a:ext>
            </a:extLst>
          </p:cNvPr>
          <p:cNvGrpSpPr/>
          <p:nvPr/>
        </p:nvGrpSpPr>
        <p:grpSpPr>
          <a:xfrm>
            <a:off x="1" y="6129878"/>
            <a:ext cx="12190086" cy="803787"/>
            <a:chOff x="2779" y="4532653"/>
            <a:chExt cx="12190086" cy="803787"/>
          </a:xfrm>
        </p:grpSpPr>
        <p:pic>
          <p:nvPicPr>
            <p:cNvPr id="20" name="Picture 8">
              <a:extLst>
                <a:ext uri="{FF2B5EF4-FFF2-40B4-BE49-F238E27FC236}">
                  <a16:creationId xmlns:a16="http://schemas.microsoft.com/office/drawing/2014/main" id="{3E895AC2-B5F7-4BB1-B5C5-1CBF9CE347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5791" y="4532653"/>
              <a:ext cx="1619864" cy="80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462A746D-74F9-4669-83BD-010F62D790FA}"/>
                </a:ext>
              </a:extLst>
            </p:cNvPr>
            <p:cNvSpPr/>
            <p:nvPr/>
          </p:nvSpPr>
          <p:spPr>
            <a:xfrm>
              <a:off x="2779" y="4700889"/>
              <a:ext cx="488066" cy="429151"/>
            </a:xfrm>
            <a:custGeom>
              <a:avLst/>
              <a:gdLst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486570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229395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05453"/>
                <a:gd name="connsiteY0" fmla="*/ 0 h 429151"/>
                <a:gd name="connsiteX1" fmla="*/ 405453 w 405453"/>
                <a:gd name="connsiteY1" fmla="*/ 7374 h 429151"/>
                <a:gd name="connsiteX2" fmla="*/ 229395 w 405453"/>
                <a:gd name="connsiteY2" fmla="*/ 429151 h 429151"/>
                <a:gd name="connsiteX3" fmla="*/ 0 w 405453"/>
                <a:gd name="connsiteY3" fmla="*/ 429151 h 429151"/>
                <a:gd name="connsiteX4" fmla="*/ 0 w 405453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2939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4168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6402" h="429151">
                  <a:moveTo>
                    <a:pt x="0" y="0"/>
                  </a:moveTo>
                  <a:lnTo>
                    <a:pt x="496402" y="0"/>
                  </a:lnTo>
                  <a:lnTo>
                    <a:pt x="241685" y="429151"/>
                  </a:lnTo>
                  <a:lnTo>
                    <a:pt x="0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Helvetica" pitchFamily="2" charset="0"/>
              </a:endParaRPr>
            </a:p>
          </p:txBody>
        </p:sp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2DBA010D-3778-423C-8105-5D510A2CCDB0}"/>
                </a:ext>
              </a:extLst>
            </p:cNvPr>
            <p:cNvSpPr/>
            <p:nvPr/>
          </p:nvSpPr>
          <p:spPr>
            <a:xfrm>
              <a:off x="1669026" y="4700604"/>
              <a:ext cx="10523839" cy="429151"/>
            </a:xfrm>
            <a:custGeom>
              <a:avLst/>
              <a:gdLst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0 w 7473797"/>
                <a:gd name="connsiteY3" fmla="*/ 429151 h 429151"/>
                <a:gd name="connsiteX4" fmla="*/ 0 w 7473797"/>
                <a:gd name="connsiteY4" fmla="*/ 0 h 429151"/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245269 w 7473797"/>
                <a:gd name="connsiteY3" fmla="*/ 429151 h 429151"/>
                <a:gd name="connsiteX4" fmla="*/ 0 w 747379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257559 w 7486087"/>
                <a:gd name="connsiteY3" fmla="*/ 429151 h 429151"/>
                <a:gd name="connsiteX4" fmla="*/ 0 w 748608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179362 w 7486087"/>
                <a:gd name="connsiteY3" fmla="*/ 429151 h 429151"/>
                <a:gd name="connsiteX4" fmla="*/ 0 w 7486087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6087" h="429151">
                  <a:moveTo>
                    <a:pt x="0" y="0"/>
                  </a:moveTo>
                  <a:lnTo>
                    <a:pt x="7486087" y="0"/>
                  </a:lnTo>
                  <a:lnTo>
                    <a:pt x="7486087" y="429151"/>
                  </a:lnTo>
                  <a:lnTo>
                    <a:pt x="179362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Helvetica" pitchFamily="2" charset="0"/>
              </a:endParaRPr>
            </a:p>
          </p:txBody>
        </p:sp>
      </p:grp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B50422AB-0BAA-46A9-AE93-94762DFE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>
            <a:normAutofit/>
          </a:bodyPr>
          <a:lstStyle>
            <a:lvl1pPr algn="l">
              <a:defRPr>
                <a:latin typeface="Helvetica" pitchFamily="2" charset="0"/>
              </a:defRPr>
            </a:lvl1pPr>
          </a:lstStyle>
          <a:p>
            <a:r>
              <a:rPr lang="en-US"/>
              <a:t>JANNAF Conference Presentation: AMA NEP Reactor Scalability Assessment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67E3FFB-6101-4F71-875B-6BF54857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8" y="6305389"/>
            <a:ext cx="546671" cy="416086"/>
          </a:xfrm>
        </p:spPr>
        <p:txBody>
          <a:bodyPr>
            <a:normAutofit/>
          </a:bodyPr>
          <a:lstStyle>
            <a:lvl1pPr>
              <a:defRPr>
                <a:latin typeface="Helvetica" pitchFamily="2" charset="0"/>
              </a:defRPr>
            </a:lvl1pPr>
          </a:lstStyle>
          <a:p>
            <a:fld id="{766BF75F-BD6A-44DF-A00A-DFBF46F37F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CC8BE8-04E5-424F-9359-10E84DB2E4B5}"/>
              </a:ext>
            </a:extLst>
          </p:cNvPr>
          <p:cNvSpPr/>
          <p:nvPr userDrawn="1"/>
        </p:nvSpPr>
        <p:spPr>
          <a:xfrm>
            <a:off x="1" y="6298114"/>
            <a:ext cx="488066" cy="429151"/>
          </a:xfrm>
          <a:custGeom>
            <a:avLst/>
            <a:gdLst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486570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229395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05453"/>
              <a:gd name="connsiteY0" fmla="*/ 0 h 429151"/>
              <a:gd name="connsiteX1" fmla="*/ 405453 w 405453"/>
              <a:gd name="connsiteY1" fmla="*/ 7374 h 429151"/>
              <a:gd name="connsiteX2" fmla="*/ 229395 w 405453"/>
              <a:gd name="connsiteY2" fmla="*/ 429151 h 429151"/>
              <a:gd name="connsiteX3" fmla="*/ 0 w 405453"/>
              <a:gd name="connsiteY3" fmla="*/ 429151 h 429151"/>
              <a:gd name="connsiteX4" fmla="*/ 0 w 405453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2939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4168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402" h="429151">
                <a:moveTo>
                  <a:pt x="0" y="0"/>
                </a:moveTo>
                <a:lnTo>
                  <a:pt x="496402" y="0"/>
                </a:lnTo>
                <a:lnTo>
                  <a:pt x="241685" y="429151"/>
                </a:lnTo>
                <a:lnTo>
                  <a:pt x="0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C1407BD9-25C8-4AA6-8632-C7E31620E672}"/>
              </a:ext>
            </a:extLst>
          </p:cNvPr>
          <p:cNvSpPr/>
          <p:nvPr userDrawn="1"/>
        </p:nvSpPr>
        <p:spPr>
          <a:xfrm>
            <a:off x="1666248" y="6297829"/>
            <a:ext cx="10523839" cy="429151"/>
          </a:xfrm>
          <a:custGeom>
            <a:avLst/>
            <a:gdLst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0 w 7473797"/>
              <a:gd name="connsiteY3" fmla="*/ 429151 h 429151"/>
              <a:gd name="connsiteX4" fmla="*/ 0 w 7473797"/>
              <a:gd name="connsiteY4" fmla="*/ 0 h 429151"/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245269 w 7473797"/>
              <a:gd name="connsiteY3" fmla="*/ 429151 h 429151"/>
              <a:gd name="connsiteX4" fmla="*/ 0 w 747379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257559 w 7486087"/>
              <a:gd name="connsiteY3" fmla="*/ 429151 h 429151"/>
              <a:gd name="connsiteX4" fmla="*/ 0 w 748608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179362 w 7486087"/>
              <a:gd name="connsiteY3" fmla="*/ 429151 h 429151"/>
              <a:gd name="connsiteX4" fmla="*/ 0 w 7486087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86087" h="429151">
                <a:moveTo>
                  <a:pt x="0" y="0"/>
                </a:moveTo>
                <a:lnTo>
                  <a:pt x="7486087" y="0"/>
                </a:lnTo>
                <a:lnTo>
                  <a:pt x="7486087" y="429151"/>
                </a:lnTo>
                <a:lnTo>
                  <a:pt x="179362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9CE6CE38-C113-454A-BE41-84C3513FBF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76" y="55762"/>
            <a:ext cx="82675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940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A5C8DA3-AC94-4565-8592-3937C08F81F4}"/>
              </a:ext>
            </a:extLst>
          </p:cNvPr>
          <p:cNvSpPr/>
          <p:nvPr/>
        </p:nvSpPr>
        <p:spPr>
          <a:xfrm>
            <a:off x="0" y="0"/>
            <a:ext cx="215371" cy="6858000"/>
          </a:xfrm>
          <a:prstGeom prst="rect">
            <a:avLst/>
          </a:prstGeom>
          <a:gradFill flip="none" rotWithShape="1">
            <a:gsLst>
              <a:gs pos="16000">
                <a:schemeClr val="accent1">
                  <a:lumMod val="5000"/>
                  <a:lumOff val="95000"/>
                </a:schemeClr>
              </a:gs>
              <a:gs pos="86000">
                <a:schemeClr val="tx1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>
              <a:latin typeface="Helvetica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1"/>
            <a:ext cx="12192000" cy="76231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23000">
                <a:schemeClr val="tx1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371" y="867071"/>
            <a:ext cx="5880629" cy="542525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  <a:lvl2pPr marL="684213" indent="-227013">
              <a:buFont typeface="Arial" panose="020B0604020202020204" pitchFamily="34" charset="0"/>
              <a:buChar char="○"/>
              <a:defRPr sz="20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2pPr>
            <a:lvl3pPr marL="1141413" indent="-227013">
              <a:buFont typeface="Wingdings" panose="05000000000000000000" pitchFamily="2" charset="2"/>
              <a:buChar char="§"/>
              <a:defRPr sz="18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3pPr>
            <a:lvl4pPr marL="1598613" indent="-227013">
              <a:buFont typeface="Calibri" panose="020F0502020204030204" pitchFamily="34" charset="0"/>
              <a:buChar char="‒"/>
              <a:defRPr sz="16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4pPr>
            <a:lvl5pPr marL="2055813" indent="-227013">
              <a:buFont typeface="Wingdings" panose="05000000000000000000" pitchFamily="2" charset="2"/>
              <a:buChar char="Ø"/>
              <a:defRPr sz="1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215370" y="-2"/>
            <a:ext cx="11783727" cy="762313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DA7427-CBF6-40DB-ACA6-60F30655E5AB}"/>
              </a:ext>
            </a:extLst>
          </p:cNvPr>
          <p:cNvGrpSpPr/>
          <p:nvPr/>
        </p:nvGrpSpPr>
        <p:grpSpPr>
          <a:xfrm>
            <a:off x="1" y="6129878"/>
            <a:ext cx="12190086" cy="803787"/>
            <a:chOff x="2779" y="4532653"/>
            <a:chExt cx="12190086" cy="803787"/>
          </a:xfrm>
        </p:grpSpPr>
        <p:pic>
          <p:nvPicPr>
            <p:cNvPr id="20" name="Picture 8">
              <a:extLst>
                <a:ext uri="{FF2B5EF4-FFF2-40B4-BE49-F238E27FC236}">
                  <a16:creationId xmlns:a16="http://schemas.microsoft.com/office/drawing/2014/main" id="{1539E8EA-7F90-4E81-B0D7-1E3601147A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5791" y="4532653"/>
              <a:ext cx="1619864" cy="80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6ADC3B48-0DF3-439A-AB7C-B95DB960B940}"/>
                </a:ext>
              </a:extLst>
            </p:cNvPr>
            <p:cNvSpPr/>
            <p:nvPr/>
          </p:nvSpPr>
          <p:spPr>
            <a:xfrm>
              <a:off x="2779" y="4700889"/>
              <a:ext cx="488066" cy="429151"/>
            </a:xfrm>
            <a:custGeom>
              <a:avLst/>
              <a:gdLst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486570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229395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05453"/>
                <a:gd name="connsiteY0" fmla="*/ 0 h 429151"/>
                <a:gd name="connsiteX1" fmla="*/ 405453 w 405453"/>
                <a:gd name="connsiteY1" fmla="*/ 7374 h 429151"/>
                <a:gd name="connsiteX2" fmla="*/ 229395 w 405453"/>
                <a:gd name="connsiteY2" fmla="*/ 429151 h 429151"/>
                <a:gd name="connsiteX3" fmla="*/ 0 w 405453"/>
                <a:gd name="connsiteY3" fmla="*/ 429151 h 429151"/>
                <a:gd name="connsiteX4" fmla="*/ 0 w 405453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2939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4168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6402" h="429151">
                  <a:moveTo>
                    <a:pt x="0" y="0"/>
                  </a:moveTo>
                  <a:lnTo>
                    <a:pt x="496402" y="0"/>
                  </a:lnTo>
                  <a:lnTo>
                    <a:pt x="241685" y="429151"/>
                  </a:lnTo>
                  <a:lnTo>
                    <a:pt x="0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Helvetica" pitchFamily="2" charset="0"/>
              </a:endParaRPr>
            </a:p>
          </p:txBody>
        </p:sp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6B5DEE3B-D128-4EE9-89F3-6EACD1579708}"/>
                </a:ext>
              </a:extLst>
            </p:cNvPr>
            <p:cNvSpPr/>
            <p:nvPr/>
          </p:nvSpPr>
          <p:spPr>
            <a:xfrm>
              <a:off x="1669026" y="4700604"/>
              <a:ext cx="10523839" cy="429151"/>
            </a:xfrm>
            <a:custGeom>
              <a:avLst/>
              <a:gdLst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0 w 7473797"/>
                <a:gd name="connsiteY3" fmla="*/ 429151 h 429151"/>
                <a:gd name="connsiteX4" fmla="*/ 0 w 7473797"/>
                <a:gd name="connsiteY4" fmla="*/ 0 h 429151"/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245269 w 7473797"/>
                <a:gd name="connsiteY3" fmla="*/ 429151 h 429151"/>
                <a:gd name="connsiteX4" fmla="*/ 0 w 747379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257559 w 7486087"/>
                <a:gd name="connsiteY3" fmla="*/ 429151 h 429151"/>
                <a:gd name="connsiteX4" fmla="*/ 0 w 748608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179362 w 7486087"/>
                <a:gd name="connsiteY3" fmla="*/ 429151 h 429151"/>
                <a:gd name="connsiteX4" fmla="*/ 0 w 7486087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6087" h="429151">
                  <a:moveTo>
                    <a:pt x="0" y="0"/>
                  </a:moveTo>
                  <a:lnTo>
                    <a:pt x="7486087" y="0"/>
                  </a:lnTo>
                  <a:lnTo>
                    <a:pt x="7486087" y="429151"/>
                  </a:lnTo>
                  <a:lnTo>
                    <a:pt x="179362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Helvetica" pitchFamily="2" charset="0"/>
              </a:endParaRPr>
            </a:p>
          </p:txBody>
        </p:sp>
      </p:grp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B50422AB-0BAA-46A9-AE93-94762DFE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>
            <a:normAutofit/>
          </a:bodyPr>
          <a:lstStyle>
            <a:lvl1pPr algn="l">
              <a:defRPr>
                <a:latin typeface="Helvetica" pitchFamily="2" charset="0"/>
              </a:defRPr>
            </a:lvl1pPr>
          </a:lstStyle>
          <a:p>
            <a:r>
              <a:rPr lang="en-US"/>
              <a:t>JANNAF Conference Presentation: AMA NEP Reactor Scalability Assessment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67E3FFB-6101-4F71-875B-6BF54857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8" y="6305389"/>
            <a:ext cx="553109" cy="416086"/>
          </a:xfrm>
        </p:spPr>
        <p:txBody>
          <a:bodyPr>
            <a:normAutofit/>
          </a:bodyPr>
          <a:lstStyle>
            <a:lvl1pPr>
              <a:defRPr>
                <a:latin typeface="Helvetica" pitchFamily="2" charset="0"/>
              </a:defRPr>
            </a:lvl1pPr>
          </a:lstStyle>
          <a:p>
            <a:fld id="{766BF75F-BD6A-44DF-A00A-DFBF46F37F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54A94B2-5888-4706-B2A4-91A2A9A55E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7234" y="2303156"/>
            <a:ext cx="5891863" cy="2553077"/>
          </a:xfrm>
        </p:spPr>
        <p:txBody>
          <a:bodyPr anchor="t">
            <a:normAutofit/>
          </a:bodyPr>
          <a:lstStyle>
            <a:lvl1pPr marL="0" indent="0" algn="ctr">
              <a:buNone/>
              <a:defRPr>
                <a:latin typeface="Helvetica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A1D961A9-0372-4187-9059-AFA6B2C50CD6}"/>
              </a:ext>
            </a:extLst>
          </p:cNvPr>
          <p:cNvSpPr/>
          <p:nvPr userDrawn="1"/>
        </p:nvSpPr>
        <p:spPr>
          <a:xfrm>
            <a:off x="1" y="6298114"/>
            <a:ext cx="488066" cy="429151"/>
          </a:xfrm>
          <a:custGeom>
            <a:avLst/>
            <a:gdLst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486570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229395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05453"/>
              <a:gd name="connsiteY0" fmla="*/ 0 h 429151"/>
              <a:gd name="connsiteX1" fmla="*/ 405453 w 405453"/>
              <a:gd name="connsiteY1" fmla="*/ 7374 h 429151"/>
              <a:gd name="connsiteX2" fmla="*/ 229395 w 405453"/>
              <a:gd name="connsiteY2" fmla="*/ 429151 h 429151"/>
              <a:gd name="connsiteX3" fmla="*/ 0 w 405453"/>
              <a:gd name="connsiteY3" fmla="*/ 429151 h 429151"/>
              <a:gd name="connsiteX4" fmla="*/ 0 w 405453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2939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4168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402" h="429151">
                <a:moveTo>
                  <a:pt x="0" y="0"/>
                </a:moveTo>
                <a:lnTo>
                  <a:pt x="496402" y="0"/>
                </a:lnTo>
                <a:lnTo>
                  <a:pt x="241685" y="429151"/>
                </a:lnTo>
                <a:lnTo>
                  <a:pt x="0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AE899D72-9F73-4644-A598-9E5163050878}"/>
              </a:ext>
            </a:extLst>
          </p:cNvPr>
          <p:cNvSpPr/>
          <p:nvPr userDrawn="1"/>
        </p:nvSpPr>
        <p:spPr>
          <a:xfrm>
            <a:off x="1666248" y="6297829"/>
            <a:ext cx="10523839" cy="429151"/>
          </a:xfrm>
          <a:custGeom>
            <a:avLst/>
            <a:gdLst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0 w 7473797"/>
              <a:gd name="connsiteY3" fmla="*/ 429151 h 429151"/>
              <a:gd name="connsiteX4" fmla="*/ 0 w 7473797"/>
              <a:gd name="connsiteY4" fmla="*/ 0 h 429151"/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245269 w 7473797"/>
              <a:gd name="connsiteY3" fmla="*/ 429151 h 429151"/>
              <a:gd name="connsiteX4" fmla="*/ 0 w 747379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257559 w 7486087"/>
              <a:gd name="connsiteY3" fmla="*/ 429151 h 429151"/>
              <a:gd name="connsiteX4" fmla="*/ 0 w 748608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179362 w 7486087"/>
              <a:gd name="connsiteY3" fmla="*/ 429151 h 429151"/>
              <a:gd name="connsiteX4" fmla="*/ 0 w 7486087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86087" h="429151">
                <a:moveTo>
                  <a:pt x="0" y="0"/>
                </a:moveTo>
                <a:lnTo>
                  <a:pt x="7486087" y="0"/>
                </a:lnTo>
                <a:lnTo>
                  <a:pt x="7486087" y="429151"/>
                </a:lnTo>
                <a:lnTo>
                  <a:pt x="179362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B74B167A-5541-4D6D-9D9E-0761960D64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76" y="55762"/>
            <a:ext cx="82675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16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CF43539-7920-4C1E-98AD-B5EF326D2F00}"/>
              </a:ext>
            </a:extLst>
          </p:cNvPr>
          <p:cNvSpPr/>
          <p:nvPr/>
        </p:nvSpPr>
        <p:spPr>
          <a:xfrm>
            <a:off x="0" y="0"/>
            <a:ext cx="215371" cy="6858000"/>
          </a:xfrm>
          <a:prstGeom prst="rect">
            <a:avLst/>
          </a:prstGeom>
          <a:gradFill flip="none" rotWithShape="1">
            <a:gsLst>
              <a:gs pos="16000">
                <a:schemeClr val="accent1">
                  <a:lumMod val="5000"/>
                  <a:lumOff val="95000"/>
                </a:schemeClr>
              </a:gs>
              <a:gs pos="86000">
                <a:schemeClr val="tx1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>
              <a:latin typeface="Helvetica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B87EBB-A4F5-4DB5-95E1-3FC962699C85}"/>
              </a:ext>
            </a:extLst>
          </p:cNvPr>
          <p:cNvSpPr/>
          <p:nvPr/>
        </p:nvSpPr>
        <p:spPr>
          <a:xfrm>
            <a:off x="-483" y="764687"/>
            <a:ext cx="12191053" cy="12858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3000">
                <a:schemeClr val="tx1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Helvetic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371" y="900299"/>
            <a:ext cx="11759347" cy="539202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  <a:lvl2pPr marL="684213" indent="-227013">
              <a:buFont typeface="Arial" panose="020B0604020202020204" pitchFamily="34" charset="0"/>
              <a:buChar char="○"/>
              <a:defRPr sz="20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2pPr>
            <a:lvl3pPr marL="1141413" indent="-227013">
              <a:buFont typeface="Wingdings" panose="05000000000000000000" pitchFamily="2" charset="2"/>
              <a:buChar char="§"/>
              <a:defRPr sz="18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3pPr>
            <a:lvl4pPr marL="1598613" indent="-227013">
              <a:buFont typeface="Calibri" panose="020F0502020204030204" pitchFamily="34" charset="0"/>
              <a:buChar char="‒"/>
              <a:defRPr sz="16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4pPr>
            <a:lvl5pPr marL="2055813" indent="-227013">
              <a:buFont typeface="Wingdings" panose="05000000000000000000" pitchFamily="2" charset="2"/>
              <a:buChar char="Ø"/>
              <a:defRPr sz="1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215371" y="-2"/>
            <a:ext cx="11976629" cy="762313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3600" b="1">
                <a:solidFill>
                  <a:schemeClr val="tx1">
                    <a:lumMod val="5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E49CC8-2216-42B5-B371-EE4A5D6F1A78}"/>
              </a:ext>
            </a:extLst>
          </p:cNvPr>
          <p:cNvGrpSpPr/>
          <p:nvPr/>
        </p:nvGrpSpPr>
        <p:grpSpPr>
          <a:xfrm>
            <a:off x="1" y="6129878"/>
            <a:ext cx="12190086" cy="803787"/>
            <a:chOff x="2779" y="4532653"/>
            <a:chExt cx="12190086" cy="803787"/>
          </a:xfrm>
        </p:grpSpPr>
        <p:pic>
          <p:nvPicPr>
            <p:cNvPr id="20" name="Picture 8">
              <a:extLst>
                <a:ext uri="{FF2B5EF4-FFF2-40B4-BE49-F238E27FC236}">
                  <a16:creationId xmlns:a16="http://schemas.microsoft.com/office/drawing/2014/main" id="{3E895AC2-B5F7-4BB1-B5C5-1CBF9CE347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5791" y="4532653"/>
              <a:ext cx="1619864" cy="80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462A746D-74F9-4669-83BD-010F62D790FA}"/>
                </a:ext>
              </a:extLst>
            </p:cNvPr>
            <p:cNvSpPr/>
            <p:nvPr/>
          </p:nvSpPr>
          <p:spPr>
            <a:xfrm>
              <a:off x="2779" y="4700889"/>
              <a:ext cx="488066" cy="429151"/>
            </a:xfrm>
            <a:custGeom>
              <a:avLst/>
              <a:gdLst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486570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229395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05453"/>
                <a:gd name="connsiteY0" fmla="*/ 0 h 429151"/>
                <a:gd name="connsiteX1" fmla="*/ 405453 w 405453"/>
                <a:gd name="connsiteY1" fmla="*/ 7374 h 429151"/>
                <a:gd name="connsiteX2" fmla="*/ 229395 w 405453"/>
                <a:gd name="connsiteY2" fmla="*/ 429151 h 429151"/>
                <a:gd name="connsiteX3" fmla="*/ 0 w 405453"/>
                <a:gd name="connsiteY3" fmla="*/ 429151 h 429151"/>
                <a:gd name="connsiteX4" fmla="*/ 0 w 405453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2939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4168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6402" h="429151">
                  <a:moveTo>
                    <a:pt x="0" y="0"/>
                  </a:moveTo>
                  <a:lnTo>
                    <a:pt x="496402" y="0"/>
                  </a:lnTo>
                  <a:lnTo>
                    <a:pt x="241685" y="429151"/>
                  </a:lnTo>
                  <a:lnTo>
                    <a:pt x="0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Helvetica" pitchFamily="2" charset="0"/>
              </a:endParaRPr>
            </a:p>
          </p:txBody>
        </p:sp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2DBA010D-3778-423C-8105-5D510A2CCDB0}"/>
                </a:ext>
              </a:extLst>
            </p:cNvPr>
            <p:cNvSpPr/>
            <p:nvPr/>
          </p:nvSpPr>
          <p:spPr>
            <a:xfrm>
              <a:off x="1669026" y="4700604"/>
              <a:ext cx="10523839" cy="429151"/>
            </a:xfrm>
            <a:custGeom>
              <a:avLst/>
              <a:gdLst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0 w 7473797"/>
                <a:gd name="connsiteY3" fmla="*/ 429151 h 429151"/>
                <a:gd name="connsiteX4" fmla="*/ 0 w 7473797"/>
                <a:gd name="connsiteY4" fmla="*/ 0 h 429151"/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245269 w 7473797"/>
                <a:gd name="connsiteY3" fmla="*/ 429151 h 429151"/>
                <a:gd name="connsiteX4" fmla="*/ 0 w 747379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257559 w 7486087"/>
                <a:gd name="connsiteY3" fmla="*/ 429151 h 429151"/>
                <a:gd name="connsiteX4" fmla="*/ 0 w 748608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179362 w 7486087"/>
                <a:gd name="connsiteY3" fmla="*/ 429151 h 429151"/>
                <a:gd name="connsiteX4" fmla="*/ 0 w 7486087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6087" h="429151">
                  <a:moveTo>
                    <a:pt x="0" y="0"/>
                  </a:moveTo>
                  <a:lnTo>
                    <a:pt x="7486087" y="0"/>
                  </a:lnTo>
                  <a:lnTo>
                    <a:pt x="7486087" y="429151"/>
                  </a:lnTo>
                  <a:lnTo>
                    <a:pt x="179362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Helvetica" pitchFamily="2" charset="0"/>
              </a:endParaRPr>
            </a:p>
          </p:txBody>
        </p:sp>
      </p:grp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B50422AB-0BAA-46A9-AE93-94762DFE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>
            <a:normAutofit/>
          </a:bodyPr>
          <a:lstStyle>
            <a:lvl1pPr algn="l">
              <a:defRPr>
                <a:latin typeface="Helvetica" pitchFamily="2" charset="0"/>
              </a:defRPr>
            </a:lvl1pPr>
          </a:lstStyle>
          <a:p>
            <a:r>
              <a:rPr lang="en-US"/>
              <a:t>JANNAF Conference Presentation: AMA NEP Reactor Scalability Assessment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67E3FFB-6101-4F71-875B-6BF54857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8" y="6305389"/>
            <a:ext cx="546671" cy="416086"/>
          </a:xfrm>
        </p:spPr>
        <p:txBody>
          <a:bodyPr>
            <a:normAutofit/>
          </a:bodyPr>
          <a:lstStyle>
            <a:lvl1pPr>
              <a:defRPr>
                <a:latin typeface="Helvetica" pitchFamily="2" charset="0"/>
              </a:defRPr>
            </a:lvl1pPr>
          </a:lstStyle>
          <a:p>
            <a:fld id="{766BF75F-BD6A-44DF-A00A-DFBF46F37F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CC8BE8-04E5-424F-9359-10E84DB2E4B5}"/>
              </a:ext>
            </a:extLst>
          </p:cNvPr>
          <p:cNvSpPr/>
          <p:nvPr userDrawn="1"/>
        </p:nvSpPr>
        <p:spPr>
          <a:xfrm>
            <a:off x="1" y="6298114"/>
            <a:ext cx="488066" cy="429151"/>
          </a:xfrm>
          <a:custGeom>
            <a:avLst/>
            <a:gdLst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486570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229395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05453"/>
              <a:gd name="connsiteY0" fmla="*/ 0 h 429151"/>
              <a:gd name="connsiteX1" fmla="*/ 405453 w 405453"/>
              <a:gd name="connsiteY1" fmla="*/ 7374 h 429151"/>
              <a:gd name="connsiteX2" fmla="*/ 229395 w 405453"/>
              <a:gd name="connsiteY2" fmla="*/ 429151 h 429151"/>
              <a:gd name="connsiteX3" fmla="*/ 0 w 405453"/>
              <a:gd name="connsiteY3" fmla="*/ 429151 h 429151"/>
              <a:gd name="connsiteX4" fmla="*/ 0 w 405453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2939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4168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402" h="429151">
                <a:moveTo>
                  <a:pt x="0" y="0"/>
                </a:moveTo>
                <a:lnTo>
                  <a:pt x="496402" y="0"/>
                </a:lnTo>
                <a:lnTo>
                  <a:pt x="241685" y="429151"/>
                </a:lnTo>
                <a:lnTo>
                  <a:pt x="0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C1407BD9-25C8-4AA6-8632-C7E31620E672}"/>
              </a:ext>
            </a:extLst>
          </p:cNvPr>
          <p:cNvSpPr/>
          <p:nvPr userDrawn="1"/>
        </p:nvSpPr>
        <p:spPr>
          <a:xfrm>
            <a:off x="1666248" y="6297829"/>
            <a:ext cx="10523839" cy="429151"/>
          </a:xfrm>
          <a:custGeom>
            <a:avLst/>
            <a:gdLst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0 w 7473797"/>
              <a:gd name="connsiteY3" fmla="*/ 429151 h 429151"/>
              <a:gd name="connsiteX4" fmla="*/ 0 w 7473797"/>
              <a:gd name="connsiteY4" fmla="*/ 0 h 429151"/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245269 w 7473797"/>
              <a:gd name="connsiteY3" fmla="*/ 429151 h 429151"/>
              <a:gd name="connsiteX4" fmla="*/ 0 w 747379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257559 w 7486087"/>
              <a:gd name="connsiteY3" fmla="*/ 429151 h 429151"/>
              <a:gd name="connsiteX4" fmla="*/ 0 w 748608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179362 w 7486087"/>
              <a:gd name="connsiteY3" fmla="*/ 429151 h 429151"/>
              <a:gd name="connsiteX4" fmla="*/ 0 w 7486087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86087" h="429151">
                <a:moveTo>
                  <a:pt x="0" y="0"/>
                </a:moveTo>
                <a:lnTo>
                  <a:pt x="7486087" y="0"/>
                </a:lnTo>
                <a:lnTo>
                  <a:pt x="7486087" y="429151"/>
                </a:lnTo>
                <a:lnTo>
                  <a:pt x="179362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9CE6CE38-C113-454A-BE41-84C3513FBF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76" y="55762"/>
            <a:ext cx="82675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71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A4F3654-6A02-4F75-9317-85BF0C01E238}"/>
              </a:ext>
            </a:extLst>
          </p:cNvPr>
          <p:cNvSpPr/>
          <p:nvPr/>
        </p:nvSpPr>
        <p:spPr>
          <a:xfrm>
            <a:off x="0" y="0"/>
            <a:ext cx="215371" cy="6858000"/>
          </a:xfrm>
          <a:prstGeom prst="rect">
            <a:avLst/>
          </a:prstGeom>
          <a:gradFill flip="none" rotWithShape="1">
            <a:gsLst>
              <a:gs pos="16000">
                <a:schemeClr val="accent1">
                  <a:lumMod val="5000"/>
                  <a:lumOff val="95000"/>
                </a:schemeClr>
              </a:gs>
              <a:gs pos="86000">
                <a:schemeClr val="tx1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>
              <a:latin typeface="Helvetica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B87EBB-A4F5-4DB5-95E1-3FC962699C85}"/>
              </a:ext>
            </a:extLst>
          </p:cNvPr>
          <p:cNvSpPr/>
          <p:nvPr/>
        </p:nvSpPr>
        <p:spPr>
          <a:xfrm>
            <a:off x="-483" y="764687"/>
            <a:ext cx="12191053" cy="12858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3000">
                <a:schemeClr val="tx1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Helvetic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371" y="900299"/>
            <a:ext cx="5880629" cy="539202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  <a:lvl2pPr marL="684213" indent="-227013">
              <a:buFont typeface="Arial" panose="020B0604020202020204" pitchFamily="34" charset="0"/>
              <a:buChar char="○"/>
              <a:defRPr sz="20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2pPr>
            <a:lvl3pPr marL="1141413" indent="-227013">
              <a:buFont typeface="Wingdings" panose="05000000000000000000" pitchFamily="2" charset="2"/>
              <a:buChar char="§"/>
              <a:defRPr sz="18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3pPr>
            <a:lvl4pPr marL="1598613" indent="-227013">
              <a:buFont typeface="Calibri" panose="020F0502020204030204" pitchFamily="34" charset="0"/>
              <a:buChar char="‒"/>
              <a:defRPr sz="16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4pPr>
            <a:lvl5pPr marL="2055813" indent="-227013">
              <a:buFont typeface="Wingdings" panose="05000000000000000000" pitchFamily="2" charset="2"/>
              <a:buChar char="Ø"/>
              <a:defRPr sz="1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215371" y="-2"/>
            <a:ext cx="11976629" cy="762313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3600" b="1">
                <a:solidFill>
                  <a:schemeClr val="tx1">
                    <a:lumMod val="5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C4D347-5CF9-46A4-95B4-99D42A6ED4ED}"/>
              </a:ext>
            </a:extLst>
          </p:cNvPr>
          <p:cNvGrpSpPr/>
          <p:nvPr/>
        </p:nvGrpSpPr>
        <p:grpSpPr>
          <a:xfrm>
            <a:off x="1" y="6129878"/>
            <a:ext cx="12190086" cy="803787"/>
            <a:chOff x="2779" y="4532653"/>
            <a:chExt cx="12190086" cy="803787"/>
          </a:xfrm>
        </p:grpSpPr>
        <p:pic>
          <p:nvPicPr>
            <p:cNvPr id="20" name="Picture 8">
              <a:extLst>
                <a:ext uri="{FF2B5EF4-FFF2-40B4-BE49-F238E27FC236}">
                  <a16:creationId xmlns:a16="http://schemas.microsoft.com/office/drawing/2014/main" id="{9DFC53A5-877A-457F-B799-699C63C125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5791" y="4532653"/>
              <a:ext cx="1619864" cy="80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3E0AA28E-F1A1-489E-A50A-995B2D5B52F9}"/>
                </a:ext>
              </a:extLst>
            </p:cNvPr>
            <p:cNvSpPr/>
            <p:nvPr/>
          </p:nvSpPr>
          <p:spPr>
            <a:xfrm>
              <a:off x="2779" y="4700889"/>
              <a:ext cx="488066" cy="429151"/>
            </a:xfrm>
            <a:custGeom>
              <a:avLst/>
              <a:gdLst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486570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229395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05453"/>
                <a:gd name="connsiteY0" fmla="*/ 0 h 429151"/>
                <a:gd name="connsiteX1" fmla="*/ 405453 w 405453"/>
                <a:gd name="connsiteY1" fmla="*/ 7374 h 429151"/>
                <a:gd name="connsiteX2" fmla="*/ 229395 w 405453"/>
                <a:gd name="connsiteY2" fmla="*/ 429151 h 429151"/>
                <a:gd name="connsiteX3" fmla="*/ 0 w 405453"/>
                <a:gd name="connsiteY3" fmla="*/ 429151 h 429151"/>
                <a:gd name="connsiteX4" fmla="*/ 0 w 405453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2939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4168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6402" h="429151">
                  <a:moveTo>
                    <a:pt x="0" y="0"/>
                  </a:moveTo>
                  <a:lnTo>
                    <a:pt x="496402" y="0"/>
                  </a:lnTo>
                  <a:lnTo>
                    <a:pt x="241685" y="429151"/>
                  </a:lnTo>
                  <a:lnTo>
                    <a:pt x="0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Helvetica" pitchFamily="2" charset="0"/>
              </a:endParaRPr>
            </a:p>
          </p:txBody>
        </p:sp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B6A48112-AE45-4F70-8A88-18B0F021CA88}"/>
                </a:ext>
              </a:extLst>
            </p:cNvPr>
            <p:cNvSpPr/>
            <p:nvPr/>
          </p:nvSpPr>
          <p:spPr>
            <a:xfrm>
              <a:off x="1669026" y="4700604"/>
              <a:ext cx="10523839" cy="429151"/>
            </a:xfrm>
            <a:custGeom>
              <a:avLst/>
              <a:gdLst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0 w 7473797"/>
                <a:gd name="connsiteY3" fmla="*/ 429151 h 429151"/>
                <a:gd name="connsiteX4" fmla="*/ 0 w 7473797"/>
                <a:gd name="connsiteY4" fmla="*/ 0 h 429151"/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245269 w 7473797"/>
                <a:gd name="connsiteY3" fmla="*/ 429151 h 429151"/>
                <a:gd name="connsiteX4" fmla="*/ 0 w 747379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257559 w 7486087"/>
                <a:gd name="connsiteY3" fmla="*/ 429151 h 429151"/>
                <a:gd name="connsiteX4" fmla="*/ 0 w 748608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179362 w 7486087"/>
                <a:gd name="connsiteY3" fmla="*/ 429151 h 429151"/>
                <a:gd name="connsiteX4" fmla="*/ 0 w 7486087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6087" h="429151">
                  <a:moveTo>
                    <a:pt x="0" y="0"/>
                  </a:moveTo>
                  <a:lnTo>
                    <a:pt x="7486087" y="0"/>
                  </a:lnTo>
                  <a:lnTo>
                    <a:pt x="7486087" y="429151"/>
                  </a:lnTo>
                  <a:lnTo>
                    <a:pt x="179362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Helvetica" pitchFamily="2" charset="0"/>
              </a:endParaRPr>
            </a:p>
          </p:txBody>
        </p:sp>
      </p:grp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B50422AB-0BAA-46A9-AE93-94762DFE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>
            <a:normAutofit/>
          </a:bodyPr>
          <a:lstStyle>
            <a:lvl1pPr algn="l">
              <a:defRPr>
                <a:latin typeface="Helvetica" pitchFamily="2" charset="0"/>
              </a:defRPr>
            </a:lvl1pPr>
          </a:lstStyle>
          <a:p>
            <a:r>
              <a:rPr lang="en-US"/>
              <a:t>JANNAF Conference Presentation: AMA NEP Reactor Scalability Assessment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67E3FFB-6101-4F71-875B-6BF54857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30642" cy="416086"/>
          </a:xfrm>
        </p:spPr>
        <p:txBody>
          <a:bodyPr>
            <a:normAutofit/>
          </a:bodyPr>
          <a:lstStyle>
            <a:lvl1pPr>
              <a:defRPr>
                <a:latin typeface="Helvetica" pitchFamily="2" charset="0"/>
              </a:defRPr>
            </a:lvl1pPr>
          </a:lstStyle>
          <a:p>
            <a:fld id="{766BF75F-BD6A-44DF-A00A-DFBF46F37F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B396C6-797E-4228-99DC-4A53C6FD18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530" y="2319108"/>
            <a:ext cx="5880100" cy="2553419"/>
          </a:xfrm>
        </p:spPr>
        <p:txBody>
          <a:bodyPr>
            <a:normAutofit/>
          </a:bodyPr>
          <a:lstStyle>
            <a:lvl1pPr marL="0" indent="0" algn="ctr">
              <a:buNone/>
              <a:defRPr>
                <a:latin typeface="Helvetica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EC6EA3B0-3AFE-4FE8-A2B8-1F2CD1085BF3}"/>
              </a:ext>
            </a:extLst>
          </p:cNvPr>
          <p:cNvSpPr/>
          <p:nvPr userDrawn="1"/>
        </p:nvSpPr>
        <p:spPr>
          <a:xfrm>
            <a:off x="1" y="6298114"/>
            <a:ext cx="488066" cy="429151"/>
          </a:xfrm>
          <a:custGeom>
            <a:avLst/>
            <a:gdLst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486570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229395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05453"/>
              <a:gd name="connsiteY0" fmla="*/ 0 h 429151"/>
              <a:gd name="connsiteX1" fmla="*/ 405453 w 405453"/>
              <a:gd name="connsiteY1" fmla="*/ 7374 h 429151"/>
              <a:gd name="connsiteX2" fmla="*/ 229395 w 405453"/>
              <a:gd name="connsiteY2" fmla="*/ 429151 h 429151"/>
              <a:gd name="connsiteX3" fmla="*/ 0 w 405453"/>
              <a:gd name="connsiteY3" fmla="*/ 429151 h 429151"/>
              <a:gd name="connsiteX4" fmla="*/ 0 w 405453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2939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4168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402" h="429151">
                <a:moveTo>
                  <a:pt x="0" y="0"/>
                </a:moveTo>
                <a:lnTo>
                  <a:pt x="496402" y="0"/>
                </a:lnTo>
                <a:lnTo>
                  <a:pt x="241685" y="429151"/>
                </a:lnTo>
                <a:lnTo>
                  <a:pt x="0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93A7E6FD-3CAE-46EF-8DF2-406851BE6A23}"/>
              </a:ext>
            </a:extLst>
          </p:cNvPr>
          <p:cNvSpPr/>
          <p:nvPr userDrawn="1"/>
        </p:nvSpPr>
        <p:spPr>
          <a:xfrm>
            <a:off x="1666248" y="6297829"/>
            <a:ext cx="10523839" cy="429151"/>
          </a:xfrm>
          <a:custGeom>
            <a:avLst/>
            <a:gdLst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0 w 7473797"/>
              <a:gd name="connsiteY3" fmla="*/ 429151 h 429151"/>
              <a:gd name="connsiteX4" fmla="*/ 0 w 7473797"/>
              <a:gd name="connsiteY4" fmla="*/ 0 h 429151"/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245269 w 7473797"/>
              <a:gd name="connsiteY3" fmla="*/ 429151 h 429151"/>
              <a:gd name="connsiteX4" fmla="*/ 0 w 747379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257559 w 7486087"/>
              <a:gd name="connsiteY3" fmla="*/ 429151 h 429151"/>
              <a:gd name="connsiteX4" fmla="*/ 0 w 748608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179362 w 7486087"/>
              <a:gd name="connsiteY3" fmla="*/ 429151 h 429151"/>
              <a:gd name="connsiteX4" fmla="*/ 0 w 7486087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86087" h="429151">
                <a:moveTo>
                  <a:pt x="0" y="0"/>
                </a:moveTo>
                <a:lnTo>
                  <a:pt x="7486087" y="0"/>
                </a:lnTo>
                <a:lnTo>
                  <a:pt x="7486087" y="429151"/>
                </a:lnTo>
                <a:lnTo>
                  <a:pt x="179362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C9AD93D3-5C6A-406D-B728-62ADF5FB90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76" y="55762"/>
            <a:ext cx="82675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511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274320"/>
            <a:ext cx="11643360" cy="91440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74320" y="6356350"/>
            <a:ext cx="330708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JANNAF Conference Presentation: AMA NEP Reactor Scalability Assessment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307080" cy="365125"/>
          </a:xfrm>
        </p:spPr>
        <p:txBody>
          <a:bodyPr/>
          <a:lstStyle/>
          <a:p>
            <a:fld id="{5ECE2AE1-2362-4FC1-9769-34086F018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84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274320"/>
            <a:ext cx="11643360" cy="9144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" y="1363741"/>
            <a:ext cx="5745480" cy="481322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63741"/>
            <a:ext cx="5745480" cy="481322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74320" y="6356350"/>
            <a:ext cx="330708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JANNAF Conference Presentation: AMA NEP Reactor Scalability Assessment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307080" cy="365125"/>
          </a:xfrm>
        </p:spPr>
        <p:txBody>
          <a:bodyPr/>
          <a:lstStyle/>
          <a:p>
            <a:fld id="{5ECE2AE1-2362-4FC1-9769-34086F018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6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2A6765A-1EF3-488B-952D-6D3FDDEB2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7876" y="2247181"/>
            <a:ext cx="8376249" cy="2363638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ctr">
              <a:defRPr sz="7200" b="1" baseline="0">
                <a:solidFill>
                  <a:schemeClr val="bg2"/>
                </a:solidFill>
                <a:effectLst>
                  <a:glow rad="88900">
                    <a:schemeClr val="accent4">
                      <a:lumMod val="50000"/>
                      <a:alpha val="72000"/>
                    </a:schemeClr>
                  </a:glow>
                </a:effectLst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414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6726EAD-F127-48DD-950F-0A45BB8C8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346861"/>
            <a:ext cx="5783771" cy="1082898"/>
          </a:xfrm>
          <a:prstGeom prst="rect">
            <a:avLst/>
          </a:prstGeom>
          <a:effectLst/>
        </p:spPr>
        <p:txBody>
          <a:bodyPr anchor="b">
            <a:noAutofit/>
          </a:bodyPr>
          <a:lstStyle>
            <a:lvl1pPr marL="0" indent="0" algn="ctr">
              <a:buNone/>
              <a:defRPr sz="3600" b="1">
                <a:solidFill>
                  <a:schemeClr val="bg2"/>
                </a:solidFill>
                <a:latin typeface="Helvetica" pitchFamily="2" charset="0"/>
                <a:cs typeface="Calibri" panose="020F050202020403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66CA17D-7804-4881-B97F-295D35034C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239" y="5633168"/>
            <a:ext cx="8051321" cy="39382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2800" b="1" baseline="0">
                <a:solidFill>
                  <a:schemeClr val="bg2"/>
                </a:solidFill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7340936-B284-4A8E-948E-6B7863BBE8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4240" y="6057509"/>
            <a:ext cx="8051321" cy="3534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2000" baseline="0">
                <a:solidFill>
                  <a:schemeClr val="bg2"/>
                </a:solidFill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92D992F-A0C6-4ADB-B5BE-482BDC2B5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94" y="2915729"/>
            <a:ext cx="5641680" cy="122772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b="1" kern="1200" dirty="0">
                <a:solidFill>
                  <a:schemeClr val="bg2"/>
                </a:solidFill>
                <a:latin typeface="Helvetica" pitchFamily="2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52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B00767-C6F4-4DDD-BB52-75DFC2FE6A31}"/>
              </a:ext>
            </a:extLst>
          </p:cNvPr>
          <p:cNvSpPr/>
          <p:nvPr/>
        </p:nvSpPr>
        <p:spPr>
          <a:xfrm>
            <a:off x="1" y="1"/>
            <a:ext cx="12192000" cy="76231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23000">
                <a:schemeClr val="tx1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E3B5F5-36F5-4C46-8E63-5F121C3596F7}"/>
              </a:ext>
            </a:extLst>
          </p:cNvPr>
          <p:cNvSpPr/>
          <p:nvPr/>
        </p:nvSpPr>
        <p:spPr>
          <a:xfrm>
            <a:off x="0" y="0"/>
            <a:ext cx="215371" cy="6858000"/>
          </a:xfrm>
          <a:prstGeom prst="rect">
            <a:avLst/>
          </a:prstGeom>
          <a:gradFill flip="none" rotWithShape="1">
            <a:gsLst>
              <a:gs pos="16000">
                <a:schemeClr val="accent1">
                  <a:lumMod val="5000"/>
                  <a:lumOff val="95000"/>
                </a:schemeClr>
              </a:gs>
              <a:gs pos="86000">
                <a:schemeClr val="tx1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369042-8549-4571-8307-50D8402C3CA1}"/>
              </a:ext>
            </a:extLst>
          </p:cNvPr>
          <p:cNvGrpSpPr/>
          <p:nvPr/>
        </p:nvGrpSpPr>
        <p:grpSpPr>
          <a:xfrm>
            <a:off x="1" y="6132837"/>
            <a:ext cx="12190086" cy="803787"/>
            <a:chOff x="2779" y="4535612"/>
            <a:chExt cx="12190086" cy="803787"/>
          </a:xfrm>
        </p:grpSpPr>
        <p:pic>
          <p:nvPicPr>
            <p:cNvPr id="26" name="Picture 8">
              <a:extLst>
                <a:ext uri="{FF2B5EF4-FFF2-40B4-BE49-F238E27FC236}">
                  <a16:creationId xmlns:a16="http://schemas.microsoft.com/office/drawing/2014/main" id="{D4F7965B-F579-47AF-98C5-68EBFE0C3F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5791" y="4535612"/>
              <a:ext cx="1619864" cy="80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11">
              <a:extLst>
                <a:ext uri="{FF2B5EF4-FFF2-40B4-BE49-F238E27FC236}">
                  <a16:creationId xmlns:a16="http://schemas.microsoft.com/office/drawing/2014/main" id="{C8863BA2-C8FD-4991-B662-B4142F8BC085}"/>
                </a:ext>
              </a:extLst>
            </p:cNvPr>
            <p:cNvSpPr/>
            <p:nvPr/>
          </p:nvSpPr>
          <p:spPr>
            <a:xfrm>
              <a:off x="2779" y="4700889"/>
              <a:ext cx="488066" cy="429151"/>
            </a:xfrm>
            <a:custGeom>
              <a:avLst/>
              <a:gdLst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486570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86570"/>
                <a:gd name="connsiteY0" fmla="*/ 0 h 429151"/>
                <a:gd name="connsiteX1" fmla="*/ 486570 w 486570"/>
                <a:gd name="connsiteY1" fmla="*/ 0 h 429151"/>
                <a:gd name="connsiteX2" fmla="*/ 229395 w 486570"/>
                <a:gd name="connsiteY2" fmla="*/ 429151 h 429151"/>
                <a:gd name="connsiteX3" fmla="*/ 0 w 486570"/>
                <a:gd name="connsiteY3" fmla="*/ 429151 h 429151"/>
                <a:gd name="connsiteX4" fmla="*/ 0 w 486570"/>
                <a:gd name="connsiteY4" fmla="*/ 0 h 429151"/>
                <a:gd name="connsiteX0" fmla="*/ 0 w 405453"/>
                <a:gd name="connsiteY0" fmla="*/ 0 h 429151"/>
                <a:gd name="connsiteX1" fmla="*/ 405453 w 405453"/>
                <a:gd name="connsiteY1" fmla="*/ 7374 h 429151"/>
                <a:gd name="connsiteX2" fmla="*/ 229395 w 405453"/>
                <a:gd name="connsiteY2" fmla="*/ 429151 h 429151"/>
                <a:gd name="connsiteX3" fmla="*/ 0 w 405453"/>
                <a:gd name="connsiteY3" fmla="*/ 429151 h 429151"/>
                <a:gd name="connsiteX4" fmla="*/ 0 w 405453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2939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  <a:gd name="connsiteX0" fmla="*/ 0 w 496402"/>
                <a:gd name="connsiteY0" fmla="*/ 0 h 429151"/>
                <a:gd name="connsiteX1" fmla="*/ 496402 w 496402"/>
                <a:gd name="connsiteY1" fmla="*/ 0 h 429151"/>
                <a:gd name="connsiteX2" fmla="*/ 241685 w 496402"/>
                <a:gd name="connsiteY2" fmla="*/ 429151 h 429151"/>
                <a:gd name="connsiteX3" fmla="*/ 0 w 496402"/>
                <a:gd name="connsiteY3" fmla="*/ 429151 h 429151"/>
                <a:gd name="connsiteX4" fmla="*/ 0 w 496402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6402" h="429151">
                  <a:moveTo>
                    <a:pt x="0" y="0"/>
                  </a:moveTo>
                  <a:lnTo>
                    <a:pt x="496402" y="0"/>
                  </a:lnTo>
                  <a:lnTo>
                    <a:pt x="241685" y="429151"/>
                  </a:lnTo>
                  <a:lnTo>
                    <a:pt x="0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Rectangle 13">
              <a:extLst>
                <a:ext uri="{FF2B5EF4-FFF2-40B4-BE49-F238E27FC236}">
                  <a16:creationId xmlns:a16="http://schemas.microsoft.com/office/drawing/2014/main" id="{5BAD6AC2-8A8C-442F-BC77-A768F1991DCD}"/>
                </a:ext>
              </a:extLst>
            </p:cNvPr>
            <p:cNvSpPr/>
            <p:nvPr/>
          </p:nvSpPr>
          <p:spPr>
            <a:xfrm>
              <a:off x="1669026" y="4700604"/>
              <a:ext cx="10523839" cy="429151"/>
            </a:xfrm>
            <a:custGeom>
              <a:avLst/>
              <a:gdLst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0 w 7473797"/>
                <a:gd name="connsiteY3" fmla="*/ 429151 h 429151"/>
                <a:gd name="connsiteX4" fmla="*/ 0 w 7473797"/>
                <a:gd name="connsiteY4" fmla="*/ 0 h 429151"/>
                <a:gd name="connsiteX0" fmla="*/ 0 w 7473797"/>
                <a:gd name="connsiteY0" fmla="*/ 0 h 429151"/>
                <a:gd name="connsiteX1" fmla="*/ 7473797 w 7473797"/>
                <a:gd name="connsiteY1" fmla="*/ 0 h 429151"/>
                <a:gd name="connsiteX2" fmla="*/ 7473797 w 7473797"/>
                <a:gd name="connsiteY2" fmla="*/ 429151 h 429151"/>
                <a:gd name="connsiteX3" fmla="*/ 245269 w 7473797"/>
                <a:gd name="connsiteY3" fmla="*/ 429151 h 429151"/>
                <a:gd name="connsiteX4" fmla="*/ 0 w 747379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257559 w 7486087"/>
                <a:gd name="connsiteY3" fmla="*/ 429151 h 429151"/>
                <a:gd name="connsiteX4" fmla="*/ 0 w 7486087"/>
                <a:gd name="connsiteY4" fmla="*/ 0 h 429151"/>
                <a:gd name="connsiteX0" fmla="*/ 0 w 7486087"/>
                <a:gd name="connsiteY0" fmla="*/ 0 h 429151"/>
                <a:gd name="connsiteX1" fmla="*/ 7486087 w 7486087"/>
                <a:gd name="connsiteY1" fmla="*/ 0 h 429151"/>
                <a:gd name="connsiteX2" fmla="*/ 7486087 w 7486087"/>
                <a:gd name="connsiteY2" fmla="*/ 429151 h 429151"/>
                <a:gd name="connsiteX3" fmla="*/ 179362 w 7486087"/>
                <a:gd name="connsiteY3" fmla="*/ 429151 h 429151"/>
                <a:gd name="connsiteX4" fmla="*/ 0 w 7486087"/>
                <a:gd name="connsiteY4" fmla="*/ 0 h 42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6087" h="429151">
                  <a:moveTo>
                    <a:pt x="0" y="0"/>
                  </a:moveTo>
                  <a:lnTo>
                    <a:pt x="7486087" y="0"/>
                  </a:lnTo>
                  <a:lnTo>
                    <a:pt x="7486087" y="429151"/>
                  </a:lnTo>
                  <a:lnTo>
                    <a:pt x="179362" y="42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371" y="867071"/>
            <a:ext cx="11759347" cy="542525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1pPr>
            <a:lvl2pPr marL="684213" indent="-227013">
              <a:buFont typeface="Arial" panose="020B0604020202020204" pitchFamily="34" charset="0"/>
              <a:buChar char="○"/>
              <a:defRPr sz="20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2pPr>
            <a:lvl3pPr marL="1141413" indent="-227013">
              <a:buFont typeface="Wingdings" panose="05000000000000000000" pitchFamily="2" charset="2"/>
              <a:buChar char="§"/>
              <a:defRPr sz="18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3pPr>
            <a:lvl4pPr marL="1598613" indent="-227013">
              <a:buFont typeface="Calibri" panose="020F0502020204030204" pitchFamily="34" charset="0"/>
              <a:buChar char="‒"/>
              <a:defRPr sz="16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4pPr>
            <a:lvl5pPr marL="2055813" indent="-227013">
              <a:buFont typeface="Wingdings" panose="05000000000000000000" pitchFamily="2" charset="2"/>
              <a:buChar char="Ø"/>
              <a:defRPr sz="14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215370" y="-2"/>
            <a:ext cx="11759349" cy="762313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Helvetica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B50422AB-0BAA-46A9-AE93-94762DFE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JANNAF Conference Presentation: AMA NEP Reactor Scalability Assessment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67E3FFB-6101-4F71-875B-6BF54857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5404828C-2BC7-4BEE-8289-E88863BC243E}"/>
              </a:ext>
            </a:extLst>
          </p:cNvPr>
          <p:cNvSpPr/>
          <p:nvPr userDrawn="1"/>
        </p:nvSpPr>
        <p:spPr>
          <a:xfrm>
            <a:off x="1" y="6298114"/>
            <a:ext cx="488066" cy="429151"/>
          </a:xfrm>
          <a:custGeom>
            <a:avLst/>
            <a:gdLst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486570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86570"/>
              <a:gd name="connsiteY0" fmla="*/ 0 h 429151"/>
              <a:gd name="connsiteX1" fmla="*/ 486570 w 486570"/>
              <a:gd name="connsiteY1" fmla="*/ 0 h 429151"/>
              <a:gd name="connsiteX2" fmla="*/ 229395 w 486570"/>
              <a:gd name="connsiteY2" fmla="*/ 429151 h 429151"/>
              <a:gd name="connsiteX3" fmla="*/ 0 w 486570"/>
              <a:gd name="connsiteY3" fmla="*/ 429151 h 429151"/>
              <a:gd name="connsiteX4" fmla="*/ 0 w 486570"/>
              <a:gd name="connsiteY4" fmla="*/ 0 h 429151"/>
              <a:gd name="connsiteX0" fmla="*/ 0 w 405453"/>
              <a:gd name="connsiteY0" fmla="*/ 0 h 429151"/>
              <a:gd name="connsiteX1" fmla="*/ 405453 w 405453"/>
              <a:gd name="connsiteY1" fmla="*/ 7374 h 429151"/>
              <a:gd name="connsiteX2" fmla="*/ 229395 w 405453"/>
              <a:gd name="connsiteY2" fmla="*/ 429151 h 429151"/>
              <a:gd name="connsiteX3" fmla="*/ 0 w 405453"/>
              <a:gd name="connsiteY3" fmla="*/ 429151 h 429151"/>
              <a:gd name="connsiteX4" fmla="*/ 0 w 405453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2939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  <a:gd name="connsiteX0" fmla="*/ 0 w 496402"/>
              <a:gd name="connsiteY0" fmla="*/ 0 h 429151"/>
              <a:gd name="connsiteX1" fmla="*/ 496402 w 496402"/>
              <a:gd name="connsiteY1" fmla="*/ 0 h 429151"/>
              <a:gd name="connsiteX2" fmla="*/ 241685 w 496402"/>
              <a:gd name="connsiteY2" fmla="*/ 429151 h 429151"/>
              <a:gd name="connsiteX3" fmla="*/ 0 w 496402"/>
              <a:gd name="connsiteY3" fmla="*/ 429151 h 429151"/>
              <a:gd name="connsiteX4" fmla="*/ 0 w 496402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402" h="429151">
                <a:moveTo>
                  <a:pt x="0" y="0"/>
                </a:moveTo>
                <a:lnTo>
                  <a:pt x="496402" y="0"/>
                </a:lnTo>
                <a:lnTo>
                  <a:pt x="241685" y="429151"/>
                </a:lnTo>
                <a:lnTo>
                  <a:pt x="0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5D5F19-D045-4DC2-9D6D-2B464CFC77E2}"/>
              </a:ext>
            </a:extLst>
          </p:cNvPr>
          <p:cNvSpPr/>
          <p:nvPr userDrawn="1"/>
        </p:nvSpPr>
        <p:spPr>
          <a:xfrm>
            <a:off x="1666248" y="6297829"/>
            <a:ext cx="10523839" cy="429151"/>
          </a:xfrm>
          <a:custGeom>
            <a:avLst/>
            <a:gdLst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0 w 7473797"/>
              <a:gd name="connsiteY3" fmla="*/ 429151 h 429151"/>
              <a:gd name="connsiteX4" fmla="*/ 0 w 7473797"/>
              <a:gd name="connsiteY4" fmla="*/ 0 h 429151"/>
              <a:gd name="connsiteX0" fmla="*/ 0 w 7473797"/>
              <a:gd name="connsiteY0" fmla="*/ 0 h 429151"/>
              <a:gd name="connsiteX1" fmla="*/ 7473797 w 7473797"/>
              <a:gd name="connsiteY1" fmla="*/ 0 h 429151"/>
              <a:gd name="connsiteX2" fmla="*/ 7473797 w 7473797"/>
              <a:gd name="connsiteY2" fmla="*/ 429151 h 429151"/>
              <a:gd name="connsiteX3" fmla="*/ 245269 w 7473797"/>
              <a:gd name="connsiteY3" fmla="*/ 429151 h 429151"/>
              <a:gd name="connsiteX4" fmla="*/ 0 w 747379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257559 w 7486087"/>
              <a:gd name="connsiteY3" fmla="*/ 429151 h 429151"/>
              <a:gd name="connsiteX4" fmla="*/ 0 w 7486087"/>
              <a:gd name="connsiteY4" fmla="*/ 0 h 429151"/>
              <a:gd name="connsiteX0" fmla="*/ 0 w 7486087"/>
              <a:gd name="connsiteY0" fmla="*/ 0 h 429151"/>
              <a:gd name="connsiteX1" fmla="*/ 7486087 w 7486087"/>
              <a:gd name="connsiteY1" fmla="*/ 0 h 429151"/>
              <a:gd name="connsiteX2" fmla="*/ 7486087 w 7486087"/>
              <a:gd name="connsiteY2" fmla="*/ 429151 h 429151"/>
              <a:gd name="connsiteX3" fmla="*/ 179362 w 7486087"/>
              <a:gd name="connsiteY3" fmla="*/ 429151 h 429151"/>
              <a:gd name="connsiteX4" fmla="*/ 0 w 7486087"/>
              <a:gd name="connsiteY4" fmla="*/ 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86087" h="429151">
                <a:moveTo>
                  <a:pt x="0" y="0"/>
                </a:moveTo>
                <a:lnTo>
                  <a:pt x="7486087" y="0"/>
                </a:lnTo>
                <a:lnTo>
                  <a:pt x="7486087" y="429151"/>
                </a:lnTo>
                <a:lnTo>
                  <a:pt x="179362" y="42915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Helvetica" pitchFamily="2" charset="0"/>
            </a:endParaRP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596F356A-A5A6-4E44-982D-FC008DEF45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76" y="55762"/>
            <a:ext cx="82675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50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3767" y="6191251"/>
            <a:ext cx="548851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Helvetica" pitchFamily="2" charset="0"/>
                <a:ea typeface="Helvetica" pitchFamily="2" charset="0"/>
                <a:cs typeface="Helvetica" pitchFamily="2" charset="0"/>
              </a:defRPr>
            </a:lvl1pPr>
          </a:lstStyle>
          <a:p>
            <a:r>
              <a:rPr lang="en-US"/>
              <a:t>JANNAF Conference Presentation: AMA NEP Reactor Scalability Assessment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20967" y="6208714"/>
            <a:ext cx="74506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 eaLnBrk="1" hangingPunct="1">
              <a:defRPr sz="1200">
                <a:solidFill>
                  <a:schemeClr val="bg1"/>
                </a:solidFill>
                <a:latin typeface="Helvetica" pitchFamily="2" charset="0"/>
                <a:ea typeface="Helvetica" pitchFamily="2" charset="0"/>
                <a:cs typeface="Helvetica" pitchFamily="2" charset="0"/>
              </a:defRPr>
            </a:lvl1pPr>
          </a:lstStyle>
          <a:p>
            <a:fld id="{766BF75F-BD6A-44DF-A00A-DFBF46F37F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9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9" r:id="rId5"/>
    <p:sldLayoutId id="2147483721" r:id="rId6"/>
  </p:sldLayoutIdLst>
  <p:hf hdr="0" dt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Helvetica" pitchFamily="2" charset="0"/>
          <a:ea typeface="Helvetica" pitchFamily="2" charset="0"/>
          <a:cs typeface="Calibri" panose="020F0502020204030204" pitchFamily="34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" panose="020B0500000000000000" pitchFamily="34" charset="0"/>
          <a:ea typeface="Helvetica" panose="020B0500000000000000" pitchFamily="34" charset="0"/>
          <a:cs typeface="Helvetica" panose="020B0500000000000000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" panose="020B0500000000000000" pitchFamily="34" charset="0"/>
          <a:ea typeface="Helvetica" panose="020B0500000000000000" pitchFamily="34" charset="0"/>
          <a:cs typeface="Helvetica" panose="020B0500000000000000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" panose="020B0500000000000000" pitchFamily="34" charset="0"/>
          <a:ea typeface="Helvetica" panose="020B0500000000000000" pitchFamily="34" charset="0"/>
          <a:cs typeface="Helvetica" panose="020B0500000000000000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" panose="020B0500000000000000" pitchFamily="34" charset="0"/>
          <a:ea typeface="Helvetica" panose="020B0500000000000000" pitchFamily="34" charset="0"/>
          <a:cs typeface="Helvetica" panose="020B0500000000000000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" panose="020B0500000000000000" pitchFamily="34" charset="0"/>
          <a:ea typeface="Helvetica" panose="020B0500000000000000" pitchFamily="34" charset="0"/>
          <a:cs typeface="Helvetica" panose="020B0500000000000000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" panose="020B0500000000000000" pitchFamily="34" charset="0"/>
          <a:ea typeface="Helvetica" panose="020B0500000000000000" pitchFamily="34" charset="0"/>
          <a:cs typeface="Helvetica" panose="020B0500000000000000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" panose="020B0500000000000000" pitchFamily="34" charset="0"/>
          <a:ea typeface="Helvetica" panose="020B0500000000000000" pitchFamily="34" charset="0"/>
          <a:cs typeface="Helvetica" panose="020B0500000000000000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" panose="020B0500000000000000" pitchFamily="34" charset="0"/>
          <a:ea typeface="Helvetica" panose="020B0500000000000000" pitchFamily="34" charset="0"/>
          <a:cs typeface="Helvetica" panose="020B0500000000000000" pitchFamily="34" charset="0"/>
        </a:defRPr>
      </a:lvl9pPr>
    </p:titleStyle>
    <p:bodyStyle>
      <a:lvl1pPr marL="227013" indent="-227013" algn="l" defTabSz="912813" rtl="0" eaLnBrk="1" fontAlgn="base" hangingPunct="1">
        <a:lnSpc>
          <a:spcPct val="10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accent2">
              <a:lumMod val="10000"/>
            </a:schemeClr>
          </a:solidFill>
          <a:latin typeface="Helvetica" pitchFamily="2" charset="0"/>
          <a:ea typeface="Helvetica" pitchFamily="2" charset="0"/>
          <a:cs typeface="Calibri" panose="020F0502020204030204" pitchFamily="34" charset="0"/>
        </a:defRPr>
      </a:lvl1pPr>
      <a:lvl2pPr marL="684213" indent="-227013" algn="l" defTabSz="912813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accent2">
              <a:lumMod val="10000"/>
            </a:schemeClr>
          </a:solidFill>
          <a:latin typeface="Helvetica" pitchFamily="2" charset="0"/>
          <a:ea typeface="Helvetica" pitchFamily="2" charset="0"/>
          <a:cs typeface="Calibri" panose="020F0502020204030204" pitchFamily="34" charset="0"/>
        </a:defRPr>
      </a:lvl2pPr>
      <a:lvl3pPr marL="1141413" indent="-227013" algn="l" defTabSz="912813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accent2">
              <a:lumMod val="10000"/>
            </a:schemeClr>
          </a:solidFill>
          <a:latin typeface="Helvetica" pitchFamily="2" charset="0"/>
          <a:ea typeface="Helvetica" pitchFamily="2" charset="0"/>
          <a:cs typeface="Calibri" panose="020F0502020204030204" pitchFamily="34" charset="0"/>
        </a:defRPr>
      </a:lvl3pPr>
      <a:lvl4pPr marL="1598613" indent="-227013" algn="l" defTabSz="912813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accent2">
              <a:lumMod val="10000"/>
            </a:schemeClr>
          </a:solidFill>
          <a:latin typeface="Helvetica" pitchFamily="2" charset="0"/>
          <a:ea typeface="Helvetica" pitchFamily="2" charset="0"/>
          <a:cs typeface="Calibri" panose="020F0502020204030204" pitchFamily="34" charset="0"/>
        </a:defRPr>
      </a:lvl4pPr>
      <a:lvl5pPr marL="2055813" indent="-227013" algn="l" defTabSz="912813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accent2">
              <a:lumMod val="10000"/>
            </a:schemeClr>
          </a:solidFill>
          <a:latin typeface="Helvetica" pitchFamily="2" charset="0"/>
          <a:ea typeface="Helvetica" pitchFamily="2" charset="0"/>
          <a:cs typeface="Calibri" panose="020F0502020204030204" pitchFamily="34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C86378-6536-4768-BD94-C07DFAD8BB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BD8CA852-7F2A-46B1-B673-D9ECCD30AB8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656" y="5719974"/>
            <a:ext cx="24161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7D47ABD-2E58-4570-BAC4-4F064E59D4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922" y="88900"/>
            <a:ext cx="82675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15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20" r:id="rId3"/>
    <p:sldLayoutId id="214748372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140.png"/><Relationship Id="rId7" Type="http://schemas.openxmlformats.org/officeDocument/2006/relationships/image" Target="../media/image18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26D5DC11-EDBE-4BC7-B87E-E2DFC7F71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2845" y="4715307"/>
            <a:ext cx="7612716" cy="714452"/>
          </a:xfrm>
        </p:spPr>
        <p:txBody>
          <a:bodyPr anchor="ctr" anchorCtr="0"/>
          <a:lstStyle/>
          <a:p>
            <a:pPr algn="r"/>
            <a:r>
              <a:rPr lang="en-US" sz="2400" dirty="0"/>
              <a:t>JANNAF December 2022 Conference Presentation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7EEF2-38C7-49A6-B221-8AC1ED6B06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6756" y="5429759"/>
            <a:ext cx="9338804" cy="960604"/>
          </a:xfrm>
        </p:spPr>
        <p:txBody>
          <a:bodyPr>
            <a:noAutofit/>
          </a:bodyPr>
          <a:lstStyle/>
          <a:p>
            <a:r>
              <a:rPr lang="en-US" sz="2000" dirty="0"/>
              <a:t>Presented by: Corey Smith</a:t>
            </a:r>
          </a:p>
          <a:p>
            <a:r>
              <a:rPr lang="en-US" sz="2000" dirty="0"/>
              <a:t>Supported by: </a:t>
            </a:r>
            <a:r>
              <a:rPr lang="en-US" sz="2000" dirty="0">
                <a:cs typeface="Helvetica"/>
              </a:rPr>
              <a:t>Dennis Nikitaev, </a:t>
            </a:r>
            <a:r>
              <a:rPr lang="en-US" sz="2000" dirty="0"/>
              <a:t>Matthew Duchek, Kelsa Palomares, DV Rao</a:t>
            </a:r>
            <a:endParaRPr lang="en-US" sz="2000" dirty="0">
              <a:cs typeface="Helvetica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937489-4EBA-4F6D-AFA0-84A9409896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4239" y="6504587"/>
            <a:ext cx="8051321" cy="353413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December 5</a:t>
            </a:r>
            <a:r>
              <a:rPr lang="en-US" b="1" baseline="30000" dirty="0"/>
              <a:t>th</a:t>
            </a:r>
            <a:r>
              <a:rPr lang="en-US" b="1" dirty="0"/>
              <a:t>, 2022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CFE97B-E06C-45B8-8A1E-F0E364A3AF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95" y="2869035"/>
            <a:ext cx="6796278" cy="1274415"/>
          </a:xfrm>
        </p:spPr>
        <p:txBody>
          <a:bodyPr>
            <a:normAutofit fontScale="90000"/>
          </a:bodyPr>
          <a:lstStyle/>
          <a:p>
            <a:r>
              <a:rPr lang="en-US" dirty="0"/>
              <a:t>Coupled Reactor Multiphysics and Mass Scalability Assessment for Crewed Megawatt-Class NEP System Architectures</a:t>
            </a:r>
          </a:p>
        </p:txBody>
      </p:sp>
    </p:spTree>
    <p:extLst>
      <p:ext uri="{BB962C8B-B14F-4D97-AF65-F5344CB8AC3E}">
        <p14:creationId xmlns:p14="http://schemas.microsoft.com/office/powerpoint/2010/main" val="1909308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740D276-747B-4E17-9F93-42C33FF0E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HTGR Pressure Loss Sensitivity Assessment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084AB9E8-545F-4765-97A5-DAFDCA40E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0" y="793443"/>
            <a:ext cx="8416330" cy="5425251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Perturbations of the four main PCS boundary conditions provide an understanding of how the pressure loss varies across a wide sweep of operating conditions </a:t>
            </a:r>
          </a:p>
          <a:p>
            <a:r>
              <a:rPr lang="en-US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Key observations: </a:t>
            </a:r>
          </a:p>
          <a:p>
            <a:pPr lvl="1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Reactor pressure drop is strongly correlated to the inlet pressure’s impact on the fluid density </a:t>
            </a:r>
          </a:p>
          <a:p>
            <a:pPr lvl="1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As fluid pressure increases, frictional and momentum pressure losses significantly decrease</a:t>
            </a:r>
          </a:p>
          <a:p>
            <a:pPr lvl="1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Pressure drop increases as:</a:t>
            </a:r>
          </a:p>
          <a:p>
            <a:pPr lvl="2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Inlet pressure </a:t>
            </a:r>
            <a:r>
              <a:rPr lang="en-US" sz="16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decreases</a:t>
            </a:r>
          </a:p>
          <a:p>
            <a:pPr lvl="2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Mass flow rate </a:t>
            </a:r>
            <a:r>
              <a:rPr lang="en-US" sz="1600" b="1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increases</a:t>
            </a:r>
          </a:p>
          <a:p>
            <a:pPr lvl="2"/>
            <a:r>
              <a:rPr lang="el-GR" sz="1600" dirty="0">
                <a:latin typeface="Helvetica" panose="020B0604020202020204" pitchFamily="34" charset="0"/>
                <a:cs typeface="Helvetica" panose="020B0604020202020204" pitchFamily="34" charset="0"/>
              </a:rPr>
              <a:t>Δ</a:t>
            </a: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T </a:t>
            </a:r>
            <a:r>
              <a:rPr lang="en-US" sz="16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decreases</a:t>
            </a:r>
          </a:p>
          <a:p>
            <a:pPr lvl="2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PCIT </a:t>
            </a:r>
            <a:r>
              <a:rPr lang="en-US" sz="1600" b="1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increases</a:t>
            </a: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1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9DD4B0C-4ED2-482C-BD61-014B7FA28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370" y="4736821"/>
            <a:ext cx="4122627" cy="637024"/>
          </a:xfrm>
          <a:prstGeom prst="rect">
            <a:avLst/>
          </a:prstGeom>
        </p:spPr>
      </p:pic>
      <p:pic>
        <p:nvPicPr>
          <p:cNvPr id="11" name="Content Placeholder 4" descr="Chart, histogram&#10;&#10;Description automatically generated">
            <a:extLst>
              <a:ext uri="{FF2B5EF4-FFF2-40B4-BE49-F238E27FC236}">
                <a16:creationId xmlns:a16="http://schemas.microsoft.com/office/drawing/2014/main" id="{4AD2D6F7-4561-40E5-AD85-1EEA63AF18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5671" r="6847" b="2803"/>
          <a:stretch/>
        </p:blipFill>
        <p:spPr bwMode="auto">
          <a:xfrm>
            <a:off x="5786538" y="3050632"/>
            <a:ext cx="2690737" cy="224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20653F-4D71-4DB1-A3C3-5A2CA050E8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124"/>
          <a:stretch/>
        </p:blipFill>
        <p:spPr>
          <a:xfrm>
            <a:off x="8766640" y="3584096"/>
            <a:ext cx="3229690" cy="2690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0CD99B-8204-4F76-9E14-22E0F07638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797"/>
          <a:stretch/>
        </p:blipFill>
        <p:spPr>
          <a:xfrm>
            <a:off x="8820805" y="868032"/>
            <a:ext cx="3121361" cy="26908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C68D95C-0395-492D-A1CD-331CE00DDEC9}"/>
              </a:ext>
            </a:extLst>
          </p:cNvPr>
          <p:cNvSpPr/>
          <p:nvPr/>
        </p:nvSpPr>
        <p:spPr>
          <a:xfrm>
            <a:off x="554829" y="5373845"/>
            <a:ext cx="7854432" cy="8759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While higher gas pressure leads to lower pressure losses, a thicker pressure vessel is required. Reactor inlet conditions are heavily dependent on the exit conditions of the primary heat rejection system (radiators).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3DF7451-1295-42C8-AF39-719DE5DD7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15D17E2-F1E0-45CD-90F9-A83BFFA2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397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9D0BF540-5CFD-4339-B10B-86EF22ED3E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1800" b="1" dirty="0"/>
                  <a:t>Key Observations:</a:t>
                </a:r>
              </a:p>
              <a:p>
                <a:pPr lvl="1"/>
                <a:r>
                  <a:rPr lang="en-US" sz="1600" dirty="0"/>
                  <a:t>Mass flow rate increase and / or inlet gas temperature decrease will decrease reactor </a:t>
                </a:r>
                <a:r>
                  <a:rPr lang="el-GR" sz="1600" dirty="0"/>
                  <a:t>α</a:t>
                </a:r>
                <a:r>
                  <a:rPr lang="en-US" sz="1600" dirty="0"/>
                  <a:t> due to the thermal power increase (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ΔH</m:t>
                    </m:r>
                  </m:oMath>
                </a14:m>
                <a:r>
                  <a:rPr lang="en-US" sz="1600" dirty="0"/>
                  <a:t>) and change in required number of unit cells</a:t>
                </a:r>
              </a:p>
              <a:p>
                <a:pPr lvl="1"/>
                <a:r>
                  <a:rPr lang="en-US" sz="1600" dirty="0"/>
                  <a:t>Inlet gas temperature decrease will also reduce the temperature of the pressure vessel, allowing for a smaller thickness</a:t>
                </a:r>
              </a:p>
              <a:p>
                <a:pPr lvl="1"/>
                <a:r>
                  <a:rPr lang="en-US" sz="1600" dirty="0"/>
                  <a:t>Increasing the PCIT will yield a smaller reactor geometry due to enhanced in-core thermal hydraulics, but a thicker pressure vessel will be required</a:t>
                </a:r>
              </a:p>
              <a:p>
                <a:pPr lvl="1"/>
                <a:r>
                  <a:rPr lang="en-US" sz="1600" dirty="0"/>
                  <a:t>Large reactor </a:t>
                </a:r>
                <a:r>
                  <a:rPr lang="el-G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Ts will cause extreme thermal stresses on the fuel and other key subcomponent materials</a:t>
                </a:r>
                <a:endParaRPr lang="en-US" sz="1600" dirty="0"/>
              </a:p>
              <a:p>
                <a:pPr lvl="1"/>
                <a:r>
                  <a:rPr lang="en-US" sz="1600" dirty="0"/>
                  <a:t>System efficiency will decrease as mass flow rate increases, may also require additional PCS components</a:t>
                </a: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9D0BF540-5CFD-4339-B10B-86EF22ED3E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11" t="-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6">
            <a:extLst>
              <a:ext uri="{FF2B5EF4-FFF2-40B4-BE49-F238E27FC236}">
                <a16:creationId xmlns:a16="http://schemas.microsoft.com/office/drawing/2014/main" id="{9E62673E-E9B2-4135-8282-7053882E9F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HTGR Scalability 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B4D9B4-DBDE-4510-8B06-21501B45676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8"/>
          <a:stretch/>
        </p:blipFill>
        <p:spPr bwMode="auto">
          <a:xfrm>
            <a:off x="1842285" y="3290762"/>
            <a:ext cx="4050792" cy="2971800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784A6B-F8B2-4350-BD8F-65841959CB46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480" b="-358"/>
          <a:stretch/>
        </p:blipFill>
        <p:spPr bwMode="auto">
          <a:xfrm>
            <a:off x="6302880" y="3290762"/>
            <a:ext cx="4046835" cy="2971800"/>
          </a:xfrm>
          <a:prstGeom prst="rect">
            <a:avLst/>
          </a:prstGeom>
          <a:noFill/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D5CDB2E5-FEF8-4046-AD08-248007C26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6FC6587E-7820-4D9F-ADBF-1AEEFD0F4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37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D6C97C-4303-452A-A8A2-2881679D6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4" y="867071"/>
            <a:ext cx="7225662" cy="5425251"/>
          </a:xfrm>
        </p:spPr>
        <p:txBody>
          <a:bodyPr>
            <a:normAutofit/>
          </a:bodyPr>
          <a:lstStyle/>
          <a:p>
            <a:r>
              <a:rPr lang="en-US" sz="1800" b="1" dirty="0"/>
              <a:t>Pumped lithium reactors were investigated during the SP-100 project due to their promising fluid properties, including high boiling point (~1600 K) </a:t>
            </a:r>
          </a:p>
          <a:p>
            <a:pPr lvl="1"/>
            <a:r>
              <a:rPr lang="en-US" sz="1600" dirty="0"/>
              <a:t>Pumped liquid metal offer several thermal hydraulic advantages, including low pressure losses and excellent thermophysical properties</a:t>
            </a:r>
          </a:p>
          <a:p>
            <a:pPr lvl="1"/>
            <a:r>
              <a:rPr lang="en-US" sz="1600" dirty="0"/>
              <a:t>Corrosivity and chemical reactions with several in-core and primary loop components is a concern</a:t>
            </a:r>
          </a:p>
          <a:p>
            <a:r>
              <a:rPr lang="en-US" sz="1800" b="1" dirty="0"/>
              <a:t>Key inputs and outputs to this scalability assessment are akin to the gas-cooled reactor option, but the reactor inlet / outlet temperature are driven by the heat exchanger conditions</a:t>
            </a:r>
          </a:p>
          <a:p>
            <a:pPr lvl="1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Inputs: Total mass flow rate, inlet pressure, PCIT, and reactor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lvl="1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Outputs: Pressure drop, reactor mass, external shield mass, total thermal power / power density, pressure vessel thickness / mass</a:t>
            </a:r>
          </a:p>
          <a:p>
            <a:pPr marL="227013" marR="0" lvl="0" indent="-227013" algn="l" defTabSz="912813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This technology option is currently de-emphasized by the SNP project’s NEP Technology Maturation Plan (TMP)</a:t>
            </a:r>
          </a:p>
          <a:p>
            <a:pPr lvl="1"/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F549197-C68F-4CA1-B04D-3C7E58E30C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LMR Reactor Scalability Approach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084B1B-6B17-4484-82AB-5F00DF4F72CA}"/>
              </a:ext>
            </a:extLst>
          </p:cNvPr>
          <p:cNvSpPr/>
          <p:nvPr/>
        </p:nvSpPr>
        <p:spPr>
          <a:xfrm>
            <a:off x="2122820" y="5535263"/>
            <a:ext cx="9038677" cy="5727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This option is included in this work to provide a metric for comparing the results of HTGRs and HPRs while providing backbone results in case LMRs reach a high enough TRL.</a:t>
            </a:r>
          </a:p>
        </p:txBody>
      </p:sp>
      <p:graphicFrame>
        <p:nvGraphicFramePr>
          <p:cNvPr id="25" name="Table 8">
            <a:extLst>
              <a:ext uri="{FF2B5EF4-FFF2-40B4-BE49-F238E27FC236}">
                <a16:creationId xmlns:a16="http://schemas.microsoft.com/office/drawing/2014/main" id="{CCFC43F8-9E3F-4A00-B712-12CF7DD089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179886"/>
              </p:ext>
            </p:extLst>
          </p:nvPr>
        </p:nvGraphicFramePr>
        <p:xfrm>
          <a:off x="7735528" y="3102623"/>
          <a:ext cx="4303356" cy="1676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53480">
                  <a:extLst>
                    <a:ext uri="{9D8B030D-6E8A-4147-A177-3AD203B41FA5}">
                      <a16:colId xmlns:a16="http://schemas.microsoft.com/office/drawing/2014/main" val="133184101"/>
                    </a:ext>
                  </a:extLst>
                </a:gridCol>
                <a:gridCol w="2149876">
                  <a:extLst>
                    <a:ext uri="{9D8B030D-6E8A-4147-A177-3AD203B41FA5}">
                      <a16:colId xmlns:a16="http://schemas.microsoft.com/office/drawing/2014/main" val="38788129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Input 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Parameter 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478203"/>
                  </a:ext>
                </a:extLst>
              </a:tr>
              <a:tr h="2760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Mass Flow 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5 – 100 kg/s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09116"/>
                  </a:ext>
                </a:extLst>
              </a:tr>
              <a:tr h="2760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Reactor </a:t>
                      </a:r>
                      <a:r>
                        <a:rPr lang="el-GR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30 – 60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539927"/>
                  </a:ext>
                </a:extLst>
              </a:tr>
              <a:tr h="2760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Inlet Pressure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1.5 – 4.5 MPa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871546"/>
                  </a:ext>
                </a:extLst>
              </a:tr>
              <a:tr h="2760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PCIT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1000 – 1500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634110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47490105-3F7E-45EE-8571-97605D4B372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528" y="966556"/>
            <a:ext cx="4456472" cy="1931822"/>
          </a:xfrm>
          <a:prstGeom prst="rect">
            <a:avLst/>
          </a:prstGeom>
          <a:noFill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315032F-4927-46D4-9F83-59BFDB509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628CAB5C-5C87-4879-A12B-9E5B31E97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331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5DDAD5A-57EC-413E-94EA-6AB014B235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Lithium LMR Results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6">
                <a:extLst>
                  <a:ext uri="{FF2B5EF4-FFF2-40B4-BE49-F238E27FC236}">
                    <a16:creationId xmlns:a16="http://schemas.microsoft.com/office/drawing/2014/main" id="{1C0A6F7E-9B10-458B-8510-1E8907ECDB7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15372" y="867071"/>
                <a:ext cx="11911951" cy="2168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lnSpcReduction="10000"/>
              </a:bodyPr>
              <a:lstStyle>
                <a:lvl1pPr marL="227013" indent="-227013" algn="l" defTabSz="912813" rtl="0" eaLnBrk="1" fontAlgn="base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accent2">
                        <a:lumMod val="10000"/>
                      </a:schemeClr>
                    </a:solidFill>
                    <a:latin typeface="Helvetica" pitchFamily="2" charset="0"/>
                    <a:ea typeface="Helvetica" pitchFamily="2" charset="0"/>
                    <a:cs typeface="Calibri" panose="020F0502020204030204" pitchFamily="34" charset="0"/>
                  </a:defRPr>
                </a:lvl1pPr>
                <a:lvl2pPr marL="684213" indent="-227013" algn="l" defTabSz="912813" rtl="0" eaLnBrk="1" fontAlgn="base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○"/>
                  <a:defRPr sz="2000" kern="1200">
                    <a:solidFill>
                      <a:schemeClr val="accent2">
                        <a:lumMod val="10000"/>
                      </a:schemeClr>
                    </a:solidFill>
                    <a:latin typeface="Helvetica" pitchFamily="2" charset="0"/>
                    <a:ea typeface="Helvetica" pitchFamily="2" charset="0"/>
                    <a:cs typeface="Calibri" panose="020F0502020204030204" pitchFamily="34" charset="0"/>
                  </a:defRPr>
                </a:lvl2pPr>
                <a:lvl3pPr marL="1141413" indent="-227013" algn="l" defTabSz="912813" rtl="0" eaLnBrk="1" fontAlgn="base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Font typeface="Wingdings" panose="05000000000000000000" pitchFamily="2" charset="2"/>
                  <a:buChar char="§"/>
                  <a:defRPr sz="1800" kern="1200">
                    <a:solidFill>
                      <a:schemeClr val="accent2">
                        <a:lumMod val="10000"/>
                      </a:schemeClr>
                    </a:solidFill>
                    <a:latin typeface="Helvetica" pitchFamily="2" charset="0"/>
                    <a:ea typeface="Helvetica" pitchFamily="2" charset="0"/>
                    <a:cs typeface="Calibri" panose="020F0502020204030204" pitchFamily="34" charset="0"/>
                  </a:defRPr>
                </a:lvl3pPr>
                <a:lvl4pPr marL="1598613" indent="-227013" algn="l" defTabSz="912813" rtl="0" eaLnBrk="1" fontAlgn="base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Font typeface="Calibri" panose="020F0502020204030204" pitchFamily="34" charset="0"/>
                  <a:buChar char="‒"/>
                  <a:defRPr sz="1600" kern="1200">
                    <a:solidFill>
                      <a:schemeClr val="accent2">
                        <a:lumMod val="10000"/>
                      </a:schemeClr>
                    </a:solidFill>
                    <a:latin typeface="Helvetica" pitchFamily="2" charset="0"/>
                    <a:ea typeface="Helvetica" pitchFamily="2" charset="0"/>
                    <a:cs typeface="Calibri" panose="020F0502020204030204" pitchFamily="34" charset="0"/>
                  </a:defRPr>
                </a:lvl4pPr>
                <a:lvl5pPr marL="2055813" indent="-227013" algn="l" defTabSz="912813" rtl="0" eaLnBrk="1" fontAlgn="base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  <a:defRPr sz="1400" kern="1200">
                    <a:solidFill>
                      <a:schemeClr val="accent2">
                        <a:lumMod val="10000"/>
                      </a:schemeClr>
                    </a:solidFill>
                    <a:latin typeface="Helvetica" pitchFamily="2" charset="0"/>
                    <a:ea typeface="Helvetica" pitchFamily="2" charset="0"/>
                    <a:cs typeface="Calibri" panose="020F0502020204030204" pitchFamily="34" charset="0"/>
                  </a:defRPr>
                </a:lvl5pPr>
                <a:lvl6pPr marL="2514474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652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829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006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00" b="1" dirty="0"/>
                  <a:t>Increase in Total Li Flow Rate:</a:t>
                </a:r>
              </a:p>
              <a:p>
                <a:pPr lvl="1"/>
                <a:r>
                  <a:rPr lang="en-US" sz="1600" dirty="0"/>
                  <a:t>Significant increases in pressure losses due to friction and momentum</a:t>
                </a:r>
              </a:p>
              <a:p>
                <a:pPr lvl="1"/>
                <a:r>
                  <a:rPr lang="en-US" sz="1600" dirty="0"/>
                  <a:t>Decrease in reactor α due to the large increase in thermal power for a constant enthalpy change (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ΔH</m:t>
                    </m:r>
                  </m:oMath>
                </a14:m>
                <a:r>
                  <a:rPr lang="en-US" sz="1600" dirty="0"/>
                  <a:t>) </a:t>
                </a:r>
              </a:p>
              <a:p>
                <a:pPr lvl="1"/>
                <a:r>
                  <a:rPr lang="en-US" sz="1600" dirty="0"/>
                  <a:t>System efficiency will decrease, may also require additional PCS components (larger radiator, additional turbines, etc.) </a:t>
                </a:r>
              </a:p>
              <a:p>
                <a:r>
                  <a:rPr lang="en-US" sz="1800" b="1" dirty="0"/>
                  <a:t>Increase in Reactor </a:t>
                </a:r>
                <a:r>
                  <a:rPr lang="el-GR" sz="1800" b="1" dirty="0"/>
                  <a:t>Δ</a:t>
                </a:r>
                <a:r>
                  <a:rPr lang="en-US" sz="1800" b="1" dirty="0"/>
                  <a:t>T:</a:t>
                </a:r>
              </a:p>
              <a:p>
                <a:pPr lvl="1"/>
                <a:r>
                  <a:rPr lang="en-US" sz="1600" dirty="0"/>
                  <a:t>Reactor </a:t>
                </a:r>
                <a:r>
                  <a:rPr lang="el-GR" sz="1600" dirty="0"/>
                  <a:t>α </a:t>
                </a:r>
                <a:r>
                  <a:rPr lang="en-US" sz="1600" dirty="0"/>
                  <a:t>decreases due to a lower pressure vessel mass (lower inlet fluid temperature) and increased thermal power</a:t>
                </a:r>
              </a:p>
              <a:p>
                <a:pPr lvl="1"/>
                <a:r>
                  <a:rPr lang="en-US" sz="1600" dirty="0"/>
                  <a:t>Pressure drop decreases because the average fluid density is higher at lower inlet temperatures</a:t>
                </a:r>
              </a:p>
              <a:p>
                <a:pPr lvl="1"/>
                <a:endParaRPr lang="en-US" sz="1600" dirty="0"/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9" name="Content Placeholder 6">
                <a:extLst>
                  <a:ext uri="{FF2B5EF4-FFF2-40B4-BE49-F238E27FC236}">
                    <a16:creationId xmlns:a16="http://schemas.microsoft.com/office/drawing/2014/main" id="{1C0A6F7E-9B10-458B-8510-1E8907ECDB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372" y="867071"/>
                <a:ext cx="11911951" cy="2168122"/>
              </a:xfrm>
              <a:prstGeom prst="rect">
                <a:avLst/>
              </a:prstGeom>
              <a:blipFill>
                <a:blip r:embed="rId2"/>
                <a:stretch>
                  <a:fillRect l="-307" t="-2528" b="-168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83B73DCB-7492-4CAE-A720-1DB0E8480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372" y="2983409"/>
            <a:ext cx="8085255" cy="3314954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BD020012-8DBD-4044-9752-E6CFD082F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2953359-A17A-4A0B-8127-F8142B2A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437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D6C97C-4303-452A-A8A2-2881679D6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1" y="867071"/>
            <a:ext cx="11759348" cy="5425251"/>
          </a:xfrm>
        </p:spPr>
        <p:txBody>
          <a:bodyPr>
            <a:normAutofit/>
          </a:bodyPr>
          <a:lstStyle/>
          <a:p>
            <a:r>
              <a:rPr lang="en-US" sz="1800" b="1" dirty="0"/>
              <a:t>The current code suite allows for sodium and lithium working fluids for the heat pipes</a:t>
            </a:r>
          </a:p>
          <a:p>
            <a:pPr lvl="1"/>
            <a:r>
              <a:rPr lang="en-US" sz="1600" dirty="0"/>
              <a:t>Code flags allow the user to either choose the fluid or have the code determine which performs better</a:t>
            </a:r>
            <a:endParaRPr lang="en-US" sz="1600" u="sng" dirty="0"/>
          </a:p>
          <a:p>
            <a:pPr lvl="1"/>
            <a:r>
              <a:rPr lang="en-US" sz="1600" dirty="0"/>
              <a:t>Potassium and </a:t>
            </a:r>
            <a:r>
              <a:rPr lang="en-US" sz="1600" dirty="0" err="1"/>
              <a:t>NaK</a:t>
            </a:r>
            <a:r>
              <a:rPr lang="en-US" sz="1600" dirty="0"/>
              <a:t> are options, but their operational regime is below NEP reactor operating conditions</a:t>
            </a:r>
          </a:p>
          <a:p>
            <a:r>
              <a:rPr lang="en-US" sz="1800" b="1" dirty="0"/>
              <a:t>Choosing the correct working fluid is contingent on the operational temperature of the reactor and the heat exchanger requirements</a:t>
            </a:r>
          </a:p>
          <a:p>
            <a:pPr lvl="1"/>
            <a:r>
              <a:rPr lang="en-US" sz="1600" dirty="0"/>
              <a:t>Sodium provides better performance than lithium up to ~1300 K</a:t>
            </a:r>
          </a:p>
          <a:p>
            <a:pPr lvl="1"/>
            <a:r>
              <a:rPr lang="en-US" sz="1600" dirty="0"/>
              <a:t>Operating the reactor heat pipes above 1400 K with lithium will yield the smallest core configurations, but concerns over the fuel and moderator operating temperatures are present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F549197-C68F-4CA1-B04D-3C7E58E30C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HPR Limits-Based Thermal Hydraulic Modeling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CC0D02F-3393-44A1-9467-450D25C0D1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8" r="4789"/>
          <a:stretch/>
        </p:blipFill>
        <p:spPr>
          <a:xfrm>
            <a:off x="215369" y="3428917"/>
            <a:ext cx="4033485" cy="28438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6F1EEF7-9EE2-46E6-8ADA-DB03013270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0" r="5213"/>
          <a:stretch/>
        </p:blipFill>
        <p:spPr>
          <a:xfrm>
            <a:off x="4124821" y="3422876"/>
            <a:ext cx="4107954" cy="28498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AD57043-AB11-415E-97E2-EABE5E1D1561}"/>
              </a:ext>
            </a:extLst>
          </p:cNvPr>
          <p:cNvSpPr txBox="1"/>
          <p:nvPr/>
        </p:nvSpPr>
        <p:spPr>
          <a:xfrm>
            <a:off x="2708733" y="3603411"/>
            <a:ext cx="1727253" cy="6456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1600" b="1" u="sng" dirty="0">
                <a:solidFill>
                  <a:srgbClr val="000000"/>
                </a:solidFill>
              </a:rPr>
              <a:t>Sodium</a:t>
            </a:r>
            <a:endParaRPr lang="en-US" sz="2800" b="1" u="sng" dirty="0">
              <a:solidFill>
                <a:srgbClr val="000000"/>
              </a:solidFill>
            </a:endParaRPr>
          </a:p>
        </p:txBody>
      </p:sp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60E29B19-B60F-4AA9-B29B-4E287645A3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1" r="5438"/>
          <a:stretch/>
        </p:blipFill>
        <p:spPr>
          <a:xfrm>
            <a:off x="8232775" y="3420698"/>
            <a:ext cx="3834567" cy="284381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D405C0A-FFA5-4858-AE78-F73BA32FF766}"/>
              </a:ext>
            </a:extLst>
          </p:cNvPr>
          <p:cNvSpPr/>
          <p:nvPr/>
        </p:nvSpPr>
        <p:spPr>
          <a:xfrm>
            <a:off x="10101940" y="5229080"/>
            <a:ext cx="222393" cy="216345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6B34325-DDE7-41BB-8EF1-69ED1F492112}"/>
              </a:ext>
            </a:extLst>
          </p:cNvPr>
          <p:cNvCxnSpPr>
            <a:cxnSpLocks/>
          </p:cNvCxnSpPr>
          <p:nvPr/>
        </p:nvCxnSpPr>
        <p:spPr>
          <a:xfrm flipH="1">
            <a:off x="10348767" y="5171402"/>
            <a:ext cx="395916" cy="165850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1E4B4F9-2FE9-41A8-956D-A5A514641E5E}"/>
              </a:ext>
            </a:extLst>
          </p:cNvPr>
          <p:cNvSpPr txBox="1"/>
          <p:nvPr/>
        </p:nvSpPr>
        <p:spPr>
          <a:xfrm>
            <a:off x="10626533" y="4854352"/>
            <a:ext cx="118835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Sodium to Lithium Transition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D88D0C-2B1A-4CB1-A3EA-552A96F0038D}"/>
              </a:ext>
            </a:extLst>
          </p:cNvPr>
          <p:cNvSpPr txBox="1"/>
          <p:nvPr/>
        </p:nvSpPr>
        <p:spPr>
          <a:xfrm>
            <a:off x="6742216" y="3603411"/>
            <a:ext cx="1727253" cy="6456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1600" b="1" u="sng" dirty="0">
                <a:solidFill>
                  <a:srgbClr val="000000"/>
                </a:solidFill>
              </a:rPr>
              <a:t>Lithium</a:t>
            </a: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9C796522-53BE-4E22-AA86-C2B350442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8C4224AA-B2B2-4AD3-A535-CCD88DBA6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085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D6C97C-4303-452A-A8A2-2881679D6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1" y="867071"/>
            <a:ext cx="11759348" cy="5469624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Key observations from the HTGR and LMR results will translate to the HPR since the PCS boundary conditions are still imposed through the heat pipe heat exchanger</a:t>
            </a:r>
          </a:p>
          <a:p>
            <a:pPr lvl="1"/>
            <a:r>
              <a:rPr lang="en-US" sz="1600" dirty="0"/>
              <a:t>Specifically output trends for PCIT, He-Xe mass flow rate, and inlet gas temperature / pressure</a:t>
            </a:r>
          </a:p>
          <a:p>
            <a:r>
              <a:rPr lang="en-US" sz="1800" b="1" dirty="0"/>
              <a:t>In this assessment, a proprietary reactor geometry from Los Alamos National Laboratory (LANL) has been used to perform scaling studies</a:t>
            </a:r>
          </a:p>
          <a:p>
            <a:pPr lvl="1"/>
            <a:r>
              <a:rPr lang="en-US" sz="1600" dirty="0"/>
              <a:t>Geometry specifications have been omitted from this presentation and report</a:t>
            </a:r>
          </a:p>
          <a:p>
            <a:r>
              <a:rPr lang="en-US" sz="1800" b="1" dirty="0"/>
              <a:t>Input Parameters:</a:t>
            </a:r>
          </a:p>
          <a:p>
            <a:pPr lvl="1"/>
            <a:r>
              <a:rPr lang="en-US" sz="1600" dirty="0"/>
              <a:t>PCIT, K</a:t>
            </a:r>
          </a:p>
          <a:p>
            <a:pPr lvl="1"/>
            <a:r>
              <a:rPr lang="en-US" sz="1600" dirty="0"/>
              <a:t>HX Inlet Temperature, K </a:t>
            </a:r>
          </a:p>
          <a:p>
            <a:pPr lvl="1"/>
            <a:r>
              <a:rPr lang="en-US" sz="1600" dirty="0"/>
              <a:t>HX Inlet Pressure, MPa</a:t>
            </a:r>
          </a:p>
          <a:p>
            <a:pPr lvl="1"/>
            <a:r>
              <a:rPr lang="en-US" sz="1600" dirty="0"/>
              <a:t>Mass Flow Rate, kg/s</a:t>
            </a:r>
          </a:p>
          <a:p>
            <a:pPr lvl="1"/>
            <a:r>
              <a:rPr lang="en-US" sz="1600" dirty="0"/>
              <a:t>Heat Pipe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600" dirty="0"/>
              <a:t>T (Wall Temperature – PCIT), K</a:t>
            </a:r>
          </a:p>
          <a:p>
            <a:pPr lvl="1"/>
            <a:r>
              <a:rPr lang="en-US" sz="1600" dirty="0"/>
              <a:t>Heat Throughput Factor (Percent of Maximum Throughput)</a:t>
            </a:r>
          </a:p>
          <a:p>
            <a:r>
              <a:rPr lang="en-US" sz="1800" b="1" dirty="0"/>
              <a:t>Key Outputs:</a:t>
            </a:r>
          </a:p>
          <a:p>
            <a:pPr lvl="1"/>
            <a:r>
              <a:rPr lang="en-US" sz="1600" dirty="0"/>
              <a:t>Reactor Mass, kg</a:t>
            </a:r>
          </a:p>
          <a:p>
            <a:pPr lvl="1"/>
            <a:r>
              <a:rPr lang="en-US" sz="1600" dirty="0"/>
              <a:t>External Shield Mass, kg</a:t>
            </a:r>
          </a:p>
          <a:p>
            <a:pPr lvl="1"/>
            <a:r>
              <a:rPr lang="en-US" sz="1600" dirty="0"/>
              <a:t>Total Thermal Power, </a:t>
            </a:r>
            <a:r>
              <a:rPr lang="en-US" sz="1600" dirty="0" err="1"/>
              <a:t>MW</a:t>
            </a:r>
            <a:r>
              <a:rPr lang="en-US" sz="1600" baseline="-25000" dirty="0" err="1"/>
              <a:t>th</a:t>
            </a:r>
            <a:endParaRPr lang="en-US" sz="1600" baseline="-25000" dirty="0"/>
          </a:p>
          <a:p>
            <a:pPr lvl="1"/>
            <a:r>
              <a:rPr lang="en-US" sz="1600" dirty="0"/>
              <a:t>Number of Fuel/Moderator Heat Pipes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F549197-C68F-4CA1-B04D-3C7E58E30C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HPR Scalability Assessment</a:t>
            </a:r>
          </a:p>
        </p:txBody>
      </p:sp>
      <p:graphicFrame>
        <p:nvGraphicFramePr>
          <p:cNvPr id="16" name="Table 8">
            <a:extLst>
              <a:ext uri="{FF2B5EF4-FFF2-40B4-BE49-F238E27FC236}">
                <a16:creationId xmlns:a16="http://schemas.microsoft.com/office/drawing/2014/main" id="{7AE0CE6C-875E-4CD8-8CBE-C8C273DECE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887398"/>
              </p:ext>
            </p:extLst>
          </p:nvPr>
        </p:nvGraphicFramePr>
        <p:xfrm>
          <a:off x="7197550" y="3564329"/>
          <a:ext cx="4777169" cy="2682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90585">
                  <a:extLst>
                    <a:ext uri="{9D8B030D-6E8A-4147-A177-3AD203B41FA5}">
                      <a16:colId xmlns:a16="http://schemas.microsoft.com/office/drawing/2014/main" val="133184101"/>
                    </a:ext>
                  </a:extLst>
                </a:gridCol>
                <a:gridCol w="2386584">
                  <a:extLst>
                    <a:ext uri="{9D8B030D-6E8A-4147-A177-3AD203B41FA5}">
                      <a16:colId xmlns:a16="http://schemas.microsoft.com/office/drawing/2014/main" val="3878812953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Input 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Parameter 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4782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Working Fluids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Sodium, Lithium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24241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Mass Flow 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9 – 35 kg/s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0911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HX Inlet 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725 – 1100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53992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HX Inlet Pressure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1 – 3.1 MPa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87154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PCIT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1150, 1200, 1400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63411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HP Throughput 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0.4 – 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40273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HP </a:t>
                      </a:r>
                      <a:r>
                        <a:rPr lang="el-GR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0 – 200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09812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854B1C2B-D0F7-42E8-8F14-EADFB1E53F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0895275"/>
                  </p:ext>
                </p:extLst>
              </p:nvPr>
            </p:nvGraphicFramePr>
            <p:xfrm>
              <a:off x="3573711" y="3063598"/>
              <a:ext cx="9323797" cy="30308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323797">
                      <a:extLst>
                        <a:ext uri="{9D8B030D-6E8A-4147-A177-3AD203B41FA5}">
                          <a16:colId xmlns:a16="http://schemas.microsoft.com/office/drawing/2014/main" val="131963727"/>
                        </a:ext>
                      </a:extLst>
                    </a:gridCol>
                  </a:tblGrid>
                  <a:tr h="174625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̇"/>
                                        <m:ctrlPr>
                                          <a:rPr lang="en-US" sz="1800" b="1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𝐐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𝐏𝐂𝐒</m:t>
                                    </m:r>
                                  </m:sub>
                                </m:sSub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acc>
                                  <m:accPr>
                                    <m:chr m:val="̇"/>
                                    <m:ctrlPr>
                                      <a:rPr lang="en-US" sz="180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𝐦</m:t>
                                    </m:r>
                                  </m:e>
                                </m:acc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𝐡</m:t>
                                </m:r>
                                <m:d>
                                  <m:dPr>
                                    <m:ctrlPr>
                                      <a:rPr lang="en-US" sz="180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b="1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𝐏</m:t>
                                        </m:r>
                                      </m:e>
                                      <m:sub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𝐢𝐧</m:t>
                                        </m:r>
                                      </m:sub>
                                    </m:sSub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,</m:t>
                                    </m:r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𝐏𝐂𝐈𝐓</m:t>
                                    </m:r>
                                  </m:e>
                                </m:d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𝐡</m:t>
                                </m:r>
                                <m:d>
                                  <m:dPr>
                                    <m:ctrlPr>
                                      <a:rPr lang="en-US" sz="180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b="1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𝐏</m:t>
                                        </m:r>
                                      </m:e>
                                      <m:sub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𝐢𝐧</m:t>
                                        </m:r>
                                      </m:sub>
                                    </m:sSub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sz="1800" b="1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𝐓</m:t>
                                        </m:r>
                                      </m:e>
                                      <m:sub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𝐢𝐧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80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US" sz="1800" b="1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𝐟</m:t>
                                        </m:r>
                                      </m:e>
                                      <m:sub>
                                        <m:r>
                                          <a:rPr lang="en-US" sz="1800" b="1" i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𝐇𝐏</m:t>
                                        </m:r>
                                      </m:sub>
                                    </m:sSub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𝐍</m:t>
                                    </m:r>
                                  </m:e>
                                  <m:sub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𝐅𝐇𝐏</m:t>
                                    </m:r>
                                  </m:sub>
                                </m:sSub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en-US" sz="180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𝐐</m:t>
                                    </m:r>
                                  </m:e>
                                  <m:sub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𝐅𝐇𝐏</m:t>
                                    </m:r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𝐥𝐢𝐦</m:t>
                                    </m:r>
                                  </m:sub>
                                </m:sSub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80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𝐍</m:t>
                                    </m:r>
                                  </m:e>
                                  <m:sub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𝐌𝐇𝐏</m:t>
                                    </m:r>
                                  </m:sub>
                                </m:sSub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en-US" sz="180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𝐐</m:t>
                                    </m:r>
                                  </m:e>
                                  <m:sub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𝐌𝐇𝐏</m:t>
                                    </m:r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𝐥𝐢𝐦</m:t>
                                    </m:r>
                                  </m:sub>
                                </m:sSub>
                                <m:r>
                                  <a:rPr lang="en-US" sz="1800" b="1" i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b="1" i="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678992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854B1C2B-D0F7-42E8-8F14-EADFB1E53F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0895275"/>
                  </p:ext>
                </p:extLst>
              </p:nvPr>
            </p:nvGraphicFramePr>
            <p:xfrm>
              <a:off x="3573711" y="3063598"/>
              <a:ext cx="9323797" cy="30308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323797">
                      <a:extLst>
                        <a:ext uri="{9D8B030D-6E8A-4147-A177-3AD203B41FA5}">
                          <a16:colId xmlns:a16="http://schemas.microsoft.com/office/drawing/2014/main" val="131963727"/>
                        </a:ext>
                      </a:extLst>
                    </a:gridCol>
                  </a:tblGrid>
                  <a:tr h="3030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9804" b="-274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789925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23D773A-774A-4117-AD51-BFA4BFB35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4EF977C-DA6C-465F-88F4-C7613409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62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0C4A65-111D-4B36-BB07-6CC780189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HP </a:t>
            </a:r>
            <a:r>
              <a:rPr lang="el-GR" dirty="0"/>
              <a:t>Δ</a:t>
            </a:r>
            <a:r>
              <a:rPr lang="en-US" dirty="0"/>
              <a:t>T and HP Factor Sensitivity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83EE3932-0542-41F5-984D-94BD704B1324}"/>
              </a:ext>
            </a:extLst>
          </p:cNvPr>
          <p:cNvSpPr txBox="1">
            <a:spLocks/>
          </p:cNvSpPr>
          <p:nvPr/>
        </p:nvSpPr>
        <p:spPr bwMode="auto">
          <a:xfrm>
            <a:off x="215372" y="867071"/>
            <a:ext cx="11911951" cy="239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227013" indent="-227013" algn="l" defTabSz="912813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1pPr>
            <a:lvl2pPr marL="684213" indent="-227013" algn="l" defTabSz="912813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○"/>
              <a:defRPr sz="20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2pPr>
            <a:lvl3pPr marL="1141413" indent="-227013" algn="l" defTabSz="912813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3pPr>
            <a:lvl4pPr marL="1598613" indent="-227013" algn="l" defTabSz="912813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‒"/>
              <a:defRPr sz="16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4pPr>
            <a:lvl5pPr marL="2055813" indent="-227013" algn="l" defTabSz="912813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4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Increase in Heat Pipe </a:t>
            </a:r>
            <a:r>
              <a:rPr lang="el-GR" sz="1800" b="1" dirty="0"/>
              <a:t>Δ</a:t>
            </a:r>
            <a:r>
              <a:rPr lang="en-US" sz="1800" b="1" dirty="0"/>
              <a:t>T:</a:t>
            </a:r>
          </a:p>
          <a:p>
            <a:pPr lvl="1"/>
            <a:r>
              <a:rPr lang="en-US" sz="1600" dirty="0"/>
              <a:t>For Na, reactor </a:t>
            </a:r>
            <a:r>
              <a:rPr lang="el-GR" sz="1600" dirty="0"/>
              <a:t>α</a:t>
            </a:r>
            <a:r>
              <a:rPr lang="en-US" sz="1600" dirty="0"/>
              <a:t> increases since the heat throughput performance per heat pipe will decrease rapidly after 1200 K </a:t>
            </a:r>
          </a:p>
          <a:p>
            <a:pPr lvl="1"/>
            <a:r>
              <a:rPr lang="en-US" sz="1600" dirty="0"/>
              <a:t>For Li, reactor </a:t>
            </a:r>
            <a:r>
              <a:rPr lang="el-GR" sz="1600" dirty="0"/>
              <a:t>α </a:t>
            </a:r>
            <a:r>
              <a:rPr lang="en-US" sz="1600" dirty="0"/>
              <a:t>will decrease at the same PCS operating conditions because each heat pipe can handle more heat throughput</a:t>
            </a:r>
          </a:p>
          <a:p>
            <a:pPr lvl="1"/>
            <a:r>
              <a:rPr lang="en-US" sz="1600" dirty="0"/>
              <a:t>Break-even performance between the two fluids can be observed around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 = 100 K as mentioned previously</a:t>
            </a:r>
            <a:endParaRPr lang="en-US" sz="1600" dirty="0"/>
          </a:p>
          <a:p>
            <a:pPr lvl="1"/>
            <a:r>
              <a:rPr lang="en-US" sz="1600" dirty="0"/>
              <a:t>Thermal power does not vary since the code converges on this output through the PCS operating conditions</a:t>
            </a:r>
          </a:p>
          <a:p>
            <a:r>
              <a:rPr lang="en-US" sz="1800" b="1" dirty="0"/>
              <a:t>Increase in Heat Throughput Factor:</a:t>
            </a:r>
          </a:p>
          <a:p>
            <a:pPr lvl="1"/>
            <a:r>
              <a:rPr lang="el-GR" sz="1600" dirty="0"/>
              <a:t>α</a:t>
            </a:r>
            <a:r>
              <a:rPr lang="en-US" sz="1600" dirty="0"/>
              <a:t> decreases since the amount of heat transport per heat pipe will increase, leading to fewer required unit cells for both fluids</a:t>
            </a:r>
          </a:p>
          <a:p>
            <a:pPr lvl="1"/>
            <a:r>
              <a:rPr lang="en-US" sz="1600" dirty="0"/>
              <a:t>Approaching 100% efficiency is not desirable to avoid cascading heat pipe failures, most designs operate between 40 – 70%</a:t>
            </a:r>
          </a:p>
          <a:p>
            <a:pPr lvl="1"/>
            <a:endParaRPr lang="en-US" sz="1600" dirty="0"/>
          </a:p>
          <a:p>
            <a:endParaRPr 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A84448-2F21-4C32-8977-58AD3FEFC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725" y="3270077"/>
            <a:ext cx="7866638" cy="301554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02B663-157C-4B26-9F26-E37C5B4288A2}"/>
              </a:ext>
            </a:extLst>
          </p:cNvPr>
          <p:cNvSpPr txBox="1"/>
          <p:nvPr/>
        </p:nvSpPr>
        <p:spPr>
          <a:xfrm>
            <a:off x="1085191" y="4295502"/>
            <a:ext cx="1146281" cy="6456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b="1" u="sng" dirty="0">
                <a:solidFill>
                  <a:srgbClr val="000000"/>
                </a:solidFill>
              </a:rPr>
              <a:t>Sodium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87F404-AF05-4EA9-9EEB-313A499ABF5A}"/>
              </a:ext>
            </a:extLst>
          </p:cNvPr>
          <p:cNvSpPr txBox="1"/>
          <p:nvPr/>
        </p:nvSpPr>
        <p:spPr>
          <a:xfrm>
            <a:off x="9718736" y="4295502"/>
            <a:ext cx="1727253" cy="6456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b="1" u="sng" dirty="0">
                <a:solidFill>
                  <a:srgbClr val="000000"/>
                </a:solidFill>
              </a:rPr>
              <a:t>Lithium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5F269129-9864-40B4-8EEB-DC31451A2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30523F1-EFDF-45DC-93BF-62FA8646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75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C1F1D20-D9D1-401D-81FA-1A53613023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HPR PCIT Comparison Data</a:t>
            </a:r>
          </a:p>
        </p:txBody>
      </p:sp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DE1E653F-FDD0-40A8-9EBC-1F3C0D163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7" t="3866" r="6290" b="1386"/>
          <a:stretch/>
        </p:blipFill>
        <p:spPr>
          <a:xfrm>
            <a:off x="3189321" y="921193"/>
            <a:ext cx="5811445" cy="45738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7A0021-B616-4AFA-AD6E-8A3A9D8E5EF7}"/>
              </a:ext>
            </a:extLst>
          </p:cNvPr>
          <p:cNvSpPr/>
          <p:nvPr/>
        </p:nvSpPr>
        <p:spPr>
          <a:xfrm>
            <a:off x="1861606" y="5600339"/>
            <a:ext cx="8466874" cy="5927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PCIT increase and use of lithium allows for minimization of the specific mass due to increased heat pipe performance at higher temperatures.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4B26619-207B-4D69-974F-8D97CB87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55B8BFA-084F-488D-86B9-971BF2A9A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10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349C416-45E7-4320-A8E3-4E244CB63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Violin Comparison Plots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80DA8F-CF97-4E42-B166-6EF355243A74}"/>
              </a:ext>
            </a:extLst>
          </p:cNvPr>
          <p:cNvSpPr/>
          <p:nvPr/>
        </p:nvSpPr>
        <p:spPr>
          <a:xfrm>
            <a:off x="1290466" y="5439572"/>
            <a:ext cx="9609155" cy="7733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All reactor options at each specific PCIT cover a similar range of reactor </a:t>
            </a:r>
            <a:r>
              <a:rPr lang="el-GR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α</a:t>
            </a:r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’s. Increasing PCIT yields an overall decrease in </a:t>
            </a:r>
            <a:r>
              <a:rPr lang="el-GR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α</a:t>
            </a:r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for all reactor options, but this choice would require higher fuel and moderator temperatures for the entire mission length.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49D30FFA-1BEC-45C8-9812-C18E8C160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F958659D-7802-44E7-A538-7E84997D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A6F771C6-562B-4D24-B0D0-93AB49F15A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4" t="6426" r="9106" b="6862"/>
          <a:stretch/>
        </p:blipFill>
        <p:spPr>
          <a:xfrm>
            <a:off x="649216" y="805294"/>
            <a:ext cx="10891654" cy="454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10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406B1F-094F-49E4-BD48-1BF7C23021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530B82-52AF-4FAA-B941-F9D356EA113F}"/>
              </a:ext>
            </a:extLst>
          </p:cNvPr>
          <p:cNvSpPr txBox="1"/>
          <p:nvPr/>
        </p:nvSpPr>
        <p:spPr>
          <a:xfrm>
            <a:off x="215371" y="917863"/>
            <a:ext cx="5988314" cy="46535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[1] K. A. Polzin, A. K. Martin, A. Curran, R. Myers and M. Rodriguez, "Strategy for Developing Technologies for Megawatt-class Nuclear Electric Propulsion Systems," in International Electric Propulsion Conference, Boston, MA, 2022. </a:t>
            </a:r>
            <a:endParaRPr lang="en-US" sz="13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[2] D. </a:t>
            </a:r>
            <a:r>
              <a:rPr lang="en-US" sz="13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Buden</a:t>
            </a: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"Summary of Space Nuclear Reactor Power Systems," in Symposium on Space Nuclear Power and Propulsion, Albuquerque, 1993.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[3] S. S. Voss, "SNAP Reactor Overview," Air Force Weapons Laboratory, Kirtland Air Force Base, 1984.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[4] K. Polzin, "NEP Reactor Technical Interchange Meeting," 2021.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[5] NASA Mars Transportation Assessment Study, "Nuclear Electric Propulsion (NEP)-Chem 1.2 Design," 2020.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[6] M. Duchek, W. Machemer, C. Harnack, M. Clark, A. </a:t>
            </a:r>
            <a:r>
              <a:rPr lang="en-US" sz="13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Pensado</a:t>
            </a: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K. Palomares, K. Polzin, A. Martin, F. Curran, R. Myers, M. Rodriguez, D. Rao, R. Dyson and R. </a:t>
            </a:r>
            <a:r>
              <a:rPr lang="en-US" sz="13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Scheidegger</a:t>
            </a: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"Key Performance Parameters for MW-Class NEP Elements and Their Interfaces," in ASCEND Conference, Las Vegas, 2022. 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[7] J. Ashcroft and C. Eshelman, "Summary of NR Program Prometheus Efforts," Knolls Atomic Power Laboratory, Niskayuna, 2006.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[8] B. Zohuri, Heat Pipe Design and Technology: Modern Applications for Practical Thermal Management, Switzerland: Springer Cham, 2016. </a:t>
            </a:r>
            <a:endParaRPr lang="en-US" sz="13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AA6CEC-FBB5-471D-9969-6A7DBDBA99A2}"/>
              </a:ext>
            </a:extLst>
          </p:cNvPr>
          <p:cNvSpPr txBox="1"/>
          <p:nvPr/>
        </p:nvSpPr>
        <p:spPr>
          <a:xfrm>
            <a:off x="6203685" y="917863"/>
            <a:ext cx="5878954" cy="53982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[9] National Aeronautics and Space Administration, "Nuclear Electric Propulsion Technology Maturation Plan," 2022.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[10] V. Patel, "Temperature Profile in Fuel and Tie-Tubes for Nuclear Thermal Propulsion Systems," in Nuclear and Emerging Technologies for Space Conference, Albuquerque, 2015.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[11] R. T. Berringer and A. A. Bishop, "Pressure Drop, Flow Distribution and Mixing Studies for a Model Heterogeneous Reactor Vessel," Westinghouse Electric Corporation, Pittsburgh, 1959.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[12] D. Nikitaev, C. D. Smith and K. Palomares, "Comparison of Convective Heat Transfer Correlations and Their Application to Nuclear Thermal Propulsion," in Nuclear and Emerging Technologies for Space Conference, Cleveland, 2022.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[13] D. Rao and M. Blood, "Queen Bee and Empress Reactor Designs," Los Alamos National Laboratory, 2021.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[14] D. Nikitaev, C. D. Smith, M. Duchek, C. Harnack and W. Machemer, "Heat Pipe Heat Exchanger for Nuclear Electric Propulsion Power Conversion System," in ASCEND Conference, Las Vegas, 2022.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[15] A. C. Marshall, "RSMASS-D Models: An Improved Method for Estimating Reactor and Shield Mass for Space Reactor Applications," 1997.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[16] S. A. Wright and R. J. Lipinski, "Pin-Type Gas Cooled Reactor for Nuclear Electric Propulsion," in American Institute of Physics, Albuquerque, 2003.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3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912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30FA3390-56E1-4946-8864-E33F12715C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4"/>
          <a:stretch/>
        </p:blipFill>
        <p:spPr bwMode="auto">
          <a:xfrm>
            <a:off x="6425967" y="1262342"/>
            <a:ext cx="5766033" cy="463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C94056E-09D0-4C99-B3A3-4C02FD15C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2" y="867071"/>
            <a:ext cx="6982382" cy="542525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Introduction and Objectives</a:t>
            </a:r>
          </a:p>
          <a:p>
            <a:pPr lvl="1"/>
            <a:r>
              <a:rPr lang="en-US" sz="1800" dirty="0"/>
              <a:t>NEP System Overview</a:t>
            </a:r>
          </a:p>
          <a:p>
            <a:pPr lvl="1"/>
            <a:r>
              <a:rPr lang="en-US" sz="1800" dirty="0"/>
              <a:t>Key Performance Parameters (KPPs)</a:t>
            </a:r>
          </a:p>
          <a:p>
            <a:pPr lvl="1"/>
            <a:r>
              <a:rPr lang="en-US" sz="1800" dirty="0"/>
              <a:t>Modeling Objectives</a:t>
            </a:r>
            <a:endParaRPr lang="en-US" sz="1800" b="1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Scalability Assessment Methodology</a:t>
            </a:r>
          </a:p>
          <a:p>
            <a:pPr lvl="1"/>
            <a:r>
              <a:rPr lang="en-US" sz="1800" dirty="0"/>
              <a:t>Coupled Reactor Modeling Methodology</a:t>
            </a:r>
          </a:p>
          <a:p>
            <a:pPr lvl="1"/>
            <a:r>
              <a:rPr lang="en-US" sz="1800" dirty="0"/>
              <a:t>Reactor Loop Options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Reactor Scalability Results</a:t>
            </a:r>
          </a:p>
          <a:p>
            <a:pPr lvl="1"/>
            <a:r>
              <a:rPr lang="en-US" sz="1800" dirty="0"/>
              <a:t>High-Temperature Gas Reactor (HTGR)</a:t>
            </a:r>
            <a:endParaRPr lang="en-US" sz="1600" dirty="0"/>
          </a:p>
          <a:p>
            <a:pPr lvl="1"/>
            <a:r>
              <a:rPr lang="en-US" sz="1800" dirty="0"/>
              <a:t>Liquid Metal Reactor (LMR)</a:t>
            </a:r>
          </a:p>
          <a:p>
            <a:pPr lvl="1"/>
            <a:r>
              <a:rPr lang="en-US" sz="1800" dirty="0"/>
              <a:t>Heat Pipe Reactor (HPR)</a:t>
            </a:r>
          </a:p>
          <a:p>
            <a:pPr lvl="1"/>
            <a:r>
              <a:rPr lang="en-US" sz="1800" dirty="0"/>
              <a:t>Reactor Option Comparison at 1200 K and 1400 K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B693305-CC56-4ACE-99C2-E3C3DD6713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EFE1F3B-CAB8-438B-ABE2-829A09911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9EEB447-7545-431F-8B1C-A0649315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36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A2AF8FE-2F43-44EA-A5F2-C1EDCC3AA8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700" dirty="0"/>
              <a:t>Questions</a:t>
            </a:r>
            <a:r>
              <a:rPr lang="en-US" sz="6000" dirty="0"/>
              <a:t>?</a:t>
            </a:r>
            <a:br>
              <a:rPr lang="en-US" sz="6000" dirty="0"/>
            </a:br>
            <a:br>
              <a:rPr lang="en-US" sz="4800" dirty="0"/>
            </a:br>
            <a:r>
              <a:rPr lang="en-US" sz="4800" dirty="0"/>
              <a:t>Corey Smith</a:t>
            </a:r>
            <a:br>
              <a:rPr lang="en-US" sz="4800" dirty="0"/>
            </a:br>
            <a:r>
              <a:rPr lang="en-US" sz="4800" dirty="0"/>
              <a:t>corey.d.smith@ama-inc.com</a:t>
            </a:r>
          </a:p>
        </p:txBody>
      </p:sp>
    </p:spTree>
    <p:extLst>
      <p:ext uri="{BB962C8B-B14F-4D97-AF65-F5344CB8AC3E}">
        <p14:creationId xmlns:p14="http://schemas.microsoft.com/office/powerpoint/2010/main" val="3707272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406B1F-094F-49E4-BD48-1BF7C23021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Heat Pipe Limits Model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2A692508-A433-40B9-8AAE-D1C181B35AEE}"/>
              </a:ext>
            </a:extLst>
          </p:cNvPr>
          <p:cNvSpPr txBox="1">
            <a:spLocks/>
          </p:cNvSpPr>
          <p:nvPr/>
        </p:nvSpPr>
        <p:spPr bwMode="auto">
          <a:xfrm>
            <a:off x="215370" y="776639"/>
            <a:ext cx="11976629" cy="98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27013" indent="-227013" algn="l" defTabSz="912813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1pPr>
            <a:lvl2pPr marL="684213" indent="-227013" algn="l" defTabSz="912813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○"/>
              <a:defRPr sz="20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2pPr>
            <a:lvl3pPr marL="1141413" indent="-227013" algn="l" defTabSz="912813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3pPr>
            <a:lvl4pPr marL="1598613" indent="-227013" algn="l" defTabSz="912813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‒"/>
              <a:defRPr sz="16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4pPr>
            <a:lvl5pPr marL="2055813" indent="-227013" algn="l" defTabSz="912813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400" kern="1200">
                <a:solidFill>
                  <a:schemeClr val="accent2">
                    <a:lumMod val="10000"/>
                  </a:schemeClr>
                </a:solidFill>
                <a:latin typeface="Helvetica" pitchFamily="2" charset="0"/>
                <a:ea typeface="Helvetica" pitchFamily="2" charset="0"/>
                <a:cs typeface="Calibri" panose="020F050202020403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Heat pipes are governed by operability limits which dictate the maximum heat transferred from the heat source [2-9].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3CB573-3FEB-486B-AAC5-01EB5E8FFD8F}"/>
                  </a:ext>
                </a:extLst>
              </p:cNvPr>
              <p:cNvSpPr txBox="1"/>
              <p:nvPr/>
            </p:nvSpPr>
            <p:spPr>
              <a:xfrm>
                <a:off x="-293166" y="3714059"/>
                <a:ext cx="4930377" cy="1322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sub>
                      </m:sSub>
                      <m:r>
                        <a:rPr lang="en-U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𝑙𝑖𝑞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𝑣𝑎𝑝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𝑡𝑜𝑡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𝑙𝑖𝑞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𝑣𝑎𝑝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3CB573-3FEB-486B-AAC5-01EB5E8FF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3166" y="3714059"/>
                <a:ext cx="4930377" cy="13226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98BF7FA-8658-4400-A3A6-5AF85DC0E18A}"/>
                  </a:ext>
                </a:extLst>
              </p:cNvPr>
              <p:cNvSpPr txBox="1"/>
              <p:nvPr/>
            </p:nvSpPr>
            <p:spPr>
              <a:xfrm>
                <a:off x="-268787" y="1680812"/>
                <a:ext cx="3664897" cy="6898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sub>
                      </m:sSub>
                      <m:r>
                        <a:rPr lang="en-US" sz="16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  <m:sup>
                              <m:r>
                                <a:rPr lang="en-US" sz="16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𝑣𝑎𝑝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lang="en-US" sz="16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98BF7FA-8658-4400-A3A6-5AF85DC0E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8787" y="1680812"/>
                <a:ext cx="3664897" cy="689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20C929-ABB7-4163-8F94-DDFD856394D8}"/>
                  </a:ext>
                </a:extLst>
              </p:cNvPr>
              <p:cNvSpPr txBox="1"/>
              <p:nvPr/>
            </p:nvSpPr>
            <p:spPr>
              <a:xfrm>
                <a:off x="-269518" y="2359494"/>
                <a:ext cx="3807030" cy="819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sub>
                      </m:sSub>
                      <m:r>
                        <a:rPr lang="en-US" sz="16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𝑣𝑎𝑝</m:t>
                          </m:r>
                        </m:sub>
                      </m:sSub>
                      <m:sSub>
                        <m:sSub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𝑓𝑔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𝑣𝑎𝑝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6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sz="1600" i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den>
                          </m:f>
                        </m:e>
                      </m:ra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20C929-ABB7-4163-8F94-DDFD85639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9518" y="2359494"/>
                <a:ext cx="3807030" cy="8198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510999-F431-4F08-9A05-CF2CBA156D8B}"/>
                  </a:ext>
                </a:extLst>
              </p:cNvPr>
              <p:cNvSpPr txBox="1"/>
              <p:nvPr/>
            </p:nvSpPr>
            <p:spPr>
              <a:xfrm>
                <a:off x="-364792" y="3095188"/>
                <a:ext cx="3385226" cy="91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sub>
                      </m:sSub>
                      <m:r>
                        <a:rPr lang="en-U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𝑓𝑔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𝑣𝑎𝑝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𝑐𝑜𝑛𝑑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510999-F431-4F08-9A05-CF2CBA156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4792" y="3095188"/>
                <a:ext cx="3385226" cy="914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2BEE85B-9B9F-49CE-AC5C-6CCB94E7A04A}"/>
                  </a:ext>
                </a:extLst>
              </p:cNvPr>
              <p:cNvSpPr txBox="1"/>
              <p:nvPr/>
            </p:nvSpPr>
            <p:spPr>
              <a:xfrm>
                <a:off x="-1573234" y="4866093"/>
                <a:ext cx="6094378" cy="10721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sub>
                      </m:sSub>
                      <m:r>
                        <a:rPr lang="en-US" sz="16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𝛽𝜎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r>
                            <a:rPr lang="en-US" sz="16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𝑒𝑓𝑓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𝑙𝑖𝑞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𝑓𝑔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𝑤𝑖𝑐𝑘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𝑙𝑖𝑞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2BEE85B-9B9F-49CE-AC5C-6CCB94E7A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73234" y="4866093"/>
                <a:ext cx="6094378" cy="10721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9A8D08-7EE0-4D44-9DD9-28EC0753EFEC}"/>
                  </a:ext>
                </a:extLst>
              </p:cNvPr>
              <p:cNvSpPr txBox="1"/>
              <p:nvPr/>
            </p:nvSpPr>
            <p:spPr>
              <a:xfrm>
                <a:off x="946952" y="5043597"/>
                <a:ext cx="6094378" cy="8688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16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𝑒𝑣𝑎𝑝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𝑤𝑖𝑐𝑘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𝑒𝑞</m:t>
                                  </m:r>
                                </m:sub>
                              </m:sSub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𝐻𝑃</m:t>
                                      </m:r>
                                      <m:r>
                                        <a:rPr lang="en-US" sz="1600" i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𝑣𝑎𝑝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9A8D08-7EE0-4D44-9DD9-28EC0753E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52" y="5043597"/>
                <a:ext cx="6094378" cy="8688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B4D255E-E5A6-C603-2816-46F24EC7F13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" t="2051" r="6655"/>
          <a:stretch/>
        </p:blipFill>
        <p:spPr bwMode="auto">
          <a:xfrm>
            <a:off x="5901879" y="1258468"/>
            <a:ext cx="5788025" cy="4219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D29C7F-4560-CBFD-039A-499349C8C099}"/>
              </a:ext>
            </a:extLst>
          </p:cNvPr>
          <p:cNvSpPr/>
          <p:nvPr/>
        </p:nvSpPr>
        <p:spPr>
          <a:xfrm>
            <a:off x="6279717" y="5694994"/>
            <a:ext cx="5032347" cy="5297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Li can transport 5X the heat of Na, but at a higher temperature.</a:t>
            </a:r>
          </a:p>
        </p:txBody>
      </p:sp>
    </p:spTree>
    <p:extLst>
      <p:ext uri="{BB962C8B-B14F-4D97-AF65-F5344CB8AC3E}">
        <p14:creationId xmlns:p14="http://schemas.microsoft.com/office/powerpoint/2010/main" val="2090857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6D24DA-3893-4E81-941F-0526870B3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Single layer pressure vessel (PV) thickness is calculated using the operating pressure of the reactor, hoop stress, and the ultimate strength of the chosen material</a:t>
            </a:r>
          </a:p>
          <a:p>
            <a:r>
              <a:rPr lang="en-US" sz="2000" b="1" dirty="0"/>
              <a:t>Operating of the temperature is complex to solve, so current iterations of the model rely on user inputs for the PV operating temperature</a:t>
            </a:r>
          </a:p>
          <a:p>
            <a:pPr lvl="1"/>
            <a:r>
              <a:rPr lang="en-US" sz="1800" dirty="0"/>
              <a:t>Material strength varies significantly with temperature, leading to increased PV thickness</a:t>
            </a:r>
          </a:p>
          <a:p>
            <a:r>
              <a:rPr lang="en-US" sz="2000" b="1" dirty="0"/>
              <a:t>Available materials:</a:t>
            </a:r>
          </a:p>
          <a:p>
            <a:pPr lvl="1"/>
            <a:r>
              <a:rPr lang="it-IT" sz="1800" dirty="0"/>
              <a:t>Inconel 718</a:t>
            </a:r>
          </a:p>
          <a:p>
            <a:pPr lvl="1"/>
            <a:r>
              <a:rPr lang="it-IT" sz="1800" dirty="0"/>
              <a:t>Al 7050</a:t>
            </a:r>
          </a:p>
          <a:p>
            <a:pPr lvl="1"/>
            <a:r>
              <a:rPr lang="it-IT" sz="1800" dirty="0"/>
              <a:t>Ti-6Al-4V</a:t>
            </a:r>
          </a:p>
          <a:p>
            <a:pPr lvl="1"/>
            <a:r>
              <a:rPr lang="it-IT" sz="1800" dirty="0"/>
              <a:t>W</a:t>
            </a:r>
          </a:p>
          <a:p>
            <a:pPr lvl="1"/>
            <a:r>
              <a:rPr lang="it-IT" sz="1800" dirty="0"/>
              <a:t>Mo</a:t>
            </a:r>
          </a:p>
          <a:p>
            <a:pPr lvl="1"/>
            <a:r>
              <a:rPr lang="it-IT" sz="1800" dirty="0"/>
              <a:t>Mo30W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D782694-9305-4963-B1FA-B72BF85E14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Pressure Vessel Sizing Calculator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46DBAC0-CE1B-4F10-A8B4-43559B44B277}"/>
                  </a:ext>
                </a:extLst>
              </p:cNvPr>
              <p:cNvSpPr txBox="1"/>
              <p:nvPr/>
            </p:nvSpPr>
            <p:spPr>
              <a:xfrm>
                <a:off x="5546676" y="3103154"/>
                <a:ext cx="3696789" cy="91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𝑃𝑉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2∗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𝑃𝑉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2∗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𝑃𝑉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−1.2∗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46DBAC0-CE1B-4F10-A8B4-43559B44B2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676" y="3103154"/>
                <a:ext cx="3696789" cy="914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E1D049-BA23-4A92-AE03-216962BFFE26}"/>
                  </a:ext>
                </a:extLst>
              </p:cNvPr>
              <p:cNvSpPr txBox="1"/>
              <p:nvPr/>
            </p:nvSpPr>
            <p:spPr>
              <a:xfrm>
                <a:off x="5093829" y="3743733"/>
                <a:ext cx="4602481" cy="91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𝑃𝑉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𝑃𝑉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𝑃𝑉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𝑃𝑉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∗(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𝑃𝑉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𝑃𝑉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E1D049-BA23-4A92-AE03-216962BFF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829" y="3743733"/>
                <a:ext cx="4602481" cy="914400"/>
              </a:xfrm>
              <a:prstGeom prst="rect">
                <a:avLst/>
              </a:prstGeom>
              <a:blipFill>
                <a:blip r:embed="rId3"/>
                <a:stretch>
                  <a:fillRect r="-3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8870AF4D-3C89-4285-BB5F-215EF11C0064}"/>
              </a:ext>
            </a:extLst>
          </p:cNvPr>
          <p:cNvSpPr/>
          <p:nvPr/>
        </p:nvSpPr>
        <p:spPr>
          <a:xfrm>
            <a:off x="2054261" y="5298712"/>
            <a:ext cx="8081566" cy="5927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This algorithm is used for HTGR and LMR test cases. HPRs do not require a pressure vessel due to low operating pressure of the reactor subsystem.</a:t>
            </a:r>
          </a:p>
        </p:txBody>
      </p:sp>
    </p:spTree>
    <p:extLst>
      <p:ext uri="{BB962C8B-B14F-4D97-AF65-F5344CB8AC3E}">
        <p14:creationId xmlns:p14="http://schemas.microsoft.com/office/powerpoint/2010/main" val="2190677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Histogram&#10;&#10;Description automatically generated">
            <a:extLst>
              <a:ext uri="{FF2B5EF4-FFF2-40B4-BE49-F238E27FC236}">
                <a16:creationId xmlns:a16="http://schemas.microsoft.com/office/drawing/2014/main" id="{727BC765-D313-4B0C-B8D1-7EED00980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26" y="832837"/>
            <a:ext cx="9823836" cy="4789121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D951E9A-ED5E-4384-9FBE-2FA746B0E9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Pressure Vessel Sizing Results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20E9D-22ED-4D37-A672-60CA54978AAC}"/>
              </a:ext>
            </a:extLst>
          </p:cNvPr>
          <p:cNvSpPr/>
          <p:nvPr/>
        </p:nvSpPr>
        <p:spPr>
          <a:xfrm>
            <a:off x="2054261" y="5637484"/>
            <a:ext cx="8081566" cy="5927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While the mean and median of the distribution are less than 1 cm, the case-specific results will depend on inlet gas temperature and operating pressure.</a:t>
            </a:r>
          </a:p>
        </p:txBody>
      </p:sp>
    </p:spTree>
    <p:extLst>
      <p:ext uri="{BB962C8B-B14F-4D97-AF65-F5344CB8AC3E}">
        <p14:creationId xmlns:p14="http://schemas.microsoft.com/office/powerpoint/2010/main" val="1049746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C73ECE-821B-464A-9CEE-FEE59B014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0" y="867071"/>
            <a:ext cx="11537605" cy="5425251"/>
          </a:xfrm>
        </p:spPr>
        <p:txBody>
          <a:bodyPr>
            <a:normAutofit/>
          </a:bodyPr>
          <a:lstStyle/>
          <a:p>
            <a:r>
              <a:rPr lang="en-US" sz="2000" b="1" dirty="0"/>
              <a:t>Gas-Cooled Reactor Capabilities</a:t>
            </a:r>
          </a:p>
          <a:p>
            <a:pPr lvl="1"/>
            <a:r>
              <a:rPr lang="en-US" sz="1800" dirty="0"/>
              <a:t>Simple and complex (Empress-based) reactor unit cells with high-fidelity mass calculations</a:t>
            </a:r>
          </a:p>
          <a:p>
            <a:pPr lvl="1"/>
            <a:r>
              <a:rPr lang="en-US" sz="1800" dirty="0"/>
              <a:t>Pressure vessel sizing methodology based on operating temperature and material properties</a:t>
            </a:r>
          </a:p>
          <a:p>
            <a:pPr lvl="1"/>
            <a:r>
              <a:rPr lang="en-US" sz="1800" dirty="0"/>
              <a:t>Pressure losses incorporated in the inlet / outlet nozzle, plena, and pressure vessel annular flow channel</a:t>
            </a:r>
          </a:p>
          <a:p>
            <a:r>
              <a:rPr lang="en-US" sz="2000" b="1" dirty="0"/>
              <a:t>Heat Pipe (HP) Reactor Capabilities</a:t>
            </a:r>
          </a:p>
          <a:p>
            <a:pPr lvl="1"/>
            <a:r>
              <a:rPr lang="en-US" sz="1800" dirty="0"/>
              <a:t>Limits-based modeling approach with user-set dimensions for the heat pipe and corresponding unit cells</a:t>
            </a:r>
          </a:p>
          <a:p>
            <a:pPr lvl="1"/>
            <a:r>
              <a:rPr lang="en-US" sz="1800" dirty="0"/>
              <a:t>Variable operating temperature limits for sodium and lithium to increase the per HP heat throughput</a:t>
            </a:r>
          </a:p>
          <a:p>
            <a:pPr lvl="1"/>
            <a:r>
              <a:rPr lang="en-US" sz="1800" dirty="0"/>
              <a:t>Complete integration into the HP heat exchanger (HX) suite for parametric and point design assessment</a:t>
            </a:r>
          </a:p>
          <a:p>
            <a:r>
              <a:rPr lang="en-US" sz="2000" b="1" dirty="0"/>
              <a:t>Pumped Liquid Metal Reactor Capabilities</a:t>
            </a:r>
          </a:p>
          <a:p>
            <a:pPr lvl="1"/>
            <a:r>
              <a:rPr lang="en-US" sz="1800" dirty="0"/>
              <a:t>Simple pin-in-block reactor unit cells with annular flow channels</a:t>
            </a:r>
          </a:p>
          <a:p>
            <a:pPr lvl="1"/>
            <a:r>
              <a:rPr lang="en-US" sz="1800" dirty="0"/>
              <a:t>Capable of running with sodium, lithium (preferred option), and eutectic </a:t>
            </a:r>
            <a:r>
              <a:rPr lang="en-US" sz="1800" dirty="0" err="1"/>
              <a:t>NaK</a:t>
            </a:r>
            <a:endParaRPr lang="en-US" sz="1800" dirty="0"/>
          </a:p>
          <a:p>
            <a:pPr lvl="1"/>
            <a:r>
              <a:rPr lang="en-US" sz="1800" dirty="0"/>
              <a:t>Project down-selection have made this option less viable compared to gas-cooled and heat pipe options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76FEEAA-1F54-411B-A106-A66165BAF9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Final Reactor Modeling Suite</a:t>
            </a:r>
          </a:p>
        </p:txBody>
      </p:sp>
    </p:spTree>
    <p:extLst>
      <p:ext uri="{BB962C8B-B14F-4D97-AF65-F5344CB8AC3E}">
        <p14:creationId xmlns:p14="http://schemas.microsoft.com/office/powerpoint/2010/main" val="3722823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C31E4-93B4-4738-9259-176CE9429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0" y="867071"/>
            <a:ext cx="6772659" cy="5425251"/>
          </a:xfrm>
        </p:spPr>
        <p:txBody>
          <a:bodyPr>
            <a:normAutofit/>
          </a:bodyPr>
          <a:lstStyle/>
          <a:p>
            <a:pPr marL="228600" lvl="1" indent="-228600"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2">
                    <a:lumMod val="10000"/>
                  </a:schemeClr>
                </a:solidFill>
                <a:latin typeface="+mn-lt"/>
              </a:rPr>
              <a:t>Nuclear Electric Propulsion (NEP) systems are one of the primary technologies capable of enabling crewed and cargo missions for cislunar and interplanetary missions</a:t>
            </a:r>
          </a:p>
          <a:p>
            <a:pPr marL="228600" lvl="1" indent="-228600"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2">
                    <a:lumMod val="10000"/>
                  </a:schemeClr>
                </a:solidFill>
                <a:latin typeface="+mn-lt"/>
              </a:rPr>
              <a:t>NEP systems are divided into 5 Critical Technology Elements (CTEs)</a:t>
            </a:r>
          </a:p>
          <a:p>
            <a:pPr marL="800100" lvl="1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Reactor and Coolant Subsystem (RXS)</a:t>
            </a:r>
          </a:p>
          <a:p>
            <a:pPr marL="800100" lvl="1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Power Conversion Subsystem (PCS)</a:t>
            </a:r>
          </a:p>
          <a:p>
            <a:pPr marL="800100" lvl="1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Power Management and Distribution (PMAD)</a:t>
            </a:r>
          </a:p>
          <a:p>
            <a:pPr marL="800100" lvl="1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Electric Propulsion System (EPS)</a:t>
            </a:r>
          </a:p>
          <a:p>
            <a:pPr marL="800100" lvl="1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Primary Heat Rejection System (PHRS)</a:t>
            </a:r>
          </a:p>
          <a:p>
            <a:pPr marL="228600" lvl="1" indent="-228600"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2">
                    <a:lumMod val="10000"/>
                  </a:schemeClr>
                </a:solidFill>
                <a:latin typeface="+mn-lt"/>
              </a:rPr>
              <a:t>Each CTE is further divided into assemblies and subcomponents</a:t>
            </a:r>
          </a:p>
          <a:p>
            <a:pPr marL="685800" lvl="2" indent="-228600"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>
                    <a:lumMod val="10000"/>
                  </a:schemeClr>
                </a:solidFill>
                <a:latin typeface="+mn-lt"/>
              </a:rPr>
              <a:t>Depending on CTE design decisions, some components of the figure are not required to enable the complete system</a:t>
            </a:r>
          </a:p>
          <a:p>
            <a:pPr marL="228600" lvl="1" indent="-228600"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2">
                    <a:lumMod val="10000"/>
                  </a:schemeClr>
                </a:solidFill>
                <a:latin typeface="+mn-lt"/>
              </a:rPr>
              <a:t>Technology selections &amp; optimization should be performed on the system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481277B-2F29-458E-A93D-47A97560DC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NEP System Overview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B3C389-32B9-4D68-8410-A0420C94E36E}"/>
              </a:ext>
            </a:extLst>
          </p:cNvPr>
          <p:cNvSpPr>
            <a:spLocks noGrp="1" noChangeArrowheads="1"/>
          </p:cNvSpPr>
          <p:nvPr/>
        </p:nvSpPr>
        <p:spPr>
          <a:xfrm>
            <a:off x="745340" y="1107928"/>
            <a:ext cx="6046038" cy="41011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548640" rtl="0" eaLnBrk="1" fontAlgn="base" hangingPunct="1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FontTx/>
              <a:buNone/>
              <a:tabLst/>
              <a:defRPr sz="1800" b="1" i="0" kern="1200" baseline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  <a:lvl2pPr marL="279400" indent="-165100" algn="l" defTabSz="548640" rtl="0" eaLnBrk="1" fontAlgn="base" hangingPunct="1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sz="1800" kern="1200" baseline="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571500" indent="-228600" algn="l" defTabSz="548640" rtl="0" eaLnBrk="1" fontAlgn="base" hangingPunct="1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Font typeface=".AppleSystemUIFont" charset="-120"/>
              <a:buChar char="‒"/>
              <a:tabLst/>
              <a:defRPr sz="1800" kern="1200" baseline="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920240" indent="-274320" algn="l" defTabSz="548640" rtl="0" eaLnBrk="1" fontAlgn="base" hangingPunct="1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2468880" indent="-274320" algn="l" defTabSz="548640" rtl="0" eaLnBrk="1" fontAlgn="base" hangingPunct="1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»"/>
              <a:defRPr sz="1800" kern="1200" baseline="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spcAft>
                <a:spcPct val="20000"/>
              </a:spcAft>
              <a:buNone/>
            </a:pPr>
            <a:endParaRPr lang="en-US" sz="2400" dirty="0">
              <a:solidFill>
                <a:schemeClr val="accent2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C6A8522-7652-46F7-934E-2DACD82B5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68D7A3B-CCB1-4D8C-9693-6CB2D4FA4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834E39E-9644-4BAF-81BA-7786DD0AA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" t="4944" r="4560" b="4831"/>
          <a:stretch/>
        </p:blipFill>
        <p:spPr bwMode="auto">
          <a:xfrm>
            <a:off x="6858131" y="1378443"/>
            <a:ext cx="5333869" cy="41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49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170195-FF27-448B-9DE9-CBDAA6173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1" y="867071"/>
            <a:ext cx="11759347" cy="2450840"/>
          </a:xfrm>
        </p:spPr>
        <p:txBody>
          <a:bodyPr>
            <a:normAutofit/>
          </a:bodyPr>
          <a:lstStyle/>
          <a:p>
            <a:r>
              <a:rPr lang="en-US" sz="2000" b="1" dirty="0"/>
              <a:t>To characterize the ability for an NEP system to enable cislunar and interplanetary missions, the electric power output and mass quantities for the entire spacecraft are utilized</a:t>
            </a:r>
          </a:p>
          <a:p>
            <a:pPr lvl="1"/>
            <a:r>
              <a:rPr lang="en-US" sz="1800" dirty="0"/>
              <a:t>Specific mass, or </a:t>
            </a:r>
            <a:r>
              <a:rPr lang="el-GR" sz="1800" dirty="0"/>
              <a:t>α</a:t>
            </a:r>
            <a:r>
              <a:rPr lang="en-US" sz="1800" baseline="-25000" dirty="0"/>
              <a:t>e</a:t>
            </a:r>
            <a:r>
              <a:rPr lang="en-US" sz="1800" dirty="0"/>
              <a:t>, is the ratio of these two quantities (in units of kg / kW</a:t>
            </a:r>
            <a:r>
              <a:rPr lang="en-US" sz="1800" baseline="-25000" dirty="0"/>
              <a:t>e</a:t>
            </a:r>
            <a:r>
              <a:rPr lang="en-US" sz="1800" dirty="0"/>
              <a:t>)</a:t>
            </a:r>
          </a:p>
          <a:p>
            <a:pPr lvl="1"/>
            <a:r>
              <a:rPr lang="en-US" sz="1800" dirty="0"/>
              <a:t>In this work, α refers to the specific mass with respect to thermal power (kg / </a:t>
            </a:r>
            <a:r>
              <a:rPr lang="en-US" sz="1800" dirty="0" err="1"/>
              <a:t>kW</a:t>
            </a:r>
            <a:r>
              <a:rPr lang="en-US" sz="1800" baseline="-25000" dirty="0" err="1"/>
              <a:t>th</a:t>
            </a:r>
            <a:r>
              <a:rPr lang="en-US" sz="1800" dirty="0"/>
              <a:t>) since the system efficiency for each test case is unknown without additional knowledge about the PCS</a:t>
            </a:r>
          </a:p>
          <a:p>
            <a:r>
              <a:rPr lang="en-US" sz="2000" b="1" dirty="0"/>
              <a:t>The RXS CTE yields one of the largest contributions to </a:t>
            </a:r>
            <a:r>
              <a:rPr lang="el-GR" sz="2000" b="1" dirty="0"/>
              <a:t>α</a:t>
            </a:r>
            <a:r>
              <a:rPr lang="en-US" sz="2000" b="1" dirty="0"/>
              <a:t>, thus significant analyses must be performed to determine which reactor choice will allow for optimization of this term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B14E65-E593-47DD-8AF6-DDD4B1D2E1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CTE-1 Key Performance Parameters (KPPs) [6]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CDDD7659-4CC6-481A-AA23-263FD68763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448867"/>
              </p:ext>
            </p:extLst>
          </p:nvPr>
        </p:nvGraphicFramePr>
        <p:xfrm>
          <a:off x="1065844" y="3317856"/>
          <a:ext cx="10058400" cy="2926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15062731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44156561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13368667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017463669"/>
                    </a:ext>
                  </a:extLst>
                </a:gridCol>
              </a:tblGrid>
              <a:tr h="17096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KPP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356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Threshold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Target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Rationale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0640959"/>
                  </a:ext>
                </a:extLst>
              </a:tr>
              <a:tr h="29529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Power Conversion Inlet Temperature (PCIT) / Reactor Exit Temperature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1200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1400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High temperature enables higher efficiency and lower system mass.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6512532"/>
                  </a:ext>
                </a:extLst>
              </a:tr>
              <a:tr h="17096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CTE-1 Specific Mass (</a:t>
                      </a:r>
                      <a:r>
                        <a:rPr lang="el-GR" sz="1500" dirty="0">
                          <a:solidFill>
                            <a:srgbClr val="000000"/>
                          </a:solidFill>
                        </a:rPr>
                        <a:t>α</a:t>
                      </a:r>
                      <a:r>
                        <a:rPr lang="en-US" sz="1500" baseline="-25000" dirty="0">
                          <a:solidFill>
                            <a:srgbClr val="000000"/>
                          </a:solidFill>
                        </a:rPr>
                        <a:t>e</a:t>
                      </a: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6.0 kg / kW</a:t>
                      </a:r>
                      <a:r>
                        <a:rPr lang="en-US" sz="1500" baseline="-25000" dirty="0">
                          <a:solidFill>
                            <a:srgbClr val="000000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4.5 kg / kW</a:t>
                      </a:r>
                      <a:r>
                        <a:rPr lang="en-US" sz="1500" baseline="-25000" dirty="0">
                          <a:solidFill>
                            <a:srgbClr val="000000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Based on SME input.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72814"/>
                  </a:ext>
                </a:extLst>
              </a:tr>
              <a:tr h="170960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KPP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356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Range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356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D356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Rationale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35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157095"/>
                  </a:ext>
                </a:extLst>
              </a:tr>
              <a:tr h="29529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Total Thermal Power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5 – 8 MW</a:t>
                      </a:r>
                      <a:r>
                        <a:rPr lang="en-US" sz="1500" baseline="-25000" dirty="0">
                          <a:solidFill>
                            <a:srgbClr val="000000"/>
                          </a:solidFill>
                        </a:rPr>
                        <a:t>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Corresponds to a 2 MWe system with 25-40% efficiency.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661039"/>
                  </a:ext>
                </a:extLst>
              </a:tr>
              <a:tr h="17096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Burnup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30 – 48 MW</a:t>
                      </a:r>
                      <a:r>
                        <a:rPr lang="en-US" sz="1500" baseline="-25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-</a:t>
                      </a:r>
                      <a:r>
                        <a:rPr lang="en-US" sz="1500" dirty="0" err="1">
                          <a:solidFill>
                            <a:srgbClr val="000000"/>
                          </a:solidFill>
                        </a:rPr>
                        <a:t>yr</a:t>
                      </a:r>
                      <a:endParaRPr lang="en-US" sz="15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Based on 6-year operational life.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8722014"/>
                  </a:ext>
                </a:extLst>
              </a:tr>
              <a:tr h="29529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Radiation Limits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Neutron Fluence: 10</a:t>
                      </a:r>
                      <a:r>
                        <a:rPr lang="en-US" sz="1500" baseline="30000" dirty="0">
                          <a:solidFill>
                            <a:srgbClr val="000000"/>
                          </a:solidFill>
                        </a:rPr>
                        <a:t>12</a:t>
                      </a: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 n/cm</a:t>
                      </a:r>
                      <a:r>
                        <a:rPr lang="en-US" sz="15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Gamma Dose: 100 kRad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Radiation limit at the spacecraft side of the shield.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591067"/>
                  </a:ext>
                </a:extLst>
              </a:tr>
            </a:tbl>
          </a:graphicData>
        </a:graphic>
      </p:graphicFrame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4B4C0F-81D5-4E7F-B80C-E6B9F912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81FC6C0-E99D-4FA1-B7F6-276E8EB6E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29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1F93741D-67CF-451B-A253-94512D2C6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3" y="762311"/>
            <a:ext cx="4581736" cy="244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24927D-A0F8-4E45-8174-D46A442DA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0" y="814691"/>
            <a:ext cx="7177613" cy="5438318"/>
          </a:xfrm>
        </p:spPr>
        <p:txBody>
          <a:bodyPr>
            <a:normAutofit/>
          </a:bodyPr>
          <a:lstStyle/>
          <a:p>
            <a:pPr marL="227013" marR="0" lvl="0" indent="-227013" algn="l" defTabSz="912813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Create a flexible and user-friendly modeling suite for analyzing the physical phenomenon </a:t>
            </a:r>
            <a:r>
              <a:rPr lang="en-US" sz="2000" b="1" dirty="0"/>
              <a:t>for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CTE-1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Extensibility to different working fluids and geometry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/>
              <a:t>External shield sizing algorithm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/>
              <a:t>Optional heat exchanger for HPRs and LMRs, optional pump included for LMRs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" pitchFamily="2" charset="0"/>
              <a:cs typeface="Calibri" panose="020F0502020204030204" pitchFamily="34" charset="0"/>
            </a:endParaRPr>
          </a:p>
          <a:p>
            <a:pPr marL="227013" marR="0" lvl="0" indent="-227013" algn="l" defTabSz="912813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Implement a coupled reactor mass model based on system geometry and desired performance metrics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Perform core sizing based on thermal hydraulics by scaling to finite reactor calculations from a unit cell approach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Incorporate radial/axial reflectors, shields, and reactor pressure vessel</a:t>
            </a:r>
          </a:p>
          <a:p>
            <a:pPr marL="227013" marR="0" lvl="0" indent="-227013" algn="l" defTabSz="912813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Create case-specific neutronics scripts through input generators and compare with high fidelity point designs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Input generators available in Serpent and OpenMC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3C65CB-606E-47B0-B915-1581AB1C6A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Reactor Modeling Objectives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95E324B-CF5A-4320-B30F-676ACDD580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" t="4719" r="63204" b="62570"/>
          <a:stretch/>
        </p:blipFill>
        <p:spPr bwMode="auto">
          <a:xfrm>
            <a:off x="8040847" y="3360956"/>
            <a:ext cx="3048956" cy="269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92381DB8-C73E-43E4-A050-F0F34263C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4B02F03-CFA6-4C68-B2EB-07DB92E00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583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740D276-747B-4E17-9F93-42C33FF0E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Coupled Reactor Modeling Methodology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084AB9E8-545F-4765-97A5-DAFDCA40E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68" y="805398"/>
            <a:ext cx="9082823" cy="4966227"/>
          </a:xfrm>
        </p:spPr>
        <p:txBody>
          <a:bodyPr>
            <a:normAutofit/>
          </a:bodyPr>
          <a:lstStyle/>
          <a:p>
            <a:r>
              <a:rPr lang="en-US" sz="2000" b="1" dirty="0"/>
              <a:t>Reactor thermal hydraulics, mass calculations, and neutronics are coupled into a single methodology to account for all relevant physics</a:t>
            </a:r>
          </a:p>
          <a:p>
            <a:pPr lvl="1"/>
            <a:r>
              <a:rPr lang="en-US" sz="1800" u="sng" dirty="0"/>
              <a:t>Thermal Hydraulics </a:t>
            </a:r>
          </a:p>
          <a:p>
            <a:pPr lvl="2"/>
            <a:r>
              <a:rPr lang="en-US" sz="1700" dirty="0"/>
              <a:t>HTGR / LMR: Varies per unit cell mass flow rate, number of unit cells, and thermal power density until a desired reactor exit temperature is reached</a:t>
            </a:r>
          </a:p>
          <a:p>
            <a:pPr lvl="2"/>
            <a:r>
              <a:rPr lang="en-US" sz="1700" dirty="0"/>
              <a:t>HPR: HP limits-based approach to assess the heat throughput per HP. Inputs include the fraction of total throughput and the wall temperature to PCIT </a:t>
            </a:r>
            <a:r>
              <a:rPr lang="el-GR" sz="1700" dirty="0">
                <a:latin typeface="Helvetica" panose="020B0604020202020204" pitchFamily="34" charset="0"/>
                <a:cs typeface="Helvetica" panose="020B0604020202020204" pitchFamily="34" charset="0"/>
              </a:rPr>
              <a:t>Δ</a:t>
            </a:r>
            <a:r>
              <a:rPr lang="en-US" sz="1700" dirty="0">
                <a:latin typeface="Helvetica" panose="020B0604020202020204" pitchFamily="34" charset="0"/>
                <a:cs typeface="Helvetica" panose="020B0604020202020204" pitchFamily="34" charset="0"/>
              </a:rPr>
              <a:t>T</a:t>
            </a:r>
          </a:p>
          <a:p>
            <a:pPr lvl="1"/>
            <a:r>
              <a:rPr lang="en-US" sz="1800" u="sng" dirty="0"/>
              <a:t>Neutronics</a:t>
            </a:r>
            <a:r>
              <a:rPr lang="en-US" sz="1800" dirty="0"/>
              <a:t> </a:t>
            </a:r>
          </a:p>
          <a:p>
            <a:pPr lvl="2"/>
            <a:r>
              <a:rPr lang="en-US" sz="1700" dirty="0"/>
              <a:t>SERPENT or OpenMC input files are generated per case based on thermal hydraulically converged dimensions</a:t>
            </a:r>
          </a:p>
          <a:p>
            <a:pPr lvl="1"/>
            <a:r>
              <a:rPr lang="en-US" sz="1800" u="sng" dirty="0"/>
              <a:t>Mass</a:t>
            </a:r>
            <a:r>
              <a:rPr lang="en-US" sz="1800" dirty="0"/>
              <a:t> </a:t>
            </a:r>
          </a:p>
          <a:p>
            <a:pPr lvl="2"/>
            <a:r>
              <a:rPr lang="en-US" sz="1700" dirty="0"/>
              <a:t>Volume calculations based on converged number of core unit cells and dimensions of the axial / radial reflectors, external shields, and pressure vessel</a:t>
            </a:r>
          </a:p>
          <a:p>
            <a:pPr lvl="2"/>
            <a:r>
              <a:rPr lang="en-US" sz="1700" dirty="0"/>
              <a:t>Various subcomponents (I&amp;C, structural support, etc.) are calculated using empirical correlations from the SP-100 project [15]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B8B82F-AB21-482D-BA4F-5F63C151E346}"/>
              </a:ext>
            </a:extLst>
          </p:cNvPr>
          <p:cNvSpPr/>
          <p:nvPr/>
        </p:nvSpPr>
        <p:spPr>
          <a:xfrm>
            <a:off x="715996" y="5518340"/>
            <a:ext cx="8081566" cy="5927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Bounding conditions from the PCS model (temperature, pressure, flow rate) are used as inputs and convergence criteria for the reactor T/H sequence.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CC840F6-4398-48B9-B8B8-159960127B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5436" r="4802" b="5486"/>
          <a:stretch/>
        </p:blipFill>
        <p:spPr bwMode="auto">
          <a:xfrm>
            <a:off x="9221349" y="762310"/>
            <a:ext cx="2428749" cy="553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709C1F2-CD1B-4E81-B81E-B13E39035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C343D93E-8215-4740-8101-56304ACCE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24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4B51141-D85E-4FCE-A444-99B1ED16B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1" y="867071"/>
            <a:ext cx="11759347" cy="2292413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dirty="0"/>
              <a:t>To increase the efficiency of the PCS and decrease system mass, various working fluids can be used in the reactor loop</a:t>
            </a:r>
          </a:p>
          <a:p>
            <a:pPr lvl="1"/>
            <a:r>
              <a:rPr lang="en-US" sz="1800" dirty="0"/>
              <a:t>Single loop: Noble Gases (i.e., He, Xe, He-Xe, He-</a:t>
            </a:r>
            <a:r>
              <a:rPr lang="en-US" sz="1800" dirty="0" err="1"/>
              <a:t>Ar</a:t>
            </a:r>
            <a:r>
              <a:rPr lang="en-US" sz="1800" dirty="0"/>
              <a:t>, etc.) or Supercritical CO2</a:t>
            </a:r>
          </a:p>
          <a:p>
            <a:pPr lvl="2"/>
            <a:r>
              <a:rPr lang="en-US" sz="1700" dirty="0"/>
              <a:t>72% He – 28% Xe mixture is currently under investigation by the SNP project</a:t>
            </a:r>
          </a:p>
          <a:p>
            <a:pPr lvl="1"/>
            <a:r>
              <a:rPr lang="en-US" sz="1800" dirty="0"/>
              <a:t>Separate loop: Liquid Metals (i.e., Na, K, NaK-78, Li) or Heat Pipes</a:t>
            </a:r>
          </a:p>
          <a:p>
            <a:r>
              <a:rPr lang="en-US" sz="2000" b="1" dirty="0"/>
              <a:t>System mass dependent on working fluid configuration and heat rejection exit temperature</a:t>
            </a:r>
          </a:p>
          <a:p>
            <a:pPr lvl="1"/>
            <a:r>
              <a:rPr lang="en-US" sz="1800" dirty="0"/>
              <a:t>Radiator size is also dependent on the amount of heat rejection needed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6FB8E8F-24BF-492D-871B-698286CD1C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Reactor Loop Options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BA74E8-9699-4784-903B-5CB8C35B80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22" y="3621946"/>
            <a:ext cx="3802645" cy="2458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DDBD7A-D020-4044-873E-C108903C7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683" y="3621946"/>
            <a:ext cx="4092211" cy="24585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EFAD8C-AA0B-416E-BCED-70E3C20DAB3A}"/>
              </a:ext>
            </a:extLst>
          </p:cNvPr>
          <p:cNvSpPr txBox="1"/>
          <p:nvPr/>
        </p:nvSpPr>
        <p:spPr>
          <a:xfrm>
            <a:off x="215371" y="3147080"/>
            <a:ext cx="3919312" cy="5746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1600" u="sng" dirty="0">
                <a:solidFill>
                  <a:srgbClr val="000000"/>
                </a:solidFill>
              </a:rPr>
              <a:t>Single Loop HTGR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942537-F66F-444C-A20B-CE3A6BB014F8}"/>
              </a:ext>
            </a:extLst>
          </p:cNvPr>
          <p:cNvSpPr txBox="1"/>
          <p:nvPr/>
        </p:nvSpPr>
        <p:spPr>
          <a:xfrm>
            <a:off x="4134684" y="3186374"/>
            <a:ext cx="4259854" cy="3710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1600" u="sng" dirty="0">
                <a:solidFill>
                  <a:srgbClr val="000000"/>
                </a:solidFill>
              </a:rPr>
              <a:t>Triple Loop LMR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D337B1-5CCE-4272-9692-4EE122381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894" y="3621945"/>
            <a:ext cx="3848106" cy="24585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C41EB1-FF5E-40F9-9FCA-CFA7716A7763}"/>
              </a:ext>
            </a:extLst>
          </p:cNvPr>
          <p:cNvSpPr txBox="1"/>
          <p:nvPr/>
        </p:nvSpPr>
        <p:spPr>
          <a:xfrm>
            <a:off x="8384707" y="3150986"/>
            <a:ext cx="3727554" cy="3710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1600" u="sng" dirty="0">
                <a:solidFill>
                  <a:srgbClr val="000000"/>
                </a:solidFill>
              </a:rPr>
              <a:t>Triple Loop HPR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DDCF9B-EABC-415A-B9AB-1D609CB4644B}"/>
              </a:ext>
            </a:extLst>
          </p:cNvPr>
          <p:cNvCxnSpPr>
            <a:cxnSpLocks/>
          </p:cNvCxnSpPr>
          <p:nvPr/>
        </p:nvCxnSpPr>
        <p:spPr>
          <a:xfrm>
            <a:off x="4134684" y="3149211"/>
            <a:ext cx="0" cy="311110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37259D-07F4-4725-B4A6-0528A22469B6}"/>
              </a:ext>
            </a:extLst>
          </p:cNvPr>
          <p:cNvCxnSpPr>
            <a:cxnSpLocks/>
          </p:cNvCxnSpPr>
          <p:nvPr/>
        </p:nvCxnSpPr>
        <p:spPr>
          <a:xfrm>
            <a:off x="8394538" y="3149211"/>
            <a:ext cx="0" cy="310058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E9826E-9DAC-48C9-A00D-8565692F0653}"/>
              </a:ext>
            </a:extLst>
          </p:cNvPr>
          <p:cNvCxnSpPr>
            <a:cxnSpLocks/>
          </p:cNvCxnSpPr>
          <p:nvPr/>
        </p:nvCxnSpPr>
        <p:spPr>
          <a:xfrm>
            <a:off x="244499" y="3139051"/>
            <a:ext cx="1188598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97C5A5-CFE2-4D49-B42D-F8A0C52EE58F}"/>
              </a:ext>
            </a:extLst>
          </p:cNvPr>
          <p:cNvCxnSpPr>
            <a:cxnSpLocks/>
          </p:cNvCxnSpPr>
          <p:nvPr/>
        </p:nvCxnSpPr>
        <p:spPr>
          <a:xfrm flipV="1">
            <a:off x="244499" y="6251572"/>
            <a:ext cx="11885982" cy="650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6FA68F-EC6F-475E-9C11-E43B129E7B5A}"/>
              </a:ext>
            </a:extLst>
          </p:cNvPr>
          <p:cNvCxnSpPr>
            <a:cxnSpLocks/>
          </p:cNvCxnSpPr>
          <p:nvPr/>
        </p:nvCxnSpPr>
        <p:spPr>
          <a:xfrm>
            <a:off x="244499" y="3126647"/>
            <a:ext cx="0" cy="314452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CF99C46-0B99-454D-BDDB-060290EE1BEB}"/>
              </a:ext>
            </a:extLst>
          </p:cNvPr>
          <p:cNvCxnSpPr>
            <a:cxnSpLocks/>
          </p:cNvCxnSpPr>
          <p:nvPr/>
        </p:nvCxnSpPr>
        <p:spPr>
          <a:xfrm>
            <a:off x="12114799" y="3147080"/>
            <a:ext cx="0" cy="310058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E8E5A136-904D-4E6A-8790-0E503B045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400DF7CE-8C77-45EB-88D9-4719C3D1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599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57EF5C5-4E76-443D-BC8C-101BE2E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1" y="867071"/>
            <a:ext cx="11759347" cy="5425251"/>
          </a:xfrm>
        </p:spPr>
        <p:txBody>
          <a:bodyPr>
            <a:normAutofit/>
          </a:bodyPr>
          <a:lstStyle/>
          <a:p>
            <a:pPr marL="227013" marR="0" lvl="0" indent="-227013" algn="l" defTabSz="912813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 dirty="0">
                <a:solidFill>
                  <a:srgbClr val="D1D3D4">
                    <a:lumMod val="10000"/>
                  </a:srgbClr>
                </a:solidFill>
              </a:rPr>
              <a:t>Pressure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 vessel flow and overall mass model to incorporate system pressure and temperature conditions on thickness requirements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○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Added the PV thermal hydraulics approach to inform pressure drop and enthalpy gain on the core periphery</a:t>
            </a:r>
          </a:p>
          <a:p>
            <a:pPr marL="227013" marR="0" lvl="0" indent="-227013" algn="l" defTabSz="912813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Contains a momentum, frictional, and area change pressure drop map across the entire reactor loop based on first-order equations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○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Physics-based sizing pressure losses:</a:t>
            </a:r>
          </a:p>
          <a:p>
            <a:pPr marL="1141413" marR="0" lvl="2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In-core cooling channels</a:t>
            </a:r>
          </a:p>
          <a:p>
            <a:pPr marL="1141413" marR="0" lvl="2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Annular pressure vessel flow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○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Contraction pressure losses:</a:t>
            </a:r>
          </a:p>
          <a:p>
            <a:pPr marL="1141413" marR="0" lvl="2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Inlet nozzle to the pressure vessel flow</a:t>
            </a:r>
          </a:p>
          <a:p>
            <a:pPr marL="1141413" marR="0" lvl="2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Inlet plenum to in-core cooling channels</a:t>
            </a:r>
          </a:p>
          <a:p>
            <a:pPr marL="1141413" marR="0" lvl="2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Exit plenum to exit nozzles</a:t>
            </a:r>
          </a:p>
          <a:p>
            <a:pPr marL="684213" marR="0" lvl="1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○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Expansion pressure losses:</a:t>
            </a:r>
          </a:p>
          <a:p>
            <a:pPr marL="1141413" marR="0" lvl="2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Pressure vessel flow to inlet plenum</a:t>
            </a:r>
          </a:p>
          <a:p>
            <a:pPr marL="1141413" marR="0" lvl="2" indent="-227013" algn="l" defTabSz="91281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1D3D4">
                    <a:lumMod val="10000"/>
                  </a:srgbClr>
                </a:solidFill>
                <a:effectLst/>
                <a:uLnTx/>
                <a:uFillTx/>
                <a:latin typeface="Helvetica" pitchFamily="2" charset="0"/>
                <a:cs typeface="Calibri" panose="020F0502020204030204" pitchFamily="34" charset="0"/>
              </a:rPr>
              <a:t>In-core cooling channels to exit plenum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951E9A-ED5E-4384-9FBE-2FA746B0E9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HTGR / LMR Subcomponent Cooling Model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BCFB7E-250C-473C-860C-82CC54319D32}"/>
              </a:ext>
            </a:extLst>
          </p:cNvPr>
          <p:cNvSpPr/>
          <p:nvPr/>
        </p:nvSpPr>
        <p:spPr>
          <a:xfrm>
            <a:off x="5617028" y="5408024"/>
            <a:ext cx="6357690" cy="5829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Inclusion of this model has reduced uncertainty in the pressure in various locations within the RXS and with the PCS interface.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34F8C4-4D5D-41B3-982C-2D7298DE9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799322"/>
              </p:ext>
            </p:extLst>
          </p:nvPr>
        </p:nvGraphicFramePr>
        <p:xfrm>
          <a:off x="6130302" y="2728154"/>
          <a:ext cx="5331142" cy="2575110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2047470">
                  <a:extLst>
                    <a:ext uri="{9D8B030D-6E8A-4147-A177-3AD203B41FA5}">
                      <a16:colId xmlns:a16="http://schemas.microsoft.com/office/drawing/2014/main" val="145867808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429166614"/>
                    </a:ext>
                  </a:extLst>
                </a:gridCol>
                <a:gridCol w="1093196">
                  <a:extLst>
                    <a:ext uri="{9D8B030D-6E8A-4147-A177-3AD203B41FA5}">
                      <a16:colId xmlns:a16="http://schemas.microsoft.com/office/drawing/2014/main" val="527187197"/>
                    </a:ext>
                  </a:extLst>
                </a:gridCol>
                <a:gridCol w="1093196">
                  <a:extLst>
                    <a:ext uri="{9D8B030D-6E8A-4147-A177-3AD203B41FA5}">
                      <a16:colId xmlns:a16="http://schemas.microsoft.com/office/drawing/2014/main" val="3188660533"/>
                    </a:ext>
                  </a:extLst>
                </a:gridCol>
              </a:tblGrid>
              <a:tr h="377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rgbClr val="FFFFFF"/>
                          </a:solidFill>
                          <a:effectLst/>
                        </a:rPr>
                        <a:t>Input Variables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rgbClr val="FFFFFF"/>
                          </a:solidFill>
                          <a:effectLst/>
                        </a:rPr>
                        <a:t>Friction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solidFill>
                            <a:srgbClr val="FFFFFF"/>
                          </a:solidFill>
                          <a:effectLst/>
                        </a:rPr>
                        <a:t>Momentum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solidFill>
                            <a:srgbClr val="FFFFFF"/>
                          </a:solidFill>
                          <a:effectLst/>
                        </a:rPr>
                        <a:t>Area Change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113021"/>
                  </a:ext>
                </a:extLst>
              </a:tr>
              <a:tr h="377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</a:rPr>
                        <a:t>In-Core Flow Channels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effectLst/>
                        </a:rPr>
                        <a:t> 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053310"/>
                  </a:ext>
                </a:extLst>
              </a:tr>
              <a:tr h="377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</a:rPr>
                        <a:t>PV Annular Cooling Channel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effectLst/>
                        </a:rPr>
                        <a:t> 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49292"/>
                  </a:ext>
                </a:extLst>
              </a:tr>
              <a:tr h="377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</a:rPr>
                        <a:t>Ducting (PCS to RXS / RXS to PCS)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941389"/>
                  </a:ext>
                </a:extLst>
              </a:tr>
              <a:tr h="377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</a:rPr>
                        <a:t>Reactor Plena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effectLst/>
                        </a:rPr>
                        <a:t> 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effectLst/>
                        </a:rPr>
                        <a:t> 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677133"/>
                  </a:ext>
                </a:extLst>
              </a:tr>
              <a:tr h="377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</a:rPr>
                        <a:t>Inlet / Outlet Nozzles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8890" marB="88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368198"/>
                  </a:ext>
                </a:extLst>
              </a:tr>
            </a:tbl>
          </a:graphicData>
        </a:graphic>
      </p:graphicFrame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90CE2775-6616-40F4-812D-D5F5CA78C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E51B84A0-602B-488A-96CB-453E5E0F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146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0395490-709F-45D4-9A65-72029FDE2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73" y="867071"/>
            <a:ext cx="7506414" cy="5425251"/>
          </a:xfrm>
        </p:spPr>
        <p:txBody>
          <a:bodyPr>
            <a:normAutofit/>
          </a:bodyPr>
          <a:lstStyle/>
          <a:p>
            <a:r>
              <a:rPr lang="en-US" sz="1800" b="1" dirty="0"/>
              <a:t>Legacy reactor concepts have proposed using performant gases to directly cool the reactor and to serve as the power conversion working fluid</a:t>
            </a:r>
          </a:p>
          <a:p>
            <a:pPr lvl="1"/>
            <a:r>
              <a:rPr lang="en-US" sz="1600" dirty="0"/>
              <a:t>JIMO/Prometheus project down-selected away from heat pipe and pumped liquid metal reactors to focus on direct gas-cooled</a:t>
            </a:r>
          </a:p>
          <a:p>
            <a:r>
              <a:rPr lang="en-US" sz="1800" b="1" dirty="0"/>
              <a:t>The reactor unit cell used in this scalability assessment is proprietary, thus it has been removed from this presentation</a:t>
            </a:r>
          </a:p>
          <a:p>
            <a:r>
              <a:rPr lang="en-US" sz="1800" b="1" dirty="0"/>
              <a:t>Currently, Helium-Xenon (He-Xe) mixtures are being investigated as the main working fluid for the reactor and PCS</a:t>
            </a:r>
          </a:p>
          <a:p>
            <a:pPr lvl="1"/>
            <a:r>
              <a:rPr lang="en-US" sz="1600" dirty="0"/>
              <a:t>72% He, 28% Xe to yield 40 g/mol</a:t>
            </a:r>
          </a:p>
          <a:p>
            <a:pPr lvl="1"/>
            <a:r>
              <a:rPr lang="en-US" sz="1600" dirty="0"/>
              <a:t>Past work investigated and </a:t>
            </a:r>
            <a:r>
              <a:rPr lang="en-US" sz="1600" u="sng" dirty="0"/>
              <a:t>removed</a:t>
            </a:r>
            <a:r>
              <a:rPr lang="en-US" sz="1600" dirty="0"/>
              <a:t> sCO</a:t>
            </a:r>
            <a:r>
              <a:rPr lang="en-US" sz="1600" baseline="-25000" dirty="0"/>
              <a:t>2</a:t>
            </a:r>
            <a:r>
              <a:rPr lang="en-US" sz="1600" dirty="0"/>
              <a:t> from the trade space</a:t>
            </a:r>
          </a:p>
          <a:p>
            <a:r>
              <a:rPr lang="en-US" sz="1800" b="1" dirty="0"/>
              <a:t>Key parameters for scalability assessment:</a:t>
            </a:r>
          </a:p>
          <a:p>
            <a:pPr lvl="1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Inputs: Total mass flow rate, inlet pressure / temperature, and PCIT</a:t>
            </a:r>
          </a:p>
          <a:p>
            <a:pPr lvl="1"/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Outputs: Pressure drop, reactor mass, external shield mass, total thermal power / power density, pressure vessel thickness / mass</a:t>
            </a:r>
          </a:p>
          <a:p>
            <a:endParaRPr lang="en-US" sz="2000" b="1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CBE1EE4-DB37-4ACA-869B-47BD0AD669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HTGR Reactor Scalability Assessment</a:t>
            </a:r>
          </a:p>
        </p:txBody>
      </p:sp>
      <p:graphicFrame>
        <p:nvGraphicFramePr>
          <p:cNvPr id="18" name="Table 8">
            <a:extLst>
              <a:ext uri="{FF2B5EF4-FFF2-40B4-BE49-F238E27FC236}">
                <a16:creationId xmlns:a16="http://schemas.microsoft.com/office/drawing/2014/main" id="{4C0E90ED-A34E-4492-B1CC-9F1B2ABFB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983792"/>
              </p:ext>
            </p:extLst>
          </p:nvPr>
        </p:nvGraphicFramePr>
        <p:xfrm>
          <a:off x="7721787" y="2688624"/>
          <a:ext cx="4303356" cy="1676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53480">
                  <a:extLst>
                    <a:ext uri="{9D8B030D-6E8A-4147-A177-3AD203B41FA5}">
                      <a16:colId xmlns:a16="http://schemas.microsoft.com/office/drawing/2014/main" val="133184101"/>
                    </a:ext>
                  </a:extLst>
                </a:gridCol>
                <a:gridCol w="2149876">
                  <a:extLst>
                    <a:ext uri="{9D8B030D-6E8A-4147-A177-3AD203B41FA5}">
                      <a16:colId xmlns:a16="http://schemas.microsoft.com/office/drawing/2014/main" val="38788129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Input 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Parameter 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478203"/>
                  </a:ext>
                </a:extLst>
              </a:tr>
              <a:tr h="2760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Mass Flow 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5 – 100 kg/s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09116"/>
                  </a:ext>
                </a:extLst>
              </a:tr>
              <a:tr h="2760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Inlet 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700 – (PCIT-100)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539927"/>
                  </a:ext>
                </a:extLst>
              </a:tr>
              <a:tr h="2760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Inlet Pressure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2 – 5 MPa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871546"/>
                  </a:ext>
                </a:extLst>
              </a:tr>
              <a:tr h="2760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PCIT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1200, 1400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634110"/>
                  </a:ext>
                </a:extLst>
              </a:tr>
            </a:tbl>
          </a:graphicData>
        </a:graphic>
      </p:graphicFrame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951FA998-028B-44E0-8AEE-4E8DFA1CC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0519" y="6298363"/>
            <a:ext cx="9423281" cy="429151"/>
          </a:xfrm>
        </p:spPr>
        <p:txBody>
          <a:bodyPr/>
          <a:lstStyle/>
          <a:p>
            <a:r>
              <a:rPr lang="en-US" dirty="0"/>
              <a:t>JANNAF Conference Presentation: AMA NEP Reactor Scalability Assessment</a:t>
            </a:r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1CF37132-8320-4963-83CB-2FC2BB89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989" y="6305389"/>
            <a:ext cx="528730" cy="416086"/>
          </a:xfrm>
        </p:spPr>
        <p:txBody>
          <a:bodyPr/>
          <a:lstStyle/>
          <a:p>
            <a:fld id="{766BF75F-BD6A-44DF-A00A-DFBF46F37FE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7941"/>
      </p:ext>
    </p:extLst>
  </p:cSld>
  <p:clrMapOvr>
    <a:masterClrMapping/>
  </p:clrMapOvr>
</p:sld>
</file>

<file path=ppt/theme/theme1.xml><?xml version="1.0" encoding="utf-8"?>
<a:theme xmlns:a="http://schemas.openxmlformats.org/drawingml/2006/main" name="Final_Briefing-PPT_Theme">
  <a:themeElements>
    <a:clrScheme name="AMA_COLOR_MATER">
      <a:dk1>
        <a:srgbClr val="1D3563"/>
      </a:dk1>
      <a:lt1>
        <a:srgbClr val="FFFFFF"/>
      </a:lt1>
      <a:dk2>
        <a:srgbClr val="7E868C"/>
      </a:dk2>
      <a:lt2>
        <a:srgbClr val="FFFFFF"/>
      </a:lt2>
      <a:accent1>
        <a:srgbClr val="43B4E4"/>
      </a:accent1>
      <a:accent2>
        <a:srgbClr val="D1D3D4"/>
      </a:accent2>
      <a:accent3>
        <a:srgbClr val="4C4C4E"/>
      </a:accent3>
      <a:accent4>
        <a:srgbClr val="F4F1EA"/>
      </a:accent4>
      <a:accent5>
        <a:srgbClr val="4FC1E9"/>
      </a:accent5>
      <a:accent6>
        <a:srgbClr val="43B4E4"/>
      </a:accent6>
      <a:hlink>
        <a:srgbClr val="43B4E4"/>
      </a:hlink>
      <a:folHlink>
        <a:srgbClr val="439BE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vert="horz" lIns="91440" tIns="45720" rIns="91440" bIns="45720" rtlCol="0" anchor="ctr">
        <a:normAutofit/>
      </a:bodyPr>
      <a:lstStyle>
        <a:defPPr>
          <a:defRPr sz="28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MA_NEP_ModelingApproach_20201013.pptx" id="{3B98A893-D37E-44EC-A2E6-C79CBB3F45F6}" vid="{A1E41DEC-CBF8-44AE-A077-C755364F8F6C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A_NEP_ModelingApproach_20201013.pptx" id="{3B98A893-D37E-44EC-A2E6-C79CBB3F45F6}" vid="{ED5DEC6D-7035-494D-8E8D-B0292074040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1186190E25B441B912164BCBC8C616" ma:contentTypeVersion="7" ma:contentTypeDescription="Create a new document." ma:contentTypeScope="" ma:versionID="7d49a9ef3bc3b22626366dd5cbeb1a4c">
  <xsd:schema xmlns:xsd="http://www.w3.org/2001/XMLSchema" xmlns:xs="http://www.w3.org/2001/XMLSchema" xmlns:p="http://schemas.microsoft.com/office/2006/metadata/properties" xmlns:ns1="http://schemas.microsoft.com/sharepoint/v3" xmlns:ns2="5488d16d-0c5b-4323-8f13-6b84d7f6ae95" targetNamespace="http://schemas.microsoft.com/office/2006/metadata/properties" ma:root="true" ma:fieldsID="c3ac3f970c59fb5b8df2aaaa0c805646" ns1:_="" ns2:_="">
    <xsd:import namespace="http://schemas.microsoft.com/sharepoint/v3"/>
    <xsd:import namespace="5488d16d-0c5b-4323-8f13-6b84d7f6ae9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1:_dlc_Exemp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8d16d-0c5b-4323-8f13-6b84d7f6ae9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218E806-44A4-4865-9D81-7B8968419B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8FECB2-7037-4DE0-BF54-76F7148D9F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488d16d-0c5b-4323-8f13-6b84d7f6ae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42D991-3C95-44DE-980E-34E452174842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sharepoint/v3"/>
    <ds:schemaRef ds:uri="http://purl.org/dc/dcmitype/"/>
    <ds:schemaRef ds:uri="http://schemas.microsoft.com/office/infopath/2007/PartnerControls"/>
    <ds:schemaRef ds:uri="5488d16d-0c5b-4323-8f13-6b84d7f6ae95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AMA_NEP_Modeling_Template</Template>
  <TotalTime>79366</TotalTime>
  <Words>3403</Words>
  <Application>Microsoft Office PowerPoint</Application>
  <PresentationFormat>Widescreen</PresentationFormat>
  <Paragraphs>343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Cambria Math</vt:lpstr>
      <vt:lpstr>Helvetica</vt:lpstr>
      <vt:lpstr>Times New Roman</vt:lpstr>
      <vt:lpstr>Wingdings</vt:lpstr>
      <vt:lpstr>Final_Briefing-PPT_Theme</vt:lpstr>
      <vt:lpstr>Custom Design</vt:lpstr>
      <vt:lpstr>Coupled Reactor Multiphysics and Mass Scalability Assessment for Crewed Megawatt-Class NEP System Architectures</vt:lpstr>
      <vt:lpstr>Agenda</vt:lpstr>
      <vt:lpstr>NEP System Overview</vt:lpstr>
      <vt:lpstr>CTE-1 Key Performance Parameters (KPPs) [6]</vt:lpstr>
      <vt:lpstr>Reactor Modeling Objectives</vt:lpstr>
      <vt:lpstr>Coupled Reactor Modeling Methodology</vt:lpstr>
      <vt:lpstr>Reactor Loop Options</vt:lpstr>
      <vt:lpstr>HTGR / LMR Subcomponent Cooling Model</vt:lpstr>
      <vt:lpstr>HTGR Reactor Scalability Assessment</vt:lpstr>
      <vt:lpstr>HTGR Pressure Loss Sensitivity Assessment</vt:lpstr>
      <vt:lpstr>HTGR Scalability Results</vt:lpstr>
      <vt:lpstr>LMR Reactor Scalability Approach</vt:lpstr>
      <vt:lpstr>Lithium LMR Results</vt:lpstr>
      <vt:lpstr>HPR Limits-Based Thermal Hydraulic Modeling</vt:lpstr>
      <vt:lpstr>HPR Scalability Assessment</vt:lpstr>
      <vt:lpstr>HP ΔT and HP Factor Sensitivity</vt:lpstr>
      <vt:lpstr>HPR PCIT Comparison Data</vt:lpstr>
      <vt:lpstr>Violin Comparison Plots</vt:lpstr>
      <vt:lpstr>References</vt:lpstr>
      <vt:lpstr>Questions?  Corey Smith corey.d.smith@ama-inc.com</vt:lpstr>
      <vt:lpstr>Heat Pipe Limits Model</vt:lpstr>
      <vt:lpstr>Pressure Vessel Sizing Calculator</vt:lpstr>
      <vt:lpstr>Pressure Vessel Sizing Results</vt:lpstr>
      <vt:lpstr>Final Reactor Modeling Suite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 Nuclear Propulsion NEP Modeling</dc:title>
  <dc:creator>Corey D. Smith</dc:creator>
  <cp:lastModifiedBy>Corey D. Smith</cp:lastModifiedBy>
  <cp:revision>334</cp:revision>
  <cp:lastPrinted>2020-04-08T02:28:38Z</cp:lastPrinted>
  <dcterms:created xsi:type="dcterms:W3CDTF">2021-03-02T22:45:58Z</dcterms:created>
  <dcterms:modified xsi:type="dcterms:W3CDTF">2022-11-18T20:48:51Z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0x010100A41186190E25B441B912164BCBC8C616</vt:lpwstr>
  </property>
</Properties>
</file>