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5" r:id="rId7"/>
  </p:sldMasterIdLst>
  <p:notesMasterIdLst>
    <p:notesMasterId r:id="rId9"/>
  </p:notesMasterIdLst>
  <p:handoutMasterIdLst>
    <p:handoutMasterId r:id="rId10"/>
  </p:handoutMasterIdLst>
  <p:sldIdLst>
    <p:sldId id="258" r:id="rId8"/>
  </p:sldIdLst>
  <p:sldSz cx="51206400" cy="36576000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76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76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76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76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76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76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76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76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76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0582">
          <p15:clr>
            <a:srgbClr val="A4A3A4"/>
          </p15:clr>
        </p15:guide>
        <p15:guide id="4" orient="horz" pos="5324">
          <p15:clr>
            <a:srgbClr val="A4A3A4"/>
          </p15:clr>
        </p15:guide>
        <p15:guide id="5" pos="31285">
          <p15:clr>
            <a:srgbClr val="A4A3A4"/>
          </p15:clr>
        </p15:guide>
        <p15:guide id="6" pos="10778">
          <p15:clr>
            <a:srgbClr val="A4A3A4"/>
          </p15:clr>
        </p15:guide>
        <p15:guide id="7" pos="11538">
          <p15:clr>
            <a:srgbClr val="A4A3A4"/>
          </p15:clr>
        </p15:guide>
        <p15:guide id="8" pos="1574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atrick Quinn" initials="" lastIdx="33" clrIdx="0"/>
  <p:cmAuthor id="1" name="Brett McLaughlin" initials="" lastIdx="5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2828"/>
    <a:srgbClr val="34495E"/>
    <a:srgbClr val="264C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4107D22-3351-4DDC-9757-8A348CC96E5D}">
  <a:tblStyle styleId="{54107D22-3351-4DDC-9757-8A348CC96E5D}" styleName="Table_0">
    <a:wholeTbl>
      <a:tcStyle>
        <a:tcBdr>
          <a:lef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6327" autoAdjust="0"/>
  </p:normalViewPr>
  <p:slideViewPr>
    <p:cSldViewPr snapToGrid="0" snapToObjects="1">
      <p:cViewPr varScale="1">
        <p:scale>
          <a:sx n="20" d="100"/>
          <a:sy n="20" d="100"/>
        </p:scale>
        <p:origin x="1524" y="12"/>
      </p:cViewPr>
      <p:guideLst>
        <p:guide orient="horz" pos="2160"/>
        <p:guide pos="2880"/>
        <p:guide orient="horz" pos="20582"/>
        <p:guide orient="horz" pos="5324"/>
        <p:guide pos="31285"/>
        <p:guide pos="10778"/>
        <p:guide pos="11538"/>
        <p:guide pos="157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1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commentAuthors" Target="commentAuthors.xml"/><Relationship Id="rId5" Type="http://schemas.openxmlformats.org/officeDocument/2006/relationships/customXml" Target="../customXml/item5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customXml" Target="../customXml/item4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F8ED670-67A1-27E8-F6C6-B78EBF9E232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0DB4CC-813D-7C4F-764E-57D85C76817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42F665-D1F7-453A-B8F7-E77DCA76688E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69ED57-5E3B-32D6-4C8B-09006E7DE20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ECDE9B-57F1-A702-3D54-9F7C5C8EB19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981C37-6878-48C5-9648-B0513054E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8874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028700" y="685800"/>
            <a:ext cx="48006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03023108"/>
      </p:ext>
    </p:extLst>
  </p:cSld>
  <p:clrMap bg1="lt1" tx1="dk1" bg2="dk2" tx2="lt2" accent1="accent1" accent2="accent2" accent3="accent3" accent4="accent4" accent5="accent5" accent6="accent6" hlink="hlink" folHlink="folHlink"/>
  <p:hf dt="0"/>
  <p:notesStyle>
    <a:lvl1pPr marL="0" algn="l" defTabSz="2507390" rtl="0" eaLnBrk="1" latinLnBrk="0" hangingPunct="1">
      <a:defRPr sz="6600" kern="1200">
        <a:solidFill>
          <a:schemeClr val="tx1"/>
        </a:solidFill>
        <a:latin typeface="+mn-lt"/>
        <a:ea typeface="+mn-ea"/>
        <a:cs typeface="+mn-cs"/>
      </a:defRPr>
    </a:lvl1pPr>
    <a:lvl2pPr marL="2507390" algn="l" defTabSz="2507390" rtl="0" eaLnBrk="1" latinLnBrk="0" hangingPunct="1">
      <a:defRPr sz="6600" kern="1200">
        <a:solidFill>
          <a:schemeClr val="tx1"/>
        </a:solidFill>
        <a:latin typeface="+mn-lt"/>
        <a:ea typeface="+mn-ea"/>
        <a:cs typeface="+mn-cs"/>
      </a:defRPr>
    </a:lvl2pPr>
    <a:lvl3pPr marL="5014782" algn="l" defTabSz="2507390" rtl="0" eaLnBrk="1" latinLnBrk="0" hangingPunct="1">
      <a:defRPr sz="6600" kern="1200">
        <a:solidFill>
          <a:schemeClr val="tx1"/>
        </a:solidFill>
        <a:latin typeface="+mn-lt"/>
        <a:ea typeface="+mn-ea"/>
        <a:cs typeface="+mn-cs"/>
      </a:defRPr>
    </a:lvl3pPr>
    <a:lvl4pPr marL="7522172" algn="l" defTabSz="2507390" rtl="0" eaLnBrk="1" latinLnBrk="0" hangingPunct="1">
      <a:defRPr sz="6600" kern="1200">
        <a:solidFill>
          <a:schemeClr val="tx1"/>
        </a:solidFill>
        <a:latin typeface="+mn-lt"/>
        <a:ea typeface="+mn-ea"/>
        <a:cs typeface="+mn-cs"/>
      </a:defRPr>
    </a:lvl4pPr>
    <a:lvl5pPr marL="10029564" algn="l" defTabSz="2507390" rtl="0" eaLnBrk="1" latinLnBrk="0" hangingPunct="1">
      <a:defRPr sz="6600" kern="1200">
        <a:solidFill>
          <a:schemeClr val="tx1"/>
        </a:solidFill>
        <a:latin typeface="+mn-lt"/>
        <a:ea typeface="+mn-ea"/>
        <a:cs typeface="+mn-cs"/>
      </a:defRPr>
    </a:lvl5pPr>
    <a:lvl6pPr marL="12536954" algn="l" defTabSz="2507390" rtl="0" eaLnBrk="1" latinLnBrk="0" hangingPunct="1">
      <a:defRPr sz="6600" kern="1200">
        <a:solidFill>
          <a:schemeClr val="tx1"/>
        </a:solidFill>
        <a:latin typeface="+mn-lt"/>
        <a:ea typeface="+mn-ea"/>
        <a:cs typeface="+mn-cs"/>
      </a:defRPr>
    </a:lvl6pPr>
    <a:lvl7pPr marL="15044346" algn="l" defTabSz="2507390" rtl="0" eaLnBrk="1" latinLnBrk="0" hangingPunct="1">
      <a:defRPr sz="6600" kern="1200">
        <a:solidFill>
          <a:schemeClr val="tx1"/>
        </a:solidFill>
        <a:latin typeface="+mn-lt"/>
        <a:ea typeface="+mn-ea"/>
        <a:cs typeface="+mn-cs"/>
      </a:defRPr>
    </a:lvl7pPr>
    <a:lvl8pPr marL="17551736" algn="l" defTabSz="2507390" rtl="0" eaLnBrk="1" latinLnBrk="0" hangingPunct="1">
      <a:defRPr sz="6600" kern="1200">
        <a:solidFill>
          <a:schemeClr val="tx1"/>
        </a:solidFill>
        <a:latin typeface="+mn-lt"/>
        <a:ea typeface="+mn-ea"/>
        <a:cs typeface="+mn-cs"/>
      </a:defRPr>
    </a:lvl8pPr>
    <a:lvl9pPr marL="20059128" algn="l" defTabSz="2507390" rtl="0" eaLnBrk="1" latinLnBrk="0" hangingPunct="1">
      <a:defRPr sz="6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5444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60323" y="8534412"/>
            <a:ext cx="14505518" cy="24138469"/>
          </a:xfrm>
          <a:prstGeom prst="rect">
            <a:avLst/>
          </a:prstGeom>
        </p:spPr>
        <p:txBody>
          <a:bodyPr lIns="182880" tIns="91440" rIns="182880" bIns="91440"/>
          <a:lstStyle>
            <a:lvl1pPr>
              <a:defRPr>
                <a:solidFill>
                  <a:srgbClr val="51515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0"/>
          </p:nvPr>
        </p:nvSpPr>
        <p:spPr>
          <a:xfrm>
            <a:off x="18379134" y="8534412"/>
            <a:ext cx="14505518" cy="24138469"/>
          </a:xfrm>
          <a:prstGeom prst="rect">
            <a:avLst/>
          </a:prstGeom>
        </p:spPr>
        <p:txBody>
          <a:bodyPr lIns="182880" tIns="91440" rIns="182880" bIns="91440"/>
          <a:lstStyle>
            <a:lvl1pPr>
              <a:defRPr>
                <a:solidFill>
                  <a:srgbClr val="51515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1"/>
          </p:nvPr>
        </p:nvSpPr>
        <p:spPr>
          <a:xfrm>
            <a:off x="34140563" y="8534412"/>
            <a:ext cx="14505518" cy="24138469"/>
          </a:xfrm>
          <a:prstGeom prst="rect">
            <a:avLst/>
          </a:prstGeom>
        </p:spPr>
        <p:txBody>
          <a:bodyPr lIns="182880" tIns="91440" rIns="182880" bIns="9144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3" hasCustomPrompt="1"/>
          </p:nvPr>
        </p:nvSpPr>
        <p:spPr>
          <a:xfrm>
            <a:off x="34140563" y="33941254"/>
            <a:ext cx="14505518" cy="1241776"/>
          </a:xfrm>
          <a:prstGeom prst="rect">
            <a:avLst/>
          </a:prstGeom>
        </p:spPr>
        <p:txBody>
          <a:bodyPr vert="horz" lIns="182880" tIns="91440" rIns="182880" bIns="91440"/>
          <a:lstStyle>
            <a:lvl1pPr algn="r">
              <a:defRPr sz="4800" baseline="0">
                <a:solidFill>
                  <a:srgbClr val="7F7F7F"/>
                </a:solidFill>
              </a:defRPr>
            </a:lvl1pPr>
            <a:lvl2pPr>
              <a:defRPr sz="4800">
                <a:solidFill>
                  <a:srgbClr val="A6A6A6"/>
                </a:solidFill>
              </a:defRPr>
            </a:lvl2pPr>
            <a:lvl3pPr>
              <a:defRPr sz="4800">
                <a:solidFill>
                  <a:srgbClr val="A6A6A6"/>
                </a:solidFill>
              </a:defRPr>
            </a:lvl3pPr>
            <a:lvl4pPr>
              <a:defRPr sz="4800">
                <a:solidFill>
                  <a:srgbClr val="A6A6A6"/>
                </a:solidFill>
              </a:defRPr>
            </a:lvl4pPr>
            <a:lvl5pPr>
              <a:defRPr sz="4800">
                <a:solidFill>
                  <a:srgbClr val="A6A6A6"/>
                </a:solidFill>
              </a:defRPr>
            </a:lvl5pPr>
          </a:lstStyle>
          <a:p>
            <a:pPr lvl="0"/>
            <a:r>
              <a:rPr lang="en-US" dirty="0"/>
              <a:t>Click to enter author(s)</a:t>
            </a:r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4" hasCustomPrompt="1"/>
          </p:nvPr>
        </p:nvSpPr>
        <p:spPr>
          <a:xfrm>
            <a:off x="2604772" y="33941251"/>
            <a:ext cx="14505518" cy="1241778"/>
          </a:xfrm>
          <a:prstGeom prst="rect">
            <a:avLst/>
          </a:prstGeom>
        </p:spPr>
        <p:txBody>
          <a:bodyPr vert="horz" lIns="182880" tIns="91440" rIns="182880" bIns="91440"/>
          <a:lstStyle>
            <a:lvl1pPr algn="l">
              <a:defRPr sz="4800" baseline="0">
                <a:solidFill>
                  <a:srgbClr val="7F7F7F"/>
                </a:solidFill>
              </a:defRPr>
            </a:lvl1pPr>
            <a:lvl2pPr>
              <a:defRPr sz="4800">
                <a:solidFill>
                  <a:srgbClr val="7F7F7F"/>
                </a:solidFill>
              </a:defRPr>
            </a:lvl2pPr>
            <a:lvl3pPr>
              <a:defRPr sz="4800">
                <a:solidFill>
                  <a:srgbClr val="7F7F7F"/>
                </a:solidFill>
              </a:defRPr>
            </a:lvl3pPr>
            <a:lvl4pPr>
              <a:defRPr sz="4800">
                <a:solidFill>
                  <a:srgbClr val="7F7F7F"/>
                </a:solidFill>
              </a:defRPr>
            </a:lvl4pPr>
            <a:lvl5pPr>
              <a:defRPr sz="4800">
                <a:solidFill>
                  <a:srgbClr val="7F7F7F"/>
                </a:solidFill>
              </a:defRPr>
            </a:lvl5pPr>
          </a:lstStyle>
          <a:p>
            <a:pPr lvl="0"/>
            <a:r>
              <a:rPr lang="en-US" dirty="0"/>
              <a:t>Click to enter abstract number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11943983" y="35086251"/>
            <a:ext cx="29188507" cy="1060379"/>
          </a:xfrm>
          <a:prstGeom prst="rect">
            <a:avLst/>
          </a:prstGeom>
        </p:spPr>
        <p:txBody>
          <a:bodyPr wrap="none" lIns="501478" tIns="250742" rIns="501478" bIns="250742" rtlCol="0">
            <a:spAutoFit/>
          </a:bodyPr>
          <a:lstStyle/>
          <a:p>
            <a:pPr algn="l"/>
            <a:r>
              <a:rPr lang="en-US" sz="3600" baseline="0" dirty="0">
                <a:solidFill>
                  <a:srgbClr val="7F7F7F"/>
                </a:solidFill>
              </a:rPr>
              <a:t>This material is based upon work supported by the National Aeronautics and Space Administration under Contract Number NNG15HZ39C</a:t>
            </a:r>
          </a:p>
        </p:txBody>
      </p:sp>
    </p:spTree>
    <p:extLst>
      <p:ext uri="{BB962C8B-B14F-4D97-AF65-F5344CB8AC3E}">
        <p14:creationId xmlns:p14="http://schemas.microsoft.com/office/powerpoint/2010/main" val="1970658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3" hasCustomPrompt="1"/>
          </p:nvPr>
        </p:nvSpPr>
        <p:spPr>
          <a:xfrm>
            <a:off x="34140563" y="33941254"/>
            <a:ext cx="14505518" cy="1241776"/>
          </a:xfrm>
          <a:prstGeom prst="rect">
            <a:avLst/>
          </a:prstGeom>
        </p:spPr>
        <p:txBody>
          <a:bodyPr vert="horz" lIns="182880" tIns="91440" rIns="182880" bIns="91440"/>
          <a:lstStyle>
            <a:lvl1pPr algn="r">
              <a:defRPr sz="4800" baseline="0">
                <a:solidFill>
                  <a:srgbClr val="7F7F7F"/>
                </a:solidFill>
              </a:defRPr>
            </a:lvl1pPr>
            <a:lvl2pPr>
              <a:defRPr sz="4800">
                <a:solidFill>
                  <a:srgbClr val="A6A6A6"/>
                </a:solidFill>
              </a:defRPr>
            </a:lvl2pPr>
            <a:lvl3pPr>
              <a:defRPr sz="4800">
                <a:solidFill>
                  <a:srgbClr val="A6A6A6"/>
                </a:solidFill>
              </a:defRPr>
            </a:lvl3pPr>
            <a:lvl4pPr>
              <a:defRPr sz="4800">
                <a:solidFill>
                  <a:srgbClr val="A6A6A6"/>
                </a:solidFill>
              </a:defRPr>
            </a:lvl4pPr>
            <a:lvl5pPr>
              <a:defRPr sz="4800">
                <a:solidFill>
                  <a:srgbClr val="A6A6A6"/>
                </a:solidFill>
              </a:defRPr>
            </a:lvl5pPr>
          </a:lstStyle>
          <a:p>
            <a:pPr lvl="0"/>
            <a:r>
              <a:rPr lang="en-US" dirty="0"/>
              <a:t>Click to enter author(s)</a:t>
            </a:r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4" hasCustomPrompt="1"/>
          </p:nvPr>
        </p:nvSpPr>
        <p:spPr>
          <a:xfrm>
            <a:off x="2604772" y="33941251"/>
            <a:ext cx="14505518" cy="1241778"/>
          </a:xfrm>
          <a:prstGeom prst="rect">
            <a:avLst/>
          </a:prstGeom>
        </p:spPr>
        <p:txBody>
          <a:bodyPr vert="horz" lIns="182880" tIns="91440" rIns="182880" bIns="91440"/>
          <a:lstStyle>
            <a:lvl1pPr algn="l">
              <a:defRPr sz="4800" baseline="0">
                <a:solidFill>
                  <a:srgbClr val="7F7F7F"/>
                </a:solidFill>
              </a:defRPr>
            </a:lvl1pPr>
            <a:lvl2pPr>
              <a:defRPr sz="4800">
                <a:solidFill>
                  <a:srgbClr val="7F7F7F"/>
                </a:solidFill>
              </a:defRPr>
            </a:lvl2pPr>
            <a:lvl3pPr>
              <a:defRPr sz="4800">
                <a:solidFill>
                  <a:srgbClr val="7F7F7F"/>
                </a:solidFill>
              </a:defRPr>
            </a:lvl3pPr>
            <a:lvl4pPr>
              <a:defRPr sz="4800">
                <a:solidFill>
                  <a:srgbClr val="7F7F7F"/>
                </a:solidFill>
              </a:defRPr>
            </a:lvl4pPr>
            <a:lvl5pPr>
              <a:defRPr sz="4800">
                <a:solidFill>
                  <a:srgbClr val="7F7F7F"/>
                </a:solidFill>
              </a:defRPr>
            </a:lvl5pPr>
          </a:lstStyle>
          <a:p>
            <a:pPr lvl="0"/>
            <a:r>
              <a:rPr lang="en-US" dirty="0"/>
              <a:t>Click to enter abstract number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6"/>
          </p:nvPr>
        </p:nvSpPr>
        <p:spPr>
          <a:xfrm>
            <a:off x="18378594" y="8555185"/>
            <a:ext cx="30282304" cy="24119093"/>
          </a:xfrm>
          <a:prstGeom prst="rect">
            <a:avLst/>
          </a:prstGeom>
        </p:spPr>
        <p:txBody>
          <a:bodyPr vert="horz" lIns="182880" tIns="91440" rIns="182880" bIns="91440"/>
          <a:lstStyle>
            <a:lvl1pPr>
              <a:defRPr sz="8000">
                <a:solidFill>
                  <a:srgbClr val="515151"/>
                </a:solidFill>
              </a:defRPr>
            </a:lvl1pPr>
            <a:lvl2pPr>
              <a:defRPr sz="8800">
                <a:solidFill>
                  <a:srgbClr val="515151"/>
                </a:solidFill>
              </a:defRPr>
            </a:lvl2pPr>
            <a:lvl3pPr>
              <a:defRPr sz="7200">
                <a:solidFill>
                  <a:srgbClr val="515151"/>
                </a:solidFill>
              </a:defRPr>
            </a:lvl3pPr>
            <a:lvl4pPr>
              <a:defRPr sz="6400">
                <a:solidFill>
                  <a:srgbClr val="515151"/>
                </a:solidFill>
              </a:defRPr>
            </a:lvl4pPr>
            <a:lvl5pPr>
              <a:defRPr sz="6400">
                <a:solidFill>
                  <a:srgbClr val="51515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7"/>
          </p:nvPr>
        </p:nvSpPr>
        <p:spPr>
          <a:xfrm>
            <a:off x="2560323" y="8555187"/>
            <a:ext cx="14549967" cy="24119093"/>
          </a:xfrm>
          <a:prstGeom prst="rect">
            <a:avLst/>
          </a:prstGeom>
        </p:spPr>
        <p:txBody>
          <a:bodyPr vert="horz" lIns="182880" tIns="91440" rIns="182880" bIns="91440"/>
          <a:lstStyle>
            <a:lvl1pPr>
              <a:defRPr sz="8000">
                <a:solidFill>
                  <a:srgbClr val="515151"/>
                </a:solidFill>
              </a:defRPr>
            </a:lvl1pPr>
            <a:lvl2pPr>
              <a:defRPr sz="8800">
                <a:solidFill>
                  <a:srgbClr val="515151"/>
                </a:solidFill>
              </a:defRPr>
            </a:lvl2pPr>
            <a:lvl3pPr>
              <a:defRPr sz="8000">
                <a:solidFill>
                  <a:srgbClr val="515151"/>
                </a:solidFill>
              </a:defRPr>
            </a:lvl3pPr>
            <a:lvl4pPr>
              <a:defRPr sz="6400">
                <a:solidFill>
                  <a:srgbClr val="515151"/>
                </a:solidFill>
              </a:defRPr>
            </a:lvl4pPr>
            <a:lvl5pPr>
              <a:defRPr sz="6400">
                <a:solidFill>
                  <a:srgbClr val="51515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11943983" y="35086251"/>
            <a:ext cx="29188507" cy="1060379"/>
          </a:xfrm>
          <a:prstGeom prst="rect">
            <a:avLst/>
          </a:prstGeom>
        </p:spPr>
        <p:txBody>
          <a:bodyPr wrap="none" lIns="501478" tIns="250742" rIns="501478" bIns="250742" rtlCol="0">
            <a:spAutoFit/>
          </a:bodyPr>
          <a:lstStyle/>
          <a:p>
            <a:pPr algn="l"/>
            <a:r>
              <a:rPr lang="en-US" sz="3600" baseline="0" dirty="0">
                <a:solidFill>
                  <a:schemeClr val="bg1">
                    <a:lumMod val="50000"/>
                  </a:schemeClr>
                </a:solidFill>
              </a:rPr>
              <a:t>This material is based upon work supported by the National Aeronautics and Space Administration under Contract Number NNG15HZ39C</a:t>
            </a:r>
          </a:p>
        </p:txBody>
      </p:sp>
    </p:spTree>
    <p:extLst>
      <p:ext uri="{BB962C8B-B14F-4D97-AF65-F5344CB8AC3E}">
        <p14:creationId xmlns:p14="http://schemas.microsoft.com/office/powerpoint/2010/main" val="2528945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60320" y="1464736"/>
            <a:ext cx="46085760" cy="6096000"/>
          </a:xfrm>
          <a:prstGeom prst="rect">
            <a:avLst/>
          </a:prstGeom>
        </p:spPr>
        <p:txBody>
          <a:bodyPr vert="horz" lIns="501478" tIns="250742" rIns="501478" bIns="250742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6"/>
          <p:cNvSpPr/>
          <p:nvPr/>
        </p:nvSpPr>
        <p:spPr>
          <a:xfrm>
            <a:off x="10" y="3"/>
            <a:ext cx="51227686" cy="719669"/>
          </a:xfrm>
          <a:prstGeom prst="rect">
            <a:avLst/>
          </a:prstGeom>
          <a:solidFill>
            <a:srgbClr val="3449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1478" tIns="250742" rIns="501478" bIns="250742" rtlCol="0" anchor="ctr"/>
          <a:lstStyle/>
          <a:p>
            <a:pPr algn="ctr"/>
            <a:endParaRPr lang="en-US"/>
          </a:p>
        </p:txBody>
      </p:sp>
      <p:pic>
        <p:nvPicPr>
          <p:cNvPr id="4" name="Picture 3" descr="eosdis-sat.png"/>
          <p:cNvPicPr>
            <a:picLocks noChangeAspect="1"/>
          </p:cNvPicPr>
          <p:nvPr userDrawn="1"/>
        </p:nvPicPr>
        <p:blipFill>
          <a:blip r:embed="rId4">
            <a:alphaModFix am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45601" y="19844016"/>
            <a:ext cx="21924152" cy="21671324"/>
          </a:xfrm>
          <a:prstGeom prst="rect">
            <a:avLst/>
          </a:prstGeom>
        </p:spPr>
      </p:pic>
      <p:pic>
        <p:nvPicPr>
          <p:cNvPr id="3" name="Picture 2" descr="nasa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42158" y="3280596"/>
            <a:ext cx="3522780" cy="301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827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</p:sldLayoutIdLst>
  <p:hf hdr="0" dt="0"/>
  <p:txStyles>
    <p:titleStyle>
      <a:lvl1pPr algn="l" defTabSz="2507390" rtl="0" eaLnBrk="1" latinLnBrk="0" hangingPunct="1">
        <a:spcBef>
          <a:spcPct val="0"/>
        </a:spcBef>
        <a:buNone/>
        <a:defRPr sz="24200" kern="1200">
          <a:solidFill>
            <a:srgbClr val="34495E"/>
          </a:solidFill>
          <a:latin typeface="Avenir Heavy"/>
          <a:ea typeface="+mj-ea"/>
          <a:cs typeface="Avenir Heavy"/>
        </a:defRPr>
      </a:lvl1pPr>
    </p:titleStyle>
    <p:bodyStyle>
      <a:lvl1pPr marL="0" indent="0" algn="l" defTabSz="2507390" rtl="0" eaLnBrk="1" latinLnBrk="0" hangingPunct="1">
        <a:spcBef>
          <a:spcPct val="20000"/>
        </a:spcBef>
        <a:buFont typeface="Arial"/>
        <a:buNone/>
        <a:defRPr sz="6400" b="0" i="0" kern="1200">
          <a:solidFill>
            <a:schemeClr val="tx1">
              <a:lumMod val="85000"/>
              <a:lumOff val="15000"/>
            </a:schemeClr>
          </a:solidFill>
          <a:latin typeface="Helvetica Neue"/>
          <a:ea typeface="+mn-ea"/>
          <a:cs typeface="Helvetica Neue"/>
        </a:defRPr>
      </a:lvl1pPr>
      <a:lvl2pPr marL="2507392" indent="0" algn="l" defTabSz="2507390" rtl="0" eaLnBrk="1" latinLnBrk="0" hangingPunct="1">
        <a:spcBef>
          <a:spcPct val="20000"/>
        </a:spcBef>
        <a:buFont typeface="Arial"/>
        <a:buNone/>
        <a:defRPr sz="15400" b="0" i="0" kern="1200">
          <a:solidFill>
            <a:schemeClr val="tx1">
              <a:lumMod val="85000"/>
              <a:lumOff val="15000"/>
            </a:schemeClr>
          </a:solidFill>
          <a:latin typeface="Helvetica Neue"/>
          <a:ea typeface="+mn-ea"/>
          <a:cs typeface="Helvetica Neue"/>
        </a:defRPr>
      </a:lvl2pPr>
      <a:lvl3pPr marL="5014782" indent="0" algn="l" defTabSz="2507390" rtl="0" eaLnBrk="1" latinLnBrk="0" hangingPunct="1">
        <a:spcBef>
          <a:spcPct val="20000"/>
        </a:spcBef>
        <a:buFont typeface="Arial"/>
        <a:buNone/>
        <a:defRPr sz="13200" b="0" i="0" kern="1200">
          <a:solidFill>
            <a:schemeClr val="tx1">
              <a:lumMod val="50000"/>
              <a:lumOff val="50000"/>
            </a:schemeClr>
          </a:solidFill>
          <a:latin typeface="Helvetica Neue"/>
          <a:ea typeface="+mn-ea"/>
          <a:cs typeface="Helvetica Neue"/>
        </a:defRPr>
      </a:lvl3pPr>
      <a:lvl4pPr marL="7522172" indent="0" algn="l" defTabSz="2507390" rtl="0" eaLnBrk="1" latinLnBrk="0" hangingPunct="1">
        <a:spcBef>
          <a:spcPct val="20000"/>
        </a:spcBef>
        <a:buFont typeface="Arial"/>
        <a:buNone/>
        <a:defRPr sz="11000" b="0" i="0" kern="1200">
          <a:solidFill>
            <a:schemeClr val="tx1">
              <a:lumMod val="50000"/>
              <a:lumOff val="50000"/>
            </a:schemeClr>
          </a:solidFill>
          <a:latin typeface="Helvetica Neue"/>
          <a:ea typeface="+mn-ea"/>
          <a:cs typeface="Helvetica Neue"/>
        </a:defRPr>
      </a:lvl4pPr>
      <a:lvl5pPr marL="10029564" indent="0" algn="l" defTabSz="2507390" rtl="0" eaLnBrk="1" latinLnBrk="0" hangingPunct="1">
        <a:spcBef>
          <a:spcPct val="20000"/>
        </a:spcBef>
        <a:buFont typeface="Arial"/>
        <a:buNone/>
        <a:defRPr sz="11000" b="0" i="0" kern="1200">
          <a:solidFill>
            <a:schemeClr val="tx1">
              <a:lumMod val="50000"/>
              <a:lumOff val="50000"/>
            </a:schemeClr>
          </a:solidFill>
          <a:latin typeface="Helvetica Neue"/>
          <a:ea typeface="+mn-ea"/>
          <a:cs typeface="Helvetica Neue"/>
        </a:defRPr>
      </a:lvl5pPr>
      <a:lvl6pPr marL="13790650" indent="-1253696" algn="l" defTabSz="2507390" rtl="0" eaLnBrk="1" latinLnBrk="0" hangingPunct="1">
        <a:spcBef>
          <a:spcPct val="20000"/>
        </a:spcBef>
        <a:buFont typeface="Arial"/>
        <a:buChar char="•"/>
        <a:defRPr sz="11000" kern="1200">
          <a:solidFill>
            <a:schemeClr val="tx1"/>
          </a:solidFill>
          <a:latin typeface="+mn-lt"/>
          <a:ea typeface="+mn-ea"/>
          <a:cs typeface="+mn-cs"/>
        </a:defRPr>
      </a:lvl6pPr>
      <a:lvl7pPr marL="16298042" indent="-1253696" algn="l" defTabSz="2507390" rtl="0" eaLnBrk="1" latinLnBrk="0" hangingPunct="1">
        <a:spcBef>
          <a:spcPct val="20000"/>
        </a:spcBef>
        <a:buFont typeface="Arial"/>
        <a:buChar char="•"/>
        <a:defRPr sz="11000" kern="1200">
          <a:solidFill>
            <a:schemeClr val="tx1"/>
          </a:solidFill>
          <a:latin typeface="+mn-lt"/>
          <a:ea typeface="+mn-ea"/>
          <a:cs typeface="+mn-cs"/>
        </a:defRPr>
      </a:lvl7pPr>
      <a:lvl8pPr marL="18805432" indent="-1253696" algn="l" defTabSz="2507390" rtl="0" eaLnBrk="1" latinLnBrk="0" hangingPunct="1">
        <a:spcBef>
          <a:spcPct val="20000"/>
        </a:spcBef>
        <a:buFont typeface="Arial"/>
        <a:buChar char="•"/>
        <a:defRPr sz="11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12824" indent="-1253696" algn="l" defTabSz="2507390" rtl="0" eaLnBrk="1" latinLnBrk="0" hangingPunct="1">
        <a:spcBef>
          <a:spcPct val="20000"/>
        </a:spcBef>
        <a:buFont typeface="Arial"/>
        <a:buChar char="•"/>
        <a:defRPr sz="1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07390" rtl="0" eaLnBrk="1" latinLnBrk="0" hangingPunct="1">
        <a:defRPr sz="9800" kern="1200">
          <a:solidFill>
            <a:schemeClr val="tx1"/>
          </a:solidFill>
          <a:latin typeface="+mn-lt"/>
          <a:ea typeface="+mn-ea"/>
          <a:cs typeface="+mn-cs"/>
        </a:defRPr>
      </a:lvl1pPr>
      <a:lvl2pPr marL="2507390" algn="l" defTabSz="2507390" rtl="0" eaLnBrk="1" latinLnBrk="0" hangingPunct="1">
        <a:defRPr sz="9800" kern="1200">
          <a:solidFill>
            <a:schemeClr val="tx1"/>
          </a:solidFill>
          <a:latin typeface="+mn-lt"/>
          <a:ea typeface="+mn-ea"/>
          <a:cs typeface="+mn-cs"/>
        </a:defRPr>
      </a:lvl2pPr>
      <a:lvl3pPr marL="5014782" algn="l" defTabSz="2507390" rtl="0" eaLnBrk="1" latinLnBrk="0" hangingPunct="1">
        <a:defRPr sz="9800" kern="1200">
          <a:solidFill>
            <a:schemeClr val="tx1"/>
          </a:solidFill>
          <a:latin typeface="+mn-lt"/>
          <a:ea typeface="+mn-ea"/>
          <a:cs typeface="+mn-cs"/>
        </a:defRPr>
      </a:lvl3pPr>
      <a:lvl4pPr marL="7522172" algn="l" defTabSz="2507390" rtl="0" eaLnBrk="1" latinLnBrk="0" hangingPunct="1">
        <a:defRPr sz="9800" kern="1200">
          <a:solidFill>
            <a:schemeClr val="tx1"/>
          </a:solidFill>
          <a:latin typeface="+mn-lt"/>
          <a:ea typeface="+mn-ea"/>
          <a:cs typeface="+mn-cs"/>
        </a:defRPr>
      </a:lvl4pPr>
      <a:lvl5pPr marL="10029564" algn="l" defTabSz="2507390" rtl="0" eaLnBrk="1" latinLnBrk="0" hangingPunct="1">
        <a:defRPr sz="9800" kern="1200">
          <a:solidFill>
            <a:schemeClr val="tx1"/>
          </a:solidFill>
          <a:latin typeface="+mn-lt"/>
          <a:ea typeface="+mn-ea"/>
          <a:cs typeface="+mn-cs"/>
        </a:defRPr>
      </a:lvl5pPr>
      <a:lvl6pPr marL="12536954" algn="l" defTabSz="2507390" rtl="0" eaLnBrk="1" latinLnBrk="0" hangingPunct="1">
        <a:defRPr sz="9800" kern="1200">
          <a:solidFill>
            <a:schemeClr val="tx1"/>
          </a:solidFill>
          <a:latin typeface="+mn-lt"/>
          <a:ea typeface="+mn-ea"/>
          <a:cs typeface="+mn-cs"/>
        </a:defRPr>
      </a:lvl6pPr>
      <a:lvl7pPr marL="15044346" algn="l" defTabSz="2507390" rtl="0" eaLnBrk="1" latinLnBrk="0" hangingPunct="1">
        <a:defRPr sz="9800" kern="1200">
          <a:solidFill>
            <a:schemeClr val="tx1"/>
          </a:solidFill>
          <a:latin typeface="+mn-lt"/>
          <a:ea typeface="+mn-ea"/>
          <a:cs typeface="+mn-cs"/>
        </a:defRPr>
      </a:lvl7pPr>
      <a:lvl8pPr marL="17551736" algn="l" defTabSz="2507390" rtl="0" eaLnBrk="1" latinLnBrk="0" hangingPunct="1">
        <a:defRPr sz="9800" kern="1200">
          <a:solidFill>
            <a:schemeClr val="tx1"/>
          </a:solidFill>
          <a:latin typeface="+mn-lt"/>
          <a:ea typeface="+mn-ea"/>
          <a:cs typeface="+mn-cs"/>
        </a:defRPr>
      </a:lvl8pPr>
      <a:lvl9pPr marL="20059128" algn="l" defTabSz="2507390" rtl="0" eaLnBrk="1" latinLnBrk="0" hangingPunct="1">
        <a:defRPr sz="9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hyperlink" Target="https://medium.com/pangeo/cloud-performant-reading-of-netcdf4-hdf5-data-using-the-zarr-library-1a95c5c92314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0" y="1464736"/>
            <a:ext cx="46085760" cy="5823473"/>
          </a:xfrm>
        </p:spPr>
        <p:txBody>
          <a:bodyPr/>
          <a:lstStyle/>
          <a:p>
            <a:r>
              <a:rPr lang="en-US" sz="9600" dirty="0">
                <a:solidFill>
                  <a:schemeClr val="dk1"/>
                </a:solidFill>
              </a:rPr>
              <a:t>Performance optimization of legacy HDF5 data for Web Object Stores</a:t>
            </a:r>
            <a:br>
              <a:rPr lang="en-US" sz="9600" dirty="0"/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6005116" y="1486105"/>
            <a:ext cx="4481828" cy="1170013"/>
          </a:xfrm>
        </p:spPr>
        <p:txBody>
          <a:bodyPr/>
          <a:lstStyle/>
          <a:p>
            <a:pPr algn="r"/>
            <a:r>
              <a:rPr lang="en" sz="4800" dirty="0">
                <a:solidFill>
                  <a:srgbClr val="023373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IN22C-0325</a:t>
            </a:r>
            <a:endParaRPr lang="en-US" dirty="0"/>
          </a:p>
        </p:txBody>
      </p:sp>
      <p:sp>
        <p:nvSpPr>
          <p:cNvPr id="7" name="Google Shape;55;p13">
            <a:extLst>
              <a:ext uri="{FF2B5EF4-FFF2-40B4-BE49-F238E27FC236}">
                <a16:creationId xmlns:a16="http://schemas.microsoft.com/office/drawing/2014/main" id="{F9AE3F98-ECAF-0EAE-A0B1-626D717C727D}"/>
              </a:ext>
            </a:extLst>
          </p:cNvPr>
          <p:cNvSpPr txBox="1">
            <a:spLocks noGrp="1"/>
          </p:cNvSpPr>
          <p:nvPr>
            <p:ph sz="quarter" idx="13"/>
          </p:nvPr>
        </p:nvSpPr>
        <p:spPr>
          <a:xfrm>
            <a:off x="22174200" y="32674279"/>
            <a:ext cx="26471881" cy="2508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dirty="0">
                <a:solidFill>
                  <a:schemeClr val="dk1"/>
                </a:solidFill>
              </a:rPr>
              <a:t>James Gallagher*, Patrick Quinn</a:t>
            </a:r>
            <a:r>
              <a:rPr lang="en" sz="4800" baseline="30000" dirty="0">
                <a:solidFill>
                  <a:schemeClr val="dk1"/>
                </a:solidFill>
              </a:rPr>
              <a:t>†</a:t>
            </a:r>
            <a:r>
              <a:rPr lang="en" sz="4800" dirty="0">
                <a:solidFill>
                  <a:schemeClr val="dk1"/>
                </a:solidFill>
              </a:rPr>
              <a:t>, Nathan Potter*, Dan Holloway*, Sam Lloyd*, Kodi Neumiller*, Kent Yang</a:t>
            </a:r>
            <a:r>
              <a:rPr lang="en" sz="4800" baseline="30000" dirty="0">
                <a:solidFill>
                  <a:schemeClr val="dk1"/>
                </a:solidFill>
              </a:rPr>
              <a:t>§</a:t>
            </a:r>
            <a:r>
              <a:rPr lang="en" baseline="30000" dirty="0">
                <a:solidFill>
                  <a:schemeClr val="dk1"/>
                </a:solidFill>
              </a:rPr>
              <a:t> </a:t>
            </a:r>
            <a:r>
              <a:rPr lang="en" sz="4800" dirty="0">
                <a:solidFill>
                  <a:schemeClr val="dk1"/>
                </a:solidFill>
              </a:rPr>
              <a:t>*OPeNDAP, </a:t>
            </a:r>
            <a:r>
              <a:rPr lang="en" sz="4800" baseline="30000" dirty="0">
                <a:solidFill>
                  <a:schemeClr val="dk1"/>
                </a:solidFill>
              </a:rPr>
              <a:t>†</a:t>
            </a:r>
            <a:r>
              <a:rPr lang="en" sz="4800" dirty="0">
                <a:solidFill>
                  <a:schemeClr val="dk1"/>
                </a:solidFill>
              </a:rPr>
              <a:t>Element 84, </a:t>
            </a:r>
            <a:r>
              <a:rPr lang="en" sz="4800" baseline="30000" dirty="0">
                <a:solidFill>
                  <a:schemeClr val="dk1"/>
                </a:solidFill>
              </a:rPr>
              <a:t>§</a:t>
            </a:r>
            <a:r>
              <a:rPr lang="en" sz="4800" dirty="0">
                <a:solidFill>
                  <a:schemeClr val="dk1"/>
                </a:solidFill>
              </a:rPr>
              <a:t>THG. Correspondence: </a:t>
            </a:r>
            <a:r>
              <a:rPr lang="en" sz="4800" dirty="0" err="1">
                <a:solidFill>
                  <a:schemeClr val="dk1"/>
                </a:solidFill>
              </a:rPr>
              <a:t>jgallagher@opendap.org</a:t>
            </a:r>
            <a:endParaRPr sz="4800" dirty="0">
              <a:solidFill>
                <a:schemeClr val="dk1"/>
              </a:solidFill>
            </a:endParaRPr>
          </a:p>
        </p:txBody>
      </p:sp>
      <p:sp>
        <p:nvSpPr>
          <p:cNvPr id="8" name="Google Shape;61;p13">
            <a:extLst>
              <a:ext uri="{FF2B5EF4-FFF2-40B4-BE49-F238E27FC236}">
                <a16:creationId xmlns:a16="http://schemas.microsoft.com/office/drawing/2014/main" id="{60A46A82-50E6-AEF2-EF1B-070D2684DF03}"/>
              </a:ext>
            </a:extLst>
          </p:cNvPr>
          <p:cNvSpPr txBox="1"/>
          <p:nvPr/>
        </p:nvSpPr>
        <p:spPr>
          <a:xfrm>
            <a:off x="2560320" y="5887516"/>
            <a:ext cx="15149100" cy="285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dirty="0"/>
              <a:t>Why bother with legacy data?</a:t>
            </a:r>
            <a:endParaRPr sz="3600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b="1" dirty="0"/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SzPts val="3600"/>
              <a:buChar char="●"/>
            </a:pPr>
            <a:r>
              <a:rPr lang="en" sz="3600" dirty="0"/>
              <a:t>Older data are important – access to data spanning decades </a:t>
            </a:r>
            <a:endParaRPr sz="3600" dirty="0"/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SzPts val="3600"/>
              <a:buChar char="●"/>
            </a:pPr>
            <a:r>
              <a:rPr lang="en" sz="3600" dirty="0"/>
              <a:t>New data are often 'older' – the file structures were designed years ago</a:t>
            </a:r>
            <a:endParaRPr sz="3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/>
          </a:p>
        </p:txBody>
      </p:sp>
      <p:sp>
        <p:nvSpPr>
          <p:cNvPr id="9" name="Google Shape;63;p13">
            <a:extLst>
              <a:ext uri="{FF2B5EF4-FFF2-40B4-BE49-F238E27FC236}">
                <a16:creationId xmlns:a16="http://schemas.microsoft.com/office/drawing/2014/main" id="{8A5488FD-55E5-FEA6-AF5F-64DD0B277FDD}"/>
              </a:ext>
            </a:extLst>
          </p:cNvPr>
          <p:cNvSpPr txBox="1"/>
          <p:nvPr/>
        </p:nvSpPr>
        <p:spPr>
          <a:xfrm>
            <a:off x="2560320" y="16402488"/>
            <a:ext cx="13186800" cy="56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dirty="0"/>
              <a:t>But along comes the cloud...</a:t>
            </a:r>
            <a:r>
              <a:rPr lang="en" sz="3600" dirty="0"/>
              <a:t> </a:t>
            </a:r>
            <a:endParaRPr sz="3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/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SzPts val="3600"/>
              <a:buChar char="●"/>
            </a:pPr>
            <a:r>
              <a:rPr lang="en" sz="3600" dirty="0"/>
              <a:t>Now storage is cheap(er) but </a:t>
            </a:r>
            <a:r>
              <a:rPr lang="en" sz="3600" b="1" i="1" dirty="0"/>
              <a:t>access latency</a:t>
            </a:r>
            <a:r>
              <a:rPr lang="en" sz="3600" dirty="0"/>
              <a:t> is longer </a:t>
            </a:r>
            <a:endParaRPr sz="3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/>
              <a:t>    How much longer? A typical SSD latency is between </a:t>
            </a:r>
            <a:endParaRPr sz="3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/>
              <a:t>    0.08 and 0.16 </a:t>
            </a:r>
            <a:r>
              <a:rPr lang="en" sz="3600" dirty="0" err="1"/>
              <a:t>ms</a:t>
            </a:r>
            <a:r>
              <a:rPr lang="en" sz="3600" dirty="0"/>
              <a:t> while S3's latency is between </a:t>
            </a:r>
            <a:endParaRPr sz="3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/>
              <a:t>    100 and 200 </a:t>
            </a:r>
            <a:r>
              <a:rPr lang="en" sz="3600" dirty="0" err="1"/>
              <a:t>ms</a:t>
            </a:r>
            <a:r>
              <a:rPr lang="en" sz="3600" dirty="0"/>
              <a:t>, at least 1,000 times longer,</a:t>
            </a:r>
            <a:endParaRPr sz="3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/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SzPts val="3600"/>
              <a:buChar char="●"/>
            </a:pPr>
            <a:r>
              <a:rPr lang="en" sz="3600" dirty="0"/>
              <a:t>But S3 has very high transfer rates, so if we can reduce </a:t>
            </a:r>
            <a:endParaRPr sz="3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/>
              <a:t>    the </a:t>
            </a:r>
            <a:r>
              <a:rPr lang="en" sz="3600" b="1" i="1" dirty="0"/>
              <a:t>effective</a:t>
            </a:r>
            <a:r>
              <a:rPr lang="en" sz="3600" dirty="0"/>
              <a:t> latency of S3, performance will be improved.</a:t>
            </a:r>
            <a:endParaRPr sz="3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/>
          </a:p>
        </p:txBody>
      </p:sp>
      <p:sp>
        <p:nvSpPr>
          <p:cNvPr id="10" name="Google Shape;64;p13">
            <a:extLst>
              <a:ext uri="{FF2B5EF4-FFF2-40B4-BE49-F238E27FC236}">
                <a16:creationId xmlns:a16="http://schemas.microsoft.com/office/drawing/2014/main" id="{E56D0235-9983-BF9B-6673-C82A0829E1B5}"/>
              </a:ext>
            </a:extLst>
          </p:cNvPr>
          <p:cNvSpPr txBox="1"/>
          <p:nvPr/>
        </p:nvSpPr>
        <p:spPr>
          <a:xfrm>
            <a:off x="2560320" y="9970352"/>
            <a:ext cx="16399500" cy="52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dirty="0"/>
              <a:t>What makes these data 'hard' to use?</a:t>
            </a:r>
            <a:endParaRPr sz="3600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/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SzPts val="3600"/>
              <a:buChar char="●"/>
            </a:pPr>
            <a:r>
              <a:rPr lang="en" sz="3600" dirty="0"/>
              <a:t>Originally designed for use with small, but relatively expensive, disk drives.</a:t>
            </a:r>
            <a:endParaRPr sz="3600" dirty="0"/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SzPts val="3600"/>
              <a:buChar char="●"/>
            </a:pPr>
            <a:r>
              <a:rPr lang="en" sz="3600" dirty="0"/>
              <a:t>Files were 'optimized' to use as little space as possible.</a:t>
            </a:r>
            <a:endParaRPr sz="3600" dirty="0"/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SzPts val="3600"/>
              <a:buChar char="●"/>
            </a:pPr>
            <a:r>
              <a:rPr lang="en" sz="3600" dirty="0"/>
              <a:t>Disk drives relatively low-latency favored small 'chunks' of data.</a:t>
            </a:r>
            <a:endParaRPr sz="3600" dirty="0"/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SzPts val="3600"/>
              <a:buChar char="●"/>
            </a:pPr>
            <a:r>
              <a:rPr lang="en" sz="3600" dirty="0"/>
              <a:t>These small chunks enabled data compression (reduce file size)</a:t>
            </a:r>
            <a:endParaRPr sz="3600" dirty="0"/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SzPts val="3600"/>
              <a:buChar char="●"/>
            </a:pPr>
            <a:r>
              <a:rPr lang="en" sz="3600" dirty="0"/>
              <a:t>The chunks made it possible to read portions of the file (read </a:t>
            </a:r>
            <a:endParaRPr sz="3600" dirty="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/>
              <a:t>only the needed chunks)</a:t>
            </a:r>
            <a:endParaRPr sz="3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/>
          </a:p>
        </p:txBody>
      </p:sp>
      <p:sp>
        <p:nvSpPr>
          <p:cNvPr id="11" name="Google Shape;65;p13">
            <a:extLst>
              <a:ext uri="{FF2B5EF4-FFF2-40B4-BE49-F238E27FC236}">
                <a16:creationId xmlns:a16="http://schemas.microsoft.com/office/drawing/2014/main" id="{DDA51B89-FE06-2C62-A706-2901C775102A}"/>
              </a:ext>
            </a:extLst>
          </p:cNvPr>
          <p:cNvSpPr txBox="1"/>
          <p:nvPr/>
        </p:nvSpPr>
        <p:spPr>
          <a:xfrm>
            <a:off x="2560320" y="23233024"/>
            <a:ext cx="12281100" cy="69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dirty="0"/>
              <a:t>The </a:t>
            </a:r>
            <a:r>
              <a:rPr lang="en" sz="3600" b="1" dirty="0" err="1"/>
              <a:t>SuperChunk</a:t>
            </a:r>
            <a:r>
              <a:rPr lang="en" sz="3600" b="1" dirty="0"/>
              <a:t> algorithm</a:t>
            </a:r>
            <a:endParaRPr sz="3600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/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SzPts val="3600"/>
              <a:buChar char="●"/>
            </a:pPr>
            <a:r>
              <a:rPr lang="en" sz="3600" dirty="0"/>
              <a:t>To work with legacy data, do not reformat!</a:t>
            </a:r>
            <a:endParaRPr sz="3600" dirty="0"/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SzPts val="3600"/>
              <a:buChar char="●"/>
            </a:pPr>
            <a:r>
              <a:rPr lang="en" sz="3600" dirty="0"/>
              <a:t>Software can combine adjacent 'chunks' into one request</a:t>
            </a:r>
            <a:endParaRPr sz="3600" dirty="0"/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SzPts val="3600"/>
              <a:buChar char="●"/>
            </a:pPr>
            <a:r>
              <a:rPr lang="en" sz="3600" dirty="0"/>
              <a:t>These '</a:t>
            </a:r>
            <a:r>
              <a:rPr lang="en" sz="3600" dirty="0" err="1"/>
              <a:t>superchunks</a:t>
            </a:r>
            <a:r>
              <a:rPr lang="en" sz="3600" dirty="0"/>
              <a:t>' transfer much more data in one shot</a:t>
            </a:r>
            <a:endParaRPr sz="3600" dirty="0"/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SzPts val="3600"/>
              <a:buChar char="●"/>
            </a:pPr>
            <a:r>
              <a:rPr lang="en" sz="3600" dirty="0"/>
              <a:t>Fewer transfers == lower cost from latency</a:t>
            </a:r>
            <a:endParaRPr sz="3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/>
              <a:t>This technique is used in combination with...</a:t>
            </a:r>
            <a:endParaRPr sz="3600" dirty="0"/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SzPts val="3600"/>
              <a:buChar char="●"/>
            </a:pPr>
            <a:r>
              <a:rPr lang="en" sz="3600" dirty="0"/>
              <a:t>Parallel transfers – often used with I/O operations</a:t>
            </a:r>
            <a:endParaRPr sz="3600" dirty="0"/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SzPts val="3600"/>
              <a:buChar char="●"/>
            </a:pPr>
            <a:r>
              <a:rPr lang="en" sz="3600" dirty="0"/>
              <a:t>HTTP caching – used to improve web performance</a:t>
            </a:r>
            <a:endParaRPr sz="3600" dirty="0"/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SzPts val="3600"/>
              <a:buChar char="●"/>
            </a:pPr>
            <a:r>
              <a:rPr lang="en" sz="3600" dirty="0"/>
              <a:t>Authentication – optimizations</a:t>
            </a:r>
            <a:endParaRPr sz="360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426AC15-27F0-77E4-1B41-9EEA9A08A427}"/>
              </a:ext>
            </a:extLst>
          </p:cNvPr>
          <p:cNvGrpSpPr/>
          <p:nvPr/>
        </p:nvGrpSpPr>
        <p:grpSpPr>
          <a:xfrm>
            <a:off x="19339886" y="22879371"/>
            <a:ext cx="12281100" cy="7700912"/>
            <a:chOff x="19135375" y="23965221"/>
            <a:chExt cx="12281100" cy="7700912"/>
          </a:xfrm>
        </p:grpSpPr>
        <p:sp>
          <p:nvSpPr>
            <p:cNvPr id="12" name="Google Shape;70;p13">
              <a:extLst>
                <a:ext uri="{FF2B5EF4-FFF2-40B4-BE49-F238E27FC236}">
                  <a16:creationId xmlns:a16="http://schemas.microsoft.com/office/drawing/2014/main" id="{0AED123A-5646-6D18-2584-496315AB1481}"/>
                </a:ext>
              </a:extLst>
            </p:cNvPr>
            <p:cNvSpPr txBox="1"/>
            <p:nvPr/>
          </p:nvSpPr>
          <p:spPr>
            <a:xfrm>
              <a:off x="19135375" y="23965221"/>
              <a:ext cx="12281100" cy="104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600" b="1"/>
                <a:t>How much faster?</a:t>
              </a:r>
              <a:endParaRPr sz="3600" b="1"/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graphicFrame>
          <p:nvGraphicFramePr>
            <p:cNvPr id="13" name="Google Shape;71;p13">
              <a:extLst>
                <a:ext uri="{FF2B5EF4-FFF2-40B4-BE49-F238E27FC236}">
                  <a16:creationId xmlns:a16="http://schemas.microsoft.com/office/drawing/2014/main" id="{4BC5090C-7DD2-92E4-B417-C85E2CF2D6C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594640253"/>
                </p:ext>
              </p:extLst>
            </p:nvPr>
          </p:nvGraphicFramePr>
          <p:xfrm>
            <a:off x="19135375" y="25233595"/>
            <a:ext cx="12281100" cy="3454985"/>
          </p:xfrm>
          <a:graphic>
            <a:graphicData uri="http://schemas.openxmlformats.org/drawingml/2006/table">
              <a:tbl>
                <a:tblPr>
                  <a:noFill/>
                </a:tblPr>
                <a:tblGrid>
                  <a:gridCol w="4093700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4093700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4093700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</a:tblGrid>
                <a:tr h="894725">
                  <a:tc gridSpan="3">
                    <a:txBody>
                      <a:bodyPr/>
                      <a:lstStyle/>
                      <a:p>
                        <a:pPr marL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chemeClr val="dk1"/>
                          </a:buClr>
                          <a:buSzPts val="1100"/>
                          <a:buFont typeface="Arial"/>
                          <a:buNone/>
                        </a:pPr>
                        <a:r>
                          <a:rPr lang="en" sz="3600">
                            <a:solidFill>
                              <a:schemeClr val="dk1"/>
                            </a:solidFill>
                          </a:rPr>
                          <a:t>Data access times, seconds</a:t>
                        </a:r>
                        <a:endParaRPr sz="3600"/>
                      </a:p>
                    </a:txBody>
                    <a:tcPr marL="91425" marR="91425" marT="91425" marB="91425"/>
                  </a:tc>
                  <a:tc hMerge="1">
                    <a:txBody>
                      <a:bodyPr/>
                      <a:lstStyle/>
                      <a:p>
                        <a:endParaRPr lang="en-US"/>
                      </a:p>
                    </a:txBody>
                    <a:tcPr/>
                  </a:tc>
                  <a:tc hMerge="1">
                    <a:txBody>
                      <a:bodyPr/>
                      <a:lstStyle/>
                      <a:p>
                        <a:endParaRPr lang="en-US"/>
                      </a:p>
                    </a:txBody>
                    <a:tcPr/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1228400">
                  <a:tc>
                    <a:txBody>
                      <a:bodyPr/>
                      <a:lstStyle/>
                      <a:p>
                        <a:pPr marL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lang="en" sz="3600"/>
                          <a:t>Data</a:t>
                        </a:r>
                        <a:endParaRPr sz="3600"/>
                      </a:p>
                    </a:txBody>
                    <a:tcPr marL="91425" marR="91425" marT="91425" marB="91425"/>
                  </a:tc>
                  <a:tc>
                    <a:txBody>
                      <a:bodyPr/>
                      <a:lstStyle/>
                      <a:p>
                        <a:pPr marL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chemeClr val="dk1"/>
                          </a:buClr>
                          <a:buSzPts val="1100"/>
                          <a:buFont typeface="Arial"/>
                          <a:buNone/>
                        </a:pPr>
                        <a:r>
                          <a:rPr lang="en" sz="3600" dirty="0">
                            <a:solidFill>
                              <a:schemeClr val="dk1"/>
                            </a:solidFill>
                          </a:rPr>
                          <a:t>existing chunk layout</a:t>
                        </a:r>
                        <a:endParaRPr sz="3600" dirty="0"/>
                      </a:p>
                    </a:txBody>
                    <a:tcPr marL="91425" marR="91425" marT="91425" marB="91425"/>
                  </a:tc>
                  <a:tc>
                    <a:txBody>
                      <a:bodyPr/>
                      <a:lstStyle/>
                      <a:p>
                        <a:pPr marL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chemeClr val="dk1"/>
                          </a:buClr>
                          <a:buSzPts val="1100"/>
                          <a:buFont typeface="Arial"/>
                          <a:buNone/>
                        </a:pPr>
                        <a:r>
                          <a:rPr lang="en" sz="3600">
                            <a:solidFill>
                              <a:schemeClr val="dk1"/>
                            </a:solidFill>
                          </a:rPr>
                          <a:t>merge adjacent chunks</a:t>
                        </a:r>
                        <a:endParaRPr sz="3600"/>
                      </a:p>
                    </a:txBody>
                    <a:tcPr marL="91425" marR="91425" marT="91425" marB="91425"/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1228400">
                  <a:tc>
                    <a:txBody>
                      <a:bodyPr/>
                      <a:lstStyle/>
                      <a:p>
                        <a:pPr marL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chemeClr val="dk1"/>
                          </a:buClr>
                          <a:buSzPts val="1100"/>
                          <a:buFont typeface="Arial"/>
                          <a:buNone/>
                        </a:pPr>
                        <a:r>
                          <a:rPr lang="en" sz="3600" dirty="0">
                            <a:solidFill>
                              <a:schemeClr val="dk1"/>
                            </a:solidFill>
                          </a:rPr>
                          <a:t>SSMIS - 2.6MB</a:t>
                        </a:r>
                        <a:endParaRPr sz="3600" dirty="0"/>
                      </a:p>
                    </a:txBody>
                    <a:tcPr marL="91425" marR="91425" marT="91425" marB="91425"/>
                  </a:tc>
                  <a:tc>
                    <a:txBody>
                      <a:bodyPr/>
                      <a:lstStyle/>
                      <a:p>
                        <a:pPr marL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chemeClr val="dk1"/>
                          </a:buClr>
                          <a:buSzPts val="1100"/>
                          <a:buFont typeface="Arial"/>
                          <a:buNone/>
                        </a:pPr>
                        <a:r>
                          <a:rPr lang="en" sz="3600">
                            <a:solidFill>
                              <a:schemeClr val="dk1"/>
                            </a:solidFill>
                          </a:rPr>
                          <a:t>39.3	</a:t>
                        </a:r>
                        <a:endParaRPr sz="3600"/>
                      </a:p>
                    </a:txBody>
                    <a:tcPr marL="91425" marR="91425" marT="91425" marB="91425"/>
                  </a:tc>
                  <a:tc>
                    <a:txBody>
                      <a:bodyPr/>
                      <a:lstStyle/>
                      <a:p>
                        <a:pPr marL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chemeClr val="dk1"/>
                          </a:buClr>
                          <a:buSzPts val="1100"/>
                          <a:buFont typeface="Arial"/>
                          <a:buNone/>
                        </a:pPr>
                        <a:r>
                          <a:rPr lang="en" sz="3600" dirty="0">
                            <a:solidFill>
                              <a:schemeClr val="dk1"/>
                            </a:solidFill>
                          </a:rPr>
                          <a:t>17.3</a:t>
                        </a:r>
                        <a:endParaRPr sz="3600" dirty="0">
                          <a:solidFill>
                            <a:schemeClr val="dk1"/>
                          </a:solidFill>
                        </a:endParaRPr>
                      </a:p>
                      <a:p>
                        <a:pPr marL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3600" dirty="0"/>
                      </a:p>
                    </a:txBody>
                    <a:tcPr marL="91425" marR="91425" marT="91425" marB="91425"/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</a:tbl>
            </a:graphicData>
          </a:graphic>
        </p:graphicFrame>
        <p:sp>
          <p:nvSpPr>
            <p:cNvPr id="14" name="Google Shape;73;p13">
              <a:extLst>
                <a:ext uri="{FF2B5EF4-FFF2-40B4-BE49-F238E27FC236}">
                  <a16:creationId xmlns:a16="http://schemas.microsoft.com/office/drawing/2014/main" id="{D5C26742-64D8-8D39-3456-A93247CEB786}"/>
                </a:ext>
              </a:extLst>
            </p:cNvPr>
            <p:cNvSpPr txBox="1"/>
            <p:nvPr/>
          </p:nvSpPr>
          <p:spPr>
            <a:xfrm>
              <a:off x="19135375" y="29375633"/>
              <a:ext cx="12281100" cy="2290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600" dirty="0"/>
                <a:t>Actual improvement varies - in the above 17 chunks were combined into 3. For datasets with larger numbers of smaller chunks, performance improvement is greater.</a:t>
              </a:r>
              <a:endParaRPr sz="3600" dirty="0"/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 dirty="0"/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 dirty="0"/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 dirty="0"/>
            </a:p>
          </p:txBody>
        </p:sp>
      </p:grpSp>
      <p:grpSp>
        <p:nvGrpSpPr>
          <p:cNvPr id="15" name="Google Shape;66;p13">
            <a:extLst>
              <a:ext uri="{FF2B5EF4-FFF2-40B4-BE49-F238E27FC236}">
                <a16:creationId xmlns:a16="http://schemas.microsoft.com/office/drawing/2014/main" id="{CE51547D-ED83-409C-7D8C-095029F8BCE7}"/>
              </a:ext>
            </a:extLst>
          </p:cNvPr>
          <p:cNvGrpSpPr/>
          <p:nvPr/>
        </p:nvGrpSpPr>
        <p:grpSpPr>
          <a:xfrm>
            <a:off x="19718737" y="6354325"/>
            <a:ext cx="11114375" cy="15516900"/>
            <a:chOff x="14761075" y="13087375"/>
            <a:chExt cx="11114375" cy="15516900"/>
          </a:xfrm>
        </p:grpSpPr>
        <p:sp>
          <p:nvSpPr>
            <p:cNvPr id="16" name="Google Shape;67;p13">
              <a:extLst>
                <a:ext uri="{FF2B5EF4-FFF2-40B4-BE49-F238E27FC236}">
                  <a16:creationId xmlns:a16="http://schemas.microsoft.com/office/drawing/2014/main" id="{F1FAD0DC-8229-5BD0-2571-E968C2467B76}"/>
                </a:ext>
              </a:extLst>
            </p:cNvPr>
            <p:cNvSpPr txBox="1"/>
            <p:nvPr/>
          </p:nvSpPr>
          <p:spPr>
            <a:xfrm>
              <a:off x="15170250" y="13397563"/>
              <a:ext cx="10705200" cy="333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600" b="1"/>
                <a:t>What is latency?</a:t>
              </a:r>
              <a:endParaRPr sz="3600" b="1"/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600" i="1"/>
                <a:t>Latency</a:t>
              </a:r>
              <a:r>
                <a:rPr lang="en" sz="3600"/>
                <a:t>, in this context, is the time the User Program  has to wait for the Remote System to respond to the request from the User Program.</a:t>
              </a:r>
              <a:endParaRPr sz="3600"/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pic>
          <p:nvPicPr>
            <p:cNvPr id="17" name="Google Shape;68;p13">
              <a:extLst>
                <a:ext uri="{FF2B5EF4-FFF2-40B4-BE49-F238E27FC236}">
                  <a16:creationId xmlns:a16="http://schemas.microsoft.com/office/drawing/2014/main" id="{5A34296D-8CE9-6E81-83E2-B251C65026DF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170249" y="16731763"/>
              <a:ext cx="10705050" cy="11684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" name="Google Shape;69;p13">
              <a:extLst>
                <a:ext uri="{FF2B5EF4-FFF2-40B4-BE49-F238E27FC236}">
                  <a16:creationId xmlns:a16="http://schemas.microsoft.com/office/drawing/2014/main" id="{F84E8232-85A0-9EC3-DE89-F56B950DDC18}"/>
                </a:ext>
              </a:extLst>
            </p:cNvPr>
            <p:cNvSpPr/>
            <p:nvPr/>
          </p:nvSpPr>
          <p:spPr>
            <a:xfrm>
              <a:off x="14761075" y="13087375"/>
              <a:ext cx="10837800" cy="15516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" name="Google Shape;57;p13">
            <a:extLst>
              <a:ext uri="{FF2B5EF4-FFF2-40B4-BE49-F238E27FC236}">
                <a16:creationId xmlns:a16="http://schemas.microsoft.com/office/drawing/2014/main" id="{641AC2E7-294A-6462-E375-6E29EB19E79C}"/>
              </a:ext>
            </a:extLst>
          </p:cNvPr>
          <p:cNvGrpSpPr/>
          <p:nvPr/>
        </p:nvGrpSpPr>
        <p:grpSpPr>
          <a:xfrm>
            <a:off x="36854130" y="6202359"/>
            <a:ext cx="11791950" cy="24613350"/>
            <a:chOff x="24285000" y="5190750"/>
            <a:chExt cx="11791950" cy="24613350"/>
          </a:xfrm>
        </p:grpSpPr>
        <p:pic>
          <p:nvPicPr>
            <p:cNvPr id="20" name="Google Shape;58;p13">
              <a:extLst>
                <a:ext uri="{FF2B5EF4-FFF2-40B4-BE49-F238E27FC236}">
                  <a16:creationId xmlns:a16="http://schemas.microsoft.com/office/drawing/2014/main" id="{42390902-8F1A-DCF9-5645-EB9A923BF093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4285000" y="5190750"/>
              <a:ext cx="11791950" cy="7658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Google Shape;59;p13">
              <a:extLst>
                <a:ext uri="{FF2B5EF4-FFF2-40B4-BE49-F238E27FC236}">
                  <a16:creationId xmlns:a16="http://schemas.microsoft.com/office/drawing/2014/main" id="{8435BEE0-823C-F543-0F5B-479F4DBC8882}"/>
                </a:ext>
              </a:extLst>
            </p:cNvPr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4304050" y="13325463"/>
              <a:ext cx="11772900" cy="80962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Google Shape;60;p13">
              <a:extLst>
                <a:ext uri="{FF2B5EF4-FFF2-40B4-BE49-F238E27FC236}">
                  <a16:creationId xmlns:a16="http://schemas.microsoft.com/office/drawing/2014/main" id="{A15DC7D3-747F-02BC-7A36-77F4DDE5E280}"/>
                </a:ext>
              </a:extLst>
            </p:cNvPr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24304050" y="21898350"/>
              <a:ext cx="11772900" cy="79057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4" name="Google Shape;72;p13">
            <a:extLst>
              <a:ext uri="{FF2B5EF4-FFF2-40B4-BE49-F238E27FC236}">
                <a16:creationId xmlns:a16="http://schemas.microsoft.com/office/drawing/2014/main" id="{7E4A0399-F252-9633-C3BA-3E0E17129862}"/>
              </a:ext>
            </a:extLst>
          </p:cNvPr>
          <p:cNvSpPr txBox="1"/>
          <p:nvPr/>
        </p:nvSpPr>
        <p:spPr>
          <a:xfrm>
            <a:off x="1939320" y="31044309"/>
            <a:ext cx="18438000" cy="345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dk1"/>
                </a:solidFill>
              </a:rPr>
              <a:t>Related work</a:t>
            </a:r>
            <a:endParaRPr sz="2400" dirty="0">
              <a:solidFill>
                <a:schemeClr val="dk1"/>
              </a:solidFill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eriod"/>
            </a:pPr>
            <a:r>
              <a:rPr lang="en" sz="2400" i="1" dirty="0">
                <a:solidFill>
                  <a:schemeClr val="dk1"/>
                </a:solidFill>
              </a:rPr>
              <a:t>Management Library Performance-A Neuroscience Use Case. In The 2019 International Conference for High Performance Computing, Networking, Storage, and Analysis (Poster session).</a:t>
            </a:r>
            <a:endParaRPr sz="2400" i="1" dirty="0">
              <a:solidFill>
                <a:schemeClr val="dk1"/>
              </a:solidFill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eriod"/>
            </a:pPr>
            <a:r>
              <a:rPr lang="en" sz="2400" i="1" dirty="0" err="1">
                <a:solidFill>
                  <a:schemeClr val="dk1"/>
                </a:solidFill>
              </a:rPr>
              <a:t>Pfander</a:t>
            </a:r>
            <a:r>
              <a:rPr lang="en" sz="2400" i="1" dirty="0">
                <a:solidFill>
                  <a:schemeClr val="dk1"/>
                </a:solidFill>
              </a:rPr>
              <a:t>, I., Johnson, H. and Arms, S., 2021, December. Comparing Read Times of </a:t>
            </a:r>
            <a:r>
              <a:rPr lang="en" sz="2400" i="1" dirty="0" err="1">
                <a:solidFill>
                  <a:schemeClr val="dk1"/>
                </a:solidFill>
              </a:rPr>
              <a:t>Zarr</a:t>
            </a:r>
            <a:r>
              <a:rPr lang="en" sz="2400" i="1" dirty="0">
                <a:solidFill>
                  <a:schemeClr val="dk1"/>
                </a:solidFill>
              </a:rPr>
              <a:t>, HDF5 and </a:t>
            </a:r>
            <a:r>
              <a:rPr lang="en" sz="2400" i="1" dirty="0" err="1">
                <a:solidFill>
                  <a:schemeClr val="dk1"/>
                </a:solidFill>
              </a:rPr>
              <a:t>netCDF</a:t>
            </a:r>
            <a:r>
              <a:rPr lang="en" sz="2400" i="1" dirty="0">
                <a:solidFill>
                  <a:schemeClr val="dk1"/>
                </a:solidFill>
              </a:rPr>
              <a:t> Data Formats. In AGU Fall Meeting Abstracts (Vol. 2021, pp. IN15A-08).</a:t>
            </a:r>
            <a:endParaRPr sz="2400" i="1" dirty="0">
              <a:solidFill>
                <a:schemeClr val="dk1"/>
              </a:solidFill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eriod"/>
            </a:pPr>
            <a:r>
              <a:rPr lang="en" sz="2400" i="1" dirty="0" err="1">
                <a:solidFill>
                  <a:schemeClr val="dk1"/>
                </a:solidFill>
              </a:rPr>
              <a:t>Signell</a:t>
            </a:r>
            <a:r>
              <a:rPr lang="en" sz="2400" i="1" dirty="0">
                <a:solidFill>
                  <a:schemeClr val="dk1"/>
                </a:solidFill>
              </a:rPr>
              <a:t>, R., </a:t>
            </a:r>
            <a:r>
              <a:rPr lang="en" sz="2400" i="1" dirty="0" err="1">
                <a:solidFill>
                  <a:schemeClr val="dk1"/>
                </a:solidFill>
              </a:rPr>
              <a:t>Jelenak</a:t>
            </a:r>
            <a:r>
              <a:rPr lang="en" sz="2400" i="1" dirty="0">
                <a:solidFill>
                  <a:schemeClr val="dk1"/>
                </a:solidFill>
              </a:rPr>
              <a:t>, A., </a:t>
            </a:r>
            <a:r>
              <a:rPr lang="en" sz="2400" i="1" dirty="0" err="1">
                <a:solidFill>
                  <a:schemeClr val="dk1"/>
                </a:solidFill>
              </a:rPr>
              <a:t>Readey</a:t>
            </a:r>
            <a:r>
              <a:rPr lang="en" sz="2400" i="1" dirty="0">
                <a:solidFill>
                  <a:schemeClr val="dk1"/>
                </a:solidFill>
              </a:rPr>
              <a:t>, J., 2020, February. “Cloud-Performant NetCDF4 / HDF5 Reading with the </a:t>
            </a:r>
            <a:r>
              <a:rPr lang="en" sz="2400" i="1" dirty="0" err="1">
                <a:solidFill>
                  <a:schemeClr val="dk1"/>
                </a:solidFill>
              </a:rPr>
              <a:t>Zarr</a:t>
            </a:r>
            <a:r>
              <a:rPr lang="en" sz="2400" i="1" dirty="0">
                <a:solidFill>
                  <a:schemeClr val="dk1"/>
                </a:solidFill>
              </a:rPr>
              <a:t> Library”</a:t>
            </a:r>
            <a:endParaRPr sz="2400" i="1" dirty="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i="1" u="sng" dirty="0">
                <a:solidFill>
                  <a:schemeClr val="hlink"/>
                </a:solidFill>
                <a:hlinkClick r:id="rId7"/>
              </a:rPr>
              <a:t>https://medium.com/pangeo/cloud-performant-reading-of-netcdf4-hdf5-data-using-the-zarr-library-1a95c5c92314</a:t>
            </a:r>
            <a:r>
              <a:rPr lang="en" sz="2400" i="1" dirty="0">
                <a:solidFill>
                  <a:schemeClr val="dk1"/>
                </a:solidFill>
              </a:rPr>
              <a:t>, (search “medium </a:t>
            </a:r>
            <a:r>
              <a:rPr lang="en" sz="2400" i="1" dirty="0" err="1">
                <a:solidFill>
                  <a:schemeClr val="dk1"/>
                </a:solidFill>
              </a:rPr>
              <a:t>netcdf</a:t>
            </a:r>
            <a:r>
              <a:rPr lang="en" sz="2400" i="1" dirty="0">
                <a:solidFill>
                  <a:schemeClr val="dk1"/>
                </a:solidFill>
              </a:rPr>
              <a:t> </a:t>
            </a:r>
            <a:r>
              <a:rPr lang="en" sz="2400" i="1" dirty="0" err="1">
                <a:solidFill>
                  <a:schemeClr val="dk1"/>
                </a:solidFill>
              </a:rPr>
              <a:t>zarr</a:t>
            </a:r>
            <a:r>
              <a:rPr lang="en" sz="2400" i="1" dirty="0">
                <a:solidFill>
                  <a:schemeClr val="dk1"/>
                </a:solidFill>
              </a:rPr>
              <a:t>”)</a:t>
            </a:r>
            <a:endParaRPr sz="2400" i="1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</a:endParaRPr>
          </a:p>
        </p:txBody>
      </p:sp>
      <p:sp>
        <p:nvSpPr>
          <p:cNvPr id="3" name="Google Shape;73;p13">
            <a:extLst>
              <a:ext uri="{FF2B5EF4-FFF2-40B4-BE49-F238E27FC236}">
                <a16:creationId xmlns:a16="http://schemas.microsoft.com/office/drawing/2014/main" id="{9E3B61ED-AE0E-A4E2-2EB6-8D59EA6A377D}"/>
              </a:ext>
            </a:extLst>
          </p:cNvPr>
          <p:cNvSpPr txBox="1"/>
          <p:nvPr/>
        </p:nvSpPr>
        <p:spPr>
          <a:xfrm>
            <a:off x="36873180" y="30968129"/>
            <a:ext cx="11772901" cy="1170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/>
              <a:t>Graphics credit: Patrick Quinn, Element 84</a:t>
            </a:r>
            <a:endParaRPr sz="3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/>
          </a:p>
        </p:txBody>
      </p:sp>
      <p:sp>
        <p:nvSpPr>
          <p:cNvPr id="5" name="Google Shape;73;p13">
            <a:extLst>
              <a:ext uri="{FF2B5EF4-FFF2-40B4-BE49-F238E27FC236}">
                <a16:creationId xmlns:a16="http://schemas.microsoft.com/office/drawing/2014/main" id="{4183FE4D-A096-643C-8DB8-366D4BEDDF9A}"/>
              </a:ext>
            </a:extLst>
          </p:cNvPr>
          <p:cNvSpPr txBox="1"/>
          <p:nvPr/>
        </p:nvSpPr>
        <p:spPr>
          <a:xfrm>
            <a:off x="19718737" y="21878306"/>
            <a:ext cx="10837800" cy="1170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/>
              <a:t>Graphics credit: James Gallagher, THG</a:t>
            </a:r>
            <a:endParaRPr sz="3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/>
          </a:p>
        </p:txBody>
      </p:sp>
    </p:spTree>
    <p:extLst>
      <p:ext uri="{BB962C8B-B14F-4D97-AF65-F5344CB8AC3E}">
        <p14:creationId xmlns:p14="http://schemas.microsoft.com/office/powerpoint/2010/main" val="3076799990"/>
      </p:ext>
    </p:extLst>
  </p:cSld>
  <p:clrMapOvr>
    <a:masterClrMapping/>
  </p:clrMapOvr>
</p:sld>
</file>

<file path=ppt/theme/theme1.xml><?xml version="1.0" encoding="utf-8"?>
<a:theme xmlns:a="http://schemas.openxmlformats.org/drawingml/2006/main" name="EOSDIS-EED">
  <a:themeElements>
    <a:clrScheme name="EOSDIS">
      <a:dk1>
        <a:srgbClr val="171717"/>
      </a:dk1>
      <a:lt1>
        <a:sysClr val="window" lastClr="FFFFFF"/>
      </a:lt1>
      <a:dk2>
        <a:srgbClr val="1F497D"/>
      </a:dk2>
      <a:lt2>
        <a:srgbClr val="ECF0F1"/>
      </a:lt2>
      <a:accent1>
        <a:srgbClr val="3498DB"/>
      </a:accent1>
      <a:accent2>
        <a:srgbClr val="C0392B"/>
      </a:accent2>
      <a:accent3>
        <a:srgbClr val="2ECC71"/>
      </a:accent3>
      <a:accent4>
        <a:srgbClr val="9B59B6"/>
      </a:accent4>
      <a:accent5>
        <a:srgbClr val="1ABC9C"/>
      </a:accent5>
      <a:accent6>
        <a:srgbClr val="E67E22"/>
      </a:accent6>
      <a:hlink>
        <a:srgbClr val="2980B9"/>
      </a:hlink>
      <a:folHlink>
        <a:srgbClr val="8E44AD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华文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noFill/>
        <a:ln w="19050" cap="flat">
          <a:solidFill>
            <a:srgbClr val="000000"/>
          </a:solidFill>
          <a:prstDash val="solid"/>
          <a:round/>
          <a:headEnd type="none" w="lg" len="lg"/>
          <a:tailEnd type="triangle" w="lg" len="lg"/>
        </a:ln>
      </a:spPr>
      <a:bodyPr/>
      <a:lstStyle/>
    </a:lnDef>
    <a:txDef>
      <a:spPr/>
      <a:bodyPr lIns="250739" tIns="125371" rIns="250739" bIns="125371"/>
      <a:lstStyle>
        <a:defPPr algn="l">
          <a:defRPr sz="1600" baseline="0" dirty="0" smtClean="0">
            <a:solidFill>
              <a:schemeClr val="tx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WrappedLabelHistory xmlns:xsi="http://www.w3.org/2001/XMLSchema-instance" xmlns:xsd="http://www.w3.org/2001/XMLSchema" xmlns="http://www.boldonjames.com/2016/02/Classifier/internal/wrappedLabelHistory">
  <Value>PD94bWwgdmVyc2lvbj0iMS4wIiBlbmNvZGluZz0idXMtYXNjaWkiPz48bGFiZWxIaXN0b3J5IHhtbG5zOnhzaT0iaHR0cDovL3d3dy53My5vcmcvMjAwMS9YTUxTY2hlbWEtaW5zdGFuY2UiIHhtbG5zOnhzZD0iaHR0cDovL3d3dy53My5vcmcvMjAwMS9YTUxTY2hlbWEiIHhtbG5zPSJodHRwOi8vd3d3LmJvbGRvbmphbWVzLmNvbS8yMDE2LzAyL0NsYXNzaWZpZXIvaW50ZXJuYWwvbGFiZWxIaXN0b3J5Ij48aXRlbT48c2lzbCBzaXNsVmVyc2lvbj0iMCIgcG9saWN5PSJjZGU1M2FjMS1iZjVmLTRhYWUtOWNmMS0wNzUwOWUyM2E0YjAiIG9yaWdpbj0idXNlclNlbGVjdGVkIiAvPjxVc2VyTmFtZT5VU1xsYm9kZTE8L1VzZXJOYW1lPjxEYXRlVGltZT4xMS8xNC8yMDIyIDQ6MzE6MDMgUE08L0RhdGVUaW1lPjxMYWJlbFN0cmluZz5UaGlzIGFydGlmYWN0IGhhcyBubyBjbGFzc2lmaWNhdGlvbi48L0xhYmVsU3RyaW5nPjwvaXRlbT48L2xhYmVsSGlzdG9yeT4=</Value>
</WrappedLabelHistory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k565be9a92964f0991ef8e26c0664e97 xmlns="a67c6efd-3f18-4d0e-89e0-f6d30c3b2883">
      <Terms xmlns="http://schemas.microsoft.com/office/infopath/2007/PartnerControls">
        <TermInfo xmlns="http://schemas.microsoft.com/office/infopath/2007/PartnerControls">
          <TermName xmlns="http://schemas.microsoft.com/office/infopath/2007/PartnerControls">Work In Progress</TermName>
          <TermId xmlns="http://schemas.microsoft.com/office/infopath/2007/PartnerControls">c1d885b6-a307-4881-8ac3-0fa4069098db</TermId>
        </TermInfo>
      </Terms>
    </k565be9a92964f0991ef8e26c0664e97>
    <TaxCatchAll xmlns="a67c6efd-3f18-4d0e-89e0-f6d30c3b2883">
      <Value>1</Value>
    </TaxCatchAll>
  </documentManagement>
</p:properties>
</file>

<file path=customXml/item4.xml><?xml version="1.0" encoding="utf-8"?>
<sisl xmlns:xsi="http://www.w3.org/2001/XMLSchema-instance" xmlns:xsd="http://www.w3.org/2001/XMLSchema" xmlns="http://www.boldonjames.com/2008/01/sie/internal/label" sislVersion="0" policy="cde53ac1-bf5f-4aae-9cf1-07509e23a4b0" origin="userSelected"/>
</file>

<file path=customXml/item5.xml><?xml version="1.0" encoding="utf-8"?>
<?mso-contentType ?>
<SharedContentType xmlns="Microsoft.SharePoint.Taxonomy.ContentTypeSync" SourceId="579982e7-09cc-4c38-9cb6-cdf2a2ad9fad" ContentTypeId="0x0101002AFEB0AF617C42469C40496D3AFC76DF" PreviousValue="false"/>
</file>

<file path=customXml/item6.xml><?xml version="1.0" encoding="utf-8"?>
<ct:contentTypeSchema xmlns:ct="http://schemas.microsoft.com/office/2006/metadata/contentType" xmlns:ma="http://schemas.microsoft.com/office/2006/metadata/properties/metaAttributes" ct:_="" ma:_="" ma:contentTypeName="RTN Document" ma:contentTypeID="0x0101002AFEB0AF617C42469C40496D3AFC76DF00A8AC449D63EDD54FB13DF08C1821F471" ma:contentTypeVersion="3" ma:contentTypeDescription="" ma:contentTypeScope="" ma:versionID="b4356ac8ec202e6dba0454b7be98728d">
  <xsd:schema xmlns:xsd="http://www.w3.org/2001/XMLSchema" xmlns:xs="http://www.w3.org/2001/XMLSchema" xmlns:p="http://schemas.microsoft.com/office/2006/metadata/properties" xmlns:ns2="a67c6efd-3f18-4d0e-89e0-f6d30c3b2883" targetNamespace="http://schemas.microsoft.com/office/2006/metadata/properties" ma:root="true" ma:fieldsID="76556c35fb9571c371f7016bd87c82ff" ns2:_="">
    <xsd:import namespace="a67c6efd-3f18-4d0e-89e0-f6d30c3b2883"/>
    <xsd:element name="properties">
      <xsd:complexType>
        <xsd:sequence>
          <xsd:element name="documentManagement">
            <xsd:complexType>
              <xsd:all>
                <xsd:element ref="ns2:k565be9a92964f0991ef8e26c0664e97" minOccurs="0"/>
                <xsd:element ref="ns2:TaxCatchAll" minOccurs="0"/>
                <xsd:element ref="ns2:TaxCatchAllLabe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7c6efd-3f18-4d0e-89e0-f6d30c3b2883" elementFormDefault="qualified">
    <xsd:import namespace="http://schemas.microsoft.com/office/2006/documentManagement/types"/>
    <xsd:import namespace="http://schemas.microsoft.com/office/infopath/2007/PartnerControls"/>
    <xsd:element name="k565be9a92964f0991ef8e26c0664e97" ma:index="8" ma:taxonomy="true" ma:internalName="k565be9a92964f0991ef8e26c0664e97" ma:taxonomyFieldName="Work_x0020_Product" ma:displayName="Work Product" ma:readOnly="false" ma:default="1;#Work In Progress|c1d885b6-a307-4881-8ac3-0fa4069098db" ma:fieldId="{4565be9a-9296-4f09-91ef-8e26c0664e97}" ma:sspId="579982e7-09cc-4c38-9cb6-cdf2a2ad9fad" ma:termSetId="43a6ed11-5d1a-4858-9168-4d76faaf2b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9" nillable="true" ma:displayName="Taxonomy Catch All Column" ma:hidden="true" ma:list="{d77a8769-9cff-40c5-b56a-8f97f00417a9}" ma:internalName="TaxCatchAll" ma:showField="CatchAllData" ma:web="0acdeb1d-97fe-400c-9681-39753f6d6f4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d77a8769-9cff-40c5-b56a-8f97f00417a9}" ma:internalName="TaxCatchAllLabel" ma:readOnly="true" ma:showField="CatchAllDataLabel" ma:web="0acdeb1d-97fe-400c-9681-39753f6d6f4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DF0F3A0-F76E-4BC5-8FE2-89C2C4138E1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57E7AEE-7ED5-4694-9C41-196D677AF866}">
  <ds:schemaRefs>
    <ds:schemaRef ds:uri="http://www.w3.org/2001/XMLSchema"/>
    <ds:schemaRef ds:uri="http://www.boldonjames.com/2016/02/Classifier/internal/wrappedLabelHistory"/>
  </ds:schemaRefs>
</ds:datastoreItem>
</file>

<file path=customXml/itemProps3.xml><?xml version="1.0" encoding="utf-8"?>
<ds:datastoreItem xmlns:ds="http://schemas.openxmlformats.org/officeDocument/2006/customXml" ds:itemID="{E0399B9A-3104-48DA-9EF2-FFA98DC4370F}">
  <ds:schemaRefs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www.w3.org/XML/1998/namespace"/>
    <ds:schemaRef ds:uri="http://purl.org/dc/elements/1.1/"/>
    <ds:schemaRef ds:uri="http://purl.org/dc/terms/"/>
    <ds:schemaRef ds:uri="http://schemas.openxmlformats.org/package/2006/metadata/core-properties"/>
    <ds:schemaRef ds:uri="a67c6efd-3f18-4d0e-89e0-f6d30c3b2883"/>
  </ds:schemaRefs>
</ds:datastoreItem>
</file>

<file path=customXml/itemProps4.xml><?xml version="1.0" encoding="utf-8"?>
<ds:datastoreItem xmlns:ds="http://schemas.openxmlformats.org/officeDocument/2006/customXml" ds:itemID="{BE203252-824D-411E-8CB9-7CE3288DD03C}">
  <ds:schemaRefs>
    <ds:schemaRef ds:uri="http://www.w3.org/2001/XMLSchema"/>
    <ds:schemaRef ds:uri="http://www.boldonjames.com/2008/01/sie/internal/label"/>
  </ds:schemaRefs>
</ds:datastoreItem>
</file>

<file path=customXml/itemProps5.xml><?xml version="1.0" encoding="utf-8"?>
<ds:datastoreItem xmlns:ds="http://schemas.openxmlformats.org/officeDocument/2006/customXml" ds:itemID="{7C13A20F-5ED6-48EB-A08F-77FB249CBC53}">
  <ds:schemaRefs>
    <ds:schemaRef ds:uri="Microsoft.SharePoint.Taxonomy.ContentTypeSync"/>
  </ds:schemaRefs>
</ds:datastoreItem>
</file>

<file path=customXml/itemProps6.xml><?xml version="1.0" encoding="utf-8"?>
<ds:datastoreItem xmlns:ds="http://schemas.openxmlformats.org/officeDocument/2006/customXml" ds:itemID="{D668A1F1-0D6E-4339-8A6D-0C7519C2C5B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67c6efd-3f18-4d0e-89e0-f6d30c3b288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EOSDIS-EED.thmx</Template>
  <TotalTime>4232</TotalTime>
  <Words>513</Words>
  <Application>Microsoft Office PowerPoint</Application>
  <PresentationFormat>Custom</PresentationFormat>
  <Paragraphs>57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Avenir Heavy</vt:lpstr>
      <vt:lpstr>Franklin Gothic Book</vt:lpstr>
      <vt:lpstr>Helvetica Neue</vt:lpstr>
      <vt:lpstr>Roboto</vt:lpstr>
      <vt:lpstr>EOSDIS-EED</vt:lpstr>
      <vt:lpstr>Performance optimization of legacy HDF5 data for Web Object Stores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rtnipcontrolcode:unrestricted|rtnipcontrolcodevm:noipvm|rtnexportcontrolcountry:usa|rtnexportcontrolcode:otherinfo|rtnexportcontrolcodevm:nousecvm</dc:subject>
  <dc:creator>PETER G PLOFCHAN</dc:creator>
  <cp:lastModifiedBy>Diane</cp:lastModifiedBy>
  <cp:revision>299</cp:revision>
  <dcterms:modified xsi:type="dcterms:W3CDTF">2022-11-16T12:33:44Z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0x0101002AFEB0AF617C42469C40496D3AFC76DF00A8AC449D63EDD54FB13DF08C1821F471</vt:lpwstr>
  </property>
  <property fmtid="{D5CDD505-2E9C-101B-9397-08002B2CF9AE}" pid="3" name="Work Product">
    <vt:lpwstr>1;#Work In Progress|c1d885b6-a307-4881-8ac3-0fa4069098db</vt:lpwstr>
  </property>
  <property fmtid="{D5CDD505-2E9C-101B-9397-08002B2CF9AE}" pid="4" name="docIndexRef">
    <vt:lpwstr>d782364c-5716-48f2-837e-25a2afc528b4</vt:lpwstr>
  </property>
  <property fmtid="{D5CDD505-2E9C-101B-9397-08002B2CF9AE}" pid="5" name="bjDocumentSecurityLabel">
    <vt:lpwstr>This artifact has no classification.</vt:lpwstr>
  </property>
  <property fmtid="{D5CDD505-2E9C-101B-9397-08002B2CF9AE}" pid="6" name="bjClsUserRVM">
    <vt:lpwstr>[]</vt:lpwstr>
  </property>
  <property fmtid="{D5CDD505-2E9C-101B-9397-08002B2CF9AE}" pid="7" name="bjSaver">
    <vt:lpwstr>zDngqbQeuHPCAZ8vL2G3sSmz0EP1nkll</vt:lpwstr>
  </property>
  <property fmtid="{D5CDD505-2E9C-101B-9397-08002B2CF9AE}" pid="8" name="bjLabelHistoryID">
    <vt:lpwstr>{057E7AEE-7ED5-4694-9C41-196D677AF866}</vt:lpwstr>
  </property>
  <property fmtid="{D5CDD505-2E9C-101B-9397-08002B2CF9AE}" pid="9" name="bjDocumentLabelXML">
    <vt:lpwstr>&lt;?xml version="1.0" encoding="us-ascii"?&gt;&lt;sisl xmlns:xsd="http://www.w3.org/2001/XMLSchema" xmlns:xsi="http://www.w3.org/2001/XMLSchema-instance" sislVersion="0" policy="cde53ac1-bf5f-4aae-9cf1-07509e23a4b0" origin="userSelected" xmlns="http://www.boldonj</vt:lpwstr>
  </property>
  <property fmtid="{D5CDD505-2E9C-101B-9397-08002B2CF9AE}" pid="10" name="bjDocumentLabelXML-0">
    <vt:lpwstr>ames.com/2008/01/sie/internal/label"&gt;&lt;element uid="dececbd6-da3b-46fe-8f00-f9d9deea2ee1" value="" /&gt;&lt;element uid="bbbf7bf4-4f4f-4189-9c5e-65015de8a6ad" value="" /&gt;&lt;element uid="bba94c65-ac3d-4f34-b2e1-8de11ef6f01c" value="" /&gt;&lt;element uid="bc2b7c01-6db1-4</vt:lpwstr>
  </property>
  <property fmtid="{D5CDD505-2E9C-101B-9397-08002B2CF9AE}" pid="11" name="bjDocumentLabelXML-1">
    <vt:lpwstr>e7d-88d1-fc61674f86fd" value="" /&gt;&lt;element uid="92e993a3-af32-4afb-aa19-3a49cdb82c7a" value="" /&gt;&lt;/sisl&gt;</vt:lpwstr>
  </property>
  <property fmtid="{D5CDD505-2E9C-101B-9397-08002B2CF9AE}" pid="12" name="rtnipcontrolcode">
    <vt:lpwstr>unrestricted</vt:lpwstr>
  </property>
  <property fmtid="{D5CDD505-2E9C-101B-9397-08002B2CF9AE}" pid="13" name="rtnipcontrolcodevm">
    <vt:lpwstr>noipvm</vt:lpwstr>
  </property>
  <property fmtid="{D5CDD505-2E9C-101B-9397-08002B2CF9AE}" pid="14" name="rtnexportcontrolcountry">
    <vt:lpwstr>usa</vt:lpwstr>
  </property>
  <property fmtid="{D5CDD505-2E9C-101B-9397-08002B2CF9AE}" pid="15" name="rtnexportcontrolcode">
    <vt:lpwstr>otherinfo</vt:lpwstr>
  </property>
  <property fmtid="{D5CDD505-2E9C-101B-9397-08002B2CF9AE}" pid="16" name="rtnexportcontrolcodevm">
    <vt:lpwstr>nousecvm</vt:lpwstr>
  </property>
  <property fmtid="{D5CDD505-2E9C-101B-9397-08002B2CF9AE}" pid="17" name="bjLabelRefreshRequired">
    <vt:lpwstr>FileClassifier</vt:lpwstr>
  </property>
</Properties>
</file>