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7"/>
  </p:notesMasterIdLst>
  <p:sldIdLst>
    <p:sldId id="256" r:id="rId5"/>
    <p:sldId id="274" r:id="rId6"/>
    <p:sldId id="261" r:id="rId7"/>
    <p:sldId id="258" r:id="rId8"/>
    <p:sldId id="259" r:id="rId9"/>
    <p:sldId id="260" r:id="rId10"/>
    <p:sldId id="262" r:id="rId11"/>
    <p:sldId id="263" r:id="rId12"/>
    <p:sldId id="265" r:id="rId13"/>
    <p:sldId id="266" r:id="rId14"/>
    <p:sldId id="270" r:id="rId15"/>
    <p:sldId id="271" r:id="rId16"/>
    <p:sldId id="272" r:id="rId17"/>
    <p:sldId id="273" r:id="rId18"/>
    <p:sldId id="277" r:id="rId19"/>
    <p:sldId id="278" r:id="rId20"/>
    <p:sldId id="276" r:id="rId21"/>
    <p:sldId id="275" r:id="rId22"/>
    <p:sldId id="264" r:id="rId23"/>
    <p:sldId id="269" r:id="rId24"/>
    <p:sldId id="267" r:id="rId25"/>
    <p:sldId id="26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nn, Shelly C. (LARC-D205)[UNIVERSITIES SPACE RESEARCH ASSOCIATION]" initials="MSC(SRA" lastIdx="1" clrIdx="0">
    <p:extLst>
      <p:ext uri="{19B8F6BF-5375-455C-9EA6-DF929625EA0E}">
        <p15:presenceInfo xmlns:p15="http://schemas.microsoft.com/office/powerpoint/2012/main" userId="S::scmann1@ndc.nasa.gov::b1bf7458-c46a-4a1b-ad7d-4b15045b972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4B963"/>
    <a:srgbClr val="494792"/>
    <a:srgbClr val="4A4D94"/>
    <a:srgbClr val="1A2B57"/>
    <a:srgbClr val="1C2746"/>
    <a:srgbClr val="1C2649"/>
    <a:srgbClr val="1C2D58"/>
    <a:srgbClr val="E07140"/>
    <a:srgbClr val="66AAD7"/>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590" autoAdjust="0"/>
    <p:restoredTop sz="92584" autoAdjust="0"/>
  </p:normalViewPr>
  <p:slideViewPr>
    <p:cSldViewPr snapToGrid="0">
      <p:cViewPr varScale="1">
        <p:scale>
          <a:sx n="107" d="100"/>
          <a:sy n="107" d="100"/>
        </p:scale>
        <p:origin x="222" y="78"/>
      </p:cViewPr>
      <p:guideLst/>
    </p:cSldViewPr>
  </p:slideViewPr>
  <p:outlineViewPr>
    <p:cViewPr>
      <p:scale>
        <a:sx n="33" d="100"/>
        <a:sy n="33" d="100"/>
      </p:scale>
      <p:origin x="0" y="0"/>
    </p:cViewPr>
  </p:outlineViewPr>
  <p:notesTextViewPr>
    <p:cViewPr>
      <p:scale>
        <a:sx n="200" d="100"/>
        <a:sy n="2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4B15B8-45A3-4343-8B7D-59841651F045}" type="datetimeFigureOut">
              <a:rPr lang="en-US" smtClean="0"/>
              <a:t>11/17/2022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A24695-3E5C-4F9A-8AEB-12F0C8E3FEB5}" type="slidenum">
              <a:rPr lang="en-US" smtClean="0"/>
              <a:t>‹#›</a:t>
            </a:fld>
            <a:endParaRPr lang="en-US"/>
          </a:p>
        </p:txBody>
      </p:sp>
    </p:spTree>
    <p:extLst>
      <p:ext uri="{BB962C8B-B14F-4D97-AF65-F5344CB8AC3E}">
        <p14:creationId xmlns:p14="http://schemas.microsoft.com/office/powerpoint/2010/main" val="24785273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copyright on title slide.</a:t>
            </a:r>
          </a:p>
        </p:txBody>
      </p:sp>
      <p:sp>
        <p:nvSpPr>
          <p:cNvPr id="4" name="Slide Number Placeholder 3"/>
          <p:cNvSpPr>
            <a:spLocks noGrp="1"/>
          </p:cNvSpPr>
          <p:nvPr>
            <p:ph type="sldNum" sz="quarter" idx="5"/>
          </p:nvPr>
        </p:nvSpPr>
        <p:spPr/>
        <p:txBody>
          <a:bodyPr/>
          <a:lstStyle/>
          <a:p>
            <a:fld id="{9AA24695-3E5C-4F9A-8AEB-12F0C8E3FEB5}" type="slidenum">
              <a:rPr lang="en-US" smtClean="0"/>
              <a:t>1</a:t>
            </a:fld>
            <a:endParaRPr lang="en-US"/>
          </a:p>
        </p:txBody>
      </p:sp>
    </p:spTree>
    <p:extLst>
      <p:ext uri="{BB962C8B-B14F-4D97-AF65-F5344CB8AC3E}">
        <p14:creationId xmlns:p14="http://schemas.microsoft.com/office/powerpoint/2010/main" val="3092306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no NASA presentation is not complete with a cool graphic. I’ll start the motivation for this paper based on this beautiful graphic that visualizes the various NASA-affiliated current, past, and future small satellite missions. The figure not only continues to get populated each year I check but serves to illustrate a recent paradigm shift in mission design being small satellites. The figure also illustrates the desire for interplanetary missions to destinations, like Mars and Venus. A critical engineering challenge in enabling such mission sets is orbit insertion where traditional satellite means of insertion may not scale down to the small satellite level. So the question that this paper seeks to investigate is can aerocapture technology be utilized to enable small satellite mission sets?</a:t>
            </a:r>
          </a:p>
        </p:txBody>
      </p:sp>
      <p:sp>
        <p:nvSpPr>
          <p:cNvPr id="4" name="Slide Number Placeholder 3"/>
          <p:cNvSpPr>
            <a:spLocks noGrp="1"/>
          </p:cNvSpPr>
          <p:nvPr>
            <p:ph type="sldNum" sz="quarter" idx="5"/>
          </p:nvPr>
        </p:nvSpPr>
        <p:spPr/>
        <p:txBody>
          <a:bodyPr/>
          <a:lstStyle/>
          <a:p>
            <a:fld id="{9AA24695-3E5C-4F9A-8AEB-12F0C8E3FEB5}" type="slidenum">
              <a:rPr lang="en-US" smtClean="0"/>
              <a:t>2</a:t>
            </a:fld>
            <a:endParaRPr lang="en-US"/>
          </a:p>
        </p:txBody>
      </p:sp>
    </p:spTree>
    <p:extLst>
      <p:ext uri="{BB962C8B-B14F-4D97-AF65-F5344CB8AC3E}">
        <p14:creationId xmlns:p14="http://schemas.microsoft.com/office/powerpoint/2010/main" val="2649219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paper presents results from a STMD-funded project in Summer of 2021 that served to investigate this question. There were a few papers presented at other conferences that go into details on some of the technical analysis conducted. This presentation serves to provide a summary of the study findings. It will start of with a brief overview of the problem, provide key results from downscaling efforts of deployable decelerator technology, aerocapture flight envelope analysis, and monte </a:t>
            </a:r>
            <a:r>
              <a:rPr lang="en-US" dirty="0" err="1"/>
              <a:t>carlo</a:t>
            </a:r>
            <a:r>
              <a:rPr lang="en-US" dirty="0"/>
              <a:t> simulations, and conclude with a summary of the key findings, and suggestions for future work.</a:t>
            </a:r>
          </a:p>
        </p:txBody>
      </p:sp>
      <p:sp>
        <p:nvSpPr>
          <p:cNvPr id="4" name="Slide Number Placeholder 3"/>
          <p:cNvSpPr>
            <a:spLocks noGrp="1"/>
          </p:cNvSpPr>
          <p:nvPr>
            <p:ph type="sldNum" sz="quarter" idx="5"/>
          </p:nvPr>
        </p:nvSpPr>
        <p:spPr/>
        <p:txBody>
          <a:bodyPr/>
          <a:lstStyle/>
          <a:p>
            <a:fld id="{9AA24695-3E5C-4F9A-8AEB-12F0C8E3FEB5}" type="slidenum">
              <a:rPr lang="en-US" smtClean="0"/>
              <a:t>3</a:t>
            </a:fld>
            <a:endParaRPr lang="en-US"/>
          </a:p>
        </p:txBody>
      </p:sp>
    </p:spTree>
    <p:extLst>
      <p:ext uri="{BB962C8B-B14F-4D97-AF65-F5344CB8AC3E}">
        <p14:creationId xmlns:p14="http://schemas.microsoft.com/office/powerpoint/2010/main" val="282848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Small satellites are miniaturized versions of traditional satellites that utilize commercial-off-the-shelf components and launch as secondary payloads as ways to reduce mission cost. As secondary payloads, SmallSats must adhere to payload adapter requirements such as those depicted in this figure. Prior to launch, SmallSats must stow into a compact configuration and after launch must deploy into their operation configuration such as depicted in this figure of </a:t>
            </a:r>
            <a:r>
              <a:rPr lang="en-US" dirty="0" err="1"/>
              <a:t>MarCO</a:t>
            </a:r>
            <a:r>
              <a:rPr lang="en-US" dirty="0"/>
              <a:t>. NASA has current ongoing investments in SmallSats that serve to promote the utilization of them whenever possible, including interplanetary missions. Consequently, mission designers are starting to take the exit onto the SmallSat expressway.  </a:t>
            </a:r>
          </a:p>
        </p:txBody>
      </p:sp>
      <p:sp>
        <p:nvSpPr>
          <p:cNvPr id="4" name="Slide Number Placeholder 3"/>
          <p:cNvSpPr>
            <a:spLocks noGrp="1"/>
          </p:cNvSpPr>
          <p:nvPr>
            <p:ph type="sldNum" sz="quarter" idx="5"/>
          </p:nvPr>
        </p:nvSpPr>
        <p:spPr/>
        <p:txBody>
          <a:bodyPr/>
          <a:lstStyle/>
          <a:p>
            <a:fld id="{9AA24695-3E5C-4F9A-8AEB-12F0C8E3FEB5}" type="slidenum">
              <a:rPr lang="en-US" smtClean="0"/>
              <a:t>4</a:t>
            </a:fld>
            <a:endParaRPr lang="en-US"/>
          </a:p>
        </p:txBody>
      </p:sp>
    </p:spTree>
    <p:extLst>
      <p:ext uri="{BB962C8B-B14F-4D97-AF65-F5344CB8AC3E}">
        <p14:creationId xmlns:p14="http://schemas.microsoft.com/office/powerpoint/2010/main" val="2355764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Interplanetary mission require high delta-v maneuvers for orbit insertion about the planetary body of interest. Downscaling of size and mass associated with SmallSats makes planning of these maneuvers difficult. A few potential options do exists but they either do not guarantee the desired orbit, are not mass feasible, or take too long to transfer to the desired orbit. The atmosphere of the destination can be utilized to provide the change in velocity needed to capture from a single and quick drag pass through a technique known as aerocapture. Figures above show a </a:t>
            </a:r>
            <a:r>
              <a:rPr lang="en-US" dirty="0" err="1"/>
              <a:t>conops</a:t>
            </a:r>
            <a:r>
              <a:rPr lang="en-US" dirty="0"/>
              <a:t> comparison between aerocapture and fully-propulsive alternative. Aerocapture has been widely studied in the literature and might be well-suited for SmallSats.</a:t>
            </a:r>
          </a:p>
        </p:txBody>
      </p:sp>
      <p:sp>
        <p:nvSpPr>
          <p:cNvPr id="4" name="Slide Number Placeholder 3"/>
          <p:cNvSpPr>
            <a:spLocks noGrp="1"/>
          </p:cNvSpPr>
          <p:nvPr>
            <p:ph type="sldNum" sz="quarter" idx="5"/>
          </p:nvPr>
        </p:nvSpPr>
        <p:spPr/>
        <p:txBody>
          <a:bodyPr/>
          <a:lstStyle/>
          <a:p>
            <a:fld id="{9AA24695-3E5C-4F9A-8AEB-12F0C8E3FEB5}" type="slidenum">
              <a:rPr lang="en-US" smtClean="0"/>
              <a:t>5</a:t>
            </a:fld>
            <a:endParaRPr lang="en-US"/>
          </a:p>
        </p:txBody>
      </p:sp>
    </p:spTree>
    <p:extLst>
      <p:ext uri="{BB962C8B-B14F-4D97-AF65-F5344CB8AC3E}">
        <p14:creationId xmlns:p14="http://schemas.microsoft.com/office/powerpoint/2010/main" val="32915215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aerocapture technology associated with deployable aeroshells is well suited for secondary payload missions where the aeroshell can compactly stow during launch and deploy prior to entry. Mechanical deployment and inflatable deployment mechanism have been investigated with two sets of aeroshell platforms being ADEPT and HIAD, respectively. Although both platforms have been envisioned for large diameter configurations to support human-scale Mars missions, there has been some efforts in downscaling the platforms for SmallSat mission sets. Such a mission set for ADEPT has been both studied and flight-tested such as the 3U configuration shown in the figure above. Despite flight-testing of the HIAD platform, there has been limited analysis for its application for SmallSat mission sets. Consequently, an effort was conducted in this project to investigate such a configuration. </a:t>
            </a:r>
          </a:p>
        </p:txBody>
      </p:sp>
      <p:sp>
        <p:nvSpPr>
          <p:cNvPr id="4" name="Slide Number Placeholder 3"/>
          <p:cNvSpPr>
            <a:spLocks noGrp="1"/>
          </p:cNvSpPr>
          <p:nvPr>
            <p:ph type="sldNum" sz="quarter" idx="5"/>
          </p:nvPr>
        </p:nvSpPr>
        <p:spPr/>
        <p:txBody>
          <a:bodyPr/>
          <a:lstStyle/>
          <a:p>
            <a:fld id="{9AA24695-3E5C-4F9A-8AEB-12F0C8E3FEB5}" type="slidenum">
              <a:rPr lang="en-US" smtClean="0"/>
              <a:t>6</a:t>
            </a:fld>
            <a:endParaRPr lang="en-US"/>
          </a:p>
        </p:txBody>
      </p:sp>
    </p:spTree>
    <p:extLst>
      <p:ext uri="{BB962C8B-B14F-4D97-AF65-F5344CB8AC3E}">
        <p14:creationId xmlns:p14="http://schemas.microsoft.com/office/powerpoint/2010/main" val="3560294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approach taken for downscaling HIAD was to utilize engineering models developed for LOFTID. Details on the downscaling can be found in the Small Satellite Conference paper written by Shelly Mann. The resulting design configurations achieved include 1.5m, 2m, and 2.5m variants. The figure on the left shows the stowed configuration in the standard secondary payload adapter. The figure on the right shows both the stowed and deployed configurations with cylindrical region for housing SmallSat payload. The table provide a summary of the aeroshell mass and ballistic coefficient (BC) achieved with each configuration. </a:t>
            </a:r>
          </a:p>
        </p:txBody>
      </p:sp>
      <p:sp>
        <p:nvSpPr>
          <p:cNvPr id="4" name="Slide Number Placeholder 3"/>
          <p:cNvSpPr>
            <a:spLocks noGrp="1"/>
          </p:cNvSpPr>
          <p:nvPr>
            <p:ph type="sldNum" sz="quarter" idx="5"/>
          </p:nvPr>
        </p:nvSpPr>
        <p:spPr/>
        <p:txBody>
          <a:bodyPr/>
          <a:lstStyle/>
          <a:p>
            <a:fld id="{9AA24695-3E5C-4F9A-8AEB-12F0C8E3FEB5}" type="slidenum">
              <a:rPr lang="en-US" smtClean="0"/>
              <a:t>7</a:t>
            </a:fld>
            <a:endParaRPr lang="en-US"/>
          </a:p>
        </p:txBody>
      </p:sp>
    </p:spTree>
    <p:extLst>
      <p:ext uri="{BB962C8B-B14F-4D97-AF65-F5344CB8AC3E}">
        <p14:creationId xmlns:p14="http://schemas.microsoft.com/office/powerpoint/2010/main" val="4135428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critical metric in understand the efficacy of SmallSat aerocapture mission sets of the </a:t>
            </a:r>
            <a:r>
              <a:rPr lang="en-US" dirty="0" err="1"/>
              <a:t>aeroheating</a:t>
            </a:r>
            <a:r>
              <a:rPr lang="en-US" dirty="0"/>
              <a:t> environment. While having a lower ballistic coefficient due to lower entry mass is advantageous for reducing heating, reductions in nose radii associated with geometric downscaling lead to an increase in heating. To assess this trade-off, a Sutton-Graves convective heat rate model is applied to aerocapture trajectories at Earth, Mars, and Venus with each HIAD configuration to estimate the </a:t>
            </a:r>
            <a:r>
              <a:rPr lang="en-US" dirty="0" err="1"/>
              <a:t>aeroheating</a:t>
            </a:r>
            <a:r>
              <a:rPr lang="en-US" dirty="0"/>
              <a:t> environment and understand trends. The figure on the right shows a comparison of the heat rates. What the trends show are elevated heating environment for Venus and a reduction in heat rate with diameter for each destination. Comparing the values to a upper heat rate limit dictated by TPS material suggests possibility of aerocapture HIAD designs at Mars, Venus, and Earth.</a:t>
            </a:r>
          </a:p>
        </p:txBody>
      </p:sp>
      <p:sp>
        <p:nvSpPr>
          <p:cNvPr id="4" name="Slide Number Placeholder 3"/>
          <p:cNvSpPr>
            <a:spLocks noGrp="1"/>
          </p:cNvSpPr>
          <p:nvPr>
            <p:ph type="sldNum" sz="quarter" idx="5"/>
          </p:nvPr>
        </p:nvSpPr>
        <p:spPr/>
        <p:txBody>
          <a:bodyPr/>
          <a:lstStyle/>
          <a:p>
            <a:fld id="{9AA24695-3E5C-4F9A-8AEB-12F0C8E3FEB5}" type="slidenum">
              <a:rPr lang="en-US" smtClean="0"/>
              <a:t>8</a:t>
            </a:fld>
            <a:endParaRPr lang="en-US"/>
          </a:p>
        </p:txBody>
      </p:sp>
    </p:spTree>
    <p:extLst>
      <p:ext uri="{BB962C8B-B14F-4D97-AF65-F5344CB8AC3E}">
        <p14:creationId xmlns:p14="http://schemas.microsoft.com/office/powerpoint/2010/main" val="518016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potential SmallSat HIAD geometries identified, the next step in the analysis is to identify feasible SmallSat aerocapture mission concepts at each destination from a controllability perspective. During aerocapture, trajectory dispersions serve to reduce the guidable trajectory-space. The aerocapture flight envelope can be utilize to visualize this. Figure on the right shows a sample flight envelope where the blue lines show the bounds of the controllable aerocapture trajectory-space with no dispersions applied, commonly known as the corridor width. Individually applying 3-sigma level dispersions associated with atmosphere, aeroshell aerodynamics, and delivery error serves to influence the size of the trajectory-space. The most restrictive bounds qualitatively defines the flight envelope, with its width quantitatively defining the control margin. Details on the analysis can be found in the Small Satellite conference paper by Jack Joshi but the general idea is to parameterize the trajectories by L/D (for lifting) or BCR (for ballistic) and ballistic coefficient compatible with SmallSat HIAD designs. </a:t>
            </a:r>
          </a:p>
        </p:txBody>
      </p:sp>
      <p:sp>
        <p:nvSpPr>
          <p:cNvPr id="4" name="Slide Number Placeholder 3"/>
          <p:cNvSpPr>
            <a:spLocks noGrp="1"/>
          </p:cNvSpPr>
          <p:nvPr>
            <p:ph type="sldNum" sz="quarter" idx="5"/>
          </p:nvPr>
        </p:nvSpPr>
        <p:spPr/>
        <p:txBody>
          <a:bodyPr/>
          <a:lstStyle/>
          <a:p>
            <a:fld id="{9AA24695-3E5C-4F9A-8AEB-12F0C8E3FEB5}" type="slidenum">
              <a:rPr lang="en-US" smtClean="0"/>
              <a:t>9</a:t>
            </a:fld>
            <a:endParaRPr lang="en-US"/>
          </a:p>
        </p:txBody>
      </p:sp>
    </p:spTree>
    <p:extLst>
      <p:ext uri="{BB962C8B-B14F-4D97-AF65-F5344CB8AC3E}">
        <p14:creationId xmlns:p14="http://schemas.microsoft.com/office/powerpoint/2010/main" val="24813659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will show a comparison of the flight envelopes for Venus with a full set of the envelopes found in the paper. The left plot shows a lifting SmallSat HIAD configuration with a moderate L/D capability of 0.25 can produce a generous and positive flight envelope. For the ballistic configuration even with a very large BCR capability of 20, the flight envelope is negative indicating potential inability of control choice for overcoming the largest set of trajectory dispersions (insert crying Jordan meme). </a:t>
            </a:r>
          </a:p>
        </p:txBody>
      </p:sp>
      <p:sp>
        <p:nvSpPr>
          <p:cNvPr id="4" name="Slide Number Placeholder 3"/>
          <p:cNvSpPr>
            <a:spLocks noGrp="1"/>
          </p:cNvSpPr>
          <p:nvPr>
            <p:ph type="sldNum" sz="quarter" idx="5"/>
          </p:nvPr>
        </p:nvSpPr>
        <p:spPr/>
        <p:txBody>
          <a:bodyPr/>
          <a:lstStyle/>
          <a:p>
            <a:fld id="{9AA24695-3E5C-4F9A-8AEB-12F0C8E3FEB5}" type="slidenum">
              <a:rPr lang="en-US" smtClean="0"/>
              <a:t>10</a:t>
            </a:fld>
            <a:endParaRPr lang="en-US"/>
          </a:p>
        </p:txBody>
      </p:sp>
    </p:spTree>
    <p:extLst>
      <p:ext uri="{BB962C8B-B14F-4D97-AF65-F5344CB8AC3E}">
        <p14:creationId xmlns:p14="http://schemas.microsoft.com/office/powerpoint/2010/main" val="3563432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provide further insight into the trends seen in the flight envelope assessment, Monte Carlo simulations are run. The Programs to Optimize Simulated Trajectories II is utilized to conduct this analysis with its generalized numerical-predictor module. At a high-level, the module works using an outer-inner loop setup shown in the left figure. The outer-loop instance of POST2 serves as the truth model where trajectory dispersions analyzed in the previous section are applied. At each guidance cycle, it spawns a separate instance of POST2 that acts as a numerical predictor-corrector that optimizes the bank angle to minimize the apoapsis error. This recursive calls of inner-loop of POST2 are conducted until the trajectory reaches atmospheric exit wherein aerocapture orbit insertion metrics are computed. </a:t>
            </a:r>
          </a:p>
        </p:txBody>
      </p:sp>
      <p:sp>
        <p:nvSpPr>
          <p:cNvPr id="4" name="Slide Number Placeholder 3"/>
          <p:cNvSpPr>
            <a:spLocks noGrp="1"/>
          </p:cNvSpPr>
          <p:nvPr>
            <p:ph type="sldNum" sz="quarter" idx="5"/>
          </p:nvPr>
        </p:nvSpPr>
        <p:spPr/>
        <p:txBody>
          <a:bodyPr/>
          <a:lstStyle/>
          <a:p>
            <a:fld id="{9AA24695-3E5C-4F9A-8AEB-12F0C8E3FEB5}" type="slidenum">
              <a:rPr lang="en-US" smtClean="0"/>
              <a:t>11</a:t>
            </a:fld>
            <a:endParaRPr lang="en-US"/>
          </a:p>
        </p:txBody>
      </p:sp>
    </p:spTree>
    <p:extLst>
      <p:ext uri="{BB962C8B-B14F-4D97-AF65-F5344CB8AC3E}">
        <p14:creationId xmlns:p14="http://schemas.microsoft.com/office/powerpoint/2010/main" val="22405780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8001 Monte </a:t>
            </a:r>
            <a:r>
              <a:rPr lang="en-US" dirty="0" err="1"/>
              <a:t>carlo</a:t>
            </a:r>
            <a:r>
              <a:rPr lang="en-US" dirty="0"/>
              <a:t> cases are run on the lifting SmallSat HIAD designs identified in the previous section. Figure on the left shows histogram of the total post-aerocapture delta-v and corresponding statistics. The delta-v is used to provide an estimate for propellant mass allocation needed. The results show that aerocapture can significantly reduce orbit insertion delta-v requirements on the order of km/s to the order of m/s leading to requiring less than 10% of the total entry mass being allocated to propellant. </a:t>
            </a:r>
          </a:p>
        </p:txBody>
      </p:sp>
      <p:sp>
        <p:nvSpPr>
          <p:cNvPr id="4" name="Slide Number Placeholder 3"/>
          <p:cNvSpPr>
            <a:spLocks noGrp="1"/>
          </p:cNvSpPr>
          <p:nvPr>
            <p:ph type="sldNum" sz="quarter" idx="5"/>
          </p:nvPr>
        </p:nvSpPr>
        <p:spPr/>
        <p:txBody>
          <a:bodyPr/>
          <a:lstStyle/>
          <a:p>
            <a:fld id="{9AA24695-3E5C-4F9A-8AEB-12F0C8E3FEB5}" type="slidenum">
              <a:rPr lang="en-US" smtClean="0"/>
              <a:t>12</a:t>
            </a:fld>
            <a:endParaRPr lang="en-US"/>
          </a:p>
        </p:txBody>
      </p:sp>
    </p:spTree>
    <p:extLst>
      <p:ext uri="{BB962C8B-B14F-4D97-AF65-F5344CB8AC3E}">
        <p14:creationId xmlns:p14="http://schemas.microsoft.com/office/powerpoint/2010/main" val="40512554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addition of SmallSat payload mass may affect the heat rate trends. Three sets of SmallSat payload masses are investigated with the results of an Earth aerocapture scenario shown in the figure. Again, we are interested in the trends. The trends suggest increasing payload mass increases ballistic coefficient and the max heat rate. Using a larger diameter configuration is advantageous in providing both margin and lowering heat rate for larger payload masses. These trends generally follow for Mars and Venus.</a:t>
            </a:r>
          </a:p>
        </p:txBody>
      </p:sp>
      <p:sp>
        <p:nvSpPr>
          <p:cNvPr id="4" name="Slide Number Placeholder 3"/>
          <p:cNvSpPr>
            <a:spLocks noGrp="1"/>
          </p:cNvSpPr>
          <p:nvPr>
            <p:ph type="sldNum" sz="quarter" idx="5"/>
          </p:nvPr>
        </p:nvSpPr>
        <p:spPr/>
        <p:txBody>
          <a:bodyPr/>
          <a:lstStyle/>
          <a:p>
            <a:fld id="{9AA24695-3E5C-4F9A-8AEB-12F0C8E3FEB5}" type="slidenum">
              <a:rPr lang="en-US" smtClean="0"/>
              <a:t>19</a:t>
            </a:fld>
            <a:endParaRPr lang="en-US"/>
          </a:p>
        </p:txBody>
      </p:sp>
    </p:spTree>
    <p:extLst>
      <p:ext uri="{BB962C8B-B14F-4D97-AF65-F5344CB8AC3E}">
        <p14:creationId xmlns:p14="http://schemas.microsoft.com/office/powerpoint/2010/main" val="10943688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general summary for the flight envelope results is shown on this chart. Lifting trajectories are identified to be more desirable than ballistic trajectories. A small amount of L/D is shown to produce much more controllability than even a very large BCR value that might be difficult to physically implement. While the affect of aerocapture trajectory dispersions are unique to each planetary destination, the aerocapture flight envelope can be a useful tool for mission designer in conceptual analysis.  </a:t>
            </a:r>
          </a:p>
        </p:txBody>
      </p:sp>
      <p:sp>
        <p:nvSpPr>
          <p:cNvPr id="4" name="Slide Number Placeholder 3"/>
          <p:cNvSpPr>
            <a:spLocks noGrp="1"/>
          </p:cNvSpPr>
          <p:nvPr>
            <p:ph type="sldNum" sz="quarter" idx="5"/>
          </p:nvPr>
        </p:nvSpPr>
        <p:spPr/>
        <p:txBody>
          <a:bodyPr/>
          <a:lstStyle/>
          <a:p>
            <a:fld id="{9AA24695-3E5C-4F9A-8AEB-12F0C8E3FEB5}" type="slidenum">
              <a:rPr lang="en-US" smtClean="0"/>
              <a:t>20</a:t>
            </a:fld>
            <a:endParaRPr lang="en-US"/>
          </a:p>
        </p:txBody>
      </p:sp>
    </p:spTree>
    <p:extLst>
      <p:ext uri="{BB962C8B-B14F-4D97-AF65-F5344CB8AC3E}">
        <p14:creationId xmlns:p14="http://schemas.microsoft.com/office/powerpoint/2010/main" val="28398763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939EF67-86FC-4938-95B0-B813F8AA768C}" type="datetime1">
              <a:rPr lang="en-US" smtClean="0"/>
              <a:t>11/17/2022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6046C-71AB-4C67-BFD7-3B9E891BD3A4}" type="slidenum">
              <a:rPr lang="en-US" smtClean="0"/>
              <a:t>‹#›</a:t>
            </a:fld>
            <a:endParaRPr lang="en-US"/>
          </a:p>
        </p:txBody>
      </p:sp>
      <p:pic>
        <p:nvPicPr>
          <p:cNvPr id="7" name="Picture 6"/>
          <p:cNvPicPr>
            <a:picLocks noChangeAspect="1"/>
          </p:cNvPicPr>
          <p:nvPr userDrawn="1"/>
        </p:nvPicPr>
        <p:blipFill>
          <a:blip r:embed="rId2"/>
          <a:stretch>
            <a:fillRect/>
          </a:stretch>
        </p:blipFill>
        <p:spPr>
          <a:xfrm>
            <a:off x="0" y="0"/>
            <a:ext cx="6181725" cy="6858000"/>
          </a:xfrm>
          <a:prstGeom prst="rect">
            <a:avLst/>
          </a:prstGeom>
        </p:spPr>
      </p:pic>
      <p:pic>
        <p:nvPicPr>
          <p:cNvPr id="8" name="Picture 7"/>
          <p:cNvPicPr>
            <a:picLocks noChangeAspect="1"/>
          </p:cNvPicPr>
          <p:nvPr userDrawn="1"/>
        </p:nvPicPr>
        <p:blipFill>
          <a:blip r:embed="rId3"/>
          <a:stretch>
            <a:fillRect/>
          </a:stretch>
        </p:blipFill>
        <p:spPr>
          <a:xfrm>
            <a:off x="9239250" y="0"/>
            <a:ext cx="2952750" cy="6858000"/>
          </a:xfrm>
          <a:prstGeom prst="rect">
            <a:avLst/>
          </a:prstGeom>
        </p:spPr>
      </p:pic>
      <p:sp>
        <p:nvSpPr>
          <p:cNvPr id="2" name="Title 1"/>
          <p:cNvSpPr>
            <a:spLocks noGrp="1"/>
          </p:cNvSpPr>
          <p:nvPr>
            <p:ph type="ctrTitle"/>
          </p:nvPr>
        </p:nvSpPr>
        <p:spPr>
          <a:xfrm>
            <a:off x="4661012" y="2108200"/>
            <a:ext cx="6006988" cy="2387600"/>
          </a:xfrm>
          <a:prstGeom prst="rect">
            <a:avLst/>
          </a:prstGeom>
        </p:spPr>
        <p:txBody>
          <a:bodyPr anchor="b"/>
          <a:lstStyle>
            <a:lvl1pPr algn="ctr">
              <a:defRPr sz="4000" b="1">
                <a:solidFill>
                  <a:srgbClr val="000099"/>
                </a:solidFill>
                <a:latin typeface="+mj-lt"/>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4661012" y="4632325"/>
            <a:ext cx="6006988" cy="1086549"/>
          </a:xfrm>
          <a:prstGeom prst="rect">
            <a:avLst/>
          </a:prstGeom>
        </p:spPr>
        <p:txBody>
          <a:bodyPr/>
          <a:lstStyle>
            <a:lvl1pPr marL="0" indent="0" algn="ctr">
              <a:buNone/>
              <a:defRPr sz="2400" b="1" i="1">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7758283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96272" y="152400"/>
            <a:ext cx="9799455" cy="838201"/>
          </a:xfrm>
          <a:prstGeom prst="rect">
            <a:avLst/>
          </a:prstGeom>
        </p:spPr>
        <p:txBody>
          <a:bodyPr anchor="ctr"/>
          <a:lstStyle>
            <a:lvl1pPr algn="ctr">
              <a:defRPr sz="3200" b="1">
                <a:solidFill>
                  <a:srgbClr val="000099"/>
                </a:solidFill>
                <a:latin typeface="+mj-lt"/>
                <a:cs typeface="Arial" panose="020B0604020202020204" pitchFamily="34" charset="0"/>
              </a:defRPr>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p>
            <a:fld id="{50C3007E-3FDD-45F0-B8DC-8CDD713C6F3A}" type="datetime1">
              <a:rPr lang="en-US" smtClean="0"/>
              <a:t>11/17/2022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6046C-71AB-4C67-BFD7-3B9E891BD3A4}" type="slidenum">
              <a:rPr lang="en-US" smtClean="0"/>
              <a:t>‹#›</a:t>
            </a:fld>
            <a:endParaRPr lang="en-US"/>
          </a:p>
        </p:txBody>
      </p:sp>
      <p:sp>
        <p:nvSpPr>
          <p:cNvPr id="7" name="Content Placeholder 2"/>
          <p:cNvSpPr>
            <a:spLocks noGrp="1"/>
          </p:cNvSpPr>
          <p:nvPr>
            <p:ph idx="1"/>
          </p:nvPr>
        </p:nvSpPr>
        <p:spPr>
          <a:xfrm>
            <a:off x="170481" y="1162373"/>
            <a:ext cx="11871702" cy="5014590"/>
          </a:xfrm>
          <a:prstGeom prst="rect">
            <a:avLst/>
          </a:prstGeom>
        </p:spPr>
        <p:txBody>
          <a:bodyPr>
            <a:normAutofit/>
          </a:bodyPr>
          <a:lstStyle>
            <a:lvl1pPr marL="228600" indent="-228600">
              <a:buClr>
                <a:srgbClr val="B7820D"/>
              </a:buClr>
              <a:buFont typeface="Wingdings" panose="05000000000000000000" pitchFamily="2" charset="2"/>
              <a:buChar char="Ø"/>
              <a:defRPr b="1" i="1"/>
            </a:lvl1pPr>
            <a:lvl2pPr>
              <a:buClr>
                <a:srgbClr val="990000"/>
              </a:buClr>
              <a:defRPr b="1" i="1"/>
            </a:lvl2pPr>
            <a:lvl3pPr marL="1143000" indent="-228600">
              <a:buFont typeface="Wingdings" panose="05000000000000000000" pitchFamily="2" charset="2"/>
              <a:buChar char="§"/>
              <a:defRPr i="1"/>
            </a:lvl3pPr>
            <a:lvl4pPr marL="1600200" indent="-228600">
              <a:buFont typeface="Courier New" panose="02070309020205020404" pitchFamily="49" charset="0"/>
              <a:buChar char="o"/>
              <a:defRPr i="1"/>
            </a:lvl4pPr>
            <a:lvl5pPr>
              <a:defRPr i="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1243013" y="985084"/>
            <a:ext cx="9624591" cy="0"/>
          </a:xfrm>
          <a:prstGeom prst="line">
            <a:avLst/>
          </a:prstGeom>
          <a:noFill/>
          <a:ln w="25400">
            <a:solidFill>
              <a:srgbClr val="990000"/>
            </a:solidFill>
            <a:round/>
            <a:headEnd/>
            <a:tailEnd/>
          </a:ln>
          <a:effectLst>
            <a:outerShdw dist="20000" dir="5400000" rotWithShape="0">
              <a:srgbClr val="808080">
                <a:alpha val="37999"/>
              </a:srgbClr>
            </a:outerShdw>
          </a:effectLst>
        </p:spPr>
      </p:cxnSp>
    </p:spTree>
    <p:extLst>
      <p:ext uri="{BB962C8B-B14F-4D97-AF65-F5344CB8AC3E}">
        <p14:creationId xmlns:p14="http://schemas.microsoft.com/office/powerpoint/2010/main" val="4076867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2426DBD-7C8B-411C-98D1-06856BB798CE}" type="datetime1">
              <a:rPr lang="en-US" smtClean="0"/>
              <a:t>11/17/2022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6046C-71AB-4C67-BFD7-3B9E891BD3A4}" type="slidenum">
              <a:rPr lang="en-US" smtClean="0"/>
              <a:t>‹#›</a:t>
            </a:fld>
            <a:endParaRPr lang="en-US"/>
          </a:p>
        </p:txBody>
      </p:sp>
      <p:sp>
        <p:nvSpPr>
          <p:cNvPr id="7" name="Title 1"/>
          <p:cNvSpPr txBox="1">
            <a:spLocks/>
          </p:cNvSpPr>
          <p:nvPr userDrawn="1"/>
        </p:nvSpPr>
        <p:spPr>
          <a:xfrm>
            <a:off x="1196272" y="152400"/>
            <a:ext cx="9799455" cy="838201"/>
          </a:xfrm>
          <a:prstGeom prst="rect">
            <a:avLst/>
          </a:prstGeom>
        </p:spPr>
        <p:txBody>
          <a:bodyPr anchor="ctr"/>
          <a:lstStyle>
            <a:lvl1pPr algn="ctr" defTabSz="914400" rtl="0" eaLnBrk="1" latinLnBrk="0" hangingPunct="1">
              <a:lnSpc>
                <a:spcPct val="90000"/>
              </a:lnSpc>
              <a:spcBef>
                <a:spcPct val="0"/>
              </a:spcBef>
              <a:buNone/>
              <a:defRPr sz="3200" kern="1200">
                <a:solidFill>
                  <a:srgbClr val="000099"/>
                </a:solidFill>
                <a:latin typeface="+mn-lt"/>
                <a:ea typeface="+mj-ea"/>
                <a:cs typeface="Arial" panose="020B0604020202020204" pitchFamily="34" charset="0"/>
              </a:defRPr>
            </a:lvl1pPr>
          </a:lstStyle>
          <a:p>
            <a:r>
              <a:rPr lang="en-US" b="1" dirty="0">
                <a:latin typeface="+mj-lt"/>
              </a:rPr>
              <a:t>Click to edit Master title style</a:t>
            </a:r>
          </a:p>
        </p:txBody>
      </p:sp>
      <p:cxnSp>
        <p:nvCxnSpPr>
          <p:cNvPr id="8" name="Straight Connector 7"/>
          <p:cNvCxnSpPr>
            <a:cxnSpLocks noChangeShapeType="1"/>
          </p:cNvCxnSpPr>
          <p:nvPr userDrawn="1"/>
        </p:nvCxnSpPr>
        <p:spPr bwMode="auto">
          <a:xfrm>
            <a:off x="1243013" y="985084"/>
            <a:ext cx="9624591" cy="0"/>
          </a:xfrm>
          <a:prstGeom prst="line">
            <a:avLst/>
          </a:prstGeom>
          <a:noFill/>
          <a:ln w="25400">
            <a:solidFill>
              <a:srgbClr val="990000"/>
            </a:solidFill>
            <a:round/>
            <a:headEnd/>
            <a:tailEnd/>
          </a:ln>
          <a:effectLst>
            <a:outerShdw dist="20000" dir="5400000" rotWithShape="0">
              <a:srgbClr val="808080">
                <a:alpha val="37999"/>
              </a:srgbClr>
            </a:outerShdw>
          </a:effectLst>
        </p:spPr>
      </p:cxnSp>
    </p:spTree>
    <p:extLst>
      <p:ext uri="{BB962C8B-B14F-4D97-AF65-F5344CB8AC3E}">
        <p14:creationId xmlns:p14="http://schemas.microsoft.com/office/powerpoint/2010/main" val="962902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1A7DEC0-B4C8-4DD8-AA05-272A4F552CE1}" type="datetime1">
              <a:rPr lang="en-US" smtClean="0"/>
              <a:t>11/17/2022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6046C-71AB-4C67-BFD7-3B9E891BD3A4}" type="slidenum">
              <a:rPr lang="en-US" smtClean="0"/>
              <a:t>‹#›</a:t>
            </a:fld>
            <a:endParaRPr lang="en-US"/>
          </a:p>
        </p:txBody>
      </p:sp>
      <p:sp>
        <p:nvSpPr>
          <p:cNvPr id="7" name="Title 1"/>
          <p:cNvSpPr txBox="1">
            <a:spLocks/>
          </p:cNvSpPr>
          <p:nvPr userDrawn="1"/>
        </p:nvSpPr>
        <p:spPr>
          <a:xfrm>
            <a:off x="1196272" y="152400"/>
            <a:ext cx="9799455" cy="838201"/>
          </a:xfrm>
          <a:prstGeom prst="rect">
            <a:avLst/>
          </a:prstGeom>
        </p:spPr>
        <p:txBody>
          <a:bodyPr anchor="ctr"/>
          <a:lstStyle>
            <a:lvl1pPr algn="ctr" defTabSz="914400" rtl="0" eaLnBrk="1" latinLnBrk="0" hangingPunct="1">
              <a:lnSpc>
                <a:spcPct val="90000"/>
              </a:lnSpc>
              <a:spcBef>
                <a:spcPct val="0"/>
              </a:spcBef>
              <a:buNone/>
              <a:defRPr sz="3200" kern="1200">
                <a:solidFill>
                  <a:srgbClr val="000099"/>
                </a:solidFill>
                <a:latin typeface="+mn-lt"/>
                <a:ea typeface="+mj-ea"/>
                <a:cs typeface="Arial" panose="020B0604020202020204" pitchFamily="34" charset="0"/>
              </a:defRPr>
            </a:lvl1pPr>
          </a:lstStyle>
          <a:p>
            <a:r>
              <a:rPr lang="en-US" b="1" dirty="0">
                <a:latin typeface="+mj-lt"/>
              </a:rPr>
              <a:t>Click to edit Master title style</a:t>
            </a:r>
          </a:p>
        </p:txBody>
      </p:sp>
    </p:spTree>
    <p:extLst>
      <p:ext uri="{BB962C8B-B14F-4D97-AF65-F5344CB8AC3E}">
        <p14:creationId xmlns:p14="http://schemas.microsoft.com/office/powerpoint/2010/main" val="1599254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5466EB25-4F87-406F-BE52-708C244B19D0}" type="datetime1">
              <a:rPr lang="en-US" smtClean="0"/>
              <a:t>11/17/2022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96046C-71AB-4C67-BFD7-3B9E891BD3A4}" type="slidenum">
              <a:rPr lang="en-US" smtClean="0"/>
              <a:t>‹#›</a:t>
            </a:fld>
            <a:endParaRPr lang="en-US"/>
          </a:p>
        </p:txBody>
      </p:sp>
      <p:sp>
        <p:nvSpPr>
          <p:cNvPr id="9" name="Title 1"/>
          <p:cNvSpPr>
            <a:spLocks noGrp="1"/>
          </p:cNvSpPr>
          <p:nvPr>
            <p:ph type="title"/>
          </p:nvPr>
        </p:nvSpPr>
        <p:spPr>
          <a:xfrm>
            <a:off x="722312" y="4406900"/>
            <a:ext cx="10776469" cy="1362075"/>
          </a:xfrm>
          <a:prstGeom prst="rect">
            <a:avLst/>
          </a:prstGeom>
        </p:spPr>
        <p:txBody>
          <a:bodyPr anchor="t"/>
          <a:lstStyle>
            <a:lvl1pPr algn="l">
              <a:defRPr sz="4000" b="1" cap="all">
                <a:solidFill>
                  <a:srgbClr val="000090"/>
                </a:solidFill>
                <a:latin typeface="+mj-lt"/>
              </a:defRPr>
            </a:lvl1pPr>
          </a:lstStyle>
          <a:p>
            <a:r>
              <a:rPr lang="en-US"/>
              <a:t>Click to edit Master title style</a:t>
            </a:r>
            <a:endParaRPr lang="en-US" dirty="0"/>
          </a:p>
        </p:txBody>
      </p:sp>
      <p:sp>
        <p:nvSpPr>
          <p:cNvPr id="10" name="Text Placeholder 2"/>
          <p:cNvSpPr>
            <a:spLocks noGrp="1"/>
          </p:cNvSpPr>
          <p:nvPr>
            <p:ph type="body" idx="1"/>
          </p:nvPr>
        </p:nvSpPr>
        <p:spPr>
          <a:xfrm>
            <a:off x="722313" y="2906713"/>
            <a:ext cx="10776468"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354580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69988"/>
            <a:ext cx="5181600" cy="5006975"/>
          </a:xfrm>
          <a:prstGeom prst="rect">
            <a:avLst/>
          </a:prstGeom>
        </p:spPr>
        <p:txBody>
          <a:bodyPr>
            <a:normAutofit/>
          </a:bodyPr>
          <a:lstStyle>
            <a:lvl1pPr marL="228600" indent="-228600">
              <a:buClr>
                <a:srgbClr val="B7820D"/>
              </a:buClr>
              <a:buFont typeface="Wingdings" panose="05000000000000000000" pitchFamily="2" charset="2"/>
              <a:buChar char="Ø"/>
              <a:defRPr i="1"/>
            </a:lvl1pPr>
            <a:lvl2pPr>
              <a:buClr>
                <a:srgbClr val="990000"/>
              </a:buClr>
              <a:defRPr i="1"/>
            </a:lvl2pPr>
            <a:lvl3pPr marL="1143000" indent="-228600">
              <a:buFont typeface="Wingdings" panose="05000000000000000000" pitchFamily="2" charset="2"/>
              <a:buChar char="§"/>
              <a:defRPr i="1"/>
            </a:lvl3pPr>
            <a:lvl4pPr marL="1600200" indent="-228600">
              <a:buFont typeface="Courier New" panose="02070309020205020404" pitchFamily="49" charset="0"/>
              <a:buChar char="o"/>
              <a:defRPr i="1"/>
            </a:lvl4pPr>
            <a:lvl5pPr>
              <a:defRPr i="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169988"/>
            <a:ext cx="5181600" cy="5006975"/>
          </a:xfrm>
          <a:prstGeom prst="rect">
            <a:avLst/>
          </a:prstGeom>
        </p:spPr>
        <p:txBody>
          <a:bodyPr>
            <a:normAutofit/>
          </a:bodyPr>
          <a:lstStyle>
            <a:lvl1pPr marL="228600" indent="-228600">
              <a:buClr>
                <a:srgbClr val="B7820D"/>
              </a:buClr>
              <a:buFont typeface="Wingdings" panose="05000000000000000000" pitchFamily="2" charset="2"/>
              <a:buChar char="Ø"/>
              <a:defRPr i="1"/>
            </a:lvl1pPr>
            <a:lvl2pPr>
              <a:buClr>
                <a:srgbClr val="990000"/>
              </a:buClr>
              <a:defRPr i="1"/>
            </a:lvl2pPr>
            <a:lvl3pPr marL="1143000" indent="-228600">
              <a:buFont typeface="Wingdings" panose="05000000000000000000" pitchFamily="2" charset="2"/>
              <a:buChar char="§"/>
              <a:defRPr i="1"/>
            </a:lvl3pPr>
            <a:lvl4pPr marL="1600200" indent="-228600">
              <a:buFont typeface="Courier New" panose="02070309020205020404" pitchFamily="49" charset="0"/>
              <a:buChar char="o"/>
              <a:defRPr i="1"/>
            </a:lvl4pPr>
            <a:lvl5pPr>
              <a:defRPr i="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1A39883-0210-473B-9B0F-385B622F2CE6}" type="datetime1">
              <a:rPr lang="en-US" smtClean="0"/>
              <a:t>11/17/2022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6046C-71AB-4C67-BFD7-3B9E891BD3A4}" type="slidenum">
              <a:rPr lang="en-US" smtClean="0"/>
              <a:t>‹#›</a:t>
            </a:fld>
            <a:endParaRPr lang="en-US"/>
          </a:p>
        </p:txBody>
      </p:sp>
      <p:sp>
        <p:nvSpPr>
          <p:cNvPr id="8" name="Title 1"/>
          <p:cNvSpPr txBox="1">
            <a:spLocks/>
          </p:cNvSpPr>
          <p:nvPr userDrawn="1"/>
        </p:nvSpPr>
        <p:spPr>
          <a:xfrm>
            <a:off x="1196272" y="152400"/>
            <a:ext cx="9799455" cy="838201"/>
          </a:xfrm>
          <a:prstGeom prst="rect">
            <a:avLst/>
          </a:prstGeom>
        </p:spPr>
        <p:txBody>
          <a:bodyPr anchor="ctr"/>
          <a:lstStyle>
            <a:lvl1pPr algn="ctr" defTabSz="914400" rtl="0" eaLnBrk="1" latinLnBrk="0" hangingPunct="1">
              <a:lnSpc>
                <a:spcPct val="90000"/>
              </a:lnSpc>
              <a:spcBef>
                <a:spcPct val="0"/>
              </a:spcBef>
              <a:buNone/>
              <a:defRPr sz="3200" kern="1200">
                <a:solidFill>
                  <a:srgbClr val="000099"/>
                </a:solidFill>
                <a:latin typeface="+mn-lt"/>
                <a:ea typeface="+mj-ea"/>
                <a:cs typeface="Arial" panose="020B0604020202020204" pitchFamily="34" charset="0"/>
              </a:defRPr>
            </a:lvl1pPr>
          </a:lstStyle>
          <a:p>
            <a:r>
              <a:rPr lang="en-US" b="1" dirty="0">
                <a:latin typeface="+mj-lt"/>
              </a:rPr>
              <a:t>Click to edit Master title style</a:t>
            </a:r>
          </a:p>
        </p:txBody>
      </p:sp>
      <p:cxnSp>
        <p:nvCxnSpPr>
          <p:cNvPr id="9" name="Straight Connector 8"/>
          <p:cNvCxnSpPr>
            <a:cxnSpLocks noChangeShapeType="1"/>
          </p:cNvCxnSpPr>
          <p:nvPr userDrawn="1"/>
        </p:nvCxnSpPr>
        <p:spPr bwMode="auto">
          <a:xfrm>
            <a:off x="1243013" y="985084"/>
            <a:ext cx="9624591" cy="0"/>
          </a:xfrm>
          <a:prstGeom prst="line">
            <a:avLst/>
          </a:prstGeom>
          <a:noFill/>
          <a:ln w="25400">
            <a:solidFill>
              <a:srgbClr val="990000"/>
            </a:solidFill>
            <a:round/>
            <a:headEnd/>
            <a:tailEnd/>
          </a:ln>
          <a:effectLst>
            <a:outerShdw dist="20000" dir="5400000" rotWithShape="0">
              <a:srgbClr val="808080">
                <a:alpha val="37999"/>
              </a:srgbClr>
            </a:outerShdw>
          </a:effectLst>
        </p:spPr>
      </p:cxnSp>
    </p:spTree>
    <p:extLst>
      <p:ext uri="{BB962C8B-B14F-4D97-AF65-F5344CB8AC3E}">
        <p14:creationId xmlns:p14="http://schemas.microsoft.com/office/powerpoint/2010/main" val="25830281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193210"/>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032620"/>
            <a:ext cx="5157787" cy="4157043"/>
          </a:xfrm>
          <a:prstGeom prst="rect">
            <a:avLst/>
          </a:prstGeom>
        </p:spPr>
        <p:txBody>
          <a:bodyPr>
            <a:normAutofit/>
          </a:bodyPr>
          <a:lstStyle>
            <a:lvl1pPr marL="228600" indent="-228600">
              <a:buClr>
                <a:srgbClr val="B7820D"/>
              </a:buClr>
              <a:buFont typeface="Wingdings" panose="05000000000000000000" pitchFamily="2" charset="2"/>
              <a:buChar char="Ø"/>
              <a:defRPr sz="2400" i="1"/>
            </a:lvl1pPr>
            <a:lvl2pPr>
              <a:buClr>
                <a:srgbClr val="990000"/>
              </a:buClr>
              <a:defRPr i="1"/>
            </a:lvl2pPr>
            <a:lvl3pPr marL="1143000" indent="-228600">
              <a:buFont typeface="Wingdings" panose="05000000000000000000" pitchFamily="2" charset="2"/>
              <a:buChar char="§"/>
              <a:defRPr i="1"/>
            </a:lvl3pPr>
            <a:lvl4pPr marL="1600200" indent="-228600">
              <a:buFont typeface="Courier New" panose="02070309020205020404" pitchFamily="49" charset="0"/>
              <a:buChar char="o"/>
              <a:defRPr i="1"/>
            </a:lvl4pPr>
            <a:lvl5pPr>
              <a:defRPr i="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177712"/>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032620"/>
            <a:ext cx="5183188" cy="4157043"/>
          </a:xfrm>
          <a:prstGeom prst="rect">
            <a:avLst/>
          </a:prstGeom>
        </p:spPr>
        <p:txBody>
          <a:bodyPr>
            <a:normAutofit/>
          </a:bodyPr>
          <a:lstStyle>
            <a:lvl1pPr marL="228600" indent="-228600">
              <a:buClr>
                <a:srgbClr val="B7820D"/>
              </a:buClr>
              <a:buFont typeface="Wingdings" panose="05000000000000000000" pitchFamily="2" charset="2"/>
              <a:buChar char="Ø"/>
              <a:defRPr sz="2400" i="1"/>
            </a:lvl1pPr>
            <a:lvl2pPr>
              <a:buClr>
                <a:srgbClr val="990000"/>
              </a:buClr>
              <a:defRPr i="1"/>
            </a:lvl2pPr>
            <a:lvl3pPr marL="1143000" indent="-228600">
              <a:buFont typeface="Wingdings" panose="05000000000000000000" pitchFamily="2" charset="2"/>
              <a:buChar char="§"/>
              <a:defRPr i="1"/>
            </a:lvl3pPr>
            <a:lvl4pPr marL="1600200" indent="-228600">
              <a:buFont typeface="Courier New" panose="02070309020205020404" pitchFamily="49" charset="0"/>
              <a:buChar char="o"/>
              <a:defRPr i="1"/>
            </a:lvl4pPr>
            <a:lvl5pPr>
              <a:defRPr i="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0ACDA52-72F9-4BD2-B9C2-99C9928D8618}" type="datetime1">
              <a:rPr lang="en-US" smtClean="0"/>
              <a:t>11/17/2022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96046C-71AB-4C67-BFD7-3B9E891BD3A4}" type="slidenum">
              <a:rPr lang="en-US" smtClean="0"/>
              <a:t>‹#›</a:t>
            </a:fld>
            <a:endParaRPr lang="en-US"/>
          </a:p>
        </p:txBody>
      </p:sp>
      <p:sp>
        <p:nvSpPr>
          <p:cNvPr id="10" name="Title 1"/>
          <p:cNvSpPr txBox="1">
            <a:spLocks/>
          </p:cNvSpPr>
          <p:nvPr userDrawn="1"/>
        </p:nvSpPr>
        <p:spPr>
          <a:xfrm>
            <a:off x="1196272" y="152400"/>
            <a:ext cx="9799455" cy="838201"/>
          </a:xfrm>
          <a:prstGeom prst="rect">
            <a:avLst/>
          </a:prstGeom>
        </p:spPr>
        <p:txBody>
          <a:bodyPr anchor="ctr"/>
          <a:lstStyle>
            <a:lvl1pPr algn="ctr" defTabSz="914400" rtl="0" eaLnBrk="1" latinLnBrk="0" hangingPunct="1">
              <a:lnSpc>
                <a:spcPct val="90000"/>
              </a:lnSpc>
              <a:spcBef>
                <a:spcPct val="0"/>
              </a:spcBef>
              <a:buNone/>
              <a:defRPr sz="3200" kern="1200">
                <a:solidFill>
                  <a:srgbClr val="000099"/>
                </a:solidFill>
                <a:latin typeface="+mn-lt"/>
                <a:ea typeface="+mj-ea"/>
                <a:cs typeface="Arial" panose="020B0604020202020204" pitchFamily="34" charset="0"/>
              </a:defRPr>
            </a:lvl1pPr>
          </a:lstStyle>
          <a:p>
            <a:r>
              <a:rPr lang="en-US" b="1" dirty="0">
                <a:latin typeface="+mj-lt"/>
              </a:rPr>
              <a:t>Click to edit Master title style</a:t>
            </a:r>
          </a:p>
        </p:txBody>
      </p:sp>
      <p:cxnSp>
        <p:nvCxnSpPr>
          <p:cNvPr id="11" name="Straight Connector 10"/>
          <p:cNvCxnSpPr>
            <a:cxnSpLocks noChangeShapeType="1"/>
          </p:cNvCxnSpPr>
          <p:nvPr userDrawn="1"/>
        </p:nvCxnSpPr>
        <p:spPr bwMode="auto">
          <a:xfrm>
            <a:off x="1243013" y="985084"/>
            <a:ext cx="9624591" cy="0"/>
          </a:xfrm>
          <a:prstGeom prst="line">
            <a:avLst/>
          </a:prstGeom>
          <a:noFill/>
          <a:ln w="25400">
            <a:solidFill>
              <a:srgbClr val="990000"/>
            </a:solidFill>
            <a:round/>
            <a:headEnd/>
            <a:tailEnd/>
          </a:ln>
          <a:effectLst>
            <a:outerShdw dist="20000" dir="5400000" rotWithShape="0">
              <a:srgbClr val="808080">
                <a:alpha val="37999"/>
              </a:srgbClr>
            </a:outerShdw>
          </a:effectLst>
        </p:spPr>
      </p:cxnSp>
    </p:spTree>
    <p:extLst>
      <p:ext uri="{BB962C8B-B14F-4D97-AF65-F5344CB8AC3E}">
        <p14:creationId xmlns:p14="http://schemas.microsoft.com/office/powerpoint/2010/main" val="1845709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E96FF0-979D-45BE-832C-F754AC549BB8}" type="datetime1">
              <a:rPr lang="en-US" smtClean="0"/>
              <a:t>11/17/2022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96046C-71AB-4C67-BFD7-3B9E891BD3A4}" type="slidenum">
              <a:rPr lang="en-US" smtClean="0"/>
              <a:t>‹#›</a:t>
            </a:fld>
            <a:endParaRPr lang="en-US"/>
          </a:p>
        </p:txBody>
      </p:sp>
    </p:spTree>
    <p:extLst>
      <p:ext uri="{BB962C8B-B14F-4D97-AF65-F5344CB8AC3E}">
        <p14:creationId xmlns:p14="http://schemas.microsoft.com/office/powerpoint/2010/main" val="1791838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24366" y="457200"/>
            <a:ext cx="3547659" cy="530225"/>
          </a:xfrm>
          <a:prstGeom prst="rect">
            <a:avLst/>
          </a:prstGeom>
        </p:spPr>
        <p:txBody>
          <a:bodyPr anchor="b"/>
          <a:lstStyle>
            <a:lvl1pPr>
              <a:defRPr sz="2800" b="1">
                <a:solidFill>
                  <a:srgbClr val="000099"/>
                </a:solidFill>
                <a:latin typeface="+mj-lt"/>
              </a:defRPr>
            </a:lvl1pPr>
          </a:lstStyle>
          <a:p>
            <a:r>
              <a:rPr lang="en-US"/>
              <a:t>Click to edit Master title style</a:t>
            </a:r>
            <a:endParaRPr lang="en-US" dirty="0"/>
          </a:p>
        </p:txBody>
      </p:sp>
      <p:sp>
        <p:nvSpPr>
          <p:cNvPr id="3" name="Content Placeholder 2"/>
          <p:cNvSpPr>
            <a:spLocks noGrp="1"/>
          </p:cNvSpPr>
          <p:nvPr>
            <p:ph idx="1"/>
          </p:nvPr>
        </p:nvSpPr>
        <p:spPr>
          <a:xfrm>
            <a:off x="5183188" y="1219200"/>
            <a:ext cx="6172200" cy="4641850"/>
          </a:xfrm>
          <a:prstGeom prst="rect">
            <a:avLst/>
          </a:prstGeom>
        </p:spPr>
        <p:txBody>
          <a:bodyPr>
            <a:normAutofit/>
          </a:bodyPr>
          <a:lstStyle>
            <a:lvl1pPr marL="228600" indent="-228600">
              <a:buClr>
                <a:srgbClr val="B7820D"/>
              </a:buClr>
              <a:buFont typeface="Wingdings" panose="05000000000000000000" pitchFamily="2" charset="2"/>
              <a:buChar char="Ø"/>
              <a:defRPr sz="2800" i="1"/>
            </a:lvl1pPr>
            <a:lvl2pPr>
              <a:buClr>
                <a:srgbClr val="990000"/>
              </a:buClr>
              <a:defRPr sz="2400" i="1"/>
            </a:lvl2pPr>
            <a:lvl3pPr marL="1143000" indent="-228600">
              <a:buFont typeface="Wingdings" panose="05000000000000000000" pitchFamily="2" charset="2"/>
              <a:buChar char="§"/>
              <a:defRPr sz="2000" i="1"/>
            </a:lvl3pPr>
            <a:lvl4pPr marL="1600200" indent="-228600">
              <a:buFont typeface="Courier New" panose="02070309020205020404" pitchFamily="49" charset="0"/>
              <a:buChar char="o"/>
              <a:defRPr sz="1800" i="1"/>
            </a:lvl4pPr>
            <a:lvl5pPr>
              <a:defRPr sz="1800" i="1"/>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1456141"/>
            <a:ext cx="3932237" cy="4412847"/>
          </a:xfrm>
          <a:prstGeom prst="rect">
            <a:avLst/>
          </a:prstGeom>
        </p:spPr>
        <p:txBody>
          <a:bodyPr/>
          <a:lstStyle>
            <a:lvl1pPr marL="0" indent="0">
              <a:buNone/>
              <a:defRPr sz="1600" b="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2F44884-E1A3-4973-9668-38E2F15A0EB2}" type="datetime1">
              <a:rPr lang="en-US" smtClean="0"/>
              <a:t>11/17/2022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6046C-71AB-4C67-BFD7-3B9E891BD3A4}" type="slidenum">
              <a:rPr lang="en-US" smtClean="0"/>
              <a:t>‹#›</a:t>
            </a:fld>
            <a:endParaRPr lang="en-US"/>
          </a:p>
        </p:txBody>
      </p:sp>
      <p:cxnSp>
        <p:nvCxnSpPr>
          <p:cNvPr id="8" name="Straight Connector 7"/>
          <p:cNvCxnSpPr>
            <a:cxnSpLocks noChangeShapeType="1"/>
          </p:cNvCxnSpPr>
          <p:nvPr userDrawn="1"/>
        </p:nvCxnSpPr>
        <p:spPr bwMode="auto">
          <a:xfrm>
            <a:off x="814950" y="1219200"/>
            <a:ext cx="3957075" cy="5166"/>
          </a:xfrm>
          <a:prstGeom prst="line">
            <a:avLst/>
          </a:prstGeom>
          <a:noFill/>
          <a:ln w="25400">
            <a:solidFill>
              <a:srgbClr val="990000"/>
            </a:solidFill>
            <a:round/>
            <a:headEnd/>
            <a:tailEnd/>
          </a:ln>
          <a:effectLst>
            <a:outerShdw dist="20000" dir="5400000" rotWithShape="0">
              <a:srgbClr val="808080">
                <a:alpha val="37999"/>
              </a:srgbClr>
            </a:outerShdw>
          </a:effectLst>
        </p:spPr>
      </p:cxnSp>
    </p:spTree>
    <p:extLst>
      <p:ext uri="{BB962C8B-B14F-4D97-AF65-F5344CB8AC3E}">
        <p14:creationId xmlns:p14="http://schemas.microsoft.com/office/powerpoint/2010/main" val="1992298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1219200"/>
            <a:ext cx="6172200" cy="46418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Date Placeholder 4"/>
          <p:cNvSpPr>
            <a:spLocks noGrp="1"/>
          </p:cNvSpPr>
          <p:nvPr>
            <p:ph type="dt" sz="half" idx="10"/>
          </p:nvPr>
        </p:nvSpPr>
        <p:spPr/>
        <p:txBody>
          <a:bodyPr/>
          <a:lstStyle/>
          <a:p>
            <a:fld id="{4BD8BB35-1E14-4B54-949F-1DFA03B7B17A}" type="datetime1">
              <a:rPr lang="en-US" smtClean="0"/>
              <a:t>11/17/2022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96046C-71AB-4C67-BFD7-3B9E891BD3A4}" type="slidenum">
              <a:rPr lang="en-US" smtClean="0"/>
              <a:t>‹#›</a:t>
            </a:fld>
            <a:endParaRPr lang="en-US"/>
          </a:p>
        </p:txBody>
      </p:sp>
      <p:sp>
        <p:nvSpPr>
          <p:cNvPr id="8" name="Title 1"/>
          <p:cNvSpPr>
            <a:spLocks noGrp="1"/>
          </p:cNvSpPr>
          <p:nvPr>
            <p:ph type="title"/>
          </p:nvPr>
        </p:nvSpPr>
        <p:spPr>
          <a:xfrm>
            <a:off x="1224366" y="457200"/>
            <a:ext cx="3547659" cy="530225"/>
          </a:xfrm>
          <a:prstGeom prst="rect">
            <a:avLst/>
          </a:prstGeom>
        </p:spPr>
        <p:txBody>
          <a:bodyPr anchor="b"/>
          <a:lstStyle>
            <a:lvl1pPr>
              <a:defRPr sz="2800" b="1">
                <a:solidFill>
                  <a:srgbClr val="000099"/>
                </a:solidFill>
                <a:latin typeface="+mj-lt"/>
              </a:defRPr>
            </a:lvl1pPr>
          </a:lstStyle>
          <a:p>
            <a:r>
              <a:rPr lang="en-US"/>
              <a:t>Click to edit Master title style</a:t>
            </a:r>
            <a:endParaRPr lang="en-US" dirty="0"/>
          </a:p>
        </p:txBody>
      </p:sp>
      <p:cxnSp>
        <p:nvCxnSpPr>
          <p:cNvPr id="11" name="Straight Connector 10"/>
          <p:cNvCxnSpPr>
            <a:cxnSpLocks noChangeShapeType="1"/>
          </p:cNvCxnSpPr>
          <p:nvPr userDrawn="1"/>
        </p:nvCxnSpPr>
        <p:spPr bwMode="auto">
          <a:xfrm>
            <a:off x="814950" y="1219200"/>
            <a:ext cx="3957075" cy="5166"/>
          </a:xfrm>
          <a:prstGeom prst="line">
            <a:avLst/>
          </a:prstGeom>
          <a:noFill/>
          <a:ln w="25400">
            <a:solidFill>
              <a:srgbClr val="990000"/>
            </a:solidFill>
            <a:round/>
            <a:headEnd/>
            <a:tailEnd/>
          </a:ln>
          <a:effectLst>
            <a:outerShdw dist="20000" dir="5400000" rotWithShape="0">
              <a:srgbClr val="808080">
                <a:alpha val="37999"/>
              </a:srgbClr>
            </a:outerShdw>
          </a:effectLst>
        </p:spPr>
      </p:cxnSp>
      <p:sp>
        <p:nvSpPr>
          <p:cNvPr id="12" name="Text Placeholder 3"/>
          <p:cNvSpPr>
            <a:spLocks noGrp="1"/>
          </p:cNvSpPr>
          <p:nvPr>
            <p:ph type="body" sz="half" idx="2"/>
          </p:nvPr>
        </p:nvSpPr>
        <p:spPr>
          <a:xfrm>
            <a:off x="839788" y="1456141"/>
            <a:ext cx="3932237" cy="4412847"/>
          </a:xfrm>
          <a:prstGeom prst="rect">
            <a:avLst/>
          </a:prstGeom>
        </p:spPr>
        <p:txBody>
          <a:bodyPr/>
          <a:lstStyle>
            <a:lvl1pPr marL="0" indent="0">
              <a:buNone/>
              <a:defRPr sz="1600" b="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862991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A54FE2-E6DE-4CEB-8AEA-66B8457F905A}" type="datetime1">
              <a:rPr lang="en-US" smtClean="0"/>
              <a:t>11/17/2022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96046C-71AB-4C67-BFD7-3B9E891BD3A4}" type="slidenum">
              <a:rPr lang="en-US" smtClean="0"/>
              <a:t>‹#›</a:t>
            </a:fld>
            <a:endParaRPr lang="en-US"/>
          </a:p>
        </p:txBody>
      </p:sp>
      <p:pic>
        <p:nvPicPr>
          <p:cNvPr id="9" name="Picture 8"/>
          <p:cNvPicPr>
            <a:picLocks noChangeAspect="1"/>
          </p:cNvPicPr>
          <p:nvPr userDrawn="1"/>
        </p:nvPicPr>
        <p:blipFill>
          <a:blip r:embed="rId12"/>
          <a:stretch>
            <a:fillRect/>
          </a:stretch>
        </p:blipFill>
        <p:spPr>
          <a:xfrm>
            <a:off x="9515475" y="0"/>
            <a:ext cx="2676525" cy="6858000"/>
          </a:xfrm>
          <a:prstGeom prst="rect">
            <a:avLst/>
          </a:prstGeom>
        </p:spPr>
      </p:pic>
      <p:pic>
        <p:nvPicPr>
          <p:cNvPr id="7" name="Picture 6">
            <a:extLst>
              <a:ext uri="{FF2B5EF4-FFF2-40B4-BE49-F238E27FC236}">
                <a16:creationId xmlns:a16="http://schemas.microsoft.com/office/drawing/2014/main" id="{9727F910-54E7-4D55-B27E-67A7430C3ECC}"/>
              </a:ext>
            </a:extLst>
          </p:cNvPr>
          <p:cNvPicPr>
            <a:picLocks noChangeAspect="1"/>
          </p:cNvPicPr>
          <p:nvPr userDrawn="1"/>
        </p:nvPicPr>
        <p:blipFill rotWithShape="1">
          <a:blip r:embed="rId13">
            <a:extLst>
              <a:ext uri="{BEBA8EAE-BF5A-486C-A8C5-ECC9F3942E4B}">
                <a14:imgProps xmlns:a14="http://schemas.microsoft.com/office/drawing/2010/main">
                  <a14:imgLayer r:embed="rId14">
                    <a14:imgEffect>
                      <a14:backgroundRemoval t="55278" b="84306" l="6626" r="38983">
                        <a14:foregroundMark x1="6934" y1="70694" x2="11248" y2="78333"/>
                        <a14:foregroundMark x1="11248" y1="78333" x2="18490" y2="82500"/>
                        <a14:foregroundMark x1="18490" y1="82500" x2="26965" y2="83333"/>
                        <a14:foregroundMark x1="26965" y1="83333" x2="33436" y2="78750"/>
                        <a14:foregroundMark x1="33436" y1="78750" x2="36518" y2="71389"/>
                        <a14:foregroundMark x1="36518" y1="71389" x2="35131" y2="63194"/>
                        <a14:foregroundMark x1="35131" y1="63194" x2="28197" y2="58194"/>
                        <a14:foregroundMark x1="28197" y1="58194" x2="18490" y2="56528"/>
                        <a14:foregroundMark x1="18490" y1="56528" x2="11402" y2="61667"/>
                        <a14:foregroundMark x1="11402" y1="61667" x2="6934" y2="68056"/>
                        <a14:foregroundMark x1="6934" y1="68056" x2="6626" y2="70972"/>
                        <a14:foregroundMark x1="12173" y1="80139" x2="20801" y2="83333"/>
                        <a14:foregroundMark x1="21726" y1="84306" x2="21726" y2="84306"/>
                        <a14:foregroundMark x1="37596" y1="70417" x2="37596" y2="70417"/>
                        <a14:foregroundMark x1="37750" y1="66250" x2="37750" y2="66250"/>
                        <a14:foregroundMark x1="36672" y1="73333" x2="36672" y2="73333"/>
                        <a14:foregroundMark x1="35593" y1="76389" x2="35593" y2="76389"/>
                        <a14:foregroundMark x1="35439" y1="75833" x2="35439" y2="75833"/>
                        <a14:foregroundMark x1="22496" y1="55833" x2="22496" y2="55833"/>
                        <a14:foregroundMark x1="21109" y1="55278" x2="21109" y2="55278"/>
                        <a14:foregroundMark x1="24499" y1="55972" x2="24499" y2="55972"/>
                        <a14:foregroundMark x1="37750" y1="71944" x2="37750" y2="71944"/>
                        <a14:foregroundMark x1="38983" y1="69167" x2="38983" y2="69167"/>
                        <a14:foregroundMark x1="32357" y1="59861" x2="32357" y2="59861"/>
                        <a14:foregroundMark x1="24345" y1="56250" x2="24345" y2="56250"/>
                        <a14:foregroundMark x1="23421" y1="55694" x2="25116" y2="56667"/>
                        <a14:foregroundMark x1="14330" y1="58472" x2="12481" y2="59444"/>
                      </a14:backgroundRemoval>
                    </a14:imgEffect>
                  </a14:imgLayer>
                </a14:imgProps>
              </a:ext>
            </a:extLst>
          </a:blip>
          <a:srcRect l="4572" t="53333" r="60062" b="14667"/>
          <a:stretch/>
        </p:blipFill>
        <p:spPr>
          <a:xfrm>
            <a:off x="176882" y="68590"/>
            <a:ext cx="965593" cy="969264"/>
          </a:xfrm>
          <a:prstGeom prst="rect">
            <a:avLst/>
          </a:prstGeom>
        </p:spPr>
      </p:pic>
    </p:spTree>
    <p:extLst>
      <p:ext uri="{BB962C8B-B14F-4D97-AF65-F5344CB8AC3E}">
        <p14:creationId xmlns:p14="http://schemas.microsoft.com/office/powerpoint/2010/main" val="27944002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61" r:id="rId5"/>
    <p:sldLayoutId id="2147483652" r:id="rId6"/>
    <p:sldLayoutId id="2147483653" r:id="rId7"/>
    <p:sldLayoutId id="2147483655" r:id="rId8"/>
    <p:sldLayoutId id="2147483656" r:id="rId9"/>
    <p:sldLayoutId id="2147483657" r:id="rId1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6" userDrawn="1">
          <p15:clr>
            <a:srgbClr val="F26B43"/>
          </p15:clr>
        </p15:guide>
        <p15:guide id="2" pos="3840" userDrawn="1">
          <p15:clr>
            <a:srgbClr val="F26B43"/>
          </p15:clr>
        </p15:guide>
        <p15:guide id="3" orient="horz" pos="62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03773-1F02-FB49-93FB-A9261A64C379}"/>
              </a:ext>
            </a:extLst>
          </p:cNvPr>
          <p:cNvSpPr>
            <a:spLocks noGrp="1"/>
          </p:cNvSpPr>
          <p:nvPr>
            <p:ph type="ctrTitle"/>
          </p:nvPr>
        </p:nvSpPr>
        <p:spPr>
          <a:xfrm>
            <a:off x="4501596" y="609344"/>
            <a:ext cx="7150892" cy="2464526"/>
          </a:xfrm>
        </p:spPr>
        <p:txBody>
          <a:bodyPr/>
          <a:lstStyle/>
          <a:p>
            <a:pPr algn="r"/>
            <a:r>
              <a:rPr lang="en-US" dirty="0">
                <a:latin typeface="Arial" panose="020B0604020202020204" pitchFamily="34" charset="0"/>
              </a:rPr>
              <a:t>Small Satellite Aerocapture Concepts for Future Interplanetary Missions</a:t>
            </a:r>
          </a:p>
        </p:txBody>
      </p:sp>
      <p:sp>
        <p:nvSpPr>
          <p:cNvPr id="9" name="Subtitle 2">
            <a:extLst>
              <a:ext uri="{FF2B5EF4-FFF2-40B4-BE49-F238E27FC236}">
                <a16:creationId xmlns:a16="http://schemas.microsoft.com/office/drawing/2014/main" id="{2A21A377-0430-4626-8B8A-57A51C7F4A71}"/>
              </a:ext>
            </a:extLst>
          </p:cNvPr>
          <p:cNvSpPr>
            <a:spLocks noGrp="1"/>
          </p:cNvSpPr>
          <p:nvPr>
            <p:ph type="subTitle" idx="1"/>
          </p:nvPr>
        </p:nvSpPr>
        <p:spPr>
          <a:xfrm>
            <a:off x="3058519" y="3190412"/>
            <a:ext cx="8874865" cy="2324527"/>
          </a:xfrm>
        </p:spPr>
        <p:txBody>
          <a:bodyPr/>
          <a:lstStyle/>
          <a:p>
            <a:r>
              <a:rPr lang="en-US" sz="2000" dirty="0">
                <a:latin typeface="Arial" panose="020B0604020202020204" pitchFamily="34" charset="0"/>
                <a:cs typeface="Arial" panose="020B0604020202020204" pitchFamily="34" charset="0"/>
              </a:rPr>
              <a:t>Rohan Deshmukh</a:t>
            </a:r>
          </a:p>
          <a:p>
            <a:pPr>
              <a:spcBef>
                <a:spcPts val="0"/>
              </a:spcBef>
            </a:pPr>
            <a:r>
              <a:rPr lang="en-US" sz="1800" b="0" dirty="0">
                <a:latin typeface="Arial" panose="020B0604020202020204" pitchFamily="34" charset="0"/>
                <a:cs typeface="Arial" panose="020B0604020202020204" pitchFamily="34" charset="0"/>
              </a:rPr>
              <a:t>Analytical Mechanics Associates, Inc.</a:t>
            </a:r>
          </a:p>
          <a:p>
            <a:pPr>
              <a:spcBef>
                <a:spcPts val="0"/>
              </a:spcBef>
            </a:pPr>
            <a:r>
              <a:rPr lang="en-US" sz="1800" b="0" dirty="0">
                <a:latin typeface="Arial" panose="020B0604020202020204" pitchFamily="34" charset="0"/>
                <a:cs typeface="Arial" panose="020B0604020202020204" pitchFamily="34" charset="0"/>
              </a:rPr>
              <a:t>Atmospheric Flight and Entry Systems Branch</a:t>
            </a:r>
          </a:p>
          <a:p>
            <a:pPr>
              <a:spcBef>
                <a:spcPts val="0"/>
              </a:spcBef>
            </a:pPr>
            <a:r>
              <a:rPr lang="en-US" sz="1800" b="0" dirty="0">
                <a:latin typeface="Arial" panose="020B0604020202020204" pitchFamily="34" charset="0"/>
                <a:cs typeface="Arial" panose="020B0604020202020204" pitchFamily="34" charset="0"/>
              </a:rPr>
              <a:t>NASA Langley Research Center</a:t>
            </a:r>
          </a:p>
          <a:p>
            <a:pPr>
              <a:spcBef>
                <a:spcPts val="0"/>
              </a:spcBef>
            </a:pPr>
            <a:r>
              <a:rPr lang="en-US" sz="1800" b="0" dirty="0">
                <a:latin typeface="Arial" panose="020B0604020202020204" pitchFamily="34" charset="0"/>
                <a:cs typeface="Arial" panose="020B0604020202020204" pitchFamily="34" charset="0"/>
              </a:rPr>
              <a:t>rohan.g.deshmukh@nasa.gov</a:t>
            </a:r>
          </a:p>
          <a:p>
            <a:r>
              <a:rPr lang="en-US" sz="1800" dirty="0">
                <a:latin typeface="Arial" panose="020B0604020202020204" pitchFamily="34" charset="0"/>
                <a:cs typeface="Arial" panose="020B0604020202020204" pitchFamily="34" charset="0"/>
              </a:rPr>
              <a:t>January  26</a:t>
            </a:r>
            <a:r>
              <a:rPr lang="en-US" sz="1800" baseline="30000" dirty="0">
                <a:latin typeface="Arial" panose="020B0604020202020204" pitchFamily="34" charset="0"/>
                <a:cs typeface="Arial" panose="020B0604020202020204" pitchFamily="34" charset="0"/>
              </a:rPr>
              <a:t>th</a:t>
            </a:r>
            <a:r>
              <a:rPr lang="en-US" sz="1800" dirty="0">
                <a:latin typeface="Arial" panose="020B0604020202020204" pitchFamily="34" charset="0"/>
                <a:cs typeface="Arial" panose="020B0604020202020204" pitchFamily="34" charset="0"/>
              </a:rPr>
              <a:t> , 2023</a:t>
            </a:r>
          </a:p>
          <a:p>
            <a:r>
              <a:rPr lang="en-US" sz="1800" dirty="0">
                <a:latin typeface="Arial" panose="020B0604020202020204" pitchFamily="34" charset="0"/>
                <a:cs typeface="Arial" panose="020B0604020202020204" pitchFamily="34" charset="0"/>
              </a:rPr>
              <a:t>Co Authors:  Angela Bowes (NASA Langley) and Soumyo Dutta (NASA Langley)</a:t>
            </a:r>
            <a:endParaRPr lang="en-US" sz="1800" dirty="0">
              <a:solidFill>
                <a:srgbClr val="FF0000"/>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062BDE52-B991-45C3-A7ED-54A245C39211}"/>
              </a:ext>
            </a:extLst>
          </p:cNvPr>
          <p:cNvSpPr txBox="1"/>
          <p:nvPr/>
        </p:nvSpPr>
        <p:spPr>
          <a:xfrm>
            <a:off x="2225568" y="6211669"/>
            <a:ext cx="6109446" cy="646331"/>
          </a:xfrm>
          <a:prstGeom prst="rect">
            <a:avLst/>
          </a:prstGeom>
          <a:noFill/>
        </p:spPr>
        <p:txBody>
          <a:bodyPr wrap="square">
            <a:spAutoFit/>
          </a:bodyPr>
          <a:lstStyle/>
          <a:p>
            <a:r>
              <a:rPr lang="en-US" b="0" i="0" dirty="0">
                <a:solidFill>
                  <a:srgbClr val="242424"/>
                </a:solidFill>
                <a:effectLst/>
                <a:latin typeface="Arial" panose="020B0604020202020204" pitchFamily="34" charset="0"/>
                <a:cs typeface="Arial" panose="020B0604020202020204" pitchFamily="34" charset="0"/>
              </a:rPr>
              <a:t>This material is a work of the U.S. Government and is not subject to copyright protection in the United States.</a:t>
            </a:r>
            <a:endParaRPr lang="en-US"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9E607F89-6D8F-4262-82F2-07FE1E1DE1B3}"/>
              </a:ext>
            </a:extLst>
          </p:cNvPr>
          <p:cNvSpPr txBox="1"/>
          <p:nvPr/>
        </p:nvSpPr>
        <p:spPr>
          <a:xfrm>
            <a:off x="3058519" y="5380032"/>
            <a:ext cx="9269312" cy="646331"/>
          </a:xfrm>
          <a:prstGeom prst="rect">
            <a:avLst/>
          </a:prstGeom>
          <a:noFill/>
        </p:spPr>
        <p:txBody>
          <a:bodyPr wrap="square">
            <a:spAutoFit/>
          </a:bodyPr>
          <a:lstStyle/>
          <a:p>
            <a:r>
              <a:rPr lang="en-US" b="1" i="0" dirty="0">
                <a:solidFill>
                  <a:srgbClr val="242424"/>
                </a:solidFill>
                <a:effectLst/>
                <a:latin typeface="Arial" panose="020B0604020202020204" pitchFamily="34" charset="0"/>
                <a:cs typeface="Arial" panose="020B0604020202020204" pitchFamily="34" charset="0"/>
              </a:rPr>
              <a:t>2023 AIAA SciTech Forum</a:t>
            </a:r>
          </a:p>
          <a:p>
            <a:r>
              <a:rPr lang="en-US" b="1" dirty="0">
                <a:solidFill>
                  <a:srgbClr val="242424"/>
                </a:solidFill>
                <a:latin typeface="Arial" panose="020B0604020202020204" pitchFamily="34" charset="0"/>
                <a:cs typeface="Arial" panose="020B0604020202020204" pitchFamily="34" charset="0"/>
              </a:rPr>
              <a:t>GNC-34/AFM-20 Entry, Descent, and Landing GN&amp;C Technology VI - Aerocapture</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6007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4EBBA87-8E29-4010-A9A0-93EDFD0E3DD5}"/>
              </a:ext>
            </a:extLst>
          </p:cNvPr>
          <p:cNvSpPr>
            <a:spLocks noGrp="1"/>
          </p:cNvSpPr>
          <p:nvPr>
            <p:ph type="sldNum" sz="quarter" idx="12"/>
          </p:nvPr>
        </p:nvSpPr>
        <p:spPr/>
        <p:txBody>
          <a:bodyPr/>
          <a:lstStyle/>
          <a:p>
            <a:fld id="{3A96046C-71AB-4C67-BFD7-3B9E891BD3A4}" type="slidenum">
              <a:rPr lang="en-US" smtClean="0"/>
              <a:t>2</a:t>
            </a:fld>
            <a:endParaRPr lang="en-US"/>
          </a:p>
        </p:txBody>
      </p:sp>
      <p:pic>
        <p:nvPicPr>
          <p:cNvPr id="4" name="Picture 3" descr="Graphical user interface&#10;&#10;Description automatically generated">
            <a:extLst>
              <a:ext uri="{FF2B5EF4-FFF2-40B4-BE49-F238E27FC236}">
                <a16:creationId xmlns:a16="http://schemas.microsoft.com/office/drawing/2014/main" id="{51EAD2C3-4EF3-4B2A-85B9-19309950AF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DB1C6D35-A94E-4F06-9324-CFE2D39CB463}"/>
              </a:ext>
            </a:extLst>
          </p:cNvPr>
          <p:cNvSpPr txBox="1"/>
          <p:nvPr/>
        </p:nvSpPr>
        <p:spPr>
          <a:xfrm>
            <a:off x="6797040" y="6590670"/>
            <a:ext cx="3291840" cy="261610"/>
          </a:xfrm>
          <a:prstGeom prst="rect">
            <a:avLst/>
          </a:prstGeom>
          <a:noFill/>
        </p:spPr>
        <p:txBody>
          <a:bodyPr wrap="square" rtlCol="0">
            <a:spAutoFit/>
          </a:bodyPr>
          <a:lstStyle/>
          <a:p>
            <a:r>
              <a:rPr lang="en-US" sz="1100" dirty="0">
                <a:solidFill>
                  <a:schemeClr val="bg1"/>
                </a:solidFill>
              </a:rPr>
              <a:t>Image Credit: https://s3vi.ndc.nasa.gov/cubesatfleet/</a:t>
            </a:r>
          </a:p>
        </p:txBody>
      </p:sp>
      <p:sp>
        <p:nvSpPr>
          <p:cNvPr id="8" name="Rectangle 7">
            <a:extLst>
              <a:ext uri="{FF2B5EF4-FFF2-40B4-BE49-F238E27FC236}">
                <a16:creationId xmlns:a16="http://schemas.microsoft.com/office/drawing/2014/main" id="{039EA035-C66F-440A-8277-3FD540FF2894}"/>
              </a:ext>
            </a:extLst>
          </p:cNvPr>
          <p:cNvSpPr/>
          <p:nvPr/>
        </p:nvSpPr>
        <p:spPr>
          <a:xfrm>
            <a:off x="9982200" y="6655120"/>
            <a:ext cx="1859280" cy="200020"/>
          </a:xfrm>
          <a:prstGeom prst="rect">
            <a:avLst/>
          </a:prstGeom>
          <a:solidFill>
            <a:srgbClr val="1A2B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3">
            <a:extLst>
              <a:ext uri="{FF2B5EF4-FFF2-40B4-BE49-F238E27FC236}">
                <a16:creationId xmlns:a16="http://schemas.microsoft.com/office/drawing/2014/main" id="{85403715-8561-4295-AC54-11BB98151963}"/>
              </a:ext>
            </a:extLst>
          </p:cNvPr>
          <p:cNvSpPr txBox="1">
            <a:spLocks/>
          </p:cNvSpPr>
          <p:nvPr/>
        </p:nvSpPr>
        <p:spPr>
          <a:xfrm>
            <a:off x="327128" y="1396771"/>
            <a:ext cx="11537744" cy="568899"/>
          </a:xfrm>
          <a:prstGeom prst="rect">
            <a:avLst/>
          </a:prstGeom>
          <a:solidFill>
            <a:schemeClr val="tx1">
              <a:alpha val="4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dirty="0">
                <a:solidFill>
                  <a:schemeClr val="bg1"/>
                </a:solidFill>
              </a:rPr>
              <a:t>Recent proliferation of Small Satellite missions</a:t>
            </a:r>
          </a:p>
        </p:txBody>
      </p:sp>
      <p:sp>
        <p:nvSpPr>
          <p:cNvPr id="11" name="Content Placeholder 3">
            <a:extLst>
              <a:ext uri="{FF2B5EF4-FFF2-40B4-BE49-F238E27FC236}">
                <a16:creationId xmlns:a16="http://schemas.microsoft.com/office/drawing/2014/main" id="{27A4ECA2-F97F-4409-9447-D9F8469F79D9}"/>
              </a:ext>
            </a:extLst>
          </p:cNvPr>
          <p:cNvSpPr txBox="1">
            <a:spLocks/>
          </p:cNvSpPr>
          <p:nvPr/>
        </p:nvSpPr>
        <p:spPr>
          <a:xfrm>
            <a:off x="303736" y="2304504"/>
            <a:ext cx="11537744" cy="1057937"/>
          </a:xfrm>
          <a:prstGeom prst="rect">
            <a:avLst/>
          </a:prstGeom>
          <a:solidFill>
            <a:schemeClr val="tx1">
              <a:alpha val="4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dirty="0">
                <a:solidFill>
                  <a:schemeClr val="bg1"/>
                </a:solidFill>
              </a:rPr>
              <a:t>Desire for interplanetary mission sets; challenges with achieving orbit insertion</a:t>
            </a:r>
          </a:p>
        </p:txBody>
      </p:sp>
      <p:sp>
        <p:nvSpPr>
          <p:cNvPr id="12" name="Content Placeholder 3">
            <a:extLst>
              <a:ext uri="{FF2B5EF4-FFF2-40B4-BE49-F238E27FC236}">
                <a16:creationId xmlns:a16="http://schemas.microsoft.com/office/drawing/2014/main" id="{29640C5F-DE8E-4FE0-A614-330800EDB827}"/>
              </a:ext>
            </a:extLst>
          </p:cNvPr>
          <p:cNvSpPr txBox="1">
            <a:spLocks/>
          </p:cNvSpPr>
          <p:nvPr/>
        </p:nvSpPr>
        <p:spPr>
          <a:xfrm>
            <a:off x="303736" y="3667217"/>
            <a:ext cx="11537744" cy="925227"/>
          </a:xfrm>
          <a:prstGeom prst="rect">
            <a:avLst/>
          </a:prstGeom>
          <a:solidFill>
            <a:schemeClr val="tx1">
              <a:alpha val="40000"/>
            </a:schemeClr>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u="sng" dirty="0">
                <a:solidFill>
                  <a:schemeClr val="bg1"/>
                </a:solidFill>
              </a:rPr>
              <a:t>Can aerocapture technology be utilized to enable Small Satellite mission sets?</a:t>
            </a:r>
          </a:p>
        </p:txBody>
      </p:sp>
    </p:spTree>
    <p:extLst>
      <p:ext uri="{BB962C8B-B14F-4D97-AF65-F5344CB8AC3E}">
        <p14:creationId xmlns:p14="http://schemas.microsoft.com/office/powerpoint/2010/main" val="2354974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0BC82-008A-4B91-91E8-E6A843818F61}"/>
              </a:ext>
            </a:extLst>
          </p:cNvPr>
          <p:cNvSpPr>
            <a:spLocks noGrp="1"/>
          </p:cNvSpPr>
          <p:nvPr>
            <p:ph type="title"/>
          </p:nvPr>
        </p:nvSpPr>
        <p:spPr/>
        <p:txBody>
          <a:bodyPr/>
          <a:lstStyle/>
          <a:p>
            <a:r>
              <a:rPr lang="en-US" dirty="0"/>
              <a:t>Outline</a:t>
            </a:r>
          </a:p>
        </p:txBody>
      </p:sp>
      <p:sp>
        <p:nvSpPr>
          <p:cNvPr id="3" name="Slide Number Placeholder 2">
            <a:extLst>
              <a:ext uri="{FF2B5EF4-FFF2-40B4-BE49-F238E27FC236}">
                <a16:creationId xmlns:a16="http://schemas.microsoft.com/office/drawing/2014/main" id="{7C7015B8-AF54-4B1B-AC00-433A3346B706}"/>
              </a:ext>
            </a:extLst>
          </p:cNvPr>
          <p:cNvSpPr>
            <a:spLocks noGrp="1"/>
          </p:cNvSpPr>
          <p:nvPr>
            <p:ph type="sldNum" sz="quarter" idx="12"/>
          </p:nvPr>
        </p:nvSpPr>
        <p:spPr/>
        <p:txBody>
          <a:bodyPr/>
          <a:lstStyle/>
          <a:p>
            <a:fld id="{3A96046C-71AB-4C67-BFD7-3B9E891BD3A4}" type="slidenum">
              <a:rPr lang="en-US" smtClean="0"/>
              <a:t>3</a:t>
            </a:fld>
            <a:endParaRPr lang="en-US"/>
          </a:p>
        </p:txBody>
      </p:sp>
      <p:sp>
        <p:nvSpPr>
          <p:cNvPr id="4" name="Content Placeholder 3">
            <a:extLst>
              <a:ext uri="{FF2B5EF4-FFF2-40B4-BE49-F238E27FC236}">
                <a16:creationId xmlns:a16="http://schemas.microsoft.com/office/drawing/2014/main" id="{30D45DB4-FF68-4E62-AA13-8547674361A3}"/>
              </a:ext>
            </a:extLst>
          </p:cNvPr>
          <p:cNvSpPr>
            <a:spLocks noGrp="1"/>
          </p:cNvSpPr>
          <p:nvPr>
            <p:ph idx="1"/>
          </p:nvPr>
        </p:nvSpPr>
        <p:spPr/>
        <p:txBody>
          <a:bodyPr/>
          <a:lstStyle/>
          <a:p>
            <a:r>
              <a:rPr lang="en-US" i="0" dirty="0"/>
              <a:t>Overview</a:t>
            </a:r>
          </a:p>
          <a:p>
            <a:r>
              <a:rPr lang="en-US" i="0" dirty="0"/>
              <a:t>SmallSat Aeroshell Design</a:t>
            </a:r>
          </a:p>
          <a:p>
            <a:r>
              <a:rPr lang="en-US" i="0" dirty="0"/>
              <a:t>Aerocapture Flight Envelope Analysis</a:t>
            </a:r>
          </a:p>
          <a:p>
            <a:r>
              <a:rPr lang="en-US" i="0" dirty="0"/>
              <a:t>Monte Carlo Simulations</a:t>
            </a:r>
          </a:p>
          <a:p>
            <a:r>
              <a:rPr lang="en-US" i="0" dirty="0"/>
              <a:t>Study Findings</a:t>
            </a:r>
          </a:p>
          <a:p>
            <a:r>
              <a:rPr lang="en-US" i="0" dirty="0"/>
              <a:t>Suggestions for Future Work</a:t>
            </a:r>
          </a:p>
        </p:txBody>
      </p:sp>
      <p:sp>
        <p:nvSpPr>
          <p:cNvPr id="5" name="TextBox 4">
            <a:extLst>
              <a:ext uri="{FF2B5EF4-FFF2-40B4-BE49-F238E27FC236}">
                <a16:creationId xmlns:a16="http://schemas.microsoft.com/office/drawing/2014/main" id="{8322224B-6A28-43A4-BDD6-9DC9BBF11100}"/>
              </a:ext>
            </a:extLst>
          </p:cNvPr>
          <p:cNvSpPr txBox="1"/>
          <p:nvPr/>
        </p:nvSpPr>
        <p:spPr>
          <a:xfrm>
            <a:off x="170481" y="5435659"/>
            <a:ext cx="11611877" cy="830997"/>
          </a:xfrm>
          <a:prstGeom prst="rect">
            <a:avLst/>
          </a:prstGeom>
          <a:noFill/>
        </p:spPr>
        <p:txBody>
          <a:bodyPr wrap="square" rtlCol="0">
            <a:spAutoFit/>
          </a:bodyPr>
          <a:lstStyle/>
          <a:p>
            <a:r>
              <a:rPr lang="en-US" sz="2400" u="sng" dirty="0"/>
              <a:t>Note: All aerocapture trajectory generation and analysis was conducted using Program to Optimize Simulated Trajectories II (POST2), developed at NASA Langley Research Center</a:t>
            </a:r>
          </a:p>
        </p:txBody>
      </p:sp>
    </p:spTree>
    <p:extLst>
      <p:ext uri="{BB962C8B-B14F-4D97-AF65-F5344CB8AC3E}">
        <p14:creationId xmlns:p14="http://schemas.microsoft.com/office/powerpoint/2010/main" val="1171951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DC855-3EDA-43EF-A6C4-3B038C42749B}"/>
              </a:ext>
            </a:extLst>
          </p:cNvPr>
          <p:cNvSpPr>
            <a:spLocks noGrp="1"/>
          </p:cNvSpPr>
          <p:nvPr>
            <p:ph type="title"/>
          </p:nvPr>
        </p:nvSpPr>
        <p:spPr/>
        <p:txBody>
          <a:bodyPr/>
          <a:lstStyle/>
          <a:p>
            <a:r>
              <a:rPr lang="en-US" dirty="0"/>
              <a:t>Small Satellites (SmallSats)</a:t>
            </a:r>
          </a:p>
        </p:txBody>
      </p:sp>
      <p:sp>
        <p:nvSpPr>
          <p:cNvPr id="3" name="Slide Number Placeholder 2">
            <a:extLst>
              <a:ext uri="{FF2B5EF4-FFF2-40B4-BE49-F238E27FC236}">
                <a16:creationId xmlns:a16="http://schemas.microsoft.com/office/drawing/2014/main" id="{D2A47EA2-0D4F-45E4-9A0F-1F37B6CFC7F9}"/>
              </a:ext>
            </a:extLst>
          </p:cNvPr>
          <p:cNvSpPr>
            <a:spLocks noGrp="1"/>
          </p:cNvSpPr>
          <p:nvPr>
            <p:ph type="sldNum" sz="quarter" idx="12"/>
          </p:nvPr>
        </p:nvSpPr>
        <p:spPr/>
        <p:txBody>
          <a:bodyPr/>
          <a:lstStyle/>
          <a:p>
            <a:fld id="{3A96046C-71AB-4C67-BFD7-3B9E891BD3A4}" type="slidenum">
              <a:rPr lang="en-US" smtClean="0"/>
              <a:t>4</a:t>
            </a:fld>
            <a:endParaRPr lang="en-US"/>
          </a:p>
        </p:txBody>
      </p:sp>
      <p:sp>
        <p:nvSpPr>
          <p:cNvPr id="4" name="Content Placeholder 3">
            <a:extLst>
              <a:ext uri="{FF2B5EF4-FFF2-40B4-BE49-F238E27FC236}">
                <a16:creationId xmlns:a16="http://schemas.microsoft.com/office/drawing/2014/main" id="{8465D2C2-3B76-4156-B9D9-77F370B011C1}"/>
              </a:ext>
            </a:extLst>
          </p:cNvPr>
          <p:cNvSpPr>
            <a:spLocks noGrp="1"/>
          </p:cNvSpPr>
          <p:nvPr>
            <p:ph idx="1"/>
          </p:nvPr>
        </p:nvSpPr>
        <p:spPr>
          <a:xfrm>
            <a:off x="170481" y="1162373"/>
            <a:ext cx="5925519" cy="5014590"/>
          </a:xfrm>
        </p:spPr>
        <p:txBody>
          <a:bodyPr/>
          <a:lstStyle/>
          <a:p>
            <a:r>
              <a:rPr lang="en-US" i="0" dirty="0"/>
              <a:t>Miniaturized lower-cost satellites that launch as secondary payloads</a:t>
            </a:r>
          </a:p>
          <a:p>
            <a:pPr lvl="1"/>
            <a:r>
              <a:rPr lang="en-US" b="0" i="0" dirty="0"/>
              <a:t>Payload adapters impose unique requirements to the design of SmallSats</a:t>
            </a:r>
          </a:p>
          <a:p>
            <a:r>
              <a:rPr lang="en-US" i="0" dirty="0"/>
              <a:t>NASA investments in SmallSats</a:t>
            </a:r>
          </a:p>
          <a:p>
            <a:pPr lvl="1"/>
            <a:r>
              <a:rPr lang="en-US" b="0" i="0" dirty="0"/>
              <a:t>Policies on requiring secondary payload rideshare opportunities [1]</a:t>
            </a:r>
          </a:p>
          <a:p>
            <a:pPr lvl="1"/>
            <a:r>
              <a:rPr lang="en-US" b="0" i="0" dirty="0"/>
              <a:t>Achieve science missions with SmallSats [2]</a:t>
            </a:r>
          </a:p>
          <a:p>
            <a:pPr lvl="1"/>
            <a:r>
              <a:rPr lang="en-US" b="0" i="0" dirty="0"/>
              <a:t>Utilize SmallSats in interplanetary missions [3]</a:t>
            </a:r>
          </a:p>
          <a:p>
            <a:endParaRPr lang="en-US" i="0" dirty="0"/>
          </a:p>
        </p:txBody>
      </p:sp>
      <p:pic>
        <p:nvPicPr>
          <p:cNvPr id="8" name="Picture 7">
            <a:extLst>
              <a:ext uri="{FF2B5EF4-FFF2-40B4-BE49-F238E27FC236}">
                <a16:creationId xmlns:a16="http://schemas.microsoft.com/office/drawing/2014/main" id="{922C0447-D75D-4FA2-A0FA-25DD3241C59C}"/>
              </a:ext>
            </a:extLst>
          </p:cNvPr>
          <p:cNvPicPr>
            <a:picLocks noChangeAspect="1"/>
          </p:cNvPicPr>
          <p:nvPr/>
        </p:nvPicPr>
        <p:blipFill rotWithShape="1">
          <a:blip r:embed="rId3"/>
          <a:srcRect l="12362" t="6758"/>
          <a:stretch/>
        </p:blipFill>
        <p:spPr>
          <a:xfrm>
            <a:off x="7319946" y="3804043"/>
            <a:ext cx="3357290" cy="2817090"/>
          </a:xfrm>
          <a:prstGeom prst="rect">
            <a:avLst/>
          </a:prstGeom>
        </p:spPr>
      </p:pic>
      <p:sp>
        <p:nvSpPr>
          <p:cNvPr id="12" name="TextBox 11">
            <a:extLst>
              <a:ext uri="{FF2B5EF4-FFF2-40B4-BE49-F238E27FC236}">
                <a16:creationId xmlns:a16="http://schemas.microsoft.com/office/drawing/2014/main" id="{44A2E02A-7199-4D3A-8971-EE5A8A6B9F64}"/>
              </a:ext>
            </a:extLst>
          </p:cNvPr>
          <p:cNvSpPr txBox="1"/>
          <p:nvPr/>
        </p:nvSpPr>
        <p:spPr>
          <a:xfrm>
            <a:off x="6505813" y="3496153"/>
            <a:ext cx="6096000" cy="261610"/>
          </a:xfrm>
          <a:prstGeom prst="rect">
            <a:avLst/>
          </a:prstGeom>
          <a:noFill/>
        </p:spPr>
        <p:txBody>
          <a:bodyPr wrap="square">
            <a:spAutoFit/>
          </a:bodyPr>
          <a:lstStyle/>
          <a:p>
            <a:r>
              <a:rPr lang="en-US" sz="1100" dirty="0"/>
              <a:t>Image Credit: https://www.jpl.nasa.gov/images/pia22319-both-marco-spacecraft</a:t>
            </a:r>
          </a:p>
        </p:txBody>
      </p:sp>
      <p:pic>
        <p:nvPicPr>
          <p:cNvPr id="1030" name="Picture 6" descr="Engineer Joel Steinkraus stands with both of the Mars Cube One (MarCO) spacecraft at NASA's Jet Propulsion Laboratory.">
            <a:extLst>
              <a:ext uri="{FF2B5EF4-FFF2-40B4-BE49-F238E27FC236}">
                <a16:creationId xmlns:a16="http://schemas.microsoft.com/office/drawing/2014/main" id="{50111D41-030E-4AB5-AA83-D6C922F3770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06312" y="1080989"/>
            <a:ext cx="3370924" cy="2353722"/>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Arrow Connector 12">
            <a:extLst>
              <a:ext uri="{FF2B5EF4-FFF2-40B4-BE49-F238E27FC236}">
                <a16:creationId xmlns:a16="http://schemas.microsoft.com/office/drawing/2014/main" id="{E7357A05-7C1E-4BA7-9C02-1FDB72EFCEBB}"/>
              </a:ext>
            </a:extLst>
          </p:cNvPr>
          <p:cNvCxnSpPr/>
          <p:nvPr/>
        </p:nvCxnSpPr>
        <p:spPr>
          <a:xfrm>
            <a:off x="6825673" y="2207491"/>
            <a:ext cx="563418" cy="369454"/>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CB0D7051-5C2A-4FBB-AE32-A09E95D0A765}"/>
              </a:ext>
            </a:extLst>
          </p:cNvPr>
          <p:cNvSpPr txBox="1"/>
          <p:nvPr/>
        </p:nvSpPr>
        <p:spPr>
          <a:xfrm>
            <a:off x="6326909" y="1845297"/>
            <a:ext cx="1062182" cy="369332"/>
          </a:xfrm>
          <a:prstGeom prst="rect">
            <a:avLst/>
          </a:prstGeom>
          <a:noFill/>
        </p:spPr>
        <p:txBody>
          <a:bodyPr wrap="square" rtlCol="0">
            <a:spAutoFit/>
          </a:bodyPr>
          <a:lstStyle/>
          <a:p>
            <a:r>
              <a:rPr lang="en-US" dirty="0"/>
              <a:t>Stowed</a:t>
            </a:r>
          </a:p>
        </p:txBody>
      </p:sp>
      <p:cxnSp>
        <p:nvCxnSpPr>
          <p:cNvPr id="18" name="Straight Arrow Connector 17">
            <a:extLst>
              <a:ext uri="{FF2B5EF4-FFF2-40B4-BE49-F238E27FC236}">
                <a16:creationId xmlns:a16="http://schemas.microsoft.com/office/drawing/2014/main" id="{B85076BC-12BD-446D-A6B1-9300D9232FA8}"/>
              </a:ext>
            </a:extLst>
          </p:cNvPr>
          <p:cNvCxnSpPr>
            <a:cxnSpLocks/>
          </p:cNvCxnSpPr>
          <p:nvPr/>
        </p:nvCxnSpPr>
        <p:spPr>
          <a:xfrm flipH="1">
            <a:off x="9927130" y="2173726"/>
            <a:ext cx="1068597" cy="25018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27B4D119-E9FD-4B0E-9B05-C5EF449BDEC3}"/>
              </a:ext>
            </a:extLst>
          </p:cNvPr>
          <p:cNvSpPr txBox="1"/>
          <p:nvPr/>
        </p:nvSpPr>
        <p:spPr>
          <a:xfrm>
            <a:off x="10825365" y="1804394"/>
            <a:ext cx="1283507" cy="369332"/>
          </a:xfrm>
          <a:prstGeom prst="rect">
            <a:avLst/>
          </a:prstGeom>
          <a:noFill/>
        </p:spPr>
        <p:txBody>
          <a:bodyPr wrap="square" rtlCol="0">
            <a:spAutoFit/>
          </a:bodyPr>
          <a:lstStyle/>
          <a:p>
            <a:r>
              <a:rPr lang="en-US" dirty="0"/>
              <a:t>Deployed</a:t>
            </a:r>
          </a:p>
        </p:txBody>
      </p:sp>
    </p:spTree>
    <p:extLst>
      <p:ext uri="{BB962C8B-B14F-4D97-AF65-F5344CB8AC3E}">
        <p14:creationId xmlns:p14="http://schemas.microsoft.com/office/powerpoint/2010/main" val="2168288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30"/>
                                        </p:tgtEl>
                                        <p:attrNameLst>
                                          <p:attrName>style.visibility</p:attrName>
                                        </p:attrNameLst>
                                      </p:cBhvr>
                                      <p:to>
                                        <p:strVal val="visible"/>
                                      </p:to>
                                    </p:set>
                                    <p:animEffect transition="in" filter="fade">
                                      <p:cBhvr>
                                        <p:cTn id="12" dur="500"/>
                                        <p:tgtEl>
                                          <p:spTgt spid="103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1DA0C-ACE9-43BE-95FA-5468D07EF0A5}"/>
              </a:ext>
            </a:extLst>
          </p:cNvPr>
          <p:cNvSpPr>
            <a:spLocks noGrp="1"/>
          </p:cNvSpPr>
          <p:nvPr>
            <p:ph type="title"/>
          </p:nvPr>
        </p:nvSpPr>
        <p:spPr/>
        <p:txBody>
          <a:bodyPr/>
          <a:lstStyle/>
          <a:p>
            <a:r>
              <a:rPr lang="en-US" dirty="0"/>
              <a:t>How to achieve interplanetary orbit insertion </a:t>
            </a:r>
          </a:p>
        </p:txBody>
      </p:sp>
      <p:sp>
        <p:nvSpPr>
          <p:cNvPr id="3" name="Slide Number Placeholder 2">
            <a:extLst>
              <a:ext uri="{FF2B5EF4-FFF2-40B4-BE49-F238E27FC236}">
                <a16:creationId xmlns:a16="http://schemas.microsoft.com/office/drawing/2014/main" id="{0F98D7D6-2D08-4E75-A9E8-3E2836CB824F}"/>
              </a:ext>
            </a:extLst>
          </p:cNvPr>
          <p:cNvSpPr>
            <a:spLocks noGrp="1"/>
          </p:cNvSpPr>
          <p:nvPr>
            <p:ph type="sldNum" sz="quarter" idx="12"/>
          </p:nvPr>
        </p:nvSpPr>
        <p:spPr/>
        <p:txBody>
          <a:bodyPr/>
          <a:lstStyle/>
          <a:p>
            <a:fld id="{3A96046C-71AB-4C67-BFD7-3B9E891BD3A4}" type="slidenum">
              <a:rPr lang="en-US" smtClean="0"/>
              <a:t>5</a:t>
            </a:fld>
            <a:endParaRPr lang="en-US"/>
          </a:p>
        </p:txBody>
      </p:sp>
      <p:sp>
        <p:nvSpPr>
          <p:cNvPr id="4" name="Content Placeholder 3">
            <a:extLst>
              <a:ext uri="{FF2B5EF4-FFF2-40B4-BE49-F238E27FC236}">
                <a16:creationId xmlns:a16="http://schemas.microsoft.com/office/drawing/2014/main" id="{91E6C145-EE28-49A0-A9D9-55C2500AEA36}"/>
              </a:ext>
            </a:extLst>
          </p:cNvPr>
          <p:cNvSpPr>
            <a:spLocks noGrp="1"/>
          </p:cNvSpPr>
          <p:nvPr>
            <p:ph idx="1"/>
          </p:nvPr>
        </p:nvSpPr>
        <p:spPr/>
        <p:txBody>
          <a:bodyPr/>
          <a:lstStyle/>
          <a:p>
            <a:r>
              <a:rPr lang="en-US" i="0" dirty="0"/>
              <a:t>Interplanetary missions require high </a:t>
            </a:r>
            <a:r>
              <a:rPr lang="el-GR" i="0" dirty="0"/>
              <a:t>Δ</a:t>
            </a:r>
            <a:r>
              <a:rPr lang="en-US" i="0" dirty="0"/>
              <a:t>V maneuvers</a:t>
            </a:r>
          </a:p>
          <a:p>
            <a:pPr lvl="1"/>
            <a:r>
              <a:rPr lang="en-US" b="0" i="0" dirty="0"/>
              <a:t>Rideshare integration with primary payloads may not guarantee desired orbit</a:t>
            </a:r>
          </a:p>
          <a:p>
            <a:pPr lvl="1"/>
            <a:r>
              <a:rPr lang="en-US" b="0" i="0" dirty="0"/>
              <a:t>High propellant mass fraction for chemical propulsion</a:t>
            </a:r>
          </a:p>
          <a:p>
            <a:pPr lvl="1"/>
            <a:r>
              <a:rPr lang="en-US" b="0" i="0" dirty="0"/>
              <a:t>Long insertion time associated with electric propulsion</a:t>
            </a:r>
          </a:p>
          <a:p>
            <a:r>
              <a:rPr lang="en-US" i="0" dirty="0"/>
              <a:t>Atmospheric drag can be used to quickly achieve high </a:t>
            </a:r>
            <a:r>
              <a:rPr lang="el-GR" i="0" dirty="0"/>
              <a:t>Δ</a:t>
            </a:r>
            <a:r>
              <a:rPr lang="en-US" i="0" dirty="0"/>
              <a:t>V maneuver via aerocapture</a:t>
            </a:r>
          </a:p>
        </p:txBody>
      </p:sp>
      <p:sp>
        <p:nvSpPr>
          <p:cNvPr id="9" name="TextBox 8">
            <a:extLst>
              <a:ext uri="{FF2B5EF4-FFF2-40B4-BE49-F238E27FC236}">
                <a16:creationId xmlns:a16="http://schemas.microsoft.com/office/drawing/2014/main" id="{031A4FEA-6440-42C2-A140-D4077AD033A0}"/>
              </a:ext>
            </a:extLst>
          </p:cNvPr>
          <p:cNvSpPr txBox="1"/>
          <p:nvPr/>
        </p:nvSpPr>
        <p:spPr>
          <a:xfrm>
            <a:off x="31375" y="6582975"/>
            <a:ext cx="12129247" cy="276999"/>
          </a:xfrm>
          <a:prstGeom prst="rect">
            <a:avLst/>
          </a:prstGeom>
          <a:noFill/>
        </p:spPr>
        <p:txBody>
          <a:bodyPr wrap="square">
            <a:spAutoFit/>
          </a:bodyPr>
          <a:lstStyle/>
          <a:p>
            <a:r>
              <a:rPr lang="en-US" sz="1200" dirty="0"/>
              <a:t>Image Credit: M.M. Munk, and T.R. </a:t>
            </a:r>
            <a:r>
              <a:rPr lang="en-US" sz="1200" dirty="0" err="1"/>
              <a:t>Spilker</a:t>
            </a:r>
            <a:r>
              <a:rPr lang="en-US" sz="1200" dirty="0"/>
              <a:t>, “Aerocapture Mission Concepts for Venus, Titan and Neptune”, 6</a:t>
            </a:r>
            <a:r>
              <a:rPr lang="en-US" sz="1200" baseline="30000" dirty="0"/>
              <a:t>th</a:t>
            </a:r>
            <a:r>
              <a:rPr lang="en-US" sz="1200" dirty="0"/>
              <a:t> International Planetary Probe Workshop, Atlanta, GA, 2008. </a:t>
            </a:r>
          </a:p>
        </p:txBody>
      </p:sp>
      <p:pic>
        <p:nvPicPr>
          <p:cNvPr id="10" name="Picture 9">
            <a:extLst>
              <a:ext uri="{FF2B5EF4-FFF2-40B4-BE49-F238E27FC236}">
                <a16:creationId xmlns:a16="http://schemas.microsoft.com/office/drawing/2014/main" id="{C95BFDBB-6684-4D70-B7A7-38616AA46886}"/>
              </a:ext>
            </a:extLst>
          </p:cNvPr>
          <p:cNvPicPr>
            <a:picLocks noChangeAspect="1"/>
          </p:cNvPicPr>
          <p:nvPr/>
        </p:nvPicPr>
        <p:blipFill>
          <a:blip r:embed="rId3"/>
          <a:stretch>
            <a:fillRect/>
          </a:stretch>
        </p:blipFill>
        <p:spPr>
          <a:xfrm>
            <a:off x="6244647" y="3429000"/>
            <a:ext cx="3590855" cy="2889754"/>
          </a:xfrm>
          <a:prstGeom prst="rect">
            <a:avLst/>
          </a:prstGeom>
        </p:spPr>
      </p:pic>
      <p:pic>
        <p:nvPicPr>
          <p:cNvPr id="11" name="Picture 10">
            <a:extLst>
              <a:ext uri="{FF2B5EF4-FFF2-40B4-BE49-F238E27FC236}">
                <a16:creationId xmlns:a16="http://schemas.microsoft.com/office/drawing/2014/main" id="{B1D3B4ED-D494-448E-B781-73E79141B791}"/>
              </a:ext>
            </a:extLst>
          </p:cNvPr>
          <p:cNvPicPr>
            <a:picLocks noChangeAspect="1"/>
          </p:cNvPicPr>
          <p:nvPr/>
        </p:nvPicPr>
        <p:blipFill>
          <a:blip r:embed="rId4"/>
          <a:stretch>
            <a:fillRect/>
          </a:stretch>
        </p:blipFill>
        <p:spPr>
          <a:xfrm>
            <a:off x="1196272" y="3727212"/>
            <a:ext cx="4377307" cy="2676376"/>
          </a:xfrm>
          <a:prstGeom prst="rect">
            <a:avLst/>
          </a:prstGeom>
        </p:spPr>
      </p:pic>
      <p:sp>
        <p:nvSpPr>
          <p:cNvPr id="12" name="TextBox 11">
            <a:extLst>
              <a:ext uri="{FF2B5EF4-FFF2-40B4-BE49-F238E27FC236}">
                <a16:creationId xmlns:a16="http://schemas.microsoft.com/office/drawing/2014/main" id="{802FFF1B-EE48-4762-AB5A-1E5688414717}"/>
              </a:ext>
            </a:extLst>
          </p:cNvPr>
          <p:cNvSpPr txBox="1"/>
          <p:nvPr/>
        </p:nvSpPr>
        <p:spPr>
          <a:xfrm>
            <a:off x="6219317" y="6266199"/>
            <a:ext cx="3236259" cy="369332"/>
          </a:xfrm>
          <a:prstGeom prst="rect">
            <a:avLst/>
          </a:prstGeom>
          <a:noFill/>
        </p:spPr>
        <p:txBody>
          <a:bodyPr wrap="square" rtlCol="0">
            <a:spAutoFit/>
          </a:bodyPr>
          <a:lstStyle/>
          <a:p>
            <a:pPr algn="ctr"/>
            <a:r>
              <a:rPr lang="en-US" b="1" dirty="0"/>
              <a:t>Fully Propulsive</a:t>
            </a:r>
          </a:p>
        </p:txBody>
      </p:sp>
      <p:sp>
        <p:nvSpPr>
          <p:cNvPr id="13" name="TextBox 12">
            <a:extLst>
              <a:ext uri="{FF2B5EF4-FFF2-40B4-BE49-F238E27FC236}">
                <a16:creationId xmlns:a16="http://schemas.microsoft.com/office/drawing/2014/main" id="{2C5386F4-7BA3-4D5A-8F0F-2FB37CBA7FB0}"/>
              </a:ext>
            </a:extLst>
          </p:cNvPr>
          <p:cNvSpPr txBox="1"/>
          <p:nvPr/>
        </p:nvSpPr>
        <p:spPr>
          <a:xfrm>
            <a:off x="1766795" y="6220568"/>
            <a:ext cx="3236259" cy="369332"/>
          </a:xfrm>
          <a:prstGeom prst="rect">
            <a:avLst/>
          </a:prstGeom>
          <a:noFill/>
        </p:spPr>
        <p:txBody>
          <a:bodyPr wrap="square" rtlCol="0">
            <a:spAutoFit/>
          </a:bodyPr>
          <a:lstStyle/>
          <a:p>
            <a:pPr algn="ctr"/>
            <a:r>
              <a:rPr lang="en-US" b="1" dirty="0"/>
              <a:t>Aerocapture</a:t>
            </a:r>
          </a:p>
        </p:txBody>
      </p:sp>
    </p:spTree>
    <p:extLst>
      <p:ext uri="{BB962C8B-B14F-4D97-AF65-F5344CB8AC3E}">
        <p14:creationId xmlns:p14="http://schemas.microsoft.com/office/powerpoint/2010/main" val="3899297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fade">
                                      <p:cBhvr>
                                        <p:cTn id="7" dur="500"/>
                                        <p:tgtEl>
                                          <p:spTgt spid="4">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3D1BC-C78A-48AB-B45B-A5DB14380C18}"/>
              </a:ext>
            </a:extLst>
          </p:cNvPr>
          <p:cNvSpPr>
            <a:spLocks noGrp="1"/>
          </p:cNvSpPr>
          <p:nvPr>
            <p:ph type="title"/>
          </p:nvPr>
        </p:nvSpPr>
        <p:spPr/>
        <p:txBody>
          <a:bodyPr/>
          <a:lstStyle/>
          <a:p>
            <a:r>
              <a:rPr lang="en-US" dirty="0"/>
              <a:t>Aerocapture Technology Application for Small Satellites</a:t>
            </a:r>
          </a:p>
        </p:txBody>
      </p:sp>
      <p:sp>
        <p:nvSpPr>
          <p:cNvPr id="3" name="Slide Number Placeholder 2">
            <a:extLst>
              <a:ext uri="{FF2B5EF4-FFF2-40B4-BE49-F238E27FC236}">
                <a16:creationId xmlns:a16="http://schemas.microsoft.com/office/drawing/2014/main" id="{9A27B117-AA3A-42B0-B291-467B7E90DBCA}"/>
              </a:ext>
            </a:extLst>
          </p:cNvPr>
          <p:cNvSpPr>
            <a:spLocks noGrp="1"/>
          </p:cNvSpPr>
          <p:nvPr>
            <p:ph type="sldNum" sz="quarter" idx="12"/>
          </p:nvPr>
        </p:nvSpPr>
        <p:spPr/>
        <p:txBody>
          <a:bodyPr/>
          <a:lstStyle/>
          <a:p>
            <a:fld id="{3A96046C-71AB-4C67-BFD7-3B9E891BD3A4}" type="slidenum">
              <a:rPr lang="en-US" smtClean="0"/>
              <a:t>6</a:t>
            </a:fld>
            <a:endParaRPr lang="en-US"/>
          </a:p>
        </p:txBody>
      </p:sp>
      <p:sp>
        <p:nvSpPr>
          <p:cNvPr id="4" name="Content Placeholder 3">
            <a:extLst>
              <a:ext uri="{FF2B5EF4-FFF2-40B4-BE49-F238E27FC236}">
                <a16:creationId xmlns:a16="http://schemas.microsoft.com/office/drawing/2014/main" id="{7C12ED53-39FE-4346-8F98-ACC4CAB637FE}"/>
              </a:ext>
            </a:extLst>
          </p:cNvPr>
          <p:cNvSpPr>
            <a:spLocks noGrp="1"/>
          </p:cNvSpPr>
          <p:nvPr>
            <p:ph idx="1"/>
          </p:nvPr>
        </p:nvSpPr>
        <p:spPr>
          <a:xfrm>
            <a:off x="170481" y="1162373"/>
            <a:ext cx="5851628" cy="5559102"/>
          </a:xfrm>
        </p:spPr>
        <p:txBody>
          <a:bodyPr>
            <a:normAutofit lnSpcReduction="10000"/>
          </a:bodyPr>
          <a:lstStyle/>
          <a:p>
            <a:r>
              <a:rPr lang="en-US" i="0" dirty="0"/>
              <a:t>Deployable aeroshells are well conceived for secondary payload requirements</a:t>
            </a:r>
          </a:p>
          <a:p>
            <a:pPr lvl="1"/>
            <a:r>
              <a:rPr lang="en-US" b="0" i="0" dirty="0"/>
              <a:t>Deployables can compactly stow during launch and deploy prior to entry</a:t>
            </a:r>
          </a:p>
          <a:p>
            <a:pPr lvl="1"/>
            <a:r>
              <a:rPr lang="en-US" b="0" i="0" dirty="0"/>
              <a:t>Requirements will influence the deployed diameter achieved</a:t>
            </a:r>
          </a:p>
          <a:p>
            <a:r>
              <a:rPr lang="en-US" i="0" dirty="0"/>
              <a:t>Deployable Aeroshell Technology</a:t>
            </a:r>
          </a:p>
          <a:p>
            <a:pPr lvl="1"/>
            <a:r>
              <a:rPr lang="en-US" b="0" i="0" dirty="0"/>
              <a:t>Mechanically -&gt; ADEPT</a:t>
            </a:r>
          </a:p>
          <a:p>
            <a:pPr lvl="2"/>
            <a:r>
              <a:rPr lang="en-US" b="0" i="0" dirty="0"/>
              <a:t>SmallSat platform aerocapture studies [4]</a:t>
            </a:r>
          </a:p>
          <a:p>
            <a:pPr lvl="2"/>
            <a:r>
              <a:rPr lang="en-US" i="0" dirty="0"/>
              <a:t>Sounding rocket tests of SmallSat-sized variant [5]</a:t>
            </a:r>
            <a:endParaRPr lang="en-US" b="0" i="0" dirty="0"/>
          </a:p>
          <a:p>
            <a:pPr lvl="1"/>
            <a:r>
              <a:rPr lang="en-US" b="0" i="0" dirty="0"/>
              <a:t>Inflatable -&gt; HIAD</a:t>
            </a:r>
          </a:p>
          <a:p>
            <a:pPr lvl="2"/>
            <a:r>
              <a:rPr lang="en-US" i="0" dirty="0"/>
              <a:t>Nov 2022 flight test of 6m variant</a:t>
            </a:r>
          </a:p>
          <a:p>
            <a:pPr lvl="2"/>
            <a:r>
              <a:rPr lang="en-US" b="1" i="0" dirty="0"/>
              <a:t>Limited analysis for downscaling to SmallSat-sized variant [6]</a:t>
            </a:r>
          </a:p>
          <a:p>
            <a:endParaRPr lang="en-US" i="0" dirty="0"/>
          </a:p>
        </p:txBody>
      </p:sp>
      <p:pic>
        <p:nvPicPr>
          <p:cNvPr id="6" name="Picture 5">
            <a:extLst>
              <a:ext uri="{FF2B5EF4-FFF2-40B4-BE49-F238E27FC236}">
                <a16:creationId xmlns:a16="http://schemas.microsoft.com/office/drawing/2014/main" id="{340A4CE1-E232-449D-8CF1-F9338814C889}"/>
              </a:ext>
            </a:extLst>
          </p:cNvPr>
          <p:cNvPicPr>
            <a:picLocks noChangeAspect="1"/>
          </p:cNvPicPr>
          <p:nvPr/>
        </p:nvPicPr>
        <p:blipFill>
          <a:blip r:embed="rId3"/>
          <a:stretch>
            <a:fillRect/>
          </a:stretch>
        </p:blipFill>
        <p:spPr>
          <a:xfrm>
            <a:off x="6585671" y="1119247"/>
            <a:ext cx="3888365" cy="2034400"/>
          </a:xfrm>
          <a:prstGeom prst="rect">
            <a:avLst/>
          </a:prstGeom>
        </p:spPr>
      </p:pic>
      <p:sp>
        <p:nvSpPr>
          <p:cNvPr id="7" name="TextBox 6">
            <a:extLst>
              <a:ext uri="{FF2B5EF4-FFF2-40B4-BE49-F238E27FC236}">
                <a16:creationId xmlns:a16="http://schemas.microsoft.com/office/drawing/2014/main" id="{81A79C28-6319-48C7-85FD-DA53BDDAB643}"/>
              </a:ext>
            </a:extLst>
          </p:cNvPr>
          <p:cNvSpPr txBox="1"/>
          <p:nvPr/>
        </p:nvSpPr>
        <p:spPr>
          <a:xfrm>
            <a:off x="6585671" y="3073312"/>
            <a:ext cx="4768129" cy="769441"/>
          </a:xfrm>
          <a:prstGeom prst="rect">
            <a:avLst/>
          </a:prstGeom>
          <a:noFill/>
        </p:spPr>
        <p:txBody>
          <a:bodyPr wrap="square">
            <a:spAutoFit/>
          </a:bodyPr>
          <a:lstStyle/>
          <a:p>
            <a:r>
              <a:rPr lang="en-US" sz="1100" dirty="0"/>
              <a:t>Stowed and fully mechanically deployed configurations of 3U CubeSat form-factor of Adaptable Deployable Entry Placement Technology (ADEPT) Sounding Rocket-One Flight Experiment</a:t>
            </a:r>
          </a:p>
          <a:p>
            <a:r>
              <a:rPr lang="en-US" sz="1100" dirty="0"/>
              <a:t>Image Credit: https://arc.aiaa.org/doi/pdf/10.2514/6.2019-2896</a:t>
            </a:r>
          </a:p>
        </p:txBody>
      </p:sp>
      <p:pic>
        <p:nvPicPr>
          <p:cNvPr id="1026" name="Picture 2">
            <a:extLst>
              <a:ext uri="{FF2B5EF4-FFF2-40B4-BE49-F238E27FC236}">
                <a16:creationId xmlns:a16="http://schemas.microsoft.com/office/drawing/2014/main" id="{0866E774-B849-4ED8-8D64-8B0B91AF69E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25145" y="3941924"/>
            <a:ext cx="4128655" cy="163479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B3EEAF32-6037-4F8F-AA51-F1C711784394}"/>
              </a:ext>
            </a:extLst>
          </p:cNvPr>
          <p:cNvSpPr txBox="1"/>
          <p:nvPr/>
        </p:nvSpPr>
        <p:spPr>
          <a:xfrm>
            <a:off x="6488690" y="5576721"/>
            <a:ext cx="5703310" cy="600164"/>
          </a:xfrm>
          <a:prstGeom prst="rect">
            <a:avLst/>
          </a:prstGeom>
          <a:noFill/>
        </p:spPr>
        <p:txBody>
          <a:bodyPr wrap="square">
            <a:spAutoFit/>
          </a:bodyPr>
          <a:lstStyle/>
          <a:p>
            <a:r>
              <a:rPr lang="en-US" sz="1100" dirty="0"/>
              <a:t>Deployed view of fully-inflated 6m diameter Low-Earth Orbit Flight Test of an Inflatable Decelerator (LOFTID). </a:t>
            </a:r>
          </a:p>
          <a:p>
            <a:r>
              <a:rPr lang="en-US" sz="1100" dirty="0"/>
              <a:t>Image Credit: NASA</a:t>
            </a:r>
          </a:p>
        </p:txBody>
      </p:sp>
    </p:spTree>
    <p:extLst>
      <p:ext uri="{BB962C8B-B14F-4D97-AF65-F5344CB8AC3E}">
        <p14:creationId xmlns:p14="http://schemas.microsoft.com/office/powerpoint/2010/main" val="3769866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Effect transition="in" filter="fade">
                                      <p:cBhvr>
                                        <p:cTn id="13" dur="500"/>
                                        <p:tgtEl>
                                          <p:spTgt spid="4">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5" end="5"/>
                                            </p:txEl>
                                          </p:spTgt>
                                        </p:tgtEl>
                                        <p:attrNameLst>
                                          <p:attrName>style.visibility</p:attrName>
                                        </p:attrNameLst>
                                      </p:cBhvr>
                                      <p:to>
                                        <p:strVal val="visible"/>
                                      </p:to>
                                    </p:set>
                                    <p:animEffect transition="in" filter="fade">
                                      <p:cBhvr>
                                        <p:cTn id="16" dur="500"/>
                                        <p:tgtEl>
                                          <p:spTgt spid="4">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animEffect transition="in" filter="fade">
                                      <p:cBhvr>
                                        <p:cTn id="19" dur="500"/>
                                        <p:tgtEl>
                                          <p:spTgt spid="4">
                                            <p:txEl>
                                              <p:pRg st="6" end="6"/>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26"/>
                                        </p:tgtEl>
                                        <p:attrNameLst>
                                          <p:attrName>style.visibility</p:attrName>
                                        </p:attrNameLst>
                                      </p:cBhvr>
                                      <p:to>
                                        <p:strVal val="visible"/>
                                      </p:to>
                                    </p:set>
                                    <p:animEffect transition="in" filter="fade">
                                      <p:cBhvr>
                                        <p:cTn id="24" dur="500"/>
                                        <p:tgtEl>
                                          <p:spTgt spid="102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nodeType="withEffect">
                                  <p:stCondLst>
                                    <p:cond delay="0"/>
                                  </p:stCondLst>
                                  <p:childTnLst>
                                    <p:set>
                                      <p:cBhvr>
                                        <p:cTn id="29" dur="1" fill="hold">
                                          <p:stCondLst>
                                            <p:cond delay="0"/>
                                          </p:stCondLst>
                                        </p:cTn>
                                        <p:tgtEl>
                                          <p:spTgt spid="4">
                                            <p:txEl>
                                              <p:pRg st="7" end="7"/>
                                            </p:txEl>
                                          </p:spTgt>
                                        </p:tgtEl>
                                        <p:attrNameLst>
                                          <p:attrName>style.visibility</p:attrName>
                                        </p:attrNameLst>
                                      </p:cBhvr>
                                      <p:to>
                                        <p:strVal val="visible"/>
                                      </p:to>
                                    </p:set>
                                    <p:animEffect transition="in" filter="fade">
                                      <p:cBhvr>
                                        <p:cTn id="30" dur="500"/>
                                        <p:tgtEl>
                                          <p:spTgt spid="4">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4">
                                            <p:txEl>
                                              <p:pRg st="8" end="8"/>
                                            </p:txEl>
                                          </p:spTgt>
                                        </p:tgtEl>
                                        <p:attrNameLst>
                                          <p:attrName>style.visibility</p:attrName>
                                        </p:attrNameLst>
                                      </p:cBhvr>
                                      <p:to>
                                        <p:strVal val="visible"/>
                                      </p:to>
                                    </p:set>
                                    <p:animEffect transition="in" filter="fade">
                                      <p:cBhvr>
                                        <p:cTn id="33" dur="500"/>
                                        <p:tgtEl>
                                          <p:spTgt spid="4">
                                            <p:txEl>
                                              <p:pRg st="8" end="8"/>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4">
                                            <p:txEl>
                                              <p:pRg st="9" end="9"/>
                                            </p:txEl>
                                          </p:spTgt>
                                        </p:tgtEl>
                                        <p:attrNameLst>
                                          <p:attrName>style.visibility</p:attrName>
                                        </p:attrNameLst>
                                      </p:cBhvr>
                                      <p:to>
                                        <p:strVal val="visible"/>
                                      </p:to>
                                    </p:set>
                                    <p:animEffect transition="in" filter="fade">
                                      <p:cBhvr>
                                        <p:cTn id="36"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FC0DF-C2C9-41E5-892B-DED5900A7F3B}"/>
              </a:ext>
            </a:extLst>
          </p:cNvPr>
          <p:cNvSpPr>
            <a:spLocks noGrp="1"/>
          </p:cNvSpPr>
          <p:nvPr>
            <p:ph type="title"/>
          </p:nvPr>
        </p:nvSpPr>
        <p:spPr/>
        <p:txBody>
          <a:bodyPr/>
          <a:lstStyle/>
          <a:p>
            <a:r>
              <a:rPr lang="en-US" dirty="0"/>
              <a:t>SmallSat HIAD Aeroshell - Design</a:t>
            </a:r>
          </a:p>
        </p:txBody>
      </p:sp>
      <p:sp>
        <p:nvSpPr>
          <p:cNvPr id="3" name="Slide Number Placeholder 2">
            <a:extLst>
              <a:ext uri="{FF2B5EF4-FFF2-40B4-BE49-F238E27FC236}">
                <a16:creationId xmlns:a16="http://schemas.microsoft.com/office/drawing/2014/main" id="{BF3CA2DC-1987-4902-9FF4-5FC0F0348C7B}"/>
              </a:ext>
            </a:extLst>
          </p:cNvPr>
          <p:cNvSpPr>
            <a:spLocks noGrp="1"/>
          </p:cNvSpPr>
          <p:nvPr>
            <p:ph type="sldNum" sz="quarter" idx="12"/>
          </p:nvPr>
        </p:nvSpPr>
        <p:spPr/>
        <p:txBody>
          <a:bodyPr/>
          <a:lstStyle/>
          <a:p>
            <a:fld id="{3A96046C-71AB-4C67-BFD7-3B9E891BD3A4}" type="slidenum">
              <a:rPr lang="en-US" smtClean="0"/>
              <a:t>7</a:t>
            </a:fld>
            <a:endParaRPr lang="en-US"/>
          </a:p>
        </p:txBody>
      </p:sp>
      <p:sp>
        <p:nvSpPr>
          <p:cNvPr id="4" name="Content Placeholder 3">
            <a:extLst>
              <a:ext uri="{FF2B5EF4-FFF2-40B4-BE49-F238E27FC236}">
                <a16:creationId xmlns:a16="http://schemas.microsoft.com/office/drawing/2014/main" id="{6DD5FBC8-5E63-4FCE-A587-4E4F5D138592}"/>
              </a:ext>
            </a:extLst>
          </p:cNvPr>
          <p:cNvSpPr>
            <a:spLocks noGrp="1"/>
          </p:cNvSpPr>
          <p:nvPr>
            <p:ph idx="1"/>
          </p:nvPr>
        </p:nvSpPr>
        <p:spPr/>
        <p:txBody>
          <a:bodyPr/>
          <a:lstStyle/>
          <a:p>
            <a:r>
              <a:rPr lang="en-US" i="0" dirty="0"/>
              <a:t>Downscaling conducted using engineering models developed for LOFTID</a:t>
            </a:r>
          </a:p>
          <a:p>
            <a:pPr lvl="1"/>
            <a:r>
              <a:rPr lang="en-US" b="0" i="0" dirty="0"/>
              <a:t>Detailed analysis can be found in Mann et al. [7]</a:t>
            </a:r>
            <a:r>
              <a:rPr lang="en-US" i="0" dirty="0"/>
              <a:t> </a:t>
            </a:r>
            <a:endParaRPr lang="en-US" b="0" i="0" dirty="0"/>
          </a:p>
          <a:p>
            <a:pPr lvl="1"/>
            <a:r>
              <a:rPr lang="en-US" b="0" i="0" dirty="0"/>
              <a:t>70° sphere-cone w/ deployed diameters: 1.5m, 2m, 2.5m</a:t>
            </a:r>
          </a:p>
        </p:txBody>
      </p:sp>
      <p:pic>
        <p:nvPicPr>
          <p:cNvPr id="7" name="Picture 6">
            <a:extLst>
              <a:ext uri="{FF2B5EF4-FFF2-40B4-BE49-F238E27FC236}">
                <a16:creationId xmlns:a16="http://schemas.microsoft.com/office/drawing/2014/main" id="{FD4B0D38-54CF-4A98-8572-C8AD70B77C05}"/>
              </a:ext>
            </a:extLst>
          </p:cNvPr>
          <p:cNvPicPr>
            <a:picLocks noChangeAspect="1"/>
          </p:cNvPicPr>
          <p:nvPr/>
        </p:nvPicPr>
        <p:blipFill>
          <a:blip r:embed="rId3"/>
          <a:stretch>
            <a:fillRect/>
          </a:stretch>
        </p:blipFill>
        <p:spPr>
          <a:xfrm>
            <a:off x="6682741" y="2348084"/>
            <a:ext cx="5410200" cy="2276475"/>
          </a:xfrm>
          <a:prstGeom prst="rect">
            <a:avLst/>
          </a:prstGeom>
        </p:spPr>
      </p:pic>
      <p:graphicFrame>
        <p:nvGraphicFramePr>
          <p:cNvPr id="13" name="Table 15">
            <a:extLst>
              <a:ext uri="{FF2B5EF4-FFF2-40B4-BE49-F238E27FC236}">
                <a16:creationId xmlns:a16="http://schemas.microsoft.com/office/drawing/2014/main" id="{B2E2AEE8-5578-44FC-9F05-9D6E984058A0}"/>
              </a:ext>
            </a:extLst>
          </p:cNvPr>
          <p:cNvGraphicFramePr>
            <a:graphicFrameLocks noGrp="1"/>
          </p:cNvGraphicFramePr>
          <p:nvPr>
            <p:extLst>
              <p:ext uri="{D42A27DB-BD31-4B8C-83A1-F6EECF244321}">
                <p14:modId xmlns:p14="http://schemas.microsoft.com/office/powerpoint/2010/main" val="438940845"/>
              </p:ext>
            </p:extLst>
          </p:nvPr>
        </p:nvGraphicFramePr>
        <p:xfrm>
          <a:off x="6854989" y="4624559"/>
          <a:ext cx="5126889" cy="1752600"/>
        </p:xfrm>
        <a:graphic>
          <a:graphicData uri="http://schemas.openxmlformats.org/drawingml/2006/table">
            <a:tbl>
              <a:tblPr firstRow="1" bandRow="1">
                <a:tableStyleId>{5C22544A-7EE6-4342-B048-85BDC9FD1C3A}</a:tableStyleId>
              </a:tblPr>
              <a:tblGrid>
                <a:gridCol w="1324281">
                  <a:extLst>
                    <a:ext uri="{9D8B030D-6E8A-4147-A177-3AD203B41FA5}">
                      <a16:colId xmlns:a16="http://schemas.microsoft.com/office/drawing/2014/main" val="176757269"/>
                    </a:ext>
                  </a:extLst>
                </a:gridCol>
                <a:gridCol w="828769">
                  <a:extLst>
                    <a:ext uri="{9D8B030D-6E8A-4147-A177-3AD203B41FA5}">
                      <a16:colId xmlns:a16="http://schemas.microsoft.com/office/drawing/2014/main" val="3737337184"/>
                    </a:ext>
                  </a:extLst>
                </a:gridCol>
                <a:gridCol w="967416">
                  <a:extLst>
                    <a:ext uri="{9D8B030D-6E8A-4147-A177-3AD203B41FA5}">
                      <a16:colId xmlns:a16="http://schemas.microsoft.com/office/drawing/2014/main" val="113004622"/>
                    </a:ext>
                  </a:extLst>
                </a:gridCol>
                <a:gridCol w="2006423">
                  <a:extLst>
                    <a:ext uri="{9D8B030D-6E8A-4147-A177-3AD203B41FA5}">
                      <a16:colId xmlns:a16="http://schemas.microsoft.com/office/drawing/2014/main" val="547837317"/>
                    </a:ext>
                  </a:extLst>
                </a:gridCol>
              </a:tblGrid>
              <a:tr h="370840">
                <a:tc>
                  <a:txBody>
                    <a:bodyPr/>
                    <a:lstStyle/>
                    <a:p>
                      <a:r>
                        <a:rPr lang="en-US" sz="1800" dirty="0"/>
                        <a:t>Diameter (m)</a:t>
                      </a:r>
                    </a:p>
                  </a:txBody>
                  <a:tcPr/>
                </a:tc>
                <a:tc>
                  <a:txBody>
                    <a:bodyPr/>
                    <a:lstStyle/>
                    <a:p>
                      <a:r>
                        <a:rPr lang="en-US" sz="1800" dirty="0"/>
                        <a:t>Mass (kg)</a:t>
                      </a:r>
                    </a:p>
                  </a:txBody>
                  <a:tcPr/>
                </a:tc>
                <a:tc>
                  <a:txBody>
                    <a:bodyPr/>
                    <a:lstStyle/>
                    <a:p>
                      <a:r>
                        <a:rPr lang="en-US" sz="1800" dirty="0"/>
                        <a:t>Area</a:t>
                      </a:r>
                    </a:p>
                    <a:p>
                      <a:r>
                        <a:rPr lang="en-US" sz="1800" dirty="0"/>
                        <a:t>(m</a:t>
                      </a:r>
                      <a:r>
                        <a:rPr lang="en-US" sz="1800" baseline="30000" dirty="0"/>
                        <a:t>2</a:t>
                      </a:r>
                      <a:r>
                        <a:rPr lang="en-US" sz="1800" dirty="0"/>
                        <a:t>)</a:t>
                      </a:r>
                    </a:p>
                  </a:txBody>
                  <a:tcPr/>
                </a:tc>
                <a:tc>
                  <a:txBody>
                    <a:bodyPr/>
                    <a:lstStyle/>
                    <a:p>
                      <a:r>
                        <a:rPr lang="en-US" sz="1800" dirty="0"/>
                        <a:t>Ballistic Coefficient (kg/m</a:t>
                      </a:r>
                      <a:r>
                        <a:rPr lang="en-US" sz="1800" baseline="30000" dirty="0"/>
                        <a:t>2</a:t>
                      </a:r>
                      <a:r>
                        <a:rPr lang="en-US" sz="1800" dirty="0"/>
                        <a:t>)</a:t>
                      </a:r>
                    </a:p>
                  </a:txBody>
                  <a:tcPr/>
                </a:tc>
                <a:extLst>
                  <a:ext uri="{0D108BD9-81ED-4DB2-BD59-A6C34878D82A}">
                    <a16:rowId xmlns:a16="http://schemas.microsoft.com/office/drawing/2014/main" val="2687332977"/>
                  </a:ext>
                </a:extLst>
              </a:tr>
              <a:tr h="370840">
                <a:tc>
                  <a:txBody>
                    <a:bodyPr/>
                    <a:lstStyle/>
                    <a:p>
                      <a:pPr algn="ctr"/>
                      <a:r>
                        <a:rPr lang="en-US" sz="1800" dirty="0"/>
                        <a:t>1.5</a:t>
                      </a:r>
                    </a:p>
                  </a:txBody>
                  <a:tcPr anchor="ctr"/>
                </a:tc>
                <a:tc>
                  <a:txBody>
                    <a:bodyPr/>
                    <a:lstStyle/>
                    <a:p>
                      <a:pPr algn="ctr"/>
                      <a:r>
                        <a:rPr lang="en-US" sz="1800" dirty="0"/>
                        <a:t>61</a:t>
                      </a:r>
                    </a:p>
                  </a:txBody>
                  <a:tcPr anchor="ctr"/>
                </a:tc>
                <a:tc>
                  <a:txBody>
                    <a:bodyPr/>
                    <a:lstStyle/>
                    <a:p>
                      <a:pPr algn="ctr"/>
                      <a:r>
                        <a:rPr lang="en-US" sz="1800" dirty="0"/>
                        <a:t>1.767</a:t>
                      </a:r>
                    </a:p>
                  </a:txBody>
                  <a:tcPr anchor="ctr"/>
                </a:tc>
                <a:tc>
                  <a:txBody>
                    <a:bodyPr/>
                    <a:lstStyle/>
                    <a:p>
                      <a:pPr algn="ctr"/>
                      <a:r>
                        <a:rPr lang="en-US" sz="1800" dirty="0"/>
                        <a:t>19</a:t>
                      </a:r>
                    </a:p>
                  </a:txBody>
                  <a:tcPr anchor="ctr"/>
                </a:tc>
                <a:extLst>
                  <a:ext uri="{0D108BD9-81ED-4DB2-BD59-A6C34878D82A}">
                    <a16:rowId xmlns:a16="http://schemas.microsoft.com/office/drawing/2014/main" val="1916321642"/>
                  </a:ext>
                </a:extLst>
              </a:tr>
              <a:tr h="370840">
                <a:tc>
                  <a:txBody>
                    <a:bodyPr/>
                    <a:lstStyle/>
                    <a:p>
                      <a:pPr algn="ctr"/>
                      <a:r>
                        <a:rPr lang="en-US" sz="1800" dirty="0"/>
                        <a:t>2</a:t>
                      </a:r>
                    </a:p>
                  </a:txBody>
                  <a:tcPr anchor="ctr"/>
                </a:tc>
                <a:tc>
                  <a:txBody>
                    <a:bodyPr/>
                    <a:lstStyle/>
                    <a:p>
                      <a:pPr algn="ctr"/>
                      <a:r>
                        <a:rPr lang="en-US" sz="1800" dirty="0"/>
                        <a:t>85</a:t>
                      </a:r>
                    </a:p>
                  </a:txBody>
                  <a:tcPr anchor="ctr"/>
                </a:tc>
                <a:tc>
                  <a:txBody>
                    <a:bodyPr/>
                    <a:lstStyle/>
                    <a:p>
                      <a:pPr algn="ctr"/>
                      <a:r>
                        <a:rPr lang="en-US" sz="1800" dirty="0"/>
                        <a:t>3.142</a:t>
                      </a:r>
                    </a:p>
                  </a:txBody>
                  <a:tcPr anchor="ctr"/>
                </a:tc>
                <a:tc>
                  <a:txBody>
                    <a:bodyPr/>
                    <a:lstStyle/>
                    <a:p>
                      <a:pPr algn="ctr"/>
                      <a:r>
                        <a:rPr lang="en-US" sz="1800" dirty="0"/>
                        <a:t>15</a:t>
                      </a:r>
                    </a:p>
                  </a:txBody>
                  <a:tcPr anchor="ctr"/>
                </a:tc>
                <a:extLst>
                  <a:ext uri="{0D108BD9-81ED-4DB2-BD59-A6C34878D82A}">
                    <a16:rowId xmlns:a16="http://schemas.microsoft.com/office/drawing/2014/main" val="1952730588"/>
                  </a:ext>
                </a:extLst>
              </a:tr>
              <a:tr h="370840">
                <a:tc>
                  <a:txBody>
                    <a:bodyPr/>
                    <a:lstStyle/>
                    <a:p>
                      <a:pPr algn="ctr"/>
                      <a:r>
                        <a:rPr lang="en-US" sz="1800" dirty="0"/>
                        <a:t>2.5</a:t>
                      </a:r>
                    </a:p>
                  </a:txBody>
                  <a:tcPr anchor="ctr"/>
                </a:tc>
                <a:tc>
                  <a:txBody>
                    <a:bodyPr/>
                    <a:lstStyle/>
                    <a:p>
                      <a:pPr algn="ctr"/>
                      <a:r>
                        <a:rPr lang="en-US" sz="1800" dirty="0"/>
                        <a:t>111</a:t>
                      </a:r>
                    </a:p>
                  </a:txBody>
                  <a:tcPr anchor="ctr"/>
                </a:tc>
                <a:tc>
                  <a:txBody>
                    <a:bodyPr/>
                    <a:lstStyle/>
                    <a:p>
                      <a:pPr algn="ctr"/>
                      <a:r>
                        <a:rPr lang="en-US" sz="1800" dirty="0"/>
                        <a:t>4.909</a:t>
                      </a:r>
                    </a:p>
                  </a:txBody>
                  <a:tcPr anchor="ctr"/>
                </a:tc>
                <a:tc>
                  <a:txBody>
                    <a:bodyPr/>
                    <a:lstStyle/>
                    <a:p>
                      <a:pPr algn="ctr"/>
                      <a:r>
                        <a:rPr lang="en-US" sz="1800" dirty="0"/>
                        <a:t>13</a:t>
                      </a:r>
                    </a:p>
                  </a:txBody>
                  <a:tcPr anchor="ctr"/>
                </a:tc>
                <a:extLst>
                  <a:ext uri="{0D108BD9-81ED-4DB2-BD59-A6C34878D82A}">
                    <a16:rowId xmlns:a16="http://schemas.microsoft.com/office/drawing/2014/main" val="2025194844"/>
                  </a:ext>
                </a:extLst>
              </a:tr>
            </a:tbl>
          </a:graphicData>
        </a:graphic>
      </p:graphicFrame>
      <p:sp>
        <p:nvSpPr>
          <p:cNvPr id="14" name="TextBox 13">
            <a:extLst>
              <a:ext uri="{FF2B5EF4-FFF2-40B4-BE49-F238E27FC236}">
                <a16:creationId xmlns:a16="http://schemas.microsoft.com/office/drawing/2014/main" id="{6B049C6F-877B-49E0-9170-B335D3C8AE9B}"/>
              </a:ext>
            </a:extLst>
          </p:cNvPr>
          <p:cNvSpPr txBox="1"/>
          <p:nvPr/>
        </p:nvSpPr>
        <p:spPr>
          <a:xfrm>
            <a:off x="37486" y="2348084"/>
            <a:ext cx="2503305" cy="861774"/>
          </a:xfrm>
          <a:prstGeom prst="rect">
            <a:avLst/>
          </a:prstGeom>
          <a:noFill/>
        </p:spPr>
        <p:txBody>
          <a:bodyPr wrap="square" rtlCol="0">
            <a:spAutoFit/>
          </a:bodyPr>
          <a:lstStyle/>
          <a:p>
            <a:r>
              <a:rPr lang="en-US" b="1" u="sng" dirty="0"/>
              <a:t>1.5 m Diameter HIAD</a:t>
            </a:r>
          </a:p>
          <a:p>
            <a:r>
              <a:rPr lang="en-US" sz="1600" dirty="0"/>
              <a:t>Diameter: 33 cm/ 13 in</a:t>
            </a:r>
          </a:p>
          <a:p>
            <a:r>
              <a:rPr lang="en-US" sz="1600" dirty="0"/>
              <a:t>Height: 30 cm/ 11.81 in</a:t>
            </a:r>
            <a:endParaRPr lang="en-US" dirty="0"/>
          </a:p>
        </p:txBody>
      </p:sp>
      <p:sp>
        <p:nvSpPr>
          <p:cNvPr id="15" name="TextBox 14">
            <a:extLst>
              <a:ext uri="{FF2B5EF4-FFF2-40B4-BE49-F238E27FC236}">
                <a16:creationId xmlns:a16="http://schemas.microsoft.com/office/drawing/2014/main" id="{79A9E8E6-BB25-45D3-B151-0328EB14D05E}"/>
              </a:ext>
            </a:extLst>
          </p:cNvPr>
          <p:cNvSpPr txBox="1"/>
          <p:nvPr/>
        </p:nvSpPr>
        <p:spPr>
          <a:xfrm>
            <a:off x="2166296" y="2348084"/>
            <a:ext cx="2503305" cy="861774"/>
          </a:xfrm>
          <a:prstGeom prst="rect">
            <a:avLst/>
          </a:prstGeom>
          <a:noFill/>
        </p:spPr>
        <p:txBody>
          <a:bodyPr wrap="square" rtlCol="0">
            <a:spAutoFit/>
          </a:bodyPr>
          <a:lstStyle/>
          <a:p>
            <a:r>
              <a:rPr lang="en-US" b="1" u="sng" dirty="0"/>
              <a:t>2 m Diameter HIAD</a:t>
            </a:r>
          </a:p>
          <a:p>
            <a:r>
              <a:rPr lang="en-US" sz="1600" dirty="0"/>
              <a:t>Diameter: 44 cm/ 17.3 in</a:t>
            </a:r>
          </a:p>
          <a:p>
            <a:r>
              <a:rPr lang="en-US" sz="1600" dirty="0"/>
              <a:t>Height: 40 cm/ 15.75 in</a:t>
            </a:r>
            <a:endParaRPr lang="en-US" dirty="0"/>
          </a:p>
        </p:txBody>
      </p:sp>
      <p:sp>
        <p:nvSpPr>
          <p:cNvPr id="16" name="TextBox 15">
            <a:extLst>
              <a:ext uri="{FF2B5EF4-FFF2-40B4-BE49-F238E27FC236}">
                <a16:creationId xmlns:a16="http://schemas.microsoft.com/office/drawing/2014/main" id="{BC17FE6C-602C-49EF-959C-BD1603BE695C}"/>
              </a:ext>
            </a:extLst>
          </p:cNvPr>
          <p:cNvSpPr txBox="1"/>
          <p:nvPr/>
        </p:nvSpPr>
        <p:spPr>
          <a:xfrm>
            <a:off x="4351684" y="2348577"/>
            <a:ext cx="2503305" cy="861774"/>
          </a:xfrm>
          <a:prstGeom prst="rect">
            <a:avLst/>
          </a:prstGeom>
          <a:noFill/>
        </p:spPr>
        <p:txBody>
          <a:bodyPr wrap="square" rtlCol="0">
            <a:spAutoFit/>
          </a:bodyPr>
          <a:lstStyle/>
          <a:p>
            <a:r>
              <a:rPr lang="en-US" b="1" u="sng" dirty="0"/>
              <a:t>2.5 m Diameter HIAD</a:t>
            </a:r>
          </a:p>
          <a:p>
            <a:r>
              <a:rPr lang="en-US" sz="1600" dirty="0"/>
              <a:t>Diameter: 55 cm/ 21.7 in</a:t>
            </a:r>
          </a:p>
          <a:p>
            <a:r>
              <a:rPr lang="en-US" sz="1600" dirty="0"/>
              <a:t>Height: 50 cm/ 19.67 in</a:t>
            </a:r>
            <a:endParaRPr lang="en-US" dirty="0"/>
          </a:p>
        </p:txBody>
      </p:sp>
      <p:sp>
        <p:nvSpPr>
          <p:cNvPr id="19" name="TextBox 18">
            <a:extLst>
              <a:ext uri="{FF2B5EF4-FFF2-40B4-BE49-F238E27FC236}">
                <a16:creationId xmlns:a16="http://schemas.microsoft.com/office/drawing/2014/main" id="{CAF22F1E-E9A4-443C-85DB-8662AD751171}"/>
              </a:ext>
            </a:extLst>
          </p:cNvPr>
          <p:cNvSpPr txBox="1"/>
          <p:nvPr/>
        </p:nvSpPr>
        <p:spPr>
          <a:xfrm>
            <a:off x="851235" y="6041259"/>
            <a:ext cx="1347883" cy="369332"/>
          </a:xfrm>
          <a:prstGeom prst="rect">
            <a:avLst/>
          </a:prstGeom>
          <a:noFill/>
        </p:spPr>
        <p:txBody>
          <a:bodyPr wrap="square" rtlCol="0">
            <a:spAutoFit/>
          </a:bodyPr>
          <a:lstStyle/>
          <a:p>
            <a:r>
              <a:rPr lang="en-US" dirty="0">
                <a:solidFill>
                  <a:schemeClr val="bg1"/>
                </a:solidFill>
              </a:rPr>
              <a:t>&lt; 24 INCH &gt;</a:t>
            </a:r>
          </a:p>
        </p:txBody>
      </p:sp>
      <p:sp>
        <p:nvSpPr>
          <p:cNvPr id="20" name="TextBox 19">
            <a:extLst>
              <a:ext uri="{FF2B5EF4-FFF2-40B4-BE49-F238E27FC236}">
                <a16:creationId xmlns:a16="http://schemas.microsoft.com/office/drawing/2014/main" id="{D799F826-6ED0-41CD-8A38-320F2CB39AFC}"/>
              </a:ext>
            </a:extLst>
          </p:cNvPr>
          <p:cNvSpPr txBox="1"/>
          <p:nvPr/>
        </p:nvSpPr>
        <p:spPr>
          <a:xfrm rot="16200000">
            <a:off x="1504963" y="4983051"/>
            <a:ext cx="1388310" cy="369332"/>
          </a:xfrm>
          <a:prstGeom prst="rect">
            <a:avLst/>
          </a:prstGeom>
          <a:noFill/>
        </p:spPr>
        <p:txBody>
          <a:bodyPr wrap="square" rtlCol="0">
            <a:spAutoFit/>
          </a:bodyPr>
          <a:lstStyle/>
          <a:p>
            <a:r>
              <a:rPr lang="en-US" dirty="0">
                <a:solidFill>
                  <a:schemeClr val="bg1"/>
                </a:solidFill>
              </a:rPr>
              <a:t>&lt; 38 INCH &gt;</a:t>
            </a:r>
          </a:p>
        </p:txBody>
      </p:sp>
      <p:pic>
        <p:nvPicPr>
          <p:cNvPr id="21" name="Picture 20" descr="Shape, rectangle&#10;&#10;Description automatically generated">
            <a:extLst>
              <a:ext uri="{FF2B5EF4-FFF2-40B4-BE49-F238E27FC236}">
                <a16:creationId xmlns:a16="http://schemas.microsoft.com/office/drawing/2014/main" id="{5D77FB9C-B666-4DFB-B39B-6E108DD9C54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3245" t="26879" r="23084" b="27287"/>
          <a:stretch/>
        </p:blipFill>
        <p:spPr>
          <a:xfrm rot="16200000">
            <a:off x="-519517" y="3798164"/>
            <a:ext cx="3226858" cy="2081551"/>
          </a:xfrm>
          <a:prstGeom prst="rect">
            <a:avLst/>
          </a:prstGeom>
        </p:spPr>
      </p:pic>
      <p:sp>
        <p:nvSpPr>
          <p:cNvPr id="22" name="TextBox 21">
            <a:extLst>
              <a:ext uri="{FF2B5EF4-FFF2-40B4-BE49-F238E27FC236}">
                <a16:creationId xmlns:a16="http://schemas.microsoft.com/office/drawing/2014/main" id="{6A63DA7E-1BC5-4CC1-B870-D379B658DC55}"/>
              </a:ext>
            </a:extLst>
          </p:cNvPr>
          <p:cNvSpPr txBox="1"/>
          <p:nvPr/>
        </p:nvSpPr>
        <p:spPr>
          <a:xfrm>
            <a:off x="514564" y="5982635"/>
            <a:ext cx="1347883" cy="369332"/>
          </a:xfrm>
          <a:prstGeom prst="rect">
            <a:avLst/>
          </a:prstGeom>
          <a:noFill/>
        </p:spPr>
        <p:txBody>
          <a:bodyPr wrap="square" rtlCol="0">
            <a:spAutoFit/>
          </a:bodyPr>
          <a:lstStyle/>
          <a:p>
            <a:r>
              <a:rPr lang="en-US" dirty="0">
                <a:solidFill>
                  <a:schemeClr val="bg1"/>
                </a:solidFill>
              </a:rPr>
              <a:t>&lt; 28 INCH &gt;</a:t>
            </a:r>
          </a:p>
        </p:txBody>
      </p:sp>
      <p:sp>
        <p:nvSpPr>
          <p:cNvPr id="23" name="Rectangle 22">
            <a:extLst>
              <a:ext uri="{FF2B5EF4-FFF2-40B4-BE49-F238E27FC236}">
                <a16:creationId xmlns:a16="http://schemas.microsoft.com/office/drawing/2014/main" id="{F61EAB9C-93E7-4604-9FDE-46D21718AF04}"/>
              </a:ext>
            </a:extLst>
          </p:cNvPr>
          <p:cNvSpPr/>
          <p:nvPr/>
        </p:nvSpPr>
        <p:spPr>
          <a:xfrm>
            <a:off x="412593" y="3351150"/>
            <a:ext cx="1347883" cy="1018965"/>
          </a:xfrm>
          <a:prstGeom prst="rect">
            <a:avLst/>
          </a:prstGeom>
          <a:solidFill>
            <a:srgbClr val="494792"/>
          </a:solidFill>
          <a:ln>
            <a:solidFill>
              <a:srgbClr val="4947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descr="Shape, rectangle&#10;&#10;Description automatically generated">
            <a:extLst>
              <a:ext uri="{FF2B5EF4-FFF2-40B4-BE49-F238E27FC236}">
                <a16:creationId xmlns:a16="http://schemas.microsoft.com/office/drawing/2014/main" id="{646A8A99-0F4F-4D78-B06B-D41F8105F58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8407" t="38545" r="25690" b="37347"/>
          <a:stretch/>
        </p:blipFill>
        <p:spPr>
          <a:xfrm rot="16200000">
            <a:off x="603727" y="3277249"/>
            <a:ext cx="1018967" cy="1166767"/>
          </a:xfrm>
          <a:prstGeom prst="rect">
            <a:avLst/>
          </a:prstGeom>
        </p:spPr>
      </p:pic>
      <p:sp>
        <p:nvSpPr>
          <p:cNvPr id="25" name="TextBox 24">
            <a:extLst>
              <a:ext uri="{FF2B5EF4-FFF2-40B4-BE49-F238E27FC236}">
                <a16:creationId xmlns:a16="http://schemas.microsoft.com/office/drawing/2014/main" id="{0FEB0D54-285C-42BE-BD4A-3BB4227A23BC}"/>
              </a:ext>
            </a:extLst>
          </p:cNvPr>
          <p:cNvSpPr txBox="1"/>
          <p:nvPr/>
        </p:nvSpPr>
        <p:spPr>
          <a:xfrm rot="16200000">
            <a:off x="1168292" y="4924427"/>
            <a:ext cx="1388310" cy="369332"/>
          </a:xfrm>
          <a:prstGeom prst="rect">
            <a:avLst/>
          </a:prstGeom>
          <a:noFill/>
        </p:spPr>
        <p:txBody>
          <a:bodyPr wrap="square" rtlCol="0">
            <a:spAutoFit/>
          </a:bodyPr>
          <a:lstStyle/>
          <a:p>
            <a:r>
              <a:rPr lang="en-US" dirty="0">
                <a:solidFill>
                  <a:schemeClr val="bg1"/>
                </a:solidFill>
              </a:rPr>
              <a:t>&lt; 38 INCH &gt;</a:t>
            </a:r>
          </a:p>
        </p:txBody>
      </p:sp>
      <p:cxnSp>
        <p:nvCxnSpPr>
          <p:cNvPr id="26" name="Straight Connector 25">
            <a:extLst>
              <a:ext uri="{FF2B5EF4-FFF2-40B4-BE49-F238E27FC236}">
                <a16:creationId xmlns:a16="http://schemas.microsoft.com/office/drawing/2014/main" id="{F3BECDBD-FBDE-4B66-A48F-D419BE093522}"/>
              </a:ext>
            </a:extLst>
          </p:cNvPr>
          <p:cNvCxnSpPr>
            <a:cxnSpLocks/>
          </p:cNvCxnSpPr>
          <p:nvPr/>
        </p:nvCxnSpPr>
        <p:spPr>
          <a:xfrm>
            <a:off x="574181" y="3831541"/>
            <a:ext cx="999303" cy="0"/>
          </a:xfrm>
          <a:prstGeom prst="line">
            <a:avLst/>
          </a:prstGeom>
          <a:ln w="57150">
            <a:solidFill>
              <a:srgbClr val="84B96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3B72F04F-6E19-42AA-B32A-597930CB162A}"/>
              </a:ext>
            </a:extLst>
          </p:cNvPr>
          <p:cNvSpPr txBox="1"/>
          <p:nvPr/>
        </p:nvSpPr>
        <p:spPr>
          <a:xfrm>
            <a:off x="394552" y="3377846"/>
            <a:ext cx="1383963" cy="461665"/>
          </a:xfrm>
          <a:prstGeom prst="rect">
            <a:avLst/>
          </a:prstGeom>
          <a:noFill/>
        </p:spPr>
        <p:txBody>
          <a:bodyPr wrap="square" rtlCol="0">
            <a:spAutoFit/>
          </a:bodyPr>
          <a:lstStyle/>
          <a:p>
            <a:pPr algn="ctr"/>
            <a:r>
              <a:rPr lang="en-US" sz="2400" dirty="0">
                <a:solidFill>
                  <a:srgbClr val="84B963"/>
                </a:solidFill>
              </a:rPr>
              <a:t>Diameter</a:t>
            </a:r>
          </a:p>
        </p:txBody>
      </p:sp>
      <p:sp>
        <p:nvSpPr>
          <p:cNvPr id="28" name="TextBox 27">
            <a:extLst>
              <a:ext uri="{FF2B5EF4-FFF2-40B4-BE49-F238E27FC236}">
                <a16:creationId xmlns:a16="http://schemas.microsoft.com/office/drawing/2014/main" id="{744C6D95-0C46-43E2-9011-4D38723BDB98}"/>
              </a:ext>
            </a:extLst>
          </p:cNvPr>
          <p:cNvSpPr txBox="1"/>
          <p:nvPr/>
        </p:nvSpPr>
        <p:spPr>
          <a:xfrm>
            <a:off x="3043136" y="6041259"/>
            <a:ext cx="1347883" cy="369332"/>
          </a:xfrm>
          <a:prstGeom prst="rect">
            <a:avLst/>
          </a:prstGeom>
          <a:noFill/>
        </p:spPr>
        <p:txBody>
          <a:bodyPr wrap="square" rtlCol="0">
            <a:spAutoFit/>
          </a:bodyPr>
          <a:lstStyle/>
          <a:p>
            <a:r>
              <a:rPr lang="en-US" dirty="0">
                <a:solidFill>
                  <a:schemeClr val="bg1"/>
                </a:solidFill>
              </a:rPr>
              <a:t>&lt; 24 INCH &gt;</a:t>
            </a:r>
          </a:p>
        </p:txBody>
      </p:sp>
      <p:sp>
        <p:nvSpPr>
          <p:cNvPr id="29" name="TextBox 28">
            <a:extLst>
              <a:ext uri="{FF2B5EF4-FFF2-40B4-BE49-F238E27FC236}">
                <a16:creationId xmlns:a16="http://schemas.microsoft.com/office/drawing/2014/main" id="{9190F4C8-4715-45F4-8C24-A3270C5765C8}"/>
              </a:ext>
            </a:extLst>
          </p:cNvPr>
          <p:cNvSpPr txBox="1"/>
          <p:nvPr/>
        </p:nvSpPr>
        <p:spPr>
          <a:xfrm rot="16200000">
            <a:off x="3696864" y="4983051"/>
            <a:ext cx="1388310" cy="369332"/>
          </a:xfrm>
          <a:prstGeom prst="rect">
            <a:avLst/>
          </a:prstGeom>
          <a:noFill/>
        </p:spPr>
        <p:txBody>
          <a:bodyPr wrap="square" rtlCol="0">
            <a:spAutoFit/>
          </a:bodyPr>
          <a:lstStyle/>
          <a:p>
            <a:r>
              <a:rPr lang="en-US" dirty="0">
                <a:solidFill>
                  <a:schemeClr val="bg1"/>
                </a:solidFill>
              </a:rPr>
              <a:t>&lt; 38 INCH &gt;</a:t>
            </a:r>
          </a:p>
        </p:txBody>
      </p:sp>
      <p:pic>
        <p:nvPicPr>
          <p:cNvPr id="30" name="Picture 29" descr="Shape, rectangle&#10;&#10;Description automatically generated">
            <a:extLst>
              <a:ext uri="{FF2B5EF4-FFF2-40B4-BE49-F238E27FC236}">
                <a16:creationId xmlns:a16="http://schemas.microsoft.com/office/drawing/2014/main" id="{A2A89C86-C74B-40C5-8FEA-E2FEA0A3327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3245" t="26879" r="23084" b="27287"/>
          <a:stretch/>
        </p:blipFill>
        <p:spPr>
          <a:xfrm rot="16200000">
            <a:off x="1672384" y="3798164"/>
            <a:ext cx="3226858" cy="2081551"/>
          </a:xfrm>
          <a:prstGeom prst="rect">
            <a:avLst/>
          </a:prstGeom>
        </p:spPr>
      </p:pic>
      <p:sp>
        <p:nvSpPr>
          <p:cNvPr id="31" name="TextBox 30">
            <a:extLst>
              <a:ext uri="{FF2B5EF4-FFF2-40B4-BE49-F238E27FC236}">
                <a16:creationId xmlns:a16="http://schemas.microsoft.com/office/drawing/2014/main" id="{1DAC15E3-BF09-4B59-9773-F6658A305E3D}"/>
              </a:ext>
            </a:extLst>
          </p:cNvPr>
          <p:cNvSpPr txBox="1"/>
          <p:nvPr/>
        </p:nvSpPr>
        <p:spPr>
          <a:xfrm>
            <a:off x="2706465" y="5982635"/>
            <a:ext cx="1347883" cy="369332"/>
          </a:xfrm>
          <a:prstGeom prst="rect">
            <a:avLst/>
          </a:prstGeom>
          <a:noFill/>
        </p:spPr>
        <p:txBody>
          <a:bodyPr wrap="square" rtlCol="0">
            <a:spAutoFit/>
          </a:bodyPr>
          <a:lstStyle/>
          <a:p>
            <a:r>
              <a:rPr lang="en-US" dirty="0">
                <a:solidFill>
                  <a:schemeClr val="bg1"/>
                </a:solidFill>
              </a:rPr>
              <a:t>&lt; 28 INCH &gt;</a:t>
            </a:r>
          </a:p>
        </p:txBody>
      </p:sp>
      <p:sp>
        <p:nvSpPr>
          <p:cNvPr id="32" name="Rectangle 31">
            <a:extLst>
              <a:ext uri="{FF2B5EF4-FFF2-40B4-BE49-F238E27FC236}">
                <a16:creationId xmlns:a16="http://schemas.microsoft.com/office/drawing/2014/main" id="{A4DB8588-2868-4CC5-AF12-DF7BFB89246E}"/>
              </a:ext>
            </a:extLst>
          </p:cNvPr>
          <p:cNvSpPr/>
          <p:nvPr/>
        </p:nvSpPr>
        <p:spPr>
          <a:xfrm>
            <a:off x="2604494" y="3351150"/>
            <a:ext cx="1347883" cy="1018965"/>
          </a:xfrm>
          <a:prstGeom prst="rect">
            <a:avLst/>
          </a:prstGeom>
          <a:solidFill>
            <a:srgbClr val="494792"/>
          </a:solidFill>
          <a:ln>
            <a:solidFill>
              <a:srgbClr val="4947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descr="Shape, rectangle&#10;&#10;Description automatically generated">
            <a:extLst>
              <a:ext uri="{FF2B5EF4-FFF2-40B4-BE49-F238E27FC236}">
                <a16:creationId xmlns:a16="http://schemas.microsoft.com/office/drawing/2014/main" id="{3EA78F79-B731-4DBF-85F6-CB68F253CB3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8407" t="38545" r="25690" b="37347"/>
          <a:stretch/>
        </p:blipFill>
        <p:spPr>
          <a:xfrm rot="16200000">
            <a:off x="2748563" y="3285307"/>
            <a:ext cx="1122412" cy="1285216"/>
          </a:xfrm>
          <a:prstGeom prst="rect">
            <a:avLst/>
          </a:prstGeom>
        </p:spPr>
      </p:pic>
      <p:sp>
        <p:nvSpPr>
          <p:cNvPr id="34" name="TextBox 33">
            <a:extLst>
              <a:ext uri="{FF2B5EF4-FFF2-40B4-BE49-F238E27FC236}">
                <a16:creationId xmlns:a16="http://schemas.microsoft.com/office/drawing/2014/main" id="{9346C730-F353-43F4-AC25-526EC88BC416}"/>
              </a:ext>
            </a:extLst>
          </p:cNvPr>
          <p:cNvSpPr txBox="1"/>
          <p:nvPr/>
        </p:nvSpPr>
        <p:spPr>
          <a:xfrm rot="16200000">
            <a:off x="3360193" y="4924427"/>
            <a:ext cx="1388310" cy="369332"/>
          </a:xfrm>
          <a:prstGeom prst="rect">
            <a:avLst/>
          </a:prstGeom>
          <a:noFill/>
        </p:spPr>
        <p:txBody>
          <a:bodyPr wrap="square" rtlCol="0">
            <a:spAutoFit/>
          </a:bodyPr>
          <a:lstStyle/>
          <a:p>
            <a:r>
              <a:rPr lang="en-US" dirty="0">
                <a:solidFill>
                  <a:schemeClr val="bg1"/>
                </a:solidFill>
              </a:rPr>
              <a:t>&lt; 38 INCH &gt;</a:t>
            </a:r>
          </a:p>
        </p:txBody>
      </p:sp>
      <p:cxnSp>
        <p:nvCxnSpPr>
          <p:cNvPr id="35" name="Straight Connector 34">
            <a:extLst>
              <a:ext uri="{FF2B5EF4-FFF2-40B4-BE49-F238E27FC236}">
                <a16:creationId xmlns:a16="http://schemas.microsoft.com/office/drawing/2014/main" id="{4B61A36A-A928-4D65-A607-55BA65BF929A}"/>
              </a:ext>
            </a:extLst>
          </p:cNvPr>
          <p:cNvCxnSpPr/>
          <p:nvPr/>
        </p:nvCxnSpPr>
        <p:spPr>
          <a:xfrm>
            <a:off x="2604494" y="3366708"/>
            <a:ext cx="0" cy="1122413"/>
          </a:xfrm>
          <a:prstGeom prst="line">
            <a:avLst/>
          </a:prstGeom>
          <a:ln w="57150">
            <a:solidFill>
              <a:srgbClr val="84B963"/>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B9D72B60-040B-4ADF-9839-3E437B43D2B0}"/>
              </a:ext>
            </a:extLst>
          </p:cNvPr>
          <p:cNvSpPr txBox="1"/>
          <p:nvPr/>
        </p:nvSpPr>
        <p:spPr>
          <a:xfrm>
            <a:off x="2687645" y="3644788"/>
            <a:ext cx="1163217" cy="461665"/>
          </a:xfrm>
          <a:prstGeom prst="rect">
            <a:avLst/>
          </a:prstGeom>
          <a:noFill/>
        </p:spPr>
        <p:txBody>
          <a:bodyPr wrap="square" rtlCol="0">
            <a:spAutoFit/>
          </a:bodyPr>
          <a:lstStyle/>
          <a:p>
            <a:pPr algn="ctr"/>
            <a:r>
              <a:rPr lang="en-US" sz="2400" dirty="0">
                <a:solidFill>
                  <a:srgbClr val="84B963"/>
                </a:solidFill>
              </a:rPr>
              <a:t>Height</a:t>
            </a:r>
          </a:p>
        </p:txBody>
      </p:sp>
      <p:sp>
        <p:nvSpPr>
          <p:cNvPr id="37" name="TextBox 36">
            <a:extLst>
              <a:ext uri="{FF2B5EF4-FFF2-40B4-BE49-F238E27FC236}">
                <a16:creationId xmlns:a16="http://schemas.microsoft.com/office/drawing/2014/main" id="{A5EAC0E2-C98E-4D09-82B8-A8155D42D339}"/>
              </a:ext>
            </a:extLst>
          </p:cNvPr>
          <p:cNvSpPr txBox="1"/>
          <p:nvPr/>
        </p:nvSpPr>
        <p:spPr>
          <a:xfrm>
            <a:off x="5211904" y="6041259"/>
            <a:ext cx="1347883" cy="369332"/>
          </a:xfrm>
          <a:prstGeom prst="rect">
            <a:avLst/>
          </a:prstGeom>
          <a:noFill/>
        </p:spPr>
        <p:txBody>
          <a:bodyPr wrap="square" rtlCol="0">
            <a:spAutoFit/>
          </a:bodyPr>
          <a:lstStyle/>
          <a:p>
            <a:r>
              <a:rPr lang="en-US" dirty="0">
                <a:solidFill>
                  <a:schemeClr val="bg1"/>
                </a:solidFill>
              </a:rPr>
              <a:t>&lt; 24 INCH &gt;</a:t>
            </a:r>
          </a:p>
        </p:txBody>
      </p:sp>
      <p:sp>
        <p:nvSpPr>
          <p:cNvPr id="38" name="TextBox 37">
            <a:extLst>
              <a:ext uri="{FF2B5EF4-FFF2-40B4-BE49-F238E27FC236}">
                <a16:creationId xmlns:a16="http://schemas.microsoft.com/office/drawing/2014/main" id="{B813B4BF-DAF1-46C1-A50A-39DFFCBAD6EA}"/>
              </a:ext>
            </a:extLst>
          </p:cNvPr>
          <p:cNvSpPr txBox="1"/>
          <p:nvPr/>
        </p:nvSpPr>
        <p:spPr>
          <a:xfrm rot="16200000">
            <a:off x="5865632" y="4983051"/>
            <a:ext cx="1388310" cy="369332"/>
          </a:xfrm>
          <a:prstGeom prst="rect">
            <a:avLst/>
          </a:prstGeom>
          <a:noFill/>
        </p:spPr>
        <p:txBody>
          <a:bodyPr wrap="square" rtlCol="0">
            <a:spAutoFit/>
          </a:bodyPr>
          <a:lstStyle/>
          <a:p>
            <a:r>
              <a:rPr lang="en-US" dirty="0">
                <a:solidFill>
                  <a:schemeClr val="bg1"/>
                </a:solidFill>
              </a:rPr>
              <a:t>&lt; 38 INCH &gt;</a:t>
            </a:r>
          </a:p>
        </p:txBody>
      </p:sp>
      <p:pic>
        <p:nvPicPr>
          <p:cNvPr id="39" name="Picture 38" descr="Shape, rectangle&#10;&#10;Description automatically generated">
            <a:extLst>
              <a:ext uri="{FF2B5EF4-FFF2-40B4-BE49-F238E27FC236}">
                <a16:creationId xmlns:a16="http://schemas.microsoft.com/office/drawing/2014/main" id="{257E97B5-42C1-4C7D-8D4D-53D8F36585D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3245" t="26879" r="23084" b="27287"/>
          <a:stretch/>
        </p:blipFill>
        <p:spPr>
          <a:xfrm rot="16200000">
            <a:off x="3841152" y="3798164"/>
            <a:ext cx="3226858" cy="2081551"/>
          </a:xfrm>
          <a:prstGeom prst="rect">
            <a:avLst/>
          </a:prstGeom>
        </p:spPr>
      </p:pic>
      <p:sp>
        <p:nvSpPr>
          <p:cNvPr id="40" name="TextBox 39">
            <a:extLst>
              <a:ext uri="{FF2B5EF4-FFF2-40B4-BE49-F238E27FC236}">
                <a16:creationId xmlns:a16="http://schemas.microsoft.com/office/drawing/2014/main" id="{ABE723C5-ED0B-4208-848C-EB1737092ADE}"/>
              </a:ext>
            </a:extLst>
          </p:cNvPr>
          <p:cNvSpPr txBox="1"/>
          <p:nvPr/>
        </p:nvSpPr>
        <p:spPr>
          <a:xfrm>
            <a:off x="4875233" y="5982635"/>
            <a:ext cx="1347883" cy="369332"/>
          </a:xfrm>
          <a:prstGeom prst="rect">
            <a:avLst/>
          </a:prstGeom>
          <a:noFill/>
        </p:spPr>
        <p:txBody>
          <a:bodyPr wrap="square" rtlCol="0">
            <a:spAutoFit/>
          </a:bodyPr>
          <a:lstStyle/>
          <a:p>
            <a:r>
              <a:rPr lang="en-US" dirty="0">
                <a:solidFill>
                  <a:schemeClr val="bg1"/>
                </a:solidFill>
              </a:rPr>
              <a:t>&lt; 28 INCH &gt;</a:t>
            </a:r>
          </a:p>
        </p:txBody>
      </p:sp>
      <p:sp>
        <p:nvSpPr>
          <p:cNvPr id="41" name="Rectangle 40">
            <a:extLst>
              <a:ext uri="{FF2B5EF4-FFF2-40B4-BE49-F238E27FC236}">
                <a16:creationId xmlns:a16="http://schemas.microsoft.com/office/drawing/2014/main" id="{956B61A0-E569-4FF8-BEF4-1D19E128AE34}"/>
              </a:ext>
            </a:extLst>
          </p:cNvPr>
          <p:cNvSpPr/>
          <p:nvPr/>
        </p:nvSpPr>
        <p:spPr>
          <a:xfrm>
            <a:off x="4773262" y="3351150"/>
            <a:ext cx="1347883" cy="1018965"/>
          </a:xfrm>
          <a:prstGeom prst="rect">
            <a:avLst/>
          </a:prstGeom>
          <a:solidFill>
            <a:srgbClr val="494792"/>
          </a:solidFill>
          <a:ln>
            <a:solidFill>
              <a:srgbClr val="4947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2" name="Picture 41" descr="Shape, rectangle&#10;&#10;Description automatically generated">
            <a:extLst>
              <a:ext uri="{FF2B5EF4-FFF2-40B4-BE49-F238E27FC236}">
                <a16:creationId xmlns:a16="http://schemas.microsoft.com/office/drawing/2014/main" id="{D04CF6C2-5394-4991-9367-43B7BBC6026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8407" t="38545" r="25690" b="37347"/>
          <a:stretch/>
        </p:blipFill>
        <p:spPr>
          <a:xfrm rot="16200000">
            <a:off x="4837486" y="3297741"/>
            <a:ext cx="1307768" cy="1497460"/>
          </a:xfrm>
          <a:prstGeom prst="rect">
            <a:avLst/>
          </a:prstGeom>
        </p:spPr>
      </p:pic>
      <p:sp>
        <p:nvSpPr>
          <p:cNvPr id="43" name="TextBox 42">
            <a:extLst>
              <a:ext uri="{FF2B5EF4-FFF2-40B4-BE49-F238E27FC236}">
                <a16:creationId xmlns:a16="http://schemas.microsoft.com/office/drawing/2014/main" id="{EDCF66E4-77CE-468C-BD5E-B206C1DA9E4E}"/>
              </a:ext>
            </a:extLst>
          </p:cNvPr>
          <p:cNvSpPr txBox="1"/>
          <p:nvPr/>
        </p:nvSpPr>
        <p:spPr>
          <a:xfrm rot="16200000">
            <a:off x="5528961" y="4924427"/>
            <a:ext cx="1388310" cy="369332"/>
          </a:xfrm>
          <a:prstGeom prst="rect">
            <a:avLst/>
          </a:prstGeom>
          <a:noFill/>
        </p:spPr>
        <p:txBody>
          <a:bodyPr wrap="square" rtlCol="0">
            <a:spAutoFit/>
          </a:bodyPr>
          <a:lstStyle/>
          <a:p>
            <a:r>
              <a:rPr lang="en-US" dirty="0">
                <a:solidFill>
                  <a:schemeClr val="bg1"/>
                </a:solidFill>
              </a:rPr>
              <a:t>&lt; 38 INCH &gt;</a:t>
            </a:r>
          </a:p>
        </p:txBody>
      </p:sp>
    </p:spTree>
    <p:extLst>
      <p:ext uri="{BB962C8B-B14F-4D97-AF65-F5344CB8AC3E}">
        <p14:creationId xmlns:p14="http://schemas.microsoft.com/office/powerpoint/2010/main" val="1982282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10" presetClass="entr" presetSubtype="0"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10"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par>
                                <p:cTn id="29" presetID="10" presetClass="entr" presetSubtype="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500"/>
                                        <p:tgtEl>
                                          <p:spTgt spid="29"/>
                                        </p:tgtEl>
                                      </p:cBhvr>
                                    </p:animEffect>
                                  </p:childTnLst>
                                </p:cTn>
                              </p:par>
                              <p:par>
                                <p:cTn id="41" presetID="10" presetClass="entr" presetSubtype="0"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fade">
                                      <p:cBhvr>
                                        <p:cTn id="43" dur="500"/>
                                        <p:tgtEl>
                                          <p:spTgt spid="3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500"/>
                                        <p:tgtEl>
                                          <p:spTgt spid="3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par>
                                <p:cTn id="50" presetID="10" presetClass="entr" presetSubtype="0" fill="hold" nodeType="with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500"/>
                                        <p:tgtEl>
                                          <p:spTgt spid="3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childTnLst>
                                </p:cTn>
                              </p:par>
                              <p:par>
                                <p:cTn id="56" presetID="10" presetClass="entr" presetSubtype="0" fill="hold" nodeType="with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fade">
                                      <p:cBhvr>
                                        <p:cTn id="58" dur="500"/>
                                        <p:tgtEl>
                                          <p:spTgt spid="3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500"/>
                                        <p:tgtEl>
                                          <p:spTgt spid="3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500"/>
                                        <p:tgtEl>
                                          <p:spTgt spid="3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fade">
                                      <p:cBhvr>
                                        <p:cTn id="67" dur="500"/>
                                        <p:tgtEl>
                                          <p:spTgt spid="38"/>
                                        </p:tgtEl>
                                      </p:cBhvr>
                                    </p:animEffect>
                                  </p:childTnLst>
                                </p:cTn>
                              </p:par>
                              <p:par>
                                <p:cTn id="68" presetID="10" presetClass="entr" presetSubtype="0" fill="hold" nodeType="with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fade">
                                      <p:cBhvr>
                                        <p:cTn id="70" dur="500"/>
                                        <p:tgtEl>
                                          <p:spTgt spid="3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40"/>
                                        </p:tgtEl>
                                        <p:attrNameLst>
                                          <p:attrName>style.visibility</p:attrName>
                                        </p:attrNameLst>
                                      </p:cBhvr>
                                      <p:to>
                                        <p:strVal val="visible"/>
                                      </p:to>
                                    </p:set>
                                    <p:animEffect transition="in" filter="fade">
                                      <p:cBhvr>
                                        <p:cTn id="73" dur="500"/>
                                        <p:tgtEl>
                                          <p:spTgt spid="40"/>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1"/>
                                        </p:tgtEl>
                                        <p:attrNameLst>
                                          <p:attrName>style.visibility</p:attrName>
                                        </p:attrNameLst>
                                      </p:cBhvr>
                                      <p:to>
                                        <p:strVal val="visible"/>
                                      </p:to>
                                    </p:set>
                                    <p:animEffect transition="in" filter="fade">
                                      <p:cBhvr>
                                        <p:cTn id="76" dur="500"/>
                                        <p:tgtEl>
                                          <p:spTgt spid="41"/>
                                        </p:tgtEl>
                                      </p:cBhvr>
                                    </p:animEffect>
                                  </p:childTnLst>
                                </p:cTn>
                              </p:par>
                              <p:par>
                                <p:cTn id="77" presetID="10" presetClass="entr" presetSubtype="0" fill="hold" nodeType="with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fade">
                                      <p:cBhvr>
                                        <p:cTn id="79" dur="500"/>
                                        <p:tgtEl>
                                          <p:spTgt spid="42"/>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fade">
                                      <p:cBhvr>
                                        <p:cTn id="82" dur="500"/>
                                        <p:tgtEl>
                                          <p:spTgt spid="43"/>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4"/>
                                        </p:tgtEl>
                                        <p:attrNameLst>
                                          <p:attrName>style.visibility</p:attrName>
                                        </p:attrNameLst>
                                      </p:cBhvr>
                                      <p:to>
                                        <p:strVal val="visible"/>
                                      </p:to>
                                    </p:set>
                                    <p:animEffect transition="in" filter="fade">
                                      <p:cBhvr>
                                        <p:cTn id="85" dur="500"/>
                                        <p:tgtEl>
                                          <p:spTgt spid="14"/>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15"/>
                                        </p:tgtEl>
                                        <p:attrNameLst>
                                          <p:attrName>style.visibility</p:attrName>
                                        </p:attrNameLst>
                                      </p:cBhvr>
                                      <p:to>
                                        <p:strVal val="visible"/>
                                      </p:to>
                                    </p:set>
                                    <p:animEffect transition="in" filter="fade">
                                      <p:cBhvr>
                                        <p:cTn id="88" dur="500"/>
                                        <p:tgtEl>
                                          <p:spTgt spid="15"/>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16"/>
                                        </p:tgtEl>
                                        <p:attrNameLst>
                                          <p:attrName>style.visibility</p:attrName>
                                        </p:attrNameLst>
                                      </p:cBhvr>
                                      <p:to>
                                        <p:strVal val="visible"/>
                                      </p:to>
                                    </p:set>
                                    <p:animEffect transition="in" filter="fade">
                                      <p:cBhvr>
                                        <p:cTn id="91" dur="500"/>
                                        <p:tgtEl>
                                          <p:spTgt spid="16"/>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13"/>
                                        </p:tgtEl>
                                        <p:attrNameLst>
                                          <p:attrName>style.visibility</p:attrName>
                                        </p:attrNameLst>
                                      </p:cBhvr>
                                      <p:to>
                                        <p:strVal val="visible"/>
                                      </p:to>
                                    </p:set>
                                    <p:animEffect transition="in" filter="fade">
                                      <p:cBhvr>
                                        <p:cTn id="9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9" grpId="0"/>
      <p:bldP spid="20" grpId="0"/>
      <p:bldP spid="22" grpId="0"/>
      <p:bldP spid="23" grpId="0" animBg="1"/>
      <p:bldP spid="25" grpId="0"/>
      <p:bldP spid="27" grpId="0"/>
      <p:bldP spid="28" grpId="0"/>
      <p:bldP spid="29" grpId="0"/>
      <p:bldP spid="31" grpId="0"/>
      <p:bldP spid="32" grpId="0" animBg="1"/>
      <p:bldP spid="34" grpId="0"/>
      <p:bldP spid="36" grpId="0"/>
      <p:bldP spid="37" grpId="0"/>
      <p:bldP spid="38" grpId="0"/>
      <p:bldP spid="40" grpId="0"/>
      <p:bldP spid="41" grpId="0" animBg="1"/>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Chart, bar chart&#10;&#10;Description automatically generated">
            <a:extLst>
              <a:ext uri="{FF2B5EF4-FFF2-40B4-BE49-F238E27FC236}">
                <a16:creationId xmlns:a16="http://schemas.microsoft.com/office/drawing/2014/main" id="{EA6B496B-C47A-45C9-9E86-8A78B1C481D2}"/>
              </a:ext>
            </a:extLst>
          </p:cNvPr>
          <p:cNvPicPr>
            <a:picLocks noChangeAspect="1"/>
          </p:cNvPicPr>
          <p:nvPr/>
        </p:nvPicPr>
        <p:blipFill rotWithShape="1">
          <a:blip r:embed="rId3">
            <a:extLst>
              <a:ext uri="{28A0092B-C50C-407E-A947-70E740481C1C}">
                <a14:useLocalDpi xmlns:a14="http://schemas.microsoft.com/office/drawing/2010/main" val="0"/>
              </a:ext>
            </a:extLst>
          </a:blip>
          <a:srcRect l="2220" r="7644"/>
          <a:stretch/>
        </p:blipFill>
        <p:spPr>
          <a:xfrm>
            <a:off x="6687671" y="1318021"/>
            <a:ext cx="5074024" cy="4221957"/>
          </a:xfrm>
          <a:prstGeom prst="rect">
            <a:avLst/>
          </a:prstGeom>
        </p:spPr>
      </p:pic>
      <p:sp>
        <p:nvSpPr>
          <p:cNvPr id="2" name="Title 1">
            <a:extLst>
              <a:ext uri="{FF2B5EF4-FFF2-40B4-BE49-F238E27FC236}">
                <a16:creationId xmlns:a16="http://schemas.microsoft.com/office/drawing/2014/main" id="{E60407D0-0CBB-467D-9BE0-6165F2024ACA}"/>
              </a:ext>
            </a:extLst>
          </p:cNvPr>
          <p:cNvSpPr>
            <a:spLocks noGrp="1"/>
          </p:cNvSpPr>
          <p:nvPr>
            <p:ph type="title"/>
          </p:nvPr>
        </p:nvSpPr>
        <p:spPr/>
        <p:txBody>
          <a:bodyPr/>
          <a:lstStyle/>
          <a:p>
            <a:r>
              <a:rPr lang="en-US" dirty="0"/>
              <a:t>SmallSat HIAD Aeroshell - Heat Rate Trends </a:t>
            </a:r>
          </a:p>
        </p:txBody>
      </p:sp>
      <p:sp>
        <p:nvSpPr>
          <p:cNvPr id="3" name="Slide Number Placeholder 2">
            <a:extLst>
              <a:ext uri="{FF2B5EF4-FFF2-40B4-BE49-F238E27FC236}">
                <a16:creationId xmlns:a16="http://schemas.microsoft.com/office/drawing/2014/main" id="{6C4ED072-B18D-4CD1-A9E6-C6C5A20A54E5}"/>
              </a:ext>
            </a:extLst>
          </p:cNvPr>
          <p:cNvSpPr>
            <a:spLocks noGrp="1"/>
          </p:cNvSpPr>
          <p:nvPr>
            <p:ph type="sldNum" sz="quarter" idx="12"/>
          </p:nvPr>
        </p:nvSpPr>
        <p:spPr/>
        <p:txBody>
          <a:bodyPr/>
          <a:lstStyle/>
          <a:p>
            <a:fld id="{3A96046C-71AB-4C67-BFD7-3B9E891BD3A4}" type="slidenum">
              <a:rPr lang="en-US" smtClean="0"/>
              <a:t>8</a:t>
            </a:fld>
            <a:endParaRPr lang="en-US"/>
          </a:p>
        </p:txBody>
      </p:sp>
      <p:sp>
        <p:nvSpPr>
          <p:cNvPr id="4" name="Content Placeholder 3">
            <a:extLst>
              <a:ext uri="{FF2B5EF4-FFF2-40B4-BE49-F238E27FC236}">
                <a16:creationId xmlns:a16="http://schemas.microsoft.com/office/drawing/2014/main" id="{1C1B9F10-5427-4255-ABC8-9F773B9C9FEF}"/>
              </a:ext>
            </a:extLst>
          </p:cNvPr>
          <p:cNvSpPr>
            <a:spLocks noGrp="1"/>
          </p:cNvSpPr>
          <p:nvPr>
            <p:ph idx="1"/>
          </p:nvPr>
        </p:nvSpPr>
        <p:spPr>
          <a:xfrm>
            <a:off x="170481" y="1162373"/>
            <a:ext cx="6581301" cy="5014590"/>
          </a:xfrm>
        </p:spPr>
        <p:txBody>
          <a:bodyPr>
            <a:normAutofit fontScale="92500" lnSpcReduction="10000"/>
          </a:bodyPr>
          <a:lstStyle/>
          <a:p>
            <a:r>
              <a:rPr lang="en-US" i="0" dirty="0"/>
              <a:t>Applied Sutton-Graves heat rate model to aerocapture trajectories at Earth, Mars, and Venus with each configuration</a:t>
            </a:r>
          </a:p>
          <a:p>
            <a:pPr lvl="1"/>
            <a:r>
              <a:rPr lang="en-US" b="0" i="0" dirty="0"/>
              <a:t>Estimate of </a:t>
            </a:r>
            <a:r>
              <a:rPr lang="en-US" b="0" i="0" dirty="0" err="1"/>
              <a:t>aeroheating</a:t>
            </a:r>
            <a:r>
              <a:rPr lang="en-US" b="0" i="0" dirty="0"/>
              <a:t> environment; interested in the trends</a:t>
            </a:r>
          </a:p>
          <a:p>
            <a:pPr lvl="1"/>
            <a:r>
              <a:rPr lang="en-US" b="0" i="0" dirty="0"/>
              <a:t>Entry Velocity (km/s): 10.3 (Earth, Venus), 6 (Mars)</a:t>
            </a:r>
          </a:p>
          <a:p>
            <a:r>
              <a:rPr lang="en-US" b="0" i="0" dirty="0"/>
              <a:t> </a:t>
            </a:r>
            <a:r>
              <a:rPr lang="en-US" i="0" dirty="0"/>
              <a:t>Trends</a:t>
            </a:r>
          </a:p>
          <a:p>
            <a:pPr lvl="1"/>
            <a:r>
              <a:rPr lang="en-US" b="0" i="0" dirty="0"/>
              <a:t>Heat rate at Venus is ~1.5 times larger than Earth; ~5 times larger than Mars</a:t>
            </a:r>
          </a:p>
          <a:p>
            <a:pPr lvl="1"/>
            <a:r>
              <a:rPr lang="en-US" b="0" i="0" dirty="0"/>
              <a:t>Increasing deployed diameter serves to reduce heat rates; greatest decrease seen for Venus</a:t>
            </a:r>
          </a:p>
          <a:p>
            <a:pPr lvl="1"/>
            <a:r>
              <a:rPr lang="en-US" b="0" i="0" dirty="0"/>
              <a:t>Assuming 75 W/cm^2 HIAD flexible TPS heat rate limit, possible aerocapture HIAD designs for Mars, Venus, and Earth</a:t>
            </a:r>
          </a:p>
          <a:p>
            <a:endParaRPr lang="en-US" b="0" i="0" dirty="0"/>
          </a:p>
        </p:txBody>
      </p:sp>
      <p:sp>
        <p:nvSpPr>
          <p:cNvPr id="8" name="TextBox 7">
            <a:extLst>
              <a:ext uri="{FF2B5EF4-FFF2-40B4-BE49-F238E27FC236}">
                <a16:creationId xmlns:a16="http://schemas.microsoft.com/office/drawing/2014/main" id="{88BB3AB1-763C-490E-B99E-B55DFAB7C3B7}"/>
              </a:ext>
            </a:extLst>
          </p:cNvPr>
          <p:cNvSpPr txBox="1"/>
          <p:nvPr/>
        </p:nvSpPr>
        <p:spPr>
          <a:xfrm>
            <a:off x="7252447" y="5503457"/>
            <a:ext cx="4939553" cy="523220"/>
          </a:xfrm>
          <a:prstGeom prst="rect">
            <a:avLst/>
          </a:prstGeom>
          <a:noFill/>
        </p:spPr>
        <p:txBody>
          <a:bodyPr wrap="square">
            <a:spAutoFit/>
          </a:bodyPr>
          <a:lstStyle/>
          <a:p>
            <a:r>
              <a:rPr lang="en-US" sz="1400" dirty="0"/>
              <a:t>Nose radius in Sutton-Graves calculations assumed to be 1/3 deployed diameter </a:t>
            </a:r>
          </a:p>
        </p:txBody>
      </p:sp>
    </p:spTree>
    <p:extLst>
      <p:ext uri="{BB962C8B-B14F-4D97-AF65-F5344CB8AC3E}">
        <p14:creationId xmlns:p14="http://schemas.microsoft.com/office/powerpoint/2010/main" val="2842050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836E9-9582-49CB-8CCC-ED3126040119}"/>
              </a:ext>
            </a:extLst>
          </p:cNvPr>
          <p:cNvSpPr>
            <a:spLocks noGrp="1"/>
          </p:cNvSpPr>
          <p:nvPr>
            <p:ph type="title"/>
          </p:nvPr>
        </p:nvSpPr>
        <p:spPr/>
        <p:txBody>
          <a:bodyPr/>
          <a:lstStyle/>
          <a:p>
            <a:r>
              <a:rPr lang="en-US" dirty="0"/>
              <a:t>Aerocapture Flight Envelope - Overview</a:t>
            </a:r>
          </a:p>
        </p:txBody>
      </p:sp>
      <p:sp>
        <p:nvSpPr>
          <p:cNvPr id="3" name="Slide Number Placeholder 2">
            <a:extLst>
              <a:ext uri="{FF2B5EF4-FFF2-40B4-BE49-F238E27FC236}">
                <a16:creationId xmlns:a16="http://schemas.microsoft.com/office/drawing/2014/main" id="{44EA9899-CDE6-49A3-870A-CC46BED47AA8}"/>
              </a:ext>
            </a:extLst>
          </p:cNvPr>
          <p:cNvSpPr>
            <a:spLocks noGrp="1"/>
          </p:cNvSpPr>
          <p:nvPr>
            <p:ph type="sldNum" sz="quarter" idx="12"/>
          </p:nvPr>
        </p:nvSpPr>
        <p:spPr/>
        <p:txBody>
          <a:bodyPr/>
          <a:lstStyle/>
          <a:p>
            <a:fld id="{3A96046C-71AB-4C67-BFD7-3B9E891BD3A4}" type="slidenum">
              <a:rPr lang="en-US" smtClean="0"/>
              <a:t>9</a:t>
            </a:fld>
            <a:endParaRPr lang="en-US"/>
          </a:p>
        </p:txBody>
      </p:sp>
      <p:sp>
        <p:nvSpPr>
          <p:cNvPr id="4" name="Content Placeholder 3">
            <a:extLst>
              <a:ext uri="{FF2B5EF4-FFF2-40B4-BE49-F238E27FC236}">
                <a16:creationId xmlns:a16="http://schemas.microsoft.com/office/drawing/2014/main" id="{A8454AA3-1674-4A90-8EA0-50EB0A9C81C1}"/>
              </a:ext>
            </a:extLst>
          </p:cNvPr>
          <p:cNvSpPr>
            <a:spLocks noGrp="1"/>
          </p:cNvSpPr>
          <p:nvPr>
            <p:ph idx="1"/>
          </p:nvPr>
        </p:nvSpPr>
        <p:spPr>
          <a:xfrm>
            <a:off x="170481" y="1162373"/>
            <a:ext cx="4309155" cy="5301180"/>
          </a:xfrm>
        </p:spPr>
        <p:txBody>
          <a:bodyPr>
            <a:normAutofit fontScale="92500" lnSpcReduction="10000"/>
          </a:bodyPr>
          <a:lstStyle/>
          <a:p>
            <a:r>
              <a:rPr lang="en-US" i="0" dirty="0"/>
              <a:t>Goal: Understand the design-space to identify potentially feasible SmallSat HIAD aerocapture mission concepts at Venus, Earth, and Mars</a:t>
            </a:r>
          </a:p>
          <a:p>
            <a:r>
              <a:rPr lang="en-US" i="0" dirty="0"/>
              <a:t>Tool: Aerocapture Flight Envelope</a:t>
            </a:r>
          </a:p>
          <a:p>
            <a:r>
              <a:rPr lang="en-US" i="0" dirty="0"/>
              <a:t>Methodology: Parametrization of lifting and ballistic trajectories by L/D and BCR (ballistic coefficient ratio) </a:t>
            </a:r>
          </a:p>
          <a:p>
            <a:r>
              <a:rPr lang="en-US" i="0" dirty="0"/>
              <a:t>Detailed analysis can be found in Joshi et al. [8] </a:t>
            </a:r>
          </a:p>
        </p:txBody>
      </p:sp>
      <p:pic>
        <p:nvPicPr>
          <p:cNvPr id="6" name="Picture 5">
            <a:extLst>
              <a:ext uri="{FF2B5EF4-FFF2-40B4-BE49-F238E27FC236}">
                <a16:creationId xmlns:a16="http://schemas.microsoft.com/office/drawing/2014/main" id="{C6339D9D-CFE9-4164-8505-FCE098A80F0D}"/>
              </a:ext>
            </a:extLst>
          </p:cNvPr>
          <p:cNvPicPr>
            <a:picLocks noChangeAspect="1"/>
          </p:cNvPicPr>
          <p:nvPr/>
        </p:nvPicPr>
        <p:blipFill>
          <a:blip r:embed="rId3"/>
          <a:stretch>
            <a:fillRect/>
          </a:stretch>
        </p:blipFill>
        <p:spPr>
          <a:xfrm>
            <a:off x="4563444" y="1253115"/>
            <a:ext cx="7458075" cy="4600575"/>
          </a:xfrm>
          <a:prstGeom prst="rect">
            <a:avLst/>
          </a:prstGeom>
        </p:spPr>
      </p:pic>
      <p:sp>
        <p:nvSpPr>
          <p:cNvPr id="7" name="TextBox 6">
            <a:extLst>
              <a:ext uri="{FF2B5EF4-FFF2-40B4-BE49-F238E27FC236}">
                <a16:creationId xmlns:a16="http://schemas.microsoft.com/office/drawing/2014/main" id="{A6557409-CF29-4950-BCD2-E63ACC659B5C}"/>
              </a:ext>
            </a:extLst>
          </p:cNvPr>
          <p:cNvSpPr txBox="1"/>
          <p:nvPr/>
        </p:nvSpPr>
        <p:spPr>
          <a:xfrm>
            <a:off x="5271247" y="5804910"/>
            <a:ext cx="6750272" cy="738664"/>
          </a:xfrm>
          <a:prstGeom prst="rect">
            <a:avLst/>
          </a:prstGeom>
          <a:noFill/>
        </p:spPr>
        <p:txBody>
          <a:bodyPr wrap="square" rtlCol="0">
            <a:spAutoFit/>
          </a:bodyPr>
          <a:lstStyle/>
          <a:p>
            <a:r>
              <a:rPr lang="en-US" sz="1400" dirty="0"/>
              <a:t>Illustration of the aerocapture flight envelope. Individually apply ±3</a:t>
            </a:r>
            <a:r>
              <a:rPr lang="el-GR" sz="1400" dirty="0"/>
              <a:t>σ</a:t>
            </a:r>
            <a:r>
              <a:rPr lang="en-US" sz="1400" dirty="0"/>
              <a:t> trajectory dispersion sources and solve for steep/shallow trajectories that achieve desired orbit using upper/lower control bounds. Most restrictive trajectories defines the flight envelope.</a:t>
            </a:r>
          </a:p>
        </p:txBody>
      </p:sp>
      <p:cxnSp>
        <p:nvCxnSpPr>
          <p:cNvPr id="9" name="Straight Arrow Connector 8">
            <a:extLst>
              <a:ext uri="{FF2B5EF4-FFF2-40B4-BE49-F238E27FC236}">
                <a16:creationId xmlns:a16="http://schemas.microsoft.com/office/drawing/2014/main" id="{79B12A75-651B-41BB-AA08-36EDC81D2FCD}"/>
              </a:ext>
            </a:extLst>
          </p:cNvPr>
          <p:cNvCxnSpPr/>
          <p:nvPr/>
        </p:nvCxnSpPr>
        <p:spPr>
          <a:xfrm>
            <a:off x="6047427" y="1551710"/>
            <a:ext cx="517235" cy="8128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683B0BA3-5FAD-4C49-BF1C-98100130BF1F}"/>
              </a:ext>
            </a:extLst>
          </p:cNvPr>
          <p:cNvCxnSpPr>
            <a:cxnSpLocks/>
          </p:cNvCxnSpPr>
          <p:nvPr/>
        </p:nvCxnSpPr>
        <p:spPr>
          <a:xfrm flipV="1">
            <a:off x="11116356" y="1551710"/>
            <a:ext cx="105826" cy="92103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6E3E83A-3C39-4373-A6F6-1DAA45A85D7D}"/>
              </a:ext>
            </a:extLst>
          </p:cNvPr>
          <p:cNvSpPr txBox="1"/>
          <p:nvPr/>
        </p:nvSpPr>
        <p:spPr>
          <a:xfrm>
            <a:off x="6345938" y="1431586"/>
            <a:ext cx="840509" cy="381722"/>
          </a:xfrm>
          <a:prstGeom prst="rect">
            <a:avLst/>
          </a:prstGeom>
          <a:noFill/>
        </p:spPr>
        <p:txBody>
          <a:bodyPr wrap="square" rtlCol="0">
            <a:spAutoFit/>
          </a:bodyPr>
          <a:lstStyle/>
          <a:p>
            <a:r>
              <a:rPr lang="en-US" dirty="0"/>
              <a:t>Entry</a:t>
            </a:r>
          </a:p>
        </p:txBody>
      </p:sp>
      <p:sp>
        <p:nvSpPr>
          <p:cNvPr id="13" name="TextBox 12">
            <a:extLst>
              <a:ext uri="{FF2B5EF4-FFF2-40B4-BE49-F238E27FC236}">
                <a16:creationId xmlns:a16="http://schemas.microsoft.com/office/drawing/2014/main" id="{D82EF08E-F493-4076-9096-57363D35F84A}"/>
              </a:ext>
            </a:extLst>
          </p:cNvPr>
          <p:cNvSpPr txBox="1"/>
          <p:nvPr/>
        </p:nvSpPr>
        <p:spPr>
          <a:xfrm>
            <a:off x="10995727" y="1211552"/>
            <a:ext cx="840509" cy="381722"/>
          </a:xfrm>
          <a:prstGeom prst="rect">
            <a:avLst/>
          </a:prstGeom>
          <a:noFill/>
        </p:spPr>
        <p:txBody>
          <a:bodyPr wrap="square" rtlCol="0">
            <a:spAutoFit/>
          </a:bodyPr>
          <a:lstStyle/>
          <a:p>
            <a:r>
              <a:rPr lang="en-US" dirty="0"/>
              <a:t>Exit</a:t>
            </a:r>
          </a:p>
        </p:txBody>
      </p:sp>
      <p:cxnSp>
        <p:nvCxnSpPr>
          <p:cNvPr id="15" name="Straight Connector 14">
            <a:extLst>
              <a:ext uri="{FF2B5EF4-FFF2-40B4-BE49-F238E27FC236}">
                <a16:creationId xmlns:a16="http://schemas.microsoft.com/office/drawing/2014/main" id="{166FBC42-CE19-4A8A-BD23-0B5EBF53D886}"/>
              </a:ext>
            </a:extLst>
          </p:cNvPr>
          <p:cNvCxnSpPr>
            <a:cxnSpLocks/>
          </p:cNvCxnSpPr>
          <p:nvPr/>
        </p:nvCxnSpPr>
        <p:spPr>
          <a:xfrm>
            <a:off x="5846063" y="1485646"/>
            <a:ext cx="330619" cy="0"/>
          </a:xfrm>
          <a:prstGeom prst="line">
            <a:avLst/>
          </a:prstGeom>
          <a:ln w="38100">
            <a:solidFill>
              <a:srgbClr val="0070C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932EC03-9F32-4733-B466-DAD525C0FAD1}"/>
              </a:ext>
            </a:extLst>
          </p:cNvPr>
          <p:cNvSpPr txBox="1"/>
          <p:nvPr/>
        </p:nvSpPr>
        <p:spPr>
          <a:xfrm>
            <a:off x="4946803" y="1083283"/>
            <a:ext cx="2718481" cy="369332"/>
          </a:xfrm>
          <a:prstGeom prst="rect">
            <a:avLst/>
          </a:prstGeom>
          <a:noFill/>
        </p:spPr>
        <p:txBody>
          <a:bodyPr wrap="square" rtlCol="0">
            <a:spAutoFit/>
          </a:bodyPr>
          <a:lstStyle/>
          <a:p>
            <a:r>
              <a:rPr lang="en-US" dirty="0">
                <a:solidFill>
                  <a:srgbClr val="0070C0"/>
                </a:solidFill>
              </a:rPr>
              <a:t>Envelope Width (deg)</a:t>
            </a:r>
          </a:p>
        </p:txBody>
      </p:sp>
    </p:spTree>
    <p:extLst>
      <p:ext uri="{BB962C8B-B14F-4D97-AF65-F5344CB8AC3E}">
        <p14:creationId xmlns:p14="http://schemas.microsoft.com/office/powerpoint/2010/main" val="1342396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par>
                                <p:cTn id="29" presetID="10" presetClass="entr" presetSubtype="0"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4">
                                            <p:txEl>
                                              <p:pRg st="2" end="2"/>
                                            </p:txEl>
                                          </p:spTgt>
                                        </p:tgtEl>
                                        <p:attrNameLst>
                                          <p:attrName>style.visibility</p:attrName>
                                        </p:attrNameLst>
                                      </p:cBhvr>
                                      <p:to>
                                        <p:strVal val="visible"/>
                                      </p:to>
                                    </p:set>
                                    <p:animEffect transition="in" filter="fade">
                                      <p:cBhvr>
                                        <p:cTn id="36" dur="500"/>
                                        <p:tgtEl>
                                          <p:spTgt spid="4">
                                            <p:txEl>
                                              <p:pRg st="2" end="2"/>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4">
                                            <p:txEl>
                                              <p:pRg st="3" end="3"/>
                                            </p:txEl>
                                          </p:spTgt>
                                        </p:tgtEl>
                                        <p:attrNameLst>
                                          <p:attrName>style.visibility</p:attrName>
                                        </p:attrNameLst>
                                      </p:cBhvr>
                                      <p:to>
                                        <p:strVal val="visible"/>
                                      </p:to>
                                    </p:set>
                                    <p:animEffect transition="in" filter="fade">
                                      <p:cBhvr>
                                        <p:cTn id="39"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3"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E1AF7-94C9-4510-8773-036CF3B51696}"/>
              </a:ext>
            </a:extLst>
          </p:cNvPr>
          <p:cNvSpPr>
            <a:spLocks noGrp="1"/>
          </p:cNvSpPr>
          <p:nvPr>
            <p:ph type="title"/>
          </p:nvPr>
        </p:nvSpPr>
        <p:spPr/>
        <p:txBody>
          <a:bodyPr/>
          <a:lstStyle/>
          <a:p>
            <a:r>
              <a:rPr lang="en-US" dirty="0"/>
              <a:t>Aerocapture Flight Envelope - Venus</a:t>
            </a:r>
          </a:p>
        </p:txBody>
      </p:sp>
      <p:sp>
        <p:nvSpPr>
          <p:cNvPr id="3" name="Slide Number Placeholder 2">
            <a:extLst>
              <a:ext uri="{FF2B5EF4-FFF2-40B4-BE49-F238E27FC236}">
                <a16:creationId xmlns:a16="http://schemas.microsoft.com/office/drawing/2014/main" id="{1C195145-F6AD-4CA3-A927-1244B4A3D0D1}"/>
              </a:ext>
            </a:extLst>
          </p:cNvPr>
          <p:cNvSpPr>
            <a:spLocks noGrp="1"/>
          </p:cNvSpPr>
          <p:nvPr>
            <p:ph type="sldNum" sz="quarter" idx="12"/>
          </p:nvPr>
        </p:nvSpPr>
        <p:spPr/>
        <p:txBody>
          <a:bodyPr/>
          <a:lstStyle/>
          <a:p>
            <a:fld id="{3A96046C-71AB-4C67-BFD7-3B9E891BD3A4}" type="slidenum">
              <a:rPr lang="en-US" smtClean="0"/>
              <a:t>10</a:t>
            </a:fld>
            <a:endParaRPr lang="en-US" dirty="0"/>
          </a:p>
        </p:txBody>
      </p:sp>
      <p:sp>
        <p:nvSpPr>
          <p:cNvPr id="4" name="Content Placeholder 3">
            <a:extLst>
              <a:ext uri="{FF2B5EF4-FFF2-40B4-BE49-F238E27FC236}">
                <a16:creationId xmlns:a16="http://schemas.microsoft.com/office/drawing/2014/main" id="{71E2C356-2A1D-45AB-9142-566F1A288D92}"/>
              </a:ext>
            </a:extLst>
          </p:cNvPr>
          <p:cNvSpPr>
            <a:spLocks noGrp="1"/>
          </p:cNvSpPr>
          <p:nvPr>
            <p:ph idx="1"/>
          </p:nvPr>
        </p:nvSpPr>
        <p:spPr/>
        <p:txBody>
          <a:bodyPr/>
          <a:lstStyle/>
          <a:p>
            <a:r>
              <a:rPr lang="en-US" i="0" dirty="0"/>
              <a:t>Lifting HIAD aeroshell needed to produce positive flight envelope</a:t>
            </a:r>
          </a:p>
        </p:txBody>
      </p:sp>
      <p:pic>
        <p:nvPicPr>
          <p:cNvPr id="10" name="Picture 9">
            <a:extLst>
              <a:ext uri="{FF2B5EF4-FFF2-40B4-BE49-F238E27FC236}">
                <a16:creationId xmlns:a16="http://schemas.microsoft.com/office/drawing/2014/main" id="{F27D6736-BE60-4EA1-896B-823E01CE4817}"/>
              </a:ext>
            </a:extLst>
          </p:cNvPr>
          <p:cNvPicPr>
            <a:picLocks noChangeAspect="1"/>
          </p:cNvPicPr>
          <p:nvPr/>
        </p:nvPicPr>
        <p:blipFill rotWithShape="1">
          <a:blip r:embed="rId3">
            <a:extLst>
              <a:ext uri="{28A0092B-C50C-407E-A947-70E740481C1C}">
                <a14:useLocalDpi xmlns:a14="http://schemas.microsoft.com/office/drawing/2010/main" val="0"/>
              </a:ext>
            </a:extLst>
          </a:blip>
          <a:srcRect t="4438" r="6407"/>
          <a:stretch/>
        </p:blipFill>
        <p:spPr>
          <a:xfrm>
            <a:off x="5919657" y="1807049"/>
            <a:ext cx="4991816" cy="3821195"/>
          </a:xfrm>
          <a:prstGeom prst="rect">
            <a:avLst/>
          </a:prstGeom>
        </p:spPr>
      </p:pic>
      <p:pic>
        <p:nvPicPr>
          <p:cNvPr id="12" name="Picture 11">
            <a:extLst>
              <a:ext uri="{FF2B5EF4-FFF2-40B4-BE49-F238E27FC236}">
                <a16:creationId xmlns:a16="http://schemas.microsoft.com/office/drawing/2014/main" id="{17C16BE9-D5BD-48AE-A259-6DB9739CDA78}"/>
              </a:ext>
            </a:extLst>
          </p:cNvPr>
          <p:cNvPicPr>
            <a:picLocks noChangeAspect="1"/>
          </p:cNvPicPr>
          <p:nvPr/>
        </p:nvPicPr>
        <p:blipFill rotWithShape="1">
          <a:blip r:embed="rId4">
            <a:extLst>
              <a:ext uri="{28A0092B-C50C-407E-A947-70E740481C1C}">
                <a14:useLocalDpi xmlns:a14="http://schemas.microsoft.com/office/drawing/2010/main" val="0"/>
              </a:ext>
            </a:extLst>
          </a:blip>
          <a:srcRect t="4438" r="6407"/>
          <a:stretch/>
        </p:blipFill>
        <p:spPr>
          <a:xfrm>
            <a:off x="530004" y="1758804"/>
            <a:ext cx="4991814" cy="3821195"/>
          </a:xfrm>
          <a:prstGeom prst="rect">
            <a:avLst/>
          </a:prstGeom>
        </p:spPr>
      </p:pic>
      <p:sp>
        <p:nvSpPr>
          <p:cNvPr id="13" name="TextBox 12">
            <a:extLst>
              <a:ext uri="{FF2B5EF4-FFF2-40B4-BE49-F238E27FC236}">
                <a16:creationId xmlns:a16="http://schemas.microsoft.com/office/drawing/2014/main" id="{28BB1E74-F132-4C0E-B336-DD64D7A6C643}"/>
              </a:ext>
            </a:extLst>
          </p:cNvPr>
          <p:cNvSpPr txBox="1"/>
          <p:nvPr/>
        </p:nvSpPr>
        <p:spPr>
          <a:xfrm>
            <a:off x="6066151" y="5853126"/>
            <a:ext cx="4845322" cy="369332"/>
          </a:xfrm>
          <a:prstGeom prst="rect">
            <a:avLst/>
          </a:prstGeom>
          <a:noFill/>
        </p:spPr>
        <p:txBody>
          <a:bodyPr wrap="square" rtlCol="0">
            <a:spAutoFit/>
          </a:bodyPr>
          <a:lstStyle/>
          <a:p>
            <a:pPr algn="ctr"/>
            <a:r>
              <a:rPr lang="en-US" dirty="0"/>
              <a:t>Lifting (0.25 L/D, BC = 25 kg/m</a:t>
            </a:r>
            <a:r>
              <a:rPr lang="en-US" baseline="30000" dirty="0"/>
              <a:t>2</a:t>
            </a:r>
            <a:r>
              <a:rPr lang="en-US" dirty="0"/>
              <a:t>) </a:t>
            </a:r>
          </a:p>
        </p:txBody>
      </p:sp>
      <p:sp>
        <p:nvSpPr>
          <p:cNvPr id="14" name="TextBox 13">
            <a:extLst>
              <a:ext uri="{FF2B5EF4-FFF2-40B4-BE49-F238E27FC236}">
                <a16:creationId xmlns:a16="http://schemas.microsoft.com/office/drawing/2014/main" id="{93EBBD3C-506C-4B88-86E2-6D9257F0195E}"/>
              </a:ext>
            </a:extLst>
          </p:cNvPr>
          <p:cNvSpPr txBox="1"/>
          <p:nvPr/>
        </p:nvSpPr>
        <p:spPr>
          <a:xfrm>
            <a:off x="1077038" y="5757222"/>
            <a:ext cx="4845322" cy="369332"/>
          </a:xfrm>
          <a:prstGeom prst="rect">
            <a:avLst/>
          </a:prstGeom>
          <a:noFill/>
        </p:spPr>
        <p:txBody>
          <a:bodyPr wrap="square" rtlCol="0">
            <a:spAutoFit/>
          </a:bodyPr>
          <a:lstStyle/>
          <a:p>
            <a:pPr algn="ctr"/>
            <a:r>
              <a:rPr lang="en-US" dirty="0"/>
              <a:t>Ballistic (20 BCR, BC = 25 kg/m</a:t>
            </a:r>
            <a:r>
              <a:rPr lang="en-US" baseline="30000" dirty="0"/>
              <a:t>2</a:t>
            </a:r>
            <a:r>
              <a:rPr lang="en-US" dirty="0"/>
              <a:t>)</a:t>
            </a:r>
          </a:p>
        </p:txBody>
      </p:sp>
      <p:sp>
        <p:nvSpPr>
          <p:cNvPr id="15" name="TextBox 14">
            <a:extLst>
              <a:ext uri="{FF2B5EF4-FFF2-40B4-BE49-F238E27FC236}">
                <a16:creationId xmlns:a16="http://schemas.microsoft.com/office/drawing/2014/main" id="{AC441934-5028-4454-A1A9-35C5066E2AE6}"/>
              </a:ext>
            </a:extLst>
          </p:cNvPr>
          <p:cNvSpPr txBox="1"/>
          <p:nvPr/>
        </p:nvSpPr>
        <p:spPr>
          <a:xfrm>
            <a:off x="943603" y="6401845"/>
            <a:ext cx="9613766" cy="369332"/>
          </a:xfrm>
          <a:prstGeom prst="rect">
            <a:avLst/>
          </a:prstGeom>
          <a:noFill/>
        </p:spPr>
        <p:txBody>
          <a:bodyPr wrap="square" rtlCol="0">
            <a:spAutoFit/>
          </a:bodyPr>
          <a:lstStyle/>
          <a:p>
            <a:r>
              <a:rPr lang="en-US" dirty="0"/>
              <a:t>Each parametrized vehicle design had an entry velocity of 11.5 km/s targeting a 300 km circular orbit</a:t>
            </a:r>
          </a:p>
        </p:txBody>
      </p:sp>
    </p:spTree>
    <p:extLst>
      <p:ext uri="{BB962C8B-B14F-4D97-AF65-F5344CB8AC3E}">
        <p14:creationId xmlns:p14="http://schemas.microsoft.com/office/powerpoint/2010/main" val="8259894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E34DF-DD84-457D-B40A-2C4A8C2FAC40}"/>
              </a:ext>
            </a:extLst>
          </p:cNvPr>
          <p:cNvSpPr>
            <a:spLocks noGrp="1"/>
          </p:cNvSpPr>
          <p:nvPr>
            <p:ph type="title"/>
          </p:nvPr>
        </p:nvSpPr>
        <p:spPr/>
        <p:txBody>
          <a:bodyPr/>
          <a:lstStyle/>
          <a:p>
            <a:r>
              <a:rPr lang="en-US" dirty="0"/>
              <a:t>Monte Carlo Simulations</a:t>
            </a:r>
          </a:p>
        </p:txBody>
      </p:sp>
      <p:sp>
        <p:nvSpPr>
          <p:cNvPr id="3" name="Slide Number Placeholder 2">
            <a:extLst>
              <a:ext uri="{FF2B5EF4-FFF2-40B4-BE49-F238E27FC236}">
                <a16:creationId xmlns:a16="http://schemas.microsoft.com/office/drawing/2014/main" id="{B695F8E8-3D01-4FD4-B556-A367BBDBE20A}"/>
              </a:ext>
            </a:extLst>
          </p:cNvPr>
          <p:cNvSpPr>
            <a:spLocks noGrp="1"/>
          </p:cNvSpPr>
          <p:nvPr>
            <p:ph type="sldNum" sz="quarter" idx="12"/>
          </p:nvPr>
        </p:nvSpPr>
        <p:spPr/>
        <p:txBody>
          <a:bodyPr/>
          <a:lstStyle/>
          <a:p>
            <a:fld id="{3A96046C-71AB-4C67-BFD7-3B9E891BD3A4}" type="slidenum">
              <a:rPr lang="en-US" smtClean="0"/>
              <a:t>11</a:t>
            </a:fld>
            <a:endParaRPr lang="en-US"/>
          </a:p>
        </p:txBody>
      </p:sp>
      <p:sp>
        <p:nvSpPr>
          <p:cNvPr id="4" name="Content Placeholder 3">
            <a:extLst>
              <a:ext uri="{FF2B5EF4-FFF2-40B4-BE49-F238E27FC236}">
                <a16:creationId xmlns:a16="http://schemas.microsoft.com/office/drawing/2014/main" id="{42B6DF73-D5F2-4703-BB78-C33BA56D6E16}"/>
              </a:ext>
            </a:extLst>
          </p:cNvPr>
          <p:cNvSpPr>
            <a:spLocks noGrp="1"/>
          </p:cNvSpPr>
          <p:nvPr>
            <p:ph idx="1"/>
          </p:nvPr>
        </p:nvSpPr>
        <p:spPr>
          <a:xfrm>
            <a:off x="170481" y="1162373"/>
            <a:ext cx="10825246" cy="5014590"/>
          </a:xfrm>
        </p:spPr>
        <p:txBody>
          <a:bodyPr/>
          <a:lstStyle/>
          <a:p>
            <a:r>
              <a:rPr lang="en-US" i="0" dirty="0"/>
              <a:t>Provided quantitative insight into qualitative trends presented in flight envelope assessment</a:t>
            </a:r>
          </a:p>
          <a:p>
            <a:r>
              <a:rPr lang="en-US" i="0" dirty="0"/>
              <a:t>Ran Monte Carlo simulations using generalized numerical-predictor corrector (GENNPC) module built into POST2 [9]</a:t>
            </a:r>
          </a:p>
          <a:p>
            <a:pPr lvl="1"/>
            <a:r>
              <a:rPr lang="en-US" b="0" i="0" dirty="0"/>
              <a:t>Outer-loop: truth trajectory model with dispersions applied</a:t>
            </a:r>
          </a:p>
          <a:p>
            <a:pPr lvl="1"/>
            <a:r>
              <a:rPr lang="en-US" b="0" i="0" dirty="0"/>
              <a:t>Inner-loop: nominal trajectory model that optimizes bank angle to minimize apoapsis error using NPC routine</a:t>
            </a:r>
          </a:p>
          <a:p>
            <a:pPr lvl="1"/>
            <a:endParaRPr lang="en-US" b="0" i="0" dirty="0"/>
          </a:p>
        </p:txBody>
      </p:sp>
      <p:pic>
        <p:nvPicPr>
          <p:cNvPr id="11" name="Picture 10">
            <a:extLst>
              <a:ext uri="{FF2B5EF4-FFF2-40B4-BE49-F238E27FC236}">
                <a16:creationId xmlns:a16="http://schemas.microsoft.com/office/drawing/2014/main" id="{BFC14CC5-5C7D-4822-BB67-A272E00D060A}"/>
              </a:ext>
            </a:extLst>
          </p:cNvPr>
          <p:cNvPicPr>
            <a:picLocks noChangeAspect="1"/>
          </p:cNvPicPr>
          <p:nvPr/>
        </p:nvPicPr>
        <p:blipFill>
          <a:blip r:embed="rId3"/>
          <a:stretch>
            <a:fillRect/>
          </a:stretch>
        </p:blipFill>
        <p:spPr>
          <a:xfrm>
            <a:off x="1662632" y="4010590"/>
            <a:ext cx="7277519" cy="2276710"/>
          </a:xfrm>
          <a:prstGeom prst="rect">
            <a:avLst/>
          </a:prstGeom>
        </p:spPr>
      </p:pic>
    </p:spTree>
    <p:extLst>
      <p:ext uri="{BB962C8B-B14F-4D97-AF65-F5344CB8AC3E}">
        <p14:creationId xmlns:p14="http://schemas.microsoft.com/office/powerpoint/2010/main" val="1321605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animEffect transition="in" filter="fade">
                                      <p:cBhvr>
                                        <p:cTn id="15" dur="500"/>
                                        <p:tgtEl>
                                          <p:spTgt spid="4">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A7F9C-07B9-4A96-BCA5-3C82AF028CFC}"/>
              </a:ext>
            </a:extLst>
          </p:cNvPr>
          <p:cNvSpPr>
            <a:spLocks noGrp="1"/>
          </p:cNvSpPr>
          <p:nvPr>
            <p:ph type="title"/>
          </p:nvPr>
        </p:nvSpPr>
        <p:spPr/>
        <p:txBody>
          <a:bodyPr/>
          <a:lstStyle/>
          <a:p>
            <a:r>
              <a:rPr lang="en-US" dirty="0"/>
              <a:t>Monte Carlo Simulations</a:t>
            </a:r>
          </a:p>
        </p:txBody>
      </p:sp>
      <p:sp>
        <p:nvSpPr>
          <p:cNvPr id="3" name="Slide Number Placeholder 2">
            <a:extLst>
              <a:ext uri="{FF2B5EF4-FFF2-40B4-BE49-F238E27FC236}">
                <a16:creationId xmlns:a16="http://schemas.microsoft.com/office/drawing/2014/main" id="{DC5AB7F0-14B8-47A5-81CA-DA81F510B5DA}"/>
              </a:ext>
            </a:extLst>
          </p:cNvPr>
          <p:cNvSpPr>
            <a:spLocks noGrp="1"/>
          </p:cNvSpPr>
          <p:nvPr>
            <p:ph type="sldNum" sz="quarter" idx="12"/>
          </p:nvPr>
        </p:nvSpPr>
        <p:spPr/>
        <p:txBody>
          <a:bodyPr/>
          <a:lstStyle/>
          <a:p>
            <a:fld id="{3A96046C-71AB-4C67-BFD7-3B9E891BD3A4}" type="slidenum">
              <a:rPr lang="en-US" smtClean="0"/>
              <a:t>12</a:t>
            </a:fld>
            <a:endParaRPr lang="en-US"/>
          </a:p>
        </p:txBody>
      </p:sp>
      <p:sp>
        <p:nvSpPr>
          <p:cNvPr id="4" name="Content Placeholder 3">
            <a:extLst>
              <a:ext uri="{FF2B5EF4-FFF2-40B4-BE49-F238E27FC236}">
                <a16:creationId xmlns:a16="http://schemas.microsoft.com/office/drawing/2014/main" id="{BBB0E6BC-A8FD-47AA-948E-01476D29F9A0}"/>
              </a:ext>
            </a:extLst>
          </p:cNvPr>
          <p:cNvSpPr>
            <a:spLocks noGrp="1"/>
          </p:cNvSpPr>
          <p:nvPr>
            <p:ph idx="1"/>
          </p:nvPr>
        </p:nvSpPr>
        <p:spPr>
          <a:xfrm>
            <a:off x="233234" y="1079325"/>
            <a:ext cx="11871702" cy="5014590"/>
          </a:xfrm>
        </p:spPr>
        <p:txBody>
          <a:bodyPr/>
          <a:lstStyle/>
          <a:p>
            <a:r>
              <a:rPr lang="en-US" i="0" dirty="0"/>
              <a:t>Analyze lifting SmallSat HIAD design</a:t>
            </a:r>
          </a:p>
          <a:p>
            <a:r>
              <a:rPr lang="en-US" i="0" dirty="0"/>
              <a:t>Use post-aerocapture 99</a:t>
            </a:r>
            <a:r>
              <a:rPr lang="en-US" i="0" baseline="30000" dirty="0"/>
              <a:t>th</a:t>
            </a:r>
            <a:r>
              <a:rPr lang="en-US" i="0" dirty="0"/>
              <a:t> percentile total ΔV statistic to provide estimate of propellant mass requirements </a:t>
            </a:r>
          </a:p>
        </p:txBody>
      </p:sp>
      <p:graphicFrame>
        <p:nvGraphicFramePr>
          <p:cNvPr id="15" name="Table 15">
            <a:extLst>
              <a:ext uri="{FF2B5EF4-FFF2-40B4-BE49-F238E27FC236}">
                <a16:creationId xmlns:a16="http://schemas.microsoft.com/office/drawing/2014/main" id="{78975E2A-EB1E-4190-B483-D097B5F65BE7}"/>
              </a:ext>
            </a:extLst>
          </p:cNvPr>
          <p:cNvGraphicFramePr>
            <a:graphicFrameLocks noGrp="1"/>
          </p:cNvGraphicFramePr>
          <p:nvPr>
            <p:extLst>
              <p:ext uri="{D42A27DB-BD31-4B8C-83A1-F6EECF244321}">
                <p14:modId xmlns:p14="http://schemas.microsoft.com/office/powerpoint/2010/main" val="2282003364"/>
              </p:ext>
            </p:extLst>
          </p:nvPr>
        </p:nvGraphicFramePr>
        <p:xfrm>
          <a:off x="305460" y="2463976"/>
          <a:ext cx="11205222" cy="1752600"/>
        </p:xfrm>
        <a:graphic>
          <a:graphicData uri="http://schemas.openxmlformats.org/drawingml/2006/table">
            <a:tbl>
              <a:tblPr firstRow="1" bandRow="1">
                <a:tableStyleId>{5C22544A-7EE6-4342-B048-85BDC9FD1C3A}</a:tableStyleId>
              </a:tblPr>
              <a:tblGrid>
                <a:gridCol w="840105">
                  <a:extLst>
                    <a:ext uri="{9D8B030D-6E8A-4147-A177-3AD203B41FA5}">
                      <a16:colId xmlns:a16="http://schemas.microsoft.com/office/drawing/2014/main" val="176757269"/>
                    </a:ext>
                  </a:extLst>
                </a:gridCol>
                <a:gridCol w="1759000">
                  <a:extLst>
                    <a:ext uri="{9D8B030D-6E8A-4147-A177-3AD203B41FA5}">
                      <a16:colId xmlns:a16="http://schemas.microsoft.com/office/drawing/2014/main" val="877510116"/>
                    </a:ext>
                  </a:extLst>
                </a:gridCol>
                <a:gridCol w="1694329">
                  <a:extLst>
                    <a:ext uri="{9D8B030D-6E8A-4147-A177-3AD203B41FA5}">
                      <a16:colId xmlns:a16="http://schemas.microsoft.com/office/drawing/2014/main" val="2128062530"/>
                    </a:ext>
                  </a:extLst>
                </a:gridCol>
                <a:gridCol w="1466787">
                  <a:extLst>
                    <a:ext uri="{9D8B030D-6E8A-4147-A177-3AD203B41FA5}">
                      <a16:colId xmlns:a16="http://schemas.microsoft.com/office/drawing/2014/main" val="3737337184"/>
                    </a:ext>
                  </a:extLst>
                </a:gridCol>
                <a:gridCol w="1724648">
                  <a:extLst>
                    <a:ext uri="{9D8B030D-6E8A-4147-A177-3AD203B41FA5}">
                      <a16:colId xmlns:a16="http://schemas.microsoft.com/office/drawing/2014/main" val="113004622"/>
                    </a:ext>
                  </a:extLst>
                </a:gridCol>
                <a:gridCol w="1792941">
                  <a:extLst>
                    <a:ext uri="{9D8B030D-6E8A-4147-A177-3AD203B41FA5}">
                      <a16:colId xmlns:a16="http://schemas.microsoft.com/office/drawing/2014/main" val="547837317"/>
                    </a:ext>
                  </a:extLst>
                </a:gridCol>
                <a:gridCol w="1927412">
                  <a:extLst>
                    <a:ext uri="{9D8B030D-6E8A-4147-A177-3AD203B41FA5}">
                      <a16:colId xmlns:a16="http://schemas.microsoft.com/office/drawing/2014/main" val="916369168"/>
                    </a:ext>
                  </a:extLst>
                </a:gridCol>
              </a:tblGrid>
              <a:tr h="370840">
                <a:tc>
                  <a:txBody>
                    <a:bodyPr/>
                    <a:lstStyle/>
                    <a:p>
                      <a:r>
                        <a:rPr lang="en-US" sz="1800" dirty="0"/>
                        <a:t>Planet</a:t>
                      </a:r>
                    </a:p>
                  </a:txBody>
                  <a:tcPr/>
                </a:tc>
                <a:tc>
                  <a:txBody>
                    <a:bodyPr/>
                    <a:lstStyle/>
                    <a:p>
                      <a:r>
                        <a:rPr lang="en-US" sz="1800" dirty="0"/>
                        <a:t>Time from Entry to Exit (min)</a:t>
                      </a:r>
                    </a:p>
                  </a:txBody>
                  <a:tcPr/>
                </a:tc>
                <a:tc>
                  <a:txBody>
                    <a:bodyPr/>
                    <a:lstStyle/>
                    <a:p>
                      <a:r>
                        <a:rPr lang="en-US" sz="1800" dirty="0"/>
                        <a:t>Dissipated Velocity (km/s)</a:t>
                      </a:r>
                    </a:p>
                  </a:txBody>
                  <a:tcPr/>
                </a:tc>
                <a:tc>
                  <a:txBody>
                    <a:bodyPr/>
                    <a:lstStyle/>
                    <a:p>
                      <a:r>
                        <a:rPr lang="en-US" sz="1800" dirty="0"/>
                        <a:t>Capture Rate</a:t>
                      </a:r>
                    </a:p>
                  </a:txBody>
                  <a:tcPr/>
                </a:tc>
                <a:tc>
                  <a:txBody>
                    <a:bodyPr/>
                    <a:lstStyle/>
                    <a:p>
                      <a:r>
                        <a:rPr lang="en-US" sz="1800" dirty="0"/>
                        <a:t>99</a:t>
                      </a:r>
                      <a:r>
                        <a:rPr lang="en-US" sz="1800" baseline="30000" dirty="0"/>
                        <a:t>th</a:t>
                      </a:r>
                      <a:r>
                        <a:rPr lang="en-US" sz="1800" dirty="0"/>
                        <a:t> %-tile Burn Cost (m/s)</a:t>
                      </a:r>
                    </a:p>
                  </a:txBody>
                  <a:tcPr/>
                </a:tc>
                <a:tc>
                  <a:txBody>
                    <a:bodyPr/>
                    <a:lstStyle/>
                    <a:p>
                      <a:r>
                        <a:rPr lang="en-US" sz="1800" dirty="0"/>
                        <a:t>Propellant Mass (kg)</a:t>
                      </a:r>
                    </a:p>
                  </a:txBody>
                  <a:tcPr/>
                </a:tc>
                <a:tc>
                  <a:txBody>
                    <a:bodyPr/>
                    <a:lstStyle/>
                    <a:p>
                      <a:r>
                        <a:rPr lang="en-US" sz="1800" dirty="0"/>
                        <a:t>Propellant Mass Fraction (%)</a:t>
                      </a:r>
                    </a:p>
                  </a:txBody>
                  <a:tcPr/>
                </a:tc>
                <a:extLst>
                  <a:ext uri="{0D108BD9-81ED-4DB2-BD59-A6C34878D82A}">
                    <a16:rowId xmlns:a16="http://schemas.microsoft.com/office/drawing/2014/main" val="2687332977"/>
                  </a:ext>
                </a:extLst>
              </a:tr>
              <a:tr h="370840">
                <a:tc>
                  <a:txBody>
                    <a:bodyPr/>
                    <a:lstStyle/>
                    <a:p>
                      <a:pPr algn="ctr"/>
                      <a:r>
                        <a:rPr lang="en-US" sz="1800" dirty="0"/>
                        <a:t>Earth</a:t>
                      </a:r>
                    </a:p>
                  </a:txBody>
                  <a:tcPr anchor="ctr"/>
                </a:tc>
                <a:tc>
                  <a:txBody>
                    <a:bodyPr/>
                    <a:lstStyle/>
                    <a:p>
                      <a:pPr algn="ctr"/>
                      <a:r>
                        <a:rPr lang="en-US" sz="1800" dirty="0"/>
                        <a:t>12.6</a:t>
                      </a:r>
                    </a:p>
                  </a:txBody>
                  <a:tcPr anchor="ctr"/>
                </a:tc>
                <a:tc>
                  <a:txBody>
                    <a:bodyPr/>
                    <a:lstStyle/>
                    <a:p>
                      <a:pPr algn="ctr"/>
                      <a:r>
                        <a:rPr lang="en-US" sz="1800" dirty="0"/>
                        <a:t>3.6</a:t>
                      </a:r>
                    </a:p>
                  </a:txBody>
                  <a:tcPr anchor="ctr"/>
                </a:tc>
                <a:tc>
                  <a:txBody>
                    <a:bodyPr/>
                    <a:lstStyle/>
                    <a:p>
                      <a:pPr algn="ctr"/>
                      <a:r>
                        <a:rPr lang="en-US" sz="1800" dirty="0"/>
                        <a:t>100%</a:t>
                      </a:r>
                    </a:p>
                  </a:txBody>
                  <a:tcPr anchor="ctr"/>
                </a:tc>
                <a:tc>
                  <a:txBody>
                    <a:bodyPr/>
                    <a:lstStyle/>
                    <a:p>
                      <a:pPr algn="ctr"/>
                      <a:r>
                        <a:rPr lang="en-US" sz="1800" dirty="0"/>
                        <a:t>178</a:t>
                      </a:r>
                    </a:p>
                  </a:txBody>
                  <a:tcPr anchor="ctr"/>
                </a:tc>
                <a:tc>
                  <a:txBody>
                    <a:bodyPr/>
                    <a:lstStyle/>
                    <a:p>
                      <a:pPr algn="ctr"/>
                      <a:r>
                        <a:rPr lang="en-US" sz="1800" dirty="0"/>
                        <a:t>13.05</a:t>
                      </a:r>
                    </a:p>
                  </a:txBody>
                  <a:tcPr anchor="ctr"/>
                </a:tc>
                <a:tc>
                  <a:txBody>
                    <a:bodyPr/>
                    <a:lstStyle/>
                    <a:p>
                      <a:pPr algn="ctr"/>
                      <a:r>
                        <a:rPr lang="en-US" sz="1800" dirty="0"/>
                        <a:t>8.7%</a:t>
                      </a:r>
                    </a:p>
                  </a:txBody>
                  <a:tcPr anchor="ctr"/>
                </a:tc>
                <a:extLst>
                  <a:ext uri="{0D108BD9-81ED-4DB2-BD59-A6C34878D82A}">
                    <a16:rowId xmlns:a16="http://schemas.microsoft.com/office/drawing/2014/main" val="1916321642"/>
                  </a:ext>
                </a:extLst>
              </a:tr>
              <a:tr h="370840">
                <a:tc>
                  <a:txBody>
                    <a:bodyPr/>
                    <a:lstStyle/>
                    <a:p>
                      <a:pPr algn="ctr"/>
                      <a:r>
                        <a:rPr lang="en-US" sz="1800" dirty="0"/>
                        <a:t>Mars</a:t>
                      </a:r>
                    </a:p>
                  </a:txBody>
                  <a:tcPr anchor="ctr"/>
                </a:tc>
                <a:tc>
                  <a:txBody>
                    <a:bodyPr/>
                    <a:lstStyle/>
                    <a:p>
                      <a:pPr algn="ctr"/>
                      <a:r>
                        <a:rPr lang="en-US" sz="1800" dirty="0"/>
                        <a:t>21.4</a:t>
                      </a:r>
                    </a:p>
                  </a:txBody>
                  <a:tcPr anchor="ctr"/>
                </a:tc>
                <a:tc>
                  <a:txBody>
                    <a:bodyPr/>
                    <a:lstStyle/>
                    <a:p>
                      <a:pPr algn="ctr"/>
                      <a:r>
                        <a:rPr lang="en-US" sz="1800" dirty="0"/>
                        <a:t>2.5</a:t>
                      </a:r>
                    </a:p>
                  </a:txBody>
                  <a:tcPr anchor="ctr"/>
                </a:tc>
                <a:tc>
                  <a:txBody>
                    <a:bodyPr/>
                    <a:lstStyle/>
                    <a:p>
                      <a:pPr algn="ctr"/>
                      <a:r>
                        <a:rPr lang="en-US" sz="1800" dirty="0"/>
                        <a:t>100%</a:t>
                      </a:r>
                    </a:p>
                  </a:txBody>
                  <a:tcPr anchor="ctr"/>
                </a:tc>
                <a:tc>
                  <a:txBody>
                    <a:bodyPr/>
                    <a:lstStyle/>
                    <a:p>
                      <a:pPr algn="ctr"/>
                      <a:r>
                        <a:rPr lang="en-US" sz="1800" dirty="0"/>
                        <a:t>147</a:t>
                      </a:r>
                    </a:p>
                  </a:txBody>
                  <a:tcPr anchor="ctr"/>
                </a:tc>
                <a:tc>
                  <a:txBody>
                    <a:bodyPr/>
                    <a:lstStyle/>
                    <a:p>
                      <a:pPr algn="ctr"/>
                      <a:r>
                        <a:rPr lang="en-US" sz="1800" dirty="0"/>
                        <a:t>10.82</a:t>
                      </a:r>
                    </a:p>
                  </a:txBody>
                  <a:tcPr anchor="ctr"/>
                </a:tc>
                <a:tc>
                  <a:txBody>
                    <a:bodyPr/>
                    <a:lstStyle/>
                    <a:p>
                      <a:pPr algn="ctr"/>
                      <a:r>
                        <a:rPr lang="en-US" sz="1800" dirty="0"/>
                        <a:t>7.2%</a:t>
                      </a:r>
                    </a:p>
                  </a:txBody>
                  <a:tcPr anchor="ctr"/>
                </a:tc>
                <a:extLst>
                  <a:ext uri="{0D108BD9-81ED-4DB2-BD59-A6C34878D82A}">
                    <a16:rowId xmlns:a16="http://schemas.microsoft.com/office/drawing/2014/main" val="1952730588"/>
                  </a:ext>
                </a:extLst>
              </a:tr>
              <a:tr h="370840">
                <a:tc>
                  <a:txBody>
                    <a:bodyPr/>
                    <a:lstStyle/>
                    <a:p>
                      <a:pPr algn="ctr"/>
                      <a:r>
                        <a:rPr lang="en-US" sz="1800" dirty="0"/>
                        <a:t>Venus</a:t>
                      </a:r>
                    </a:p>
                  </a:txBody>
                  <a:tcPr anchor="ctr"/>
                </a:tc>
                <a:tc>
                  <a:txBody>
                    <a:bodyPr/>
                    <a:lstStyle/>
                    <a:p>
                      <a:pPr algn="ctr"/>
                      <a:r>
                        <a:rPr lang="en-US" sz="1800" dirty="0"/>
                        <a:t>17.3</a:t>
                      </a:r>
                    </a:p>
                  </a:txBody>
                  <a:tcPr anchor="ctr"/>
                </a:tc>
                <a:tc>
                  <a:txBody>
                    <a:bodyPr/>
                    <a:lstStyle/>
                    <a:p>
                      <a:pPr algn="ctr"/>
                      <a:r>
                        <a:rPr lang="en-US" sz="1800" dirty="0"/>
                        <a:t>4.25</a:t>
                      </a:r>
                    </a:p>
                  </a:txBody>
                  <a:tcPr anchor="ctr"/>
                </a:tc>
                <a:tc>
                  <a:txBody>
                    <a:bodyPr/>
                    <a:lstStyle/>
                    <a:p>
                      <a:pPr algn="ctr"/>
                      <a:r>
                        <a:rPr lang="en-US" sz="1800" dirty="0"/>
                        <a:t>100%</a:t>
                      </a:r>
                    </a:p>
                  </a:txBody>
                  <a:tcPr anchor="ctr"/>
                </a:tc>
                <a:tc>
                  <a:txBody>
                    <a:bodyPr/>
                    <a:lstStyle/>
                    <a:p>
                      <a:pPr algn="ctr"/>
                      <a:r>
                        <a:rPr lang="en-US" sz="1800" dirty="0"/>
                        <a:t>189</a:t>
                      </a:r>
                    </a:p>
                  </a:txBody>
                  <a:tcPr anchor="ctr"/>
                </a:tc>
                <a:tc>
                  <a:txBody>
                    <a:bodyPr/>
                    <a:lstStyle/>
                    <a:p>
                      <a:pPr algn="ctr"/>
                      <a:r>
                        <a:rPr lang="en-US" sz="1800" dirty="0"/>
                        <a:t>13.81</a:t>
                      </a:r>
                    </a:p>
                  </a:txBody>
                  <a:tcPr anchor="ctr"/>
                </a:tc>
                <a:tc>
                  <a:txBody>
                    <a:bodyPr/>
                    <a:lstStyle/>
                    <a:p>
                      <a:pPr algn="ctr"/>
                      <a:r>
                        <a:rPr lang="en-US" sz="1800" dirty="0"/>
                        <a:t>9.2%</a:t>
                      </a:r>
                    </a:p>
                  </a:txBody>
                  <a:tcPr anchor="ctr"/>
                </a:tc>
                <a:extLst>
                  <a:ext uri="{0D108BD9-81ED-4DB2-BD59-A6C34878D82A}">
                    <a16:rowId xmlns:a16="http://schemas.microsoft.com/office/drawing/2014/main" val="2025194844"/>
                  </a:ext>
                </a:extLst>
              </a:tr>
            </a:tbl>
          </a:graphicData>
        </a:graphic>
      </p:graphicFrame>
      <p:sp>
        <p:nvSpPr>
          <p:cNvPr id="17" name="TextBox 16">
            <a:extLst>
              <a:ext uri="{FF2B5EF4-FFF2-40B4-BE49-F238E27FC236}">
                <a16:creationId xmlns:a16="http://schemas.microsoft.com/office/drawing/2014/main" id="{24D24FFD-BEC4-458F-86DE-4A106305FC3C}"/>
              </a:ext>
            </a:extLst>
          </p:cNvPr>
          <p:cNvSpPr txBox="1"/>
          <p:nvPr/>
        </p:nvSpPr>
        <p:spPr>
          <a:xfrm>
            <a:off x="305460" y="4292143"/>
            <a:ext cx="11205222" cy="2246769"/>
          </a:xfrm>
          <a:prstGeom prst="rect">
            <a:avLst/>
          </a:prstGeom>
          <a:noFill/>
          <a:ln w="57150">
            <a:solidFill>
              <a:schemeClr val="accent4">
                <a:lumMod val="75000"/>
              </a:schemeClr>
            </a:solidFill>
          </a:ln>
        </p:spPr>
        <p:txBody>
          <a:bodyPr wrap="square" rtlCol="0">
            <a:spAutoFit/>
          </a:bodyPr>
          <a:lstStyle/>
          <a:p>
            <a:pPr marL="514350" indent="-514350">
              <a:buFont typeface="+mj-lt"/>
              <a:buAutoNum type="arabicPeriod"/>
            </a:pPr>
            <a:r>
              <a:rPr lang="en-US" sz="2800" b="1" dirty="0"/>
              <a:t>Aerocapture enables rapid orbit insertion for SmallSat missions</a:t>
            </a:r>
          </a:p>
          <a:p>
            <a:pPr marL="514350" indent="-514350">
              <a:buFont typeface="+mj-lt"/>
              <a:buAutoNum type="arabicPeriod"/>
            </a:pPr>
            <a:r>
              <a:rPr lang="en-US" sz="2800" b="1" dirty="0"/>
              <a:t>Aerocapture reduces SmallSat orbit insertion ΔV requirements on the order of km/s to order of m/s</a:t>
            </a:r>
          </a:p>
          <a:p>
            <a:pPr marL="514350" indent="-514350">
              <a:buFont typeface="+mj-lt"/>
              <a:buAutoNum type="arabicPeriod"/>
            </a:pPr>
            <a:r>
              <a:rPr lang="en-US" sz="2800" b="1" dirty="0"/>
              <a:t>Propellant mass allocations constitute less than 10% of total entry wet mass</a:t>
            </a:r>
          </a:p>
        </p:txBody>
      </p:sp>
    </p:spTree>
    <p:extLst>
      <p:ext uri="{BB962C8B-B14F-4D97-AF65-F5344CB8AC3E}">
        <p14:creationId xmlns:p14="http://schemas.microsoft.com/office/powerpoint/2010/main" val="3362400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C55AD-2166-4020-A71C-47B76CD4F9BD}"/>
              </a:ext>
            </a:extLst>
          </p:cNvPr>
          <p:cNvSpPr>
            <a:spLocks noGrp="1"/>
          </p:cNvSpPr>
          <p:nvPr>
            <p:ph type="title"/>
          </p:nvPr>
        </p:nvSpPr>
        <p:spPr/>
        <p:txBody>
          <a:bodyPr/>
          <a:lstStyle/>
          <a:p>
            <a:r>
              <a:rPr lang="en-US" dirty="0"/>
              <a:t>Study Findings</a:t>
            </a:r>
          </a:p>
        </p:txBody>
      </p:sp>
      <p:sp>
        <p:nvSpPr>
          <p:cNvPr id="3" name="Slide Number Placeholder 2">
            <a:extLst>
              <a:ext uri="{FF2B5EF4-FFF2-40B4-BE49-F238E27FC236}">
                <a16:creationId xmlns:a16="http://schemas.microsoft.com/office/drawing/2014/main" id="{FD486301-3820-45E9-9E05-135772AED423}"/>
              </a:ext>
            </a:extLst>
          </p:cNvPr>
          <p:cNvSpPr>
            <a:spLocks noGrp="1"/>
          </p:cNvSpPr>
          <p:nvPr>
            <p:ph type="sldNum" sz="quarter" idx="12"/>
          </p:nvPr>
        </p:nvSpPr>
        <p:spPr/>
        <p:txBody>
          <a:bodyPr/>
          <a:lstStyle/>
          <a:p>
            <a:fld id="{3A96046C-71AB-4C67-BFD7-3B9E891BD3A4}" type="slidenum">
              <a:rPr lang="en-US" smtClean="0"/>
              <a:t>13</a:t>
            </a:fld>
            <a:endParaRPr lang="en-US"/>
          </a:p>
        </p:txBody>
      </p:sp>
      <p:sp>
        <p:nvSpPr>
          <p:cNvPr id="4" name="Content Placeholder 3">
            <a:extLst>
              <a:ext uri="{FF2B5EF4-FFF2-40B4-BE49-F238E27FC236}">
                <a16:creationId xmlns:a16="http://schemas.microsoft.com/office/drawing/2014/main" id="{2BFBBA20-70F5-4D03-976A-C1BF4376AB62}"/>
              </a:ext>
            </a:extLst>
          </p:cNvPr>
          <p:cNvSpPr>
            <a:spLocks noGrp="1"/>
          </p:cNvSpPr>
          <p:nvPr>
            <p:ph idx="1"/>
          </p:nvPr>
        </p:nvSpPr>
        <p:spPr/>
        <p:txBody>
          <a:bodyPr>
            <a:normAutofit/>
          </a:bodyPr>
          <a:lstStyle/>
          <a:p>
            <a:r>
              <a:rPr lang="en-US" i="0" dirty="0"/>
              <a:t>Downscaling of aeroshell geometries for secondary payload provided a unique challenge for high </a:t>
            </a:r>
            <a:r>
              <a:rPr lang="en-US" i="0" dirty="0" err="1"/>
              <a:t>aeroheating</a:t>
            </a:r>
            <a:r>
              <a:rPr lang="en-US" i="0" dirty="0"/>
              <a:t> environments</a:t>
            </a:r>
          </a:p>
          <a:p>
            <a:pPr lvl="1"/>
            <a:r>
              <a:rPr lang="en-US" b="0" i="0" dirty="0"/>
              <a:t>Smaller nose radii + flexible TPS limits design-space</a:t>
            </a:r>
          </a:p>
          <a:p>
            <a:pPr lvl="1"/>
            <a:r>
              <a:rPr lang="en-US" b="0" i="0" u="sng" dirty="0"/>
              <a:t>HIAD designs provide potential design considerations that alleviate these challenges while enabling generous payload mass to be delivered to orbit via aerocapture</a:t>
            </a:r>
          </a:p>
          <a:p>
            <a:r>
              <a:rPr lang="en-US" b="0" i="0" dirty="0"/>
              <a:t> </a:t>
            </a:r>
            <a:r>
              <a:rPr lang="en-US" i="0" dirty="0"/>
              <a:t>Aerocapture flight envelope assessment indicated lifting flight control with modest L/D provided sufficient control margin for SmallSat HIAD aerocapture trajectories at Venus, Earth, and Mars</a:t>
            </a:r>
          </a:p>
          <a:p>
            <a:r>
              <a:rPr lang="en-US" i="0" dirty="0"/>
              <a:t>At each destination, Monte Carlo simulations indicated 100% capture success rate with results demonstrating the enabling potential of aerocapture technology for SmallSat missions</a:t>
            </a:r>
          </a:p>
        </p:txBody>
      </p:sp>
    </p:spTree>
    <p:extLst>
      <p:ext uri="{BB962C8B-B14F-4D97-AF65-F5344CB8AC3E}">
        <p14:creationId xmlns:p14="http://schemas.microsoft.com/office/powerpoint/2010/main" val="587039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9D735-2DD0-4E42-AB85-9825D705A697}"/>
              </a:ext>
            </a:extLst>
          </p:cNvPr>
          <p:cNvSpPr>
            <a:spLocks noGrp="1"/>
          </p:cNvSpPr>
          <p:nvPr>
            <p:ph type="title"/>
          </p:nvPr>
        </p:nvSpPr>
        <p:spPr/>
        <p:txBody>
          <a:bodyPr/>
          <a:lstStyle/>
          <a:p>
            <a:r>
              <a:rPr lang="en-US" dirty="0"/>
              <a:t>Future Work</a:t>
            </a:r>
          </a:p>
        </p:txBody>
      </p:sp>
      <p:sp>
        <p:nvSpPr>
          <p:cNvPr id="3" name="Slide Number Placeholder 2">
            <a:extLst>
              <a:ext uri="{FF2B5EF4-FFF2-40B4-BE49-F238E27FC236}">
                <a16:creationId xmlns:a16="http://schemas.microsoft.com/office/drawing/2014/main" id="{9013A957-5219-4E70-B295-74E32164842E}"/>
              </a:ext>
            </a:extLst>
          </p:cNvPr>
          <p:cNvSpPr>
            <a:spLocks noGrp="1"/>
          </p:cNvSpPr>
          <p:nvPr>
            <p:ph type="sldNum" sz="quarter" idx="12"/>
          </p:nvPr>
        </p:nvSpPr>
        <p:spPr/>
        <p:txBody>
          <a:bodyPr/>
          <a:lstStyle/>
          <a:p>
            <a:fld id="{3A96046C-71AB-4C67-BFD7-3B9E891BD3A4}" type="slidenum">
              <a:rPr lang="en-US" smtClean="0"/>
              <a:t>14</a:t>
            </a:fld>
            <a:endParaRPr lang="en-US"/>
          </a:p>
        </p:txBody>
      </p:sp>
      <p:sp>
        <p:nvSpPr>
          <p:cNvPr id="4" name="Content Placeholder 3">
            <a:extLst>
              <a:ext uri="{FF2B5EF4-FFF2-40B4-BE49-F238E27FC236}">
                <a16:creationId xmlns:a16="http://schemas.microsoft.com/office/drawing/2014/main" id="{768F285D-AF19-4792-BFEF-362B4F692493}"/>
              </a:ext>
            </a:extLst>
          </p:cNvPr>
          <p:cNvSpPr>
            <a:spLocks noGrp="1"/>
          </p:cNvSpPr>
          <p:nvPr>
            <p:ph idx="1"/>
          </p:nvPr>
        </p:nvSpPr>
        <p:spPr/>
        <p:txBody>
          <a:bodyPr/>
          <a:lstStyle/>
          <a:p>
            <a:r>
              <a:rPr lang="en-US" i="0" dirty="0"/>
              <a:t>Further TPS analysis with higher-fidelity </a:t>
            </a:r>
            <a:r>
              <a:rPr lang="en-US" i="0" dirty="0" err="1"/>
              <a:t>aeroheating</a:t>
            </a:r>
            <a:r>
              <a:rPr lang="en-US" i="0" dirty="0"/>
              <a:t> models can help further refine the TPS mass fractions and SmallSat payload mass estimates at each destination</a:t>
            </a:r>
          </a:p>
          <a:p>
            <a:r>
              <a:rPr lang="en-US" i="0" dirty="0"/>
              <a:t>Further investigation into lifting HIAD configurations is warranted given preliminary results indicating need for technology</a:t>
            </a:r>
          </a:p>
          <a:p>
            <a:r>
              <a:rPr lang="en-US" i="0" dirty="0"/>
              <a:t>Trade studies between ADEPT and HIAD SmallSat aeroshell designs to further understand advantages/disadvantages of each type of deployable aerocapture aeroshell technology</a:t>
            </a:r>
          </a:p>
        </p:txBody>
      </p:sp>
    </p:spTree>
    <p:extLst>
      <p:ext uri="{BB962C8B-B14F-4D97-AF65-F5344CB8AC3E}">
        <p14:creationId xmlns:p14="http://schemas.microsoft.com/office/powerpoint/2010/main" val="3566515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5B701-4DD9-45B4-B374-6670C0A31330}"/>
              </a:ext>
            </a:extLst>
          </p:cNvPr>
          <p:cNvSpPr>
            <a:spLocks noGrp="1"/>
          </p:cNvSpPr>
          <p:nvPr>
            <p:ph type="title"/>
          </p:nvPr>
        </p:nvSpPr>
        <p:spPr/>
        <p:txBody>
          <a:bodyPr/>
          <a:lstStyle/>
          <a:p>
            <a:r>
              <a:rPr lang="en-US" dirty="0"/>
              <a:t>References</a:t>
            </a:r>
          </a:p>
        </p:txBody>
      </p:sp>
      <p:sp>
        <p:nvSpPr>
          <p:cNvPr id="3" name="Slide Number Placeholder 2">
            <a:extLst>
              <a:ext uri="{FF2B5EF4-FFF2-40B4-BE49-F238E27FC236}">
                <a16:creationId xmlns:a16="http://schemas.microsoft.com/office/drawing/2014/main" id="{8B62E95A-A611-4CB2-93D5-DEE68F126F0B}"/>
              </a:ext>
            </a:extLst>
          </p:cNvPr>
          <p:cNvSpPr>
            <a:spLocks noGrp="1"/>
          </p:cNvSpPr>
          <p:nvPr>
            <p:ph type="sldNum" sz="quarter" idx="12"/>
          </p:nvPr>
        </p:nvSpPr>
        <p:spPr/>
        <p:txBody>
          <a:bodyPr/>
          <a:lstStyle/>
          <a:p>
            <a:fld id="{3A96046C-71AB-4C67-BFD7-3B9E891BD3A4}" type="slidenum">
              <a:rPr lang="en-US" smtClean="0"/>
              <a:t>15</a:t>
            </a:fld>
            <a:endParaRPr lang="en-US"/>
          </a:p>
        </p:txBody>
      </p:sp>
      <p:sp>
        <p:nvSpPr>
          <p:cNvPr id="4" name="Content Placeholder 3">
            <a:extLst>
              <a:ext uri="{FF2B5EF4-FFF2-40B4-BE49-F238E27FC236}">
                <a16:creationId xmlns:a16="http://schemas.microsoft.com/office/drawing/2014/main" id="{C5364D06-A83A-4AC2-AD7C-4A0F269F71FF}"/>
              </a:ext>
            </a:extLst>
          </p:cNvPr>
          <p:cNvSpPr>
            <a:spLocks noGrp="1"/>
          </p:cNvSpPr>
          <p:nvPr>
            <p:ph idx="1"/>
          </p:nvPr>
        </p:nvSpPr>
        <p:spPr/>
        <p:txBody>
          <a:bodyPr>
            <a:normAutofit fontScale="70000" lnSpcReduction="20000"/>
          </a:bodyPr>
          <a:lstStyle/>
          <a:p>
            <a:pPr marL="514350" indent="-514350">
              <a:buFont typeface="+mj-lt"/>
              <a:buAutoNum type="arabicPeriod"/>
            </a:pPr>
            <a:r>
              <a:rPr lang="en-US" b="0" i="0" dirty="0"/>
              <a:t>National Aeronautics and Space Administration, “Evolved Expendable Launch Vehicle (EELV) Secondary Payload Adapter (ESPA) Secondary Payload Rideshare,”  2019. Space Mission Directorate Policy Document SPD-32.</a:t>
            </a:r>
          </a:p>
          <a:p>
            <a:pPr marL="514350" indent="-514350">
              <a:buFont typeface="+mj-lt"/>
              <a:buAutoNum type="arabicPeriod"/>
            </a:pPr>
            <a:r>
              <a:rPr lang="en-US" sz="2800" b="0" i="0" u="none" strike="noStrike" baseline="0" dirty="0">
                <a:latin typeface="TeXGyreTermesX-Regular"/>
              </a:rPr>
              <a:t>Tan, F., and N., K., “NASA Science Mission Directorate SmallSat Coordination Group: State of NASA Science with SmallSats,” </a:t>
            </a:r>
            <a:r>
              <a:rPr lang="en-US" sz="2800" b="0" i="1" u="none" strike="noStrike" baseline="0" dirty="0">
                <a:latin typeface="TeXGyreTermesX-Italic"/>
              </a:rPr>
              <a:t>35th Annual Small Satellite Conference</a:t>
            </a:r>
            <a:r>
              <a:rPr lang="en-US" sz="2800" b="0" i="0" u="none" strike="noStrike" baseline="0" dirty="0">
                <a:latin typeface="TeXGyreTermesX-Regular"/>
              </a:rPr>
              <a:t>, Logan, UT, 2021.</a:t>
            </a:r>
            <a:endParaRPr lang="en-US" sz="2800" dirty="0"/>
          </a:p>
          <a:p>
            <a:pPr marL="514350" indent="-514350">
              <a:buFont typeface="+mj-lt"/>
              <a:buAutoNum type="arabicPeriod"/>
            </a:pPr>
            <a:r>
              <a:rPr lang="en-US" sz="2800" b="0" i="0" u="none" strike="noStrike" baseline="0" dirty="0">
                <a:latin typeface="TeXGyreTermesX-Regular"/>
              </a:rPr>
              <a:t>National Aeronautics and Space Administration, “NASA Small Spacecraft Strategic Plan,” 2019.</a:t>
            </a:r>
          </a:p>
          <a:p>
            <a:pPr marL="514350" indent="-514350">
              <a:buFont typeface="+mj-lt"/>
              <a:buAutoNum type="arabicPeriod"/>
            </a:pPr>
            <a:r>
              <a:rPr lang="en-US" sz="2800" b="0" i="0" u="none" strike="noStrike" baseline="0" dirty="0">
                <a:latin typeface="TeXGyreTermesX-Regular"/>
              </a:rPr>
              <a:t>Cassell, A et al., “ADEPT: A Mechanically Deployable Re-Entry Vehicle System Enabling Interplanetary CubeSat and Small Satellite Missions,” 32nd Annual AIAA/USU Conference on Small Satellites, 2018.</a:t>
            </a:r>
          </a:p>
          <a:p>
            <a:pPr marL="514350" indent="-514350">
              <a:buFont typeface="+mj-lt"/>
              <a:buAutoNum type="arabicPeriod"/>
            </a:pPr>
            <a:r>
              <a:rPr lang="en-US" sz="2800" b="0" i="0" u="none" strike="noStrike" baseline="0" dirty="0">
                <a:latin typeface="TeXGyreTermesX-Regular"/>
              </a:rPr>
              <a:t>S. Dutta et al., “Adaptable Deployable Entry and Placement Technology Sounding Rocket One Modeling and Reconstruction,” Journal of Spacecraft and Rockets, Vol. 59, No. 1, 2022, pp. 236–259.</a:t>
            </a:r>
          </a:p>
          <a:p>
            <a:pPr marL="514350" indent="-514350">
              <a:buFont typeface="+mj-lt"/>
              <a:buAutoNum type="arabicPeriod"/>
            </a:pPr>
            <a:r>
              <a:rPr lang="en-US" sz="2800" b="0" i="0" u="none" strike="noStrike" baseline="0" dirty="0">
                <a:latin typeface="TeXGyreTermesX-Regular"/>
              </a:rPr>
              <a:t>et al., S. H., “Low Cost Innovative Atmospheric Entry Probes Combining CubeSat and HIAD Technologies,” International Planetary Probe Workshop 13, 2016.</a:t>
            </a:r>
          </a:p>
          <a:p>
            <a:pPr marL="514350" indent="-514350">
              <a:buFont typeface="+mj-lt"/>
              <a:buAutoNum type="arabicPeriod"/>
            </a:pPr>
            <a:r>
              <a:rPr lang="en-US" sz="2800" b="0" i="0" u="none" strike="noStrike" baseline="0" dirty="0">
                <a:latin typeface="TeXGyreTermesX-Regular"/>
              </a:rPr>
              <a:t>et al., S. M., “Small Satellite-sized Hypersonic Inflatable Aerodynamic Decelerators for Interplanetary Science Missions,” 36th Small Satellite Conference, August 2022.</a:t>
            </a:r>
          </a:p>
          <a:p>
            <a:pPr marL="514350" indent="-514350">
              <a:buFont typeface="+mj-lt"/>
              <a:buAutoNum type="arabicPeriod"/>
            </a:pPr>
            <a:r>
              <a:rPr lang="en-US" sz="2800" b="0" i="0" u="none" strike="noStrike" baseline="0" dirty="0">
                <a:latin typeface="TeXGyreTermesX-Regular"/>
              </a:rPr>
              <a:t>et al., J. J., “Flight Envelope Assessment of SmallSat Aerocapture Trajectories at Venus and Mars,” 36th Small Satellite Conference, 2022.</a:t>
            </a:r>
          </a:p>
          <a:p>
            <a:pPr marL="514350" indent="-514350">
              <a:buFont typeface="+mj-lt"/>
              <a:buAutoNum type="arabicPeriod"/>
            </a:pPr>
            <a:r>
              <a:rPr lang="en-US" b="0" i="0" dirty="0"/>
              <a:t>A.W </a:t>
            </a:r>
            <a:r>
              <a:rPr lang="en-US" b="0" i="0" dirty="0" err="1"/>
              <a:t>etl</a:t>
            </a:r>
            <a:r>
              <a:rPr lang="en-US" b="0" i="0" dirty="0"/>
              <a:t> al., “Enabling Thread Safety and Parallelism in the Program to Optimize Simulated Trajectories II,” 2023 AIAA SciTech Forum, Jan 2023.</a:t>
            </a:r>
          </a:p>
          <a:p>
            <a:pPr marL="514350" indent="-514350">
              <a:buFont typeface="+mj-lt"/>
              <a:buAutoNum type="arabicPeriod"/>
            </a:pPr>
            <a:endParaRPr lang="en-US" b="0" i="0" dirty="0"/>
          </a:p>
        </p:txBody>
      </p:sp>
    </p:spTree>
    <p:extLst>
      <p:ext uri="{BB962C8B-B14F-4D97-AF65-F5344CB8AC3E}">
        <p14:creationId xmlns:p14="http://schemas.microsoft.com/office/powerpoint/2010/main" val="8130018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D5B01-629F-4F60-9377-CCCD1058E80B}"/>
              </a:ext>
            </a:extLst>
          </p:cNvPr>
          <p:cNvSpPr>
            <a:spLocks noGrp="1"/>
          </p:cNvSpPr>
          <p:nvPr>
            <p:ph type="title"/>
          </p:nvPr>
        </p:nvSpPr>
        <p:spPr/>
        <p:txBody>
          <a:bodyPr/>
          <a:lstStyle/>
          <a:p>
            <a:r>
              <a:rPr lang="en-US" dirty="0"/>
              <a:t>Acknowledgements</a:t>
            </a:r>
          </a:p>
        </p:txBody>
      </p:sp>
      <p:sp>
        <p:nvSpPr>
          <p:cNvPr id="3" name="Slide Number Placeholder 2">
            <a:extLst>
              <a:ext uri="{FF2B5EF4-FFF2-40B4-BE49-F238E27FC236}">
                <a16:creationId xmlns:a16="http://schemas.microsoft.com/office/drawing/2014/main" id="{43CBDE10-5F25-41DC-9D35-6CD2A5EA581F}"/>
              </a:ext>
            </a:extLst>
          </p:cNvPr>
          <p:cNvSpPr>
            <a:spLocks noGrp="1"/>
          </p:cNvSpPr>
          <p:nvPr>
            <p:ph type="sldNum" sz="quarter" idx="12"/>
          </p:nvPr>
        </p:nvSpPr>
        <p:spPr/>
        <p:txBody>
          <a:bodyPr/>
          <a:lstStyle/>
          <a:p>
            <a:fld id="{3A96046C-71AB-4C67-BFD7-3B9E891BD3A4}" type="slidenum">
              <a:rPr lang="en-US" smtClean="0"/>
              <a:t>16</a:t>
            </a:fld>
            <a:endParaRPr lang="en-US"/>
          </a:p>
        </p:txBody>
      </p:sp>
      <p:sp>
        <p:nvSpPr>
          <p:cNvPr id="5" name="Content Placeholder 4">
            <a:extLst>
              <a:ext uri="{FF2B5EF4-FFF2-40B4-BE49-F238E27FC236}">
                <a16:creationId xmlns:a16="http://schemas.microsoft.com/office/drawing/2014/main" id="{ED70EC84-05FD-4BD4-A17A-A9634264D151}"/>
              </a:ext>
            </a:extLst>
          </p:cNvPr>
          <p:cNvSpPr txBox="1">
            <a:spLocks noGrp="1"/>
          </p:cNvSpPr>
          <p:nvPr>
            <p:ph idx="1"/>
          </p:nvPr>
        </p:nvSpPr>
        <p:spPr>
          <a:xfrm>
            <a:off x="169863" y="1162050"/>
            <a:ext cx="11872912" cy="2806922"/>
          </a:xfrm>
          <a:prstGeom prst="rect">
            <a:avLst/>
          </a:prstGeom>
          <a:noFill/>
        </p:spPr>
        <p:txBody>
          <a:bodyPr wrap="square" rtlCol="0">
            <a:spAutoFit/>
          </a:bodyPr>
          <a:lstStyle/>
          <a:p>
            <a:r>
              <a:rPr lang="en-US" i="0" dirty="0"/>
              <a:t>This study was funded by the NASA Space Technology Mission Directorate. Authors would like to acknowledge the contributing work done by 2021 NIFS Summer Interns: Melis Grace (U. Colorado), Shelly Mann (Old Dominion), Daniel Engel (U. Illinois), Danny Nguyen (U. Colorado), and Jack Joshi (U. Illinois). Authors would also like to thank contributions from: Karl Edquist (NASA Langley), Jamshid Samareh (NASA Langley), Michelle Munk (NASA Langley), and Jannuel Cabrera (NASA Langley).</a:t>
            </a:r>
          </a:p>
        </p:txBody>
      </p:sp>
    </p:spTree>
    <p:extLst>
      <p:ext uri="{BB962C8B-B14F-4D97-AF65-F5344CB8AC3E}">
        <p14:creationId xmlns:p14="http://schemas.microsoft.com/office/powerpoint/2010/main" val="1375961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C195D54E-3287-4134-A7BC-07C9A828D648}"/>
              </a:ext>
            </a:extLst>
          </p:cNvPr>
          <p:cNvSpPr>
            <a:spLocks noGrp="1"/>
          </p:cNvSpPr>
          <p:nvPr>
            <p:ph type="title"/>
          </p:nvPr>
        </p:nvSpPr>
        <p:spPr/>
        <p:txBody>
          <a:bodyPr/>
          <a:lstStyle/>
          <a:p>
            <a:r>
              <a:rPr lang="en-US" dirty="0"/>
              <a:t>Questions?</a:t>
            </a:r>
          </a:p>
        </p:txBody>
      </p:sp>
      <p:sp>
        <p:nvSpPr>
          <p:cNvPr id="2" name="Slide Number Placeholder 1">
            <a:extLst>
              <a:ext uri="{FF2B5EF4-FFF2-40B4-BE49-F238E27FC236}">
                <a16:creationId xmlns:a16="http://schemas.microsoft.com/office/drawing/2014/main" id="{E3EB8F5B-75E3-4E82-96B5-D2CD8E4465E2}"/>
              </a:ext>
            </a:extLst>
          </p:cNvPr>
          <p:cNvSpPr>
            <a:spLocks noGrp="1"/>
          </p:cNvSpPr>
          <p:nvPr>
            <p:ph type="sldNum" sz="quarter" idx="12"/>
          </p:nvPr>
        </p:nvSpPr>
        <p:spPr/>
        <p:txBody>
          <a:bodyPr/>
          <a:lstStyle/>
          <a:p>
            <a:fld id="{3A96046C-71AB-4C67-BFD7-3B9E891BD3A4}" type="slidenum">
              <a:rPr lang="en-US" smtClean="0"/>
              <a:t>17</a:t>
            </a:fld>
            <a:endParaRPr lang="en-US"/>
          </a:p>
        </p:txBody>
      </p:sp>
      <p:pic>
        <p:nvPicPr>
          <p:cNvPr id="20" name="Picture 19">
            <a:extLst>
              <a:ext uri="{FF2B5EF4-FFF2-40B4-BE49-F238E27FC236}">
                <a16:creationId xmlns:a16="http://schemas.microsoft.com/office/drawing/2014/main" id="{5DA88D6D-FA1E-4B56-A6C7-3A500B508453}"/>
              </a:ext>
            </a:extLst>
          </p:cNvPr>
          <p:cNvPicPr>
            <a:picLocks noChangeAspect="1"/>
          </p:cNvPicPr>
          <p:nvPr/>
        </p:nvPicPr>
        <p:blipFill>
          <a:blip r:embed="rId2"/>
          <a:stretch>
            <a:fillRect/>
          </a:stretch>
        </p:blipFill>
        <p:spPr>
          <a:xfrm>
            <a:off x="0" y="2330393"/>
            <a:ext cx="5910471" cy="3539876"/>
          </a:xfrm>
          <a:prstGeom prst="rect">
            <a:avLst/>
          </a:prstGeom>
        </p:spPr>
      </p:pic>
      <p:pic>
        <p:nvPicPr>
          <p:cNvPr id="22" name="Picture 21">
            <a:extLst>
              <a:ext uri="{FF2B5EF4-FFF2-40B4-BE49-F238E27FC236}">
                <a16:creationId xmlns:a16="http://schemas.microsoft.com/office/drawing/2014/main" id="{420427E7-4463-4340-BEA4-8C0CBAA3851C}"/>
              </a:ext>
            </a:extLst>
          </p:cNvPr>
          <p:cNvPicPr>
            <a:picLocks noChangeAspect="1"/>
          </p:cNvPicPr>
          <p:nvPr/>
        </p:nvPicPr>
        <p:blipFill>
          <a:blip r:embed="rId3"/>
          <a:stretch>
            <a:fillRect/>
          </a:stretch>
        </p:blipFill>
        <p:spPr>
          <a:xfrm>
            <a:off x="5979021" y="2330394"/>
            <a:ext cx="6212979" cy="3539876"/>
          </a:xfrm>
          <a:prstGeom prst="rect">
            <a:avLst/>
          </a:prstGeom>
        </p:spPr>
      </p:pic>
      <p:sp>
        <p:nvSpPr>
          <p:cNvPr id="18" name="Speech Bubble: Oval 17">
            <a:extLst>
              <a:ext uri="{FF2B5EF4-FFF2-40B4-BE49-F238E27FC236}">
                <a16:creationId xmlns:a16="http://schemas.microsoft.com/office/drawing/2014/main" id="{410E64B8-E797-46BD-816F-336E1215F59D}"/>
              </a:ext>
            </a:extLst>
          </p:cNvPr>
          <p:cNvSpPr/>
          <p:nvPr/>
        </p:nvSpPr>
        <p:spPr>
          <a:xfrm>
            <a:off x="6708913" y="2623928"/>
            <a:ext cx="1770367" cy="1073427"/>
          </a:xfrm>
          <a:prstGeom prst="wedgeEllipseCallout">
            <a:avLst>
              <a:gd name="adj1" fmla="val 48134"/>
              <a:gd name="adj2" fmla="val 59332"/>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dirty="0"/>
              <a:t>OH WORD?</a:t>
            </a:r>
          </a:p>
        </p:txBody>
      </p:sp>
      <p:sp>
        <p:nvSpPr>
          <p:cNvPr id="25" name="Speech Bubble: Oval 24">
            <a:extLst>
              <a:ext uri="{FF2B5EF4-FFF2-40B4-BE49-F238E27FC236}">
                <a16:creationId xmlns:a16="http://schemas.microsoft.com/office/drawing/2014/main" id="{36B8AA76-E297-40AD-ADB1-3BA4C5EECA34}"/>
              </a:ext>
            </a:extLst>
          </p:cNvPr>
          <p:cNvSpPr/>
          <p:nvPr/>
        </p:nvSpPr>
        <p:spPr>
          <a:xfrm>
            <a:off x="2256362" y="2941984"/>
            <a:ext cx="2883048" cy="1292086"/>
          </a:xfrm>
          <a:prstGeom prst="wedgeEllipseCallout">
            <a:avLst>
              <a:gd name="adj1" fmla="val -19797"/>
              <a:gd name="adj2" fmla="val 71369"/>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dirty="0"/>
              <a:t>NICE DAY FOR ATMOSPHERE SURFING</a:t>
            </a:r>
          </a:p>
        </p:txBody>
      </p:sp>
      <p:sp>
        <p:nvSpPr>
          <p:cNvPr id="26" name="TextBox 25">
            <a:extLst>
              <a:ext uri="{FF2B5EF4-FFF2-40B4-BE49-F238E27FC236}">
                <a16:creationId xmlns:a16="http://schemas.microsoft.com/office/drawing/2014/main" id="{3296E323-41E4-41BC-BF26-B020511DC240}"/>
              </a:ext>
            </a:extLst>
          </p:cNvPr>
          <p:cNvSpPr txBox="1"/>
          <p:nvPr/>
        </p:nvSpPr>
        <p:spPr>
          <a:xfrm>
            <a:off x="5910471" y="5938746"/>
            <a:ext cx="6096000" cy="261610"/>
          </a:xfrm>
          <a:prstGeom prst="rect">
            <a:avLst/>
          </a:prstGeom>
          <a:noFill/>
        </p:spPr>
        <p:txBody>
          <a:bodyPr wrap="square">
            <a:spAutoFit/>
          </a:bodyPr>
          <a:lstStyle/>
          <a:p>
            <a:r>
              <a:rPr lang="en-US" sz="1100" dirty="0"/>
              <a:t>Image Credit: NASA TV</a:t>
            </a:r>
          </a:p>
        </p:txBody>
      </p:sp>
      <p:sp>
        <p:nvSpPr>
          <p:cNvPr id="27" name="TextBox 26">
            <a:extLst>
              <a:ext uri="{FF2B5EF4-FFF2-40B4-BE49-F238E27FC236}">
                <a16:creationId xmlns:a16="http://schemas.microsoft.com/office/drawing/2014/main" id="{42655995-FA4B-4BFF-93C2-27FC603B838D}"/>
              </a:ext>
            </a:extLst>
          </p:cNvPr>
          <p:cNvSpPr txBox="1"/>
          <p:nvPr/>
        </p:nvSpPr>
        <p:spPr>
          <a:xfrm>
            <a:off x="-63971" y="5928242"/>
            <a:ext cx="6096000" cy="430887"/>
          </a:xfrm>
          <a:prstGeom prst="rect">
            <a:avLst/>
          </a:prstGeom>
          <a:noFill/>
        </p:spPr>
        <p:txBody>
          <a:bodyPr wrap="square">
            <a:spAutoFit/>
          </a:bodyPr>
          <a:lstStyle/>
          <a:p>
            <a:r>
              <a:rPr lang="en-US" sz="1100" dirty="0"/>
              <a:t>Image Credit: Cassel A., “ADEPT Sounding Rocket One Flight Test Overview”, AIAA Aviation Conference 2019, Dallas, TX. </a:t>
            </a:r>
          </a:p>
        </p:txBody>
      </p:sp>
    </p:spTree>
    <p:extLst>
      <p:ext uri="{BB962C8B-B14F-4D97-AF65-F5344CB8AC3E}">
        <p14:creationId xmlns:p14="http://schemas.microsoft.com/office/powerpoint/2010/main" val="2894137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16DDA10-B559-429A-840C-03471A5E350D}"/>
              </a:ext>
            </a:extLst>
          </p:cNvPr>
          <p:cNvSpPr>
            <a:spLocks noGrp="1"/>
          </p:cNvSpPr>
          <p:nvPr>
            <p:ph type="sldNum" sz="quarter" idx="12"/>
          </p:nvPr>
        </p:nvSpPr>
        <p:spPr/>
        <p:txBody>
          <a:bodyPr/>
          <a:lstStyle/>
          <a:p>
            <a:fld id="{3A96046C-71AB-4C67-BFD7-3B9E891BD3A4}" type="slidenum">
              <a:rPr lang="en-US" smtClean="0"/>
              <a:t>18</a:t>
            </a:fld>
            <a:endParaRPr lang="en-US"/>
          </a:p>
        </p:txBody>
      </p:sp>
      <p:sp>
        <p:nvSpPr>
          <p:cNvPr id="3" name="Title 2">
            <a:extLst>
              <a:ext uri="{FF2B5EF4-FFF2-40B4-BE49-F238E27FC236}">
                <a16:creationId xmlns:a16="http://schemas.microsoft.com/office/drawing/2014/main" id="{B3D52A35-FE8C-4B9D-82B4-AB5FC9E6A7DB}"/>
              </a:ext>
            </a:extLst>
          </p:cNvPr>
          <p:cNvSpPr>
            <a:spLocks noGrp="1"/>
          </p:cNvSpPr>
          <p:nvPr>
            <p:ph type="title"/>
          </p:nvPr>
        </p:nvSpPr>
        <p:spPr/>
        <p:txBody>
          <a:bodyPr/>
          <a:lstStyle/>
          <a:p>
            <a:r>
              <a:rPr lang="en-US" dirty="0"/>
              <a:t>Backup</a:t>
            </a:r>
          </a:p>
        </p:txBody>
      </p:sp>
      <p:sp>
        <p:nvSpPr>
          <p:cNvPr id="4" name="Text Placeholder 3">
            <a:extLst>
              <a:ext uri="{FF2B5EF4-FFF2-40B4-BE49-F238E27FC236}">
                <a16:creationId xmlns:a16="http://schemas.microsoft.com/office/drawing/2014/main" id="{6D1EE5E5-A75B-444A-A2E1-C73B76207FB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618963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407D0-0CBB-467D-9BE0-6165F2024ACA}"/>
              </a:ext>
            </a:extLst>
          </p:cNvPr>
          <p:cNvSpPr>
            <a:spLocks noGrp="1"/>
          </p:cNvSpPr>
          <p:nvPr>
            <p:ph type="title"/>
          </p:nvPr>
        </p:nvSpPr>
        <p:spPr/>
        <p:txBody>
          <a:bodyPr/>
          <a:lstStyle/>
          <a:p>
            <a:r>
              <a:rPr lang="en-US" dirty="0"/>
              <a:t>SmallSat HIAD Aeroshell - Heat Rate Trends </a:t>
            </a:r>
          </a:p>
        </p:txBody>
      </p:sp>
      <p:sp>
        <p:nvSpPr>
          <p:cNvPr id="3" name="Slide Number Placeholder 2">
            <a:extLst>
              <a:ext uri="{FF2B5EF4-FFF2-40B4-BE49-F238E27FC236}">
                <a16:creationId xmlns:a16="http://schemas.microsoft.com/office/drawing/2014/main" id="{6C4ED072-B18D-4CD1-A9E6-C6C5A20A54E5}"/>
              </a:ext>
            </a:extLst>
          </p:cNvPr>
          <p:cNvSpPr>
            <a:spLocks noGrp="1"/>
          </p:cNvSpPr>
          <p:nvPr>
            <p:ph type="sldNum" sz="quarter" idx="12"/>
          </p:nvPr>
        </p:nvSpPr>
        <p:spPr/>
        <p:txBody>
          <a:bodyPr/>
          <a:lstStyle/>
          <a:p>
            <a:fld id="{3A96046C-71AB-4C67-BFD7-3B9E891BD3A4}" type="slidenum">
              <a:rPr lang="en-US" smtClean="0"/>
              <a:t>19</a:t>
            </a:fld>
            <a:endParaRPr lang="en-US"/>
          </a:p>
        </p:txBody>
      </p:sp>
      <p:sp>
        <p:nvSpPr>
          <p:cNvPr id="4" name="Content Placeholder 3">
            <a:extLst>
              <a:ext uri="{FF2B5EF4-FFF2-40B4-BE49-F238E27FC236}">
                <a16:creationId xmlns:a16="http://schemas.microsoft.com/office/drawing/2014/main" id="{1C1B9F10-5427-4255-ABC8-9F773B9C9FEF}"/>
              </a:ext>
            </a:extLst>
          </p:cNvPr>
          <p:cNvSpPr>
            <a:spLocks noGrp="1"/>
          </p:cNvSpPr>
          <p:nvPr>
            <p:ph idx="1"/>
          </p:nvPr>
        </p:nvSpPr>
        <p:spPr>
          <a:xfrm>
            <a:off x="170481" y="1162372"/>
            <a:ext cx="5925519" cy="5543227"/>
          </a:xfrm>
        </p:spPr>
        <p:txBody>
          <a:bodyPr>
            <a:normAutofit fontScale="92500" lnSpcReduction="10000"/>
          </a:bodyPr>
          <a:lstStyle/>
          <a:p>
            <a:r>
              <a:rPr lang="en-US" i="0" dirty="0"/>
              <a:t>Investigate how SmallSat payload mass affects heat rate trends</a:t>
            </a:r>
          </a:p>
          <a:p>
            <a:pPr lvl="1"/>
            <a:r>
              <a:rPr lang="en-US" b="0" i="0" dirty="0"/>
              <a:t>Payload mass added to HIAD mass to increase entry mass</a:t>
            </a:r>
          </a:p>
          <a:p>
            <a:pPr lvl="2"/>
            <a:r>
              <a:rPr lang="en-US" i="0" dirty="0"/>
              <a:t>15kg -&gt; CubeSat, 55kg -&gt; Microsatellite, 150kg -&gt; Minisatellite</a:t>
            </a:r>
            <a:endParaRPr lang="en-US" b="0" i="0" dirty="0"/>
          </a:p>
          <a:p>
            <a:pPr lvl="1"/>
            <a:r>
              <a:rPr lang="en-US" b="0" i="0" dirty="0"/>
              <a:t>Present trends based on GTO to LEO transfer via aerocapture at Earth scenario</a:t>
            </a:r>
          </a:p>
          <a:p>
            <a:r>
              <a:rPr lang="en-US" b="0" i="0" dirty="0"/>
              <a:t> </a:t>
            </a:r>
            <a:r>
              <a:rPr lang="en-US" i="0" dirty="0"/>
              <a:t>Trends</a:t>
            </a:r>
          </a:p>
          <a:p>
            <a:pPr lvl="1"/>
            <a:r>
              <a:rPr lang="en-US" b="0" i="0" dirty="0"/>
              <a:t>Adding payload mass leads to increase in peak heat rate (larger ballistic coefficient)</a:t>
            </a:r>
          </a:p>
          <a:p>
            <a:pPr lvl="1"/>
            <a:r>
              <a:rPr lang="en-US" b="0" i="0" dirty="0"/>
              <a:t>Larger diameter configurations have larger payload margin based on TPS heat rate limit</a:t>
            </a:r>
          </a:p>
          <a:p>
            <a:pPr lvl="2"/>
            <a:r>
              <a:rPr lang="en-US" i="0" dirty="0"/>
              <a:t>Better suited for lowering peak heat rate and larger payload masses</a:t>
            </a:r>
            <a:endParaRPr lang="en-US" b="0" i="0" dirty="0"/>
          </a:p>
          <a:p>
            <a:pPr lvl="1"/>
            <a:r>
              <a:rPr lang="en-US" b="0" i="0" dirty="0"/>
              <a:t>Trends generally follow for different destinations  </a:t>
            </a:r>
          </a:p>
          <a:p>
            <a:endParaRPr lang="en-US" b="0" i="0" dirty="0"/>
          </a:p>
        </p:txBody>
      </p:sp>
      <p:pic>
        <p:nvPicPr>
          <p:cNvPr id="7" name="Picture 6">
            <a:extLst>
              <a:ext uri="{FF2B5EF4-FFF2-40B4-BE49-F238E27FC236}">
                <a16:creationId xmlns:a16="http://schemas.microsoft.com/office/drawing/2014/main" id="{4436FE53-2AEB-44F6-9F27-5F2F05267BEF}"/>
              </a:ext>
            </a:extLst>
          </p:cNvPr>
          <p:cNvPicPr>
            <a:picLocks noChangeAspect="1"/>
          </p:cNvPicPr>
          <p:nvPr/>
        </p:nvPicPr>
        <p:blipFill>
          <a:blip r:embed="rId3"/>
          <a:stretch>
            <a:fillRect/>
          </a:stretch>
        </p:blipFill>
        <p:spPr>
          <a:xfrm>
            <a:off x="7235392" y="1536412"/>
            <a:ext cx="4352925" cy="3600450"/>
          </a:xfrm>
          <a:prstGeom prst="rect">
            <a:avLst/>
          </a:prstGeom>
        </p:spPr>
      </p:pic>
      <p:cxnSp>
        <p:nvCxnSpPr>
          <p:cNvPr id="9" name="Straight Connector 8">
            <a:extLst>
              <a:ext uri="{FF2B5EF4-FFF2-40B4-BE49-F238E27FC236}">
                <a16:creationId xmlns:a16="http://schemas.microsoft.com/office/drawing/2014/main" id="{8DF77AE0-4AC2-49AD-9B97-7C50B3B4F0BD}"/>
              </a:ext>
            </a:extLst>
          </p:cNvPr>
          <p:cNvCxnSpPr>
            <a:cxnSpLocks/>
          </p:cNvCxnSpPr>
          <p:nvPr/>
        </p:nvCxnSpPr>
        <p:spPr>
          <a:xfrm>
            <a:off x="7786255" y="2170545"/>
            <a:ext cx="36576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EF91D966-959B-4619-B7E1-317C14CB694B}"/>
              </a:ext>
            </a:extLst>
          </p:cNvPr>
          <p:cNvCxnSpPr/>
          <p:nvPr/>
        </p:nvCxnSpPr>
        <p:spPr>
          <a:xfrm>
            <a:off x="8238836" y="2170545"/>
            <a:ext cx="0" cy="434110"/>
          </a:xfrm>
          <a:prstGeom prst="straightConnector1">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7C7FBCDA-517D-4E08-A069-D1252AF1A04A}"/>
              </a:ext>
            </a:extLst>
          </p:cNvPr>
          <p:cNvCxnSpPr>
            <a:cxnSpLocks/>
          </p:cNvCxnSpPr>
          <p:nvPr/>
        </p:nvCxnSpPr>
        <p:spPr>
          <a:xfrm>
            <a:off x="9425708" y="2170545"/>
            <a:ext cx="0" cy="937492"/>
          </a:xfrm>
          <a:prstGeom prst="straightConnector1">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96788970-B2B7-4302-97A4-887FBBAB3B12}"/>
              </a:ext>
            </a:extLst>
          </p:cNvPr>
          <p:cNvCxnSpPr>
            <a:cxnSpLocks/>
          </p:cNvCxnSpPr>
          <p:nvPr/>
        </p:nvCxnSpPr>
        <p:spPr>
          <a:xfrm>
            <a:off x="10631054" y="2170545"/>
            <a:ext cx="0" cy="1258455"/>
          </a:xfrm>
          <a:prstGeom prst="straightConnector1">
            <a:avLst/>
          </a:prstGeom>
          <a:ln w="38100">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C6E6ED9-43DB-4A7E-BB5C-821521A186CE}"/>
              </a:ext>
            </a:extLst>
          </p:cNvPr>
          <p:cNvSpPr txBox="1"/>
          <p:nvPr/>
        </p:nvSpPr>
        <p:spPr>
          <a:xfrm>
            <a:off x="9795307" y="2476607"/>
            <a:ext cx="1057421" cy="646331"/>
          </a:xfrm>
          <a:prstGeom prst="rect">
            <a:avLst/>
          </a:prstGeom>
          <a:noFill/>
        </p:spPr>
        <p:txBody>
          <a:bodyPr wrap="square" rtlCol="0">
            <a:spAutoFit/>
          </a:bodyPr>
          <a:lstStyle/>
          <a:p>
            <a:r>
              <a:rPr lang="en-US" dirty="0">
                <a:solidFill>
                  <a:srgbClr val="0070C0"/>
                </a:solidFill>
              </a:rPr>
              <a:t>Payload Margin</a:t>
            </a:r>
          </a:p>
        </p:txBody>
      </p:sp>
      <p:sp>
        <p:nvSpPr>
          <p:cNvPr id="18" name="TextBox 17">
            <a:extLst>
              <a:ext uri="{FF2B5EF4-FFF2-40B4-BE49-F238E27FC236}">
                <a16:creationId xmlns:a16="http://schemas.microsoft.com/office/drawing/2014/main" id="{172BBBEF-AA18-4BB0-AE64-69449D75FF37}"/>
              </a:ext>
            </a:extLst>
          </p:cNvPr>
          <p:cNvSpPr txBox="1"/>
          <p:nvPr/>
        </p:nvSpPr>
        <p:spPr>
          <a:xfrm>
            <a:off x="8365694" y="2649665"/>
            <a:ext cx="457341" cy="369332"/>
          </a:xfrm>
          <a:prstGeom prst="rect">
            <a:avLst/>
          </a:prstGeom>
          <a:noFill/>
        </p:spPr>
        <p:txBody>
          <a:bodyPr wrap="square" rtlCol="0">
            <a:spAutoFit/>
          </a:bodyPr>
          <a:lstStyle/>
          <a:p>
            <a:r>
              <a:rPr lang="en-US" dirty="0">
                <a:solidFill>
                  <a:schemeClr val="bg2"/>
                </a:solidFill>
              </a:rPr>
              <a:t>24</a:t>
            </a:r>
          </a:p>
        </p:txBody>
      </p:sp>
      <p:sp>
        <p:nvSpPr>
          <p:cNvPr id="19" name="TextBox 18">
            <a:extLst>
              <a:ext uri="{FF2B5EF4-FFF2-40B4-BE49-F238E27FC236}">
                <a16:creationId xmlns:a16="http://schemas.microsoft.com/office/drawing/2014/main" id="{5B940EEF-9C90-4127-9CBF-D8858DBE9A04}"/>
              </a:ext>
            </a:extLst>
          </p:cNvPr>
          <p:cNvSpPr txBox="1"/>
          <p:nvPr/>
        </p:nvSpPr>
        <p:spPr>
          <a:xfrm>
            <a:off x="9564109" y="2798433"/>
            <a:ext cx="457341" cy="369332"/>
          </a:xfrm>
          <a:prstGeom prst="rect">
            <a:avLst/>
          </a:prstGeom>
          <a:noFill/>
        </p:spPr>
        <p:txBody>
          <a:bodyPr wrap="square" rtlCol="0">
            <a:spAutoFit/>
          </a:bodyPr>
          <a:lstStyle/>
          <a:p>
            <a:r>
              <a:rPr lang="en-US" dirty="0">
                <a:solidFill>
                  <a:schemeClr val="bg2"/>
                </a:solidFill>
              </a:rPr>
              <a:t>25</a:t>
            </a:r>
          </a:p>
        </p:txBody>
      </p:sp>
      <p:sp>
        <p:nvSpPr>
          <p:cNvPr id="20" name="TextBox 19">
            <a:extLst>
              <a:ext uri="{FF2B5EF4-FFF2-40B4-BE49-F238E27FC236}">
                <a16:creationId xmlns:a16="http://schemas.microsoft.com/office/drawing/2014/main" id="{B821D102-B928-4C06-AF8A-7F57FD419337}"/>
              </a:ext>
            </a:extLst>
          </p:cNvPr>
          <p:cNvSpPr txBox="1"/>
          <p:nvPr/>
        </p:nvSpPr>
        <p:spPr>
          <a:xfrm>
            <a:off x="10762603" y="2808176"/>
            <a:ext cx="457341" cy="369332"/>
          </a:xfrm>
          <a:prstGeom prst="rect">
            <a:avLst/>
          </a:prstGeom>
          <a:noFill/>
        </p:spPr>
        <p:txBody>
          <a:bodyPr wrap="square" rtlCol="0">
            <a:spAutoFit/>
          </a:bodyPr>
          <a:lstStyle/>
          <a:p>
            <a:r>
              <a:rPr lang="en-US" dirty="0">
                <a:solidFill>
                  <a:schemeClr val="bg2"/>
                </a:solidFill>
              </a:rPr>
              <a:t>30</a:t>
            </a:r>
          </a:p>
        </p:txBody>
      </p:sp>
      <p:sp>
        <p:nvSpPr>
          <p:cNvPr id="21" name="TextBox 20">
            <a:extLst>
              <a:ext uri="{FF2B5EF4-FFF2-40B4-BE49-F238E27FC236}">
                <a16:creationId xmlns:a16="http://schemas.microsoft.com/office/drawing/2014/main" id="{1349F7D8-8747-471C-9EAC-F76488DE6F2A}"/>
              </a:ext>
            </a:extLst>
          </p:cNvPr>
          <p:cNvSpPr txBox="1"/>
          <p:nvPr/>
        </p:nvSpPr>
        <p:spPr>
          <a:xfrm>
            <a:off x="8021425" y="2790750"/>
            <a:ext cx="457341" cy="369332"/>
          </a:xfrm>
          <a:prstGeom prst="rect">
            <a:avLst/>
          </a:prstGeom>
          <a:noFill/>
        </p:spPr>
        <p:txBody>
          <a:bodyPr wrap="square" rtlCol="0">
            <a:spAutoFit/>
          </a:bodyPr>
          <a:lstStyle/>
          <a:p>
            <a:r>
              <a:rPr lang="en-US" dirty="0">
                <a:solidFill>
                  <a:schemeClr val="bg2"/>
                </a:solidFill>
              </a:rPr>
              <a:t>19</a:t>
            </a:r>
          </a:p>
        </p:txBody>
      </p:sp>
      <p:sp>
        <p:nvSpPr>
          <p:cNvPr id="22" name="TextBox 21">
            <a:extLst>
              <a:ext uri="{FF2B5EF4-FFF2-40B4-BE49-F238E27FC236}">
                <a16:creationId xmlns:a16="http://schemas.microsoft.com/office/drawing/2014/main" id="{DF3F7FB5-DF70-4DBE-99B6-C63145C9FCDF}"/>
              </a:ext>
            </a:extLst>
          </p:cNvPr>
          <p:cNvSpPr txBox="1"/>
          <p:nvPr/>
        </p:nvSpPr>
        <p:spPr>
          <a:xfrm>
            <a:off x="9209522" y="3223511"/>
            <a:ext cx="457341" cy="369332"/>
          </a:xfrm>
          <a:prstGeom prst="rect">
            <a:avLst/>
          </a:prstGeom>
          <a:noFill/>
        </p:spPr>
        <p:txBody>
          <a:bodyPr wrap="square" rtlCol="0">
            <a:spAutoFit/>
          </a:bodyPr>
          <a:lstStyle/>
          <a:p>
            <a:r>
              <a:rPr lang="en-US" dirty="0">
                <a:solidFill>
                  <a:schemeClr val="bg2"/>
                </a:solidFill>
              </a:rPr>
              <a:t>15</a:t>
            </a:r>
          </a:p>
        </p:txBody>
      </p:sp>
      <p:sp>
        <p:nvSpPr>
          <p:cNvPr id="23" name="TextBox 22">
            <a:extLst>
              <a:ext uri="{FF2B5EF4-FFF2-40B4-BE49-F238E27FC236}">
                <a16:creationId xmlns:a16="http://schemas.microsoft.com/office/drawing/2014/main" id="{7886F9A8-56BC-4E15-B807-C56DFA2716D0}"/>
              </a:ext>
            </a:extLst>
          </p:cNvPr>
          <p:cNvSpPr txBox="1"/>
          <p:nvPr/>
        </p:nvSpPr>
        <p:spPr>
          <a:xfrm>
            <a:off x="10402383" y="3365729"/>
            <a:ext cx="457341" cy="369332"/>
          </a:xfrm>
          <a:prstGeom prst="rect">
            <a:avLst/>
          </a:prstGeom>
          <a:noFill/>
        </p:spPr>
        <p:txBody>
          <a:bodyPr wrap="square" rtlCol="0">
            <a:spAutoFit/>
          </a:bodyPr>
          <a:lstStyle/>
          <a:p>
            <a:r>
              <a:rPr lang="en-US" dirty="0">
                <a:solidFill>
                  <a:schemeClr val="bg2"/>
                </a:solidFill>
              </a:rPr>
              <a:t>13</a:t>
            </a:r>
          </a:p>
        </p:txBody>
      </p:sp>
      <p:sp>
        <p:nvSpPr>
          <p:cNvPr id="24" name="TextBox 23">
            <a:extLst>
              <a:ext uri="{FF2B5EF4-FFF2-40B4-BE49-F238E27FC236}">
                <a16:creationId xmlns:a16="http://schemas.microsoft.com/office/drawing/2014/main" id="{3DD0D984-9EE0-4B4E-AE3A-D149AE7050DC}"/>
              </a:ext>
            </a:extLst>
          </p:cNvPr>
          <p:cNvSpPr txBox="1"/>
          <p:nvPr/>
        </p:nvSpPr>
        <p:spPr>
          <a:xfrm>
            <a:off x="7668293" y="5139186"/>
            <a:ext cx="5925519" cy="307777"/>
          </a:xfrm>
          <a:prstGeom prst="rect">
            <a:avLst/>
          </a:prstGeom>
          <a:noFill/>
        </p:spPr>
        <p:txBody>
          <a:bodyPr wrap="square" rtlCol="0">
            <a:spAutoFit/>
          </a:bodyPr>
          <a:lstStyle/>
          <a:p>
            <a:r>
              <a:rPr lang="en-US" sz="1400" dirty="0"/>
              <a:t>White numbers are the ballistic coefficient (kg/m^2). </a:t>
            </a:r>
          </a:p>
        </p:txBody>
      </p:sp>
    </p:spTree>
    <p:extLst>
      <p:ext uri="{BB962C8B-B14F-4D97-AF65-F5344CB8AC3E}">
        <p14:creationId xmlns:p14="http://schemas.microsoft.com/office/powerpoint/2010/main" val="36590958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53E97-C1F4-457F-83A2-3948D65429DC}"/>
              </a:ext>
            </a:extLst>
          </p:cNvPr>
          <p:cNvSpPr>
            <a:spLocks noGrp="1"/>
          </p:cNvSpPr>
          <p:nvPr>
            <p:ph type="title"/>
          </p:nvPr>
        </p:nvSpPr>
        <p:spPr/>
        <p:txBody>
          <a:bodyPr/>
          <a:lstStyle/>
          <a:p>
            <a:r>
              <a:rPr lang="en-US" dirty="0"/>
              <a:t>Aerocapture Flight Envelope - Summary</a:t>
            </a:r>
          </a:p>
        </p:txBody>
      </p:sp>
      <p:sp>
        <p:nvSpPr>
          <p:cNvPr id="3" name="Slide Number Placeholder 2">
            <a:extLst>
              <a:ext uri="{FF2B5EF4-FFF2-40B4-BE49-F238E27FC236}">
                <a16:creationId xmlns:a16="http://schemas.microsoft.com/office/drawing/2014/main" id="{DB42388E-9F29-4553-B5E2-8A8CE2018360}"/>
              </a:ext>
            </a:extLst>
          </p:cNvPr>
          <p:cNvSpPr>
            <a:spLocks noGrp="1"/>
          </p:cNvSpPr>
          <p:nvPr>
            <p:ph type="sldNum" sz="quarter" idx="12"/>
          </p:nvPr>
        </p:nvSpPr>
        <p:spPr/>
        <p:txBody>
          <a:bodyPr/>
          <a:lstStyle/>
          <a:p>
            <a:fld id="{3A96046C-71AB-4C67-BFD7-3B9E891BD3A4}" type="slidenum">
              <a:rPr lang="en-US" smtClean="0"/>
              <a:t>20</a:t>
            </a:fld>
            <a:endParaRPr lang="en-US"/>
          </a:p>
        </p:txBody>
      </p:sp>
      <p:sp>
        <p:nvSpPr>
          <p:cNvPr id="4" name="Content Placeholder 3">
            <a:extLst>
              <a:ext uri="{FF2B5EF4-FFF2-40B4-BE49-F238E27FC236}">
                <a16:creationId xmlns:a16="http://schemas.microsoft.com/office/drawing/2014/main" id="{8145A5D7-3E71-4328-8274-DCE6B42CF9BF}"/>
              </a:ext>
            </a:extLst>
          </p:cNvPr>
          <p:cNvSpPr>
            <a:spLocks noGrp="1"/>
          </p:cNvSpPr>
          <p:nvPr>
            <p:ph idx="1"/>
          </p:nvPr>
        </p:nvSpPr>
        <p:spPr/>
        <p:txBody>
          <a:bodyPr/>
          <a:lstStyle/>
          <a:p>
            <a:r>
              <a:rPr lang="en-US" i="0" dirty="0"/>
              <a:t>Lifting SmallSat HIAD designs are desired for robustness to trajectory dispersions</a:t>
            </a:r>
          </a:p>
          <a:p>
            <a:pPr lvl="1"/>
            <a:r>
              <a:rPr lang="en-US" b="0" i="0" dirty="0"/>
              <a:t>The large BCR may be too difficult to physically achieve for ballistic designs</a:t>
            </a:r>
          </a:p>
          <a:p>
            <a:r>
              <a:rPr lang="en-US" i="0" dirty="0"/>
              <a:t>Flight envelopes are unique to each planetary destination</a:t>
            </a:r>
          </a:p>
          <a:p>
            <a:pPr lvl="1"/>
            <a:r>
              <a:rPr lang="en-US" b="0" i="0" dirty="0"/>
              <a:t>Severity of trajectory dispersions vary at each destination</a:t>
            </a:r>
          </a:p>
          <a:p>
            <a:pPr lvl="1"/>
            <a:r>
              <a:rPr lang="en-US" b="0" i="0" dirty="0"/>
              <a:t>Flight envelopes provide a qualitative metric at visualizing each dispersion’s effect on the guidable trajectory-space</a:t>
            </a:r>
          </a:p>
          <a:p>
            <a:pPr lvl="1"/>
            <a:r>
              <a:rPr lang="en-US" b="0" i="0" dirty="0"/>
              <a:t>Can vary depending on entry conditions, targeted orbit, and entry mass (e.g. ballistic coefficient)</a:t>
            </a:r>
          </a:p>
          <a:p>
            <a:r>
              <a:rPr lang="en-US" i="0" dirty="0"/>
              <a:t>Results presented are not comprehensive but provide a potential tool for SmallSat mission designers to utilize in conceptual analysis</a:t>
            </a:r>
          </a:p>
        </p:txBody>
      </p:sp>
    </p:spTree>
    <p:extLst>
      <p:ext uri="{BB962C8B-B14F-4D97-AF65-F5344CB8AC3E}">
        <p14:creationId xmlns:p14="http://schemas.microsoft.com/office/powerpoint/2010/main" val="38470891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E1AF7-94C9-4510-8773-036CF3B51696}"/>
              </a:ext>
            </a:extLst>
          </p:cNvPr>
          <p:cNvSpPr>
            <a:spLocks noGrp="1"/>
          </p:cNvSpPr>
          <p:nvPr>
            <p:ph type="title"/>
          </p:nvPr>
        </p:nvSpPr>
        <p:spPr/>
        <p:txBody>
          <a:bodyPr/>
          <a:lstStyle/>
          <a:p>
            <a:r>
              <a:rPr lang="en-US" dirty="0"/>
              <a:t>Aerocapture Flight Envelope - Earth</a:t>
            </a:r>
          </a:p>
        </p:txBody>
      </p:sp>
      <p:sp>
        <p:nvSpPr>
          <p:cNvPr id="3" name="Slide Number Placeholder 2">
            <a:extLst>
              <a:ext uri="{FF2B5EF4-FFF2-40B4-BE49-F238E27FC236}">
                <a16:creationId xmlns:a16="http://schemas.microsoft.com/office/drawing/2014/main" id="{1C195145-F6AD-4CA3-A927-1244B4A3D0D1}"/>
              </a:ext>
            </a:extLst>
          </p:cNvPr>
          <p:cNvSpPr>
            <a:spLocks noGrp="1"/>
          </p:cNvSpPr>
          <p:nvPr>
            <p:ph type="sldNum" sz="quarter" idx="12"/>
          </p:nvPr>
        </p:nvSpPr>
        <p:spPr/>
        <p:txBody>
          <a:bodyPr/>
          <a:lstStyle/>
          <a:p>
            <a:fld id="{3A96046C-71AB-4C67-BFD7-3B9E891BD3A4}" type="slidenum">
              <a:rPr lang="en-US" smtClean="0"/>
              <a:t>21</a:t>
            </a:fld>
            <a:endParaRPr lang="en-US" dirty="0"/>
          </a:p>
        </p:txBody>
      </p:sp>
      <p:sp>
        <p:nvSpPr>
          <p:cNvPr id="4" name="Content Placeholder 3">
            <a:extLst>
              <a:ext uri="{FF2B5EF4-FFF2-40B4-BE49-F238E27FC236}">
                <a16:creationId xmlns:a16="http://schemas.microsoft.com/office/drawing/2014/main" id="{71E2C356-2A1D-45AB-9142-566F1A288D92}"/>
              </a:ext>
            </a:extLst>
          </p:cNvPr>
          <p:cNvSpPr>
            <a:spLocks noGrp="1"/>
          </p:cNvSpPr>
          <p:nvPr>
            <p:ph idx="1"/>
          </p:nvPr>
        </p:nvSpPr>
        <p:spPr/>
        <p:txBody>
          <a:bodyPr/>
          <a:lstStyle/>
          <a:p>
            <a:r>
              <a:rPr lang="en-US" i="0" dirty="0"/>
              <a:t>Lifting and ballistic HIAD aeroshell produce positive flight envelope</a:t>
            </a:r>
          </a:p>
        </p:txBody>
      </p:sp>
      <p:sp>
        <p:nvSpPr>
          <p:cNvPr id="13" name="TextBox 12">
            <a:extLst>
              <a:ext uri="{FF2B5EF4-FFF2-40B4-BE49-F238E27FC236}">
                <a16:creationId xmlns:a16="http://schemas.microsoft.com/office/drawing/2014/main" id="{28BB1E74-F132-4C0E-B336-DD64D7A6C643}"/>
              </a:ext>
            </a:extLst>
          </p:cNvPr>
          <p:cNvSpPr txBox="1"/>
          <p:nvPr/>
        </p:nvSpPr>
        <p:spPr>
          <a:xfrm>
            <a:off x="905164" y="5920509"/>
            <a:ext cx="4845322" cy="369332"/>
          </a:xfrm>
          <a:prstGeom prst="rect">
            <a:avLst/>
          </a:prstGeom>
          <a:noFill/>
        </p:spPr>
        <p:txBody>
          <a:bodyPr wrap="square" rtlCol="0">
            <a:spAutoFit/>
          </a:bodyPr>
          <a:lstStyle/>
          <a:p>
            <a:pPr algn="ctr"/>
            <a:r>
              <a:rPr lang="en-US" dirty="0"/>
              <a:t>Lifting (0.25 L/D, BC = 25 kg/m^2) </a:t>
            </a:r>
          </a:p>
        </p:txBody>
      </p:sp>
      <p:sp>
        <p:nvSpPr>
          <p:cNvPr id="14" name="TextBox 13">
            <a:extLst>
              <a:ext uri="{FF2B5EF4-FFF2-40B4-BE49-F238E27FC236}">
                <a16:creationId xmlns:a16="http://schemas.microsoft.com/office/drawing/2014/main" id="{93EBBD3C-506C-4B88-86E2-6D9257F0195E}"/>
              </a:ext>
            </a:extLst>
          </p:cNvPr>
          <p:cNvSpPr txBox="1"/>
          <p:nvPr/>
        </p:nvSpPr>
        <p:spPr>
          <a:xfrm>
            <a:off x="6885709" y="5897054"/>
            <a:ext cx="4845322" cy="369332"/>
          </a:xfrm>
          <a:prstGeom prst="rect">
            <a:avLst/>
          </a:prstGeom>
          <a:noFill/>
        </p:spPr>
        <p:txBody>
          <a:bodyPr wrap="square" rtlCol="0">
            <a:spAutoFit/>
          </a:bodyPr>
          <a:lstStyle/>
          <a:p>
            <a:pPr algn="ctr"/>
            <a:r>
              <a:rPr lang="en-US" dirty="0"/>
              <a:t>Ballistic (20 BCR, BC = 25 kg/m^2)</a:t>
            </a:r>
          </a:p>
        </p:txBody>
      </p:sp>
      <p:sp>
        <p:nvSpPr>
          <p:cNvPr id="15" name="TextBox 14">
            <a:extLst>
              <a:ext uri="{FF2B5EF4-FFF2-40B4-BE49-F238E27FC236}">
                <a16:creationId xmlns:a16="http://schemas.microsoft.com/office/drawing/2014/main" id="{AC441934-5028-4454-A1A9-35C5066E2AE6}"/>
              </a:ext>
            </a:extLst>
          </p:cNvPr>
          <p:cNvSpPr txBox="1"/>
          <p:nvPr/>
        </p:nvSpPr>
        <p:spPr>
          <a:xfrm>
            <a:off x="943603" y="6401845"/>
            <a:ext cx="9613766" cy="369332"/>
          </a:xfrm>
          <a:prstGeom prst="rect">
            <a:avLst/>
          </a:prstGeom>
          <a:noFill/>
        </p:spPr>
        <p:txBody>
          <a:bodyPr wrap="square" rtlCol="0">
            <a:spAutoFit/>
          </a:bodyPr>
          <a:lstStyle/>
          <a:p>
            <a:r>
              <a:rPr lang="en-US" dirty="0"/>
              <a:t>Each parametrized vehicle design has an entry velocity of 11.5 km/s targeting a 500 km circular orbit</a:t>
            </a:r>
          </a:p>
        </p:txBody>
      </p:sp>
      <p:pic>
        <p:nvPicPr>
          <p:cNvPr id="6" name="Picture 5">
            <a:extLst>
              <a:ext uri="{FF2B5EF4-FFF2-40B4-BE49-F238E27FC236}">
                <a16:creationId xmlns:a16="http://schemas.microsoft.com/office/drawing/2014/main" id="{03B765D3-D482-4A2F-A39C-A9EB3DDB8D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045" y="1670345"/>
            <a:ext cx="5333559" cy="3998645"/>
          </a:xfrm>
          <a:prstGeom prst="rect">
            <a:avLst/>
          </a:prstGeom>
        </p:spPr>
      </p:pic>
      <p:pic>
        <p:nvPicPr>
          <p:cNvPr id="8" name="Picture 7">
            <a:extLst>
              <a:ext uri="{FF2B5EF4-FFF2-40B4-BE49-F238E27FC236}">
                <a16:creationId xmlns:a16="http://schemas.microsoft.com/office/drawing/2014/main" id="{374E2E26-6814-464C-B7CB-C974F37897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6332" y="1656968"/>
            <a:ext cx="5333559" cy="3998645"/>
          </a:xfrm>
          <a:prstGeom prst="rect">
            <a:avLst/>
          </a:prstGeom>
        </p:spPr>
      </p:pic>
      <p:sp>
        <p:nvSpPr>
          <p:cNvPr id="9" name="TextBox 8">
            <a:extLst>
              <a:ext uri="{FF2B5EF4-FFF2-40B4-BE49-F238E27FC236}">
                <a16:creationId xmlns:a16="http://schemas.microsoft.com/office/drawing/2014/main" id="{52A0EC3D-3C74-4285-A911-53E731ADBFD9}"/>
              </a:ext>
            </a:extLst>
          </p:cNvPr>
          <p:cNvSpPr txBox="1"/>
          <p:nvPr/>
        </p:nvSpPr>
        <p:spPr>
          <a:xfrm>
            <a:off x="6962783" y="3656290"/>
            <a:ext cx="1904126" cy="1323439"/>
          </a:xfrm>
          <a:prstGeom prst="rect">
            <a:avLst/>
          </a:prstGeom>
          <a:noFill/>
        </p:spPr>
        <p:txBody>
          <a:bodyPr wrap="square" rtlCol="0">
            <a:spAutoFit/>
          </a:bodyPr>
          <a:lstStyle/>
          <a:p>
            <a:r>
              <a:rPr lang="en-US" sz="1600" dirty="0"/>
              <a:t>Note: decreasing BCR may lead to significant reduction or elimination of flight envelope</a:t>
            </a:r>
          </a:p>
        </p:txBody>
      </p:sp>
    </p:spTree>
    <p:extLst>
      <p:ext uri="{BB962C8B-B14F-4D97-AF65-F5344CB8AC3E}">
        <p14:creationId xmlns:p14="http://schemas.microsoft.com/office/powerpoint/2010/main" val="1014949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8EED857-E6EB-47FE-9AF2-579667C2D4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1045" y="1656967"/>
            <a:ext cx="5333559" cy="3998645"/>
          </a:xfrm>
          <a:prstGeom prst="rect">
            <a:avLst/>
          </a:prstGeom>
        </p:spPr>
      </p:pic>
      <p:pic>
        <p:nvPicPr>
          <p:cNvPr id="11" name="Picture 10">
            <a:extLst>
              <a:ext uri="{FF2B5EF4-FFF2-40B4-BE49-F238E27FC236}">
                <a16:creationId xmlns:a16="http://schemas.microsoft.com/office/drawing/2014/main" id="{9145174B-F723-40BE-BB5C-D073373357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0129" y="1656966"/>
            <a:ext cx="5333559" cy="3998645"/>
          </a:xfrm>
          <a:prstGeom prst="rect">
            <a:avLst/>
          </a:prstGeom>
        </p:spPr>
      </p:pic>
      <p:sp>
        <p:nvSpPr>
          <p:cNvPr id="2" name="Title 1">
            <a:extLst>
              <a:ext uri="{FF2B5EF4-FFF2-40B4-BE49-F238E27FC236}">
                <a16:creationId xmlns:a16="http://schemas.microsoft.com/office/drawing/2014/main" id="{662E1AF7-94C9-4510-8773-036CF3B51696}"/>
              </a:ext>
            </a:extLst>
          </p:cNvPr>
          <p:cNvSpPr>
            <a:spLocks noGrp="1"/>
          </p:cNvSpPr>
          <p:nvPr>
            <p:ph type="title"/>
          </p:nvPr>
        </p:nvSpPr>
        <p:spPr/>
        <p:txBody>
          <a:bodyPr/>
          <a:lstStyle/>
          <a:p>
            <a:r>
              <a:rPr lang="en-US" dirty="0"/>
              <a:t>Aerocapture Flight Envelope - Mars</a:t>
            </a:r>
          </a:p>
        </p:txBody>
      </p:sp>
      <p:sp>
        <p:nvSpPr>
          <p:cNvPr id="3" name="Slide Number Placeholder 2">
            <a:extLst>
              <a:ext uri="{FF2B5EF4-FFF2-40B4-BE49-F238E27FC236}">
                <a16:creationId xmlns:a16="http://schemas.microsoft.com/office/drawing/2014/main" id="{1C195145-F6AD-4CA3-A927-1244B4A3D0D1}"/>
              </a:ext>
            </a:extLst>
          </p:cNvPr>
          <p:cNvSpPr>
            <a:spLocks noGrp="1"/>
          </p:cNvSpPr>
          <p:nvPr>
            <p:ph type="sldNum" sz="quarter" idx="12"/>
          </p:nvPr>
        </p:nvSpPr>
        <p:spPr/>
        <p:txBody>
          <a:bodyPr/>
          <a:lstStyle/>
          <a:p>
            <a:fld id="{3A96046C-71AB-4C67-BFD7-3B9E891BD3A4}" type="slidenum">
              <a:rPr lang="en-US" smtClean="0"/>
              <a:t>22</a:t>
            </a:fld>
            <a:endParaRPr lang="en-US" dirty="0"/>
          </a:p>
        </p:txBody>
      </p:sp>
      <p:sp>
        <p:nvSpPr>
          <p:cNvPr id="4" name="Content Placeholder 3">
            <a:extLst>
              <a:ext uri="{FF2B5EF4-FFF2-40B4-BE49-F238E27FC236}">
                <a16:creationId xmlns:a16="http://schemas.microsoft.com/office/drawing/2014/main" id="{71E2C356-2A1D-45AB-9142-566F1A288D92}"/>
              </a:ext>
            </a:extLst>
          </p:cNvPr>
          <p:cNvSpPr>
            <a:spLocks noGrp="1"/>
          </p:cNvSpPr>
          <p:nvPr>
            <p:ph idx="1"/>
          </p:nvPr>
        </p:nvSpPr>
        <p:spPr/>
        <p:txBody>
          <a:bodyPr/>
          <a:lstStyle/>
          <a:p>
            <a:r>
              <a:rPr lang="en-US" i="0" dirty="0"/>
              <a:t>Lifting and ballistic HIAD aeroshell produce positive flight envelope</a:t>
            </a:r>
          </a:p>
        </p:txBody>
      </p:sp>
      <p:sp>
        <p:nvSpPr>
          <p:cNvPr id="13" name="TextBox 12">
            <a:extLst>
              <a:ext uri="{FF2B5EF4-FFF2-40B4-BE49-F238E27FC236}">
                <a16:creationId xmlns:a16="http://schemas.microsoft.com/office/drawing/2014/main" id="{28BB1E74-F132-4C0E-B336-DD64D7A6C643}"/>
              </a:ext>
            </a:extLst>
          </p:cNvPr>
          <p:cNvSpPr txBox="1"/>
          <p:nvPr/>
        </p:nvSpPr>
        <p:spPr>
          <a:xfrm>
            <a:off x="905164" y="5920509"/>
            <a:ext cx="4845322" cy="369332"/>
          </a:xfrm>
          <a:prstGeom prst="rect">
            <a:avLst/>
          </a:prstGeom>
          <a:noFill/>
        </p:spPr>
        <p:txBody>
          <a:bodyPr wrap="square" rtlCol="0">
            <a:spAutoFit/>
          </a:bodyPr>
          <a:lstStyle/>
          <a:p>
            <a:pPr algn="ctr"/>
            <a:r>
              <a:rPr lang="en-US" dirty="0"/>
              <a:t>Lifting (0.25 L/D, BC = 25 kg/m^2) </a:t>
            </a:r>
          </a:p>
        </p:txBody>
      </p:sp>
      <p:sp>
        <p:nvSpPr>
          <p:cNvPr id="14" name="TextBox 13">
            <a:extLst>
              <a:ext uri="{FF2B5EF4-FFF2-40B4-BE49-F238E27FC236}">
                <a16:creationId xmlns:a16="http://schemas.microsoft.com/office/drawing/2014/main" id="{93EBBD3C-506C-4B88-86E2-6D9257F0195E}"/>
              </a:ext>
            </a:extLst>
          </p:cNvPr>
          <p:cNvSpPr txBox="1"/>
          <p:nvPr/>
        </p:nvSpPr>
        <p:spPr>
          <a:xfrm>
            <a:off x="6885709" y="5897054"/>
            <a:ext cx="4845322" cy="369332"/>
          </a:xfrm>
          <a:prstGeom prst="rect">
            <a:avLst/>
          </a:prstGeom>
          <a:noFill/>
        </p:spPr>
        <p:txBody>
          <a:bodyPr wrap="square" rtlCol="0">
            <a:spAutoFit/>
          </a:bodyPr>
          <a:lstStyle/>
          <a:p>
            <a:pPr algn="ctr"/>
            <a:r>
              <a:rPr lang="en-US" dirty="0"/>
              <a:t>Ballistic (20 BCR, BC = 25 kg/m^2)</a:t>
            </a:r>
          </a:p>
        </p:txBody>
      </p:sp>
      <p:sp>
        <p:nvSpPr>
          <p:cNvPr id="15" name="TextBox 14">
            <a:extLst>
              <a:ext uri="{FF2B5EF4-FFF2-40B4-BE49-F238E27FC236}">
                <a16:creationId xmlns:a16="http://schemas.microsoft.com/office/drawing/2014/main" id="{AC441934-5028-4454-A1A9-35C5066E2AE6}"/>
              </a:ext>
            </a:extLst>
          </p:cNvPr>
          <p:cNvSpPr txBox="1"/>
          <p:nvPr/>
        </p:nvSpPr>
        <p:spPr>
          <a:xfrm>
            <a:off x="943603" y="6401845"/>
            <a:ext cx="9613766" cy="369332"/>
          </a:xfrm>
          <a:prstGeom prst="rect">
            <a:avLst/>
          </a:prstGeom>
          <a:noFill/>
        </p:spPr>
        <p:txBody>
          <a:bodyPr wrap="square" rtlCol="0">
            <a:spAutoFit/>
          </a:bodyPr>
          <a:lstStyle/>
          <a:p>
            <a:r>
              <a:rPr lang="en-US" dirty="0"/>
              <a:t>Each parametrized vehicle design has an entry velocity of 6 km/s targeting a 400 km circular orbit</a:t>
            </a:r>
          </a:p>
        </p:txBody>
      </p:sp>
      <p:sp>
        <p:nvSpPr>
          <p:cNvPr id="9" name="TextBox 8">
            <a:extLst>
              <a:ext uri="{FF2B5EF4-FFF2-40B4-BE49-F238E27FC236}">
                <a16:creationId xmlns:a16="http://schemas.microsoft.com/office/drawing/2014/main" id="{52A0EC3D-3C74-4285-A911-53E731ADBFD9}"/>
              </a:ext>
            </a:extLst>
          </p:cNvPr>
          <p:cNvSpPr txBox="1"/>
          <p:nvPr/>
        </p:nvSpPr>
        <p:spPr>
          <a:xfrm>
            <a:off x="7036674" y="3656288"/>
            <a:ext cx="1904126" cy="1323439"/>
          </a:xfrm>
          <a:prstGeom prst="rect">
            <a:avLst/>
          </a:prstGeom>
          <a:noFill/>
        </p:spPr>
        <p:txBody>
          <a:bodyPr wrap="square" rtlCol="0">
            <a:spAutoFit/>
          </a:bodyPr>
          <a:lstStyle/>
          <a:p>
            <a:r>
              <a:rPr lang="en-US" sz="1600" dirty="0"/>
              <a:t>Note: decreasing BCR may lead to significant reduction or elimination of flight envelope</a:t>
            </a:r>
          </a:p>
        </p:txBody>
      </p:sp>
    </p:spTree>
    <p:extLst>
      <p:ext uri="{BB962C8B-B14F-4D97-AF65-F5344CB8AC3E}">
        <p14:creationId xmlns:p14="http://schemas.microsoft.com/office/powerpoint/2010/main" val="36859847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gineering Directorate.potx" id="{010742C4-F780-4943-A0F0-80EFEA02A5EA}" vid="{5B5A0ACF-779B-475B-A527-23B2BCB946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559CBECB3D49549867DEE38EAF42200" ma:contentTypeVersion="0" ma:contentTypeDescription="Create a new document." ma:contentTypeScope="" ma:versionID="7c9e91cd6e69df1791042f3221bd5eac">
  <xsd:schema xmlns:xsd="http://www.w3.org/2001/XMLSchema" xmlns:xs="http://www.w3.org/2001/XMLSchema" xmlns:p="http://schemas.microsoft.com/office/2006/metadata/properties" targetNamespace="http://schemas.microsoft.com/office/2006/metadata/properties" ma:root="true" ma:fieldsID="6a8898fd043fd830b20f0b6098ebec2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6B995D0-8C36-4589-A271-4C8B1932100D}">
  <ds:schemaRefs>
    <ds:schemaRef ds:uri="http://schemas.microsoft.com/sharepoint/v3/contenttype/forms"/>
  </ds:schemaRefs>
</ds:datastoreItem>
</file>

<file path=customXml/itemProps2.xml><?xml version="1.0" encoding="utf-8"?>
<ds:datastoreItem xmlns:ds="http://schemas.openxmlformats.org/officeDocument/2006/customXml" ds:itemID="{F733CFB4-0BD4-4AD4-81CE-EA3680951DFC}">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B5808C0C-9989-41DA-A9F6-DBF3A68B70B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126575</TotalTime>
  <Words>3631</Words>
  <Application>Microsoft Office PowerPoint</Application>
  <PresentationFormat>Widescreen</PresentationFormat>
  <Paragraphs>278</Paragraphs>
  <Slides>22</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Arial</vt:lpstr>
      <vt:lpstr>Calibri</vt:lpstr>
      <vt:lpstr>Calibri Light</vt:lpstr>
      <vt:lpstr>Courier New</vt:lpstr>
      <vt:lpstr>TeXGyreTermesX-Italic</vt:lpstr>
      <vt:lpstr>TeXGyreTermesX-Regular</vt:lpstr>
      <vt:lpstr>Wingdings</vt:lpstr>
      <vt:lpstr>Office Theme</vt:lpstr>
      <vt:lpstr>Small Satellite Aerocapture Concepts for Future Interplanetary Missions</vt:lpstr>
      <vt:lpstr>PowerPoint Presentation</vt:lpstr>
      <vt:lpstr>Outline</vt:lpstr>
      <vt:lpstr>Small Satellites (SmallSats)</vt:lpstr>
      <vt:lpstr>How to achieve interplanetary orbit insertion </vt:lpstr>
      <vt:lpstr>Aerocapture Technology Application for Small Satellites</vt:lpstr>
      <vt:lpstr>SmallSat HIAD Aeroshell - Design</vt:lpstr>
      <vt:lpstr>SmallSat HIAD Aeroshell - Heat Rate Trends </vt:lpstr>
      <vt:lpstr>Aerocapture Flight Envelope - Overview</vt:lpstr>
      <vt:lpstr>Aerocapture Flight Envelope - Venus</vt:lpstr>
      <vt:lpstr>Monte Carlo Simulations</vt:lpstr>
      <vt:lpstr>Monte Carlo Simulations</vt:lpstr>
      <vt:lpstr>Study Findings</vt:lpstr>
      <vt:lpstr>Future Work</vt:lpstr>
      <vt:lpstr>References</vt:lpstr>
      <vt:lpstr>Acknowledgements</vt:lpstr>
      <vt:lpstr>Questions?</vt:lpstr>
      <vt:lpstr>Backup</vt:lpstr>
      <vt:lpstr>SmallSat HIAD Aeroshell - Heat Rate Trends </vt:lpstr>
      <vt:lpstr>Aerocapture Flight Envelope - Summary</vt:lpstr>
      <vt:lpstr>Aerocapture Flight Envelope - Earth</vt:lpstr>
      <vt:lpstr>Aerocapture Flight Envelope - Mars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Dwyer Cianciolo, Alicia M. (LARC-D205)</dc:creator>
  <cp:lastModifiedBy>Deshmukh, Rohan G. (LARC-D205)[TEAMS3]</cp:lastModifiedBy>
  <cp:revision>535</cp:revision>
  <dcterms:created xsi:type="dcterms:W3CDTF">2020-04-06T00:22:57Z</dcterms:created>
  <dcterms:modified xsi:type="dcterms:W3CDTF">2022-11-17T14:33:13Z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0x010100A559CBECB3D49549867DEE38EAF42200</vt:lpwstr>
  </property>
</Properties>
</file>