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handoutMasterIdLst>
    <p:handoutMasterId r:id="rId21"/>
  </p:handoutMasterIdLst>
  <p:sldIdLst>
    <p:sldId id="540" r:id="rId2"/>
    <p:sldId id="557" r:id="rId3"/>
    <p:sldId id="257" r:id="rId4"/>
    <p:sldId id="558" r:id="rId5"/>
    <p:sldId id="542" r:id="rId6"/>
    <p:sldId id="559" r:id="rId7"/>
    <p:sldId id="545" r:id="rId8"/>
    <p:sldId id="547" r:id="rId9"/>
    <p:sldId id="548" r:id="rId10"/>
    <p:sldId id="549" r:id="rId11"/>
    <p:sldId id="550" r:id="rId12"/>
    <p:sldId id="551" r:id="rId13"/>
    <p:sldId id="552" r:id="rId14"/>
    <p:sldId id="560" r:id="rId15"/>
    <p:sldId id="553" r:id="rId16"/>
    <p:sldId id="554" r:id="rId17"/>
    <p:sldId id="544" r:id="rId18"/>
    <p:sldId id="314"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vejoy, Andrew Elwyn (LARC-D312)" initials="LAE(D" lastIdx="4" clrIdx="0">
    <p:extLst>
      <p:ext uri="{19B8F6BF-5375-455C-9EA6-DF929625EA0E}">
        <p15:presenceInfo xmlns:p15="http://schemas.microsoft.com/office/powerpoint/2012/main" userId="S::alovejoy@ndc.nasa.gov::4ee9a448-f505-4a4a-a919-68730d5f5c44" providerId="AD"/>
      </p:ext>
    </p:extLst>
  </p:cmAuthor>
  <p:cmAuthor id="2" name="Schultz, Marc Robert (LARC-D312)" initials="SMR(" lastIdx="25" clrIdx="1">
    <p:extLst>
      <p:ext uri="{19B8F6BF-5375-455C-9EA6-DF929625EA0E}">
        <p15:presenceInfo xmlns:p15="http://schemas.microsoft.com/office/powerpoint/2012/main" userId="S::mrschult@ndc.nasa.gov::e589e4d9-822a-4881-b11c-2c9d5fa96bc6" providerId="AD"/>
      </p:ext>
    </p:extLst>
  </p:cmAuthor>
  <p:cmAuthor id="3" name="Mason, Brian H. (LARC-D312)" initials="MBH(" lastIdx="4" clrIdx="2">
    <p:extLst>
      <p:ext uri="{19B8F6BF-5375-455C-9EA6-DF929625EA0E}">
        <p15:presenceInfo xmlns:p15="http://schemas.microsoft.com/office/powerpoint/2012/main" userId="S::bhmason@ndc.nasa.gov::b29717ed-ae65-47b9-a196-fb941e4dd4fa" providerId="AD"/>
      </p:ext>
    </p:extLst>
  </p:cmAuthor>
  <p:cmAuthor id="4" name="Anderson, Erin K. (LARC-D312)" initials="AEK(D" lastIdx="1" clrIdx="3">
    <p:extLst>
      <p:ext uri="{19B8F6BF-5375-455C-9EA6-DF929625EA0E}">
        <p15:presenceInfo xmlns:p15="http://schemas.microsoft.com/office/powerpoint/2012/main" userId="S::ekanders@ndc.nasa.gov::8d10bf10-8506-4b87-b13b-c441b2ad24b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33F2"/>
    <a:srgbClr val="E8EDF7"/>
    <a:srgbClr val="FFFF66"/>
    <a:srgbClr val="00B050"/>
    <a:srgbClr val="009900"/>
    <a:srgbClr val="B8D5F6"/>
    <a:srgbClr val="008000"/>
    <a:srgbClr val="FFFF99"/>
    <a:srgbClr val="DECBCB"/>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11" autoAdjust="0"/>
    <p:restoredTop sz="83129" autoAdjust="0"/>
  </p:normalViewPr>
  <p:slideViewPr>
    <p:cSldViewPr snapToGrid="0">
      <p:cViewPr varScale="1">
        <p:scale>
          <a:sx n="135" d="100"/>
          <a:sy n="135" d="100"/>
        </p:scale>
        <p:origin x="1578" y="102"/>
      </p:cViewPr>
      <p:guideLst>
        <p:guide orient="horz" pos="2160"/>
        <p:guide pos="3840"/>
      </p:guideLst>
    </p:cSldViewPr>
  </p:slideViewPr>
  <p:outlineViewPr>
    <p:cViewPr>
      <p:scale>
        <a:sx n="33" d="100"/>
        <a:sy n="33" d="100"/>
      </p:scale>
      <p:origin x="0" y="-43302"/>
    </p:cViewPr>
  </p:outlineViewPr>
  <p:notesTextViewPr>
    <p:cViewPr>
      <p:scale>
        <a:sx n="100" d="100"/>
        <a:sy n="100" d="100"/>
      </p:scale>
      <p:origin x="0" y="0"/>
    </p:cViewPr>
  </p:notesTextViewPr>
  <p:sorterViewPr>
    <p:cViewPr>
      <p:scale>
        <a:sx n="120" d="100"/>
        <a:sy n="120" d="100"/>
      </p:scale>
      <p:origin x="0" y="-800"/>
    </p:cViewPr>
  </p:sorterViewPr>
  <p:notesViewPr>
    <p:cSldViewPr snapToGrid="0">
      <p:cViewPr varScale="1">
        <p:scale>
          <a:sx n="76" d="100"/>
          <a:sy n="76" d="100"/>
        </p:scale>
        <p:origin x="1344" y="4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5138"/>
          </a:xfrm>
          <a:prstGeom prst="rect">
            <a:avLst/>
          </a:prstGeom>
        </p:spPr>
        <p:txBody>
          <a:bodyPr vert="horz" lIns="91440" tIns="45720" rIns="91440" bIns="45720" rtlCol="0"/>
          <a:lstStyle>
            <a:lvl1pPr algn="r">
              <a:defRPr sz="1200"/>
            </a:lvl1pPr>
          </a:lstStyle>
          <a:p>
            <a:fld id="{1DA6CBF7-C09B-48B0-B7EC-0D2133354D4C}" type="datetimeFigureOut">
              <a:rPr lang="en-US" smtClean="0"/>
              <a:t>11/17/2022</a:t>
            </a:fld>
            <a:endParaRPr lang="en-US"/>
          </a:p>
        </p:txBody>
      </p:sp>
      <p:sp>
        <p:nvSpPr>
          <p:cNvPr id="4" name="Footer Placeholder 3"/>
          <p:cNvSpPr>
            <a:spLocks noGrp="1"/>
          </p:cNvSpPr>
          <p:nvPr>
            <p:ph type="ftr" sz="quarter" idx="2"/>
          </p:nvPr>
        </p:nvSpPr>
        <p:spPr>
          <a:xfrm>
            <a:off x="0" y="8829675"/>
            <a:ext cx="303784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675"/>
            <a:ext cx="3037840" cy="465138"/>
          </a:xfrm>
          <a:prstGeom prst="rect">
            <a:avLst/>
          </a:prstGeom>
        </p:spPr>
        <p:txBody>
          <a:bodyPr vert="horz" lIns="91440" tIns="45720" rIns="91440" bIns="45720" rtlCol="0" anchor="b"/>
          <a:lstStyle>
            <a:lvl1pPr algn="r">
              <a:defRPr sz="1200"/>
            </a:lvl1pPr>
          </a:lstStyle>
          <a:p>
            <a:fld id="{158018F2-A405-464B-A4E8-037D65F7178E}" type="slidenum">
              <a:rPr lang="en-US" smtClean="0"/>
              <a:t>‹#›</a:t>
            </a:fld>
            <a:endParaRPr lang="en-US"/>
          </a:p>
        </p:txBody>
      </p:sp>
    </p:spTree>
    <p:extLst>
      <p:ext uri="{BB962C8B-B14F-4D97-AF65-F5344CB8AC3E}">
        <p14:creationId xmlns:p14="http://schemas.microsoft.com/office/powerpoint/2010/main" val="20019663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fld id="{BB680B20-5BE3-4F1F-B789-2DE36E8B5484}" type="datetimeFigureOut">
              <a:rPr lang="en-US" smtClean="0"/>
              <a:pPr/>
              <a:t>11/17/2022</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1440" tIns="45720" rIns="91440" bIns="45720" rtlCol="0" anchor="b"/>
          <a:lstStyle>
            <a:lvl1pPr algn="r">
              <a:defRPr sz="1200"/>
            </a:lvl1pPr>
          </a:lstStyle>
          <a:p>
            <a:fld id="{15121B80-68E6-4D62-9E8A-7918D2B601C8}" type="slidenum">
              <a:rPr lang="en-US" smtClean="0"/>
              <a:pPr/>
              <a:t>‹#›</a:t>
            </a:fld>
            <a:endParaRPr lang="en-US"/>
          </a:p>
        </p:txBody>
      </p:sp>
    </p:spTree>
    <p:extLst>
      <p:ext uri="{BB962C8B-B14F-4D97-AF65-F5344CB8AC3E}">
        <p14:creationId xmlns:p14="http://schemas.microsoft.com/office/powerpoint/2010/main" val="187010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2.14.18:</a:t>
            </a:r>
            <a:r>
              <a:rPr lang="en-US" baseline="0" dirty="0"/>
              <a:t>  RD Chief Engineers will serve as the review board for the Research Review Forums (RRF).</a:t>
            </a:r>
          </a:p>
          <a:p>
            <a:r>
              <a:rPr lang="en-US" baseline="0" dirty="0"/>
              <a:t>The RRFs are also intended to assist/assure that Branch Heads are well aware of the milestones and status of work under their responsibility, and for BHs to gain the perspective of what other branches are dealing with, with regard to milestones/technical work.</a:t>
            </a:r>
            <a:endParaRPr lang="en-US" dirty="0"/>
          </a:p>
        </p:txBody>
      </p:sp>
      <p:sp>
        <p:nvSpPr>
          <p:cNvPr id="4" name="Slide Number Placeholder 3"/>
          <p:cNvSpPr>
            <a:spLocks noGrp="1"/>
          </p:cNvSpPr>
          <p:nvPr>
            <p:ph type="sldNum" sz="quarter" idx="10"/>
          </p:nvPr>
        </p:nvSpPr>
        <p:spPr/>
        <p:txBody>
          <a:bodyPr/>
          <a:lstStyle/>
          <a:p>
            <a:fld id="{15121B80-68E6-4D62-9E8A-7918D2B601C8}" type="slidenum">
              <a:rPr lang="en-US" smtClean="0"/>
              <a:pPr/>
              <a:t>1</a:t>
            </a:fld>
            <a:endParaRPr lang="en-US" dirty="0"/>
          </a:p>
        </p:txBody>
      </p:sp>
    </p:spTree>
    <p:extLst>
      <p:ext uri="{BB962C8B-B14F-4D97-AF65-F5344CB8AC3E}">
        <p14:creationId xmlns:p14="http://schemas.microsoft.com/office/powerpoint/2010/main" val="1970746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Finite element modeling is part of all modern design processes</a:t>
            </a:r>
          </a:p>
          <a:p>
            <a:pPr marL="171450" indent="-171450">
              <a:buFontTx/>
              <a:buChar char="-"/>
            </a:pPr>
            <a:r>
              <a:rPr lang="en-US" dirty="0"/>
              <a:t>Increasingly complex designs may require frequently iterated FEMs. Approximated approaches may recover some of the time cost of early, frequent modeling</a:t>
            </a:r>
          </a:p>
          <a:p>
            <a:pPr marL="171450" indent="-171450">
              <a:buFontTx/>
              <a:buChar char="-"/>
            </a:pPr>
            <a:r>
              <a:rPr lang="en-US" dirty="0"/>
              <a:t>This study investigated a global wing model for a Transonic Truss-Brace Wing. We propose an alternative method of modeling stiffeners in a composite aircraft FEM, use of this method in a sizing optimization</a:t>
            </a:r>
          </a:p>
        </p:txBody>
      </p:sp>
      <p:sp>
        <p:nvSpPr>
          <p:cNvPr id="4" name="Slide Number Placeholder 3"/>
          <p:cNvSpPr>
            <a:spLocks noGrp="1"/>
          </p:cNvSpPr>
          <p:nvPr>
            <p:ph type="sldNum" sz="quarter" idx="5"/>
          </p:nvPr>
        </p:nvSpPr>
        <p:spPr/>
        <p:txBody>
          <a:bodyPr/>
          <a:lstStyle/>
          <a:p>
            <a:fld id="{15121B80-68E6-4D62-9E8A-7918D2B601C8}" type="slidenum">
              <a:rPr lang="en-US" smtClean="0"/>
              <a:pPr/>
              <a:t>3</a:t>
            </a:fld>
            <a:endParaRPr lang="en-US"/>
          </a:p>
        </p:txBody>
      </p:sp>
    </p:spTree>
    <p:extLst>
      <p:ext uri="{BB962C8B-B14F-4D97-AF65-F5344CB8AC3E}">
        <p14:creationId xmlns:p14="http://schemas.microsoft.com/office/powerpoint/2010/main" val="2459521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This is the global model we worked with; it includes detailed modeling of the wing, main strut, and jury strut. One the left is the full model shown with cover panels, and on the right the covers are removed  to show ribs</a:t>
            </a:r>
          </a:p>
          <a:p>
            <a:pPr marL="171450" indent="-171450">
              <a:buFontTx/>
              <a:buChar char="-"/>
            </a:pPr>
            <a:r>
              <a:rPr lang="en-US" dirty="0"/>
              <a:t>This model was meshed using Conceptual Design Workshop and MSC/PATRAN for analysis using MSC/NASTRAN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dirty="0"/>
              <a:t>The model consists of </a:t>
            </a:r>
            <a:r>
              <a:rPr lang="en-US" sz="1200" dirty="0">
                <a:effectLst/>
                <a:ea typeface="Times New Roman" panose="02020603050405020304" pitchFamily="18" charset="0"/>
              </a:rPr>
              <a:t>16,935 shell (quadrilateral and triangular) elements, 807 beam elements, 66 point masses, and 15,322 nodes </a:t>
            </a:r>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15121B80-68E6-4D62-9E8A-7918D2B601C8}" type="slidenum">
              <a:rPr lang="en-US" smtClean="0"/>
              <a:pPr/>
              <a:t>5</a:t>
            </a:fld>
            <a:endParaRPr lang="en-US"/>
          </a:p>
        </p:txBody>
      </p:sp>
    </p:spTree>
    <p:extLst>
      <p:ext uri="{BB962C8B-B14F-4D97-AF65-F5344CB8AC3E}">
        <p14:creationId xmlns:p14="http://schemas.microsoft.com/office/powerpoint/2010/main" val="2706460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The most familiar way of modeling stiffeners is to model them explicitly as beam elements</a:t>
            </a:r>
          </a:p>
          <a:p>
            <a:pPr marL="171450" indent="-171450">
              <a:buFontTx/>
              <a:buChar char="-"/>
            </a:pPr>
            <a:r>
              <a:rPr lang="en-US" dirty="0"/>
              <a:t>For this model, 1400 beam elements are required to accomplish this</a:t>
            </a:r>
          </a:p>
          <a:p>
            <a:pPr marL="171450" indent="-171450">
              <a:buFontTx/>
              <a:buChar char="-"/>
            </a:pPr>
            <a:r>
              <a:rPr lang="en-US" dirty="0"/>
              <a:t>Wing geometry changes might drive re-meshing, which would require properties and positions of all 1400 beam elements to be modified</a:t>
            </a:r>
          </a:p>
          <a:p>
            <a:pPr marL="171450" indent="-171450">
              <a:buFontTx/>
              <a:buChar char="-"/>
            </a:pPr>
            <a:r>
              <a:rPr lang="en-US" dirty="0"/>
              <a:t>Likewise, geometries must be meshed to accommodate beam spacing, resulting in a mix of triangular and quad elements</a:t>
            </a:r>
          </a:p>
          <a:p>
            <a:pPr marL="171450" indent="-171450">
              <a:buFontTx/>
              <a:buChar char="-"/>
            </a:pPr>
            <a:r>
              <a:rPr lang="en-US" dirty="0"/>
              <a:t>Without these accommodations, meshes can be much simpler</a:t>
            </a:r>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15121B80-68E6-4D62-9E8A-7918D2B601C8}" type="slidenum">
              <a:rPr lang="en-US" smtClean="0"/>
              <a:pPr/>
              <a:t>7</a:t>
            </a:fld>
            <a:endParaRPr lang="en-US"/>
          </a:p>
        </p:txBody>
      </p:sp>
    </p:spTree>
    <p:extLst>
      <p:ext uri="{BB962C8B-B14F-4D97-AF65-F5344CB8AC3E}">
        <p14:creationId xmlns:p14="http://schemas.microsoft.com/office/powerpoint/2010/main" val="2461009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One alternative to modeling stiffeners on a composite model explicitly as beams is to add a ply layer to the skin layup and “smear” the stiffener across this layer</a:t>
            </a:r>
          </a:p>
          <a:p>
            <a:pPr marL="171450" indent="-171450">
              <a:buFontTx/>
              <a:buChar char="-"/>
            </a:pPr>
            <a:r>
              <a:rPr lang="en-US" dirty="0"/>
              <a:t>This Composite Smeared Layer is assigned the material properties of the beam stiffener weighted by the volumetric ratio between the beam and the smeared layer</a:t>
            </a:r>
          </a:p>
          <a:p>
            <a:pPr marL="171450" indent="-171450">
              <a:buFontTx/>
              <a:buChar char="-"/>
            </a:pPr>
            <a:r>
              <a:rPr lang="en-US" dirty="0"/>
              <a:t>Unaltered, this approach leads to reduced stiffness at edge elements where an adjacent stiffener should be. To recover this stiffness, half-width beam elements can be added, depending on desired fidelity</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15121B80-68E6-4D62-9E8A-7918D2B601C8}" type="slidenum">
              <a:rPr lang="en-US" smtClean="0"/>
              <a:pPr/>
              <a:t>8</a:t>
            </a:fld>
            <a:endParaRPr lang="en-US"/>
          </a:p>
        </p:txBody>
      </p:sp>
    </p:spTree>
    <p:extLst>
      <p:ext uri="{BB962C8B-B14F-4D97-AF65-F5344CB8AC3E}">
        <p14:creationId xmlns:p14="http://schemas.microsoft.com/office/powerpoint/2010/main" val="2771207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Before employing the CSL approach or the hybrid approach of CSL stiffeners and half-width beams to the global model, we created two proof of concept example cases. </a:t>
            </a:r>
          </a:p>
          <a:p>
            <a:pPr marL="171450" indent="-171450">
              <a:buFontTx/>
              <a:buChar char="-"/>
            </a:pPr>
            <a:r>
              <a:rPr lang="en-US" dirty="0"/>
              <a:t>A simple rectangular panel, where the beam-reinforced model and the CSL-reinforced models used the same mesh </a:t>
            </a:r>
          </a:p>
          <a:p>
            <a:pPr marL="171450" indent="-171450">
              <a:buFontTx/>
              <a:buChar char="-"/>
            </a:pPr>
            <a:r>
              <a:rPr lang="en-US" dirty="0"/>
              <a:t>And a trapezoidal panel, where the beam-reinforced model was modified to accommodate the beam elements and the CSL and Hybrid models were meshed without modification</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15121B80-68E6-4D62-9E8A-7918D2B601C8}" type="slidenum">
              <a:rPr lang="en-US" smtClean="0"/>
              <a:pPr/>
              <a:t>9</a:t>
            </a:fld>
            <a:endParaRPr lang="en-US"/>
          </a:p>
        </p:txBody>
      </p:sp>
    </p:spTree>
    <p:extLst>
      <p:ext uri="{BB962C8B-B14F-4D97-AF65-F5344CB8AC3E}">
        <p14:creationId xmlns:p14="http://schemas.microsoft.com/office/powerpoint/2010/main" val="3797149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Each model was loaded with a 250-lb load distributed at the tip and clamped at the opposite edge</a:t>
            </a:r>
          </a:p>
          <a:p>
            <a:pPr marL="171450" indent="-171450">
              <a:buFontTx/>
              <a:buChar char="-"/>
            </a:pPr>
            <a:r>
              <a:rPr lang="en-US" dirty="0"/>
              <a:t>Both the CSL and Hybrid models performed well, with displacements and failure indices coming within about 2% of the beam baseline model</a:t>
            </a:r>
          </a:p>
          <a:p>
            <a:pPr marL="171450" indent="-171450">
              <a:buFontTx/>
              <a:buChar char="-"/>
            </a:pPr>
            <a:r>
              <a:rPr lang="en-US" dirty="0"/>
              <a:t>Both of these metrics were improved in the Hybrid reinforced model, which brought the reported max failure index to within 1% of the baseline</a:t>
            </a:r>
          </a:p>
        </p:txBody>
      </p:sp>
      <p:sp>
        <p:nvSpPr>
          <p:cNvPr id="4" name="Slide Number Placeholder 3"/>
          <p:cNvSpPr>
            <a:spLocks noGrp="1"/>
          </p:cNvSpPr>
          <p:nvPr>
            <p:ph type="sldNum" sz="quarter" idx="5"/>
          </p:nvPr>
        </p:nvSpPr>
        <p:spPr/>
        <p:txBody>
          <a:bodyPr/>
          <a:lstStyle/>
          <a:p>
            <a:fld id="{15121B80-68E6-4D62-9E8A-7918D2B601C8}" type="slidenum">
              <a:rPr lang="en-US" smtClean="0"/>
              <a:pPr/>
              <a:t>10</a:t>
            </a:fld>
            <a:endParaRPr lang="en-US"/>
          </a:p>
        </p:txBody>
      </p:sp>
    </p:spTree>
    <p:extLst>
      <p:ext uri="{BB962C8B-B14F-4D97-AF65-F5344CB8AC3E}">
        <p14:creationId xmlns:p14="http://schemas.microsoft.com/office/powerpoint/2010/main" val="1215102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We did the same for the trapezoidal panel. </a:t>
            </a:r>
          </a:p>
          <a:p>
            <a:pPr marL="171450" indent="-171450">
              <a:buFontTx/>
              <a:buChar char="-"/>
            </a:pPr>
            <a:r>
              <a:rPr lang="en-US" dirty="0"/>
              <a:t>The CSL-only approach resulted in a 4% difference in displacement and a 3% difference in failure index</a:t>
            </a:r>
          </a:p>
          <a:p>
            <a:pPr marL="171450" indent="-171450">
              <a:buFontTx/>
              <a:buChar char="-"/>
            </a:pPr>
            <a:r>
              <a:rPr lang="en-US" dirty="0"/>
              <a:t>These were reduced to 2% differences when the Hybrid approach was employed.</a:t>
            </a:r>
          </a:p>
          <a:p>
            <a:pPr marL="171450" indent="-171450">
              <a:buFontTx/>
              <a:buChar char="-"/>
            </a:pPr>
            <a:r>
              <a:rPr lang="en-US" dirty="0"/>
              <a:t>This may be due to the more complex geometry of the trapezoidal panel versus the rectangular panel</a:t>
            </a:r>
          </a:p>
          <a:p>
            <a:pPr marL="0" indent="0">
              <a:buFontTx/>
              <a:buNone/>
            </a:pPr>
            <a:endParaRPr lang="en-US"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15121B80-68E6-4D62-9E8A-7918D2B601C8}" type="slidenum">
              <a:rPr lang="en-US" smtClean="0"/>
              <a:pPr/>
              <a:t>11</a:t>
            </a:fld>
            <a:endParaRPr lang="en-US"/>
          </a:p>
        </p:txBody>
      </p:sp>
    </p:spTree>
    <p:extLst>
      <p:ext uri="{BB962C8B-B14F-4D97-AF65-F5344CB8AC3E}">
        <p14:creationId xmlns:p14="http://schemas.microsoft.com/office/powerpoint/2010/main" val="3885374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Given the success of the example cases, we integrated both the CSL-only and Hybrid approaches in the global model geometry</a:t>
            </a:r>
          </a:p>
          <a:p>
            <a:pPr marL="171450" indent="-171450">
              <a:buFontTx/>
              <a:buChar char="-"/>
            </a:pPr>
            <a:r>
              <a:rPr lang="en-US" dirty="0"/>
              <a:t>Here we have the baseline beam model, with its 1400 beam elements</a:t>
            </a:r>
          </a:p>
          <a:p>
            <a:pPr marL="171450" indent="-171450">
              <a:buFontTx/>
              <a:buChar char="-"/>
            </a:pPr>
            <a:r>
              <a:rPr lang="en-US" dirty="0"/>
              <a:t>These are reduced to the equivalent CSL elements shown below – each colored section represents a group of CSL layers with the same properties</a:t>
            </a:r>
          </a:p>
          <a:p>
            <a:pPr marL="171450" indent="-171450">
              <a:buFontTx/>
              <a:buChar char="-"/>
            </a:pPr>
            <a:r>
              <a:rPr lang="en-US" dirty="0"/>
              <a:t>On the right is the Hybrid model. The image on top shows the locations of the half-width beam elements. The image below shows the CSL elements, property groups are again indicated by color</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15121B80-68E6-4D62-9E8A-7918D2B601C8}" type="slidenum">
              <a:rPr lang="en-US" smtClean="0"/>
              <a:pPr/>
              <a:t>12</a:t>
            </a:fld>
            <a:endParaRPr lang="en-US"/>
          </a:p>
        </p:txBody>
      </p:sp>
    </p:spTree>
    <p:extLst>
      <p:ext uri="{BB962C8B-B14F-4D97-AF65-F5344CB8AC3E}">
        <p14:creationId xmlns:p14="http://schemas.microsoft.com/office/powerpoint/2010/main" val="1075347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Here we have the results of the three global models – the beam-reinforced baseline, the CSL-reinforced model, and the Hybrid-reinforced model. We’ve flipped the model upside down for these images to show the location of the maximum failure index</a:t>
            </a:r>
          </a:p>
          <a:p>
            <a:pPr marL="171450" indent="-171450">
              <a:buFontTx/>
              <a:buChar char="-"/>
            </a:pPr>
            <a:r>
              <a:rPr lang="en-US" dirty="0"/>
              <a:t>The differences in displacement less than half a percent for both models. </a:t>
            </a:r>
          </a:p>
          <a:p>
            <a:pPr marL="171450" indent="-171450">
              <a:buFontTx/>
              <a:buChar char="-"/>
            </a:pPr>
            <a:r>
              <a:rPr lang="en-US" dirty="0"/>
              <a:t>The Hybrid model performs slightly better than the CSL-only model for failure index.</a:t>
            </a:r>
          </a:p>
          <a:p>
            <a:pPr marL="171450" indent="-171450">
              <a:buFontTx/>
              <a:buChar char="-"/>
            </a:pPr>
            <a:r>
              <a:rPr lang="en-US" dirty="0"/>
              <a:t>Given the rectangular geometry of the reinforced area of the global model and the similar performance of the CSL and Hybrid approaches, the CSL approach was integrated into an optimization model in the next section</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15121B80-68E6-4D62-9E8A-7918D2B601C8}" type="slidenum">
              <a:rPr lang="en-US" smtClean="0"/>
              <a:pPr/>
              <a:t>13</a:t>
            </a:fld>
            <a:endParaRPr lang="en-US"/>
          </a:p>
        </p:txBody>
      </p:sp>
    </p:spTree>
    <p:extLst>
      <p:ext uri="{BB962C8B-B14F-4D97-AF65-F5344CB8AC3E}">
        <p14:creationId xmlns:p14="http://schemas.microsoft.com/office/powerpoint/2010/main" val="86393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We performed an initial sizing study for laminate thickness using the software LS-OPT</a:t>
            </a:r>
          </a:p>
          <a:p>
            <a:pPr marL="171450" indent="-171450">
              <a:buFontTx/>
              <a:buChar char="-"/>
            </a:pPr>
            <a:r>
              <a:rPr lang="en-US" dirty="0"/>
              <a:t>All composite layups were assigned at repeating quasi-isotropic stack</a:t>
            </a:r>
          </a:p>
          <a:p>
            <a:pPr marL="171450" indent="-171450">
              <a:buFontTx/>
              <a:buChar char="-"/>
            </a:pPr>
            <a:r>
              <a:rPr lang="en-US" dirty="0"/>
              <a:t>The wing was divided into bays consisting of the upper and lower covers, spars, and ribs in a region</a:t>
            </a:r>
          </a:p>
          <a:p>
            <a:pPr marL="171450" indent="-171450">
              <a:buFontTx/>
              <a:buChar char="-"/>
            </a:pPr>
            <a:r>
              <a:rPr lang="en-US" dirty="0"/>
              <a:t>Design variables n0, n45, and n90 were assigned to each section, representing the number of zero degree, 45 degree, and 90 degree plies </a:t>
            </a:r>
          </a:p>
          <a:p>
            <a:pPr marL="171450" indent="-171450">
              <a:buFontTx/>
              <a:buChar char="-"/>
            </a:pPr>
            <a:r>
              <a:rPr lang="en-US" dirty="0"/>
              <a:t>To initialize the optimization, composite stack thicknesses were assigned to wing covers at control points, where a user-defined known thickness can be assigned directly. Thickness between these points was assigned as a scaled percentage of adjacent control points</a:t>
            </a:r>
          </a:p>
          <a:p>
            <a:pPr marL="171450" indent="-171450">
              <a:buFontTx/>
              <a:buChar char="-"/>
            </a:pPr>
            <a:r>
              <a:rPr lang="en-US" dirty="0"/>
              <a:t>Using this method, the 21 control points reduced the scope of the problem from 465 design variables to just 63</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15121B80-68E6-4D62-9E8A-7918D2B601C8}" type="slidenum">
              <a:rPr lang="en-US" smtClean="0"/>
              <a:pPr/>
              <a:t>15</a:t>
            </a:fld>
            <a:endParaRPr lang="en-US"/>
          </a:p>
        </p:txBody>
      </p:sp>
    </p:spTree>
    <p:extLst>
      <p:ext uri="{BB962C8B-B14F-4D97-AF65-F5344CB8AC3E}">
        <p14:creationId xmlns:p14="http://schemas.microsoft.com/office/powerpoint/2010/main" val="982164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The results of the optimization are shown in the two plots here</a:t>
            </a:r>
          </a:p>
          <a:p>
            <a:pPr marL="171450" indent="-171450">
              <a:buFontTx/>
              <a:buChar char="-"/>
            </a:pPr>
            <a:r>
              <a:rPr lang="en-US" dirty="0"/>
              <a:t>Laminate thicknesses for Covers, Spars, and Ribs are plotted against their spanwise position for a weight optimized wing, subject to buckling and strength constraints</a:t>
            </a:r>
          </a:p>
          <a:p>
            <a:pPr marL="171450" indent="-171450">
              <a:buFontTx/>
              <a:buChar char="-"/>
            </a:pPr>
            <a:r>
              <a:rPr lang="en-US" dirty="0"/>
              <a:t>The reinforced design used the CSL method, as discussed in the previous section.</a:t>
            </a:r>
          </a:p>
          <a:p>
            <a:pPr marL="171450" indent="-171450">
              <a:buFontTx/>
              <a:buChar char="-"/>
            </a:pPr>
            <a:r>
              <a:rPr lang="en-US" dirty="0"/>
              <a:t>This optimization indicates that a reinforced design may yield a weight savings of as much as 19.7%</a:t>
            </a:r>
          </a:p>
          <a:p>
            <a:pPr marL="171450" indent="-171450">
              <a:buFontTx/>
              <a:buChar char="-"/>
            </a:pPr>
            <a:r>
              <a:rPr lang="en-US" dirty="0"/>
              <a:t>The critical constrain for these designs proved to be buckling under a positive 2.5 g load associated with climb</a:t>
            </a:r>
          </a:p>
          <a:p>
            <a:pPr marL="171450" indent="-171450">
              <a:buFontTx/>
              <a:buChar char="-"/>
            </a:pPr>
            <a:r>
              <a:rPr lang="en-US" dirty="0"/>
              <a:t>The relevant lowest eigenvector is plotted here for the CSL-reinforced composite model. </a:t>
            </a:r>
          </a:p>
          <a:p>
            <a:pPr marL="171450" indent="-171450">
              <a:buFontTx/>
              <a:buChar char="-"/>
            </a:pPr>
            <a:r>
              <a:rPr lang="en-US" dirty="0"/>
              <a:t>Note that the deformations are magnified by a factor of 50 here for clarity</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15121B80-68E6-4D62-9E8A-7918D2B601C8}" type="slidenum">
              <a:rPr lang="en-US" smtClean="0"/>
              <a:pPr/>
              <a:t>16</a:t>
            </a:fld>
            <a:endParaRPr lang="en-US"/>
          </a:p>
        </p:txBody>
      </p:sp>
    </p:spTree>
    <p:extLst>
      <p:ext uri="{BB962C8B-B14F-4D97-AF65-F5344CB8AC3E}">
        <p14:creationId xmlns:p14="http://schemas.microsoft.com/office/powerpoint/2010/main" val="3703572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15121B80-68E6-4D62-9E8A-7918D2B601C8}" type="slidenum">
              <a:rPr lang="en-US" smtClean="0"/>
              <a:pPr/>
              <a:t>17</a:t>
            </a:fld>
            <a:endParaRPr lang="en-US"/>
          </a:p>
        </p:txBody>
      </p:sp>
    </p:spTree>
    <p:extLst>
      <p:ext uri="{BB962C8B-B14F-4D97-AF65-F5344CB8AC3E}">
        <p14:creationId xmlns:p14="http://schemas.microsoft.com/office/powerpoint/2010/main" val="2934125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5" name="Footer Placeholder 4"/>
          <p:cNvSpPr txBox="1">
            <a:spLocks/>
          </p:cNvSpPr>
          <p:nvPr/>
        </p:nvSpPr>
        <p:spPr>
          <a:xfrm>
            <a:off x="4163484" y="6627813"/>
            <a:ext cx="3860800" cy="228600"/>
          </a:xfrm>
          <a:prstGeom prst="rect">
            <a:avLst/>
          </a:prstGeom>
        </p:spPr>
        <p:txBody>
          <a:bodyPr anchor="ctr"/>
          <a:lstStyle/>
          <a:p>
            <a:pPr algn="ctr"/>
            <a:endParaRPr lang="en-US" sz="1000">
              <a:solidFill>
                <a:srgbClr val="898989"/>
              </a:solidFill>
              <a:latin typeface="Calibri" charset="0"/>
            </a:endParaRPr>
          </a:p>
        </p:txBody>
      </p:sp>
      <p:sp>
        <p:nvSpPr>
          <p:cNvPr id="6" name="Slide Number Placeholder 5"/>
          <p:cNvSpPr txBox="1">
            <a:spLocks/>
          </p:cNvSpPr>
          <p:nvPr/>
        </p:nvSpPr>
        <p:spPr>
          <a:xfrm>
            <a:off x="9243484" y="6627813"/>
            <a:ext cx="2844800" cy="228600"/>
          </a:xfrm>
          <a:prstGeom prst="rect">
            <a:avLst/>
          </a:prstGeom>
        </p:spPr>
        <p:txBody>
          <a:bodyPr anchor="ctr"/>
          <a:lstStyle/>
          <a:p>
            <a:pPr algn="r"/>
            <a:fld id="{744C59DE-4FA3-4E4C-97B3-4BF4A11E27FD}" type="slidenum">
              <a:rPr lang="en-US" sz="1000">
                <a:solidFill>
                  <a:srgbClr val="000000"/>
                </a:solidFill>
                <a:latin typeface="Calibri" charset="0"/>
              </a:rPr>
              <a:pPr algn="r"/>
              <a:t>‹#›</a:t>
            </a:fld>
            <a:endParaRPr lang="en-US" sz="1000">
              <a:solidFill>
                <a:srgbClr val="000000"/>
              </a:solidFill>
              <a:latin typeface="Calibri" charset="0"/>
            </a:endParaRPr>
          </a:p>
        </p:txBody>
      </p:sp>
      <p:cxnSp>
        <p:nvCxnSpPr>
          <p:cNvPr id="7" name="Straight Connector 6"/>
          <p:cNvCxnSpPr>
            <a:cxnSpLocks noChangeShapeType="1"/>
          </p:cNvCxnSpPr>
          <p:nvPr/>
        </p:nvCxnSpPr>
        <p:spPr bwMode="auto">
          <a:xfrm>
            <a:off x="304800" y="955675"/>
            <a:ext cx="10212917" cy="0"/>
          </a:xfrm>
          <a:prstGeom prst="line">
            <a:avLst/>
          </a:prstGeom>
          <a:noFill/>
          <a:ln w="25400">
            <a:solidFill>
              <a:schemeClr val="accent1"/>
            </a:solidFill>
            <a:round/>
            <a:headEnd/>
            <a:tailEnd/>
          </a:ln>
          <a:effectLst>
            <a:outerShdw dist="20000" dir="5400000" rotWithShape="0">
              <a:srgbClr val="808080">
                <a:alpha val="37999"/>
              </a:srgbClr>
            </a:outerShdw>
          </a:effectLst>
        </p:spPr>
      </p:cxnSp>
      <p:sp>
        <p:nvSpPr>
          <p:cNvPr id="3" name="Content Placeholder 2"/>
          <p:cNvSpPr>
            <a:spLocks noGrp="1"/>
          </p:cNvSpPr>
          <p:nvPr>
            <p:ph idx="1"/>
          </p:nvPr>
        </p:nvSpPr>
        <p:spPr>
          <a:xfrm>
            <a:off x="101600" y="1221190"/>
            <a:ext cx="11988800" cy="5380856"/>
          </a:xfrm>
          <a:prstGeom prst="rect">
            <a:avLst/>
          </a:prstGeom>
        </p:spPr>
        <p:txBody>
          <a:bodyPr/>
          <a:lstStyle>
            <a:lvl1pPr>
              <a:buClr>
                <a:schemeClr val="accent2">
                  <a:lumMod val="75000"/>
                </a:schemeClr>
              </a:buClr>
              <a:defRPr sz="2400"/>
            </a:lvl1pPr>
            <a:lvl2pPr>
              <a:buClr>
                <a:schemeClr val="accent1"/>
              </a:buCl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itle Placeholder 8"/>
          <p:cNvSpPr>
            <a:spLocks noGrp="1"/>
          </p:cNvSpPr>
          <p:nvPr>
            <p:ph type="title"/>
          </p:nvPr>
        </p:nvSpPr>
        <p:spPr bwMode="auto">
          <a:xfrm>
            <a:off x="304801" y="167508"/>
            <a:ext cx="10212939" cy="615950"/>
          </a:xfrm>
          <a:prstGeom prst="rect">
            <a:avLst/>
          </a:prstGeom>
          <a:noFill/>
          <a:ln w="9525">
            <a:noFill/>
            <a:miter lim="800000"/>
            <a:headEnd/>
            <a:tailEnd/>
          </a:ln>
        </p:spPr>
        <p:txBody>
          <a:bodyPr/>
          <a:lstStyle>
            <a:lvl1pPr>
              <a:defRPr sz="3600">
                <a:solidFill>
                  <a:srgbClr val="000090"/>
                </a:solidFill>
              </a:defRPr>
            </a:lvl1pPr>
          </a:lstStyle>
          <a:p>
            <a:pPr lvl="0"/>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3" name="Date Placeholder 3"/>
          <p:cNvSpPr txBox="1">
            <a:spLocks/>
          </p:cNvSpPr>
          <p:nvPr/>
        </p:nvSpPr>
        <p:spPr>
          <a:xfrm>
            <a:off x="99484" y="6627813"/>
            <a:ext cx="2844800" cy="228600"/>
          </a:xfrm>
          <a:prstGeom prst="rect">
            <a:avLst/>
          </a:prstGeom>
        </p:spPr>
        <p:txBody>
          <a:bodyPr anchor="ctr"/>
          <a:lstStyle/>
          <a:p>
            <a:fld id="{D1D1487B-BC26-49F1-832A-1389F3ED2B56}" type="datetime1">
              <a:rPr lang="en-US" sz="1000">
                <a:solidFill>
                  <a:srgbClr val="000000"/>
                </a:solidFill>
                <a:latin typeface="Calibri" charset="0"/>
              </a:rPr>
              <a:pPr/>
              <a:t>11/17/2022</a:t>
            </a:fld>
            <a:endParaRPr lang="en-US" sz="1000">
              <a:solidFill>
                <a:srgbClr val="000000"/>
              </a:solidFill>
              <a:latin typeface="Calibri" charset="0"/>
            </a:endParaRPr>
          </a:p>
        </p:txBody>
      </p:sp>
      <p:sp>
        <p:nvSpPr>
          <p:cNvPr id="4" name="Footer Placeholder 4"/>
          <p:cNvSpPr txBox="1">
            <a:spLocks/>
          </p:cNvSpPr>
          <p:nvPr/>
        </p:nvSpPr>
        <p:spPr>
          <a:xfrm>
            <a:off x="4163484" y="6627813"/>
            <a:ext cx="3860800" cy="228600"/>
          </a:xfrm>
          <a:prstGeom prst="rect">
            <a:avLst/>
          </a:prstGeom>
        </p:spPr>
        <p:txBody>
          <a:bodyPr anchor="ctr"/>
          <a:lstStyle/>
          <a:p>
            <a:pPr algn="ctr"/>
            <a:endParaRPr lang="en-US" sz="1000">
              <a:solidFill>
                <a:srgbClr val="898989"/>
              </a:solidFill>
              <a:latin typeface="Calibri" charset="0"/>
            </a:endParaRPr>
          </a:p>
        </p:txBody>
      </p:sp>
      <p:sp>
        <p:nvSpPr>
          <p:cNvPr id="5" name="Slide Number Placeholder 5"/>
          <p:cNvSpPr txBox="1">
            <a:spLocks/>
          </p:cNvSpPr>
          <p:nvPr/>
        </p:nvSpPr>
        <p:spPr>
          <a:xfrm>
            <a:off x="9243484" y="6627813"/>
            <a:ext cx="2844800" cy="228600"/>
          </a:xfrm>
          <a:prstGeom prst="rect">
            <a:avLst/>
          </a:prstGeom>
        </p:spPr>
        <p:txBody>
          <a:bodyPr anchor="ctr"/>
          <a:lstStyle/>
          <a:p>
            <a:pPr algn="r"/>
            <a:fld id="{DE794882-CAE7-4C9B-9C3F-8DC6A1BC4533}" type="slidenum">
              <a:rPr lang="en-US" sz="1000">
                <a:solidFill>
                  <a:srgbClr val="000000"/>
                </a:solidFill>
                <a:latin typeface="Calibri" charset="0"/>
              </a:rPr>
              <a:pPr algn="r"/>
              <a:t>‹#›</a:t>
            </a:fld>
            <a:endParaRPr lang="en-US" sz="1000">
              <a:solidFill>
                <a:srgbClr val="000000"/>
              </a:solidFill>
              <a:latin typeface="Calibri" charset="0"/>
            </a:endParaRPr>
          </a:p>
        </p:txBody>
      </p:sp>
      <p:cxnSp>
        <p:nvCxnSpPr>
          <p:cNvPr id="6" name="Straight Connector 5"/>
          <p:cNvCxnSpPr>
            <a:cxnSpLocks noChangeShapeType="1"/>
          </p:cNvCxnSpPr>
          <p:nvPr/>
        </p:nvCxnSpPr>
        <p:spPr bwMode="auto">
          <a:xfrm>
            <a:off x="203200" y="955675"/>
            <a:ext cx="10314517" cy="0"/>
          </a:xfrm>
          <a:prstGeom prst="line">
            <a:avLst/>
          </a:prstGeom>
          <a:noFill/>
          <a:ln w="25400">
            <a:solidFill>
              <a:schemeClr val="accent1"/>
            </a:solidFill>
            <a:round/>
            <a:headEnd/>
            <a:tailEnd/>
          </a:ln>
          <a:effectLst>
            <a:outerShdw dist="20000" dir="5400000" rotWithShape="0">
              <a:srgbClr val="808080">
                <a:alpha val="37999"/>
              </a:srgbClr>
            </a:outerShdw>
          </a:effectLst>
        </p:spPr>
      </p:cxnSp>
      <p:sp>
        <p:nvSpPr>
          <p:cNvPr id="7" name="Title Placeholder 8"/>
          <p:cNvSpPr>
            <a:spLocks noGrp="1"/>
          </p:cNvSpPr>
          <p:nvPr>
            <p:ph type="title"/>
          </p:nvPr>
        </p:nvSpPr>
        <p:spPr bwMode="auto">
          <a:xfrm>
            <a:off x="203201" y="167508"/>
            <a:ext cx="10314539" cy="615950"/>
          </a:xfrm>
          <a:prstGeom prst="rect">
            <a:avLst/>
          </a:prstGeom>
          <a:noFill/>
          <a:ln w="9525">
            <a:noFill/>
            <a:miter lim="800000"/>
            <a:headEnd/>
            <a:tailEnd/>
          </a:ln>
        </p:spPr>
        <p:txBody>
          <a:bodyPr/>
          <a:lstStyle>
            <a:lvl1pPr>
              <a:defRPr sz="2400">
                <a:solidFill>
                  <a:srgbClr val="000090"/>
                </a:solidFill>
              </a:defRPr>
            </a:lvl1pPr>
          </a:lstStyle>
          <a:p>
            <a:pPr lvl="0"/>
            <a:r>
              <a:rPr lang="en-US"/>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Slide Number Placeholder 5"/>
          <p:cNvSpPr txBox="1">
            <a:spLocks/>
          </p:cNvSpPr>
          <p:nvPr/>
        </p:nvSpPr>
        <p:spPr>
          <a:xfrm>
            <a:off x="9243484" y="6627813"/>
            <a:ext cx="2844800" cy="228600"/>
          </a:xfrm>
          <a:prstGeom prst="rect">
            <a:avLst/>
          </a:prstGeom>
        </p:spPr>
        <p:txBody>
          <a:bodyPr anchor="ctr"/>
          <a:lstStyle/>
          <a:p>
            <a:pPr algn="r"/>
            <a:fld id="{0C8379FD-C5FE-4DDB-AAFA-1F3AE98541C1}" type="slidenum">
              <a:rPr lang="en-US" sz="1000">
                <a:solidFill>
                  <a:srgbClr val="000000"/>
                </a:solidFill>
                <a:latin typeface="Calibri" charset="0"/>
              </a:rPr>
              <a:pPr algn="r"/>
              <a:t>‹#›</a:t>
            </a:fld>
            <a:endParaRPr lang="en-US" sz="1000">
              <a:solidFill>
                <a:srgbClr val="000000"/>
              </a:solidFill>
              <a:latin typeface="Calibri" charset="0"/>
            </a:endParaRPr>
          </a:p>
        </p:txBody>
      </p:sp>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000090"/>
                </a:solidFill>
              </a:defRPr>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Date Placeholder 3"/>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fontAlgn="base">
              <a:spcBef>
                <a:spcPct val="0"/>
              </a:spcBef>
              <a:spcAft>
                <a:spcPct val="0"/>
              </a:spcAft>
              <a:defRPr smtClean="0">
                <a:ea typeface="ヒラギノ角ゴ Pro W3" charset="-128"/>
              </a:defRPr>
            </a:lvl1pPr>
          </a:lstStyle>
          <a:p>
            <a:r>
              <a:rPr lang="en-US"/>
              <a:t>October 22, 2012</a:t>
            </a:r>
          </a:p>
        </p:txBody>
      </p:sp>
      <p:sp>
        <p:nvSpPr>
          <p:cNvPr id="6" name="Footer Placeholder 4"/>
          <p:cNvSpPr>
            <a:spLocks noGrp="1"/>
          </p:cNvSpPr>
          <p:nvPr>
            <p:ph type="ftr" sz="quarter" idx="11"/>
          </p:nvPr>
        </p:nvSpPr>
        <p:spPr>
          <a:xfrm>
            <a:off x="4165600" y="6629400"/>
            <a:ext cx="3860800" cy="228600"/>
          </a:xfrm>
          <a:prstGeom prst="rect">
            <a:avLst/>
          </a:prstGeom>
        </p:spPr>
        <p:txBody>
          <a:bodyPr/>
          <a:lstStyle>
            <a:lvl1pPr>
              <a:defRPr/>
            </a:lvl1pPr>
          </a:lstStyle>
          <a:p>
            <a:endParaRPr lang="en-US"/>
          </a:p>
        </p:txBody>
      </p:sp>
      <p:sp>
        <p:nvSpPr>
          <p:cNvPr id="7" name="Rectangle 6"/>
          <p:cNvSpPr/>
          <p:nvPr/>
        </p:nvSpPr>
        <p:spPr>
          <a:xfrm rot="16200000">
            <a:off x="-2958564" y="3027954"/>
            <a:ext cx="6729987" cy="615553"/>
          </a:xfrm>
          <a:prstGeom prst="rect">
            <a:avLst/>
          </a:prstGeom>
          <a:noFill/>
        </p:spPr>
        <p:txBody>
          <a:bodyPr wrap="square" lIns="91440" tIns="45720" rIns="91440" bIns="45720">
            <a:spAutoFit/>
          </a:bodyPr>
          <a:lstStyle/>
          <a:p>
            <a:pPr algn="ctr"/>
            <a:r>
              <a:rPr lang="en-US" sz="3400" b="1" cap="none" spc="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NASA</a:t>
            </a:r>
            <a:r>
              <a:rPr lang="en-US" sz="3400" b="1" cap="none" spc="0" baseline="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 Langley Research Center</a:t>
            </a:r>
            <a:endParaRPr lang="en-US" sz="3400" b="1" cap="none" spc="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1625601" y="1066800"/>
            <a:ext cx="8860367" cy="1588"/>
          </a:xfrm>
          <a:prstGeom prst="line">
            <a:avLst/>
          </a:prstGeom>
          <a:noFill/>
          <a:ln w="25400">
            <a:solidFill>
              <a:srgbClr val="993300"/>
            </a:solidFill>
            <a:round/>
            <a:headEnd/>
            <a:tailEnd/>
          </a:ln>
          <a:effectLst>
            <a:outerShdw dist="20000" dir="5400000" rotWithShape="0">
              <a:srgbClr val="808080">
                <a:alpha val="37999"/>
              </a:srgbClr>
            </a:outerShdw>
          </a:effectLst>
        </p:spPr>
      </p:cxnSp>
      <p:sp>
        <p:nvSpPr>
          <p:cNvPr id="6" name="Slide Number Placeholder 5"/>
          <p:cNvSpPr txBox="1">
            <a:spLocks/>
          </p:cNvSpPr>
          <p:nvPr/>
        </p:nvSpPr>
        <p:spPr>
          <a:xfrm>
            <a:off x="9243484" y="6627813"/>
            <a:ext cx="2844800" cy="228600"/>
          </a:xfrm>
          <a:prstGeom prst="rect">
            <a:avLst/>
          </a:prstGeom>
        </p:spPr>
        <p:txBody>
          <a:bodyPr anchor="ctr"/>
          <a:lstStyle/>
          <a:p>
            <a:pPr algn="r"/>
            <a:fld id="{CA77DC20-3B50-4967-9347-FDE585A88981}" type="slidenum">
              <a:rPr lang="en-US" sz="1000">
                <a:solidFill>
                  <a:srgbClr val="000000"/>
                </a:solidFill>
                <a:latin typeface="Calibri" charset="0"/>
              </a:rPr>
              <a:pPr algn="r"/>
              <a:t>‹#›</a:t>
            </a:fld>
            <a:endParaRPr lang="en-US" sz="1000">
              <a:solidFill>
                <a:srgbClr val="000000"/>
              </a:solidFill>
              <a:latin typeface="Calibri" charset="0"/>
            </a:endParaRPr>
          </a:p>
        </p:txBody>
      </p:sp>
      <p:sp>
        <p:nvSpPr>
          <p:cNvPr id="2" name="Title 1"/>
          <p:cNvSpPr>
            <a:spLocks noGrp="1"/>
          </p:cNvSpPr>
          <p:nvPr>
            <p:ph type="title"/>
          </p:nvPr>
        </p:nvSpPr>
        <p:spPr>
          <a:xfrm>
            <a:off x="1524000" y="274638"/>
            <a:ext cx="8940800" cy="639762"/>
          </a:xfrm>
          <a:prstGeom prst="rect">
            <a:avLst/>
          </a:prstGeom>
        </p:spPr>
        <p:txBody>
          <a:bodyPr/>
          <a:lstStyle>
            <a:lvl1pPr>
              <a:defRPr>
                <a:solidFill>
                  <a:srgbClr val="000090"/>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buClr>
                <a:schemeClr val="accent2">
                  <a:lumMod val="75000"/>
                </a:schemeClr>
              </a:buCl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00201"/>
            <a:ext cx="5384800" cy="4525963"/>
          </a:xfrm>
          <a:prstGeom prst="rect">
            <a:avLst/>
          </a:prstGeom>
        </p:spPr>
        <p:txBody>
          <a:bodyPr/>
          <a:lstStyle>
            <a:lvl1pPr>
              <a:buClr>
                <a:schemeClr val="accent2">
                  <a:lumMod val="75000"/>
                </a:schemeClr>
              </a:buCl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4"/>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fontAlgn="base">
              <a:spcBef>
                <a:spcPct val="0"/>
              </a:spcBef>
              <a:spcAft>
                <a:spcPct val="0"/>
              </a:spcAft>
              <a:defRPr smtClean="0">
                <a:ea typeface="ヒラギノ角ゴ Pro W3" charset="-128"/>
              </a:defRPr>
            </a:lvl1pPr>
          </a:lstStyle>
          <a:p>
            <a:r>
              <a:rPr lang="en-US"/>
              <a:t>October 22, 2012</a:t>
            </a:r>
          </a:p>
        </p:txBody>
      </p:sp>
      <p:sp>
        <p:nvSpPr>
          <p:cNvPr id="8" name="Footer Placeholder 5"/>
          <p:cNvSpPr>
            <a:spLocks noGrp="1"/>
          </p:cNvSpPr>
          <p:nvPr>
            <p:ph type="ftr" sz="quarter" idx="11"/>
          </p:nvPr>
        </p:nvSpPr>
        <p:spPr>
          <a:xfrm>
            <a:off x="4165600" y="6629400"/>
            <a:ext cx="3860800" cy="228600"/>
          </a:xfrm>
          <a:prstGeom prst="rect">
            <a:avLst/>
          </a:prstGeom>
        </p:spPr>
        <p:txBody>
          <a:bodyPr/>
          <a:lstStyle>
            <a:lvl1pPr>
              <a:defRPr/>
            </a:lvl1p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508000" y="1219200"/>
            <a:ext cx="4165600" cy="0"/>
          </a:xfrm>
          <a:prstGeom prst="line">
            <a:avLst/>
          </a:prstGeom>
          <a:noFill/>
          <a:ln w="25400">
            <a:solidFill>
              <a:srgbClr val="993300"/>
            </a:solidFill>
            <a:round/>
            <a:headEnd/>
            <a:tailEnd/>
          </a:ln>
          <a:effectLst>
            <a:outerShdw dist="20000" dir="5400000" rotWithShape="0">
              <a:srgbClr val="808080">
                <a:alpha val="37999"/>
              </a:srgbClr>
            </a:outerShdw>
          </a:effectLst>
        </p:spPr>
      </p:cxnSp>
      <p:sp>
        <p:nvSpPr>
          <p:cNvPr id="6" name="Slide Number Placeholder 5"/>
          <p:cNvSpPr txBox="1">
            <a:spLocks/>
          </p:cNvSpPr>
          <p:nvPr/>
        </p:nvSpPr>
        <p:spPr>
          <a:xfrm>
            <a:off x="9243484" y="6627813"/>
            <a:ext cx="2844800" cy="228600"/>
          </a:xfrm>
          <a:prstGeom prst="rect">
            <a:avLst/>
          </a:prstGeom>
        </p:spPr>
        <p:txBody>
          <a:bodyPr anchor="ctr"/>
          <a:lstStyle/>
          <a:p>
            <a:pPr algn="r"/>
            <a:fld id="{48D981B0-8762-4F59-9955-6E8434BB51C9}" type="slidenum">
              <a:rPr lang="en-US" sz="1000">
                <a:solidFill>
                  <a:srgbClr val="000000"/>
                </a:solidFill>
                <a:latin typeface="Calibri" charset="0"/>
              </a:rPr>
              <a:pPr algn="r"/>
              <a:t>‹#›</a:t>
            </a:fld>
            <a:endParaRPr lang="en-US" sz="1000">
              <a:solidFill>
                <a:srgbClr val="000000"/>
              </a:solidFill>
              <a:latin typeface="Calibri" charset="0"/>
            </a:endParaRPr>
          </a:p>
        </p:txBody>
      </p:sp>
      <p:sp>
        <p:nvSpPr>
          <p:cNvPr id="2" name="Title 1"/>
          <p:cNvSpPr>
            <a:spLocks noGrp="1"/>
          </p:cNvSpPr>
          <p:nvPr>
            <p:ph type="title"/>
          </p:nvPr>
        </p:nvSpPr>
        <p:spPr>
          <a:xfrm>
            <a:off x="1524001" y="273050"/>
            <a:ext cx="3096684" cy="793750"/>
          </a:xfrm>
          <a:prstGeom prst="rect">
            <a:avLst/>
          </a:prstGeom>
        </p:spPr>
        <p:txBody>
          <a:bodyPr anchor="b"/>
          <a:lstStyle>
            <a:lvl1pPr algn="l">
              <a:defRPr sz="2000" b="1">
                <a:solidFill>
                  <a:srgbClr val="000090"/>
                </a:solidFill>
              </a:defRPr>
            </a:lvl1pPr>
          </a:lstStyle>
          <a:p>
            <a:r>
              <a:rPr lang="en-US"/>
              <a:t>Click to edit Master title style</a:t>
            </a:r>
            <a:endParaRPr lang="en-US" dirty="0"/>
          </a:p>
        </p:txBody>
      </p:sp>
      <p:sp>
        <p:nvSpPr>
          <p:cNvPr id="3" name="Content Placeholder 2"/>
          <p:cNvSpPr>
            <a:spLocks noGrp="1"/>
          </p:cNvSpPr>
          <p:nvPr>
            <p:ph idx="1"/>
          </p:nvPr>
        </p:nvSpPr>
        <p:spPr>
          <a:xfrm>
            <a:off x="4766733" y="1219201"/>
            <a:ext cx="6815667" cy="4906963"/>
          </a:xfrm>
          <a:prstGeom prst="rect">
            <a:avLst/>
          </a:prstGeom>
        </p:spPr>
        <p:txBody>
          <a:bodyPr/>
          <a:lstStyle>
            <a:lvl1pPr>
              <a:buClr>
                <a:schemeClr val="accent2">
                  <a:lumMod val="75000"/>
                </a:schemeClr>
              </a:buCl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1371601"/>
            <a:ext cx="4011084" cy="47545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a:xfrm>
            <a:off x="101600" y="6629400"/>
            <a:ext cx="2844800" cy="228600"/>
          </a:xfrm>
          <a:prstGeom prst="rect">
            <a:avLst/>
          </a:prstGeom>
        </p:spPr>
        <p:txBody>
          <a:bodyPr wrap="square" numCol="1" anchorCtr="0" compatLnSpc="1">
            <a:prstTxWarp prst="textNoShape">
              <a:avLst/>
            </a:prstTxWarp>
          </a:bodyPr>
          <a:lstStyle>
            <a:lvl1pPr fontAlgn="base">
              <a:spcBef>
                <a:spcPct val="0"/>
              </a:spcBef>
              <a:spcAft>
                <a:spcPct val="0"/>
              </a:spcAft>
              <a:defRPr smtClean="0">
                <a:ea typeface="ヒラギノ角ゴ Pro W3" charset="-128"/>
              </a:defRPr>
            </a:lvl1pPr>
          </a:lstStyle>
          <a:p>
            <a:r>
              <a:rPr lang="en-US"/>
              <a:t>October 22, 2012</a:t>
            </a:r>
          </a:p>
        </p:txBody>
      </p:sp>
      <p:sp>
        <p:nvSpPr>
          <p:cNvPr id="8" name="Footer Placeholder 5"/>
          <p:cNvSpPr>
            <a:spLocks noGrp="1"/>
          </p:cNvSpPr>
          <p:nvPr>
            <p:ph type="ftr" sz="quarter" idx="11"/>
          </p:nvPr>
        </p:nvSpPr>
        <p:spPr>
          <a:xfrm>
            <a:off x="4165600" y="6629400"/>
            <a:ext cx="3860800" cy="228600"/>
          </a:xfrm>
          <a:prstGeom prst="rect">
            <a:avLst/>
          </a:prstGeom>
        </p:spPr>
        <p:txBody>
          <a:bodyPr/>
          <a:lstStyle>
            <a:lvl1pPr>
              <a:defRPr/>
            </a:lvl1p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p:txBody>
          <a:bodyPr/>
          <a:lstStyle/>
          <a:p>
            <a:fld id="{D2473F34-6C95-D247-B1C1-D1E72EC2029C}" type="slidenum">
              <a:rPr lang="en-US" smtClean="0"/>
              <a:pPr/>
              <a:t>‹#›</a:t>
            </a:fld>
            <a:endParaRPr lang="en-US"/>
          </a:p>
        </p:txBody>
      </p:sp>
    </p:spTree>
    <p:extLst>
      <p:ext uri="{BB962C8B-B14F-4D97-AF65-F5344CB8AC3E}">
        <p14:creationId xmlns:p14="http://schemas.microsoft.com/office/powerpoint/2010/main" val="3459358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Slide Number Placeholder 4"/>
          <p:cNvSpPr>
            <a:spLocks noGrp="1"/>
          </p:cNvSpPr>
          <p:nvPr>
            <p:ph type="sldNum" sz="quarter" idx="2"/>
          </p:nvPr>
        </p:nvSpPr>
        <p:spPr>
          <a:xfrm>
            <a:off x="11658601" y="6639559"/>
            <a:ext cx="533399" cy="218441"/>
          </a:xfrm>
          <a:prstGeom prst="rect">
            <a:avLst/>
          </a:prstGeom>
        </p:spPr>
        <p:txBody>
          <a:bodyPr/>
          <a:lstStyle/>
          <a:p>
            <a:pPr lvl="0"/>
            <a:fld id="{86CB4B4D-7CA3-9044-876B-883B54F8677D}" type="slidenum">
              <a:rPr lang="en-US" smtClean="0"/>
              <a:t>‹#›</a:t>
            </a:fld>
            <a:endParaRPr lang="en-US"/>
          </a:p>
        </p:txBody>
      </p:sp>
    </p:spTree>
    <p:extLst>
      <p:ext uri="{BB962C8B-B14F-4D97-AF65-F5344CB8AC3E}">
        <p14:creationId xmlns:p14="http://schemas.microsoft.com/office/powerpoint/2010/main" val="2384935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727200" y="46038"/>
            <a:ext cx="9144000" cy="715962"/>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609600" y="990600"/>
            <a:ext cx="10972800" cy="5135563"/>
          </a:xfrm>
          <a:prstGeom prst="rect">
            <a:avLst/>
          </a:prstGeom>
        </p:spPr>
        <p:txBody>
          <a:bodyPr/>
          <a:lstStyle/>
          <a:p>
            <a:r>
              <a:rPr lang="en-US"/>
              <a:t>Click icon to add table</a:t>
            </a:r>
          </a:p>
        </p:txBody>
      </p:sp>
      <p:sp>
        <p:nvSpPr>
          <p:cNvPr id="4" name="Date Placeholder 3"/>
          <p:cNvSpPr>
            <a:spLocks noGrp="1"/>
          </p:cNvSpPr>
          <p:nvPr>
            <p:ph type="dt" sz="half" idx="10"/>
          </p:nvPr>
        </p:nvSpPr>
        <p:spPr>
          <a:xfrm>
            <a:off x="609600" y="6400800"/>
            <a:ext cx="2844800" cy="476250"/>
          </a:xfrm>
          <a:prstGeom prst="rect">
            <a:avLst/>
          </a:prstGeom>
        </p:spPr>
        <p:txBody>
          <a:bodyPr/>
          <a:lstStyle>
            <a:lvl1pPr>
              <a:defRPr/>
            </a:lvl1pPr>
          </a:lstStyle>
          <a:p>
            <a:fld id="{2B878A3E-2D1E-4620-A481-73C6FD9AE4D4}" type="datetime4">
              <a:rPr lang="en-US" altLang="en-US"/>
              <a:pPr/>
              <a:t>November 17, 2022</a:t>
            </a:fld>
            <a:endParaRPr lang="en-US" altLang="en-US"/>
          </a:p>
        </p:txBody>
      </p:sp>
      <p:sp>
        <p:nvSpPr>
          <p:cNvPr id="5" name="Slide Number Placeholder 4"/>
          <p:cNvSpPr>
            <a:spLocks noGrp="1"/>
          </p:cNvSpPr>
          <p:nvPr>
            <p:ph type="sldNum" sz="quarter" idx="11"/>
          </p:nvPr>
        </p:nvSpPr>
        <p:spPr>
          <a:xfrm>
            <a:off x="8737600" y="6523509"/>
            <a:ext cx="2844800" cy="230832"/>
          </a:xfrm>
        </p:spPr>
        <p:txBody>
          <a:bodyPr/>
          <a:lstStyle>
            <a:lvl1pPr>
              <a:defRPr/>
            </a:lvl1pPr>
          </a:lstStyle>
          <a:p>
            <a:fld id="{027B50BC-CC76-4695-B40C-93CADEBCA2C6}" type="slidenum">
              <a:rPr lang="en-US" altLang="en-US"/>
              <a:pPr/>
              <a:t>‹#›</a:t>
            </a:fld>
            <a:endParaRPr lang="en-US" altLang="en-US"/>
          </a:p>
        </p:txBody>
      </p:sp>
    </p:spTree>
    <p:extLst>
      <p:ext uri="{BB962C8B-B14F-4D97-AF65-F5344CB8AC3E}">
        <p14:creationId xmlns:p14="http://schemas.microsoft.com/office/powerpoint/2010/main" val="3379008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04" y="275000"/>
            <a:ext cx="10972995" cy="562759"/>
          </a:xfrm>
          <a:prstGeom prst="rect">
            <a:avLst/>
          </a:prstGeom>
        </p:spPr>
        <p:txBody>
          <a:bodyPr/>
          <a:lstStyle/>
          <a:p>
            <a:r>
              <a:rPr lang="en-US"/>
              <a:t>Click to edit Master title style</a:t>
            </a:r>
          </a:p>
        </p:txBody>
      </p:sp>
      <p:sp>
        <p:nvSpPr>
          <p:cNvPr id="3" name="Rectangle 4"/>
          <p:cNvSpPr>
            <a:spLocks noGrp="1" noChangeArrowheads="1"/>
          </p:cNvSpPr>
          <p:nvPr>
            <p:ph type="dt" sz="half" idx="10"/>
          </p:nvPr>
        </p:nvSpPr>
        <p:spPr>
          <a:xfrm>
            <a:off x="578157" y="6639719"/>
            <a:ext cx="2845649" cy="218299"/>
          </a:xfrm>
          <a:prstGeom prst="rect">
            <a:avLst/>
          </a:prstGeom>
        </p:spPr>
        <p:txBody>
          <a:bodyPr/>
          <a:lstStyle>
            <a:lvl1pPr>
              <a:defRPr>
                <a:ea typeface="ヒラギノ角ゴ Pro W3" charset="-128"/>
              </a:defRPr>
            </a:lvl1pPr>
          </a:lstStyle>
          <a:p>
            <a:pPr>
              <a:defRPr/>
            </a:pPr>
            <a:r>
              <a:rPr lang="en-US"/>
              <a:t>February 14, 2012</a:t>
            </a:r>
          </a:p>
        </p:txBody>
      </p:sp>
      <p:sp>
        <p:nvSpPr>
          <p:cNvPr id="4" name="Rectangle 5"/>
          <p:cNvSpPr>
            <a:spLocks noGrp="1" noChangeArrowheads="1"/>
          </p:cNvSpPr>
          <p:nvPr>
            <p:ph type="ftr" sz="quarter" idx="11"/>
          </p:nvPr>
        </p:nvSpPr>
        <p:spPr>
          <a:xfrm>
            <a:off x="4166566" y="6639719"/>
            <a:ext cx="3858873" cy="218299"/>
          </a:xfrm>
          <a:prstGeom prst="rect">
            <a:avLst/>
          </a:prstGeom>
        </p:spPr>
        <p:txBody>
          <a:bodyPr/>
          <a:lstStyle>
            <a:lvl1pPr>
              <a:defRPr/>
            </a:lvl1pPr>
          </a:lstStyle>
          <a:p>
            <a:pPr>
              <a:defRPr/>
            </a:pPr>
            <a:r>
              <a:rPr lang="en-US"/>
              <a:t>File Name:  ARD_Project_Assessment_Overview-140616-A.pptx</a:t>
            </a:r>
          </a:p>
        </p:txBody>
      </p:sp>
      <p:sp>
        <p:nvSpPr>
          <p:cNvPr id="5" name="Rectangle 6"/>
          <p:cNvSpPr>
            <a:spLocks noGrp="1" noChangeArrowheads="1"/>
          </p:cNvSpPr>
          <p:nvPr>
            <p:ph type="sldNum" sz="quarter" idx="12"/>
          </p:nvPr>
        </p:nvSpPr>
        <p:spPr/>
        <p:txBody>
          <a:bodyPr/>
          <a:lstStyle>
            <a:lvl1pPr>
              <a:defRPr/>
            </a:lvl1pPr>
          </a:lstStyle>
          <a:p>
            <a:pPr>
              <a:defRPr/>
            </a:pPr>
            <a:fld id="{078D4957-611C-4BFA-8E9E-E6505632FA0B}" type="slidenum">
              <a:rPr lang="en-US"/>
              <a:pPr>
                <a:defRPr/>
              </a:pPr>
              <a:t>‹#›</a:t>
            </a:fld>
            <a:endParaRPr lang="en-US"/>
          </a:p>
        </p:txBody>
      </p:sp>
    </p:spTree>
    <p:extLst>
      <p:ext uri="{BB962C8B-B14F-4D97-AF65-F5344CB8AC3E}">
        <p14:creationId xmlns:p14="http://schemas.microsoft.com/office/powerpoint/2010/main" val="2419527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Other than Title">
    <p:spTree>
      <p:nvGrpSpPr>
        <p:cNvPr id="1" name=""/>
        <p:cNvGrpSpPr/>
        <p:nvPr/>
      </p:nvGrpSpPr>
      <p:grpSpPr>
        <a:xfrm>
          <a:off x="0" y="0"/>
          <a:ext cx="0" cy="0"/>
          <a:chOff x="0" y="0"/>
          <a:chExt cx="0" cy="0"/>
        </a:xfrm>
      </p:grpSpPr>
      <p:sp>
        <p:nvSpPr>
          <p:cNvPr id="14" name="Date Placeholder 3"/>
          <p:cNvSpPr>
            <a:spLocks noGrp="1"/>
          </p:cNvSpPr>
          <p:nvPr>
            <p:ph type="dt" sz="half" idx="10"/>
          </p:nvPr>
        </p:nvSpPr>
        <p:spPr>
          <a:xfrm>
            <a:off x="8521" y="6623367"/>
            <a:ext cx="2844800" cy="230257"/>
          </a:xfrm>
          <a:prstGeom prst="rect">
            <a:avLst/>
          </a:prstGeom>
        </p:spPr>
        <p:txBody>
          <a:bodyPr lIns="90783" tIns="45391" rIns="90783" bIns="45391"/>
          <a:lstStyle>
            <a:lvl1pPr>
              <a:defRPr sz="900">
                <a:latin typeface="Arial"/>
                <a:cs typeface="Arial"/>
              </a:defRPr>
            </a:lvl1pPr>
          </a:lstStyle>
          <a:p>
            <a:fld id="{D5B87DF2-C9AD-5E40-B303-8239BCF89CC4}" type="datetime8">
              <a:rPr lang="en-US" smtClean="0">
                <a:solidFill>
                  <a:prstClr val="black">
                    <a:tint val="75000"/>
                  </a:prstClr>
                </a:solidFill>
              </a:rPr>
              <a:t>11/17/2022 8:58 AM</a:t>
            </a:fld>
            <a:endParaRPr lang="en-US">
              <a:solidFill>
                <a:prstClr val="black">
                  <a:tint val="75000"/>
                </a:prstClr>
              </a:solidFill>
            </a:endParaRPr>
          </a:p>
        </p:txBody>
      </p:sp>
      <p:sp>
        <p:nvSpPr>
          <p:cNvPr id="15" name="Footer Placeholder 4"/>
          <p:cNvSpPr>
            <a:spLocks noGrp="1"/>
          </p:cNvSpPr>
          <p:nvPr>
            <p:ph type="ftr" sz="quarter" idx="11"/>
          </p:nvPr>
        </p:nvSpPr>
        <p:spPr>
          <a:xfrm>
            <a:off x="4165608" y="6668485"/>
            <a:ext cx="3860800" cy="185071"/>
          </a:xfrm>
          <a:prstGeom prst="rect">
            <a:avLst/>
          </a:prstGeom>
        </p:spPr>
        <p:txBody>
          <a:bodyPr/>
          <a:lstStyle>
            <a:lvl1pPr>
              <a:defRPr sz="800">
                <a:latin typeface="Arial"/>
                <a:cs typeface="Arial"/>
              </a:defRPr>
            </a:lvl1pPr>
          </a:lstStyle>
          <a:p>
            <a:pPr>
              <a:defRPr/>
            </a:pPr>
            <a:r>
              <a:rPr lang="en-US">
                <a:solidFill>
                  <a:prstClr val="black">
                    <a:tint val="75000"/>
                  </a:prstClr>
                </a:solidFill>
              </a:rPr>
              <a:t>TDM MM Monthly Assessment</a:t>
            </a:r>
          </a:p>
        </p:txBody>
      </p:sp>
      <p:sp>
        <p:nvSpPr>
          <p:cNvPr id="16" name="Slide Number Placeholder 5"/>
          <p:cNvSpPr>
            <a:spLocks noGrp="1"/>
          </p:cNvSpPr>
          <p:nvPr>
            <p:ph type="sldNum" sz="quarter" idx="12"/>
          </p:nvPr>
        </p:nvSpPr>
        <p:spPr>
          <a:xfrm>
            <a:off x="9347200" y="6623298"/>
            <a:ext cx="2844800" cy="234702"/>
          </a:xfrm>
          <a:prstGeom prst="rect">
            <a:avLst/>
          </a:prstGeom>
        </p:spPr>
        <p:txBody>
          <a:bodyPr lIns="90783" tIns="45391" rIns="90783" bIns="45391"/>
          <a:lstStyle>
            <a:lvl1pPr algn="r">
              <a:defRPr sz="1000">
                <a:latin typeface="Arial"/>
                <a:cs typeface="Arial"/>
              </a:defRPr>
            </a:lvl1pPr>
          </a:lstStyle>
          <a:p>
            <a:fld id="{1B4934D2-0F03-0845-B5F2-EB5434C8A2A7}" type="slidenum">
              <a:rPr lang="en-US" smtClean="0">
                <a:solidFill>
                  <a:prstClr val="black">
                    <a:tint val="75000"/>
                  </a:prstClr>
                </a:solidFill>
              </a:rPr>
              <a:pPr/>
              <a:t>‹#›</a:t>
            </a:fld>
            <a:endParaRPr lang="en-US">
              <a:solidFill>
                <a:prstClr val="black">
                  <a:tint val="75000"/>
                </a:prstClr>
              </a:solidFill>
            </a:endParaRPr>
          </a:p>
        </p:txBody>
      </p:sp>
      <p:sp>
        <p:nvSpPr>
          <p:cNvPr id="18" name="Title 1"/>
          <p:cNvSpPr>
            <a:spLocks noGrp="1"/>
          </p:cNvSpPr>
          <p:nvPr>
            <p:ph type="title"/>
          </p:nvPr>
        </p:nvSpPr>
        <p:spPr>
          <a:xfrm>
            <a:off x="609601" y="140078"/>
            <a:ext cx="10460123" cy="617989"/>
          </a:xfrm>
          <a:prstGeom prst="rect">
            <a:avLst/>
          </a:prstGeom>
          <a:ln>
            <a:noFill/>
          </a:ln>
        </p:spPr>
        <p:txBody>
          <a:bodyPr>
            <a:normAutofit/>
          </a:bodyPr>
          <a:lstStyle>
            <a:lvl1pPr algn="l">
              <a:defRPr sz="2400" b="1">
                <a:solidFill>
                  <a:srgbClr val="FFFFFF"/>
                </a:solidFill>
                <a:latin typeface="Arial"/>
                <a:cs typeface="Arial"/>
              </a:defRPr>
            </a:lvl1pPr>
          </a:lstStyle>
          <a:p>
            <a:r>
              <a:rPr lang="en-US"/>
              <a:t>Click to edit Master title style</a:t>
            </a:r>
            <a:endParaRPr lang="en-US" dirty="0"/>
          </a:p>
        </p:txBody>
      </p:sp>
    </p:spTree>
    <p:extLst>
      <p:ext uri="{BB962C8B-B14F-4D97-AF65-F5344CB8AC3E}">
        <p14:creationId xmlns:p14="http://schemas.microsoft.com/office/powerpoint/2010/main" val="2300704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7" name="Picture 3"/>
          <p:cNvPicPr>
            <a:picLocks noChangeArrowheads="1"/>
          </p:cNvPicPr>
          <p:nvPr/>
        </p:nvPicPr>
        <p:blipFill>
          <a:blip r:embed="rId12" cstate="print"/>
          <a:srcRect/>
          <a:stretch>
            <a:fillRect/>
          </a:stretch>
        </p:blipFill>
        <p:spPr bwMode="auto">
          <a:xfrm>
            <a:off x="9448800" y="-8709"/>
            <a:ext cx="2743200" cy="6870700"/>
          </a:xfrm>
          <a:prstGeom prst="rect">
            <a:avLst/>
          </a:prstGeom>
          <a:noFill/>
          <a:ln w="9525">
            <a:noFill/>
            <a:miter lim="800000"/>
            <a:headEnd/>
            <a:tailEnd/>
          </a:ln>
          <a:effectLst/>
        </p:spPr>
      </p:pic>
      <p:sp>
        <p:nvSpPr>
          <p:cNvPr id="6" name="Slide Number Placeholder 5"/>
          <p:cNvSpPr>
            <a:spLocks noGrp="1"/>
          </p:cNvSpPr>
          <p:nvPr>
            <p:ph type="sldNum" sz="quarter" idx="4"/>
          </p:nvPr>
        </p:nvSpPr>
        <p:spPr>
          <a:xfrm>
            <a:off x="9245600" y="6629400"/>
            <a:ext cx="2844800" cy="228600"/>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0000"/>
                </a:solidFill>
                <a:latin typeface="Calibri" charset="0"/>
              </a:defRPr>
            </a:lvl1pPr>
          </a:lstStyle>
          <a:p>
            <a:fld id="{8589C0E0-A320-4D96-A973-4401A9A854B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5" r:id="rId3"/>
    <p:sldLayoutId id="2147483666" r:id="rId4"/>
    <p:sldLayoutId id="2147483668" r:id="rId5"/>
    <p:sldLayoutId id="2147483670" r:id="rId6"/>
    <p:sldLayoutId id="2147483671" r:id="rId7"/>
    <p:sldLayoutId id="2147483672" r:id="rId8"/>
    <p:sldLayoutId id="2147483673" r:id="rId9"/>
    <p:sldLayoutId id="2147483674" r:id="rId10"/>
  </p:sldLayoutIdLst>
  <p:hf sldNum="0" hdr="0" ftr="0"/>
  <p:txStyles>
    <p:titleStyle>
      <a:lvl1pPr algn="ctr" rtl="0" eaLnBrk="1" fontAlgn="base" hangingPunct="1">
        <a:spcBef>
          <a:spcPct val="0"/>
        </a:spcBef>
        <a:spcAft>
          <a:spcPct val="0"/>
        </a:spcAft>
        <a:defRPr sz="2800" b="1" kern="1200">
          <a:solidFill>
            <a:srgbClr val="0000FF"/>
          </a:solidFill>
          <a:latin typeface="+mj-lt"/>
          <a:ea typeface="ヒラギノ角ゴ Pro W3" pitchFamily="-109" charset="-128"/>
          <a:cs typeface="ヒラギノ角ゴ Pro W3" pitchFamily="-109" charset="-128"/>
        </a:defRPr>
      </a:lvl1pPr>
      <a:lvl2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2pPr>
      <a:lvl3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3pPr>
      <a:lvl4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4pPr>
      <a:lvl5pPr algn="ctr" rtl="0" eaLnBrk="1" fontAlgn="base" hangingPunct="1">
        <a:spcBef>
          <a:spcPct val="0"/>
        </a:spcBef>
        <a:spcAft>
          <a:spcPct val="0"/>
        </a:spcAft>
        <a:defRPr sz="2800" b="1">
          <a:solidFill>
            <a:srgbClr val="0000FF"/>
          </a:solidFill>
          <a:latin typeface="Calibri" pitchFamily="34" charset="0"/>
          <a:ea typeface="ヒラギノ角ゴ Pro W3" pitchFamily="-109" charset="-128"/>
          <a:cs typeface="ヒラギノ角ゴ Pro W3" pitchFamily="-109" charset="-128"/>
        </a:defRPr>
      </a:lvl5pPr>
      <a:lvl6pPr marL="457200" algn="ctr" rtl="0" eaLnBrk="1" fontAlgn="base" hangingPunct="1">
        <a:spcBef>
          <a:spcPct val="0"/>
        </a:spcBef>
        <a:spcAft>
          <a:spcPct val="0"/>
        </a:spcAft>
        <a:defRPr sz="3600" b="1">
          <a:solidFill>
            <a:schemeClr val="bg1"/>
          </a:solidFill>
          <a:latin typeface="Calibri" pitchFamily="34" charset="0"/>
        </a:defRPr>
      </a:lvl6pPr>
      <a:lvl7pPr marL="914400" algn="ctr" rtl="0" eaLnBrk="1" fontAlgn="base" hangingPunct="1">
        <a:spcBef>
          <a:spcPct val="0"/>
        </a:spcBef>
        <a:spcAft>
          <a:spcPct val="0"/>
        </a:spcAft>
        <a:defRPr sz="3600" b="1">
          <a:solidFill>
            <a:schemeClr val="bg1"/>
          </a:solidFill>
          <a:latin typeface="Calibri" pitchFamily="34" charset="0"/>
        </a:defRPr>
      </a:lvl7pPr>
      <a:lvl8pPr marL="1371600" algn="ctr" rtl="0" eaLnBrk="1" fontAlgn="base" hangingPunct="1">
        <a:spcBef>
          <a:spcPct val="0"/>
        </a:spcBef>
        <a:spcAft>
          <a:spcPct val="0"/>
        </a:spcAft>
        <a:defRPr sz="3600" b="1">
          <a:solidFill>
            <a:schemeClr val="bg1"/>
          </a:solidFill>
          <a:latin typeface="Calibri" pitchFamily="34" charset="0"/>
        </a:defRPr>
      </a:lvl8pPr>
      <a:lvl9pPr marL="1828800" algn="ctr" rtl="0" eaLnBrk="1" fontAlgn="base" hangingPunct="1">
        <a:spcBef>
          <a:spcPct val="0"/>
        </a:spcBef>
        <a:spcAft>
          <a:spcPct val="0"/>
        </a:spcAft>
        <a:defRPr sz="3600" b="1">
          <a:solidFill>
            <a:schemeClr val="bg1"/>
          </a:solidFill>
          <a:latin typeface="Calibri" pitchFamily="34" charset="0"/>
        </a:defRPr>
      </a:lvl9pPr>
    </p:titleStyle>
    <p:bodyStyle>
      <a:lvl1pPr marL="342900" indent="-342900"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20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emf"/><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6.emf"/><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9.emf"/><Relationship Id="rId4" Type="http://schemas.openxmlformats.org/officeDocument/2006/relationships/image" Target="../media/image18.emf"/></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emf"/><Relationship Id="rId4" Type="http://schemas.openxmlformats.org/officeDocument/2006/relationships/image" Target="../media/image28.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9461" y="1682587"/>
            <a:ext cx="11264346" cy="2494981"/>
          </a:xfrm>
        </p:spPr>
        <p:txBody>
          <a:bodyPr/>
          <a:lstStyle/>
          <a:p>
            <a:pPr algn="l"/>
            <a:r>
              <a:rPr lang="en-US" sz="4000" dirty="0"/>
              <a:t>Structural Sizing of a Transonic Truss-Braced Wing</a:t>
            </a:r>
            <a:br>
              <a:rPr lang="en-US" sz="4000" dirty="0"/>
            </a:br>
            <a:br>
              <a:rPr lang="en-US" sz="4000" dirty="0"/>
            </a:br>
            <a:br>
              <a:rPr lang="en-US" sz="4000" dirty="0"/>
            </a:br>
            <a:br>
              <a:rPr lang="en-US" sz="4000" dirty="0"/>
            </a:br>
            <a:endParaRPr lang="en-US" sz="3200" i="1" dirty="0">
              <a:latin typeface="+mn-lt"/>
              <a:ea typeface="Arial" charset="0"/>
              <a:cs typeface="Arial" charset="0"/>
            </a:endParaRPr>
          </a:p>
        </p:txBody>
      </p:sp>
      <p:pic>
        <p:nvPicPr>
          <p:cNvPr id="4" name="Picture 3"/>
          <p:cNvPicPr>
            <a:picLocks/>
          </p:cNvPicPr>
          <p:nvPr/>
        </p:nvPicPr>
        <p:blipFill>
          <a:blip r:embed="rId3" cstate="print">
            <a:extLst>
              <a:ext uri="{28A0092B-C50C-407E-A947-70E740481C1C}">
                <a14:useLocalDpi xmlns:a14="http://schemas.microsoft.com/office/drawing/2010/main"/>
              </a:ext>
            </a:extLst>
          </a:blip>
          <a:stretch>
            <a:fillRect/>
          </a:stretch>
        </p:blipFill>
        <p:spPr>
          <a:xfrm>
            <a:off x="9478974" y="4222496"/>
            <a:ext cx="2286000" cy="2286000"/>
          </a:xfrm>
          <a:prstGeom prst="ellipse">
            <a:avLst/>
          </a:prstGeom>
          <a:ln w="28575" cap="rnd">
            <a:solidFill>
              <a:srgbClr val="C0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15">
            <a:extLst>
              <a:ext uri="{FF2B5EF4-FFF2-40B4-BE49-F238E27FC236}">
                <a16:creationId xmlns:a16="http://schemas.microsoft.com/office/drawing/2014/main" id="{2DB4130D-DD3E-EB40-83AD-F9B270F2D305}"/>
              </a:ext>
            </a:extLst>
          </p:cNvPr>
          <p:cNvSpPr txBox="1">
            <a:spLocks noChangeArrowheads="1"/>
          </p:cNvSpPr>
          <p:nvPr/>
        </p:nvSpPr>
        <p:spPr bwMode="auto">
          <a:xfrm>
            <a:off x="1342661" y="4589578"/>
            <a:ext cx="7287469" cy="923330"/>
          </a:xfrm>
          <a:prstGeom prst="rect">
            <a:avLst/>
          </a:prstGeom>
          <a:noFill/>
          <a:ln w="9525">
            <a:noFill/>
            <a:miter lim="800000"/>
            <a:headEnd/>
            <a:tailEnd/>
          </a:ln>
        </p:spPr>
        <p:txBody>
          <a:bodyPr wrap="square">
            <a:prstTxWarp prst="textNoShape">
              <a:avLst/>
            </a:prstTxWarp>
            <a:spAutoFit/>
          </a:bodyPr>
          <a:lstStyle/>
          <a:p>
            <a:pPr algn="ctr"/>
            <a:r>
              <a:rPr lang="en-US" dirty="0">
                <a:ea typeface="Arial" charset="0"/>
                <a:cs typeface="Arial" charset="0"/>
              </a:rPr>
              <a:t>AIAA Science and Technology Forum and Exposition</a:t>
            </a:r>
          </a:p>
          <a:p>
            <a:pPr algn="ctr"/>
            <a:r>
              <a:rPr lang="en-US" dirty="0">
                <a:ea typeface="Arial" charset="0"/>
                <a:cs typeface="Arial" charset="0"/>
              </a:rPr>
              <a:t>Structures, Structural Dynamics &amp; Materials Conference</a:t>
            </a:r>
          </a:p>
          <a:p>
            <a:pPr algn="ctr"/>
            <a:r>
              <a:rPr lang="en-US" dirty="0">
                <a:ea typeface="Arial" charset="0"/>
                <a:cs typeface="Arial" charset="0"/>
              </a:rPr>
              <a:t>January 23-27, 2023</a:t>
            </a:r>
          </a:p>
        </p:txBody>
      </p:sp>
      <p:sp>
        <p:nvSpPr>
          <p:cNvPr id="6" name="Subtitle 7">
            <a:extLst>
              <a:ext uri="{FF2B5EF4-FFF2-40B4-BE49-F238E27FC236}">
                <a16:creationId xmlns:a16="http://schemas.microsoft.com/office/drawing/2014/main" id="{1E378BA2-3D39-3748-9400-78B9592C2A67}"/>
              </a:ext>
            </a:extLst>
          </p:cNvPr>
          <p:cNvSpPr>
            <a:spLocks noGrp="1"/>
          </p:cNvSpPr>
          <p:nvPr>
            <p:ph type="subTitle" idx="1"/>
          </p:nvPr>
        </p:nvSpPr>
        <p:spPr>
          <a:xfrm>
            <a:off x="261995" y="2953571"/>
            <a:ext cx="9448800" cy="1549850"/>
          </a:xfrm>
        </p:spPr>
        <p:txBody>
          <a:bodyPr/>
          <a:lstStyle/>
          <a:p>
            <a:r>
              <a:rPr lang="en-US" sz="2400" dirty="0">
                <a:solidFill>
                  <a:schemeClr val="tx1"/>
                </a:solidFill>
              </a:rPr>
              <a:t>Erin Anderson, Alana Cardona, and Brian Mason</a:t>
            </a:r>
          </a:p>
          <a:p>
            <a:r>
              <a:rPr lang="en-US" sz="2400" dirty="0">
                <a:solidFill>
                  <a:schemeClr val="tx1"/>
                </a:solidFill>
              </a:rPr>
              <a:t>Structural Mechanics and Concepts Branch</a:t>
            </a:r>
          </a:p>
          <a:p>
            <a:r>
              <a:rPr lang="en-US" sz="2400" dirty="0">
                <a:solidFill>
                  <a:schemeClr val="tx1"/>
                </a:solidFill>
              </a:rPr>
              <a:t>NASA Langley Research Center, Hampton, VA</a:t>
            </a:r>
          </a:p>
        </p:txBody>
      </p:sp>
      <p:sp>
        <p:nvSpPr>
          <p:cNvPr id="3" name="TextBox 2">
            <a:extLst>
              <a:ext uri="{FF2B5EF4-FFF2-40B4-BE49-F238E27FC236}">
                <a16:creationId xmlns:a16="http://schemas.microsoft.com/office/drawing/2014/main" id="{3F2B79F1-101D-4745-AD6B-12E4DC059BC0}"/>
              </a:ext>
            </a:extLst>
          </p:cNvPr>
          <p:cNvSpPr txBox="1"/>
          <p:nvPr/>
        </p:nvSpPr>
        <p:spPr>
          <a:xfrm>
            <a:off x="291402" y="6360606"/>
            <a:ext cx="9505741" cy="338554"/>
          </a:xfrm>
          <a:prstGeom prst="rect">
            <a:avLst/>
          </a:prstGeom>
          <a:noFill/>
        </p:spPr>
        <p:txBody>
          <a:bodyPr wrap="square" rtlCol="0">
            <a:spAutoFit/>
          </a:bodyPr>
          <a:lstStyle/>
          <a:p>
            <a:r>
              <a:rPr lang="en-US" sz="1600" i="1" dirty="0"/>
              <a:t>This material is a work of the U.S. Government and is not subject to copyright protection in the United States.</a:t>
            </a:r>
          </a:p>
        </p:txBody>
      </p:sp>
    </p:spTree>
    <p:extLst>
      <p:ext uri="{BB962C8B-B14F-4D97-AF65-F5344CB8AC3E}">
        <p14:creationId xmlns:p14="http://schemas.microsoft.com/office/powerpoint/2010/main" val="1795445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0B5F2D-83FD-48DF-B854-484325E9C1DB}"/>
              </a:ext>
            </a:extLst>
          </p:cNvPr>
          <p:cNvSpPr>
            <a:spLocks noGrp="1"/>
          </p:cNvSpPr>
          <p:nvPr>
            <p:ph idx="1"/>
          </p:nvPr>
        </p:nvSpPr>
        <p:spPr/>
        <p:txBody>
          <a:bodyPr/>
          <a:lstStyle/>
          <a:p>
            <a:r>
              <a:rPr lang="en-US" dirty="0"/>
              <a:t>Introduction</a:t>
            </a:r>
          </a:p>
          <a:p>
            <a:r>
              <a:rPr lang="en-US" dirty="0"/>
              <a:t>Global Finite Element Model</a:t>
            </a:r>
          </a:p>
          <a:p>
            <a:r>
              <a:rPr lang="en-US" dirty="0"/>
              <a:t>Stiffener Modeling </a:t>
            </a:r>
          </a:p>
          <a:p>
            <a:r>
              <a:rPr lang="en-US" dirty="0"/>
              <a:t>Optimization</a:t>
            </a:r>
          </a:p>
          <a:p>
            <a:r>
              <a:rPr lang="en-US" dirty="0"/>
              <a:t>Conclusions</a:t>
            </a:r>
          </a:p>
          <a:p>
            <a:endParaRPr lang="en-US" dirty="0"/>
          </a:p>
          <a:p>
            <a:endParaRPr lang="en-US" dirty="0"/>
          </a:p>
        </p:txBody>
      </p:sp>
      <p:sp>
        <p:nvSpPr>
          <p:cNvPr id="2" name="Title 1">
            <a:extLst>
              <a:ext uri="{FF2B5EF4-FFF2-40B4-BE49-F238E27FC236}">
                <a16:creationId xmlns:a16="http://schemas.microsoft.com/office/drawing/2014/main" id="{1A632394-B176-431F-9559-F9BEDCD12CAF}"/>
              </a:ext>
            </a:extLst>
          </p:cNvPr>
          <p:cNvSpPr>
            <a:spLocks noGrp="1"/>
          </p:cNvSpPr>
          <p:nvPr>
            <p:ph type="title"/>
          </p:nvPr>
        </p:nvSpPr>
        <p:spPr/>
        <p:txBody>
          <a:bodyPr/>
          <a:lstStyle/>
          <a:p>
            <a:r>
              <a:rPr lang="en-US" dirty="0"/>
              <a:t>Outline</a:t>
            </a:r>
          </a:p>
        </p:txBody>
      </p:sp>
    </p:spTree>
    <p:extLst>
      <p:ext uri="{BB962C8B-B14F-4D97-AF65-F5344CB8AC3E}">
        <p14:creationId xmlns:p14="http://schemas.microsoft.com/office/powerpoint/2010/main" val="3186287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5DC078B-F8FA-4646-9309-1F5A7A066185}"/>
              </a:ext>
            </a:extLst>
          </p:cNvPr>
          <p:cNvSpPr>
            <a:spLocks noGrp="1"/>
          </p:cNvSpPr>
          <p:nvPr>
            <p:ph type="title"/>
          </p:nvPr>
        </p:nvSpPr>
        <p:spPr>
          <a:xfrm>
            <a:off x="304801" y="167508"/>
            <a:ext cx="10212939" cy="615950"/>
          </a:xfrm>
        </p:spPr>
        <p:txBody>
          <a:bodyPr/>
          <a:lstStyle/>
          <a:p>
            <a:r>
              <a:rPr lang="en-US" sz="3200" dirty="0"/>
              <a:t>Introduction</a:t>
            </a:r>
          </a:p>
        </p:txBody>
      </p:sp>
      <p:sp>
        <p:nvSpPr>
          <p:cNvPr id="5" name="Content Placeholder 9">
            <a:extLst>
              <a:ext uri="{FF2B5EF4-FFF2-40B4-BE49-F238E27FC236}">
                <a16:creationId xmlns:a16="http://schemas.microsoft.com/office/drawing/2014/main" id="{410FB1EE-0050-4C15-82A9-C94C64BB31F3}"/>
              </a:ext>
            </a:extLst>
          </p:cNvPr>
          <p:cNvSpPr txBox="1">
            <a:spLocks/>
          </p:cNvSpPr>
          <p:nvPr/>
        </p:nvSpPr>
        <p:spPr>
          <a:xfrm>
            <a:off x="208791" y="1139304"/>
            <a:ext cx="6201948" cy="5380856"/>
          </a:xfrm>
          <a:prstGeom prst="rect">
            <a:avLst/>
          </a:prstGeom>
        </p:spPr>
        <p:txBody>
          <a:bodyPr/>
          <a:lstStyle>
            <a:lvl1pPr marL="342900" indent="-342900"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20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400" dirty="0"/>
          </a:p>
        </p:txBody>
      </p:sp>
      <p:sp>
        <p:nvSpPr>
          <p:cNvPr id="38" name="Content Placeholder 6">
            <a:extLst>
              <a:ext uri="{FF2B5EF4-FFF2-40B4-BE49-F238E27FC236}">
                <a16:creationId xmlns:a16="http://schemas.microsoft.com/office/drawing/2014/main" id="{6005C7E7-D690-41FF-B2AE-3E85A58E54E2}"/>
              </a:ext>
            </a:extLst>
          </p:cNvPr>
          <p:cNvSpPr>
            <a:spLocks noGrp="1"/>
          </p:cNvSpPr>
          <p:nvPr>
            <p:ph idx="1"/>
          </p:nvPr>
        </p:nvSpPr>
        <p:spPr>
          <a:xfrm>
            <a:off x="94511" y="1100688"/>
            <a:ext cx="6652207" cy="5636810"/>
          </a:xfrm>
        </p:spPr>
        <p:txBody>
          <a:bodyPr/>
          <a:lstStyle/>
          <a:p>
            <a:r>
              <a:rPr lang="en-US" dirty="0"/>
              <a:t>Background</a:t>
            </a:r>
          </a:p>
          <a:p>
            <a:pPr lvl="1"/>
            <a:r>
              <a:rPr lang="en-US" sz="2400" dirty="0"/>
              <a:t>Accurate and fast finite element model (FEM) generation is an expected part of the modern aircraft design process</a:t>
            </a:r>
          </a:p>
          <a:p>
            <a:pPr lvl="1"/>
            <a:r>
              <a:rPr lang="en-US" sz="2400" dirty="0"/>
              <a:t>A FEM that can be modified quickly is necessary for sizing optimization </a:t>
            </a:r>
          </a:p>
          <a:p>
            <a:pPr marL="457200" lvl="1" indent="0">
              <a:buNone/>
            </a:pPr>
            <a:endParaRPr lang="en-US" sz="2400" dirty="0"/>
          </a:p>
          <a:p>
            <a:r>
              <a:rPr lang="en-US" dirty="0"/>
              <a:t>Objectives</a:t>
            </a:r>
          </a:p>
          <a:p>
            <a:pPr lvl="1"/>
            <a:r>
              <a:rPr lang="en-US" sz="2400" dirty="0"/>
              <a:t>Assess approaches to rapidly model complex composite layup designs</a:t>
            </a:r>
          </a:p>
          <a:p>
            <a:pPr lvl="1"/>
            <a:r>
              <a:rPr lang="en-US" sz="2400" dirty="0"/>
              <a:t>Develop a model for a transonic truss-braced wing (TTBW) and size laminates using optimization</a:t>
            </a:r>
          </a:p>
        </p:txBody>
      </p:sp>
      <p:sp>
        <p:nvSpPr>
          <p:cNvPr id="48" name="TextBox 47">
            <a:extLst>
              <a:ext uri="{FF2B5EF4-FFF2-40B4-BE49-F238E27FC236}">
                <a16:creationId xmlns:a16="http://schemas.microsoft.com/office/drawing/2014/main" id="{6668D2D2-9289-408D-9CF1-A0142DDF00AF}"/>
              </a:ext>
            </a:extLst>
          </p:cNvPr>
          <p:cNvSpPr txBox="1"/>
          <p:nvPr/>
        </p:nvSpPr>
        <p:spPr>
          <a:xfrm>
            <a:off x="7393680" y="3991046"/>
            <a:ext cx="3655088" cy="369332"/>
          </a:xfrm>
          <a:prstGeom prst="rect">
            <a:avLst/>
          </a:prstGeom>
          <a:noFill/>
        </p:spPr>
        <p:txBody>
          <a:bodyPr wrap="square">
            <a:spAutoFit/>
          </a:bodyPr>
          <a:lstStyle/>
          <a:p>
            <a:r>
              <a:rPr lang="en-US" sz="1800" b="1" dirty="0">
                <a:effectLst/>
                <a:ea typeface="Times New Roman" panose="02020603050405020304" pitchFamily="18" charset="0"/>
              </a:rPr>
              <a:t>A proposed TTBW aircraft concept</a:t>
            </a:r>
            <a:endParaRPr lang="en-US" b="1" dirty="0"/>
          </a:p>
        </p:txBody>
      </p:sp>
      <p:pic>
        <p:nvPicPr>
          <p:cNvPr id="3" name="Picture 2" descr="A picture containing sky, outdoor, plane, airplane&#10;&#10;Description automatically generated">
            <a:extLst>
              <a:ext uri="{FF2B5EF4-FFF2-40B4-BE49-F238E27FC236}">
                <a16:creationId xmlns:a16="http://schemas.microsoft.com/office/drawing/2014/main" id="{3E13FA7C-A05D-41FF-B67E-0ECE5F076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2894" y="1169581"/>
            <a:ext cx="4772550" cy="2760920"/>
          </a:xfrm>
          <a:prstGeom prst="rect">
            <a:avLst/>
          </a:prstGeom>
        </p:spPr>
      </p:pic>
      <p:cxnSp>
        <p:nvCxnSpPr>
          <p:cNvPr id="6" name="Straight Arrow Connector 5">
            <a:extLst>
              <a:ext uri="{FF2B5EF4-FFF2-40B4-BE49-F238E27FC236}">
                <a16:creationId xmlns:a16="http://schemas.microsoft.com/office/drawing/2014/main" id="{D95AE560-E4E3-4848-9731-8AF5E52361B8}"/>
              </a:ext>
            </a:extLst>
          </p:cNvPr>
          <p:cNvCxnSpPr/>
          <p:nvPr/>
        </p:nvCxnSpPr>
        <p:spPr>
          <a:xfrm flipH="1">
            <a:off x="7464056" y="1524000"/>
            <a:ext cx="623777" cy="21974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8830950-5C28-429C-9B05-D861C40DB6B1}"/>
              </a:ext>
            </a:extLst>
          </p:cNvPr>
          <p:cNvCxnSpPr>
            <a:cxnSpLocks/>
          </p:cNvCxnSpPr>
          <p:nvPr/>
        </p:nvCxnSpPr>
        <p:spPr>
          <a:xfrm flipV="1">
            <a:off x="8059479" y="2310809"/>
            <a:ext cx="233916" cy="73719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B2BB300A-F828-40D1-82EC-49A3DC65A808}"/>
              </a:ext>
            </a:extLst>
          </p:cNvPr>
          <p:cNvCxnSpPr>
            <a:cxnSpLocks/>
          </p:cNvCxnSpPr>
          <p:nvPr/>
        </p:nvCxnSpPr>
        <p:spPr>
          <a:xfrm flipV="1">
            <a:off x="7350642" y="2083981"/>
            <a:ext cx="779721" cy="21265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4DD5B64-42DD-4995-A4AD-B1A9BAD9EED7}"/>
              </a:ext>
            </a:extLst>
          </p:cNvPr>
          <p:cNvSpPr txBox="1"/>
          <p:nvPr/>
        </p:nvSpPr>
        <p:spPr>
          <a:xfrm>
            <a:off x="8087832" y="1346791"/>
            <a:ext cx="609600" cy="307777"/>
          </a:xfrm>
          <a:prstGeom prst="rect">
            <a:avLst/>
          </a:prstGeom>
          <a:noFill/>
        </p:spPr>
        <p:txBody>
          <a:bodyPr wrap="square" rtlCol="0">
            <a:spAutoFit/>
          </a:bodyPr>
          <a:lstStyle/>
          <a:p>
            <a:r>
              <a:rPr lang="en-US" sz="1400" dirty="0"/>
              <a:t>Wing</a:t>
            </a:r>
          </a:p>
        </p:txBody>
      </p:sp>
      <p:sp>
        <p:nvSpPr>
          <p:cNvPr id="17" name="TextBox 16">
            <a:extLst>
              <a:ext uri="{FF2B5EF4-FFF2-40B4-BE49-F238E27FC236}">
                <a16:creationId xmlns:a16="http://schemas.microsoft.com/office/drawing/2014/main" id="{4C503D4F-0E7F-497C-A71D-2CC5155B5628}"/>
              </a:ext>
            </a:extLst>
          </p:cNvPr>
          <p:cNvSpPr txBox="1"/>
          <p:nvPr/>
        </p:nvSpPr>
        <p:spPr>
          <a:xfrm>
            <a:off x="7595191" y="3072809"/>
            <a:ext cx="1010093" cy="307777"/>
          </a:xfrm>
          <a:prstGeom prst="rect">
            <a:avLst/>
          </a:prstGeom>
          <a:noFill/>
        </p:spPr>
        <p:txBody>
          <a:bodyPr wrap="square" rtlCol="0">
            <a:spAutoFit/>
          </a:bodyPr>
          <a:lstStyle/>
          <a:p>
            <a:r>
              <a:rPr lang="en-US" sz="1400" dirty="0"/>
              <a:t>Main Strut</a:t>
            </a:r>
          </a:p>
        </p:txBody>
      </p:sp>
      <p:sp>
        <p:nvSpPr>
          <p:cNvPr id="18" name="TextBox 17">
            <a:extLst>
              <a:ext uri="{FF2B5EF4-FFF2-40B4-BE49-F238E27FC236}">
                <a16:creationId xmlns:a16="http://schemas.microsoft.com/office/drawing/2014/main" id="{1EFF0780-4F7E-48CC-98D0-23F47CE6E5A6}"/>
              </a:ext>
            </a:extLst>
          </p:cNvPr>
          <p:cNvSpPr txBox="1"/>
          <p:nvPr/>
        </p:nvSpPr>
        <p:spPr>
          <a:xfrm>
            <a:off x="6872175" y="2286001"/>
            <a:ext cx="1003006" cy="307777"/>
          </a:xfrm>
          <a:prstGeom prst="rect">
            <a:avLst/>
          </a:prstGeom>
          <a:noFill/>
        </p:spPr>
        <p:txBody>
          <a:bodyPr wrap="square" rtlCol="0">
            <a:spAutoFit/>
          </a:bodyPr>
          <a:lstStyle/>
          <a:p>
            <a:r>
              <a:rPr lang="en-US" sz="1400" dirty="0"/>
              <a:t>Jury Strut</a:t>
            </a:r>
          </a:p>
        </p:txBody>
      </p:sp>
    </p:spTree>
    <p:extLst>
      <p:ext uri="{BB962C8B-B14F-4D97-AF65-F5344CB8AC3E}">
        <p14:creationId xmlns:p14="http://schemas.microsoft.com/office/powerpoint/2010/main" val="170837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02A64-B249-40B8-9C44-09C8A9A7849D}"/>
              </a:ext>
            </a:extLst>
          </p:cNvPr>
          <p:cNvSpPr>
            <a:spLocks noGrp="1"/>
          </p:cNvSpPr>
          <p:nvPr>
            <p:ph type="title"/>
          </p:nvPr>
        </p:nvSpPr>
        <p:spPr/>
        <p:txBody>
          <a:bodyPr/>
          <a:lstStyle/>
          <a:p>
            <a:r>
              <a:rPr lang="en-US" dirty="0"/>
              <a:t>Global finite element model</a:t>
            </a:r>
          </a:p>
        </p:txBody>
      </p:sp>
    </p:spTree>
    <p:extLst>
      <p:ext uri="{BB962C8B-B14F-4D97-AF65-F5344CB8AC3E}">
        <p14:creationId xmlns:p14="http://schemas.microsoft.com/office/powerpoint/2010/main" val="63717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5DC078B-F8FA-4646-9309-1F5A7A066185}"/>
              </a:ext>
            </a:extLst>
          </p:cNvPr>
          <p:cNvSpPr>
            <a:spLocks noGrp="1"/>
          </p:cNvSpPr>
          <p:nvPr>
            <p:ph type="title"/>
          </p:nvPr>
        </p:nvSpPr>
        <p:spPr>
          <a:xfrm>
            <a:off x="304801" y="167508"/>
            <a:ext cx="10212939" cy="615950"/>
          </a:xfrm>
        </p:spPr>
        <p:txBody>
          <a:bodyPr/>
          <a:lstStyle/>
          <a:p>
            <a:r>
              <a:rPr lang="en-US" sz="3200" dirty="0"/>
              <a:t>Finite Element Modeling</a:t>
            </a:r>
          </a:p>
        </p:txBody>
      </p:sp>
      <p:sp>
        <p:nvSpPr>
          <p:cNvPr id="8" name="Content Placeholder 9">
            <a:extLst>
              <a:ext uri="{FF2B5EF4-FFF2-40B4-BE49-F238E27FC236}">
                <a16:creationId xmlns:a16="http://schemas.microsoft.com/office/drawing/2014/main" id="{8D81BAED-BAE8-449A-8D43-3CF94D74C7BB}"/>
              </a:ext>
            </a:extLst>
          </p:cNvPr>
          <p:cNvSpPr txBox="1">
            <a:spLocks/>
          </p:cNvSpPr>
          <p:nvPr/>
        </p:nvSpPr>
        <p:spPr>
          <a:xfrm>
            <a:off x="172085" y="1221557"/>
            <a:ext cx="6624468" cy="5380856"/>
          </a:xfrm>
          <a:prstGeom prst="rect">
            <a:avLst/>
          </a:prstGeom>
        </p:spPr>
        <p:txBody>
          <a:bodyPr/>
          <a:lstStyle>
            <a:lvl1pPr marL="342900" indent="-342900"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20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7" name="Content Placeholder 6">
            <a:extLst>
              <a:ext uri="{FF2B5EF4-FFF2-40B4-BE49-F238E27FC236}">
                <a16:creationId xmlns:a16="http://schemas.microsoft.com/office/drawing/2014/main" id="{ADEFAF69-E09A-45CB-A728-823B84E16890}"/>
              </a:ext>
            </a:extLst>
          </p:cNvPr>
          <p:cNvSpPr>
            <a:spLocks noGrp="1"/>
          </p:cNvSpPr>
          <p:nvPr>
            <p:ph idx="1"/>
          </p:nvPr>
        </p:nvSpPr>
        <p:spPr>
          <a:xfrm>
            <a:off x="239257" y="4988728"/>
            <a:ext cx="9937794" cy="1869272"/>
          </a:xfrm>
        </p:spPr>
        <p:txBody>
          <a:bodyPr/>
          <a:lstStyle/>
          <a:p>
            <a:r>
              <a:rPr lang="en-US" sz="2000" dirty="0"/>
              <a:t>A global FEM of an example TTBW wing and struts </a:t>
            </a:r>
          </a:p>
          <a:p>
            <a:r>
              <a:rPr lang="en-US" sz="2000" dirty="0"/>
              <a:t>Subjected to a -1-g gust loading and +2.5-g climb loading</a:t>
            </a:r>
          </a:p>
          <a:p>
            <a:r>
              <a:rPr lang="en-US" sz="2000" dirty="0"/>
              <a:t>Global FEM for stiffener modeling approaches and base FEM for optimization efforts</a:t>
            </a:r>
          </a:p>
        </p:txBody>
      </p:sp>
      <p:sp>
        <p:nvSpPr>
          <p:cNvPr id="13" name="TextBox 12">
            <a:extLst>
              <a:ext uri="{FF2B5EF4-FFF2-40B4-BE49-F238E27FC236}">
                <a16:creationId xmlns:a16="http://schemas.microsoft.com/office/drawing/2014/main" id="{6CA6170D-E5C1-49E7-BAE0-1F4082442591}"/>
              </a:ext>
            </a:extLst>
          </p:cNvPr>
          <p:cNvSpPr txBox="1"/>
          <p:nvPr/>
        </p:nvSpPr>
        <p:spPr>
          <a:xfrm>
            <a:off x="241161" y="4191391"/>
            <a:ext cx="6109398" cy="646331"/>
          </a:xfrm>
          <a:prstGeom prst="rect">
            <a:avLst/>
          </a:prstGeom>
          <a:noFill/>
        </p:spPr>
        <p:txBody>
          <a:bodyPr wrap="square">
            <a:spAutoFit/>
          </a:bodyPr>
          <a:lstStyle/>
          <a:p>
            <a:r>
              <a:rPr lang="en-US" sz="1800" b="1" dirty="0">
                <a:effectLst/>
                <a:ea typeface="Times New Roman" panose="02020603050405020304" pitchFamily="18" charset="0"/>
              </a:rPr>
              <a:t>FEM of wing, main strut, jury strut, and engine nacelle with boundary conditions</a:t>
            </a:r>
            <a:endParaRPr lang="en-US" dirty="0"/>
          </a:p>
        </p:txBody>
      </p:sp>
      <p:sp>
        <p:nvSpPr>
          <p:cNvPr id="14" name="TextBox 13">
            <a:extLst>
              <a:ext uri="{FF2B5EF4-FFF2-40B4-BE49-F238E27FC236}">
                <a16:creationId xmlns:a16="http://schemas.microsoft.com/office/drawing/2014/main" id="{C34C38F8-8169-4B0A-863E-C489731C98A8}"/>
              </a:ext>
            </a:extLst>
          </p:cNvPr>
          <p:cNvSpPr txBox="1"/>
          <p:nvPr/>
        </p:nvSpPr>
        <p:spPr>
          <a:xfrm>
            <a:off x="6762202" y="4227884"/>
            <a:ext cx="4612943" cy="646331"/>
          </a:xfrm>
          <a:prstGeom prst="rect">
            <a:avLst/>
          </a:prstGeom>
          <a:noFill/>
        </p:spPr>
        <p:txBody>
          <a:bodyPr wrap="square">
            <a:spAutoFit/>
          </a:bodyPr>
          <a:lstStyle/>
          <a:p>
            <a:r>
              <a:rPr lang="en-US" sz="1800" b="1" dirty="0">
                <a:effectLst/>
                <a:ea typeface="Times New Roman" panose="02020603050405020304" pitchFamily="18" charset="0"/>
              </a:rPr>
              <a:t>Same FEM with covers removed and mass and aero loads</a:t>
            </a:r>
            <a:endParaRPr lang="en-US" dirty="0"/>
          </a:p>
        </p:txBody>
      </p:sp>
      <p:pic>
        <p:nvPicPr>
          <p:cNvPr id="10" name="Picture 9">
            <a:extLst>
              <a:ext uri="{FF2B5EF4-FFF2-40B4-BE49-F238E27FC236}">
                <a16:creationId xmlns:a16="http://schemas.microsoft.com/office/drawing/2014/main" id="{1F285E21-F58A-401E-B030-26E8DE274228}"/>
              </a:ext>
            </a:extLst>
          </p:cNvPr>
          <p:cNvPicPr/>
          <p:nvPr/>
        </p:nvPicPr>
        <p:blipFill>
          <a:blip r:embed="rId3"/>
          <a:stretch>
            <a:fillRect/>
          </a:stretch>
        </p:blipFill>
        <p:spPr>
          <a:xfrm>
            <a:off x="594034" y="1394928"/>
            <a:ext cx="5083435" cy="2549274"/>
          </a:xfrm>
          <a:prstGeom prst="rect">
            <a:avLst/>
          </a:prstGeom>
        </p:spPr>
      </p:pic>
      <p:pic>
        <p:nvPicPr>
          <p:cNvPr id="15" name="Picture 14">
            <a:extLst>
              <a:ext uri="{FF2B5EF4-FFF2-40B4-BE49-F238E27FC236}">
                <a16:creationId xmlns:a16="http://schemas.microsoft.com/office/drawing/2014/main" id="{BFD559F0-BEE9-41A6-B567-6E7C546D24FF}"/>
              </a:ext>
            </a:extLst>
          </p:cNvPr>
          <p:cNvPicPr/>
          <p:nvPr/>
        </p:nvPicPr>
        <p:blipFill>
          <a:blip r:embed="rId4"/>
          <a:stretch>
            <a:fillRect/>
          </a:stretch>
        </p:blipFill>
        <p:spPr>
          <a:xfrm>
            <a:off x="6259592" y="1415082"/>
            <a:ext cx="5061225" cy="2467705"/>
          </a:xfrm>
          <a:prstGeom prst="rect">
            <a:avLst/>
          </a:prstGeom>
        </p:spPr>
      </p:pic>
      <p:pic>
        <p:nvPicPr>
          <p:cNvPr id="3" name="Picture 2">
            <a:extLst>
              <a:ext uri="{FF2B5EF4-FFF2-40B4-BE49-F238E27FC236}">
                <a16:creationId xmlns:a16="http://schemas.microsoft.com/office/drawing/2014/main" id="{1F4D023B-CEC8-44F3-BE22-25D35477C3B2}"/>
              </a:ext>
            </a:extLst>
          </p:cNvPr>
          <p:cNvPicPr>
            <a:picLocks noChangeAspect="1"/>
          </p:cNvPicPr>
          <p:nvPr/>
        </p:nvPicPr>
        <p:blipFill>
          <a:blip r:embed="rId5"/>
          <a:stretch>
            <a:fillRect/>
          </a:stretch>
        </p:blipFill>
        <p:spPr>
          <a:xfrm>
            <a:off x="5898383" y="1004596"/>
            <a:ext cx="6134089" cy="3095287"/>
          </a:xfrm>
          <a:prstGeom prst="rect">
            <a:avLst/>
          </a:prstGeom>
        </p:spPr>
      </p:pic>
      <p:pic>
        <p:nvPicPr>
          <p:cNvPr id="5" name="Picture 4">
            <a:extLst>
              <a:ext uri="{FF2B5EF4-FFF2-40B4-BE49-F238E27FC236}">
                <a16:creationId xmlns:a16="http://schemas.microsoft.com/office/drawing/2014/main" id="{A0EE1B1A-CEDC-43D3-8EEE-16FF59DCCD01}"/>
              </a:ext>
            </a:extLst>
          </p:cNvPr>
          <p:cNvPicPr>
            <a:picLocks noChangeAspect="1"/>
          </p:cNvPicPr>
          <p:nvPr/>
        </p:nvPicPr>
        <p:blipFill>
          <a:blip r:embed="rId6"/>
          <a:stretch>
            <a:fillRect/>
          </a:stretch>
        </p:blipFill>
        <p:spPr>
          <a:xfrm>
            <a:off x="0" y="1034980"/>
            <a:ext cx="5915010" cy="3044651"/>
          </a:xfrm>
          <a:prstGeom prst="rect">
            <a:avLst/>
          </a:prstGeom>
        </p:spPr>
      </p:pic>
    </p:spTree>
    <p:extLst>
      <p:ext uri="{BB962C8B-B14F-4D97-AF65-F5344CB8AC3E}">
        <p14:creationId xmlns:p14="http://schemas.microsoft.com/office/powerpoint/2010/main" val="1913152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9E466-356B-448D-B715-C6AAD68515A4}"/>
              </a:ext>
            </a:extLst>
          </p:cNvPr>
          <p:cNvSpPr>
            <a:spLocks noGrp="1"/>
          </p:cNvSpPr>
          <p:nvPr>
            <p:ph type="title"/>
          </p:nvPr>
        </p:nvSpPr>
        <p:spPr/>
        <p:txBody>
          <a:bodyPr/>
          <a:lstStyle/>
          <a:p>
            <a:r>
              <a:rPr lang="en-US" dirty="0"/>
              <a:t>Stiffener modeling</a:t>
            </a:r>
          </a:p>
        </p:txBody>
      </p:sp>
    </p:spTree>
    <p:extLst>
      <p:ext uri="{BB962C8B-B14F-4D97-AF65-F5344CB8AC3E}">
        <p14:creationId xmlns:p14="http://schemas.microsoft.com/office/powerpoint/2010/main" val="909706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5DC078B-F8FA-4646-9309-1F5A7A066185}"/>
              </a:ext>
            </a:extLst>
          </p:cNvPr>
          <p:cNvSpPr>
            <a:spLocks noGrp="1"/>
          </p:cNvSpPr>
          <p:nvPr>
            <p:ph type="title"/>
          </p:nvPr>
        </p:nvSpPr>
        <p:spPr>
          <a:xfrm>
            <a:off x="304801" y="167508"/>
            <a:ext cx="10212939" cy="615950"/>
          </a:xfrm>
        </p:spPr>
        <p:txBody>
          <a:bodyPr/>
          <a:lstStyle/>
          <a:p>
            <a:r>
              <a:rPr lang="en-US" sz="3200" dirty="0"/>
              <a:t>Finite Element Modeling: Stiffener Modeling</a:t>
            </a:r>
          </a:p>
        </p:txBody>
      </p:sp>
      <p:sp>
        <p:nvSpPr>
          <p:cNvPr id="8" name="Content Placeholder 9">
            <a:extLst>
              <a:ext uri="{FF2B5EF4-FFF2-40B4-BE49-F238E27FC236}">
                <a16:creationId xmlns:a16="http://schemas.microsoft.com/office/drawing/2014/main" id="{8D81BAED-BAE8-449A-8D43-3CF94D74C7BB}"/>
              </a:ext>
            </a:extLst>
          </p:cNvPr>
          <p:cNvSpPr txBox="1">
            <a:spLocks/>
          </p:cNvSpPr>
          <p:nvPr/>
        </p:nvSpPr>
        <p:spPr>
          <a:xfrm>
            <a:off x="172085" y="1221557"/>
            <a:ext cx="6624468" cy="5380856"/>
          </a:xfrm>
          <a:prstGeom prst="rect">
            <a:avLst/>
          </a:prstGeom>
        </p:spPr>
        <p:txBody>
          <a:bodyPr/>
          <a:lstStyle>
            <a:lvl1pPr marL="342900" indent="-342900"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20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7" name="Content Placeholder 6">
            <a:extLst>
              <a:ext uri="{FF2B5EF4-FFF2-40B4-BE49-F238E27FC236}">
                <a16:creationId xmlns:a16="http://schemas.microsoft.com/office/drawing/2014/main" id="{ADEFAF69-E09A-45CB-A728-823B84E16890}"/>
              </a:ext>
            </a:extLst>
          </p:cNvPr>
          <p:cNvSpPr>
            <a:spLocks noGrp="1"/>
          </p:cNvSpPr>
          <p:nvPr>
            <p:ph idx="1"/>
          </p:nvPr>
        </p:nvSpPr>
        <p:spPr>
          <a:xfrm>
            <a:off x="322664" y="1145513"/>
            <a:ext cx="11102312" cy="1105318"/>
          </a:xfrm>
        </p:spPr>
        <p:txBody>
          <a:bodyPr/>
          <a:lstStyle/>
          <a:p>
            <a:r>
              <a:rPr lang="en-US" sz="2000" dirty="0"/>
              <a:t>Commonly, stiffeners are modeled as individual beam elements</a:t>
            </a:r>
          </a:p>
          <a:p>
            <a:r>
              <a:rPr lang="en-US" sz="2000" dirty="0"/>
              <a:t>Models must be constructed to accommodate beam elements</a:t>
            </a:r>
          </a:p>
          <a:p>
            <a:r>
              <a:rPr lang="en-US" sz="2000" dirty="0"/>
              <a:t>Design evolutions frequently drive modifications to stiffener properties and locations</a:t>
            </a:r>
          </a:p>
          <a:p>
            <a:r>
              <a:rPr lang="en-US" sz="2000" dirty="0"/>
              <a:t>Changing individual elements is time consuming; other methods of modeling stiffeners are desired</a:t>
            </a:r>
          </a:p>
        </p:txBody>
      </p:sp>
      <p:sp>
        <p:nvSpPr>
          <p:cNvPr id="15" name="TextBox 14">
            <a:extLst>
              <a:ext uri="{FF2B5EF4-FFF2-40B4-BE49-F238E27FC236}">
                <a16:creationId xmlns:a16="http://schemas.microsoft.com/office/drawing/2014/main" id="{7C49AFAA-098F-4632-A5C8-6B3889BDE310}"/>
              </a:ext>
            </a:extLst>
          </p:cNvPr>
          <p:cNvSpPr txBox="1"/>
          <p:nvPr/>
        </p:nvSpPr>
        <p:spPr>
          <a:xfrm>
            <a:off x="659919" y="6004535"/>
            <a:ext cx="9204290" cy="369332"/>
          </a:xfrm>
          <a:prstGeom prst="rect">
            <a:avLst/>
          </a:prstGeom>
          <a:noFill/>
        </p:spPr>
        <p:txBody>
          <a:bodyPr wrap="square">
            <a:spAutoFit/>
          </a:bodyPr>
          <a:lstStyle/>
          <a:p>
            <a:r>
              <a:rPr lang="en-US" sz="1800" b="1" dirty="0">
                <a:effectLst/>
                <a:ea typeface="Times New Roman" panose="02020603050405020304" pitchFamily="18" charset="0"/>
              </a:rPr>
              <a:t>The global wing model shown here contains over 1400 beam elements in the region of interest</a:t>
            </a:r>
            <a:endParaRPr lang="en-US" dirty="0"/>
          </a:p>
        </p:txBody>
      </p:sp>
      <p:pic>
        <p:nvPicPr>
          <p:cNvPr id="3" name="Picture 2" descr="Text&#10;&#10;Description automatically generated with medium confidence">
            <a:extLst>
              <a:ext uri="{FF2B5EF4-FFF2-40B4-BE49-F238E27FC236}">
                <a16:creationId xmlns:a16="http://schemas.microsoft.com/office/drawing/2014/main" id="{A3D8DA9A-5F4B-453C-89D3-8308E2C01808}"/>
              </a:ext>
            </a:extLst>
          </p:cNvPr>
          <p:cNvPicPr>
            <a:picLocks noChangeAspect="1"/>
          </p:cNvPicPr>
          <p:nvPr/>
        </p:nvPicPr>
        <p:blipFill rotWithShape="1">
          <a:blip r:embed="rId3">
            <a:extLst>
              <a:ext uri="{28A0092B-C50C-407E-A947-70E740481C1C}">
                <a14:useLocalDpi xmlns:a14="http://schemas.microsoft.com/office/drawing/2010/main" val="0"/>
              </a:ext>
            </a:extLst>
          </a:blip>
          <a:srcRect t="5671" b="44521"/>
          <a:stretch/>
        </p:blipFill>
        <p:spPr>
          <a:xfrm>
            <a:off x="737329" y="3244751"/>
            <a:ext cx="9144000" cy="2639497"/>
          </a:xfrm>
          <a:prstGeom prst="rect">
            <a:avLst/>
          </a:prstGeom>
        </p:spPr>
      </p:pic>
      <p:cxnSp>
        <p:nvCxnSpPr>
          <p:cNvPr id="11" name="Straight Arrow Connector 10">
            <a:extLst>
              <a:ext uri="{FF2B5EF4-FFF2-40B4-BE49-F238E27FC236}">
                <a16:creationId xmlns:a16="http://schemas.microsoft.com/office/drawing/2014/main" id="{D9BD59AA-9EC5-46F9-862A-66759EABFAD3}"/>
              </a:ext>
            </a:extLst>
          </p:cNvPr>
          <p:cNvCxnSpPr>
            <a:cxnSpLocks/>
          </p:cNvCxnSpPr>
          <p:nvPr/>
        </p:nvCxnSpPr>
        <p:spPr>
          <a:xfrm>
            <a:off x="7700125" y="3178918"/>
            <a:ext cx="823184" cy="58531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2FF58AE-FC79-40E7-87E0-ADC60F36BD34}"/>
              </a:ext>
            </a:extLst>
          </p:cNvPr>
          <p:cNvSpPr txBox="1"/>
          <p:nvPr/>
        </p:nvSpPr>
        <p:spPr>
          <a:xfrm>
            <a:off x="6484665" y="2869541"/>
            <a:ext cx="1455938" cy="307777"/>
          </a:xfrm>
          <a:prstGeom prst="rect">
            <a:avLst/>
          </a:prstGeom>
          <a:noFill/>
        </p:spPr>
        <p:txBody>
          <a:bodyPr wrap="square" rtlCol="0">
            <a:spAutoFit/>
          </a:bodyPr>
          <a:lstStyle/>
          <a:p>
            <a:r>
              <a:rPr lang="en-US" sz="1400" b="1" dirty="0"/>
              <a:t>Beam stiffeners</a:t>
            </a:r>
          </a:p>
        </p:txBody>
      </p:sp>
    </p:spTree>
    <p:extLst>
      <p:ext uri="{BB962C8B-B14F-4D97-AF65-F5344CB8AC3E}">
        <p14:creationId xmlns:p14="http://schemas.microsoft.com/office/powerpoint/2010/main" val="1445278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5DC078B-F8FA-4646-9309-1F5A7A066185}"/>
              </a:ext>
            </a:extLst>
          </p:cNvPr>
          <p:cNvSpPr>
            <a:spLocks noGrp="1"/>
          </p:cNvSpPr>
          <p:nvPr>
            <p:ph type="title"/>
          </p:nvPr>
        </p:nvSpPr>
        <p:spPr>
          <a:xfrm>
            <a:off x="304801" y="167508"/>
            <a:ext cx="10212939" cy="615950"/>
          </a:xfrm>
        </p:spPr>
        <p:txBody>
          <a:bodyPr/>
          <a:lstStyle/>
          <a:p>
            <a:r>
              <a:rPr lang="en-US" sz="3200" dirty="0"/>
              <a:t>Stiffener Modeling Approaches</a:t>
            </a:r>
          </a:p>
        </p:txBody>
      </p:sp>
      <p:sp>
        <p:nvSpPr>
          <p:cNvPr id="8" name="Content Placeholder 9">
            <a:extLst>
              <a:ext uri="{FF2B5EF4-FFF2-40B4-BE49-F238E27FC236}">
                <a16:creationId xmlns:a16="http://schemas.microsoft.com/office/drawing/2014/main" id="{8D81BAED-BAE8-449A-8D43-3CF94D74C7BB}"/>
              </a:ext>
            </a:extLst>
          </p:cNvPr>
          <p:cNvSpPr txBox="1">
            <a:spLocks/>
          </p:cNvSpPr>
          <p:nvPr/>
        </p:nvSpPr>
        <p:spPr>
          <a:xfrm>
            <a:off x="172085" y="1221557"/>
            <a:ext cx="6624468" cy="5380856"/>
          </a:xfrm>
          <a:prstGeom prst="rect">
            <a:avLst/>
          </a:prstGeom>
        </p:spPr>
        <p:txBody>
          <a:bodyPr/>
          <a:lstStyle>
            <a:lvl1pPr marL="342900" indent="-342900"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20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7" name="Content Placeholder 6">
            <a:extLst>
              <a:ext uri="{FF2B5EF4-FFF2-40B4-BE49-F238E27FC236}">
                <a16:creationId xmlns:a16="http://schemas.microsoft.com/office/drawing/2014/main" id="{ADEFAF69-E09A-45CB-A728-823B84E16890}"/>
              </a:ext>
            </a:extLst>
          </p:cNvPr>
          <p:cNvSpPr>
            <a:spLocks noGrp="1"/>
          </p:cNvSpPr>
          <p:nvPr>
            <p:ph idx="1"/>
          </p:nvPr>
        </p:nvSpPr>
        <p:spPr>
          <a:xfrm>
            <a:off x="618819" y="1120585"/>
            <a:ext cx="10720474" cy="2200589"/>
          </a:xfrm>
        </p:spPr>
        <p:txBody>
          <a:bodyPr/>
          <a:lstStyle/>
          <a:p>
            <a:r>
              <a:rPr lang="en-US" sz="2000" dirty="0"/>
              <a:t>Beam stiffener </a:t>
            </a:r>
          </a:p>
          <a:p>
            <a:r>
              <a:rPr lang="en-US" sz="2000" dirty="0"/>
              <a:t>Composite smeared layer (CSL) </a:t>
            </a:r>
          </a:p>
          <a:p>
            <a:pPr lvl="1"/>
            <a:r>
              <a:rPr lang="en-US" sz="1600" dirty="0"/>
              <a:t>A beam stiffener can be “smeared” into an added composite ply layer</a:t>
            </a:r>
          </a:p>
          <a:p>
            <a:pPr lvl="1"/>
            <a:r>
              <a:rPr lang="en-US" sz="1600" dirty="0"/>
              <a:t>Applying this approach across a panel results in reduced stiffness at the edge elements</a:t>
            </a:r>
          </a:p>
          <a:p>
            <a:r>
              <a:rPr lang="en-US" sz="2000" dirty="0"/>
              <a:t>Hybrid </a:t>
            </a:r>
          </a:p>
          <a:p>
            <a:pPr lvl="1"/>
            <a:r>
              <a:rPr lang="en-US" sz="1600" dirty="0"/>
              <a:t>Half-width beam elements can be added to edge elements to recover edge stiffness lost in CSL approach</a:t>
            </a:r>
          </a:p>
          <a:p>
            <a:endParaRPr lang="en-US" sz="1800" dirty="0"/>
          </a:p>
        </p:txBody>
      </p:sp>
      <p:sp>
        <p:nvSpPr>
          <p:cNvPr id="15" name="TextBox 14">
            <a:extLst>
              <a:ext uri="{FF2B5EF4-FFF2-40B4-BE49-F238E27FC236}">
                <a16:creationId xmlns:a16="http://schemas.microsoft.com/office/drawing/2014/main" id="{A78D90B7-2F3A-48CE-BD32-47E8CD7D78E8}"/>
              </a:ext>
            </a:extLst>
          </p:cNvPr>
          <p:cNvSpPr txBox="1"/>
          <p:nvPr/>
        </p:nvSpPr>
        <p:spPr>
          <a:xfrm>
            <a:off x="2962704" y="4577639"/>
            <a:ext cx="5406012" cy="369332"/>
          </a:xfrm>
          <a:prstGeom prst="rect">
            <a:avLst/>
          </a:prstGeom>
          <a:noFill/>
        </p:spPr>
        <p:txBody>
          <a:bodyPr wrap="square">
            <a:spAutoFit/>
          </a:bodyPr>
          <a:lstStyle/>
          <a:p>
            <a:pPr algn="ctr"/>
            <a:r>
              <a:rPr lang="en-US" b="1" dirty="0"/>
              <a:t>Beam stiffener and equivalent CSL ply stiffener</a:t>
            </a:r>
            <a:endParaRPr lang="en-US" dirty="0"/>
          </a:p>
        </p:txBody>
      </p:sp>
      <p:sp>
        <p:nvSpPr>
          <p:cNvPr id="16" name="TextBox 15">
            <a:extLst>
              <a:ext uri="{FF2B5EF4-FFF2-40B4-BE49-F238E27FC236}">
                <a16:creationId xmlns:a16="http://schemas.microsoft.com/office/drawing/2014/main" id="{401D5737-9BDB-4197-ABA3-289DAE94AC68}"/>
              </a:ext>
            </a:extLst>
          </p:cNvPr>
          <p:cNvSpPr txBox="1"/>
          <p:nvPr/>
        </p:nvSpPr>
        <p:spPr>
          <a:xfrm>
            <a:off x="2909776" y="6256481"/>
            <a:ext cx="5406012" cy="369332"/>
          </a:xfrm>
          <a:prstGeom prst="rect">
            <a:avLst/>
          </a:prstGeom>
          <a:noFill/>
        </p:spPr>
        <p:txBody>
          <a:bodyPr wrap="square">
            <a:spAutoFit/>
          </a:bodyPr>
          <a:lstStyle/>
          <a:p>
            <a:pPr algn="ctr"/>
            <a:r>
              <a:rPr lang="en-US" b="1" dirty="0"/>
              <a:t>Hybrid equivalent with half-width edge beams</a:t>
            </a:r>
          </a:p>
        </p:txBody>
      </p:sp>
      <p:pic>
        <p:nvPicPr>
          <p:cNvPr id="3" name="Picture 2">
            <a:extLst>
              <a:ext uri="{FF2B5EF4-FFF2-40B4-BE49-F238E27FC236}">
                <a16:creationId xmlns:a16="http://schemas.microsoft.com/office/drawing/2014/main" id="{5C1A60CD-EF2D-438B-A786-E6E22105F638}"/>
              </a:ext>
            </a:extLst>
          </p:cNvPr>
          <p:cNvPicPr>
            <a:picLocks noChangeAspect="1"/>
          </p:cNvPicPr>
          <p:nvPr/>
        </p:nvPicPr>
        <p:blipFill>
          <a:blip r:embed="rId3"/>
          <a:stretch>
            <a:fillRect/>
          </a:stretch>
        </p:blipFill>
        <p:spPr>
          <a:xfrm>
            <a:off x="2315414" y="5064368"/>
            <a:ext cx="6556196" cy="1156976"/>
          </a:xfrm>
          <a:prstGeom prst="rect">
            <a:avLst/>
          </a:prstGeom>
        </p:spPr>
      </p:pic>
      <p:pic>
        <p:nvPicPr>
          <p:cNvPr id="10" name="Picture 9">
            <a:extLst>
              <a:ext uri="{FF2B5EF4-FFF2-40B4-BE49-F238E27FC236}">
                <a16:creationId xmlns:a16="http://schemas.microsoft.com/office/drawing/2014/main" id="{0C31D414-0A71-4E16-BDBC-8B1308C16762}"/>
              </a:ext>
            </a:extLst>
          </p:cNvPr>
          <p:cNvPicPr>
            <a:picLocks noChangeAspect="1"/>
          </p:cNvPicPr>
          <p:nvPr/>
        </p:nvPicPr>
        <p:blipFill>
          <a:blip r:embed="rId4"/>
          <a:stretch>
            <a:fillRect/>
          </a:stretch>
        </p:blipFill>
        <p:spPr>
          <a:xfrm>
            <a:off x="3619078" y="3259371"/>
            <a:ext cx="3943230" cy="1256557"/>
          </a:xfrm>
          <a:prstGeom prst="rect">
            <a:avLst/>
          </a:prstGeom>
        </p:spPr>
      </p:pic>
      <p:sp>
        <p:nvSpPr>
          <p:cNvPr id="2" name="TextBox 1">
            <a:extLst>
              <a:ext uri="{FF2B5EF4-FFF2-40B4-BE49-F238E27FC236}">
                <a16:creationId xmlns:a16="http://schemas.microsoft.com/office/drawing/2014/main" id="{D09D8DAE-4740-4F5C-89C9-86CDEA246EDC}"/>
              </a:ext>
            </a:extLst>
          </p:cNvPr>
          <p:cNvSpPr txBox="1"/>
          <p:nvPr/>
        </p:nvSpPr>
        <p:spPr>
          <a:xfrm>
            <a:off x="4196317" y="4933507"/>
            <a:ext cx="1275907" cy="307777"/>
          </a:xfrm>
          <a:prstGeom prst="rect">
            <a:avLst/>
          </a:prstGeom>
          <a:solidFill>
            <a:schemeClr val="bg1"/>
          </a:solidFill>
        </p:spPr>
        <p:txBody>
          <a:bodyPr wrap="square" rtlCol="0">
            <a:spAutoFit/>
          </a:bodyPr>
          <a:lstStyle/>
          <a:p>
            <a:r>
              <a:rPr lang="en-US" sz="1400" dirty="0"/>
              <a:t>Skin ply</a:t>
            </a:r>
          </a:p>
        </p:txBody>
      </p:sp>
      <p:sp>
        <p:nvSpPr>
          <p:cNvPr id="11" name="TextBox 10">
            <a:extLst>
              <a:ext uri="{FF2B5EF4-FFF2-40B4-BE49-F238E27FC236}">
                <a16:creationId xmlns:a16="http://schemas.microsoft.com/office/drawing/2014/main" id="{910FD32E-A7F9-40D0-84DE-AEF4B302E015}"/>
              </a:ext>
            </a:extLst>
          </p:cNvPr>
          <p:cNvSpPr txBox="1"/>
          <p:nvPr/>
        </p:nvSpPr>
        <p:spPr>
          <a:xfrm>
            <a:off x="3994298" y="3157869"/>
            <a:ext cx="1275907" cy="307777"/>
          </a:xfrm>
          <a:prstGeom prst="rect">
            <a:avLst/>
          </a:prstGeom>
          <a:solidFill>
            <a:schemeClr val="bg1"/>
          </a:solidFill>
        </p:spPr>
        <p:txBody>
          <a:bodyPr wrap="square" rtlCol="0">
            <a:spAutoFit/>
          </a:bodyPr>
          <a:lstStyle/>
          <a:p>
            <a:r>
              <a:rPr lang="en-US" sz="1400" dirty="0"/>
              <a:t>Skin ply</a:t>
            </a:r>
          </a:p>
        </p:txBody>
      </p:sp>
      <p:sp>
        <p:nvSpPr>
          <p:cNvPr id="12" name="TextBox 11">
            <a:extLst>
              <a:ext uri="{FF2B5EF4-FFF2-40B4-BE49-F238E27FC236}">
                <a16:creationId xmlns:a16="http://schemas.microsoft.com/office/drawing/2014/main" id="{922962A4-B8F3-4C62-A96D-B81D8B3218B5}"/>
              </a:ext>
            </a:extLst>
          </p:cNvPr>
          <p:cNvSpPr txBox="1"/>
          <p:nvPr/>
        </p:nvSpPr>
        <p:spPr>
          <a:xfrm>
            <a:off x="3250020" y="4299098"/>
            <a:ext cx="1796901" cy="307777"/>
          </a:xfrm>
          <a:prstGeom prst="rect">
            <a:avLst/>
          </a:prstGeom>
          <a:solidFill>
            <a:schemeClr val="bg1"/>
          </a:solidFill>
        </p:spPr>
        <p:txBody>
          <a:bodyPr wrap="square" rtlCol="0">
            <a:spAutoFit/>
          </a:bodyPr>
          <a:lstStyle/>
          <a:p>
            <a:r>
              <a:rPr lang="en-US" sz="1400" dirty="0"/>
              <a:t>Beam stiffener</a:t>
            </a:r>
          </a:p>
        </p:txBody>
      </p:sp>
      <p:sp>
        <p:nvSpPr>
          <p:cNvPr id="13" name="TextBox 12">
            <a:extLst>
              <a:ext uri="{FF2B5EF4-FFF2-40B4-BE49-F238E27FC236}">
                <a16:creationId xmlns:a16="http://schemas.microsoft.com/office/drawing/2014/main" id="{4974C051-B9C0-4BDB-889B-EC4CC405DAD8}"/>
              </a:ext>
            </a:extLst>
          </p:cNvPr>
          <p:cNvSpPr txBox="1"/>
          <p:nvPr/>
        </p:nvSpPr>
        <p:spPr>
          <a:xfrm>
            <a:off x="2027276" y="5975498"/>
            <a:ext cx="1796901" cy="307777"/>
          </a:xfrm>
          <a:prstGeom prst="rect">
            <a:avLst/>
          </a:prstGeom>
          <a:solidFill>
            <a:schemeClr val="bg1"/>
          </a:solidFill>
        </p:spPr>
        <p:txBody>
          <a:bodyPr wrap="square" rtlCol="0">
            <a:spAutoFit/>
          </a:bodyPr>
          <a:lstStyle/>
          <a:p>
            <a:r>
              <a:rPr lang="en-US" sz="1400" dirty="0"/>
              <a:t>Beam stiffener</a:t>
            </a:r>
          </a:p>
        </p:txBody>
      </p:sp>
      <p:sp>
        <p:nvSpPr>
          <p:cNvPr id="14" name="TextBox 13">
            <a:extLst>
              <a:ext uri="{FF2B5EF4-FFF2-40B4-BE49-F238E27FC236}">
                <a16:creationId xmlns:a16="http://schemas.microsoft.com/office/drawing/2014/main" id="{C258282B-AFD3-4BF5-A581-AD9F127BC1E2}"/>
              </a:ext>
            </a:extLst>
          </p:cNvPr>
          <p:cNvSpPr txBox="1"/>
          <p:nvPr/>
        </p:nvSpPr>
        <p:spPr>
          <a:xfrm>
            <a:off x="6375992" y="4299098"/>
            <a:ext cx="1796901" cy="307777"/>
          </a:xfrm>
          <a:prstGeom prst="rect">
            <a:avLst/>
          </a:prstGeom>
          <a:solidFill>
            <a:schemeClr val="bg1"/>
          </a:solidFill>
        </p:spPr>
        <p:txBody>
          <a:bodyPr wrap="square" rtlCol="0">
            <a:spAutoFit/>
          </a:bodyPr>
          <a:lstStyle/>
          <a:p>
            <a:r>
              <a:rPr lang="en-US" sz="1400" dirty="0"/>
              <a:t>Ply Stiffener</a:t>
            </a:r>
          </a:p>
        </p:txBody>
      </p:sp>
      <p:sp>
        <p:nvSpPr>
          <p:cNvPr id="17" name="TextBox 16">
            <a:extLst>
              <a:ext uri="{FF2B5EF4-FFF2-40B4-BE49-F238E27FC236}">
                <a16:creationId xmlns:a16="http://schemas.microsoft.com/office/drawing/2014/main" id="{5C757955-0A54-4548-9C38-AE28312688EA}"/>
              </a:ext>
            </a:extLst>
          </p:cNvPr>
          <p:cNvSpPr txBox="1"/>
          <p:nvPr/>
        </p:nvSpPr>
        <p:spPr>
          <a:xfrm>
            <a:off x="5989676" y="6018029"/>
            <a:ext cx="1134138" cy="307777"/>
          </a:xfrm>
          <a:prstGeom prst="rect">
            <a:avLst/>
          </a:prstGeom>
          <a:solidFill>
            <a:schemeClr val="bg1"/>
          </a:solidFill>
        </p:spPr>
        <p:txBody>
          <a:bodyPr wrap="square" rtlCol="0">
            <a:spAutoFit/>
          </a:bodyPr>
          <a:lstStyle/>
          <a:p>
            <a:r>
              <a:rPr lang="en-US" sz="1400" dirty="0"/>
              <a:t>Ply Stiffener</a:t>
            </a:r>
          </a:p>
        </p:txBody>
      </p:sp>
      <p:sp>
        <p:nvSpPr>
          <p:cNvPr id="18" name="TextBox 17">
            <a:extLst>
              <a:ext uri="{FF2B5EF4-FFF2-40B4-BE49-F238E27FC236}">
                <a16:creationId xmlns:a16="http://schemas.microsoft.com/office/drawing/2014/main" id="{D6A7F064-B559-420B-9FA3-04B7E99A88C9}"/>
              </a:ext>
            </a:extLst>
          </p:cNvPr>
          <p:cNvSpPr txBox="1"/>
          <p:nvPr/>
        </p:nvSpPr>
        <p:spPr>
          <a:xfrm>
            <a:off x="7332922" y="6000309"/>
            <a:ext cx="2349794" cy="307777"/>
          </a:xfrm>
          <a:prstGeom prst="rect">
            <a:avLst/>
          </a:prstGeom>
          <a:solidFill>
            <a:schemeClr val="bg1"/>
          </a:solidFill>
        </p:spPr>
        <p:txBody>
          <a:bodyPr wrap="square" rtlCol="0">
            <a:spAutoFit/>
          </a:bodyPr>
          <a:lstStyle/>
          <a:p>
            <a:r>
              <a:rPr lang="en-US" sz="1400" dirty="0"/>
              <a:t>Half-width beam stiffener</a:t>
            </a:r>
          </a:p>
        </p:txBody>
      </p:sp>
    </p:spTree>
    <p:extLst>
      <p:ext uri="{BB962C8B-B14F-4D97-AF65-F5344CB8AC3E}">
        <p14:creationId xmlns:p14="http://schemas.microsoft.com/office/powerpoint/2010/main" val="155350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5DC078B-F8FA-4646-9309-1F5A7A066185}"/>
              </a:ext>
            </a:extLst>
          </p:cNvPr>
          <p:cNvSpPr>
            <a:spLocks noGrp="1"/>
          </p:cNvSpPr>
          <p:nvPr>
            <p:ph type="title"/>
          </p:nvPr>
        </p:nvSpPr>
        <p:spPr>
          <a:xfrm>
            <a:off x="304801" y="167508"/>
            <a:ext cx="10212939" cy="615950"/>
          </a:xfrm>
        </p:spPr>
        <p:txBody>
          <a:bodyPr/>
          <a:lstStyle/>
          <a:p>
            <a:r>
              <a:rPr lang="en-US" sz="3200" dirty="0"/>
              <a:t>Stiffener Modeling Approaches: Example Cases</a:t>
            </a:r>
          </a:p>
        </p:txBody>
      </p:sp>
      <p:sp>
        <p:nvSpPr>
          <p:cNvPr id="8" name="Content Placeholder 9">
            <a:extLst>
              <a:ext uri="{FF2B5EF4-FFF2-40B4-BE49-F238E27FC236}">
                <a16:creationId xmlns:a16="http://schemas.microsoft.com/office/drawing/2014/main" id="{8D81BAED-BAE8-449A-8D43-3CF94D74C7BB}"/>
              </a:ext>
            </a:extLst>
          </p:cNvPr>
          <p:cNvSpPr txBox="1">
            <a:spLocks/>
          </p:cNvSpPr>
          <p:nvPr/>
        </p:nvSpPr>
        <p:spPr>
          <a:xfrm>
            <a:off x="172085" y="1221557"/>
            <a:ext cx="6624468" cy="5380856"/>
          </a:xfrm>
          <a:prstGeom prst="rect">
            <a:avLst/>
          </a:prstGeom>
        </p:spPr>
        <p:txBody>
          <a:bodyPr/>
          <a:lstStyle>
            <a:lvl1pPr marL="342900" indent="-342900"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20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4" name="Content Placeholder 3">
            <a:extLst>
              <a:ext uri="{FF2B5EF4-FFF2-40B4-BE49-F238E27FC236}">
                <a16:creationId xmlns:a16="http://schemas.microsoft.com/office/drawing/2014/main" id="{9CC9FFD9-5D10-480F-9F23-D7C32BA49936}"/>
              </a:ext>
            </a:extLst>
          </p:cNvPr>
          <p:cNvSpPr>
            <a:spLocks noGrp="1"/>
          </p:cNvSpPr>
          <p:nvPr>
            <p:ph idx="1"/>
          </p:nvPr>
        </p:nvSpPr>
        <p:spPr>
          <a:xfrm>
            <a:off x="101600" y="1221190"/>
            <a:ext cx="10559701" cy="5380856"/>
          </a:xfrm>
        </p:spPr>
        <p:txBody>
          <a:bodyPr/>
          <a:lstStyle/>
          <a:p>
            <a:r>
              <a:rPr lang="en-US" dirty="0"/>
              <a:t>Two example geometries to explore CSL approach</a:t>
            </a:r>
          </a:p>
          <a:p>
            <a:pPr lvl="1"/>
            <a:r>
              <a:rPr lang="en-US" dirty="0"/>
              <a:t>A rectangular panel</a:t>
            </a:r>
          </a:p>
          <a:p>
            <a:pPr lvl="1"/>
            <a:endParaRPr lang="en-US" dirty="0"/>
          </a:p>
          <a:p>
            <a:pPr marL="457200" lvl="1" indent="0">
              <a:buNone/>
            </a:pPr>
            <a:endParaRPr lang="en-US" dirty="0"/>
          </a:p>
          <a:p>
            <a:pPr lvl="1"/>
            <a:endParaRPr lang="en-US" dirty="0"/>
          </a:p>
          <a:p>
            <a:pPr lvl="1"/>
            <a:r>
              <a:rPr lang="en-US" dirty="0"/>
              <a:t>A trapezoidal panel</a:t>
            </a:r>
          </a:p>
          <a:p>
            <a:pPr lvl="1"/>
            <a:endParaRPr lang="en-US" dirty="0"/>
          </a:p>
          <a:p>
            <a:pPr lvl="1"/>
            <a:endParaRPr lang="en-US" dirty="0"/>
          </a:p>
          <a:p>
            <a:pPr lvl="1"/>
            <a:endParaRPr lang="en-US" dirty="0"/>
          </a:p>
          <a:p>
            <a:pPr marL="457200" lvl="1" indent="0">
              <a:buNone/>
            </a:pPr>
            <a:endParaRPr lang="en-US" dirty="0"/>
          </a:p>
          <a:p>
            <a:r>
              <a:rPr lang="en-US" dirty="0"/>
              <a:t>Each example case was modeled and analyzed with</a:t>
            </a:r>
          </a:p>
          <a:p>
            <a:pPr lvl="1"/>
            <a:r>
              <a:rPr lang="en-US" dirty="0"/>
              <a:t> Beam element stiffeners</a:t>
            </a:r>
          </a:p>
          <a:p>
            <a:pPr lvl="1"/>
            <a:r>
              <a:rPr lang="en-US" dirty="0"/>
              <a:t> CSL stiffeners</a:t>
            </a:r>
          </a:p>
          <a:p>
            <a:pPr lvl="1"/>
            <a:r>
              <a:rPr lang="en-US" dirty="0"/>
              <a:t> Hybrid stiffeners</a:t>
            </a:r>
          </a:p>
        </p:txBody>
      </p:sp>
      <p:pic>
        <p:nvPicPr>
          <p:cNvPr id="11" name="Picture 10">
            <a:extLst>
              <a:ext uri="{FF2B5EF4-FFF2-40B4-BE49-F238E27FC236}">
                <a16:creationId xmlns:a16="http://schemas.microsoft.com/office/drawing/2014/main" id="{EDF007AE-F69C-4C6E-8454-971D7D407C7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576793" y="2121458"/>
            <a:ext cx="3537439" cy="1023676"/>
          </a:xfrm>
          <a:prstGeom prst="rect">
            <a:avLst/>
          </a:prstGeom>
          <a:noFill/>
          <a:ln>
            <a:noFill/>
          </a:ln>
        </p:spPr>
      </p:pic>
      <p:pic>
        <p:nvPicPr>
          <p:cNvPr id="12" name="Picture 11">
            <a:extLst>
              <a:ext uri="{FF2B5EF4-FFF2-40B4-BE49-F238E27FC236}">
                <a16:creationId xmlns:a16="http://schemas.microsoft.com/office/drawing/2014/main" id="{8029678B-CDFF-41FB-AB53-26EEA0A89B12}"/>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29045" y="3615058"/>
            <a:ext cx="3107192" cy="945845"/>
          </a:xfrm>
          <a:prstGeom prst="rect">
            <a:avLst/>
          </a:prstGeom>
          <a:noFill/>
          <a:ln>
            <a:noFill/>
          </a:ln>
        </p:spPr>
      </p:pic>
      <p:pic>
        <p:nvPicPr>
          <p:cNvPr id="13" name="Picture 12">
            <a:extLst>
              <a:ext uri="{FF2B5EF4-FFF2-40B4-BE49-F238E27FC236}">
                <a16:creationId xmlns:a16="http://schemas.microsoft.com/office/drawing/2014/main" id="{5EA9A73F-36A4-4EC9-A879-23EF80CB196E}"/>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5701235" y="3624471"/>
            <a:ext cx="3070976" cy="947529"/>
          </a:xfrm>
          <a:prstGeom prst="rect">
            <a:avLst/>
          </a:prstGeom>
          <a:noFill/>
          <a:ln>
            <a:noFill/>
          </a:ln>
        </p:spPr>
      </p:pic>
    </p:spTree>
    <p:extLst>
      <p:ext uri="{BB962C8B-B14F-4D97-AF65-F5344CB8AC3E}">
        <p14:creationId xmlns:p14="http://schemas.microsoft.com/office/powerpoint/2010/main" val="2644833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5DC078B-F8FA-4646-9309-1F5A7A066185}"/>
              </a:ext>
            </a:extLst>
          </p:cNvPr>
          <p:cNvSpPr>
            <a:spLocks noGrp="1"/>
          </p:cNvSpPr>
          <p:nvPr>
            <p:ph type="title"/>
          </p:nvPr>
        </p:nvSpPr>
        <p:spPr>
          <a:xfrm>
            <a:off x="304801" y="167508"/>
            <a:ext cx="10212939" cy="615950"/>
          </a:xfrm>
        </p:spPr>
        <p:txBody>
          <a:bodyPr/>
          <a:lstStyle/>
          <a:p>
            <a:r>
              <a:rPr lang="en-US" sz="3200" dirty="0"/>
              <a:t>Stiffener Modeling Approaches: Example Case Results</a:t>
            </a:r>
          </a:p>
        </p:txBody>
      </p:sp>
      <p:sp>
        <p:nvSpPr>
          <p:cNvPr id="8" name="Content Placeholder 9">
            <a:extLst>
              <a:ext uri="{FF2B5EF4-FFF2-40B4-BE49-F238E27FC236}">
                <a16:creationId xmlns:a16="http://schemas.microsoft.com/office/drawing/2014/main" id="{8D81BAED-BAE8-449A-8D43-3CF94D74C7BB}"/>
              </a:ext>
            </a:extLst>
          </p:cNvPr>
          <p:cNvSpPr txBox="1">
            <a:spLocks/>
          </p:cNvSpPr>
          <p:nvPr/>
        </p:nvSpPr>
        <p:spPr>
          <a:xfrm>
            <a:off x="172085" y="1221557"/>
            <a:ext cx="6624468" cy="5380856"/>
          </a:xfrm>
          <a:prstGeom prst="rect">
            <a:avLst/>
          </a:prstGeom>
        </p:spPr>
        <p:txBody>
          <a:bodyPr/>
          <a:lstStyle>
            <a:lvl1pPr marL="342900" indent="-342900"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20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pic>
        <p:nvPicPr>
          <p:cNvPr id="10" name="Picture 9">
            <a:extLst>
              <a:ext uri="{FF2B5EF4-FFF2-40B4-BE49-F238E27FC236}">
                <a16:creationId xmlns:a16="http://schemas.microsoft.com/office/drawing/2014/main" id="{71FADC4B-59FC-4EBF-98E8-C7FFF054FAF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7452" y="1077433"/>
            <a:ext cx="4591856" cy="1656299"/>
          </a:xfrm>
          <a:prstGeom prst="rect">
            <a:avLst/>
          </a:prstGeom>
          <a:noFill/>
          <a:ln>
            <a:noFill/>
          </a:ln>
        </p:spPr>
      </p:pic>
      <p:sp>
        <p:nvSpPr>
          <p:cNvPr id="14" name="TextBox 13">
            <a:extLst>
              <a:ext uri="{FF2B5EF4-FFF2-40B4-BE49-F238E27FC236}">
                <a16:creationId xmlns:a16="http://schemas.microsoft.com/office/drawing/2014/main" id="{E486E4F7-DE25-43AA-8485-915F9FBB4A97}"/>
              </a:ext>
            </a:extLst>
          </p:cNvPr>
          <p:cNvSpPr txBox="1"/>
          <p:nvPr/>
        </p:nvSpPr>
        <p:spPr>
          <a:xfrm>
            <a:off x="1177060" y="2687177"/>
            <a:ext cx="2753248" cy="369332"/>
          </a:xfrm>
          <a:prstGeom prst="rect">
            <a:avLst/>
          </a:prstGeom>
          <a:noFill/>
        </p:spPr>
        <p:txBody>
          <a:bodyPr wrap="square">
            <a:spAutoFit/>
          </a:bodyPr>
          <a:lstStyle/>
          <a:p>
            <a:r>
              <a:rPr lang="en-US" sz="1800" b="1" dirty="0">
                <a:effectLst/>
                <a:ea typeface="Times New Roman" panose="02020603050405020304" pitchFamily="18" charset="0"/>
              </a:rPr>
              <a:t>Beam-reinforced results</a:t>
            </a:r>
            <a:endParaRPr lang="en-US" dirty="0"/>
          </a:p>
        </p:txBody>
      </p:sp>
      <p:pic>
        <p:nvPicPr>
          <p:cNvPr id="15" name="Picture 14">
            <a:extLst>
              <a:ext uri="{FF2B5EF4-FFF2-40B4-BE49-F238E27FC236}">
                <a16:creationId xmlns:a16="http://schemas.microsoft.com/office/drawing/2014/main" id="{BE71B2AC-B7B9-4872-8797-0119A02F9EE5}"/>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74392" y="1071514"/>
            <a:ext cx="4572305" cy="1656299"/>
          </a:xfrm>
          <a:prstGeom prst="rect">
            <a:avLst/>
          </a:prstGeom>
          <a:noFill/>
          <a:ln>
            <a:noFill/>
          </a:ln>
        </p:spPr>
      </p:pic>
      <p:sp>
        <p:nvSpPr>
          <p:cNvPr id="16" name="TextBox 15">
            <a:extLst>
              <a:ext uri="{FF2B5EF4-FFF2-40B4-BE49-F238E27FC236}">
                <a16:creationId xmlns:a16="http://schemas.microsoft.com/office/drawing/2014/main" id="{1F6E5E3E-08FC-4B8E-B6FB-68ABC97B82FB}"/>
              </a:ext>
            </a:extLst>
          </p:cNvPr>
          <p:cNvSpPr txBox="1"/>
          <p:nvPr/>
        </p:nvSpPr>
        <p:spPr>
          <a:xfrm>
            <a:off x="6921251" y="2580733"/>
            <a:ext cx="2753248" cy="369332"/>
          </a:xfrm>
          <a:prstGeom prst="rect">
            <a:avLst/>
          </a:prstGeom>
          <a:noFill/>
        </p:spPr>
        <p:txBody>
          <a:bodyPr wrap="square">
            <a:spAutoFit/>
          </a:bodyPr>
          <a:lstStyle/>
          <a:p>
            <a:r>
              <a:rPr lang="en-US" sz="1800" b="1" dirty="0">
                <a:effectLst/>
                <a:ea typeface="Times New Roman" panose="02020603050405020304" pitchFamily="18" charset="0"/>
              </a:rPr>
              <a:t>CSL-reinforced results</a:t>
            </a:r>
            <a:endParaRPr lang="en-US" dirty="0"/>
          </a:p>
        </p:txBody>
      </p:sp>
      <p:pic>
        <p:nvPicPr>
          <p:cNvPr id="17" name="Picture 16">
            <a:extLst>
              <a:ext uri="{FF2B5EF4-FFF2-40B4-BE49-F238E27FC236}">
                <a16:creationId xmlns:a16="http://schemas.microsoft.com/office/drawing/2014/main" id="{88CCAA85-EBFA-4AEE-885A-883BB390D9D2}"/>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240" y="2958189"/>
            <a:ext cx="4581743" cy="1656299"/>
          </a:xfrm>
          <a:prstGeom prst="rect">
            <a:avLst/>
          </a:prstGeom>
          <a:noFill/>
          <a:ln>
            <a:noFill/>
          </a:ln>
        </p:spPr>
      </p:pic>
      <p:sp>
        <p:nvSpPr>
          <p:cNvPr id="18" name="TextBox 17">
            <a:extLst>
              <a:ext uri="{FF2B5EF4-FFF2-40B4-BE49-F238E27FC236}">
                <a16:creationId xmlns:a16="http://schemas.microsoft.com/office/drawing/2014/main" id="{A987E2AB-8D40-472F-87DF-9C286FD7A3A5}"/>
              </a:ext>
            </a:extLst>
          </p:cNvPr>
          <p:cNvSpPr txBox="1"/>
          <p:nvPr/>
        </p:nvSpPr>
        <p:spPr>
          <a:xfrm>
            <a:off x="1161325" y="4515119"/>
            <a:ext cx="2753248" cy="369332"/>
          </a:xfrm>
          <a:prstGeom prst="rect">
            <a:avLst/>
          </a:prstGeom>
          <a:noFill/>
        </p:spPr>
        <p:txBody>
          <a:bodyPr wrap="square">
            <a:spAutoFit/>
          </a:bodyPr>
          <a:lstStyle/>
          <a:p>
            <a:r>
              <a:rPr lang="en-US" sz="1800" b="1" dirty="0">
                <a:effectLst/>
                <a:ea typeface="Times New Roman" panose="02020603050405020304" pitchFamily="18" charset="0"/>
              </a:rPr>
              <a:t>Hybrid-reinforced results</a:t>
            </a:r>
            <a:endParaRPr lang="en-US" dirty="0"/>
          </a:p>
        </p:txBody>
      </p:sp>
      <p:graphicFrame>
        <p:nvGraphicFramePr>
          <p:cNvPr id="5" name="Content Placeholder 4">
            <a:extLst>
              <a:ext uri="{FF2B5EF4-FFF2-40B4-BE49-F238E27FC236}">
                <a16:creationId xmlns:a16="http://schemas.microsoft.com/office/drawing/2014/main" id="{566C7C1A-ED90-43C2-8AD7-E339E8255F74}"/>
              </a:ext>
            </a:extLst>
          </p:cNvPr>
          <p:cNvGraphicFramePr>
            <a:graphicFrameLocks noGrp="1"/>
          </p:cNvGraphicFramePr>
          <p:nvPr>
            <p:ph idx="1"/>
            <p:extLst>
              <p:ext uri="{D42A27DB-BD31-4B8C-83A1-F6EECF244321}">
                <p14:modId xmlns:p14="http://schemas.microsoft.com/office/powerpoint/2010/main" val="4260616525"/>
              </p:ext>
            </p:extLst>
          </p:nvPr>
        </p:nvGraphicFramePr>
        <p:xfrm>
          <a:off x="331595" y="4968994"/>
          <a:ext cx="9264582" cy="1781304"/>
        </p:xfrm>
        <a:graphic>
          <a:graphicData uri="http://schemas.openxmlformats.org/drawingml/2006/table">
            <a:tbl>
              <a:tblPr firstRow="1" firstCol="1" bandRow="1">
                <a:tableStyleId>{5C22544A-7EE6-4342-B048-85BDC9FD1C3A}</a:tableStyleId>
              </a:tblPr>
              <a:tblGrid>
                <a:gridCol w="2652765">
                  <a:extLst>
                    <a:ext uri="{9D8B030D-6E8A-4147-A177-3AD203B41FA5}">
                      <a16:colId xmlns:a16="http://schemas.microsoft.com/office/drawing/2014/main" val="1673772396"/>
                    </a:ext>
                  </a:extLst>
                </a:gridCol>
                <a:gridCol w="1597688">
                  <a:extLst>
                    <a:ext uri="{9D8B030D-6E8A-4147-A177-3AD203B41FA5}">
                      <a16:colId xmlns:a16="http://schemas.microsoft.com/office/drawing/2014/main" val="2007569382"/>
                    </a:ext>
                  </a:extLst>
                </a:gridCol>
                <a:gridCol w="1986017">
                  <a:extLst>
                    <a:ext uri="{9D8B030D-6E8A-4147-A177-3AD203B41FA5}">
                      <a16:colId xmlns:a16="http://schemas.microsoft.com/office/drawing/2014/main" val="609412785"/>
                    </a:ext>
                  </a:extLst>
                </a:gridCol>
                <a:gridCol w="1297762">
                  <a:extLst>
                    <a:ext uri="{9D8B030D-6E8A-4147-A177-3AD203B41FA5}">
                      <a16:colId xmlns:a16="http://schemas.microsoft.com/office/drawing/2014/main" val="2852181561"/>
                    </a:ext>
                  </a:extLst>
                </a:gridCol>
                <a:gridCol w="1730350">
                  <a:extLst>
                    <a:ext uri="{9D8B030D-6E8A-4147-A177-3AD203B41FA5}">
                      <a16:colId xmlns:a16="http://schemas.microsoft.com/office/drawing/2014/main" val="88108121"/>
                    </a:ext>
                  </a:extLst>
                </a:gridCol>
              </a:tblGrid>
              <a:tr h="96257">
                <a:tc>
                  <a:txBody>
                    <a:bodyPr/>
                    <a:lstStyle/>
                    <a:p>
                      <a:pPr marL="0" marR="0" algn="ctr" fontAlgn="base">
                        <a:lnSpc>
                          <a:spcPct val="107000"/>
                        </a:lnSpc>
                        <a:spcBef>
                          <a:spcPts val="0"/>
                        </a:spcBef>
                        <a:spcAft>
                          <a:spcPts val="0"/>
                        </a:spcAft>
                      </a:pPr>
                      <a:r>
                        <a:rPr lang="en-US" sz="1400" b="1" dirty="0">
                          <a:effectLst/>
                        </a:rPr>
                        <a:t>Model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Maximum displacement, in.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Displacement difference to beam baseline, %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Maximum Tsai-Hill failure index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Failure index difference to beam baseline, %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191747274"/>
                  </a:ext>
                </a:extLst>
              </a:tr>
              <a:tr h="0">
                <a:tc>
                  <a:txBody>
                    <a:bodyPr/>
                    <a:lstStyle/>
                    <a:p>
                      <a:pPr marL="0" marR="0" algn="ctr" fontAlgn="base">
                        <a:lnSpc>
                          <a:spcPct val="107000"/>
                        </a:lnSpc>
                        <a:spcBef>
                          <a:spcPts val="0"/>
                        </a:spcBef>
                        <a:spcAft>
                          <a:spcPts val="0"/>
                        </a:spcAft>
                      </a:pPr>
                      <a:r>
                        <a:rPr lang="en-US" sz="1400" b="1" dirty="0">
                          <a:effectLst/>
                        </a:rPr>
                        <a:t>Rectangular panel</a:t>
                      </a:r>
                    </a:p>
                    <a:p>
                      <a:pPr marL="0" marR="0" algn="ctr" fontAlgn="base">
                        <a:lnSpc>
                          <a:spcPct val="107000"/>
                        </a:lnSpc>
                        <a:spcBef>
                          <a:spcPts val="0"/>
                        </a:spcBef>
                        <a:spcAft>
                          <a:spcPts val="0"/>
                        </a:spcAft>
                      </a:pPr>
                      <a:r>
                        <a:rPr lang="en-US" sz="1400" b="1" dirty="0">
                          <a:effectLst/>
                        </a:rPr>
                        <a:t>beam-reinforced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65.0 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a:effectLst/>
                        </a:rPr>
                        <a:t>0.0235 </a:t>
                      </a:r>
                      <a:endParaRPr lang="en-US"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303982452"/>
                  </a:ext>
                </a:extLst>
              </a:tr>
              <a:tr h="0">
                <a:tc>
                  <a:txBody>
                    <a:bodyPr/>
                    <a:lstStyle/>
                    <a:p>
                      <a:pPr marL="0" marR="0" algn="ctr" fontAlgn="base">
                        <a:lnSpc>
                          <a:spcPct val="107000"/>
                        </a:lnSpc>
                        <a:spcBef>
                          <a:spcPts val="0"/>
                        </a:spcBef>
                        <a:spcAft>
                          <a:spcPts val="0"/>
                        </a:spcAft>
                      </a:pPr>
                      <a:r>
                        <a:rPr lang="en-US" sz="1400" b="1" dirty="0">
                          <a:effectLst/>
                        </a:rPr>
                        <a:t>Rectangular panel</a:t>
                      </a:r>
                    </a:p>
                    <a:p>
                      <a:pPr marL="0" marR="0" algn="ctr" fontAlgn="base">
                        <a:lnSpc>
                          <a:spcPct val="107000"/>
                        </a:lnSpc>
                        <a:spcBef>
                          <a:spcPts val="0"/>
                        </a:spcBef>
                        <a:spcAft>
                          <a:spcPts val="0"/>
                        </a:spcAft>
                      </a:pPr>
                      <a:r>
                        <a:rPr lang="en-US" sz="1400" b="1" dirty="0">
                          <a:effectLst/>
                        </a:rPr>
                        <a:t>CSL-reinforced</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a:effectLst/>
                        </a:rPr>
                        <a:t>66.0</a:t>
                      </a:r>
                      <a:endParaRPr lang="en-US"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+1.54</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a:effectLst/>
                        </a:rPr>
                        <a:t>0.0238</a:t>
                      </a:r>
                      <a:endParaRPr lang="en-US"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a:effectLst/>
                        </a:rPr>
                        <a:t>+1.28</a:t>
                      </a:r>
                      <a:endParaRPr lang="en-US"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440287807"/>
                  </a:ext>
                </a:extLst>
              </a:tr>
              <a:tr h="0">
                <a:tc>
                  <a:txBody>
                    <a:bodyPr/>
                    <a:lstStyle/>
                    <a:p>
                      <a:pPr marL="0" marR="0" algn="ctr" fontAlgn="base">
                        <a:lnSpc>
                          <a:spcPct val="107000"/>
                        </a:lnSpc>
                        <a:spcBef>
                          <a:spcPts val="0"/>
                        </a:spcBef>
                        <a:spcAft>
                          <a:spcPts val="0"/>
                        </a:spcAft>
                      </a:pPr>
                      <a:r>
                        <a:rPr lang="en-US" sz="1400" b="1" dirty="0">
                          <a:effectLst/>
                        </a:rPr>
                        <a:t>Rectangular panel</a:t>
                      </a:r>
                    </a:p>
                    <a:p>
                      <a:pPr marL="0" marR="0" algn="ctr" fontAlgn="base">
                        <a:lnSpc>
                          <a:spcPct val="107000"/>
                        </a:lnSpc>
                        <a:spcBef>
                          <a:spcPts val="0"/>
                        </a:spcBef>
                        <a:spcAft>
                          <a:spcPts val="0"/>
                        </a:spcAft>
                      </a:pPr>
                      <a:r>
                        <a:rPr lang="en-US" sz="1400" b="1" dirty="0">
                          <a:effectLst/>
                        </a:rPr>
                        <a:t>hybrid-reinforced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a:effectLst/>
                        </a:rPr>
                        <a:t>65.8 </a:t>
                      </a:r>
                      <a:endParaRPr lang="en-US"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+1.23</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0.0237 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 +0.85</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03483689"/>
                  </a:ext>
                </a:extLst>
              </a:tr>
            </a:tbl>
          </a:graphicData>
        </a:graphic>
      </p:graphicFrame>
      <p:sp>
        <p:nvSpPr>
          <p:cNvPr id="2" name="TextBox 1">
            <a:extLst>
              <a:ext uri="{FF2B5EF4-FFF2-40B4-BE49-F238E27FC236}">
                <a16:creationId xmlns:a16="http://schemas.microsoft.com/office/drawing/2014/main" id="{891F3B82-8667-4520-9A04-D1FD876FE710}"/>
              </a:ext>
            </a:extLst>
          </p:cNvPr>
          <p:cNvSpPr txBox="1"/>
          <p:nvPr/>
        </p:nvSpPr>
        <p:spPr>
          <a:xfrm>
            <a:off x="971107" y="1187657"/>
            <a:ext cx="2686493" cy="307777"/>
          </a:xfrm>
          <a:prstGeom prst="rect">
            <a:avLst/>
          </a:prstGeom>
          <a:solidFill>
            <a:schemeClr val="bg1"/>
          </a:solidFill>
        </p:spPr>
        <p:txBody>
          <a:bodyPr wrap="square" rtlCol="0">
            <a:spAutoFit/>
          </a:bodyPr>
          <a:lstStyle/>
          <a:p>
            <a:r>
              <a:rPr lang="en-US" sz="1400" dirty="0"/>
              <a:t>Maximum displacement = 65.0 in</a:t>
            </a:r>
          </a:p>
        </p:txBody>
      </p:sp>
      <p:sp>
        <p:nvSpPr>
          <p:cNvPr id="13" name="TextBox 12">
            <a:extLst>
              <a:ext uri="{FF2B5EF4-FFF2-40B4-BE49-F238E27FC236}">
                <a16:creationId xmlns:a16="http://schemas.microsoft.com/office/drawing/2014/main" id="{E3ADF9E2-3386-424D-9C9A-85DAB7253873}"/>
              </a:ext>
            </a:extLst>
          </p:cNvPr>
          <p:cNvSpPr txBox="1"/>
          <p:nvPr/>
        </p:nvSpPr>
        <p:spPr>
          <a:xfrm>
            <a:off x="953387" y="2963294"/>
            <a:ext cx="2686493" cy="307777"/>
          </a:xfrm>
          <a:prstGeom prst="rect">
            <a:avLst/>
          </a:prstGeom>
          <a:solidFill>
            <a:schemeClr val="bg1"/>
          </a:solidFill>
        </p:spPr>
        <p:txBody>
          <a:bodyPr wrap="square" rtlCol="0">
            <a:spAutoFit/>
          </a:bodyPr>
          <a:lstStyle/>
          <a:p>
            <a:r>
              <a:rPr lang="en-US" sz="1400" dirty="0"/>
              <a:t>Maximum displacement = 65.8 in</a:t>
            </a:r>
          </a:p>
        </p:txBody>
      </p:sp>
      <p:sp>
        <p:nvSpPr>
          <p:cNvPr id="4" name="TextBox 3">
            <a:extLst>
              <a:ext uri="{FF2B5EF4-FFF2-40B4-BE49-F238E27FC236}">
                <a16:creationId xmlns:a16="http://schemas.microsoft.com/office/drawing/2014/main" id="{2F663060-5D1F-497F-88CC-D9DE7375F6CC}"/>
              </a:ext>
            </a:extLst>
          </p:cNvPr>
          <p:cNvSpPr txBox="1"/>
          <p:nvPr/>
        </p:nvSpPr>
        <p:spPr>
          <a:xfrm>
            <a:off x="3664688" y="2853425"/>
            <a:ext cx="1630326" cy="276999"/>
          </a:xfrm>
          <a:prstGeom prst="rect">
            <a:avLst/>
          </a:prstGeom>
          <a:solidFill>
            <a:schemeClr val="bg1"/>
          </a:solidFill>
        </p:spPr>
        <p:txBody>
          <a:bodyPr wrap="square" rtlCol="0">
            <a:spAutoFit/>
          </a:bodyPr>
          <a:lstStyle/>
          <a:p>
            <a:r>
              <a:rPr lang="en-US" sz="1200" dirty="0"/>
              <a:t>Tsai-Hill failure index</a:t>
            </a:r>
          </a:p>
        </p:txBody>
      </p:sp>
      <p:sp>
        <p:nvSpPr>
          <p:cNvPr id="20" name="TextBox 19">
            <a:extLst>
              <a:ext uri="{FF2B5EF4-FFF2-40B4-BE49-F238E27FC236}">
                <a16:creationId xmlns:a16="http://schemas.microsoft.com/office/drawing/2014/main" id="{6E370C01-F051-4D8D-8ACF-D9357F142E69}"/>
              </a:ext>
            </a:extLst>
          </p:cNvPr>
          <p:cNvSpPr txBox="1"/>
          <p:nvPr/>
        </p:nvSpPr>
        <p:spPr>
          <a:xfrm>
            <a:off x="3632791" y="1021081"/>
            <a:ext cx="1630326" cy="276999"/>
          </a:xfrm>
          <a:prstGeom prst="rect">
            <a:avLst/>
          </a:prstGeom>
          <a:solidFill>
            <a:schemeClr val="bg1"/>
          </a:solidFill>
        </p:spPr>
        <p:txBody>
          <a:bodyPr wrap="square" rtlCol="0">
            <a:spAutoFit/>
          </a:bodyPr>
          <a:lstStyle/>
          <a:p>
            <a:r>
              <a:rPr lang="en-US" sz="1200" dirty="0"/>
              <a:t>Tsai-Hill failure index</a:t>
            </a:r>
          </a:p>
        </p:txBody>
      </p:sp>
      <p:sp>
        <p:nvSpPr>
          <p:cNvPr id="21" name="TextBox 20">
            <a:extLst>
              <a:ext uri="{FF2B5EF4-FFF2-40B4-BE49-F238E27FC236}">
                <a16:creationId xmlns:a16="http://schemas.microsoft.com/office/drawing/2014/main" id="{86936927-AEC5-488C-9B58-E1DBAFEACBF7}"/>
              </a:ext>
            </a:extLst>
          </p:cNvPr>
          <p:cNvSpPr txBox="1"/>
          <p:nvPr/>
        </p:nvSpPr>
        <p:spPr>
          <a:xfrm>
            <a:off x="9097926" y="1021081"/>
            <a:ext cx="1630326" cy="276999"/>
          </a:xfrm>
          <a:prstGeom prst="rect">
            <a:avLst/>
          </a:prstGeom>
          <a:solidFill>
            <a:schemeClr val="bg1"/>
          </a:solidFill>
        </p:spPr>
        <p:txBody>
          <a:bodyPr wrap="square" rtlCol="0">
            <a:spAutoFit/>
          </a:bodyPr>
          <a:lstStyle/>
          <a:p>
            <a:r>
              <a:rPr lang="en-US" sz="1200" dirty="0"/>
              <a:t>Tsai-Hill failure index</a:t>
            </a:r>
          </a:p>
        </p:txBody>
      </p:sp>
      <p:grpSp>
        <p:nvGrpSpPr>
          <p:cNvPr id="25" name="Group 24">
            <a:extLst>
              <a:ext uri="{FF2B5EF4-FFF2-40B4-BE49-F238E27FC236}">
                <a16:creationId xmlns:a16="http://schemas.microsoft.com/office/drawing/2014/main" id="{43C055C0-6A23-4B5A-B047-80160F2C298D}"/>
              </a:ext>
            </a:extLst>
          </p:cNvPr>
          <p:cNvGrpSpPr/>
          <p:nvPr/>
        </p:nvGrpSpPr>
        <p:grpSpPr>
          <a:xfrm>
            <a:off x="5472224" y="3196855"/>
            <a:ext cx="4706679" cy="1378218"/>
            <a:chOff x="5798289" y="3097618"/>
            <a:chExt cx="4706679" cy="1378218"/>
          </a:xfrm>
        </p:grpSpPr>
        <p:sp>
          <p:nvSpPr>
            <p:cNvPr id="3" name="TextBox 2">
              <a:extLst>
                <a:ext uri="{FF2B5EF4-FFF2-40B4-BE49-F238E27FC236}">
                  <a16:creationId xmlns:a16="http://schemas.microsoft.com/office/drawing/2014/main" id="{4D691E72-B0F7-472A-84C8-D38E938A3DEE}"/>
                </a:ext>
              </a:extLst>
            </p:cNvPr>
            <p:cNvSpPr txBox="1"/>
            <p:nvPr/>
          </p:nvSpPr>
          <p:spPr>
            <a:xfrm>
              <a:off x="7367388" y="4106504"/>
              <a:ext cx="2753249" cy="369332"/>
            </a:xfrm>
            <a:prstGeom prst="rect">
              <a:avLst/>
            </a:prstGeom>
            <a:noFill/>
          </p:spPr>
          <p:txBody>
            <a:bodyPr wrap="square" rtlCol="0">
              <a:spAutoFit/>
            </a:bodyPr>
            <a:lstStyle/>
            <a:p>
              <a:r>
                <a:rPr lang="en-US" b="1" dirty="0"/>
                <a:t>Loading Scenario</a:t>
              </a:r>
            </a:p>
          </p:txBody>
        </p:sp>
        <p:sp>
          <p:nvSpPr>
            <p:cNvPr id="6" name="Rectangle 5">
              <a:extLst>
                <a:ext uri="{FF2B5EF4-FFF2-40B4-BE49-F238E27FC236}">
                  <a16:creationId xmlns:a16="http://schemas.microsoft.com/office/drawing/2014/main" id="{089FEC8C-A29C-4B77-B274-7C6B75960CD5}"/>
                </a:ext>
              </a:extLst>
            </p:cNvPr>
            <p:cNvSpPr/>
            <p:nvPr/>
          </p:nvSpPr>
          <p:spPr>
            <a:xfrm>
              <a:off x="6592186" y="3579628"/>
              <a:ext cx="3189767" cy="106325"/>
            </a:xfrm>
            <a:prstGeom prst="rect">
              <a:avLst/>
            </a:prstGeom>
            <a:solidFill>
              <a:srgbClr val="0533F2"/>
            </a:solidFill>
            <a:ln>
              <a:solidFill>
                <a:srgbClr val="0533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9C031B58-0A62-4DBD-AB37-4D733CDC0079}"/>
                </a:ext>
              </a:extLst>
            </p:cNvPr>
            <p:cNvSpPr/>
            <p:nvPr/>
          </p:nvSpPr>
          <p:spPr>
            <a:xfrm rot="10800000">
              <a:off x="6492949" y="3097618"/>
              <a:ext cx="177209" cy="4678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C1885C1-7491-4422-BD55-52EE3B3104B4}"/>
                </a:ext>
              </a:extLst>
            </p:cNvPr>
            <p:cNvSpPr txBox="1"/>
            <p:nvPr/>
          </p:nvSpPr>
          <p:spPr>
            <a:xfrm>
              <a:off x="5798289" y="3232298"/>
              <a:ext cx="815163" cy="307777"/>
            </a:xfrm>
            <a:prstGeom prst="rect">
              <a:avLst/>
            </a:prstGeom>
            <a:noFill/>
          </p:spPr>
          <p:txBody>
            <a:bodyPr wrap="square" rtlCol="0">
              <a:spAutoFit/>
            </a:bodyPr>
            <a:lstStyle/>
            <a:p>
              <a:r>
                <a:rPr lang="en-US" sz="1400" dirty="0"/>
                <a:t>250 </a:t>
              </a:r>
              <a:r>
                <a:rPr lang="en-US" sz="1400" dirty="0" err="1"/>
                <a:t>lbs</a:t>
              </a:r>
              <a:endParaRPr lang="en-US" sz="1400" dirty="0"/>
            </a:p>
          </p:txBody>
        </p:sp>
        <p:sp>
          <p:nvSpPr>
            <p:cNvPr id="12" name="Isosceles Triangle 11">
              <a:extLst>
                <a:ext uri="{FF2B5EF4-FFF2-40B4-BE49-F238E27FC236}">
                  <a16:creationId xmlns:a16="http://schemas.microsoft.com/office/drawing/2014/main" id="{05A75941-22AD-4B49-B629-F8280E343982}"/>
                </a:ext>
              </a:extLst>
            </p:cNvPr>
            <p:cNvSpPr/>
            <p:nvPr/>
          </p:nvSpPr>
          <p:spPr>
            <a:xfrm>
              <a:off x="9696893" y="3707217"/>
              <a:ext cx="120502" cy="13467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Isosceles Triangle 21">
              <a:extLst>
                <a:ext uri="{FF2B5EF4-FFF2-40B4-BE49-F238E27FC236}">
                  <a16:creationId xmlns:a16="http://schemas.microsoft.com/office/drawing/2014/main" id="{0C973EDA-E4E1-4738-8B4D-6CC5BC287B30}"/>
                </a:ext>
              </a:extLst>
            </p:cNvPr>
            <p:cNvSpPr/>
            <p:nvPr/>
          </p:nvSpPr>
          <p:spPr>
            <a:xfrm rot="16200000">
              <a:off x="9835123" y="3576083"/>
              <a:ext cx="120502" cy="13467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4D253ED4-997F-4EEB-9CAB-B1968E4D0DC2}"/>
                </a:ext>
              </a:extLst>
            </p:cNvPr>
            <p:cNvSpPr/>
            <p:nvPr/>
          </p:nvSpPr>
          <p:spPr>
            <a:xfrm>
              <a:off x="9682716" y="3572541"/>
              <a:ext cx="120502" cy="120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53B8B1A3-D7BC-4BE2-A056-00CA324630FD}"/>
                </a:ext>
              </a:extLst>
            </p:cNvPr>
            <p:cNvSpPr txBox="1"/>
            <p:nvPr/>
          </p:nvSpPr>
          <p:spPr>
            <a:xfrm>
              <a:off x="9257413" y="3172402"/>
              <a:ext cx="1247555" cy="307777"/>
            </a:xfrm>
            <a:prstGeom prst="rect">
              <a:avLst/>
            </a:prstGeom>
            <a:noFill/>
          </p:spPr>
          <p:txBody>
            <a:bodyPr wrap="square" rtlCol="0">
              <a:spAutoFit/>
            </a:bodyPr>
            <a:lstStyle/>
            <a:p>
              <a:r>
                <a:rPr lang="en-US" sz="1400" dirty="0"/>
                <a:t>Clamped Edge</a:t>
              </a:r>
            </a:p>
          </p:txBody>
        </p:sp>
      </p:grpSp>
      <p:sp>
        <p:nvSpPr>
          <p:cNvPr id="26" name="TextBox 25">
            <a:extLst>
              <a:ext uri="{FF2B5EF4-FFF2-40B4-BE49-F238E27FC236}">
                <a16:creationId xmlns:a16="http://schemas.microsoft.com/office/drawing/2014/main" id="{E158FECB-A4B0-4E85-92DB-25C0B05226DC}"/>
              </a:ext>
            </a:extLst>
          </p:cNvPr>
          <p:cNvSpPr txBox="1"/>
          <p:nvPr/>
        </p:nvSpPr>
        <p:spPr>
          <a:xfrm>
            <a:off x="3565452" y="1261730"/>
            <a:ext cx="829340" cy="276999"/>
          </a:xfrm>
          <a:prstGeom prst="rect">
            <a:avLst/>
          </a:prstGeom>
          <a:solidFill>
            <a:schemeClr val="bg1"/>
          </a:solidFill>
        </p:spPr>
        <p:txBody>
          <a:bodyPr wrap="square" rtlCol="0">
            <a:spAutoFit/>
          </a:bodyPr>
          <a:lstStyle/>
          <a:p>
            <a:pPr algn="r"/>
            <a:r>
              <a:rPr lang="en-US" sz="1200" dirty="0"/>
              <a:t>0.00235</a:t>
            </a:r>
          </a:p>
        </p:txBody>
      </p:sp>
      <p:sp>
        <p:nvSpPr>
          <p:cNvPr id="27" name="TextBox 26">
            <a:extLst>
              <a:ext uri="{FF2B5EF4-FFF2-40B4-BE49-F238E27FC236}">
                <a16:creationId xmlns:a16="http://schemas.microsoft.com/office/drawing/2014/main" id="{FC0F34EB-E9B6-4F4E-90CF-EDD94D321D4C}"/>
              </a:ext>
            </a:extLst>
          </p:cNvPr>
          <p:cNvSpPr txBox="1"/>
          <p:nvPr/>
        </p:nvSpPr>
        <p:spPr>
          <a:xfrm>
            <a:off x="3827720" y="2477387"/>
            <a:ext cx="570615" cy="276999"/>
          </a:xfrm>
          <a:prstGeom prst="rect">
            <a:avLst/>
          </a:prstGeom>
          <a:solidFill>
            <a:schemeClr val="bg1"/>
          </a:solidFill>
        </p:spPr>
        <p:txBody>
          <a:bodyPr wrap="square" rtlCol="0">
            <a:spAutoFit/>
          </a:bodyPr>
          <a:lstStyle/>
          <a:p>
            <a:pPr algn="r"/>
            <a:r>
              <a:rPr lang="en-US" sz="1200" dirty="0"/>
              <a:t>0.00</a:t>
            </a:r>
          </a:p>
        </p:txBody>
      </p:sp>
      <p:sp>
        <p:nvSpPr>
          <p:cNvPr id="29" name="TextBox 28">
            <a:extLst>
              <a:ext uri="{FF2B5EF4-FFF2-40B4-BE49-F238E27FC236}">
                <a16:creationId xmlns:a16="http://schemas.microsoft.com/office/drawing/2014/main" id="{01DB3B03-E3AB-4C52-87E6-5FFB5FC2E3D0}"/>
              </a:ext>
            </a:extLst>
          </p:cNvPr>
          <p:cNvSpPr txBox="1"/>
          <p:nvPr/>
        </p:nvSpPr>
        <p:spPr>
          <a:xfrm>
            <a:off x="3845440" y="4387703"/>
            <a:ext cx="570615" cy="276999"/>
          </a:xfrm>
          <a:prstGeom prst="rect">
            <a:avLst/>
          </a:prstGeom>
          <a:solidFill>
            <a:schemeClr val="bg1"/>
          </a:solidFill>
        </p:spPr>
        <p:txBody>
          <a:bodyPr wrap="square" rtlCol="0">
            <a:spAutoFit/>
          </a:bodyPr>
          <a:lstStyle/>
          <a:p>
            <a:pPr algn="r"/>
            <a:r>
              <a:rPr lang="en-US" sz="1200" dirty="0"/>
              <a:t>0.00</a:t>
            </a:r>
          </a:p>
        </p:txBody>
      </p:sp>
      <p:sp>
        <p:nvSpPr>
          <p:cNvPr id="30" name="TextBox 29">
            <a:extLst>
              <a:ext uri="{FF2B5EF4-FFF2-40B4-BE49-F238E27FC236}">
                <a16:creationId xmlns:a16="http://schemas.microsoft.com/office/drawing/2014/main" id="{C9B6A8F5-BF25-48C6-93AA-3345AEA94888}"/>
              </a:ext>
            </a:extLst>
          </p:cNvPr>
          <p:cNvSpPr txBox="1"/>
          <p:nvPr/>
        </p:nvSpPr>
        <p:spPr>
          <a:xfrm>
            <a:off x="9253869" y="2516373"/>
            <a:ext cx="570615" cy="276999"/>
          </a:xfrm>
          <a:prstGeom prst="rect">
            <a:avLst/>
          </a:prstGeom>
          <a:solidFill>
            <a:schemeClr val="bg1"/>
          </a:solidFill>
        </p:spPr>
        <p:txBody>
          <a:bodyPr wrap="square" rtlCol="0">
            <a:spAutoFit/>
          </a:bodyPr>
          <a:lstStyle/>
          <a:p>
            <a:pPr algn="r"/>
            <a:r>
              <a:rPr lang="en-US" sz="1200" dirty="0"/>
              <a:t>0.00</a:t>
            </a:r>
          </a:p>
        </p:txBody>
      </p:sp>
      <p:sp>
        <p:nvSpPr>
          <p:cNvPr id="31" name="TextBox 30">
            <a:extLst>
              <a:ext uri="{FF2B5EF4-FFF2-40B4-BE49-F238E27FC236}">
                <a16:creationId xmlns:a16="http://schemas.microsoft.com/office/drawing/2014/main" id="{8B591D52-8EBC-4B64-A8CC-1A247DFA0BC4}"/>
              </a:ext>
            </a:extLst>
          </p:cNvPr>
          <p:cNvSpPr txBox="1"/>
          <p:nvPr/>
        </p:nvSpPr>
        <p:spPr>
          <a:xfrm>
            <a:off x="3576084" y="3136604"/>
            <a:ext cx="829340" cy="307777"/>
          </a:xfrm>
          <a:prstGeom prst="rect">
            <a:avLst/>
          </a:prstGeom>
          <a:solidFill>
            <a:schemeClr val="bg1"/>
          </a:solidFill>
        </p:spPr>
        <p:txBody>
          <a:bodyPr wrap="square" rtlCol="0">
            <a:spAutoFit/>
          </a:bodyPr>
          <a:lstStyle/>
          <a:p>
            <a:pPr algn="r"/>
            <a:r>
              <a:rPr lang="en-US" sz="1400" dirty="0"/>
              <a:t>0.00237</a:t>
            </a:r>
          </a:p>
        </p:txBody>
      </p:sp>
      <p:sp>
        <p:nvSpPr>
          <p:cNvPr id="32" name="TextBox 31">
            <a:extLst>
              <a:ext uri="{FF2B5EF4-FFF2-40B4-BE49-F238E27FC236}">
                <a16:creationId xmlns:a16="http://schemas.microsoft.com/office/drawing/2014/main" id="{76EA8CDA-2C40-4FCD-B772-8873304A7047}"/>
              </a:ext>
            </a:extLst>
          </p:cNvPr>
          <p:cNvSpPr txBox="1"/>
          <p:nvPr/>
        </p:nvSpPr>
        <p:spPr>
          <a:xfrm>
            <a:off x="8995145" y="1311348"/>
            <a:ext cx="829340" cy="276999"/>
          </a:xfrm>
          <a:prstGeom prst="rect">
            <a:avLst/>
          </a:prstGeom>
          <a:solidFill>
            <a:schemeClr val="bg1"/>
          </a:solidFill>
        </p:spPr>
        <p:txBody>
          <a:bodyPr wrap="square" rtlCol="0">
            <a:spAutoFit/>
          </a:bodyPr>
          <a:lstStyle/>
          <a:p>
            <a:pPr algn="r"/>
            <a:r>
              <a:rPr lang="en-US" sz="1200" dirty="0"/>
              <a:t>0.00238</a:t>
            </a:r>
          </a:p>
        </p:txBody>
      </p:sp>
      <p:sp>
        <p:nvSpPr>
          <p:cNvPr id="19" name="TextBox 18">
            <a:extLst>
              <a:ext uri="{FF2B5EF4-FFF2-40B4-BE49-F238E27FC236}">
                <a16:creationId xmlns:a16="http://schemas.microsoft.com/office/drawing/2014/main" id="{B50E20AD-BA1E-45C8-8956-91BAC1E7D9E0}"/>
              </a:ext>
            </a:extLst>
          </p:cNvPr>
          <p:cNvSpPr txBox="1"/>
          <p:nvPr/>
        </p:nvSpPr>
        <p:spPr>
          <a:xfrm>
            <a:off x="6535481" y="1237275"/>
            <a:ext cx="2601431" cy="307777"/>
          </a:xfrm>
          <a:prstGeom prst="rect">
            <a:avLst/>
          </a:prstGeom>
          <a:solidFill>
            <a:schemeClr val="bg1"/>
          </a:solidFill>
        </p:spPr>
        <p:txBody>
          <a:bodyPr wrap="square" rtlCol="0">
            <a:spAutoFit/>
          </a:bodyPr>
          <a:lstStyle/>
          <a:p>
            <a:r>
              <a:rPr lang="en-US" sz="1400" dirty="0"/>
              <a:t>Maximum displacement = 66.0 in</a:t>
            </a:r>
          </a:p>
        </p:txBody>
      </p:sp>
    </p:spTree>
    <p:extLst>
      <p:ext uri="{BB962C8B-B14F-4D97-AF65-F5344CB8AC3E}">
        <p14:creationId xmlns:p14="http://schemas.microsoft.com/office/powerpoint/2010/main" val="2485812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5DC078B-F8FA-4646-9309-1F5A7A066185}"/>
              </a:ext>
            </a:extLst>
          </p:cNvPr>
          <p:cNvSpPr>
            <a:spLocks noGrp="1"/>
          </p:cNvSpPr>
          <p:nvPr>
            <p:ph type="title"/>
          </p:nvPr>
        </p:nvSpPr>
        <p:spPr>
          <a:xfrm>
            <a:off x="304801" y="167508"/>
            <a:ext cx="10212939" cy="615950"/>
          </a:xfrm>
        </p:spPr>
        <p:txBody>
          <a:bodyPr/>
          <a:lstStyle/>
          <a:p>
            <a:r>
              <a:rPr lang="en-US" sz="3200" dirty="0"/>
              <a:t>Stiffener Modeling Approaches: Example Case Results</a:t>
            </a:r>
          </a:p>
        </p:txBody>
      </p:sp>
      <p:sp>
        <p:nvSpPr>
          <p:cNvPr id="8" name="Content Placeholder 9">
            <a:extLst>
              <a:ext uri="{FF2B5EF4-FFF2-40B4-BE49-F238E27FC236}">
                <a16:creationId xmlns:a16="http://schemas.microsoft.com/office/drawing/2014/main" id="{8D81BAED-BAE8-449A-8D43-3CF94D74C7BB}"/>
              </a:ext>
            </a:extLst>
          </p:cNvPr>
          <p:cNvSpPr txBox="1">
            <a:spLocks/>
          </p:cNvSpPr>
          <p:nvPr/>
        </p:nvSpPr>
        <p:spPr>
          <a:xfrm>
            <a:off x="172085" y="1221557"/>
            <a:ext cx="6624468" cy="5380856"/>
          </a:xfrm>
          <a:prstGeom prst="rect">
            <a:avLst/>
          </a:prstGeom>
        </p:spPr>
        <p:txBody>
          <a:bodyPr/>
          <a:lstStyle>
            <a:lvl1pPr marL="342900" indent="-342900"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20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14" name="TextBox 13">
            <a:extLst>
              <a:ext uri="{FF2B5EF4-FFF2-40B4-BE49-F238E27FC236}">
                <a16:creationId xmlns:a16="http://schemas.microsoft.com/office/drawing/2014/main" id="{E486E4F7-DE25-43AA-8485-915F9FBB4A97}"/>
              </a:ext>
            </a:extLst>
          </p:cNvPr>
          <p:cNvSpPr txBox="1"/>
          <p:nvPr/>
        </p:nvSpPr>
        <p:spPr>
          <a:xfrm>
            <a:off x="1247943" y="2630470"/>
            <a:ext cx="2753248" cy="369332"/>
          </a:xfrm>
          <a:prstGeom prst="rect">
            <a:avLst/>
          </a:prstGeom>
          <a:noFill/>
        </p:spPr>
        <p:txBody>
          <a:bodyPr wrap="square">
            <a:spAutoFit/>
          </a:bodyPr>
          <a:lstStyle/>
          <a:p>
            <a:r>
              <a:rPr lang="en-US" sz="1800" b="1" dirty="0">
                <a:effectLst/>
                <a:ea typeface="Times New Roman" panose="02020603050405020304" pitchFamily="18" charset="0"/>
              </a:rPr>
              <a:t>Beam-reinforced results</a:t>
            </a:r>
            <a:endParaRPr lang="en-US" dirty="0"/>
          </a:p>
        </p:txBody>
      </p:sp>
      <p:sp>
        <p:nvSpPr>
          <p:cNvPr id="16" name="TextBox 15">
            <a:extLst>
              <a:ext uri="{FF2B5EF4-FFF2-40B4-BE49-F238E27FC236}">
                <a16:creationId xmlns:a16="http://schemas.microsoft.com/office/drawing/2014/main" id="{1F6E5E3E-08FC-4B8E-B6FB-68ABC97B82FB}"/>
              </a:ext>
            </a:extLst>
          </p:cNvPr>
          <p:cNvSpPr txBox="1"/>
          <p:nvPr/>
        </p:nvSpPr>
        <p:spPr>
          <a:xfrm>
            <a:off x="6318739" y="2630352"/>
            <a:ext cx="2753248" cy="369332"/>
          </a:xfrm>
          <a:prstGeom prst="rect">
            <a:avLst/>
          </a:prstGeom>
          <a:noFill/>
        </p:spPr>
        <p:txBody>
          <a:bodyPr wrap="square">
            <a:spAutoFit/>
          </a:bodyPr>
          <a:lstStyle/>
          <a:p>
            <a:r>
              <a:rPr lang="en-US" sz="1800" b="1" dirty="0">
                <a:effectLst/>
                <a:ea typeface="Times New Roman" panose="02020603050405020304" pitchFamily="18" charset="0"/>
              </a:rPr>
              <a:t>CSL-reinforced results</a:t>
            </a:r>
            <a:endParaRPr lang="en-US" dirty="0"/>
          </a:p>
        </p:txBody>
      </p:sp>
      <p:sp>
        <p:nvSpPr>
          <p:cNvPr id="18" name="TextBox 17">
            <a:extLst>
              <a:ext uri="{FF2B5EF4-FFF2-40B4-BE49-F238E27FC236}">
                <a16:creationId xmlns:a16="http://schemas.microsoft.com/office/drawing/2014/main" id="{A987E2AB-8D40-472F-87DF-9C286FD7A3A5}"/>
              </a:ext>
            </a:extLst>
          </p:cNvPr>
          <p:cNvSpPr txBox="1"/>
          <p:nvPr/>
        </p:nvSpPr>
        <p:spPr>
          <a:xfrm>
            <a:off x="962851" y="4508030"/>
            <a:ext cx="2753248" cy="369332"/>
          </a:xfrm>
          <a:prstGeom prst="rect">
            <a:avLst/>
          </a:prstGeom>
          <a:noFill/>
        </p:spPr>
        <p:txBody>
          <a:bodyPr wrap="square">
            <a:spAutoFit/>
          </a:bodyPr>
          <a:lstStyle/>
          <a:p>
            <a:r>
              <a:rPr lang="en-US" sz="1800" b="1" dirty="0">
                <a:effectLst/>
                <a:ea typeface="Times New Roman" panose="02020603050405020304" pitchFamily="18" charset="0"/>
              </a:rPr>
              <a:t>Hybrid-reinforced results</a:t>
            </a:r>
            <a:endParaRPr lang="en-US" dirty="0"/>
          </a:p>
        </p:txBody>
      </p:sp>
      <p:graphicFrame>
        <p:nvGraphicFramePr>
          <p:cNvPr id="4" name="Content Placeholder 3">
            <a:extLst>
              <a:ext uri="{FF2B5EF4-FFF2-40B4-BE49-F238E27FC236}">
                <a16:creationId xmlns:a16="http://schemas.microsoft.com/office/drawing/2014/main" id="{9852C430-F349-4500-9950-E8742AFA704A}"/>
              </a:ext>
            </a:extLst>
          </p:cNvPr>
          <p:cNvGraphicFramePr>
            <a:graphicFrameLocks noGrp="1"/>
          </p:cNvGraphicFramePr>
          <p:nvPr>
            <p:ph idx="1"/>
            <p:extLst>
              <p:ext uri="{D42A27DB-BD31-4B8C-83A1-F6EECF244321}">
                <p14:modId xmlns:p14="http://schemas.microsoft.com/office/powerpoint/2010/main" val="586594860"/>
              </p:ext>
            </p:extLst>
          </p:nvPr>
        </p:nvGraphicFramePr>
        <p:xfrm>
          <a:off x="291402" y="4984413"/>
          <a:ext cx="9586127" cy="1781304"/>
        </p:xfrm>
        <a:graphic>
          <a:graphicData uri="http://schemas.openxmlformats.org/drawingml/2006/table">
            <a:tbl>
              <a:tblPr firstRow="1" firstCol="1" bandRow="1">
                <a:tableStyleId>{5C22544A-7EE6-4342-B048-85BDC9FD1C3A}</a:tableStyleId>
              </a:tblPr>
              <a:tblGrid>
                <a:gridCol w="2632668">
                  <a:extLst>
                    <a:ext uri="{9D8B030D-6E8A-4147-A177-3AD203B41FA5}">
                      <a16:colId xmlns:a16="http://schemas.microsoft.com/office/drawing/2014/main" val="2002782972"/>
                    </a:ext>
                  </a:extLst>
                </a:gridCol>
                <a:gridCol w="1808703">
                  <a:extLst>
                    <a:ext uri="{9D8B030D-6E8A-4147-A177-3AD203B41FA5}">
                      <a16:colId xmlns:a16="http://schemas.microsoft.com/office/drawing/2014/main" val="1231518039"/>
                    </a:ext>
                  </a:extLst>
                </a:gridCol>
                <a:gridCol w="2011548">
                  <a:extLst>
                    <a:ext uri="{9D8B030D-6E8A-4147-A177-3AD203B41FA5}">
                      <a16:colId xmlns:a16="http://schemas.microsoft.com/office/drawing/2014/main" val="3477662510"/>
                    </a:ext>
                  </a:extLst>
                </a:gridCol>
                <a:gridCol w="1342803">
                  <a:extLst>
                    <a:ext uri="{9D8B030D-6E8A-4147-A177-3AD203B41FA5}">
                      <a16:colId xmlns:a16="http://schemas.microsoft.com/office/drawing/2014/main" val="1757965991"/>
                    </a:ext>
                  </a:extLst>
                </a:gridCol>
                <a:gridCol w="1790405">
                  <a:extLst>
                    <a:ext uri="{9D8B030D-6E8A-4147-A177-3AD203B41FA5}">
                      <a16:colId xmlns:a16="http://schemas.microsoft.com/office/drawing/2014/main" val="4165175034"/>
                    </a:ext>
                  </a:extLst>
                </a:gridCol>
              </a:tblGrid>
              <a:tr h="142875">
                <a:tc>
                  <a:txBody>
                    <a:bodyPr/>
                    <a:lstStyle/>
                    <a:p>
                      <a:pPr marL="0" marR="0" algn="ctr" fontAlgn="base">
                        <a:lnSpc>
                          <a:spcPct val="107000"/>
                        </a:lnSpc>
                        <a:spcBef>
                          <a:spcPts val="0"/>
                        </a:spcBef>
                        <a:spcAft>
                          <a:spcPts val="0"/>
                        </a:spcAft>
                      </a:pPr>
                      <a:r>
                        <a:rPr lang="en-US" sz="1400" b="1" dirty="0">
                          <a:effectLst/>
                        </a:rPr>
                        <a:t>Model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Maximum displacement, in.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Displacement difference to beam baseline, %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Maximum Tsai-Hill failure index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Failure index difference to beam baseline, %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361772352"/>
                  </a:ext>
                </a:extLst>
              </a:tr>
              <a:tr h="0">
                <a:tc>
                  <a:txBody>
                    <a:bodyPr/>
                    <a:lstStyle/>
                    <a:p>
                      <a:pPr marL="0" marR="0" algn="ctr" fontAlgn="base">
                        <a:lnSpc>
                          <a:spcPct val="107000"/>
                        </a:lnSpc>
                        <a:spcBef>
                          <a:spcPts val="0"/>
                        </a:spcBef>
                        <a:spcAft>
                          <a:spcPts val="0"/>
                        </a:spcAft>
                      </a:pPr>
                      <a:r>
                        <a:rPr lang="en-US" sz="1400" b="1" dirty="0">
                          <a:effectLst/>
                        </a:rPr>
                        <a:t>Tapered panel</a:t>
                      </a:r>
                    </a:p>
                    <a:p>
                      <a:pPr marL="0" marR="0" algn="ctr" fontAlgn="base">
                        <a:lnSpc>
                          <a:spcPct val="107000"/>
                        </a:lnSpc>
                        <a:spcBef>
                          <a:spcPts val="0"/>
                        </a:spcBef>
                        <a:spcAft>
                          <a:spcPts val="0"/>
                        </a:spcAft>
                      </a:pPr>
                      <a:r>
                        <a:rPr lang="en-US" sz="1400" b="1" dirty="0">
                          <a:effectLst/>
                        </a:rPr>
                        <a:t>beam-reinforced</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75.1 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a:effectLst/>
                        </a:rPr>
                        <a:t>0.0244 </a:t>
                      </a:r>
                      <a:endParaRPr lang="en-US"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475709137"/>
                  </a:ext>
                </a:extLst>
              </a:tr>
              <a:tr h="0">
                <a:tc>
                  <a:txBody>
                    <a:bodyPr/>
                    <a:lstStyle/>
                    <a:p>
                      <a:pPr marL="0" marR="0" algn="ctr" fontAlgn="base">
                        <a:lnSpc>
                          <a:spcPct val="107000"/>
                        </a:lnSpc>
                        <a:spcBef>
                          <a:spcPts val="0"/>
                        </a:spcBef>
                        <a:spcAft>
                          <a:spcPts val="0"/>
                        </a:spcAft>
                      </a:pPr>
                      <a:r>
                        <a:rPr lang="en-US" sz="1400" b="1" dirty="0">
                          <a:effectLst/>
                        </a:rPr>
                        <a:t>Tapered panel</a:t>
                      </a:r>
                    </a:p>
                    <a:p>
                      <a:pPr marL="0" marR="0" algn="ctr" fontAlgn="base">
                        <a:lnSpc>
                          <a:spcPct val="107000"/>
                        </a:lnSpc>
                        <a:spcBef>
                          <a:spcPts val="0"/>
                        </a:spcBef>
                        <a:spcAft>
                          <a:spcPts val="0"/>
                        </a:spcAft>
                      </a:pPr>
                      <a:r>
                        <a:rPr lang="en-US" sz="1400" b="1" dirty="0">
                          <a:effectLst/>
                        </a:rPr>
                        <a:t>CSL-reinforced</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78.3</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+3.99</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0.0251</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+2.87</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954550902"/>
                  </a:ext>
                </a:extLst>
              </a:tr>
              <a:tr h="0">
                <a:tc>
                  <a:txBody>
                    <a:bodyPr/>
                    <a:lstStyle/>
                    <a:p>
                      <a:pPr marL="0" marR="0" algn="ctr" fontAlgn="base">
                        <a:lnSpc>
                          <a:spcPct val="107000"/>
                        </a:lnSpc>
                        <a:spcBef>
                          <a:spcPts val="0"/>
                        </a:spcBef>
                        <a:spcAft>
                          <a:spcPts val="0"/>
                        </a:spcAft>
                      </a:pPr>
                      <a:r>
                        <a:rPr lang="en-US" sz="1400" b="1" dirty="0">
                          <a:effectLst/>
                        </a:rPr>
                        <a:t>Tapered panel</a:t>
                      </a:r>
                    </a:p>
                    <a:p>
                      <a:pPr marL="0" marR="0" algn="ctr" fontAlgn="base">
                        <a:lnSpc>
                          <a:spcPct val="107000"/>
                        </a:lnSpc>
                        <a:spcBef>
                          <a:spcPts val="0"/>
                        </a:spcBef>
                        <a:spcAft>
                          <a:spcPts val="0"/>
                        </a:spcAft>
                      </a:pPr>
                      <a:r>
                        <a:rPr lang="en-US" sz="1400" b="1" dirty="0">
                          <a:effectLst/>
                        </a:rPr>
                        <a:t>hybrid-reinforced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a:effectLst/>
                        </a:rPr>
                        <a:t>76.5 </a:t>
                      </a:r>
                      <a:endParaRPr lang="en-US"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a:effectLst/>
                        </a:rPr>
                        <a:t>+1.86 </a:t>
                      </a:r>
                      <a:endParaRPr lang="en-US"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0.0243 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fontAlgn="base">
                        <a:lnSpc>
                          <a:spcPct val="107000"/>
                        </a:lnSpc>
                        <a:spcBef>
                          <a:spcPts val="0"/>
                        </a:spcBef>
                        <a:spcAft>
                          <a:spcPts val="0"/>
                        </a:spcAft>
                      </a:pPr>
                      <a:r>
                        <a:rPr lang="en-US" sz="1400" b="1" dirty="0">
                          <a:effectLst/>
                        </a:rPr>
                        <a:t>-1.64</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952396311"/>
                  </a:ext>
                </a:extLst>
              </a:tr>
            </a:tbl>
          </a:graphicData>
        </a:graphic>
      </p:graphicFrame>
      <p:pic>
        <p:nvPicPr>
          <p:cNvPr id="19" name="Picture 18">
            <a:extLst>
              <a:ext uri="{FF2B5EF4-FFF2-40B4-BE49-F238E27FC236}">
                <a16:creationId xmlns:a16="http://schemas.microsoft.com/office/drawing/2014/main" id="{3758579D-4093-4C01-8F73-0C3F37F4323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9098" y="1027814"/>
            <a:ext cx="4547862" cy="1674605"/>
          </a:xfrm>
          <a:prstGeom prst="rect">
            <a:avLst/>
          </a:prstGeom>
          <a:noFill/>
          <a:ln>
            <a:noFill/>
          </a:ln>
        </p:spPr>
      </p:pic>
      <p:pic>
        <p:nvPicPr>
          <p:cNvPr id="20" name="Picture 19">
            <a:extLst>
              <a:ext uri="{FF2B5EF4-FFF2-40B4-BE49-F238E27FC236}">
                <a16:creationId xmlns:a16="http://schemas.microsoft.com/office/drawing/2014/main" id="{7F019C96-924B-4298-A55E-1F3F84A56909}"/>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59957" y="1087403"/>
            <a:ext cx="4595734" cy="1674605"/>
          </a:xfrm>
          <a:prstGeom prst="rect">
            <a:avLst/>
          </a:prstGeom>
          <a:noFill/>
          <a:ln>
            <a:noFill/>
          </a:ln>
        </p:spPr>
      </p:pic>
      <p:pic>
        <p:nvPicPr>
          <p:cNvPr id="21" name="Picture 20">
            <a:extLst>
              <a:ext uri="{FF2B5EF4-FFF2-40B4-BE49-F238E27FC236}">
                <a16:creationId xmlns:a16="http://schemas.microsoft.com/office/drawing/2014/main" id="{1F52380E-49EE-4809-B95C-2695DDDFEBFB}"/>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2045" y="2988333"/>
            <a:ext cx="4576452" cy="1674605"/>
          </a:xfrm>
          <a:prstGeom prst="rect">
            <a:avLst/>
          </a:prstGeom>
          <a:noFill/>
          <a:ln>
            <a:noFill/>
          </a:ln>
        </p:spPr>
      </p:pic>
      <p:grpSp>
        <p:nvGrpSpPr>
          <p:cNvPr id="2" name="Group 1">
            <a:extLst>
              <a:ext uri="{FF2B5EF4-FFF2-40B4-BE49-F238E27FC236}">
                <a16:creationId xmlns:a16="http://schemas.microsoft.com/office/drawing/2014/main" id="{2580A37E-A333-4EAD-8638-8D3FC56BAB5D}"/>
              </a:ext>
            </a:extLst>
          </p:cNvPr>
          <p:cNvGrpSpPr/>
          <p:nvPr/>
        </p:nvGrpSpPr>
        <p:grpSpPr>
          <a:xfrm>
            <a:off x="5181601" y="3168502"/>
            <a:ext cx="4706679" cy="1378218"/>
            <a:chOff x="5798289" y="3097618"/>
            <a:chExt cx="4706679" cy="1378218"/>
          </a:xfrm>
        </p:grpSpPr>
        <p:sp>
          <p:nvSpPr>
            <p:cNvPr id="12" name="TextBox 11">
              <a:extLst>
                <a:ext uri="{FF2B5EF4-FFF2-40B4-BE49-F238E27FC236}">
                  <a16:creationId xmlns:a16="http://schemas.microsoft.com/office/drawing/2014/main" id="{7D819D4D-91F7-4890-B061-AD371E10B599}"/>
                </a:ext>
              </a:extLst>
            </p:cNvPr>
            <p:cNvSpPr txBox="1"/>
            <p:nvPr/>
          </p:nvSpPr>
          <p:spPr>
            <a:xfrm>
              <a:off x="7367388" y="4106504"/>
              <a:ext cx="2753249" cy="369332"/>
            </a:xfrm>
            <a:prstGeom prst="rect">
              <a:avLst/>
            </a:prstGeom>
            <a:noFill/>
          </p:spPr>
          <p:txBody>
            <a:bodyPr wrap="square" rtlCol="0">
              <a:spAutoFit/>
            </a:bodyPr>
            <a:lstStyle/>
            <a:p>
              <a:r>
                <a:rPr lang="en-US" b="1" dirty="0"/>
                <a:t>Loading Scenario</a:t>
              </a:r>
            </a:p>
          </p:txBody>
        </p:sp>
        <p:sp>
          <p:nvSpPr>
            <p:cNvPr id="13" name="Rectangle 12">
              <a:extLst>
                <a:ext uri="{FF2B5EF4-FFF2-40B4-BE49-F238E27FC236}">
                  <a16:creationId xmlns:a16="http://schemas.microsoft.com/office/drawing/2014/main" id="{6E1A24C8-01D6-41B7-9AE8-9F7131724702}"/>
                </a:ext>
              </a:extLst>
            </p:cNvPr>
            <p:cNvSpPr/>
            <p:nvPr/>
          </p:nvSpPr>
          <p:spPr>
            <a:xfrm>
              <a:off x="6592186" y="3579628"/>
              <a:ext cx="3189767" cy="106325"/>
            </a:xfrm>
            <a:prstGeom prst="rect">
              <a:avLst/>
            </a:prstGeom>
            <a:solidFill>
              <a:srgbClr val="0533F2"/>
            </a:solidFill>
            <a:ln>
              <a:solidFill>
                <a:srgbClr val="0533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Down 14">
              <a:extLst>
                <a:ext uri="{FF2B5EF4-FFF2-40B4-BE49-F238E27FC236}">
                  <a16:creationId xmlns:a16="http://schemas.microsoft.com/office/drawing/2014/main" id="{3C3ACA03-0408-40EC-89B8-A667728D94EB}"/>
                </a:ext>
              </a:extLst>
            </p:cNvPr>
            <p:cNvSpPr/>
            <p:nvPr/>
          </p:nvSpPr>
          <p:spPr>
            <a:xfrm rot="10800000">
              <a:off x="6492949" y="3097618"/>
              <a:ext cx="177209" cy="46783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F64D02DE-C08C-4A79-B88F-012BC742D4D3}"/>
                </a:ext>
              </a:extLst>
            </p:cNvPr>
            <p:cNvSpPr txBox="1"/>
            <p:nvPr/>
          </p:nvSpPr>
          <p:spPr>
            <a:xfrm>
              <a:off x="5798289" y="3232298"/>
              <a:ext cx="815163" cy="307777"/>
            </a:xfrm>
            <a:prstGeom prst="rect">
              <a:avLst/>
            </a:prstGeom>
            <a:noFill/>
          </p:spPr>
          <p:txBody>
            <a:bodyPr wrap="square" rtlCol="0">
              <a:spAutoFit/>
            </a:bodyPr>
            <a:lstStyle/>
            <a:p>
              <a:r>
                <a:rPr lang="en-US" sz="1400" dirty="0"/>
                <a:t>250 </a:t>
              </a:r>
              <a:r>
                <a:rPr lang="en-US" sz="1400" dirty="0" err="1"/>
                <a:t>lbs</a:t>
              </a:r>
              <a:endParaRPr lang="en-US" sz="1400" dirty="0"/>
            </a:p>
          </p:txBody>
        </p:sp>
        <p:sp>
          <p:nvSpPr>
            <p:cNvPr id="22" name="Isosceles Triangle 21">
              <a:extLst>
                <a:ext uri="{FF2B5EF4-FFF2-40B4-BE49-F238E27FC236}">
                  <a16:creationId xmlns:a16="http://schemas.microsoft.com/office/drawing/2014/main" id="{AAC0C491-8B28-4F2E-8ED0-285C7894F1C0}"/>
                </a:ext>
              </a:extLst>
            </p:cNvPr>
            <p:cNvSpPr/>
            <p:nvPr/>
          </p:nvSpPr>
          <p:spPr>
            <a:xfrm>
              <a:off x="9696893" y="3707217"/>
              <a:ext cx="120502" cy="13467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a:extLst>
                <a:ext uri="{FF2B5EF4-FFF2-40B4-BE49-F238E27FC236}">
                  <a16:creationId xmlns:a16="http://schemas.microsoft.com/office/drawing/2014/main" id="{866A84BF-1B56-446B-A00C-7B8D8B7E01B0}"/>
                </a:ext>
              </a:extLst>
            </p:cNvPr>
            <p:cNvSpPr/>
            <p:nvPr/>
          </p:nvSpPr>
          <p:spPr>
            <a:xfrm rot="16200000">
              <a:off x="9835123" y="3576083"/>
              <a:ext cx="120502" cy="13467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0CE9C5B5-A04E-481F-AC31-FA780D98B9A9}"/>
                </a:ext>
              </a:extLst>
            </p:cNvPr>
            <p:cNvSpPr txBox="1"/>
            <p:nvPr/>
          </p:nvSpPr>
          <p:spPr>
            <a:xfrm>
              <a:off x="9257413" y="3172402"/>
              <a:ext cx="1247555" cy="307777"/>
            </a:xfrm>
            <a:prstGeom prst="rect">
              <a:avLst/>
            </a:prstGeom>
            <a:noFill/>
          </p:spPr>
          <p:txBody>
            <a:bodyPr wrap="square" rtlCol="0">
              <a:spAutoFit/>
            </a:bodyPr>
            <a:lstStyle/>
            <a:p>
              <a:r>
                <a:rPr lang="en-US" sz="1400" dirty="0"/>
                <a:t>Clamped Edge</a:t>
              </a:r>
            </a:p>
          </p:txBody>
        </p:sp>
        <p:sp>
          <p:nvSpPr>
            <p:cNvPr id="25" name="Oval 24">
              <a:extLst>
                <a:ext uri="{FF2B5EF4-FFF2-40B4-BE49-F238E27FC236}">
                  <a16:creationId xmlns:a16="http://schemas.microsoft.com/office/drawing/2014/main" id="{3BD11A90-65E9-4FBE-A0C7-18B073D9CAFB}"/>
                </a:ext>
              </a:extLst>
            </p:cNvPr>
            <p:cNvSpPr/>
            <p:nvPr/>
          </p:nvSpPr>
          <p:spPr>
            <a:xfrm>
              <a:off x="9682716" y="3572541"/>
              <a:ext cx="120502" cy="120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Box 25">
            <a:extLst>
              <a:ext uri="{FF2B5EF4-FFF2-40B4-BE49-F238E27FC236}">
                <a16:creationId xmlns:a16="http://schemas.microsoft.com/office/drawing/2014/main" id="{4DF7DBC1-8A93-4F88-97D2-831659C2457B}"/>
              </a:ext>
            </a:extLst>
          </p:cNvPr>
          <p:cNvSpPr txBox="1"/>
          <p:nvPr/>
        </p:nvSpPr>
        <p:spPr>
          <a:xfrm>
            <a:off x="737191" y="3044811"/>
            <a:ext cx="2686493" cy="307777"/>
          </a:xfrm>
          <a:prstGeom prst="rect">
            <a:avLst/>
          </a:prstGeom>
          <a:solidFill>
            <a:schemeClr val="bg1"/>
          </a:solidFill>
        </p:spPr>
        <p:txBody>
          <a:bodyPr wrap="square" rtlCol="0">
            <a:spAutoFit/>
          </a:bodyPr>
          <a:lstStyle/>
          <a:p>
            <a:r>
              <a:rPr lang="en-US" sz="1400" dirty="0"/>
              <a:t>Maximum displacement = 76.5 in</a:t>
            </a:r>
          </a:p>
        </p:txBody>
      </p:sp>
      <p:sp>
        <p:nvSpPr>
          <p:cNvPr id="27" name="TextBox 26">
            <a:extLst>
              <a:ext uri="{FF2B5EF4-FFF2-40B4-BE49-F238E27FC236}">
                <a16:creationId xmlns:a16="http://schemas.microsoft.com/office/drawing/2014/main" id="{F8A2936C-75F1-40C5-BEA6-750B7B5ABD6B}"/>
              </a:ext>
            </a:extLst>
          </p:cNvPr>
          <p:cNvSpPr txBox="1"/>
          <p:nvPr/>
        </p:nvSpPr>
        <p:spPr>
          <a:xfrm>
            <a:off x="1080976" y="1205378"/>
            <a:ext cx="2686493" cy="307777"/>
          </a:xfrm>
          <a:prstGeom prst="rect">
            <a:avLst/>
          </a:prstGeom>
          <a:solidFill>
            <a:schemeClr val="bg1"/>
          </a:solidFill>
        </p:spPr>
        <p:txBody>
          <a:bodyPr wrap="square" rtlCol="0">
            <a:spAutoFit/>
          </a:bodyPr>
          <a:lstStyle/>
          <a:p>
            <a:r>
              <a:rPr lang="en-US" sz="1400" dirty="0"/>
              <a:t>Maximum displacement = 75.1 in</a:t>
            </a:r>
          </a:p>
        </p:txBody>
      </p:sp>
      <p:sp>
        <p:nvSpPr>
          <p:cNvPr id="28" name="TextBox 27">
            <a:extLst>
              <a:ext uri="{FF2B5EF4-FFF2-40B4-BE49-F238E27FC236}">
                <a16:creationId xmlns:a16="http://schemas.microsoft.com/office/drawing/2014/main" id="{9CBC1AB8-FED3-4A53-8C0C-517722385193}"/>
              </a:ext>
            </a:extLst>
          </p:cNvPr>
          <p:cNvSpPr txBox="1"/>
          <p:nvPr/>
        </p:nvSpPr>
        <p:spPr>
          <a:xfrm>
            <a:off x="6134986" y="1226643"/>
            <a:ext cx="2686493" cy="307777"/>
          </a:xfrm>
          <a:prstGeom prst="rect">
            <a:avLst/>
          </a:prstGeom>
          <a:solidFill>
            <a:schemeClr val="bg1"/>
          </a:solidFill>
        </p:spPr>
        <p:txBody>
          <a:bodyPr wrap="square" rtlCol="0">
            <a:spAutoFit/>
          </a:bodyPr>
          <a:lstStyle/>
          <a:p>
            <a:r>
              <a:rPr lang="en-US" sz="1400" dirty="0"/>
              <a:t>Maximum displacement = 78.3 in</a:t>
            </a:r>
          </a:p>
        </p:txBody>
      </p:sp>
      <p:sp>
        <p:nvSpPr>
          <p:cNvPr id="29" name="TextBox 28">
            <a:extLst>
              <a:ext uri="{FF2B5EF4-FFF2-40B4-BE49-F238E27FC236}">
                <a16:creationId xmlns:a16="http://schemas.microsoft.com/office/drawing/2014/main" id="{D8DA2DB0-9D2C-46F8-96B7-8DBA9DC9DE6F}"/>
              </a:ext>
            </a:extLst>
          </p:cNvPr>
          <p:cNvSpPr txBox="1"/>
          <p:nvPr/>
        </p:nvSpPr>
        <p:spPr>
          <a:xfrm>
            <a:off x="3632791" y="1021081"/>
            <a:ext cx="1630326" cy="276999"/>
          </a:xfrm>
          <a:prstGeom prst="rect">
            <a:avLst/>
          </a:prstGeom>
          <a:solidFill>
            <a:schemeClr val="bg1"/>
          </a:solidFill>
        </p:spPr>
        <p:txBody>
          <a:bodyPr wrap="square" rtlCol="0">
            <a:spAutoFit/>
          </a:bodyPr>
          <a:lstStyle/>
          <a:p>
            <a:r>
              <a:rPr lang="en-US" sz="1200" dirty="0"/>
              <a:t>Tsai-Hill failure index</a:t>
            </a:r>
          </a:p>
        </p:txBody>
      </p:sp>
      <p:sp>
        <p:nvSpPr>
          <p:cNvPr id="31" name="TextBox 30">
            <a:extLst>
              <a:ext uri="{FF2B5EF4-FFF2-40B4-BE49-F238E27FC236}">
                <a16:creationId xmlns:a16="http://schemas.microsoft.com/office/drawing/2014/main" id="{5310294B-03C3-47D0-9BE7-BD84ED4B752E}"/>
              </a:ext>
            </a:extLst>
          </p:cNvPr>
          <p:cNvSpPr txBox="1"/>
          <p:nvPr/>
        </p:nvSpPr>
        <p:spPr>
          <a:xfrm>
            <a:off x="3452037" y="2931397"/>
            <a:ext cx="1630326" cy="276999"/>
          </a:xfrm>
          <a:prstGeom prst="rect">
            <a:avLst/>
          </a:prstGeom>
          <a:solidFill>
            <a:schemeClr val="bg1"/>
          </a:solidFill>
        </p:spPr>
        <p:txBody>
          <a:bodyPr wrap="square" rtlCol="0">
            <a:spAutoFit/>
          </a:bodyPr>
          <a:lstStyle/>
          <a:p>
            <a:r>
              <a:rPr lang="en-US" sz="1200" dirty="0"/>
              <a:t>Tsai-Hill failure index</a:t>
            </a:r>
          </a:p>
        </p:txBody>
      </p:sp>
      <p:sp>
        <p:nvSpPr>
          <p:cNvPr id="32" name="TextBox 31">
            <a:extLst>
              <a:ext uri="{FF2B5EF4-FFF2-40B4-BE49-F238E27FC236}">
                <a16:creationId xmlns:a16="http://schemas.microsoft.com/office/drawing/2014/main" id="{432AA80A-04F2-4043-9512-166919E34AA2}"/>
              </a:ext>
            </a:extLst>
          </p:cNvPr>
          <p:cNvSpPr txBox="1"/>
          <p:nvPr/>
        </p:nvSpPr>
        <p:spPr>
          <a:xfrm>
            <a:off x="8952615" y="1017537"/>
            <a:ext cx="1630326" cy="276999"/>
          </a:xfrm>
          <a:prstGeom prst="rect">
            <a:avLst/>
          </a:prstGeom>
          <a:solidFill>
            <a:schemeClr val="bg1"/>
          </a:solidFill>
        </p:spPr>
        <p:txBody>
          <a:bodyPr wrap="square" rtlCol="0">
            <a:spAutoFit/>
          </a:bodyPr>
          <a:lstStyle/>
          <a:p>
            <a:r>
              <a:rPr lang="en-US" sz="1200" dirty="0"/>
              <a:t>Tsai-Hill failure index</a:t>
            </a:r>
          </a:p>
        </p:txBody>
      </p:sp>
      <p:sp>
        <p:nvSpPr>
          <p:cNvPr id="33" name="TextBox 32">
            <a:extLst>
              <a:ext uri="{FF2B5EF4-FFF2-40B4-BE49-F238E27FC236}">
                <a16:creationId xmlns:a16="http://schemas.microsoft.com/office/drawing/2014/main" id="{16A7BE21-5C32-4893-90EE-09182122C1EE}"/>
              </a:ext>
            </a:extLst>
          </p:cNvPr>
          <p:cNvSpPr txBox="1"/>
          <p:nvPr/>
        </p:nvSpPr>
        <p:spPr>
          <a:xfrm>
            <a:off x="3771013" y="2456121"/>
            <a:ext cx="570615" cy="276999"/>
          </a:xfrm>
          <a:prstGeom prst="rect">
            <a:avLst/>
          </a:prstGeom>
          <a:solidFill>
            <a:schemeClr val="bg1"/>
          </a:solidFill>
        </p:spPr>
        <p:txBody>
          <a:bodyPr wrap="square" rtlCol="0">
            <a:spAutoFit/>
          </a:bodyPr>
          <a:lstStyle/>
          <a:p>
            <a:pPr algn="r"/>
            <a:r>
              <a:rPr lang="en-US" sz="1200" dirty="0"/>
              <a:t>0.00</a:t>
            </a:r>
          </a:p>
        </p:txBody>
      </p:sp>
      <p:sp>
        <p:nvSpPr>
          <p:cNvPr id="34" name="TextBox 33">
            <a:extLst>
              <a:ext uri="{FF2B5EF4-FFF2-40B4-BE49-F238E27FC236}">
                <a16:creationId xmlns:a16="http://schemas.microsoft.com/office/drawing/2014/main" id="{32A733C0-AC30-4EC7-897B-740E0CB45476}"/>
              </a:ext>
            </a:extLst>
          </p:cNvPr>
          <p:cNvSpPr txBox="1"/>
          <p:nvPr/>
        </p:nvSpPr>
        <p:spPr>
          <a:xfrm>
            <a:off x="3593804" y="4440866"/>
            <a:ext cx="570615" cy="276999"/>
          </a:xfrm>
          <a:prstGeom prst="rect">
            <a:avLst/>
          </a:prstGeom>
          <a:solidFill>
            <a:schemeClr val="bg1"/>
          </a:solidFill>
        </p:spPr>
        <p:txBody>
          <a:bodyPr wrap="square" rtlCol="0">
            <a:spAutoFit/>
          </a:bodyPr>
          <a:lstStyle/>
          <a:p>
            <a:pPr algn="r"/>
            <a:r>
              <a:rPr lang="en-US" sz="1200" dirty="0"/>
              <a:t>0.00</a:t>
            </a:r>
          </a:p>
        </p:txBody>
      </p:sp>
      <p:sp>
        <p:nvSpPr>
          <p:cNvPr id="35" name="TextBox 34">
            <a:extLst>
              <a:ext uri="{FF2B5EF4-FFF2-40B4-BE49-F238E27FC236}">
                <a16:creationId xmlns:a16="http://schemas.microsoft.com/office/drawing/2014/main" id="{EAA1192D-2050-4D8B-A397-06D204D5DF56}"/>
              </a:ext>
            </a:extLst>
          </p:cNvPr>
          <p:cNvSpPr txBox="1"/>
          <p:nvPr/>
        </p:nvSpPr>
        <p:spPr>
          <a:xfrm>
            <a:off x="9094380" y="2555359"/>
            <a:ext cx="570615" cy="276999"/>
          </a:xfrm>
          <a:prstGeom prst="rect">
            <a:avLst/>
          </a:prstGeom>
          <a:solidFill>
            <a:schemeClr val="bg1"/>
          </a:solidFill>
        </p:spPr>
        <p:txBody>
          <a:bodyPr wrap="square" rtlCol="0">
            <a:spAutoFit/>
          </a:bodyPr>
          <a:lstStyle/>
          <a:p>
            <a:pPr algn="r"/>
            <a:r>
              <a:rPr lang="en-US" sz="1200" dirty="0"/>
              <a:t>0.00</a:t>
            </a:r>
          </a:p>
        </p:txBody>
      </p:sp>
      <p:sp>
        <p:nvSpPr>
          <p:cNvPr id="36" name="TextBox 35">
            <a:extLst>
              <a:ext uri="{FF2B5EF4-FFF2-40B4-BE49-F238E27FC236}">
                <a16:creationId xmlns:a16="http://schemas.microsoft.com/office/drawing/2014/main" id="{E8FB2A64-F50B-48B3-9C24-1C5F50FDA1E8}"/>
              </a:ext>
            </a:extLst>
          </p:cNvPr>
          <p:cNvSpPr txBox="1"/>
          <p:nvPr/>
        </p:nvSpPr>
        <p:spPr>
          <a:xfrm>
            <a:off x="3693042" y="1229833"/>
            <a:ext cx="652130" cy="276999"/>
          </a:xfrm>
          <a:prstGeom prst="rect">
            <a:avLst/>
          </a:prstGeom>
          <a:solidFill>
            <a:schemeClr val="bg1"/>
          </a:solidFill>
        </p:spPr>
        <p:txBody>
          <a:bodyPr wrap="square" rtlCol="0">
            <a:spAutoFit/>
          </a:bodyPr>
          <a:lstStyle/>
          <a:p>
            <a:pPr algn="r"/>
            <a:r>
              <a:rPr lang="en-US" sz="1200" dirty="0"/>
              <a:t>0.0244</a:t>
            </a:r>
          </a:p>
        </p:txBody>
      </p:sp>
      <p:sp>
        <p:nvSpPr>
          <p:cNvPr id="37" name="TextBox 36">
            <a:extLst>
              <a:ext uri="{FF2B5EF4-FFF2-40B4-BE49-F238E27FC236}">
                <a16:creationId xmlns:a16="http://schemas.microsoft.com/office/drawing/2014/main" id="{F8CB6831-EDF7-4D01-A5BE-F310963A8C9F}"/>
              </a:ext>
            </a:extLst>
          </p:cNvPr>
          <p:cNvSpPr txBox="1"/>
          <p:nvPr/>
        </p:nvSpPr>
        <p:spPr>
          <a:xfrm>
            <a:off x="3512289" y="3140149"/>
            <a:ext cx="652130" cy="276999"/>
          </a:xfrm>
          <a:prstGeom prst="rect">
            <a:avLst/>
          </a:prstGeom>
          <a:solidFill>
            <a:schemeClr val="bg1"/>
          </a:solidFill>
        </p:spPr>
        <p:txBody>
          <a:bodyPr wrap="square" rtlCol="0">
            <a:spAutoFit/>
          </a:bodyPr>
          <a:lstStyle/>
          <a:p>
            <a:pPr algn="r"/>
            <a:r>
              <a:rPr lang="en-US" sz="1200" dirty="0"/>
              <a:t>0.0243</a:t>
            </a:r>
          </a:p>
        </p:txBody>
      </p:sp>
      <p:sp>
        <p:nvSpPr>
          <p:cNvPr id="38" name="TextBox 37">
            <a:extLst>
              <a:ext uri="{FF2B5EF4-FFF2-40B4-BE49-F238E27FC236}">
                <a16:creationId xmlns:a16="http://schemas.microsoft.com/office/drawing/2014/main" id="{CB8A6BD6-F3DF-4EC2-8260-D8D62AC1CCAC}"/>
              </a:ext>
            </a:extLst>
          </p:cNvPr>
          <p:cNvSpPr txBox="1"/>
          <p:nvPr/>
        </p:nvSpPr>
        <p:spPr>
          <a:xfrm>
            <a:off x="9012865" y="1233377"/>
            <a:ext cx="652130" cy="276999"/>
          </a:xfrm>
          <a:prstGeom prst="rect">
            <a:avLst/>
          </a:prstGeom>
          <a:solidFill>
            <a:schemeClr val="bg1"/>
          </a:solidFill>
        </p:spPr>
        <p:txBody>
          <a:bodyPr wrap="square" rtlCol="0">
            <a:spAutoFit/>
          </a:bodyPr>
          <a:lstStyle/>
          <a:p>
            <a:pPr algn="r"/>
            <a:r>
              <a:rPr lang="en-US" sz="1200" dirty="0"/>
              <a:t>0.0251</a:t>
            </a:r>
          </a:p>
        </p:txBody>
      </p:sp>
    </p:spTree>
    <p:extLst>
      <p:ext uri="{BB962C8B-B14F-4D97-AF65-F5344CB8AC3E}">
        <p14:creationId xmlns:p14="http://schemas.microsoft.com/office/powerpoint/2010/main" val="3930654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E73FA7B-BB03-4168-8B9D-759B99CD9F37}"/>
              </a:ext>
            </a:extLst>
          </p:cNvPr>
          <p:cNvPicPr>
            <a:picLocks noChangeAspect="1"/>
          </p:cNvPicPr>
          <p:nvPr/>
        </p:nvPicPr>
        <p:blipFill>
          <a:blip r:embed="rId3"/>
          <a:stretch>
            <a:fillRect/>
          </a:stretch>
        </p:blipFill>
        <p:spPr>
          <a:xfrm>
            <a:off x="0" y="4397099"/>
            <a:ext cx="5574217" cy="1784314"/>
          </a:xfrm>
          <a:prstGeom prst="rect">
            <a:avLst/>
          </a:prstGeom>
        </p:spPr>
      </p:pic>
      <p:sp>
        <p:nvSpPr>
          <p:cNvPr id="9" name="Title 8">
            <a:extLst>
              <a:ext uri="{FF2B5EF4-FFF2-40B4-BE49-F238E27FC236}">
                <a16:creationId xmlns:a16="http://schemas.microsoft.com/office/drawing/2014/main" id="{15DC078B-F8FA-4646-9309-1F5A7A066185}"/>
              </a:ext>
            </a:extLst>
          </p:cNvPr>
          <p:cNvSpPr>
            <a:spLocks noGrp="1"/>
          </p:cNvSpPr>
          <p:nvPr>
            <p:ph type="title"/>
          </p:nvPr>
        </p:nvSpPr>
        <p:spPr>
          <a:xfrm>
            <a:off x="304801" y="167508"/>
            <a:ext cx="10212939" cy="615950"/>
          </a:xfrm>
        </p:spPr>
        <p:txBody>
          <a:bodyPr/>
          <a:lstStyle/>
          <a:p>
            <a:r>
              <a:rPr lang="en-US" sz="3200" dirty="0"/>
              <a:t>Integration Into Global Model</a:t>
            </a:r>
          </a:p>
        </p:txBody>
      </p:sp>
      <p:sp>
        <p:nvSpPr>
          <p:cNvPr id="8" name="Content Placeholder 9">
            <a:extLst>
              <a:ext uri="{FF2B5EF4-FFF2-40B4-BE49-F238E27FC236}">
                <a16:creationId xmlns:a16="http://schemas.microsoft.com/office/drawing/2014/main" id="{8D81BAED-BAE8-449A-8D43-3CF94D74C7BB}"/>
              </a:ext>
            </a:extLst>
          </p:cNvPr>
          <p:cNvSpPr txBox="1">
            <a:spLocks/>
          </p:cNvSpPr>
          <p:nvPr/>
        </p:nvSpPr>
        <p:spPr>
          <a:xfrm>
            <a:off x="172085" y="1221557"/>
            <a:ext cx="6624468" cy="5380856"/>
          </a:xfrm>
          <a:prstGeom prst="rect">
            <a:avLst/>
          </a:prstGeom>
        </p:spPr>
        <p:txBody>
          <a:bodyPr/>
          <a:lstStyle>
            <a:lvl1pPr marL="342900" indent="-342900"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20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3" name="Content Placeholder 2">
            <a:extLst>
              <a:ext uri="{FF2B5EF4-FFF2-40B4-BE49-F238E27FC236}">
                <a16:creationId xmlns:a16="http://schemas.microsoft.com/office/drawing/2014/main" id="{7D25003F-D827-4453-8541-5593B1CA5A78}"/>
              </a:ext>
            </a:extLst>
          </p:cNvPr>
          <p:cNvSpPr>
            <a:spLocks noGrp="1"/>
          </p:cNvSpPr>
          <p:nvPr>
            <p:ph idx="1"/>
          </p:nvPr>
        </p:nvSpPr>
        <p:spPr/>
        <p:txBody>
          <a:bodyPr/>
          <a:lstStyle/>
          <a:p>
            <a:r>
              <a:rPr lang="en-US" sz="2000" dirty="0"/>
              <a:t>CSL and hybrid approaches yield displacement and failure index results within 4% of beam approach </a:t>
            </a:r>
          </a:p>
          <a:p>
            <a:r>
              <a:rPr lang="en-US" sz="2000" dirty="0"/>
              <a:t>The global FEM was modified into three models: beam-reinforced, CSL-reinforced, and hybrid-reinforced</a:t>
            </a:r>
          </a:p>
        </p:txBody>
      </p:sp>
      <p:pic>
        <p:nvPicPr>
          <p:cNvPr id="6" name="Picture 5">
            <a:extLst>
              <a:ext uri="{FF2B5EF4-FFF2-40B4-BE49-F238E27FC236}">
                <a16:creationId xmlns:a16="http://schemas.microsoft.com/office/drawing/2014/main" id="{436EC39E-7396-4AC0-850A-35AD9BF95E6C}"/>
              </a:ext>
            </a:extLst>
          </p:cNvPr>
          <p:cNvPicPr>
            <a:picLocks noChangeAspect="1"/>
          </p:cNvPicPr>
          <p:nvPr/>
        </p:nvPicPr>
        <p:blipFill>
          <a:blip r:embed="rId4"/>
          <a:stretch>
            <a:fillRect/>
          </a:stretch>
        </p:blipFill>
        <p:spPr>
          <a:xfrm>
            <a:off x="194348" y="2474463"/>
            <a:ext cx="5295390" cy="1551732"/>
          </a:xfrm>
          <a:prstGeom prst="rect">
            <a:avLst/>
          </a:prstGeom>
        </p:spPr>
      </p:pic>
      <p:pic>
        <p:nvPicPr>
          <p:cNvPr id="12" name="Picture 11">
            <a:extLst>
              <a:ext uri="{FF2B5EF4-FFF2-40B4-BE49-F238E27FC236}">
                <a16:creationId xmlns:a16="http://schemas.microsoft.com/office/drawing/2014/main" id="{04A9B778-EA34-460B-95BC-ABECB599C026}"/>
              </a:ext>
            </a:extLst>
          </p:cNvPr>
          <p:cNvPicPr>
            <a:picLocks noChangeAspect="1"/>
          </p:cNvPicPr>
          <p:nvPr/>
        </p:nvPicPr>
        <p:blipFill>
          <a:blip r:embed="rId5"/>
          <a:stretch>
            <a:fillRect/>
          </a:stretch>
        </p:blipFill>
        <p:spPr>
          <a:xfrm>
            <a:off x="5432434" y="2483080"/>
            <a:ext cx="5457819" cy="2776491"/>
          </a:xfrm>
          <a:prstGeom prst="rect">
            <a:avLst/>
          </a:prstGeom>
        </p:spPr>
      </p:pic>
      <p:sp>
        <p:nvSpPr>
          <p:cNvPr id="22" name="TextBox 21">
            <a:extLst>
              <a:ext uri="{FF2B5EF4-FFF2-40B4-BE49-F238E27FC236}">
                <a16:creationId xmlns:a16="http://schemas.microsoft.com/office/drawing/2014/main" id="{401F864F-EAD1-4311-86E5-8E24F3200DFD}"/>
              </a:ext>
            </a:extLst>
          </p:cNvPr>
          <p:cNvSpPr txBox="1"/>
          <p:nvPr/>
        </p:nvSpPr>
        <p:spPr>
          <a:xfrm>
            <a:off x="910427" y="3826847"/>
            <a:ext cx="3717889" cy="369332"/>
          </a:xfrm>
          <a:prstGeom prst="rect">
            <a:avLst/>
          </a:prstGeom>
          <a:noFill/>
        </p:spPr>
        <p:txBody>
          <a:bodyPr wrap="square">
            <a:spAutoFit/>
          </a:bodyPr>
          <a:lstStyle/>
          <a:p>
            <a:r>
              <a:rPr lang="en-US" sz="1800" b="1" dirty="0">
                <a:effectLst/>
                <a:ea typeface="Times New Roman" panose="02020603050405020304" pitchFamily="18" charset="0"/>
              </a:rPr>
              <a:t>Beam-reinforced baseline model</a:t>
            </a:r>
            <a:endParaRPr lang="en-US" dirty="0"/>
          </a:p>
        </p:txBody>
      </p:sp>
      <p:sp>
        <p:nvSpPr>
          <p:cNvPr id="23" name="TextBox 22">
            <a:extLst>
              <a:ext uri="{FF2B5EF4-FFF2-40B4-BE49-F238E27FC236}">
                <a16:creationId xmlns:a16="http://schemas.microsoft.com/office/drawing/2014/main" id="{754BB135-F66F-4AC2-BD43-A2600B6828AC}"/>
              </a:ext>
            </a:extLst>
          </p:cNvPr>
          <p:cNvSpPr txBox="1"/>
          <p:nvPr/>
        </p:nvSpPr>
        <p:spPr>
          <a:xfrm>
            <a:off x="730765" y="5738798"/>
            <a:ext cx="4343653" cy="646331"/>
          </a:xfrm>
          <a:prstGeom prst="rect">
            <a:avLst/>
          </a:prstGeom>
          <a:noFill/>
        </p:spPr>
        <p:txBody>
          <a:bodyPr wrap="square">
            <a:spAutoFit/>
          </a:bodyPr>
          <a:lstStyle/>
          <a:p>
            <a:pPr algn="ctr"/>
            <a:r>
              <a:rPr lang="en-US" sz="1800" b="1" dirty="0">
                <a:effectLst/>
                <a:ea typeface="Times New Roman" panose="02020603050405020304" pitchFamily="18" charset="0"/>
              </a:rPr>
              <a:t>CSL-reinforced model </a:t>
            </a:r>
            <a:br>
              <a:rPr lang="en-US" sz="1800" b="1" dirty="0">
                <a:effectLst/>
                <a:ea typeface="Times New Roman" panose="02020603050405020304" pitchFamily="18" charset="0"/>
              </a:rPr>
            </a:br>
            <a:r>
              <a:rPr lang="en-US" sz="1800" b="1" dirty="0">
                <a:effectLst/>
                <a:ea typeface="Times New Roman" panose="02020603050405020304" pitchFamily="18" charset="0"/>
              </a:rPr>
              <a:t>(CSL property regions indicated by color)</a:t>
            </a:r>
            <a:endParaRPr lang="en-US" dirty="0"/>
          </a:p>
        </p:txBody>
      </p:sp>
      <p:sp>
        <p:nvSpPr>
          <p:cNvPr id="24" name="TextBox 23">
            <a:extLst>
              <a:ext uri="{FF2B5EF4-FFF2-40B4-BE49-F238E27FC236}">
                <a16:creationId xmlns:a16="http://schemas.microsoft.com/office/drawing/2014/main" id="{B2A46D31-9A84-44D3-B2C3-150D63E93492}"/>
              </a:ext>
            </a:extLst>
          </p:cNvPr>
          <p:cNvSpPr txBox="1"/>
          <p:nvPr/>
        </p:nvSpPr>
        <p:spPr>
          <a:xfrm>
            <a:off x="5858189" y="5495184"/>
            <a:ext cx="4407565" cy="923330"/>
          </a:xfrm>
          <a:prstGeom prst="rect">
            <a:avLst/>
          </a:prstGeom>
          <a:noFill/>
        </p:spPr>
        <p:txBody>
          <a:bodyPr wrap="square">
            <a:spAutoFit/>
          </a:bodyPr>
          <a:lstStyle/>
          <a:p>
            <a:pPr algn="ctr"/>
            <a:r>
              <a:rPr lang="en-US" b="1" dirty="0">
                <a:ea typeface="Times New Roman" panose="02020603050405020304" pitchFamily="18" charset="0"/>
              </a:rPr>
              <a:t>Hybrid</a:t>
            </a:r>
            <a:r>
              <a:rPr lang="en-US" sz="1800" b="1" dirty="0">
                <a:effectLst/>
                <a:ea typeface="Times New Roman" panose="02020603050405020304" pitchFamily="18" charset="0"/>
              </a:rPr>
              <a:t>-reinforced model </a:t>
            </a:r>
            <a:br>
              <a:rPr lang="en-US" sz="1800" b="1" dirty="0">
                <a:effectLst/>
                <a:ea typeface="Times New Roman" panose="02020603050405020304" pitchFamily="18" charset="0"/>
              </a:rPr>
            </a:br>
            <a:r>
              <a:rPr lang="en-US" sz="1800" b="1" dirty="0">
                <a:effectLst/>
                <a:ea typeface="Times New Roman" panose="02020603050405020304" pitchFamily="18" charset="0"/>
              </a:rPr>
              <a:t>(beam elements shown above and CSL property regions indicated by color below)</a:t>
            </a:r>
            <a:endParaRPr lang="en-US" dirty="0"/>
          </a:p>
        </p:txBody>
      </p:sp>
      <p:sp>
        <p:nvSpPr>
          <p:cNvPr id="2" name="TextBox 1">
            <a:extLst>
              <a:ext uri="{FF2B5EF4-FFF2-40B4-BE49-F238E27FC236}">
                <a16:creationId xmlns:a16="http://schemas.microsoft.com/office/drawing/2014/main" id="{E90EB71D-3372-474F-83A7-B44B8B86D558}"/>
              </a:ext>
            </a:extLst>
          </p:cNvPr>
          <p:cNvSpPr txBox="1"/>
          <p:nvPr/>
        </p:nvSpPr>
        <p:spPr>
          <a:xfrm>
            <a:off x="7516166" y="2381459"/>
            <a:ext cx="3959051" cy="369332"/>
          </a:xfrm>
          <a:prstGeom prst="rect">
            <a:avLst/>
          </a:prstGeom>
          <a:solidFill>
            <a:schemeClr val="bg1"/>
          </a:solidFill>
        </p:spPr>
        <p:txBody>
          <a:bodyPr wrap="square" rtlCol="0">
            <a:spAutoFit/>
          </a:bodyPr>
          <a:lstStyle/>
          <a:p>
            <a:r>
              <a:rPr lang="en-US" dirty="0"/>
              <a:t>Edge beams included with half-width</a:t>
            </a:r>
          </a:p>
        </p:txBody>
      </p:sp>
    </p:spTree>
    <p:extLst>
      <p:ext uri="{BB962C8B-B14F-4D97-AF65-F5344CB8AC3E}">
        <p14:creationId xmlns:p14="http://schemas.microsoft.com/office/powerpoint/2010/main" val="16193707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5DC078B-F8FA-4646-9309-1F5A7A066185}"/>
              </a:ext>
            </a:extLst>
          </p:cNvPr>
          <p:cNvSpPr>
            <a:spLocks noGrp="1"/>
          </p:cNvSpPr>
          <p:nvPr>
            <p:ph type="title"/>
          </p:nvPr>
        </p:nvSpPr>
        <p:spPr>
          <a:xfrm>
            <a:off x="1" y="167508"/>
            <a:ext cx="10731640" cy="615950"/>
          </a:xfrm>
        </p:spPr>
        <p:txBody>
          <a:bodyPr/>
          <a:lstStyle/>
          <a:p>
            <a:r>
              <a:rPr lang="en-US" sz="3200" dirty="0"/>
              <a:t>Global Model Results +2.5-g climb load</a:t>
            </a:r>
          </a:p>
        </p:txBody>
      </p:sp>
      <p:sp>
        <p:nvSpPr>
          <p:cNvPr id="8" name="Content Placeholder 9">
            <a:extLst>
              <a:ext uri="{FF2B5EF4-FFF2-40B4-BE49-F238E27FC236}">
                <a16:creationId xmlns:a16="http://schemas.microsoft.com/office/drawing/2014/main" id="{8D81BAED-BAE8-449A-8D43-3CF94D74C7BB}"/>
              </a:ext>
            </a:extLst>
          </p:cNvPr>
          <p:cNvSpPr txBox="1">
            <a:spLocks/>
          </p:cNvSpPr>
          <p:nvPr/>
        </p:nvSpPr>
        <p:spPr>
          <a:xfrm>
            <a:off x="193350" y="1221557"/>
            <a:ext cx="6624468" cy="5380856"/>
          </a:xfrm>
          <a:prstGeom prst="rect">
            <a:avLst/>
          </a:prstGeom>
        </p:spPr>
        <p:txBody>
          <a:bodyPr/>
          <a:lstStyle>
            <a:lvl1pPr marL="342900" indent="-342900"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20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pic>
        <p:nvPicPr>
          <p:cNvPr id="13" name="Picture 12">
            <a:extLst>
              <a:ext uri="{FF2B5EF4-FFF2-40B4-BE49-F238E27FC236}">
                <a16:creationId xmlns:a16="http://schemas.microsoft.com/office/drawing/2014/main" id="{A790A277-AB63-4D80-88B2-B74C329D398A}"/>
              </a:ext>
            </a:extLst>
          </p:cNvPr>
          <p:cNvPicPr/>
          <p:nvPr/>
        </p:nvPicPr>
        <p:blipFill>
          <a:blip r:embed="rId3"/>
          <a:stretch>
            <a:fillRect/>
          </a:stretch>
        </p:blipFill>
        <p:spPr>
          <a:xfrm>
            <a:off x="251264" y="1029156"/>
            <a:ext cx="5369816" cy="2203142"/>
          </a:xfrm>
          <a:prstGeom prst="rect">
            <a:avLst/>
          </a:prstGeom>
        </p:spPr>
      </p:pic>
      <p:pic>
        <p:nvPicPr>
          <p:cNvPr id="14" name="Picture 13">
            <a:extLst>
              <a:ext uri="{FF2B5EF4-FFF2-40B4-BE49-F238E27FC236}">
                <a16:creationId xmlns:a16="http://schemas.microsoft.com/office/drawing/2014/main" id="{182E35F4-5F46-4E52-93AD-8571FA5AAEA3}"/>
              </a:ext>
            </a:extLst>
          </p:cNvPr>
          <p:cNvPicPr/>
          <p:nvPr/>
        </p:nvPicPr>
        <p:blipFill>
          <a:blip r:embed="rId4"/>
          <a:stretch>
            <a:fillRect/>
          </a:stretch>
        </p:blipFill>
        <p:spPr>
          <a:xfrm>
            <a:off x="5949521" y="1045029"/>
            <a:ext cx="5157958" cy="2180179"/>
          </a:xfrm>
          <a:prstGeom prst="rect">
            <a:avLst/>
          </a:prstGeom>
        </p:spPr>
      </p:pic>
      <p:pic>
        <p:nvPicPr>
          <p:cNvPr id="15" name="Picture 14">
            <a:extLst>
              <a:ext uri="{FF2B5EF4-FFF2-40B4-BE49-F238E27FC236}">
                <a16:creationId xmlns:a16="http://schemas.microsoft.com/office/drawing/2014/main" id="{5A61040F-0597-4BA8-9E38-CDD53D38A7C7}"/>
              </a:ext>
            </a:extLst>
          </p:cNvPr>
          <p:cNvPicPr/>
          <p:nvPr/>
        </p:nvPicPr>
        <p:blipFill>
          <a:blip r:embed="rId5"/>
          <a:stretch>
            <a:fillRect/>
          </a:stretch>
        </p:blipFill>
        <p:spPr>
          <a:xfrm>
            <a:off x="269358" y="3792279"/>
            <a:ext cx="5357719" cy="2357311"/>
          </a:xfrm>
          <a:prstGeom prst="rect">
            <a:avLst/>
          </a:prstGeom>
        </p:spPr>
      </p:pic>
      <p:sp>
        <p:nvSpPr>
          <p:cNvPr id="16" name="TextBox 15">
            <a:extLst>
              <a:ext uri="{FF2B5EF4-FFF2-40B4-BE49-F238E27FC236}">
                <a16:creationId xmlns:a16="http://schemas.microsoft.com/office/drawing/2014/main" id="{871FCE4F-4DFE-45E6-A6B4-6AD5795EE2B8}"/>
              </a:ext>
            </a:extLst>
          </p:cNvPr>
          <p:cNvSpPr txBox="1"/>
          <p:nvPr/>
        </p:nvSpPr>
        <p:spPr>
          <a:xfrm>
            <a:off x="424774" y="3288208"/>
            <a:ext cx="5227091" cy="369332"/>
          </a:xfrm>
          <a:prstGeom prst="rect">
            <a:avLst/>
          </a:prstGeom>
          <a:noFill/>
        </p:spPr>
        <p:txBody>
          <a:bodyPr wrap="square">
            <a:spAutoFit/>
          </a:bodyPr>
          <a:lstStyle/>
          <a:p>
            <a:pPr algn="ctr"/>
            <a:r>
              <a:rPr lang="en-US" sz="1800" b="1" dirty="0">
                <a:effectLst/>
                <a:ea typeface="Times New Roman" panose="02020603050405020304" pitchFamily="18" charset="0"/>
              </a:rPr>
              <a:t>Beam-reinforced </a:t>
            </a:r>
            <a:endParaRPr lang="en-US" dirty="0"/>
          </a:p>
        </p:txBody>
      </p:sp>
      <p:sp>
        <p:nvSpPr>
          <p:cNvPr id="17" name="TextBox 16">
            <a:extLst>
              <a:ext uri="{FF2B5EF4-FFF2-40B4-BE49-F238E27FC236}">
                <a16:creationId xmlns:a16="http://schemas.microsoft.com/office/drawing/2014/main" id="{C17C6F4F-6D5B-4AA1-9DCD-3E1498FE603E}"/>
              </a:ext>
            </a:extLst>
          </p:cNvPr>
          <p:cNvSpPr txBox="1"/>
          <p:nvPr/>
        </p:nvSpPr>
        <p:spPr>
          <a:xfrm>
            <a:off x="6488486" y="3187479"/>
            <a:ext cx="4484313" cy="369332"/>
          </a:xfrm>
          <a:prstGeom prst="rect">
            <a:avLst/>
          </a:prstGeom>
          <a:noFill/>
        </p:spPr>
        <p:txBody>
          <a:bodyPr wrap="square">
            <a:spAutoFit/>
          </a:bodyPr>
          <a:lstStyle/>
          <a:p>
            <a:pPr algn="ctr"/>
            <a:r>
              <a:rPr lang="en-US" sz="1800" b="1" dirty="0">
                <a:effectLst/>
                <a:ea typeface="Times New Roman" panose="02020603050405020304" pitchFamily="18" charset="0"/>
              </a:rPr>
              <a:t>CSL-reinforced </a:t>
            </a:r>
            <a:endParaRPr lang="en-US" dirty="0"/>
          </a:p>
        </p:txBody>
      </p:sp>
      <p:sp>
        <p:nvSpPr>
          <p:cNvPr id="18" name="TextBox 17">
            <a:extLst>
              <a:ext uri="{FF2B5EF4-FFF2-40B4-BE49-F238E27FC236}">
                <a16:creationId xmlns:a16="http://schemas.microsoft.com/office/drawing/2014/main" id="{F11F7DC4-CE15-46C5-8680-D6057CBC0D5F}"/>
              </a:ext>
            </a:extLst>
          </p:cNvPr>
          <p:cNvSpPr txBox="1"/>
          <p:nvPr/>
        </p:nvSpPr>
        <p:spPr>
          <a:xfrm>
            <a:off x="571906" y="6187914"/>
            <a:ext cx="4856453" cy="369332"/>
          </a:xfrm>
          <a:prstGeom prst="rect">
            <a:avLst/>
          </a:prstGeom>
          <a:noFill/>
        </p:spPr>
        <p:txBody>
          <a:bodyPr wrap="square">
            <a:spAutoFit/>
          </a:bodyPr>
          <a:lstStyle/>
          <a:p>
            <a:pPr algn="ctr"/>
            <a:r>
              <a:rPr lang="en-US" sz="1800" b="1" dirty="0">
                <a:effectLst/>
                <a:ea typeface="Times New Roman" panose="02020603050405020304" pitchFamily="18" charset="0"/>
              </a:rPr>
              <a:t>Hybrid-reinforced </a:t>
            </a:r>
            <a:endParaRPr lang="en-US" dirty="0"/>
          </a:p>
        </p:txBody>
      </p:sp>
      <p:graphicFrame>
        <p:nvGraphicFramePr>
          <p:cNvPr id="5" name="Table 4">
            <a:extLst>
              <a:ext uri="{FF2B5EF4-FFF2-40B4-BE49-F238E27FC236}">
                <a16:creationId xmlns:a16="http://schemas.microsoft.com/office/drawing/2014/main" id="{C76E2EE7-EF1D-4765-A022-BA1DC4328834}"/>
              </a:ext>
            </a:extLst>
          </p:cNvPr>
          <p:cNvGraphicFramePr>
            <a:graphicFrameLocks noGrp="1"/>
          </p:cNvGraphicFramePr>
          <p:nvPr>
            <p:extLst>
              <p:ext uri="{D42A27DB-BD31-4B8C-83A1-F6EECF244321}">
                <p14:modId xmlns:p14="http://schemas.microsoft.com/office/powerpoint/2010/main" val="2009289621"/>
              </p:ext>
            </p:extLst>
          </p:nvPr>
        </p:nvGraphicFramePr>
        <p:xfrm>
          <a:off x="5737609" y="3878732"/>
          <a:ext cx="6177945" cy="2055292"/>
        </p:xfrm>
        <a:graphic>
          <a:graphicData uri="http://schemas.openxmlformats.org/drawingml/2006/table">
            <a:tbl>
              <a:tblPr firstRow="1" firstCol="1" bandRow="1">
                <a:tableStyleId>{5C22544A-7EE6-4342-B048-85BDC9FD1C3A}</a:tableStyleId>
              </a:tblPr>
              <a:tblGrid>
                <a:gridCol w="1235589">
                  <a:extLst>
                    <a:ext uri="{9D8B030D-6E8A-4147-A177-3AD203B41FA5}">
                      <a16:colId xmlns:a16="http://schemas.microsoft.com/office/drawing/2014/main" val="1492580661"/>
                    </a:ext>
                  </a:extLst>
                </a:gridCol>
                <a:gridCol w="1235589">
                  <a:extLst>
                    <a:ext uri="{9D8B030D-6E8A-4147-A177-3AD203B41FA5}">
                      <a16:colId xmlns:a16="http://schemas.microsoft.com/office/drawing/2014/main" val="2475074096"/>
                    </a:ext>
                  </a:extLst>
                </a:gridCol>
                <a:gridCol w="1235589">
                  <a:extLst>
                    <a:ext uri="{9D8B030D-6E8A-4147-A177-3AD203B41FA5}">
                      <a16:colId xmlns:a16="http://schemas.microsoft.com/office/drawing/2014/main" val="3300918130"/>
                    </a:ext>
                  </a:extLst>
                </a:gridCol>
                <a:gridCol w="1235589">
                  <a:extLst>
                    <a:ext uri="{9D8B030D-6E8A-4147-A177-3AD203B41FA5}">
                      <a16:colId xmlns:a16="http://schemas.microsoft.com/office/drawing/2014/main" val="2677744401"/>
                    </a:ext>
                  </a:extLst>
                </a:gridCol>
                <a:gridCol w="1235589">
                  <a:extLst>
                    <a:ext uri="{9D8B030D-6E8A-4147-A177-3AD203B41FA5}">
                      <a16:colId xmlns:a16="http://schemas.microsoft.com/office/drawing/2014/main" val="1359526523"/>
                    </a:ext>
                  </a:extLst>
                </a:gridCol>
              </a:tblGrid>
              <a:tr h="741631">
                <a:tc>
                  <a:txBody>
                    <a:bodyPr/>
                    <a:lstStyle/>
                    <a:p>
                      <a:pPr marL="0" marR="0" algn="ctr">
                        <a:spcBef>
                          <a:spcPts val="0"/>
                        </a:spcBef>
                        <a:spcAft>
                          <a:spcPts val="0"/>
                        </a:spcAft>
                      </a:pPr>
                      <a:r>
                        <a:rPr lang="en-US" sz="1400" b="1" dirty="0">
                          <a:effectLst/>
                        </a:rPr>
                        <a:t>Global TTBW model version</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dirty="0">
                          <a:effectLst/>
                        </a:rPr>
                        <a:t>Maximum displacement, in.</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dirty="0">
                          <a:effectLst/>
                        </a:rPr>
                        <a:t>Displacement difference to beam baseline, %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dirty="0">
                          <a:effectLst/>
                        </a:rPr>
                        <a:t>Maximum Tsai-Hill failure index</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dirty="0">
                          <a:effectLst/>
                        </a:rPr>
                        <a:t>Failure index difference to beam baseline, %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386697063"/>
                  </a:ext>
                </a:extLst>
              </a:tr>
              <a:tr h="348412">
                <a:tc>
                  <a:txBody>
                    <a:bodyPr/>
                    <a:lstStyle/>
                    <a:p>
                      <a:pPr marL="0" marR="0" algn="ctr">
                        <a:spcBef>
                          <a:spcPts val="0"/>
                        </a:spcBef>
                        <a:spcAft>
                          <a:spcPts val="0"/>
                        </a:spcAft>
                      </a:pPr>
                      <a:r>
                        <a:rPr lang="en-US" sz="1400" b="1" dirty="0">
                          <a:effectLst/>
                        </a:rPr>
                        <a:t>Beam-reinforced</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dirty="0">
                          <a:effectLst/>
                        </a:rPr>
                        <a:t>27.6</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a:t>
                      </a:r>
                      <a:endParaRPr lang="en-US"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dirty="0">
                          <a:effectLst/>
                        </a:rPr>
                        <a:t>0.185</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dirty="0">
                          <a:effectLst/>
                        </a:rPr>
                        <a:t>-</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50523205"/>
                  </a:ext>
                </a:extLst>
              </a:tr>
              <a:tr h="348412">
                <a:tc>
                  <a:txBody>
                    <a:bodyPr/>
                    <a:lstStyle/>
                    <a:p>
                      <a:pPr marL="0" marR="0" algn="ctr">
                        <a:spcBef>
                          <a:spcPts val="0"/>
                        </a:spcBef>
                        <a:spcAft>
                          <a:spcPts val="0"/>
                        </a:spcAft>
                      </a:pPr>
                      <a:r>
                        <a:rPr lang="en-US" sz="1400" b="1" dirty="0">
                          <a:effectLst/>
                        </a:rPr>
                        <a:t>CSL-reinforced </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27.5</a:t>
                      </a:r>
                      <a:endParaRPr lang="en-US"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dirty="0">
                          <a:effectLst/>
                        </a:rPr>
                        <a:t>-0.36</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dirty="0">
                          <a:effectLst/>
                        </a:rPr>
                        <a:t>0.192</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+3.78</a:t>
                      </a:r>
                      <a:endParaRPr lang="en-US"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59013917"/>
                  </a:ext>
                </a:extLst>
              </a:tr>
              <a:tr h="370815">
                <a:tc>
                  <a:txBody>
                    <a:bodyPr/>
                    <a:lstStyle/>
                    <a:p>
                      <a:pPr marL="0" marR="0" algn="ctr">
                        <a:spcBef>
                          <a:spcPts val="0"/>
                        </a:spcBef>
                        <a:spcAft>
                          <a:spcPts val="0"/>
                        </a:spcAft>
                      </a:pPr>
                      <a:r>
                        <a:rPr lang="en-US" sz="1400" b="1" dirty="0">
                          <a:effectLst/>
                        </a:rPr>
                        <a:t>Hybrid-reinforced</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a:effectLst/>
                        </a:rPr>
                        <a:t>27.5</a:t>
                      </a:r>
                      <a:endParaRPr lang="en-US"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dirty="0">
                          <a:effectLst/>
                        </a:rPr>
                        <a:t>-0.36</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dirty="0">
                          <a:effectLst/>
                        </a:rPr>
                        <a:t>0.190</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400" b="1" dirty="0">
                          <a:effectLst/>
                        </a:rPr>
                        <a:t>+2.70</a:t>
                      </a:r>
                      <a:endPar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478485569"/>
                  </a:ext>
                </a:extLst>
              </a:tr>
            </a:tbl>
          </a:graphicData>
        </a:graphic>
      </p:graphicFrame>
      <p:sp>
        <p:nvSpPr>
          <p:cNvPr id="2" name="TextBox 1">
            <a:extLst>
              <a:ext uri="{FF2B5EF4-FFF2-40B4-BE49-F238E27FC236}">
                <a16:creationId xmlns:a16="http://schemas.microsoft.com/office/drawing/2014/main" id="{9921A588-7D36-41B0-A986-C428CFB43AB7}"/>
              </a:ext>
            </a:extLst>
          </p:cNvPr>
          <p:cNvSpPr txBox="1"/>
          <p:nvPr/>
        </p:nvSpPr>
        <p:spPr>
          <a:xfrm>
            <a:off x="4190319" y="1070966"/>
            <a:ext cx="1572528" cy="276999"/>
          </a:xfrm>
          <a:prstGeom prst="rect">
            <a:avLst/>
          </a:prstGeom>
          <a:noFill/>
        </p:spPr>
        <p:txBody>
          <a:bodyPr wrap="square" rtlCol="0">
            <a:spAutoFit/>
          </a:bodyPr>
          <a:lstStyle/>
          <a:p>
            <a:r>
              <a:rPr lang="en-US" sz="1200" dirty="0"/>
              <a:t>Tsai-Hill failure index</a:t>
            </a:r>
          </a:p>
        </p:txBody>
      </p:sp>
      <p:sp>
        <p:nvSpPr>
          <p:cNvPr id="12" name="TextBox 11">
            <a:extLst>
              <a:ext uri="{FF2B5EF4-FFF2-40B4-BE49-F238E27FC236}">
                <a16:creationId xmlns:a16="http://schemas.microsoft.com/office/drawing/2014/main" id="{73811F50-BBC1-4F45-B321-B7D787A75FD4}"/>
              </a:ext>
            </a:extLst>
          </p:cNvPr>
          <p:cNvSpPr txBox="1"/>
          <p:nvPr/>
        </p:nvSpPr>
        <p:spPr>
          <a:xfrm>
            <a:off x="333154" y="1350690"/>
            <a:ext cx="2686493" cy="307777"/>
          </a:xfrm>
          <a:prstGeom prst="rect">
            <a:avLst/>
          </a:prstGeom>
          <a:solidFill>
            <a:schemeClr val="bg1"/>
          </a:solidFill>
        </p:spPr>
        <p:txBody>
          <a:bodyPr wrap="square" rtlCol="0">
            <a:spAutoFit/>
          </a:bodyPr>
          <a:lstStyle/>
          <a:p>
            <a:r>
              <a:rPr lang="en-US" sz="1400" dirty="0"/>
              <a:t>Maximum displacement = 27.6 in</a:t>
            </a:r>
          </a:p>
        </p:txBody>
      </p:sp>
      <p:sp>
        <p:nvSpPr>
          <p:cNvPr id="19" name="TextBox 18">
            <a:extLst>
              <a:ext uri="{FF2B5EF4-FFF2-40B4-BE49-F238E27FC236}">
                <a16:creationId xmlns:a16="http://schemas.microsoft.com/office/drawing/2014/main" id="{F8EA6453-380E-4A59-8BB5-8FD83EA1AECC}"/>
              </a:ext>
            </a:extLst>
          </p:cNvPr>
          <p:cNvSpPr txBox="1"/>
          <p:nvPr/>
        </p:nvSpPr>
        <p:spPr>
          <a:xfrm>
            <a:off x="5989675" y="1230188"/>
            <a:ext cx="2686493" cy="307777"/>
          </a:xfrm>
          <a:prstGeom prst="rect">
            <a:avLst/>
          </a:prstGeom>
          <a:solidFill>
            <a:schemeClr val="bg1"/>
          </a:solidFill>
        </p:spPr>
        <p:txBody>
          <a:bodyPr wrap="square" rtlCol="0">
            <a:spAutoFit/>
          </a:bodyPr>
          <a:lstStyle/>
          <a:p>
            <a:r>
              <a:rPr lang="en-US" sz="1400" dirty="0"/>
              <a:t>Maximum displacement = 27.5 in</a:t>
            </a:r>
          </a:p>
        </p:txBody>
      </p:sp>
      <p:sp>
        <p:nvSpPr>
          <p:cNvPr id="20" name="TextBox 19">
            <a:extLst>
              <a:ext uri="{FF2B5EF4-FFF2-40B4-BE49-F238E27FC236}">
                <a16:creationId xmlns:a16="http://schemas.microsoft.com/office/drawing/2014/main" id="{ABD82F34-3D42-4690-8C7F-4249D595A285}"/>
              </a:ext>
            </a:extLst>
          </p:cNvPr>
          <p:cNvSpPr txBox="1"/>
          <p:nvPr/>
        </p:nvSpPr>
        <p:spPr>
          <a:xfrm>
            <a:off x="357963" y="3984020"/>
            <a:ext cx="2686493" cy="307777"/>
          </a:xfrm>
          <a:prstGeom prst="rect">
            <a:avLst/>
          </a:prstGeom>
          <a:solidFill>
            <a:schemeClr val="bg1"/>
          </a:solidFill>
        </p:spPr>
        <p:txBody>
          <a:bodyPr wrap="square" rtlCol="0">
            <a:spAutoFit/>
          </a:bodyPr>
          <a:lstStyle/>
          <a:p>
            <a:r>
              <a:rPr lang="en-US" sz="1400" dirty="0"/>
              <a:t>Maximum displacement = 27.5 in</a:t>
            </a:r>
          </a:p>
        </p:txBody>
      </p:sp>
      <p:sp>
        <p:nvSpPr>
          <p:cNvPr id="3" name="Rectangle 2">
            <a:extLst>
              <a:ext uri="{FF2B5EF4-FFF2-40B4-BE49-F238E27FC236}">
                <a16:creationId xmlns:a16="http://schemas.microsoft.com/office/drawing/2014/main" id="{AF87533F-E0DA-4DDA-B22F-A7D9EA96261F}"/>
              </a:ext>
            </a:extLst>
          </p:cNvPr>
          <p:cNvSpPr/>
          <p:nvPr/>
        </p:nvSpPr>
        <p:spPr>
          <a:xfrm>
            <a:off x="2232837" y="2934586"/>
            <a:ext cx="1183758" cy="1913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96ECC03-1D51-4499-BAA9-BB2D25463EBD}"/>
              </a:ext>
            </a:extLst>
          </p:cNvPr>
          <p:cNvSpPr/>
          <p:nvPr/>
        </p:nvSpPr>
        <p:spPr>
          <a:xfrm>
            <a:off x="2307266" y="5858539"/>
            <a:ext cx="1183758" cy="1913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2AF6659-07C4-41FC-86C0-4E870907FBAD}"/>
              </a:ext>
            </a:extLst>
          </p:cNvPr>
          <p:cNvSpPr/>
          <p:nvPr/>
        </p:nvSpPr>
        <p:spPr>
          <a:xfrm>
            <a:off x="7970874" y="2973572"/>
            <a:ext cx="1183758" cy="1913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5566235-C896-4542-8819-900A4D0196E6}"/>
              </a:ext>
            </a:extLst>
          </p:cNvPr>
          <p:cNvSpPr/>
          <p:nvPr/>
        </p:nvSpPr>
        <p:spPr>
          <a:xfrm>
            <a:off x="6092455" y="2016642"/>
            <a:ext cx="811619" cy="1913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AFF5195-0281-44DB-9384-0C7BDA58FD7D}"/>
              </a:ext>
            </a:extLst>
          </p:cNvPr>
          <p:cNvSpPr/>
          <p:nvPr/>
        </p:nvSpPr>
        <p:spPr>
          <a:xfrm>
            <a:off x="386316" y="4681870"/>
            <a:ext cx="733647" cy="1913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805D0A4F-AD15-4048-A4E4-3350210946BE}"/>
              </a:ext>
            </a:extLst>
          </p:cNvPr>
          <p:cNvSpPr/>
          <p:nvPr/>
        </p:nvSpPr>
        <p:spPr>
          <a:xfrm>
            <a:off x="450111" y="1988288"/>
            <a:ext cx="450112" cy="1913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018BDDBA-A767-4E40-AAD4-AC40AAA2BCB4}"/>
              </a:ext>
            </a:extLst>
          </p:cNvPr>
          <p:cNvSpPr txBox="1"/>
          <p:nvPr/>
        </p:nvSpPr>
        <p:spPr>
          <a:xfrm>
            <a:off x="9694440" y="1053245"/>
            <a:ext cx="1572528" cy="276999"/>
          </a:xfrm>
          <a:prstGeom prst="rect">
            <a:avLst/>
          </a:prstGeom>
          <a:noFill/>
        </p:spPr>
        <p:txBody>
          <a:bodyPr wrap="square" rtlCol="0">
            <a:spAutoFit/>
          </a:bodyPr>
          <a:lstStyle/>
          <a:p>
            <a:r>
              <a:rPr lang="en-US" sz="1200" dirty="0"/>
              <a:t>Tsai-Hill failure index</a:t>
            </a:r>
          </a:p>
        </p:txBody>
      </p:sp>
      <p:sp>
        <p:nvSpPr>
          <p:cNvPr id="27" name="TextBox 26">
            <a:extLst>
              <a:ext uri="{FF2B5EF4-FFF2-40B4-BE49-F238E27FC236}">
                <a16:creationId xmlns:a16="http://schemas.microsoft.com/office/drawing/2014/main" id="{B7142D57-CCB3-4818-BFAF-09E7F5E84EFF}"/>
              </a:ext>
            </a:extLst>
          </p:cNvPr>
          <p:cNvSpPr txBox="1"/>
          <p:nvPr/>
        </p:nvSpPr>
        <p:spPr>
          <a:xfrm>
            <a:off x="4215129" y="3860241"/>
            <a:ext cx="1572528" cy="276999"/>
          </a:xfrm>
          <a:prstGeom prst="rect">
            <a:avLst/>
          </a:prstGeom>
          <a:noFill/>
        </p:spPr>
        <p:txBody>
          <a:bodyPr wrap="square" rtlCol="0">
            <a:spAutoFit/>
          </a:bodyPr>
          <a:lstStyle/>
          <a:p>
            <a:r>
              <a:rPr lang="en-US" sz="1200" dirty="0"/>
              <a:t>Tsai-Hill failure index</a:t>
            </a:r>
          </a:p>
        </p:txBody>
      </p:sp>
      <p:sp>
        <p:nvSpPr>
          <p:cNvPr id="28" name="TextBox 27">
            <a:extLst>
              <a:ext uri="{FF2B5EF4-FFF2-40B4-BE49-F238E27FC236}">
                <a16:creationId xmlns:a16="http://schemas.microsoft.com/office/drawing/2014/main" id="{CAA0653D-1C55-4641-A012-F5F52CE58B1F}"/>
              </a:ext>
            </a:extLst>
          </p:cNvPr>
          <p:cNvSpPr txBox="1"/>
          <p:nvPr/>
        </p:nvSpPr>
        <p:spPr>
          <a:xfrm>
            <a:off x="4855534" y="2562447"/>
            <a:ext cx="570615" cy="276999"/>
          </a:xfrm>
          <a:prstGeom prst="rect">
            <a:avLst/>
          </a:prstGeom>
          <a:solidFill>
            <a:schemeClr val="bg1"/>
          </a:solidFill>
        </p:spPr>
        <p:txBody>
          <a:bodyPr wrap="square" rtlCol="0">
            <a:spAutoFit/>
          </a:bodyPr>
          <a:lstStyle/>
          <a:p>
            <a:pPr algn="r"/>
            <a:r>
              <a:rPr lang="en-US" sz="1200" dirty="0"/>
              <a:t>0.00</a:t>
            </a:r>
          </a:p>
        </p:txBody>
      </p:sp>
      <p:sp>
        <p:nvSpPr>
          <p:cNvPr id="29" name="TextBox 28">
            <a:extLst>
              <a:ext uri="{FF2B5EF4-FFF2-40B4-BE49-F238E27FC236}">
                <a16:creationId xmlns:a16="http://schemas.microsoft.com/office/drawing/2014/main" id="{B02C3C38-153C-43E4-87E4-EF74F1FE0F3C}"/>
              </a:ext>
            </a:extLst>
          </p:cNvPr>
          <p:cNvSpPr txBox="1"/>
          <p:nvPr/>
        </p:nvSpPr>
        <p:spPr>
          <a:xfrm>
            <a:off x="4841358" y="5461591"/>
            <a:ext cx="570615" cy="276999"/>
          </a:xfrm>
          <a:prstGeom prst="rect">
            <a:avLst/>
          </a:prstGeom>
          <a:solidFill>
            <a:schemeClr val="bg1"/>
          </a:solidFill>
        </p:spPr>
        <p:txBody>
          <a:bodyPr wrap="square" rtlCol="0">
            <a:spAutoFit/>
          </a:bodyPr>
          <a:lstStyle/>
          <a:p>
            <a:pPr algn="r"/>
            <a:r>
              <a:rPr lang="en-US" sz="1200" dirty="0"/>
              <a:t>0.00</a:t>
            </a:r>
          </a:p>
        </p:txBody>
      </p:sp>
      <p:sp>
        <p:nvSpPr>
          <p:cNvPr id="30" name="TextBox 29">
            <a:extLst>
              <a:ext uri="{FF2B5EF4-FFF2-40B4-BE49-F238E27FC236}">
                <a16:creationId xmlns:a16="http://schemas.microsoft.com/office/drawing/2014/main" id="{F79E1EE2-C250-45C3-8D75-A53B9477CC55}"/>
              </a:ext>
            </a:extLst>
          </p:cNvPr>
          <p:cNvSpPr txBox="1"/>
          <p:nvPr/>
        </p:nvSpPr>
        <p:spPr>
          <a:xfrm>
            <a:off x="10384464" y="2541181"/>
            <a:ext cx="570615" cy="276999"/>
          </a:xfrm>
          <a:prstGeom prst="rect">
            <a:avLst/>
          </a:prstGeom>
          <a:solidFill>
            <a:schemeClr val="bg1"/>
          </a:solidFill>
        </p:spPr>
        <p:txBody>
          <a:bodyPr wrap="square" rtlCol="0">
            <a:spAutoFit/>
          </a:bodyPr>
          <a:lstStyle/>
          <a:p>
            <a:pPr algn="r"/>
            <a:r>
              <a:rPr lang="en-US" sz="1200" dirty="0"/>
              <a:t>0.00</a:t>
            </a:r>
          </a:p>
        </p:txBody>
      </p:sp>
      <p:sp>
        <p:nvSpPr>
          <p:cNvPr id="31" name="TextBox 30">
            <a:extLst>
              <a:ext uri="{FF2B5EF4-FFF2-40B4-BE49-F238E27FC236}">
                <a16:creationId xmlns:a16="http://schemas.microsoft.com/office/drawing/2014/main" id="{F815DB8E-06D6-481E-80C0-1705E74A69B1}"/>
              </a:ext>
            </a:extLst>
          </p:cNvPr>
          <p:cNvSpPr txBox="1"/>
          <p:nvPr/>
        </p:nvSpPr>
        <p:spPr>
          <a:xfrm>
            <a:off x="4791739" y="1343247"/>
            <a:ext cx="652130" cy="276999"/>
          </a:xfrm>
          <a:prstGeom prst="rect">
            <a:avLst/>
          </a:prstGeom>
          <a:solidFill>
            <a:schemeClr val="bg1"/>
          </a:solidFill>
        </p:spPr>
        <p:txBody>
          <a:bodyPr wrap="square" rtlCol="0">
            <a:spAutoFit/>
          </a:bodyPr>
          <a:lstStyle/>
          <a:p>
            <a:pPr algn="r"/>
            <a:r>
              <a:rPr lang="en-US" sz="1200" dirty="0"/>
              <a:t>0.185</a:t>
            </a:r>
          </a:p>
        </p:txBody>
      </p:sp>
      <p:sp>
        <p:nvSpPr>
          <p:cNvPr id="32" name="TextBox 31">
            <a:extLst>
              <a:ext uri="{FF2B5EF4-FFF2-40B4-BE49-F238E27FC236}">
                <a16:creationId xmlns:a16="http://schemas.microsoft.com/office/drawing/2014/main" id="{4F13DC3B-A7DC-407F-AEBA-96338E6A83EF}"/>
              </a:ext>
            </a:extLst>
          </p:cNvPr>
          <p:cNvSpPr txBox="1"/>
          <p:nvPr/>
        </p:nvSpPr>
        <p:spPr>
          <a:xfrm>
            <a:off x="4809460" y="4125433"/>
            <a:ext cx="652130" cy="276999"/>
          </a:xfrm>
          <a:prstGeom prst="rect">
            <a:avLst/>
          </a:prstGeom>
          <a:solidFill>
            <a:schemeClr val="bg1"/>
          </a:solidFill>
        </p:spPr>
        <p:txBody>
          <a:bodyPr wrap="square" rtlCol="0">
            <a:spAutoFit/>
          </a:bodyPr>
          <a:lstStyle/>
          <a:p>
            <a:pPr algn="r"/>
            <a:r>
              <a:rPr lang="en-US" sz="1200" dirty="0"/>
              <a:t>0.190</a:t>
            </a:r>
          </a:p>
        </p:txBody>
      </p:sp>
      <p:sp>
        <p:nvSpPr>
          <p:cNvPr id="33" name="TextBox 32">
            <a:extLst>
              <a:ext uri="{FF2B5EF4-FFF2-40B4-BE49-F238E27FC236}">
                <a16:creationId xmlns:a16="http://schemas.microsoft.com/office/drawing/2014/main" id="{653E4019-5389-49F1-9D30-7C054196ABB4}"/>
              </a:ext>
            </a:extLst>
          </p:cNvPr>
          <p:cNvSpPr txBox="1"/>
          <p:nvPr/>
        </p:nvSpPr>
        <p:spPr>
          <a:xfrm>
            <a:off x="10278139" y="1343247"/>
            <a:ext cx="652130" cy="276999"/>
          </a:xfrm>
          <a:prstGeom prst="rect">
            <a:avLst/>
          </a:prstGeom>
          <a:solidFill>
            <a:schemeClr val="bg1"/>
          </a:solidFill>
        </p:spPr>
        <p:txBody>
          <a:bodyPr wrap="square" rtlCol="0">
            <a:spAutoFit/>
          </a:bodyPr>
          <a:lstStyle/>
          <a:p>
            <a:pPr algn="r"/>
            <a:r>
              <a:rPr lang="en-US" sz="1200" dirty="0"/>
              <a:t>0.192</a:t>
            </a:r>
          </a:p>
        </p:txBody>
      </p:sp>
      <p:sp>
        <p:nvSpPr>
          <p:cNvPr id="34" name="TextBox 33">
            <a:extLst>
              <a:ext uri="{FF2B5EF4-FFF2-40B4-BE49-F238E27FC236}">
                <a16:creationId xmlns:a16="http://schemas.microsoft.com/office/drawing/2014/main" id="{0A3E8D8A-DD9E-47BE-AAC6-E952B7A86A8F}"/>
              </a:ext>
            </a:extLst>
          </p:cNvPr>
          <p:cNvSpPr txBox="1"/>
          <p:nvPr/>
        </p:nvSpPr>
        <p:spPr>
          <a:xfrm>
            <a:off x="2264733" y="1701210"/>
            <a:ext cx="1059713" cy="276999"/>
          </a:xfrm>
          <a:prstGeom prst="rect">
            <a:avLst/>
          </a:prstGeom>
          <a:solidFill>
            <a:schemeClr val="bg1"/>
          </a:solidFill>
        </p:spPr>
        <p:txBody>
          <a:bodyPr wrap="square" rtlCol="0">
            <a:spAutoFit/>
          </a:bodyPr>
          <a:lstStyle/>
          <a:p>
            <a:pPr algn="r"/>
            <a:r>
              <a:rPr lang="en-US" sz="1200" dirty="0"/>
              <a:t>Max =0.185</a:t>
            </a:r>
          </a:p>
        </p:txBody>
      </p:sp>
      <p:sp>
        <p:nvSpPr>
          <p:cNvPr id="35" name="TextBox 34">
            <a:extLst>
              <a:ext uri="{FF2B5EF4-FFF2-40B4-BE49-F238E27FC236}">
                <a16:creationId xmlns:a16="http://schemas.microsoft.com/office/drawing/2014/main" id="{7B28269D-5022-430F-8D31-FC239133A167}"/>
              </a:ext>
            </a:extLst>
          </p:cNvPr>
          <p:cNvSpPr txBox="1"/>
          <p:nvPr/>
        </p:nvSpPr>
        <p:spPr>
          <a:xfrm>
            <a:off x="2388780" y="4377070"/>
            <a:ext cx="1059713" cy="276999"/>
          </a:xfrm>
          <a:prstGeom prst="rect">
            <a:avLst/>
          </a:prstGeom>
          <a:solidFill>
            <a:schemeClr val="bg1"/>
          </a:solidFill>
        </p:spPr>
        <p:txBody>
          <a:bodyPr wrap="square" rtlCol="0">
            <a:spAutoFit/>
          </a:bodyPr>
          <a:lstStyle/>
          <a:p>
            <a:pPr algn="r"/>
            <a:r>
              <a:rPr lang="en-US" sz="1200" dirty="0"/>
              <a:t>Max =0.190</a:t>
            </a:r>
          </a:p>
        </p:txBody>
      </p:sp>
      <p:sp>
        <p:nvSpPr>
          <p:cNvPr id="36" name="TextBox 35">
            <a:extLst>
              <a:ext uri="{FF2B5EF4-FFF2-40B4-BE49-F238E27FC236}">
                <a16:creationId xmlns:a16="http://schemas.microsoft.com/office/drawing/2014/main" id="{97618AB2-28A1-46D2-A034-CBD22E23F785}"/>
              </a:ext>
            </a:extLst>
          </p:cNvPr>
          <p:cNvSpPr txBox="1"/>
          <p:nvPr/>
        </p:nvSpPr>
        <p:spPr>
          <a:xfrm>
            <a:off x="8041757" y="1623238"/>
            <a:ext cx="1059713" cy="276999"/>
          </a:xfrm>
          <a:prstGeom prst="rect">
            <a:avLst/>
          </a:prstGeom>
          <a:solidFill>
            <a:schemeClr val="bg1"/>
          </a:solidFill>
        </p:spPr>
        <p:txBody>
          <a:bodyPr wrap="square" rtlCol="0">
            <a:spAutoFit/>
          </a:bodyPr>
          <a:lstStyle/>
          <a:p>
            <a:pPr algn="r"/>
            <a:r>
              <a:rPr lang="en-US" sz="1200" dirty="0"/>
              <a:t>Max =0.192</a:t>
            </a:r>
          </a:p>
        </p:txBody>
      </p:sp>
    </p:spTree>
    <p:extLst>
      <p:ext uri="{BB962C8B-B14F-4D97-AF65-F5344CB8AC3E}">
        <p14:creationId xmlns:p14="http://schemas.microsoft.com/office/powerpoint/2010/main" val="3120957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A611E9-CB2A-48B7-8A56-6282ED865F07}"/>
              </a:ext>
            </a:extLst>
          </p:cNvPr>
          <p:cNvSpPr>
            <a:spLocks noGrp="1"/>
          </p:cNvSpPr>
          <p:nvPr>
            <p:ph type="title"/>
          </p:nvPr>
        </p:nvSpPr>
        <p:spPr/>
        <p:txBody>
          <a:bodyPr/>
          <a:lstStyle/>
          <a:p>
            <a:r>
              <a:rPr lang="en-US" dirty="0"/>
              <a:t>optimization</a:t>
            </a:r>
          </a:p>
        </p:txBody>
      </p:sp>
    </p:spTree>
    <p:extLst>
      <p:ext uri="{BB962C8B-B14F-4D97-AF65-F5344CB8AC3E}">
        <p14:creationId xmlns:p14="http://schemas.microsoft.com/office/powerpoint/2010/main" val="108604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5DC078B-F8FA-4646-9309-1F5A7A066185}"/>
              </a:ext>
            </a:extLst>
          </p:cNvPr>
          <p:cNvSpPr>
            <a:spLocks noGrp="1"/>
          </p:cNvSpPr>
          <p:nvPr>
            <p:ph type="title"/>
          </p:nvPr>
        </p:nvSpPr>
        <p:spPr>
          <a:xfrm>
            <a:off x="304801" y="167508"/>
            <a:ext cx="10212939" cy="615950"/>
          </a:xfrm>
        </p:spPr>
        <p:txBody>
          <a:bodyPr/>
          <a:lstStyle/>
          <a:p>
            <a:r>
              <a:rPr lang="en-US" sz="3200" dirty="0"/>
              <a:t>Integration into Optimization Model and Sizing</a:t>
            </a:r>
          </a:p>
        </p:txBody>
      </p:sp>
      <p:sp>
        <p:nvSpPr>
          <p:cNvPr id="8" name="Content Placeholder 9">
            <a:extLst>
              <a:ext uri="{FF2B5EF4-FFF2-40B4-BE49-F238E27FC236}">
                <a16:creationId xmlns:a16="http://schemas.microsoft.com/office/drawing/2014/main" id="{8D81BAED-BAE8-449A-8D43-3CF94D74C7BB}"/>
              </a:ext>
            </a:extLst>
          </p:cNvPr>
          <p:cNvSpPr txBox="1">
            <a:spLocks/>
          </p:cNvSpPr>
          <p:nvPr/>
        </p:nvSpPr>
        <p:spPr>
          <a:xfrm>
            <a:off x="172085" y="1221557"/>
            <a:ext cx="6624468" cy="5380856"/>
          </a:xfrm>
          <a:prstGeom prst="rect">
            <a:avLst/>
          </a:prstGeom>
        </p:spPr>
        <p:txBody>
          <a:bodyPr/>
          <a:lstStyle>
            <a:lvl1pPr marL="342900" indent="-342900"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20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pic>
        <p:nvPicPr>
          <p:cNvPr id="11" name="Picture 10">
            <a:extLst>
              <a:ext uri="{FF2B5EF4-FFF2-40B4-BE49-F238E27FC236}">
                <a16:creationId xmlns:a16="http://schemas.microsoft.com/office/drawing/2014/main" id="{A0C10B6E-F7C8-4557-9AEC-E50817C63D3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97478" y="1559979"/>
            <a:ext cx="5177155" cy="2291080"/>
          </a:xfrm>
          <a:prstGeom prst="rect">
            <a:avLst/>
          </a:prstGeom>
          <a:noFill/>
          <a:ln>
            <a:noFill/>
          </a:ln>
        </p:spPr>
      </p:pic>
      <p:sp>
        <p:nvSpPr>
          <p:cNvPr id="12" name="TextBox 11">
            <a:extLst>
              <a:ext uri="{FF2B5EF4-FFF2-40B4-BE49-F238E27FC236}">
                <a16:creationId xmlns:a16="http://schemas.microsoft.com/office/drawing/2014/main" id="{24860338-850D-44FA-959F-63F585F3173E}"/>
              </a:ext>
            </a:extLst>
          </p:cNvPr>
          <p:cNvSpPr txBox="1"/>
          <p:nvPr/>
        </p:nvSpPr>
        <p:spPr>
          <a:xfrm>
            <a:off x="6440993" y="4032291"/>
            <a:ext cx="4371033" cy="369332"/>
          </a:xfrm>
          <a:prstGeom prst="rect">
            <a:avLst/>
          </a:prstGeom>
          <a:noFill/>
        </p:spPr>
        <p:txBody>
          <a:bodyPr wrap="square">
            <a:spAutoFit/>
          </a:bodyPr>
          <a:lstStyle/>
          <a:p>
            <a:r>
              <a:rPr lang="en-US" sz="1800" b="1" dirty="0">
                <a:effectLst/>
                <a:ea typeface="Times New Roman" panose="02020603050405020304" pitchFamily="18" charset="0"/>
              </a:rPr>
              <a:t>Global FEM and optimization control points</a:t>
            </a:r>
            <a:endParaRPr lang="en-US" dirty="0"/>
          </a:p>
        </p:txBody>
      </p:sp>
      <p:sp>
        <p:nvSpPr>
          <p:cNvPr id="19" name="Content Placeholder 3">
            <a:extLst>
              <a:ext uri="{FF2B5EF4-FFF2-40B4-BE49-F238E27FC236}">
                <a16:creationId xmlns:a16="http://schemas.microsoft.com/office/drawing/2014/main" id="{4D2F9FF3-A22D-4EE0-823E-D7CE973A0D3E}"/>
              </a:ext>
            </a:extLst>
          </p:cNvPr>
          <p:cNvSpPr>
            <a:spLocks noGrp="1"/>
          </p:cNvSpPr>
          <p:nvPr>
            <p:ph idx="1"/>
          </p:nvPr>
        </p:nvSpPr>
        <p:spPr>
          <a:xfrm>
            <a:off x="70885" y="1136497"/>
            <a:ext cx="5411270" cy="5380856"/>
          </a:xfrm>
        </p:spPr>
        <p:txBody>
          <a:bodyPr/>
          <a:lstStyle/>
          <a:p>
            <a:r>
              <a:rPr lang="en-US" sz="1800" dirty="0"/>
              <a:t>Sizing for laminate thickness performed using</a:t>
            </a:r>
            <a:br>
              <a:rPr lang="en-US" sz="1800" dirty="0"/>
            </a:br>
            <a:r>
              <a:rPr lang="en-US" sz="1800" dirty="0"/>
              <a:t>LS-OPT</a:t>
            </a:r>
          </a:p>
          <a:p>
            <a:r>
              <a:rPr lang="en-US" sz="1800" dirty="0">
                <a:ea typeface="Times New Roman" panose="02020603050405020304" pitchFamily="18" charset="0"/>
              </a:rPr>
              <a:t>Wing divided into bays consisting of upper and lower covers, spars, and ribs</a:t>
            </a:r>
          </a:p>
          <a:p>
            <a:r>
              <a:rPr lang="en-US" sz="1800" dirty="0"/>
              <a:t>Layups in each bay were assigned a repeating quasi-isotropic stack </a:t>
            </a:r>
            <a:r>
              <a:rPr lang="en-US" sz="1800" dirty="0">
                <a:effectLst/>
                <a:ea typeface="Times New Roman" panose="02020603050405020304" pitchFamily="18" charset="0"/>
              </a:rPr>
              <a:t>([45/-45/0/90])</a:t>
            </a:r>
          </a:p>
          <a:p>
            <a:pPr lvl="1"/>
            <a:r>
              <a:rPr lang="en-US" sz="1800" dirty="0">
                <a:ea typeface="Times New Roman" panose="02020603050405020304" pitchFamily="18" charset="0"/>
              </a:rPr>
              <a:t>Design variables n0, n45, and n90 represent the number of individual 0°, +/-45°, and 90° plies </a:t>
            </a:r>
          </a:p>
          <a:p>
            <a:pPr lvl="1"/>
            <a:r>
              <a:rPr lang="en-US" sz="1800" dirty="0">
                <a:ea typeface="Times New Roman" panose="02020603050405020304" pitchFamily="18" charset="0"/>
              </a:rPr>
              <a:t>Minimum value of n0, n45, n90 determines number of complete stacks</a:t>
            </a:r>
          </a:p>
          <a:p>
            <a:pPr lvl="1"/>
            <a:r>
              <a:rPr lang="en-US" sz="1800" dirty="0">
                <a:ea typeface="Times New Roman" panose="02020603050405020304" pitchFamily="18" charset="0"/>
              </a:rPr>
              <a:t>Remaining plies placed in middle of layup</a:t>
            </a:r>
          </a:p>
          <a:p>
            <a:r>
              <a:rPr lang="en-US" sz="1800" dirty="0">
                <a:ea typeface="Times New Roman" panose="02020603050405020304" pitchFamily="18" charset="0"/>
              </a:rPr>
              <a:t>Thicknesses assigned at user-defined control points, vary linearly between these points</a:t>
            </a:r>
          </a:p>
          <a:p>
            <a:pPr lvl="1"/>
            <a:r>
              <a:rPr lang="en-US" sz="1800" dirty="0"/>
              <a:t>Use of 21 control points reduced the scope of the problem from 465 design variables to 63</a:t>
            </a:r>
          </a:p>
          <a:p>
            <a:r>
              <a:rPr lang="en-US" sz="1800" dirty="0"/>
              <a:t>-1-g gust load case and +2.5-g climb load cases </a:t>
            </a:r>
          </a:p>
        </p:txBody>
      </p:sp>
      <p:sp>
        <p:nvSpPr>
          <p:cNvPr id="3" name="TextBox 2">
            <a:extLst>
              <a:ext uri="{FF2B5EF4-FFF2-40B4-BE49-F238E27FC236}">
                <a16:creationId xmlns:a16="http://schemas.microsoft.com/office/drawing/2014/main" id="{C56DAB9B-6628-4A08-94B4-40370E30613C}"/>
              </a:ext>
            </a:extLst>
          </p:cNvPr>
          <p:cNvSpPr txBox="1"/>
          <p:nvPr/>
        </p:nvSpPr>
        <p:spPr>
          <a:xfrm>
            <a:off x="7686988" y="1512550"/>
            <a:ext cx="2642717" cy="369332"/>
          </a:xfrm>
          <a:prstGeom prst="rect">
            <a:avLst/>
          </a:prstGeom>
          <a:solidFill>
            <a:schemeClr val="bg1"/>
          </a:solidFill>
        </p:spPr>
        <p:txBody>
          <a:bodyPr wrap="square" rtlCol="0">
            <a:spAutoFit/>
          </a:bodyPr>
          <a:lstStyle/>
          <a:p>
            <a:r>
              <a:rPr lang="en-US" dirty="0"/>
              <a:t>Wing cover control points</a:t>
            </a:r>
          </a:p>
        </p:txBody>
      </p:sp>
      <p:sp>
        <p:nvSpPr>
          <p:cNvPr id="4" name="TextBox 3">
            <a:extLst>
              <a:ext uri="{FF2B5EF4-FFF2-40B4-BE49-F238E27FC236}">
                <a16:creationId xmlns:a16="http://schemas.microsoft.com/office/drawing/2014/main" id="{9C0AEE43-06F5-4029-94AE-409E0B81AF7D}"/>
              </a:ext>
            </a:extLst>
          </p:cNvPr>
          <p:cNvSpPr txBox="1"/>
          <p:nvPr/>
        </p:nvSpPr>
        <p:spPr>
          <a:xfrm>
            <a:off x="8510954" y="3255666"/>
            <a:ext cx="2090057" cy="369332"/>
          </a:xfrm>
          <a:prstGeom prst="rect">
            <a:avLst/>
          </a:prstGeom>
          <a:solidFill>
            <a:schemeClr val="bg1"/>
          </a:solidFill>
        </p:spPr>
        <p:txBody>
          <a:bodyPr wrap="square" rtlCol="0">
            <a:spAutoFit/>
          </a:bodyPr>
          <a:lstStyle/>
          <a:p>
            <a:r>
              <a:rPr lang="en-US" dirty="0">
                <a:solidFill>
                  <a:srgbClr val="FF0000"/>
                </a:solidFill>
              </a:rPr>
              <a:t>Spanwise position</a:t>
            </a:r>
          </a:p>
        </p:txBody>
      </p:sp>
    </p:spTree>
    <p:extLst>
      <p:ext uri="{BB962C8B-B14F-4D97-AF65-F5344CB8AC3E}">
        <p14:creationId xmlns:p14="http://schemas.microsoft.com/office/powerpoint/2010/main" val="2053108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601D8D8-2786-4622-B2FC-7DD5F988016A}"/>
              </a:ext>
            </a:extLst>
          </p:cNvPr>
          <p:cNvPicPr>
            <a:picLocks noChangeAspect="1"/>
          </p:cNvPicPr>
          <p:nvPr/>
        </p:nvPicPr>
        <p:blipFill>
          <a:blip r:embed="rId3"/>
          <a:stretch>
            <a:fillRect/>
          </a:stretch>
        </p:blipFill>
        <p:spPr>
          <a:xfrm>
            <a:off x="7705060" y="1399511"/>
            <a:ext cx="4319535" cy="3137047"/>
          </a:xfrm>
          <a:prstGeom prst="rect">
            <a:avLst/>
          </a:prstGeom>
        </p:spPr>
      </p:pic>
      <p:sp>
        <p:nvSpPr>
          <p:cNvPr id="9" name="Title 8">
            <a:extLst>
              <a:ext uri="{FF2B5EF4-FFF2-40B4-BE49-F238E27FC236}">
                <a16:creationId xmlns:a16="http://schemas.microsoft.com/office/drawing/2014/main" id="{15DC078B-F8FA-4646-9309-1F5A7A066185}"/>
              </a:ext>
            </a:extLst>
          </p:cNvPr>
          <p:cNvSpPr>
            <a:spLocks noGrp="1"/>
          </p:cNvSpPr>
          <p:nvPr>
            <p:ph type="title"/>
          </p:nvPr>
        </p:nvSpPr>
        <p:spPr>
          <a:xfrm>
            <a:off x="304801" y="167508"/>
            <a:ext cx="10212939" cy="615950"/>
          </a:xfrm>
        </p:spPr>
        <p:txBody>
          <a:bodyPr/>
          <a:lstStyle/>
          <a:p>
            <a:r>
              <a:rPr lang="en-US" sz="3200" dirty="0"/>
              <a:t>Structural Sizing Results</a:t>
            </a:r>
          </a:p>
        </p:txBody>
      </p:sp>
      <p:sp>
        <p:nvSpPr>
          <p:cNvPr id="8" name="Content Placeholder 9">
            <a:extLst>
              <a:ext uri="{FF2B5EF4-FFF2-40B4-BE49-F238E27FC236}">
                <a16:creationId xmlns:a16="http://schemas.microsoft.com/office/drawing/2014/main" id="{8D81BAED-BAE8-449A-8D43-3CF94D74C7BB}"/>
              </a:ext>
            </a:extLst>
          </p:cNvPr>
          <p:cNvSpPr txBox="1">
            <a:spLocks/>
          </p:cNvSpPr>
          <p:nvPr/>
        </p:nvSpPr>
        <p:spPr>
          <a:xfrm>
            <a:off x="172085" y="1221557"/>
            <a:ext cx="6624468" cy="5380856"/>
          </a:xfrm>
          <a:prstGeom prst="rect">
            <a:avLst/>
          </a:prstGeom>
        </p:spPr>
        <p:txBody>
          <a:bodyPr/>
          <a:lstStyle>
            <a:lvl1pPr marL="342900" indent="-342900"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20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19" name="Content Placeholder 3">
            <a:extLst>
              <a:ext uri="{FF2B5EF4-FFF2-40B4-BE49-F238E27FC236}">
                <a16:creationId xmlns:a16="http://schemas.microsoft.com/office/drawing/2014/main" id="{4D2F9FF3-A22D-4EE0-823E-D7CE973A0D3E}"/>
              </a:ext>
            </a:extLst>
          </p:cNvPr>
          <p:cNvSpPr>
            <a:spLocks noGrp="1"/>
          </p:cNvSpPr>
          <p:nvPr>
            <p:ph idx="1"/>
          </p:nvPr>
        </p:nvSpPr>
        <p:spPr>
          <a:xfrm>
            <a:off x="85062" y="1228646"/>
            <a:ext cx="3411764" cy="2195250"/>
          </a:xfrm>
        </p:spPr>
        <p:txBody>
          <a:bodyPr/>
          <a:lstStyle/>
          <a:p>
            <a:r>
              <a:rPr lang="en-US" sz="2000" dirty="0"/>
              <a:t>Two sizing studies</a:t>
            </a:r>
          </a:p>
          <a:p>
            <a:pPr lvl="1"/>
            <a:r>
              <a:rPr lang="en-US" dirty="0"/>
              <a:t>Unstiffened design</a:t>
            </a:r>
          </a:p>
          <a:p>
            <a:pPr lvl="1"/>
            <a:r>
              <a:rPr lang="en-US" dirty="0"/>
              <a:t>CSL-reinforced design</a:t>
            </a:r>
          </a:p>
          <a:p>
            <a:pPr marL="457200" lvl="1" indent="0">
              <a:buNone/>
            </a:pPr>
            <a:endParaRPr lang="en-US" sz="2000" dirty="0"/>
          </a:p>
          <a:p>
            <a:r>
              <a:rPr lang="en-US" sz="2000" dirty="0"/>
              <a:t>The CSL-reinforced model indicated a weight-savings</a:t>
            </a:r>
            <a:br>
              <a:rPr lang="en-US" sz="2000" dirty="0"/>
            </a:br>
            <a:r>
              <a:rPr lang="en-US" sz="2000" dirty="0"/>
              <a:t>of 19.7% over an unstiffened design</a:t>
            </a:r>
          </a:p>
          <a:p>
            <a:endParaRPr lang="en-US" sz="2000" dirty="0"/>
          </a:p>
          <a:p>
            <a:r>
              <a:rPr lang="en-US" sz="2000" dirty="0"/>
              <a:t>The critical constraint was buckling under a +2.5-g climb load case </a:t>
            </a:r>
          </a:p>
          <a:p>
            <a:pPr marL="0" indent="0">
              <a:buNone/>
            </a:pPr>
            <a:endParaRPr lang="en-US" sz="1800" dirty="0"/>
          </a:p>
        </p:txBody>
      </p:sp>
      <p:pic>
        <p:nvPicPr>
          <p:cNvPr id="7" name="Picture 6">
            <a:extLst>
              <a:ext uri="{FF2B5EF4-FFF2-40B4-BE49-F238E27FC236}">
                <a16:creationId xmlns:a16="http://schemas.microsoft.com/office/drawing/2014/main" id="{7BD1DDB8-6512-4D68-9D2F-AF517FF3C6D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43422" y="1581359"/>
            <a:ext cx="3962401" cy="2742548"/>
          </a:xfrm>
          <a:prstGeom prst="rect">
            <a:avLst/>
          </a:prstGeom>
          <a:noFill/>
          <a:ln>
            <a:noFill/>
          </a:ln>
        </p:spPr>
      </p:pic>
      <p:sp>
        <p:nvSpPr>
          <p:cNvPr id="13" name="TextBox 12">
            <a:extLst>
              <a:ext uri="{FF2B5EF4-FFF2-40B4-BE49-F238E27FC236}">
                <a16:creationId xmlns:a16="http://schemas.microsoft.com/office/drawing/2014/main" id="{9AC85E6A-A2E0-456D-9EE7-7D51AD486756}"/>
              </a:ext>
            </a:extLst>
          </p:cNvPr>
          <p:cNvSpPr txBox="1"/>
          <p:nvPr/>
        </p:nvSpPr>
        <p:spPr>
          <a:xfrm>
            <a:off x="4668036" y="1004416"/>
            <a:ext cx="3146425" cy="369332"/>
          </a:xfrm>
          <a:prstGeom prst="rect">
            <a:avLst/>
          </a:prstGeom>
          <a:noFill/>
        </p:spPr>
        <p:txBody>
          <a:bodyPr wrap="square">
            <a:spAutoFit/>
          </a:bodyPr>
          <a:lstStyle/>
          <a:p>
            <a:r>
              <a:rPr lang="en-US" sz="1800" b="1" dirty="0">
                <a:effectLst/>
                <a:ea typeface="Times New Roman" panose="02020603050405020304" pitchFamily="18" charset="0"/>
              </a:rPr>
              <a:t>Unstiffened </a:t>
            </a:r>
            <a:r>
              <a:rPr lang="en-US" b="1" dirty="0">
                <a:ea typeface="Times New Roman" panose="02020603050405020304" pitchFamily="18" charset="0"/>
              </a:rPr>
              <a:t>d</a:t>
            </a:r>
            <a:r>
              <a:rPr lang="en-US" sz="1800" b="1" dirty="0">
                <a:effectLst/>
                <a:ea typeface="Times New Roman" panose="02020603050405020304" pitchFamily="18" charset="0"/>
              </a:rPr>
              <a:t>esign</a:t>
            </a:r>
            <a:endParaRPr lang="en-US" dirty="0"/>
          </a:p>
        </p:txBody>
      </p:sp>
      <p:sp>
        <p:nvSpPr>
          <p:cNvPr id="14" name="TextBox 13">
            <a:extLst>
              <a:ext uri="{FF2B5EF4-FFF2-40B4-BE49-F238E27FC236}">
                <a16:creationId xmlns:a16="http://schemas.microsoft.com/office/drawing/2014/main" id="{D46FE5F1-4B40-4FFE-A130-9A6B3A27C0DA}"/>
              </a:ext>
            </a:extLst>
          </p:cNvPr>
          <p:cNvSpPr txBox="1"/>
          <p:nvPr/>
        </p:nvSpPr>
        <p:spPr>
          <a:xfrm>
            <a:off x="8883232" y="959700"/>
            <a:ext cx="3376246" cy="369332"/>
          </a:xfrm>
          <a:prstGeom prst="rect">
            <a:avLst/>
          </a:prstGeom>
          <a:noFill/>
        </p:spPr>
        <p:txBody>
          <a:bodyPr wrap="square">
            <a:spAutoFit/>
          </a:bodyPr>
          <a:lstStyle/>
          <a:p>
            <a:r>
              <a:rPr lang="en-US" sz="1800" b="1" dirty="0">
                <a:effectLst/>
                <a:ea typeface="Times New Roman" panose="02020603050405020304" pitchFamily="18" charset="0"/>
              </a:rPr>
              <a:t>CSL-reinforced </a:t>
            </a:r>
            <a:r>
              <a:rPr lang="en-US" b="1" dirty="0">
                <a:ea typeface="Times New Roman" panose="02020603050405020304" pitchFamily="18" charset="0"/>
              </a:rPr>
              <a:t>d</a:t>
            </a:r>
            <a:r>
              <a:rPr lang="en-US" sz="1800" b="1" dirty="0">
                <a:effectLst/>
                <a:ea typeface="Times New Roman" panose="02020603050405020304" pitchFamily="18" charset="0"/>
              </a:rPr>
              <a:t>esign</a:t>
            </a:r>
            <a:endParaRPr lang="en-US" dirty="0"/>
          </a:p>
        </p:txBody>
      </p:sp>
      <p:pic>
        <p:nvPicPr>
          <p:cNvPr id="11" name="Picture 10">
            <a:extLst>
              <a:ext uri="{FF2B5EF4-FFF2-40B4-BE49-F238E27FC236}">
                <a16:creationId xmlns:a16="http://schemas.microsoft.com/office/drawing/2014/main" id="{4A5EE1FE-101B-44D0-B910-63163EC206CC}"/>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90199" y="5063867"/>
            <a:ext cx="5312822" cy="1794133"/>
          </a:xfrm>
          <a:prstGeom prst="rect">
            <a:avLst/>
          </a:prstGeom>
          <a:noFill/>
          <a:ln>
            <a:noFill/>
          </a:ln>
        </p:spPr>
      </p:pic>
      <p:sp>
        <p:nvSpPr>
          <p:cNvPr id="12" name="TextBox 11">
            <a:extLst>
              <a:ext uri="{FF2B5EF4-FFF2-40B4-BE49-F238E27FC236}">
                <a16:creationId xmlns:a16="http://schemas.microsoft.com/office/drawing/2014/main" id="{6BDD80F3-9F04-4641-9D36-C5F27E490971}"/>
              </a:ext>
            </a:extLst>
          </p:cNvPr>
          <p:cNvSpPr txBox="1"/>
          <p:nvPr/>
        </p:nvSpPr>
        <p:spPr>
          <a:xfrm>
            <a:off x="3835909" y="4705205"/>
            <a:ext cx="4661318" cy="369332"/>
          </a:xfrm>
          <a:prstGeom prst="rect">
            <a:avLst/>
          </a:prstGeom>
          <a:noFill/>
        </p:spPr>
        <p:txBody>
          <a:bodyPr wrap="square">
            <a:spAutoFit/>
          </a:bodyPr>
          <a:lstStyle/>
          <a:p>
            <a:r>
              <a:rPr lang="en-US" sz="1800" b="1" dirty="0">
                <a:effectLst/>
                <a:ea typeface="Times New Roman" panose="02020603050405020304" pitchFamily="18" charset="0"/>
              </a:rPr>
              <a:t> Mode shape of CSL-reinforced global TTBW</a:t>
            </a:r>
            <a:endParaRPr lang="en-US" dirty="0"/>
          </a:p>
        </p:txBody>
      </p:sp>
      <p:sp>
        <p:nvSpPr>
          <p:cNvPr id="15" name="Left Brace 14">
            <a:extLst>
              <a:ext uri="{FF2B5EF4-FFF2-40B4-BE49-F238E27FC236}">
                <a16:creationId xmlns:a16="http://schemas.microsoft.com/office/drawing/2014/main" id="{D0CE2CC3-5CE6-4336-86A1-DB70662C7202}"/>
              </a:ext>
            </a:extLst>
          </p:cNvPr>
          <p:cNvSpPr/>
          <p:nvPr/>
        </p:nvSpPr>
        <p:spPr>
          <a:xfrm>
            <a:off x="9817395" y="1835888"/>
            <a:ext cx="226828" cy="559982"/>
          </a:xfrm>
          <a:prstGeom prst="leftBrace">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a:extLst>
              <a:ext uri="{FF2B5EF4-FFF2-40B4-BE49-F238E27FC236}">
                <a16:creationId xmlns:a16="http://schemas.microsoft.com/office/drawing/2014/main" id="{1F136BE2-5301-4EDC-9410-F2FC899FB9A6}"/>
              </a:ext>
            </a:extLst>
          </p:cNvPr>
          <p:cNvSpPr txBox="1"/>
          <p:nvPr/>
        </p:nvSpPr>
        <p:spPr>
          <a:xfrm>
            <a:off x="8938438" y="1765005"/>
            <a:ext cx="928576" cy="523220"/>
          </a:xfrm>
          <a:prstGeom prst="rect">
            <a:avLst/>
          </a:prstGeom>
          <a:noFill/>
        </p:spPr>
        <p:txBody>
          <a:bodyPr wrap="square" rtlCol="0">
            <a:spAutoFit/>
          </a:bodyPr>
          <a:lstStyle/>
          <a:p>
            <a:r>
              <a:rPr lang="en-US" sz="1400" dirty="0"/>
              <a:t>Largest </a:t>
            </a:r>
            <a:br>
              <a:rPr lang="en-US" sz="1400" dirty="0"/>
            </a:br>
            <a:r>
              <a:rPr lang="en-US" sz="1400" dirty="0"/>
              <a:t>reduction</a:t>
            </a:r>
          </a:p>
        </p:txBody>
      </p:sp>
      <p:pic>
        <p:nvPicPr>
          <p:cNvPr id="18" name="Picture 17">
            <a:extLst>
              <a:ext uri="{FF2B5EF4-FFF2-40B4-BE49-F238E27FC236}">
                <a16:creationId xmlns:a16="http://schemas.microsoft.com/office/drawing/2014/main" id="{963E7048-A225-457F-9672-D00B42E55195}"/>
              </a:ext>
            </a:extLst>
          </p:cNvPr>
          <p:cNvPicPr>
            <a:picLocks noChangeAspect="1"/>
          </p:cNvPicPr>
          <p:nvPr/>
        </p:nvPicPr>
        <p:blipFill>
          <a:blip r:embed="rId6"/>
          <a:stretch>
            <a:fillRect/>
          </a:stretch>
        </p:blipFill>
        <p:spPr>
          <a:xfrm>
            <a:off x="3338623" y="1351718"/>
            <a:ext cx="4345172" cy="3189192"/>
          </a:xfrm>
          <a:prstGeom prst="rect">
            <a:avLst/>
          </a:prstGeom>
        </p:spPr>
      </p:pic>
    </p:spTree>
    <p:extLst>
      <p:ext uri="{BB962C8B-B14F-4D97-AF65-F5344CB8AC3E}">
        <p14:creationId xmlns:p14="http://schemas.microsoft.com/office/powerpoint/2010/main" val="1769263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5DC078B-F8FA-4646-9309-1F5A7A066185}"/>
              </a:ext>
            </a:extLst>
          </p:cNvPr>
          <p:cNvSpPr>
            <a:spLocks noGrp="1"/>
          </p:cNvSpPr>
          <p:nvPr>
            <p:ph type="title"/>
          </p:nvPr>
        </p:nvSpPr>
        <p:spPr>
          <a:xfrm>
            <a:off x="304801" y="167508"/>
            <a:ext cx="10212939" cy="615950"/>
          </a:xfrm>
        </p:spPr>
        <p:txBody>
          <a:bodyPr/>
          <a:lstStyle/>
          <a:p>
            <a:r>
              <a:rPr lang="en-US" sz="3200" dirty="0"/>
              <a:t>Concluding Remarks</a:t>
            </a:r>
          </a:p>
        </p:txBody>
      </p:sp>
      <p:sp>
        <p:nvSpPr>
          <p:cNvPr id="4" name="Content Placeholder 9">
            <a:extLst>
              <a:ext uri="{FF2B5EF4-FFF2-40B4-BE49-F238E27FC236}">
                <a16:creationId xmlns:a16="http://schemas.microsoft.com/office/drawing/2014/main" id="{1C2C5786-D9DF-4C6E-B63E-AE13225836EC}"/>
              </a:ext>
            </a:extLst>
          </p:cNvPr>
          <p:cNvSpPr txBox="1">
            <a:spLocks/>
          </p:cNvSpPr>
          <p:nvPr/>
        </p:nvSpPr>
        <p:spPr>
          <a:xfrm>
            <a:off x="304801" y="1190367"/>
            <a:ext cx="10753343" cy="5380856"/>
          </a:xfrm>
          <a:prstGeom prst="rect">
            <a:avLst/>
          </a:prstGeom>
        </p:spPr>
        <p:txBody>
          <a:bodyPr/>
          <a:lstStyle>
            <a:lvl1pPr marL="342900" indent="-342900" algn="l" rtl="0" eaLnBrk="1" fontAlgn="base" hangingPunct="1">
              <a:spcBef>
                <a:spcPct val="20000"/>
              </a:spcBef>
              <a:spcAft>
                <a:spcPct val="0"/>
              </a:spcAft>
              <a:buClr>
                <a:srgbClr val="C00000"/>
              </a:buClr>
              <a:buFont typeface="Wingdings" charset="2"/>
              <a:buChar char="Ø"/>
              <a:defRPr sz="2800" b="1" kern="1200">
                <a:solidFill>
                  <a:schemeClr val="tx1"/>
                </a:solidFill>
                <a:latin typeface="+mn-lt"/>
                <a:ea typeface="ヒラギノ角ゴ Pro W3" pitchFamily="-109" charset="-128"/>
                <a:cs typeface="ヒラギノ角ゴ Pro W3" pitchFamily="-109" charset="-128"/>
              </a:defRPr>
            </a:lvl1pPr>
            <a:lvl2pPr marL="742950" indent="-285750" algn="l" rtl="0" eaLnBrk="1" fontAlgn="base" hangingPunct="1">
              <a:spcBef>
                <a:spcPct val="20000"/>
              </a:spcBef>
              <a:spcAft>
                <a:spcPct val="0"/>
              </a:spcAft>
              <a:buClr>
                <a:srgbClr val="0000CC"/>
              </a:buClr>
              <a:buFont typeface="Arial" charset="0"/>
              <a:buChar char="•"/>
              <a:defRPr sz="2400" kern="1200">
                <a:solidFill>
                  <a:schemeClr val="tx1"/>
                </a:solidFill>
                <a:latin typeface="+mn-lt"/>
                <a:ea typeface="ヒラギノ角ゴ Pro W3" pitchFamily="-109" charset="-128"/>
                <a:cs typeface="+mn-cs"/>
              </a:defRPr>
            </a:lvl2pPr>
            <a:lvl3pPr marL="1143000" indent="-228600" algn="l" rtl="0" eaLnBrk="1" fontAlgn="base" hangingPunct="1">
              <a:spcBef>
                <a:spcPct val="20000"/>
              </a:spcBef>
              <a:spcAft>
                <a:spcPct val="0"/>
              </a:spcAft>
              <a:buFont typeface="Wingdings" charset="2"/>
              <a:buChar char="§"/>
              <a:defRPr sz="2000" kern="1200">
                <a:solidFill>
                  <a:schemeClr val="tx1"/>
                </a:solidFill>
                <a:latin typeface="+mn-lt"/>
                <a:ea typeface="ＭＳ Ｐゴシック" pitchFamily="-105" charset="-128"/>
                <a:cs typeface="ＭＳ Ｐゴシック" pitchFamily="-105" charset="-128"/>
              </a:defRPr>
            </a:lvl3pPr>
            <a:lvl4pPr marL="1600200" indent="-228600" algn="l" rtl="0" eaLnBrk="1" fontAlgn="base" hangingPunct="1">
              <a:spcBef>
                <a:spcPct val="20000"/>
              </a:spcBef>
              <a:spcAft>
                <a:spcPct val="0"/>
              </a:spcAft>
              <a:buFont typeface="Courier New" charset="0"/>
              <a:buChar char="o"/>
              <a:defRPr kern="1200">
                <a:solidFill>
                  <a:schemeClr val="tx1"/>
                </a:solidFill>
                <a:latin typeface="+mn-lt"/>
                <a:ea typeface="ＭＳ Ｐゴシック" pitchFamily="-105" charset="-128"/>
                <a:cs typeface="+mn-cs"/>
              </a:defRPr>
            </a:lvl4pPr>
            <a:lvl5pPr marL="2057400" indent="-228600" algn="l" rtl="0" eaLnBrk="1" fontAlgn="base" hangingPunct="1">
              <a:spcBef>
                <a:spcPct val="20000"/>
              </a:spcBef>
              <a:spcAft>
                <a:spcPct val="0"/>
              </a:spcAft>
              <a:buFont typeface="Arial" charset="0"/>
              <a:buChar char="•"/>
              <a:defRPr kern="1200">
                <a:solidFill>
                  <a:schemeClr val="tx1"/>
                </a:solidFill>
                <a:latin typeface="+mn-lt"/>
                <a:ea typeface="ヒラギノ角ゴ Pro W3" charset="-128"/>
                <a:cs typeface="ヒラギノ角ゴ Pro W3" charset="-128"/>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p>
        </p:txBody>
      </p:sp>
      <p:sp>
        <p:nvSpPr>
          <p:cNvPr id="5" name="Content Placeholder 6">
            <a:extLst>
              <a:ext uri="{FF2B5EF4-FFF2-40B4-BE49-F238E27FC236}">
                <a16:creationId xmlns:a16="http://schemas.microsoft.com/office/drawing/2014/main" id="{3922B6AC-8B63-4903-9AE4-F37D525CF3B1}"/>
              </a:ext>
            </a:extLst>
          </p:cNvPr>
          <p:cNvSpPr>
            <a:spLocks noGrp="1"/>
          </p:cNvSpPr>
          <p:nvPr>
            <p:ph idx="1"/>
          </p:nvPr>
        </p:nvSpPr>
        <p:spPr>
          <a:xfrm>
            <a:off x="199202" y="1579072"/>
            <a:ext cx="11102312" cy="3426488"/>
          </a:xfrm>
        </p:spPr>
        <p:txBody>
          <a:bodyPr/>
          <a:lstStyle/>
          <a:p>
            <a:r>
              <a:rPr lang="en-US" dirty="0"/>
              <a:t>Composite smeared layer (CSL)-reinforced and hybrid-reinforced modeling approaches produce results for deflection and failure index within </a:t>
            </a:r>
            <a:br>
              <a:rPr lang="en-US" dirty="0"/>
            </a:br>
            <a:r>
              <a:rPr lang="en-US" dirty="0"/>
              <a:t>4% beam-reinforced modeling approach results</a:t>
            </a:r>
          </a:p>
          <a:p>
            <a:pPr marL="0" indent="0">
              <a:buNone/>
            </a:pPr>
            <a:endParaRPr lang="en-US" dirty="0"/>
          </a:p>
          <a:p>
            <a:r>
              <a:rPr lang="en-US" dirty="0"/>
              <a:t>CSL-reinforced approach was integrated into a global model for sizing </a:t>
            </a:r>
            <a:br>
              <a:rPr lang="en-US" dirty="0"/>
            </a:br>
            <a:r>
              <a:rPr lang="en-US" dirty="0"/>
              <a:t>and optimization</a:t>
            </a:r>
          </a:p>
          <a:p>
            <a:pPr marL="0" indent="0">
              <a:buNone/>
            </a:pPr>
            <a:endParaRPr lang="en-US" dirty="0"/>
          </a:p>
          <a:p>
            <a:r>
              <a:rPr lang="en-US" dirty="0"/>
              <a:t>Results from the CSL-reinforced design optimization for strength and buckling indicate expected reduction in weight compared to an unreinforced design</a:t>
            </a:r>
          </a:p>
          <a:p>
            <a:pPr marL="0" indent="0">
              <a:buNone/>
            </a:pPr>
            <a:endParaRPr lang="en-US" dirty="0"/>
          </a:p>
          <a:p>
            <a:pPr marL="0" indent="0">
              <a:buNone/>
            </a:pPr>
            <a:endParaRPr lang="en-US" sz="2000" dirty="0"/>
          </a:p>
        </p:txBody>
      </p:sp>
    </p:spTree>
    <p:extLst>
      <p:ext uri="{BB962C8B-B14F-4D97-AF65-F5344CB8AC3E}">
        <p14:creationId xmlns:p14="http://schemas.microsoft.com/office/powerpoint/2010/main" val="3460986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46FFD-B070-9941-8E3D-ECE7139E0047}"/>
              </a:ext>
            </a:extLst>
          </p:cNvPr>
          <p:cNvSpPr>
            <a:spLocks noGrp="1"/>
          </p:cNvSpPr>
          <p:nvPr>
            <p:ph type="title"/>
          </p:nvPr>
        </p:nvSpPr>
        <p:spPr/>
        <p:txBody>
          <a:bodyPr/>
          <a:lstStyle/>
          <a:p>
            <a:r>
              <a:rPr lang="en-US" dirty="0"/>
              <a:t>QUESTIONS?</a:t>
            </a:r>
          </a:p>
        </p:txBody>
      </p:sp>
      <p:sp>
        <p:nvSpPr>
          <p:cNvPr id="5" name="Slide Number Placeholder 4">
            <a:extLst>
              <a:ext uri="{FF2B5EF4-FFF2-40B4-BE49-F238E27FC236}">
                <a16:creationId xmlns:a16="http://schemas.microsoft.com/office/drawing/2014/main" id="{B7F9652C-7991-B24C-A3F9-D9E7A982FB2A}"/>
              </a:ext>
            </a:extLst>
          </p:cNvPr>
          <p:cNvSpPr>
            <a:spLocks noGrp="1"/>
          </p:cNvSpPr>
          <p:nvPr>
            <p:ph type="sldNum" sz="quarter" idx="12"/>
          </p:nvPr>
        </p:nvSpPr>
        <p:spPr/>
        <p:txBody>
          <a:bodyPr/>
          <a:lstStyle/>
          <a:p>
            <a:pPr>
              <a:defRPr/>
            </a:pPr>
            <a:fld id="{4F68065C-CB93-2E41-8C60-FD1693954236}" type="slidenum">
              <a:rPr lang="en-US" smtClean="0"/>
              <a:pPr>
                <a:defRPr/>
              </a:pPr>
              <a:t>18</a:t>
            </a:fld>
            <a:endParaRPr lang="en-US" dirty="0"/>
          </a:p>
        </p:txBody>
      </p:sp>
      <p:pic>
        <p:nvPicPr>
          <p:cNvPr id="1026" name="Picture 2" descr="Image result for nasa meatball image high">
            <a:extLst>
              <a:ext uri="{FF2B5EF4-FFF2-40B4-BE49-F238E27FC236}">
                <a16:creationId xmlns:a16="http://schemas.microsoft.com/office/drawing/2014/main" id="{D0D558C9-1AF1-D847-AD53-4A441EC62BF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11" r="5732"/>
          <a:stretch/>
        </p:blipFill>
        <p:spPr bwMode="auto">
          <a:xfrm>
            <a:off x="3159370" y="1244271"/>
            <a:ext cx="5873261" cy="5354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7342333"/>
      </p:ext>
    </p:extLst>
  </p:cSld>
  <p:clrMapOvr>
    <a:masterClrMapping/>
  </p:clrMapOvr>
</p:sld>
</file>

<file path=ppt/theme/theme1.xml><?xml version="1.0" encoding="utf-8"?>
<a:theme xmlns:a="http://schemas.openxmlformats.org/drawingml/2006/main" name="ED PPT Template 7 12 11">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anch Template" id="{2FBF0B19-6F59-B946-9DCD-E3A6698A09C4}" vid="{DC8A0438-1C54-2B4F-9C7B-8EB29443B29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 PPT Template 7 12 11</Template>
  <TotalTime>19081</TotalTime>
  <Words>2084</Words>
  <Application>Microsoft Office PowerPoint</Application>
  <PresentationFormat>Widescreen</PresentationFormat>
  <Paragraphs>296</Paragraphs>
  <Slides>18</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Courier New</vt:lpstr>
      <vt:lpstr>Times New Roman</vt:lpstr>
      <vt:lpstr>Wingdings</vt:lpstr>
      <vt:lpstr>ED PPT Template 7 12 11</vt:lpstr>
      <vt:lpstr>Structural Sizing of a Transonic Truss-Braced Wing    </vt:lpstr>
      <vt:lpstr>Outline</vt:lpstr>
      <vt:lpstr>Introduction</vt:lpstr>
      <vt:lpstr>Global finite element model</vt:lpstr>
      <vt:lpstr>Finite Element Modeling</vt:lpstr>
      <vt:lpstr>Stiffener modeling</vt:lpstr>
      <vt:lpstr>Finite Element Modeling: Stiffener Modeling</vt:lpstr>
      <vt:lpstr>Stiffener Modeling Approaches</vt:lpstr>
      <vt:lpstr>Stiffener Modeling Approaches: Example Cases</vt:lpstr>
      <vt:lpstr>Stiffener Modeling Approaches: Example Case Results</vt:lpstr>
      <vt:lpstr>Stiffener Modeling Approaches: Example Case Results</vt:lpstr>
      <vt:lpstr>Integration Into Global Model</vt:lpstr>
      <vt:lpstr>Global Model Results +2.5-g climb load</vt:lpstr>
      <vt:lpstr>optimization</vt:lpstr>
      <vt:lpstr>Integration into Optimization Model and Sizing</vt:lpstr>
      <vt:lpstr>Structural Sizing Results</vt:lpstr>
      <vt:lpstr>Concluding Remarks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Lessons Learned from Large-Scale Aerospace Structural Testing</dc:title>
  <dc:creator>Lovejoy, Andrew Elwyn (LARC-D312)</dc:creator>
  <cp:lastModifiedBy>Anderson, Erin K. (LARC-D312)</cp:lastModifiedBy>
  <cp:revision>120</cp:revision>
  <cp:lastPrinted>2020-12-04T16:20:54Z</cp:lastPrinted>
  <dcterms:created xsi:type="dcterms:W3CDTF">2020-12-03T18:55:34Z</dcterms:created>
  <dcterms:modified xsi:type="dcterms:W3CDTF">2022-11-17T18:56:44Z</dcterms:modified>
</cp:coreProperties>
</file>