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tags/tag2.xml" ContentType="application/vnd.openxmlformats-officedocument.presentationml.tags+xml"/>
  <Override PartName="/ppt/notesSlides/notesSlide6.xml" ContentType="application/vnd.openxmlformats-officedocument.presentationml.notesSlide+xml"/>
  <Override PartName="/ppt/tags/tag3.xml" ContentType="application/vnd.openxmlformats-officedocument.presentationml.tags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tags/tag4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>
  <p:sldMasterIdLst>
    <p:sldMasterId id="2147483648" r:id="rId4"/>
    <p:sldMasterId id="2147484837" r:id="rId5"/>
  </p:sldMasterIdLst>
  <p:notesMasterIdLst>
    <p:notesMasterId r:id="rId28"/>
  </p:notesMasterIdLst>
  <p:handoutMasterIdLst>
    <p:handoutMasterId r:id="rId29"/>
  </p:handoutMasterIdLst>
  <p:sldIdLst>
    <p:sldId id="404" r:id="rId6"/>
    <p:sldId id="428" r:id="rId7"/>
    <p:sldId id="408" r:id="rId8"/>
    <p:sldId id="420" r:id="rId9"/>
    <p:sldId id="421" r:id="rId10"/>
    <p:sldId id="415" r:id="rId11"/>
    <p:sldId id="416" r:id="rId12"/>
    <p:sldId id="412" r:id="rId13"/>
    <p:sldId id="424" r:id="rId14"/>
    <p:sldId id="413" r:id="rId15"/>
    <p:sldId id="425" r:id="rId16"/>
    <p:sldId id="426" r:id="rId17"/>
    <p:sldId id="405" r:id="rId18"/>
    <p:sldId id="427" r:id="rId19"/>
    <p:sldId id="417" r:id="rId20"/>
    <p:sldId id="418" r:id="rId21"/>
    <p:sldId id="407" r:id="rId22"/>
    <p:sldId id="419" r:id="rId23"/>
    <p:sldId id="429" r:id="rId24"/>
    <p:sldId id="430" r:id="rId25"/>
    <p:sldId id="431" r:id="rId26"/>
    <p:sldId id="432" r:id="rId27"/>
  </p:sldIdLst>
  <p:sldSz cx="9144000" cy="5143500" type="screen16x9"/>
  <p:notesSz cx="6858000" cy="92964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1pPr>
    <a:lvl2pPr marL="3429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2pPr>
    <a:lvl3pPr marL="6858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3pPr>
    <a:lvl4pPr marL="10287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4pPr>
    <a:lvl5pPr marL="1371600" algn="l" rtl="0" fontAlgn="base">
      <a:spcBef>
        <a:spcPct val="0"/>
      </a:spcBef>
      <a:spcAft>
        <a:spcPct val="0"/>
      </a:spcAft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5pPr>
    <a:lvl6pPr marL="17145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6pPr>
    <a:lvl7pPr marL="20574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7pPr>
    <a:lvl8pPr marL="24003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8pPr>
    <a:lvl9pPr marL="2743200" algn="l" defTabSz="685800" rtl="0" eaLnBrk="1" latinLnBrk="0" hangingPunct="1">
      <a:defRPr sz="1800" kern="1200">
        <a:solidFill>
          <a:schemeClr val="tx1"/>
        </a:solidFill>
        <a:latin typeface="Arial" charset="0"/>
        <a:ea typeface="ＭＳ Ｐゴシック" charset="-128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7030A0"/>
    <a:srgbClr val="FF8400"/>
    <a:srgbClr val="E98B01"/>
    <a:srgbClr val="000000"/>
    <a:srgbClr val="4D4D4D"/>
    <a:srgbClr val="00FFFF"/>
    <a:srgbClr val="0000FF"/>
    <a:srgbClr val="1B3D6C"/>
    <a:srgbClr val="C2D9F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4944"/>
    <p:restoredTop sz="84832"/>
  </p:normalViewPr>
  <p:slideViewPr>
    <p:cSldViewPr snapToGrid="0">
      <p:cViewPr varScale="1">
        <p:scale>
          <a:sx n="164" d="100"/>
          <a:sy n="164" d="100"/>
        </p:scale>
        <p:origin x="448" y="168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handoutMaster" Target="handoutMasters/handoutMaster1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presProps" Target="presProps.xml"/><Relationship Id="rId8" Type="http://schemas.openxmlformats.org/officeDocument/2006/relationships/slide" Target="slides/slide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85579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63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85579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fld id="{9301CC6A-B4E8-405F-AE79-859651258FE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18623024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5579" y="0"/>
            <a:ext cx="2972421" cy="465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9460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330200" y="696913"/>
            <a:ext cx="6197600" cy="3486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1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14711" y="4416426"/>
            <a:ext cx="5028579" cy="4183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1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1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1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5579" y="8831264"/>
            <a:ext cx="2972421" cy="465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3172" tIns="46587" rIns="93172" bIns="46587" numCol="1" anchor="b" anchorCtr="0" compatLnSpc="1">
            <a:prstTxWarp prst="textNoShape">
              <a:avLst/>
            </a:prstTxWarp>
          </a:bodyPr>
          <a:lstStyle>
            <a:lvl1pPr algn="r" eaLnBrk="0" hangingPunct="0">
              <a:defRPr sz="1200">
                <a:latin typeface="Arial" charset="0"/>
                <a:ea typeface="ＭＳ Ｐゴシック" pitchFamily="80" charset="-128"/>
                <a:cs typeface="+mn-cs"/>
              </a:defRPr>
            </a:lvl1pPr>
          </a:lstStyle>
          <a:p>
            <a:pPr>
              <a:defRPr/>
            </a:pPr>
            <a:fld id="{B7B05DEF-6DE7-4BF9-8DBB-FF904A788E5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358050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1pPr>
    <a:lvl2pPr marL="3429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2pPr>
    <a:lvl3pPr marL="6858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3pPr>
    <a:lvl4pPr marL="10287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4pPr>
    <a:lvl5pPr marL="1371600" algn="l" rtl="0" eaLnBrk="0" fontAlgn="base" hangingPunct="0">
      <a:spcBef>
        <a:spcPct val="30000"/>
      </a:spcBef>
      <a:spcAft>
        <a:spcPct val="0"/>
      </a:spcAft>
      <a:defRPr sz="900" kern="1200">
        <a:solidFill>
          <a:schemeClr val="tx1"/>
        </a:solidFill>
        <a:latin typeface="Arial" charset="0"/>
        <a:ea typeface="ＭＳ Ｐゴシック" pitchFamily="80" charset="-128"/>
        <a:cs typeface="+mn-cs"/>
      </a:defRPr>
    </a:lvl5pPr>
    <a:lvl6pPr marL="17145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9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00:30</a:t>
            </a:r>
          </a:p>
          <a:p>
            <a:endParaRPr lang="en-US" dirty="0"/>
          </a:p>
          <a:p>
            <a:r>
              <a:rPr lang="en-US" dirty="0"/>
              <a:t>Hi and thanks for listening.</a:t>
            </a:r>
          </a:p>
          <a:p>
            <a:endParaRPr lang="en-US" dirty="0"/>
          </a:p>
          <a:p>
            <a:r>
              <a:rPr lang="en-US" dirty="0"/>
              <a:t>My name is Marc Shaw-</a:t>
            </a:r>
            <a:r>
              <a:rPr lang="en-US" dirty="0" err="1"/>
              <a:t>Lecerf</a:t>
            </a:r>
            <a:r>
              <a:rPr lang="en-US" dirty="0"/>
              <a:t>, I am an Aerospace Engineer at NASA Ames Research Center.</a:t>
            </a:r>
          </a:p>
          <a:p>
            <a:endParaRPr lang="en-US" dirty="0"/>
          </a:p>
          <a:p>
            <a:r>
              <a:rPr lang="en-US" dirty="0"/>
              <a:t>I will be presenting an approach for validating Unsteady Pressure-Sensitive Paint Data with pressure transducers.</a:t>
            </a:r>
          </a:p>
          <a:p>
            <a:endParaRPr lang="en-US" dirty="0"/>
          </a:p>
          <a:p>
            <a:r>
              <a:rPr lang="en-US" dirty="0"/>
              <a:t>I would like to thank my co-authors Lara Lash, David Murakami, Nettie </a:t>
            </a:r>
            <a:r>
              <a:rPr lang="en-US" dirty="0" err="1"/>
              <a:t>Roozeboom</a:t>
            </a:r>
            <a:r>
              <a:rPr lang="en-US" dirty="0"/>
              <a:t>, </a:t>
            </a:r>
            <a:r>
              <a:rPr lang="en-US" dirty="0" err="1"/>
              <a:t>Jie</a:t>
            </a:r>
            <a:r>
              <a:rPr lang="en-US" dirty="0"/>
              <a:t> Li, and Paul </a:t>
            </a:r>
            <a:r>
              <a:rPr lang="en-US" dirty="0" err="1"/>
              <a:t>Bremner</a:t>
            </a:r>
            <a:r>
              <a:rPr lang="en-US" dirty="0"/>
              <a:t>, and</a:t>
            </a:r>
          </a:p>
          <a:p>
            <a:endParaRPr lang="en-US" dirty="0"/>
          </a:p>
          <a:p>
            <a:r>
              <a:rPr lang="en-US" dirty="0"/>
              <a:t>I would also like to thank the NASA AETC Portfolio Office for supporting this work.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27667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01:00</a:t>
            </a:r>
          </a:p>
          <a:p>
            <a:endParaRPr lang="en-US" dirty="0"/>
          </a:p>
          <a:p>
            <a:r>
              <a:rPr lang="en-US" dirty="0"/>
              <a:t>(07:30)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5027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00:30</a:t>
            </a:r>
          </a:p>
          <a:p>
            <a:endParaRPr lang="en-US" dirty="0"/>
          </a:p>
          <a:p>
            <a:r>
              <a:rPr lang="en-US" dirty="0"/>
              <a:t>(08:00)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66438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01:00</a:t>
            </a:r>
          </a:p>
          <a:p>
            <a:endParaRPr lang="en-US" dirty="0"/>
          </a:p>
          <a:p>
            <a:r>
              <a:rPr lang="en-US" dirty="0"/>
              <a:t>(09:00)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949783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604069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00:30</a:t>
            </a:r>
          </a:p>
          <a:p>
            <a:endParaRPr lang="en-US" dirty="0"/>
          </a:p>
          <a:p>
            <a:r>
              <a:rPr lang="en-US" dirty="0"/>
              <a:t>(01:00)</a:t>
            </a:r>
          </a:p>
          <a:p>
            <a:endParaRPr lang="en-US" dirty="0"/>
          </a:p>
          <a:p>
            <a:r>
              <a:rPr lang="en-US" dirty="0"/>
              <a:t>This work is motivated by the toolkit we have at NASA Ames for measuring on-body unsteady aerodynamic effects.</a:t>
            </a:r>
          </a:p>
          <a:p>
            <a:endParaRPr lang="en-US" dirty="0"/>
          </a:p>
          <a:p>
            <a:r>
              <a:rPr lang="en-US" dirty="0"/>
              <a:t>Our unsteady pressure-sensitive paint system has demonstrated cutting-edge capability to visualize full-body surface pressure fluctuations, but validation is crucial for its practical use.</a:t>
            </a:r>
          </a:p>
          <a:p>
            <a:endParaRPr lang="en-US" dirty="0"/>
          </a:p>
          <a:p>
            <a:r>
              <a:rPr lang="en-US" dirty="0"/>
              <a:t>Our traditional, "gold standard" technique is to use surface-mounted miniaturized pressure transducers.</a:t>
            </a:r>
          </a:p>
          <a:p>
            <a:endParaRPr lang="en-US" dirty="0"/>
          </a:p>
          <a:p>
            <a:r>
              <a:rPr lang="en-US" dirty="0"/>
              <a:t>So, we would like to use transducers as a means of verifying UPSP data ... but they are fundamentally different sensing mechanisms and are good at different things.</a:t>
            </a:r>
          </a:p>
          <a:p>
            <a:endParaRPr lang="en-US" dirty="0"/>
          </a:p>
          <a:p>
            <a:r>
              <a:rPr lang="en-US" dirty="0"/>
              <a:t>This presentation is essentially going to be an effort to compare "apples" to "oranges."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29072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00:30</a:t>
            </a:r>
          </a:p>
          <a:p>
            <a:endParaRPr lang="en-US" dirty="0"/>
          </a:p>
          <a:p>
            <a:r>
              <a:rPr lang="en-US" dirty="0"/>
              <a:t>(01:30)</a:t>
            </a:r>
          </a:p>
          <a:p>
            <a:endParaRPr lang="en-US" dirty="0"/>
          </a:p>
          <a:p>
            <a:r>
              <a:rPr lang="en-US" dirty="0"/>
              <a:t>To illustrate how different PT and </a:t>
            </a:r>
            <a:r>
              <a:rPr lang="en-US" dirty="0" err="1"/>
              <a:t>uPSP</a:t>
            </a:r>
            <a:r>
              <a:rPr lang="en-US" dirty="0"/>
              <a:t> datasets are …</a:t>
            </a:r>
          </a:p>
          <a:p>
            <a:endParaRPr lang="en-US" dirty="0"/>
          </a:p>
          <a:p>
            <a:r>
              <a:rPr lang="en-US" dirty="0"/>
              <a:t>side-by-side of two </a:t>
            </a:r>
            <a:r>
              <a:rPr lang="en-US" dirty="0" err="1"/>
              <a:t>uPSP</a:t>
            </a:r>
            <a:r>
              <a:rPr lang="en-US" dirty="0"/>
              <a:t> high-speed camera frames from two different wind tunnel tests.</a:t>
            </a:r>
          </a:p>
          <a:p>
            <a:endParaRPr lang="en-US" dirty="0"/>
          </a:p>
          <a:p>
            <a:r>
              <a:rPr lang="en-US" dirty="0"/>
              <a:t>The PT size relative to camera pixels varies widely between the two tests. In particular, much lower spatial resolution relative to transducer size in the 11-ft TWT.</a:t>
            </a:r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18810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01:00</a:t>
            </a:r>
          </a:p>
          <a:p>
            <a:endParaRPr lang="en-US" dirty="0"/>
          </a:p>
          <a:p>
            <a:r>
              <a:rPr lang="en-US" dirty="0"/>
              <a:t>(02:30)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17382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01:00</a:t>
            </a:r>
          </a:p>
          <a:p>
            <a:endParaRPr lang="en-US" dirty="0"/>
          </a:p>
          <a:p>
            <a:r>
              <a:rPr lang="en-US" dirty="0"/>
              <a:t>(03:30)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786983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01:00</a:t>
            </a:r>
          </a:p>
          <a:p>
            <a:endParaRPr lang="en-US" dirty="0"/>
          </a:p>
          <a:p>
            <a:r>
              <a:rPr lang="en-US" dirty="0"/>
              <a:t>(04:30)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129776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00:30</a:t>
            </a:r>
          </a:p>
          <a:p>
            <a:endParaRPr lang="en-US" dirty="0"/>
          </a:p>
          <a:p>
            <a:r>
              <a:rPr lang="en-US" dirty="0"/>
              <a:t>(05:00)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697826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00:30</a:t>
            </a:r>
          </a:p>
          <a:p>
            <a:endParaRPr lang="en-US" dirty="0"/>
          </a:p>
          <a:p>
            <a:r>
              <a:rPr lang="en-US" dirty="0"/>
              <a:t>(05:30)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335805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01:00</a:t>
            </a:r>
          </a:p>
          <a:p>
            <a:endParaRPr lang="en-US" dirty="0"/>
          </a:p>
          <a:p>
            <a:r>
              <a:rPr lang="en-US" dirty="0"/>
              <a:t>(06:30)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B7B05DEF-6DE7-4BF9-8DBB-FF904A788E50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09117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 userDrawn="1"/>
        </p:nvSpPr>
        <p:spPr bwMode="auto">
          <a:xfrm>
            <a:off x="1555" y="-19050"/>
            <a:ext cx="9144000" cy="4385883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9" name="Subtitle 2"/>
          <p:cNvSpPr txBox="1">
            <a:spLocks/>
          </p:cNvSpPr>
          <p:nvPr userDrawn="1"/>
        </p:nvSpPr>
        <p:spPr bwMode="auto">
          <a:xfrm>
            <a:off x="0" y="2647950"/>
            <a:ext cx="91440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8B01"/>
              </a:buClr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80DC"/>
              </a:buClr>
              <a:buFont typeface="Wingdings" pitchFamily="2" charset="2"/>
              <a:buChar char="§"/>
              <a:defRPr sz="2800">
                <a:solidFill>
                  <a:srgbClr val="4F4F4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F4F4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>
                <a:solidFill>
                  <a:schemeClr val="bg1"/>
                </a:solidFill>
                <a:latin typeface="+mj-lt"/>
              </a:rPr>
              <a:t>Author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>
                <a:solidFill>
                  <a:schemeClr val="bg1"/>
                </a:solidFill>
                <a:latin typeface="+mj-lt"/>
              </a:rPr>
              <a:t>Company/Organization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>
                <a:solidFill>
                  <a:schemeClr val="bg1"/>
                </a:solidFill>
                <a:latin typeface="+mj-lt"/>
              </a:rPr>
              <a:t>Conference Name, Conference Dates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>
                <a:solidFill>
                  <a:schemeClr val="bg1"/>
                </a:solidFill>
                <a:latin typeface="+mj-lt"/>
              </a:rPr>
              <a:t>Conference Location</a:t>
            </a:r>
          </a:p>
          <a:p>
            <a:pPr>
              <a:buClr>
                <a:srgbClr val="00529B"/>
              </a:buClr>
              <a:buFont typeface="Wingdings" charset="2"/>
              <a:buChar char="Ø"/>
            </a:pPr>
            <a:endParaRPr lang="en-US" sz="2400" kern="0"/>
          </a:p>
        </p:txBody>
      </p:sp>
      <p:sp>
        <p:nvSpPr>
          <p:cNvPr id="10" name="Title 1"/>
          <p:cNvSpPr txBox="1">
            <a:spLocks/>
          </p:cNvSpPr>
          <p:nvPr userDrawn="1"/>
        </p:nvSpPr>
        <p:spPr bwMode="auto">
          <a:xfrm>
            <a:off x="0" y="74295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5400" b="1" kern="0">
                <a:solidFill>
                  <a:schemeClr val="bg1"/>
                </a:solidFill>
              </a:rPr>
              <a:t>Presentation Title</a:t>
            </a: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Clr>
                <a:srgbClr val="1B3D6C"/>
              </a:buClr>
              <a:buFont typeface="Wingdings" charset="2"/>
              <a:buChar char="Ø"/>
              <a:defRPr/>
            </a:lvl1pPr>
            <a:lvl2pPr marL="685800" indent="-342900">
              <a:buClr>
                <a:srgbClr val="1B3D6C"/>
              </a:buClr>
              <a:buFont typeface="Wingdings" charset="2"/>
              <a:buChar char="Ø"/>
              <a:defRPr/>
            </a:lvl2pPr>
            <a:lvl3pPr marL="971550" indent="-285750">
              <a:buClr>
                <a:srgbClr val="1B3D6C"/>
              </a:buClr>
              <a:buFont typeface="Wingdings" charset="2"/>
              <a:buChar char="Ø"/>
              <a:defRPr/>
            </a:lvl3pPr>
            <a:lvl4pPr marL="1314450" indent="-285750">
              <a:buClr>
                <a:srgbClr val="1B3D6C"/>
              </a:buClr>
              <a:buFont typeface="Wingdings" charset="2"/>
              <a:buChar char="Ø"/>
              <a:defRPr/>
            </a:lvl4pPr>
            <a:lvl5pPr marL="1657350" indent="-285750">
              <a:buClr>
                <a:srgbClr val="1B3D6C"/>
              </a:buClr>
              <a:buFont typeface="Wingdings" charset="2"/>
              <a:buChar char="Ø"/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00150" y="4637935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57500" y="4637935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4629150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228600" y="1123950"/>
            <a:ext cx="39624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95800" y="1123950"/>
            <a:ext cx="4419600" cy="3371850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200150" y="4637935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2857500" y="4637935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228600" y="4629150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144198"/>
            <a:ext cx="8686800" cy="514350"/>
          </a:xfrm>
        </p:spPr>
        <p:txBody>
          <a:bodyPr/>
          <a:lstStyle>
            <a:lvl1pPr>
              <a:defRPr b="1">
                <a:solidFill>
                  <a:schemeClr val="bg1"/>
                </a:solidFill>
                <a:latin typeface="Helvetica" charset="0"/>
                <a:ea typeface="Helvetica" charset="0"/>
                <a:cs typeface="Helvetica" charset="0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tart and/or 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1714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4253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F7FC34-5206-45FA-A6B2-955DFABF1C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375"/>
            <a:ext cx="6858000" cy="17907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EF603E2-753D-49F2-B2B1-D76008093D9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925"/>
            <a:ext cx="6858000" cy="1241425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FEFD0B8-A1D4-4313-AC8C-31D5E0DBD3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CFA06F-9FF0-4DD3-9CA0-DF2D4EF2E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CCD405-43AD-4B88-9D41-03F2E0B3D0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572116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jpe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9050"/>
            <a:ext cx="9141714" cy="5143500"/>
          </a:xfrm>
          <a:prstGeom prst="rect">
            <a:avLst/>
          </a:prstGeom>
        </p:spPr>
      </p:pic>
      <p:sp>
        <p:nvSpPr>
          <p:cNvPr id="102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886" y="1123950"/>
            <a:ext cx="8686800" cy="3363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8"/>
          <p:cNvSpPr>
            <a:spLocks noGrp="1" noChangeArrowheads="1"/>
          </p:cNvSpPr>
          <p:nvPr userDrawn="1"/>
        </p:nvSpPr>
        <p:spPr bwMode="auto">
          <a:xfrm>
            <a:off x="1181100" y="4572000"/>
            <a:ext cx="19050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pitchFamily="8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endParaRPr lang="en-US" sz="1050"/>
          </a:p>
        </p:txBody>
      </p:sp>
      <p:sp>
        <p:nvSpPr>
          <p:cNvPr id="10" name="Rectangle 9"/>
          <p:cNvSpPr>
            <a:spLocks noGrp="1" noChangeArrowheads="1"/>
          </p:cNvSpPr>
          <p:nvPr userDrawn="1"/>
        </p:nvSpPr>
        <p:spPr bwMode="auto">
          <a:xfrm>
            <a:off x="3181350" y="4572000"/>
            <a:ext cx="2895600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1400" kern="1200">
                <a:solidFill>
                  <a:schemeClr val="tx1"/>
                </a:solidFill>
                <a:latin typeface="Arial" charset="0"/>
                <a:ea typeface="ＭＳ Ｐゴシック" pitchFamily="80" charset="-128"/>
                <a:cs typeface="+mn-cs"/>
              </a:defRPr>
            </a:lvl1pPr>
            <a:lvl2pPr marL="4572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2pPr>
            <a:lvl3pPr marL="9144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3pPr>
            <a:lvl4pPr marL="13716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4pPr>
            <a:lvl5pPr marL="1828800" algn="l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Arial" charset="0"/>
                <a:ea typeface="ＭＳ Ｐゴシック" charset="-128"/>
                <a:cs typeface="Arial" charset="0"/>
              </a:defRPr>
            </a:lvl9pPr>
          </a:lstStyle>
          <a:p>
            <a:pPr>
              <a:defRPr/>
            </a:pPr>
            <a:endParaRPr lang="en-US" sz="1050"/>
          </a:p>
        </p:txBody>
      </p:sp>
      <p:sp>
        <p:nvSpPr>
          <p:cNvPr id="12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200150" y="4629150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857500" y="4638383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19075" y="4639998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  <p:sp>
        <p:nvSpPr>
          <p:cNvPr id="15" name="Rectangle 14"/>
          <p:cNvSpPr/>
          <p:nvPr userDrawn="1"/>
        </p:nvSpPr>
        <p:spPr bwMode="auto">
          <a:xfrm>
            <a:off x="0" y="0"/>
            <a:ext cx="9144000" cy="742950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1027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228600" y="144198"/>
            <a:ext cx="8686800" cy="514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r>
              <a:rPr lang="en-US" b="1" kern="0">
                <a:solidFill>
                  <a:schemeClr val="bg1"/>
                </a:solidFill>
              </a:rPr>
              <a:t>Presentation Title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830" r:id="rId1"/>
    <p:sldLayoutId id="2147484825" r:id="rId2"/>
    <p:sldLayoutId id="2147484827" r:id="rId3"/>
    <p:sldLayoutId id="2147484836" r:id="rId4"/>
  </p:sldLayoutIdLst>
  <p:hf hdr="0" ftr="0" dt="0"/>
  <p:txStyles>
    <p:titleStyle>
      <a:lvl1pPr marL="0" marR="0" indent="0" algn="ctr" defTabSz="914400" rtl="0" eaLnBrk="0" fontAlgn="base" latinLnBrk="0" hangingPunct="0">
        <a:lnSpc>
          <a:spcPct val="100000"/>
        </a:lnSpc>
        <a:spcBef>
          <a:spcPct val="0"/>
        </a:spcBef>
        <a:spcAft>
          <a:spcPct val="0"/>
        </a:spcAft>
        <a:buClrTx/>
        <a:buSzTx/>
        <a:buFontTx/>
        <a:buNone/>
        <a:tabLst/>
        <a:defRPr sz="28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5pPr>
      <a:lvl6pPr marL="3429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6pPr>
      <a:lvl7pPr marL="6858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7pPr>
      <a:lvl8pPr marL="10287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8pPr>
      <a:lvl9pPr marL="1371600" algn="l" rtl="0" fontAlgn="base">
        <a:spcBef>
          <a:spcPct val="0"/>
        </a:spcBef>
        <a:spcAft>
          <a:spcPct val="0"/>
        </a:spcAft>
        <a:defRPr sz="1800">
          <a:solidFill>
            <a:schemeClr val="tx2"/>
          </a:solidFill>
          <a:latin typeface="Arial" charset="0"/>
          <a:ea typeface="ＭＳ Ｐゴシック" pitchFamily="80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24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21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8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5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lr>
          <a:srgbClr val="1B3D6C"/>
        </a:buClr>
        <a:buFont typeface="Wingdings" charset="2"/>
        <a:buChar char="Ø"/>
        <a:defRPr sz="15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Font typeface="Times" pitchFamily="80" charset="0"/>
        <a:buChar char="•"/>
        <a:defRPr sz="15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" y="19050"/>
            <a:ext cx="9141714" cy="5143500"/>
          </a:xfrm>
          <a:prstGeom prst="rect">
            <a:avLst/>
          </a:prstGeom>
        </p:spPr>
      </p:pic>
      <p:sp>
        <p:nvSpPr>
          <p:cNvPr id="8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230886" y="438150"/>
            <a:ext cx="8686800" cy="40494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9" name="Rectangle 4"/>
          <p:cNvSpPr>
            <a:spLocks noGrp="1" noChangeArrowheads="1"/>
          </p:cNvSpPr>
          <p:nvPr>
            <p:ph type="dt" sz="half" idx="2"/>
          </p:nvPr>
        </p:nvSpPr>
        <p:spPr>
          <a:xfrm>
            <a:off x="1200150" y="4629150"/>
            <a:ext cx="160020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" name="Rectangle 5"/>
          <p:cNvSpPr>
            <a:spLocks noGrp="1" noChangeArrowheads="1"/>
          </p:cNvSpPr>
          <p:nvPr>
            <p:ph type="ftr" sz="quarter" idx="3"/>
          </p:nvPr>
        </p:nvSpPr>
        <p:spPr>
          <a:xfrm>
            <a:off x="2857500" y="4638383"/>
            <a:ext cx="2114550" cy="162665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1" name="Rectangle 6"/>
          <p:cNvSpPr>
            <a:spLocks noGrp="1" noChangeArrowheads="1"/>
          </p:cNvSpPr>
          <p:nvPr>
            <p:ph type="sldNum" sz="quarter" idx="4"/>
          </p:nvPr>
        </p:nvSpPr>
        <p:spPr>
          <a:xfrm>
            <a:off x="219075" y="4639998"/>
            <a:ext cx="914400" cy="171450"/>
          </a:xfrm>
          <a:prstGeom prst="rect">
            <a:avLst/>
          </a:prstGeom>
          <a:ln/>
        </p:spPr>
        <p:txBody>
          <a:bodyPr/>
          <a:lstStyle>
            <a:lvl1pPr>
              <a:defRPr sz="1050"/>
            </a:lvl1pPr>
          </a:lstStyle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492895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83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Clr>
          <a:srgbClr val="1B3D6C"/>
        </a:buClr>
        <a:buFont typeface="Wingdings" charset="2"/>
        <a:buChar char="Ø"/>
        <a:defRPr sz="24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21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8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Clr>
          <a:srgbClr val="1B3D6C"/>
        </a:buClr>
        <a:buFont typeface="Wingdings" charset="2"/>
        <a:buChar char="Ø"/>
        <a:defRPr sz="1500" kern="1200">
          <a:solidFill>
            <a:schemeClr val="tx1"/>
          </a:solidFill>
          <a:latin typeface="Helvetica" charset="0"/>
          <a:ea typeface="Helvetica" charset="0"/>
          <a:cs typeface="Helvetica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3.png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34.png"/><Relationship Id="rId5" Type="http://schemas.openxmlformats.org/officeDocument/2006/relationships/image" Target="../media/image31.png"/><Relationship Id="rId4" Type="http://schemas.openxmlformats.org/officeDocument/2006/relationships/notesSlide" Target="../notesSlides/notesSlide10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6" Type="http://schemas.openxmlformats.org/officeDocument/2006/relationships/image" Target="../media/image3.png"/><Relationship Id="rId5" Type="http://schemas.openxmlformats.org/officeDocument/2006/relationships/image" Target="../media/image32.png"/><Relationship Id="rId4" Type="http://schemas.openxmlformats.org/officeDocument/2006/relationships/notesSlide" Target="../notesSlides/notesSlide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image" Target="../media/image16.emf"/><Relationship Id="rId7" Type="http://schemas.openxmlformats.org/officeDocument/2006/relationships/image" Target="../media/image43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emf"/><Relationship Id="rId5" Type="http://schemas.openxmlformats.org/officeDocument/2006/relationships/image" Target="../media/image41.emf"/><Relationship Id="rId4" Type="http://schemas.openxmlformats.org/officeDocument/2006/relationships/image" Target="../media/image16.png"/><Relationship Id="rId9" Type="http://schemas.openxmlformats.org/officeDocument/2006/relationships/image" Target="../media/image18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emf"/><Relationship Id="rId4" Type="http://schemas.openxmlformats.org/officeDocument/2006/relationships/image" Target="../media/image17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0.emf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png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emf"/><Relationship Id="rId3" Type="http://schemas.openxmlformats.org/officeDocument/2006/relationships/audio" Target="../media/media5.m4a"/><Relationship Id="rId7" Type="http://schemas.openxmlformats.org/officeDocument/2006/relationships/image" Target="../media/image16.emf"/><Relationship Id="rId2" Type="http://schemas.microsoft.com/office/2007/relationships/media" Target="../media/media5.m4a"/><Relationship Id="rId1" Type="http://schemas.openxmlformats.org/officeDocument/2006/relationships/tags" Target="../tags/tag1.xml"/><Relationship Id="rId6" Type="http://schemas.openxmlformats.org/officeDocument/2006/relationships/image" Target="../media/image15.emf"/><Relationship Id="rId5" Type="http://schemas.openxmlformats.org/officeDocument/2006/relationships/notesSlide" Target="../notesSlides/notesSlide5.xml"/><Relationship Id="rId10" Type="http://schemas.openxmlformats.org/officeDocument/2006/relationships/image" Target="../media/image3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18.em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audio" Target="../media/media6.m4a"/><Relationship Id="rId7" Type="http://schemas.openxmlformats.org/officeDocument/2006/relationships/image" Target="../media/image20.png"/><Relationship Id="rId2" Type="http://schemas.microsoft.com/office/2007/relationships/media" Target="../media/media6.m4a"/><Relationship Id="rId1" Type="http://schemas.openxmlformats.org/officeDocument/2006/relationships/tags" Target="../tags/tag2.xml"/><Relationship Id="rId6" Type="http://schemas.openxmlformats.org/officeDocument/2006/relationships/image" Target="../media/image19.png"/><Relationship Id="rId5" Type="http://schemas.openxmlformats.org/officeDocument/2006/relationships/notesSlide" Target="../notesSlides/notesSlide6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audio" Target="../media/media7.m4a"/><Relationship Id="rId7" Type="http://schemas.openxmlformats.org/officeDocument/2006/relationships/image" Target="../media/image23.png"/><Relationship Id="rId2" Type="http://schemas.microsoft.com/office/2007/relationships/media" Target="../media/media7.m4a"/><Relationship Id="rId1" Type="http://schemas.openxmlformats.org/officeDocument/2006/relationships/tags" Target="../tags/tag3.xml"/><Relationship Id="rId6" Type="http://schemas.openxmlformats.org/officeDocument/2006/relationships/image" Target="../media/image22.png"/><Relationship Id="rId5" Type="http://schemas.openxmlformats.org/officeDocument/2006/relationships/notesSlide" Target="../notesSlides/notesSlide7.xml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8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png"/><Relationship Id="rId13" Type="http://schemas.openxmlformats.org/officeDocument/2006/relationships/image" Target="../media/image3.png"/><Relationship Id="rId3" Type="http://schemas.openxmlformats.org/officeDocument/2006/relationships/audio" Target="../media/media9.m4a"/><Relationship Id="rId7" Type="http://schemas.openxmlformats.org/officeDocument/2006/relationships/image" Target="../media/image25.png"/><Relationship Id="rId12" Type="http://schemas.openxmlformats.org/officeDocument/2006/relationships/image" Target="../media/image30.png"/><Relationship Id="rId2" Type="http://schemas.microsoft.com/office/2007/relationships/media" Target="../media/media9.m4a"/><Relationship Id="rId1" Type="http://schemas.openxmlformats.org/officeDocument/2006/relationships/tags" Target="../tags/tag4.xml"/><Relationship Id="rId6" Type="http://schemas.openxmlformats.org/officeDocument/2006/relationships/image" Target="../media/image240.png"/><Relationship Id="rId11" Type="http://schemas.openxmlformats.org/officeDocument/2006/relationships/image" Target="../media/image29.png"/><Relationship Id="rId5" Type="http://schemas.openxmlformats.org/officeDocument/2006/relationships/notesSlide" Target="../notesSlides/notesSlide9.xml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 bwMode="auto">
          <a:xfrm>
            <a:off x="0" y="14667"/>
            <a:ext cx="9144000" cy="4385883"/>
          </a:xfrm>
          <a:prstGeom prst="rect">
            <a:avLst/>
          </a:prstGeom>
          <a:solidFill>
            <a:srgbClr val="1B3D6C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4" name="Subtitle 2"/>
          <p:cNvSpPr txBox="1">
            <a:spLocks/>
          </p:cNvSpPr>
          <p:nvPr/>
        </p:nvSpPr>
        <p:spPr bwMode="auto">
          <a:xfrm>
            <a:off x="-60556" y="2019300"/>
            <a:ext cx="9144000" cy="110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E98B01"/>
              </a:buClr>
              <a:buFont typeface="Times" pitchFamily="18" charset="0"/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1380DC"/>
              </a:buClr>
              <a:buFont typeface="Wingdings" pitchFamily="2" charset="2"/>
              <a:buChar char="§"/>
              <a:defRPr sz="2800">
                <a:solidFill>
                  <a:srgbClr val="4F4F4F"/>
                </a:solidFill>
                <a:latin typeface="+mn-lt"/>
                <a:ea typeface="+mn-ea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400">
                <a:solidFill>
                  <a:schemeClr val="tx1"/>
                </a:solidFill>
                <a:latin typeface="+mn-lt"/>
                <a:ea typeface="+mn-ea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rgbClr val="4F4F4F"/>
                </a:solidFill>
                <a:latin typeface="+mn-lt"/>
                <a:ea typeface="+mn-ea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Times" pitchFamily="18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5pPr>
            <a:lvl6pPr marL="25146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6pPr>
            <a:lvl7pPr marL="29718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7pPr>
            <a:lvl8pPr marL="34290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8pPr>
            <a:lvl9pPr marL="3886200" indent="-228600" algn="l" rtl="0" fontAlgn="base">
              <a:spcBef>
                <a:spcPct val="20000"/>
              </a:spcBef>
              <a:spcAft>
                <a:spcPct val="0"/>
              </a:spcAft>
              <a:buFont typeface="Times" pitchFamily="80" charset="0"/>
              <a:buChar char="•"/>
              <a:defRPr sz="20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 dirty="0">
                <a:solidFill>
                  <a:schemeClr val="bg1"/>
                </a:solidFill>
                <a:latin typeface="+mj-lt"/>
              </a:rPr>
              <a:t>M. Shaw-Lecerf</a:t>
            </a:r>
            <a:r>
              <a:rPr lang="en-US" altLang="en-US" sz="1600" b="1" kern="0" baseline="30000" dirty="0">
                <a:solidFill>
                  <a:schemeClr val="bg1"/>
                </a:solidFill>
                <a:latin typeface="+mj-lt"/>
              </a:rPr>
              <a:t>1</a:t>
            </a:r>
            <a:r>
              <a:rPr lang="en-US" altLang="en-US" sz="1600" b="1" kern="0" dirty="0">
                <a:solidFill>
                  <a:schemeClr val="bg1"/>
                </a:solidFill>
                <a:latin typeface="+mj-lt"/>
              </a:rPr>
              <a:t>, E.L. Lash</a:t>
            </a:r>
            <a:r>
              <a:rPr lang="en-US" altLang="en-US" sz="1600" b="1" kern="0" baseline="30000" dirty="0">
                <a:solidFill>
                  <a:schemeClr val="bg1"/>
                </a:solidFill>
                <a:latin typeface="+mj-lt"/>
              </a:rPr>
              <a:t>1</a:t>
            </a:r>
            <a:r>
              <a:rPr lang="en-US" altLang="en-US" sz="1600" b="1" kern="0" dirty="0">
                <a:solidFill>
                  <a:schemeClr val="bg1"/>
                </a:solidFill>
                <a:latin typeface="+mj-lt"/>
              </a:rPr>
              <a:t>, D. Murakami</a:t>
            </a:r>
            <a:r>
              <a:rPr lang="en-US" altLang="en-US" sz="1600" b="1" kern="0" baseline="30000" dirty="0">
                <a:solidFill>
                  <a:schemeClr val="bg1"/>
                </a:solidFill>
                <a:latin typeface="+mj-lt"/>
              </a:rPr>
              <a:t>1</a:t>
            </a:r>
            <a:r>
              <a:rPr lang="en-US" altLang="en-US" sz="1600" b="1" kern="0" dirty="0">
                <a:solidFill>
                  <a:schemeClr val="bg1"/>
                </a:solidFill>
                <a:latin typeface="+mj-lt"/>
              </a:rPr>
              <a:t>, N. Roozeboom</a:t>
            </a:r>
            <a:r>
              <a:rPr lang="en-US" altLang="en-US" sz="1600" b="1" kern="0" baseline="30000" dirty="0">
                <a:solidFill>
                  <a:schemeClr val="bg1"/>
                </a:solidFill>
                <a:latin typeface="+mj-lt"/>
              </a:rPr>
              <a:t>1</a:t>
            </a:r>
            <a:r>
              <a:rPr lang="en-US" altLang="en-US" sz="1600" b="1" kern="0" dirty="0">
                <a:solidFill>
                  <a:schemeClr val="bg1"/>
                </a:solidFill>
                <a:latin typeface="+mj-lt"/>
              </a:rPr>
              <a:t>, J. Li</a:t>
            </a:r>
            <a:r>
              <a:rPr lang="en-US" altLang="en-US" sz="1600" b="1" kern="0" baseline="30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altLang="en-US" sz="1600" b="1" kern="0" dirty="0">
                <a:solidFill>
                  <a:schemeClr val="bg1"/>
                </a:solidFill>
                <a:latin typeface="+mj-lt"/>
              </a:rPr>
              <a:t>, Paul Bremner</a:t>
            </a:r>
            <a:r>
              <a:rPr lang="en-US" altLang="en-US" sz="1600" b="1" kern="0" baseline="30000" dirty="0">
                <a:solidFill>
                  <a:schemeClr val="bg1"/>
                </a:solidFill>
                <a:latin typeface="+mj-lt"/>
              </a:rPr>
              <a:t>3</a:t>
            </a:r>
            <a:endParaRPr lang="en-US" altLang="en-US" sz="1600" b="1" kern="0" dirty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 baseline="30000" dirty="0">
                <a:solidFill>
                  <a:schemeClr val="bg1"/>
                </a:solidFill>
                <a:latin typeface="+mj-lt"/>
              </a:rPr>
              <a:t>1</a:t>
            </a:r>
            <a:r>
              <a:rPr lang="en-US" altLang="en-US" sz="1600" b="1" kern="0" dirty="0">
                <a:solidFill>
                  <a:schemeClr val="bg1"/>
                </a:solidFill>
                <a:latin typeface="+mj-lt"/>
              </a:rPr>
              <a:t>NASA Ames Research Center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 baseline="30000" dirty="0">
                <a:solidFill>
                  <a:schemeClr val="bg1"/>
                </a:solidFill>
                <a:latin typeface="+mj-lt"/>
              </a:rPr>
              <a:t>2</a:t>
            </a:r>
            <a:r>
              <a:rPr lang="en-US" altLang="en-US" sz="1600" b="1" kern="0" dirty="0">
                <a:solidFill>
                  <a:schemeClr val="bg1"/>
                </a:solidFill>
                <a:latin typeface="+mj-lt"/>
              </a:rPr>
              <a:t>Metis Technology Solutions, Inc.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b="1" kern="0" baseline="30000" dirty="0">
                <a:solidFill>
                  <a:schemeClr val="bg1"/>
                </a:solidFill>
                <a:latin typeface="+mj-lt"/>
              </a:rPr>
              <a:t>3</a:t>
            </a:r>
            <a:r>
              <a:rPr lang="en-US" altLang="en-US" sz="1600" b="1" kern="0" dirty="0">
                <a:solidFill>
                  <a:schemeClr val="bg1"/>
                </a:solidFill>
                <a:latin typeface="+mj-lt"/>
              </a:rPr>
              <a:t>AeroHydroPLUS</a:t>
            </a:r>
            <a:endParaRPr lang="en-US" altLang="en-US" sz="1600" b="1" i="1" kern="0" dirty="0">
              <a:solidFill>
                <a:schemeClr val="bg1"/>
              </a:solidFill>
              <a:latin typeface="+mj-lt"/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altLang="en-US" sz="1600" kern="0" dirty="0">
                <a:solidFill>
                  <a:schemeClr val="bg1"/>
                </a:solidFill>
                <a:latin typeface="+mj-lt"/>
              </a:rPr>
              <a:t>AIAA SciTech Forum, January 23-27, 2023</a:t>
            </a:r>
            <a:endParaRPr lang="en-US" sz="1600" dirty="0">
              <a:solidFill>
                <a:schemeClr val="bg1"/>
              </a:solidFill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endParaRPr lang="en-US" sz="1600" dirty="0">
              <a:solidFill>
                <a:schemeClr val="bg1"/>
              </a:solidFill>
            </a:endParaRP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sz="1400" dirty="0">
                <a:solidFill>
                  <a:schemeClr val="bg1"/>
                </a:solidFill>
              </a:rPr>
              <a:t>Sponsor: NASA </a:t>
            </a:r>
            <a:r>
              <a:rPr lang="en-US" sz="1400" dirty="0" err="1">
                <a:solidFill>
                  <a:schemeClr val="bg1"/>
                </a:solidFill>
              </a:rPr>
              <a:t>Aerosciences</a:t>
            </a:r>
            <a:r>
              <a:rPr lang="en-US" sz="1400" dirty="0">
                <a:solidFill>
                  <a:schemeClr val="bg1"/>
                </a:solidFill>
              </a:rPr>
              <a:t> Evaluation and Test Capabilities (AETC) Portfolio Office</a:t>
            </a:r>
          </a:p>
          <a:p>
            <a:pPr marL="0" indent="0" algn="ctr" eaLnBrk="1" hangingPunct="1">
              <a:buClr>
                <a:srgbClr val="00529B"/>
              </a:buClr>
              <a:buNone/>
            </a:pPr>
            <a:r>
              <a:rPr lang="en-US" sz="1400" dirty="0">
                <a:solidFill>
                  <a:schemeClr val="bg1"/>
                </a:solidFill>
              </a:rPr>
              <a:t>This material is declared a work of the U.S. Government and is not subject to copyright protection in the United States.</a:t>
            </a:r>
            <a:endParaRPr lang="en-US" altLang="en-US" sz="1400" kern="0" dirty="0">
              <a:solidFill>
                <a:schemeClr val="bg1"/>
              </a:solidFill>
              <a:latin typeface="+mj-lt"/>
            </a:endParaRPr>
          </a:p>
          <a:p>
            <a:pPr>
              <a:buClr>
                <a:srgbClr val="00529B"/>
              </a:buClr>
              <a:buFont typeface="Wingdings" charset="2"/>
              <a:buChar char="Ø"/>
            </a:pPr>
            <a:endParaRPr lang="en-US" sz="2400" kern="0" dirty="0"/>
          </a:p>
        </p:txBody>
      </p:sp>
      <p:sp>
        <p:nvSpPr>
          <p:cNvPr id="6" name="Title 1"/>
          <p:cNvSpPr txBox="1">
            <a:spLocks/>
          </p:cNvSpPr>
          <p:nvPr/>
        </p:nvSpPr>
        <p:spPr bwMode="auto">
          <a:xfrm>
            <a:off x="0" y="742950"/>
            <a:ext cx="9144000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2"/>
                </a:solidFill>
                <a:latin typeface="Arial" charset="0"/>
                <a:ea typeface="ＭＳ Ｐゴシック" pitchFamily="80" charset="-128"/>
              </a:defRPr>
            </a:lvl9pPr>
          </a:lstStyle>
          <a:p>
            <a:pPr algn="ctr"/>
            <a:r>
              <a:rPr lang="en-US" sz="3600" b="1" kern="0" dirty="0">
                <a:solidFill>
                  <a:schemeClr val="bg1"/>
                </a:solidFill>
              </a:rPr>
              <a:t>Validating </a:t>
            </a:r>
            <a:r>
              <a:rPr lang="en-US" sz="3600" b="1" kern="0" dirty="0" err="1">
                <a:solidFill>
                  <a:schemeClr val="bg1"/>
                </a:solidFill>
              </a:rPr>
              <a:t>uPSP</a:t>
            </a:r>
            <a:r>
              <a:rPr lang="en-US" sz="3600" b="1" kern="0" dirty="0">
                <a:solidFill>
                  <a:schemeClr val="bg1"/>
                </a:solidFill>
              </a:rPr>
              <a:t> with Transducers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21A9FED8-C305-B369-148F-60DAD816596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0643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6133"/>
    </mc:Choice>
    <mc:Fallback>
      <p:transition spd="slow" advTm="261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D16886-8689-168D-D069-002A15DC0E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uPSP</a:t>
            </a:r>
            <a:r>
              <a:rPr lang="en-US" dirty="0"/>
              <a:t> vs. Transducers (2017 AUAT)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08861E-C85C-E21F-5771-DBCF55E36F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10</a:t>
            </a:fld>
            <a:endParaRPr lang="en-US"/>
          </a:p>
        </p:txBody>
      </p:sp>
      <p:pic>
        <p:nvPicPr>
          <p:cNvPr id="8" name="Picture 7" descr="Chart, scatter chart&#10;&#10;Description automatically generated">
            <a:extLst>
              <a:ext uri="{FF2B5EF4-FFF2-40B4-BE49-F238E27FC236}">
                <a16:creationId xmlns:a16="http://schemas.microsoft.com/office/drawing/2014/main" id="{DC195CD6-E466-919D-7C17-B7A8003B95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0917" y="916532"/>
            <a:ext cx="6860056" cy="3884068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FB5C44A8-078E-CA2C-3C1B-3E9C36E54DA4}"/>
              </a:ext>
            </a:extLst>
          </p:cNvPr>
          <p:cNvSpPr txBox="1"/>
          <p:nvPr/>
        </p:nvSpPr>
        <p:spPr>
          <a:xfrm>
            <a:off x="1233054" y="1561266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5D3D443-E117-FA9D-D9B0-85200A1E5A84}"/>
              </a:ext>
            </a:extLst>
          </p:cNvPr>
          <p:cNvSpPr txBox="1"/>
          <p:nvPr/>
        </p:nvSpPr>
        <p:spPr>
          <a:xfrm>
            <a:off x="4228745" y="1562863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7C79B60D-F0B2-3B07-40A1-A8B85D55530E}"/>
              </a:ext>
            </a:extLst>
          </p:cNvPr>
          <p:cNvCxnSpPr/>
          <p:nvPr/>
        </p:nvCxnSpPr>
        <p:spPr bwMode="auto">
          <a:xfrm flipH="1">
            <a:off x="4807527" y="1983798"/>
            <a:ext cx="1995138" cy="2306782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924B0C85-82AE-E7C7-BB73-E9298C39AB3B}"/>
              </a:ext>
            </a:extLst>
          </p:cNvPr>
          <p:cNvCxnSpPr>
            <a:cxnSpLocks/>
          </p:cNvCxnSpPr>
          <p:nvPr/>
        </p:nvCxnSpPr>
        <p:spPr bwMode="auto">
          <a:xfrm flipH="1">
            <a:off x="2810263" y="1889841"/>
            <a:ext cx="985965" cy="1139975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6A754137-7178-FDC9-6E5E-8B435F776998}"/>
              </a:ext>
            </a:extLst>
          </p:cNvPr>
          <p:cNvCxnSpPr>
            <a:cxnSpLocks/>
          </p:cNvCxnSpPr>
          <p:nvPr/>
        </p:nvCxnSpPr>
        <p:spPr bwMode="auto">
          <a:xfrm flipH="1">
            <a:off x="1764163" y="3029816"/>
            <a:ext cx="1046100" cy="263461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rgbClr val="FF0000"/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C6A1DEF-0326-18CE-1F19-E76CFF18A9E8}"/>
                  </a:ext>
                </a:extLst>
              </p:cNvPr>
              <p:cNvSpPr txBox="1"/>
              <p:nvPr/>
            </p:nvSpPr>
            <p:spPr>
              <a:xfrm>
                <a:off x="1613027" y="827447"/>
                <a:ext cx="5136342" cy="646331"/>
              </a:xfrm>
              <a:prstGeom prst="rect">
                <a:avLst/>
              </a:prstGeom>
              <a:solidFill>
                <a:schemeClr val="bg1">
                  <a:lumMod val="85000"/>
                </a:schemeClr>
              </a:solidFill>
            </p:spPr>
            <p:txBody>
              <a:bodyPr wrap="none" rtlCol="0">
                <a:spAutoFit/>
              </a:bodyPr>
              <a:lstStyle/>
              <a:p>
                <a:pPr algn="ctr"/>
                <a:r>
                  <a:rPr lang="en-US" dirty="0"/>
                  <a:t>Correction shows… </a:t>
                </a:r>
                <a:r>
                  <a:rPr lang="en-US" b="1" u="sng" dirty="0">
                    <a:solidFill>
                      <a:srgbClr val="FF0000"/>
                    </a:solidFill>
                  </a:rPr>
                  <a:t>global bias</a:t>
                </a:r>
              </a:p>
              <a:p>
                <a:pPr algn="ctr"/>
                <a:r>
                  <a:rPr lang="en-US" dirty="0"/>
                  <a:t>(</a:t>
                </a:r>
                <a14:m>
                  <m:oMath xmlns:m="http://schemas.openxmlformats.org/officeDocument/2006/math">
                    <m:r>
                      <a:rPr lang="en-US" b="0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/>
                  <a:t> benefit from in-situ calibration to transducers)</a:t>
                </a:r>
              </a:p>
            </p:txBody>
          </p:sp>
        </mc:Choice>
        <mc:Fallback xmlns=""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9C6A1DEF-0326-18CE-1F19-E76CFF18A9E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613027" y="827447"/>
                <a:ext cx="5136342" cy="646331"/>
              </a:xfrm>
              <a:prstGeom prst="rect">
                <a:avLst/>
              </a:prstGeom>
              <a:blipFill>
                <a:blip r:embed="rId6"/>
                <a:stretch>
                  <a:fillRect l="-741" t="-5769" r="-494" b="-11538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TextBox 19">
            <a:extLst>
              <a:ext uri="{FF2B5EF4-FFF2-40B4-BE49-F238E27FC236}">
                <a16:creationId xmlns:a16="http://schemas.microsoft.com/office/drawing/2014/main" id="{A00ACE71-B770-AE6D-2DDE-BBF39C9CB2C9}"/>
              </a:ext>
            </a:extLst>
          </p:cNvPr>
          <p:cNvSpPr txBox="1"/>
          <p:nvPr/>
        </p:nvSpPr>
        <p:spPr>
          <a:xfrm>
            <a:off x="7123419" y="1745932"/>
            <a:ext cx="193938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FF0000"/>
                </a:solidFill>
              </a:rPr>
              <a:t>~2-5 dB lower than transducers</a:t>
            </a:r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3A8B35C0-83F4-0AD3-95AF-3CC943A1390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6343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840"/>
    </mc:Choice>
    <mc:Fallback>
      <p:transition spd="slow" advTm="358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322218-9EF8-9E37-BA42-EDF9E5586E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/>
              <a:t>uPSP</a:t>
            </a:r>
            <a:r>
              <a:rPr lang="en-US" dirty="0"/>
              <a:t> vs. Transducers (2022 FML)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DE1E656-F2D5-54F4-E08C-CD6F755924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11</a:t>
            </a:fld>
            <a:endParaRPr lang="en-US"/>
          </a:p>
        </p:txBody>
      </p:sp>
      <p:pic>
        <p:nvPicPr>
          <p:cNvPr id="6" name="Picture 5" descr="Chart, scatter chart&#10;&#10;Description automatically generated">
            <a:extLst>
              <a:ext uri="{FF2B5EF4-FFF2-40B4-BE49-F238E27FC236}">
                <a16:creationId xmlns:a16="http://schemas.microsoft.com/office/drawing/2014/main" id="{40B1C7EA-D191-9088-8295-1491A994C32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921813"/>
            <a:ext cx="6611112" cy="3885714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3AD3391F-1937-B962-09BF-E6D36F455BCE}"/>
              </a:ext>
            </a:extLst>
          </p:cNvPr>
          <p:cNvSpPr txBox="1"/>
          <p:nvPr/>
        </p:nvSpPr>
        <p:spPr>
          <a:xfrm>
            <a:off x="1140389" y="921813"/>
            <a:ext cx="5865708" cy="36933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Correction shows … </a:t>
            </a:r>
            <a:r>
              <a:rPr lang="en-US" b="1" u="sng" dirty="0">
                <a:solidFill>
                  <a:schemeClr val="accent2"/>
                </a:solidFill>
              </a:rPr>
              <a:t>good agreement</a:t>
            </a:r>
            <a:r>
              <a:rPr lang="en-US" dirty="0">
                <a:solidFill>
                  <a:schemeClr val="accent2"/>
                </a:solidFill>
              </a:rPr>
              <a:t> </a:t>
            </a:r>
            <a:r>
              <a:rPr lang="en-US" dirty="0"/>
              <a:t>with transducers</a:t>
            </a:r>
          </a:p>
        </p:txBody>
      </p: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7E4EF080-1986-E190-E8F2-4C8B3BC27906}"/>
              </a:ext>
            </a:extLst>
          </p:cNvPr>
          <p:cNvCxnSpPr>
            <a:cxnSpLocks/>
          </p:cNvCxnSpPr>
          <p:nvPr/>
        </p:nvCxnSpPr>
        <p:spPr bwMode="auto">
          <a:xfrm flipH="1">
            <a:off x="4636404" y="1849582"/>
            <a:ext cx="1812277" cy="1808018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alpha val="48627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9C5D7F-DA2C-7A88-4A83-220F125B1C11}"/>
              </a:ext>
            </a:extLst>
          </p:cNvPr>
          <p:cNvCxnSpPr>
            <a:cxnSpLocks/>
          </p:cNvCxnSpPr>
          <p:nvPr/>
        </p:nvCxnSpPr>
        <p:spPr bwMode="auto">
          <a:xfrm flipH="1">
            <a:off x="1454727" y="2805573"/>
            <a:ext cx="1319582" cy="401754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alpha val="48627"/>
              </a:schemeClr>
            </a:solidFill>
            <a:prstDash val="sysDash"/>
            <a:round/>
            <a:headEnd type="none" w="med" len="med"/>
            <a:tailEnd type="none" w="med" len="med"/>
          </a:ln>
          <a:effectLst/>
        </p:spPr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B89603EC-8D5F-4DAA-5146-63B742512659}"/>
              </a:ext>
            </a:extLst>
          </p:cNvPr>
          <p:cNvCxnSpPr>
            <a:cxnSpLocks/>
          </p:cNvCxnSpPr>
          <p:nvPr/>
        </p:nvCxnSpPr>
        <p:spPr bwMode="auto">
          <a:xfrm flipH="1">
            <a:off x="2774309" y="1849582"/>
            <a:ext cx="958215" cy="955963"/>
          </a:xfrm>
          <a:prstGeom prst="line">
            <a:avLst/>
          </a:prstGeom>
          <a:solidFill>
            <a:schemeClr val="accent1"/>
          </a:solidFill>
          <a:ln w="38100" cap="flat" cmpd="sng" algn="ctr">
            <a:solidFill>
              <a:schemeClr val="accent6">
                <a:alpha val="48627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7CFD9109-F742-233A-2747-D0797E708103}"/>
              </a:ext>
            </a:extLst>
          </p:cNvPr>
          <p:cNvSpPr txBox="1"/>
          <p:nvPr/>
        </p:nvSpPr>
        <p:spPr>
          <a:xfrm>
            <a:off x="2951018" y="3920865"/>
            <a:ext cx="8643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Before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86CE4FFF-1F22-51F0-574A-4B5DE48EB45C}"/>
              </a:ext>
            </a:extLst>
          </p:cNvPr>
          <p:cNvSpPr txBox="1"/>
          <p:nvPr/>
        </p:nvSpPr>
        <p:spPr>
          <a:xfrm>
            <a:off x="5946709" y="3922462"/>
            <a:ext cx="6719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After</a:t>
            </a:r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C9659A79-1C85-5A9B-9018-2A8439C2CA1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836667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23253"/>
    </mc:Choice>
    <mc:Fallback>
      <p:transition spd="slow" advTm="2325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5978B2-5F38-A1A8-1C42-D7E590219F4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BA51050-CB4B-7506-9728-B7F165323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Estimate residual camera noise in </a:t>
            </a:r>
            <a:r>
              <a:rPr lang="en-US" dirty="0" err="1"/>
              <a:t>uPSP</a:t>
            </a:r>
            <a:r>
              <a:rPr lang="en-US" dirty="0"/>
              <a:t> VT signals</a:t>
            </a:r>
          </a:p>
          <a:p>
            <a:pPr lvl="1"/>
            <a:r>
              <a:rPr lang="en-US" dirty="0"/>
              <a:t>Use two overlapping area averages</a:t>
            </a:r>
          </a:p>
          <a:p>
            <a:pPr lvl="1"/>
            <a:r>
              <a:rPr lang="en-US" dirty="0"/>
              <a:t>Assume flow is correlated; check w/ cross-correlation map</a:t>
            </a:r>
          </a:p>
          <a:p>
            <a:pPr marL="0" indent="0">
              <a:buNone/>
            </a:pPr>
            <a:endParaRPr lang="en-US" dirty="0"/>
          </a:p>
          <a:p>
            <a:r>
              <a:rPr lang="en-US" dirty="0"/>
              <a:t>NASA Ames </a:t>
            </a:r>
            <a:r>
              <a:rPr lang="en-US" dirty="0" err="1"/>
              <a:t>uPSP</a:t>
            </a:r>
            <a:r>
              <a:rPr lang="en-US" dirty="0"/>
              <a:t> system validation takeaways</a:t>
            </a:r>
          </a:p>
          <a:p>
            <a:pPr lvl="1"/>
            <a:r>
              <a:rPr lang="en-US" dirty="0"/>
              <a:t>2022 FML Block-on-Plate: good agreement</a:t>
            </a:r>
          </a:p>
          <a:p>
            <a:pPr lvl="1"/>
            <a:r>
              <a:rPr lang="en-US" dirty="0"/>
              <a:t>2017 11-ft SLS AUAT: systematic dB error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119DB41-9C08-A9B6-1553-B669EF4CF9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12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5118096-7844-D002-9DA8-9951473FDEC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9822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616"/>
    </mc:Choice>
    <mc:Fallback>
      <p:transition spd="slow" advTm="356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640E3A03-5B0E-F805-00F8-6568C9A34FE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6622331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573"/>
    </mc:Choice>
    <mc:Fallback>
      <p:transition spd="slow" advTm="357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5A9F60-D723-22A2-B66C-3D18614B7E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Thank you to those supporting this work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9F97F9-4A78-FACF-B456-1D217BDC2ED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NASA </a:t>
            </a:r>
            <a:r>
              <a:rPr lang="en-US" dirty="0" err="1"/>
              <a:t>Aerosciences</a:t>
            </a:r>
            <a:r>
              <a:rPr lang="en-US" dirty="0"/>
              <a:t> Evaluation and Test Capability (AETC)</a:t>
            </a:r>
          </a:p>
          <a:p>
            <a:r>
              <a:rPr lang="en-US" dirty="0"/>
              <a:t>Space Launch System (SLS) Program</a:t>
            </a:r>
          </a:p>
          <a:p>
            <a:r>
              <a:rPr lang="en-US" dirty="0"/>
              <a:t>ARC Personnel</a:t>
            </a:r>
          </a:p>
          <a:p>
            <a:pPr lvl="1"/>
            <a:r>
              <a:rPr lang="en-US" dirty="0"/>
              <a:t>Fluid Mechanics Laboratory Staff</a:t>
            </a:r>
          </a:p>
          <a:p>
            <a:pPr lvl="1"/>
            <a:r>
              <a:rPr lang="en-US" dirty="0"/>
              <a:t>NAS Division Staff</a:t>
            </a:r>
          </a:p>
          <a:p>
            <a:pPr lvl="1"/>
            <a:r>
              <a:rPr lang="en-US" dirty="0"/>
              <a:t>UPWT Staff</a:t>
            </a:r>
          </a:p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62CD4D-2446-73BA-582F-04CCD009AF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181405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AD53B29C-668D-2C31-16A7-3A161155A8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02896" y="1795704"/>
            <a:ext cx="61341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9C2BBD1-28E4-A2E7-4142-B6A418C95E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(2017 SLS AUAT, Ames 11-ft)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47F4F2-1A31-1D9F-0E90-CAE700A891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15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457945F-AA78-1DBD-AC95-B5E482333BF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16"/>
          <a:stretch/>
        </p:blipFill>
        <p:spPr>
          <a:xfrm>
            <a:off x="9144" y="1834436"/>
            <a:ext cx="2841626" cy="2743200"/>
          </a:xfrm>
          <a:prstGeom prst="rect">
            <a:avLst/>
          </a:prstGeom>
        </p:spPr>
      </p:pic>
      <p:pic>
        <p:nvPicPr>
          <p:cNvPr id="10" name="Picture 9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34412C2A-C2F2-6F4C-57D2-751A95A8DC3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263" y="887389"/>
            <a:ext cx="2217428" cy="989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EBD5A46-BA8B-5A46-C41B-25A53DD77B2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6708"/>
          <a:stretch/>
        </p:blipFill>
        <p:spPr>
          <a:xfrm>
            <a:off x="4964263" y="887389"/>
            <a:ext cx="516473" cy="989924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08445585-7D85-6FB1-3D95-B3591F9192E9}"/>
              </a:ext>
            </a:extLst>
          </p:cNvPr>
          <p:cNvSpPr/>
          <p:nvPr/>
        </p:nvSpPr>
        <p:spPr bwMode="auto">
          <a:xfrm>
            <a:off x="2798130" y="1644479"/>
            <a:ext cx="310829" cy="229855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grpSp>
        <p:nvGrpSpPr>
          <p:cNvPr id="20" name="Group 19">
            <a:extLst>
              <a:ext uri="{FF2B5EF4-FFF2-40B4-BE49-F238E27FC236}">
                <a16:creationId xmlns:a16="http://schemas.microsoft.com/office/drawing/2014/main" id="{0142A067-2E4A-22EF-FEEE-0FBCCAC982CC}"/>
              </a:ext>
            </a:extLst>
          </p:cNvPr>
          <p:cNvGrpSpPr/>
          <p:nvPr/>
        </p:nvGrpSpPr>
        <p:grpSpPr>
          <a:xfrm>
            <a:off x="4376691" y="2143588"/>
            <a:ext cx="1517073" cy="2050159"/>
            <a:chOff x="4376691" y="2143588"/>
            <a:chExt cx="1517073" cy="2050159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023823D6-A8AF-65FC-1653-395588BC1E6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376691" y="2261038"/>
              <a:ext cx="0" cy="193270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680C69E2-2717-2294-F4C6-AFEB8B439553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893764" y="2261038"/>
              <a:ext cx="0" cy="193270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24CE3ABE-5B7C-3801-0464-62904D2F6BA3}"/>
                </a:ext>
              </a:extLst>
            </p:cNvPr>
            <p:cNvSpPr txBox="1"/>
            <p:nvPr/>
          </p:nvSpPr>
          <p:spPr>
            <a:xfrm>
              <a:off x="4519751" y="2143588"/>
              <a:ext cx="12032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Bandpass</a:t>
              </a:r>
            </a:p>
          </p:txBody>
        </p: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B0320AFE-271D-A019-3874-7063D3F885B6}"/>
                </a:ext>
              </a:extLst>
            </p:cNvPr>
            <p:cNvCxnSpPr>
              <a:cxnSpLocks/>
              <a:endCxn id="23" idx="1"/>
            </p:cNvCxnSpPr>
            <p:nvPr/>
          </p:nvCxnSpPr>
          <p:spPr bwMode="auto">
            <a:xfrm>
              <a:off x="4376691" y="2328254"/>
              <a:ext cx="14306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5" name="Straight Connector 24">
              <a:extLst>
                <a:ext uri="{FF2B5EF4-FFF2-40B4-BE49-F238E27FC236}">
                  <a16:creationId xmlns:a16="http://schemas.microsoft.com/office/drawing/2014/main" id="{64AD0532-D8E3-5DF1-0115-F73119EAF1AA}"/>
                </a:ext>
              </a:extLst>
            </p:cNvPr>
            <p:cNvCxnSpPr>
              <a:cxnSpLocks/>
              <a:stCxn id="23" idx="3"/>
            </p:cNvCxnSpPr>
            <p:nvPr/>
          </p:nvCxnSpPr>
          <p:spPr bwMode="auto">
            <a:xfrm>
              <a:off x="5722997" y="2328254"/>
              <a:ext cx="17076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cxnSp>
        <p:nvCxnSpPr>
          <p:cNvPr id="26" name="Straight Arrow Connector 25">
            <a:extLst>
              <a:ext uri="{FF2B5EF4-FFF2-40B4-BE49-F238E27FC236}">
                <a16:creationId xmlns:a16="http://schemas.microsoft.com/office/drawing/2014/main" id="{EEAA2E9B-5F4F-3E6C-E85A-9B1776D19326}"/>
              </a:ext>
            </a:extLst>
          </p:cNvPr>
          <p:cNvCxnSpPr>
            <a:cxnSpLocks/>
          </p:cNvCxnSpPr>
          <p:nvPr/>
        </p:nvCxnSpPr>
        <p:spPr bwMode="auto">
          <a:xfrm>
            <a:off x="5397241" y="1094234"/>
            <a:ext cx="0" cy="2412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27" name="TextBox 26">
            <a:extLst>
              <a:ext uri="{FF2B5EF4-FFF2-40B4-BE49-F238E27FC236}">
                <a16:creationId xmlns:a16="http://schemas.microsoft.com/office/drawing/2014/main" id="{2C8EAA97-1569-DA20-3D17-D202E8E5F0A4}"/>
              </a:ext>
            </a:extLst>
          </p:cNvPr>
          <p:cNvSpPr txBox="1"/>
          <p:nvPr/>
        </p:nvSpPr>
        <p:spPr>
          <a:xfrm>
            <a:off x="141703" y="930998"/>
            <a:ext cx="3155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Band-passed</a:t>
            </a:r>
          </a:p>
          <a:p>
            <a:pPr algn="ctr"/>
            <a:r>
              <a:rPr lang="en-US" dirty="0"/>
              <a:t>cross-correlation map</a:t>
            </a:r>
          </a:p>
          <a:p>
            <a:pPr algn="ctr"/>
            <a:r>
              <a:rPr lang="en-US" dirty="0"/>
              <a:t>(each grid </a:t>
            </a:r>
            <a:r>
              <a:rPr lang="en-US" dirty="0" err="1"/>
              <a:t>pt</a:t>
            </a:r>
            <a:r>
              <a:rPr lang="en-US" dirty="0"/>
              <a:t> w/ VT center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77187997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405DFE-3597-2061-CCB3-035E576978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(2017 SLS AUAT, Ames 11-ft)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BF12A00-CF25-3BD3-5F95-8C0E1AE6A8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891E185-585B-D03E-34E4-797FA613EC1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40095"/>
          <a:stretch/>
        </p:blipFill>
        <p:spPr>
          <a:xfrm>
            <a:off x="9144" y="1828800"/>
            <a:ext cx="2840635" cy="2745838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7676B5E3-3F43-039E-B5AB-751A609CA771}"/>
              </a:ext>
            </a:extLst>
          </p:cNvPr>
          <p:cNvSpPr/>
          <p:nvPr/>
        </p:nvSpPr>
        <p:spPr bwMode="auto">
          <a:xfrm>
            <a:off x="2798130" y="1644479"/>
            <a:ext cx="310829" cy="2298557"/>
          </a:xfrm>
          <a:prstGeom prst="rect">
            <a:avLst/>
          </a:prstGeom>
          <a:solidFill>
            <a:schemeClr val="bg1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8A50AC9-651E-49BA-5D5E-F11BCA550D1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8296" y="1795704"/>
            <a:ext cx="6108700" cy="2743200"/>
          </a:xfrm>
          <a:prstGeom prst="rect">
            <a:avLst/>
          </a:prstGeom>
        </p:spPr>
      </p:pic>
      <p:grpSp>
        <p:nvGrpSpPr>
          <p:cNvPr id="29" name="Group 28">
            <a:extLst>
              <a:ext uri="{FF2B5EF4-FFF2-40B4-BE49-F238E27FC236}">
                <a16:creationId xmlns:a16="http://schemas.microsoft.com/office/drawing/2014/main" id="{9ED72BD2-13AB-AB48-93F5-941792F52226}"/>
              </a:ext>
            </a:extLst>
          </p:cNvPr>
          <p:cNvGrpSpPr/>
          <p:nvPr/>
        </p:nvGrpSpPr>
        <p:grpSpPr>
          <a:xfrm>
            <a:off x="4376691" y="2143588"/>
            <a:ext cx="1517073" cy="2050159"/>
            <a:chOff x="4376691" y="2143588"/>
            <a:chExt cx="1517073" cy="2050159"/>
          </a:xfrm>
        </p:grpSpPr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ADCCFEE7-E8FB-BA6C-6F1F-B9AC90A0BDEC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376691" y="2261038"/>
              <a:ext cx="0" cy="193270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C8C9F63-604D-F278-2C9D-EDFDC844320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893764" y="2261038"/>
              <a:ext cx="0" cy="193270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8E0590FC-B829-C80F-9AE2-6FEC6CD71915}"/>
                </a:ext>
              </a:extLst>
            </p:cNvPr>
            <p:cNvSpPr txBox="1"/>
            <p:nvPr/>
          </p:nvSpPr>
          <p:spPr>
            <a:xfrm>
              <a:off x="4519751" y="2143588"/>
              <a:ext cx="1203246" cy="369332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dirty="0"/>
                <a:t>Bandpass</a:t>
              </a:r>
            </a:p>
          </p:txBody>
        </p: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A1D6795-D715-ED30-5FA2-2B9636D8C929}"/>
                </a:ext>
              </a:extLst>
            </p:cNvPr>
            <p:cNvCxnSpPr>
              <a:cxnSpLocks/>
              <a:endCxn id="14" idx="1"/>
            </p:cNvCxnSpPr>
            <p:nvPr/>
          </p:nvCxnSpPr>
          <p:spPr bwMode="auto">
            <a:xfrm>
              <a:off x="4376691" y="2328254"/>
              <a:ext cx="143060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1BBFFAE3-1296-1206-953E-7BBA82CA4770}"/>
                </a:ext>
              </a:extLst>
            </p:cNvPr>
            <p:cNvCxnSpPr>
              <a:cxnSpLocks/>
              <a:stCxn id="14" idx="3"/>
            </p:cNvCxnSpPr>
            <p:nvPr/>
          </p:nvCxnSpPr>
          <p:spPr bwMode="auto">
            <a:xfrm>
              <a:off x="5722997" y="2328254"/>
              <a:ext cx="17076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pic>
        <p:nvPicPr>
          <p:cNvPr id="10" name="Picture 9" descr="A picture containing indoor, dark&#10;&#10;Description automatically generated">
            <a:extLst>
              <a:ext uri="{FF2B5EF4-FFF2-40B4-BE49-F238E27FC236}">
                <a16:creationId xmlns:a16="http://schemas.microsoft.com/office/drawing/2014/main" id="{8AB389D6-E5F7-61F9-E9E5-9ABC68E383C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64263" y="887389"/>
            <a:ext cx="2217428" cy="989924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A24594C7-DCF2-51DD-39FC-B815C33B3B7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0705"/>
          <a:stretch/>
        </p:blipFill>
        <p:spPr>
          <a:xfrm>
            <a:off x="6310357" y="887389"/>
            <a:ext cx="871334" cy="989924"/>
          </a:xfrm>
          <a:prstGeom prst="rect">
            <a:avLst/>
          </a:prstGeom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051A101-5744-8202-22B9-E8B87AA5F569}"/>
              </a:ext>
            </a:extLst>
          </p:cNvPr>
          <p:cNvCxnSpPr>
            <a:cxnSpLocks/>
          </p:cNvCxnSpPr>
          <p:nvPr/>
        </p:nvCxnSpPr>
        <p:spPr bwMode="auto">
          <a:xfrm>
            <a:off x="6471440" y="1094234"/>
            <a:ext cx="0" cy="241211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rgbClr val="00FFFF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30" name="TextBox 29">
            <a:extLst>
              <a:ext uri="{FF2B5EF4-FFF2-40B4-BE49-F238E27FC236}">
                <a16:creationId xmlns:a16="http://schemas.microsoft.com/office/drawing/2014/main" id="{F7AD4A33-4D5B-0634-FBE6-7EDB118D1630}"/>
              </a:ext>
            </a:extLst>
          </p:cNvPr>
          <p:cNvSpPr txBox="1"/>
          <p:nvPr/>
        </p:nvSpPr>
        <p:spPr>
          <a:xfrm>
            <a:off x="141703" y="930998"/>
            <a:ext cx="3155672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Band-passed</a:t>
            </a:r>
          </a:p>
          <a:p>
            <a:pPr algn="ctr"/>
            <a:r>
              <a:rPr lang="en-US" dirty="0"/>
              <a:t>cross-correlation map</a:t>
            </a:r>
          </a:p>
          <a:p>
            <a:pPr algn="ctr"/>
            <a:r>
              <a:rPr lang="en-US" dirty="0"/>
              <a:t>(each grid </a:t>
            </a:r>
            <a:r>
              <a:rPr lang="en-US" dirty="0" err="1"/>
              <a:t>pt</a:t>
            </a:r>
            <a:r>
              <a:rPr lang="en-US" dirty="0"/>
              <a:t> w/ VT center </a:t>
            </a:r>
            <a:r>
              <a:rPr lang="en-US" dirty="0" err="1"/>
              <a:t>pt</a:t>
            </a:r>
            <a:r>
              <a:rPr lang="en-US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2416589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06947-27C7-7C83-2A8C-566E8EFA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Unsteady aero “toolkit” at NASA Ames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F9B7B-0FC2-B3A9-39BE-E4797557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0387F6D-2215-680C-2133-0DFEAC2AFA57}"/>
              </a:ext>
            </a:extLst>
          </p:cNvPr>
          <p:cNvGrpSpPr/>
          <p:nvPr/>
        </p:nvGrpSpPr>
        <p:grpSpPr>
          <a:xfrm>
            <a:off x="228600" y="1509707"/>
            <a:ext cx="2726265" cy="2607733"/>
            <a:chOff x="477542" y="1622926"/>
            <a:chExt cx="2726265" cy="2607733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64F2BAAB-4AAF-3421-7FFD-ACBB54739EC9}"/>
                </a:ext>
              </a:extLst>
            </p:cNvPr>
            <p:cNvSpPr/>
            <p:nvPr/>
          </p:nvSpPr>
          <p:spPr bwMode="auto">
            <a:xfrm>
              <a:off x="477542" y="1622926"/>
              <a:ext cx="2726265" cy="2607733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2" charset="0"/>
                  <a:ea typeface="ＭＳ Ｐゴシック" pitchFamily="80" charset="-128"/>
                </a:rPr>
                <a:t>AIAA-2019-3299</a:t>
              </a:r>
            </a:p>
          </p:txBody>
        </p:sp>
        <p:pic>
          <p:nvPicPr>
            <p:cNvPr id="15" name="Picture 14">
              <a:extLst>
                <a:ext uri="{FF2B5EF4-FFF2-40B4-BE49-F238E27FC236}">
                  <a16:creationId xmlns:a16="http://schemas.microsoft.com/office/drawing/2014/main" id="{5D6FD458-0D29-A4B0-ABE1-1DEFDFB488B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6428" y="1715744"/>
              <a:ext cx="2488492" cy="2290233"/>
            </a:xfrm>
            <a:prstGeom prst="rect">
              <a:avLst/>
            </a:prstGeom>
          </p:spPr>
        </p:pic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08B83C45-397B-F4BE-8290-82BA328E0E10}"/>
              </a:ext>
            </a:extLst>
          </p:cNvPr>
          <p:cNvSpPr txBox="1"/>
          <p:nvPr/>
        </p:nvSpPr>
        <p:spPr>
          <a:xfrm>
            <a:off x="152398" y="1147713"/>
            <a:ext cx="299258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US" sz="1800" b="1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Helvetica" pitchFamily="2" charset="0"/>
                <a:ea typeface="ＭＳ Ｐゴシック" pitchFamily="80" charset="-128"/>
              </a:rPr>
              <a:t>High-speed </a:t>
            </a:r>
            <a:r>
              <a:rPr lang="en-US" b="1" dirty="0">
                <a:solidFill>
                  <a:schemeClr val="accent6"/>
                </a:solidFill>
                <a:latin typeface="Helvetica" pitchFamily="2" charset="0"/>
                <a:ea typeface="ＭＳ Ｐゴシック" pitchFamily="80" charset="-128"/>
              </a:rPr>
              <a:t>s</a:t>
            </a:r>
            <a:r>
              <a:rPr kumimoji="0" lang="en-US" sz="1800" b="1" u="none" strike="noStrike" cap="none" normalizeH="0" baseline="0" dirty="0">
                <a:ln>
                  <a:noFill/>
                </a:ln>
                <a:solidFill>
                  <a:schemeClr val="accent6"/>
                </a:solidFill>
                <a:effectLst/>
                <a:latin typeface="Helvetica" pitchFamily="2" charset="0"/>
                <a:ea typeface="ＭＳ Ｐゴシック" pitchFamily="80" charset="-128"/>
              </a:rPr>
              <a:t>hadowgraph</a:t>
            </a:r>
          </a:p>
        </p:txBody>
      </p:sp>
      <p:grpSp>
        <p:nvGrpSpPr>
          <p:cNvPr id="30" name="Group 29">
            <a:extLst>
              <a:ext uri="{FF2B5EF4-FFF2-40B4-BE49-F238E27FC236}">
                <a16:creationId xmlns:a16="http://schemas.microsoft.com/office/drawing/2014/main" id="{0C8396EF-7C58-6FE5-5735-B0FE5DFB6D52}"/>
              </a:ext>
            </a:extLst>
          </p:cNvPr>
          <p:cNvGrpSpPr/>
          <p:nvPr/>
        </p:nvGrpSpPr>
        <p:grpSpPr>
          <a:xfrm>
            <a:off x="4850752" y="947602"/>
            <a:ext cx="4018490" cy="1793369"/>
            <a:chOff x="4609453" y="778381"/>
            <a:chExt cx="4018490" cy="1793369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AD96536C-E1ED-AF09-F5C2-3809CCE238A8}"/>
                </a:ext>
              </a:extLst>
            </p:cNvPr>
            <p:cNvGrpSpPr/>
            <p:nvPr/>
          </p:nvGrpSpPr>
          <p:grpSpPr>
            <a:xfrm>
              <a:off x="4673600" y="1111205"/>
              <a:ext cx="3780368" cy="1460545"/>
              <a:chOff x="5324705" y="1227938"/>
              <a:chExt cx="3780368" cy="1460545"/>
            </a:xfrm>
          </p:grpSpPr>
          <p:sp>
            <p:nvSpPr>
              <p:cNvPr id="10" name="Rectangle 9">
                <a:extLst>
                  <a:ext uri="{FF2B5EF4-FFF2-40B4-BE49-F238E27FC236}">
                    <a16:creationId xmlns:a16="http://schemas.microsoft.com/office/drawing/2014/main" id="{CDC7200F-A40D-982D-DD64-788ACCA0ECCE}"/>
                  </a:ext>
                </a:extLst>
              </p:cNvPr>
              <p:cNvSpPr/>
              <p:nvPr/>
            </p:nvSpPr>
            <p:spPr bwMode="auto">
              <a:xfrm>
                <a:off x="5324705" y="1227938"/>
                <a:ext cx="3780368" cy="1460545"/>
              </a:xfrm>
              <a:prstGeom prst="rect">
                <a:avLst/>
              </a:prstGeom>
              <a:solidFill>
                <a:schemeClr val="bg1"/>
              </a:solidFill>
              <a:ln w="9525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  <a:effectLst/>
            </p:spPr>
            <p:txBody>
              <a:bodyPr vert="horz" wrap="square" lIns="91440" tIns="45720" rIns="91440" bIns="45720" numCol="1" rtlCol="0" anchor="b" anchorCtr="0" compatLnSpc="1">
                <a:prstTxWarp prst="textNoShape">
                  <a:avLst/>
                </a:prstTxWarp>
              </a:bodyPr>
              <a:lstStyle/>
              <a:p>
                <a:pPr marL="0" marR="0" indent="0" algn="r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en-US" sz="90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2" charset="0"/>
                    <a:ea typeface="ＭＳ Ｐゴシック" pitchFamily="80" charset="-128"/>
                  </a:rPr>
                  <a:t>Reproduced with permission from </a:t>
                </a:r>
                <a:r>
                  <a:rPr kumimoji="0" lang="en-US" sz="900" i="1" u="none" strike="noStrike" cap="none" normalizeH="0" baseline="0" dirty="0" err="1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2" charset="0"/>
                    <a:ea typeface="ＭＳ Ｐゴシック" pitchFamily="80" charset="-128"/>
                  </a:rPr>
                  <a:t>Kulite</a:t>
                </a:r>
                <a:r>
                  <a:rPr kumimoji="0" lang="en-US" sz="900" i="1" u="none" strike="noStrike" cap="none" normalizeH="0" baseline="0" dirty="0">
                    <a:ln>
                      <a:noFill/>
                    </a:ln>
                    <a:solidFill>
                      <a:schemeClr val="tx1"/>
                    </a:solidFill>
                    <a:effectLst/>
                    <a:latin typeface="Helvetica" pitchFamily="2" charset="0"/>
                    <a:ea typeface="ＭＳ Ｐゴシック" pitchFamily="80" charset="-128"/>
                  </a:rPr>
                  <a:t> Semiconductor Products, Inc.</a:t>
                </a:r>
              </a:p>
            </p:txBody>
          </p:sp>
          <p:pic>
            <p:nvPicPr>
              <p:cNvPr id="6" name="Picture 5">
                <a:extLst>
                  <a:ext uri="{FF2B5EF4-FFF2-40B4-BE49-F238E27FC236}">
                    <a16:creationId xmlns:a16="http://schemas.microsoft.com/office/drawing/2014/main" id="{F3D1A5C4-3044-D07A-B91D-D3C79606CEF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708" r="2513" b="20165"/>
              <a:stretch/>
            </p:blipFill>
            <p:spPr>
              <a:xfrm>
                <a:off x="7427314" y="1300955"/>
                <a:ext cx="1587980" cy="1067912"/>
              </a:xfrm>
              <a:prstGeom prst="rect">
                <a:avLst/>
              </a:prstGeom>
            </p:spPr>
          </p:pic>
          <p:pic>
            <p:nvPicPr>
              <p:cNvPr id="8" name="Picture 7">
                <a:extLst>
                  <a:ext uri="{FF2B5EF4-FFF2-40B4-BE49-F238E27FC236}">
                    <a16:creationId xmlns:a16="http://schemas.microsoft.com/office/drawing/2014/main" id="{AFE821C3-CA81-E565-3154-17C664E1E15E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492158" y="1300954"/>
                <a:ext cx="1777645" cy="1067913"/>
              </a:xfrm>
              <a:prstGeom prst="rect">
                <a:avLst/>
              </a:prstGeom>
            </p:spPr>
          </p:pic>
        </p:grp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82E335C-19E3-1D9C-C792-4A8DEBCDBF03}"/>
                </a:ext>
              </a:extLst>
            </p:cNvPr>
            <p:cNvSpPr txBox="1"/>
            <p:nvPr/>
          </p:nvSpPr>
          <p:spPr>
            <a:xfrm>
              <a:off x="4609453" y="778381"/>
              <a:ext cx="4018490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Helvetica" pitchFamily="2" charset="0"/>
                  <a:ea typeface="ＭＳ Ｐゴシック" pitchFamily="80" charset="-128"/>
                </a:rPr>
                <a:t>Miniaturized pressure transducers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17CF1AF-0A2A-2FEB-DBFC-298299CA37E2}"/>
              </a:ext>
            </a:extLst>
          </p:cNvPr>
          <p:cNvGrpSpPr/>
          <p:nvPr/>
        </p:nvGrpSpPr>
        <p:grpSpPr>
          <a:xfrm>
            <a:off x="3268135" y="2857037"/>
            <a:ext cx="5427132" cy="1508082"/>
            <a:chOff x="3268135" y="2857037"/>
            <a:chExt cx="5427132" cy="1508082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EC612E5-75E2-4AA6-05D7-9067275B302C}"/>
                </a:ext>
              </a:extLst>
            </p:cNvPr>
            <p:cNvSpPr/>
            <p:nvPr/>
          </p:nvSpPr>
          <p:spPr bwMode="auto">
            <a:xfrm>
              <a:off x="3268135" y="3193270"/>
              <a:ext cx="5427132" cy="117184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90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2" charset="0"/>
                  <a:ea typeface="ＭＳ Ｐゴシック" pitchFamily="80" charset="-128"/>
                </a:rPr>
                <a:t>AIAA-2022-0141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2286F32-549F-9294-E245-62C346ED3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138" b="6671"/>
            <a:stretch/>
          </p:blipFill>
          <p:spPr>
            <a:xfrm>
              <a:off x="5516373" y="3347192"/>
              <a:ext cx="3119628" cy="838841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FA8E21E-E60A-D2D3-B8BD-889DBBF4C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354498" y="3303330"/>
              <a:ext cx="2209798" cy="967848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6DC4C7E-BE5C-3CDB-80FA-78AC6788374A}"/>
                </a:ext>
              </a:extLst>
            </p:cNvPr>
            <p:cNvSpPr txBox="1"/>
            <p:nvPr/>
          </p:nvSpPr>
          <p:spPr>
            <a:xfrm>
              <a:off x="3587751" y="2857037"/>
              <a:ext cx="4787899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Helvetica" pitchFamily="2" charset="0"/>
                  <a:ea typeface="ＭＳ Ｐゴシック" pitchFamily="80" charset="-128"/>
                </a:rPr>
                <a:t>Unsteady pressure-sensitive </a:t>
              </a:r>
              <a:r>
                <a:rPr lang="en-US" b="1" dirty="0">
                  <a:solidFill>
                    <a:schemeClr val="accent6"/>
                  </a:solidFill>
                  <a:latin typeface="Helvetica" pitchFamily="2" charset="0"/>
                  <a:ea typeface="ＭＳ Ｐゴシック" pitchFamily="80" charset="-128"/>
                </a:rPr>
                <a:t>p</a:t>
              </a:r>
              <a:r>
                <a:rPr kumimoji="0" lang="en-US" sz="1800" b="1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Helvetica" pitchFamily="2" charset="0"/>
                  <a:ea typeface="ＭＳ Ｐゴシック" pitchFamily="80" charset="-128"/>
                </a:rPr>
                <a:t>aint (</a:t>
              </a:r>
              <a:r>
                <a:rPr kumimoji="0" lang="en-US" sz="1800" b="1" u="none" strike="noStrike" cap="none" normalizeH="0" baseline="0" dirty="0" err="1">
                  <a:ln>
                    <a:noFill/>
                  </a:ln>
                  <a:solidFill>
                    <a:schemeClr val="accent6"/>
                  </a:solidFill>
                  <a:effectLst/>
                  <a:latin typeface="Helvetica" pitchFamily="2" charset="0"/>
                  <a:ea typeface="ＭＳ Ｐゴシック" pitchFamily="80" charset="-128"/>
                </a:rPr>
                <a:t>uPSP</a:t>
              </a:r>
              <a:r>
                <a:rPr kumimoji="0" lang="en-US" sz="1800" b="1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Helvetica" pitchFamily="2" charset="0"/>
                  <a:ea typeface="ＭＳ Ｐゴシック" pitchFamily="80" charset="-128"/>
                </a:rPr>
                <a:t>)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781640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Picture 35" descr="Chart&#10;&#10;Description automatically generated">
            <a:extLst>
              <a:ext uri="{FF2B5EF4-FFF2-40B4-BE49-F238E27FC236}">
                <a16:creationId xmlns:a16="http://schemas.microsoft.com/office/drawing/2014/main" id="{38662D84-B2A1-6263-BB46-77CA4A51AD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711" y="1006762"/>
            <a:ext cx="5346700" cy="3835400"/>
          </a:xfrm>
          <a:prstGeom prst="rect">
            <a:avLst/>
          </a:prstGeom>
        </p:spPr>
      </p:pic>
      <p:sp>
        <p:nvSpPr>
          <p:cNvPr id="60" name="Rectangle 59">
            <a:extLst>
              <a:ext uri="{FF2B5EF4-FFF2-40B4-BE49-F238E27FC236}">
                <a16:creationId xmlns:a16="http://schemas.microsoft.com/office/drawing/2014/main" id="{50DB3D54-D60C-BD22-E8A9-D736FFDCC51D}"/>
              </a:ext>
            </a:extLst>
          </p:cNvPr>
          <p:cNvSpPr/>
          <p:nvPr/>
        </p:nvSpPr>
        <p:spPr bwMode="auto">
          <a:xfrm>
            <a:off x="4417275" y="2286000"/>
            <a:ext cx="3671449" cy="193602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algn="ctr" eaLnBrk="0" hangingPunct="0"/>
            <a:r>
              <a:rPr lang="en-US" i="1" dirty="0"/>
              <a:t>Hypothesis</a:t>
            </a:r>
            <a:r>
              <a:rPr lang="en-US" dirty="0"/>
              <a:t>: operating in </a:t>
            </a:r>
            <a:r>
              <a:rPr lang="en-US" u="sng" dirty="0"/>
              <a:t>shot noise-dominated</a:t>
            </a:r>
            <a:r>
              <a:rPr lang="en-US" dirty="0"/>
              <a:t> range of sensor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5194E50-EBA6-9F8D-370A-22BDE6E81D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Challenge for </a:t>
            </a:r>
            <a:r>
              <a:rPr lang="en-US" dirty="0" err="1"/>
              <a:t>uPSP</a:t>
            </a:r>
            <a:r>
              <a:rPr lang="en-US" dirty="0"/>
              <a:t>: camera noise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568BEB-99C4-57FD-6DA6-9AADDB98AC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18</a:t>
            </a:fld>
            <a:endParaRPr lang="en-US"/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D0E2C228-49F3-F3ED-BD25-1918ED12269E}"/>
              </a:ext>
            </a:extLst>
          </p:cNvPr>
          <p:cNvSpPr txBox="1"/>
          <p:nvPr/>
        </p:nvSpPr>
        <p:spPr>
          <a:xfrm>
            <a:off x="1486214" y="773152"/>
            <a:ext cx="5295586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dirty="0"/>
              <a:t>Noise characterization for (8) high-speed cameras</a:t>
            </a:r>
          </a:p>
        </p:txBody>
      </p:sp>
      <p:pic>
        <p:nvPicPr>
          <p:cNvPr id="41" name="Picture 40" descr="Diagram&#10;&#10;Description automatically generated with medium confidence">
            <a:extLst>
              <a:ext uri="{FF2B5EF4-FFF2-40B4-BE49-F238E27FC236}">
                <a16:creationId xmlns:a16="http://schemas.microsoft.com/office/drawing/2014/main" id="{FC4C3B8B-38EF-C4DB-9D12-0C75A69BDF8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96" t="26301" r="9356" b="25226"/>
          <a:stretch/>
        </p:blipFill>
        <p:spPr>
          <a:xfrm>
            <a:off x="5053965" y="2983130"/>
            <a:ext cx="2467993" cy="1139385"/>
          </a:xfrm>
          <a:prstGeom prst="rect">
            <a:avLst/>
          </a:prstGeom>
        </p:spPr>
      </p:pic>
      <p:cxnSp>
        <p:nvCxnSpPr>
          <p:cNvPr id="43" name="Straight Connector 42">
            <a:extLst>
              <a:ext uri="{FF2B5EF4-FFF2-40B4-BE49-F238E27FC236}">
                <a16:creationId xmlns:a16="http://schemas.microsoft.com/office/drawing/2014/main" id="{D58AB318-C555-7C7B-7AA2-B03D0B165A48}"/>
              </a:ext>
            </a:extLst>
          </p:cNvPr>
          <p:cNvCxnSpPr>
            <a:cxnSpLocks/>
          </p:cNvCxnSpPr>
          <p:nvPr/>
        </p:nvCxnSpPr>
        <p:spPr bwMode="auto">
          <a:xfrm flipV="1">
            <a:off x="1711044" y="2780432"/>
            <a:ext cx="0" cy="154478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850CBC14-91EB-EB58-0A57-3F371E5ACFAB}"/>
              </a:ext>
            </a:extLst>
          </p:cNvPr>
          <p:cNvCxnSpPr>
            <a:cxnSpLocks/>
          </p:cNvCxnSpPr>
          <p:nvPr/>
        </p:nvCxnSpPr>
        <p:spPr bwMode="auto">
          <a:xfrm flipV="1">
            <a:off x="2230591" y="2780432"/>
            <a:ext cx="0" cy="1544782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53" name="Straight Arrow Connector 52">
            <a:extLst>
              <a:ext uri="{FF2B5EF4-FFF2-40B4-BE49-F238E27FC236}">
                <a16:creationId xmlns:a16="http://schemas.microsoft.com/office/drawing/2014/main" id="{AA22DDEB-73D6-D550-C7DF-EAD4C9CB19A1}"/>
              </a:ext>
            </a:extLst>
          </p:cNvPr>
          <p:cNvCxnSpPr>
            <a:cxnSpLocks/>
          </p:cNvCxnSpPr>
          <p:nvPr/>
        </p:nvCxnSpPr>
        <p:spPr bwMode="auto">
          <a:xfrm>
            <a:off x="1711044" y="2924462"/>
            <a:ext cx="519547" cy="0"/>
          </a:xfrm>
          <a:prstGeom prst="straightConnector1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triangle"/>
            <a:tailEnd type="triangle"/>
          </a:ln>
          <a:effectLst/>
        </p:spPr>
      </p:cxnSp>
      <p:cxnSp>
        <p:nvCxnSpPr>
          <p:cNvPr id="55" name="Straight Connector 54">
            <a:extLst>
              <a:ext uri="{FF2B5EF4-FFF2-40B4-BE49-F238E27FC236}">
                <a16:creationId xmlns:a16="http://schemas.microsoft.com/office/drawing/2014/main" id="{FF995DF5-8B75-C6B5-8502-62F6C200164D}"/>
              </a:ext>
            </a:extLst>
          </p:cNvPr>
          <p:cNvCxnSpPr>
            <a:cxnSpLocks/>
          </p:cNvCxnSpPr>
          <p:nvPr/>
        </p:nvCxnSpPr>
        <p:spPr bwMode="auto">
          <a:xfrm>
            <a:off x="2230591" y="2924462"/>
            <a:ext cx="3537865" cy="456047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62" name="TextBox 61">
            <a:extLst>
              <a:ext uri="{FF2B5EF4-FFF2-40B4-BE49-F238E27FC236}">
                <a16:creationId xmlns:a16="http://schemas.microsoft.com/office/drawing/2014/main" id="{AB4AB55A-07A5-CFFF-2D5B-AF7D42A1FEB1}"/>
              </a:ext>
            </a:extLst>
          </p:cNvPr>
          <p:cNvSpPr txBox="1"/>
          <p:nvPr/>
        </p:nvSpPr>
        <p:spPr>
          <a:xfrm>
            <a:off x="5060028" y="3750930"/>
            <a:ext cx="245586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(1</a:t>
            </a:r>
            <a:r>
              <a:rPr lang="en-US" sz="1400" baseline="30000" dirty="0"/>
              <a:t>st</a:t>
            </a:r>
            <a:r>
              <a:rPr lang="en-US" sz="1400" dirty="0"/>
              <a:t>  frame, [200, 670] ADUs)</a:t>
            </a:r>
          </a:p>
        </p:txBody>
      </p:sp>
    </p:spTree>
    <p:extLst>
      <p:ext uri="{BB962C8B-B14F-4D97-AF65-F5344CB8AC3E}">
        <p14:creationId xmlns:p14="http://schemas.microsoft.com/office/powerpoint/2010/main" val="406621176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EBBB5-0612-BD1B-0847-FB5AF67E0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VT correction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F487F-0728-A88F-11F0-C0F0921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135A80-38C6-E438-2817-95FE99B04FBE}"/>
              </a:ext>
            </a:extLst>
          </p:cNvPr>
          <p:cNvSpPr/>
          <p:nvPr/>
        </p:nvSpPr>
        <p:spPr bwMode="auto">
          <a:xfrm>
            <a:off x="651163" y="2301494"/>
            <a:ext cx="1254868" cy="125486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6BAAF9-664D-2FC8-1637-DBBE42DE4F98}"/>
              </a:ext>
            </a:extLst>
          </p:cNvPr>
          <p:cNvSpPr/>
          <p:nvPr/>
        </p:nvSpPr>
        <p:spPr bwMode="auto">
          <a:xfrm>
            <a:off x="1081612" y="2731943"/>
            <a:ext cx="393971" cy="3939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8B4077-4287-DF58-172E-E3FB5A4A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36" y="3346408"/>
            <a:ext cx="254000" cy="20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AA7DDC-07C9-5AB8-8EA5-46863648A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68" y="2456117"/>
            <a:ext cx="355600" cy="2032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4A83B2-AC04-38A5-81CC-58C7C4144627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V="1">
            <a:off x="425536" y="3032658"/>
            <a:ext cx="759027" cy="4153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FE4EEC-311F-EF7B-6B32-9DE5F85BF7A1}"/>
              </a:ext>
            </a:extLst>
          </p:cNvPr>
          <p:cNvCxnSpPr>
            <a:cxnSpLocks/>
            <a:stCxn id="12" idx="3"/>
          </p:cNvCxnSpPr>
          <p:nvPr/>
        </p:nvCxnSpPr>
        <p:spPr bwMode="auto">
          <a:xfrm>
            <a:off x="488968" y="2557717"/>
            <a:ext cx="430449" cy="1742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2AAED1B6-B2FA-E613-A2CA-53B2704444A4}"/>
              </a:ext>
            </a:extLst>
          </p:cNvPr>
          <p:cNvSpPr/>
          <p:nvPr/>
        </p:nvSpPr>
        <p:spPr bwMode="auto">
          <a:xfrm>
            <a:off x="1226605" y="2876936"/>
            <a:ext cx="103984" cy="103984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9CAE92-3CB5-3093-D908-B5FB52EBFAE4}"/>
              </a:ext>
            </a:extLst>
          </p:cNvPr>
          <p:cNvSpPr/>
          <p:nvPr/>
        </p:nvSpPr>
        <p:spPr bwMode="auto">
          <a:xfrm>
            <a:off x="1226605" y="3785021"/>
            <a:ext cx="103984" cy="103984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EA46CF-5BBF-D534-8405-26EF61150BCE}"/>
              </a:ext>
            </a:extLst>
          </p:cNvPr>
          <p:cNvSpPr txBox="1"/>
          <p:nvPr/>
        </p:nvSpPr>
        <p:spPr>
          <a:xfrm>
            <a:off x="607067" y="3889005"/>
            <a:ext cx="134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Transducer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B245AB-3F50-BE6C-FAD9-B5DEFF69BE7B}"/>
              </a:ext>
            </a:extLst>
          </p:cNvPr>
          <p:cNvSpPr txBox="1"/>
          <p:nvPr/>
        </p:nvSpPr>
        <p:spPr>
          <a:xfrm>
            <a:off x="141326" y="1757739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(Painted) surface point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AF22005-1749-0F3F-CF1D-320C2A2DF78B}"/>
              </a:ext>
            </a:extLst>
          </p:cNvPr>
          <p:cNvCxnSpPr>
            <a:cxnSpLocks/>
            <a:endCxn id="5" idx="0"/>
          </p:cNvCxnSpPr>
          <p:nvPr/>
        </p:nvCxnSpPr>
        <p:spPr bwMode="auto">
          <a:xfrm flipH="1">
            <a:off x="1278597" y="2127071"/>
            <a:ext cx="277619" cy="7498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22" name="TextBox 21">
            <a:extLst>
              <a:ext uri="{FF2B5EF4-FFF2-40B4-BE49-F238E27FC236}">
                <a16:creationId xmlns:a16="http://schemas.microsoft.com/office/drawing/2014/main" id="{46EBFF4D-C873-322F-2704-EBB2B3077523}"/>
              </a:ext>
            </a:extLst>
          </p:cNvPr>
          <p:cNvSpPr txBox="1"/>
          <p:nvPr/>
        </p:nvSpPr>
        <p:spPr>
          <a:xfrm>
            <a:off x="2872767" y="1942405"/>
            <a:ext cx="508344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Assumptions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Flow field fully correlated in averaging area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Simplified camera noise model (~ shot noise)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dirty="0"/>
              <a:t>Uncorrelated pixel-to-pixel</a:t>
            </a:r>
          </a:p>
          <a:p>
            <a:pPr marL="628650" lvl="1" indent="-285750">
              <a:buFont typeface="Arial" panose="020B0604020202020204" pitchFamily="34" charset="0"/>
              <a:buChar char="•"/>
            </a:pPr>
            <a:r>
              <a:rPr lang="en-US" dirty="0"/>
              <a:t>Identical variance @ each pixel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697FA7E2-CA13-5C7F-FE95-3C0AE4A9BE23}"/>
              </a:ext>
            </a:extLst>
          </p:cNvPr>
          <p:cNvSpPr txBox="1"/>
          <p:nvPr/>
        </p:nvSpPr>
        <p:spPr>
          <a:xfrm>
            <a:off x="21663" y="793626"/>
            <a:ext cx="55923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Helvetica" pitchFamily="2" charset="0"/>
              </a:rPr>
              <a:t>Consider </a:t>
            </a:r>
            <a:r>
              <a:rPr lang="en-US" b="1" u="sng" dirty="0">
                <a:latin typeface="Helvetica" pitchFamily="2" charset="0"/>
              </a:rPr>
              <a:t>two</a:t>
            </a:r>
            <a:r>
              <a:rPr lang="en-US" dirty="0">
                <a:latin typeface="Helvetica" pitchFamily="2" charset="0"/>
              </a:rPr>
              <a:t> area-averaged </a:t>
            </a:r>
            <a:r>
              <a:rPr lang="en-US" dirty="0" err="1">
                <a:latin typeface="Helvetica" pitchFamily="2" charset="0"/>
              </a:rPr>
              <a:t>uPSP</a:t>
            </a:r>
            <a:r>
              <a:rPr lang="en-US" dirty="0">
                <a:latin typeface="Helvetica" pitchFamily="2" charset="0"/>
              </a:rPr>
              <a:t> signals      ,       </a:t>
            </a:r>
            <a:endParaRPr lang="en-US" dirty="0">
              <a:solidFill>
                <a:srgbClr val="FF0000"/>
              </a:solidFill>
              <a:latin typeface="Helvetica" pitchFamily="2" charset="0"/>
            </a:endParaRP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7F87D13E-6F6A-D33F-7DF3-924A12BEC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496" y="890546"/>
            <a:ext cx="254000" cy="203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5660C9C-3762-6FBF-8993-3E2EAF373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7" y="890546"/>
            <a:ext cx="355600" cy="20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301574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BA06947-27C7-7C83-2A8C-566E8EFA35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On-body unsteady aero at NASA Ames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56F9B7B-0FC2-B3A9-39BE-E47975571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61E4100-AECB-51F2-50C4-AC6DB028AB2A}"/>
              </a:ext>
            </a:extLst>
          </p:cNvPr>
          <p:cNvGrpSpPr/>
          <p:nvPr/>
        </p:nvGrpSpPr>
        <p:grpSpPr>
          <a:xfrm>
            <a:off x="2107965" y="2677557"/>
            <a:ext cx="4686905" cy="2066823"/>
            <a:chOff x="4129761" y="811036"/>
            <a:chExt cx="4686905" cy="206682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CDC7200F-A40D-982D-DD64-788ACCA0ECCE}"/>
                </a:ext>
              </a:extLst>
            </p:cNvPr>
            <p:cNvSpPr/>
            <p:nvPr/>
          </p:nvSpPr>
          <p:spPr bwMode="auto">
            <a:xfrm>
              <a:off x="4304769" y="1159199"/>
              <a:ext cx="4372659" cy="1718660"/>
            </a:xfrm>
            <a:prstGeom prst="rect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2" charset="0"/>
                  <a:ea typeface="ＭＳ Ｐゴシック" pitchFamily="80" charset="-128"/>
                </a:rPr>
                <a:t>[Reproduced with permission from </a:t>
              </a:r>
              <a:r>
                <a:rPr kumimoji="0" lang="en-US" sz="800" i="1" u="none" strike="noStrike" cap="none" normalizeH="0" baseline="0" dirty="0" err="1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2" charset="0"/>
                  <a:ea typeface="ＭＳ Ｐゴシック" pitchFamily="80" charset="-128"/>
                </a:rPr>
                <a:t>Kulite</a:t>
              </a:r>
              <a:r>
                <a:rPr kumimoji="0" lang="en-US" sz="80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2" charset="0"/>
                  <a:ea typeface="ＭＳ Ｐゴシック" pitchFamily="80" charset="-128"/>
                </a:rPr>
                <a:t> Semiconductor Products, Inc.]</a:t>
              </a:r>
            </a:p>
          </p:txBody>
        </p:sp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3D1A5C4-3044-D07A-B91D-D3C79606CEF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707" r="6816" b="20165"/>
            <a:stretch/>
          </p:blipFill>
          <p:spPr>
            <a:xfrm>
              <a:off x="6854786" y="1232215"/>
              <a:ext cx="1721134" cy="1213112"/>
            </a:xfrm>
            <a:prstGeom prst="rect">
              <a:avLst/>
            </a:prstGeom>
          </p:spPr>
        </p:pic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AFE821C3-CA81-E565-3154-17C664E1E15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91227" y="1211433"/>
              <a:ext cx="2391282" cy="1436553"/>
            </a:xfrm>
            <a:prstGeom prst="rect">
              <a:avLst/>
            </a:prstGeom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E82E335C-19E3-1D9C-C792-4A8DEBCDBF03}"/>
                </a:ext>
              </a:extLst>
            </p:cNvPr>
            <p:cNvSpPr txBox="1"/>
            <p:nvPr/>
          </p:nvSpPr>
          <p:spPr>
            <a:xfrm>
              <a:off x="4129761" y="811036"/>
              <a:ext cx="4686905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Helvetica" pitchFamily="2" charset="0"/>
                  <a:ea typeface="ＭＳ Ｐゴシック" pitchFamily="80" charset="-128"/>
                </a:rPr>
                <a:t>Miniaturized pressure transducers (PT)</a:t>
              </a:r>
            </a:p>
          </p:txBody>
        </p: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C17CF1AF-0A2A-2FEB-DBFC-298299CA37E2}"/>
              </a:ext>
            </a:extLst>
          </p:cNvPr>
          <p:cNvGrpSpPr/>
          <p:nvPr/>
        </p:nvGrpSpPr>
        <p:grpSpPr>
          <a:xfrm>
            <a:off x="2282974" y="873855"/>
            <a:ext cx="6354487" cy="1713665"/>
            <a:chOff x="2954252" y="2821938"/>
            <a:chExt cx="5722301" cy="1543181"/>
          </a:xfrm>
        </p:grpSpPr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4EC612E5-75E2-4AA6-05D7-9067275B302C}"/>
                </a:ext>
              </a:extLst>
            </p:cNvPr>
            <p:cNvSpPr/>
            <p:nvPr/>
          </p:nvSpPr>
          <p:spPr bwMode="auto">
            <a:xfrm>
              <a:off x="2954252" y="3129536"/>
              <a:ext cx="5722301" cy="1235583"/>
            </a:xfrm>
            <a:prstGeom prst="rect">
              <a:avLst/>
            </a:prstGeom>
            <a:solidFill>
              <a:schemeClr val="accent5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b" anchorCtr="0" compatLnSpc="1">
              <a:prstTxWarp prst="textNoShape">
                <a:avLst/>
              </a:prstTxWarp>
            </a:bodyPr>
            <a:lstStyle/>
            <a:p>
              <a:pPr marL="0" marR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800" i="1" u="none" strike="noStrike" cap="none" normalizeH="0" baseline="0" dirty="0">
                  <a:ln>
                    <a:noFill/>
                  </a:ln>
                  <a:solidFill>
                    <a:schemeClr val="tx1"/>
                  </a:solidFill>
                  <a:effectLst/>
                  <a:latin typeface="Helvetica" pitchFamily="2" charset="0"/>
                  <a:ea typeface="ＭＳ Ｐゴシック" pitchFamily="80" charset="-128"/>
                </a:rPr>
                <a:t>[AIAA-2022-0141]</a:t>
              </a: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C2286F32-549F-9294-E245-62C346ED3D0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063" r="5138" b="6671"/>
            <a:stretch/>
          </p:blipFill>
          <p:spPr>
            <a:xfrm>
              <a:off x="5530484" y="3318474"/>
              <a:ext cx="3086803" cy="857706"/>
            </a:xfrm>
            <a:prstGeom prst="rect">
              <a:avLst/>
            </a:prstGeom>
          </p:spPr>
        </p:pic>
        <p:pic>
          <p:nvPicPr>
            <p:cNvPr id="26" name="Picture 25">
              <a:extLst>
                <a:ext uri="{FF2B5EF4-FFF2-40B4-BE49-F238E27FC236}">
                  <a16:creationId xmlns:a16="http://schemas.microsoft.com/office/drawing/2014/main" id="{3FA8E21E-E60A-D2D3-B8BD-889DBBF4CBA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54970" y="3212402"/>
              <a:ext cx="2442689" cy="1069850"/>
            </a:xfrm>
            <a:prstGeom prst="rect">
              <a:avLst/>
            </a:prstGeom>
          </p:spPr>
        </p:pic>
        <p:sp>
          <p:nvSpPr>
            <p:cNvPr id="32" name="TextBox 31">
              <a:extLst>
                <a:ext uri="{FF2B5EF4-FFF2-40B4-BE49-F238E27FC236}">
                  <a16:creationId xmlns:a16="http://schemas.microsoft.com/office/drawing/2014/main" id="{66DC4C7E-BE5C-3CDB-80FA-78AC6788374A}"/>
                </a:ext>
              </a:extLst>
            </p:cNvPr>
            <p:cNvSpPr txBox="1"/>
            <p:nvPr/>
          </p:nvSpPr>
          <p:spPr>
            <a:xfrm>
              <a:off x="3574374" y="2821938"/>
              <a:ext cx="4787899" cy="332589"/>
            </a:xfrm>
            <a:prstGeom prst="rect">
              <a:avLst/>
            </a:prstGeom>
            <a:noFill/>
          </p:spPr>
          <p:txBody>
            <a:bodyPr wrap="square" anchor="b">
              <a:spAutoFit/>
            </a:bodyPr>
            <a:lstStyle/>
            <a:p>
              <a:pPr marL="0" marR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sz="1800" b="1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Helvetica" pitchFamily="2" charset="0"/>
                  <a:ea typeface="ＭＳ Ｐゴシック" pitchFamily="80" charset="-128"/>
                </a:rPr>
                <a:t>Unsteady pressure-sensitive </a:t>
              </a:r>
              <a:r>
                <a:rPr lang="en-US" b="1" dirty="0">
                  <a:solidFill>
                    <a:schemeClr val="accent6"/>
                  </a:solidFill>
                  <a:latin typeface="Helvetica" pitchFamily="2" charset="0"/>
                  <a:ea typeface="ＭＳ Ｐゴシック" pitchFamily="80" charset="-128"/>
                </a:rPr>
                <a:t>p</a:t>
              </a:r>
              <a:r>
                <a:rPr kumimoji="0" lang="en-US" sz="1800" b="1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Helvetica" pitchFamily="2" charset="0"/>
                  <a:ea typeface="ＭＳ Ｐゴシック" pitchFamily="80" charset="-128"/>
                </a:rPr>
                <a:t>aint (</a:t>
              </a:r>
              <a:r>
                <a:rPr kumimoji="0" lang="en-US" sz="1800" b="1" u="none" strike="noStrike" cap="none" normalizeH="0" baseline="0" dirty="0" err="1">
                  <a:ln>
                    <a:noFill/>
                  </a:ln>
                  <a:solidFill>
                    <a:schemeClr val="accent6"/>
                  </a:solidFill>
                  <a:effectLst/>
                  <a:latin typeface="Helvetica" pitchFamily="2" charset="0"/>
                  <a:ea typeface="ＭＳ Ｐゴシック" pitchFamily="80" charset="-128"/>
                </a:rPr>
                <a:t>uPSP</a:t>
              </a:r>
              <a:r>
                <a:rPr kumimoji="0" lang="en-US" sz="1800" b="1" u="none" strike="noStrike" cap="none" normalizeH="0" baseline="0" dirty="0">
                  <a:ln>
                    <a:noFill/>
                  </a:ln>
                  <a:solidFill>
                    <a:schemeClr val="accent6"/>
                  </a:solidFill>
                  <a:effectLst/>
                  <a:latin typeface="Helvetica" pitchFamily="2" charset="0"/>
                  <a:ea typeface="ＭＳ Ｐゴシック" pitchFamily="80" charset="-128"/>
                </a:rPr>
                <a:t>)</a:t>
              </a:r>
            </a:p>
          </p:txBody>
        </p:sp>
      </p:grpSp>
      <p:sp>
        <p:nvSpPr>
          <p:cNvPr id="34" name="Left-Up Arrow 33">
            <a:extLst>
              <a:ext uri="{FF2B5EF4-FFF2-40B4-BE49-F238E27FC236}">
                <a16:creationId xmlns:a16="http://schemas.microsoft.com/office/drawing/2014/main" id="{BA55B4D6-A4AA-EE89-8944-07B2B5D8107F}"/>
              </a:ext>
            </a:extLst>
          </p:cNvPr>
          <p:cNvSpPr/>
          <p:nvPr/>
        </p:nvSpPr>
        <p:spPr bwMode="auto">
          <a:xfrm rot="16200000" flipH="1">
            <a:off x="6764734" y="2694225"/>
            <a:ext cx="1276922" cy="1299090"/>
          </a:xfrm>
          <a:prstGeom prst="leftUpArrow">
            <a:avLst>
              <a:gd name="adj1" fmla="val 20703"/>
              <a:gd name="adj2" fmla="val 20345"/>
              <a:gd name="adj3" fmla="val 22852"/>
            </a:avLst>
          </a:prstGeom>
          <a:solidFill>
            <a:schemeClr val="accent5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dirty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9493C484-4F01-3648-2467-3B9323B5B83A}"/>
              </a:ext>
            </a:extLst>
          </p:cNvPr>
          <p:cNvSpPr txBox="1"/>
          <p:nvPr/>
        </p:nvSpPr>
        <p:spPr>
          <a:xfrm>
            <a:off x="6827585" y="3984854"/>
            <a:ext cx="980305" cy="58477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l" fontAlgn="base"/>
            <a:r>
              <a:rPr lang="en-US" sz="320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“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Apple Color Emoji" pitchFamily="2" charset="0"/>
              </a:rPr>
              <a:t>🍊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”</a:t>
            </a:r>
            <a:endParaRPr lang="en-US" sz="3200" b="1" i="0" u="none" strike="noStrike" dirty="0">
              <a:solidFill>
                <a:srgbClr val="000000"/>
              </a:solidFill>
              <a:effectLst/>
              <a:latin typeface="Helvetica" pitchFamily="2" charset="0"/>
            </a:endParaRPr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5F4E4888-4F6B-6B3B-A8D4-F7E3C71577C1}"/>
              </a:ext>
            </a:extLst>
          </p:cNvPr>
          <p:cNvSpPr txBox="1"/>
          <p:nvPr/>
        </p:nvSpPr>
        <p:spPr>
          <a:xfrm>
            <a:off x="7969084" y="2647588"/>
            <a:ext cx="946316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 fontAlgn="base"/>
            <a:r>
              <a:rPr lang="en-US" sz="320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“</a:t>
            </a:r>
            <a:r>
              <a:rPr lang="en-US" sz="3200" b="0" i="0" u="none" strike="noStrike" dirty="0">
                <a:solidFill>
                  <a:srgbClr val="000000"/>
                </a:solidFill>
                <a:effectLst/>
                <a:latin typeface="Apple Color Emoji" pitchFamily="2" charset="0"/>
              </a:rPr>
              <a:t>🍎</a:t>
            </a:r>
            <a:r>
              <a:rPr lang="en-US" sz="3200" u="none" strike="noStrike" dirty="0">
                <a:solidFill>
                  <a:srgbClr val="000000"/>
                </a:solidFill>
                <a:effectLst/>
                <a:latin typeface="Helvetica" pitchFamily="2" charset="0"/>
              </a:rPr>
              <a:t>”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67CA0B6D-1341-8CEA-C483-2B64E646E2EB}"/>
              </a:ext>
            </a:extLst>
          </p:cNvPr>
          <p:cNvSpPr txBox="1"/>
          <p:nvPr/>
        </p:nvSpPr>
        <p:spPr>
          <a:xfrm>
            <a:off x="242195" y="1357991"/>
            <a:ext cx="155569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Validation is crucial for practical use!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D3EFE1E8-2C56-B068-0CE8-F50E872B57FD}"/>
              </a:ext>
            </a:extLst>
          </p:cNvPr>
          <p:cNvCxnSpPr/>
          <p:nvPr/>
        </p:nvCxnSpPr>
        <p:spPr bwMode="auto">
          <a:xfrm>
            <a:off x="1728216" y="1819656"/>
            <a:ext cx="48894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sp>
        <p:nvSpPr>
          <p:cNvPr id="14" name="TextBox 13">
            <a:extLst>
              <a:ext uri="{FF2B5EF4-FFF2-40B4-BE49-F238E27FC236}">
                <a16:creationId xmlns:a16="http://schemas.microsoft.com/office/drawing/2014/main" id="{A10FCFB0-4323-520F-0276-97230DDD689A}"/>
              </a:ext>
            </a:extLst>
          </p:cNvPr>
          <p:cNvSpPr txBox="1"/>
          <p:nvPr/>
        </p:nvSpPr>
        <p:spPr>
          <a:xfrm>
            <a:off x="90531" y="3076913"/>
            <a:ext cx="190774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Helvetica" pitchFamily="2" charset="0"/>
              </a:rPr>
              <a:t>Independent measurement source;</a:t>
            </a:r>
          </a:p>
          <a:p>
            <a:pPr algn="ctr"/>
            <a:r>
              <a:rPr lang="en-US" dirty="0">
                <a:latin typeface="Helvetica" pitchFamily="2" charset="0"/>
              </a:rPr>
              <a:t>“Gold Standard”</a:t>
            </a:r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82E02A5E-8E70-2C81-714D-E6207E09B6CC}"/>
              </a:ext>
            </a:extLst>
          </p:cNvPr>
          <p:cNvCxnSpPr/>
          <p:nvPr/>
        </p:nvCxnSpPr>
        <p:spPr bwMode="auto">
          <a:xfrm>
            <a:off x="1728215" y="3759061"/>
            <a:ext cx="488945" cy="0"/>
          </a:xfrm>
          <a:prstGeom prst="straightConnector1">
            <a:avLst/>
          </a:prstGeom>
          <a:solidFill>
            <a:schemeClr val="accent1"/>
          </a:solidFill>
          <a:ln w="38100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/>
          </a:ln>
          <a:effectLst/>
        </p:spPr>
      </p:cxn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C2330563-6D89-2C67-81D9-3898D1C3E7F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739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6085"/>
    </mc:Choice>
    <mc:Fallback>
      <p:transition spd="slow" advTm="3608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Rectangle 33">
            <a:extLst>
              <a:ext uri="{FF2B5EF4-FFF2-40B4-BE49-F238E27FC236}">
                <a16:creationId xmlns:a16="http://schemas.microsoft.com/office/drawing/2014/main" id="{2089089C-6864-C488-66A9-D46D3CD50BC0}"/>
              </a:ext>
            </a:extLst>
          </p:cNvPr>
          <p:cNvSpPr/>
          <p:nvPr/>
        </p:nvSpPr>
        <p:spPr bwMode="auto">
          <a:xfrm>
            <a:off x="6074063" y="3480594"/>
            <a:ext cx="1608282" cy="44099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45EBBB5-0612-BD1B-0847-FB5AF67E0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VT correction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F487F-0728-A88F-11F0-C0F0921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20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135A80-38C6-E438-2817-95FE99B04FBE}"/>
              </a:ext>
            </a:extLst>
          </p:cNvPr>
          <p:cNvSpPr/>
          <p:nvPr/>
        </p:nvSpPr>
        <p:spPr bwMode="auto">
          <a:xfrm>
            <a:off x="651163" y="2301494"/>
            <a:ext cx="1254868" cy="125486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6BAAF9-664D-2FC8-1637-DBBE42DE4F98}"/>
              </a:ext>
            </a:extLst>
          </p:cNvPr>
          <p:cNvSpPr/>
          <p:nvPr/>
        </p:nvSpPr>
        <p:spPr bwMode="auto">
          <a:xfrm>
            <a:off x="1081612" y="2731943"/>
            <a:ext cx="393971" cy="3939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8B4077-4287-DF58-172E-E3FB5A4A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536" y="3346408"/>
            <a:ext cx="254000" cy="20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AA7DDC-07C9-5AB8-8EA5-46863648A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368" y="2456117"/>
            <a:ext cx="355600" cy="2032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4A83B2-AC04-38A5-81CC-58C7C4144627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V="1">
            <a:off x="425536" y="3032658"/>
            <a:ext cx="759027" cy="4153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FE4EEC-311F-EF7B-6B32-9DE5F85BF7A1}"/>
              </a:ext>
            </a:extLst>
          </p:cNvPr>
          <p:cNvCxnSpPr>
            <a:cxnSpLocks/>
            <a:stCxn id="12" idx="3"/>
          </p:cNvCxnSpPr>
          <p:nvPr/>
        </p:nvCxnSpPr>
        <p:spPr bwMode="auto">
          <a:xfrm>
            <a:off x="488968" y="2557717"/>
            <a:ext cx="430449" cy="1742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2AAED1B6-B2FA-E613-A2CA-53B2704444A4}"/>
              </a:ext>
            </a:extLst>
          </p:cNvPr>
          <p:cNvSpPr/>
          <p:nvPr/>
        </p:nvSpPr>
        <p:spPr bwMode="auto">
          <a:xfrm>
            <a:off x="1226605" y="2876936"/>
            <a:ext cx="103984" cy="103984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9CAE92-3CB5-3093-D908-B5FB52EBFAE4}"/>
              </a:ext>
            </a:extLst>
          </p:cNvPr>
          <p:cNvSpPr/>
          <p:nvPr/>
        </p:nvSpPr>
        <p:spPr bwMode="auto">
          <a:xfrm>
            <a:off x="1226605" y="3785021"/>
            <a:ext cx="103984" cy="103984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EA46CF-5BBF-D534-8405-26EF61150BCE}"/>
              </a:ext>
            </a:extLst>
          </p:cNvPr>
          <p:cNvSpPr txBox="1"/>
          <p:nvPr/>
        </p:nvSpPr>
        <p:spPr>
          <a:xfrm>
            <a:off x="607067" y="3889005"/>
            <a:ext cx="1343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Transducer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9EB245AB-3F50-BE6C-FAD9-B5DEFF69BE7B}"/>
              </a:ext>
            </a:extLst>
          </p:cNvPr>
          <p:cNvSpPr txBox="1"/>
          <p:nvPr/>
        </p:nvSpPr>
        <p:spPr>
          <a:xfrm>
            <a:off x="141326" y="1757739"/>
            <a:ext cx="2505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(Painted) surface point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1AF22005-1749-0F3F-CF1D-320C2A2DF78B}"/>
              </a:ext>
            </a:extLst>
          </p:cNvPr>
          <p:cNvCxnSpPr>
            <a:cxnSpLocks/>
            <a:endCxn id="5" idx="0"/>
          </p:cNvCxnSpPr>
          <p:nvPr/>
        </p:nvCxnSpPr>
        <p:spPr bwMode="auto">
          <a:xfrm flipH="1">
            <a:off x="1278597" y="2127071"/>
            <a:ext cx="277619" cy="749865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97FA7E2-CA13-5C7F-FE95-3C0AE4A9BE23}"/>
                  </a:ext>
                </a:extLst>
              </p:cNvPr>
              <p:cNvSpPr txBox="1"/>
              <p:nvPr/>
            </p:nvSpPr>
            <p:spPr>
              <a:xfrm>
                <a:off x="21663" y="793626"/>
                <a:ext cx="5405647" cy="923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r>
                  <a:rPr lang="en-US" dirty="0">
                    <a:latin typeface="Helvetica" pitchFamily="2" charset="0"/>
                  </a:rPr>
                  <a:t>Consider </a:t>
                </a:r>
                <a:r>
                  <a:rPr lang="en-US" b="1" u="sng" dirty="0">
                    <a:latin typeface="Helvetica" pitchFamily="2" charset="0"/>
                  </a:rPr>
                  <a:t>two</a:t>
                </a:r>
                <a:r>
                  <a:rPr lang="en-US" dirty="0">
                    <a:latin typeface="Helvetica" pitchFamily="2" charset="0"/>
                  </a:rPr>
                  <a:t> area-averaged </a:t>
                </a:r>
                <a:r>
                  <a:rPr lang="en-US" dirty="0" err="1">
                    <a:latin typeface="Helvetica" pitchFamily="2" charset="0"/>
                  </a:rPr>
                  <a:t>uPSP</a:t>
                </a:r>
                <a:r>
                  <a:rPr lang="en-US" dirty="0">
                    <a:latin typeface="Helvetica" pitchFamily="2" charset="0"/>
                  </a:rPr>
                  <a:t> signals      ,</a:t>
                </a:r>
              </a:p>
              <a:p>
                <a14:m>
                  <m:oMath xmlns:m="http://schemas.openxmlformats.org/officeDocument/2006/math">
                    <m:r>
                      <a:rPr lang="en-US" b="0" i="0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dirty="0">
                    <a:latin typeface="Helvetica" pitchFamily="2" charset="0"/>
                  </a:rPr>
                  <a:t> separate </a:t>
                </a:r>
                <a:r>
                  <a:rPr lang="en-US" dirty="0">
                    <a:solidFill>
                      <a:srgbClr val="0000FF"/>
                    </a:solidFill>
                    <a:latin typeface="Helvetica" pitchFamily="2" charset="0"/>
                  </a:rPr>
                  <a:t>pressure signal</a:t>
                </a:r>
                <a:r>
                  <a:rPr lang="en-US" dirty="0">
                    <a:latin typeface="Helvetica" pitchFamily="2" charset="0"/>
                  </a:rPr>
                  <a:t> and </a:t>
                </a:r>
                <a:r>
                  <a:rPr lang="en-US" dirty="0">
                    <a:solidFill>
                      <a:srgbClr val="FF0000"/>
                    </a:solidFill>
                    <a:latin typeface="Helvetica" pitchFamily="2" charset="0"/>
                  </a:rPr>
                  <a:t>camera noise level</a:t>
                </a:r>
              </a:p>
              <a:p>
                <a:endParaRPr lang="en-US" dirty="0">
                  <a:solidFill>
                    <a:srgbClr val="FF0000"/>
                  </a:solidFill>
                  <a:latin typeface="Helvetica" pitchFamily="2" charset="0"/>
                </a:endParaRP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id="{697FA7E2-CA13-5C7F-FE95-3C0AE4A9BE2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63" y="793626"/>
                <a:ext cx="5405647" cy="923330"/>
              </a:xfrm>
              <a:prstGeom prst="rect">
                <a:avLst/>
              </a:prstGeom>
              <a:blipFill>
                <a:blip r:embed="rId4"/>
                <a:stretch>
                  <a:fillRect l="-937" t="-270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7" name="Picture 26">
            <a:extLst>
              <a:ext uri="{FF2B5EF4-FFF2-40B4-BE49-F238E27FC236}">
                <a16:creationId xmlns:a16="http://schemas.microsoft.com/office/drawing/2014/main" id="{7F87D13E-6F6A-D33F-7DF3-924A12BECA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56496" y="890546"/>
            <a:ext cx="254000" cy="203200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25660C9C-3762-6FBF-8993-3E2EAF373CD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52997" y="890546"/>
            <a:ext cx="355600" cy="2032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FFE1A5F3-BA57-312E-B2B5-C3CD67C0166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58978"/>
          <a:stretch/>
        </p:blipFill>
        <p:spPr>
          <a:xfrm>
            <a:off x="7234356" y="890546"/>
            <a:ext cx="1615026" cy="3302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EE9600E-F7B1-CEBD-E7AA-A9EBE918698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002232" y="1574566"/>
            <a:ext cx="3924300" cy="3302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17FC18D1-E9B7-F08A-333D-33C0E02D7E0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02232" y="1971294"/>
            <a:ext cx="4102100" cy="330200"/>
          </a:xfrm>
          <a:prstGeom prst="rect">
            <a:avLst/>
          </a:prstGeom>
        </p:spPr>
      </p:pic>
      <p:sp>
        <p:nvSpPr>
          <p:cNvPr id="30" name="Down Arrow 29">
            <a:extLst>
              <a:ext uri="{FF2B5EF4-FFF2-40B4-BE49-F238E27FC236}">
                <a16:creationId xmlns:a16="http://schemas.microsoft.com/office/drawing/2014/main" id="{6C4B2DB8-D26F-D90B-6F87-DC218169A39B}"/>
              </a:ext>
            </a:extLst>
          </p:cNvPr>
          <p:cNvSpPr/>
          <p:nvPr/>
        </p:nvSpPr>
        <p:spPr bwMode="auto">
          <a:xfrm>
            <a:off x="5811982" y="2459360"/>
            <a:ext cx="304800" cy="293691"/>
          </a:xfrm>
          <a:prstGeom prst="downArrow">
            <a:avLst/>
          </a:prstGeom>
          <a:solidFill>
            <a:schemeClr val="bg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pic>
        <p:nvPicPr>
          <p:cNvPr id="32" name="Picture 31">
            <a:extLst>
              <a:ext uri="{FF2B5EF4-FFF2-40B4-BE49-F238E27FC236}">
                <a16:creationId xmlns:a16="http://schemas.microsoft.com/office/drawing/2014/main" id="{D3389DAC-D57B-D264-0275-608FA84397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0960" y="3018219"/>
            <a:ext cx="5816600" cy="33020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AA80CA1C-9437-82E5-DF5C-7424EDA4803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504623" y="3515212"/>
            <a:ext cx="4102100" cy="330200"/>
          </a:xfrm>
          <a:prstGeom prst="rect">
            <a:avLst/>
          </a:prstGeom>
        </p:spPr>
      </p:pic>
      <p:sp>
        <p:nvSpPr>
          <p:cNvPr id="35" name="TextBox 34">
            <a:extLst>
              <a:ext uri="{FF2B5EF4-FFF2-40B4-BE49-F238E27FC236}">
                <a16:creationId xmlns:a16="http://schemas.microsoft.com/office/drawing/2014/main" id="{E0E85612-F998-8314-FA14-C048B4FF9BC5}"/>
              </a:ext>
            </a:extLst>
          </p:cNvPr>
          <p:cNvSpPr txBox="1"/>
          <p:nvPr/>
        </p:nvSpPr>
        <p:spPr>
          <a:xfrm>
            <a:off x="5448092" y="3955774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“Residual” camera noise</a:t>
            </a:r>
          </a:p>
        </p:txBody>
      </p:sp>
    </p:spTree>
    <p:extLst>
      <p:ext uri="{BB962C8B-B14F-4D97-AF65-F5344CB8AC3E}">
        <p14:creationId xmlns:p14="http://schemas.microsoft.com/office/powerpoint/2010/main" val="2329488604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EBBB5-0612-BD1B-0847-FB5AF67E0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VT correction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F487F-0728-A88F-11F0-C0F0921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4135A80-38C6-E438-2817-95FE99B04FBE}"/>
              </a:ext>
            </a:extLst>
          </p:cNvPr>
          <p:cNvSpPr/>
          <p:nvPr/>
        </p:nvSpPr>
        <p:spPr bwMode="auto">
          <a:xfrm>
            <a:off x="1409939" y="1082076"/>
            <a:ext cx="1254868" cy="125486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26BAAF9-664D-2FC8-1637-DBBE42DE4F98}"/>
              </a:ext>
            </a:extLst>
          </p:cNvPr>
          <p:cNvSpPr/>
          <p:nvPr/>
        </p:nvSpPr>
        <p:spPr bwMode="auto">
          <a:xfrm>
            <a:off x="1840388" y="1512525"/>
            <a:ext cx="393971" cy="393971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398B4077-4287-DF58-172E-E3FB5A4A2C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0312" y="2126990"/>
            <a:ext cx="254000" cy="2032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4AA7DDC-07C9-5AB8-8EA5-46863648A6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92144" y="1236699"/>
            <a:ext cx="355600" cy="203200"/>
          </a:xfrm>
          <a:prstGeom prst="rect">
            <a:avLst/>
          </a:prstGeom>
        </p:spPr>
      </p:pic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9C4A83B2-AC04-38A5-81CC-58C7C4144627}"/>
              </a:ext>
            </a:extLst>
          </p:cNvPr>
          <p:cNvCxnSpPr>
            <a:cxnSpLocks/>
            <a:stCxn id="10" idx="3"/>
          </p:cNvCxnSpPr>
          <p:nvPr/>
        </p:nvCxnSpPr>
        <p:spPr bwMode="auto">
          <a:xfrm flipV="1">
            <a:off x="1184312" y="1813240"/>
            <a:ext cx="759027" cy="415350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DBFE4EEC-311F-EF7B-6B32-9DE5F85BF7A1}"/>
              </a:ext>
            </a:extLst>
          </p:cNvPr>
          <p:cNvCxnSpPr>
            <a:cxnSpLocks/>
            <a:stCxn id="12" idx="3"/>
          </p:cNvCxnSpPr>
          <p:nvPr/>
        </p:nvCxnSpPr>
        <p:spPr bwMode="auto">
          <a:xfrm>
            <a:off x="1247744" y="1338299"/>
            <a:ext cx="430449" cy="174226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triangle" w="med" len="med"/>
          </a:ln>
          <a:effectLst/>
        </p:spPr>
      </p:cxnSp>
      <p:sp>
        <p:nvSpPr>
          <p:cNvPr id="5" name="Oval 4">
            <a:extLst>
              <a:ext uri="{FF2B5EF4-FFF2-40B4-BE49-F238E27FC236}">
                <a16:creationId xmlns:a16="http://schemas.microsoft.com/office/drawing/2014/main" id="{2AAED1B6-B2FA-E613-A2CA-53B2704444A4}"/>
              </a:ext>
            </a:extLst>
          </p:cNvPr>
          <p:cNvSpPr/>
          <p:nvPr/>
        </p:nvSpPr>
        <p:spPr bwMode="auto">
          <a:xfrm>
            <a:off x="1985381" y="1657518"/>
            <a:ext cx="103984" cy="103984"/>
          </a:xfrm>
          <a:prstGeom prst="ellipse">
            <a:avLst/>
          </a:prstGeom>
          <a:solidFill>
            <a:schemeClr val="accent2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0D9CAE92-3CB5-3093-D908-B5FB52EBFAE4}"/>
              </a:ext>
            </a:extLst>
          </p:cNvPr>
          <p:cNvSpPr/>
          <p:nvPr/>
        </p:nvSpPr>
        <p:spPr bwMode="auto">
          <a:xfrm>
            <a:off x="1985381" y="2451273"/>
            <a:ext cx="103984" cy="103984"/>
          </a:xfrm>
          <a:prstGeom prst="ellipse">
            <a:avLst/>
          </a:prstGeom>
          <a:solidFill>
            <a:srgbClr val="C0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EA46CF-5BBF-D534-8405-26EF61150BCE}"/>
              </a:ext>
            </a:extLst>
          </p:cNvPr>
          <p:cNvSpPr txBox="1"/>
          <p:nvPr/>
        </p:nvSpPr>
        <p:spPr>
          <a:xfrm>
            <a:off x="2089365" y="2342369"/>
            <a:ext cx="47961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PT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46EBFF4D-C873-322F-2704-EBB2B3077523}"/>
              </a:ext>
            </a:extLst>
          </p:cNvPr>
          <p:cNvSpPr txBox="1"/>
          <p:nvPr/>
        </p:nvSpPr>
        <p:spPr>
          <a:xfrm>
            <a:off x="2890434" y="1136615"/>
            <a:ext cx="508344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Consider </a:t>
            </a:r>
            <a:r>
              <a:rPr lang="en-US" u="sng" dirty="0"/>
              <a:t>two</a:t>
            </a:r>
            <a:r>
              <a:rPr lang="en-US" dirty="0"/>
              <a:t> overlapping areas, and assume:</a:t>
            </a:r>
          </a:p>
          <a:p>
            <a:endParaRPr lang="en-US" dirty="0"/>
          </a:p>
          <a:p>
            <a:pPr marL="285750" indent="-285750">
              <a:buClr>
                <a:srgbClr val="002060"/>
              </a:buClr>
              <a:buFont typeface="Wingdings" pitchFamily="2" charset="2"/>
              <a:buChar char="Ø"/>
            </a:pPr>
            <a:r>
              <a:rPr lang="en-US" dirty="0"/>
              <a:t>Flow field fully correlated in averaging area</a:t>
            </a:r>
          </a:p>
          <a:p>
            <a:pPr marL="285750" indent="-285750">
              <a:buClr>
                <a:srgbClr val="002060"/>
              </a:buClr>
              <a:buFont typeface="Wingdings" pitchFamily="2" charset="2"/>
              <a:buChar char="Ø"/>
            </a:pPr>
            <a:r>
              <a:rPr lang="en-US" dirty="0"/>
              <a:t>Simplified camera noise model (~ shot noise)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505F7154-72A5-BE55-388B-E2E1552DD1F3}"/>
              </a:ext>
            </a:extLst>
          </p:cNvPr>
          <p:cNvSpPr/>
          <p:nvPr/>
        </p:nvSpPr>
        <p:spPr bwMode="auto">
          <a:xfrm>
            <a:off x="4569204" y="3507420"/>
            <a:ext cx="1608282" cy="440997"/>
          </a:xfrm>
          <a:prstGeom prst="rect">
            <a:avLst/>
          </a:prstGeom>
          <a:solidFill>
            <a:schemeClr val="bg1">
              <a:lumMod val="95000"/>
            </a:schemeClr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7A2919DA-3052-CD0E-2285-435F8CC92A8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56101" y="3045045"/>
            <a:ext cx="5816600" cy="3302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B173705D-7F31-AE3D-C43C-590A4075DD9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999764" y="3542038"/>
            <a:ext cx="4102100" cy="330200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9358BB90-1055-CDDC-F9CB-16D2A3315B07}"/>
              </a:ext>
            </a:extLst>
          </p:cNvPr>
          <p:cNvSpPr txBox="1"/>
          <p:nvPr/>
        </p:nvSpPr>
        <p:spPr>
          <a:xfrm>
            <a:off x="3875518" y="4015772"/>
            <a:ext cx="29161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“Residual” camera noise</a:t>
            </a:r>
          </a:p>
        </p:txBody>
      </p:sp>
    </p:spTree>
    <p:extLst>
      <p:ext uri="{BB962C8B-B14F-4D97-AF65-F5344CB8AC3E}">
        <p14:creationId xmlns:p14="http://schemas.microsoft.com/office/powerpoint/2010/main" val="284116048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933D72-EE0D-029B-A90B-1B3DA6E38EB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But surface pressure may not be fully correlated!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1B9EC2-B609-4715-8DBF-911CE138A8F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Analyze pairwise time series cross-correlation</a:t>
            </a:r>
          </a:p>
          <a:p>
            <a:pPr lvl="1"/>
            <a:r>
              <a:rPr lang="en-US" dirty="0"/>
              <a:t>Camera noise annihilated</a:t>
            </a:r>
          </a:p>
          <a:p>
            <a:pPr lvl="1"/>
            <a:r>
              <a:rPr lang="en-US" dirty="0"/>
              <a:t>Remainder ~ cross correlation function @ zero lag</a:t>
            </a:r>
          </a:p>
          <a:p>
            <a:pPr lvl="1"/>
            <a:r>
              <a:rPr lang="en-US" dirty="0"/>
              <a:t>Build map of this value in VT averaging neighborhood</a:t>
            </a:r>
          </a:p>
          <a:p>
            <a:r>
              <a:rPr lang="en-US" dirty="0"/>
              <a:t>Qualitative metric (for now…)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CD1751-83EC-92E4-F6F8-48C9D4DFA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10725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Diagram&#10;&#10;Description automatically generated with low confidence">
            <a:extLst>
              <a:ext uri="{FF2B5EF4-FFF2-40B4-BE49-F238E27FC236}">
                <a16:creationId xmlns:a16="http://schemas.microsoft.com/office/drawing/2014/main" id="{1582F700-112B-6D4D-6810-8129F132B03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74422" y="955801"/>
            <a:ext cx="4591977" cy="1774173"/>
          </a:xfrm>
          <a:prstGeom prst="rect">
            <a:avLst/>
          </a:prstGeom>
        </p:spPr>
      </p:pic>
      <p:pic>
        <p:nvPicPr>
          <p:cNvPr id="18" name="Picture 17" descr="Diagram&#10;&#10;Description automatically generated">
            <a:extLst>
              <a:ext uri="{FF2B5EF4-FFF2-40B4-BE49-F238E27FC236}">
                <a16:creationId xmlns:a16="http://schemas.microsoft.com/office/drawing/2014/main" id="{A63E25E7-660D-96EF-F6D0-5C1354B015A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880" y="2958699"/>
            <a:ext cx="5322519" cy="167045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146F15ED-B95E-F08A-291E-6DABD22692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Comparing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pple Color Emoji" pitchFamily="2" charset="0"/>
              </a:rPr>
              <a:t>🍎</a:t>
            </a:r>
            <a:r>
              <a:rPr lang="en-US" dirty="0"/>
              <a:t>’s and </a:t>
            </a:r>
            <a:r>
              <a:rPr lang="en-US" b="0" i="0" u="none" strike="noStrike" dirty="0">
                <a:solidFill>
                  <a:srgbClr val="000000"/>
                </a:solidFill>
                <a:effectLst/>
                <a:latin typeface="Apple Color Emoji" pitchFamily="2" charset="0"/>
              </a:rPr>
              <a:t>🍊</a:t>
            </a:r>
            <a:r>
              <a:rPr lang="en-US" dirty="0"/>
              <a:t>’s 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750430B-754B-095A-C1DC-2ED5FD6F5C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3</a:t>
            </a:fld>
            <a:endParaRPr lang="en-US"/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9C4C3100-31E2-F894-A2B5-0AB89D0C8B6C}"/>
              </a:ext>
            </a:extLst>
          </p:cNvPr>
          <p:cNvSpPr txBox="1"/>
          <p:nvPr/>
        </p:nvSpPr>
        <p:spPr>
          <a:xfrm>
            <a:off x="6732725" y="3080353"/>
            <a:ext cx="206802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(2017)</a:t>
            </a:r>
          </a:p>
          <a:p>
            <a:pPr algn="ctr"/>
            <a:r>
              <a:rPr lang="en-US" b="1" dirty="0">
                <a:solidFill>
                  <a:schemeClr val="accent4"/>
                </a:solidFill>
              </a:rPr>
              <a:t>SLS AUAT</a:t>
            </a:r>
          </a:p>
          <a:p>
            <a:pPr algn="ctr"/>
            <a:r>
              <a:rPr lang="en-US" b="1" dirty="0">
                <a:solidFill>
                  <a:schemeClr val="accent4"/>
                </a:solidFill>
              </a:rPr>
              <a:t>Ames 11-FT TWT</a:t>
            </a:r>
          </a:p>
          <a:p>
            <a:pPr algn="ctr"/>
            <a:r>
              <a:rPr lang="en-US" b="1" dirty="0">
                <a:solidFill>
                  <a:schemeClr val="accent4"/>
                </a:solidFill>
                <a:highlight>
                  <a:srgbClr val="FFFF00"/>
                </a:highlight>
              </a:rPr>
              <a:t>PT head ~ ½ </a:t>
            </a:r>
            <a:r>
              <a:rPr lang="en-US" b="1" dirty="0" err="1">
                <a:solidFill>
                  <a:schemeClr val="accent4"/>
                </a:solidFill>
                <a:highlight>
                  <a:srgbClr val="FFFF00"/>
                </a:highlight>
              </a:rPr>
              <a:t>px</a:t>
            </a:r>
            <a:endParaRPr lang="en-US" b="1" dirty="0">
              <a:solidFill>
                <a:schemeClr val="accent4"/>
              </a:solidFill>
              <a:highlight>
                <a:srgbClr val="FFFF00"/>
              </a:highlight>
            </a:endParaRP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ABFD74C0-8D15-695E-99C1-094BEE75FF4F}"/>
              </a:ext>
            </a:extLst>
          </p:cNvPr>
          <p:cNvSpPr txBox="1"/>
          <p:nvPr/>
        </p:nvSpPr>
        <p:spPr>
          <a:xfrm>
            <a:off x="6799168" y="1183358"/>
            <a:ext cx="193514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b="1" dirty="0">
                <a:solidFill>
                  <a:schemeClr val="accent4"/>
                </a:solidFill>
              </a:rPr>
              <a:t>(2022)</a:t>
            </a:r>
          </a:p>
          <a:p>
            <a:pPr algn="ctr"/>
            <a:r>
              <a:rPr lang="en-US" b="1" dirty="0">
                <a:solidFill>
                  <a:schemeClr val="accent4"/>
                </a:solidFill>
              </a:rPr>
              <a:t>Block-on-Plate</a:t>
            </a:r>
          </a:p>
          <a:p>
            <a:pPr algn="ctr"/>
            <a:r>
              <a:rPr lang="en-US" b="1" dirty="0">
                <a:solidFill>
                  <a:schemeClr val="accent4"/>
                </a:solidFill>
              </a:rPr>
              <a:t>Ames FML</a:t>
            </a:r>
          </a:p>
          <a:p>
            <a:pPr algn="ctr"/>
            <a:r>
              <a:rPr lang="en-US" b="1" dirty="0">
                <a:solidFill>
                  <a:schemeClr val="accent4"/>
                </a:solidFill>
                <a:highlight>
                  <a:srgbClr val="FFFF00"/>
                </a:highlight>
              </a:rPr>
              <a:t>PT head ~ 10 </a:t>
            </a:r>
            <a:r>
              <a:rPr lang="en-US" b="1" dirty="0" err="1">
                <a:solidFill>
                  <a:schemeClr val="accent4"/>
                </a:solidFill>
                <a:highlight>
                  <a:srgbClr val="FFFF00"/>
                </a:highlight>
              </a:rPr>
              <a:t>px</a:t>
            </a:r>
            <a:endParaRPr lang="en-US" b="1" dirty="0">
              <a:solidFill>
                <a:schemeClr val="accent4"/>
              </a:solidFill>
              <a:highlight>
                <a:srgbClr val="FFFF00"/>
              </a:highlight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61E1F539-41E5-FFFF-116C-BA56D3BD43AB}"/>
              </a:ext>
            </a:extLst>
          </p:cNvPr>
          <p:cNvGrpSpPr/>
          <p:nvPr/>
        </p:nvGrpSpPr>
        <p:grpSpPr>
          <a:xfrm>
            <a:off x="102025" y="809649"/>
            <a:ext cx="1740630" cy="1087992"/>
            <a:chOff x="171297" y="920917"/>
            <a:chExt cx="1740630" cy="1087992"/>
          </a:xfrm>
        </p:grpSpPr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9C991A80-F3A4-BDE5-2BB1-9BE7EC846FCF}"/>
                </a:ext>
              </a:extLst>
            </p:cNvPr>
            <p:cNvSpPr/>
            <p:nvPr/>
          </p:nvSpPr>
          <p:spPr bwMode="auto">
            <a:xfrm>
              <a:off x="171297" y="920917"/>
              <a:ext cx="1740630" cy="1087992"/>
            </a:xfrm>
            <a:prstGeom prst="rect">
              <a:avLst/>
            </a:prstGeom>
            <a:solidFill>
              <a:schemeClr val="bg2"/>
            </a:solidFill>
            <a:ln w="9525" cap="flat" cmpd="sng" algn="ctr">
              <a:solidFill>
                <a:srgbClr val="FFFF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0" charset="-128"/>
              </a:endParaRPr>
            </a:p>
          </p:txBody>
        </p:sp>
        <p:pic>
          <p:nvPicPr>
            <p:cNvPr id="41" name="Picture 40">
              <a:extLst>
                <a:ext uri="{FF2B5EF4-FFF2-40B4-BE49-F238E27FC236}">
                  <a16:creationId xmlns:a16="http://schemas.microsoft.com/office/drawing/2014/main" id="{4B5AA082-77E3-C47D-748A-6D5A876B4200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5988" y="1035035"/>
              <a:ext cx="1494003" cy="859756"/>
            </a:xfrm>
            <a:prstGeom prst="rect">
              <a:avLst/>
            </a:prstGeom>
            <a:noFill/>
          </p:spPr>
        </p:pic>
      </p:grp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222C8C60-6978-D7B6-AE8A-2DA4C3226C9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4790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9386"/>
    </mc:Choice>
    <mc:Fallback>
      <p:transition spd="slow" advTm="493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hart, box and whisker chart&#10;&#10;Description automatically generated">
            <a:extLst>
              <a:ext uri="{FF2B5EF4-FFF2-40B4-BE49-F238E27FC236}">
                <a16:creationId xmlns:a16="http://schemas.microsoft.com/office/drawing/2014/main" id="{2C85CCFD-F8FC-F1FA-E6FB-893961E22C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6081" r="39983" b="8191"/>
          <a:stretch/>
        </p:blipFill>
        <p:spPr>
          <a:xfrm>
            <a:off x="1205366" y="2057400"/>
            <a:ext cx="2826307" cy="2743200"/>
          </a:xfrm>
          <a:prstGeom prst="rect">
            <a:avLst/>
          </a:prstGeom>
          <a:ln>
            <a:noFill/>
          </a:ln>
        </p:spPr>
      </p:pic>
      <p:pic>
        <p:nvPicPr>
          <p:cNvPr id="29" name="Picture 28" descr="Chart&#10;&#10;Description automatically generated">
            <a:extLst>
              <a:ext uri="{FF2B5EF4-FFF2-40B4-BE49-F238E27FC236}">
                <a16:creationId xmlns:a16="http://schemas.microsoft.com/office/drawing/2014/main" id="{FD0B47CE-2A63-F724-CC57-FC6FDE7DA1D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475" y="2057400"/>
            <a:ext cx="3657600" cy="2743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ABB8D05B-35F4-1801-F22C-000AC38BA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Which comparison is “correct?”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5B0F7B9-E347-6E73-6D52-427F76E61B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4</a:t>
            </a:fld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FE8EE137-765E-5851-4A53-808DEC9D7D43}"/>
              </a:ext>
            </a:extLst>
          </p:cNvPr>
          <p:cNvGrpSpPr/>
          <p:nvPr/>
        </p:nvGrpSpPr>
        <p:grpSpPr>
          <a:xfrm>
            <a:off x="134755" y="767310"/>
            <a:ext cx="4661052" cy="1324934"/>
            <a:chOff x="127260" y="857250"/>
            <a:chExt cx="4661052" cy="1324934"/>
          </a:xfrm>
        </p:grpSpPr>
        <p:pic>
          <p:nvPicPr>
            <p:cNvPr id="11" name="Picture 10" descr="A picture containing indoor, dark&#10;&#10;Description automatically generated">
              <a:extLst>
                <a:ext uri="{FF2B5EF4-FFF2-40B4-BE49-F238E27FC236}">
                  <a16:creationId xmlns:a16="http://schemas.microsoft.com/office/drawing/2014/main" id="{6B40917A-CCFD-E343-F7E5-90BF419BD2C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/>
            <a:srcRect l="-2" t="29972" r="16577" b="16909"/>
            <a:stretch/>
          </p:blipFill>
          <p:spPr>
            <a:xfrm>
              <a:off x="127260" y="857250"/>
              <a:ext cx="4661052" cy="1324934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77352D3E-4AA4-D002-22F8-5AB2D20ECB8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l="22910" t="29973" r="54588" b="16909"/>
            <a:stretch/>
          </p:blipFill>
          <p:spPr>
            <a:xfrm>
              <a:off x="1420815" y="857250"/>
              <a:ext cx="1257256" cy="1324934"/>
            </a:xfrm>
            <a:prstGeom prst="rect">
              <a:avLst/>
            </a:prstGeom>
          </p:spPr>
        </p:pic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551D8016-D17B-29C9-675E-E2CCCF68A7ED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1579894" y="1086227"/>
              <a:ext cx="0" cy="283063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sp>
        <p:nvSpPr>
          <p:cNvPr id="20" name="TextBox 19">
            <a:extLst>
              <a:ext uri="{FF2B5EF4-FFF2-40B4-BE49-F238E27FC236}">
                <a16:creationId xmlns:a16="http://schemas.microsoft.com/office/drawing/2014/main" id="{D3DA8F59-2BFD-BBAB-6DB5-1DD89214640F}"/>
              </a:ext>
            </a:extLst>
          </p:cNvPr>
          <p:cNvSpPr txBox="1"/>
          <p:nvPr/>
        </p:nvSpPr>
        <p:spPr>
          <a:xfrm>
            <a:off x="1759278" y="2202418"/>
            <a:ext cx="22067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/>
              <a:t>“Virtual Transducer”</a:t>
            </a:r>
          </a:p>
          <a:p>
            <a:pPr algn="ctr"/>
            <a:r>
              <a:rPr lang="en-US" dirty="0"/>
              <a:t>selection areas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2DE0F3F8-6AB1-F01F-91F5-4C8CF825B295}"/>
              </a:ext>
            </a:extLst>
          </p:cNvPr>
          <p:cNvSpPr txBox="1"/>
          <p:nvPr/>
        </p:nvSpPr>
        <p:spPr>
          <a:xfrm>
            <a:off x="1673462" y="4057406"/>
            <a:ext cx="2065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PT head (to scale)</a:t>
            </a: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32FC996F-1FC9-C8A9-BA52-511E160CAF84}"/>
              </a:ext>
            </a:extLst>
          </p:cNvPr>
          <p:cNvCxnSpPr/>
          <p:nvPr/>
        </p:nvCxnSpPr>
        <p:spPr bwMode="auto">
          <a:xfrm flipV="1">
            <a:off x="2653154" y="3875809"/>
            <a:ext cx="142402" cy="245919"/>
          </a:xfrm>
          <a:prstGeom prst="lin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1" name="TextBox 20">
            <a:extLst>
              <a:ext uri="{FF2B5EF4-FFF2-40B4-BE49-F238E27FC236}">
                <a16:creationId xmlns:a16="http://schemas.microsoft.com/office/drawing/2014/main" id="{E2E713A5-39B9-FC87-45C0-0D8DDEB46AB2}"/>
              </a:ext>
            </a:extLst>
          </p:cNvPr>
          <p:cNvSpPr txBox="1"/>
          <p:nvPr/>
        </p:nvSpPr>
        <p:spPr>
          <a:xfrm>
            <a:off x="4858173" y="1181595"/>
            <a:ext cx="3367268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u="sng" dirty="0"/>
              <a:t>Power Spectral Density (PSD)</a:t>
            </a:r>
          </a:p>
          <a:p>
            <a:pPr algn="ctr"/>
            <a:r>
              <a:rPr lang="en-US" dirty="0"/>
              <a:t>VT signal = average</a:t>
            </a:r>
          </a:p>
          <a:p>
            <a:pPr algn="ctr"/>
            <a:r>
              <a:rPr lang="en-US" dirty="0"/>
              <a:t>of values at each grid point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FE02BA81-7626-D05A-EFD2-04A821886861}"/>
              </a:ext>
            </a:extLst>
          </p:cNvPr>
          <p:cNvSpPr/>
          <p:nvPr/>
        </p:nvSpPr>
        <p:spPr bwMode="auto">
          <a:xfrm>
            <a:off x="3979121" y="2104925"/>
            <a:ext cx="339613" cy="1635121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80" charset="-128"/>
            </a:endParaRPr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F3AF9991-2307-C7B2-D89B-AE171E5F660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141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58165"/>
    </mc:Choice>
    <mc:Fallback>
      <p:transition spd="slow" advTm="5816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45EBBB5-0612-BD1B-0847-FB5AF67E0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Proposed VT correction method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BF487F-0728-A88F-11F0-C0F0921AE7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  <p:grpSp>
        <p:nvGrpSpPr>
          <p:cNvPr id="40" name="Group 39">
            <a:extLst>
              <a:ext uri="{FF2B5EF4-FFF2-40B4-BE49-F238E27FC236}">
                <a16:creationId xmlns:a16="http://schemas.microsoft.com/office/drawing/2014/main" id="{0AD38E9A-1DE7-3A47-D33A-9FC098F130E1}"/>
              </a:ext>
            </a:extLst>
          </p:cNvPr>
          <p:cNvGrpSpPr/>
          <p:nvPr/>
        </p:nvGrpSpPr>
        <p:grpSpPr>
          <a:xfrm>
            <a:off x="321590" y="1001138"/>
            <a:ext cx="4652716" cy="1629625"/>
            <a:chOff x="321590" y="1001138"/>
            <a:chExt cx="4652716" cy="162962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94135A80-38C6-E438-2817-95FE99B04FBE}"/>
                </a:ext>
              </a:extLst>
            </p:cNvPr>
            <p:cNvSpPr/>
            <p:nvPr/>
          </p:nvSpPr>
          <p:spPr bwMode="auto">
            <a:xfrm>
              <a:off x="321590" y="1001138"/>
              <a:ext cx="1254868" cy="1254868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0" charset="-128"/>
              </a:endParaRP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526BAAF9-664D-2FC8-1637-DBBE42DE4F98}"/>
                </a:ext>
              </a:extLst>
            </p:cNvPr>
            <p:cNvSpPr/>
            <p:nvPr/>
          </p:nvSpPr>
          <p:spPr bwMode="auto">
            <a:xfrm>
              <a:off x="752039" y="1431587"/>
              <a:ext cx="393971" cy="393971"/>
            </a:xfrm>
            <a:prstGeom prst="rect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0" charset="-128"/>
              </a:endParaRPr>
            </a:p>
          </p:txBody>
        </p:sp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398B4077-4287-DF58-172E-E3FB5A4A2CC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464195" y="1953096"/>
              <a:ext cx="254000" cy="203200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4AA7DDC-07C9-5AB8-8EA5-46863648A62D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146010" y="1081399"/>
              <a:ext cx="355600" cy="203200"/>
            </a:xfrm>
            <a:prstGeom prst="rect">
              <a:avLst/>
            </a:prstGeom>
          </p:spPr>
        </p:pic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C4A83B2-AC04-38A5-81CC-58C7C414462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18195" y="1740450"/>
              <a:ext cx="139584" cy="19400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 w="med" len="med"/>
            </a:ln>
            <a:effectLst/>
          </p:spPr>
        </p:cxn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2AAED1B6-B2FA-E613-A2CA-53B2704444A4}"/>
                </a:ext>
              </a:extLst>
            </p:cNvPr>
            <p:cNvSpPr/>
            <p:nvPr/>
          </p:nvSpPr>
          <p:spPr bwMode="auto">
            <a:xfrm>
              <a:off x="897032" y="1576580"/>
              <a:ext cx="103984" cy="103984"/>
            </a:xfrm>
            <a:prstGeom prst="ellipse">
              <a:avLst/>
            </a:prstGeom>
            <a:solidFill>
              <a:schemeClr val="accent2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0" charset="-128"/>
              </a:endParaRPr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0D9CAE92-3CB5-3093-D908-B5FB52EBFAE4}"/>
                </a:ext>
              </a:extLst>
            </p:cNvPr>
            <p:cNvSpPr/>
            <p:nvPr/>
          </p:nvSpPr>
          <p:spPr bwMode="auto">
            <a:xfrm>
              <a:off x="897032" y="2370335"/>
              <a:ext cx="103984" cy="103984"/>
            </a:xfrm>
            <a:prstGeom prst="ellipse">
              <a:avLst/>
            </a:prstGeom>
            <a:solidFill>
              <a:srgbClr val="C00000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0" charset="-128"/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9EA46CF-5BBF-D534-8405-26EF61150BCE}"/>
                </a:ext>
              </a:extLst>
            </p:cNvPr>
            <p:cNvSpPr txBox="1"/>
            <p:nvPr/>
          </p:nvSpPr>
          <p:spPr>
            <a:xfrm>
              <a:off x="1001016" y="2261431"/>
              <a:ext cx="47961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PT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46EBFF4D-C873-322F-2704-EBB2B3077523}"/>
                </a:ext>
              </a:extLst>
            </p:cNvPr>
            <p:cNvSpPr txBox="1"/>
            <p:nvPr/>
          </p:nvSpPr>
          <p:spPr>
            <a:xfrm>
              <a:off x="1716042" y="1140612"/>
              <a:ext cx="3258264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1. Form (2) VT areas; assume</a:t>
              </a:r>
            </a:p>
            <a:p>
              <a:pPr marL="285750" indent="-285750">
                <a:buClr>
                  <a:srgbClr val="002060"/>
                </a:buClr>
                <a:buFont typeface="Wingdings" pitchFamily="2" charset="2"/>
                <a:buChar char="Ø"/>
              </a:pPr>
              <a:r>
                <a:rPr lang="en-US" dirty="0"/>
                <a:t>Flow field fully correlated</a:t>
              </a:r>
            </a:p>
            <a:p>
              <a:pPr marL="285750" indent="-285750">
                <a:buClr>
                  <a:srgbClr val="002060"/>
                </a:buClr>
                <a:buFont typeface="Wingdings" pitchFamily="2" charset="2"/>
                <a:buChar char="Ø"/>
              </a:pPr>
              <a:r>
                <a:rPr lang="en-US" dirty="0"/>
                <a:t>Simplified noise model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372EF1F5-0880-7895-7729-FE6D3D64F312}"/>
              </a:ext>
            </a:extLst>
          </p:cNvPr>
          <p:cNvGrpSpPr/>
          <p:nvPr/>
        </p:nvGrpSpPr>
        <p:grpSpPr>
          <a:xfrm>
            <a:off x="321590" y="2909535"/>
            <a:ext cx="5902457" cy="1770507"/>
            <a:chOff x="321590" y="2909535"/>
            <a:chExt cx="5902457" cy="1770507"/>
          </a:xfrm>
        </p:grpSpPr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505F7154-72A5-BE55-388B-E2E1552DD1F3}"/>
                </a:ext>
              </a:extLst>
            </p:cNvPr>
            <p:cNvSpPr/>
            <p:nvPr/>
          </p:nvSpPr>
          <p:spPr bwMode="auto">
            <a:xfrm>
              <a:off x="3620550" y="3802358"/>
              <a:ext cx="1608282" cy="440997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0" charset="-128"/>
              </a:endParaRPr>
            </a:p>
          </p:txBody>
        </p:sp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7A2919DA-3052-CD0E-2285-435F8CC92A86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07447" y="3339983"/>
              <a:ext cx="5816600" cy="330200"/>
            </a:xfrm>
            <a:prstGeom prst="rect">
              <a:avLst/>
            </a:prstGeom>
          </p:spPr>
        </p:pic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B173705D-7F31-AE3D-C43C-590A4075DD9D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1051110" y="3836976"/>
              <a:ext cx="4102100" cy="330200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9358BB90-1055-CDDC-F9CB-16D2A3315B07}"/>
                </a:ext>
              </a:extLst>
            </p:cNvPr>
            <p:cNvSpPr txBox="1"/>
            <p:nvPr/>
          </p:nvSpPr>
          <p:spPr>
            <a:xfrm>
              <a:off x="2926864" y="4310710"/>
              <a:ext cx="2916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/>
                <a:t>“Residual” camera noise</a:t>
              </a:r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DBABC9F9-F607-546D-364F-59205933E95C}"/>
                </a:ext>
              </a:extLst>
            </p:cNvPr>
            <p:cNvSpPr txBox="1"/>
            <p:nvPr/>
          </p:nvSpPr>
          <p:spPr>
            <a:xfrm>
              <a:off x="321590" y="2909535"/>
              <a:ext cx="1159044" cy="36933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dirty="0"/>
                <a:t>2. Then,</a:t>
              </a:r>
            </a:p>
          </p:txBody>
        </p:sp>
      </p:grpSp>
      <p:grpSp>
        <p:nvGrpSpPr>
          <p:cNvPr id="39" name="Group 38">
            <a:extLst>
              <a:ext uri="{FF2B5EF4-FFF2-40B4-BE49-F238E27FC236}">
                <a16:creationId xmlns:a16="http://schemas.microsoft.com/office/drawing/2014/main" id="{FFFC34C5-4676-FC0F-077E-EBF015CCABCB}"/>
              </a:ext>
            </a:extLst>
          </p:cNvPr>
          <p:cNvGrpSpPr/>
          <p:nvPr/>
        </p:nvGrpSpPr>
        <p:grpSpPr>
          <a:xfrm>
            <a:off x="4658865" y="1569057"/>
            <a:ext cx="4399894" cy="1477328"/>
            <a:chOff x="4658865" y="1569057"/>
            <a:chExt cx="4399894" cy="1477328"/>
          </a:xfrm>
        </p:grpSpPr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2A4B58B8-9C48-C66D-66F3-F21DFFC56A36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4658865" y="1628572"/>
              <a:ext cx="726796" cy="383869"/>
            </a:xfrm>
            <a:prstGeom prst="line">
              <a:avLst/>
            </a:prstGeom>
            <a:solidFill>
              <a:schemeClr val="accent1"/>
            </a:solidFill>
            <a:ln w="38100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CA5C90D9-FFD7-E289-6D87-FCFD4007F9C5}"/>
                </a:ext>
              </a:extLst>
            </p:cNvPr>
            <p:cNvSpPr txBox="1"/>
            <p:nvPr/>
          </p:nvSpPr>
          <p:spPr>
            <a:xfrm>
              <a:off x="5033098" y="1569057"/>
              <a:ext cx="4025661" cy="1477328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00206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b="1" u="sng" dirty="0"/>
                <a:t>3. Check correlation assumption</a:t>
              </a:r>
            </a:p>
            <a:p>
              <a:r>
                <a:rPr lang="en-US" dirty="0"/>
                <a:t>Use (pairwise) time series cross-corr.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dirty="0"/>
                <a:t>Cam. noise annihilated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dirty="0"/>
                <a:t>Remainder: cross-corr. @ zero lag</a:t>
              </a:r>
            </a:p>
            <a:p>
              <a:pPr marL="285750" indent="-285750">
                <a:buFont typeface="Wingdings" pitchFamily="2" charset="2"/>
                <a:buChar char="Ø"/>
              </a:pPr>
              <a:r>
                <a:rPr lang="en-US" dirty="0"/>
                <a:t>Plot in VT averaging neighborhood</a:t>
              </a:r>
            </a:p>
          </p:txBody>
        </p: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66A83BB6-E3B2-6D89-B6A2-F5243DC009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137815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17376"/>
    </mc:Choice>
    <mc:Fallback>
      <p:transition spd="slow" advTm="11737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D55FEE-3AC0-3B7C-ADA4-9CB018D2A8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(2017 SLS AUAT, Ames 11-ft)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F9C50A0-F8CD-B06A-926C-749F4F18E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6</a:t>
            </a:fld>
            <a:endParaRPr lang="en-US"/>
          </a:p>
        </p:txBody>
      </p: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FE83861-C3A5-019C-3352-447B3D74FCD3}"/>
              </a:ext>
            </a:extLst>
          </p:cNvPr>
          <p:cNvGrpSpPr/>
          <p:nvPr/>
        </p:nvGrpSpPr>
        <p:grpSpPr>
          <a:xfrm>
            <a:off x="2928296" y="1810694"/>
            <a:ext cx="6108700" cy="2743200"/>
            <a:chOff x="2928296" y="1810694"/>
            <a:chExt cx="6108700" cy="2743200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7FE01E40-97C9-64BE-4769-4FD30EDD81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8296" y="1810694"/>
              <a:ext cx="6108700" cy="2743200"/>
            </a:xfrm>
            <a:prstGeom prst="rect">
              <a:avLst/>
            </a:prstGeom>
          </p:spPr>
        </p:pic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A313EEE6-6133-EF8B-2185-EDBAAED25148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4376691" y="2075880"/>
              <a:ext cx="0" cy="21256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60161262-D7B0-54E4-C590-2C4095D61B4D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5893764" y="2075880"/>
              <a:ext cx="0" cy="2125616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D946EDE0-4521-762A-50EE-FAE000CCF341}"/>
                </a:ext>
              </a:extLst>
            </p:cNvPr>
            <p:cNvSpPr txBox="1"/>
            <p:nvPr/>
          </p:nvSpPr>
          <p:spPr>
            <a:xfrm>
              <a:off x="4765717" y="3874224"/>
              <a:ext cx="813666" cy="253916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i="1" dirty="0"/>
                <a:t>Bandpass</a:t>
              </a:r>
            </a:p>
          </p:txBody>
        </p: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1D4CCD6-5AB9-AE0C-9D6B-2DBEF083BA27}"/>
                </a:ext>
              </a:extLst>
            </p:cNvPr>
            <p:cNvCxnSpPr>
              <a:cxnSpLocks/>
              <a:endCxn id="21" idx="1"/>
            </p:cNvCxnSpPr>
            <p:nvPr/>
          </p:nvCxnSpPr>
          <p:spPr bwMode="auto">
            <a:xfrm>
              <a:off x="4371870" y="4001182"/>
              <a:ext cx="393847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751BCDB4-290D-C670-B74E-5399219F79E6}"/>
                </a:ext>
              </a:extLst>
            </p:cNvPr>
            <p:cNvCxnSpPr>
              <a:cxnSpLocks/>
              <a:stCxn id="21" idx="3"/>
            </p:cNvCxnSpPr>
            <p:nvPr/>
          </p:nvCxnSpPr>
          <p:spPr bwMode="auto">
            <a:xfrm>
              <a:off x="5579383" y="4001182"/>
              <a:ext cx="31438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1C246AB2-105C-2CF1-4CFE-5FB332C714CE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741403" y="2944678"/>
              <a:ext cx="61993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2" name="Straight Connector 31">
              <a:extLst>
                <a:ext uri="{FF2B5EF4-FFF2-40B4-BE49-F238E27FC236}">
                  <a16:creationId xmlns:a16="http://schemas.microsoft.com/office/drawing/2014/main" id="{950A6596-0C6D-3129-6322-1F814BBB51DD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7741403" y="3081580"/>
              <a:ext cx="619933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3" name="Straight Connector 32">
              <a:extLst>
                <a:ext uri="{FF2B5EF4-FFF2-40B4-BE49-F238E27FC236}">
                  <a16:creationId xmlns:a16="http://schemas.microsoft.com/office/drawing/2014/main" id="{1F3FB14B-06BA-D144-132E-CA37E928258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889715" y="2818109"/>
              <a:ext cx="608317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E95A45A5-5ECE-1495-25C8-493E2E27C250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4881966" y="3060917"/>
              <a:ext cx="608317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72BCAE93-FEAC-DAD0-F0D9-D4E9ACA3E36A}"/>
                </a:ext>
              </a:extLst>
            </p:cNvPr>
            <p:cNvSpPr txBox="1"/>
            <p:nvPr/>
          </p:nvSpPr>
          <p:spPr>
            <a:xfrm>
              <a:off x="4736055" y="2443440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Before</a:t>
              </a:r>
            </a:p>
          </p:txBody>
        </p:sp>
        <p:sp>
          <p:nvSpPr>
            <p:cNvPr id="41" name="TextBox 40">
              <a:extLst>
                <a:ext uri="{FF2B5EF4-FFF2-40B4-BE49-F238E27FC236}">
                  <a16:creationId xmlns:a16="http://schemas.microsoft.com/office/drawing/2014/main" id="{D8EC067A-E706-505C-DE78-41931BD542E4}"/>
                </a:ext>
              </a:extLst>
            </p:cNvPr>
            <p:cNvSpPr txBox="1"/>
            <p:nvPr/>
          </p:nvSpPr>
          <p:spPr>
            <a:xfrm>
              <a:off x="7689731" y="2582697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After</a:t>
              </a:r>
            </a:p>
          </p:txBody>
        </p: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6E0AD68E-1A30-0D99-2FFA-BB4117620F32}"/>
              </a:ext>
            </a:extLst>
          </p:cNvPr>
          <p:cNvGrpSpPr/>
          <p:nvPr/>
        </p:nvGrpSpPr>
        <p:grpSpPr>
          <a:xfrm>
            <a:off x="0" y="930998"/>
            <a:ext cx="3297375" cy="3968543"/>
            <a:chOff x="0" y="930998"/>
            <a:chExt cx="3297375" cy="3968543"/>
          </a:xfrm>
        </p:grpSpPr>
        <p:pic>
          <p:nvPicPr>
            <p:cNvPr id="8" name="Picture 7">
              <a:extLst>
                <a:ext uri="{FF2B5EF4-FFF2-40B4-BE49-F238E27FC236}">
                  <a16:creationId xmlns:a16="http://schemas.microsoft.com/office/drawing/2014/main" id="{5A1061DE-D40E-CDD0-7783-E4DA9F1CA72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184"/>
            <a:stretch/>
          </p:blipFill>
          <p:spPr>
            <a:xfrm>
              <a:off x="0" y="1837678"/>
              <a:ext cx="2854798" cy="2743271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8646D9ED-7CDB-FA9C-41FB-CA3463135B29}"/>
                </a:ext>
              </a:extLst>
            </p:cNvPr>
            <p:cNvSpPr txBox="1"/>
            <p:nvPr/>
          </p:nvSpPr>
          <p:spPr>
            <a:xfrm>
              <a:off x="141703" y="930998"/>
              <a:ext cx="31556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Band-passed</a:t>
              </a:r>
            </a:p>
            <a:p>
              <a:pPr algn="ctr"/>
              <a:r>
                <a:rPr lang="en-US" dirty="0"/>
                <a:t>cross-correlation map</a:t>
              </a:r>
            </a:p>
            <a:p>
              <a:pPr algn="ctr"/>
              <a:r>
                <a:rPr lang="en-US" dirty="0"/>
                <a:t>(each grid </a:t>
              </a:r>
              <a:r>
                <a:rPr lang="en-US" dirty="0" err="1"/>
                <a:t>pt</a:t>
              </a:r>
              <a:r>
                <a:rPr lang="en-US" dirty="0"/>
                <a:t> w/ VT center </a:t>
              </a:r>
              <a:r>
                <a:rPr lang="en-US" dirty="0" err="1"/>
                <a:t>pt</a:t>
              </a:r>
              <a:r>
                <a:rPr lang="en-US" dirty="0"/>
                <a:t>)</a:t>
              </a: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AA70D8C7-9054-6A88-EBA3-A76E877F383D}"/>
                </a:ext>
              </a:extLst>
            </p:cNvPr>
            <p:cNvSpPr txBox="1"/>
            <p:nvPr/>
          </p:nvSpPr>
          <p:spPr>
            <a:xfrm>
              <a:off x="531564" y="4530209"/>
              <a:ext cx="2065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PT head (to scale)</a:t>
              </a:r>
            </a:p>
          </p:txBody>
        </p: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EBB3A508-DBAA-921A-72ED-15F360094CEA}"/>
                </a:ext>
              </a:extLst>
            </p:cNvPr>
            <p:cNvCxnSpPr/>
            <p:nvPr/>
          </p:nvCxnSpPr>
          <p:spPr bwMode="auto">
            <a:xfrm flipV="1">
              <a:off x="1281659" y="3657600"/>
              <a:ext cx="337279" cy="923349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B7E5815F-C597-2CF5-F201-3F48F4EAB5B3}"/>
              </a:ext>
            </a:extLst>
          </p:cNvPr>
          <p:cNvGrpSpPr/>
          <p:nvPr/>
        </p:nvGrpSpPr>
        <p:grpSpPr>
          <a:xfrm>
            <a:off x="3551321" y="783715"/>
            <a:ext cx="5147047" cy="1217895"/>
            <a:chOff x="3551321" y="783715"/>
            <a:chExt cx="5147047" cy="1217895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5148BB9F-F1A6-678B-8408-54367BA7639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33273" r="12034" b="19945"/>
            <a:stretch/>
          </p:blipFill>
          <p:spPr>
            <a:xfrm>
              <a:off x="3551321" y="783715"/>
              <a:ext cx="5147047" cy="1217895"/>
            </a:xfrm>
            <a:prstGeom prst="rect">
              <a:avLst/>
            </a:prstGeom>
          </p:spPr>
        </p:pic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C701D040-73B8-AB53-FDD9-B2B71A147DF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056342" y="997787"/>
              <a:ext cx="0" cy="24121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27E3F36D-B517-BC5B-43E2-6EF09579978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035719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143413"/>
    </mc:Choice>
    <mc:Fallback>
      <p:transition spd="slow" advTm="143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3F038-965E-7602-91A3-F5E3606C4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Results (2022 Block-on-Plate, Ames FML)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7CB806E-CE67-E8E0-7529-0FB7AF767C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7</a:t>
            </a:fld>
            <a:endParaRPr lang="en-US"/>
          </a:p>
        </p:txBody>
      </p:sp>
      <p:grpSp>
        <p:nvGrpSpPr>
          <p:cNvPr id="47" name="Group 46">
            <a:extLst>
              <a:ext uri="{FF2B5EF4-FFF2-40B4-BE49-F238E27FC236}">
                <a16:creationId xmlns:a16="http://schemas.microsoft.com/office/drawing/2014/main" id="{00935A6F-73ED-8474-FFF4-0DC2A73F5961}"/>
              </a:ext>
            </a:extLst>
          </p:cNvPr>
          <p:cNvGrpSpPr/>
          <p:nvPr/>
        </p:nvGrpSpPr>
        <p:grpSpPr>
          <a:xfrm>
            <a:off x="0" y="930998"/>
            <a:ext cx="3297375" cy="3968543"/>
            <a:chOff x="0" y="930998"/>
            <a:chExt cx="3297375" cy="3968543"/>
          </a:xfrm>
        </p:grpSpPr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9D9EED04-F593-8E34-D8EA-62FB49031BF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37846"/>
            <a:stretch/>
          </p:blipFill>
          <p:spPr>
            <a:xfrm>
              <a:off x="0" y="1757934"/>
              <a:ext cx="2944435" cy="2743200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0500C8F4-4412-E730-0233-96FC888D70BE}"/>
                </a:ext>
              </a:extLst>
            </p:cNvPr>
            <p:cNvSpPr txBox="1"/>
            <p:nvPr/>
          </p:nvSpPr>
          <p:spPr>
            <a:xfrm>
              <a:off x="141703" y="930998"/>
              <a:ext cx="3155672" cy="92333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dirty="0"/>
                <a:t>Band-passed</a:t>
              </a:r>
            </a:p>
            <a:p>
              <a:pPr algn="ctr"/>
              <a:r>
                <a:rPr lang="en-US" dirty="0"/>
                <a:t>cross-correlation map</a:t>
              </a:r>
            </a:p>
            <a:p>
              <a:pPr algn="ctr"/>
              <a:r>
                <a:rPr lang="en-US" dirty="0"/>
                <a:t>(each grid </a:t>
              </a:r>
              <a:r>
                <a:rPr lang="en-US" dirty="0" err="1"/>
                <a:t>pt</a:t>
              </a:r>
              <a:r>
                <a:rPr lang="en-US" dirty="0"/>
                <a:t> w/ VT center </a:t>
              </a:r>
              <a:r>
                <a:rPr lang="en-US" dirty="0" err="1"/>
                <a:t>pt</a:t>
              </a:r>
              <a:r>
                <a:rPr lang="en-US" dirty="0"/>
                <a:t>)</a:t>
              </a: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FC27F281-DA88-32C1-1B36-C29F3B21B796}"/>
                </a:ext>
              </a:extLst>
            </p:cNvPr>
            <p:cNvSpPr txBox="1"/>
            <p:nvPr/>
          </p:nvSpPr>
          <p:spPr>
            <a:xfrm>
              <a:off x="531564" y="4530209"/>
              <a:ext cx="206563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PT head (to scale)</a:t>
              </a:r>
            </a:p>
          </p:txBody>
        </p: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D18ABE91-A18B-730D-FF52-2287CC9BBFE7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1281659" y="2840636"/>
              <a:ext cx="359764" cy="1740313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3FFFC503-45DC-49DD-FBDC-1E5DE9BFC4BE}"/>
                </a:ext>
              </a:extLst>
            </p:cNvPr>
            <p:cNvSpPr/>
            <p:nvPr/>
          </p:nvSpPr>
          <p:spPr bwMode="auto">
            <a:xfrm>
              <a:off x="2833254" y="1906790"/>
              <a:ext cx="440855" cy="2091664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0" charset="-128"/>
              </a:endParaRPr>
            </a:p>
          </p:txBody>
        </p:sp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03A7B418-F2A1-4609-76B9-ED332162A7BA}"/>
              </a:ext>
            </a:extLst>
          </p:cNvPr>
          <p:cNvGrpSpPr/>
          <p:nvPr/>
        </p:nvGrpSpPr>
        <p:grpSpPr>
          <a:xfrm>
            <a:off x="2904633" y="1855920"/>
            <a:ext cx="6172166" cy="2645214"/>
            <a:chOff x="2904633" y="1855920"/>
            <a:chExt cx="6172166" cy="2645214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0CB017F9-15E6-6711-B8C7-8C6228EC5282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04633" y="1855920"/>
              <a:ext cx="6172166" cy="2645214"/>
            </a:xfrm>
            <a:prstGeom prst="rect">
              <a:avLst/>
            </a:prstGeom>
          </p:spPr>
        </p:pic>
        <p:cxnSp>
          <p:nvCxnSpPr>
            <p:cNvPr id="3" name="Straight Connector 2">
              <a:extLst>
                <a:ext uri="{FF2B5EF4-FFF2-40B4-BE49-F238E27FC236}">
                  <a16:creationId xmlns:a16="http://schemas.microsoft.com/office/drawing/2014/main" id="{B27AF512-DB69-B71F-6B54-0679A2F0C505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490000" y="2154264"/>
              <a:ext cx="0" cy="193738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DFED1650-AF9A-A048-408E-0B2071797E68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803709" y="2154264"/>
              <a:ext cx="0" cy="1952377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4EEC0D55-BD49-0A59-4C6E-627267046C82}"/>
                </a:ext>
              </a:extLst>
            </p:cNvPr>
            <p:cNvSpPr txBox="1"/>
            <p:nvPr/>
          </p:nvSpPr>
          <p:spPr>
            <a:xfrm>
              <a:off x="4489194" y="2075961"/>
              <a:ext cx="1203246" cy="307777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r>
                <a:rPr lang="en-US" sz="1400" dirty="0"/>
                <a:t>Bandpass</a:t>
              </a:r>
            </a:p>
          </p:txBody>
        </p: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8B6126EC-2484-B32F-2440-E2578AE4FE22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5416658" y="2237599"/>
              <a:ext cx="387051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1A730053-5494-D518-C78E-9469F6EE53D8}"/>
                </a:ext>
              </a:extLst>
            </p:cNvPr>
            <p:cNvCxnSpPr>
              <a:cxnSpLocks/>
              <a:endCxn id="7" idx="1"/>
            </p:cNvCxnSpPr>
            <p:nvPr/>
          </p:nvCxnSpPr>
          <p:spPr bwMode="auto">
            <a:xfrm>
              <a:off x="3490000" y="2229850"/>
              <a:ext cx="999194" cy="0"/>
            </a:xfrm>
            <a:prstGeom prst="line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6" name="Straight Connector 25">
              <a:extLst>
                <a:ext uri="{FF2B5EF4-FFF2-40B4-BE49-F238E27FC236}">
                  <a16:creationId xmlns:a16="http://schemas.microsoft.com/office/drawing/2014/main" id="{C84A591D-5599-BA52-7368-5215401A0F6E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189994" y="2807144"/>
              <a:ext cx="395206" cy="173784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9FE4C5E7-C302-3126-3794-F1482E47B0D8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8178800" y="2954649"/>
              <a:ext cx="395206" cy="218465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206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8" name="Straight Connector 27">
              <a:extLst>
                <a:ext uri="{FF2B5EF4-FFF2-40B4-BE49-F238E27FC236}">
                  <a16:creationId xmlns:a16="http://schemas.microsoft.com/office/drawing/2014/main" id="{C70CC08B-50FE-7E79-4216-054094FC8065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416658" y="2849175"/>
              <a:ext cx="602940" cy="199879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29" name="Straight Connector 28">
              <a:extLst>
                <a:ext uri="{FF2B5EF4-FFF2-40B4-BE49-F238E27FC236}">
                  <a16:creationId xmlns:a16="http://schemas.microsoft.com/office/drawing/2014/main" id="{BF45306D-9981-2DB7-A07C-709280EE2ECA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5416658" y="3014420"/>
              <a:ext cx="574058" cy="420552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C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B7D5CC26-5E38-6392-25C1-EA9A4EFAD8C5}"/>
                </a:ext>
              </a:extLst>
            </p:cNvPr>
            <p:cNvSpPr txBox="1"/>
            <p:nvPr/>
          </p:nvSpPr>
          <p:spPr>
            <a:xfrm>
              <a:off x="5152365" y="2432248"/>
              <a:ext cx="91563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C00000"/>
                  </a:solidFill>
                </a:rPr>
                <a:t>Before</a:t>
              </a:r>
            </a:p>
          </p:txBody>
        </p:sp>
        <p:sp>
          <p:nvSpPr>
            <p:cNvPr id="31" name="TextBox 30">
              <a:extLst>
                <a:ext uri="{FF2B5EF4-FFF2-40B4-BE49-F238E27FC236}">
                  <a16:creationId xmlns:a16="http://schemas.microsoft.com/office/drawing/2014/main" id="{7A1EBA2F-0F84-41FF-F3A1-856943924390}"/>
                </a:ext>
              </a:extLst>
            </p:cNvPr>
            <p:cNvSpPr txBox="1"/>
            <p:nvPr/>
          </p:nvSpPr>
          <p:spPr>
            <a:xfrm>
              <a:off x="8053533" y="2444745"/>
              <a:ext cx="72327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dirty="0">
                  <a:solidFill>
                    <a:srgbClr val="002060"/>
                  </a:solidFill>
                </a:rPr>
                <a:t>After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5A5495E1-F418-4FEA-931F-680F40ED7216}"/>
              </a:ext>
            </a:extLst>
          </p:cNvPr>
          <p:cNvGrpSpPr/>
          <p:nvPr/>
        </p:nvGrpSpPr>
        <p:grpSpPr>
          <a:xfrm>
            <a:off x="4489194" y="787358"/>
            <a:ext cx="3420745" cy="1119432"/>
            <a:chOff x="4489194" y="787358"/>
            <a:chExt cx="3420745" cy="1119432"/>
          </a:xfrm>
        </p:grpSpPr>
        <p:pic>
          <p:nvPicPr>
            <p:cNvPr id="8" name="Picture 7" descr="A picture containing text, wall, image&#10;&#10;Description automatically generated">
              <a:extLst>
                <a:ext uri="{FF2B5EF4-FFF2-40B4-BE49-F238E27FC236}">
                  <a16:creationId xmlns:a16="http://schemas.microsoft.com/office/drawing/2014/main" id="{57A04931-7E4C-700B-02F6-A80903A5A635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/>
            <a:srcRect t="25188" b="22452"/>
            <a:stretch/>
          </p:blipFill>
          <p:spPr>
            <a:xfrm rot="10800000">
              <a:off x="4489194" y="787358"/>
              <a:ext cx="3420745" cy="1119432"/>
            </a:xfrm>
            <a:prstGeom prst="rect">
              <a:avLst/>
            </a:prstGeom>
          </p:spPr>
        </p:pic>
        <p:cxnSp>
          <p:nvCxnSpPr>
            <p:cNvPr id="49" name="Straight Arrow Connector 48">
              <a:extLst>
                <a:ext uri="{FF2B5EF4-FFF2-40B4-BE49-F238E27FC236}">
                  <a16:creationId xmlns:a16="http://schemas.microsoft.com/office/drawing/2014/main" id="{7D678C46-10B3-066C-47C9-F8B8B6809B36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7368221" y="1216325"/>
              <a:ext cx="0" cy="264541"/>
            </a:xfrm>
            <a:prstGeom prst="straightConnector1">
              <a:avLst/>
            </a:prstGeom>
            <a:solidFill>
              <a:schemeClr val="accent1"/>
            </a:solidFill>
            <a:ln w="38100" cap="flat" cmpd="sng" algn="ctr">
              <a:solidFill>
                <a:srgbClr val="00FFFF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11" name="Audio 10">
            <a:hlinkClick r:id="" action="ppaction://media"/>
            <a:extLst>
              <a:ext uri="{FF2B5EF4-FFF2-40B4-BE49-F238E27FC236}">
                <a16:creationId xmlns:a16="http://schemas.microsoft.com/office/drawing/2014/main" id="{DD3313B4-9404-B911-C8CF-D02D4C38733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264528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42986"/>
    </mc:Choice>
    <mc:Fallback>
      <p:transition spd="slow" advTm="4298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8921FD-507E-FD88-4E6F-F6188098C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“Global” VT vs. PT comparison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AE16832-1A92-E299-4FC4-BE3ED3895D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  <a:p>
            <a:r>
              <a:rPr lang="en-US" dirty="0"/>
              <a:t>Compare many transducers + several test conditions</a:t>
            </a:r>
          </a:p>
          <a:p>
            <a:r>
              <a:rPr lang="en-US" dirty="0"/>
              <a:t>Procedure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dirty="0"/>
              <a:t>Compute surface map of VT RMS </a:t>
            </a:r>
            <a:r>
              <a:rPr lang="en-US" u="sng" dirty="0"/>
              <a:t>with</a:t>
            </a:r>
            <a:r>
              <a:rPr lang="en-US" dirty="0"/>
              <a:t> noise correction</a:t>
            </a:r>
          </a:p>
          <a:p>
            <a:pPr marL="800100" lvl="1" indent="-457200">
              <a:buFont typeface="+mj-lt"/>
              <a:buAutoNum type="arabicPeriod"/>
            </a:pPr>
            <a:r>
              <a:rPr lang="en-US" dirty="0"/>
              <a:t>Compare PT to avg. of VT RMS at neighbor grid points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EDDD6AF-2FE4-067E-E509-C9E131EF3F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01EA3157-7FEC-7F9A-D984-E1A3E276B42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67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634"/>
    </mc:Choice>
    <mc:Fallback>
      <p:transition spd="slow" advTm="3063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02247F-B058-B777-FCF7-57CBE307C4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VT RMS </a:t>
            </a:r>
            <a:r>
              <a:rPr lang="en-US" dirty="0" err="1"/>
              <a:t>ΔCp</a:t>
            </a:r>
            <a:r>
              <a:rPr lang="en-US" dirty="0"/>
              <a:t> surface map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893966-24D9-01A6-2C39-539B50E727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86D440-F702-449A-AAC2-9ACFF17038B8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02E610E-E358-7FCB-1B69-441C1EA946C6}"/>
              </a:ext>
            </a:extLst>
          </p:cNvPr>
          <p:cNvGrpSpPr/>
          <p:nvPr/>
        </p:nvGrpSpPr>
        <p:grpSpPr>
          <a:xfrm>
            <a:off x="97329" y="726736"/>
            <a:ext cx="6289313" cy="1830462"/>
            <a:chOff x="97329" y="726736"/>
            <a:chExt cx="6289313" cy="1830462"/>
          </a:xfrm>
        </p:grpSpPr>
        <mc:AlternateContent xmlns:mc="http://schemas.openxmlformats.org/markup-compatibility/2006" xmlns:a14="http://schemas.microsoft.com/office/drawing/2010/main">
          <mc:Choice Requires="a14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228EA9B-0324-DBCB-137D-7E98D364712A}"/>
                    </a:ext>
                  </a:extLst>
                </p:cNvPr>
                <p:cNvSpPr txBox="1"/>
                <p:nvPr/>
              </p:nvSpPr>
              <p:spPr>
                <a:xfrm>
                  <a:off x="1223451" y="2166450"/>
                  <a:ext cx="2568696" cy="390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0" dirty="0"/>
                    <a:t>(</a:t>
                  </a:r>
                  <a:r>
                    <a:rPr lang="en-US" b="0" dirty="0" err="1"/>
                    <a:t>Bandpassed</a:t>
                  </a:r>
                  <a:r>
                    <a:rPr lang="en-US" b="0" dirty="0"/>
                    <a:t>)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RMS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11" name="TextBox 10">
                  <a:extLst>
                    <a:ext uri="{FF2B5EF4-FFF2-40B4-BE49-F238E27FC236}">
                      <a16:creationId xmlns:a16="http://schemas.microsoft.com/office/drawing/2014/main" id="{E228EA9B-0324-DBCB-137D-7E98D364712A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23451" y="2166450"/>
                  <a:ext cx="2568696" cy="390748"/>
                </a:xfrm>
                <a:prstGeom prst="rect">
                  <a:avLst/>
                </a:prstGeom>
                <a:blipFill>
                  <a:blip r:embed="rId6"/>
                  <a:stretch>
                    <a:fillRect l="-1970" t="-9375" b="-156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F7CB9ADF-C266-8DCF-2680-F5571E0014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56" b="-1472"/>
            <a:stretch/>
          </p:blipFill>
          <p:spPr>
            <a:xfrm>
              <a:off x="345825" y="1254754"/>
              <a:ext cx="3446322" cy="972890"/>
            </a:xfrm>
            <a:prstGeom prst="rect">
              <a:avLst/>
            </a:prstGeom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0C8335BA-F44D-B50A-1B4B-FBA995848649}"/>
                </a:ext>
              </a:extLst>
            </p:cNvPr>
            <p:cNvSpPr txBox="1"/>
            <p:nvPr/>
          </p:nvSpPr>
          <p:spPr>
            <a:xfrm>
              <a:off x="97329" y="897266"/>
              <a:ext cx="135165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(A) Original</a:t>
              </a: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75F9AC3D-E90E-75DD-4389-1E1A96F386A6}"/>
                </a:ext>
              </a:extLst>
            </p:cNvPr>
            <p:cNvSpPr txBox="1"/>
            <p:nvPr/>
          </p:nvSpPr>
          <p:spPr>
            <a:xfrm>
              <a:off x="3310404" y="726736"/>
              <a:ext cx="3076238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…“Bands” = lower camera noise in 2x coverage areas</a:t>
              </a:r>
            </a:p>
          </p:txBody>
        </p:sp>
        <p:cxnSp>
          <p:nvCxnSpPr>
            <p:cNvPr id="16" name="Straight Arrow Connector 15">
              <a:extLst>
                <a:ext uri="{FF2B5EF4-FFF2-40B4-BE49-F238E27FC236}">
                  <a16:creationId xmlns:a16="http://schemas.microsoft.com/office/drawing/2014/main" id="{47422C4E-C0CF-1D45-7E3F-3856523D45F4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658884" y="1184520"/>
              <a:ext cx="651520" cy="197884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17" name="Straight Arrow Connector 16">
              <a:extLst>
                <a:ext uri="{FF2B5EF4-FFF2-40B4-BE49-F238E27FC236}">
                  <a16:creationId xmlns:a16="http://schemas.microsoft.com/office/drawing/2014/main" id="{B348B5FA-9CA5-B638-1608-D49270A33677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2943572" y="1184520"/>
              <a:ext cx="366832" cy="572575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644DBC9D-8196-B1D6-032D-617565ED7503}"/>
              </a:ext>
            </a:extLst>
          </p:cNvPr>
          <p:cNvGrpSpPr/>
          <p:nvPr/>
        </p:nvGrpSpPr>
        <p:grpSpPr>
          <a:xfrm>
            <a:off x="97329" y="1882887"/>
            <a:ext cx="6431345" cy="1717962"/>
            <a:chOff x="97329" y="1882887"/>
            <a:chExt cx="6431345" cy="1717962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D2F0BC43-C917-BBAC-4DBE-4636AE240C6F}"/>
                </a:ext>
              </a:extLst>
            </p:cNvPr>
            <p:cNvSpPr/>
            <p:nvPr/>
          </p:nvSpPr>
          <p:spPr bwMode="auto">
            <a:xfrm>
              <a:off x="1061049" y="1892224"/>
              <a:ext cx="2660939" cy="698689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0" charset="-128"/>
              </a:endParaRPr>
            </a:p>
          </p:txBody>
        </p:sp>
        <p:pic>
          <p:nvPicPr>
            <p:cNvPr id="8" name="Picture 7" descr="A picture containing light&#10;&#10;Description automatically generated">
              <a:extLst>
                <a:ext uri="{FF2B5EF4-FFF2-40B4-BE49-F238E27FC236}">
                  <a16:creationId xmlns:a16="http://schemas.microsoft.com/office/drawing/2014/main" id="{8CEB76EB-9CDC-CA44-83CE-16B15B28502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318" b="-1933"/>
            <a:stretch/>
          </p:blipFill>
          <p:spPr>
            <a:xfrm>
              <a:off x="345825" y="2301322"/>
              <a:ext cx="3446322" cy="972890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2D181BF6-B6CA-10D2-1716-FF38F335E0FF}"/>
                </a:ext>
              </a:extLst>
            </p:cNvPr>
            <p:cNvSpPr txBox="1"/>
            <p:nvPr/>
          </p:nvSpPr>
          <p:spPr>
            <a:xfrm>
              <a:off x="2406950" y="1882887"/>
              <a:ext cx="412172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i="1" dirty="0"/>
                <a:t>…Bands visible w/ lower SNR</a:t>
              </a: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B9EC07E4-957E-38F9-7254-497E42390DEB}"/>
                </a:ext>
              </a:extLst>
            </p:cNvPr>
            <p:cNvCxnSpPr>
              <a:cxnSpLocks/>
            </p:cNvCxnSpPr>
            <p:nvPr/>
          </p:nvCxnSpPr>
          <p:spPr bwMode="auto">
            <a:xfrm flipH="1">
              <a:off x="3448877" y="2200102"/>
              <a:ext cx="71922" cy="20244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25" name="Straight Arrow Connector 24">
              <a:extLst>
                <a:ext uri="{FF2B5EF4-FFF2-40B4-BE49-F238E27FC236}">
                  <a16:creationId xmlns:a16="http://schemas.microsoft.com/office/drawing/2014/main" id="{8BBE6AD4-1F3C-CF3B-6462-EC22E17EC3C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3526402" y="2205217"/>
              <a:ext cx="20362" cy="579720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B90C2BB1-C654-EA2C-0530-F57FACDAEB75}"/>
                </a:ext>
              </a:extLst>
            </p:cNvPr>
            <p:cNvSpPr txBox="1"/>
            <p:nvPr/>
          </p:nvSpPr>
          <p:spPr>
            <a:xfrm>
              <a:off x="97329" y="1917516"/>
              <a:ext cx="209134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(B) Area-Averaged</a:t>
              </a:r>
            </a:p>
          </p:txBody>
        </p: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C0EE08B-A0E8-3879-C961-0D3BB078534C}"/>
                    </a:ext>
                  </a:extLst>
                </p:cNvPr>
                <p:cNvSpPr txBox="1"/>
                <p:nvPr/>
              </p:nvSpPr>
              <p:spPr>
                <a:xfrm>
                  <a:off x="1288866" y="3210101"/>
                  <a:ext cx="2568696" cy="390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0" dirty="0"/>
                    <a:t>(</a:t>
                  </a:r>
                  <a:r>
                    <a:rPr lang="en-US" b="0" dirty="0" err="1"/>
                    <a:t>Bandpassed</a:t>
                  </a:r>
                  <a:r>
                    <a:rPr lang="en-US" b="0" dirty="0"/>
                    <a:t>)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RMS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23" name="TextBox 22">
                  <a:extLst>
                    <a:ext uri="{FF2B5EF4-FFF2-40B4-BE49-F238E27FC236}">
                      <a16:creationId xmlns:a16="http://schemas.microsoft.com/office/drawing/2014/main" id="{5C0EE08B-A0E8-3879-C961-0D3BB078534C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88866" y="3210101"/>
                  <a:ext cx="2568696" cy="390748"/>
                </a:xfrm>
                <a:prstGeom prst="rect">
                  <a:avLst/>
                </a:prstGeom>
                <a:blipFill>
                  <a:blip r:embed="rId9"/>
                  <a:stretch>
                    <a:fillRect l="-1970" t="-9375" b="-156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40B0152A-B610-F7D1-23D2-DC2FACD3FF4E}"/>
              </a:ext>
            </a:extLst>
          </p:cNvPr>
          <p:cNvGrpSpPr/>
          <p:nvPr/>
        </p:nvGrpSpPr>
        <p:grpSpPr>
          <a:xfrm>
            <a:off x="97329" y="2904407"/>
            <a:ext cx="6631595" cy="1734486"/>
            <a:chOff x="97329" y="2990667"/>
            <a:chExt cx="6631595" cy="17344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2F2C1E76-6F64-5167-2D32-82312E5EB639}"/>
                </a:ext>
              </a:extLst>
            </p:cNvPr>
            <p:cNvSpPr/>
            <p:nvPr/>
          </p:nvSpPr>
          <p:spPr bwMode="auto">
            <a:xfrm>
              <a:off x="1187037" y="2990667"/>
              <a:ext cx="2660939" cy="627255"/>
            </a:xfrm>
            <a:prstGeom prst="rect">
              <a:avLst/>
            </a:prstGeom>
            <a:solidFill>
              <a:schemeClr val="bg1"/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US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80" charset="-128"/>
              </a:endParaRPr>
            </a:p>
          </p:txBody>
        </p:sp>
        <p:pic>
          <p:nvPicPr>
            <p:cNvPr id="10" name="Picture 9" descr="A picture containing indoor, dark, light&#10;&#10;Description automatically generated">
              <a:extLst>
                <a:ext uri="{FF2B5EF4-FFF2-40B4-BE49-F238E27FC236}">
                  <a16:creationId xmlns:a16="http://schemas.microsoft.com/office/drawing/2014/main" id="{84A3CF41-1751-F478-D7BB-6A21FD140F0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1855"/>
            <a:stretch/>
          </p:blipFill>
          <p:spPr>
            <a:xfrm>
              <a:off x="345825" y="3480907"/>
              <a:ext cx="3446322" cy="954909"/>
            </a:xfrm>
            <a:prstGeom prst="rect">
              <a:avLst/>
            </a:prstGeom>
          </p:spPr>
        </p:pic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79F2B67B-D9FD-EC9E-8060-BDFB595A4C0E}"/>
                </a:ext>
              </a:extLst>
            </p:cNvPr>
            <p:cNvSpPr txBox="1"/>
            <p:nvPr/>
          </p:nvSpPr>
          <p:spPr>
            <a:xfrm>
              <a:off x="3721988" y="4186117"/>
              <a:ext cx="3006936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…</a:t>
              </a:r>
              <a:r>
                <a:rPr lang="en-US" i="1" dirty="0"/>
                <a:t>Bands (mostly) mitigated</a:t>
              </a:r>
            </a:p>
          </p:txBody>
        </p:sp>
        <p:cxnSp>
          <p:nvCxnSpPr>
            <p:cNvPr id="37" name="Straight Arrow Connector 36">
              <a:extLst>
                <a:ext uri="{FF2B5EF4-FFF2-40B4-BE49-F238E27FC236}">
                  <a16:creationId xmlns:a16="http://schemas.microsoft.com/office/drawing/2014/main" id="{80C03C9F-11C0-9DEE-DE12-E51D99FFA0EE}"/>
                </a:ext>
              </a:extLst>
            </p:cNvPr>
            <p:cNvCxnSpPr>
              <a:cxnSpLocks/>
            </p:cNvCxnSpPr>
            <p:nvPr/>
          </p:nvCxnSpPr>
          <p:spPr bwMode="auto">
            <a:xfrm flipH="1" flipV="1">
              <a:off x="2984644" y="3958361"/>
              <a:ext cx="938332" cy="334562"/>
            </a:xfrm>
            <a:prstGeom prst="straightConnector1">
              <a:avLst/>
            </a:prstGeom>
            <a:solidFill>
              <a:schemeClr val="accent1"/>
            </a:solidFill>
            <a:ln w="9525" cap="flat" cmpd="sng" algn="ctr">
              <a:solidFill>
                <a:schemeClr val="tx1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mc:AlternateContent xmlns:mc="http://schemas.openxmlformats.org/markup-compatibility/2006" xmlns:a14="http://schemas.microsoft.com/office/drawing/2010/main">
          <mc:Choice Requires="a14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F4019C96-1A0B-8BA4-8E62-167A69E2A412}"/>
                    </a:ext>
                  </a:extLst>
                </p:cNvPr>
                <p:cNvSpPr txBox="1"/>
                <p:nvPr/>
              </p:nvSpPr>
              <p:spPr>
                <a:xfrm>
                  <a:off x="1260762" y="4334405"/>
                  <a:ext cx="2568696" cy="390748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b="0" dirty="0"/>
                    <a:t>(</a:t>
                  </a:r>
                  <a:r>
                    <a:rPr lang="en-US" b="0" dirty="0" err="1"/>
                    <a:t>Bandpassed</a:t>
                  </a:r>
                  <a:r>
                    <a:rPr lang="en-US" b="0" dirty="0"/>
                    <a:t>) </a:t>
                  </a:r>
                  <a14:m>
                    <m:oMath xmlns:m="http://schemas.openxmlformats.org/officeDocument/2006/math"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RMS</m:t>
                      </m:r>
                      <m:r>
                        <a:rPr lang="en-US" b="0" i="0" smtClean="0">
                          <a:latin typeface="Cambria Math" panose="02040503050406030204" pitchFamily="18" charset="0"/>
                        </a:rPr>
                        <m:t> </m:t>
                      </m:r>
                      <m:r>
                        <m:rPr>
                          <m:sty m:val="p"/>
                        </m:rPr>
                        <a:rPr lang="en-US" b="0" i="0" smtClean="0">
                          <a:latin typeface="Cambria Math" panose="02040503050406030204" pitchFamily="18" charset="0"/>
                        </a:rPr>
                        <m:t>Δ</m:t>
                      </m:r>
                      <m:sSub>
                        <m:sSubPr>
                          <m:ctrlPr>
                            <a:rPr lang="en-US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𝐶</m:t>
                          </m:r>
                        </m:e>
                        <m:sub>
                          <m:r>
                            <a:rPr lang="en-US" b="0" i="1" smtClean="0">
                              <a:latin typeface="Cambria Math" panose="02040503050406030204" pitchFamily="18" charset="0"/>
                            </a:rPr>
                            <m:t>𝑝</m:t>
                          </m:r>
                        </m:sub>
                      </m:sSub>
                    </m:oMath>
                  </a14:m>
                  <a:endParaRPr lang="en-US" dirty="0"/>
                </a:p>
              </p:txBody>
            </p:sp>
          </mc:Choice>
          <mc:Fallback xmlns="">
            <p:sp>
              <p:nvSpPr>
                <p:cNvPr id="42" name="TextBox 41">
                  <a:extLst>
                    <a:ext uri="{FF2B5EF4-FFF2-40B4-BE49-F238E27FC236}">
                      <a16:creationId xmlns:a16="http://schemas.microsoft.com/office/drawing/2014/main" id="{F4019C96-1A0B-8BA4-8E62-167A69E2A412}"/>
                    </a:ext>
                  </a:extLst>
                </p:cNvPr>
                <p:cNvSpPr txBox="1">
                  <a:spLocks noRot="1" noChangeAspect="1" noMove="1" noResize="1" noEditPoints="1" noAdjustHandles="1" noChangeArrowheads="1" noChangeShapeType="1" noTextEdit="1"/>
                </p:cNvSpPr>
                <p:nvPr/>
              </p:nvSpPr>
              <p:spPr>
                <a:xfrm>
                  <a:off x="1260762" y="4334405"/>
                  <a:ext cx="2568696" cy="390748"/>
                </a:xfrm>
                <a:prstGeom prst="rect">
                  <a:avLst/>
                </a:prstGeom>
                <a:blipFill>
                  <a:blip r:embed="rId11"/>
                  <a:stretch>
                    <a:fillRect l="-1970" t="-9375" b="-15625"/>
                  </a:stretch>
                </a:blipFill>
              </p:spPr>
              <p:txBody>
                <a:bodyPr/>
                <a:lstStyle/>
                <a:p>
                  <a:r>
                    <a:rPr lang="en-US">
                      <a:noFill/>
                    </a:rPr>
                    <a:t> </a:t>
                  </a:r>
                </a:p>
              </p:txBody>
            </p:sp>
          </mc:Fallback>
        </mc:AlternateContent>
        <p:sp>
          <p:nvSpPr>
            <p:cNvPr id="44" name="TextBox 43">
              <a:extLst>
                <a:ext uri="{FF2B5EF4-FFF2-40B4-BE49-F238E27FC236}">
                  <a16:creationId xmlns:a16="http://schemas.microsoft.com/office/drawing/2014/main" id="{95285A8F-FE68-D3A2-91DC-E69B5AA32CB3}"/>
                </a:ext>
              </a:extLst>
            </p:cNvPr>
            <p:cNvSpPr txBox="1"/>
            <p:nvPr/>
          </p:nvSpPr>
          <p:spPr>
            <a:xfrm>
              <a:off x="97329" y="3132088"/>
              <a:ext cx="404059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u="sng" dirty="0"/>
                <a:t>(C) Area-Averaged – [Residual Noise]</a:t>
              </a:r>
            </a:p>
          </p:txBody>
        </p: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676FB357-7DA0-39AD-31EF-8782C7A3B474}"/>
              </a:ext>
            </a:extLst>
          </p:cNvPr>
          <p:cNvGrpSpPr/>
          <p:nvPr/>
        </p:nvGrpSpPr>
        <p:grpSpPr>
          <a:xfrm>
            <a:off x="3903805" y="2293776"/>
            <a:ext cx="5273994" cy="1684879"/>
            <a:chOff x="3903805" y="2293776"/>
            <a:chExt cx="5273994" cy="1684879"/>
          </a:xfrm>
        </p:grpSpPr>
        <p:pic>
          <p:nvPicPr>
            <p:cNvPr id="12" name="Picture 11" descr="A screenshot of a video game&#10;&#10;Description automatically generated with medium confidence">
              <a:extLst>
                <a:ext uri="{FF2B5EF4-FFF2-40B4-BE49-F238E27FC236}">
                  <a16:creationId xmlns:a16="http://schemas.microsoft.com/office/drawing/2014/main" id="{8940BA03-AF4A-D244-EAE2-0B9638BACDEA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94963" y="2325889"/>
              <a:ext cx="4682836" cy="1652766"/>
            </a:xfrm>
            <a:prstGeom prst="rect">
              <a:avLst/>
            </a:prstGeom>
          </p:spPr>
        </p:pic>
        <p:sp>
          <p:nvSpPr>
            <p:cNvPr id="45" name="TextBox 44">
              <a:extLst>
                <a:ext uri="{FF2B5EF4-FFF2-40B4-BE49-F238E27FC236}">
                  <a16:creationId xmlns:a16="http://schemas.microsoft.com/office/drawing/2014/main" id="{0000034C-2217-2F8D-1358-5CE3BB00FB88}"/>
                </a:ext>
              </a:extLst>
            </p:cNvPr>
            <p:cNvSpPr txBox="1"/>
            <p:nvPr/>
          </p:nvSpPr>
          <p:spPr>
            <a:xfrm>
              <a:off x="6121214" y="2293776"/>
              <a:ext cx="2595582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b="1" u="sng" dirty="0"/>
                <a:t>Relative Diff, |C – B|/B</a:t>
              </a:r>
            </a:p>
          </p:txBody>
        </p: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972A3F9F-A453-ADE1-2FD6-F666731D6CAF}"/>
                </a:ext>
              </a:extLst>
            </p:cNvPr>
            <p:cNvCxnSpPr/>
            <p:nvPr/>
          </p:nvCxnSpPr>
          <p:spPr bwMode="auto">
            <a:xfrm>
              <a:off x="3903805" y="2564573"/>
              <a:ext cx="810770" cy="270164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  <p:cxnSp>
          <p:nvCxnSpPr>
            <p:cNvPr id="60" name="Straight Arrow Connector 59">
              <a:extLst>
                <a:ext uri="{FF2B5EF4-FFF2-40B4-BE49-F238E27FC236}">
                  <a16:creationId xmlns:a16="http://schemas.microsoft.com/office/drawing/2014/main" id="{951DA924-2BEB-6542-FE3C-07348CD0BAD9}"/>
                </a:ext>
              </a:extLst>
            </p:cNvPr>
            <p:cNvCxnSpPr>
              <a:cxnSpLocks/>
            </p:cNvCxnSpPr>
            <p:nvPr/>
          </p:nvCxnSpPr>
          <p:spPr bwMode="auto">
            <a:xfrm flipV="1">
              <a:off x="3911589" y="3428801"/>
              <a:ext cx="846243" cy="349596"/>
            </a:xfrm>
            <a:prstGeom prst="straightConnector1">
              <a:avLst/>
            </a:prstGeom>
            <a:solidFill>
              <a:schemeClr val="accent1"/>
            </a:solidFill>
            <a:ln w="57150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triangle"/>
            </a:ln>
            <a:effectLst/>
          </p:spPr>
        </p:cxnSp>
      </p:grp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F1B08AEF-88D6-2868-3C97-C18FAE81671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8178800" y="4178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55091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95754"/>
    </mc:Choice>
    <mc:Fallback>
      <p:transition spd="slow" advTm="957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5.4|27.5|27.3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|5.3|39.5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7|2.9|9.6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6.7|21.2|15.6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 Narrow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0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80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Without blue bann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68EB2D5380FE2F4D930C6B565C2D1F91" ma:contentTypeVersion="11" ma:contentTypeDescription="Create a new document." ma:contentTypeScope="" ma:versionID="7bb4524a6491913e10d18d3264613d60">
  <xsd:schema xmlns:xsd="http://www.w3.org/2001/XMLSchema" xmlns:xs="http://www.w3.org/2001/XMLSchema" xmlns:p="http://schemas.microsoft.com/office/2006/metadata/properties" xmlns:ns2="f68cf9e0-88e1-4f3b-adb3-cd048a316fce" xmlns:ns3="45189c86-d200-4f8e-8ba3-644445031606" targetNamespace="http://schemas.microsoft.com/office/2006/metadata/properties" ma:root="true" ma:fieldsID="fe491e7097e791f756d1677c32534ef1" ns2:_="" ns3:_="">
    <xsd:import namespace="f68cf9e0-88e1-4f3b-adb3-cd048a316fce"/>
    <xsd:import namespace="45189c86-d200-4f8e-8ba3-644445031606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OCR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f68cf9e0-88e1-4f3b-adb3-cd048a316fce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5189c86-d200-4f8e-8ba3-64444503160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0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1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2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3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4" nillable="true" ma:displayName="Tags" ma:internalName="MediaServiceAutoTags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A414BE1A-A2C4-4862-8AD0-8BDC37D6A979}">
  <ds:schemaRefs>
    <ds:schemaRef ds:uri="8840c030-5dde-41b3-9ddd-06e8e0ef51bc"/>
    <ds:schemaRef ds:uri="db962d0c-5ba1-488e-9617-42eb96731c2f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53F3348E-F4F4-4BE8-8083-AA7D450E2FA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E561E29E-EE55-4BBB-A007-996871FAB72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f68cf9e0-88e1-4f3b-adb3-cd048a316fce"/>
    <ds:schemaRef ds:uri="45189c86-d200-4f8e-8ba3-644445031606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3585</TotalTime>
  <Words>1129</Words>
  <Application>Microsoft Macintosh PowerPoint</Application>
  <PresentationFormat>On-screen Show (16:9)</PresentationFormat>
  <Paragraphs>247</Paragraphs>
  <Slides>22</Slides>
  <Notes>13</Notes>
  <HiddenSlides>0</HiddenSlides>
  <MMClips>13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22</vt:i4>
      </vt:variant>
    </vt:vector>
  </HeadingPairs>
  <TitlesOfParts>
    <vt:vector size="32" baseType="lpstr">
      <vt:lpstr>Apple Color Emoji</vt:lpstr>
      <vt:lpstr>Arial</vt:lpstr>
      <vt:lpstr>Arial Narrow</vt:lpstr>
      <vt:lpstr>Calibri Light</vt:lpstr>
      <vt:lpstr>Cambria Math</vt:lpstr>
      <vt:lpstr>Helvetica</vt:lpstr>
      <vt:lpstr>Times</vt:lpstr>
      <vt:lpstr>Wingdings</vt:lpstr>
      <vt:lpstr>Blank Presentation</vt:lpstr>
      <vt:lpstr>Without blue banner</vt:lpstr>
      <vt:lpstr>PowerPoint Presentation</vt:lpstr>
      <vt:lpstr>On-body unsteady aero at NASA Ames</vt:lpstr>
      <vt:lpstr>Comparing 🍎’s and 🍊’s </vt:lpstr>
      <vt:lpstr>Which comparison is “correct?”</vt:lpstr>
      <vt:lpstr>Proposed VT correction method</vt:lpstr>
      <vt:lpstr>Results (2017 SLS AUAT, Ames 11-ft)</vt:lpstr>
      <vt:lpstr>Results (2022 Block-on-Plate, Ames FML)</vt:lpstr>
      <vt:lpstr>“Global” VT vs. PT comparison</vt:lpstr>
      <vt:lpstr>VT RMS ΔCp surface map</vt:lpstr>
      <vt:lpstr>uPSP vs. Transducers (2017 AUAT)</vt:lpstr>
      <vt:lpstr>uPSP vs. Transducers (2022 FML)</vt:lpstr>
      <vt:lpstr>Conclusion</vt:lpstr>
      <vt:lpstr>PowerPoint Presentation</vt:lpstr>
      <vt:lpstr>Thank you to those supporting this work</vt:lpstr>
      <vt:lpstr>Results (2017 SLS AUAT, Ames 11-ft)</vt:lpstr>
      <vt:lpstr>Results (2017 SLS AUAT, Ames 11-ft)</vt:lpstr>
      <vt:lpstr>Unsteady aero “toolkit” at NASA Ames</vt:lpstr>
      <vt:lpstr>Challenge for uPSP: camera noise</vt:lpstr>
      <vt:lpstr>Proposed VT correction method</vt:lpstr>
      <vt:lpstr>Proposed VT correction method</vt:lpstr>
      <vt:lpstr>Proposed VT correction method</vt:lpstr>
      <vt:lpstr>But surface pressure may not be fully correlated!</vt:lpstr>
    </vt:vector>
  </TitlesOfParts>
  <Company>Bill Seymore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Bill Seymore</dc:creator>
  <cp:lastModifiedBy>Shaw-Lecerf, Marc (ARC-AOX)</cp:lastModifiedBy>
  <cp:revision>109</cp:revision>
  <cp:lastPrinted>2018-09-25T14:02:34Z</cp:lastPrinted>
  <dcterms:modified xsi:type="dcterms:W3CDTF">2022-11-18T20:27:58Z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0x01010068EB2D5380FE2F4D930C6B565C2D1F91</vt:lpwstr>
  </property>
</Properties>
</file>