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92" r:id="rId5"/>
    <p:sldMasterId id="2147483832" r:id="rId6"/>
    <p:sldMasterId id="2147483845" r:id="rId7"/>
  </p:sldMasterIdLst>
  <p:notesMasterIdLst>
    <p:notesMasterId r:id="rId15"/>
  </p:notesMasterIdLst>
  <p:handoutMasterIdLst>
    <p:handoutMasterId r:id="rId16"/>
  </p:handoutMasterIdLst>
  <p:sldIdLst>
    <p:sldId id="256" r:id="rId8"/>
    <p:sldId id="300" r:id="rId9"/>
    <p:sldId id="302" r:id="rId10"/>
    <p:sldId id="298" r:id="rId11"/>
    <p:sldId id="1343" r:id="rId12"/>
    <p:sldId id="303" r:id="rId13"/>
    <p:sldId id="1346" r:id="rId14"/>
  </p:sldIdLst>
  <p:sldSz cx="12192000" cy="6858000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868C"/>
    <a:srgbClr val="00FFCC"/>
    <a:srgbClr val="006666"/>
    <a:srgbClr val="6600FF"/>
    <a:srgbClr val="FF99FF"/>
    <a:srgbClr val="172751"/>
    <a:srgbClr val="172765"/>
    <a:srgbClr val="17273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5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9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slide" Target="slides/slide2.xml"/><Relationship Id="rId14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AC17D119-E1AF-44D4-A69A-24F865D0014D}" type="datetimeFigureOut">
              <a:rPr lang="en-US"/>
              <a:pPr>
                <a:defRPr/>
              </a:pPr>
              <a:t>11/18/2022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2E8254C1-884B-4204-9D61-2623F591C89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666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3400A45-0B8F-4B2B-8494-6BC213331405}" type="datetimeFigureOut">
              <a:rPr lang="en-US"/>
              <a:pPr>
                <a:defRPr/>
              </a:pPr>
              <a:t>11/18/2022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E375B0D2-8F71-4397-A3E1-BE768140E3D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40749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Please</a:t>
            </a:r>
            <a:r>
              <a:rPr lang="en-US" baseline="0"/>
              <a:t> f</a:t>
            </a:r>
            <a:r>
              <a:rPr lang="en-US"/>
              <a:t>ill in the appropriate TDN numbers and POCs as specified.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375B0D2-8F71-4397-A3E1-BE768140E3D9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786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-19051" y="5375276"/>
            <a:ext cx="12211051" cy="148272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0" y="5375276"/>
            <a:ext cx="12192000" cy="47307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Right Triangle 7"/>
          <p:cNvSpPr/>
          <p:nvPr/>
        </p:nvSpPr>
        <p:spPr>
          <a:xfrm>
            <a:off x="1" y="-20638"/>
            <a:ext cx="5458884" cy="6878638"/>
          </a:xfrm>
          <a:prstGeom prst="rtTriangle">
            <a:avLst/>
          </a:prstGeom>
          <a:solidFill>
            <a:srgbClr val="172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33" y="5489575"/>
            <a:ext cx="3219451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ight Triangle 9"/>
          <p:cNvSpPr/>
          <p:nvPr/>
        </p:nvSpPr>
        <p:spPr>
          <a:xfrm rot="5400000">
            <a:off x="-629265" y="616155"/>
            <a:ext cx="5860026" cy="4627716"/>
          </a:xfrm>
          <a:prstGeom prst="rtTriangle">
            <a:avLst/>
          </a:prstGeom>
          <a:blipFill dpi="0" rotWithShape="1">
            <a:blip r:embed="rId3" cstate="email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0" sx="100000" sy="100000" flip="none" algn="t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6" name="Title 1"/>
          <p:cNvSpPr>
            <a:spLocks noGrp="1"/>
          </p:cNvSpPr>
          <p:nvPr>
            <p:ph type="ctrTitle"/>
          </p:nvPr>
        </p:nvSpPr>
        <p:spPr>
          <a:xfrm>
            <a:off x="3033819" y="2291838"/>
            <a:ext cx="8803759" cy="903449"/>
          </a:xfrm>
          <a:noFill/>
          <a:ln>
            <a:noFill/>
          </a:ln>
        </p:spPr>
        <p:txBody>
          <a:bodyPr anchor="t">
            <a:normAutofit/>
          </a:bodyPr>
          <a:lstStyle>
            <a:lvl1pPr algn="r"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9" name="Subtitle 2"/>
          <p:cNvSpPr>
            <a:spLocks noGrp="1"/>
          </p:cNvSpPr>
          <p:nvPr>
            <p:ph type="subTitle" idx="1"/>
          </p:nvPr>
        </p:nvSpPr>
        <p:spPr>
          <a:xfrm>
            <a:off x="4344430" y="3333323"/>
            <a:ext cx="7493148" cy="483088"/>
          </a:xfrm>
          <a:effectLst/>
        </p:spPr>
        <p:txBody>
          <a:bodyPr anchor="ctr">
            <a:normAutofit/>
          </a:bodyPr>
          <a:lstStyle>
            <a:lvl1pPr marL="0" indent="0" algn="r">
              <a:buNone/>
              <a:defRPr sz="2400">
                <a:solidFill>
                  <a:schemeClr val="accent1"/>
                </a:solidFill>
              </a:defRPr>
            </a:lvl1pPr>
            <a:lvl2pPr marL="457178" indent="0" algn="ctr">
              <a:buNone/>
              <a:defRPr sz="2000"/>
            </a:lvl2pPr>
            <a:lvl3pPr marL="914354" indent="0" algn="ctr">
              <a:buNone/>
              <a:defRPr sz="1800"/>
            </a:lvl3pPr>
            <a:lvl4pPr marL="1371532" indent="0" algn="ctr">
              <a:buNone/>
              <a:defRPr sz="1600"/>
            </a:lvl4pPr>
            <a:lvl5pPr marL="1828709" indent="0" algn="ctr">
              <a:buNone/>
              <a:defRPr sz="1600"/>
            </a:lvl5pPr>
            <a:lvl6pPr marL="2285886" indent="0" algn="ctr">
              <a:buNone/>
              <a:defRPr sz="1600"/>
            </a:lvl6pPr>
            <a:lvl7pPr marL="2743062" indent="0" algn="ctr">
              <a:buNone/>
              <a:defRPr sz="1600"/>
            </a:lvl7pPr>
            <a:lvl8pPr marL="3200240" indent="0" algn="ctr">
              <a:buNone/>
              <a:defRPr sz="1600"/>
            </a:lvl8pPr>
            <a:lvl9pPr marL="3657418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1"/>
          </p:nvPr>
        </p:nvSpPr>
        <p:spPr>
          <a:xfrm>
            <a:off x="5757334" y="5374900"/>
            <a:ext cx="6080244" cy="485126"/>
          </a:xfrm>
        </p:spPr>
        <p:txBody>
          <a:bodyPr anchor="ctr">
            <a:normAutofit/>
          </a:bodyPr>
          <a:lstStyle>
            <a:lvl1pPr marL="0" indent="0" algn="r">
              <a:buNone/>
              <a:defRPr sz="20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7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5784899" y="5984622"/>
            <a:ext cx="6080244" cy="485126"/>
          </a:xfrm>
        </p:spPr>
        <p:txBody>
          <a:bodyPr anchor="ctr">
            <a:normAutofit/>
          </a:bodyPr>
          <a:lstStyle>
            <a:lvl1pPr marL="0" indent="0" algn="r">
              <a:buNone/>
              <a:defRPr sz="1800" baseline="0">
                <a:solidFill>
                  <a:srgbClr val="172751"/>
                </a:solidFill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05170863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25919" cy="6858000"/>
          </a:xfrm>
          <a:prstGeom prst="rect">
            <a:avLst/>
          </a:prstGeom>
          <a:blipFill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xy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12192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" y="300038"/>
            <a:ext cx="12206817" cy="565150"/>
          </a:xfrm>
          <a:prstGeom prst="rect">
            <a:avLst/>
          </a:prstGeom>
          <a:solidFill>
            <a:srgbClr val="172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4" y="1046484"/>
            <a:ext cx="11565793" cy="50492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423333" y="299964"/>
            <a:ext cx="11556924" cy="566001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250084" y="6318251"/>
            <a:ext cx="745067" cy="358775"/>
          </a:xfrm>
        </p:spPr>
        <p:txBody>
          <a:bodyPr/>
          <a:lstStyle>
            <a:lvl1pPr>
              <a:defRPr/>
            </a:lvl1pPr>
          </a:lstStyle>
          <a:p>
            <a:fld id="{71FAD5E4-9195-42AF-953E-32C03B5CB7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9371170"/>
      </p:ext>
    </p:extLst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25919" cy="6858000"/>
          </a:xfrm>
          <a:prstGeom prst="rect">
            <a:avLst/>
          </a:prstGeom>
          <a:blipFill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xy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5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12192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1" y="300038"/>
            <a:ext cx="12206817" cy="565150"/>
          </a:xfrm>
          <a:prstGeom prst="rect">
            <a:avLst/>
          </a:prstGeom>
          <a:solidFill>
            <a:srgbClr val="172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3334" y="1046484"/>
            <a:ext cx="11565793" cy="50492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423333" y="299964"/>
            <a:ext cx="11556924" cy="566001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250084" y="6318251"/>
            <a:ext cx="745067" cy="358775"/>
          </a:xfrm>
        </p:spPr>
        <p:txBody>
          <a:bodyPr/>
          <a:lstStyle>
            <a:lvl1pPr>
              <a:defRPr/>
            </a:lvl1pPr>
          </a:lstStyle>
          <a:p>
            <a:fld id="{71FAD5E4-9195-42AF-953E-32C03B5CB7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61450172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225919" cy="6858000"/>
          </a:xfrm>
          <a:prstGeom prst="rect">
            <a:avLst/>
          </a:prstGeom>
          <a:blipFill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xy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12192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" y="300038"/>
            <a:ext cx="12206817" cy="565150"/>
          </a:xfrm>
          <a:prstGeom prst="rect">
            <a:avLst/>
          </a:prstGeom>
          <a:solidFill>
            <a:srgbClr val="17275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423333" y="299964"/>
            <a:ext cx="11556924" cy="566001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2800" b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2169" y="1071885"/>
            <a:ext cx="6276955" cy="504920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23334" y="1071885"/>
            <a:ext cx="5091421" cy="50492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1250084" y="6318251"/>
            <a:ext cx="745067" cy="358775"/>
          </a:xfrm>
        </p:spPr>
        <p:txBody>
          <a:bodyPr/>
          <a:lstStyle>
            <a:lvl1pPr>
              <a:defRPr/>
            </a:lvl1pPr>
          </a:lstStyle>
          <a:p>
            <a:fld id="{47702BC2-653E-4C93-86EB-B731D64C8C6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047611131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225919" cy="6858000"/>
          </a:xfrm>
          <a:prstGeom prst="rect">
            <a:avLst/>
          </a:prstGeom>
          <a:blipFill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xy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226485" y="858839"/>
            <a:ext cx="11965516" cy="12858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6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12192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0268" y="1127049"/>
            <a:ext cx="11548859" cy="495564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440268" y="184879"/>
            <a:ext cx="11539989" cy="566001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2800" b="0">
                <a:solidFill>
                  <a:srgbClr val="172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250084" y="6318251"/>
            <a:ext cx="745067" cy="358775"/>
          </a:xfrm>
        </p:spPr>
        <p:txBody>
          <a:bodyPr/>
          <a:lstStyle>
            <a:lvl1pPr>
              <a:defRPr/>
            </a:lvl1pPr>
          </a:lstStyle>
          <a:p>
            <a:fld id="{DD6713D3-E74E-45C6-B9AE-650F9687583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33884427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225919" cy="6858000"/>
          </a:xfrm>
          <a:prstGeom prst="rect">
            <a:avLst/>
          </a:prstGeom>
          <a:blipFill>
            <a:blip r:embed="rId2" cstate="email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xy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6485" y="858839"/>
            <a:ext cx="11965516" cy="12858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63000">
                <a:schemeClr val="tx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pic>
        <p:nvPicPr>
          <p:cNvPr id="7" name="Picture 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481638"/>
            <a:ext cx="1219200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440268" y="184879"/>
            <a:ext cx="11539989" cy="566001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2800" b="0">
                <a:solidFill>
                  <a:srgbClr val="172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2169" y="1071885"/>
            <a:ext cx="6276955" cy="504920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4" name="Content Placeholder 2"/>
          <p:cNvSpPr>
            <a:spLocks noGrp="1"/>
          </p:cNvSpPr>
          <p:nvPr>
            <p:ph idx="13"/>
          </p:nvPr>
        </p:nvSpPr>
        <p:spPr>
          <a:xfrm>
            <a:off x="423334" y="1071885"/>
            <a:ext cx="5091421" cy="50492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1250084" y="6318251"/>
            <a:ext cx="745067" cy="358775"/>
          </a:xfrm>
        </p:spPr>
        <p:txBody>
          <a:bodyPr/>
          <a:lstStyle>
            <a:lvl1pPr>
              <a:defRPr/>
            </a:lvl1pPr>
          </a:lstStyle>
          <a:p>
            <a:fld id="{86B0F2D4-B42B-46B9-94AC-4A3EC10CB72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0784749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18" y="6330951"/>
            <a:ext cx="1428749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0" y="0"/>
            <a:ext cx="225919" cy="6858000"/>
          </a:xfrm>
          <a:prstGeom prst="rect">
            <a:avLst/>
          </a:prstGeom>
          <a:blipFill>
            <a:blip r:embed="rId3" cstate="email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xy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226485" y="858839"/>
            <a:ext cx="11965516" cy="12858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tx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4906" y="1094399"/>
            <a:ext cx="11554220" cy="505208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451839" y="184879"/>
            <a:ext cx="11528419" cy="566001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2800" b="0">
                <a:solidFill>
                  <a:srgbClr val="172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11250084" y="6318251"/>
            <a:ext cx="745067" cy="358775"/>
          </a:xfrm>
        </p:spPr>
        <p:txBody>
          <a:bodyPr/>
          <a:lstStyle>
            <a:lvl1pPr>
              <a:defRPr>
                <a:solidFill>
                  <a:srgbClr val="172751"/>
                </a:solidFill>
              </a:defRPr>
            </a:lvl1pPr>
          </a:lstStyle>
          <a:p>
            <a:fld id="{B3634826-A74F-4AF8-A4C7-22B7917CA6D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0653683"/>
      </p:ext>
    </p:extLst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6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3918" y="6330951"/>
            <a:ext cx="1428749" cy="34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0" y="0"/>
            <a:ext cx="225919" cy="6858000"/>
          </a:xfrm>
          <a:prstGeom prst="rect">
            <a:avLst/>
          </a:prstGeom>
          <a:blipFill>
            <a:blip r:embed="rId3" cstate="email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0" ty="0" sx="100000" sy="100000" flip="xy" algn="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26485" y="858839"/>
            <a:ext cx="11965516" cy="12858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63000">
                <a:schemeClr val="tx2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8" name="Title 1"/>
          <p:cNvSpPr>
            <a:spLocks noGrp="1"/>
          </p:cNvSpPr>
          <p:nvPr>
            <p:ph type="ctrTitle"/>
          </p:nvPr>
        </p:nvSpPr>
        <p:spPr>
          <a:xfrm>
            <a:off x="451839" y="184879"/>
            <a:ext cx="11528419" cy="566001"/>
          </a:xfrm>
          <a:noFill/>
          <a:ln>
            <a:noFill/>
          </a:ln>
        </p:spPr>
        <p:txBody>
          <a:bodyPr>
            <a:normAutofit/>
          </a:bodyPr>
          <a:lstStyle>
            <a:lvl1pPr algn="l">
              <a:defRPr sz="2800" b="0">
                <a:solidFill>
                  <a:srgbClr val="17275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712169" y="1071885"/>
            <a:ext cx="6276955" cy="5049203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10" name="Content Placeholder 2"/>
          <p:cNvSpPr>
            <a:spLocks noGrp="1"/>
          </p:cNvSpPr>
          <p:nvPr>
            <p:ph idx="13"/>
          </p:nvPr>
        </p:nvSpPr>
        <p:spPr>
          <a:xfrm>
            <a:off x="423334" y="1071885"/>
            <a:ext cx="5091421" cy="504920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5"/>
          </p:nvPr>
        </p:nvSpPr>
        <p:spPr>
          <a:xfrm>
            <a:off x="11250084" y="6318251"/>
            <a:ext cx="745067" cy="358775"/>
          </a:xfrm>
        </p:spPr>
        <p:txBody>
          <a:bodyPr/>
          <a:lstStyle>
            <a:lvl1pPr>
              <a:defRPr>
                <a:solidFill>
                  <a:srgbClr val="172751"/>
                </a:solidFill>
              </a:defRPr>
            </a:lvl1pPr>
          </a:lstStyle>
          <a:p>
            <a:fld id="{305AE90F-521C-4528-8EDB-BB2A83753F0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1325121"/>
      </p:ext>
    </p:extLst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6E8E6E-AC62-4582-8364-31722D6A3D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EEE869C-5EF0-42AE-8D44-F7F823388AF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3249E42-9459-4EF5-9E54-25AFB78C13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85E218-379E-4F2F-96CD-76CEAB7A3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A66D2-4633-495E-B612-79A360B03E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11285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9993BA-000B-48E8-AC77-F07B75818B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8D172F-C95C-4345-BE59-4A0CF83DDD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41E32-9965-47EF-ACB7-730253BB80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C35833-4D6E-42F1-A48C-E4B63620A4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7318DA-0C7F-4240-AD4B-3B5DF37A9A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3670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7117C8-1AF8-40A2-B5E3-F29AD2C2B0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27EB4-477A-458B-A21B-7011A9D0AD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50267A-3236-463C-A303-71E234B9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AA54E1-97F2-487C-A65F-7C434EA1A0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0DB8E8-4A79-415A-8BF0-A311A3A47A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3107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149B4D-86DD-4C74-833A-2A12B7A259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3366B0-B595-45A2-9634-132FC076F92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1CB938-0F14-4E9E-B54D-8808D2CA205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8AE827D-6BEF-4278-AE06-72C60DE7F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B86793-1E5E-4C8E-906C-B0ED499972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EA495B-4927-4513-800D-043DFDAC67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76894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FD67E-4B8B-4E5B-BB27-1353611A39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47968A-02CC-4A95-AFBE-94C9F4CDD6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6E42B34-F525-448A-8EA7-C996A70546C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B419E9-31CA-48FF-9E32-0A6CB2D658B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884AC57-2499-4865-81C3-E9650C7D6FB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88DD6D1-6418-4303-8125-32F6460AFC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35B367C-02BB-469B-8DCE-7267CECD2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128A62-921E-4F1C-8BC7-D5C868F23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15788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77599C-F9D8-46F3-8AB8-C6670FAFFB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C23498-6A9B-4ABB-8317-2962180BC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0247C03-69B2-4746-ACEF-CD1803BF71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298420-5767-4A50-B01C-3EF74FC7D6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5252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CC707C9-D2E3-475B-8ED6-E33109D93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DA78D5A-17CD-4D62-8C6F-C74C92FBD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C54FBE-13B7-41AA-95A2-F5DB5AB1F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3435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8822DA-6231-403C-8E0D-7EE4A0AC4C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41718-08EE-4A05-A882-2CC815A516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100D92-6725-4225-8AAE-D2BB44FD4A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E0E5FF-743D-443F-834C-72B78CE16D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3A5A11-FC30-4ED2-99F1-14EDEE1FE2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7E883F1-172D-4A17-91E8-899AFE4C50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77398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B5952-1FD1-4A2A-A36F-376D25297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D5CC8A-B2E2-4D9F-A620-2E79BC8CD1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ED211E-D357-4F1C-B206-6B5A6B1D12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DF990F-1039-4541-A89E-7480DE937A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72D7C9-D9C7-48B5-AC9D-C6FE25EB0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C5EEDB-402A-4556-9291-08AEAD940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70036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8FCCDD-B481-4203-9525-A02CE42162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8B2F22-92C0-4F7F-8025-47688A02E3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E2C0DB-CA74-41D1-8FA1-E2879CE12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C2CE82-0E5E-4EDA-9C15-95573CD2BC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1C7AE3-7F7D-4D0C-BFDA-FE097C14BC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9668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8FF0002-9D49-4934-839C-5F4E0AA0C0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EB3CE1-944A-4687-8CE6-B364C57278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B53A2-7A47-45A1-B630-98EEB3F9D4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485673-B724-404F-A18E-667C2DF68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40C301-5673-4ADA-9D6D-373CB13B9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51729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2160" b="0" i="0">
                <a:latin typeface="Arial Regular"/>
                <a:cs typeface="Arial" pitchFamily="34" charset="0"/>
              </a:defRPr>
            </a:lvl1pPr>
            <a:lvl2pPr marL="891540" indent="-34290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2pPr>
            <a:lvl3pPr marL="1371600" indent="-274320">
              <a:buFont typeface="Arial" panose="020B0604020202020204" pitchFamily="34" charset="0"/>
              <a:buChar char="•"/>
              <a:defRPr sz="1920" b="0" i="0">
                <a:latin typeface="Arial Regular"/>
                <a:cs typeface="Arial" pitchFamily="34" charset="0"/>
              </a:defRPr>
            </a:lvl3pPr>
            <a:lvl4pPr marL="1920240" indent="-27432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8589492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944C13D-964A-B94A-988F-0C16B017290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3087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reaker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  <a:prstGeom prst="rect">
            <a:avLst/>
          </a:prstGeom>
        </p:spPr>
        <p:txBody>
          <a:bodyPr/>
          <a:lstStyle>
            <a:lvl1pPr>
              <a:defRPr sz="336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486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2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59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5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18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04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>
                <a:latin typeface="+mn-lt"/>
              </a:defRPr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9013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642CD3B3-3BA8-2C42-BFCC-61AC716DAEA4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36347" y="1295400"/>
            <a:ext cx="11349255" cy="5252357"/>
          </a:xfrm>
          <a:prstGeom prst="rect">
            <a:avLst/>
          </a:prstGeom>
        </p:spPr>
        <p:txBody>
          <a:bodyPr/>
          <a:lstStyle>
            <a:lvl1pPr>
              <a:defRPr sz="2160" b="0" i="0">
                <a:latin typeface="Arial Regular"/>
                <a:cs typeface="Arial" pitchFamily="34" charset="0"/>
              </a:defRPr>
            </a:lvl1pPr>
            <a:lvl2pPr marL="891540" indent="-34290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2pPr>
            <a:lvl3pPr marL="1371600" indent="-274320">
              <a:buFont typeface="Arial" panose="020B0604020202020204" pitchFamily="34" charset="0"/>
              <a:buChar char="•"/>
              <a:defRPr sz="1920" b="0" i="0">
                <a:latin typeface="Arial Regular"/>
                <a:cs typeface="Arial" pitchFamily="34" charset="0"/>
              </a:defRPr>
            </a:lvl3pPr>
            <a:lvl4pPr marL="1920240" indent="-274320">
              <a:buFont typeface="System Font Regular"/>
              <a:buChar char="-"/>
              <a:defRPr sz="1920" b="0" i="0">
                <a:latin typeface="Arial Regular"/>
                <a:cs typeface="Arial" pitchFamily="34" charset="0"/>
              </a:defRPr>
            </a:lvl4pPr>
            <a:lvl5pPr>
              <a:defRPr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5821570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44944" y="6547758"/>
            <a:ext cx="947057" cy="310243"/>
          </a:xfrm>
          <a:prstGeom prst="rect">
            <a:avLst/>
          </a:prstGeom>
        </p:spPr>
        <p:txBody>
          <a:bodyPr anchor="ctr"/>
          <a:lstStyle>
            <a:lvl1pPr algn="r">
              <a:defRPr sz="120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02954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80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40D8E82-BA3D-4819-A16D-178B44DDF4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F8F23-8783-462D-8CB4-9687CAE19345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DE3A7B0-6C26-4DFD-9E23-C89DACBE5D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F3C009-9615-4F58-A6C0-37C6995844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BF1-1F94-40E2-B73C-9590A5485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775016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EB469-0C75-4772-A066-7EE37E5343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3CD66-490F-422A-ACCA-FD72DAE033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075548-A19D-4F7B-93C5-793787226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EF8F23-8783-462D-8CB4-9687CAE19345}" type="datetimeFigureOut">
              <a:rPr lang="en-US" smtClean="0"/>
              <a:t>11/9/2022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E7C06F4-E4CA-49D0-A25F-159A69FBFD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E8CA21-669B-41A3-AE3B-A13FBCFDA5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429BF1-1F94-40E2-B73C-9590A54851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0118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12" Type="http://schemas.openxmlformats.org/officeDocument/2006/relationships/slideLayout" Target="../slideLayouts/slideLayout20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3.xml"/><Relationship Id="rId10" Type="http://schemas.openxmlformats.org/officeDocument/2006/relationships/slideLayout" Target="../slideLayouts/slideLayout18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slideLayout" Target="../slideLayouts/slideLayout23.xml"/><Relationship Id="rId7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4.xml"/><Relationship Id="rId9" Type="http://schemas.openxmlformats.org/officeDocument/2006/relationships/image" Target="../media/image6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838200" y="365126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353800" y="136526"/>
            <a:ext cx="711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7E868C"/>
                </a:solidFill>
                <a:latin typeface="Helvetica" panose="020B0500000000000000" pitchFamily="34" charset="0"/>
                <a:ea typeface="Helvetica" panose="020B0500000000000000" pitchFamily="34" charset="0"/>
                <a:cs typeface="Helvetica" panose="020B0500000000000000" pitchFamily="34" charset="0"/>
              </a:defRPr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83767" y="6191251"/>
            <a:ext cx="5488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bg1"/>
                </a:solidFill>
                <a:latin typeface="Helvetica" charset="0"/>
                <a:ea typeface="Helvetica" charset="0"/>
                <a:cs typeface="Helvetica" charset="0"/>
              </a:defRPr>
            </a:lvl1pPr>
          </a:lstStyle>
          <a:p>
            <a:pPr>
              <a:defRPr/>
            </a:pPr>
            <a:r>
              <a:rPr lang="en-US"/>
              <a:t>AMA Proprietary Information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120967" y="6208714"/>
            <a:ext cx="745067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bg1"/>
                </a:solidFill>
                <a:latin typeface="Helvetica" panose="020B0500000000000000" pitchFamily="34" charset="0"/>
                <a:ea typeface="Helvetica" panose="020B0500000000000000" pitchFamily="34" charset="0"/>
                <a:cs typeface="Helvetica" panose="020B0500000000000000" pitchFamily="34" charset="0"/>
              </a:defRPr>
            </a:lvl1pPr>
          </a:lstStyle>
          <a:p>
            <a:fld id="{42941279-5F75-48AD-80EC-34D209179385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5" r:id="rId2"/>
    <p:sldLayoutId id="2147483831" r:id="rId3"/>
    <p:sldLayoutId id="2147483826" r:id="rId4"/>
    <p:sldLayoutId id="2147483827" r:id="rId5"/>
    <p:sldLayoutId id="2147483828" r:id="rId6"/>
    <p:sldLayoutId id="2147483829" r:id="rId7"/>
    <p:sldLayoutId id="2147483830" r:id="rId8"/>
  </p:sldLayoutIdLst>
  <p:transition spd="med">
    <p:fade/>
  </p:transition>
  <p:hf hdr="0" dt="0"/>
  <p:txStyles>
    <p:titleStyle>
      <a:lvl1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 kern="1200">
          <a:solidFill>
            <a:schemeClr val="tx1"/>
          </a:solidFill>
          <a:latin typeface="Helvetica" charset="0"/>
          <a:ea typeface="Helvetica" charset="0"/>
          <a:cs typeface="Helvetica" charset="0"/>
        </a:defRPr>
      </a:lvl1pPr>
      <a:lvl2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Helvetica" panose="020B0500000000000000" pitchFamily="34" charset="0"/>
          <a:ea typeface="Helvetica" panose="020B0500000000000000" pitchFamily="34" charset="0"/>
          <a:cs typeface="Helvetica" panose="020B0500000000000000" pitchFamily="34" charset="0"/>
        </a:defRPr>
      </a:lvl2pPr>
      <a:lvl3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Helvetica" panose="020B0500000000000000" pitchFamily="34" charset="0"/>
          <a:ea typeface="Helvetica" panose="020B0500000000000000" pitchFamily="34" charset="0"/>
          <a:cs typeface="Helvetica" panose="020B0500000000000000" pitchFamily="34" charset="0"/>
        </a:defRPr>
      </a:lvl3pPr>
      <a:lvl4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Helvetica" panose="020B0500000000000000" pitchFamily="34" charset="0"/>
          <a:ea typeface="Helvetica" panose="020B0500000000000000" pitchFamily="34" charset="0"/>
          <a:cs typeface="Helvetica" panose="020B0500000000000000" pitchFamily="34" charset="0"/>
        </a:defRPr>
      </a:lvl4pPr>
      <a:lvl5pPr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Helvetica" panose="020B0500000000000000" pitchFamily="34" charset="0"/>
          <a:ea typeface="Helvetica" panose="020B0500000000000000" pitchFamily="34" charset="0"/>
          <a:cs typeface="Helvetica" panose="020B0500000000000000" pitchFamily="34" charset="0"/>
        </a:defRPr>
      </a:lvl5pPr>
      <a:lvl6pPr marL="4572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Helvetica" panose="020B0500000000000000" pitchFamily="34" charset="0"/>
          <a:ea typeface="Helvetica" panose="020B0500000000000000" pitchFamily="34" charset="0"/>
          <a:cs typeface="Helvetica" panose="020B0500000000000000" pitchFamily="34" charset="0"/>
        </a:defRPr>
      </a:lvl6pPr>
      <a:lvl7pPr marL="9144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Helvetica" panose="020B0500000000000000" pitchFamily="34" charset="0"/>
          <a:ea typeface="Helvetica" panose="020B0500000000000000" pitchFamily="34" charset="0"/>
          <a:cs typeface="Helvetica" panose="020B0500000000000000" pitchFamily="34" charset="0"/>
        </a:defRPr>
      </a:lvl7pPr>
      <a:lvl8pPr marL="13716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Helvetica" panose="020B0500000000000000" pitchFamily="34" charset="0"/>
          <a:ea typeface="Helvetica" panose="020B0500000000000000" pitchFamily="34" charset="0"/>
          <a:cs typeface="Helvetica" panose="020B0500000000000000" pitchFamily="34" charset="0"/>
        </a:defRPr>
      </a:lvl8pPr>
      <a:lvl9pPr marL="1828800" algn="l" defTabSz="91281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600">
          <a:solidFill>
            <a:schemeClr val="tx1"/>
          </a:solidFill>
          <a:latin typeface="Helvetica" panose="020B0500000000000000" pitchFamily="34" charset="0"/>
          <a:ea typeface="Helvetica" panose="020B0500000000000000" pitchFamily="34" charset="0"/>
          <a:cs typeface="Helvetica" panose="020B0500000000000000" pitchFamily="34" charset="0"/>
        </a:defRPr>
      </a:lvl9pPr>
    </p:titleStyle>
    <p:bodyStyle>
      <a:lvl1pPr marL="227013" indent="-227013" algn="l" defTabSz="912813" rtl="0" eaLnBrk="1" fontAlgn="base" hangingPunct="1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rgbClr val="7E868C"/>
          </a:solidFill>
          <a:latin typeface="Helvetica" charset="0"/>
          <a:ea typeface="Helvetica" charset="0"/>
          <a:cs typeface="Helvetica" charset="0"/>
        </a:defRPr>
      </a:lvl1pPr>
      <a:lvl2pPr marL="684213" indent="-227013" algn="l" defTabSz="91281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rgbClr val="7E868C"/>
          </a:solidFill>
          <a:latin typeface="Helvetica" charset="0"/>
          <a:ea typeface="Helvetica" charset="0"/>
          <a:cs typeface="Helvetica" charset="0"/>
        </a:defRPr>
      </a:lvl2pPr>
      <a:lvl3pPr marL="1141413" indent="-227013" algn="l" defTabSz="91281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rgbClr val="7E868C"/>
          </a:solidFill>
          <a:latin typeface="Helvetica" charset="0"/>
          <a:ea typeface="Helvetica" charset="0"/>
          <a:cs typeface="Helvetica" charset="0"/>
        </a:defRPr>
      </a:lvl3pPr>
      <a:lvl4pPr marL="1598613" indent="-227013" algn="l" defTabSz="91281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600" kern="1200">
          <a:solidFill>
            <a:srgbClr val="7E868C"/>
          </a:solidFill>
          <a:latin typeface="Helvetica" charset="0"/>
          <a:ea typeface="Helvetica" charset="0"/>
          <a:cs typeface="Helvetica" charset="0"/>
        </a:defRPr>
      </a:lvl4pPr>
      <a:lvl5pPr marL="2055813" indent="-227013" algn="l" defTabSz="912813" rtl="0" eaLnBrk="1" fontAlgn="base" hangingPunct="1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400" kern="1200">
          <a:solidFill>
            <a:srgbClr val="7E868C"/>
          </a:solidFill>
          <a:latin typeface="Helvetica" charset="0"/>
          <a:ea typeface="Helvetica" charset="0"/>
          <a:cs typeface="Helvetica" charset="0"/>
        </a:defRPr>
      </a:lvl5pPr>
      <a:lvl6pPr marL="2514474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4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061BC6-4973-4FDD-9AE8-7DDB381413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DB7F7A-2F6D-44D4-ABDC-BE640058F7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CF3841F-60F0-4F69-B232-B2C385D376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99B1ED-4BFE-4090-BB6D-AB46C392F262}" type="datetimeFigureOut">
              <a:rPr lang="en-US" smtClean="0"/>
              <a:t>11/18/2022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F80487-AA31-4C5B-9AF4-6FB47DA729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0AC7F-6446-4DE4-A918-B4A73BB873A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A14019-D8C0-49ED-8AFB-47D164E520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2509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  <p:sldLayoutId id="214748384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588818" y="6629400"/>
            <a:ext cx="603181" cy="228600"/>
          </a:xfrm>
          <a:prstGeom prst="rect">
            <a:avLst/>
          </a:prstGeom>
        </p:spPr>
        <p:txBody>
          <a:bodyPr anchor="ctr"/>
          <a:lstStyle>
            <a:lvl1pPr algn="r">
              <a:defRPr sz="960" b="0"/>
            </a:lvl1pPr>
          </a:lstStyle>
          <a:p>
            <a:fld id="{4336D8BB-1FBA-4ECE-B83B-DC345E7EB0E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 userDrawn="1"/>
        </p:nvSpPr>
        <p:spPr>
          <a:xfrm>
            <a:off x="2" y="6642555"/>
            <a:ext cx="358935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1c Testing Roadmap with Ground Facility Selection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AC64ACD-4516-FB40-AF22-1D51248F0AD8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175657"/>
          </a:xfrm>
          <a:prstGeom prst="rect">
            <a:avLst/>
          </a:prstGeom>
        </p:spPr>
      </p:pic>
      <p:sp>
        <p:nvSpPr>
          <p:cNvPr id="7" name="Text Box 1"/>
          <p:cNvSpPr txBox="1"/>
          <p:nvPr userDrawn="1"/>
        </p:nvSpPr>
        <p:spPr>
          <a:xfrm>
            <a:off x="222134" y="197158"/>
            <a:ext cx="932898" cy="978499"/>
          </a:xfrm>
          <a:prstGeom prst="rect">
            <a:avLst/>
          </a:prstGeom>
          <a:noFill/>
          <a:ln>
            <a:noFill/>
          </a:ln>
        </p:spPr>
        <p:txBody>
          <a:bodyPr rot="0" spcFirstLastPara="1" vert="horz" wrap="square" lIns="91440" tIns="45720" rIns="91440" bIns="45720" numCol="1" spcCol="0" rtlCol="0" fromWordArt="0" anchor="t" anchorCtr="0" forceAA="0" compatLnSpc="1">
            <a:prstTxWarp prst="textArchUp">
              <a:avLst>
                <a:gd name="adj" fmla="val 9756377"/>
              </a:avLst>
            </a:prstTxWarp>
            <a:noAutofit/>
          </a:bodyPr>
          <a:lstStyle/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4800" b="1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SPACE</a:t>
            </a:r>
            <a:r>
              <a:rPr lang="en-US" sz="3600" b="1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800" b="1" dirty="0">
                <a:ln>
                  <a:noFill/>
                </a:ln>
                <a:solidFill>
                  <a:srgbClr val="00FFCC"/>
                </a:solidFill>
                <a:effectLst>
                  <a:outerShdw blurRad="38100" dist="25400" dir="5400000" algn="ctr">
                    <a:srgbClr val="6E747A">
                      <a:alpha val="43000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NUCLEAR PROPULSION</a:t>
            </a:r>
            <a:endParaRPr lang="en-US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082" y="381268"/>
            <a:ext cx="585002" cy="52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69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6" r:id="rId1"/>
    <p:sldLayoutId id="2147483847" r:id="rId2"/>
    <p:sldLayoutId id="2147483848" r:id="rId3"/>
    <p:sldLayoutId id="2147483849" r:id="rId4"/>
    <p:sldLayoutId id="2147483850" r:id="rId5"/>
    <p:sldLayoutId id="2147483851" r:id="rId6"/>
  </p:sldLayoutIdLst>
  <p:hf hdr="0" ftr="0" dt="0"/>
  <p:txStyles>
    <p:titleStyle>
      <a:lvl1pPr algn="ctr" defTabSz="548640" rtl="0" eaLnBrk="1" fontAlgn="base" hangingPunct="1">
        <a:spcBef>
          <a:spcPct val="0"/>
        </a:spcBef>
        <a:spcAft>
          <a:spcPct val="0"/>
        </a:spcAft>
        <a:defRPr sz="5280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2pPr>
      <a:lvl3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3pPr>
      <a:lvl4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4pPr>
      <a:lvl5pPr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5pPr>
      <a:lvl6pPr marL="54864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6pPr>
      <a:lvl7pPr marL="109728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7pPr>
      <a:lvl8pPr marL="164592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8pPr>
      <a:lvl9pPr marL="2194560" algn="ctr" defTabSz="548640" rtl="0" eaLnBrk="1" fontAlgn="base" hangingPunct="1">
        <a:spcBef>
          <a:spcPct val="0"/>
        </a:spcBef>
        <a:spcAft>
          <a:spcPct val="0"/>
        </a:spcAft>
        <a:defRPr sz="5280">
          <a:solidFill>
            <a:schemeClr val="tx1"/>
          </a:solidFill>
          <a:latin typeface="Calibri" pitchFamily="34" charset="0"/>
          <a:ea typeface="ＭＳ Ｐゴシック" charset="-128"/>
          <a:cs typeface="ＭＳ Ｐゴシック" charset="-128"/>
        </a:defRPr>
      </a:lvl9pPr>
    </p:titleStyle>
    <p:bodyStyle>
      <a:lvl1pPr marL="411480" indent="-41148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384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891540" indent="-34290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336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37160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88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92024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468880" indent="-274320" algn="l" defTabSz="54864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301752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56616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11480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63440" indent="-274320" algn="l" defTabSz="54864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2pPr>
      <a:lvl3pPr marL="10972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3pPr>
      <a:lvl4pPr marL="16459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4pPr>
      <a:lvl5pPr marL="219456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5pPr>
      <a:lvl6pPr marL="274320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6pPr>
      <a:lvl7pPr marL="329184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7pPr>
      <a:lvl8pPr marL="384048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8pPr>
      <a:lvl9pPr marL="4389120" algn="l" defTabSz="548640" rtl="0" eaLnBrk="1" latinLnBrk="0" hangingPunct="1">
        <a:defRPr sz="21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mailto:Lindsey.m.holmes@ama-inc.com" TargetMode="Externa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1"/>
          <p:cNvSpPr>
            <a:spLocks noGrp="1"/>
          </p:cNvSpPr>
          <p:nvPr>
            <p:ph type="ctrTitle"/>
          </p:nvPr>
        </p:nvSpPr>
        <p:spPr>
          <a:xfrm>
            <a:off x="2903456" y="1721563"/>
            <a:ext cx="9130767" cy="1884413"/>
          </a:xfrm>
        </p:spPr>
        <p:txBody>
          <a:bodyPr>
            <a:noAutofit/>
          </a:bodyPr>
          <a:lstStyle/>
          <a:p>
            <a:r>
              <a:rPr lang="en-US" altLang="en-US" sz="2800" b="1" dirty="0"/>
              <a:t>Testing Capabilities and Needs for Fission Space Nuclear Systems-Engine Ground Testing</a:t>
            </a:r>
            <a:br>
              <a:rPr lang="en-US" altLang="en-US" sz="2600" dirty="0"/>
            </a:br>
            <a:r>
              <a:rPr lang="en-US" altLang="en-US" sz="2600" dirty="0"/>
              <a:t>JANNAF December 2022 </a:t>
            </a:r>
          </a:p>
        </p:txBody>
      </p:sp>
      <p:sp>
        <p:nvSpPr>
          <p:cNvPr id="15362" name="Subtitle 2"/>
          <p:cNvSpPr>
            <a:spLocks noGrp="1"/>
          </p:cNvSpPr>
          <p:nvPr>
            <p:ph type="subTitle" idx="1"/>
          </p:nvPr>
        </p:nvSpPr>
        <p:spPr>
          <a:xfrm>
            <a:off x="4541075" y="4040263"/>
            <a:ext cx="7493148" cy="1449829"/>
          </a:xfrm>
        </p:spPr>
        <p:txBody>
          <a:bodyPr>
            <a:normAutofit/>
          </a:bodyPr>
          <a:lstStyle/>
          <a:p>
            <a:r>
              <a:rPr lang="en-US" altLang="en-US" b="1" dirty="0"/>
              <a:t>Lindsey Holmes</a:t>
            </a:r>
          </a:p>
          <a:p>
            <a:r>
              <a:rPr lang="en-US" altLang="en-US" sz="2200" dirty="0"/>
              <a:t>Vice-President, Advanced Projects</a:t>
            </a:r>
          </a:p>
          <a:p>
            <a:r>
              <a:rPr lang="en-US" altLang="en-US" sz="2000" dirty="0">
                <a:latin typeface="Helvetica" panose="020B0500000000000000" pitchFamily="34" charset="0"/>
                <a:ea typeface="Helvetica" panose="020B0500000000000000" pitchFamily="34" charset="0"/>
                <a:cs typeface="Helvetica" panose="020B0500000000000000" pitchFamily="34" charset="0"/>
              </a:rPr>
              <a:t>Analytical Mechanics Associates</a:t>
            </a:r>
          </a:p>
          <a:p>
            <a:endParaRPr lang="en-US" altLang="en-US" sz="2200" dirty="0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C9C94C3C-729D-4E57-9C28-C135A68F3B99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en-US" dirty="0"/>
              <a:t>December 7, 2022 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14F01BD8-6A98-46B0-9CD0-905E109766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5597" y="1865231"/>
            <a:ext cx="7138912" cy="445302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/>
              <a:t>1955-1972, Rover/NERVA</a:t>
            </a:r>
            <a:r>
              <a:rPr lang="en-US" dirty="0"/>
              <a:t>: Tested 22 HEU reactors and engines in multiple open-air test stands</a:t>
            </a:r>
          </a:p>
          <a:p>
            <a:pPr lvl="1"/>
            <a:r>
              <a:rPr lang="en-US" dirty="0"/>
              <a:t>Test Cell A and C utilized for nozzle-up reactor tests</a:t>
            </a:r>
          </a:p>
          <a:p>
            <a:pPr lvl="1"/>
            <a:r>
              <a:rPr lang="en-US" dirty="0"/>
              <a:t>Engine Test Stand 1 (ETS-1): Only NTP engine test stand, tested XE’ nozzle-down with 28 restarts, 3 </a:t>
            </a:r>
            <a:r>
              <a:rPr lang="en-US" dirty="0" err="1"/>
              <a:t>hrs</a:t>
            </a:r>
            <a:r>
              <a:rPr lang="en-US" dirty="0"/>
              <a:t> 48 min total duration. Estimate to rebuild $FY22 ~$850M (exhaust processing not included)</a:t>
            </a:r>
          </a:p>
          <a:p>
            <a:pPr lvl="1"/>
            <a:r>
              <a:rPr lang="en-US" dirty="0"/>
              <a:t>Nuclear Furnace (NF-1): first demonstration of hydrogen exhaust scrubbing, albeit low power and low flow rates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1987-1993, </a:t>
            </a:r>
            <a:r>
              <a:rPr lang="en-US" b="1" dirty="0" err="1"/>
              <a:t>Timberwind</a:t>
            </a:r>
            <a:r>
              <a:rPr lang="en-US" b="1" dirty="0"/>
              <a:t>/SNTP</a:t>
            </a:r>
            <a:r>
              <a:rPr lang="en-US" dirty="0"/>
              <a:t>: Planned for “real-time” exhaust scrubbing, EIS for NNSS approved but program cancelled prior to construction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1999-present</a:t>
            </a:r>
            <a:r>
              <a:rPr lang="en-US" dirty="0"/>
              <a:t>: Multiple engine testing concepts proposed (see next slide) including demonstrating/testing in space. Recurring challenges: Cost, schedule and regulatory approval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3015F-C57A-46E6-882F-37F06EF0F0E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634826-A74F-4AF8-A4C7-22B7917CA6D9}" type="slidenum">
              <a:rPr lang="en-US" altLang="en-US" smtClean="0"/>
              <a:pPr/>
              <a:t>2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0C160D-752A-42AA-9B3B-2708843C1F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914" y="-24496"/>
            <a:ext cx="8147259" cy="175606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8CEF88EB-7516-4B4A-BE6A-1154F71271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65446" y="4379639"/>
            <a:ext cx="2782148" cy="22294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3759F81-061D-41B7-9B61-2615938050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453" y="2543665"/>
            <a:ext cx="2069113" cy="25827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2A67AB50-5210-49C9-9AB1-4947F80E552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61020" y="42117"/>
            <a:ext cx="2095500" cy="20955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2A94DA4F-550A-4D6B-86FD-C7E707F89D9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155510" y="1617580"/>
            <a:ext cx="1911131" cy="23449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4ED9B69-5E1E-45F0-84F7-D532EBA62B1A}"/>
              </a:ext>
            </a:extLst>
          </p:cNvPr>
          <p:cNvSpPr txBox="1"/>
          <p:nvPr/>
        </p:nvSpPr>
        <p:spPr>
          <a:xfrm>
            <a:off x="8661020" y="2144543"/>
            <a:ext cx="914400" cy="19609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r>
              <a:rPr lang="en-US" sz="1000" b="1" dirty="0"/>
              <a:t>Kiwi-A Test Fire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1BA1C3-AF08-4B76-9644-53C67B815322}"/>
              </a:ext>
            </a:extLst>
          </p:cNvPr>
          <p:cNvSpPr txBox="1"/>
          <p:nvPr/>
        </p:nvSpPr>
        <p:spPr>
          <a:xfrm>
            <a:off x="10533880" y="3993692"/>
            <a:ext cx="914400" cy="19609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r>
              <a:rPr lang="en-US" sz="1000" b="1" dirty="0"/>
              <a:t>Nuclear Furnace (NF-1)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44DB8B-B503-4555-82F2-EFB32A126D1D}"/>
              </a:ext>
            </a:extLst>
          </p:cNvPr>
          <p:cNvSpPr txBox="1"/>
          <p:nvPr/>
        </p:nvSpPr>
        <p:spPr>
          <a:xfrm>
            <a:off x="7712773" y="5231408"/>
            <a:ext cx="914400" cy="196097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r>
              <a:rPr lang="en-US" sz="1000" b="1" dirty="0"/>
              <a:t>Engine Test Stand 1</a:t>
            </a:r>
          </a:p>
          <a:p>
            <a:r>
              <a:rPr lang="en-US" sz="1000" b="1" dirty="0"/>
              <a:t> (ETS-1)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835296-52E6-4171-9EBC-C05BA88ED349}"/>
              </a:ext>
            </a:extLst>
          </p:cNvPr>
          <p:cNvSpPr txBox="1"/>
          <p:nvPr/>
        </p:nvSpPr>
        <p:spPr>
          <a:xfrm>
            <a:off x="9280284" y="6588511"/>
            <a:ext cx="2069113" cy="277860"/>
          </a:xfrm>
          <a:prstGeom prst="rect">
            <a:avLst/>
          </a:prstGeom>
          <a:noFill/>
          <a:ln>
            <a:noFill/>
          </a:ln>
        </p:spPr>
        <p:txBody>
          <a:bodyPr vert="horz" wrap="none" lIns="91440" tIns="45720" rIns="91440" bIns="45720" rtlCol="0" anchor="ctr">
            <a:noAutofit/>
          </a:bodyPr>
          <a:lstStyle/>
          <a:p>
            <a:r>
              <a:rPr lang="en-US" sz="1000" b="1" dirty="0"/>
              <a:t>Shielded Engine Test Compartment for ETS-1</a:t>
            </a:r>
          </a:p>
        </p:txBody>
      </p:sp>
    </p:spTree>
    <p:extLst>
      <p:ext uri="{BB962C8B-B14F-4D97-AF65-F5344CB8AC3E}">
        <p14:creationId xmlns:p14="http://schemas.microsoft.com/office/powerpoint/2010/main" val="540012233"/>
      </p:ext>
    </p:extLst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2A2AB2C-D6F1-4441-934E-056591F1C86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NTP Engine Exhaust Processing Concepts</a:t>
            </a:r>
            <a:br>
              <a:rPr lang="en-US" dirty="0"/>
            </a:br>
            <a:r>
              <a:rPr lang="en-US" sz="1800" i="1" dirty="0"/>
              <a:t>Increased regulations post-NERVA require additional safety measures—numerous concepts have been proposed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D22CC6-FE2C-40FC-A51B-9A0FF2B5835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634826-A74F-4AF8-A4C7-22B7917CA6D9}" type="slidenum">
              <a:rPr lang="en-US" altLang="en-US" smtClean="0"/>
              <a:pPr/>
              <a:t>3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1C94B7F-ABB1-40A9-AB74-669C48012E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2974" y="1811711"/>
            <a:ext cx="4398797" cy="26203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F3E9AEC-99A4-48F3-8730-1AB72C699C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8286" y="1831514"/>
            <a:ext cx="2398855" cy="2678199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0AD5CDE-356F-4F8F-A804-72CEF6C96D0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436" y="1817182"/>
            <a:ext cx="3563749" cy="261603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D2E006-A780-4801-868F-66B81614927C}"/>
              </a:ext>
            </a:extLst>
          </p:cNvPr>
          <p:cNvSpPr txBox="1"/>
          <p:nvPr/>
        </p:nvSpPr>
        <p:spPr>
          <a:xfrm>
            <a:off x="2214009" y="1817182"/>
            <a:ext cx="115949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RECS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3DF956E-B3FE-45D2-854C-D02A94ECEF60}"/>
              </a:ext>
            </a:extLst>
          </p:cNvPr>
          <p:cNvSpPr txBox="1"/>
          <p:nvPr/>
        </p:nvSpPr>
        <p:spPr>
          <a:xfrm>
            <a:off x="7138523" y="1845501"/>
            <a:ext cx="17895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Real-Time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900BB4A-1C56-4613-BFC7-1BA8E3DF8921}"/>
              </a:ext>
            </a:extLst>
          </p:cNvPr>
          <p:cNvSpPr txBox="1"/>
          <p:nvPr/>
        </p:nvSpPr>
        <p:spPr>
          <a:xfrm>
            <a:off x="9058286" y="2708793"/>
            <a:ext cx="1159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SAFE / Borehole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1B33461-5C76-48B5-8600-CFD18370A053}"/>
              </a:ext>
            </a:extLst>
          </p:cNvPr>
          <p:cNvSpPr txBox="1"/>
          <p:nvPr/>
        </p:nvSpPr>
        <p:spPr>
          <a:xfrm>
            <a:off x="4382980" y="972752"/>
            <a:ext cx="382219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Real-Time Processing</a:t>
            </a:r>
          </a:p>
          <a:p>
            <a:pPr marL="0" marR="0" lvl="0" indent="0" algn="l" defTabSz="54864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/>
              <a:t>Engine hydrogen exhaust is injected with water to break down, evaporate, condense and cool. Noble gases removed via </a:t>
            </a:r>
            <a:r>
              <a:rPr lang="en-US" sz="1200" dirty="0" err="1"/>
              <a:t>cryo</a:t>
            </a:r>
            <a:r>
              <a:rPr lang="en-US" sz="1200" dirty="0"/>
              <a:t> cooler and hydrogen flared.</a:t>
            </a:r>
          </a:p>
          <a:p>
            <a:endParaRPr lang="en-US" sz="1400" b="1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B13A8F5-069C-4F65-9FB1-1F97D2D25B07}"/>
              </a:ext>
            </a:extLst>
          </p:cNvPr>
          <p:cNvSpPr txBox="1"/>
          <p:nvPr/>
        </p:nvSpPr>
        <p:spPr>
          <a:xfrm>
            <a:off x="277896" y="950812"/>
            <a:ext cx="423868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Rocket Exhaust Capture System (RECS)</a:t>
            </a:r>
          </a:p>
          <a:p>
            <a:r>
              <a:rPr lang="en-US" sz="1200" dirty="0"/>
              <a:t>Engine hydrogen exhaust is burned at high temperatures with oxygen and produces steam to be cooled, condensed, and collected for controlled processing and disposal</a:t>
            </a:r>
            <a:endParaRPr lang="en-US" sz="1200" b="1" dirty="0"/>
          </a:p>
          <a:p>
            <a:endParaRPr lang="en-US" sz="1400" b="1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577D74C-0CCD-4A0F-897F-780F43815F98}"/>
              </a:ext>
            </a:extLst>
          </p:cNvPr>
          <p:cNvSpPr txBox="1"/>
          <p:nvPr/>
        </p:nvSpPr>
        <p:spPr>
          <a:xfrm>
            <a:off x="8199008" y="938962"/>
            <a:ext cx="4111247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Subsurface Active Filtration of Exhaust (SAFE) / Borehole</a:t>
            </a:r>
          </a:p>
          <a:p>
            <a:r>
              <a:rPr lang="en-US" sz="1200" dirty="0"/>
              <a:t>Relies on permeability of soil to absorb and filter engine exhaust.  Borehole dewatered and post-test processed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EF70BD-B8D3-4391-8FD1-A6DF1BCDDB12}"/>
              </a:ext>
            </a:extLst>
          </p:cNvPr>
          <p:cNvSpPr txBox="1"/>
          <p:nvPr/>
        </p:nvSpPr>
        <p:spPr>
          <a:xfrm>
            <a:off x="331663" y="4598093"/>
            <a:ext cx="250625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Post-Run Capture System (PRCS)</a:t>
            </a:r>
          </a:p>
          <a:p>
            <a:r>
              <a:rPr lang="en-US" sz="1200" dirty="0"/>
              <a:t>Hydrogen exhaust is flared through vents, sensors monitor the exhaust, if excessive fission products present, engine shuts down and remainder of exhaust is captured for decay or processing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9786E4F-9230-46CF-8C60-F409E1F0B11C}"/>
              </a:ext>
            </a:extLst>
          </p:cNvPr>
          <p:cNvGrpSpPr>
            <a:grpSpLocks noChangeAspect="1"/>
          </p:cNvGrpSpPr>
          <p:nvPr/>
        </p:nvGrpSpPr>
        <p:grpSpPr>
          <a:xfrm>
            <a:off x="2985566" y="4597334"/>
            <a:ext cx="3632052" cy="2146004"/>
            <a:chOff x="294655" y="2921488"/>
            <a:chExt cx="3663392" cy="2164521"/>
          </a:xfrm>
        </p:grpSpPr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4CBCB0FB-A0C0-453C-BD10-B87EB5A86018}"/>
                </a:ext>
              </a:extLst>
            </p:cNvPr>
            <p:cNvGrpSpPr/>
            <p:nvPr/>
          </p:nvGrpSpPr>
          <p:grpSpPr>
            <a:xfrm>
              <a:off x="373430" y="2921488"/>
              <a:ext cx="3584617" cy="2164521"/>
              <a:chOff x="373430" y="2921488"/>
              <a:chExt cx="3584617" cy="2164521"/>
            </a:xfrm>
          </p:grpSpPr>
          <p:grpSp>
            <p:nvGrpSpPr>
              <p:cNvPr id="21" name="Group 20">
                <a:extLst>
                  <a:ext uri="{FF2B5EF4-FFF2-40B4-BE49-F238E27FC236}">
                    <a16:creationId xmlns:a16="http://schemas.microsoft.com/office/drawing/2014/main" id="{A1E3E790-963B-4BEA-A00C-47109AF8146D}"/>
                  </a:ext>
                </a:extLst>
              </p:cNvPr>
              <p:cNvGrpSpPr>
                <a:grpSpLocks noChangeAspect="1"/>
              </p:cNvGrpSpPr>
              <p:nvPr/>
            </p:nvGrpSpPr>
            <p:grpSpPr>
              <a:xfrm>
                <a:off x="373430" y="2921488"/>
                <a:ext cx="3584617" cy="2164521"/>
                <a:chOff x="401576" y="191348"/>
                <a:chExt cx="4311873" cy="2603668"/>
              </a:xfrm>
            </p:grpSpPr>
            <p:sp>
              <p:nvSpPr>
                <p:cNvPr id="23" name="Arc 22">
                  <a:extLst>
                    <a:ext uri="{FF2B5EF4-FFF2-40B4-BE49-F238E27FC236}">
                      <a16:creationId xmlns:a16="http://schemas.microsoft.com/office/drawing/2014/main" id="{878C2DDD-88FE-4826-907E-6BAC64FC87AF}"/>
                    </a:ext>
                  </a:extLst>
                </p:cNvPr>
                <p:cNvSpPr/>
                <p:nvPr/>
              </p:nvSpPr>
              <p:spPr>
                <a:xfrm>
                  <a:off x="793955" y="298515"/>
                  <a:ext cx="216722" cy="182379"/>
                </a:xfrm>
                <a:prstGeom prst="arc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4" name="Arc 23">
                  <a:extLst>
                    <a:ext uri="{FF2B5EF4-FFF2-40B4-BE49-F238E27FC236}">
                      <a16:creationId xmlns:a16="http://schemas.microsoft.com/office/drawing/2014/main" id="{6F92FB8F-A0E8-44F1-AB17-9B30A84D7287}"/>
                    </a:ext>
                  </a:extLst>
                </p:cNvPr>
                <p:cNvSpPr/>
                <p:nvPr/>
              </p:nvSpPr>
              <p:spPr>
                <a:xfrm rot="16200000">
                  <a:off x="811127" y="303571"/>
                  <a:ext cx="182378" cy="172267"/>
                </a:xfrm>
                <a:prstGeom prst="arc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5" name="Rectangle 24">
                  <a:extLst>
                    <a:ext uri="{FF2B5EF4-FFF2-40B4-BE49-F238E27FC236}">
                      <a16:creationId xmlns:a16="http://schemas.microsoft.com/office/drawing/2014/main" id="{9E23802E-88B7-4AF9-A71D-EA623E1575A6}"/>
                    </a:ext>
                  </a:extLst>
                </p:cNvPr>
                <p:cNvSpPr/>
                <p:nvPr/>
              </p:nvSpPr>
              <p:spPr>
                <a:xfrm>
                  <a:off x="821741" y="389705"/>
                  <a:ext cx="188937" cy="294612"/>
                </a:xfrm>
                <a:prstGeom prst="rect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6" name="Trapezoid 25">
                  <a:extLst>
                    <a:ext uri="{FF2B5EF4-FFF2-40B4-BE49-F238E27FC236}">
                      <a16:creationId xmlns:a16="http://schemas.microsoft.com/office/drawing/2014/main" id="{3B7D5583-E012-40C5-91FE-001F766CA037}"/>
                    </a:ext>
                  </a:extLst>
                </p:cNvPr>
                <p:cNvSpPr/>
                <p:nvPr/>
              </p:nvSpPr>
              <p:spPr>
                <a:xfrm>
                  <a:off x="821741" y="684316"/>
                  <a:ext cx="188937" cy="92748"/>
                </a:xfrm>
                <a:prstGeom prst="trapezoid">
                  <a:avLst/>
                </a:prstGeom>
                <a:solidFill>
                  <a:srgbClr val="4472C4"/>
                </a:solidFill>
                <a:ln w="127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27" name="Freeform 10">
                  <a:extLst>
                    <a:ext uri="{FF2B5EF4-FFF2-40B4-BE49-F238E27FC236}">
                      <a16:creationId xmlns:a16="http://schemas.microsoft.com/office/drawing/2014/main" id="{3F45FB46-C5BB-4D5D-9A3C-B79721322D45}"/>
                    </a:ext>
                  </a:extLst>
                </p:cNvPr>
                <p:cNvSpPr/>
                <p:nvPr/>
              </p:nvSpPr>
              <p:spPr>
                <a:xfrm>
                  <a:off x="855232" y="764335"/>
                  <a:ext cx="129389" cy="230360"/>
                </a:xfrm>
                <a:custGeom>
                  <a:avLst/>
                  <a:gdLst>
                    <a:gd name="connsiteX0" fmla="*/ 25400 w 438150"/>
                    <a:gd name="connsiteY0" fmla="*/ 0 h 393700"/>
                    <a:gd name="connsiteX1" fmla="*/ 0 w 438150"/>
                    <a:gd name="connsiteY1" fmla="*/ 292100 h 393700"/>
                    <a:gd name="connsiteX2" fmla="*/ 139700 w 438150"/>
                    <a:gd name="connsiteY2" fmla="*/ 374650 h 393700"/>
                    <a:gd name="connsiteX3" fmla="*/ 273050 w 438150"/>
                    <a:gd name="connsiteY3" fmla="*/ 393700 h 393700"/>
                    <a:gd name="connsiteX4" fmla="*/ 400050 w 438150"/>
                    <a:gd name="connsiteY4" fmla="*/ 355600 h 393700"/>
                    <a:gd name="connsiteX5" fmla="*/ 438150 w 438150"/>
                    <a:gd name="connsiteY5" fmla="*/ 107950 h 393700"/>
                    <a:gd name="connsiteX6" fmla="*/ 387350 w 438150"/>
                    <a:gd name="connsiteY6" fmla="*/ 12700 h 393700"/>
                    <a:gd name="connsiteX7" fmla="*/ 25400 w 438150"/>
                    <a:gd name="connsiteY7" fmla="*/ 0 h 3937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438150" h="393700">
                      <a:moveTo>
                        <a:pt x="25400" y="0"/>
                      </a:moveTo>
                      <a:lnTo>
                        <a:pt x="0" y="292100"/>
                      </a:lnTo>
                      <a:lnTo>
                        <a:pt x="139700" y="374650"/>
                      </a:lnTo>
                      <a:lnTo>
                        <a:pt x="273050" y="393700"/>
                      </a:lnTo>
                      <a:lnTo>
                        <a:pt x="400050" y="355600"/>
                      </a:lnTo>
                      <a:lnTo>
                        <a:pt x="438150" y="107950"/>
                      </a:lnTo>
                      <a:lnTo>
                        <a:pt x="387350" y="12700"/>
                      </a:lnTo>
                      <a:lnTo>
                        <a:pt x="25400" y="0"/>
                      </a:lnTo>
                      <a:close/>
                    </a:path>
                  </a:pathLst>
                </a:custGeom>
                <a:solidFill>
                  <a:srgbClr val="FFC000"/>
                </a:solidFill>
                <a:ln w="127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28" name="Group 27">
                  <a:extLst>
                    <a:ext uri="{FF2B5EF4-FFF2-40B4-BE49-F238E27FC236}">
                      <a16:creationId xmlns:a16="http://schemas.microsoft.com/office/drawing/2014/main" id="{8A4C698D-2842-4D69-B86A-5BED48163029}"/>
                    </a:ext>
                  </a:extLst>
                </p:cNvPr>
                <p:cNvGrpSpPr/>
                <p:nvPr/>
              </p:nvGrpSpPr>
              <p:grpSpPr>
                <a:xfrm>
                  <a:off x="489408" y="191348"/>
                  <a:ext cx="842923" cy="602606"/>
                  <a:chOff x="6124403" y="126651"/>
                  <a:chExt cx="864629" cy="1592313"/>
                </a:xfrm>
              </p:grpSpPr>
              <p:sp>
                <p:nvSpPr>
                  <p:cNvPr id="251" name="Arc 250">
                    <a:extLst>
                      <a:ext uri="{FF2B5EF4-FFF2-40B4-BE49-F238E27FC236}">
                        <a16:creationId xmlns:a16="http://schemas.microsoft.com/office/drawing/2014/main" id="{D56E93A4-AF10-4915-B2B5-4158BB2BEA5E}"/>
                      </a:ext>
                    </a:extLst>
                  </p:cNvPr>
                  <p:cNvSpPr/>
                  <p:nvPr/>
                </p:nvSpPr>
                <p:spPr>
                  <a:xfrm>
                    <a:off x="6124403" y="126656"/>
                    <a:ext cx="864629" cy="481914"/>
                  </a:xfrm>
                  <a:prstGeom prst="arc">
                    <a:avLst/>
                  </a:prstGeom>
                  <a:noFill/>
                  <a:ln w="22225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252" name="Arc 251">
                    <a:extLst>
                      <a:ext uri="{FF2B5EF4-FFF2-40B4-BE49-F238E27FC236}">
                        <a16:creationId xmlns:a16="http://schemas.microsoft.com/office/drawing/2014/main" id="{24254DE1-6FCE-4945-A611-D1902B4683CD}"/>
                      </a:ext>
                    </a:extLst>
                  </p:cNvPr>
                  <p:cNvSpPr/>
                  <p:nvPr/>
                </p:nvSpPr>
                <p:spPr>
                  <a:xfrm rot="16200000">
                    <a:off x="6260953" y="23974"/>
                    <a:ext cx="481913" cy="687269"/>
                  </a:xfrm>
                  <a:prstGeom prst="arc">
                    <a:avLst>
                      <a:gd name="adj1" fmla="val 16190062"/>
                      <a:gd name="adj2" fmla="val 1633437"/>
                    </a:avLst>
                  </a:prstGeom>
                  <a:noFill/>
                  <a:ln w="22225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cxnSp>
                <p:nvCxnSpPr>
                  <p:cNvPr id="253" name="Straight Connector 252">
                    <a:extLst>
                      <a:ext uri="{FF2B5EF4-FFF2-40B4-BE49-F238E27FC236}">
                        <a16:creationId xmlns:a16="http://schemas.microsoft.com/office/drawing/2014/main" id="{E1619DFD-BBF3-4AA3-932C-F1306325F04C}"/>
                      </a:ext>
                    </a:extLst>
                  </p:cNvPr>
                  <p:cNvCxnSpPr/>
                  <p:nvPr/>
                </p:nvCxnSpPr>
                <p:spPr>
                  <a:xfrm>
                    <a:off x="6158275" y="367613"/>
                    <a:ext cx="0" cy="1351351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54" name="Straight Connector 253">
                    <a:extLst>
                      <a:ext uri="{FF2B5EF4-FFF2-40B4-BE49-F238E27FC236}">
                        <a16:creationId xmlns:a16="http://schemas.microsoft.com/office/drawing/2014/main" id="{0B627C5B-6D67-4AC4-AF41-C43A77F88CEC}"/>
                      </a:ext>
                    </a:extLst>
                  </p:cNvPr>
                  <p:cNvCxnSpPr/>
                  <p:nvPr/>
                </p:nvCxnSpPr>
                <p:spPr>
                  <a:xfrm>
                    <a:off x="6989032" y="367611"/>
                    <a:ext cx="0" cy="1351351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</p:grpSp>
            <p:cxnSp>
              <p:nvCxnSpPr>
                <p:cNvPr id="29" name="Straight Connector 28">
                  <a:extLst>
                    <a:ext uri="{FF2B5EF4-FFF2-40B4-BE49-F238E27FC236}">
                      <a16:creationId xmlns:a16="http://schemas.microsoft.com/office/drawing/2014/main" id="{0EE70DCA-4A0D-4411-BAE0-9A58CA3BD1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71630" y="793954"/>
                  <a:ext cx="11269" cy="1360904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0" name="Straight Connector 29">
                  <a:extLst>
                    <a:ext uri="{FF2B5EF4-FFF2-40B4-BE49-F238E27FC236}">
                      <a16:creationId xmlns:a16="http://schemas.microsoft.com/office/drawing/2014/main" id="{1EF902CD-DA9C-49CD-B1BF-200EE545ED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29838" y="793954"/>
                  <a:ext cx="0" cy="1353111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31" name="Group 30">
                  <a:extLst>
                    <a:ext uri="{FF2B5EF4-FFF2-40B4-BE49-F238E27FC236}">
                      <a16:creationId xmlns:a16="http://schemas.microsoft.com/office/drawing/2014/main" id="{354C063E-9F1D-4E5D-9C5A-7B1EDBAD6206}"/>
                    </a:ext>
                  </a:extLst>
                </p:cNvPr>
                <p:cNvGrpSpPr/>
                <p:nvPr/>
              </p:nvGrpSpPr>
              <p:grpSpPr>
                <a:xfrm>
                  <a:off x="1032539" y="793954"/>
                  <a:ext cx="50359" cy="48956"/>
                  <a:chOff x="2700948" y="1861673"/>
                  <a:chExt cx="110442" cy="121764"/>
                </a:xfrm>
              </p:grpSpPr>
              <p:cxnSp>
                <p:nvCxnSpPr>
                  <p:cNvPr id="249" name="Straight Connector 248">
                    <a:extLst>
                      <a:ext uri="{FF2B5EF4-FFF2-40B4-BE49-F238E27FC236}">
                        <a16:creationId xmlns:a16="http://schemas.microsoft.com/office/drawing/2014/main" id="{0F8735CA-5D17-4FAC-A1A0-313EAEEDD33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2700948" y="1861673"/>
                    <a:ext cx="110442" cy="79479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250" name="Straight Connector 249">
                    <a:extLst>
                      <a:ext uri="{FF2B5EF4-FFF2-40B4-BE49-F238E27FC236}">
                        <a16:creationId xmlns:a16="http://schemas.microsoft.com/office/drawing/2014/main" id="{2155186E-BBDC-4FAA-809F-43F607F04EE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H="1">
                    <a:off x="2722490" y="1880938"/>
                    <a:ext cx="80102" cy="102499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</p:grpSp>
            <p:cxnSp>
              <p:nvCxnSpPr>
                <p:cNvPr id="32" name="Straight Connector 31">
                  <a:extLst>
                    <a:ext uri="{FF2B5EF4-FFF2-40B4-BE49-F238E27FC236}">
                      <a16:creationId xmlns:a16="http://schemas.microsoft.com/office/drawing/2014/main" id="{D680067B-423B-4FE0-9F60-5BD4C5BF128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35626" y="801699"/>
                  <a:ext cx="41782" cy="41211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3" name="Straight Connector 32">
                  <a:extLst>
                    <a:ext uri="{FF2B5EF4-FFF2-40B4-BE49-F238E27FC236}">
                      <a16:creationId xmlns:a16="http://schemas.microsoft.com/office/drawing/2014/main" id="{1C8DCDB0-98D2-43ED-AE15-685BA60713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40954" y="806640"/>
                  <a:ext cx="56538" cy="19478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4" name="Straight Connector 33">
                  <a:extLst>
                    <a:ext uri="{FF2B5EF4-FFF2-40B4-BE49-F238E27FC236}">
                      <a16:creationId xmlns:a16="http://schemas.microsoft.com/office/drawing/2014/main" id="{4756A2E2-4DC9-4659-87C4-0D943009985C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52310" y="2161232"/>
                  <a:ext cx="92082" cy="0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5" name="Straight Connector 34">
                  <a:extLst>
                    <a:ext uri="{FF2B5EF4-FFF2-40B4-BE49-F238E27FC236}">
                      <a16:creationId xmlns:a16="http://schemas.microsoft.com/office/drawing/2014/main" id="{240EBE46-B553-4F46-A01A-D65056322F3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33087" y="2510118"/>
                  <a:ext cx="339798" cy="0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6" name="Straight Connector 35">
                  <a:extLst>
                    <a:ext uri="{FF2B5EF4-FFF2-40B4-BE49-F238E27FC236}">
                      <a16:creationId xmlns:a16="http://schemas.microsoft.com/office/drawing/2014/main" id="{DB22CC3E-E089-49B8-94AE-F0294CE622F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31240" y="2151843"/>
                  <a:ext cx="735" cy="643173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7" name="Straight Connector 36">
                  <a:extLst>
                    <a:ext uri="{FF2B5EF4-FFF2-40B4-BE49-F238E27FC236}">
                      <a16:creationId xmlns:a16="http://schemas.microsoft.com/office/drawing/2014/main" id="{AE86012A-191A-4D09-B956-04BC7B5AF9F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140382" y="2164166"/>
                  <a:ext cx="4009" cy="346830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8" name="Straight Connector 37">
                  <a:extLst>
                    <a:ext uri="{FF2B5EF4-FFF2-40B4-BE49-F238E27FC236}">
                      <a16:creationId xmlns:a16="http://schemas.microsoft.com/office/drawing/2014/main" id="{C392DF36-9DA3-4239-8931-668CEB33FAC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471639" y="1098978"/>
                  <a:ext cx="20947" cy="1410263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39" name="Straight Connector 38">
                  <a:extLst>
                    <a:ext uri="{FF2B5EF4-FFF2-40B4-BE49-F238E27FC236}">
                      <a16:creationId xmlns:a16="http://schemas.microsoft.com/office/drawing/2014/main" id="{FC76F031-86FA-4683-A2FB-644D9C236D5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657907" y="1331628"/>
                  <a:ext cx="20947" cy="1304326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0" name="Straight Connector 39">
                  <a:extLst>
                    <a:ext uri="{FF2B5EF4-FFF2-40B4-BE49-F238E27FC236}">
                      <a16:creationId xmlns:a16="http://schemas.microsoft.com/office/drawing/2014/main" id="{E6F4E053-CEDC-4737-9CA4-EC0B4A8D985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86831" y="952572"/>
                  <a:ext cx="802381" cy="0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00846CF3-FBF4-4BF0-BD17-700D5742D79C}"/>
                    </a:ext>
                  </a:extLst>
                </p:cNvPr>
                <p:cNvGrpSpPr/>
                <p:nvPr/>
              </p:nvGrpSpPr>
              <p:grpSpPr>
                <a:xfrm>
                  <a:off x="4308241" y="2256382"/>
                  <a:ext cx="342429" cy="390999"/>
                  <a:chOff x="11406389" y="5388608"/>
                  <a:chExt cx="750971" cy="972492"/>
                </a:xfrm>
              </p:grpSpPr>
              <p:grpSp>
                <p:nvGrpSpPr>
                  <p:cNvPr id="200" name="Group 199">
                    <a:extLst>
                      <a:ext uri="{FF2B5EF4-FFF2-40B4-BE49-F238E27FC236}">
                        <a16:creationId xmlns:a16="http://schemas.microsoft.com/office/drawing/2014/main" id="{65419E4E-AF8A-4AF6-8C58-F4EDE66983F2}"/>
                      </a:ext>
                    </a:extLst>
                  </p:cNvPr>
                  <p:cNvGrpSpPr/>
                  <p:nvPr/>
                </p:nvGrpSpPr>
                <p:grpSpPr>
                  <a:xfrm>
                    <a:off x="11406389" y="6262945"/>
                    <a:ext cx="201971" cy="59841"/>
                    <a:chOff x="4511390" y="6316301"/>
                    <a:chExt cx="201971" cy="59841"/>
                  </a:xfrm>
                </p:grpSpPr>
                <p:cxnSp>
                  <p:nvCxnSpPr>
                    <p:cNvPr id="247" name="Straight Connector 246">
                      <a:extLst>
                        <a:ext uri="{FF2B5EF4-FFF2-40B4-BE49-F238E27FC236}">
                          <a16:creationId xmlns:a16="http://schemas.microsoft.com/office/drawing/2014/main" id="{29DA7FFF-5236-41D8-9962-812469406F3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511390" y="6376142"/>
                      <a:ext cx="201971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48" name="Straight Connector 247">
                      <a:extLst>
                        <a:ext uri="{FF2B5EF4-FFF2-40B4-BE49-F238E27FC236}">
                          <a16:creationId xmlns:a16="http://schemas.microsoft.com/office/drawing/2014/main" id="{41EE879D-42F2-4543-8261-F21AFF1D4DA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4511390" y="6316301"/>
                      <a:ext cx="201971" cy="0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201" name="Group 200">
                    <a:extLst>
                      <a:ext uri="{FF2B5EF4-FFF2-40B4-BE49-F238E27FC236}">
                        <a16:creationId xmlns:a16="http://schemas.microsoft.com/office/drawing/2014/main" id="{36E0C16B-2B95-49BF-8640-C7EEB60E9999}"/>
                      </a:ext>
                    </a:extLst>
                  </p:cNvPr>
                  <p:cNvGrpSpPr/>
                  <p:nvPr/>
                </p:nvGrpSpPr>
                <p:grpSpPr>
                  <a:xfrm>
                    <a:off x="11561514" y="5388608"/>
                    <a:ext cx="595846" cy="972492"/>
                    <a:chOff x="4669101" y="5522628"/>
                    <a:chExt cx="595846" cy="972492"/>
                  </a:xfrm>
                </p:grpSpPr>
                <p:cxnSp>
                  <p:nvCxnSpPr>
                    <p:cNvPr id="202" name="Straight Connector 201">
                      <a:extLst>
                        <a:ext uri="{FF2B5EF4-FFF2-40B4-BE49-F238E27FC236}">
                          <a16:creationId xmlns:a16="http://schemas.microsoft.com/office/drawing/2014/main" id="{86E48ABB-4852-4256-A19D-E1A4FF744F2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H="1" flipV="1">
                      <a:off x="4705384" y="5527302"/>
                      <a:ext cx="9261" cy="885378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203" name="Straight Connector 202">
                      <a:extLst>
                        <a:ext uri="{FF2B5EF4-FFF2-40B4-BE49-F238E27FC236}">
                          <a16:creationId xmlns:a16="http://schemas.microsoft.com/office/drawing/2014/main" id="{B58E1AE8-B1CC-4C8E-BBB2-F87A7087CE0C}"/>
                        </a:ext>
                      </a:extLst>
                    </p:cNvPr>
                    <p:cNvCxnSpPr>
                      <a:cxnSpLocks/>
                      <a:stCxn id="208" idx="0"/>
                    </p:cNvCxnSpPr>
                    <p:nvPr/>
                  </p:nvCxnSpPr>
                  <p:spPr>
                    <a:xfrm flipH="1" flipV="1">
                      <a:off x="4816103" y="5522628"/>
                      <a:ext cx="22088" cy="876586"/>
                    </a:xfrm>
                    <a:prstGeom prst="line">
                      <a:avLst/>
                    </a:prstGeom>
                    <a:noFill/>
                    <a:ln w="190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grpSp>
                  <p:nvGrpSpPr>
                    <p:cNvPr id="204" name="Group 203">
                      <a:extLst>
                        <a:ext uri="{FF2B5EF4-FFF2-40B4-BE49-F238E27FC236}">
                          <a16:creationId xmlns:a16="http://schemas.microsoft.com/office/drawing/2014/main" id="{454245D8-B26C-4006-891C-2F8D18151E75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38191" y="5554579"/>
                      <a:ext cx="426756" cy="43036"/>
                      <a:chOff x="9044087" y="5642277"/>
                      <a:chExt cx="432705" cy="45721"/>
                    </a:xfrm>
                  </p:grpSpPr>
                  <p:grpSp>
                    <p:nvGrpSpPr>
                      <p:cNvPr id="238" name="Group 237">
                        <a:extLst>
                          <a:ext uri="{FF2B5EF4-FFF2-40B4-BE49-F238E27FC236}">
                            <a16:creationId xmlns:a16="http://schemas.microsoft.com/office/drawing/2014/main" id="{FF58B11C-6B83-49AC-89DF-072F32F7F693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264564" y="5604478"/>
                        <a:ext cx="45720" cy="121320"/>
                        <a:chOff x="10361930" y="3650580"/>
                        <a:chExt cx="45720" cy="121320"/>
                      </a:xfrm>
                    </p:grpSpPr>
                    <p:sp>
                      <p:nvSpPr>
                        <p:cNvPr id="245" name="Triangle 265">
                          <a:extLst>
                            <a:ext uri="{FF2B5EF4-FFF2-40B4-BE49-F238E27FC236}">
                              <a16:creationId xmlns:a16="http://schemas.microsoft.com/office/drawing/2014/main" id="{E92CA7DF-1C94-41B7-B8C6-744393387C4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1931" y="3722406"/>
                          <a:ext cx="45719" cy="49494"/>
                        </a:xfrm>
                        <a:prstGeom prst="triangle">
                          <a:avLst/>
                        </a:prstGeom>
                        <a:solidFill>
                          <a:srgbClr val="4472C4"/>
                        </a:solidFill>
                        <a:ln w="1270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0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46" name="Triangle 266">
                          <a:extLst>
                            <a:ext uri="{FF2B5EF4-FFF2-40B4-BE49-F238E27FC236}">
                              <a16:creationId xmlns:a16="http://schemas.microsoft.com/office/drawing/2014/main" id="{59D081DF-AE0F-4F3D-8005-E7B87BB1647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10361930" y="3650580"/>
                          <a:ext cx="45719" cy="49494"/>
                        </a:xfrm>
                        <a:prstGeom prst="triangle">
                          <a:avLst/>
                        </a:prstGeom>
                        <a:solidFill>
                          <a:srgbClr val="4472C4"/>
                        </a:solidFill>
                        <a:ln w="1270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0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239" name="Group 238">
                        <a:extLst>
                          <a:ext uri="{FF2B5EF4-FFF2-40B4-BE49-F238E27FC236}">
                            <a16:creationId xmlns:a16="http://schemas.microsoft.com/office/drawing/2014/main" id="{B92D98EC-5BDE-468A-A741-AF4A3F5F61C7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112567" y="5573800"/>
                        <a:ext cx="45718" cy="182677"/>
                        <a:chOff x="10361931" y="3771900"/>
                        <a:chExt cx="45718" cy="182677"/>
                      </a:xfrm>
                    </p:grpSpPr>
                    <p:cxnSp>
                      <p:nvCxnSpPr>
                        <p:cNvPr id="243" name="Straight Connector 242">
                          <a:extLst>
                            <a:ext uri="{FF2B5EF4-FFF2-40B4-BE49-F238E27FC236}">
                              <a16:creationId xmlns:a16="http://schemas.microsoft.com/office/drawing/2014/main" id="{BBBD065B-828E-4089-838C-BD76F3FC44B6}"/>
                            </a:ext>
                          </a:extLst>
                        </p:cNvPr>
                        <p:cNvCxnSpPr>
                          <a:cxnSpLocks/>
                          <a:stCxn id="245" idx="2"/>
                        </p:cNvCxnSpPr>
                        <p:nvPr/>
                      </p:nvCxnSpPr>
                      <p:spPr>
                        <a:xfrm>
                          <a:off x="10361931" y="3771900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244" name="Straight Connector 243">
                          <a:extLst>
                            <a:ext uri="{FF2B5EF4-FFF2-40B4-BE49-F238E27FC236}">
                              <a16:creationId xmlns:a16="http://schemas.microsoft.com/office/drawing/2014/main" id="{1FEE563B-AE4D-463E-89A1-5F898C949C4F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406380" y="3775576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  <p:grpSp>
                    <p:nvGrpSpPr>
                      <p:cNvPr id="240" name="Group 239">
                        <a:extLst>
                          <a:ext uri="{FF2B5EF4-FFF2-40B4-BE49-F238E27FC236}">
                            <a16:creationId xmlns:a16="http://schemas.microsoft.com/office/drawing/2014/main" id="{7A2EE758-690F-493A-82EF-38D09463B3AA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384699" y="5595903"/>
                        <a:ext cx="45719" cy="138467"/>
                        <a:chOff x="10361931" y="3771900"/>
                        <a:chExt cx="45718" cy="182677"/>
                      </a:xfrm>
                    </p:grpSpPr>
                    <p:cxnSp>
                      <p:nvCxnSpPr>
                        <p:cNvPr id="241" name="Straight Connector 240">
                          <a:extLst>
                            <a:ext uri="{FF2B5EF4-FFF2-40B4-BE49-F238E27FC236}">
                              <a16:creationId xmlns:a16="http://schemas.microsoft.com/office/drawing/2014/main" id="{75052BF7-0F33-4792-8F0A-8AA181A2F5BD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361931" y="3771900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242" name="Straight Connector 241">
                          <a:extLst>
                            <a:ext uri="{FF2B5EF4-FFF2-40B4-BE49-F238E27FC236}">
                              <a16:creationId xmlns:a16="http://schemas.microsoft.com/office/drawing/2014/main" id="{674589DB-B9FA-4481-952B-51F8635D6CBB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406380" y="3775576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</p:grpSp>
                <p:grpSp>
                  <p:nvGrpSpPr>
                    <p:cNvPr id="205" name="Group 204">
                      <a:extLst>
                        <a:ext uri="{FF2B5EF4-FFF2-40B4-BE49-F238E27FC236}">
                          <a16:creationId xmlns:a16="http://schemas.microsoft.com/office/drawing/2014/main" id="{3BF86F25-BD05-4EE5-A5B8-C1368A2111B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30974" y="5770702"/>
                      <a:ext cx="426756" cy="43036"/>
                      <a:chOff x="9044087" y="5642277"/>
                      <a:chExt cx="432705" cy="45721"/>
                    </a:xfrm>
                  </p:grpSpPr>
                  <p:grpSp>
                    <p:nvGrpSpPr>
                      <p:cNvPr id="229" name="Group 228">
                        <a:extLst>
                          <a:ext uri="{FF2B5EF4-FFF2-40B4-BE49-F238E27FC236}">
                            <a16:creationId xmlns:a16="http://schemas.microsoft.com/office/drawing/2014/main" id="{FE431A07-05BD-4E2B-BCDA-794BA55173F7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264564" y="5604478"/>
                        <a:ext cx="45720" cy="121320"/>
                        <a:chOff x="10361930" y="3650580"/>
                        <a:chExt cx="45720" cy="121320"/>
                      </a:xfrm>
                    </p:grpSpPr>
                    <p:sp>
                      <p:nvSpPr>
                        <p:cNvPr id="236" name="Triangle 276">
                          <a:extLst>
                            <a:ext uri="{FF2B5EF4-FFF2-40B4-BE49-F238E27FC236}">
                              <a16:creationId xmlns:a16="http://schemas.microsoft.com/office/drawing/2014/main" id="{ED322586-8A6F-4BDC-9ECF-EA5A212BC375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1931" y="3722406"/>
                          <a:ext cx="45719" cy="49494"/>
                        </a:xfrm>
                        <a:prstGeom prst="triangle">
                          <a:avLst/>
                        </a:prstGeom>
                        <a:solidFill>
                          <a:srgbClr val="4472C4"/>
                        </a:solidFill>
                        <a:ln w="1270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0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37" name="Triangle 277">
                          <a:extLst>
                            <a:ext uri="{FF2B5EF4-FFF2-40B4-BE49-F238E27FC236}">
                              <a16:creationId xmlns:a16="http://schemas.microsoft.com/office/drawing/2014/main" id="{15148683-E2F2-493E-8E85-243636506C0D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10361930" y="3650580"/>
                          <a:ext cx="45719" cy="49494"/>
                        </a:xfrm>
                        <a:prstGeom prst="triangle">
                          <a:avLst/>
                        </a:prstGeom>
                        <a:solidFill>
                          <a:srgbClr val="4472C4"/>
                        </a:solidFill>
                        <a:ln w="1270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0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230" name="Group 229">
                        <a:extLst>
                          <a:ext uri="{FF2B5EF4-FFF2-40B4-BE49-F238E27FC236}">
                            <a16:creationId xmlns:a16="http://schemas.microsoft.com/office/drawing/2014/main" id="{C4A92F11-1112-446D-A221-8CDD655DAFBE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112567" y="5573800"/>
                        <a:ext cx="45718" cy="182677"/>
                        <a:chOff x="10361931" y="3771900"/>
                        <a:chExt cx="45718" cy="182677"/>
                      </a:xfrm>
                    </p:grpSpPr>
                    <p:cxnSp>
                      <p:nvCxnSpPr>
                        <p:cNvPr id="234" name="Straight Connector 233">
                          <a:extLst>
                            <a:ext uri="{FF2B5EF4-FFF2-40B4-BE49-F238E27FC236}">
                              <a16:creationId xmlns:a16="http://schemas.microsoft.com/office/drawing/2014/main" id="{F190D63E-21BC-455A-852B-DB39C8634691}"/>
                            </a:ext>
                          </a:extLst>
                        </p:cNvPr>
                        <p:cNvCxnSpPr>
                          <a:cxnSpLocks/>
                          <a:stCxn id="236" idx="2"/>
                        </p:cNvCxnSpPr>
                        <p:nvPr/>
                      </p:nvCxnSpPr>
                      <p:spPr>
                        <a:xfrm>
                          <a:off x="10361931" y="3771900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235" name="Straight Connector 234">
                          <a:extLst>
                            <a:ext uri="{FF2B5EF4-FFF2-40B4-BE49-F238E27FC236}">
                              <a16:creationId xmlns:a16="http://schemas.microsoft.com/office/drawing/2014/main" id="{ED11E33E-A81E-467F-B43E-526DE1443EB8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406380" y="3775576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  <p:grpSp>
                    <p:nvGrpSpPr>
                      <p:cNvPr id="231" name="Group 230">
                        <a:extLst>
                          <a:ext uri="{FF2B5EF4-FFF2-40B4-BE49-F238E27FC236}">
                            <a16:creationId xmlns:a16="http://schemas.microsoft.com/office/drawing/2014/main" id="{65ED9B3D-2673-49BE-B72E-928789C754D7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384699" y="5595903"/>
                        <a:ext cx="45719" cy="138467"/>
                        <a:chOff x="10361931" y="3771900"/>
                        <a:chExt cx="45718" cy="182677"/>
                      </a:xfrm>
                    </p:grpSpPr>
                    <p:cxnSp>
                      <p:nvCxnSpPr>
                        <p:cNvPr id="232" name="Straight Connector 231">
                          <a:extLst>
                            <a:ext uri="{FF2B5EF4-FFF2-40B4-BE49-F238E27FC236}">
                              <a16:creationId xmlns:a16="http://schemas.microsoft.com/office/drawing/2014/main" id="{78F9132B-8A78-4BBE-ADD9-72300BA7C109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361931" y="3771900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233" name="Straight Connector 232">
                          <a:extLst>
                            <a:ext uri="{FF2B5EF4-FFF2-40B4-BE49-F238E27FC236}">
                              <a16:creationId xmlns:a16="http://schemas.microsoft.com/office/drawing/2014/main" id="{95DD2B7D-D7BD-4466-A27B-3038DF880E2D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406380" y="3775576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</p:grpSp>
                <p:grpSp>
                  <p:nvGrpSpPr>
                    <p:cNvPr id="206" name="Group 205">
                      <a:extLst>
                        <a:ext uri="{FF2B5EF4-FFF2-40B4-BE49-F238E27FC236}">
                          <a16:creationId xmlns:a16="http://schemas.microsoft.com/office/drawing/2014/main" id="{F2EDFAC3-B723-43DD-92E5-905223C760DA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23756" y="5986826"/>
                      <a:ext cx="426756" cy="43036"/>
                      <a:chOff x="9044087" y="5642277"/>
                      <a:chExt cx="432705" cy="45721"/>
                    </a:xfrm>
                  </p:grpSpPr>
                  <p:grpSp>
                    <p:nvGrpSpPr>
                      <p:cNvPr id="220" name="Group 219">
                        <a:extLst>
                          <a:ext uri="{FF2B5EF4-FFF2-40B4-BE49-F238E27FC236}">
                            <a16:creationId xmlns:a16="http://schemas.microsoft.com/office/drawing/2014/main" id="{02488CE9-AB01-4DAC-A369-86071E6E5E5C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264564" y="5604478"/>
                        <a:ext cx="45720" cy="121320"/>
                        <a:chOff x="10361930" y="3650580"/>
                        <a:chExt cx="45720" cy="121320"/>
                      </a:xfrm>
                    </p:grpSpPr>
                    <p:sp>
                      <p:nvSpPr>
                        <p:cNvPr id="227" name="Triangle 286">
                          <a:extLst>
                            <a:ext uri="{FF2B5EF4-FFF2-40B4-BE49-F238E27FC236}">
                              <a16:creationId xmlns:a16="http://schemas.microsoft.com/office/drawing/2014/main" id="{161D0210-0B75-4CCC-B7AB-2445241A3D7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1931" y="3722406"/>
                          <a:ext cx="45719" cy="49494"/>
                        </a:xfrm>
                        <a:prstGeom prst="triangle">
                          <a:avLst/>
                        </a:prstGeom>
                        <a:solidFill>
                          <a:srgbClr val="4472C4"/>
                        </a:solidFill>
                        <a:ln w="1270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0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28" name="Triangle 287">
                          <a:extLst>
                            <a:ext uri="{FF2B5EF4-FFF2-40B4-BE49-F238E27FC236}">
                              <a16:creationId xmlns:a16="http://schemas.microsoft.com/office/drawing/2014/main" id="{ED71E35A-FD65-4DFB-AAA4-F2EA0F976E6B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10361930" y="3650580"/>
                          <a:ext cx="45719" cy="49494"/>
                        </a:xfrm>
                        <a:prstGeom prst="triangle">
                          <a:avLst/>
                        </a:prstGeom>
                        <a:solidFill>
                          <a:srgbClr val="4472C4"/>
                        </a:solidFill>
                        <a:ln w="1270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0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221" name="Group 220">
                        <a:extLst>
                          <a:ext uri="{FF2B5EF4-FFF2-40B4-BE49-F238E27FC236}">
                            <a16:creationId xmlns:a16="http://schemas.microsoft.com/office/drawing/2014/main" id="{B3664D60-12D3-4AAC-8C89-E8584B57DA96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112567" y="5573800"/>
                        <a:ext cx="45718" cy="182677"/>
                        <a:chOff x="10361931" y="3771900"/>
                        <a:chExt cx="45718" cy="182677"/>
                      </a:xfrm>
                    </p:grpSpPr>
                    <p:cxnSp>
                      <p:nvCxnSpPr>
                        <p:cNvPr id="225" name="Straight Connector 224">
                          <a:extLst>
                            <a:ext uri="{FF2B5EF4-FFF2-40B4-BE49-F238E27FC236}">
                              <a16:creationId xmlns:a16="http://schemas.microsoft.com/office/drawing/2014/main" id="{CFCB6488-A54A-45ED-961F-54F72759991A}"/>
                            </a:ext>
                          </a:extLst>
                        </p:cNvPr>
                        <p:cNvCxnSpPr>
                          <a:cxnSpLocks/>
                          <a:stCxn id="227" idx="2"/>
                        </p:cNvCxnSpPr>
                        <p:nvPr/>
                      </p:nvCxnSpPr>
                      <p:spPr>
                        <a:xfrm>
                          <a:off x="10361931" y="3771900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226" name="Straight Connector 225">
                          <a:extLst>
                            <a:ext uri="{FF2B5EF4-FFF2-40B4-BE49-F238E27FC236}">
                              <a16:creationId xmlns:a16="http://schemas.microsoft.com/office/drawing/2014/main" id="{C2AD36D6-BEE7-4B8B-B695-3A0B4F06893D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406380" y="3775576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  <p:grpSp>
                    <p:nvGrpSpPr>
                      <p:cNvPr id="222" name="Group 221">
                        <a:extLst>
                          <a:ext uri="{FF2B5EF4-FFF2-40B4-BE49-F238E27FC236}">
                            <a16:creationId xmlns:a16="http://schemas.microsoft.com/office/drawing/2014/main" id="{5A69623C-2847-4BC1-9605-54C873DEB2B4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384699" y="5595903"/>
                        <a:ext cx="45719" cy="138467"/>
                        <a:chOff x="10361931" y="3771900"/>
                        <a:chExt cx="45718" cy="182677"/>
                      </a:xfrm>
                    </p:grpSpPr>
                    <p:cxnSp>
                      <p:nvCxnSpPr>
                        <p:cNvPr id="223" name="Straight Connector 222">
                          <a:extLst>
                            <a:ext uri="{FF2B5EF4-FFF2-40B4-BE49-F238E27FC236}">
                              <a16:creationId xmlns:a16="http://schemas.microsoft.com/office/drawing/2014/main" id="{C5DAFA33-894F-4B01-B6CC-A6E1481D3046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361931" y="3771900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224" name="Straight Connector 223">
                          <a:extLst>
                            <a:ext uri="{FF2B5EF4-FFF2-40B4-BE49-F238E27FC236}">
                              <a16:creationId xmlns:a16="http://schemas.microsoft.com/office/drawing/2014/main" id="{EB1C82C1-B449-4956-85D5-B8FC13F82986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406380" y="3775576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</p:grpSp>
                <p:grpSp>
                  <p:nvGrpSpPr>
                    <p:cNvPr id="207" name="Group 206">
                      <a:extLst>
                        <a:ext uri="{FF2B5EF4-FFF2-40B4-BE49-F238E27FC236}">
                          <a16:creationId xmlns:a16="http://schemas.microsoft.com/office/drawing/2014/main" id="{5E02760E-84EC-4B66-97AC-E2C3FFE670AE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4816539" y="6202949"/>
                      <a:ext cx="426756" cy="43036"/>
                      <a:chOff x="9044087" y="5642277"/>
                      <a:chExt cx="432705" cy="45721"/>
                    </a:xfrm>
                  </p:grpSpPr>
                  <p:grpSp>
                    <p:nvGrpSpPr>
                      <p:cNvPr id="211" name="Group 210">
                        <a:extLst>
                          <a:ext uri="{FF2B5EF4-FFF2-40B4-BE49-F238E27FC236}">
                            <a16:creationId xmlns:a16="http://schemas.microsoft.com/office/drawing/2014/main" id="{32B56DD6-FE5A-40FD-BD31-9FABC280E9F7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264564" y="5604478"/>
                        <a:ext cx="45720" cy="121320"/>
                        <a:chOff x="10361930" y="3650580"/>
                        <a:chExt cx="45720" cy="121320"/>
                      </a:xfrm>
                    </p:grpSpPr>
                    <p:sp>
                      <p:nvSpPr>
                        <p:cNvPr id="218" name="Triangle 296">
                          <a:extLst>
                            <a:ext uri="{FF2B5EF4-FFF2-40B4-BE49-F238E27FC236}">
                              <a16:creationId xmlns:a16="http://schemas.microsoft.com/office/drawing/2014/main" id="{FFBCA46B-E1DC-41C9-B22F-4C74F7CCFBCA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>
                          <a:off x="10361931" y="3722406"/>
                          <a:ext cx="45719" cy="49494"/>
                        </a:xfrm>
                        <a:prstGeom prst="triangle">
                          <a:avLst/>
                        </a:prstGeom>
                        <a:solidFill>
                          <a:srgbClr val="4472C4"/>
                        </a:solidFill>
                        <a:ln w="1270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0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  <p:sp>
                      <p:nvSpPr>
                        <p:cNvPr id="219" name="Triangle 297">
                          <a:extLst>
                            <a:ext uri="{FF2B5EF4-FFF2-40B4-BE49-F238E27FC236}">
                              <a16:creationId xmlns:a16="http://schemas.microsoft.com/office/drawing/2014/main" id="{E87222DE-444D-466A-9D87-7DB59575C8F0}"/>
                            </a:ext>
                          </a:extLst>
                        </p:cNvPr>
                        <p:cNvSpPr/>
                        <p:nvPr/>
                      </p:nvSpPr>
                      <p:spPr>
                        <a:xfrm flipV="1">
                          <a:off x="10361930" y="3650580"/>
                          <a:ext cx="45719" cy="49494"/>
                        </a:xfrm>
                        <a:prstGeom prst="triangle">
                          <a:avLst/>
                        </a:prstGeom>
                        <a:solidFill>
                          <a:srgbClr val="4472C4"/>
                        </a:solidFill>
                        <a:ln w="1270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  <p:txBody>
                        <a:bodyPr rtlCol="0" anchor="ctr"/>
                        <a:lstStyle/>
                        <a:p>
                          <a:pPr marL="0" marR="0" lvl="0" indent="0" algn="ctr" defTabSz="91440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endParaRPr kumimoji="0" lang="en-US" sz="1000" b="0" i="0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white"/>
                            </a:solidFill>
                            <a:effectLst/>
                            <a:uLnTx/>
                            <a:uFillTx/>
                            <a:latin typeface="Calibri" panose="020F0502020204030204"/>
                            <a:ea typeface="+mn-ea"/>
                            <a:cs typeface="+mn-cs"/>
                          </a:endParaRPr>
                        </a:p>
                      </p:txBody>
                    </p:sp>
                  </p:grpSp>
                  <p:grpSp>
                    <p:nvGrpSpPr>
                      <p:cNvPr id="212" name="Group 211">
                        <a:extLst>
                          <a:ext uri="{FF2B5EF4-FFF2-40B4-BE49-F238E27FC236}">
                            <a16:creationId xmlns:a16="http://schemas.microsoft.com/office/drawing/2014/main" id="{09AA9840-CA42-4056-AC20-9FF40E23E1BE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112567" y="5573800"/>
                        <a:ext cx="45718" cy="182677"/>
                        <a:chOff x="10361931" y="3771900"/>
                        <a:chExt cx="45718" cy="182677"/>
                      </a:xfrm>
                    </p:grpSpPr>
                    <p:cxnSp>
                      <p:nvCxnSpPr>
                        <p:cNvPr id="216" name="Straight Connector 215">
                          <a:extLst>
                            <a:ext uri="{FF2B5EF4-FFF2-40B4-BE49-F238E27FC236}">
                              <a16:creationId xmlns:a16="http://schemas.microsoft.com/office/drawing/2014/main" id="{A37CC2E0-4149-49FC-94A9-49DC5FE0EB9D}"/>
                            </a:ext>
                          </a:extLst>
                        </p:cNvPr>
                        <p:cNvCxnSpPr>
                          <a:cxnSpLocks/>
                          <a:stCxn id="218" idx="2"/>
                        </p:cNvCxnSpPr>
                        <p:nvPr/>
                      </p:nvCxnSpPr>
                      <p:spPr>
                        <a:xfrm>
                          <a:off x="10361931" y="3771900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217" name="Straight Connector 216">
                          <a:extLst>
                            <a:ext uri="{FF2B5EF4-FFF2-40B4-BE49-F238E27FC236}">
                              <a16:creationId xmlns:a16="http://schemas.microsoft.com/office/drawing/2014/main" id="{2CDEFE94-2CCE-4BDD-8B60-4286C810A878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406380" y="3775576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  <p:grpSp>
                    <p:nvGrpSpPr>
                      <p:cNvPr id="213" name="Group 212">
                        <a:extLst>
                          <a:ext uri="{FF2B5EF4-FFF2-40B4-BE49-F238E27FC236}">
                            <a16:creationId xmlns:a16="http://schemas.microsoft.com/office/drawing/2014/main" id="{C50AB25A-9A1C-42D2-8E4A-2637E37CC786}"/>
                          </a:ext>
                        </a:extLst>
                      </p:cNvPr>
                      <p:cNvGrpSpPr/>
                      <p:nvPr/>
                    </p:nvGrpSpPr>
                    <p:grpSpPr>
                      <a:xfrm rot="5400000">
                        <a:off x="9384699" y="5595903"/>
                        <a:ext cx="45719" cy="138467"/>
                        <a:chOff x="10361931" y="3771900"/>
                        <a:chExt cx="45718" cy="182677"/>
                      </a:xfrm>
                    </p:grpSpPr>
                    <p:cxnSp>
                      <p:nvCxnSpPr>
                        <p:cNvPr id="214" name="Straight Connector 213">
                          <a:extLst>
                            <a:ext uri="{FF2B5EF4-FFF2-40B4-BE49-F238E27FC236}">
                              <a16:creationId xmlns:a16="http://schemas.microsoft.com/office/drawing/2014/main" id="{A724FFD2-2103-4364-8F74-81AAB0B1179A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361931" y="3771900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  <p:cxnSp>
                      <p:nvCxnSpPr>
                        <p:cNvPr id="215" name="Straight Connector 214">
                          <a:extLst>
                            <a:ext uri="{FF2B5EF4-FFF2-40B4-BE49-F238E27FC236}">
                              <a16:creationId xmlns:a16="http://schemas.microsoft.com/office/drawing/2014/main" id="{CE30A2FF-B143-45B1-830A-1FD5F31ADBF2}"/>
                            </a:ext>
                          </a:extLst>
                        </p:cNvPr>
                        <p:cNvCxnSpPr/>
                        <p:nvPr/>
                      </p:nvCxnSpPr>
                      <p:spPr>
                        <a:xfrm>
                          <a:off x="10406380" y="3775576"/>
                          <a:ext cx="1269" cy="179001"/>
                        </a:xfrm>
                        <a:prstGeom prst="line">
                          <a:avLst/>
                        </a:prstGeom>
                        <a:noFill/>
                        <a:ln w="6350" cap="flat" cmpd="sng" algn="ctr">
                          <a:solidFill>
                            <a:schemeClr val="accent3"/>
                          </a:solidFill>
                          <a:prstDash val="solid"/>
                          <a:miter lim="800000"/>
                        </a:ln>
                        <a:effectLst/>
                      </p:spPr>
                    </p:cxnSp>
                  </p:grpSp>
                </p:grpSp>
                <p:sp>
                  <p:nvSpPr>
                    <p:cNvPr id="208" name="Arc 207">
                      <a:extLst>
                        <a:ext uri="{FF2B5EF4-FFF2-40B4-BE49-F238E27FC236}">
                          <a16:creationId xmlns:a16="http://schemas.microsoft.com/office/drawing/2014/main" id="{747E6AD2-F4EA-49B2-8C58-A76995E376D5}"/>
                        </a:ext>
                      </a:extLst>
                    </p:cNvPr>
                    <p:cNvSpPr/>
                    <p:nvPr/>
                  </p:nvSpPr>
                  <p:spPr>
                    <a:xfrm rot="5400000">
                      <a:off x="4665406" y="6314669"/>
                      <a:ext cx="176480" cy="169090"/>
                    </a:xfrm>
                    <a:prstGeom prst="arc">
                      <a:avLst/>
                    </a:prstGeom>
                    <a:noFill/>
                    <a:ln w="190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09" name="Arc 208">
                      <a:extLst>
                        <a:ext uri="{FF2B5EF4-FFF2-40B4-BE49-F238E27FC236}">
                          <a16:creationId xmlns:a16="http://schemas.microsoft.com/office/drawing/2014/main" id="{FFF376FA-8EF6-482C-B871-DB52B9C3FE47}"/>
                        </a:ext>
                      </a:extLst>
                    </p:cNvPr>
                    <p:cNvSpPr/>
                    <p:nvPr/>
                  </p:nvSpPr>
                  <p:spPr>
                    <a:xfrm rot="16200000" flipH="1">
                      <a:off x="4709666" y="6322335"/>
                      <a:ext cx="176480" cy="169090"/>
                    </a:xfrm>
                    <a:prstGeom prst="arc">
                      <a:avLst>
                        <a:gd name="adj1" fmla="val 16200000"/>
                        <a:gd name="adj2" fmla="val 20984667"/>
                      </a:avLst>
                    </a:prstGeom>
                    <a:noFill/>
                    <a:ln w="190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210" name="Freeform 36">
                      <a:extLst>
                        <a:ext uri="{FF2B5EF4-FFF2-40B4-BE49-F238E27FC236}">
                          <a16:creationId xmlns:a16="http://schemas.microsoft.com/office/drawing/2014/main" id="{4BC9E2BB-1F4A-4B52-B94F-B1A35B06424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4708142" y="5679813"/>
                      <a:ext cx="90809" cy="24017"/>
                    </a:xfrm>
                    <a:custGeom>
                      <a:avLst/>
                      <a:gdLst>
                        <a:gd name="connsiteX0" fmla="*/ 0 w 92075"/>
                        <a:gd name="connsiteY0" fmla="*/ 0 h 25515"/>
                        <a:gd name="connsiteX1" fmla="*/ 50800 w 92075"/>
                        <a:gd name="connsiteY1" fmla="*/ 25400 h 25515"/>
                        <a:gd name="connsiteX2" fmla="*/ 92075 w 92075"/>
                        <a:gd name="connsiteY2" fmla="*/ 9525 h 25515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</a:cxnLst>
                      <a:rect l="l" t="t" r="r" b="b"/>
                      <a:pathLst>
                        <a:path w="92075" h="25515">
                          <a:moveTo>
                            <a:pt x="0" y="0"/>
                          </a:moveTo>
                          <a:cubicBezTo>
                            <a:pt x="17727" y="11906"/>
                            <a:pt x="35454" y="23813"/>
                            <a:pt x="50800" y="25400"/>
                          </a:cubicBezTo>
                          <a:cubicBezTo>
                            <a:pt x="66146" y="26988"/>
                            <a:pt x="85725" y="11642"/>
                            <a:pt x="92075" y="9525"/>
                          </a:cubicBezTo>
                        </a:path>
                      </a:pathLst>
                    </a:custGeom>
                    <a:noFill/>
                    <a:ln w="1270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</p:grpSp>
            <p:cxnSp>
              <p:nvCxnSpPr>
                <p:cNvPr id="42" name="Straight Connector 41">
                  <a:extLst>
                    <a:ext uri="{FF2B5EF4-FFF2-40B4-BE49-F238E27FC236}">
                      <a16:creationId xmlns:a16="http://schemas.microsoft.com/office/drawing/2014/main" id="{7033E572-FF45-431C-B2C0-99C760FD778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684951" y="1331628"/>
                  <a:ext cx="1545159" cy="0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43" name="Group 42">
                  <a:extLst>
                    <a:ext uri="{FF2B5EF4-FFF2-40B4-BE49-F238E27FC236}">
                      <a16:creationId xmlns:a16="http://schemas.microsoft.com/office/drawing/2014/main" id="{10B32DF3-95FD-4D18-993A-0A48D54CE70B}"/>
                    </a:ext>
                  </a:extLst>
                </p:cNvPr>
                <p:cNvGrpSpPr/>
                <p:nvPr/>
              </p:nvGrpSpPr>
              <p:grpSpPr>
                <a:xfrm>
                  <a:off x="4510861" y="1117100"/>
                  <a:ext cx="202588" cy="211203"/>
                  <a:chOff x="8190822" y="2803455"/>
                  <a:chExt cx="250496" cy="384473"/>
                </a:xfrm>
              </p:grpSpPr>
              <p:sp>
                <p:nvSpPr>
                  <p:cNvPr id="198" name="Arc 197">
                    <a:extLst>
                      <a:ext uri="{FF2B5EF4-FFF2-40B4-BE49-F238E27FC236}">
                        <a16:creationId xmlns:a16="http://schemas.microsoft.com/office/drawing/2014/main" id="{AB8669BA-D6C2-4974-AAA8-030B970E0592}"/>
                      </a:ext>
                    </a:extLst>
                  </p:cNvPr>
                  <p:cNvSpPr/>
                  <p:nvPr/>
                </p:nvSpPr>
                <p:spPr>
                  <a:xfrm>
                    <a:off x="8190822" y="2821042"/>
                    <a:ext cx="250496" cy="366881"/>
                  </a:xfrm>
                  <a:prstGeom prst="arc">
                    <a:avLst/>
                  </a:prstGeom>
                  <a:noFill/>
                  <a:ln w="22225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9" name="Arc 198">
                    <a:extLst>
                      <a:ext uri="{FF2B5EF4-FFF2-40B4-BE49-F238E27FC236}">
                        <a16:creationId xmlns:a16="http://schemas.microsoft.com/office/drawing/2014/main" id="{7C6C106B-7FDF-4251-843A-7E23A733832C}"/>
                      </a:ext>
                    </a:extLst>
                  </p:cNvPr>
                  <p:cNvSpPr/>
                  <p:nvPr/>
                </p:nvSpPr>
                <p:spPr>
                  <a:xfrm flipV="1">
                    <a:off x="8190831" y="2803455"/>
                    <a:ext cx="250486" cy="384473"/>
                  </a:xfrm>
                  <a:prstGeom prst="arc">
                    <a:avLst>
                      <a:gd name="adj1" fmla="val 16152139"/>
                      <a:gd name="adj2" fmla="val 0"/>
                    </a:avLst>
                  </a:prstGeom>
                  <a:noFill/>
                  <a:ln w="22225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4" name="Group 43">
                  <a:extLst>
                    <a:ext uri="{FF2B5EF4-FFF2-40B4-BE49-F238E27FC236}">
                      <a16:creationId xmlns:a16="http://schemas.microsoft.com/office/drawing/2014/main" id="{99BD472F-0AA0-4F8F-9282-F7F699ADA1B6}"/>
                    </a:ext>
                  </a:extLst>
                </p:cNvPr>
                <p:cNvGrpSpPr/>
                <p:nvPr/>
              </p:nvGrpSpPr>
              <p:grpSpPr>
                <a:xfrm>
                  <a:off x="2379945" y="2038252"/>
                  <a:ext cx="589493" cy="654725"/>
                  <a:chOff x="7069873" y="4549698"/>
                  <a:chExt cx="1483113" cy="1628429"/>
                </a:xfrm>
              </p:grpSpPr>
              <p:sp>
                <p:nvSpPr>
                  <p:cNvPr id="196" name="Rounded Rectangle 309">
                    <a:extLst>
                      <a:ext uri="{FF2B5EF4-FFF2-40B4-BE49-F238E27FC236}">
                        <a16:creationId xmlns:a16="http://schemas.microsoft.com/office/drawing/2014/main" id="{D2CFD1FC-581F-47A2-9DA3-32A126B621B3}"/>
                      </a:ext>
                    </a:extLst>
                  </p:cNvPr>
                  <p:cNvSpPr/>
                  <p:nvPr/>
                </p:nvSpPr>
                <p:spPr>
                  <a:xfrm>
                    <a:off x="7069873" y="4549698"/>
                    <a:ext cx="1483112" cy="1628429"/>
                  </a:xfrm>
                  <a:prstGeom prst="roundRect">
                    <a:avLst/>
                  </a:prstGeom>
                  <a:noFill/>
                  <a:ln w="381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7" name="Freeform 310">
                    <a:extLst>
                      <a:ext uri="{FF2B5EF4-FFF2-40B4-BE49-F238E27FC236}">
                        <a16:creationId xmlns:a16="http://schemas.microsoft.com/office/drawing/2014/main" id="{82C87DF0-AA39-4221-A995-D9137ED3F506}"/>
                      </a:ext>
                    </a:extLst>
                  </p:cNvPr>
                  <p:cNvSpPr/>
                  <p:nvPr/>
                </p:nvSpPr>
                <p:spPr>
                  <a:xfrm>
                    <a:off x="7069874" y="4832716"/>
                    <a:ext cx="1483112" cy="45719"/>
                  </a:xfrm>
                  <a:custGeom>
                    <a:avLst/>
                    <a:gdLst>
                      <a:gd name="connsiteX0" fmla="*/ 0 w 1165225"/>
                      <a:gd name="connsiteY0" fmla="*/ 12848 h 79523"/>
                      <a:gd name="connsiteX1" fmla="*/ 174625 w 1165225"/>
                      <a:gd name="connsiteY1" fmla="*/ 47773 h 79523"/>
                      <a:gd name="connsiteX2" fmla="*/ 311150 w 1165225"/>
                      <a:gd name="connsiteY2" fmla="*/ 148 h 79523"/>
                      <a:gd name="connsiteX3" fmla="*/ 514350 w 1165225"/>
                      <a:gd name="connsiteY3" fmla="*/ 66823 h 79523"/>
                      <a:gd name="connsiteX4" fmla="*/ 650875 w 1165225"/>
                      <a:gd name="connsiteY4" fmla="*/ 22373 h 79523"/>
                      <a:gd name="connsiteX5" fmla="*/ 803275 w 1165225"/>
                      <a:gd name="connsiteY5" fmla="*/ 76348 h 79523"/>
                      <a:gd name="connsiteX6" fmla="*/ 958850 w 1165225"/>
                      <a:gd name="connsiteY6" fmla="*/ 12848 h 79523"/>
                      <a:gd name="connsiteX7" fmla="*/ 1165225 w 1165225"/>
                      <a:gd name="connsiteY7" fmla="*/ 79523 h 79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65225" h="79523">
                        <a:moveTo>
                          <a:pt x="0" y="12848"/>
                        </a:moveTo>
                        <a:cubicBezTo>
                          <a:pt x="61383" y="31369"/>
                          <a:pt x="122767" y="49890"/>
                          <a:pt x="174625" y="47773"/>
                        </a:cubicBezTo>
                        <a:cubicBezTo>
                          <a:pt x="226483" y="45656"/>
                          <a:pt x="254529" y="-3027"/>
                          <a:pt x="311150" y="148"/>
                        </a:cubicBezTo>
                        <a:cubicBezTo>
                          <a:pt x="367771" y="3323"/>
                          <a:pt x="457729" y="63119"/>
                          <a:pt x="514350" y="66823"/>
                        </a:cubicBezTo>
                        <a:cubicBezTo>
                          <a:pt x="570971" y="70527"/>
                          <a:pt x="602721" y="20786"/>
                          <a:pt x="650875" y="22373"/>
                        </a:cubicBezTo>
                        <a:cubicBezTo>
                          <a:pt x="699029" y="23960"/>
                          <a:pt x="751946" y="77935"/>
                          <a:pt x="803275" y="76348"/>
                        </a:cubicBezTo>
                        <a:cubicBezTo>
                          <a:pt x="854604" y="74761"/>
                          <a:pt x="898525" y="12319"/>
                          <a:pt x="958850" y="12848"/>
                        </a:cubicBezTo>
                        <a:cubicBezTo>
                          <a:pt x="1019175" y="13377"/>
                          <a:pt x="1092200" y="46450"/>
                          <a:pt x="1165225" y="79523"/>
                        </a:cubicBezTo>
                      </a:path>
                    </a:pathLst>
                  </a:cu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5" name="Group 44">
                  <a:extLst>
                    <a:ext uri="{FF2B5EF4-FFF2-40B4-BE49-F238E27FC236}">
                      <a16:creationId xmlns:a16="http://schemas.microsoft.com/office/drawing/2014/main" id="{DD926158-1C68-4C88-9283-82524F72652E}"/>
                    </a:ext>
                  </a:extLst>
                </p:cNvPr>
                <p:cNvGrpSpPr/>
                <p:nvPr/>
              </p:nvGrpSpPr>
              <p:grpSpPr>
                <a:xfrm>
                  <a:off x="3056252" y="2021730"/>
                  <a:ext cx="589493" cy="654725"/>
                  <a:chOff x="7069873" y="4549698"/>
                  <a:chExt cx="1483113" cy="1628429"/>
                </a:xfrm>
              </p:grpSpPr>
              <p:sp>
                <p:nvSpPr>
                  <p:cNvPr id="194" name="Rounded Rectangle 313">
                    <a:extLst>
                      <a:ext uri="{FF2B5EF4-FFF2-40B4-BE49-F238E27FC236}">
                        <a16:creationId xmlns:a16="http://schemas.microsoft.com/office/drawing/2014/main" id="{8150B9FF-4CD2-43BE-A160-6B645CB0CFF4}"/>
                      </a:ext>
                    </a:extLst>
                  </p:cNvPr>
                  <p:cNvSpPr/>
                  <p:nvPr/>
                </p:nvSpPr>
                <p:spPr>
                  <a:xfrm>
                    <a:off x="7069873" y="4549698"/>
                    <a:ext cx="1483112" cy="1628429"/>
                  </a:xfrm>
                  <a:prstGeom prst="roundRect">
                    <a:avLst/>
                  </a:prstGeom>
                  <a:noFill/>
                  <a:ln w="381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5" name="Freeform 314">
                    <a:extLst>
                      <a:ext uri="{FF2B5EF4-FFF2-40B4-BE49-F238E27FC236}">
                        <a16:creationId xmlns:a16="http://schemas.microsoft.com/office/drawing/2014/main" id="{87B1D59B-8E20-45BB-90C4-437D87652F3F}"/>
                      </a:ext>
                    </a:extLst>
                  </p:cNvPr>
                  <p:cNvSpPr/>
                  <p:nvPr/>
                </p:nvSpPr>
                <p:spPr>
                  <a:xfrm>
                    <a:off x="7069874" y="4832716"/>
                    <a:ext cx="1483112" cy="45719"/>
                  </a:xfrm>
                  <a:custGeom>
                    <a:avLst/>
                    <a:gdLst>
                      <a:gd name="connsiteX0" fmla="*/ 0 w 1165225"/>
                      <a:gd name="connsiteY0" fmla="*/ 12848 h 79523"/>
                      <a:gd name="connsiteX1" fmla="*/ 174625 w 1165225"/>
                      <a:gd name="connsiteY1" fmla="*/ 47773 h 79523"/>
                      <a:gd name="connsiteX2" fmla="*/ 311150 w 1165225"/>
                      <a:gd name="connsiteY2" fmla="*/ 148 h 79523"/>
                      <a:gd name="connsiteX3" fmla="*/ 514350 w 1165225"/>
                      <a:gd name="connsiteY3" fmla="*/ 66823 h 79523"/>
                      <a:gd name="connsiteX4" fmla="*/ 650875 w 1165225"/>
                      <a:gd name="connsiteY4" fmla="*/ 22373 h 79523"/>
                      <a:gd name="connsiteX5" fmla="*/ 803275 w 1165225"/>
                      <a:gd name="connsiteY5" fmla="*/ 76348 h 79523"/>
                      <a:gd name="connsiteX6" fmla="*/ 958850 w 1165225"/>
                      <a:gd name="connsiteY6" fmla="*/ 12848 h 79523"/>
                      <a:gd name="connsiteX7" fmla="*/ 1165225 w 1165225"/>
                      <a:gd name="connsiteY7" fmla="*/ 79523 h 79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65225" h="79523">
                        <a:moveTo>
                          <a:pt x="0" y="12848"/>
                        </a:moveTo>
                        <a:cubicBezTo>
                          <a:pt x="61383" y="31369"/>
                          <a:pt x="122767" y="49890"/>
                          <a:pt x="174625" y="47773"/>
                        </a:cubicBezTo>
                        <a:cubicBezTo>
                          <a:pt x="226483" y="45656"/>
                          <a:pt x="254529" y="-3027"/>
                          <a:pt x="311150" y="148"/>
                        </a:cubicBezTo>
                        <a:cubicBezTo>
                          <a:pt x="367771" y="3323"/>
                          <a:pt x="457729" y="63119"/>
                          <a:pt x="514350" y="66823"/>
                        </a:cubicBezTo>
                        <a:cubicBezTo>
                          <a:pt x="570971" y="70527"/>
                          <a:pt x="602721" y="20786"/>
                          <a:pt x="650875" y="22373"/>
                        </a:cubicBezTo>
                        <a:cubicBezTo>
                          <a:pt x="699029" y="23960"/>
                          <a:pt x="751946" y="77935"/>
                          <a:pt x="803275" y="76348"/>
                        </a:cubicBezTo>
                        <a:cubicBezTo>
                          <a:pt x="854604" y="74761"/>
                          <a:pt x="898525" y="12319"/>
                          <a:pt x="958850" y="12848"/>
                        </a:cubicBezTo>
                        <a:cubicBezTo>
                          <a:pt x="1019175" y="13377"/>
                          <a:pt x="1092200" y="46450"/>
                          <a:pt x="1165225" y="79523"/>
                        </a:cubicBezTo>
                      </a:path>
                    </a:pathLst>
                  </a:cu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grpSp>
              <p:nvGrpSpPr>
                <p:cNvPr id="46" name="Group 45">
                  <a:extLst>
                    <a:ext uri="{FF2B5EF4-FFF2-40B4-BE49-F238E27FC236}">
                      <a16:creationId xmlns:a16="http://schemas.microsoft.com/office/drawing/2014/main" id="{41A4EAF7-9AC8-4C0A-8D5F-88364646072E}"/>
                    </a:ext>
                  </a:extLst>
                </p:cNvPr>
                <p:cNvGrpSpPr/>
                <p:nvPr/>
              </p:nvGrpSpPr>
              <p:grpSpPr>
                <a:xfrm>
                  <a:off x="3746296" y="2011366"/>
                  <a:ext cx="589493" cy="654725"/>
                  <a:chOff x="7069873" y="4549698"/>
                  <a:chExt cx="1483113" cy="1628429"/>
                </a:xfrm>
              </p:grpSpPr>
              <p:sp>
                <p:nvSpPr>
                  <p:cNvPr id="192" name="Rounded Rectangle 317">
                    <a:extLst>
                      <a:ext uri="{FF2B5EF4-FFF2-40B4-BE49-F238E27FC236}">
                        <a16:creationId xmlns:a16="http://schemas.microsoft.com/office/drawing/2014/main" id="{A2BCCC19-99E8-430F-A476-6ADC63CC3024}"/>
                      </a:ext>
                    </a:extLst>
                  </p:cNvPr>
                  <p:cNvSpPr/>
                  <p:nvPr/>
                </p:nvSpPr>
                <p:spPr>
                  <a:xfrm>
                    <a:off x="7069873" y="4549698"/>
                    <a:ext cx="1483112" cy="1628429"/>
                  </a:xfrm>
                  <a:prstGeom prst="roundRect">
                    <a:avLst/>
                  </a:prstGeom>
                  <a:noFill/>
                  <a:ln w="381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93" name="Freeform 318">
                    <a:extLst>
                      <a:ext uri="{FF2B5EF4-FFF2-40B4-BE49-F238E27FC236}">
                        <a16:creationId xmlns:a16="http://schemas.microsoft.com/office/drawing/2014/main" id="{8621B828-C7BB-4374-AF53-314C8EA6741C}"/>
                      </a:ext>
                    </a:extLst>
                  </p:cNvPr>
                  <p:cNvSpPr/>
                  <p:nvPr/>
                </p:nvSpPr>
                <p:spPr>
                  <a:xfrm>
                    <a:off x="7069874" y="4832716"/>
                    <a:ext cx="1483112" cy="45719"/>
                  </a:xfrm>
                  <a:custGeom>
                    <a:avLst/>
                    <a:gdLst>
                      <a:gd name="connsiteX0" fmla="*/ 0 w 1165225"/>
                      <a:gd name="connsiteY0" fmla="*/ 12848 h 79523"/>
                      <a:gd name="connsiteX1" fmla="*/ 174625 w 1165225"/>
                      <a:gd name="connsiteY1" fmla="*/ 47773 h 79523"/>
                      <a:gd name="connsiteX2" fmla="*/ 311150 w 1165225"/>
                      <a:gd name="connsiteY2" fmla="*/ 148 h 79523"/>
                      <a:gd name="connsiteX3" fmla="*/ 514350 w 1165225"/>
                      <a:gd name="connsiteY3" fmla="*/ 66823 h 79523"/>
                      <a:gd name="connsiteX4" fmla="*/ 650875 w 1165225"/>
                      <a:gd name="connsiteY4" fmla="*/ 22373 h 79523"/>
                      <a:gd name="connsiteX5" fmla="*/ 803275 w 1165225"/>
                      <a:gd name="connsiteY5" fmla="*/ 76348 h 79523"/>
                      <a:gd name="connsiteX6" fmla="*/ 958850 w 1165225"/>
                      <a:gd name="connsiteY6" fmla="*/ 12848 h 79523"/>
                      <a:gd name="connsiteX7" fmla="*/ 1165225 w 1165225"/>
                      <a:gd name="connsiteY7" fmla="*/ 79523 h 79523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1165225" h="79523">
                        <a:moveTo>
                          <a:pt x="0" y="12848"/>
                        </a:moveTo>
                        <a:cubicBezTo>
                          <a:pt x="61383" y="31369"/>
                          <a:pt x="122767" y="49890"/>
                          <a:pt x="174625" y="47773"/>
                        </a:cubicBezTo>
                        <a:cubicBezTo>
                          <a:pt x="226483" y="45656"/>
                          <a:pt x="254529" y="-3027"/>
                          <a:pt x="311150" y="148"/>
                        </a:cubicBezTo>
                        <a:cubicBezTo>
                          <a:pt x="367771" y="3323"/>
                          <a:pt x="457729" y="63119"/>
                          <a:pt x="514350" y="66823"/>
                        </a:cubicBezTo>
                        <a:cubicBezTo>
                          <a:pt x="570971" y="70527"/>
                          <a:pt x="602721" y="20786"/>
                          <a:pt x="650875" y="22373"/>
                        </a:cubicBezTo>
                        <a:cubicBezTo>
                          <a:pt x="699029" y="23960"/>
                          <a:pt x="751946" y="77935"/>
                          <a:pt x="803275" y="76348"/>
                        </a:cubicBezTo>
                        <a:cubicBezTo>
                          <a:pt x="854604" y="74761"/>
                          <a:pt x="898525" y="12319"/>
                          <a:pt x="958850" y="12848"/>
                        </a:cubicBezTo>
                        <a:cubicBezTo>
                          <a:pt x="1019175" y="13377"/>
                          <a:pt x="1092200" y="46450"/>
                          <a:pt x="1165225" y="79523"/>
                        </a:cubicBezTo>
                      </a:path>
                    </a:pathLst>
                  </a:custGeom>
                  <a:noFill/>
                  <a:ln w="127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id="{EF470A69-9E10-48C1-B52E-08A78200DD5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579199" y="1739895"/>
                  <a:ext cx="0" cy="281835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id="{F52B53C6-81E2-4C4D-B2A8-8DAAB9D1F6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2745092" y="1896229"/>
                  <a:ext cx="0" cy="142023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id="{0D98CD19-E29A-4E83-9BF1-9640C675BC1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230479" y="1879707"/>
                  <a:ext cx="0" cy="151366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id="{6725788B-7400-47D4-B13A-0A805E359B9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420109" y="1872183"/>
                  <a:ext cx="0" cy="158891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id="{A29F5FB6-AAED-4694-A1F8-FBE23B0FA84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946227" y="1876330"/>
                  <a:ext cx="0" cy="124707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2" name="Straight Connector 51">
                  <a:extLst>
                    <a:ext uri="{FF2B5EF4-FFF2-40B4-BE49-F238E27FC236}">
                      <a16:creationId xmlns:a16="http://schemas.microsoft.com/office/drawing/2014/main" id="{8E50A054-8739-4C03-BFB2-C4F75F3CF32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4135856" y="1724263"/>
                  <a:ext cx="0" cy="276774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3" name="Straight Connector 52">
                  <a:extLst>
                    <a:ext uri="{FF2B5EF4-FFF2-40B4-BE49-F238E27FC236}">
                      <a16:creationId xmlns:a16="http://schemas.microsoft.com/office/drawing/2014/main" id="{3A2B0A10-DD98-47D5-893C-48B6BF216C7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738999" y="1884793"/>
                  <a:ext cx="491112" cy="8295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4" name="Straight Connector 53">
                  <a:extLst>
                    <a:ext uri="{FF2B5EF4-FFF2-40B4-BE49-F238E27FC236}">
                      <a16:creationId xmlns:a16="http://schemas.microsoft.com/office/drawing/2014/main" id="{B9D539CE-1EC6-47AF-A7E3-052320C63F7F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15297" y="1880538"/>
                  <a:ext cx="537614" cy="4323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5" name="Straight Connector 54">
                  <a:extLst>
                    <a:ext uri="{FF2B5EF4-FFF2-40B4-BE49-F238E27FC236}">
                      <a16:creationId xmlns:a16="http://schemas.microsoft.com/office/drawing/2014/main" id="{8E105C9E-4BFA-4D4A-85BF-67FCD08E312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10978" y="1317953"/>
                  <a:ext cx="1209714" cy="13675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56" name="Straight Connector 55">
                  <a:extLst>
                    <a:ext uri="{FF2B5EF4-FFF2-40B4-BE49-F238E27FC236}">
                      <a16:creationId xmlns:a16="http://schemas.microsoft.com/office/drawing/2014/main" id="{7E50D3B3-F2AC-4E64-9D76-5B6A1057FA8D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489993" y="1100909"/>
                  <a:ext cx="3123232" cy="20731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57" name="Group 56">
                  <a:extLst>
                    <a:ext uri="{FF2B5EF4-FFF2-40B4-BE49-F238E27FC236}">
                      <a16:creationId xmlns:a16="http://schemas.microsoft.com/office/drawing/2014/main" id="{2F3B1642-7CCC-4BB3-A4AD-CB518315D45E}"/>
                    </a:ext>
                  </a:extLst>
                </p:cNvPr>
                <p:cNvGrpSpPr/>
                <p:nvPr/>
              </p:nvGrpSpPr>
              <p:grpSpPr>
                <a:xfrm>
                  <a:off x="2313171" y="811396"/>
                  <a:ext cx="95550" cy="304470"/>
                  <a:chOff x="10271126" y="3197300"/>
                  <a:chExt cx="209549" cy="757277"/>
                </a:xfrm>
              </p:grpSpPr>
              <p:grpSp>
                <p:nvGrpSpPr>
                  <p:cNvPr id="172" name="Group 171">
                    <a:extLst>
                      <a:ext uri="{FF2B5EF4-FFF2-40B4-BE49-F238E27FC236}">
                        <a16:creationId xmlns:a16="http://schemas.microsoft.com/office/drawing/2014/main" id="{98F16C00-9FC8-4D1F-B870-1653DD09673D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30" y="3650580"/>
                    <a:ext cx="45720" cy="121320"/>
                    <a:chOff x="10361930" y="3650580"/>
                    <a:chExt cx="45720" cy="121320"/>
                  </a:xfrm>
                </p:grpSpPr>
                <p:sp>
                  <p:nvSpPr>
                    <p:cNvPr id="190" name="Triangle 191">
                      <a:extLst>
                        <a:ext uri="{FF2B5EF4-FFF2-40B4-BE49-F238E27FC236}">
                          <a16:creationId xmlns:a16="http://schemas.microsoft.com/office/drawing/2014/main" id="{77E3933C-C8A2-4680-AA41-24C77499C20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1931" y="3722406"/>
                      <a:ext cx="45719" cy="49494"/>
                    </a:xfrm>
                    <a:prstGeom prst="triangle">
                      <a:avLst/>
                    </a:prstGeom>
                    <a:solidFill>
                      <a:srgbClr val="4472C4"/>
                    </a:solidFill>
                    <a:ln w="1270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91" name="Triangle 192">
                      <a:extLst>
                        <a:ext uri="{FF2B5EF4-FFF2-40B4-BE49-F238E27FC236}">
                          <a16:creationId xmlns:a16="http://schemas.microsoft.com/office/drawing/2014/main" id="{095820A7-F367-4B8A-9E9C-3A7EC7F898DF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0361930" y="3650580"/>
                      <a:ext cx="45719" cy="49494"/>
                    </a:xfrm>
                    <a:prstGeom prst="triangle">
                      <a:avLst/>
                    </a:prstGeom>
                    <a:solidFill>
                      <a:srgbClr val="4472C4"/>
                    </a:solidFill>
                    <a:ln w="1270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73" name="Group 172">
                    <a:extLst>
                      <a:ext uri="{FF2B5EF4-FFF2-40B4-BE49-F238E27FC236}">
                        <a16:creationId xmlns:a16="http://schemas.microsoft.com/office/drawing/2014/main" id="{4B677FA6-78A3-491B-B2E9-31DE4DEF7DA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31" y="3771900"/>
                    <a:ext cx="45718" cy="182677"/>
                    <a:chOff x="10361931" y="3771900"/>
                    <a:chExt cx="45718" cy="182677"/>
                  </a:xfrm>
                </p:grpSpPr>
                <p:cxnSp>
                  <p:nvCxnSpPr>
                    <p:cNvPr id="188" name="Straight Connector 187">
                      <a:extLst>
                        <a:ext uri="{FF2B5EF4-FFF2-40B4-BE49-F238E27FC236}">
                          <a16:creationId xmlns:a16="http://schemas.microsoft.com/office/drawing/2014/main" id="{66B81DB0-1514-449E-969A-0903B9A48D6C}"/>
                        </a:ext>
                      </a:extLst>
                    </p:cNvPr>
                    <p:cNvCxnSpPr>
                      <a:cxnSpLocks/>
                      <a:stCxn id="190" idx="2"/>
                    </p:cNvCxnSpPr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89" name="Straight Connector 188">
                      <a:extLst>
                        <a:ext uri="{FF2B5EF4-FFF2-40B4-BE49-F238E27FC236}">
                          <a16:creationId xmlns:a16="http://schemas.microsoft.com/office/drawing/2014/main" id="{3606A937-3B2D-49C2-AB24-DB5126B615E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74" name="Group 173">
                    <a:extLst>
                      <a:ext uri="{FF2B5EF4-FFF2-40B4-BE49-F238E27FC236}">
                        <a16:creationId xmlns:a16="http://schemas.microsoft.com/office/drawing/2014/main" id="{F997C2CF-7BD1-420A-B69A-00EEFBBAD4C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29" y="3521872"/>
                    <a:ext cx="45719" cy="138467"/>
                    <a:chOff x="10361931" y="3771900"/>
                    <a:chExt cx="45718" cy="182677"/>
                  </a:xfrm>
                </p:grpSpPr>
                <p:cxnSp>
                  <p:nvCxnSpPr>
                    <p:cNvPr id="186" name="Straight Connector 185">
                      <a:extLst>
                        <a:ext uri="{FF2B5EF4-FFF2-40B4-BE49-F238E27FC236}">
                          <a16:creationId xmlns:a16="http://schemas.microsoft.com/office/drawing/2014/main" id="{00841D2C-110A-4458-A688-A14C54D89C4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87" name="Straight Connector 186">
                      <a:extLst>
                        <a:ext uri="{FF2B5EF4-FFF2-40B4-BE49-F238E27FC236}">
                          <a16:creationId xmlns:a16="http://schemas.microsoft.com/office/drawing/2014/main" id="{8D66FC44-6255-46FF-AAF9-48D30353BF6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cxnSp>
                <p:nvCxnSpPr>
                  <p:cNvPr id="175" name="Straight Connector 174">
                    <a:extLst>
                      <a:ext uri="{FF2B5EF4-FFF2-40B4-BE49-F238E27FC236}">
                        <a16:creationId xmlns:a16="http://schemas.microsoft.com/office/drawing/2014/main" id="{36D195B8-CA3C-4528-80E0-E06FB19CAE00}"/>
                      </a:ext>
                    </a:extLst>
                  </p:cNvPr>
                  <p:cNvCxnSpPr/>
                  <p:nvPr/>
                </p:nvCxnSpPr>
                <p:spPr>
                  <a:xfrm>
                    <a:off x="10361929" y="3521872"/>
                    <a:ext cx="44450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76" name="Straight Connector 175">
                    <a:extLst>
                      <a:ext uri="{FF2B5EF4-FFF2-40B4-BE49-F238E27FC236}">
                        <a16:creationId xmlns:a16="http://schemas.microsoft.com/office/drawing/2014/main" id="{D2DA3011-3140-4A50-A499-3B096DCE9FEF}"/>
                      </a:ext>
                    </a:extLst>
                  </p:cNvPr>
                  <p:cNvCxnSpPr/>
                  <p:nvPr/>
                </p:nvCxnSpPr>
                <p:spPr>
                  <a:xfrm>
                    <a:off x="10361929" y="3432972"/>
                    <a:ext cx="44450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77" name="Straight Connector 176">
                    <a:extLst>
                      <a:ext uri="{FF2B5EF4-FFF2-40B4-BE49-F238E27FC236}">
                        <a16:creationId xmlns:a16="http://schemas.microsoft.com/office/drawing/2014/main" id="{26A369A6-56F9-439A-B911-A9713FDD6420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10361929" y="3429000"/>
                    <a:ext cx="44450" cy="92872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178" name="Group 177">
                    <a:extLst>
                      <a:ext uri="{FF2B5EF4-FFF2-40B4-BE49-F238E27FC236}">
                        <a16:creationId xmlns:a16="http://schemas.microsoft.com/office/drawing/2014/main" id="{13C66B4F-CE19-4D59-9D32-E4EFD3A8E9B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0661" y="3253501"/>
                    <a:ext cx="45718" cy="182677"/>
                    <a:chOff x="10361931" y="3771900"/>
                    <a:chExt cx="45718" cy="182677"/>
                  </a:xfrm>
                </p:grpSpPr>
                <p:cxnSp>
                  <p:nvCxnSpPr>
                    <p:cNvPr id="184" name="Straight Connector 183">
                      <a:extLst>
                        <a:ext uri="{FF2B5EF4-FFF2-40B4-BE49-F238E27FC236}">
                          <a16:creationId xmlns:a16="http://schemas.microsoft.com/office/drawing/2014/main" id="{03C442D5-F01D-46FA-A1FE-B5CD9067820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85" name="Straight Connector 184">
                      <a:extLst>
                        <a:ext uri="{FF2B5EF4-FFF2-40B4-BE49-F238E27FC236}">
                          <a16:creationId xmlns:a16="http://schemas.microsoft.com/office/drawing/2014/main" id="{23A10357-0F98-4ECA-8738-7419FB2F1AE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cxnSp>
                <p:nvCxnSpPr>
                  <p:cNvPr id="179" name="Straight Connector 178">
                    <a:extLst>
                      <a:ext uri="{FF2B5EF4-FFF2-40B4-BE49-F238E27FC236}">
                        <a16:creationId xmlns:a16="http://schemas.microsoft.com/office/drawing/2014/main" id="{8A5DC217-0180-461B-A9D0-0421BC245146}"/>
                      </a:ext>
                    </a:extLst>
                  </p:cNvPr>
                  <p:cNvCxnSpPr/>
                  <p:nvPr/>
                </p:nvCxnSpPr>
                <p:spPr>
                  <a:xfrm>
                    <a:off x="10406379" y="3260800"/>
                    <a:ext cx="74296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80" name="Straight Connector 179">
                    <a:extLst>
                      <a:ext uri="{FF2B5EF4-FFF2-40B4-BE49-F238E27FC236}">
                        <a16:creationId xmlns:a16="http://schemas.microsoft.com/office/drawing/2014/main" id="{FA002DBA-7C1F-47F8-845C-0F1A110596D9}"/>
                      </a:ext>
                    </a:extLst>
                  </p:cNvPr>
                  <p:cNvCxnSpPr/>
                  <p:nvPr/>
                </p:nvCxnSpPr>
                <p:spPr>
                  <a:xfrm>
                    <a:off x="10286365" y="3266276"/>
                    <a:ext cx="74296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81" name="Straight Connector 180">
                    <a:extLst>
                      <a:ext uri="{FF2B5EF4-FFF2-40B4-BE49-F238E27FC236}">
                        <a16:creationId xmlns:a16="http://schemas.microsoft.com/office/drawing/2014/main" id="{3C17C666-D9F2-450A-B7FF-73D8B7F8FD1B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271126" y="3197300"/>
                    <a:ext cx="204787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82" name="Straight Connector 181">
                    <a:extLst>
                      <a:ext uri="{FF2B5EF4-FFF2-40B4-BE49-F238E27FC236}">
                        <a16:creationId xmlns:a16="http://schemas.microsoft.com/office/drawing/2014/main" id="{B704BABF-A0FB-4707-94F7-98C72005DB6E}"/>
                      </a:ext>
                    </a:extLst>
                  </p:cNvPr>
                  <p:cNvCxnSpPr/>
                  <p:nvPr/>
                </p:nvCxnSpPr>
                <p:spPr>
                  <a:xfrm>
                    <a:off x="10480675" y="3203575"/>
                    <a:ext cx="0" cy="49926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83" name="Straight Connector 182">
                    <a:extLst>
                      <a:ext uri="{FF2B5EF4-FFF2-40B4-BE49-F238E27FC236}">
                        <a16:creationId xmlns:a16="http://schemas.microsoft.com/office/drawing/2014/main" id="{DC8B33AA-2C54-465C-8273-466E5F631A4C}"/>
                      </a:ext>
                    </a:extLst>
                  </p:cNvPr>
                  <p:cNvCxnSpPr/>
                  <p:nvPr/>
                </p:nvCxnSpPr>
                <p:spPr>
                  <a:xfrm>
                    <a:off x="10286365" y="3203138"/>
                    <a:ext cx="0" cy="49926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</p:grpSp>
            <p:grpSp>
              <p:nvGrpSpPr>
                <p:cNvPr id="58" name="Group 57">
                  <a:extLst>
                    <a:ext uri="{FF2B5EF4-FFF2-40B4-BE49-F238E27FC236}">
                      <a16:creationId xmlns:a16="http://schemas.microsoft.com/office/drawing/2014/main" id="{8EDECA59-B18C-4030-A571-56A41D5A98D2}"/>
                    </a:ext>
                  </a:extLst>
                </p:cNvPr>
                <p:cNvGrpSpPr/>
                <p:nvPr/>
              </p:nvGrpSpPr>
              <p:grpSpPr>
                <a:xfrm>
                  <a:off x="2915744" y="831971"/>
                  <a:ext cx="95550" cy="304470"/>
                  <a:chOff x="10271126" y="3197300"/>
                  <a:chExt cx="209549" cy="757277"/>
                </a:xfrm>
              </p:grpSpPr>
              <p:grpSp>
                <p:nvGrpSpPr>
                  <p:cNvPr id="152" name="Group 151">
                    <a:extLst>
                      <a:ext uri="{FF2B5EF4-FFF2-40B4-BE49-F238E27FC236}">
                        <a16:creationId xmlns:a16="http://schemas.microsoft.com/office/drawing/2014/main" id="{C9E4A39A-61D0-4131-8333-5B8D3E16F36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30" y="3650580"/>
                    <a:ext cx="45720" cy="121320"/>
                    <a:chOff x="10361930" y="3650580"/>
                    <a:chExt cx="45720" cy="121320"/>
                  </a:xfrm>
                </p:grpSpPr>
                <p:sp>
                  <p:nvSpPr>
                    <p:cNvPr id="170" name="Triangle 212">
                      <a:extLst>
                        <a:ext uri="{FF2B5EF4-FFF2-40B4-BE49-F238E27FC236}">
                          <a16:creationId xmlns:a16="http://schemas.microsoft.com/office/drawing/2014/main" id="{8249F888-5A4A-4B9A-97F2-B97BFF3BDFF4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1931" y="3722406"/>
                      <a:ext cx="45719" cy="49494"/>
                    </a:xfrm>
                    <a:prstGeom prst="triangle">
                      <a:avLst/>
                    </a:prstGeom>
                    <a:solidFill>
                      <a:srgbClr val="4472C4"/>
                    </a:solidFill>
                    <a:ln w="1270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71" name="Triangle 213">
                      <a:extLst>
                        <a:ext uri="{FF2B5EF4-FFF2-40B4-BE49-F238E27FC236}">
                          <a16:creationId xmlns:a16="http://schemas.microsoft.com/office/drawing/2014/main" id="{43BFB7AB-6692-4A3E-9716-8AABA82D23A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0361930" y="3650580"/>
                      <a:ext cx="45719" cy="49494"/>
                    </a:xfrm>
                    <a:prstGeom prst="triangle">
                      <a:avLst/>
                    </a:prstGeom>
                    <a:solidFill>
                      <a:srgbClr val="4472C4"/>
                    </a:solidFill>
                    <a:ln w="1270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53" name="Group 152">
                    <a:extLst>
                      <a:ext uri="{FF2B5EF4-FFF2-40B4-BE49-F238E27FC236}">
                        <a16:creationId xmlns:a16="http://schemas.microsoft.com/office/drawing/2014/main" id="{F51BEA9F-B53F-456B-A23C-59F1C1167B63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31" y="3771900"/>
                    <a:ext cx="45718" cy="182677"/>
                    <a:chOff x="10361931" y="3771900"/>
                    <a:chExt cx="45718" cy="182677"/>
                  </a:xfrm>
                </p:grpSpPr>
                <p:cxnSp>
                  <p:nvCxnSpPr>
                    <p:cNvPr id="168" name="Straight Connector 167">
                      <a:extLst>
                        <a:ext uri="{FF2B5EF4-FFF2-40B4-BE49-F238E27FC236}">
                          <a16:creationId xmlns:a16="http://schemas.microsoft.com/office/drawing/2014/main" id="{14109526-776B-4A65-A2E9-036437EA7560}"/>
                        </a:ext>
                      </a:extLst>
                    </p:cNvPr>
                    <p:cNvCxnSpPr>
                      <a:cxnSpLocks/>
                      <a:stCxn id="170" idx="2"/>
                    </p:cNvCxnSpPr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69" name="Straight Connector 168">
                      <a:extLst>
                        <a:ext uri="{FF2B5EF4-FFF2-40B4-BE49-F238E27FC236}">
                          <a16:creationId xmlns:a16="http://schemas.microsoft.com/office/drawing/2014/main" id="{10A0B62E-D312-49CE-97CB-DE020784423B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54" name="Group 153">
                    <a:extLst>
                      <a:ext uri="{FF2B5EF4-FFF2-40B4-BE49-F238E27FC236}">
                        <a16:creationId xmlns:a16="http://schemas.microsoft.com/office/drawing/2014/main" id="{480EDE44-2BF2-4190-97F4-01F998C17AC8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29" y="3521872"/>
                    <a:ext cx="45719" cy="138467"/>
                    <a:chOff x="10361931" y="3771900"/>
                    <a:chExt cx="45718" cy="182677"/>
                  </a:xfrm>
                </p:grpSpPr>
                <p:cxnSp>
                  <p:nvCxnSpPr>
                    <p:cNvPr id="166" name="Straight Connector 165">
                      <a:extLst>
                        <a:ext uri="{FF2B5EF4-FFF2-40B4-BE49-F238E27FC236}">
                          <a16:creationId xmlns:a16="http://schemas.microsoft.com/office/drawing/2014/main" id="{DA2DEB12-ACA4-4B9F-8365-FEA6A80680F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67" name="Straight Connector 166">
                      <a:extLst>
                        <a:ext uri="{FF2B5EF4-FFF2-40B4-BE49-F238E27FC236}">
                          <a16:creationId xmlns:a16="http://schemas.microsoft.com/office/drawing/2014/main" id="{97D325F4-60C0-4242-976F-503D7D1E3DC5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cxnSp>
                <p:nvCxnSpPr>
                  <p:cNvPr id="155" name="Straight Connector 154">
                    <a:extLst>
                      <a:ext uri="{FF2B5EF4-FFF2-40B4-BE49-F238E27FC236}">
                        <a16:creationId xmlns:a16="http://schemas.microsoft.com/office/drawing/2014/main" id="{B924BB41-A627-4EE4-A3EB-CA26E71DD7C1}"/>
                      </a:ext>
                    </a:extLst>
                  </p:cNvPr>
                  <p:cNvCxnSpPr/>
                  <p:nvPr/>
                </p:nvCxnSpPr>
                <p:spPr>
                  <a:xfrm>
                    <a:off x="10361929" y="3521872"/>
                    <a:ext cx="44450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56" name="Straight Connector 155">
                    <a:extLst>
                      <a:ext uri="{FF2B5EF4-FFF2-40B4-BE49-F238E27FC236}">
                        <a16:creationId xmlns:a16="http://schemas.microsoft.com/office/drawing/2014/main" id="{DDDE03E7-A819-4D2E-8169-FA1191EAEB90}"/>
                      </a:ext>
                    </a:extLst>
                  </p:cNvPr>
                  <p:cNvCxnSpPr/>
                  <p:nvPr/>
                </p:nvCxnSpPr>
                <p:spPr>
                  <a:xfrm>
                    <a:off x="10361929" y="3432972"/>
                    <a:ext cx="44450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57" name="Straight Connector 156">
                    <a:extLst>
                      <a:ext uri="{FF2B5EF4-FFF2-40B4-BE49-F238E27FC236}">
                        <a16:creationId xmlns:a16="http://schemas.microsoft.com/office/drawing/2014/main" id="{9A2E617F-6034-4B37-B64A-6AB1607DC498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10361929" y="3429000"/>
                    <a:ext cx="44450" cy="92872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158" name="Group 157">
                    <a:extLst>
                      <a:ext uri="{FF2B5EF4-FFF2-40B4-BE49-F238E27FC236}">
                        <a16:creationId xmlns:a16="http://schemas.microsoft.com/office/drawing/2014/main" id="{5E0B2981-CD33-4522-B4B4-5FCB97958C1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0661" y="3253501"/>
                    <a:ext cx="45718" cy="182677"/>
                    <a:chOff x="10361931" y="3771900"/>
                    <a:chExt cx="45718" cy="182677"/>
                  </a:xfrm>
                </p:grpSpPr>
                <p:cxnSp>
                  <p:nvCxnSpPr>
                    <p:cNvPr id="164" name="Straight Connector 163">
                      <a:extLst>
                        <a:ext uri="{FF2B5EF4-FFF2-40B4-BE49-F238E27FC236}">
                          <a16:creationId xmlns:a16="http://schemas.microsoft.com/office/drawing/2014/main" id="{0BF4C3E6-A067-459B-BC5E-4A81FD6033FC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65" name="Straight Connector 164">
                      <a:extLst>
                        <a:ext uri="{FF2B5EF4-FFF2-40B4-BE49-F238E27FC236}">
                          <a16:creationId xmlns:a16="http://schemas.microsoft.com/office/drawing/2014/main" id="{6AC6368E-9B55-4FB5-81CD-ADFA7D98A16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cxnSp>
                <p:nvCxnSpPr>
                  <p:cNvPr id="159" name="Straight Connector 158">
                    <a:extLst>
                      <a:ext uri="{FF2B5EF4-FFF2-40B4-BE49-F238E27FC236}">
                        <a16:creationId xmlns:a16="http://schemas.microsoft.com/office/drawing/2014/main" id="{8C0A47CA-7376-45D8-929F-A755F8A08FA3}"/>
                      </a:ext>
                    </a:extLst>
                  </p:cNvPr>
                  <p:cNvCxnSpPr/>
                  <p:nvPr/>
                </p:nvCxnSpPr>
                <p:spPr>
                  <a:xfrm>
                    <a:off x="10406379" y="3260800"/>
                    <a:ext cx="74296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0" name="Straight Connector 159">
                    <a:extLst>
                      <a:ext uri="{FF2B5EF4-FFF2-40B4-BE49-F238E27FC236}">
                        <a16:creationId xmlns:a16="http://schemas.microsoft.com/office/drawing/2014/main" id="{3583F278-DD27-4A31-99A7-88496A092BAB}"/>
                      </a:ext>
                    </a:extLst>
                  </p:cNvPr>
                  <p:cNvCxnSpPr/>
                  <p:nvPr/>
                </p:nvCxnSpPr>
                <p:spPr>
                  <a:xfrm>
                    <a:off x="10286365" y="3266276"/>
                    <a:ext cx="74296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1" name="Straight Connector 160">
                    <a:extLst>
                      <a:ext uri="{FF2B5EF4-FFF2-40B4-BE49-F238E27FC236}">
                        <a16:creationId xmlns:a16="http://schemas.microsoft.com/office/drawing/2014/main" id="{1151C681-78B4-490F-A536-978868B40C4E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271126" y="3197300"/>
                    <a:ext cx="204787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2" name="Straight Connector 161">
                    <a:extLst>
                      <a:ext uri="{FF2B5EF4-FFF2-40B4-BE49-F238E27FC236}">
                        <a16:creationId xmlns:a16="http://schemas.microsoft.com/office/drawing/2014/main" id="{C40B503A-0A50-4ADB-9EAC-93D20B505154}"/>
                      </a:ext>
                    </a:extLst>
                  </p:cNvPr>
                  <p:cNvCxnSpPr/>
                  <p:nvPr/>
                </p:nvCxnSpPr>
                <p:spPr>
                  <a:xfrm>
                    <a:off x="10480675" y="3203575"/>
                    <a:ext cx="0" cy="49926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63" name="Straight Connector 162">
                    <a:extLst>
                      <a:ext uri="{FF2B5EF4-FFF2-40B4-BE49-F238E27FC236}">
                        <a16:creationId xmlns:a16="http://schemas.microsoft.com/office/drawing/2014/main" id="{FF35447F-3D83-4AFB-A1D1-55EDEAFBC60A}"/>
                      </a:ext>
                    </a:extLst>
                  </p:cNvPr>
                  <p:cNvCxnSpPr/>
                  <p:nvPr/>
                </p:nvCxnSpPr>
                <p:spPr>
                  <a:xfrm>
                    <a:off x="10286365" y="3203138"/>
                    <a:ext cx="0" cy="49926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</p:grpSp>
            <p:grpSp>
              <p:nvGrpSpPr>
                <p:cNvPr id="59" name="Group 58">
                  <a:extLst>
                    <a:ext uri="{FF2B5EF4-FFF2-40B4-BE49-F238E27FC236}">
                      <a16:creationId xmlns:a16="http://schemas.microsoft.com/office/drawing/2014/main" id="{E71EB1D8-0ADF-44F8-905F-052AF0FFE36E}"/>
                    </a:ext>
                  </a:extLst>
                </p:cNvPr>
                <p:cNvGrpSpPr/>
                <p:nvPr/>
              </p:nvGrpSpPr>
              <p:grpSpPr>
                <a:xfrm>
                  <a:off x="3598754" y="806804"/>
                  <a:ext cx="95550" cy="304470"/>
                  <a:chOff x="10271126" y="3197300"/>
                  <a:chExt cx="209549" cy="757277"/>
                </a:xfrm>
              </p:grpSpPr>
              <p:grpSp>
                <p:nvGrpSpPr>
                  <p:cNvPr id="132" name="Group 131">
                    <a:extLst>
                      <a:ext uri="{FF2B5EF4-FFF2-40B4-BE49-F238E27FC236}">
                        <a16:creationId xmlns:a16="http://schemas.microsoft.com/office/drawing/2014/main" id="{BBFFE79E-23DE-418C-B3C0-DF8E02957AF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30" y="3650580"/>
                    <a:ext cx="45720" cy="121320"/>
                    <a:chOff x="10361930" y="3650580"/>
                    <a:chExt cx="45720" cy="121320"/>
                  </a:xfrm>
                </p:grpSpPr>
                <p:sp>
                  <p:nvSpPr>
                    <p:cNvPr id="150" name="Triangle 233">
                      <a:extLst>
                        <a:ext uri="{FF2B5EF4-FFF2-40B4-BE49-F238E27FC236}">
                          <a16:creationId xmlns:a16="http://schemas.microsoft.com/office/drawing/2014/main" id="{51A030AD-3C81-4939-8998-2B4A7AE0B65B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1931" y="3722406"/>
                      <a:ext cx="45719" cy="49494"/>
                    </a:xfrm>
                    <a:prstGeom prst="triangle">
                      <a:avLst/>
                    </a:prstGeom>
                    <a:solidFill>
                      <a:srgbClr val="4472C4"/>
                    </a:solidFill>
                    <a:ln w="1270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51" name="Triangle 234">
                      <a:extLst>
                        <a:ext uri="{FF2B5EF4-FFF2-40B4-BE49-F238E27FC236}">
                          <a16:creationId xmlns:a16="http://schemas.microsoft.com/office/drawing/2014/main" id="{9E466D3A-ECAA-4648-B715-4AC438C57C47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0361930" y="3650580"/>
                      <a:ext cx="45719" cy="49494"/>
                    </a:xfrm>
                    <a:prstGeom prst="triangle">
                      <a:avLst/>
                    </a:prstGeom>
                    <a:solidFill>
                      <a:srgbClr val="4472C4"/>
                    </a:solidFill>
                    <a:ln w="1270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33" name="Group 132">
                    <a:extLst>
                      <a:ext uri="{FF2B5EF4-FFF2-40B4-BE49-F238E27FC236}">
                        <a16:creationId xmlns:a16="http://schemas.microsoft.com/office/drawing/2014/main" id="{8544DDB8-CAFF-44C6-B871-5C389ABDB1DC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31" y="3771900"/>
                    <a:ext cx="45718" cy="182677"/>
                    <a:chOff x="10361931" y="3771900"/>
                    <a:chExt cx="45718" cy="182677"/>
                  </a:xfrm>
                </p:grpSpPr>
                <p:cxnSp>
                  <p:nvCxnSpPr>
                    <p:cNvPr id="148" name="Straight Connector 147">
                      <a:extLst>
                        <a:ext uri="{FF2B5EF4-FFF2-40B4-BE49-F238E27FC236}">
                          <a16:creationId xmlns:a16="http://schemas.microsoft.com/office/drawing/2014/main" id="{DAA39D0F-55B3-4A64-8697-4D79F9F59425}"/>
                        </a:ext>
                      </a:extLst>
                    </p:cNvPr>
                    <p:cNvCxnSpPr>
                      <a:cxnSpLocks/>
                      <a:stCxn id="150" idx="2"/>
                    </p:cNvCxnSpPr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9" name="Straight Connector 148">
                      <a:extLst>
                        <a:ext uri="{FF2B5EF4-FFF2-40B4-BE49-F238E27FC236}">
                          <a16:creationId xmlns:a16="http://schemas.microsoft.com/office/drawing/2014/main" id="{51BD5825-1D13-4071-8A08-079CB34A876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34" name="Group 133">
                    <a:extLst>
                      <a:ext uri="{FF2B5EF4-FFF2-40B4-BE49-F238E27FC236}">
                        <a16:creationId xmlns:a16="http://schemas.microsoft.com/office/drawing/2014/main" id="{55641723-3AAA-41C9-98F6-823DDC276119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29" y="3521872"/>
                    <a:ext cx="45719" cy="138467"/>
                    <a:chOff x="10361931" y="3771900"/>
                    <a:chExt cx="45718" cy="182677"/>
                  </a:xfrm>
                </p:grpSpPr>
                <p:cxnSp>
                  <p:nvCxnSpPr>
                    <p:cNvPr id="146" name="Straight Connector 145">
                      <a:extLst>
                        <a:ext uri="{FF2B5EF4-FFF2-40B4-BE49-F238E27FC236}">
                          <a16:creationId xmlns:a16="http://schemas.microsoft.com/office/drawing/2014/main" id="{13BE1CA7-CC1E-41A9-B86F-5B904D06A66F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7" name="Straight Connector 146">
                      <a:extLst>
                        <a:ext uri="{FF2B5EF4-FFF2-40B4-BE49-F238E27FC236}">
                          <a16:creationId xmlns:a16="http://schemas.microsoft.com/office/drawing/2014/main" id="{68126D31-9EEE-4950-8540-946CB70D26E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cxnSp>
                <p:nvCxnSpPr>
                  <p:cNvPr id="135" name="Straight Connector 134">
                    <a:extLst>
                      <a:ext uri="{FF2B5EF4-FFF2-40B4-BE49-F238E27FC236}">
                        <a16:creationId xmlns:a16="http://schemas.microsoft.com/office/drawing/2014/main" id="{2D2EFBD8-843E-44F0-A1F7-74FC67028BB6}"/>
                      </a:ext>
                    </a:extLst>
                  </p:cNvPr>
                  <p:cNvCxnSpPr/>
                  <p:nvPr/>
                </p:nvCxnSpPr>
                <p:spPr>
                  <a:xfrm>
                    <a:off x="10361929" y="3521872"/>
                    <a:ext cx="44450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36" name="Straight Connector 135">
                    <a:extLst>
                      <a:ext uri="{FF2B5EF4-FFF2-40B4-BE49-F238E27FC236}">
                        <a16:creationId xmlns:a16="http://schemas.microsoft.com/office/drawing/2014/main" id="{40760B6C-C0E4-43DF-A0DB-7D89FB1779F3}"/>
                      </a:ext>
                    </a:extLst>
                  </p:cNvPr>
                  <p:cNvCxnSpPr/>
                  <p:nvPr/>
                </p:nvCxnSpPr>
                <p:spPr>
                  <a:xfrm>
                    <a:off x="10361929" y="3432972"/>
                    <a:ext cx="44450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37" name="Straight Connector 136">
                    <a:extLst>
                      <a:ext uri="{FF2B5EF4-FFF2-40B4-BE49-F238E27FC236}">
                        <a16:creationId xmlns:a16="http://schemas.microsoft.com/office/drawing/2014/main" id="{E41EBCE2-6BD3-4829-B4C0-02611E831CF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10361929" y="3429000"/>
                    <a:ext cx="44450" cy="92872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138" name="Group 137">
                    <a:extLst>
                      <a:ext uri="{FF2B5EF4-FFF2-40B4-BE49-F238E27FC236}">
                        <a16:creationId xmlns:a16="http://schemas.microsoft.com/office/drawing/2014/main" id="{2B76C621-A9E4-4048-B522-960D9110146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0661" y="3253501"/>
                    <a:ext cx="45718" cy="182677"/>
                    <a:chOff x="10361931" y="3771900"/>
                    <a:chExt cx="45718" cy="182677"/>
                  </a:xfrm>
                </p:grpSpPr>
                <p:cxnSp>
                  <p:nvCxnSpPr>
                    <p:cNvPr id="144" name="Straight Connector 143">
                      <a:extLst>
                        <a:ext uri="{FF2B5EF4-FFF2-40B4-BE49-F238E27FC236}">
                          <a16:creationId xmlns:a16="http://schemas.microsoft.com/office/drawing/2014/main" id="{8A1EE8F7-30FA-41D4-B866-C74E025B94DE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5" name="Straight Connector 144">
                      <a:extLst>
                        <a:ext uri="{FF2B5EF4-FFF2-40B4-BE49-F238E27FC236}">
                          <a16:creationId xmlns:a16="http://schemas.microsoft.com/office/drawing/2014/main" id="{3632AEA5-732F-44E6-ADB8-0B538811C774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cxnSp>
                <p:nvCxnSpPr>
                  <p:cNvPr id="139" name="Straight Connector 138">
                    <a:extLst>
                      <a:ext uri="{FF2B5EF4-FFF2-40B4-BE49-F238E27FC236}">
                        <a16:creationId xmlns:a16="http://schemas.microsoft.com/office/drawing/2014/main" id="{129768D8-BC0E-4D4B-95AB-3F2B25539E3B}"/>
                      </a:ext>
                    </a:extLst>
                  </p:cNvPr>
                  <p:cNvCxnSpPr/>
                  <p:nvPr/>
                </p:nvCxnSpPr>
                <p:spPr>
                  <a:xfrm>
                    <a:off x="10406379" y="3260800"/>
                    <a:ext cx="74296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40" name="Straight Connector 139">
                    <a:extLst>
                      <a:ext uri="{FF2B5EF4-FFF2-40B4-BE49-F238E27FC236}">
                        <a16:creationId xmlns:a16="http://schemas.microsoft.com/office/drawing/2014/main" id="{C89BD1D6-D0E3-40E1-B13A-0661CF48148C}"/>
                      </a:ext>
                    </a:extLst>
                  </p:cNvPr>
                  <p:cNvCxnSpPr/>
                  <p:nvPr/>
                </p:nvCxnSpPr>
                <p:spPr>
                  <a:xfrm>
                    <a:off x="10286365" y="3266276"/>
                    <a:ext cx="74296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41" name="Straight Connector 140">
                    <a:extLst>
                      <a:ext uri="{FF2B5EF4-FFF2-40B4-BE49-F238E27FC236}">
                        <a16:creationId xmlns:a16="http://schemas.microsoft.com/office/drawing/2014/main" id="{A95A22EE-E117-4568-8889-9597295130B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271126" y="3197300"/>
                    <a:ext cx="204787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42" name="Straight Connector 141">
                    <a:extLst>
                      <a:ext uri="{FF2B5EF4-FFF2-40B4-BE49-F238E27FC236}">
                        <a16:creationId xmlns:a16="http://schemas.microsoft.com/office/drawing/2014/main" id="{4691AEC5-B4C9-4BA1-BF25-C519F27C1110}"/>
                      </a:ext>
                    </a:extLst>
                  </p:cNvPr>
                  <p:cNvCxnSpPr/>
                  <p:nvPr/>
                </p:nvCxnSpPr>
                <p:spPr>
                  <a:xfrm>
                    <a:off x="10480675" y="3203575"/>
                    <a:ext cx="0" cy="49926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43" name="Straight Connector 142">
                    <a:extLst>
                      <a:ext uri="{FF2B5EF4-FFF2-40B4-BE49-F238E27FC236}">
                        <a16:creationId xmlns:a16="http://schemas.microsoft.com/office/drawing/2014/main" id="{75A09D69-18F2-4B43-B4CD-187F6CFC3795}"/>
                      </a:ext>
                    </a:extLst>
                  </p:cNvPr>
                  <p:cNvCxnSpPr/>
                  <p:nvPr/>
                </p:nvCxnSpPr>
                <p:spPr>
                  <a:xfrm>
                    <a:off x="10286365" y="3203138"/>
                    <a:ext cx="0" cy="49926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</p:grpSp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id="{945CA07C-3CE1-4FA3-993F-8BE84594A16D}"/>
                    </a:ext>
                  </a:extLst>
                </p:cNvPr>
                <p:cNvGrpSpPr/>
                <p:nvPr/>
              </p:nvGrpSpPr>
              <p:grpSpPr>
                <a:xfrm>
                  <a:off x="4262421" y="822075"/>
                  <a:ext cx="95550" cy="304470"/>
                  <a:chOff x="10271126" y="3197300"/>
                  <a:chExt cx="209549" cy="757277"/>
                </a:xfrm>
              </p:grpSpPr>
              <p:grpSp>
                <p:nvGrpSpPr>
                  <p:cNvPr id="112" name="Group 111">
                    <a:extLst>
                      <a:ext uri="{FF2B5EF4-FFF2-40B4-BE49-F238E27FC236}">
                        <a16:creationId xmlns:a16="http://schemas.microsoft.com/office/drawing/2014/main" id="{B5C737DE-A302-4A5E-A460-BB669B65C1EA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30" y="3650580"/>
                    <a:ext cx="45720" cy="121320"/>
                    <a:chOff x="10361930" y="3650580"/>
                    <a:chExt cx="45720" cy="121320"/>
                  </a:xfrm>
                </p:grpSpPr>
                <p:sp>
                  <p:nvSpPr>
                    <p:cNvPr id="130" name="Triangle 301">
                      <a:extLst>
                        <a:ext uri="{FF2B5EF4-FFF2-40B4-BE49-F238E27FC236}">
                          <a16:creationId xmlns:a16="http://schemas.microsoft.com/office/drawing/2014/main" id="{C0E29F53-B664-4AE6-82F5-27BEE9877816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10361931" y="3722406"/>
                      <a:ext cx="45719" cy="49494"/>
                    </a:xfrm>
                    <a:prstGeom prst="triangle">
                      <a:avLst/>
                    </a:prstGeom>
                    <a:solidFill>
                      <a:srgbClr val="4472C4"/>
                    </a:solidFill>
                    <a:ln w="1270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  <p:sp>
                  <p:nvSpPr>
                    <p:cNvPr id="131" name="Triangle 302">
                      <a:extLst>
                        <a:ext uri="{FF2B5EF4-FFF2-40B4-BE49-F238E27FC236}">
                          <a16:creationId xmlns:a16="http://schemas.microsoft.com/office/drawing/2014/main" id="{9E750BFA-F456-45A8-B1A2-07772DC74E30}"/>
                        </a:ext>
                      </a:extLst>
                    </p:cNvPr>
                    <p:cNvSpPr/>
                    <p:nvPr/>
                  </p:nvSpPr>
                  <p:spPr>
                    <a:xfrm flipV="1">
                      <a:off x="10361930" y="3650580"/>
                      <a:ext cx="45719" cy="49494"/>
                    </a:xfrm>
                    <a:prstGeom prst="triangle">
                      <a:avLst/>
                    </a:prstGeom>
                    <a:solidFill>
                      <a:srgbClr val="4472C4"/>
                    </a:solidFill>
                    <a:ln w="1270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  <p:txBody>
                    <a:bodyPr rtlCol="0" anchor="ctr"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Calibri" panose="020F0502020204030204"/>
                        <a:ea typeface="+mn-ea"/>
                        <a:cs typeface="+mn-cs"/>
                      </a:endParaRPr>
                    </a:p>
                  </p:txBody>
                </p:sp>
              </p:grpSp>
              <p:grpSp>
                <p:nvGrpSpPr>
                  <p:cNvPr id="113" name="Group 112">
                    <a:extLst>
                      <a:ext uri="{FF2B5EF4-FFF2-40B4-BE49-F238E27FC236}">
                        <a16:creationId xmlns:a16="http://schemas.microsoft.com/office/drawing/2014/main" id="{4AB2561A-6041-47FF-A374-E2D9A0470AB7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31" y="3771900"/>
                    <a:ext cx="45718" cy="182677"/>
                    <a:chOff x="10361931" y="3771900"/>
                    <a:chExt cx="45718" cy="182677"/>
                  </a:xfrm>
                </p:grpSpPr>
                <p:cxnSp>
                  <p:nvCxnSpPr>
                    <p:cNvPr id="128" name="Straight Connector 127">
                      <a:extLst>
                        <a:ext uri="{FF2B5EF4-FFF2-40B4-BE49-F238E27FC236}">
                          <a16:creationId xmlns:a16="http://schemas.microsoft.com/office/drawing/2014/main" id="{1F350687-ACE1-493F-9CAA-240B65A9211F}"/>
                        </a:ext>
                      </a:extLst>
                    </p:cNvPr>
                    <p:cNvCxnSpPr>
                      <a:cxnSpLocks/>
                      <a:stCxn id="130" idx="2"/>
                    </p:cNvCxnSpPr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29" name="Straight Connector 128">
                      <a:extLst>
                        <a:ext uri="{FF2B5EF4-FFF2-40B4-BE49-F238E27FC236}">
                          <a16:creationId xmlns:a16="http://schemas.microsoft.com/office/drawing/2014/main" id="{8B6F420E-A3AA-4072-ADB5-C3528B4F4717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grpSp>
                <p:nvGrpSpPr>
                  <p:cNvPr id="114" name="Group 113">
                    <a:extLst>
                      <a:ext uri="{FF2B5EF4-FFF2-40B4-BE49-F238E27FC236}">
                        <a16:creationId xmlns:a16="http://schemas.microsoft.com/office/drawing/2014/main" id="{2E7F0E05-E876-48B5-A327-BBBDE7CDA5C5}"/>
                      </a:ext>
                    </a:extLst>
                  </p:cNvPr>
                  <p:cNvGrpSpPr/>
                  <p:nvPr/>
                </p:nvGrpSpPr>
                <p:grpSpPr>
                  <a:xfrm>
                    <a:off x="10361929" y="3521872"/>
                    <a:ext cx="45719" cy="138467"/>
                    <a:chOff x="10361931" y="3771900"/>
                    <a:chExt cx="45718" cy="182677"/>
                  </a:xfrm>
                </p:grpSpPr>
                <p:cxnSp>
                  <p:nvCxnSpPr>
                    <p:cNvPr id="126" name="Straight Connector 125">
                      <a:extLst>
                        <a:ext uri="{FF2B5EF4-FFF2-40B4-BE49-F238E27FC236}">
                          <a16:creationId xmlns:a16="http://schemas.microsoft.com/office/drawing/2014/main" id="{C413CCE5-8AAA-4FE5-8133-1DCB84AC9C71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27" name="Straight Connector 126">
                      <a:extLst>
                        <a:ext uri="{FF2B5EF4-FFF2-40B4-BE49-F238E27FC236}">
                          <a16:creationId xmlns:a16="http://schemas.microsoft.com/office/drawing/2014/main" id="{B692AAD6-B90D-482F-97DB-9176F1A92608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cxnSp>
                <p:nvCxnSpPr>
                  <p:cNvPr id="115" name="Straight Connector 114">
                    <a:extLst>
                      <a:ext uri="{FF2B5EF4-FFF2-40B4-BE49-F238E27FC236}">
                        <a16:creationId xmlns:a16="http://schemas.microsoft.com/office/drawing/2014/main" id="{E200A18B-830B-4632-B4E0-09CBDD1B2C95}"/>
                      </a:ext>
                    </a:extLst>
                  </p:cNvPr>
                  <p:cNvCxnSpPr/>
                  <p:nvPr/>
                </p:nvCxnSpPr>
                <p:spPr>
                  <a:xfrm>
                    <a:off x="10361929" y="3521872"/>
                    <a:ext cx="44450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16" name="Straight Connector 115">
                    <a:extLst>
                      <a:ext uri="{FF2B5EF4-FFF2-40B4-BE49-F238E27FC236}">
                        <a16:creationId xmlns:a16="http://schemas.microsoft.com/office/drawing/2014/main" id="{9AF364D3-BA8B-453C-9202-1F88965F738F}"/>
                      </a:ext>
                    </a:extLst>
                  </p:cNvPr>
                  <p:cNvCxnSpPr/>
                  <p:nvPr/>
                </p:nvCxnSpPr>
                <p:spPr>
                  <a:xfrm>
                    <a:off x="10361929" y="3432972"/>
                    <a:ext cx="44450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17" name="Straight Connector 116">
                    <a:extLst>
                      <a:ext uri="{FF2B5EF4-FFF2-40B4-BE49-F238E27FC236}">
                        <a16:creationId xmlns:a16="http://schemas.microsoft.com/office/drawing/2014/main" id="{6E8E7F14-C065-4CD9-84D6-B81D8FD9A2B3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10361929" y="3429000"/>
                    <a:ext cx="44450" cy="92872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grpSp>
                <p:nvGrpSpPr>
                  <p:cNvPr id="118" name="Group 117">
                    <a:extLst>
                      <a:ext uri="{FF2B5EF4-FFF2-40B4-BE49-F238E27FC236}">
                        <a16:creationId xmlns:a16="http://schemas.microsoft.com/office/drawing/2014/main" id="{AC301A46-99FE-4B6E-BE7B-2579F1B2E134}"/>
                      </a:ext>
                    </a:extLst>
                  </p:cNvPr>
                  <p:cNvGrpSpPr/>
                  <p:nvPr/>
                </p:nvGrpSpPr>
                <p:grpSpPr>
                  <a:xfrm>
                    <a:off x="10360661" y="3253501"/>
                    <a:ext cx="45718" cy="182677"/>
                    <a:chOff x="10361931" y="3771900"/>
                    <a:chExt cx="45718" cy="182677"/>
                  </a:xfrm>
                </p:grpSpPr>
                <p:cxnSp>
                  <p:nvCxnSpPr>
                    <p:cNvPr id="124" name="Straight Connector 123">
                      <a:extLst>
                        <a:ext uri="{FF2B5EF4-FFF2-40B4-BE49-F238E27FC236}">
                          <a16:creationId xmlns:a16="http://schemas.microsoft.com/office/drawing/2014/main" id="{B324EB38-056E-441F-9148-C86DE1738ED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361931" y="3771900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25" name="Straight Connector 124">
                      <a:extLst>
                        <a:ext uri="{FF2B5EF4-FFF2-40B4-BE49-F238E27FC236}">
                          <a16:creationId xmlns:a16="http://schemas.microsoft.com/office/drawing/2014/main" id="{0F602425-33FE-4AEA-86D3-0F952AFEA746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10406380" y="3775576"/>
                      <a:ext cx="1269" cy="179001"/>
                    </a:xfrm>
                    <a:prstGeom prst="line">
                      <a:avLst/>
                    </a:prstGeom>
                    <a:noFill/>
                    <a:ln w="6350" cap="flat" cmpd="sng" algn="ctr">
                      <a:solidFill>
                        <a:schemeClr val="accent3"/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cxnSp>
                <p:nvCxnSpPr>
                  <p:cNvPr id="119" name="Straight Connector 118">
                    <a:extLst>
                      <a:ext uri="{FF2B5EF4-FFF2-40B4-BE49-F238E27FC236}">
                        <a16:creationId xmlns:a16="http://schemas.microsoft.com/office/drawing/2014/main" id="{DAD29679-5FDB-4EF2-A689-ABBEB3834571}"/>
                      </a:ext>
                    </a:extLst>
                  </p:cNvPr>
                  <p:cNvCxnSpPr/>
                  <p:nvPr/>
                </p:nvCxnSpPr>
                <p:spPr>
                  <a:xfrm>
                    <a:off x="10406379" y="3260800"/>
                    <a:ext cx="74296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20" name="Straight Connector 119">
                    <a:extLst>
                      <a:ext uri="{FF2B5EF4-FFF2-40B4-BE49-F238E27FC236}">
                        <a16:creationId xmlns:a16="http://schemas.microsoft.com/office/drawing/2014/main" id="{472F3686-8BFA-443E-A575-CDF9C6DA269D}"/>
                      </a:ext>
                    </a:extLst>
                  </p:cNvPr>
                  <p:cNvCxnSpPr/>
                  <p:nvPr/>
                </p:nvCxnSpPr>
                <p:spPr>
                  <a:xfrm>
                    <a:off x="10286365" y="3266276"/>
                    <a:ext cx="74296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21" name="Straight Connector 120">
                    <a:extLst>
                      <a:ext uri="{FF2B5EF4-FFF2-40B4-BE49-F238E27FC236}">
                        <a16:creationId xmlns:a16="http://schemas.microsoft.com/office/drawing/2014/main" id="{8BE150DB-BD6F-40D6-AFA4-A7E638EAB8C4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10271126" y="3197300"/>
                    <a:ext cx="204787" cy="0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22" name="Straight Connector 121">
                    <a:extLst>
                      <a:ext uri="{FF2B5EF4-FFF2-40B4-BE49-F238E27FC236}">
                        <a16:creationId xmlns:a16="http://schemas.microsoft.com/office/drawing/2014/main" id="{214F6A35-BCBC-4F36-90EA-D946B8D7B0DC}"/>
                      </a:ext>
                    </a:extLst>
                  </p:cNvPr>
                  <p:cNvCxnSpPr/>
                  <p:nvPr/>
                </p:nvCxnSpPr>
                <p:spPr>
                  <a:xfrm>
                    <a:off x="10480675" y="3203575"/>
                    <a:ext cx="0" cy="49926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23" name="Straight Connector 122">
                    <a:extLst>
                      <a:ext uri="{FF2B5EF4-FFF2-40B4-BE49-F238E27FC236}">
                        <a16:creationId xmlns:a16="http://schemas.microsoft.com/office/drawing/2014/main" id="{F95C69A1-2DE8-4CAC-BAC3-844500175410}"/>
                      </a:ext>
                    </a:extLst>
                  </p:cNvPr>
                  <p:cNvCxnSpPr/>
                  <p:nvPr/>
                </p:nvCxnSpPr>
                <p:spPr>
                  <a:xfrm>
                    <a:off x="10286365" y="3203138"/>
                    <a:ext cx="0" cy="49926"/>
                  </a:xfrm>
                  <a:prstGeom prst="line">
                    <a:avLst/>
                  </a:prstGeom>
                  <a:noFill/>
                  <a:ln w="635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</p:cxnSp>
            </p:grp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id="{3DE2B14C-D0E9-4053-B9DC-9DD9D310FCB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5400000">
                  <a:off x="1207114" y="2618528"/>
                  <a:ext cx="2325" cy="143787"/>
                </a:xfrm>
                <a:prstGeom prst="line">
                  <a:avLst/>
                </a:prstGeom>
                <a:noFill/>
                <a:ln w="2857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2" name="Straight Connector 61">
                  <a:extLst>
                    <a:ext uri="{FF2B5EF4-FFF2-40B4-BE49-F238E27FC236}">
                      <a16:creationId xmlns:a16="http://schemas.microsoft.com/office/drawing/2014/main" id="{C1F7910E-AAEC-4590-AF9D-C3E0753C938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3415297" y="1739895"/>
                  <a:ext cx="720559" cy="9717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3" name="Straight Connector 62">
                  <a:extLst>
                    <a:ext uri="{FF2B5EF4-FFF2-40B4-BE49-F238E27FC236}">
                      <a16:creationId xmlns:a16="http://schemas.microsoft.com/office/drawing/2014/main" id="{5D3EAFA5-7A8E-4707-8BE5-4526733F9405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2588590" y="1741398"/>
                  <a:ext cx="641521" cy="10891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4" name="Straight Connector 63">
                  <a:extLst>
                    <a:ext uri="{FF2B5EF4-FFF2-40B4-BE49-F238E27FC236}">
                      <a16:creationId xmlns:a16="http://schemas.microsoft.com/office/drawing/2014/main" id="{408ABAF4-DC7A-4D8C-9FC4-B5ADBBAD415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230110" y="1331628"/>
                  <a:ext cx="0" cy="417984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5" name="Straight Connector 64">
                  <a:extLst>
                    <a:ext uri="{FF2B5EF4-FFF2-40B4-BE49-F238E27FC236}">
                      <a16:creationId xmlns:a16="http://schemas.microsoft.com/office/drawing/2014/main" id="{EC4ECF8B-D932-43CE-B523-90357EF1D8E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3410978" y="1317953"/>
                  <a:ext cx="0" cy="426800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6" name="Straight Connector 65">
                  <a:extLst>
                    <a:ext uri="{FF2B5EF4-FFF2-40B4-BE49-F238E27FC236}">
                      <a16:creationId xmlns:a16="http://schemas.microsoft.com/office/drawing/2014/main" id="{F404D6EC-1884-4B49-B8F1-A1F2A159844E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628711" y="2147065"/>
                  <a:ext cx="105234" cy="0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7" name="Straight Connector 66">
                  <a:extLst>
                    <a:ext uri="{FF2B5EF4-FFF2-40B4-BE49-F238E27FC236}">
                      <a16:creationId xmlns:a16="http://schemas.microsoft.com/office/drawing/2014/main" id="{088D1AA8-6508-4C7D-96E3-967CCD4F02B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131509" y="2635954"/>
                  <a:ext cx="519660" cy="11100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8" name="Straight Connector 67">
                  <a:extLst>
                    <a:ext uri="{FF2B5EF4-FFF2-40B4-BE49-F238E27FC236}">
                      <a16:creationId xmlns:a16="http://schemas.microsoft.com/office/drawing/2014/main" id="{D2F74BDB-75EB-40DD-859B-3DB642C31F74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887271" y="947709"/>
                  <a:ext cx="2231" cy="155615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69" name="Straight Connector 68">
                  <a:extLst>
                    <a:ext uri="{FF2B5EF4-FFF2-40B4-BE49-F238E27FC236}">
                      <a16:creationId xmlns:a16="http://schemas.microsoft.com/office/drawing/2014/main" id="{4E5936B2-58B2-4875-91D6-402572DEAF1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401576" y="2269228"/>
                  <a:ext cx="723602" cy="0"/>
                </a:xfrm>
                <a:prstGeom prst="line">
                  <a:avLst/>
                </a:prstGeom>
                <a:noFill/>
                <a:ln w="254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70" name="Triangle 149">
                  <a:extLst>
                    <a:ext uri="{FF2B5EF4-FFF2-40B4-BE49-F238E27FC236}">
                      <a16:creationId xmlns:a16="http://schemas.microsoft.com/office/drawing/2014/main" id="{FA7EF420-C6A0-4571-9151-BD326D98530C}"/>
                    </a:ext>
                  </a:extLst>
                </p:cNvPr>
                <p:cNvSpPr/>
                <p:nvPr/>
              </p:nvSpPr>
              <p:spPr>
                <a:xfrm flipV="1">
                  <a:off x="657058" y="2231587"/>
                  <a:ext cx="20847" cy="27123"/>
                </a:xfrm>
                <a:prstGeom prst="triangle">
                  <a:avLst/>
                </a:prstGeom>
                <a:solidFill>
                  <a:srgbClr val="70AD47"/>
                </a:solidFill>
                <a:ln w="127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1" name="Triangle 150">
                  <a:extLst>
                    <a:ext uri="{FF2B5EF4-FFF2-40B4-BE49-F238E27FC236}">
                      <a16:creationId xmlns:a16="http://schemas.microsoft.com/office/drawing/2014/main" id="{D46F86FA-ECC4-4EB8-BC71-B889FFC4B204}"/>
                    </a:ext>
                  </a:extLst>
                </p:cNvPr>
                <p:cNvSpPr/>
                <p:nvPr/>
              </p:nvSpPr>
              <p:spPr>
                <a:xfrm flipV="1">
                  <a:off x="726798" y="2231587"/>
                  <a:ext cx="20847" cy="27123"/>
                </a:xfrm>
                <a:prstGeom prst="triangle">
                  <a:avLst/>
                </a:prstGeom>
                <a:solidFill>
                  <a:srgbClr val="70AD47"/>
                </a:solidFill>
                <a:ln w="127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2" name="Triangle 151">
                  <a:extLst>
                    <a:ext uri="{FF2B5EF4-FFF2-40B4-BE49-F238E27FC236}">
                      <a16:creationId xmlns:a16="http://schemas.microsoft.com/office/drawing/2014/main" id="{46F610B7-4BB3-403C-800B-80C16E111521}"/>
                    </a:ext>
                  </a:extLst>
                </p:cNvPr>
                <p:cNvSpPr/>
                <p:nvPr/>
              </p:nvSpPr>
              <p:spPr>
                <a:xfrm flipV="1">
                  <a:off x="794352" y="2233725"/>
                  <a:ext cx="20847" cy="27123"/>
                </a:xfrm>
                <a:prstGeom prst="triangle">
                  <a:avLst/>
                </a:prstGeom>
                <a:solidFill>
                  <a:srgbClr val="70AD47"/>
                </a:solidFill>
                <a:ln w="127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3" name="Triangle 153">
                  <a:extLst>
                    <a:ext uri="{FF2B5EF4-FFF2-40B4-BE49-F238E27FC236}">
                      <a16:creationId xmlns:a16="http://schemas.microsoft.com/office/drawing/2014/main" id="{0B2BD7E4-1B43-4D31-9570-C5E0A7AE2E0A}"/>
                    </a:ext>
                  </a:extLst>
                </p:cNvPr>
                <p:cNvSpPr/>
                <p:nvPr/>
              </p:nvSpPr>
              <p:spPr>
                <a:xfrm flipV="1">
                  <a:off x="871718" y="2230917"/>
                  <a:ext cx="20847" cy="27123"/>
                </a:xfrm>
                <a:prstGeom prst="triangle">
                  <a:avLst/>
                </a:prstGeom>
                <a:solidFill>
                  <a:srgbClr val="70AD47"/>
                </a:solidFill>
                <a:ln w="127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4" name="Triangle 154">
                  <a:extLst>
                    <a:ext uri="{FF2B5EF4-FFF2-40B4-BE49-F238E27FC236}">
                      <a16:creationId xmlns:a16="http://schemas.microsoft.com/office/drawing/2014/main" id="{49365A0E-BC53-4F93-945B-6EBE3FCE670C}"/>
                    </a:ext>
                  </a:extLst>
                </p:cNvPr>
                <p:cNvSpPr/>
                <p:nvPr/>
              </p:nvSpPr>
              <p:spPr>
                <a:xfrm flipV="1">
                  <a:off x="953059" y="2231477"/>
                  <a:ext cx="20847" cy="27123"/>
                </a:xfrm>
                <a:prstGeom prst="triangle">
                  <a:avLst/>
                </a:prstGeom>
                <a:solidFill>
                  <a:srgbClr val="70AD47"/>
                </a:solidFill>
                <a:ln w="127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5" name="Triangle 155">
                  <a:extLst>
                    <a:ext uri="{FF2B5EF4-FFF2-40B4-BE49-F238E27FC236}">
                      <a16:creationId xmlns:a16="http://schemas.microsoft.com/office/drawing/2014/main" id="{DC598AD5-A825-44B7-80D1-7746B16882CE}"/>
                    </a:ext>
                  </a:extLst>
                </p:cNvPr>
                <p:cNvSpPr/>
                <p:nvPr/>
              </p:nvSpPr>
              <p:spPr>
                <a:xfrm flipV="1">
                  <a:off x="1033653" y="2231477"/>
                  <a:ext cx="20847" cy="27123"/>
                </a:xfrm>
                <a:prstGeom prst="triangle">
                  <a:avLst/>
                </a:prstGeom>
                <a:solidFill>
                  <a:srgbClr val="70AD47"/>
                </a:solidFill>
                <a:ln w="127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76" name="Triangle 157">
                  <a:extLst>
                    <a:ext uri="{FF2B5EF4-FFF2-40B4-BE49-F238E27FC236}">
                      <a16:creationId xmlns:a16="http://schemas.microsoft.com/office/drawing/2014/main" id="{451FF0BB-F06A-4811-AA4E-2934293F836A}"/>
                    </a:ext>
                  </a:extLst>
                </p:cNvPr>
                <p:cNvSpPr/>
                <p:nvPr/>
              </p:nvSpPr>
              <p:spPr>
                <a:xfrm flipV="1">
                  <a:off x="1099552" y="2236846"/>
                  <a:ext cx="20847" cy="27123"/>
                </a:xfrm>
                <a:prstGeom prst="triangle">
                  <a:avLst/>
                </a:prstGeom>
                <a:solidFill>
                  <a:srgbClr val="70AD47"/>
                </a:solidFill>
                <a:ln w="127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grpSp>
              <p:nvGrpSpPr>
                <p:cNvPr id="77" name="Group 76">
                  <a:extLst>
                    <a:ext uri="{FF2B5EF4-FFF2-40B4-BE49-F238E27FC236}">
                      <a16:creationId xmlns:a16="http://schemas.microsoft.com/office/drawing/2014/main" id="{FBF69CFE-F014-4E48-B259-B09A5033506F}"/>
                    </a:ext>
                  </a:extLst>
                </p:cNvPr>
                <p:cNvGrpSpPr/>
                <p:nvPr/>
              </p:nvGrpSpPr>
              <p:grpSpPr>
                <a:xfrm>
                  <a:off x="1160216" y="916985"/>
                  <a:ext cx="124322" cy="67375"/>
                  <a:chOff x="2980952" y="2167677"/>
                  <a:chExt cx="272647" cy="167574"/>
                </a:xfrm>
              </p:grpSpPr>
              <p:sp>
                <p:nvSpPr>
                  <p:cNvPr id="110" name="Triangle 343">
                    <a:extLst>
                      <a:ext uri="{FF2B5EF4-FFF2-40B4-BE49-F238E27FC236}">
                        <a16:creationId xmlns:a16="http://schemas.microsoft.com/office/drawing/2014/main" id="{E69C2479-53B6-4EAA-A321-C32D8464C054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963348" y="2185282"/>
                    <a:ext cx="167573" cy="132365"/>
                  </a:xfrm>
                  <a:prstGeom prst="triangle">
                    <a:avLst/>
                  </a:prstGeom>
                  <a:solidFill>
                    <a:srgbClr val="4472C4"/>
                  </a:solidFill>
                  <a:ln w="127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11" name="Triangle 344">
                    <a:extLst>
                      <a:ext uri="{FF2B5EF4-FFF2-40B4-BE49-F238E27FC236}">
                        <a16:creationId xmlns:a16="http://schemas.microsoft.com/office/drawing/2014/main" id="{EDDF5466-8B64-4B27-95DD-DB59218BB057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3103630" y="2185281"/>
                    <a:ext cx="167573" cy="132365"/>
                  </a:xfrm>
                  <a:prstGeom prst="triangle">
                    <a:avLst/>
                  </a:prstGeom>
                  <a:solidFill>
                    <a:srgbClr val="4472C4"/>
                  </a:solidFill>
                  <a:ln w="127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78" name="Straight Connector 77">
                  <a:extLst>
                    <a:ext uri="{FF2B5EF4-FFF2-40B4-BE49-F238E27FC236}">
                      <a16:creationId xmlns:a16="http://schemas.microsoft.com/office/drawing/2014/main" id="{93BE0C2D-DBB6-4485-9897-1AB991F1C963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725273" y="775877"/>
                  <a:ext cx="96468" cy="18077"/>
                </a:xfrm>
                <a:prstGeom prst="line">
                  <a:avLst/>
                </a:prstGeom>
                <a:noFill/>
                <a:ln w="635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79" name="Straight Connector 78">
                  <a:extLst>
                    <a:ext uri="{FF2B5EF4-FFF2-40B4-BE49-F238E27FC236}">
                      <a16:creationId xmlns:a16="http://schemas.microsoft.com/office/drawing/2014/main" id="{486CFF3A-710E-4C61-A39F-391E802A4D4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 flipV="1">
                  <a:off x="1010678" y="775877"/>
                  <a:ext cx="76154" cy="18076"/>
                </a:xfrm>
                <a:prstGeom prst="line">
                  <a:avLst/>
                </a:prstGeom>
                <a:noFill/>
                <a:ln w="635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80" name="Group 79">
                  <a:extLst>
                    <a:ext uri="{FF2B5EF4-FFF2-40B4-BE49-F238E27FC236}">
                      <a16:creationId xmlns:a16="http://schemas.microsoft.com/office/drawing/2014/main" id="{08E76732-5232-42CC-8CBC-95DD4E2D3EBB}"/>
                    </a:ext>
                  </a:extLst>
                </p:cNvPr>
                <p:cNvGrpSpPr/>
                <p:nvPr/>
              </p:nvGrpSpPr>
              <p:grpSpPr>
                <a:xfrm>
                  <a:off x="535722" y="1015776"/>
                  <a:ext cx="124322" cy="67375"/>
                  <a:chOff x="2980952" y="2167677"/>
                  <a:chExt cx="272647" cy="167574"/>
                </a:xfrm>
              </p:grpSpPr>
              <p:sp>
                <p:nvSpPr>
                  <p:cNvPr id="108" name="Triangle 381">
                    <a:extLst>
                      <a:ext uri="{FF2B5EF4-FFF2-40B4-BE49-F238E27FC236}">
                        <a16:creationId xmlns:a16="http://schemas.microsoft.com/office/drawing/2014/main" id="{41D48D92-4A6A-418D-9D7B-279C2BF63F1E}"/>
                      </a:ext>
                    </a:extLst>
                  </p:cNvPr>
                  <p:cNvSpPr/>
                  <p:nvPr/>
                </p:nvSpPr>
                <p:spPr>
                  <a:xfrm rot="5400000">
                    <a:off x="2963348" y="2185282"/>
                    <a:ext cx="167573" cy="132365"/>
                  </a:xfrm>
                  <a:prstGeom prst="triangle">
                    <a:avLst/>
                  </a:prstGeom>
                  <a:solidFill>
                    <a:srgbClr val="4472C4"/>
                  </a:solidFill>
                  <a:ln w="127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9" name="Triangle 382">
                    <a:extLst>
                      <a:ext uri="{FF2B5EF4-FFF2-40B4-BE49-F238E27FC236}">
                        <a16:creationId xmlns:a16="http://schemas.microsoft.com/office/drawing/2014/main" id="{AEC2EEC2-A9E6-4758-8F13-F8F3DFF1ED02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3103630" y="2185281"/>
                    <a:ext cx="167573" cy="132365"/>
                  </a:xfrm>
                  <a:prstGeom prst="triangle">
                    <a:avLst/>
                  </a:prstGeom>
                  <a:solidFill>
                    <a:srgbClr val="4472C4"/>
                  </a:solidFill>
                  <a:ln w="127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81" name="Straight Connector 80">
                  <a:extLst>
                    <a:ext uri="{FF2B5EF4-FFF2-40B4-BE49-F238E27FC236}">
                      <a16:creationId xmlns:a16="http://schemas.microsoft.com/office/drawing/2014/main" id="{501F560D-DE3E-4863-8E8C-27C00DAAE4E0}"/>
                    </a:ext>
                  </a:extLst>
                </p:cNvPr>
                <p:cNvCxnSpPr>
                  <a:cxnSpLocks/>
                  <a:stCxn id="109" idx="3"/>
                </p:cNvCxnSpPr>
                <p:nvPr/>
              </p:nvCxnSpPr>
              <p:spPr>
                <a:xfrm flipV="1">
                  <a:off x="660044" y="1049463"/>
                  <a:ext cx="65229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2" name="Straight Connector 81">
                  <a:extLst>
                    <a:ext uri="{FF2B5EF4-FFF2-40B4-BE49-F238E27FC236}">
                      <a16:creationId xmlns:a16="http://schemas.microsoft.com/office/drawing/2014/main" id="{C09DE3B2-5A9F-4387-94A0-2A2B9C1746E4}"/>
                    </a:ext>
                  </a:extLst>
                </p:cNvPr>
                <p:cNvCxnSpPr/>
                <p:nvPr/>
              </p:nvCxnSpPr>
              <p:spPr>
                <a:xfrm flipV="1">
                  <a:off x="465489" y="1052309"/>
                  <a:ext cx="65229" cy="0"/>
                </a:xfrm>
                <a:prstGeom prst="line">
                  <a:avLst/>
                </a:prstGeom>
                <a:noFill/>
                <a:ln w="1905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3" name="Straight Connector 82">
                  <a:extLst>
                    <a:ext uri="{FF2B5EF4-FFF2-40B4-BE49-F238E27FC236}">
                      <a16:creationId xmlns:a16="http://schemas.microsoft.com/office/drawing/2014/main" id="{1F2F1889-F232-479C-9293-EE1FEAF36C61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1079149" y="789449"/>
                  <a:ext cx="257592" cy="5241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4" name="Straight Connector 83">
                  <a:extLst>
                    <a:ext uri="{FF2B5EF4-FFF2-40B4-BE49-F238E27FC236}">
                      <a16:creationId xmlns:a16="http://schemas.microsoft.com/office/drawing/2014/main" id="{0E4F2A17-7E03-4FE2-82E7-F2B19FE1CBE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85410" y="783995"/>
                  <a:ext cx="41782" cy="41211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5" name="Straight Connector 84">
                  <a:extLst>
                    <a:ext uri="{FF2B5EF4-FFF2-40B4-BE49-F238E27FC236}">
                      <a16:creationId xmlns:a16="http://schemas.microsoft.com/office/drawing/2014/main" id="{F4F44AB2-0C57-4734-B466-FF0EC839644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0738" y="788936"/>
                  <a:ext cx="56538" cy="19478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6" name="Straight Connector 85">
                  <a:extLst>
                    <a:ext uri="{FF2B5EF4-FFF2-40B4-BE49-F238E27FC236}">
                      <a16:creationId xmlns:a16="http://schemas.microsoft.com/office/drawing/2014/main" id="{68D6388E-5731-4D65-AB57-0412D7B08413}"/>
                    </a:ext>
                  </a:extLst>
                </p:cNvPr>
                <p:cNvCxnSpPr/>
                <p:nvPr/>
              </p:nvCxnSpPr>
              <p:spPr>
                <a:xfrm flipH="1">
                  <a:off x="992554" y="784124"/>
                  <a:ext cx="50359" cy="31955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7" name="Straight Connector 86">
                  <a:extLst>
                    <a:ext uri="{FF2B5EF4-FFF2-40B4-BE49-F238E27FC236}">
                      <a16:creationId xmlns:a16="http://schemas.microsoft.com/office/drawing/2014/main" id="{E95CD5D5-00BC-4F91-8AA0-223F00E858F7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H="1">
                  <a:off x="1002377" y="791869"/>
                  <a:ext cx="36525" cy="41211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8" name="Straight Connector 87">
                  <a:extLst>
                    <a:ext uri="{FF2B5EF4-FFF2-40B4-BE49-F238E27FC236}">
                      <a16:creationId xmlns:a16="http://schemas.microsoft.com/office/drawing/2014/main" id="{6DFFB211-AF5A-44CA-923A-9295F91C8DF2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622677" y="2793837"/>
                  <a:ext cx="504451" cy="1179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cxnSp>
              <p:nvCxnSpPr>
                <p:cNvPr id="89" name="Straight Connector 88">
                  <a:extLst>
                    <a:ext uri="{FF2B5EF4-FFF2-40B4-BE49-F238E27FC236}">
                      <a16:creationId xmlns:a16="http://schemas.microsoft.com/office/drawing/2014/main" id="{664CEBE1-A688-4B77-8093-5CC5A93CC1D0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27129" y="2647054"/>
                  <a:ext cx="0" cy="146784"/>
                </a:xfrm>
                <a:prstGeom prst="line">
                  <a:avLst/>
                </a:prstGeom>
                <a:noFill/>
                <a:ln w="22225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</p:cxnSp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id="{75E47853-2621-441A-B2DB-5B6CFFB5E399}"/>
                    </a:ext>
                  </a:extLst>
                </p:cNvPr>
                <p:cNvGrpSpPr/>
                <p:nvPr/>
              </p:nvGrpSpPr>
              <p:grpSpPr>
                <a:xfrm>
                  <a:off x="1277008" y="2681136"/>
                  <a:ext cx="72453" cy="18382"/>
                  <a:chOff x="3730615" y="6528914"/>
                  <a:chExt cx="158895" cy="45719"/>
                </a:xfrm>
              </p:grpSpPr>
              <p:sp>
                <p:nvSpPr>
                  <p:cNvPr id="106" name="Triangle 351">
                    <a:extLst>
                      <a:ext uri="{FF2B5EF4-FFF2-40B4-BE49-F238E27FC236}">
                        <a16:creationId xmlns:a16="http://schemas.microsoft.com/office/drawing/2014/main" id="{EFB73B35-5E4B-488C-A6C6-DA43CB062429}"/>
                      </a:ext>
                    </a:extLst>
                  </p:cNvPr>
                  <p:cNvSpPr/>
                  <p:nvPr/>
                </p:nvSpPr>
                <p:spPr>
                  <a:xfrm rot="5400000" flipV="1">
                    <a:off x="3832920" y="6518044"/>
                    <a:ext cx="45719" cy="67460"/>
                  </a:xfrm>
                  <a:prstGeom prst="triangle">
                    <a:avLst/>
                  </a:prstGeom>
                  <a:solidFill>
                    <a:srgbClr val="70AD47"/>
                  </a:solidFill>
                  <a:ln w="127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107" name="Triangle 352">
                    <a:extLst>
                      <a:ext uri="{FF2B5EF4-FFF2-40B4-BE49-F238E27FC236}">
                        <a16:creationId xmlns:a16="http://schemas.microsoft.com/office/drawing/2014/main" id="{AFAC3FD8-7FCB-40D3-96CA-2444DD76E69A}"/>
                      </a:ext>
                    </a:extLst>
                  </p:cNvPr>
                  <p:cNvSpPr/>
                  <p:nvPr/>
                </p:nvSpPr>
                <p:spPr>
                  <a:xfrm rot="16200000" flipV="1">
                    <a:off x="3741485" y="6518044"/>
                    <a:ext cx="45719" cy="67460"/>
                  </a:xfrm>
                  <a:prstGeom prst="triangle">
                    <a:avLst/>
                  </a:prstGeom>
                  <a:solidFill>
                    <a:srgbClr val="70AD47"/>
                  </a:solidFill>
                  <a:ln w="12700" cap="flat" cmpd="sng" algn="ctr">
                    <a:solidFill>
                      <a:schemeClr val="accent3"/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0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 panose="020F0502020204030204"/>
                      <a:ea typeface="+mn-ea"/>
                      <a:cs typeface="+mn-cs"/>
                    </a:endParaRPr>
                  </a:p>
                </p:txBody>
              </p:sp>
            </p:grpSp>
            <p:cxnSp>
              <p:nvCxnSpPr>
                <p:cNvPr id="97" name="Straight Connector 96">
                  <a:extLst>
                    <a:ext uri="{FF2B5EF4-FFF2-40B4-BE49-F238E27FC236}">
                      <a16:creationId xmlns:a16="http://schemas.microsoft.com/office/drawing/2014/main" id="{3E3DA3E5-123B-4920-A9AD-4B7BB0EF5566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flipV="1">
                  <a:off x="465489" y="2642525"/>
                  <a:ext cx="683917" cy="4529"/>
                </a:xfrm>
                <a:prstGeom prst="line">
                  <a:avLst/>
                </a:prstGeom>
                <a:ln w="3175">
                  <a:solidFill>
                    <a:schemeClr val="accent3"/>
                  </a:solidFill>
                  <a:prstDash val="dashDot"/>
                </a:ln>
                <a:effectLst/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338B9060-C525-40C6-9A3F-6DE478F7FF31}"/>
                    </a:ext>
                  </a:extLst>
                </p:cNvPr>
                <p:cNvSpPr/>
                <p:nvPr/>
              </p:nvSpPr>
              <p:spPr>
                <a:xfrm>
                  <a:off x="3235511" y="1307784"/>
                  <a:ext cx="171149" cy="420093"/>
                </a:xfrm>
                <a:prstGeom prst="rect">
                  <a:avLst/>
                </a:prstGeom>
                <a:solidFill>
                  <a:sysClr val="window" lastClr="FFFFFF"/>
                </a:solidFill>
                <a:ln w="12700" cap="flat" cmpd="sng" algn="ctr">
                  <a:solidFill>
                    <a:schemeClr val="accent3"/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105" name="TextBox 104">
                  <a:extLst>
                    <a:ext uri="{FF2B5EF4-FFF2-40B4-BE49-F238E27FC236}">
                      <a16:creationId xmlns:a16="http://schemas.microsoft.com/office/drawing/2014/main" id="{6C6F8182-E702-448F-9BA3-D35E095AFB75}"/>
                    </a:ext>
                  </a:extLst>
                </p:cNvPr>
                <p:cNvSpPr txBox="1"/>
                <p:nvPr/>
              </p:nvSpPr>
              <p:spPr>
                <a:xfrm>
                  <a:off x="2479324" y="2265766"/>
                  <a:ext cx="1823047" cy="298731"/>
                </a:xfrm>
                <a:prstGeom prst="rect">
                  <a:avLst/>
                </a:prstGeom>
                <a:solidFill>
                  <a:srgbClr val="FFFFFF"/>
                </a:solidFill>
                <a:ln>
                  <a:solidFill>
                    <a:schemeClr val="accent3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lang="en-US" sz="1000" dirty="0">
                      <a:solidFill>
                        <a:prstClr val="black"/>
                      </a:solidFill>
                      <a:latin typeface="Calibri" panose="020F0502020204030204"/>
                      <a:ea typeface="+mn-ea"/>
                    </a:rPr>
                    <a:t>Accumulation Tanks</a:t>
                  </a:r>
                  <a:endParaRPr lang="en-US" sz="1000" baseline="30000" dirty="0">
                    <a:solidFill>
                      <a:prstClr val="black"/>
                    </a:solidFill>
                    <a:latin typeface="Calibri" panose="020F0502020204030204"/>
                    <a:ea typeface="+mn-ea"/>
                  </a:endParaRPr>
                </a:p>
              </p:txBody>
            </p:sp>
          </p:grpSp>
          <p:cxnSp>
            <p:nvCxnSpPr>
              <p:cNvPr id="22" name="Straight Connector 21">
                <a:extLst>
                  <a:ext uri="{FF2B5EF4-FFF2-40B4-BE49-F238E27FC236}">
                    <a16:creationId xmlns:a16="http://schemas.microsoft.com/office/drawing/2014/main" id="{9FC82F37-A6AC-4363-9A54-4F4560915773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471356" y="3429695"/>
                <a:ext cx="194105" cy="2162"/>
              </a:xfrm>
              <a:prstGeom prst="line">
                <a:avLst/>
              </a:prstGeom>
              <a:noFill/>
              <a:ln w="22225" cap="flat" cmpd="sng" algn="ctr">
                <a:solidFill>
                  <a:schemeClr val="accent3"/>
                </a:solidFill>
                <a:prstDash val="solid"/>
                <a:miter lim="800000"/>
              </a:ln>
              <a:effectLst/>
            </p:spPr>
          </p:cxnSp>
        </p:grp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11B2E3D7-54CD-43D0-9288-9839155AB612}"/>
                </a:ext>
              </a:extLst>
            </p:cNvPr>
            <p:cNvCxnSpPr>
              <a:cxnSpLocks/>
            </p:cNvCxnSpPr>
            <p:nvPr/>
          </p:nvCxnSpPr>
          <p:spPr>
            <a:xfrm>
              <a:off x="294655" y="4544412"/>
              <a:ext cx="269703" cy="0"/>
            </a:xfrm>
            <a:prstGeom prst="line">
              <a:avLst/>
            </a:prstGeom>
            <a:ln w="3175">
              <a:solidFill>
                <a:schemeClr val="accent3"/>
              </a:solidFill>
              <a:prstDash val="dashDot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5" name="Rectangle 254">
            <a:extLst>
              <a:ext uri="{FF2B5EF4-FFF2-40B4-BE49-F238E27FC236}">
                <a16:creationId xmlns:a16="http://schemas.microsoft.com/office/drawing/2014/main" id="{B69B9AAE-E392-4122-89CE-E3C89E94F0EE}"/>
              </a:ext>
            </a:extLst>
          </p:cNvPr>
          <p:cNvSpPr/>
          <p:nvPr/>
        </p:nvSpPr>
        <p:spPr>
          <a:xfrm>
            <a:off x="2923470" y="4509713"/>
            <a:ext cx="3797840" cy="228542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6" name="TextBox 255">
            <a:extLst>
              <a:ext uri="{FF2B5EF4-FFF2-40B4-BE49-F238E27FC236}">
                <a16:creationId xmlns:a16="http://schemas.microsoft.com/office/drawing/2014/main" id="{CE3B77F9-C557-46C6-9D5F-F58334FA5481}"/>
              </a:ext>
            </a:extLst>
          </p:cNvPr>
          <p:cNvSpPr txBox="1"/>
          <p:nvPr/>
        </p:nvSpPr>
        <p:spPr>
          <a:xfrm>
            <a:off x="5620440" y="4562573"/>
            <a:ext cx="830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PRCS</a:t>
            </a:r>
          </a:p>
        </p:txBody>
      </p:sp>
      <p:sp>
        <p:nvSpPr>
          <p:cNvPr id="257" name="TextBox 256">
            <a:extLst>
              <a:ext uri="{FF2B5EF4-FFF2-40B4-BE49-F238E27FC236}">
                <a16:creationId xmlns:a16="http://schemas.microsoft.com/office/drawing/2014/main" id="{45502A64-77CC-4386-8708-1579C7DC10B9}"/>
              </a:ext>
            </a:extLst>
          </p:cNvPr>
          <p:cNvSpPr txBox="1"/>
          <p:nvPr/>
        </p:nvSpPr>
        <p:spPr>
          <a:xfrm>
            <a:off x="7071810" y="4884130"/>
            <a:ext cx="4787795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Numerous variations on concepts</a:t>
            </a:r>
          </a:p>
          <a:p>
            <a:pPr marL="228600" indent="-228600">
              <a:buAutoNum type="arabicPeriod"/>
            </a:pPr>
            <a:r>
              <a:rPr lang="en-US" sz="1200" dirty="0"/>
              <a:t>MOAR SAFE: SAFE with exhaust flared until excessive fission product detected, then exhaust redirected to borehole</a:t>
            </a:r>
          </a:p>
          <a:p>
            <a:pPr marL="228600" indent="-228600">
              <a:buAutoNum type="arabicPeriod"/>
            </a:pPr>
            <a:r>
              <a:rPr lang="en-US" sz="1200" dirty="0"/>
              <a:t>PRCS with real-time processing of cool-down exhaust</a:t>
            </a:r>
          </a:p>
          <a:p>
            <a:pPr marL="228600" indent="-228600">
              <a:buAutoNum type="arabicPeriod"/>
            </a:pPr>
            <a:r>
              <a:rPr lang="en-US" sz="1200" dirty="0"/>
              <a:t>PRCS with higher back-pressure (different nozzle configuration) to allow for full exhaust capture</a:t>
            </a:r>
          </a:p>
        </p:txBody>
      </p:sp>
    </p:spTree>
    <p:extLst>
      <p:ext uri="{BB962C8B-B14F-4D97-AF65-F5344CB8AC3E}">
        <p14:creationId xmlns:p14="http://schemas.microsoft.com/office/powerpoint/2010/main" val="91546991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CAA8CB9-463A-4B01-9978-2A0F8232FDB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7698315-EFBE-460D-9D74-ACDA7FAFFCB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1FAD5E4-9195-42AF-953E-32C03B5CB76B}" type="slidenum">
              <a:rPr lang="en-US" altLang="en-US" smtClean="0"/>
              <a:pPr/>
              <a:t>4</a:t>
            </a:fld>
            <a:endParaRPr lang="en-US" altLang="en-US"/>
          </a:p>
        </p:txBody>
      </p:sp>
      <p:pic>
        <p:nvPicPr>
          <p:cNvPr id="7" name="Picture 6" descr="Diagram&#10;&#10;Description automatically generated">
            <a:extLst>
              <a:ext uri="{FF2B5EF4-FFF2-40B4-BE49-F238E27FC236}">
                <a16:creationId xmlns:a16="http://schemas.microsoft.com/office/drawing/2014/main" id="{4ECA15D0-0145-44FB-87DB-4C15FF8D5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08" y="0"/>
            <a:ext cx="8946994" cy="685800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C440336A-5B29-4C8C-BD50-E6539EA18523}"/>
              </a:ext>
            </a:extLst>
          </p:cNvPr>
          <p:cNvSpPr/>
          <p:nvPr/>
        </p:nvSpPr>
        <p:spPr>
          <a:xfrm>
            <a:off x="7324627" y="4751108"/>
            <a:ext cx="1055802" cy="772998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43046930-527F-4235-802D-B366163CFD50}"/>
              </a:ext>
            </a:extLst>
          </p:cNvPr>
          <p:cNvCxnSpPr>
            <a:cxnSpLocks/>
            <a:stCxn id="15" idx="1"/>
          </p:cNvCxnSpPr>
          <p:nvPr/>
        </p:nvCxnSpPr>
        <p:spPr>
          <a:xfrm flipH="1">
            <a:off x="8380429" y="4854804"/>
            <a:ext cx="1055802" cy="2545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56841F0-F7D4-4003-BC1B-BE1CEA7308BA}"/>
              </a:ext>
            </a:extLst>
          </p:cNvPr>
          <p:cNvSpPr txBox="1"/>
          <p:nvPr/>
        </p:nvSpPr>
        <p:spPr>
          <a:xfrm>
            <a:off x="9436231" y="4675416"/>
            <a:ext cx="2507530" cy="358775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z="1400" dirty="0"/>
              <a:t>Reactor and Engine Testing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73E7C3-CDA4-4019-BABD-4D94F6DADF85}"/>
              </a:ext>
            </a:extLst>
          </p:cNvPr>
          <p:cNvSpPr txBox="1"/>
          <p:nvPr/>
        </p:nvSpPr>
        <p:spPr>
          <a:xfrm>
            <a:off x="9023503" y="1295334"/>
            <a:ext cx="2971648" cy="177449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n-US" sz="1400" dirty="0"/>
              <a:t>Manufacturing, testing, M&amp;S, PIE, and design iterations will be required to mature reactor and engine designs—Requires manufacturing, test, and inspection facilities and equipment</a:t>
            </a:r>
          </a:p>
        </p:txBody>
      </p:sp>
    </p:spTree>
    <p:extLst>
      <p:ext uri="{BB962C8B-B14F-4D97-AF65-F5344CB8AC3E}">
        <p14:creationId xmlns:p14="http://schemas.microsoft.com/office/powerpoint/2010/main" val="2375188067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4" name="Group 123">
            <a:extLst>
              <a:ext uri="{FF2B5EF4-FFF2-40B4-BE49-F238E27FC236}">
                <a16:creationId xmlns:a16="http://schemas.microsoft.com/office/drawing/2014/main" id="{9636A98C-E00E-B18F-5384-735AAF6E3EBD}"/>
              </a:ext>
            </a:extLst>
          </p:cNvPr>
          <p:cNvGrpSpPr/>
          <p:nvPr/>
        </p:nvGrpSpPr>
        <p:grpSpPr>
          <a:xfrm>
            <a:off x="507836" y="799161"/>
            <a:ext cx="11176327" cy="5259677"/>
            <a:chOff x="456909" y="1105278"/>
            <a:chExt cx="16249290" cy="7889516"/>
          </a:xfrm>
        </p:grpSpPr>
        <p:cxnSp>
          <p:nvCxnSpPr>
            <p:cNvPr id="529" name="Straight Connector 528">
              <a:extLst>
                <a:ext uri="{FF2B5EF4-FFF2-40B4-BE49-F238E27FC236}">
                  <a16:creationId xmlns:a16="http://schemas.microsoft.com/office/drawing/2014/main" id="{AE2486D0-BB88-8ADD-1B87-8DD78C6EDCA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1105278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1" name="Straight Connector 530">
              <a:extLst>
                <a:ext uri="{FF2B5EF4-FFF2-40B4-BE49-F238E27FC236}">
                  <a16:creationId xmlns:a16="http://schemas.microsoft.com/office/drawing/2014/main" id="{29079048-E527-2137-2AF5-11E9AE809A6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1668944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3" name="Straight Connector 532">
              <a:extLst>
                <a:ext uri="{FF2B5EF4-FFF2-40B4-BE49-F238E27FC236}">
                  <a16:creationId xmlns:a16="http://schemas.microsoft.com/office/drawing/2014/main" id="{B14CB377-C9F5-4AF2-83BE-CD181262CD63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2232185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6" name="Straight Connector 535">
              <a:extLst>
                <a:ext uri="{FF2B5EF4-FFF2-40B4-BE49-F238E27FC236}">
                  <a16:creationId xmlns:a16="http://schemas.microsoft.com/office/drawing/2014/main" id="{624A7D35-46EB-DF4F-DDFB-2C276D8487E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2795426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7" name="Straight Connector 536">
              <a:extLst>
                <a:ext uri="{FF2B5EF4-FFF2-40B4-BE49-F238E27FC236}">
                  <a16:creationId xmlns:a16="http://schemas.microsoft.com/office/drawing/2014/main" id="{C629A0C1-45DF-0900-735D-E5C895D800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3358667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8" name="Straight Connector 537">
              <a:extLst>
                <a:ext uri="{FF2B5EF4-FFF2-40B4-BE49-F238E27FC236}">
                  <a16:creationId xmlns:a16="http://schemas.microsoft.com/office/drawing/2014/main" id="{72C48A86-EAD9-5132-5147-328FE19BF17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3922333"/>
              <a:ext cx="16249289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9" name="Straight Connector 538">
              <a:extLst>
                <a:ext uri="{FF2B5EF4-FFF2-40B4-BE49-F238E27FC236}">
                  <a16:creationId xmlns:a16="http://schemas.microsoft.com/office/drawing/2014/main" id="{8BBB5001-9D0B-874D-3BAB-F85F8B090F7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4485574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0" name="Straight Connector 539">
              <a:extLst>
                <a:ext uri="{FF2B5EF4-FFF2-40B4-BE49-F238E27FC236}">
                  <a16:creationId xmlns:a16="http://schemas.microsoft.com/office/drawing/2014/main" id="{35A23B5E-83DB-2034-4EE9-E060EF85241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5049240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3" name="Straight Connector 542">
              <a:extLst>
                <a:ext uri="{FF2B5EF4-FFF2-40B4-BE49-F238E27FC236}">
                  <a16:creationId xmlns:a16="http://schemas.microsoft.com/office/drawing/2014/main" id="{74CF3D0F-AEE0-0F75-F99D-4B0F88CBAE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5612056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4" name="Straight Connector 543">
              <a:extLst>
                <a:ext uri="{FF2B5EF4-FFF2-40B4-BE49-F238E27FC236}">
                  <a16:creationId xmlns:a16="http://schemas.microsoft.com/office/drawing/2014/main" id="{E9CC1D9C-CBB4-7684-0822-BA6D8C2332C6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456910" y="6175722"/>
              <a:ext cx="16249289" cy="13466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5" name="Straight Connector 544">
              <a:extLst>
                <a:ext uri="{FF2B5EF4-FFF2-40B4-BE49-F238E27FC236}">
                  <a16:creationId xmlns:a16="http://schemas.microsoft.com/office/drawing/2014/main" id="{B53FD0AA-4D12-3C30-B4EF-E29B2EFA075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6738963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3" name="Straight Connector 552">
              <a:extLst>
                <a:ext uri="{FF2B5EF4-FFF2-40B4-BE49-F238E27FC236}">
                  <a16:creationId xmlns:a16="http://schemas.microsoft.com/office/drawing/2014/main" id="{A402CC28-E039-38F2-7003-A273DB840D6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7304583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4" name="Straight Connector 553">
              <a:extLst>
                <a:ext uri="{FF2B5EF4-FFF2-40B4-BE49-F238E27FC236}">
                  <a16:creationId xmlns:a16="http://schemas.microsoft.com/office/drawing/2014/main" id="{159FF0DA-B56C-0058-052E-9F5575F004B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7867824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5" name="Straight Connector 554">
              <a:extLst>
                <a:ext uri="{FF2B5EF4-FFF2-40B4-BE49-F238E27FC236}">
                  <a16:creationId xmlns:a16="http://schemas.microsoft.com/office/drawing/2014/main" id="{03A29A01-B6FC-E5E1-1206-1DAAD80172C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10" y="8431490"/>
              <a:ext cx="15934514" cy="0"/>
            </a:xfrm>
            <a:prstGeom prst="line">
              <a:avLst/>
            </a:prstGeom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6" name="Straight Connector 565">
              <a:extLst>
                <a:ext uri="{FF2B5EF4-FFF2-40B4-BE49-F238E27FC236}">
                  <a16:creationId xmlns:a16="http://schemas.microsoft.com/office/drawing/2014/main" id="{23FD2DAE-93CB-94A3-63B8-5FE000EA81E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456909" y="8994794"/>
              <a:ext cx="16248888" cy="0"/>
            </a:xfrm>
            <a:prstGeom prst="line">
              <a:avLst/>
            </a:prstGeom>
            <a:ln w="12700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49" name="Rounded Rectangle 348">
            <a:extLst>
              <a:ext uri="{FF2B5EF4-FFF2-40B4-BE49-F238E27FC236}">
                <a16:creationId xmlns:a16="http://schemas.microsoft.com/office/drawing/2014/main" id="{3CB02EF1-48AF-74C3-AE15-9D37517DC841}"/>
              </a:ext>
            </a:extLst>
          </p:cNvPr>
          <p:cNvSpPr/>
          <p:nvPr/>
        </p:nvSpPr>
        <p:spPr>
          <a:xfrm>
            <a:off x="1024241" y="3080296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thickThin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E-Complex</a:t>
            </a:r>
          </a:p>
        </p:txBody>
      </p:sp>
      <p:sp>
        <p:nvSpPr>
          <p:cNvPr id="312" name="Rounded Rectangle 311">
            <a:extLst>
              <a:ext uri="{FF2B5EF4-FFF2-40B4-BE49-F238E27FC236}">
                <a16:creationId xmlns:a16="http://schemas.microsoft.com/office/drawing/2014/main" id="{BB147998-E8D3-0E5A-38EE-733EA198DBD6}"/>
              </a:ext>
            </a:extLst>
          </p:cNvPr>
          <p:cNvSpPr/>
          <p:nvPr/>
        </p:nvSpPr>
        <p:spPr>
          <a:xfrm>
            <a:off x="1024241" y="3455374"/>
            <a:ext cx="426720" cy="317989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TBD</a:t>
            </a:r>
          </a:p>
        </p:txBody>
      </p:sp>
      <p:sp>
        <p:nvSpPr>
          <p:cNvPr id="202" name="Oval 201">
            <a:extLst>
              <a:ext uri="{FF2B5EF4-FFF2-40B4-BE49-F238E27FC236}">
                <a16:creationId xmlns:a16="http://schemas.microsoft.com/office/drawing/2014/main" id="{DA243373-FAEE-097B-8570-ED69D850562F}"/>
              </a:ext>
            </a:extLst>
          </p:cNvPr>
          <p:cNvSpPr/>
          <p:nvPr/>
        </p:nvSpPr>
        <p:spPr>
          <a:xfrm flipV="1">
            <a:off x="3315986" y="1295039"/>
            <a:ext cx="129906" cy="12530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5" name="Rounded Rectangle 314">
            <a:extLst>
              <a:ext uri="{FF2B5EF4-FFF2-40B4-BE49-F238E27FC236}">
                <a16:creationId xmlns:a16="http://schemas.microsoft.com/office/drawing/2014/main" id="{667D4EB7-47C4-52EC-F061-8EDF6FB664BE}"/>
              </a:ext>
            </a:extLst>
          </p:cNvPr>
          <p:cNvSpPr/>
          <p:nvPr/>
        </p:nvSpPr>
        <p:spPr>
          <a:xfrm>
            <a:off x="489501" y="4206530"/>
            <a:ext cx="502920" cy="317989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Assembly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Testing</a:t>
            </a:r>
          </a:p>
        </p:txBody>
      </p:sp>
      <p:sp>
        <p:nvSpPr>
          <p:cNvPr id="427" name="Rounded Rectangle 426">
            <a:extLst>
              <a:ext uri="{FF2B5EF4-FFF2-40B4-BE49-F238E27FC236}">
                <a16:creationId xmlns:a16="http://schemas.microsoft.com/office/drawing/2014/main" id="{84D5696A-26C8-D63B-2638-762CBC32EEFA}"/>
              </a:ext>
            </a:extLst>
          </p:cNvPr>
          <p:cNvSpPr/>
          <p:nvPr/>
        </p:nvSpPr>
        <p:spPr>
          <a:xfrm>
            <a:off x="489501" y="5334958"/>
            <a:ext cx="502920" cy="317989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NNE Component 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Testing</a:t>
            </a:r>
          </a:p>
        </p:txBody>
      </p:sp>
      <p:sp>
        <p:nvSpPr>
          <p:cNvPr id="319" name="Rounded Rectangle 318">
            <a:extLst>
              <a:ext uri="{FF2B5EF4-FFF2-40B4-BE49-F238E27FC236}">
                <a16:creationId xmlns:a16="http://schemas.microsoft.com/office/drawing/2014/main" id="{574848B2-F011-6ACC-D061-87D70F8FEA50}"/>
              </a:ext>
            </a:extLst>
          </p:cNvPr>
          <p:cNvSpPr/>
          <p:nvPr/>
        </p:nvSpPr>
        <p:spPr>
          <a:xfrm>
            <a:off x="489501" y="3828750"/>
            <a:ext cx="502920" cy="317989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Integrated Engine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Assembly</a:t>
            </a:r>
          </a:p>
        </p:txBody>
      </p:sp>
      <p:sp>
        <p:nvSpPr>
          <p:cNvPr id="337" name="Rounded Rectangle 336">
            <a:extLst>
              <a:ext uri="{FF2B5EF4-FFF2-40B4-BE49-F238E27FC236}">
                <a16:creationId xmlns:a16="http://schemas.microsoft.com/office/drawing/2014/main" id="{D74A666A-7599-7BB3-E519-22FD2E3788A1}"/>
              </a:ext>
            </a:extLst>
          </p:cNvPr>
          <p:cNvSpPr/>
          <p:nvPr/>
        </p:nvSpPr>
        <p:spPr>
          <a:xfrm>
            <a:off x="489501" y="4959474"/>
            <a:ext cx="502920" cy="317989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NNE Fabrication</a:t>
            </a:r>
          </a:p>
        </p:txBody>
      </p:sp>
      <p:sp>
        <p:nvSpPr>
          <p:cNvPr id="317" name="Rounded Rectangle 316">
            <a:extLst>
              <a:ext uri="{FF2B5EF4-FFF2-40B4-BE49-F238E27FC236}">
                <a16:creationId xmlns:a16="http://schemas.microsoft.com/office/drawing/2014/main" id="{AC56384F-F360-0B5E-9316-B0AE7EA41779}"/>
              </a:ext>
            </a:extLst>
          </p:cNvPr>
          <p:cNvSpPr/>
          <p:nvPr/>
        </p:nvSpPr>
        <p:spPr>
          <a:xfrm>
            <a:off x="489501" y="4583774"/>
            <a:ext cx="502920" cy="317989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NNE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Assembly </a:t>
            </a:r>
          </a:p>
        </p:txBody>
      </p:sp>
      <p:sp>
        <p:nvSpPr>
          <p:cNvPr id="352" name="Rounded Rectangle 351">
            <a:extLst>
              <a:ext uri="{FF2B5EF4-FFF2-40B4-BE49-F238E27FC236}">
                <a16:creationId xmlns:a16="http://schemas.microsoft.com/office/drawing/2014/main" id="{CC5944B2-5B28-BC1C-9B32-8BCA1A04CE02}"/>
              </a:ext>
            </a:extLst>
          </p:cNvPr>
          <p:cNvSpPr/>
          <p:nvPr/>
        </p:nvSpPr>
        <p:spPr>
          <a:xfrm>
            <a:off x="489501" y="2707592"/>
            <a:ext cx="502920" cy="317989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Engine Test Facilities (ETF)</a:t>
            </a:r>
          </a:p>
        </p:txBody>
      </p:sp>
      <p:sp>
        <p:nvSpPr>
          <p:cNvPr id="561" name="Rounded Rectangle 560">
            <a:extLst>
              <a:ext uri="{FF2B5EF4-FFF2-40B4-BE49-F238E27FC236}">
                <a16:creationId xmlns:a16="http://schemas.microsoft.com/office/drawing/2014/main" id="{D2C41E3B-4D8D-E3AE-FABD-FDAF91257F81}"/>
              </a:ext>
            </a:extLst>
          </p:cNvPr>
          <p:cNvSpPr/>
          <p:nvPr/>
        </p:nvSpPr>
        <p:spPr>
          <a:xfrm>
            <a:off x="489501" y="5716672"/>
            <a:ext cx="502920" cy="317989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NNE Storage &amp; Transport</a:t>
            </a:r>
          </a:p>
        </p:txBody>
      </p:sp>
      <p:grpSp>
        <p:nvGrpSpPr>
          <p:cNvPr id="130" name="Group 129">
            <a:extLst>
              <a:ext uri="{FF2B5EF4-FFF2-40B4-BE49-F238E27FC236}">
                <a16:creationId xmlns:a16="http://schemas.microsoft.com/office/drawing/2014/main" id="{154B8E70-AB70-ABD0-17C5-3D3F10BF0F11}"/>
              </a:ext>
            </a:extLst>
          </p:cNvPr>
          <p:cNvGrpSpPr/>
          <p:nvPr/>
        </p:nvGrpSpPr>
        <p:grpSpPr>
          <a:xfrm>
            <a:off x="11465814" y="799160"/>
            <a:ext cx="214102" cy="5259674"/>
            <a:chOff x="16373639" y="1105278"/>
            <a:chExt cx="321153" cy="7889511"/>
          </a:xfrm>
        </p:grpSpPr>
        <p:sp>
          <p:nvSpPr>
            <p:cNvPr id="428" name="Rounded Rectangle 427">
              <a:extLst>
                <a:ext uri="{FF2B5EF4-FFF2-40B4-BE49-F238E27FC236}">
                  <a16:creationId xmlns:a16="http://schemas.microsoft.com/office/drawing/2014/main" id="{D83BC8B2-2716-BCA6-CCFA-3DC1FAECBB4B}"/>
                </a:ext>
              </a:extLst>
            </p:cNvPr>
            <p:cNvSpPr/>
            <p:nvPr/>
          </p:nvSpPr>
          <p:spPr>
            <a:xfrm>
              <a:off x="16426788" y="1105278"/>
              <a:ext cx="232508" cy="2775644"/>
            </a:xfrm>
            <a:prstGeom prst="roundRect">
              <a:avLst>
                <a:gd name="adj" fmla="val 0"/>
              </a:avLst>
            </a:prstGeom>
            <a:solidFill>
              <a:schemeClr val="bg1"/>
            </a:solidFill>
            <a:ln w="635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Reactor</a:t>
              </a:r>
            </a:p>
          </p:txBody>
        </p:sp>
        <p:sp>
          <p:nvSpPr>
            <p:cNvPr id="434" name="Rounded Rectangle 433">
              <a:extLst>
                <a:ext uri="{FF2B5EF4-FFF2-40B4-BE49-F238E27FC236}">
                  <a16:creationId xmlns:a16="http://schemas.microsoft.com/office/drawing/2014/main" id="{AEC66737-8465-50CD-41C4-F0FFD1153B95}"/>
                </a:ext>
              </a:extLst>
            </p:cNvPr>
            <p:cNvSpPr/>
            <p:nvPr/>
          </p:nvSpPr>
          <p:spPr>
            <a:xfrm>
              <a:off x="16427280" y="3972457"/>
              <a:ext cx="232016" cy="2161853"/>
            </a:xfrm>
            <a:prstGeom prst="roundRect">
              <a:avLst>
                <a:gd name="adj" fmla="val 0"/>
              </a:avLst>
            </a:prstGeom>
            <a:noFill/>
            <a:ln w="635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AI&amp;T</a:t>
              </a:r>
            </a:p>
          </p:txBody>
        </p:sp>
        <p:sp>
          <p:nvSpPr>
            <p:cNvPr id="576" name="Rounded Rectangle 575">
              <a:extLst>
                <a:ext uri="{FF2B5EF4-FFF2-40B4-BE49-F238E27FC236}">
                  <a16:creationId xmlns:a16="http://schemas.microsoft.com/office/drawing/2014/main" id="{9F654693-7950-E33B-302E-1AEDFCA13DDD}"/>
                </a:ext>
              </a:extLst>
            </p:cNvPr>
            <p:cNvSpPr/>
            <p:nvPr/>
          </p:nvSpPr>
          <p:spPr>
            <a:xfrm>
              <a:off x="16414949" y="6218306"/>
              <a:ext cx="256679" cy="2736641"/>
            </a:xfrm>
            <a:prstGeom prst="roundRect">
              <a:avLst>
                <a:gd name="adj" fmla="val 0"/>
              </a:avLst>
            </a:prstGeom>
            <a:noFill/>
            <a:ln w="6350" cmpd="sng">
              <a:noFill/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Engine</a:t>
              </a:r>
            </a:p>
          </p:txBody>
        </p:sp>
        <p:grpSp>
          <p:nvGrpSpPr>
            <p:cNvPr id="123" name="Group 122">
              <a:extLst>
                <a:ext uri="{FF2B5EF4-FFF2-40B4-BE49-F238E27FC236}">
                  <a16:creationId xmlns:a16="http://schemas.microsoft.com/office/drawing/2014/main" id="{7B259FA0-02AA-7000-0259-418B93619637}"/>
                </a:ext>
              </a:extLst>
            </p:cNvPr>
            <p:cNvGrpSpPr/>
            <p:nvPr/>
          </p:nvGrpSpPr>
          <p:grpSpPr>
            <a:xfrm>
              <a:off x="16373639" y="1105278"/>
              <a:ext cx="321153" cy="7889511"/>
              <a:chOff x="16379569" y="905934"/>
              <a:chExt cx="329769" cy="5123082"/>
            </a:xfrm>
          </p:grpSpPr>
          <p:cxnSp>
            <p:nvCxnSpPr>
              <p:cNvPr id="577" name="Straight Connector 576">
                <a:extLst>
                  <a:ext uri="{FF2B5EF4-FFF2-40B4-BE49-F238E27FC236}">
                    <a16:creationId xmlns:a16="http://schemas.microsoft.com/office/drawing/2014/main" id="{143ED345-3A88-D31F-945C-D70CFE3346B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379569" y="905934"/>
                <a:ext cx="0" cy="5123082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8" name="Straight Connector 577">
                <a:extLst>
                  <a:ext uri="{FF2B5EF4-FFF2-40B4-BE49-F238E27FC236}">
                    <a16:creationId xmlns:a16="http://schemas.microsoft.com/office/drawing/2014/main" id="{7595766A-D4BE-480C-636C-93388BDE2E9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6709338" y="905934"/>
                <a:ext cx="0" cy="5123082"/>
              </a:xfrm>
              <a:prstGeom prst="line">
                <a:avLst/>
              </a:prstGeom>
              <a:ln w="12700">
                <a:solidFill>
                  <a:schemeClr val="bg1">
                    <a:lumMod val="6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3" name="Rounded Rectangle 172">
            <a:extLst>
              <a:ext uri="{FF2B5EF4-FFF2-40B4-BE49-F238E27FC236}">
                <a16:creationId xmlns:a16="http://schemas.microsoft.com/office/drawing/2014/main" id="{3FA00976-D667-0DB4-FED3-0342DBC200BD}"/>
              </a:ext>
            </a:extLst>
          </p:cNvPr>
          <p:cNvSpPr/>
          <p:nvPr/>
        </p:nvSpPr>
        <p:spPr>
          <a:xfrm>
            <a:off x="2446020" y="1572409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OSURR</a:t>
            </a:r>
          </a:p>
        </p:txBody>
      </p:sp>
      <p:sp>
        <p:nvSpPr>
          <p:cNvPr id="174" name="Rounded Rectangle 173">
            <a:extLst>
              <a:ext uri="{FF2B5EF4-FFF2-40B4-BE49-F238E27FC236}">
                <a16:creationId xmlns:a16="http://schemas.microsoft.com/office/drawing/2014/main" id="{34AC9C72-1DAE-EAF3-5444-96048C729A03}"/>
              </a:ext>
            </a:extLst>
          </p:cNvPr>
          <p:cNvSpPr/>
          <p:nvPr/>
        </p:nvSpPr>
        <p:spPr>
          <a:xfrm>
            <a:off x="9415538" y="1578031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SMART</a:t>
            </a:r>
          </a:p>
        </p:txBody>
      </p:sp>
      <p:sp>
        <p:nvSpPr>
          <p:cNvPr id="177" name="Rounded Rectangle 176">
            <a:extLst>
              <a:ext uri="{FF2B5EF4-FFF2-40B4-BE49-F238E27FC236}">
                <a16:creationId xmlns:a16="http://schemas.microsoft.com/office/drawing/2014/main" id="{0AD60A59-11BA-C685-B580-8B2977D7B2F9}"/>
              </a:ext>
            </a:extLst>
          </p:cNvPr>
          <p:cNvSpPr/>
          <p:nvPr/>
        </p:nvSpPr>
        <p:spPr>
          <a:xfrm>
            <a:off x="1034180" y="1200611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 HFEF</a:t>
            </a:r>
          </a:p>
        </p:txBody>
      </p:sp>
      <p:sp>
        <p:nvSpPr>
          <p:cNvPr id="178" name="Rounded Rectangle 177">
            <a:extLst>
              <a:ext uri="{FF2B5EF4-FFF2-40B4-BE49-F238E27FC236}">
                <a16:creationId xmlns:a16="http://schemas.microsoft.com/office/drawing/2014/main" id="{466E3E3F-DB5D-6956-1762-CF96D57CE30E}"/>
              </a:ext>
            </a:extLst>
          </p:cNvPr>
          <p:cNvSpPr/>
          <p:nvPr/>
        </p:nvSpPr>
        <p:spPr>
          <a:xfrm>
            <a:off x="1974679" y="1200611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ORNL IMET</a:t>
            </a:r>
          </a:p>
        </p:txBody>
      </p:sp>
      <p:sp>
        <p:nvSpPr>
          <p:cNvPr id="180" name="Rounded Rectangle 179">
            <a:extLst>
              <a:ext uri="{FF2B5EF4-FFF2-40B4-BE49-F238E27FC236}">
                <a16:creationId xmlns:a16="http://schemas.microsoft.com/office/drawing/2014/main" id="{F25D031A-4AB4-BFBB-C89E-A84341E20E7E}"/>
              </a:ext>
            </a:extLst>
          </p:cNvPr>
          <p:cNvSpPr/>
          <p:nvPr/>
        </p:nvSpPr>
        <p:spPr>
          <a:xfrm>
            <a:off x="1042529" y="825206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Certified Casks</a:t>
            </a:r>
          </a:p>
        </p:txBody>
      </p:sp>
      <p:sp>
        <p:nvSpPr>
          <p:cNvPr id="181" name="Rounded Rectangle 180">
            <a:extLst>
              <a:ext uri="{FF2B5EF4-FFF2-40B4-BE49-F238E27FC236}">
                <a16:creationId xmlns:a16="http://schemas.microsoft.com/office/drawing/2014/main" id="{17D751C8-4E6F-3D4E-873F-93BE85E697C9}"/>
              </a:ext>
            </a:extLst>
          </p:cNvPr>
          <p:cNvSpPr/>
          <p:nvPr/>
        </p:nvSpPr>
        <p:spPr>
          <a:xfrm>
            <a:off x="1507309" y="825206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On-site Casks</a:t>
            </a:r>
          </a:p>
        </p:txBody>
      </p:sp>
      <p:sp>
        <p:nvSpPr>
          <p:cNvPr id="183" name="Rounded Rectangle 182">
            <a:extLst>
              <a:ext uri="{FF2B5EF4-FFF2-40B4-BE49-F238E27FC236}">
                <a16:creationId xmlns:a16="http://schemas.microsoft.com/office/drawing/2014/main" id="{B3A6039E-DDEC-9DFE-E923-C72156CA197D}"/>
              </a:ext>
            </a:extLst>
          </p:cNvPr>
          <p:cNvSpPr/>
          <p:nvPr/>
        </p:nvSpPr>
        <p:spPr>
          <a:xfrm>
            <a:off x="3854327" y="1950795"/>
            <a:ext cx="426720" cy="317989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Mockup Environmental TBD</a:t>
            </a:r>
          </a:p>
        </p:txBody>
      </p:sp>
      <p:sp>
        <p:nvSpPr>
          <p:cNvPr id="184" name="Rounded Rectangle 183">
            <a:extLst>
              <a:ext uri="{FF2B5EF4-FFF2-40B4-BE49-F238E27FC236}">
                <a16:creationId xmlns:a16="http://schemas.microsoft.com/office/drawing/2014/main" id="{5CDAF06B-4A0A-1788-3438-77AF4CBB6AD4}"/>
              </a:ext>
            </a:extLst>
          </p:cNvPr>
          <p:cNvSpPr/>
          <p:nvPr/>
        </p:nvSpPr>
        <p:spPr>
          <a:xfrm>
            <a:off x="7066550" y="2325464"/>
            <a:ext cx="426720" cy="31798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Fuel/ Reactor Fab</a:t>
            </a:r>
          </a:p>
        </p:txBody>
      </p:sp>
      <p:sp>
        <p:nvSpPr>
          <p:cNvPr id="193" name="Rounded Rectangle 192">
            <a:extLst>
              <a:ext uri="{FF2B5EF4-FFF2-40B4-BE49-F238E27FC236}">
                <a16:creationId xmlns:a16="http://schemas.microsoft.com/office/drawing/2014/main" id="{C1E1F327-3888-F48E-8744-2AE932932986}"/>
              </a:ext>
            </a:extLst>
          </p:cNvPr>
          <p:cNvSpPr/>
          <p:nvPr/>
        </p:nvSpPr>
        <p:spPr>
          <a:xfrm>
            <a:off x="2434765" y="2707592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 Stand</a:t>
            </a:r>
          </a:p>
        </p:txBody>
      </p:sp>
      <p:sp>
        <p:nvSpPr>
          <p:cNvPr id="194" name="Rounded Rectangle 193">
            <a:extLst>
              <a:ext uri="{FF2B5EF4-FFF2-40B4-BE49-F238E27FC236}">
                <a16:creationId xmlns:a16="http://schemas.microsoft.com/office/drawing/2014/main" id="{0008D851-5971-92AF-AD1C-105D2D6DB736}"/>
              </a:ext>
            </a:extLst>
          </p:cNvPr>
          <p:cNvSpPr/>
          <p:nvPr/>
        </p:nvSpPr>
        <p:spPr>
          <a:xfrm>
            <a:off x="1966247" y="2707592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TCC</a:t>
            </a:r>
          </a:p>
        </p:txBody>
      </p:sp>
      <p:sp>
        <p:nvSpPr>
          <p:cNvPr id="196" name="Rounded Rectangle 195">
            <a:extLst>
              <a:ext uri="{FF2B5EF4-FFF2-40B4-BE49-F238E27FC236}">
                <a16:creationId xmlns:a16="http://schemas.microsoft.com/office/drawing/2014/main" id="{C6E82B15-3B16-FCBB-4890-FF15ED1D41F7}"/>
              </a:ext>
            </a:extLst>
          </p:cNvPr>
          <p:cNvSpPr/>
          <p:nvPr/>
        </p:nvSpPr>
        <p:spPr>
          <a:xfrm>
            <a:off x="1499689" y="2707592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Power</a:t>
            </a:r>
          </a:p>
        </p:txBody>
      </p:sp>
      <p:sp>
        <p:nvSpPr>
          <p:cNvPr id="197" name="Rounded Rectangle 196">
            <a:extLst>
              <a:ext uri="{FF2B5EF4-FFF2-40B4-BE49-F238E27FC236}">
                <a16:creationId xmlns:a16="http://schemas.microsoft.com/office/drawing/2014/main" id="{93E6638F-179F-AC85-E318-CB0731497FB6}"/>
              </a:ext>
            </a:extLst>
          </p:cNvPr>
          <p:cNvSpPr/>
          <p:nvPr/>
        </p:nvSpPr>
        <p:spPr>
          <a:xfrm>
            <a:off x="1039481" y="2707592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Water</a:t>
            </a:r>
          </a:p>
        </p:txBody>
      </p:sp>
      <p:sp>
        <p:nvSpPr>
          <p:cNvPr id="208" name="Rounded Rectangle 207">
            <a:extLst>
              <a:ext uri="{FF2B5EF4-FFF2-40B4-BE49-F238E27FC236}">
                <a16:creationId xmlns:a16="http://schemas.microsoft.com/office/drawing/2014/main" id="{76B13326-2E3A-9D2D-0079-2BECF1A80756}"/>
              </a:ext>
            </a:extLst>
          </p:cNvPr>
          <p:cNvSpPr/>
          <p:nvPr/>
        </p:nvSpPr>
        <p:spPr>
          <a:xfrm>
            <a:off x="1024241" y="3828750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INL, TBD several options</a:t>
            </a:r>
          </a:p>
        </p:txBody>
      </p:sp>
      <p:sp>
        <p:nvSpPr>
          <p:cNvPr id="209" name="Rounded Rectangle 208">
            <a:extLst>
              <a:ext uri="{FF2B5EF4-FFF2-40B4-BE49-F238E27FC236}">
                <a16:creationId xmlns:a16="http://schemas.microsoft.com/office/drawing/2014/main" id="{234E8D5E-9804-BBF3-12F8-91E7FD522B25}"/>
              </a:ext>
            </a:extLst>
          </p:cNvPr>
          <p:cNvSpPr/>
          <p:nvPr/>
        </p:nvSpPr>
        <p:spPr>
          <a:xfrm>
            <a:off x="1024241" y="4206530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MSFC</a:t>
            </a:r>
          </a:p>
        </p:txBody>
      </p:sp>
      <p:sp>
        <p:nvSpPr>
          <p:cNvPr id="210" name="Rounded Rectangle 209">
            <a:extLst>
              <a:ext uri="{FF2B5EF4-FFF2-40B4-BE49-F238E27FC236}">
                <a16:creationId xmlns:a16="http://schemas.microsoft.com/office/drawing/2014/main" id="{2AD5D480-309B-C193-A387-2A83F46BB79E}"/>
              </a:ext>
            </a:extLst>
          </p:cNvPr>
          <p:cNvSpPr/>
          <p:nvPr/>
        </p:nvSpPr>
        <p:spPr>
          <a:xfrm>
            <a:off x="1024241" y="4583774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MSFC</a:t>
            </a:r>
          </a:p>
        </p:txBody>
      </p:sp>
      <p:sp>
        <p:nvSpPr>
          <p:cNvPr id="234" name="Rounded Rectangle 233">
            <a:extLst>
              <a:ext uri="{FF2B5EF4-FFF2-40B4-BE49-F238E27FC236}">
                <a16:creationId xmlns:a16="http://schemas.microsoft.com/office/drawing/2014/main" id="{68060B8B-E3F4-E621-4971-463D84F32362}"/>
              </a:ext>
            </a:extLst>
          </p:cNvPr>
          <p:cNvSpPr/>
          <p:nvPr/>
        </p:nvSpPr>
        <p:spPr>
          <a:xfrm>
            <a:off x="1024241" y="5716672"/>
            <a:ext cx="426720" cy="317989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TBD</a:t>
            </a:r>
          </a:p>
        </p:txBody>
      </p:sp>
      <p:sp>
        <p:nvSpPr>
          <p:cNvPr id="467" name="Rounded Rectangle 466">
            <a:extLst>
              <a:ext uri="{FF2B5EF4-FFF2-40B4-BE49-F238E27FC236}">
                <a16:creationId xmlns:a16="http://schemas.microsoft.com/office/drawing/2014/main" id="{7376330C-78F1-D7A6-4378-48BEEDF91A7C}"/>
              </a:ext>
            </a:extLst>
          </p:cNvPr>
          <p:cNvSpPr/>
          <p:nvPr/>
        </p:nvSpPr>
        <p:spPr>
          <a:xfrm>
            <a:off x="1980775" y="830045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New Certified Casks</a:t>
            </a:r>
          </a:p>
        </p:txBody>
      </p:sp>
      <p:sp>
        <p:nvSpPr>
          <p:cNvPr id="470" name="Rounded Rectangle 469">
            <a:extLst>
              <a:ext uri="{FF2B5EF4-FFF2-40B4-BE49-F238E27FC236}">
                <a16:creationId xmlns:a16="http://schemas.microsoft.com/office/drawing/2014/main" id="{735AE696-BD55-850C-7C77-6E58836C304D}"/>
              </a:ext>
            </a:extLst>
          </p:cNvPr>
          <p:cNvSpPr/>
          <p:nvPr/>
        </p:nvSpPr>
        <p:spPr>
          <a:xfrm>
            <a:off x="2446246" y="830432"/>
            <a:ext cx="426720" cy="317989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 Storage</a:t>
            </a:r>
          </a:p>
        </p:txBody>
      </p:sp>
      <p:sp>
        <p:nvSpPr>
          <p:cNvPr id="477" name="Rounded Rectangle 476">
            <a:extLst>
              <a:ext uri="{FF2B5EF4-FFF2-40B4-BE49-F238E27FC236}">
                <a16:creationId xmlns:a16="http://schemas.microsoft.com/office/drawing/2014/main" id="{28876356-B9F0-24C1-8D5E-2506702B9F1D}"/>
              </a:ext>
            </a:extLst>
          </p:cNvPr>
          <p:cNvSpPr/>
          <p:nvPr/>
        </p:nvSpPr>
        <p:spPr>
          <a:xfrm>
            <a:off x="1500045" y="1198773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 IMCL</a:t>
            </a:r>
          </a:p>
        </p:txBody>
      </p:sp>
      <p:sp>
        <p:nvSpPr>
          <p:cNvPr id="478" name="Rounded Rectangle 477">
            <a:extLst>
              <a:ext uri="{FF2B5EF4-FFF2-40B4-BE49-F238E27FC236}">
                <a16:creationId xmlns:a16="http://schemas.microsoft.com/office/drawing/2014/main" id="{8C1E2F1C-D0AE-FD8F-DD96-BB4900FB4B5B}"/>
              </a:ext>
            </a:extLst>
          </p:cNvPr>
          <p:cNvSpPr/>
          <p:nvPr/>
        </p:nvSpPr>
        <p:spPr>
          <a:xfrm>
            <a:off x="5719796" y="1202603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EMAD</a:t>
            </a:r>
          </a:p>
        </p:txBody>
      </p:sp>
      <p:sp>
        <p:nvSpPr>
          <p:cNvPr id="479" name="Rounded Rectangle 478">
            <a:extLst>
              <a:ext uri="{FF2B5EF4-FFF2-40B4-BE49-F238E27FC236}">
                <a16:creationId xmlns:a16="http://schemas.microsoft.com/office/drawing/2014/main" id="{83F1A790-DC5A-301A-0A2F-1390F4A5C172}"/>
              </a:ext>
            </a:extLst>
          </p:cNvPr>
          <p:cNvSpPr/>
          <p:nvPr/>
        </p:nvSpPr>
        <p:spPr>
          <a:xfrm>
            <a:off x="8494769" y="1572408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DAF</a:t>
            </a: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B206C10E-A079-CDA1-D88A-AEAE71A7F1C0}"/>
              </a:ext>
            </a:extLst>
          </p:cNvPr>
          <p:cNvSpPr/>
          <p:nvPr/>
        </p:nvSpPr>
        <p:spPr>
          <a:xfrm>
            <a:off x="488649" y="3456535"/>
            <a:ext cx="502920" cy="317989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ETF System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Shops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867656A-E4A3-23B3-3114-3E8AD67C6A54}"/>
              </a:ext>
            </a:extLst>
          </p:cNvPr>
          <p:cNvSpPr/>
          <p:nvPr/>
        </p:nvSpPr>
        <p:spPr>
          <a:xfrm>
            <a:off x="488649" y="3080296"/>
            <a:ext cx="502920" cy="317989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7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ETF System Test Facilities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EBE4A03-A907-843D-4568-7BE8365D902D}"/>
              </a:ext>
            </a:extLst>
          </p:cNvPr>
          <p:cNvGrpSpPr/>
          <p:nvPr/>
        </p:nvGrpSpPr>
        <p:grpSpPr>
          <a:xfrm>
            <a:off x="8910280" y="4670183"/>
            <a:ext cx="2020789" cy="979747"/>
            <a:chOff x="13325441" y="6911814"/>
            <a:chExt cx="2760473" cy="1349535"/>
          </a:xfrm>
        </p:grpSpPr>
        <p:sp>
          <p:nvSpPr>
            <p:cNvPr id="343" name="Rounded Rectangle 342">
              <a:extLst>
                <a:ext uri="{FF2B5EF4-FFF2-40B4-BE49-F238E27FC236}">
                  <a16:creationId xmlns:a16="http://schemas.microsoft.com/office/drawing/2014/main" id="{F2F9137D-2080-110A-A6EF-A94039DA9B51}"/>
                </a:ext>
              </a:extLst>
            </p:cNvPr>
            <p:cNvSpPr/>
            <p:nvPr/>
          </p:nvSpPr>
          <p:spPr>
            <a:xfrm>
              <a:off x="13325441" y="6911814"/>
              <a:ext cx="2760473" cy="1349535"/>
            </a:xfrm>
            <a:prstGeom prst="roundRect">
              <a:avLst>
                <a:gd name="adj" fmla="val 12457"/>
              </a:avLst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r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5B162898-B093-C59B-375C-6A9BF9229E68}"/>
                </a:ext>
              </a:extLst>
            </p:cNvPr>
            <p:cNvGrpSpPr/>
            <p:nvPr/>
          </p:nvGrpSpPr>
          <p:grpSpPr>
            <a:xfrm>
              <a:off x="13470711" y="6999074"/>
              <a:ext cx="2531289" cy="996660"/>
              <a:chOff x="13470711" y="6999074"/>
              <a:chExt cx="2531289" cy="996660"/>
            </a:xfrm>
          </p:grpSpPr>
          <p:sp>
            <p:nvSpPr>
              <p:cNvPr id="355" name="Rounded Rectangle 354">
                <a:extLst>
                  <a:ext uri="{FF2B5EF4-FFF2-40B4-BE49-F238E27FC236}">
                    <a16:creationId xmlns:a16="http://schemas.microsoft.com/office/drawing/2014/main" id="{050D08F6-81AC-2739-345E-2361527CAC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470711" y="7211010"/>
                <a:ext cx="287294" cy="149865"/>
              </a:xfrm>
              <a:prstGeom prst="round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56" name="Rounded Rectangle 355">
                <a:extLst>
                  <a:ext uri="{FF2B5EF4-FFF2-40B4-BE49-F238E27FC236}">
                    <a16:creationId xmlns:a16="http://schemas.microsoft.com/office/drawing/2014/main" id="{0F06D147-BB5E-468A-1C7C-4C5153541D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470711" y="7414436"/>
                <a:ext cx="287294" cy="149865"/>
              </a:xfrm>
              <a:prstGeom prst="roundRect">
                <a:avLst/>
              </a:prstGeom>
              <a:solidFill>
                <a:schemeClr val="accent2">
                  <a:lumMod val="20000"/>
                  <a:lumOff val="8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6" name="Rounded Rectangle 365">
                <a:extLst>
                  <a:ext uri="{FF2B5EF4-FFF2-40B4-BE49-F238E27FC236}">
                    <a16:creationId xmlns:a16="http://schemas.microsoft.com/office/drawing/2014/main" id="{6873CD3E-2E49-4048-7F91-1933EDB7BDB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470711" y="6999074"/>
                <a:ext cx="287294" cy="149865"/>
              </a:xfrm>
              <a:prstGeom prst="round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67" name="Rounded Rectangle 366">
                <a:extLst>
                  <a:ext uri="{FF2B5EF4-FFF2-40B4-BE49-F238E27FC236}">
                    <a16:creationId xmlns:a16="http://schemas.microsoft.com/office/drawing/2014/main" id="{50E4077F-E1F6-F92B-7C72-02914F6CC5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803364" y="7218507"/>
                <a:ext cx="2042406" cy="149212"/>
              </a:xfrm>
              <a:prstGeom prst="roundRect">
                <a:avLst/>
              </a:prstGeom>
              <a:solidFill>
                <a:schemeClr val="bg1"/>
              </a:solidFill>
              <a:ln w="3175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Govt Provided, Existing Facility Requiring Mods</a:t>
                </a:r>
              </a:p>
            </p:txBody>
          </p:sp>
          <p:sp>
            <p:nvSpPr>
              <p:cNvPr id="368" name="Rounded Rectangle 367">
                <a:extLst>
                  <a:ext uri="{FF2B5EF4-FFF2-40B4-BE49-F238E27FC236}">
                    <a16:creationId xmlns:a16="http://schemas.microsoft.com/office/drawing/2014/main" id="{387912ED-B844-33BC-2B32-111357E2F73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803364" y="7429428"/>
                <a:ext cx="2042406" cy="149212"/>
              </a:xfrm>
              <a:prstGeom prst="roundRect">
                <a:avLst/>
              </a:prstGeom>
              <a:solidFill>
                <a:schemeClr val="bg1"/>
              </a:solidFill>
              <a:ln w="3175" cmpd="sng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Govt Provided, New Facility</a:t>
                </a:r>
              </a:p>
            </p:txBody>
          </p:sp>
          <p:sp>
            <p:nvSpPr>
              <p:cNvPr id="370" name="Rounded Rectangle 369">
                <a:extLst>
                  <a:ext uri="{FF2B5EF4-FFF2-40B4-BE49-F238E27FC236}">
                    <a16:creationId xmlns:a16="http://schemas.microsoft.com/office/drawing/2014/main" id="{C554AE1A-8569-3354-9D57-68B0698B5BAB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803363" y="7006569"/>
                <a:ext cx="2149001" cy="149212"/>
              </a:xfrm>
              <a:prstGeom prst="roundRect">
                <a:avLst/>
              </a:prstGeom>
              <a:solidFill>
                <a:schemeClr val="bg1"/>
              </a:solidFill>
              <a:ln w="3175" cmpd="sng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Govt Provided, Existing, Operational Facility</a:t>
                </a:r>
              </a:p>
            </p:txBody>
          </p:sp>
          <p:sp>
            <p:nvSpPr>
              <p:cNvPr id="4" name="Rounded Rectangle 3">
                <a:extLst>
                  <a:ext uri="{FF2B5EF4-FFF2-40B4-BE49-F238E27FC236}">
                    <a16:creationId xmlns:a16="http://schemas.microsoft.com/office/drawing/2014/main" id="{2A6C4877-2077-30AF-FDB0-3A26338E1F35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470711" y="7637649"/>
                <a:ext cx="287294" cy="149865"/>
              </a:xfrm>
              <a:prstGeom prst="roundRect">
                <a:avLst/>
              </a:prstGeom>
              <a:solidFill>
                <a:schemeClr val="accent5">
                  <a:lumMod val="40000"/>
                  <a:lumOff val="60000"/>
                </a:schemeClr>
              </a:solidFill>
              <a:ln w="12700" cmpd="sng">
                <a:solidFill>
                  <a:schemeClr val="tx1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5" name="Rounded Rectangle 4">
                <a:extLst>
                  <a:ext uri="{FF2B5EF4-FFF2-40B4-BE49-F238E27FC236}">
                    <a16:creationId xmlns:a16="http://schemas.microsoft.com/office/drawing/2014/main" id="{25995B46-C3AB-8971-1C4B-C9D68DB4C9C9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470711" y="7845869"/>
                <a:ext cx="287294" cy="149865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12700" cmpd="sng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6" name="Rounded Rectangle 5">
                <a:extLst>
                  <a:ext uri="{FF2B5EF4-FFF2-40B4-BE49-F238E27FC236}">
                    <a16:creationId xmlns:a16="http://schemas.microsoft.com/office/drawing/2014/main" id="{6915CF26-593F-6B80-3D9E-AFADD2EFDA93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803363" y="7630151"/>
                <a:ext cx="2198637" cy="149212"/>
              </a:xfrm>
              <a:prstGeom prst="roundRect">
                <a:avLst/>
              </a:prstGeom>
              <a:solidFill>
                <a:schemeClr val="bg1"/>
              </a:solidFill>
              <a:ln w="3175" cmpd="sng">
                <a:noFill/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Contractor Provided, Existing Facilities</a:t>
                </a:r>
              </a:p>
            </p:txBody>
          </p:sp>
          <p:sp>
            <p:nvSpPr>
              <p:cNvPr id="7" name="Rounded Rectangle 6">
                <a:extLst>
                  <a:ext uri="{FF2B5EF4-FFF2-40B4-BE49-F238E27FC236}">
                    <a16:creationId xmlns:a16="http://schemas.microsoft.com/office/drawing/2014/main" id="{8CFC4984-FB15-8FE3-48D6-C9B6ADBD29E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3803364" y="7830879"/>
                <a:ext cx="2042406" cy="149212"/>
              </a:xfrm>
              <a:prstGeom prst="roundRect">
                <a:avLst/>
              </a:prstGeom>
              <a:solidFill>
                <a:schemeClr val="bg1"/>
              </a:solidFill>
              <a:ln w="3175" cmpd="sng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rIns="0" rtlCol="0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Contractor Provided N</a:t>
                </a:r>
                <a:r>
                  <a:rPr kumimoji="0" lang="en-US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ew</a:t>
                </a:r>
                <a:r>
                  <a:rPr kumimoji="0" lang="en-US" sz="6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/Modified F</a:t>
                </a:r>
                <a:r>
                  <a:rPr kumimoji="0" lang="en-US" sz="6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acility</a:t>
                </a:r>
                <a:endParaRPr kumimoji="0" lang="en-US" sz="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151" name="Rounded Rectangle 313">
            <a:extLst>
              <a:ext uri="{FF2B5EF4-FFF2-40B4-BE49-F238E27FC236}">
                <a16:creationId xmlns:a16="http://schemas.microsoft.com/office/drawing/2014/main" id="{BD7C2C89-EEF2-4987-B236-B33D64A2474D}"/>
              </a:ext>
            </a:extLst>
          </p:cNvPr>
          <p:cNvSpPr/>
          <p:nvPr/>
        </p:nvSpPr>
        <p:spPr>
          <a:xfrm>
            <a:off x="496491" y="1954866"/>
            <a:ext cx="502920" cy="320040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Reactor  Non-Nuclear Testing</a:t>
            </a:r>
          </a:p>
        </p:txBody>
      </p:sp>
      <p:sp>
        <p:nvSpPr>
          <p:cNvPr id="152" name="Rounded Rectangle 330">
            <a:extLst>
              <a:ext uri="{FF2B5EF4-FFF2-40B4-BE49-F238E27FC236}">
                <a16:creationId xmlns:a16="http://schemas.microsoft.com/office/drawing/2014/main" id="{E0E8C9DF-CA0C-49DD-9F44-C3831FAD6CBC}"/>
              </a:ext>
            </a:extLst>
          </p:cNvPr>
          <p:cNvSpPr/>
          <p:nvPr/>
        </p:nvSpPr>
        <p:spPr>
          <a:xfrm>
            <a:off x="496489" y="1579620"/>
            <a:ext cx="502920" cy="320040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Reactor Nuclear Testing</a:t>
            </a:r>
          </a:p>
        </p:txBody>
      </p:sp>
      <p:sp>
        <p:nvSpPr>
          <p:cNvPr id="153" name="Rounded Rectangle 337">
            <a:extLst>
              <a:ext uri="{FF2B5EF4-FFF2-40B4-BE49-F238E27FC236}">
                <a16:creationId xmlns:a16="http://schemas.microsoft.com/office/drawing/2014/main" id="{574BC383-B54A-41C4-91B6-ED93A7BB4363}"/>
              </a:ext>
            </a:extLst>
          </p:cNvPr>
          <p:cNvSpPr/>
          <p:nvPr/>
        </p:nvSpPr>
        <p:spPr>
          <a:xfrm>
            <a:off x="485619" y="2331483"/>
            <a:ext cx="502920" cy="320040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Reactor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Fabrication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&amp; Assembly</a:t>
            </a:r>
          </a:p>
        </p:txBody>
      </p:sp>
      <p:sp>
        <p:nvSpPr>
          <p:cNvPr id="154" name="Rounded Rectangle 275">
            <a:extLst>
              <a:ext uri="{FF2B5EF4-FFF2-40B4-BE49-F238E27FC236}">
                <a16:creationId xmlns:a16="http://schemas.microsoft.com/office/drawing/2014/main" id="{13134B6B-118D-4E6B-90AC-FEB566669E33}"/>
              </a:ext>
            </a:extLst>
          </p:cNvPr>
          <p:cNvSpPr/>
          <p:nvPr/>
        </p:nvSpPr>
        <p:spPr>
          <a:xfrm>
            <a:off x="507028" y="824036"/>
            <a:ext cx="502920" cy="320040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Reactor Storage &amp; Transport</a:t>
            </a:r>
          </a:p>
        </p:txBody>
      </p:sp>
      <p:sp>
        <p:nvSpPr>
          <p:cNvPr id="155" name="Rounded Rectangle 391">
            <a:extLst>
              <a:ext uri="{FF2B5EF4-FFF2-40B4-BE49-F238E27FC236}">
                <a16:creationId xmlns:a16="http://schemas.microsoft.com/office/drawing/2014/main" id="{675F42D5-8E7C-46F2-BEB7-E743896CAEBB}"/>
              </a:ext>
            </a:extLst>
          </p:cNvPr>
          <p:cNvSpPr/>
          <p:nvPr/>
        </p:nvSpPr>
        <p:spPr>
          <a:xfrm>
            <a:off x="496491" y="1202794"/>
            <a:ext cx="502920" cy="320040"/>
          </a:xfrm>
          <a:prstGeom prst="roundRect">
            <a:avLst/>
          </a:prstGeom>
          <a:solidFill>
            <a:schemeClr val="bg1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Reactor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7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Examination</a:t>
            </a:r>
          </a:p>
        </p:txBody>
      </p:sp>
      <p:sp>
        <p:nvSpPr>
          <p:cNvPr id="156" name="Rounded Rectangle 172">
            <a:extLst>
              <a:ext uri="{FF2B5EF4-FFF2-40B4-BE49-F238E27FC236}">
                <a16:creationId xmlns:a16="http://schemas.microsoft.com/office/drawing/2014/main" id="{8CC93A03-5567-493E-81CF-B2C631B83783}"/>
              </a:ext>
            </a:extLst>
          </p:cNvPr>
          <p:cNvSpPr/>
          <p:nvPr/>
        </p:nvSpPr>
        <p:spPr>
          <a:xfrm>
            <a:off x="1045065" y="1953586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CFEET</a:t>
            </a:r>
          </a:p>
        </p:txBody>
      </p:sp>
      <p:sp>
        <p:nvSpPr>
          <p:cNvPr id="157" name="Rounded Rectangle 172">
            <a:extLst>
              <a:ext uri="{FF2B5EF4-FFF2-40B4-BE49-F238E27FC236}">
                <a16:creationId xmlns:a16="http://schemas.microsoft.com/office/drawing/2014/main" id="{22618668-6168-4472-BBD0-A49C01E963C8}"/>
              </a:ext>
            </a:extLst>
          </p:cNvPr>
          <p:cNvSpPr/>
          <p:nvPr/>
        </p:nvSpPr>
        <p:spPr>
          <a:xfrm>
            <a:off x="1517439" y="1958139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HHEAT</a:t>
            </a:r>
          </a:p>
        </p:txBody>
      </p:sp>
      <p:sp>
        <p:nvSpPr>
          <p:cNvPr id="158" name="Rounded Rectangle 183">
            <a:extLst>
              <a:ext uri="{FF2B5EF4-FFF2-40B4-BE49-F238E27FC236}">
                <a16:creationId xmlns:a16="http://schemas.microsoft.com/office/drawing/2014/main" id="{5D2D4D16-BEBF-48BF-B087-8C46F14CABA8}"/>
              </a:ext>
            </a:extLst>
          </p:cNvPr>
          <p:cNvSpPr/>
          <p:nvPr/>
        </p:nvSpPr>
        <p:spPr>
          <a:xfrm>
            <a:off x="2918617" y="1961087"/>
            <a:ext cx="426720" cy="3179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Industry Facilities</a:t>
            </a:r>
          </a:p>
        </p:txBody>
      </p:sp>
      <p:sp>
        <p:nvSpPr>
          <p:cNvPr id="159" name="Rounded Rectangle 172">
            <a:extLst>
              <a:ext uri="{FF2B5EF4-FFF2-40B4-BE49-F238E27FC236}">
                <a16:creationId xmlns:a16="http://schemas.microsoft.com/office/drawing/2014/main" id="{B04EF6F6-EFAD-4B9C-8DBA-7B2D0CE1D68A}"/>
              </a:ext>
            </a:extLst>
          </p:cNvPr>
          <p:cNvSpPr/>
          <p:nvPr/>
        </p:nvSpPr>
        <p:spPr>
          <a:xfrm>
            <a:off x="7086756" y="1572409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TREAT</a:t>
            </a:r>
          </a:p>
        </p:txBody>
      </p:sp>
      <p:sp>
        <p:nvSpPr>
          <p:cNvPr id="160" name="Rounded Rectangle 172">
            <a:extLst>
              <a:ext uri="{FF2B5EF4-FFF2-40B4-BE49-F238E27FC236}">
                <a16:creationId xmlns:a16="http://schemas.microsoft.com/office/drawing/2014/main" id="{EE431B72-1CCA-4CED-886C-F4D028D5786C}"/>
              </a:ext>
            </a:extLst>
          </p:cNvPr>
          <p:cNvSpPr/>
          <p:nvPr/>
        </p:nvSpPr>
        <p:spPr>
          <a:xfrm>
            <a:off x="1042434" y="1575852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ACRR</a:t>
            </a:r>
          </a:p>
        </p:txBody>
      </p:sp>
      <p:sp>
        <p:nvSpPr>
          <p:cNvPr id="161" name="Rounded Rectangle 172">
            <a:extLst>
              <a:ext uri="{FF2B5EF4-FFF2-40B4-BE49-F238E27FC236}">
                <a16:creationId xmlns:a16="http://schemas.microsoft.com/office/drawing/2014/main" id="{85B0B528-54A2-4B79-AFA6-BBD4B445E19E}"/>
              </a:ext>
            </a:extLst>
          </p:cNvPr>
          <p:cNvSpPr/>
          <p:nvPr/>
        </p:nvSpPr>
        <p:spPr>
          <a:xfrm>
            <a:off x="1512693" y="1572409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HFIR</a:t>
            </a:r>
          </a:p>
        </p:txBody>
      </p:sp>
      <p:sp>
        <p:nvSpPr>
          <p:cNvPr id="162" name="Rounded Rectangle 172">
            <a:extLst>
              <a:ext uri="{FF2B5EF4-FFF2-40B4-BE49-F238E27FC236}">
                <a16:creationId xmlns:a16="http://schemas.microsoft.com/office/drawing/2014/main" id="{70D259CB-8C14-4A8F-83C7-C95450EE5FE8}"/>
              </a:ext>
            </a:extLst>
          </p:cNvPr>
          <p:cNvSpPr/>
          <p:nvPr/>
        </p:nvSpPr>
        <p:spPr>
          <a:xfrm>
            <a:off x="1980261" y="1578882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OSTR</a:t>
            </a:r>
          </a:p>
        </p:txBody>
      </p:sp>
      <p:sp>
        <p:nvSpPr>
          <p:cNvPr id="163" name="Rounded Rectangle 172">
            <a:extLst>
              <a:ext uri="{FF2B5EF4-FFF2-40B4-BE49-F238E27FC236}">
                <a16:creationId xmlns:a16="http://schemas.microsoft.com/office/drawing/2014/main" id="{A5B1C1C6-ADD2-4FF0-8536-2A1219ECB964}"/>
              </a:ext>
            </a:extLst>
          </p:cNvPr>
          <p:cNvSpPr/>
          <p:nvPr/>
        </p:nvSpPr>
        <p:spPr>
          <a:xfrm>
            <a:off x="6619767" y="1578010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University Facilities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4" name="Rounded Rectangle 172">
            <a:extLst>
              <a:ext uri="{FF2B5EF4-FFF2-40B4-BE49-F238E27FC236}">
                <a16:creationId xmlns:a16="http://schemas.microsoft.com/office/drawing/2014/main" id="{24EBA2E0-5065-40A6-8606-D7254FC31E30}"/>
              </a:ext>
            </a:extLst>
          </p:cNvPr>
          <p:cNvSpPr/>
          <p:nvPr/>
        </p:nvSpPr>
        <p:spPr>
          <a:xfrm>
            <a:off x="1040892" y="2320103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GRC</a:t>
            </a:r>
          </a:p>
        </p:txBody>
      </p:sp>
      <p:sp>
        <p:nvSpPr>
          <p:cNvPr id="165" name="Rounded Rectangle 172">
            <a:extLst>
              <a:ext uri="{FF2B5EF4-FFF2-40B4-BE49-F238E27FC236}">
                <a16:creationId xmlns:a16="http://schemas.microsoft.com/office/drawing/2014/main" id="{E806E811-0A7F-4BB1-97BC-9C731B97A140}"/>
              </a:ext>
            </a:extLst>
          </p:cNvPr>
          <p:cNvSpPr/>
          <p:nvPr/>
        </p:nvSpPr>
        <p:spPr>
          <a:xfrm>
            <a:off x="1510516" y="2318198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MSFC</a:t>
            </a:r>
          </a:p>
        </p:txBody>
      </p:sp>
      <p:sp>
        <p:nvSpPr>
          <p:cNvPr id="166" name="Rounded Rectangle 172">
            <a:extLst>
              <a:ext uri="{FF2B5EF4-FFF2-40B4-BE49-F238E27FC236}">
                <a16:creationId xmlns:a16="http://schemas.microsoft.com/office/drawing/2014/main" id="{9D333B07-7593-418E-B2CF-842413229484}"/>
              </a:ext>
            </a:extLst>
          </p:cNvPr>
          <p:cNvSpPr/>
          <p:nvPr/>
        </p:nvSpPr>
        <p:spPr>
          <a:xfrm>
            <a:off x="1980775" y="2318197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LANL</a:t>
            </a:r>
          </a:p>
        </p:txBody>
      </p:sp>
      <p:sp>
        <p:nvSpPr>
          <p:cNvPr id="167" name="Rounded Rectangle 172">
            <a:extLst>
              <a:ext uri="{FF2B5EF4-FFF2-40B4-BE49-F238E27FC236}">
                <a16:creationId xmlns:a16="http://schemas.microsoft.com/office/drawing/2014/main" id="{BD31419D-5692-4645-B72F-E65677303CFA}"/>
              </a:ext>
            </a:extLst>
          </p:cNvPr>
          <p:cNvSpPr/>
          <p:nvPr/>
        </p:nvSpPr>
        <p:spPr>
          <a:xfrm>
            <a:off x="2446177" y="2331911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</a:t>
            </a:r>
          </a:p>
        </p:txBody>
      </p:sp>
      <p:sp>
        <p:nvSpPr>
          <p:cNvPr id="168" name="Rounded Rectangle 172">
            <a:extLst>
              <a:ext uri="{FF2B5EF4-FFF2-40B4-BE49-F238E27FC236}">
                <a16:creationId xmlns:a16="http://schemas.microsoft.com/office/drawing/2014/main" id="{80A1FEBB-C0F3-477A-9244-1FBECA42804B}"/>
              </a:ext>
            </a:extLst>
          </p:cNvPr>
          <p:cNvSpPr/>
          <p:nvPr/>
        </p:nvSpPr>
        <p:spPr>
          <a:xfrm>
            <a:off x="2915801" y="2330006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ORNL</a:t>
            </a:r>
          </a:p>
        </p:txBody>
      </p:sp>
      <p:sp>
        <p:nvSpPr>
          <p:cNvPr id="170" name="Rounded Rectangle 172">
            <a:extLst>
              <a:ext uri="{FF2B5EF4-FFF2-40B4-BE49-F238E27FC236}">
                <a16:creationId xmlns:a16="http://schemas.microsoft.com/office/drawing/2014/main" id="{6BB0D38C-C302-4882-AF27-9FD97BA1772A}"/>
              </a:ext>
            </a:extLst>
          </p:cNvPr>
          <p:cNvSpPr/>
          <p:nvPr/>
        </p:nvSpPr>
        <p:spPr>
          <a:xfrm>
            <a:off x="3386060" y="2330005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LaRC</a:t>
            </a: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1" name="Rounded Rectangle 172">
            <a:extLst>
              <a:ext uri="{FF2B5EF4-FFF2-40B4-BE49-F238E27FC236}">
                <a16:creationId xmlns:a16="http://schemas.microsoft.com/office/drawing/2014/main" id="{A0004958-8B36-4369-8EC1-9FBBDBCD107D}"/>
              </a:ext>
            </a:extLst>
          </p:cNvPr>
          <p:cNvSpPr/>
          <p:nvPr/>
        </p:nvSpPr>
        <p:spPr>
          <a:xfrm>
            <a:off x="3850339" y="2330936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Ames</a:t>
            </a:r>
          </a:p>
        </p:txBody>
      </p:sp>
      <p:sp>
        <p:nvSpPr>
          <p:cNvPr id="172" name="Rounded Rectangle 172">
            <a:extLst>
              <a:ext uri="{FF2B5EF4-FFF2-40B4-BE49-F238E27FC236}">
                <a16:creationId xmlns:a16="http://schemas.microsoft.com/office/drawing/2014/main" id="{950FDBE0-E87E-4F78-B073-8BD9CA39C7B9}"/>
              </a:ext>
            </a:extLst>
          </p:cNvPr>
          <p:cNvSpPr/>
          <p:nvPr/>
        </p:nvSpPr>
        <p:spPr>
          <a:xfrm>
            <a:off x="4312343" y="2329031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 of Tennessee</a:t>
            </a:r>
          </a:p>
        </p:txBody>
      </p:sp>
      <p:sp>
        <p:nvSpPr>
          <p:cNvPr id="175" name="Rounded Rectangle 172">
            <a:extLst>
              <a:ext uri="{FF2B5EF4-FFF2-40B4-BE49-F238E27FC236}">
                <a16:creationId xmlns:a16="http://schemas.microsoft.com/office/drawing/2014/main" id="{C0978798-60C3-4F43-A613-F922C84D11F5}"/>
              </a:ext>
            </a:extLst>
          </p:cNvPr>
          <p:cNvSpPr/>
          <p:nvPr/>
        </p:nvSpPr>
        <p:spPr>
          <a:xfrm>
            <a:off x="4773366" y="2329030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Univ of S Carolina</a:t>
            </a:r>
          </a:p>
        </p:txBody>
      </p:sp>
      <p:sp>
        <p:nvSpPr>
          <p:cNvPr id="176" name="Rounded Rectangle 183">
            <a:extLst>
              <a:ext uri="{FF2B5EF4-FFF2-40B4-BE49-F238E27FC236}">
                <a16:creationId xmlns:a16="http://schemas.microsoft.com/office/drawing/2014/main" id="{15CB5060-BA73-40BB-84AE-0BA9CC31BDD0}"/>
              </a:ext>
            </a:extLst>
          </p:cNvPr>
          <p:cNvSpPr/>
          <p:nvPr/>
        </p:nvSpPr>
        <p:spPr>
          <a:xfrm>
            <a:off x="6608815" y="2326383"/>
            <a:ext cx="426720" cy="31798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USNC NASA SBIR, High Temp</a:t>
            </a:r>
          </a:p>
        </p:txBody>
      </p:sp>
      <p:sp>
        <p:nvSpPr>
          <p:cNvPr id="179" name="Rounded Rectangle 183">
            <a:extLst>
              <a:ext uri="{FF2B5EF4-FFF2-40B4-BE49-F238E27FC236}">
                <a16:creationId xmlns:a16="http://schemas.microsoft.com/office/drawing/2014/main" id="{8AA6D9EC-41ED-4441-8248-6A2BC2AC593C}"/>
              </a:ext>
            </a:extLst>
          </p:cNvPr>
          <p:cNvSpPr/>
          <p:nvPr/>
        </p:nvSpPr>
        <p:spPr>
          <a:xfrm>
            <a:off x="5697586" y="2327101"/>
            <a:ext cx="426720" cy="3179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Fuel Fab</a:t>
            </a:r>
          </a:p>
        </p:txBody>
      </p:sp>
      <p:sp>
        <p:nvSpPr>
          <p:cNvPr id="143" name="Rounded Rectangle 172">
            <a:extLst>
              <a:ext uri="{FF2B5EF4-FFF2-40B4-BE49-F238E27FC236}">
                <a16:creationId xmlns:a16="http://schemas.microsoft.com/office/drawing/2014/main" id="{A7F46038-9591-43B3-B8D8-7AA523720844}"/>
              </a:ext>
            </a:extLst>
          </p:cNvPr>
          <p:cNvSpPr/>
          <p:nvPr/>
        </p:nvSpPr>
        <p:spPr>
          <a:xfrm>
            <a:off x="2423107" y="5334644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OSTR</a:t>
            </a:r>
          </a:p>
        </p:txBody>
      </p:sp>
      <p:sp>
        <p:nvSpPr>
          <p:cNvPr id="144" name="Rounded Rectangle 172">
            <a:extLst>
              <a:ext uri="{FF2B5EF4-FFF2-40B4-BE49-F238E27FC236}">
                <a16:creationId xmlns:a16="http://schemas.microsoft.com/office/drawing/2014/main" id="{ED8D04A3-7CAF-4959-AD1C-E1271A1C4D1A}"/>
              </a:ext>
            </a:extLst>
          </p:cNvPr>
          <p:cNvSpPr/>
          <p:nvPr/>
        </p:nvSpPr>
        <p:spPr>
          <a:xfrm>
            <a:off x="2881647" y="5334643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Sandia Irradiation</a:t>
            </a:r>
          </a:p>
        </p:txBody>
      </p:sp>
      <p:sp>
        <p:nvSpPr>
          <p:cNvPr id="145" name="Rounded Rectangle 173">
            <a:extLst>
              <a:ext uri="{FF2B5EF4-FFF2-40B4-BE49-F238E27FC236}">
                <a16:creationId xmlns:a16="http://schemas.microsoft.com/office/drawing/2014/main" id="{21061DDA-5304-4455-8102-60263C759F05}"/>
              </a:ext>
            </a:extLst>
          </p:cNvPr>
          <p:cNvSpPr/>
          <p:nvPr/>
        </p:nvSpPr>
        <p:spPr>
          <a:xfrm>
            <a:off x="2919531" y="827666"/>
            <a:ext cx="426720" cy="317989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NNSS Storage</a:t>
            </a:r>
          </a:p>
        </p:txBody>
      </p:sp>
      <p:sp>
        <p:nvSpPr>
          <p:cNvPr id="146" name="Rounded Rectangle 172">
            <a:extLst>
              <a:ext uri="{FF2B5EF4-FFF2-40B4-BE49-F238E27FC236}">
                <a16:creationId xmlns:a16="http://schemas.microsoft.com/office/drawing/2014/main" id="{F87AA3FC-9736-445D-A653-482813B72612}"/>
              </a:ext>
            </a:extLst>
          </p:cNvPr>
          <p:cNvSpPr/>
          <p:nvPr/>
        </p:nvSpPr>
        <p:spPr>
          <a:xfrm>
            <a:off x="1980775" y="1958138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NTREES</a:t>
            </a:r>
          </a:p>
        </p:txBody>
      </p:sp>
      <p:sp>
        <p:nvSpPr>
          <p:cNvPr id="147" name="Rounded Rectangle 172">
            <a:extLst>
              <a:ext uri="{FF2B5EF4-FFF2-40B4-BE49-F238E27FC236}">
                <a16:creationId xmlns:a16="http://schemas.microsoft.com/office/drawing/2014/main" id="{C9A7B1BC-11D7-47DD-9E6D-C9C984716225}"/>
              </a:ext>
            </a:extLst>
          </p:cNvPr>
          <p:cNvSpPr/>
          <p:nvPr/>
        </p:nvSpPr>
        <p:spPr>
          <a:xfrm>
            <a:off x="7557883" y="1572408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ZPPR</a:t>
            </a:r>
            <a:endParaRPr kumimoji="0" lang="en-US" sz="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8" name="Rounded Rectangle 478">
            <a:extLst>
              <a:ext uri="{FF2B5EF4-FFF2-40B4-BE49-F238E27FC236}">
                <a16:creationId xmlns:a16="http://schemas.microsoft.com/office/drawing/2014/main" id="{11576D0D-87F0-47A6-B6CF-4DD440FA6D48}"/>
              </a:ext>
            </a:extLst>
          </p:cNvPr>
          <p:cNvSpPr/>
          <p:nvPr/>
        </p:nvSpPr>
        <p:spPr>
          <a:xfrm>
            <a:off x="8028171" y="1572408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NCERC</a:t>
            </a:r>
          </a:p>
        </p:txBody>
      </p:sp>
      <p:sp>
        <p:nvSpPr>
          <p:cNvPr id="149" name="Rounded Rectangle 478">
            <a:extLst>
              <a:ext uri="{FF2B5EF4-FFF2-40B4-BE49-F238E27FC236}">
                <a16:creationId xmlns:a16="http://schemas.microsoft.com/office/drawing/2014/main" id="{0F7342A3-CF07-4A1E-8991-16A38A5B50DD}"/>
              </a:ext>
            </a:extLst>
          </p:cNvPr>
          <p:cNvSpPr/>
          <p:nvPr/>
        </p:nvSpPr>
        <p:spPr>
          <a:xfrm>
            <a:off x="8955076" y="1571576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Irradiation Facilities</a:t>
            </a:r>
          </a:p>
        </p:txBody>
      </p:sp>
      <p:sp>
        <p:nvSpPr>
          <p:cNvPr id="150" name="Rounded Rectangle 172">
            <a:extLst>
              <a:ext uri="{FF2B5EF4-FFF2-40B4-BE49-F238E27FC236}">
                <a16:creationId xmlns:a16="http://schemas.microsoft.com/office/drawing/2014/main" id="{F70FC3FE-0600-4936-A1A3-C324798A43C5}"/>
              </a:ext>
            </a:extLst>
          </p:cNvPr>
          <p:cNvSpPr/>
          <p:nvPr/>
        </p:nvSpPr>
        <p:spPr>
          <a:xfrm>
            <a:off x="3389823" y="1953038"/>
            <a:ext cx="426720" cy="317989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Mock-up Cold Flow TBD</a:t>
            </a:r>
          </a:p>
        </p:txBody>
      </p:sp>
      <p:sp>
        <p:nvSpPr>
          <p:cNvPr id="169" name="Rounded Rectangle 4">
            <a:extLst>
              <a:ext uri="{FF2B5EF4-FFF2-40B4-BE49-F238E27FC236}">
                <a16:creationId xmlns:a16="http://schemas.microsoft.com/office/drawing/2014/main" id="{86827388-8B74-4CC1-8B05-A75B8648F0A5}"/>
              </a:ext>
            </a:extLst>
          </p:cNvPr>
          <p:cNvSpPr>
            <a:spLocks/>
          </p:cNvSpPr>
          <p:nvPr/>
        </p:nvSpPr>
        <p:spPr>
          <a:xfrm>
            <a:off x="9016624" y="5499081"/>
            <a:ext cx="210312" cy="109728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Rounded Rectangle 6">
            <a:extLst>
              <a:ext uri="{FF2B5EF4-FFF2-40B4-BE49-F238E27FC236}">
                <a16:creationId xmlns:a16="http://schemas.microsoft.com/office/drawing/2014/main" id="{4601B529-AE8E-4C5A-837E-AEA21E5B410A}"/>
              </a:ext>
            </a:extLst>
          </p:cNvPr>
          <p:cNvSpPr>
            <a:spLocks noChangeAspect="1"/>
          </p:cNvSpPr>
          <p:nvPr/>
        </p:nvSpPr>
        <p:spPr>
          <a:xfrm>
            <a:off x="9256538" y="5494655"/>
            <a:ext cx="1495132" cy="108326"/>
          </a:xfrm>
          <a:prstGeom prst="roundRect">
            <a:avLst/>
          </a:prstGeom>
          <a:solidFill>
            <a:schemeClr val="bg1"/>
          </a:solidFill>
          <a:ln w="3175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TBD</a:t>
            </a:r>
          </a:p>
        </p:txBody>
      </p:sp>
      <p:sp>
        <p:nvSpPr>
          <p:cNvPr id="186" name="Rounded Rectangle 208">
            <a:extLst>
              <a:ext uri="{FF2B5EF4-FFF2-40B4-BE49-F238E27FC236}">
                <a16:creationId xmlns:a16="http://schemas.microsoft.com/office/drawing/2014/main" id="{335FA24C-37B2-4A3B-A8B9-D83D6E518A02}"/>
              </a:ext>
            </a:extLst>
          </p:cNvPr>
          <p:cNvSpPr/>
          <p:nvPr/>
        </p:nvSpPr>
        <p:spPr>
          <a:xfrm>
            <a:off x="1024241" y="5339119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MSFC Test Facility 116</a:t>
            </a:r>
          </a:p>
        </p:txBody>
      </p:sp>
      <p:sp>
        <p:nvSpPr>
          <p:cNvPr id="187" name="Rounded Rectangle 208">
            <a:extLst>
              <a:ext uri="{FF2B5EF4-FFF2-40B4-BE49-F238E27FC236}">
                <a16:creationId xmlns:a16="http://schemas.microsoft.com/office/drawing/2014/main" id="{2EF71EF3-1297-4016-9CE7-BFF942551831}"/>
              </a:ext>
            </a:extLst>
          </p:cNvPr>
          <p:cNvSpPr/>
          <p:nvPr/>
        </p:nvSpPr>
        <p:spPr>
          <a:xfrm>
            <a:off x="1497817" y="5337146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MSFC CDA</a:t>
            </a:r>
          </a:p>
        </p:txBody>
      </p:sp>
      <p:sp>
        <p:nvSpPr>
          <p:cNvPr id="188" name="Rounded Rectangle 172">
            <a:extLst>
              <a:ext uri="{FF2B5EF4-FFF2-40B4-BE49-F238E27FC236}">
                <a16:creationId xmlns:a16="http://schemas.microsoft.com/office/drawing/2014/main" id="{E87706BE-553B-4F24-8569-0015D32D17CA}"/>
              </a:ext>
            </a:extLst>
          </p:cNvPr>
          <p:cNvSpPr/>
          <p:nvPr/>
        </p:nvSpPr>
        <p:spPr>
          <a:xfrm>
            <a:off x="1965177" y="5335079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SSC</a:t>
            </a:r>
          </a:p>
        </p:txBody>
      </p:sp>
      <p:sp>
        <p:nvSpPr>
          <p:cNvPr id="189" name="Rounded Rectangle 172">
            <a:extLst>
              <a:ext uri="{FF2B5EF4-FFF2-40B4-BE49-F238E27FC236}">
                <a16:creationId xmlns:a16="http://schemas.microsoft.com/office/drawing/2014/main" id="{03D2A7C1-382B-454C-8160-24A2FF99FFC6}"/>
              </a:ext>
            </a:extLst>
          </p:cNvPr>
          <p:cNvSpPr/>
          <p:nvPr/>
        </p:nvSpPr>
        <p:spPr>
          <a:xfrm>
            <a:off x="3343211" y="5338195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MSFC Hot Cell</a:t>
            </a:r>
          </a:p>
        </p:txBody>
      </p:sp>
      <p:sp>
        <p:nvSpPr>
          <p:cNvPr id="190" name="Rounded Rectangle 183">
            <a:extLst>
              <a:ext uri="{FF2B5EF4-FFF2-40B4-BE49-F238E27FC236}">
                <a16:creationId xmlns:a16="http://schemas.microsoft.com/office/drawing/2014/main" id="{0790ACB2-16B5-4E47-82EA-B3A2A64B209A}"/>
              </a:ext>
            </a:extLst>
          </p:cNvPr>
          <p:cNvSpPr/>
          <p:nvPr/>
        </p:nvSpPr>
        <p:spPr>
          <a:xfrm>
            <a:off x="1041915" y="4960957"/>
            <a:ext cx="426720" cy="3179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Vendor Facilities</a:t>
            </a:r>
          </a:p>
        </p:txBody>
      </p:sp>
      <p:sp>
        <p:nvSpPr>
          <p:cNvPr id="192" name="Rounded Rectangle 209">
            <a:extLst>
              <a:ext uri="{FF2B5EF4-FFF2-40B4-BE49-F238E27FC236}">
                <a16:creationId xmlns:a16="http://schemas.microsoft.com/office/drawing/2014/main" id="{145B472C-F4CC-4139-9B98-2B5E76EEFE16}"/>
              </a:ext>
            </a:extLst>
          </p:cNvPr>
          <p:cNvSpPr/>
          <p:nvPr/>
        </p:nvSpPr>
        <p:spPr>
          <a:xfrm>
            <a:off x="1490980" y="4201715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SSC</a:t>
            </a:r>
          </a:p>
        </p:txBody>
      </p:sp>
      <p:sp>
        <p:nvSpPr>
          <p:cNvPr id="195" name="Rounded Rectangle 475">
            <a:extLst>
              <a:ext uri="{FF2B5EF4-FFF2-40B4-BE49-F238E27FC236}">
                <a16:creationId xmlns:a16="http://schemas.microsoft.com/office/drawing/2014/main" id="{768F6E2D-6270-440D-8578-EF8ED19BFE7D}"/>
              </a:ext>
            </a:extLst>
          </p:cNvPr>
          <p:cNvSpPr/>
          <p:nvPr/>
        </p:nvSpPr>
        <p:spPr>
          <a:xfrm>
            <a:off x="4318709" y="1954658"/>
            <a:ext cx="426720" cy="317989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Hardware-in-the-Loop</a:t>
            </a:r>
          </a:p>
        </p:txBody>
      </p:sp>
      <p:sp>
        <p:nvSpPr>
          <p:cNvPr id="203" name="Rounded Rectangle 207">
            <a:extLst>
              <a:ext uri="{FF2B5EF4-FFF2-40B4-BE49-F238E27FC236}">
                <a16:creationId xmlns:a16="http://schemas.microsoft.com/office/drawing/2014/main" id="{9CCB73E1-2DB9-4D17-9081-FB41C0799DB8}"/>
              </a:ext>
            </a:extLst>
          </p:cNvPr>
          <p:cNvSpPr/>
          <p:nvPr/>
        </p:nvSpPr>
        <p:spPr>
          <a:xfrm>
            <a:off x="1491972" y="3828749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NNSS, TBD several options</a:t>
            </a:r>
          </a:p>
        </p:txBody>
      </p:sp>
      <p:sp>
        <p:nvSpPr>
          <p:cNvPr id="204" name="Rounded Rectangle 193">
            <a:extLst>
              <a:ext uri="{FF2B5EF4-FFF2-40B4-BE49-F238E27FC236}">
                <a16:creationId xmlns:a16="http://schemas.microsoft.com/office/drawing/2014/main" id="{5B763817-40DF-4738-AB7A-5593AE3975AC}"/>
              </a:ext>
            </a:extLst>
          </p:cNvPr>
          <p:cNvSpPr/>
          <p:nvPr/>
        </p:nvSpPr>
        <p:spPr>
          <a:xfrm>
            <a:off x="1958352" y="3830078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TBD-Sprung Structure</a:t>
            </a:r>
          </a:p>
        </p:txBody>
      </p:sp>
      <p:sp>
        <p:nvSpPr>
          <p:cNvPr id="205" name="Rounded Rectangle 193">
            <a:extLst>
              <a:ext uri="{FF2B5EF4-FFF2-40B4-BE49-F238E27FC236}">
                <a16:creationId xmlns:a16="http://schemas.microsoft.com/office/drawing/2014/main" id="{60490E1E-62F8-4B9D-BBD8-3F54BA048A10}"/>
              </a:ext>
            </a:extLst>
          </p:cNvPr>
          <p:cNvSpPr/>
          <p:nvPr/>
        </p:nvSpPr>
        <p:spPr>
          <a:xfrm>
            <a:off x="1495746" y="3091885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 Demo Test</a:t>
            </a:r>
          </a:p>
        </p:txBody>
      </p:sp>
      <p:sp>
        <p:nvSpPr>
          <p:cNvPr id="206" name="Rounded Rectangle 193">
            <a:extLst>
              <a:ext uri="{FF2B5EF4-FFF2-40B4-BE49-F238E27FC236}">
                <a16:creationId xmlns:a16="http://schemas.microsoft.com/office/drawing/2014/main" id="{7C73E339-909B-46B7-B7AD-B7C601338DEA}"/>
              </a:ext>
            </a:extLst>
          </p:cNvPr>
          <p:cNvSpPr/>
          <p:nvPr/>
        </p:nvSpPr>
        <p:spPr>
          <a:xfrm>
            <a:off x="1965177" y="3091885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NSS Demo Test</a:t>
            </a:r>
          </a:p>
        </p:txBody>
      </p:sp>
      <p:sp>
        <p:nvSpPr>
          <p:cNvPr id="207" name="Rounded Rectangle 177">
            <a:extLst>
              <a:ext uri="{FF2B5EF4-FFF2-40B4-BE49-F238E27FC236}">
                <a16:creationId xmlns:a16="http://schemas.microsoft.com/office/drawing/2014/main" id="{447D57C3-9214-4E5D-B98B-8A9550385544}"/>
              </a:ext>
            </a:extLst>
          </p:cNvPr>
          <p:cNvSpPr/>
          <p:nvPr/>
        </p:nvSpPr>
        <p:spPr>
          <a:xfrm>
            <a:off x="2441395" y="1194399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ORNL IFEL</a:t>
            </a:r>
          </a:p>
        </p:txBody>
      </p:sp>
      <p:sp>
        <p:nvSpPr>
          <p:cNvPr id="216" name="Rounded Rectangle 476">
            <a:extLst>
              <a:ext uri="{FF2B5EF4-FFF2-40B4-BE49-F238E27FC236}">
                <a16:creationId xmlns:a16="http://schemas.microsoft.com/office/drawing/2014/main" id="{331D4BB8-1727-4EE0-81E2-F88954BBD11B}"/>
              </a:ext>
            </a:extLst>
          </p:cNvPr>
          <p:cNvSpPr/>
          <p:nvPr/>
        </p:nvSpPr>
        <p:spPr>
          <a:xfrm>
            <a:off x="3375538" y="1198969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 AL</a:t>
            </a:r>
          </a:p>
        </p:txBody>
      </p:sp>
      <p:sp>
        <p:nvSpPr>
          <p:cNvPr id="219" name="Rounded Rectangle 476">
            <a:extLst>
              <a:ext uri="{FF2B5EF4-FFF2-40B4-BE49-F238E27FC236}">
                <a16:creationId xmlns:a16="http://schemas.microsoft.com/office/drawing/2014/main" id="{66E78145-5117-408D-88C6-81DE7332A8B6}"/>
              </a:ext>
            </a:extLst>
          </p:cNvPr>
          <p:cNvSpPr/>
          <p:nvPr/>
        </p:nvSpPr>
        <p:spPr>
          <a:xfrm>
            <a:off x="3848093" y="1200576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 SPL</a:t>
            </a:r>
          </a:p>
        </p:txBody>
      </p:sp>
      <p:sp>
        <p:nvSpPr>
          <p:cNvPr id="220" name="Rounded Rectangle 476">
            <a:extLst>
              <a:ext uri="{FF2B5EF4-FFF2-40B4-BE49-F238E27FC236}">
                <a16:creationId xmlns:a16="http://schemas.microsoft.com/office/drawing/2014/main" id="{E48CEC71-FCAE-4DC6-B667-9708DBAB6441}"/>
              </a:ext>
            </a:extLst>
          </p:cNvPr>
          <p:cNvSpPr/>
          <p:nvPr/>
        </p:nvSpPr>
        <p:spPr>
          <a:xfrm>
            <a:off x="4319625" y="1202122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 FASB</a:t>
            </a:r>
          </a:p>
        </p:txBody>
      </p:sp>
      <p:sp>
        <p:nvSpPr>
          <p:cNvPr id="222" name="Rounded Rectangle 476">
            <a:extLst>
              <a:ext uri="{FF2B5EF4-FFF2-40B4-BE49-F238E27FC236}">
                <a16:creationId xmlns:a16="http://schemas.microsoft.com/office/drawing/2014/main" id="{0C88F0B5-F091-42F1-A34A-0B57E7AE7824}"/>
              </a:ext>
            </a:extLst>
          </p:cNvPr>
          <p:cNvSpPr/>
          <p:nvPr/>
        </p:nvSpPr>
        <p:spPr>
          <a:xfrm>
            <a:off x="4787658" y="1206894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INL EML</a:t>
            </a:r>
          </a:p>
        </p:txBody>
      </p:sp>
      <p:sp>
        <p:nvSpPr>
          <p:cNvPr id="223" name="Rounded Rectangle 476">
            <a:extLst>
              <a:ext uri="{FF2B5EF4-FFF2-40B4-BE49-F238E27FC236}">
                <a16:creationId xmlns:a16="http://schemas.microsoft.com/office/drawing/2014/main" id="{ADAA2409-44A6-4762-A652-BD41214CD594}"/>
              </a:ext>
            </a:extLst>
          </p:cNvPr>
          <p:cNvSpPr/>
          <p:nvPr/>
        </p:nvSpPr>
        <p:spPr>
          <a:xfrm>
            <a:off x="5259190" y="1208440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 Nuclear Reactor Lab</a:t>
            </a:r>
          </a:p>
        </p:txBody>
      </p:sp>
      <p:sp>
        <p:nvSpPr>
          <p:cNvPr id="229" name="Rounded Rectangle 173">
            <a:extLst>
              <a:ext uri="{FF2B5EF4-FFF2-40B4-BE49-F238E27FC236}">
                <a16:creationId xmlns:a16="http://schemas.microsoft.com/office/drawing/2014/main" id="{E83AA232-11A4-436B-A077-AF5455BEAD2D}"/>
              </a:ext>
            </a:extLst>
          </p:cNvPr>
          <p:cNvSpPr/>
          <p:nvPr/>
        </p:nvSpPr>
        <p:spPr>
          <a:xfrm>
            <a:off x="6183559" y="1206329"/>
            <a:ext cx="426720" cy="317989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Higher Temp Capabilities</a:t>
            </a:r>
          </a:p>
        </p:txBody>
      </p:sp>
      <p:sp>
        <p:nvSpPr>
          <p:cNvPr id="231" name="Rounded Rectangle 172">
            <a:extLst>
              <a:ext uri="{FF2B5EF4-FFF2-40B4-BE49-F238E27FC236}">
                <a16:creationId xmlns:a16="http://schemas.microsoft.com/office/drawing/2014/main" id="{85648119-6E40-4C73-808D-A97E16380045}"/>
              </a:ext>
            </a:extLst>
          </p:cNvPr>
          <p:cNvSpPr/>
          <p:nvPr/>
        </p:nvSpPr>
        <p:spPr>
          <a:xfrm>
            <a:off x="2906529" y="1575724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MITR-II</a:t>
            </a:r>
          </a:p>
        </p:txBody>
      </p:sp>
      <p:sp>
        <p:nvSpPr>
          <p:cNvPr id="232" name="Rounded Rectangle 177">
            <a:extLst>
              <a:ext uri="{FF2B5EF4-FFF2-40B4-BE49-F238E27FC236}">
                <a16:creationId xmlns:a16="http://schemas.microsoft.com/office/drawing/2014/main" id="{C9AC90F3-BCCF-4900-B501-54081BF58AE4}"/>
              </a:ext>
            </a:extLst>
          </p:cNvPr>
          <p:cNvSpPr/>
          <p:nvPr/>
        </p:nvSpPr>
        <p:spPr>
          <a:xfrm>
            <a:off x="2921782" y="1207653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Argonne IML</a:t>
            </a:r>
          </a:p>
        </p:txBody>
      </p:sp>
      <p:sp>
        <p:nvSpPr>
          <p:cNvPr id="235" name="Rounded Rectangle 172">
            <a:extLst>
              <a:ext uri="{FF2B5EF4-FFF2-40B4-BE49-F238E27FC236}">
                <a16:creationId xmlns:a16="http://schemas.microsoft.com/office/drawing/2014/main" id="{76101FB6-FB5A-413F-A69C-F1C6802FB262}"/>
              </a:ext>
            </a:extLst>
          </p:cNvPr>
          <p:cNvSpPr/>
          <p:nvPr/>
        </p:nvSpPr>
        <p:spPr>
          <a:xfrm>
            <a:off x="2453236" y="1964718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ORNL I&amp;C Testbed</a:t>
            </a:r>
          </a:p>
        </p:txBody>
      </p:sp>
      <p:sp>
        <p:nvSpPr>
          <p:cNvPr id="249" name="Rounded Rectangle 209">
            <a:extLst>
              <a:ext uri="{FF2B5EF4-FFF2-40B4-BE49-F238E27FC236}">
                <a16:creationId xmlns:a16="http://schemas.microsoft.com/office/drawing/2014/main" id="{1F728C76-63B1-41B8-B321-C2EC94D345B0}"/>
              </a:ext>
            </a:extLst>
          </p:cNvPr>
          <p:cNvSpPr/>
          <p:nvPr/>
        </p:nvSpPr>
        <p:spPr>
          <a:xfrm>
            <a:off x="1497817" y="4574850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SSC</a:t>
            </a:r>
          </a:p>
        </p:txBody>
      </p:sp>
      <p:sp>
        <p:nvSpPr>
          <p:cNvPr id="250" name="Rounded Rectangle 199">
            <a:extLst>
              <a:ext uri="{FF2B5EF4-FFF2-40B4-BE49-F238E27FC236}">
                <a16:creationId xmlns:a16="http://schemas.microsoft.com/office/drawing/2014/main" id="{884BF26B-AF19-A0C1-8D9E-286F81970543}"/>
              </a:ext>
            </a:extLst>
          </p:cNvPr>
          <p:cNvSpPr/>
          <p:nvPr/>
        </p:nvSpPr>
        <p:spPr>
          <a:xfrm>
            <a:off x="3223137" y="3147600"/>
            <a:ext cx="3585077" cy="950698"/>
          </a:xfrm>
          <a:prstGeom prst="roundRect">
            <a:avLst>
              <a:gd name="adj" fmla="val 7843"/>
            </a:avLst>
          </a:prstGeom>
          <a:solidFill>
            <a:schemeClr val="bg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1" name="Rounded Rectangle 235">
            <a:extLst>
              <a:ext uri="{FF2B5EF4-FFF2-40B4-BE49-F238E27FC236}">
                <a16:creationId xmlns:a16="http://schemas.microsoft.com/office/drawing/2014/main" id="{AC8D51B4-4D73-0586-E1CD-8BB369D4ED2D}"/>
              </a:ext>
            </a:extLst>
          </p:cNvPr>
          <p:cNvSpPr/>
          <p:nvPr/>
        </p:nvSpPr>
        <p:spPr>
          <a:xfrm>
            <a:off x="3352338" y="3284688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Structure</a:t>
            </a:r>
          </a:p>
        </p:txBody>
      </p:sp>
      <p:sp>
        <p:nvSpPr>
          <p:cNvPr id="252" name="Rounded Rectangle 236">
            <a:extLst>
              <a:ext uri="{FF2B5EF4-FFF2-40B4-BE49-F238E27FC236}">
                <a16:creationId xmlns:a16="http://schemas.microsoft.com/office/drawing/2014/main" id="{8B7F95AD-A3BC-B808-13A3-0F42081ADC16}"/>
              </a:ext>
            </a:extLst>
          </p:cNvPr>
          <p:cNvSpPr/>
          <p:nvPr/>
        </p:nvSpPr>
        <p:spPr>
          <a:xfrm>
            <a:off x="3843680" y="3284688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Exhaust System</a:t>
            </a:r>
          </a:p>
        </p:txBody>
      </p:sp>
      <p:sp>
        <p:nvSpPr>
          <p:cNvPr id="253" name="Rounded Rectangle 237">
            <a:extLst>
              <a:ext uri="{FF2B5EF4-FFF2-40B4-BE49-F238E27FC236}">
                <a16:creationId xmlns:a16="http://schemas.microsoft.com/office/drawing/2014/main" id="{F1B21C1C-FE4E-7A11-B793-DAB513B9C9E5}"/>
              </a:ext>
            </a:extLst>
          </p:cNvPr>
          <p:cNvSpPr/>
          <p:nvPr/>
        </p:nvSpPr>
        <p:spPr>
          <a:xfrm>
            <a:off x="4321817" y="3284688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GN2 System</a:t>
            </a:r>
          </a:p>
        </p:txBody>
      </p:sp>
      <p:sp>
        <p:nvSpPr>
          <p:cNvPr id="254" name="Rounded Rectangle 238">
            <a:extLst>
              <a:ext uri="{FF2B5EF4-FFF2-40B4-BE49-F238E27FC236}">
                <a16:creationId xmlns:a16="http://schemas.microsoft.com/office/drawing/2014/main" id="{A15FB07E-82BA-7539-82BB-E341421F7012}"/>
              </a:ext>
            </a:extLst>
          </p:cNvPr>
          <p:cNvSpPr/>
          <p:nvPr/>
        </p:nvSpPr>
        <p:spPr>
          <a:xfrm>
            <a:off x="4805820" y="3284688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GHE System</a:t>
            </a:r>
          </a:p>
        </p:txBody>
      </p:sp>
      <p:sp>
        <p:nvSpPr>
          <p:cNvPr id="255" name="Rounded Rectangle 239">
            <a:extLst>
              <a:ext uri="{FF2B5EF4-FFF2-40B4-BE49-F238E27FC236}">
                <a16:creationId xmlns:a16="http://schemas.microsoft.com/office/drawing/2014/main" id="{189ECC7E-B9CD-D7ED-4D65-722108FAA68C}"/>
              </a:ext>
            </a:extLst>
          </p:cNvPr>
          <p:cNvSpPr/>
          <p:nvPr/>
        </p:nvSpPr>
        <p:spPr>
          <a:xfrm>
            <a:off x="5292388" y="3284688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Firex</a:t>
            </a: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System</a:t>
            </a:r>
          </a:p>
        </p:txBody>
      </p:sp>
      <p:sp>
        <p:nvSpPr>
          <p:cNvPr id="256" name="Rounded Rectangle 240">
            <a:extLst>
              <a:ext uri="{FF2B5EF4-FFF2-40B4-BE49-F238E27FC236}">
                <a16:creationId xmlns:a16="http://schemas.microsoft.com/office/drawing/2014/main" id="{823F321B-09FD-4590-C00C-4EBD42B102F4}"/>
              </a:ext>
            </a:extLst>
          </p:cNvPr>
          <p:cNvSpPr/>
          <p:nvPr/>
        </p:nvSpPr>
        <p:spPr>
          <a:xfrm>
            <a:off x="5771510" y="3284688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Propellant System</a:t>
            </a:r>
          </a:p>
        </p:txBody>
      </p:sp>
      <p:sp>
        <p:nvSpPr>
          <p:cNvPr id="257" name="Rounded Rectangle 241">
            <a:extLst>
              <a:ext uri="{FF2B5EF4-FFF2-40B4-BE49-F238E27FC236}">
                <a16:creationId xmlns:a16="http://schemas.microsoft.com/office/drawing/2014/main" id="{B60B0747-D58D-8D57-3B54-1970D7696B9A}"/>
              </a:ext>
            </a:extLst>
          </p:cNvPr>
          <p:cNvSpPr/>
          <p:nvPr/>
        </p:nvSpPr>
        <p:spPr>
          <a:xfrm>
            <a:off x="6255652" y="3284688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 Cell</a:t>
            </a:r>
          </a:p>
        </p:txBody>
      </p:sp>
      <p:sp>
        <p:nvSpPr>
          <p:cNvPr id="258" name="Rounded Rectangle 242">
            <a:extLst>
              <a:ext uri="{FF2B5EF4-FFF2-40B4-BE49-F238E27FC236}">
                <a16:creationId xmlns:a16="http://schemas.microsoft.com/office/drawing/2014/main" id="{2C819981-171F-3E3A-E62A-062B82130F0F}"/>
              </a:ext>
            </a:extLst>
          </p:cNvPr>
          <p:cNvSpPr/>
          <p:nvPr/>
        </p:nvSpPr>
        <p:spPr>
          <a:xfrm>
            <a:off x="3352338" y="3655126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Potable Water System</a:t>
            </a:r>
          </a:p>
        </p:txBody>
      </p:sp>
      <p:sp>
        <p:nvSpPr>
          <p:cNvPr id="259" name="Rounded Rectangle 243">
            <a:extLst>
              <a:ext uri="{FF2B5EF4-FFF2-40B4-BE49-F238E27FC236}">
                <a16:creationId xmlns:a16="http://schemas.microsoft.com/office/drawing/2014/main" id="{E3BE5F34-51A3-C9EF-3E87-F56D45700C48}"/>
              </a:ext>
            </a:extLst>
          </p:cNvPr>
          <p:cNvSpPr/>
          <p:nvPr/>
        </p:nvSpPr>
        <p:spPr>
          <a:xfrm>
            <a:off x="3843680" y="3655126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Electrical Power System</a:t>
            </a:r>
          </a:p>
        </p:txBody>
      </p:sp>
      <p:sp>
        <p:nvSpPr>
          <p:cNvPr id="260" name="Rounded Rectangle 244">
            <a:extLst>
              <a:ext uri="{FF2B5EF4-FFF2-40B4-BE49-F238E27FC236}">
                <a16:creationId xmlns:a16="http://schemas.microsoft.com/office/drawing/2014/main" id="{B032CFBF-A8CA-13B0-27C6-B659704501E5}"/>
              </a:ext>
            </a:extLst>
          </p:cNvPr>
          <p:cNvSpPr/>
          <p:nvPr/>
        </p:nvSpPr>
        <p:spPr>
          <a:xfrm>
            <a:off x="4321817" y="3655126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Systems</a:t>
            </a:r>
          </a:p>
        </p:txBody>
      </p:sp>
      <p:sp>
        <p:nvSpPr>
          <p:cNvPr id="261" name="Rounded Rectangle 245">
            <a:extLst>
              <a:ext uri="{FF2B5EF4-FFF2-40B4-BE49-F238E27FC236}">
                <a16:creationId xmlns:a16="http://schemas.microsoft.com/office/drawing/2014/main" id="{BDB3EEB2-4749-5984-0404-91D5398DC4CE}"/>
              </a:ext>
            </a:extLst>
          </p:cNvPr>
          <p:cNvSpPr/>
          <p:nvPr/>
        </p:nvSpPr>
        <p:spPr>
          <a:xfrm>
            <a:off x="4805820" y="3655126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HVAC Systems</a:t>
            </a:r>
          </a:p>
        </p:txBody>
      </p:sp>
      <p:sp>
        <p:nvSpPr>
          <p:cNvPr id="262" name="Rounded Rectangle 246">
            <a:extLst>
              <a:ext uri="{FF2B5EF4-FFF2-40B4-BE49-F238E27FC236}">
                <a16:creationId xmlns:a16="http://schemas.microsoft.com/office/drawing/2014/main" id="{0FB172EE-A56C-C56F-520A-E429094BB1E0}"/>
              </a:ext>
            </a:extLst>
          </p:cNvPr>
          <p:cNvSpPr/>
          <p:nvPr/>
        </p:nvSpPr>
        <p:spPr>
          <a:xfrm>
            <a:off x="5292388" y="3655126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Test Water System</a:t>
            </a:r>
          </a:p>
        </p:txBody>
      </p:sp>
      <p:sp>
        <p:nvSpPr>
          <p:cNvPr id="263" name="Rounded Rectangle 247">
            <a:extLst>
              <a:ext uri="{FF2B5EF4-FFF2-40B4-BE49-F238E27FC236}">
                <a16:creationId xmlns:a16="http://schemas.microsoft.com/office/drawing/2014/main" id="{E50FD6AC-ECB9-9D3D-AE61-B90E81FECB43}"/>
              </a:ext>
            </a:extLst>
          </p:cNvPr>
          <p:cNvSpPr/>
          <p:nvPr/>
        </p:nvSpPr>
        <p:spPr>
          <a:xfrm>
            <a:off x="5771510" y="3655126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Water Retention Pond</a:t>
            </a:r>
          </a:p>
        </p:txBody>
      </p:sp>
      <p:sp>
        <p:nvSpPr>
          <p:cNvPr id="264" name="Rounded Rectangle 11">
            <a:extLst>
              <a:ext uri="{FF2B5EF4-FFF2-40B4-BE49-F238E27FC236}">
                <a16:creationId xmlns:a16="http://schemas.microsoft.com/office/drawing/2014/main" id="{096EA8E0-FC37-84F3-83AB-BB7E0A52EA4D}"/>
              </a:ext>
            </a:extLst>
          </p:cNvPr>
          <p:cNvSpPr/>
          <p:nvPr/>
        </p:nvSpPr>
        <p:spPr>
          <a:xfrm>
            <a:off x="6253878" y="3651646"/>
            <a:ext cx="426720" cy="31798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TBD</a:t>
            </a:r>
          </a:p>
        </p:txBody>
      </p:sp>
      <p:cxnSp>
        <p:nvCxnSpPr>
          <p:cNvPr id="265" name="Curved Connector 12">
            <a:extLst>
              <a:ext uri="{FF2B5EF4-FFF2-40B4-BE49-F238E27FC236}">
                <a16:creationId xmlns:a16="http://schemas.microsoft.com/office/drawing/2014/main" id="{5DC76EBD-93AB-4B84-A3AF-3D8723B8F878}"/>
              </a:ext>
            </a:extLst>
          </p:cNvPr>
          <p:cNvCxnSpPr>
            <a:cxnSpLocks/>
            <a:stCxn id="193" idx="2"/>
            <a:endCxn id="250" idx="1"/>
          </p:cNvCxnSpPr>
          <p:nvPr/>
        </p:nvCxnSpPr>
        <p:spPr>
          <a:xfrm rot="16200000" flipH="1">
            <a:off x="2636947" y="3036759"/>
            <a:ext cx="597368" cy="575012"/>
          </a:xfrm>
          <a:prstGeom prst="curvedConnector2">
            <a:avLst/>
          </a:prstGeom>
          <a:ln w="12700">
            <a:solidFill>
              <a:schemeClr val="tx1"/>
            </a:solidFill>
            <a:prstDash val="solid"/>
            <a:headEnd type="arrow"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" name="Rounded Rectangle 183">
            <a:extLst>
              <a:ext uri="{FF2B5EF4-FFF2-40B4-BE49-F238E27FC236}">
                <a16:creationId xmlns:a16="http://schemas.microsoft.com/office/drawing/2014/main" id="{DB25A46D-461A-4221-B9D2-B33C0AA53751}"/>
              </a:ext>
            </a:extLst>
          </p:cNvPr>
          <p:cNvSpPr/>
          <p:nvPr/>
        </p:nvSpPr>
        <p:spPr>
          <a:xfrm>
            <a:off x="7523478" y="2325145"/>
            <a:ext cx="426720" cy="317989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Reactor Assembly</a:t>
            </a:r>
          </a:p>
        </p:txBody>
      </p:sp>
      <p:sp>
        <p:nvSpPr>
          <p:cNvPr id="267" name="Rounded Rectangle 183">
            <a:extLst>
              <a:ext uri="{FF2B5EF4-FFF2-40B4-BE49-F238E27FC236}">
                <a16:creationId xmlns:a16="http://schemas.microsoft.com/office/drawing/2014/main" id="{5722DDFD-5EA8-4C84-9E5C-C5E01AA9F9F1}"/>
              </a:ext>
            </a:extLst>
          </p:cNvPr>
          <p:cNvSpPr/>
          <p:nvPr/>
        </p:nvSpPr>
        <p:spPr>
          <a:xfrm>
            <a:off x="6154514" y="2328228"/>
            <a:ext cx="426720" cy="3179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Component Fab</a:t>
            </a:r>
          </a:p>
        </p:txBody>
      </p:sp>
      <p:sp>
        <p:nvSpPr>
          <p:cNvPr id="268" name="Rounded Rectangle 475">
            <a:extLst>
              <a:ext uri="{FF2B5EF4-FFF2-40B4-BE49-F238E27FC236}">
                <a16:creationId xmlns:a16="http://schemas.microsoft.com/office/drawing/2014/main" id="{451E1E4A-1CB9-4767-AAF0-D9529C8EA0BA}"/>
              </a:ext>
            </a:extLst>
          </p:cNvPr>
          <p:cNvSpPr/>
          <p:nvPr/>
        </p:nvSpPr>
        <p:spPr>
          <a:xfrm>
            <a:off x="5199771" y="5330409"/>
            <a:ext cx="426720" cy="317989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Hardware-in-the-Loop</a:t>
            </a:r>
          </a:p>
        </p:txBody>
      </p:sp>
      <p:sp>
        <p:nvSpPr>
          <p:cNvPr id="269" name="Rounded Rectangle 172">
            <a:extLst>
              <a:ext uri="{FF2B5EF4-FFF2-40B4-BE49-F238E27FC236}">
                <a16:creationId xmlns:a16="http://schemas.microsoft.com/office/drawing/2014/main" id="{D6AD717D-1114-41B3-ACE3-1921B951C13B}"/>
              </a:ext>
            </a:extLst>
          </p:cNvPr>
          <p:cNvSpPr/>
          <p:nvPr/>
        </p:nvSpPr>
        <p:spPr>
          <a:xfrm>
            <a:off x="4275344" y="5334534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ORNL I&amp;C Testbed</a:t>
            </a:r>
          </a:p>
        </p:txBody>
      </p:sp>
      <p:cxnSp>
        <p:nvCxnSpPr>
          <p:cNvPr id="270" name="Straight Connector 269">
            <a:extLst>
              <a:ext uri="{FF2B5EF4-FFF2-40B4-BE49-F238E27FC236}">
                <a16:creationId xmlns:a16="http://schemas.microsoft.com/office/drawing/2014/main" id="{7A6093F0-1CFE-427B-A259-E9AE7A5C94AA}"/>
              </a:ext>
            </a:extLst>
          </p:cNvPr>
          <p:cNvCxnSpPr>
            <a:cxnSpLocks/>
          </p:cNvCxnSpPr>
          <p:nvPr/>
        </p:nvCxnSpPr>
        <p:spPr>
          <a:xfrm flipH="1">
            <a:off x="507028" y="799756"/>
            <a:ext cx="11176326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5" name="Rounded Rectangle 183">
            <a:extLst>
              <a:ext uri="{FF2B5EF4-FFF2-40B4-BE49-F238E27FC236}">
                <a16:creationId xmlns:a16="http://schemas.microsoft.com/office/drawing/2014/main" id="{55EFBC0C-4ECC-41BD-9D27-C9A770EFB4BA}"/>
              </a:ext>
            </a:extLst>
          </p:cNvPr>
          <p:cNvSpPr/>
          <p:nvPr/>
        </p:nvSpPr>
        <p:spPr>
          <a:xfrm>
            <a:off x="4737599" y="5332395"/>
            <a:ext cx="426720" cy="3179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Industry Facilities</a:t>
            </a:r>
          </a:p>
        </p:txBody>
      </p:sp>
      <p:sp>
        <p:nvSpPr>
          <p:cNvPr id="191" name="Rounded Rectangle 183">
            <a:extLst>
              <a:ext uri="{FF2B5EF4-FFF2-40B4-BE49-F238E27FC236}">
                <a16:creationId xmlns:a16="http://schemas.microsoft.com/office/drawing/2014/main" id="{91F756F7-AE72-4AA6-A2D3-132147E716EF}"/>
              </a:ext>
            </a:extLst>
          </p:cNvPr>
          <p:cNvSpPr/>
          <p:nvPr/>
        </p:nvSpPr>
        <p:spPr>
          <a:xfrm>
            <a:off x="1949643" y="4204231"/>
            <a:ext cx="426720" cy="3179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Industry Facilities</a:t>
            </a:r>
          </a:p>
        </p:txBody>
      </p:sp>
      <p:sp>
        <p:nvSpPr>
          <p:cNvPr id="198" name="Rounded Rectangle 183">
            <a:extLst>
              <a:ext uri="{FF2B5EF4-FFF2-40B4-BE49-F238E27FC236}">
                <a16:creationId xmlns:a16="http://schemas.microsoft.com/office/drawing/2014/main" id="{912A298C-7063-4AC6-A9A0-793C73D5BD19}"/>
              </a:ext>
            </a:extLst>
          </p:cNvPr>
          <p:cNvSpPr/>
          <p:nvPr/>
        </p:nvSpPr>
        <p:spPr>
          <a:xfrm>
            <a:off x="1962126" y="4574850"/>
            <a:ext cx="426720" cy="31798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Industry Facilities</a:t>
            </a:r>
          </a:p>
        </p:txBody>
      </p:sp>
      <p:sp>
        <p:nvSpPr>
          <p:cNvPr id="199" name="Rounded Rectangle 176">
            <a:extLst>
              <a:ext uri="{FF2B5EF4-FFF2-40B4-BE49-F238E27FC236}">
                <a16:creationId xmlns:a16="http://schemas.microsoft.com/office/drawing/2014/main" id="{CC612E31-5A57-460D-A7B3-2F271F8E97F0}"/>
              </a:ext>
            </a:extLst>
          </p:cNvPr>
          <p:cNvSpPr/>
          <p:nvPr/>
        </p:nvSpPr>
        <p:spPr>
          <a:xfrm>
            <a:off x="3365996" y="1575702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ATR</a:t>
            </a:r>
          </a:p>
        </p:txBody>
      </p:sp>
      <p:sp>
        <p:nvSpPr>
          <p:cNvPr id="200" name="Rounded Rectangle 177">
            <a:extLst>
              <a:ext uri="{FF2B5EF4-FFF2-40B4-BE49-F238E27FC236}">
                <a16:creationId xmlns:a16="http://schemas.microsoft.com/office/drawing/2014/main" id="{D1B9CDF9-3BB8-4AAB-8B94-A52D6B6347E9}"/>
              </a:ext>
            </a:extLst>
          </p:cNvPr>
          <p:cNvSpPr/>
          <p:nvPr/>
        </p:nvSpPr>
        <p:spPr>
          <a:xfrm>
            <a:off x="4306495" y="1575702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MURR</a:t>
            </a:r>
          </a:p>
        </p:txBody>
      </p:sp>
      <p:sp>
        <p:nvSpPr>
          <p:cNvPr id="201" name="Rounded Rectangle 476">
            <a:extLst>
              <a:ext uri="{FF2B5EF4-FFF2-40B4-BE49-F238E27FC236}">
                <a16:creationId xmlns:a16="http://schemas.microsoft.com/office/drawing/2014/main" id="{41DF5866-367C-4007-9BC4-5C37C860D5E4}"/>
              </a:ext>
            </a:extLst>
          </p:cNvPr>
          <p:cNvSpPr/>
          <p:nvPr/>
        </p:nvSpPr>
        <p:spPr>
          <a:xfrm>
            <a:off x="3831861" y="1573864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FBR</a:t>
            </a:r>
          </a:p>
        </p:txBody>
      </p:sp>
      <p:sp>
        <p:nvSpPr>
          <p:cNvPr id="211" name="Rounded Rectangle 177">
            <a:extLst>
              <a:ext uri="{FF2B5EF4-FFF2-40B4-BE49-F238E27FC236}">
                <a16:creationId xmlns:a16="http://schemas.microsoft.com/office/drawing/2014/main" id="{BA71A445-89DA-4328-9FC3-945EA07897E1}"/>
              </a:ext>
            </a:extLst>
          </p:cNvPr>
          <p:cNvSpPr/>
          <p:nvPr/>
        </p:nvSpPr>
        <p:spPr>
          <a:xfrm>
            <a:off x="4773211" y="1577441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NBSR</a:t>
            </a:r>
          </a:p>
        </p:txBody>
      </p:sp>
      <p:sp>
        <p:nvSpPr>
          <p:cNvPr id="212" name="Rounded Rectangle 476">
            <a:extLst>
              <a:ext uri="{FF2B5EF4-FFF2-40B4-BE49-F238E27FC236}">
                <a16:creationId xmlns:a16="http://schemas.microsoft.com/office/drawing/2014/main" id="{4A4C40B4-E4CE-4294-8FA7-9159365A9B4F}"/>
              </a:ext>
            </a:extLst>
          </p:cNvPr>
          <p:cNvSpPr/>
          <p:nvPr/>
        </p:nvSpPr>
        <p:spPr>
          <a:xfrm>
            <a:off x="5681940" y="1574764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PULSTAR</a:t>
            </a:r>
          </a:p>
        </p:txBody>
      </p:sp>
      <p:sp>
        <p:nvSpPr>
          <p:cNvPr id="213" name="Rounded Rectangle 476">
            <a:extLst>
              <a:ext uri="{FF2B5EF4-FFF2-40B4-BE49-F238E27FC236}">
                <a16:creationId xmlns:a16="http://schemas.microsoft.com/office/drawing/2014/main" id="{A813498E-36A2-460C-961C-3E2389D72A2B}"/>
              </a:ext>
            </a:extLst>
          </p:cNvPr>
          <p:cNvSpPr/>
          <p:nvPr/>
        </p:nvSpPr>
        <p:spPr>
          <a:xfrm>
            <a:off x="6154495" y="1576371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TAMU NSC</a:t>
            </a:r>
          </a:p>
        </p:txBody>
      </p:sp>
      <p:sp>
        <p:nvSpPr>
          <p:cNvPr id="214" name="Rounded Rectangle 177">
            <a:extLst>
              <a:ext uri="{FF2B5EF4-FFF2-40B4-BE49-F238E27FC236}">
                <a16:creationId xmlns:a16="http://schemas.microsoft.com/office/drawing/2014/main" id="{57A92294-8B68-422A-9EC7-6E9F7DCB904E}"/>
              </a:ext>
            </a:extLst>
          </p:cNvPr>
          <p:cNvSpPr/>
          <p:nvPr/>
        </p:nvSpPr>
        <p:spPr>
          <a:xfrm>
            <a:off x="5228184" y="1575497"/>
            <a:ext cx="426720" cy="317989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PSBR</a:t>
            </a:r>
          </a:p>
        </p:txBody>
      </p:sp>
      <p:sp>
        <p:nvSpPr>
          <p:cNvPr id="215" name="TextBox 214">
            <a:extLst>
              <a:ext uri="{FF2B5EF4-FFF2-40B4-BE49-F238E27FC236}">
                <a16:creationId xmlns:a16="http://schemas.microsoft.com/office/drawing/2014/main" id="{C0494095-F63B-4862-B2A4-80DBD1CAE9B4}"/>
              </a:ext>
            </a:extLst>
          </p:cNvPr>
          <p:cNvSpPr txBox="1"/>
          <p:nvPr/>
        </p:nvSpPr>
        <p:spPr>
          <a:xfrm>
            <a:off x="240446" y="150180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S PGothic" charset="-128"/>
                <a:cs typeface="+mn-cs"/>
              </a:rPr>
              <a:t>Potential Facilities for NTP Technology Maturation</a:t>
            </a:r>
          </a:p>
        </p:txBody>
      </p:sp>
      <p:sp>
        <p:nvSpPr>
          <p:cNvPr id="217" name="Rounded Rectangle 233">
            <a:extLst>
              <a:ext uri="{FF2B5EF4-FFF2-40B4-BE49-F238E27FC236}">
                <a16:creationId xmlns:a16="http://schemas.microsoft.com/office/drawing/2014/main" id="{C2C05400-2F2B-4C6F-B000-F73C4AE31CDA}"/>
              </a:ext>
            </a:extLst>
          </p:cNvPr>
          <p:cNvSpPr/>
          <p:nvPr/>
        </p:nvSpPr>
        <p:spPr>
          <a:xfrm>
            <a:off x="3806074" y="5339739"/>
            <a:ext cx="426720" cy="317989"/>
          </a:xfrm>
          <a:prstGeom prst="roundRect">
            <a:avLst/>
          </a:prstGeom>
          <a:solidFill>
            <a:srgbClr val="FBE6FB"/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Other irradiation facilities</a:t>
            </a:r>
          </a:p>
        </p:txBody>
      </p:sp>
      <p:sp>
        <p:nvSpPr>
          <p:cNvPr id="218" name="Rounded Rectangle 172">
            <a:extLst>
              <a:ext uri="{FF2B5EF4-FFF2-40B4-BE49-F238E27FC236}">
                <a16:creationId xmlns:a16="http://schemas.microsoft.com/office/drawing/2014/main" id="{3B8F4A1E-EA47-47FB-BF7F-0CB6916A37F2}"/>
              </a:ext>
            </a:extLst>
          </p:cNvPr>
          <p:cNvSpPr/>
          <p:nvPr/>
        </p:nvSpPr>
        <p:spPr>
          <a:xfrm>
            <a:off x="5235172" y="2326383"/>
            <a:ext cx="426720" cy="31798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12700" cmpd="sng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NNSS</a:t>
            </a:r>
          </a:p>
        </p:txBody>
      </p:sp>
    </p:spTree>
    <p:extLst>
      <p:ext uri="{BB962C8B-B14F-4D97-AF65-F5344CB8AC3E}">
        <p14:creationId xmlns:p14="http://schemas.microsoft.com/office/powerpoint/2010/main" val="2717001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1EA241C-F555-47F7-BE38-6A3690767D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0931" y="1369702"/>
            <a:ext cx="11554220" cy="5052089"/>
          </a:xfrm>
        </p:spPr>
        <p:txBody>
          <a:bodyPr/>
          <a:lstStyle/>
          <a:p>
            <a:pPr marL="0" indent="0" algn="ctr">
              <a:buNone/>
            </a:pPr>
            <a:r>
              <a:rPr lang="en-US" dirty="0"/>
              <a:t>Lindsey Holmes</a:t>
            </a:r>
          </a:p>
          <a:p>
            <a:pPr marL="0" indent="0" algn="ctr">
              <a:buNone/>
            </a:pPr>
            <a:r>
              <a:rPr lang="en-US" dirty="0">
                <a:hlinkClick r:id="rId2"/>
              </a:rPr>
              <a:t>lindsey.m.holmes@ama-inc.com</a:t>
            </a: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A65CE0-9907-49A5-A2FF-09B1AF18F3B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3634826-A74F-4AF8-A4C7-22B7917CA6D9}" type="slidenum">
              <a:rPr lang="en-US" altLang="en-US" smtClean="0"/>
              <a:pPr/>
              <a:t>6</a:t>
            </a:fld>
            <a:endParaRPr lang="en-US" alt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F77C5F-2E86-4B66-9F0A-9222CE5061C6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2576866"/>
            <a:ext cx="5943600" cy="384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1961122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D0D3552-B6CA-44F3-BF35-96965883B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4906" y="1094399"/>
            <a:ext cx="11757094" cy="5052089"/>
          </a:xfrm>
        </p:spPr>
        <p:txBody>
          <a:bodyPr numCol="2"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ACRR</a:t>
            </a:r>
            <a:r>
              <a:rPr lang="en-US" sz="1500" dirty="0">
                <a:latin typeface="+mn-lt"/>
              </a:rPr>
              <a:t> = Annular Core Research Reactor (Sandia)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ALARA </a:t>
            </a:r>
            <a:r>
              <a:rPr lang="en-US" sz="1500" dirty="0">
                <a:latin typeface="+mn-lt"/>
              </a:rPr>
              <a:t>= As low as reasonably achievable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ALB </a:t>
            </a:r>
            <a:r>
              <a:rPr lang="en-US" sz="1500" dirty="0">
                <a:latin typeface="+mn-lt"/>
              </a:rPr>
              <a:t>= Analytical Laboratory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ATR</a:t>
            </a:r>
            <a:r>
              <a:rPr lang="en-US" sz="1500" dirty="0">
                <a:latin typeface="+mn-lt"/>
              </a:rPr>
              <a:t> = Advanced Test Reactor (INL)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CFEET</a:t>
            </a:r>
            <a:r>
              <a:rPr lang="en-US" sz="1500" dirty="0">
                <a:latin typeface="+mn-lt"/>
              </a:rPr>
              <a:t> = Compact Fuel Element Environmental Test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DAF</a:t>
            </a:r>
            <a:r>
              <a:rPr lang="en-US" sz="1500" dirty="0">
                <a:latin typeface="+mn-lt"/>
              </a:rPr>
              <a:t> = Device Assembly Facility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EIS </a:t>
            </a:r>
            <a:r>
              <a:rPr lang="en-US" sz="1500" dirty="0">
                <a:latin typeface="+mn-lt"/>
              </a:rPr>
              <a:t>= Environmental Impact Statement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EMAD</a:t>
            </a:r>
            <a:r>
              <a:rPr lang="en-US" sz="1500" dirty="0">
                <a:latin typeface="+mn-lt"/>
              </a:rPr>
              <a:t> = Engine Maintenance Assembly and Disassembly Facility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EPA </a:t>
            </a:r>
            <a:r>
              <a:rPr lang="en-US" sz="1500" dirty="0">
                <a:latin typeface="+mn-lt"/>
              </a:rPr>
              <a:t> = Environmental Protection Agency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FASB</a:t>
            </a:r>
            <a:r>
              <a:rPr lang="en-US" sz="1500" dirty="0">
                <a:latin typeface="+mn-lt"/>
              </a:rPr>
              <a:t> = Fuel and Applied Science Building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FBR</a:t>
            </a:r>
            <a:r>
              <a:rPr lang="en-US" sz="1500" dirty="0">
                <a:latin typeface="+mn-lt"/>
              </a:rPr>
              <a:t> = Fast Burst Reactor (White Sands)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GRC </a:t>
            </a:r>
            <a:r>
              <a:rPr lang="en-US" sz="1500" dirty="0">
                <a:latin typeface="+mn-lt"/>
              </a:rPr>
              <a:t>= Glenn Research Center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HFEF</a:t>
            </a:r>
            <a:r>
              <a:rPr lang="en-US" sz="1500" dirty="0">
                <a:latin typeface="+mn-lt"/>
              </a:rPr>
              <a:t> = Hot Fuels and Examination Facility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HFIR</a:t>
            </a:r>
            <a:r>
              <a:rPr lang="en-US" sz="1500" dirty="0">
                <a:latin typeface="+mn-lt"/>
              </a:rPr>
              <a:t> = High Flux Isotope Reactor (ORNL)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HHEAT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IFEL</a:t>
            </a:r>
            <a:r>
              <a:rPr lang="en-US" sz="1500" dirty="0">
                <a:latin typeface="+mn-lt"/>
              </a:rPr>
              <a:t> = Irradiated Fuels Exam Lab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IMCL</a:t>
            </a:r>
            <a:r>
              <a:rPr lang="en-US" sz="1500" dirty="0">
                <a:latin typeface="+mn-lt"/>
              </a:rPr>
              <a:t> = Irradiated Materials Characterization Lab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IMET</a:t>
            </a:r>
            <a:r>
              <a:rPr lang="en-US" sz="1500" dirty="0">
                <a:latin typeface="+mn-lt"/>
              </a:rPr>
              <a:t> = Irradiated Materials Lab (ORNL)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IML</a:t>
            </a:r>
            <a:r>
              <a:rPr lang="en-US" sz="1500" dirty="0">
                <a:latin typeface="+mn-lt"/>
              </a:rPr>
              <a:t> = Irradiated Materials Lab (</a:t>
            </a:r>
            <a:r>
              <a:rPr lang="en-US" sz="1500" dirty="0" err="1">
                <a:latin typeface="+mn-lt"/>
              </a:rPr>
              <a:t>Argonnee</a:t>
            </a:r>
            <a:r>
              <a:rPr lang="en-US" sz="1500" dirty="0">
                <a:latin typeface="+mn-lt"/>
              </a:rPr>
              <a:t>)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INL</a:t>
            </a:r>
            <a:r>
              <a:rPr lang="en-US" sz="1500" dirty="0">
                <a:latin typeface="+mn-lt"/>
              </a:rPr>
              <a:t> = Idaho National Lab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LANL</a:t>
            </a:r>
            <a:r>
              <a:rPr lang="en-US" sz="1500" dirty="0">
                <a:latin typeface="+mn-lt"/>
              </a:rPr>
              <a:t> = Los Alamos National Lab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 err="1">
                <a:latin typeface="+mn-lt"/>
              </a:rPr>
              <a:t>LaRC</a:t>
            </a:r>
            <a:r>
              <a:rPr lang="en-US" sz="1500" dirty="0">
                <a:latin typeface="+mn-lt"/>
              </a:rPr>
              <a:t> = Langley Research Center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MFC</a:t>
            </a:r>
            <a:r>
              <a:rPr lang="en-US" sz="1500" dirty="0">
                <a:latin typeface="+mn-lt"/>
              </a:rPr>
              <a:t> = Materials and Fuels Complex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MITR-II</a:t>
            </a:r>
            <a:r>
              <a:rPr lang="en-US" sz="1500" dirty="0">
                <a:latin typeface="+mn-lt"/>
              </a:rPr>
              <a:t> = Massachusetts Institute of Technology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MSFC</a:t>
            </a:r>
            <a:r>
              <a:rPr lang="en-US" sz="1500" dirty="0">
                <a:latin typeface="+mn-lt"/>
              </a:rPr>
              <a:t> = Marshall Space Flight Center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MURR</a:t>
            </a:r>
            <a:r>
              <a:rPr lang="en-US" sz="1500" dirty="0">
                <a:latin typeface="+mn-lt"/>
              </a:rPr>
              <a:t> = University of Missouri Research Reactor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NBSR</a:t>
            </a:r>
            <a:r>
              <a:rPr lang="en-US" sz="1500" dirty="0">
                <a:latin typeface="+mn-lt"/>
              </a:rPr>
              <a:t> = NIT Research Reactor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NCERC</a:t>
            </a:r>
            <a:r>
              <a:rPr lang="en-US" sz="1500" dirty="0">
                <a:latin typeface="+mn-lt"/>
              </a:rPr>
              <a:t> = National Criticality Experiments Research Center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NNE</a:t>
            </a:r>
            <a:r>
              <a:rPr lang="en-US" sz="1500" dirty="0">
                <a:latin typeface="+mn-lt"/>
              </a:rPr>
              <a:t> = Non-nuclear engine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NNSS</a:t>
            </a:r>
            <a:r>
              <a:rPr lang="en-US" sz="1500" dirty="0">
                <a:latin typeface="+mn-lt"/>
              </a:rPr>
              <a:t> = Nevada National Security Site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NTREES</a:t>
            </a:r>
            <a:r>
              <a:rPr lang="en-US" sz="1500" dirty="0">
                <a:latin typeface="+mn-lt"/>
              </a:rPr>
              <a:t> = Nuclear Thermal Rocket Element Environmental Simulator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ORNL</a:t>
            </a:r>
            <a:r>
              <a:rPr lang="en-US" sz="1500" dirty="0">
                <a:latin typeface="+mn-lt"/>
              </a:rPr>
              <a:t> = Oak Ridge National Lab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OSTR</a:t>
            </a:r>
            <a:r>
              <a:rPr lang="en-US" sz="1500" dirty="0">
                <a:latin typeface="+mn-lt"/>
              </a:rPr>
              <a:t> = Oregon State TRIGA Reactor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OSURR</a:t>
            </a:r>
            <a:r>
              <a:rPr lang="en-US" sz="1500" dirty="0">
                <a:latin typeface="+mn-lt"/>
              </a:rPr>
              <a:t> = Ohio State University Research Reactor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PBR</a:t>
            </a:r>
            <a:r>
              <a:rPr lang="en-US" sz="1500" dirty="0">
                <a:latin typeface="+mn-lt"/>
              </a:rPr>
              <a:t> = Penn State </a:t>
            </a:r>
            <a:r>
              <a:rPr lang="en-US" sz="1500" dirty="0" err="1">
                <a:latin typeface="+mn-lt"/>
              </a:rPr>
              <a:t>Breazeale</a:t>
            </a:r>
            <a:r>
              <a:rPr lang="en-US" sz="1500" dirty="0">
                <a:latin typeface="+mn-lt"/>
              </a:rPr>
              <a:t> Nuclear Reactor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PRCS</a:t>
            </a:r>
            <a:r>
              <a:rPr lang="en-US" sz="1500" dirty="0">
                <a:latin typeface="+mn-lt"/>
              </a:rPr>
              <a:t> = Post Run Capture System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PULSTAR</a:t>
            </a:r>
            <a:r>
              <a:rPr lang="en-US" sz="1500" dirty="0">
                <a:latin typeface="+mn-lt"/>
              </a:rPr>
              <a:t> = North Carolina State University Reactor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RECS </a:t>
            </a:r>
            <a:r>
              <a:rPr lang="en-US" sz="1500" dirty="0">
                <a:latin typeface="+mn-lt"/>
              </a:rPr>
              <a:t>= Rocket Exhaust Capture System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SAFE </a:t>
            </a:r>
            <a:r>
              <a:rPr lang="en-US" sz="1500" dirty="0">
                <a:latin typeface="+mn-lt"/>
              </a:rPr>
              <a:t> = Subsurface Active Filtration of Exhaust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SMART </a:t>
            </a:r>
            <a:r>
              <a:rPr lang="en-US" sz="1500" dirty="0">
                <a:latin typeface="+mn-lt"/>
              </a:rPr>
              <a:t> = Subscale Maturation of an Advanced Reactor Test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SPL</a:t>
            </a:r>
            <a:r>
              <a:rPr lang="en-US" sz="1500" dirty="0">
                <a:latin typeface="+mn-lt"/>
              </a:rPr>
              <a:t> = Sample Prep Lab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SSC</a:t>
            </a:r>
            <a:r>
              <a:rPr lang="en-US" sz="1500" dirty="0">
                <a:latin typeface="+mn-lt"/>
              </a:rPr>
              <a:t> = Stennis Space Center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TAMU NSC </a:t>
            </a:r>
            <a:r>
              <a:rPr lang="en-US" sz="1500" dirty="0">
                <a:latin typeface="+mn-lt"/>
              </a:rPr>
              <a:t>= Texas A&amp;M University Nuclear Science Center Reactor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TCC </a:t>
            </a:r>
            <a:r>
              <a:rPr lang="en-US" sz="1500" dirty="0">
                <a:latin typeface="+mn-lt"/>
              </a:rPr>
              <a:t>= Test Control Center</a:t>
            </a:r>
            <a:endParaRPr lang="en-US" sz="1500" b="1" dirty="0">
              <a:latin typeface="+mn-lt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TREAT</a:t>
            </a:r>
            <a:r>
              <a:rPr lang="en-US" sz="1500" dirty="0">
                <a:latin typeface="+mn-lt"/>
              </a:rPr>
              <a:t> = Transient Reactor Test Facility (INL)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TRIGA</a:t>
            </a:r>
            <a:r>
              <a:rPr lang="en-US" sz="1500" dirty="0">
                <a:latin typeface="+mn-lt"/>
              </a:rPr>
              <a:t> = </a:t>
            </a:r>
            <a:r>
              <a:rPr lang="en-US" sz="1500" b="0" i="0" dirty="0">
                <a:effectLst/>
                <a:latin typeface="+mn-lt"/>
              </a:rPr>
              <a:t>Training, Research, Isotopes, General Atomics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500" b="1" dirty="0">
                <a:latin typeface="+mn-lt"/>
              </a:rPr>
              <a:t>ZPPR </a:t>
            </a:r>
            <a:r>
              <a:rPr lang="en-US" sz="1500" dirty="0">
                <a:latin typeface="+mn-lt"/>
              </a:rPr>
              <a:t>= Zero Power Physics Reactor</a:t>
            </a:r>
            <a:endParaRPr lang="en-US" sz="1500" b="1" dirty="0">
              <a:latin typeface="+mn-lt"/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8262B6-A7C1-40B6-8F3F-45A280B76A7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Acronyms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407349F-CDC1-4873-A035-0F01479A76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4336D8BB-1FBA-4ECE-B83B-DC345E7EB0E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-128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MS PGothic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4290756"/>
      </p:ext>
    </p:extLst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AMA_THEME">
  <a:themeElements>
    <a:clrScheme name="AMA_COLOR_MATER">
      <a:dk1>
        <a:srgbClr val="1D3563"/>
      </a:dk1>
      <a:lt1>
        <a:srgbClr val="FFFFFF"/>
      </a:lt1>
      <a:dk2>
        <a:srgbClr val="7E868C"/>
      </a:dk2>
      <a:lt2>
        <a:srgbClr val="FFFFFF"/>
      </a:lt2>
      <a:accent1>
        <a:srgbClr val="43B4E4"/>
      </a:accent1>
      <a:accent2>
        <a:srgbClr val="D1D3D4"/>
      </a:accent2>
      <a:accent3>
        <a:srgbClr val="4C4C4E"/>
      </a:accent3>
      <a:accent4>
        <a:srgbClr val="F4F1EA"/>
      </a:accent4>
      <a:accent5>
        <a:srgbClr val="4FC1E9"/>
      </a:accent5>
      <a:accent6>
        <a:srgbClr val="43B4E4"/>
      </a:accent6>
      <a:hlink>
        <a:srgbClr val="43B4E4"/>
      </a:hlink>
      <a:folHlink>
        <a:srgbClr val="439BE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  <a:ln>
          <a:noFill/>
        </a:ln>
      </a:spPr>
      <a:bodyPr vert="horz" lIns="91440" tIns="45720" rIns="91440" bIns="45720" rtlCol="0" anchor="ctr">
        <a:normAutofit/>
      </a:bodyPr>
      <a:lstStyle>
        <a:defPPr>
          <a:defRPr sz="28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AMA_presentation_master Final" id="{B3E04540-F077-D24C-B446-16B296B04F96}" vid="{419ED54B-0E4B-FA46-8802-3E5789E1934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NTP Demo Mast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Theme1" id="{6B8C2269-4732-45AF-B042-6600AAC6DA57}" vid="{37807119-B141-44DE-BFAF-FA15E0E84F8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41186190E25B441B912164BCBC8C616" ma:contentTypeVersion="7" ma:contentTypeDescription="Create a new document." ma:contentTypeScope="" ma:versionID="7d49a9ef3bc3b22626366dd5cbeb1a4c">
  <xsd:schema xmlns:xsd="http://www.w3.org/2001/XMLSchema" xmlns:xs="http://www.w3.org/2001/XMLSchema" xmlns:p="http://schemas.microsoft.com/office/2006/metadata/properties" xmlns:ns1="http://schemas.microsoft.com/sharepoint/v3" xmlns:ns2="5488d16d-0c5b-4323-8f13-6b84d7f6ae95" targetNamespace="http://schemas.microsoft.com/office/2006/metadata/properties" ma:root="true" ma:fieldsID="c3ac3f970c59fb5b8df2aaaa0c805646" ns1:_="" ns2:_="">
    <xsd:import namespace="http://schemas.microsoft.com/sharepoint/v3"/>
    <xsd:import namespace="5488d16d-0c5b-4323-8f13-6b84d7f6ae9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1:_dlc_Exemp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10" nillable="true" ma:displayName="Exempt from Policy" ma:hidden="true" ma:internalName="_dlc_Exempt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488d16d-0c5b-4323-8f13-6b84d7f6ae95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4.xml><?xml version="1.0" encoding="utf-8"?>
<?mso-contentType ?>
<p:Policy xmlns:p="office.server.policy" id="" local="true">
  <p:Name>Document</p:Name>
  <p:Description/>
  <p:Statement/>
  <p:PolicyItems>
    <p:PolicyItem featureId="Microsoft.Office.RecordsManagement.PolicyFeatures.PolicyAudit" staticId="0x010100A41186190E25B441B912164BCBC8C616|937198175" UniqueId="0d427d74-446d-4f68-b907-6356fd3927b6">
      <p:Name>Auditing</p:Name>
      <p:Description>Audits user actions on documents and list items to the Audit Log.</p:Description>
      <p:CustomData>
        <Audit>
          <View/>
        </Audit>
      </p:CustomData>
    </p:PolicyItem>
  </p:PolicyItems>
</p:Policy>
</file>

<file path=customXml/itemProps1.xml><?xml version="1.0" encoding="utf-8"?>
<ds:datastoreItem xmlns:ds="http://schemas.openxmlformats.org/officeDocument/2006/customXml" ds:itemID="{AE7DBC52-8F5D-431D-A8D0-9ACE1C4DF38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488d16d-0c5b-4323-8f13-6b84d7f6ae9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E58B312-6F3B-474A-A109-84D2AFF7F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649D7AA-D013-4E20-B37F-9FA3C51CE917}">
  <ds:schemaRefs>
    <ds:schemaRef ds:uri="http://purl.org/dc/dcmitype/"/>
    <ds:schemaRef ds:uri="5488d16d-0c5b-4323-8f13-6b84d7f6ae95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purl.org/dc/elements/1.1/"/>
    <ds:schemaRef ds:uri="http://schemas.microsoft.com/office/2006/documentManagement/types"/>
    <ds:schemaRef ds:uri="http://schemas.openxmlformats.org/package/2006/metadata/core-properties"/>
    <ds:schemaRef ds:uri="http://schemas.microsoft.com/sharepoint/v3"/>
    <ds:schemaRef ds:uri="http://purl.org/dc/terms/"/>
  </ds:schemaRefs>
</ds:datastoreItem>
</file>

<file path=customXml/itemProps4.xml><?xml version="1.0" encoding="utf-8"?>
<ds:datastoreItem xmlns:ds="http://schemas.openxmlformats.org/officeDocument/2006/customXml" ds:itemID="{ED93E8DE-F1D9-4D9A-921A-152522B92D08}">
  <ds:schemaRefs>
    <ds:schemaRef ds:uri="office.server.polic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AMA_presentation_master Final</Template>
  <TotalTime>15665</TotalTime>
  <Words>1050</Words>
  <Application>Microsoft Office PowerPoint</Application>
  <PresentationFormat>Widescreen</PresentationFormat>
  <Paragraphs>231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Arial Regular</vt:lpstr>
      <vt:lpstr>Calibri</vt:lpstr>
      <vt:lpstr>Calibri Light</vt:lpstr>
      <vt:lpstr>Helvetica</vt:lpstr>
      <vt:lpstr>System Font Regular</vt:lpstr>
      <vt:lpstr>AMA_THEME</vt:lpstr>
      <vt:lpstr>Office Theme</vt:lpstr>
      <vt:lpstr>NTP Demo Master</vt:lpstr>
      <vt:lpstr>Testing Capabilities and Needs for Fission Space Nuclear Systems-Engine Ground Testing JANNAF December 2022 </vt:lpstr>
      <vt:lpstr>PowerPoint Presentation</vt:lpstr>
      <vt:lpstr>NTP Engine Exhaust Processing Concepts Increased regulations post-NERVA require additional safety measures—numerous concepts have been proposed</vt:lpstr>
      <vt:lpstr>PowerPoint Presentation</vt:lpstr>
      <vt:lpstr>PowerPoint Presentation</vt:lpstr>
      <vt:lpstr>PowerPoint Presentation</vt:lpstr>
      <vt:lpstr>Acronyms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Test Title</dc:title>
  <dc:creator>Carey M. Horne_Neu</dc:creator>
  <cp:lastModifiedBy>Lindsey M. Holmes</cp:lastModifiedBy>
  <cp:revision>28</cp:revision>
  <cp:lastPrinted>2018-02-16T15:32:02Z</cp:lastPrinted>
  <dcterms:created xsi:type="dcterms:W3CDTF">2017-01-30T17:13:58Z</dcterms:created>
  <dcterms:modified xsi:type="dcterms:W3CDTF">2022-11-21T15:20:48Z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0x010100A41186190E25B441B912164BCBC8C616</vt:lpwstr>
  </property>
</Properties>
</file>