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2"/>
  </p:notesMasterIdLst>
  <p:sldIdLst>
    <p:sldId id="271" r:id="rId5"/>
    <p:sldId id="272" r:id="rId6"/>
    <p:sldId id="273" r:id="rId7"/>
    <p:sldId id="274" r:id="rId8"/>
    <p:sldId id="275" r:id="rId9"/>
    <p:sldId id="276" r:id="rId10"/>
    <p:sldId id="286" r:id="rId11"/>
    <p:sldId id="277" r:id="rId12"/>
    <p:sldId id="278" r:id="rId13"/>
    <p:sldId id="287" r:id="rId14"/>
    <p:sldId id="4994" r:id="rId15"/>
    <p:sldId id="280" r:id="rId16"/>
    <p:sldId id="288" r:id="rId17"/>
    <p:sldId id="281" r:id="rId18"/>
    <p:sldId id="284" r:id="rId19"/>
    <p:sldId id="289" r:id="rId20"/>
    <p:sldId id="499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F14D87-6440-E877-65D3-92DEEEC54FE9}" name="Kathryn" initials="K" userId="S::kmballar@ndc.nasa.gov::0a4044e3-30c2-4351-bef5-8509bc54618b" providerId="AD"/>
  <p188:author id="{70E57BA1-A6F4-D8F6-4647-81DD11E711DD}" name="Cruze, Nathan (LARC-D208)" initials="C(" userId="S::ncruze@ndc.nasa.gov::98015798-7c6e-402e-b4b3-a2d6479bcc80" providerId="AD"/>
  <p188:author id="{F0D847A3-6F6A-6870-C653-AC819B5EC04A}" name="Doebler, William J. (LARC-D321)" initials="DWJ(D" userId="S::wdoebler@ndc.nasa.gov::2f86e9e9-6061-467c-a4c7-48df9c957f9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ebler, William J. (LARC-D321)" initials="DWJ(" lastIdx="1" clrIdx="0">
    <p:extLst>
      <p:ext uri="{19B8F6BF-5375-455C-9EA6-DF929625EA0E}">
        <p15:presenceInfo xmlns:p15="http://schemas.microsoft.com/office/powerpoint/2012/main" userId="S-1-5-21-330711430-3775241029-4075259233-777162" providerId="AD"/>
      </p:ext>
    </p:extLst>
  </p:cmAuthor>
  <p:cmAuthor id="2" name="Loubeau, Alexandra (LARC-D321)" initials="LA(" lastIdx="31" clrIdx="1">
    <p:extLst>
      <p:ext uri="{19B8F6BF-5375-455C-9EA6-DF929625EA0E}">
        <p15:presenceInfo xmlns:p15="http://schemas.microsoft.com/office/powerpoint/2012/main" userId="S::aloubeau@ndc.nasa.gov::bc0ed32d-919a-4446-8601-d201835796d1" providerId="AD"/>
      </p:ext>
    </p:extLst>
  </p:cmAuthor>
  <p:cmAuthor id="3" name="William" initials="W" lastIdx="17" clrIdx="2">
    <p:extLst>
      <p:ext uri="{19B8F6BF-5375-455C-9EA6-DF929625EA0E}">
        <p15:presenceInfo xmlns:p15="http://schemas.microsoft.com/office/powerpoint/2012/main" userId="S::wdoebler@ndc.nasa.gov::2f86e9e9-6061-467c-a4c7-48df9c957f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F3FBA"/>
    <a:srgbClr val="0374BE"/>
    <a:srgbClr val="D95319"/>
    <a:srgbClr val="6236CC"/>
    <a:srgbClr val="227CC5"/>
    <a:srgbClr val="A5E8CB"/>
    <a:srgbClr val="7CD558"/>
    <a:srgbClr val="D5C256"/>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7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ebler, William J. (LARC-D321)" userId="2f86e9e9-6061-467c-a4c7-48df9c957f91" providerId="ADAL" clId="{AAF5A831-69C1-4B7C-832A-F03C705867BD}"/>
    <pc:docChg chg="modSld">
      <pc:chgData name="Doebler, William J. (LARC-D321)" userId="2f86e9e9-6061-467c-a4c7-48df9c957f91" providerId="ADAL" clId="{AAF5A831-69C1-4B7C-832A-F03C705867BD}" dt="2022-11-22T20:29:56.662" v="24" actId="20577"/>
      <pc:docMkLst>
        <pc:docMk/>
      </pc:docMkLst>
      <pc:sldChg chg="modSp mod">
        <pc:chgData name="Doebler, William J. (LARC-D321)" userId="2f86e9e9-6061-467c-a4c7-48df9c957f91" providerId="ADAL" clId="{AAF5A831-69C1-4B7C-832A-F03C705867BD}" dt="2022-11-22T20:24:23.315" v="1" actId="20577"/>
        <pc:sldMkLst>
          <pc:docMk/>
          <pc:sldMk cId="2545954938" sldId="275"/>
        </pc:sldMkLst>
        <pc:spChg chg="mod">
          <ac:chgData name="Doebler, William J. (LARC-D321)" userId="2f86e9e9-6061-467c-a4c7-48df9c957f91" providerId="ADAL" clId="{AAF5A831-69C1-4B7C-832A-F03C705867BD}" dt="2022-11-22T20:24:23.315" v="1" actId="20577"/>
          <ac:spMkLst>
            <pc:docMk/>
            <pc:sldMk cId="2545954938" sldId="275"/>
            <ac:spMk id="13" creationId="{DCA1966F-D959-4211-A60D-70F0CEDFF40B}"/>
          </ac:spMkLst>
        </pc:spChg>
        <pc:spChg chg="mod">
          <ac:chgData name="Doebler, William J. (LARC-D321)" userId="2f86e9e9-6061-467c-a4c7-48df9c957f91" providerId="ADAL" clId="{AAF5A831-69C1-4B7C-832A-F03C705867BD}" dt="2022-11-22T20:24:18.074" v="0" actId="20577"/>
          <ac:spMkLst>
            <pc:docMk/>
            <pc:sldMk cId="2545954938" sldId="275"/>
            <ac:spMk id="14" creationId="{C39D50DF-DB79-4AA6-8214-718409E505AA}"/>
          </ac:spMkLst>
        </pc:spChg>
      </pc:sldChg>
      <pc:sldChg chg="modSp mod">
        <pc:chgData name="Doebler, William J. (LARC-D321)" userId="2f86e9e9-6061-467c-a4c7-48df9c957f91" providerId="ADAL" clId="{AAF5A831-69C1-4B7C-832A-F03C705867BD}" dt="2022-11-22T20:24:27.246" v="2" actId="20577"/>
        <pc:sldMkLst>
          <pc:docMk/>
          <pc:sldMk cId="508177502" sldId="276"/>
        </pc:sldMkLst>
        <pc:spChg chg="mod">
          <ac:chgData name="Doebler, William J. (LARC-D321)" userId="2f86e9e9-6061-467c-a4c7-48df9c957f91" providerId="ADAL" clId="{AAF5A831-69C1-4B7C-832A-F03C705867BD}" dt="2022-11-22T20:24:27.246" v="2" actId="20577"/>
          <ac:spMkLst>
            <pc:docMk/>
            <pc:sldMk cId="508177502" sldId="276"/>
            <ac:spMk id="4" creationId="{786B2C8D-E201-4942-89BB-ED9A30685414}"/>
          </ac:spMkLst>
        </pc:spChg>
      </pc:sldChg>
      <pc:sldChg chg="modSp mod">
        <pc:chgData name="Doebler, William J. (LARC-D321)" userId="2f86e9e9-6061-467c-a4c7-48df9c957f91" providerId="ADAL" clId="{AAF5A831-69C1-4B7C-832A-F03C705867BD}" dt="2022-11-22T20:24:32.581" v="3" actId="20577"/>
        <pc:sldMkLst>
          <pc:docMk/>
          <pc:sldMk cId="1435374028" sldId="277"/>
        </pc:sldMkLst>
        <pc:spChg chg="mod">
          <ac:chgData name="Doebler, William J. (LARC-D321)" userId="2f86e9e9-6061-467c-a4c7-48df9c957f91" providerId="ADAL" clId="{AAF5A831-69C1-4B7C-832A-F03C705867BD}" dt="2022-11-22T20:24:32.581" v="3" actId="20577"/>
          <ac:spMkLst>
            <pc:docMk/>
            <pc:sldMk cId="1435374028" sldId="277"/>
            <ac:spMk id="6" creationId="{BB6959D1-164A-450F-8BA9-1B6D2E045B9C}"/>
          </ac:spMkLst>
        </pc:spChg>
      </pc:sldChg>
      <pc:sldChg chg="modSp mod">
        <pc:chgData name="Doebler, William J. (LARC-D321)" userId="2f86e9e9-6061-467c-a4c7-48df9c957f91" providerId="ADAL" clId="{AAF5A831-69C1-4B7C-832A-F03C705867BD}" dt="2022-11-22T20:24:44.558" v="4" actId="20577"/>
        <pc:sldMkLst>
          <pc:docMk/>
          <pc:sldMk cId="2026933822" sldId="281"/>
        </pc:sldMkLst>
        <pc:spChg chg="mod">
          <ac:chgData name="Doebler, William J. (LARC-D321)" userId="2f86e9e9-6061-467c-a4c7-48df9c957f91" providerId="ADAL" clId="{AAF5A831-69C1-4B7C-832A-F03C705867BD}" dt="2022-11-22T20:24:44.558" v="4" actId="20577"/>
          <ac:spMkLst>
            <pc:docMk/>
            <pc:sldMk cId="2026933822" sldId="281"/>
            <ac:spMk id="2" creationId="{DABC10CC-375E-4BFB-BC15-4BB01DCDF181}"/>
          </ac:spMkLst>
        </pc:spChg>
      </pc:sldChg>
      <pc:sldChg chg="modSp mod">
        <pc:chgData name="Doebler, William J. (LARC-D321)" userId="2f86e9e9-6061-467c-a4c7-48df9c957f91" providerId="ADAL" clId="{AAF5A831-69C1-4B7C-832A-F03C705867BD}" dt="2022-11-22T20:29:56.662" v="24" actId="20577"/>
        <pc:sldMkLst>
          <pc:docMk/>
          <pc:sldMk cId="582712113" sldId="289"/>
        </pc:sldMkLst>
        <pc:spChg chg="mod">
          <ac:chgData name="Doebler, William J. (LARC-D321)" userId="2f86e9e9-6061-467c-a4c7-48df9c957f91" providerId="ADAL" clId="{AAF5A831-69C1-4B7C-832A-F03C705867BD}" dt="2022-11-22T20:29:56.662" v="24" actId="20577"/>
          <ac:spMkLst>
            <pc:docMk/>
            <pc:sldMk cId="582712113" sldId="289"/>
            <ac:spMk id="2" creationId="{2810DAC4-D0FE-4DB3-8B40-3F9524EAD0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554A6-5D59-4F8C-B52B-23451EBB30F4}" type="datetimeFigureOut">
              <a:rPr lang="en-US" smtClean="0"/>
              <a:t>11/22/2022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A9501D-8A85-4CCA-9C6E-0235E77D4E5A}" type="slidenum">
              <a:rPr lang="en-US" smtClean="0"/>
              <a:t>‹#›</a:t>
            </a:fld>
            <a:endParaRPr lang="en-US"/>
          </a:p>
        </p:txBody>
      </p:sp>
    </p:spTree>
    <p:extLst>
      <p:ext uri="{BB962C8B-B14F-4D97-AF65-F5344CB8AC3E}">
        <p14:creationId xmlns:p14="http://schemas.microsoft.com/office/powerpoint/2010/main" val="13705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first quickly brief NASA </a:t>
            </a:r>
            <a:r>
              <a:rPr lang="en-US" err="1"/>
              <a:t>Quesst</a:t>
            </a:r>
            <a:r>
              <a:rPr lang="en-US"/>
              <a:t> Mission in case you missed earlier talks. Then I will briefly show some information from previous NASA sonic boom community noise flight tests. Then the main portion of the presentation is a dose-response simulation experiment to assess and quantify the impact of dose error and number of participants on dose-response models. Putting the simulation in context with recent work on the topic, this simulation is directly applicable to the X-59 community responses tests and it also uses slightly more complex modeling techniques than simple logistic regression, which is commonly used in the literature.</a:t>
            </a:r>
          </a:p>
          <a:p>
            <a:endParaRPr lang="en-US"/>
          </a:p>
          <a:p>
            <a:r>
              <a:rPr lang="en-US"/>
              <a:t> I’ll conclude by briefing some dose error mitigation techniques.</a:t>
            </a:r>
          </a:p>
        </p:txBody>
      </p:sp>
      <p:sp>
        <p:nvSpPr>
          <p:cNvPr id="4" name="Slide Number Placeholder 3"/>
          <p:cNvSpPr>
            <a:spLocks noGrp="1"/>
          </p:cNvSpPr>
          <p:nvPr>
            <p:ph type="sldNum" sz="quarter" idx="5"/>
          </p:nvPr>
        </p:nvSpPr>
        <p:spPr/>
        <p:txBody>
          <a:bodyPr/>
          <a:lstStyle/>
          <a:p>
            <a:fld id="{DFA9501D-8A85-4CCA-9C6E-0235E77D4E5A}" type="slidenum">
              <a:rPr lang="en-US" smtClean="0"/>
              <a:t>2</a:t>
            </a:fld>
            <a:endParaRPr lang="en-US"/>
          </a:p>
        </p:txBody>
      </p:sp>
    </p:spTree>
    <p:extLst>
      <p:ext uri="{BB962C8B-B14F-4D97-AF65-F5344CB8AC3E}">
        <p14:creationId xmlns:p14="http://schemas.microsoft.com/office/powerpoint/2010/main" val="42866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population summary results for the simulation dataset. Each plot shows the noise dose in decibels versus the percentage of people highly annoyed. As you move down the rows, the number of simulated participants increases from 50 to 10,000. The columns show the impact of increasing dose error. The black curve shows the true population summary curve, and the blue curve is the modeled result with its 95% confidence interval. When there is no dose error, by 500 participants, the modeled and true curve match quite well. As you continue to add participants the confidence interval decreases.</a:t>
            </a:r>
          </a:p>
          <a:p>
            <a:endParaRPr lang="en-US"/>
          </a:p>
          <a:p>
            <a:r>
              <a:rPr lang="en-US"/>
              <a:t>[remind people where WSPR 3.7 dB and QSF18 4.9 dB lie on this chart.</a:t>
            </a:r>
          </a:p>
          <a:p>
            <a:endParaRPr lang="en-US"/>
          </a:p>
          <a:p>
            <a:r>
              <a:rPr lang="en-US"/>
              <a:t>You can also see that as the dose error increases, the attenuation or flattening effect is visible regardless of the number of participants.</a:t>
            </a:r>
          </a:p>
        </p:txBody>
      </p:sp>
      <p:sp>
        <p:nvSpPr>
          <p:cNvPr id="4" name="Slide Number Placeholder 3"/>
          <p:cNvSpPr>
            <a:spLocks noGrp="1"/>
          </p:cNvSpPr>
          <p:nvPr>
            <p:ph type="sldNum" sz="quarter" idx="5"/>
          </p:nvPr>
        </p:nvSpPr>
        <p:spPr/>
        <p:txBody>
          <a:bodyPr/>
          <a:lstStyle/>
          <a:p>
            <a:fld id="{DFA9501D-8A85-4CCA-9C6E-0235E77D4E5A}" type="slidenum">
              <a:rPr lang="en-US" smtClean="0"/>
              <a:t>11</a:t>
            </a:fld>
            <a:endParaRPr lang="en-US"/>
          </a:p>
        </p:txBody>
      </p:sp>
    </p:spTree>
    <p:extLst>
      <p:ext uri="{BB962C8B-B14F-4D97-AF65-F5344CB8AC3E}">
        <p14:creationId xmlns:p14="http://schemas.microsoft.com/office/powerpoint/2010/main" val="2443692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Thus, whenever possible, it is best to reduce the dose error to improve the accuracy of the dose-response curve. Adding participants does not fix the problem, it just reduces the size of the confidence interval about the inaccurate curve.</a:t>
            </a:r>
          </a:p>
          <a:p>
            <a:endParaRPr lang="en-US"/>
          </a:p>
          <a:p>
            <a:r>
              <a:rPr lang="en-US"/>
              <a:t>There are approaches to account for dose error in modeling that we are looking into, so another approach is to understand the dose error as well as possible if it is unable to be reduced.</a:t>
            </a:r>
          </a:p>
        </p:txBody>
      </p:sp>
      <p:sp>
        <p:nvSpPr>
          <p:cNvPr id="4" name="Slide Number Placeholder 3"/>
          <p:cNvSpPr>
            <a:spLocks noGrp="1"/>
          </p:cNvSpPr>
          <p:nvPr>
            <p:ph type="sldNum" sz="quarter" idx="5"/>
          </p:nvPr>
        </p:nvSpPr>
        <p:spPr/>
        <p:txBody>
          <a:bodyPr/>
          <a:lstStyle/>
          <a:p>
            <a:fld id="{DFA9501D-8A85-4CCA-9C6E-0235E77D4E5A}" type="slidenum">
              <a:rPr lang="en-US" smtClean="0"/>
              <a:t>12</a:t>
            </a:fld>
            <a:endParaRPr lang="en-US"/>
          </a:p>
        </p:txBody>
      </p:sp>
    </p:spTree>
    <p:extLst>
      <p:ext uri="{BB962C8B-B14F-4D97-AF65-F5344CB8AC3E}">
        <p14:creationId xmlns:p14="http://schemas.microsoft.com/office/powerpoint/2010/main" val="2903633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example result of the modeling is that the slope term decreases linearly with increasing dose error from 0 to 8 dB. The modeled slope term is shown in the plot for increasing numbers of participants. We replicated each condition 30 times, and all the modeled slope data are shown in the box and whisker plots and then we also plot the mean and standard deviation of the replicates to show how variable each replicate of the same condition was.</a:t>
            </a:r>
          </a:p>
          <a:p>
            <a:endParaRPr lang="en-US"/>
          </a:p>
          <a:p>
            <a:r>
              <a:rPr lang="en-US"/>
              <a:t>Because the slope term decreases linearly with increasing dose error, if you know the dose error standard deviation, you can back-correct or extrapolate to the 0 dose error condition. The other model parameters have similar simple relationships with increases in dose error. This is a principle of the simulation extrapolation approach to account for dose error, which is one technique we are looking into.</a:t>
            </a:r>
          </a:p>
        </p:txBody>
      </p:sp>
      <p:sp>
        <p:nvSpPr>
          <p:cNvPr id="4" name="Slide Number Placeholder 3"/>
          <p:cNvSpPr>
            <a:spLocks noGrp="1"/>
          </p:cNvSpPr>
          <p:nvPr>
            <p:ph type="sldNum" sz="quarter" idx="5"/>
          </p:nvPr>
        </p:nvSpPr>
        <p:spPr/>
        <p:txBody>
          <a:bodyPr/>
          <a:lstStyle/>
          <a:p>
            <a:fld id="{DFA9501D-8A85-4CCA-9C6E-0235E77D4E5A}" type="slidenum">
              <a:rPr lang="en-US" smtClean="0"/>
              <a:t>13</a:t>
            </a:fld>
            <a:endParaRPr lang="en-US"/>
          </a:p>
        </p:txBody>
      </p:sp>
    </p:spTree>
    <p:extLst>
      <p:ext uri="{BB962C8B-B14F-4D97-AF65-F5344CB8AC3E}">
        <p14:creationId xmlns:p14="http://schemas.microsoft.com/office/powerpoint/2010/main" val="2806620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ongoing work to apply and assess several methods that account for dose error in dose response modeling. I showed the principle of simulation extrapolation on the previous slide, but for this you have knowledge of the measured dose error fit your model. And then you further perturb the doses and fit the model again noting how the parameter change. This allows you to fit a line or function extrapolating to the 0 dose error condition.</a:t>
            </a:r>
          </a:p>
          <a:p>
            <a:endParaRPr lang="en-US"/>
          </a:p>
          <a:p>
            <a:r>
              <a:rPr lang="en-US"/>
              <a:t>Regression calibration is another technique where you have knowledge or estimate of the true dose distribution and the dose error distribution, which allows you to estimate the 0 dose error dose-response curve.</a:t>
            </a:r>
          </a:p>
          <a:p>
            <a:endParaRPr lang="en-US"/>
          </a:p>
          <a:p>
            <a:r>
              <a:rPr lang="en-US"/>
              <a:t>We’ve presented a Bayesian approach to accounting for dose error at a previous ASA meeting. The estimated doses and error are supplied as data, and the probabilistic model estimates the true dose.</a:t>
            </a:r>
          </a:p>
          <a:p>
            <a:endParaRPr lang="en-US"/>
          </a:p>
          <a:p>
            <a:r>
              <a:rPr lang="en-US"/>
              <a:t>Finally there is a data cloning approach, which uses clones of the data in its maximum likelihood estimate</a:t>
            </a:r>
          </a:p>
          <a:p>
            <a:endParaRPr lang="en-US"/>
          </a:p>
          <a:p>
            <a:r>
              <a:rPr lang="en-US"/>
              <a:t>If appropriate, these may be applied to X-59 dose-response data. The methods that correct for dose error are subject to errors themselves if the error distribution is mis-specified, so knowledge of the error distribution is also important.</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DFA9501D-8A85-4CCA-9C6E-0235E77D4E5A}" type="slidenum">
              <a:rPr lang="en-US" smtClean="0"/>
              <a:t>14</a:t>
            </a:fld>
            <a:endParaRPr lang="en-US"/>
          </a:p>
        </p:txBody>
      </p:sp>
    </p:spTree>
    <p:extLst>
      <p:ext uri="{BB962C8B-B14F-4D97-AF65-F5344CB8AC3E}">
        <p14:creationId xmlns:p14="http://schemas.microsoft.com/office/powerpoint/2010/main" val="1273398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summary, we will soon be flying the X-59 for a series of longitudinal community noise surveys to low-booms or sonic thumps. We are interested in understanding and quantifying the impact of dose error on dose-response curves. We showed that the dose error attenuates or flattens the curves and that the flattening effect is not alleviated by recruiting more participants. Finally we have ongoing work to apply the methods that account for dose error to our dose-response datasets.</a:t>
            </a:r>
          </a:p>
        </p:txBody>
      </p:sp>
      <p:sp>
        <p:nvSpPr>
          <p:cNvPr id="4" name="Slide Number Placeholder 3"/>
          <p:cNvSpPr>
            <a:spLocks noGrp="1"/>
          </p:cNvSpPr>
          <p:nvPr>
            <p:ph type="sldNum" sz="quarter" idx="5"/>
          </p:nvPr>
        </p:nvSpPr>
        <p:spPr/>
        <p:txBody>
          <a:bodyPr/>
          <a:lstStyle/>
          <a:p>
            <a:fld id="{DFA9501D-8A85-4CCA-9C6E-0235E77D4E5A}" type="slidenum">
              <a:rPr lang="en-US" smtClean="0"/>
              <a:t>15</a:t>
            </a:fld>
            <a:endParaRPr lang="en-US"/>
          </a:p>
        </p:txBody>
      </p:sp>
    </p:spTree>
    <p:extLst>
      <p:ext uri="{BB962C8B-B14F-4D97-AF65-F5344CB8AC3E}">
        <p14:creationId xmlns:p14="http://schemas.microsoft.com/office/powerpoint/2010/main" val="2411762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key takeaways from this talk. When noise doses are estimated in community noise surveys, there is error or uncertainty in the estimated doses for the survey respondents from many sources for example sparse acoustic measurements or effects of turbulence on sonic booms.</a:t>
            </a:r>
          </a:p>
          <a:p>
            <a:endParaRPr lang="en-US"/>
          </a:p>
          <a:p>
            <a:r>
              <a:rPr lang="en-US"/>
              <a:t>Traditional statistical modeling of these community noise surveys assumes there is no error in the noise dose.</a:t>
            </a:r>
          </a:p>
          <a:p>
            <a:endParaRPr lang="en-US"/>
          </a:p>
          <a:p>
            <a:r>
              <a:rPr lang="en-US"/>
              <a:t>However, error in measuring or estimating the noise dose causes the modeled dose-response curve to flatten and not match the true underlying population. This attenuation is not alleviated by recruiting additional participants, it just shrinks the confidence interval around the inaccurate attenuated curve. Also note that this attenuation does not have the same definition as acoustic attenuation of sound it’s just describing the slope reduction.</a:t>
            </a:r>
          </a:p>
          <a:p>
            <a:endParaRPr lang="en-US"/>
          </a:p>
          <a:p>
            <a:r>
              <a:rPr lang="en-US"/>
              <a:t>At the end of the talk, some methods will be briefed that we are looking into that can account and correct for the attenuation due to dose error.</a:t>
            </a:r>
          </a:p>
        </p:txBody>
      </p:sp>
      <p:sp>
        <p:nvSpPr>
          <p:cNvPr id="4" name="Slide Number Placeholder 3"/>
          <p:cNvSpPr>
            <a:spLocks noGrp="1"/>
          </p:cNvSpPr>
          <p:nvPr>
            <p:ph type="sldNum" sz="quarter" idx="5"/>
          </p:nvPr>
        </p:nvSpPr>
        <p:spPr/>
        <p:txBody>
          <a:bodyPr/>
          <a:lstStyle/>
          <a:p>
            <a:fld id="{DFA9501D-8A85-4CCA-9C6E-0235E77D4E5A}" type="slidenum">
              <a:rPr lang="en-US" smtClean="0"/>
              <a:t>3</a:t>
            </a:fld>
            <a:endParaRPr lang="en-US"/>
          </a:p>
        </p:txBody>
      </p:sp>
    </p:spTree>
    <p:extLst>
      <p:ext uri="{BB962C8B-B14F-4D97-AF65-F5344CB8AC3E}">
        <p14:creationId xmlns:p14="http://schemas.microsoft.com/office/powerpoint/2010/main" val="357597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NASA’s </a:t>
            </a:r>
            <a:r>
              <a:rPr lang="en-US" err="1"/>
              <a:t>Quesst</a:t>
            </a:r>
            <a:r>
              <a:rPr lang="en-US"/>
              <a:t> Mission has a goal of providing dose-response data to the FAA and ICAO for use in informing potential new noise certification standards for low-boom aircraft in supersonic cruise. It is broken into 3 phases. First is construction of the aircraft, its first flights and safe flight envelope expansion, and planning for the future phases. The second phase is acoustic validation where we ensure the X-59’s sonic thump has achieved its loudness goal and to validate our prediction tools. The last phase is flying the X-59 over up to 5 communities across the US for about one month, introducing community members to up to 6 sonic thumps per day. A longitudinal community noise survey will be administered to collect the perceptual response of the communities, and this noise dose versus perceptual response will be provided to the regulators.</a:t>
            </a:r>
          </a:p>
        </p:txBody>
      </p:sp>
      <p:sp>
        <p:nvSpPr>
          <p:cNvPr id="4" name="Slide Number Placeholder 3"/>
          <p:cNvSpPr>
            <a:spLocks noGrp="1"/>
          </p:cNvSpPr>
          <p:nvPr>
            <p:ph type="sldNum" sz="quarter" idx="5"/>
          </p:nvPr>
        </p:nvSpPr>
        <p:spPr/>
        <p:txBody>
          <a:bodyPr/>
          <a:lstStyle/>
          <a:p>
            <a:fld id="{DFA9501D-8A85-4CCA-9C6E-0235E77D4E5A}" type="slidenum">
              <a:rPr lang="en-US" smtClean="0"/>
              <a:t>4</a:t>
            </a:fld>
            <a:endParaRPr lang="en-US"/>
          </a:p>
        </p:txBody>
      </p:sp>
    </p:spTree>
    <p:extLst>
      <p:ext uri="{BB962C8B-B14F-4D97-AF65-F5344CB8AC3E}">
        <p14:creationId xmlns:p14="http://schemas.microsoft.com/office/powerpoint/2010/main" val="48840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NASA has been preparing for the X-59 by administering smaller scale community noise flight tests. Two of these tests were the WSPR test over Edwards AFB and the QSF18 test in Galveston, TX. Members of each of these communities were recruited to participate in longitudinal sonic boom community noise surveys. A longitudinal survey differs from a cross-sectional survey where a participant is asked to respond once. In these tests, the participants were asked to respond to each sonic boom event.</a:t>
            </a:r>
          </a:p>
          <a:p>
            <a:endParaRPr lang="en-US"/>
          </a:p>
          <a:p>
            <a:r>
              <a:rPr lang="en-US"/>
              <a:t>These communities were instrumented with a sparse array of noise monitors, and an F-18 aircraft produced low-amplitude sonic booms by means of a special low-boom dive maneuver. A leave-one-measurement-out technique was employed to see how well the estimated doses matched the measured doses for each test. For the WSPR test the table shows the different noise monitors and the standard deviation of difference between the estimated dose and the measured dose. The dose error is about 3.7 dB on the Perceived Level scale. On the right are the results of a similar procedure for the QSF18 test. The QSF18 test had greater dose error at about 4.9 dB.</a:t>
            </a:r>
          </a:p>
          <a:p>
            <a:endParaRPr lang="en-US"/>
          </a:p>
          <a:p>
            <a:r>
              <a:rPr lang="en-US"/>
              <a:t>For future X-59 testing, it is anticipated that the dose error will be less than that of QSF18 due to the X-59 being in steady cruise flight rather than the QSF18 test where the aircraft is performing a special diving maneuver resulting in more variable loudness across the survey area. (Shane </a:t>
            </a:r>
            <a:r>
              <a:rPr lang="en-US" err="1"/>
              <a:t>Lympany’s</a:t>
            </a:r>
            <a:r>
              <a:rPr lang="en-US"/>
              <a:t> talk from the morning session goes into detail on this)</a:t>
            </a:r>
          </a:p>
        </p:txBody>
      </p:sp>
      <p:sp>
        <p:nvSpPr>
          <p:cNvPr id="4" name="Slide Number Placeholder 3"/>
          <p:cNvSpPr>
            <a:spLocks noGrp="1"/>
          </p:cNvSpPr>
          <p:nvPr>
            <p:ph type="sldNum" sz="quarter" idx="5"/>
          </p:nvPr>
        </p:nvSpPr>
        <p:spPr/>
        <p:txBody>
          <a:bodyPr/>
          <a:lstStyle/>
          <a:p>
            <a:fld id="{DFA9501D-8A85-4CCA-9C6E-0235E77D4E5A}" type="slidenum">
              <a:rPr lang="en-US" smtClean="0"/>
              <a:t>5</a:t>
            </a:fld>
            <a:endParaRPr lang="en-US"/>
          </a:p>
        </p:txBody>
      </p:sp>
    </p:spTree>
    <p:extLst>
      <p:ext uri="{BB962C8B-B14F-4D97-AF65-F5344CB8AC3E}">
        <p14:creationId xmlns:p14="http://schemas.microsoft.com/office/powerpoint/2010/main" val="3901975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previous modeling efforts of the past dose-response tests are shown in the plot for the small and large community noise surveys. The dose is given in perceived level </a:t>
            </a:r>
            <a:r>
              <a:rPr lang="en-US" err="1"/>
              <a:t>decibles</a:t>
            </a:r>
            <a:r>
              <a:rPr lang="en-US"/>
              <a:t> and the response is given as the percentage of people highly annoyed. A Bayesian multilevel logistic regression model was used assuming the participants had the same slope or rate of onset of annoyance but a random individual intercept. The modeling approach assumes there is no dose error.</a:t>
            </a:r>
          </a:p>
          <a:p>
            <a:endParaRPr lang="en-US"/>
          </a:p>
          <a:p>
            <a:r>
              <a:rPr lang="en-US"/>
              <a:t>For X-59 testing, we wanted to understand the impact of dose error and number of participants. One way to do this is to set up a simulation experiment where the annoyance of the population is known exactly as well as the doses the population is subject to. The dose-response simulation we analyzed is outlined in the rest of the talk.</a:t>
            </a:r>
          </a:p>
        </p:txBody>
      </p:sp>
      <p:sp>
        <p:nvSpPr>
          <p:cNvPr id="4" name="Slide Number Placeholder 3"/>
          <p:cNvSpPr>
            <a:spLocks noGrp="1"/>
          </p:cNvSpPr>
          <p:nvPr>
            <p:ph type="sldNum" sz="quarter" idx="5"/>
          </p:nvPr>
        </p:nvSpPr>
        <p:spPr/>
        <p:txBody>
          <a:bodyPr/>
          <a:lstStyle/>
          <a:p>
            <a:fld id="{DFA9501D-8A85-4CCA-9C6E-0235E77D4E5A}" type="slidenum">
              <a:rPr lang="en-US" smtClean="0"/>
              <a:t>6</a:t>
            </a:fld>
            <a:endParaRPr lang="en-US"/>
          </a:p>
        </p:txBody>
      </p:sp>
    </p:spTree>
    <p:extLst>
      <p:ext uri="{BB962C8B-B14F-4D97-AF65-F5344CB8AC3E}">
        <p14:creationId xmlns:p14="http://schemas.microsoft.com/office/powerpoint/2010/main" val="3083794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a:t>The goals of our simulation are to assess the impact of dose error and number of participants on dose-response curves for future X-59 community tests. The approach is to generated a dataset of simulated survey participants from a known underlying population annoyance model based on the QSF18 modeling results. We expose the participants to noise doses that we know exactly, and record their responses. The doses are then perturbed by additive normal error to simulate the dose error. We fit a multilevel logistic regression model to the perturbed dose, true response data and note how the model fit dose-response curve matches the known population dose-response curve. We vary the dose error and the number of participants to see how each impact the results.</a:t>
            </a:r>
          </a:p>
          <a:p>
            <a:pPr>
              <a:spcBef>
                <a:spcPts val="0"/>
              </a:spcBef>
            </a:pPr>
            <a:endParaRPr lang="en-US"/>
          </a:p>
          <a:p>
            <a:pPr>
              <a:spcBef>
                <a:spcPts val="0"/>
              </a:spcBef>
            </a:pPr>
            <a:r>
              <a:rPr lang="en-US"/>
              <a:t>We include realism when practical including the notional X-59 noise exposure schedule and participation and withdrawal rates from the previous sonic boom surveys. There are some limitations such as looking at only additive gaussian error with fixed variance. Each simulated participant receives the same true dose. And we do not include carry-over effects or other non-acoustic factors in the population model.</a:t>
            </a:r>
          </a:p>
          <a:p>
            <a:pPr>
              <a:spcBef>
                <a:spcPts val="0"/>
              </a:spcBef>
            </a:pPr>
            <a:endParaRPr lang="en-US"/>
          </a:p>
          <a:p>
            <a:pPr>
              <a:spcBef>
                <a:spcPts val="0"/>
              </a:spcBef>
            </a:pPr>
            <a:r>
              <a:rPr lang="en-US"/>
              <a:t>The next slides outline the population model, the dose schedule and error, the modeling approach, and the results of the simulation</a:t>
            </a:r>
          </a:p>
        </p:txBody>
      </p:sp>
      <p:sp>
        <p:nvSpPr>
          <p:cNvPr id="4" name="Slide Number Placeholder 3"/>
          <p:cNvSpPr>
            <a:spLocks noGrp="1"/>
          </p:cNvSpPr>
          <p:nvPr>
            <p:ph type="sldNum" sz="quarter" idx="5"/>
          </p:nvPr>
        </p:nvSpPr>
        <p:spPr/>
        <p:txBody>
          <a:bodyPr/>
          <a:lstStyle/>
          <a:p>
            <a:fld id="{DFA9501D-8A85-4CCA-9C6E-0235E77D4E5A}" type="slidenum">
              <a:rPr lang="en-US" smtClean="0"/>
              <a:t>7</a:t>
            </a:fld>
            <a:endParaRPr lang="en-US"/>
          </a:p>
        </p:txBody>
      </p:sp>
    </p:spTree>
    <p:extLst>
      <p:ext uri="{BB962C8B-B14F-4D97-AF65-F5344CB8AC3E}">
        <p14:creationId xmlns:p14="http://schemas.microsoft.com/office/powerpoint/2010/main" val="3866101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simulation population, we assume the model fit parameters from the QSF18 study using the multilevel logistic function that has a shared slope beta1 and a random intercept beta0 </a:t>
            </a:r>
            <a:r>
              <a:rPr lang="en-US" dirty="0" err="1"/>
              <a:t>i</a:t>
            </a:r>
            <a:r>
              <a:rPr lang="en-US" dirty="0"/>
              <a:t>. Each participant’s random intercept is a draw from a normal distribution of known mean and standard deviation. We run multiple simulations varying the number of participants from 50 to 10,000. To arrive at the population summary curve we use the integration method of </a:t>
            </a:r>
            <a:r>
              <a:rPr lang="en-US" dirty="0" err="1"/>
              <a:t>Pavlou</a:t>
            </a:r>
            <a:r>
              <a:rPr lang="en-US" dirty="0"/>
              <a:t> et al., which integrates over the random effects for a logistic function times a normal distribution of random effects. The gives the probability of observing high annoyance at a given dose.</a:t>
            </a:r>
          </a:p>
          <a:p>
            <a:endParaRPr lang="en-US" dirty="0"/>
          </a:p>
          <a:p>
            <a:r>
              <a:rPr lang="en-US" dirty="0"/>
              <a:t>As an example consider the leftmost S-shaped curve as an individual’s dose-response curve. Say that this participant is subject to a true dose of 85 dB. There is about a 50% chance the subject responds as highly annoyed to this dose. The response that is recorded in the simulated dataset is either a 0 or 1 based on the outcome of a random number generator simulating the 50/50 chance.</a:t>
            </a:r>
          </a:p>
        </p:txBody>
      </p:sp>
      <p:sp>
        <p:nvSpPr>
          <p:cNvPr id="4" name="Slide Number Placeholder 3"/>
          <p:cNvSpPr>
            <a:spLocks noGrp="1"/>
          </p:cNvSpPr>
          <p:nvPr>
            <p:ph type="sldNum" sz="quarter" idx="5"/>
          </p:nvPr>
        </p:nvSpPr>
        <p:spPr/>
        <p:txBody>
          <a:bodyPr/>
          <a:lstStyle/>
          <a:p>
            <a:fld id="{DFA9501D-8A85-4CCA-9C6E-0235E77D4E5A}" type="slidenum">
              <a:rPr lang="en-US" smtClean="0"/>
              <a:t>8</a:t>
            </a:fld>
            <a:endParaRPr lang="en-US"/>
          </a:p>
        </p:txBody>
      </p:sp>
    </p:spTree>
    <p:extLst>
      <p:ext uri="{BB962C8B-B14F-4D97-AF65-F5344CB8AC3E}">
        <p14:creationId xmlns:p14="http://schemas.microsoft.com/office/powerpoint/2010/main" val="2216936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the population model is defined, the simulated participants must be subject to known noise doses. The doses are the notional noise exposure schedule for the X-59 community response tests for single event or single flyover doses and also for cumulative event or daily summary doses. The participants respond to these true doses, and then the doses are perturbed by a draw from a normal distribution to simulate dose error. We varied the dose error from 2 to 8 decibels so that the observed dose error from WSPR and QSF18 are encompassed.</a:t>
            </a:r>
          </a:p>
        </p:txBody>
      </p:sp>
      <p:sp>
        <p:nvSpPr>
          <p:cNvPr id="4" name="Slide Number Placeholder 3"/>
          <p:cNvSpPr>
            <a:spLocks noGrp="1"/>
          </p:cNvSpPr>
          <p:nvPr>
            <p:ph type="sldNum" sz="quarter" idx="5"/>
          </p:nvPr>
        </p:nvSpPr>
        <p:spPr/>
        <p:txBody>
          <a:bodyPr/>
          <a:lstStyle/>
          <a:p>
            <a:fld id="{DFA9501D-8A85-4CCA-9C6E-0235E77D4E5A}" type="slidenum">
              <a:rPr lang="en-US" smtClean="0"/>
              <a:t>9</a:t>
            </a:fld>
            <a:endParaRPr lang="en-US"/>
          </a:p>
        </p:txBody>
      </p:sp>
    </p:spTree>
    <p:extLst>
      <p:ext uri="{BB962C8B-B14F-4D97-AF65-F5344CB8AC3E}">
        <p14:creationId xmlns:p14="http://schemas.microsoft.com/office/powerpoint/2010/main" val="3979973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what the simple simulation datasets may look like. We keep track of the subject IDs the boom number, the perturbed dose, and the response highly annoyed or not. Then to each of these datasets we fit a multilevel logistic regression model with shared slope and random intercept in R using the </a:t>
            </a:r>
            <a:r>
              <a:rPr lang="en-US" err="1"/>
              <a:t>glmer</a:t>
            </a:r>
            <a:r>
              <a:rPr lang="en-US"/>
              <a:t> function from the lme4 package. The model outputs beta0 which is the intercept of the average participant, beta1, which is the shared slope, and the random effects standard deviation. These we can compare to the known population. The model fits also provide the standard errors and correlation that we use to bootstrap the confidence interval. Finally using these parameters we integrate over the random effects to get the final population summary curve that we can compare to the known population summary curve.</a:t>
            </a:r>
          </a:p>
        </p:txBody>
      </p:sp>
      <p:sp>
        <p:nvSpPr>
          <p:cNvPr id="4" name="Slide Number Placeholder 3"/>
          <p:cNvSpPr>
            <a:spLocks noGrp="1"/>
          </p:cNvSpPr>
          <p:nvPr>
            <p:ph type="sldNum" sz="quarter" idx="5"/>
          </p:nvPr>
        </p:nvSpPr>
        <p:spPr/>
        <p:txBody>
          <a:bodyPr/>
          <a:lstStyle/>
          <a:p>
            <a:fld id="{DFA9501D-8A85-4CCA-9C6E-0235E77D4E5A}" type="slidenum">
              <a:rPr lang="en-US" smtClean="0"/>
              <a:t>10</a:t>
            </a:fld>
            <a:endParaRPr lang="en-US"/>
          </a:p>
        </p:txBody>
      </p:sp>
    </p:spTree>
    <p:extLst>
      <p:ext uri="{BB962C8B-B14F-4D97-AF65-F5344CB8AC3E}">
        <p14:creationId xmlns:p14="http://schemas.microsoft.com/office/powerpoint/2010/main" val="2524693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54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EFA6F2AB-96B2-C340-899D-553A5844BE1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6" name="Straight Connector 5"/>
          <p:cNvCxnSpPr>
            <a:cxnSpLocks noChangeShapeType="1"/>
          </p:cNvCxnSpPr>
          <p:nvPr/>
        </p:nvCxnSpPr>
        <p:spPr bwMode="auto">
          <a:xfrm>
            <a:off x="304804" y="932675"/>
            <a:ext cx="10212917"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101600" y="1221189"/>
            <a:ext cx="11988800" cy="5380856"/>
          </a:xfrm>
          <a:prstGeom prst="rect">
            <a:avLst/>
          </a:prstGeom>
        </p:spPr>
        <p:txBody>
          <a:bodyPr/>
          <a:lstStyle>
            <a:lvl1pPr>
              <a:buClr>
                <a:schemeClr val="accent2">
                  <a:lumMod val="75000"/>
                </a:schemeClr>
              </a:buClr>
              <a:defRPr sz="2400"/>
            </a:lvl1pPr>
            <a:lvl2pPr>
              <a:buClr>
                <a:schemeClr val="accent1"/>
              </a:buCl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8"/>
          <p:cNvSpPr>
            <a:spLocks noGrp="1"/>
          </p:cNvSpPr>
          <p:nvPr>
            <p:ph type="title"/>
          </p:nvPr>
        </p:nvSpPr>
        <p:spPr bwMode="auto">
          <a:xfrm>
            <a:off x="304803" y="167511"/>
            <a:ext cx="10212939" cy="615951"/>
          </a:xfrm>
          <a:prstGeom prst="rect">
            <a:avLst/>
          </a:prstGeom>
          <a:noFill/>
          <a:ln w="9525">
            <a:noFill/>
            <a:miter lim="800000"/>
            <a:headEnd/>
            <a:tailEnd/>
          </a:ln>
        </p:spPr>
        <p:txBody>
          <a:bodyPr/>
          <a:lstStyle>
            <a:lvl1pPr algn="l">
              <a:defRPr sz="3200">
                <a:solidFill>
                  <a:srgbClr val="000090"/>
                </a:solidFill>
              </a:defRPr>
            </a:lvl1pPr>
          </a:lstStyle>
          <a:p>
            <a:pPr lvl="0"/>
            <a:r>
              <a:rPr lang="en-US"/>
              <a:t>Click to edit Master title style</a:t>
            </a:r>
          </a:p>
        </p:txBody>
      </p:sp>
    </p:spTree>
    <p:extLst>
      <p:ext uri="{BB962C8B-B14F-4D97-AF65-F5344CB8AC3E}">
        <p14:creationId xmlns:p14="http://schemas.microsoft.com/office/powerpoint/2010/main" val="3339922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D7B89BD8-9FF2-8A41-AB75-86AF9ED87A51}"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5" name="Straight Connector 4"/>
          <p:cNvCxnSpPr>
            <a:cxnSpLocks noChangeShapeType="1"/>
          </p:cNvCxnSpPr>
          <p:nvPr/>
        </p:nvCxnSpPr>
        <p:spPr bwMode="auto">
          <a:xfrm>
            <a:off x="203202" y="955675"/>
            <a:ext cx="10314517"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 name="Title Placeholder 8"/>
          <p:cNvSpPr>
            <a:spLocks noGrp="1"/>
          </p:cNvSpPr>
          <p:nvPr>
            <p:ph type="title"/>
          </p:nvPr>
        </p:nvSpPr>
        <p:spPr bwMode="auto">
          <a:xfrm>
            <a:off x="203203" y="167511"/>
            <a:ext cx="10314539" cy="615951"/>
          </a:xfrm>
          <a:prstGeom prst="rect">
            <a:avLst/>
          </a:prstGeom>
          <a:noFill/>
          <a:ln w="9525">
            <a:noFill/>
            <a:miter lim="800000"/>
            <a:headEnd/>
            <a:tailEnd/>
          </a:ln>
        </p:spPr>
        <p:txBody>
          <a:bodyPr/>
          <a:lstStyle>
            <a:lvl1pPr algn="l">
              <a:defRPr sz="3200">
                <a:solidFill>
                  <a:srgbClr val="000090"/>
                </a:solidFill>
              </a:defRPr>
            </a:lvl1pPr>
          </a:lstStyle>
          <a:p>
            <a:pPr lvl="0"/>
            <a:r>
              <a:rPr lang="en-US"/>
              <a:t>Click to edit Master title style</a:t>
            </a:r>
          </a:p>
        </p:txBody>
      </p:sp>
    </p:spTree>
    <p:extLst>
      <p:ext uri="{BB962C8B-B14F-4D97-AF65-F5344CB8AC3E}">
        <p14:creationId xmlns:p14="http://schemas.microsoft.com/office/powerpoint/2010/main" val="3925041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Date Placeholder 3"/>
          <p:cNvSpPr txBox="1">
            <a:spLocks/>
          </p:cNvSpPr>
          <p:nvPr/>
        </p:nvSpPr>
        <p:spPr bwMode="auto">
          <a:xfrm>
            <a:off x="99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fld id="{C1C6BCCC-D428-4059-ACB6-D1E43208947A}" type="datetime1">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l" defTabSz="1219170" rtl="0" eaLnBrk="1" fontAlgn="base" latinLnBrk="0" hangingPunct="1">
                <a:lnSpc>
                  <a:spcPct val="100000"/>
                </a:lnSpc>
                <a:spcBef>
                  <a:spcPct val="0"/>
                </a:spcBef>
                <a:spcAft>
                  <a:spcPct val="0"/>
                </a:spcAft>
                <a:buClrTx/>
                <a:buSzTx/>
                <a:buFontTx/>
                <a:buNone/>
                <a:tabLst/>
                <a:defRPr/>
              </a:pPr>
              <a:t>11/22/2022</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 name="Footer Placeholder 4"/>
          <p:cNvSpPr txBox="1">
            <a:spLocks/>
          </p:cNvSpPr>
          <p:nvPr/>
        </p:nvSpPr>
        <p:spPr bwMode="auto">
          <a:xfrm>
            <a:off x="4163484" y="6627813"/>
            <a:ext cx="3860800" cy="228600"/>
          </a:xfrm>
          <a:prstGeom prst="rect">
            <a:avLst/>
          </a:prstGeom>
          <a:noFill/>
          <a:ln>
            <a:noFill/>
          </a:ln>
          <a:extLst>
            <a:ext uri="{909E8E84-426E-40dd-AFC4-6F175D3DCCD1}"/>
            <a:ext uri="{91240B29-F687-4f45-9708-019B960494DF}"/>
          </a:extLst>
        </p:spPr>
        <p:txBody>
          <a:bodyPr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898989"/>
                </a:solidFill>
                <a:effectLst/>
                <a:uLnTx/>
                <a:uFillTx/>
                <a:latin typeface="Calibri" charset="0"/>
                <a:ea typeface="ＭＳ Ｐゴシック" charset="0"/>
                <a:cs typeface="Arial" charset="0"/>
              </a:rPr>
              <a:t>Document Title</a:t>
            </a:r>
          </a:p>
        </p:txBody>
      </p:sp>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3E5AE6C2-82BA-804B-BC99-DA96FAEB3ED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7" name="Title Placeholder 8"/>
          <p:cNvSpPr>
            <a:spLocks noGrp="1"/>
          </p:cNvSpPr>
          <p:nvPr>
            <p:ph type="title"/>
          </p:nvPr>
        </p:nvSpPr>
        <p:spPr bwMode="auto">
          <a:xfrm>
            <a:off x="1656321" y="167511"/>
            <a:ext cx="8861420" cy="615951"/>
          </a:xfrm>
          <a:prstGeom prst="rect">
            <a:avLst/>
          </a:prstGeom>
          <a:noFill/>
          <a:ln w="9525">
            <a:noFill/>
            <a:miter lim="800000"/>
            <a:headEnd/>
            <a:tailEnd/>
          </a:ln>
        </p:spPr>
        <p:txBody>
          <a:bodyPr/>
          <a:lstStyle>
            <a:lvl1pPr>
              <a:defRPr sz="2400">
                <a:solidFill>
                  <a:srgbClr val="000090"/>
                </a:solidFill>
              </a:defRPr>
            </a:lvl1pPr>
          </a:lstStyle>
          <a:p>
            <a:pPr lvl="0"/>
            <a:r>
              <a:rPr lang="en-US"/>
              <a:t>Click to edit Master title style</a:t>
            </a:r>
          </a:p>
        </p:txBody>
      </p:sp>
    </p:spTree>
    <p:extLst>
      <p:ext uri="{BB962C8B-B14F-4D97-AF65-F5344CB8AC3E}">
        <p14:creationId xmlns:p14="http://schemas.microsoft.com/office/powerpoint/2010/main" val="3707213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4CEEAE07-E49E-EB49-8C23-96E8A2DD0138}"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solidFill>
                  <a:srgbClr val="000090"/>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6"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208019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609603" y="1022287"/>
            <a:ext cx="10351033" cy="0"/>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77EC9A0D-1CD7-4448-8BF2-1AF4A1D173AC}"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609602" y="274639"/>
            <a:ext cx="10043793" cy="639763"/>
          </a:xfrm>
          <a:prstGeom prst="rect">
            <a:avLst/>
          </a:prstGeom>
        </p:spPr>
        <p:txBody>
          <a:bodyPr/>
          <a:lstStyle>
            <a:lvl1pPr algn="l">
              <a:defRPr sz="3200">
                <a:solidFill>
                  <a:srgbClr val="000090"/>
                </a:solidFill>
              </a:defRPr>
            </a:lvl1p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buClr>
                <a:schemeClr val="accent2">
                  <a:lumMod val="75000"/>
                </a:schemeClr>
              </a:buClr>
              <a:defRPr sz="2667"/>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buClr>
                <a:schemeClr val="accent2">
                  <a:lumMod val="75000"/>
                </a:schemeClr>
              </a:buClr>
              <a:defRPr sz="2667"/>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0"/>
          </p:nvPr>
        </p:nvSpPr>
        <p:spPr>
          <a:xfrm>
            <a:off x="103716" y="6556558"/>
            <a:ext cx="2844800" cy="281956"/>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sz="1400">
                <a:latin typeface="+mn-lt"/>
                <a:ea typeface="ヒラギノ角ゴ Pro W3" charset="-128"/>
                <a:cs typeface="+mn-cs"/>
              </a:defRPr>
            </a:lvl1pPr>
          </a:lstStyle>
          <a:p>
            <a:pPr defTabSz="1219170">
              <a:defRPr/>
            </a:pPr>
            <a:r>
              <a:rPr lang="en-US">
                <a:solidFill>
                  <a:prstClr val="black"/>
                </a:solidFill>
              </a:rPr>
              <a:t>October 22, 2012</a:t>
            </a:r>
          </a:p>
        </p:txBody>
      </p:sp>
      <p:sp>
        <p:nvSpPr>
          <p:cNvPr id="8" name="Footer Placeholder 5"/>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423134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a:cxnSpLocks noChangeShapeType="1"/>
          </p:cNvCxnSpPr>
          <p:nvPr/>
        </p:nvCxnSpPr>
        <p:spPr bwMode="auto">
          <a:xfrm>
            <a:off x="1625604" y="1066801"/>
            <a:ext cx="8860367" cy="1588"/>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D48B91AE-A1C4-3C4D-AF8F-B5CB4ABFEE6E}"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1524000" y="274639"/>
            <a:ext cx="8940800" cy="639763"/>
          </a:xfrm>
          <a:prstGeom prst="rect">
            <a:avLst/>
          </a:prstGeom>
        </p:spPr>
        <p:txBody>
          <a:bodyPr/>
          <a:lstStyle>
            <a:lvl1pPr>
              <a:defRPr>
                <a:solidFill>
                  <a:srgbClr val="000090"/>
                </a:solidFill>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a:prstGeom prst="rect">
            <a:avLst/>
          </a:prstGeom>
        </p:spPr>
        <p:txBody>
          <a:bodyPr/>
          <a:lstStyle>
            <a:lvl1pPr>
              <a:buClr>
                <a:schemeClr val="accent2">
                  <a:lumMod val="75000"/>
                </a:schemeClr>
              </a:buCl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5"/>
            <a:ext cx="5389033"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1" y="2174875"/>
            <a:ext cx="5389033" cy="3951288"/>
          </a:xfrm>
          <a:prstGeom prst="rect">
            <a:avLst/>
          </a:prstGeom>
        </p:spPr>
        <p:txBody>
          <a:bodyPr/>
          <a:lstStyle>
            <a:lvl1pPr>
              <a:buClr>
                <a:schemeClr val="accent2">
                  <a:lumMod val="75000"/>
                </a:schemeClr>
              </a:buCl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10" name="Footer Placeholder 7"/>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3335143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508000" y="1219200"/>
            <a:ext cx="4165600" cy="0"/>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5C11D658-F609-C04B-9C25-9B3AB77DDB88}"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1524002" y="273052"/>
            <a:ext cx="3096684" cy="793751"/>
          </a:xfrm>
          <a:prstGeom prst="rect">
            <a:avLst/>
          </a:prstGeom>
        </p:spPr>
        <p:txBody>
          <a:bodyPr anchor="b"/>
          <a:lstStyle>
            <a:lvl1pPr algn="l">
              <a:defRPr sz="2000" b="1">
                <a:solidFill>
                  <a:srgbClr val="000090"/>
                </a:solidFill>
              </a:defRPr>
            </a:lvl1pPr>
          </a:lstStyle>
          <a:p>
            <a:r>
              <a:rPr lang="en-US"/>
              <a:t>Click to edit Master title style</a:t>
            </a:r>
          </a:p>
        </p:txBody>
      </p:sp>
      <p:sp>
        <p:nvSpPr>
          <p:cNvPr id="3" name="Content Placeholder 2"/>
          <p:cNvSpPr>
            <a:spLocks noGrp="1"/>
          </p:cNvSpPr>
          <p:nvPr>
            <p:ph idx="1"/>
          </p:nvPr>
        </p:nvSpPr>
        <p:spPr>
          <a:xfrm>
            <a:off x="4766735" y="1219203"/>
            <a:ext cx="6815667" cy="4906963"/>
          </a:xfrm>
          <a:prstGeom prst="rect">
            <a:avLst/>
          </a:prstGeom>
        </p:spPr>
        <p:txBody>
          <a:bodyPr/>
          <a:lstStyle>
            <a:lvl1pPr>
              <a:buClr>
                <a:schemeClr val="accent2">
                  <a:lumMod val="75000"/>
                </a:schemeClr>
              </a:buCl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371601"/>
            <a:ext cx="4011084" cy="47545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4"/>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8" name="Footer Placeholder 5"/>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98333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3D8F9FEE-A4B5-1F41-B1BB-1E06EE1980D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2389717" y="4800602"/>
            <a:ext cx="7315200" cy="566739"/>
          </a:xfrm>
          <a:prstGeom prst="rect">
            <a:avLst/>
          </a:prstGeom>
        </p:spPr>
        <p:txBody>
          <a:bodyPr anchor="b"/>
          <a:lstStyle>
            <a:lvl1pPr algn="l">
              <a:defRPr sz="2000" b="1">
                <a:solidFill>
                  <a:srgbClr val="00009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40"/>
            <a:ext cx="7315200" cy="8048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Date Placeholder 4"/>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7" name="Footer Placeholder 5"/>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260134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165600" y="6629400"/>
            <a:ext cx="3860800" cy="228600"/>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1">
                    <a:tint val="75000"/>
                  </a:schemeClr>
                </a:solidFill>
                <a:latin typeface="+mn-lt"/>
                <a:ea typeface="+mn-ea"/>
                <a:cs typeface="+mn-cs"/>
              </a:defRPr>
            </a:lvl1pPr>
          </a:lstStyle>
          <a:p>
            <a:pPr defTabSz="121917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9245600" y="6629400"/>
            <a:ext cx="2844800" cy="2286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000000"/>
                </a:solidFill>
                <a:latin typeface="Calibri" panose="020F0502020204030204" pitchFamily="34" charset="0"/>
                <a:ea typeface="MS PGothic" panose="020B0600070205080204" pitchFamily="34" charset="-128"/>
                <a:cs typeface="Arial" panose="020B0604020202020204" pitchFamily="34" charset="0"/>
              </a:defRPr>
            </a:lvl1pPr>
          </a:lstStyle>
          <a:p>
            <a:pPr defTabSz="1219170" fontAlgn="base">
              <a:spcBef>
                <a:spcPct val="0"/>
              </a:spcBef>
              <a:spcAft>
                <a:spcPct val="0"/>
              </a:spcAft>
              <a:defRPr/>
            </a:pPr>
            <a:fld id="{5FB118B9-ACBC-CA4C-BCF4-8262FFC0A5D8}" type="slidenum">
              <a:rPr lang="en-US" altLang="en-US" smtClean="0"/>
              <a:pPr defTabSz="1219170" fontAlgn="base">
                <a:spcBef>
                  <a:spcPct val="0"/>
                </a:spcBef>
                <a:spcAft>
                  <a:spcPct val="0"/>
                </a:spcAft>
                <a:defRPr/>
              </a:pPr>
              <a:t>‹#›</a:t>
            </a:fld>
            <a:endParaRPr lang="en-US" altLang="en-US"/>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08157" y="151004"/>
            <a:ext cx="1207008" cy="1008983"/>
          </a:xfrm>
          <a:prstGeom prst="rect">
            <a:avLst/>
          </a:prstGeom>
        </p:spPr>
      </p:pic>
    </p:spTree>
    <p:extLst>
      <p:ext uri="{BB962C8B-B14F-4D97-AF65-F5344CB8AC3E}">
        <p14:creationId xmlns:p14="http://schemas.microsoft.com/office/powerpoint/2010/main" val="3640487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p:txStyles>
    <p:titleStyle>
      <a:lvl1pPr algn="ctr" rtl="0" eaLnBrk="1" fontAlgn="base" hangingPunct="1">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p:titleStyle>
    <p:bodyStyle>
      <a:lvl1pPr marL="342891" indent="-342891" algn="l" rtl="0" eaLnBrk="1" fontAlgn="base" hangingPunct="1">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doi.org/10.1121/10.0001731" TargetMode="External"/><Relationship Id="rId3" Type="http://schemas.openxmlformats.org/officeDocument/2006/relationships/hyperlink" Target="https://doi.org/10.1121/2.0001592" TargetMode="External"/><Relationship Id="rId7" Type="http://schemas.openxmlformats.org/officeDocument/2006/relationships/hyperlink" Target="https://doi.org/10.1016/j.csda.2012.07.018" TargetMode="External"/><Relationship Id="rId2" Type="http://schemas.openxmlformats.org/officeDocument/2006/relationships/hyperlink" Target="https://doi.org/10.1201/9781420010138" TargetMode="External"/><Relationship Id="rId1" Type="http://schemas.openxmlformats.org/officeDocument/2006/relationships/slideLayout" Target="../slideLayouts/slideLayout2.xml"/><Relationship Id="rId6" Type="http://schemas.openxmlformats.org/officeDocument/2006/relationships/hyperlink" Target="https://doi.org/https:/doi.org/10.1186/s12874-015-0046-6" TargetMode="External"/><Relationship Id="rId5" Type="http://schemas.openxmlformats.org/officeDocument/2006/relationships/hyperlink" Target="https://doi.org/10.1121/10.0001021" TargetMode="External"/><Relationship Id="rId4" Type="http://schemas.openxmlformats.org/officeDocument/2006/relationships/hyperlink" Target="https://doi.org/10.1121/10.0005949"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28427" y="2118049"/>
            <a:ext cx="9335146" cy="1530070"/>
          </a:xfrm>
          <a:prstGeom prst="rect">
            <a:avLst/>
          </a:prstGeom>
        </p:spPr>
        <p:txBody>
          <a:bodyPr/>
          <a:lstStyle>
            <a:lvl1pPr algn="ctr" rtl="0" eaLnBrk="0" fontAlgn="base" hangingPunct="0">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a:lstStyle>
          <a:p>
            <a:r>
              <a:rPr lang="en-US" sz="3600">
                <a:solidFill>
                  <a:srgbClr val="000090"/>
                </a:solidFill>
              </a:rPr>
              <a:t>Effects of dose error and sample size on sonic boom dose-response curves</a:t>
            </a:r>
          </a:p>
        </p:txBody>
      </p:sp>
      <p:sp>
        <p:nvSpPr>
          <p:cNvPr id="3" name="Text Placeholder 2"/>
          <p:cNvSpPr txBox="1">
            <a:spLocks/>
          </p:cNvSpPr>
          <p:nvPr/>
        </p:nvSpPr>
        <p:spPr>
          <a:xfrm>
            <a:off x="2079356" y="4060556"/>
            <a:ext cx="8033288" cy="1087751"/>
          </a:xfrm>
          <a:prstGeom prst="rect">
            <a:avLst/>
          </a:prstGeom>
        </p:spPr>
        <p:txBody>
          <a:bodyPr/>
          <a:lstStyle>
            <a:lvl1pPr marL="342891" indent="-342891" algn="l" rtl="0" eaLnBrk="0" fontAlgn="base" hangingPunct="0">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0" fontAlgn="base" hangingPunct="0">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0" fontAlgn="base" hangingPunct="0">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0" fontAlgn="base" hangingPunct="0">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0" fontAlgn="base" hangingPunct="0">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t>Will Doebler, Aaron Vaughn, Nathan Cruze, Kathryn Ballard, Jonathan Rathsam, and Pete Parker</a:t>
            </a:r>
          </a:p>
        </p:txBody>
      </p:sp>
      <p:sp>
        <p:nvSpPr>
          <p:cNvPr id="6" name="Text Placeholder 2"/>
          <p:cNvSpPr txBox="1">
            <a:spLocks/>
          </p:cNvSpPr>
          <p:nvPr/>
        </p:nvSpPr>
        <p:spPr>
          <a:xfrm>
            <a:off x="2781993" y="5148305"/>
            <a:ext cx="6628014" cy="538162"/>
          </a:xfrm>
          <a:prstGeom prst="rect">
            <a:avLst/>
          </a:prstGeom>
        </p:spPr>
        <p:txBody>
          <a:bodyPr/>
          <a:lstStyle>
            <a:lvl1pPr marL="342891" indent="-342891" algn="l" rtl="0" eaLnBrk="0" fontAlgn="base" hangingPunct="0">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0" fontAlgn="base" hangingPunct="0">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0" fontAlgn="base" hangingPunct="0">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0" fontAlgn="base" hangingPunct="0">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0" fontAlgn="base" hangingPunct="0">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a:t>183</a:t>
            </a:r>
            <a:r>
              <a:rPr lang="en-US" sz="2000" baseline="30000"/>
              <a:t>rd</a:t>
            </a:r>
            <a:r>
              <a:rPr lang="en-US" sz="2000"/>
              <a:t> Meeting of the Acoustical Society of America</a:t>
            </a:r>
          </a:p>
          <a:p>
            <a:pPr marL="0" indent="0" algn="ctr">
              <a:buNone/>
            </a:pPr>
            <a:r>
              <a:rPr lang="en-US" sz="2000"/>
              <a:t>Nashville, TN</a:t>
            </a:r>
          </a:p>
          <a:p>
            <a:pPr marL="0" indent="0" algn="ctr">
              <a:buNone/>
            </a:pPr>
            <a:r>
              <a:rPr lang="en-US" sz="2000"/>
              <a:t>December 6, 2022</a:t>
            </a:r>
          </a:p>
          <a:p>
            <a:pPr marL="0" indent="0" algn="ctr">
              <a:buNone/>
            </a:pPr>
            <a:r>
              <a:rPr lang="en-US" sz="2000"/>
              <a:t>2pNS3</a:t>
            </a:r>
          </a:p>
        </p:txBody>
      </p:sp>
    </p:spTree>
    <p:extLst>
      <p:ext uri="{BB962C8B-B14F-4D97-AF65-F5344CB8AC3E}">
        <p14:creationId xmlns:p14="http://schemas.microsoft.com/office/powerpoint/2010/main" val="3349502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0A9B3DDD-B147-4544-A47B-02AC34E85F65}"/>
                  </a:ext>
                </a:extLst>
              </p:cNvPr>
              <p:cNvSpPr>
                <a:spLocks noGrp="1"/>
              </p:cNvSpPr>
              <p:nvPr>
                <p:ph idx="1"/>
              </p:nvPr>
            </p:nvSpPr>
            <p:spPr>
              <a:xfrm>
                <a:off x="101600" y="3300247"/>
                <a:ext cx="11988800" cy="3301797"/>
              </a:xfrm>
            </p:spPr>
            <p:txBody>
              <a:bodyPr/>
              <a:lstStyle/>
              <a:p>
                <a:r>
                  <a:rPr lang="en-US"/>
                  <a:t>Frequentist multilevel logistic regression models were fit to each dataset using the </a:t>
                </a:r>
                <a:r>
                  <a:rPr lang="en-US" err="1"/>
                  <a:t>glmer</a:t>
                </a:r>
                <a:r>
                  <a:rPr lang="en-US"/>
                  <a:t> function from the lme4 package in R:</a:t>
                </a:r>
              </a:p>
              <a:p>
                <a:pPr marL="0" indent="0">
                  <a:buNone/>
                </a:pPr>
                <a:br>
                  <a:rPr lang="en-US"/>
                </a:br>
                <a:r>
                  <a:rPr lang="en-US" b="0">
                    <a:latin typeface="Courier New" panose="02070309020205020404" pitchFamily="49" charset="0"/>
                    <a:cs typeface="Courier New" panose="02070309020205020404" pitchFamily="49" charset="0"/>
                  </a:rPr>
                  <a:t>model=lme4::</a:t>
                </a:r>
                <a:r>
                  <a:rPr lang="en-US" b="0" err="1">
                    <a:latin typeface="Courier New" panose="02070309020205020404" pitchFamily="49" charset="0"/>
                    <a:cs typeface="Courier New" panose="02070309020205020404" pitchFamily="49" charset="0"/>
                  </a:rPr>
                  <a:t>glmer</a:t>
                </a:r>
                <a:r>
                  <a:rPr lang="en-US" b="0">
                    <a:latin typeface="Courier New" panose="02070309020205020404" pitchFamily="49" charset="0"/>
                    <a:cs typeface="Courier New" panose="02070309020205020404" pitchFamily="49" charset="0"/>
                  </a:rPr>
                  <a:t>(response ~ </a:t>
                </a:r>
                <a:r>
                  <a:rPr lang="en-US" b="0" err="1">
                    <a:latin typeface="Courier New" panose="02070309020205020404" pitchFamily="49" charset="0"/>
                    <a:cs typeface="Courier New" panose="02070309020205020404" pitchFamily="49" charset="0"/>
                  </a:rPr>
                  <a:t>perturbed_dose</a:t>
                </a:r>
                <a:r>
                  <a:rPr lang="en-US" b="0">
                    <a:latin typeface="Courier New" panose="02070309020205020404" pitchFamily="49" charset="0"/>
                    <a:cs typeface="Courier New" panose="02070309020205020404" pitchFamily="49" charset="0"/>
                  </a:rPr>
                  <a:t> + (1|subject_id),...</a:t>
                </a:r>
              </a:p>
              <a:p>
                <a:pPr marL="0" indent="0">
                  <a:buNone/>
                </a:pPr>
                <a:r>
                  <a:rPr lang="en-US" b="0">
                    <a:latin typeface="Courier New" panose="02070309020205020404" pitchFamily="49" charset="0"/>
                    <a:cs typeface="Courier New" panose="02070309020205020404" pitchFamily="49" charset="0"/>
                  </a:rPr>
                  <a:t>      data=</a:t>
                </a:r>
                <a:r>
                  <a:rPr lang="en-US" b="0" err="1">
                    <a:latin typeface="Courier New" panose="02070309020205020404" pitchFamily="49" charset="0"/>
                    <a:cs typeface="Courier New" panose="02070309020205020404" pitchFamily="49" charset="0"/>
                  </a:rPr>
                  <a:t>dat</a:t>
                </a:r>
                <a:r>
                  <a:rPr lang="en-US" b="0">
                    <a:latin typeface="Courier New" panose="02070309020205020404" pitchFamily="49" charset="0"/>
                    <a:cs typeface="Courier New" panose="02070309020205020404" pitchFamily="49" charset="0"/>
                  </a:rPr>
                  <a:t>, family=binomial, </a:t>
                </a:r>
                <a:r>
                  <a:rPr lang="en-US" b="0" err="1">
                    <a:latin typeface="Courier New" panose="02070309020205020404" pitchFamily="49" charset="0"/>
                    <a:cs typeface="Courier New" panose="02070309020205020404" pitchFamily="49" charset="0"/>
                  </a:rPr>
                  <a:t>nAGQ</a:t>
                </a:r>
                <a:r>
                  <a:rPr lang="en-US" b="0">
                    <a:latin typeface="Courier New" panose="02070309020205020404" pitchFamily="49" charset="0"/>
                    <a:cs typeface="Courier New" panose="02070309020205020404" pitchFamily="49" charset="0"/>
                  </a:rPr>
                  <a:t> = 25)</a:t>
                </a:r>
              </a:p>
              <a:p>
                <a:pPr lvl="0">
                  <a:buClr>
                    <a:srgbClr val="EFAB16">
                      <a:lumMod val="75000"/>
                    </a:srgbClr>
                  </a:buClr>
                  <a:defRPr/>
                </a:pPr>
                <a:r>
                  <a:rPr kumimoji="0" lang="en-US" sz="2400" b="1" i="0" u="none" strike="noStrike" kern="1200" cap="none" spc="0" normalizeH="0" baseline="0" noProof="0">
                    <a:ln>
                      <a:noFill/>
                    </a:ln>
                    <a:solidFill>
                      <a:prstClr val="black"/>
                    </a:solidFill>
                    <a:effectLst/>
                    <a:uLnTx/>
                    <a:uFillTx/>
                    <a:latin typeface="+mj-lt"/>
                  </a:rPr>
                  <a:t>The model fit parameters are </a:t>
                </a:r>
                <a14:m>
                  <m:oMath xmlns:m="http://schemas.openxmlformats.org/officeDocument/2006/math">
                    <m:sSub>
                      <m:sSubPr>
                        <m:ctrlP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rPr>
                          <m:t>𝜷</m:t>
                        </m:r>
                      </m:e>
                      <m:sub>
                        <m:r>
                          <a:rPr kumimoji="0" lang="en-US" sz="2400" b="1" i="1" u="none" strike="noStrike" kern="1200" cap="none" spc="0" normalizeH="0" baseline="0" noProof="0" smtClean="0">
                            <a:ln>
                              <a:noFill/>
                            </a:ln>
                            <a:solidFill>
                              <a:prstClr val="black"/>
                            </a:solidFill>
                            <a:effectLst/>
                            <a:uLnTx/>
                            <a:uFillTx/>
                            <a:latin typeface="Cambria Math" panose="02040503050406030204" pitchFamily="18" charset="0"/>
                          </a:rPr>
                          <m:t>𝟎</m:t>
                        </m:r>
                      </m:sub>
                    </m:sSub>
                  </m:oMath>
                </a14:m>
                <a:r>
                  <a:rPr lang="en-US">
                    <a:latin typeface="+mj-lt"/>
                    <a:cs typeface="Courier New" panose="02070309020205020404" pitchFamily="49" charset="0"/>
                  </a:rPr>
                  <a:t>, </a:t>
                </a:r>
                <a14:m>
                  <m:oMath xmlns:m="http://schemas.openxmlformats.org/officeDocument/2006/math">
                    <m:sSub>
                      <m:sSubPr>
                        <m:ctrlPr>
                          <a:rPr lang="en-US" b="1" i="1" smtClean="0">
                            <a:latin typeface="Cambria Math" panose="02040503050406030204" pitchFamily="18" charset="0"/>
                            <a:cs typeface="Courier New" panose="02070309020205020404" pitchFamily="49" charset="0"/>
                          </a:rPr>
                        </m:ctrlPr>
                      </m:sSubPr>
                      <m:e>
                        <m:r>
                          <a:rPr lang="en-US" b="1" i="1" smtClean="0">
                            <a:latin typeface="Cambria Math" panose="02040503050406030204" pitchFamily="18" charset="0"/>
                            <a:cs typeface="Courier New" panose="02070309020205020404" pitchFamily="49" charset="0"/>
                          </a:rPr>
                          <m:t>𝜷</m:t>
                        </m:r>
                      </m:e>
                      <m:sub>
                        <m:r>
                          <a:rPr lang="en-US" b="1" i="1" smtClean="0">
                            <a:latin typeface="Cambria Math" panose="02040503050406030204" pitchFamily="18" charset="0"/>
                            <a:cs typeface="Courier New" panose="02070309020205020404" pitchFamily="49" charset="0"/>
                          </a:rPr>
                          <m:t>𝟎</m:t>
                        </m:r>
                      </m:sub>
                    </m:sSub>
                  </m:oMath>
                </a14:m>
                <a:r>
                  <a:rPr lang="en-US">
                    <a:solidFill>
                      <a:prstClr val="black"/>
                    </a:solidFill>
                    <a:latin typeface="+mj-lt"/>
                  </a:rPr>
                  <a:t>’s standard error, </a:t>
                </a:r>
                <a14:m>
                  <m:oMath xmlns:m="http://schemas.openxmlformats.org/officeDocument/2006/math">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𝜷</m:t>
                        </m:r>
                      </m:e>
                      <m:sub>
                        <m:r>
                          <a:rPr lang="en-US" b="1" i="1" smtClean="0">
                            <a:solidFill>
                              <a:prstClr val="black"/>
                            </a:solidFill>
                            <a:latin typeface="Cambria Math" panose="02040503050406030204" pitchFamily="18" charset="0"/>
                          </a:rPr>
                          <m:t>𝟏</m:t>
                        </m:r>
                      </m:sub>
                    </m:sSub>
                  </m:oMath>
                </a14:m>
                <a:r>
                  <a:rPr lang="en-US">
                    <a:latin typeface="+mj-lt"/>
                    <a:cs typeface="Courier New" panose="02070309020205020404" pitchFamily="49" charset="0"/>
                  </a:rPr>
                  <a:t>, </a:t>
                </a:r>
                <a14:m>
                  <m:oMath xmlns:m="http://schemas.openxmlformats.org/officeDocument/2006/math">
                    <m:sSub>
                      <m:sSubPr>
                        <m:ctrlPr>
                          <a:rPr lang="en-US" b="1" i="1" smtClean="0">
                            <a:latin typeface="Cambria Math" panose="02040503050406030204" pitchFamily="18" charset="0"/>
                            <a:cs typeface="Courier New" panose="02070309020205020404" pitchFamily="49" charset="0"/>
                          </a:rPr>
                        </m:ctrlPr>
                      </m:sSubPr>
                      <m:e>
                        <m:r>
                          <a:rPr lang="en-US" b="1" i="1" smtClean="0">
                            <a:latin typeface="Cambria Math" panose="02040503050406030204" pitchFamily="18" charset="0"/>
                            <a:cs typeface="Courier New" panose="02070309020205020404" pitchFamily="49" charset="0"/>
                          </a:rPr>
                          <m:t>𝜷</m:t>
                        </m:r>
                      </m:e>
                      <m:sub>
                        <m:r>
                          <a:rPr lang="en-US" b="1" i="1" smtClean="0">
                            <a:latin typeface="Cambria Math" panose="02040503050406030204" pitchFamily="18" charset="0"/>
                            <a:cs typeface="Courier New" panose="02070309020205020404" pitchFamily="49" charset="0"/>
                          </a:rPr>
                          <m:t>𝟏</m:t>
                        </m:r>
                      </m:sub>
                    </m:sSub>
                  </m:oMath>
                </a14:m>
                <a:r>
                  <a:rPr lang="en-US">
                    <a:solidFill>
                      <a:prstClr val="black"/>
                    </a:solidFill>
                    <a:latin typeface="+mj-lt"/>
                  </a:rPr>
                  <a:t>’s standard error, </a:t>
                </a:r>
                <a14:m>
                  <m:oMath xmlns:m="http://schemas.openxmlformats.org/officeDocument/2006/math">
                    <m:sSub>
                      <m:sSubPr>
                        <m:ctrlPr>
                          <a:rPr lang="en-US" b="1" i="1" smtClean="0">
                            <a:solidFill>
                              <a:prstClr val="black"/>
                            </a:solidFill>
                            <a:latin typeface="Cambria Math" panose="02040503050406030204" pitchFamily="18" charset="0"/>
                          </a:rPr>
                        </m:ctrlPr>
                      </m:sSubPr>
                      <m:e>
                        <m:r>
                          <a:rPr lang="en-US" b="1" i="1" smtClean="0">
                            <a:solidFill>
                              <a:prstClr val="black"/>
                            </a:solidFill>
                            <a:latin typeface="Cambria Math" panose="02040503050406030204" pitchFamily="18" charset="0"/>
                          </a:rPr>
                          <m:t>𝝈</m:t>
                        </m:r>
                      </m:e>
                      <m:sub>
                        <m:r>
                          <a:rPr lang="en-US" b="1" i="1" smtClean="0">
                            <a:solidFill>
                              <a:prstClr val="black"/>
                            </a:solidFill>
                            <a:latin typeface="Cambria Math" panose="02040503050406030204" pitchFamily="18" charset="0"/>
                          </a:rPr>
                          <m:t>𝑹𝑬</m:t>
                        </m:r>
                      </m:sub>
                    </m:sSub>
                  </m:oMath>
                </a14:m>
                <a:r>
                  <a:rPr lang="en-US">
                    <a:latin typeface="+mj-lt"/>
                    <a:cs typeface="Courier New" panose="02070309020205020404" pitchFamily="49" charset="0"/>
                  </a:rPr>
                  <a:t>, and the correlation between </a:t>
                </a:r>
                <a14:m>
                  <m:oMath xmlns:m="http://schemas.openxmlformats.org/officeDocument/2006/math">
                    <m:sSub>
                      <m:sSubPr>
                        <m:ctrlPr>
                          <a:rPr lang="en-US" b="1" i="1" smtClean="0">
                            <a:latin typeface="Cambria Math" panose="02040503050406030204" pitchFamily="18" charset="0"/>
                            <a:cs typeface="Courier New" panose="02070309020205020404" pitchFamily="49" charset="0"/>
                          </a:rPr>
                        </m:ctrlPr>
                      </m:sSubPr>
                      <m:e>
                        <m:r>
                          <a:rPr lang="en-US" b="1" i="1" smtClean="0">
                            <a:latin typeface="Cambria Math" panose="02040503050406030204" pitchFamily="18" charset="0"/>
                            <a:cs typeface="Courier New" panose="02070309020205020404" pitchFamily="49" charset="0"/>
                          </a:rPr>
                          <m:t>𝜷</m:t>
                        </m:r>
                      </m:e>
                      <m:sub>
                        <m:r>
                          <a:rPr lang="en-US" b="1" i="1" smtClean="0">
                            <a:latin typeface="Cambria Math" panose="02040503050406030204" pitchFamily="18" charset="0"/>
                            <a:cs typeface="Courier New" panose="02070309020205020404" pitchFamily="49" charset="0"/>
                          </a:rPr>
                          <m:t>𝟎</m:t>
                        </m:r>
                      </m:sub>
                    </m:sSub>
                  </m:oMath>
                </a14:m>
                <a:r>
                  <a:rPr lang="en-US">
                    <a:latin typeface="+mj-lt"/>
                    <a:cs typeface="Courier New" panose="02070309020205020404" pitchFamily="49" charset="0"/>
                  </a:rPr>
                  <a:t> and </a:t>
                </a:r>
                <a14:m>
                  <m:oMath xmlns:m="http://schemas.openxmlformats.org/officeDocument/2006/math">
                    <m:sSub>
                      <m:sSubPr>
                        <m:ctrlPr>
                          <a:rPr lang="en-US" b="1" i="1" smtClean="0">
                            <a:latin typeface="Cambria Math" panose="02040503050406030204" pitchFamily="18" charset="0"/>
                            <a:cs typeface="Courier New" panose="02070309020205020404" pitchFamily="49" charset="0"/>
                          </a:rPr>
                        </m:ctrlPr>
                      </m:sSubPr>
                      <m:e>
                        <m:r>
                          <a:rPr lang="en-US" b="1" i="1" smtClean="0">
                            <a:latin typeface="Cambria Math" panose="02040503050406030204" pitchFamily="18" charset="0"/>
                            <a:cs typeface="Courier New" panose="02070309020205020404" pitchFamily="49" charset="0"/>
                          </a:rPr>
                          <m:t>𝜷</m:t>
                        </m:r>
                      </m:e>
                      <m:sub>
                        <m:r>
                          <a:rPr lang="en-US" b="1" i="1" smtClean="0">
                            <a:latin typeface="Cambria Math" panose="02040503050406030204" pitchFamily="18" charset="0"/>
                            <a:cs typeface="Courier New" panose="02070309020205020404" pitchFamily="49" charset="0"/>
                          </a:rPr>
                          <m:t>𝟏</m:t>
                        </m:r>
                      </m:sub>
                    </m:sSub>
                  </m:oMath>
                </a14:m>
                <a:endParaRPr lang="en-US">
                  <a:latin typeface="+mj-lt"/>
                  <a:cs typeface="Courier New" panose="02070309020205020404" pitchFamily="49" charset="0"/>
                </a:endParaRPr>
              </a:p>
              <a:p>
                <a:pPr lvl="0">
                  <a:buClr>
                    <a:srgbClr val="EFAB16">
                      <a:lumMod val="75000"/>
                    </a:srgbClr>
                  </a:buClr>
                  <a:defRPr/>
                </a:pPr>
                <a:r>
                  <a:rPr lang="en-US">
                    <a:latin typeface="+mj-lt"/>
                    <a:cs typeface="Courier New" panose="02070309020205020404" pitchFamily="49" charset="0"/>
                  </a:rPr>
                  <a:t>Perform integration over the random effects to get the population summary curve</a:t>
                </a:r>
              </a:p>
            </p:txBody>
          </p:sp>
        </mc:Choice>
        <mc:Fallback xmlns="">
          <p:sp>
            <p:nvSpPr>
              <p:cNvPr id="2" name="Content Placeholder 1">
                <a:extLst>
                  <a:ext uri="{FF2B5EF4-FFF2-40B4-BE49-F238E27FC236}">
                    <a16:creationId xmlns:a16="http://schemas.microsoft.com/office/drawing/2014/main" id="{0A9B3DDD-B147-4544-A47B-02AC34E85F65}"/>
                  </a:ext>
                </a:extLst>
              </p:cNvPr>
              <p:cNvSpPr>
                <a:spLocks noGrp="1" noRot="1" noChangeAspect="1" noMove="1" noResize="1" noEditPoints="1" noAdjustHandles="1" noChangeArrowheads="1" noChangeShapeType="1" noTextEdit="1"/>
              </p:cNvSpPr>
              <p:nvPr>
                <p:ph idx="1"/>
              </p:nvPr>
            </p:nvSpPr>
            <p:spPr>
              <a:xfrm>
                <a:off x="101600" y="3300247"/>
                <a:ext cx="11988800" cy="3301797"/>
              </a:xfrm>
              <a:blipFill>
                <a:blip r:embed="rId3"/>
                <a:stretch>
                  <a:fillRect l="-814" t="-1476" b="-4428"/>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2A7EE186-F5FC-4FEF-A3B2-D0E3E8556FFA}"/>
              </a:ext>
            </a:extLst>
          </p:cNvPr>
          <p:cNvSpPr>
            <a:spLocks noGrp="1"/>
          </p:cNvSpPr>
          <p:nvPr>
            <p:ph type="title"/>
          </p:nvPr>
        </p:nvSpPr>
        <p:spPr/>
        <p:txBody>
          <a:bodyPr/>
          <a:lstStyle/>
          <a:p>
            <a:r>
              <a:rPr lang="en-US"/>
              <a:t>Simulated dose-response dataset: Model fitting</a:t>
            </a:r>
          </a:p>
        </p:txBody>
      </p:sp>
      <p:graphicFrame>
        <p:nvGraphicFramePr>
          <p:cNvPr id="4" name="Table 3">
            <a:extLst>
              <a:ext uri="{FF2B5EF4-FFF2-40B4-BE49-F238E27FC236}">
                <a16:creationId xmlns:a16="http://schemas.microsoft.com/office/drawing/2014/main" id="{4BD51BA5-58C1-48E8-9E5B-0465A98C74FB}"/>
              </a:ext>
            </a:extLst>
          </p:cNvPr>
          <p:cNvGraphicFramePr>
            <a:graphicFrameLocks noGrp="1"/>
          </p:cNvGraphicFramePr>
          <p:nvPr>
            <p:extLst>
              <p:ext uri="{D42A27DB-BD31-4B8C-83A1-F6EECF244321}">
                <p14:modId xmlns:p14="http://schemas.microsoft.com/office/powerpoint/2010/main" val="3198252931"/>
              </p:ext>
            </p:extLst>
          </p:nvPr>
        </p:nvGraphicFramePr>
        <p:xfrm>
          <a:off x="3478923" y="1221188"/>
          <a:ext cx="5927836" cy="1760220"/>
        </p:xfrm>
        <a:graphic>
          <a:graphicData uri="http://schemas.openxmlformats.org/drawingml/2006/table">
            <a:tbl>
              <a:tblPr/>
              <a:tblGrid>
                <a:gridCol w="1481959">
                  <a:extLst>
                    <a:ext uri="{9D8B030D-6E8A-4147-A177-3AD203B41FA5}">
                      <a16:colId xmlns:a16="http://schemas.microsoft.com/office/drawing/2014/main" val="2603474256"/>
                    </a:ext>
                  </a:extLst>
                </a:gridCol>
                <a:gridCol w="1481959">
                  <a:extLst>
                    <a:ext uri="{9D8B030D-6E8A-4147-A177-3AD203B41FA5}">
                      <a16:colId xmlns:a16="http://schemas.microsoft.com/office/drawing/2014/main" val="3958689842"/>
                    </a:ext>
                  </a:extLst>
                </a:gridCol>
                <a:gridCol w="1481959">
                  <a:extLst>
                    <a:ext uri="{9D8B030D-6E8A-4147-A177-3AD203B41FA5}">
                      <a16:colId xmlns:a16="http://schemas.microsoft.com/office/drawing/2014/main" val="4027839341"/>
                    </a:ext>
                  </a:extLst>
                </a:gridCol>
                <a:gridCol w="1481959">
                  <a:extLst>
                    <a:ext uri="{9D8B030D-6E8A-4147-A177-3AD203B41FA5}">
                      <a16:colId xmlns:a16="http://schemas.microsoft.com/office/drawing/2014/main" val="2618035009"/>
                    </a:ext>
                  </a:extLst>
                </a:gridCol>
              </a:tblGrid>
              <a:tr h="154368">
                <a:tc>
                  <a:txBody>
                    <a:bodyPr/>
                    <a:lstStyle/>
                    <a:p>
                      <a:pPr algn="ctr" fontAlgn="b"/>
                      <a:r>
                        <a:rPr lang="en-US" sz="1600" b="1" i="0" u="none" strike="noStrike" err="1">
                          <a:solidFill>
                            <a:srgbClr val="000000"/>
                          </a:solidFill>
                          <a:effectLst/>
                          <a:latin typeface="Calibri" panose="020F0502020204030204" pitchFamily="34" charset="0"/>
                        </a:rPr>
                        <a:t>subject_id</a:t>
                      </a:r>
                      <a:endParaRPr lang="en-US"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1600" b="1" i="0" u="none" strike="noStrike">
                          <a:solidFill>
                            <a:srgbClr val="000000"/>
                          </a:solidFill>
                          <a:effectLst/>
                          <a:latin typeface="Calibri" panose="020F0502020204030204" pitchFamily="34" charset="0"/>
                        </a:rPr>
                        <a:t>boom</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1600" b="1" i="0" u="none" strike="noStrike" err="1">
                          <a:solidFill>
                            <a:srgbClr val="000000"/>
                          </a:solidFill>
                          <a:effectLst/>
                          <a:latin typeface="Calibri" panose="020F0502020204030204" pitchFamily="34" charset="0"/>
                        </a:rPr>
                        <a:t>perturbed_dose</a:t>
                      </a:r>
                      <a:endParaRPr lang="en-US"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1600" b="1" i="0" u="none" strike="noStrike">
                          <a:solidFill>
                            <a:srgbClr val="000000"/>
                          </a:solidFill>
                          <a:effectLst/>
                          <a:latin typeface="Calibri" panose="020F0502020204030204" pitchFamily="34" charset="0"/>
                        </a:rPr>
                        <a:t>response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510529"/>
                  </a:ext>
                </a:extLst>
              </a:tr>
              <a:tr h="154368">
                <a:tc>
                  <a:txBody>
                    <a:bodyPr/>
                    <a:lstStyle/>
                    <a:p>
                      <a:pPr algn="r" fontAlgn="b"/>
                      <a:r>
                        <a:rPr lang="en-US" sz="1600" b="0" i="0" u="none" strike="noStrike">
                          <a:solidFill>
                            <a:srgbClr val="000000"/>
                          </a:solidFill>
                          <a:effectLst/>
                          <a:latin typeface="Calibri" panose="020F0502020204030204" pitchFamily="34" charset="0"/>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70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2333841"/>
                  </a:ext>
                </a:extLst>
              </a:tr>
              <a:tr h="154368">
                <a:tc>
                  <a:txBody>
                    <a:bodyPr/>
                    <a:lstStyle/>
                    <a:p>
                      <a:pPr algn="r" fontAlgn="b"/>
                      <a:r>
                        <a:rPr lang="en-US" sz="1600" b="0" i="0" u="none" strike="noStrike">
                          <a:solidFill>
                            <a:srgbClr val="000000"/>
                          </a:solidFill>
                          <a:effectLst/>
                          <a:latin typeface="Calibri" panose="020F0502020204030204" pitchFamily="34" charset="0"/>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75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7295378"/>
                  </a:ext>
                </a:extLst>
              </a:tr>
              <a:tr h="154368">
                <a:tc gridSpan="4">
                  <a:txBody>
                    <a:bodyPr/>
                    <a:lstStyle/>
                    <a:p>
                      <a:pPr algn="ctr" fontAlgn="b"/>
                      <a:r>
                        <a:rPr lang="en-US" sz="1600" b="0" i="0" u="none" strike="noStrike">
                          <a:solidFill>
                            <a:srgbClr val="00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hMerge="1">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hMerge="1">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733316454"/>
                  </a:ext>
                </a:extLst>
              </a:tr>
              <a:tr h="154368">
                <a:tc>
                  <a:txBody>
                    <a:bodyPr/>
                    <a:lstStyle/>
                    <a:p>
                      <a:pPr algn="r" fontAlgn="b"/>
                      <a:r>
                        <a:rPr lang="en-US" sz="1600" b="0" i="0" u="none" strike="noStrike">
                          <a:solidFill>
                            <a:srgbClr val="000000"/>
                          </a:solidFill>
                          <a:effectLst/>
                          <a:latin typeface="Calibri" panose="020F0502020204030204" pitchFamily="34" charset="0"/>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73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53070"/>
                  </a:ext>
                </a:extLst>
              </a:tr>
              <a:tr h="154368">
                <a:tc>
                  <a:txBody>
                    <a:bodyPr/>
                    <a:lstStyle/>
                    <a:p>
                      <a:pPr algn="r" fontAlgn="b"/>
                      <a:r>
                        <a:rPr lang="en-US" sz="1600" b="0" i="0" u="none" strike="noStrike">
                          <a:solidFill>
                            <a:srgbClr val="000000"/>
                          </a:solidFill>
                          <a:effectLst/>
                          <a:latin typeface="Calibri" panose="020F0502020204030204" pitchFamily="34" charset="0"/>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74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8836690"/>
                  </a:ext>
                </a:extLst>
              </a:tr>
              <a:tr h="154368">
                <a:tc gridSpan="4">
                  <a:txBody>
                    <a:bodyPr/>
                    <a:lstStyle/>
                    <a:p>
                      <a:pPr algn="ctr" fontAlgn="b"/>
                      <a:r>
                        <a:rPr lang="en-US" sz="1600" b="0" i="0" u="none" strike="noStrike">
                          <a:solidFill>
                            <a:srgbClr val="00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fontAlgn="b"/>
                      <a:endParaRPr lang="en-US" sz="11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6273011"/>
                  </a:ext>
                </a:extLst>
              </a:tr>
            </a:tbl>
          </a:graphicData>
        </a:graphic>
      </p:graphicFrame>
      <p:sp>
        <p:nvSpPr>
          <p:cNvPr id="7" name="TextBox 6">
            <a:extLst>
              <a:ext uri="{FF2B5EF4-FFF2-40B4-BE49-F238E27FC236}">
                <a16:creationId xmlns:a16="http://schemas.microsoft.com/office/drawing/2014/main" id="{CD72345B-BC07-446A-A585-A395DB0F09C6}"/>
              </a:ext>
            </a:extLst>
          </p:cNvPr>
          <p:cNvSpPr txBox="1"/>
          <p:nvPr/>
        </p:nvSpPr>
        <p:spPr>
          <a:xfrm>
            <a:off x="909145" y="1177158"/>
            <a:ext cx="2438400" cy="461665"/>
          </a:xfrm>
          <a:prstGeom prst="rect">
            <a:avLst/>
          </a:prstGeom>
          <a:noFill/>
        </p:spPr>
        <p:txBody>
          <a:bodyPr wrap="square" rtlCol="0">
            <a:spAutoFit/>
          </a:bodyPr>
          <a:lstStyle/>
          <a:p>
            <a:r>
              <a:rPr lang="en-US" sz="2400" b="1"/>
              <a:t>Example dataset</a:t>
            </a:r>
          </a:p>
        </p:txBody>
      </p:sp>
    </p:spTree>
    <p:extLst>
      <p:ext uri="{BB962C8B-B14F-4D97-AF65-F5344CB8AC3E}">
        <p14:creationId xmlns:p14="http://schemas.microsoft.com/office/powerpoint/2010/main" val="3852331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13B1DC-26D1-415A-A826-98F51A0ABD37}"/>
              </a:ext>
            </a:extLst>
          </p:cNvPr>
          <p:cNvSpPr>
            <a:spLocks noGrp="1"/>
          </p:cNvSpPr>
          <p:nvPr>
            <p:ph type="title"/>
          </p:nvPr>
        </p:nvSpPr>
        <p:spPr/>
        <p:txBody>
          <a:bodyPr/>
          <a:lstStyle/>
          <a:p>
            <a:r>
              <a:rPr lang="en-US"/>
              <a:t>Simulation results: Effects of error and sample size</a:t>
            </a:r>
          </a:p>
        </p:txBody>
      </p:sp>
      <p:grpSp>
        <p:nvGrpSpPr>
          <p:cNvPr id="18" name="Group 17">
            <a:extLst>
              <a:ext uri="{FF2B5EF4-FFF2-40B4-BE49-F238E27FC236}">
                <a16:creationId xmlns:a16="http://schemas.microsoft.com/office/drawing/2014/main" id="{001A2D99-76C7-47AD-83AF-3E234F5A73EF}"/>
              </a:ext>
            </a:extLst>
          </p:cNvPr>
          <p:cNvGrpSpPr/>
          <p:nvPr/>
        </p:nvGrpSpPr>
        <p:grpSpPr>
          <a:xfrm>
            <a:off x="1414128" y="1232185"/>
            <a:ext cx="9541877" cy="5596912"/>
            <a:chOff x="1414128" y="1232185"/>
            <a:chExt cx="9541877" cy="5596912"/>
          </a:xfrm>
        </p:grpSpPr>
        <p:pic>
          <p:nvPicPr>
            <p:cNvPr id="4" name="Graphic 3">
              <a:extLst>
                <a:ext uri="{FF2B5EF4-FFF2-40B4-BE49-F238E27FC236}">
                  <a16:creationId xmlns:a16="http://schemas.microsoft.com/office/drawing/2014/main" id="{497D18DA-8D0A-420D-A571-7543549B92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63" r="6463"/>
            <a:stretch/>
          </p:blipFill>
          <p:spPr>
            <a:xfrm>
              <a:off x="1414128" y="1232185"/>
              <a:ext cx="8211359" cy="5596912"/>
            </a:xfrm>
            <a:prstGeom prst="rect">
              <a:avLst/>
            </a:prstGeom>
          </p:spPr>
        </p:pic>
        <p:grpSp>
          <p:nvGrpSpPr>
            <p:cNvPr id="17" name="Group 16">
              <a:extLst>
                <a:ext uri="{FF2B5EF4-FFF2-40B4-BE49-F238E27FC236}">
                  <a16:creationId xmlns:a16="http://schemas.microsoft.com/office/drawing/2014/main" id="{E7683B5F-DB83-4915-9B97-6E897D9AD4A6}"/>
                </a:ext>
              </a:extLst>
            </p:cNvPr>
            <p:cNvGrpSpPr/>
            <p:nvPr/>
          </p:nvGrpSpPr>
          <p:grpSpPr>
            <a:xfrm>
              <a:off x="9439176" y="1662826"/>
              <a:ext cx="1516829" cy="735092"/>
              <a:chOff x="9439176" y="1662826"/>
              <a:chExt cx="1516829" cy="735092"/>
            </a:xfrm>
          </p:grpSpPr>
          <p:cxnSp>
            <p:nvCxnSpPr>
              <p:cNvPr id="13" name="Straight Connector 12">
                <a:extLst>
                  <a:ext uri="{FF2B5EF4-FFF2-40B4-BE49-F238E27FC236}">
                    <a16:creationId xmlns:a16="http://schemas.microsoft.com/office/drawing/2014/main" id="{A6123943-2829-4613-8EEF-5515AA9D68B5}"/>
                  </a:ext>
                </a:extLst>
              </p:cNvPr>
              <p:cNvCxnSpPr>
                <a:cxnSpLocks/>
              </p:cNvCxnSpPr>
              <p:nvPr/>
            </p:nvCxnSpPr>
            <p:spPr>
              <a:xfrm>
                <a:off x="9439176" y="1847492"/>
                <a:ext cx="40430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FE808BE-57AA-472E-A632-6AE1D81F2BC8}"/>
                  </a:ext>
                </a:extLst>
              </p:cNvPr>
              <p:cNvCxnSpPr>
                <a:cxnSpLocks/>
              </p:cNvCxnSpPr>
              <p:nvPr/>
            </p:nvCxnSpPr>
            <p:spPr>
              <a:xfrm>
                <a:off x="9439176" y="2213252"/>
                <a:ext cx="404308" cy="0"/>
              </a:xfrm>
              <a:prstGeom prst="line">
                <a:avLst/>
              </a:prstGeom>
              <a:ln w="38100">
                <a:solidFill>
                  <a:srgbClr val="0000FF"/>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50B887F-AAB6-4BF4-9F99-E5BF9C91FC60}"/>
                  </a:ext>
                </a:extLst>
              </p:cNvPr>
              <p:cNvSpPr txBox="1"/>
              <p:nvPr/>
            </p:nvSpPr>
            <p:spPr>
              <a:xfrm>
                <a:off x="9903311" y="1662826"/>
                <a:ext cx="759012" cy="369332"/>
              </a:xfrm>
              <a:prstGeom prst="rect">
                <a:avLst/>
              </a:prstGeom>
              <a:noFill/>
            </p:spPr>
            <p:txBody>
              <a:bodyPr wrap="square" rtlCol="0">
                <a:spAutoFit/>
              </a:bodyPr>
              <a:lstStyle/>
              <a:p>
                <a:r>
                  <a:rPr lang="en-US"/>
                  <a:t>True</a:t>
                </a:r>
              </a:p>
            </p:txBody>
          </p:sp>
          <p:sp>
            <p:nvSpPr>
              <p:cNvPr id="16" name="TextBox 15">
                <a:extLst>
                  <a:ext uri="{FF2B5EF4-FFF2-40B4-BE49-F238E27FC236}">
                    <a16:creationId xmlns:a16="http://schemas.microsoft.com/office/drawing/2014/main" id="{35CC1AED-B311-4249-9E73-294BC6F8FE25}"/>
                  </a:ext>
                </a:extLst>
              </p:cNvPr>
              <p:cNvSpPr txBox="1"/>
              <p:nvPr/>
            </p:nvSpPr>
            <p:spPr>
              <a:xfrm>
                <a:off x="9903311" y="2028586"/>
                <a:ext cx="1052694" cy="369332"/>
              </a:xfrm>
              <a:prstGeom prst="rect">
                <a:avLst/>
              </a:prstGeom>
              <a:noFill/>
            </p:spPr>
            <p:txBody>
              <a:bodyPr wrap="square" rtlCol="0">
                <a:spAutoFit/>
              </a:bodyPr>
              <a:lstStyle/>
              <a:p>
                <a:r>
                  <a:rPr lang="en-US"/>
                  <a:t>Modeled</a:t>
                </a:r>
              </a:p>
            </p:txBody>
          </p:sp>
        </p:grpSp>
      </p:grpSp>
      <p:sp>
        <p:nvSpPr>
          <p:cNvPr id="19" name="TextBox 18">
            <a:extLst>
              <a:ext uri="{FF2B5EF4-FFF2-40B4-BE49-F238E27FC236}">
                <a16:creationId xmlns:a16="http://schemas.microsoft.com/office/drawing/2014/main" id="{BD2CFFB3-23E9-49DB-AE32-0EBE428CD42E}"/>
              </a:ext>
            </a:extLst>
          </p:cNvPr>
          <p:cNvSpPr txBox="1"/>
          <p:nvPr/>
        </p:nvSpPr>
        <p:spPr>
          <a:xfrm rot="16200000">
            <a:off x="-795836" y="3738197"/>
            <a:ext cx="4977156" cy="338554"/>
          </a:xfrm>
          <a:prstGeom prst="rect">
            <a:avLst/>
          </a:prstGeom>
          <a:noFill/>
        </p:spPr>
        <p:txBody>
          <a:bodyPr wrap="square" rtlCol="0">
            <a:spAutoFit/>
          </a:bodyPr>
          <a:lstStyle/>
          <a:p>
            <a:pPr algn="ctr"/>
            <a:r>
              <a:rPr lang="en-US" sz="1600"/>
              <a:t>Percent Highly Annoyed</a:t>
            </a:r>
          </a:p>
        </p:txBody>
      </p:sp>
      <p:sp>
        <p:nvSpPr>
          <p:cNvPr id="20" name="TextBox 19">
            <a:extLst>
              <a:ext uri="{FF2B5EF4-FFF2-40B4-BE49-F238E27FC236}">
                <a16:creationId xmlns:a16="http://schemas.microsoft.com/office/drawing/2014/main" id="{D1035ED9-4577-4B66-8BFB-88E7A82F3E15}"/>
              </a:ext>
            </a:extLst>
          </p:cNvPr>
          <p:cNvSpPr txBox="1"/>
          <p:nvPr/>
        </p:nvSpPr>
        <p:spPr>
          <a:xfrm>
            <a:off x="3282442" y="6418229"/>
            <a:ext cx="4257660" cy="338554"/>
          </a:xfrm>
          <a:prstGeom prst="rect">
            <a:avLst/>
          </a:prstGeom>
          <a:noFill/>
        </p:spPr>
        <p:txBody>
          <a:bodyPr wrap="square" rtlCol="0">
            <a:spAutoFit/>
          </a:bodyPr>
          <a:lstStyle/>
          <a:p>
            <a:pPr algn="ctr"/>
            <a:r>
              <a:rPr lang="en-US" sz="1600"/>
              <a:t>Noise Dose, PL (dB)</a:t>
            </a:r>
          </a:p>
        </p:txBody>
      </p:sp>
      <p:sp>
        <p:nvSpPr>
          <p:cNvPr id="2" name="TextBox 1">
            <a:extLst>
              <a:ext uri="{FF2B5EF4-FFF2-40B4-BE49-F238E27FC236}">
                <a16:creationId xmlns:a16="http://schemas.microsoft.com/office/drawing/2014/main" id="{A4DE2B1D-F168-43D7-9F76-D563C762DD8A}"/>
              </a:ext>
            </a:extLst>
          </p:cNvPr>
          <p:cNvSpPr txBox="1"/>
          <p:nvPr/>
        </p:nvSpPr>
        <p:spPr>
          <a:xfrm rot="16200000">
            <a:off x="432743" y="1830941"/>
            <a:ext cx="1184082" cy="584775"/>
          </a:xfrm>
          <a:prstGeom prst="rect">
            <a:avLst/>
          </a:prstGeom>
          <a:noFill/>
        </p:spPr>
        <p:txBody>
          <a:bodyPr wrap="square" rtlCol="0">
            <a:spAutoFit/>
          </a:bodyPr>
          <a:lstStyle/>
          <a:p>
            <a:pPr algn="ctr"/>
            <a:r>
              <a:rPr lang="en-US" sz="1600"/>
              <a:t>50 Participants</a:t>
            </a:r>
          </a:p>
        </p:txBody>
      </p:sp>
      <p:sp>
        <p:nvSpPr>
          <p:cNvPr id="21" name="TextBox 20">
            <a:extLst>
              <a:ext uri="{FF2B5EF4-FFF2-40B4-BE49-F238E27FC236}">
                <a16:creationId xmlns:a16="http://schemas.microsoft.com/office/drawing/2014/main" id="{A11869CC-F931-428B-91C2-12255C5DA11E}"/>
              </a:ext>
            </a:extLst>
          </p:cNvPr>
          <p:cNvSpPr txBox="1"/>
          <p:nvPr/>
        </p:nvSpPr>
        <p:spPr>
          <a:xfrm rot="16200000">
            <a:off x="448989" y="3058416"/>
            <a:ext cx="1184080" cy="584775"/>
          </a:xfrm>
          <a:prstGeom prst="rect">
            <a:avLst/>
          </a:prstGeom>
          <a:noFill/>
        </p:spPr>
        <p:txBody>
          <a:bodyPr wrap="square" rtlCol="0">
            <a:spAutoFit/>
          </a:bodyPr>
          <a:lstStyle/>
          <a:p>
            <a:pPr algn="ctr"/>
            <a:r>
              <a:rPr lang="en-US" sz="1600"/>
              <a:t>500 Participants</a:t>
            </a:r>
          </a:p>
        </p:txBody>
      </p:sp>
      <p:sp>
        <p:nvSpPr>
          <p:cNvPr id="22" name="TextBox 21">
            <a:extLst>
              <a:ext uri="{FF2B5EF4-FFF2-40B4-BE49-F238E27FC236}">
                <a16:creationId xmlns:a16="http://schemas.microsoft.com/office/drawing/2014/main" id="{7B1EC581-1C86-4D36-B971-E4498EBCA621}"/>
              </a:ext>
            </a:extLst>
          </p:cNvPr>
          <p:cNvSpPr txBox="1"/>
          <p:nvPr/>
        </p:nvSpPr>
        <p:spPr>
          <a:xfrm rot="16200000">
            <a:off x="471829" y="4207130"/>
            <a:ext cx="1184080" cy="584775"/>
          </a:xfrm>
          <a:prstGeom prst="rect">
            <a:avLst/>
          </a:prstGeom>
          <a:noFill/>
        </p:spPr>
        <p:txBody>
          <a:bodyPr wrap="square" rtlCol="0">
            <a:spAutoFit/>
          </a:bodyPr>
          <a:lstStyle/>
          <a:p>
            <a:pPr algn="ctr"/>
            <a:r>
              <a:rPr lang="en-US" sz="1600"/>
              <a:t>2500 Participants</a:t>
            </a:r>
          </a:p>
        </p:txBody>
      </p:sp>
      <p:sp>
        <p:nvSpPr>
          <p:cNvPr id="23" name="TextBox 22">
            <a:extLst>
              <a:ext uri="{FF2B5EF4-FFF2-40B4-BE49-F238E27FC236}">
                <a16:creationId xmlns:a16="http://schemas.microsoft.com/office/drawing/2014/main" id="{8B41B467-558E-4035-915D-EE8EF25F0154}"/>
              </a:ext>
            </a:extLst>
          </p:cNvPr>
          <p:cNvSpPr txBox="1"/>
          <p:nvPr/>
        </p:nvSpPr>
        <p:spPr>
          <a:xfrm rot="16200000">
            <a:off x="473640" y="5512802"/>
            <a:ext cx="1184084" cy="584775"/>
          </a:xfrm>
          <a:prstGeom prst="rect">
            <a:avLst/>
          </a:prstGeom>
          <a:noFill/>
        </p:spPr>
        <p:txBody>
          <a:bodyPr wrap="square" rtlCol="0">
            <a:spAutoFit/>
          </a:bodyPr>
          <a:lstStyle/>
          <a:p>
            <a:pPr algn="ctr"/>
            <a:r>
              <a:rPr lang="en-US" sz="1600"/>
              <a:t>10000 Participants</a:t>
            </a:r>
          </a:p>
        </p:txBody>
      </p:sp>
      <p:sp>
        <p:nvSpPr>
          <p:cNvPr id="9" name="TextBox 8">
            <a:extLst>
              <a:ext uri="{FF2B5EF4-FFF2-40B4-BE49-F238E27FC236}">
                <a16:creationId xmlns:a16="http://schemas.microsoft.com/office/drawing/2014/main" id="{D1AC95DF-6B77-4FCB-A07F-48DD3C3E76A7}"/>
              </a:ext>
            </a:extLst>
          </p:cNvPr>
          <p:cNvSpPr txBox="1"/>
          <p:nvPr/>
        </p:nvSpPr>
        <p:spPr>
          <a:xfrm>
            <a:off x="1985289" y="1362010"/>
            <a:ext cx="1516247" cy="338554"/>
          </a:xfrm>
          <a:prstGeom prst="rect">
            <a:avLst/>
          </a:prstGeom>
          <a:noFill/>
        </p:spPr>
        <p:txBody>
          <a:bodyPr wrap="square" rtlCol="0">
            <a:spAutoFit/>
          </a:bodyPr>
          <a:lstStyle/>
          <a:p>
            <a:r>
              <a:rPr lang="en-US" sz="1600"/>
              <a:t>No Dose Error</a:t>
            </a:r>
          </a:p>
        </p:txBody>
      </p:sp>
      <p:sp>
        <p:nvSpPr>
          <p:cNvPr id="24" name="TextBox 23">
            <a:extLst>
              <a:ext uri="{FF2B5EF4-FFF2-40B4-BE49-F238E27FC236}">
                <a16:creationId xmlns:a16="http://schemas.microsoft.com/office/drawing/2014/main" id="{D1631A06-8271-400E-BC40-CE478804876F}"/>
              </a:ext>
            </a:extLst>
          </p:cNvPr>
          <p:cNvSpPr txBox="1"/>
          <p:nvPr/>
        </p:nvSpPr>
        <p:spPr>
          <a:xfrm>
            <a:off x="3247034" y="1362010"/>
            <a:ext cx="1818198" cy="338554"/>
          </a:xfrm>
          <a:prstGeom prst="rect">
            <a:avLst/>
          </a:prstGeom>
          <a:noFill/>
        </p:spPr>
        <p:txBody>
          <a:bodyPr wrap="square" rtlCol="0">
            <a:spAutoFit/>
          </a:bodyPr>
          <a:lstStyle/>
          <a:p>
            <a:pPr algn="ctr"/>
            <a:r>
              <a:rPr lang="en-US" sz="1600"/>
              <a:t>2 dB Error SD</a:t>
            </a:r>
          </a:p>
        </p:txBody>
      </p:sp>
      <p:sp>
        <p:nvSpPr>
          <p:cNvPr id="25" name="TextBox 24">
            <a:extLst>
              <a:ext uri="{FF2B5EF4-FFF2-40B4-BE49-F238E27FC236}">
                <a16:creationId xmlns:a16="http://schemas.microsoft.com/office/drawing/2014/main" id="{AAA1E59F-DFCD-45FF-AFBC-8CD31CCC7191}"/>
              </a:ext>
            </a:extLst>
          </p:cNvPr>
          <p:cNvSpPr txBox="1"/>
          <p:nvPr/>
        </p:nvSpPr>
        <p:spPr>
          <a:xfrm>
            <a:off x="4949588" y="1350199"/>
            <a:ext cx="1494465" cy="338554"/>
          </a:xfrm>
          <a:prstGeom prst="rect">
            <a:avLst/>
          </a:prstGeom>
          <a:noFill/>
        </p:spPr>
        <p:txBody>
          <a:bodyPr wrap="square" rtlCol="0">
            <a:spAutoFit/>
          </a:bodyPr>
          <a:lstStyle/>
          <a:p>
            <a:pPr algn="ctr"/>
            <a:r>
              <a:rPr lang="en-US" sz="1600"/>
              <a:t>4 dB Error SD</a:t>
            </a:r>
          </a:p>
        </p:txBody>
      </p:sp>
      <p:sp>
        <p:nvSpPr>
          <p:cNvPr id="26" name="TextBox 25">
            <a:extLst>
              <a:ext uri="{FF2B5EF4-FFF2-40B4-BE49-F238E27FC236}">
                <a16:creationId xmlns:a16="http://schemas.microsoft.com/office/drawing/2014/main" id="{B089FB43-B7D0-4DE4-9AFC-94C4C1011ADF}"/>
              </a:ext>
            </a:extLst>
          </p:cNvPr>
          <p:cNvSpPr txBox="1"/>
          <p:nvPr/>
        </p:nvSpPr>
        <p:spPr>
          <a:xfrm>
            <a:off x="6438028" y="1350199"/>
            <a:ext cx="1494465" cy="338554"/>
          </a:xfrm>
          <a:prstGeom prst="rect">
            <a:avLst/>
          </a:prstGeom>
          <a:noFill/>
        </p:spPr>
        <p:txBody>
          <a:bodyPr wrap="square" rtlCol="0">
            <a:spAutoFit/>
          </a:bodyPr>
          <a:lstStyle/>
          <a:p>
            <a:pPr algn="ctr"/>
            <a:r>
              <a:rPr lang="en-US" sz="1600"/>
              <a:t>6 dB Error SD</a:t>
            </a:r>
          </a:p>
        </p:txBody>
      </p:sp>
      <p:sp>
        <p:nvSpPr>
          <p:cNvPr id="27" name="TextBox 26">
            <a:extLst>
              <a:ext uri="{FF2B5EF4-FFF2-40B4-BE49-F238E27FC236}">
                <a16:creationId xmlns:a16="http://schemas.microsoft.com/office/drawing/2014/main" id="{0F4E8569-8F65-497E-AE8B-843BC1777FDB}"/>
              </a:ext>
            </a:extLst>
          </p:cNvPr>
          <p:cNvSpPr txBox="1"/>
          <p:nvPr/>
        </p:nvSpPr>
        <p:spPr>
          <a:xfrm>
            <a:off x="8007748" y="1357819"/>
            <a:ext cx="1494465" cy="338554"/>
          </a:xfrm>
          <a:prstGeom prst="rect">
            <a:avLst/>
          </a:prstGeom>
          <a:noFill/>
        </p:spPr>
        <p:txBody>
          <a:bodyPr wrap="square" rtlCol="0">
            <a:spAutoFit/>
          </a:bodyPr>
          <a:lstStyle/>
          <a:p>
            <a:pPr algn="ctr"/>
            <a:r>
              <a:rPr lang="en-US" sz="1600"/>
              <a:t>8 dB Error SD</a:t>
            </a:r>
          </a:p>
        </p:txBody>
      </p:sp>
      <p:sp>
        <p:nvSpPr>
          <p:cNvPr id="28" name="TextBox 27">
            <a:extLst>
              <a:ext uri="{FF2B5EF4-FFF2-40B4-BE49-F238E27FC236}">
                <a16:creationId xmlns:a16="http://schemas.microsoft.com/office/drawing/2014/main" id="{D26FEBEA-18DB-46B2-8703-235C74E564B4}"/>
              </a:ext>
            </a:extLst>
          </p:cNvPr>
          <p:cNvSpPr txBox="1"/>
          <p:nvPr/>
        </p:nvSpPr>
        <p:spPr>
          <a:xfrm>
            <a:off x="9903311" y="3429000"/>
            <a:ext cx="2288689" cy="369332"/>
          </a:xfrm>
          <a:prstGeom prst="rect">
            <a:avLst/>
          </a:prstGeom>
          <a:noFill/>
        </p:spPr>
        <p:txBody>
          <a:bodyPr wrap="square">
            <a:spAutoFit/>
          </a:bodyPr>
          <a:lstStyle/>
          <a:p>
            <a:r>
              <a:rPr lang="en-US" sz="1800"/>
              <a:t>SD: standard deviation</a:t>
            </a:r>
            <a:endParaRPr lang="en-US"/>
          </a:p>
        </p:txBody>
      </p:sp>
    </p:spTree>
    <p:extLst>
      <p:ext uri="{BB962C8B-B14F-4D97-AF65-F5344CB8AC3E}">
        <p14:creationId xmlns:p14="http://schemas.microsoft.com/office/powerpoint/2010/main" val="2254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13B1DC-26D1-415A-A826-98F51A0ABD37}"/>
              </a:ext>
            </a:extLst>
          </p:cNvPr>
          <p:cNvSpPr>
            <a:spLocks noGrp="1"/>
          </p:cNvSpPr>
          <p:nvPr>
            <p:ph type="title"/>
          </p:nvPr>
        </p:nvSpPr>
        <p:spPr/>
        <p:txBody>
          <a:bodyPr/>
          <a:lstStyle/>
          <a:p>
            <a:r>
              <a:rPr lang="en-US"/>
              <a:t>Simulation results: Effects of error and sample size</a:t>
            </a:r>
          </a:p>
        </p:txBody>
      </p:sp>
      <p:grpSp>
        <p:nvGrpSpPr>
          <p:cNvPr id="18" name="Group 17">
            <a:extLst>
              <a:ext uri="{FF2B5EF4-FFF2-40B4-BE49-F238E27FC236}">
                <a16:creationId xmlns:a16="http://schemas.microsoft.com/office/drawing/2014/main" id="{001A2D99-76C7-47AD-83AF-3E234F5A73EF}"/>
              </a:ext>
            </a:extLst>
          </p:cNvPr>
          <p:cNvGrpSpPr/>
          <p:nvPr/>
        </p:nvGrpSpPr>
        <p:grpSpPr>
          <a:xfrm>
            <a:off x="163923" y="941589"/>
            <a:ext cx="10792082" cy="5887508"/>
            <a:chOff x="163923" y="941589"/>
            <a:chExt cx="10792082" cy="5887508"/>
          </a:xfrm>
        </p:grpSpPr>
        <p:grpSp>
          <p:nvGrpSpPr>
            <p:cNvPr id="12" name="Group 11">
              <a:extLst>
                <a:ext uri="{FF2B5EF4-FFF2-40B4-BE49-F238E27FC236}">
                  <a16:creationId xmlns:a16="http://schemas.microsoft.com/office/drawing/2014/main" id="{0E072911-9599-468D-AA7A-12A667B9FDA5}"/>
                </a:ext>
              </a:extLst>
            </p:cNvPr>
            <p:cNvGrpSpPr/>
            <p:nvPr/>
          </p:nvGrpSpPr>
          <p:grpSpPr>
            <a:xfrm>
              <a:off x="163923" y="941589"/>
              <a:ext cx="9461564" cy="5887508"/>
              <a:chOff x="2517075" y="970492"/>
              <a:chExt cx="9461564" cy="5887508"/>
            </a:xfrm>
          </p:grpSpPr>
          <p:pic>
            <p:nvPicPr>
              <p:cNvPr id="4" name="Graphic 3">
                <a:extLst>
                  <a:ext uri="{FF2B5EF4-FFF2-40B4-BE49-F238E27FC236}">
                    <a16:creationId xmlns:a16="http://schemas.microsoft.com/office/drawing/2014/main" id="{497D18DA-8D0A-420D-A571-7543549B92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63" r="6463"/>
              <a:stretch/>
            </p:blipFill>
            <p:spPr>
              <a:xfrm>
                <a:off x="3767280" y="1261088"/>
                <a:ext cx="8211359" cy="5596912"/>
              </a:xfrm>
              <a:prstGeom prst="rect">
                <a:avLst/>
              </a:prstGeom>
            </p:spPr>
          </p:pic>
          <p:cxnSp>
            <p:nvCxnSpPr>
              <p:cNvPr id="5" name="Straight Arrow Connector 4">
                <a:extLst>
                  <a:ext uri="{FF2B5EF4-FFF2-40B4-BE49-F238E27FC236}">
                    <a16:creationId xmlns:a16="http://schemas.microsoft.com/office/drawing/2014/main" id="{95684DA7-5C54-4093-835E-77C42742FFD5}"/>
                  </a:ext>
                </a:extLst>
              </p:cNvPr>
              <p:cNvCxnSpPr/>
              <p:nvPr/>
            </p:nvCxnSpPr>
            <p:spPr>
              <a:xfrm flipH="1">
                <a:off x="6058752" y="1277516"/>
                <a:ext cx="50144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8F3C875-8E09-4EAD-82EC-A1C5B85AA4F6}"/>
                  </a:ext>
                </a:extLst>
              </p:cNvPr>
              <p:cNvSpPr txBox="1"/>
              <p:nvPr/>
            </p:nvSpPr>
            <p:spPr>
              <a:xfrm>
                <a:off x="6525955" y="970492"/>
                <a:ext cx="4257660" cy="338554"/>
              </a:xfrm>
              <a:prstGeom prst="rect">
                <a:avLst/>
              </a:prstGeom>
              <a:noFill/>
            </p:spPr>
            <p:txBody>
              <a:bodyPr wrap="square" rtlCol="0">
                <a:spAutoFit/>
              </a:bodyPr>
              <a:lstStyle/>
              <a:p>
                <a:pPr algn="ctr"/>
                <a:r>
                  <a:rPr lang="en-US" sz="1600"/>
                  <a:t>Improve accuracy by reducing dose error</a:t>
                </a:r>
              </a:p>
            </p:txBody>
          </p:sp>
          <p:cxnSp>
            <p:nvCxnSpPr>
              <p:cNvPr id="7" name="Straight Arrow Connector 6">
                <a:extLst>
                  <a:ext uri="{FF2B5EF4-FFF2-40B4-BE49-F238E27FC236}">
                    <a16:creationId xmlns:a16="http://schemas.microsoft.com/office/drawing/2014/main" id="{FBF91841-241C-4D2A-B87E-699FD7CCE76F}"/>
                  </a:ext>
                </a:extLst>
              </p:cNvPr>
              <p:cNvCxnSpPr>
                <a:cxnSpLocks/>
              </p:cNvCxnSpPr>
              <p:nvPr/>
            </p:nvCxnSpPr>
            <p:spPr>
              <a:xfrm>
                <a:off x="2980260" y="1725276"/>
                <a:ext cx="0" cy="40202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E40CDC5-4850-4723-841E-CE3B22410DEC}"/>
                  </a:ext>
                </a:extLst>
              </p:cNvPr>
              <p:cNvSpPr txBox="1"/>
              <p:nvPr/>
            </p:nvSpPr>
            <p:spPr>
              <a:xfrm rot="16200000">
                <a:off x="197774" y="3566102"/>
                <a:ext cx="4977156" cy="338554"/>
              </a:xfrm>
              <a:prstGeom prst="rect">
                <a:avLst/>
              </a:prstGeom>
              <a:noFill/>
            </p:spPr>
            <p:txBody>
              <a:bodyPr wrap="square" rtlCol="0">
                <a:spAutoFit/>
              </a:bodyPr>
              <a:lstStyle/>
              <a:p>
                <a:pPr algn="ctr"/>
                <a:r>
                  <a:rPr lang="en-US" sz="1600"/>
                  <a:t>Improve precision by increasing number of participants</a:t>
                </a:r>
              </a:p>
            </p:txBody>
          </p:sp>
        </p:grpSp>
        <p:grpSp>
          <p:nvGrpSpPr>
            <p:cNvPr id="17" name="Group 16">
              <a:extLst>
                <a:ext uri="{FF2B5EF4-FFF2-40B4-BE49-F238E27FC236}">
                  <a16:creationId xmlns:a16="http://schemas.microsoft.com/office/drawing/2014/main" id="{E7683B5F-DB83-4915-9B97-6E897D9AD4A6}"/>
                </a:ext>
              </a:extLst>
            </p:cNvPr>
            <p:cNvGrpSpPr/>
            <p:nvPr/>
          </p:nvGrpSpPr>
          <p:grpSpPr>
            <a:xfrm>
              <a:off x="9439176" y="1662826"/>
              <a:ext cx="1516829" cy="735092"/>
              <a:chOff x="9439176" y="1662826"/>
              <a:chExt cx="1516829" cy="735092"/>
            </a:xfrm>
          </p:grpSpPr>
          <p:cxnSp>
            <p:nvCxnSpPr>
              <p:cNvPr id="13" name="Straight Connector 12">
                <a:extLst>
                  <a:ext uri="{FF2B5EF4-FFF2-40B4-BE49-F238E27FC236}">
                    <a16:creationId xmlns:a16="http://schemas.microsoft.com/office/drawing/2014/main" id="{A6123943-2829-4613-8EEF-5515AA9D68B5}"/>
                  </a:ext>
                </a:extLst>
              </p:cNvPr>
              <p:cNvCxnSpPr>
                <a:cxnSpLocks/>
              </p:cNvCxnSpPr>
              <p:nvPr/>
            </p:nvCxnSpPr>
            <p:spPr>
              <a:xfrm>
                <a:off x="9439176" y="1847492"/>
                <a:ext cx="40430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FE808BE-57AA-472E-A632-6AE1D81F2BC8}"/>
                  </a:ext>
                </a:extLst>
              </p:cNvPr>
              <p:cNvCxnSpPr>
                <a:cxnSpLocks/>
              </p:cNvCxnSpPr>
              <p:nvPr/>
            </p:nvCxnSpPr>
            <p:spPr>
              <a:xfrm>
                <a:off x="9439176" y="2213252"/>
                <a:ext cx="404308" cy="0"/>
              </a:xfrm>
              <a:prstGeom prst="line">
                <a:avLst/>
              </a:prstGeom>
              <a:ln w="38100">
                <a:solidFill>
                  <a:srgbClr val="0000FF"/>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50B887F-AAB6-4BF4-9F99-E5BF9C91FC60}"/>
                  </a:ext>
                </a:extLst>
              </p:cNvPr>
              <p:cNvSpPr txBox="1"/>
              <p:nvPr/>
            </p:nvSpPr>
            <p:spPr>
              <a:xfrm>
                <a:off x="9903311" y="1662826"/>
                <a:ext cx="759012" cy="369332"/>
              </a:xfrm>
              <a:prstGeom prst="rect">
                <a:avLst/>
              </a:prstGeom>
              <a:noFill/>
            </p:spPr>
            <p:txBody>
              <a:bodyPr wrap="square" rtlCol="0">
                <a:spAutoFit/>
              </a:bodyPr>
              <a:lstStyle/>
              <a:p>
                <a:r>
                  <a:rPr lang="en-US"/>
                  <a:t>True</a:t>
                </a:r>
              </a:p>
            </p:txBody>
          </p:sp>
          <p:sp>
            <p:nvSpPr>
              <p:cNvPr id="16" name="TextBox 15">
                <a:extLst>
                  <a:ext uri="{FF2B5EF4-FFF2-40B4-BE49-F238E27FC236}">
                    <a16:creationId xmlns:a16="http://schemas.microsoft.com/office/drawing/2014/main" id="{35CC1AED-B311-4249-9E73-294BC6F8FE25}"/>
                  </a:ext>
                </a:extLst>
              </p:cNvPr>
              <p:cNvSpPr txBox="1"/>
              <p:nvPr/>
            </p:nvSpPr>
            <p:spPr>
              <a:xfrm>
                <a:off x="9903311" y="2028586"/>
                <a:ext cx="1052694" cy="369332"/>
              </a:xfrm>
              <a:prstGeom prst="rect">
                <a:avLst/>
              </a:prstGeom>
              <a:noFill/>
            </p:spPr>
            <p:txBody>
              <a:bodyPr wrap="square" rtlCol="0">
                <a:spAutoFit/>
              </a:bodyPr>
              <a:lstStyle/>
              <a:p>
                <a:r>
                  <a:rPr lang="en-US"/>
                  <a:t>Modeled</a:t>
                </a:r>
              </a:p>
            </p:txBody>
          </p:sp>
        </p:grpSp>
      </p:grpSp>
      <p:sp>
        <p:nvSpPr>
          <p:cNvPr id="19" name="TextBox 18">
            <a:extLst>
              <a:ext uri="{FF2B5EF4-FFF2-40B4-BE49-F238E27FC236}">
                <a16:creationId xmlns:a16="http://schemas.microsoft.com/office/drawing/2014/main" id="{BD2CFFB3-23E9-49DB-AE32-0EBE428CD42E}"/>
              </a:ext>
            </a:extLst>
          </p:cNvPr>
          <p:cNvSpPr txBox="1"/>
          <p:nvPr/>
        </p:nvSpPr>
        <p:spPr>
          <a:xfrm rot="16200000">
            <a:off x="-795836" y="3738197"/>
            <a:ext cx="4977156" cy="338554"/>
          </a:xfrm>
          <a:prstGeom prst="rect">
            <a:avLst/>
          </a:prstGeom>
          <a:noFill/>
        </p:spPr>
        <p:txBody>
          <a:bodyPr wrap="square" rtlCol="0">
            <a:spAutoFit/>
          </a:bodyPr>
          <a:lstStyle/>
          <a:p>
            <a:pPr algn="ctr"/>
            <a:r>
              <a:rPr lang="en-US" sz="1600"/>
              <a:t>Percent Highly Annoyed</a:t>
            </a:r>
          </a:p>
        </p:txBody>
      </p:sp>
      <p:sp>
        <p:nvSpPr>
          <p:cNvPr id="20" name="TextBox 19">
            <a:extLst>
              <a:ext uri="{FF2B5EF4-FFF2-40B4-BE49-F238E27FC236}">
                <a16:creationId xmlns:a16="http://schemas.microsoft.com/office/drawing/2014/main" id="{D1035ED9-4577-4B66-8BFB-88E7A82F3E15}"/>
              </a:ext>
            </a:extLst>
          </p:cNvPr>
          <p:cNvSpPr txBox="1"/>
          <p:nvPr/>
        </p:nvSpPr>
        <p:spPr>
          <a:xfrm>
            <a:off x="3282442" y="6418229"/>
            <a:ext cx="4257660" cy="338554"/>
          </a:xfrm>
          <a:prstGeom prst="rect">
            <a:avLst/>
          </a:prstGeom>
          <a:noFill/>
        </p:spPr>
        <p:txBody>
          <a:bodyPr wrap="square" rtlCol="0">
            <a:spAutoFit/>
          </a:bodyPr>
          <a:lstStyle/>
          <a:p>
            <a:pPr algn="ctr"/>
            <a:r>
              <a:rPr lang="en-US" sz="1600"/>
              <a:t>Noise Dose, PL (dB)</a:t>
            </a:r>
          </a:p>
        </p:txBody>
      </p:sp>
      <p:sp>
        <p:nvSpPr>
          <p:cNvPr id="2" name="TextBox 1">
            <a:extLst>
              <a:ext uri="{FF2B5EF4-FFF2-40B4-BE49-F238E27FC236}">
                <a16:creationId xmlns:a16="http://schemas.microsoft.com/office/drawing/2014/main" id="{A4DE2B1D-F168-43D7-9F76-D563C762DD8A}"/>
              </a:ext>
            </a:extLst>
          </p:cNvPr>
          <p:cNvSpPr txBox="1"/>
          <p:nvPr/>
        </p:nvSpPr>
        <p:spPr>
          <a:xfrm rot="16200000">
            <a:off x="432743" y="1830941"/>
            <a:ext cx="1184082" cy="584775"/>
          </a:xfrm>
          <a:prstGeom prst="rect">
            <a:avLst/>
          </a:prstGeom>
          <a:noFill/>
        </p:spPr>
        <p:txBody>
          <a:bodyPr wrap="square" rtlCol="0">
            <a:spAutoFit/>
          </a:bodyPr>
          <a:lstStyle/>
          <a:p>
            <a:pPr algn="ctr"/>
            <a:r>
              <a:rPr lang="en-US" sz="1600"/>
              <a:t>50 Participants</a:t>
            </a:r>
          </a:p>
        </p:txBody>
      </p:sp>
      <p:sp>
        <p:nvSpPr>
          <p:cNvPr id="21" name="TextBox 20">
            <a:extLst>
              <a:ext uri="{FF2B5EF4-FFF2-40B4-BE49-F238E27FC236}">
                <a16:creationId xmlns:a16="http://schemas.microsoft.com/office/drawing/2014/main" id="{A11869CC-F931-428B-91C2-12255C5DA11E}"/>
              </a:ext>
            </a:extLst>
          </p:cNvPr>
          <p:cNvSpPr txBox="1"/>
          <p:nvPr/>
        </p:nvSpPr>
        <p:spPr>
          <a:xfrm rot="16200000">
            <a:off x="448989" y="3058416"/>
            <a:ext cx="1184080" cy="584775"/>
          </a:xfrm>
          <a:prstGeom prst="rect">
            <a:avLst/>
          </a:prstGeom>
          <a:noFill/>
        </p:spPr>
        <p:txBody>
          <a:bodyPr wrap="square" rtlCol="0">
            <a:spAutoFit/>
          </a:bodyPr>
          <a:lstStyle/>
          <a:p>
            <a:pPr algn="ctr"/>
            <a:r>
              <a:rPr lang="en-US" sz="1600"/>
              <a:t>500 Participants</a:t>
            </a:r>
          </a:p>
        </p:txBody>
      </p:sp>
      <p:sp>
        <p:nvSpPr>
          <p:cNvPr id="22" name="TextBox 21">
            <a:extLst>
              <a:ext uri="{FF2B5EF4-FFF2-40B4-BE49-F238E27FC236}">
                <a16:creationId xmlns:a16="http://schemas.microsoft.com/office/drawing/2014/main" id="{7B1EC581-1C86-4D36-B971-E4498EBCA621}"/>
              </a:ext>
            </a:extLst>
          </p:cNvPr>
          <p:cNvSpPr txBox="1"/>
          <p:nvPr/>
        </p:nvSpPr>
        <p:spPr>
          <a:xfrm rot="16200000">
            <a:off x="471829" y="4207130"/>
            <a:ext cx="1184080" cy="584775"/>
          </a:xfrm>
          <a:prstGeom prst="rect">
            <a:avLst/>
          </a:prstGeom>
          <a:noFill/>
        </p:spPr>
        <p:txBody>
          <a:bodyPr wrap="square" rtlCol="0">
            <a:spAutoFit/>
          </a:bodyPr>
          <a:lstStyle/>
          <a:p>
            <a:pPr algn="ctr"/>
            <a:r>
              <a:rPr lang="en-US" sz="1600"/>
              <a:t>2500 Participants</a:t>
            </a:r>
          </a:p>
        </p:txBody>
      </p:sp>
      <p:sp>
        <p:nvSpPr>
          <p:cNvPr id="23" name="TextBox 22">
            <a:extLst>
              <a:ext uri="{FF2B5EF4-FFF2-40B4-BE49-F238E27FC236}">
                <a16:creationId xmlns:a16="http://schemas.microsoft.com/office/drawing/2014/main" id="{8B41B467-558E-4035-915D-EE8EF25F0154}"/>
              </a:ext>
            </a:extLst>
          </p:cNvPr>
          <p:cNvSpPr txBox="1"/>
          <p:nvPr/>
        </p:nvSpPr>
        <p:spPr>
          <a:xfrm rot="16200000">
            <a:off x="473640" y="5512802"/>
            <a:ext cx="1184084" cy="584775"/>
          </a:xfrm>
          <a:prstGeom prst="rect">
            <a:avLst/>
          </a:prstGeom>
          <a:noFill/>
        </p:spPr>
        <p:txBody>
          <a:bodyPr wrap="square" rtlCol="0">
            <a:spAutoFit/>
          </a:bodyPr>
          <a:lstStyle/>
          <a:p>
            <a:pPr algn="ctr"/>
            <a:r>
              <a:rPr lang="en-US" sz="1600"/>
              <a:t>10000 Participants</a:t>
            </a:r>
          </a:p>
        </p:txBody>
      </p:sp>
      <p:sp>
        <p:nvSpPr>
          <p:cNvPr id="9" name="TextBox 8">
            <a:extLst>
              <a:ext uri="{FF2B5EF4-FFF2-40B4-BE49-F238E27FC236}">
                <a16:creationId xmlns:a16="http://schemas.microsoft.com/office/drawing/2014/main" id="{D1AC95DF-6B77-4FCB-A07F-48DD3C3E76A7}"/>
              </a:ext>
            </a:extLst>
          </p:cNvPr>
          <p:cNvSpPr txBox="1"/>
          <p:nvPr/>
        </p:nvSpPr>
        <p:spPr>
          <a:xfrm>
            <a:off x="1985289" y="1362010"/>
            <a:ext cx="1516247" cy="338554"/>
          </a:xfrm>
          <a:prstGeom prst="rect">
            <a:avLst/>
          </a:prstGeom>
          <a:noFill/>
        </p:spPr>
        <p:txBody>
          <a:bodyPr wrap="square" rtlCol="0">
            <a:spAutoFit/>
          </a:bodyPr>
          <a:lstStyle/>
          <a:p>
            <a:r>
              <a:rPr lang="en-US" sz="1600"/>
              <a:t>No Dose Error</a:t>
            </a:r>
          </a:p>
        </p:txBody>
      </p:sp>
      <p:sp>
        <p:nvSpPr>
          <p:cNvPr id="28" name="TextBox 27">
            <a:extLst>
              <a:ext uri="{FF2B5EF4-FFF2-40B4-BE49-F238E27FC236}">
                <a16:creationId xmlns:a16="http://schemas.microsoft.com/office/drawing/2014/main" id="{05F462CC-0A93-4F10-8237-602C4C89B7E0}"/>
              </a:ext>
            </a:extLst>
          </p:cNvPr>
          <p:cNvSpPr txBox="1"/>
          <p:nvPr/>
        </p:nvSpPr>
        <p:spPr>
          <a:xfrm>
            <a:off x="3247034" y="1362010"/>
            <a:ext cx="1818198" cy="338554"/>
          </a:xfrm>
          <a:prstGeom prst="rect">
            <a:avLst/>
          </a:prstGeom>
          <a:noFill/>
        </p:spPr>
        <p:txBody>
          <a:bodyPr wrap="square" rtlCol="0">
            <a:spAutoFit/>
          </a:bodyPr>
          <a:lstStyle/>
          <a:p>
            <a:pPr algn="ctr"/>
            <a:r>
              <a:rPr lang="en-US" sz="1600"/>
              <a:t>2 dB Error SD</a:t>
            </a:r>
          </a:p>
        </p:txBody>
      </p:sp>
      <p:sp>
        <p:nvSpPr>
          <p:cNvPr id="29" name="TextBox 28">
            <a:extLst>
              <a:ext uri="{FF2B5EF4-FFF2-40B4-BE49-F238E27FC236}">
                <a16:creationId xmlns:a16="http://schemas.microsoft.com/office/drawing/2014/main" id="{3612B3F2-2526-4C20-8CAF-1729EF42DEB7}"/>
              </a:ext>
            </a:extLst>
          </p:cNvPr>
          <p:cNvSpPr txBox="1"/>
          <p:nvPr/>
        </p:nvSpPr>
        <p:spPr>
          <a:xfrm>
            <a:off x="4949588" y="1350199"/>
            <a:ext cx="1494465" cy="338554"/>
          </a:xfrm>
          <a:prstGeom prst="rect">
            <a:avLst/>
          </a:prstGeom>
          <a:noFill/>
        </p:spPr>
        <p:txBody>
          <a:bodyPr wrap="square" rtlCol="0">
            <a:spAutoFit/>
          </a:bodyPr>
          <a:lstStyle/>
          <a:p>
            <a:pPr algn="ctr"/>
            <a:r>
              <a:rPr lang="en-US" sz="1600"/>
              <a:t>4 dB Error SD</a:t>
            </a:r>
          </a:p>
        </p:txBody>
      </p:sp>
      <p:sp>
        <p:nvSpPr>
          <p:cNvPr id="30" name="TextBox 29">
            <a:extLst>
              <a:ext uri="{FF2B5EF4-FFF2-40B4-BE49-F238E27FC236}">
                <a16:creationId xmlns:a16="http://schemas.microsoft.com/office/drawing/2014/main" id="{2DC6A6EC-9A78-4129-9856-0D3AFBB9ECCA}"/>
              </a:ext>
            </a:extLst>
          </p:cNvPr>
          <p:cNvSpPr txBox="1"/>
          <p:nvPr/>
        </p:nvSpPr>
        <p:spPr>
          <a:xfrm>
            <a:off x="6438028" y="1350199"/>
            <a:ext cx="1494465" cy="338554"/>
          </a:xfrm>
          <a:prstGeom prst="rect">
            <a:avLst/>
          </a:prstGeom>
          <a:noFill/>
        </p:spPr>
        <p:txBody>
          <a:bodyPr wrap="square" rtlCol="0">
            <a:spAutoFit/>
          </a:bodyPr>
          <a:lstStyle/>
          <a:p>
            <a:pPr algn="ctr"/>
            <a:r>
              <a:rPr lang="en-US" sz="1600"/>
              <a:t>6 dB Error SD</a:t>
            </a:r>
          </a:p>
        </p:txBody>
      </p:sp>
      <p:sp>
        <p:nvSpPr>
          <p:cNvPr id="31" name="TextBox 30">
            <a:extLst>
              <a:ext uri="{FF2B5EF4-FFF2-40B4-BE49-F238E27FC236}">
                <a16:creationId xmlns:a16="http://schemas.microsoft.com/office/drawing/2014/main" id="{9B057606-610F-45E4-B316-D43EA3CD0722}"/>
              </a:ext>
            </a:extLst>
          </p:cNvPr>
          <p:cNvSpPr txBox="1"/>
          <p:nvPr/>
        </p:nvSpPr>
        <p:spPr>
          <a:xfrm>
            <a:off x="8007748" y="1357819"/>
            <a:ext cx="1494465" cy="338554"/>
          </a:xfrm>
          <a:prstGeom prst="rect">
            <a:avLst/>
          </a:prstGeom>
          <a:noFill/>
        </p:spPr>
        <p:txBody>
          <a:bodyPr wrap="square" rtlCol="0">
            <a:spAutoFit/>
          </a:bodyPr>
          <a:lstStyle/>
          <a:p>
            <a:pPr algn="ctr"/>
            <a:r>
              <a:rPr lang="en-US" sz="1600"/>
              <a:t>8 dB Error SD</a:t>
            </a:r>
          </a:p>
        </p:txBody>
      </p:sp>
    </p:spTree>
    <p:extLst>
      <p:ext uri="{BB962C8B-B14F-4D97-AF65-F5344CB8AC3E}">
        <p14:creationId xmlns:p14="http://schemas.microsoft.com/office/powerpoint/2010/main" val="3355859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A5AFC9-C625-4B53-9404-A97744761278}"/>
              </a:ext>
            </a:extLst>
          </p:cNvPr>
          <p:cNvSpPr>
            <a:spLocks noGrp="1"/>
          </p:cNvSpPr>
          <p:nvPr>
            <p:ph idx="1"/>
          </p:nvPr>
        </p:nvSpPr>
        <p:spPr>
          <a:xfrm>
            <a:off x="101600" y="5965287"/>
            <a:ext cx="11988800" cy="1364913"/>
          </a:xfrm>
        </p:spPr>
        <p:txBody>
          <a:bodyPr/>
          <a:lstStyle/>
          <a:p>
            <a:pPr>
              <a:spcBef>
                <a:spcPts val="300"/>
              </a:spcBef>
            </a:pPr>
            <a:r>
              <a:rPr lang="en-US"/>
              <a:t>Box and whiskers show data from 30 replicates</a:t>
            </a:r>
          </a:p>
          <a:p>
            <a:pPr>
              <a:spcBef>
                <a:spcPts val="300"/>
              </a:spcBef>
            </a:pPr>
            <a:r>
              <a:rPr lang="en-US"/>
              <a:t>Dot and error bar show the mean and the standard deviation of the 30 replicates</a:t>
            </a:r>
          </a:p>
        </p:txBody>
      </p:sp>
      <p:sp>
        <p:nvSpPr>
          <p:cNvPr id="3" name="Title 2">
            <a:extLst>
              <a:ext uri="{FF2B5EF4-FFF2-40B4-BE49-F238E27FC236}">
                <a16:creationId xmlns:a16="http://schemas.microsoft.com/office/drawing/2014/main" id="{EC65F3C4-BE5F-46F7-9CF5-7196FDD47226}"/>
              </a:ext>
            </a:extLst>
          </p:cNvPr>
          <p:cNvSpPr>
            <a:spLocks noGrp="1"/>
          </p:cNvSpPr>
          <p:nvPr>
            <p:ph type="title"/>
          </p:nvPr>
        </p:nvSpPr>
        <p:spPr/>
        <p:txBody>
          <a:bodyPr/>
          <a:lstStyle/>
          <a:p>
            <a:r>
              <a:rPr lang="en-US"/>
              <a:t>Slope term decreases linearly with increased dose error</a:t>
            </a:r>
          </a:p>
        </p:txBody>
      </p:sp>
      <p:grpSp>
        <p:nvGrpSpPr>
          <p:cNvPr id="13" name="Group 12">
            <a:extLst>
              <a:ext uri="{FF2B5EF4-FFF2-40B4-BE49-F238E27FC236}">
                <a16:creationId xmlns:a16="http://schemas.microsoft.com/office/drawing/2014/main" id="{7C7DEEAA-52C6-40B2-BC41-2D01D77F4C9A}"/>
              </a:ext>
            </a:extLst>
          </p:cNvPr>
          <p:cNvGrpSpPr/>
          <p:nvPr/>
        </p:nvGrpSpPr>
        <p:grpSpPr>
          <a:xfrm>
            <a:off x="304803" y="1391868"/>
            <a:ext cx="10586098" cy="4288350"/>
            <a:chOff x="699796" y="2313695"/>
            <a:chExt cx="10586098" cy="4288350"/>
          </a:xfrm>
        </p:grpSpPr>
        <p:pic>
          <p:nvPicPr>
            <p:cNvPr id="9" name="Graphic 8">
              <a:extLst>
                <a:ext uri="{FF2B5EF4-FFF2-40B4-BE49-F238E27FC236}">
                  <a16:creationId xmlns:a16="http://schemas.microsoft.com/office/drawing/2014/main" id="{69AF8A4E-AFB2-4DE4-9AE8-398DE33DBC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9796" y="2313695"/>
              <a:ext cx="10586098" cy="4288350"/>
            </a:xfrm>
            <a:prstGeom prst="rect">
              <a:avLst/>
            </a:prstGeom>
          </p:spPr>
        </p:pic>
        <p:cxnSp>
          <p:nvCxnSpPr>
            <p:cNvPr id="11" name="Straight Arrow Connector 10">
              <a:extLst>
                <a:ext uri="{FF2B5EF4-FFF2-40B4-BE49-F238E27FC236}">
                  <a16:creationId xmlns:a16="http://schemas.microsoft.com/office/drawing/2014/main" id="{57DE2240-A917-4AE9-A5B3-E24A38728F6C}"/>
                </a:ext>
              </a:extLst>
            </p:cNvPr>
            <p:cNvCxnSpPr/>
            <p:nvPr/>
          </p:nvCxnSpPr>
          <p:spPr>
            <a:xfrm>
              <a:off x="5085818" y="3601616"/>
              <a:ext cx="895738" cy="1847461"/>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619101F6-3F89-4534-868F-64572FC65931}"/>
                </a:ext>
              </a:extLst>
            </p:cNvPr>
            <p:cNvSpPr txBox="1"/>
            <p:nvPr/>
          </p:nvSpPr>
          <p:spPr>
            <a:xfrm rot="3875465">
              <a:off x="4623858" y="4273205"/>
              <a:ext cx="2202617" cy="369332"/>
            </a:xfrm>
            <a:prstGeom prst="rect">
              <a:avLst/>
            </a:prstGeom>
            <a:noFill/>
          </p:spPr>
          <p:txBody>
            <a:bodyPr wrap="square" rtlCol="0">
              <a:spAutoFit/>
            </a:bodyPr>
            <a:lstStyle/>
            <a:p>
              <a:pPr algn="ctr"/>
              <a:r>
                <a:rPr lang="en-US" b="1">
                  <a:solidFill>
                    <a:srgbClr val="C00000"/>
                  </a:solidFill>
                </a:rPr>
                <a:t>Increasing Dose Error</a:t>
              </a:r>
            </a:p>
          </p:txBody>
        </p:sp>
      </p:grpSp>
      <p:sp>
        <p:nvSpPr>
          <p:cNvPr id="4" name="TextBox 3">
            <a:extLst>
              <a:ext uri="{FF2B5EF4-FFF2-40B4-BE49-F238E27FC236}">
                <a16:creationId xmlns:a16="http://schemas.microsoft.com/office/drawing/2014/main" id="{D031AD75-CE08-42AB-8BC7-40C17B531599}"/>
              </a:ext>
            </a:extLst>
          </p:cNvPr>
          <p:cNvSpPr txBox="1"/>
          <p:nvPr/>
        </p:nvSpPr>
        <p:spPr>
          <a:xfrm rot="16200000">
            <a:off x="-330974" y="3218903"/>
            <a:ext cx="1975410" cy="461665"/>
          </a:xfrm>
          <a:prstGeom prst="rect">
            <a:avLst/>
          </a:prstGeom>
          <a:noFill/>
        </p:spPr>
        <p:txBody>
          <a:bodyPr wrap="square" rtlCol="0">
            <a:spAutoFit/>
          </a:bodyPr>
          <a:lstStyle/>
          <a:p>
            <a:pPr algn="ctr"/>
            <a:r>
              <a:rPr lang="en-US" sz="2400"/>
              <a:t>Slope</a:t>
            </a:r>
          </a:p>
        </p:txBody>
      </p:sp>
      <p:cxnSp>
        <p:nvCxnSpPr>
          <p:cNvPr id="10" name="Straight Connector 9">
            <a:extLst>
              <a:ext uri="{FF2B5EF4-FFF2-40B4-BE49-F238E27FC236}">
                <a16:creationId xmlns:a16="http://schemas.microsoft.com/office/drawing/2014/main" id="{74108DF2-69FD-4EED-9D43-FF89C2F28D6A}"/>
              </a:ext>
            </a:extLst>
          </p:cNvPr>
          <p:cNvCxnSpPr>
            <a:cxnSpLocks/>
          </p:cNvCxnSpPr>
          <p:nvPr/>
        </p:nvCxnSpPr>
        <p:spPr>
          <a:xfrm>
            <a:off x="10047260" y="2495386"/>
            <a:ext cx="40430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864693A-619D-4B8A-B43D-313B9C65FBF4}"/>
                  </a:ext>
                </a:extLst>
              </p:cNvPr>
              <p:cNvSpPr txBox="1"/>
              <p:nvPr/>
            </p:nvSpPr>
            <p:spPr>
              <a:xfrm>
                <a:off x="10511394" y="2310720"/>
                <a:ext cx="1208541" cy="369332"/>
              </a:xfrm>
              <a:prstGeom prst="rect">
                <a:avLst/>
              </a:prstGeom>
              <a:noFill/>
            </p:spPr>
            <p:txBody>
              <a:bodyPr wrap="square" rtlCol="0">
                <a:spAutoFit/>
              </a:bodyPr>
              <a:lstStyle/>
              <a:p>
                <a:r>
                  <a:rPr lang="en-US"/>
                  <a:t>True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sub>
                    </m:sSub>
                  </m:oMath>
                </a14:m>
                <a:endParaRPr lang="en-US"/>
              </a:p>
            </p:txBody>
          </p:sp>
        </mc:Choice>
        <mc:Fallback xmlns="">
          <p:sp>
            <p:nvSpPr>
              <p:cNvPr id="14" name="TextBox 13">
                <a:extLst>
                  <a:ext uri="{FF2B5EF4-FFF2-40B4-BE49-F238E27FC236}">
                    <a16:creationId xmlns:a16="http://schemas.microsoft.com/office/drawing/2014/main" id="{5864693A-619D-4B8A-B43D-313B9C65FBF4}"/>
                  </a:ext>
                </a:extLst>
              </p:cNvPr>
              <p:cNvSpPr txBox="1">
                <a:spLocks noRot="1" noChangeAspect="1" noMove="1" noResize="1" noEditPoints="1" noAdjustHandles="1" noChangeArrowheads="1" noChangeShapeType="1" noTextEdit="1"/>
              </p:cNvSpPr>
              <p:nvPr/>
            </p:nvSpPr>
            <p:spPr>
              <a:xfrm>
                <a:off x="10511394" y="2310720"/>
                <a:ext cx="1208541" cy="369332"/>
              </a:xfrm>
              <a:prstGeom prst="rect">
                <a:avLst/>
              </a:prstGeom>
              <a:blipFill>
                <a:blip r:embed="rId5"/>
                <a:stretch>
                  <a:fillRect l="-4020" t="-8197" b="-24590"/>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B493F40F-5A00-43E6-8989-3F5A17A10EF2}"/>
              </a:ext>
            </a:extLst>
          </p:cNvPr>
          <p:cNvSpPr/>
          <p:nvPr/>
        </p:nvSpPr>
        <p:spPr>
          <a:xfrm>
            <a:off x="3449256" y="1415018"/>
            <a:ext cx="4780344" cy="258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
            <a:extLst>
              <a:ext uri="{FF2B5EF4-FFF2-40B4-BE49-F238E27FC236}">
                <a16:creationId xmlns:a16="http://schemas.microsoft.com/office/drawing/2014/main" id="{7D0DD09C-7B65-4FDA-9FEF-E044819EB7ED}"/>
              </a:ext>
            </a:extLst>
          </p:cNvPr>
          <p:cNvSpPr txBox="1">
            <a:spLocks/>
          </p:cNvSpPr>
          <p:nvPr/>
        </p:nvSpPr>
        <p:spPr>
          <a:xfrm>
            <a:off x="101600" y="971183"/>
            <a:ext cx="11988800" cy="1462261"/>
          </a:xfrm>
          <a:prstGeom prst="rect">
            <a:avLst/>
          </a:prstGeom>
        </p:spPr>
        <p:txBody>
          <a:bodyPr/>
          <a:lstStyle>
            <a:lvl1pPr marL="342891" indent="-342891"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18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sz="1600"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Takeaway: under ideal conditions, it is possible to back-correct for impact of dose error</a:t>
            </a:r>
          </a:p>
        </p:txBody>
      </p:sp>
      <p:sp>
        <p:nvSpPr>
          <p:cNvPr id="6" name="Rectangle 5">
            <a:extLst>
              <a:ext uri="{FF2B5EF4-FFF2-40B4-BE49-F238E27FC236}">
                <a16:creationId xmlns:a16="http://schemas.microsoft.com/office/drawing/2014/main" id="{F498524E-B5A9-4BEB-8BA2-B3BE4FBD4D60}"/>
              </a:ext>
            </a:extLst>
          </p:cNvPr>
          <p:cNvSpPr/>
          <p:nvPr/>
        </p:nvSpPr>
        <p:spPr>
          <a:xfrm>
            <a:off x="1686560" y="5191760"/>
            <a:ext cx="8209280" cy="51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a:extLst>
              <a:ext uri="{FF2B5EF4-FFF2-40B4-BE49-F238E27FC236}">
                <a16:creationId xmlns:a16="http://schemas.microsoft.com/office/drawing/2014/main" id="{7F0227AB-6B9F-4947-AC0E-719406C9D370}"/>
              </a:ext>
            </a:extLst>
          </p:cNvPr>
          <p:cNvSpPr/>
          <p:nvPr/>
        </p:nvSpPr>
        <p:spPr>
          <a:xfrm rot="5400000">
            <a:off x="2315503" y="4791798"/>
            <a:ext cx="259079" cy="1083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ECDD6266-7066-4238-A513-795E1DC98F16}"/>
              </a:ext>
            </a:extLst>
          </p:cNvPr>
          <p:cNvSpPr txBox="1"/>
          <p:nvPr/>
        </p:nvSpPr>
        <p:spPr>
          <a:xfrm>
            <a:off x="2211362" y="5402555"/>
            <a:ext cx="467360" cy="369332"/>
          </a:xfrm>
          <a:prstGeom prst="rect">
            <a:avLst/>
          </a:prstGeom>
          <a:noFill/>
        </p:spPr>
        <p:txBody>
          <a:bodyPr wrap="square" rtlCol="0">
            <a:spAutoFit/>
          </a:bodyPr>
          <a:lstStyle/>
          <a:p>
            <a:pPr algn="ctr"/>
            <a:r>
              <a:rPr lang="en-US"/>
              <a:t>50</a:t>
            </a:r>
          </a:p>
        </p:txBody>
      </p:sp>
      <p:grpSp>
        <p:nvGrpSpPr>
          <p:cNvPr id="18" name="Group 17">
            <a:extLst>
              <a:ext uri="{FF2B5EF4-FFF2-40B4-BE49-F238E27FC236}">
                <a16:creationId xmlns:a16="http://schemas.microsoft.com/office/drawing/2014/main" id="{CA233AA1-ECF5-449E-BCE1-F773E51E7860}"/>
              </a:ext>
            </a:extLst>
          </p:cNvPr>
          <p:cNvGrpSpPr/>
          <p:nvPr/>
        </p:nvGrpSpPr>
        <p:grpSpPr>
          <a:xfrm>
            <a:off x="3020408" y="5204255"/>
            <a:ext cx="1083993" cy="567632"/>
            <a:chOff x="2055446" y="5356655"/>
            <a:chExt cx="1083993" cy="567632"/>
          </a:xfrm>
        </p:grpSpPr>
        <p:sp>
          <p:nvSpPr>
            <p:cNvPr id="16" name="Right Brace 15">
              <a:extLst>
                <a:ext uri="{FF2B5EF4-FFF2-40B4-BE49-F238E27FC236}">
                  <a16:creationId xmlns:a16="http://schemas.microsoft.com/office/drawing/2014/main" id="{BA6FC633-6641-4D2B-B763-1F146F3D5AE2}"/>
                </a:ext>
              </a:extLst>
            </p:cNvPr>
            <p:cNvSpPr/>
            <p:nvPr/>
          </p:nvSpPr>
          <p:spPr>
            <a:xfrm rot="5400000">
              <a:off x="2467903" y="4944198"/>
              <a:ext cx="259079" cy="1083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0C6ADC95-2D92-4BAE-A3AA-9A53C6D97AA0}"/>
                </a:ext>
              </a:extLst>
            </p:cNvPr>
            <p:cNvSpPr txBox="1"/>
            <p:nvPr/>
          </p:nvSpPr>
          <p:spPr>
            <a:xfrm>
              <a:off x="2252310" y="5554955"/>
              <a:ext cx="690264" cy="369332"/>
            </a:xfrm>
            <a:prstGeom prst="rect">
              <a:avLst/>
            </a:prstGeom>
            <a:noFill/>
          </p:spPr>
          <p:txBody>
            <a:bodyPr wrap="square" rtlCol="0">
              <a:spAutoFit/>
            </a:bodyPr>
            <a:lstStyle/>
            <a:p>
              <a:pPr algn="ctr"/>
              <a:r>
                <a:rPr lang="en-US"/>
                <a:t>500</a:t>
              </a:r>
            </a:p>
          </p:txBody>
        </p:sp>
      </p:grpSp>
      <p:grpSp>
        <p:nvGrpSpPr>
          <p:cNvPr id="19" name="Group 18">
            <a:extLst>
              <a:ext uri="{FF2B5EF4-FFF2-40B4-BE49-F238E27FC236}">
                <a16:creationId xmlns:a16="http://schemas.microsoft.com/office/drawing/2014/main" id="{12EEABB2-84DB-4FD9-9203-4FA7964E8A9C}"/>
              </a:ext>
            </a:extLst>
          </p:cNvPr>
          <p:cNvGrpSpPr/>
          <p:nvPr/>
        </p:nvGrpSpPr>
        <p:grpSpPr>
          <a:xfrm>
            <a:off x="4114324" y="5204255"/>
            <a:ext cx="1083993" cy="567632"/>
            <a:chOff x="2055446" y="5356655"/>
            <a:chExt cx="1083993" cy="567632"/>
          </a:xfrm>
        </p:grpSpPr>
        <p:sp>
          <p:nvSpPr>
            <p:cNvPr id="20" name="Right Brace 19">
              <a:extLst>
                <a:ext uri="{FF2B5EF4-FFF2-40B4-BE49-F238E27FC236}">
                  <a16:creationId xmlns:a16="http://schemas.microsoft.com/office/drawing/2014/main" id="{0C720BE5-393B-45A2-AA91-4B001C5EB7C1}"/>
                </a:ext>
              </a:extLst>
            </p:cNvPr>
            <p:cNvSpPr/>
            <p:nvPr/>
          </p:nvSpPr>
          <p:spPr>
            <a:xfrm rot="5400000">
              <a:off x="2467903" y="4944198"/>
              <a:ext cx="259079" cy="1083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91488141-88C5-44EE-930E-FA77AAB7C3BA}"/>
                </a:ext>
              </a:extLst>
            </p:cNvPr>
            <p:cNvSpPr txBox="1"/>
            <p:nvPr/>
          </p:nvSpPr>
          <p:spPr>
            <a:xfrm>
              <a:off x="2252310" y="5554955"/>
              <a:ext cx="690264" cy="369332"/>
            </a:xfrm>
            <a:prstGeom prst="rect">
              <a:avLst/>
            </a:prstGeom>
            <a:noFill/>
          </p:spPr>
          <p:txBody>
            <a:bodyPr wrap="square" rtlCol="0">
              <a:spAutoFit/>
            </a:bodyPr>
            <a:lstStyle/>
            <a:p>
              <a:pPr algn="ctr"/>
              <a:r>
                <a:rPr lang="en-US"/>
                <a:t>2500</a:t>
              </a:r>
            </a:p>
          </p:txBody>
        </p:sp>
      </p:grpSp>
      <p:sp>
        <p:nvSpPr>
          <p:cNvPr id="22" name="TextBox 21">
            <a:extLst>
              <a:ext uri="{FF2B5EF4-FFF2-40B4-BE49-F238E27FC236}">
                <a16:creationId xmlns:a16="http://schemas.microsoft.com/office/drawing/2014/main" id="{CDA12611-B811-4B34-B0F9-05E207AAB2F8}"/>
              </a:ext>
            </a:extLst>
          </p:cNvPr>
          <p:cNvSpPr txBox="1"/>
          <p:nvPr/>
        </p:nvSpPr>
        <p:spPr>
          <a:xfrm>
            <a:off x="4311188" y="5617490"/>
            <a:ext cx="3571843" cy="461665"/>
          </a:xfrm>
          <a:prstGeom prst="rect">
            <a:avLst/>
          </a:prstGeom>
          <a:noFill/>
        </p:spPr>
        <p:txBody>
          <a:bodyPr wrap="square" rtlCol="0">
            <a:spAutoFit/>
          </a:bodyPr>
          <a:lstStyle/>
          <a:p>
            <a:pPr algn="ctr"/>
            <a:r>
              <a:rPr lang="en-US" sz="2400"/>
              <a:t>Number of Participants</a:t>
            </a:r>
          </a:p>
        </p:txBody>
      </p:sp>
      <p:grpSp>
        <p:nvGrpSpPr>
          <p:cNvPr id="23" name="Group 22">
            <a:extLst>
              <a:ext uri="{FF2B5EF4-FFF2-40B4-BE49-F238E27FC236}">
                <a16:creationId xmlns:a16="http://schemas.microsoft.com/office/drawing/2014/main" id="{7BED8ECA-609F-4691-8935-9A6D0B0C73AF}"/>
              </a:ext>
            </a:extLst>
          </p:cNvPr>
          <p:cNvGrpSpPr/>
          <p:nvPr/>
        </p:nvGrpSpPr>
        <p:grpSpPr>
          <a:xfrm>
            <a:off x="5208239" y="5202375"/>
            <a:ext cx="1083993" cy="567632"/>
            <a:chOff x="2055446" y="5356655"/>
            <a:chExt cx="1083993" cy="567632"/>
          </a:xfrm>
        </p:grpSpPr>
        <p:sp>
          <p:nvSpPr>
            <p:cNvPr id="24" name="Right Brace 23">
              <a:extLst>
                <a:ext uri="{FF2B5EF4-FFF2-40B4-BE49-F238E27FC236}">
                  <a16:creationId xmlns:a16="http://schemas.microsoft.com/office/drawing/2014/main" id="{E9C2B0AC-3C5F-4158-9202-3D15B529ECF5}"/>
                </a:ext>
              </a:extLst>
            </p:cNvPr>
            <p:cNvSpPr/>
            <p:nvPr/>
          </p:nvSpPr>
          <p:spPr>
            <a:xfrm rot="5400000">
              <a:off x="2467903" y="4944198"/>
              <a:ext cx="259079" cy="1083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61525D77-1653-41AF-B840-01E565A65B91}"/>
                </a:ext>
              </a:extLst>
            </p:cNvPr>
            <p:cNvSpPr txBox="1"/>
            <p:nvPr/>
          </p:nvSpPr>
          <p:spPr>
            <a:xfrm>
              <a:off x="2252310" y="5554955"/>
              <a:ext cx="690264" cy="369332"/>
            </a:xfrm>
            <a:prstGeom prst="rect">
              <a:avLst/>
            </a:prstGeom>
            <a:noFill/>
          </p:spPr>
          <p:txBody>
            <a:bodyPr wrap="square" rtlCol="0">
              <a:spAutoFit/>
            </a:bodyPr>
            <a:lstStyle/>
            <a:p>
              <a:pPr algn="ctr"/>
              <a:r>
                <a:rPr lang="en-US"/>
                <a:t>3000</a:t>
              </a:r>
            </a:p>
          </p:txBody>
        </p:sp>
      </p:grpSp>
      <p:grpSp>
        <p:nvGrpSpPr>
          <p:cNvPr id="26" name="Group 25">
            <a:extLst>
              <a:ext uri="{FF2B5EF4-FFF2-40B4-BE49-F238E27FC236}">
                <a16:creationId xmlns:a16="http://schemas.microsoft.com/office/drawing/2014/main" id="{FEE96CE6-4205-42B1-BC9D-CCA5D9D42A19}"/>
              </a:ext>
            </a:extLst>
          </p:cNvPr>
          <p:cNvGrpSpPr/>
          <p:nvPr/>
        </p:nvGrpSpPr>
        <p:grpSpPr>
          <a:xfrm>
            <a:off x="6307774" y="5191760"/>
            <a:ext cx="1083993" cy="567632"/>
            <a:chOff x="2055446" y="5356655"/>
            <a:chExt cx="1083993" cy="567632"/>
          </a:xfrm>
        </p:grpSpPr>
        <p:sp>
          <p:nvSpPr>
            <p:cNvPr id="27" name="Right Brace 26">
              <a:extLst>
                <a:ext uri="{FF2B5EF4-FFF2-40B4-BE49-F238E27FC236}">
                  <a16:creationId xmlns:a16="http://schemas.microsoft.com/office/drawing/2014/main" id="{AAAD9610-A676-44B2-A11C-36F09A8313A2}"/>
                </a:ext>
              </a:extLst>
            </p:cNvPr>
            <p:cNvSpPr/>
            <p:nvPr/>
          </p:nvSpPr>
          <p:spPr>
            <a:xfrm rot="5400000">
              <a:off x="2467903" y="4944198"/>
              <a:ext cx="259079" cy="1083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902BE900-4752-4ABA-8D65-F1D09D97B637}"/>
                </a:ext>
              </a:extLst>
            </p:cNvPr>
            <p:cNvSpPr txBox="1"/>
            <p:nvPr/>
          </p:nvSpPr>
          <p:spPr>
            <a:xfrm>
              <a:off x="2252310" y="5554955"/>
              <a:ext cx="690264" cy="369332"/>
            </a:xfrm>
            <a:prstGeom prst="rect">
              <a:avLst/>
            </a:prstGeom>
            <a:noFill/>
          </p:spPr>
          <p:txBody>
            <a:bodyPr wrap="square" rtlCol="0">
              <a:spAutoFit/>
            </a:bodyPr>
            <a:lstStyle/>
            <a:p>
              <a:pPr algn="ctr"/>
              <a:r>
                <a:rPr lang="en-US"/>
                <a:t>5000</a:t>
              </a:r>
            </a:p>
          </p:txBody>
        </p:sp>
      </p:grpSp>
      <p:grpSp>
        <p:nvGrpSpPr>
          <p:cNvPr id="29" name="Group 28">
            <a:extLst>
              <a:ext uri="{FF2B5EF4-FFF2-40B4-BE49-F238E27FC236}">
                <a16:creationId xmlns:a16="http://schemas.microsoft.com/office/drawing/2014/main" id="{A4DB3C5E-E516-46FB-8F12-5DEEA826A3EA}"/>
              </a:ext>
            </a:extLst>
          </p:cNvPr>
          <p:cNvGrpSpPr/>
          <p:nvPr/>
        </p:nvGrpSpPr>
        <p:grpSpPr>
          <a:xfrm>
            <a:off x="7398787" y="5191760"/>
            <a:ext cx="1083993" cy="567632"/>
            <a:chOff x="2055446" y="5356655"/>
            <a:chExt cx="1083993" cy="567632"/>
          </a:xfrm>
        </p:grpSpPr>
        <p:sp>
          <p:nvSpPr>
            <p:cNvPr id="30" name="Right Brace 29">
              <a:extLst>
                <a:ext uri="{FF2B5EF4-FFF2-40B4-BE49-F238E27FC236}">
                  <a16:creationId xmlns:a16="http://schemas.microsoft.com/office/drawing/2014/main" id="{ED405904-8F75-4CF7-8110-298631E86D9C}"/>
                </a:ext>
              </a:extLst>
            </p:cNvPr>
            <p:cNvSpPr/>
            <p:nvPr/>
          </p:nvSpPr>
          <p:spPr>
            <a:xfrm rot="5400000">
              <a:off x="2467903" y="4944198"/>
              <a:ext cx="259079" cy="1083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3BAD9B4F-E9F5-4478-BFEC-2A7BB66856D2}"/>
                </a:ext>
              </a:extLst>
            </p:cNvPr>
            <p:cNvSpPr txBox="1"/>
            <p:nvPr/>
          </p:nvSpPr>
          <p:spPr>
            <a:xfrm>
              <a:off x="2252310" y="5554955"/>
              <a:ext cx="690264" cy="369332"/>
            </a:xfrm>
            <a:prstGeom prst="rect">
              <a:avLst/>
            </a:prstGeom>
            <a:noFill/>
          </p:spPr>
          <p:txBody>
            <a:bodyPr wrap="square" rtlCol="0">
              <a:spAutoFit/>
            </a:bodyPr>
            <a:lstStyle/>
            <a:p>
              <a:pPr algn="ctr"/>
              <a:r>
                <a:rPr lang="en-US"/>
                <a:t>7500</a:t>
              </a:r>
            </a:p>
          </p:txBody>
        </p:sp>
      </p:grpSp>
      <p:grpSp>
        <p:nvGrpSpPr>
          <p:cNvPr id="32" name="Group 31">
            <a:extLst>
              <a:ext uri="{FF2B5EF4-FFF2-40B4-BE49-F238E27FC236}">
                <a16:creationId xmlns:a16="http://schemas.microsoft.com/office/drawing/2014/main" id="{CDBA9FAE-FD18-48E6-965F-BCEC78711432}"/>
              </a:ext>
            </a:extLst>
          </p:cNvPr>
          <p:cNvGrpSpPr/>
          <p:nvPr/>
        </p:nvGrpSpPr>
        <p:grpSpPr>
          <a:xfrm>
            <a:off x="8505195" y="5191760"/>
            <a:ext cx="1083993" cy="567632"/>
            <a:chOff x="2055446" y="5356655"/>
            <a:chExt cx="1083993" cy="567632"/>
          </a:xfrm>
        </p:grpSpPr>
        <p:sp>
          <p:nvSpPr>
            <p:cNvPr id="33" name="Right Brace 32">
              <a:extLst>
                <a:ext uri="{FF2B5EF4-FFF2-40B4-BE49-F238E27FC236}">
                  <a16:creationId xmlns:a16="http://schemas.microsoft.com/office/drawing/2014/main" id="{ECD97996-011C-44F4-B864-B84037F26261}"/>
                </a:ext>
              </a:extLst>
            </p:cNvPr>
            <p:cNvSpPr/>
            <p:nvPr/>
          </p:nvSpPr>
          <p:spPr>
            <a:xfrm rot="5400000">
              <a:off x="2467903" y="4944198"/>
              <a:ext cx="259079" cy="1083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F328AA5D-180D-49CA-AC5A-225F6AC66DB6}"/>
                </a:ext>
              </a:extLst>
            </p:cNvPr>
            <p:cNvSpPr txBox="1"/>
            <p:nvPr/>
          </p:nvSpPr>
          <p:spPr>
            <a:xfrm>
              <a:off x="2176008" y="5554955"/>
              <a:ext cx="842868" cy="369332"/>
            </a:xfrm>
            <a:prstGeom prst="rect">
              <a:avLst/>
            </a:prstGeom>
            <a:noFill/>
          </p:spPr>
          <p:txBody>
            <a:bodyPr wrap="square" rtlCol="0">
              <a:spAutoFit/>
            </a:bodyPr>
            <a:lstStyle/>
            <a:p>
              <a:pPr algn="ctr"/>
              <a:r>
                <a:rPr lang="en-US"/>
                <a:t>10000</a:t>
              </a:r>
            </a:p>
          </p:txBody>
        </p:sp>
      </p:grpSp>
    </p:spTree>
    <p:extLst>
      <p:ext uri="{BB962C8B-B14F-4D97-AF65-F5344CB8AC3E}">
        <p14:creationId xmlns:p14="http://schemas.microsoft.com/office/powerpoint/2010/main" val="650660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BC10CC-375E-4BFB-BC15-4BB01DCDF181}"/>
              </a:ext>
            </a:extLst>
          </p:cNvPr>
          <p:cNvSpPr>
            <a:spLocks noGrp="1"/>
          </p:cNvSpPr>
          <p:nvPr>
            <p:ph idx="1"/>
          </p:nvPr>
        </p:nvSpPr>
        <p:spPr/>
        <p:txBody>
          <a:bodyPr lIns="91440" tIns="45720" rIns="91440" bIns="45720" anchor="t"/>
          <a:lstStyle/>
          <a:p>
            <a:r>
              <a:rPr lang="en-US" dirty="0"/>
              <a:t>Simulation Extrapolation </a:t>
            </a:r>
            <a:br>
              <a:rPr lang="en-US" dirty="0"/>
            </a:br>
            <a:r>
              <a:rPr lang="en-US" dirty="0"/>
              <a:t>(Carroll et al., 2006 Chapter 5)</a:t>
            </a:r>
          </a:p>
          <a:p>
            <a:pPr lvl="1"/>
            <a:r>
              <a:rPr lang="en-US" dirty="0"/>
              <a:t>For known or estimated dose error, further perturb the doses and observe the effect on the model parameters. Extrapolate (“back-correct”) to the 0 dose error parameters.</a:t>
            </a:r>
          </a:p>
          <a:p>
            <a:r>
              <a:rPr lang="en-US" dirty="0"/>
              <a:t>Regression Calibration </a:t>
            </a:r>
            <a:br>
              <a:rPr lang="en-US" dirty="0"/>
            </a:br>
            <a:r>
              <a:rPr lang="en-US" dirty="0"/>
              <a:t>(Carroll et al., 2006 Chapter 4 and Horonjeff, 2022 following this talk)</a:t>
            </a:r>
          </a:p>
          <a:p>
            <a:pPr lvl="1"/>
            <a:r>
              <a:rPr lang="en-US" dirty="0"/>
              <a:t>Knowing or estimating the dose distribution and dose error distributions, compute the condition with 0 dose error</a:t>
            </a:r>
          </a:p>
          <a:p>
            <a:r>
              <a:rPr lang="en-US" dirty="0"/>
              <a:t>Bayesian Methods </a:t>
            </a:r>
            <a:br>
              <a:rPr lang="en-US" dirty="0"/>
            </a:br>
            <a:r>
              <a:rPr lang="en-US" dirty="0"/>
              <a:t>(Carroll et al., 2006 Chapter 9; Xiang, 2020 </a:t>
            </a:r>
            <a:r>
              <a:rPr lang="en-US"/>
              <a:t>and Doebler </a:t>
            </a:r>
            <a:r>
              <a:rPr lang="en-US" dirty="0"/>
              <a:t>et al., 2022)</a:t>
            </a:r>
          </a:p>
          <a:p>
            <a:pPr lvl="1"/>
            <a:r>
              <a:rPr lang="en-US" dirty="0"/>
              <a:t>Probabilistic modeling using estimated dose and estimated dose error variance to ascertain the true dose</a:t>
            </a:r>
          </a:p>
          <a:p>
            <a:r>
              <a:rPr lang="en-US" dirty="0"/>
              <a:t>Data Cloning </a:t>
            </a:r>
            <a:br>
              <a:rPr lang="en-US" dirty="0"/>
            </a:br>
            <a:r>
              <a:rPr lang="en-US" dirty="0"/>
              <a:t>(</a:t>
            </a:r>
            <a:r>
              <a:rPr lang="en-US" dirty="0" err="1"/>
              <a:t>Torabi</a:t>
            </a:r>
            <a:r>
              <a:rPr lang="en-US" dirty="0"/>
              <a:t>, 2013)</a:t>
            </a:r>
          </a:p>
          <a:p>
            <a:pPr marL="742315" lvl="1" indent="-285115"/>
            <a:r>
              <a:rPr lang="en-US" dirty="0">
                <a:ea typeface="ヒラギノ角ゴ Pro W3"/>
              </a:rPr>
              <a:t>A Bayesian MCMC method using a likelihood corresponding to clones of the observed data yields maximum likelihood estimates</a:t>
            </a:r>
            <a:endParaRPr lang="en-US" dirty="0"/>
          </a:p>
          <a:p>
            <a:endParaRPr lang="en-US" dirty="0"/>
          </a:p>
        </p:txBody>
      </p:sp>
      <p:sp>
        <p:nvSpPr>
          <p:cNvPr id="3" name="Title 2">
            <a:extLst>
              <a:ext uri="{FF2B5EF4-FFF2-40B4-BE49-F238E27FC236}">
                <a16:creationId xmlns:a16="http://schemas.microsoft.com/office/drawing/2014/main" id="{7250D589-28DD-43B7-B76F-E32376AD913D}"/>
              </a:ext>
            </a:extLst>
          </p:cNvPr>
          <p:cNvSpPr>
            <a:spLocks noGrp="1"/>
          </p:cNvSpPr>
          <p:nvPr>
            <p:ph type="title"/>
          </p:nvPr>
        </p:nvSpPr>
        <p:spPr>
          <a:xfrm>
            <a:off x="304803" y="167511"/>
            <a:ext cx="11013437" cy="615951"/>
          </a:xfrm>
        </p:spPr>
        <p:txBody>
          <a:bodyPr lIns="91440" tIns="45720" rIns="91440" bIns="45720" anchor="t"/>
          <a:lstStyle/>
          <a:p>
            <a:r>
              <a:rPr lang="en-US">
                <a:ea typeface="ヒラギノ角ゴ Pro W3"/>
              </a:rPr>
              <a:t>Ongoing work: researching methods to account for dose error</a:t>
            </a:r>
          </a:p>
        </p:txBody>
      </p:sp>
    </p:spTree>
    <p:extLst>
      <p:ext uri="{BB962C8B-B14F-4D97-AF65-F5344CB8AC3E}">
        <p14:creationId xmlns:p14="http://schemas.microsoft.com/office/powerpoint/2010/main" val="2026933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F599C7-3BFB-4EF8-A6DD-3A87919DF8FC}"/>
              </a:ext>
            </a:extLst>
          </p:cNvPr>
          <p:cNvSpPr>
            <a:spLocks noGrp="1"/>
          </p:cNvSpPr>
          <p:nvPr>
            <p:ph idx="1"/>
          </p:nvPr>
        </p:nvSpPr>
        <p:spPr/>
        <p:txBody>
          <a:bodyPr/>
          <a:lstStyle/>
          <a:p>
            <a:r>
              <a:rPr lang="en-US"/>
              <a:t>NASA will soon be flying its X-59 over communities across the USA</a:t>
            </a:r>
          </a:p>
          <a:p>
            <a:r>
              <a:rPr lang="en-US"/>
              <a:t>A community noise survey will be administered to measure perception of X-59 sonic thumps</a:t>
            </a:r>
          </a:p>
          <a:p>
            <a:r>
              <a:rPr lang="en-US"/>
              <a:t>Error in the noise dose causes attenuation in dose-response curves</a:t>
            </a:r>
          </a:p>
          <a:p>
            <a:r>
              <a:rPr lang="en-US"/>
              <a:t>The attenuation is not alleviated by recruiting additional participants</a:t>
            </a:r>
          </a:p>
          <a:p>
            <a:r>
              <a:rPr lang="en-US"/>
              <a:t>There are modeling methods to account for dose error, which may be applied to X-59 community survey data</a:t>
            </a:r>
          </a:p>
          <a:p>
            <a:pPr lvl="1"/>
            <a:r>
              <a:rPr lang="en-US"/>
              <a:t>Ongoing work assessing the methods on other datasets prior to X-59 testing</a:t>
            </a:r>
          </a:p>
          <a:p>
            <a:endParaRPr lang="en-US"/>
          </a:p>
        </p:txBody>
      </p:sp>
      <p:sp>
        <p:nvSpPr>
          <p:cNvPr id="3" name="Title 2">
            <a:extLst>
              <a:ext uri="{FF2B5EF4-FFF2-40B4-BE49-F238E27FC236}">
                <a16:creationId xmlns:a16="http://schemas.microsoft.com/office/drawing/2014/main" id="{69AA2B51-AF4D-4EDA-B022-8A57AEB93956}"/>
              </a:ext>
            </a:extLst>
          </p:cNvPr>
          <p:cNvSpPr>
            <a:spLocks noGrp="1"/>
          </p:cNvSpPr>
          <p:nvPr>
            <p:ph type="title"/>
          </p:nvPr>
        </p:nvSpPr>
        <p:spPr/>
        <p:txBody>
          <a:bodyPr/>
          <a:lstStyle/>
          <a:p>
            <a:r>
              <a:rPr lang="en-US"/>
              <a:t>Summary</a:t>
            </a:r>
          </a:p>
        </p:txBody>
      </p:sp>
    </p:spTree>
    <p:extLst>
      <p:ext uri="{BB962C8B-B14F-4D97-AF65-F5344CB8AC3E}">
        <p14:creationId xmlns:p14="http://schemas.microsoft.com/office/powerpoint/2010/main" val="23910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10DAC4-D0FE-4DB3-8B40-3F9524EAD06B}"/>
              </a:ext>
            </a:extLst>
          </p:cNvPr>
          <p:cNvSpPr>
            <a:spLocks noGrp="1"/>
          </p:cNvSpPr>
          <p:nvPr>
            <p:ph idx="1"/>
          </p:nvPr>
        </p:nvSpPr>
        <p:spPr/>
        <p:txBody>
          <a:bodyPr lIns="91440" tIns="45720" rIns="91440" bIns="45720" anchor="t"/>
          <a:lstStyle/>
          <a:p>
            <a:pPr marL="342265" indent="-342265" algn="l"/>
            <a:r>
              <a:rPr lang="en-US" sz="1800" b="0" i="0" u="none" strike="noStrike" baseline="0" dirty="0">
                <a:latin typeface="CMR10"/>
                <a:ea typeface="ヒラギノ角ゴ Pro W3"/>
              </a:rPr>
              <a:t>Carroll, R., Ruppert, D., </a:t>
            </a:r>
            <a:r>
              <a:rPr lang="en-US" sz="1800" b="0" i="0" u="none" strike="noStrike" baseline="0" dirty="0" err="1">
                <a:latin typeface="CMR10"/>
                <a:ea typeface="ヒラギノ角ゴ Pro W3"/>
              </a:rPr>
              <a:t>Stefanski</a:t>
            </a:r>
            <a:r>
              <a:rPr lang="en-US" sz="1800" b="0" i="0" u="none" strike="noStrike" baseline="0" dirty="0">
                <a:latin typeface="CMR10"/>
                <a:ea typeface="ヒラギノ角ゴ Pro W3"/>
              </a:rPr>
              <a:t>, L., and </a:t>
            </a:r>
            <a:r>
              <a:rPr lang="en-US" sz="1800" b="0" i="0" u="none" strike="noStrike" baseline="0" dirty="0" err="1">
                <a:latin typeface="CMR10"/>
                <a:ea typeface="ヒラギノ角ゴ Pro W3"/>
              </a:rPr>
              <a:t>Crainiceanu</a:t>
            </a:r>
            <a:r>
              <a:rPr lang="en-US" sz="1800" b="0" i="0" u="none" strike="noStrike" baseline="0" dirty="0">
                <a:latin typeface="CMR10"/>
                <a:ea typeface="ヒラギノ角ゴ Pro W3"/>
              </a:rPr>
              <a:t>, C. (2006). </a:t>
            </a:r>
            <a:r>
              <a:rPr lang="en-US" sz="1800" b="0" i="1" u="none" strike="noStrike" baseline="0" dirty="0">
                <a:latin typeface="CMTI10"/>
                <a:ea typeface="ヒラギノ角ゴ Pro W3"/>
              </a:rPr>
              <a:t>Measurement Error in Nonlinear Models: A Modern Perspective</a:t>
            </a:r>
            <a:r>
              <a:rPr lang="en-US" sz="1800" b="0" i="0" u="none" strike="noStrike" baseline="0" dirty="0">
                <a:latin typeface="CMTI10"/>
                <a:ea typeface="ヒラギノ角ゴ Pro W3"/>
              </a:rPr>
              <a:t> </a:t>
            </a:r>
            <a:r>
              <a:rPr lang="en-US" sz="1800" b="0" i="0" u="none" strike="noStrike" baseline="0" dirty="0">
                <a:latin typeface="CMR10"/>
                <a:ea typeface="ヒラギノ角ゴ Pro W3"/>
              </a:rPr>
              <a:t>(2nd ed.). Chapman and Hall/CRC. </a:t>
            </a:r>
            <a:r>
              <a:rPr lang="en-US" sz="1800" b="0" i="0" u="none" strike="noStrike" baseline="0" dirty="0">
                <a:latin typeface="CMTT10"/>
                <a:ea typeface="ヒラギノ角ゴ Pro W3"/>
                <a:hlinkClick r:id="rId2"/>
              </a:rPr>
              <a:t>https://doi.org/10.1201/9781420010138</a:t>
            </a:r>
            <a:endParaRPr lang="en-US" sz="1800" b="0" i="0" u="none" strike="noStrike" baseline="0" dirty="0">
              <a:latin typeface="CMTT10"/>
              <a:ea typeface="ヒラギノ角ゴ Pro W3"/>
            </a:endParaRPr>
          </a:p>
          <a:p>
            <a:pPr marL="342265" indent="-342265" algn="l"/>
            <a:r>
              <a:rPr lang="en-US" sz="1800" b="0" i="0" u="none" strike="noStrike" baseline="0" dirty="0">
                <a:latin typeface="CMR10"/>
                <a:ea typeface="ヒラギノ角ゴ Pro W3"/>
              </a:rPr>
              <a:t>Doebler, W. J., Vaughn, A. B., , Ballard, K. M., and Rathsam, J. (2022). Simulation and Application of Bayesian Dose Uncertainty Modeling for Low-Boom Community Noise Surveys. </a:t>
            </a:r>
            <a:r>
              <a:rPr lang="en-US" sz="1800" b="0" i="1" u="none" strike="noStrike" baseline="0" dirty="0">
                <a:latin typeface="CMTI10"/>
                <a:ea typeface="ヒラギノ角ゴ Pro W3"/>
              </a:rPr>
              <a:t>Proceedings of Meetings on Acoustics</a:t>
            </a:r>
            <a:r>
              <a:rPr lang="en-US" sz="1800" b="0" dirty="0">
                <a:latin typeface="CMR10"/>
                <a:ea typeface="ヒラギノ角ゴ Pro W3"/>
              </a:rPr>
              <a:t>. </a:t>
            </a:r>
            <a:r>
              <a:rPr lang="en-US" sz="1800" b="0" i="0" u="none" strike="noStrike" baseline="0" dirty="0">
                <a:latin typeface="CMTT10"/>
                <a:ea typeface="ヒラギノ角ゴ Pro W3"/>
                <a:hlinkClick r:id="rId3"/>
              </a:rPr>
              <a:t>https://doi.org/10.1121/2.0001592</a:t>
            </a:r>
            <a:endParaRPr lang="en-US" sz="1800" b="0" i="0" u="none" strike="noStrike" baseline="0" dirty="0">
              <a:latin typeface="CMTT10"/>
              <a:ea typeface="ヒラギノ角ゴ Pro W3"/>
            </a:endParaRPr>
          </a:p>
          <a:p>
            <a:pPr marL="342265" indent="-342265" algn="l"/>
            <a:r>
              <a:rPr lang="en-US" sz="1800" b="0" dirty="0">
                <a:latin typeface="CMTT10"/>
                <a:ea typeface="ヒラギノ角ゴ Pro W3"/>
              </a:rPr>
              <a:t>Horonjeff, R. (2021). </a:t>
            </a:r>
            <a:r>
              <a:rPr lang="en-US" sz="1800" b="0" i="0" u="none" strike="noStrike" baseline="0" dirty="0">
                <a:latin typeface="CMTT10"/>
                <a:ea typeface="ヒラギノ角ゴ Pro W3"/>
              </a:rPr>
              <a:t>An examination of dose uncertainty and dose distribution effects on community noise attitudinal survey outcomes, The Journal of the Acoustical Society of America 150, 1691. </a:t>
            </a:r>
            <a:r>
              <a:rPr lang="en-US" sz="1800" b="0" i="0" u="none" strike="noStrike" baseline="0" dirty="0">
                <a:latin typeface="CMTT10"/>
                <a:ea typeface="ヒラギノ角ゴ Pro W3"/>
                <a:hlinkClick r:id="rId4">
                  <a:extLst>
                    <a:ext uri="{A12FA001-AC4F-418D-AE19-62706E023703}">
                      <ahyp:hlinkClr xmlns:ahyp="http://schemas.microsoft.com/office/drawing/2018/hyperlinkcolor" val="tx"/>
                    </a:ext>
                  </a:extLst>
                </a:hlinkClick>
              </a:rPr>
              <a:t>https://doi.org/10.1121/10.0005949</a:t>
            </a:r>
            <a:endParaRPr lang="en-US" sz="1800" b="0" i="0" u="none" strike="noStrike" baseline="0" dirty="0">
              <a:latin typeface="CMTT10"/>
              <a:ea typeface="ヒラギノ角ゴ Pro W3"/>
            </a:endParaRPr>
          </a:p>
          <a:p>
            <a:pPr marL="342265" indent="-342265" algn="l"/>
            <a:r>
              <a:rPr lang="en-US" sz="1800" b="0" i="0" u="none" strike="noStrike" baseline="0" dirty="0">
                <a:latin typeface="CMR10"/>
                <a:ea typeface="ヒラギノ角ゴ Pro W3"/>
              </a:rPr>
              <a:t>Lee, J., Rathsam, J., and Wilson, A. (2020). Bayesian statistical models for community annoyance survey data. </a:t>
            </a:r>
            <a:r>
              <a:rPr lang="en-US" sz="1800" b="0" i="1" u="none" strike="noStrike" baseline="0" dirty="0">
                <a:latin typeface="CMTI10"/>
                <a:ea typeface="ヒラギノ角ゴ Pro W3"/>
              </a:rPr>
              <a:t>The Journal of the Acoustical Society of America</a:t>
            </a:r>
            <a:r>
              <a:rPr lang="en-US" sz="1800" b="0" i="0" u="none" strike="noStrike" baseline="0" dirty="0">
                <a:latin typeface="CMR10"/>
                <a:ea typeface="ヒラギノ角ゴ Pro W3"/>
              </a:rPr>
              <a:t>, 147(4), 2222–2234. </a:t>
            </a:r>
            <a:r>
              <a:rPr lang="en-US" sz="1800" b="0" i="0" u="none" strike="noStrike" baseline="0" dirty="0">
                <a:latin typeface="CMTT10"/>
                <a:ea typeface="ヒラギノ角ゴ Pro W3"/>
                <a:hlinkClick r:id="rId5"/>
              </a:rPr>
              <a:t>https://doi.org/10.1121/10.0001021</a:t>
            </a:r>
            <a:endParaRPr lang="en-US" sz="1800" b="0" i="0" u="none" strike="noStrike" baseline="0" dirty="0">
              <a:latin typeface="CMTT10"/>
              <a:ea typeface="ヒラギノ角ゴ Pro W3"/>
            </a:endParaRPr>
          </a:p>
          <a:p>
            <a:pPr marL="342265" indent="-342265" algn="l"/>
            <a:r>
              <a:rPr lang="en-US" sz="1800" b="0" i="0" u="none" strike="noStrike" baseline="0" dirty="0" err="1">
                <a:latin typeface="CMR10"/>
                <a:ea typeface="ヒラギノ角ゴ Pro W3"/>
              </a:rPr>
              <a:t>Pavlou</a:t>
            </a:r>
            <a:r>
              <a:rPr lang="en-US" sz="1800" b="0" i="0" u="none" strike="noStrike" baseline="0" dirty="0">
                <a:latin typeface="CMR10"/>
                <a:ea typeface="ヒラギノ角ゴ Pro W3"/>
              </a:rPr>
              <a:t>, M., Ambler, G., Seaman, S., and Omar, R. Z. (2015). A Note on Obtaining Correct Marginal Predictions from a Random Intercepts Model for Binary Outcomes. </a:t>
            </a:r>
            <a:r>
              <a:rPr lang="en-US" sz="1800" b="0" i="1" u="none" strike="noStrike" baseline="0" dirty="0">
                <a:latin typeface="CMTI10"/>
                <a:ea typeface="ヒラギノ角ゴ Pro W3"/>
              </a:rPr>
              <a:t>BMC Medical Research Methodology</a:t>
            </a:r>
            <a:r>
              <a:rPr lang="en-US" sz="1800" b="0" i="0" u="none" strike="noStrike" baseline="0" dirty="0">
                <a:latin typeface="CMR10"/>
                <a:ea typeface="ヒラギノ角ゴ Pro W3"/>
              </a:rPr>
              <a:t>, 15(59). </a:t>
            </a:r>
            <a:r>
              <a:rPr lang="en-US" sz="1800" b="0" i="0" u="none" strike="noStrike" baseline="0" dirty="0">
                <a:latin typeface="CMTT10"/>
                <a:ea typeface="ヒラギノ角ゴ Pro W3"/>
                <a:hlinkClick r:id="rId6"/>
              </a:rPr>
              <a:t>https://doi.org/https://doi.org/10.1186/s12874-015-0046-6</a:t>
            </a:r>
            <a:endParaRPr lang="en-US" sz="1800" b="0" i="0" u="none" strike="noStrike" baseline="0" dirty="0">
              <a:latin typeface="CMTT10"/>
              <a:ea typeface="ヒラギノ角ゴ Pro W3"/>
            </a:endParaRPr>
          </a:p>
          <a:p>
            <a:pPr marL="342265" indent="-342265" algn="l"/>
            <a:r>
              <a:rPr lang="en-US" sz="1800" b="0" i="0" u="none" strike="noStrike" baseline="0" dirty="0" err="1">
                <a:latin typeface="CMR10"/>
                <a:ea typeface="ヒラギノ角ゴ Pro W3"/>
              </a:rPr>
              <a:t>Torabi</a:t>
            </a:r>
            <a:r>
              <a:rPr lang="en-US" sz="1800" b="0" i="0" u="none" strike="noStrike" baseline="0" dirty="0">
                <a:latin typeface="CMR10"/>
                <a:ea typeface="ヒラギノ角ゴ Pro W3"/>
              </a:rPr>
              <a:t>, M. (2013). Likelihood Inference in Generalized Linear Mixed Measurement Error Models. </a:t>
            </a:r>
            <a:r>
              <a:rPr lang="en-US" sz="1800" b="0" i="1" u="none" strike="noStrike" baseline="0" dirty="0">
                <a:latin typeface="CMTI10"/>
                <a:ea typeface="ヒラギノ角ゴ Pro W3"/>
              </a:rPr>
              <a:t>Computational </a:t>
            </a:r>
            <a:r>
              <a:rPr lang="en-US" sz="1800" b="0" i="1" u="none" strike="noStrike" baseline="0">
                <a:latin typeface="CMTI10"/>
                <a:ea typeface="ヒラギノ角ゴ Pro W3"/>
              </a:rPr>
              <a:t>Statistics and </a:t>
            </a:r>
            <a:r>
              <a:rPr lang="en-US" sz="1800" b="0" i="1" u="none" strike="noStrike" baseline="0" dirty="0">
                <a:latin typeface="CMTI10"/>
                <a:ea typeface="ヒラギノ角ゴ Pro W3"/>
              </a:rPr>
              <a:t>Data Analysis</a:t>
            </a:r>
            <a:r>
              <a:rPr lang="en-US" sz="1800" b="0" i="0" u="none" strike="noStrike" baseline="0" dirty="0">
                <a:latin typeface="CMR10"/>
                <a:ea typeface="ヒラギノ角ゴ Pro W3"/>
              </a:rPr>
              <a:t>, 57(1), 549–557. </a:t>
            </a:r>
            <a:r>
              <a:rPr lang="en-US" sz="1800" b="0" i="0" u="none" strike="noStrike" baseline="0" dirty="0">
                <a:latin typeface="CMTT10"/>
                <a:ea typeface="ヒラギノ角ゴ Pro W3"/>
                <a:hlinkClick r:id="rId7"/>
              </a:rPr>
              <a:t>https:/doi.org/10.1016/j.csda.2012.07.018</a:t>
            </a:r>
            <a:endParaRPr lang="en-US" sz="1800" b="0" i="0" u="none" strike="noStrike" baseline="0" dirty="0">
              <a:latin typeface="CMTT10"/>
              <a:ea typeface="ヒラギノ角ゴ Pro W3"/>
            </a:endParaRPr>
          </a:p>
          <a:p>
            <a:pPr marL="342265" indent="-342265" algn="l"/>
            <a:r>
              <a:rPr lang="en-US" sz="1800" b="0" i="0" u="none" strike="noStrike" baseline="0" dirty="0">
                <a:latin typeface="CMR10"/>
                <a:ea typeface="ヒラギノ角ゴ Pro W3"/>
              </a:rPr>
              <a:t>Xiang, N. (2020). Model-Based Bayesian Analysis in Acoustics—A Tutorial. </a:t>
            </a:r>
            <a:r>
              <a:rPr lang="en-US" sz="1800" b="0" i="1" u="none" strike="noStrike" baseline="0" dirty="0">
                <a:latin typeface="CMTI10"/>
                <a:ea typeface="ヒラギノ角ゴ Pro W3"/>
              </a:rPr>
              <a:t>The Journal of the Acoustical Society of America</a:t>
            </a:r>
            <a:r>
              <a:rPr lang="en-US" sz="1800" b="0" i="0" u="none" strike="noStrike" baseline="0" dirty="0">
                <a:latin typeface="CMR10"/>
                <a:ea typeface="ヒラギノ角ゴ Pro W3"/>
              </a:rPr>
              <a:t>, 148(2), 1101–1120. </a:t>
            </a:r>
            <a:r>
              <a:rPr lang="en-US" sz="1800" b="0" i="0" u="none" strike="noStrike" baseline="0" dirty="0">
                <a:latin typeface="CMTT10"/>
                <a:ea typeface="ヒラギノ角ゴ Pro W3"/>
                <a:hlinkClick r:id="rId8"/>
              </a:rPr>
              <a:t>https://doi.org/10.1121/10.0001731</a:t>
            </a:r>
            <a:endParaRPr lang="en-US" dirty="0"/>
          </a:p>
        </p:txBody>
      </p:sp>
      <p:sp>
        <p:nvSpPr>
          <p:cNvPr id="3" name="Title 2">
            <a:extLst>
              <a:ext uri="{FF2B5EF4-FFF2-40B4-BE49-F238E27FC236}">
                <a16:creationId xmlns:a16="http://schemas.microsoft.com/office/drawing/2014/main" id="{3877A1A3-0530-48B5-80E0-BD7C569EB720}"/>
              </a:ext>
            </a:extLst>
          </p:cNvPr>
          <p:cNvSpPr>
            <a:spLocks noGrp="1"/>
          </p:cNvSpPr>
          <p:nvPr>
            <p:ph type="title"/>
          </p:nvPr>
        </p:nvSpPr>
        <p:spPr/>
        <p:txBody>
          <a:bodyPr/>
          <a:lstStyle/>
          <a:p>
            <a:r>
              <a:rPr lang="en-US"/>
              <a:t>References</a:t>
            </a:r>
          </a:p>
        </p:txBody>
      </p:sp>
    </p:spTree>
    <p:extLst>
      <p:ext uri="{BB962C8B-B14F-4D97-AF65-F5344CB8AC3E}">
        <p14:creationId xmlns:p14="http://schemas.microsoft.com/office/powerpoint/2010/main" val="582712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52E0DE-36F9-4FCC-81F6-644F0212B2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7096" y="1237109"/>
            <a:ext cx="3457807" cy="4383781"/>
          </a:xfrm>
          <a:prstGeom prst="rect">
            <a:avLst/>
          </a:prstGeom>
        </p:spPr>
      </p:pic>
      <p:sp>
        <p:nvSpPr>
          <p:cNvPr id="3" name="TextBox 2">
            <a:extLst>
              <a:ext uri="{FF2B5EF4-FFF2-40B4-BE49-F238E27FC236}">
                <a16:creationId xmlns:a16="http://schemas.microsoft.com/office/drawing/2014/main" id="{C92CC23E-0CF1-4EDD-8A0A-F1F1FD8285B9}"/>
              </a:ext>
            </a:extLst>
          </p:cNvPr>
          <p:cNvSpPr txBox="1"/>
          <p:nvPr/>
        </p:nvSpPr>
        <p:spPr>
          <a:xfrm>
            <a:off x="2876549" y="6047243"/>
            <a:ext cx="6438900" cy="646331"/>
          </a:xfrm>
          <a:prstGeom prst="rect">
            <a:avLst/>
          </a:prstGeom>
          <a:noFill/>
        </p:spPr>
        <p:txBody>
          <a:bodyPr wrap="square" rtlCol="0">
            <a:spAutoFit/>
          </a:bodyPr>
          <a:lstStyle/>
          <a:p>
            <a:pPr algn="ctr"/>
            <a:r>
              <a:rPr lang="en-US"/>
              <a:t>nasa.gov/</a:t>
            </a:r>
            <a:r>
              <a:rPr lang="en-US" err="1"/>
              <a:t>quesst</a:t>
            </a:r>
            <a:endParaRPr lang="en-US"/>
          </a:p>
          <a:p>
            <a:pPr algn="ctr"/>
            <a:r>
              <a:rPr lang="en-US"/>
              <a:t>william.j.doebler@nasa.gov</a:t>
            </a:r>
          </a:p>
        </p:txBody>
      </p:sp>
    </p:spTree>
    <p:extLst>
      <p:ext uri="{BB962C8B-B14F-4D97-AF65-F5344CB8AC3E}">
        <p14:creationId xmlns:p14="http://schemas.microsoft.com/office/powerpoint/2010/main" val="2369001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 y="1076446"/>
            <a:ext cx="11988800" cy="5525599"/>
          </a:xfrm>
        </p:spPr>
        <p:txBody>
          <a:bodyPr lIns="91440" tIns="45720" rIns="91440" bIns="45720" anchor="t"/>
          <a:lstStyle/>
          <a:p>
            <a:pPr marL="342265" indent="-342265"/>
            <a:r>
              <a:rPr lang="en-US" err="1"/>
              <a:t>Quesst</a:t>
            </a:r>
            <a:r>
              <a:rPr lang="en-US"/>
              <a:t> Mission</a:t>
            </a:r>
          </a:p>
          <a:p>
            <a:pPr marL="342265" indent="-342265"/>
            <a:r>
              <a:rPr lang="en-US"/>
              <a:t>Brief info on previous NASA sonic boom community noise flight tests</a:t>
            </a:r>
          </a:p>
          <a:p>
            <a:pPr marL="742306" lvl="1" indent="-342265"/>
            <a:r>
              <a:rPr lang="en-US"/>
              <a:t>Noise dose error</a:t>
            </a:r>
          </a:p>
          <a:p>
            <a:pPr marL="742315" lvl="1" indent="-285115"/>
            <a:r>
              <a:rPr lang="en-US"/>
              <a:t>Dose-response modeling results</a:t>
            </a:r>
          </a:p>
          <a:p>
            <a:pPr marL="342265" indent="-342265"/>
            <a:r>
              <a:rPr lang="en-US"/>
              <a:t>Simulation experiment to assess impact of dose error and number of survey participants on dose-response models</a:t>
            </a:r>
          </a:p>
          <a:p>
            <a:pPr marL="742306" lvl="1" indent="-342265"/>
            <a:r>
              <a:rPr lang="en-US"/>
              <a:t>Set-up</a:t>
            </a:r>
          </a:p>
          <a:p>
            <a:pPr marL="1142354" lvl="2" indent="-285115"/>
            <a:r>
              <a:rPr lang="en-US"/>
              <a:t>Population model</a:t>
            </a:r>
          </a:p>
          <a:p>
            <a:pPr marL="1142354" lvl="2" indent="-285115"/>
            <a:r>
              <a:rPr lang="en-US"/>
              <a:t>Dose experimental design</a:t>
            </a:r>
          </a:p>
          <a:p>
            <a:pPr marL="1142354" lvl="2" indent="-285115"/>
            <a:r>
              <a:rPr lang="en-US"/>
              <a:t>Injecting dose error</a:t>
            </a:r>
          </a:p>
          <a:p>
            <a:pPr marL="742306" lvl="1" indent="-342265"/>
            <a:r>
              <a:rPr lang="en-US"/>
              <a:t>Modeling approach</a:t>
            </a:r>
          </a:p>
          <a:p>
            <a:pPr marL="742306" lvl="1" indent="-342265"/>
            <a:r>
              <a:rPr lang="en-US">
                <a:ea typeface="ヒラギノ角ゴ Pro W3"/>
              </a:rPr>
              <a:t>Simulation results </a:t>
            </a:r>
          </a:p>
          <a:p>
            <a:pPr marL="342265" indent="-342265"/>
            <a:r>
              <a:rPr lang="en-US"/>
              <a:t>Dose error mitigation strategies</a:t>
            </a:r>
          </a:p>
          <a:p>
            <a:pPr marL="742315" lvl="1" indent="-285115"/>
            <a:r>
              <a:rPr lang="en-US"/>
              <a:t>Simulation extrapolation, regression calibration, Bayesian methods, data cloning</a:t>
            </a:r>
          </a:p>
          <a:p>
            <a:pPr marL="342265" indent="-342265"/>
            <a:r>
              <a:rPr lang="en-US"/>
              <a:t>Summary</a:t>
            </a:r>
          </a:p>
          <a:p>
            <a:pPr marL="742315" lvl="1" indent="-285115"/>
            <a:endParaRPr lang="en-US"/>
          </a:p>
          <a:p>
            <a:pPr marL="342265" indent="-342265"/>
            <a:endParaRPr lang="en-US"/>
          </a:p>
          <a:p>
            <a:pPr marL="342265" indent="-342265"/>
            <a:endParaRPr lang="en-US"/>
          </a:p>
        </p:txBody>
      </p:sp>
      <p:sp>
        <p:nvSpPr>
          <p:cNvPr id="3" name="Title 2"/>
          <p:cNvSpPr>
            <a:spLocks noGrp="1"/>
          </p:cNvSpPr>
          <p:nvPr>
            <p:ph type="title"/>
          </p:nvPr>
        </p:nvSpPr>
        <p:spPr/>
        <p:txBody>
          <a:bodyPr/>
          <a:lstStyle/>
          <a:p>
            <a:r>
              <a:rPr lang="en-US"/>
              <a:t>Outline</a:t>
            </a:r>
          </a:p>
        </p:txBody>
      </p:sp>
    </p:spTree>
    <p:extLst>
      <p:ext uri="{BB962C8B-B14F-4D97-AF65-F5344CB8AC3E}">
        <p14:creationId xmlns:p14="http://schemas.microsoft.com/office/powerpoint/2010/main" val="247995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0DFA8B-430E-4D89-8185-5D15D9D3CBC8}"/>
              </a:ext>
            </a:extLst>
          </p:cNvPr>
          <p:cNvSpPr>
            <a:spLocks noGrp="1"/>
          </p:cNvSpPr>
          <p:nvPr>
            <p:ph idx="1"/>
          </p:nvPr>
        </p:nvSpPr>
        <p:spPr>
          <a:xfrm>
            <a:off x="101600" y="1070844"/>
            <a:ext cx="11988800" cy="5440658"/>
          </a:xfrm>
        </p:spPr>
        <p:txBody>
          <a:bodyPr/>
          <a:lstStyle/>
          <a:p>
            <a:pPr>
              <a:spcBef>
                <a:spcPts val="300"/>
              </a:spcBef>
            </a:pPr>
            <a:r>
              <a:rPr lang="en-US"/>
              <a:t>Noise dose error (uncertainty) in sonic boom community noise surveys can arise from many sources: e.g., sparse measurements and turbulence effects</a:t>
            </a:r>
          </a:p>
          <a:p>
            <a:pPr>
              <a:spcBef>
                <a:spcPts val="300"/>
              </a:spcBef>
            </a:pPr>
            <a:r>
              <a:rPr lang="en-US"/>
              <a:t>Noise dose error causes attenuation or flattening of the slope </a:t>
            </a:r>
            <a:br>
              <a:rPr lang="en-US"/>
            </a:br>
            <a:r>
              <a:rPr lang="en-US"/>
              <a:t>of dose-response models:</a:t>
            </a:r>
          </a:p>
          <a:p>
            <a:pPr>
              <a:spcBef>
                <a:spcPts val="300"/>
              </a:spcBef>
            </a:pPr>
            <a:endParaRPr lang="en-US"/>
          </a:p>
          <a:p>
            <a:pPr>
              <a:spcBef>
                <a:spcPts val="300"/>
              </a:spcBef>
            </a:pPr>
            <a:endParaRPr lang="en-US"/>
          </a:p>
          <a:p>
            <a:pPr>
              <a:spcBef>
                <a:spcPts val="300"/>
              </a:spcBef>
            </a:pPr>
            <a:endParaRPr lang="en-US"/>
          </a:p>
          <a:p>
            <a:pPr>
              <a:spcBef>
                <a:spcPts val="300"/>
              </a:spcBef>
            </a:pPr>
            <a:endParaRPr lang="en-US"/>
          </a:p>
          <a:p>
            <a:pPr>
              <a:spcBef>
                <a:spcPts val="300"/>
              </a:spcBef>
            </a:pPr>
            <a:endParaRPr lang="en-US"/>
          </a:p>
          <a:p>
            <a:pPr>
              <a:spcBef>
                <a:spcPts val="300"/>
              </a:spcBef>
            </a:pPr>
            <a:endParaRPr lang="en-US"/>
          </a:p>
          <a:p>
            <a:pPr>
              <a:spcBef>
                <a:spcPts val="300"/>
              </a:spcBef>
            </a:pPr>
            <a:endParaRPr lang="en-US"/>
          </a:p>
          <a:p>
            <a:pPr marL="0" indent="0">
              <a:spcBef>
                <a:spcPts val="300"/>
              </a:spcBef>
              <a:buNone/>
            </a:pPr>
            <a:endParaRPr lang="en-US"/>
          </a:p>
          <a:p>
            <a:pPr>
              <a:spcBef>
                <a:spcPts val="300"/>
              </a:spcBef>
            </a:pPr>
            <a:r>
              <a:rPr lang="en-US"/>
              <a:t>The attenuation cannot be alleviated by recruiting additional participants</a:t>
            </a:r>
          </a:p>
          <a:p>
            <a:pPr>
              <a:spcBef>
                <a:spcPts val="300"/>
              </a:spcBef>
            </a:pPr>
            <a:r>
              <a:rPr lang="en-US"/>
              <a:t>Methods exist to correct the effects of error in the noise dose</a:t>
            </a:r>
          </a:p>
        </p:txBody>
      </p:sp>
      <p:sp>
        <p:nvSpPr>
          <p:cNvPr id="3" name="Title 2">
            <a:extLst>
              <a:ext uri="{FF2B5EF4-FFF2-40B4-BE49-F238E27FC236}">
                <a16:creationId xmlns:a16="http://schemas.microsoft.com/office/drawing/2014/main" id="{B2D0209E-8D93-4C4F-8CFF-6E85C417191E}"/>
              </a:ext>
            </a:extLst>
          </p:cNvPr>
          <p:cNvSpPr>
            <a:spLocks noGrp="1"/>
          </p:cNvSpPr>
          <p:nvPr>
            <p:ph type="title"/>
          </p:nvPr>
        </p:nvSpPr>
        <p:spPr/>
        <p:txBody>
          <a:bodyPr/>
          <a:lstStyle/>
          <a:p>
            <a:r>
              <a:rPr lang="en-US"/>
              <a:t>Key Takeaways: Noise Dose Error Effect</a:t>
            </a:r>
          </a:p>
        </p:txBody>
      </p:sp>
      <p:grpSp>
        <p:nvGrpSpPr>
          <p:cNvPr id="18" name="Group 17">
            <a:extLst>
              <a:ext uri="{FF2B5EF4-FFF2-40B4-BE49-F238E27FC236}">
                <a16:creationId xmlns:a16="http://schemas.microsoft.com/office/drawing/2014/main" id="{116E270D-0992-4D99-AE48-EE871BE21ACA}"/>
              </a:ext>
            </a:extLst>
          </p:cNvPr>
          <p:cNvGrpSpPr/>
          <p:nvPr/>
        </p:nvGrpSpPr>
        <p:grpSpPr>
          <a:xfrm>
            <a:off x="2981862" y="2859290"/>
            <a:ext cx="7403800" cy="2927866"/>
            <a:chOff x="2830520" y="1965067"/>
            <a:chExt cx="7403800" cy="2927866"/>
          </a:xfrm>
        </p:grpSpPr>
        <p:grpSp>
          <p:nvGrpSpPr>
            <p:cNvPr id="10" name="Group 9">
              <a:extLst>
                <a:ext uri="{FF2B5EF4-FFF2-40B4-BE49-F238E27FC236}">
                  <a16:creationId xmlns:a16="http://schemas.microsoft.com/office/drawing/2014/main" id="{CFB00A01-34A7-4CC6-A9CD-A110FE35E5DE}"/>
                </a:ext>
              </a:extLst>
            </p:cNvPr>
            <p:cNvGrpSpPr/>
            <p:nvPr/>
          </p:nvGrpSpPr>
          <p:grpSpPr>
            <a:xfrm>
              <a:off x="2830520" y="1965067"/>
              <a:ext cx="5640902" cy="2927866"/>
              <a:chOff x="1690210" y="1655179"/>
              <a:chExt cx="5640902" cy="2927866"/>
            </a:xfrm>
          </p:grpSpPr>
          <p:pic>
            <p:nvPicPr>
              <p:cNvPr id="4" name="Graphic 3">
                <a:extLst>
                  <a:ext uri="{FF2B5EF4-FFF2-40B4-BE49-F238E27FC236}">
                    <a16:creationId xmlns:a16="http://schemas.microsoft.com/office/drawing/2014/main" id="{8ED3A42F-1048-4336-8DB5-91709D5F909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24" t="70158" r="72026" b="6694"/>
              <a:stretch/>
            </p:blipFill>
            <p:spPr>
              <a:xfrm>
                <a:off x="1947134" y="1655179"/>
                <a:ext cx="2824051" cy="2743200"/>
              </a:xfrm>
              <a:prstGeom prst="rect">
                <a:avLst/>
              </a:prstGeom>
            </p:spPr>
          </p:pic>
          <p:pic>
            <p:nvPicPr>
              <p:cNvPr id="5" name="Graphic 4">
                <a:extLst>
                  <a:ext uri="{FF2B5EF4-FFF2-40B4-BE49-F238E27FC236}">
                    <a16:creationId xmlns:a16="http://schemas.microsoft.com/office/drawing/2014/main" id="{78BD92A1-34FA-436E-81CA-A21FFB56F0C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9643" t="72037" r="24051" b="7413"/>
              <a:stretch/>
            </p:blipFill>
            <p:spPr>
              <a:xfrm>
                <a:off x="4537045" y="1877567"/>
                <a:ext cx="2700886" cy="2435467"/>
              </a:xfrm>
              <a:prstGeom prst="rect">
                <a:avLst/>
              </a:prstGeom>
            </p:spPr>
          </p:pic>
          <p:sp>
            <p:nvSpPr>
              <p:cNvPr id="6" name="TextBox 5">
                <a:extLst>
                  <a:ext uri="{FF2B5EF4-FFF2-40B4-BE49-F238E27FC236}">
                    <a16:creationId xmlns:a16="http://schemas.microsoft.com/office/drawing/2014/main" id="{1ED20601-AB1E-4F03-9F47-BC31C347B7D4}"/>
                  </a:ext>
                </a:extLst>
              </p:cNvPr>
              <p:cNvSpPr txBox="1"/>
              <p:nvPr/>
            </p:nvSpPr>
            <p:spPr>
              <a:xfrm rot="16200000">
                <a:off x="944339" y="2796414"/>
                <a:ext cx="1861073" cy="369332"/>
              </a:xfrm>
              <a:prstGeom prst="rect">
                <a:avLst/>
              </a:prstGeom>
              <a:noFill/>
            </p:spPr>
            <p:txBody>
              <a:bodyPr wrap="square" rtlCol="0">
                <a:spAutoFit/>
              </a:bodyPr>
              <a:lstStyle/>
              <a:p>
                <a:r>
                  <a:rPr lang="en-US"/>
                  <a:t>Percent Annoyed</a:t>
                </a:r>
              </a:p>
            </p:txBody>
          </p:sp>
          <p:sp>
            <p:nvSpPr>
              <p:cNvPr id="7" name="TextBox 6">
                <a:extLst>
                  <a:ext uri="{FF2B5EF4-FFF2-40B4-BE49-F238E27FC236}">
                    <a16:creationId xmlns:a16="http://schemas.microsoft.com/office/drawing/2014/main" id="{E384968B-7EA2-459A-AA90-753E18C74480}"/>
                  </a:ext>
                </a:extLst>
              </p:cNvPr>
              <p:cNvSpPr txBox="1"/>
              <p:nvPr/>
            </p:nvSpPr>
            <p:spPr>
              <a:xfrm>
                <a:off x="2197359" y="1655179"/>
                <a:ext cx="1536301" cy="369332"/>
              </a:xfrm>
              <a:prstGeom prst="rect">
                <a:avLst/>
              </a:prstGeom>
              <a:noFill/>
            </p:spPr>
            <p:txBody>
              <a:bodyPr wrap="square" rtlCol="0">
                <a:spAutoFit/>
              </a:bodyPr>
              <a:lstStyle/>
              <a:p>
                <a:r>
                  <a:rPr lang="en-US"/>
                  <a:t>No dose error</a:t>
                </a:r>
              </a:p>
            </p:txBody>
          </p:sp>
          <p:sp>
            <p:nvSpPr>
              <p:cNvPr id="8" name="TextBox 7">
                <a:extLst>
                  <a:ext uri="{FF2B5EF4-FFF2-40B4-BE49-F238E27FC236}">
                    <a16:creationId xmlns:a16="http://schemas.microsoft.com/office/drawing/2014/main" id="{E09B67A7-3D87-4494-A5AC-3BB93E2747CE}"/>
                  </a:ext>
                </a:extLst>
              </p:cNvPr>
              <p:cNvSpPr txBox="1"/>
              <p:nvPr/>
            </p:nvSpPr>
            <p:spPr>
              <a:xfrm>
                <a:off x="4808540" y="1655179"/>
                <a:ext cx="2522572" cy="369332"/>
              </a:xfrm>
              <a:prstGeom prst="rect">
                <a:avLst/>
              </a:prstGeom>
              <a:noFill/>
            </p:spPr>
            <p:txBody>
              <a:bodyPr wrap="square" rtlCol="0">
                <a:spAutoFit/>
              </a:bodyPr>
              <a:lstStyle/>
              <a:p>
                <a:r>
                  <a:rPr lang="en-US"/>
                  <a:t>With dose error</a:t>
                </a:r>
              </a:p>
            </p:txBody>
          </p:sp>
          <p:sp>
            <p:nvSpPr>
              <p:cNvPr id="9" name="TextBox 8">
                <a:extLst>
                  <a:ext uri="{FF2B5EF4-FFF2-40B4-BE49-F238E27FC236}">
                    <a16:creationId xmlns:a16="http://schemas.microsoft.com/office/drawing/2014/main" id="{4D8980B9-CF1D-47AB-842C-571CABAC87DD}"/>
                  </a:ext>
                </a:extLst>
              </p:cNvPr>
              <p:cNvSpPr txBox="1"/>
              <p:nvPr/>
            </p:nvSpPr>
            <p:spPr>
              <a:xfrm>
                <a:off x="3885035" y="4213713"/>
                <a:ext cx="1669791" cy="369332"/>
              </a:xfrm>
              <a:prstGeom prst="rect">
                <a:avLst/>
              </a:prstGeom>
              <a:noFill/>
            </p:spPr>
            <p:txBody>
              <a:bodyPr wrap="square" rtlCol="0">
                <a:spAutoFit/>
              </a:bodyPr>
              <a:lstStyle/>
              <a:p>
                <a:r>
                  <a:rPr lang="en-US"/>
                  <a:t>Noise Dose (dB)</a:t>
                </a:r>
              </a:p>
            </p:txBody>
          </p:sp>
        </p:grpSp>
        <p:grpSp>
          <p:nvGrpSpPr>
            <p:cNvPr id="17" name="Group 16">
              <a:extLst>
                <a:ext uri="{FF2B5EF4-FFF2-40B4-BE49-F238E27FC236}">
                  <a16:creationId xmlns:a16="http://schemas.microsoft.com/office/drawing/2014/main" id="{F3BE1275-9B25-42A2-9AE7-4454DC9C8082}"/>
                </a:ext>
              </a:extLst>
            </p:cNvPr>
            <p:cNvGrpSpPr/>
            <p:nvPr/>
          </p:nvGrpSpPr>
          <p:grpSpPr>
            <a:xfrm>
              <a:off x="8717491" y="2923422"/>
              <a:ext cx="1516829" cy="735092"/>
              <a:chOff x="926652" y="2222358"/>
              <a:chExt cx="1516829" cy="735092"/>
            </a:xfrm>
          </p:grpSpPr>
          <p:cxnSp>
            <p:nvCxnSpPr>
              <p:cNvPr id="12" name="Straight Connector 11">
                <a:extLst>
                  <a:ext uri="{FF2B5EF4-FFF2-40B4-BE49-F238E27FC236}">
                    <a16:creationId xmlns:a16="http://schemas.microsoft.com/office/drawing/2014/main" id="{CF8B349D-0856-4D28-93E6-55821B679E97}"/>
                  </a:ext>
                </a:extLst>
              </p:cNvPr>
              <p:cNvCxnSpPr>
                <a:cxnSpLocks/>
              </p:cNvCxnSpPr>
              <p:nvPr/>
            </p:nvCxnSpPr>
            <p:spPr>
              <a:xfrm>
                <a:off x="926652" y="2407024"/>
                <a:ext cx="40430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91B83B5-8511-4450-A00C-3C6278270D9C}"/>
                  </a:ext>
                </a:extLst>
              </p:cNvPr>
              <p:cNvCxnSpPr>
                <a:cxnSpLocks/>
              </p:cNvCxnSpPr>
              <p:nvPr/>
            </p:nvCxnSpPr>
            <p:spPr>
              <a:xfrm>
                <a:off x="926652" y="2772784"/>
                <a:ext cx="404308" cy="0"/>
              </a:xfrm>
              <a:prstGeom prst="line">
                <a:avLst/>
              </a:prstGeom>
              <a:ln w="38100">
                <a:solidFill>
                  <a:srgbClr val="0000FF"/>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58AEDB5A-D41E-4330-94C8-5F5DC63EA5FD}"/>
                  </a:ext>
                </a:extLst>
              </p:cNvPr>
              <p:cNvSpPr txBox="1"/>
              <p:nvPr/>
            </p:nvSpPr>
            <p:spPr>
              <a:xfrm>
                <a:off x="1390787" y="2222358"/>
                <a:ext cx="759012" cy="369332"/>
              </a:xfrm>
              <a:prstGeom prst="rect">
                <a:avLst/>
              </a:prstGeom>
              <a:noFill/>
            </p:spPr>
            <p:txBody>
              <a:bodyPr wrap="square" rtlCol="0">
                <a:spAutoFit/>
              </a:bodyPr>
              <a:lstStyle/>
              <a:p>
                <a:r>
                  <a:rPr lang="en-US"/>
                  <a:t>True</a:t>
                </a:r>
              </a:p>
            </p:txBody>
          </p:sp>
          <p:sp>
            <p:nvSpPr>
              <p:cNvPr id="16" name="TextBox 15">
                <a:extLst>
                  <a:ext uri="{FF2B5EF4-FFF2-40B4-BE49-F238E27FC236}">
                    <a16:creationId xmlns:a16="http://schemas.microsoft.com/office/drawing/2014/main" id="{418056C5-A042-493A-9A99-73095E851580}"/>
                  </a:ext>
                </a:extLst>
              </p:cNvPr>
              <p:cNvSpPr txBox="1"/>
              <p:nvPr/>
            </p:nvSpPr>
            <p:spPr>
              <a:xfrm>
                <a:off x="1390787" y="2588118"/>
                <a:ext cx="1052694" cy="369332"/>
              </a:xfrm>
              <a:prstGeom prst="rect">
                <a:avLst/>
              </a:prstGeom>
              <a:noFill/>
            </p:spPr>
            <p:txBody>
              <a:bodyPr wrap="square" rtlCol="0">
                <a:spAutoFit/>
              </a:bodyPr>
              <a:lstStyle/>
              <a:p>
                <a:r>
                  <a:rPr lang="en-US"/>
                  <a:t>Modeled</a:t>
                </a:r>
              </a:p>
            </p:txBody>
          </p:sp>
        </p:grpSp>
      </p:grpSp>
    </p:spTree>
    <p:extLst>
      <p:ext uri="{BB962C8B-B14F-4D97-AF65-F5344CB8AC3E}">
        <p14:creationId xmlns:p14="http://schemas.microsoft.com/office/powerpoint/2010/main" val="260211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304244-6172-496D-940E-4C72668317C1}"/>
              </a:ext>
            </a:extLst>
          </p:cNvPr>
          <p:cNvSpPr>
            <a:spLocks noGrp="1"/>
          </p:cNvSpPr>
          <p:nvPr>
            <p:ph idx="1"/>
          </p:nvPr>
        </p:nvSpPr>
        <p:spPr>
          <a:xfrm>
            <a:off x="111760" y="1221189"/>
            <a:ext cx="3972560" cy="5380856"/>
          </a:xfrm>
        </p:spPr>
        <p:txBody>
          <a:bodyPr/>
          <a:lstStyle/>
          <a:p>
            <a:r>
              <a:rPr lang="en-US"/>
              <a:t>Phase 1:</a:t>
            </a:r>
            <a:br>
              <a:rPr lang="en-US"/>
            </a:br>
            <a:r>
              <a:rPr lang="en-US"/>
              <a:t>Construction, First Flights, and Planning</a:t>
            </a:r>
          </a:p>
        </p:txBody>
      </p:sp>
      <p:sp>
        <p:nvSpPr>
          <p:cNvPr id="3" name="Title 2">
            <a:extLst>
              <a:ext uri="{FF2B5EF4-FFF2-40B4-BE49-F238E27FC236}">
                <a16:creationId xmlns:a16="http://schemas.microsoft.com/office/drawing/2014/main" id="{C548BA77-CA13-4F7E-86B0-EC9D83404EF1}"/>
              </a:ext>
            </a:extLst>
          </p:cNvPr>
          <p:cNvSpPr>
            <a:spLocks noGrp="1"/>
          </p:cNvSpPr>
          <p:nvPr>
            <p:ph type="title"/>
          </p:nvPr>
        </p:nvSpPr>
        <p:spPr>
          <a:xfrm>
            <a:off x="304803" y="167511"/>
            <a:ext cx="10478811" cy="615951"/>
          </a:xfrm>
        </p:spPr>
        <p:txBody>
          <a:bodyPr/>
          <a:lstStyle/>
          <a:p>
            <a:r>
              <a:rPr lang="en-US" sz="2800" err="1"/>
              <a:t>Quesst</a:t>
            </a:r>
            <a:r>
              <a:rPr lang="en-US" sz="2800"/>
              <a:t> Mission: Goal is to provide dose-response data to regulators</a:t>
            </a:r>
          </a:p>
        </p:txBody>
      </p:sp>
      <p:sp>
        <p:nvSpPr>
          <p:cNvPr id="8" name="Content Placeholder 1">
            <a:extLst>
              <a:ext uri="{FF2B5EF4-FFF2-40B4-BE49-F238E27FC236}">
                <a16:creationId xmlns:a16="http://schemas.microsoft.com/office/drawing/2014/main" id="{A650009F-741C-46E1-9AFD-1A38E3373661}"/>
              </a:ext>
            </a:extLst>
          </p:cNvPr>
          <p:cNvSpPr txBox="1">
            <a:spLocks/>
          </p:cNvSpPr>
          <p:nvPr/>
        </p:nvSpPr>
        <p:spPr>
          <a:xfrm>
            <a:off x="4429760" y="1221189"/>
            <a:ext cx="3657600" cy="5380856"/>
          </a:xfrm>
          <a:prstGeom prst="rect">
            <a:avLst/>
          </a:prstGeom>
        </p:spPr>
        <p:txBody>
          <a:bodyPr/>
          <a:lstStyle>
            <a:lvl1pPr marL="342891" indent="-342891"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18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sz="1600"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Phase 2:</a:t>
            </a:r>
            <a:br>
              <a:rPr lang="en-US"/>
            </a:br>
            <a:r>
              <a:rPr lang="en-US"/>
              <a:t>Acoustic Validation</a:t>
            </a:r>
          </a:p>
        </p:txBody>
      </p:sp>
      <p:sp>
        <p:nvSpPr>
          <p:cNvPr id="9" name="Content Placeholder 1">
            <a:extLst>
              <a:ext uri="{FF2B5EF4-FFF2-40B4-BE49-F238E27FC236}">
                <a16:creationId xmlns:a16="http://schemas.microsoft.com/office/drawing/2014/main" id="{1B8C6DCD-603E-4466-A55B-130F76F3E218}"/>
              </a:ext>
            </a:extLst>
          </p:cNvPr>
          <p:cNvSpPr txBox="1">
            <a:spLocks/>
          </p:cNvSpPr>
          <p:nvPr/>
        </p:nvSpPr>
        <p:spPr>
          <a:xfrm>
            <a:off x="8328625" y="1221189"/>
            <a:ext cx="3759200" cy="5380856"/>
          </a:xfrm>
          <a:prstGeom prst="rect">
            <a:avLst/>
          </a:prstGeom>
        </p:spPr>
        <p:txBody>
          <a:bodyPr/>
          <a:lstStyle>
            <a:lvl1pPr marL="342891" indent="-342891"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18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sz="1600"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Phase 3:</a:t>
            </a:r>
            <a:br>
              <a:rPr lang="en-US"/>
            </a:br>
            <a:r>
              <a:rPr lang="en-US"/>
              <a:t>Community Noise Testing</a:t>
            </a:r>
          </a:p>
        </p:txBody>
      </p:sp>
      <p:pic>
        <p:nvPicPr>
          <p:cNvPr id="10" name="Picture 9">
            <a:extLst>
              <a:ext uri="{FF2B5EF4-FFF2-40B4-BE49-F238E27FC236}">
                <a16:creationId xmlns:a16="http://schemas.microsoft.com/office/drawing/2014/main" id="{2159FAD9-908A-4057-A2A4-129BFAD20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23803">
            <a:off x="365117" y="2290371"/>
            <a:ext cx="3749004" cy="1830568"/>
          </a:xfrm>
          <a:prstGeom prst="rect">
            <a:avLst/>
          </a:prstGeom>
        </p:spPr>
      </p:pic>
      <p:pic>
        <p:nvPicPr>
          <p:cNvPr id="11" name="Picture 10">
            <a:extLst>
              <a:ext uri="{FF2B5EF4-FFF2-40B4-BE49-F238E27FC236}">
                <a16:creationId xmlns:a16="http://schemas.microsoft.com/office/drawing/2014/main" id="{4EF3012E-88D5-4114-BFB9-AAF6E9A13C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561" y="4435136"/>
            <a:ext cx="10849998" cy="2346799"/>
          </a:xfrm>
          <a:prstGeom prst="rect">
            <a:avLst/>
          </a:prstGeom>
          <a:ln w="28575">
            <a:solidFill>
              <a:schemeClr val="tx1"/>
            </a:solidFill>
          </a:ln>
        </p:spPr>
      </p:pic>
      <p:pic>
        <p:nvPicPr>
          <p:cNvPr id="12" name="Picture 11">
            <a:extLst>
              <a:ext uri="{FF2B5EF4-FFF2-40B4-BE49-F238E27FC236}">
                <a16:creationId xmlns:a16="http://schemas.microsoft.com/office/drawing/2014/main" id="{B2E09FFC-6E4E-476F-A76B-F21A4E03AB9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016" t="8928" r="5001" b="4563"/>
          <a:stretch/>
        </p:blipFill>
        <p:spPr>
          <a:xfrm>
            <a:off x="4553612" y="1984322"/>
            <a:ext cx="3310426" cy="2360746"/>
          </a:xfrm>
          <a:prstGeom prst="rect">
            <a:avLst/>
          </a:prstGeom>
        </p:spPr>
      </p:pic>
      <p:pic>
        <p:nvPicPr>
          <p:cNvPr id="13" name="Picture 12">
            <a:extLst>
              <a:ext uri="{FF2B5EF4-FFF2-40B4-BE49-F238E27FC236}">
                <a16:creationId xmlns:a16="http://schemas.microsoft.com/office/drawing/2014/main" id="{44B8149E-5AF2-4A85-83E2-CAE933E57E4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611184" y="2019815"/>
            <a:ext cx="3425549" cy="2289759"/>
          </a:xfrm>
          <a:prstGeom prst="rect">
            <a:avLst/>
          </a:prstGeom>
        </p:spPr>
      </p:pic>
    </p:spTree>
    <p:extLst>
      <p:ext uri="{BB962C8B-B14F-4D97-AF65-F5344CB8AC3E}">
        <p14:creationId xmlns:p14="http://schemas.microsoft.com/office/powerpoint/2010/main" val="2479262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028BE6-C812-48FB-9DB5-D3421E881B98}"/>
              </a:ext>
            </a:extLst>
          </p:cNvPr>
          <p:cNvSpPr>
            <a:spLocks noGrp="1"/>
          </p:cNvSpPr>
          <p:nvPr>
            <p:ph idx="1"/>
          </p:nvPr>
        </p:nvSpPr>
        <p:spPr>
          <a:xfrm>
            <a:off x="101600" y="1221189"/>
            <a:ext cx="5029200" cy="5380856"/>
          </a:xfrm>
        </p:spPr>
        <p:txBody>
          <a:bodyPr/>
          <a:lstStyle/>
          <a:p>
            <a:r>
              <a:rPr lang="en-US"/>
              <a:t>Small Community Test (1 sq. mi.)</a:t>
            </a:r>
          </a:p>
          <a:p>
            <a:pPr lvl="1"/>
            <a:r>
              <a:rPr lang="en-US"/>
              <a:t>Edwards Air Force Base “WSPR”</a:t>
            </a:r>
          </a:p>
          <a:p>
            <a:pPr lvl="1"/>
            <a:r>
              <a:rPr lang="en-US"/>
              <a:t>PL Error Standard Deviation: ~3.7 dB	</a:t>
            </a:r>
          </a:p>
        </p:txBody>
      </p:sp>
      <p:sp>
        <p:nvSpPr>
          <p:cNvPr id="3" name="Title 2">
            <a:extLst>
              <a:ext uri="{FF2B5EF4-FFF2-40B4-BE49-F238E27FC236}">
                <a16:creationId xmlns:a16="http://schemas.microsoft.com/office/drawing/2014/main" id="{A3D51FB5-669A-43CA-984F-526E347245E3}"/>
              </a:ext>
            </a:extLst>
          </p:cNvPr>
          <p:cNvSpPr>
            <a:spLocks noGrp="1"/>
          </p:cNvSpPr>
          <p:nvPr>
            <p:ph type="title"/>
          </p:nvPr>
        </p:nvSpPr>
        <p:spPr/>
        <p:txBody>
          <a:bodyPr/>
          <a:lstStyle/>
          <a:p>
            <a:r>
              <a:rPr lang="en-US"/>
              <a:t>Previous low-boom flight test dose error</a:t>
            </a:r>
          </a:p>
        </p:txBody>
      </p:sp>
      <p:sp>
        <p:nvSpPr>
          <p:cNvPr id="4" name="Content Placeholder 1">
            <a:extLst>
              <a:ext uri="{FF2B5EF4-FFF2-40B4-BE49-F238E27FC236}">
                <a16:creationId xmlns:a16="http://schemas.microsoft.com/office/drawing/2014/main" id="{CC39FB8A-6682-4C77-A983-6608DBE4D6AC}"/>
              </a:ext>
            </a:extLst>
          </p:cNvPr>
          <p:cNvSpPr txBox="1">
            <a:spLocks/>
          </p:cNvSpPr>
          <p:nvPr/>
        </p:nvSpPr>
        <p:spPr>
          <a:xfrm>
            <a:off x="5628640" y="1221189"/>
            <a:ext cx="5029200" cy="5380856"/>
          </a:xfrm>
          <a:prstGeom prst="rect">
            <a:avLst/>
          </a:prstGeom>
        </p:spPr>
        <p:txBody>
          <a:bodyPr/>
          <a:lstStyle>
            <a:lvl1pPr marL="342891" indent="-342891"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18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sz="1600"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Larger Community Test (10 sq. mi.)</a:t>
            </a:r>
          </a:p>
          <a:p>
            <a:pPr lvl="1"/>
            <a:r>
              <a:rPr lang="en-US"/>
              <a:t>Quiet Supersonic Flights 2018</a:t>
            </a:r>
          </a:p>
          <a:p>
            <a:pPr lvl="1"/>
            <a:r>
              <a:rPr lang="en-US"/>
              <a:t>PL Error Standard Deviation: ~4.9 dB</a:t>
            </a:r>
          </a:p>
        </p:txBody>
      </p:sp>
      <p:grpSp>
        <p:nvGrpSpPr>
          <p:cNvPr id="20" name="Group 19">
            <a:extLst>
              <a:ext uri="{FF2B5EF4-FFF2-40B4-BE49-F238E27FC236}">
                <a16:creationId xmlns:a16="http://schemas.microsoft.com/office/drawing/2014/main" id="{48FFECFC-6F82-4A30-A314-26D277F4ACE0}"/>
              </a:ext>
            </a:extLst>
          </p:cNvPr>
          <p:cNvGrpSpPr/>
          <p:nvPr/>
        </p:nvGrpSpPr>
        <p:grpSpPr>
          <a:xfrm>
            <a:off x="889090" y="2425411"/>
            <a:ext cx="3966861" cy="4432589"/>
            <a:chOff x="889090" y="2310329"/>
            <a:chExt cx="3966861" cy="4432589"/>
          </a:xfrm>
        </p:grpSpPr>
        <p:grpSp>
          <p:nvGrpSpPr>
            <p:cNvPr id="15" name="Group 14">
              <a:extLst>
                <a:ext uri="{FF2B5EF4-FFF2-40B4-BE49-F238E27FC236}">
                  <a16:creationId xmlns:a16="http://schemas.microsoft.com/office/drawing/2014/main" id="{2BD6DBF5-9941-4407-BAF0-3D48B99F9C91}"/>
                </a:ext>
              </a:extLst>
            </p:cNvPr>
            <p:cNvGrpSpPr/>
            <p:nvPr/>
          </p:nvGrpSpPr>
          <p:grpSpPr>
            <a:xfrm>
              <a:off x="889090" y="2310329"/>
              <a:ext cx="3966861" cy="4432589"/>
              <a:chOff x="970246" y="1788777"/>
              <a:chExt cx="3966861" cy="4432589"/>
            </a:xfrm>
          </p:grpSpPr>
          <p:grpSp>
            <p:nvGrpSpPr>
              <p:cNvPr id="10" name="Group 9">
                <a:extLst>
                  <a:ext uri="{FF2B5EF4-FFF2-40B4-BE49-F238E27FC236}">
                    <a16:creationId xmlns:a16="http://schemas.microsoft.com/office/drawing/2014/main" id="{FCC20224-22E3-4799-8746-253C2FED0A28}"/>
                  </a:ext>
                </a:extLst>
              </p:cNvPr>
              <p:cNvGrpSpPr/>
              <p:nvPr/>
            </p:nvGrpSpPr>
            <p:grpSpPr>
              <a:xfrm>
                <a:off x="1094312" y="1788777"/>
                <a:ext cx="3842795" cy="4015456"/>
                <a:chOff x="1019783" y="2275446"/>
                <a:chExt cx="3842795" cy="4015456"/>
              </a:xfrm>
            </p:grpSpPr>
            <p:pic>
              <p:nvPicPr>
                <p:cNvPr id="8" name="Picture 7">
                  <a:extLst>
                    <a:ext uri="{FF2B5EF4-FFF2-40B4-BE49-F238E27FC236}">
                      <a16:creationId xmlns:a16="http://schemas.microsoft.com/office/drawing/2014/main" id="{EE52C152-A839-4E3D-8118-CFC2A394EEFF}"/>
                    </a:ext>
                  </a:extLst>
                </p:cNvPr>
                <p:cNvPicPr>
                  <a:picLocks noChangeAspect="1"/>
                </p:cNvPicPr>
                <p:nvPr/>
              </p:nvPicPr>
              <p:blipFill>
                <a:blip r:embed="rId3"/>
                <a:stretch>
                  <a:fillRect/>
                </a:stretch>
              </p:blipFill>
              <p:spPr>
                <a:xfrm>
                  <a:off x="1019783" y="3174838"/>
                  <a:ext cx="3254044" cy="3116064"/>
                </a:xfrm>
                <a:prstGeom prst="rect">
                  <a:avLst/>
                </a:prstGeom>
              </p:spPr>
            </p:pic>
            <p:sp>
              <p:nvSpPr>
                <p:cNvPr id="9" name="TextBox 8">
                  <a:extLst>
                    <a:ext uri="{FF2B5EF4-FFF2-40B4-BE49-F238E27FC236}">
                      <a16:creationId xmlns:a16="http://schemas.microsoft.com/office/drawing/2014/main" id="{81595650-1AE7-4682-BAB8-673FAEC13287}"/>
                    </a:ext>
                  </a:extLst>
                </p:cNvPr>
                <p:cNvSpPr txBox="1"/>
                <p:nvPr/>
              </p:nvSpPr>
              <p:spPr>
                <a:xfrm>
                  <a:off x="1019783" y="2275446"/>
                  <a:ext cx="3842795" cy="923330"/>
                </a:xfrm>
                <a:prstGeom prst="rect">
                  <a:avLst/>
                </a:prstGeom>
                <a:noFill/>
              </p:spPr>
              <p:txBody>
                <a:bodyPr wrap="square" rtlCol="0">
                  <a:spAutoFit/>
                </a:bodyPr>
                <a:lstStyle/>
                <a:p>
                  <a:r>
                    <a:rPr lang="en-US" i="1"/>
                    <a:t>Standard deviation of difference between dose estimate and measured dose using a leave-one-out method:</a:t>
                  </a:r>
                </a:p>
              </p:txBody>
            </p:sp>
          </p:grpSp>
          <p:sp>
            <p:nvSpPr>
              <p:cNvPr id="14" name="TextBox 13">
                <a:extLst>
                  <a:ext uri="{FF2B5EF4-FFF2-40B4-BE49-F238E27FC236}">
                    <a16:creationId xmlns:a16="http://schemas.microsoft.com/office/drawing/2014/main" id="{C39D50DF-DB79-4AA6-8214-718409E505AA}"/>
                  </a:ext>
                </a:extLst>
              </p:cNvPr>
              <p:cNvSpPr txBox="1"/>
              <p:nvPr/>
            </p:nvSpPr>
            <p:spPr>
              <a:xfrm>
                <a:off x="970246" y="5852034"/>
                <a:ext cx="3771452" cy="369332"/>
              </a:xfrm>
              <a:prstGeom prst="rect">
                <a:avLst/>
              </a:prstGeom>
              <a:noFill/>
            </p:spPr>
            <p:txBody>
              <a:bodyPr wrap="square" rtlCol="0">
                <a:spAutoFit/>
              </a:bodyPr>
              <a:lstStyle/>
              <a:p>
                <a:r>
                  <a:rPr lang="en-US" dirty="0"/>
                  <a:t>J. Page et al., NASA/CR–2014-218180</a:t>
                </a:r>
              </a:p>
            </p:txBody>
          </p:sp>
        </p:grpSp>
        <p:sp>
          <p:nvSpPr>
            <p:cNvPr id="17" name="Rectangle 16">
              <a:extLst>
                <a:ext uri="{FF2B5EF4-FFF2-40B4-BE49-F238E27FC236}">
                  <a16:creationId xmlns:a16="http://schemas.microsoft.com/office/drawing/2014/main" id="{BEAFB1DE-C5CE-447C-84E5-729BE8F4B8EA}"/>
                </a:ext>
              </a:extLst>
            </p:cNvPr>
            <p:cNvSpPr/>
            <p:nvPr/>
          </p:nvSpPr>
          <p:spPr>
            <a:xfrm>
              <a:off x="3414680" y="3489966"/>
              <a:ext cx="852520" cy="281344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3B2C5808-94F8-4B1C-BB30-84F0DA135BFA}"/>
              </a:ext>
            </a:extLst>
          </p:cNvPr>
          <p:cNvGrpSpPr/>
          <p:nvPr/>
        </p:nvGrpSpPr>
        <p:grpSpPr>
          <a:xfrm>
            <a:off x="6065714" y="2455045"/>
            <a:ext cx="4777367" cy="4383687"/>
            <a:chOff x="6065714" y="2455045"/>
            <a:chExt cx="4777367" cy="4383687"/>
          </a:xfrm>
        </p:grpSpPr>
        <p:grpSp>
          <p:nvGrpSpPr>
            <p:cNvPr id="16" name="Group 15">
              <a:extLst>
                <a:ext uri="{FF2B5EF4-FFF2-40B4-BE49-F238E27FC236}">
                  <a16:creationId xmlns:a16="http://schemas.microsoft.com/office/drawing/2014/main" id="{16ABBE14-B75D-4F99-AEDC-C5090FE54088}"/>
                </a:ext>
              </a:extLst>
            </p:cNvPr>
            <p:cNvGrpSpPr/>
            <p:nvPr/>
          </p:nvGrpSpPr>
          <p:grpSpPr>
            <a:xfrm>
              <a:off x="6065714" y="3101580"/>
              <a:ext cx="4777367" cy="3737152"/>
              <a:chOff x="6129540" y="2506071"/>
              <a:chExt cx="4777367" cy="3737152"/>
            </a:xfrm>
          </p:grpSpPr>
          <p:pic>
            <p:nvPicPr>
              <p:cNvPr id="6" name="Picture 5">
                <a:extLst>
                  <a:ext uri="{FF2B5EF4-FFF2-40B4-BE49-F238E27FC236}">
                    <a16:creationId xmlns:a16="http://schemas.microsoft.com/office/drawing/2014/main" id="{09F68055-93FB-457B-BB9D-AC06A38CFEB5}"/>
                  </a:ext>
                </a:extLst>
              </p:cNvPr>
              <p:cNvPicPr>
                <a:picLocks noChangeAspect="1"/>
              </p:cNvPicPr>
              <p:nvPr/>
            </p:nvPicPr>
            <p:blipFill>
              <a:blip r:embed="rId4"/>
              <a:stretch>
                <a:fillRect/>
              </a:stretch>
            </p:blipFill>
            <p:spPr>
              <a:xfrm>
                <a:off x="6165607" y="2506071"/>
                <a:ext cx="4606950" cy="3456672"/>
              </a:xfrm>
              <a:prstGeom prst="rect">
                <a:avLst/>
              </a:prstGeom>
            </p:spPr>
          </p:pic>
          <p:sp>
            <p:nvSpPr>
              <p:cNvPr id="13" name="TextBox 12">
                <a:extLst>
                  <a:ext uri="{FF2B5EF4-FFF2-40B4-BE49-F238E27FC236}">
                    <a16:creationId xmlns:a16="http://schemas.microsoft.com/office/drawing/2014/main" id="{DCA1966F-D959-4211-A60D-70F0CEDFF40B}"/>
                  </a:ext>
                </a:extLst>
              </p:cNvPr>
              <p:cNvSpPr txBox="1"/>
              <p:nvPr/>
            </p:nvSpPr>
            <p:spPr>
              <a:xfrm>
                <a:off x="6129540" y="5873891"/>
                <a:ext cx="4777367" cy="369332"/>
              </a:xfrm>
              <a:prstGeom prst="rect">
                <a:avLst/>
              </a:prstGeom>
              <a:noFill/>
            </p:spPr>
            <p:txBody>
              <a:bodyPr wrap="square" rtlCol="0">
                <a:spAutoFit/>
              </a:bodyPr>
              <a:lstStyle/>
              <a:p>
                <a:r>
                  <a:rPr lang="en-US" dirty="0"/>
                  <a:t>J. Page et al., NASA/CR–2020-220589/Volume I </a:t>
                </a:r>
              </a:p>
            </p:txBody>
          </p:sp>
        </p:grpSp>
        <p:sp>
          <p:nvSpPr>
            <p:cNvPr id="18" name="TextBox 17">
              <a:extLst>
                <a:ext uri="{FF2B5EF4-FFF2-40B4-BE49-F238E27FC236}">
                  <a16:creationId xmlns:a16="http://schemas.microsoft.com/office/drawing/2014/main" id="{AAC6AE89-3D12-4A5D-AC6B-19F1BDB2662E}"/>
                </a:ext>
              </a:extLst>
            </p:cNvPr>
            <p:cNvSpPr txBox="1"/>
            <p:nvPr/>
          </p:nvSpPr>
          <p:spPr>
            <a:xfrm>
              <a:off x="6621517" y="2455045"/>
              <a:ext cx="3896225" cy="923330"/>
            </a:xfrm>
            <a:prstGeom prst="rect">
              <a:avLst/>
            </a:prstGeom>
            <a:noFill/>
          </p:spPr>
          <p:txBody>
            <a:bodyPr wrap="square" rtlCol="0">
              <a:spAutoFit/>
            </a:bodyPr>
            <a:lstStyle/>
            <a:p>
              <a:r>
                <a:rPr lang="en-US" i="1"/>
                <a:t>Histogram of differences between dose estimate and measured dose using a leave-one-out method:</a:t>
              </a:r>
            </a:p>
          </p:txBody>
        </p:sp>
      </p:grpSp>
    </p:spTree>
    <p:extLst>
      <p:ext uri="{BB962C8B-B14F-4D97-AF65-F5344CB8AC3E}">
        <p14:creationId xmlns:p14="http://schemas.microsoft.com/office/powerpoint/2010/main" val="2545954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B02273-2C7E-4F51-A5EF-5B8C6E5D4CD1}"/>
              </a:ext>
            </a:extLst>
          </p:cNvPr>
          <p:cNvSpPr>
            <a:spLocks noGrp="1"/>
          </p:cNvSpPr>
          <p:nvPr>
            <p:ph type="title"/>
          </p:nvPr>
        </p:nvSpPr>
        <p:spPr/>
        <p:txBody>
          <a:bodyPr/>
          <a:lstStyle/>
          <a:p>
            <a:r>
              <a:rPr lang="en-US"/>
              <a:t>Previous model results assumed no dose error</a:t>
            </a:r>
          </a:p>
        </p:txBody>
      </p:sp>
      <p:sp>
        <p:nvSpPr>
          <p:cNvPr id="4" name="TextBox 3">
            <a:extLst>
              <a:ext uri="{FF2B5EF4-FFF2-40B4-BE49-F238E27FC236}">
                <a16:creationId xmlns:a16="http://schemas.microsoft.com/office/drawing/2014/main" id="{786B2C8D-E201-4942-89BB-ED9A30685414}"/>
              </a:ext>
            </a:extLst>
          </p:cNvPr>
          <p:cNvSpPr txBox="1"/>
          <p:nvPr/>
        </p:nvSpPr>
        <p:spPr>
          <a:xfrm>
            <a:off x="4797552" y="6425606"/>
            <a:ext cx="69375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a:ea typeface="ＭＳ Ｐゴシック"/>
              </a:rPr>
              <a:t>J. Lee et al. J. Acoustical Soc. Am., 147:2222,  2020.</a:t>
            </a:r>
          </a:p>
        </p:txBody>
      </p:sp>
      <p:grpSp>
        <p:nvGrpSpPr>
          <p:cNvPr id="2" name="Group 1">
            <a:extLst>
              <a:ext uri="{FF2B5EF4-FFF2-40B4-BE49-F238E27FC236}">
                <a16:creationId xmlns:a16="http://schemas.microsoft.com/office/drawing/2014/main" id="{0E866318-6807-4D3D-89E8-775DB38BA0BB}"/>
              </a:ext>
            </a:extLst>
          </p:cNvPr>
          <p:cNvGrpSpPr/>
          <p:nvPr/>
        </p:nvGrpSpPr>
        <p:grpSpPr>
          <a:xfrm>
            <a:off x="4306231" y="1090087"/>
            <a:ext cx="7735253" cy="5335519"/>
            <a:chOff x="3310809" y="1090087"/>
            <a:chExt cx="7735253" cy="5335519"/>
          </a:xfrm>
        </p:grpSpPr>
        <p:pic>
          <p:nvPicPr>
            <p:cNvPr id="5" name="Picture 4">
              <a:extLst>
                <a:ext uri="{FF2B5EF4-FFF2-40B4-BE49-F238E27FC236}">
                  <a16:creationId xmlns:a16="http://schemas.microsoft.com/office/drawing/2014/main" id="{23B43DFF-110C-4E70-A804-F0B10DAB7FFE}"/>
                </a:ext>
              </a:extLst>
            </p:cNvPr>
            <p:cNvPicPr>
              <a:picLocks noChangeAspect="1"/>
            </p:cNvPicPr>
            <p:nvPr/>
          </p:nvPicPr>
          <p:blipFill>
            <a:blip r:embed="rId3"/>
            <a:stretch>
              <a:fillRect/>
            </a:stretch>
          </p:blipFill>
          <p:spPr>
            <a:xfrm>
              <a:off x="3310809" y="1090087"/>
              <a:ext cx="4512325" cy="5335519"/>
            </a:xfrm>
            <a:prstGeom prst="rect">
              <a:avLst/>
            </a:prstGeom>
          </p:spPr>
        </p:pic>
        <p:pic>
          <p:nvPicPr>
            <p:cNvPr id="6" name="Picture 5">
              <a:extLst>
                <a:ext uri="{FF2B5EF4-FFF2-40B4-BE49-F238E27FC236}">
                  <a16:creationId xmlns:a16="http://schemas.microsoft.com/office/drawing/2014/main" id="{8587225B-4D88-49E4-9C13-2E77203F78B0}"/>
                </a:ext>
              </a:extLst>
            </p:cNvPr>
            <p:cNvPicPr>
              <a:picLocks noChangeAspect="1"/>
            </p:cNvPicPr>
            <p:nvPr/>
          </p:nvPicPr>
          <p:blipFill>
            <a:blip r:embed="rId4"/>
            <a:stretch>
              <a:fillRect/>
            </a:stretch>
          </p:blipFill>
          <p:spPr>
            <a:xfrm>
              <a:off x="8019248" y="3005094"/>
              <a:ext cx="1759853" cy="847812"/>
            </a:xfrm>
            <a:prstGeom prst="rect">
              <a:avLst/>
            </a:prstGeom>
          </p:spPr>
        </p:pic>
        <p:sp>
          <p:nvSpPr>
            <p:cNvPr id="7" name="TextBox 6">
              <a:extLst>
                <a:ext uri="{FF2B5EF4-FFF2-40B4-BE49-F238E27FC236}">
                  <a16:creationId xmlns:a16="http://schemas.microsoft.com/office/drawing/2014/main" id="{514AFC9A-A506-41B2-895A-AE3C38B84EB3}"/>
                </a:ext>
              </a:extLst>
            </p:cNvPr>
            <p:cNvSpPr txBox="1"/>
            <p:nvPr/>
          </p:nvSpPr>
          <p:spPr>
            <a:xfrm>
              <a:off x="8302592" y="3073729"/>
              <a:ext cx="2743470"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Helvetica"/>
                  <a:ea typeface="ＭＳ Ｐゴシック"/>
                </a:rPr>
                <a:t>Large Community Test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Helvetica"/>
                  <a:ea typeface="ＭＳ Ｐゴシック"/>
                </a:rPr>
                <a:t>Small Community Test</a:t>
              </a:r>
            </a:p>
          </p:txBody>
        </p:sp>
      </p:grpSp>
      <p:sp>
        <p:nvSpPr>
          <p:cNvPr id="9" name="Content Placeholder 1">
            <a:extLst>
              <a:ext uri="{FF2B5EF4-FFF2-40B4-BE49-F238E27FC236}">
                <a16:creationId xmlns:a16="http://schemas.microsoft.com/office/drawing/2014/main" id="{9AEE336F-6B0B-49A3-AB53-0240003F426D}"/>
              </a:ext>
            </a:extLst>
          </p:cNvPr>
          <p:cNvSpPr>
            <a:spLocks noGrp="1"/>
          </p:cNvSpPr>
          <p:nvPr>
            <p:ph idx="1"/>
          </p:nvPr>
        </p:nvSpPr>
        <p:spPr>
          <a:xfrm>
            <a:off x="101600" y="1221189"/>
            <a:ext cx="5006428" cy="5380856"/>
          </a:xfrm>
        </p:spPr>
        <p:txBody>
          <a:bodyPr/>
          <a:lstStyle/>
          <a:p>
            <a:r>
              <a:rPr lang="en-US"/>
              <a:t>Bayesian Multilevel Logistic Regression Model</a:t>
            </a:r>
          </a:p>
          <a:p>
            <a:pPr lvl="1"/>
            <a:r>
              <a:rPr lang="en-US"/>
              <a:t>Shared slope</a:t>
            </a:r>
          </a:p>
          <a:p>
            <a:pPr lvl="1"/>
            <a:r>
              <a:rPr lang="en-US"/>
              <a:t>Random intercept</a:t>
            </a:r>
          </a:p>
        </p:txBody>
      </p:sp>
    </p:spTree>
    <p:extLst>
      <p:ext uri="{BB962C8B-B14F-4D97-AF65-F5344CB8AC3E}">
        <p14:creationId xmlns:p14="http://schemas.microsoft.com/office/powerpoint/2010/main" val="508177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58CD7-2A44-4F6A-B93A-CF450B2A7463}"/>
              </a:ext>
            </a:extLst>
          </p:cNvPr>
          <p:cNvSpPr>
            <a:spLocks noGrp="1"/>
          </p:cNvSpPr>
          <p:nvPr>
            <p:ph type="title"/>
          </p:nvPr>
        </p:nvSpPr>
        <p:spPr/>
        <p:txBody>
          <a:bodyPr/>
          <a:lstStyle/>
          <a:p>
            <a:r>
              <a:rPr lang="en-US"/>
              <a:t>Simulated dose-response dataset with error overview</a:t>
            </a:r>
          </a:p>
        </p:txBody>
      </p:sp>
      <p:sp>
        <p:nvSpPr>
          <p:cNvPr id="7" name="Content Placeholder 1">
            <a:extLst>
              <a:ext uri="{FF2B5EF4-FFF2-40B4-BE49-F238E27FC236}">
                <a16:creationId xmlns:a16="http://schemas.microsoft.com/office/drawing/2014/main" id="{6D207849-A8D0-4789-8EFB-B730310D06FD}"/>
              </a:ext>
            </a:extLst>
          </p:cNvPr>
          <p:cNvSpPr>
            <a:spLocks noGrp="1"/>
          </p:cNvSpPr>
          <p:nvPr>
            <p:ph idx="1"/>
          </p:nvPr>
        </p:nvSpPr>
        <p:spPr>
          <a:xfrm>
            <a:off x="101600" y="1130646"/>
            <a:ext cx="11988800" cy="5380856"/>
          </a:xfrm>
        </p:spPr>
        <p:txBody>
          <a:bodyPr/>
          <a:lstStyle/>
          <a:p>
            <a:pPr>
              <a:spcBef>
                <a:spcPts val="0"/>
              </a:spcBef>
            </a:pPr>
            <a:r>
              <a:rPr lang="en-US"/>
              <a:t>Goals:</a:t>
            </a:r>
          </a:p>
          <a:p>
            <a:pPr lvl="1">
              <a:spcBef>
                <a:spcPts val="0"/>
              </a:spcBef>
            </a:pPr>
            <a:r>
              <a:rPr lang="en-US"/>
              <a:t>Assess impact of dose error on dose-response curves for future X-59 tests</a:t>
            </a:r>
          </a:p>
          <a:p>
            <a:pPr lvl="1">
              <a:spcBef>
                <a:spcPts val="0"/>
              </a:spcBef>
            </a:pPr>
            <a:r>
              <a:rPr lang="en-US"/>
              <a:t>Assess impact of number of participants on dose-response curves for future X-59 tests</a:t>
            </a:r>
          </a:p>
          <a:p>
            <a:pPr>
              <a:spcBef>
                <a:spcPts val="0"/>
              </a:spcBef>
            </a:pPr>
            <a:r>
              <a:rPr lang="en-US"/>
              <a:t>Approach:</a:t>
            </a:r>
          </a:p>
          <a:p>
            <a:pPr lvl="1">
              <a:spcBef>
                <a:spcPts val="0"/>
              </a:spcBef>
            </a:pPr>
            <a:r>
              <a:rPr lang="en-US"/>
              <a:t>Generate dataset of simulated participants based on a known underlying population model</a:t>
            </a:r>
          </a:p>
          <a:p>
            <a:pPr lvl="1">
              <a:spcBef>
                <a:spcPts val="0"/>
              </a:spcBef>
            </a:pPr>
            <a:r>
              <a:rPr lang="en-US"/>
              <a:t>Expose the simulated population to true doses and record their true responses</a:t>
            </a:r>
          </a:p>
          <a:p>
            <a:pPr lvl="1">
              <a:spcBef>
                <a:spcPts val="0"/>
              </a:spcBef>
            </a:pPr>
            <a:r>
              <a:rPr lang="en-US"/>
              <a:t>Perturb the true doses to simulate dose error</a:t>
            </a:r>
          </a:p>
          <a:p>
            <a:pPr lvl="1">
              <a:spcBef>
                <a:spcPts val="0"/>
              </a:spcBef>
            </a:pPr>
            <a:r>
              <a:rPr lang="en-US"/>
              <a:t>Fit models to the perturbed dose, true response data</a:t>
            </a:r>
          </a:p>
          <a:p>
            <a:pPr lvl="1">
              <a:spcBef>
                <a:spcPts val="0"/>
              </a:spcBef>
            </a:pPr>
            <a:r>
              <a:rPr lang="en-US"/>
              <a:t>Assess the accuracy and precision of the models to the known underlying population model</a:t>
            </a:r>
          </a:p>
          <a:p>
            <a:pPr lvl="2">
              <a:spcBef>
                <a:spcPts val="0"/>
              </a:spcBef>
            </a:pPr>
            <a:r>
              <a:rPr lang="en-US"/>
              <a:t>Vary the dose error</a:t>
            </a:r>
          </a:p>
          <a:p>
            <a:pPr lvl="2">
              <a:spcBef>
                <a:spcPts val="0"/>
              </a:spcBef>
            </a:pPr>
            <a:r>
              <a:rPr lang="en-US"/>
              <a:t>Vary the number of participants</a:t>
            </a:r>
          </a:p>
          <a:p>
            <a:pPr lvl="2">
              <a:spcBef>
                <a:spcPts val="0"/>
              </a:spcBef>
            </a:pPr>
            <a:endParaRPr lang="en-US"/>
          </a:p>
          <a:p>
            <a:pPr lvl="2">
              <a:spcBef>
                <a:spcPts val="0"/>
              </a:spcBef>
            </a:pPr>
            <a:endParaRPr lang="en-US"/>
          </a:p>
          <a:p>
            <a:pPr>
              <a:spcBef>
                <a:spcPts val="0"/>
              </a:spcBef>
            </a:pPr>
            <a:r>
              <a:rPr lang="en-US"/>
              <a:t>Next slides:</a:t>
            </a:r>
          </a:p>
          <a:p>
            <a:pPr lvl="1">
              <a:spcBef>
                <a:spcPts val="0"/>
              </a:spcBef>
            </a:pPr>
            <a:r>
              <a:rPr lang="en-US"/>
              <a:t>Population model</a:t>
            </a:r>
          </a:p>
          <a:p>
            <a:pPr lvl="1">
              <a:spcBef>
                <a:spcPts val="0"/>
              </a:spcBef>
            </a:pPr>
            <a:r>
              <a:rPr lang="en-US"/>
              <a:t>Dose schedule and error</a:t>
            </a:r>
          </a:p>
          <a:p>
            <a:pPr lvl="1">
              <a:spcBef>
                <a:spcPts val="0"/>
              </a:spcBef>
            </a:pPr>
            <a:r>
              <a:rPr lang="en-US"/>
              <a:t>Modeling approach</a:t>
            </a:r>
          </a:p>
          <a:p>
            <a:pPr lvl="1">
              <a:spcBef>
                <a:spcPts val="0"/>
              </a:spcBef>
            </a:pPr>
            <a:r>
              <a:rPr lang="en-US"/>
              <a:t>Results</a:t>
            </a:r>
          </a:p>
          <a:p>
            <a:pPr lvl="1">
              <a:spcBef>
                <a:spcPts val="0"/>
              </a:spcBef>
            </a:pPr>
            <a:endParaRPr lang="en-US"/>
          </a:p>
        </p:txBody>
      </p:sp>
    </p:spTree>
    <p:extLst>
      <p:ext uri="{BB962C8B-B14F-4D97-AF65-F5344CB8AC3E}">
        <p14:creationId xmlns:p14="http://schemas.microsoft.com/office/powerpoint/2010/main" val="736999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1F143B5A-7DD2-499F-B40F-8750F3802EEC}"/>
                  </a:ext>
                </a:extLst>
              </p:cNvPr>
              <p:cNvSpPr>
                <a:spLocks noGrp="1"/>
              </p:cNvSpPr>
              <p:nvPr>
                <p:ph idx="1"/>
              </p:nvPr>
            </p:nvSpPr>
            <p:spPr>
              <a:xfrm>
                <a:off x="101600" y="1114097"/>
                <a:ext cx="6137154" cy="5487948"/>
              </a:xfrm>
            </p:spPr>
            <p:txBody>
              <a:bodyPr/>
              <a:lstStyle/>
              <a:p>
                <a:r>
                  <a:rPr lang="en-US"/>
                  <a:t>Assume the QSF18 population modeled as a multilevel logistic function with shared slope and a random intercept</a:t>
                </a:r>
                <a:br>
                  <a:rPr lang="en-US"/>
                </a:br>
                <a:endParaRPr lang="en-US"/>
              </a:p>
              <a:p>
                <a:pPr marL="0"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𝐻𝐴</m:t>
                                      </m:r>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𝐻𝐴</m:t>
                                      </m:r>
                                      <m:r>
                                        <a:rPr lang="en-US" b="0" i="1" smtClean="0">
                                          <a:latin typeface="Cambria Math" panose="02040503050406030204" pitchFamily="18" charset="0"/>
                                        </a:rPr>
                                        <m:t>=0</m:t>
                                      </m:r>
                                    </m:sub>
                                  </m:sSub>
                                </m:den>
                              </m:f>
                            </m:e>
                          </m:d>
                        </m:e>
                      </m:fun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𝑁𝑜𝑖𝑠𝑒</m:t>
                      </m:r>
                      <m:r>
                        <a:rPr lang="en-US" b="0" i="1" smtClean="0">
                          <a:latin typeface="Cambria Math" panose="02040503050406030204" pitchFamily="18" charset="0"/>
                        </a:rPr>
                        <m:t> </m:t>
                      </m:r>
                      <m:r>
                        <a:rPr lang="en-US" b="0" i="1" smtClean="0">
                          <a:latin typeface="Cambria Math" panose="02040503050406030204" pitchFamily="18" charset="0"/>
                        </a:rPr>
                        <m:t>𝐷𝑜𝑠𝑒</m:t>
                      </m:r>
                    </m:oMath>
                  </m:oMathPara>
                </a14:m>
                <a:endParaRPr lang="en-US" b="0"/>
              </a:p>
              <a:p>
                <a:endParaRPr lang="en-US"/>
              </a:p>
              <a:p>
                <a:r>
                  <a:rPr lang="en-US"/>
                  <a:t>Shared slope: </a:t>
                </a:r>
                <a14:m>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𝛽</m:t>
                        </m:r>
                      </m:e>
                      <m:sub>
                        <m:r>
                          <a:rPr lang="en-US" b="0" i="1">
                            <a:latin typeface="Cambria Math" panose="02040503050406030204" pitchFamily="18" charset="0"/>
                          </a:rPr>
                          <m:t>1</m:t>
                        </m:r>
                      </m:sub>
                    </m:sSub>
                    <m:r>
                      <a:rPr lang="en-US" b="0" i="1">
                        <a:latin typeface="Cambria Math" panose="02040503050406030204" pitchFamily="18" charset="0"/>
                      </a:rPr>
                      <m:t>=0.153</m:t>
                    </m:r>
                  </m:oMath>
                </a14:m>
                <a:endParaRPr lang="en-US" b="0"/>
              </a:p>
              <a:p>
                <a:r>
                  <a:rPr lang="en-US"/>
                  <a:t>Random intercept: </a:t>
                </a:r>
                <a14:m>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𝛽</m:t>
                        </m:r>
                      </m:e>
                      <m:sub>
                        <m:r>
                          <a:rPr lang="en-US" b="0" i="1">
                            <a:latin typeface="Cambria Math" panose="02040503050406030204" pitchFamily="18" charset="0"/>
                          </a:rPr>
                          <m:t>0</m:t>
                        </m:r>
                        <m:r>
                          <a:rPr lang="en-US" b="0" i="1">
                            <a:latin typeface="Cambria Math" panose="02040503050406030204" pitchFamily="18" charset="0"/>
                          </a:rPr>
                          <m:t>𝑖</m:t>
                        </m:r>
                      </m:sub>
                    </m:sSub>
                    <m:r>
                      <a:rPr lang="en-US" b="0" i="1">
                        <a:latin typeface="Cambria Math" panose="02040503050406030204" pitchFamily="18" charset="0"/>
                      </a:rPr>
                      <m:t>~</m:t>
                    </m:r>
                    <m:r>
                      <a:rPr lang="en-US" b="0" i="1">
                        <a:latin typeface="Cambria Math" panose="02040503050406030204" pitchFamily="18" charset="0"/>
                      </a:rPr>
                      <m:t>𝑁</m:t>
                    </m:r>
                    <m:r>
                      <a:rPr lang="en-US" b="0" i="1">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𝛽</m:t>
                        </m:r>
                      </m:e>
                      <m:sub>
                        <m:r>
                          <a:rPr lang="en-US" b="0" i="1">
                            <a:latin typeface="Cambria Math" panose="02040503050406030204" pitchFamily="18" charset="0"/>
                          </a:rPr>
                          <m:t>0</m:t>
                        </m:r>
                      </m:sub>
                    </m:sSub>
                    <m:r>
                      <a:rPr lang="en-US" b="0" i="1">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𝜎</m:t>
                        </m:r>
                      </m:e>
                      <m:sub>
                        <m:r>
                          <a:rPr lang="en-US" b="0" i="1">
                            <a:latin typeface="Cambria Math" panose="02040503050406030204" pitchFamily="18" charset="0"/>
                          </a:rPr>
                          <m:t>𝑅𝐸</m:t>
                        </m:r>
                      </m:sub>
                    </m:sSub>
                    <m:r>
                      <a:rPr lang="en-US" b="0" i="1">
                        <a:latin typeface="Cambria Math" panose="02040503050406030204" pitchFamily="18" charset="0"/>
                      </a:rPr>
                      <m:t>)</m:t>
                    </m:r>
                  </m:oMath>
                </a14:m>
                <a:endParaRPr lang="en-US" b="0"/>
              </a:p>
              <a:p>
                <a:r>
                  <a:rPr lang="en-US" b="1"/>
                  <a:t>Mean intercept: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sub>
                    </m:sSub>
                    <m:r>
                      <a:rPr lang="en-US" b="0" i="1" smtClean="0">
                        <a:latin typeface="Cambria Math" panose="02040503050406030204" pitchFamily="18" charset="0"/>
                      </a:rPr>
                      <m:t>=−19</m:t>
                    </m:r>
                  </m:oMath>
                </a14:m>
                <a:endParaRPr lang="en-US" b="0"/>
              </a:p>
              <a:p>
                <a:r>
                  <a:rPr lang="en-US"/>
                  <a:t>Random effects standard deviation: </a:t>
                </a:r>
                <a:br>
                  <a:rPr lang="en-US"/>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𝑅𝐸</m:t>
                        </m:r>
                      </m:sub>
                    </m:sSub>
                    <m:r>
                      <a:rPr lang="en-US" b="0" i="1" smtClean="0">
                        <a:latin typeface="Cambria Math" panose="02040503050406030204" pitchFamily="18" charset="0"/>
                      </a:rPr>
                      <m:t>=2.451</m:t>
                    </m:r>
                  </m:oMath>
                </a14:m>
                <a:r>
                  <a:rPr lang="en-US" b="0"/>
                  <a:t> </a:t>
                </a:r>
              </a:p>
              <a:p>
                <a:r>
                  <a:rPr lang="en-US"/>
                  <a:t>Number of participants was varied </a:t>
                </a:r>
                <a:br>
                  <a:rPr lang="en-US"/>
                </a:br>
                <a:r>
                  <a:rPr lang="en-US"/>
                  <a:t>from 50 to 10,000</a:t>
                </a:r>
              </a:p>
              <a:p>
                <a:endParaRPr lang="en-US"/>
              </a:p>
              <a:p>
                <a:endParaRPr lang="en-US"/>
              </a:p>
            </p:txBody>
          </p:sp>
        </mc:Choice>
        <mc:Fallback xmlns="">
          <p:sp>
            <p:nvSpPr>
              <p:cNvPr id="2" name="Content Placeholder 1">
                <a:extLst>
                  <a:ext uri="{FF2B5EF4-FFF2-40B4-BE49-F238E27FC236}">
                    <a16:creationId xmlns:a16="http://schemas.microsoft.com/office/drawing/2014/main" id="{1F143B5A-7DD2-499F-B40F-8750F3802EEC}"/>
                  </a:ext>
                </a:extLst>
              </p:cNvPr>
              <p:cNvSpPr>
                <a:spLocks noGrp="1" noRot="1" noChangeAspect="1" noMove="1" noResize="1" noEditPoints="1" noAdjustHandles="1" noChangeArrowheads="1" noChangeShapeType="1" noTextEdit="1"/>
              </p:cNvSpPr>
              <p:nvPr>
                <p:ph idx="1"/>
              </p:nvPr>
            </p:nvSpPr>
            <p:spPr>
              <a:xfrm>
                <a:off x="101600" y="1114097"/>
                <a:ext cx="6137154" cy="5487948"/>
              </a:xfrm>
              <a:blipFill>
                <a:blip r:embed="rId3"/>
                <a:stretch>
                  <a:fillRect l="-1392" t="-889" r="-1789" b="-7222"/>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85C68E2-69BA-421B-A843-F588EA61B4DB}"/>
              </a:ext>
            </a:extLst>
          </p:cNvPr>
          <p:cNvSpPr>
            <a:spLocks noGrp="1"/>
          </p:cNvSpPr>
          <p:nvPr>
            <p:ph type="title"/>
          </p:nvPr>
        </p:nvSpPr>
        <p:spPr/>
        <p:txBody>
          <a:bodyPr/>
          <a:lstStyle/>
          <a:p>
            <a:r>
              <a:rPr lang="en-US"/>
              <a:t>Simulated dose-response dataset: population model</a:t>
            </a:r>
          </a:p>
        </p:txBody>
      </p:sp>
      <p:pic>
        <p:nvPicPr>
          <p:cNvPr id="4" name="Graphic 3">
            <a:extLst>
              <a:ext uri="{FF2B5EF4-FFF2-40B4-BE49-F238E27FC236}">
                <a16:creationId xmlns:a16="http://schemas.microsoft.com/office/drawing/2014/main" id="{D34F9208-ECEA-41E3-B0EA-2BF2CCC876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96001" y="954136"/>
            <a:ext cx="5795125" cy="434634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B6959D1-164A-450F-8BA9-1B6D2E045B9C}"/>
                  </a:ext>
                </a:extLst>
              </p:cNvPr>
              <p:cNvSpPr txBox="1"/>
              <p:nvPr/>
            </p:nvSpPr>
            <p:spPr>
              <a:xfrm>
                <a:off x="5633546" y="5300480"/>
                <a:ext cx="6257582" cy="1478162"/>
              </a:xfrm>
              <a:prstGeom prst="rect">
                <a:avLst/>
              </a:prstGeom>
              <a:noFill/>
            </p:spPr>
            <p:txBody>
              <a:bodyPr wrap="square" rtlCol="0">
                <a:spAutoFit/>
              </a:bodyPr>
              <a:lstStyle/>
              <a:p>
                <a:r>
                  <a:rPr lang="en-US" sz="2000" b="1" dirty="0"/>
                  <a:t>Integrating over the random effects gives the population summary curve (</a:t>
                </a:r>
                <a:r>
                  <a:rPr lang="en-US" sz="2000" b="1" dirty="0" err="1"/>
                  <a:t>Pavlou</a:t>
                </a:r>
                <a:r>
                  <a:rPr lang="en-US" sz="2000" b="1" dirty="0"/>
                  <a:t> et al., 2015):</a:t>
                </a: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𝐻𝐴</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𝐷𝑜𝑠𝑒</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𝑅𝐸</m:t>
                              </m:r>
                            </m:sub>
                          </m:sSub>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rPr>
                                <m:t>𝜋</m:t>
                              </m:r>
                            </m:e>
                          </m:rad>
                        </m:den>
                      </m:f>
                      <m:nary>
                        <m:naryPr>
                          <m:limLoc m:val="undOvr"/>
                          <m:subHide m:val="on"/>
                          <m:supHide m:val="on"/>
                          <m:ctrlPr>
                            <a:rPr lang="en-US" b="0" i="1" smtClean="0">
                              <a:latin typeface="Cambria Math" panose="02040503050406030204" pitchFamily="18" charset="0"/>
                            </a:rPr>
                          </m:ctrlPr>
                        </m:naryPr>
                        <m:sub/>
                        <m:sup/>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1</m:t>
                                      </m:r>
                                    </m:sub>
                                  </m:sSub>
                                  <m:r>
                                    <a:rPr lang="en-US" b="0" i="1" smtClean="0">
                                      <a:latin typeface="Cambria Math" panose="02040503050406030204" pitchFamily="18" charset="0"/>
                                    </a:rPr>
                                    <m:t>𝐷𝑜𝑠𝑒</m:t>
                                  </m:r>
                                  <m:r>
                                    <a:rPr lang="en-US" b="0" i="1" smtClean="0">
                                      <a:latin typeface="Cambria Math" panose="02040503050406030204" pitchFamily="18" charset="0"/>
                                    </a:rPr>
                                    <m:t>)</m:t>
                                  </m:r>
                                </m:sup>
                              </m:sSup>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𝑅𝐸</m:t>
                                              </m:r>
                                            </m:sub>
                                          </m:sSub>
                                        </m:den>
                                      </m:f>
                                    </m:e>
                                  </m:d>
                                </m:e>
                                <m:sup>
                                  <m:r>
                                    <a:rPr lang="en-US" b="0" i="1" smtClean="0">
                                      <a:latin typeface="Cambria Math" panose="02040503050406030204" pitchFamily="18" charset="0"/>
                                    </a:rPr>
                                    <m:t>2</m:t>
                                  </m:r>
                                </m:sup>
                              </m:sSup>
                            </m:sup>
                          </m:sSup>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0</m:t>
                              </m:r>
                              <m:r>
                                <a:rPr lang="en-US" b="0" i="1" smtClean="0">
                                  <a:latin typeface="Cambria Math" panose="02040503050406030204" pitchFamily="18" charset="0"/>
                                </a:rPr>
                                <m:t>𝑖</m:t>
                              </m:r>
                            </m:sub>
                          </m:sSub>
                        </m:e>
                      </m:nary>
                    </m:oMath>
                  </m:oMathPara>
                </a14:m>
                <a:endParaRPr lang="en-US" dirty="0"/>
              </a:p>
            </p:txBody>
          </p:sp>
        </mc:Choice>
        <mc:Fallback xmlns="">
          <p:sp>
            <p:nvSpPr>
              <p:cNvPr id="6" name="TextBox 5">
                <a:extLst>
                  <a:ext uri="{FF2B5EF4-FFF2-40B4-BE49-F238E27FC236}">
                    <a16:creationId xmlns:a16="http://schemas.microsoft.com/office/drawing/2014/main" id="{BB6959D1-164A-450F-8BA9-1B6D2E045B9C}"/>
                  </a:ext>
                </a:extLst>
              </p:cNvPr>
              <p:cNvSpPr txBox="1">
                <a:spLocks noRot="1" noChangeAspect="1" noMove="1" noResize="1" noEditPoints="1" noAdjustHandles="1" noChangeArrowheads="1" noChangeShapeType="1" noTextEdit="1"/>
              </p:cNvSpPr>
              <p:nvPr/>
            </p:nvSpPr>
            <p:spPr>
              <a:xfrm>
                <a:off x="5633546" y="5300480"/>
                <a:ext cx="6257582" cy="1478162"/>
              </a:xfrm>
              <a:prstGeom prst="rect">
                <a:avLst/>
              </a:prstGeom>
              <a:blipFill>
                <a:blip r:embed="rId6"/>
                <a:stretch>
                  <a:fillRect l="-974" t="-2479"/>
                </a:stretch>
              </a:blipFill>
            </p:spPr>
            <p:txBody>
              <a:bodyPr/>
              <a:lstStyle/>
              <a:p>
                <a:r>
                  <a:rPr lang="en-US">
                    <a:noFill/>
                  </a:rPr>
                  <a:t> </a:t>
                </a:r>
              </a:p>
            </p:txBody>
          </p:sp>
        </mc:Fallback>
      </mc:AlternateContent>
    </p:spTree>
    <p:extLst>
      <p:ext uri="{BB962C8B-B14F-4D97-AF65-F5344CB8AC3E}">
        <p14:creationId xmlns:p14="http://schemas.microsoft.com/office/powerpoint/2010/main" val="1435374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143B5A-7DD2-499F-B40F-8750F3802EEC}"/>
              </a:ext>
            </a:extLst>
          </p:cNvPr>
          <p:cNvSpPr>
            <a:spLocks noGrp="1"/>
          </p:cNvSpPr>
          <p:nvPr>
            <p:ph idx="1"/>
          </p:nvPr>
        </p:nvSpPr>
        <p:spPr>
          <a:xfrm>
            <a:off x="101600" y="1221189"/>
            <a:ext cx="5006428" cy="5380856"/>
          </a:xfrm>
        </p:spPr>
        <p:txBody>
          <a:bodyPr/>
          <a:lstStyle/>
          <a:p>
            <a:r>
              <a:rPr lang="en-US"/>
              <a:t>Each simulated participant is subject to 86 true doses</a:t>
            </a:r>
          </a:p>
          <a:p>
            <a:pPr lvl="1"/>
            <a:r>
              <a:rPr lang="en-US"/>
              <a:t>True doses were perturbed by a draw from normal distribution with standard deviation of 2, 4, 6, or 8 dB.</a:t>
            </a:r>
          </a:p>
          <a:p>
            <a:endParaRPr lang="en-US"/>
          </a:p>
          <a:p>
            <a:endParaRPr lang="en-US"/>
          </a:p>
          <a:p>
            <a:r>
              <a:rPr lang="en-US"/>
              <a:t>Also created datasets for the cumulative noise dose</a:t>
            </a:r>
          </a:p>
        </p:txBody>
      </p:sp>
      <p:sp>
        <p:nvSpPr>
          <p:cNvPr id="3" name="Title 2">
            <a:extLst>
              <a:ext uri="{FF2B5EF4-FFF2-40B4-BE49-F238E27FC236}">
                <a16:creationId xmlns:a16="http://schemas.microsoft.com/office/drawing/2014/main" id="{585C68E2-69BA-421B-A843-F588EA61B4DB}"/>
              </a:ext>
            </a:extLst>
          </p:cNvPr>
          <p:cNvSpPr>
            <a:spLocks noGrp="1"/>
          </p:cNvSpPr>
          <p:nvPr>
            <p:ph type="title"/>
          </p:nvPr>
        </p:nvSpPr>
        <p:spPr/>
        <p:txBody>
          <a:bodyPr/>
          <a:lstStyle/>
          <a:p>
            <a:r>
              <a:rPr lang="en-US"/>
              <a:t>Simulated dose-response dataset: dose design and error</a:t>
            </a:r>
          </a:p>
        </p:txBody>
      </p:sp>
      <p:grpSp>
        <p:nvGrpSpPr>
          <p:cNvPr id="4" name="Group 3">
            <a:extLst>
              <a:ext uri="{FF2B5EF4-FFF2-40B4-BE49-F238E27FC236}">
                <a16:creationId xmlns:a16="http://schemas.microsoft.com/office/drawing/2014/main" id="{BFBB1B97-9122-4417-8162-1F62F8D44BCE}"/>
              </a:ext>
            </a:extLst>
          </p:cNvPr>
          <p:cNvGrpSpPr/>
          <p:nvPr/>
        </p:nvGrpSpPr>
        <p:grpSpPr>
          <a:xfrm>
            <a:off x="5310344" y="1221189"/>
            <a:ext cx="6141560" cy="5151348"/>
            <a:chOff x="3786187" y="1745932"/>
            <a:chExt cx="4759297" cy="3991949"/>
          </a:xfrm>
        </p:grpSpPr>
        <p:pic>
          <p:nvPicPr>
            <p:cNvPr id="5" name="Picture 4">
              <a:extLst>
                <a:ext uri="{FF2B5EF4-FFF2-40B4-BE49-F238E27FC236}">
                  <a16:creationId xmlns:a16="http://schemas.microsoft.com/office/drawing/2014/main" id="{4053FD96-5CC6-46FA-864D-78E946B6F057}"/>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3786187" y="1745932"/>
              <a:ext cx="4619625" cy="3366135"/>
            </a:xfrm>
            <a:prstGeom prst="rect">
              <a:avLst/>
            </a:prstGeom>
            <a:noFill/>
            <a:ln>
              <a:noFill/>
            </a:ln>
          </p:spPr>
        </p:pic>
        <p:sp>
          <p:nvSpPr>
            <p:cNvPr id="6" name="TextBox 5">
              <a:extLst>
                <a:ext uri="{FF2B5EF4-FFF2-40B4-BE49-F238E27FC236}">
                  <a16:creationId xmlns:a16="http://schemas.microsoft.com/office/drawing/2014/main" id="{61E7A273-6201-48EE-BEF6-67F7B98C97B2}"/>
                </a:ext>
              </a:extLst>
            </p:cNvPr>
            <p:cNvSpPr txBox="1"/>
            <p:nvPr/>
          </p:nvSpPr>
          <p:spPr>
            <a:xfrm>
              <a:off x="3840480" y="5237018"/>
              <a:ext cx="4705004" cy="500863"/>
            </a:xfrm>
            <a:prstGeom prst="rect">
              <a:avLst/>
            </a:prstGeom>
            <a:noFill/>
          </p:spPr>
          <p:txBody>
            <a:bodyPr wrap="square" rtlCol="0">
              <a:spAutoFit/>
            </a:bodyPr>
            <a:lstStyle/>
            <a:p>
              <a:r>
                <a:rPr lang="en-US" dirty="0"/>
                <a:t>From J. Page et al., “Noise Exposure Planning Report,” Interim Contract Deliverable (2021).</a:t>
              </a:r>
            </a:p>
          </p:txBody>
        </p:sp>
      </p:grpSp>
    </p:spTree>
    <p:extLst>
      <p:ext uri="{BB962C8B-B14F-4D97-AF65-F5344CB8AC3E}">
        <p14:creationId xmlns:p14="http://schemas.microsoft.com/office/powerpoint/2010/main" val="1176676946"/>
      </p:ext>
    </p:extLst>
  </p:cSld>
  <p:clrMapOvr>
    <a:masterClrMapping/>
  </p:clrMapOvr>
</p:sld>
</file>

<file path=ppt/theme/theme1.xml><?xml version="1.0" encoding="utf-8"?>
<a:theme xmlns:a="http://schemas.openxmlformats.org/drawingml/2006/main" name="ED PPT Template 7 12 11">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B1632826-9D7F-4F63-886C-21FDD0B1FFC5}" vid="{1274DFB4-5958-4829-BEB5-752B18F4FD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8B9300AB196EE4BA80B16710F58E734" ma:contentTypeVersion="5" ma:contentTypeDescription="Create a new document." ma:contentTypeScope="" ma:versionID="c13bc1b7b9f8f87622eec929b94614d2">
  <xsd:schema xmlns:xsd="http://www.w3.org/2001/XMLSchema" xmlns:xs="http://www.w3.org/2001/XMLSchema" xmlns:p="http://schemas.microsoft.com/office/2006/metadata/properties" xmlns:ns2="fd9d5043-237b-4c63-8ec3-0d0d218dc774" xmlns:ns3="573c746e-f7d3-477e-b16b-8b3e5c6c3976" targetNamespace="http://schemas.microsoft.com/office/2006/metadata/properties" ma:root="true" ma:fieldsID="3dbec5658da67105bb39b23602c1990f" ns2:_="" ns3:_="">
    <xsd:import namespace="fd9d5043-237b-4c63-8ec3-0d0d218dc774"/>
    <xsd:import namespace="573c746e-f7d3-477e-b16b-8b3e5c6c39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d5043-237b-4c63-8ec3-0d0d218dc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3c746e-f7d3-477e-b16b-8b3e5c6c39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9050DD-2EC3-4709-BDB0-8366CCA3A25F}">
  <ds:schemaRefs>
    <ds:schemaRef ds:uri="573c746e-f7d3-477e-b16b-8b3e5c6c3976"/>
    <ds:schemaRef ds:uri="fd9d5043-237b-4c63-8ec3-0d0d218dc77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1F9ADDF-5AFD-4D8D-A519-E190BFEF681F}">
  <ds:schemaRefs>
    <ds:schemaRef ds:uri="573c746e-f7d3-477e-b16b-8b3e5c6c3976"/>
    <ds:schemaRef ds:uri="fd9d5043-237b-4c63-8ec3-0d0d218dc7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DFA2CB0-3365-4050-8674-15C100CCEB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NASA_template_2020_v2</Template>
  <TotalTime>1</TotalTime>
  <Words>3723</Words>
  <Application>Microsoft Office PowerPoint</Application>
  <PresentationFormat>Widescreen</PresentationFormat>
  <Paragraphs>266</Paragraphs>
  <Slides>17</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Cambria Math</vt:lpstr>
      <vt:lpstr>CMR10</vt:lpstr>
      <vt:lpstr>CMTI10</vt:lpstr>
      <vt:lpstr>CMTT10</vt:lpstr>
      <vt:lpstr>Courier New</vt:lpstr>
      <vt:lpstr>Helvetica</vt:lpstr>
      <vt:lpstr>Wingdings</vt:lpstr>
      <vt:lpstr>ED PPT Template 7 12 11</vt:lpstr>
      <vt:lpstr>PowerPoint Presentation</vt:lpstr>
      <vt:lpstr>Outline</vt:lpstr>
      <vt:lpstr>Key Takeaways: Noise Dose Error Effect</vt:lpstr>
      <vt:lpstr>Quesst Mission: Goal is to provide dose-response data to regulators</vt:lpstr>
      <vt:lpstr>Previous low-boom flight test dose error</vt:lpstr>
      <vt:lpstr>Previous model results assumed no dose error</vt:lpstr>
      <vt:lpstr>Simulated dose-response dataset with error overview</vt:lpstr>
      <vt:lpstr>Simulated dose-response dataset: population model</vt:lpstr>
      <vt:lpstr>Simulated dose-response dataset: dose design and error</vt:lpstr>
      <vt:lpstr>Simulated dose-response dataset: Model fitting</vt:lpstr>
      <vt:lpstr>Simulation results: Effects of error and sample size</vt:lpstr>
      <vt:lpstr>Simulation results: Effects of error and sample size</vt:lpstr>
      <vt:lpstr>Slope term decreases linearly with increased dose error</vt:lpstr>
      <vt:lpstr>Ongoing work: researching methods to account for dose error</vt:lpstr>
      <vt:lpstr>Summary</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Doebler, William J. (LARC-D321)</dc:creator>
  <cp:lastModifiedBy>Doebler, William J. (LARC-D321)</cp:lastModifiedBy>
  <cp:revision>2</cp:revision>
  <dcterms:created xsi:type="dcterms:W3CDTF">2022-10-21T15:29:44Z</dcterms:created>
  <dcterms:modified xsi:type="dcterms:W3CDTF">2022-11-22T20:29:56Z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0x010100C8B9300AB196EE4BA80B16710F58E734</vt:lpwstr>
  </property>
</Properties>
</file>