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4"/>
  </p:sldMasterIdLst>
  <p:notesMasterIdLst>
    <p:notesMasterId r:id="rId20"/>
  </p:notesMasterIdLst>
  <p:handoutMasterIdLst>
    <p:handoutMasterId r:id="rId21"/>
  </p:handoutMasterIdLst>
  <p:sldIdLst>
    <p:sldId id="256" r:id="rId5"/>
    <p:sldId id="358" r:id="rId6"/>
    <p:sldId id="360" r:id="rId7"/>
    <p:sldId id="370" r:id="rId8"/>
    <p:sldId id="371" r:id="rId9"/>
    <p:sldId id="363" r:id="rId10"/>
    <p:sldId id="364" r:id="rId11"/>
    <p:sldId id="378" r:id="rId12"/>
    <p:sldId id="368" r:id="rId13"/>
    <p:sldId id="373" r:id="rId14"/>
    <p:sldId id="372" r:id="rId15"/>
    <p:sldId id="374" r:id="rId16"/>
    <p:sldId id="375" r:id="rId17"/>
    <p:sldId id="376" r:id="rId18"/>
    <p:sldId id="377" r:id="rId19"/>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F91D4-4C3E-B869-AF30-F3D5F1995822}" name="Foster, John V. (LARC-D317)" initials="FJV(D" userId="S::jvfoster@ndc.nasa.gov::02c93c14-7313-45bc-9d74-2fce3dcc315a" providerId="AD"/>
  <p188:author id="{998EAFE9-9865-C1AE-5665-FB8475A33E0B}" name="Hartman, Christopher Lee (LARC-E403)[TEAMS3]" initials="HCL(E" userId="S::chartma1@ndc.nasa.gov::c18ffaa0-31aa-40c7-9e4f-459b7bc066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3D91"/>
    <a:srgbClr val="005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5008" autoAdjust="0"/>
  </p:normalViewPr>
  <p:slideViewPr>
    <p:cSldViewPr snapToGrid="0">
      <p:cViewPr>
        <p:scale>
          <a:sx n="168" d="100"/>
          <a:sy n="168" d="100"/>
        </p:scale>
        <p:origin x="1280" y="7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3" d="100"/>
          <a:sy n="73"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92DA818E-D3BC-6C4D-A964-D696D82C3A9F}"/>
              </a:ext>
            </a:extLst>
          </p:cNvPr>
          <p:cNvSpPr>
            <a:spLocks noGrp="1" noChangeArrowheads="1"/>
          </p:cNvSpPr>
          <p:nvPr>
            <p:ph type="hdr" sz="quarter"/>
          </p:nvPr>
        </p:nvSpPr>
        <p:spPr bwMode="auto">
          <a:xfrm>
            <a:off x="0" y="0"/>
            <a:ext cx="3027363" cy="463550"/>
          </a:xfrm>
          <a:prstGeom prst="rect">
            <a:avLst/>
          </a:prstGeom>
          <a:noFill/>
          <a:ln>
            <a:noFill/>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Arial" charset="0"/>
              </a:defRPr>
            </a:lvl1pPr>
          </a:lstStyle>
          <a:p>
            <a:pPr>
              <a:defRPr/>
            </a:pPr>
            <a:endParaRPr lang="en-US" altLang="x-none"/>
          </a:p>
        </p:txBody>
      </p:sp>
      <p:sp>
        <p:nvSpPr>
          <p:cNvPr id="126979" name="Rectangle 3">
            <a:extLst>
              <a:ext uri="{FF2B5EF4-FFF2-40B4-BE49-F238E27FC236}">
                <a16:creationId xmlns:a16="http://schemas.microsoft.com/office/drawing/2014/main" id="{5124A455-11C5-2449-8CBA-40D30A36728C}"/>
              </a:ext>
            </a:extLst>
          </p:cNvPr>
          <p:cNvSpPr>
            <a:spLocks noGrp="1" noChangeArrowheads="1"/>
          </p:cNvSpPr>
          <p:nvPr>
            <p:ph type="dt" sz="quarter" idx="1"/>
          </p:nvPr>
        </p:nvSpPr>
        <p:spPr bwMode="auto">
          <a:xfrm>
            <a:off x="3956050" y="0"/>
            <a:ext cx="3027363" cy="463550"/>
          </a:xfrm>
          <a:prstGeom prst="rect">
            <a:avLst/>
          </a:prstGeom>
          <a:noFill/>
          <a:ln>
            <a:noFill/>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Arial" charset="0"/>
              </a:defRPr>
            </a:lvl1pPr>
          </a:lstStyle>
          <a:p>
            <a:pPr>
              <a:defRPr/>
            </a:pPr>
            <a:fld id="{CC55E502-305D-244E-B13A-F18B5974DB53}" type="datetime1">
              <a:rPr lang="en-US" altLang="x-none" smtClean="0"/>
              <a:t>11/28/22</a:t>
            </a:fld>
            <a:endParaRPr lang="en-US" altLang="x-none"/>
          </a:p>
        </p:txBody>
      </p:sp>
      <p:sp>
        <p:nvSpPr>
          <p:cNvPr id="126980" name="Rectangle 4">
            <a:extLst>
              <a:ext uri="{FF2B5EF4-FFF2-40B4-BE49-F238E27FC236}">
                <a16:creationId xmlns:a16="http://schemas.microsoft.com/office/drawing/2014/main" id="{437C637A-E65D-9848-8098-D7359D8BFA5D}"/>
              </a:ext>
            </a:extLst>
          </p:cNvPr>
          <p:cNvSpPr>
            <a:spLocks noGrp="1" noChangeArrowheads="1"/>
          </p:cNvSpPr>
          <p:nvPr>
            <p:ph type="ftr" sz="quarter" idx="2"/>
          </p:nvPr>
        </p:nvSpPr>
        <p:spPr bwMode="auto">
          <a:xfrm>
            <a:off x="0" y="8818563"/>
            <a:ext cx="3027363" cy="463550"/>
          </a:xfrm>
          <a:prstGeom prst="rect">
            <a:avLst/>
          </a:prstGeom>
          <a:noFill/>
          <a:ln>
            <a:noFill/>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Arial" charset="0"/>
              </a:defRPr>
            </a:lvl1pPr>
          </a:lstStyle>
          <a:p>
            <a:pPr>
              <a:defRPr/>
            </a:pPr>
            <a:endParaRPr lang="en-US" altLang="x-none"/>
          </a:p>
        </p:txBody>
      </p:sp>
      <p:sp>
        <p:nvSpPr>
          <p:cNvPr id="126981" name="Rectangle 5">
            <a:extLst>
              <a:ext uri="{FF2B5EF4-FFF2-40B4-BE49-F238E27FC236}">
                <a16:creationId xmlns:a16="http://schemas.microsoft.com/office/drawing/2014/main" id="{EA0444CC-8C6E-DD4A-9CA2-426EE14A59C8}"/>
              </a:ext>
            </a:extLst>
          </p:cNvPr>
          <p:cNvSpPr>
            <a:spLocks noGrp="1" noChangeArrowheads="1"/>
          </p:cNvSpPr>
          <p:nvPr>
            <p:ph type="sldNum" sz="quarter" idx="3"/>
          </p:nvPr>
        </p:nvSpPr>
        <p:spPr bwMode="auto">
          <a:xfrm>
            <a:off x="3956050" y="8818563"/>
            <a:ext cx="3027363" cy="463550"/>
          </a:xfrm>
          <a:prstGeom prst="rect">
            <a:avLst/>
          </a:prstGeom>
          <a:noFill/>
          <a:ln>
            <a:noFill/>
          </a:ln>
          <a:effectLst/>
        </p:spPr>
        <p:txBody>
          <a:bodyPr vert="horz" wrap="square" lIns="92958" tIns="46479" rIns="92958" bIns="46479" numCol="1" anchor="b" anchorCtr="0" compatLnSpc="1">
            <a:prstTxWarp prst="textNoShape">
              <a:avLst/>
            </a:prstTxWarp>
          </a:bodyPr>
          <a:lstStyle>
            <a:lvl1pPr algn="r" defTabSz="930275" eaLnBrk="1" hangingPunct="1">
              <a:defRPr sz="1200">
                <a:latin typeface="Arial" charset="0"/>
              </a:defRPr>
            </a:lvl1pPr>
          </a:lstStyle>
          <a:p>
            <a:pPr>
              <a:defRPr/>
            </a:pPr>
            <a:fld id="{DAD06408-3ED4-0243-B460-3EEB1A7A6498}"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92C7C36-18FB-594E-AA3C-1E7E081D8265}"/>
              </a:ext>
            </a:extLst>
          </p:cNvPr>
          <p:cNvSpPr>
            <a:spLocks noGrp="1" noChangeArrowheads="1"/>
          </p:cNvSpPr>
          <p:nvPr>
            <p:ph type="hdr" sz="quarter"/>
          </p:nvPr>
        </p:nvSpPr>
        <p:spPr bwMode="auto">
          <a:xfrm>
            <a:off x="0" y="0"/>
            <a:ext cx="3027363" cy="463550"/>
          </a:xfrm>
          <a:prstGeom prst="rect">
            <a:avLst/>
          </a:prstGeom>
          <a:noFill/>
          <a:ln>
            <a:noFill/>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Arial" charset="0"/>
              </a:defRPr>
            </a:lvl1pPr>
          </a:lstStyle>
          <a:p>
            <a:pPr>
              <a:defRPr/>
            </a:pPr>
            <a:endParaRPr lang="en-US" altLang="x-none"/>
          </a:p>
        </p:txBody>
      </p:sp>
      <p:sp>
        <p:nvSpPr>
          <p:cNvPr id="125955" name="Rectangle 3">
            <a:extLst>
              <a:ext uri="{FF2B5EF4-FFF2-40B4-BE49-F238E27FC236}">
                <a16:creationId xmlns:a16="http://schemas.microsoft.com/office/drawing/2014/main" id="{75431FA4-A8D6-2046-AD5F-EEDCB38584F1}"/>
              </a:ext>
            </a:extLst>
          </p:cNvPr>
          <p:cNvSpPr>
            <a:spLocks noGrp="1" noChangeArrowheads="1"/>
          </p:cNvSpPr>
          <p:nvPr>
            <p:ph type="dt" idx="1"/>
          </p:nvPr>
        </p:nvSpPr>
        <p:spPr bwMode="auto">
          <a:xfrm>
            <a:off x="3956050" y="0"/>
            <a:ext cx="3027363" cy="463550"/>
          </a:xfrm>
          <a:prstGeom prst="rect">
            <a:avLst/>
          </a:prstGeom>
          <a:noFill/>
          <a:ln>
            <a:noFill/>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Arial" charset="0"/>
              </a:defRPr>
            </a:lvl1pPr>
          </a:lstStyle>
          <a:p>
            <a:pPr>
              <a:defRPr/>
            </a:pPr>
            <a:fld id="{96B6FE9F-BCE3-AC49-94C6-7BD04257F8F2}" type="datetime1">
              <a:rPr lang="en-US" altLang="x-none" smtClean="0"/>
              <a:t>11/28/22</a:t>
            </a:fld>
            <a:endParaRPr lang="en-US" altLang="x-none"/>
          </a:p>
        </p:txBody>
      </p:sp>
      <p:sp>
        <p:nvSpPr>
          <p:cNvPr id="13316" name="Rectangle 4">
            <a:extLst>
              <a:ext uri="{FF2B5EF4-FFF2-40B4-BE49-F238E27FC236}">
                <a16:creationId xmlns:a16="http://schemas.microsoft.com/office/drawing/2014/main" id="{D21B2890-E30A-5D41-A7F3-129C78BDD129}"/>
              </a:ext>
            </a:extLst>
          </p:cNvPr>
          <p:cNvSpPr>
            <a:spLocks noGrp="1" noRot="1" noChangeAspect="1" noChangeArrowheads="1" noTextEdit="1"/>
          </p:cNvSpPr>
          <p:nvPr>
            <p:ph type="sldImg" idx="2"/>
          </p:nvPr>
        </p:nvSpPr>
        <p:spPr bwMode="auto">
          <a:xfrm>
            <a:off x="398463" y="696913"/>
            <a:ext cx="6188075"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5">
            <a:extLst>
              <a:ext uri="{FF2B5EF4-FFF2-40B4-BE49-F238E27FC236}">
                <a16:creationId xmlns:a16="http://schemas.microsoft.com/office/drawing/2014/main" id="{436AF5E4-FAB3-1B4D-9A62-6FA0A1B88434}"/>
              </a:ext>
            </a:extLst>
          </p:cNvPr>
          <p:cNvSpPr>
            <a:spLocks noGrp="1" noChangeArrowheads="1"/>
          </p:cNvSpPr>
          <p:nvPr>
            <p:ph type="body" sz="quarter" idx="3"/>
          </p:nvPr>
        </p:nvSpPr>
        <p:spPr bwMode="auto">
          <a:xfrm>
            <a:off x="698500" y="4410075"/>
            <a:ext cx="5588000" cy="4176713"/>
          </a:xfrm>
          <a:prstGeom prst="rect">
            <a:avLst/>
          </a:prstGeom>
          <a:noFill/>
          <a:ln>
            <a:noFill/>
          </a:ln>
          <a:effectLst/>
        </p:spPr>
        <p:txBody>
          <a:bodyPr vert="horz" wrap="square" lIns="92958" tIns="46479" rIns="92958" bIns="46479"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125958" name="Rectangle 6">
            <a:extLst>
              <a:ext uri="{FF2B5EF4-FFF2-40B4-BE49-F238E27FC236}">
                <a16:creationId xmlns:a16="http://schemas.microsoft.com/office/drawing/2014/main" id="{B5AA7FDB-5F41-E142-A479-5D7F16F5D786}"/>
              </a:ext>
            </a:extLst>
          </p:cNvPr>
          <p:cNvSpPr>
            <a:spLocks noGrp="1" noChangeArrowheads="1"/>
          </p:cNvSpPr>
          <p:nvPr>
            <p:ph type="ftr" sz="quarter" idx="4"/>
          </p:nvPr>
        </p:nvSpPr>
        <p:spPr bwMode="auto">
          <a:xfrm>
            <a:off x="0" y="8818563"/>
            <a:ext cx="3027363" cy="463550"/>
          </a:xfrm>
          <a:prstGeom prst="rect">
            <a:avLst/>
          </a:prstGeom>
          <a:noFill/>
          <a:ln>
            <a:noFill/>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Arial" charset="0"/>
              </a:defRPr>
            </a:lvl1pPr>
          </a:lstStyle>
          <a:p>
            <a:pPr>
              <a:defRPr/>
            </a:pPr>
            <a:endParaRPr lang="en-US" altLang="x-none"/>
          </a:p>
        </p:txBody>
      </p:sp>
      <p:sp>
        <p:nvSpPr>
          <p:cNvPr id="125959" name="Rectangle 7">
            <a:extLst>
              <a:ext uri="{FF2B5EF4-FFF2-40B4-BE49-F238E27FC236}">
                <a16:creationId xmlns:a16="http://schemas.microsoft.com/office/drawing/2014/main" id="{8B1D9C2A-90F8-0242-917D-587FA96659B7}"/>
              </a:ext>
            </a:extLst>
          </p:cNvPr>
          <p:cNvSpPr>
            <a:spLocks noGrp="1" noChangeArrowheads="1"/>
          </p:cNvSpPr>
          <p:nvPr>
            <p:ph type="sldNum" sz="quarter" idx="5"/>
          </p:nvPr>
        </p:nvSpPr>
        <p:spPr bwMode="auto">
          <a:xfrm>
            <a:off x="3956050" y="8818563"/>
            <a:ext cx="3027363" cy="463550"/>
          </a:xfrm>
          <a:prstGeom prst="rect">
            <a:avLst/>
          </a:prstGeom>
          <a:noFill/>
          <a:ln>
            <a:noFill/>
          </a:ln>
          <a:effectLst/>
        </p:spPr>
        <p:txBody>
          <a:bodyPr vert="horz" wrap="square" lIns="92958" tIns="46479" rIns="92958" bIns="46479" numCol="1" anchor="b" anchorCtr="0" compatLnSpc="1">
            <a:prstTxWarp prst="textNoShape">
              <a:avLst/>
            </a:prstTxWarp>
          </a:bodyPr>
          <a:lstStyle>
            <a:lvl1pPr algn="r" defTabSz="930275" eaLnBrk="1" hangingPunct="1">
              <a:defRPr sz="1200">
                <a:latin typeface="Arial" charset="0"/>
              </a:defRPr>
            </a:lvl1pPr>
          </a:lstStyle>
          <a:p>
            <a:pPr>
              <a:defRPr/>
            </a:pPr>
            <a:fld id="{393FE3A4-AFB3-094A-8CF8-BF9581639FC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ate Placeholder 3">
            <a:extLst>
              <a:ext uri="{FF2B5EF4-FFF2-40B4-BE49-F238E27FC236}">
                <a16:creationId xmlns:a16="http://schemas.microsoft.com/office/drawing/2014/main" id="{1988B9BA-FE10-194E-8906-69C28245506A}"/>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82F119C-CF58-4645-8F4A-1EB1D32C4038}" type="datetime1">
              <a:rPr lang="en-US" altLang="en-US" smtClean="0"/>
              <a:t>11/28/22</a:t>
            </a:fld>
            <a:endParaRPr lang="en-US" altLang="en-US"/>
          </a:p>
        </p:txBody>
      </p:sp>
      <p:sp>
        <p:nvSpPr>
          <p:cNvPr id="16386" name="Rectangle 7">
            <a:extLst>
              <a:ext uri="{FF2B5EF4-FFF2-40B4-BE49-F238E27FC236}">
                <a16:creationId xmlns:a16="http://schemas.microsoft.com/office/drawing/2014/main" id="{A836E3F2-B820-3E43-A24C-72EA1C5A03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FE7826F-8802-5D43-A6E5-4A37A0E5E270}" type="slidenum">
              <a:rPr lang="en-US" altLang="en-US" smtClean="0"/>
              <a:pPr/>
              <a:t>1</a:t>
            </a:fld>
            <a:endParaRPr lang="en-US" altLang="en-US"/>
          </a:p>
        </p:txBody>
      </p:sp>
      <p:sp>
        <p:nvSpPr>
          <p:cNvPr id="16387" name="Rectangle 2">
            <a:extLst>
              <a:ext uri="{FF2B5EF4-FFF2-40B4-BE49-F238E27FC236}">
                <a16:creationId xmlns:a16="http://schemas.microsoft.com/office/drawing/2014/main" id="{1620DCCE-F87A-9E44-9D38-69D4F29230A1}"/>
              </a:ext>
            </a:extLst>
          </p:cNvPr>
          <p:cNvSpPr>
            <a:spLocks noGrp="1" noRot="1" noChangeAspect="1" noChangeArrowheads="1" noTextEdit="1"/>
          </p:cNvSpPr>
          <p:nvPr>
            <p:ph type="sldImg"/>
          </p:nvPr>
        </p:nvSpPr>
        <p:spPr>
          <a:xfrm>
            <a:off x="398463" y="696913"/>
            <a:ext cx="6188075" cy="3481387"/>
          </a:xfrm>
          <a:ln/>
        </p:spPr>
      </p:sp>
      <p:sp>
        <p:nvSpPr>
          <p:cNvPr id="16388" name="Rectangle 3">
            <a:extLst>
              <a:ext uri="{FF2B5EF4-FFF2-40B4-BE49-F238E27FC236}">
                <a16:creationId xmlns:a16="http://schemas.microsoft.com/office/drawing/2014/main" id="{3FDA6259-C76C-5749-BF18-6686CDFF7D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title of this paper is "Performance Modeling of Urban Air Mobility Vehicles to Support Air Traffic Management Research"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My name is David Hartman and my co-authors are John Foster and Christopher Hartman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Here’s another example, this time for the Lift+Cruise vehicle and the nominal cruise segment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 plot on the left shows range as a function of true airspeed, with altitudes from 0 to 12,000 feet shown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Nominal cruise is defined by finding the optimal calibrated </a:t>
            </a:r>
            <a:r>
              <a:rPr lang="en-US" sz="1200" i="0" dirty="0" err="1"/>
              <a:t>airseed</a:t>
            </a:r>
            <a:r>
              <a:rPr lang="en-US" sz="1200" i="0" dirty="0"/>
              <a:t> to achieve 99% high side best range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From this data, 99 knots calibrated airspeed was selected for cruise.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 performance data on the right shows power consumption as a function of altitude and payload as it appears in the performance table</a:t>
            </a:r>
            <a:endParaRPr lang="en-US" sz="1200"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10</a:t>
            </a:fld>
            <a:endParaRPr lang="en-US" altLang="x-none"/>
          </a:p>
        </p:txBody>
      </p:sp>
    </p:spTree>
    <p:extLst>
      <p:ext uri="{BB962C8B-B14F-4D97-AF65-F5344CB8AC3E}">
        <p14:creationId xmlns:p14="http://schemas.microsoft.com/office/powerpoint/2010/main" val="399632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For flight at arbitrary conditions not in table, parametric models and coefficients are provided to compute power requirement and associated battery/fuel consumption</a:t>
                </a:r>
              </a:p>
              <a:p>
                <a:pPr marL="0" indent="0">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sub>
                      </m:sSub>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𝑠𝑠</m:t>
                          </m:r>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𝑙𝑒𝑣𝑒𝑙</m:t>
                          </m:r>
                        </m:sub>
                      </m:sSub>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𝑏𝑎𝑛𝑘</m:t>
                          </m:r>
                        </m:sub>
                      </m:sSub>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acc>
                            <m:accPr>
                              <m:chr m:val="̇"/>
                              <m:ctrlPr>
                                <a:rPr lang="en-US" sz="1200" b="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200" b="0" i="1" smtClean="0">
                                  <a:effectLst/>
                                  <a:latin typeface="Cambria Math" panose="02040503050406030204" pitchFamily="18" charset="0"/>
                                  <a:ea typeface="Times New Roman" panose="02020603050405020304" pitchFamily="18" charset="0"/>
                                  <a:cs typeface="Times New Roman" panose="02020603050405020304" pitchFamily="18" charset="0"/>
                                </a:rPr>
                                <m:t>h</m:t>
                              </m:r>
                            </m:e>
                          </m:acc>
                        </m:sub>
                      </m:sSub>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𝑎𝑐𝑐𝑒𝑙</m:t>
                          </m:r>
                        </m:sub>
                      </m:sSub>
                    </m:oMath>
                  </m:oMathPara>
                </a14:m>
                <a:endParaRPr lang="en-US" sz="1200" dirty="0"/>
              </a:p>
              <a:p>
                <a:r>
                  <a:rPr lang="en-US" sz="1200" dirty="0"/>
                  <a:t>The </a:t>
                </a:r>
                <a14:m>
                  <m:oMath xmlns:m="http://schemas.openxmlformats.org/officeDocument/2006/math">
                    <m:sSub>
                      <m:sSubPr>
                        <m:ctrlPr>
                          <a:rPr lang="en-US" sz="1400" i="1" smtClean="0">
                            <a:effectLst/>
                            <a:latin typeface="Cambria Math" panose="020405030504060302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𝑠𝑠</m:t>
                        </m:r>
                        <m:r>
                          <a:rPr lang="en-US" sz="1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𝑙𝑒𝑣𝑒𝑙</m:t>
                        </m:r>
                      </m:sub>
                    </m:sSub>
                  </m:oMath>
                </a14:m>
                <a:r>
                  <a:rPr lang="en-US" sz="1200" dirty="0"/>
                  <a:t> term comes from the performance tables</a:t>
                </a:r>
              </a:p>
              <a:p>
                <a:r>
                  <a:rPr lang="en-US" sz="2400" dirty="0"/>
                  <a:t>Terms included account for</a:t>
                </a:r>
              </a:p>
              <a:p>
                <a:pPr lvl="1"/>
                <a:r>
                  <a:rPr lang="en-US" sz="2000" dirty="0"/>
                  <a:t>Turning flight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𝑏𝑎𝑛𝑘</m:t>
                        </m:r>
                      </m:sub>
                    </m:sSub>
                  </m:oMath>
                </a14:m>
                <a:endParaRPr lang="en-US" sz="2000" dirty="0"/>
              </a:p>
              <a:p>
                <a:pPr lvl="1"/>
                <a:r>
                  <a:rPr lang="en-US" sz="2000" dirty="0"/>
                  <a:t>Off-nominal climb or descent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h</m:t>
                            </m:r>
                          </m:e>
                        </m:acc>
                      </m:sub>
                    </m:sSub>
                  </m:oMath>
                </a14:m>
                <a:endParaRPr lang="en-US" sz="2000" dirty="0"/>
              </a:p>
              <a:p>
                <a:pPr lvl="1"/>
                <a:r>
                  <a:rPr lang="en-US" sz="2000" dirty="0"/>
                  <a:t>Non-zero acceleration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𝑎𝑐𝑐𝑒𝑙</m:t>
                        </m:r>
                      </m:sub>
                    </m:sSub>
                  </m:oMath>
                </a14:m>
                <a:endParaRPr lang="en-US" sz="2400" dirty="0"/>
              </a:p>
              <a:p>
                <a:pPr lvl="1"/>
                <a:endParaRPr lang="en-US" sz="2400" dirty="0"/>
              </a:p>
              <a:p>
                <a:r>
                  <a:rPr lang="en-US" sz="2000" dirty="0"/>
                  <a:t>Each of these terms are computed based on airspeed, altitude, weight, climb or descent rate, and acceleration</a:t>
                </a:r>
              </a:p>
              <a:p>
                <a:r>
                  <a:rPr lang="en-US" sz="2000" dirty="0"/>
                  <a:t>The associated coefficients can vary with flight segment</a:t>
                </a:r>
              </a:p>
              <a:p>
                <a:r>
                  <a:rPr lang="en-US" dirty="0"/>
                  <a:t>Details are included in the paper</a:t>
                </a:r>
              </a:p>
            </p:txBody>
          </p:sp>
        </mc:Choice>
        <mc:Fallback xmlns="">
          <p:sp>
            <p:nvSpPr>
              <p:cNvPr id="3" name="Notes Placeholder 2"/>
              <p:cNvSpPr>
                <a:spLocks noGrp="1"/>
              </p:cNvSpPr>
              <p:nvPr>
                <p:ph type="body" idx="1"/>
              </p:nvPr>
            </p:nvSpPr>
            <p:spPr/>
            <p:txBody>
              <a:bodyPr/>
              <a:lstStyle/>
              <a:p>
                <a:r>
                  <a:rPr lang="en-US" sz="1200" dirty="0"/>
                  <a:t>For flight at arbitrary conditions not in table, parametric models and coefficients are provided to compute power requirement and associated battery/fuel consumption</a:t>
                </a:r>
              </a:p>
              <a:p>
                <a:pPr marL="0" indent="0">
                  <a:buNone/>
                </a:pP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𝑃</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𝑡𝑜𝑡𝑎𝑙=𝑃</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𝑠𝑠,𝑙𝑒𝑣𝑒𝑙</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+𝑃</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𝑏𝑎𝑛𝑘+𝑃</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200" b="0" i="0">
                    <a:effectLst/>
                    <a:latin typeface="Cambria Math" panose="02040503050406030204" pitchFamily="18" charset="0"/>
                    <a:ea typeface="Times New Roman" panose="02020603050405020304" pitchFamily="18" charset="0"/>
                    <a:cs typeface="Times New Roman" panose="02020603050405020304" pitchFamily="18" charset="0"/>
                  </a:rPr>
                  <a:t>ℎ ̇ </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+𝑃</a:t>
                </a:r>
                <a:r>
                  <a:rPr lang="en-US" sz="16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𝑎𝑐𝑐𝑒𝑙</a:t>
                </a:r>
                <a:endParaRPr lang="en-US" sz="1200" dirty="0"/>
              </a:p>
              <a:p>
                <a:r>
                  <a:rPr lang="en-US" sz="1200" dirty="0"/>
                  <a:t>The </a:t>
                </a:r>
                <a:r>
                  <a:rPr lang="en-US" sz="1100" i="0">
                    <a:effectLst/>
                    <a:latin typeface="Cambria Math" panose="02040503050406030204" pitchFamily="18" charset="0"/>
                    <a:ea typeface="Times New Roman" panose="02020603050405020304" pitchFamily="18" charset="0"/>
                    <a:cs typeface="Times New Roman" panose="02020603050405020304" pitchFamily="18" charset="0"/>
                  </a:rPr>
                  <a:t>𝑃</a:t>
                </a:r>
                <a:r>
                  <a:rPr lang="en-US" sz="1400" i="0">
                    <a:effectLst/>
                    <a:latin typeface="Cambria Math" panose="02040503050406030204" pitchFamily="18" charset="0"/>
                    <a:ea typeface="Times New Roman" panose="02020603050405020304" pitchFamily="18" charset="0"/>
                    <a:cs typeface="Times New Roman" panose="02020603050405020304" pitchFamily="18" charset="0"/>
                  </a:rPr>
                  <a:t>_(</a:t>
                </a:r>
                <a:r>
                  <a:rPr lang="en-US" sz="1100" i="0">
                    <a:effectLst/>
                    <a:latin typeface="Cambria Math" panose="02040503050406030204" pitchFamily="18" charset="0"/>
                    <a:ea typeface="Times New Roman" panose="02020603050405020304" pitchFamily="18" charset="0"/>
                    <a:cs typeface="Times New Roman" panose="02020603050405020304" pitchFamily="18" charset="0"/>
                  </a:rPr>
                  <a:t>𝑠𝑠,𝑙𝑒𝑣𝑒𝑙</a:t>
                </a:r>
                <a:r>
                  <a:rPr lang="en-US" sz="1400" i="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200" dirty="0"/>
                  <a:t> term comes from the performance tables</a:t>
                </a:r>
              </a:p>
              <a:p>
                <a:r>
                  <a:rPr lang="en-US" sz="2400" dirty="0"/>
                  <a:t>Terms included account for</a:t>
                </a:r>
              </a:p>
              <a:p>
                <a:pPr lvl="1"/>
                <a:r>
                  <a:rPr lang="en-US" sz="2000" dirty="0"/>
                  <a:t>Turning flight </a:t>
                </a:r>
                <a:r>
                  <a:rPr lang="en-US" sz="2000" b="0" i="0">
                    <a:latin typeface="Cambria Math" panose="02040503050406030204" pitchFamily="18" charset="0"/>
                  </a:rPr>
                  <a:t>𝑃_𝑏𝑎𝑛𝑘</a:t>
                </a:r>
                <a:endParaRPr lang="en-US" sz="2000" dirty="0"/>
              </a:p>
              <a:p>
                <a:pPr lvl="1"/>
                <a:r>
                  <a:rPr lang="en-US" sz="2000" dirty="0"/>
                  <a:t>Off-nominal climb or descent </a:t>
                </a:r>
                <a:r>
                  <a:rPr lang="en-US" sz="2000" i="0">
                    <a:latin typeface="Cambria Math" panose="02040503050406030204" pitchFamily="18" charset="0"/>
                  </a:rPr>
                  <a:t>𝑃_</a:t>
                </a:r>
                <a:r>
                  <a:rPr lang="en-US" sz="2000" b="0" i="0">
                    <a:latin typeface="Cambria Math" panose="02040503050406030204" pitchFamily="18" charset="0"/>
                  </a:rPr>
                  <a:t>ℎ ̇ </a:t>
                </a:r>
                <a:endParaRPr lang="en-US" sz="2000" dirty="0"/>
              </a:p>
              <a:p>
                <a:pPr lvl="1"/>
                <a:r>
                  <a:rPr lang="en-US" sz="2000" dirty="0"/>
                  <a:t>Non-zero acceleration </a:t>
                </a:r>
                <a:r>
                  <a:rPr lang="en-US" sz="2000" i="0">
                    <a:latin typeface="Cambria Math" panose="02040503050406030204" pitchFamily="18" charset="0"/>
                  </a:rPr>
                  <a:t>𝑃_𝑎𝑐𝑐𝑒𝑙</a:t>
                </a:r>
                <a:endParaRPr lang="en-US" sz="2400" dirty="0"/>
              </a:p>
              <a:p>
                <a:pPr lvl="1"/>
                <a:endParaRPr lang="en-US" sz="2400" dirty="0"/>
              </a:p>
              <a:p>
                <a:r>
                  <a:rPr lang="en-US" sz="2000" dirty="0"/>
                  <a:t>Each of these terms are computed based on airspeed, altitude, weight, climb or descent rate, and acceleration</a:t>
                </a:r>
              </a:p>
              <a:p>
                <a:r>
                  <a:rPr lang="en-US" sz="2000" dirty="0"/>
                  <a:t>The associated coefficients can vary with flight segment</a:t>
                </a:r>
              </a:p>
              <a:p>
                <a:r>
                  <a:rPr lang="en-US" dirty="0"/>
                  <a:t>Details are included in the paper</a:t>
                </a:r>
              </a:p>
            </p:txBody>
          </p:sp>
        </mc:Fallback>
      </mc:AlternateContent>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11</a:t>
            </a:fld>
            <a:endParaRPr lang="en-US" altLang="x-none"/>
          </a:p>
        </p:txBody>
      </p:sp>
    </p:spTree>
    <p:extLst>
      <p:ext uri="{BB962C8B-B14F-4D97-AF65-F5344CB8AC3E}">
        <p14:creationId xmlns:p14="http://schemas.microsoft.com/office/powerpoint/2010/main" val="148245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the performance model, the paper discusses a dynamic trajectory simulation that was created as a proof-of-concept to illustrate an application of the model</a:t>
            </a:r>
          </a:p>
          <a:p>
            <a:r>
              <a:rPr lang="en-US" sz="1200" dirty="0"/>
              <a:t>Shown below is output for each aircraft executing a simple flight with a 37.5 nm cruise segment</a:t>
            </a:r>
          </a:p>
          <a:p>
            <a:r>
              <a:rPr lang="en-US" sz="1200" dirty="0"/>
              <a:t>It demonstrates that the model allows for the generation and analysis of realistic flight trajectories</a:t>
            </a:r>
          </a:p>
          <a:p>
            <a:r>
              <a:rPr lang="en-US" sz="1200" dirty="0"/>
              <a:t>Results illustrate some of the differences between the vehicles in terms of airspeed and power consumption</a:t>
            </a:r>
          </a:p>
          <a:p>
            <a:r>
              <a:rPr lang="en-US" sz="1200" dirty="0"/>
              <a:t>	For example, we see that the Tiltwing completes the flight in only 23 min versus 29 for the Lift + Cruise and 31 for the quadrotor,</a:t>
            </a:r>
            <a:br>
              <a:rPr lang="en-US" sz="1200" dirty="0"/>
            </a:br>
            <a:r>
              <a:rPr lang="en-US" sz="1200" dirty="0"/>
              <a:t>	also we see a reflection of the quadrotor’s power consumption in cruise being the largest, while it is relatively efficient at slower speeds compared to the other aircraft, as expected.</a:t>
            </a:r>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12</a:t>
            </a:fld>
            <a:endParaRPr lang="en-US" altLang="x-none"/>
          </a:p>
        </p:txBody>
      </p:sp>
    </p:spTree>
    <p:extLst>
      <p:ext uri="{BB962C8B-B14F-4D97-AF65-F5344CB8AC3E}">
        <p14:creationId xmlns:p14="http://schemas.microsoft.com/office/powerpoint/2010/main" val="353343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conclusion, this paper discusses challenges facing UAM performance modeling and demonstrates methods for developing table-based models for 3 representative UAM vehicles</a:t>
            </a:r>
          </a:p>
          <a:p>
            <a:endParaRPr lang="en-US" sz="1800" dirty="0"/>
          </a:p>
          <a:p>
            <a:r>
              <a:rPr lang="en-US" sz="1800" dirty="0"/>
              <a:t>A proposed interface specification for interaction with the models is discussed in our related paper cited below, which is intended to facilitate the creation of a database of interoperable models</a:t>
            </a:r>
          </a:p>
          <a:p>
            <a:endParaRPr lang="en-US" sz="1800" dirty="0"/>
          </a:p>
          <a:p>
            <a:r>
              <a:rPr lang="en-US" sz="1800" dirty="0"/>
              <a:t>Future work: </a:t>
            </a:r>
          </a:p>
          <a:p>
            <a:pPr lvl="1"/>
            <a:r>
              <a:rPr lang="en-US" sz="2200" dirty="0"/>
              <a:t>Improved UAM aerodynamic modeling to inform the performance predictions that the performance models are based on</a:t>
            </a:r>
          </a:p>
          <a:p>
            <a:pPr lvl="1"/>
            <a:r>
              <a:rPr lang="en-US" sz="2200" dirty="0"/>
              <a:t>Development of better UAM performance model formats with improved parameterizations</a:t>
            </a:r>
          </a:p>
          <a:p>
            <a:pPr lvl="1"/>
            <a:r>
              <a:rPr lang="en-US" sz="2200" dirty="0"/>
              <a:t>Capture of performance-envelope limitations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lvl="0" indent="0" algn="just" defTabSz="914400" rtl="0" eaLnBrk="0" fontAlgn="base" latinLnBrk="0" hangingPunct="0">
              <a:lnSpc>
                <a:spcPct val="200000"/>
              </a:lnSpc>
              <a:spcBef>
                <a:spcPts val="0"/>
              </a:spcBef>
              <a:spcAft>
                <a:spcPts val="0"/>
              </a:spcAft>
              <a:buClrTx/>
              <a:buSzTx/>
              <a:buFontTx/>
              <a:buNone/>
              <a:tabLst>
                <a:tab pos="182880" algn="l"/>
              </a:tabLst>
              <a:defRPr/>
            </a:pPr>
            <a:r>
              <a:rPr lang="en-US" sz="2000" dirty="0"/>
              <a:t>Success of UAM depends on safety and efficiency. </a:t>
            </a:r>
            <a:r>
              <a:rPr lang="en-US" sz="2000" dirty="0">
                <a:effectLst/>
                <a:latin typeface="Times New Roman" panose="02020603050405020304" pitchFamily="18" charset="0"/>
                <a:ea typeface="Times New Roman" panose="02020603050405020304" pitchFamily="18" charset="0"/>
              </a:rPr>
              <a:t>Reliable performance models will serve an important role in the continued development of the broader UAM ecosystem.</a:t>
            </a:r>
          </a:p>
          <a:p>
            <a:pPr marL="0" marR="0" lvl="0" indent="0" algn="just" defTabSz="914400" rtl="0" eaLnBrk="0" fontAlgn="base" latinLnBrk="0" hangingPunct="0">
              <a:lnSpc>
                <a:spcPct val="200000"/>
              </a:lnSpc>
              <a:spcBef>
                <a:spcPts val="0"/>
              </a:spcBef>
              <a:spcAft>
                <a:spcPts val="0"/>
              </a:spcAft>
              <a:buClrTx/>
              <a:buSzTx/>
              <a:buFontTx/>
              <a:buNone/>
              <a:tabLst>
                <a:tab pos="182880" algn="l"/>
              </a:tabLst>
              <a:defRPr/>
            </a:pPr>
            <a:endParaRPr lang="en-US" sz="2000" dirty="0">
              <a:effectLst/>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200000"/>
              </a:lnSpc>
              <a:spcBef>
                <a:spcPts val="0"/>
              </a:spcBef>
              <a:spcAft>
                <a:spcPts val="0"/>
              </a:spcAft>
              <a:buClrTx/>
              <a:buSzTx/>
              <a:buFontTx/>
              <a:buNone/>
              <a:tabLst>
                <a:tab pos="182880" algn="l"/>
              </a:tabLst>
              <a:defRPr/>
            </a:pPr>
            <a:r>
              <a:rPr lang="en-US" sz="2200" dirty="0">
                <a:effectLst/>
                <a:latin typeface="Times New Roman" panose="02020603050405020304" pitchFamily="18" charset="0"/>
                <a:ea typeface="Times New Roman" panose="02020603050405020304" pitchFamily="18" charset="0"/>
              </a:rPr>
              <a:t>~~~</a:t>
            </a:r>
          </a:p>
          <a:p>
            <a:pPr marL="0" marR="0" indent="0" algn="just">
              <a:lnSpc>
                <a:spcPct val="200000"/>
              </a:lnSpc>
              <a:spcBef>
                <a:spcPts val="0"/>
              </a:spcBef>
              <a:spcAft>
                <a:spcPts val="0"/>
              </a:spcAft>
              <a:tabLst>
                <a:tab pos="182880" algn="l"/>
              </a:tabLst>
            </a:pPr>
            <a:r>
              <a:rPr lang="en-US" sz="1800" dirty="0">
                <a:effectLst/>
                <a:latin typeface="Times New Roman" panose="02020603050405020304" pitchFamily="18" charset="0"/>
                <a:ea typeface="Times New Roman" panose="02020603050405020304" pitchFamily="18" charset="0"/>
              </a:rPr>
              <a:t>The successful growth of the UAM industry will depend on well-designed aircraft safely and efficiently integrating with ATM systems and regulations. Reliable performance models will serve an important role in the continued development of the broader UAM ecosystem, making continued progress in this area vital.</a:t>
            </a:r>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13</a:t>
            </a:fld>
            <a:endParaRPr lang="en-US" altLang="x-none"/>
          </a:p>
        </p:txBody>
      </p:sp>
    </p:spTree>
    <p:extLst>
      <p:ext uri="{BB962C8B-B14F-4D97-AF65-F5344CB8AC3E}">
        <p14:creationId xmlns:p14="http://schemas.microsoft.com/office/powerpoint/2010/main" val="321469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14</a:t>
            </a:fld>
            <a:endParaRPr lang="en-US" altLang="x-none"/>
          </a:p>
        </p:txBody>
      </p:sp>
    </p:spTree>
    <p:extLst>
      <p:ext uri="{BB962C8B-B14F-4D97-AF65-F5344CB8AC3E}">
        <p14:creationId xmlns:p14="http://schemas.microsoft.com/office/powerpoint/2010/main" val="225613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b="1" baseline="0" dirty="0">
                <a:effectLst/>
                <a:latin typeface="Times New Roman" panose="02020603050405020304" pitchFamily="18" charset="0"/>
                <a:ea typeface="Times New Roman" panose="02020603050405020304" pitchFamily="18" charset="0"/>
              </a:rPr>
              <a:t>The emergence of Urban Air Mobility (UAM) vehicles has resulted in a need for flight performance models that enable comprehensive simulation-based research on air traffic management topics such as route structure, scheduling, and separation standards.</a:t>
            </a:r>
          </a:p>
          <a:p>
            <a:endParaRPr lang="en-US" sz="3000" b="1" baseline="0" dirty="0">
              <a:effectLst/>
              <a:latin typeface="Times New Roman" panose="02020603050405020304" pitchFamily="18" charset="0"/>
              <a:ea typeface="Times New Roman" panose="02020603050405020304" pitchFamily="18" charset="0"/>
            </a:endParaRPr>
          </a:p>
          <a:p>
            <a:r>
              <a:rPr lang="en-US" sz="3000" b="1" baseline="0" dirty="0">
                <a:effectLst/>
                <a:latin typeface="Times New Roman" panose="02020603050405020304" pitchFamily="18" charset="0"/>
                <a:ea typeface="Times New Roman" panose="02020603050405020304" pitchFamily="18" charset="0"/>
              </a:rPr>
              <a:t>Successful performance modeling methods exist for a wide range of traditional aircraft designs. </a:t>
            </a:r>
          </a:p>
          <a:p>
            <a:endParaRPr lang="en-US" sz="3000" b="1" baseline="0" dirty="0">
              <a:effectLst/>
              <a:latin typeface="Times New Roman" panose="02020603050405020304" pitchFamily="18" charset="0"/>
              <a:ea typeface="Times New Roman" panose="02020603050405020304" pitchFamily="18" charset="0"/>
            </a:endParaRPr>
          </a:p>
          <a:p>
            <a:r>
              <a:rPr lang="en-US" sz="3000" b="1" baseline="0" dirty="0">
                <a:effectLst/>
                <a:latin typeface="Times New Roman" panose="02020603050405020304" pitchFamily="18" charset="0"/>
                <a:ea typeface="Times New Roman" panose="02020603050405020304" pitchFamily="18" charset="0"/>
              </a:rPr>
              <a:t>However, the development of performance models for UAM vehicles can present several challenges:</a:t>
            </a:r>
          </a:p>
          <a:p>
            <a:endParaRPr lang="en-US" sz="3000" b="1" baseline="0" dirty="0">
              <a:effectLst/>
              <a:latin typeface="Times New Roman" panose="02020603050405020304" pitchFamily="18" charset="0"/>
              <a:ea typeface="Times New Roman" panose="02020603050405020304" pitchFamily="18" charset="0"/>
            </a:endParaRPr>
          </a:p>
          <a:p>
            <a:r>
              <a:rPr lang="en-US" sz="3000" b="1" baseline="0" dirty="0">
                <a:effectLst/>
                <a:latin typeface="Times New Roman" panose="02020603050405020304" pitchFamily="18" charset="0"/>
                <a:ea typeface="Times New Roman" panose="02020603050405020304" pitchFamily="18" charset="0"/>
              </a:rPr>
              <a:t>First, existing performance modeling methods are not appropriate for UAM vehicles or operations, </a:t>
            </a:r>
          </a:p>
          <a:p>
            <a:r>
              <a:rPr lang="en-US" sz="3000" b="1" baseline="0" dirty="0">
                <a:effectLst/>
                <a:latin typeface="Times New Roman" panose="02020603050405020304" pitchFamily="18" charset="0"/>
                <a:ea typeface="Times New Roman" panose="02020603050405020304" pitchFamily="18" charset="0"/>
              </a:rPr>
              <a:t>This is because these vehicle often combine fixed-wing and rotorcraft performance characteristics and nominal operations and procedures for these aircraft are still being developed.</a:t>
            </a:r>
          </a:p>
          <a:p>
            <a:endParaRPr lang="en-US" sz="3000" b="1" baseline="0" dirty="0">
              <a:effectLst/>
              <a:latin typeface="Times New Roman" panose="02020603050405020304" pitchFamily="18" charset="0"/>
              <a:ea typeface="Times New Roman" panose="02020603050405020304" pitchFamily="18" charset="0"/>
            </a:endParaRPr>
          </a:p>
          <a:p>
            <a:r>
              <a:rPr lang="en-US" sz="3000" b="1" baseline="0" dirty="0">
                <a:effectLst/>
                <a:latin typeface="Times New Roman" panose="02020603050405020304" pitchFamily="18" charset="0"/>
                <a:ea typeface="Times New Roman" panose="02020603050405020304" pitchFamily="18" charset="0"/>
              </a:rPr>
              <a:t>Another challenge has been the lack of available data capturing the detailed performance characteristics and unique flight envelopes of these aircraft.</a:t>
            </a:r>
          </a:p>
          <a:p>
            <a:endParaRPr lang="en-US" sz="1800" b="1" dirty="0">
              <a:effectLst/>
              <a:latin typeface="Times New Roman" panose="02020603050405020304" pitchFamily="18" charset="0"/>
              <a:ea typeface="Times New Roman" panose="02020603050405020304" pitchFamily="18" charset="0"/>
            </a:endParaRPr>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2</a:t>
            </a:fld>
            <a:endParaRPr lang="en-US" altLang="x-none"/>
          </a:p>
        </p:txBody>
      </p:sp>
    </p:spTree>
    <p:extLst>
      <p:ext uri="{BB962C8B-B14F-4D97-AF65-F5344CB8AC3E}">
        <p14:creationId xmlns:p14="http://schemas.microsoft.com/office/powerpoint/2010/main" val="220434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This paper includes a:</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Review of existing performance modeling methods for fixed-wing and helicopter vehicles, with a focus on the popular </a:t>
            </a:r>
            <a:r>
              <a:rPr lang="en-US" sz="1800" b="1" dirty="0" err="1">
                <a:effectLst/>
                <a:latin typeface="Times New Roman" panose="02020603050405020304" pitchFamily="18" charset="0"/>
                <a:ea typeface="Times New Roman" panose="02020603050405020304" pitchFamily="18" charset="0"/>
              </a:rPr>
              <a:t>Eurocontrol</a:t>
            </a:r>
            <a:r>
              <a:rPr lang="en-US" sz="1800" b="1" dirty="0">
                <a:effectLst/>
                <a:latin typeface="Times New Roman" panose="02020603050405020304" pitchFamily="18" charset="0"/>
                <a:ea typeface="Times New Roman" panose="02020603050405020304" pitchFamily="18" charset="0"/>
              </a:rPr>
              <a:t> BADA models</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Description of 3 NASA UAM designs and the representative mission they are sized for</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Also included is an overview of how performance data was obtained</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A description of the performance model structure that was chosen</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An example from a simulation based on the performance model</a:t>
            </a:r>
          </a:p>
          <a:p>
            <a:pPr marL="285750" indent="-285750">
              <a:buFontTx/>
              <a:buChar char="-"/>
            </a:pPr>
            <a:r>
              <a:rPr lang="en-US" sz="1800" b="1" dirty="0">
                <a:effectLst/>
                <a:latin typeface="Times New Roman" panose="02020603050405020304" pitchFamily="18" charset="0"/>
                <a:ea typeface="Times New Roman" panose="02020603050405020304" pitchFamily="18" charset="0"/>
              </a:rPr>
              <a:t>And finally, some conclusions and suggestions for future work</a:t>
            </a:r>
          </a:p>
          <a:p>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3</a:t>
            </a:fld>
            <a:endParaRPr lang="en-US" altLang="x-none"/>
          </a:p>
        </p:txBody>
      </p:sp>
    </p:spTree>
    <p:extLst>
      <p:ext uri="{BB962C8B-B14F-4D97-AF65-F5344CB8AC3E}">
        <p14:creationId xmlns:p14="http://schemas.microsoft.com/office/powerpoint/2010/main" val="190065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Aircraft performance models are used in many areas of ATM systems analysis. </a:t>
            </a:r>
          </a:p>
          <a:p>
            <a:r>
              <a:rPr lang="en-US" sz="1800" dirty="0">
                <a:effectLst/>
                <a:latin typeface="Times New Roman" panose="02020603050405020304" pitchFamily="18" charset="0"/>
                <a:ea typeface="Times New Roman" panose="02020603050405020304" pitchFamily="18" charset="0"/>
              </a:rPr>
              <a:t>Applications include airspace and procedure design, traffic separation, trajectory generation and prediction, and real-time human-in-the-loop and fast-time simulations.</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Performance models are typically constructed with the aim of balancing competing objectives, such as maximizing predictive accuracy with minimal model complexity.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This balance might be achieved in part by making assumptions about things like</a:t>
            </a:r>
          </a:p>
          <a:p>
            <a:r>
              <a:rPr lang="en-US" sz="1800" dirty="0">
                <a:effectLst/>
                <a:latin typeface="Times New Roman" panose="02020603050405020304" pitchFamily="18" charset="0"/>
                <a:ea typeface="Times New Roman" panose="02020603050405020304" pitchFamily="18" charset="0"/>
              </a:rPr>
              <a:t>-the way the vehicle will be operated and the procedures that will be followed</a:t>
            </a:r>
          </a:p>
          <a:p>
            <a:r>
              <a:rPr lang="en-US" sz="1800" dirty="0">
                <a:effectLst/>
                <a:latin typeface="Times New Roman" panose="02020603050405020304" pitchFamily="18" charset="0"/>
                <a:ea typeface="Times New Roman" panose="02020603050405020304" pitchFamily="18" charset="0"/>
              </a:rPr>
              <a:t>-As well as by fitting a parametric model with limited degrees of freedom to the performance variations of the vehicle. Often this regression will also have some assumed domain of applicability over a certain flight segment or vehicle configuration.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Performance models usually include details such as nominal airspeeds and climb or descent rates for typical segments of flight as well as fuel burn (or battery consumption)as a function of weight and altitude</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Performance models typically do not include vehicle dynamics and are usually not provided as a stand-alone or executable simulation.</a:t>
            </a:r>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4</a:t>
            </a:fld>
            <a:endParaRPr lang="en-US" altLang="x-none"/>
          </a:p>
        </p:txBody>
      </p:sp>
    </p:spTree>
    <p:extLst>
      <p:ext uri="{BB962C8B-B14F-4D97-AF65-F5344CB8AC3E}">
        <p14:creationId xmlns:p14="http://schemas.microsoft.com/office/powerpoint/2010/main" val="418211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ndParaRPr>
              </a:p>
              <a:p>
                <a:r>
                  <a:rPr lang="en-US" sz="2000" dirty="0"/>
                  <a:t>The EUROCONTROL Base of Aircraft Data (BADA) performance models are among the most widely used</a:t>
                </a:r>
              </a:p>
              <a:p>
                <a:endParaRPr lang="en-US" sz="2000" dirty="0"/>
              </a:p>
              <a:p>
                <a:r>
                  <a:rPr lang="en-US" sz="2000" dirty="0"/>
                  <a:t>Several BADA model families have been created covering over 300 aircraft types</a:t>
                </a:r>
              </a:p>
              <a:p>
                <a:endParaRPr lang="en-US" sz="2000" dirty="0"/>
              </a:p>
              <a:p>
                <a:r>
                  <a:rPr lang="en-US" sz="2000" dirty="0"/>
                  <a:t>Overall structure of models assumes operations and performance that are well-suited to aircraft currently in-use</a:t>
                </a:r>
              </a:p>
              <a:p>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BADA Models all employ category-specific performance equations suitable for the type of aircraft being modeled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For example:</a:t>
                </a:r>
              </a:p>
              <a:p>
                <a:pPr lvl="1"/>
                <a:r>
                  <a:rPr lang="en-US" sz="2000" dirty="0"/>
                  <a:t>BADA Family 3 and 4 are specific to Fixed-wing aircraft</a:t>
                </a:r>
              </a:p>
              <a:p>
                <a:pPr lvl="1"/>
                <a:r>
                  <a:rPr lang="en-US" sz="2000" dirty="0"/>
                  <a:t>BADA Family H to Traditional rotorcraft</a:t>
                </a:r>
              </a:p>
              <a:p>
                <a:endParaRPr lang="en-US" sz="2000" b="1" dirty="0"/>
              </a:p>
              <a:p>
                <a:r>
                  <a:rPr lang="en-US" sz="2000" b="1" dirty="0"/>
                  <a:t>The paper explains some of the limitations of these existing models as they pertain to modeling of UAM vehicles and operations, and concludes that the existing BADA model families aren’t appropriate for modeling UAM vehicles</a:t>
                </a:r>
                <a:endParaRPr lang="en-US" b="1" dirty="0"/>
              </a:p>
            </p:txBody>
          </p:sp>
        </mc:Choice>
        <mc:Fallback xmlns="">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ndParaRPr>
              </a:p>
              <a:p>
                <a:r>
                  <a:rPr lang="en-US" sz="2000" dirty="0"/>
                  <a:t>The EUROCONTROL Base of Aircraft Data (BADA) performance models are among the most widely used</a:t>
                </a:r>
              </a:p>
              <a:p>
                <a:r>
                  <a:rPr lang="en-US" sz="2000" dirty="0"/>
                  <a:t>Several model families have been created</a:t>
                </a:r>
              </a:p>
              <a:p>
                <a:pPr marL="800100" lvl="1" indent="-342900">
                  <a:buFont typeface="Arial" panose="020B0604020202020204" pitchFamily="34" charset="0"/>
                  <a:buChar char="•"/>
                </a:pPr>
                <a:r>
                  <a:rPr lang="en-US" sz="2000" dirty="0"/>
                  <a:t>BADA 3 and BADA 4: fixed wing traditional aircraft</a:t>
                </a:r>
              </a:p>
              <a:p>
                <a:pPr marL="800100" lvl="1" indent="-342900">
                  <a:buFont typeface="Arial" panose="020B0604020202020204" pitchFamily="34" charset="0"/>
                  <a:buChar char="•"/>
                </a:pPr>
                <a:r>
                  <a:rPr lang="en-US" sz="2000" dirty="0"/>
                  <a:t>BADA H: traditional helicopters</a:t>
                </a:r>
              </a:p>
              <a:p>
                <a:r>
                  <a:rPr lang="en-US" sz="2000" dirty="0"/>
                  <a:t>Overall structure of models assumes operations and performance that are well-suited to aircraft currently in-use</a:t>
                </a:r>
              </a:p>
              <a:p>
                <a:r>
                  <a:rPr lang="en-US" sz="2000" dirty="0"/>
                  <a:t>Basic relation is the “Total Energy Model” (TEM), based on the rate of change in potential and kinetic energy for a point-mass model of the vehicle:</a:t>
                </a:r>
              </a:p>
              <a:p>
                <a:pPr marL="0" indent="0" algn="ctr">
                  <a:buNone/>
                </a:pPr>
                <a:r>
                  <a:rPr lang="en-US" sz="2400" i="0">
                    <a:latin typeface="Cambria Math" panose="02040503050406030204" pitchFamily="18" charset="0"/>
                  </a:rPr>
                  <a:t>𝑃_𝑒𝑛𝑔=𝑃_𝑟𝑒𝑞+𝑚𝑔_0 ℎ ̇+𝑚𝑉_𝑇𝐴𝑆 𝑉 ̇_𝑇𝐴𝑆</a:t>
                </a:r>
                <a:r>
                  <a:rPr lang="en-US" sz="2000" dirty="0"/>
                  <a:t> 	(BADA H form)</a:t>
                </a:r>
              </a:p>
              <a:p>
                <a:r>
                  <a:rPr lang="en-US" sz="2000" dirty="0"/>
                  <a:t>Assumptions about the power terms </a:t>
                </a:r>
                <a:r>
                  <a:rPr lang="en-US" sz="2000" b="0" i="0">
                    <a:latin typeface="Cambria Math" panose="02040503050406030204" pitchFamily="18" charset="0"/>
                  </a:rPr>
                  <a:t>𝑃_𝑒𝑛𝑔</a:t>
                </a:r>
                <a:r>
                  <a:rPr lang="en-US" sz="2000" dirty="0"/>
                  <a:t> and </a:t>
                </a:r>
                <a:r>
                  <a:rPr lang="en-US" sz="2000" b="0" i="0">
                    <a:latin typeface="Cambria Math" panose="02040503050406030204" pitchFamily="18" charset="0"/>
                  </a:rPr>
                  <a:t>𝑃_𝑟𝑒𝑞</a:t>
                </a:r>
                <a:r>
                  <a:rPr lang="en-US" sz="2000" dirty="0"/>
                  <a:t> are tailored to the vehicle and engine type, as well as the operation</a:t>
                </a:r>
              </a:p>
              <a:p>
                <a:r>
                  <a:rPr lang="en-US" sz="2000" b="1" dirty="0"/>
                  <a:t>Paper explains some of the limitations of these existing models as they might pertain to modeling of UAM vehicles and operations,</a:t>
                </a:r>
              </a:p>
              <a:p>
                <a:r>
                  <a:rPr lang="en-US" sz="2000" b="1" dirty="0"/>
                  <a:t>But in short, the existing BADA model </a:t>
                </a:r>
                <a:r>
                  <a:rPr lang="en-US" sz="2000" b="1" dirty="0" err="1"/>
                  <a:t>familes</a:t>
                </a:r>
                <a:r>
                  <a:rPr lang="en-US" sz="2000" b="1" dirty="0"/>
                  <a:t> aren’t directly applicable to UAM, so we needed to develop our own approach in this work.</a:t>
                </a:r>
                <a:endParaRPr lang="en-US" dirty="0"/>
              </a:p>
              <a:p>
                <a:endParaRPr lang="en-US" dirty="0"/>
              </a:p>
            </p:txBody>
          </p:sp>
        </mc:Fallback>
      </mc:AlternateContent>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5</a:t>
            </a:fld>
            <a:endParaRPr lang="en-US" altLang="x-none"/>
          </a:p>
        </p:txBody>
      </p:sp>
    </p:spTree>
    <p:extLst>
      <p:ext uri="{BB962C8B-B14F-4D97-AF65-F5344CB8AC3E}">
        <p14:creationId xmlns:p14="http://schemas.microsoft.com/office/powerpoint/2010/main" val="272274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order to create our performance models, we needed UAM aircraft designs and performance data for each vehicle.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selected 3 representative UAM vehicle designs developed by the NASA Revolutionary Vertical Lift Technology (RVLT) project.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vehicles were all designed to carry 6 passengers and are sized to the same UAM mission using the NASA Design and Analysis of Rotorcraft (NDARC) software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Quadrotor, fully electric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Lift+Cruise</a:t>
            </a:r>
            <a:r>
              <a:rPr lang="en-US" dirty="0"/>
              <a:t>, fully electric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Tiltwing, turboelectric</a:t>
            </a:r>
            <a:endParaRPr lang="en-US" sz="1200" b="1" strike="noStrike" dirty="0">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trike="noStrike" dirty="0"/>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6</a:t>
            </a:fld>
            <a:endParaRPr lang="en-US" altLang="x-none"/>
          </a:p>
        </p:txBody>
      </p:sp>
    </p:spTree>
    <p:extLst>
      <p:ext uri="{BB962C8B-B14F-4D97-AF65-F5344CB8AC3E}">
        <p14:creationId xmlns:p14="http://schemas.microsoft.com/office/powerpoint/2010/main" val="281684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used NDARC to generate our performance data for these aircraft.</a:t>
            </a:r>
          </a:p>
          <a:p>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MATLAB® scripts were used to manage the large number of NDARC sweeps and build a detailed performance database for each aircraft</a:t>
            </a:r>
          </a:p>
          <a:p>
            <a:endParaRPr lang="en-US" sz="1800" dirty="0"/>
          </a:p>
          <a:p>
            <a:r>
              <a:rPr lang="en-US" sz="1800" dirty="0"/>
              <a:t>Trim sweeps were computed over broad range of payloads, altitudes, airspeeds, and flight modes, including for accelerated flight and turns</a:t>
            </a:r>
          </a:p>
          <a:p>
            <a:endParaRPr lang="en-US" sz="1800" dirty="0"/>
          </a:p>
          <a:p>
            <a:r>
              <a:rPr lang="en-US" sz="1600" dirty="0"/>
              <a:t>Plots at right illustrate unique performance trends of each aircraft</a:t>
            </a:r>
          </a:p>
          <a:p>
            <a:pPr lvl="1"/>
            <a:r>
              <a:rPr lang="en-US" sz="1400" dirty="0"/>
              <a:t>Identical flight conditions</a:t>
            </a:r>
          </a:p>
          <a:p>
            <a:pPr lvl="1"/>
            <a:r>
              <a:rPr lang="en-US" sz="1400" dirty="0"/>
              <a:t>Unaccelerated, straight and level flight</a:t>
            </a:r>
          </a:p>
          <a:p>
            <a:pPr lvl="1"/>
            <a:r>
              <a:rPr lang="en-US" sz="1400" dirty="0"/>
              <a:t>Power consumption normalized by battery/fuel capacity</a:t>
            </a:r>
          </a:p>
          <a:p>
            <a:r>
              <a:rPr lang="en-US" sz="1600" dirty="0"/>
              <a:t>Quadrotor performance comparable to traditional rotorcraft</a:t>
            </a:r>
          </a:p>
          <a:p>
            <a:r>
              <a:rPr lang="en-US" sz="1600" dirty="0" err="1"/>
              <a:t>Lift+Cruise</a:t>
            </a:r>
            <a:r>
              <a:rPr lang="en-US" sz="1600" dirty="0"/>
              <a:t> and Tiltwing are markedly different from one another and from Quadrotor</a:t>
            </a:r>
          </a:p>
          <a:p>
            <a:r>
              <a:rPr lang="en-US" sz="1600" dirty="0"/>
              <a:t>In fixed-wing flight mode, typical airplane characteristics are observed for </a:t>
            </a:r>
            <a:r>
              <a:rPr lang="en-US" sz="1600" dirty="0" err="1"/>
              <a:t>Lift+Cruise</a:t>
            </a:r>
            <a:r>
              <a:rPr lang="en-US" sz="1600" dirty="0"/>
              <a:t> and Tiltwing</a:t>
            </a:r>
          </a:p>
          <a:p>
            <a:r>
              <a:rPr lang="en-US" sz="1600" dirty="0"/>
              <a:t>Unique performance trends illustrate potential challenge of fitting a simple parametric model to these aircraft</a:t>
            </a:r>
          </a:p>
          <a:p>
            <a:endParaRPr lang="en-US" sz="1800" dirty="0"/>
          </a:p>
          <a:p>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7</a:t>
            </a:fld>
            <a:endParaRPr lang="en-US" altLang="x-none"/>
          </a:p>
        </p:txBody>
      </p:sp>
    </p:spTree>
    <p:extLst>
      <p:ext uri="{BB962C8B-B14F-4D97-AF65-F5344CB8AC3E}">
        <p14:creationId xmlns:p14="http://schemas.microsoft.com/office/powerpoint/2010/main" val="218739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disparate performance trends among UAM concepts led to the selection of a performance modeling approach comparable in format to the PTF tables provided with BADA models, adapted and expanded to suit UAM vehicle performance and operations.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This model structure was selected to support the goal of maximizing the relevance and accuracy of the model data provided to users for the most important flight segments.</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mission segments included in the performance tables were selected to capture vehicle performance during anticipated UAM flights.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tables contain data that directly represents nominal operations based on analysis of the performance database generated using NDARC.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An overview of the segments included in the model is shown in this image and are discussed in further detail in the paper.</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Important examples include hover, climb, nominal cruise, and nominal descent, and others that are included to provide additional performance details.</a:t>
            </a:r>
            <a:endParaRPr lang="en-US" dirty="0"/>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8</a:t>
            </a:fld>
            <a:endParaRPr lang="en-US" altLang="x-none"/>
          </a:p>
        </p:txBody>
      </p:sp>
    </p:spTree>
    <p:extLst>
      <p:ext uri="{BB962C8B-B14F-4D97-AF65-F5344CB8AC3E}">
        <p14:creationId xmlns:p14="http://schemas.microsoft.com/office/powerpoint/2010/main" val="352243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To illustrate how flight segments were defined and analyzed, here is an example for the quadrotor ”climb” segment.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The Climb</a:t>
            </a:r>
            <a:r>
              <a:rPr lang="en-US" sz="1200" dirty="0"/>
              <a:t> segment was based on finding an optimal Calibrated Airspeed (CAS) to achieve best rate of climb at max continuous power.</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Payloads shown are for 1 passenger, 4 passengers, and the maximum of 6 passengers,</a:t>
            </a:r>
          </a:p>
          <a:p>
            <a:endParaRPr lang="en-US" sz="1200" dirty="0"/>
          </a:p>
          <a:p>
            <a:r>
              <a:rPr lang="en-US" sz="1200" dirty="0"/>
              <a:t>49 knots CAS selected based on “high weight” (6 passengers) payload.</a:t>
            </a:r>
          </a:p>
          <a:p>
            <a:endParaRPr lang="en-US" sz="1200" dirty="0"/>
          </a:p>
          <a:p>
            <a:r>
              <a:rPr lang="en-US" sz="1200" dirty="0"/>
              <a:t>The performance table for this segment shows the rate of climb that is achieved as well as battery consumption in MJ/</a:t>
            </a:r>
            <a:r>
              <a:rPr lang="en-US" sz="1200" dirty="0" err="1"/>
              <a:t>hr</a:t>
            </a:r>
            <a:r>
              <a:rPr lang="en-US" sz="1200" dirty="0"/>
              <a:t> for a range of altitudes and payloads.</a:t>
            </a:r>
          </a:p>
        </p:txBody>
      </p:sp>
      <p:sp>
        <p:nvSpPr>
          <p:cNvPr id="4" name="Date Placeholder 3"/>
          <p:cNvSpPr>
            <a:spLocks noGrp="1"/>
          </p:cNvSpPr>
          <p:nvPr>
            <p:ph type="dt" idx="1"/>
          </p:nvPr>
        </p:nvSpPr>
        <p:spPr/>
        <p:txBody>
          <a:bodyPr/>
          <a:lstStyle/>
          <a:p>
            <a:pPr>
              <a:defRPr/>
            </a:pPr>
            <a:fld id="{96B6FE9F-BCE3-AC49-94C6-7BD04257F8F2}" type="datetime1">
              <a:rPr lang="en-US" altLang="x-none" smtClean="0"/>
              <a:t>11/28/22</a:t>
            </a:fld>
            <a:endParaRPr lang="en-US" altLang="x-none"/>
          </a:p>
        </p:txBody>
      </p:sp>
      <p:sp>
        <p:nvSpPr>
          <p:cNvPr id="5" name="Slide Number Placeholder 4"/>
          <p:cNvSpPr>
            <a:spLocks noGrp="1"/>
          </p:cNvSpPr>
          <p:nvPr>
            <p:ph type="sldNum" sz="quarter" idx="5"/>
          </p:nvPr>
        </p:nvSpPr>
        <p:spPr/>
        <p:txBody>
          <a:bodyPr/>
          <a:lstStyle/>
          <a:p>
            <a:pPr>
              <a:defRPr/>
            </a:pPr>
            <a:fld id="{393FE3A4-AFB3-094A-8CF8-BF9581639FC2}" type="slidenum">
              <a:rPr lang="en-US" altLang="x-none" smtClean="0"/>
              <a:pPr>
                <a:defRPr/>
              </a:pPr>
              <a:t>9</a:t>
            </a:fld>
            <a:endParaRPr lang="en-US" altLang="x-none"/>
          </a:p>
        </p:txBody>
      </p:sp>
    </p:spTree>
    <p:extLst>
      <p:ext uri="{BB962C8B-B14F-4D97-AF65-F5344CB8AC3E}">
        <p14:creationId xmlns:p14="http://schemas.microsoft.com/office/powerpoint/2010/main" val="497250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accent1">
                <a:lumMod val="5000"/>
                <a:lumOff val="95000"/>
              </a:schemeClr>
            </a:gs>
            <a:gs pos="100000">
              <a:srgbClr val="0A3D91">
                <a:lumMod val="43000"/>
                <a:lumOff val="57000"/>
              </a:srgbClr>
            </a:gs>
          </a:gsLst>
          <a:lin ang="5400000" scaled="1"/>
          <a:tileRect/>
        </a:gradFill>
        <a:effectLst/>
      </p:bgPr>
    </p:bg>
    <p:spTree>
      <p:nvGrpSpPr>
        <p:cNvPr id="1" name=""/>
        <p:cNvGrpSpPr/>
        <p:nvPr/>
      </p:nvGrpSpPr>
      <p:grpSpPr>
        <a:xfrm>
          <a:off x="0" y="0"/>
          <a:ext cx="0" cy="0"/>
          <a:chOff x="0" y="0"/>
          <a:chExt cx="0" cy="0"/>
        </a:xfrm>
      </p:grpSpPr>
      <p:sp>
        <p:nvSpPr>
          <p:cNvPr id="123914" name="Rectangle 10"/>
          <p:cNvSpPr>
            <a:spLocks noGrp="1" noChangeArrowheads="1"/>
          </p:cNvSpPr>
          <p:nvPr>
            <p:ph type="ctrTitle" sz="quarter"/>
          </p:nvPr>
        </p:nvSpPr>
        <p:spPr>
          <a:xfrm>
            <a:off x="914400" y="1598613"/>
            <a:ext cx="10363200" cy="1555750"/>
          </a:xfrm>
        </p:spPr>
        <p:txBody>
          <a:bodyPr/>
          <a:lstStyle>
            <a:lvl1pPr>
              <a:defRPr/>
            </a:lvl1pPr>
          </a:lstStyle>
          <a:p>
            <a:pPr lvl="0"/>
            <a:r>
              <a:rPr lang="en-US" altLang="x-none" noProof="0"/>
              <a:t>Click to edit Master title style</a:t>
            </a:r>
          </a:p>
        </p:txBody>
      </p:sp>
      <p:sp>
        <p:nvSpPr>
          <p:cNvPr id="12391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sz="2100"/>
            </a:lvl1pPr>
          </a:lstStyle>
          <a:p>
            <a:pPr lvl="0"/>
            <a:r>
              <a:rPr lang="en-US" altLang="x-none" noProof="0"/>
              <a:t>Click to edit Master subtitle style</a:t>
            </a:r>
          </a:p>
        </p:txBody>
      </p:sp>
      <p:sp>
        <p:nvSpPr>
          <p:cNvPr id="13" name="Rectangle 14">
            <a:extLst>
              <a:ext uri="{FF2B5EF4-FFF2-40B4-BE49-F238E27FC236}">
                <a16:creationId xmlns:a16="http://schemas.microsoft.com/office/drawing/2014/main" id="{4FC1A839-D1AF-A349-AA4E-CB8479CE791D}"/>
              </a:ext>
            </a:extLst>
          </p:cNvPr>
          <p:cNvSpPr>
            <a:spLocks noGrp="1" noChangeArrowheads="1"/>
          </p:cNvSpPr>
          <p:nvPr>
            <p:ph type="sldNum" sz="quarter" idx="4"/>
          </p:nvPr>
        </p:nvSpPr>
        <p:spPr>
          <a:xfrm>
            <a:off x="10519833" y="6477000"/>
            <a:ext cx="1524000" cy="228600"/>
          </a:xfrm>
          <a:prstGeom prst="rect">
            <a:avLst/>
          </a:prstGeom>
          <a:ln/>
        </p:spPr>
        <p:txBody>
          <a:bodyPr/>
          <a:lstStyle>
            <a:lvl1pPr algn="r">
              <a:defRPr sz="800">
                <a:solidFill>
                  <a:schemeClr val="tx1"/>
                </a:solidFill>
                <a:effectLst/>
                <a:latin typeface="Arial" charset="0"/>
              </a:defRPr>
            </a:lvl1pPr>
          </a:lstStyle>
          <a:p>
            <a:pPr>
              <a:defRPr/>
            </a:pPr>
            <a:fld id="{F7CBD0E2-22CA-0B46-A758-D0997DCC02DE}" type="slidenum">
              <a:rPr lang="en-US" altLang="x-none" smtClean="0">
                <a:solidFill>
                  <a:schemeClr val="bg1"/>
                </a:solidFill>
                <a:latin typeface="+mn-lt"/>
              </a:rPr>
              <a:pPr>
                <a:defRPr/>
              </a:pPr>
              <a:t>‹#›</a:t>
            </a:fld>
            <a:endParaRPr lang="en-US" altLang="x-none" sz="1000" dirty="0">
              <a:latin typeface="+mn-lt"/>
            </a:endParaRPr>
          </a:p>
          <a:p>
            <a:pPr>
              <a:defRPr/>
            </a:pPr>
            <a:endParaRPr lang="en-US" altLang="x-none" sz="1000" dirty="0">
              <a:effectLst>
                <a:outerShdw blurRad="38100" dist="38100" dir="2700000" algn="tl">
                  <a:srgbClr val="C0C0C0"/>
                </a:outerShdw>
              </a:effectLst>
            </a:endParaRPr>
          </a:p>
        </p:txBody>
      </p:sp>
      <p:pic>
        <p:nvPicPr>
          <p:cNvPr id="2" name="Picture 1" descr="A picture containing clock, drawing&#10;&#10;Description automatically generated">
            <a:extLst>
              <a:ext uri="{FF2B5EF4-FFF2-40B4-BE49-F238E27FC236}">
                <a16:creationId xmlns:a16="http://schemas.microsoft.com/office/drawing/2014/main" id="{7F5A9861-ECF4-FAD4-B973-54ED30294DF0}"/>
              </a:ext>
            </a:extLst>
          </p:cNvPr>
          <p:cNvPicPr>
            <a:picLocks noChangeAspect="1"/>
          </p:cNvPicPr>
          <p:nvPr userDrawn="1"/>
        </p:nvPicPr>
        <p:blipFill rotWithShape="1">
          <a:blip r:embed="rId2"/>
          <a:srcRect l="21240" r="22984"/>
          <a:stretch/>
        </p:blipFill>
        <p:spPr>
          <a:xfrm>
            <a:off x="10996672" y="0"/>
            <a:ext cx="1195328" cy="1071563"/>
          </a:xfrm>
          <a:prstGeom prst="rect">
            <a:avLst/>
          </a:prstGeom>
        </p:spPr>
      </p:pic>
    </p:spTree>
    <p:extLst>
      <p:ext uri="{BB962C8B-B14F-4D97-AF65-F5344CB8AC3E}">
        <p14:creationId xmlns:p14="http://schemas.microsoft.com/office/powerpoint/2010/main" val="405484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328" y="1"/>
            <a:ext cx="9801346" cy="1071563"/>
          </a:xfrm>
        </p:spPr>
        <p:txBody>
          <a:bodyPr/>
          <a:lstStyle>
            <a:lvl1pPr>
              <a:defRPr i="0"/>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8">
            <a:extLst>
              <a:ext uri="{FF2B5EF4-FFF2-40B4-BE49-F238E27FC236}">
                <a16:creationId xmlns:a16="http://schemas.microsoft.com/office/drawing/2014/main" id="{3C9F815B-F29E-E642-9FF1-DEC168C48B67}"/>
              </a:ext>
            </a:extLst>
          </p:cNvPr>
          <p:cNvSpPr>
            <a:spLocks noGrp="1" noChangeArrowheads="1"/>
          </p:cNvSpPr>
          <p:nvPr>
            <p:ph type="ftr" sz="quarter" idx="11"/>
          </p:nvPr>
        </p:nvSpPr>
        <p:spPr>
          <a:xfrm>
            <a:off x="5689600" y="6477001"/>
            <a:ext cx="3860800" cy="225425"/>
          </a:xfrm>
          <a:prstGeom prst="rect">
            <a:avLst/>
          </a:prstGeom>
          <a:ln/>
        </p:spPr>
        <p:txBody>
          <a:bodyPr/>
          <a:lstStyle>
            <a:lvl1pPr>
              <a:defRPr/>
            </a:lvl1pPr>
          </a:lstStyle>
          <a:p>
            <a:pPr>
              <a:defRPr/>
            </a:pPr>
            <a:endParaRPr lang="en-US" altLang="x-none"/>
          </a:p>
        </p:txBody>
      </p:sp>
      <p:sp>
        <p:nvSpPr>
          <p:cNvPr id="9" name="Rectangle 14">
            <a:extLst>
              <a:ext uri="{FF2B5EF4-FFF2-40B4-BE49-F238E27FC236}">
                <a16:creationId xmlns:a16="http://schemas.microsoft.com/office/drawing/2014/main" id="{E4CB8B24-61E8-3945-BA08-D86C9F45754F}"/>
              </a:ext>
            </a:extLst>
          </p:cNvPr>
          <p:cNvSpPr>
            <a:spLocks noGrp="1" noChangeArrowheads="1"/>
          </p:cNvSpPr>
          <p:nvPr>
            <p:ph type="sldNum" sz="quarter" idx="4"/>
          </p:nvPr>
        </p:nvSpPr>
        <p:spPr>
          <a:xfrm>
            <a:off x="10519833" y="6477000"/>
            <a:ext cx="1524000" cy="228600"/>
          </a:xfrm>
          <a:prstGeom prst="rect">
            <a:avLst/>
          </a:prstGeom>
          <a:ln/>
        </p:spPr>
        <p:txBody>
          <a:bodyPr/>
          <a:lstStyle>
            <a:lvl1pPr algn="r">
              <a:defRPr sz="800">
                <a:solidFill>
                  <a:schemeClr val="tx1"/>
                </a:solidFill>
                <a:effectLst/>
                <a:latin typeface="Arial" charset="0"/>
              </a:defRPr>
            </a:lvl1pPr>
          </a:lstStyle>
          <a:p>
            <a:pPr>
              <a:defRPr/>
            </a:pPr>
            <a:fld id="{F7CBD0E2-22CA-0B46-A758-D0997DCC02DE}" type="slidenum">
              <a:rPr lang="en-US" altLang="x-none" smtClean="0">
                <a:solidFill>
                  <a:schemeClr val="bg1"/>
                </a:solidFill>
                <a:latin typeface="+mn-lt"/>
              </a:rPr>
              <a:pPr>
                <a:defRPr/>
              </a:pPr>
              <a:t>‹#›</a:t>
            </a:fld>
            <a:endParaRPr lang="en-US" altLang="x-none" sz="1000" dirty="0">
              <a:latin typeface="+mn-lt"/>
            </a:endParaRPr>
          </a:p>
          <a:p>
            <a:pPr>
              <a:defRPr/>
            </a:pPr>
            <a:endParaRPr lang="en-US" altLang="x-none" sz="1000" dirty="0">
              <a:effectLst>
                <a:outerShdw blurRad="38100" dist="38100" dir="2700000" algn="tl">
                  <a:srgbClr val="C0C0C0"/>
                </a:outerShdw>
              </a:effectLst>
            </a:endParaRPr>
          </a:p>
        </p:txBody>
      </p:sp>
      <p:pic>
        <p:nvPicPr>
          <p:cNvPr id="4" name="Picture 3" descr="A picture containing clock, drawing&#10;&#10;Description automatically generated">
            <a:extLst>
              <a:ext uri="{FF2B5EF4-FFF2-40B4-BE49-F238E27FC236}">
                <a16:creationId xmlns:a16="http://schemas.microsoft.com/office/drawing/2014/main" id="{6F48C150-CD12-D0C3-29EA-F8B9A789526F}"/>
              </a:ext>
            </a:extLst>
          </p:cNvPr>
          <p:cNvPicPr>
            <a:picLocks noChangeAspect="1"/>
          </p:cNvPicPr>
          <p:nvPr userDrawn="1"/>
        </p:nvPicPr>
        <p:blipFill rotWithShape="1">
          <a:blip r:embed="rId2"/>
          <a:srcRect l="21240" r="22984"/>
          <a:stretch/>
        </p:blipFill>
        <p:spPr>
          <a:xfrm>
            <a:off x="10996672" y="0"/>
            <a:ext cx="1195328" cy="1071563"/>
          </a:xfrm>
          <a:prstGeom prst="rect">
            <a:avLst/>
          </a:prstGeom>
        </p:spPr>
      </p:pic>
    </p:spTree>
    <p:extLst>
      <p:ext uri="{BB962C8B-B14F-4D97-AF65-F5344CB8AC3E}">
        <p14:creationId xmlns:p14="http://schemas.microsoft.com/office/powerpoint/2010/main" val="53342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200" y="1406525"/>
            <a:ext cx="5791200"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06525"/>
            <a:ext cx="5791200"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8">
            <a:extLst>
              <a:ext uri="{FF2B5EF4-FFF2-40B4-BE49-F238E27FC236}">
                <a16:creationId xmlns:a16="http://schemas.microsoft.com/office/drawing/2014/main" id="{E885CADF-5D69-424F-AB2F-F59DAFDBAEA1}"/>
              </a:ext>
            </a:extLst>
          </p:cNvPr>
          <p:cNvSpPr>
            <a:spLocks noGrp="1" noChangeArrowheads="1"/>
          </p:cNvSpPr>
          <p:nvPr>
            <p:ph type="ftr" sz="quarter" idx="11"/>
          </p:nvPr>
        </p:nvSpPr>
        <p:spPr>
          <a:xfrm>
            <a:off x="5689600" y="6477001"/>
            <a:ext cx="3860800" cy="225425"/>
          </a:xfrm>
          <a:prstGeom prst="rect">
            <a:avLst/>
          </a:prstGeom>
          <a:ln/>
        </p:spPr>
        <p:txBody>
          <a:bodyPr/>
          <a:lstStyle>
            <a:lvl1pPr>
              <a:defRPr/>
            </a:lvl1pPr>
          </a:lstStyle>
          <a:p>
            <a:pPr>
              <a:defRPr/>
            </a:pPr>
            <a:endParaRPr lang="en-US" altLang="x-none"/>
          </a:p>
        </p:txBody>
      </p:sp>
      <p:sp>
        <p:nvSpPr>
          <p:cNvPr id="8" name="Rectangle 14">
            <a:extLst>
              <a:ext uri="{FF2B5EF4-FFF2-40B4-BE49-F238E27FC236}">
                <a16:creationId xmlns:a16="http://schemas.microsoft.com/office/drawing/2014/main" id="{6D1C2176-F8D4-7D43-A813-84BE7F0A9962}"/>
              </a:ext>
            </a:extLst>
          </p:cNvPr>
          <p:cNvSpPr>
            <a:spLocks noGrp="1" noChangeArrowheads="1"/>
          </p:cNvSpPr>
          <p:nvPr>
            <p:ph type="sldNum" sz="quarter" idx="4"/>
          </p:nvPr>
        </p:nvSpPr>
        <p:spPr>
          <a:xfrm>
            <a:off x="10519833" y="6477000"/>
            <a:ext cx="1524000" cy="228600"/>
          </a:xfrm>
          <a:prstGeom prst="rect">
            <a:avLst/>
          </a:prstGeom>
          <a:ln/>
        </p:spPr>
        <p:txBody>
          <a:bodyPr/>
          <a:lstStyle>
            <a:lvl1pPr algn="r">
              <a:defRPr sz="800">
                <a:solidFill>
                  <a:schemeClr val="tx1"/>
                </a:solidFill>
                <a:effectLst/>
                <a:latin typeface="Arial" charset="0"/>
              </a:defRPr>
            </a:lvl1pPr>
          </a:lstStyle>
          <a:p>
            <a:pPr>
              <a:defRPr/>
            </a:pPr>
            <a:fld id="{F7CBD0E2-22CA-0B46-A758-D0997DCC02DE}" type="slidenum">
              <a:rPr lang="en-US" altLang="x-none" smtClean="0">
                <a:solidFill>
                  <a:schemeClr val="bg1"/>
                </a:solidFill>
                <a:latin typeface="+mn-lt"/>
              </a:rPr>
              <a:pPr>
                <a:defRPr/>
              </a:pPr>
              <a:t>‹#›</a:t>
            </a:fld>
            <a:endParaRPr lang="en-US" altLang="x-none" sz="1000" dirty="0">
              <a:latin typeface="+mn-lt"/>
            </a:endParaRPr>
          </a:p>
          <a:p>
            <a:pPr>
              <a:defRPr/>
            </a:pPr>
            <a:endParaRPr lang="en-US" altLang="x-none" sz="1000" dirty="0">
              <a:effectLst>
                <a:outerShdw blurRad="38100" dist="38100" dir="2700000" algn="tl">
                  <a:srgbClr val="C0C0C0"/>
                </a:outerShdw>
              </a:effectLst>
            </a:endParaRPr>
          </a:p>
        </p:txBody>
      </p:sp>
      <p:pic>
        <p:nvPicPr>
          <p:cNvPr id="5" name="Picture 4" descr="A picture containing clock, drawing&#10;&#10;Description automatically generated">
            <a:extLst>
              <a:ext uri="{FF2B5EF4-FFF2-40B4-BE49-F238E27FC236}">
                <a16:creationId xmlns:a16="http://schemas.microsoft.com/office/drawing/2014/main" id="{27E003D3-B983-718C-A20A-68860D79F576}"/>
              </a:ext>
            </a:extLst>
          </p:cNvPr>
          <p:cNvPicPr>
            <a:picLocks noChangeAspect="1"/>
          </p:cNvPicPr>
          <p:nvPr userDrawn="1"/>
        </p:nvPicPr>
        <p:blipFill rotWithShape="1">
          <a:blip r:embed="rId2"/>
          <a:srcRect l="21240" r="22984"/>
          <a:stretch/>
        </p:blipFill>
        <p:spPr>
          <a:xfrm>
            <a:off x="10996672" y="0"/>
            <a:ext cx="1195328" cy="1071563"/>
          </a:xfrm>
          <a:prstGeom prst="rect">
            <a:avLst/>
          </a:prstGeom>
        </p:spPr>
      </p:pic>
      <p:sp>
        <p:nvSpPr>
          <p:cNvPr id="7" name="Title 1">
            <a:extLst>
              <a:ext uri="{FF2B5EF4-FFF2-40B4-BE49-F238E27FC236}">
                <a16:creationId xmlns:a16="http://schemas.microsoft.com/office/drawing/2014/main" id="{01DBB6B0-ABA7-AA58-1DE5-B2B9306EFCEB}"/>
              </a:ext>
            </a:extLst>
          </p:cNvPr>
          <p:cNvSpPr>
            <a:spLocks noGrp="1"/>
          </p:cNvSpPr>
          <p:nvPr>
            <p:ph type="title"/>
          </p:nvPr>
        </p:nvSpPr>
        <p:spPr>
          <a:xfrm>
            <a:off x="1195328" y="1"/>
            <a:ext cx="9801346" cy="1071563"/>
          </a:xfrm>
        </p:spPr>
        <p:txBody>
          <a:bodyPr/>
          <a:lstStyle>
            <a:lvl1pPr>
              <a:defRPr i="0"/>
            </a:lvl1pPr>
          </a:lstStyle>
          <a:p>
            <a:r>
              <a:rPr lang="en-US" dirty="0"/>
              <a:t>Click to edit Master title style</a:t>
            </a:r>
          </a:p>
        </p:txBody>
      </p:sp>
    </p:spTree>
    <p:extLst>
      <p:ext uri="{BB962C8B-B14F-4D97-AF65-F5344CB8AC3E}">
        <p14:creationId xmlns:p14="http://schemas.microsoft.com/office/powerpoint/2010/main" val="144390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chemeClr val="accent1">
                <a:lumMod val="5000"/>
                <a:lumOff val="95000"/>
              </a:schemeClr>
            </a:gs>
            <a:gs pos="100000">
              <a:srgbClr val="0A3D91">
                <a:lumMod val="43000"/>
                <a:lumOff val="57000"/>
              </a:srgbClr>
            </a:gs>
          </a:gsLst>
          <a:lin ang="5400000" scaled="1"/>
          <a:tileRect/>
        </a:gradFill>
        <a:effectLst/>
      </p:bgPr>
    </p:bg>
    <p:spTree>
      <p:nvGrpSpPr>
        <p:cNvPr id="1" name=""/>
        <p:cNvGrpSpPr/>
        <p:nvPr/>
      </p:nvGrpSpPr>
      <p:grpSpPr>
        <a:xfrm>
          <a:off x="0" y="0"/>
          <a:ext cx="0" cy="0"/>
          <a:chOff x="0" y="0"/>
          <a:chExt cx="0" cy="0"/>
        </a:xfrm>
      </p:grpSpPr>
      <p:pic>
        <p:nvPicPr>
          <p:cNvPr id="9" name="Picture 8" descr="A picture containing clock, drawing&#10;&#10;Description automatically generated">
            <a:extLst>
              <a:ext uri="{FF2B5EF4-FFF2-40B4-BE49-F238E27FC236}">
                <a16:creationId xmlns:a16="http://schemas.microsoft.com/office/drawing/2014/main" id="{29D45615-EA0A-2B4D-9F54-88D8A6CDB156}"/>
              </a:ext>
            </a:extLst>
          </p:cNvPr>
          <p:cNvPicPr>
            <a:picLocks noChangeAspect="1"/>
          </p:cNvPicPr>
          <p:nvPr userDrawn="1"/>
        </p:nvPicPr>
        <p:blipFill rotWithShape="1">
          <a:blip r:embed="rId2"/>
          <a:srcRect l="21240" r="22984"/>
          <a:stretch/>
        </p:blipFill>
        <p:spPr>
          <a:xfrm>
            <a:off x="4891796" y="2349500"/>
            <a:ext cx="2408408" cy="2159000"/>
          </a:xfrm>
          <a:prstGeom prst="rect">
            <a:avLst/>
          </a:prstGeom>
        </p:spPr>
      </p:pic>
    </p:spTree>
    <p:extLst>
      <p:ext uri="{BB962C8B-B14F-4D97-AF65-F5344CB8AC3E}">
        <p14:creationId xmlns:p14="http://schemas.microsoft.com/office/powerpoint/2010/main" val="2025316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306B6BDD-59D8-CC4A-988F-CB2EC368E602}"/>
              </a:ext>
            </a:extLst>
          </p:cNvPr>
          <p:cNvSpPr>
            <a:spLocks noGrp="1" noChangeArrowheads="1"/>
          </p:cNvSpPr>
          <p:nvPr>
            <p:ph type="title"/>
          </p:nvPr>
        </p:nvSpPr>
        <p:spPr bwMode="auto">
          <a:xfrm>
            <a:off x="175684" y="1"/>
            <a:ext cx="1184063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dirty="0"/>
              <a:t>Click to edit Master title style</a:t>
            </a:r>
          </a:p>
        </p:txBody>
      </p:sp>
      <p:sp>
        <p:nvSpPr>
          <p:cNvPr id="1027" name="Rectangle 11">
            <a:extLst>
              <a:ext uri="{FF2B5EF4-FFF2-40B4-BE49-F238E27FC236}">
                <a16:creationId xmlns:a16="http://schemas.microsoft.com/office/drawing/2014/main" id="{8D8AFFC8-7A2E-7C44-8694-48A9619D889F}"/>
              </a:ext>
            </a:extLst>
          </p:cNvPr>
          <p:cNvSpPr>
            <a:spLocks noGrp="1" noChangeArrowheads="1"/>
          </p:cNvSpPr>
          <p:nvPr>
            <p:ph type="body" idx="1"/>
          </p:nvPr>
        </p:nvSpPr>
        <p:spPr bwMode="auto">
          <a:xfrm>
            <a:off x="175684" y="1403349"/>
            <a:ext cx="11840631"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14">
            <a:extLst>
              <a:ext uri="{FF2B5EF4-FFF2-40B4-BE49-F238E27FC236}">
                <a16:creationId xmlns:a16="http://schemas.microsoft.com/office/drawing/2014/main" id="{5C56A0A2-5280-5D40-A0DC-B88DC16F63B4}"/>
              </a:ext>
            </a:extLst>
          </p:cNvPr>
          <p:cNvSpPr>
            <a:spLocks noGrp="1" noChangeArrowheads="1"/>
          </p:cNvSpPr>
          <p:nvPr>
            <p:ph type="sldNum" sz="quarter" idx="4"/>
          </p:nvPr>
        </p:nvSpPr>
        <p:spPr>
          <a:xfrm>
            <a:off x="10519833" y="6477000"/>
            <a:ext cx="1524000" cy="228600"/>
          </a:xfrm>
          <a:prstGeom prst="rect">
            <a:avLst/>
          </a:prstGeom>
          <a:ln/>
        </p:spPr>
        <p:txBody>
          <a:bodyPr/>
          <a:lstStyle>
            <a:lvl1pPr algn="r">
              <a:defRPr sz="800">
                <a:solidFill>
                  <a:schemeClr val="tx1"/>
                </a:solidFill>
                <a:effectLst/>
                <a:latin typeface="Arial" charset="0"/>
              </a:defRPr>
            </a:lvl1pPr>
          </a:lstStyle>
          <a:p>
            <a:pPr>
              <a:defRPr/>
            </a:pPr>
            <a:fld id="{F7CBD0E2-22CA-0B46-A758-D0997DCC02DE}" type="slidenum">
              <a:rPr lang="en-US" altLang="x-none" smtClean="0">
                <a:solidFill>
                  <a:schemeClr val="bg1"/>
                </a:solidFill>
                <a:latin typeface="+mn-lt"/>
              </a:rPr>
              <a:pPr>
                <a:defRPr/>
              </a:pPr>
              <a:t>‹#›</a:t>
            </a:fld>
            <a:endParaRPr lang="en-US" altLang="x-none" sz="1000" dirty="0">
              <a:latin typeface="+mn-lt"/>
            </a:endParaRPr>
          </a:p>
          <a:p>
            <a:pPr>
              <a:defRPr/>
            </a:pPr>
            <a:endParaRPr lang="en-US" altLang="x-none" sz="1000" dirty="0">
              <a:effectLst>
                <a:outerShdw blurRad="38100" dist="38100" dir="2700000" algn="tl">
                  <a:srgbClr val="C0C0C0"/>
                </a:outerShdw>
              </a:effectLst>
            </a:endParaRPr>
          </a:p>
        </p:txBody>
      </p:sp>
      <p:cxnSp>
        <p:nvCxnSpPr>
          <p:cNvPr id="4" name="Straight Connector 3">
            <a:extLst>
              <a:ext uri="{FF2B5EF4-FFF2-40B4-BE49-F238E27FC236}">
                <a16:creationId xmlns:a16="http://schemas.microsoft.com/office/drawing/2014/main" id="{DD9AB2B2-9CA0-4D4E-9F02-D1D5BF67C5F3}"/>
              </a:ext>
            </a:extLst>
          </p:cNvPr>
          <p:cNvCxnSpPr/>
          <p:nvPr userDrawn="1"/>
        </p:nvCxnSpPr>
        <p:spPr bwMode="auto">
          <a:xfrm>
            <a:off x="-8467" y="1071564"/>
            <a:ext cx="12192000" cy="0"/>
          </a:xfrm>
          <a:prstGeom prst="line">
            <a:avLst/>
          </a:prstGeom>
          <a:solidFill>
            <a:schemeClr val="accent1"/>
          </a:solidFill>
          <a:ln w="38100" cap="flat" cmpd="sng" algn="ctr">
            <a:solidFill>
              <a:srgbClr val="0A3D9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dk2" tx1="lt1" bg2="dk1" tx2="lt2" accent1="accent1" accent2="accent2" accent3="accent3" accent4="accent4" accent5="accent5" accent6="accent6" hlink="hlink" folHlink="folHlink"/>
  <p:sldLayoutIdLst>
    <p:sldLayoutId id="2147483989" r:id="rId1"/>
    <p:sldLayoutId id="2147483990" r:id="rId2"/>
    <p:sldLayoutId id="2147483981" r:id="rId3"/>
    <p:sldLayoutId id="2147483992" r:id="rId4"/>
  </p:sldLayoutIdLst>
  <p:hf hdr="0" ftr="0" dt="0"/>
  <p:txStyles>
    <p:titleStyle>
      <a:lvl1pPr algn="ctr" rtl="0" eaLnBrk="1" fontAlgn="base" hangingPunct="1">
        <a:lnSpc>
          <a:spcPct val="70000"/>
        </a:lnSpc>
        <a:spcBef>
          <a:spcPct val="0"/>
        </a:spcBef>
        <a:spcAft>
          <a:spcPct val="0"/>
        </a:spcAft>
        <a:defRPr lang="en-US" altLang="en-US" sz="3200" b="1" i="0" kern="1200" dirty="0">
          <a:solidFill>
            <a:srgbClr val="0A3D91"/>
          </a:solidFill>
          <a:latin typeface="+mj-lt"/>
          <a:ea typeface="+mj-ea"/>
          <a:cs typeface="+mj-cs"/>
        </a:defRPr>
      </a:lvl1pPr>
      <a:lvl2pPr algn="ctr" rtl="0" eaLnBrk="1" fontAlgn="base" hangingPunct="1">
        <a:lnSpc>
          <a:spcPct val="70000"/>
        </a:lnSpc>
        <a:spcBef>
          <a:spcPct val="0"/>
        </a:spcBef>
        <a:spcAft>
          <a:spcPct val="0"/>
        </a:spcAft>
        <a:defRPr sz="3000" b="1" i="1">
          <a:solidFill>
            <a:srgbClr val="005AAB"/>
          </a:solidFill>
          <a:latin typeface="Helvetica" charset="0"/>
        </a:defRPr>
      </a:lvl2pPr>
      <a:lvl3pPr algn="ctr" rtl="0" eaLnBrk="1" fontAlgn="base" hangingPunct="1">
        <a:lnSpc>
          <a:spcPct val="70000"/>
        </a:lnSpc>
        <a:spcBef>
          <a:spcPct val="0"/>
        </a:spcBef>
        <a:spcAft>
          <a:spcPct val="0"/>
        </a:spcAft>
        <a:defRPr sz="3000" b="1" i="1">
          <a:solidFill>
            <a:srgbClr val="005AAB"/>
          </a:solidFill>
          <a:latin typeface="Helvetica" charset="0"/>
        </a:defRPr>
      </a:lvl3pPr>
      <a:lvl4pPr algn="ctr" rtl="0" eaLnBrk="1" fontAlgn="base" hangingPunct="1">
        <a:lnSpc>
          <a:spcPct val="70000"/>
        </a:lnSpc>
        <a:spcBef>
          <a:spcPct val="0"/>
        </a:spcBef>
        <a:spcAft>
          <a:spcPct val="0"/>
        </a:spcAft>
        <a:defRPr sz="3000" b="1" i="1">
          <a:solidFill>
            <a:srgbClr val="005AAB"/>
          </a:solidFill>
          <a:latin typeface="Helvetica" charset="0"/>
        </a:defRPr>
      </a:lvl4pPr>
      <a:lvl5pPr algn="ctr" rtl="0" eaLnBrk="1" fontAlgn="base" hangingPunct="1">
        <a:lnSpc>
          <a:spcPct val="70000"/>
        </a:lnSpc>
        <a:spcBef>
          <a:spcPct val="0"/>
        </a:spcBef>
        <a:spcAft>
          <a:spcPct val="0"/>
        </a:spcAft>
        <a:defRPr sz="3000" b="1" i="1">
          <a:solidFill>
            <a:srgbClr val="005AAB"/>
          </a:solidFill>
          <a:latin typeface="Helvetica" charset="0"/>
        </a:defRPr>
      </a:lvl5pPr>
      <a:lvl6pPr marL="457200" algn="ctr" rtl="0" eaLnBrk="1" fontAlgn="base" hangingPunct="1">
        <a:lnSpc>
          <a:spcPct val="70000"/>
        </a:lnSpc>
        <a:spcBef>
          <a:spcPct val="0"/>
        </a:spcBef>
        <a:spcAft>
          <a:spcPct val="0"/>
        </a:spcAft>
        <a:defRPr sz="3000" b="1" i="1">
          <a:solidFill>
            <a:srgbClr val="005AAB"/>
          </a:solidFill>
          <a:latin typeface="Helvetica" charset="0"/>
        </a:defRPr>
      </a:lvl6pPr>
      <a:lvl7pPr marL="914400" algn="ctr" rtl="0" eaLnBrk="1" fontAlgn="base" hangingPunct="1">
        <a:lnSpc>
          <a:spcPct val="70000"/>
        </a:lnSpc>
        <a:spcBef>
          <a:spcPct val="0"/>
        </a:spcBef>
        <a:spcAft>
          <a:spcPct val="0"/>
        </a:spcAft>
        <a:defRPr sz="3000" b="1" i="1">
          <a:solidFill>
            <a:srgbClr val="005AAB"/>
          </a:solidFill>
          <a:latin typeface="Helvetica" charset="0"/>
        </a:defRPr>
      </a:lvl7pPr>
      <a:lvl8pPr marL="1371600" algn="ctr" rtl="0" eaLnBrk="1" fontAlgn="base" hangingPunct="1">
        <a:lnSpc>
          <a:spcPct val="70000"/>
        </a:lnSpc>
        <a:spcBef>
          <a:spcPct val="0"/>
        </a:spcBef>
        <a:spcAft>
          <a:spcPct val="0"/>
        </a:spcAft>
        <a:defRPr sz="3000" b="1" i="1">
          <a:solidFill>
            <a:srgbClr val="005AAB"/>
          </a:solidFill>
          <a:latin typeface="Helvetica" charset="0"/>
        </a:defRPr>
      </a:lvl8pPr>
      <a:lvl9pPr marL="1828800" algn="ctr" rtl="0" eaLnBrk="1" fontAlgn="base" hangingPunct="1">
        <a:lnSpc>
          <a:spcPct val="70000"/>
        </a:lnSpc>
        <a:spcBef>
          <a:spcPct val="0"/>
        </a:spcBef>
        <a:spcAft>
          <a:spcPct val="0"/>
        </a:spcAft>
        <a:defRPr sz="3000" b="1" i="1">
          <a:solidFill>
            <a:srgbClr val="005AAB"/>
          </a:solidFill>
          <a:latin typeface="Helvetica" charset="0"/>
        </a:defRPr>
      </a:lvl9pPr>
    </p:titleStyle>
    <p:body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9A65F18-F310-7B4A-892E-0763AF296358}"/>
              </a:ext>
            </a:extLst>
          </p:cNvPr>
          <p:cNvSpPr>
            <a:spLocks noGrp="1" noChangeArrowheads="1"/>
          </p:cNvSpPr>
          <p:nvPr>
            <p:ph type="ctrTitle"/>
          </p:nvPr>
        </p:nvSpPr>
        <p:spPr>
          <a:xfrm>
            <a:off x="937708" y="2082951"/>
            <a:ext cx="10316583" cy="2270860"/>
          </a:xfrm>
        </p:spPr>
        <p:txBody>
          <a:bodyPr anchor="t"/>
          <a:lstStyle/>
          <a:p>
            <a:pPr>
              <a:lnSpc>
                <a:spcPct val="100000"/>
              </a:lnSpc>
              <a:spcAft>
                <a:spcPts val="0"/>
              </a:spcAft>
            </a:pPr>
            <a:r>
              <a:rPr lang="en-US" i="0" dirty="0">
                <a:solidFill>
                  <a:srgbClr val="0A3D91"/>
                </a:solidFill>
                <a:cs typeface="Times New Roman" panose="02020603050405020304" pitchFamily="18" charset="0"/>
              </a:rPr>
              <a:t>Performance Modeling of </a:t>
            </a:r>
            <a:br>
              <a:rPr lang="en-US" i="0" dirty="0">
                <a:solidFill>
                  <a:srgbClr val="0A3D91"/>
                </a:solidFill>
                <a:cs typeface="Times New Roman" panose="02020603050405020304" pitchFamily="18" charset="0"/>
              </a:rPr>
            </a:br>
            <a:r>
              <a:rPr lang="en-US" i="0" dirty="0">
                <a:solidFill>
                  <a:srgbClr val="0A3D91"/>
                </a:solidFill>
                <a:cs typeface="Times New Roman" panose="02020603050405020304" pitchFamily="18" charset="0"/>
              </a:rPr>
              <a:t>Urban Air Mobility Vehicles to </a:t>
            </a:r>
            <a:br>
              <a:rPr lang="en-US" i="0" dirty="0">
                <a:solidFill>
                  <a:srgbClr val="0A3D91"/>
                </a:solidFill>
                <a:cs typeface="Times New Roman" panose="02020603050405020304" pitchFamily="18" charset="0"/>
              </a:rPr>
            </a:br>
            <a:r>
              <a:rPr lang="en-US" i="0" dirty="0">
                <a:solidFill>
                  <a:srgbClr val="0A3D91"/>
                </a:solidFill>
                <a:cs typeface="Times New Roman" panose="02020603050405020304" pitchFamily="18" charset="0"/>
              </a:rPr>
              <a:t>Support</a:t>
            </a:r>
            <a:r>
              <a:rPr lang="en-US" i="0" dirty="0">
                <a:cs typeface="Times New Roman" panose="02020603050405020304" pitchFamily="18" charset="0"/>
              </a:rPr>
              <a:t> </a:t>
            </a:r>
            <a:r>
              <a:rPr lang="en-US" i="0" dirty="0">
                <a:solidFill>
                  <a:srgbClr val="0A3D91"/>
                </a:solidFill>
                <a:cs typeface="Times New Roman" panose="02020603050405020304" pitchFamily="18" charset="0"/>
              </a:rPr>
              <a:t>Air Traffic Management Research</a:t>
            </a:r>
            <a:endParaRPr lang="en-US" altLang="en-US" i="0" dirty="0">
              <a:solidFill>
                <a:srgbClr val="0A3D91"/>
              </a:solidFill>
              <a:cs typeface="Times New Roman" panose="02020603050405020304" pitchFamily="18" charset="0"/>
            </a:endParaRPr>
          </a:p>
        </p:txBody>
      </p:sp>
      <p:sp>
        <p:nvSpPr>
          <p:cNvPr id="15362" name="Rectangle 3">
            <a:extLst>
              <a:ext uri="{FF2B5EF4-FFF2-40B4-BE49-F238E27FC236}">
                <a16:creationId xmlns:a16="http://schemas.microsoft.com/office/drawing/2014/main" id="{A0BEBDE9-0055-064D-B6DF-5D64249A64C0}"/>
              </a:ext>
            </a:extLst>
          </p:cNvPr>
          <p:cNvSpPr>
            <a:spLocks noGrp="1" noChangeArrowheads="1"/>
          </p:cNvSpPr>
          <p:nvPr>
            <p:ph type="subTitle" idx="1"/>
          </p:nvPr>
        </p:nvSpPr>
        <p:spPr>
          <a:xfrm>
            <a:off x="2019300" y="4039018"/>
            <a:ext cx="8153400" cy="1679667"/>
          </a:xfrm>
        </p:spPr>
        <p:txBody>
          <a:bodyPr anchor="t"/>
          <a:lstStyle/>
          <a:p>
            <a:pPr>
              <a:lnSpc>
                <a:spcPct val="90000"/>
              </a:lnSpc>
            </a:pPr>
            <a:r>
              <a:rPr lang="en-US" altLang="en-US" sz="1600" b="1" dirty="0"/>
              <a:t>David Hartman, John Foster</a:t>
            </a:r>
          </a:p>
          <a:p>
            <a:pPr>
              <a:lnSpc>
                <a:spcPct val="90000"/>
              </a:lnSpc>
            </a:pPr>
            <a:r>
              <a:rPr lang="en-US" altLang="en-US" sz="1600" dirty="0"/>
              <a:t>NASA Langley Research Center</a:t>
            </a:r>
          </a:p>
          <a:p>
            <a:pPr>
              <a:lnSpc>
                <a:spcPct val="90000"/>
              </a:lnSpc>
            </a:pPr>
            <a:endParaRPr lang="en-US" altLang="en-US" sz="1600" b="1" dirty="0"/>
          </a:p>
          <a:p>
            <a:pPr>
              <a:lnSpc>
                <a:spcPct val="90000"/>
              </a:lnSpc>
            </a:pPr>
            <a:r>
              <a:rPr lang="en-US" altLang="en-US" sz="1600" b="1" dirty="0"/>
              <a:t>Christopher Hartman</a:t>
            </a:r>
          </a:p>
          <a:p>
            <a:pPr>
              <a:lnSpc>
                <a:spcPct val="90000"/>
              </a:lnSpc>
            </a:pPr>
            <a:r>
              <a:rPr lang="en-US" altLang="en-US" sz="1600" dirty="0"/>
              <a:t>Analytical Mechanics Associates, Inc.</a:t>
            </a:r>
          </a:p>
          <a:p>
            <a:pPr>
              <a:lnSpc>
                <a:spcPct val="90000"/>
              </a:lnSpc>
            </a:pPr>
            <a:endParaRPr lang="en-US" altLang="en-US" sz="1600" b="1" dirty="0"/>
          </a:p>
          <a:p>
            <a:pPr>
              <a:lnSpc>
                <a:spcPct val="90000"/>
              </a:lnSpc>
            </a:pPr>
            <a:r>
              <a:rPr lang="en-US" altLang="en-US" sz="1600" dirty="0"/>
              <a:t>AIAA SciTech, January 23rd, 2023</a:t>
            </a:r>
          </a:p>
        </p:txBody>
      </p:sp>
      <p:sp>
        <p:nvSpPr>
          <p:cNvPr id="2" name="Rectangle 3">
            <a:extLst>
              <a:ext uri="{FF2B5EF4-FFF2-40B4-BE49-F238E27FC236}">
                <a16:creationId xmlns:a16="http://schemas.microsoft.com/office/drawing/2014/main" id="{D44BE194-1B47-C9FF-5DC4-80017635A1C6}"/>
              </a:ext>
            </a:extLst>
          </p:cNvPr>
          <p:cNvSpPr txBox="1">
            <a:spLocks noChangeArrowheads="1"/>
          </p:cNvSpPr>
          <p:nvPr/>
        </p:nvSpPr>
        <p:spPr bwMode="auto">
          <a:xfrm>
            <a:off x="2019300" y="6033477"/>
            <a:ext cx="8153400" cy="59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ctr" rtl="0" eaLnBrk="1" fontAlgn="base" hangingPunct="1">
              <a:spcBef>
                <a:spcPct val="20000"/>
              </a:spcBef>
              <a:spcAft>
                <a:spcPct val="0"/>
              </a:spcAft>
              <a:buClr>
                <a:schemeClr val="bg1"/>
              </a:buClr>
              <a:buSzPct val="75000"/>
              <a:buFont typeface="Wingdings" charset="2"/>
              <a:buNone/>
              <a:defRPr sz="2100" kern="120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0000"/>
              </a:lnSpc>
            </a:pPr>
            <a:r>
              <a:rPr lang="en-US" altLang="en-US" sz="1600" dirty="0"/>
              <a:t>This material is a work of the United States Government </a:t>
            </a:r>
            <a:br>
              <a:rPr lang="en-US" altLang="en-US" sz="1600" dirty="0"/>
            </a:br>
            <a:r>
              <a:rPr lang="en-US" altLang="en-US" sz="1600" dirty="0"/>
              <a:t>and is not subject to copyright protection in the United States.</a:t>
            </a:r>
          </a:p>
        </p:txBody>
      </p:sp>
      <p:pic>
        <p:nvPicPr>
          <p:cNvPr id="6" name="Audio 5">
            <a:hlinkClick r:id="" action="ppaction://media"/>
            <a:extLst>
              <a:ext uri="{FF2B5EF4-FFF2-40B4-BE49-F238E27FC236}">
                <a16:creationId xmlns:a16="http://schemas.microsoft.com/office/drawing/2014/main" id="{6019D813-EDA0-DCFD-1F02-43894035FC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p:transition advTm="115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2EB2-0A02-7226-5BF1-7571FE0FF109}"/>
              </a:ext>
            </a:extLst>
          </p:cNvPr>
          <p:cNvSpPr>
            <a:spLocks noGrp="1"/>
          </p:cNvSpPr>
          <p:nvPr>
            <p:ph type="title"/>
          </p:nvPr>
        </p:nvSpPr>
        <p:spPr>
          <a:xfrm>
            <a:off x="175684" y="1"/>
            <a:ext cx="11840631" cy="1071563"/>
          </a:xfrm>
        </p:spPr>
        <p:txBody>
          <a:bodyPr/>
          <a:lstStyle/>
          <a:p>
            <a:r>
              <a:rPr lang="en-US" dirty="0"/>
              <a:t>Flight Segments: Nominal Cruise</a:t>
            </a:r>
          </a:p>
        </p:txBody>
      </p:sp>
      <p:sp>
        <p:nvSpPr>
          <p:cNvPr id="5" name="Slide Number Placeholder 4">
            <a:extLst>
              <a:ext uri="{FF2B5EF4-FFF2-40B4-BE49-F238E27FC236}">
                <a16:creationId xmlns:a16="http://schemas.microsoft.com/office/drawing/2014/main" id="{A38832DB-A383-72C5-A9CB-D9A59A3C2030}"/>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10</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6" name="Content Placeholder 3">
            <a:extLst>
              <a:ext uri="{FF2B5EF4-FFF2-40B4-BE49-F238E27FC236}">
                <a16:creationId xmlns:a16="http://schemas.microsoft.com/office/drawing/2014/main" id="{5C2BD389-94AE-3141-B184-3CCC38D1A066}"/>
              </a:ext>
            </a:extLst>
          </p:cNvPr>
          <p:cNvPicPr>
            <a:picLocks noGrp="1" noChangeAspect="1"/>
          </p:cNvPicPr>
          <p:nvPr>
            <p:ph sz="half" idx="1"/>
          </p:nvPr>
        </p:nvPicPr>
        <p:blipFill>
          <a:blip r:embed="rId5"/>
          <a:srcRect l="2049" r="2049"/>
          <a:stretch/>
        </p:blipFill>
        <p:spPr bwMode="auto">
          <a:xfrm>
            <a:off x="842398" y="1406524"/>
            <a:ext cx="5253601" cy="3375457"/>
          </a:xfrm>
          <a:prstGeom prst="rect">
            <a:avLst/>
          </a:prstGeom>
          <a:noFill/>
          <a:ln>
            <a:noFill/>
          </a:ln>
          <a:extLst>
            <a:ext uri="{53640926-AAD7-44D8-BBD7-CCE9431645EC}">
              <a14:shadowObscured xmlns:a14="http://schemas.microsoft.com/office/drawing/2010/main"/>
            </a:ext>
          </a:extLst>
        </p:spPr>
      </p:pic>
      <p:pic>
        <p:nvPicPr>
          <p:cNvPr id="8" name="Content Placeholder 7">
            <a:extLst>
              <a:ext uri="{FF2B5EF4-FFF2-40B4-BE49-F238E27FC236}">
                <a16:creationId xmlns:a16="http://schemas.microsoft.com/office/drawing/2014/main" id="{278BE45C-E297-0F3F-311E-A124741F0FF8}"/>
              </a:ext>
            </a:extLst>
          </p:cNvPr>
          <p:cNvPicPr>
            <a:picLocks noGrp="1" noChangeAspect="1"/>
          </p:cNvPicPr>
          <p:nvPr>
            <p:ph sz="half" idx="2"/>
          </p:nvPr>
        </p:nvPicPr>
        <p:blipFill>
          <a:blip r:embed="rId6"/>
          <a:srcRect/>
          <a:stretch/>
        </p:blipFill>
        <p:spPr>
          <a:xfrm>
            <a:off x="6965486" y="1406524"/>
            <a:ext cx="3545172" cy="3375457"/>
          </a:xfrm>
          <a:prstGeom prst="rect">
            <a:avLst/>
          </a:prstGeom>
        </p:spPr>
      </p:pic>
      <p:sp>
        <p:nvSpPr>
          <p:cNvPr id="9" name="Content Placeholder 2">
            <a:extLst>
              <a:ext uri="{FF2B5EF4-FFF2-40B4-BE49-F238E27FC236}">
                <a16:creationId xmlns:a16="http://schemas.microsoft.com/office/drawing/2014/main" id="{2AEC7888-A760-B070-DFF5-EE154327C7FC}"/>
              </a:ext>
            </a:extLst>
          </p:cNvPr>
          <p:cNvSpPr txBox="1">
            <a:spLocks/>
          </p:cNvSpPr>
          <p:nvPr/>
        </p:nvSpPr>
        <p:spPr bwMode="auto">
          <a:xfrm>
            <a:off x="484094" y="5018400"/>
            <a:ext cx="5611905" cy="14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baseline="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baseline="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baseline="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Lift+Cruise with 6-passengers</a:t>
            </a:r>
          </a:p>
          <a:p>
            <a:r>
              <a:rPr lang="en-US" sz="1600" b="1" dirty="0"/>
              <a:t>Nominal Cruise </a:t>
            </a:r>
            <a:r>
              <a:rPr lang="en-US" sz="1600" dirty="0"/>
              <a:t>defined by finding optimal CAS to achieve “99% high side” best range</a:t>
            </a:r>
          </a:p>
          <a:p>
            <a:endParaRPr lang="en-US" sz="1600" dirty="0"/>
          </a:p>
        </p:txBody>
      </p:sp>
      <p:sp>
        <p:nvSpPr>
          <p:cNvPr id="10" name="Content Placeholder 2">
            <a:extLst>
              <a:ext uri="{FF2B5EF4-FFF2-40B4-BE49-F238E27FC236}">
                <a16:creationId xmlns:a16="http://schemas.microsoft.com/office/drawing/2014/main" id="{6C201905-8072-D8FA-7C1A-454FCCE9E07B}"/>
              </a:ext>
            </a:extLst>
          </p:cNvPr>
          <p:cNvSpPr txBox="1">
            <a:spLocks/>
          </p:cNvSpPr>
          <p:nvPr/>
        </p:nvSpPr>
        <p:spPr bwMode="auto">
          <a:xfrm>
            <a:off x="6095999" y="5018400"/>
            <a:ext cx="5488435" cy="14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baseline="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baseline="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baseline="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Optimal cruise at 99 knots CAS </a:t>
            </a:r>
          </a:p>
          <a:p>
            <a:r>
              <a:rPr lang="en-US" sz="1600" dirty="0"/>
              <a:t>Performance table shows power consumption (“fuel”) as a function of altitude and payload</a:t>
            </a:r>
          </a:p>
        </p:txBody>
      </p:sp>
      <p:pic>
        <p:nvPicPr>
          <p:cNvPr id="4" name="Audio 3">
            <a:hlinkClick r:id="" action="ppaction://media"/>
            <a:extLst>
              <a:ext uri="{FF2B5EF4-FFF2-40B4-BE49-F238E27FC236}">
                <a16:creationId xmlns:a16="http://schemas.microsoft.com/office/drawing/2014/main" id="{B780ADE0-6130-4A6C-40EF-909B2AD20D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01113187"/>
      </p:ext>
    </p:extLst>
  </p:cSld>
  <p:clrMapOvr>
    <a:masterClrMapping/>
  </p:clrMapOvr>
  <mc:AlternateContent xmlns:mc="http://schemas.openxmlformats.org/markup-compatibility/2006" xmlns:p14="http://schemas.microsoft.com/office/powerpoint/2010/main">
    <mc:Choice Requires="p14">
      <p:transition spd="slow" p14:dur="2000" advTm="32565"/>
    </mc:Choice>
    <mc:Fallback xmlns="">
      <p:transition spd="slow" advTm="32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9A4A-D12F-13BE-4F66-7A0854073C5E}"/>
              </a:ext>
            </a:extLst>
          </p:cNvPr>
          <p:cNvSpPr>
            <a:spLocks noGrp="1"/>
          </p:cNvSpPr>
          <p:nvPr>
            <p:ph type="title"/>
          </p:nvPr>
        </p:nvSpPr>
        <p:spPr/>
        <p:txBody>
          <a:bodyPr/>
          <a:lstStyle/>
          <a:p>
            <a:r>
              <a:rPr lang="en-US" dirty="0"/>
              <a:t>Performance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5D9098-5F28-EAC5-9804-874436FAE942}"/>
                  </a:ext>
                </a:extLst>
              </p:cNvPr>
              <p:cNvSpPr>
                <a:spLocks noGrp="1"/>
              </p:cNvSpPr>
              <p:nvPr>
                <p:ph idx="1"/>
              </p:nvPr>
            </p:nvSpPr>
            <p:spPr/>
            <p:txBody>
              <a:bodyPr/>
              <a:lstStyle/>
              <a:p>
                <a:r>
                  <a:rPr lang="en-US" sz="2400" dirty="0"/>
                  <a:t>For arbitrary conditions, parametric models and coefficients are provided to compute power requirement and associated battery/fuel consumption</a:t>
                </a:r>
              </a:p>
              <a:p>
                <a:pPr marL="0" indent="0">
                  <a:buNone/>
                </a:pPr>
                <a14:m>
                  <m:oMathPara xmlns:m="http://schemas.openxmlformats.org/officeDocument/2006/math">
                    <m:oMathParaPr>
                      <m:jc m:val="centerGroup"/>
                    </m:oMathParaPr>
                    <m:oMath xmlns:m="http://schemas.openxmlformats.org/officeDocument/2006/math">
                      <m:sSub>
                        <m:sSubPr>
                          <m:ctrlPr>
                            <a:rPr lang="en-US" sz="3200" i="1" smtClean="0">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sub>
                      </m:sSub>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𝑠𝑠</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𝑙𝑒𝑣𝑒𝑙</m:t>
                          </m:r>
                        </m:sub>
                      </m:sSub>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𝑏𝑎𝑛𝑘</m:t>
                          </m:r>
                        </m:sub>
                      </m:sSub>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acc>
                            <m:accPr>
                              <m:chr m:val="̇"/>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h</m:t>
                              </m:r>
                            </m:e>
                          </m:acc>
                        </m:sub>
                      </m:sSub>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𝑎𝑐𝑐𝑒𝑙</m:t>
                          </m:r>
                        </m:sub>
                      </m:sSub>
                    </m:oMath>
                  </m:oMathPara>
                </a14:m>
                <a:endParaRPr lang="en-US" sz="2400" dirty="0"/>
              </a:p>
              <a:p>
                <a:r>
                  <a:rPr lang="en-US" sz="2400" dirty="0"/>
                  <a:t>The </a:t>
                </a:r>
                <a14:m>
                  <m:oMath xmlns:m="http://schemas.openxmlformats.org/officeDocument/2006/math">
                    <m:sSub>
                      <m:sSubPr>
                        <m:ctrlPr>
                          <a:rPr lang="en-US" sz="2800" i="1" smtClean="0">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𝑠𝑠</m:t>
                        </m:r>
                        <m:r>
                          <a:rPr lang="en-US" sz="20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𝑙𝑒𝑣𝑒𝑙</m:t>
                        </m:r>
                      </m:sub>
                    </m:sSub>
                  </m:oMath>
                </a14:m>
                <a:r>
                  <a:rPr lang="en-US" sz="2400" dirty="0"/>
                  <a:t> term comes from the performance tables</a:t>
                </a:r>
              </a:p>
              <a:p>
                <a:r>
                  <a:rPr lang="en-US" sz="2400" dirty="0"/>
                  <a:t>Power requirement terms account for:</a:t>
                </a:r>
              </a:p>
              <a:p>
                <a:pPr lvl="1"/>
                <a:r>
                  <a:rPr lang="en-US" sz="2000" dirty="0"/>
                  <a:t>Turning flight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𝑏𝑎𝑛𝑘</m:t>
                        </m:r>
                      </m:sub>
                    </m:sSub>
                  </m:oMath>
                </a14:m>
                <a:r>
                  <a:rPr lang="en-US" sz="2000" dirty="0"/>
                  <a:t>)</a:t>
                </a:r>
              </a:p>
              <a:p>
                <a:pPr lvl="1"/>
                <a:r>
                  <a:rPr lang="en-US" sz="2000" dirty="0"/>
                  <a:t>Off-nominal climb or descent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h</m:t>
                            </m:r>
                          </m:e>
                        </m:acc>
                      </m:sub>
                    </m:sSub>
                  </m:oMath>
                </a14:m>
                <a:r>
                  <a:rPr lang="en-US" sz="2000" dirty="0"/>
                  <a:t>)</a:t>
                </a:r>
              </a:p>
              <a:p>
                <a:pPr lvl="1"/>
                <a:r>
                  <a:rPr lang="en-US" sz="2000" dirty="0"/>
                  <a:t>Non-zero acceleration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𝑎𝑐𝑐𝑒𝑙</m:t>
                        </m:r>
                      </m:sub>
                    </m:sSub>
                  </m:oMath>
                </a14:m>
                <a:r>
                  <a:rPr lang="en-US" sz="2400" dirty="0"/>
                  <a:t>)</a:t>
                </a:r>
              </a:p>
              <a:p>
                <a:r>
                  <a:rPr lang="en-US" sz="2400" dirty="0"/>
                  <a:t>Computed based on airspeed, altitude, weight, climb or descent rate, and acceleration</a:t>
                </a:r>
              </a:p>
              <a:p>
                <a:r>
                  <a:rPr lang="en-US" sz="2400" dirty="0"/>
                  <a:t>Coefficients can vary with flight segment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C5D9098-5F28-EAC5-9804-874436FAE942}"/>
                  </a:ext>
                </a:extLst>
              </p:cNvPr>
              <p:cNvSpPr>
                <a:spLocks noGrp="1" noRot="1" noChangeAspect="1" noMove="1" noResize="1" noEditPoints="1" noAdjustHandles="1" noChangeArrowheads="1" noChangeShapeType="1" noTextEdit="1"/>
              </p:cNvSpPr>
              <p:nvPr>
                <p:ph idx="1"/>
              </p:nvPr>
            </p:nvSpPr>
            <p:spPr>
              <a:blipFill>
                <a:blip r:embed="rId5"/>
                <a:stretch>
                  <a:fillRect l="-321" t="-1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228DE19-DA53-203B-27B1-8AA85CAF7F9F}"/>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11</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7" name="Audio 6">
            <a:hlinkClick r:id="" action="ppaction://media"/>
            <a:extLst>
              <a:ext uri="{FF2B5EF4-FFF2-40B4-BE49-F238E27FC236}">
                <a16:creationId xmlns:a16="http://schemas.microsoft.com/office/drawing/2014/main" id="{B58703DC-CD05-7215-882F-1836616B87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78839507"/>
      </p:ext>
    </p:extLst>
  </p:cSld>
  <p:clrMapOvr>
    <a:masterClrMapping/>
  </p:clrMapOvr>
  <mc:AlternateContent xmlns:mc="http://schemas.openxmlformats.org/markup-compatibility/2006" xmlns:p14="http://schemas.microsoft.com/office/powerpoint/2010/main">
    <mc:Choice Requires="p14">
      <p:transition spd="slow" p14:dur="2000" advTm="39445"/>
    </mc:Choice>
    <mc:Fallback xmlns="">
      <p:transition spd="slow" advTm="39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D577-E088-993A-B6C3-D49F29125FF2}"/>
              </a:ext>
            </a:extLst>
          </p:cNvPr>
          <p:cNvSpPr>
            <a:spLocks noGrp="1"/>
          </p:cNvSpPr>
          <p:nvPr>
            <p:ph type="title"/>
          </p:nvPr>
        </p:nvSpPr>
        <p:spPr/>
        <p:txBody>
          <a:bodyPr/>
          <a:lstStyle/>
          <a:p>
            <a:r>
              <a:rPr lang="en-US" i="0" dirty="0"/>
              <a:t>Simulation Example</a:t>
            </a:r>
          </a:p>
        </p:txBody>
      </p:sp>
      <p:sp>
        <p:nvSpPr>
          <p:cNvPr id="3" name="Content Placeholder 2">
            <a:extLst>
              <a:ext uri="{FF2B5EF4-FFF2-40B4-BE49-F238E27FC236}">
                <a16:creationId xmlns:a16="http://schemas.microsoft.com/office/drawing/2014/main" id="{2811E169-0811-522F-5018-03A13E21B3C7}"/>
              </a:ext>
            </a:extLst>
          </p:cNvPr>
          <p:cNvSpPr>
            <a:spLocks noGrp="1"/>
          </p:cNvSpPr>
          <p:nvPr>
            <p:ph idx="1"/>
          </p:nvPr>
        </p:nvSpPr>
        <p:spPr>
          <a:xfrm>
            <a:off x="161926" y="1403349"/>
            <a:ext cx="11868149" cy="1822711"/>
          </a:xfrm>
        </p:spPr>
        <p:txBody>
          <a:bodyPr/>
          <a:lstStyle/>
          <a:p>
            <a:r>
              <a:rPr lang="en-US" sz="2000" dirty="0"/>
              <a:t>A dynamic simulation was created to illustrate application of the model</a:t>
            </a:r>
          </a:p>
          <a:p>
            <a:r>
              <a:rPr lang="en-US" sz="2000" dirty="0"/>
              <a:t>Figures below are for a flight with a 37.5 nm cruise segment </a:t>
            </a:r>
          </a:p>
          <a:p>
            <a:r>
              <a:rPr lang="en-US" sz="2000" dirty="0"/>
              <a:t>Demonstrates the generation and analysis of realistic flight trajectories</a:t>
            </a:r>
          </a:p>
          <a:p>
            <a:r>
              <a:rPr lang="en-US" sz="2000" dirty="0"/>
              <a:t>Results illustrate differences between the vehicle’s performance</a:t>
            </a:r>
          </a:p>
        </p:txBody>
      </p:sp>
      <p:sp>
        <p:nvSpPr>
          <p:cNvPr id="4" name="Slide Number Placeholder 3">
            <a:extLst>
              <a:ext uri="{FF2B5EF4-FFF2-40B4-BE49-F238E27FC236}">
                <a16:creationId xmlns:a16="http://schemas.microsoft.com/office/drawing/2014/main" id="{2FDCA310-70F5-ECC1-D80F-78C2B053D6AD}"/>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12</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5" name="Picture 4">
            <a:extLst>
              <a:ext uri="{FF2B5EF4-FFF2-40B4-BE49-F238E27FC236}">
                <a16:creationId xmlns:a16="http://schemas.microsoft.com/office/drawing/2014/main" id="{49907930-8F2C-E9DE-0FF6-6820D7FA375D}"/>
              </a:ext>
            </a:extLst>
          </p:cNvPr>
          <p:cNvPicPr>
            <a:picLocks noChangeAspect="1"/>
          </p:cNvPicPr>
          <p:nvPr/>
        </p:nvPicPr>
        <p:blipFill rotWithShape="1">
          <a:blip r:embed="rId5">
            <a:extLst>
              <a:ext uri="{28A0092B-C50C-407E-A947-70E740481C1C}">
                <a14:useLocalDpi xmlns:a14="http://schemas.microsoft.com/office/drawing/2010/main" val="0"/>
              </a:ext>
            </a:extLst>
          </a:blip>
          <a:srcRect b="6054"/>
          <a:stretch/>
        </p:blipFill>
        <p:spPr>
          <a:xfrm>
            <a:off x="2040174" y="2853965"/>
            <a:ext cx="8111653" cy="4004035"/>
          </a:xfrm>
          <a:prstGeom prst="rect">
            <a:avLst/>
          </a:prstGeom>
        </p:spPr>
      </p:pic>
      <p:pic>
        <p:nvPicPr>
          <p:cNvPr id="6" name="Audio 5">
            <a:hlinkClick r:id="" action="ppaction://media"/>
            <a:extLst>
              <a:ext uri="{FF2B5EF4-FFF2-40B4-BE49-F238E27FC236}">
                <a16:creationId xmlns:a16="http://schemas.microsoft.com/office/drawing/2014/main" id="{F0761C67-3C0F-D33D-C4FA-F99A5DD228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57649516"/>
      </p:ext>
    </p:extLst>
  </p:cSld>
  <p:clrMapOvr>
    <a:masterClrMapping/>
  </p:clrMapOvr>
  <mc:AlternateContent xmlns:mc="http://schemas.openxmlformats.org/markup-compatibility/2006" xmlns:p14="http://schemas.microsoft.com/office/powerpoint/2010/main">
    <mc:Choice Requires="p14">
      <p:transition spd="slow" p14:dur="2000" advTm="42081"/>
    </mc:Choice>
    <mc:Fallback xmlns="">
      <p:transition spd="slow" advTm="42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50EF-7738-31C4-C7C9-2A2FDD3D66B5}"/>
              </a:ext>
            </a:extLst>
          </p:cNvPr>
          <p:cNvSpPr>
            <a:spLocks noGrp="1"/>
          </p:cNvSpPr>
          <p:nvPr>
            <p:ph type="title"/>
          </p:nvPr>
        </p:nvSpPr>
        <p:spPr/>
        <p:txBody>
          <a:bodyPr/>
          <a:lstStyle/>
          <a:p>
            <a:r>
              <a:rPr lang="en-US" dirty="0"/>
              <a:t>Summary and Future Work</a:t>
            </a:r>
          </a:p>
        </p:txBody>
      </p:sp>
      <p:sp>
        <p:nvSpPr>
          <p:cNvPr id="3" name="Content Placeholder 2">
            <a:extLst>
              <a:ext uri="{FF2B5EF4-FFF2-40B4-BE49-F238E27FC236}">
                <a16:creationId xmlns:a16="http://schemas.microsoft.com/office/drawing/2014/main" id="{4FFE96CD-3990-6823-94DA-BEA160FB4FCA}"/>
              </a:ext>
            </a:extLst>
          </p:cNvPr>
          <p:cNvSpPr>
            <a:spLocks noGrp="1"/>
          </p:cNvSpPr>
          <p:nvPr>
            <p:ph idx="1"/>
          </p:nvPr>
        </p:nvSpPr>
        <p:spPr>
          <a:xfrm>
            <a:off x="736599" y="1403349"/>
            <a:ext cx="10388601" cy="5073650"/>
          </a:xfrm>
        </p:spPr>
        <p:txBody>
          <a:bodyPr/>
          <a:lstStyle/>
          <a:p>
            <a:r>
              <a:rPr lang="en-US" sz="2200" dirty="0"/>
              <a:t>Paper discusses challenges facing UAM performance modeling and demonstrates methods for developing models for 3 UAM vehicles</a:t>
            </a:r>
          </a:p>
          <a:p>
            <a:r>
              <a:rPr lang="en-US" sz="2200" dirty="0"/>
              <a:t>Related paper [1] discusses an </a:t>
            </a:r>
            <a:r>
              <a:rPr lang="en-US" sz="2200" i="1" dirty="0"/>
              <a:t>interface specification</a:t>
            </a:r>
            <a:r>
              <a:rPr lang="en-US" sz="2200" dirty="0"/>
              <a:t> for UAM performance models to facilitate the creation of a database</a:t>
            </a:r>
          </a:p>
          <a:p>
            <a:r>
              <a:rPr lang="en-US" sz="2200" dirty="0"/>
              <a:t>Future work: </a:t>
            </a:r>
          </a:p>
          <a:p>
            <a:pPr lvl="1"/>
            <a:r>
              <a:rPr lang="en-US" sz="2200" dirty="0"/>
              <a:t>Improved UAM aerodynamic modeling</a:t>
            </a:r>
          </a:p>
          <a:p>
            <a:pPr lvl="1"/>
            <a:r>
              <a:rPr lang="en-US" sz="2200" dirty="0"/>
              <a:t>Development of better UAM performance model formats</a:t>
            </a:r>
          </a:p>
          <a:p>
            <a:pPr lvl="1"/>
            <a:r>
              <a:rPr lang="en-US" sz="2200" dirty="0"/>
              <a:t>Better capture of performance-envelope limitations</a:t>
            </a:r>
          </a:p>
          <a:p>
            <a:r>
              <a:rPr lang="en-US" sz="2200" dirty="0"/>
              <a:t>Reliable performance models will serve an important role in ensuring the safety and efficiency of UAM</a:t>
            </a:r>
            <a:r>
              <a:rPr lang="en-US" sz="2400" dirty="0"/>
              <a:t>.</a:t>
            </a:r>
          </a:p>
        </p:txBody>
      </p:sp>
      <p:sp>
        <p:nvSpPr>
          <p:cNvPr id="4" name="Slide Number Placeholder 3">
            <a:extLst>
              <a:ext uri="{FF2B5EF4-FFF2-40B4-BE49-F238E27FC236}">
                <a16:creationId xmlns:a16="http://schemas.microsoft.com/office/drawing/2014/main" id="{833F5AF3-F564-02FB-5AB6-ED51AAE13F5E}"/>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13</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sp>
        <p:nvSpPr>
          <p:cNvPr id="6" name="TextBox 5">
            <a:extLst>
              <a:ext uri="{FF2B5EF4-FFF2-40B4-BE49-F238E27FC236}">
                <a16:creationId xmlns:a16="http://schemas.microsoft.com/office/drawing/2014/main" id="{98A460E8-D44B-F25F-A56B-E4FD550D9104}"/>
              </a:ext>
            </a:extLst>
          </p:cNvPr>
          <p:cNvSpPr txBox="1"/>
          <p:nvPr/>
        </p:nvSpPr>
        <p:spPr>
          <a:xfrm>
            <a:off x="1008902" y="5692170"/>
            <a:ext cx="9843993" cy="830997"/>
          </a:xfrm>
          <a:prstGeom prst="rect">
            <a:avLst/>
          </a:prstGeom>
          <a:noFill/>
        </p:spPr>
        <p:txBody>
          <a:bodyPr wrap="square">
            <a:spAutoFit/>
          </a:bodyPr>
          <a:lstStyle/>
          <a:p>
            <a:pPr marL="404813" indent="-393700" algn="just"/>
            <a:r>
              <a:rPr lang="en-US" sz="1600" dirty="0">
                <a:solidFill>
                  <a:schemeClr val="bg1"/>
                </a:solidFill>
                <a:latin typeface="+mj-lt"/>
              </a:rPr>
              <a:t>[1]	Hartman, D., Hartman, C., Foster, J., </a:t>
            </a:r>
            <a:r>
              <a:rPr lang="en-US" sz="1600" dirty="0" err="1">
                <a:solidFill>
                  <a:schemeClr val="bg1"/>
                </a:solidFill>
                <a:latin typeface="+mj-lt"/>
              </a:rPr>
              <a:t>Morscheck</a:t>
            </a:r>
            <a:r>
              <a:rPr lang="en-US" sz="1600" dirty="0">
                <a:solidFill>
                  <a:schemeClr val="bg1"/>
                </a:solidFill>
                <a:latin typeface="+mj-lt"/>
              </a:rPr>
              <a:t> F., </a:t>
            </a:r>
            <a:r>
              <a:rPr lang="en-US" sz="1600" dirty="0" err="1">
                <a:solidFill>
                  <a:schemeClr val="bg1"/>
                </a:solidFill>
                <a:latin typeface="+mj-lt"/>
              </a:rPr>
              <a:t>Linke</a:t>
            </a:r>
            <a:r>
              <a:rPr lang="en-US" sz="1600" dirty="0">
                <a:solidFill>
                  <a:schemeClr val="bg1"/>
                </a:solidFill>
                <a:latin typeface="+mj-lt"/>
              </a:rPr>
              <a:t> F., “An Interface Specification for Urban Air Mobility Performance Models to Support Air Traffic Management Research,” AIAA SciTech 2023 Forum (submitted </a:t>
            </a:r>
            <a:r>
              <a:rPr lang="en-US" sz="1600" dirty="0">
                <a:solidFill>
                  <a:schemeClr val="bg1"/>
                </a:solidFill>
                <a:effectLst/>
                <a:latin typeface="+mj-lt"/>
                <a:ea typeface="Times New Roman" panose="02020603050405020304" pitchFamily="18" charset="0"/>
              </a:rPr>
              <a:t>for publication), January 2023.</a:t>
            </a:r>
            <a:r>
              <a:rPr lang="en-US" sz="1600" dirty="0">
                <a:solidFill>
                  <a:schemeClr val="bg1"/>
                </a:solidFill>
                <a:effectLst/>
                <a:latin typeface="+mj-lt"/>
              </a:rPr>
              <a:t> </a:t>
            </a:r>
            <a:endParaRPr lang="en-US" sz="1600" dirty="0">
              <a:solidFill>
                <a:schemeClr val="bg1"/>
              </a:solidFill>
              <a:latin typeface="+mj-lt"/>
            </a:endParaRPr>
          </a:p>
        </p:txBody>
      </p:sp>
      <p:pic>
        <p:nvPicPr>
          <p:cNvPr id="16" name="Audio 15">
            <a:hlinkClick r:id="" action="ppaction://media"/>
            <a:extLst>
              <a:ext uri="{FF2B5EF4-FFF2-40B4-BE49-F238E27FC236}">
                <a16:creationId xmlns:a16="http://schemas.microsoft.com/office/drawing/2014/main" id="{DBF7F806-C70A-8324-7106-6BA92866CA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50972311"/>
      </p:ext>
    </p:extLst>
  </p:cSld>
  <p:clrMapOvr>
    <a:masterClrMapping/>
  </p:clrMapOvr>
  <mc:AlternateContent xmlns:mc="http://schemas.openxmlformats.org/markup-compatibility/2006" xmlns:p14="http://schemas.microsoft.com/office/powerpoint/2010/main">
    <mc:Choice Requires="p14">
      <p:transition spd="slow" p14:dur="2000" advTm="46965"/>
    </mc:Choice>
    <mc:Fallback xmlns="">
      <p:transition spd="slow" advTm="46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27AF-8F47-FFD6-E3FB-FE75607524CB}"/>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71EABD58-63FC-103F-AEA8-35043EB6D7BE}"/>
              </a:ext>
            </a:extLst>
          </p:cNvPr>
          <p:cNvSpPr>
            <a:spLocks noGrp="1"/>
          </p:cNvSpPr>
          <p:nvPr>
            <p:ph idx="1"/>
          </p:nvPr>
        </p:nvSpPr>
        <p:spPr>
          <a:xfrm>
            <a:off x="1091809" y="1403350"/>
            <a:ext cx="10008382" cy="5073650"/>
          </a:xfrm>
        </p:spPr>
        <p:txBody>
          <a:bodyPr/>
          <a:lstStyle/>
          <a:p>
            <a:pPr marL="0" indent="0">
              <a:buNone/>
            </a:pPr>
            <a:r>
              <a:rPr lang="en-US" sz="2400" dirty="0"/>
              <a:t>This work was funded by the NASA Air Traffic Management-eXploration (ATM-X) UAM Project. </a:t>
            </a:r>
            <a:br>
              <a:rPr lang="en-US" sz="2400" dirty="0"/>
            </a:br>
            <a:br>
              <a:rPr lang="en-US" sz="2400" dirty="0"/>
            </a:br>
            <a:r>
              <a:rPr lang="en-US" sz="2400" dirty="0"/>
              <a:t>The authors would like to extend thanks to our colleagues in the NASA RVLT Project for providing the original NASA UAM vehicle designs and for their assistance with the NDARC software. </a:t>
            </a:r>
          </a:p>
        </p:txBody>
      </p:sp>
      <p:sp>
        <p:nvSpPr>
          <p:cNvPr id="4" name="Slide Number Placeholder 3">
            <a:extLst>
              <a:ext uri="{FF2B5EF4-FFF2-40B4-BE49-F238E27FC236}">
                <a16:creationId xmlns:a16="http://schemas.microsoft.com/office/drawing/2014/main" id="{532EFF88-CF39-5358-9D53-0B2A606E464F}"/>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14</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spTree>
    <p:extLst>
      <p:ext uri="{BB962C8B-B14F-4D97-AF65-F5344CB8AC3E}">
        <p14:creationId xmlns:p14="http://schemas.microsoft.com/office/powerpoint/2010/main" val="371614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152678"/>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A90-4A73-2D88-5AFE-34F2BD6EFD3D}"/>
              </a:ext>
            </a:extLst>
          </p:cNvPr>
          <p:cNvSpPr>
            <a:spLocks noGrp="1"/>
          </p:cNvSpPr>
          <p:nvPr>
            <p:ph type="title"/>
          </p:nvPr>
        </p:nvSpPr>
        <p:spPr>
          <a:xfrm>
            <a:off x="922214" y="0"/>
            <a:ext cx="10074031" cy="1071563"/>
          </a:xfrm>
        </p:spPr>
        <p:txBody>
          <a:bodyPr/>
          <a:lstStyle/>
          <a:p>
            <a:r>
              <a:rPr lang="en-US" dirty="0"/>
              <a:t>Motivation</a:t>
            </a:r>
          </a:p>
        </p:txBody>
      </p:sp>
      <p:sp>
        <p:nvSpPr>
          <p:cNvPr id="3" name="Content Placeholder 2">
            <a:extLst>
              <a:ext uri="{FF2B5EF4-FFF2-40B4-BE49-F238E27FC236}">
                <a16:creationId xmlns:a16="http://schemas.microsoft.com/office/drawing/2014/main" id="{61F5619C-2E37-E287-50A5-28327292579C}"/>
              </a:ext>
            </a:extLst>
          </p:cNvPr>
          <p:cNvSpPr>
            <a:spLocks noGrp="1"/>
          </p:cNvSpPr>
          <p:nvPr>
            <p:ph idx="1"/>
          </p:nvPr>
        </p:nvSpPr>
        <p:spPr>
          <a:xfrm>
            <a:off x="607564" y="1403349"/>
            <a:ext cx="10984071" cy="5073650"/>
          </a:xfrm>
        </p:spPr>
        <p:txBody>
          <a:bodyPr/>
          <a:lstStyle/>
          <a:p>
            <a:r>
              <a:rPr lang="en-US" dirty="0"/>
              <a:t>Performance models for Urban Air Mobility (UAM) aircraft are needed to enable Air Traffic Management (ATM) research</a:t>
            </a:r>
          </a:p>
          <a:p>
            <a:r>
              <a:rPr lang="en-US" dirty="0"/>
              <a:t>Challenges:</a:t>
            </a:r>
          </a:p>
          <a:p>
            <a:pPr lvl="1"/>
            <a:r>
              <a:rPr lang="en-US" dirty="0"/>
              <a:t>Existing performance modeling methods are not appropriate for UAM vehicles or operations</a:t>
            </a:r>
          </a:p>
          <a:p>
            <a:pPr lvl="2"/>
            <a:r>
              <a:rPr lang="en-US" dirty="0"/>
              <a:t>UAM vehicles combine fixed-wing and rotorcraft characteristics</a:t>
            </a:r>
            <a:endParaRPr lang="en-US" dirty="0">
              <a:cs typeface="Arial"/>
            </a:endParaRPr>
          </a:p>
          <a:p>
            <a:pPr lvl="2"/>
            <a:r>
              <a:rPr lang="en-US" dirty="0"/>
              <a:t>UAM operation procedures in development stage</a:t>
            </a:r>
            <a:endParaRPr lang="en-US" dirty="0">
              <a:cs typeface="Arial"/>
            </a:endParaRPr>
          </a:p>
          <a:p>
            <a:pPr lvl="1"/>
            <a:r>
              <a:rPr lang="en-US" dirty="0"/>
              <a:t>Detailed UAM vehicle performance data and flight envelopes not readily available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11A352F-F120-4D3D-D31C-E291206A2075}"/>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2</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9" name="Audio 8">
            <a:hlinkClick r:id="" action="ppaction://media"/>
            <a:extLst>
              <a:ext uri="{FF2B5EF4-FFF2-40B4-BE49-F238E27FC236}">
                <a16:creationId xmlns:a16="http://schemas.microsoft.com/office/drawing/2014/main" id="{1CB82446-B80E-F41E-53FC-0D33072DFE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24909607"/>
      </p:ext>
    </p:extLst>
  </p:cSld>
  <p:clrMapOvr>
    <a:masterClrMapping/>
  </p:clrMapOvr>
  <mc:AlternateContent xmlns:mc="http://schemas.openxmlformats.org/markup-compatibility/2006" xmlns:p14="http://schemas.microsoft.com/office/powerpoint/2010/main">
    <mc:Choice Requires="p14">
      <p:transition spd="slow" p14:dur="2000" advTm="45834"/>
    </mc:Choice>
    <mc:Fallback xmlns="">
      <p:transition spd="slow" advTm="45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A90-4A73-2D88-5AFE-34F2BD6EFD3D}"/>
              </a:ext>
            </a:extLst>
          </p:cNvPr>
          <p:cNvSpPr>
            <a:spLocks noGrp="1"/>
          </p:cNvSpPr>
          <p:nvPr>
            <p:ph type="title"/>
          </p:nvPr>
        </p:nvSpPr>
        <p:spPr>
          <a:xfrm>
            <a:off x="922214" y="0"/>
            <a:ext cx="10074031" cy="1071563"/>
          </a:xfrm>
        </p:spPr>
        <p:txBody>
          <a:bodyPr/>
          <a:lstStyle/>
          <a:p>
            <a:r>
              <a:rPr lang="en-US" dirty="0"/>
              <a:t>Overview of Paper</a:t>
            </a:r>
          </a:p>
        </p:txBody>
      </p:sp>
      <p:sp>
        <p:nvSpPr>
          <p:cNvPr id="3" name="Content Placeholder 2">
            <a:extLst>
              <a:ext uri="{FF2B5EF4-FFF2-40B4-BE49-F238E27FC236}">
                <a16:creationId xmlns:a16="http://schemas.microsoft.com/office/drawing/2014/main" id="{61F5619C-2E37-E287-50A5-28327292579C}"/>
              </a:ext>
            </a:extLst>
          </p:cNvPr>
          <p:cNvSpPr>
            <a:spLocks noGrp="1"/>
          </p:cNvSpPr>
          <p:nvPr>
            <p:ph idx="1"/>
          </p:nvPr>
        </p:nvSpPr>
        <p:spPr>
          <a:xfrm>
            <a:off x="607565" y="1403349"/>
            <a:ext cx="10976870" cy="5073650"/>
          </a:xfrm>
        </p:spPr>
        <p:txBody>
          <a:bodyPr/>
          <a:lstStyle/>
          <a:p>
            <a:r>
              <a:rPr lang="en-US" sz="3000" dirty="0"/>
              <a:t>Review of existing performance modeling methods</a:t>
            </a:r>
          </a:p>
          <a:p>
            <a:r>
              <a:rPr lang="en-US" sz="3000" dirty="0"/>
              <a:t>Description of three NASA UAM designs</a:t>
            </a:r>
          </a:p>
          <a:p>
            <a:r>
              <a:rPr lang="en-US" sz="3000" dirty="0"/>
              <a:t>Overview of how performance data was obtained</a:t>
            </a:r>
          </a:p>
          <a:p>
            <a:r>
              <a:rPr lang="en-US" sz="3000" dirty="0"/>
              <a:t>Description of the performance model structure</a:t>
            </a:r>
          </a:p>
          <a:p>
            <a:r>
              <a:rPr lang="en-US" sz="3000" dirty="0"/>
              <a:t>Simulation based on the performance model</a:t>
            </a:r>
          </a:p>
          <a:p>
            <a:r>
              <a:rPr lang="en-US" sz="3000" dirty="0"/>
              <a:t>Conclusions and suggestions for future work</a:t>
            </a:r>
          </a:p>
        </p:txBody>
      </p:sp>
      <p:sp>
        <p:nvSpPr>
          <p:cNvPr id="4" name="Slide Number Placeholder 3">
            <a:extLst>
              <a:ext uri="{FF2B5EF4-FFF2-40B4-BE49-F238E27FC236}">
                <a16:creationId xmlns:a16="http://schemas.microsoft.com/office/drawing/2014/main" id="{011A352F-F120-4D3D-D31C-E291206A2075}"/>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3</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10" name="Audio 9">
            <a:hlinkClick r:id="" action="ppaction://media"/>
            <a:extLst>
              <a:ext uri="{FF2B5EF4-FFF2-40B4-BE49-F238E27FC236}">
                <a16:creationId xmlns:a16="http://schemas.microsoft.com/office/drawing/2014/main" id="{D308D558-61B5-BB2E-C0A3-8E8A3B60E0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74354472"/>
      </p:ext>
    </p:extLst>
  </p:cSld>
  <p:clrMapOvr>
    <a:masterClrMapping/>
  </p:clrMapOvr>
  <mc:AlternateContent xmlns:mc="http://schemas.openxmlformats.org/markup-compatibility/2006" xmlns:p14="http://schemas.microsoft.com/office/powerpoint/2010/main">
    <mc:Choice Requires="p14">
      <p:transition spd="slow" p14:dur="2000" advTm="33792"/>
    </mc:Choice>
    <mc:Fallback xmlns="">
      <p:transition spd="slow" advTm="33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A90-4A73-2D88-5AFE-34F2BD6EFD3D}"/>
              </a:ext>
            </a:extLst>
          </p:cNvPr>
          <p:cNvSpPr>
            <a:spLocks noGrp="1"/>
          </p:cNvSpPr>
          <p:nvPr>
            <p:ph type="title"/>
          </p:nvPr>
        </p:nvSpPr>
        <p:spPr>
          <a:xfrm>
            <a:off x="922214" y="0"/>
            <a:ext cx="10074031" cy="1071563"/>
          </a:xfrm>
        </p:spPr>
        <p:txBody>
          <a:bodyPr/>
          <a:lstStyle/>
          <a:p>
            <a:r>
              <a:rPr lang="en-US" dirty="0"/>
              <a:t>Performance Models</a:t>
            </a:r>
          </a:p>
        </p:txBody>
      </p:sp>
      <p:sp>
        <p:nvSpPr>
          <p:cNvPr id="3" name="Content Placeholder 2">
            <a:extLst>
              <a:ext uri="{FF2B5EF4-FFF2-40B4-BE49-F238E27FC236}">
                <a16:creationId xmlns:a16="http://schemas.microsoft.com/office/drawing/2014/main" id="{61F5619C-2E37-E287-50A5-28327292579C}"/>
              </a:ext>
            </a:extLst>
          </p:cNvPr>
          <p:cNvSpPr>
            <a:spLocks noGrp="1"/>
          </p:cNvSpPr>
          <p:nvPr>
            <p:ph idx="1"/>
          </p:nvPr>
        </p:nvSpPr>
        <p:spPr>
          <a:xfrm>
            <a:off x="607565" y="1403349"/>
            <a:ext cx="10976870" cy="5073650"/>
          </a:xfrm>
        </p:spPr>
        <p:txBody>
          <a:bodyPr/>
          <a:lstStyle/>
          <a:p>
            <a:r>
              <a:rPr lang="en-US" sz="2400" dirty="0"/>
              <a:t>“Performance Models” are used extensively in ATM systems analysis</a:t>
            </a:r>
          </a:p>
          <a:p>
            <a:pPr lvl="1"/>
            <a:r>
              <a:rPr lang="en-US" sz="2000" dirty="0"/>
              <a:t>Airspace and procedure design, traffic separation, trajectory prediction, real-time and fast-time simulations</a:t>
            </a:r>
          </a:p>
          <a:p>
            <a:r>
              <a:rPr lang="en-US" sz="2400" dirty="0"/>
              <a:t>Models balance competing objectives: </a:t>
            </a:r>
          </a:p>
          <a:p>
            <a:pPr lvl="1"/>
            <a:r>
              <a:rPr lang="en-US" sz="2000" dirty="0"/>
              <a:t>Maximize accuracy, minimize model complexity</a:t>
            </a:r>
          </a:p>
          <a:p>
            <a:pPr lvl="1"/>
            <a:r>
              <a:rPr lang="en-US" sz="2000" dirty="0"/>
              <a:t>Complexity reduced via assumptions about:</a:t>
            </a:r>
          </a:p>
          <a:p>
            <a:pPr lvl="2"/>
            <a:r>
              <a:rPr lang="en-US" sz="1800" dirty="0"/>
              <a:t>Operations and procedures </a:t>
            </a:r>
          </a:p>
          <a:p>
            <a:pPr lvl="2"/>
            <a:r>
              <a:rPr lang="en-US" sz="1800" dirty="0"/>
              <a:t>Parametric models appropriate to vehicle and flight segment</a:t>
            </a:r>
          </a:p>
          <a:p>
            <a:r>
              <a:rPr lang="en-US" sz="2400" dirty="0"/>
              <a:t>Performance models include:</a:t>
            </a:r>
          </a:p>
          <a:p>
            <a:pPr lvl="1"/>
            <a:r>
              <a:rPr lang="en-US" sz="2000" dirty="0"/>
              <a:t>Typical airspeeds, climb or descent rates, altitudes, and the associated fuel or battery power consumption.</a:t>
            </a:r>
          </a:p>
          <a:p>
            <a:r>
              <a:rPr lang="en-US" sz="2400" dirty="0"/>
              <a:t>Do </a:t>
            </a:r>
            <a:r>
              <a:rPr lang="en-US" sz="2400" u="sng" dirty="0"/>
              <a:t>not</a:t>
            </a:r>
            <a:r>
              <a:rPr lang="en-US" sz="2400" dirty="0"/>
              <a:t> include vehicle dynamics</a:t>
            </a:r>
          </a:p>
          <a:p>
            <a:r>
              <a:rPr lang="en-US" sz="2400" dirty="0"/>
              <a:t>Are </a:t>
            </a:r>
            <a:r>
              <a:rPr lang="en-US" sz="2400" u="sng" dirty="0"/>
              <a:t>not</a:t>
            </a:r>
            <a:r>
              <a:rPr lang="en-US" sz="2400" dirty="0"/>
              <a:t> supplied as an executable simulations</a:t>
            </a:r>
          </a:p>
          <a:p>
            <a:pPr lvl="1"/>
            <a:endParaRPr lang="en-US" sz="1800" dirty="0"/>
          </a:p>
          <a:p>
            <a:pPr lvl="1"/>
            <a:endParaRPr lang="en-US" sz="1800" dirty="0"/>
          </a:p>
          <a:p>
            <a:pPr lvl="2"/>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11A352F-F120-4D3D-D31C-E291206A2075}"/>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4</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11" name="Audio 10">
            <a:hlinkClick r:id="" action="ppaction://media"/>
            <a:extLst>
              <a:ext uri="{FF2B5EF4-FFF2-40B4-BE49-F238E27FC236}">
                <a16:creationId xmlns:a16="http://schemas.microsoft.com/office/drawing/2014/main" id="{4F2A3CA2-3CFA-5DD3-1168-E558DD5B1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34249689"/>
      </p:ext>
    </p:extLst>
  </p:cSld>
  <p:clrMapOvr>
    <a:masterClrMapping/>
  </p:clrMapOvr>
  <mc:AlternateContent xmlns:mc="http://schemas.openxmlformats.org/markup-compatibility/2006" xmlns:p14="http://schemas.microsoft.com/office/powerpoint/2010/main">
    <mc:Choice Requires="p14">
      <p:transition spd="slow" p14:dur="2000" advTm="59040"/>
    </mc:Choice>
    <mc:Fallback xmlns="">
      <p:transition spd="slow" advTm="59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A90-4A73-2D88-5AFE-34F2BD6EFD3D}"/>
              </a:ext>
            </a:extLst>
          </p:cNvPr>
          <p:cNvSpPr>
            <a:spLocks noGrp="1"/>
          </p:cNvSpPr>
          <p:nvPr>
            <p:ph type="title"/>
          </p:nvPr>
        </p:nvSpPr>
        <p:spPr>
          <a:xfrm>
            <a:off x="922214" y="0"/>
            <a:ext cx="10074031" cy="1071563"/>
          </a:xfrm>
        </p:spPr>
        <p:txBody>
          <a:bodyPr/>
          <a:lstStyle/>
          <a:p>
            <a:r>
              <a:rPr lang="en-US" dirty="0"/>
              <a:t>Performance Model Example: BADA</a:t>
            </a:r>
          </a:p>
        </p:txBody>
      </p:sp>
      <p:sp>
        <p:nvSpPr>
          <p:cNvPr id="3" name="Content Placeholder 2">
            <a:extLst>
              <a:ext uri="{FF2B5EF4-FFF2-40B4-BE49-F238E27FC236}">
                <a16:creationId xmlns:a16="http://schemas.microsoft.com/office/drawing/2014/main" id="{61F5619C-2E37-E287-50A5-28327292579C}"/>
              </a:ext>
            </a:extLst>
          </p:cNvPr>
          <p:cNvSpPr>
            <a:spLocks noGrp="1"/>
          </p:cNvSpPr>
          <p:nvPr>
            <p:ph idx="1"/>
          </p:nvPr>
        </p:nvSpPr>
        <p:spPr>
          <a:xfrm>
            <a:off x="607565" y="1403349"/>
            <a:ext cx="10976870" cy="5073650"/>
          </a:xfrm>
        </p:spPr>
        <p:txBody>
          <a:bodyPr/>
          <a:lstStyle/>
          <a:p>
            <a:r>
              <a:rPr lang="en-US" sz="2400" dirty="0"/>
              <a:t>The EUROCONTROL Base of Aircraft Data (BADA) performance models are widely used</a:t>
            </a:r>
          </a:p>
          <a:p>
            <a:r>
              <a:rPr lang="en-US" sz="2400" dirty="0"/>
              <a:t>Several model families covering over 300 aircraft</a:t>
            </a:r>
          </a:p>
          <a:p>
            <a:r>
              <a:rPr lang="en-US" sz="2400" dirty="0"/>
              <a:t>Well-suited to modeling many aircraft</a:t>
            </a:r>
          </a:p>
          <a:p>
            <a:r>
              <a:rPr lang="en-US" sz="2400" dirty="0"/>
              <a:t>BADA Models employ category-specific performance equations</a:t>
            </a:r>
          </a:p>
          <a:p>
            <a:pPr lvl="1"/>
            <a:r>
              <a:rPr lang="en-US" dirty="0"/>
              <a:t>BADA 3 and BADA 4: Fixed-wing aircraft</a:t>
            </a:r>
          </a:p>
          <a:p>
            <a:pPr lvl="1"/>
            <a:r>
              <a:rPr lang="en-US" dirty="0"/>
              <a:t>BADA H: Traditional rotorcraft</a:t>
            </a:r>
          </a:p>
          <a:p>
            <a:r>
              <a:rPr lang="en-US" sz="2400" dirty="0"/>
              <a:t>Paper explains the limitations of existing models for UAM applications</a:t>
            </a:r>
          </a:p>
          <a:p>
            <a:r>
              <a:rPr lang="en-US" sz="2400" dirty="0"/>
              <a:t>Existing models are not sufficient for UAM performance modeling</a:t>
            </a:r>
          </a:p>
        </p:txBody>
      </p:sp>
      <p:sp>
        <p:nvSpPr>
          <p:cNvPr id="4" name="Slide Number Placeholder 3">
            <a:extLst>
              <a:ext uri="{FF2B5EF4-FFF2-40B4-BE49-F238E27FC236}">
                <a16:creationId xmlns:a16="http://schemas.microsoft.com/office/drawing/2014/main" id="{011A352F-F120-4D3D-D31C-E291206A2075}"/>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5</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6" name="Audio 5">
            <a:hlinkClick r:id="" action="ppaction://media"/>
            <a:extLst>
              <a:ext uri="{FF2B5EF4-FFF2-40B4-BE49-F238E27FC236}">
                <a16:creationId xmlns:a16="http://schemas.microsoft.com/office/drawing/2014/main" id="{2FC9D00F-B77B-B0D6-C376-3494822C2E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39819504"/>
      </p:ext>
    </p:extLst>
  </p:cSld>
  <p:clrMapOvr>
    <a:masterClrMapping/>
  </p:clrMapOvr>
  <mc:AlternateContent xmlns:mc="http://schemas.openxmlformats.org/markup-compatibility/2006" xmlns:p14="http://schemas.microsoft.com/office/powerpoint/2010/main">
    <mc:Choice Requires="p14">
      <p:transition spd="slow" p14:dur="2000" advTm="45141"/>
    </mc:Choice>
    <mc:Fallback xmlns="">
      <p:transition spd="slow" advTm="45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5B4F-8998-2CFA-7723-7CC1B0DE23F6}"/>
              </a:ext>
            </a:extLst>
          </p:cNvPr>
          <p:cNvSpPr>
            <a:spLocks noGrp="1"/>
          </p:cNvSpPr>
          <p:nvPr>
            <p:ph type="title"/>
          </p:nvPr>
        </p:nvSpPr>
        <p:spPr/>
        <p:txBody>
          <a:bodyPr/>
          <a:lstStyle/>
          <a:p>
            <a:r>
              <a:rPr lang="en-US" dirty="0"/>
              <a:t>UAM Representative Vehicles</a:t>
            </a:r>
          </a:p>
        </p:txBody>
      </p:sp>
      <p:sp>
        <p:nvSpPr>
          <p:cNvPr id="3" name="Content Placeholder 2">
            <a:extLst>
              <a:ext uri="{FF2B5EF4-FFF2-40B4-BE49-F238E27FC236}">
                <a16:creationId xmlns:a16="http://schemas.microsoft.com/office/drawing/2014/main" id="{72B13BDA-8A55-842F-9903-0728B0012441}"/>
              </a:ext>
            </a:extLst>
          </p:cNvPr>
          <p:cNvSpPr>
            <a:spLocks noGrp="1"/>
          </p:cNvSpPr>
          <p:nvPr>
            <p:ph idx="1"/>
          </p:nvPr>
        </p:nvSpPr>
        <p:spPr/>
        <p:txBody>
          <a:bodyPr/>
          <a:lstStyle/>
          <a:p>
            <a:r>
              <a:rPr lang="en-US" dirty="0"/>
              <a:t>Performance data generated for 3 UAM designs developed by the NASA Revolutionary Vertical Lift Technology (RVLT) project </a:t>
            </a:r>
          </a:p>
          <a:p>
            <a:r>
              <a:rPr lang="en-US" dirty="0"/>
              <a:t>6-passenger vehicles all sized for same mission</a:t>
            </a:r>
          </a:p>
          <a:p>
            <a:r>
              <a:rPr lang="en-US" dirty="0"/>
              <a:t>Designed using NASA Design and Analysis of Rotorcraft (NDARC) software</a:t>
            </a:r>
          </a:p>
          <a:p>
            <a:endParaRPr lang="en-US" dirty="0"/>
          </a:p>
        </p:txBody>
      </p:sp>
      <p:sp>
        <p:nvSpPr>
          <p:cNvPr id="4" name="Slide Number Placeholder 3">
            <a:extLst>
              <a:ext uri="{FF2B5EF4-FFF2-40B4-BE49-F238E27FC236}">
                <a16:creationId xmlns:a16="http://schemas.microsoft.com/office/drawing/2014/main" id="{B0D447F6-0D37-51AD-BC22-2D1299C5E0D4}"/>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6</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5" name="Picture 4">
            <a:extLst>
              <a:ext uri="{FF2B5EF4-FFF2-40B4-BE49-F238E27FC236}">
                <a16:creationId xmlns:a16="http://schemas.microsoft.com/office/drawing/2014/main" id="{082D8FF3-135A-4735-1E59-5910CE53E509}"/>
              </a:ext>
            </a:extLst>
          </p:cNvPr>
          <p:cNvPicPr>
            <a:picLocks noChangeAspect="1"/>
          </p:cNvPicPr>
          <p:nvPr/>
        </p:nvPicPr>
        <p:blipFill>
          <a:blip r:embed="rId5"/>
          <a:stretch>
            <a:fillRect/>
          </a:stretch>
        </p:blipFill>
        <p:spPr>
          <a:xfrm>
            <a:off x="1840360" y="3438600"/>
            <a:ext cx="8304694" cy="2025600"/>
          </a:xfrm>
          <a:prstGeom prst="rect">
            <a:avLst/>
          </a:prstGeom>
        </p:spPr>
      </p:pic>
      <p:graphicFrame>
        <p:nvGraphicFramePr>
          <p:cNvPr id="8" name="Table 8">
            <a:extLst>
              <a:ext uri="{FF2B5EF4-FFF2-40B4-BE49-F238E27FC236}">
                <a16:creationId xmlns:a16="http://schemas.microsoft.com/office/drawing/2014/main" id="{EEA44767-2BF1-711F-EE8B-ECBAB2FD5487}"/>
              </a:ext>
            </a:extLst>
          </p:cNvPr>
          <p:cNvGraphicFramePr>
            <a:graphicFrameLocks noGrp="1"/>
          </p:cNvGraphicFramePr>
          <p:nvPr>
            <p:extLst>
              <p:ext uri="{D42A27DB-BD31-4B8C-83A1-F6EECF244321}">
                <p14:modId xmlns:p14="http://schemas.microsoft.com/office/powerpoint/2010/main" val="784483776"/>
              </p:ext>
            </p:extLst>
          </p:nvPr>
        </p:nvGraphicFramePr>
        <p:xfrm>
          <a:off x="1798028" y="5342537"/>
          <a:ext cx="8641371" cy="640080"/>
        </p:xfrm>
        <a:graphic>
          <a:graphicData uri="http://schemas.openxmlformats.org/drawingml/2006/table">
            <a:tbl>
              <a:tblPr firstRow="1" bandRow="1">
                <a:tableStyleId>{7E9639D4-E3E2-4D34-9284-5A2195B3D0D7}</a:tableStyleId>
              </a:tblPr>
              <a:tblGrid>
                <a:gridCol w="2880457">
                  <a:extLst>
                    <a:ext uri="{9D8B030D-6E8A-4147-A177-3AD203B41FA5}">
                      <a16:colId xmlns:a16="http://schemas.microsoft.com/office/drawing/2014/main" val="3068487245"/>
                    </a:ext>
                  </a:extLst>
                </a:gridCol>
                <a:gridCol w="2880457">
                  <a:extLst>
                    <a:ext uri="{9D8B030D-6E8A-4147-A177-3AD203B41FA5}">
                      <a16:colId xmlns:a16="http://schemas.microsoft.com/office/drawing/2014/main" val="748203785"/>
                    </a:ext>
                  </a:extLst>
                </a:gridCol>
                <a:gridCol w="2880457">
                  <a:extLst>
                    <a:ext uri="{9D8B030D-6E8A-4147-A177-3AD203B41FA5}">
                      <a16:colId xmlns:a16="http://schemas.microsoft.com/office/drawing/2014/main" val="2908212594"/>
                    </a:ext>
                  </a:extLst>
                </a:gridCol>
              </a:tblGrid>
              <a:tr h="320040">
                <a:tc>
                  <a:txBody>
                    <a:bodyPr/>
                    <a:lstStyle/>
                    <a:p>
                      <a:pPr algn="ctr"/>
                      <a:r>
                        <a:rPr lang="en-US" dirty="0">
                          <a:solidFill>
                            <a:schemeClr val="bg1"/>
                          </a:solidFill>
                        </a:rPr>
                        <a:t>Quadrotor</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bg1"/>
                          </a:solidFill>
                        </a:rPr>
                        <a:t>Lift+Cruise</a:t>
                      </a:r>
                      <a:endParaRPr lang="en-US" dirty="0">
                        <a:solidFill>
                          <a:schemeClr val="bg1"/>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Tiltwing</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2142"/>
                  </a:ext>
                </a:extLst>
              </a:tr>
              <a:tr h="320040">
                <a:tc>
                  <a:txBody>
                    <a:bodyPr/>
                    <a:lstStyle/>
                    <a:p>
                      <a:pPr algn="ctr"/>
                      <a:r>
                        <a:rPr lang="en-US" dirty="0">
                          <a:solidFill>
                            <a:schemeClr val="bg1"/>
                          </a:solidFill>
                        </a:rPr>
                        <a:t>Fully Electric</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Fully Electric</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Turboelectric Hybrid</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644792"/>
                  </a:ext>
                </a:extLst>
              </a:tr>
            </a:tbl>
          </a:graphicData>
        </a:graphic>
      </p:graphicFrame>
      <p:pic>
        <p:nvPicPr>
          <p:cNvPr id="6" name="Audio 5">
            <a:hlinkClick r:id="" action="ppaction://media"/>
            <a:extLst>
              <a:ext uri="{FF2B5EF4-FFF2-40B4-BE49-F238E27FC236}">
                <a16:creationId xmlns:a16="http://schemas.microsoft.com/office/drawing/2014/main" id="{EE14C8E0-76D8-C2F6-C477-711DAA728B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05353675"/>
      </p:ext>
    </p:extLst>
  </p:cSld>
  <p:clrMapOvr>
    <a:masterClrMapping/>
  </p:clrMapOvr>
  <mc:AlternateContent xmlns:mc="http://schemas.openxmlformats.org/markup-compatibility/2006" xmlns:p14="http://schemas.microsoft.com/office/powerpoint/2010/main">
    <mc:Choice Requires="p14">
      <p:transition spd="slow" p14:dur="2000" advTm="33153"/>
    </mc:Choice>
    <mc:Fallback xmlns="">
      <p:transition spd="slow" advTm="33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DA90-4A73-2D88-5AFE-34F2BD6EFD3D}"/>
              </a:ext>
            </a:extLst>
          </p:cNvPr>
          <p:cNvSpPr>
            <a:spLocks noGrp="1"/>
          </p:cNvSpPr>
          <p:nvPr>
            <p:ph type="title"/>
          </p:nvPr>
        </p:nvSpPr>
        <p:spPr>
          <a:xfrm>
            <a:off x="922214" y="0"/>
            <a:ext cx="10074031" cy="1071563"/>
          </a:xfrm>
        </p:spPr>
        <p:txBody>
          <a:bodyPr/>
          <a:lstStyle/>
          <a:p>
            <a:r>
              <a:rPr lang="en-US" dirty="0"/>
              <a:t>Obtaining Performance Data</a:t>
            </a:r>
          </a:p>
        </p:txBody>
      </p:sp>
      <p:sp>
        <p:nvSpPr>
          <p:cNvPr id="3" name="Content Placeholder 2">
            <a:extLst>
              <a:ext uri="{FF2B5EF4-FFF2-40B4-BE49-F238E27FC236}">
                <a16:creationId xmlns:a16="http://schemas.microsoft.com/office/drawing/2014/main" id="{61F5619C-2E37-E287-50A5-28327292579C}"/>
              </a:ext>
            </a:extLst>
          </p:cNvPr>
          <p:cNvSpPr>
            <a:spLocks noGrp="1"/>
          </p:cNvSpPr>
          <p:nvPr>
            <p:ph idx="1"/>
          </p:nvPr>
        </p:nvSpPr>
        <p:spPr>
          <a:xfrm>
            <a:off x="441311" y="1403349"/>
            <a:ext cx="5394313" cy="1375851"/>
          </a:xfrm>
        </p:spPr>
        <p:txBody>
          <a:bodyPr/>
          <a:lstStyle/>
          <a:p>
            <a:r>
              <a:rPr lang="en-US" sz="1800" dirty="0"/>
              <a:t>Performance data from NDARC</a:t>
            </a:r>
          </a:p>
          <a:p>
            <a:r>
              <a:rPr lang="en-US" sz="1800" dirty="0"/>
              <a:t>MATLAB® used to manage NDARC sweeps</a:t>
            </a:r>
          </a:p>
          <a:p>
            <a:r>
              <a:rPr lang="en-US" sz="1800" dirty="0"/>
              <a:t>Includes broad range of payloads, altitudes, airspeeds, and flight modes</a:t>
            </a:r>
          </a:p>
          <a:p>
            <a:endParaRPr lang="en-US" sz="1800" dirty="0"/>
          </a:p>
          <a:p>
            <a:endParaRPr lang="en-US" sz="2000" dirty="0"/>
          </a:p>
        </p:txBody>
      </p:sp>
      <p:sp>
        <p:nvSpPr>
          <p:cNvPr id="4" name="Slide Number Placeholder 3">
            <a:extLst>
              <a:ext uri="{FF2B5EF4-FFF2-40B4-BE49-F238E27FC236}">
                <a16:creationId xmlns:a16="http://schemas.microsoft.com/office/drawing/2014/main" id="{011A352F-F120-4D3D-D31C-E291206A2075}"/>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7</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sp>
        <p:nvSpPr>
          <p:cNvPr id="6" name="Content Placeholder 2">
            <a:extLst>
              <a:ext uri="{FF2B5EF4-FFF2-40B4-BE49-F238E27FC236}">
                <a16:creationId xmlns:a16="http://schemas.microsoft.com/office/drawing/2014/main" id="{CCEC8C92-D9DA-4ACF-6202-658070C80E58}"/>
              </a:ext>
            </a:extLst>
          </p:cNvPr>
          <p:cNvSpPr txBox="1">
            <a:spLocks/>
          </p:cNvSpPr>
          <p:nvPr/>
        </p:nvSpPr>
        <p:spPr bwMode="auto">
          <a:xfrm>
            <a:off x="441310" y="2299595"/>
            <a:ext cx="5394314" cy="37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baseline="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baseline="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baseline="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800" dirty="0"/>
          </a:p>
          <a:p>
            <a:r>
              <a:rPr lang="en-US" sz="1800" dirty="0"/>
              <a:t>Figure illustrates unique performance trends</a:t>
            </a:r>
          </a:p>
          <a:p>
            <a:r>
              <a:rPr lang="en-US" sz="1800" dirty="0"/>
              <a:t>Quadrotor comparable to traditional helicopter</a:t>
            </a:r>
          </a:p>
          <a:p>
            <a:r>
              <a:rPr lang="en-US" sz="1800" dirty="0"/>
              <a:t>Lift+Cruise and Tiltwing are different from one another and from Quadrotor</a:t>
            </a:r>
          </a:p>
          <a:p>
            <a:r>
              <a:rPr lang="en-US" sz="1800" dirty="0"/>
              <a:t>Lift+Cruise and Tiltwing have typical airplane characteristics in fixed-wing flight mode</a:t>
            </a:r>
          </a:p>
          <a:p>
            <a:r>
              <a:rPr lang="en-US" sz="1800" dirty="0"/>
              <a:t>Unique performance trends illustrate challenge of fitting parametric model</a:t>
            </a:r>
          </a:p>
        </p:txBody>
      </p:sp>
      <p:pic>
        <p:nvPicPr>
          <p:cNvPr id="13" name="Audio 12">
            <a:hlinkClick r:id="" action="ppaction://media"/>
            <a:extLst>
              <a:ext uri="{FF2B5EF4-FFF2-40B4-BE49-F238E27FC236}">
                <a16:creationId xmlns:a16="http://schemas.microsoft.com/office/drawing/2014/main" id="{854182EF-AF95-51E2-DAB2-AE60BA28A5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pic>
        <p:nvPicPr>
          <p:cNvPr id="20" name="Picture 19">
            <a:extLst>
              <a:ext uri="{FF2B5EF4-FFF2-40B4-BE49-F238E27FC236}">
                <a16:creationId xmlns:a16="http://schemas.microsoft.com/office/drawing/2014/main" id="{BCFE12D3-4FCD-68FC-7114-8FAD6AA73E61}"/>
              </a:ext>
            </a:extLst>
          </p:cNvPr>
          <p:cNvPicPr>
            <a:picLocks noChangeAspect="1"/>
          </p:cNvPicPr>
          <p:nvPr/>
        </p:nvPicPr>
        <p:blipFill>
          <a:blip r:embed="rId6"/>
          <a:stretch>
            <a:fillRect/>
          </a:stretch>
        </p:blipFill>
        <p:spPr>
          <a:xfrm>
            <a:off x="5849697" y="1224765"/>
            <a:ext cx="6342303" cy="4756727"/>
          </a:xfrm>
          <a:prstGeom prst="rect">
            <a:avLst/>
          </a:prstGeom>
        </p:spPr>
      </p:pic>
    </p:spTree>
    <p:extLst>
      <p:ext uri="{BB962C8B-B14F-4D97-AF65-F5344CB8AC3E}">
        <p14:creationId xmlns:p14="http://schemas.microsoft.com/office/powerpoint/2010/main" val="625155920"/>
      </p:ext>
    </p:extLst>
  </p:cSld>
  <p:clrMapOvr>
    <a:masterClrMapping/>
  </p:clrMapOvr>
  <mc:AlternateContent xmlns:mc="http://schemas.openxmlformats.org/markup-compatibility/2006" xmlns:p14="http://schemas.microsoft.com/office/powerpoint/2010/main">
    <mc:Choice Requires="p14">
      <p:transition spd="slow" p14:dur="2000" advTm="64629"/>
    </mc:Choice>
    <mc:Fallback xmlns="">
      <p:transition spd="slow" advTm="64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E4F7-FCF6-C53A-ED8D-B628EC102137}"/>
              </a:ext>
            </a:extLst>
          </p:cNvPr>
          <p:cNvSpPr>
            <a:spLocks noGrp="1"/>
          </p:cNvSpPr>
          <p:nvPr>
            <p:ph type="title"/>
          </p:nvPr>
        </p:nvSpPr>
        <p:spPr/>
        <p:txBody>
          <a:bodyPr/>
          <a:lstStyle/>
          <a:p>
            <a:r>
              <a:rPr lang="en-US"/>
              <a:t>Performance Table Format</a:t>
            </a:r>
          </a:p>
        </p:txBody>
      </p:sp>
      <p:sp>
        <p:nvSpPr>
          <p:cNvPr id="3" name="Content Placeholder 2">
            <a:extLst>
              <a:ext uri="{FF2B5EF4-FFF2-40B4-BE49-F238E27FC236}">
                <a16:creationId xmlns:a16="http://schemas.microsoft.com/office/drawing/2014/main" id="{39063552-5D26-5FC8-D6B7-1324F21999FA}"/>
              </a:ext>
            </a:extLst>
          </p:cNvPr>
          <p:cNvSpPr>
            <a:spLocks noGrp="1"/>
          </p:cNvSpPr>
          <p:nvPr>
            <p:ph idx="1"/>
          </p:nvPr>
        </p:nvSpPr>
        <p:spPr>
          <a:xfrm>
            <a:off x="175684" y="1552430"/>
            <a:ext cx="11840631" cy="1844964"/>
          </a:xfrm>
        </p:spPr>
        <p:txBody>
          <a:bodyPr/>
          <a:lstStyle/>
          <a:p>
            <a:r>
              <a:rPr lang="en-US" sz="2400" dirty="0"/>
              <a:t>Model format is based on a performance table </a:t>
            </a:r>
          </a:p>
          <a:p>
            <a:pPr lvl="1"/>
            <a:r>
              <a:rPr lang="en-US" dirty="0"/>
              <a:t>Similar format to BADA “Performance Table File” adapted to UAM flight</a:t>
            </a:r>
          </a:p>
          <a:p>
            <a:r>
              <a:rPr lang="en-US" sz="2400" dirty="0"/>
              <a:t>Provides accurate data for important flight segments</a:t>
            </a:r>
          </a:p>
          <a:p>
            <a:r>
              <a:rPr lang="en-US" sz="2400" dirty="0"/>
              <a:t>Mission segments included are illustrated below</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EC64039-347E-6E85-89D3-0A58F45BEC44}"/>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8</a:t>
            </a:fld>
            <a:endParaRPr lang="en-US" altLang="x-none" sz="1000">
              <a:latin typeface="+mn-lt"/>
            </a:endParaRPr>
          </a:p>
          <a:p>
            <a:pPr>
              <a:defRPr/>
            </a:pPr>
            <a:endParaRPr lang="en-US" altLang="x-none" sz="1000">
              <a:effectLst>
                <a:outerShdw blurRad="38100" dist="38100" dir="2700000" algn="tl">
                  <a:srgbClr val="C0C0C0"/>
                </a:outerShdw>
              </a:effectLst>
            </a:endParaRPr>
          </a:p>
        </p:txBody>
      </p:sp>
      <p:pic>
        <p:nvPicPr>
          <p:cNvPr id="79" name="Picture 78">
            <a:extLst>
              <a:ext uri="{FF2B5EF4-FFF2-40B4-BE49-F238E27FC236}">
                <a16:creationId xmlns:a16="http://schemas.microsoft.com/office/drawing/2014/main" id="{336E0DFB-D789-4EBB-94EC-3764C938F9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35714" y="3691115"/>
            <a:ext cx="11520572" cy="2366487"/>
          </a:xfrm>
          <a:prstGeom prst="rect">
            <a:avLst/>
          </a:prstGeom>
        </p:spPr>
      </p:pic>
      <p:pic>
        <p:nvPicPr>
          <p:cNvPr id="84" name="Audio 83">
            <a:hlinkClick r:id="" action="ppaction://media"/>
            <a:extLst>
              <a:ext uri="{FF2B5EF4-FFF2-40B4-BE49-F238E27FC236}">
                <a16:creationId xmlns:a16="http://schemas.microsoft.com/office/drawing/2014/main" id="{6EE1D74A-0542-E7D5-6B34-EC1BC6593D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91283303"/>
      </p:ext>
    </p:extLst>
  </p:cSld>
  <p:clrMapOvr>
    <a:masterClrMapping/>
  </p:clrMapOvr>
  <mc:AlternateContent xmlns:mc="http://schemas.openxmlformats.org/markup-compatibility/2006" xmlns:p14="http://schemas.microsoft.com/office/powerpoint/2010/main">
    <mc:Choice Requires="p14">
      <p:transition spd="slow" p14:dur="2000" advTm="47957"/>
    </mc:Choice>
    <mc:Fallback xmlns="">
      <p:transition spd="slow" advTm="47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2EB2-0A02-7226-5BF1-7571FE0FF109}"/>
              </a:ext>
            </a:extLst>
          </p:cNvPr>
          <p:cNvSpPr>
            <a:spLocks noGrp="1"/>
          </p:cNvSpPr>
          <p:nvPr>
            <p:ph type="title"/>
          </p:nvPr>
        </p:nvSpPr>
        <p:spPr>
          <a:xfrm>
            <a:off x="175684" y="1"/>
            <a:ext cx="11840631" cy="1071563"/>
          </a:xfrm>
        </p:spPr>
        <p:txBody>
          <a:bodyPr/>
          <a:lstStyle/>
          <a:p>
            <a:r>
              <a:rPr lang="en-US" dirty="0"/>
              <a:t>Flight Segments: Quadrotor Climb</a:t>
            </a:r>
          </a:p>
        </p:txBody>
      </p:sp>
      <p:sp>
        <p:nvSpPr>
          <p:cNvPr id="5" name="Slide Number Placeholder 4">
            <a:extLst>
              <a:ext uri="{FF2B5EF4-FFF2-40B4-BE49-F238E27FC236}">
                <a16:creationId xmlns:a16="http://schemas.microsoft.com/office/drawing/2014/main" id="{A38832DB-A383-72C5-A9CB-D9A59A3C2030}"/>
              </a:ext>
            </a:extLst>
          </p:cNvPr>
          <p:cNvSpPr>
            <a:spLocks noGrp="1"/>
          </p:cNvSpPr>
          <p:nvPr>
            <p:ph type="sldNum" sz="quarter" idx="4"/>
          </p:nvPr>
        </p:nvSpPr>
        <p:spPr/>
        <p:txBody>
          <a:bodyPr/>
          <a:lstStyle/>
          <a:p>
            <a:pPr>
              <a:defRPr/>
            </a:pPr>
            <a:fld id="{F7CBD0E2-22CA-0B46-A758-D0997DCC02DE}" type="slidenum">
              <a:rPr lang="en-US" altLang="x-none" smtClean="0">
                <a:solidFill>
                  <a:schemeClr val="bg1"/>
                </a:solidFill>
                <a:latin typeface="+mn-lt"/>
              </a:rPr>
              <a:pPr>
                <a:defRPr/>
              </a:pPr>
              <a:t>9</a:t>
            </a:fld>
            <a:endParaRPr lang="en-US" altLang="x-none" sz="1000">
              <a:latin typeface="+mn-lt"/>
            </a:endParaRPr>
          </a:p>
          <a:p>
            <a:pPr>
              <a:defRPr/>
            </a:pPr>
            <a:endParaRPr lang="en-US" altLang="x-none" sz="1000" dirty="0">
              <a:effectLst>
                <a:outerShdw blurRad="38100" dist="38100" dir="2700000" algn="tl">
                  <a:srgbClr val="C0C0C0"/>
                </a:outerShdw>
              </a:effectLst>
            </a:endParaRPr>
          </a:p>
        </p:txBody>
      </p:sp>
      <p:pic>
        <p:nvPicPr>
          <p:cNvPr id="6" name="Content Placeholder 3">
            <a:extLst>
              <a:ext uri="{FF2B5EF4-FFF2-40B4-BE49-F238E27FC236}">
                <a16:creationId xmlns:a16="http://schemas.microsoft.com/office/drawing/2014/main" id="{5C2BD389-94AE-3141-B184-3CCC38D1A066}"/>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t="5407" r="9283"/>
          <a:stretch/>
        </p:blipFill>
        <p:spPr bwMode="auto">
          <a:xfrm>
            <a:off x="842398" y="1406524"/>
            <a:ext cx="5253601" cy="3375457"/>
          </a:xfrm>
          <a:prstGeom prst="rect">
            <a:avLst/>
          </a:prstGeom>
          <a:noFill/>
          <a:ln>
            <a:noFill/>
          </a:ln>
          <a:extLst>
            <a:ext uri="{53640926-AAD7-44D8-BBD7-CCE9431645EC}">
              <a14:shadowObscured xmlns:a14="http://schemas.microsoft.com/office/drawing/2010/main"/>
            </a:ext>
          </a:extLst>
        </p:spPr>
      </p:pic>
      <p:pic>
        <p:nvPicPr>
          <p:cNvPr id="8" name="Content Placeholder 7">
            <a:extLst>
              <a:ext uri="{FF2B5EF4-FFF2-40B4-BE49-F238E27FC236}">
                <a16:creationId xmlns:a16="http://schemas.microsoft.com/office/drawing/2014/main" id="{278BE45C-E297-0F3F-311E-A124741F0FF8}"/>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611911" y="1406524"/>
            <a:ext cx="4252322" cy="3375457"/>
          </a:xfrm>
          <a:prstGeom prst="rect">
            <a:avLst/>
          </a:prstGeom>
        </p:spPr>
      </p:pic>
      <p:sp>
        <p:nvSpPr>
          <p:cNvPr id="9" name="Content Placeholder 2">
            <a:extLst>
              <a:ext uri="{FF2B5EF4-FFF2-40B4-BE49-F238E27FC236}">
                <a16:creationId xmlns:a16="http://schemas.microsoft.com/office/drawing/2014/main" id="{2AEC7888-A760-B070-DFF5-EE154327C7FC}"/>
              </a:ext>
            </a:extLst>
          </p:cNvPr>
          <p:cNvSpPr txBox="1">
            <a:spLocks/>
          </p:cNvSpPr>
          <p:nvPr/>
        </p:nvSpPr>
        <p:spPr bwMode="auto">
          <a:xfrm>
            <a:off x="607564" y="5018400"/>
            <a:ext cx="5488435" cy="14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baseline="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baseline="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baseline="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1" dirty="0"/>
              <a:t>Climb</a:t>
            </a:r>
            <a:r>
              <a:rPr lang="en-US" sz="1400" dirty="0"/>
              <a:t> segment based on optimal Calibrated Airspeed (CAS) for best rate of climb at maximum power</a:t>
            </a:r>
          </a:p>
          <a:p>
            <a:r>
              <a:rPr lang="en-US" sz="1400" dirty="0"/>
              <a:t>Payloads:</a:t>
            </a:r>
          </a:p>
          <a:p>
            <a:pPr lvl="1"/>
            <a:r>
              <a:rPr lang="en-US" sz="1200" dirty="0"/>
              <a:t>Low weight: 1 passenger</a:t>
            </a:r>
          </a:p>
          <a:p>
            <a:pPr lvl="1"/>
            <a:r>
              <a:rPr lang="en-US" sz="1200" dirty="0"/>
              <a:t>Nominal weight: 4 passengers</a:t>
            </a:r>
          </a:p>
          <a:p>
            <a:pPr lvl="1"/>
            <a:r>
              <a:rPr lang="en-US" sz="1200" dirty="0"/>
              <a:t>High weight: 6 passengers</a:t>
            </a:r>
          </a:p>
        </p:txBody>
      </p:sp>
      <p:sp>
        <p:nvSpPr>
          <p:cNvPr id="10" name="Content Placeholder 2">
            <a:extLst>
              <a:ext uri="{FF2B5EF4-FFF2-40B4-BE49-F238E27FC236}">
                <a16:creationId xmlns:a16="http://schemas.microsoft.com/office/drawing/2014/main" id="{6C201905-8072-D8FA-7C1A-454FCCE9E07B}"/>
              </a:ext>
            </a:extLst>
          </p:cNvPr>
          <p:cNvSpPr txBox="1">
            <a:spLocks/>
          </p:cNvSpPr>
          <p:nvPr/>
        </p:nvSpPr>
        <p:spPr bwMode="auto">
          <a:xfrm>
            <a:off x="6095999" y="5018400"/>
            <a:ext cx="5488435" cy="14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5000"/>
              <a:buFont typeface="Wingdings" pitchFamily="2" charset="2"/>
              <a:buChar char="l"/>
              <a:defRPr sz="2600" kern="1200" baseline="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SzPct val="75000"/>
              <a:buFont typeface="Wingdings" pitchFamily="2" charset="2"/>
              <a:buChar char="l"/>
              <a:defRPr sz="2400" kern="1200" baseline="0">
                <a:solidFill>
                  <a:schemeClr val="bg1"/>
                </a:solidFill>
                <a:latin typeface="+mn-lt"/>
                <a:ea typeface="+mn-ea"/>
                <a:cs typeface="+mn-cs"/>
              </a:defRPr>
            </a:lvl2pPr>
            <a:lvl3pPr marL="1143000" indent="-228600" algn="l" rtl="0" eaLnBrk="1" fontAlgn="base" hangingPunct="1">
              <a:spcBef>
                <a:spcPct val="20000"/>
              </a:spcBef>
              <a:spcAft>
                <a:spcPct val="0"/>
              </a:spcAft>
              <a:buClr>
                <a:schemeClr val="bg1"/>
              </a:buClr>
              <a:buSzPct val="75000"/>
              <a:buFont typeface="Wingdings" pitchFamily="2" charset="2"/>
              <a:buChar char="l"/>
              <a:defRPr sz="2200" kern="1200" baseline="0">
                <a:solidFill>
                  <a:schemeClr val="bg1"/>
                </a:solidFill>
                <a:latin typeface="+mn-lt"/>
                <a:ea typeface="+mn-ea"/>
                <a:cs typeface="+mn-cs"/>
              </a:defRPr>
            </a:lvl3pPr>
            <a:lvl4pPr marL="16002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4pPr>
            <a:lvl5pPr marL="2057400" indent="-228600" algn="l" rtl="0" eaLnBrk="1" fontAlgn="base" hangingPunct="1">
              <a:spcBef>
                <a:spcPct val="20000"/>
              </a:spcBef>
              <a:spcAft>
                <a:spcPct val="0"/>
              </a:spcAft>
              <a:buClr>
                <a:schemeClr val="bg1"/>
              </a:buClr>
              <a:buSzPct val="75000"/>
              <a:buFont typeface="Wingdings" pitchFamily="2" charset="2"/>
              <a:buChar char="l"/>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Optimal airspeed is 49 knots CAS</a:t>
            </a:r>
          </a:p>
          <a:p>
            <a:r>
              <a:rPr lang="en-US" sz="1400" dirty="0"/>
              <a:t>Performance table for this segment shows rate of climb and power consumption (“fuel”) as function of altitude and payload</a:t>
            </a:r>
          </a:p>
        </p:txBody>
      </p:sp>
      <p:pic>
        <p:nvPicPr>
          <p:cNvPr id="14" name="Audio 13">
            <a:hlinkClick r:id="" action="ppaction://media"/>
            <a:extLst>
              <a:ext uri="{FF2B5EF4-FFF2-40B4-BE49-F238E27FC236}">
                <a16:creationId xmlns:a16="http://schemas.microsoft.com/office/drawing/2014/main" id="{09024910-B92E-7504-E78B-4934A7516E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52514432"/>
      </p:ext>
    </p:extLst>
  </p:cSld>
  <p:clrMapOvr>
    <a:masterClrMapping/>
  </p:clrMapOvr>
  <mc:AlternateContent xmlns:mc="http://schemas.openxmlformats.org/markup-compatibility/2006" xmlns:p14="http://schemas.microsoft.com/office/powerpoint/2010/main">
    <mc:Choice Requires="p14">
      <p:transition spd="slow" p14:dur="2000" advTm="30005"/>
    </mc:Choice>
    <mc:Fallback xmlns="">
      <p:transition spd="slow" advTm="30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PM_Model_Update_Overview_v1" id="{560D3696-72B5-834A-92B2-E0D351FCF9C2}" vid="{D919F05A-96B4-EF42-941A-41A951AAA2D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510A459AA8E42B36FF50FD4AC1F62" ma:contentTypeVersion="4" ma:contentTypeDescription="Create a new document." ma:contentTypeScope="" ma:versionID="fafd6d4584969e78383b8ebdad7e781e">
  <xsd:schema xmlns:xsd="http://www.w3.org/2001/XMLSchema" xmlns:xs="http://www.w3.org/2001/XMLSchema" xmlns:p="http://schemas.microsoft.com/office/2006/metadata/properties" xmlns:ns2="3f6d87a5-d087-48ea-a590-7231d54bbde2" xmlns:ns3="3283e563-744e-42eb-a3de-ecd1a541ae5b" targetNamespace="http://schemas.microsoft.com/office/2006/metadata/properties" ma:root="true" ma:fieldsID="fe05218a227e2b94c11c7a52be56895b" ns2:_="" ns3:_="">
    <xsd:import namespace="3f6d87a5-d087-48ea-a590-7231d54bbde2"/>
    <xsd:import namespace="3283e563-744e-42eb-a3de-ecd1a541ae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d87a5-d087-48ea-a590-7231d54bb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3e563-744e-42eb-a3de-ecd1a541ae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32B774-89B1-4E30-8D2A-8DE74501B4AA}">
  <ds:schemaRefs>
    <ds:schemaRef ds:uri="3283e563-744e-42eb-a3de-ecd1a541ae5b"/>
    <ds:schemaRef ds:uri="3f6d87a5-d087-48ea-a590-7231d54bbd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ED2DD0-13AD-4B2B-98FE-C67812D72448}">
  <ds:schemaRefs>
    <ds:schemaRef ds:uri="http://schemas.microsoft.com/sharepoint/v3/contenttype/forms"/>
  </ds:schemaRefs>
</ds:datastoreItem>
</file>

<file path=customXml/itemProps3.xml><?xml version="1.0" encoding="utf-8"?>
<ds:datastoreItem xmlns:ds="http://schemas.openxmlformats.org/officeDocument/2006/customXml" ds:itemID="{F2C39BB1-60E2-4B1E-9B07-285992B0713E}">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3283e563-744e-42eb-a3de-ecd1a541ae5b"/>
    <ds:schemaRef ds:uri="3f6d87a5-d087-48ea-a590-7231d54bbde2"/>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Orbit</Template>
  <TotalTime>7872</TotalTime>
  <Words>2460</Words>
  <Application>Microsoft Macintosh PowerPoint</Application>
  <PresentationFormat>Widescreen</PresentationFormat>
  <Paragraphs>283</Paragraphs>
  <Slides>15</Slides>
  <Notes>14</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 Math</vt:lpstr>
      <vt:lpstr>Helvetica</vt:lpstr>
      <vt:lpstr>Times New Roman</vt:lpstr>
      <vt:lpstr>Wingdings</vt:lpstr>
      <vt:lpstr>Orbit</vt:lpstr>
      <vt:lpstr>Performance Modeling of  Urban Air Mobility Vehicles to  Support Air Traffic Management Research</vt:lpstr>
      <vt:lpstr>Motivation</vt:lpstr>
      <vt:lpstr>Overview of Paper</vt:lpstr>
      <vt:lpstr>Performance Models</vt:lpstr>
      <vt:lpstr>Performance Model Example: BADA</vt:lpstr>
      <vt:lpstr>UAM Representative Vehicles</vt:lpstr>
      <vt:lpstr>Obtaining Performance Data</vt:lpstr>
      <vt:lpstr>Performance Table Format</vt:lpstr>
      <vt:lpstr>Flight Segments: Quadrotor Climb</vt:lpstr>
      <vt:lpstr>Flight Segments: Nominal Cruise</vt:lpstr>
      <vt:lpstr>Performance Coefficients</vt:lpstr>
      <vt:lpstr>Simulation Example</vt:lpstr>
      <vt:lpstr>Summary and Future Work</vt:lpstr>
      <vt:lpstr>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Modeling of  Urban Air Mobility Vehicles to  Support Air Traffic Management Research</dc:title>
  <dc:creator>Hartman, David C. (LARC-D317)</dc:creator>
  <cp:lastModifiedBy>Hartman, David C. (LARC-D317)</cp:lastModifiedBy>
  <cp:revision>4</cp:revision>
  <cp:lastPrinted>2020-01-04T19:51:14Z</cp:lastPrinted>
  <dcterms:created xsi:type="dcterms:W3CDTF">2022-11-16T14:42:10Z</dcterms:created>
  <dcterms:modified xsi:type="dcterms:W3CDTF">2022-11-29T02:00:55Z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0x010100DE5510A459AA8E42B36FF50FD4AC1F62</vt:lpwstr>
  </property>
</Properties>
</file>