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945600" cy="32918400"/>
  <p:notesSz cx="6858000" cy="9144000"/>
  <p:defaultTextStyle>
    <a:defPPr>
      <a:defRPr lang="en-US"/>
    </a:defPPr>
    <a:lvl1pPr marL="0" algn="l" defTabSz="3134334" rtl="0" eaLnBrk="1" latinLnBrk="0" hangingPunct="1">
      <a:defRPr sz="6171" kern="1200">
        <a:solidFill>
          <a:schemeClr val="tx1"/>
        </a:solidFill>
        <a:latin typeface="+mn-lt"/>
        <a:ea typeface="+mn-ea"/>
        <a:cs typeface="+mn-cs"/>
      </a:defRPr>
    </a:lvl1pPr>
    <a:lvl2pPr marL="1567167" algn="l" defTabSz="3134334" rtl="0" eaLnBrk="1" latinLnBrk="0" hangingPunct="1">
      <a:defRPr sz="6171" kern="1200">
        <a:solidFill>
          <a:schemeClr val="tx1"/>
        </a:solidFill>
        <a:latin typeface="+mn-lt"/>
        <a:ea typeface="+mn-ea"/>
        <a:cs typeface="+mn-cs"/>
      </a:defRPr>
    </a:lvl2pPr>
    <a:lvl3pPr marL="3134334" algn="l" defTabSz="3134334" rtl="0" eaLnBrk="1" latinLnBrk="0" hangingPunct="1">
      <a:defRPr sz="6171" kern="1200">
        <a:solidFill>
          <a:schemeClr val="tx1"/>
        </a:solidFill>
        <a:latin typeface="+mn-lt"/>
        <a:ea typeface="+mn-ea"/>
        <a:cs typeface="+mn-cs"/>
      </a:defRPr>
    </a:lvl3pPr>
    <a:lvl4pPr marL="4701499" algn="l" defTabSz="3134334" rtl="0" eaLnBrk="1" latinLnBrk="0" hangingPunct="1">
      <a:defRPr sz="6171" kern="1200">
        <a:solidFill>
          <a:schemeClr val="tx1"/>
        </a:solidFill>
        <a:latin typeface="+mn-lt"/>
        <a:ea typeface="+mn-ea"/>
        <a:cs typeface="+mn-cs"/>
      </a:defRPr>
    </a:lvl4pPr>
    <a:lvl5pPr marL="6268666" algn="l" defTabSz="3134334" rtl="0" eaLnBrk="1" latinLnBrk="0" hangingPunct="1">
      <a:defRPr sz="6171" kern="1200">
        <a:solidFill>
          <a:schemeClr val="tx1"/>
        </a:solidFill>
        <a:latin typeface="+mn-lt"/>
        <a:ea typeface="+mn-ea"/>
        <a:cs typeface="+mn-cs"/>
      </a:defRPr>
    </a:lvl5pPr>
    <a:lvl6pPr marL="7835834" algn="l" defTabSz="3134334" rtl="0" eaLnBrk="1" latinLnBrk="0" hangingPunct="1">
      <a:defRPr sz="6171" kern="1200">
        <a:solidFill>
          <a:schemeClr val="tx1"/>
        </a:solidFill>
        <a:latin typeface="+mn-lt"/>
        <a:ea typeface="+mn-ea"/>
        <a:cs typeface="+mn-cs"/>
      </a:defRPr>
    </a:lvl6pPr>
    <a:lvl7pPr marL="9403000" algn="l" defTabSz="3134334" rtl="0" eaLnBrk="1" latinLnBrk="0" hangingPunct="1">
      <a:defRPr sz="6171" kern="1200">
        <a:solidFill>
          <a:schemeClr val="tx1"/>
        </a:solidFill>
        <a:latin typeface="+mn-lt"/>
        <a:ea typeface="+mn-ea"/>
        <a:cs typeface="+mn-cs"/>
      </a:defRPr>
    </a:lvl7pPr>
    <a:lvl8pPr marL="10970167" algn="l" defTabSz="3134334" rtl="0" eaLnBrk="1" latinLnBrk="0" hangingPunct="1">
      <a:defRPr sz="6171" kern="1200">
        <a:solidFill>
          <a:schemeClr val="tx1"/>
        </a:solidFill>
        <a:latin typeface="+mn-lt"/>
        <a:ea typeface="+mn-ea"/>
        <a:cs typeface="+mn-cs"/>
      </a:defRPr>
    </a:lvl8pPr>
    <a:lvl9pPr marL="12537334" algn="l" defTabSz="3134334" rtl="0" eaLnBrk="1" latinLnBrk="0" hangingPunct="1">
      <a:defRPr sz="617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43" userDrawn="1">
          <p15:clr>
            <a:srgbClr val="A4A3A4"/>
          </p15:clr>
        </p15:guide>
        <p15:guide id="2" pos="8295" userDrawn="1">
          <p15:clr>
            <a:srgbClr val="A4A3A4"/>
          </p15:clr>
        </p15:guide>
        <p15:guide id="3" orient="horz" pos="10368" userDrawn="1">
          <p15:clr>
            <a:srgbClr val="A4A3A4"/>
          </p15:clr>
        </p15:guide>
        <p15:guide id="4" pos="691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iego" initials="" lastIdx="4" clrIdx="0"/>
  <p:cmAuthor id="1" name="Yirong Lin" initials="" lastIdx="5" clrIdx="1"/>
  <p:cmAuthor id="2" name="Karim, Hasanul" initials="KH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0"/>
    <a:srgbClr val="FF8000"/>
    <a:srgbClr val="B1AD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12" autoAdjust="0"/>
    <p:restoredTop sz="92066" autoAdjust="0"/>
  </p:normalViewPr>
  <p:slideViewPr>
    <p:cSldViewPr>
      <p:cViewPr varScale="1">
        <p:scale>
          <a:sx n="38" d="100"/>
          <a:sy n="38" d="100"/>
        </p:scale>
        <p:origin x="8226" y="174"/>
      </p:cViewPr>
      <p:guideLst>
        <p:guide orient="horz" pos="12443"/>
        <p:guide pos="8295"/>
        <p:guide orient="horz" pos="10368"/>
        <p:guide pos="69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2640C6-7ACD-4A00-86A6-5830B889E6D6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EB094E-C75F-4710-99B9-A6A4068FF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032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52987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1pPr>
    <a:lvl2pPr marL="326494" algn="l" defTabSz="652987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2pPr>
    <a:lvl3pPr marL="652987" algn="l" defTabSz="652987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3pPr>
    <a:lvl4pPr marL="979480" algn="l" defTabSz="652987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4pPr>
    <a:lvl5pPr marL="1305972" algn="l" defTabSz="652987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5pPr>
    <a:lvl6pPr marL="1632466" algn="l" defTabSz="652987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6pPr>
    <a:lvl7pPr marL="1958959" algn="l" defTabSz="652987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7pPr>
    <a:lvl8pPr marL="2285451" algn="l" defTabSz="652987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8pPr>
    <a:lvl9pPr marL="2611944" algn="l" defTabSz="652987" rtl="0" eaLnBrk="1" latinLnBrk="0" hangingPunct="1">
      <a:defRPr sz="85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00300" y="1143000"/>
            <a:ext cx="2057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EB094E-C75F-4710-99B9-A6A4068FF0F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853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10226042"/>
            <a:ext cx="1865376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1840" y="18653760"/>
            <a:ext cx="1536192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75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950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926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901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877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8527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8282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803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309B-2A01-4B73-8C12-32369BEDBBB0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0A647-595E-4C71-90C2-E49F35416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034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309B-2A01-4B73-8C12-32369BEDBBB0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0A647-595E-4C71-90C2-E49F35416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530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371455" y="6324602"/>
            <a:ext cx="23702009" cy="1348206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65425" y="6324602"/>
            <a:ext cx="70740271" cy="1348206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309B-2A01-4B73-8C12-32369BEDBBB0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0A647-595E-4C71-90C2-E49F35416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50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309B-2A01-4B73-8C12-32369BEDBBB0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0A647-595E-4C71-90C2-E49F35416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24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551" y="21153122"/>
            <a:ext cx="18653760" cy="6537960"/>
          </a:xfrm>
        </p:spPr>
        <p:txBody>
          <a:bodyPr anchor="t"/>
          <a:lstStyle>
            <a:lvl1pPr algn="l">
              <a:defRPr sz="853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3551" y="13952228"/>
            <a:ext cx="18653760" cy="7200899"/>
          </a:xfrm>
        </p:spPr>
        <p:txBody>
          <a:bodyPr anchor="b"/>
          <a:lstStyle>
            <a:lvl1pPr marL="0" indent="0">
              <a:buNone/>
              <a:defRPr sz="4268">
                <a:solidFill>
                  <a:schemeClr val="tx1">
                    <a:tint val="75000"/>
                  </a:schemeClr>
                </a:solidFill>
              </a:defRPr>
            </a:lvl1pPr>
            <a:lvl2pPr marL="975459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2pPr>
            <a:lvl3pPr marL="1950915" indent="0">
              <a:buNone/>
              <a:defRPr sz="3415">
                <a:solidFill>
                  <a:schemeClr val="tx1">
                    <a:tint val="75000"/>
                  </a:schemeClr>
                </a:solidFill>
              </a:defRPr>
            </a:lvl3pPr>
            <a:lvl4pPr marL="2926372" indent="0">
              <a:buNone/>
              <a:defRPr sz="2988">
                <a:solidFill>
                  <a:schemeClr val="tx1">
                    <a:tint val="75000"/>
                  </a:schemeClr>
                </a:solidFill>
              </a:defRPr>
            </a:lvl4pPr>
            <a:lvl5pPr marL="3901830" indent="0">
              <a:buNone/>
              <a:defRPr sz="2988">
                <a:solidFill>
                  <a:schemeClr val="tx1">
                    <a:tint val="75000"/>
                  </a:schemeClr>
                </a:solidFill>
              </a:defRPr>
            </a:lvl5pPr>
            <a:lvl6pPr marL="4877288" indent="0">
              <a:buNone/>
              <a:defRPr sz="2988">
                <a:solidFill>
                  <a:schemeClr val="tx1">
                    <a:tint val="75000"/>
                  </a:schemeClr>
                </a:solidFill>
              </a:defRPr>
            </a:lvl6pPr>
            <a:lvl7pPr marL="5852745" indent="0">
              <a:buNone/>
              <a:defRPr sz="2988">
                <a:solidFill>
                  <a:schemeClr val="tx1">
                    <a:tint val="75000"/>
                  </a:schemeClr>
                </a:solidFill>
              </a:defRPr>
            </a:lvl7pPr>
            <a:lvl8pPr marL="6828203" indent="0">
              <a:buNone/>
              <a:defRPr sz="2988">
                <a:solidFill>
                  <a:schemeClr val="tx1">
                    <a:tint val="75000"/>
                  </a:schemeClr>
                </a:solidFill>
              </a:defRPr>
            </a:lvl8pPr>
            <a:lvl9pPr marL="7803660" indent="0">
              <a:buNone/>
              <a:defRPr sz="29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309B-2A01-4B73-8C12-32369BEDBBB0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0A647-595E-4C71-90C2-E49F35416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57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65421" y="36865564"/>
            <a:ext cx="47221140" cy="104279702"/>
          </a:xfrm>
        </p:spPr>
        <p:txBody>
          <a:bodyPr/>
          <a:lstStyle>
            <a:lvl1pPr>
              <a:defRPr sz="5975"/>
            </a:lvl1pPr>
            <a:lvl2pPr>
              <a:defRPr sz="5120"/>
            </a:lvl2pPr>
            <a:lvl3pPr>
              <a:defRPr sz="4268"/>
            </a:lvl3pPr>
            <a:lvl4pPr>
              <a:defRPr sz="3840"/>
            </a:lvl4pPr>
            <a:lvl5pPr>
              <a:defRPr sz="3840"/>
            </a:lvl5pPr>
            <a:lvl6pPr>
              <a:defRPr sz="3840"/>
            </a:lvl6pPr>
            <a:lvl7pPr>
              <a:defRPr sz="3840"/>
            </a:lvl7pPr>
            <a:lvl8pPr>
              <a:defRPr sz="3840"/>
            </a:lvl8pPr>
            <a:lvl9pPr>
              <a:defRPr sz="38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852321" y="36865564"/>
            <a:ext cx="47221140" cy="104279702"/>
          </a:xfrm>
        </p:spPr>
        <p:txBody>
          <a:bodyPr/>
          <a:lstStyle>
            <a:lvl1pPr>
              <a:defRPr sz="5975"/>
            </a:lvl1pPr>
            <a:lvl2pPr>
              <a:defRPr sz="5120"/>
            </a:lvl2pPr>
            <a:lvl3pPr>
              <a:defRPr sz="4268"/>
            </a:lvl3pPr>
            <a:lvl4pPr>
              <a:defRPr sz="3840"/>
            </a:lvl4pPr>
            <a:lvl5pPr>
              <a:defRPr sz="3840"/>
            </a:lvl5pPr>
            <a:lvl6pPr>
              <a:defRPr sz="3840"/>
            </a:lvl6pPr>
            <a:lvl7pPr>
              <a:defRPr sz="3840"/>
            </a:lvl7pPr>
            <a:lvl8pPr>
              <a:defRPr sz="3840"/>
            </a:lvl8pPr>
            <a:lvl9pPr>
              <a:defRPr sz="38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309B-2A01-4B73-8C12-32369BEDBBB0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0A647-595E-4C71-90C2-E49F35416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2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318262"/>
            <a:ext cx="1975104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3" y="7368545"/>
            <a:ext cx="9696451" cy="3070859"/>
          </a:xfrm>
        </p:spPr>
        <p:txBody>
          <a:bodyPr anchor="b"/>
          <a:lstStyle>
            <a:lvl1pPr marL="0" indent="0">
              <a:buNone/>
              <a:defRPr sz="5120" b="1"/>
            </a:lvl1pPr>
            <a:lvl2pPr marL="975459" indent="0">
              <a:buNone/>
              <a:defRPr sz="4268" b="1"/>
            </a:lvl2pPr>
            <a:lvl3pPr marL="1950915" indent="0">
              <a:buNone/>
              <a:defRPr sz="3840" b="1"/>
            </a:lvl3pPr>
            <a:lvl4pPr marL="2926372" indent="0">
              <a:buNone/>
              <a:defRPr sz="3415" b="1"/>
            </a:lvl4pPr>
            <a:lvl5pPr marL="3901830" indent="0">
              <a:buNone/>
              <a:defRPr sz="3415" b="1"/>
            </a:lvl5pPr>
            <a:lvl6pPr marL="4877288" indent="0">
              <a:buNone/>
              <a:defRPr sz="3415" b="1"/>
            </a:lvl6pPr>
            <a:lvl7pPr marL="5852745" indent="0">
              <a:buNone/>
              <a:defRPr sz="3415" b="1"/>
            </a:lvl7pPr>
            <a:lvl8pPr marL="6828203" indent="0">
              <a:buNone/>
              <a:defRPr sz="3415" b="1"/>
            </a:lvl8pPr>
            <a:lvl9pPr marL="7803660" indent="0">
              <a:buNone/>
              <a:defRPr sz="34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3" y="10439404"/>
            <a:ext cx="9696451" cy="18966182"/>
          </a:xfrm>
        </p:spPr>
        <p:txBody>
          <a:bodyPr/>
          <a:lstStyle>
            <a:lvl1pPr>
              <a:defRPr sz="5120"/>
            </a:lvl1pPr>
            <a:lvl2pPr>
              <a:defRPr sz="4268"/>
            </a:lvl2pPr>
            <a:lvl3pPr>
              <a:defRPr sz="3840"/>
            </a:lvl3pPr>
            <a:lvl4pPr>
              <a:defRPr sz="3415"/>
            </a:lvl4pPr>
            <a:lvl5pPr>
              <a:defRPr sz="3415"/>
            </a:lvl5pPr>
            <a:lvl6pPr>
              <a:defRPr sz="3415"/>
            </a:lvl6pPr>
            <a:lvl7pPr>
              <a:defRPr sz="3415"/>
            </a:lvl7pPr>
            <a:lvl8pPr>
              <a:defRPr sz="3415"/>
            </a:lvl8pPr>
            <a:lvl9pPr>
              <a:defRPr sz="341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48061" y="7368545"/>
            <a:ext cx="9700260" cy="3070859"/>
          </a:xfrm>
        </p:spPr>
        <p:txBody>
          <a:bodyPr anchor="b"/>
          <a:lstStyle>
            <a:lvl1pPr marL="0" indent="0">
              <a:buNone/>
              <a:defRPr sz="5120" b="1"/>
            </a:lvl1pPr>
            <a:lvl2pPr marL="975459" indent="0">
              <a:buNone/>
              <a:defRPr sz="4268" b="1"/>
            </a:lvl2pPr>
            <a:lvl3pPr marL="1950915" indent="0">
              <a:buNone/>
              <a:defRPr sz="3840" b="1"/>
            </a:lvl3pPr>
            <a:lvl4pPr marL="2926372" indent="0">
              <a:buNone/>
              <a:defRPr sz="3415" b="1"/>
            </a:lvl4pPr>
            <a:lvl5pPr marL="3901830" indent="0">
              <a:buNone/>
              <a:defRPr sz="3415" b="1"/>
            </a:lvl5pPr>
            <a:lvl6pPr marL="4877288" indent="0">
              <a:buNone/>
              <a:defRPr sz="3415" b="1"/>
            </a:lvl6pPr>
            <a:lvl7pPr marL="5852745" indent="0">
              <a:buNone/>
              <a:defRPr sz="3415" b="1"/>
            </a:lvl7pPr>
            <a:lvl8pPr marL="6828203" indent="0">
              <a:buNone/>
              <a:defRPr sz="3415" b="1"/>
            </a:lvl8pPr>
            <a:lvl9pPr marL="7803660" indent="0">
              <a:buNone/>
              <a:defRPr sz="34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48061" y="10439404"/>
            <a:ext cx="9700260" cy="18966182"/>
          </a:xfrm>
        </p:spPr>
        <p:txBody>
          <a:bodyPr/>
          <a:lstStyle>
            <a:lvl1pPr>
              <a:defRPr sz="5120"/>
            </a:lvl1pPr>
            <a:lvl2pPr>
              <a:defRPr sz="4268"/>
            </a:lvl2pPr>
            <a:lvl3pPr>
              <a:defRPr sz="3840"/>
            </a:lvl3pPr>
            <a:lvl4pPr>
              <a:defRPr sz="3415"/>
            </a:lvl4pPr>
            <a:lvl5pPr>
              <a:defRPr sz="3415"/>
            </a:lvl5pPr>
            <a:lvl6pPr>
              <a:defRPr sz="3415"/>
            </a:lvl6pPr>
            <a:lvl7pPr>
              <a:defRPr sz="3415"/>
            </a:lvl7pPr>
            <a:lvl8pPr>
              <a:defRPr sz="3415"/>
            </a:lvl8pPr>
            <a:lvl9pPr>
              <a:defRPr sz="341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309B-2A01-4B73-8C12-32369BEDBBB0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0A647-595E-4C71-90C2-E49F35416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983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309B-2A01-4B73-8C12-32369BEDBBB0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0A647-595E-4C71-90C2-E49F35416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469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309B-2A01-4B73-8C12-32369BEDBBB0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0A647-595E-4C71-90C2-E49F35416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35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5" y="1310640"/>
            <a:ext cx="7219951" cy="5577840"/>
          </a:xfrm>
        </p:spPr>
        <p:txBody>
          <a:bodyPr anchor="b"/>
          <a:lstStyle>
            <a:lvl1pPr algn="l">
              <a:defRPr sz="426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0120" y="1310647"/>
            <a:ext cx="12268200" cy="28094942"/>
          </a:xfrm>
        </p:spPr>
        <p:txBody>
          <a:bodyPr/>
          <a:lstStyle>
            <a:lvl1pPr>
              <a:defRPr sz="6829"/>
            </a:lvl1pPr>
            <a:lvl2pPr>
              <a:defRPr sz="5975"/>
            </a:lvl2pPr>
            <a:lvl3pPr>
              <a:defRPr sz="5120"/>
            </a:lvl3pPr>
            <a:lvl4pPr>
              <a:defRPr sz="4268"/>
            </a:lvl4pPr>
            <a:lvl5pPr>
              <a:defRPr sz="4268"/>
            </a:lvl5pPr>
            <a:lvl6pPr>
              <a:defRPr sz="4268"/>
            </a:lvl6pPr>
            <a:lvl7pPr>
              <a:defRPr sz="4268"/>
            </a:lvl7pPr>
            <a:lvl8pPr>
              <a:defRPr sz="4268"/>
            </a:lvl8pPr>
            <a:lvl9pPr>
              <a:defRPr sz="426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5" y="6888487"/>
            <a:ext cx="7219951" cy="22517102"/>
          </a:xfrm>
        </p:spPr>
        <p:txBody>
          <a:bodyPr/>
          <a:lstStyle>
            <a:lvl1pPr marL="0" indent="0">
              <a:buNone/>
              <a:defRPr sz="2988"/>
            </a:lvl1pPr>
            <a:lvl2pPr marL="975459" indent="0">
              <a:buNone/>
              <a:defRPr sz="2560"/>
            </a:lvl2pPr>
            <a:lvl3pPr marL="1950915" indent="0">
              <a:buNone/>
              <a:defRPr sz="2133"/>
            </a:lvl3pPr>
            <a:lvl4pPr marL="2926372" indent="0">
              <a:buNone/>
              <a:defRPr sz="1920"/>
            </a:lvl4pPr>
            <a:lvl5pPr marL="3901830" indent="0">
              <a:buNone/>
              <a:defRPr sz="1920"/>
            </a:lvl5pPr>
            <a:lvl6pPr marL="4877288" indent="0">
              <a:buNone/>
              <a:defRPr sz="1920"/>
            </a:lvl6pPr>
            <a:lvl7pPr marL="5852745" indent="0">
              <a:buNone/>
              <a:defRPr sz="1920"/>
            </a:lvl7pPr>
            <a:lvl8pPr marL="6828203" indent="0">
              <a:buNone/>
              <a:defRPr sz="1920"/>
            </a:lvl8pPr>
            <a:lvl9pPr marL="7803660" indent="0">
              <a:buNone/>
              <a:defRPr sz="19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309B-2A01-4B73-8C12-32369BEDBBB0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0A647-595E-4C71-90C2-E49F35416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613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1491" y="23042884"/>
            <a:ext cx="13167360" cy="2720342"/>
          </a:xfrm>
        </p:spPr>
        <p:txBody>
          <a:bodyPr anchor="b"/>
          <a:lstStyle>
            <a:lvl1pPr algn="l">
              <a:defRPr sz="426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01491" y="2941320"/>
            <a:ext cx="13167360" cy="19751040"/>
          </a:xfrm>
        </p:spPr>
        <p:txBody>
          <a:bodyPr/>
          <a:lstStyle>
            <a:lvl1pPr marL="0" indent="0">
              <a:buNone/>
              <a:defRPr sz="6829"/>
            </a:lvl1pPr>
            <a:lvl2pPr marL="975459" indent="0">
              <a:buNone/>
              <a:defRPr sz="5975"/>
            </a:lvl2pPr>
            <a:lvl3pPr marL="1950915" indent="0">
              <a:buNone/>
              <a:defRPr sz="5120"/>
            </a:lvl3pPr>
            <a:lvl4pPr marL="2926372" indent="0">
              <a:buNone/>
              <a:defRPr sz="4268"/>
            </a:lvl4pPr>
            <a:lvl5pPr marL="3901830" indent="0">
              <a:buNone/>
              <a:defRPr sz="4268"/>
            </a:lvl5pPr>
            <a:lvl6pPr marL="4877288" indent="0">
              <a:buNone/>
              <a:defRPr sz="4268"/>
            </a:lvl6pPr>
            <a:lvl7pPr marL="5852745" indent="0">
              <a:buNone/>
              <a:defRPr sz="4268"/>
            </a:lvl7pPr>
            <a:lvl8pPr marL="6828203" indent="0">
              <a:buNone/>
              <a:defRPr sz="4268"/>
            </a:lvl8pPr>
            <a:lvl9pPr marL="7803660" indent="0">
              <a:buNone/>
              <a:defRPr sz="426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1491" y="25763225"/>
            <a:ext cx="13167360" cy="3863339"/>
          </a:xfrm>
        </p:spPr>
        <p:txBody>
          <a:bodyPr/>
          <a:lstStyle>
            <a:lvl1pPr marL="0" indent="0">
              <a:buNone/>
              <a:defRPr sz="2988"/>
            </a:lvl1pPr>
            <a:lvl2pPr marL="975459" indent="0">
              <a:buNone/>
              <a:defRPr sz="2560"/>
            </a:lvl2pPr>
            <a:lvl3pPr marL="1950915" indent="0">
              <a:buNone/>
              <a:defRPr sz="2133"/>
            </a:lvl3pPr>
            <a:lvl4pPr marL="2926372" indent="0">
              <a:buNone/>
              <a:defRPr sz="1920"/>
            </a:lvl4pPr>
            <a:lvl5pPr marL="3901830" indent="0">
              <a:buNone/>
              <a:defRPr sz="1920"/>
            </a:lvl5pPr>
            <a:lvl6pPr marL="4877288" indent="0">
              <a:buNone/>
              <a:defRPr sz="1920"/>
            </a:lvl6pPr>
            <a:lvl7pPr marL="5852745" indent="0">
              <a:buNone/>
              <a:defRPr sz="1920"/>
            </a:lvl7pPr>
            <a:lvl8pPr marL="6828203" indent="0">
              <a:buNone/>
              <a:defRPr sz="1920"/>
            </a:lvl8pPr>
            <a:lvl9pPr marL="7803660" indent="0">
              <a:buNone/>
              <a:defRPr sz="19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3309B-2A01-4B73-8C12-32369BEDBBB0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0A647-595E-4C71-90C2-E49F35416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153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1318262"/>
            <a:ext cx="19751040" cy="5486400"/>
          </a:xfrm>
          <a:prstGeom prst="rect">
            <a:avLst/>
          </a:prstGeom>
        </p:spPr>
        <p:txBody>
          <a:bodyPr vert="horz" lIns="365715" tIns="182859" rIns="365715" bIns="18285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7680967"/>
            <a:ext cx="19751040" cy="21724622"/>
          </a:xfrm>
          <a:prstGeom prst="rect">
            <a:avLst/>
          </a:prstGeom>
        </p:spPr>
        <p:txBody>
          <a:bodyPr vert="horz" lIns="365715" tIns="182859" rIns="365715" bIns="18285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30510482"/>
            <a:ext cx="5120640" cy="1752600"/>
          </a:xfrm>
          <a:prstGeom prst="rect">
            <a:avLst/>
          </a:prstGeom>
        </p:spPr>
        <p:txBody>
          <a:bodyPr vert="horz" lIns="365715" tIns="182859" rIns="365715" bIns="182859" rtlCol="0" anchor="ctr"/>
          <a:lstStyle>
            <a:lvl1pPr algn="l">
              <a:defRPr sz="25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3309B-2A01-4B73-8C12-32369BEDBBB0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98080" y="30510482"/>
            <a:ext cx="6949440" cy="1752600"/>
          </a:xfrm>
          <a:prstGeom prst="rect">
            <a:avLst/>
          </a:prstGeom>
        </p:spPr>
        <p:txBody>
          <a:bodyPr vert="horz" lIns="365715" tIns="182859" rIns="365715" bIns="182859" rtlCol="0" anchor="ctr"/>
          <a:lstStyle>
            <a:lvl1pPr algn="ctr">
              <a:defRPr sz="25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727680" y="30510482"/>
            <a:ext cx="5120640" cy="1752600"/>
          </a:xfrm>
          <a:prstGeom prst="rect">
            <a:avLst/>
          </a:prstGeom>
        </p:spPr>
        <p:txBody>
          <a:bodyPr vert="horz" lIns="365715" tIns="182859" rIns="365715" bIns="182859" rtlCol="0" anchor="ctr"/>
          <a:lstStyle>
            <a:lvl1pPr algn="r">
              <a:defRPr sz="25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0A647-595E-4C71-90C2-E49F35416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728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950915" rtl="0" eaLnBrk="1" latinLnBrk="0" hangingPunct="1">
        <a:spcBef>
          <a:spcPct val="0"/>
        </a:spcBef>
        <a:buNone/>
        <a:defRPr sz="93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95" indent="-731595" algn="l" defTabSz="1950915" rtl="0" eaLnBrk="1" latinLnBrk="0" hangingPunct="1">
        <a:spcBef>
          <a:spcPct val="20000"/>
        </a:spcBef>
        <a:buFont typeface="Arial" pitchFamily="34" charset="0"/>
        <a:buChar char="•"/>
        <a:defRPr sz="6829" kern="1200">
          <a:solidFill>
            <a:schemeClr val="tx1"/>
          </a:solidFill>
          <a:latin typeface="+mn-lt"/>
          <a:ea typeface="+mn-ea"/>
          <a:cs typeface="+mn-cs"/>
        </a:defRPr>
      </a:lvl1pPr>
      <a:lvl2pPr marL="1585118" indent="-609661" algn="l" defTabSz="1950915" rtl="0" eaLnBrk="1" latinLnBrk="0" hangingPunct="1">
        <a:spcBef>
          <a:spcPct val="20000"/>
        </a:spcBef>
        <a:buFont typeface="Arial" pitchFamily="34" charset="0"/>
        <a:buChar char="–"/>
        <a:defRPr sz="5975" kern="1200">
          <a:solidFill>
            <a:schemeClr val="tx1"/>
          </a:solidFill>
          <a:latin typeface="+mn-lt"/>
          <a:ea typeface="+mn-ea"/>
          <a:cs typeface="+mn-cs"/>
        </a:defRPr>
      </a:lvl2pPr>
      <a:lvl3pPr marL="2438645" indent="-487729" algn="l" defTabSz="1950915" rtl="0" eaLnBrk="1" latinLnBrk="0" hangingPunct="1">
        <a:spcBef>
          <a:spcPct val="20000"/>
        </a:spcBef>
        <a:buFont typeface="Arial" pitchFamily="34" charset="0"/>
        <a:buChar char="•"/>
        <a:defRPr sz="5120" kern="1200">
          <a:solidFill>
            <a:schemeClr val="tx1"/>
          </a:solidFill>
          <a:latin typeface="+mn-lt"/>
          <a:ea typeface="+mn-ea"/>
          <a:cs typeface="+mn-cs"/>
        </a:defRPr>
      </a:lvl3pPr>
      <a:lvl4pPr marL="3414101" indent="-487729" algn="l" defTabSz="1950915" rtl="0" eaLnBrk="1" latinLnBrk="0" hangingPunct="1">
        <a:spcBef>
          <a:spcPct val="20000"/>
        </a:spcBef>
        <a:buFont typeface="Arial" pitchFamily="34" charset="0"/>
        <a:buChar char="–"/>
        <a:defRPr sz="4268" kern="1200">
          <a:solidFill>
            <a:schemeClr val="tx1"/>
          </a:solidFill>
          <a:latin typeface="+mn-lt"/>
          <a:ea typeface="+mn-ea"/>
          <a:cs typeface="+mn-cs"/>
        </a:defRPr>
      </a:lvl4pPr>
      <a:lvl5pPr marL="4389560" indent="-487729" algn="l" defTabSz="1950915" rtl="0" eaLnBrk="1" latinLnBrk="0" hangingPunct="1">
        <a:spcBef>
          <a:spcPct val="20000"/>
        </a:spcBef>
        <a:buFont typeface="Arial" pitchFamily="34" charset="0"/>
        <a:buChar char="»"/>
        <a:defRPr sz="4268" kern="1200">
          <a:solidFill>
            <a:schemeClr val="tx1"/>
          </a:solidFill>
          <a:latin typeface="+mn-lt"/>
          <a:ea typeface="+mn-ea"/>
          <a:cs typeface="+mn-cs"/>
        </a:defRPr>
      </a:lvl5pPr>
      <a:lvl6pPr marL="5365016" indent="-487729" algn="l" defTabSz="1950915" rtl="0" eaLnBrk="1" latinLnBrk="0" hangingPunct="1">
        <a:spcBef>
          <a:spcPct val="20000"/>
        </a:spcBef>
        <a:buFont typeface="Arial" pitchFamily="34" charset="0"/>
        <a:buChar char="•"/>
        <a:defRPr sz="4268" kern="1200">
          <a:solidFill>
            <a:schemeClr val="tx1"/>
          </a:solidFill>
          <a:latin typeface="+mn-lt"/>
          <a:ea typeface="+mn-ea"/>
          <a:cs typeface="+mn-cs"/>
        </a:defRPr>
      </a:lvl6pPr>
      <a:lvl7pPr marL="6340475" indent="-487729" algn="l" defTabSz="1950915" rtl="0" eaLnBrk="1" latinLnBrk="0" hangingPunct="1">
        <a:spcBef>
          <a:spcPct val="20000"/>
        </a:spcBef>
        <a:buFont typeface="Arial" pitchFamily="34" charset="0"/>
        <a:buChar char="•"/>
        <a:defRPr sz="4268" kern="1200">
          <a:solidFill>
            <a:schemeClr val="tx1"/>
          </a:solidFill>
          <a:latin typeface="+mn-lt"/>
          <a:ea typeface="+mn-ea"/>
          <a:cs typeface="+mn-cs"/>
        </a:defRPr>
      </a:lvl7pPr>
      <a:lvl8pPr marL="7315932" indent="-487729" algn="l" defTabSz="1950915" rtl="0" eaLnBrk="1" latinLnBrk="0" hangingPunct="1">
        <a:spcBef>
          <a:spcPct val="20000"/>
        </a:spcBef>
        <a:buFont typeface="Arial" pitchFamily="34" charset="0"/>
        <a:buChar char="•"/>
        <a:defRPr sz="4268" kern="1200">
          <a:solidFill>
            <a:schemeClr val="tx1"/>
          </a:solidFill>
          <a:latin typeface="+mn-lt"/>
          <a:ea typeface="+mn-ea"/>
          <a:cs typeface="+mn-cs"/>
        </a:defRPr>
      </a:lvl8pPr>
      <a:lvl9pPr marL="8291389" indent="-487729" algn="l" defTabSz="1950915" rtl="0" eaLnBrk="1" latinLnBrk="0" hangingPunct="1">
        <a:spcBef>
          <a:spcPct val="20000"/>
        </a:spcBef>
        <a:buFont typeface="Arial" pitchFamily="34" charset="0"/>
        <a:buChar char="•"/>
        <a:defRPr sz="42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50915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1pPr>
      <a:lvl2pPr marL="975459" algn="l" defTabSz="1950915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2pPr>
      <a:lvl3pPr marL="1950915" algn="l" defTabSz="1950915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3pPr>
      <a:lvl4pPr marL="2926372" algn="l" defTabSz="1950915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4pPr>
      <a:lvl5pPr marL="3901830" algn="l" defTabSz="1950915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5pPr>
      <a:lvl6pPr marL="4877288" algn="l" defTabSz="1950915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6pPr>
      <a:lvl7pPr marL="5852745" algn="l" defTabSz="1950915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7pPr>
      <a:lvl8pPr marL="6828203" algn="l" defTabSz="1950915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8pPr>
      <a:lvl9pPr marL="7803660" algn="l" defTabSz="1950915" rtl="0" eaLnBrk="1" latinLnBrk="0" hangingPunct="1">
        <a:defRPr sz="38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Rectangle 265"/>
          <p:cNvSpPr/>
          <p:nvPr/>
        </p:nvSpPr>
        <p:spPr>
          <a:xfrm>
            <a:off x="435993" y="28281379"/>
            <a:ext cx="21042715" cy="9090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40635" tIns="20317" rIns="40635" bIns="20317"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Acknowledgment</a:t>
            </a:r>
          </a:p>
        </p:txBody>
      </p:sp>
      <p:sp>
        <p:nvSpPr>
          <p:cNvPr id="61" name="Rectangle 60"/>
          <p:cNvSpPr/>
          <p:nvPr/>
        </p:nvSpPr>
        <p:spPr>
          <a:xfrm>
            <a:off x="386141" y="3503851"/>
            <a:ext cx="21121142" cy="26611198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0635" tIns="20317" rIns="40635" bIns="20317" rtlCol="0" anchor="ctr"/>
          <a:lstStyle/>
          <a:p>
            <a:pPr algn="ctr"/>
            <a:endParaRPr lang="en-US" sz="4608">
              <a:solidFill>
                <a:schemeClr val="bg1"/>
              </a:solidFill>
            </a:endParaRPr>
          </a:p>
        </p:txBody>
      </p:sp>
      <p:sp>
        <p:nvSpPr>
          <p:cNvPr id="55" name="AutoShape 4" descr="Image result for alam auburn"/>
          <p:cNvSpPr>
            <a:spLocks noChangeAspect="1" noChangeArrowheads="1"/>
          </p:cNvSpPr>
          <p:nvPr/>
        </p:nvSpPr>
        <p:spPr bwMode="auto">
          <a:xfrm>
            <a:off x="1322682" y="234062"/>
            <a:ext cx="162560" cy="162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48768" tIns="24384" rIns="48768" bIns="24384" numCol="1" anchor="t" anchorCtr="0" compatLnSpc="1">
            <a:prstTxWarp prst="textNoShape">
              <a:avLst/>
            </a:prstTxWarp>
          </a:bodyPr>
          <a:lstStyle/>
          <a:p>
            <a:endParaRPr lang="en-US" sz="4608"/>
          </a:p>
        </p:txBody>
      </p:sp>
      <p:sp>
        <p:nvSpPr>
          <p:cNvPr id="56" name="AutoShape 6" descr="Image result for alam auburn"/>
          <p:cNvSpPr>
            <a:spLocks noChangeAspect="1" noChangeArrowheads="1"/>
          </p:cNvSpPr>
          <p:nvPr/>
        </p:nvSpPr>
        <p:spPr bwMode="auto">
          <a:xfrm>
            <a:off x="1403962" y="315345"/>
            <a:ext cx="162560" cy="162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48768" tIns="24384" rIns="48768" bIns="24384" numCol="1" anchor="t" anchorCtr="0" compatLnSpc="1">
            <a:prstTxWarp prst="textNoShape">
              <a:avLst/>
            </a:prstTxWarp>
          </a:bodyPr>
          <a:lstStyle/>
          <a:p>
            <a:endParaRPr lang="en-US" sz="4608"/>
          </a:p>
        </p:txBody>
      </p:sp>
      <p:sp>
        <p:nvSpPr>
          <p:cNvPr id="185" name="TextBox 184"/>
          <p:cNvSpPr txBox="1"/>
          <p:nvPr/>
        </p:nvSpPr>
        <p:spPr>
          <a:xfrm>
            <a:off x="990601" y="29387992"/>
            <a:ext cx="2011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material presented in this work is based upon the work supported by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NASA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Grant #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80NSSC20K0293.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782079" y="26510662"/>
            <a:ext cx="20325321" cy="1487581"/>
          </a:xfrm>
          <a:prstGeom prst="rect">
            <a:avLst/>
          </a:prstGeom>
          <a:noFill/>
        </p:spPr>
        <p:txBody>
          <a:bodyPr wrap="square" lIns="40635" tIns="20317" rIns="40635" bIns="20317" rtlCol="0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Heat generators based on gasless combustion of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reactive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mixtures could be installed directly in the surface layer of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regolith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Because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low thermal conductivity of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regolith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such generators would keep thermal energy for days and gradually supply heat to a rover/lander.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386141" y="25364960"/>
            <a:ext cx="21121142" cy="857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40635" tIns="20317" rIns="40635" bIns="20317" rtlCol="0" anchor="ctr"/>
          <a:lstStyle/>
          <a:p>
            <a:pPr algn="ctr"/>
            <a:r>
              <a:rPr lang="en-US" sz="2933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US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81080D5-C35E-A05D-F2E3-DCFEDCF778B6}"/>
              </a:ext>
            </a:extLst>
          </p:cNvPr>
          <p:cNvSpPr txBox="1"/>
          <p:nvPr/>
        </p:nvSpPr>
        <p:spPr>
          <a:xfrm>
            <a:off x="807136" y="4607546"/>
            <a:ext cx="11689664" cy="4011348"/>
          </a:xfrm>
          <a:prstGeom prst="rect">
            <a:avLst/>
          </a:prstGeom>
          <a:noFill/>
        </p:spPr>
        <p:txBody>
          <a:bodyPr wrap="square" lIns="40635" tIns="20317" rIns="40635" bIns="20317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Heat is generated by combustion of a highly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exothermic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reactive mixture. 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mixture remains hot for a long time because of the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 thermal conductivity of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regolith, 0.001 − 0.01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W/(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m∙K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− great insulator!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mixture pellets are placed in the surface layer of regolith and ignited. </a:t>
            </a:r>
            <a:endParaRPr lang="en-US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combustion forms condensed products and releases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heat.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heat slowly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spreads to the surrounding regolith. </a:t>
            </a:r>
            <a:endParaRPr lang="en-US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Heat is also transferred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heat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pipes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into radiant heating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surfaces.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greenhouse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transmits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sunlight during the day and decreases the radiative heat losses during the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night.</a:t>
            </a:r>
          </a:p>
        </p:txBody>
      </p:sp>
      <p:pic>
        <p:nvPicPr>
          <p:cNvPr id="62" name="Picture 6" descr="Symbols of NASA | NAS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06" t="8113" r="23488" b="7327"/>
          <a:stretch/>
        </p:blipFill>
        <p:spPr bwMode="auto">
          <a:xfrm>
            <a:off x="19659600" y="234786"/>
            <a:ext cx="2076283" cy="1634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-25400" y="0"/>
            <a:ext cx="21945600" cy="3398653"/>
          </a:xfrm>
          <a:prstGeom prst="rect">
            <a:avLst/>
          </a:prstGeom>
          <a:noFill/>
          <a:ln w="57150"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40635" tIns="20317" rIns="40635" bIns="20317" rtlCol="0" anchor="ctr"/>
          <a:lstStyle/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 Warm Garage for a Lunar Rover</a:t>
            </a:r>
            <a:endParaRPr lang="en-US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nl-NL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Evgeny Shafirovich</a:t>
            </a:r>
            <a:r>
              <a:rPr lang="nl-NL" sz="40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nl-NL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and Steven L. Rickman</a:t>
            </a:r>
            <a:r>
              <a:rPr lang="nl-NL" sz="40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nl-NL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US" sz="32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Department 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 Aerospace and Mechanical </a:t>
            </a:r>
            <a:r>
              <a:rPr lang="en-U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Engineering, The 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University of Texas at El </a:t>
            </a:r>
            <a:r>
              <a:rPr lang="en-US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Paso</a:t>
            </a:r>
          </a:p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US" sz="3200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NASA Engineering and Safety Center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42" y="0"/>
            <a:ext cx="2225363" cy="186930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1711952-D72D-7FC8-5989-BB0E4E63B96C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77778"/>
          <a:stretch/>
        </p:blipFill>
        <p:spPr>
          <a:xfrm>
            <a:off x="0" y="30175200"/>
            <a:ext cx="21945601" cy="2743200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409740" y="13281188"/>
            <a:ext cx="21121142" cy="857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40635" tIns="20317" rIns="40635" bIns="20317"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Heat Transfer Estimates</a:t>
            </a:r>
            <a:endParaRPr lang="en-US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86141" y="8975501"/>
            <a:ext cx="21121142" cy="857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40635" tIns="20317" rIns="40635" bIns="20317"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Heat-generating 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Mixture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09740" y="3480955"/>
            <a:ext cx="21121142" cy="857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40635" tIns="20317" rIns="40635" bIns="20317" rtlCol="0" anchor="ctr"/>
          <a:lstStyle/>
          <a:p>
            <a:pPr algn="ctr"/>
            <a:r>
              <a:rPr lang="en-US" sz="2933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Approach</a:t>
            </a:r>
            <a:endParaRPr lang="en-US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07136" y="10064731"/>
            <a:ext cx="10266921" cy="2816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Combustion should generate heat but no gas. Example: </a:t>
            </a:r>
          </a:p>
          <a:p>
            <a:pPr>
              <a:spcAft>
                <a:spcPts val="600"/>
              </a:spcAft>
            </a:pP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/B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(1:2 mole ratio)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mixture;  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+ 2B → TiB</a:t>
            </a:r>
            <a:r>
              <a:rPr lang="en-US" sz="2800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 energy: 4.0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MJ/kg (1.1 kWh/kg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ignition with a heated W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wire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Adiabatic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flame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temperature: 3200 K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Product: solid TiB</a:t>
            </a:r>
            <a:r>
              <a:rPr lang="en-US" sz="2400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(melting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point: 3500 K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07136" y="14309440"/>
            <a:ext cx="15652064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spherical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/B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/B mole ratio: 1:2, compacted to 70% relative density, </a:t>
            </a:r>
            <a:r>
              <a:rPr lang="el-GR" sz="24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ρ</a:t>
            </a:r>
            <a:r>
              <a:rPr lang="en-US" sz="2400" i="1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bulk</a:t>
            </a:r>
            <a:r>
              <a:rPr lang="en-US" sz="2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2445 kg/m</a:t>
            </a:r>
            <a:r>
              <a:rPr lang="en-US" sz="2400" baseline="30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12.5 kg, </a:t>
            </a:r>
            <a:r>
              <a:rPr lang="en-US" sz="24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11 cm)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egolith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shell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l-GR" sz="24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ρ</a:t>
            </a:r>
            <a:r>
              <a:rPr lang="en-US" sz="2400" i="1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bulk</a:t>
            </a:r>
            <a:r>
              <a:rPr lang="en-US" sz="24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1500 kg/m</a:t>
            </a:r>
            <a:r>
              <a:rPr lang="en-US" sz="2400" baseline="30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1000 kg, </a:t>
            </a:r>
            <a:r>
              <a:rPr lang="en-US" sz="24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54 cm)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Thermal conductivity of regolith: </a:t>
            </a:r>
            <a:r>
              <a:rPr lang="en-US" sz="2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0.001 W/(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m∙K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and </a:t>
            </a:r>
            <a:r>
              <a:rPr lang="en-US" sz="2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0.01 W/(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m∙K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Initial temperature: 293 K 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heat loss from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outer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surface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Software: Thermal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Desktop SINDA/FLUINT (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Cullimore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Ring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Technologies)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2400406" y="10602747"/>
            <a:ext cx="88723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Energy capacity of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/B mixture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1000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kg of regolith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heated by 12.5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kg of </a:t>
            </a:r>
            <a:r>
              <a:rPr lang="en-US" sz="2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/B mixture.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generated heat is transferred to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regolith, </a:t>
            </a:r>
            <a:r>
              <a:rPr lang="en-US" sz="2400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i="1" baseline="-25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500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J/(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kg∙K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temperature of regolith will increase by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82079" y="24201895"/>
            <a:ext cx="20553921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14.5 days the core lost 31% of the released heat at </a:t>
            </a:r>
            <a:r>
              <a:rPr lang="en-US" sz="2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0.001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W/(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m∙K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and 77% at </a:t>
            </a:r>
            <a:r>
              <a:rPr lang="en-US" sz="24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0.01 W/(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m∙K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20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 from the core surface, the temperature of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regolith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increased by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at </a:t>
            </a:r>
            <a:r>
              <a:rPr lang="en-US" sz="2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0.001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W/(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m∙K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and by 132 K at </a:t>
            </a:r>
            <a:r>
              <a:rPr lang="en-US" sz="2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0.01 W/(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m∙K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151453" y="14428213"/>
            <a:ext cx="2798283" cy="2798283"/>
          </a:xfrm>
          <a:prstGeom prst="rect">
            <a:avLst/>
          </a:prstGeom>
        </p:spPr>
      </p:pic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938640"/>
              </p:ext>
            </p:extLst>
          </p:nvPr>
        </p:nvGraphicFramePr>
        <p:xfrm>
          <a:off x="11591926" y="22172747"/>
          <a:ext cx="8077199" cy="195072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469579">
                  <a:extLst>
                    <a:ext uri="{9D8B030D-6E8A-4147-A177-3AD203B41FA5}">
                      <a16:colId xmlns:a16="http://schemas.microsoft.com/office/drawing/2014/main" val="4089969941"/>
                    </a:ext>
                  </a:extLst>
                </a:gridCol>
                <a:gridCol w="3273650">
                  <a:extLst>
                    <a:ext uri="{9D8B030D-6E8A-4147-A177-3AD203B41FA5}">
                      <a16:colId xmlns:a16="http://schemas.microsoft.com/office/drawing/2014/main" val="2582040877"/>
                    </a:ext>
                  </a:extLst>
                </a:gridCol>
                <a:gridCol w="3333970">
                  <a:extLst>
                    <a:ext uri="{9D8B030D-6E8A-4147-A177-3AD203B41FA5}">
                      <a16:colId xmlns:a16="http://schemas.microsoft.com/office/drawing/2014/main" val="766754868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 = 0.01 W/m K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74632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Node Number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Radial Distance from Center (cm)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Temperature at 14.5 days (K)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705053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127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10.7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975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7320937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97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11.4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637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252767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67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30.3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425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9455587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37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41.2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334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9412897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13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49.9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310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8093697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54.2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308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77441001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7164726"/>
              </p:ext>
            </p:extLst>
          </p:nvPr>
        </p:nvGraphicFramePr>
        <p:xfrm>
          <a:off x="2192374" y="22172894"/>
          <a:ext cx="8077199" cy="195072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469579">
                  <a:extLst>
                    <a:ext uri="{9D8B030D-6E8A-4147-A177-3AD203B41FA5}">
                      <a16:colId xmlns:a16="http://schemas.microsoft.com/office/drawing/2014/main" val="927039081"/>
                    </a:ext>
                  </a:extLst>
                </a:gridCol>
                <a:gridCol w="3273650">
                  <a:extLst>
                    <a:ext uri="{9D8B030D-6E8A-4147-A177-3AD203B41FA5}">
                      <a16:colId xmlns:a16="http://schemas.microsoft.com/office/drawing/2014/main" val="2749289236"/>
                    </a:ext>
                  </a:extLst>
                </a:gridCol>
                <a:gridCol w="3333970">
                  <a:extLst>
                    <a:ext uri="{9D8B030D-6E8A-4147-A177-3AD203B41FA5}">
                      <a16:colId xmlns:a16="http://schemas.microsoft.com/office/drawing/2014/main" val="4131029828"/>
                    </a:ext>
                  </a:extLst>
                </a:gridCol>
              </a:tblGrid>
              <a:tr h="45720"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 = 0.001 W/m K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8050213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Node Number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Radial Distance from Center (cm)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Temperature at 14.5 days (K)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5304466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127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10.7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2301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143282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97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11.4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474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2319283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67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30.3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294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3410595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37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41.2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293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1463941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13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49.9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293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4014067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54.2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293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54867881"/>
                  </a:ext>
                </a:extLst>
              </a:tr>
            </a:tbl>
          </a:graphicData>
        </a:graphic>
      </p:graphicFrame>
      <p:sp>
        <p:nvSpPr>
          <p:cNvPr id="45" name="Rectangle 44"/>
          <p:cNvSpPr/>
          <p:nvPr/>
        </p:nvSpPr>
        <p:spPr>
          <a:xfrm>
            <a:off x="821703" y="17609693"/>
            <a:ext cx="15432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Results: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7"/>
          <a:srcRect b="33778"/>
          <a:stretch/>
        </p:blipFill>
        <p:spPr>
          <a:xfrm>
            <a:off x="13030200" y="4492642"/>
            <a:ext cx="8242506" cy="427135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98696" y="17830800"/>
            <a:ext cx="6864553" cy="417755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210677" y="17843516"/>
            <a:ext cx="6839695" cy="4164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91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19761</TotalTime>
  <Words>568</Words>
  <Application>Microsoft Office PowerPoint</Application>
  <PresentationFormat>Custom</PresentationFormat>
  <Paragraphs>84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cs001 Special Event</dc:creator>
  <cp:lastModifiedBy>Shafirovich, Evgeny</cp:lastModifiedBy>
  <cp:revision>585</cp:revision>
  <dcterms:created xsi:type="dcterms:W3CDTF">2013-07-23T19:47:35Z</dcterms:created>
  <dcterms:modified xsi:type="dcterms:W3CDTF">2022-11-21T20:42:26Z</dcterms:modified>
</cp:coreProperties>
</file>