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8" r:id="rId5"/>
    <p:sldId id="279" r:id="rId6"/>
    <p:sldId id="280" r:id="rId7"/>
    <p:sldId id="281" r:id="rId8"/>
    <p:sldId id="282" r:id="rId9"/>
    <p:sldId id="283" r:id="rId10"/>
    <p:sldId id="286" r:id="rId11"/>
    <p:sldId id="287" r:id="rId12"/>
    <p:sldId id="276" r:id="rId13"/>
    <p:sldId id="284" r:id="rId14"/>
    <p:sldId id="28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swain, Robert G (LARC-D201)" initials="MRG(D" lastIdx="1" clrIdx="0">
    <p:extLst>
      <p:ext uri="{19B8F6BF-5375-455C-9EA6-DF929625EA0E}">
        <p15:presenceInfo xmlns:p15="http://schemas.microsoft.com/office/powerpoint/2012/main" userId="S::rmcswain@ndc.nasa.gov::cb92f4ef-7043-4f84-ae88-6e8cfe4e0e0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A20000"/>
    <a:srgbClr val="0000FF"/>
    <a:srgbClr val="CA00FE"/>
    <a:srgbClr val="E2F0D9"/>
    <a:srgbClr val="9CC2E1"/>
    <a:srgbClr val="C1D8EC"/>
    <a:srgbClr val="4089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25" d="100"/>
          <a:sy n="125" d="100"/>
        </p:scale>
        <p:origin x="1662" y="9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15174-8FBB-4AB2-B14A-BF49582CB2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493363-2F38-4106-8F49-BCFFFC48CB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D1FB7-3859-43E0-90D7-62B56CF6B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E2A25-0F01-46FD-A24C-63826C13F827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C840B-D4F7-42BA-BD80-4A1206CAD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B3DEF7-6049-47BB-8320-3159C91F5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C68E7-4D5E-4385-B23B-962D5831C6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606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0401B-2853-40BC-B4B9-9F5691D0C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428BD-73E2-43B2-9DD0-22F4B07A7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E0839-AF5D-4C44-855F-C3E62F022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E2A25-0F01-46FD-A24C-63826C13F827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C3758-D4DD-43F0-A50B-74BD4A1CD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F30F53-4280-48F4-AD9E-9B74B1DF6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C68E7-4D5E-4385-B23B-962D5831C6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251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A019A-AC02-497C-8E7A-CEC3EDD5A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21D8AF-2C15-4FF2-AFA8-7A8E5E5172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B0D6FB-68BF-4B85-A8ED-BC7D067E5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E2A25-0F01-46FD-A24C-63826C13F827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B05F9-E98E-4898-B6BD-191FA81F5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C4FCD-EB33-4714-9725-DF0A90F95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C68E7-4D5E-4385-B23B-962D5831C6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263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ABE84-0E49-41D0-9AC8-9E89699C1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2923C-2F58-4F3B-866B-63334D00A2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2245B-B800-4589-9EF4-EA3C615653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DDD063-75D4-43CC-B09F-7E780010B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E2A25-0F01-46FD-A24C-63826C13F827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C62CA4-083B-41BD-A9CE-549B5C168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10488A-6D33-4546-8774-8560BA474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C68E7-4D5E-4385-B23B-962D5831C6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02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7714A-DAD3-4189-9C2D-BBC76E5D2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CA1766-78F6-4D90-8760-7F3B9CE469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7A1479-F21E-43EE-8286-07FDDCD653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B43AB5-0215-42F1-AE26-4D3DDEE133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67789E-0A80-4314-B385-8858AED9D8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52B265-683B-4C19-8D7F-B89F70953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E2A25-0F01-46FD-A24C-63826C13F827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CE3078-BC2A-4177-8C46-D00C1AE5F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89B37C-B262-470B-B7B3-8A34BE123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C68E7-4D5E-4385-B23B-962D5831C6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519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2F399-415E-4AC6-9F87-EF3001332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F92E0-7670-432B-8745-DF88360AE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E2A25-0F01-46FD-A24C-63826C13F827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442EEB-F981-4EA5-8317-868743563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7E5F0C-703A-477F-AF65-897EE55CF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C68E7-4D5E-4385-B23B-962D5831C6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603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112876-E3F8-4351-9EC9-E564536B0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E2A25-0F01-46FD-A24C-63826C13F827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2ED4E2-4DD3-4083-AE43-88F1226EE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84A28-69BA-4D75-86C2-3C2DD3DB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C68E7-4D5E-4385-B23B-962D5831C6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619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AC0E5-0BAB-4516-9EE6-31E2FA5D0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5B888-BBAC-49C0-9D80-41B96D274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C53198-08D2-441E-A013-F53EB74AE9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5EE801-7D3E-456F-A544-11191CB40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E2A25-0F01-46FD-A24C-63826C13F827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B81C81-B446-4440-AF7D-B1BFC6DB5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642DCF-0D13-4471-BAB2-0F75B6FF4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C68E7-4D5E-4385-B23B-962D5831C6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208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3F9BB-642B-4E0A-B5AB-C4169CDBE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DC2758-9BD2-403C-8ECC-77DBFC6DA1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7CD0F-E111-4CE8-BFCB-D603173995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771ED6-CDE5-4F48-80AD-2D78851C0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E2A25-0F01-46FD-A24C-63826C13F827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3F987F-895D-4D19-BA48-E65BB406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166629-7331-4E85-851B-E9B55BAD4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C68E7-4D5E-4385-B23B-962D5831C6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939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7898D-B39F-46C3-947B-68E97F449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FBE5F6-6A53-478E-BEE2-6510A3C66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52F855-6AC0-472E-ACA2-07773C0C6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E2A25-0F01-46FD-A24C-63826C13F827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78C039-786B-4513-A3EE-9C9CA85A1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8B450C-A55E-4CBB-9209-45A366B4E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C68E7-4D5E-4385-B23B-962D5831C6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281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668A17-4AE9-414A-B53B-A409606B01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5F1A06-5498-4584-B179-0FC0B6E4C8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9620E-245C-4AC5-AEB2-A989FD91F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E2A25-0F01-46FD-A24C-63826C13F827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FA7ECB-D23C-4443-878B-0DAB4E2AE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44C28-10E4-45EB-8EB5-9CC0651B1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C68E7-4D5E-4385-B23B-962D5831C6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017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CC1B37-53C1-4E25-8DD8-EE1670F1C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64C652-D354-4DB4-9B22-6583A1A85C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169E38-EB47-4CB1-8797-A691B7E109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E2A25-0F01-46FD-A24C-63826C13F827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E6147-F031-4C5A-B901-CE84170ED4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4F23A-2221-4318-820D-58E41432B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C68E7-4D5E-4385-B23B-962D5831C6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094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36CE21-3FA2-4950-9BE4-2B3C38AD7526}"/>
              </a:ext>
            </a:extLst>
          </p:cNvPr>
          <p:cNvSpPr/>
          <p:nvPr/>
        </p:nvSpPr>
        <p:spPr>
          <a:xfrm>
            <a:off x="0" y="-4627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Free Nasa Symbol, Download Free Nasa Symbol png images, Free ClipArts on  Clipart Library">
            <a:extLst>
              <a:ext uri="{FF2B5EF4-FFF2-40B4-BE49-F238E27FC236}">
                <a16:creationId xmlns:a16="http://schemas.microsoft.com/office/drawing/2014/main" id="{A498B24D-5298-48EA-86BC-4BC9FC092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799" y="249767"/>
            <a:ext cx="1830917" cy="102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B721D0C-0E75-46C0-A804-8B7C869CD579}"/>
              </a:ext>
            </a:extLst>
          </p:cNvPr>
          <p:cNvSpPr txBox="1"/>
          <p:nvPr/>
        </p:nvSpPr>
        <p:spPr>
          <a:xfrm>
            <a:off x="478834" y="1305655"/>
            <a:ext cx="1123433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Tactical Fire Remote Sensing Advisory Committee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November 29</a:t>
            </a:r>
            <a:r>
              <a:rPr lang="en-US" sz="2000" b="1" baseline="30000" dirty="0">
                <a:solidFill>
                  <a:schemeClr val="bg1"/>
                </a:solidFill>
              </a:rPr>
              <a:t>th</a:t>
            </a:r>
            <a:r>
              <a:rPr lang="en-US" sz="2000" b="1" dirty="0">
                <a:solidFill>
                  <a:schemeClr val="bg1"/>
                </a:solidFill>
              </a:rPr>
              <a:t>/30</a:t>
            </a:r>
            <a:r>
              <a:rPr lang="en-US" sz="2000" b="1" baseline="30000" dirty="0">
                <a:solidFill>
                  <a:schemeClr val="bg1"/>
                </a:solidFill>
              </a:rPr>
              <a:t>th</a:t>
            </a:r>
            <a:r>
              <a:rPr lang="en-US" sz="2000" b="1" dirty="0">
                <a:solidFill>
                  <a:schemeClr val="bg1"/>
                </a:solidFill>
              </a:rPr>
              <a:t> 2022</a:t>
            </a:r>
          </a:p>
          <a:p>
            <a:endParaRPr lang="en-US" sz="3200" b="1" dirty="0">
              <a:solidFill>
                <a:schemeClr val="bg1"/>
              </a:solidFill>
            </a:endParaRPr>
          </a:p>
          <a:p>
            <a:pPr algn="ctr"/>
            <a:r>
              <a:rPr lang="en-US" sz="2400" b="1" i="1" dirty="0">
                <a:solidFill>
                  <a:schemeClr val="bg1"/>
                </a:solidFill>
              </a:rPr>
              <a:t>Multi-aircraft Remote Emergency Response Assessment</a:t>
            </a:r>
          </a:p>
          <a:p>
            <a:pPr algn="ctr"/>
            <a:r>
              <a:rPr lang="en-US" sz="3200" b="1" u="sng" dirty="0">
                <a:solidFill>
                  <a:schemeClr val="bg1"/>
                </a:solidFill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prstClr val="white"/>
                </a:solidFill>
                <a:latin typeface="Calibri" panose="020F0502020204030204"/>
              </a:rPr>
              <a:t>Field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Operations Package Delivery Mission Concept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sUAS Logistics Flight Demonstration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NASA Langley Research Center</a:t>
            </a:r>
            <a:endParaRPr lang="en-US" sz="1600" b="1" i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5788BD-25A2-4378-9524-79F72BA412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469"/>
          <a:stretch/>
        </p:blipFill>
        <p:spPr>
          <a:xfrm>
            <a:off x="811894" y="4536229"/>
            <a:ext cx="3094805" cy="18454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651ACB-387E-45FC-A00B-BC79FF2005B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933" r="11601" b="13538"/>
          <a:stretch/>
        </p:blipFill>
        <p:spPr>
          <a:xfrm>
            <a:off x="8465779" y="4499044"/>
            <a:ext cx="2975609" cy="1845453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AA8BC97-5889-4A9C-AB52-AE7C79E04D67}"/>
              </a:ext>
            </a:extLst>
          </p:cNvPr>
          <p:cNvSpPr/>
          <p:nvPr/>
        </p:nvSpPr>
        <p:spPr>
          <a:xfrm>
            <a:off x="6611600" y="5013818"/>
            <a:ext cx="912654" cy="890273"/>
          </a:xfrm>
          <a:prstGeom prst="ellipse">
            <a:avLst/>
          </a:prstGeom>
          <a:blipFill>
            <a:blip r:embed="rId5"/>
            <a:stretch>
              <a:fillRect t="-2367" b="-621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NASA Academy - Wikipedia">
            <a:extLst>
              <a:ext uri="{FF2B5EF4-FFF2-40B4-BE49-F238E27FC236}">
                <a16:creationId xmlns:a16="http://schemas.microsoft.com/office/drawing/2014/main" id="{174C3557-B513-44B5-AAF4-17BE81A66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341" y="4939452"/>
            <a:ext cx="579734" cy="964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76FCBC4-BB86-4BD5-BC0F-8A6E7F8CB00A}"/>
              </a:ext>
            </a:extLst>
          </p:cNvPr>
          <p:cNvSpPr txBox="1"/>
          <p:nvPr/>
        </p:nvSpPr>
        <p:spPr>
          <a:xfrm>
            <a:off x="4775836" y="5963233"/>
            <a:ext cx="11633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NASA Academy</a:t>
            </a:r>
          </a:p>
        </p:txBody>
      </p:sp>
    </p:spTree>
    <p:extLst>
      <p:ext uri="{BB962C8B-B14F-4D97-AF65-F5344CB8AC3E}">
        <p14:creationId xmlns:p14="http://schemas.microsoft.com/office/powerpoint/2010/main" val="1377694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36CE21-3FA2-4950-9BE4-2B3C38AD7526}"/>
              </a:ext>
            </a:extLst>
          </p:cNvPr>
          <p:cNvSpPr/>
          <p:nvPr/>
        </p:nvSpPr>
        <p:spPr>
          <a:xfrm>
            <a:off x="0" y="-4627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Free Nasa Symbol, Download Free Nasa Symbol png images, Free ClipArts on  Clipart Library">
            <a:extLst>
              <a:ext uri="{FF2B5EF4-FFF2-40B4-BE49-F238E27FC236}">
                <a16:creationId xmlns:a16="http://schemas.microsoft.com/office/drawing/2014/main" id="{A498B24D-5298-48EA-86BC-4BC9FC092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799" y="249767"/>
            <a:ext cx="1830917" cy="102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B721D0C-0E75-46C0-A804-8B7C869CD579}"/>
              </a:ext>
            </a:extLst>
          </p:cNvPr>
          <p:cNvSpPr txBox="1"/>
          <p:nvPr/>
        </p:nvSpPr>
        <p:spPr>
          <a:xfrm>
            <a:off x="478834" y="1777024"/>
            <a:ext cx="1123433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Flight Performance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Hover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Climb/Descent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Cruise/Taxi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Wind Effects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Altitude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Min/Max Deliveries/Hour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Payload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2.5 Gallon Cubinator</a:t>
            </a:r>
          </a:p>
          <a:p>
            <a:pPr algn="ctr"/>
            <a:endParaRPr lang="en-US" sz="1600" i="1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3F8035-134A-4101-931D-9BD14D6D3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4718" y="1893133"/>
            <a:ext cx="7830517" cy="370732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E5BF79-5150-437C-833C-A2D8D54446CC}"/>
              </a:ext>
            </a:extLst>
          </p:cNvPr>
          <p:cNvSpPr txBox="1"/>
          <p:nvPr/>
        </p:nvSpPr>
        <p:spPr>
          <a:xfrm>
            <a:off x="4894192" y="497316"/>
            <a:ext cx="2299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solidFill>
                  <a:schemeClr val="bg1"/>
                </a:solidFill>
              </a:rPr>
              <a:t>Mission Concept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30065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36CE21-3FA2-4950-9BE4-2B3C38AD7526}"/>
              </a:ext>
            </a:extLst>
          </p:cNvPr>
          <p:cNvSpPr/>
          <p:nvPr/>
        </p:nvSpPr>
        <p:spPr>
          <a:xfrm>
            <a:off x="0" y="-4627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Free Nasa Symbol, Download Free Nasa Symbol png images, Free ClipArts on  Clipart Library">
            <a:extLst>
              <a:ext uri="{FF2B5EF4-FFF2-40B4-BE49-F238E27FC236}">
                <a16:creationId xmlns:a16="http://schemas.microsoft.com/office/drawing/2014/main" id="{A498B24D-5298-48EA-86BC-4BC9FC092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799" y="249767"/>
            <a:ext cx="1830917" cy="102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B721D0C-0E75-46C0-A804-8B7C869CD579}"/>
              </a:ext>
            </a:extLst>
          </p:cNvPr>
          <p:cNvSpPr txBox="1"/>
          <p:nvPr/>
        </p:nvSpPr>
        <p:spPr>
          <a:xfrm>
            <a:off x="1738718" y="1869673"/>
            <a:ext cx="1123433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Flight Planning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Take Off and Landing Procedures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UAS Drop Site Procedures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Enroute Procedures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Navigation Modes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VLOS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EVLOS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BVLOS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m:N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/>
            <a:endParaRPr lang="en-US" sz="1600" i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E5BF79-5150-437C-833C-A2D8D54446CC}"/>
              </a:ext>
            </a:extLst>
          </p:cNvPr>
          <p:cNvSpPr txBox="1"/>
          <p:nvPr/>
        </p:nvSpPr>
        <p:spPr>
          <a:xfrm>
            <a:off x="4574152" y="444084"/>
            <a:ext cx="28235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solidFill>
                  <a:schemeClr val="bg1"/>
                </a:solidFill>
              </a:rPr>
              <a:t>Operational Concept</a:t>
            </a:r>
          </a:p>
          <a:p>
            <a:endParaRPr lang="en-US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BEC0D4-80B0-4341-8B9F-10048F682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73614"/>
            <a:ext cx="4238415" cy="457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436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36CE21-3FA2-4950-9BE4-2B3C38AD7526}"/>
              </a:ext>
            </a:extLst>
          </p:cNvPr>
          <p:cNvSpPr/>
          <p:nvPr/>
        </p:nvSpPr>
        <p:spPr>
          <a:xfrm>
            <a:off x="0" y="-4627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Free Nasa Symbol, Download Free Nasa Symbol png images, Free ClipArts on  Clipart Library">
            <a:extLst>
              <a:ext uri="{FF2B5EF4-FFF2-40B4-BE49-F238E27FC236}">
                <a16:creationId xmlns:a16="http://schemas.microsoft.com/office/drawing/2014/main" id="{A498B24D-5298-48EA-86BC-4BC9FC092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799" y="249767"/>
            <a:ext cx="1830917" cy="102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B721D0C-0E75-46C0-A804-8B7C869CD579}"/>
              </a:ext>
            </a:extLst>
          </p:cNvPr>
          <p:cNvSpPr txBox="1"/>
          <p:nvPr/>
        </p:nvSpPr>
        <p:spPr>
          <a:xfrm>
            <a:off x="236685" y="4462243"/>
            <a:ext cx="112343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T0: Time Zero – Ignition Source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T1: Time 0-12 Hours – VLOS UAS Operations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T2: Time 12-24 Hours – BVLOS UAS Operations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T3: Time 24-36 Hours – VLOS UAS Operations and VFR Air Operations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/>
            <a:endParaRPr lang="en-US" sz="1600" i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E5BF79-5150-437C-833C-A2D8D54446CC}"/>
              </a:ext>
            </a:extLst>
          </p:cNvPr>
          <p:cNvSpPr txBox="1"/>
          <p:nvPr/>
        </p:nvSpPr>
        <p:spPr>
          <a:xfrm>
            <a:off x="4808971" y="444084"/>
            <a:ext cx="2398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solidFill>
                  <a:schemeClr val="bg1"/>
                </a:solidFill>
              </a:rPr>
              <a:t>Concept Scenario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7A78FA-0875-4273-A50F-7C1AEB45A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327" y="1529476"/>
            <a:ext cx="2672927" cy="25062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F7F3F1-7B80-4EF3-95BB-8CF0D58A6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4057" y="1531568"/>
            <a:ext cx="2654677" cy="25062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027A12C-A188-4CDD-92F0-2BAEB0A662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0051" y="1529475"/>
            <a:ext cx="2654002" cy="25062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6631D2A-E0DC-4536-A76D-551A27C307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96827" y="1529475"/>
            <a:ext cx="3152529" cy="25062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D4A111-3140-4B2D-9E3F-B7EED630F400}"/>
              </a:ext>
            </a:extLst>
          </p:cNvPr>
          <p:cNvSpPr txBox="1"/>
          <p:nvPr/>
        </p:nvSpPr>
        <p:spPr>
          <a:xfrm>
            <a:off x="1400247" y="4029799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025950-09E5-4AB0-8749-77E2912235F1}"/>
              </a:ext>
            </a:extLst>
          </p:cNvPr>
          <p:cNvSpPr txBox="1"/>
          <p:nvPr/>
        </p:nvSpPr>
        <p:spPr>
          <a:xfrm>
            <a:off x="4333363" y="3997144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37D8BB-2A54-4944-A467-FDD7281EE2CF}"/>
              </a:ext>
            </a:extLst>
          </p:cNvPr>
          <p:cNvSpPr txBox="1"/>
          <p:nvPr/>
        </p:nvSpPr>
        <p:spPr>
          <a:xfrm>
            <a:off x="7077021" y="4005271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1EB648-1C76-4874-ACCF-70853E597754}"/>
              </a:ext>
            </a:extLst>
          </p:cNvPr>
          <p:cNvSpPr txBox="1"/>
          <p:nvPr/>
        </p:nvSpPr>
        <p:spPr>
          <a:xfrm>
            <a:off x="10080051" y="4021563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T4</a:t>
            </a:r>
          </a:p>
        </p:txBody>
      </p:sp>
    </p:spTree>
    <p:extLst>
      <p:ext uri="{BB962C8B-B14F-4D97-AF65-F5344CB8AC3E}">
        <p14:creationId xmlns:p14="http://schemas.microsoft.com/office/powerpoint/2010/main" val="1143653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36CE21-3FA2-4950-9BE4-2B3C38AD7526}"/>
              </a:ext>
            </a:extLst>
          </p:cNvPr>
          <p:cNvSpPr/>
          <p:nvPr/>
        </p:nvSpPr>
        <p:spPr>
          <a:xfrm>
            <a:off x="0" y="-4627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Free Nasa Symbol, Download Free Nasa Symbol png images, Free ClipArts on  Clipart Library">
            <a:extLst>
              <a:ext uri="{FF2B5EF4-FFF2-40B4-BE49-F238E27FC236}">
                <a16:creationId xmlns:a16="http://schemas.microsoft.com/office/drawing/2014/main" id="{A498B24D-5298-48EA-86BC-4BC9FC092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799" y="249767"/>
            <a:ext cx="1830917" cy="102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B721D0C-0E75-46C0-A804-8B7C869CD579}"/>
              </a:ext>
            </a:extLst>
          </p:cNvPr>
          <p:cNvSpPr txBox="1"/>
          <p:nvPr/>
        </p:nvSpPr>
        <p:spPr>
          <a:xfrm>
            <a:off x="1392388" y="3189940"/>
            <a:ext cx="112343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Level 1 – Payload Delivery (Focus of this presentation)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Level 2 – Waypoint Navigation Control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Level 3 – Collision Avoidance 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Level 4 – Emergency Landing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/>
            <a:endParaRPr lang="en-US" sz="1600" i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E5BF79-5150-437C-833C-A2D8D54446CC}"/>
              </a:ext>
            </a:extLst>
          </p:cNvPr>
          <p:cNvSpPr txBox="1"/>
          <p:nvPr/>
        </p:nvSpPr>
        <p:spPr>
          <a:xfrm>
            <a:off x="3963151" y="383876"/>
            <a:ext cx="39599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solidFill>
                  <a:schemeClr val="bg1"/>
                </a:solidFill>
              </a:rPr>
              <a:t>Automated Flight Capabilities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11F5BD-5B83-4A65-88BF-47BDE7C06CA3}"/>
              </a:ext>
            </a:extLst>
          </p:cNvPr>
          <p:cNvSpPr txBox="1"/>
          <p:nvPr/>
        </p:nvSpPr>
        <p:spPr>
          <a:xfrm>
            <a:off x="1906920" y="2753299"/>
            <a:ext cx="1765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Crawl, Walk, Run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C02AC8-69F2-48FF-B720-12FF123F6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981" y="1679612"/>
            <a:ext cx="4291028" cy="38780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C43EDE1-6726-410E-B648-920A047C7E72}"/>
              </a:ext>
            </a:extLst>
          </p:cNvPr>
          <p:cNvSpPr txBox="1"/>
          <p:nvPr/>
        </p:nvSpPr>
        <p:spPr>
          <a:xfrm>
            <a:off x="434340" y="6289458"/>
            <a:ext cx="4257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Level 2-4 POC: robert.g.mcswain@nasa.gov</a:t>
            </a:r>
          </a:p>
        </p:txBody>
      </p:sp>
    </p:spTree>
    <p:extLst>
      <p:ext uri="{BB962C8B-B14F-4D97-AF65-F5344CB8AC3E}">
        <p14:creationId xmlns:p14="http://schemas.microsoft.com/office/powerpoint/2010/main" val="976547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36CE21-3FA2-4950-9BE4-2B3C38AD7526}"/>
              </a:ext>
            </a:extLst>
          </p:cNvPr>
          <p:cNvSpPr/>
          <p:nvPr/>
        </p:nvSpPr>
        <p:spPr>
          <a:xfrm>
            <a:off x="0" y="-4627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Free Nasa Symbol, Download Free Nasa Symbol png images, Free ClipArts on  Clipart Library">
            <a:extLst>
              <a:ext uri="{FF2B5EF4-FFF2-40B4-BE49-F238E27FC236}">
                <a16:creationId xmlns:a16="http://schemas.microsoft.com/office/drawing/2014/main" id="{A498B24D-5298-48EA-86BC-4BC9FC092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799" y="249767"/>
            <a:ext cx="1830917" cy="102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B721D0C-0E75-46C0-A804-8B7C869CD579}"/>
              </a:ext>
            </a:extLst>
          </p:cNvPr>
          <p:cNvSpPr txBox="1"/>
          <p:nvPr/>
        </p:nvSpPr>
        <p:spPr>
          <a:xfrm>
            <a:off x="1746250" y="2852550"/>
            <a:ext cx="112343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No Special Tools To Load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Simple Use Case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Remote Unload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 weeks to De</a:t>
            </a: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sign, Build and Fly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/>
            <a:endParaRPr lang="en-US" sz="1600" i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E5BF79-5150-437C-833C-A2D8D54446CC}"/>
              </a:ext>
            </a:extLst>
          </p:cNvPr>
          <p:cNvSpPr txBox="1"/>
          <p:nvPr/>
        </p:nvSpPr>
        <p:spPr>
          <a:xfrm>
            <a:off x="4808971" y="444084"/>
            <a:ext cx="3662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solidFill>
                  <a:schemeClr val="bg1"/>
                </a:solidFill>
              </a:rPr>
              <a:t>Payload Delivery Prototype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C018B4-99DB-4E69-837E-4E828531D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271" y="1529475"/>
            <a:ext cx="4484115" cy="3992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446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36CE21-3FA2-4950-9BE4-2B3C38AD7526}"/>
              </a:ext>
            </a:extLst>
          </p:cNvPr>
          <p:cNvSpPr/>
          <p:nvPr/>
        </p:nvSpPr>
        <p:spPr>
          <a:xfrm>
            <a:off x="0" y="-4627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Free Nasa Symbol, Download Free Nasa Symbol png images, Free ClipArts on  Clipart Library">
            <a:extLst>
              <a:ext uri="{FF2B5EF4-FFF2-40B4-BE49-F238E27FC236}">
                <a16:creationId xmlns:a16="http://schemas.microsoft.com/office/drawing/2014/main" id="{A498B24D-5298-48EA-86BC-4BC9FC092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799" y="249767"/>
            <a:ext cx="1830917" cy="102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E5BF79-5150-437C-833C-A2D8D54446CC}"/>
              </a:ext>
            </a:extLst>
          </p:cNvPr>
          <p:cNvSpPr txBox="1"/>
          <p:nvPr/>
        </p:nvSpPr>
        <p:spPr>
          <a:xfrm>
            <a:off x="3927258" y="506645"/>
            <a:ext cx="4138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solidFill>
                  <a:schemeClr val="bg1"/>
                </a:solidFill>
              </a:rPr>
              <a:t>Prototype Deployment Process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7FB926-1D8A-4590-A17B-604E78E67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4001" y="1732113"/>
            <a:ext cx="2336738" cy="16460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44CAB3-E303-4F74-923B-2F0B8E5A5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1305" y="1732113"/>
            <a:ext cx="1992596" cy="16460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2053D46-3E0B-414E-A8F9-07D2E99404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" y="4221003"/>
            <a:ext cx="2116953" cy="16460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1BBCB3-E598-4C54-938F-598F88F038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6528" y="4221003"/>
            <a:ext cx="2130190" cy="164605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5A61FA7-CD22-4D6A-A896-AD438C0FFD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4001" y="4221003"/>
            <a:ext cx="2097524" cy="164605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BBF2E7-4B98-4115-801C-2CE4E3F1C2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11305" y="4221003"/>
            <a:ext cx="1894740" cy="164605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F0964FB-491C-49B6-9562-7BDB28A636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" y="1732113"/>
            <a:ext cx="2130190" cy="164605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7E5E0FE-36BB-4EFE-AAE2-9BD9D7C634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6528" y="1742658"/>
            <a:ext cx="1992596" cy="164605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DCB14A8-29E7-4157-810D-3B79C8BF69D6}"/>
              </a:ext>
            </a:extLst>
          </p:cNvPr>
          <p:cNvSpPr txBox="1"/>
          <p:nvPr/>
        </p:nvSpPr>
        <p:spPr>
          <a:xfrm>
            <a:off x="2461260" y="3614920"/>
            <a:ext cx="1616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Load Cubinator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9CFE7E1-766D-455D-820F-2224ED4F6922}"/>
              </a:ext>
            </a:extLst>
          </p:cNvPr>
          <p:cNvSpPr txBox="1"/>
          <p:nvPr/>
        </p:nvSpPr>
        <p:spPr>
          <a:xfrm>
            <a:off x="5606045" y="3614920"/>
            <a:ext cx="945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Take Off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098D5C-E805-43D5-A085-08AD2380DE0C}"/>
              </a:ext>
            </a:extLst>
          </p:cNvPr>
          <p:cNvSpPr txBox="1"/>
          <p:nvPr/>
        </p:nvSpPr>
        <p:spPr>
          <a:xfrm>
            <a:off x="8252460" y="3609647"/>
            <a:ext cx="2114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Land At Delivery Site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09292BA-671A-4563-AA85-32A0F82A8E24}"/>
              </a:ext>
            </a:extLst>
          </p:cNvPr>
          <p:cNvSpPr txBox="1"/>
          <p:nvPr/>
        </p:nvSpPr>
        <p:spPr>
          <a:xfrm>
            <a:off x="2195225" y="5990884"/>
            <a:ext cx="2148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Release And Take Off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4A30693-DEAF-4A8C-857E-72FBAC7AAF2F}"/>
              </a:ext>
            </a:extLst>
          </p:cNvPr>
          <p:cNvSpPr txBox="1"/>
          <p:nvPr/>
        </p:nvSpPr>
        <p:spPr>
          <a:xfrm>
            <a:off x="7821968" y="5965304"/>
            <a:ext cx="2539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Land at Take Off Location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41ABEBF8-3203-44B5-8115-6F53A7097895}"/>
              </a:ext>
            </a:extLst>
          </p:cNvPr>
          <p:cNvSpPr/>
          <p:nvPr/>
        </p:nvSpPr>
        <p:spPr>
          <a:xfrm>
            <a:off x="2998857" y="2413720"/>
            <a:ext cx="541399" cy="36933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B7B41FD3-95E0-4F1E-97EB-DE1041E61AB7}"/>
              </a:ext>
            </a:extLst>
          </p:cNvPr>
          <p:cNvSpPr/>
          <p:nvPr/>
        </p:nvSpPr>
        <p:spPr>
          <a:xfrm>
            <a:off x="5818377" y="2370475"/>
            <a:ext cx="541399" cy="36933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FAD0E0B5-977D-46FE-A7B8-D72F69FBA13E}"/>
              </a:ext>
            </a:extLst>
          </p:cNvPr>
          <p:cNvSpPr/>
          <p:nvPr/>
        </p:nvSpPr>
        <p:spPr>
          <a:xfrm>
            <a:off x="8984964" y="2370475"/>
            <a:ext cx="541399" cy="36933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44E41BEF-CCD9-472D-94ED-14C83DF63E13}"/>
              </a:ext>
            </a:extLst>
          </p:cNvPr>
          <p:cNvSpPr/>
          <p:nvPr/>
        </p:nvSpPr>
        <p:spPr>
          <a:xfrm>
            <a:off x="2938104" y="4859365"/>
            <a:ext cx="541399" cy="36933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1F9CD286-5491-496A-A89F-F500F85B38B4}"/>
              </a:ext>
            </a:extLst>
          </p:cNvPr>
          <p:cNvSpPr/>
          <p:nvPr/>
        </p:nvSpPr>
        <p:spPr>
          <a:xfrm>
            <a:off x="5837935" y="4859365"/>
            <a:ext cx="541399" cy="36933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53F4E001-53B1-4B04-99EA-636C80FAB7C5}"/>
              </a:ext>
            </a:extLst>
          </p:cNvPr>
          <p:cNvSpPr/>
          <p:nvPr/>
        </p:nvSpPr>
        <p:spPr>
          <a:xfrm>
            <a:off x="8840739" y="4868737"/>
            <a:ext cx="541399" cy="36933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404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36CE21-3FA2-4950-9BE4-2B3C38AD7526}"/>
              </a:ext>
            </a:extLst>
          </p:cNvPr>
          <p:cNvSpPr/>
          <p:nvPr/>
        </p:nvSpPr>
        <p:spPr>
          <a:xfrm>
            <a:off x="0" y="-4627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75</a:t>
            </a:r>
          </a:p>
        </p:txBody>
      </p:sp>
      <p:pic>
        <p:nvPicPr>
          <p:cNvPr id="1028" name="Picture 4" descr="Free Nasa Symbol, Download Free Nasa Symbol png images, Free ClipArts on  Clipart Library">
            <a:extLst>
              <a:ext uri="{FF2B5EF4-FFF2-40B4-BE49-F238E27FC236}">
                <a16:creationId xmlns:a16="http://schemas.microsoft.com/office/drawing/2014/main" id="{A498B24D-5298-48EA-86BC-4BC9FC092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799" y="249767"/>
            <a:ext cx="1830917" cy="102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E5BF79-5150-437C-833C-A2D8D54446CC}"/>
              </a:ext>
            </a:extLst>
          </p:cNvPr>
          <p:cNvSpPr txBox="1"/>
          <p:nvPr/>
        </p:nvSpPr>
        <p:spPr>
          <a:xfrm>
            <a:off x="2729711" y="647014"/>
            <a:ext cx="49147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solidFill>
                  <a:schemeClr val="bg1"/>
                </a:solidFill>
              </a:rPr>
              <a:t>Flight Test Data Mission Performance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84EEBA17-E163-45EB-9387-1F4B9EDB6A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971904"/>
              </p:ext>
            </p:extLst>
          </p:nvPr>
        </p:nvGraphicFramePr>
        <p:xfrm>
          <a:off x="850900" y="1900766"/>
          <a:ext cx="10335256" cy="416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1907">
                  <a:extLst>
                    <a:ext uri="{9D8B030D-6E8A-4147-A177-3AD203B41FA5}">
                      <a16:colId xmlns:a16="http://schemas.microsoft.com/office/drawing/2014/main" val="1454831496"/>
                    </a:ext>
                  </a:extLst>
                </a:gridCol>
                <a:gridCol w="1291907">
                  <a:extLst>
                    <a:ext uri="{9D8B030D-6E8A-4147-A177-3AD203B41FA5}">
                      <a16:colId xmlns:a16="http://schemas.microsoft.com/office/drawing/2014/main" val="3630213912"/>
                    </a:ext>
                  </a:extLst>
                </a:gridCol>
                <a:gridCol w="1291907">
                  <a:extLst>
                    <a:ext uri="{9D8B030D-6E8A-4147-A177-3AD203B41FA5}">
                      <a16:colId xmlns:a16="http://schemas.microsoft.com/office/drawing/2014/main" val="1382288547"/>
                    </a:ext>
                  </a:extLst>
                </a:gridCol>
                <a:gridCol w="1291907">
                  <a:extLst>
                    <a:ext uri="{9D8B030D-6E8A-4147-A177-3AD203B41FA5}">
                      <a16:colId xmlns:a16="http://schemas.microsoft.com/office/drawing/2014/main" val="2156315745"/>
                    </a:ext>
                  </a:extLst>
                </a:gridCol>
                <a:gridCol w="1291907">
                  <a:extLst>
                    <a:ext uri="{9D8B030D-6E8A-4147-A177-3AD203B41FA5}">
                      <a16:colId xmlns:a16="http://schemas.microsoft.com/office/drawing/2014/main" val="3899875174"/>
                    </a:ext>
                  </a:extLst>
                </a:gridCol>
                <a:gridCol w="1291907">
                  <a:extLst>
                    <a:ext uri="{9D8B030D-6E8A-4147-A177-3AD203B41FA5}">
                      <a16:colId xmlns:a16="http://schemas.microsoft.com/office/drawing/2014/main" val="290126293"/>
                    </a:ext>
                  </a:extLst>
                </a:gridCol>
                <a:gridCol w="1291907">
                  <a:extLst>
                    <a:ext uri="{9D8B030D-6E8A-4147-A177-3AD203B41FA5}">
                      <a16:colId xmlns:a16="http://schemas.microsoft.com/office/drawing/2014/main" val="3794014363"/>
                    </a:ext>
                  </a:extLst>
                </a:gridCol>
                <a:gridCol w="1291907">
                  <a:extLst>
                    <a:ext uri="{9D8B030D-6E8A-4147-A177-3AD203B41FA5}">
                      <a16:colId xmlns:a16="http://schemas.microsoft.com/office/drawing/2014/main" val="3049050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Gross Take Off Weight (lbs)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Flight Time (Hours)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Battery Capacity Recharged (A*Hours)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Average Amperage 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Maximum Flight Time No Reserve (Minutes)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Maximum Flight Time, 20% Reserve (Minutes)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Mission Speed (Kts)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Mission Distance (ft)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082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43.730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43.86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35.09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5415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47.5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44.803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42.85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34.28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5410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608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47.5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46.702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41.11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32.89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173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56.299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34.10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27.28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5423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32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57.5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54.787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35.04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28.04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5437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637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72.126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26.62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21.30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5477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737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75.000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5459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717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75.7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90.630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21.19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255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75.7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89.370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21.48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5439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51475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6C6FF33-AB42-47DB-ADC2-AA08371C17FD}"/>
              </a:ext>
            </a:extLst>
          </p:cNvPr>
          <p:cNvSpPr txBox="1"/>
          <p:nvPr/>
        </p:nvSpPr>
        <p:spPr>
          <a:xfrm>
            <a:off x="-1615440" y="646176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75.7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FA0C4C-8ABE-40F0-B452-992F2B443873}"/>
              </a:ext>
            </a:extLst>
          </p:cNvPr>
          <p:cNvSpPr txBox="1"/>
          <p:nvPr/>
        </p:nvSpPr>
        <p:spPr>
          <a:xfrm>
            <a:off x="4392602" y="6272663"/>
            <a:ext cx="3251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Mission Altitude was 375ft MSL</a:t>
            </a:r>
          </a:p>
        </p:txBody>
      </p:sp>
    </p:spTree>
    <p:extLst>
      <p:ext uri="{BB962C8B-B14F-4D97-AF65-F5344CB8AC3E}">
        <p14:creationId xmlns:p14="http://schemas.microsoft.com/office/powerpoint/2010/main" val="2185907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36CE21-3FA2-4950-9BE4-2B3C38AD7526}"/>
              </a:ext>
            </a:extLst>
          </p:cNvPr>
          <p:cNvSpPr/>
          <p:nvPr/>
        </p:nvSpPr>
        <p:spPr>
          <a:xfrm>
            <a:off x="0" y="-4627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8" name="Picture 4" descr="Free Nasa Symbol, Download Free Nasa Symbol png images, Free ClipArts on  Clipart Library">
            <a:extLst>
              <a:ext uri="{FF2B5EF4-FFF2-40B4-BE49-F238E27FC236}">
                <a16:creationId xmlns:a16="http://schemas.microsoft.com/office/drawing/2014/main" id="{A498B24D-5298-48EA-86BC-4BC9FC092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789" y="188364"/>
            <a:ext cx="1830917" cy="102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20220810_Tests_full">
            <a:hlinkClick r:id="" action="ppaction://media"/>
            <a:extLst>
              <a:ext uri="{FF2B5EF4-FFF2-40B4-BE49-F238E27FC236}">
                <a16:creationId xmlns:a16="http://schemas.microsoft.com/office/drawing/2014/main" id="{205BB3FF-0062-4B65-AC84-4A0DAA5DB2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08572" y="1513519"/>
            <a:ext cx="8590096" cy="483193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B4EAF73-7892-4DFC-8088-201C5500B26B}"/>
              </a:ext>
            </a:extLst>
          </p:cNvPr>
          <p:cNvSpPr txBox="1"/>
          <p:nvPr/>
        </p:nvSpPr>
        <p:spPr>
          <a:xfrm>
            <a:off x="4808971" y="444084"/>
            <a:ext cx="2882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solidFill>
                  <a:schemeClr val="bg1"/>
                </a:solidFill>
              </a:rPr>
              <a:t>Flight Demonstration</a:t>
            </a:r>
          </a:p>
        </p:txBody>
      </p:sp>
    </p:spTree>
    <p:extLst>
      <p:ext uri="{BB962C8B-B14F-4D97-AF65-F5344CB8AC3E}">
        <p14:creationId xmlns:p14="http://schemas.microsoft.com/office/powerpoint/2010/main" val="397662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746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36CE21-3FA2-4950-9BE4-2B3C38AD7526}"/>
              </a:ext>
            </a:extLst>
          </p:cNvPr>
          <p:cNvSpPr/>
          <p:nvPr/>
        </p:nvSpPr>
        <p:spPr>
          <a:xfrm>
            <a:off x="0" y="-4627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8" name="Picture 4" descr="Free Nasa Symbol, Download Free Nasa Symbol png images, Free ClipArts on  Clipart Library">
            <a:extLst>
              <a:ext uri="{FF2B5EF4-FFF2-40B4-BE49-F238E27FC236}">
                <a16:creationId xmlns:a16="http://schemas.microsoft.com/office/drawing/2014/main" id="{A498B24D-5298-48EA-86BC-4BC9FC092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789" y="188364"/>
            <a:ext cx="1830917" cy="102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B4EAF73-7892-4DFC-8088-201C5500B26B}"/>
              </a:ext>
            </a:extLst>
          </p:cNvPr>
          <p:cNvSpPr txBox="1"/>
          <p:nvPr/>
        </p:nvSpPr>
        <p:spPr>
          <a:xfrm>
            <a:off x="4915651" y="481045"/>
            <a:ext cx="2246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solidFill>
                  <a:schemeClr val="bg1"/>
                </a:solidFill>
              </a:rPr>
              <a:t>#Dronesforgood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C1447C-43FB-4F6A-A520-8C3E7F233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660" y="1353680"/>
            <a:ext cx="8036181" cy="487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161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36CE21-3FA2-4950-9BE4-2B3C38AD7526}"/>
              </a:ext>
            </a:extLst>
          </p:cNvPr>
          <p:cNvSpPr/>
          <p:nvPr/>
        </p:nvSpPr>
        <p:spPr>
          <a:xfrm>
            <a:off x="0" y="-4627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8" name="Picture 4" descr="Free Nasa Symbol, Download Free Nasa Symbol png images, Free ClipArts on  Clipart Library">
            <a:extLst>
              <a:ext uri="{FF2B5EF4-FFF2-40B4-BE49-F238E27FC236}">
                <a16:creationId xmlns:a16="http://schemas.microsoft.com/office/drawing/2014/main" id="{A498B24D-5298-48EA-86BC-4BC9FC092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889" y="2911716"/>
            <a:ext cx="1830917" cy="102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978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EAB39F6E25DB4F923D304E17583C1E" ma:contentTypeVersion="11" ma:contentTypeDescription="Create a new document." ma:contentTypeScope="" ma:versionID="42977b568be75ef6114d94b9d2b4ee2b">
  <xsd:schema xmlns:xsd="http://www.w3.org/2001/XMLSchema" xmlns:xs="http://www.w3.org/2001/XMLSchema" xmlns:p="http://schemas.microsoft.com/office/2006/metadata/properties" xmlns:ns2="b8c31e92-c100-40b8-9fe7-32207a1480d2" xmlns:ns3="d900e117-17a0-4b24-9e47-511ef1d02c43" targetNamespace="http://schemas.microsoft.com/office/2006/metadata/properties" ma:root="true" ma:fieldsID="32b1318c51e6cf3f0aa885764dcb98fb" ns2:_="" ns3:_="">
    <xsd:import namespace="b8c31e92-c100-40b8-9fe7-32207a1480d2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c31e92-c100-40b8-9fe7-32207a1480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68bb728-a82c-42c3-bf10-68d036da6f86}" ma:internalName="TaxCatchAll" ma:showField="CatchAllData" ma:web="08f7be5f-6d3d-4ee1-92b7-aa92ac397f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8c31e92-c100-40b8-9fe7-32207a1480d2">
      <Terms xmlns="http://schemas.microsoft.com/office/infopath/2007/PartnerControls"/>
    </lcf76f155ced4ddcb4097134ff3c332f>
    <TaxCatchAll xmlns="d900e117-17a0-4b24-9e47-511ef1d02c43" xsi:nil="true"/>
  </documentManagement>
</p:properties>
</file>

<file path=customXml/itemProps1.xml><?xml version="1.0" encoding="utf-8"?>
<ds:datastoreItem xmlns:ds="http://schemas.openxmlformats.org/officeDocument/2006/customXml" ds:itemID="{B27F3B3D-1FDD-4E24-84B7-7467685FEC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c31e92-c100-40b8-9fe7-32207a1480d2"/>
    <ds:schemaRef ds:uri="d900e117-17a0-4b24-9e47-511ef1d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5DB20A1-BBE0-4D91-85D6-C8837ED29E3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4E539C-6597-4A42-A52E-BE3B4B225CE5}">
  <ds:schemaRefs>
    <ds:schemaRef ds:uri="http://purl.org/dc/dcmitype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d900e117-17a0-4b24-9e47-511ef1d02c43"/>
    <ds:schemaRef ds:uri="http://schemas.openxmlformats.org/package/2006/metadata/core-properties"/>
    <ds:schemaRef ds:uri="b8c31e92-c100-40b8-9fe7-32207a1480d2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1820</TotalTime>
  <Words>363</Words>
  <Application>Microsoft Office PowerPoint</Application>
  <PresentationFormat>Widescreen</PresentationFormat>
  <Paragraphs>149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Mcswain, Robert G (LARC-D201)</dc:creator>
  <cp:lastModifiedBy>Mcswain, Robert G (LARC-D201)</cp:lastModifiedBy>
  <cp:revision>40</cp:revision>
  <dcterms:created xsi:type="dcterms:W3CDTF">2022-08-03T20:05:59Z</dcterms:created>
  <dcterms:modified xsi:type="dcterms:W3CDTF">2022-11-22T19:30:05Z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  <property fmtid="{D5CDD505-2E9C-101B-9397-08002B2CF9AE}" pid="3" name="MediaServiceImageTags">
    <vt:lpwstr/>
  </property>
</Properties>
</file>