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8"/>
  </p:notesMasterIdLst>
  <p:sldIdLst>
    <p:sldId id="271" r:id="rId5"/>
    <p:sldId id="285" r:id="rId6"/>
    <p:sldId id="274" r:id="rId7"/>
    <p:sldId id="272" r:id="rId8"/>
    <p:sldId id="4628" r:id="rId9"/>
    <p:sldId id="506" r:id="rId10"/>
    <p:sldId id="4624" r:id="rId11"/>
    <p:sldId id="4627" r:id="rId12"/>
    <p:sldId id="4626" r:id="rId13"/>
    <p:sldId id="4625" r:id="rId14"/>
    <p:sldId id="4630" r:id="rId15"/>
    <p:sldId id="4629" r:id="rId16"/>
    <p:sldId id="499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ebler, William J. (LARC-D321)" initials="DWJ(" lastIdx="1" clrIdx="0">
    <p:extLst>
      <p:ext uri="{19B8F6BF-5375-455C-9EA6-DF929625EA0E}">
        <p15:presenceInfo xmlns:p15="http://schemas.microsoft.com/office/powerpoint/2012/main" userId="S-1-5-21-330711430-3775241029-4075259233-777162" providerId="AD"/>
      </p:ext>
    </p:extLst>
  </p:cmAuthor>
  <p:cmAuthor id="2" name="Loubeau, Alexandra (LARC-D321)" initials="LA(" lastIdx="31" clrIdx="1">
    <p:extLst>
      <p:ext uri="{19B8F6BF-5375-455C-9EA6-DF929625EA0E}">
        <p15:presenceInfo xmlns:p15="http://schemas.microsoft.com/office/powerpoint/2012/main" userId="S::aloubeau@ndc.nasa.gov::bc0ed32d-919a-4446-8601-d201835796d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83CF"/>
    <a:srgbClr val="0033CC"/>
    <a:srgbClr val="FF1DFF"/>
    <a:srgbClr val="CF3FBA"/>
    <a:srgbClr val="0374BE"/>
    <a:srgbClr val="D95319"/>
    <a:srgbClr val="6236CC"/>
    <a:srgbClr val="227CC5"/>
    <a:srgbClr val="A5E8CB"/>
    <a:srgbClr val="7CD5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78141" autoAdjust="0"/>
  </p:normalViewPr>
  <p:slideViewPr>
    <p:cSldViewPr snapToGrid="0">
      <p:cViewPr varScale="1">
        <p:scale>
          <a:sx n="63" d="100"/>
          <a:sy n="63" d="100"/>
        </p:scale>
        <p:origin x="129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ebler, William J. (LARC-D321)" userId="2f86e9e9-6061-467c-a4c7-48df9c957f91" providerId="ADAL" clId="{D1B2FB9C-2F71-4106-8E75-76C8BC55338A}"/>
    <pc:docChg chg="custSel delSld modSld">
      <pc:chgData name="Doebler, William J. (LARC-D321)" userId="2f86e9e9-6061-467c-a4c7-48df9c957f91" providerId="ADAL" clId="{D1B2FB9C-2F71-4106-8E75-76C8BC55338A}" dt="2022-11-22T21:26:29.314" v="140" actId="20577"/>
      <pc:docMkLst>
        <pc:docMk/>
      </pc:docMkLst>
      <pc:sldChg chg="modSp mod">
        <pc:chgData name="Doebler, William J. (LARC-D321)" userId="2f86e9e9-6061-467c-a4c7-48df9c957f91" providerId="ADAL" clId="{D1B2FB9C-2F71-4106-8E75-76C8BC55338A}" dt="2022-11-22T20:23:11.913" v="139" actId="404"/>
        <pc:sldMkLst>
          <pc:docMk/>
          <pc:sldMk cId="3349502682" sldId="271"/>
        </pc:sldMkLst>
        <pc:spChg chg="mod">
          <ac:chgData name="Doebler, William J. (LARC-D321)" userId="2f86e9e9-6061-467c-a4c7-48df9c957f91" providerId="ADAL" clId="{D1B2FB9C-2F71-4106-8E75-76C8BC55338A}" dt="2022-11-22T20:23:11.913" v="139" actId="404"/>
          <ac:spMkLst>
            <pc:docMk/>
            <pc:sldMk cId="3349502682" sldId="271"/>
            <ac:spMk id="3" creationId="{00000000-0000-0000-0000-000000000000}"/>
          </ac:spMkLst>
        </pc:spChg>
      </pc:sldChg>
      <pc:sldChg chg="del">
        <pc:chgData name="Doebler, William J. (LARC-D321)" userId="2f86e9e9-6061-467c-a4c7-48df9c957f91" providerId="ADAL" clId="{D1B2FB9C-2F71-4106-8E75-76C8BC55338A}" dt="2022-11-22T20:21:53.021" v="1" actId="47"/>
        <pc:sldMkLst>
          <pc:docMk/>
          <pc:sldMk cId="3384557044" sldId="283"/>
        </pc:sldMkLst>
      </pc:sldChg>
      <pc:sldChg chg="del">
        <pc:chgData name="Doebler, William J. (LARC-D321)" userId="2f86e9e9-6061-467c-a4c7-48df9c957f91" providerId="ADAL" clId="{D1B2FB9C-2F71-4106-8E75-76C8BC55338A}" dt="2022-11-22T20:21:49.407" v="0" actId="47"/>
        <pc:sldMkLst>
          <pc:docMk/>
          <pc:sldMk cId="2431609641" sldId="284"/>
        </pc:sldMkLst>
      </pc:sldChg>
      <pc:sldChg chg="modSp mod">
        <pc:chgData name="Doebler, William J. (LARC-D321)" userId="2f86e9e9-6061-467c-a4c7-48df9c957f91" providerId="ADAL" clId="{D1B2FB9C-2F71-4106-8E75-76C8BC55338A}" dt="2022-11-22T21:26:29.314" v="140" actId="20577"/>
        <pc:sldMkLst>
          <pc:docMk/>
          <pc:sldMk cId="1796610018" sldId="4625"/>
        </pc:sldMkLst>
        <pc:spChg chg="mod">
          <ac:chgData name="Doebler, William J. (LARC-D321)" userId="2f86e9e9-6061-467c-a4c7-48df9c957f91" providerId="ADAL" clId="{D1B2FB9C-2F71-4106-8E75-76C8BC55338A}" dt="2022-11-22T21:26:29.314" v="140" actId="20577"/>
          <ac:spMkLst>
            <pc:docMk/>
            <pc:sldMk cId="1796610018" sldId="4625"/>
            <ac:spMk id="2" creationId="{856D1A76-8F03-4E68-9626-A4B4A6814159}"/>
          </ac:spMkLst>
        </pc:spChg>
      </pc:sldChg>
      <pc:sldChg chg="modNotesTx">
        <pc:chgData name="Doebler, William J. (LARC-D321)" userId="2f86e9e9-6061-467c-a4c7-48df9c957f91" providerId="ADAL" clId="{D1B2FB9C-2F71-4106-8E75-76C8BC55338A}" dt="2022-11-22T20:22:43.683" v="107" actId="20577"/>
        <pc:sldMkLst>
          <pc:docMk/>
          <pc:sldMk cId="4250482368" sldId="462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A554A6-5D59-4F8C-B52B-23451EBB30F4}" type="datetimeFigureOut">
              <a:rPr lang="en-US" smtClean="0"/>
              <a:t>11/22/2022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A9501D-8A85-4CCA-9C6E-0235E77D4E5A}" type="slidenum">
              <a:rPr lang="en-US" smtClean="0"/>
              <a:t>‹#›</a:t>
            </a:fld>
            <a:endParaRPr lang="en-US"/>
          </a:p>
        </p:txBody>
      </p:sp>
    </p:spTree>
    <p:extLst>
      <p:ext uri="{BB962C8B-B14F-4D97-AF65-F5344CB8AC3E}">
        <p14:creationId xmlns:p14="http://schemas.microsoft.com/office/powerpoint/2010/main" val="137051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A9501D-8A85-4CCA-9C6E-0235E77D4E5A}" type="slidenum">
              <a:rPr lang="en-US" smtClean="0"/>
              <a:t>1</a:t>
            </a:fld>
            <a:endParaRPr lang="en-US"/>
          </a:p>
        </p:txBody>
      </p:sp>
    </p:spTree>
    <p:extLst>
      <p:ext uri="{BB962C8B-B14F-4D97-AF65-F5344CB8AC3E}">
        <p14:creationId xmlns:p14="http://schemas.microsoft.com/office/powerpoint/2010/main" val="2235747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outline of the talk. In case you just walked into the room I’ll brief NASA’s </a:t>
            </a:r>
            <a:r>
              <a:rPr lang="en-US" dirty="0" err="1"/>
              <a:t>Quesst</a:t>
            </a:r>
            <a:r>
              <a:rPr lang="en-US" dirty="0"/>
              <a:t> Mission. I’ll present the motivation for estimating a noise dose range for the community tests. Then I’ll present the simulation methods we used to estimate the dose range. We look at the X-59 sonic thump loudness in the inner portion of the carpet where predictions are most reliable. Finally I will show how the single event and cumulative or daily dose ranges were computed.</a:t>
            </a:r>
          </a:p>
        </p:txBody>
      </p:sp>
      <p:sp>
        <p:nvSpPr>
          <p:cNvPr id="4" name="Slide Number Placeholder 3"/>
          <p:cNvSpPr>
            <a:spLocks noGrp="1"/>
          </p:cNvSpPr>
          <p:nvPr>
            <p:ph type="sldNum" sz="quarter" idx="5"/>
          </p:nvPr>
        </p:nvSpPr>
        <p:spPr/>
        <p:txBody>
          <a:bodyPr/>
          <a:lstStyle/>
          <a:p>
            <a:fld id="{DFA9501D-8A85-4CCA-9C6E-0235E77D4E5A}" type="slidenum">
              <a:rPr lang="en-US" smtClean="0"/>
              <a:t>2</a:t>
            </a:fld>
            <a:endParaRPr lang="en-US"/>
          </a:p>
        </p:txBody>
      </p:sp>
    </p:spTree>
    <p:extLst>
      <p:ext uri="{BB962C8B-B14F-4D97-AF65-F5344CB8AC3E}">
        <p14:creationId xmlns:p14="http://schemas.microsoft.com/office/powerpoint/2010/main" val="2678277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you’ve heard in the previous two talks, NASA’s </a:t>
            </a:r>
            <a:r>
              <a:rPr lang="en-US" dirty="0" err="1"/>
              <a:t>Quesst</a:t>
            </a:r>
            <a:r>
              <a:rPr lang="en-US" dirty="0"/>
              <a:t> Mission has a goal of providing dose-response data to the FAA and ICAO for use in informing potential new noise certification standards for low-boom aircraft in supersonic cruise. It is broken into 3 phases. First is construction of the aircraft, its first flights and safe flight envelope expansion, and planning for the future phases. The second phase is acoustic validation where we ensure the X-59’s sonic thump has achieved its loudness goal and to validate our prediction tools. The last phase is flying the X-59 over up to 5 communities across the US for about one month, introducing community members to up to 6 sonic thumps per day. A community noise survey will be administered to collect the perceptual response of the communities, and this noise dose versus perceptual response will be provided to the regulators.</a:t>
            </a:r>
          </a:p>
        </p:txBody>
      </p:sp>
      <p:sp>
        <p:nvSpPr>
          <p:cNvPr id="4" name="Slide Number Placeholder 3"/>
          <p:cNvSpPr>
            <a:spLocks noGrp="1"/>
          </p:cNvSpPr>
          <p:nvPr>
            <p:ph type="sldNum" sz="quarter" idx="5"/>
          </p:nvPr>
        </p:nvSpPr>
        <p:spPr/>
        <p:txBody>
          <a:bodyPr/>
          <a:lstStyle/>
          <a:p>
            <a:fld id="{DFA9501D-8A85-4CCA-9C6E-0235E77D4E5A}" type="slidenum">
              <a:rPr lang="en-US" smtClean="0"/>
              <a:t>3</a:t>
            </a:fld>
            <a:endParaRPr lang="en-US"/>
          </a:p>
        </p:txBody>
      </p:sp>
    </p:spTree>
    <p:extLst>
      <p:ext uri="{BB962C8B-B14F-4D97-AF65-F5344CB8AC3E}">
        <p14:creationId xmlns:p14="http://schemas.microsoft.com/office/powerpoint/2010/main" val="488402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pair of example dose-response curves are shown in the figure on the right. The data is from two of NASA’s previous risk reduction flight tests and community noise surveys. In this case, the noise dose is given in Stevens’ Perceived Level or PL, which has been shown to correlate well with human perception of sonic booms. The response is percent of people highly annoyed by a low-amplitude sonic boom. </a:t>
            </a:r>
          </a:p>
          <a:p>
            <a:endParaRPr lang="en-US" dirty="0"/>
          </a:p>
          <a:p>
            <a:r>
              <a:rPr lang="en-US" dirty="0"/>
              <a:t>While the X-59 has been designed to achieve a sonic thump of 75 dB, it would not be possible to create a dose-response curve if the X-59 flew at only one noise dose. The community noise surveys clearly need a range of doses to fill out the dose-response curves that the regulators need. There are various ways to change the noise dose of the X-59 including changing the altitude, Mach number, and position of control surfaces on the aircraft.</a:t>
            </a:r>
          </a:p>
          <a:p>
            <a:endParaRPr lang="en-US" dirty="0"/>
          </a:p>
          <a:p>
            <a:r>
              <a:rPr lang="en-US" dirty="0"/>
              <a:t>*click*</a:t>
            </a:r>
          </a:p>
          <a:p>
            <a:r>
              <a:rPr lang="en-US" dirty="0"/>
              <a:t>The X-59 is still under construction but will soon be flying. Until then we can estimate the dose range using propagation simulations of the aircraft in various trim states.</a:t>
            </a:r>
          </a:p>
        </p:txBody>
      </p:sp>
      <p:sp>
        <p:nvSpPr>
          <p:cNvPr id="4" name="Slide Number Placeholder 3"/>
          <p:cNvSpPr>
            <a:spLocks noGrp="1"/>
          </p:cNvSpPr>
          <p:nvPr>
            <p:ph type="sldNum" sz="quarter" idx="5"/>
          </p:nvPr>
        </p:nvSpPr>
        <p:spPr/>
        <p:txBody>
          <a:bodyPr/>
          <a:lstStyle/>
          <a:p>
            <a:fld id="{DFA9501D-8A85-4CCA-9C6E-0235E77D4E5A}" type="slidenum">
              <a:rPr lang="en-US" smtClean="0"/>
              <a:t>4</a:t>
            </a:fld>
            <a:endParaRPr lang="en-US"/>
          </a:p>
        </p:txBody>
      </p:sp>
    </p:spTree>
    <p:extLst>
      <p:ext uri="{BB962C8B-B14F-4D97-AF65-F5344CB8AC3E}">
        <p14:creationId xmlns:p14="http://schemas.microsoft.com/office/powerpoint/2010/main" val="2955208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Michael Aftosmis and the Cart3D team at NASA Ames developed an loudness minimization and maximization optimization routine given allowable control surface deflections, Mach number, and altitude of the X-59. They provided Cart3D near-field pressure data at the min and max loudness configuration at two degree azimuthal resolution, which are the black and magenta data on the plots on the right. Sriram provided the FUN3D solution at the same flight condition. The main difference between the two is that FUN3D code includes viscosity in its prediction. </a:t>
            </a:r>
          </a:p>
          <a:p>
            <a:endParaRPr lang="en-US" dirty="0"/>
          </a:p>
          <a:p>
            <a:r>
              <a:rPr lang="en-US" dirty="0"/>
              <a:t>The min loudness condition flies at Mach 1.4 at 53,200 ft. The max loudness condition flies at Mach 1.3 at 43,000 ft. The control surface deflection angles also differ, but you can read about their values in the paper.</a:t>
            </a:r>
          </a:p>
          <a:p>
            <a:endParaRPr lang="en-US" dirty="0"/>
          </a:p>
          <a:p>
            <a:r>
              <a:rPr lang="en-US" dirty="0"/>
              <a:t>The top left plot shows the near-field pressure for the min and max loudness configurations for both CFD solutions undertrack. The min-loudness waveforms in blue and black match pretty well for the two codes. The max loudness shocks near the rear of the aircraft differ somewhat in strength and position for the max loudness condition.</a:t>
            </a:r>
          </a:p>
          <a:p>
            <a:endParaRPr lang="en-US" dirty="0"/>
          </a:p>
          <a:p>
            <a:r>
              <a:rPr lang="en-US" dirty="0"/>
              <a:t>The top right figure shows what these waveforms look like after propagating through a standard atmosphere. Again the min loudness waveforms look fairly similar except the tail portion has slight differences. The max loudness looks fairly different in the front portion. However when you look at the differences in loudness on the ground, which are the bottom row of charts, the max loudness perceived levels match really well. The min loudness differ slightly, and the FUN3D solution is flatter across the carpet. The difference in the two plots on the bottom row is that the left plot is loudness as a function of acoustic ray emission angle, and the right plot is the loudness as a function of position on the ground laterally from undertrack.</a:t>
            </a:r>
          </a:p>
          <a:p>
            <a:endParaRPr lang="en-US" dirty="0"/>
          </a:p>
          <a:p>
            <a:r>
              <a:rPr lang="en-US" dirty="0"/>
              <a:t>Another difference to note is the carpet width difference between the min and max loudness. The max loudness is only about 23 statute miles wide  while the min loudness is about 32 miles wide. This has implications for community testing in that fewer residents may be exposed to the max loudness overflights.</a:t>
            </a:r>
          </a:p>
          <a:p>
            <a:endParaRPr lang="en-US" dirty="0"/>
          </a:p>
          <a:p>
            <a:endParaRPr lang="en-US" dirty="0"/>
          </a:p>
        </p:txBody>
      </p:sp>
      <p:sp>
        <p:nvSpPr>
          <p:cNvPr id="4" name="Slide Number Placeholder 3"/>
          <p:cNvSpPr>
            <a:spLocks noGrp="1"/>
          </p:cNvSpPr>
          <p:nvPr>
            <p:ph type="sldNum" sz="quarter" idx="5"/>
          </p:nvPr>
        </p:nvSpPr>
        <p:spPr/>
        <p:txBody>
          <a:bodyPr/>
          <a:lstStyle/>
          <a:p>
            <a:fld id="{DFA9501D-8A85-4CCA-9C6E-0235E77D4E5A}" type="slidenum">
              <a:rPr lang="en-US" smtClean="0"/>
              <a:t>5</a:t>
            </a:fld>
            <a:endParaRPr lang="en-US"/>
          </a:p>
        </p:txBody>
      </p:sp>
    </p:spTree>
    <p:extLst>
      <p:ext uri="{BB962C8B-B14F-4D97-AF65-F5344CB8AC3E}">
        <p14:creationId xmlns:p14="http://schemas.microsoft.com/office/powerpoint/2010/main" val="1029260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standard atmosphere ignores the effects of wind and realistic temperature, pressure, and humidity profiles, so we used PCBoom to propagate the near-field data in order to estimate the real-world dose range. The inputs to PCBoom are the near-field pressure, information about the trajectory and heading, and 1 year of atmospheric profiles at 19 locations. The enhanced burgers module is used, which outputs ground waveforms for every emission angle that reaches the ground in the primary boom carpet. From these we compute sonic boom perception metrics and can compute the size of the exposure region, which is known as the carpet width.</a:t>
            </a:r>
          </a:p>
        </p:txBody>
      </p:sp>
      <p:sp>
        <p:nvSpPr>
          <p:cNvPr id="4" name="Slide Number Placeholder 3"/>
          <p:cNvSpPr>
            <a:spLocks noGrp="1"/>
          </p:cNvSpPr>
          <p:nvPr>
            <p:ph type="sldNum" sz="quarter" idx="5"/>
          </p:nvPr>
        </p:nvSpPr>
        <p:spPr/>
        <p:txBody>
          <a:bodyPr/>
          <a:lstStyle/>
          <a:p>
            <a:fld id="{DFA9501D-8A85-4CCA-9C6E-0235E77D4E5A}" type="slidenum">
              <a:rPr lang="en-US" smtClean="0"/>
              <a:t>6</a:t>
            </a:fld>
            <a:endParaRPr lang="en-US"/>
          </a:p>
        </p:txBody>
      </p:sp>
    </p:spTree>
    <p:extLst>
      <p:ext uri="{BB962C8B-B14F-4D97-AF65-F5344CB8AC3E}">
        <p14:creationId xmlns:p14="http://schemas.microsoft.com/office/powerpoint/2010/main" val="1539236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spcBef>
                <a:spcPts val="0"/>
              </a:spcBef>
            </a:pPr>
            <a:r>
              <a:rPr lang="en-US" sz="1200" kern="1200" dirty="0">
                <a:solidFill>
                  <a:schemeClr val="tx1"/>
                </a:solidFill>
                <a:effectLst/>
                <a:latin typeface="+mn-lt"/>
                <a:ea typeface="+mn-ea"/>
                <a:cs typeface="+mn-cs"/>
              </a:rPr>
              <a:t>The simulation is nice because it is easily parallelized. We used 4 near-fields, 2 max and 2 min from different CFD codes. We had 4 aircraft headings, and at each location we propagate through 1 year of atmospheric profile data. In total, over 110 thousand carpets were generated. The latest version of PCBoom is much faster than previous version due to the Lonzaga implementation of the burgers equation.</a:t>
            </a:r>
          </a:p>
        </p:txBody>
      </p:sp>
      <p:sp>
        <p:nvSpPr>
          <p:cNvPr id="4" name="Slide Number Placeholder 3"/>
          <p:cNvSpPr>
            <a:spLocks noGrp="1"/>
          </p:cNvSpPr>
          <p:nvPr>
            <p:ph type="sldNum" sz="quarter" idx="5"/>
          </p:nvPr>
        </p:nvSpPr>
        <p:spPr/>
        <p:txBody>
          <a:bodyPr/>
          <a:lstStyle/>
          <a:p>
            <a:fld id="{DFA9501D-8A85-4CCA-9C6E-0235E77D4E5A}" type="slidenum">
              <a:rPr lang="en-US" smtClean="0"/>
              <a:t>7</a:t>
            </a:fld>
            <a:endParaRPr lang="en-US"/>
          </a:p>
        </p:txBody>
      </p:sp>
    </p:spTree>
    <p:extLst>
      <p:ext uri="{BB962C8B-B14F-4D97-AF65-F5344CB8AC3E}">
        <p14:creationId xmlns:p14="http://schemas.microsoft.com/office/powerpoint/2010/main" val="2569010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animation and that the three cases are top-down views*</a:t>
            </a:r>
          </a:p>
          <a:p>
            <a:endParaRPr lang="en-US" dirty="0"/>
          </a:p>
          <a:p>
            <a:r>
              <a:rPr lang="en-US" dirty="0"/>
              <a:t>While we have the data for the full extent of the carpet, we are most confident in the predictions in the inner portion. Also, most of the carpets are at least 25 miles wide and we intend to recruit participants within this inner reliable boom carpet region within the X-59 test communities. As such we compute the mean value of the perceived level within this inner carpet. Here is how the inner carpet was defined for this study. There are 3 cases. Because we have perfect cruise trajectories, the sonic boom carpet for a single </a:t>
            </a:r>
            <a:r>
              <a:rPr lang="en-US" dirty="0" err="1"/>
              <a:t>isopemp</a:t>
            </a:r>
            <a:r>
              <a:rPr lang="en-US" dirty="0"/>
              <a:t> line shown as the blue curve characterizes the entire carpet. For case 1, centering on the undertrack ray landing position, both lateral cutoff rays are greater than 20 km from undertrack. In this case, compute the mean sonic boom loudness data from -20 to +20 km along the </a:t>
            </a:r>
            <a:r>
              <a:rPr lang="en-US" dirty="0" err="1"/>
              <a:t>isopemp</a:t>
            </a:r>
            <a:r>
              <a:rPr lang="en-US" dirty="0"/>
              <a:t>. For case 2, if the carpet is narrower than 40 km, we compute the mean PL of the entire carpet. For case 3, if one side of the carpet is less than 20 km, but the entire carpet is greater than 40 km across we use this edge anchoring approach and average from the short edge to +40 km laterally from the anchor.</a:t>
            </a:r>
          </a:p>
          <a:p>
            <a:endParaRPr lang="en-US" dirty="0"/>
          </a:p>
          <a:p>
            <a:r>
              <a:rPr lang="en-US" dirty="0"/>
              <a:t>Two other methods were investigated,</a:t>
            </a:r>
            <a:r>
              <a:rPr lang="en-US" baseline="0" dirty="0"/>
              <a:t> which gave similar trends. This was chosen because it includes more data near the center of the carpet than the other methods.</a:t>
            </a:r>
            <a:endParaRPr lang="en-US" dirty="0"/>
          </a:p>
        </p:txBody>
      </p:sp>
      <p:sp>
        <p:nvSpPr>
          <p:cNvPr id="4" name="Slide Number Placeholder 3"/>
          <p:cNvSpPr>
            <a:spLocks noGrp="1"/>
          </p:cNvSpPr>
          <p:nvPr>
            <p:ph type="sldNum" sz="quarter" idx="10"/>
          </p:nvPr>
        </p:nvSpPr>
        <p:spPr/>
        <p:txBody>
          <a:bodyPr/>
          <a:lstStyle/>
          <a:p>
            <a:fld id="{DFA9501D-8A85-4CCA-9C6E-0235E77D4E5A}" type="slidenum">
              <a:rPr lang="en-US" smtClean="0"/>
              <a:t>8</a:t>
            </a:fld>
            <a:endParaRPr lang="en-US"/>
          </a:p>
        </p:txBody>
      </p:sp>
    </p:spTree>
    <p:extLst>
      <p:ext uri="{BB962C8B-B14F-4D97-AF65-F5344CB8AC3E}">
        <p14:creationId xmlns:p14="http://schemas.microsoft.com/office/powerpoint/2010/main" val="3494518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of the takeaway charts from the talk. First we have the Cart3D results as the box plots and the FUN3D results as the compact style boxplot. The red line is the median value and the box extent is the 25</a:t>
            </a:r>
            <a:r>
              <a:rPr lang="en-US" baseline="30000" dirty="0"/>
              <a:t>th</a:t>
            </a:r>
            <a:r>
              <a:rPr lang="en-US" dirty="0"/>
              <a:t> to 75</a:t>
            </a:r>
            <a:r>
              <a:rPr lang="en-US" baseline="30000" dirty="0"/>
              <a:t>th</a:t>
            </a:r>
            <a:r>
              <a:rPr lang="en-US" dirty="0"/>
              <a:t> percentile of the inner carpet mean PL for 1 year of boom carpets at each location. The locations are grouped by similar geographical region. The Cart3D near-field results are about 1 dB lower than the FUN3D results, but overall the results match fairly well. Taking the mean value of the 19 medians on the chart results in a PL dose range of 72 to 86.7 dB, and some locations may have ranges that are slightly lower or higher.</a:t>
            </a:r>
          </a:p>
        </p:txBody>
      </p:sp>
      <p:sp>
        <p:nvSpPr>
          <p:cNvPr id="4" name="Slide Number Placeholder 3"/>
          <p:cNvSpPr>
            <a:spLocks noGrp="1"/>
          </p:cNvSpPr>
          <p:nvPr>
            <p:ph type="sldNum" sz="quarter" idx="5"/>
          </p:nvPr>
        </p:nvSpPr>
        <p:spPr/>
        <p:txBody>
          <a:bodyPr/>
          <a:lstStyle/>
          <a:p>
            <a:fld id="{DFA9501D-8A85-4CCA-9C6E-0235E77D4E5A}" type="slidenum">
              <a:rPr lang="en-US" smtClean="0"/>
              <a:t>9</a:t>
            </a:fld>
            <a:endParaRPr lang="en-US"/>
          </a:p>
        </p:txBody>
      </p:sp>
    </p:spTree>
    <p:extLst>
      <p:ext uri="{BB962C8B-B14F-4D97-AF65-F5344CB8AC3E}">
        <p14:creationId xmlns:p14="http://schemas.microsoft.com/office/powerpoint/2010/main" val="3268622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X-59 was designed with PL in mind, there are 6 metrics in total that the ICAO is considering for use in its future supersonic aircraft noise certification standards. The additional metrics are 4 weightings of sound exposure level and the indoor sonic boom annoyance predictor. All of these correlate well with perception of sonic booms. Dose-response data for all of these metrics from the X-59 community tests will be provided to the regulators.</a:t>
            </a:r>
          </a:p>
          <a:p>
            <a:endParaRPr lang="en-US" dirty="0"/>
          </a:p>
          <a:p>
            <a:r>
              <a:rPr lang="en-US" dirty="0"/>
              <a:t>The dose ranges for each metric were computed using the process presented on the previous slide, and are shown in the table. It is interesting that some of the metrics like DSEL have a pretty small dose range. The narrow dose range may present a dose-response modeling challenge, although the metrics that have a narrower range tend also to be less affected by variability introduced by turbulence.</a:t>
            </a:r>
          </a:p>
        </p:txBody>
      </p:sp>
      <p:sp>
        <p:nvSpPr>
          <p:cNvPr id="4" name="Slide Number Placeholder 3"/>
          <p:cNvSpPr>
            <a:spLocks noGrp="1"/>
          </p:cNvSpPr>
          <p:nvPr>
            <p:ph type="sldNum" sz="quarter" idx="5"/>
          </p:nvPr>
        </p:nvSpPr>
        <p:spPr/>
        <p:txBody>
          <a:bodyPr/>
          <a:lstStyle/>
          <a:p>
            <a:fld id="{DFA9501D-8A85-4CCA-9C6E-0235E77D4E5A}" type="slidenum">
              <a:rPr lang="en-US" smtClean="0"/>
              <a:t>10</a:t>
            </a:fld>
            <a:endParaRPr lang="en-US"/>
          </a:p>
        </p:txBody>
      </p:sp>
    </p:spTree>
    <p:extLst>
      <p:ext uri="{BB962C8B-B14F-4D97-AF65-F5344CB8AC3E}">
        <p14:creationId xmlns:p14="http://schemas.microsoft.com/office/powerpoint/2010/main" val="2597793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the single event metrics from the previous slide, cumulative daily dose-response data will be collected using the Day-night Level logarithmic summation approach. The X-59 can deliver up to 6 sonic thumps per day, so the High column in the table assumes the loudest single event dose is delivered 6 times in the DNL computation. The Low column assumes the X-59 flew just once over the community at its quietest single event level. You can see the cumulative dose range is a little larger than the single event dose range.</a:t>
            </a:r>
          </a:p>
        </p:txBody>
      </p:sp>
      <p:sp>
        <p:nvSpPr>
          <p:cNvPr id="4" name="Slide Number Placeholder 3"/>
          <p:cNvSpPr>
            <a:spLocks noGrp="1"/>
          </p:cNvSpPr>
          <p:nvPr>
            <p:ph type="sldNum" sz="quarter" idx="5"/>
          </p:nvPr>
        </p:nvSpPr>
        <p:spPr/>
        <p:txBody>
          <a:bodyPr/>
          <a:lstStyle/>
          <a:p>
            <a:fld id="{DFA9501D-8A85-4CCA-9C6E-0235E77D4E5A}" type="slidenum">
              <a:rPr lang="en-US" smtClean="0"/>
              <a:t>11</a:t>
            </a:fld>
            <a:endParaRPr lang="en-US"/>
          </a:p>
        </p:txBody>
      </p:sp>
    </p:spTree>
    <p:extLst>
      <p:ext uri="{BB962C8B-B14F-4D97-AF65-F5344CB8AC3E}">
        <p14:creationId xmlns:p14="http://schemas.microsoft.com/office/powerpoint/2010/main" val="21364243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A9501D-8A85-4CCA-9C6E-0235E77D4E5A}" type="slidenum">
              <a:rPr lang="en-US" smtClean="0"/>
              <a:t>12</a:t>
            </a:fld>
            <a:endParaRPr lang="en-US"/>
          </a:p>
        </p:txBody>
      </p:sp>
    </p:spTree>
    <p:extLst>
      <p:ext uri="{BB962C8B-B14F-4D97-AF65-F5344CB8AC3E}">
        <p14:creationId xmlns:p14="http://schemas.microsoft.com/office/powerpoint/2010/main" val="10029353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A9501D-8A85-4CCA-9C6E-0235E77D4E5A}" type="slidenum">
              <a:rPr lang="en-US" smtClean="0"/>
              <a:t>13</a:t>
            </a:fld>
            <a:endParaRPr lang="en-US"/>
          </a:p>
        </p:txBody>
      </p:sp>
    </p:spTree>
    <p:extLst>
      <p:ext uri="{BB962C8B-B14F-4D97-AF65-F5344CB8AC3E}">
        <p14:creationId xmlns:p14="http://schemas.microsoft.com/office/powerpoint/2010/main" val="651810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7544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5"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EFA6F2AB-96B2-C340-899D-553A5844BE10}"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cxnSp>
        <p:nvCxnSpPr>
          <p:cNvPr id="6" name="Straight Connector 5"/>
          <p:cNvCxnSpPr>
            <a:cxnSpLocks noChangeShapeType="1"/>
          </p:cNvCxnSpPr>
          <p:nvPr/>
        </p:nvCxnSpPr>
        <p:spPr bwMode="auto">
          <a:xfrm>
            <a:off x="304804" y="932675"/>
            <a:ext cx="10212917"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3" name="Content Placeholder 2"/>
          <p:cNvSpPr>
            <a:spLocks noGrp="1"/>
          </p:cNvSpPr>
          <p:nvPr>
            <p:ph idx="1"/>
          </p:nvPr>
        </p:nvSpPr>
        <p:spPr>
          <a:xfrm>
            <a:off x="101600" y="1221189"/>
            <a:ext cx="11988800" cy="5380856"/>
          </a:xfrm>
          <a:prstGeom prst="rect">
            <a:avLst/>
          </a:prstGeom>
        </p:spPr>
        <p:txBody>
          <a:bodyPr/>
          <a:lstStyle>
            <a:lvl1pPr>
              <a:buClr>
                <a:schemeClr val="accent2">
                  <a:lumMod val="75000"/>
                </a:schemeClr>
              </a:buClr>
              <a:defRPr sz="2400"/>
            </a:lvl1pPr>
            <a:lvl2pPr>
              <a:buClr>
                <a:schemeClr val="accent1"/>
              </a:buCl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itle Placeholder 8"/>
          <p:cNvSpPr>
            <a:spLocks noGrp="1"/>
          </p:cNvSpPr>
          <p:nvPr>
            <p:ph type="title"/>
          </p:nvPr>
        </p:nvSpPr>
        <p:spPr bwMode="auto">
          <a:xfrm>
            <a:off x="304803" y="167511"/>
            <a:ext cx="10212939" cy="615951"/>
          </a:xfrm>
          <a:prstGeom prst="rect">
            <a:avLst/>
          </a:prstGeom>
          <a:noFill/>
          <a:ln w="9525">
            <a:noFill/>
            <a:miter lim="800000"/>
            <a:headEnd/>
            <a:tailEnd/>
          </a:ln>
        </p:spPr>
        <p:txBody>
          <a:bodyPr/>
          <a:lstStyle>
            <a:lvl1pPr algn="l">
              <a:defRPr sz="3200">
                <a:solidFill>
                  <a:srgbClr val="000090"/>
                </a:solidFill>
              </a:defRPr>
            </a:lvl1pPr>
          </a:lstStyle>
          <a:p>
            <a:pPr lvl="0"/>
            <a:r>
              <a:rPr lang="en-US"/>
              <a:t>Click to edit Master title style</a:t>
            </a:r>
            <a:endParaRPr lang="en-US" dirty="0"/>
          </a:p>
        </p:txBody>
      </p:sp>
    </p:spTree>
    <p:extLst>
      <p:ext uri="{BB962C8B-B14F-4D97-AF65-F5344CB8AC3E}">
        <p14:creationId xmlns:p14="http://schemas.microsoft.com/office/powerpoint/2010/main" val="3339922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D7B89BD8-9FF2-8A41-AB75-86AF9ED87A51}"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cxnSp>
        <p:nvCxnSpPr>
          <p:cNvPr id="5" name="Straight Connector 4"/>
          <p:cNvCxnSpPr>
            <a:cxnSpLocks noChangeShapeType="1"/>
          </p:cNvCxnSpPr>
          <p:nvPr/>
        </p:nvCxnSpPr>
        <p:spPr bwMode="auto">
          <a:xfrm>
            <a:off x="203202" y="955675"/>
            <a:ext cx="10314517"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Title Placeholder 8"/>
          <p:cNvSpPr>
            <a:spLocks noGrp="1"/>
          </p:cNvSpPr>
          <p:nvPr>
            <p:ph type="title"/>
          </p:nvPr>
        </p:nvSpPr>
        <p:spPr bwMode="auto">
          <a:xfrm>
            <a:off x="203203" y="167511"/>
            <a:ext cx="10314539" cy="615951"/>
          </a:xfrm>
          <a:prstGeom prst="rect">
            <a:avLst/>
          </a:prstGeom>
          <a:noFill/>
          <a:ln w="9525">
            <a:noFill/>
            <a:miter lim="800000"/>
            <a:headEnd/>
            <a:tailEnd/>
          </a:ln>
        </p:spPr>
        <p:txBody>
          <a:bodyPr/>
          <a:lstStyle>
            <a:lvl1pPr algn="l">
              <a:defRPr sz="3200">
                <a:solidFill>
                  <a:srgbClr val="000090"/>
                </a:solidFill>
              </a:defRPr>
            </a:lvl1pPr>
          </a:lstStyle>
          <a:p>
            <a:pPr lvl="0"/>
            <a:r>
              <a:rPr lang="en-US"/>
              <a:t>Click to edit Master title style</a:t>
            </a:r>
            <a:endParaRPr lang="en-US" dirty="0"/>
          </a:p>
        </p:txBody>
      </p:sp>
    </p:spTree>
    <p:extLst>
      <p:ext uri="{BB962C8B-B14F-4D97-AF65-F5344CB8AC3E}">
        <p14:creationId xmlns:p14="http://schemas.microsoft.com/office/powerpoint/2010/main" val="3925041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3" name="Date Placeholder 3"/>
          <p:cNvSpPr txBox="1">
            <a:spLocks/>
          </p:cNvSpPr>
          <p:nvPr/>
        </p:nvSpPr>
        <p:spPr bwMode="auto">
          <a:xfrm>
            <a:off x="99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fld id="{C1C6BCCC-D428-4059-ACB6-D1E43208947A}" type="datetime1">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l" defTabSz="1219170" rtl="0" eaLnBrk="1" fontAlgn="base" latinLnBrk="0" hangingPunct="1">
                <a:lnSpc>
                  <a:spcPct val="100000"/>
                </a:lnSpc>
                <a:spcBef>
                  <a:spcPct val="0"/>
                </a:spcBef>
                <a:spcAft>
                  <a:spcPct val="0"/>
                </a:spcAft>
                <a:buClrTx/>
                <a:buSzTx/>
                <a:buFontTx/>
                <a:buNone/>
                <a:tabLst/>
                <a:defRPr/>
              </a:pPr>
              <a:t>11/22/2022</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4" name="Footer Placeholder 4"/>
          <p:cNvSpPr txBox="1">
            <a:spLocks/>
          </p:cNvSpPr>
          <p:nvPr/>
        </p:nvSpPr>
        <p:spPr bwMode="auto">
          <a:xfrm>
            <a:off x="4163484" y="6627813"/>
            <a:ext cx="3860800" cy="228600"/>
          </a:xfrm>
          <a:prstGeom prst="rect">
            <a:avLst/>
          </a:prstGeom>
          <a:noFill/>
          <a:ln>
            <a:noFill/>
          </a:ln>
          <a:extLst>
            <a:ext uri="{909E8E84-426E-40dd-AFC4-6F175D3DCCD1}"/>
            <a:ext uri="{91240B29-F687-4f45-9708-019B960494DF}"/>
          </a:extLst>
        </p:spPr>
        <p:txBody>
          <a:bodyPr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898989"/>
                </a:solidFill>
                <a:effectLst/>
                <a:uLnTx/>
                <a:uFillTx/>
                <a:latin typeface="Calibri" charset="0"/>
                <a:ea typeface="ＭＳ Ｐゴシック" charset="0"/>
                <a:cs typeface="Arial" charset="0"/>
              </a:rPr>
              <a:t>Document Title</a:t>
            </a:r>
          </a:p>
        </p:txBody>
      </p:sp>
      <p:sp>
        <p:nvSpPr>
          <p:cNvPr id="5"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3E5AE6C2-82BA-804B-BC99-DA96FAEB3ED0}"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7" name="Title Placeholder 8"/>
          <p:cNvSpPr>
            <a:spLocks noGrp="1"/>
          </p:cNvSpPr>
          <p:nvPr>
            <p:ph type="title"/>
          </p:nvPr>
        </p:nvSpPr>
        <p:spPr bwMode="auto">
          <a:xfrm>
            <a:off x="1656321" y="167511"/>
            <a:ext cx="8861420" cy="615951"/>
          </a:xfrm>
          <a:prstGeom prst="rect">
            <a:avLst/>
          </a:prstGeom>
          <a:noFill/>
          <a:ln w="9525">
            <a:noFill/>
            <a:miter lim="800000"/>
            <a:headEnd/>
            <a:tailEnd/>
          </a:ln>
        </p:spPr>
        <p:txBody>
          <a:bodyPr/>
          <a:lstStyle>
            <a:lvl1pPr>
              <a:defRPr sz="2400">
                <a:solidFill>
                  <a:srgbClr val="000090"/>
                </a:solidFill>
              </a:defRPr>
            </a:lvl1pPr>
          </a:lstStyle>
          <a:p>
            <a:pPr lvl="0"/>
            <a:r>
              <a:rPr lang="en-US"/>
              <a:t>Click to edit Master title style</a:t>
            </a:r>
            <a:endParaRPr lang="en-US" dirty="0"/>
          </a:p>
        </p:txBody>
      </p:sp>
    </p:spTree>
    <p:extLst>
      <p:ext uri="{BB962C8B-B14F-4D97-AF65-F5344CB8AC3E}">
        <p14:creationId xmlns:p14="http://schemas.microsoft.com/office/powerpoint/2010/main" val="3707213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4CEEAE07-E49E-EB49-8C23-96E8A2DD0138}"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2" name="Title 1"/>
          <p:cNvSpPr>
            <a:spLocks noGrp="1"/>
          </p:cNvSpPr>
          <p:nvPr>
            <p:ph type="title"/>
          </p:nvPr>
        </p:nvSpPr>
        <p:spPr>
          <a:xfrm>
            <a:off x="963084" y="4406903"/>
            <a:ext cx="10363200" cy="1362075"/>
          </a:xfrm>
          <a:prstGeom prst="rect">
            <a:avLst/>
          </a:prstGeom>
        </p:spPr>
        <p:txBody>
          <a:bodyPr anchor="t"/>
          <a:lstStyle>
            <a:lvl1pPr algn="l">
              <a:defRPr sz="4000" b="1" cap="all">
                <a:solidFill>
                  <a:srgbClr val="000090"/>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a:latin typeface="+mn-lt"/>
                <a:ea typeface="ヒラギノ角ゴ Pro W3" charset="-128"/>
                <a:cs typeface="+mn-cs"/>
              </a:defRPr>
            </a:lvl1pPr>
          </a:lstStyle>
          <a:p>
            <a:pPr defTabSz="1219170">
              <a:defRPr/>
            </a:pPr>
            <a:r>
              <a:rPr lang="en-US" sz="2400">
                <a:solidFill>
                  <a:prstClr val="black"/>
                </a:solidFill>
              </a:rPr>
              <a:t>October 22, 2012</a:t>
            </a:r>
          </a:p>
        </p:txBody>
      </p:sp>
      <p:sp>
        <p:nvSpPr>
          <p:cNvPr id="6" name="Footer Placeholder 4"/>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2080198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609603" y="1022287"/>
            <a:ext cx="10351033" cy="0"/>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77EC9A0D-1CD7-4448-8BF2-1AF4A1D173AC}"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2" name="Title 1"/>
          <p:cNvSpPr>
            <a:spLocks noGrp="1"/>
          </p:cNvSpPr>
          <p:nvPr>
            <p:ph type="title"/>
          </p:nvPr>
        </p:nvSpPr>
        <p:spPr>
          <a:xfrm>
            <a:off x="609602" y="274639"/>
            <a:ext cx="10043793" cy="639763"/>
          </a:xfrm>
          <a:prstGeom prst="rect">
            <a:avLst/>
          </a:prstGeom>
        </p:spPr>
        <p:txBody>
          <a:bodyPr/>
          <a:lstStyle>
            <a:lvl1pPr algn="l">
              <a:defRPr sz="3200">
                <a:solidFill>
                  <a:srgbClr val="000090"/>
                </a:solidFill>
              </a:defRPr>
            </a:lvl1pPr>
          </a:lstStyle>
          <a:p>
            <a:r>
              <a:rPr lang="en-US"/>
              <a:t>Click to edit Master title style</a:t>
            </a:r>
          </a:p>
        </p:txBody>
      </p:sp>
      <p:sp>
        <p:nvSpPr>
          <p:cNvPr id="3" name="Content Placeholder 2"/>
          <p:cNvSpPr>
            <a:spLocks noGrp="1"/>
          </p:cNvSpPr>
          <p:nvPr>
            <p:ph sz="half" idx="1"/>
          </p:nvPr>
        </p:nvSpPr>
        <p:spPr>
          <a:xfrm>
            <a:off x="609600" y="1600203"/>
            <a:ext cx="5384800" cy="4525963"/>
          </a:xfrm>
          <a:prstGeom prst="rect">
            <a:avLst/>
          </a:prstGeom>
        </p:spPr>
        <p:txBody>
          <a:bodyPr/>
          <a:lstStyle>
            <a:lvl1pPr>
              <a:buClr>
                <a:schemeClr val="accent2">
                  <a:lumMod val="75000"/>
                </a:schemeClr>
              </a:buClr>
              <a:defRPr sz="2667"/>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00203"/>
            <a:ext cx="5384800" cy="4525963"/>
          </a:xfrm>
          <a:prstGeom prst="rect">
            <a:avLst/>
          </a:prstGeom>
        </p:spPr>
        <p:txBody>
          <a:bodyPr/>
          <a:lstStyle>
            <a:lvl1pPr>
              <a:buClr>
                <a:schemeClr val="accent2">
                  <a:lumMod val="75000"/>
                </a:schemeClr>
              </a:buClr>
              <a:defRPr sz="2667"/>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4"/>
          <p:cNvSpPr>
            <a:spLocks noGrp="1"/>
          </p:cNvSpPr>
          <p:nvPr>
            <p:ph type="dt" sz="half" idx="10"/>
          </p:nvPr>
        </p:nvSpPr>
        <p:spPr>
          <a:xfrm>
            <a:off x="103716" y="6556558"/>
            <a:ext cx="2844800" cy="281956"/>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sz="1400">
                <a:latin typeface="+mn-lt"/>
                <a:ea typeface="ヒラギノ角ゴ Pro W3" charset="-128"/>
                <a:cs typeface="+mn-cs"/>
              </a:defRPr>
            </a:lvl1pPr>
          </a:lstStyle>
          <a:p>
            <a:pPr defTabSz="1219170">
              <a:defRPr/>
            </a:pPr>
            <a:r>
              <a:rPr lang="en-US">
                <a:solidFill>
                  <a:prstClr val="black"/>
                </a:solidFill>
              </a:rPr>
              <a:t>October 22, 2012</a:t>
            </a:r>
            <a:endParaRPr lang="en-US" dirty="0">
              <a:solidFill>
                <a:prstClr val="black"/>
              </a:solidFill>
            </a:endParaRPr>
          </a:p>
        </p:txBody>
      </p:sp>
      <p:sp>
        <p:nvSpPr>
          <p:cNvPr id="8" name="Footer Placeholder 5"/>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423134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a:cxnSpLocks noChangeShapeType="1"/>
          </p:cNvCxnSpPr>
          <p:nvPr/>
        </p:nvCxnSpPr>
        <p:spPr bwMode="auto">
          <a:xfrm>
            <a:off x="1625604" y="1066801"/>
            <a:ext cx="8860367" cy="1588"/>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8"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D48B91AE-A1C4-3C4D-AF8F-B5CB4ABFEE6E}"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2" name="Title 1"/>
          <p:cNvSpPr>
            <a:spLocks noGrp="1"/>
          </p:cNvSpPr>
          <p:nvPr>
            <p:ph type="title"/>
          </p:nvPr>
        </p:nvSpPr>
        <p:spPr>
          <a:xfrm>
            <a:off x="1524000" y="274639"/>
            <a:ext cx="8940800" cy="639763"/>
          </a:xfrm>
          <a:prstGeom prst="rect">
            <a:avLst/>
          </a:prstGeom>
        </p:spPr>
        <p:txBody>
          <a:bodyPr/>
          <a:lstStyle>
            <a:lvl1pPr>
              <a:defRPr>
                <a:solidFill>
                  <a:srgbClr val="000090"/>
                </a:solidFill>
              </a:defRPr>
            </a:lvl1pPr>
          </a:lstStyle>
          <a:p>
            <a:r>
              <a:rPr lang="en-US"/>
              <a:t>Click to edit Master title style</a:t>
            </a:r>
            <a:endParaRPr lang="en-US" dirty="0"/>
          </a:p>
        </p:txBody>
      </p:sp>
      <p:sp>
        <p:nvSpPr>
          <p:cNvPr id="3" name="Text Placeholder 2"/>
          <p:cNvSpPr>
            <a:spLocks noGrp="1"/>
          </p:cNvSpPr>
          <p:nvPr>
            <p:ph type="body" idx="1"/>
          </p:nvPr>
        </p:nvSpPr>
        <p:spPr>
          <a:xfrm>
            <a:off x="609602" y="1535115"/>
            <a:ext cx="5386917" cy="639763"/>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2" y="2174875"/>
            <a:ext cx="5386917" cy="3951288"/>
          </a:xfrm>
          <a:prstGeom prst="rect">
            <a:avLst/>
          </a:prstGeom>
        </p:spPr>
        <p:txBody>
          <a:bodyPr/>
          <a:lstStyle>
            <a:lvl1pPr>
              <a:buClr>
                <a:schemeClr val="accent2">
                  <a:lumMod val="75000"/>
                </a:schemeClr>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71" y="1535115"/>
            <a:ext cx="5389033" cy="639763"/>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1" y="2174875"/>
            <a:ext cx="5389033" cy="3951288"/>
          </a:xfrm>
          <a:prstGeom prst="rect">
            <a:avLst/>
          </a:prstGeom>
        </p:spPr>
        <p:txBody>
          <a:bodyPr/>
          <a:lstStyle>
            <a:lvl1pPr>
              <a:buClr>
                <a:schemeClr val="accent2">
                  <a:lumMod val="75000"/>
                </a:schemeClr>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6"/>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a:latin typeface="+mn-lt"/>
                <a:ea typeface="ヒラギノ角ゴ Pro W3" charset="-128"/>
                <a:cs typeface="+mn-cs"/>
              </a:defRPr>
            </a:lvl1pPr>
          </a:lstStyle>
          <a:p>
            <a:pPr defTabSz="1219170">
              <a:defRPr/>
            </a:pPr>
            <a:r>
              <a:rPr lang="en-US" sz="2400">
                <a:solidFill>
                  <a:prstClr val="black"/>
                </a:solidFill>
              </a:rPr>
              <a:t>October 22, 2012</a:t>
            </a:r>
          </a:p>
        </p:txBody>
      </p:sp>
      <p:sp>
        <p:nvSpPr>
          <p:cNvPr id="10" name="Footer Placeholder 7"/>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3335143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508000" y="1219200"/>
            <a:ext cx="4165600" cy="0"/>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5C11D658-F609-C04B-9C25-9B3AB77DDB88}"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2" name="Title 1"/>
          <p:cNvSpPr>
            <a:spLocks noGrp="1"/>
          </p:cNvSpPr>
          <p:nvPr>
            <p:ph type="title"/>
          </p:nvPr>
        </p:nvSpPr>
        <p:spPr>
          <a:xfrm>
            <a:off x="1524002" y="273052"/>
            <a:ext cx="3096684" cy="793751"/>
          </a:xfrm>
          <a:prstGeom prst="rect">
            <a:avLst/>
          </a:prstGeom>
        </p:spPr>
        <p:txBody>
          <a:bodyPr anchor="b"/>
          <a:lstStyle>
            <a:lvl1pPr algn="l">
              <a:defRPr sz="2000" b="1">
                <a:solidFill>
                  <a:srgbClr val="000090"/>
                </a:solidFill>
              </a:defRPr>
            </a:lvl1pPr>
          </a:lstStyle>
          <a:p>
            <a:r>
              <a:rPr lang="en-US"/>
              <a:t>Click to edit Master title style</a:t>
            </a:r>
            <a:endParaRPr lang="en-US" dirty="0"/>
          </a:p>
        </p:txBody>
      </p:sp>
      <p:sp>
        <p:nvSpPr>
          <p:cNvPr id="3" name="Content Placeholder 2"/>
          <p:cNvSpPr>
            <a:spLocks noGrp="1"/>
          </p:cNvSpPr>
          <p:nvPr>
            <p:ph idx="1"/>
          </p:nvPr>
        </p:nvSpPr>
        <p:spPr>
          <a:xfrm>
            <a:off x="4766735" y="1219203"/>
            <a:ext cx="6815667" cy="4906963"/>
          </a:xfrm>
          <a:prstGeom prst="rect">
            <a:avLst/>
          </a:prstGeom>
        </p:spPr>
        <p:txBody>
          <a:bodyPr/>
          <a:lstStyle>
            <a:lvl1pPr>
              <a:buClr>
                <a:schemeClr val="accent2">
                  <a:lumMod val="75000"/>
                </a:schemeClr>
              </a:buCl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2" y="1371601"/>
            <a:ext cx="4011084" cy="4754563"/>
          </a:xfrm>
          <a:prstGeom prst="rect">
            <a:avLst/>
          </a:prstGeo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7" name="Date Placeholder 4"/>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a:latin typeface="+mn-lt"/>
                <a:ea typeface="ヒラギノ角ゴ Pro W3" charset="-128"/>
                <a:cs typeface="+mn-cs"/>
              </a:defRPr>
            </a:lvl1pPr>
          </a:lstStyle>
          <a:p>
            <a:pPr defTabSz="1219170">
              <a:defRPr/>
            </a:pPr>
            <a:r>
              <a:rPr lang="en-US" sz="2400">
                <a:solidFill>
                  <a:prstClr val="black"/>
                </a:solidFill>
              </a:rPr>
              <a:t>October 22, 2012</a:t>
            </a:r>
          </a:p>
        </p:txBody>
      </p:sp>
      <p:sp>
        <p:nvSpPr>
          <p:cNvPr id="8" name="Footer Placeholder 5"/>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983339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3D8F9FEE-A4B5-1F41-B1BB-1E06EE1980D0}"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2" name="Title 1"/>
          <p:cNvSpPr>
            <a:spLocks noGrp="1"/>
          </p:cNvSpPr>
          <p:nvPr>
            <p:ph type="title"/>
          </p:nvPr>
        </p:nvSpPr>
        <p:spPr>
          <a:xfrm>
            <a:off x="2389717" y="4800602"/>
            <a:ext cx="7315200" cy="566739"/>
          </a:xfrm>
          <a:prstGeom prst="rect">
            <a:avLst/>
          </a:prstGeom>
        </p:spPr>
        <p:txBody>
          <a:bodyPr anchor="b"/>
          <a:lstStyle>
            <a:lvl1pPr algn="l">
              <a:defRPr sz="2000" b="1">
                <a:solidFill>
                  <a:srgbClr val="000090"/>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40"/>
            <a:ext cx="7315200" cy="804863"/>
          </a:xfrm>
          <a:prstGeom prst="rect">
            <a:avLst/>
          </a:prstGeo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Date Placeholder 4"/>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a:latin typeface="+mn-lt"/>
                <a:ea typeface="ヒラギノ角ゴ Pro W3" charset="-128"/>
                <a:cs typeface="+mn-cs"/>
              </a:defRPr>
            </a:lvl1pPr>
          </a:lstStyle>
          <a:p>
            <a:pPr defTabSz="1219170">
              <a:defRPr/>
            </a:pPr>
            <a:r>
              <a:rPr lang="en-US" sz="2400">
                <a:solidFill>
                  <a:prstClr val="black"/>
                </a:solidFill>
              </a:rPr>
              <a:t>October 22, 2012</a:t>
            </a:r>
          </a:p>
        </p:txBody>
      </p:sp>
      <p:sp>
        <p:nvSpPr>
          <p:cNvPr id="7" name="Footer Placeholder 5"/>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2601349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4165600" y="6629400"/>
            <a:ext cx="3860800" cy="228600"/>
          </a:xfrm>
          <a:prstGeom prst="rect">
            <a:avLst/>
          </a:prstGeom>
        </p:spPr>
        <p:txBody>
          <a:bodyPr vert="horz" lIns="91440" tIns="45720" rIns="91440" bIns="45720" rtlCol="0" anchor="ctr"/>
          <a:lstStyle>
            <a:lvl1pPr algn="ctr" eaLnBrk="1" fontAlgn="auto" hangingPunct="1">
              <a:spcBef>
                <a:spcPts val="0"/>
              </a:spcBef>
              <a:spcAft>
                <a:spcPts val="0"/>
              </a:spcAft>
              <a:defRPr sz="1000">
                <a:solidFill>
                  <a:schemeClr val="tx1">
                    <a:tint val="75000"/>
                  </a:schemeClr>
                </a:solidFill>
                <a:latin typeface="+mn-lt"/>
                <a:ea typeface="+mn-ea"/>
                <a:cs typeface="+mn-cs"/>
              </a:defRPr>
            </a:lvl1pPr>
          </a:lstStyle>
          <a:p>
            <a:pPr defTabSz="121917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9245600" y="6629400"/>
            <a:ext cx="2844800" cy="22860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Calibri" panose="020F0502020204030204" pitchFamily="34" charset="0"/>
                <a:ea typeface="MS PGothic" panose="020B0600070205080204" pitchFamily="34" charset="-128"/>
                <a:cs typeface="Arial" panose="020B0604020202020204" pitchFamily="34" charset="0"/>
              </a:defRPr>
            </a:lvl1pPr>
          </a:lstStyle>
          <a:p>
            <a:pPr defTabSz="1219170" fontAlgn="base">
              <a:spcBef>
                <a:spcPct val="0"/>
              </a:spcBef>
              <a:spcAft>
                <a:spcPct val="0"/>
              </a:spcAft>
              <a:defRPr/>
            </a:pPr>
            <a:fld id="{5FB118B9-ACBC-CA4C-BCF4-8262FFC0A5D8}" type="slidenum">
              <a:rPr lang="en-US" altLang="en-US" smtClean="0"/>
              <a:pPr defTabSz="1219170" fontAlgn="base">
                <a:spcBef>
                  <a:spcPct val="0"/>
                </a:spcBef>
                <a:spcAft>
                  <a:spcPct val="0"/>
                </a:spcAft>
                <a:defRPr/>
              </a:pPr>
              <a:t>‹#›</a:t>
            </a:fld>
            <a:endParaRPr lang="en-US" altLang="en-US"/>
          </a:p>
        </p:txBody>
      </p:sp>
      <p:pic>
        <p:nvPicPr>
          <p:cNvPr id="7" name="Picture 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908157" y="151004"/>
            <a:ext cx="1207008" cy="1008983"/>
          </a:xfrm>
          <a:prstGeom prst="rect">
            <a:avLst/>
          </a:prstGeom>
        </p:spPr>
      </p:pic>
    </p:spTree>
    <p:extLst>
      <p:ext uri="{BB962C8B-B14F-4D97-AF65-F5344CB8AC3E}">
        <p14:creationId xmlns:p14="http://schemas.microsoft.com/office/powerpoint/2010/main" val="36404879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sldNum="0" hdr="0" ftr="0"/>
  <p:txStyles>
    <p:titleStyle>
      <a:lvl1pPr algn="ctr" rtl="0" eaLnBrk="1" fontAlgn="base" hangingPunct="1">
        <a:spcBef>
          <a:spcPct val="0"/>
        </a:spcBef>
        <a:spcAft>
          <a:spcPct val="0"/>
        </a:spcAft>
        <a:defRPr sz="2800" b="1" kern="1200">
          <a:solidFill>
            <a:srgbClr val="0000FF"/>
          </a:solidFill>
          <a:latin typeface="+mj-lt"/>
          <a:ea typeface="ヒラギノ角ゴ Pro W3" pitchFamily="-109" charset="-128"/>
          <a:cs typeface="ヒラギノ角ゴ Pro W3" pitchFamily="-109" charset="-128"/>
        </a:defRPr>
      </a:lvl1pPr>
      <a:lvl2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2pPr>
      <a:lvl3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3pPr>
      <a:lvl4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4pPr>
      <a:lvl5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5pPr>
      <a:lvl6pPr marL="457189" algn="ctr" rtl="0" eaLnBrk="1" fontAlgn="base" hangingPunct="1">
        <a:spcBef>
          <a:spcPct val="0"/>
        </a:spcBef>
        <a:spcAft>
          <a:spcPct val="0"/>
        </a:spcAft>
        <a:defRPr sz="3600" b="1">
          <a:solidFill>
            <a:schemeClr val="bg1"/>
          </a:solidFill>
          <a:latin typeface="Calibri" pitchFamily="34" charset="0"/>
        </a:defRPr>
      </a:lvl6pPr>
      <a:lvl7pPr marL="914377" algn="ctr" rtl="0" eaLnBrk="1" fontAlgn="base" hangingPunct="1">
        <a:spcBef>
          <a:spcPct val="0"/>
        </a:spcBef>
        <a:spcAft>
          <a:spcPct val="0"/>
        </a:spcAft>
        <a:defRPr sz="3600" b="1">
          <a:solidFill>
            <a:schemeClr val="bg1"/>
          </a:solidFill>
          <a:latin typeface="Calibri" pitchFamily="34" charset="0"/>
        </a:defRPr>
      </a:lvl7pPr>
      <a:lvl8pPr marL="1371566" algn="ctr" rtl="0" eaLnBrk="1" fontAlgn="base" hangingPunct="1">
        <a:spcBef>
          <a:spcPct val="0"/>
        </a:spcBef>
        <a:spcAft>
          <a:spcPct val="0"/>
        </a:spcAft>
        <a:defRPr sz="3600" b="1">
          <a:solidFill>
            <a:schemeClr val="bg1"/>
          </a:solidFill>
          <a:latin typeface="Calibri" pitchFamily="34" charset="0"/>
        </a:defRPr>
      </a:lvl8pPr>
      <a:lvl9pPr marL="1828754" algn="ctr" rtl="0" eaLnBrk="1" fontAlgn="base" hangingPunct="1">
        <a:spcBef>
          <a:spcPct val="0"/>
        </a:spcBef>
        <a:spcAft>
          <a:spcPct val="0"/>
        </a:spcAft>
        <a:defRPr sz="3600" b="1">
          <a:solidFill>
            <a:schemeClr val="bg1"/>
          </a:solidFill>
          <a:latin typeface="Calibri" pitchFamily="34" charset="0"/>
        </a:defRPr>
      </a:lvl9pPr>
    </p:titleStyle>
    <p:bodyStyle>
      <a:lvl1pPr marL="342891" indent="-342891" algn="l" rtl="0" eaLnBrk="1" fontAlgn="base" hangingPunct="1">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32" indent="-285744" algn="l" rtl="0" eaLnBrk="1" fontAlgn="base" hangingPunct="1">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ヒラギノ角ゴ Pro W3"/>
        </a:defRPr>
      </a:lvl2pPr>
      <a:lvl3pPr marL="1142971" indent="-228594" algn="l" rtl="0" eaLnBrk="1" fontAlgn="base" hangingPunct="1">
        <a:spcBef>
          <a:spcPct val="20000"/>
        </a:spcBef>
        <a:spcAft>
          <a:spcPct val="0"/>
        </a:spcAft>
        <a:buFont typeface="Wingdings" charset="2"/>
        <a:buChar char="§"/>
        <a:defRPr sz="2000" kern="1200">
          <a:solidFill>
            <a:schemeClr val="tx1"/>
          </a:solidFill>
          <a:latin typeface="+mn-lt"/>
          <a:ea typeface="MS PGothic" panose="020B0600070205080204" pitchFamily="34" charset="-128"/>
          <a:cs typeface="ヒラギノ角ゴ Pro W3"/>
        </a:defRPr>
      </a:lvl3pPr>
      <a:lvl4pPr marL="1600160" indent="-228594" algn="l" rtl="0" eaLnBrk="1" fontAlgn="base" hangingPunct="1">
        <a:spcBef>
          <a:spcPct val="20000"/>
        </a:spcBef>
        <a:spcAft>
          <a:spcPct val="0"/>
        </a:spcAft>
        <a:buFont typeface="Courier New" charset="0"/>
        <a:buChar char="o"/>
        <a:defRPr kern="1200">
          <a:solidFill>
            <a:schemeClr val="tx1"/>
          </a:solidFill>
          <a:latin typeface="+mn-lt"/>
          <a:ea typeface="MS PGothic" panose="020B0600070205080204" pitchFamily="34" charset="-128"/>
          <a:cs typeface="ヒラギノ角ゴ Pro W3"/>
        </a:defRPr>
      </a:lvl4pPr>
      <a:lvl5pPr marL="2057349" indent="-228594" algn="l" rtl="0" eaLnBrk="1" fontAlgn="base" hangingPunct="1">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tiff"/></Relationships>
</file>

<file path=ppt/slides/_rels/slide5.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hyperlink" Target="https://doi.org/10.2514/6.2021-303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doi.org/10.2514/6.2019-3386"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428427" y="2118049"/>
            <a:ext cx="9335146" cy="1530070"/>
          </a:xfrm>
          <a:prstGeom prst="rect">
            <a:avLst/>
          </a:prstGeom>
        </p:spPr>
        <p:txBody>
          <a:bodyPr/>
          <a:lstStyle>
            <a:lvl1pPr algn="ctr" rtl="0" eaLnBrk="0" fontAlgn="base" hangingPunct="0">
              <a:spcBef>
                <a:spcPct val="0"/>
              </a:spcBef>
              <a:spcAft>
                <a:spcPct val="0"/>
              </a:spcAft>
              <a:defRPr sz="2800" b="1" kern="1200">
                <a:solidFill>
                  <a:srgbClr val="0000FF"/>
                </a:solidFill>
                <a:latin typeface="+mj-lt"/>
                <a:ea typeface="ヒラギノ角ゴ Pro W3" pitchFamily="-109" charset="-128"/>
                <a:cs typeface="ヒラギノ角ゴ Pro W3" pitchFamily="-109" charset="-128"/>
              </a:defRPr>
            </a:lvl1pPr>
            <a:lvl2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5pPr>
            <a:lvl6pPr marL="457189" algn="ctr" rtl="0" eaLnBrk="1" fontAlgn="base" hangingPunct="1">
              <a:spcBef>
                <a:spcPct val="0"/>
              </a:spcBef>
              <a:spcAft>
                <a:spcPct val="0"/>
              </a:spcAft>
              <a:defRPr sz="3600" b="1">
                <a:solidFill>
                  <a:schemeClr val="bg1"/>
                </a:solidFill>
                <a:latin typeface="Calibri" pitchFamily="34" charset="0"/>
              </a:defRPr>
            </a:lvl6pPr>
            <a:lvl7pPr marL="914377" algn="ctr" rtl="0" eaLnBrk="1" fontAlgn="base" hangingPunct="1">
              <a:spcBef>
                <a:spcPct val="0"/>
              </a:spcBef>
              <a:spcAft>
                <a:spcPct val="0"/>
              </a:spcAft>
              <a:defRPr sz="3600" b="1">
                <a:solidFill>
                  <a:schemeClr val="bg1"/>
                </a:solidFill>
                <a:latin typeface="Calibri" pitchFamily="34" charset="0"/>
              </a:defRPr>
            </a:lvl7pPr>
            <a:lvl8pPr marL="1371566" algn="ctr" rtl="0" eaLnBrk="1" fontAlgn="base" hangingPunct="1">
              <a:spcBef>
                <a:spcPct val="0"/>
              </a:spcBef>
              <a:spcAft>
                <a:spcPct val="0"/>
              </a:spcAft>
              <a:defRPr sz="3600" b="1">
                <a:solidFill>
                  <a:schemeClr val="bg1"/>
                </a:solidFill>
                <a:latin typeface="Calibri" pitchFamily="34" charset="0"/>
              </a:defRPr>
            </a:lvl8pPr>
            <a:lvl9pPr marL="1828754" algn="ctr" rtl="0" eaLnBrk="1" fontAlgn="base" hangingPunct="1">
              <a:spcBef>
                <a:spcPct val="0"/>
              </a:spcBef>
              <a:spcAft>
                <a:spcPct val="0"/>
              </a:spcAft>
              <a:defRPr sz="3600" b="1">
                <a:solidFill>
                  <a:schemeClr val="bg1"/>
                </a:solidFill>
                <a:latin typeface="Calibri" pitchFamily="34" charset="0"/>
              </a:defRPr>
            </a:lvl9pPr>
          </a:lstStyle>
          <a:p>
            <a:r>
              <a:rPr lang="en-US" sz="3600" dirty="0">
                <a:solidFill>
                  <a:srgbClr val="000090"/>
                </a:solidFill>
              </a:rPr>
              <a:t>Updated noise dose range of NASA’s X-59 aircraft estimated from propagation simulations</a:t>
            </a:r>
          </a:p>
          <a:p>
            <a:endParaRPr lang="en-US" sz="3600" dirty="0">
              <a:solidFill>
                <a:srgbClr val="000090"/>
              </a:solidFill>
            </a:endParaRPr>
          </a:p>
        </p:txBody>
      </p:sp>
      <p:sp>
        <p:nvSpPr>
          <p:cNvPr id="3" name="Text Placeholder 2"/>
          <p:cNvSpPr txBox="1">
            <a:spLocks/>
          </p:cNvSpPr>
          <p:nvPr/>
        </p:nvSpPr>
        <p:spPr>
          <a:xfrm>
            <a:off x="2079356" y="4060556"/>
            <a:ext cx="8033288" cy="1087751"/>
          </a:xfrm>
          <a:prstGeom prst="rect">
            <a:avLst/>
          </a:prstGeom>
        </p:spPr>
        <p:txBody>
          <a:bodyPr/>
          <a:lstStyle>
            <a:lvl1pPr marL="342891" indent="-342891" algn="l" rtl="0" eaLnBrk="0" fontAlgn="base" hangingPunct="0">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32" indent="-285744" algn="l" rtl="0" eaLnBrk="0" fontAlgn="base" hangingPunct="0">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ヒラギノ角ゴ Pro W3"/>
              </a:defRPr>
            </a:lvl2pPr>
            <a:lvl3pPr marL="1142971" indent="-228594" algn="l" rtl="0" eaLnBrk="0" fontAlgn="base" hangingPunct="0">
              <a:spcBef>
                <a:spcPct val="20000"/>
              </a:spcBef>
              <a:spcAft>
                <a:spcPct val="0"/>
              </a:spcAft>
              <a:buFont typeface="Wingdings" charset="2"/>
              <a:buChar char="§"/>
              <a:defRPr sz="2000" kern="1200">
                <a:solidFill>
                  <a:schemeClr val="tx1"/>
                </a:solidFill>
                <a:latin typeface="+mn-lt"/>
                <a:ea typeface="MS PGothic" panose="020B0600070205080204" pitchFamily="34" charset="-128"/>
                <a:cs typeface="ヒラギノ角ゴ Pro W3"/>
              </a:defRPr>
            </a:lvl3pPr>
            <a:lvl4pPr marL="1600160" indent="-228594" algn="l" rtl="0" eaLnBrk="0" fontAlgn="base" hangingPunct="0">
              <a:spcBef>
                <a:spcPct val="20000"/>
              </a:spcBef>
              <a:spcAft>
                <a:spcPct val="0"/>
              </a:spcAft>
              <a:buFont typeface="Courier New" charset="0"/>
              <a:buChar char="o"/>
              <a:defRPr kern="1200">
                <a:solidFill>
                  <a:schemeClr val="tx1"/>
                </a:solidFill>
                <a:latin typeface="+mn-lt"/>
                <a:ea typeface="MS PGothic" panose="020B0600070205080204" pitchFamily="34" charset="-128"/>
                <a:cs typeface="ヒラギノ角ゴ Pro W3"/>
              </a:defRPr>
            </a:lvl4pPr>
            <a:lvl5pPr marL="2057349" indent="-228594" algn="l" rtl="0" eaLnBrk="0" fontAlgn="base" hangingPunct="0">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dirty="0"/>
              <a:t>Will Doebler and Alexandra Loubeau</a:t>
            </a:r>
          </a:p>
          <a:p>
            <a:pPr marL="0" indent="0" algn="ctr">
              <a:buNone/>
            </a:pPr>
            <a:r>
              <a:rPr lang="en-US" sz="2000" i="1" dirty="0"/>
              <a:t>NASA Langley Research Center</a:t>
            </a:r>
          </a:p>
        </p:txBody>
      </p:sp>
      <p:sp>
        <p:nvSpPr>
          <p:cNvPr id="6" name="Text Placeholder 2"/>
          <p:cNvSpPr txBox="1">
            <a:spLocks/>
          </p:cNvSpPr>
          <p:nvPr/>
        </p:nvSpPr>
        <p:spPr>
          <a:xfrm>
            <a:off x="2174033" y="5148305"/>
            <a:ext cx="7843934" cy="538162"/>
          </a:xfrm>
          <a:prstGeom prst="rect">
            <a:avLst/>
          </a:prstGeom>
        </p:spPr>
        <p:txBody>
          <a:bodyPr/>
          <a:lstStyle>
            <a:lvl1pPr marL="342891" indent="-342891" algn="l" rtl="0" eaLnBrk="0" fontAlgn="base" hangingPunct="0">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32" indent="-285744" algn="l" rtl="0" eaLnBrk="0" fontAlgn="base" hangingPunct="0">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ヒラギノ角ゴ Pro W3"/>
              </a:defRPr>
            </a:lvl2pPr>
            <a:lvl3pPr marL="1142971" indent="-228594" algn="l" rtl="0" eaLnBrk="0" fontAlgn="base" hangingPunct="0">
              <a:spcBef>
                <a:spcPct val="20000"/>
              </a:spcBef>
              <a:spcAft>
                <a:spcPct val="0"/>
              </a:spcAft>
              <a:buFont typeface="Wingdings" charset="2"/>
              <a:buChar char="§"/>
              <a:defRPr sz="2000" kern="1200">
                <a:solidFill>
                  <a:schemeClr val="tx1"/>
                </a:solidFill>
                <a:latin typeface="+mn-lt"/>
                <a:ea typeface="MS PGothic" panose="020B0600070205080204" pitchFamily="34" charset="-128"/>
                <a:cs typeface="ヒラギノ角ゴ Pro W3"/>
              </a:defRPr>
            </a:lvl3pPr>
            <a:lvl4pPr marL="1600160" indent="-228594" algn="l" rtl="0" eaLnBrk="0" fontAlgn="base" hangingPunct="0">
              <a:spcBef>
                <a:spcPct val="20000"/>
              </a:spcBef>
              <a:spcAft>
                <a:spcPct val="0"/>
              </a:spcAft>
              <a:buFont typeface="Courier New" charset="0"/>
              <a:buChar char="o"/>
              <a:defRPr kern="1200">
                <a:solidFill>
                  <a:schemeClr val="tx1"/>
                </a:solidFill>
                <a:latin typeface="+mn-lt"/>
                <a:ea typeface="MS PGothic" panose="020B0600070205080204" pitchFamily="34" charset="-128"/>
                <a:cs typeface="ヒラギノ角ゴ Pro W3"/>
              </a:defRPr>
            </a:lvl4pPr>
            <a:lvl5pPr marL="2057349" indent="-228594" algn="l" rtl="0" eaLnBrk="0" fontAlgn="base" hangingPunct="0">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000" dirty="0"/>
              <a:t>183</a:t>
            </a:r>
            <a:r>
              <a:rPr lang="en-US" sz="2000" baseline="30000" dirty="0"/>
              <a:t>rd</a:t>
            </a:r>
            <a:r>
              <a:rPr lang="en-US" sz="2000" dirty="0"/>
              <a:t> Meeting of the Acoustical Society of America</a:t>
            </a:r>
          </a:p>
          <a:p>
            <a:pPr marL="0" indent="0" algn="ctr">
              <a:buNone/>
            </a:pPr>
            <a:r>
              <a:rPr lang="en-US" sz="2000" dirty="0"/>
              <a:t>Nashville, TN</a:t>
            </a:r>
          </a:p>
          <a:p>
            <a:pPr marL="0" indent="0" algn="ctr">
              <a:buNone/>
            </a:pPr>
            <a:r>
              <a:rPr lang="en-US" sz="2000" dirty="0"/>
              <a:t>December 6, 2022</a:t>
            </a:r>
          </a:p>
          <a:p>
            <a:pPr marL="0" indent="0" algn="ctr">
              <a:buNone/>
            </a:pPr>
            <a:r>
              <a:rPr lang="en-US" sz="2000" dirty="0"/>
              <a:t>2aNS7</a:t>
            </a:r>
          </a:p>
        </p:txBody>
      </p:sp>
    </p:spTree>
    <p:extLst>
      <p:ext uri="{BB962C8B-B14F-4D97-AF65-F5344CB8AC3E}">
        <p14:creationId xmlns:p14="http://schemas.microsoft.com/office/powerpoint/2010/main" val="3349502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FCDD74-0BBA-48DA-A4F4-7CA31235CA80}"/>
              </a:ext>
            </a:extLst>
          </p:cNvPr>
          <p:cNvSpPr>
            <a:spLocks noGrp="1"/>
          </p:cNvSpPr>
          <p:nvPr>
            <p:ph idx="1"/>
          </p:nvPr>
        </p:nvSpPr>
        <p:spPr/>
        <p:txBody>
          <a:bodyPr/>
          <a:lstStyle/>
          <a:p>
            <a:r>
              <a:rPr lang="en-US" dirty="0" err="1"/>
              <a:t>Quesst</a:t>
            </a:r>
            <a:r>
              <a:rPr lang="en-US" dirty="0"/>
              <a:t> Mission</a:t>
            </a:r>
          </a:p>
          <a:p>
            <a:r>
              <a:rPr lang="en-US" dirty="0"/>
              <a:t>Need for a noise exposure dose range in community response tests</a:t>
            </a:r>
          </a:p>
          <a:p>
            <a:r>
              <a:rPr lang="en-US" dirty="0"/>
              <a:t>Method for estimating the noise dose range of X-59 aircraft via propagation simulations</a:t>
            </a:r>
          </a:p>
          <a:p>
            <a:r>
              <a:rPr lang="en-US" dirty="0"/>
              <a:t>Assess the typical doses in the inner portion of the carpet</a:t>
            </a:r>
          </a:p>
          <a:p>
            <a:r>
              <a:rPr lang="en-US" dirty="0"/>
              <a:t>Computation of the X-59 single event sonic thump dose range</a:t>
            </a:r>
          </a:p>
          <a:p>
            <a:r>
              <a:rPr lang="en-US" dirty="0"/>
              <a:t>Computation of the daily dose range using the capable operational tempo of the X-59</a:t>
            </a:r>
          </a:p>
          <a:p>
            <a:r>
              <a:rPr lang="en-US" dirty="0"/>
              <a:t>Summary</a:t>
            </a:r>
          </a:p>
        </p:txBody>
      </p:sp>
      <p:sp>
        <p:nvSpPr>
          <p:cNvPr id="3" name="Title 2">
            <a:extLst>
              <a:ext uri="{FF2B5EF4-FFF2-40B4-BE49-F238E27FC236}">
                <a16:creationId xmlns:a16="http://schemas.microsoft.com/office/drawing/2014/main" id="{A8AA024E-6227-4BCF-A646-A5A33A25D070}"/>
              </a:ext>
            </a:extLst>
          </p:cNvPr>
          <p:cNvSpPr>
            <a:spLocks noGrp="1"/>
          </p:cNvSpPr>
          <p:nvPr>
            <p:ph type="title"/>
          </p:nvPr>
        </p:nvSpPr>
        <p:spPr/>
        <p:txBody>
          <a:bodyPr/>
          <a:lstStyle/>
          <a:p>
            <a:r>
              <a:rPr lang="en-US" dirty="0"/>
              <a:t>Outline</a:t>
            </a:r>
          </a:p>
        </p:txBody>
      </p:sp>
    </p:spTree>
    <p:extLst>
      <p:ext uri="{BB962C8B-B14F-4D97-AF65-F5344CB8AC3E}">
        <p14:creationId xmlns:p14="http://schemas.microsoft.com/office/powerpoint/2010/main" val="2585037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304244-6172-496D-940E-4C72668317C1}"/>
              </a:ext>
            </a:extLst>
          </p:cNvPr>
          <p:cNvSpPr>
            <a:spLocks noGrp="1"/>
          </p:cNvSpPr>
          <p:nvPr>
            <p:ph idx="1"/>
          </p:nvPr>
        </p:nvSpPr>
        <p:spPr>
          <a:xfrm>
            <a:off x="111760" y="1221189"/>
            <a:ext cx="3972560" cy="5380856"/>
          </a:xfrm>
        </p:spPr>
        <p:txBody>
          <a:bodyPr/>
          <a:lstStyle/>
          <a:p>
            <a:r>
              <a:rPr lang="en-US"/>
              <a:t>Phase 1:</a:t>
            </a:r>
            <a:br>
              <a:rPr lang="en-US"/>
            </a:br>
            <a:r>
              <a:rPr lang="en-US"/>
              <a:t>Construction, First Flights, and Planning</a:t>
            </a:r>
          </a:p>
        </p:txBody>
      </p:sp>
      <p:sp>
        <p:nvSpPr>
          <p:cNvPr id="3" name="Title 2">
            <a:extLst>
              <a:ext uri="{FF2B5EF4-FFF2-40B4-BE49-F238E27FC236}">
                <a16:creationId xmlns:a16="http://schemas.microsoft.com/office/drawing/2014/main" id="{C548BA77-CA13-4F7E-86B0-EC9D83404EF1}"/>
              </a:ext>
            </a:extLst>
          </p:cNvPr>
          <p:cNvSpPr>
            <a:spLocks noGrp="1"/>
          </p:cNvSpPr>
          <p:nvPr>
            <p:ph type="title"/>
          </p:nvPr>
        </p:nvSpPr>
        <p:spPr>
          <a:xfrm>
            <a:off x="304803" y="167511"/>
            <a:ext cx="10478811" cy="615951"/>
          </a:xfrm>
        </p:spPr>
        <p:txBody>
          <a:bodyPr/>
          <a:lstStyle/>
          <a:p>
            <a:r>
              <a:rPr lang="en-US" sz="2800" err="1"/>
              <a:t>Quesst</a:t>
            </a:r>
            <a:r>
              <a:rPr lang="en-US" sz="2800"/>
              <a:t> Mission: Goal is to provide dose-response data to regulators</a:t>
            </a:r>
          </a:p>
        </p:txBody>
      </p:sp>
      <p:sp>
        <p:nvSpPr>
          <p:cNvPr id="8" name="Content Placeholder 1">
            <a:extLst>
              <a:ext uri="{FF2B5EF4-FFF2-40B4-BE49-F238E27FC236}">
                <a16:creationId xmlns:a16="http://schemas.microsoft.com/office/drawing/2014/main" id="{A650009F-741C-46E1-9AFD-1A38E3373661}"/>
              </a:ext>
            </a:extLst>
          </p:cNvPr>
          <p:cNvSpPr txBox="1">
            <a:spLocks/>
          </p:cNvSpPr>
          <p:nvPr/>
        </p:nvSpPr>
        <p:spPr>
          <a:xfrm>
            <a:off x="4429760" y="1221189"/>
            <a:ext cx="3657600" cy="5380856"/>
          </a:xfrm>
          <a:prstGeom prst="rect">
            <a:avLst/>
          </a:prstGeom>
        </p:spPr>
        <p:txBody>
          <a:bodyPr/>
          <a:lstStyle>
            <a:lvl1pPr marL="342891" indent="-342891" algn="l" rtl="0" eaLnBrk="1" fontAlgn="base" hangingPunct="1">
              <a:spcBef>
                <a:spcPct val="20000"/>
              </a:spcBef>
              <a:spcAft>
                <a:spcPct val="0"/>
              </a:spcAft>
              <a:buClr>
                <a:schemeClr val="accent2">
                  <a:lumMod val="75000"/>
                </a:schemeClr>
              </a:buClr>
              <a:buFont typeface="Wingdings" charset="2"/>
              <a:buChar char="Ø"/>
              <a:defRPr sz="2400" b="1" kern="1200">
                <a:solidFill>
                  <a:schemeClr val="tx1"/>
                </a:solidFill>
                <a:latin typeface="+mn-lt"/>
                <a:ea typeface="ヒラギノ角ゴ Pro W3" pitchFamily="-109" charset="-128"/>
                <a:cs typeface="ヒラギノ角ゴ Pro W3" pitchFamily="-109" charset="-128"/>
              </a:defRPr>
            </a:lvl1pPr>
            <a:lvl2pPr marL="742932" indent="-285744" algn="l" rtl="0" eaLnBrk="1" fontAlgn="base" hangingPunct="1">
              <a:spcBef>
                <a:spcPct val="20000"/>
              </a:spcBef>
              <a:spcAft>
                <a:spcPct val="0"/>
              </a:spcAft>
              <a:buClr>
                <a:schemeClr val="accent1"/>
              </a:buClr>
              <a:buFont typeface="Arial" charset="0"/>
              <a:buChar char="•"/>
              <a:defRPr sz="2000" kern="1200">
                <a:solidFill>
                  <a:schemeClr val="tx1"/>
                </a:solidFill>
                <a:latin typeface="+mn-lt"/>
                <a:ea typeface="ヒラギノ角ゴ Pro W3" pitchFamily="-109" charset="-128"/>
                <a:cs typeface="ヒラギノ角ゴ Pro W3"/>
              </a:defRPr>
            </a:lvl2pPr>
            <a:lvl3pPr marL="1142971" indent="-228594" algn="l" rtl="0" eaLnBrk="1" fontAlgn="base" hangingPunct="1">
              <a:spcBef>
                <a:spcPct val="20000"/>
              </a:spcBef>
              <a:spcAft>
                <a:spcPct val="0"/>
              </a:spcAft>
              <a:buFont typeface="Wingdings" charset="2"/>
              <a:buChar char="§"/>
              <a:defRPr sz="1800" kern="1200">
                <a:solidFill>
                  <a:schemeClr val="tx1"/>
                </a:solidFill>
                <a:latin typeface="+mn-lt"/>
                <a:ea typeface="MS PGothic" panose="020B0600070205080204" pitchFamily="34" charset="-128"/>
                <a:cs typeface="ヒラギノ角ゴ Pro W3"/>
              </a:defRPr>
            </a:lvl3pPr>
            <a:lvl4pPr marL="1600160" indent="-228594" algn="l" rtl="0" eaLnBrk="1" fontAlgn="base" hangingPunct="1">
              <a:spcBef>
                <a:spcPct val="20000"/>
              </a:spcBef>
              <a:spcAft>
                <a:spcPct val="0"/>
              </a:spcAft>
              <a:buFont typeface="Courier New" charset="0"/>
              <a:buChar char="o"/>
              <a:defRPr sz="1600" kern="1200">
                <a:solidFill>
                  <a:schemeClr val="tx1"/>
                </a:solidFill>
                <a:latin typeface="+mn-lt"/>
                <a:ea typeface="MS PGothic" panose="020B0600070205080204" pitchFamily="34" charset="-128"/>
                <a:cs typeface="ヒラギノ角ゴ Pro W3"/>
              </a:defRPr>
            </a:lvl4pPr>
            <a:lvl5pPr marL="2057349" indent="-228594" algn="l" rtl="0" eaLnBrk="1" fontAlgn="base" hangingPunct="1">
              <a:spcBef>
                <a:spcPct val="20000"/>
              </a:spcBef>
              <a:spcAft>
                <a:spcPct val="0"/>
              </a:spcAft>
              <a:buFont typeface="Arial" charset="0"/>
              <a:buChar char="•"/>
              <a:defRPr sz="1600"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t>Phase 2:</a:t>
            </a:r>
            <a:br>
              <a:rPr lang="en-US"/>
            </a:br>
            <a:r>
              <a:rPr lang="en-US"/>
              <a:t>Acoustic Validation</a:t>
            </a:r>
          </a:p>
        </p:txBody>
      </p:sp>
      <p:sp>
        <p:nvSpPr>
          <p:cNvPr id="9" name="Content Placeholder 1">
            <a:extLst>
              <a:ext uri="{FF2B5EF4-FFF2-40B4-BE49-F238E27FC236}">
                <a16:creationId xmlns:a16="http://schemas.microsoft.com/office/drawing/2014/main" id="{1B8C6DCD-603E-4466-A55B-130F76F3E218}"/>
              </a:ext>
            </a:extLst>
          </p:cNvPr>
          <p:cNvSpPr txBox="1">
            <a:spLocks/>
          </p:cNvSpPr>
          <p:nvPr/>
        </p:nvSpPr>
        <p:spPr>
          <a:xfrm>
            <a:off x="8328625" y="1221189"/>
            <a:ext cx="3759200" cy="5380856"/>
          </a:xfrm>
          <a:prstGeom prst="rect">
            <a:avLst/>
          </a:prstGeom>
        </p:spPr>
        <p:txBody>
          <a:bodyPr/>
          <a:lstStyle>
            <a:lvl1pPr marL="342891" indent="-342891" algn="l" rtl="0" eaLnBrk="1" fontAlgn="base" hangingPunct="1">
              <a:spcBef>
                <a:spcPct val="20000"/>
              </a:spcBef>
              <a:spcAft>
                <a:spcPct val="0"/>
              </a:spcAft>
              <a:buClr>
                <a:schemeClr val="accent2">
                  <a:lumMod val="75000"/>
                </a:schemeClr>
              </a:buClr>
              <a:buFont typeface="Wingdings" charset="2"/>
              <a:buChar char="Ø"/>
              <a:defRPr sz="2400" b="1" kern="1200">
                <a:solidFill>
                  <a:schemeClr val="tx1"/>
                </a:solidFill>
                <a:latin typeface="+mn-lt"/>
                <a:ea typeface="ヒラギノ角ゴ Pro W3" pitchFamily="-109" charset="-128"/>
                <a:cs typeface="ヒラギノ角ゴ Pro W3" pitchFamily="-109" charset="-128"/>
              </a:defRPr>
            </a:lvl1pPr>
            <a:lvl2pPr marL="742932" indent="-285744" algn="l" rtl="0" eaLnBrk="1" fontAlgn="base" hangingPunct="1">
              <a:spcBef>
                <a:spcPct val="20000"/>
              </a:spcBef>
              <a:spcAft>
                <a:spcPct val="0"/>
              </a:spcAft>
              <a:buClr>
                <a:schemeClr val="accent1"/>
              </a:buClr>
              <a:buFont typeface="Arial" charset="0"/>
              <a:buChar char="•"/>
              <a:defRPr sz="2000" kern="1200">
                <a:solidFill>
                  <a:schemeClr val="tx1"/>
                </a:solidFill>
                <a:latin typeface="+mn-lt"/>
                <a:ea typeface="ヒラギノ角ゴ Pro W3" pitchFamily="-109" charset="-128"/>
                <a:cs typeface="ヒラギノ角ゴ Pro W3"/>
              </a:defRPr>
            </a:lvl2pPr>
            <a:lvl3pPr marL="1142971" indent="-228594" algn="l" rtl="0" eaLnBrk="1" fontAlgn="base" hangingPunct="1">
              <a:spcBef>
                <a:spcPct val="20000"/>
              </a:spcBef>
              <a:spcAft>
                <a:spcPct val="0"/>
              </a:spcAft>
              <a:buFont typeface="Wingdings" charset="2"/>
              <a:buChar char="§"/>
              <a:defRPr sz="1800" kern="1200">
                <a:solidFill>
                  <a:schemeClr val="tx1"/>
                </a:solidFill>
                <a:latin typeface="+mn-lt"/>
                <a:ea typeface="MS PGothic" panose="020B0600070205080204" pitchFamily="34" charset="-128"/>
                <a:cs typeface="ヒラギノ角ゴ Pro W3"/>
              </a:defRPr>
            </a:lvl3pPr>
            <a:lvl4pPr marL="1600160" indent="-228594" algn="l" rtl="0" eaLnBrk="1" fontAlgn="base" hangingPunct="1">
              <a:spcBef>
                <a:spcPct val="20000"/>
              </a:spcBef>
              <a:spcAft>
                <a:spcPct val="0"/>
              </a:spcAft>
              <a:buFont typeface="Courier New" charset="0"/>
              <a:buChar char="o"/>
              <a:defRPr sz="1600" kern="1200">
                <a:solidFill>
                  <a:schemeClr val="tx1"/>
                </a:solidFill>
                <a:latin typeface="+mn-lt"/>
                <a:ea typeface="MS PGothic" panose="020B0600070205080204" pitchFamily="34" charset="-128"/>
                <a:cs typeface="ヒラギノ角ゴ Pro W3"/>
              </a:defRPr>
            </a:lvl4pPr>
            <a:lvl5pPr marL="2057349" indent="-228594" algn="l" rtl="0" eaLnBrk="1" fontAlgn="base" hangingPunct="1">
              <a:spcBef>
                <a:spcPct val="20000"/>
              </a:spcBef>
              <a:spcAft>
                <a:spcPct val="0"/>
              </a:spcAft>
              <a:buFont typeface="Arial" charset="0"/>
              <a:buChar char="•"/>
              <a:defRPr sz="1600"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t>Phase 3:</a:t>
            </a:r>
            <a:br>
              <a:rPr lang="en-US"/>
            </a:br>
            <a:r>
              <a:rPr lang="en-US"/>
              <a:t>Community Noise Testing</a:t>
            </a:r>
          </a:p>
        </p:txBody>
      </p:sp>
      <p:pic>
        <p:nvPicPr>
          <p:cNvPr id="10" name="Picture 9">
            <a:extLst>
              <a:ext uri="{FF2B5EF4-FFF2-40B4-BE49-F238E27FC236}">
                <a16:creationId xmlns:a16="http://schemas.microsoft.com/office/drawing/2014/main" id="{2159FAD9-908A-4057-A2A4-129BFAD200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423803">
            <a:off x="365117" y="2290371"/>
            <a:ext cx="3749004" cy="1830568"/>
          </a:xfrm>
          <a:prstGeom prst="rect">
            <a:avLst/>
          </a:prstGeom>
        </p:spPr>
      </p:pic>
      <p:pic>
        <p:nvPicPr>
          <p:cNvPr id="11" name="Picture 10">
            <a:extLst>
              <a:ext uri="{FF2B5EF4-FFF2-40B4-BE49-F238E27FC236}">
                <a16:creationId xmlns:a16="http://schemas.microsoft.com/office/drawing/2014/main" id="{4EF3012E-88D5-4114-BFB9-AAF6E9A13C0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3561" y="4435136"/>
            <a:ext cx="10849998" cy="2346799"/>
          </a:xfrm>
          <a:prstGeom prst="rect">
            <a:avLst/>
          </a:prstGeom>
          <a:ln w="28575">
            <a:solidFill>
              <a:schemeClr val="tx1"/>
            </a:solidFill>
          </a:ln>
        </p:spPr>
      </p:pic>
      <p:pic>
        <p:nvPicPr>
          <p:cNvPr id="12" name="Picture 11">
            <a:extLst>
              <a:ext uri="{FF2B5EF4-FFF2-40B4-BE49-F238E27FC236}">
                <a16:creationId xmlns:a16="http://schemas.microsoft.com/office/drawing/2014/main" id="{B2E09FFC-6E4E-476F-A76B-F21A4E03AB9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4016" t="8928" r="5001" b="4563"/>
          <a:stretch/>
        </p:blipFill>
        <p:spPr>
          <a:xfrm>
            <a:off x="4553612" y="1984322"/>
            <a:ext cx="3310426" cy="2360746"/>
          </a:xfrm>
          <a:prstGeom prst="rect">
            <a:avLst/>
          </a:prstGeom>
        </p:spPr>
      </p:pic>
      <p:pic>
        <p:nvPicPr>
          <p:cNvPr id="13" name="Picture 12">
            <a:extLst>
              <a:ext uri="{FF2B5EF4-FFF2-40B4-BE49-F238E27FC236}">
                <a16:creationId xmlns:a16="http://schemas.microsoft.com/office/drawing/2014/main" id="{44B8149E-5AF2-4A85-83E2-CAE933E57E4E}"/>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8611184" y="2019815"/>
            <a:ext cx="3425549" cy="2289759"/>
          </a:xfrm>
          <a:prstGeom prst="rect">
            <a:avLst/>
          </a:prstGeom>
        </p:spPr>
      </p:pic>
    </p:spTree>
    <p:extLst>
      <p:ext uri="{BB962C8B-B14F-4D97-AF65-F5344CB8AC3E}">
        <p14:creationId xmlns:p14="http://schemas.microsoft.com/office/powerpoint/2010/main" val="2479262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1600" y="1221189"/>
            <a:ext cx="6695442" cy="5380856"/>
          </a:xfrm>
        </p:spPr>
        <p:txBody>
          <a:bodyPr/>
          <a:lstStyle/>
          <a:p>
            <a:r>
              <a:rPr lang="en-US" dirty="0"/>
              <a:t>A noise dose range is needed for designing and planning the X-59 community response tests</a:t>
            </a:r>
          </a:p>
          <a:p>
            <a:pPr lvl="1"/>
            <a:r>
              <a:rPr lang="en-US" dirty="0"/>
              <a:t>It is desirable to use the same noise dose range at each test site</a:t>
            </a:r>
          </a:p>
          <a:p>
            <a:r>
              <a:rPr lang="en-US" dirty="0"/>
              <a:t>X-59 trajectory and trim can be adjusted to produce a range of sonic thump levels</a:t>
            </a:r>
          </a:p>
          <a:p>
            <a:r>
              <a:rPr lang="en-US" dirty="0"/>
              <a:t>Simulated acoustic data is used prior to X-59 first flights to help with test planning</a:t>
            </a:r>
          </a:p>
          <a:p>
            <a:pPr lvl="1"/>
            <a:endParaRPr lang="en-US" dirty="0"/>
          </a:p>
        </p:txBody>
      </p:sp>
      <p:sp>
        <p:nvSpPr>
          <p:cNvPr id="3" name="Title 2"/>
          <p:cNvSpPr>
            <a:spLocks noGrp="1"/>
          </p:cNvSpPr>
          <p:nvPr>
            <p:ph type="title"/>
          </p:nvPr>
        </p:nvSpPr>
        <p:spPr/>
        <p:txBody>
          <a:bodyPr/>
          <a:lstStyle/>
          <a:p>
            <a:r>
              <a:rPr lang="en-US" dirty="0"/>
              <a:t>Motivation for estimating the noise dose range</a:t>
            </a:r>
          </a:p>
        </p:txBody>
      </p:sp>
      <p:grpSp>
        <p:nvGrpSpPr>
          <p:cNvPr id="11" name="Group 10">
            <a:extLst>
              <a:ext uri="{FF2B5EF4-FFF2-40B4-BE49-F238E27FC236}">
                <a16:creationId xmlns:a16="http://schemas.microsoft.com/office/drawing/2014/main" id="{8FDBFB5C-F424-46B6-9892-5D502715FBD6}"/>
              </a:ext>
            </a:extLst>
          </p:cNvPr>
          <p:cNvGrpSpPr/>
          <p:nvPr/>
        </p:nvGrpSpPr>
        <p:grpSpPr>
          <a:xfrm>
            <a:off x="6901191" y="1268800"/>
            <a:ext cx="4484134" cy="5421689"/>
            <a:chOff x="6352551" y="1045554"/>
            <a:chExt cx="4484134" cy="5421689"/>
          </a:xfrm>
        </p:grpSpPr>
        <p:grpSp>
          <p:nvGrpSpPr>
            <p:cNvPr id="4" name="Group 3">
              <a:extLst>
                <a:ext uri="{FF2B5EF4-FFF2-40B4-BE49-F238E27FC236}">
                  <a16:creationId xmlns:a16="http://schemas.microsoft.com/office/drawing/2014/main" id="{F009F717-9177-4FEB-BC0A-13DB0E260AA8}"/>
                </a:ext>
              </a:extLst>
            </p:cNvPr>
            <p:cNvGrpSpPr/>
            <p:nvPr/>
          </p:nvGrpSpPr>
          <p:grpSpPr>
            <a:xfrm>
              <a:off x="6979920" y="1045554"/>
              <a:ext cx="3856765" cy="5421689"/>
              <a:chOff x="8440250" y="1793412"/>
              <a:chExt cx="2411900" cy="3390554"/>
            </a:xfrm>
          </p:grpSpPr>
          <p:grpSp>
            <p:nvGrpSpPr>
              <p:cNvPr id="5" name="Group 4">
                <a:extLst>
                  <a:ext uri="{FF2B5EF4-FFF2-40B4-BE49-F238E27FC236}">
                    <a16:creationId xmlns:a16="http://schemas.microsoft.com/office/drawing/2014/main" id="{BAEE7E22-25E3-4B37-9A6F-81813A3FE2BF}"/>
                  </a:ext>
                </a:extLst>
              </p:cNvPr>
              <p:cNvGrpSpPr/>
              <p:nvPr/>
            </p:nvGrpSpPr>
            <p:grpSpPr>
              <a:xfrm>
                <a:off x="8440250" y="1793412"/>
                <a:ext cx="2411900" cy="3390554"/>
                <a:chOff x="8440250" y="1793412"/>
                <a:chExt cx="2411900" cy="3390554"/>
              </a:xfrm>
            </p:grpSpPr>
            <p:pic>
              <p:nvPicPr>
                <p:cNvPr id="7" name="Picture 6">
                  <a:extLst>
                    <a:ext uri="{FF2B5EF4-FFF2-40B4-BE49-F238E27FC236}">
                      <a16:creationId xmlns:a16="http://schemas.microsoft.com/office/drawing/2014/main" id="{802FDE52-6717-452B-9020-982F0065657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6978"/>
                <a:stretch/>
              </p:blipFill>
              <p:spPr>
                <a:xfrm>
                  <a:off x="8440250" y="1793412"/>
                  <a:ext cx="2411900" cy="2890109"/>
                </a:xfrm>
                <a:prstGeom prst="rect">
                  <a:avLst/>
                </a:prstGeom>
              </p:spPr>
            </p:pic>
            <p:sp>
              <p:nvSpPr>
                <p:cNvPr id="8" name="TextBox 7">
                  <a:extLst>
                    <a:ext uri="{FF2B5EF4-FFF2-40B4-BE49-F238E27FC236}">
                      <a16:creationId xmlns:a16="http://schemas.microsoft.com/office/drawing/2014/main" id="{1373089E-8123-4312-83B6-79C07C31A7A6}"/>
                    </a:ext>
                  </a:extLst>
                </p:cNvPr>
                <p:cNvSpPr txBox="1"/>
                <p:nvPr/>
              </p:nvSpPr>
              <p:spPr>
                <a:xfrm>
                  <a:off x="9145062" y="5025175"/>
                  <a:ext cx="1279350" cy="158791"/>
                </a:xfrm>
                <a:prstGeom prst="rect">
                  <a:avLst/>
                </a:prstGeom>
                <a:noFill/>
              </p:spPr>
              <p:txBody>
                <a:bodyPr wrap="none" rtlCol="0">
                  <a:spAutoFit/>
                </a:bodyPr>
                <a:lstStyle/>
                <a:p>
                  <a:pPr algn="ctr"/>
                  <a:r>
                    <a:rPr lang="en-US" sz="1050" dirty="0"/>
                    <a:t>From Lee </a:t>
                  </a:r>
                  <a:r>
                    <a:rPr lang="en-US" sz="1050" i="1" dirty="0"/>
                    <a:t>et al.</a:t>
                  </a:r>
                  <a:r>
                    <a:rPr lang="en-US" sz="1050" dirty="0"/>
                    <a:t> in</a:t>
                  </a:r>
                  <a:r>
                    <a:rPr lang="en-US" sz="1050" i="1" dirty="0"/>
                    <a:t> JASA</a:t>
                  </a:r>
                  <a:r>
                    <a:rPr lang="en-US" sz="1050" dirty="0"/>
                    <a:t>, April 2020</a:t>
                  </a:r>
                </a:p>
              </p:txBody>
            </p:sp>
          </p:grpSp>
          <p:pic>
            <p:nvPicPr>
              <p:cNvPr id="6" name="Picture 5">
                <a:extLst>
                  <a:ext uri="{FF2B5EF4-FFF2-40B4-BE49-F238E27FC236}">
                    <a16:creationId xmlns:a16="http://schemas.microsoft.com/office/drawing/2014/main" id="{431F273B-6073-4DD8-9A06-17355B19947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1677" t="42483" r="1877" b="42149"/>
              <a:stretch/>
            </p:blipFill>
            <p:spPr>
              <a:xfrm>
                <a:off x="8896900" y="1967336"/>
                <a:ext cx="749300" cy="381000"/>
              </a:xfrm>
              <a:prstGeom prst="rect">
                <a:avLst/>
              </a:prstGeom>
              <a:ln>
                <a:solidFill>
                  <a:schemeClr val="tx1"/>
                </a:solidFill>
              </a:ln>
            </p:spPr>
          </p:pic>
        </p:grpSp>
        <p:sp>
          <p:nvSpPr>
            <p:cNvPr id="9" name="TextBox 8">
              <a:extLst>
                <a:ext uri="{FF2B5EF4-FFF2-40B4-BE49-F238E27FC236}">
                  <a16:creationId xmlns:a16="http://schemas.microsoft.com/office/drawing/2014/main" id="{EDD5F342-4078-41B9-83FB-81CF74257721}"/>
                </a:ext>
              </a:extLst>
            </p:cNvPr>
            <p:cNvSpPr txBox="1"/>
            <p:nvPr/>
          </p:nvSpPr>
          <p:spPr>
            <a:xfrm>
              <a:off x="7874000" y="5667003"/>
              <a:ext cx="2511661" cy="523220"/>
            </a:xfrm>
            <a:prstGeom prst="rect">
              <a:avLst/>
            </a:prstGeom>
            <a:noFill/>
          </p:spPr>
          <p:txBody>
            <a:bodyPr wrap="square" rtlCol="0">
              <a:spAutoFit/>
            </a:bodyPr>
            <a:lstStyle/>
            <a:p>
              <a:pPr algn="ctr"/>
              <a:r>
                <a:rPr lang="en-US" sz="2800" dirty="0"/>
                <a:t>Noise Dose</a:t>
              </a:r>
            </a:p>
          </p:txBody>
        </p:sp>
        <p:sp>
          <p:nvSpPr>
            <p:cNvPr id="10" name="TextBox 9">
              <a:extLst>
                <a:ext uri="{FF2B5EF4-FFF2-40B4-BE49-F238E27FC236}">
                  <a16:creationId xmlns:a16="http://schemas.microsoft.com/office/drawing/2014/main" id="{8F75D697-097F-46D0-A9D9-C7D6C033A2EB}"/>
                </a:ext>
              </a:extLst>
            </p:cNvPr>
            <p:cNvSpPr txBox="1"/>
            <p:nvPr/>
          </p:nvSpPr>
          <p:spPr>
            <a:xfrm rot="16200000">
              <a:off x="5608643" y="2888310"/>
              <a:ext cx="2011036" cy="523220"/>
            </a:xfrm>
            <a:prstGeom prst="rect">
              <a:avLst/>
            </a:prstGeom>
            <a:noFill/>
          </p:spPr>
          <p:txBody>
            <a:bodyPr wrap="square" rtlCol="0">
              <a:spAutoFit/>
            </a:bodyPr>
            <a:lstStyle/>
            <a:p>
              <a:pPr algn="ctr"/>
              <a:r>
                <a:rPr lang="en-US" sz="2800" dirty="0"/>
                <a:t>Response</a:t>
              </a:r>
            </a:p>
          </p:txBody>
        </p:sp>
      </p:grpSp>
    </p:spTree>
    <p:extLst>
      <p:ext uri="{BB962C8B-B14F-4D97-AF65-F5344CB8AC3E}">
        <p14:creationId xmlns:p14="http://schemas.microsoft.com/office/powerpoint/2010/main" val="247995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EAF23DE-5EC6-4A8D-A170-91BC5E90167F}"/>
              </a:ext>
            </a:extLst>
          </p:cNvPr>
          <p:cNvSpPr>
            <a:spLocks noGrp="1"/>
          </p:cNvSpPr>
          <p:nvPr>
            <p:ph idx="1"/>
          </p:nvPr>
        </p:nvSpPr>
        <p:spPr>
          <a:xfrm>
            <a:off x="101599" y="2604397"/>
            <a:ext cx="4231283" cy="2540951"/>
          </a:xfrm>
        </p:spPr>
        <p:txBody>
          <a:bodyPr/>
          <a:lstStyle/>
          <a:p>
            <a:pPr>
              <a:spcBef>
                <a:spcPts val="576"/>
              </a:spcBef>
            </a:pPr>
            <a:r>
              <a:rPr lang="en-US" sz="2000" dirty="0"/>
              <a:t>2 CFD near-field pressure cylinders were produced</a:t>
            </a:r>
          </a:p>
          <a:p>
            <a:pPr lvl="1">
              <a:spcBef>
                <a:spcPts val="576"/>
              </a:spcBef>
            </a:pPr>
            <a:r>
              <a:rPr lang="en-US" sz="1800" dirty="0"/>
              <a:t>Cart3D: inviscid</a:t>
            </a:r>
          </a:p>
          <a:p>
            <a:pPr lvl="1">
              <a:spcBef>
                <a:spcPts val="576"/>
              </a:spcBef>
            </a:pPr>
            <a:r>
              <a:rPr lang="en-US" sz="1800" dirty="0"/>
              <a:t>FUN3D: includes viscosity</a:t>
            </a:r>
          </a:p>
          <a:p>
            <a:pPr>
              <a:spcBef>
                <a:spcPts val="576"/>
              </a:spcBef>
            </a:pPr>
            <a:r>
              <a:rPr lang="en-US" sz="2000" dirty="0"/>
              <a:t>Min: 53,200 ft at Mach 1.4</a:t>
            </a:r>
          </a:p>
          <a:p>
            <a:pPr>
              <a:spcBef>
                <a:spcPts val="576"/>
              </a:spcBef>
            </a:pPr>
            <a:r>
              <a:rPr lang="en-US" sz="2000" dirty="0"/>
              <a:t>Max: 43,000 ft at Mach 1.3</a:t>
            </a:r>
          </a:p>
          <a:p>
            <a:pPr>
              <a:spcBef>
                <a:spcPts val="576"/>
              </a:spcBef>
            </a:pPr>
            <a:r>
              <a:rPr lang="en-US" sz="2000" dirty="0"/>
              <a:t>Near-field data were propagated through a standard atmosphere</a:t>
            </a:r>
          </a:p>
        </p:txBody>
      </p:sp>
      <p:sp>
        <p:nvSpPr>
          <p:cNvPr id="3" name="Title 2">
            <a:extLst>
              <a:ext uri="{FF2B5EF4-FFF2-40B4-BE49-F238E27FC236}">
                <a16:creationId xmlns:a16="http://schemas.microsoft.com/office/drawing/2014/main" id="{40BD0490-130D-4DC5-A25A-AE4F06F7213C}"/>
              </a:ext>
            </a:extLst>
          </p:cNvPr>
          <p:cNvSpPr>
            <a:spLocks noGrp="1"/>
          </p:cNvSpPr>
          <p:nvPr>
            <p:ph type="title"/>
          </p:nvPr>
        </p:nvSpPr>
        <p:spPr/>
        <p:txBody>
          <a:bodyPr/>
          <a:lstStyle/>
          <a:p>
            <a:r>
              <a:rPr lang="en-US" sz="3200" dirty="0"/>
              <a:t>X-59’s min and max loudness</a:t>
            </a:r>
            <a:r>
              <a:rPr lang="en-US" sz="3200" baseline="30000" dirty="0"/>
              <a:t>1</a:t>
            </a:r>
            <a:r>
              <a:rPr lang="en-US" sz="3200" dirty="0"/>
              <a:t> in a standar</a:t>
            </a:r>
            <a:r>
              <a:rPr lang="en-US" dirty="0"/>
              <a:t>d atmosphere</a:t>
            </a:r>
            <a:r>
              <a:rPr lang="en-US" baseline="30000" dirty="0"/>
              <a:t>2</a:t>
            </a:r>
            <a:endParaRPr lang="en-US" dirty="0"/>
          </a:p>
        </p:txBody>
      </p:sp>
      <p:pic>
        <p:nvPicPr>
          <p:cNvPr id="5" name="Graphic 4">
            <a:extLst>
              <a:ext uri="{FF2B5EF4-FFF2-40B4-BE49-F238E27FC236}">
                <a16:creationId xmlns:a16="http://schemas.microsoft.com/office/drawing/2014/main" id="{D34D90C0-FA7F-4251-96F9-71ECCC00B3A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7251" y="1204678"/>
            <a:ext cx="3657599" cy="2743200"/>
          </a:xfrm>
          <a:prstGeom prst="rect">
            <a:avLst/>
          </a:prstGeom>
        </p:spPr>
      </p:pic>
      <p:pic>
        <p:nvPicPr>
          <p:cNvPr id="7" name="Graphic 6">
            <a:extLst>
              <a:ext uri="{FF2B5EF4-FFF2-40B4-BE49-F238E27FC236}">
                <a16:creationId xmlns:a16="http://schemas.microsoft.com/office/drawing/2014/main" id="{E6245A5F-C8FE-4679-9477-E587E997D9F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8350674" y="3947878"/>
            <a:ext cx="3657599" cy="2743199"/>
          </a:xfrm>
          <a:prstGeom prst="rect">
            <a:avLst/>
          </a:prstGeom>
        </p:spPr>
      </p:pic>
      <p:pic>
        <p:nvPicPr>
          <p:cNvPr id="9" name="Graphic 8">
            <a:extLst>
              <a:ext uri="{FF2B5EF4-FFF2-40B4-BE49-F238E27FC236}">
                <a16:creationId xmlns:a16="http://schemas.microsoft.com/office/drawing/2014/main" id="{6DB02345-1A25-4825-A7F7-071A4A04608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797250" y="3947878"/>
            <a:ext cx="3657599" cy="2743199"/>
          </a:xfrm>
          <a:prstGeom prst="rect">
            <a:avLst/>
          </a:prstGeom>
        </p:spPr>
      </p:pic>
      <p:pic>
        <p:nvPicPr>
          <p:cNvPr id="11" name="Graphic 10">
            <a:extLst>
              <a:ext uri="{FF2B5EF4-FFF2-40B4-BE49-F238E27FC236}">
                <a16:creationId xmlns:a16="http://schemas.microsoft.com/office/drawing/2014/main" id="{EC2E14FF-29B2-4545-A115-6BF5C787D08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350675" y="1204678"/>
            <a:ext cx="3657599" cy="2743200"/>
          </a:xfrm>
          <a:prstGeom prst="rect">
            <a:avLst/>
          </a:prstGeom>
        </p:spPr>
      </p:pic>
      <p:sp>
        <p:nvSpPr>
          <p:cNvPr id="21" name="TextBox 20">
            <a:extLst>
              <a:ext uri="{FF2B5EF4-FFF2-40B4-BE49-F238E27FC236}">
                <a16:creationId xmlns:a16="http://schemas.microsoft.com/office/drawing/2014/main" id="{E2991DD1-DA87-4224-B134-4275B369E423}"/>
              </a:ext>
            </a:extLst>
          </p:cNvPr>
          <p:cNvSpPr txBox="1"/>
          <p:nvPr/>
        </p:nvSpPr>
        <p:spPr>
          <a:xfrm>
            <a:off x="8673121" y="1078832"/>
            <a:ext cx="3112712" cy="369332"/>
          </a:xfrm>
          <a:prstGeom prst="rect">
            <a:avLst/>
          </a:prstGeom>
          <a:noFill/>
        </p:spPr>
        <p:txBody>
          <a:bodyPr wrap="none" rtlCol="0">
            <a:spAutoFit/>
          </a:bodyPr>
          <a:lstStyle/>
          <a:p>
            <a:r>
              <a:rPr lang="en-US" dirty="0"/>
              <a:t>Undertrack Ground Waveforms</a:t>
            </a:r>
          </a:p>
        </p:txBody>
      </p:sp>
      <p:sp>
        <p:nvSpPr>
          <p:cNvPr id="22" name="TextBox 21">
            <a:extLst>
              <a:ext uri="{FF2B5EF4-FFF2-40B4-BE49-F238E27FC236}">
                <a16:creationId xmlns:a16="http://schemas.microsoft.com/office/drawing/2014/main" id="{A92EC5C8-B139-4F8E-B93E-35C1A5AF303C}"/>
              </a:ext>
            </a:extLst>
          </p:cNvPr>
          <p:cNvSpPr txBox="1"/>
          <p:nvPr/>
        </p:nvSpPr>
        <p:spPr>
          <a:xfrm>
            <a:off x="4960488" y="1047401"/>
            <a:ext cx="3271921" cy="369332"/>
          </a:xfrm>
          <a:prstGeom prst="rect">
            <a:avLst/>
          </a:prstGeom>
          <a:noFill/>
        </p:spPr>
        <p:txBody>
          <a:bodyPr wrap="none" rtlCol="0">
            <a:spAutoFit/>
          </a:bodyPr>
          <a:lstStyle/>
          <a:p>
            <a:r>
              <a:rPr lang="en-US" dirty="0"/>
              <a:t>Undertrack Nearfield Waveforms</a:t>
            </a:r>
          </a:p>
        </p:txBody>
      </p:sp>
      <p:cxnSp>
        <p:nvCxnSpPr>
          <p:cNvPr id="23" name="Straight Connector 22">
            <a:extLst>
              <a:ext uri="{FF2B5EF4-FFF2-40B4-BE49-F238E27FC236}">
                <a16:creationId xmlns:a16="http://schemas.microsoft.com/office/drawing/2014/main" id="{4FF4FAC7-0A61-4595-BB41-CD8A180D9332}"/>
              </a:ext>
            </a:extLst>
          </p:cNvPr>
          <p:cNvCxnSpPr>
            <a:cxnSpLocks/>
          </p:cNvCxnSpPr>
          <p:nvPr/>
        </p:nvCxnSpPr>
        <p:spPr>
          <a:xfrm>
            <a:off x="4551154" y="3977287"/>
            <a:ext cx="7522803" cy="0"/>
          </a:xfrm>
          <a:prstGeom prst="line">
            <a:avLst/>
          </a:prstGeom>
          <a:ln w="19050"/>
        </p:spPr>
        <p:style>
          <a:lnRef idx="1">
            <a:schemeClr val="dk1"/>
          </a:lnRef>
          <a:fillRef idx="0">
            <a:schemeClr val="dk1"/>
          </a:fillRef>
          <a:effectRef idx="0">
            <a:schemeClr val="dk1"/>
          </a:effectRef>
          <a:fontRef idx="minor">
            <a:schemeClr val="tx1"/>
          </a:fontRef>
        </p:style>
      </p:cxnSp>
      <p:pic>
        <p:nvPicPr>
          <p:cNvPr id="24" name="Picture 23">
            <a:extLst>
              <a:ext uri="{FF2B5EF4-FFF2-40B4-BE49-F238E27FC236}">
                <a16:creationId xmlns:a16="http://schemas.microsoft.com/office/drawing/2014/main" id="{74468E44-E85B-415A-8CCD-061CFD51C56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366981" y="3020320"/>
            <a:ext cx="1959867" cy="956967"/>
          </a:xfrm>
          <a:prstGeom prst="rect">
            <a:avLst/>
          </a:prstGeom>
        </p:spPr>
      </p:pic>
      <p:sp>
        <p:nvSpPr>
          <p:cNvPr id="25" name="TextBox 24">
            <a:extLst>
              <a:ext uri="{FF2B5EF4-FFF2-40B4-BE49-F238E27FC236}">
                <a16:creationId xmlns:a16="http://schemas.microsoft.com/office/drawing/2014/main" id="{2C004FD1-281C-4C52-8CF2-ABF23DF4A0A3}"/>
              </a:ext>
            </a:extLst>
          </p:cNvPr>
          <p:cNvSpPr txBox="1"/>
          <p:nvPr/>
        </p:nvSpPr>
        <p:spPr>
          <a:xfrm>
            <a:off x="192589" y="5435725"/>
            <a:ext cx="4292881" cy="1384995"/>
          </a:xfrm>
          <a:prstGeom prst="rect">
            <a:avLst/>
          </a:prstGeom>
          <a:noFill/>
        </p:spPr>
        <p:txBody>
          <a:bodyPr wrap="square" rtlCol="0">
            <a:spAutoFit/>
          </a:bodyPr>
          <a:lstStyle/>
          <a:p>
            <a:r>
              <a:rPr lang="en-US" sz="1400" dirty="0"/>
              <a:t>1. M. Aftosmis et al., “Adjoint-Based Minimization of X-59 Sonic Boom Noise Via Control Surfaces,” AIAA 2021-3030; </a:t>
            </a:r>
            <a:r>
              <a:rPr lang="en-US" sz="1400" dirty="0" err="1"/>
              <a:t>doi</a:t>
            </a:r>
            <a:r>
              <a:rPr lang="en-US" sz="1400" dirty="0"/>
              <a:t>: </a:t>
            </a:r>
            <a:r>
              <a:rPr lang="en-US" sz="1400" u="sng" dirty="0">
                <a:solidFill>
                  <a:srgbClr val="006FD6"/>
                </a:solidFill>
                <a:hlinkClick r:id="rId12">
                  <a:extLst>
                    <a:ext uri="{A12FA001-AC4F-418D-AE19-62706E023703}">
                      <ahyp:hlinkClr xmlns:ahyp="http://schemas.microsoft.com/office/drawing/2018/hyperlinkcolor" val="tx"/>
                    </a:ext>
                  </a:extLst>
                </a:hlinkClick>
              </a:rPr>
              <a:t>10.2514/6.2021-3030</a:t>
            </a:r>
            <a:endParaRPr lang="en-US" sz="1400" dirty="0"/>
          </a:p>
          <a:p>
            <a:r>
              <a:rPr lang="en-US" sz="1400" dirty="0"/>
              <a:t>2. ICAO 7488/3 temperature and pressure, no wind, and ISO 5878 Addendum 2 (0 to 8 km) ISO9613-1 Annex C (above 8 km) humidity profile</a:t>
            </a:r>
          </a:p>
        </p:txBody>
      </p:sp>
      <p:sp>
        <p:nvSpPr>
          <p:cNvPr id="27" name="TextBox 26">
            <a:extLst>
              <a:ext uri="{FF2B5EF4-FFF2-40B4-BE49-F238E27FC236}">
                <a16:creationId xmlns:a16="http://schemas.microsoft.com/office/drawing/2014/main" id="{65D22372-29BA-4331-BD94-FBBA342095B3}"/>
              </a:ext>
            </a:extLst>
          </p:cNvPr>
          <p:cNvSpPr txBox="1"/>
          <p:nvPr/>
        </p:nvSpPr>
        <p:spPr>
          <a:xfrm rot="16200000">
            <a:off x="3822205" y="5129512"/>
            <a:ext cx="1827231" cy="369332"/>
          </a:xfrm>
          <a:prstGeom prst="rect">
            <a:avLst/>
          </a:prstGeom>
          <a:noFill/>
        </p:spPr>
        <p:txBody>
          <a:bodyPr wrap="none" rtlCol="0">
            <a:spAutoFit/>
          </a:bodyPr>
          <a:lstStyle/>
          <a:p>
            <a:r>
              <a:rPr lang="en-US" dirty="0"/>
              <a:t>Ground Loudness</a:t>
            </a:r>
          </a:p>
        </p:txBody>
      </p:sp>
      <p:grpSp>
        <p:nvGrpSpPr>
          <p:cNvPr id="31" name="Group 30">
            <a:extLst>
              <a:ext uri="{FF2B5EF4-FFF2-40B4-BE49-F238E27FC236}">
                <a16:creationId xmlns:a16="http://schemas.microsoft.com/office/drawing/2014/main" id="{A11DAD87-FF10-417A-A4F3-9E57B205E359}"/>
              </a:ext>
            </a:extLst>
          </p:cNvPr>
          <p:cNvGrpSpPr/>
          <p:nvPr/>
        </p:nvGrpSpPr>
        <p:grpSpPr>
          <a:xfrm>
            <a:off x="1198855" y="1232067"/>
            <a:ext cx="2036770" cy="1265431"/>
            <a:chOff x="1610670" y="1571180"/>
            <a:chExt cx="2036770" cy="1265431"/>
          </a:xfrm>
        </p:grpSpPr>
        <p:grpSp>
          <p:nvGrpSpPr>
            <p:cNvPr id="13" name="Group 12">
              <a:extLst>
                <a:ext uri="{FF2B5EF4-FFF2-40B4-BE49-F238E27FC236}">
                  <a16:creationId xmlns:a16="http://schemas.microsoft.com/office/drawing/2014/main" id="{6B2A8B7C-592A-4C35-B2F4-D39BD1F3DB5D}"/>
                </a:ext>
              </a:extLst>
            </p:cNvPr>
            <p:cNvGrpSpPr/>
            <p:nvPr/>
          </p:nvGrpSpPr>
          <p:grpSpPr>
            <a:xfrm>
              <a:off x="1610670" y="1571180"/>
              <a:ext cx="2036770" cy="1265431"/>
              <a:chOff x="671644" y="1257235"/>
              <a:chExt cx="2036770" cy="1265431"/>
            </a:xfrm>
          </p:grpSpPr>
          <p:sp>
            <p:nvSpPr>
              <p:cNvPr id="14" name="Rectangle 13">
                <a:extLst>
                  <a:ext uri="{FF2B5EF4-FFF2-40B4-BE49-F238E27FC236}">
                    <a16:creationId xmlns:a16="http://schemas.microsoft.com/office/drawing/2014/main" id="{0CBEC721-7507-4029-A13A-A537EBC6C43B}"/>
                  </a:ext>
                </a:extLst>
              </p:cNvPr>
              <p:cNvSpPr/>
              <p:nvPr/>
            </p:nvSpPr>
            <p:spPr>
              <a:xfrm>
                <a:off x="671644" y="1257235"/>
                <a:ext cx="2036770" cy="126543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4CA49C14-9586-444B-B0E0-5440CE29B05F}"/>
                  </a:ext>
                </a:extLst>
              </p:cNvPr>
              <p:cNvCxnSpPr>
                <a:cxnSpLocks/>
              </p:cNvCxnSpPr>
              <p:nvPr/>
            </p:nvCxnSpPr>
            <p:spPr>
              <a:xfrm>
                <a:off x="803724" y="2047950"/>
                <a:ext cx="477000" cy="0"/>
              </a:xfrm>
              <a:prstGeom prst="line">
                <a:avLst/>
              </a:prstGeom>
              <a:ln w="28575">
                <a:solidFill>
                  <a:srgbClr val="0033CC"/>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1273435-5546-438F-9EC4-E850759FFD45}"/>
                  </a:ext>
                </a:extLst>
              </p:cNvPr>
              <p:cNvCxnSpPr>
                <a:cxnSpLocks/>
              </p:cNvCxnSpPr>
              <p:nvPr/>
            </p:nvCxnSpPr>
            <p:spPr>
              <a:xfrm>
                <a:off x="803724" y="2338000"/>
                <a:ext cx="477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50E5606-3256-41B9-A94F-4BDB30ED32E6}"/>
                  </a:ext>
                </a:extLst>
              </p:cNvPr>
              <p:cNvCxnSpPr>
                <a:cxnSpLocks/>
              </p:cNvCxnSpPr>
              <p:nvPr/>
            </p:nvCxnSpPr>
            <p:spPr>
              <a:xfrm>
                <a:off x="803724" y="1464303"/>
                <a:ext cx="477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9C26E0E-C656-4D5F-8476-26BD11B276CF}"/>
                  </a:ext>
                </a:extLst>
              </p:cNvPr>
              <p:cNvSpPr txBox="1"/>
              <p:nvPr/>
            </p:nvSpPr>
            <p:spPr>
              <a:xfrm>
                <a:off x="1378268" y="1257235"/>
                <a:ext cx="1310846" cy="369332"/>
              </a:xfrm>
              <a:prstGeom prst="rect">
                <a:avLst/>
              </a:prstGeom>
              <a:noFill/>
            </p:spPr>
            <p:txBody>
              <a:bodyPr wrap="square" rtlCol="0">
                <a:spAutoFit/>
              </a:bodyPr>
              <a:lstStyle/>
              <a:p>
                <a:r>
                  <a:rPr lang="en-US" dirty="0"/>
                  <a:t>FUN3D Max</a:t>
                </a:r>
              </a:p>
            </p:txBody>
          </p:sp>
          <p:sp>
            <p:nvSpPr>
              <p:cNvPr id="19" name="TextBox 18">
                <a:extLst>
                  <a:ext uri="{FF2B5EF4-FFF2-40B4-BE49-F238E27FC236}">
                    <a16:creationId xmlns:a16="http://schemas.microsoft.com/office/drawing/2014/main" id="{01E9945A-210F-417C-8E69-B5F152DBB06E}"/>
                  </a:ext>
                </a:extLst>
              </p:cNvPr>
              <p:cNvSpPr txBox="1"/>
              <p:nvPr/>
            </p:nvSpPr>
            <p:spPr>
              <a:xfrm>
                <a:off x="1378267" y="1837988"/>
                <a:ext cx="1310846" cy="369332"/>
              </a:xfrm>
              <a:prstGeom prst="rect">
                <a:avLst/>
              </a:prstGeom>
              <a:noFill/>
            </p:spPr>
            <p:txBody>
              <a:bodyPr wrap="square" rtlCol="0">
                <a:spAutoFit/>
              </a:bodyPr>
              <a:lstStyle/>
              <a:p>
                <a:r>
                  <a:rPr lang="en-US" dirty="0"/>
                  <a:t>FUN3D Min</a:t>
                </a:r>
              </a:p>
            </p:txBody>
          </p:sp>
          <p:sp>
            <p:nvSpPr>
              <p:cNvPr id="20" name="TextBox 19">
                <a:extLst>
                  <a:ext uri="{FF2B5EF4-FFF2-40B4-BE49-F238E27FC236}">
                    <a16:creationId xmlns:a16="http://schemas.microsoft.com/office/drawing/2014/main" id="{F7486B14-167E-42C4-9826-FA4504112CD4}"/>
                  </a:ext>
                </a:extLst>
              </p:cNvPr>
              <p:cNvSpPr txBox="1"/>
              <p:nvPr/>
            </p:nvSpPr>
            <p:spPr>
              <a:xfrm>
                <a:off x="1378267" y="2153334"/>
                <a:ext cx="1310846" cy="369332"/>
              </a:xfrm>
              <a:prstGeom prst="rect">
                <a:avLst/>
              </a:prstGeom>
              <a:noFill/>
            </p:spPr>
            <p:txBody>
              <a:bodyPr wrap="square" rtlCol="0">
                <a:spAutoFit/>
              </a:bodyPr>
              <a:lstStyle/>
              <a:p>
                <a:r>
                  <a:rPr lang="en-US" dirty="0"/>
                  <a:t>Cart3D Min</a:t>
                </a:r>
              </a:p>
            </p:txBody>
          </p:sp>
        </p:grpSp>
        <p:cxnSp>
          <p:nvCxnSpPr>
            <p:cNvPr id="29" name="Straight Connector 28">
              <a:extLst>
                <a:ext uri="{FF2B5EF4-FFF2-40B4-BE49-F238E27FC236}">
                  <a16:creationId xmlns:a16="http://schemas.microsoft.com/office/drawing/2014/main" id="{6967E8DD-D530-4006-A36A-D6A9E34EB704}"/>
                </a:ext>
              </a:extLst>
            </p:cNvPr>
            <p:cNvCxnSpPr>
              <a:cxnSpLocks/>
            </p:cNvCxnSpPr>
            <p:nvPr/>
          </p:nvCxnSpPr>
          <p:spPr>
            <a:xfrm>
              <a:off x="1742750" y="2077968"/>
              <a:ext cx="477000" cy="0"/>
            </a:xfrm>
            <a:prstGeom prst="line">
              <a:avLst/>
            </a:prstGeom>
            <a:ln w="28575">
              <a:solidFill>
                <a:srgbClr val="FF1DFF"/>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24CD1424-FC47-4D46-ACC6-6827EC7D4E2E}"/>
                </a:ext>
              </a:extLst>
            </p:cNvPr>
            <p:cNvSpPr txBox="1"/>
            <p:nvPr/>
          </p:nvSpPr>
          <p:spPr>
            <a:xfrm>
              <a:off x="2317292" y="1861557"/>
              <a:ext cx="1310846" cy="369332"/>
            </a:xfrm>
            <a:prstGeom prst="rect">
              <a:avLst/>
            </a:prstGeom>
            <a:noFill/>
          </p:spPr>
          <p:txBody>
            <a:bodyPr wrap="square" rtlCol="0">
              <a:spAutoFit/>
            </a:bodyPr>
            <a:lstStyle/>
            <a:p>
              <a:r>
                <a:rPr lang="en-US" dirty="0"/>
                <a:t>Cart3D Max</a:t>
              </a:r>
            </a:p>
          </p:txBody>
        </p:sp>
      </p:grpSp>
    </p:spTree>
    <p:extLst>
      <p:ext uri="{BB962C8B-B14F-4D97-AF65-F5344CB8AC3E}">
        <p14:creationId xmlns:p14="http://schemas.microsoft.com/office/powerpoint/2010/main" val="2555420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1600" y="1221189"/>
            <a:ext cx="5347586" cy="5380856"/>
          </a:xfrm>
        </p:spPr>
        <p:txBody>
          <a:bodyPr/>
          <a:lstStyle/>
          <a:p>
            <a:pPr>
              <a:spcBef>
                <a:spcPts val="0"/>
              </a:spcBef>
            </a:pPr>
            <a:r>
              <a:rPr lang="en-US" sz="2000" dirty="0"/>
              <a:t>PCBoom 7 for propagation</a:t>
            </a:r>
          </a:p>
          <a:p>
            <a:pPr lvl="1">
              <a:spcBef>
                <a:spcPts val="0"/>
              </a:spcBef>
            </a:pPr>
            <a:r>
              <a:rPr lang="en-US" sz="1800" dirty="0"/>
              <a:t>Inputs</a:t>
            </a:r>
          </a:p>
          <a:p>
            <a:pPr lvl="2">
              <a:spcBef>
                <a:spcPts val="0"/>
              </a:spcBef>
            </a:pPr>
            <a:r>
              <a:rPr lang="en-US" sz="1600" dirty="0"/>
              <a:t>Near-field pressure data</a:t>
            </a:r>
          </a:p>
          <a:p>
            <a:pPr lvl="2">
              <a:spcBef>
                <a:spcPts val="0"/>
              </a:spcBef>
            </a:pPr>
            <a:r>
              <a:rPr lang="en-US" sz="1600" dirty="0"/>
              <a:t>4 aircraft cardinal headings</a:t>
            </a:r>
          </a:p>
          <a:p>
            <a:pPr lvl="2">
              <a:spcBef>
                <a:spcPts val="0"/>
              </a:spcBef>
            </a:pPr>
            <a:r>
              <a:rPr lang="en-US" sz="1600" dirty="0"/>
              <a:t>19 geographical locations</a:t>
            </a:r>
          </a:p>
          <a:p>
            <a:pPr lvl="2">
              <a:spcBef>
                <a:spcPts val="0"/>
              </a:spcBef>
            </a:pPr>
            <a:r>
              <a:rPr lang="en-US" sz="1600" dirty="0"/>
              <a:t>365 atmospheric profiles from 2017 at each location</a:t>
            </a:r>
          </a:p>
          <a:p>
            <a:pPr lvl="3">
              <a:spcBef>
                <a:spcPts val="0"/>
              </a:spcBef>
            </a:pPr>
            <a:r>
              <a:rPr lang="en-US" sz="1400" dirty="0"/>
              <a:t>from Climate Forecast System Version 2 model</a:t>
            </a:r>
          </a:p>
          <a:p>
            <a:pPr lvl="1">
              <a:spcBef>
                <a:spcPts val="0"/>
              </a:spcBef>
            </a:pPr>
            <a:r>
              <a:rPr lang="en-US" sz="1800" dirty="0"/>
              <a:t>Enhanced Burgers Solver</a:t>
            </a:r>
          </a:p>
          <a:p>
            <a:pPr lvl="2">
              <a:spcBef>
                <a:spcPts val="0"/>
              </a:spcBef>
            </a:pPr>
            <a:r>
              <a:rPr lang="en-US" sz="1600" dirty="0"/>
              <a:t>Turbulence is not modeled</a:t>
            </a:r>
          </a:p>
          <a:p>
            <a:pPr lvl="1">
              <a:spcBef>
                <a:spcPts val="0"/>
              </a:spcBef>
            </a:pPr>
            <a:r>
              <a:rPr lang="en-US" sz="1800" dirty="0"/>
              <a:t>Outputs</a:t>
            </a:r>
          </a:p>
          <a:p>
            <a:pPr lvl="2">
              <a:spcBef>
                <a:spcPts val="0"/>
              </a:spcBef>
            </a:pPr>
            <a:r>
              <a:rPr lang="en-US" sz="1600" dirty="0"/>
              <a:t>Ground waveforms for every 2.5</a:t>
            </a:r>
            <a:r>
              <a:rPr lang="en-US" sz="1600" dirty="0">
                <a:ea typeface="Arial Unicode MS" panose="020B0604020202020204" pitchFamily="34" charset="-128"/>
                <a:cs typeface="Arial Unicode MS" panose="020B0604020202020204" pitchFamily="34" charset="-128"/>
              </a:rPr>
              <a:t>° emission angle</a:t>
            </a:r>
            <a:endParaRPr lang="en-US" sz="1600" dirty="0"/>
          </a:p>
          <a:p>
            <a:pPr lvl="2">
              <a:spcBef>
                <a:spcPts val="0"/>
              </a:spcBef>
            </a:pPr>
            <a:r>
              <a:rPr lang="en-US" sz="1600" dirty="0"/>
              <a:t>Carpet width</a:t>
            </a:r>
          </a:p>
          <a:p>
            <a:pPr lvl="1">
              <a:spcBef>
                <a:spcPts val="0"/>
              </a:spcBef>
            </a:pPr>
            <a:endParaRPr lang="en-US" dirty="0"/>
          </a:p>
          <a:p>
            <a:pPr lvl="1">
              <a:spcBef>
                <a:spcPts val="0"/>
              </a:spcBef>
            </a:pPr>
            <a:endParaRPr lang="en-US" dirty="0"/>
          </a:p>
        </p:txBody>
      </p:sp>
      <p:sp>
        <p:nvSpPr>
          <p:cNvPr id="3" name="Title 2"/>
          <p:cNvSpPr>
            <a:spLocks noGrp="1"/>
          </p:cNvSpPr>
          <p:nvPr>
            <p:ph type="title"/>
          </p:nvPr>
        </p:nvSpPr>
        <p:spPr/>
        <p:txBody>
          <a:bodyPr/>
          <a:lstStyle/>
          <a:p>
            <a:r>
              <a:rPr lang="en-US" dirty="0"/>
              <a:t>Propagation through realistic atmospheric profiles</a:t>
            </a:r>
          </a:p>
        </p:txBody>
      </p:sp>
      <p:grpSp>
        <p:nvGrpSpPr>
          <p:cNvPr id="27" name="Group 26">
            <a:extLst>
              <a:ext uri="{FF2B5EF4-FFF2-40B4-BE49-F238E27FC236}">
                <a16:creationId xmlns:a16="http://schemas.microsoft.com/office/drawing/2014/main" id="{9BC9B69B-B9D7-4844-B7AA-3E1555E3C9CB}"/>
              </a:ext>
            </a:extLst>
          </p:cNvPr>
          <p:cNvGrpSpPr/>
          <p:nvPr/>
        </p:nvGrpSpPr>
        <p:grpSpPr>
          <a:xfrm>
            <a:off x="5536545" y="1299410"/>
            <a:ext cx="6579870" cy="5232410"/>
            <a:chOff x="5536545" y="1299410"/>
            <a:chExt cx="6579870" cy="5232410"/>
          </a:xfrm>
        </p:grpSpPr>
        <p:grpSp>
          <p:nvGrpSpPr>
            <p:cNvPr id="4" name="Group 3"/>
            <p:cNvGrpSpPr/>
            <p:nvPr/>
          </p:nvGrpSpPr>
          <p:grpSpPr>
            <a:xfrm>
              <a:off x="5536545" y="1299410"/>
              <a:ext cx="5105900" cy="5232410"/>
              <a:chOff x="880139" y="1536164"/>
              <a:chExt cx="5105900" cy="5232410"/>
            </a:xfrm>
          </p:grpSpPr>
          <p:cxnSp>
            <p:nvCxnSpPr>
              <p:cNvPr id="5" name="Straight Connector 4"/>
              <p:cNvCxnSpPr/>
              <p:nvPr/>
            </p:nvCxnSpPr>
            <p:spPr>
              <a:xfrm>
                <a:off x="4186281" y="2391570"/>
                <a:ext cx="0" cy="602080"/>
              </a:xfrm>
              <a:prstGeom prst="line">
                <a:avLst/>
              </a:prstGeom>
              <a:ln w="28575"/>
            </p:spPr>
            <p:style>
              <a:lnRef idx="1">
                <a:schemeClr val="dk1"/>
              </a:lnRef>
              <a:fillRef idx="0">
                <a:schemeClr val="dk1"/>
              </a:fillRef>
              <a:effectRef idx="0">
                <a:schemeClr val="dk1"/>
              </a:effectRef>
              <a:fontRef idx="minor">
                <a:schemeClr val="tx1"/>
              </a:fontRef>
            </p:style>
          </p:cxnSp>
          <p:sp>
            <p:nvSpPr>
              <p:cNvPr id="6" name="Rounded Rectangle 5"/>
              <p:cNvSpPr/>
              <p:nvPr/>
            </p:nvSpPr>
            <p:spPr>
              <a:xfrm>
                <a:off x="1306875" y="4845516"/>
                <a:ext cx="1504335" cy="855406"/>
              </a:xfrm>
              <a:prstGeom prst="roundRect">
                <a:avLst/>
              </a:prstGeom>
              <a:solidFill>
                <a:srgbClr val="CC0066"/>
              </a:solidFill>
              <a:ln>
                <a:solidFill>
                  <a:srgbClr val="A200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Boom Waveforms</a:t>
                </a:r>
              </a:p>
            </p:txBody>
          </p:sp>
          <p:sp>
            <p:nvSpPr>
              <p:cNvPr id="7" name="Rounded Rectangle 6"/>
              <p:cNvSpPr/>
              <p:nvPr/>
            </p:nvSpPr>
            <p:spPr>
              <a:xfrm>
                <a:off x="4481704" y="4859502"/>
                <a:ext cx="1504335" cy="855406"/>
              </a:xfrm>
              <a:prstGeom prst="roundRect">
                <a:avLst/>
              </a:prstGeom>
              <a:solidFill>
                <a:srgbClr val="CC0066"/>
              </a:solidFill>
              <a:ln>
                <a:solidFill>
                  <a:srgbClr val="A200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Exposure Region Size</a:t>
                </a:r>
              </a:p>
            </p:txBody>
          </p:sp>
          <p:sp>
            <p:nvSpPr>
              <p:cNvPr id="8" name="Rounded Rectangle 7"/>
              <p:cNvSpPr/>
              <p:nvPr/>
            </p:nvSpPr>
            <p:spPr>
              <a:xfrm>
                <a:off x="880139" y="2554512"/>
                <a:ext cx="1504335" cy="855406"/>
              </a:xfrm>
              <a:prstGeom prst="roundRect">
                <a:avLst/>
              </a:prstGeom>
              <a:solidFill>
                <a:srgbClr val="7030A0"/>
              </a:solidFill>
              <a:ln>
                <a:solidFill>
                  <a:srgbClr val="4C2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Many Atmospheric Profiles</a:t>
                </a:r>
                <a:endParaRPr lang="en-US" sz="1200"/>
              </a:p>
            </p:txBody>
          </p:sp>
          <p:sp>
            <p:nvSpPr>
              <p:cNvPr id="9" name="Rounded Rectangle 8"/>
              <p:cNvSpPr/>
              <p:nvPr/>
            </p:nvSpPr>
            <p:spPr>
              <a:xfrm>
                <a:off x="1632306" y="1543435"/>
                <a:ext cx="1504335" cy="85540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t>X-59 Aircraft Heading</a:t>
                </a:r>
              </a:p>
            </p:txBody>
          </p:sp>
          <p:sp>
            <p:nvSpPr>
              <p:cNvPr id="12" name="Rounded Rectangle 11"/>
              <p:cNvSpPr/>
              <p:nvPr/>
            </p:nvSpPr>
            <p:spPr>
              <a:xfrm>
                <a:off x="3211786" y="1536164"/>
                <a:ext cx="2022085" cy="85540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700"/>
                  <a:t>Cruise Trajectory </a:t>
                </a:r>
                <a:br>
                  <a:rPr lang="en-US" sz="1700"/>
                </a:br>
                <a:r>
                  <a:rPr lang="en-US" sz="1700"/>
                  <a:t>(Mach number and altitude)</a:t>
                </a:r>
              </a:p>
            </p:txBody>
          </p:sp>
          <p:sp>
            <p:nvSpPr>
              <p:cNvPr id="13" name="Rounded Rectangle 12"/>
              <p:cNvSpPr/>
              <p:nvPr/>
            </p:nvSpPr>
            <p:spPr>
              <a:xfrm>
                <a:off x="2828801" y="3594745"/>
                <a:ext cx="1583502" cy="855406"/>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dirty="0"/>
                  <a:t>PCBoom 7 Propagation Model</a:t>
                </a:r>
              </a:p>
            </p:txBody>
          </p:sp>
          <p:sp>
            <p:nvSpPr>
              <p:cNvPr id="14" name="Rounded Rectangle 13"/>
              <p:cNvSpPr/>
              <p:nvPr/>
            </p:nvSpPr>
            <p:spPr>
              <a:xfrm>
                <a:off x="1306874" y="5913168"/>
                <a:ext cx="1504335" cy="855406"/>
              </a:xfrm>
              <a:prstGeom prst="roundRect">
                <a:avLst/>
              </a:prstGeom>
              <a:solidFill>
                <a:srgbClr val="CC0066"/>
              </a:solidFill>
              <a:ln>
                <a:solidFill>
                  <a:srgbClr val="A200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Perception Metrics</a:t>
                </a:r>
              </a:p>
            </p:txBody>
          </p:sp>
          <p:cxnSp>
            <p:nvCxnSpPr>
              <p:cNvPr id="15" name="Straight Connector 14"/>
              <p:cNvCxnSpPr/>
              <p:nvPr/>
            </p:nvCxnSpPr>
            <p:spPr>
              <a:xfrm flipH="1">
                <a:off x="2384474" y="2993650"/>
                <a:ext cx="2927944"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a:off x="2828801" y="2404558"/>
                <a:ext cx="0" cy="577657"/>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a:off x="3659351" y="2993650"/>
                <a:ext cx="0" cy="60109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p:cNvCxnSpPr>
                <a:stCxn id="6" idx="2"/>
                <a:endCxn id="14" idx="0"/>
              </p:cNvCxnSpPr>
              <p:nvPr/>
            </p:nvCxnSpPr>
            <p:spPr>
              <a:xfrm flipH="1">
                <a:off x="2059042" y="5700922"/>
                <a:ext cx="1" cy="21224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flipH="1">
                <a:off x="2045494" y="4637948"/>
                <a:ext cx="3202781"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Straight Connector 19"/>
              <p:cNvCxnSpPr>
                <a:endCxn id="6" idx="0"/>
              </p:cNvCxnSpPr>
              <p:nvPr/>
            </p:nvCxnSpPr>
            <p:spPr>
              <a:xfrm>
                <a:off x="2059043" y="4644941"/>
                <a:ext cx="0" cy="200575"/>
              </a:xfrm>
              <a:prstGeom prst="line">
                <a:avLst/>
              </a:prstGeom>
              <a:ln w="28575"/>
            </p:spPr>
            <p:style>
              <a:lnRef idx="1">
                <a:schemeClr val="dk1"/>
              </a:lnRef>
              <a:fillRef idx="0">
                <a:schemeClr val="dk1"/>
              </a:fillRef>
              <a:effectRef idx="0">
                <a:schemeClr val="dk1"/>
              </a:effectRef>
              <a:fontRef idx="minor">
                <a:schemeClr val="tx1"/>
              </a:fontRef>
            </p:style>
          </p:cxnSp>
          <p:cxnSp>
            <p:nvCxnSpPr>
              <p:cNvPr id="21" name="Straight Connector 20"/>
              <p:cNvCxnSpPr>
                <a:endCxn id="7" idx="0"/>
              </p:cNvCxnSpPr>
              <p:nvPr/>
            </p:nvCxnSpPr>
            <p:spPr>
              <a:xfrm>
                <a:off x="5233872" y="4630956"/>
                <a:ext cx="0" cy="228546"/>
              </a:xfrm>
              <a:prstGeom prst="line">
                <a:avLst/>
              </a:prstGeom>
              <a:ln w="28575"/>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a:off x="3642177" y="4450151"/>
                <a:ext cx="0" cy="200575"/>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26" name="Group 25">
              <a:extLst>
                <a:ext uri="{FF2B5EF4-FFF2-40B4-BE49-F238E27FC236}">
                  <a16:creationId xmlns:a16="http://schemas.microsoft.com/office/drawing/2014/main" id="{7966C88F-54FD-48B1-8D48-BB6904302E2E}"/>
                </a:ext>
              </a:extLst>
            </p:cNvPr>
            <p:cNvGrpSpPr/>
            <p:nvPr/>
          </p:nvGrpSpPr>
          <p:grpSpPr>
            <a:xfrm>
              <a:off x="9965422" y="1299410"/>
              <a:ext cx="2150993" cy="1623858"/>
              <a:chOff x="9965422" y="1299410"/>
              <a:chExt cx="2150993" cy="1623858"/>
            </a:xfrm>
          </p:grpSpPr>
          <p:sp>
            <p:nvSpPr>
              <p:cNvPr id="10" name="Rectangle: Rounded Corners 9">
                <a:extLst>
                  <a:ext uri="{FF2B5EF4-FFF2-40B4-BE49-F238E27FC236}">
                    <a16:creationId xmlns:a16="http://schemas.microsoft.com/office/drawing/2014/main" id="{A45BC217-F14A-414D-A03F-D62368754B56}"/>
                  </a:ext>
                </a:extLst>
              </p:cNvPr>
              <p:cNvSpPr/>
              <p:nvPr/>
            </p:nvSpPr>
            <p:spPr>
              <a:xfrm>
                <a:off x="9965422" y="1299410"/>
                <a:ext cx="2150993" cy="1623858"/>
              </a:xfrm>
              <a:prstGeom prst="roundRect">
                <a:avLst>
                  <a:gd name="adj" fmla="val 8040"/>
                </a:avLst>
              </a:prstGeom>
              <a:blipFill>
                <a:blip r:embed="rId3"/>
                <a:stretch>
                  <a:fillRect/>
                </a:stretch>
              </a:blip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F4E6EF1B-8DA7-42EA-8457-9E5D1628B9EA}"/>
                  </a:ext>
                </a:extLst>
              </p:cNvPr>
              <p:cNvSpPr txBox="1"/>
              <p:nvPr/>
            </p:nvSpPr>
            <p:spPr>
              <a:xfrm>
                <a:off x="10200167" y="2190552"/>
                <a:ext cx="1153881" cy="584775"/>
              </a:xfrm>
              <a:prstGeom prst="rect">
                <a:avLst/>
              </a:prstGeom>
              <a:noFill/>
            </p:spPr>
            <p:txBody>
              <a:bodyPr wrap="square" rtlCol="0">
                <a:spAutoFit/>
              </a:bodyPr>
              <a:lstStyle/>
              <a:p>
                <a:r>
                  <a:rPr lang="en-US" sz="1600"/>
                  <a:t>Nearfield Pressure</a:t>
                </a:r>
              </a:p>
            </p:txBody>
          </p:sp>
        </p:grpSp>
      </p:grpSp>
    </p:spTree>
    <p:extLst>
      <p:ext uri="{BB962C8B-B14F-4D97-AF65-F5344CB8AC3E}">
        <p14:creationId xmlns:p14="http://schemas.microsoft.com/office/powerpoint/2010/main" val="1633714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1600" y="1221189"/>
            <a:ext cx="5242821" cy="4526467"/>
          </a:xfrm>
        </p:spPr>
        <p:txBody>
          <a:bodyPr/>
          <a:lstStyle/>
          <a:p>
            <a:pPr marL="457188" lvl="1" indent="0">
              <a:spcBef>
                <a:spcPts val="0"/>
              </a:spcBef>
              <a:buNone/>
            </a:pPr>
            <a:endParaRPr lang="en-US" dirty="0"/>
          </a:p>
          <a:p>
            <a:pPr lvl="1">
              <a:spcBef>
                <a:spcPts val="0"/>
              </a:spcBef>
            </a:pPr>
            <a:endParaRPr lang="en-US" dirty="0"/>
          </a:p>
        </p:txBody>
      </p:sp>
      <p:sp>
        <p:nvSpPr>
          <p:cNvPr id="3" name="Title 2"/>
          <p:cNvSpPr>
            <a:spLocks noGrp="1"/>
          </p:cNvSpPr>
          <p:nvPr>
            <p:ph type="title"/>
          </p:nvPr>
        </p:nvSpPr>
        <p:spPr/>
        <p:txBody>
          <a:bodyPr/>
          <a:lstStyle/>
          <a:p>
            <a:r>
              <a:rPr lang="en-US"/>
              <a:t>Propagation and Computation Information</a:t>
            </a:r>
          </a:p>
        </p:txBody>
      </p:sp>
      <p:grpSp>
        <p:nvGrpSpPr>
          <p:cNvPr id="27" name="Group 26">
            <a:extLst>
              <a:ext uri="{FF2B5EF4-FFF2-40B4-BE49-F238E27FC236}">
                <a16:creationId xmlns:a16="http://schemas.microsoft.com/office/drawing/2014/main" id="{9BC9B69B-B9D7-4844-B7AA-3E1555E3C9CB}"/>
              </a:ext>
            </a:extLst>
          </p:cNvPr>
          <p:cNvGrpSpPr/>
          <p:nvPr/>
        </p:nvGrpSpPr>
        <p:grpSpPr>
          <a:xfrm>
            <a:off x="5536545" y="1299410"/>
            <a:ext cx="6579870" cy="5232410"/>
            <a:chOff x="5536545" y="1299410"/>
            <a:chExt cx="6579870" cy="5232410"/>
          </a:xfrm>
        </p:grpSpPr>
        <p:grpSp>
          <p:nvGrpSpPr>
            <p:cNvPr id="4" name="Group 3"/>
            <p:cNvGrpSpPr/>
            <p:nvPr/>
          </p:nvGrpSpPr>
          <p:grpSpPr>
            <a:xfrm>
              <a:off x="5536545" y="1299410"/>
              <a:ext cx="5105900" cy="5232410"/>
              <a:chOff x="880139" y="1536164"/>
              <a:chExt cx="5105900" cy="5232410"/>
            </a:xfrm>
          </p:grpSpPr>
          <p:cxnSp>
            <p:nvCxnSpPr>
              <p:cNvPr id="5" name="Straight Connector 4"/>
              <p:cNvCxnSpPr/>
              <p:nvPr/>
            </p:nvCxnSpPr>
            <p:spPr>
              <a:xfrm>
                <a:off x="4186281" y="2391570"/>
                <a:ext cx="0" cy="602080"/>
              </a:xfrm>
              <a:prstGeom prst="line">
                <a:avLst/>
              </a:prstGeom>
              <a:ln w="28575"/>
            </p:spPr>
            <p:style>
              <a:lnRef idx="1">
                <a:schemeClr val="dk1"/>
              </a:lnRef>
              <a:fillRef idx="0">
                <a:schemeClr val="dk1"/>
              </a:fillRef>
              <a:effectRef idx="0">
                <a:schemeClr val="dk1"/>
              </a:effectRef>
              <a:fontRef idx="minor">
                <a:schemeClr val="tx1"/>
              </a:fontRef>
            </p:style>
          </p:cxnSp>
          <p:sp>
            <p:nvSpPr>
              <p:cNvPr id="6" name="Rounded Rectangle 5"/>
              <p:cNvSpPr/>
              <p:nvPr/>
            </p:nvSpPr>
            <p:spPr>
              <a:xfrm>
                <a:off x="1306875" y="4845516"/>
                <a:ext cx="1504335" cy="855406"/>
              </a:xfrm>
              <a:prstGeom prst="roundRect">
                <a:avLst/>
              </a:prstGeom>
              <a:solidFill>
                <a:srgbClr val="CC0066"/>
              </a:solidFill>
              <a:ln>
                <a:solidFill>
                  <a:srgbClr val="A200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Boom Waveforms</a:t>
                </a:r>
              </a:p>
            </p:txBody>
          </p:sp>
          <p:sp>
            <p:nvSpPr>
              <p:cNvPr id="7" name="Rounded Rectangle 6"/>
              <p:cNvSpPr/>
              <p:nvPr/>
            </p:nvSpPr>
            <p:spPr>
              <a:xfrm>
                <a:off x="4481704" y="4859502"/>
                <a:ext cx="1504335" cy="855406"/>
              </a:xfrm>
              <a:prstGeom prst="roundRect">
                <a:avLst/>
              </a:prstGeom>
              <a:solidFill>
                <a:srgbClr val="CC0066"/>
              </a:solidFill>
              <a:ln>
                <a:solidFill>
                  <a:srgbClr val="A200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Exposure Region Size</a:t>
                </a:r>
              </a:p>
            </p:txBody>
          </p:sp>
          <p:sp>
            <p:nvSpPr>
              <p:cNvPr id="8" name="Rounded Rectangle 7"/>
              <p:cNvSpPr/>
              <p:nvPr/>
            </p:nvSpPr>
            <p:spPr>
              <a:xfrm>
                <a:off x="880139" y="2554512"/>
                <a:ext cx="1504335" cy="855406"/>
              </a:xfrm>
              <a:prstGeom prst="roundRect">
                <a:avLst/>
              </a:prstGeom>
              <a:solidFill>
                <a:srgbClr val="7030A0"/>
              </a:solidFill>
              <a:ln>
                <a:solidFill>
                  <a:srgbClr val="4C2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Many Atmospheric Profiles</a:t>
                </a:r>
                <a:endParaRPr lang="en-US" sz="1200"/>
              </a:p>
            </p:txBody>
          </p:sp>
          <p:sp>
            <p:nvSpPr>
              <p:cNvPr id="9" name="Rounded Rectangle 8"/>
              <p:cNvSpPr/>
              <p:nvPr/>
            </p:nvSpPr>
            <p:spPr>
              <a:xfrm>
                <a:off x="1632306" y="1543435"/>
                <a:ext cx="1504335" cy="85540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t>X-59 Aircraft Heading</a:t>
                </a:r>
              </a:p>
            </p:txBody>
          </p:sp>
          <p:sp>
            <p:nvSpPr>
              <p:cNvPr id="12" name="Rounded Rectangle 11"/>
              <p:cNvSpPr/>
              <p:nvPr/>
            </p:nvSpPr>
            <p:spPr>
              <a:xfrm>
                <a:off x="3211786" y="1536164"/>
                <a:ext cx="2022085" cy="85540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700"/>
                  <a:t>Cruise Trajectory </a:t>
                </a:r>
                <a:br>
                  <a:rPr lang="en-US" sz="1700"/>
                </a:br>
                <a:r>
                  <a:rPr lang="en-US" sz="1700"/>
                  <a:t>(Mach number and altitude)</a:t>
                </a:r>
              </a:p>
            </p:txBody>
          </p:sp>
          <p:sp>
            <p:nvSpPr>
              <p:cNvPr id="13" name="Rounded Rectangle 12"/>
              <p:cNvSpPr/>
              <p:nvPr/>
            </p:nvSpPr>
            <p:spPr>
              <a:xfrm>
                <a:off x="2828801" y="3594745"/>
                <a:ext cx="1583502" cy="855406"/>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dirty="0"/>
                  <a:t>PCBoom 7 Propagation Model</a:t>
                </a:r>
              </a:p>
            </p:txBody>
          </p:sp>
          <p:sp>
            <p:nvSpPr>
              <p:cNvPr id="14" name="Rounded Rectangle 13"/>
              <p:cNvSpPr/>
              <p:nvPr/>
            </p:nvSpPr>
            <p:spPr>
              <a:xfrm>
                <a:off x="1306874" y="5913168"/>
                <a:ext cx="1504335" cy="855406"/>
              </a:xfrm>
              <a:prstGeom prst="roundRect">
                <a:avLst/>
              </a:prstGeom>
              <a:solidFill>
                <a:srgbClr val="CC0066"/>
              </a:solidFill>
              <a:ln>
                <a:solidFill>
                  <a:srgbClr val="A200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Perception Metrics</a:t>
                </a:r>
              </a:p>
            </p:txBody>
          </p:sp>
          <p:cxnSp>
            <p:nvCxnSpPr>
              <p:cNvPr id="15" name="Straight Connector 14"/>
              <p:cNvCxnSpPr/>
              <p:nvPr/>
            </p:nvCxnSpPr>
            <p:spPr>
              <a:xfrm flipH="1">
                <a:off x="2384474" y="2993650"/>
                <a:ext cx="2927944"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a:off x="2828801" y="2404558"/>
                <a:ext cx="0" cy="577657"/>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a:off x="3659351" y="2993650"/>
                <a:ext cx="0" cy="60109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p:cNvCxnSpPr>
                <a:stCxn id="6" idx="2"/>
                <a:endCxn id="14" idx="0"/>
              </p:cNvCxnSpPr>
              <p:nvPr/>
            </p:nvCxnSpPr>
            <p:spPr>
              <a:xfrm flipH="1">
                <a:off x="2059042" y="5700922"/>
                <a:ext cx="1" cy="21224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flipH="1">
                <a:off x="2045494" y="4637948"/>
                <a:ext cx="3202781"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Straight Connector 19"/>
              <p:cNvCxnSpPr>
                <a:endCxn id="6" idx="0"/>
              </p:cNvCxnSpPr>
              <p:nvPr/>
            </p:nvCxnSpPr>
            <p:spPr>
              <a:xfrm>
                <a:off x="2059043" y="4644941"/>
                <a:ext cx="0" cy="200575"/>
              </a:xfrm>
              <a:prstGeom prst="line">
                <a:avLst/>
              </a:prstGeom>
              <a:ln w="28575"/>
            </p:spPr>
            <p:style>
              <a:lnRef idx="1">
                <a:schemeClr val="dk1"/>
              </a:lnRef>
              <a:fillRef idx="0">
                <a:schemeClr val="dk1"/>
              </a:fillRef>
              <a:effectRef idx="0">
                <a:schemeClr val="dk1"/>
              </a:effectRef>
              <a:fontRef idx="minor">
                <a:schemeClr val="tx1"/>
              </a:fontRef>
            </p:style>
          </p:cxnSp>
          <p:cxnSp>
            <p:nvCxnSpPr>
              <p:cNvPr id="21" name="Straight Connector 20"/>
              <p:cNvCxnSpPr>
                <a:endCxn id="7" idx="0"/>
              </p:cNvCxnSpPr>
              <p:nvPr/>
            </p:nvCxnSpPr>
            <p:spPr>
              <a:xfrm>
                <a:off x="5233872" y="4630956"/>
                <a:ext cx="0" cy="228546"/>
              </a:xfrm>
              <a:prstGeom prst="line">
                <a:avLst/>
              </a:prstGeom>
              <a:ln w="28575"/>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a:off x="3642177" y="4450151"/>
                <a:ext cx="0" cy="200575"/>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26" name="Group 25">
              <a:extLst>
                <a:ext uri="{FF2B5EF4-FFF2-40B4-BE49-F238E27FC236}">
                  <a16:creationId xmlns:a16="http://schemas.microsoft.com/office/drawing/2014/main" id="{7966C88F-54FD-48B1-8D48-BB6904302E2E}"/>
                </a:ext>
              </a:extLst>
            </p:cNvPr>
            <p:cNvGrpSpPr/>
            <p:nvPr/>
          </p:nvGrpSpPr>
          <p:grpSpPr>
            <a:xfrm>
              <a:off x="9965422" y="1299410"/>
              <a:ext cx="2150993" cy="1623858"/>
              <a:chOff x="9965422" y="1299410"/>
              <a:chExt cx="2150993" cy="1623858"/>
            </a:xfrm>
          </p:grpSpPr>
          <p:sp>
            <p:nvSpPr>
              <p:cNvPr id="10" name="Rectangle: Rounded Corners 9">
                <a:extLst>
                  <a:ext uri="{FF2B5EF4-FFF2-40B4-BE49-F238E27FC236}">
                    <a16:creationId xmlns:a16="http://schemas.microsoft.com/office/drawing/2014/main" id="{A45BC217-F14A-414D-A03F-D62368754B56}"/>
                  </a:ext>
                </a:extLst>
              </p:cNvPr>
              <p:cNvSpPr/>
              <p:nvPr/>
            </p:nvSpPr>
            <p:spPr>
              <a:xfrm>
                <a:off x="9965422" y="1299410"/>
                <a:ext cx="2150993" cy="1623858"/>
              </a:xfrm>
              <a:prstGeom prst="roundRect">
                <a:avLst>
                  <a:gd name="adj" fmla="val 8040"/>
                </a:avLst>
              </a:prstGeom>
              <a:blipFill>
                <a:blip r:embed="rId3"/>
                <a:stretch>
                  <a:fillRect/>
                </a:stretch>
              </a:blip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F4E6EF1B-8DA7-42EA-8457-9E5D1628B9EA}"/>
                  </a:ext>
                </a:extLst>
              </p:cNvPr>
              <p:cNvSpPr txBox="1"/>
              <p:nvPr/>
            </p:nvSpPr>
            <p:spPr>
              <a:xfrm>
                <a:off x="10200167" y="2190552"/>
                <a:ext cx="1153881" cy="584775"/>
              </a:xfrm>
              <a:prstGeom prst="rect">
                <a:avLst/>
              </a:prstGeom>
              <a:noFill/>
            </p:spPr>
            <p:txBody>
              <a:bodyPr wrap="square" rtlCol="0">
                <a:spAutoFit/>
              </a:bodyPr>
              <a:lstStyle/>
              <a:p>
                <a:r>
                  <a:rPr lang="en-US" sz="1600"/>
                  <a:t>Nearfield Pressure</a:t>
                </a:r>
              </a:p>
            </p:txBody>
          </p:sp>
        </p:grpSp>
      </p:grpSp>
      <p:sp>
        <p:nvSpPr>
          <p:cNvPr id="28" name="TextBox 27">
            <a:extLst>
              <a:ext uri="{FF2B5EF4-FFF2-40B4-BE49-F238E27FC236}">
                <a16:creationId xmlns:a16="http://schemas.microsoft.com/office/drawing/2014/main" id="{236FCF79-B39B-41B0-B200-D8BAE62130CA}"/>
              </a:ext>
            </a:extLst>
          </p:cNvPr>
          <p:cNvSpPr txBox="1"/>
          <p:nvPr/>
        </p:nvSpPr>
        <p:spPr>
          <a:xfrm>
            <a:off x="130973" y="5903327"/>
            <a:ext cx="5522877" cy="523220"/>
          </a:xfrm>
          <a:prstGeom prst="rect">
            <a:avLst/>
          </a:prstGeom>
          <a:noFill/>
        </p:spPr>
        <p:txBody>
          <a:bodyPr wrap="square" rtlCol="0">
            <a:spAutoFit/>
          </a:bodyPr>
          <a:lstStyle/>
          <a:p>
            <a:r>
              <a:rPr lang="en-US" sz="1400" dirty="0"/>
              <a:t>1. J. Lonzaga, “Recent enhancements to NASA’s PCBoom Sonic Boom Propagation Code,” AIAA 2019-3386; </a:t>
            </a:r>
            <a:r>
              <a:rPr lang="en-US" sz="1400" dirty="0" err="1"/>
              <a:t>doi</a:t>
            </a:r>
            <a:r>
              <a:rPr lang="en-US" sz="1400" dirty="0"/>
              <a:t>: </a:t>
            </a:r>
            <a:r>
              <a:rPr lang="en-US" sz="1400" dirty="0">
                <a:solidFill>
                  <a:srgbClr val="006FD6"/>
                </a:solidFill>
                <a:hlinkClick r:id="rId4">
                  <a:extLst>
                    <a:ext uri="{A12FA001-AC4F-418D-AE19-62706E023703}">
                      <ahyp:hlinkClr xmlns:ahyp="http://schemas.microsoft.com/office/drawing/2018/hyperlinkcolor" val="tx"/>
                    </a:ext>
                  </a:extLst>
                </a:hlinkClick>
              </a:rPr>
              <a:t>10.2514/6.2019-3386</a:t>
            </a:r>
            <a:endParaRPr lang="en-US" sz="1400" dirty="0">
              <a:solidFill>
                <a:srgbClr val="006FD6"/>
              </a:solidFill>
            </a:endParaRPr>
          </a:p>
        </p:txBody>
      </p:sp>
      <p:sp>
        <p:nvSpPr>
          <p:cNvPr id="30" name="Content Placeholder 1">
            <a:extLst>
              <a:ext uri="{FF2B5EF4-FFF2-40B4-BE49-F238E27FC236}">
                <a16:creationId xmlns:a16="http://schemas.microsoft.com/office/drawing/2014/main" id="{A04E873A-E298-451E-A8F9-AB541FF2FCD6}"/>
              </a:ext>
            </a:extLst>
          </p:cNvPr>
          <p:cNvSpPr txBox="1">
            <a:spLocks/>
          </p:cNvSpPr>
          <p:nvPr/>
        </p:nvSpPr>
        <p:spPr>
          <a:xfrm>
            <a:off x="101600" y="1221189"/>
            <a:ext cx="5347586" cy="5380856"/>
          </a:xfrm>
          <a:prstGeom prst="rect">
            <a:avLst/>
          </a:prstGeom>
        </p:spPr>
        <p:txBody>
          <a:bodyPr/>
          <a:lstStyle>
            <a:lvl1pPr marL="342891" indent="-342891" algn="l" rtl="0" eaLnBrk="1" fontAlgn="base" hangingPunct="1">
              <a:spcBef>
                <a:spcPct val="20000"/>
              </a:spcBef>
              <a:spcAft>
                <a:spcPct val="0"/>
              </a:spcAft>
              <a:buClr>
                <a:schemeClr val="accent2">
                  <a:lumMod val="75000"/>
                </a:schemeClr>
              </a:buClr>
              <a:buFont typeface="Wingdings" charset="2"/>
              <a:buChar char="Ø"/>
              <a:defRPr sz="2400" b="1" kern="1200">
                <a:solidFill>
                  <a:schemeClr val="tx1"/>
                </a:solidFill>
                <a:latin typeface="+mn-lt"/>
                <a:ea typeface="ヒラギノ角ゴ Pro W3" pitchFamily="-109" charset="-128"/>
                <a:cs typeface="ヒラギノ角ゴ Pro W3" pitchFamily="-109" charset="-128"/>
              </a:defRPr>
            </a:lvl1pPr>
            <a:lvl2pPr marL="742932" indent="-285744" algn="l" rtl="0" eaLnBrk="1" fontAlgn="base" hangingPunct="1">
              <a:spcBef>
                <a:spcPct val="20000"/>
              </a:spcBef>
              <a:spcAft>
                <a:spcPct val="0"/>
              </a:spcAft>
              <a:buClr>
                <a:schemeClr val="accent1"/>
              </a:buClr>
              <a:buFont typeface="Arial" charset="0"/>
              <a:buChar char="•"/>
              <a:defRPr sz="2000" kern="1200">
                <a:solidFill>
                  <a:schemeClr val="tx1"/>
                </a:solidFill>
                <a:latin typeface="+mn-lt"/>
                <a:ea typeface="ヒラギノ角ゴ Pro W3" pitchFamily="-109" charset="-128"/>
                <a:cs typeface="ヒラギノ角ゴ Pro W3"/>
              </a:defRPr>
            </a:lvl2pPr>
            <a:lvl3pPr marL="1142971" indent="-228594" algn="l" rtl="0" eaLnBrk="1" fontAlgn="base" hangingPunct="1">
              <a:spcBef>
                <a:spcPct val="20000"/>
              </a:spcBef>
              <a:spcAft>
                <a:spcPct val="0"/>
              </a:spcAft>
              <a:buFont typeface="Wingdings" charset="2"/>
              <a:buChar char="§"/>
              <a:defRPr sz="1800" kern="1200">
                <a:solidFill>
                  <a:schemeClr val="tx1"/>
                </a:solidFill>
                <a:latin typeface="+mn-lt"/>
                <a:ea typeface="MS PGothic" panose="020B0600070205080204" pitchFamily="34" charset="-128"/>
                <a:cs typeface="ヒラギノ角ゴ Pro W3"/>
              </a:defRPr>
            </a:lvl3pPr>
            <a:lvl4pPr marL="1600160" indent="-228594" algn="l" rtl="0" eaLnBrk="1" fontAlgn="base" hangingPunct="1">
              <a:spcBef>
                <a:spcPct val="20000"/>
              </a:spcBef>
              <a:spcAft>
                <a:spcPct val="0"/>
              </a:spcAft>
              <a:buFont typeface="Courier New" charset="0"/>
              <a:buChar char="o"/>
              <a:defRPr sz="1600" kern="1200">
                <a:solidFill>
                  <a:schemeClr val="tx1"/>
                </a:solidFill>
                <a:latin typeface="+mn-lt"/>
                <a:ea typeface="MS PGothic" panose="020B0600070205080204" pitchFamily="34" charset="-128"/>
                <a:cs typeface="ヒラギノ角ゴ Pro W3"/>
              </a:defRPr>
            </a:lvl4pPr>
            <a:lvl5pPr marL="2057349" indent="-228594" algn="l" rtl="0" eaLnBrk="1" fontAlgn="base" hangingPunct="1">
              <a:spcBef>
                <a:spcPct val="20000"/>
              </a:spcBef>
              <a:spcAft>
                <a:spcPct val="0"/>
              </a:spcAft>
              <a:buFont typeface="Arial" charset="0"/>
              <a:buChar char="•"/>
              <a:defRPr sz="1600"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en-US" sz="2000" dirty="0"/>
              <a:t>Embarrassingly Parallel </a:t>
            </a:r>
            <a:br>
              <a:rPr lang="en-US" sz="2000" dirty="0"/>
            </a:br>
            <a:r>
              <a:rPr lang="en-US" sz="2000" dirty="0"/>
              <a:t>Propagation Simulation</a:t>
            </a:r>
          </a:p>
          <a:p>
            <a:pPr lvl="1">
              <a:spcBef>
                <a:spcPts val="0"/>
              </a:spcBef>
            </a:pPr>
            <a:r>
              <a:rPr lang="en-US" sz="1600" dirty="0"/>
              <a:t>Parallelized over atmospheric profiles with MATLAB wrapper</a:t>
            </a:r>
          </a:p>
          <a:p>
            <a:pPr lvl="1">
              <a:spcBef>
                <a:spcPts val="0"/>
              </a:spcBef>
            </a:pPr>
            <a:r>
              <a:rPr lang="en-US" sz="1600" dirty="0"/>
              <a:t>4 nearfields * 4 headings * 19 locations * 365 profiles =  110,960 carpets</a:t>
            </a:r>
          </a:p>
          <a:p>
            <a:pPr lvl="2">
              <a:spcBef>
                <a:spcPts val="0"/>
              </a:spcBef>
            </a:pPr>
            <a:r>
              <a:rPr lang="en-US" sz="1600" dirty="0"/>
              <a:t>Each case takes a few seconds, depending on the carpet size</a:t>
            </a:r>
          </a:p>
          <a:p>
            <a:pPr lvl="2">
              <a:spcBef>
                <a:spcPts val="0"/>
              </a:spcBef>
            </a:pPr>
            <a:r>
              <a:rPr lang="en-US" sz="1600" dirty="0"/>
              <a:t>Made possible by </a:t>
            </a:r>
            <a:r>
              <a:rPr lang="en-US" sz="1600" dirty="0" err="1"/>
              <a:t>Lonzaga’s</a:t>
            </a:r>
            <a:r>
              <a:rPr lang="en-US" sz="1600" dirty="0"/>
              <a:t> Enhanced Burgers</a:t>
            </a:r>
            <a:r>
              <a:rPr lang="en-US" sz="1600" baseline="30000" dirty="0"/>
              <a:t>1</a:t>
            </a:r>
            <a:endParaRPr lang="en-US" sz="1600" dirty="0"/>
          </a:p>
          <a:p>
            <a:pPr marL="0" indent="0">
              <a:spcBef>
                <a:spcPts val="0"/>
              </a:spcBef>
              <a:buNone/>
            </a:pPr>
            <a:endParaRPr lang="en-US" dirty="0"/>
          </a:p>
          <a:p>
            <a:pPr lvl="1">
              <a:spcBef>
                <a:spcPts val="0"/>
              </a:spcBef>
            </a:pPr>
            <a:endParaRPr lang="en-US" dirty="0"/>
          </a:p>
        </p:txBody>
      </p:sp>
    </p:spTree>
    <p:extLst>
      <p:ext uri="{BB962C8B-B14F-4D97-AF65-F5344CB8AC3E}">
        <p14:creationId xmlns:p14="http://schemas.microsoft.com/office/powerpoint/2010/main" val="1134387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1" y="205787"/>
            <a:ext cx="11188504" cy="577673"/>
          </a:xfrm>
        </p:spPr>
        <p:txBody>
          <a:bodyPr/>
          <a:lstStyle/>
          <a:p>
            <a:r>
              <a:rPr lang="en-US" sz="3000"/>
              <a:t>Analysis of Data within the Inner 40 km (25</a:t>
            </a:r>
            <a:r>
              <a:rPr lang="en-US" sz="3000">
                <a:solidFill>
                  <a:schemeClr val="accent1">
                    <a:lumMod val="60000"/>
                    <a:lumOff val="40000"/>
                  </a:schemeClr>
                </a:solidFill>
              </a:rPr>
              <a:t> </a:t>
            </a:r>
            <a:r>
              <a:rPr lang="en-US" sz="3000"/>
              <a:t>s. mi) of Each Carpet</a:t>
            </a:r>
          </a:p>
        </p:txBody>
      </p:sp>
      <p:sp>
        <p:nvSpPr>
          <p:cNvPr id="4" name="Arc 3"/>
          <p:cNvSpPr/>
          <p:nvPr/>
        </p:nvSpPr>
        <p:spPr>
          <a:xfrm rot="5400000">
            <a:off x="1711343" y="1934339"/>
            <a:ext cx="2069432" cy="1636295"/>
          </a:xfrm>
          <a:prstGeom prst="arc">
            <a:avLst>
              <a:gd name="adj1" fmla="val 17720767"/>
              <a:gd name="adj2" fmla="val 2815894"/>
            </a:avLst>
          </a:prstGeom>
          <a:ln w="28575">
            <a:solidFill>
              <a:srgbClr val="0070C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grpSp>
        <p:nvGrpSpPr>
          <p:cNvPr id="18" name="Group 17"/>
          <p:cNvGrpSpPr/>
          <p:nvPr/>
        </p:nvGrpSpPr>
        <p:grpSpPr>
          <a:xfrm>
            <a:off x="1885096" y="3981310"/>
            <a:ext cx="1679111" cy="626011"/>
            <a:chOff x="2961871" y="3182752"/>
            <a:chExt cx="1679111" cy="626011"/>
          </a:xfrm>
        </p:grpSpPr>
        <p:cxnSp>
          <p:nvCxnSpPr>
            <p:cNvPr id="8" name="Straight Connector 7"/>
            <p:cNvCxnSpPr/>
            <p:nvPr/>
          </p:nvCxnSpPr>
          <p:spPr>
            <a:xfrm>
              <a:off x="3080084" y="3311091"/>
              <a:ext cx="156089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3822834" y="3195587"/>
              <a:ext cx="0" cy="231007"/>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a:off x="4437247" y="3193982"/>
              <a:ext cx="0" cy="231007"/>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3208421" y="3182752"/>
              <a:ext cx="0" cy="231007"/>
            </a:xfrm>
            <a:prstGeom prst="line">
              <a:avLst/>
            </a:prstGeom>
            <a:ln w="28575"/>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3671991" y="3439431"/>
              <a:ext cx="301686" cy="369332"/>
            </a:xfrm>
            <a:prstGeom prst="rect">
              <a:avLst/>
            </a:prstGeom>
            <a:noFill/>
          </p:spPr>
          <p:txBody>
            <a:bodyPr wrap="none" rtlCol="0">
              <a:spAutoFit/>
            </a:bodyPr>
            <a:lstStyle/>
            <a:p>
              <a:r>
                <a:rPr lang="en-US"/>
                <a:t>0</a:t>
              </a:r>
            </a:p>
          </p:txBody>
        </p:sp>
        <p:sp>
          <p:nvSpPr>
            <p:cNvPr id="16" name="TextBox 15"/>
            <p:cNvSpPr txBox="1"/>
            <p:nvPr/>
          </p:nvSpPr>
          <p:spPr>
            <a:xfrm>
              <a:off x="4222278" y="3439431"/>
              <a:ext cx="418704" cy="369332"/>
            </a:xfrm>
            <a:prstGeom prst="rect">
              <a:avLst/>
            </a:prstGeom>
            <a:noFill/>
          </p:spPr>
          <p:txBody>
            <a:bodyPr wrap="none" rtlCol="0">
              <a:spAutoFit/>
            </a:bodyPr>
            <a:lstStyle/>
            <a:p>
              <a:r>
                <a:rPr lang="en-US"/>
                <a:t>20</a:t>
              </a:r>
            </a:p>
          </p:txBody>
        </p:sp>
        <p:sp>
          <p:nvSpPr>
            <p:cNvPr id="17" name="TextBox 16"/>
            <p:cNvSpPr txBox="1"/>
            <p:nvPr/>
          </p:nvSpPr>
          <p:spPr>
            <a:xfrm>
              <a:off x="2961871" y="3439431"/>
              <a:ext cx="489236" cy="369332"/>
            </a:xfrm>
            <a:prstGeom prst="rect">
              <a:avLst/>
            </a:prstGeom>
            <a:noFill/>
          </p:spPr>
          <p:txBody>
            <a:bodyPr wrap="none" rtlCol="0">
              <a:spAutoFit/>
            </a:bodyPr>
            <a:lstStyle/>
            <a:p>
              <a:r>
                <a:rPr lang="en-US"/>
                <a:t>-20</a:t>
              </a:r>
            </a:p>
          </p:txBody>
        </p:sp>
      </p:grpSp>
      <p:cxnSp>
        <p:nvCxnSpPr>
          <p:cNvPr id="45" name="Straight Arrow Connector 44"/>
          <p:cNvCxnSpPr/>
          <p:nvPr/>
        </p:nvCxnSpPr>
        <p:spPr>
          <a:xfrm>
            <a:off x="2062665" y="3419838"/>
            <a:ext cx="0" cy="541020"/>
          </a:xfrm>
          <a:prstGeom prst="straightConnector1">
            <a:avLst/>
          </a:prstGeom>
          <a:ln w="19050">
            <a:solidFill>
              <a:srgbClr val="0070C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3502845" y="3246183"/>
            <a:ext cx="0" cy="798495"/>
          </a:xfrm>
          <a:prstGeom prst="straightConnector1">
            <a:avLst/>
          </a:prstGeom>
          <a:ln w="19050">
            <a:solidFill>
              <a:srgbClr val="0070C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9" name="Arc 48"/>
          <p:cNvSpPr/>
          <p:nvPr/>
        </p:nvSpPr>
        <p:spPr>
          <a:xfrm rot="5400000">
            <a:off x="5386397" y="1924065"/>
            <a:ext cx="2069432" cy="1636295"/>
          </a:xfrm>
          <a:prstGeom prst="arc">
            <a:avLst>
              <a:gd name="adj1" fmla="val 19955550"/>
              <a:gd name="adj2" fmla="val 1368545"/>
            </a:avLst>
          </a:prstGeom>
          <a:ln w="28575">
            <a:solidFill>
              <a:srgbClr val="0070C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grpSp>
        <p:nvGrpSpPr>
          <p:cNvPr id="50" name="Group 49"/>
          <p:cNvGrpSpPr/>
          <p:nvPr/>
        </p:nvGrpSpPr>
        <p:grpSpPr>
          <a:xfrm>
            <a:off x="5560150" y="3971036"/>
            <a:ext cx="1679111" cy="626011"/>
            <a:chOff x="2961871" y="3182752"/>
            <a:chExt cx="1679111" cy="626011"/>
          </a:xfrm>
        </p:grpSpPr>
        <p:cxnSp>
          <p:nvCxnSpPr>
            <p:cNvPr id="51" name="Straight Connector 50"/>
            <p:cNvCxnSpPr/>
            <p:nvPr/>
          </p:nvCxnSpPr>
          <p:spPr>
            <a:xfrm>
              <a:off x="3080084" y="3311091"/>
              <a:ext cx="156089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2" name="Straight Connector 51"/>
            <p:cNvCxnSpPr/>
            <p:nvPr/>
          </p:nvCxnSpPr>
          <p:spPr>
            <a:xfrm>
              <a:off x="3822834" y="3195587"/>
              <a:ext cx="0" cy="231007"/>
            </a:xfrm>
            <a:prstGeom prst="line">
              <a:avLst/>
            </a:prstGeom>
            <a:ln w="28575"/>
          </p:spPr>
          <p:style>
            <a:lnRef idx="1">
              <a:schemeClr val="dk1"/>
            </a:lnRef>
            <a:fillRef idx="0">
              <a:schemeClr val="dk1"/>
            </a:fillRef>
            <a:effectRef idx="0">
              <a:schemeClr val="dk1"/>
            </a:effectRef>
            <a:fontRef idx="minor">
              <a:schemeClr val="tx1"/>
            </a:fontRef>
          </p:style>
        </p:cxnSp>
        <p:cxnSp>
          <p:nvCxnSpPr>
            <p:cNvPr id="53" name="Straight Connector 52"/>
            <p:cNvCxnSpPr/>
            <p:nvPr/>
          </p:nvCxnSpPr>
          <p:spPr>
            <a:xfrm>
              <a:off x="4437247" y="3193982"/>
              <a:ext cx="0" cy="231007"/>
            </a:xfrm>
            <a:prstGeom prst="line">
              <a:avLst/>
            </a:prstGeom>
            <a:ln w="28575"/>
          </p:spPr>
          <p:style>
            <a:lnRef idx="1">
              <a:schemeClr val="dk1"/>
            </a:lnRef>
            <a:fillRef idx="0">
              <a:schemeClr val="dk1"/>
            </a:fillRef>
            <a:effectRef idx="0">
              <a:schemeClr val="dk1"/>
            </a:effectRef>
            <a:fontRef idx="minor">
              <a:schemeClr val="tx1"/>
            </a:fontRef>
          </p:style>
        </p:cxnSp>
        <p:cxnSp>
          <p:nvCxnSpPr>
            <p:cNvPr id="54" name="Straight Connector 53"/>
            <p:cNvCxnSpPr/>
            <p:nvPr/>
          </p:nvCxnSpPr>
          <p:spPr>
            <a:xfrm>
              <a:off x="3208421" y="3182752"/>
              <a:ext cx="0" cy="231007"/>
            </a:xfrm>
            <a:prstGeom prst="line">
              <a:avLst/>
            </a:prstGeom>
            <a:ln w="28575"/>
          </p:spPr>
          <p:style>
            <a:lnRef idx="1">
              <a:schemeClr val="dk1"/>
            </a:lnRef>
            <a:fillRef idx="0">
              <a:schemeClr val="dk1"/>
            </a:fillRef>
            <a:effectRef idx="0">
              <a:schemeClr val="dk1"/>
            </a:effectRef>
            <a:fontRef idx="minor">
              <a:schemeClr val="tx1"/>
            </a:fontRef>
          </p:style>
        </p:cxnSp>
        <p:sp>
          <p:nvSpPr>
            <p:cNvPr id="55" name="TextBox 54"/>
            <p:cNvSpPr txBox="1"/>
            <p:nvPr/>
          </p:nvSpPr>
          <p:spPr>
            <a:xfrm>
              <a:off x="3671991" y="3439431"/>
              <a:ext cx="301686" cy="369332"/>
            </a:xfrm>
            <a:prstGeom prst="rect">
              <a:avLst/>
            </a:prstGeom>
            <a:noFill/>
          </p:spPr>
          <p:txBody>
            <a:bodyPr wrap="none" rtlCol="0">
              <a:spAutoFit/>
            </a:bodyPr>
            <a:lstStyle/>
            <a:p>
              <a:r>
                <a:rPr lang="en-US"/>
                <a:t>0</a:t>
              </a:r>
            </a:p>
          </p:txBody>
        </p:sp>
        <p:sp>
          <p:nvSpPr>
            <p:cNvPr id="56" name="TextBox 55"/>
            <p:cNvSpPr txBox="1"/>
            <p:nvPr/>
          </p:nvSpPr>
          <p:spPr>
            <a:xfrm>
              <a:off x="4222278" y="3439431"/>
              <a:ext cx="418704" cy="369332"/>
            </a:xfrm>
            <a:prstGeom prst="rect">
              <a:avLst/>
            </a:prstGeom>
            <a:noFill/>
          </p:spPr>
          <p:txBody>
            <a:bodyPr wrap="none" rtlCol="0">
              <a:spAutoFit/>
            </a:bodyPr>
            <a:lstStyle/>
            <a:p>
              <a:r>
                <a:rPr lang="en-US"/>
                <a:t>20</a:t>
              </a:r>
            </a:p>
          </p:txBody>
        </p:sp>
        <p:sp>
          <p:nvSpPr>
            <p:cNvPr id="57" name="TextBox 56"/>
            <p:cNvSpPr txBox="1"/>
            <p:nvPr/>
          </p:nvSpPr>
          <p:spPr>
            <a:xfrm>
              <a:off x="2961871" y="3439431"/>
              <a:ext cx="489236" cy="369332"/>
            </a:xfrm>
            <a:prstGeom prst="rect">
              <a:avLst/>
            </a:prstGeom>
            <a:noFill/>
          </p:spPr>
          <p:txBody>
            <a:bodyPr wrap="none" rtlCol="0">
              <a:spAutoFit/>
            </a:bodyPr>
            <a:lstStyle/>
            <a:p>
              <a:r>
                <a:rPr lang="en-US"/>
                <a:t>-20</a:t>
              </a:r>
            </a:p>
          </p:txBody>
        </p:sp>
      </p:grpSp>
      <p:sp>
        <p:nvSpPr>
          <p:cNvPr id="58" name="TextBox 57"/>
          <p:cNvSpPr txBox="1"/>
          <p:nvPr/>
        </p:nvSpPr>
        <p:spPr>
          <a:xfrm>
            <a:off x="5335013" y="4816307"/>
            <a:ext cx="2659991" cy="369332"/>
          </a:xfrm>
          <a:prstGeom prst="rect">
            <a:avLst/>
          </a:prstGeom>
          <a:noFill/>
        </p:spPr>
        <p:txBody>
          <a:bodyPr wrap="square" rtlCol="0">
            <a:spAutoFit/>
          </a:bodyPr>
          <a:lstStyle/>
          <a:p>
            <a:r>
              <a:rPr lang="en-US" b="1" dirty="0"/>
              <a:t>Carpet Width &lt;= 40 km</a:t>
            </a:r>
          </a:p>
        </p:txBody>
      </p:sp>
      <p:cxnSp>
        <p:nvCxnSpPr>
          <p:cNvPr id="59" name="Straight Arrow Connector 58"/>
          <p:cNvCxnSpPr/>
          <p:nvPr/>
        </p:nvCxnSpPr>
        <p:spPr>
          <a:xfrm>
            <a:off x="6038828" y="3711756"/>
            <a:ext cx="0" cy="322648"/>
          </a:xfrm>
          <a:prstGeom prst="straightConnector1">
            <a:avLst/>
          </a:prstGeom>
          <a:ln w="19050">
            <a:solidFill>
              <a:srgbClr val="0070C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6863339" y="3656211"/>
            <a:ext cx="0" cy="378193"/>
          </a:xfrm>
          <a:prstGeom prst="straightConnector1">
            <a:avLst/>
          </a:prstGeom>
          <a:ln w="19050">
            <a:solidFill>
              <a:srgbClr val="0070C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1197541" y="5896194"/>
            <a:ext cx="3437898" cy="646331"/>
          </a:xfrm>
          <a:prstGeom prst="rect">
            <a:avLst/>
          </a:prstGeom>
          <a:noFill/>
        </p:spPr>
        <p:txBody>
          <a:bodyPr wrap="square" rtlCol="0">
            <a:spAutoFit/>
          </a:bodyPr>
          <a:lstStyle/>
          <a:p>
            <a:r>
              <a:rPr lang="en-US" dirty="0"/>
              <a:t>Compute mean PL for simulated ground data between ± 20 km</a:t>
            </a:r>
          </a:p>
        </p:txBody>
      </p:sp>
      <p:sp>
        <p:nvSpPr>
          <p:cNvPr id="64" name="TextBox 63"/>
          <p:cNvSpPr txBox="1"/>
          <p:nvPr/>
        </p:nvSpPr>
        <p:spPr>
          <a:xfrm>
            <a:off x="5159721" y="5847792"/>
            <a:ext cx="2845656" cy="646331"/>
          </a:xfrm>
          <a:prstGeom prst="rect">
            <a:avLst/>
          </a:prstGeom>
          <a:noFill/>
        </p:spPr>
        <p:txBody>
          <a:bodyPr wrap="square" rtlCol="0">
            <a:spAutoFit/>
          </a:bodyPr>
          <a:lstStyle/>
          <a:p>
            <a:r>
              <a:rPr lang="en-US" dirty="0"/>
              <a:t>Compute mean PL for all simulated ground data</a:t>
            </a:r>
          </a:p>
        </p:txBody>
      </p:sp>
      <p:sp>
        <p:nvSpPr>
          <p:cNvPr id="30" name="Arc 29"/>
          <p:cNvSpPr/>
          <p:nvPr/>
        </p:nvSpPr>
        <p:spPr>
          <a:xfrm rot="5400000">
            <a:off x="8776166" y="1679365"/>
            <a:ext cx="2069432" cy="2177029"/>
          </a:xfrm>
          <a:prstGeom prst="arc">
            <a:avLst>
              <a:gd name="adj1" fmla="val 16773197"/>
              <a:gd name="adj2" fmla="val 1368545"/>
            </a:avLst>
          </a:prstGeom>
          <a:ln w="28575">
            <a:solidFill>
              <a:srgbClr val="0070C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grpSp>
        <p:nvGrpSpPr>
          <p:cNvPr id="31" name="Group 30"/>
          <p:cNvGrpSpPr/>
          <p:nvPr/>
        </p:nvGrpSpPr>
        <p:grpSpPr>
          <a:xfrm>
            <a:off x="8877672" y="3996703"/>
            <a:ext cx="1679111" cy="626011"/>
            <a:chOff x="2961871" y="3182752"/>
            <a:chExt cx="1679111" cy="626011"/>
          </a:xfrm>
        </p:grpSpPr>
        <p:cxnSp>
          <p:nvCxnSpPr>
            <p:cNvPr id="32" name="Straight Connector 31"/>
            <p:cNvCxnSpPr/>
            <p:nvPr/>
          </p:nvCxnSpPr>
          <p:spPr>
            <a:xfrm>
              <a:off x="3080084" y="3311091"/>
              <a:ext cx="156089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33" name="Straight Connector 32"/>
            <p:cNvCxnSpPr/>
            <p:nvPr/>
          </p:nvCxnSpPr>
          <p:spPr>
            <a:xfrm>
              <a:off x="3822834" y="3195587"/>
              <a:ext cx="0" cy="231007"/>
            </a:xfrm>
            <a:prstGeom prst="line">
              <a:avLst/>
            </a:prstGeom>
            <a:ln w="28575"/>
          </p:spPr>
          <p:style>
            <a:lnRef idx="1">
              <a:schemeClr val="dk1"/>
            </a:lnRef>
            <a:fillRef idx="0">
              <a:schemeClr val="dk1"/>
            </a:fillRef>
            <a:effectRef idx="0">
              <a:schemeClr val="dk1"/>
            </a:effectRef>
            <a:fontRef idx="minor">
              <a:schemeClr val="tx1"/>
            </a:fontRef>
          </p:style>
        </p:cxnSp>
        <p:cxnSp>
          <p:nvCxnSpPr>
            <p:cNvPr id="34" name="Straight Connector 33"/>
            <p:cNvCxnSpPr/>
            <p:nvPr/>
          </p:nvCxnSpPr>
          <p:spPr>
            <a:xfrm>
              <a:off x="4437247" y="3193982"/>
              <a:ext cx="0" cy="231007"/>
            </a:xfrm>
            <a:prstGeom prst="line">
              <a:avLst/>
            </a:prstGeom>
            <a:ln w="28575"/>
          </p:spPr>
          <p:style>
            <a:lnRef idx="1">
              <a:schemeClr val="dk1"/>
            </a:lnRef>
            <a:fillRef idx="0">
              <a:schemeClr val="dk1"/>
            </a:fillRef>
            <a:effectRef idx="0">
              <a:schemeClr val="dk1"/>
            </a:effectRef>
            <a:fontRef idx="minor">
              <a:schemeClr val="tx1"/>
            </a:fontRef>
          </p:style>
        </p:cxnSp>
        <p:cxnSp>
          <p:nvCxnSpPr>
            <p:cNvPr id="35" name="Straight Connector 34"/>
            <p:cNvCxnSpPr/>
            <p:nvPr/>
          </p:nvCxnSpPr>
          <p:spPr>
            <a:xfrm>
              <a:off x="3208421" y="3182752"/>
              <a:ext cx="0" cy="231007"/>
            </a:xfrm>
            <a:prstGeom prst="line">
              <a:avLst/>
            </a:prstGeom>
            <a:ln w="28575"/>
          </p:spPr>
          <p:style>
            <a:lnRef idx="1">
              <a:schemeClr val="dk1"/>
            </a:lnRef>
            <a:fillRef idx="0">
              <a:schemeClr val="dk1"/>
            </a:fillRef>
            <a:effectRef idx="0">
              <a:schemeClr val="dk1"/>
            </a:effectRef>
            <a:fontRef idx="minor">
              <a:schemeClr val="tx1"/>
            </a:fontRef>
          </p:style>
        </p:cxnSp>
        <p:sp>
          <p:nvSpPr>
            <p:cNvPr id="36" name="TextBox 35"/>
            <p:cNvSpPr txBox="1"/>
            <p:nvPr/>
          </p:nvSpPr>
          <p:spPr>
            <a:xfrm>
              <a:off x="3671991" y="3439431"/>
              <a:ext cx="301686" cy="369332"/>
            </a:xfrm>
            <a:prstGeom prst="rect">
              <a:avLst/>
            </a:prstGeom>
            <a:noFill/>
          </p:spPr>
          <p:txBody>
            <a:bodyPr wrap="none" rtlCol="0">
              <a:spAutoFit/>
            </a:bodyPr>
            <a:lstStyle/>
            <a:p>
              <a:r>
                <a:rPr lang="en-US"/>
                <a:t>0</a:t>
              </a:r>
            </a:p>
          </p:txBody>
        </p:sp>
        <p:sp>
          <p:nvSpPr>
            <p:cNvPr id="37" name="TextBox 36"/>
            <p:cNvSpPr txBox="1"/>
            <p:nvPr/>
          </p:nvSpPr>
          <p:spPr>
            <a:xfrm>
              <a:off x="4222278" y="3439431"/>
              <a:ext cx="418704" cy="369332"/>
            </a:xfrm>
            <a:prstGeom prst="rect">
              <a:avLst/>
            </a:prstGeom>
            <a:noFill/>
          </p:spPr>
          <p:txBody>
            <a:bodyPr wrap="none" rtlCol="0">
              <a:spAutoFit/>
            </a:bodyPr>
            <a:lstStyle/>
            <a:p>
              <a:r>
                <a:rPr lang="en-US"/>
                <a:t>20</a:t>
              </a:r>
            </a:p>
          </p:txBody>
        </p:sp>
        <p:sp>
          <p:nvSpPr>
            <p:cNvPr id="38" name="TextBox 37"/>
            <p:cNvSpPr txBox="1"/>
            <p:nvPr/>
          </p:nvSpPr>
          <p:spPr>
            <a:xfrm>
              <a:off x="2961871" y="3439431"/>
              <a:ext cx="489236" cy="369332"/>
            </a:xfrm>
            <a:prstGeom prst="rect">
              <a:avLst/>
            </a:prstGeom>
            <a:noFill/>
          </p:spPr>
          <p:txBody>
            <a:bodyPr wrap="none" rtlCol="0">
              <a:spAutoFit/>
            </a:bodyPr>
            <a:lstStyle/>
            <a:p>
              <a:r>
                <a:rPr lang="en-US"/>
                <a:t>-20</a:t>
              </a:r>
            </a:p>
          </p:txBody>
        </p:sp>
      </p:grpSp>
      <p:sp>
        <p:nvSpPr>
          <p:cNvPr id="39" name="TextBox 38"/>
          <p:cNvSpPr txBox="1"/>
          <p:nvPr/>
        </p:nvSpPr>
        <p:spPr>
          <a:xfrm>
            <a:off x="8308918" y="4829773"/>
            <a:ext cx="3518482" cy="646331"/>
          </a:xfrm>
          <a:prstGeom prst="rect">
            <a:avLst/>
          </a:prstGeom>
          <a:noFill/>
        </p:spPr>
        <p:txBody>
          <a:bodyPr wrap="square" rtlCol="0">
            <a:spAutoFit/>
          </a:bodyPr>
          <a:lstStyle/>
          <a:p>
            <a:r>
              <a:rPr lang="en-US" b="1" dirty="0"/>
              <a:t>One side of carpet &lt; 20 km and Carpet Width &gt; 40 km</a:t>
            </a:r>
          </a:p>
        </p:txBody>
      </p:sp>
      <p:cxnSp>
        <p:nvCxnSpPr>
          <p:cNvPr id="40" name="Straight Arrow Connector 39"/>
          <p:cNvCxnSpPr/>
          <p:nvPr/>
        </p:nvCxnSpPr>
        <p:spPr>
          <a:xfrm>
            <a:off x="9392213" y="3776727"/>
            <a:ext cx="0" cy="322648"/>
          </a:xfrm>
          <a:prstGeom prst="straightConnector1">
            <a:avLst/>
          </a:prstGeom>
          <a:ln w="19050">
            <a:solidFill>
              <a:srgbClr val="0070C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10899397" y="3003296"/>
            <a:ext cx="0" cy="993407"/>
          </a:xfrm>
          <a:prstGeom prst="straightConnector1">
            <a:avLst/>
          </a:prstGeom>
          <a:ln w="19050">
            <a:solidFill>
              <a:srgbClr val="0070C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8374356" y="5475386"/>
            <a:ext cx="3646194" cy="1200329"/>
          </a:xfrm>
          <a:prstGeom prst="rect">
            <a:avLst/>
          </a:prstGeom>
          <a:noFill/>
        </p:spPr>
        <p:txBody>
          <a:bodyPr wrap="square" rtlCol="0">
            <a:spAutoFit/>
          </a:bodyPr>
          <a:lstStyle/>
          <a:p>
            <a:r>
              <a:rPr lang="en-US" dirty="0"/>
              <a:t>Use the carpet edge on the narrower side as the anchor point. Compute mean of PL within 40 km of the anchored point</a:t>
            </a:r>
          </a:p>
        </p:txBody>
      </p:sp>
      <p:sp>
        <p:nvSpPr>
          <p:cNvPr id="65" name="Oval 64"/>
          <p:cNvSpPr/>
          <p:nvPr/>
        </p:nvSpPr>
        <p:spPr>
          <a:xfrm>
            <a:off x="2706357" y="3741079"/>
            <a:ext cx="90642" cy="9064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7" name="Oval 66"/>
          <p:cNvSpPr/>
          <p:nvPr/>
        </p:nvSpPr>
        <p:spPr>
          <a:xfrm>
            <a:off x="9680167" y="3750803"/>
            <a:ext cx="90642" cy="9064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8" name="Rectangle 67"/>
          <p:cNvSpPr/>
          <p:nvPr/>
        </p:nvSpPr>
        <p:spPr>
          <a:xfrm>
            <a:off x="2131646" y="3406602"/>
            <a:ext cx="1228826" cy="470435"/>
          </a:xfrm>
          <a:prstGeom prst="rect">
            <a:avLst/>
          </a:prstGeom>
          <a:noFill/>
          <a:ln>
            <a:solidFill>
              <a:schemeClr val="tx2">
                <a:alpha val="5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p:cNvSpPr/>
          <p:nvPr/>
        </p:nvSpPr>
        <p:spPr>
          <a:xfrm>
            <a:off x="6035172" y="3576006"/>
            <a:ext cx="841499" cy="290758"/>
          </a:xfrm>
          <a:prstGeom prst="rect">
            <a:avLst/>
          </a:prstGeom>
          <a:noFill/>
          <a:ln>
            <a:solidFill>
              <a:schemeClr val="tx2">
                <a:alpha val="5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9405544" y="3433334"/>
            <a:ext cx="1228826" cy="470435"/>
          </a:xfrm>
          <a:prstGeom prst="rect">
            <a:avLst/>
          </a:prstGeom>
          <a:noFill/>
          <a:ln>
            <a:solidFill>
              <a:schemeClr val="tx2">
                <a:alpha val="5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 name="Group 70"/>
          <p:cNvGrpSpPr/>
          <p:nvPr/>
        </p:nvGrpSpPr>
        <p:grpSpPr>
          <a:xfrm>
            <a:off x="303007" y="1717278"/>
            <a:ext cx="5294675" cy="1198939"/>
            <a:chOff x="3080084" y="1016073"/>
            <a:chExt cx="5294675" cy="1198939"/>
          </a:xfrm>
        </p:grpSpPr>
        <p:pic>
          <p:nvPicPr>
            <p:cNvPr id="72" name="Picture 71"/>
            <p:cNvPicPr>
              <a:picLocks noChangeAspect="1"/>
            </p:cNvPicPr>
            <p:nvPr/>
          </p:nvPicPr>
          <p:blipFill>
            <a:blip r:embed="rId3"/>
            <a:stretch>
              <a:fillRect/>
            </a:stretch>
          </p:blipFill>
          <p:spPr>
            <a:xfrm>
              <a:off x="3220594" y="1107194"/>
              <a:ext cx="602204" cy="288556"/>
            </a:xfrm>
            <a:prstGeom prst="rect">
              <a:avLst/>
            </a:prstGeom>
          </p:spPr>
        </p:pic>
        <p:sp>
          <p:nvSpPr>
            <p:cNvPr id="73" name="TextBox 72"/>
            <p:cNvSpPr txBox="1"/>
            <p:nvPr/>
          </p:nvSpPr>
          <p:spPr>
            <a:xfrm>
              <a:off x="3916399" y="1026418"/>
              <a:ext cx="4050148" cy="369332"/>
            </a:xfrm>
            <a:prstGeom prst="rect">
              <a:avLst/>
            </a:prstGeom>
            <a:noFill/>
          </p:spPr>
          <p:txBody>
            <a:bodyPr wrap="none" rtlCol="0">
              <a:spAutoFit/>
            </a:bodyPr>
            <a:lstStyle/>
            <a:p>
              <a:r>
                <a:rPr lang="en-US" err="1"/>
                <a:t>Isopemp</a:t>
              </a:r>
              <a:r>
                <a:rPr lang="en-US"/>
                <a:t> on which boom data is available</a:t>
              </a:r>
            </a:p>
          </p:txBody>
        </p:sp>
        <p:sp>
          <p:nvSpPr>
            <p:cNvPr id="74" name="Oval 73"/>
            <p:cNvSpPr/>
            <p:nvPr/>
          </p:nvSpPr>
          <p:spPr>
            <a:xfrm>
              <a:off x="3458191" y="1566009"/>
              <a:ext cx="90642" cy="9064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75" name="TextBox 74"/>
            <p:cNvSpPr txBox="1"/>
            <p:nvPr/>
          </p:nvSpPr>
          <p:spPr>
            <a:xfrm>
              <a:off x="3924824" y="1400223"/>
              <a:ext cx="1575111" cy="369332"/>
            </a:xfrm>
            <a:prstGeom prst="rect">
              <a:avLst/>
            </a:prstGeom>
            <a:noFill/>
          </p:spPr>
          <p:txBody>
            <a:bodyPr wrap="none" rtlCol="0">
              <a:spAutoFit/>
            </a:bodyPr>
            <a:lstStyle/>
            <a:p>
              <a:r>
                <a:rPr lang="en-US"/>
                <a:t>Undertrack ray</a:t>
              </a:r>
            </a:p>
          </p:txBody>
        </p:sp>
        <p:sp>
          <p:nvSpPr>
            <p:cNvPr id="76" name="Rectangle 75"/>
            <p:cNvSpPr/>
            <p:nvPr/>
          </p:nvSpPr>
          <p:spPr>
            <a:xfrm>
              <a:off x="3256398" y="1810451"/>
              <a:ext cx="566400" cy="216837"/>
            </a:xfrm>
            <a:prstGeom prst="rect">
              <a:avLst/>
            </a:prstGeom>
            <a:noFill/>
            <a:ln>
              <a:solidFill>
                <a:schemeClr val="tx2">
                  <a:alpha val="5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p:cNvSpPr txBox="1"/>
            <p:nvPr/>
          </p:nvSpPr>
          <p:spPr>
            <a:xfrm>
              <a:off x="3924823" y="1723389"/>
              <a:ext cx="3489994" cy="369332"/>
            </a:xfrm>
            <a:prstGeom prst="rect">
              <a:avLst/>
            </a:prstGeom>
            <a:noFill/>
          </p:spPr>
          <p:txBody>
            <a:bodyPr wrap="none" rtlCol="0">
              <a:spAutoFit/>
            </a:bodyPr>
            <a:lstStyle/>
            <a:p>
              <a:r>
                <a:rPr lang="en-US" dirty="0"/>
                <a:t>Data included in inner carpet mean</a:t>
              </a:r>
            </a:p>
          </p:txBody>
        </p:sp>
        <p:sp>
          <p:nvSpPr>
            <p:cNvPr id="78" name="Rectangle 77"/>
            <p:cNvSpPr/>
            <p:nvPr/>
          </p:nvSpPr>
          <p:spPr>
            <a:xfrm>
              <a:off x="3080084" y="1016073"/>
              <a:ext cx="5294675" cy="1198939"/>
            </a:xfrm>
            <a:prstGeom prst="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sp>
        <p:nvSpPr>
          <p:cNvPr id="79" name="TextBox 78"/>
          <p:cNvSpPr txBox="1"/>
          <p:nvPr/>
        </p:nvSpPr>
        <p:spPr>
          <a:xfrm>
            <a:off x="416409" y="3903810"/>
            <a:ext cx="2341971" cy="646331"/>
          </a:xfrm>
          <a:prstGeom prst="rect">
            <a:avLst/>
          </a:prstGeom>
          <a:noFill/>
        </p:spPr>
        <p:txBody>
          <a:bodyPr wrap="square" rtlCol="0">
            <a:spAutoFit/>
          </a:bodyPr>
          <a:lstStyle/>
          <a:p>
            <a:r>
              <a:rPr lang="en-US" err="1"/>
              <a:t>Offtrack</a:t>
            </a:r>
            <a:r>
              <a:rPr lang="en-US"/>
              <a:t> </a:t>
            </a:r>
          </a:p>
          <a:p>
            <a:r>
              <a:rPr lang="en-US"/>
              <a:t>distance (km)</a:t>
            </a:r>
          </a:p>
        </p:txBody>
      </p:sp>
      <p:sp>
        <p:nvSpPr>
          <p:cNvPr id="81" name="Oval 80"/>
          <p:cNvSpPr/>
          <p:nvPr/>
        </p:nvSpPr>
        <p:spPr>
          <a:xfrm>
            <a:off x="6375792" y="3737622"/>
            <a:ext cx="90642" cy="9064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82" name="TextBox 81"/>
          <p:cNvSpPr txBox="1"/>
          <p:nvPr/>
        </p:nvSpPr>
        <p:spPr>
          <a:xfrm>
            <a:off x="791843" y="4820339"/>
            <a:ext cx="3865617" cy="369332"/>
          </a:xfrm>
          <a:prstGeom prst="rect">
            <a:avLst/>
          </a:prstGeom>
          <a:noFill/>
        </p:spPr>
        <p:txBody>
          <a:bodyPr wrap="square" rtlCol="0">
            <a:spAutoFit/>
          </a:bodyPr>
          <a:lstStyle/>
          <a:p>
            <a:r>
              <a:rPr lang="en-US" b="1" dirty="0"/>
              <a:t>|Both lateral cutoff distances| &gt; 20 km</a:t>
            </a:r>
          </a:p>
        </p:txBody>
      </p:sp>
      <p:sp>
        <p:nvSpPr>
          <p:cNvPr id="6" name="TextBox 5"/>
          <p:cNvSpPr txBox="1"/>
          <p:nvPr/>
        </p:nvSpPr>
        <p:spPr>
          <a:xfrm>
            <a:off x="1981958" y="4526966"/>
            <a:ext cx="1520887" cy="369332"/>
          </a:xfrm>
          <a:prstGeom prst="rect">
            <a:avLst/>
          </a:prstGeom>
          <a:noFill/>
        </p:spPr>
        <p:txBody>
          <a:bodyPr wrap="square" rtlCol="0">
            <a:spAutoFit/>
          </a:bodyPr>
          <a:lstStyle/>
          <a:p>
            <a:pPr algn="ctr"/>
            <a:r>
              <a:rPr lang="en-US" b="1" dirty="0"/>
              <a:t>Case 1</a:t>
            </a:r>
          </a:p>
        </p:txBody>
      </p:sp>
      <p:sp>
        <p:nvSpPr>
          <p:cNvPr id="66" name="TextBox 65"/>
          <p:cNvSpPr txBox="1"/>
          <p:nvPr/>
        </p:nvSpPr>
        <p:spPr>
          <a:xfrm>
            <a:off x="5657382" y="4516692"/>
            <a:ext cx="1520887" cy="369332"/>
          </a:xfrm>
          <a:prstGeom prst="rect">
            <a:avLst/>
          </a:prstGeom>
          <a:noFill/>
        </p:spPr>
        <p:txBody>
          <a:bodyPr wrap="square" rtlCol="0">
            <a:spAutoFit/>
          </a:bodyPr>
          <a:lstStyle/>
          <a:p>
            <a:pPr algn="ctr"/>
            <a:r>
              <a:rPr lang="en-US" b="1" dirty="0"/>
              <a:t>Case 2</a:t>
            </a:r>
          </a:p>
        </p:txBody>
      </p:sp>
      <p:sp>
        <p:nvSpPr>
          <p:cNvPr id="80" name="TextBox 79"/>
          <p:cNvSpPr txBox="1"/>
          <p:nvPr/>
        </p:nvSpPr>
        <p:spPr>
          <a:xfrm>
            <a:off x="8965044" y="4517894"/>
            <a:ext cx="1520887" cy="369332"/>
          </a:xfrm>
          <a:prstGeom prst="rect">
            <a:avLst/>
          </a:prstGeom>
          <a:noFill/>
        </p:spPr>
        <p:txBody>
          <a:bodyPr wrap="square" rtlCol="0">
            <a:spAutoFit/>
          </a:bodyPr>
          <a:lstStyle/>
          <a:p>
            <a:pPr algn="ctr"/>
            <a:r>
              <a:rPr lang="en-US" b="1" dirty="0"/>
              <a:t>Case 3</a:t>
            </a:r>
          </a:p>
        </p:txBody>
      </p:sp>
      <p:cxnSp>
        <p:nvCxnSpPr>
          <p:cNvPr id="11" name="Straight Connector 10"/>
          <p:cNvCxnSpPr/>
          <p:nvPr/>
        </p:nvCxnSpPr>
        <p:spPr>
          <a:xfrm>
            <a:off x="4682100" y="3050560"/>
            <a:ext cx="0" cy="3524558"/>
          </a:xfrm>
          <a:prstGeom prst="line">
            <a:avLst/>
          </a:prstGeom>
          <a:ln w="19050"/>
        </p:spPr>
        <p:style>
          <a:lnRef idx="1">
            <a:schemeClr val="dk1"/>
          </a:lnRef>
          <a:fillRef idx="0">
            <a:schemeClr val="dk1"/>
          </a:fillRef>
          <a:effectRef idx="0">
            <a:schemeClr val="dk1"/>
          </a:effectRef>
          <a:fontRef idx="minor">
            <a:schemeClr val="tx1"/>
          </a:fontRef>
        </p:style>
      </p:cxnSp>
      <p:cxnSp>
        <p:nvCxnSpPr>
          <p:cNvPr id="87" name="Straight Connector 86"/>
          <p:cNvCxnSpPr/>
          <p:nvPr/>
        </p:nvCxnSpPr>
        <p:spPr>
          <a:xfrm>
            <a:off x="8150403" y="3151157"/>
            <a:ext cx="0" cy="3524558"/>
          </a:xfrm>
          <a:prstGeom prst="line">
            <a:avLst/>
          </a:prstGeom>
          <a:ln w="19050"/>
        </p:spPr>
        <p:style>
          <a:lnRef idx="1">
            <a:schemeClr val="dk1"/>
          </a:lnRef>
          <a:fillRef idx="0">
            <a:schemeClr val="dk1"/>
          </a:fillRef>
          <a:effectRef idx="0">
            <a:schemeClr val="dk1"/>
          </a:effectRef>
          <a:fontRef idx="minor">
            <a:schemeClr val="tx1"/>
          </a:fontRef>
        </p:style>
      </p:cxnSp>
      <p:sp>
        <p:nvSpPr>
          <p:cNvPr id="83" name="TextBox 82"/>
          <p:cNvSpPr txBox="1"/>
          <p:nvPr/>
        </p:nvSpPr>
        <p:spPr>
          <a:xfrm>
            <a:off x="301312" y="1102608"/>
            <a:ext cx="5912825" cy="523220"/>
          </a:xfrm>
          <a:prstGeom prst="rect">
            <a:avLst/>
          </a:prstGeom>
          <a:noFill/>
        </p:spPr>
        <p:txBody>
          <a:bodyPr wrap="square" rtlCol="0">
            <a:spAutoFit/>
          </a:bodyPr>
          <a:lstStyle/>
          <a:p>
            <a:r>
              <a:rPr lang="en-US" sz="2800" b="1" dirty="0"/>
              <a:t>Definition of Inner Carpet</a:t>
            </a:r>
          </a:p>
        </p:txBody>
      </p:sp>
      <p:cxnSp>
        <p:nvCxnSpPr>
          <p:cNvPr id="9" name="Straight Arrow Connector 8"/>
          <p:cNvCxnSpPr/>
          <p:nvPr/>
        </p:nvCxnSpPr>
        <p:spPr>
          <a:xfrm>
            <a:off x="9398594" y="3267852"/>
            <a:ext cx="1228826" cy="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sp>
        <p:nvSpPr>
          <p:cNvPr id="19" name="TextBox 18"/>
          <p:cNvSpPr txBox="1"/>
          <p:nvPr/>
        </p:nvSpPr>
        <p:spPr>
          <a:xfrm>
            <a:off x="9614812" y="2898520"/>
            <a:ext cx="765256" cy="369332"/>
          </a:xfrm>
          <a:prstGeom prst="rect">
            <a:avLst/>
          </a:prstGeom>
          <a:noFill/>
        </p:spPr>
        <p:txBody>
          <a:bodyPr wrap="square" rtlCol="0">
            <a:spAutoFit/>
          </a:bodyPr>
          <a:lstStyle/>
          <a:p>
            <a:r>
              <a:rPr lang="en-US"/>
              <a:t>40 km</a:t>
            </a:r>
          </a:p>
        </p:txBody>
      </p:sp>
      <p:pic>
        <p:nvPicPr>
          <p:cNvPr id="26" name="Picture 25">
            <a:extLst>
              <a:ext uri="{FF2B5EF4-FFF2-40B4-BE49-F238E27FC236}">
                <a16:creationId xmlns:a16="http://schemas.microsoft.com/office/drawing/2014/main" id="{0FE4157C-B321-451E-9830-572552A466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192374">
            <a:off x="9993976" y="851822"/>
            <a:ext cx="1972819" cy="963291"/>
          </a:xfrm>
          <a:prstGeom prst="rect">
            <a:avLst/>
          </a:prstGeom>
        </p:spPr>
      </p:pic>
      <p:cxnSp>
        <p:nvCxnSpPr>
          <p:cNvPr id="43" name="Straight Connector 42">
            <a:extLst>
              <a:ext uri="{FF2B5EF4-FFF2-40B4-BE49-F238E27FC236}">
                <a16:creationId xmlns:a16="http://schemas.microsoft.com/office/drawing/2014/main" id="{83307A09-D936-4D80-948B-13C02F7C264B}"/>
              </a:ext>
            </a:extLst>
          </p:cNvPr>
          <p:cNvCxnSpPr/>
          <p:nvPr/>
        </p:nvCxnSpPr>
        <p:spPr>
          <a:xfrm flipV="1">
            <a:off x="6770067" y="2185013"/>
            <a:ext cx="2744602" cy="109565"/>
          </a:xfrm>
          <a:prstGeom prst="line">
            <a:avLst/>
          </a:prstGeom>
          <a:ln w="9525">
            <a:solidFill>
              <a:srgbClr val="4083CF"/>
            </a:solidFill>
            <a:prstDash val="dash"/>
          </a:ln>
        </p:spPr>
        <p:style>
          <a:lnRef idx="1">
            <a:schemeClr val="accent1"/>
          </a:lnRef>
          <a:fillRef idx="0">
            <a:schemeClr val="accent1"/>
          </a:fillRef>
          <a:effectRef idx="0">
            <a:schemeClr val="accent1"/>
          </a:effectRef>
          <a:fontRef idx="minor">
            <a:schemeClr val="tx1"/>
          </a:fontRef>
        </p:style>
      </p:cxnSp>
      <p:sp>
        <p:nvSpPr>
          <p:cNvPr id="89" name="Arc 88">
            <a:extLst>
              <a:ext uri="{FF2B5EF4-FFF2-40B4-BE49-F238E27FC236}">
                <a16:creationId xmlns:a16="http://schemas.microsoft.com/office/drawing/2014/main" id="{25F4AF7C-101B-4E27-A920-6B164C27D00F}"/>
              </a:ext>
            </a:extLst>
          </p:cNvPr>
          <p:cNvSpPr/>
          <p:nvPr/>
        </p:nvSpPr>
        <p:spPr>
          <a:xfrm rot="2255730">
            <a:off x="7591111" y="1361140"/>
            <a:ext cx="2390036" cy="2358293"/>
          </a:xfrm>
          <a:prstGeom prst="arc">
            <a:avLst/>
          </a:prstGeom>
          <a:ln w="28575">
            <a:solidFill>
              <a:srgbClr val="4083CF"/>
            </a:solidFill>
          </a:ln>
          <a:scene3d>
            <a:camera prst="orthographicFront">
              <a:rot lat="2731185" lon="17561226" rev="19727135"/>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0" name="Straight Connector 89">
            <a:extLst>
              <a:ext uri="{FF2B5EF4-FFF2-40B4-BE49-F238E27FC236}">
                <a16:creationId xmlns:a16="http://schemas.microsoft.com/office/drawing/2014/main" id="{717EDB9F-F18B-460B-A00F-D63F6E513F50}"/>
              </a:ext>
            </a:extLst>
          </p:cNvPr>
          <p:cNvCxnSpPr/>
          <p:nvPr/>
        </p:nvCxnSpPr>
        <p:spPr>
          <a:xfrm flipV="1">
            <a:off x="6941536" y="2708328"/>
            <a:ext cx="2744602" cy="109565"/>
          </a:xfrm>
          <a:prstGeom prst="line">
            <a:avLst/>
          </a:prstGeom>
          <a:ln w="9525">
            <a:solidFill>
              <a:srgbClr val="4083CF"/>
            </a:solidFill>
            <a:prstDash val="dash"/>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49EF18C8-8A97-4CFB-A545-A5BD1472D55D}"/>
              </a:ext>
            </a:extLst>
          </p:cNvPr>
          <p:cNvCxnSpPr>
            <a:cxnSpLocks/>
          </p:cNvCxnSpPr>
          <p:nvPr/>
        </p:nvCxnSpPr>
        <p:spPr>
          <a:xfrm flipH="1">
            <a:off x="9525221" y="1462121"/>
            <a:ext cx="542811" cy="668202"/>
          </a:xfrm>
          <a:prstGeom prst="straightConnector1">
            <a:avLst/>
          </a:prstGeom>
          <a:ln w="19050">
            <a:solidFill>
              <a:srgbClr val="4083C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63F0C719-56F6-4306-A6EB-C9FE4F5C40EC}"/>
              </a:ext>
            </a:extLst>
          </p:cNvPr>
          <p:cNvCxnSpPr>
            <a:cxnSpLocks/>
          </p:cNvCxnSpPr>
          <p:nvPr/>
        </p:nvCxnSpPr>
        <p:spPr>
          <a:xfrm flipH="1">
            <a:off x="9667968" y="1466909"/>
            <a:ext cx="424161" cy="1228028"/>
          </a:xfrm>
          <a:prstGeom prst="straightConnector1">
            <a:avLst/>
          </a:prstGeom>
          <a:ln w="19050">
            <a:solidFill>
              <a:srgbClr val="4083CF"/>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0482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375E-6 4.44444E-6 L -0.13542 0.01342 " pathEditMode="relative" rAng="0" ptsTypes="AA">
                                      <p:cBhvr>
                                        <p:cTn id="6" dur="2000" fill="hold"/>
                                        <p:tgtEl>
                                          <p:spTgt spid="61"/>
                                        </p:tgtEl>
                                        <p:attrNameLst>
                                          <p:attrName>ppt_x</p:attrName>
                                          <p:attrName>ppt_y</p:attrName>
                                        </p:attrNameLst>
                                      </p:cBhvr>
                                      <p:rCtr x="-6771" y="671"/>
                                    </p:animMotion>
                                  </p:childTnLst>
                                </p:cTn>
                              </p:par>
                              <p:par>
                                <p:cTn id="7" presetID="42" presetClass="path" presetSubtype="0" accel="50000" decel="50000" fill="hold" nodeType="withEffect">
                                  <p:stCondLst>
                                    <p:cond delay="0"/>
                                  </p:stCondLst>
                                  <p:childTnLst>
                                    <p:animMotion origin="layout" path="M 3.54167E-6 -2.22222E-6 L -0.13425 0.00996 " pathEditMode="relative" rAng="0" ptsTypes="AA">
                                      <p:cBhvr>
                                        <p:cTn id="8" dur="2000" fill="hold"/>
                                        <p:tgtEl>
                                          <p:spTgt spid="92"/>
                                        </p:tgtEl>
                                        <p:attrNameLst>
                                          <p:attrName>ppt_x</p:attrName>
                                          <p:attrName>ppt_y</p:attrName>
                                        </p:attrNameLst>
                                      </p:cBhvr>
                                      <p:rCtr x="-6719" y="486"/>
                                    </p:animMotion>
                                  </p:childTnLst>
                                </p:cTn>
                              </p:par>
                              <p:par>
                                <p:cTn id="9" presetID="42" presetClass="path" presetSubtype="0" accel="50000" decel="50000" fill="hold" grpId="0" nodeType="withEffect">
                                  <p:stCondLst>
                                    <p:cond delay="0"/>
                                  </p:stCondLst>
                                  <p:childTnLst>
                                    <p:animMotion origin="layout" path="M -2.91667E-6 -3.7037E-7 L -0.13932 0.01157 " pathEditMode="relative" rAng="0" ptsTypes="AA">
                                      <p:cBhvr>
                                        <p:cTn id="10" dur="2000" fill="hold"/>
                                        <p:tgtEl>
                                          <p:spTgt spid="89"/>
                                        </p:tgtEl>
                                        <p:attrNameLst>
                                          <p:attrName>ppt_x</p:attrName>
                                          <p:attrName>ppt_y</p:attrName>
                                        </p:attrNameLst>
                                      </p:cBhvr>
                                      <p:rCtr x="-6966" y="579"/>
                                    </p:animMotion>
                                  </p:childTnLst>
                                </p:cTn>
                              </p:par>
                              <p:par>
                                <p:cTn id="11" presetID="42" presetClass="path" presetSubtype="0" accel="50000" decel="50000" fill="hold" nodeType="withEffect">
                                  <p:stCondLst>
                                    <p:cond delay="0"/>
                                  </p:stCondLst>
                                  <p:childTnLst>
                                    <p:animMotion origin="layout" path="M -8.33333E-7 -4.44444E-6 L -0.12943 0.00834 " pathEditMode="relative" rAng="0" ptsTypes="AA">
                                      <p:cBhvr>
                                        <p:cTn id="12" dur="2000" fill="hold"/>
                                        <p:tgtEl>
                                          <p:spTgt spid="26"/>
                                        </p:tgtEl>
                                        <p:attrNameLst>
                                          <p:attrName>ppt_x</p:attrName>
                                          <p:attrName>ppt_y</p:attrName>
                                        </p:attrNameLst>
                                      </p:cBhvr>
                                      <p:rCtr x="-6471" y="41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F35550-AF33-4F09-B57C-27F4694194D2}"/>
              </a:ext>
            </a:extLst>
          </p:cNvPr>
          <p:cNvSpPr>
            <a:spLocks noGrp="1"/>
          </p:cNvSpPr>
          <p:nvPr>
            <p:ph type="title"/>
          </p:nvPr>
        </p:nvSpPr>
        <p:spPr/>
        <p:txBody>
          <a:bodyPr/>
          <a:lstStyle/>
          <a:p>
            <a:r>
              <a:rPr lang="en-US" dirty="0"/>
              <a:t>Statistics of the inner carpet mean PL</a:t>
            </a:r>
          </a:p>
        </p:txBody>
      </p:sp>
      <p:pic>
        <p:nvPicPr>
          <p:cNvPr id="7" name="Graphic 6">
            <a:extLst>
              <a:ext uri="{FF2B5EF4-FFF2-40B4-BE49-F238E27FC236}">
                <a16:creationId xmlns:a16="http://schemas.microsoft.com/office/drawing/2014/main" id="{EA06EED0-F3B9-4F39-87DB-30CA4D70DE7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4803" y="1022793"/>
            <a:ext cx="6667500" cy="5010150"/>
          </a:xfrm>
          <a:prstGeom prst="rect">
            <a:avLst/>
          </a:prstGeom>
        </p:spPr>
      </p:pic>
      <p:grpSp>
        <p:nvGrpSpPr>
          <p:cNvPr id="8" name="Group 7">
            <a:extLst>
              <a:ext uri="{FF2B5EF4-FFF2-40B4-BE49-F238E27FC236}">
                <a16:creationId xmlns:a16="http://schemas.microsoft.com/office/drawing/2014/main" id="{E8A4C495-3D1B-46FB-896C-F0684D87BF52}"/>
              </a:ext>
            </a:extLst>
          </p:cNvPr>
          <p:cNvGrpSpPr/>
          <p:nvPr/>
        </p:nvGrpSpPr>
        <p:grpSpPr>
          <a:xfrm>
            <a:off x="6346440" y="1432865"/>
            <a:ext cx="3656622" cy="1548526"/>
            <a:chOff x="7215774" y="5270966"/>
            <a:chExt cx="3656622" cy="1548526"/>
          </a:xfrm>
        </p:grpSpPr>
        <p:sp>
          <p:nvSpPr>
            <p:cNvPr id="9" name="TextBox 8">
              <a:extLst>
                <a:ext uri="{FF2B5EF4-FFF2-40B4-BE49-F238E27FC236}">
                  <a16:creationId xmlns:a16="http://schemas.microsoft.com/office/drawing/2014/main" id="{B34C7AD9-FE77-48FD-84CC-F1B2289B0C52}"/>
                </a:ext>
              </a:extLst>
            </p:cNvPr>
            <p:cNvSpPr txBox="1"/>
            <p:nvPr/>
          </p:nvSpPr>
          <p:spPr>
            <a:xfrm>
              <a:off x="7215774" y="6511715"/>
              <a:ext cx="1688645" cy="307777"/>
            </a:xfrm>
            <a:prstGeom prst="rect">
              <a:avLst/>
            </a:prstGeom>
            <a:noFill/>
          </p:spPr>
          <p:txBody>
            <a:bodyPr wrap="square" rtlCol="0">
              <a:spAutoFit/>
            </a:bodyPr>
            <a:lstStyle/>
            <a:p>
              <a:pPr algn="ctr"/>
              <a:r>
                <a:rPr lang="en-US" sz="1400"/>
                <a:t>Cart3D</a:t>
              </a:r>
            </a:p>
          </p:txBody>
        </p:sp>
        <p:grpSp>
          <p:nvGrpSpPr>
            <p:cNvPr id="10" name="Group 9">
              <a:extLst>
                <a:ext uri="{FF2B5EF4-FFF2-40B4-BE49-F238E27FC236}">
                  <a16:creationId xmlns:a16="http://schemas.microsoft.com/office/drawing/2014/main" id="{37A3023F-F8E4-4053-8DDB-C34491E8468F}"/>
                </a:ext>
              </a:extLst>
            </p:cNvPr>
            <p:cNvGrpSpPr/>
            <p:nvPr/>
          </p:nvGrpSpPr>
          <p:grpSpPr>
            <a:xfrm>
              <a:off x="7666456" y="5270966"/>
              <a:ext cx="3205940" cy="1548526"/>
              <a:chOff x="7666456" y="5270966"/>
              <a:chExt cx="3205940" cy="1548526"/>
            </a:xfrm>
          </p:grpSpPr>
          <p:grpSp>
            <p:nvGrpSpPr>
              <p:cNvPr id="11" name="Group 10">
                <a:extLst>
                  <a:ext uri="{FF2B5EF4-FFF2-40B4-BE49-F238E27FC236}">
                    <a16:creationId xmlns:a16="http://schemas.microsoft.com/office/drawing/2014/main" id="{024B5D81-330A-40C1-97D3-42E015A9FE0E}"/>
                  </a:ext>
                </a:extLst>
              </p:cNvPr>
              <p:cNvGrpSpPr/>
              <p:nvPr/>
            </p:nvGrpSpPr>
            <p:grpSpPr>
              <a:xfrm>
                <a:off x="7819289" y="5510784"/>
                <a:ext cx="403122" cy="937215"/>
                <a:chOff x="5860026" y="4837471"/>
                <a:chExt cx="403122" cy="937215"/>
              </a:xfrm>
            </p:grpSpPr>
            <p:sp>
              <p:nvSpPr>
                <p:cNvPr id="24" name="Rectangle 23">
                  <a:extLst>
                    <a:ext uri="{FF2B5EF4-FFF2-40B4-BE49-F238E27FC236}">
                      <a16:creationId xmlns:a16="http://schemas.microsoft.com/office/drawing/2014/main" id="{D18A4F7F-6140-4CEB-B8EE-E79CC9A0A7A3}"/>
                    </a:ext>
                  </a:extLst>
                </p:cNvPr>
                <p:cNvSpPr/>
                <p:nvPr/>
              </p:nvSpPr>
              <p:spPr bwMode="auto">
                <a:xfrm>
                  <a:off x="5860026" y="4837471"/>
                  <a:ext cx="403122" cy="937215"/>
                </a:xfrm>
                <a:prstGeom prst="rect">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cxnSp>
              <p:nvCxnSpPr>
                <p:cNvPr id="25" name="Straight Connector 24">
                  <a:extLst>
                    <a:ext uri="{FF2B5EF4-FFF2-40B4-BE49-F238E27FC236}">
                      <a16:creationId xmlns:a16="http://schemas.microsoft.com/office/drawing/2014/main" id="{2E887B12-5BC0-4863-A858-1A9280606FAC}"/>
                    </a:ext>
                  </a:extLst>
                </p:cNvPr>
                <p:cNvCxnSpPr/>
                <p:nvPr/>
              </p:nvCxnSpPr>
              <p:spPr bwMode="auto">
                <a:xfrm>
                  <a:off x="5860026" y="5132439"/>
                  <a:ext cx="403122" cy="0"/>
                </a:xfrm>
                <a:prstGeom prst="line">
                  <a:avLst/>
                </a:prstGeom>
                <a:solidFill>
                  <a:schemeClr val="accent1"/>
                </a:solidFill>
                <a:ln w="28575" cap="flat" cmpd="sng" algn="ctr">
                  <a:solidFill>
                    <a:srgbClr val="FF0000"/>
                  </a:solidFill>
                  <a:prstDash val="solid"/>
                  <a:round/>
                  <a:headEnd type="none" w="med" len="med"/>
                  <a:tailEnd type="none" w="med" len="med"/>
                </a:ln>
                <a:effectLst/>
              </p:spPr>
            </p:cxnSp>
          </p:grpSp>
          <p:grpSp>
            <p:nvGrpSpPr>
              <p:cNvPr id="12" name="Group 11">
                <a:extLst>
                  <a:ext uri="{FF2B5EF4-FFF2-40B4-BE49-F238E27FC236}">
                    <a16:creationId xmlns:a16="http://schemas.microsoft.com/office/drawing/2014/main" id="{9229B51F-F3E4-4D49-9D3B-C6172322D6D6}"/>
                  </a:ext>
                </a:extLst>
              </p:cNvPr>
              <p:cNvGrpSpPr/>
              <p:nvPr/>
            </p:nvGrpSpPr>
            <p:grpSpPr>
              <a:xfrm>
                <a:off x="9844939" y="5510784"/>
                <a:ext cx="275303" cy="950341"/>
                <a:chOff x="7288653" y="5910001"/>
                <a:chExt cx="275303" cy="950341"/>
              </a:xfrm>
            </p:grpSpPr>
            <p:cxnSp>
              <p:nvCxnSpPr>
                <p:cNvPr id="18" name="Straight Connector 17">
                  <a:extLst>
                    <a:ext uri="{FF2B5EF4-FFF2-40B4-BE49-F238E27FC236}">
                      <a16:creationId xmlns:a16="http://schemas.microsoft.com/office/drawing/2014/main" id="{73610254-3561-46BC-951B-74341B48EFAD}"/>
                    </a:ext>
                  </a:extLst>
                </p:cNvPr>
                <p:cNvCxnSpPr>
                  <a:cxnSpLocks/>
                </p:cNvCxnSpPr>
                <p:nvPr/>
              </p:nvCxnSpPr>
              <p:spPr bwMode="auto">
                <a:xfrm>
                  <a:off x="7426304" y="6408866"/>
                  <a:ext cx="0" cy="451476"/>
                </a:xfrm>
                <a:prstGeom prst="line">
                  <a:avLst/>
                </a:prstGeom>
                <a:solidFill>
                  <a:schemeClr val="accent1"/>
                </a:solidFill>
                <a:ln w="28575" cap="flat" cmpd="sng" algn="ctr">
                  <a:solidFill>
                    <a:schemeClr val="tx1"/>
                  </a:solidFill>
                  <a:prstDash val="solid"/>
                  <a:round/>
                  <a:headEnd type="none" w="med" len="med"/>
                  <a:tailEnd type="none" w="med" len="med"/>
                </a:ln>
                <a:effectLst/>
              </p:spPr>
            </p:cxnSp>
            <p:grpSp>
              <p:nvGrpSpPr>
                <p:cNvPr id="19" name="Group 18">
                  <a:extLst>
                    <a:ext uri="{FF2B5EF4-FFF2-40B4-BE49-F238E27FC236}">
                      <a16:creationId xmlns:a16="http://schemas.microsoft.com/office/drawing/2014/main" id="{7A348BDB-2987-4EC8-8B47-C45661F76A6D}"/>
                    </a:ext>
                  </a:extLst>
                </p:cNvPr>
                <p:cNvGrpSpPr/>
                <p:nvPr/>
              </p:nvGrpSpPr>
              <p:grpSpPr>
                <a:xfrm>
                  <a:off x="7288653" y="5910001"/>
                  <a:ext cx="275303" cy="498865"/>
                  <a:chOff x="7288653" y="5910001"/>
                  <a:chExt cx="275303" cy="498865"/>
                </a:xfrm>
              </p:grpSpPr>
              <p:cxnSp>
                <p:nvCxnSpPr>
                  <p:cNvPr id="20" name="Straight Connector 19">
                    <a:extLst>
                      <a:ext uri="{FF2B5EF4-FFF2-40B4-BE49-F238E27FC236}">
                        <a16:creationId xmlns:a16="http://schemas.microsoft.com/office/drawing/2014/main" id="{F17D2B72-F185-4493-B3D7-7E2BEA2EAFE7}"/>
                      </a:ext>
                    </a:extLst>
                  </p:cNvPr>
                  <p:cNvCxnSpPr>
                    <a:cxnSpLocks/>
                  </p:cNvCxnSpPr>
                  <p:nvPr/>
                </p:nvCxnSpPr>
                <p:spPr bwMode="auto">
                  <a:xfrm>
                    <a:off x="7426304" y="5910001"/>
                    <a:ext cx="1" cy="223562"/>
                  </a:xfrm>
                  <a:prstGeom prst="line">
                    <a:avLst/>
                  </a:prstGeom>
                  <a:solidFill>
                    <a:schemeClr val="accent1"/>
                  </a:solidFill>
                  <a:ln w="28575" cap="flat" cmpd="sng" algn="ctr">
                    <a:solidFill>
                      <a:schemeClr val="tx1"/>
                    </a:solidFill>
                    <a:prstDash val="solid"/>
                    <a:round/>
                    <a:headEnd type="none" w="med" len="med"/>
                    <a:tailEnd type="none" w="med" len="med"/>
                  </a:ln>
                  <a:effectLst/>
                </p:spPr>
              </p:cxnSp>
              <p:grpSp>
                <p:nvGrpSpPr>
                  <p:cNvPr id="21" name="Group 20">
                    <a:extLst>
                      <a:ext uri="{FF2B5EF4-FFF2-40B4-BE49-F238E27FC236}">
                        <a16:creationId xmlns:a16="http://schemas.microsoft.com/office/drawing/2014/main" id="{251FB57D-79A6-405D-AA83-37BF68108302}"/>
                      </a:ext>
                    </a:extLst>
                  </p:cNvPr>
                  <p:cNvGrpSpPr/>
                  <p:nvPr/>
                </p:nvGrpSpPr>
                <p:grpSpPr>
                  <a:xfrm>
                    <a:off x="7288653" y="6133563"/>
                    <a:ext cx="275303" cy="275303"/>
                    <a:chOff x="7814033" y="5619023"/>
                    <a:chExt cx="275303" cy="275303"/>
                  </a:xfrm>
                </p:grpSpPr>
                <p:sp>
                  <p:nvSpPr>
                    <p:cNvPr id="22" name="Oval 21">
                      <a:extLst>
                        <a:ext uri="{FF2B5EF4-FFF2-40B4-BE49-F238E27FC236}">
                          <a16:creationId xmlns:a16="http://schemas.microsoft.com/office/drawing/2014/main" id="{D75EB17C-E0EB-4E5D-B293-F23B43431235}"/>
                        </a:ext>
                      </a:extLst>
                    </p:cNvPr>
                    <p:cNvSpPr/>
                    <p:nvPr/>
                  </p:nvSpPr>
                  <p:spPr bwMode="auto">
                    <a:xfrm>
                      <a:off x="7814033" y="5619023"/>
                      <a:ext cx="275303" cy="275303"/>
                    </a:xfrm>
                    <a:prstGeom prst="ellips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sp>
                  <p:nvSpPr>
                    <p:cNvPr id="23" name="Oval 22">
                      <a:extLst>
                        <a:ext uri="{FF2B5EF4-FFF2-40B4-BE49-F238E27FC236}">
                          <a16:creationId xmlns:a16="http://schemas.microsoft.com/office/drawing/2014/main" id="{E792152C-C508-49DF-AE25-655E6E8ABAAC}"/>
                        </a:ext>
                      </a:extLst>
                    </p:cNvPr>
                    <p:cNvSpPr/>
                    <p:nvPr/>
                  </p:nvSpPr>
                  <p:spPr bwMode="auto">
                    <a:xfrm>
                      <a:off x="7906200" y="5711190"/>
                      <a:ext cx="90968" cy="90968"/>
                    </a:xfrm>
                    <a:prstGeom prst="ellipse">
                      <a:avLst/>
                    </a:prstGeom>
                    <a:solidFill>
                      <a:schemeClr val="tx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grpSp>
            </p:grpSp>
          </p:grpSp>
          <p:sp>
            <p:nvSpPr>
              <p:cNvPr id="13" name="TextBox 12">
                <a:extLst>
                  <a:ext uri="{FF2B5EF4-FFF2-40B4-BE49-F238E27FC236}">
                    <a16:creationId xmlns:a16="http://schemas.microsoft.com/office/drawing/2014/main" id="{D7713EB5-24BF-4E13-A98C-72CBC095D087}"/>
                  </a:ext>
                </a:extLst>
              </p:cNvPr>
              <p:cNvSpPr txBox="1"/>
              <p:nvPr/>
            </p:nvSpPr>
            <p:spPr>
              <a:xfrm>
                <a:off x="8189353" y="5356895"/>
                <a:ext cx="1688645" cy="307777"/>
              </a:xfrm>
              <a:prstGeom prst="rect">
                <a:avLst/>
              </a:prstGeom>
              <a:noFill/>
            </p:spPr>
            <p:txBody>
              <a:bodyPr wrap="square" rtlCol="0">
                <a:spAutoFit/>
              </a:bodyPr>
              <a:lstStyle/>
              <a:p>
                <a:pPr algn="ctr"/>
                <a:r>
                  <a:rPr lang="en-US" sz="1400" dirty="0"/>
                  <a:t>75</a:t>
                </a:r>
                <a:r>
                  <a:rPr lang="en-US" sz="1400" baseline="30000" dirty="0"/>
                  <a:t>th</a:t>
                </a:r>
                <a:r>
                  <a:rPr lang="en-US" sz="1400" dirty="0"/>
                  <a:t> Percentile</a:t>
                </a:r>
              </a:p>
            </p:txBody>
          </p:sp>
          <p:sp>
            <p:nvSpPr>
              <p:cNvPr id="14" name="TextBox 13">
                <a:extLst>
                  <a:ext uri="{FF2B5EF4-FFF2-40B4-BE49-F238E27FC236}">
                    <a16:creationId xmlns:a16="http://schemas.microsoft.com/office/drawing/2014/main" id="{1FAC465A-0760-4815-922B-5C05E08E2118}"/>
                  </a:ext>
                </a:extLst>
              </p:cNvPr>
              <p:cNvSpPr txBox="1"/>
              <p:nvPr/>
            </p:nvSpPr>
            <p:spPr>
              <a:xfrm>
                <a:off x="8189353" y="5672624"/>
                <a:ext cx="1688645" cy="307777"/>
              </a:xfrm>
              <a:prstGeom prst="rect">
                <a:avLst/>
              </a:prstGeom>
              <a:noFill/>
            </p:spPr>
            <p:txBody>
              <a:bodyPr wrap="square" rtlCol="0">
                <a:spAutoFit/>
              </a:bodyPr>
              <a:lstStyle/>
              <a:p>
                <a:pPr algn="ctr"/>
                <a:r>
                  <a:rPr lang="en-US" sz="1400"/>
                  <a:t>Median</a:t>
                </a:r>
              </a:p>
            </p:txBody>
          </p:sp>
          <p:sp>
            <p:nvSpPr>
              <p:cNvPr id="15" name="TextBox 14">
                <a:extLst>
                  <a:ext uri="{FF2B5EF4-FFF2-40B4-BE49-F238E27FC236}">
                    <a16:creationId xmlns:a16="http://schemas.microsoft.com/office/drawing/2014/main" id="{A8B79653-8DCC-4F65-9325-4DF339567002}"/>
                  </a:ext>
                </a:extLst>
              </p:cNvPr>
              <p:cNvSpPr txBox="1"/>
              <p:nvPr/>
            </p:nvSpPr>
            <p:spPr>
              <a:xfrm>
                <a:off x="8225119" y="6275369"/>
                <a:ext cx="1688645" cy="307777"/>
              </a:xfrm>
              <a:prstGeom prst="rect">
                <a:avLst/>
              </a:prstGeom>
              <a:noFill/>
            </p:spPr>
            <p:txBody>
              <a:bodyPr wrap="square" rtlCol="0">
                <a:spAutoFit/>
              </a:bodyPr>
              <a:lstStyle/>
              <a:p>
                <a:pPr algn="ctr"/>
                <a:r>
                  <a:rPr lang="en-US" sz="1400"/>
                  <a:t>25</a:t>
                </a:r>
                <a:r>
                  <a:rPr lang="en-US" sz="1400" baseline="30000"/>
                  <a:t>th</a:t>
                </a:r>
                <a:r>
                  <a:rPr lang="en-US" sz="1400"/>
                  <a:t> Percentile</a:t>
                </a:r>
              </a:p>
            </p:txBody>
          </p:sp>
          <p:sp>
            <p:nvSpPr>
              <p:cNvPr id="16" name="TextBox 15">
                <a:extLst>
                  <a:ext uri="{FF2B5EF4-FFF2-40B4-BE49-F238E27FC236}">
                    <a16:creationId xmlns:a16="http://schemas.microsoft.com/office/drawing/2014/main" id="{140B0603-7F4D-4CCC-915C-75D7970CB401}"/>
                  </a:ext>
                </a:extLst>
              </p:cNvPr>
              <p:cNvSpPr txBox="1"/>
              <p:nvPr/>
            </p:nvSpPr>
            <p:spPr>
              <a:xfrm>
                <a:off x="9183751" y="6501705"/>
                <a:ext cx="1688645" cy="307777"/>
              </a:xfrm>
              <a:prstGeom prst="rect">
                <a:avLst/>
              </a:prstGeom>
              <a:noFill/>
            </p:spPr>
            <p:txBody>
              <a:bodyPr wrap="square" rtlCol="0">
                <a:spAutoFit/>
              </a:bodyPr>
              <a:lstStyle/>
              <a:p>
                <a:pPr algn="ctr"/>
                <a:r>
                  <a:rPr lang="en-US" sz="1400"/>
                  <a:t>FUN3D</a:t>
                </a:r>
              </a:p>
            </p:txBody>
          </p:sp>
          <p:sp>
            <p:nvSpPr>
              <p:cNvPr id="17" name="Rectangle 16">
                <a:extLst>
                  <a:ext uri="{FF2B5EF4-FFF2-40B4-BE49-F238E27FC236}">
                    <a16:creationId xmlns:a16="http://schemas.microsoft.com/office/drawing/2014/main" id="{2B2CAC92-8298-4EB5-8CCC-BEEE761198B6}"/>
                  </a:ext>
                </a:extLst>
              </p:cNvPr>
              <p:cNvSpPr/>
              <p:nvPr/>
            </p:nvSpPr>
            <p:spPr bwMode="auto">
              <a:xfrm>
                <a:off x="7666456" y="5270966"/>
                <a:ext cx="2856346" cy="1548526"/>
              </a:xfrm>
              <a:prstGeom prst="rect">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grpSp>
      </p:grpSp>
      <p:sp>
        <p:nvSpPr>
          <p:cNvPr id="28" name="Content Placeholder 1">
            <a:extLst>
              <a:ext uri="{FF2B5EF4-FFF2-40B4-BE49-F238E27FC236}">
                <a16:creationId xmlns:a16="http://schemas.microsoft.com/office/drawing/2014/main" id="{574683E8-1921-4537-8BFB-71DBD8026D20}"/>
              </a:ext>
            </a:extLst>
          </p:cNvPr>
          <p:cNvSpPr>
            <a:spLocks noGrp="1"/>
          </p:cNvSpPr>
          <p:nvPr>
            <p:ph idx="1"/>
          </p:nvPr>
        </p:nvSpPr>
        <p:spPr>
          <a:xfrm>
            <a:off x="6797122" y="3730201"/>
            <a:ext cx="5394878" cy="1941256"/>
          </a:xfrm>
        </p:spPr>
        <p:txBody>
          <a:bodyPr/>
          <a:lstStyle/>
          <a:p>
            <a:r>
              <a:rPr lang="en-US" dirty="0"/>
              <a:t>Similar results with either near-field</a:t>
            </a:r>
          </a:p>
          <a:p>
            <a:r>
              <a:rPr lang="en-US" dirty="0"/>
              <a:t>Typical PL Dose Range: 72 to 86.7 dB</a:t>
            </a:r>
          </a:p>
          <a:p>
            <a:pPr lvl="1"/>
            <a:r>
              <a:rPr lang="en-US" dirty="0"/>
              <a:t>Some locations may have higher or lower ranges</a:t>
            </a:r>
          </a:p>
        </p:txBody>
      </p:sp>
      <p:sp>
        <p:nvSpPr>
          <p:cNvPr id="29" name="TextBox 28">
            <a:extLst>
              <a:ext uri="{FF2B5EF4-FFF2-40B4-BE49-F238E27FC236}">
                <a16:creationId xmlns:a16="http://schemas.microsoft.com/office/drawing/2014/main" id="{753C0D1D-41A9-4C36-86F8-484E0062DD01}"/>
              </a:ext>
            </a:extLst>
          </p:cNvPr>
          <p:cNvSpPr txBox="1"/>
          <p:nvPr/>
        </p:nvSpPr>
        <p:spPr>
          <a:xfrm>
            <a:off x="1110343" y="5727327"/>
            <a:ext cx="5432040" cy="707886"/>
          </a:xfrm>
          <a:prstGeom prst="rect">
            <a:avLst/>
          </a:prstGeom>
          <a:noFill/>
        </p:spPr>
        <p:txBody>
          <a:bodyPr wrap="square" rtlCol="0">
            <a:spAutoFit/>
          </a:bodyPr>
          <a:lstStyle/>
          <a:p>
            <a:pPr algn="ctr"/>
            <a:r>
              <a:rPr lang="en-US" sz="2000" dirty="0"/>
              <a:t>Location</a:t>
            </a:r>
          </a:p>
          <a:p>
            <a:pPr algn="ctr"/>
            <a:r>
              <a:rPr lang="en-US" sz="2000" dirty="0"/>
              <a:t>Grouped by similar geographical region (colors)</a:t>
            </a:r>
          </a:p>
        </p:txBody>
      </p:sp>
      <p:sp>
        <p:nvSpPr>
          <p:cNvPr id="30" name="Rectangle 29">
            <a:extLst>
              <a:ext uri="{FF2B5EF4-FFF2-40B4-BE49-F238E27FC236}">
                <a16:creationId xmlns:a16="http://schemas.microsoft.com/office/drawing/2014/main" id="{06F85695-09BE-47F2-A62F-F419815856F2}"/>
              </a:ext>
            </a:extLst>
          </p:cNvPr>
          <p:cNvSpPr/>
          <p:nvPr/>
        </p:nvSpPr>
        <p:spPr>
          <a:xfrm>
            <a:off x="2562225" y="1022793"/>
            <a:ext cx="2324100" cy="3107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Inner Carpet</a:t>
            </a:r>
          </a:p>
        </p:txBody>
      </p:sp>
    </p:spTree>
    <p:extLst>
      <p:ext uri="{BB962C8B-B14F-4D97-AF65-F5344CB8AC3E}">
        <p14:creationId xmlns:p14="http://schemas.microsoft.com/office/powerpoint/2010/main" val="3492749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56D1A76-8F03-4E68-9626-A4B4A6814159}"/>
              </a:ext>
            </a:extLst>
          </p:cNvPr>
          <p:cNvSpPr>
            <a:spLocks noGrp="1"/>
          </p:cNvSpPr>
          <p:nvPr>
            <p:ph idx="1"/>
          </p:nvPr>
        </p:nvSpPr>
        <p:spPr>
          <a:xfrm>
            <a:off x="101600" y="1221189"/>
            <a:ext cx="6381393" cy="2549427"/>
          </a:xfrm>
        </p:spPr>
        <p:txBody>
          <a:bodyPr/>
          <a:lstStyle/>
          <a:p>
            <a:r>
              <a:rPr lang="en-US" dirty="0"/>
              <a:t>X-59 was designed using the PL metric</a:t>
            </a:r>
          </a:p>
          <a:p>
            <a:r>
              <a:rPr lang="en-US" dirty="0"/>
              <a:t>6 metrics are being considered for the supersonic enroute </a:t>
            </a:r>
            <a:r>
              <a:rPr lang="en-US"/>
              <a:t>noise certification </a:t>
            </a:r>
            <a:r>
              <a:rPr lang="en-US" dirty="0"/>
              <a:t>standard</a:t>
            </a:r>
          </a:p>
          <a:p>
            <a:pPr lvl="1"/>
            <a:r>
              <a:rPr lang="en-US" dirty="0"/>
              <a:t>A-weighted sound exposure level (ASEL)</a:t>
            </a:r>
          </a:p>
          <a:p>
            <a:pPr lvl="1"/>
            <a:r>
              <a:rPr lang="en-US" dirty="0"/>
              <a:t>ISBAP = Indoor Sonic Boom Annoyance Predictor</a:t>
            </a:r>
          </a:p>
        </p:txBody>
      </p:sp>
      <p:sp>
        <p:nvSpPr>
          <p:cNvPr id="3" name="Title 2">
            <a:extLst>
              <a:ext uri="{FF2B5EF4-FFF2-40B4-BE49-F238E27FC236}">
                <a16:creationId xmlns:a16="http://schemas.microsoft.com/office/drawing/2014/main" id="{F268CCA6-B0E7-4017-BBEA-917F85FFF841}"/>
              </a:ext>
            </a:extLst>
          </p:cNvPr>
          <p:cNvSpPr>
            <a:spLocks noGrp="1"/>
          </p:cNvSpPr>
          <p:nvPr>
            <p:ph type="title"/>
          </p:nvPr>
        </p:nvSpPr>
        <p:spPr/>
        <p:txBody>
          <a:bodyPr/>
          <a:lstStyle/>
          <a:p>
            <a:r>
              <a:rPr lang="en-US" dirty="0"/>
              <a:t>Single event dose ranges of other metrics</a:t>
            </a:r>
          </a:p>
        </p:txBody>
      </p:sp>
      <p:graphicFrame>
        <p:nvGraphicFramePr>
          <p:cNvPr id="4" name="Table 4">
            <a:extLst>
              <a:ext uri="{FF2B5EF4-FFF2-40B4-BE49-F238E27FC236}">
                <a16:creationId xmlns:a16="http://schemas.microsoft.com/office/drawing/2014/main" id="{8DB6912B-AFBA-486B-AC7A-6D93A1CB3D14}"/>
              </a:ext>
            </a:extLst>
          </p:cNvPr>
          <p:cNvGraphicFramePr>
            <a:graphicFrameLocks noGrp="1"/>
          </p:cNvGraphicFramePr>
          <p:nvPr>
            <p:extLst>
              <p:ext uri="{D42A27DB-BD31-4B8C-83A1-F6EECF244321}">
                <p14:modId xmlns:p14="http://schemas.microsoft.com/office/powerpoint/2010/main" val="635906059"/>
              </p:ext>
            </p:extLst>
          </p:nvPr>
        </p:nvGraphicFramePr>
        <p:xfrm>
          <a:off x="6482993" y="1294824"/>
          <a:ext cx="5190503" cy="3017112"/>
        </p:xfrm>
        <a:graphic>
          <a:graphicData uri="http://schemas.openxmlformats.org/drawingml/2006/table">
            <a:tbl>
              <a:tblPr firstRow="1" bandRow="1">
                <a:tableStyleId>{5C22544A-7EE6-4342-B048-85BDC9FD1C3A}</a:tableStyleId>
              </a:tblPr>
              <a:tblGrid>
                <a:gridCol w="868634">
                  <a:extLst>
                    <a:ext uri="{9D8B030D-6E8A-4147-A177-3AD203B41FA5}">
                      <a16:colId xmlns:a16="http://schemas.microsoft.com/office/drawing/2014/main" val="1394265087"/>
                    </a:ext>
                  </a:extLst>
                </a:gridCol>
                <a:gridCol w="1440623">
                  <a:extLst>
                    <a:ext uri="{9D8B030D-6E8A-4147-A177-3AD203B41FA5}">
                      <a16:colId xmlns:a16="http://schemas.microsoft.com/office/drawing/2014/main" val="2133221954"/>
                    </a:ext>
                  </a:extLst>
                </a:gridCol>
                <a:gridCol w="1440623">
                  <a:extLst>
                    <a:ext uri="{9D8B030D-6E8A-4147-A177-3AD203B41FA5}">
                      <a16:colId xmlns:a16="http://schemas.microsoft.com/office/drawing/2014/main" val="928020964"/>
                    </a:ext>
                  </a:extLst>
                </a:gridCol>
                <a:gridCol w="1440623">
                  <a:extLst>
                    <a:ext uri="{9D8B030D-6E8A-4147-A177-3AD203B41FA5}">
                      <a16:colId xmlns:a16="http://schemas.microsoft.com/office/drawing/2014/main" val="474163286"/>
                    </a:ext>
                  </a:extLst>
                </a:gridCol>
              </a:tblGrid>
              <a:tr h="431016">
                <a:tc>
                  <a:txBody>
                    <a:bodyPr/>
                    <a:lstStyle/>
                    <a:p>
                      <a:endParaRPr lang="en-US" sz="2100" dirty="0"/>
                    </a:p>
                  </a:txBody>
                  <a:tcPr marL="106278" marR="106278" marT="53139" marB="53139"/>
                </a:tc>
                <a:tc>
                  <a:txBody>
                    <a:bodyPr/>
                    <a:lstStyle/>
                    <a:p>
                      <a:pPr algn="ctr"/>
                      <a:r>
                        <a:rPr lang="en-US" sz="2100" dirty="0"/>
                        <a:t>Low (dB)</a:t>
                      </a:r>
                    </a:p>
                  </a:txBody>
                  <a:tcPr marL="106278" marR="106278" marT="53139" marB="53139" anchor="ctr"/>
                </a:tc>
                <a:tc>
                  <a:txBody>
                    <a:bodyPr/>
                    <a:lstStyle/>
                    <a:p>
                      <a:pPr algn="ctr"/>
                      <a:r>
                        <a:rPr lang="en-US" sz="2100"/>
                        <a:t>High (dB)</a:t>
                      </a:r>
                      <a:endParaRPr lang="en-US" sz="2100" dirty="0"/>
                    </a:p>
                  </a:txBody>
                  <a:tcPr marL="106278" marR="106278" marT="53139" marB="53139" anchor="ctr"/>
                </a:tc>
                <a:tc>
                  <a:txBody>
                    <a:bodyPr/>
                    <a:lstStyle/>
                    <a:p>
                      <a:pPr algn="ctr"/>
                      <a:r>
                        <a:rPr lang="en-US" sz="2100"/>
                        <a:t>Range (dB)</a:t>
                      </a:r>
                      <a:endParaRPr lang="en-US" sz="2100" dirty="0"/>
                    </a:p>
                  </a:txBody>
                  <a:tcPr marL="106278" marR="106278" marT="53139" marB="53139" anchor="ctr"/>
                </a:tc>
                <a:extLst>
                  <a:ext uri="{0D108BD9-81ED-4DB2-BD59-A6C34878D82A}">
                    <a16:rowId xmlns:a16="http://schemas.microsoft.com/office/drawing/2014/main" val="3841732752"/>
                  </a:ext>
                </a:extLst>
              </a:tr>
              <a:tr h="431016">
                <a:tc>
                  <a:txBody>
                    <a:bodyPr/>
                    <a:lstStyle/>
                    <a:p>
                      <a:r>
                        <a:rPr lang="en-US" sz="2100" dirty="0"/>
                        <a:t>PL</a:t>
                      </a:r>
                    </a:p>
                  </a:txBody>
                  <a:tcPr marL="106278" marR="106278" marT="53139" marB="53139"/>
                </a:tc>
                <a:tc>
                  <a:txBody>
                    <a:bodyPr/>
                    <a:lstStyle/>
                    <a:p>
                      <a:pPr algn="ctr" fontAlgn="b"/>
                      <a:r>
                        <a:rPr lang="en-US" sz="2300" b="0" i="0" u="none" strike="noStrike" dirty="0">
                          <a:solidFill>
                            <a:srgbClr val="000000"/>
                          </a:solidFill>
                          <a:effectLst/>
                          <a:latin typeface="Calibri" panose="020F0502020204030204" pitchFamily="34" charset="0"/>
                        </a:rPr>
                        <a:t>72.0</a:t>
                      </a: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86.7</a:t>
                      </a: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14.7</a:t>
                      </a:r>
                    </a:p>
                  </a:txBody>
                  <a:tcPr marL="8856" marR="8856" marT="8856" marB="0" anchor="ctr"/>
                </a:tc>
                <a:extLst>
                  <a:ext uri="{0D108BD9-81ED-4DB2-BD59-A6C34878D82A}">
                    <a16:rowId xmlns:a16="http://schemas.microsoft.com/office/drawing/2014/main" val="999689778"/>
                  </a:ext>
                </a:extLst>
              </a:tr>
              <a:tr h="431016">
                <a:tc>
                  <a:txBody>
                    <a:bodyPr/>
                    <a:lstStyle/>
                    <a:p>
                      <a:r>
                        <a:rPr lang="en-US" sz="2100" dirty="0"/>
                        <a:t>ASEL</a:t>
                      </a:r>
                    </a:p>
                  </a:txBody>
                  <a:tcPr marL="106278" marR="106278" marT="53139" marB="53139"/>
                </a:tc>
                <a:tc>
                  <a:txBody>
                    <a:bodyPr/>
                    <a:lstStyle/>
                    <a:p>
                      <a:pPr algn="ctr" fontAlgn="b"/>
                      <a:r>
                        <a:rPr lang="en-US" sz="2300" b="0" i="0" u="none" strike="noStrike">
                          <a:solidFill>
                            <a:srgbClr val="000000"/>
                          </a:solidFill>
                          <a:effectLst/>
                          <a:latin typeface="Calibri" panose="020F0502020204030204" pitchFamily="34" charset="0"/>
                        </a:rPr>
                        <a:t>57.6</a:t>
                      </a:r>
                      <a:endParaRPr lang="en-US" sz="2300" b="0" i="0" u="none" strike="noStrike" dirty="0">
                        <a:solidFill>
                          <a:srgbClr val="000000"/>
                        </a:solidFill>
                        <a:effectLst/>
                        <a:latin typeface="Calibri" panose="020F0502020204030204" pitchFamily="34" charset="0"/>
                      </a:endParaRP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72.5</a:t>
                      </a:r>
                    </a:p>
                  </a:txBody>
                  <a:tcPr marL="8856" marR="8856" marT="8856" marB="0" anchor="ctr"/>
                </a:tc>
                <a:tc>
                  <a:txBody>
                    <a:bodyPr/>
                    <a:lstStyle/>
                    <a:p>
                      <a:pPr algn="ctr" fontAlgn="b"/>
                      <a:r>
                        <a:rPr lang="en-US" sz="2300" b="0" i="0" u="none" strike="noStrike">
                          <a:solidFill>
                            <a:srgbClr val="000000"/>
                          </a:solidFill>
                          <a:effectLst/>
                          <a:latin typeface="Calibri" panose="020F0502020204030204" pitchFamily="34" charset="0"/>
                        </a:rPr>
                        <a:t>14.9</a:t>
                      </a:r>
                      <a:endParaRPr lang="en-US" sz="2300" b="0" i="0" u="none" strike="noStrike" dirty="0">
                        <a:solidFill>
                          <a:srgbClr val="000000"/>
                        </a:solidFill>
                        <a:effectLst/>
                        <a:latin typeface="Calibri" panose="020F0502020204030204" pitchFamily="34" charset="0"/>
                      </a:endParaRPr>
                    </a:p>
                  </a:txBody>
                  <a:tcPr marL="8856" marR="8856" marT="8856" marB="0" anchor="ctr"/>
                </a:tc>
                <a:extLst>
                  <a:ext uri="{0D108BD9-81ED-4DB2-BD59-A6C34878D82A}">
                    <a16:rowId xmlns:a16="http://schemas.microsoft.com/office/drawing/2014/main" val="1592666284"/>
                  </a:ext>
                </a:extLst>
              </a:tr>
              <a:tr h="431016">
                <a:tc>
                  <a:txBody>
                    <a:bodyPr/>
                    <a:lstStyle/>
                    <a:p>
                      <a:r>
                        <a:rPr lang="en-US" sz="2100" dirty="0"/>
                        <a:t>BSEL</a:t>
                      </a:r>
                    </a:p>
                  </a:txBody>
                  <a:tcPr marL="106278" marR="106278" marT="53139" marB="53139"/>
                </a:tc>
                <a:tc>
                  <a:txBody>
                    <a:bodyPr/>
                    <a:lstStyle/>
                    <a:p>
                      <a:pPr algn="ctr" fontAlgn="b"/>
                      <a:r>
                        <a:rPr lang="en-US" sz="2300" b="0" i="0" u="none" strike="noStrike" dirty="0">
                          <a:solidFill>
                            <a:srgbClr val="000000"/>
                          </a:solidFill>
                          <a:effectLst/>
                          <a:latin typeface="Calibri" panose="020F0502020204030204" pitchFamily="34" charset="0"/>
                        </a:rPr>
                        <a:t>74.1</a:t>
                      </a: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83.8</a:t>
                      </a:r>
                    </a:p>
                  </a:txBody>
                  <a:tcPr marL="8856" marR="8856" marT="8856" marB="0" anchor="ctr"/>
                </a:tc>
                <a:tc>
                  <a:txBody>
                    <a:bodyPr/>
                    <a:lstStyle/>
                    <a:p>
                      <a:pPr algn="ctr" fontAlgn="b"/>
                      <a:r>
                        <a:rPr lang="en-US" sz="2300" b="0" i="0" u="none" strike="noStrike">
                          <a:solidFill>
                            <a:srgbClr val="000000"/>
                          </a:solidFill>
                          <a:effectLst/>
                          <a:latin typeface="Calibri" panose="020F0502020204030204" pitchFamily="34" charset="0"/>
                        </a:rPr>
                        <a:t>9.7</a:t>
                      </a:r>
                      <a:endParaRPr lang="en-US" sz="2300" b="0" i="0" u="none" strike="noStrike" dirty="0">
                        <a:solidFill>
                          <a:srgbClr val="000000"/>
                        </a:solidFill>
                        <a:effectLst/>
                        <a:latin typeface="Calibri" panose="020F0502020204030204" pitchFamily="34" charset="0"/>
                      </a:endParaRPr>
                    </a:p>
                  </a:txBody>
                  <a:tcPr marL="8856" marR="8856" marT="8856" marB="0" anchor="ctr"/>
                </a:tc>
                <a:extLst>
                  <a:ext uri="{0D108BD9-81ED-4DB2-BD59-A6C34878D82A}">
                    <a16:rowId xmlns:a16="http://schemas.microsoft.com/office/drawing/2014/main" val="728175901"/>
                  </a:ext>
                </a:extLst>
              </a:tr>
              <a:tr h="431016">
                <a:tc>
                  <a:txBody>
                    <a:bodyPr/>
                    <a:lstStyle/>
                    <a:p>
                      <a:r>
                        <a:rPr lang="en-US" sz="2100" dirty="0"/>
                        <a:t>DSEL</a:t>
                      </a:r>
                    </a:p>
                  </a:txBody>
                  <a:tcPr marL="106278" marR="106278" marT="53139" marB="53139"/>
                </a:tc>
                <a:tc>
                  <a:txBody>
                    <a:bodyPr/>
                    <a:lstStyle/>
                    <a:p>
                      <a:pPr algn="ctr" fontAlgn="b"/>
                      <a:r>
                        <a:rPr lang="en-US" sz="2300" b="0" i="0" u="none" strike="noStrike">
                          <a:solidFill>
                            <a:srgbClr val="000000"/>
                          </a:solidFill>
                          <a:effectLst/>
                          <a:latin typeface="Calibri" panose="020F0502020204030204" pitchFamily="34" charset="0"/>
                        </a:rPr>
                        <a:t>77.6</a:t>
                      </a:r>
                      <a:endParaRPr lang="en-US" sz="2300" b="0" i="0" u="none" strike="noStrike" dirty="0">
                        <a:solidFill>
                          <a:srgbClr val="000000"/>
                        </a:solidFill>
                        <a:effectLst/>
                        <a:latin typeface="Calibri" panose="020F0502020204030204" pitchFamily="34" charset="0"/>
                      </a:endParaRP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84.2</a:t>
                      </a: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6.6</a:t>
                      </a:r>
                    </a:p>
                  </a:txBody>
                  <a:tcPr marL="8856" marR="8856" marT="8856" marB="0" anchor="ctr"/>
                </a:tc>
                <a:extLst>
                  <a:ext uri="{0D108BD9-81ED-4DB2-BD59-A6C34878D82A}">
                    <a16:rowId xmlns:a16="http://schemas.microsoft.com/office/drawing/2014/main" val="1203821314"/>
                  </a:ext>
                </a:extLst>
              </a:tr>
              <a:tr h="431016">
                <a:tc>
                  <a:txBody>
                    <a:bodyPr/>
                    <a:lstStyle/>
                    <a:p>
                      <a:r>
                        <a:rPr lang="en-US" sz="2100" dirty="0"/>
                        <a:t>ESEL</a:t>
                      </a:r>
                    </a:p>
                  </a:txBody>
                  <a:tcPr marL="106278" marR="106278" marT="53139" marB="53139"/>
                </a:tc>
                <a:tc>
                  <a:txBody>
                    <a:bodyPr/>
                    <a:lstStyle/>
                    <a:p>
                      <a:pPr algn="ctr" fontAlgn="b"/>
                      <a:r>
                        <a:rPr lang="en-US" sz="2300" b="0" i="0" u="none" strike="noStrike">
                          <a:solidFill>
                            <a:srgbClr val="000000"/>
                          </a:solidFill>
                          <a:effectLst/>
                          <a:latin typeface="Calibri" panose="020F0502020204030204" pitchFamily="34" charset="0"/>
                        </a:rPr>
                        <a:t>68.9</a:t>
                      </a:r>
                      <a:endParaRPr lang="en-US" sz="2300" b="0" i="0" u="none" strike="noStrike" dirty="0">
                        <a:solidFill>
                          <a:srgbClr val="000000"/>
                        </a:solidFill>
                        <a:effectLst/>
                        <a:latin typeface="Calibri" panose="020F0502020204030204" pitchFamily="34" charset="0"/>
                      </a:endParaRP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80.4</a:t>
                      </a: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11.5</a:t>
                      </a:r>
                    </a:p>
                  </a:txBody>
                  <a:tcPr marL="8856" marR="8856" marT="8856" marB="0" anchor="ctr"/>
                </a:tc>
                <a:extLst>
                  <a:ext uri="{0D108BD9-81ED-4DB2-BD59-A6C34878D82A}">
                    <a16:rowId xmlns:a16="http://schemas.microsoft.com/office/drawing/2014/main" val="3549418267"/>
                  </a:ext>
                </a:extLst>
              </a:tr>
              <a:tr h="431016">
                <a:tc>
                  <a:txBody>
                    <a:bodyPr/>
                    <a:lstStyle/>
                    <a:p>
                      <a:r>
                        <a:rPr lang="en-US" sz="2100" dirty="0"/>
                        <a:t>ISBAP</a:t>
                      </a:r>
                    </a:p>
                  </a:txBody>
                  <a:tcPr marL="106278" marR="106278" marT="53139" marB="53139"/>
                </a:tc>
                <a:tc>
                  <a:txBody>
                    <a:bodyPr/>
                    <a:lstStyle/>
                    <a:p>
                      <a:pPr algn="ctr" fontAlgn="b"/>
                      <a:r>
                        <a:rPr lang="en-US" sz="2300" b="0" i="0" u="none" strike="noStrike" dirty="0">
                          <a:solidFill>
                            <a:srgbClr val="000000"/>
                          </a:solidFill>
                          <a:effectLst/>
                          <a:latin typeface="Calibri" panose="020F0502020204030204" pitchFamily="34" charset="0"/>
                        </a:rPr>
                        <a:t>85.5</a:t>
                      </a: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95.9</a:t>
                      </a: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10.4</a:t>
                      </a:r>
                    </a:p>
                  </a:txBody>
                  <a:tcPr marL="8856" marR="8856" marT="8856" marB="0" anchor="ctr"/>
                </a:tc>
                <a:extLst>
                  <a:ext uri="{0D108BD9-81ED-4DB2-BD59-A6C34878D82A}">
                    <a16:rowId xmlns:a16="http://schemas.microsoft.com/office/drawing/2014/main" val="1578708897"/>
                  </a:ext>
                </a:extLst>
              </a:tr>
            </a:tbl>
          </a:graphicData>
        </a:graphic>
      </p:graphicFrame>
    </p:spTree>
    <p:extLst>
      <p:ext uri="{BB962C8B-B14F-4D97-AF65-F5344CB8AC3E}">
        <p14:creationId xmlns:p14="http://schemas.microsoft.com/office/powerpoint/2010/main" val="1796610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AA09F494-8D56-4BB4-A749-D5DC961FD696}"/>
                  </a:ext>
                </a:extLst>
              </p:cNvPr>
              <p:cNvSpPr>
                <a:spLocks noGrp="1"/>
              </p:cNvSpPr>
              <p:nvPr>
                <p:ph idx="1"/>
              </p:nvPr>
            </p:nvSpPr>
            <p:spPr/>
            <p:txBody>
              <a:bodyPr/>
              <a:lstStyle/>
              <a:p>
                <a:r>
                  <a:rPr lang="en-US" dirty="0"/>
                  <a:t>Day-night Level (DNL)</a:t>
                </a:r>
              </a:p>
              <a:p>
                <a:pPr lvl="1"/>
                <a14:m>
                  <m:oMath xmlns:m="http://schemas.openxmlformats.org/officeDocument/2006/math">
                    <m:r>
                      <m:rPr>
                        <m:nor/>
                      </m:rPr>
                      <a:rPr lang="en-US" b="0" i="0" smtClean="0">
                        <a:latin typeface="Cambria Math" panose="02040503050406030204" pitchFamily="18" charset="0"/>
                      </a:rPr>
                      <m:t>Daily</m:t>
                    </m:r>
                    <m:r>
                      <m:rPr>
                        <m:nor/>
                      </m:rPr>
                      <a:rPr lang="en-US" b="0" i="0" smtClean="0">
                        <a:latin typeface="Cambria Math" panose="02040503050406030204" pitchFamily="18" charset="0"/>
                      </a:rPr>
                      <m:t> </m:t>
                    </m:r>
                    <m:r>
                      <m:rPr>
                        <m:nor/>
                      </m:rPr>
                      <a:rPr lang="en-US" b="0" i="0" smtClean="0">
                        <a:latin typeface="Cambria Math" panose="02040503050406030204" pitchFamily="18" charset="0"/>
                      </a:rPr>
                      <m:t>dose</m:t>
                    </m:r>
                    <m:r>
                      <a:rPr lang="en-US" b="0" i="1" smtClean="0">
                        <a:latin typeface="Cambria Math" panose="02040503050406030204" pitchFamily="18" charset="0"/>
                      </a:rPr>
                      <m:t>=10</m:t>
                    </m:r>
                    <m:func>
                      <m:funcPr>
                        <m:ctrlPr>
                          <a:rPr lang="en-US" b="0" i="1" smtClean="0">
                            <a:latin typeface="Cambria Math" panose="02040503050406030204" pitchFamily="18" charset="0"/>
                          </a:rPr>
                        </m:ctrlPr>
                      </m:funcPr>
                      <m:fName>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log</m:t>
                            </m:r>
                          </m:e>
                          <m:sub>
                            <m:r>
                              <a:rPr lang="en-US" b="0" i="1" smtClean="0">
                                <a:latin typeface="Cambria Math" panose="02040503050406030204" pitchFamily="18" charset="0"/>
                              </a:rPr>
                              <m:t>10</m:t>
                            </m:r>
                          </m:sub>
                        </m:sSub>
                      </m:fName>
                      <m:e>
                        <m:d>
                          <m:dPr>
                            <m:ctrlPr>
                              <a:rPr lang="en-US" b="0" i="1" smtClean="0">
                                <a:latin typeface="Cambria Math" panose="02040503050406030204" pitchFamily="18" charset="0"/>
                              </a:rPr>
                            </m:ctrlPr>
                          </m:dPr>
                          <m:e>
                            <m:nary>
                              <m:naryPr>
                                <m:chr m:val="∑"/>
                                <m:ctrlPr>
                                  <a:rPr lang="en-US" b="0" i="1">
                                    <a:latin typeface="Cambria Math" panose="02040503050406030204" pitchFamily="18" charset="0"/>
                                  </a:rPr>
                                </m:ctrlPr>
                              </m:naryPr>
                              <m:sub>
                                <m:r>
                                  <m:rPr>
                                    <m:brk m:alnAt="23"/>
                                  </m:rPr>
                                  <a:rPr lang="en-US" b="0" i="1">
                                    <a:latin typeface="Cambria Math" panose="02040503050406030204" pitchFamily="18" charset="0"/>
                                  </a:rPr>
                                  <m:t>𝑖</m:t>
                                </m:r>
                              </m:sub>
                              <m:sup>
                                <m:r>
                                  <a:rPr lang="en-US" b="0" i="1">
                                    <a:latin typeface="Cambria Math" panose="02040503050406030204" pitchFamily="18" charset="0"/>
                                  </a:rPr>
                                  <m:t>𝑁</m:t>
                                </m:r>
                              </m:sup>
                              <m:e>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0</m:t>
                                    </m:r>
                                  </m:e>
                                  <m:sup>
                                    <m:r>
                                      <m:rPr>
                                        <m:nor/>
                                      </m:rPr>
                                      <a:rPr lang="en-US" b="0" i="0" smtClean="0">
                                        <a:latin typeface="Cambria Math" panose="02040503050406030204" pitchFamily="18" charset="0"/>
                                      </a:rPr>
                                      <m:t>dos</m:t>
                                    </m:r>
                                    <m:sSub>
                                      <m:sSubPr>
                                        <m:ctrlPr>
                                          <a:rPr lang="en-US" b="0" i="1" smtClean="0">
                                            <a:latin typeface="Cambria Math" panose="02040503050406030204" pitchFamily="18" charset="0"/>
                                          </a:rPr>
                                        </m:ctrlPr>
                                      </m:sSubPr>
                                      <m:e>
                                        <m:r>
                                          <m:rPr>
                                            <m:nor/>
                                          </m:rPr>
                                          <a:rPr lang="en-US" b="0" i="0" smtClean="0">
                                            <a:latin typeface="Cambria Math" panose="02040503050406030204" pitchFamily="18" charset="0"/>
                                          </a:rPr>
                                          <m:t>e</m:t>
                                        </m:r>
                                      </m:e>
                                      <m:sub>
                                        <m:r>
                                          <a:rPr lang="en-US" b="0" i="1" smtClean="0">
                                            <a:latin typeface="Cambria Math" panose="02040503050406030204" pitchFamily="18" charset="0"/>
                                          </a:rPr>
                                          <m:t>𝑖</m:t>
                                        </m:r>
                                      </m:sub>
                                    </m:sSub>
                                    <m:r>
                                      <a:rPr lang="en-US" b="0" i="1" smtClean="0">
                                        <a:latin typeface="Cambria Math" panose="02040503050406030204" pitchFamily="18" charset="0"/>
                                      </a:rPr>
                                      <m:t>/10</m:t>
                                    </m:r>
                                  </m:sup>
                                </m:sSup>
                              </m:e>
                            </m:nary>
                          </m:e>
                        </m:d>
                      </m:e>
                    </m:func>
                    <m:r>
                      <a:rPr lang="en-US" b="0" i="0" smtClean="0">
                        <a:latin typeface="Cambria Math" panose="02040503050406030204" pitchFamily="18" charset="0"/>
                      </a:rPr>
                      <m:t>−49.4</m:t>
                    </m:r>
                  </m:oMath>
                </a14:m>
                <a:endParaRPr lang="en-US" b="0" dirty="0"/>
              </a:p>
              <a:p>
                <a:r>
                  <a:rPr lang="en-US" dirty="0"/>
                  <a:t>X-59 can deliver up to 6 sonic thumps per day</a:t>
                </a:r>
              </a:p>
              <a:p>
                <a:pPr marL="0" indent="0">
                  <a:buNone/>
                </a:pPr>
                <a:endParaRPr lang="en-US" dirty="0"/>
              </a:p>
            </p:txBody>
          </p:sp>
        </mc:Choice>
        <mc:Fallback xmlns="">
          <p:sp>
            <p:nvSpPr>
              <p:cNvPr id="2" name="Content Placeholder 1">
                <a:extLst>
                  <a:ext uri="{FF2B5EF4-FFF2-40B4-BE49-F238E27FC236}">
                    <a16:creationId xmlns:a16="http://schemas.microsoft.com/office/drawing/2014/main" id="{AA09F494-8D56-4BB4-A749-D5DC961FD696}"/>
                  </a:ext>
                </a:extLst>
              </p:cNvPr>
              <p:cNvSpPr>
                <a:spLocks noGrp="1" noRot="1" noChangeAspect="1" noMove="1" noResize="1" noEditPoints="1" noAdjustHandles="1" noChangeArrowheads="1" noChangeShapeType="1" noTextEdit="1"/>
              </p:cNvSpPr>
              <p:nvPr>
                <p:ph idx="1"/>
              </p:nvPr>
            </p:nvSpPr>
            <p:spPr>
              <a:blipFill>
                <a:blip r:embed="rId3"/>
                <a:stretch>
                  <a:fillRect l="-712" t="-90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itle 2">
                <a:extLst>
                  <a:ext uri="{FF2B5EF4-FFF2-40B4-BE49-F238E27FC236}">
                    <a16:creationId xmlns:a16="http://schemas.microsoft.com/office/drawing/2014/main" id="{4D7E720C-FC90-4575-AA52-B59BEA009BAD}"/>
                  </a:ext>
                </a:extLst>
              </p:cNvPr>
              <p:cNvSpPr>
                <a:spLocks noGrp="1"/>
              </p:cNvSpPr>
              <p:nvPr>
                <p:ph type="title"/>
              </p:nvPr>
            </p:nvSpPr>
            <p:spPr/>
            <p:txBody>
              <a:bodyPr/>
              <a:lstStyle/>
              <a:p>
                <a:r>
                  <a:rPr lang="en-US" dirty="0"/>
                  <a:t>Cumulative daily dose for </a:t>
                </a:r>
                <a14:m>
                  <m:oMath xmlns:m="http://schemas.openxmlformats.org/officeDocument/2006/math">
                    <m:r>
                      <a:rPr lang="en-US" i="1" dirty="0" smtClean="0">
                        <a:latin typeface="Cambria Math" panose="02040503050406030204" pitchFamily="18" charset="0"/>
                      </a:rPr>
                      <m:t>𝑁</m:t>
                    </m:r>
                  </m:oMath>
                </a14:m>
                <a:r>
                  <a:rPr lang="en-US" dirty="0"/>
                  <a:t> sonic thump events</a:t>
                </a:r>
              </a:p>
            </p:txBody>
          </p:sp>
        </mc:Choice>
        <mc:Fallback xmlns="">
          <p:sp>
            <p:nvSpPr>
              <p:cNvPr id="3" name="Title 2">
                <a:extLst>
                  <a:ext uri="{FF2B5EF4-FFF2-40B4-BE49-F238E27FC236}">
                    <a16:creationId xmlns:a16="http://schemas.microsoft.com/office/drawing/2014/main" id="{4D7E720C-FC90-4575-AA52-B59BEA009BAD}"/>
                  </a:ext>
                </a:extLst>
              </p:cNvPr>
              <p:cNvSpPr>
                <a:spLocks noGrp="1" noRot="1" noChangeAspect="1" noMove="1" noResize="1" noEditPoints="1" noAdjustHandles="1" noChangeArrowheads="1" noChangeShapeType="1" noTextEdit="1"/>
              </p:cNvSpPr>
              <p:nvPr>
                <p:ph type="title"/>
              </p:nvPr>
            </p:nvSpPr>
            <p:spPr>
              <a:blipFill>
                <a:blip r:embed="rId4"/>
                <a:stretch>
                  <a:fillRect l="-1493" t="-11765" b="-26471"/>
                </a:stretch>
              </a:blipFill>
            </p:spPr>
            <p:txBody>
              <a:bodyPr/>
              <a:lstStyle/>
              <a:p>
                <a:r>
                  <a:rPr lang="en-US">
                    <a:noFill/>
                  </a:rPr>
                  <a:t> </a:t>
                </a:r>
              </a:p>
            </p:txBody>
          </p:sp>
        </mc:Fallback>
      </mc:AlternateContent>
      <p:graphicFrame>
        <p:nvGraphicFramePr>
          <p:cNvPr id="6" name="Table 4">
            <a:extLst>
              <a:ext uri="{FF2B5EF4-FFF2-40B4-BE49-F238E27FC236}">
                <a16:creationId xmlns:a16="http://schemas.microsoft.com/office/drawing/2014/main" id="{46D52413-6CB5-4F2D-B5F9-0F5B31866571}"/>
              </a:ext>
            </a:extLst>
          </p:cNvPr>
          <p:cNvGraphicFramePr>
            <a:graphicFrameLocks noGrp="1"/>
          </p:cNvGraphicFramePr>
          <p:nvPr>
            <p:extLst>
              <p:ext uri="{D42A27DB-BD31-4B8C-83A1-F6EECF244321}">
                <p14:modId xmlns:p14="http://schemas.microsoft.com/office/powerpoint/2010/main" val="563703486"/>
              </p:ext>
            </p:extLst>
          </p:nvPr>
        </p:nvGraphicFramePr>
        <p:xfrm>
          <a:off x="3400745" y="3123625"/>
          <a:ext cx="6094630" cy="3017112"/>
        </p:xfrm>
        <a:graphic>
          <a:graphicData uri="http://schemas.openxmlformats.org/drawingml/2006/table">
            <a:tbl>
              <a:tblPr firstRow="1" bandRow="1">
                <a:tableStyleId>{5C22544A-7EE6-4342-B048-85BDC9FD1C3A}</a:tableStyleId>
              </a:tblPr>
              <a:tblGrid>
                <a:gridCol w="1325367">
                  <a:extLst>
                    <a:ext uri="{9D8B030D-6E8A-4147-A177-3AD203B41FA5}">
                      <a16:colId xmlns:a16="http://schemas.microsoft.com/office/drawing/2014/main" val="1394265087"/>
                    </a:ext>
                  </a:extLst>
                </a:gridCol>
                <a:gridCol w="1386137">
                  <a:extLst>
                    <a:ext uri="{9D8B030D-6E8A-4147-A177-3AD203B41FA5}">
                      <a16:colId xmlns:a16="http://schemas.microsoft.com/office/drawing/2014/main" val="2133221954"/>
                    </a:ext>
                  </a:extLst>
                </a:gridCol>
                <a:gridCol w="1691563">
                  <a:extLst>
                    <a:ext uri="{9D8B030D-6E8A-4147-A177-3AD203B41FA5}">
                      <a16:colId xmlns:a16="http://schemas.microsoft.com/office/drawing/2014/main" val="928020964"/>
                    </a:ext>
                  </a:extLst>
                </a:gridCol>
                <a:gridCol w="1691563">
                  <a:extLst>
                    <a:ext uri="{9D8B030D-6E8A-4147-A177-3AD203B41FA5}">
                      <a16:colId xmlns:a16="http://schemas.microsoft.com/office/drawing/2014/main" val="474163286"/>
                    </a:ext>
                  </a:extLst>
                </a:gridCol>
              </a:tblGrid>
              <a:tr h="431016">
                <a:tc>
                  <a:txBody>
                    <a:bodyPr/>
                    <a:lstStyle/>
                    <a:p>
                      <a:endParaRPr lang="en-US" sz="2100" dirty="0"/>
                    </a:p>
                  </a:txBody>
                  <a:tcPr marL="106278" marR="106278" marT="53139" marB="53139"/>
                </a:tc>
                <a:tc>
                  <a:txBody>
                    <a:bodyPr/>
                    <a:lstStyle/>
                    <a:p>
                      <a:pPr algn="ctr"/>
                      <a:r>
                        <a:rPr lang="en-US" sz="2100" dirty="0"/>
                        <a:t>Low (dB)</a:t>
                      </a:r>
                    </a:p>
                  </a:txBody>
                  <a:tcPr marL="106278" marR="106278" marT="53139" marB="53139" anchor="ctr"/>
                </a:tc>
                <a:tc>
                  <a:txBody>
                    <a:bodyPr/>
                    <a:lstStyle/>
                    <a:p>
                      <a:pPr algn="ctr"/>
                      <a:r>
                        <a:rPr lang="en-US" sz="2100"/>
                        <a:t>High (dB)</a:t>
                      </a:r>
                      <a:endParaRPr lang="en-US" sz="2100" dirty="0"/>
                    </a:p>
                  </a:txBody>
                  <a:tcPr marL="106278" marR="106278" marT="53139" marB="53139" anchor="ctr"/>
                </a:tc>
                <a:tc>
                  <a:txBody>
                    <a:bodyPr/>
                    <a:lstStyle/>
                    <a:p>
                      <a:pPr algn="ctr"/>
                      <a:r>
                        <a:rPr lang="en-US" sz="2100"/>
                        <a:t>Range (dB)</a:t>
                      </a:r>
                      <a:endParaRPr lang="en-US" sz="2100" dirty="0"/>
                    </a:p>
                  </a:txBody>
                  <a:tcPr marL="106278" marR="106278" marT="53139" marB="53139" anchor="ctr"/>
                </a:tc>
                <a:extLst>
                  <a:ext uri="{0D108BD9-81ED-4DB2-BD59-A6C34878D82A}">
                    <a16:rowId xmlns:a16="http://schemas.microsoft.com/office/drawing/2014/main" val="3841732752"/>
                  </a:ext>
                </a:extLst>
              </a:tr>
              <a:tr h="431016">
                <a:tc>
                  <a:txBody>
                    <a:bodyPr/>
                    <a:lstStyle/>
                    <a:p>
                      <a:r>
                        <a:rPr lang="en-US" sz="2100" dirty="0"/>
                        <a:t>PLDNL</a:t>
                      </a:r>
                    </a:p>
                  </a:txBody>
                  <a:tcPr marL="106278" marR="106278" marT="53139" marB="53139"/>
                </a:tc>
                <a:tc>
                  <a:txBody>
                    <a:bodyPr/>
                    <a:lstStyle/>
                    <a:p>
                      <a:pPr algn="ctr" fontAlgn="b"/>
                      <a:r>
                        <a:rPr lang="en-US" sz="2300" b="0" i="0" u="none" strike="noStrike" dirty="0">
                          <a:solidFill>
                            <a:srgbClr val="000000"/>
                          </a:solidFill>
                          <a:effectLst/>
                          <a:latin typeface="Calibri" panose="020F0502020204030204" pitchFamily="34" charset="0"/>
                        </a:rPr>
                        <a:t>22.6</a:t>
                      </a: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45.1</a:t>
                      </a: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22.5</a:t>
                      </a:r>
                    </a:p>
                  </a:txBody>
                  <a:tcPr marL="8856" marR="8856" marT="8856" marB="0" anchor="ctr"/>
                </a:tc>
                <a:extLst>
                  <a:ext uri="{0D108BD9-81ED-4DB2-BD59-A6C34878D82A}">
                    <a16:rowId xmlns:a16="http://schemas.microsoft.com/office/drawing/2014/main" val="999689778"/>
                  </a:ext>
                </a:extLst>
              </a:tr>
              <a:tr h="431016">
                <a:tc>
                  <a:txBody>
                    <a:bodyPr/>
                    <a:lstStyle/>
                    <a:p>
                      <a:r>
                        <a:rPr lang="en-US" sz="2100" dirty="0"/>
                        <a:t>ASELDNL</a:t>
                      </a:r>
                    </a:p>
                  </a:txBody>
                  <a:tcPr marL="106278" marR="106278" marT="53139" marB="53139"/>
                </a:tc>
                <a:tc>
                  <a:txBody>
                    <a:bodyPr/>
                    <a:lstStyle/>
                    <a:p>
                      <a:pPr algn="ctr" fontAlgn="b"/>
                      <a:r>
                        <a:rPr lang="en-US" sz="2300" b="0" i="0" u="none" strike="noStrike" dirty="0">
                          <a:solidFill>
                            <a:srgbClr val="000000"/>
                          </a:solidFill>
                          <a:effectLst/>
                          <a:latin typeface="Calibri" panose="020F0502020204030204" pitchFamily="34" charset="0"/>
                        </a:rPr>
                        <a:t>8.2</a:t>
                      </a: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30.9</a:t>
                      </a: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22.7</a:t>
                      </a:r>
                    </a:p>
                  </a:txBody>
                  <a:tcPr marL="8856" marR="8856" marT="8856" marB="0" anchor="ctr"/>
                </a:tc>
                <a:extLst>
                  <a:ext uri="{0D108BD9-81ED-4DB2-BD59-A6C34878D82A}">
                    <a16:rowId xmlns:a16="http://schemas.microsoft.com/office/drawing/2014/main" val="1592666284"/>
                  </a:ext>
                </a:extLst>
              </a:tr>
              <a:tr h="431016">
                <a:tc>
                  <a:txBody>
                    <a:bodyPr/>
                    <a:lstStyle/>
                    <a:p>
                      <a:r>
                        <a:rPr lang="en-US" sz="2100" dirty="0"/>
                        <a:t>BSELDNL</a:t>
                      </a:r>
                    </a:p>
                  </a:txBody>
                  <a:tcPr marL="106278" marR="106278" marT="53139" marB="53139"/>
                </a:tc>
                <a:tc>
                  <a:txBody>
                    <a:bodyPr/>
                    <a:lstStyle/>
                    <a:p>
                      <a:pPr algn="ctr" fontAlgn="b"/>
                      <a:r>
                        <a:rPr lang="en-US" sz="2300" b="0" i="0" u="none" strike="noStrike" dirty="0">
                          <a:solidFill>
                            <a:srgbClr val="000000"/>
                          </a:solidFill>
                          <a:effectLst/>
                          <a:latin typeface="Calibri" panose="020F0502020204030204" pitchFamily="34" charset="0"/>
                        </a:rPr>
                        <a:t>24.7</a:t>
                      </a: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42.2</a:t>
                      </a: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17.5</a:t>
                      </a:r>
                    </a:p>
                  </a:txBody>
                  <a:tcPr marL="8856" marR="8856" marT="8856" marB="0" anchor="ctr"/>
                </a:tc>
                <a:extLst>
                  <a:ext uri="{0D108BD9-81ED-4DB2-BD59-A6C34878D82A}">
                    <a16:rowId xmlns:a16="http://schemas.microsoft.com/office/drawing/2014/main" val="728175901"/>
                  </a:ext>
                </a:extLst>
              </a:tr>
              <a:tr h="431016">
                <a:tc>
                  <a:txBody>
                    <a:bodyPr/>
                    <a:lstStyle/>
                    <a:p>
                      <a:r>
                        <a:rPr lang="en-US" sz="2100" dirty="0"/>
                        <a:t>DSELDNL</a:t>
                      </a:r>
                    </a:p>
                  </a:txBody>
                  <a:tcPr marL="106278" marR="106278" marT="53139" marB="53139"/>
                </a:tc>
                <a:tc>
                  <a:txBody>
                    <a:bodyPr/>
                    <a:lstStyle/>
                    <a:p>
                      <a:pPr algn="ctr" fontAlgn="b"/>
                      <a:r>
                        <a:rPr lang="en-US" sz="2300" b="0" i="0" u="none" strike="noStrike" dirty="0">
                          <a:solidFill>
                            <a:srgbClr val="000000"/>
                          </a:solidFill>
                          <a:effectLst/>
                          <a:latin typeface="Calibri" panose="020F0502020204030204" pitchFamily="34" charset="0"/>
                        </a:rPr>
                        <a:t>28.2</a:t>
                      </a: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42.6</a:t>
                      </a: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14.4</a:t>
                      </a:r>
                    </a:p>
                  </a:txBody>
                  <a:tcPr marL="8856" marR="8856" marT="8856" marB="0" anchor="ctr"/>
                </a:tc>
                <a:extLst>
                  <a:ext uri="{0D108BD9-81ED-4DB2-BD59-A6C34878D82A}">
                    <a16:rowId xmlns:a16="http://schemas.microsoft.com/office/drawing/2014/main" val="1203821314"/>
                  </a:ext>
                </a:extLst>
              </a:tr>
              <a:tr h="431016">
                <a:tc>
                  <a:txBody>
                    <a:bodyPr/>
                    <a:lstStyle/>
                    <a:p>
                      <a:r>
                        <a:rPr lang="en-US" sz="2100" dirty="0"/>
                        <a:t>ESELDNL</a:t>
                      </a:r>
                    </a:p>
                  </a:txBody>
                  <a:tcPr marL="106278" marR="106278" marT="53139" marB="53139"/>
                </a:tc>
                <a:tc>
                  <a:txBody>
                    <a:bodyPr/>
                    <a:lstStyle/>
                    <a:p>
                      <a:pPr algn="ctr" fontAlgn="b"/>
                      <a:r>
                        <a:rPr lang="en-US" sz="2300" b="0" i="0" u="none" strike="noStrike" dirty="0">
                          <a:solidFill>
                            <a:srgbClr val="000000"/>
                          </a:solidFill>
                          <a:effectLst/>
                          <a:latin typeface="Calibri" panose="020F0502020204030204" pitchFamily="34" charset="0"/>
                        </a:rPr>
                        <a:t>19.5</a:t>
                      </a: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38.8</a:t>
                      </a: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19.3</a:t>
                      </a:r>
                    </a:p>
                  </a:txBody>
                  <a:tcPr marL="8856" marR="8856" marT="8856" marB="0" anchor="ctr"/>
                </a:tc>
                <a:extLst>
                  <a:ext uri="{0D108BD9-81ED-4DB2-BD59-A6C34878D82A}">
                    <a16:rowId xmlns:a16="http://schemas.microsoft.com/office/drawing/2014/main" val="3549418267"/>
                  </a:ext>
                </a:extLst>
              </a:tr>
              <a:tr h="431016">
                <a:tc>
                  <a:txBody>
                    <a:bodyPr/>
                    <a:lstStyle/>
                    <a:p>
                      <a:r>
                        <a:rPr lang="en-US" sz="2100" dirty="0"/>
                        <a:t>ISBAPDNL</a:t>
                      </a:r>
                    </a:p>
                  </a:txBody>
                  <a:tcPr marL="106278" marR="106278" marT="53139" marB="53139"/>
                </a:tc>
                <a:tc>
                  <a:txBody>
                    <a:bodyPr/>
                    <a:lstStyle/>
                    <a:p>
                      <a:pPr algn="ctr" fontAlgn="b"/>
                      <a:r>
                        <a:rPr lang="en-US" sz="2300" b="0" i="0" u="none" strike="noStrike" dirty="0">
                          <a:solidFill>
                            <a:srgbClr val="000000"/>
                          </a:solidFill>
                          <a:effectLst/>
                          <a:latin typeface="Calibri" panose="020F0502020204030204" pitchFamily="34" charset="0"/>
                        </a:rPr>
                        <a:t>36.1</a:t>
                      </a: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54.3</a:t>
                      </a:r>
                    </a:p>
                  </a:txBody>
                  <a:tcPr marL="8856" marR="8856" marT="8856" marB="0" anchor="ctr"/>
                </a:tc>
                <a:tc>
                  <a:txBody>
                    <a:bodyPr/>
                    <a:lstStyle/>
                    <a:p>
                      <a:pPr algn="ctr" fontAlgn="b"/>
                      <a:r>
                        <a:rPr lang="en-US" sz="2300" b="0" i="0" u="none" strike="noStrike" dirty="0">
                          <a:solidFill>
                            <a:srgbClr val="000000"/>
                          </a:solidFill>
                          <a:effectLst/>
                          <a:latin typeface="Calibri" panose="020F0502020204030204" pitchFamily="34" charset="0"/>
                        </a:rPr>
                        <a:t>18.2</a:t>
                      </a:r>
                    </a:p>
                  </a:txBody>
                  <a:tcPr marL="8856" marR="8856" marT="8856" marB="0" anchor="ctr"/>
                </a:tc>
                <a:extLst>
                  <a:ext uri="{0D108BD9-81ED-4DB2-BD59-A6C34878D82A}">
                    <a16:rowId xmlns:a16="http://schemas.microsoft.com/office/drawing/2014/main" val="1578708897"/>
                  </a:ext>
                </a:extLst>
              </a:tr>
            </a:tbl>
          </a:graphicData>
        </a:graphic>
      </p:graphicFrame>
    </p:spTree>
    <p:extLst>
      <p:ext uri="{BB962C8B-B14F-4D97-AF65-F5344CB8AC3E}">
        <p14:creationId xmlns:p14="http://schemas.microsoft.com/office/powerpoint/2010/main" val="2065492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9B99A4-66CC-4E6C-825F-7A7E844F986A}"/>
              </a:ext>
            </a:extLst>
          </p:cNvPr>
          <p:cNvSpPr>
            <a:spLocks noGrp="1"/>
          </p:cNvSpPr>
          <p:nvPr>
            <p:ph idx="1"/>
          </p:nvPr>
        </p:nvSpPr>
        <p:spPr>
          <a:xfrm>
            <a:off x="101600" y="1221189"/>
            <a:ext cx="7485743" cy="5380856"/>
          </a:xfrm>
        </p:spPr>
        <p:txBody>
          <a:bodyPr/>
          <a:lstStyle/>
          <a:p>
            <a:r>
              <a:rPr lang="en-US" dirty="0"/>
              <a:t>X-59 will soon be flown up to 6 times per day over up to 5 test sites across the USA</a:t>
            </a:r>
          </a:p>
          <a:p>
            <a:r>
              <a:rPr lang="en-US" dirty="0"/>
              <a:t>To design the noise exposure schedule a dose range is needed</a:t>
            </a:r>
          </a:p>
          <a:p>
            <a:r>
              <a:rPr lang="en-US" dirty="0"/>
              <a:t>Propagation simulations were conducted to estimate the dose range</a:t>
            </a:r>
          </a:p>
          <a:p>
            <a:pPr lvl="1"/>
            <a:r>
              <a:rPr lang="en-US" dirty="0"/>
              <a:t>6 sonic boom perception metrics</a:t>
            </a:r>
          </a:p>
          <a:p>
            <a:pPr lvl="1"/>
            <a:r>
              <a:rPr lang="en-US" dirty="0"/>
              <a:t>Single event dose</a:t>
            </a:r>
          </a:p>
          <a:p>
            <a:pPr lvl="1"/>
            <a:r>
              <a:rPr lang="en-US" dirty="0"/>
              <a:t>Cumulative daily dose</a:t>
            </a:r>
          </a:p>
          <a:p>
            <a:r>
              <a:rPr lang="en-US" dirty="0"/>
              <a:t>Similar results regardless of CFD near-field</a:t>
            </a:r>
          </a:p>
        </p:txBody>
      </p:sp>
      <p:sp>
        <p:nvSpPr>
          <p:cNvPr id="3" name="Title 2">
            <a:extLst>
              <a:ext uri="{FF2B5EF4-FFF2-40B4-BE49-F238E27FC236}">
                <a16:creationId xmlns:a16="http://schemas.microsoft.com/office/drawing/2014/main" id="{DF672C08-A079-4ACB-B5CB-206226670B7A}"/>
              </a:ext>
            </a:extLst>
          </p:cNvPr>
          <p:cNvSpPr>
            <a:spLocks noGrp="1"/>
          </p:cNvSpPr>
          <p:nvPr>
            <p:ph type="title"/>
          </p:nvPr>
        </p:nvSpPr>
        <p:spPr/>
        <p:txBody>
          <a:bodyPr/>
          <a:lstStyle/>
          <a:p>
            <a:r>
              <a:rPr lang="en-US" dirty="0"/>
              <a:t>Summary</a:t>
            </a:r>
          </a:p>
        </p:txBody>
      </p:sp>
      <p:graphicFrame>
        <p:nvGraphicFramePr>
          <p:cNvPr id="4" name="Table 4">
            <a:extLst>
              <a:ext uri="{FF2B5EF4-FFF2-40B4-BE49-F238E27FC236}">
                <a16:creationId xmlns:a16="http://schemas.microsoft.com/office/drawing/2014/main" id="{285E53BD-2385-41A0-BC0F-E29E7A4BC1DA}"/>
              </a:ext>
            </a:extLst>
          </p:cNvPr>
          <p:cNvGraphicFramePr>
            <a:graphicFrameLocks noGrp="1"/>
          </p:cNvGraphicFramePr>
          <p:nvPr>
            <p:extLst>
              <p:ext uri="{D42A27DB-BD31-4B8C-83A1-F6EECF244321}">
                <p14:modId xmlns:p14="http://schemas.microsoft.com/office/powerpoint/2010/main" val="888966907"/>
              </p:ext>
            </p:extLst>
          </p:nvPr>
        </p:nvGraphicFramePr>
        <p:xfrm>
          <a:off x="8193071" y="1229627"/>
          <a:ext cx="3897329" cy="2265480"/>
        </p:xfrm>
        <a:graphic>
          <a:graphicData uri="http://schemas.openxmlformats.org/drawingml/2006/table">
            <a:tbl>
              <a:tblPr firstRow="1" bandRow="1">
                <a:tableStyleId>{5C22544A-7EE6-4342-B048-85BDC9FD1C3A}</a:tableStyleId>
              </a:tblPr>
              <a:tblGrid>
                <a:gridCol w="652220">
                  <a:extLst>
                    <a:ext uri="{9D8B030D-6E8A-4147-A177-3AD203B41FA5}">
                      <a16:colId xmlns:a16="http://schemas.microsoft.com/office/drawing/2014/main" val="1394265087"/>
                    </a:ext>
                  </a:extLst>
                </a:gridCol>
                <a:gridCol w="1081703">
                  <a:extLst>
                    <a:ext uri="{9D8B030D-6E8A-4147-A177-3AD203B41FA5}">
                      <a16:colId xmlns:a16="http://schemas.microsoft.com/office/drawing/2014/main" val="2133221954"/>
                    </a:ext>
                  </a:extLst>
                </a:gridCol>
                <a:gridCol w="1081703">
                  <a:extLst>
                    <a:ext uri="{9D8B030D-6E8A-4147-A177-3AD203B41FA5}">
                      <a16:colId xmlns:a16="http://schemas.microsoft.com/office/drawing/2014/main" val="928020964"/>
                    </a:ext>
                  </a:extLst>
                </a:gridCol>
                <a:gridCol w="1081703">
                  <a:extLst>
                    <a:ext uri="{9D8B030D-6E8A-4147-A177-3AD203B41FA5}">
                      <a16:colId xmlns:a16="http://schemas.microsoft.com/office/drawing/2014/main" val="474163286"/>
                    </a:ext>
                  </a:extLst>
                </a:gridCol>
              </a:tblGrid>
              <a:tr h="323632">
                <a:tc>
                  <a:txBody>
                    <a:bodyPr/>
                    <a:lstStyle/>
                    <a:p>
                      <a:endParaRPr lang="en-US" sz="1600" dirty="0"/>
                    </a:p>
                  </a:txBody>
                  <a:tcPr marL="79800" marR="79800" marT="39900" marB="39900"/>
                </a:tc>
                <a:tc>
                  <a:txBody>
                    <a:bodyPr/>
                    <a:lstStyle/>
                    <a:p>
                      <a:pPr algn="ctr"/>
                      <a:r>
                        <a:rPr lang="en-US" sz="1600" dirty="0"/>
                        <a:t>Low (dB)</a:t>
                      </a:r>
                    </a:p>
                  </a:txBody>
                  <a:tcPr marL="79800" marR="79800" marT="39900" marB="39900" anchor="ctr"/>
                </a:tc>
                <a:tc>
                  <a:txBody>
                    <a:bodyPr/>
                    <a:lstStyle/>
                    <a:p>
                      <a:pPr algn="ctr"/>
                      <a:r>
                        <a:rPr lang="en-US" sz="1600"/>
                        <a:t>High (dB)</a:t>
                      </a:r>
                      <a:endParaRPr lang="en-US" sz="1600" dirty="0"/>
                    </a:p>
                  </a:txBody>
                  <a:tcPr marL="79800" marR="79800" marT="39900" marB="39900" anchor="ctr"/>
                </a:tc>
                <a:tc>
                  <a:txBody>
                    <a:bodyPr/>
                    <a:lstStyle/>
                    <a:p>
                      <a:pPr algn="ctr"/>
                      <a:r>
                        <a:rPr lang="en-US" sz="1600"/>
                        <a:t>Range (dB)</a:t>
                      </a:r>
                      <a:endParaRPr lang="en-US" sz="1600" dirty="0"/>
                    </a:p>
                  </a:txBody>
                  <a:tcPr marL="79800" marR="79800" marT="39900" marB="39900" anchor="ctr"/>
                </a:tc>
                <a:extLst>
                  <a:ext uri="{0D108BD9-81ED-4DB2-BD59-A6C34878D82A}">
                    <a16:rowId xmlns:a16="http://schemas.microsoft.com/office/drawing/2014/main" val="3841732752"/>
                  </a:ext>
                </a:extLst>
              </a:tr>
              <a:tr h="323632">
                <a:tc>
                  <a:txBody>
                    <a:bodyPr/>
                    <a:lstStyle/>
                    <a:p>
                      <a:r>
                        <a:rPr lang="en-US" sz="1600" dirty="0"/>
                        <a:t>PL</a:t>
                      </a:r>
                    </a:p>
                  </a:txBody>
                  <a:tcPr marL="79800" marR="79800" marT="39900" marB="39900"/>
                </a:tc>
                <a:tc>
                  <a:txBody>
                    <a:bodyPr/>
                    <a:lstStyle/>
                    <a:p>
                      <a:pPr algn="ctr" fontAlgn="b"/>
                      <a:r>
                        <a:rPr lang="en-US" sz="1700" b="0" i="0" u="none" strike="noStrike" dirty="0">
                          <a:solidFill>
                            <a:srgbClr val="000000"/>
                          </a:solidFill>
                          <a:effectLst/>
                          <a:latin typeface="Calibri" panose="020F0502020204030204" pitchFamily="34" charset="0"/>
                        </a:rPr>
                        <a:t>72.0</a:t>
                      </a:r>
                    </a:p>
                  </a:txBody>
                  <a:tcPr marL="6650" marR="6650" marT="6650" marB="0" anchor="ctr"/>
                </a:tc>
                <a:tc>
                  <a:txBody>
                    <a:bodyPr/>
                    <a:lstStyle/>
                    <a:p>
                      <a:pPr algn="ctr" fontAlgn="b"/>
                      <a:r>
                        <a:rPr lang="en-US" sz="1700" b="0" i="0" u="none" strike="noStrike" dirty="0">
                          <a:solidFill>
                            <a:srgbClr val="000000"/>
                          </a:solidFill>
                          <a:effectLst/>
                          <a:latin typeface="Calibri" panose="020F0502020204030204" pitchFamily="34" charset="0"/>
                        </a:rPr>
                        <a:t>86.7</a:t>
                      </a:r>
                    </a:p>
                  </a:txBody>
                  <a:tcPr marL="6650" marR="6650" marT="6650" marB="0" anchor="ctr"/>
                </a:tc>
                <a:tc>
                  <a:txBody>
                    <a:bodyPr/>
                    <a:lstStyle/>
                    <a:p>
                      <a:pPr algn="ctr" fontAlgn="b"/>
                      <a:r>
                        <a:rPr lang="en-US" sz="1700" b="0" i="0" u="none" strike="noStrike" dirty="0">
                          <a:solidFill>
                            <a:srgbClr val="000000"/>
                          </a:solidFill>
                          <a:effectLst/>
                          <a:latin typeface="Calibri" panose="020F0502020204030204" pitchFamily="34" charset="0"/>
                        </a:rPr>
                        <a:t>14.7</a:t>
                      </a:r>
                    </a:p>
                  </a:txBody>
                  <a:tcPr marL="6650" marR="6650" marT="6650" marB="0" anchor="ctr"/>
                </a:tc>
                <a:extLst>
                  <a:ext uri="{0D108BD9-81ED-4DB2-BD59-A6C34878D82A}">
                    <a16:rowId xmlns:a16="http://schemas.microsoft.com/office/drawing/2014/main" val="999689778"/>
                  </a:ext>
                </a:extLst>
              </a:tr>
              <a:tr h="323632">
                <a:tc>
                  <a:txBody>
                    <a:bodyPr/>
                    <a:lstStyle/>
                    <a:p>
                      <a:r>
                        <a:rPr lang="en-US" sz="1600" dirty="0"/>
                        <a:t>ASEL</a:t>
                      </a:r>
                    </a:p>
                  </a:txBody>
                  <a:tcPr marL="79800" marR="79800" marT="39900" marB="39900"/>
                </a:tc>
                <a:tc>
                  <a:txBody>
                    <a:bodyPr/>
                    <a:lstStyle/>
                    <a:p>
                      <a:pPr algn="ctr" fontAlgn="b"/>
                      <a:r>
                        <a:rPr lang="en-US" sz="1700" b="0" i="0" u="none" strike="noStrike">
                          <a:solidFill>
                            <a:srgbClr val="000000"/>
                          </a:solidFill>
                          <a:effectLst/>
                          <a:latin typeface="Calibri" panose="020F0502020204030204" pitchFamily="34" charset="0"/>
                        </a:rPr>
                        <a:t>57.6</a:t>
                      </a:r>
                      <a:endParaRPr lang="en-US" sz="1700" b="0" i="0" u="none" strike="noStrike" dirty="0">
                        <a:solidFill>
                          <a:srgbClr val="000000"/>
                        </a:solidFill>
                        <a:effectLst/>
                        <a:latin typeface="Calibri" panose="020F0502020204030204" pitchFamily="34" charset="0"/>
                      </a:endParaRPr>
                    </a:p>
                  </a:txBody>
                  <a:tcPr marL="6650" marR="6650" marT="6650" marB="0" anchor="ctr"/>
                </a:tc>
                <a:tc>
                  <a:txBody>
                    <a:bodyPr/>
                    <a:lstStyle/>
                    <a:p>
                      <a:pPr algn="ctr" fontAlgn="b"/>
                      <a:r>
                        <a:rPr lang="en-US" sz="1700" b="0" i="0" u="none" strike="noStrike" dirty="0">
                          <a:solidFill>
                            <a:srgbClr val="000000"/>
                          </a:solidFill>
                          <a:effectLst/>
                          <a:latin typeface="Calibri" panose="020F0502020204030204" pitchFamily="34" charset="0"/>
                        </a:rPr>
                        <a:t>72.5</a:t>
                      </a:r>
                    </a:p>
                  </a:txBody>
                  <a:tcPr marL="6650" marR="6650" marT="6650" marB="0" anchor="ctr"/>
                </a:tc>
                <a:tc>
                  <a:txBody>
                    <a:bodyPr/>
                    <a:lstStyle/>
                    <a:p>
                      <a:pPr algn="ctr" fontAlgn="b"/>
                      <a:r>
                        <a:rPr lang="en-US" sz="1700" b="0" i="0" u="none" strike="noStrike">
                          <a:solidFill>
                            <a:srgbClr val="000000"/>
                          </a:solidFill>
                          <a:effectLst/>
                          <a:latin typeface="Calibri" panose="020F0502020204030204" pitchFamily="34" charset="0"/>
                        </a:rPr>
                        <a:t>14.9</a:t>
                      </a:r>
                      <a:endParaRPr lang="en-US" sz="1700" b="0" i="0" u="none" strike="noStrike" dirty="0">
                        <a:solidFill>
                          <a:srgbClr val="000000"/>
                        </a:solidFill>
                        <a:effectLst/>
                        <a:latin typeface="Calibri" panose="020F0502020204030204" pitchFamily="34" charset="0"/>
                      </a:endParaRPr>
                    </a:p>
                  </a:txBody>
                  <a:tcPr marL="6650" marR="6650" marT="6650" marB="0" anchor="ctr"/>
                </a:tc>
                <a:extLst>
                  <a:ext uri="{0D108BD9-81ED-4DB2-BD59-A6C34878D82A}">
                    <a16:rowId xmlns:a16="http://schemas.microsoft.com/office/drawing/2014/main" val="1592666284"/>
                  </a:ext>
                </a:extLst>
              </a:tr>
              <a:tr h="323632">
                <a:tc>
                  <a:txBody>
                    <a:bodyPr/>
                    <a:lstStyle/>
                    <a:p>
                      <a:r>
                        <a:rPr lang="en-US" sz="1600" dirty="0"/>
                        <a:t>BSEL</a:t>
                      </a:r>
                    </a:p>
                  </a:txBody>
                  <a:tcPr marL="79800" marR="79800" marT="39900" marB="39900"/>
                </a:tc>
                <a:tc>
                  <a:txBody>
                    <a:bodyPr/>
                    <a:lstStyle/>
                    <a:p>
                      <a:pPr algn="ctr" fontAlgn="b"/>
                      <a:r>
                        <a:rPr lang="en-US" sz="1700" b="0" i="0" u="none" strike="noStrike" dirty="0">
                          <a:solidFill>
                            <a:srgbClr val="000000"/>
                          </a:solidFill>
                          <a:effectLst/>
                          <a:latin typeface="Calibri" panose="020F0502020204030204" pitchFamily="34" charset="0"/>
                        </a:rPr>
                        <a:t>74.1</a:t>
                      </a:r>
                    </a:p>
                  </a:txBody>
                  <a:tcPr marL="6650" marR="6650" marT="6650" marB="0" anchor="ctr"/>
                </a:tc>
                <a:tc>
                  <a:txBody>
                    <a:bodyPr/>
                    <a:lstStyle/>
                    <a:p>
                      <a:pPr algn="ctr" fontAlgn="b"/>
                      <a:r>
                        <a:rPr lang="en-US" sz="1700" b="0" i="0" u="none" strike="noStrike" dirty="0">
                          <a:solidFill>
                            <a:srgbClr val="000000"/>
                          </a:solidFill>
                          <a:effectLst/>
                          <a:latin typeface="Calibri" panose="020F0502020204030204" pitchFamily="34" charset="0"/>
                        </a:rPr>
                        <a:t>83.8</a:t>
                      </a:r>
                    </a:p>
                  </a:txBody>
                  <a:tcPr marL="6650" marR="6650" marT="6650" marB="0" anchor="ctr"/>
                </a:tc>
                <a:tc>
                  <a:txBody>
                    <a:bodyPr/>
                    <a:lstStyle/>
                    <a:p>
                      <a:pPr algn="ctr" fontAlgn="b"/>
                      <a:r>
                        <a:rPr lang="en-US" sz="1700" b="0" i="0" u="none" strike="noStrike">
                          <a:solidFill>
                            <a:srgbClr val="000000"/>
                          </a:solidFill>
                          <a:effectLst/>
                          <a:latin typeface="Calibri" panose="020F0502020204030204" pitchFamily="34" charset="0"/>
                        </a:rPr>
                        <a:t>9.7</a:t>
                      </a:r>
                      <a:endParaRPr lang="en-US" sz="1700" b="0" i="0" u="none" strike="noStrike" dirty="0">
                        <a:solidFill>
                          <a:srgbClr val="000000"/>
                        </a:solidFill>
                        <a:effectLst/>
                        <a:latin typeface="Calibri" panose="020F0502020204030204" pitchFamily="34" charset="0"/>
                      </a:endParaRPr>
                    </a:p>
                  </a:txBody>
                  <a:tcPr marL="6650" marR="6650" marT="6650" marB="0" anchor="ctr"/>
                </a:tc>
                <a:extLst>
                  <a:ext uri="{0D108BD9-81ED-4DB2-BD59-A6C34878D82A}">
                    <a16:rowId xmlns:a16="http://schemas.microsoft.com/office/drawing/2014/main" val="728175901"/>
                  </a:ext>
                </a:extLst>
              </a:tr>
              <a:tr h="323632">
                <a:tc>
                  <a:txBody>
                    <a:bodyPr/>
                    <a:lstStyle/>
                    <a:p>
                      <a:r>
                        <a:rPr lang="en-US" sz="1600" dirty="0"/>
                        <a:t>DSEL</a:t>
                      </a:r>
                    </a:p>
                  </a:txBody>
                  <a:tcPr marL="79800" marR="79800" marT="39900" marB="39900"/>
                </a:tc>
                <a:tc>
                  <a:txBody>
                    <a:bodyPr/>
                    <a:lstStyle/>
                    <a:p>
                      <a:pPr algn="ctr" fontAlgn="b"/>
                      <a:r>
                        <a:rPr lang="en-US" sz="1700" b="0" i="0" u="none" strike="noStrike">
                          <a:solidFill>
                            <a:srgbClr val="000000"/>
                          </a:solidFill>
                          <a:effectLst/>
                          <a:latin typeface="Calibri" panose="020F0502020204030204" pitchFamily="34" charset="0"/>
                        </a:rPr>
                        <a:t>77.6</a:t>
                      </a:r>
                      <a:endParaRPr lang="en-US" sz="1700" b="0" i="0" u="none" strike="noStrike" dirty="0">
                        <a:solidFill>
                          <a:srgbClr val="000000"/>
                        </a:solidFill>
                        <a:effectLst/>
                        <a:latin typeface="Calibri" panose="020F0502020204030204" pitchFamily="34" charset="0"/>
                      </a:endParaRPr>
                    </a:p>
                  </a:txBody>
                  <a:tcPr marL="6650" marR="6650" marT="6650" marB="0" anchor="ctr"/>
                </a:tc>
                <a:tc>
                  <a:txBody>
                    <a:bodyPr/>
                    <a:lstStyle/>
                    <a:p>
                      <a:pPr algn="ctr" fontAlgn="b"/>
                      <a:r>
                        <a:rPr lang="en-US" sz="1700" b="0" i="0" u="none" strike="noStrike" dirty="0">
                          <a:solidFill>
                            <a:srgbClr val="000000"/>
                          </a:solidFill>
                          <a:effectLst/>
                          <a:latin typeface="Calibri" panose="020F0502020204030204" pitchFamily="34" charset="0"/>
                        </a:rPr>
                        <a:t>84.2</a:t>
                      </a:r>
                    </a:p>
                  </a:txBody>
                  <a:tcPr marL="6650" marR="6650" marT="6650" marB="0" anchor="ctr"/>
                </a:tc>
                <a:tc>
                  <a:txBody>
                    <a:bodyPr/>
                    <a:lstStyle/>
                    <a:p>
                      <a:pPr algn="ctr" fontAlgn="b"/>
                      <a:r>
                        <a:rPr lang="en-US" sz="1700" b="0" i="0" u="none" strike="noStrike" dirty="0">
                          <a:solidFill>
                            <a:srgbClr val="000000"/>
                          </a:solidFill>
                          <a:effectLst/>
                          <a:latin typeface="Calibri" panose="020F0502020204030204" pitchFamily="34" charset="0"/>
                        </a:rPr>
                        <a:t>6.6</a:t>
                      </a:r>
                    </a:p>
                  </a:txBody>
                  <a:tcPr marL="6650" marR="6650" marT="6650" marB="0" anchor="ctr"/>
                </a:tc>
                <a:extLst>
                  <a:ext uri="{0D108BD9-81ED-4DB2-BD59-A6C34878D82A}">
                    <a16:rowId xmlns:a16="http://schemas.microsoft.com/office/drawing/2014/main" val="1203821314"/>
                  </a:ext>
                </a:extLst>
              </a:tr>
              <a:tr h="323632">
                <a:tc>
                  <a:txBody>
                    <a:bodyPr/>
                    <a:lstStyle/>
                    <a:p>
                      <a:r>
                        <a:rPr lang="en-US" sz="1600" dirty="0"/>
                        <a:t>ESEL</a:t>
                      </a:r>
                    </a:p>
                  </a:txBody>
                  <a:tcPr marL="79800" marR="79800" marT="39900" marB="39900"/>
                </a:tc>
                <a:tc>
                  <a:txBody>
                    <a:bodyPr/>
                    <a:lstStyle/>
                    <a:p>
                      <a:pPr algn="ctr" fontAlgn="b"/>
                      <a:r>
                        <a:rPr lang="en-US" sz="1700" b="0" i="0" u="none" strike="noStrike">
                          <a:solidFill>
                            <a:srgbClr val="000000"/>
                          </a:solidFill>
                          <a:effectLst/>
                          <a:latin typeface="Calibri" panose="020F0502020204030204" pitchFamily="34" charset="0"/>
                        </a:rPr>
                        <a:t>68.9</a:t>
                      </a:r>
                      <a:endParaRPr lang="en-US" sz="1700" b="0" i="0" u="none" strike="noStrike" dirty="0">
                        <a:solidFill>
                          <a:srgbClr val="000000"/>
                        </a:solidFill>
                        <a:effectLst/>
                        <a:latin typeface="Calibri" panose="020F0502020204030204" pitchFamily="34" charset="0"/>
                      </a:endParaRPr>
                    </a:p>
                  </a:txBody>
                  <a:tcPr marL="6650" marR="6650" marT="6650" marB="0" anchor="ctr"/>
                </a:tc>
                <a:tc>
                  <a:txBody>
                    <a:bodyPr/>
                    <a:lstStyle/>
                    <a:p>
                      <a:pPr algn="ctr" fontAlgn="b"/>
                      <a:r>
                        <a:rPr lang="en-US" sz="1700" b="0" i="0" u="none" strike="noStrike" dirty="0">
                          <a:solidFill>
                            <a:srgbClr val="000000"/>
                          </a:solidFill>
                          <a:effectLst/>
                          <a:latin typeface="Calibri" panose="020F0502020204030204" pitchFamily="34" charset="0"/>
                        </a:rPr>
                        <a:t>80.4</a:t>
                      </a:r>
                    </a:p>
                  </a:txBody>
                  <a:tcPr marL="6650" marR="6650" marT="6650" marB="0" anchor="ctr"/>
                </a:tc>
                <a:tc>
                  <a:txBody>
                    <a:bodyPr/>
                    <a:lstStyle/>
                    <a:p>
                      <a:pPr algn="ctr" fontAlgn="b"/>
                      <a:r>
                        <a:rPr lang="en-US" sz="1700" b="0" i="0" u="none" strike="noStrike" dirty="0">
                          <a:solidFill>
                            <a:srgbClr val="000000"/>
                          </a:solidFill>
                          <a:effectLst/>
                          <a:latin typeface="Calibri" panose="020F0502020204030204" pitchFamily="34" charset="0"/>
                        </a:rPr>
                        <a:t>11.5</a:t>
                      </a:r>
                    </a:p>
                  </a:txBody>
                  <a:tcPr marL="6650" marR="6650" marT="6650" marB="0" anchor="ctr"/>
                </a:tc>
                <a:extLst>
                  <a:ext uri="{0D108BD9-81ED-4DB2-BD59-A6C34878D82A}">
                    <a16:rowId xmlns:a16="http://schemas.microsoft.com/office/drawing/2014/main" val="3549418267"/>
                  </a:ext>
                </a:extLst>
              </a:tr>
              <a:tr h="323632">
                <a:tc>
                  <a:txBody>
                    <a:bodyPr/>
                    <a:lstStyle/>
                    <a:p>
                      <a:r>
                        <a:rPr lang="en-US" sz="1600" dirty="0"/>
                        <a:t>ISBAP</a:t>
                      </a:r>
                    </a:p>
                  </a:txBody>
                  <a:tcPr marL="79800" marR="79800" marT="39900" marB="39900"/>
                </a:tc>
                <a:tc>
                  <a:txBody>
                    <a:bodyPr/>
                    <a:lstStyle/>
                    <a:p>
                      <a:pPr algn="ctr" fontAlgn="b"/>
                      <a:r>
                        <a:rPr lang="en-US" sz="1700" b="0" i="0" u="none" strike="noStrike" dirty="0">
                          <a:solidFill>
                            <a:srgbClr val="000000"/>
                          </a:solidFill>
                          <a:effectLst/>
                          <a:latin typeface="Calibri" panose="020F0502020204030204" pitchFamily="34" charset="0"/>
                        </a:rPr>
                        <a:t>85.5</a:t>
                      </a:r>
                    </a:p>
                  </a:txBody>
                  <a:tcPr marL="6650" marR="6650" marT="6650" marB="0" anchor="ctr"/>
                </a:tc>
                <a:tc>
                  <a:txBody>
                    <a:bodyPr/>
                    <a:lstStyle/>
                    <a:p>
                      <a:pPr algn="ctr" fontAlgn="b"/>
                      <a:r>
                        <a:rPr lang="en-US" sz="1700" b="0" i="0" u="none" strike="noStrike" dirty="0">
                          <a:solidFill>
                            <a:srgbClr val="000000"/>
                          </a:solidFill>
                          <a:effectLst/>
                          <a:latin typeface="Calibri" panose="020F0502020204030204" pitchFamily="34" charset="0"/>
                        </a:rPr>
                        <a:t>95.9</a:t>
                      </a:r>
                    </a:p>
                  </a:txBody>
                  <a:tcPr marL="6650" marR="6650" marT="6650" marB="0" anchor="ctr"/>
                </a:tc>
                <a:tc>
                  <a:txBody>
                    <a:bodyPr/>
                    <a:lstStyle/>
                    <a:p>
                      <a:pPr algn="ctr" fontAlgn="b"/>
                      <a:r>
                        <a:rPr lang="en-US" sz="1700" b="0" i="0" u="none" strike="noStrike" dirty="0">
                          <a:solidFill>
                            <a:srgbClr val="000000"/>
                          </a:solidFill>
                          <a:effectLst/>
                          <a:latin typeface="Calibri" panose="020F0502020204030204" pitchFamily="34" charset="0"/>
                        </a:rPr>
                        <a:t>10.4</a:t>
                      </a:r>
                    </a:p>
                  </a:txBody>
                  <a:tcPr marL="6650" marR="6650" marT="6650" marB="0" anchor="ctr"/>
                </a:tc>
                <a:extLst>
                  <a:ext uri="{0D108BD9-81ED-4DB2-BD59-A6C34878D82A}">
                    <a16:rowId xmlns:a16="http://schemas.microsoft.com/office/drawing/2014/main" val="1578708897"/>
                  </a:ext>
                </a:extLst>
              </a:tr>
            </a:tbl>
          </a:graphicData>
        </a:graphic>
      </p:graphicFrame>
      <p:graphicFrame>
        <p:nvGraphicFramePr>
          <p:cNvPr id="5" name="Table 4">
            <a:extLst>
              <a:ext uri="{FF2B5EF4-FFF2-40B4-BE49-F238E27FC236}">
                <a16:creationId xmlns:a16="http://schemas.microsoft.com/office/drawing/2014/main" id="{28F6B6B1-9D5E-42D0-B8AE-2B924CFCBD91}"/>
              </a:ext>
            </a:extLst>
          </p:cNvPr>
          <p:cNvGraphicFramePr>
            <a:graphicFrameLocks noGrp="1"/>
          </p:cNvGraphicFramePr>
          <p:nvPr>
            <p:extLst>
              <p:ext uri="{D42A27DB-BD31-4B8C-83A1-F6EECF244321}">
                <p14:modId xmlns:p14="http://schemas.microsoft.com/office/powerpoint/2010/main" val="3265744005"/>
              </p:ext>
            </p:extLst>
          </p:nvPr>
        </p:nvGraphicFramePr>
        <p:xfrm>
          <a:off x="7859486" y="3941272"/>
          <a:ext cx="4230914" cy="2094491"/>
        </p:xfrm>
        <a:graphic>
          <a:graphicData uri="http://schemas.openxmlformats.org/drawingml/2006/table">
            <a:tbl>
              <a:tblPr firstRow="1" bandRow="1">
                <a:tableStyleId>{5C22544A-7EE6-4342-B048-85BDC9FD1C3A}</a:tableStyleId>
              </a:tblPr>
              <a:tblGrid>
                <a:gridCol w="920075">
                  <a:extLst>
                    <a:ext uri="{9D8B030D-6E8A-4147-A177-3AD203B41FA5}">
                      <a16:colId xmlns:a16="http://schemas.microsoft.com/office/drawing/2014/main" val="1394265087"/>
                    </a:ext>
                  </a:extLst>
                </a:gridCol>
                <a:gridCol w="962261">
                  <a:extLst>
                    <a:ext uri="{9D8B030D-6E8A-4147-A177-3AD203B41FA5}">
                      <a16:colId xmlns:a16="http://schemas.microsoft.com/office/drawing/2014/main" val="2133221954"/>
                    </a:ext>
                  </a:extLst>
                </a:gridCol>
                <a:gridCol w="1174289">
                  <a:extLst>
                    <a:ext uri="{9D8B030D-6E8A-4147-A177-3AD203B41FA5}">
                      <a16:colId xmlns:a16="http://schemas.microsoft.com/office/drawing/2014/main" val="928020964"/>
                    </a:ext>
                  </a:extLst>
                </a:gridCol>
                <a:gridCol w="1174289">
                  <a:extLst>
                    <a:ext uri="{9D8B030D-6E8A-4147-A177-3AD203B41FA5}">
                      <a16:colId xmlns:a16="http://schemas.microsoft.com/office/drawing/2014/main" val="474163286"/>
                    </a:ext>
                  </a:extLst>
                </a:gridCol>
              </a:tblGrid>
              <a:tr h="299213">
                <a:tc>
                  <a:txBody>
                    <a:bodyPr/>
                    <a:lstStyle/>
                    <a:p>
                      <a:endParaRPr lang="en-US" sz="1400" dirty="0"/>
                    </a:p>
                  </a:txBody>
                  <a:tcPr marL="73779" marR="73779" marT="36889" marB="36889"/>
                </a:tc>
                <a:tc>
                  <a:txBody>
                    <a:bodyPr/>
                    <a:lstStyle/>
                    <a:p>
                      <a:pPr algn="ctr"/>
                      <a:r>
                        <a:rPr lang="en-US" sz="1400" dirty="0"/>
                        <a:t>Low (dB)</a:t>
                      </a:r>
                    </a:p>
                  </a:txBody>
                  <a:tcPr marL="73779" marR="73779" marT="36889" marB="36889" anchor="ctr"/>
                </a:tc>
                <a:tc>
                  <a:txBody>
                    <a:bodyPr/>
                    <a:lstStyle/>
                    <a:p>
                      <a:pPr algn="ctr"/>
                      <a:r>
                        <a:rPr lang="en-US" sz="1400"/>
                        <a:t>High (dB)</a:t>
                      </a:r>
                      <a:endParaRPr lang="en-US" sz="1400" dirty="0"/>
                    </a:p>
                  </a:txBody>
                  <a:tcPr marL="73779" marR="73779" marT="36889" marB="36889" anchor="ctr"/>
                </a:tc>
                <a:tc>
                  <a:txBody>
                    <a:bodyPr/>
                    <a:lstStyle/>
                    <a:p>
                      <a:pPr algn="ctr"/>
                      <a:r>
                        <a:rPr lang="en-US" sz="1400"/>
                        <a:t>Range (dB)</a:t>
                      </a:r>
                      <a:endParaRPr lang="en-US" sz="1400" dirty="0"/>
                    </a:p>
                  </a:txBody>
                  <a:tcPr marL="73779" marR="73779" marT="36889" marB="36889" anchor="ctr"/>
                </a:tc>
                <a:extLst>
                  <a:ext uri="{0D108BD9-81ED-4DB2-BD59-A6C34878D82A}">
                    <a16:rowId xmlns:a16="http://schemas.microsoft.com/office/drawing/2014/main" val="3841732752"/>
                  </a:ext>
                </a:extLst>
              </a:tr>
              <a:tr h="299213">
                <a:tc>
                  <a:txBody>
                    <a:bodyPr/>
                    <a:lstStyle/>
                    <a:p>
                      <a:r>
                        <a:rPr lang="en-US" sz="1400" dirty="0"/>
                        <a:t>PLDNL</a:t>
                      </a:r>
                    </a:p>
                  </a:txBody>
                  <a:tcPr marL="73779" marR="73779" marT="36889" marB="36889"/>
                </a:tc>
                <a:tc>
                  <a:txBody>
                    <a:bodyPr/>
                    <a:lstStyle/>
                    <a:p>
                      <a:pPr algn="ctr" fontAlgn="b"/>
                      <a:r>
                        <a:rPr lang="en-US" sz="1600" b="0" i="0" u="none" strike="noStrike" dirty="0">
                          <a:solidFill>
                            <a:srgbClr val="000000"/>
                          </a:solidFill>
                          <a:effectLst/>
                          <a:latin typeface="Calibri" panose="020F0502020204030204" pitchFamily="34" charset="0"/>
                        </a:rPr>
                        <a:t>22.6</a:t>
                      </a:r>
                    </a:p>
                  </a:txBody>
                  <a:tcPr marL="6148" marR="6148" marT="6148" marB="0" anchor="ctr"/>
                </a:tc>
                <a:tc>
                  <a:txBody>
                    <a:bodyPr/>
                    <a:lstStyle/>
                    <a:p>
                      <a:pPr algn="ctr" fontAlgn="b"/>
                      <a:r>
                        <a:rPr lang="en-US" sz="1600" b="0" i="0" u="none" strike="noStrike" dirty="0">
                          <a:solidFill>
                            <a:srgbClr val="000000"/>
                          </a:solidFill>
                          <a:effectLst/>
                          <a:latin typeface="Calibri" panose="020F0502020204030204" pitchFamily="34" charset="0"/>
                        </a:rPr>
                        <a:t>45.1</a:t>
                      </a:r>
                    </a:p>
                  </a:txBody>
                  <a:tcPr marL="6148" marR="6148" marT="6148" marB="0" anchor="ctr"/>
                </a:tc>
                <a:tc>
                  <a:txBody>
                    <a:bodyPr/>
                    <a:lstStyle/>
                    <a:p>
                      <a:pPr algn="ctr" fontAlgn="b"/>
                      <a:r>
                        <a:rPr lang="en-US" sz="1600" b="0" i="0" u="none" strike="noStrike" dirty="0">
                          <a:solidFill>
                            <a:srgbClr val="000000"/>
                          </a:solidFill>
                          <a:effectLst/>
                          <a:latin typeface="Calibri" panose="020F0502020204030204" pitchFamily="34" charset="0"/>
                        </a:rPr>
                        <a:t>22.5</a:t>
                      </a:r>
                    </a:p>
                  </a:txBody>
                  <a:tcPr marL="6148" marR="6148" marT="6148" marB="0" anchor="ctr"/>
                </a:tc>
                <a:extLst>
                  <a:ext uri="{0D108BD9-81ED-4DB2-BD59-A6C34878D82A}">
                    <a16:rowId xmlns:a16="http://schemas.microsoft.com/office/drawing/2014/main" val="999689778"/>
                  </a:ext>
                </a:extLst>
              </a:tr>
              <a:tr h="299213">
                <a:tc>
                  <a:txBody>
                    <a:bodyPr/>
                    <a:lstStyle/>
                    <a:p>
                      <a:r>
                        <a:rPr lang="en-US" sz="1400" dirty="0"/>
                        <a:t>ASELDNL</a:t>
                      </a:r>
                    </a:p>
                  </a:txBody>
                  <a:tcPr marL="73779" marR="73779" marT="36889" marB="36889"/>
                </a:tc>
                <a:tc>
                  <a:txBody>
                    <a:bodyPr/>
                    <a:lstStyle/>
                    <a:p>
                      <a:pPr algn="ctr" fontAlgn="b"/>
                      <a:r>
                        <a:rPr lang="en-US" sz="1600" b="0" i="0" u="none" strike="noStrike" dirty="0">
                          <a:solidFill>
                            <a:srgbClr val="000000"/>
                          </a:solidFill>
                          <a:effectLst/>
                          <a:latin typeface="Calibri" panose="020F0502020204030204" pitchFamily="34" charset="0"/>
                        </a:rPr>
                        <a:t>8.2</a:t>
                      </a:r>
                    </a:p>
                  </a:txBody>
                  <a:tcPr marL="6148" marR="6148" marT="6148" marB="0" anchor="ctr"/>
                </a:tc>
                <a:tc>
                  <a:txBody>
                    <a:bodyPr/>
                    <a:lstStyle/>
                    <a:p>
                      <a:pPr algn="ctr" fontAlgn="b"/>
                      <a:r>
                        <a:rPr lang="en-US" sz="1600" b="0" i="0" u="none" strike="noStrike" dirty="0">
                          <a:solidFill>
                            <a:srgbClr val="000000"/>
                          </a:solidFill>
                          <a:effectLst/>
                          <a:latin typeface="Calibri" panose="020F0502020204030204" pitchFamily="34" charset="0"/>
                        </a:rPr>
                        <a:t>30.9</a:t>
                      </a:r>
                    </a:p>
                  </a:txBody>
                  <a:tcPr marL="6148" marR="6148" marT="6148" marB="0" anchor="ctr"/>
                </a:tc>
                <a:tc>
                  <a:txBody>
                    <a:bodyPr/>
                    <a:lstStyle/>
                    <a:p>
                      <a:pPr algn="ctr" fontAlgn="b"/>
                      <a:r>
                        <a:rPr lang="en-US" sz="1600" b="0" i="0" u="none" strike="noStrike" dirty="0">
                          <a:solidFill>
                            <a:srgbClr val="000000"/>
                          </a:solidFill>
                          <a:effectLst/>
                          <a:latin typeface="Calibri" panose="020F0502020204030204" pitchFamily="34" charset="0"/>
                        </a:rPr>
                        <a:t>22.7</a:t>
                      </a:r>
                    </a:p>
                  </a:txBody>
                  <a:tcPr marL="6148" marR="6148" marT="6148" marB="0" anchor="ctr"/>
                </a:tc>
                <a:extLst>
                  <a:ext uri="{0D108BD9-81ED-4DB2-BD59-A6C34878D82A}">
                    <a16:rowId xmlns:a16="http://schemas.microsoft.com/office/drawing/2014/main" val="1592666284"/>
                  </a:ext>
                </a:extLst>
              </a:tr>
              <a:tr h="299213">
                <a:tc>
                  <a:txBody>
                    <a:bodyPr/>
                    <a:lstStyle/>
                    <a:p>
                      <a:r>
                        <a:rPr lang="en-US" sz="1400" dirty="0"/>
                        <a:t>BSELDNL</a:t>
                      </a:r>
                    </a:p>
                  </a:txBody>
                  <a:tcPr marL="73779" marR="73779" marT="36889" marB="36889"/>
                </a:tc>
                <a:tc>
                  <a:txBody>
                    <a:bodyPr/>
                    <a:lstStyle/>
                    <a:p>
                      <a:pPr algn="ctr" fontAlgn="b"/>
                      <a:r>
                        <a:rPr lang="en-US" sz="1600" b="0" i="0" u="none" strike="noStrike" dirty="0">
                          <a:solidFill>
                            <a:srgbClr val="000000"/>
                          </a:solidFill>
                          <a:effectLst/>
                          <a:latin typeface="Calibri" panose="020F0502020204030204" pitchFamily="34" charset="0"/>
                        </a:rPr>
                        <a:t>24.7</a:t>
                      </a:r>
                    </a:p>
                  </a:txBody>
                  <a:tcPr marL="6148" marR="6148" marT="6148" marB="0" anchor="ctr"/>
                </a:tc>
                <a:tc>
                  <a:txBody>
                    <a:bodyPr/>
                    <a:lstStyle/>
                    <a:p>
                      <a:pPr algn="ctr" fontAlgn="b"/>
                      <a:r>
                        <a:rPr lang="en-US" sz="1600" b="0" i="0" u="none" strike="noStrike" dirty="0">
                          <a:solidFill>
                            <a:srgbClr val="000000"/>
                          </a:solidFill>
                          <a:effectLst/>
                          <a:latin typeface="Calibri" panose="020F0502020204030204" pitchFamily="34" charset="0"/>
                        </a:rPr>
                        <a:t>42.2</a:t>
                      </a:r>
                    </a:p>
                  </a:txBody>
                  <a:tcPr marL="6148" marR="6148" marT="6148" marB="0" anchor="ctr"/>
                </a:tc>
                <a:tc>
                  <a:txBody>
                    <a:bodyPr/>
                    <a:lstStyle/>
                    <a:p>
                      <a:pPr algn="ctr" fontAlgn="b"/>
                      <a:r>
                        <a:rPr lang="en-US" sz="1600" b="0" i="0" u="none" strike="noStrike" dirty="0">
                          <a:solidFill>
                            <a:srgbClr val="000000"/>
                          </a:solidFill>
                          <a:effectLst/>
                          <a:latin typeface="Calibri" panose="020F0502020204030204" pitchFamily="34" charset="0"/>
                        </a:rPr>
                        <a:t>17.5</a:t>
                      </a:r>
                    </a:p>
                  </a:txBody>
                  <a:tcPr marL="6148" marR="6148" marT="6148" marB="0" anchor="ctr"/>
                </a:tc>
                <a:extLst>
                  <a:ext uri="{0D108BD9-81ED-4DB2-BD59-A6C34878D82A}">
                    <a16:rowId xmlns:a16="http://schemas.microsoft.com/office/drawing/2014/main" val="728175901"/>
                  </a:ext>
                </a:extLst>
              </a:tr>
              <a:tr h="299213">
                <a:tc>
                  <a:txBody>
                    <a:bodyPr/>
                    <a:lstStyle/>
                    <a:p>
                      <a:r>
                        <a:rPr lang="en-US" sz="1400" dirty="0"/>
                        <a:t>DSELDNL</a:t>
                      </a:r>
                    </a:p>
                  </a:txBody>
                  <a:tcPr marL="73779" marR="73779" marT="36889" marB="36889"/>
                </a:tc>
                <a:tc>
                  <a:txBody>
                    <a:bodyPr/>
                    <a:lstStyle/>
                    <a:p>
                      <a:pPr algn="ctr" fontAlgn="b"/>
                      <a:r>
                        <a:rPr lang="en-US" sz="1600" b="0" i="0" u="none" strike="noStrike" dirty="0">
                          <a:solidFill>
                            <a:srgbClr val="000000"/>
                          </a:solidFill>
                          <a:effectLst/>
                          <a:latin typeface="Calibri" panose="020F0502020204030204" pitchFamily="34" charset="0"/>
                        </a:rPr>
                        <a:t>28.2</a:t>
                      </a:r>
                    </a:p>
                  </a:txBody>
                  <a:tcPr marL="6148" marR="6148" marT="6148" marB="0" anchor="ctr"/>
                </a:tc>
                <a:tc>
                  <a:txBody>
                    <a:bodyPr/>
                    <a:lstStyle/>
                    <a:p>
                      <a:pPr algn="ctr" fontAlgn="b"/>
                      <a:r>
                        <a:rPr lang="en-US" sz="1600" b="0" i="0" u="none" strike="noStrike" dirty="0">
                          <a:solidFill>
                            <a:srgbClr val="000000"/>
                          </a:solidFill>
                          <a:effectLst/>
                          <a:latin typeface="Calibri" panose="020F0502020204030204" pitchFamily="34" charset="0"/>
                        </a:rPr>
                        <a:t>42.6</a:t>
                      </a:r>
                    </a:p>
                  </a:txBody>
                  <a:tcPr marL="6148" marR="6148" marT="6148" marB="0" anchor="ctr"/>
                </a:tc>
                <a:tc>
                  <a:txBody>
                    <a:bodyPr/>
                    <a:lstStyle/>
                    <a:p>
                      <a:pPr algn="ctr" fontAlgn="b"/>
                      <a:r>
                        <a:rPr lang="en-US" sz="1600" b="0" i="0" u="none" strike="noStrike" dirty="0">
                          <a:solidFill>
                            <a:srgbClr val="000000"/>
                          </a:solidFill>
                          <a:effectLst/>
                          <a:latin typeface="Calibri" panose="020F0502020204030204" pitchFamily="34" charset="0"/>
                        </a:rPr>
                        <a:t>14.4</a:t>
                      </a:r>
                    </a:p>
                  </a:txBody>
                  <a:tcPr marL="6148" marR="6148" marT="6148" marB="0" anchor="ctr"/>
                </a:tc>
                <a:extLst>
                  <a:ext uri="{0D108BD9-81ED-4DB2-BD59-A6C34878D82A}">
                    <a16:rowId xmlns:a16="http://schemas.microsoft.com/office/drawing/2014/main" val="1203821314"/>
                  </a:ext>
                </a:extLst>
              </a:tr>
              <a:tr h="299213">
                <a:tc>
                  <a:txBody>
                    <a:bodyPr/>
                    <a:lstStyle/>
                    <a:p>
                      <a:r>
                        <a:rPr lang="en-US" sz="1400" dirty="0"/>
                        <a:t>ESELDNL</a:t>
                      </a:r>
                    </a:p>
                  </a:txBody>
                  <a:tcPr marL="73779" marR="73779" marT="36889" marB="36889"/>
                </a:tc>
                <a:tc>
                  <a:txBody>
                    <a:bodyPr/>
                    <a:lstStyle/>
                    <a:p>
                      <a:pPr algn="ctr" fontAlgn="b"/>
                      <a:r>
                        <a:rPr lang="en-US" sz="1600" b="0" i="0" u="none" strike="noStrike" dirty="0">
                          <a:solidFill>
                            <a:srgbClr val="000000"/>
                          </a:solidFill>
                          <a:effectLst/>
                          <a:latin typeface="Calibri" panose="020F0502020204030204" pitchFamily="34" charset="0"/>
                        </a:rPr>
                        <a:t>19.5</a:t>
                      </a:r>
                    </a:p>
                  </a:txBody>
                  <a:tcPr marL="6148" marR="6148" marT="6148" marB="0" anchor="ctr"/>
                </a:tc>
                <a:tc>
                  <a:txBody>
                    <a:bodyPr/>
                    <a:lstStyle/>
                    <a:p>
                      <a:pPr algn="ctr" fontAlgn="b"/>
                      <a:r>
                        <a:rPr lang="en-US" sz="1600" b="0" i="0" u="none" strike="noStrike" dirty="0">
                          <a:solidFill>
                            <a:srgbClr val="000000"/>
                          </a:solidFill>
                          <a:effectLst/>
                          <a:latin typeface="Calibri" panose="020F0502020204030204" pitchFamily="34" charset="0"/>
                        </a:rPr>
                        <a:t>38.8</a:t>
                      </a:r>
                    </a:p>
                  </a:txBody>
                  <a:tcPr marL="6148" marR="6148" marT="6148" marB="0" anchor="ctr"/>
                </a:tc>
                <a:tc>
                  <a:txBody>
                    <a:bodyPr/>
                    <a:lstStyle/>
                    <a:p>
                      <a:pPr algn="ctr" fontAlgn="b"/>
                      <a:r>
                        <a:rPr lang="en-US" sz="1600" b="0" i="0" u="none" strike="noStrike" dirty="0">
                          <a:solidFill>
                            <a:srgbClr val="000000"/>
                          </a:solidFill>
                          <a:effectLst/>
                          <a:latin typeface="Calibri" panose="020F0502020204030204" pitchFamily="34" charset="0"/>
                        </a:rPr>
                        <a:t>19.3</a:t>
                      </a:r>
                    </a:p>
                  </a:txBody>
                  <a:tcPr marL="6148" marR="6148" marT="6148" marB="0" anchor="ctr"/>
                </a:tc>
                <a:extLst>
                  <a:ext uri="{0D108BD9-81ED-4DB2-BD59-A6C34878D82A}">
                    <a16:rowId xmlns:a16="http://schemas.microsoft.com/office/drawing/2014/main" val="3549418267"/>
                  </a:ext>
                </a:extLst>
              </a:tr>
              <a:tr h="299213">
                <a:tc>
                  <a:txBody>
                    <a:bodyPr/>
                    <a:lstStyle/>
                    <a:p>
                      <a:r>
                        <a:rPr lang="en-US" sz="1400" dirty="0"/>
                        <a:t>ISBAPDNL</a:t>
                      </a:r>
                    </a:p>
                  </a:txBody>
                  <a:tcPr marL="73779" marR="73779" marT="36889" marB="36889"/>
                </a:tc>
                <a:tc>
                  <a:txBody>
                    <a:bodyPr/>
                    <a:lstStyle/>
                    <a:p>
                      <a:pPr algn="ctr" fontAlgn="b"/>
                      <a:r>
                        <a:rPr lang="en-US" sz="1600" b="0" i="0" u="none" strike="noStrike" dirty="0">
                          <a:solidFill>
                            <a:srgbClr val="000000"/>
                          </a:solidFill>
                          <a:effectLst/>
                          <a:latin typeface="Calibri" panose="020F0502020204030204" pitchFamily="34" charset="0"/>
                        </a:rPr>
                        <a:t>36.1</a:t>
                      </a:r>
                    </a:p>
                  </a:txBody>
                  <a:tcPr marL="6148" marR="6148" marT="6148" marB="0" anchor="ctr"/>
                </a:tc>
                <a:tc>
                  <a:txBody>
                    <a:bodyPr/>
                    <a:lstStyle/>
                    <a:p>
                      <a:pPr algn="ctr" fontAlgn="b"/>
                      <a:r>
                        <a:rPr lang="en-US" sz="1600" b="0" i="0" u="none" strike="noStrike" dirty="0">
                          <a:solidFill>
                            <a:srgbClr val="000000"/>
                          </a:solidFill>
                          <a:effectLst/>
                          <a:latin typeface="Calibri" panose="020F0502020204030204" pitchFamily="34" charset="0"/>
                        </a:rPr>
                        <a:t>54.3</a:t>
                      </a:r>
                    </a:p>
                  </a:txBody>
                  <a:tcPr marL="6148" marR="6148" marT="6148" marB="0" anchor="ctr"/>
                </a:tc>
                <a:tc>
                  <a:txBody>
                    <a:bodyPr/>
                    <a:lstStyle/>
                    <a:p>
                      <a:pPr algn="ctr" fontAlgn="b"/>
                      <a:r>
                        <a:rPr lang="en-US" sz="1600" b="0" i="0" u="none" strike="noStrike" dirty="0">
                          <a:solidFill>
                            <a:srgbClr val="000000"/>
                          </a:solidFill>
                          <a:effectLst/>
                          <a:latin typeface="Calibri" panose="020F0502020204030204" pitchFamily="34" charset="0"/>
                        </a:rPr>
                        <a:t>18.2</a:t>
                      </a:r>
                    </a:p>
                  </a:txBody>
                  <a:tcPr marL="6148" marR="6148" marT="6148" marB="0" anchor="ctr"/>
                </a:tc>
                <a:extLst>
                  <a:ext uri="{0D108BD9-81ED-4DB2-BD59-A6C34878D82A}">
                    <a16:rowId xmlns:a16="http://schemas.microsoft.com/office/drawing/2014/main" val="1578708897"/>
                  </a:ext>
                </a:extLst>
              </a:tr>
            </a:tbl>
          </a:graphicData>
        </a:graphic>
      </p:graphicFrame>
    </p:spTree>
    <p:extLst>
      <p:ext uri="{BB962C8B-B14F-4D97-AF65-F5344CB8AC3E}">
        <p14:creationId xmlns:p14="http://schemas.microsoft.com/office/powerpoint/2010/main" val="2099100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52E0DE-36F9-4FCC-81F6-644F0212B2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7096" y="1237109"/>
            <a:ext cx="3457807" cy="4383781"/>
          </a:xfrm>
          <a:prstGeom prst="rect">
            <a:avLst/>
          </a:prstGeom>
        </p:spPr>
      </p:pic>
      <p:sp>
        <p:nvSpPr>
          <p:cNvPr id="3" name="TextBox 2">
            <a:extLst>
              <a:ext uri="{FF2B5EF4-FFF2-40B4-BE49-F238E27FC236}">
                <a16:creationId xmlns:a16="http://schemas.microsoft.com/office/drawing/2014/main" id="{C92CC23E-0CF1-4EDD-8A0A-F1F1FD8285B9}"/>
              </a:ext>
            </a:extLst>
          </p:cNvPr>
          <p:cNvSpPr txBox="1"/>
          <p:nvPr/>
        </p:nvSpPr>
        <p:spPr>
          <a:xfrm>
            <a:off x="2876549" y="6047243"/>
            <a:ext cx="6438900" cy="646331"/>
          </a:xfrm>
          <a:prstGeom prst="rect">
            <a:avLst/>
          </a:prstGeom>
          <a:noFill/>
        </p:spPr>
        <p:txBody>
          <a:bodyPr wrap="square" rtlCol="0">
            <a:spAutoFit/>
          </a:bodyPr>
          <a:lstStyle/>
          <a:p>
            <a:pPr algn="ctr"/>
            <a:r>
              <a:rPr lang="en-US"/>
              <a:t>nasa.gov/</a:t>
            </a:r>
            <a:r>
              <a:rPr lang="en-US" err="1"/>
              <a:t>quesst</a:t>
            </a:r>
            <a:endParaRPr lang="en-US"/>
          </a:p>
          <a:p>
            <a:pPr algn="ctr"/>
            <a:r>
              <a:rPr lang="en-US"/>
              <a:t>william.j.doebler@nasa.gov</a:t>
            </a:r>
          </a:p>
        </p:txBody>
      </p:sp>
    </p:spTree>
    <p:extLst>
      <p:ext uri="{BB962C8B-B14F-4D97-AF65-F5344CB8AC3E}">
        <p14:creationId xmlns:p14="http://schemas.microsoft.com/office/powerpoint/2010/main" val="2369001432"/>
      </p:ext>
    </p:extLst>
  </p:cSld>
  <p:clrMapOvr>
    <a:masterClrMapping/>
  </p:clrMapOvr>
</p:sld>
</file>

<file path=ppt/theme/theme1.xml><?xml version="1.0" encoding="utf-8"?>
<a:theme xmlns:a="http://schemas.openxmlformats.org/drawingml/2006/main" name="ED PPT Template 7 12 11">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B1632826-9D7F-4F63-886C-21FDD0B1FFC5}" vid="{1274DFB4-5958-4829-BEB5-752B18F4F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B9300AB196EE4BA80B16710F58E734" ma:contentTypeVersion="5" ma:contentTypeDescription="Create a new document." ma:contentTypeScope="" ma:versionID="c13bc1b7b9f8f87622eec929b94614d2">
  <xsd:schema xmlns:xsd="http://www.w3.org/2001/XMLSchema" xmlns:xs="http://www.w3.org/2001/XMLSchema" xmlns:p="http://schemas.microsoft.com/office/2006/metadata/properties" xmlns:ns2="fd9d5043-237b-4c63-8ec3-0d0d218dc774" xmlns:ns3="573c746e-f7d3-477e-b16b-8b3e5c6c3976" targetNamespace="http://schemas.microsoft.com/office/2006/metadata/properties" ma:root="true" ma:fieldsID="3dbec5658da67105bb39b23602c1990f" ns2:_="" ns3:_="">
    <xsd:import namespace="fd9d5043-237b-4c63-8ec3-0d0d218dc774"/>
    <xsd:import namespace="573c746e-f7d3-477e-b16b-8b3e5c6c397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9d5043-237b-4c63-8ec3-0d0d218dc7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73c746e-f7d3-477e-b16b-8b3e5c6c397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FA2CB0-3365-4050-8674-15C100CCEBC8}">
  <ds:schemaRefs>
    <ds:schemaRef ds:uri="http://schemas.microsoft.com/sharepoint/v3/contenttype/forms"/>
  </ds:schemaRefs>
</ds:datastoreItem>
</file>

<file path=customXml/itemProps2.xml><?xml version="1.0" encoding="utf-8"?>
<ds:datastoreItem xmlns:ds="http://schemas.openxmlformats.org/officeDocument/2006/customXml" ds:itemID="{D39050DD-2EC3-4709-BDB0-8366CCA3A25F}">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573c746e-f7d3-477e-b16b-8b3e5c6c3976"/>
    <ds:schemaRef ds:uri="fd9d5043-237b-4c63-8ec3-0d0d218dc774"/>
    <ds:schemaRef ds:uri="http://www.w3.org/XML/1998/namespace"/>
    <ds:schemaRef ds:uri="http://purl.org/dc/dcmitype/"/>
  </ds:schemaRefs>
</ds:datastoreItem>
</file>

<file path=customXml/itemProps3.xml><?xml version="1.0" encoding="utf-8"?>
<ds:datastoreItem xmlns:ds="http://schemas.openxmlformats.org/officeDocument/2006/customXml" ds:itemID="{B1F9ADDF-5AFD-4D8D-A519-E190BFEF68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9d5043-237b-4c63-8ec3-0d0d218dc774"/>
    <ds:schemaRef ds:uri="573c746e-f7d3-477e-b16b-8b3e5c6c39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NASA_template_2020_v2</Template>
  <TotalTime>1942</TotalTime>
  <Words>2658</Words>
  <Application>Microsoft Office PowerPoint</Application>
  <PresentationFormat>Widescreen</PresentationFormat>
  <Paragraphs>286</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Arial Black</vt:lpstr>
      <vt:lpstr>Calibri</vt:lpstr>
      <vt:lpstr>Cambria Math</vt:lpstr>
      <vt:lpstr>Courier New</vt:lpstr>
      <vt:lpstr>Wingdings</vt:lpstr>
      <vt:lpstr>ED PPT Template 7 12 11</vt:lpstr>
      <vt:lpstr>PowerPoint Presentation</vt:lpstr>
      <vt:lpstr>Outline</vt:lpstr>
      <vt:lpstr>Quesst Mission: Goal is to provide dose-response data to regulators</vt:lpstr>
      <vt:lpstr>Motivation for estimating the noise dose range</vt:lpstr>
      <vt:lpstr>X-59’s min and max loudness1 in a standard atmosphere2</vt:lpstr>
      <vt:lpstr>Propagation through realistic atmospheric profiles</vt:lpstr>
      <vt:lpstr>Propagation and Computation Information</vt:lpstr>
      <vt:lpstr>Analysis of Data within the Inner 40 km (25 s. mi) of Each Carpet</vt:lpstr>
      <vt:lpstr>Statistics of the inner carpet mean PL</vt:lpstr>
      <vt:lpstr>Single event dose ranges of other metrics</vt:lpstr>
      <vt:lpstr>Cumulative daily dose for N sonic thump events</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William</dc:creator>
  <cp:lastModifiedBy>Doebler, William J. (LARC-D321)</cp:lastModifiedBy>
  <cp:revision>2</cp:revision>
  <dcterms:created xsi:type="dcterms:W3CDTF">2022-10-24T17:19:31Z</dcterms:created>
  <dcterms:modified xsi:type="dcterms:W3CDTF">2022-11-22T21:26:31Z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0x010100C8B9300AB196EE4BA80B16710F58E734</vt:lpwstr>
  </property>
</Properties>
</file>