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61" r:id="rId5"/>
    <p:sldId id="288" r:id="rId6"/>
    <p:sldId id="285" r:id="rId7"/>
    <p:sldId id="260" r:id="rId8"/>
    <p:sldId id="289" r:id="rId9"/>
    <p:sldId id="290" r:id="rId10"/>
    <p:sldId id="291" r:id="rId11"/>
    <p:sldId id="286" r:id="rId12"/>
    <p:sldId id="292" r:id="rId13"/>
  </p:sldIdLst>
  <p:sldSz cx="12192000" cy="6858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6327"/>
  </p:normalViewPr>
  <p:slideViewPr>
    <p:cSldViewPr snapToGrid="0">
      <p:cViewPr varScale="1">
        <p:scale>
          <a:sx n="123" d="100"/>
          <a:sy n="123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F170A252-7593-4F60-89C1-80142A8EAA29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FAB000-33A1-475A-A8F6-448E805A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642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F170A252-7593-4F60-89C1-80142A8EAA29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FAB000-33A1-475A-A8F6-448E805A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57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F170A252-7593-4F60-89C1-80142A8EAA29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FAB000-33A1-475A-A8F6-448E805A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083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F170A252-7593-4F60-89C1-80142A8EAA29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FAB000-33A1-475A-A8F6-448E805A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642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F170A252-7593-4F60-89C1-80142A8EAA29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FAB000-33A1-475A-A8F6-448E805A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646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F170A252-7593-4F60-89C1-80142A8EAA29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FAB000-33A1-475A-A8F6-448E805A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934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F170A252-7593-4F60-89C1-80142A8EAA29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FAB000-33A1-475A-A8F6-448E805A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47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F170A252-7593-4F60-89C1-80142A8EAA29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FAB000-33A1-475A-A8F6-448E805A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18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F170A252-7593-4F60-89C1-80142A8EAA29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FAB000-33A1-475A-A8F6-448E805A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547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F170A252-7593-4F60-89C1-80142A8EAA29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FAB000-33A1-475A-A8F6-448E805A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03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3800" y="533401"/>
            <a:ext cx="2768600" cy="5592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533401"/>
            <a:ext cx="8102600" cy="55927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F170A252-7593-4F60-89C1-80142A8EAA29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FAB000-33A1-475A-A8F6-448E805A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308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172200"/>
            <a:ext cx="3454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1">
                <a:latin typeface="+mn-lt"/>
              </a:defRPr>
            </a:lvl1pPr>
          </a:lstStyle>
          <a:p>
            <a:fld id="{F170A252-7593-4F60-89C1-80142A8EAA29}" type="datetimeFigureOut">
              <a:rPr lang="en-US" smtClean="0"/>
              <a:t>11/21/22</a:t>
            </a:fld>
            <a:endParaRPr lang="en-US"/>
          </a:p>
        </p:txBody>
      </p:sp>
      <p:sp>
        <p:nvSpPr>
          <p:cNvPr id="4099" name="Line 3"/>
          <p:cNvSpPr>
            <a:spLocks noChangeShapeType="1"/>
          </p:cNvSpPr>
          <p:nvPr/>
        </p:nvSpPr>
        <p:spPr bwMode="auto">
          <a:xfrm flipH="1">
            <a:off x="565151" y="1196975"/>
            <a:ext cx="11059583" cy="0"/>
          </a:xfrm>
          <a:prstGeom prst="line">
            <a:avLst/>
          </a:prstGeom>
          <a:noFill/>
          <a:ln w="76200">
            <a:solidFill>
              <a:srgbClr val="CF0E3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sz="1800"/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1284" y="6054725"/>
            <a:ext cx="11082867" cy="0"/>
          </a:xfrm>
          <a:prstGeom prst="line">
            <a:avLst/>
          </a:prstGeom>
          <a:noFill/>
          <a:ln w="12700">
            <a:solidFill>
              <a:srgbClr val="CF0E3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sz="180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533400"/>
            <a:ext cx="5892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pic>
        <p:nvPicPr>
          <p:cNvPr id="4103" name="Picture 7" descr="meatball3d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0915651" y="6086476"/>
            <a:ext cx="1073149" cy="695325"/>
          </a:xfrm>
          <a:prstGeom prst="rect">
            <a:avLst/>
          </a:prstGeom>
          <a:solidFill>
            <a:srgbClr val="BDFFF6"/>
          </a:solidFill>
        </p:spPr>
      </p:pic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381750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673600" y="617220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fld id="{DDFAB000-33A1-475A-A8F6-448E805AB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137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7154B-2DD3-4A88-8651-71A3CC9F34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Ground Winds Experienced During Artemis I</a:t>
            </a:r>
            <a:br>
              <a:rPr lang="en-US" dirty="0"/>
            </a:br>
            <a:r>
              <a:rPr lang="en-US" dirty="0"/>
              <a:t>Pad Stays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F31920-9B3D-44D7-B06E-814DAC7F4F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/>
              <a:t>Frank Leahy/MSFC</a:t>
            </a:r>
          </a:p>
          <a:p>
            <a:r>
              <a:rPr lang="en-US" sz="2400" dirty="0"/>
              <a:t>James Brenton/MSFC/Jacobs</a:t>
            </a:r>
          </a:p>
          <a:p>
            <a:r>
              <a:rPr lang="en-US" sz="2400" dirty="0"/>
              <a:t>Jake Williams/MSFC</a:t>
            </a:r>
          </a:p>
          <a:p>
            <a:r>
              <a:rPr lang="en-US" sz="2400" dirty="0"/>
              <a:t>NE DOLWG   12/07/22</a:t>
            </a:r>
          </a:p>
        </p:txBody>
      </p:sp>
    </p:spTree>
    <p:extLst>
      <p:ext uri="{BB962C8B-B14F-4D97-AF65-F5344CB8AC3E}">
        <p14:creationId xmlns:p14="http://schemas.microsoft.com/office/powerpoint/2010/main" val="281625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BC12E-EDF9-5345-8F33-AB5123836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A4966D-C79A-AE41-B1AB-BAAAA8970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Artemis I vehicle exposed to lengthy cumulative pad stay</a:t>
            </a:r>
          </a:p>
          <a:p>
            <a:pPr lvl="1"/>
            <a:r>
              <a:rPr lang="en-US" sz="2000" dirty="0"/>
              <a:t>65 days for wet dress rehearsals (WDR)</a:t>
            </a:r>
          </a:p>
          <a:p>
            <a:pPr lvl="1"/>
            <a:r>
              <a:rPr lang="en-US" sz="2000" dirty="0"/>
              <a:t>54 days for launch attempts (including Nicole)</a:t>
            </a:r>
          </a:p>
          <a:p>
            <a:pPr lvl="1"/>
            <a:r>
              <a:rPr lang="en-US" sz="2000" dirty="0"/>
              <a:t>119 days total</a:t>
            </a:r>
          </a:p>
          <a:p>
            <a:r>
              <a:rPr lang="en-US" sz="2400" dirty="0"/>
              <a:t>Design case duration for fatigue</a:t>
            </a:r>
          </a:p>
          <a:p>
            <a:pPr lvl="1"/>
            <a:r>
              <a:rPr lang="en-US" sz="2000" dirty="0"/>
              <a:t>Orion MPCV: 68 days</a:t>
            </a:r>
          </a:p>
          <a:p>
            <a:pPr lvl="1"/>
            <a:r>
              <a:rPr lang="en-US" sz="2000" dirty="0"/>
              <a:t>SLS: 120 days</a:t>
            </a:r>
          </a:p>
          <a:p>
            <a:r>
              <a:rPr lang="en-US" sz="2400" dirty="0"/>
              <a:t>Design peak wind:</a:t>
            </a:r>
          </a:p>
          <a:p>
            <a:pPr lvl="1"/>
            <a:r>
              <a:rPr lang="en-US" sz="2000" dirty="0"/>
              <a:t>80.7 knots at 132 ft level</a:t>
            </a:r>
          </a:p>
        </p:txBody>
      </p:sp>
    </p:spTree>
    <p:extLst>
      <p:ext uri="{BB962C8B-B14F-4D97-AF65-F5344CB8AC3E}">
        <p14:creationId xmlns:p14="http://schemas.microsoft.com/office/powerpoint/2010/main" val="4003113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C3D56-6910-4EFD-A4EF-3A9037861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533400"/>
            <a:ext cx="6478726" cy="609600"/>
          </a:xfrm>
        </p:spPr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D592A-CA1C-4137-8286-69506B344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13895"/>
            <a:ext cx="10972800" cy="4812269"/>
          </a:xfrm>
        </p:spPr>
        <p:txBody>
          <a:bodyPr/>
          <a:lstStyle/>
          <a:p>
            <a:r>
              <a:rPr lang="en-US" sz="2400" dirty="0"/>
              <a:t>Pad 39B 1-min peak wind speed and direction obtained from KSC Weather Archive website</a:t>
            </a:r>
          </a:p>
          <a:p>
            <a:r>
              <a:rPr lang="en-US" sz="2400" dirty="0"/>
              <a:t>Upwind tower selected for the 132-ft level</a:t>
            </a:r>
          </a:p>
          <a:p>
            <a:r>
              <a:rPr lang="en-US" sz="2400" dirty="0"/>
              <a:t>Data post-processed to 5-min peak wind speed and direction to match design case</a:t>
            </a:r>
          </a:p>
          <a:p>
            <a:r>
              <a:rPr lang="en-US" sz="2400" dirty="0"/>
              <a:t>Design case:</a:t>
            </a:r>
          </a:p>
          <a:p>
            <a:pPr lvl="1"/>
            <a:r>
              <a:rPr lang="en-US" sz="2000" dirty="0"/>
              <a:t>Distribution of 5-min peak winds and directions</a:t>
            </a:r>
          </a:p>
          <a:p>
            <a:pPr lvl="2"/>
            <a:r>
              <a:rPr lang="en-US" sz="1600" dirty="0"/>
              <a:t>Orion MPCV: worst 60-day period (2/23/98 – 4/23/98)</a:t>
            </a:r>
          </a:p>
          <a:p>
            <a:pPr lvl="2"/>
            <a:r>
              <a:rPr lang="en-US" sz="1600" dirty="0"/>
              <a:t>SLS: worst 120-day period (12/26/97 – 4/24/98)</a:t>
            </a:r>
          </a:p>
          <a:p>
            <a:pPr lvl="1"/>
            <a:r>
              <a:rPr lang="en-US" sz="2000" dirty="0"/>
              <a:t>One knot speed bins and 30-degree direction bins</a:t>
            </a:r>
          </a:p>
          <a:p>
            <a:pPr lvl="1"/>
            <a:r>
              <a:rPr lang="en-US" sz="2000" dirty="0"/>
              <a:t>From historical Pad 39B 60-ft database (1995 – 2007)</a:t>
            </a:r>
          </a:p>
        </p:txBody>
      </p:sp>
    </p:spTree>
    <p:extLst>
      <p:ext uri="{BB962C8B-B14F-4D97-AF65-F5344CB8AC3E}">
        <p14:creationId xmlns:p14="http://schemas.microsoft.com/office/powerpoint/2010/main" val="4182490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C3D56-6910-4EFD-A4EF-3A9037861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533400"/>
            <a:ext cx="11337636" cy="609600"/>
          </a:xfrm>
        </p:spPr>
        <p:txBody>
          <a:bodyPr/>
          <a:lstStyle/>
          <a:p>
            <a:r>
              <a:rPr lang="en-US" dirty="0"/>
              <a:t>WDR Wind History (3/18 – 4/24)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74E6A35-F16B-3E83-FC25-572931E402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143000"/>
            <a:ext cx="8229600" cy="498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880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C3D56-6910-4EFD-A4EF-3A9037861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533400"/>
            <a:ext cx="11337636" cy="609600"/>
          </a:xfrm>
        </p:spPr>
        <p:txBody>
          <a:bodyPr/>
          <a:lstStyle/>
          <a:p>
            <a:r>
              <a:rPr lang="en-US" dirty="0"/>
              <a:t>WDR Wind History (6/6 – 7/2)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E92473-7A65-ABC7-2DC6-B2148EB0AB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143000"/>
            <a:ext cx="8229600" cy="498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000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C3D56-6910-4EFD-A4EF-3A9037861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533400"/>
            <a:ext cx="7628082" cy="609600"/>
          </a:xfrm>
        </p:spPr>
        <p:txBody>
          <a:bodyPr/>
          <a:lstStyle/>
          <a:p>
            <a:r>
              <a:rPr lang="en-US" dirty="0"/>
              <a:t>WDR Winds (3/18 - 4/24, 6/6 - 7/2)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2473E61-52BC-5F63-EED1-7FE0C764C2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61258"/>
            <a:ext cx="6037862" cy="3657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1A8971-7E13-CEC8-D3AE-A7764F8FA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9349" y="1761258"/>
            <a:ext cx="6037861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22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C3D56-6910-4EFD-A4EF-3A9037861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533400"/>
            <a:ext cx="6478726" cy="609600"/>
          </a:xfrm>
        </p:spPr>
        <p:txBody>
          <a:bodyPr/>
          <a:lstStyle/>
          <a:p>
            <a:r>
              <a:rPr lang="en-US" dirty="0"/>
              <a:t>Wind Speed Comparison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AFEB6BA-E3FE-8180-4C53-9D7E46C9E5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771650"/>
            <a:ext cx="6037861" cy="3657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3CB265-697C-E18C-0E87-C7A11DC5D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105" y="1831173"/>
            <a:ext cx="603786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582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C3D56-6910-4EFD-A4EF-3A9037861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533400"/>
            <a:ext cx="11337636" cy="609600"/>
          </a:xfrm>
        </p:spPr>
        <p:txBody>
          <a:bodyPr/>
          <a:lstStyle/>
          <a:p>
            <a:r>
              <a:rPr lang="en-US" dirty="0"/>
              <a:t>Pad Stay Winds for Initial Launch Attempts 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789F05A0-D645-3BEB-5DA5-8785840DC6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5325" y="1361211"/>
            <a:ext cx="8561350" cy="4588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827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C3D56-6910-4EFD-A4EF-3A9037861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533400"/>
            <a:ext cx="11337636" cy="609600"/>
          </a:xfrm>
        </p:spPr>
        <p:txBody>
          <a:bodyPr/>
          <a:lstStyle/>
          <a:p>
            <a:r>
              <a:rPr lang="en-US" dirty="0"/>
              <a:t>Pad Stay Winds for Last Launch Attempt (Hello Nicole)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E116EBF-3768-ACAE-E7E3-D2F8E98D95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8382" y="1298864"/>
            <a:ext cx="8755236" cy="469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33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C3D56-6910-4EFD-A4EF-3A9037861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999" y="533400"/>
            <a:ext cx="8417791" cy="609600"/>
          </a:xfrm>
        </p:spPr>
        <p:txBody>
          <a:bodyPr/>
          <a:lstStyle/>
          <a:p>
            <a:r>
              <a:rPr lang="en-US" dirty="0"/>
              <a:t>Wind Speed Distribution Comparison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9252B3-C1E4-7D7A-D5FF-B2AD0D45E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922" y="1413164"/>
            <a:ext cx="8326156" cy="446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457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DEAE651-1F02-9929-2861-CB6C7EFA6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3CF1ED7-E8B4-7A33-15C8-C002F9D22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Ground winds during Artemis I pad exposure were used to assess fatigue life for hardware, including crew module/service module retention and release bolts, crew module longerons, and SLS elements and interfaces</a:t>
            </a:r>
          </a:p>
          <a:p>
            <a:r>
              <a:rPr lang="en-US" sz="2800" dirty="0"/>
              <a:t>Winds from pad exposure were more benign than design winds</a:t>
            </a:r>
          </a:p>
          <a:p>
            <a:pPr lvl="1"/>
            <a:r>
              <a:rPr lang="en-US" sz="2400" dirty="0"/>
              <a:t>Effects from Nicole were over a relatively short duration</a:t>
            </a:r>
          </a:p>
          <a:p>
            <a:r>
              <a:rPr lang="en-US" sz="2800" dirty="0"/>
              <a:t>Peak design wind was never exceeded (contrary to some media reports)</a:t>
            </a:r>
          </a:p>
        </p:txBody>
      </p:sp>
    </p:spTree>
    <p:extLst>
      <p:ext uri="{BB962C8B-B14F-4D97-AF65-F5344CB8AC3E}">
        <p14:creationId xmlns:p14="http://schemas.microsoft.com/office/powerpoint/2010/main" val="2711040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DEAE651-1F02-9929-2861-CB6C7EFA6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3CF1ED7-E8B4-7A33-15C8-C002F9D22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Pad 39B structure includes 3 towers. Due to obstruction from the mobile launcher/vehicle and tower structure, it is important to select the upwind tower/sensor</a:t>
            </a:r>
          </a:p>
          <a:p>
            <a:endParaRPr lang="en-US" sz="2000" dirty="0"/>
          </a:p>
          <a:p>
            <a:r>
              <a:rPr lang="en-US" sz="2000" dirty="0"/>
              <a:t>Pad wind sensors during the Shuttle era were at the 60-ft level. Due to this, NASA design models (peak wind profile model, steady-state profile model, etc.) were anchored at the 60-ft level. These same models were used in SLS design assessments. There is no longer a 60-ft measurement at 39B. SLS structural load models require a 60-ft input. Lowest height at 39B is 132 ft. During Nicole, 132-ft measurements (or other heights) needed to be extrapolated to the 60-ft level using the peak wind model (not ideal). Solutions:</a:t>
            </a:r>
          </a:p>
          <a:p>
            <a:pPr lvl="1"/>
            <a:r>
              <a:rPr lang="en-US" sz="1800" dirty="0"/>
              <a:t>Add a 60-ft sensor at 39B</a:t>
            </a:r>
            <a:endParaRPr lang="en-US" sz="1400" dirty="0"/>
          </a:p>
          <a:p>
            <a:pPr lvl="1"/>
            <a:r>
              <a:rPr lang="en-US" sz="1800" dirty="0"/>
              <a:t>Modify loads model to accept different wind inputs</a:t>
            </a:r>
            <a:r>
              <a:rPr lang="en-US" sz="1800"/>
              <a:t>/model</a:t>
            </a:r>
            <a:endParaRPr lang="en-US" sz="1800" dirty="0"/>
          </a:p>
          <a:p>
            <a:pPr lvl="1"/>
            <a:r>
              <a:rPr lang="en-US" sz="1800" dirty="0"/>
              <a:t>Develop a better wind profile model for extrapolation</a:t>
            </a:r>
          </a:p>
        </p:txBody>
      </p:sp>
    </p:spTree>
    <p:extLst>
      <p:ext uri="{BB962C8B-B14F-4D97-AF65-F5344CB8AC3E}">
        <p14:creationId xmlns:p14="http://schemas.microsoft.com/office/powerpoint/2010/main" val="2051421911"/>
      </p:ext>
    </p:extLst>
  </p:cSld>
  <p:clrMapOvr>
    <a:masterClrMapping/>
  </p:clrMapOvr>
</p:sld>
</file>

<file path=ppt/theme/theme1.xml><?xml version="1.0" encoding="utf-8"?>
<a:theme xmlns:a="http://schemas.openxmlformats.org/drawingml/2006/main" name="EV13new">
  <a:themeElements>
    <a:clrScheme name="EV1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V1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V1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EV44</Template>
  <TotalTime>20863</TotalTime>
  <Words>448</Words>
  <Application>Microsoft Macintosh PowerPoint</Application>
  <PresentationFormat>Widescreen</PresentationFormat>
  <Paragraphs>44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Times New Roman</vt:lpstr>
      <vt:lpstr>EV13new</vt:lpstr>
      <vt:lpstr>Ground Winds Experienced During Artemis I Pad Stays</vt:lpstr>
      <vt:lpstr>Overview</vt:lpstr>
      <vt:lpstr>Data</vt:lpstr>
      <vt:lpstr>WDR Wind History (3/18 – 4/24)</vt:lpstr>
      <vt:lpstr>WDR Wind History (6/6 – 7/2)</vt:lpstr>
      <vt:lpstr>WDR Winds (3/18 - 4/24, 6/6 - 7/2) </vt:lpstr>
      <vt:lpstr>Wind Speed Comparison</vt:lpstr>
      <vt:lpstr>Pad Stay Winds for Initial Launch Attempts </vt:lpstr>
      <vt:lpstr>Pad Stay Winds for Last Launch Attempt (Hello Nicole)</vt:lpstr>
      <vt:lpstr>Wind Speed Distribution Comparison</vt:lpstr>
      <vt:lpstr>Discussion</vt:lpstr>
      <vt:lpstr>Lessons Learned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2/22/2022 SERB Action Response</dc:title>
  <dc:creator>Curtis, Nathan L. (MSFC-EV44)</dc:creator>
  <cp:lastModifiedBy>Leahy, Frank B. (MSFC-EV44)</cp:lastModifiedBy>
  <cp:revision>31</cp:revision>
  <dcterms:created xsi:type="dcterms:W3CDTF">2022-03-23T17:40:54Z</dcterms:created>
  <dcterms:modified xsi:type="dcterms:W3CDTF">2022-11-22T17:12:23Z</dcterms:modified>
</cp:coreProperties>
</file>