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73" r:id="rId4"/>
    <p:sldId id="287" r:id="rId5"/>
    <p:sldId id="288" r:id="rId6"/>
    <p:sldId id="289" r:id="rId7"/>
    <p:sldId id="270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>
        <p:scale>
          <a:sx n="100" d="100"/>
          <a:sy n="100" d="100"/>
        </p:scale>
        <p:origin x="216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8A7F076-D292-4AE4-B678-111B0B3D7F1C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A4CA57-F201-43C6-8F6F-85D9BD6A4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20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78C5435-3525-453A-AF7E-679CA252C6B5}" type="datetimeFigureOut">
              <a:rPr lang="en-US" smtClean="0"/>
              <a:t>11/21/2022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173582-FE8C-4BBE-B9D0-5A10F12071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02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1440" y="6491710"/>
            <a:ext cx="434439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ED9627A2-6C9D-447C-A4F9-8C6043BA58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8" t="9362" r="25290" b="9540"/>
          <a:stretch/>
        </p:blipFill>
        <p:spPr>
          <a:xfrm>
            <a:off x="11099956" y="24151"/>
            <a:ext cx="914400" cy="752063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167248" y="6540417"/>
            <a:ext cx="118872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71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521440" y="6491710"/>
            <a:ext cx="4344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9627A2-6C9D-447C-A4F9-8C6043BA58F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8" t="9362" r="25290" b="9540"/>
          <a:stretch/>
        </p:blipFill>
        <p:spPr>
          <a:xfrm>
            <a:off x="11099956" y="24151"/>
            <a:ext cx="914400" cy="752063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67248" y="6540417"/>
            <a:ext cx="118872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23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EF907-1DBC-4A5A-AB09-3FF08EB844B5}" type="datetime1">
              <a:rPr lang="en-US" smtClean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AIAA SciTech 2021— Jan. 11–15,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627A2-6C9D-447C-A4F9-8C6043BA58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292133" y="6545682"/>
            <a:ext cx="335715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NASA/AFRL Workshop — Nov. 30 - Dec. 1, 2022</a:t>
            </a:r>
          </a:p>
        </p:txBody>
      </p:sp>
    </p:spTree>
    <p:extLst>
      <p:ext uri="{BB962C8B-B14F-4D97-AF65-F5344CB8AC3E}">
        <p14:creationId xmlns:p14="http://schemas.microsoft.com/office/powerpoint/2010/main" val="131190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648" y="1590371"/>
            <a:ext cx="10972800" cy="1323439"/>
          </a:xfrm>
        </p:spPr>
        <p:txBody>
          <a:bodyPr>
            <a:normAutofit/>
          </a:bodyPr>
          <a:lstStyle/>
          <a:p>
            <a:r>
              <a:rPr lang="en-US" sz="3600" dirty="0"/>
              <a:t>Hot-wire Anemometry and Planned Test Entries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90989"/>
            <a:ext cx="9144000" cy="2243702"/>
          </a:xfrm>
        </p:spPr>
        <p:txBody>
          <a:bodyPr/>
          <a:lstStyle/>
          <a:p>
            <a:r>
              <a:rPr lang="en-US" dirty="0"/>
              <a:t>Andrew Leidy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27A2-6C9D-447C-A4F9-8C6043BA58F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4320" y="45720"/>
            <a:ext cx="3625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National Aeronautics and Space Administration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387069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Flow Physics &amp; Control Branch</a:t>
            </a:r>
          </a:p>
          <a:p>
            <a:pPr algn="ctr"/>
            <a:r>
              <a:rPr lang="en-US" sz="2000" dirty="0"/>
              <a:t>NASA Langley Research Center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32164" y="6114675"/>
            <a:ext cx="7138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/>
              <a:t>Copyright 2022 United States Government as represented by the Administrator of the National Aeronautics and Space Administration. </a:t>
            </a:r>
          </a:p>
          <a:p>
            <a:pPr algn="ctr"/>
            <a:r>
              <a:rPr lang="en-US" sz="1000" i="1" dirty="0"/>
              <a:t>No copyright is claimed in the United States under Title 17, U.S. Code. All Other Rights Reserved.  </a:t>
            </a:r>
          </a:p>
        </p:txBody>
      </p:sp>
    </p:spTree>
    <p:extLst>
      <p:ext uri="{BB962C8B-B14F-4D97-AF65-F5344CB8AC3E}">
        <p14:creationId xmlns:p14="http://schemas.microsoft.com/office/powerpoint/2010/main" val="294319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"/>
            <a:ext cx="10515600" cy="1325563"/>
          </a:xfrm>
        </p:spPr>
        <p:txBody>
          <a:bodyPr/>
          <a:lstStyle/>
          <a:p>
            <a:r>
              <a:rPr lang="en-US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Hot-wire anemometers are sensitive to mass flux and total temperature</a:t>
            </a:r>
          </a:p>
          <a:p>
            <a:r>
              <a:rPr lang="en-US" dirty="0"/>
              <a:t>Applications for hot-wire anemometry include</a:t>
            </a:r>
          </a:p>
          <a:p>
            <a:pPr lvl="1"/>
            <a:r>
              <a:rPr lang="en-US" dirty="0"/>
              <a:t>Determining the flow quality within a facility</a:t>
            </a:r>
          </a:p>
          <a:p>
            <a:pPr lvl="1"/>
            <a:r>
              <a:rPr lang="en-US" dirty="0"/>
              <a:t>Mapping the </a:t>
            </a:r>
            <a:r>
              <a:rPr lang="en-US" dirty="0" err="1"/>
              <a:t>flowfield</a:t>
            </a:r>
            <a:r>
              <a:rPr lang="en-US" dirty="0"/>
              <a:t> that is influenced by a model </a:t>
            </a:r>
          </a:p>
          <a:p>
            <a:pPr lvl="2"/>
            <a:r>
              <a:rPr lang="en-US" dirty="0"/>
              <a:t>Mean flow distortion</a:t>
            </a:r>
          </a:p>
          <a:p>
            <a:pPr lvl="2"/>
            <a:r>
              <a:rPr lang="en-US" dirty="0"/>
              <a:t>Boundary-layer instabilities &amp; transition</a:t>
            </a:r>
          </a:p>
          <a:p>
            <a:r>
              <a:rPr lang="en-US" dirty="0"/>
              <a:t>It’s an especially important diagnostic if there is no line of sight</a:t>
            </a:r>
          </a:p>
          <a:p>
            <a:r>
              <a:rPr lang="en-US" dirty="0"/>
              <a:t>We use a constant temperature anemometer (CTA) at a high overheat &amp; calibrate the wire using a modified King’s Law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844AE7-9B88-493F-A98D-9381050B87D0}"/>
              </a:ext>
            </a:extLst>
          </p:cNvPr>
          <p:cNvSpPr txBox="1">
            <a:spLocks/>
          </p:cNvSpPr>
          <p:nvPr/>
        </p:nvSpPr>
        <p:spPr>
          <a:xfrm>
            <a:off x="838200" y="3428999"/>
            <a:ext cx="10515600" cy="2471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60F6FC-813D-4110-8AE1-24730B4BE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0" y="5044440"/>
            <a:ext cx="30670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4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"/>
            <a:ext cx="10515600" cy="1325563"/>
          </a:xfrm>
        </p:spPr>
        <p:txBody>
          <a:bodyPr/>
          <a:lstStyle/>
          <a:p>
            <a:r>
              <a:rPr lang="en-US" dirty="0"/>
              <a:t>Types of Wire / Probes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351338"/>
          </a:xfrm>
        </p:spPr>
        <p:txBody>
          <a:bodyPr/>
          <a:lstStyle/>
          <a:p>
            <a:r>
              <a:rPr lang="en-US" dirty="0"/>
              <a:t>Platinum-plated tungsten wires are used in the Mach 3.5 Supersonic Low Disturbance Tunnel (SLDT)</a:t>
            </a:r>
          </a:p>
          <a:p>
            <a:pPr lvl="1"/>
            <a:r>
              <a:rPr lang="en-US" dirty="0"/>
              <a:t>Material is relatively strong with a high temperature coefficient</a:t>
            </a:r>
          </a:p>
          <a:p>
            <a:pPr lvl="1"/>
            <a:r>
              <a:rPr lang="en-US" dirty="0"/>
              <a:t>Overheat brings the wire near the temperature limit</a:t>
            </a:r>
          </a:p>
          <a:p>
            <a:r>
              <a:rPr lang="en-US" dirty="0"/>
              <a:t>Platinum(90)-Rhodium(10) wires are used for Mach 6 testing</a:t>
            </a:r>
          </a:p>
          <a:p>
            <a:pPr lvl="1"/>
            <a:r>
              <a:rPr lang="en-US" dirty="0"/>
              <a:t>Fulfills the temperature requirement, but the wire is relatively weaker</a:t>
            </a:r>
          </a:p>
          <a:p>
            <a:pPr lvl="1"/>
            <a:r>
              <a:rPr lang="en-US" dirty="0"/>
              <a:t>Sold as Wollaston wire (Pt-Rd core is clad in silver)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8D6F8F9-FF31-42A5-B188-B333BFBBA2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1" t="19320" r="35492" b="16168"/>
          <a:stretch/>
        </p:blipFill>
        <p:spPr bwMode="auto">
          <a:xfrm rot="5400000">
            <a:off x="9484476" y="3590083"/>
            <a:ext cx="1645920" cy="36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12435C0-C410-4E8F-8FAA-3613837F1E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6" t="42567" r="13208" b="5262"/>
          <a:stretch/>
        </p:blipFill>
        <p:spPr bwMode="auto">
          <a:xfrm>
            <a:off x="4676893" y="4607783"/>
            <a:ext cx="3185802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8E185211-3FBD-4216-9022-2D6315A44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63" r="4220" b="4165"/>
          <a:stretch/>
        </p:blipFill>
        <p:spPr bwMode="auto">
          <a:xfrm>
            <a:off x="43904" y="4607783"/>
            <a:ext cx="4028908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5FC18F-D492-4FEB-81CE-E1B664E64385}"/>
              </a:ext>
            </a:extLst>
          </p:cNvPr>
          <p:cNvSpPr txBox="1"/>
          <p:nvPr/>
        </p:nvSpPr>
        <p:spPr>
          <a:xfrm>
            <a:off x="1238261" y="6253703"/>
            <a:ext cx="18421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rgbClr val="002060"/>
                </a:solidFill>
              </a:rPr>
              <a:t>Conventional freestream probes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8B346D-4278-44A6-8B64-7FA6B1DC90B0}"/>
              </a:ext>
            </a:extLst>
          </p:cNvPr>
          <p:cNvSpPr txBox="1"/>
          <p:nvPr/>
        </p:nvSpPr>
        <p:spPr>
          <a:xfrm>
            <a:off x="5393592" y="6253702"/>
            <a:ext cx="17524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rgbClr val="002060"/>
                </a:solidFill>
              </a:rPr>
              <a:t>Boundary-layer probes (blade)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B8A193-274B-4B83-80E1-3D94AFF9D89F}"/>
              </a:ext>
            </a:extLst>
          </p:cNvPr>
          <p:cNvSpPr txBox="1"/>
          <p:nvPr/>
        </p:nvSpPr>
        <p:spPr>
          <a:xfrm>
            <a:off x="9402380" y="6268839"/>
            <a:ext cx="18101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rgbClr val="002060"/>
                </a:solidFill>
              </a:rPr>
              <a:t>Boundary-layer probes (wedge)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A6F823-C1A9-4A78-9E3D-C97A769707DE}"/>
              </a:ext>
            </a:extLst>
          </p:cNvPr>
          <p:cNvCxnSpPr>
            <a:cxnSpLocks/>
          </p:cNvCxnSpPr>
          <p:nvPr/>
        </p:nvCxnSpPr>
        <p:spPr>
          <a:xfrm>
            <a:off x="9787813" y="4516020"/>
            <a:ext cx="142426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FB6236-513C-4861-97A6-E3E291ED5D69}"/>
              </a:ext>
            </a:extLst>
          </p:cNvPr>
          <p:cNvCxnSpPr>
            <a:cxnSpLocks/>
          </p:cNvCxnSpPr>
          <p:nvPr/>
        </p:nvCxnSpPr>
        <p:spPr>
          <a:xfrm>
            <a:off x="11212079" y="4424580"/>
            <a:ext cx="0" cy="182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65B5B85-9166-49F6-9E55-11BBC55B7B53}"/>
              </a:ext>
            </a:extLst>
          </p:cNvPr>
          <p:cNvCxnSpPr>
            <a:cxnSpLocks/>
          </p:cNvCxnSpPr>
          <p:nvPr/>
        </p:nvCxnSpPr>
        <p:spPr>
          <a:xfrm>
            <a:off x="9790511" y="4424580"/>
            <a:ext cx="0" cy="182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F2149A4-5681-4F68-BE8D-7E32A757002F}"/>
              </a:ext>
            </a:extLst>
          </p:cNvPr>
          <p:cNvSpPr txBox="1"/>
          <p:nvPr/>
        </p:nvSpPr>
        <p:spPr>
          <a:xfrm>
            <a:off x="10076656" y="4213984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mm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565D81-5FED-4577-B7AF-27B27F92B401}"/>
              </a:ext>
            </a:extLst>
          </p:cNvPr>
          <p:cNvCxnSpPr>
            <a:cxnSpLocks/>
          </p:cNvCxnSpPr>
          <p:nvPr/>
        </p:nvCxnSpPr>
        <p:spPr>
          <a:xfrm>
            <a:off x="5084550" y="4516459"/>
            <a:ext cx="25719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99F111-5DD6-4B00-9398-7C33B569F000}"/>
              </a:ext>
            </a:extLst>
          </p:cNvPr>
          <p:cNvCxnSpPr>
            <a:cxnSpLocks/>
          </p:cNvCxnSpPr>
          <p:nvPr/>
        </p:nvCxnSpPr>
        <p:spPr>
          <a:xfrm>
            <a:off x="7656481" y="4424580"/>
            <a:ext cx="0" cy="182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4D734B-6B6C-4734-998B-FFC42A254716}"/>
              </a:ext>
            </a:extLst>
          </p:cNvPr>
          <p:cNvCxnSpPr>
            <a:cxnSpLocks/>
          </p:cNvCxnSpPr>
          <p:nvPr/>
        </p:nvCxnSpPr>
        <p:spPr>
          <a:xfrm>
            <a:off x="5087248" y="4425019"/>
            <a:ext cx="0" cy="182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533C6C4-EB28-4E46-897F-E8B241E6DF94}"/>
              </a:ext>
            </a:extLst>
          </p:cNvPr>
          <p:cNvSpPr txBox="1"/>
          <p:nvPr/>
        </p:nvSpPr>
        <p:spPr>
          <a:xfrm>
            <a:off x="5891858" y="4213984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mm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D70A953-1152-4E72-B1E7-9AEC13FDC3B9}"/>
              </a:ext>
            </a:extLst>
          </p:cNvPr>
          <p:cNvCxnSpPr>
            <a:cxnSpLocks/>
          </p:cNvCxnSpPr>
          <p:nvPr/>
        </p:nvCxnSpPr>
        <p:spPr>
          <a:xfrm>
            <a:off x="436637" y="4516020"/>
            <a:ext cx="342101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90A3DC8-D406-416F-878C-EEDF01F8D67B}"/>
              </a:ext>
            </a:extLst>
          </p:cNvPr>
          <p:cNvCxnSpPr>
            <a:cxnSpLocks/>
          </p:cNvCxnSpPr>
          <p:nvPr/>
        </p:nvCxnSpPr>
        <p:spPr>
          <a:xfrm>
            <a:off x="3857654" y="4424580"/>
            <a:ext cx="0" cy="182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631FFF7-F77F-40A0-892D-24E339898C83}"/>
              </a:ext>
            </a:extLst>
          </p:cNvPr>
          <p:cNvCxnSpPr>
            <a:cxnSpLocks/>
          </p:cNvCxnSpPr>
          <p:nvPr/>
        </p:nvCxnSpPr>
        <p:spPr>
          <a:xfrm>
            <a:off x="439335" y="4424580"/>
            <a:ext cx="0" cy="1828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01FEF71-F07B-4CAB-BC40-CBAC096B7C27}"/>
              </a:ext>
            </a:extLst>
          </p:cNvPr>
          <p:cNvSpPr txBox="1"/>
          <p:nvPr/>
        </p:nvSpPr>
        <p:spPr>
          <a:xfrm>
            <a:off x="1682413" y="4213984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130 mm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8A45C36-F695-4E6B-8E56-5B6D3D88C1E6}"/>
              </a:ext>
            </a:extLst>
          </p:cNvPr>
          <p:cNvSpPr/>
          <p:nvPr/>
        </p:nvSpPr>
        <p:spPr>
          <a:xfrm>
            <a:off x="10624750" y="2651443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342CFD-611D-43F5-99F2-F97F476D33AE}"/>
              </a:ext>
            </a:extLst>
          </p:cNvPr>
          <p:cNvSpPr txBox="1"/>
          <p:nvPr/>
        </p:nvSpPr>
        <p:spPr>
          <a:xfrm>
            <a:off x="10816665" y="4005220"/>
            <a:ext cx="9877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rgbClr val="002060"/>
                </a:solidFill>
              </a:rPr>
              <a:t>Wollaston Wire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14EED7F-21F7-4DF5-8438-CE584614FA22}"/>
              </a:ext>
            </a:extLst>
          </p:cNvPr>
          <p:cNvSpPr/>
          <p:nvPr/>
        </p:nvSpPr>
        <p:spPr>
          <a:xfrm>
            <a:off x="11264830" y="3291523"/>
            <a:ext cx="91440" cy="91440"/>
          </a:xfrm>
          <a:prstGeom prst="ellips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9B53049-0735-4F9E-966A-380875620FC7}"/>
              </a:ext>
            </a:extLst>
          </p:cNvPr>
          <p:cNvCxnSpPr>
            <a:cxnSpLocks/>
          </p:cNvCxnSpPr>
          <p:nvPr/>
        </p:nvCxnSpPr>
        <p:spPr>
          <a:xfrm flipH="1">
            <a:off x="11353800" y="2552700"/>
            <a:ext cx="450636" cy="7143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986EB0A-6332-4A01-9A2A-3033BE465E79}"/>
              </a:ext>
            </a:extLst>
          </p:cNvPr>
          <p:cNvSpPr txBox="1"/>
          <p:nvPr/>
        </p:nvSpPr>
        <p:spPr>
          <a:xfrm>
            <a:off x="10991378" y="2006145"/>
            <a:ext cx="1162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Pt-Rd core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9D3126-006E-49F9-8AB9-29D606A60C8D}"/>
              </a:ext>
            </a:extLst>
          </p:cNvPr>
          <p:cNvSpPr txBox="1"/>
          <p:nvPr/>
        </p:nvSpPr>
        <p:spPr>
          <a:xfrm>
            <a:off x="10909607" y="3527558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 Clad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161964-5067-400A-BD75-F90FB4EB3A0B}"/>
              </a:ext>
            </a:extLst>
          </p:cNvPr>
          <p:cNvSpPr txBox="1"/>
          <p:nvPr/>
        </p:nvSpPr>
        <p:spPr>
          <a:xfrm>
            <a:off x="11043748" y="2215259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D=3.8</a:t>
            </a:r>
            <a:r>
              <a:rPr lang="el-GR" dirty="0"/>
              <a:t>μ</a:t>
            </a:r>
            <a:r>
              <a:rPr lang="en-US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289905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"/>
            <a:ext cx="10515600" cy="1325563"/>
          </a:xfrm>
        </p:spPr>
        <p:txBody>
          <a:bodyPr/>
          <a:lstStyle/>
          <a:p>
            <a:r>
              <a:rPr lang="en-US" dirty="0"/>
              <a:t>Attaching the Wire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7680649" cy="4351338"/>
          </a:xfrm>
        </p:spPr>
        <p:txBody>
          <a:bodyPr/>
          <a:lstStyle/>
          <a:p>
            <a:r>
              <a:rPr lang="en-US" dirty="0"/>
              <a:t>Platinum-plated tungsten wires are spot welded to the prongs</a:t>
            </a:r>
          </a:p>
          <a:p>
            <a:r>
              <a:rPr lang="en-US" dirty="0"/>
              <a:t>Platinum Rhodium: 2 options</a:t>
            </a:r>
          </a:p>
          <a:p>
            <a:pPr lvl="1"/>
            <a:r>
              <a:rPr lang="en-US" dirty="0"/>
              <a:t>Solder the Wollaston wire to the prongs, then etch (HNO</a:t>
            </a:r>
            <a:r>
              <a:rPr lang="en-US" sz="1200" dirty="0"/>
              <a:t>3</a:t>
            </a:r>
            <a:r>
              <a:rPr lang="en-US" dirty="0"/>
              <a:t>) the center to expose the Pt-Rd sensing element</a:t>
            </a:r>
          </a:p>
          <a:p>
            <a:pPr lvl="1"/>
            <a:r>
              <a:rPr lang="en-US" dirty="0"/>
              <a:t>Etch the Wollaston first, then spot weld the Pt-Rd wire to the prongs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88DC47-D117-4241-9B48-AFCD06C4B5F5}"/>
              </a:ext>
            </a:extLst>
          </p:cNvPr>
          <p:cNvSpPr txBox="1"/>
          <p:nvPr/>
        </p:nvSpPr>
        <p:spPr>
          <a:xfrm>
            <a:off x="9785597" y="5539735"/>
            <a:ext cx="13644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rgbClr val="002060"/>
                </a:solidFill>
              </a:rPr>
              <a:t>Hot-wire repair station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123AF-A510-4C2C-B306-DA5C26132DF0}"/>
              </a:ext>
            </a:extLst>
          </p:cNvPr>
          <p:cNvSpPr txBox="1"/>
          <p:nvPr/>
        </p:nvSpPr>
        <p:spPr>
          <a:xfrm>
            <a:off x="438304" y="5884858"/>
            <a:ext cx="1550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Platinum-coated Tungsten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Spot welded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769BC-FE2B-49F7-A2D7-06873459DDC7}"/>
              </a:ext>
            </a:extLst>
          </p:cNvPr>
          <p:cNvSpPr txBox="1"/>
          <p:nvPr/>
        </p:nvSpPr>
        <p:spPr>
          <a:xfrm>
            <a:off x="5131154" y="5662846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Dual wire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Spot welded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4C791D-22D2-471A-9085-FF95F7695348}"/>
              </a:ext>
            </a:extLst>
          </p:cNvPr>
          <p:cNvSpPr txBox="1"/>
          <p:nvPr/>
        </p:nvSpPr>
        <p:spPr>
          <a:xfrm>
            <a:off x="2686951" y="6137035"/>
            <a:ext cx="1308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Platinum-Rhodium 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Soldered, then etched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074FFD-0689-422F-9090-236358637B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" r="9658" b="11821"/>
          <a:stretch/>
        </p:blipFill>
        <p:spPr bwMode="auto">
          <a:xfrm>
            <a:off x="8962783" y="1317979"/>
            <a:ext cx="3010104" cy="423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47E1D8-424F-4649-B91C-717B954614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48" t="17160" r="12930" b="14132"/>
          <a:stretch/>
        </p:blipFill>
        <p:spPr>
          <a:xfrm>
            <a:off x="38725" y="4272967"/>
            <a:ext cx="2351467" cy="1645920"/>
          </a:xfrm>
          <a:prstGeom prst="rect">
            <a:avLst/>
          </a:prstGeom>
        </p:spPr>
      </p:pic>
      <p:pic>
        <p:nvPicPr>
          <p:cNvPr id="12" name="Picture 11" descr="A close-up of a key&#10;&#10;Description automatically generated with low confidence">
            <a:extLst>
              <a:ext uri="{FF2B5EF4-FFF2-40B4-BE49-F238E27FC236}">
                <a16:creationId xmlns:a16="http://schemas.microsoft.com/office/drawing/2014/main" id="{4F2E033F-9E98-4405-BB8B-C5A698C5FD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703" r="22360" b="8173"/>
          <a:stretch/>
        </p:blipFill>
        <p:spPr>
          <a:xfrm>
            <a:off x="2264751" y="4535441"/>
            <a:ext cx="2126513" cy="16459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F50D8DF-18B9-4083-8A50-B84B608FF35F}"/>
              </a:ext>
            </a:extLst>
          </p:cNvPr>
          <p:cNvSpPr txBox="1"/>
          <p:nvPr/>
        </p:nvSpPr>
        <p:spPr>
          <a:xfrm>
            <a:off x="7166097" y="5974518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Crosswire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Spot welded</a:t>
            </a:r>
          </a:p>
        </p:txBody>
      </p:sp>
      <p:pic>
        <p:nvPicPr>
          <p:cNvPr id="19" name="Picture 18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F1FB288E-BD47-4F65-BA7F-333C7C0A8B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913" r="12947"/>
          <a:stretch/>
        </p:blipFill>
        <p:spPr>
          <a:xfrm>
            <a:off x="4456200" y="4077018"/>
            <a:ext cx="2168822" cy="16459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1A24FC-A1A3-4516-9889-61254B2771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221" t="9399" r="10643" b="7988"/>
          <a:stretch/>
        </p:blipFill>
        <p:spPr>
          <a:xfrm rot="10800000">
            <a:off x="6562055" y="4369789"/>
            <a:ext cx="210218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9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Chart, scatter chart&#10;&#10;Description automatically generated">
            <a:extLst>
              <a:ext uri="{FF2B5EF4-FFF2-40B4-BE49-F238E27FC236}">
                <a16:creationId xmlns:a16="http://schemas.microsoft.com/office/drawing/2014/main" id="{2A3CDA94-39C0-4FC5-9488-C529F1BAA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29" r="8764"/>
          <a:stretch/>
        </p:blipFill>
        <p:spPr>
          <a:xfrm>
            <a:off x="4400737" y="4432597"/>
            <a:ext cx="3959352" cy="1968481"/>
          </a:xfrm>
          <a:prstGeom prst="rect">
            <a:avLst/>
          </a:prstGeom>
        </p:spPr>
      </p:pic>
      <p:pic>
        <p:nvPicPr>
          <p:cNvPr id="48" name="Picture 47" descr="Chart&#10;&#10;Description automatically generated">
            <a:extLst>
              <a:ext uri="{FF2B5EF4-FFF2-40B4-BE49-F238E27FC236}">
                <a16:creationId xmlns:a16="http://schemas.microsoft.com/office/drawing/2014/main" id="{A1CA856A-E6DA-45DD-9A14-70A20B988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830" y="3178453"/>
            <a:ext cx="3412927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"/>
            <a:ext cx="10515600" cy="1325563"/>
          </a:xfrm>
        </p:spPr>
        <p:txBody>
          <a:bodyPr/>
          <a:lstStyle/>
          <a:p>
            <a:r>
              <a:rPr lang="en-US" dirty="0"/>
              <a:t>Mach 3.5 SLDT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351338"/>
          </a:xfrm>
        </p:spPr>
        <p:txBody>
          <a:bodyPr/>
          <a:lstStyle/>
          <a:p>
            <a:r>
              <a:rPr lang="en-US" dirty="0"/>
              <a:t>Have both rapid-expansion and axisymmetric nozzle contours</a:t>
            </a:r>
          </a:p>
          <a:p>
            <a:r>
              <a:rPr lang="en-US" dirty="0"/>
              <a:t>Nozzle (and quiet core) are hidden from optical access</a:t>
            </a:r>
          </a:p>
          <a:p>
            <a:r>
              <a:rPr lang="en-US" dirty="0"/>
              <a:t>Hot-wire anemometers are regularly used to verify quiet flow</a:t>
            </a:r>
          </a:p>
          <a:p>
            <a:r>
              <a:rPr lang="en-US" dirty="0"/>
              <a:t>Off-body measurements are planned for the HIFiRE-5 and BOLT geometries</a:t>
            </a:r>
          </a:p>
        </p:txBody>
      </p:sp>
      <p:pic>
        <p:nvPicPr>
          <p:cNvPr id="3074" name="Picture 2" descr="Preflight Ground Test Analyses of the Boundary Layer Transition (BOLT)  Flight Geometry | Journal of Spacecraft and Rockets">
            <a:extLst>
              <a:ext uri="{FF2B5EF4-FFF2-40B4-BE49-F238E27FC236}">
                <a16:creationId xmlns:a16="http://schemas.microsoft.com/office/drawing/2014/main" id="{CCA4209E-32A1-4A3D-AB02-6BF023D19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268" y="3368060"/>
            <a:ext cx="2934741" cy="16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358D12-94ED-4432-8480-CDC478273A7B}"/>
              </a:ext>
            </a:extLst>
          </p:cNvPr>
          <p:cNvSpPr txBox="1"/>
          <p:nvPr/>
        </p:nvSpPr>
        <p:spPr>
          <a:xfrm>
            <a:off x="9976158" y="4946151"/>
            <a:ext cx="9829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BOLT geometry</a:t>
            </a:r>
          </a:p>
        </p:txBody>
      </p:sp>
      <p:pic>
        <p:nvPicPr>
          <p:cNvPr id="11" name="Picture 10" descr="2012-L-02372_small2.jpg">
            <a:extLst>
              <a:ext uri="{FF2B5EF4-FFF2-40B4-BE49-F238E27FC236}">
                <a16:creationId xmlns:a16="http://schemas.microsoft.com/office/drawing/2014/main" id="{6ACBF8EC-9A63-41A8-8806-D1F217F6D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43" y="3802289"/>
            <a:ext cx="4063549" cy="24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8D3617-31BD-4C46-AEA6-3BF12959A1D8}"/>
              </a:ext>
            </a:extLst>
          </p:cNvPr>
          <p:cNvSpPr txBox="1"/>
          <p:nvPr/>
        </p:nvSpPr>
        <p:spPr>
          <a:xfrm>
            <a:off x="1737864" y="6287483"/>
            <a:ext cx="9525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Mach 3.5 SLDT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9B7647-4188-461F-98FA-8DD11DBF00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6336" y="5192372"/>
            <a:ext cx="3705225" cy="12382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318CED-EE8A-4D1A-88BE-14158E865C77}"/>
              </a:ext>
            </a:extLst>
          </p:cNvPr>
          <p:cNvSpPr txBox="1"/>
          <p:nvPr/>
        </p:nvSpPr>
        <p:spPr>
          <a:xfrm>
            <a:off x="9704912" y="6319907"/>
            <a:ext cx="11480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HIFiRE-5 geometry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A1F4F0-323E-4FBB-86C7-6B0E8404DC26}"/>
              </a:ext>
            </a:extLst>
          </p:cNvPr>
          <p:cNvSpPr txBox="1"/>
          <p:nvPr/>
        </p:nvSpPr>
        <p:spPr>
          <a:xfrm>
            <a:off x="5373646" y="6338038"/>
            <a:ext cx="20649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Centerline fluctuations at T</a:t>
            </a:r>
            <a:r>
              <a:rPr lang="en-US" sz="600" i="1" dirty="0">
                <a:solidFill>
                  <a:srgbClr val="002060"/>
                </a:solidFill>
              </a:rPr>
              <a:t>0</a:t>
            </a:r>
            <a:r>
              <a:rPr lang="en-US" sz="1000" i="1" dirty="0">
                <a:solidFill>
                  <a:srgbClr val="002060"/>
                </a:solidFill>
              </a:rPr>
              <a:t> = 319K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5E5146-1487-4821-9C86-933EE8D0FA37}"/>
              </a:ext>
            </a:extLst>
          </p:cNvPr>
          <p:cNvSpPr txBox="1"/>
          <p:nvPr/>
        </p:nvSpPr>
        <p:spPr>
          <a:xfrm>
            <a:off x="5705374" y="4240885"/>
            <a:ext cx="824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PSDs for 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p0 = 207kPa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4C6DEB3-807B-4B2C-9D0A-1F40D2568E50}"/>
              </a:ext>
            </a:extLst>
          </p:cNvPr>
          <p:cNvCxnSpPr>
            <a:cxnSpLocks/>
          </p:cNvCxnSpPr>
          <p:nvPr/>
        </p:nvCxnSpPr>
        <p:spPr>
          <a:xfrm flipV="1">
            <a:off x="6002762" y="3429000"/>
            <a:ext cx="603476" cy="5914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E2DAF17-A751-43B0-96B5-1268A310DCAA}"/>
              </a:ext>
            </a:extLst>
          </p:cNvPr>
          <p:cNvSpPr txBox="1"/>
          <p:nvPr/>
        </p:nvSpPr>
        <p:spPr>
          <a:xfrm>
            <a:off x="5638645" y="3909303"/>
            <a:ext cx="72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Incr. x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3FF130-6EF2-4742-97BB-CF712E1E999B}"/>
              </a:ext>
            </a:extLst>
          </p:cNvPr>
          <p:cNvCxnSpPr>
            <a:cxnSpLocks/>
          </p:cNvCxnSpPr>
          <p:nvPr/>
        </p:nvCxnSpPr>
        <p:spPr>
          <a:xfrm flipV="1">
            <a:off x="7301747" y="3809398"/>
            <a:ext cx="958222" cy="418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3318401-6CD7-4EFC-9D8D-9B578671F694}"/>
              </a:ext>
            </a:extLst>
          </p:cNvPr>
          <p:cNvGrpSpPr/>
          <p:nvPr/>
        </p:nvGrpSpPr>
        <p:grpSpPr>
          <a:xfrm>
            <a:off x="7604082" y="4017728"/>
            <a:ext cx="862737" cy="373799"/>
            <a:chOff x="7430502" y="3972285"/>
            <a:chExt cx="862737" cy="37379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79429F-10A1-4BF8-BB4B-4BCA55EFA0B0}"/>
                </a:ext>
              </a:extLst>
            </p:cNvPr>
            <p:cNvSpPr txBox="1"/>
            <p:nvPr/>
          </p:nvSpPr>
          <p:spPr>
            <a:xfrm>
              <a:off x="7430502" y="3976752"/>
              <a:ext cx="8627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  noise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19EBCB-EE1C-4D90-B00C-3CCC548BBEA0}"/>
                </a:ext>
              </a:extLst>
            </p:cNvPr>
            <p:cNvSpPr txBox="1"/>
            <p:nvPr/>
          </p:nvSpPr>
          <p:spPr>
            <a:xfrm>
              <a:off x="7511848" y="397228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2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C61EB4E-92E1-4C21-8C26-832ABE75E5D8}"/>
              </a:ext>
            </a:extLst>
          </p:cNvPr>
          <p:cNvSpPr txBox="1"/>
          <p:nvPr/>
        </p:nvSpPr>
        <p:spPr>
          <a:xfrm>
            <a:off x="4898994" y="5409491"/>
            <a:ext cx="1693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Quiet Threshold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FD1B018-ADA6-44CE-9419-FEDDFE13B144}"/>
              </a:ext>
            </a:extLst>
          </p:cNvPr>
          <p:cNvSpPr txBox="1"/>
          <p:nvPr/>
        </p:nvSpPr>
        <p:spPr>
          <a:xfrm>
            <a:off x="4400398" y="3182808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Bandwidth </a:t>
            </a:r>
          </a:p>
          <a:p>
            <a:r>
              <a:rPr lang="en-US" dirty="0"/>
              <a:t>≈150kHz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220F3CE-B06C-4871-8819-CEF71876FD4C}"/>
              </a:ext>
            </a:extLst>
          </p:cNvPr>
          <p:cNvCxnSpPr>
            <a:cxnSpLocks/>
          </p:cNvCxnSpPr>
          <p:nvPr/>
        </p:nvCxnSpPr>
        <p:spPr>
          <a:xfrm>
            <a:off x="4672405" y="5699494"/>
            <a:ext cx="3630626" cy="0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035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"/>
            <a:ext cx="10515600" cy="1325563"/>
          </a:xfrm>
        </p:spPr>
        <p:txBody>
          <a:bodyPr/>
          <a:lstStyle/>
          <a:p>
            <a:r>
              <a:rPr lang="en-US" dirty="0"/>
              <a:t>M6QT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351338"/>
          </a:xfrm>
        </p:spPr>
        <p:txBody>
          <a:bodyPr/>
          <a:lstStyle/>
          <a:p>
            <a:r>
              <a:rPr lang="en-US" dirty="0"/>
              <a:t>Tunnel was built at </a:t>
            </a:r>
            <a:r>
              <a:rPr lang="en-US" dirty="0" err="1"/>
              <a:t>LaRC</a:t>
            </a:r>
            <a:r>
              <a:rPr lang="en-US" dirty="0"/>
              <a:t> and used in the 1990s (known as M6NTC)</a:t>
            </a:r>
          </a:p>
          <a:p>
            <a:r>
              <a:rPr lang="en-US" dirty="0"/>
              <a:t>Nozzle and settling chamber were sent to Texas A&amp;M University and were brought online in the late 2000s</a:t>
            </a:r>
          </a:p>
          <a:p>
            <a:r>
              <a:rPr lang="en-US" dirty="0"/>
              <a:t>Hot-wire measurements are planned on a Long-BOLT model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EADD34A-B2ED-42AF-BEC2-05DC03A6D55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751" y="3523236"/>
            <a:ext cx="3321866" cy="24916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8BA70B-74A8-4A0C-AF74-84DB8FF3EB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22"/>
          <a:stretch/>
        </p:blipFill>
        <p:spPr>
          <a:xfrm>
            <a:off x="39389" y="3392953"/>
            <a:ext cx="3977952" cy="26218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8D3617-31BD-4C46-AEA6-3BF12959A1D8}"/>
              </a:ext>
            </a:extLst>
          </p:cNvPr>
          <p:cNvSpPr txBox="1"/>
          <p:nvPr/>
        </p:nvSpPr>
        <p:spPr>
          <a:xfrm>
            <a:off x="720524" y="5885394"/>
            <a:ext cx="3031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 err="1">
                <a:solidFill>
                  <a:srgbClr val="002060"/>
                </a:solidFill>
              </a:rPr>
              <a:t>Isosurface</a:t>
            </a:r>
            <a:r>
              <a:rPr lang="en-US" sz="1000" i="1" dirty="0">
                <a:solidFill>
                  <a:srgbClr val="002060"/>
                </a:solidFill>
              </a:rPr>
              <a:t> of streamwise velocity perturbation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Transition mechanisms identified (Knutson et al., 2019)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8BD5CA-B74D-4611-B807-3F0DF7B6513F}"/>
              </a:ext>
            </a:extLst>
          </p:cNvPr>
          <p:cNvSpPr txBox="1"/>
          <p:nvPr/>
        </p:nvSpPr>
        <p:spPr>
          <a:xfrm>
            <a:off x="8429253" y="6014909"/>
            <a:ext cx="20008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Long-BOLT within the M6QT nozzle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6BC38F-1E27-4258-B148-22D6E06CFFAC}"/>
              </a:ext>
            </a:extLst>
          </p:cNvPr>
          <p:cNvSpPr txBox="1"/>
          <p:nvPr/>
        </p:nvSpPr>
        <p:spPr>
          <a:xfrm>
            <a:off x="8329794" y="4022589"/>
            <a:ext cx="143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M6QT Nozzle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73C488-C1BA-4C80-A0A0-570D5BB723F6}"/>
              </a:ext>
            </a:extLst>
          </p:cNvPr>
          <p:cNvSpPr txBox="1"/>
          <p:nvPr/>
        </p:nvSpPr>
        <p:spPr>
          <a:xfrm>
            <a:off x="11015972" y="3344873"/>
            <a:ext cx="1008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Hot-wire</a:t>
            </a:r>
          </a:p>
          <a:p>
            <a:r>
              <a:rPr lang="en-US" dirty="0"/>
              <a:t>Probe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199132-56F1-4995-BE24-94E8E91AA50F}"/>
              </a:ext>
            </a:extLst>
          </p:cNvPr>
          <p:cNvSpPr txBox="1"/>
          <p:nvPr/>
        </p:nvSpPr>
        <p:spPr>
          <a:xfrm>
            <a:off x="11015972" y="4270788"/>
            <a:ext cx="1176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Long-BOLT</a:t>
            </a:r>
          </a:p>
          <a:p>
            <a:r>
              <a:rPr lang="en-US" dirty="0"/>
              <a:t>Model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A8B14D-ECBE-486D-BC91-518275780493}"/>
              </a:ext>
            </a:extLst>
          </p:cNvPr>
          <p:cNvCxnSpPr>
            <a:cxnSpLocks/>
          </p:cNvCxnSpPr>
          <p:nvPr/>
        </p:nvCxnSpPr>
        <p:spPr>
          <a:xfrm flipH="1">
            <a:off x="10667307" y="3652439"/>
            <a:ext cx="390312" cy="58835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6311676-A238-4A14-8B52-8F2C3019C46F}"/>
              </a:ext>
            </a:extLst>
          </p:cNvPr>
          <p:cNvCxnSpPr>
            <a:cxnSpLocks/>
          </p:cNvCxnSpPr>
          <p:nvPr/>
        </p:nvCxnSpPr>
        <p:spPr>
          <a:xfrm flipH="1">
            <a:off x="10577266" y="4659785"/>
            <a:ext cx="456685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FA13C96-4EC7-462B-B0F6-FF77187A64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0" t="1332" b="858"/>
          <a:stretch/>
        </p:blipFill>
        <p:spPr>
          <a:xfrm>
            <a:off x="4122540" y="3392953"/>
            <a:ext cx="3447849" cy="26551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AFF13B1-DE48-42C9-BC3D-B988E2D3A65D}"/>
              </a:ext>
            </a:extLst>
          </p:cNvPr>
          <p:cNvSpPr txBox="1"/>
          <p:nvPr/>
        </p:nvSpPr>
        <p:spPr>
          <a:xfrm>
            <a:off x="4485265" y="6005954"/>
            <a:ext cx="2643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2060"/>
                </a:solidFill>
              </a:rPr>
              <a:t>Top: Mass flux DNS (Johnston et al., 2021)</a:t>
            </a:r>
          </a:p>
          <a:p>
            <a:pPr algn="ctr"/>
            <a:r>
              <a:rPr lang="en-US" sz="1000" i="1" dirty="0">
                <a:solidFill>
                  <a:srgbClr val="002060"/>
                </a:solidFill>
              </a:rPr>
              <a:t>Bottom: Hot-wire bridge voltage (Kostak, 2022)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630688E-1A63-4630-88FB-B2447F953AB2}"/>
              </a:ext>
            </a:extLst>
          </p:cNvPr>
          <p:cNvSpPr/>
          <p:nvPr/>
        </p:nvSpPr>
        <p:spPr>
          <a:xfrm>
            <a:off x="3209732" y="3523236"/>
            <a:ext cx="569314" cy="467968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17FFD1B-700F-40B7-AC62-16346609C9A3}"/>
              </a:ext>
            </a:extLst>
          </p:cNvPr>
          <p:cNvCxnSpPr>
            <a:cxnSpLocks/>
          </p:cNvCxnSpPr>
          <p:nvPr/>
        </p:nvCxnSpPr>
        <p:spPr>
          <a:xfrm>
            <a:off x="3779045" y="3752554"/>
            <a:ext cx="436658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1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0255898" cy="4351338"/>
          </a:xfrm>
        </p:spPr>
        <p:txBody>
          <a:bodyPr>
            <a:normAutofit/>
          </a:bodyPr>
          <a:lstStyle/>
          <a:p>
            <a:r>
              <a:rPr lang="en-US" sz="2400" dirty="0"/>
              <a:t>Hot-wire measurements are still important for characterizing freestream flow quality and making </a:t>
            </a:r>
            <a:r>
              <a:rPr lang="en-US" sz="2400" dirty="0" err="1"/>
              <a:t>flowfield</a:t>
            </a:r>
            <a:r>
              <a:rPr lang="en-US" sz="2400" dirty="0"/>
              <a:t> measurements above a model</a:t>
            </a:r>
          </a:p>
          <a:p>
            <a:r>
              <a:rPr lang="en-US" sz="2400" dirty="0"/>
              <a:t>Different types of wire and probes are required depending on the application</a:t>
            </a:r>
          </a:p>
          <a:p>
            <a:r>
              <a:rPr lang="en-US" sz="2400" dirty="0"/>
              <a:t>The Mach 3.5 SLDT provides long runs, which are ideal for completing hot-wire surveys</a:t>
            </a:r>
          </a:p>
          <a:p>
            <a:r>
              <a:rPr lang="en-US" sz="2400" dirty="0"/>
              <a:t>Upcoming tests include the HIFiRE-5 and BOLT geometries in SLDT and the Long-BOLT geometry in the M6QT</a:t>
            </a:r>
            <a:endParaRPr lang="en-US" sz="2000" dirty="0"/>
          </a:p>
          <a:p>
            <a:endParaRPr lang="en-US" sz="2400" dirty="0"/>
          </a:p>
          <a:p>
            <a:endParaRPr lang="el-GR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6043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19032</TotalTime>
  <Words>538</Words>
  <Application>Microsoft Office PowerPoint</Application>
  <PresentationFormat>Widescreen</PresentationFormat>
  <Paragraphs>85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Hot-wire Anemometry and Planned Test Entries</vt:lpstr>
      <vt:lpstr>Introduction</vt:lpstr>
      <vt:lpstr>Types of Wire / Probes</vt:lpstr>
      <vt:lpstr>Attaching the Wire</vt:lpstr>
      <vt:lpstr>Mach 3.5 SLDT</vt:lpstr>
      <vt:lpstr>M6QT</vt:lpstr>
      <vt:lpstr>Concluding Remarks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Leidy, Andrew N. (LARC-D303)</dc:creator>
  <cp:lastModifiedBy>Leidy, Andrew N. (LARC-D303)</cp:lastModifiedBy>
  <cp:revision>263</cp:revision>
  <cp:lastPrinted>2021-06-08T14:58:35Z</cp:lastPrinted>
  <dcterms:created xsi:type="dcterms:W3CDTF">2020-11-23T13:59:13Z</dcterms:created>
  <dcterms:modified xsi:type="dcterms:W3CDTF">2022-11-23T14:58:10Z</dcterms:modified>
</cp:coreProperties>
</file>