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4436" r:id="rId5"/>
  </p:sldMasterIdLst>
  <p:notesMasterIdLst>
    <p:notesMasterId r:id="rId22"/>
  </p:notesMasterIdLst>
  <p:handoutMasterIdLst>
    <p:handoutMasterId r:id="rId23"/>
  </p:handoutMasterIdLst>
  <p:sldIdLst>
    <p:sldId id="1403" r:id="rId6"/>
    <p:sldId id="288" r:id="rId7"/>
    <p:sldId id="298" r:id="rId8"/>
    <p:sldId id="1304" r:id="rId9"/>
    <p:sldId id="1537" r:id="rId10"/>
    <p:sldId id="1414" r:id="rId11"/>
    <p:sldId id="1408" r:id="rId12"/>
    <p:sldId id="1399" r:id="rId13"/>
    <p:sldId id="267" r:id="rId14"/>
    <p:sldId id="287" r:id="rId15"/>
    <p:sldId id="1539" r:id="rId16"/>
    <p:sldId id="1413" r:id="rId17"/>
    <p:sldId id="1410" r:id="rId18"/>
    <p:sldId id="1409" r:id="rId19"/>
    <p:sldId id="1404" r:id="rId20"/>
    <p:sldId id="1535" r:id="rId21"/>
  </p:sldIdLst>
  <p:sldSz cx="12192000" cy="6858000"/>
  <p:notesSz cx="6858000" cy="9144000"/>
  <p:embeddedFontLst>
    <p:embeddedFont>
      <p:font typeface="Arial Bold" panose="020B0704020202020204" pitchFamily="34" charset="0"/>
      <p:bold r:id="rId24"/>
    </p:embeddedFont>
    <p:embeddedFont>
      <p:font typeface="Calibri" panose="020F0502020204030204" pitchFamily="34" charset="0"/>
      <p:regular r:id="rId25"/>
      <p:bold r:id="rId26"/>
      <p:italic r:id="rId27"/>
      <p:boldItalic r:id="rId28"/>
    </p:embeddedFont>
    <p:embeddedFont>
      <p:font typeface="UniversalMath1 BT" panose="05050102010205020602" pitchFamily="18" charset="2"/>
      <p:regular r:id="rId29"/>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952" userDrawn="1">
          <p15:clr>
            <a:srgbClr val="A4A3A4"/>
          </p15:clr>
        </p15:guide>
        <p15:guide id="2" pos="3840" userDrawn="1">
          <p15:clr>
            <a:srgbClr val="A4A3A4"/>
          </p15:clr>
        </p15:guide>
        <p15:guide id="4" pos="7552" userDrawn="1">
          <p15:clr>
            <a:srgbClr val="A4A3A4"/>
          </p15:clr>
        </p15:guide>
        <p15:guide id="5" orient="horz" pos="4104" userDrawn="1">
          <p15:clr>
            <a:srgbClr val="A4A3A4"/>
          </p15:clr>
        </p15:guide>
        <p15:guide id="6" orient="horz" pos="4176" userDrawn="1">
          <p15:clr>
            <a:srgbClr val="A4A3A4"/>
          </p15:clr>
        </p15:guide>
        <p15:guide id="7" pos="128" userDrawn="1">
          <p15:clr>
            <a:srgbClr val="A4A3A4"/>
          </p15:clr>
        </p15:guide>
        <p15:guide id="9" orient="horz" pos="1128" userDrawn="1">
          <p15:clr>
            <a:srgbClr val="A4A3A4"/>
          </p15:clr>
        </p15:guide>
        <p15:guide id="10" orient="horz" pos="2832" userDrawn="1">
          <p15:clr>
            <a:srgbClr val="A4A3A4"/>
          </p15:clr>
        </p15:guide>
        <p15:guide id="11" pos="6624" userDrawn="1">
          <p15:clr>
            <a:srgbClr val="A4A3A4"/>
          </p15:clr>
        </p15:guide>
        <p15:guide id="12" pos="4064" userDrawn="1">
          <p15:clr>
            <a:srgbClr val="A4A3A4"/>
          </p15:clr>
        </p15:guide>
        <p15:guide id="13" pos="4128" userDrawn="1">
          <p15:clr>
            <a:srgbClr val="A4A3A4"/>
          </p15:clr>
        </p15:guide>
        <p15:guide id="14" pos="4224" userDrawn="1">
          <p15:clr>
            <a:srgbClr val="A4A3A4"/>
          </p15:clr>
        </p15:guide>
        <p15:guide id="15" orient="horz" pos="3024" userDrawn="1">
          <p15:clr>
            <a:srgbClr val="A4A3A4"/>
          </p15:clr>
        </p15:guide>
        <p15:guide id="16" pos="6688" userDrawn="1">
          <p15:clr>
            <a:srgbClr val="A4A3A4"/>
          </p15:clr>
        </p15:guide>
        <p15:guide id="17" pos="68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van, Melanie M. (MSFC-ST24)" initials="" lastIdx="0" clrIdx="0"/>
  <p:cmAuthor id="2" name="Martin, Adam K. (MSFC-ER64)" initials="MAK(E" lastIdx="2" clrIdx="1">
    <p:extLst>
      <p:ext uri="{19B8F6BF-5375-455C-9EA6-DF929625EA0E}">
        <p15:presenceInfo xmlns:p15="http://schemas.microsoft.com/office/powerpoint/2012/main" userId="S::akmartin@ndc.nasa.gov::09ba1319-82fa-4b54-a7e7-4e6ad16425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333CC"/>
    <a:srgbClr val="2D8B75"/>
    <a:srgbClr val="92BBFA"/>
    <a:srgbClr val="FF33CC"/>
    <a:srgbClr val="4BACC6"/>
    <a:srgbClr val="FFCC66"/>
    <a:srgbClr val="00BE00"/>
    <a:srgbClr val="00B050"/>
    <a:srgbClr val="009900"/>
    <a:srgbClr val="008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89" autoAdjust="0"/>
    <p:restoredTop sz="97095" autoAdjust="0"/>
  </p:normalViewPr>
  <p:slideViewPr>
    <p:cSldViewPr snapToGrid="0" showGuides="1">
      <p:cViewPr varScale="1">
        <p:scale>
          <a:sx n="126" d="100"/>
          <a:sy n="126" d="100"/>
        </p:scale>
        <p:origin x="558" y="132"/>
      </p:cViewPr>
      <p:guideLst>
        <p:guide orient="horz" pos="2952"/>
        <p:guide pos="3840"/>
        <p:guide pos="7552"/>
        <p:guide orient="horz" pos="4104"/>
        <p:guide orient="horz" pos="4176"/>
        <p:guide pos="128"/>
        <p:guide orient="horz" pos="1128"/>
        <p:guide orient="horz" pos="2832"/>
        <p:guide pos="6624"/>
        <p:guide pos="4064"/>
        <p:guide pos="4128"/>
        <p:guide pos="4224"/>
        <p:guide orient="horz" pos="3024"/>
        <p:guide pos="6688"/>
        <p:guide pos="68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0"/>
    </p:cViewPr>
  </p:sorterViewPr>
  <p:notesViewPr>
    <p:cSldViewPr snapToGrid="0" showGuides="1">
      <p:cViewPr>
        <p:scale>
          <a:sx n="52" d="100"/>
          <a:sy n="52" d="100"/>
        </p:scale>
        <p:origin x="6528" y="2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commentAuthors" Target="commen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277E75D-796E-544A-918E-932386311232}" type="datetimeFigureOut">
              <a:rPr lang="en-US"/>
              <a:pPr>
                <a:defRPr/>
              </a:pPr>
              <a:t>11/22/2022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CEB6B351-6F3D-EC46-A184-8530CFA3CBE7}" type="slidenum">
              <a:rPr lang="en-US"/>
              <a:pPr>
                <a:defRPr/>
              </a:pPr>
              <a:t>‹#›</a:t>
            </a:fld>
            <a:endParaRPr lang="en-US" dirty="0"/>
          </a:p>
        </p:txBody>
      </p:sp>
    </p:spTree>
    <p:extLst>
      <p:ext uri="{BB962C8B-B14F-4D97-AF65-F5344CB8AC3E}">
        <p14:creationId xmlns:p14="http://schemas.microsoft.com/office/powerpoint/2010/main" val="290664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4DFE72E3-EEB0-5E49-804D-DD1262D95E69}" type="datetimeFigureOut">
              <a:rPr lang="en-US" altLang="x-none"/>
              <a:pPr>
                <a:defRPr/>
              </a:pPr>
              <a:t>11/22/2022</a:t>
            </a:fld>
            <a:endParaRPr lang="en-US" altLang="x-non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83AEBCAE-0345-1F4B-AF5B-AFC84B023E8C}" type="slidenum">
              <a:rPr lang="en-US" altLang="x-none"/>
              <a:pPr>
                <a:defRPr/>
              </a:pPr>
              <a:t>‹#›</a:t>
            </a:fld>
            <a:endParaRPr lang="en-US" altLang="x-none" dirty="0"/>
          </a:p>
        </p:txBody>
      </p:sp>
    </p:spTree>
    <p:extLst>
      <p:ext uri="{BB962C8B-B14F-4D97-AF65-F5344CB8AC3E}">
        <p14:creationId xmlns:p14="http://schemas.microsoft.com/office/powerpoint/2010/main" val="3794634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3AEBCAE-0345-1F4B-AF5B-AFC84B023E8C}" type="slidenum">
              <a:rPr lang="en-US" altLang="x-none" smtClean="0"/>
              <a:pPr>
                <a:defRPr/>
              </a:pPr>
              <a:t>2</a:t>
            </a:fld>
            <a:endParaRPr lang="en-US" altLang="x-none" dirty="0"/>
          </a:p>
        </p:txBody>
      </p:sp>
    </p:spTree>
    <p:extLst>
      <p:ext uri="{BB962C8B-B14F-4D97-AF65-F5344CB8AC3E}">
        <p14:creationId xmlns:p14="http://schemas.microsoft.com/office/powerpoint/2010/main" val="295539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3AEBCAE-0345-1F4B-AF5B-AFC84B023E8C}" type="slidenum">
              <a:rPr lang="en-US" altLang="x-none" smtClean="0"/>
              <a:pPr>
                <a:defRPr/>
              </a:pPr>
              <a:t>3</a:t>
            </a:fld>
            <a:endParaRPr lang="en-US" altLang="x-none" dirty="0"/>
          </a:p>
        </p:txBody>
      </p:sp>
    </p:spTree>
    <p:extLst>
      <p:ext uri="{BB962C8B-B14F-4D97-AF65-F5344CB8AC3E}">
        <p14:creationId xmlns:p14="http://schemas.microsoft.com/office/powerpoint/2010/main" val="426559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AEBCAE-0345-1F4B-AF5B-AFC84B023E8C}" type="slidenum">
              <a:rPr lang="en-US" altLang="x-none" smtClean="0"/>
              <a:pPr>
                <a:defRPr/>
              </a:pPr>
              <a:t>8</a:t>
            </a:fld>
            <a:endParaRPr lang="en-US" altLang="x-none" dirty="0"/>
          </a:p>
        </p:txBody>
      </p:sp>
    </p:spTree>
    <p:extLst>
      <p:ext uri="{BB962C8B-B14F-4D97-AF65-F5344CB8AC3E}">
        <p14:creationId xmlns:p14="http://schemas.microsoft.com/office/powerpoint/2010/main" val="855240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44C13D-964A-B94A-988F-0C16B01729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Slide Number Placeholder 5"/>
          <p:cNvSpPr>
            <a:spLocks noGrp="1"/>
          </p:cNvSpPr>
          <p:nvPr>
            <p:ph type="sldNum" sz="quarter" idx="4"/>
          </p:nvPr>
        </p:nvSpPr>
        <p:spPr>
          <a:xfrm>
            <a:off x="11244944" y="6547758"/>
            <a:ext cx="947057" cy="310243"/>
          </a:xfrm>
          <a:prstGeom prst="rect">
            <a:avLst/>
          </a:prstGeom>
        </p:spPr>
        <p:txBody>
          <a:bodyPr anchor="ctr"/>
          <a:lstStyle>
            <a:lvl1pPr algn="r">
              <a:defRPr sz="1200" b="0"/>
            </a:lvl1pPr>
          </a:lstStyle>
          <a:p>
            <a:fld id="{4336D8BB-1FBA-4ECE-B83B-DC345E7EB0EF}" type="slidenum">
              <a:rPr lang="en-US" smtClean="0"/>
              <a:pPr/>
              <a:t>‹#›</a:t>
            </a:fld>
            <a:endParaRPr lang="en-US" dirty="0"/>
          </a:p>
        </p:txBody>
      </p:sp>
      <p:sp>
        <p:nvSpPr>
          <p:cNvPr id="4" name="Text Box 1">
            <a:extLst>
              <a:ext uri="{FF2B5EF4-FFF2-40B4-BE49-F238E27FC236}">
                <a16:creationId xmlns:a16="http://schemas.microsoft.com/office/drawing/2014/main" id="{0A317F25-553F-4B38-B05E-B6E3B5A30215}"/>
              </a:ext>
            </a:extLst>
          </p:cNvPr>
          <p:cNvSpPr txBox="1"/>
          <p:nvPr userDrawn="1"/>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26A348F-B151-4CBB-A47E-897F93006E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Tree>
    <p:extLst>
      <p:ext uri="{BB962C8B-B14F-4D97-AF65-F5344CB8AC3E}">
        <p14:creationId xmlns:p14="http://schemas.microsoft.com/office/powerpoint/2010/main" val="2027942784"/>
      </p:ext>
    </p:extLst>
  </p:cSld>
  <p:clrMapOvr>
    <a:masterClrMapping/>
  </p:clrMapOvr>
  <p:extLst>
    <p:ext uri="{DCECCB84-F9BA-43D5-87BE-67443E8EF086}">
      <p15:sldGuideLst xmlns:p15="http://schemas.microsoft.com/office/powerpoint/2012/main">
        <p15:guide id="1" orient="horz" pos="180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reaker Pag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lvl1pPr>
              <a:defRPr sz="336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400">
                <a:solidFill>
                  <a:schemeClr val="tx1">
                    <a:tint val="75000"/>
                  </a:schemeClr>
                </a:solidFill>
                <a:latin typeface="Arial" panose="020B0604020202020204" pitchFamily="34" charset="0"/>
                <a:cs typeface="Arial" panose="020B0604020202020204" pitchFamily="34"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7" name="Slide Number Placeholder 5"/>
          <p:cNvSpPr>
            <a:spLocks noGrp="1"/>
          </p:cNvSpPr>
          <p:nvPr>
            <p:ph type="sldNum" sz="quarter" idx="4"/>
          </p:nvPr>
        </p:nvSpPr>
        <p:spPr>
          <a:xfrm>
            <a:off x="11244944" y="6494930"/>
            <a:ext cx="947057" cy="363072"/>
          </a:xfrm>
          <a:prstGeom prst="rect">
            <a:avLst/>
          </a:prstGeom>
        </p:spPr>
        <p:txBody>
          <a:bodyPr anchor="ctr"/>
          <a:lstStyle>
            <a:lvl1pPr algn="r">
              <a:defRPr sz="1200" b="0">
                <a:latin typeface="+mn-lt"/>
              </a:defRPr>
            </a:lvl1pPr>
          </a:lstStyle>
          <a:p>
            <a:fld id="{4336D8BB-1FBA-4ECE-B83B-DC345E7EB0EF}" type="slidenum">
              <a:rPr lang="en-US" smtClean="0"/>
              <a:pPr/>
              <a:t>‹#›</a:t>
            </a:fld>
            <a:endParaRPr lang="en-US" dirty="0"/>
          </a:p>
        </p:txBody>
      </p:sp>
      <p:sp>
        <p:nvSpPr>
          <p:cNvPr id="5" name="Text Box 1">
            <a:extLst>
              <a:ext uri="{FF2B5EF4-FFF2-40B4-BE49-F238E27FC236}">
                <a16:creationId xmlns:a16="http://schemas.microsoft.com/office/drawing/2014/main" id="{0A317F25-553F-4B38-B05E-B6E3B5A30215}"/>
              </a:ext>
            </a:extLst>
          </p:cNvPr>
          <p:cNvSpPr txBox="1"/>
          <p:nvPr userDrawn="1"/>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26A348F-B151-4CBB-A47E-897F93006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Tree>
    <p:extLst>
      <p:ext uri="{BB962C8B-B14F-4D97-AF65-F5344CB8AC3E}">
        <p14:creationId xmlns:p14="http://schemas.microsoft.com/office/powerpoint/2010/main" val="953899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244944" y="6547758"/>
            <a:ext cx="947057" cy="310243"/>
          </a:xfrm>
          <a:prstGeom prst="rect">
            <a:avLst/>
          </a:prstGeom>
        </p:spPr>
        <p:txBody>
          <a:bodyPr anchor="ctr"/>
          <a:lstStyle>
            <a:lvl1pPr algn="r">
              <a:defRPr sz="1200" b="0"/>
            </a:lvl1pPr>
          </a:lstStyle>
          <a:p>
            <a:fld id="{4336D8BB-1FBA-4ECE-B83B-DC345E7EB0EF}" type="slidenum">
              <a:rPr lang="en-US" smtClean="0"/>
              <a:pPr/>
              <a:t>‹#›</a:t>
            </a:fld>
            <a:endParaRPr lang="en-US" dirty="0"/>
          </a:p>
        </p:txBody>
      </p:sp>
      <p:sp>
        <p:nvSpPr>
          <p:cNvPr id="5" name="Content Placeholder 2">
            <a:extLst>
              <a:ext uri="{FF2B5EF4-FFF2-40B4-BE49-F238E27FC236}">
                <a16:creationId xmlns:a16="http://schemas.microsoft.com/office/drawing/2014/main" id="{642CD3B3-3BA8-2C42-BFCC-61AC716DAEA4}"/>
              </a:ext>
            </a:extLst>
          </p:cNvPr>
          <p:cNvSpPr>
            <a:spLocks noGrp="1"/>
          </p:cNvSpPr>
          <p:nvPr>
            <p:ph idx="10"/>
          </p:nvPr>
        </p:nvSpPr>
        <p:spPr>
          <a:xfrm>
            <a:off x="436347" y="1295400"/>
            <a:ext cx="11349255" cy="5252357"/>
          </a:xfrm>
          <a:prstGeom prst="rect">
            <a:avLst/>
          </a:prstGeom>
        </p:spPr>
        <p:txBody>
          <a:bodyPr/>
          <a:lstStyle>
            <a:lvl1pPr>
              <a:defRPr sz="2160" b="0" i="0">
                <a:latin typeface="Arial Regular"/>
                <a:cs typeface="Arial" pitchFamily="34" charset="0"/>
              </a:defRPr>
            </a:lvl1pPr>
            <a:lvl2pPr marL="891540" indent="-342900">
              <a:buFont typeface="System Font Regular"/>
              <a:buChar char="-"/>
              <a:defRPr sz="1920" b="0" i="0">
                <a:latin typeface="Arial Regular"/>
                <a:cs typeface="Arial" pitchFamily="34" charset="0"/>
              </a:defRPr>
            </a:lvl2pPr>
            <a:lvl3pPr marL="1371600" indent="-274320">
              <a:buFont typeface="Arial" panose="020B0604020202020204" pitchFamily="34" charset="0"/>
              <a:buChar char="•"/>
              <a:defRPr sz="1920" b="0" i="0">
                <a:latin typeface="Arial Regular"/>
                <a:cs typeface="Arial" pitchFamily="34" charset="0"/>
              </a:defRPr>
            </a:lvl3pPr>
            <a:lvl4pPr marL="1920240" indent="-274320">
              <a:buFont typeface="System Font Regular"/>
              <a:buChar char="-"/>
              <a:defRPr sz="1920" b="0" i="0">
                <a:latin typeface="Arial Regular"/>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64824861"/>
      </p:ext>
    </p:extLst>
  </p:cSld>
  <p:clrMapOvr>
    <a:masterClrMapping/>
  </p:clrMapOvr>
  <p:extLst>
    <p:ext uri="{DCECCB84-F9BA-43D5-87BE-67443E8EF086}">
      <p15:sldGuideLst xmlns:p15="http://schemas.microsoft.com/office/powerpoint/2012/main">
        <p15:guide id="1" orient="horz" pos="180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244944" y="6547758"/>
            <a:ext cx="947057" cy="310243"/>
          </a:xfrm>
          <a:prstGeom prst="rect">
            <a:avLst/>
          </a:prstGeom>
        </p:spPr>
        <p:txBody>
          <a:bodyPr anchor="ctr"/>
          <a:lstStyle>
            <a:lvl1pPr algn="r">
              <a:defRPr sz="1200"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2360668444"/>
      </p:ext>
    </p:extLst>
  </p:cSld>
  <p:clrMapOvr>
    <a:masterClrMapping/>
  </p:clrMapOvr>
  <p:extLst>
    <p:ext uri="{DCECCB84-F9BA-43D5-87BE-67443E8EF086}">
      <p15:sldGuideLst xmlns:p15="http://schemas.microsoft.com/office/powerpoint/2012/main">
        <p15:guide id="1" orient="horz" pos="180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dirty="0"/>
          </a:p>
        </p:txBody>
      </p:sp>
      <p:sp>
        <p:nvSpPr>
          <p:cNvPr id="2" name="Title 1"/>
          <p:cNvSpPr>
            <a:spLocks noGrp="1"/>
          </p:cNvSpPr>
          <p:nvPr>
            <p:ph type="title"/>
          </p:nvPr>
        </p:nvSpPr>
        <p:spPr>
          <a:xfrm>
            <a:off x="1625600" y="0"/>
            <a:ext cx="9144000" cy="1066800"/>
          </a:xfrm>
          <a:prstGeom prst="rect">
            <a:avLst/>
          </a:prstGeom>
        </p:spPr>
        <p:txBody>
          <a:bodyPr anchor="ctr"/>
          <a:lstStyle>
            <a:lvl1pPr>
              <a:defRPr lang="en-US" sz="2400" baseline="0">
                <a:solidFill>
                  <a:schemeClr val="bg1"/>
                </a:solidFill>
                <a:latin typeface="Arial Bold" charset="0"/>
              </a:defRPr>
            </a:lvl1pPr>
          </a:lstStyle>
          <a:p>
            <a:pPr lvl="0"/>
            <a:r>
              <a:rPr lang="en-US" dirty="0"/>
              <a:t>Click to edit Master title style</a:t>
            </a:r>
          </a:p>
        </p:txBody>
      </p:sp>
    </p:spTree>
    <p:extLst>
      <p:ext uri="{BB962C8B-B14F-4D97-AF65-F5344CB8AC3E}">
        <p14:creationId xmlns:p14="http://schemas.microsoft.com/office/powerpoint/2010/main" val="9481469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1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reaker P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400">
                <a:solidFill>
                  <a:schemeClr val="tx1">
                    <a:tint val="75000"/>
                  </a:schemeClr>
                </a:solidFill>
                <a:latin typeface="Arial" panose="020B0604020202020204" pitchFamily="34" charset="0"/>
                <a:cs typeface="Arial" panose="020B0604020202020204" pitchFamily="34"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7" name="Slide Number Placeholder 5"/>
          <p:cNvSpPr>
            <a:spLocks noGrp="1"/>
          </p:cNvSpPr>
          <p:nvPr>
            <p:ph type="sldNum" sz="quarter" idx="4"/>
          </p:nvPr>
        </p:nvSpPr>
        <p:spPr>
          <a:xfrm>
            <a:off x="11244944" y="6617029"/>
            <a:ext cx="947057" cy="230698"/>
          </a:xfrm>
          <a:prstGeom prst="rect">
            <a:avLst/>
          </a:prstGeom>
        </p:spPr>
        <p:txBody>
          <a:bodyPr anchor="ctr"/>
          <a:lstStyle>
            <a:lvl1pPr>
              <a:defRPr lang="en-US" smtClean="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213471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4067" y="0"/>
            <a:ext cx="9144000" cy="1066800"/>
          </a:xfrm>
          <a:prstGeom prst="rect">
            <a:avLst/>
          </a:prstGeom>
        </p:spPr>
        <p:txBody>
          <a:bodyPr anchor="ctr"/>
          <a:lstStyle>
            <a:lvl1pPr>
              <a:defRPr sz="2400" baseline="0">
                <a:solidFill>
                  <a:schemeClr val="bg1"/>
                </a:solidFill>
                <a:latin typeface="Arial Bold" charset="0"/>
              </a:defRPr>
            </a:lvl1pPr>
          </a:lstStyle>
          <a:p>
            <a:r>
              <a:rPr lang="en-US" dirty="0"/>
              <a:t>Click to edit Master title style</a:t>
            </a:r>
          </a:p>
        </p:txBody>
      </p:sp>
      <p:sp>
        <p:nvSpPr>
          <p:cNvPr id="3" name="Content Placeholder 2"/>
          <p:cNvSpPr>
            <a:spLocks noGrp="1"/>
          </p:cNvSpPr>
          <p:nvPr>
            <p:ph idx="1"/>
          </p:nvPr>
        </p:nvSpPr>
        <p:spPr>
          <a:xfrm>
            <a:off x="597489" y="1376142"/>
            <a:ext cx="10972800" cy="1664558"/>
          </a:xfrm>
          <a:prstGeom prst="rect">
            <a:avLst/>
          </a:prstGeom>
        </p:spPr>
        <p:txBody>
          <a:bodyPr>
            <a:noAutofit/>
          </a:bodyPr>
          <a:lstStyle>
            <a:lvl1pPr marL="0" indent="0">
              <a:lnSpc>
                <a:spcPct val="95000"/>
              </a:lnSpc>
              <a:spcBef>
                <a:spcPts val="1000"/>
              </a:spcBef>
              <a:buFontTx/>
              <a:buNone/>
              <a:tabLst/>
              <a:defRPr sz="1800" b="1" i="0" baseline="0">
                <a:solidFill>
                  <a:schemeClr val="tx1"/>
                </a:solidFill>
                <a:latin typeface="arial" charset="0"/>
              </a:defRPr>
            </a:lvl1pPr>
            <a:lvl2pPr marL="279400" indent="-165100">
              <a:lnSpc>
                <a:spcPct val="95000"/>
              </a:lnSpc>
              <a:spcBef>
                <a:spcPts val="500"/>
              </a:spcBef>
              <a:buFont typeface="Arial" charset="0"/>
              <a:buChar char="•"/>
              <a:tabLst/>
              <a:defRPr sz="1800" baseline="0">
                <a:solidFill>
                  <a:schemeClr val="tx1"/>
                </a:solidFill>
                <a:latin typeface="arial" charset="0"/>
              </a:defRPr>
            </a:lvl2pPr>
            <a:lvl3pPr marL="571500" indent="-228600">
              <a:lnSpc>
                <a:spcPct val="95000"/>
              </a:lnSpc>
              <a:spcBef>
                <a:spcPts val="500"/>
              </a:spcBef>
              <a:buFont typeface=".AppleSystemUIFont" charset="-120"/>
              <a:buChar char="‒"/>
              <a:tabLst/>
              <a:defRPr sz="1800" baseline="0">
                <a:solidFill>
                  <a:schemeClr val="tx1"/>
                </a:solidFill>
                <a:latin typeface="arial" charset="0"/>
              </a:defRPr>
            </a:lvl3pPr>
            <a:lvl4pPr>
              <a:lnSpc>
                <a:spcPct val="95000"/>
              </a:lnSpc>
              <a:spcBef>
                <a:spcPts val="500"/>
              </a:spcBef>
              <a:defRPr sz="1800" baseline="0">
                <a:solidFill>
                  <a:schemeClr val="tx1"/>
                </a:solidFill>
                <a:latin typeface="arial" charset="0"/>
              </a:defRPr>
            </a:lvl4pPr>
            <a:lvl5pPr>
              <a:lnSpc>
                <a:spcPct val="95000"/>
              </a:lnSpc>
              <a:spcBef>
                <a:spcPts val="500"/>
              </a:spcBef>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1200" baseline="0" smtClean="0">
                <a:solidFill>
                  <a:schemeClr val="bg1"/>
                </a:solidFill>
                <a:latin typeface="Calibri"/>
                <a:ea typeface=""/>
              </a:defRPr>
            </a:lvl1pPr>
          </a:lstStyle>
          <a:p>
            <a:pPr>
              <a:defRPr/>
            </a:pPr>
            <a:fld id="{E8CC769F-ADCB-2641-BD2F-4076D1C41918}" type="slidenum">
              <a:rPr lang="uk-UA" sz="800" smtClean="0">
                <a:latin typeface="Arial" charset="0"/>
              </a:rPr>
              <a:pPr>
                <a:defRPr/>
              </a:pPr>
              <a:t>‹#›</a:t>
            </a:fld>
            <a:endParaRPr lang="uk-UA" dirty="0"/>
          </a:p>
        </p:txBody>
      </p:sp>
      <p:sp>
        <p:nvSpPr>
          <p:cNvPr id="7" name="Slide Number Placeholder 5"/>
          <p:cNvSpPr txBox="1">
            <a:spLocks/>
          </p:cNvSpPr>
          <p:nvPr userDrawn="1"/>
        </p:nvSpPr>
        <p:spPr>
          <a:xfrm>
            <a:off x="11244944" y="6547758"/>
            <a:ext cx="947057" cy="310243"/>
          </a:xfrm>
          <a:prstGeom prst="rect">
            <a:avLst/>
          </a:prstGeom>
        </p:spPr>
        <p:txBody>
          <a:bodyPr anchor="ctr"/>
          <a:lstStyle>
            <a:defPPr>
              <a:defRPr lang="en-US"/>
            </a:defPPr>
            <a:lvl1pPr algn="r" rtl="0" eaLnBrk="0" fontAlgn="base" hangingPunct="0">
              <a:spcBef>
                <a:spcPct val="0"/>
              </a:spcBef>
              <a:spcAft>
                <a:spcPct val="0"/>
              </a:spcAft>
              <a:defRPr sz="1200" b="0" kern="1200">
                <a:solidFill>
                  <a:schemeClr val="tx1"/>
                </a:solidFill>
                <a:latin typeface="+mn-lt"/>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103783890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Breaker Pag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244944" y="6627303"/>
            <a:ext cx="947057" cy="230698"/>
          </a:xfrm>
          <a:prstGeom prst="rect">
            <a:avLst/>
          </a:prstGeom>
        </p:spPr>
        <p:txBody>
          <a:bodyPr anchor="ctr"/>
          <a:lstStyle>
            <a:lvl1pPr>
              <a:defRPr lang="en-US" smtClean="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204654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588818" y="6629400"/>
            <a:ext cx="603181" cy="228600"/>
          </a:xfrm>
          <a:prstGeom prst="rect">
            <a:avLst/>
          </a:prstGeom>
        </p:spPr>
        <p:txBody>
          <a:bodyPr anchor="ctr"/>
          <a:lstStyle>
            <a:lvl1pPr algn="r">
              <a:defRPr sz="960" b="0"/>
            </a:lvl1pPr>
          </a:lstStyle>
          <a:p>
            <a:fld id="{4336D8BB-1FBA-4ECE-B83B-DC345E7EB0EF}" type="slidenum">
              <a:rPr lang="en-US" smtClean="0"/>
              <a:pPr/>
              <a:t>‹#›</a:t>
            </a:fld>
            <a:endParaRPr lang="en-US" dirty="0"/>
          </a:p>
        </p:txBody>
      </p:sp>
      <p:pic>
        <p:nvPicPr>
          <p:cNvPr id="5" name="Picture 4">
            <a:extLst>
              <a:ext uri="{FF2B5EF4-FFF2-40B4-BE49-F238E27FC236}">
                <a16:creationId xmlns:a16="http://schemas.microsoft.com/office/drawing/2014/main" id="{FAC64ACD-4516-FB40-AF22-1D51248F0AD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1175657"/>
          </a:xfrm>
          <a:prstGeom prst="rect">
            <a:avLst/>
          </a:prstGeom>
        </p:spPr>
      </p:pic>
      <p:sp>
        <p:nvSpPr>
          <p:cNvPr id="6" name="TextBox 5"/>
          <p:cNvSpPr txBox="1"/>
          <p:nvPr userDrawn="1"/>
        </p:nvSpPr>
        <p:spPr>
          <a:xfrm>
            <a:off x="0" y="6642556"/>
            <a:ext cx="5056094" cy="215444"/>
          </a:xfrm>
          <a:prstGeom prst="rect">
            <a:avLst/>
          </a:prstGeom>
          <a:noFill/>
        </p:spPr>
        <p:txBody>
          <a:bodyPr wrap="square" rtlCol="0">
            <a:spAutoFit/>
          </a:bodyPr>
          <a:lstStyle/>
          <a:p>
            <a:r>
              <a:rPr lang="en-US" sz="800" baseline="0" dirty="0"/>
              <a:t>Space Nuclear Propulsion – Nuclear Electric Propulsion TMP</a:t>
            </a:r>
            <a:endParaRPr lang="en-US" sz="800" dirty="0"/>
          </a:p>
        </p:txBody>
      </p:sp>
      <p:sp>
        <p:nvSpPr>
          <p:cNvPr id="7" name="Text Box 1">
            <a:extLst>
              <a:ext uri="{FF2B5EF4-FFF2-40B4-BE49-F238E27FC236}">
                <a16:creationId xmlns:a16="http://schemas.microsoft.com/office/drawing/2014/main" id="{0A317F25-553F-4B38-B05E-B6E3B5A30215}"/>
              </a:ext>
            </a:extLst>
          </p:cNvPr>
          <p:cNvSpPr txBox="1"/>
          <p:nvPr userDrawn="1"/>
        </p:nvSpPr>
        <p:spPr>
          <a:xfrm>
            <a:off x="321220" y="183329"/>
            <a:ext cx="932898" cy="978499"/>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9756377"/>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SPACE</a:t>
            </a:r>
            <a:r>
              <a:rPr kumimoji="0" lang="en-US" sz="36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a:ln>
                  <a:noFill/>
                </a:ln>
                <a:solidFill>
                  <a:srgbClr val="00FFCC"/>
                </a:solidFill>
                <a:effectLst>
                  <a:outerShdw blurRad="38100" dist="25400" dir="5400000" algn="ctr">
                    <a:srgbClr val="6E747A">
                      <a:alpha val="43000"/>
                    </a:srgbClr>
                  </a:outerShdw>
                </a:effectLst>
                <a:uLnTx/>
                <a:uFillTx/>
                <a:latin typeface="Calibri" panose="020F0502020204030204" pitchFamily="34" charset="0"/>
                <a:ea typeface="Calibri" panose="020F0502020204030204" pitchFamily="34" charset="0"/>
                <a:cs typeface="Times New Roman" panose="02020603050405020304" pitchFamily="18" charset="0"/>
              </a:rPr>
              <a:t>NUCLEAR PROPULSION</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A26A348F-B151-4CBB-A47E-897F93006EF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95168" y="405004"/>
            <a:ext cx="585002" cy="521298"/>
          </a:xfrm>
          <a:prstGeom prst="rect">
            <a:avLst/>
          </a:prstGeom>
        </p:spPr>
      </p:pic>
    </p:spTree>
    <p:extLst>
      <p:ext uri="{BB962C8B-B14F-4D97-AF65-F5344CB8AC3E}">
        <p14:creationId xmlns:p14="http://schemas.microsoft.com/office/powerpoint/2010/main" val="3624128602"/>
      </p:ext>
    </p:extLst>
  </p:cSld>
  <p:clrMap bg1="lt1" tx1="dk1" bg2="lt2" tx2="dk2" accent1="accent1" accent2="accent2" accent3="accent3" accent4="accent4" accent5="accent5" accent6="accent6" hlink="hlink" folHlink="folHlink"/>
  <p:sldLayoutIdLst>
    <p:sldLayoutId id="2147484440" r:id="rId1"/>
    <p:sldLayoutId id="2147484437" r:id="rId2"/>
    <p:sldLayoutId id="2147484438" r:id="rId3"/>
    <p:sldLayoutId id="2147484439" r:id="rId4"/>
    <p:sldLayoutId id="2147484441" r:id="rId5"/>
    <p:sldLayoutId id="2147484442" r:id="rId6"/>
    <p:sldLayoutId id="2147484443" r:id="rId7"/>
    <p:sldLayoutId id="2147484444" r:id="rId8"/>
  </p:sldLayoutIdLst>
  <p:hf hdr="0" ftr="0" dt="0"/>
  <p:txStyles>
    <p:titleStyle>
      <a:lvl1pPr algn="ctr" defTabSz="548640" rtl="0" eaLnBrk="1" fontAlgn="base" hangingPunct="1">
        <a:spcBef>
          <a:spcPct val="0"/>
        </a:spcBef>
        <a:spcAft>
          <a:spcPct val="0"/>
        </a:spcAft>
        <a:defRPr sz="5280" kern="1200">
          <a:solidFill>
            <a:schemeClr val="tx1"/>
          </a:solidFill>
          <a:latin typeface="+mj-lt"/>
          <a:ea typeface="ＭＳ Ｐゴシック" charset="-128"/>
          <a:cs typeface="ＭＳ Ｐゴシック" charset="-128"/>
        </a:defRPr>
      </a:lvl1pPr>
      <a:lvl2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2pPr>
      <a:lvl3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3pPr>
      <a:lvl4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4pPr>
      <a:lvl5pPr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5pPr>
      <a:lvl6pPr marL="54864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6pPr>
      <a:lvl7pPr marL="109728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7pPr>
      <a:lvl8pPr marL="164592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8pPr>
      <a:lvl9pPr marL="2194560" algn="ctr" defTabSz="548640" rtl="0" eaLnBrk="1" fontAlgn="base" hangingPunct="1">
        <a:spcBef>
          <a:spcPct val="0"/>
        </a:spcBef>
        <a:spcAft>
          <a:spcPct val="0"/>
        </a:spcAft>
        <a:defRPr sz="5280">
          <a:solidFill>
            <a:schemeClr val="tx1"/>
          </a:solidFill>
          <a:latin typeface="Calibri" pitchFamily="34" charset="0"/>
          <a:ea typeface="ＭＳ Ｐゴシック" charset="-128"/>
          <a:cs typeface="ＭＳ Ｐゴシック" charset="-128"/>
        </a:defRPr>
      </a:lvl9pPr>
    </p:titleStyle>
    <p:bodyStyle>
      <a:lvl1pPr marL="411480" indent="-411480" algn="l" defTabSz="548640" rtl="0" eaLnBrk="1" fontAlgn="base" hangingPunct="1">
        <a:spcBef>
          <a:spcPct val="20000"/>
        </a:spcBef>
        <a:spcAft>
          <a:spcPct val="0"/>
        </a:spcAft>
        <a:buFont typeface="Arial" pitchFamily="34" charset="0"/>
        <a:buChar char="•"/>
        <a:defRPr sz="3840" kern="1200">
          <a:solidFill>
            <a:schemeClr val="tx1"/>
          </a:solidFill>
          <a:latin typeface="+mn-lt"/>
          <a:ea typeface="ＭＳ Ｐゴシック" charset="-128"/>
          <a:cs typeface="ＭＳ Ｐゴシック" charset="-128"/>
        </a:defRPr>
      </a:lvl1pPr>
      <a:lvl2pPr marL="891540" indent="-342900" algn="l" defTabSz="548640" rtl="0" eaLnBrk="1" fontAlgn="base" hangingPunct="1">
        <a:spcBef>
          <a:spcPct val="20000"/>
        </a:spcBef>
        <a:spcAft>
          <a:spcPct val="0"/>
        </a:spcAft>
        <a:buFont typeface="Arial" pitchFamily="34" charset="0"/>
        <a:buChar char="–"/>
        <a:defRPr sz="3360" kern="1200">
          <a:solidFill>
            <a:schemeClr val="tx1"/>
          </a:solidFill>
          <a:latin typeface="+mn-lt"/>
          <a:ea typeface="ＭＳ Ｐゴシック" charset="-128"/>
          <a:cs typeface="+mn-cs"/>
        </a:defRPr>
      </a:lvl2pPr>
      <a:lvl3pPr marL="1371600" indent="-274320" algn="l" defTabSz="548640" rtl="0" eaLnBrk="1" fontAlgn="base" hangingPunct="1">
        <a:spcBef>
          <a:spcPct val="20000"/>
        </a:spcBef>
        <a:spcAft>
          <a:spcPct val="0"/>
        </a:spcAft>
        <a:buFont typeface="Arial" pitchFamily="34" charset="0"/>
        <a:buChar char="•"/>
        <a:defRPr sz="2880" kern="1200">
          <a:solidFill>
            <a:schemeClr val="tx1"/>
          </a:solidFill>
          <a:latin typeface="+mn-lt"/>
          <a:ea typeface="ＭＳ Ｐゴシック" charset="-128"/>
          <a:cs typeface="+mn-cs"/>
        </a:defRPr>
      </a:lvl3pPr>
      <a:lvl4pPr marL="192024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4pPr>
      <a:lvl5pPr marL="246888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62300" y="5549693"/>
            <a:ext cx="9029701" cy="1293175"/>
          </a:xfrm>
          <a:prstGeom prst="rect">
            <a:avLst/>
          </a:prstGeom>
          <a:noFill/>
        </p:spPr>
        <p:txBody>
          <a:bodyPr wrap="square" rtlCol="0" anchor="ctr" anchorCtr="0">
            <a:spAutoFit/>
          </a:bodyPr>
          <a:lstStyle/>
          <a:p>
            <a:pPr algn="r">
              <a:lnSpc>
                <a:spcPts val="2400"/>
              </a:lnSpc>
            </a:pPr>
            <a:r>
              <a:rPr lang="en-US" sz="2400" b="1" dirty="0">
                <a:solidFill>
                  <a:prstClr val="white"/>
                </a:solidFill>
                <a:latin typeface="Helvetica Neue" charset="0"/>
                <a:ea typeface="Helvetica Neue" charset="0"/>
                <a:cs typeface="Helvetica Neue" charset="0"/>
              </a:rPr>
              <a:t>Space Technology Mission Directorate </a:t>
            </a:r>
          </a:p>
          <a:p>
            <a:pPr algn="r">
              <a:lnSpc>
                <a:spcPts val="2400"/>
              </a:lnSpc>
            </a:pPr>
            <a:r>
              <a:rPr lang="en-US" sz="2000" b="1" dirty="0">
                <a:solidFill>
                  <a:prstClr val="white"/>
                </a:solidFill>
                <a:latin typeface="Helvetica Neue" charset="0"/>
                <a:ea typeface="Helvetica Neue" charset="0"/>
                <a:cs typeface="Helvetica Neue" charset="0"/>
              </a:rPr>
              <a:t>Technology Demonstration Mission Program </a:t>
            </a:r>
          </a:p>
          <a:p>
            <a:pPr algn="r">
              <a:lnSpc>
                <a:spcPts val="2400"/>
              </a:lnSpc>
            </a:pPr>
            <a:r>
              <a:rPr lang="en-US" sz="2000" b="1" dirty="0">
                <a:solidFill>
                  <a:prstClr val="white"/>
                </a:solidFill>
                <a:latin typeface="Helvetica Neue" charset="0"/>
                <a:ea typeface="Helvetica Neue" charset="0"/>
                <a:cs typeface="Helvetica Neue" charset="0"/>
              </a:rPr>
              <a:t>Space Nuclear Propulsion Project </a:t>
            </a:r>
          </a:p>
          <a:p>
            <a:pPr algn="r">
              <a:lnSpc>
                <a:spcPts val="2400"/>
              </a:lnSpc>
            </a:pPr>
            <a:r>
              <a:rPr lang="en-US" sz="1600" b="1" dirty="0">
                <a:solidFill>
                  <a:prstClr val="white"/>
                </a:solidFill>
                <a:latin typeface="Helvetica Neue" charset="0"/>
                <a:ea typeface="Helvetica Neue" charset="0"/>
                <a:cs typeface="Helvetica Neue" charset="0"/>
              </a:rPr>
              <a:t>Adam Martin, Kurt Polzin, Francis Curran, Roger Myers, Mitchell Rodriguez | Dec. 6, 2022</a:t>
            </a:r>
          </a:p>
        </p:txBody>
      </p:sp>
      <p:sp>
        <p:nvSpPr>
          <p:cNvPr id="10" name="TextBox 9"/>
          <p:cNvSpPr txBox="1"/>
          <p:nvPr/>
        </p:nvSpPr>
        <p:spPr>
          <a:xfrm>
            <a:off x="5555684" y="1990612"/>
            <a:ext cx="5952083" cy="1569660"/>
          </a:xfrm>
          <a:prstGeom prst="rect">
            <a:avLst/>
          </a:prstGeom>
          <a:noFill/>
        </p:spPr>
        <p:txBody>
          <a:bodyPr wrap="square" rtlCol="0">
            <a:spAutoFit/>
          </a:bodyPr>
          <a:lstStyle/>
          <a:p>
            <a:pPr algn="ctr"/>
            <a:r>
              <a:rPr lang="en-US" sz="3200" b="1" dirty="0">
                <a:solidFill>
                  <a:schemeClr val="bg1"/>
                </a:solidFill>
                <a:latin typeface="+mn-lt"/>
              </a:rPr>
              <a:t>A Technology Maturation Plan for the Development of Nuclear Electric Propulsion </a:t>
            </a:r>
          </a:p>
        </p:txBody>
      </p:sp>
    </p:spTree>
    <p:extLst>
      <p:ext uri="{BB962C8B-B14F-4D97-AF65-F5344CB8AC3E}">
        <p14:creationId xmlns:p14="http://schemas.microsoft.com/office/powerpoint/2010/main" val="203437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420DAE39-6448-48FE-8FA5-5DEB7B27D0B6}"/>
              </a:ext>
            </a:extLst>
          </p:cNvPr>
          <p:cNvSpPr>
            <a:spLocks noGrp="1" noChangeArrowheads="1"/>
          </p:cNvSpPr>
          <p:nvPr>
            <p:ph idx="1"/>
          </p:nvPr>
        </p:nvSpPr>
        <p:spPr>
          <a:xfrm>
            <a:off x="15837" y="1319798"/>
            <a:ext cx="6080162" cy="5258065"/>
          </a:xfrm>
        </p:spPr>
        <p:txBody>
          <a:bodyPr/>
          <a:lstStyle/>
          <a:p>
            <a:pPr marL="622300" lvl="1" indent="-342900">
              <a:lnSpc>
                <a:spcPct val="100000"/>
              </a:lnSpc>
              <a:spcBef>
                <a:spcPts val="0"/>
              </a:spcBef>
              <a:spcAft>
                <a:spcPts val="0"/>
              </a:spcAft>
            </a:pPr>
            <a:r>
              <a:rPr lang="en-US" sz="2000" b="1" dirty="0">
                <a:latin typeface="+mn-lt"/>
              </a:rPr>
              <a:t>Reactor Configuration / Coolant Options</a:t>
            </a:r>
          </a:p>
          <a:p>
            <a:pPr marL="914400" lvl="2" indent="-342900">
              <a:lnSpc>
                <a:spcPct val="100000"/>
              </a:lnSpc>
              <a:spcBef>
                <a:spcPts val="0"/>
              </a:spcBef>
              <a:spcAft>
                <a:spcPts val="0"/>
              </a:spcAft>
              <a:buFont typeface="Arial" panose="020B0604020202020204" pitchFamily="34" charset="0"/>
              <a:buChar char="•"/>
            </a:pPr>
            <a:r>
              <a:rPr lang="en-US" sz="2000" dirty="0">
                <a:latin typeface="+mn-lt"/>
              </a:rPr>
              <a:t>(a) Pumped Liquid Metal Reactor</a:t>
            </a:r>
          </a:p>
          <a:p>
            <a:pPr marL="914400" lvl="2" indent="-342900">
              <a:lnSpc>
                <a:spcPct val="100000"/>
              </a:lnSpc>
              <a:spcBef>
                <a:spcPts val="0"/>
              </a:spcBef>
              <a:spcAft>
                <a:spcPts val="0"/>
              </a:spcAft>
              <a:buFont typeface="Arial" panose="020B0604020202020204" pitchFamily="34" charset="0"/>
              <a:buChar char="•"/>
            </a:pPr>
            <a:r>
              <a:rPr lang="en-US" sz="2000" dirty="0">
                <a:latin typeface="+mn-lt"/>
              </a:rPr>
              <a:t>(b) Heat-Pipe Cooled Reactor</a:t>
            </a:r>
          </a:p>
          <a:p>
            <a:pPr marL="914400" lvl="2" indent="-342900">
              <a:lnSpc>
                <a:spcPct val="100000"/>
              </a:lnSpc>
              <a:spcBef>
                <a:spcPts val="0"/>
              </a:spcBef>
              <a:spcAft>
                <a:spcPts val="0"/>
              </a:spcAft>
              <a:buFont typeface="Arial" panose="020B0604020202020204" pitchFamily="34" charset="0"/>
              <a:buChar char="•"/>
            </a:pPr>
            <a:r>
              <a:rPr lang="en-US" sz="2000" dirty="0">
                <a:latin typeface="+mn-lt"/>
              </a:rPr>
              <a:t>(c) Gas Cooled Reactor</a:t>
            </a:r>
          </a:p>
          <a:p>
            <a:pPr lvl="2" indent="0">
              <a:lnSpc>
                <a:spcPct val="100000"/>
              </a:lnSpc>
              <a:spcBef>
                <a:spcPts val="0"/>
              </a:spcBef>
              <a:spcAft>
                <a:spcPts val="0"/>
              </a:spcAft>
              <a:buNone/>
            </a:pPr>
            <a:endParaRPr lang="en-US" sz="1400" dirty="0">
              <a:latin typeface="+mn-lt"/>
            </a:endParaRPr>
          </a:p>
          <a:p>
            <a:pPr marL="622300" lvl="1" indent="-342900">
              <a:lnSpc>
                <a:spcPct val="100000"/>
              </a:lnSpc>
              <a:spcBef>
                <a:spcPts val="0"/>
              </a:spcBef>
              <a:spcAft>
                <a:spcPts val="0"/>
              </a:spcAft>
            </a:pPr>
            <a:r>
              <a:rPr lang="en-US" sz="2000" b="1" dirty="0">
                <a:latin typeface="+mn-lt"/>
              </a:rPr>
              <a:t>Power Conversion System</a:t>
            </a:r>
          </a:p>
          <a:p>
            <a:pPr marL="1028700" lvl="2" indent="-342900">
              <a:lnSpc>
                <a:spcPct val="100000"/>
              </a:lnSpc>
              <a:spcBef>
                <a:spcPts val="0"/>
              </a:spcBef>
              <a:spcAft>
                <a:spcPts val="0"/>
              </a:spcAft>
              <a:buFont typeface="Arial" panose="020B0604020202020204" pitchFamily="34" charset="0"/>
              <a:buChar char="•"/>
            </a:pPr>
            <a:r>
              <a:rPr lang="en-US" sz="2000" dirty="0">
                <a:latin typeface="+mn-lt"/>
              </a:rPr>
              <a:t>Closed Brayton Cycle (CBC) Engine</a:t>
            </a:r>
          </a:p>
          <a:p>
            <a:pPr marL="1028700" lvl="2" indent="-342900">
              <a:lnSpc>
                <a:spcPct val="100000"/>
              </a:lnSpc>
              <a:spcBef>
                <a:spcPts val="0"/>
              </a:spcBef>
              <a:spcAft>
                <a:spcPts val="0"/>
              </a:spcAft>
              <a:buFont typeface="Arial" panose="020B0604020202020204" pitchFamily="34" charset="0"/>
              <a:buChar char="•"/>
            </a:pPr>
            <a:r>
              <a:rPr lang="en-US" sz="2000" dirty="0">
                <a:latin typeface="+mn-lt"/>
              </a:rPr>
              <a:t>Rankine Cycle Engine</a:t>
            </a:r>
          </a:p>
          <a:p>
            <a:pPr marL="1028700" lvl="2" indent="-342900">
              <a:lnSpc>
                <a:spcPct val="100000"/>
              </a:lnSpc>
              <a:spcBef>
                <a:spcPts val="0"/>
              </a:spcBef>
              <a:spcAft>
                <a:spcPts val="0"/>
              </a:spcAft>
              <a:buFont typeface="Arial" panose="020B0604020202020204" pitchFamily="34" charset="0"/>
              <a:buChar char="•"/>
            </a:pPr>
            <a:r>
              <a:rPr lang="en-US" sz="2000" dirty="0">
                <a:latin typeface="+mn-lt"/>
              </a:rPr>
              <a:t>Magnetohydrodynamic (MHD) Conversion </a:t>
            </a:r>
          </a:p>
          <a:p>
            <a:pPr marL="1028700" lvl="2" indent="-342900">
              <a:lnSpc>
                <a:spcPct val="100000"/>
              </a:lnSpc>
              <a:spcBef>
                <a:spcPts val="0"/>
              </a:spcBef>
              <a:spcAft>
                <a:spcPts val="0"/>
              </a:spcAft>
              <a:buFont typeface="Arial" panose="020B0604020202020204" pitchFamily="34" charset="0"/>
              <a:buChar char="•"/>
            </a:pPr>
            <a:r>
              <a:rPr lang="en-US" sz="2000" dirty="0">
                <a:latin typeface="+mn-lt"/>
              </a:rPr>
              <a:t>Alkali Metal Thermal Electric Conversion</a:t>
            </a:r>
          </a:p>
          <a:p>
            <a:pPr marL="1028700" lvl="2" indent="-342900">
              <a:lnSpc>
                <a:spcPct val="100000"/>
              </a:lnSpc>
              <a:spcBef>
                <a:spcPts val="0"/>
              </a:spcBef>
              <a:spcAft>
                <a:spcPts val="0"/>
              </a:spcAft>
              <a:buFont typeface="Arial" panose="020B0604020202020204" pitchFamily="34" charset="0"/>
              <a:buChar char="•"/>
            </a:pPr>
            <a:r>
              <a:rPr lang="en-US" sz="2000" dirty="0">
                <a:latin typeface="+mn-lt"/>
              </a:rPr>
              <a:t>Thermionics and Nuclear Batteries</a:t>
            </a:r>
          </a:p>
          <a:p>
            <a:pPr marL="685800" lvl="2" indent="0">
              <a:lnSpc>
                <a:spcPct val="100000"/>
              </a:lnSpc>
              <a:spcBef>
                <a:spcPts val="0"/>
              </a:spcBef>
              <a:spcAft>
                <a:spcPts val="0"/>
              </a:spcAft>
              <a:buNone/>
            </a:pPr>
            <a:endParaRPr lang="en-US" sz="1400" dirty="0">
              <a:latin typeface="+mn-lt"/>
            </a:endParaRPr>
          </a:p>
          <a:p>
            <a:pPr marL="622300" lvl="1" indent="-342900">
              <a:lnSpc>
                <a:spcPct val="100000"/>
              </a:lnSpc>
              <a:spcBef>
                <a:spcPts val="0"/>
              </a:spcBef>
              <a:spcAft>
                <a:spcPts val="0"/>
              </a:spcAft>
            </a:pPr>
            <a:r>
              <a:rPr lang="en-US" sz="2000" b="1" dirty="0">
                <a:latin typeface="+mn-lt"/>
              </a:rPr>
              <a:t>Electric Propulsion System / Propellant</a:t>
            </a:r>
          </a:p>
          <a:p>
            <a:pPr marL="914400" lvl="2" indent="-342900">
              <a:lnSpc>
                <a:spcPct val="100000"/>
              </a:lnSpc>
              <a:spcBef>
                <a:spcPts val="0"/>
              </a:spcBef>
              <a:spcAft>
                <a:spcPts val="0"/>
              </a:spcAft>
              <a:buFont typeface="Arial" panose="020B0604020202020204" pitchFamily="34" charset="0"/>
              <a:buChar char="•"/>
            </a:pPr>
            <a:r>
              <a:rPr lang="en-US" sz="2000" dirty="0">
                <a:latin typeface="+mn-lt"/>
              </a:rPr>
              <a:t>(a) Hall Thruster / Xe</a:t>
            </a:r>
          </a:p>
          <a:p>
            <a:pPr marL="914400" lvl="2" indent="-342900">
              <a:lnSpc>
                <a:spcPct val="100000"/>
              </a:lnSpc>
              <a:spcBef>
                <a:spcPts val="0"/>
              </a:spcBef>
              <a:spcAft>
                <a:spcPts val="0"/>
              </a:spcAft>
              <a:buFont typeface="Arial" panose="020B0604020202020204" pitchFamily="34" charset="0"/>
              <a:buChar char="•"/>
            </a:pPr>
            <a:r>
              <a:rPr lang="en-US" sz="2000" dirty="0">
                <a:latin typeface="+mn-lt"/>
              </a:rPr>
              <a:t>(b) Annular Ion Engine / Xe</a:t>
            </a:r>
          </a:p>
          <a:p>
            <a:pPr marL="914400" lvl="2" indent="-342900">
              <a:lnSpc>
                <a:spcPct val="100000"/>
              </a:lnSpc>
              <a:spcBef>
                <a:spcPts val="0"/>
              </a:spcBef>
              <a:spcAft>
                <a:spcPts val="0"/>
              </a:spcAft>
              <a:buFont typeface="Arial" panose="020B0604020202020204" pitchFamily="34" charset="0"/>
              <a:buChar char="•"/>
            </a:pPr>
            <a:r>
              <a:rPr lang="en-US" sz="2000" dirty="0">
                <a:latin typeface="+mn-lt"/>
              </a:rPr>
              <a:t>(c) Magnetoplasmadynamic Thruster (MPD) / Li</a:t>
            </a:r>
          </a:p>
          <a:p>
            <a:pPr marL="914400" lvl="2" indent="-342900">
              <a:lnSpc>
                <a:spcPct val="100000"/>
              </a:lnSpc>
              <a:spcBef>
                <a:spcPts val="0"/>
              </a:spcBef>
              <a:spcAft>
                <a:spcPts val="0"/>
              </a:spcAft>
              <a:buFont typeface="Arial" panose="020B0604020202020204" pitchFamily="34" charset="0"/>
              <a:buChar char="•"/>
            </a:pPr>
            <a:r>
              <a:rPr lang="en-US" sz="2000" dirty="0">
                <a:latin typeface="+mn-lt"/>
              </a:rPr>
              <a:t>(d) VASIMR / Ar</a:t>
            </a:r>
          </a:p>
        </p:txBody>
      </p:sp>
      <p:sp>
        <p:nvSpPr>
          <p:cNvPr id="11" name="TextBox 10">
            <a:extLst>
              <a:ext uri="{FF2B5EF4-FFF2-40B4-BE49-F238E27FC236}">
                <a16:creationId xmlns:a16="http://schemas.microsoft.com/office/drawing/2014/main" id="{F894E44D-E420-4D26-8DFC-997A42295A87}"/>
              </a:ext>
            </a:extLst>
          </p:cNvPr>
          <p:cNvSpPr txBox="1"/>
          <p:nvPr/>
        </p:nvSpPr>
        <p:spPr>
          <a:xfrm>
            <a:off x="1409700" y="320045"/>
            <a:ext cx="9631680" cy="461665"/>
          </a:xfrm>
          <a:prstGeom prst="rect">
            <a:avLst/>
          </a:prstGeom>
          <a:noFill/>
        </p:spPr>
        <p:txBody>
          <a:bodyPr wrap="square" rtlCol="0">
            <a:spAutoFit/>
          </a:bodyPr>
          <a:lstStyle/>
          <a:p>
            <a:pPr algn="ctr"/>
            <a:r>
              <a:rPr lang="en-US" sz="2400" b="1" dirty="0">
                <a:solidFill>
                  <a:schemeClr val="bg1"/>
                </a:solidFill>
                <a:latin typeface="+mn-lt"/>
              </a:rPr>
              <a:t>Examples of NEP System &amp; Technology Options Considered</a:t>
            </a:r>
          </a:p>
        </p:txBody>
      </p:sp>
      <p:pic>
        <p:nvPicPr>
          <p:cNvPr id="4" name="Picture 3" descr="Diagram&#10;&#10;Description automatically generated">
            <a:extLst>
              <a:ext uri="{FF2B5EF4-FFF2-40B4-BE49-F238E27FC236}">
                <a16:creationId xmlns:a16="http://schemas.microsoft.com/office/drawing/2014/main" id="{9CF1A635-E81A-4EA6-A3E0-7482A3DEF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4124" y="1319798"/>
            <a:ext cx="5029200" cy="1497065"/>
          </a:xfrm>
          <a:prstGeom prst="rect">
            <a:avLst/>
          </a:prstGeom>
        </p:spPr>
      </p:pic>
      <p:sp>
        <p:nvSpPr>
          <p:cNvPr id="5" name="TextBox 4">
            <a:extLst>
              <a:ext uri="{FF2B5EF4-FFF2-40B4-BE49-F238E27FC236}">
                <a16:creationId xmlns:a16="http://schemas.microsoft.com/office/drawing/2014/main" id="{32AFA117-45D3-4B87-9049-DAE9B2FCD436}"/>
              </a:ext>
            </a:extLst>
          </p:cNvPr>
          <p:cNvSpPr txBox="1"/>
          <p:nvPr/>
        </p:nvSpPr>
        <p:spPr>
          <a:xfrm>
            <a:off x="6294124" y="2816863"/>
            <a:ext cx="5029200" cy="276999"/>
          </a:xfrm>
          <a:prstGeom prst="rect">
            <a:avLst/>
          </a:prstGeom>
          <a:noFill/>
        </p:spPr>
        <p:txBody>
          <a:bodyPr wrap="square" rtlCol="0">
            <a:spAutoFit/>
          </a:bodyPr>
          <a:lstStyle/>
          <a:p>
            <a:r>
              <a:rPr lang="en-US" sz="1200" b="1" dirty="0"/>
              <a:t>(a)		(b)		          (c)</a:t>
            </a:r>
          </a:p>
        </p:txBody>
      </p:sp>
      <p:pic>
        <p:nvPicPr>
          <p:cNvPr id="7" name="Picture 6" descr="A picture containing projector&#10;&#10;Description automatically generated">
            <a:extLst>
              <a:ext uri="{FF2B5EF4-FFF2-40B4-BE49-F238E27FC236}">
                <a16:creationId xmlns:a16="http://schemas.microsoft.com/office/drawing/2014/main" id="{E76B0512-DC51-4918-B2B6-21D44AE3E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7737" y="4941546"/>
            <a:ext cx="1314687" cy="1371600"/>
          </a:xfrm>
          <a:prstGeom prst="rect">
            <a:avLst/>
          </a:prstGeom>
        </p:spPr>
      </p:pic>
      <p:pic>
        <p:nvPicPr>
          <p:cNvPr id="9" name="Picture 8" descr="A picture containing outdoor, building, dark, window&#10;&#10;Description automatically generated">
            <a:extLst>
              <a:ext uri="{FF2B5EF4-FFF2-40B4-BE49-F238E27FC236}">
                <a16:creationId xmlns:a16="http://schemas.microsoft.com/office/drawing/2014/main" id="{894704AA-A5AD-43CE-ADEB-7C7C87CC49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5535" y="4941546"/>
            <a:ext cx="1371600" cy="1218253"/>
          </a:xfrm>
          <a:prstGeom prst="rect">
            <a:avLst/>
          </a:prstGeom>
        </p:spPr>
      </p:pic>
      <p:pic>
        <p:nvPicPr>
          <p:cNvPr id="12" name="Picture 11" descr="A picture containing text, candle, sunset, night sky&#10;&#10;Description automatically generated">
            <a:extLst>
              <a:ext uri="{FF2B5EF4-FFF2-40B4-BE49-F238E27FC236}">
                <a16:creationId xmlns:a16="http://schemas.microsoft.com/office/drawing/2014/main" id="{058E2104-42E9-493A-92E3-2D2CDDB9CF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0246" y="4941595"/>
            <a:ext cx="1371600" cy="1006141"/>
          </a:xfrm>
          <a:prstGeom prst="rect">
            <a:avLst/>
          </a:prstGeom>
        </p:spPr>
      </p:pic>
      <p:pic>
        <p:nvPicPr>
          <p:cNvPr id="14" name="Picture 13" descr="A picture containing helmet&#10;&#10;Description automatically generated">
            <a:extLst>
              <a:ext uri="{FF2B5EF4-FFF2-40B4-BE49-F238E27FC236}">
                <a16:creationId xmlns:a16="http://schemas.microsoft.com/office/drawing/2014/main" id="{AA41B850-3585-4010-A7D8-5F2AF69FAD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4957" y="4941546"/>
            <a:ext cx="1371600" cy="1012641"/>
          </a:xfrm>
          <a:prstGeom prst="rect">
            <a:avLst/>
          </a:prstGeom>
        </p:spPr>
      </p:pic>
      <p:sp>
        <p:nvSpPr>
          <p:cNvPr id="15" name="TextBox 14">
            <a:extLst>
              <a:ext uri="{FF2B5EF4-FFF2-40B4-BE49-F238E27FC236}">
                <a16:creationId xmlns:a16="http://schemas.microsoft.com/office/drawing/2014/main" id="{EB5C26E1-7C9E-446E-90E8-C9F919EEB1C2}"/>
              </a:ext>
            </a:extLst>
          </p:cNvPr>
          <p:cNvSpPr txBox="1"/>
          <p:nvPr/>
        </p:nvSpPr>
        <p:spPr>
          <a:xfrm>
            <a:off x="6095999" y="6300864"/>
            <a:ext cx="5800303" cy="276999"/>
          </a:xfrm>
          <a:prstGeom prst="rect">
            <a:avLst/>
          </a:prstGeom>
          <a:noFill/>
        </p:spPr>
        <p:txBody>
          <a:bodyPr wrap="square" rtlCol="0">
            <a:spAutoFit/>
          </a:bodyPr>
          <a:lstStyle/>
          <a:p>
            <a:r>
              <a:rPr lang="en-US" sz="1200" b="1" dirty="0"/>
              <a:t>(a)	            (b)		    (c)	                 (d)</a:t>
            </a:r>
          </a:p>
        </p:txBody>
      </p:sp>
    </p:spTree>
    <p:extLst>
      <p:ext uri="{BB962C8B-B14F-4D97-AF65-F5344CB8AC3E}">
        <p14:creationId xmlns:p14="http://schemas.microsoft.com/office/powerpoint/2010/main" val="364969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660" y="121920"/>
            <a:ext cx="9563100" cy="944880"/>
          </a:xfrm>
        </p:spPr>
        <p:txBody>
          <a:bodyPr/>
          <a:lstStyle/>
          <a:p>
            <a:r>
              <a:rPr lang="en-US" b="1" dirty="0">
                <a:latin typeface="+mn-lt"/>
              </a:rPr>
              <a:t>NEP System Integration Model (NEP-SIM)</a:t>
            </a:r>
          </a:p>
        </p:txBody>
      </p:sp>
      <p:sp>
        <p:nvSpPr>
          <p:cNvPr id="16" name="Content Placeholder 7">
            <a:extLst>
              <a:ext uri="{FF2B5EF4-FFF2-40B4-BE49-F238E27FC236}">
                <a16:creationId xmlns:a16="http://schemas.microsoft.com/office/drawing/2014/main" id="{2AEC0CBD-D850-45D8-8CD5-23BF06B5D344}"/>
              </a:ext>
            </a:extLst>
          </p:cNvPr>
          <p:cNvSpPr txBox="1">
            <a:spLocks/>
          </p:cNvSpPr>
          <p:nvPr/>
        </p:nvSpPr>
        <p:spPr>
          <a:xfrm>
            <a:off x="429766" y="2567578"/>
            <a:ext cx="6528229" cy="3912323"/>
          </a:xfrm>
          <a:prstGeom prst="rect">
            <a:avLst/>
          </a:prstGeom>
        </p:spPr>
        <p:txBody>
          <a:bodyPr vert="horz" wrap="square" lIns="0" tIns="45720" rIns="91440" bIns="45720" numCol="1" anchor="t" anchorCtr="0" compatLnSpc="1">
            <a:prstTxWarp prst="textNoShape">
              <a:avLst/>
            </a:prstTxWarp>
            <a:noAutofit/>
          </a:bodyPr>
          <a:lstStyle>
            <a:defPPr>
              <a:defRPr lang="en-US"/>
            </a:defPPr>
            <a:lvl1pPr algn="r" rtl="0" eaLnBrk="1" fontAlgn="auto" hangingPunct="1">
              <a:spcBef>
                <a:spcPts val="0"/>
              </a:spcBef>
              <a:spcAft>
                <a:spcPts val="0"/>
              </a:spcAft>
              <a:defRPr lang="en-US" sz="1200" b="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marL="285750" indent="-285750" algn="l">
              <a:spcBef>
                <a:spcPts val="300"/>
              </a:spcBef>
              <a:buFont typeface="Arial" panose="020B0604020202020204" pitchFamily="34" charset="0"/>
              <a:buChar char="•"/>
            </a:pPr>
            <a:r>
              <a:rPr lang="en-US" sz="1400" b="1" dirty="0">
                <a:solidFill>
                  <a:schemeClr val="tx1"/>
                </a:solidFill>
                <a:latin typeface="Calibri" panose="020F0502020204030204" pitchFamily="34" charset="0"/>
                <a:cs typeface="Calibri" panose="020F0502020204030204" pitchFamily="34" charset="0"/>
              </a:rPr>
              <a:t>The NEP-SIM: </a:t>
            </a:r>
            <a:r>
              <a:rPr lang="en-US" sz="1400" dirty="0">
                <a:solidFill>
                  <a:schemeClr val="tx1"/>
                </a:solidFill>
                <a:latin typeface="Calibri" panose="020F0502020204030204" pitchFamily="34" charset="0"/>
                <a:cs typeface="Calibri" panose="020F0502020204030204" pitchFamily="34" charset="0"/>
              </a:rPr>
              <a:t>a flexible thermodynamic and mass model that can be used to quickly assess a wide range of configurations, working fluids, and power levels.  It allows for optimized point designs and broad sensitivity analyses, and is now being modified to permit transient analysis.  It includes:</a:t>
            </a:r>
          </a:p>
          <a:p>
            <a:pPr marL="285750" indent="-285750" algn="l">
              <a:spcBef>
                <a:spcPts val="300"/>
              </a:spcBef>
              <a:buFont typeface="Arial" panose="020B0604020202020204" pitchFamily="34" charset="0"/>
              <a:buChar char="•"/>
            </a:pPr>
            <a:r>
              <a:rPr lang="en-US" sz="1400" b="1" dirty="0">
                <a:solidFill>
                  <a:schemeClr val="tx1"/>
                </a:solidFill>
                <a:latin typeface="Calibri" panose="020F0502020204030204" pitchFamily="34" charset="0"/>
                <a:cs typeface="Calibri" panose="020F0502020204030204" pitchFamily="34" charset="0"/>
              </a:rPr>
              <a:t>Thermodynamic cycle model: </a:t>
            </a:r>
            <a:r>
              <a:rPr lang="en-US" sz="1400" dirty="0">
                <a:solidFill>
                  <a:schemeClr val="tx1"/>
                </a:solidFill>
                <a:latin typeface="Calibri" panose="020F0502020204030204" pitchFamily="34" charset="0"/>
                <a:cs typeface="Calibri" panose="020F0502020204030204" pitchFamily="34" charset="0"/>
              </a:rPr>
              <a:t>Solves for steady state solution with a wide range of temperatures and fluid choices. Components are easily configurable and can be independently updated.</a:t>
            </a:r>
          </a:p>
          <a:p>
            <a:pPr marL="285750" indent="-285750" algn="l">
              <a:spcBef>
                <a:spcPts val="300"/>
              </a:spcBef>
              <a:buFont typeface="Arial" panose="020B0604020202020204" pitchFamily="34" charset="0"/>
              <a:buChar char="•"/>
            </a:pPr>
            <a:r>
              <a:rPr lang="en-US" sz="1400" b="1" dirty="0">
                <a:solidFill>
                  <a:schemeClr val="tx1"/>
                </a:solidFill>
                <a:latin typeface="Calibri" panose="020F0502020204030204" pitchFamily="34" charset="0"/>
                <a:cs typeface="Calibri" panose="020F0502020204030204" pitchFamily="34" charset="0"/>
              </a:rPr>
              <a:t>Component mass model: </a:t>
            </a:r>
            <a:r>
              <a:rPr lang="en-US" sz="1400" dirty="0">
                <a:solidFill>
                  <a:schemeClr val="tx1"/>
                </a:solidFill>
                <a:latin typeface="Calibri" panose="020F0502020204030204" pitchFamily="34" charset="0"/>
                <a:cs typeface="Calibri" panose="020F0502020204030204" pitchFamily="34" charset="0"/>
              </a:rPr>
              <a:t>Combination of first principles physics-based scaling, published relationships, and point designs, integrated with the thermodynamic model for analyses and optimization routines.</a:t>
            </a:r>
          </a:p>
          <a:p>
            <a:pPr marL="285750" indent="-285750" algn="l">
              <a:spcBef>
                <a:spcPts val="300"/>
              </a:spcBef>
              <a:buFont typeface="Arial" panose="020B0604020202020204" pitchFamily="34" charset="0"/>
              <a:buChar char="•"/>
            </a:pPr>
            <a:r>
              <a:rPr lang="en-US" sz="1400" b="1" dirty="0">
                <a:solidFill>
                  <a:schemeClr val="tx1"/>
                </a:solidFill>
                <a:latin typeface="Calibri" panose="020F0502020204030204" pitchFamily="34" charset="0"/>
                <a:cs typeface="Calibri" panose="020F0502020204030204" pitchFamily="34" charset="0"/>
              </a:rPr>
              <a:t>Mission model: </a:t>
            </a:r>
            <a:r>
              <a:rPr lang="en-US" sz="1400" dirty="0">
                <a:solidFill>
                  <a:schemeClr val="tx1"/>
                </a:solidFill>
                <a:latin typeface="Calibri" panose="020F0502020204030204" pitchFamily="34" charset="0"/>
                <a:cs typeface="Calibri" panose="020F0502020204030204" pitchFamily="34" charset="0"/>
              </a:rPr>
              <a:t>Capable of sweeping across power level and </a:t>
            </a:r>
            <a:r>
              <a:rPr lang="en-US" sz="1400" i="1" dirty="0">
                <a:solidFill>
                  <a:schemeClr val="tx1"/>
                </a:solidFill>
                <a:latin typeface="Calibri" panose="020F0502020204030204" pitchFamily="34" charset="0"/>
                <a:cs typeface="Calibri" panose="020F0502020204030204" pitchFamily="34" charset="0"/>
              </a:rPr>
              <a:t>I</a:t>
            </a:r>
            <a:r>
              <a:rPr lang="en-US" sz="1400" i="1" baseline="-25000" dirty="0">
                <a:solidFill>
                  <a:schemeClr val="tx1"/>
                </a:solidFill>
                <a:latin typeface="Calibri" panose="020F0502020204030204" pitchFamily="34" charset="0"/>
                <a:cs typeface="Calibri" panose="020F0502020204030204" pitchFamily="34" charset="0"/>
              </a:rPr>
              <a:t>sp</a:t>
            </a:r>
            <a:r>
              <a:rPr lang="en-US" sz="1400" dirty="0">
                <a:solidFill>
                  <a:schemeClr val="tx1"/>
                </a:solidFill>
                <a:latin typeface="Calibri" panose="020F0502020204030204" pitchFamily="34" charset="0"/>
                <a:cs typeface="Calibri" panose="020F0502020204030204" pitchFamily="34" charset="0"/>
              </a:rPr>
              <a:t> at a given </a:t>
            </a:r>
            <a:r>
              <a:rPr lang="en-US" sz="1400" i="1" dirty="0">
                <a:solidFill>
                  <a:schemeClr val="tx1"/>
                </a:solidFill>
                <a:latin typeface="Calibri" panose="020F0502020204030204" pitchFamily="34" charset="0"/>
                <a:cs typeface="Calibri" panose="020F0502020204030204" pitchFamily="34" charset="0"/>
              </a:rPr>
              <a:t>α</a:t>
            </a:r>
            <a:r>
              <a:rPr lang="en-US" sz="1400" i="1" baseline="-25000" dirty="0">
                <a:solidFill>
                  <a:schemeClr val="tx1"/>
                </a:solidFill>
                <a:latin typeface="Calibri" panose="020F0502020204030204" pitchFamily="34" charset="0"/>
                <a:cs typeface="Calibri" panose="020F0502020204030204" pitchFamily="34" charset="0"/>
              </a:rPr>
              <a:t>ps</a:t>
            </a:r>
            <a:r>
              <a:rPr lang="en-US" sz="1400" i="1" dirty="0">
                <a:solidFill>
                  <a:schemeClr val="tx1"/>
                </a:solidFill>
                <a:latin typeface="Calibri" panose="020F0502020204030204" pitchFamily="34" charset="0"/>
                <a:cs typeface="Calibri" panose="020F0502020204030204" pitchFamily="34" charset="0"/>
              </a:rPr>
              <a:t>*,</a:t>
            </a:r>
            <a:r>
              <a:rPr lang="en-US" sz="1400" i="1" baseline="-25000" dirty="0">
                <a:solidFill>
                  <a:schemeClr val="tx1"/>
                </a:solidFill>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or with variable </a:t>
            </a:r>
            <a:r>
              <a:rPr lang="en-US" sz="1400" i="1" dirty="0">
                <a:solidFill>
                  <a:schemeClr val="tx1"/>
                </a:solidFill>
                <a:latin typeface="Calibri" panose="020F0502020204030204" pitchFamily="34" charset="0"/>
                <a:cs typeface="Calibri" panose="020F0502020204030204" pitchFamily="34" charset="0"/>
              </a:rPr>
              <a:t>α</a:t>
            </a:r>
            <a:r>
              <a:rPr lang="en-US" sz="1400" i="1" baseline="-25000" dirty="0">
                <a:solidFill>
                  <a:schemeClr val="tx1"/>
                </a:solidFill>
                <a:latin typeface="Calibri" panose="020F0502020204030204" pitchFamily="34" charset="0"/>
                <a:cs typeface="Calibri" panose="020F0502020204030204" pitchFamily="34" charset="0"/>
              </a:rPr>
              <a:t>ps</a:t>
            </a:r>
            <a:r>
              <a:rPr lang="en-US" sz="1400" dirty="0">
                <a:solidFill>
                  <a:schemeClr val="tx1"/>
                </a:solidFill>
                <a:latin typeface="Calibri" panose="020F0502020204030204" pitchFamily="34" charset="0"/>
                <a:cs typeface="Calibri" panose="020F0502020204030204" pitchFamily="34" charset="0"/>
              </a:rPr>
              <a:t> at a given power level for a defined set of technology choices.  Predicts the effect of </a:t>
            </a:r>
            <a:r>
              <a:rPr lang="en-US" sz="1400" i="1" dirty="0">
                <a:solidFill>
                  <a:schemeClr val="tx1"/>
                </a:solidFill>
                <a:latin typeface="Calibri" panose="020F0502020204030204" pitchFamily="34" charset="0"/>
                <a:cs typeface="Calibri" panose="020F0502020204030204" pitchFamily="34" charset="0"/>
              </a:rPr>
              <a:t>α</a:t>
            </a:r>
            <a:r>
              <a:rPr lang="en-US" sz="1400" i="1" baseline="-25000" dirty="0">
                <a:solidFill>
                  <a:schemeClr val="tx1"/>
                </a:solidFill>
                <a:latin typeface="Calibri" panose="020F0502020204030204" pitchFamily="34" charset="0"/>
                <a:cs typeface="Calibri" panose="020F0502020204030204" pitchFamily="34" charset="0"/>
              </a:rPr>
              <a:t>ps</a:t>
            </a:r>
            <a:r>
              <a:rPr lang="en-US" sz="1400" dirty="0">
                <a:solidFill>
                  <a:schemeClr val="tx1"/>
                </a:solidFill>
                <a:latin typeface="Calibri" panose="020F0502020204030204" pitchFamily="34" charset="0"/>
                <a:cs typeface="Calibri" panose="020F0502020204030204" pitchFamily="34" charset="0"/>
              </a:rPr>
              <a:t> on the vehicle mass and mission closure.</a:t>
            </a:r>
          </a:p>
          <a:p>
            <a:pPr marL="285750" indent="-285750" algn="l">
              <a:spcBef>
                <a:spcPts val="300"/>
              </a:spcBef>
              <a:buFont typeface="Arial" panose="020B0604020202020204" pitchFamily="34" charset="0"/>
              <a:buChar char="•"/>
            </a:pPr>
            <a:r>
              <a:rPr lang="en-US" sz="1400" b="1" dirty="0">
                <a:solidFill>
                  <a:schemeClr val="tx1"/>
                </a:solidFill>
                <a:latin typeface="Calibri" panose="020F0502020204030204" pitchFamily="34" charset="0"/>
                <a:cs typeface="Calibri" panose="020F0502020204030204" pitchFamily="34" charset="0"/>
              </a:rPr>
              <a:t>Transient Analysis: </a:t>
            </a:r>
            <a:r>
              <a:rPr lang="en-US" sz="1400" dirty="0">
                <a:solidFill>
                  <a:schemeClr val="tx1"/>
                </a:solidFill>
                <a:latin typeface="Calibri" panose="020F0502020204030204" pitchFamily="34" charset="0"/>
                <a:cs typeface="Calibri" panose="020F0502020204030204" pitchFamily="34" charset="0"/>
              </a:rPr>
              <a:t>Quasi-transient model in development now; will be developed into a true transient model over the coming year.</a:t>
            </a:r>
          </a:p>
          <a:p>
            <a:pPr marL="548640" lvl="1">
              <a:spcBef>
                <a:spcPts val="300"/>
              </a:spcBef>
              <a:spcAft>
                <a:spcPts val="0"/>
              </a:spcAft>
            </a:pPr>
            <a:endParaRPr lang="en-US" sz="1200" dirty="0">
              <a:latin typeface="Calibri" panose="020F0502020204030204" pitchFamily="34" charset="0"/>
              <a:cs typeface="Calibri" panose="020F0502020204030204" pitchFamily="34" charset="0"/>
            </a:endParaRPr>
          </a:p>
          <a:p>
            <a:pPr marL="68580" algn="l">
              <a:spcBef>
                <a:spcPts val="300"/>
              </a:spcBef>
              <a:spcAft>
                <a:spcPts val="300"/>
              </a:spcAft>
            </a:pPr>
            <a:r>
              <a:rPr lang="en-US" dirty="0">
                <a:solidFill>
                  <a:schemeClr val="tx1"/>
                </a:solidFill>
                <a:latin typeface="Calibri" panose="020F0502020204030204" pitchFamily="34" charset="0"/>
                <a:cs typeface="Calibri" panose="020F0502020204030204" pitchFamily="34" charset="0"/>
              </a:rPr>
              <a:t>*α</a:t>
            </a:r>
            <a:r>
              <a:rPr lang="en-US" baseline="-25000" dirty="0">
                <a:solidFill>
                  <a:schemeClr val="tx1"/>
                </a:solidFill>
                <a:latin typeface="Calibri" panose="020F0502020204030204" pitchFamily="34" charset="0"/>
                <a:cs typeface="Calibri" panose="020F0502020204030204" pitchFamily="34" charset="0"/>
              </a:rPr>
              <a:t>ps</a:t>
            </a:r>
            <a:r>
              <a:rPr lang="en-US" dirty="0">
                <a:solidFill>
                  <a:schemeClr val="tx1"/>
                </a:solidFill>
                <a:latin typeface="Calibri" panose="020F0502020204030204" pitchFamily="34" charset="0"/>
                <a:cs typeface="Calibri" panose="020F0502020204030204" pitchFamily="34" charset="0"/>
              </a:rPr>
              <a:t> is the power-system α, including CTE-1, 2, 3, and 5 (i.e. exclusive of the EPS)</a:t>
            </a:r>
            <a:endParaRPr lang="en-US" dirty="0">
              <a:solidFill>
                <a:schemeClr val="tx1"/>
              </a:solidFill>
            </a:endParaRPr>
          </a:p>
        </p:txBody>
      </p:sp>
      <p:pic>
        <p:nvPicPr>
          <p:cNvPr id="17" name="Picture 16" descr="Diagram&#10;&#10;Description automatically generated">
            <a:extLst>
              <a:ext uri="{FF2B5EF4-FFF2-40B4-BE49-F238E27FC236}">
                <a16:creationId xmlns:a16="http://schemas.microsoft.com/office/drawing/2014/main" id="{04E6347F-A631-446F-8983-2B7F2533B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1514" y="2239847"/>
            <a:ext cx="4448175" cy="1685925"/>
          </a:xfrm>
          <a:prstGeom prst="rect">
            <a:avLst/>
          </a:prstGeom>
        </p:spPr>
      </p:pic>
      <p:pic>
        <p:nvPicPr>
          <p:cNvPr id="18" name="Picture 17" descr="Chart&#10;&#10;Description automatically generated">
            <a:extLst>
              <a:ext uri="{FF2B5EF4-FFF2-40B4-BE49-F238E27FC236}">
                <a16:creationId xmlns:a16="http://schemas.microsoft.com/office/drawing/2014/main" id="{F2D8BE2A-04E1-44D9-B764-3D28C377C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906" y="3992880"/>
            <a:ext cx="3242217" cy="2743200"/>
          </a:xfrm>
          <a:prstGeom prst="rect">
            <a:avLst/>
          </a:prstGeom>
        </p:spPr>
      </p:pic>
      <p:sp>
        <p:nvSpPr>
          <p:cNvPr id="19" name="TextBox 18">
            <a:extLst>
              <a:ext uri="{FF2B5EF4-FFF2-40B4-BE49-F238E27FC236}">
                <a16:creationId xmlns:a16="http://schemas.microsoft.com/office/drawing/2014/main" id="{9B35CD24-A440-4379-8FD2-68654747F2D9}"/>
              </a:ext>
            </a:extLst>
          </p:cNvPr>
          <p:cNvSpPr txBox="1"/>
          <p:nvPr/>
        </p:nvSpPr>
        <p:spPr>
          <a:xfrm>
            <a:off x="371576" y="1238070"/>
            <a:ext cx="11128113" cy="1200329"/>
          </a:xfrm>
          <a:prstGeom prst="rect">
            <a:avLst/>
          </a:prstGeom>
          <a:noFill/>
        </p:spPr>
        <p:txBody>
          <a:bodyPr wrap="square" rtlCol="0">
            <a:spAutoFit/>
          </a:bodyPr>
          <a:lstStyle/>
          <a:p>
            <a:pPr algn="just"/>
            <a:r>
              <a:rPr lang="en-US" dirty="0">
                <a:latin typeface="Calibri" panose="020F0502020204030204" pitchFamily="34" charset="0"/>
                <a:cs typeface="Calibri" panose="020F0502020204030204" pitchFamily="34" charset="0"/>
              </a:rPr>
              <a:t>Over the last two years, Analytical Mechanics Associates (AMA) has been developing an NEP System Integration Model for SNP.  The results of the NEP-SIM are used as an aid in guiding technology investment and program management.  The model has been used to set system-level Key Performance Parameters (KPPs) that will be used to assess program milestones.</a:t>
            </a:r>
          </a:p>
        </p:txBody>
      </p:sp>
    </p:spTree>
    <p:extLst>
      <p:ext uri="{BB962C8B-B14F-4D97-AF65-F5344CB8AC3E}">
        <p14:creationId xmlns:p14="http://schemas.microsoft.com/office/powerpoint/2010/main" val="2018658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420" y="121920"/>
            <a:ext cx="9570720" cy="944880"/>
          </a:xfrm>
        </p:spPr>
        <p:txBody>
          <a:bodyPr/>
          <a:lstStyle/>
          <a:p>
            <a:r>
              <a:rPr lang="en-US" b="1" dirty="0">
                <a:latin typeface="+mn-lt"/>
              </a:rPr>
              <a:t>Initial Key Performance Parameters (KPPs)</a:t>
            </a:r>
          </a:p>
        </p:txBody>
      </p:sp>
      <p:sp>
        <p:nvSpPr>
          <p:cNvPr id="5" name="Rectangle 5"/>
          <p:cNvSpPr>
            <a:spLocks noGrp="1" noChangeArrowheads="1"/>
          </p:cNvSpPr>
          <p:nvPr>
            <p:ph idx="1"/>
          </p:nvPr>
        </p:nvSpPr>
        <p:spPr>
          <a:xfrm>
            <a:off x="605659" y="1302474"/>
            <a:ext cx="10980682" cy="717519"/>
          </a:xfrm>
        </p:spPr>
        <p:txBody>
          <a:bodyPr/>
          <a:lstStyle/>
          <a:p>
            <a:pPr marL="622300" lvl="1" indent="-342900" algn="just">
              <a:spcAft>
                <a:spcPts val="500"/>
              </a:spcAft>
            </a:pPr>
            <a:r>
              <a:rPr lang="en-US" sz="2000" dirty="0">
                <a:latin typeface="+mn-lt"/>
              </a:rPr>
              <a:t>The initial set of KPPs, based on the system modeling and SME assessments made to date are summarized here:</a:t>
            </a:r>
          </a:p>
        </p:txBody>
      </p:sp>
      <p:graphicFrame>
        <p:nvGraphicFramePr>
          <p:cNvPr id="4" name="Table 3">
            <a:extLst>
              <a:ext uri="{FF2B5EF4-FFF2-40B4-BE49-F238E27FC236}">
                <a16:creationId xmlns:a16="http://schemas.microsoft.com/office/drawing/2014/main" id="{AA60A140-3EAB-486D-A65F-85EC409078C2}"/>
              </a:ext>
            </a:extLst>
          </p:cNvPr>
          <p:cNvGraphicFramePr>
            <a:graphicFrameLocks noGrp="1"/>
          </p:cNvGraphicFramePr>
          <p:nvPr>
            <p:extLst>
              <p:ext uri="{D42A27DB-BD31-4B8C-83A1-F6EECF244321}">
                <p14:modId xmlns:p14="http://schemas.microsoft.com/office/powerpoint/2010/main" val="2023776041"/>
              </p:ext>
            </p:extLst>
          </p:nvPr>
        </p:nvGraphicFramePr>
        <p:xfrm>
          <a:off x="2315569" y="2089413"/>
          <a:ext cx="7560861" cy="4326256"/>
        </p:xfrm>
        <a:graphic>
          <a:graphicData uri="http://schemas.openxmlformats.org/drawingml/2006/table">
            <a:tbl>
              <a:tblPr firstRow="1" firstCol="1" bandRow="1"/>
              <a:tblGrid>
                <a:gridCol w="4007223">
                  <a:extLst>
                    <a:ext uri="{9D8B030D-6E8A-4147-A177-3AD203B41FA5}">
                      <a16:colId xmlns:a16="http://schemas.microsoft.com/office/drawing/2014/main" val="1693443399"/>
                    </a:ext>
                  </a:extLst>
                </a:gridCol>
                <a:gridCol w="3553638">
                  <a:extLst>
                    <a:ext uri="{9D8B030D-6E8A-4147-A177-3AD203B41FA5}">
                      <a16:colId xmlns:a16="http://schemas.microsoft.com/office/drawing/2014/main" val="3081538560"/>
                    </a:ext>
                  </a:extLst>
                </a:gridCol>
              </a:tblGrid>
              <a:tr h="271723">
                <a:tc>
                  <a:txBody>
                    <a:bodyPr/>
                    <a:lstStyle/>
                    <a:p>
                      <a:pPr marL="0" marR="0" indent="0" algn="ctr" fontAlgn="t">
                        <a:spcBef>
                          <a:spcPts val="0"/>
                        </a:spcBef>
                        <a:spcAft>
                          <a:spcPts val="0"/>
                        </a:spcAft>
                        <a:tabLst>
                          <a:tab pos="182880" algn="l"/>
                          <a:tab pos="0" algn="l"/>
                        </a:tabLst>
                      </a:pPr>
                      <a:r>
                        <a:rPr lang="en-US" sz="1400" b="1" i="0" u="none" strike="noStrike" dirty="0">
                          <a:effectLst/>
                          <a:latin typeface="Calibri" panose="020F0502020204030204" pitchFamily="34" charset="0"/>
                          <a:ea typeface="Times" panose="02020603050405020304" pitchFamily="18" charset="0"/>
                          <a:cs typeface="Times New Roman" panose="02020603050405020304" pitchFamily="18" charset="0"/>
                        </a:rPr>
                        <a:t>Parameter</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indent="0" algn="ctr" fontAlgn="t">
                        <a:spcBef>
                          <a:spcPts val="0"/>
                        </a:spcBef>
                        <a:spcAft>
                          <a:spcPts val="0"/>
                        </a:spcAft>
                        <a:tabLst>
                          <a:tab pos="182880" algn="l"/>
                          <a:tab pos="0" algn="l"/>
                        </a:tabLst>
                      </a:pPr>
                      <a:r>
                        <a:rPr lang="en-US" sz="1400" b="1" i="0" u="none" strike="noStrike" dirty="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KPP value</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350156488"/>
                  </a:ext>
                </a:extLst>
              </a:tr>
              <a:tr h="484839">
                <a:tc>
                  <a:txBody>
                    <a:bodyPr/>
                    <a:lstStyle/>
                    <a:p>
                      <a:pPr marL="0" marR="0" indent="0" algn="just"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Power system </a:t>
                      </a:r>
                      <a:r>
                        <a:rPr lang="en-US" sz="1400" b="0" i="0" u="none" strike="noStrike" dirty="0">
                          <a:effectLst/>
                          <a:latin typeface="Symbol" panose="05050102010706020507" pitchFamily="18" charset="2"/>
                          <a:ea typeface="Times" panose="02020603050405020304" pitchFamily="18" charset="0"/>
                          <a:cs typeface="Times New Roman" panose="02020603050405020304" pitchFamily="18" charset="0"/>
                        </a:rPr>
                        <a:t>a</a:t>
                      </a: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 (kg/kW</a:t>
                      </a:r>
                      <a:r>
                        <a:rPr lang="en-US" sz="1400" b="0" i="0" u="none" strike="noStrike" baseline="-50000" dirty="0">
                          <a:effectLst/>
                          <a:latin typeface="Calibri" panose="020F0502020204030204" pitchFamily="34" charset="0"/>
                          <a:ea typeface="Times" panose="02020603050405020304" pitchFamily="18" charset="0"/>
                          <a:cs typeface="Times New Roman" panose="02020603050405020304" pitchFamily="18" charset="0"/>
                        </a:rPr>
                        <a:t>e</a:t>
                      </a: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 </a:t>
                      </a:r>
                      <a:endParaRPr lang="en-US" sz="2300" b="0" i="0" u="none" strike="noStrike" dirty="0">
                        <a:effectLst/>
                        <a:latin typeface="Arial" panose="020B0604020202020204" pitchFamily="34" charset="0"/>
                      </a:endParaRPr>
                    </a:p>
                    <a:p>
                      <a:pPr marL="0" marR="0" indent="0" algn="just"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[consists of CTEs 1, 2, 3, and 5]</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ctr">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24 (threshold),  13 (target)</a:t>
                      </a:r>
                      <a:endParaRPr lang="en-US" sz="2300" b="0" i="0" u="none" strike="noStrike" dirty="0">
                        <a:effectLst/>
                        <a:latin typeface="Arial" panose="020B0604020202020204" pitchFamily="34" charset="0"/>
                      </a:endParaRPr>
                    </a:p>
                  </a:txBody>
                  <a:tcPr marL="87184" marR="87184" marT="121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050422"/>
                  </a:ext>
                </a:extLst>
              </a:tr>
              <a:tr h="271723">
                <a:tc>
                  <a:txBody>
                    <a:bodyPr/>
                    <a:lstStyle/>
                    <a:p>
                      <a:pPr marL="0" marR="0" indent="0" algn="just"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Total electric propulsion thrust (N)</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65-120</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844908"/>
                  </a:ext>
                </a:extLst>
              </a:tr>
              <a:tr h="697955">
                <a:tc>
                  <a:txBody>
                    <a:bodyPr/>
                    <a:lstStyle/>
                    <a:p>
                      <a:pPr marL="0" marR="0" indent="0" algn="just" fontAlgn="ctr">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Electric propulsion efficiency and </a:t>
                      </a:r>
                      <a:r>
                        <a:rPr lang="en-US" sz="1400" b="0" i="1" u="none" strike="noStrike" dirty="0">
                          <a:effectLst/>
                          <a:latin typeface="Calibri" panose="020F0502020204030204" pitchFamily="34" charset="0"/>
                          <a:ea typeface="Times" panose="02020603050405020304" pitchFamily="18" charset="0"/>
                          <a:cs typeface="Times New Roman" panose="02020603050405020304" pitchFamily="18" charset="0"/>
                        </a:rPr>
                        <a:t>I</a:t>
                      </a:r>
                      <a:r>
                        <a:rPr lang="en-US" sz="1400" b="0" i="0" u="none" strike="noStrike" baseline="-25000" dirty="0">
                          <a:effectLst/>
                          <a:latin typeface="Calibri" panose="020F0502020204030204" pitchFamily="34" charset="0"/>
                          <a:ea typeface="Times" panose="02020603050405020304" pitchFamily="18" charset="0"/>
                          <a:cs typeface="Times New Roman" panose="02020603050405020304" pitchFamily="18" charset="0"/>
                        </a:rPr>
                        <a:t>sp</a:t>
                      </a: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 (s)</a:t>
                      </a:r>
                      <a:endParaRPr lang="en-US" sz="2300" b="0" i="0" u="none" strike="noStrike" dirty="0">
                        <a:effectLst/>
                        <a:latin typeface="Arial" panose="020B0604020202020204" pitchFamily="34" charset="0"/>
                      </a:endParaRPr>
                    </a:p>
                  </a:txBody>
                  <a:tcPr marL="87184" marR="87184" marT="121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Efficiency and </a:t>
                      </a:r>
                      <a:r>
                        <a:rPr lang="en-US" sz="1400" b="0" i="1" u="none" strike="noStrike" dirty="0">
                          <a:effectLst/>
                          <a:latin typeface="Calibri" panose="020F0502020204030204" pitchFamily="34" charset="0"/>
                          <a:ea typeface="Times" panose="02020603050405020304" pitchFamily="18" charset="0"/>
                          <a:cs typeface="Times New Roman" panose="02020603050405020304" pitchFamily="18" charset="0"/>
                        </a:rPr>
                        <a:t>I</a:t>
                      </a:r>
                      <a:r>
                        <a:rPr lang="en-US" sz="1400" b="0" i="1" u="none" strike="noStrike" baseline="-50000" dirty="0">
                          <a:effectLst/>
                          <a:latin typeface="Calibri" panose="020F0502020204030204" pitchFamily="34" charset="0"/>
                          <a:ea typeface="Times" panose="02020603050405020304" pitchFamily="18" charset="0"/>
                          <a:cs typeface="Times New Roman" panose="02020603050405020304" pitchFamily="18" charset="0"/>
                        </a:rPr>
                        <a:t>sp</a:t>
                      </a: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 required to close mission dependent on electric propulsion system choice</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88344"/>
                  </a:ext>
                </a:extLst>
              </a:tr>
              <a:tr h="271723">
                <a:tc>
                  <a:txBody>
                    <a:bodyPr/>
                    <a:lstStyle/>
                    <a:p>
                      <a:pPr marL="0" marR="0" indent="0" algn="just"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Nominal mission duration (hours)</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25,000</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509827"/>
                  </a:ext>
                </a:extLst>
              </a:tr>
              <a:tr h="271723">
                <a:tc>
                  <a:txBody>
                    <a:bodyPr/>
                    <a:lstStyle/>
                    <a:p>
                      <a:pPr marL="0" marR="0" indent="0" algn="just"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indent="0" algn="ctr"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 </a:t>
                      </a:r>
                      <a:endParaRPr lang="en-US" sz="2300" b="0" i="0" u="none" strike="noStrike" dirty="0">
                        <a:effectLst/>
                        <a:latin typeface="Arial" panose="020B0604020202020204" pitchFamily="34" charset="0"/>
                      </a:endParaRPr>
                    </a:p>
                  </a:txBody>
                  <a:tcPr marL="87184" marR="87184" marT="12109"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269838256"/>
                  </a:ext>
                </a:extLst>
              </a:tr>
              <a:tr h="271723">
                <a:tc>
                  <a:txBody>
                    <a:bodyPr/>
                    <a:lstStyle/>
                    <a:p>
                      <a:pPr marL="0" marR="0" indent="0" algn="just"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CTE 1 power output (MW</a:t>
                      </a:r>
                      <a:r>
                        <a:rPr lang="en-US" sz="1400" b="0" i="0" u="none" strike="noStrike" baseline="-50000" dirty="0">
                          <a:effectLst/>
                          <a:latin typeface="Calibri" panose="020F0502020204030204" pitchFamily="34" charset="0"/>
                          <a:ea typeface="Times" panose="02020603050405020304" pitchFamily="18" charset="0"/>
                          <a:cs typeface="Times New Roman" panose="02020603050405020304" pitchFamily="18" charset="0"/>
                        </a:rPr>
                        <a:t>th</a:t>
                      </a: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5-16</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711855"/>
                  </a:ext>
                </a:extLst>
              </a:tr>
              <a:tr h="271723">
                <a:tc>
                  <a:txBody>
                    <a:bodyPr/>
                    <a:lstStyle/>
                    <a:p>
                      <a:pPr marL="0" marR="0" indent="0" algn="just"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CTE 1 outlet/CTE 2 power conversion inlet temp (K)</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1200 (threshold), 1400 (target)</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38079"/>
                  </a:ext>
                </a:extLst>
              </a:tr>
              <a:tr h="271723">
                <a:tc>
                  <a:txBody>
                    <a:bodyPr/>
                    <a:lstStyle/>
                    <a:p>
                      <a:pPr marL="0" marR="0" indent="0" algn="just"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CTE 2 power output (MW</a:t>
                      </a:r>
                      <a:r>
                        <a:rPr lang="en-US" sz="1400" b="0" i="0" u="none" strike="noStrike" baseline="-50000" dirty="0">
                          <a:effectLst/>
                          <a:latin typeface="Calibri" panose="020F0502020204030204" pitchFamily="34" charset="0"/>
                          <a:ea typeface="Times" panose="02020603050405020304" pitchFamily="18" charset="0"/>
                          <a:cs typeface="Times New Roman" panose="02020603050405020304" pitchFamily="18" charset="0"/>
                        </a:rPr>
                        <a:t>e</a:t>
                      </a: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2-4</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379663"/>
                  </a:ext>
                </a:extLst>
              </a:tr>
              <a:tr h="697955">
                <a:tc>
                  <a:txBody>
                    <a:bodyPr/>
                    <a:lstStyle/>
                    <a:p>
                      <a:pPr marL="0" marR="0" indent="0" algn="just" fontAlgn="ctr">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CTE 4 Thruster life-time (hours)</a:t>
                      </a:r>
                      <a:endParaRPr lang="en-US" sz="2300" b="0" i="0" u="none" strike="noStrike" dirty="0">
                        <a:effectLst/>
                        <a:latin typeface="Arial" panose="020B0604020202020204" pitchFamily="34" charset="0"/>
                      </a:endParaRPr>
                    </a:p>
                  </a:txBody>
                  <a:tcPr marL="87184" marR="87184" marT="121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21,000-35,000</a:t>
                      </a:r>
                      <a:endParaRPr lang="en-US" sz="2300" b="0" i="0" u="none" strike="noStrike" dirty="0">
                        <a:effectLst/>
                        <a:latin typeface="Arial" panose="020B0604020202020204" pitchFamily="34" charset="0"/>
                      </a:endParaRPr>
                    </a:p>
                    <a:p>
                      <a:pPr marL="0" marR="0" indent="0" algn="ctr"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(depends on electric propulsion</a:t>
                      </a:r>
                    </a:p>
                    <a:p>
                      <a:pPr marL="0" marR="0" indent="0" algn="ctr"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system choice)</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632497"/>
                  </a:ext>
                </a:extLst>
              </a:tr>
              <a:tr h="271723">
                <a:tc>
                  <a:txBody>
                    <a:bodyPr/>
                    <a:lstStyle/>
                    <a:p>
                      <a:pPr marL="0" marR="0" indent="0" algn="just"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CTE 2 outlet/CTE 5 inlet temp (K)</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550-750</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432645"/>
                  </a:ext>
                </a:extLst>
              </a:tr>
              <a:tr h="271723">
                <a:tc>
                  <a:txBody>
                    <a:bodyPr/>
                    <a:lstStyle/>
                    <a:p>
                      <a:pPr marL="0" marR="0" indent="0" algn="just"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CTE 5 outlet/CTE 2 compressor inlet temp (K)</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400" b="0" i="0" u="none" strike="noStrike" dirty="0">
                          <a:effectLst/>
                          <a:latin typeface="Calibri" panose="020F0502020204030204" pitchFamily="34" charset="0"/>
                          <a:ea typeface="Times" panose="02020603050405020304" pitchFamily="18" charset="0"/>
                          <a:cs typeface="Times New Roman" panose="02020603050405020304" pitchFamily="18" charset="0"/>
                        </a:rPr>
                        <a:t>325-500</a:t>
                      </a:r>
                      <a:endParaRPr lang="en-US" sz="2300" b="0" i="0" u="none" strike="noStrike" dirty="0">
                        <a:effectLst/>
                        <a:latin typeface="Arial" panose="020B0604020202020204" pitchFamily="34" charset="0"/>
                      </a:endParaRPr>
                    </a:p>
                  </a:txBody>
                  <a:tcPr marL="87184" marR="87184" marT="121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736290"/>
                  </a:ext>
                </a:extLst>
              </a:tr>
            </a:tbl>
          </a:graphicData>
        </a:graphic>
      </p:graphicFrame>
    </p:spTree>
    <p:extLst>
      <p:ext uri="{BB962C8B-B14F-4D97-AF65-F5344CB8AC3E}">
        <p14:creationId xmlns:p14="http://schemas.microsoft.com/office/powerpoint/2010/main" val="1574766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9060"/>
            <a:ext cx="9547860" cy="998220"/>
          </a:xfrm>
        </p:spPr>
        <p:txBody>
          <a:bodyPr/>
          <a:lstStyle/>
          <a:p>
            <a:r>
              <a:rPr lang="en-US" b="1" dirty="0">
                <a:latin typeface="+mn-lt"/>
              </a:rPr>
              <a:t>Technology Maturation Plan (TMP) – Technical Approach</a:t>
            </a:r>
          </a:p>
        </p:txBody>
      </p:sp>
      <p:sp>
        <p:nvSpPr>
          <p:cNvPr id="5" name="Rectangle 5"/>
          <p:cNvSpPr>
            <a:spLocks noGrp="1" noChangeArrowheads="1"/>
          </p:cNvSpPr>
          <p:nvPr>
            <p:ph idx="1"/>
          </p:nvPr>
        </p:nvSpPr>
        <p:spPr>
          <a:xfrm>
            <a:off x="223646" y="1278996"/>
            <a:ext cx="11754994" cy="5319924"/>
          </a:xfrm>
        </p:spPr>
        <p:txBody>
          <a:bodyPr/>
          <a:lstStyle/>
          <a:p>
            <a:pPr marL="622300" lvl="1" indent="-342900">
              <a:spcAft>
                <a:spcPct val="20000"/>
              </a:spcAft>
            </a:pPr>
            <a:r>
              <a:rPr lang="en-US" sz="2000" dirty="0">
                <a:latin typeface="+mn-lt"/>
              </a:rPr>
              <a:t>SNP has drafted a Technology Maturation Plan (TMP) based on inputs provided by the technical community.</a:t>
            </a:r>
          </a:p>
          <a:p>
            <a:pPr marL="622300" lvl="1" indent="-342900">
              <a:spcAft>
                <a:spcPct val="20000"/>
              </a:spcAft>
            </a:pPr>
            <a:r>
              <a:rPr lang="en-US" sz="2000" dirty="0">
                <a:latin typeface="+mn-lt"/>
              </a:rPr>
              <a:t>The plan is based on developing and maturing the technologies that support an order of 1 MW</a:t>
            </a:r>
            <a:r>
              <a:rPr lang="en-US" sz="2000" baseline="-25000" dirty="0">
                <a:latin typeface="+mn-lt"/>
              </a:rPr>
              <a:t>e</a:t>
            </a:r>
            <a:r>
              <a:rPr lang="en-US" sz="2000" dirty="0">
                <a:latin typeface="+mn-lt"/>
              </a:rPr>
              <a:t> electric propulsion capability.</a:t>
            </a:r>
          </a:p>
          <a:p>
            <a:pPr marL="622300" lvl="1" indent="-342900">
              <a:spcAft>
                <a:spcPct val="20000"/>
              </a:spcAft>
            </a:pPr>
            <a:r>
              <a:rPr lang="en-US" sz="2000" dirty="0">
                <a:latin typeface="+mn-lt"/>
              </a:rPr>
              <a:t>The primary goal of the TMP is to </a:t>
            </a:r>
            <a:r>
              <a:rPr lang="en-US" sz="2000" b="1" u="sng" dirty="0">
                <a:latin typeface="+mn-lt"/>
              </a:rPr>
              <a:t>build and test hardware</a:t>
            </a:r>
            <a:r>
              <a:rPr lang="en-US" sz="2000" b="1" dirty="0">
                <a:latin typeface="+mn-lt"/>
              </a:rPr>
              <a:t> </a:t>
            </a:r>
            <a:r>
              <a:rPr lang="en-US" sz="2000" dirty="0">
                <a:latin typeface="+mn-lt"/>
              </a:rPr>
              <a:t>at relevant conditions (i.e. temperatures, power-levels, etc.) and demonstrate the achievement of Key Performance Parameters (KPPs) to inform a potential down-select between NTP and NEP for the human Mars mission.</a:t>
            </a:r>
          </a:p>
          <a:p>
            <a:pPr marL="622300" lvl="1" indent="-342900">
              <a:spcAft>
                <a:spcPct val="20000"/>
              </a:spcAft>
            </a:pPr>
            <a:r>
              <a:rPr lang="en-US" sz="2000" dirty="0">
                <a:latin typeface="+mn-lt"/>
              </a:rPr>
              <a:t>Lower performance options may be preferable to those with the higher performance based on manufacturability, operability, testability, cost, industry alignment, and other related investments.</a:t>
            </a:r>
          </a:p>
          <a:p>
            <a:pPr marL="622300" lvl="1" indent="-342900">
              <a:spcAft>
                <a:spcPct val="20000"/>
              </a:spcAft>
            </a:pPr>
            <a:r>
              <a:rPr lang="en-US" sz="2000" dirty="0">
                <a:latin typeface="+mn-lt"/>
              </a:rPr>
              <a:t>Complementary modeling efforts will be undertaken within the CTEs as adjuncts to hardware demonstration and to inform Failure Modes and Effects Analyses (FMEA).</a:t>
            </a:r>
          </a:p>
          <a:p>
            <a:pPr marL="622300" lvl="1" indent="-342900">
              <a:spcAft>
                <a:spcPct val="20000"/>
              </a:spcAft>
            </a:pPr>
            <a:r>
              <a:rPr lang="en-US" sz="2000" dirty="0">
                <a:latin typeface="+mn-lt"/>
              </a:rPr>
              <a:t>A parallel system-level modeling effort (already underway), anchored to test data as it becomes available, will continuously refine the KPPs to provide guidance to the project on the technology maturation effort.</a:t>
            </a:r>
          </a:p>
          <a:p>
            <a:pPr marL="622300" lvl="1" indent="-342900">
              <a:spcAft>
                <a:spcPct val="20000"/>
              </a:spcAft>
            </a:pPr>
            <a:r>
              <a:rPr lang="en-US" sz="2000" dirty="0">
                <a:latin typeface="+mn-lt"/>
              </a:rPr>
              <a:t>Technology maturation solutions should take advantage of recent and ongoing multi-agency investments and, where feasible, advance a strategy that aligns with industry participation.</a:t>
            </a:r>
          </a:p>
        </p:txBody>
      </p:sp>
    </p:spTree>
    <p:extLst>
      <p:ext uri="{BB962C8B-B14F-4D97-AF65-F5344CB8AC3E}">
        <p14:creationId xmlns:p14="http://schemas.microsoft.com/office/powerpoint/2010/main" val="20203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420" y="106680"/>
            <a:ext cx="9517380" cy="990600"/>
          </a:xfrm>
        </p:spPr>
        <p:txBody>
          <a:bodyPr/>
          <a:lstStyle/>
          <a:p>
            <a:r>
              <a:rPr lang="en-US" b="1" dirty="0">
                <a:latin typeface="+mn-lt"/>
              </a:rPr>
              <a:t>Technology Maturation Plan (TMP) – Programmatic Approach</a:t>
            </a:r>
          </a:p>
        </p:txBody>
      </p:sp>
      <p:sp>
        <p:nvSpPr>
          <p:cNvPr id="5" name="Rectangle 5"/>
          <p:cNvSpPr>
            <a:spLocks noGrp="1" noChangeArrowheads="1"/>
          </p:cNvSpPr>
          <p:nvPr>
            <p:ph idx="1"/>
          </p:nvPr>
        </p:nvSpPr>
        <p:spPr>
          <a:xfrm>
            <a:off x="609599" y="1354996"/>
            <a:ext cx="10972801" cy="5160104"/>
          </a:xfrm>
        </p:spPr>
        <p:txBody>
          <a:bodyPr/>
          <a:lstStyle/>
          <a:p>
            <a:pPr marL="622300" lvl="1" indent="-342900">
              <a:spcAft>
                <a:spcPct val="20000"/>
              </a:spcAft>
            </a:pPr>
            <a:r>
              <a:rPr lang="en-US" sz="2000" dirty="0">
                <a:latin typeface="+mn-lt"/>
              </a:rPr>
              <a:t>This TMP was written to directly address the issues with past NEP efforts that were identified in the NESC and National Academies reports.</a:t>
            </a:r>
          </a:p>
          <a:p>
            <a:pPr marL="622300" lvl="1" indent="-342900">
              <a:spcAft>
                <a:spcPct val="20000"/>
              </a:spcAft>
            </a:pPr>
            <a:r>
              <a:rPr lang="en-US" sz="2000" dirty="0">
                <a:latin typeface="+mn-lt"/>
              </a:rPr>
              <a:t>The TMP proposes milestone-driven schedules for the specific technologies considered.  TMP milestones were chosen to assure that TRL advancement has occurred when the milestones are met.</a:t>
            </a:r>
          </a:p>
          <a:p>
            <a:pPr marL="622300" lvl="1" indent="-342900">
              <a:spcAft>
                <a:spcPct val="20000"/>
              </a:spcAft>
            </a:pPr>
            <a:r>
              <a:rPr lang="en-US" sz="2000" dirty="0">
                <a:latin typeface="+mn-lt"/>
              </a:rPr>
              <a:t>The plan embodied within the TMP will demonstrate advancement of NEP component technologies and CTEs (subsystems) to TRL 4 and then TRL 5 within 4 years of program start.</a:t>
            </a:r>
          </a:p>
          <a:p>
            <a:pPr marL="622300" lvl="1" indent="-342900">
              <a:spcAft>
                <a:spcPct val="20000"/>
              </a:spcAft>
            </a:pPr>
            <a:r>
              <a:rPr lang="en-US" sz="2000" dirty="0">
                <a:latin typeface="+mn-lt"/>
              </a:rPr>
              <a:t>Non-Advocate Reviews (NARs) will be held at major decision points in the schedule and to make final determination of TRL advancement.</a:t>
            </a:r>
            <a:endParaRPr lang="en-US" sz="2000" b="1" u="sng" dirty="0">
              <a:latin typeface="+mn-lt"/>
            </a:endParaRPr>
          </a:p>
          <a:p>
            <a:pPr marL="622300" lvl="1" indent="-342900">
              <a:spcAft>
                <a:spcPct val="20000"/>
              </a:spcAft>
            </a:pPr>
            <a:r>
              <a:rPr lang="en-US" sz="2000" b="1" u="sng" dirty="0">
                <a:latin typeface="+mn-lt"/>
              </a:rPr>
              <a:t>Technologies not explicitly included in the TMP can still be proposed and considered</a:t>
            </a:r>
            <a:r>
              <a:rPr lang="en-US" sz="2000" dirty="0">
                <a:latin typeface="+mn-lt"/>
              </a:rPr>
              <a:t>.  It was not possible for the SNP team to develop a TMP that included all possible technologies. </a:t>
            </a:r>
          </a:p>
          <a:p>
            <a:pPr marL="914400" lvl="2" indent="-342900">
              <a:spcAft>
                <a:spcPct val="20000"/>
              </a:spcAft>
              <a:buFont typeface="Arial" panose="020B0604020202020204" pitchFamily="34" charset="0"/>
              <a:buChar char="•"/>
            </a:pPr>
            <a:r>
              <a:rPr lang="en-US" sz="2000" dirty="0">
                <a:latin typeface="+mn-lt"/>
              </a:rPr>
              <a:t>Any technology not in the TMP that is proposed by an offeror must include a maturation plan calling out specific milestones that demonstrate advancement of those technologies progressively through TRL 4 and TRL 5.  The proposed milestones and schedules must be justified and supported with the same rigor and to the same standards as found in this TMP.</a:t>
            </a:r>
          </a:p>
        </p:txBody>
      </p:sp>
    </p:spTree>
    <p:extLst>
      <p:ext uri="{BB962C8B-B14F-4D97-AF65-F5344CB8AC3E}">
        <p14:creationId xmlns:p14="http://schemas.microsoft.com/office/powerpoint/2010/main" val="3406379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21920"/>
            <a:ext cx="9563100" cy="944880"/>
          </a:xfrm>
        </p:spPr>
        <p:txBody>
          <a:bodyPr/>
          <a:lstStyle/>
          <a:p>
            <a:r>
              <a:rPr lang="en-US" b="1" dirty="0">
                <a:latin typeface="+mn-lt"/>
              </a:rPr>
              <a:t>Nominal Technology Selections in the TMP</a:t>
            </a:r>
          </a:p>
        </p:txBody>
      </p:sp>
      <p:sp>
        <p:nvSpPr>
          <p:cNvPr id="5" name="Rectangle 5"/>
          <p:cNvSpPr>
            <a:spLocks noGrp="1" noChangeArrowheads="1"/>
          </p:cNvSpPr>
          <p:nvPr>
            <p:ph idx="1"/>
          </p:nvPr>
        </p:nvSpPr>
        <p:spPr>
          <a:xfrm>
            <a:off x="605659" y="1306629"/>
            <a:ext cx="10980682" cy="5343553"/>
          </a:xfrm>
        </p:spPr>
        <p:txBody>
          <a:bodyPr/>
          <a:lstStyle/>
          <a:p>
            <a:pPr lvl="1" indent="0" algn="just">
              <a:spcAft>
                <a:spcPts val="500"/>
              </a:spcAft>
              <a:buNone/>
            </a:pPr>
            <a:r>
              <a:rPr lang="en-US" dirty="0">
                <a:latin typeface="+mn-lt"/>
              </a:rPr>
              <a:t>Based on the TIMs and discussion with SMEs, a number of down-selects were made by SNP for the TMP.  These down-selects were made based on assessments of a combination of TRL and AD</a:t>
            </a:r>
            <a:r>
              <a:rPr lang="en-US" baseline="30000" dirty="0">
                <a:latin typeface="+mn-lt"/>
              </a:rPr>
              <a:t>2</a:t>
            </a:r>
            <a:r>
              <a:rPr lang="en-US" dirty="0">
                <a:latin typeface="+mn-lt"/>
              </a:rPr>
              <a:t>.  In some cases, down-selects were made to one technology option, when the TRL/AD</a:t>
            </a:r>
            <a:r>
              <a:rPr lang="en-US" baseline="30000" dirty="0">
                <a:latin typeface="+mn-lt"/>
              </a:rPr>
              <a:t>2</a:t>
            </a:r>
            <a:r>
              <a:rPr lang="en-US" dirty="0">
                <a:latin typeface="+mn-lt"/>
              </a:rPr>
              <a:t> of alternatives was deemed excessively low/high.  Where no discrimination based on TRL/AD</a:t>
            </a:r>
            <a:r>
              <a:rPr lang="en-US" baseline="30000" dirty="0">
                <a:latin typeface="+mn-lt"/>
              </a:rPr>
              <a:t>2</a:t>
            </a:r>
            <a:r>
              <a:rPr lang="en-US" dirty="0">
                <a:latin typeface="+mn-lt"/>
              </a:rPr>
              <a:t> was possible, two options were retained.  </a:t>
            </a:r>
          </a:p>
          <a:p>
            <a:pPr marL="622300" lvl="1" indent="-342900" algn="just">
              <a:spcBef>
                <a:spcPts val="300"/>
              </a:spcBef>
              <a:spcAft>
                <a:spcPts val="400"/>
              </a:spcAft>
            </a:pPr>
            <a:r>
              <a:rPr lang="en-US" sz="1600" dirty="0">
                <a:latin typeface="+mn-lt"/>
              </a:rPr>
              <a:t>CTE-1 (RXS):</a:t>
            </a:r>
          </a:p>
          <a:p>
            <a:pPr marL="914400" lvl="2" indent="-342900" algn="just">
              <a:spcBef>
                <a:spcPts val="300"/>
              </a:spcBef>
              <a:spcAft>
                <a:spcPts val="400"/>
              </a:spcAft>
              <a:buFont typeface="Arial" panose="020B0604020202020204" pitchFamily="34" charset="0"/>
              <a:buChar char="•"/>
            </a:pPr>
            <a:r>
              <a:rPr lang="en-US" sz="1600" b="0" dirty="0">
                <a:latin typeface="+mn-lt"/>
              </a:rPr>
              <a:t>Gas Cooled </a:t>
            </a:r>
            <a:r>
              <a:rPr lang="en-US" sz="1600" dirty="0">
                <a:latin typeface="+mn-lt"/>
              </a:rPr>
              <a:t>or</a:t>
            </a:r>
            <a:r>
              <a:rPr lang="en-US" sz="1600" b="0" dirty="0">
                <a:latin typeface="+mn-lt"/>
              </a:rPr>
              <a:t> Heat Pipe</a:t>
            </a:r>
            <a:r>
              <a:rPr lang="en-US" sz="1600" dirty="0">
                <a:latin typeface="+mn-lt"/>
              </a:rPr>
              <a:t> Cooled Reactor</a:t>
            </a:r>
          </a:p>
          <a:p>
            <a:pPr marL="914400" lvl="2" indent="-342900" algn="just">
              <a:spcBef>
                <a:spcPts val="300"/>
              </a:spcBef>
              <a:spcAft>
                <a:spcPts val="400"/>
              </a:spcAft>
              <a:buFont typeface="Arial" panose="020B0604020202020204" pitchFamily="34" charset="0"/>
              <a:buChar char="•"/>
            </a:pPr>
            <a:r>
              <a:rPr lang="en-US" sz="1600" b="0" dirty="0">
                <a:latin typeface="+mn-lt"/>
              </a:rPr>
              <a:t>UN or UO</a:t>
            </a:r>
            <a:r>
              <a:rPr lang="en-US" sz="1600" b="0" baseline="-25000" dirty="0">
                <a:latin typeface="+mn-lt"/>
              </a:rPr>
              <a:t>2</a:t>
            </a:r>
            <a:r>
              <a:rPr lang="en-US" sz="1600" b="0" dirty="0">
                <a:latin typeface="+mn-lt"/>
              </a:rPr>
              <a:t> fuel with conventional fuel form</a:t>
            </a:r>
          </a:p>
          <a:p>
            <a:pPr marL="622300" lvl="1" indent="-342900" algn="just">
              <a:spcBef>
                <a:spcPts val="300"/>
              </a:spcBef>
              <a:spcAft>
                <a:spcPts val="400"/>
              </a:spcAft>
              <a:buFont typeface="Arial" panose="020B0604020202020204" pitchFamily="34" charset="0"/>
              <a:buChar char="•"/>
            </a:pPr>
            <a:r>
              <a:rPr lang="en-US" sz="1600" dirty="0">
                <a:latin typeface="+mn-lt"/>
              </a:rPr>
              <a:t>CTE-2 (PCS):</a:t>
            </a:r>
          </a:p>
          <a:p>
            <a:pPr marL="914400" lvl="2" indent="-342900">
              <a:spcBef>
                <a:spcPts val="300"/>
              </a:spcBef>
              <a:spcAft>
                <a:spcPts val="400"/>
              </a:spcAft>
              <a:buFont typeface="Arial" panose="020B0604020202020204" pitchFamily="34" charset="0"/>
              <a:buChar char="•"/>
            </a:pPr>
            <a:r>
              <a:rPr lang="en-US" sz="1600" dirty="0">
                <a:latin typeface="+mn-lt"/>
              </a:rPr>
              <a:t>Closed Cycle Brayton with He-Xe working fluid.  (Supercritical CO</a:t>
            </a:r>
            <a:r>
              <a:rPr lang="en-US" sz="1600" baseline="-25000" dirty="0">
                <a:latin typeface="+mn-lt"/>
              </a:rPr>
              <a:t>2</a:t>
            </a:r>
            <a:r>
              <a:rPr lang="en-US" sz="1600" dirty="0">
                <a:latin typeface="+mn-lt"/>
              </a:rPr>
              <a:t> was considered but not selected based on materials concerns and system modeling that showed it offered no system-level advantages over He-Xe</a:t>
            </a:r>
            <a:r>
              <a:rPr lang="en-US" sz="1600" baseline="30000" dirty="0">
                <a:latin typeface="+mn-lt"/>
              </a:rPr>
              <a:t>1</a:t>
            </a:r>
            <a:r>
              <a:rPr lang="en-US" sz="1600" dirty="0">
                <a:latin typeface="+mn-lt"/>
              </a:rPr>
              <a:t>)</a:t>
            </a:r>
          </a:p>
          <a:p>
            <a:pPr marL="622300" lvl="1" indent="-342900">
              <a:spcBef>
                <a:spcPts val="300"/>
              </a:spcBef>
              <a:spcAft>
                <a:spcPts val="400"/>
              </a:spcAft>
            </a:pPr>
            <a:r>
              <a:rPr lang="en-US" sz="1600" dirty="0">
                <a:latin typeface="+mn-lt"/>
              </a:rPr>
              <a:t>CTE-3 (PMAD):</a:t>
            </a:r>
          </a:p>
          <a:p>
            <a:pPr marL="914400" lvl="2" indent="-342900">
              <a:spcBef>
                <a:spcPts val="300"/>
              </a:spcBef>
              <a:spcAft>
                <a:spcPts val="400"/>
              </a:spcAft>
              <a:buFont typeface="Arial" panose="020B0604020202020204" pitchFamily="34" charset="0"/>
              <a:buChar char="•"/>
            </a:pPr>
            <a:r>
              <a:rPr lang="en-US" sz="1600" dirty="0">
                <a:latin typeface="+mn-lt"/>
              </a:rPr>
              <a:t>AC power transmission, f ~ 2 kHz, V ≤ 1,000 V</a:t>
            </a:r>
            <a:r>
              <a:rPr lang="en-US" sz="1600" baseline="-25000" dirty="0">
                <a:latin typeface="+mn-lt"/>
              </a:rPr>
              <a:t>ac</a:t>
            </a:r>
          </a:p>
          <a:p>
            <a:pPr marL="622300" lvl="1" indent="-342900">
              <a:spcBef>
                <a:spcPts val="300"/>
              </a:spcBef>
              <a:spcAft>
                <a:spcPts val="400"/>
              </a:spcAft>
              <a:buFont typeface="Arial" panose="020B0604020202020204" pitchFamily="34" charset="0"/>
              <a:buChar char="•"/>
            </a:pPr>
            <a:r>
              <a:rPr lang="en-US" sz="1600" dirty="0">
                <a:latin typeface="+mn-lt"/>
              </a:rPr>
              <a:t>CTE-4 (EPS):</a:t>
            </a:r>
          </a:p>
          <a:p>
            <a:pPr marL="914400" lvl="2" indent="-342900">
              <a:spcBef>
                <a:spcPts val="300"/>
              </a:spcBef>
              <a:spcAft>
                <a:spcPts val="400"/>
              </a:spcAft>
              <a:buFont typeface="Arial" panose="020B0604020202020204" pitchFamily="34" charset="0"/>
              <a:buChar char="•"/>
            </a:pPr>
            <a:r>
              <a:rPr lang="en-US" sz="1600" dirty="0">
                <a:latin typeface="+mn-lt"/>
              </a:rPr>
              <a:t>Hall Thruster, Xenon propellant, 100 kW</a:t>
            </a:r>
            <a:r>
              <a:rPr lang="en-US" sz="1600" baseline="-25000" dirty="0">
                <a:latin typeface="+mn-lt"/>
              </a:rPr>
              <a:t>e</a:t>
            </a:r>
            <a:r>
              <a:rPr lang="en-US" sz="1600" dirty="0">
                <a:latin typeface="+mn-lt"/>
              </a:rPr>
              <a:t> – 250 kW</a:t>
            </a:r>
            <a:r>
              <a:rPr lang="en-US" sz="1600" baseline="-25000" dirty="0">
                <a:latin typeface="+mn-lt"/>
              </a:rPr>
              <a:t>e</a:t>
            </a:r>
            <a:r>
              <a:rPr lang="en-US" sz="1600" dirty="0">
                <a:latin typeface="+mn-lt"/>
              </a:rPr>
              <a:t> per thruster</a:t>
            </a:r>
          </a:p>
          <a:p>
            <a:pPr marL="914400" lvl="2" indent="-342900">
              <a:spcBef>
                <a:spcPts val="300"/>
              </a:spcBef>
              <a:spcAft>
                <a:spcPts val="400"/>
              </a:spcAft>
              <a:buFont typeface="Arial" panose="020B0604020202020204" pitchFamily="34" charset="0"/>
              <a:buChar char="•"/>
            </a:pPr>
            <a:r>
              <a:rPr lang="en-US" sz="1600" dirty="0">
                <a:latin typeface="+mn-lt"/>
              </a:rPr>
              <a:t>MPD Thruster, Lithium propellant, 500 kW</a:t>
            </a:r>
            <a:r>
              <a:rPr lang="en-US" sz="1600" baseline="-25000" dirty="0">
                <a:latin typeface="+mn-lt"/>
              </a:rPr>
              <a:t>e</a:t>
            </a:r>
            <a:r>
              <a:rPr lang="en-US" sz="1600" dirty="0">
                <a:latin typeface="+mn-lt"/>
              </a:rPr>
              <a:t> – 1 MW</a:t>
            </a:r>
            <a:r>
              <a:rPr lang="en-US" sz="1600" baseline="-25000" dirty="0">
                <a:latin typeface="+mn-lt"/>
              </a:rPr>
              <a:t>e</a:t>
            </a:r>
            <a:r>
              <a:rPr lang="en-US" sz="1600" dirty="0">
                <a:latin typeface="+mn-lt"/>
              </a:rPr>
              <a:t> per thruster</a:t>
            </a:r>
          </a:p>
          <a:p>
            <a:pPr marL="622300" lvl="1" indent="-342900">
              <a:spcBef>
                <a:spcPts val="300"/>
              </a:spcBef>
              <a:spcAft>
                <a:spcPts val="400"/>
              </a:spcAft>
            </a:pPr>
            <a:r>
              <a:rPr lang="en-US" sz="1600" dirty="0">
                <a:latin typeface="+mn-lt"/>
              </a:rPr>
              <a:t>CTE-5 (PHRS):</a:t>
            </a:r>
          </a:p>
          <a:p>
            <a:pPr marL="914400" lvl="2" indent="-342900">
              <a:spcBef>
                <a:spcPts val="300"/>
              </a:spcBef>
              <a:spcAft>
                <a:spcPts val="400"/>
              </a:spcAft>
              <a:buFont typeface="Arial" panose="020B0604020202020204" pitchFamily="34" charset="0"/>
              <a:buChar char="•"/>
            </a:pPr>
            <a:r>
              <a:rPr lang="en-US" sz="1600" dirty="0">
                <a:latin typeface="+mn-lt"/>
              </a:rPr>
              <a:t>Liquid Metal (LM) pumped-loop trunk with heat pipe-based radiator panels</a:t>
            </a:r>
            <a:endParaRPr lang="en-US" sz="2000" b="1" dirty="0">
              <a:latin typeface="+mn-lt"/>
            </a:endParaRPr>
          </a:p>
          <a:p>
            <a:pPr lvl="1" indent="0">
              <a:spcAft>
                <a:spcPct val="20000"/>
              </a:spcAft>
              <a:buNone/>
            </a:pPr>
            <a:endParaRPr lang="en-US" sz="2400" b="1" dirty="0">
              <a:latin typeface="+mn-lt"/>
            </a:endParaRPr>
          </a:p>
        </p:txBody>
      </p:sp>
      <p:sp>
        <p:nvSpPr>
          <p:cNvPr id="4" name="TextBox 3">
            <a:extLst>
              <a:ext uri="{FF2B5EF4-FFF2-40B4-BE49-F238E27FC236}">
                <a16:creationId xmlns:a16="http://schemas.microsoft.com/office/drawing/2014/main" id="{15FD5957-EB71-482F-9A18-07E61E62F231}"/>
              </a:ext>
            </a:extLst>
          </p:cNvPr>
          <p:cNvSpPr txBox="1"/>
          <p:nvPr/>
        </p:nvSpPr>
        <p:spPr>
          <a:xfrm>
            <a:off x="8053409" y="4444826"/>
            <a:ext cx="3532932" cy="707886"/>
          </a:xfrm>
          <a:prstGeom prst="rect">
            <a:avLst/>
          </a:prstGeom>
          <a:noFill/>
        </p:spPr>
        <p:txBody>
          <a:bodyPr wrap="square" rtlCol="0">
            <a:spAutoFit/>
          </a:bodyPr>
          <a:lstStyle/>
          <a:p>
            <a:pPr algn="just"/>
            <a:r>
              <a:rPr lang="en-US" sz="1000" baseline="30000" dirty="0"/>
              <a:t>1 </a:t>
            </a:r>
            <a:r>
              <a:rPr lang="en-US" sz="1000" dirty="0"/>
              <a:t>R. Dyson </a:t>
            </a:r>
            <a:r>
              <a:rPr lang="en-US" sz="1000" i="1" dirty="0"/>
              <a:t>et al</a:t>
            </a:r>
            <a:r>
              <a:rPr lang="en-US" sz="1000" dirty="0"/>
              <a:t>., “Nuclear Electric Propulsion Brayton Power Conversion Working Fluid Considerations”, Nuclear and Emerging Technologies for Space (NETS) Conference, American Nuclear Society, Cleveland, OH, May 2022.</a:t>
            </a:r>
          </a:p>
        </p:txBody>
      </p:sp>
    </p:spTree>
    <p:extLst>
      <p:ext uri="{BB962C8B-B14F-4D97-AF65-F5344CB8AC3E}">
        <p14:creationId xmlns:p14="http://schemas.microsoft.com/office/powerpoint/2010/main" val="2749802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EF5B58-CAF5-48B9-9DFE-8E2746FA3BA1}"/>
              </a:ext>
            </a:extLst>
          </p:cNvPr>
          <p:cNvSpPr>
            <a:spLocks noGrp="1"/>
          </p:cNvSpPr>
          <p:nvPr>
            <p:ph type="sldNum" sz="quarter" idx="4"/>
          </p:nvPr>
        </p:nvSpPr>
        <p:spPr/>
        <p:txBody>
          <a:bodyPr/>
          <a:lstStyle/>
          <a:p>
            <a:fld id="{4336D8BB-1FBA-4ECE-B83B-DC345E7EB0EF}" type="slidenum">
              <a:rPr lang="en-US" smtClean="0"/>
              <a:pPr/>
              <a:t>16</a:t>
            </a:fld>
            <a:endParaRPr lang="en-US" dirty="0"/>
          </a:p>
        </p:txBody>
      </p:sp>
      <p:sp>
        <p:nvSpPr>
          <p:cNvPr id="3" name="TextBox 2">
            <a:extLst>
              <a:ext uri="{FF2B5EF4-FFF2-40B4-BE49-F238E27FC236}">
                <a16:creationId xmlns:a16="http://schemas.microsoft.com/office/drawing/2014/main" id="{1B778096-0237-4FFD-85DE-FE26C85D720F}"/>
              </a:ext>
            </a:extLst>
          </p:cNvPr>
          <p:cNvSpPr txBox="1"/>
          <p:nvPr/>
        </p:nvSpPr>
        <p:spPr>
          <a:xfrm>
            <a:off x="1402079" y="317354"/>
            <a:ext cx="9654541" cy="473857"/>
          </a:xfrm>
          <a:prstGeom prst="rect">
            <a:avLst/>
          </a:prstGeom>
          <a:noFill/>
        </p:spPr>
        <p:txBody>
          <a:bodyPr wrap="square" rtlCol="0">
            <a:spAutoFit/>
          </a:bodyPr>
          <a:lstStyle/>
          <a:p>
            <a:pPr algn="ctr"/>
            <a:r>
              <a:rPr lang="en-US" sz="2400" b="1" dirty="0">
                <a:solidFill>
                  <a:schemeClr val="bg1"/>
                </a:solidFill>
                <a:latin typeface="+mn-lt"/>
              </a:rPr>
              <a:t>Summary</a:t>
            </a:r>
          </a:p>
        </p:txBody>
      </p:sp>
      <p:sp>
        <p:nvSpPr>
          <p:cNvPr id="9" name="Content Placeholder 2">
            <a:extLst>
              <a:ext uri="{FF2B5EF4-FFF2-40B4-BE49-F238E27FC236}">
                <a16:creationId xmlns:a16="http://schemas.microsoft.com/office/drawing/2014/main" id="{2C748D19-7402-411F-836B-13534B180657}"/>
              </a:ext>
            </a:extLst>
          </p:cNvPr>
          <p:cNvSpPr txBox="1">
            <a:spLocks/>
          </p:cNvSpPr>
          <p:nvPr/>
        </p:nvSpPr>
        <p:spPr>
          <a:xfrm>
            <a:off x="602488" y="1375277"/>
            <a:ext cx="10987023" cy="5252025"/>
          </a:xfrm>
          <a:prstGeom prst="rect">
            <a:avLst/>
          </a:prstGeom>
        </p:spPr>
        <p:txBody>
          <a:bodyPr>
            <a:noAutofit/>
          </a:bodyPr>
          <a:lstStyle>
            <a:lvl1pPr marL="411480" indent="-411480" algn="l" defTabSz="548640" rtl="0" eaLnBrk="1" fontAlgn="base" hangingPunct="1">
              <a:spcBef>
                <a:spcPct val="20000"/>
              </a:spcBef>
              <a:spcAft>
                <a:spcPct val="0"/>
              </a:spcAft>
              <a:buFont typeface="Arial" pitchFamily="34" charset="0"/>
              <a:buChar char="•"/>
              <a:defRPr sz="3840" kern="1200">
                <a:solidFill>
                  <a:schemeClr val="tx1"/>
                </a:solidFill>
                <a:latin typeface="+mn-lt"/>
                <a:ea typeface="ＭＳ Ｐゴシック" charset="-128"/>
                <a:cs typeface="ＭＳ Ｐゴシック" charset="-128"/>
              </a:defRPr>
            </a:lvl1pPr>
            <a:lvl2pPr marL="891540" indent="-342900" algn="l" defTabSz="548640" rtl="0" eaLnBrk="1" fontAlgn="base" hangingPunct="1">
              <a:spcBef>
                <a:spcPct val="20000"/>
              </a:spcBef>
              <a:spcAft>
                <a:spcPct val="0"/>
              </a:spcAft>
              <a:buFont typeface="Arial" pitchFamily="34" charset="0"/>
              <a:buChar char="–"/>
              <a:defRPr sz="3360" kern="1200">
                <a:solidFill>
                  <a:schemeClr val="tx1"/>
                </a:solidFill>
                <a:latin typeface="+mn-lt"/>
                <a:ea typeface="ＭＳ Ｐゴシック" charset="-128"/>
                <a:cs typeface="+mn-cs"/>
              </a:defRPr>
            </a:lvl2pPr>
            <a:lvl3pPr marL="1371600" indent="-274320" algn="l" defTabSz="548640" rtl="0" eaLnBrk="1" fontAlgn="base" hangingPunct="1">
              <a:spcBef>
                <a:spcPct val="20000"/>
              </a:spcBef>
              <a:spcAft>
                <a:spcPct val="0"/>
              </a:spcAft>
              <a:buFont typeface="Arial" pitchFamily="34" charset="0"/>
              <a:buChar char="•"/>
              <a:defRPr sz="2880" kern="1200">
                <a:solidFill>
                  <a:schemeClr val="tx1"/>
                </a:solidFill>
                <a:latin typeface="+mn-lt"/>
                <a:ea typeface="ＭＳ Ｐゴシック" charset="-128"/>
                <a:cs typeface="+mn-cs"/>
              </a:defRPr>
            </a:lvl3pPr>
            <a:lvl4pPr marL="192024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4pPr>
            <a:lvl5pPr marL="246888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marR="0" indent="0">
              <a:spcBef>
                <a:spcPts val="0"/>
              </a:spcBef>
              <a:spcAft>
                <a:spcPts val="600"/>
              </a:spcAft>
            </a:pPr>
            <a:r>
              <a:rPr lang="en-US" sz="1800" b="1" dirty="0">
                <a:ea typeface="Times New Roman" panose="02020603050405020304" pitchFamily="18" charset="0"/>
                <a:cs typeface="Times New Roman" panose="02020603050405020304" pitchFamily="18" charset="0"/>
              </a:rPr>
              <a:t> </a:t>
            </a:r>
            <a:r>
              <a:rPr lang="en-US" sz="1800" b="1" dirty="0">
                <a:effectLst/>
                <a:ea typeface="Times New Roman" panose="02020603050405020304" pitchFamily="18" charset="0"/>
                <a:cs typeface="Times New Roman" panose="02020603050405020304" pitchFamily="18" charset="0"/>
              </a:rPr>
              <a:t>Drafting of a Technology Maturation Plan (TMP):</a:t>
            </a:r>
          </a:p>
          <a:p>
            <a:pPr marL="765810" lvl="1" indent="-285750">
              <a:spcBef>
                <a:spcPts val="0"/>
              </a:spcBef>
              <a:spcAft>
                <a:spcPts val="600"/>
              </a:spcAft>
              <a:buFont typeface="Arial" panose="020B0604020202020204" pitchFamily="34" charset="0"/>
              <a:buChar char="•"/>
            </a:pPr>
            <a:r>
              <a:rPr lang="en-US" sz="1800" dirty="0">
                <a:effectLst/>
                <a:ea typeface="Times New Roman" panose="02020603050405020304" pitchFamily="18" charset="0"/>
                <a:cs typeface="Times New Roman" panose="02020603050405020304" pitchFamily="18" charset="0"/>
              </a:rPr>
              <a:t>At the direction of NASA STMD, and in response to the findings of recent reviews by the NESC and the National Academies on the state of nuclear propulsion technology for human Mars missions, SNP has developed a TMP to guide the advancement of MW class NEP technology to TRL 5.</a:t>
            </a:r>
          </a:p>
          <a:p>
            <a:pPr marL="765810" lvl="1" indent="-285750">
              <a:spcBef>
                <a:spcPts val="0"/>
              </a:spcBef>
              <a:spcAft>
                <a:spcPts val="600"/>
              </a:spcAft>
              <a:buFont typeface="Arial" panose="020B0604020202020204" pitchFamily="34" charset="0"/>
              <a:buChar char="•"/>
            </a:pPr>
            <a:r>
              <a:rPr lang="en-US" sz="1800" dirty="0">
                <a:effectLst/>
                <a:ea typeface="Times New Roman" panose="02020603050405020304" pitchFamily="18" charset="0"/>
                <a:cs typeface="Times New Roman" panose="02020603050405020304" pitchFamily="18" charset="0"/>
              </a:rPr>
              <a:t>The TMP contains milestone-driven schedules for the advancement of all critical technologies required for a MW-class human Mars mission.</a:t>
            </a:r>
          </a:p>
          <a:p>
            <a:pPr marL="765810" lvl="1" indent="-285750">
              <a:spcBef>
                <a:spcPts val="0"/>
              </a:spcBef>
              <a:spcAft>
                <a:spcPts val="600"/>
              </a:spcAft>
              <a:buFont typeface="Arial" panose="020B0604020202020204" pitchFamily="34" charset="0"/>
              <a:buChar char="•"/>
            </a:pPr>
            <a:r>
              <a:rPr lang="en-US" sz="1800" dirty="0">
                <a:effectLst/>
                <a:ea typeface="Times New Roman" panose="02020603050405020304" pitchFamily="18" charset="0"/>
                <a:cs typeface="Times New Roman" panose="02020603050405020304" pitchFamily="18" charset="0"/>
              </a:rPr>
              <a:t>Technical milestones are hardware focused and set at relevant parameter values (power levels, temperatures, etc.) to insure that real technology advancement is demonstrated.</a:t>
            </a:r>
          </a:p>
          <a:p>
            <a:pPr marL="765810" lvl="1" indent="-285750">
              <a:spcBef>
                <a:spcPts val="0"/>
              </a:spcBef>
              <a:spcAft>
                <a:spcPts val="600"/>
              </a:spcAft>
              <a:buFont typeface="Arial" panose="020B0604020202020204" pitchFamily="34" charset="0"/>
              <a:buChar char="•"/>
            </a:pPr>
            <a:r>
              <a:rPr lang="en-US" sz="1800" dirty="0">
                <a:effectLst/>
                <a:ea typeface="Times New Roman" panose="02020603050405020304" pitchFamily="18" charset="0"/>
                <a:cs typeface="Times New Roman" panose="02020603050405020304" pitchFamily="18" charset="0"/>
              </a:rPr>
              <a:t>The milestones will be confirmed (or modified if necessary) by non-advocate review panels and all advancement claims will be accepted only after full non-advocate review (</a:t>
            </a:r>
            <a:r>
              <a:rPr lang="en-US" sz="1800">
                <a:effectLst/>
                <a:ea typeface="Times New Roman" panose="02020603050405020304" pitchFamily="18" charset="0"/>
                <a:cs typeface="Times New Roman" panose="02020603050405020304" pitchFamily="18" charset="0"/>
              </a:rPr>
              <a:t>NAR).</a:t>
            </a:r>
          </a:p>
          <a:p>
            <a:pPr marL="480060" lvl="1" indent="0">
              <a:spcBef>
                <a:spcPts val="0"/>
              </a:spcBef>
              <a:spcAft>
                <a:spcPts val="600"/>
              </a:spcAft>
              <a:buNone/>
            </a:pPr>
            <a:endParaRPr lang="en-US" sz="1800" b="1" cap="all" dirty="0">
              <a:effectLst/>
              <a:ea typeface="Times New Roman" panose="02020603050405020304" pitchFamily="18" charset="0"/>
              <a:cs typeface="Times New Roman" panose="02020603050405020304" pitchFamily="18" charset="0"/>
            </a:endParaRPr>
          </a:p>
          <a:p>
            <a:pPr marL="285750" indent="-285750">
              <a:spcBef>
                <a:spcPts val="0"/>
              </a:spcBef>
              <a:spcAft>
                <a:spcPts val="600"/>
              </a:spcAft>
            </a:pPr>
            <a:r>
              <a:rPr lang="en-US" sz="1800" b="1" dirty="0">
                <a:ea typeface="Times New Roman" panose="02020603050405020304" pitchFamily="18" charset="0"/>
                <a:cs typeface="Times New Roman" panose="02020603050405020304" pitchFamily="18" charset="0"/>
              </a:rPr>
              <a:t>Future Work:</a:t>
            </a:r>
          </a:p>
          <a:p>
            <a:pPr marL="765810" lvl="1" indent="-285750">
              <a:spcBef>
                <a:spcPts val="0"/>
              </a:spcBef>
              <a:spcAft>
                <a:spcPts val="600"/>
              </a:spcAft>
              <a:buFont typeface="Arial" panose="020B0604020202020204" pitchFamily="34" charset="0"/>
              <a:buChar char="•"/>
            </a:pPr>
            <a:r>
              <a:rPr lang="en-US" sz="1800" dirty="0">
                <a:effectLst/>
                <a:ea typeface="Times New Roman" panose="02020603050405020304" pitchFamily="18" charset="0"/>
                <a:cs typeface="Times New Roman" panose="02020603050405020304" pitchFamily="18" charset="0"/>
              </a:rPr>
              <a:t>Complete full review of TMP (including NAR) in early 2023</a:t>
            </a:r>
          </a:p>
          <a:p>
            <a:pPr marL="765810" lvl="1" indent="-285750">
              <a:spcBef>
                <a:spcPts val="0"/>
              </a:spcBef>
              <a:spcAft>
                <a:spcPts val="600"/>
              </a:spcAft>
              <a:buFont typeface="Arial" panose="020B0604020202020204" pitchFamily="34" charset="0"/>
              <a:buChar char="•"/>
            </a:pPr>
            <a:r>
              <a:rPr lang="en-US" sz="1800" dirty="0">
                <a:ea typeface="Times New Roman" panose="02020603050405020304" pitchFamily="18" charset="0"/>
                <a:cs typeface="Times New Roman" panose="02020603050405020304" pitchFamily="18" charset="0"/>
              </a:rPr>
              <a:t>I</a:t>
            </a:r>
            <a:r>
              <a:rPr lang="en-US" sz="1800" dirty="0">
                <a:effectLst/>
                <a:ea typeface="Times New Roman" panose="02020603050405020304" pitchFamily="18" charset="0"/>
                <a:cs typeface="Times New Roman" panose="02020603050405020304" pitchFamily="18" charset="0"/>
              </a:rPr>
              <a:t>nitiate NEP development according to the TMP, if funding becomes available.</a:t>
            </a:r>
          </a:p>
          <a:p>
            <a:pPr marL="765810" lvl="1" indent="-285750">
              <a:spcBef>
                <a:spcPts val="0"/>
              </a:spcBef>
              <a:spcAft>
                <a:spcPts val="600"/>
              </a:spcAft>
              <a:buFont typeface="Arial" panose="020B0604020202020204" pitchFamily="34" charset="0"/>
              <a:buChar char="•"/>
            </a:pPr>
            <a:r>
              <a:rPr lang="en-US" sz="1800" dirty="0">
                <a:effectLst/>
                <a:ea typeface="Times New Roman" panose="02020603050405020304" pitchFamily="18" charset="0"/>
                <a:cs typeface="Times New Roman" panose="02020603050405020304" pitchFamily="18" charset="0"/>
              </a:rPr>
              <a:t>SNP is also pursuing cost-sharing partnerships with other NASA projects and government agencies to advance NEP technology.</a:t>
            </a:r>
          </a:p>
        </p:txBody>
      </p:sp>
    </p:spTree>
    <p:extLst>
      <p:ext uri="{BB962C8B-B14F-4D97-AF65-F5344CB8AC3E}">
        <p14:creationId xmlns:p14="http://schemas.microsoft.com/office/powerpoint/2010/main" val="358573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EF5B58-CAF5-48B9-9DFE-8E2746FA3BA1}"/>
              </a:ext>
            </a:extLst>
          </p:cNvPr>
          <p:cNvSpPr>
            <a:spLocks noGrp="1"/>
          </p:cNvSpPr>
          <p:nvPr>
            <p:ph type="sldNum" sz="quarter" idx="4"/>
          </p:nvPr>
        </p:nvSpPr>
        <p:spPr/>
        <p:txBody>
          <a:bodyPr/>
          <a:lstStyle/>
          <a:p>
            <a:fld id="{4336D8BB-1FBA-4ECE-B83B-DC345E7EB0EF}" type="slidenum">
              <a:rPr lang="en-US" smtClean="0"/>
              <a:pPr/>
              <a:t>2</a:t>
            </a:fld>
            <a:endParaRPr lang="en-US" dirty="0"/>
          </a:p>
        </p:txBody>
      </p:sp>
      <p:sp>
        <p:nvSpPr>
          <p:cNvPr id="3" name="TextBox 2">
            <a:extLst>
              <a:ext uri="{FF2B5EF4-FFF2-40B4-BE49-F238E27FC236}">
                <a16:creationId xmlns:a16="http://schemas.microsoft.com/office/drawing/2014/main" id="{1B778096-0237-4FFD-85DE-FE26C85D720F}"/>
              </a:ext>
            </a:extLst>
          </p:cNvPr>
          <p:cNvSpPr txBox="1"/>
          <p:nvPr/>
        </p:nvSpPr>
        <p:spPr>
          <a:xfrm>
            <a:off x="1356359" y="317354"/>
            <a:ext cx="9715501" cy="473857"/>
          </a:xfrm>
          <a:prstGeom prst="rect">
            <a:avLst/>
          </a:prstGeom>
          <a:noFill/>
        </p:spPr>
        <p:txBody>
          <a:bodyPr wrap="square" rtlCol="0">
            <a:spAutoFit/>
          </a:bodyPr>
          <a:lstStyle/>
          <a:p>
            <a:pPr algn="ctr"/>
            <a:r>
              <a:rPr lang="en-US" sz="2400" b="1" dirty="0">
                <a:solidFill>
                  <a:schemeClr val="bg1"/>
                </a:solidFill>
                <a:latin typeface="+mn-lt"/>
              </a:rPr>
              <a:t>Outline</a:t>
            </a:r>
          </a:p>
        </p:txBody>
      </p:sp>
      <p:sp>
        <p:nvSpPr>
          <p:cNvPr id="9" name="Content Placeholder 2">
            <a:extLst>
              <a:ext uri="{FF2B5EF4-FFF2-40B4-BE49-F238E27FC236}">
                <a16:creationId xmlns:a16="http://schemas.microsoft.com/office/drawing/2014/main" id="{2C748D19-7402-411F-836B-13534B180657}"/>
              </a:ext>
            </a:extLst>
          </p:cNvPr>
          <p:cNvSpPr txBox="1">
            <a:spLocks/>
          </p:cNvSpPr>
          <p:nvPr/>
        </p:nvSpPr>
        <p:spPr>
          <a:xfrm>
            <a:off x="609600" y="1315875"/>
            <a:ext cx="10972800" cy="5120029"/>
          </a:xfrm>
          <a:prstGeom prst="rect">
            <a:avLst/>
          </a:prstGeom>
        </p:spPr>
        <p:txBody>
          <a:bodyPr>
            <a:noAutofit/>
          </a:bodyPr>
          <a:lstStyle>
            <a:lvl1pPr marL="411480" indent="-411480" algn="l" defTabSz="548640" rtl="0" eaLnBrk="1" fontAlgn="base" hangingPunct="1">
              <a:spcBef>
                <a:spcPct val="20000"/>
              </a:spcBef>
              <a:spcAft>
                <a:spcPct val="0"/>
              </a:spcAft>
              <a:buFont typeface="Arial" pitchFamily="34" charset="0"/>
              <a:buChar char="•"/>
              <a:defRPr sz="3840" kern="1200">
                <a:solidFill>
                  <a:schemeClr val="tx1"/>
                </a:solidFill>
                <a:latin typeface="+mn-lt"/>
                <a:ea typeface="ＭＳ Ｐゴシック" charset="-128"/>
                <a:cs typeface="ＭＳ Ｐゴシック" charset="-128"/>
              </a:defRPr>
            </a:lvl1pPr>
            <a:lvl2pPr marL="891540" indent="-342900" algn="l" defTabSz="548640" rtl="0" eaLnBrk="1" fontAlgn="base" hangingPunct="1">
              <a:spcBef>
                <a:spcPct val="20000"/>
              </a:spcBef>
              <a:spcAft>
                <a:spcPct val="0"/>
              </a:spcAft>
              <a:buFont typeface="Arial" pitchFamily="34" charset="0"/>
              <a:buChar char="–"/>
              <a:defRPr sz="3360" kern="1200">
                <a:solidFill>
                  <a:schemeClr val="tx1"/>
                </a:solidFill>
                <a:latin typeface="+mn-lt"/>
                <a:ea typeface="ＭＳ Ｐゴシック" charset="-128"/>
                <a:cs typeface="+mn-cs"/>
              </a:defRPr>
            </a:lvl2pPr>
            <a:lvl3pPr marL="1371600" indent="-274320" algn="l" defTabSz="548640" rtl="0" eaLnBrk="1" fontAlgn="base" hangingPunct="1">
              <a:spcBef>
                <a:spcPct val="20000"/>
              </a:spcBef>
              <a:spcAft>
                <a:spcPct val="0"/>
              </a:spcAft>
              <a:buFont typeface="Arial" pitchFamily="34" charset="0"/>
              <a:buChar char="•"/>
              <a:defRPr sz="2880" kern="1200">
                <a:solidFill>
                  <a:schemeClr val="tx1"/>
                </a:solidFill>
                <a:latin typeface="+mn-lt"/>
                <a:ea typeface="ＭＳ Ｐゴシック" charset="-128"/>
                <a:cs typeface="+mn-cs"/>
              </a:defRPr>
            </a:lvl3pPr>
            <a:lvl4pPr marL="192024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4pPr>
            <a:lvl5pPr marL="246888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a:spcBef>
                <a:spcPts val="0"/>
              </a:spcBef>
              <a:spcAft>
                <a:spcPts val="1200"/>
              </a:spcAft>
            </a:pPr>
            <a:r>
              <a:rPr lang="en-US" sz="2000" b="1" dirty="0"/>
              <a:t>The SNP NEP Team</a:t>
            </a:r>
          </a:p>
          <a:p>
            <a:pPr marL="0">
              <a:spcBef>
                <a:spcPts val="0"/>
              </a:spcBef>
              <a:spcAft>
                <a:spcPts val="1200"/>
              </a:spcAft>
            </a:pPr>
            <a:r>
              <a:rPr lang="en-US" sz="2000" b="1" dirty="0"/>
              <a:t>A Brief History of Nuclear Electric Propulsion</a:t>
            </a:r>
          </a:p>
          <a:p>
            <a:pPr marL="0">
              <a:spcBef>
                <a:spcPts val="0"/>
              </a:spcBef>
              <a:spcAft>
                <a:spcPts val="1200"/>
              </a:spcAft>
            </a:pPr>
            <a:r>
              <a:rPr lang="en-US" sz="2000" b="1" dirty="0"/>
              <a:t>NEP/Chem Hybrid Propulsion System</a:t>
            </a:r>
          </a:p>
          <a:p>
            <a:pPr marL="0">
              <a:spcBef>
                <a:spcPts val="0"/>
              </a:spcBef>
              <a:spcAft>
                <a:spcPts val="1200"/>
              </a:spcAft>
            </a:pPr>
            <a:r>
              <a:rPr lang="en-US" sz="2000" b="1" dirty="0">
                <a:latin typeface="+mn-lt"/>
              </a:rPr>
              <a:t>Comparison of NTP and NEP-Chem for a Human Mars Mission</a:t>
            </a:r>
            <a:endParaRPr lang="en-US" sz="2000" b="1" dirty="0"/>
          </a:p>
          <a:p>
            <a:pPr marL="0">
              <a:spcBef>
                <a:spcPts val="0"/>
              </a:spcBef>
              <a:spcAft>
                <a:spcPts val="1200"/>
              </a:spcAft>
            </a:pPr>
            <a:r>
              <a:rPr lang="en-US" sz="2000" b="1" dirty="0">
                <a:latin typeface="+mn-lt"/>
              </a:rPr>
              <a:t>Current Status of NEP According to Recent Independent Reviews</a:t>
            </a:r>
            <a:endParaRPr lang="en-US" sz="2000" b="1" dirty="0"/>
          </a:p>
          <a:p>
            <a:pPr marL="0">
              <a:spcBef>
                <a:spcPts val="0"/>
              </a:spcBef>
              <a:spcAft>
                <a:spcPts val="1200"/>
              </a:spcAft>
            </a:pPr>
            <a:r>
              <a:rPr lang="en-US" sz="2000" b="1" dirty="0">
                <a:latin typeface="Calibri" panose="020F0502020204030204" pitchFamily="34" charset="0"/>
                <a:cs typeface="Calibri" panose="020F0502020204030204" pitchFamily="34" charset="0"/>
              </a:rPr>
              <a:t>Nuclear Electric Propulsion (NEP): Subsystem Categorization</a:t>
            </a:r>
          </a:p>
          <a:p>
            <a:pPr marL="0">
              <a:spcBef>
                <a:spcPts val="0"/>
              </a:spcBef>
              <a:spcAft>
                <a:spcPts val="1200"/>
              </a:spcAft>
            </a:pPr>
            <a:r>
              <a:rPr lang="en-US" sz="2000" b="1" dirty="0">
                <a:latin typeface="+mn-lt"/>
              </a:rPr>
              <a:t>SNP Assessment of Current State of the Art for NEP</a:t>
            </a:r>
          </a:p>
          <a:p>
            <a:pPr marL="0">
              <a:spcBef>
                <a:spcPts val="0"/>
              </a:spcBef>
              <a:spcAft>
                <a:spcPts val="1200"/>
              </a:spcAft>
            </a:pPr>
            <a:r>
              <a:rPr lang="en-US" sz="2000" b="1" dirty="0">
                <a:latin typeface="+mn-lt"/>
              </a:rPr>
              <a:t>NEP System Integration Model (NEP-SIM)</a:t>
            </a:r>
          </a:p>
          <a:p>
            <a:pPr marL="0">
              <a:spcBef>
                <a:spcPts val="0"/>
              </a:spcBef>
              <a:spcAft>
                <a:spcPts val="1200"/>
              </a:spcAft>
            </a:pPr>
            <a:r>
              <a:rPr lang="en-US" sz="2000" b="1" dirty="0">
                <a:latin typeface="+mn-lt"/>
              </a:rPr>
              <a:t>Initial Key Performance Parameters (KPPs)</a:t>
            </a:r>
          </a:p>
          <a:p>
            <a:pPr marL="0">
              <a:spcBef>
                <a:spcPts val="0"/>
              </a:spcBef>
              <a:spcAft>
                <a:spcPts val="1200"/>
              </a:spcAft>
            </a:pPr>
            <a:r>
              <a:rPr lang="en-US" sz="2000" b="1" dirty="0">
                <a:latin typeface="+mn-lt"/>
              </a:rPr>
              <a:t>Technology Maturation Plan (TMP) – Technical and Programmatic Approach</a:t>
            </a:r>
            <a:endParaRPr lang="en-US" sz="2000" b="1" dirty="0"/>
          </a:p>
          <a:p>
            <a:pPr marL="0">
              <a:spcBef>
                <a:spcPts val="0"/>
              </a:spcBef>
              <a:spcAft>
                <a:spcPts val="1200"/>
              </a:spcAft>
            </a:pPr>
            <a:r>
              <a:rPr lang="en-US" sz="2000" b="1" dirty="0"/>
              <a:t>Summary</a:t>
            </a:r>
          </a:p>
        </p:txBody>
      </p:sp>
    </p:spTree>
    <p:extLst>
      <p:ext uri="{BB962C8B-B14F-4D97-AF65-F5344CB8AC3E}">
        <p14:creationId xmlns:p14="http://schemas.microsoft.com/office/powerpoint/2010/main" val="165926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EC65A5-8F03-49EF-BA75-125FACC80E65}"/>
              </a:ext>
            </a:extLst>
          </p:cNvPr>
          <p:cNvSpPr txBox="1"/>
          <p:nvPr/>
        </p:nvSpPr>
        <p:spPr>
          <a:xfrm>
            <a:off x="1411014" y="319278"/>
            <a:ext cx="9656379" cy="473857"/>
          </a:xfrm>
          <a:prstGeom prst="rect">
            <a:avLst/>
          </a:prstGeom>
          <a:noFill/>
        </p:spPr>
        <p:txBody>
          <a:bodyPr wrap="square" rtlCol="0">
            <a:spAutoFit/>
          </a:bodyPr>
          <a:lstStyle/>
          <a:p>
            <a:pPr algn="ctr"/>
            <a:r>
              <a:rPr lang="en-US" sz="2400" b="1" dirty="0">
                <a:solidFill>
                  <a:schemeClr val="bg1"/>
                </a:solidFill>
                <a:latin typeface="+mj-lt"/>
              </a:rPr>
              <a:t>The SNP NEP Team</a:t>
            </a:r>
          </a:p>
        </p:txBody>
      </p:sp>
      <p:sp>
        <p:nvSpPr>
          <p:cNvPr id="6" name="Rectangle 5">
            <a:extLst>
              <a:ext uri="{FF2B5EF4-FFF2-40B4-BE49-F238E27FC236}">
                <a16:creationId xmlns:a16="http://schemas.microsoft.com/office/drawing/2014/main" id="{CAFBAF60-19FF-4284-B911-9E63B3F7A64C}"/>
              </a:ext>
            </a:extLst>
          </p:cNvPr>
          <p:cNvSpPr txBox="1">
            <a:spLocks noChangeArrowheads="1"/>
          </p:cNvSpPr>
          <p:nvPr/>
        </p:nvSpPr>
        <p:spPr>
          <a:xfrm>
            <a:off x="602020" y="1164714"/>
            <a:ext cx="10987959" cy="5586606"/>
          </a:xfrm>
          <a:prstGeom prst="rect">
            <a:avLst/>
          </a:prstGeom>
        </p:spPr>
        <p:txBody>
          <a:bodyPr/>
          <a:lstStyle>
            <a:lvl1pPr marL="0" indent="0" algn="ctr" defTabSz="548640" rtl="0" eaLnBrk="1" fontAlgn="base" hangingPunct="1">
              <a:spcBef>
                <a:spcPct val="20000"/>
              </a:spcBef>
              <a:spcAft>
                <a:spcPct val="0"/>
              </a:spcAft>
              <a:buFont typeface="Arial" pitchFamily="34" charset="0"/>
              <a:buNone/>
              <a:defRPr sz="2400" kern="1200">
                <a:solidFill>
                  <a:schemeClr val="tx1">
                    <a:tint val="75000"/>
                  </a:schemeClr>
                </a:solidFill>
                <a:latin typeface="Arial" panose="020B0604020202020204" pitchFamily="34" charset="0"/>
                <a:ea typeface="ＭＳ Ｐゴシック" charset="-128"/>
                <a:cs typeface="Arial" panose="020B0604020202020204" pitchFamily="34" charset="0"/>
              </a:defRPr>
            </a:lvl1pPr>
            <a:lvl2pPr marL="548640" indent="0" algn="ctr" defTabSz="548640" rtl="0" eaLnBrk="1" fontAlgn="base" hangingPunct="1">
              <a:spcBef>
                <a:spcPct val="20000"/>
              </a:spcBef>
              <a:spcAft>
                <a:spcPct val="0"/>
              </a:spcAft>
              <a:buFont typeface="Arial" pitchFamily="34" charset="0"/>
              <a:buNone/>
              <a:defRPr sz="3360" kern="1200">
                <a:solidFill>
                  <a:schemeClr val="tx1">
                    <a:tint val="75000"/>
                  </a:schemeClr>
                </a:solidFill>
                <a:latin typeface="+mn-lt"/>
                <a:ea typeface="ＭＳ Ｐゴシック" charset="-128"/>
                <a:cs typeface="+mn-cs"/>
              </a:defRPr>
            </a:lvl2pPr>
            <a:lvl3pPr marL="1097280" indent="0" algn="ctr" defTabSz="548640" rtl="0" eaLnBrk="1" fontAlgn="base" hangingPunct="1">
              <a:spcBef>
                <a:spcPct val="20000"/>
              </a:spcBef>
              <a:spcAft>
                <a:spcPct val="0"/>
              </a:spcAft>
              <a:buFont typeface="Arial" pitchFamily="34" charset="0"/>
              <a:buNone/>
              <a:defRPr sz="2880" kern="1200">
                <a:solidFill>
                  <a:schemeClr val="tx1">
                    <a:tint val="75000"/>
                  </a:schemeClr>
                </a:solidFill>
                <a:latin typeface="+mn-lt"/>
                <a:ea typeface="ＭＳ Ｐゴシック" charset="-128"/>
                <a:cs typeface="+mn-cs"/>
              </a:defRPr>
            </a:lvl3pPr>
            <a:lvl4pPr marL="1645920" indent="0" algn="ctr" defTabSz="54864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ＭＳ Ｐゴシック" charset="-128"/>
                <a:cs typeface="+mn-cs"/>
              </a:defRPr>
            </a:lvl4pPr>
            <a:lvl5pPr marL="2194560" indent="0" algn="ctr" defTabSz="54864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ＭＳ Ｐゴシック" charset="-128"/>
                <a:cs typeface="+mn-cs"/>
              </a:defRPr>
            </a:lvl5pPr>
            <a:lvl6pPr marL="2743200" indent="0" algn="ctr" defTabSz="548640" rtl="0" eaLnBrk="1" latinLnBrk="0" hangingPunct="1">
              <a:spcBef>
                <a:spcPct val="20000"/>
              </a:spcBef>
              <a:buFont typeface="Arial"/>
              <a:buNone/>
              <a:defRPr sz="2400" kern="1200">
                <a:solidFill>
                  <a:schemeClr val="tx1">
                    <a:tint val="75000"/>
                  </a:schemeClr>
                </a:solidFill>
                <a:latin typeface="+mn-lt"/>
                <a:ea typeface="+mn-ea"/>
                <a:cs typeface="+mn-cs"/>
              </a:defRPr>
            </a:lvl6pPr>
            <a:lvl7pPr marL="3291840" indent="0" algn="ctr" defTabSz="548640" rtl="0" eaLnBrk="1" latinLnBrk="0" hangingPunct="1">
              <a:spcBef>
                <a:spcPct val="20000"/>
              </a:spcBef>
              <a:buFont typeface="Arial"/>
              <a:buNone/>
              <a:defRPr sz="2400" kern="1200">
                <a:solidFill>
                  <a:schemeClr val="tx1">
                    <a:tint val="75000"/>
                  </a:schemeClr>
                </a:solidFill>
                <a:latin typeface="+mn-lt"/>
                <a:ea typeface="+mn-ea"/>
                <a:cs typeface="+mn-cs"/>
              </a:defRPr>
            </a:lvl7pPr>
            <a:lvl8pPr marL="3840480" indent="0" algn="ctr" defTabSz="548640" rtl="0" eaLnBrk="1" latinLnBrk="0" hangingPunct="1">
              <a:spcBef>
                <a:spcPct val="20000"/>
              </a:spcBef>
              <a:buFont typeface="Arial"/>
              <a:buNone/>
              <a:defRPr sz="2400" kern="1200">
                <a:solidFill>
                  <a:schemeClr val="tx1">
                    <a:tint val="75000"/>
                  </a:schemeClr>
                </a:solidFill>
                <a:latin typeface="+mn-lt"/>
                <a:ea typeface="+mn-ea"/>
                <a:cs typeface="+mn-cs"/>
              </a:defRPr>
            </a:lvl8pPr>
            <a:lvl9pPr marL="4389120" indent="0" algn="ctr" defTabSz="548640" rtl="0" eaLnBrk="1" latinLnBrk="0" hangingPunct="1">
              <a:spcBef>
                <a:spcPct val="20000"/>
              </a:spcBef>
              <a:buFont typeface="Arial"/>
              <a:buNone/>
              <a:defRPr sz="2400" kern="1200">
                <a:solidFill>
                  <a:schemeClr val="tx1">
                    <a:tint val="75000"/>
                  </a:schemeClr>
                </a:solidFill>
                <a:latin typeface="+mn-lt"/>
                <a:ea typeface="+mn-ea"/>
                <a:cs typeface="+mn-cs"/>
              </a:defRPr>
            </a:lvl9pPr>
          </a:lstStyle>
          <a:p>
            <a:pPr marL="279400" lvl="1" algn="l">
              <a:spcAft>
                <a:spcPct val="20000"/>
              </a:spcAft>
            </a:pPr>
            <a:r>
              <a:rPr lang="en-US" sz="2000" b="1" dirty="0">
                <a:solidFill>
                  <a:schemeClr val="tx1"/>
                </a:solidFill>
              </a:rPr>
              <a:t>SNP Core Team:</a:t>
            </a:r>
          </a:p>
          <a:p>
            <a:pPr marL="622300" lvl="1" indent="-342900" algn="l">
              <a:spcAft>
                <a:spcPct val="20000"/>
              </a:spcAft>
              <a:buFont typeface="Arial" panose="020B0604020202020204" pitchFamily="34" charset="0"/>
              <a:buChar char="•"/>
            </a:pPr>
            <a:r>
              <a:rPr lang="en-US" sz="2000" dirty="0">
                <a:solidFill>
                  <a:schemeClr val="tx1"/>
                </a:solidFill>
              </a:rPr>
              <a:t>Adam Martin (MSFC-ER64), NEP Lead</a:t>
            </a:r>
          </a:p>
          <a:p>
            <a:pPr marL="622300" lvl="1" indent="-342900" algn="l">
              <a:spcAft>
                <a:spcPct val="20000"/>
              </a:spcAft>
              <a:buFont typeface="Arial" panose="020B0604020202020204" pitchFamily="34" charset="0"/>
              <a:buChar char="•"/>
            </a:pPr>
            <a:r>
              <a:rPr lang="en-US" sz="2000" dirty="0">
                <a:solidFill>
                  <a:schemeClr val="tx1"/>
                </a:solidFill>
              </a:rPr>
              <a:t>Andy Presby (GRC-MA00), GRC </a:t>
            </a:r>
            <a:r>
              <a:rPr lang="en-US" sz="2000" dirty="0">
                <a:solidFill>
                  <a:schemeClr val="tx1"/>
                </a:solidFill>
                <a:effectLst/>
                <a:ea typeface="Calibri" panose="020F0502020204030204" pitchFamily="34" charset="0"/>
              </a:rPr>
              <a:t>PM for Space Fission Propulsion</a:t>
            </a:r>
            <a:endParaRPr lang="en-US" sz="2000" dirty="0">
              <a:solidFill>
                <a:schemeClr val="tx1"/>
              </a:solidFill>
            </a:endParaRPr>
          </a:p>
          <a:p>
            <a:pPr marL="622300" lvl="1" indent="-342900" algn="l">
              <a:spcAft>
                <a:spcPct val="20000"/>
              </a:spcAft>
              <a:buFont typeface="Arial" panose="020B0604020202020204" pitchFamily="34" charset="0"/>
              <a:buChar char="•"/>
            </a:pPr>
            <a:r>
              <a:rPr lang="en-US" sz="2000" dirty="0">
                <a:solidFill>
                  <a:schemeClr val="tx1"/>
                </a:solidFill>
              </a:rPr>
              <a:t>Mitchell Rodriguez (MSFC-ED04)</a:t>
            </a:r>
          </a:p>
          <a:p>
            <a:pPr marL="622300" lvl="1" indent="-342900" algn="l">
              <a:spcAft>
                <a:spcPct val="20000"/>
              </a:spcAft>
              <a:buFont typeface="Arial" panose="020B0604020202020204" pitchFamily="34" charset="0"/>
              <a:buChar char="•"/>
            </a:pPr>
            <a:r>
              <a:rPr lang="en-US" sz="2000" dirty="0">
                <a:solidFill>
                  <a:schemeClr val="tx1"/>
                </a:solidFill>
              </a:rPr>
              <a:t>Kurt Polzin (MSFC-EE05), SNP Chief Engineer</a:t>
            </a:r>
          </a:p>
          <a:p>
            <a:pPr marL="622300" lvl="1" indent="-342900" algn="l">
              <a:spcAft>
                <a:spcPct val="20000"/>
              </a:spcAft>
              <a:buFont typeface="Arial" panose="020B0604020202020204" pitchFamily="34" charset="0"/>
              <a:buChar char="•"/>
            </a:pPr>
            <a:r>
              <a:rPr lang="en-US" sz="2000" dirty="0">
                <a:solidFill>
                  <a:schemeClr val="tx1"/>
                </a:solidFill>
              </a:rPr>
              <a:t>Frank Curran, MZNBLUE (formerly of LeRC [GRC] and SAIC)</a:t>
            </a:r>
          </a:p>
          <a:p>
            <a:pPr marL="622300" lvl="1" indent="-342900" algn="l">
              <a:spcAft>
                <a:spcPct val="20000"/>
              </a:spcAft>
              <a:buFont typeface="Arial" panose="020B0604020202020204" pitchFamily="34" charset="0"/>
              <a:buChar char="•"/>
            </a:pPr>
            <a:r>
              <a:rPr lang="en-US" sz="2000" dirty="0">
                <a:solidFill>
                  <a:schemeClr val="tx1"/>
                </a:solidFill>
              </a:rPr>
              <a:t>Roger Myers, R Myers Consulting (formerly of LeRC [GRC] and Aerojet Rocketdyne)</a:t>
            </a:r>
          </a:p>
          <a:p>
            <a:pPr marL="279400" lvl="1" algn="l">
              <a:spcAft>
                <a:spcPct val="20000"/>
              </a:spcAft>
            </a:pPr>
            <a:r>
              <a:rPr lang="en-US" sz="2000" b="1" dirty="0">
                <a:solidFill>
                  <a:schemeClr val="tx1"/>
                </a:solidFill>
              </a:rPr>
              <a:t>Partners:</a:t>
            </a:r>
          </a:p>
          <a:p>
            <a:pPr marL="622300" lvl="1" indent="-342900" algn="l">
              <a:spcAft>
                <a:spcPct val="20000"/>
              </a:spcAft>
              <a:buFont typeface="Arial" panose="020B0604020202020204" pitchFamily="34" charset="0"/>
              <a:buChar char="•"/>
            </a:pPr>
            <a:r>
              <a:rPr lang="en-US" sz="2000" dirty="0">
                <a:solidFill>
                  <a:schemeClr val="tx1"/>
                </a:solidFill>
              </a:rPr>
              <a:t>Analytical Mechanics Associates: Matthew Duchek, POC (coupled mission / system modeling)</a:t>
            </a:r>
          </a:p>
          <a:p>
            <a:pPr marL="622300" lvl="1" indent="-342900" algn="l">
              <a:spcAft>
                <a:spcPct val="20000"/>
              </a:spcAft>
              <a:buFont typeface="Arial" panose="020B0604020202020204" pitchFamily="34" charset="0"/>
              <a:buChar char="•"/>
            </a:pPr>
            <a:r>
              <a:rPr lang="en-US" sz="2000" dirty="0">
                <a:solidFill>
                  <a:schemeClr val="tx1"/>
                </a:solidFill>
              </a:rPr>
              <a:t>GRC: Rodger Dyson (Power Conversion), Robert Scheidegger (PMAD)</a:t>
            </a:r>
          </a:p>
          <a:p>
            <a:pPr marL="622300" lvl="1" indent="-342900" algn="l">
              <a:spcAft>
                <a:spcPct val="20000"/>
              </a:spcAft>
              <a:buFont typeface="Arial" panose="020B0604020202020204" pitchFamily="34" charset="0"/>
              <a:buChar char="•"/>
            </a:pPr>
            <a:r>
              <a:rPr lang="en-US" sz="2000" dirty="0">
                <a:solidFill>
                  <a:schemeClr val="tx1"/>
                </a:solidFill>
              </a:rPr>
              <a:t>LANL: DV Rao (Reactor / Power Conversion)</a:t>
            </a:r>
          </a:p>
          <a:p>
            <a:pPr marL="622300" lvl="1" indent="-342900" algn="l">
              <a:spcAft>
                <a:spcPct val="20000"/>
              </a:spcAft>
              <a:buFont typeface="Arial" panose="020B0604020202020204" pitchFamily="34" charset="0"/>
              <a:buChar char="•"/>
            </a:pPr>
            <a:r>
              <a:rPr lang="en-US" sz="2000" dirty="0">
                <a:solidFill>
                  <a:schemeClr val="tx1"/>
                </a:solidFill>
              </a:rPr>
              <a:t>Aerospace Corp.: Jeff Laube, POC – Technical expertise and review</a:t>
            </a:r>
          </a:p>
          <a:p>
            <a:pPr marL="622300" lvl="1" indent="-342900" algn="l">
              <a:spcAft>
                <a:spcPct val="20000"/>
              </a:spcAft>
              <a:buFont typeface="Arial" panose="020B0604020202020204" pitchFamily="34" charset="0"/>
              <a:buChar char="•"/>
            </a:pPr>
            <a:r>
              <a:rPr lang="en-US" sz="2000" dirty="0">
                <a:solidFill>
                  <a:schemeClr val="tx1"/>
                </a:solidFill>
              </a:rPr>
              <a:t>LaRC: Julia Cline, William Doggett – In-space Servicing, Assembly, and Manufacturing (ISAM)</a:t>
            </a:r>
            <a:endParaRPr lang="en-US" sz="2000" dirty="0">
              <a:solidFill>
                <a:srgbClr val="0000FF"/>
              </a:solidFill>
            </a:endParaRPr>
          </a:p>
        </p:txBody>
      </p:sp>
      <p:sp>
        <p:nvSpPr>
          <p:cNvPr id="2" name="Slide Number Placeholder 1">
            <a:extLst>
              <a:ext uri="{FF2B5EF4-FFF2-40B4-BE49-F238E27FC236}">
                <a16:creationId xmlns:a16="http://schemas.microsoft.com/office/drawing/2014/main" id="{9E6B2038-891B-429A-8EDB-13CF2980EED7}"/>
              </a:ext>
            </a:extLst>
          </p:cNvPr>
          <p:cNvSpPr>
            <a:spLocks noGrp="1"/>
          </p:cNvSpPr>
          <p:nvPr>
            <p:ph type="sldNum" sz="quarter" idx="4"/>
          </p:nvPr>
        </p:nvSpPr>
        <p:spPr/>
        <p:txBody>
          <a:bodyPr/>
          <a:lstStyle/>
          <a:p>
            <a:fld id="{4336D8BB-1FBA-4ECE-B83B-DC345E7EB0EF}" type="slidenum">
              <a:rPr lang="en-US" smtClean="0"/>
              <a:pPr/>
              <a:t>3</a:t>
            </a:fld>
            <a:endParaRPr lang="en-US" dirty="0"/>
          </a:p>
        </p:txBody>
      </p:sp>
    </p:spTree>
    <p:extLst>
      <p:ext uri="{BB962C8B-B14F-4D97-AF65-F5344CB8AC3E}">
        <p14:creationId xmlns:p14="http://schemas.microsoft.com/office/powerpoint/2010/main" val="409486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EF5B58-CAF5-48B9-9DFE-8E2746FA3BA1}"/>
              </a:ext>
            </a:extLst>
          </p:cNvPr>
          <p:cNvSpPr>
            <a:spLocks noGrp="1"/>
          </p:cNvSpPr>
          <p:nvPr>
            <p:ph type="sldNum" sz="quarter" idx="4"/>
          </p:nvPr>
        </p:nvSpPr>
        <p:spPr/>
        <p:txBody>
          <a:bodyPr/>
          <a:lstStyle/>
          <a:p>
            <a:fld id="{4336D8BB-1FBA-4ECE-B83B-DC345E7EB0EF}" type="slidenum">
              <a:rPr lang="en-US" smtClean="0"/>
              <a:pPr/>
              <a:t>4</a:t>
            </a:fld>
            <a:endParaRPr lang="en-US" dirty="0"/>
          </a:p>
        </p:txBody>
      </p:sp>
      <p:sp>
        <p:nvSpPr>
          <p:cNvPr id="10" name="TextBox 9">
            <a:extLst>
              <a:ext uri="{FF2B5EF4-FFF2-40B4-BE49-F238E27FC236}">
                <a16:creationId xmlns:a16="http://schemas.microsoft.com/office/drawing/2014/main" id="{6E212C7A-9186-46CA-89D8-F088885BDB3E}"/>
              </a:ext>
            </a:extLst>
          </p:cNvPr>
          <p:cNvSpPr txBox="1"/>
          <p:nvPr/>
        </p:nvSpPr>
        <p:spPr>
          <a:xfrm>
            <a:off x="1404851" y="317354"/>
            <a:ext cx="9651076" cy="473857"/>
          </a:xfrm>
          <a:prstGeom prst="rect">
            <a:avLst/>
          </a:prstGeom>
          <a:noFill/>
        </p:spPr>
        <p:txBody>
          <a:bodyPr wrap="square" rtlCol="0">
            <a:spAutoFit/>
          </a:bodyPr>
          <a:lstStyle/>
          <a:p>
            <a:pPr algn="ctr"/>
            <a:r>
              <a:rPr lang="en-US" sz="2400" b="1" dirty="0">
                <a:solidFill>
                  <a:schemeClr val="bg1"/>
                </a:solidFill>
                <a:latin typeface="+mn-lt"/>
              </a:rPr>
              <a:t>A Brief History of Nuclear Electric Propulsion</a:t>
            </a:r>
          </a:p>
        </p:txBody>
      </p:sp>
      <p:sp>
        <p:nvSpPr>
          <p:cNvPr id="12" name="Content Placeholder 2">
            <a:extLst>
              <a:ext uri="{FF2B5EF4-FFF2-40B4-BE49-F238E27FC236}">
                <a16:creationId xmlns:a16="http://schemas.microsoft.com/office/drawing/2014/main" id="{F7E615B8-5477-4FD4-869D-1697991AF6CC}"/>
              </a:ext>
            </a:extLst>
          </p:cNvPr>
          <p:cNvSpPr txBox="1">
            <a:spLocks/>
          </p:cNvSpPr>
          <p:nvPr/>
        </p:nvSpPr>
        <p:spPr>
          <a:xfrm>
            <a:off x="608030" y="1413586"/>
            <a:ext cx="10975939" cy="5002454"/>
          </a:xfrm>
          <a:prstGeom prst="rect">
            <a:avLst/>
          </a:prstGeom>
        </p:spPr>
        <p:txBody>
          <a:bodyPr>
            <a:noAutofit/>
          </a:bodyPr>
          <a:lstStyle>
            <a:lvl1pPr marL="411480" indent="-411480" algn="l" defTabSz="548640" rtl="0" eaLnBrk="1" fontAlgn="base" hangingPunct="1">
              <a:spcBef>
                <a:spcPct val="20000"/>
              </a:spcBef>
              <a:spcAft>
                <a:spcPct val="0"/>
              </a:spcAft>
              <a:buFont typeface="Arial" pitchFamily="34" charset="0"/>
              <a:buChar char="•"/>
              <a:defRPr sz="3840" kern="1200">
                <a:solidFill>
                  <a:schemeClr val="tx1"/>
                </a:solidFill>
                <a:latin typeface="+mn-lt"/>
                <a:ea typeface="ＭＳ Ｐゴシック" charset="-128"/>
                <a:cs typeface="ＭＳ Ｐゴシック" charset="-128"/>
              </a:defRPr>
            </a:lvl1pPr>
            <a:lvl2pPr marL="891540" indent="-342900" algn="l" defTabSz="548640" rtl="0" eaLnBrk="1" fontAlgn="base" hangingPunct="1">
              <a:spcBef>
                <a:spcPct val="20000"/>
              </a:spcBef>
              <a:spcAft>
                <a:spcPct val="0"/>
              </a:spcAft>
              <a:buFont typeface="Arial" pitchFamily="34" charset="0"/>
              <a:buChar char="–"/>
              <a:defRPr sz="3360" kern="1200">
                <a:solidFill>
                  <a:schemeClr val="tx1"/>
                </a:solidFill>
                <a:latin typeface="+mn-lt"/>
                <a:ea typeface="ＭＳ Ｐゴシック" charset="-128"/>
                <a:cs typeface="+mn-cs"/>
              </a:defRPr>
            </a:lvl2pPr>
            <a:lvl3pPr marL="1371600" indent="-274320" algn="l" defTabSz="548640" rtl="0" eaLnBrk="1" fontAlgn="base" hangingPunct="1">
              <a:spcBef>
                <a:spcPct val="20000"/>
              </a:spcBef>
              <a:spcAft>
                <a:spcPct val="0"/>
              </a:spcAft>
              <a:buFont typeface="Arial" pitchFamily="34" charset="0"/>
              <a:buChar char="•"/>
              <a:defRPr sz="2880" kern="1200">
                <a:solidFill>
                  <a:schemeClr val="tx1"/>
                </a:solidFill>
                <a:latin typeface="+mn-lt"/>
                <a:ea typeface="ＭＳ Ｐゴシック" charset="-128"/>
                <a:cs typeface="+mn-cs"/>
              </a:defRPr>
            </a:lvl3pPr>
            <a:lvl4pPr marL="192024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4pPr>
            <a:lvl5pPr marL="246888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lgn="just">
              <a:spcBef>
                <a:spcPts val="0"/>
              </a:spcBef>
              <a:spcAft>
                <a:spcPts val="1200"/>
              </a:spcAft>
            </a:pPr>
            <a:r>
              <a:rPr lang="en-US" sz="1800" b="1" dirty="0">
                <a:effectLst/>
                <a:ea typeface="Times New Roman" panose="02020603050405020304" pitchFamily="18" charset="0"/>
              </a:rPr>
              <a:t>Nuclear Electric Propulsion (NEP) </a:t>
            </a:r>
            <a:r>
              <a:rPr lang="en-US" sz="1800" dirty="0">
                <a:effectLst/>
                <a:ea typeface="Times New Roman" panose="02020603050405020304" pitchFamily="18" charset="0"/>
              </a:rPr>
              <a:t>systems use a fission reactor to power electric thrusters for spacecraft propulsion.  The high specific impulse of the electric thrusters (thousands of seconds) coupled with the large amounts of energy that can be extracted from a nuclear reactor offer the potential of significant spacecraft mass reductions compared with purely chemical propulsion systems for missions with large </a:t>
            </a:r>
            <a:r>
              <a:rPr lang="en-US" sz="1800" dirty="0">
                <a:effectLst/>
                <a:latin typeface="UniversalMath1 BT" panose="05050102010205020602" pitchFamily="18" charset="2"/>
                <a:ea typeface="Times New Roman" panose="02020603050405020304" pitchFamily="18" charset="0"/>
                <a:cs typeface="Times New Roman" panose="02020603050405020304" pitchFamily="18" charset="0"/>
              </a:rPr>
              <a:t>D</a:t>
            </a:r>
            <a:r>
              <a:rPr lang="en-US" sz="1800" dirty="0">
                <a:effectLst/>
                <a:ea typeface="Times New Roman" panose="02020603050405020304" pitchFamily="18" charset="0"/>
              </a:rPr>
              <a:t>v requirements.</a:t>
            </a:r>
          </a:p>
          <a:p>
            <a:pPr algn="just">
              <a:spcBef>
                <a:spcPts val="0"/>
              </a:spcBef>
              <a:spcAft>
                <a:spcPts val="600"/>
              </a:spcAft>
            </a:pPr>
            <a:r>
              <a:rPr lang="en-US" sz="1800" b="1" dirty="0"/>
              <a:t>There have been only three NEP missions to date:</a:t>
            </a:r>
          </a:p>
          <a:p>
            <a:pPr lvl="1" algn="just">
              <a:spcBef>
                <a:spcPts val="0"/>
              </a:spcBef>
              <a:spcAft>
                <a:spcPts val="600"/>
              </a:spcAft>
              <a:buFont typeface="Arial" panose="020B0604020202020204" pitchFamily="34" charset="0"/>
              <a:buChar char="•"/>
            </a:pPr>
            <a:r>
              <a:rPr lang="en-US" sz="1600" b="1" dirty="0"/>
              <a:t>1965 - SNAP-10A (US, AEC-USAF):</a:t>
            </a:r>
            <a:r>
              <a:rPr lang="en-US" sz="1600" dirty="0"/>
              <a:t> The only US space reactor.  UZrH</a:t>
            </a:r>
            <a:r>
              <a:rPr lang="en-US" sz="1600" baseline="-25000" dirty="0"/>
              <a:t>x</a:t>
            </a:r>
            <a:r>
              <a:rPr lang="en-US" sz="1600" dirty="0"/>
              <a:t> fueled, liquid metal cooled (NaK), thermoelectric (TE) power conversion, 30 kW</a:t>
            </a:r>
            <a:r>
              <a:rPr lang="en-US" sz="1600" baseline="-25000" dirty="0"/>
              <a:t>th</a:t>
            </a:r>
            <a:r>
              <a:rPr lang="en-US" sz="1600" dirty="0"/>
              <a:t>, 0.5 kW</a:t>
            </a:r>
            <a:r>
              <a:rPr lang="en-US" sz="1600" baseline="-25000" dirty="0"/>
              <a:t>e</a:t>
            </a:r>
            <a:r>
              <a:rPr lang="en-US" sz="1600" dirty="0"/>
              <a:t>, Cs-Ion thruster propulsion (8.5 mN thrust, duration &lt; 1 hour)</a:t>
            </a:r>
          </a:p>
          <a:p>
            <a:pPr lvl="1" algn="just">
              <a:spcBef>
                <a:spcPts val="0"/>
              </a:spcBef>
              <a:spcAft>
                <a:spcPts val="1200"/>
              </a:spcAft>
              <a:buFont typeface="Arial" panose="020B0604020202020204" pitchFamily="34" charset="0"/>
              <a:buChar char="•"/>
            </a:pPr>
            <a:r>
              <a:rPr lang="en-US" sz="1600" b="1" dirty="0">
                <a:effectLst/>
                <a:ea typeface="Times New Roman" panose="02020603050405020304" pitchFamily="18" charset="0"/>
              </a:rPr>
              <a:t>1987 - Kosmos 1818 and Kosmos 1867 (USSR):</a:t>
            </a:r>
            <a:r>
              <a:rPr lang="en-US" sz="1600" dirty="0">
                <a:effectLst/>
                <a:ea typeface="Times New Roman" panose="02020603050405020304" pitchFamily="18" charset="0"/>
              </a:rPr>
              <a:t> Topaz reactors, liquid-metal cooled, thermionic power conversion, Hall Effect Thrusters</a:t>
            </a:r>
          </a:p>
          <a:p>
            <a:pPr algn="just">
              <a:spcBef>
                <a:spcPts val="0"/>
              </a:spcBef>
              <a:spcAft>
                <a:spcPts val="600"/>
              </a:spcAft>
            </a:pPr>
            <a:r>
              <a:rPr lang="en-US" sz="1800" b="1" dirty="0">
                <a:latin typeface="+mn-lt"/>
              </a:rPr>
              <a:t>Other US NEP and/or Nuclear Electric Efforts:</a:t>
            </a:r>
          </a:p>
          <a:p>
            <a:pPr lvl="1" algn="just">
              <a:spcBef>
                <a:spcPts val="0"/>
              </a:spcBef>
              <a:spcAft>
                <a:spcPts val="600"/>
              </a:spcAft>
            </a:pPr>
            <a:r>
              <a:rPr lang="en-US" sz="1600" b="1" dirty="0">
                <a:latin typeface="+mn-lt"/>
              </a:rPr>
              <a:t>1963-1969 – SNAP-8 (AEC-NASA):</a:t>
            </a:r>
            <a:r>
              <a:rPr lang="en-US" sz="1600" dirty="0">
                <a:latin typeface="+mn-lt"/>
              </a:rPr>
              <a:t> UZrH</a:t>
            </a:r>
            <a:r>
              <a:rPr lang="en-US" sz="1600" baseline="-25000" dirty="0">
                <a:latin typeface="+mn-lt"/>
              </a:rPr>
              <a:t>x</a:t>
            </a:r>
            <a:r>
              <a:rPr lang="en-US" sz="1600" dirty="0">
                <a:latin typeface="+mn-lt"/>
              </a:rPr>
              <a:t> fueled, liquid metal cooled (NaK), Mercury Rankine cycle power conversion, 0.6 - 1 MW</a:t>
            </a:r>
            <a:r>
              <a:rPr lang="en-US" sz="1600" baseline="-25000" dirty="0">
                <a:latin typeface="+mn-lt"/>
              </a:rPr>
              <a:t>th</a:t>
            </a:r>
            <a:r>
              <a:rPr lang="en-US" sz="1600" dirty="0">
                <a:latin typeface="+mn-lt"/>
              </a:rPr>
              <a:t>, ground tested only</a:t>
            </a:r>
          </a:p>
          <a:p>
            <a:pPr lvl="1" algn="just">
              <a:spcBef>
                <a:spcPts val="0"/>
              </a:spcBef>
              <a:spcAft>
                <a:spcPts val="600"/>
              </a:spcAft>
            </a:pPr>
            <a:r>
              <a:rPr lang="en-US" sz="1600" b="1" dirty="0">
                <a:latin typeface="+mn-lt"/>
              </a:rPr>
              <a:t>1983-1994 – SP-100 (DoE, NASA):</a:t>
            </a:r>
            <a:r>
              <a:rPr lang="en-US" sz="1600" dirty="0">
                <a:latin typeface="+mn-lt"/>
              </a:rPr>
              <a:t> Design study (some limited hardware development). HEU-UN fueled, liquid metal cooled (Li), TE power conversion, 2.4 MW</a:t>
            </a:r>
            <a:r>
              <a:rPr lang="en-US" sz="1600" baseline="-25000" dirty="0">
                <a:latin typeface="+mn-lt"/>
              </a:rPr>
              <a:t>th</a:t>
            </a:r>
            <a:r>
              <a:rPr lang="en-US" sz="1600" dirty="0">
                <a:latin typeface="+mn-lt"/>
              </a:rPr>
              <a:t>, 100 kW</a:t>
            </a:r>
            <a:r>
              <a:rPr lang="en-US" sz="1600" baseline="-25000" dirty="0">
                <a:latin typeface="+mn-lt"/>
              </a:rPr>
              <a:t>e</a:t>
            </a:r>
          </a:p>
          <a:p>
            <a:pPr lvl="1" algn="just">
              <a:spcBef>
                <a:spcPts val="0"/>
              </a:spcBef>
              <a:spcAft>
                <a:spcPts val="600"/>
              </a:spcAft>
            </a:pPr>
            <a:r>
              <a:rPr lang="en-US" sz="1600" b="1" dirty="0">
                <a:latin typeface="+mn-lt"/>
              </a:rPr>
              <a:t>2003 – 2005 – Prometheus / JIMO (NASA, DoE):</a:t>
            </a:r>
            <a:r>
              <a:rPr lang="en-US" sz="1600" dirty="0">
                <a:latin typeface="+mn-lt"/>
              </a:rPr>
              <a:t> Jupiter Icy Moons Orbiter Flight Project. HEU-UO</a:t>
            </a:r>
            <a:r>
              <a:rPr lang="en-US" sz="1600" baseline="-25000" dirty="0">
                <a:latin typeface="+mn-lt"/>
              </a:rPr>
              <a:t>2</a:t>
            </a:r>
            <a:r>
              <a:rPr lang="en-US" sz="1600" dirty="0">
                <a:latin typeface="+mn-lt"/>
              </a:rPr>
              <a:t> fueled, direct gas cooled closed Brayton cycle power conversion (He-Xe), ~200 kW</a:t>
            </a:r>
            <a:r>
              <a:rPr lang="en-US" sz="1600" baseline="-25000" dirty="0">
                <a:latin typeface="+mn-lt"/>
              </a:rPr>
              <a:t>e</a:t>
            </a:r>
            <a:r>
              <a:rPr lang="en-US" sz="1600" dirty="0">
                <a:latin typeface="+mn-lt"/>
              </a:rPr>
              <a:t>, Xe-Ion and Hall thruster propulsion</a:t>
            </a:r>
            <a:endParaRPr lang="en-US" sz="2400" b="1" dirty="0"/>
          </a:p>
          <a:p>
            <a:pPr marL="68580" indent="0" algn="just">
              <a:spcBef>
                <a:spcPts val="0"/>
              </a:spcBef>
              <a:spcAft>
                <a:spcPts val="600"/>
              </a:spcAft>
              <a:buNone/>
            </a:pPr>
            <a:endParaRPr lang="en-US" sz="2280" dirty="0"/>
          </a:p>
          <a:p>
            <a:pPr marL="342900" indent="-342900" algn="just">
              <a:spcBef>
                <a:spcPts val="0"/>
              </a:spcBef>
              <a:spcAft>
                <a:spcPts val="1200"/>
              </a:spcAft>
              <a:buFont typeface="Wingdings" panose="05000000000000000000" pitchFamily="2" charset="2"/>
              <a:buChar char="Ø"/>
            </a:pPr>
            <a:endParaRPr lang="en-US" sz="2400" dirty="0">
              <a:latin typeface="+mn-lt"/>
            </a:endParaRPr>
          </a:p>
        </p:txBody>
      </p:sp>
    </p:spTree>
    <p:extLst>
      <p:ext uri="{BB962C8B-B14F-4D97-AF65-F5344CB8AC3E}">
        <p14:creationId xmlns:p14="http://schemas.microsoft.com/office/powerpoint/2010/main" val="306851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380" y="91440"/>
            <a:ext cx="9524999" cy="975360"/>
          </a:xfrm>
        </p:spPr>
        <p:txBody>
          <a:bodyPr/>
          <a:lstStyle/>
          <a:p>
            <a:r>
              <a:rPr lang="en-US" b="1" dirty="0">
                <a:latin typeface="+mn-lt"/>
              </a:rPr>
              <a:t>NEP/Chem Hybrid Propulsion System</a:t>
            </a:r>
          </a:p>
        </p:txBody>
      </p:sp>
      <p:sp>
        <p:nvSpPr>
          <p:cNvPr id="7" name="Content Placeholder 2">
            <a:extLst>
              <a:ext uri="{FF2B5EF4-FFF2-40B4-BE49-F238E27FC236}">
                <a16:creationId xmlns:a16="http://schemas.microsoft.com/office/drawing/2014/main" id="{3C99D47D-E376-40C1-B747-4C149A9F5523}"/>
              </a:ext>
            </a:extLst>
          </p:cNvPr>
          <p:cNvSpPr txBox="1">
            <a:spLocks/>
          </p:cNvSpPr>
          <p:nvPr/>
        </p:nvSpPr>
        <p:spPr>
          <a:xfrm>
            <a:off x="469513" y="1326575"/>
            <a:ext cx="11189087" cy="5295205"/>
          </a:xfrm>
          <a:prstGeom prst="rect">
            <a:avLst/>
          </a:prstGeom>
        </p:spPr>
        <p:txBody>
          <a:bodyPr>
            <a:noAutofit/>
          </a:bodyPr>
          <a:lstStyle>
            <a:lvl1pPr marL="411480" indent="-411480" algn="l" defTabSz="548640" rtl="0" eaLnBrk="1" fontAlgn="base" hangingPunct="1">
              <a:spcBef>
                <a:spcPct val="20000"/>
              </a:spcBef>
              <a:spcAft>
                <a:spcPct val="0"/>
              </a:spcAft>
              <a:buFont typeface="Arial" pitchFamily="34" charset="0"/>
              <a:buChar char="•"/>
              <a:defRPr sz="3840" kern="1200">
                <a:solidFill>
                  <a:schemeClr val="tx1"/>
                </a:solidFill>
                <a:latin typeface="+mn-lt"/>
                <a:ea typeface="ＭＳ Ｐゴシック" charset="-128"/>
                <a:cs typeface="ＭＳ Ｐゴシック" charset="-128"/>
              </a:defRPr>
            </a:lvl1pPr>
            <a:lvl2pPr marL="891540" indent="-342900" algn="l" defTabSz="548640" rtl="0" eaLnBrk="1" fontAlgn="base" hangingPunct="1">
              <a:spcBef>
                <a:spcPct val="20000"/>
              </a:spcBef>
              <a:spcAft>
                <a:spcPct val="0"/>
              </a:spcAft>
              <a:buFont typeface="Arial" pitchFamily="34" charset="0"/>
              <a:buChar char="–"/>
              <a:defRPr sz="3360" kern="1200">
                <a:solidFill>
                  <a:schemeClr val="tx1"/>
                </a:solidFill>
                <a:latin typeface="+mn-lt"/>
                <a:ea typeface="ＭＳ Ｐゴシック" charset="-128"/>
                <a:cs typeface="+mn-cs"/>
              </a:defRPr>
            </a:lvl2pPr>
            <a:lvl3pPr marL="1371600" indent="-274320" algn="l" defTabSz="548640" rtl="0" eaLnBrk="1" fontAlgn="base" hangingPunct="1">
              <a:spcBef>
                <a:spcPct val="20000"/>
              </a:spcBef>
              <a:spcAft>
                <a:spcPct val="0"/>
              </a:spcAft>
              <a:buFont typeface="Arial" pitchFamily="34" charset="0"/>
              <a:buChar char="•"/>
              <a:defRPr sz="2880" kern="1200">
                <a:solidFill>
                  <a:schemeClr val="tx1"/>
                </a:solidFill>
                <a:latin typeface="+mn-lt"/>
                <a:ea typeface="ＭＳ Ｐゴシック" charset="-128"/>
                <a:cs typeface="+mn-cs"/>
              </a:defRPr>
            </a:lvl3pPr>
            <a:lvl4pPr marL="192024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4pPr>
            <a:lvl5pPr marL="246888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339725" indent="-339725" algn="just">
              <a:spcBef>
                <a:spcPts val="0"/>
              </a:spcBef>
              <a:spcAft>
                <a:spcPts val="1200"/>
              </a:spcAft>
            </a:pPr>
            <a:r>
              <a:rPr lang="en-US" sz="1800" dirty="0">
                <a:effectLst/>
                <a:ea typeface="Times New Roman" panose="02020603050405020304" pitchFamily="18" charset="0"/>
              </a:rPr>
              <a:t>Recent studies* have explored the possibility of using a NEP/Chem hybrid propulsion system, an NEP system combined with a chemical propulsion stage, for human missions to Mars.</a:t>
            </a:r>
          </a:p>
          <a:p>
            <a:pPr marL="339725" indent="-339725" algn="just">
              <a:spcBef>
                <a:spcPts val="0"/>
              </a:spcBef>
              <a:spcAft>
                <a:spcPts val="1200"/>
              </a:spcAft>
            </a:pPr>
            <a:r>
              <a:rPr lang="en-US" sz="1800" dirty="0">
                <a:effectLst/>
                <a:ea typeface="Times New Roman" panose="02020603050405020304" pitchFamily="18" charset="0"/>
              </a:rPr>
              <a:t>The chemical stage (likely using LOx-CH</a:t>
            </a:r>
            <a:r>
              <a:rPr lang="en-US" sz="1800" baseline="-25000" dirty="0">
                <a:effectLst/>
                <a:ea typeface="Times New Roman" panose="02020603050405020304" pitchFamily="18" charset="0"/>
              </a:rPr>
              <a:t>4</a:t>
            </a:r>
            <a:r>
              <a:rPr lang="en-US" sz="1800" dirty="0">
                <a:effectLst/>
                <a:ea typeface="Times New Roman" panose="02020603050405020304" pitchFamily="18" charset="0"/>
              </a:rPr>
              <a:t> as the propellant) performs the high-thrust required for climbing out of and dropping into planetary gravity wells.</a:t>
            </a:r>
          </a:p>
          <a:p>
            <a:pPr marL="339725" indent="-339725" algn="just">
              <a:spcBef>
                <a:spcPts val="0"/>
              </a:spcBef>
              <a:spcAft>
                <a:spcPts val="1200"/>
              </a:spcAft>
            </a:pPr>
            <a:r>
              <a:rPr lang="en-US" sz="1800" dirty="0">
                <a:ea typeface="Times New Roman" panose="02020603050405020304" pitchFamily="18" charset="0"/>
              </a:rPr>
              <a:t>T</a:t>
            </a:r>
            <a:r>
              <a:rPr lang="en-US" sz="1800" dirty="0">
                <a:effectLst/>
                <a:ea typeface="Times New Roman" panose="02020603050405020304" pitchFamily="18" charset="0"/>
              </a:rPr>
              <a:t>he NEP stage provides the balance of the </a:t>
            </a:r>
            <a:r>
              <a:rPr lang="en-US" sz="1800" dirty="0">
                <a:effectLst/>
                <a:latin typeface="UniversalMath1 BT" panose="05050102010205020602" pitchFamily="18" charset="2"/>
                <a:ea typeface="Times New Roman" panose="02020603050405020304" pitchFamily="18" charset="0"/>
                <a:cs typeface="Arial" panose="020B0604020202020204" pitchFamily="34" charset="0"/>
              </a:rPr>
              <a:t>D</a:t>
            </a:r>
            <a:r>
              <a:rPr lang="en-US" sz="1800" dirty="0">
                <a:effectLst/>
                <a:ea typeface="Times New Roman" panose="02020603050405020304" pitchFamily="18" charset="0"/>
              </a:rPr>
              <a:t>v required to complete the mission.</a:t>
            </a:r>
          </a:p>
          <a:p>
            <a:pPr marL="339725" indent="-339725" algn="just">
              <a:spcBef>
                <a:spcPts val="0"/>
              </a:spcBef>
              <a:spcAft>
                <a:spcPts val="1200"/>
              </a:spcAft>
            </a:pPr>
            <a:r>
              <a:rPr lang="en-US" sz="1800" dirty="0">
                <a:effectLst/>
                <a:ea typeface="Times New Roman" panose="02020603050405020304" pitchFamily="18" charset="0"/>
              </a:rPr>
              <a:t>Results of analyses to date indicate that NEP/Chem hybrid vehicles can provide mission profiles comparable to Nuclear Thermal Propulsion (NTP) systems (i.e. comparable trip-times and launch mass requirements) with smaller, lower-temperature reactors.</a:t>
            </a:r>
          </a:p>
          <a:p>
            <a:pPr marL="0" indent="0" algn="just">
              <a:spcBef>
                <a:spcPts val="0"/>
              </a:spcBef>
              <a:spcAft>
                <a:spcPts val="600"/>
              </a:spcAft>
              <a:buNone/>
            </a:pPr>
            <a:endParaRPr lang="en-US" sz="1800" b="1" dirty="0"/>
          </a:p>
          <a:p>
            <a:pPr marL="0" indent="0" algn="just">
              <a:spcBef>
                <a:spcPts val="0"/>
              </a:spcBef>
              <a:spcAft>
                <a:spcPts val="600"/>
              </a:spcAft>
              <a:buNone/>
            </a:pPr>
            <a:r>
              <a:rPr lang="en-US" sz="1800" b="1" dirty="0"/>
              <a:t>*</a:t>
            </a:r>
          </a:p>
          <a:p>
            <a:pPr lvl="1" algn="just">
              <a:spcBef>
                <a:spcPts val="0"/>
              </a:spcBef>
              <a:spcAft>
                <a:spcPts val="600"/>
              </a:spcAft>
              <a:buFont typeface="Arial" panose="020B0604020202020204" pitchFamily="34" charset="0"/>
              <a:buChar char="•"/>
            </a:pPr>
            <a:r>
              <a:rPr lang="en-US" sz="1600" dirty="0">
                <a:solidFill>
                  <a:srgbClr val="000000"/>
                </a:solidFill>
                <a:effectLst/>
                <a:ea typeface="Times New Roman" panose="02020603050405020304" pitchFamily="18" charset="0"/>
              </a:rPr>
              <a:t>GRC-COMPASS: S.R. Oleson, et. al., </a:t>
            </a:r>
            <a:r>
              <a:rPr lang="en-US" sz="1600" b="1" dirty="0">
                <a:solidFill>
                  <a:srgbClr val="000000"/>
                </a:solidFill>
                <a:effectLst/>
                <a:ea typeface="Times New Roman" panose="02020603050405020304" pitchFamily="18" charset="0"/>
              </a:rPr>
              <a:t>Compass Final Report: Nuclear Electric Propulsion (NEP)-Chemical Vehicle 1.2</a:t>
            </a:r>
            <a:r>
              <a:rPr lang="en-US" sz="1600" dirty="0">
                <a:solidFill>
                  <a:srgbClr val="000000"/>
                </a:solidFill>
                <a:effectLst/>
                <a:ea typeface="Times New Roman" panose="02020603050405020304" pitchFamily="18" charset="0"/>
              </a:rPr>
              <a:t>, </a:t>
            </a:r>
            <a:r>
              <a:rPr lang="en-US" sz="1600" i="1" dirty="0">
                <a:solidFill>
                  <a:srgbClr val="000000"/>
                </a:solidFill>
                <a:effectLst/>
                <a:ea typeface="Times New Roman" panose="02020603050405020304" pitchFamily="18" charset="0"/>
              </a:rPr>
              <a:t>NASA Glenn Research Center, Cleveland OH</a:t>
            </a:r>
            <a:r>
              <a:rPr lang="en-US" sz="1600" dirty="0">
                <a:solidFill>
                  <a:srgbClr val="000000"/>
                </a:solidFill>
                <a:effectLst/>
                <a:ea typeface="Times New Roman" panose="02020603050405020304" pitchFamily="18" charset="0"/>
              </a:rPr>
              <a:t> (Sep 2021), TM-2021-0017131</a:t>
            </a:r>
          </a:p>
          <a:p>
            <a:pPr lvl="1" algn="just">
              <a:spcBef>
                <a:spcPts val="0"/>
              </a:spcBef>
              <a:spcAft>
                <a:spcPts val="600"/>
              </a:spcAft>
              <a:buFont typeface="Arial" panose="020B0604020202020204" pitchFamily="34" charset="0"/>
              <a:buChar char="•"/>
            </a:pPr>
            <a:r>
              <a:rPr lang="en-US" sz="1600" dirty="0">
                <a:effectLst/>
                <a:ea typeface="Times New Roman" panose="02020603050405020304" pitchFamily="18" charset="0"/>
              </a:rPr>
              <a:t>AR: T. Kokan, et. al., </a:t>
            </a:r>
            <a:r>
              <a:rPr lang="en-US" sz="1600" b="1" dirty="0">
                <a:effectLst/>
                <a:ea typeface="Times New Roman" panose="02020603050405020304" pitchFamily="18" charset="0"/>
              </a:rPr>
              <a:t>Nuclear Electric Propulsion / Chemical Propulsion Hybrid Human Mars Exploration Campaign: From Start to Steady-State</a:t>
            </a:r>
            <a:r>
              <a:rPr lang="en-US" sz="1600" dirty="0">
                <a:effectLst/>
                <a:ea typeface="Times New Roman" panose="02020603050405020304" pitchFamily="18" charset="0"/>
              </a:rPr>
              <a:t>, </a:t>
            </a:r>
            <a:r>
              <a:rPr lang="en-US" sz="1600" i="1" dirty="0">
                <a:effectLst/>
                <a:ea typeface="Times New Roman" panose="02020603050405020304" pitchFamily="18" charset="0"/>
              </a:rPr>
              <a:t>AIAA ASCEND 2021, Las Vegas NV</a:t>
            </a:r>
            <a:r>
              <a:rPr lang="en-US" sz="1600" dirty="0">
                <a:effectLst/>
                <a:ea typeface="Times New Roman" panose="02020603050405020304" pitchFamily="18" charset="0"/>
              </a:rPr>
              <a:t> (Nov. 2021), AIAA-2021-4013</a:t>
            </a:r>
          </a:p>
          <a:p>
            <a:pPr lvl="1" algn="just">
              <a:spcBef>
                <a:spcPts val="0"/>
              </a:spcBef>
              <a:spcAft>
                <a:spcPts val="600"/>
              </a:spcAft>
              <a:buFont typeface="Arial" panose="020B0604020202020204" pitchFamily="34" charset="0"/>
              <a:buChar char="•"/>
            </a:pPr>
            <a:r>
              <a:rPr lang="en-US" sz="1600" dirty="0">
                <a:effectLst/>
                <a:ea typeface="Times New Roman" panose="02020603050405020304" pitchFamily="18" charset="0"/>
              </a:rPr>
              <a:t>AMA: M. Ducheck, et. al., </a:t>
            </a:r>
            <a:r>
              <a:rPr lang="en-US" sz="1600" b="1" dirty="0">
                <a:effectLst/>
                <a:ea typeface="Times New Roman" panose="02020603050405020304" pitchFamily="18" charset="0"/>
              </a:rPr>
              <a:t>Hybrid NEP-Chemical Vehicle and Propulsion Technology Study for Crewed Mars Missions</a:t>
            </a:r>
            <a:r>
              <a:rPr lang="en-US" sz="1600" dirty="0">
                <a:effectLst/>
                <a:ea typeface="Times New Roman" panose="02020603050405020304" pitchFamily="18" charset="0"/>
              </a:rPr>
              <a:t>, </a:t>
            </a:r>
            <a:r>
              <a:rPr lang="en-US" sz="1600" i="1" dirty="0">
                <a:effectLst/>
                <a:ea typeface="Times New Roman" panose="02020603050405020304" pitchFamily="18" charset="0"/>
              </a:rPr>
              <a:t>68</a:t>
            </a:r>
            <a:r>
              <a:rPr lang="en-US" sz="1600" i="1" baseline="30000" dirty="0">
                <a:effectLst/>
                <a:ea typeface="Times New Roman" panose="02020603050405020304" pitchFamily="18" charset="0"/>
              </a:rPr>
              <a:t>th</a:t>
            </a:r>
            <a:r>
              <a:rPr lang="en-US" sz="1600" i="1" dirty="0">
                <a:effectLst/>
                <a:ea typeface="Times New Roman" panose="02020603050405020304" pitchFamily="18" charset="0"/>
              </a:rPr>
              <a:t> JANNAF Propulsion Meeting, Virtual</a:t>
            </a:r>
            <a:r>
              <a:rPr lang="en-US" sz="1600" dirty="0">
                <a:effectLst/>
                <a:ea typeface="Times New Roman" panose="02020603050405020304" pitchFamily="18" charset="0"/>
              </a:rPr>
              <a:t> (June 2021)</a:t>
            </a:r>
          </a:p>
        </p:txBody>
      </p:sp>
    </p:spTree>
    <p:extLst>
      <p:ext uri="{BB962C8B-B14F-4D97-AF65-F5344CB8AC3E}">
        <p14:creationId xmlns:p14="http://schemas.microsoft.com/office/powerpoint/2010/main" val="2837859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140" y="116840"/>
            <a:ext cx="9479279" cy="975360"/>
          </a:xfrm>
        </p:spPr>
        <p:txBody>
          <a:bodyPr/>
          <a:lstStyle/>
          <a:p>
            <a:r>
              <a:rPr lang="en-US" b="1" dirty="0">
                <a:latin typeface="+mn-lt"/>
              </a:rPr>
              <a:t>Comparison of NTP and NEP-Chem for a Human Mars Mission</a:t>
            </a:r>
          </a:p>
        </p:txBody>
      </p:sp>
      <p:graphicFrame>
        <p:nvGraphicFramePr>
          <p:cNvPr id="6" name="Table 5">
            <a:extLst>
              <a:ext uri="{FF2B5EF4-FFF2-40B4-BE49-F238E27FC236}">
                <a16:creationId xmlns:a16="http://schemas.microsoft.com/office/drawing/2014/main" id="{D6E1C8C8-00D7-4F1A-95F4-367E6ED3006E}"/>
              </a:ext>
            </a:extLst>
          </p:cNvPr>
          <p:cNvGraphicFramePr>
            <a:graphicFrameLocks noGrp="1"/>
          </p:cNvGraphicFramePr>
          <p:nvPr>
            <p:extLst>
              <p:ext uri="{D42A27DB-BD31-4B8C-83A1-F6EECF244321}">
                <p14:modId xmlns:p14="http://schemas.microsoft.com/office/powerpoint/2010/main" val="1765920589"/>
              </p:ext>
            </p:extLst>
          </p:nvPr>
        </p:nvGraphicFramePr>
        <p:xfrm>
          <a:off x="2351424" y="1412701"/>
          <a:ext cx="7489152" cy="4818765"/>
        </p:xfrm>
        <a:graphic>
          <a:graphicData uri="http://schemas.openxmlformats.org/drawingml/2006/table">
            <a:tbl>
              <a:tblPr firstRow="1" firstCol="1" bandRow="1"/>
              <a:tblGrid>
                <a:gridCol w="2594267">
                  <a:extLst>
                    <a:ext uri="{9D8B030D-6E8A-4147-A177-3AD203B41FA5}">
                      <a16:colId xmlns:a16="http://schemas.microsoft.com/office/drawing/2014/main" val="1693443399"/>
                    </a:ext>
                  </a:extLst>
                </a:gridCol>
                <a:gridCol w="2594267">
                  <a:extLst>
                    <a:ext uri="{9D8B030D-6E8A-4147-A177-3AD203B41FA5}">
                      <a16:colId xmlns:a16="http://schemas.microsoft.com/office/drawing/2014/main" val="2437121497"/>
                    </a:ext>
                  </a:extLst>
                </a:gridCol>
                <a:gridCol w="2300618">
                  <a:extLst>
                    <a:ext uri="{9D8B030D-6E8A-4147-A177-3AD203B41FA5}">
                      <a16:colId xmlns:a16="http://schemas.microsoft.com/office/drawing/2014/main" val="3081538560"/>
                    </a:ext>
                  </a:extLst>
                </a:gridCol>
              </a:tblGrid>
              <a:tr h="768209">
                <a:tc>
                  <a:txBody>
                    <a:bodyPr/>
                    <a:lstStyle/>
                    <a:p>
                      <a:pPr marL="0" marR="0" indent="0" algn="ctr" fontAlgn="t">
                        <a:spcBef>
                          <a:spcPts val="0"/>
                        </a:spcBef>
                        <a:spcAft>
                          <a:spcPts val="0"/>
                        </a:spcAft>
                        <a:tabLst>
                          <a:tab pos="182880" algn="l"/>
                          <a:tab pos="0" algn="l"/>
                        </a:tabLst>
                      </a:pPr>
                      <a:r>
                        <a:rPr lang="en-US" sz="1600" b="1" i="0" u="none" strike="noStrike" dirty="0">
                          <a:effectLst/>
                          <a:latin typeface="+mn-lt"/>
                          <a:ea typeface="Times" panose="02020603050405020304" pitchFamily="18" charset="0"/>
                          <a:cs typeface="Times New Roman" panose="02020603050405020304" pitchFamily="18" charset="0"/>
                        </a:rPr>
                        <a:t>Parameter or Configuration</a:t>
                      </a:r>
                      <a:endParaRPr lang="en-US" sz="1600" b="0" i="0" u="none" strike="noStrike" dirty="0">
                        <a:effectLst/>
                        <a:latin typeface="+mn-lt"/>
                      </a:endParaRP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548640" rtl="0" eaLnBrk="1" fontAlgn="t" latinLnBrk="0" hangingPunct="1">
                        <a:lnSpc>
                          <a:spcPct val="100000"/>
                        </a:lnSpc>
                        <a:spcBef>
                          <a:spcPts val="0"/>
                        </a:spcBef>
                        <a:spcAft>
                          <a:spcPts val="0"/>
                        </a:spcAft>
                        <a:buClrTx/>
                        <a:buSzTx/>
                        <a:buFontTx/>
                        <a:buNone/>
                        <a:tabLst>
                          <a:tab pos="182880" algn="l"/>
                          <a:tab pos="0" algn="l"/>
                        </a:tabLst>
                        <a:defRPr/>
                      </a:pPr>
                      <a:r>
                        <a:rPr lang="en-US" sz="1600" b="1" i="0" u="none" strike="noStrike" dirty="0">
                          <a:solidFill>
                            <a:srgbClr val="000000"/>
                          </a:solidFill>
                          <a:effectLst/>
                          <a:latin typeface="+mn-lt"/>
                          <a:cs typeface="Times New Roman" panose="02020603050405020304" pitchFamily="18" charset="0"/>
                        </a:rPr>
                        <a:t>NTP</a:t>
                      </a:r>
                      <a:endParaRPr lang="en-US" sz="1600" b="0" i="0" u="none" strike="noStrike" dirty="0">
                        <a:effectLst/>
                        <a:latin typeface="+mn-lt"/>
                      </a:endParaRP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indent="0" algn="ctr" fontAlgn="t">
                        <a:spcBef>
                          <a:spcPts val="0"/>
                        </a:spcBef>
                        <a:spcAft>
                          <a:spcPts val="0"/>
                        </a:spcAft>
                        <a:tabLst>
                          <a:tab pos="182880" algn="l"/>
                          <a:tab pos="0" algn="l"/>
                        </a:tabLst>
                      </a:pPr>
                      <a:r>
                        <a:rPr lang="en-US" sz="1600" b="1" i="0" u="none" strike="noStrike" dirty="0">
                          <a:solidFill>
                            <a:srgbClr val="000000"/>
                          </a:solidFill>
                          <a:effectLst/>
                          <a:latin typeface="+mn-lt"/>
                          <a:ea typeface="Times" panose="02020603050405020304" pitchFamily="18" charset="0"/>
                          <a:cs typeface="Times New Roman" panose="02020603050405020304" pitchFamily="18" charset="0"/>
                        </a:rPr>
                        <a:t>NEP</a:t>
                      </a:r>
                      <a:endParaRPr lang="en-US" sz="1600" b="0" i="0" u="none" strike="noStrike" dirty="0">
                        <a:effectLst/>
                        <a:latin typeface="+mn-lt"/>
                      </a:endParaRP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350156488"/>
                  </a:ext>
                </a:extLst>
              </a:tr>
              <a:tr h="488860">
                <a:tc>
                  <a:txBody>
                    <a:bodyPr/>
                    <a:lstStyle/>
                    <a:p>
                      <a:pPr marL="0" marR="0" indent="0" algn="l" fontAlgn="t">
                        <a:spcBef>
                          <a:spcPts val="0"/>
                        </a:spcBef>
                        <a:spcAft>
                          <a:spcPts val="0"/>
                        </a:spcAft>
                        <a:tabLst>
                          <a:tab pos="182880" algn="l"/>
                          <a:tab pos="0" algn="l"/>
                        </a:tabLst>
                      </a:pPr>
                      <a:r>
                        <a:rPr lang="en-US" sz="1600" b="0" i="0" u="none" strike="noStrike" dirty="0">
                          <a:effectLst/>
                          <a:latin typeface="+mn-lt"/>
                        </a:rPr>
                        <a:t>Reactor Temperature (K)</a:t>
                      </a: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600" b="0" i="0" u="none" strike="noStrike" dirty="0">
                          <a:effectLst/>
                          <a:latin typeface="+mn-lt"/>
                        </a:rPr>
                        <a:t>~ 3,000</a:t>
                      </a: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ctr">
                        <a:spcBef>
                          <a:spcPts val="0"/>
                        </a:spcBef>
                        <a:spcAft>
                          <a:spcPts val="0"/>
                        </a:spcAft>
                        <a:tabLst>
                          <a:tab pos="182880" algn="l"/>
                          <a:tab pos="0" algn="l"/>
                        </a:tabLst>
                      </a:pPr>
                      <a:r>
                        <a:rPr lang="en-US" sz="1600" b="0" i="0" u="none" strike="noStrike" dirty="0">
                          <a:effectLst/>
                          <a:latin typeface="+mn-lt"/>
                          <a:ea typeface="Times" panose="02020603050405020304" pitchFamily="18" charset="0"/>
                          <a:cs typeface="Times New Roman" panose="02020603050405020304" pitchFamily="18" charset="0"/>
                        </a:rPr>
                        <a:t>1,200 – 1,500</a:t>
                      </a:r>
                      <a:endParaRPr lang="en-US" sz="1600" b="0" i="0" u="none" strike="noStrike" dirty="0">
                        <a:effectLst/>
                        <a:latin typeface="+mn-lt"/>
                      </a:endParaRP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050422"/>
                  </a:ext>
                </a:extLst>
              </a:tr>
              <a:tr h="488860">
                <a:tc>
                  <a:txBody>
                    <a:bodyPr/>
                    <a:lstStyle/>
                    <a:p>
                      <a:pPr marL="0" marR="0" indent="0" algn="l" fontAlgn="t">
                        <a:spcBef>
                          <a:spcPts val="0"/>
                        </a:spcBef>
                        <a:spcAft>
                          <a:spcPts val="0"/>
                        </a:spcAft>
                        <a:tabLst>
                          <a:tab pos="182880" algn="l"/>
                          <a:tab pos="0" algn="l"/>
                        </a:tabLst>
                      </a:pPr>
                      <a:r>
                        <a:rPr lang="en-US" sz="1600" b="0" i="0" u="none" strike="noStrike" dirty="0">
                          <a:effectLst/>
                          <a:latin typeface="+mn-lt"/>
                        </a:rPr>
                        <a:t>Reactor Power (MW</a:t>
                      </a:r>
                      <a:r>
                        <a:rPr lang="en-US" sz="1600" b="0" i="0" u="none" strike="noStrike" baseline="-50000" dirty="0">
                          <a:effectLst/>
                          <a:latin typeface="+mn-lt"/>
                        </a:rPr>
                        <a:t>th</a:t>
                      </a:r>
                      <a:r>
                        <a:rPr lang="en-US" sz="1600" b="0" i="0" u="none" strike="noStrike" baseline="0" dirty="0">
                          <a:effectLst/>
                          <a:latin typeface="+mn-lt"/>
                        </a:rPr>
                        <a:t>)</a:t>
                      </a:r>
                      <a:endParaRPr lang="en-US" sz="1600" b="0" i="0" u="none" strike="noStrike" dirty="0">
                        <a:effectLst/>
                        <a:latin typeface="+mn-lt"/>
                      </a:endParaRP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600" b="0" i="0" u="none" strike="noStrike" dirty="0">
                          <a:effectLst/>
                          <a:latin typeface="+mn-lt"/>
                        </a:rPr>
                        <a:t>250 - 500</a:t>
                      </a: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ctr">
                        <a:spcBef>
                          <a:spcPts val="0"/>
                        </a:spcBef>
                        <a:spcAft>
                          <a:spcPts val="0"/>
                        </a:spcAft>
                        <a:tabLst>
                          <a:tab pos="182880" algn="l"/>
                          <a:tab pos="0" algn="l"/>
                        </a:tabLst>
                      </a:pPr>
                      <a:r>
                        <a:rPr lang="en-US" sz="1600" b="0" i="0" u="none" strike="noStrike" dirty="0">
                          <a:effectLst/>
                          <a:latin typeface="+mn-lt"/>
                        </a:rPr>
                        <a:t>5 - 16</a:t>
                      </a: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694521"/>
                  </a:ext>
                </a:extLst>
              </a:tr>
              <a:tr h="768209">
                <a:tc>
                  <a:txBody>
                    <a:bodyPr/>
                    <a:lstStyle/>
                    <a:p>
                      <a:pPr marL="0" marR="0" indent="0" algn="l" fontAlgn="t">
                        <a:spcBef>
                          <a:spcPts val="0"/>
                        </a:spcBef>
                        <a:spcAft>
                          <a:spcPts val="0"/>
                        </a:spcAft>
                        <a:tabLst>
                          <a:tab pos="182880" algn="l"/>
                          <a:tab pos="0" algn="l"/>
                        </a:tabLst>
                      </a:pPr>
                      <a:r>
                        <a:rPr lang="en-US" sz="1600" b="0" i="0" u="none" strike="noStrike" dirty="0">
                          <a:effectLst/>
                          <a:latin typeface="+mn-lt"/>
                          <a:cs typeface="Times New Roman" panose="02020603050405020304" pitchFamily="18" charset="0"/>
                        </a:rPr>
                        <a:t>Reactor Power Ramp Duration</a:t>
                      </a:r>
                      <a:endParaRPr lang="en-US" sz="1600" b="0" i="0" u="none" strike="noStrike" dirty="0">
                        <a:effectLst/>
                        <a:latin typeface="+mn-lt"/>
                      </a:endParaRP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600" b="0" i="0" u="none" strike="noStrike" dirty="0">
                          <a:effectLst/>
                          <a:latin typeface="+mn-lt"/>
                        </a:rPr>
                        <a:t>Minutes</a:t>
                      </a: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600" b="0" i="0" u="none" strike="noStrike" dirty="0">
                          <a:effectLst/>
                          <a:latin typeface="+mn-lt"/>
                          <a:ea typeface="Times" panose="02020603050405020304" pitchFamily="18" charset="0"/>
                          <a:cs typeface="Times New Roman" panose="02020603050405020304" pitchFamily="18" charset="0"/>
                        </a:rPr>
                        <a:t>Hours - Days</a:t>
                      </a:r>
                      <a:endParaRPr lang="en-US" sz="1600" b="0" i="0" u="none" strike="noStrike" dirty="0">
                        <a:effectLst/>
                        <a:latin typeface="+mn-lt"/>
                      </a:endParaRP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844908"/>
                  </a:ext>
                </a:extLst>
              </a:tr>
              <a:tr h="768209">
                <a:tc>
                  <a:txBody>
                    <a:bodyPr/>
                    <a:lstStyle/>
                    <a:p>
                      <a:pPr marL="0" marR="0" indent="0" algn="l" fontAlgn="ctr">
                        <a:spcBef>
                          <a:spcPts val="0"/>
                        </a:spcBef>
                        <a:spcAft>
                          <a:spcPts val="0"/>
                        </a:spcAft>
                        <a:tabLst>
                          <a:tab pos="182880" algn="l"/>
                          <a:tab pos="0" algn="l"/>
                        </a:tabLst>
                      </a:pPr>
                      <a:r>
                        <a:rPr lang="en-US" sz="1600" b="0" i="0" u="none" strike="noStrike" dirty="0">
                          <a:effectLst/>
                          <a:latin typeface="+mn-lt"/>
                        </a:rPr>
                        <a:t>Required Operational Lifetime</a:t>
                      </a: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ctr">
                        <a:spcBef>
                          <a:spcPts val="0"/>
                        </a:spcBef>
                        <a:spcAft>
                          <a:spcPts val="0"/>
                        </a:spcAft>
                        <a:tabLst>
                          <a:tab pos="182880" algn="l"/>
                          <a:tab pos="0" algn="l"/>
                        </a:tabLst>
                      </a:pPr>
                      <a:r>
                        <a:rPr lang="en-US" sz="1600" b="0" i="0" u="none" strike="noStrike" dirty="0">
                          <a:effectLst/>
                          <a:latin typeface="+mn-lt"/>
                        </a:rPr>
                        <a:t>Hours</a:t>
                      </a: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600" b="0" i="0" u="none" strike="noStrike" dirty="0">
                          <a:effectLst/>
                          <a:latin typeface="+mn-lt"/>
                          <a:ea typeface="Times" panose="02020603050405020304" pitchFamily="18" charset="0"/>
                          <a:cs typeface="Times New Roman" panose="02020603050405020304" pitchFamily="18" charset="0"/>
                        </a:rPr>
                        <a:t>Years</a:t>
                      </a:r>
                      <a:endParaRPr lang="en-US" sz="1600" b="0" i="0" u="none" strike="noStrike" dirty="0">
                        <a:effectLst/>
                        <a:latin typeface="+mn-lt"/>
                      </a:endParaRP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88344"/>
                  </a:ext>
                </a:extLst>
              </a:tr>
              <a:tr h="768209">
                <a:tc>
                  <a:txBody>
                    <a:bodyPr/>
                    <a:lstStyle/>
                    <a:p>
                      <a:pPr marL="0" marR="0" indent="0" algn="l" fontAlgn="t">
                        <a:spcBef>
                          <a:spcPts val="0"/>
                        </a:spcBef>
                        <a:spcAft>
                          <a:spcPts val="0"/>
                        </a:spcAft>
                        <a:tabLst>
                          <a:tab pos="182880" algn="l"/>
                          <a:tab pos="0" algn="l"/>
                        </a:tabLst>
                      </a:pPr>
                      <a:r>
                        <a:rPr lang="en-US" sz="1600" b="0" i="0" u="none" strike="noStrike" dirty="0">
                          <a:effectLst/>
                          <a:latin typeface="+mn-lt"/>
                          <a:cs typeface="Times New Roman" panose="02020603050405020304" pitchFamily="18" charset="0"/>
                        </a:rPr>
                        <a:t>Reactor Cooling</a:t>
                      </a:r>
                      <a:endParaRPr lang="en-US" sz="1600" b="0" i="0" u="none" strike="noStrike" dirty="0">
                        <a:effectLst/>
                        <a:latin typeface="+mn-lt"/>
                      </a:endParaRP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600" b="0" i="0" u="none" strike="noStrike" dirty="0">
                          <a:effectLst/>
                          <a:latin typeface="+mn-lt"/>
                        </a:rPr>
                        <a:t>Open-Cycle</a:t>
                      </a:r>
                    </a:p>
                    <a:p>
                      <a:pPr marL="0" marR="0" indent="0" algn="ctr" fontAlgn="t">
                        <a:spcBef>
                          <a:spcPts val="0"/>
                        </a:spcBef>
                        <a:spcAft>
                          <a:spcPts val="0"/>
                        </a:spcAft>
                        <a:tabLst>
                          <a:tab pos="182880" algn="l"/>
                          <a:tab pos="0" algn="l"/>
                        </a:tabLst>
                      </a:pPr>
                      <a:r>
                        <a:rPr lang="en-US" sz="1600" b="0" i="0" u="none" strike="noStrike" dirty="0">
                          <a:effectLst/>
                          <a:latin typeface="+mn-lt"/>
                        </a:rPr>
                        <a:t>(cooled by Propellant)</a:t>
                      </a: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600" b="0" i="0" u="none" strike="noStrike" dirty="0">
                          <a:effectLst/>
                          <a:latin typeface="+mn-lt"/>
                          <a:ea typeface="Times" panose="02020603050405020304" pitchFamily="18" charset="0"/>
                          <a:cs typeface="Times New Roman" panose="02020603050405020304" pitchFamily="18" charset="0"/>
                        </a:rPr>
                        <a:t>Closed-Cycle</a:t>
                      </a:r>
                      <a:endParaRPr lang="en-US" sz="1600" b="0" i="0" u="none" strike="noStrike" dirty="0">
                        <a:effectLst/>
                        <a:latin typeface="+mn-lt"/>
                      </a:endParaRP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509827"/>
                  </a:ext>
                </a:extLst>
              </a:tr>
              <a:tr h="768209">
                <a:tc>
                  <a:txBody>
                    <a:bodyPr/>
                    <a:lstStyle/>
                    <a:p>
                      <a:pPr marL="0" marR="0" indent="0" algn="l" fontAlgn="t">
                        <a:spcBef>
                          <a:spcPts val="0"/>
                        </a:spcBef>
                        <a:spcAft>
                          <a:spcPts val="0"/>
                        </a:spcAft>
                        <a:tabLst>
                          <a:tab pos="182880" algn="l"/>
                          <a:tab pos="0" algn="l"/>
                        </a:tabLst>
                      </a:pPr>
                      <a:r>
                        <a:rPr lang="en-US" sz="1600" b="0" i="0" u="none" strike="noStrike" dirty="0">
                          <a:effectLst/>
                          <a:latin typeface="+mn-lt"/>
                        </a:rPr>
                        <a:t>Chemical stage</a:t>
                      </a:r>
                    </a:p>
                    <a:p>
                      <a:pPr marL="0" marR="0" indent="0" algn="l" fontAlgn="t">
                        <a:spcBef>
                          <a:spcPts val="0"/>
                        </a:spcBef>
                        <a:spcAft>
                          <a:spcPts val="0"/>
                        </a:spcAft>
                        <a:tabLst>
                          <a:tab pos="182880" algn="l"/>
                          <a:tab pos="0" algn="l"/>
                        </a:tabLst>
                      </a:pPr>
                      <a:r>
                        <a:rPr lang="en-US" sz="1600" b="0" i="0" u="none" strike="noStrike" dirty="0">
                          <a:effectLst/>
                          <a:latin typeface="+mn-lt"/>
                        </a:rPr>
                        <a:t>(LOx-CH</a:t>
                      </a:r>
                      <a:r>
                        <a:rPr lang="en-US" sz="1600" b="0" i="0" u="none" strike="noStrike" baseline="-50000" dirty="0">
                          <a:effectLst/>
                          <a:latin typeface="+mn-lt"/>
                        </a:rPr>
                        <a:t>4</a:t>
                      </a:r>
                      <a:r>
                        <a:rPr lang="en-US" sz="1600" b="0" i="0" u="none" strike="noStrike" baseline="0" dirty="0">
                          <a:effectLst/>
                          <a:latin typeface="+mn-lt"/>
                        </a:rPr>
                        <a:t>) required</a:t>
                      </a:r>
                      <a:endParaRPr lang="en-US" sz="1600" b="0" i="0" u="none" strike="noStrike" dirty="0">
                        <a:effectLst/>
                        <a:latin typeface="+mn-lt"/>
                      </a:endParaRP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600" b="0" i="0" u="none" strike="noStrike" dirty="0">
                          <a:effectLst/>
                          <a:latin typeface="+mn-lt"/>
                        </a:rPr>
                        <a:t>No</a:t>
                      </a: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fontAlgn="t">
                        <a:spcBef>
                          <a:spcPts val="0"/>
                        </a:spcBef>
                        <a:spcAft>
                          <a:spcPts val="0"/>
                        </a:spcAft>
                        <a:tabLst>
                          <a:tab pos="182880" algn="l"/>
                          <a:tab pos="0" algn="l"/>
                        </a:tabLst>
                      </a:pPr>
                      <a:r>
                        <a:rPr lang="en-US" sz="1600" b="0" i="0" u="none" strike="noStrike" dirty="0">
                          <a:effectLst/>
                          <a:latin typeface="+mn-lt"/>
                        </a:rPr>
                        <a:t>Yes</a:t>
                      </a:r>
                    </a:p>
                  </a:txBody>
                  <a:tcPr marL="87184" marR="87184"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511143"/>
                  </a:ext>
                </a:extLst>
              </a:tr>
            </a:tbl>
          </a:graphicData>
        </a:graphic>
      </p:graphicFrame>
    </p:spTree>
    <p:extLst>
      <p:ext uri="{BB962C8B-B14F-4D97-AF65-F5344CB8AC3E}">
        <p14:creationId xmlns:p14="http://schemas.microsoft.com/office/powerpoint/2010/main" val="425719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280" y="106680"/>
            <a:ext cx="9570720" cy="914400"/>
          </a:xfrm>
        </p:spPr>
        <p:txBody>
          <a:bodyPr/>
          <a:lstStyle/>
          <a:p>
            <a:r>
              <a:rPr lang="en-US" b="1" dirty="0">
                <a:latin typeface="+mn-lt"/>
              </a:rPr>
              <a:t>Current Status of NEP According to Recent Independent Reviews </a:t>
            </a:r>
          </a:p>
        </p:txBody>
      </p:sp>
      <p:sp>
        <p:nvSpPr>
          <p:cNvPr id="5" name="Rectangle 5"/>
          <p:cNvSpPr>
            <a:spLocks noGrp="1" noChangeArrowheads="1"/>
          </p:cNvSpPr>
          <p:nvPr>
            <p:ph idx="1"/>
          </p:nvPr>
        </p:nvSpPr>
        <p:spPr>
          <a:xfrm>
            <a:off x="208027" y="1263756"/>
            <a:ext cx="11772900" cy="5358024"/>
          </a:xfrm>
        </p:spPr>
        <p:txBody>
          <a:bodyPr/>
          <a:lstStyle/>
          <a:p>
            <a:pPr marL="342900" indent="-342900">
              <a:spcBef>
                <a:spcPts val="600"/>
              </a:spcBef>
              <a:spcAft>
                <a:spcPts val="300"/>
              </a:spcAft>
              <a:buFont typeface="Arial" panose="020B0604020202020204" pitchFamily="34" charset="0"/>
              <a:buChar char="•"/>
            </a:pPr>
            <a:r>
              <a:rPr lang="en-US" dirty="0">
                <a:latin typeface="+mn-lt"/>
              </a:rPr>
              <a:t>2020 - </a:t>
            </a:r>
            <a:r>
              <a:rPr lang="en-US" dirty="0">
                <a:effectLst/>
                <a:latin typeface="+mn-lt"/>
                <a:ea typeface="Times New Roman" panose="02020603050405020304" pitchFamily="18" charset="0"/>
              </a:rPr>
              <a:t>NASA Engineering and Safety Center (NESC) study findings:</a:t>
            </a:r>
            <a:endParaRPr lang="en-US" b="1" dirty="0">
              <a:solidFill>
                <a:srgbClr val="0000FF"/>
              </a:solidFill>
              <a:latin typeface="+mn-lt"/>
              <a:ea typeface="Times New Roman" panose="02020603050405020304" pitchFamily="18" charset="0"/>
            </a:endParaRPr>
          </a:p>
          <a:p>
            <a:pPr marL="914400" lvl="2" indent="-342900">
              <a:spcBef>
                <a:spcPts val="600"/>
              </a:spcBef>
              <a:spcAft>
                <a:spcPts val="300"/>
              </a:spcAft>
              <a:buFont typeface="Arial" panose="020B0604020202020204" pitchFamily="34" charset="0"/>
              <a:buChar char="•"/>
            </a:pPr>
            <a:r>
              <a:rPr lang="en-US" sz="1600" b="0" dirty="0">
                <a:effectLst/>
                <a:latin typeface="+mn-lt"/>
                <a:ea typeface="Times" panose="02020603050405020304" pitchFamily="18" charset="0"/>
              </a:rPr>
              <a:t>“The majority of critical technologies for both NEP/Chem and NTP systems are relatively immature….”</a:t>
            </a:r>
          </a:p>
          <a:p>
            <a:pPr marL="914400" lvl="2" indent="-342900">
              <a:spcBef>
                <a:spcPts val="600"/>
              </a:spcBef>
              <a:spcAft>
                <a:spcPts val="300"/>
              </a:spcAft>
              <a:buFont typeface="Arial" panose="020B0604020202020204" pitchFamily="34" charset="0"/>
              <a:buChar char="•"/>
            </a:pPr>
            <a:r>
              <a:rPr lang="en-US" sz="1600" b="0" dirty="0">
                <a:effectLst/>
                <a:latin typeface="+mn-lt"/>
                <a:ea typeface="Times" panose="02020603050405020304" pitchFamily="18" charset="0"/>
              </a:rPr>
              <a:t>“TRLs [technology readiness levels] in the literature are often overestimated”</a:t>
            </a:r>
          </a:p>
          <a:p>
            <a:pPr marL="914400" lvl="2" indent="-342900">
              <a:spcBef>
                <a:spcPts val="600"/>
              </a:spcBef>
              <a:spcAft>
                <a:spcPts val="300"/>
              </a:spcAft>
              <a:buFont typeface="Arial" panose="020B0604020202020204" pitchFamily="34" charset="0"/>
              <a:buChar char="•"/>
            </a:pPr>
            <a:r>
              <a:rPr lang="en-US" sz="1600" b="0" dirty="0">
                <a:effectLst/>
                <a:latin typeface="+mn-lt"/>
                <a:ea typeface="Times" panose="02020603050405020304" pitchFamily="18" charset="0"/>
              </a:rPr>
              <a:t>“The majority of critical technologies for NEP/Chem and NTP systems are at a relatively high level of advancement degree of difficulty (AD</a:t>
            </a:r>
            <a:r>
              <a:rPr lang="en-US" sz="1600" b="0" baseline="30000" dirty="0">
                <a:effectLst/>
                <a:latin typeface="+mn-lt"/>
                <a:ea typeface="Times" panose="02020603050405020304" pitchFamily="18" charset="0"/>
              </a:rPr>
              <a:t>2</a:t>
            </a:r>
            <a:r>
              <a:rPr lang="en-US" sz="1600" b="0" dirty="0">
                <a:effectLst/>
                <a:latin typeface="+mn-lt"/>
                <a:ea typeface="Times" panose="02020603050405020304" pitchFamily="18" charset="0"/>
              </a:rPr>
              <a:t> &gt; 4) for maturation, requiring a dual development approach.”</a:t>
            </a:r>
          </a:p>
          <a:p>
            <a:pPr marL="914400" lvl="2" indent="-342900">
              <a:spcBef>
                <a:spcPts val="600"/>
              </a:spcBef>
              <a:spcAft>
                <a:spcPts val="300"/>
              </a:spcAft>
              <a:buFont typeface="Arial" panose="020B0604020202020204" pitchFamily="34" charset="0"/>
              <a:buChar char="•"/>
            </a:pPr>
            <a:r>
              <a:rPr lang="en-US" sz="1600" b="0" dirty="0">
                <a:effectLst/>
                <a:latin typeface="+mn-lt"/>
                <a:ea typeface="Times" panose="02020603050405020304" pitchFamily="18" charset="0"/>
              </a:rPr>
              <a:t>“The proper assessment of baseline TRL and AD</a:t>
            </a:r>
            <a:r>
              <a:rPr lang="en-US" sz="1600" b="0" baseline="30000" dirty="0">
                <a:effectLst/>
                <a:latin typeface="+mn-lt"/>
                <a:ea typeface="Times" panose="02020603050405020304" pitchFamily="18" charset="0"/>
              </a:rPr>
              <a:t>2</a:t>
            </a:r>
            <a:r>
              <a:rPr lang="en-US" sz="1600" b="0" dirty="0">
                <a:effectLst/>
                <a:latin typeface="+mn-lt"/>
                <a:ea typeface="Times" panose="02020603050405020304" pitchFamily="18" charset="0"/>
              </a:rPr>
              <a:t> values and the estimation of requirements and resources required for advancement have been consistent issues for NEP and NTP.”</a:t>
            </a:r>
          </a:p>
          <a:p>
            <a:pPr marL="914400" lvl="2" indent="-342900">
              <a:spcBef>
                <a:spcPts val="600"/>
              </a:spcBef>
              <a:spcAft>
                <a:spcPts val="600"/>
              </a:spcAft>
              <a:buFont typeface="Arial" panose="020B0604020202020204" pitchFamily="34" charset="0"/>
              <a:buChar char="•"/>
            </a:pPr>
            <a:r>
              <a:rPr lang="en-US" sz="1600" b="0" dirty="0">
                <a:effectLst/>
                <a:latin typeface="+mn-lt"/>
                <a:ea typeface="Times" panose="02020603050405020304" pitchFamily="18" charset="0"/>
              </a:rPr>
              <a:t>“Non-advocate reviews should occur at the start of a technology program and at all key milestones.”</a:t>
            </a:r>
          </a:p>
          <a:p>
            <a:pPr marL="285750" marR="0" lvl="0" indent="-285750" algn="just">
              <a:spcBef>
                <a:spcPts val="600"/>
              </a:spcBef>
              <a:spcAft>
                <a:spcPts val="300"/>
              </a:spcAft>
              <a:buFont typeface="Arial" panose="020B0604020202020204" pitchFamily="34" charset="0"/>
              <a:buChar char="•"/>
              <a:tabLst>
                <a:tab pos="182880" algn="l"/>
              </a:tabLst>
            </a:pPr>
            <a:r>
              <a:rPr lang="en-US" dirty="0">
                <a:latin typeface="+mn-lt"/>
              </a:rPr>
              <a:t>2021 - </a:t>
            </a:r>
            <a:r>
              <a:rPr lang="en-US" sz="1800" dirty="0">
                <a:effectLst/>
                <a:latin typeface="+mn-lt"/>
                <a:ea typeface="Times New Roman" panose="02020603050405020304" pitchFamily="18" charset="0"/>
              </a:rPr>
              <a:t>National Academies of Science, Engineering, and Medicine </a:t>
            </a:r>
            <a:r>
              <a:rPr lang="en-US" dirty="0">
                <a:effectLst/>
                <a:latin typeface="+mn-lt"/>
                <a:ea typeface="Times New Roman" panose="02020603050405020304" pitchFamily="18" charset="0"/>
              </a:rPr>
              <a:t>panel report findings:</a:t>
            </a:r>
            <a:endParaRPr lang="en-US" b="0" dirty="0">
              <a:effectLst/>
              <a:latin typeface="+mn-lt"/>
              <a:ea typeface="Times New Roman" panose="02020603050405020304" pitchFamily="18" charset="0"/>
            </a:endParaRPr>
          </a:p>
          <a:p>
            <a:pPr marL="622300" lvl="1" indent="-342900" algn="just">
              <a:spcBef>
                <a:spcPts val="600"/>
              </a:spcBef>
              <a:spcAft>
                <a:spcPts val="300"/>
              </a:spcAft>
              <a:buFont typeface="Arial" panose="020B0604020202020204" pitchFamily="34" charset="0"/>
              <a:buChar char="•"/>
              <a:tabLst>
                <a:tab pos="182880" algn="l"/>
              </a:tabLst>
            </a:pPr>
            <a:r>
              <a:rPr lang="en-US" sz="1600" b="0" dirty="0">
                <a:effectLst/>
                <a:latin typeface="+mn-lt"/>
                <a:ea typeface="Times" panose="02020603050405020304" pitchFamily="18" charset="0"/>
              </a:rPr>
              <a:t>“Developing a MW</a:t>
            </a:r>
            <a:r>
              <a:rPr lang="en-US" sz="1600" b="0" baseline="-25000" dirty="0">
                <a:effectLst/>
                <a:latin typeface="+mn-lt"/>
                <a:ea typeface="Times" panose="02020603050405020304" pitchFamily="18" charset="0"/>
              </a:rPr>
              <a:t>e</a:t>
            </a:r>
            <a:r>
              <a:rPr lang="en-US" sz="1600" b="0" dirty="0">
                <a:effectLst/>
                <a:latin typeface="+mn-lt"/>
                <a:ea typeface="Times" panose="02020603050405020304" pitchFamily="18" charset="0"/>
              </a:rPr>
              <a:t>-class NEP system for the baseline mission [opposition-class Mars mission, 2039 launch date] would require increasing power by orders of magnitude relative to NEP system flight- or ground-based technology demonstrations.”</a:t>
            </a:r>
            <a:endParaRPr lang="en-US" sz="1600" dirty="0">
              <a:latin typeface="+mn-lt"/>
              <a:ea typeface="Times" panose="02020603050405020304" pitchFamily="18" charset="0"/>
            </a:endParaRPr>
          </a:p>
          <a:p>
            <a:pPr marL="622300" lvl="1" indent="-342900" algn="just">
              <a:spcBef>
                <a:spcPts val="600"/>
              </a:spcBef>
              <a:spcAft>
                <a:spcPts val="300"/>
              </a:spcAft>
              <a:buFont typeface="Arial" panose="020B0604020202020204" pitchFamily="34" charset="0"/>
              <a:buChar char="•"/>
              <a:tabLst>
                <a:tab pos="182880" algn="l"/>
              </a:tabLst>
            </a:pPr>
            <a:r>
              <a:rPr lang="en-US" sz="1600" b="0" dirty="0">
                <a:effectLst/>
                <a:latin typeface="+mn-lt"/>
                <a:ea typeface="Times" panose="02020603050405020304" pitchFamily="18" charset="0"/>
              </a:rPr>
              <a:t>“Subscale in-space flight testing of NEP systems cannot address many of the risks and potential failure modes associated with the baseline mission NEP system. With sufficient M&amp;S [modeling &amp; simulation] and ground testing, including modular subsystem tests at full scale and power, flight qualification requirements can be met by the cargo missions that will precede the first crewed mission to Mars. Fully integrated ground testing may not be required.”</a:t>
            </a:r>
            <a:endParaRPr lang="en-US" sz="1600" dirty="0">
              <a:latin typeface="+mn-lt"/>
              <a:ea typeface="Times" panose="02020603050405020304" pitchFamily="18" charset="0"/>
            </a:endParaRPr>
          </a:p>
          <a:p>
            <a:pPr marL="622300" lvl="1" indent="-342900" algn="just">
              <a:spcBef>
                <a:spcPts val="600"/>
              </a:spcBef>
              <a:spcAft>
                <a:spcPts val="300"/>
              </a:spcAft>
              <a:buFont typeface="Arial" panose="020B0604020202020204" pitchFamily="34" charset="0"/>
              <a:buChar char="•"/>
              <a:tabLst>
                <a:tab pos="182880" algn="l"/>
              </a:tabLst>
            </a:pPr>
            <a:r>
              <a:rPr lang="en-US" sz="1600" b="0" dirty="0">
                <a:effectLst/>
                <a:latin typeface="+mn-lt"/>
                <a:ea typeface="Times" panose="02020603050405020304" pitchFamily="18" charset="0"/>
              </a:rPr>
              <a:t>“As a result of low and intermittent investment over the past several decades, it is unclear if even an aggressive program would be able to develop an NEP system capable of executing the baseline mission in 2039.”</a:t>
            </a:r>
          </a:p>
          <a:p>
            <a:pPr lvl="1" indent="0">
              <a:spcAft>
                <a:spcPct val="20000"/>
              </a:spcAft>
              <a:buNone/>
            </a:pPr>
            <a:endParaRPr lang="en-US" sz="1600" b="0" dirty="0">
              <a:effectLst/>
              <a:latin typeface="+mn-lt"/>
              <a:ea typeface="Times" panose="02020603050405020304" pitchFamily="18" charset="0"/>
            </a:endParaRPr>
          </a:p>
        </p:txBody>
      </p:sp>
    </p:spTree>
    <p:extLst>
      <p:ext uri="{BB962C8B-B14F-4D97-AF65-F5344CB8AC3E}">
        <p14:creationId xmlns:p14="http://schemas.microsoft.com/office/powerpoint/2010/main" val="2922336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142D52-C7F5-B947-8B14-DE5F3DFD479E}"/>
              </a:ext>
            </a:extLst>
          </p:cNvPr>
          <p:cNvSpPr txBox="1"/>
          <p:nvPr/>
        </p:nvSpPr>
        <p:spPr>
          <a:xfrm>
            <a:off x="1463040" y="342800"/>
            <a:ext cx="9608820" cy="457200"/>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Nuclear Electric Propulsion (NEP): Subsystem Categorization</a:t>
            </a:r>
          </a:p>
        </p:txBody>
      </p:sp>
      <p:pic>
        <p:nvPicPr>
          <p:cNvPr id="15" name="Picture 14" descr="A close-up of a drone&#10;&#10;Description automatically generated with medium confidence">
            <a:extLst>
              <a:ext uri="{FF2B5EF4-FFF2-40B4-BE49-F238E27FC236}">
                <a16:creationId xmlns:a16="http://schemas.microsoft.com/office/drawing/2014/main" id="{3239B370-526D-4E5D-9231-D4240C269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099" y="3137473"/>
            <a:ext cx="5486400" cy="3514281"/>
          </a:xfrm>
          <a:prstGeom prst="rect">
            <a:avLst/>
          </a:prstGeom>
        </p:spPr>
      </p:pic>
      <p:pic>
        <p:nvPicPr>
          <p:cNvPr id="4" name="Picture 3" descr="Diagram&#10;&#10;Description automatically generated">
            <a:extLst>
              <a:ext uri="{FF2B5EF4-FFF2-40B4-BE49-F238E27FC236}">
                <a16:creationId xmlns:a16="http://schemas.microsoft.com/office/drawing/2014/main" id="{334F6977-439D-460E-A5F8-9E98520E5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94" y="1198814"/>
            <a:ext cx="6113877" cy="5486400"/>
          </a:xfrm>
          <a:prstGeom prst="rect">
            <a:avLst/>
          </a:prstGeom>
        </p:spPr>
      </p:pic>
      <p:cxnSp>
        <p:nvCxnSpPr>
          <p:cNvPr id="23" name="Straight Arrow Connector 22">
            <a:extLst>
              <a:ext uri="{FF2B5EF4-FFF2-40B4-BE49-F238E27FC236}">
                <a16:creationId xmlns:a16="http://schemas.microsoft.com/office/drawing/2014/main" id="{D9794F77-57DE-4ED1-AEA8-9DB8790BE373}"/>
              </a:ext>
            </a:extLst>
          </p:cNvPr>
          <p:cNvCxnSpPr>
            <a:cxnSpLocks/>
          </p:cNvCxnSpPr>
          <p:nvPr/>
        </p:nvCxnSpPr>
        <p:spPr>
          <a:xfrm>
            <a:off x="7176049" y="4561232"/>
            <a:ext cx="1958340" cy="1283803"/>
          </a:xfrm>
          <a:prstGeom prst="straightConnector1">
            <a:avLst/>
          </a:prstGeom>
          <a:ln w="12700">
            <a:solidFill>
              <a:schemeClr val="tx1">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D652E4AB-E17B-47E3-BCE1-A3BFE771B17B}"/>
              </a:ext>
            </a:extLst>
          </p:cNvPr>
          <p:cNvCxnSpPr>
            <a:cxnSpLocks/>
          </p:cNvCxnSpPr>
          <p:nvPr/>
        </p:nvCxnSpPr>
        <p:spPr>
          <a:xfrm>
            <a:off x="7176049" y="4561232"/>
            <a:ext cx="1835248" cy="50955"/>
          </a:xfrm>
          <a:prstGeom prst="straightConnector1">
            <a:avLst/>
          </a:prstGeom>
          <a:ln w="12700">
            <a:solidFill>
              <a:schemeClr val="tx1">
                <a:alpha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1" name="Rectangle 5">
            <a:extLst>
              <a:ext uri="{FF2B5EF4-FFF2-40B4-BE49-F238E27FC236}">
                <a16:creationId xmlns:a16="http://schemas.microsoft.com/office/drawing/2014/main" id="{7B13D8A7-D08E-4626-B86A-C4BA09D326A2}"/>
              </a:ext>
            </a:extLst>
          </p:cNvPr>
          <p:cNvSpPr txBox="1">
            <a:spLocks noChangeArrowheads="1"/>
          </p:cNvSpPr>
          <p:nvPr/>
        </p:nvSpPr>
        <p:spPr>
          <a:xfrm>
            <a:off x="6460372" y="1198814"/>
            <a:ext cx="5439984" cy="2272789"/>
          </a:xfrm>
          <a:prstGeom prst="rect">
            <a:avLst/>
          </a:prstGeom>
        </p:spPr>
        <p:txBody>
          <a:bodyPr/>
          <a:lstStyle>
            <a:lvl1pPr marL="411480" indent="-411480" algn="l" defTabSz="548640" rtl="0" eaLnBrk="1" fontAlgn="base" hangingPunct="1">
              <a:spcBef>
                <a:spcPct val="20000"/>
              </a:spcBef>
              <a:spcAft>
                <a:spcPct val="0"/>
              </a:spcAft>
              <a:buFont typeface="Arial" pitchFamily="34" charset="0"/>
              <a:buChar char="•"/>
              <a:defRPr sz="3840" kern="1200">
                <a:solidFill>
                  <a:schemeClr val="tx1"/>
                </a:solidFill>
                <a:latin typeface="+mn-lt"/>
                <a:ea typeface="ＭＳ Ｐゴシック" charset="-128"/>
                <a:cs typeface="ＭＳ Ｐゴシック" charset="-128"/>
              </a:defRPr>
            </a:lvl1pPr>
            <a:lvl2pPr marL="891540" indent="-342900" algn="l" defTabSz="548640" rtl="0" eaLnBrk="1" fontAlgn="base" hangingPunct="1">
              <a:spcBef>
                <a:spcPct val="20000"/>
              </a:spcBef>
              <a:spcAft>
                <a:spcPct val="0"/>
              </a:spcAft>
              <a:buFont typeface="Arial" pitchFamily="34" charset="0"/>
              <a:buChar char="–"/>
              <a:defRPr sz="3360" kern="1200">
                <a:solidFill>
                  <a:schemeClr val="tx1"/>
                </a:solidFill>
                <a:latin typeface="+mn-lt"/>
                <a:ea typeface="ＭＳ Ｐゴシック" charset="-128"/>
                <a:cs typeface="+mn-cs"/>
              </a:defRPr>
            </a:lvl2pPr>
            <a:lvl3pPr marL="1371600" indent="-274320" algn="l" defTabSz="548640" rtl="0" eaLnBrk="1" fontAlgn="base" hangingPunct="1">
              <a:spcBef>
                <a:spcPct val="20000"/>
              </a:spcBef>
              <a:spcAft>
                <a:spcPct val="0"/>
              </a:spcAft>
              <a:buFont typeface="Arial" pitchFamily="34" charset="0"/>
              <a:buChar char="•"/>
              <a:defRPr sz="2880" kern="1200">
                <a:solidFill>
                  <a:schemeClr val="tx1"/>
                </a:solidFill>
                <a:latin typeface="+mn-lt"/>
                <a:ea typeface="ＭＳ Ｐゴシック" charset="-128"/>
                <a:cs typeface="+mn-cs"/>
              </a:defRPr>
            </a:lvl3pPr>
            <a:lvl4pPr marL="192024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4pPr>
            <a:lvl5pPr marL="2468880" indent="-274320" algn="l" defTabSz="54864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279400" lvl="1" indent="0">
              <a:spcAft>
                <a:spcPct val="20000"/>
              </a:spcAft>
              <a:buNone/>
            </a:pPr>
            <a:r>
              <a:rPr lang="en-US" sz="1200" dirty="0">
                <a:latin typeface="Arial" panose="020B0604020202020204" pitchFamily="34" charset="0"/>
                <a:cs typeface="Arial" panose="020B0604020202020204" pitchFamily="34" charset="0"/>
              </a:rPr>
              <a:t>NEP uses heat from a nuclear reactor to produce electricity that powers electric thrusters.  The NEP system has been categorized into five Critical Technology Elements (CTEs):</a:t>
            </a:r>
          </a:p>
          <a:p>
            <a:pPr marL="914400" lvl="2" indent="-342900">
              <a:spcAft>
                <a:spcPct val="20000"/>
              </a:spcAft>
            </a:pPr>
            <a:r>
              <a:rPr lang="en-US" sz="1200" dirty="0">
                <a:latin typeface="Arial" panose="020B0604020202020204" pitchFamily="34" charset="0"/>
                <a:cs typeface="Arial" panose="020B0604020202020204" pitchFamily="34" charset="0"/>
              </a:rPr>
              <a:t>CTE 1: Reactor and Coolant Subsystem (RXS)</a:t>
            </a:r>
          </a:p>
          <a:p>
            <a:pPr marL="914400" lvl="2" indent="-342900">
              <a:spcAft>
                <a:spcPct val="20000"/>
              </a:spcAft>
            </a:pPr>
            <a:r>
              <a:rPr lang="en-US" sz="1200" dirty="0">
                <a:latin typeface="Arial" panose="020B0604020202020204" pitchFamily="34" charset="0"/>
                <a:cs typeface="Arial" panose="020B0604020202020204" pitchFamily="34" charset="0"/>
              </a:rPr>
              <a:t>CTE 2: Power Conversion Subsystem (PCS)</a:t>
            </a:r>
          </a:p>
          <a:p>
            <a:pPr marL="914400" lvl="2" indent="-342900">
              <a:spcAft>
                <a:spcPct val="20000"/>
              </a:spcAft>
            </a:pPr>
            <a:r>
              <a:rPr lang="en-US" sz="1200" dirty="0">
                <a:latin typeface="Arial" panose="020B0604020202020204" pitchFamily="34" charset="0"/>
                <a:cs typeface="Arial" panose="020B0604020202020204" pitchFamily="34" charset="0"/>
              </a:rPr>
              <a:t>CTE 3: Power Management &amp; Distribution (PMAD) Subsystem</a:t>
            </a:r>
          </a:p>
          <a:p>
            <a:pPr marL="914400" lvl="2" indent="-342900">
              <a:spcAft>
                <a:spcPct val="20000"/>
              </a:spcAft>
            </a:pPr>
            <a:r>
              <a:rPr lang="en-US" sz="1200" dirty="0">
                <a:latin typeface="Arial" panose="020B0604020202020204" pitchFamily="34" charset="0"/>
                <a:cs typeface="Arial" panose="020B0604020202020204" pitchFamily="34" charset="0"/>
              </a:rPr>
              <a:t>CTE 4: Electric Propulsion Subsystem (EPS)</a:t>
            </a:r>
          </a:p>
          <a:p>
            <a:pPr marL="914400" lvl="2" indent="-342900">
              <a:spcAft>
                <a:spcPct val="20000"/>
              </a:spcAft>
            </a:pPr>
            <a:r>
              <a:rPr lang="en-US" sz="1200" dirty="0">
                <a:latin typeface="Arial" panose="020B0604020202020204" pitchFamily="34" charset="0"/>
                <a:cs typeface="Arial" panose="020B0604020202020204" pitchFamily="34" charset="0"/>
              </a:rPr>
              <a:t>CTE 5: Primary Heat Rejection Subsystem (PHRS)</a:t>
            </a:r>
          </a:p>
        </p:txBody>
      </p:sp>
      <p:sp>
        <p:nvSpPr>
          <p:cNvPr id="2" name="Left Brace 1">
            <a:extLst>
              <a:ext uri="{FF2B5EF4-FFF2-40B4-BE49-F238E27FC236}">
                <a16:creationId xmlns:a16="http://schemas.microsoft.com/office/drawing/2014/main" id="{5B8CACA4-83AF-4292-BC77-1F749313DEC2}"/>
              </a:ext>
            </a:extLst>
          </p:cNvPr>
          <p:cNvSpPr/>
          <p:nvPr/>
        </p:nvSpPr>
        <p:spPr>
          <a:xfrm rot="14440901">
            <a:off x="7897257" y="4859693"/>
            <a:ext cx="535564" cy="2392769"/>
          </a:xfrm>
          <a:prstGeom prst="leftBrace">
            <a:avLst>
              <a:gd name="adj1" fmla="val 8333"/>
              <a:gd name="adj2" fmla="val 5309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956CA0EE-6E74-40C7-9BED-A10E73DCD39B}"/>
              </a:ext>
            </a:extLst>
          </p:cNvPr>
          <p:cNvSpPr txBox="1"/>
          <p:nvPr/>
        </p:nvSpPr>
        <p:spPr>
          <a:xfrm>
            <a:off x="6127731" y="6475178"/>
            <a:ext cx="556259" cy="246221"/>
          </a:xfrm>
          <a:prstGeom prst="rect">
            <a:avLst/>
          </a:prstGeom>
          <a:noFill/>
        </p:spPr>
        <p:txBody>
          <a:bodyPr wrap="square" rtlCol="0">
            <a:spAutoFit/>
          </a:bodyPr>
          <a:lstStyle/>
          <a:p>
            <a:pPr algn="ctr"/>
            <a:r>
              <a:rPr lang="en-US" sz="1000" b="1" dirty="0">
                <a:latin typeface="+mn-lt"/>
              </a:rPr>
              <a:t>CTE 1</a:t>
            </a:r>
          </a:p>
        </p:txBody>
      </p:sp>
      <p:sp>
        <p:nvSpPr>
          <p:cNvPr id="12" name="TextBox 11">
            <a:extLst>
              <a:ext uri="{FF2B5EF4-FFF2-40B4-BE49-F238E27FC236}">
                <a16:creationId xmlns:a16="http://schemas.microsoft.com/office/drawing/2014/main" id="{4A66862F-B2D8-4517-ACFD-D96A61725FB5}"/>
              </a:ext>
            </a:extLst>
          </p:cNvPr>
          <p:cNvSpPr txBox="1"/>
          <p:nvPr/>
        </p:nvSpPr>
        <p:spPr>
          <a:xfrm>
            <a:off x="6440467" y="5916539"/>
            <a:ext cx="556259" cy="246221"/>
          </a:xfrm>
          <a:prstGeom prst="rect">
            <a:avLst/>
          </a:prstGeom>
          <a:noFill/>
        </p:spPr>
        <p:txBody>
          <a:bodyPr wrap="square" rtlCol="0">
            <a:spAutoFit/>
          </a:bodyPr>
          <a:lstStyle/>
          <a:p>
            <a:pPr algn="ctr"/>
            <a:r>
              <a:rPr lang="en-US" sz="1000" b="1" dirty="0">
                <a:latin typeface="+mn-lt"/>
              </a:rPr>
              <a:t>CTE 2</a:t>
            </a:r>
          </a:p>
        </p:txBody>
      </p:sp>
      <p:sp>
        <p:nvSpPr>
          <p:cNvPr id="14" name="TextBox 13">
            <a:extLst>
              <a:ext uri="{FF2B5EF4-FFF2-40B4-BE49-F238E27FC236}">
                <a16:creationId xmlns:a16="http://schemas.microsoft.com/office/drawing/2014/main" id="{35D646EC-060D-44C7-B5EF-545C6CA9DE3B}"/>
              </a:ext>
            </a:extLst>
          </p:cNvPr>
          <p:cNvSpPr txBox="1"/>
          <p:nvPr/>
        </p:nvSpPr>
        <p:spPr>
          <a:xfrm>
            <a:off x="8232253" y="6300075"/>
            <a:ext cx="556259" cy="246221"/>
          </a:xfrm>
          <a:prstGeom prst="rect">
            <a:avLst/>
          </a:prstGeom>
          <a:noFill/>
        </p:spPr>
        <p:txBody>
          <a:bodyPr wrap="square" rtlCol="0">
            <a:spAutoFit/>
          </a:bodyPr>
          <a:lstStyle/>
          <a:p>
            <a:pPr algn="ctr"/>
            <a:r>
              <a:rPr lang="en-US" sz="1000" b="1" dirty="0">
                <a:latin typeface="+mn-lt"/>
              </a:rPr>
              <a:t>CTE 3</a:t>
            </a:r>
          </a:p>
        </p:txBody>
      </p:sp>
      <p:sp>
        <p:nvSpPr>
          <p:cNvPr id="16" name="TextBox 15">
            <a:extLst>
              <a:ext uri="{FF2B5EF4-FFF2-40B4-BE49-F238E27FC236}">
                <a16:creationId xmlns:a16="http://schemas.microsoft.com/office/drawing/2014/main" id="{5485579B-A734-4FC9-8BF8-5B19E6573E04}"/>
              </a:ext>
            </a:extLst>
          </p:cNvPr>
          <p:cNvSpPr txBox="1"/>
          <p:nvPr/>
        </p:nvSpPr>
        <p:spPr>
          <a:xfrm>
            <a:off x="6718596" y="4438121"/>
            <a:ext cx="556259" cy="246221"/>
          </a:xfrm>
          <a:prstGeom prst="rect">
            <a:avLst/>
          </a:prstGeom>
          <a:noFill/>
        </p:spPr>
        <p:txBody>
          <a:bodyPr wrap="square" rtlCol="0">
            <a:spAutoFit/>
          </a:bodyPr>
          <a:lstStyle/>
          <a:p>
            <a:pPr algn="ctr"/>
            <a:r>
              <a:rPr lang="en-US" sz="1000" b="1" dirty="0">
                <a:latin typeface="+mn-lt"/>
              </a:rPr>
              <a:t>CTE 4</a:t>
            </a:r>
          </a:p>
        </p:txBody>
      </p:sp>
      <p:cxnSp>
        <p:nvCxnSpPr>
          <p:cNvPr id="18" name="Straight Arrow Connector 17">
            <a:extLst>
              <a:ext uri="{FF2B5EF4-FFF2-40B4-BE49-F238E27FC236}">
                <a16:creationId xmlns:a16="http://schemas.microsoft.com/office/drawing/2014/main" id="{F8899AA0-540A-4B2A-A20D-930B3E84E6B1}"/>
              </a:ext>
            </a:extLst>
          </p:cNvPr>
          <p:cNvCxnSpPr>
            <a:cxnSpLocks/>
            <a:stCxn id="24" idx="2"/>
          </p:cNvCxnSpPr>
          <p:nvPr/>
        </p:nvCxnSpPr>
        <p:spPr>
          <a:xfrm>
            <a:off x="8778772" y="3599041"/>
            <a:ext cx="1555428" cy="1416932"/>
          </a:xfrm>
          <a:prstGeom prst="straightConnector1">
            <a:avLst/>
          </a:prstGeom>
          <a:ln w="12700">
            <a:solidFill>
              <a:schemeClr val="tx1">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214678FA-D263-4A12-8A3B-906B8A541861}"/>
              </a:ext>
            </a:extLst>
          </p:cNvPr>
          <p:cNvCxnSpPr>
            <a:cxnSpLocks/>
            <a:stCxn id="24" idx="2"/>
          </p:cNvCxnSpPr>
          <p:nvPr/>
        </p:nvCxnSpPr>
        <p:spPr>
          <a:xfrm flipH="1">
            <a:off x="8715290" y="3599041"/>
            <a:ext cx="63482" cy="1344381"/>
          </a:xfrm>
          <a:prstGeom prst="straightConnector1">
            <a:avLst/>
          </a:prstGeom>
          <a:ln w="12700">
            <a:solidFill>
              <a:schemeClr val="tx1">
                <a:alpha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2CE301E1-BCAA-4060-B269-C86F2A0D1D69}"/>
              </a:ext>
            </a:extLst>
          </p:cNvPr>
          <p:cNvSpPr txBox="1"/>
          <p:nvPr/>
        </p:nvSpPr>
        <p:spPr>
          <a:xfrm>
            <a:off x="8500642" y="3352820"/>
            <a:ext cx="556259" cy="246221"/>
          </a:xfrm>
          <a:prstGeom prst="rect">
            <a:avLst/>
          </a:prstGeom>
          <a:noFill/>
        </p:spPr>
        <p:txBody>
          <a:bodyPr wrap="square" rtlCol="0">
            <a:spAutoFit/>
          </a:bodyPr>
          <a:lstStyle/>
          <a:p>
            <a:pPr algn="ctr"/>
            <a:r>
              <a:rPr lang="en-US" sz="1000" b="1" dirty="0">
                <a:latin typeface="+mn-lt"/>
              </a:rPr>
              <a:t>CTE 5</a:t>
            </a:r>
          </a:p>
        </p:txBody>
      </p:sp>
      <p:sp>
        <p:nvSpPr>
          <p:cNvPr id="22" name="Slide Number Placeholder 21">
            <a:extLst>
              <a:ext uri="{FF2B5EF4-FFF2-40B4-BE49-F238E27FC236}">
                <a16:creationId xmlns:a16="http://schemas.microsoft.com/office/drawing/2014/main" id="{99BF970A-96FF-49B6-A288-0ED901408F6A}"/>
              </a:ext>
            </a:extLst>
          </p:cNvPr>
          <p:cNvSpPr>
            <a:spLocks noGrp="1"/>
          </p:cNvSpPr>
          <p:nvPr>
            <p:ph type="sldNum" sz="quarter" idx="10"/>
          </p:nvPr>
        </p:nvSpPr>
        <p:spPr/>
        <p:txBody>
          <a:bodyPr/>
          <a:lstStyle/>
          <a:p>
            <a:pPr>
              <a:defRPr/>
            </a:pPr>
            <a:fld id="{75D13D49-2B6F-174C-9E1E-1013A06E5C50}" type="slidenum">
              <a:rPr lang="uk-UA" smtClean="0"/>
              <a:pPr>
                <a:defRPr/>
              </a:pPr>
              <a:t>8</a:t>
            </a:fld>
            <a:endParaRPr lang="uk-UA" dirty="0"/>
          </a:p>
        </p:txBody>
      </p:sp>
      <p:sp>
        <p:nvSpPr>
          <p:cNvPr id="25" name="TextBox 24">
            <a:extLst>
              <a:ext uri="{FF2B5EF4-FFF2-40B4-BE49-F238E27FC236}">
                <a16:creationId xmlns:a16="http://schemas.microsoft.com/office/drawing/2014/main" id="{FFE5D524-DFAE-445E-A4D3-4F285DE8E404}"/>
              </a:ext>
            </a:extLst>
          </p:cNvPr>
          <p:cNvSpPr txBox="1"/>
          <p:nvPr/>
        </p:nvSpPr>
        <p:spPr>
          <a:xfrm>
            <a:off x="4239468" y="5705736"/>
            <a:ext cx="1940433" cy="1015663"/>
          </a:xfrm>
          <a:prstGeom prst="rect">
            <a:avLst/>
          </a:prstGeom>
          <a:noFill/>
        </p:spPr>
        <p:txBody>
          <a:bodyPr wrap="square" rtlCol="0">
            <a:spAutoFit/>
          </a:bodyPr>
          <a:lstStyle/>
          <a:p>
            <a:r>
              <a:rPr lang="en-US" sz="1200" b="1" dirty="0"/>
              <a:t>Note:</a:t>
            </a:r>
            <a:r>
              <a:rPr lang="en-US" sz="1200" dirty="0"/>
              <a:t> This block diagram is illustrative.  Not all items shown may be needed; some needed items may not be shown. </a:t>
            </a:r>
          </a:p>
        </p:txBody>
      </p:sp>
      <p:cxnSp>
        <p:nvCxnSpPr>
          <p:cNvPr id="19" name="Straight Arrow Connector 18">
            <a:extLst>
              <a:ext uri="{FF2B5EF4-FFF2-40B4-BE49-F238E27FC236}">
                <a16:creationId xmlns:a16="http://schemas.microsoft.com/office/drawing/2014/main" id="{73CCCEC3-C17A-4EB5-A323-6473781235D6}"/>
              </a:ext>
            </a:extLst>
          </p:cNvPr>
          <p:cNvCxnSpPr>
            <a:cxnSpLocks/>
            <a:stCxn id="12" idx="2"/>
          </p:cNvCxnSpPr>
          <p:nvPr/>
        </p:nvCxnSpPr>
        <p:spPr>
          <a:xfrm>
            <a:off x="6718597" y="6162760"/>
            <a:ext cx="144983" cy="177944"/>
          </a:xfrm>
          <a:prstGeom prst="straightConnector1">
            <a:avLst/>
          </a:prstGeom>
          <a:ln w="12700">
            <a:solidFill>
              <a:schemeClr val="tx1">
                <a:alpha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760DA9B-C52A-445E-A1AA-1BBA49FFCD4B}"/>
              </a:ext>
            </a:extLst>
          </p:cNvPr>
          <p:cNvSpPr txBox="1"/>
          <p:nvPr/>
        </p:nvSpPr>
        <p:spPr>
          <a:xfrm>
            <a:off x="8908815" y="6155588"/>
            <a:ext cx="2889059" cy="276999"/>
          </a:xfrm>
          <a:prstGeom prst="rect">
            <a:avLst/>
          </a:prstGeom>
          <a:noFill/>
        </p:spPr>
        <p:txBody>
          <a:bodyPr wrap="square" rtlCol="0">
            <a:spAutoFit/>
          </a:bodyPr>
          <a:lstStyle/>
          <a:p>
            <a:r>
              <a:rPr lang="en-US" sz="1200" b="1" dirty="0"/>
              <a:t>Example NEP-Chem Configuration</a:t>
            </a:r>
            <a:endParaRPr lang="en-US" sz="1200" dirty="0"/>
          </a:p>
        </p:txBody>
      </p:sp>
    </p:spTree>
    <p:extLst>
      <p:ext uri="{BB962C8B-B14F-4D97-AF65-F5344CB8AC3E}">
        <p14:creationId xmlns:p14="http://schemas.microsoft.com/office/powerpoint/2010/main" val="360741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0" y="129540"/>
            <a:ext cx="9578340" cy="937260"/>
          </a:xfrm>
        </p:spPr>
        <p:txBody>
          <a:bodyPr/>
          <a:lstStyle/>
          <a:p>
            <a:r>
              <a:rPr lang="en-US" b="1" dirty="0">
                <a:latin typeface="+mn-lt"/>
              </a:rPr>
              <a:t>SNP Assessment of Current State of the Art for NEP</a:t>
            </a:r>
          </a:p>
        </p:txBody>
      </p:sp>
      <p:sp>
        <p:nvSpPr>
          <p:cNvPr id="5" name="Rectangle 5"/>
          <p:cNvSpPr>
            <a:spLocks noGrp="1" noChangeArrowheads="1"/>
          </p:cNvSpPr>
          <p:nvPr>
            <p:ph idx="1"/>
          </p:nvPr>
        </p:nvSpPr>
        <p:spPr>
          <a:xfrm>
            <a:off x="605659" y="1276149"/>
            <a:ext cx="10980682" cy="5231331"/>
          </a:xfrm>
        </p:spPr>
        <p:txBody>
          <a:bodyPr/>
          <a:lstStyle/>
          <a:p>
            <a:pPr marL="622300" lvl="1" indent="-342900" algn="just">
              <a:spcAft>
                <a:spcPts val="500"/>
              </a:spcAft>
            </a:pPr>
            <a:r>
              <a:rPr lang="en-US" sz="2000" dirty="0">
                <a:latin typeface="+mn-lt"/>
              </a:rPr>
              <a:t>From December 2020 through April 2021, Technical Interchange Meetings (TIMs) were held with numerous government and industry Subject Matter Experts (SMEs) to assess the state of development of NEP technologies, identify specific, high-confidence, viable NEP system design options, and develop an understanding of the tasks required to mature critical technologies.  TIMs were held on the following topics:</a:t>
            </a:r>
          </a:p>
          <a:p>
            <a:pPr marL="914400" lvl="2" indent="-342900">
              <a:spcAft>
                <a:spcPts val="500"/>
              </a:spcAft>
              <a:buFont typeface="Arial" panose="020B0604020202020204" pitchFamily="34" charset="0"/>
              <a:buChar char="•"/>
            </a:pPr>
            <a:r>
              <a:rPr lang="en-US" sz="2000" b="0" dirty="0">
                <a:latin typeface="+mn-lt"/>
              </a:rPr>
              <a:t>Nuclear Reactor</a:t>
            </a:r>
          </a:p>
          <a:p>
            <a:pPr marL="914400" lvl="2" indent="-342900">
              <a:spcAft>
                <a:spcPts val="500"/>
              </a:spcAft>
              <a:buFont typeface="Arial" panose="020B0604020202020204" pitchFamily="34" charset="0"/>
              <a:buChar char="•"/>
            </a:pPr>
            <a:r>
              <a:rPr lang="en-US" sz="2000" dirty="0">
                <a:latin typeface="+mn-lt"/>
              </a:rPr>
              <a:t>Power Conversion</a:t>
            </a:r>
          </a:p>
          <a:p>
            <a:pPr marL="914400" lvl="2" indent="-342900">
              <a:spcAft>
                <a:spcPts val="500"/>
              </a:spcAft>
              <a:buFont typeface="Arial" panose="020B0604020202020204" pitchFamily="34" charset="0"/>
              <a:buChar char="•"/>
            </a:pPr>
            <a:r>
              <a:rPr lang="en-US" sz="2000" dirty="0">
                <a:latin typeface="+mn-lt"/>
              </a:rPr>
              <a:t>Power Generation, Power Management and Distribution (PMAD)</a:t>
            </a:r>
          </a:p>
          <a:p>
            <a:pPr marL="914400" lvl="2" indent="-342900">
              <a:spcAft>
                <a:spcPts val="500"/>
              </a:spcAft>
              <a:buFont typeface="Arial" panose="020B0604020202020204" pitchFamily="34" charset="0"/>
              <a:buChar char="•"/>
            </a:pPr>
            <a:r>
              <a:rPr lang="en-US" sz="2000" dirty="0">
                <a:latin typeface="+mn-lt"/>
              </a:rPr>
              <a:t>Electric Propulsion</a:t>
            </a:r>
          </a:p>
          <a:p>
            <a:pPr marL="914400" lvl="2" indent="-342900">
              <a:spcAft>
                <a:spcPts val="500"/>
              </a:spcAft>
              <a:buFont typeface="Arial" panose="020B0604020202020204" pitchFamily="34" charset="0"/>
              <a:buChar char="•"/>
            </a:pPr>
            <a:r>
              <a:rPr lang="en-US" sz="2000" dirty="0">
                <a:latin typeface="+mn-lt"/>
              </a:rPr>
              <a:t>Thermal Management</a:t>
            </a:r>
          </a:p>
          <a:p>
            <a:pPr marL="914400" lvl="2" indent="-342900">
              <a:spcAft>
                <a:spcPts val="500"/>
              </a:spcAft>
              <a:buFont typeface="Arial" panose="020B0604020202020204" pitchFamily="34" charset="0"/>
              <a:buChar char="•"/>
            </a:pPr>
            <a:r>
              <a:rPr lang="en-US" sz="2000" dirty="0">
                <a:latin typeface="+mn-lt"/>
              </a:rPr>
              <a:t>In-Space Assembly</a:t>
            </a:r>
          </a:p>
          <a:p>
            <a:pPr marL="622300" lvl="1" indent="-342900">
              <a:spcAft>
                <a:spcPts val="500"/>
              </a:spcAft>
            </a:pPr>
            <a:r>
              <a:rPr lang="en-US" sz="2000" dirty="0">
                <a:latin typeface="+mn-lt"/>
              </a:rPr>
              <a:t>SNP personnel collected additional information through one-on-one meetings with many SMEs.</a:t>
            </a:r>
            <a:endParaRPr lang="en-US" sz="2000" b="1" dirty="0">
              <a:latin typeface="+mn-lt"/>
            </a:endParaRPr>
          </a:p>
          <a:p>
            <a:pPr marL="622300" lvl="1" indent="-342900">
              <a:spcAft>
                <a:spcPts val="500"/>
              </a:spcAft>
            </a:pPr>
            <a:r>
              <a:rPr lang="en-US" sz="2000" dirty="0">
                <a:latin typeface="+mn-lt"/>
              </a:rPr>
              <a:t>Technologies for each NEP subsystem were assessed in terms of Technology Readiness Level (TRL) and Advancement Degree of Difficulty (AD</a:t>
            </a:r>
            <a:r>
              <a:rPr lang="en-US" sz="2000" baseline="30000" dirty="0">
                <a:latin typeface="+mn-lt"/>
              </a:rPr>
              <a:t>2</a:t>
            </a:r>
            <a:r>
              <a:rPr lang="en-US" sz="2000" dirty="0">
                <a:latin typeface="+mn-lt"/>
              </a:rPr>
              <a:t>).</a:t>
            </a:r>
          </a:p>
        </p:txBody>
      </p:sp>
    </p:spTree>
    <p:extLst>
      <p:ext uri="{BB962C8B-B14F-4D97-AF65-F5344CB8AC3E}">
        <p14:creationId xmlns:p14="http://schemas.microsoft.com/office/powerpoint/2010/main" val="2110527109"/>
      </p:ext>
    </p:extLst>
  </p:cSld>
  <p:clrMapOvr>
    <a:masterClrMapping/>
  </p:clrMapOvr>
</p:sld>
</file>

<file path=ppt/theme/theme1.xml><?xml version="1.0" encoding="utf-8"?>
<a:theme xmlns:a="http://schemas.openxmlformats.org/drawingml/2006/main" name="NTP Demo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6B8C2269-4732-45AF-B042-6600AAC6DA57}" vid="{37807119-B141-44DE-BFAF-FA15E0E84F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5D8F7ADA582F40B7193A8FC8851B24" ma:contentTypeVersion="8" ma:contentTypeDescription="Create a new document." ma:contentTypeScope="" ma:versionID="40cf2886666a20b0eea4418c862517b8">
  <xsd:schema xmlns:xsd="http://www.w3.org/2001/XMLSchema" xmlns:xs="http://www.w3.org/2001/XMLSchema" xmlns:p="http://schemas.microsoft.com/office/2006/metadata/properties" xmlns:ns2="ce204e60-067e-4038-94f2-854b39719b5c" xmlns:ns3="0c3365e8-5630-4eff-82ee-bdfb9b1b6edf" xmlns:ns4="http://schemas.microsoft.com/sharepoint/v4" targetNamespace="http://schemas.microsoft.com/office/2006/metadata/properties" ma:root="true" ma:fieldsID="e593f84c2e663de176164ceb3e6a5db8" ns2:_="" ns3:_="" ns4:_="">
    <xsd:import namespace="ce204e60-067e-4038-94f2-854b39719b5c"/>
    <xsd:import namespace="0c3365e8-5630-4eff-82ee-bdfb9b1b6edf"/>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3:POC" minOccurs="0"/>
                <xsd:element ref="ns3:Contact" minOccurs="0"/>
                <xsd:element ref="ns3:dadc" minOccurs="0"/>
                <xsd:element ref="ns3:sdgi" minOccurs="0"/>
                <xsd:element ref="ns3:Point_x0020_of_x0020_Contact" minOccurs="0"/>
                <xsd:element ref="ns3:Contact_x0020_E_x002d_mail"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04e60-067e-4038-94f2-854b39719b5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3365e8-5630-4eff-82ee-bdfb9b1b6edf" elementFormDefault="qualified">
    <xsd:import namespace="http://schemas.microsoft.com/office/2006/documentManagement/types"/>
    <xsd:import namespace="http://schemas.microsoft.com/office/infopath/2007/PartnerControls"/>
    <xsd:element name="POC" ma:index="12" nillable="true" ma:displayName="POC" ma:description="POC" ma:internalName="POC">
      <xsd:simpleType>
        <xsd:restriction base="dms:Text"/>
      </xsd:simpleType>
    </xsd:element>
    <xsd:element name="Contact" ma:index="13" nillable="true" ma:displayName="Contact" ma:description="Contact info for POC" ma:internalName="Contact">
      <xsd:simpleType>
        <xsd:restriction base="dms:Text">
          <xsd:maxLength value="255"/>
        </xsd:restriction>
      </xsd:simpleType>
    </xsd:element>
    <xsd:element name="dadc" ma:index="14" nillable="true" ma:displayName="POC" ma:internalName="dadc">
      <xsd:simpleType>
        <xsd:restriction base="dms:Text"/>
      </xsd:simpleType>
    </xsd:element>
    <xsd:element name="sdgi" ma:index="15" nillable="true" ma:displayName="Contact Info" ma:internalName="sdgi">
      <xsd:simpleType>
        <xsd:restriction base="dms:Text"/>
      </xsd:simpleType>
    </xsd:element>
    <xsd:element name="Point_x0020_of_x0020_Contact" ma:index="16" nillable="true" ma:displayName="Point of Contact" ma:internalName="Point_x0020_of_x0020_Contact">
      <xsd:simpleType>
        <xsd:restriction base="dms:Text">
          <xsd:maxLength value="255"/>
        </xsd:restriction>
      </xsd:simpleType>
    </xsd:element>
    <xsd:element name="Contact_x0020_E_x002d_mail" ma:index="17" nillable="true" ma:displayName="Contact E-mail" ma:internalName="Contact_x0020_E_x002d_mai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ce204e60-067e-4038-94f2-854b39719b5c">4SDW4C4EAYDZ-725850164-646</_dlc_DocId>
    <_dlc_DocIdUrl xmlns="ce204e60-067e-4038-94f2-854b39719b5c">
      <Url>https://sharepoint.msfc.nasa.gov/sites/sciencetech/ST20/NTP/_layouts/15/DocIdRedir.aspx?ID=4SDW4C4EAYDZ-725850164-646</Url>
      <Description>4SDW4C4EAYDZ-725850164-646</Description>
    </_dlc_DocIdUrl>
    <Contact xmlns="0c3365e8-5630-4eff-82ee-bdfb9b1b6edf" xsi:nil="true"/>
    <Point_x0020_of_x0020_Contact xmlns="0c3365e8-5630-4eff-82ee-bdfb9b1b6edf" xsi:nil="true"/>
    <Contact_x0020_E_x002d_mail xmlns="0c3365e8-5630-4eff-82ee-bdfb9b1b6edf" xsi:nil="true"/>
    <dadc xmlns="0c3365e8-5630-4eff-82ee-bdfb9b1b6edf" xsi:nil="true"/>
    <sdgi xmlns="0c3365e8-5630-4eff-82ee-bdfb9b1b6edf" xsi:nil="true"/>
    <POC xmlns="0c3365e8-5630-4eff-82ee-bdfb9b1b6edf" xsi:nil="true"/>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D3AA190-64A1-46F4-8B7E-C49DFA0D58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204e60-067e-4038-94f2-854b39719b5c"/>
    <ds:schemaRef ds:uri="0c3365e8-5630-4eff-82ee-bdfb9b1b6ed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F6CF94-3835-4291-A7F5-6B61552363F6}">
  <ds:schemaRefs>
    <ds:schemaRef ds:uri="0c3365e8-5630-4eff-82ee-bdfb9b1b6edf"/>
    <ds:schemaRef ds:uri="ce204e60-067e-4038-94f2-854b39719b5c"/>
    <ds:schemaRef ds:uri="http://schemas.microsoft.com/office/2006/documentManagement/types"/>
    <ds:schemaRef ds:uri="http://purl.org/dc/terms/"/>
    <ds:schemaRef ds:uri="http://purl.org/dc/dcmitype/"/>
    <ds:schemaRef ds:uri="http://schemas.microsoft.com/sharepoint/v4"/>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67AE54FD-935F-41B7-A2AD-D82757891F94}">
  <ds:schemaRefs>
    <ds:schemaRef ds:uri="http://schemas.microsoft.com/sharepoint/v3/contenttype/forms"/>
  </ds:schemaRefs>
</ds:datastoreItem>
</file>

<file path=customXml/itemProps4.xml><?xml version="1.0" encoding="utf-8"?>
<ds:datastoreItem xmlns:ds="http://schemas.openxmlformats.org/officeDocument/2006/customXml" ds:itemID="{72125125-9FCC-4AF6-AB15-E6DBEA36A8A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39956</TotalTime>
  <Words>2848</Words>
  <Application>Microsoft Office PowerPoint</Application>
  <PresentationFormat>Widescreen</PresentationFormat>
  <Paragraphs>216</Paragraphs>
  <Slides>16</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Helvetica Neue</vt:lpstr>
      <vt:lpstr>System Font Regular</vt:lpstr>
      <vt:lpstr>Arial Regular</vt:lpstr>
      <vt:lpstr>arial</vt:lpstr>
      <vt:lpstr>Arial Bold</vt:lpstr>
      <vt:lpstr>UniversalMath1 BT</vt:lpstr>
      <vt:lpstr>Calibri</vt:lpstr>
      <vt:lpstr>Wingdings</vt:lpstr>
      <vt:lpstr>.AppleSystemUIFont</vt:lpstr>
      <vt:lpstr>arial</vt:lpstr>
      <vt:lpstr>Symbol</vt:lpstr>
      <vt:lpstr>NTP Demo Master</vt:lpstr>
      <vt:lpstr>PowerPoint Presentation</vt:lpstr>
      <vt:lpstr>PowerPoint Presentation</vt:lpstr>
      <vt:lpstr>PowerPoint Presentation</vt:lpstr>
      <vt:lpstr>PowerPoint Presentation</vt:lpstr>
      <vt:lpstr>NEP/Chem Hybrid Propulsion System</vt:lpstr>
      <vt:lpstr>Comparison of NTP and NEP-Chem for a Human Mars Mission</vt:lpstr>
      <vt:lpstr>Current Status of NEP According to Recent Independent Reviews </vt:lpstr>
      <vt:lpstr>PowerPoint Presentation</vt:lpstr>
      <vt:lpstr>SNP Assessment of Current State of the Art for NEP</vt:lpstr>
      <vt:lpstr>PowerPoint Presentation</vt:lpstr>
      <vt:lpstr>NEP System Integration Model (NEP-SIM)</vt:lpstr>
      <vt:lpstr>Initial Key Performance Parameters (KPPs)</vt:lpstr>
      <vt:lpstr>Technology Maturation Plan (TMP) – Technical Approach</vt:lpstr>
      <vt:lpstr>Technology Maturation Plan (TMP) – Programmatic Approach</vt:lpstr>
      <vt:lpstr>Nominal Technology Selections in the TMP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dc:creator>
  <cp:lastModifiedBy>Martin, Adam K. (MSFC-ER64)</cp:lastModifiedBy>
  <cp:revision>1028</cp:revision>
  <cp:lastPrinted>2017-06-09T12:17:02Z</cp:lastPrinted>
  <dcterms:created xsi:type="dcterms:W3CDTF">2011-06-13T11:07:26Z</dcterms:created>
  <dcterms:modified xsi:type="dcterms:W3CDTF">2022-11-23T02:32:45Z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0x010100DF5D8F7ADA582F40B7193A8FC8851B24</vt:lpwstr>
  </property>
  <property fmtid="{D5CDD505-2E9C-101B-9397-08002B2CF9AE}" pid="3" name="Order">
    <vt:r8>939900</vt:r8>
  </property>
  <property fmtid="{D5CDD505-2E9C-101B-9397-08002B2CF9AE}" pid="4" name="ComplianceAssetId">
    <vt:lpwstr/>
  </property>
  <property fmtid="{D5CDD505-2E9C-101B-9397-08002B2CF9AE}" pid="5" name="_dlc_DocIdItemGuid">
    <vt:lpwstr>9e6c5db8-4ec9-42d9-b553-5b239fe14159</vt:lpwstr>
  </property>
</Properties>
</file>