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85" r:id="rId5"/>
    <p:sldId id="286" r:id="rId6"/>
    <p:sldId id="304" r:id="rId7"/>
    <p:sldId id="296" r:id="rId8"/>
    <p:sldId id="287" r:id="rId9"/>
    <p:sldId id="290" r:id="rId10"/>
    <p:sldId id="288" r:id="rId11"/>
    <p:sldId id="291" r:id="rId12"/>
    <p:sldId id="293" r:id="rId13"/>
    <p:sldId id="294" r:id="rId14"/>
    <p:sldId id="298" r:id="rId15"/>
    <p:sldId id="299" r:id="rId16"/>
    <p:sldId id="300" r:id="rId17"/>
    <p:sldId id="297" r:id="rId18"/>
    <p:sldId id="30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391A9C-3D9A-A632-3D4D-2775E46E9E5B}" name="Harley Hanes" initials="HH" userId="S::hhanes@ncsu.edu::31d15855-a162-4b94-a073-9b929186821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4"/>
    <a:srgbClr val="90231C"/>
    <a:srgbClr val="86A5AA"/>
    <a:srgbClr val="EB7558"/>
    <a:srgbClr val="FFE662"/>
    <a:srgbClr val="DD8047"/>
    <a:srgbClr val="EAE8E8"/>
    <a:srgbClr val="7D97D5"/>
    <a:srgbClr val="15458D"/>
    <a:srgbClr val="4FB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360" autoAdjust="0"/>
    <p:restoredTop sz="81688"/>
  </p:normalViewPr>
  <p:slideViewPr>
    <p:cSldViewPr snapToGrid="0">
      <p:cViewPr>
        <p:scale>
          <a:sx n="70" d="100"/>
          <a:sy n="70" d="100"/>
        </p:scale>
        <p:origin x="504" y="320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2" d="100"/>
        <a:sy n="82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18E8DC-69E2-4266-975E-1FBE342845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B4F4E-31C1-486F-826C-CCBF7F3869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7581E-F3B0-4B71-B23F-716D82C16F6F}" type="datetimeFigureOut">
              <a:rPr lang="en-US" smtClean="0"/>
              <a:t>12/1/22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0DA96-F242-44BF-A76A-323AFFFAC0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3F85E-D517-4B8E-A2CA-187D5273BF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CFC9B-5255-4D4C-8E68-11BB402AE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979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BF055-E5ED-7B42-80F5-B65B55E432A2}" type="datetimeFigureOut">
              <a:rPr lang="en-US" smtClean="0"/>
              <a:t>12/1/22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3DEE0-05DE-8B46-8D14-DA3C78C4C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384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36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412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887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451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Both models use homogeneous Dirichlet boundary conditions except for top which rotates,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029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>
                  <a:latin typeface="Grotesque" panose="020B0504020202020204" pitchFamily="34" charset="0"/>
                </a:endParaRPr>
              </a:p>
              <a:p>
                <a:r>
                  <a:rPr lang="en-US" dirty="0">
                    <a:latin typeface="Grotesque" panose="020B0504020202020204" pitchFamily="34" charset="0"/>
                  </a:rPr>
                  <a:t>Only left side of flow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Grotesque" panose="020B05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Grotesque" panose="020B0504020202020204" pitchFamily="34" charset="0"/>
                  </a:rPr>
                  <a:t>) is sensitive to parameters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>
                  <a:latin typeface="Grotesque" panose="020B0504020202020204" pitchFamily="34" charset="0"/>
                </a:endParaRPr>
              </a:p>
              <a:p>
                <a:r>
                  <a:rPr lang="en-US" dirty="0">
                    <a:latin typeface="Grotesque" panose="020B0504020202020204" pitchFamily="34" charset="0"/>
                  </a:rPr>
                  <a:t>Only left side of flow (</a:t>
                </a:r>
                <a:r>
                  <a:rPr lang="en-US" b="0" i="0">
                    <a:latin typeface="Cambria Math" panose="02040503050406030204" pitchFamily="18" charset="0"/>
                  </a:rPr>
                  <a:t>𝑉_1</a:t>
                </a:r>
                <a:r>
                  <a:rPr lang="en-US" dirty="0">
                    <a:latin typeface="Grotesque" panose="020B0504020202020204" pitchFamily="34" charset="0"/>
                  </a:rPr>
                  <a:t>, </a:t>
                </a:r>
                <a:r>
                  <a:rPr lang="en-US" i="0">
                    <a:latin typeface="Cambria Math" panose="02040503050406030204" pitchFamily="18" charset="0"/>
                  </a:rPr>
                  <a:t>𝑉_</a:t>
                </a:r>
                <a:r>
                  <a:rPr lang="en-US" b="0" i="0">
                    <a:latin typeface="Cambria Math" panose="02040503050406030204" pitchFamily="18" charset="0"/>
                  </a:rPr>
                  <a:t>2</a:t>
                </a:r>
                <a:r>
                  <a:rPr lang="en-US" dirty="0">
                    <a:latin typeface="Grotesque" panose="020B0504020202020204" pitchFamily="34" charset="0"/>
                  </a:rPr>
                  <a:t>) is sensitive to parameters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8342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latin typeface="Grotesque" panose="020B05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latin typeface="Grotesque" panose="020B0504020202020204" pitchFamily="34" charset="0"/>
                  </a:rPr>
                  <a:t>Top-left mean reduction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Grotesque" panose="020B0504020202020204" pitchFamily="34" charset="0"/>
                  </a:rPr>
                  <a:t> is most sensitive parameter:</a:t>
                </a:r>
                <a:r>
                  <a:rPr lang="en-US" baseline="0" dirty="0">
                    <a:latin typeface="Grotesque" panose="020B0504020202020204" pitchFamily="34" charset="0"/>
                  </a:rPr>
                  <a:t> </a:t>
                </a:r>
                <a:r>
                  <a:rPr lang="en-US" dirty="0">
                    <a:latin typeface="Grotesque" panose="020B0504020202020204" pitchFamily="34" charset="0"/>
                  </a:rPr>
                  <a:t>except for vorticity in top-right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dirty="0">
                    <a:latin typeface="Grotesque" panose="020B0504020202020204" pitchFamily="34" charset="0"/>
                  </a:rPr>
                  <a:t>)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latin typeface="Grotesque" panose="020B05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latin typeface="Grotesque" panose="020B0504020202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latin typeface="Grotesque" panose="020B05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latin typeface="Grotesque" panose="020B0504020202020204" pitchFamily="34" charset="0"/>
                  </a:rPr>
                  <a:t>Top-left mean reduction </a:t>
                </a:r>
                <a:r>
                  <a:rPr lang="en-US" b="0" i="0">
                    <a:latin typeface="Cambria Math" panose="02040503050406030204" pitchFamily="18" charset="0"/>
                  </a:rPr>
                  <a:t>(𝑣 ̅_1)</a:t>
                </a:r>
                <a:r>
                  <a:rPr lang="en-US" dirty="0">
                    <a:latin typeface="Grotesque" panose="020B0504020202020204" pitchFamily="34" charset="0"/>
                  </a:rPr>
                  <a:t> is most sensitive parameter:</a:t>
                </a:r>
                <a:r>
                  <a:rPr lang="en-US" baseline="0" dirty="0">
                    <a:latin typeface="Grotesque" panose="020B0504020202020204" pitchFamily="34" charset="0"/>
                  </a:rPr>
                  <a:t> </a:t>
                </a:r>
                <a:r>
                  <a:rPr lang="en-US" dirty="0">
                    <a:latin typeface="Grotesque" panose="020B0504020202020204" pitchFamily="34" charset="0"/>
                  </a:rPr>
                  <a:t>except for vorticity in top-right (</a:t>
                </a:r>
                <a:r>
                  <a:rPr lang="en-US" i="0">
                    <a:latin typeface="Cambria Math" panose="02040503050406030204" pitchFamily="18" charset="0"/>
                  </a:rPr>
                  <a:t>𝑉_</a:t>
                </a:r>
                <a:r>
                  <a:rPr lang="en-US" b="0" i="0">
                    <a:latin typeface="Cambria Math" panose="02040503050406030204" pitchFamily="18" charset="0"/>
                  </a:rPr>
                  <a:t>7</a:t>
                </a:r>
                <a:r>
                  <a:rPr lang="en-US" dirty="0">
                    <a:latin typeface="Grotesque" panose="020B0504020202020204" pitchFamily="34" charset="0"/>
                  </a:rPr>
                  <a:t>)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latin typeface="Grotesque" panose="020B05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latin typeface="Grotesque" panose="020B0504020202020204" pitchFamily="34" charset="0"/>
                </a:endParaRPr>
              </a:p>
              <a:p>
                <a:endParaRPr 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4639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POIs: Surface roughness of each lander panel</a:t>
            </a:r>
          </a:p>
          <a:p>
            <a:r>
              <a:rPr lang="en-US" dirty="0"/>
              <a:t>Significance:</a:t>
            </a:r>
          </a:p>
          <a:p>
            <a:r>
              <a:rPr lang="en-US" dirty="0"/>
              <a:t>QOIs: Lift/ drag </a:t>
            </a:r>
            <a:r>
              <a:rPr lang="en-US" dirty="0" err="1"/>
              <a:t>coeff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2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6982BA4-656A-62E6-5661-632185A772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918517" y="148908"/>
            <a:ext cx="2194560" cy="21945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90231C"/>
                </a:solidFill>
              </a:defRPr>
            </a:lvl1pPr>
          </a:lstStyle>
          <a:p>
            <a:r>
              <a:rPr lang="en-US" dirty="0"/>
              <a:t>Org. Seal</a:t>
            </a:r>
          </a:p>
          <a:p>
            <a:r>
              <a:rPr lang="en-US" dirty="0"/>
              <a:t>(max. 2.4” diam.)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CD6972-4D51-B982-4CAF-848B53FF32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43" b="1925"/>
          <a:stretch/>
        </p:blipFill>
        <p:spPr>
          <a:xfrm>
            <a:off x="-207508" y="-11112"/>
            <a:ext cx="3282242" cy="2514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DF9274-42E5-14FE-A298-E9AED13CC7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7392" y="4607877"/>
            <a:ext cx="2165685" cy="219456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192A59-EBFB-9DDA-FB93-1DA32DF233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9639" y="2072640"/>
            <a:ext cx="10352722" cy="13563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Title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575871-FD2C-8A1E-FDDF-F20E18F4FF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85440" y="4521518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90231C"/>
                </a:solidFill>
              </a:defRPr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7517B9-9DEB-4078-588A-982570925DAB}"/>
              </a:ext>
            </a:extLst>
          </p:cNvPr>
          <p:cNvSpPr txBox="1"/>
          <p:nvPr userDrawn="1"/>
        </p:nvSpPr>
        <p:spPr>
          <a:xfrm>
            <a:off x="3827943" y="5020548"/>
            <a:ext cx="453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0231C"/>
                </a:solidFill>
              </a:rPr>
              <a:t>NASA </a:t>
            </a:r>
            <a:r>
              <a:rPr lang="en-US" dirty="0" err="1">
                <a:solidFill>
                  <a:srgbClr val="90231C"/>
                </a:solidFill>
              </a:rPr>
              <a:t>AeroFusion</a:t>
            </a:r>
            <a:r>
              <a:rPr lang="en-US" dirty="0">
                <a:solidFill>
                  <a:srgbClr val="90231C"/>
                </a:solidFill>
              </a:rPr>
              <a:t>-MLUQ Early Career Initiative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95CD921-D956-7906-199D-08C36882ED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440" y="5649277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 dirty="0"/>
              <a:t>Conference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D3CB8E-5B7A-8BC0-02D8-37FC9912E7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3075" y="6147117"/>
            <a:ext cx="3625850" cy="3657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8D53D2-6BD3-A892-B916-CECD7AB4CDF1}"/>
              </a:ext>
            </a:extLst>
          </p:cNvPr>
          <p:cNvSpPr txBox="1"/>
          <p:nvPr userDrawn="1"/>
        </p:nvSpPr>
        <p:spPr>
          <a:xfrm>
            <a:off x="0" y="6273225"/>
            <a:ext cx="7129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rgbClr val="86A5AA"/>
                </a:solidFill>
              </a:rPr>
              <a:t>This material is a work of the U.S. Government</a:t>
            </a:r>
          </a:p>
          <a:p>
            <a:pPr algn="l"/>
            <a:r>
              <a:rPr lang="en-US" sz="1600" i="1" dirty="0">
                <a:solidFill>
                  <a:srgbClr val="86A5AA"/>
                </a:solidFill>
              </a:rPr>
              <a:t>and is not subject to copyright protection in the United States.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7C428BA-55DB-66AB-B759-DEFEBB831B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9639" y="3469640"/>
            <a:ext cx="10352721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Authors</a:t>
            </a:r>
          </a:p>
        </p:txBody>
      </p:sp>
    </p:spTree>
    <p:extLst>
      <p:ext uri="{BB962C8B-B14F-4D97-AF65-F5344CB8AC3E}">
        <p14:creationId xmlns:p14="http://schemas.microsoft.com/office/powerpoint/2010/main" val="2128275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2961-CEFF-F74F-AF25-DD5B077B3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A01FE-F6E6-134E-BC45-6B59DB0E3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09E87A-CF18-08AA-F951-F38E1391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FD1726-0F81-A35A-F693-EF98519D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24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AEA7-D9C0-4145-92F5-BB6512A37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BE94C-66DD-BF44-B3AF-A76BF6859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EBE47-89F4-0E46-90BB-1B36F0CEC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D74A9-6E91-3B40-A38A-EC685486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9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EAD7D-8E6E-3B45-8C5A-A17159E6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5223A-19DD-6D4E-BDF6-6C1FE3BF6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5C9E9-9978-1C41-B028-29D896BBD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4967D92-8FE3-2005-BAA6-8904A4F3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33DAE1-CA8E-0293-DDA4-7955F89A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4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814857E-1C28-C90E-5C98-9A8573249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8" y="365125"/>
            <a:ext cx="9454662" cy="6188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63668E-2C44-2BD2-74D4-01487E17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FDC5BA-D79A-0E13-EC08-AA997B511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7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4640-1DF7-5D48-8176-2B639C7C5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06A9-30D3-BF4F-9C76-9DDFEF450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68249-2D7F-E145-8A91-F81CF8498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987428-CB64-564C-A8E5-1C1F8FC6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110C4EF-6725-70F7-492C-F1306C0BC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69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FD4CB-5081-084D-9245-84FCA405A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914AAC-B08B-8840-8A82-D1347D7097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B3CB0-3B9C-ED4D-B044-A636295A5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AE805D-E021-3859-0F2C-9A11BFD57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95383C-8074-D605-1C45-E1D237185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066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994595D-EB37-0D84-9ABD-047A16138D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t="1343" r="6061" b="1925"/>
          <a:stretch/>
        </p:blipFill>
        <p:spPr>
          <a:xfrm>
            <a:off x="11021813" y="5899149"/>
            <a:ext cx="1121208" cy="914400"/>
          </a:xfrm>
          <a:prstGeom prst="rect">
            <a:avLst/>
          </a:prstGeom>
        </p:spPr>
      </p:pic>
      <p:sp>
        <p:nvSpPr>
          <p:cNvPr id="11" name="Picture Placeholder 23">
            <a:extLst>
              <a:ext uri="{FF2B5EF4-FFF2-40B4-BE49-F238E27FC236}">
                <a16:creationId xmlns:a16="http://schemas.microsoft.com/office/drawing/2014/main" id="{4E5927E4-1B1E-4F26-2B91-D2537BCBE90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10130273" y="5899149"/>
            <a:ext cx="914400" cy="9144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90231C"/>
                </a:solidFill>
              </a:rPr>
              <a:t>Org. Seal</a:t>
            </a:r>
          </a:p>
          <a:p>
            <a:r>
              <a:rPr lang="en-US" dirty="0">
                <a:solidFill>
                  <a:srgbClr val="90231C"/>
                </a:solidFill>
              </a:rPr>
              <a:t>(max. 1” diam.)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E42B30-DE16-6D47-9146-1DDF8FBA2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18" y="365125"/>
            <a:ext cx="11504964" cy="6188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5198F-9609-2149-98D1-B264BEB33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18" y="1170945"/>
            <a:ext cx="11504964" cy="4979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C06048-FE0F-E441-A417-32471C0C7F33}"/>
              </a:ext>
            </a:extLst>
          </p:cNvPr>
          <p:cNvCxnSpPr>
            <a:cxnSpLocks/>
          </p:cNvCxnSpPr>
          <p:nvPr userDrawn="1"/>
        </p:nvCxnSpPr>
        <p:spPr>
          <a:xfrm>
            <a:off x="343518" y="1014995"/>
            <a:ext cx="11504964" cy="0"/>
          </a:xfrm>
          <a:prstGeom prst="line">
            <a:avLst/>
          </a:prstGeom>
          <a:ln w="47625">
            <a:gradFill flip="none" rotWithShape="1">
              <a:gsLst>
                <a:gs pos="75000">
                  <a:srgbClr val="90231C"/>
                </a:gs>
                <a:gs pos="25000">
                  <a:srgbClr val="86A5AA"/>
                </a:gs>
                <a:gs pos="95000">
                  <a:srgbClr val="FF004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97B5174-D397-0913-AAC4-E056114BC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7B26CFC-8333-1753-F798-29F7E7B79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3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3.png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3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tif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9" Type="http://schemas.openxmlformats.org/officeDocument/2006/relationships/image" Target="../media/image31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A9D63-A46F-2DAF-E194-9A6CF538B8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9638" y="2156338"/>
            <a:ext cx="10352722" cy="135636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Low-cost Quantification of Fluid Flow Parameter Sensitivity</a:t>
            </a:r>
          </a:p>
          <a:p>
            <a:r>
              <a:rPr lang="en-US" dirty="0"/>
              <a:t>using Reduced-order Modeling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8C3F5-5618-2320-4AD5-D59ADB27D2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5440" y="4248443"/>
            <a:ext cx="6421120" cy="730275"/>
          </a:xfrm>
        </p:spPr>
        <p:txBody>
          <a:bodyPr>
            <a:normAutofit fontScale="92500"/>
          </a:bodyPr>
          <a:lstStyle/>
          <a:p>
            <a:r>
              <a:rPr lang="en-US" baseline="30000" dirty="0"/>
              <a:t>1</a:t>
            </a:r>
            <a:r>
              <a:rPr lang="en-US" dirty="0"/>
              <a:t>North Carolina State University, </a:t>
            </a:r>
            <a:r>
              <a:rPr lang="en-US" baseline="30000" dirty="0"/>
              <a:t>2</a:t>
            </a:r>
            <a:r>
              <a:rPr lang="en-US" dirty="0"/>
              <a:t>NASA Langley Research Center, </a:t>
            </a:r>
            <a:r>
              <a:rPr lang="en-US" baseline="30000" dirty="0"/>
              <a:t>3</a:t>
            </a:r>
            <a:r>
              <a:rPr lang="en-US" dirty="0"/>
              <a:t>University of Southern California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F97538-D88F-71E9-0CE4-E04F9D0E79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AIAA SciTech Forum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CBD01A-012F-AA8C-CFBB-4422F7D25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01/25/23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D6A916-5378-41DC-F464-F82D16CF88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Harley Hanes</a:t>
            </a:r>
            <a:r>
              <a:rPr lang="en-US" baseline="30000" dirty="0"/>
              <a:t>1</a:t>
            </a:r>
            <a:r>
              <a:rPr lang="en-US" dirty="0"/>
              <a:t>, Michael W. Lee</a:t>
            </a:r>
            <a:r>
              <a:rPr lang="en-US" baseline="30000" dirty="0"/>
              <a:t>2</a:t>
            </a:r>
            <a:r>
              <a:rPr lang="en-US" dirty="0"/>
              <a:t>, Donya Ramezanian</a:t>
            </a:r>
            <a:r>
              <a:rPr lang="en-US" baseline="30000" dirty="0"/>
              <a:t>3</a:t>
            </a:r>
            <a:r>
              <a:rPr lang="en-US" dirty="0"/>
              <a:t>, Ralph C. Smith</a:t>
            </a:r>
            <a:r>
              <a:rPr lang="en-US" baseline="30000" dirty="0"/>
              <a:t>1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55A382-F77B-BD03-A271-1F318AD09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517" y="690563"/>
            <a:ext cx="2194560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589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Sensitivity analysis using Morris screening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Boundary penalty method for </a:t>
            </a:r>
            <a:r>
              <a:rPr lang="en-US" dirty="0" err="1"/>
              <a:t>Galerkin</a:t>
            </a:r>
            <a:r>
              <a:rPr lang="en-US" dirty="0"/>
              <a:t> Reduced-order Model (ROM)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Lid-driven cavity test problem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Sensitivity analysis of ROM with boundary penalty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Conclusions and future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84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Sensitivity Analysis Quantifies Influence of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8" y="1170945"/>
            <a:ext cx="11504964" cy="518540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Sensitivity analysis quantifies variation in outputs apportioned to variation in parameters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Spring Equation: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8A4B06-B765-A240-B1AD-4642B740D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598" y="5033229"/>
            <a:ext cx="2743200" cy="3937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8ED0BB-8C7F-D84F-8CDB-C7F232FAFEDF}"/>
              </a:ext>
            </a:extLst>
          </p:cNvPr>
          <p:cNvSpPr/>
          <p:nvPr/>
        </p:nvSpPr>
        <p:spPr>
          <a:xfrm>
            <a:off x="8708183" y="4986694"/>
            <a:ext cx="417095" cy="479853"/>
          </a:xfrm>
          <a:prstGeom prst="rect">
            <a:avLst/>
          </a:prstGeom>
          <a:solidFill>
            <a:srgbClr val="FF0000">
              <a:alpha val="3781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4B76A4-4E6B-2845-8466-9121FBEB146B}"/>
              </a:ext>
            </a:extLst>
          </p:cNvPr>
          <p:cNvSpPr txBox="1"/>
          <p:nvPr/>
        </p:nvSpPr>
        <p:spPr>
          <a:xfrm>
            <a:off x="9374262" y="4989493"/>
            <a:ext cx="2635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Reduced model exists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18CAB57-D96C-3F4F-AFE1-AAFABB859B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175628"/>
            <a:ext cx="5016500" cy="16383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D3BEC0B-0252-0C4F-9296-21C36C155551}"/>
              </a:ext>
            </a:extLst>
          </p:cNvPr>
          <p:cNvSpPr txBox="1">
            <a:spLocks/>
          </p:cNvSpPr>
          <p:nvPr/>
        </p:nvSpPr>
        <p:spPr>
          <a:xfrm>
            <a:off x="343518" y="2204149"/>
            <a:ext cx="11504964" cy="3616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Uses:</a:t>
            </a:r>
          </a:p>
          <a:p>
            <a:r>
              <a:rPr lang="en-US" dirty="0"/>
              <a:t>Optimize performance</a:t>
            </a:r>
          </a:p>
          <a:p>
            <a:r>
              <a:rPr lang="en-US" dirty="0"/>
              <a:t>Focus data collection</a:t>
            </a:r>
          </a:p>
          <a:p>
            <a:r>
              <a:rPr lang="en-US" dirty="0"/>
              <a:t>Reduce model complexity</a:t>
            </a:r>
          </a:p>
          <a:p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E485AC-0AC6-6E45-AB1D-E45CE7891C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3332" y="1914061"/>
            <a:ext cx="60833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7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Morris Screening Averages Derivative Approximations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Method: </a:t>
            </a:r>
            <a:r>
              <a:rPr lang="en-US" dirty="0"/>
              <a:t>Morris screening averages derivative approximations                                                                											</a:t>
            </a:r>
          </a:p>
          <a:p>
            <a:pPr marL="0" indent="0" algn="r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F87D7D-7C61-9ED8-FCAF-772F8BE8A5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37306" y="2424701"/>
            <a:ext cx="3158016" cy="308738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515C0A0-4FFD-EC4A-917C-8503A6757240}"/>
              </a:ext>
            </a:extLst>
          </p:cNvPr>
          <p:cNvSpPr txBox="1">
            <a:spLocks/>
          </p:cNvSpPr>
          <p:nvPr/>
        </p:nvSpPr>
        <p:spPr>
          <a:xfrm>
            <a:off x="1485269" y="5209389"/>
            <a:ext cx="11504964" cy="1329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We test sensitivity of incompressible flow problem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7E2ECF-C799-474E-9A6E-46A19B1DBC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518" y="2642609"/>
            <a:ext cx="8558186" cy="21784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B0C8C3-D1B7-B147-8CB8-FBED05BC02CF}"/>
              </a:ext>
            </a:extLst>
          </p:cNvPr>
          <p:cNvSpPr txBox="1"/>
          <p:nvPr/>
        </p:nvSpPr>
        <p:spPr>
          <a:xfrm>
            <a:off x="626533" y="6259809"/>
            <a:ext cx="8586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1828800"/>
            <a:r>
              <a:rPr lang="en-US" dirty="0">
                <a:latin typeface="Grotesque" panose="020B0504020202020204" pitchFamily="34" charset="0"/>
              </a:rPr>
              <a:t>R. C. Smith, </a:t>
            </a:r>
            <a:r>
              <a:rPr lang="en-US" i="1" dirty="0">
                <a:latin typeface="Grotesque" panose="020B0504020202020204" pitchFamily="34" charset="0"/>
              </a:rPr>
              <a:t>Uncertainty Quantification: Theory, Implementation, and Applications</a:t>
            </a:r>
            <a:r>
              <a:rPr lang="en-US" dirty="0">
                <a:latin typeface="Grotesque" panose="020B0504020202020204" pitchFamily="34" charset="0"/>
              </a:rPr>
              <a:t>, SIAM, Philadelphia, 2014.</a:t>
            </a:r>
          </a:p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5928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Solving Navier-Stokes is Computationally Expensive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Consider the incompressible Navier-Stokes Equations,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6D2C91-E767-AF4D-AACF-2145DD8B429F}"/>
              </a:ext>
            </a:extLst>
          </p:cNvPr>
          <p:cNvSpPr txBox="1">
            <a:spLocks/>
          </p:cNvSpPr>
          <p:nvPr/>
        </p:nvSpPr>
        <p:spPr>
          <a:xfrm>
            <a:off x="263069" y="2954228"/>
            <a:ext cx="11504964" cy="14130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Goal: </a:t>
            </a:r>
            <a:r>
              <a:rPr lang="en-US" dirty="0"/>
              <a:t>Quantify sensitivity of turbulent solutions to        and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59C9D10-7463-6C40-AE05-610378F8AE1C}"/>
              </a:ext>
            </a:extLst>
          </p:cNvPr>
          <p:cNvSpPr txBox="1">
            <a:spLocks/>
          </p:cNvSpPr>
          <p:nvPr/>
        </p:nvSpPr>
        <p:spPr>
          <a:xfrm>
            <a:off x="263069" y="4383294"/>
            <a:ext cx="11504964" cy="9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Problem: </a:t>
            </a:r>
            <a:r>
              <a:rPr lang="en-US" dirty="0"/>
              <a:t>Direct numerical solutions (DNS) are computationally expensive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2988139-2554-D54D-BA22-E1A081EE7C0F}"/>
              </a:ext>
            </a:extLst>
          </p:cNvPr>
          <p:cNvSpPr txBox="1">
            <a:spLocks/>
          </p:cNvSpPr>
          <p:nvPr/>
        </p:nvSpPr>
        <p:spPr>
          <a:xfrm>
            <a:off x="263069" y="5382819"/>
            <a:ext cx="11504964" cy="1909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Solution: </a:t>
            </a:r>
            <a:r>
              <a:rPr lang="en-US" dirty="0"/>
              <a:t>Develop a reduced-order model (ROM) adjusting        and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4144DE-FBFC-404B-94DC-CB2E14628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798" y="3542522"/>
            <a:ext cx="419100" cy="266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433644-26CA-8344-AFBE-795731ECC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189" y="3615481"/>
            <a:ext cx="304800" cy="241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95EA92-FDE7-B044-9955-352FF2D31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189" y="5471129"/>
            <a:ext cx="419100" cy="266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3A6F7E-E984-EB4E-A39F-45AF50879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8601" y="5542560"/>
            <a:ext cx="304800" cy="241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93F0B6-401E-9245-88AB-D920362CEB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4821" y="1965210"/>
            <a:ext cx="81915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POD-ROMs Simplify PDEs into 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8" y="1170946"/>
            <a:ext cx="11504964" cy="61885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Mean-reduce snapshot data,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04F7306-3853-5C41-A347-C4C6B83667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3518" y="2657470"/>
                <a:ext cx="11504964" cy="70261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/>
                  <a:t>Assume separation of variables and compute first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POD modes,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04F7306-3853-5C41-A347-C4C6B8366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18" y="2657470"/>
                <a:ext cx="11504964" cy="702619"/>
              </a:xfrm>
              <a:prstGeom prst="rect">
                <a:avLst/>
              </a:prstGeom>
              <a:blipFill>
                <a:blip r:embed="rId3"/>
                <a:stretch>
                  <a:fillRect l="-1101" t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54850E8-FA32-5C44-87C2-D060E700469E}"/>
              </a:ext>
            </a:extLst>
          </p:cNvPr>
          <p:cNvSpPr txBox="1">
            <a:spLocks/>
          </p:cNvSpPr>
          <p:nvPr/>
        </p:nvSpPr>
        <p:spPr>
          <a:xfrm>
            <a:off x="343518" y="4304940"/>
            <a:ext cx="11504964" cy="66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en-US" dirty="0"/>
              <a:t>Apply </a:t>
            </a:r>
            <a:r>
              <a:rPr lang="en-US" dirty="0" err="1"/>
              <a:t>Galerkin</a:t>
            </a:r>
            <a:r>
              <a:rPr lang="en-US" dirty="0"/>
              <a:t> projection of Navier-Stokes to construct ODE,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715E4A-6D67-5B4B-BF73-60B2E3BDD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049" y="1856305"/>
            <a:ext cx="3848100" cy="419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1B116E-04AF-A746-9127-9501CD2B39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99" y="3143079"/>
            <a:ext cx="3759200" cy="1054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4E22BF8-DACC-5A45-BEE6-1D74E3DECB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3799" y="4944693"/>
            <a:ext cx="63246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36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POD-ROMs are Effective for a Lid-Driven Cavity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D70B503-2AB9-E130-3E6B-160F10363E85}"/>
              </a:ext>
            </a:extLst>
          </p:cNvPr>
          <p:cNvGrpSpPr/>
          <p:nvPr/>
        </p:nvGrpSpPr>
        <p:grpSpPr>
          <a:xfrm>
            <a:off x="1765299" y="1113727"/>
            <a:ext cx="7146926" cy="5067438"/>
            <a:chOff x="1782233" y="1654034"/>
            <a:chExt cx="7146926" cy="506743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B47DD1-5AFB-D2C6-952B-159610D6DB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917" r="67207" b="49602"/>
            <a:stretch/>
          </p:blipFill>
          <p:spPr>
            <a:xfrm>
              <a:off x="1782233" y="1654036"/>
              <a:ext cx="2315634" cy="2553897"/>
            </a:xfrm>
            <a:prstGeom prst="rect">
              <a:avLst/>
            </a:prstGeom>
            <a:noFill/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BDE4BED-0D77-677D-5FFD-1B675E503A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34220" r="33906"/>
            <a:stretch/>
          </p:blipFill>
          <p:spPr>
            <a:xfrm>
              <a:off x="4201583" y="1654035"/>
              <a:ext cx="2315634" cy="506743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16123AC-7A68-7E18-D9DC-FECD4F880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67420" r="706"/>
            <a:stretch/>
          </p:blipFill>
          <p:spPr>
            <a:xfrm>
              <a:off x="6613525" y="1654034"/>
              <a:ext cx="2315634" cy="5067437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06822D8-D1E7-1F4A-BCF4-40B95AE8D41E}"/>
              </a:ext>
            </a:extLst>
          </p:cNvPr>
          <p:cNvSpPr txBox="1"/>
          <p:nvPr/>
        </p:nvSpPr>
        <p:spPr>
          <a:xfrm>
            <a:off x="643467" y="6259809"/>
            <a:ext cx="8569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1828800">
              <a:buNone/>
            </a:pPr>
            <a:r>
              <a:rPr lang="en-US" dirty="0">
                <a:latin typeface="Grotesque" panose="020B0504020202020204" pitchFamily="34" charset="0"/>
              </a:rPr>
              <a:t>M. Lee. (2020). </a:t>
            </a:r>
            <a:r>
              <a:rPr lang="en-US" i="1" dirty="0">
                <a:latin typeface="Grotesque" panose="020B0504020202020204" pitchFamily="34" charset="0"/>
              </a:rPr>
              <a:t>On Improving the Predictable Accuracy of Reduced-order Models for Fluid Flows. </a:t>
            </a:r>
            <a:r>
              <a:rPr lang="en-US" dirty="0">
                <a:latin typeface="Grotesque" panose="020B0504020202020204" pitchFamily="34" charset="0"/>
              </a:rPr>
              <a:t>PhD thesis, Duke University.</a:t>
            </a:r>
          </a:p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6621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0C1F503-E43F-9F4B-B79E-99A7EAD7F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806" y="4991229"/>
            <a:ext cx="8242300" cy="914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91859-1417-3B49-9CF0-CDABAD542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613" y="3565752"/>
            <a:ext cx="6883400" cy="749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Penalties Define Boundary Conditions in a POD-ROM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8" y="1170946"/>
            <a:ext cx="11504964" cy="73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Problem: </a:t>
            </a:r>
            <a:r>
              <a:rPr lang="en-US" dirty="0" err="1"/>
              <a:t>Galerkin</a:t>
            </a:r>
            <a:r>
              <a:rPr lang="en-US" dirty="0"/>
              <a:t> POD-ROMs do not explicitly control boundary conditions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411198-EB1B-B242-A657-2598511B229A}"/>
              </a:ext>
            </a:extLst>
          </p:cNvPr>
          <p:cNvSpPr/>
          <p:nvPr/>
        </p:nvSpPr>
        <p:spPr>
          <a:xfrm>
            <a:off x="5354246" y="5156046"/>
            <a:ext cx="550798" cy="584767"/>
          </a:xfrm>
          <a:prstGeom prst="rect">
            <a:avLst/>
          </a:prstGeom>
          <a:solidFill>
            <a:srgbClr val="0070C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078622-7774-084D-877B-2F55594C3C9F}"/>
              </a:ext>
            </a:extLst>
          </p:cNvPr>
          <p:cNvSpPr/>
          <p:nvPr/>
        </p:nvSpPr>
        <p:spPr>
          <a:xfrm>
            <a:off x="8761373" y="5156046"/>
            <a:ext cx="659411" cy="584767"/>
          </a:xfrm>
          <a:prstGeom prst="rect">
            <a:avLst/>
          </a:prstGeom>
          <a:solidFill>
            <a:srgbClr val="0070C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F72B6B7-2062-3949-B755-B5066ACE62B0}"/>
              </a:ext>
            </a:extLst>
          </p:cNvPr>
          <p:cNvSpPr txBox="1">
            <a:spLocks/>
          </p:cNvSpPr>
          <p:nvPr/>
        </p:nvSpPr>
        <p:spPr>
          <a:xfrm>
            <a:off x="343518" y="1724160"/>
            <a:ext cx="11504964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Solution: </a:t>
            </a:r>
            <a:r>
              <a:rPr lang="en-US" dirty="0"/>
              <a:t>Adding boundary penalties</a:t>
            </a:r>
            <a:endParaRPr lang="en-US" b="1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5E68FA4-88E6-E540-B5C3-5CB1C72C5847}"/>
              </a:ext>
            </a:extLst>
          </p:cNvPr>
          <p:cNvSpPr txBox="1">
            <a:spLocks/>
          </p:cNvSpPr>
          <p:nvPr/>
        </p:nvSpPr>
        <p:spPr>
          <a:xfrm>
            <a:off x="324261" y="4334037"/>
            <a:ext cx="11504964" cy="548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New ODE for modal coefficients,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CCF604-883C-2B4A-9F86-A5F929B1E788}"/>
              </a:ext>
            </a:extLst>
          </p:cNvPr>
          <p:cNvSpPr/>
          <p:nvPr/>
        </p:nvSpPr>
        <p:spPr>
          <a:xfrm>
            <a:off x="4895152" y="3651263"/>
            <a:ext cx="1594360" cy="584767"/>
          </a:xfrm>
          <a:prstGeom prst="rect">
            <a:avLst/>
          </a:prstGeom>
          <a:solidFill>
            <a:srgbClr val="0070C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A548F0-0AF5-BE44-ABD9-A24B42365E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244" y="2307771"/>
            <a:ext cx="49276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8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3" grpId="0"/>
      <p:bldP spid="14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Two Common Lid-Driven Cavity Boundary Conditions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1E63B4-F144-D53B-4321-E442754B72A8}"/>
              </a:ext>
            </a:extLst>
          </p:cNvPr>
          <p:cNvSpPr txBox="1">
            <a:spLocks/>
          </p:cNvSpPr>
          <p:nvPr/>
        </p:nvSpPr>
        <p:spPr>
          <a:xfrm>
            <a:off x="536713" y="1233493"/>
            <a:ext cx="5603803" cy="133568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Regularized: 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B2051C7-C126-D305-AA77-C2FEEE5853B8}"/>
              </a:ext>
            </a:extLst>
          </p:cNvPr>
          <p:cNvSpPr txBox="1">
            <a:spLocks/>
          </p:cNvSpPr>
          <p:nvPr/>
        </p:nvSpPr>
        <p:spPr>
          <a:xfrm>
            <a:off x="7224889" y="1234856"/>
            <a:ext cx="3510300" cy="556030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Unregularized:</a:t>
            </a: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Grotesque" panose="020B0504020202020204" pitchFamily="34" charset="0"/>
            </a:endParaRPr>
          </a:p>
        </p:txBody>
      </p:sp>
      <p:pic>
        <p:nvPicPr>
          <p:cNvPr id="9" name="Picture 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D165292-BDA1-7B77-7005-3998441F8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074" y="2001092"/>
            <a:ext cx="2828668" cy="2826400"/>
          </a:xfrm>
          <a:prstGeom prst="rect">
            <a:avLst/>
          </a:prstGeom>
        </p:spPr>
      </p:pic>
      <p:sp>
        <p:nvSpPr>
          <p:cNvPr id="10" name="AutoShape 2">
            <a:extLst>
              <a:ext uri="{FF2B5EF4-FFF2-40B4-BE49-F238E27FC236}">
                <a16:creationId xmlns:a16="http://schemas.microsoft.com/office/drawing/2014/main" id="{1CB959A4-3D77-497B-96F4-1CD3C338CC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 descr="Shape, circle&#10;&#10;Description automatically generated">
            <a:extLst>
              <a:ext uri="{FF2B5EF4-FFF2-40B4-BE49-F238E27FC236}">
                <a16:creationId xmlns:a16="http://schemas.microsoft.com/office/drawing/2014/main" id="{88EEF730-90B9-6519-2B79-7E2AB0D73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1611" y="2001717"/>
            <a:ext cx="2826431" cy="282577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F60247-CA23-174D-AF5A-E3E2730FA68A}"/>
              </a:ext>
            </a:extLst>
          </p:cNvPr>
          <p:cNvCxnSpPr/>
          <p:nvPr/>
        </p:nvCxnSpPr>
        <p:spPr>
          <a:xfrm>
            <a:off x="1500848" y="1879348"/>
            <a:ext cx="331012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0EA0DDE-5E4F-7D44-BF73-EA79C8028571}"/>
              </a:ext>
            </a:extLst>
          </p:cNvPr>
          <p:cNvCxnSpPr/>
          <p:nvPr/>
        </p:nvCxnSpPr>
        <p:spPr>
          <a:xfrm>
            <a:off x="7317177" y="1879348"/>
            <a:ext cx="331012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71585878-F514-2845-BA8D-A0AEBDACF4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8172" y="1245425"/>
            <a:ext cx="3238500" cy="393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7ADBB2-C845-A249-8FAF-5F3B907404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870" y="1316612"/>
            <a:ext cx="901700" cy="304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CBA2EE5-14E8-584A-A607-584B78065A1A}"/>
              </a:ext>
            </a:extLst>
          </p:cNvPr>
          <p:cNvSpPr txBox="1"/>
          <p:nvPr/>
        </p:nvSpPr>
        <p:spPr>
          <a:xfrm>
            <a:off x="643467" y="5722867"/>
            <a:ext cx="8569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1828800"/>
            <a:r>
              <a:rPr lang="en-US" dirty="0">
                <a:latin typeface="Grotesque" panose="020B0504020202020204" pitchFamily="34" charset="0"/>
              </a:rPr>
              <a:t>M. Lee. (2020). </a:t>
            </a:r>
            <a:r>
              <a:rPr lang="en-US" i="1" dirty="0">
                <a:latin typeface="Grotesque" panose="020B0504020202020204" pitchFamily="34" charset="0"/>
              </a:rPr>
              <a:t>On Improving the Predictable Accuracy of  Reduced-order Models for Fluid Flows. </a:t>
            </a:r>
            <a:r>
              <a:rPr lang="en-US" dirty="0">
                <a:latin typeface="Grotesque" panose="020B0504020202020204" pitchFamily="34" charset="0"/>
              </a:rPr>
              <a:t>PhD thesis, Duke University. </a:t>
            </a:r>
          </a:p>
          <a:p>
            <a:pPr marL="274320" indent="-1828800"/>
            <a:r>
              <a:rPr lang="en-US" dirty="0" err="1">
                <a:latin typeface="Grotesque" panose="020B0504020202020204" pitchFamily="34" charset="0"/>
              </a:rPr>
              <a:t>Nuriev</a:t>
            </a:r>
            <a:r>
              <a:rPr lang="en-US" dirty="0">
                <a:latin typeface="Grotesque" panose="020B0504020202020204" pitchFamily="34" charset="0"/>
              </a:rPr>
              <a:t>, A.N. et al. (2016). Bifurcation analysis of steady-state flows in the lid-driven cavity. </a:t>
            </a:r>
            <a:r>
              <a:rPr lang="en-US" i="1" dirty="0">
                <a:latin typeface="Grotesque" panose="020B0504020202020204" pitchFamily="34" charset="0"/>
              </a:rPr>
              <a:t>Fluid Dynamics Research</a:t>
            </a:r>
            <a:r>
              <a:rPr lang="en-US" dirty="0">
                <a:latin typeface="Grotesque" panose="020B0504020202020204" pitchFamily="34" charset="0"/>
              </a:rPr>
              <a:t>, 48.</a:t>
            </a:r>
          </a:p>
          <a:p>
            <a:pPr marL="1188720" indent="-182880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r>
              <a:rPr lang="en-US" dirty="0"/>
              <a:t>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2EFB185-87F8-3441-A991-1BDBDB603F84}"/>
              </a:ext>
            </a:extLst>
          </p:cNvPr>
          <p:cNvGrpSpPr/>
          <p:nvPr/>
        </p:nvGrpSpPr>
        <p:grpSpPr>
          <a:xfrm>
            <a:off x="2822493" y="5121302"/>
            <a:ext cx="6547014" cy="982546"/>
            <a:chOff x="3265741" y="5083156"/>
            <a:chExt cx="6547014" cy="982546"/>
          </a:xfrm>
        </p:grpSpPr>
        <p:sp>
          <p:nvSpPr>
            <p:cNvPr id="17" name="Content Placeholder 2">
              <a:extLst>
                <a:ext uri="{FF2B5EF4-FFF2-40B4-BE49-F238E27FC236}">
                  <a16:creationId xmlns:a16="http://schemas.microsoft.com/office/drawing/2014/main" id="{85315DE3-2537-4740-BFE1-A0B14F1BFB9B}"/>
                </a:ext>
              </a:extLst>
            </p:cNvPr>
            <p:cNvSpPr txBox="1">
              <a:spLocks/>
            </p:cNvSpPr>
            <p:nvPr/>
          </p:nvSpPr>
          <p:spPr>
            <a:xfrm>
              <a:off x="3265741" y="5098230"/>
              <a:ext cx="3057147" cy="9674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b="1" dirty="0">
                  <a:latin typeface="Grotesque" panose="020B0504020202020204" pitchFamily="34" charset="0"/>
                </a:rPr>
                <a:t>New Boundary: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2DAC709-207B-CC4D-9AB7-0C1C931B5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21855" y="5083156"/>
              <a:ext cx="3390900" cy="3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5690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Mean Reduction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8" y="1170946"/>
            <a:ext cx="5845526" cy="18870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dirty="0">
                <a:latin typeface="Grotesque" panose="020B0504020202020204" pitchFamily="34" charset="0"/>
              </a:rPr>
              <a:t>Classify flow into </a:t>
            </a:r>
            <a:r>
              <a:rPr lang="en-US" sz="2600" b="1" dirty="0">
                <a:latin typeface="Grotesque" panose="020B0504020202020204" pitchFamily="34" charset="0"/>
              </a:rPr>
              <a:t>three regions</a:t>
            </a:r>
            <a:r>
              <a:rPr lang="en-US" sz="2600" dirty="0">
                <a:latin typeface="Grotesque" panose="020B0504020202020204" pitchFamily="34" charset="0"/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latin typeface="Grotesque" panose="020B0504020202020204" pitchFamily="34" charset="0"/>
              </a:rPr>
              <a:t>High vorticity eddies (1-3)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latin typeface="Grotesque" panose="020B0504020202020204" pitchFamily="34" charset="0"/>
              </a:rPr>
              <a:t>Low velocity flow (4-5)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latin typeface="Grotesque" panose="020B0504020202020204" pitchFamily="34" charset="0"/>
              </a:rPr>
              <a:t>Main rotational flow (6-7)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180C1A-8EF9-1F33-FCF9-86EE58E9345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1524" y="1573491"/>
            <a:ext cx="5856958" cy="41745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A4ED7DC7-C071-D94C-B22D-4694C1B561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3518" y="3057995"/>
                <a:ext cx="5845526" cy="262906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600" b="1" dirty="0">
                    <a:latin typeface="Grotesque" panose="020B0504020202020204" pitchFamily="34" charset="0"/>
                  </a:rPr>
                  <a:t>Parameters</a:t>
                </a:r>
                <a:r>
                  <a:rPr lang="en-US" sz="2600" dirty="0">
                    <a:latin typeface="Grotesque" panose="020B0504020202020204" pitchFamily="34" charset="0"/>
                  </a:rPr>
                  <a:t> for each function,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>
                    <a:latin typeface="Grotesque" panose="020B0504020202020204" pitchFamily="34" charset="0"/>
                  </a:rPr>
                  <a:t>Maximum velocity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600" dirty="0">
                    <a:latin typeface="Grotesque" panose="020B0504020202020204" pitchFamily="34" charset="0"/>
                  </a:rPr>
                  <a:t>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>
                    <a:latin typeface="Grotesque" panose="020B0504020202020204" pitchFamily="34" charset="0"/>
                  </a:rPr>
                  <a:t>Major axis orientation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600" i="1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sz="2600" dirty="0">
                    <a:latin typeface="Grotesque" panose="020B0504020202020204" pitchFamily="34" charset="0"/>
                  </a:rPr>
                  <a:t>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>
                    <a:latin typeface="Grotesque" panose="020B0504020202020204" pitchFamily="34" charset="0"/>
                  </a:rPr>
                  <a:t>Center location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600" i="1" smtClean="0">
                        <a:latin typeface="Cambria Math" panose="02040503050406030204" pitchFamily="18" charset="0"/>
                      </a:rPr>
                      <m:t>ξ</m:t>
                    </m:r>
                  </m:oMath>
                </a14:m>
                <a:r>
                  <a:rPr lang="en-US" sz="2600" dirty="0">
                    <a:latin typeface="Grotesque" panose="020B0504020202020204" pitchFamily="34" charset="0"/>
                  </a:rPr>
                  <a:t>)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>
                    <a:latin typeface="Grotesque" panose="020B0504020202020204" pitchFamily="34" charset="0"/>
                  </a:rPr>
                  <a:t>Major axis length (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600" dirty="0">
                    <a:latin typeface="Grotesque" panose="020B0504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A4ED7DC7-C071-D94C-B22D-4694C1B56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18" y="3057995"/>
                <a:ext cx="5845526" cy="2629060"/>
              </a:xfrm>
              <a:prstGeom prst="rect">
                <a:avLst/>
              </a:prstGeom>
              <a:blipFill>
                <a:blip r:embed="rId4"/>
                <a:stretch>
                  <a:fillRect l="-1732"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D809E3B8-17EE-0548-BE80-2BDE77B628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3518" y="5426440"/>
                <a:ext cx="5845526" cy="49796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600" dirty="0">
                    <a:latin typeface="Grotesque" panose="020B0504020202020204" pitchFamily="34" charset="0"/>
                  </a:rPr>
                  <a:t>Measure </a:t>
                </a:r>
                <a:r>
                  <a:rPr lang="en-US" sz="2600" b="1" dirty="0">
                    <a:latin typeface="Grotesque" panose="020B0504020202020204" pitchFamily="34" charset="0"/>
                  </a:rPr>
                  <a:t>kinetic energy </a:t>
                </a:r>
                <a:r>
                  <a:rPr lang="en-US" sz="2600" dirty="0">
                    <a:latin typeface="Grotesque" panose="020B05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</m:oMath>
                </a14:m>
                <a:r>
                  <a:rPr lang="en-US" sz="2600" dirty="0">
                    <a:latin typeface="Grotesque" panose="020B0504020202020204" pitchFamily="34" charset="0"/>
                  </a:rPr>
                  <a:t>), </a:t>
                </a:r>
                <a:r>
                  <a:rPr lang="en-US" sz="2600" b="1" dirty="0">
                    <a:latin typeface="Grotesque" panose="020B0504020202020204" pitchFamily="34" charset="0"/>
                  </a:rPr>
                  <a:t>total vorticity </a:t>
                </a:r>
                <a:r>
                  <a:rPr lang="en-US" sz="2600" dirty="0">
                    <a:latin typeface="Grotesque" panose="020B05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600" dirty="0">
                    <a:latin typeface="Grotesque" panose="020B0504020202020204" pitchFamily="34" charset="0"/>
                  </a:rPr>
                  <a:t>and </a:t>
                </a:r>
                <a:r>
                  <a:rPr lang="en-US" sz="2600" b="1" dirty="0">
                    <a:latin typeface="Grotesque" panose="020B0504020202020204" pitchFamily="34" charset="0"/>
                  </a:rPr>
                  <a:t>vorticity at each function</a:t>
                </a:r>
                <a:r>
                  <a:rPr lang="en-US" sz="2600" dirty="0">
                    <a:latin typeface="Grotesque" panose="020B0504020202020204" pitchFamily="34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600" dirty="0">
                    <a:latin typeface="Grotesque" panose="020B0504020202020204" pitchFamily="34" charset="0"/>
                  </a:rPr>
                  <a:t>)</a:t>
                </a:r>
                <a:endParaRPr lang="en-US" sz="2600" b="1" dirty="0">
                  <a:latin typeface="Grotesque" panose="020B0504020202020204" pitchFamily="34" charset="0"/>
                </a:endParaRPr>
              </a:p>
            </p:txBody>
          </p:sp>
        </mc:Choice>
        <mc:Fallback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D809E3B8-17EE-0548-BE80-2BDE77B62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18" y="5426440"/>
                <a:ext cx="5845526" cy="4979633"/>
              </a:xfrm>
              <a:prstGeom prst="rect">
                <a:avLst/>
              </a:prstGeom>
              <a:blipFill>
                <a:blip r:embed="rId5"/>
                <a:stretch>
                  <a:fillRect l="-1732" t="-1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42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Sensitivity of Local Vorticities to all Parameters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00638E-ED5E-D825-677A-580241FBC5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2619" y="1375583"/>
                <a:ext cx="11504963" cy="534589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>
                    <a:latin typeface="Grotesque" panose="020B0504020202020204" pitchFamily="34" charset="0"/>
                  </a:rPr>
                  <a:t>Mean reduction insensitive </a:t>
                </a:r>
                <a:r>
                  <a:rPr lang="en-US" dirty="0">
                    <a:latin typeface="Grotesque" panose="020B0504020202020204" pitchFamily="34" charset="0"/>
                  </a:rPr>
                  <a:t>except for velocity in top-left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Grotesque" panose="020B0504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00638E-ED5E-D825-677A-580241FBC5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2619" y="1375583"/>
                <a:ext cx="11504963" cy="5345891"/>
              </a:xfrm>
              <a:blipFill>
                <a:blip r:embed="rId3"/>
                <a:stretch>
                  <a:fillRect l="-1103" t="-2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DEED871-7AF3-0349-BF81-E017F18999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" r="77"/>
          <a:stretch/>
        </p:blipFill>
        <p:spPr>
          <a:xfrm>
            <a:off x="91310" y="2319040"/>
            <a:ext cx="12000076" cy="323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90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Sensitivity of X-Velocity to Boundary Condition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7" y="1170945"/>
            <a:ext cx="11504963" cy="56870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Grotesque" panose="020B0504020202020204" pitchFamily="34" charset="0"/>
              </a:rPr>
              <a:t>Most Sensitive: </a:t>
            </a:r>
            <a:r>
              <a:rPr lang="en-US" dirty="0">
                <a:latin typeface="Grotesque" panose="020B0504020202020204" pitchFamily="34" charset="0"/>
              </a:rPr>
              <a:t>left-side turbulent areas </a:t>
            </a: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Grotesque" panose="020B0504020202020204" pitchFamily="34" charset="0"/>
              </a:rPr>
              <a:t>No sensitivity in top corners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F398C7-DC6E-815F-C98D-F8EB8FD4B3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50" t="4433" r="3528" b="3748"/>
          <a:stretch/>
        </p:blipFill>
        <p:spPr>
          <a:xfrm>
            <a:off x="2988093" y="1723292"/>
            <a:ext cx="6224687" cy="463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13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Scaled Absolute and Standard Deviation Sensitivities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00638E-ED5E-D825-677A-580241FBC5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3517" y="1170945"/>
                <a:ext cx="11504963" cy="618849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Grotesque" panose="020B0504020202020204" pitchFamily="34" charset="0"/>
                  </a:rPr>
                  <a:t>Top-left mean reduction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Grotesque" panose="020B0504020202020204" pitchFamily="34" charset="0"/>
                  </a:rPr>
                  <a:t> is most sensitive parameter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00638E-ED5E-D825-677A-580241FBC5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3517" y="1170945"/>
                <a:ext cx="11504963" cy="618849"/>
              </a:xfrm>
              <a:blipFill>
                <a:blip r:embed="rId3"/>
                <a:stretch>
                  <a:fillRect l="-881" t="-16000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CAC107-F94F-0C48-8191-2E6B0E7301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3516" y="1734616"/>
                <a:ext cx="11504963" cy="49796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latin typeface="Grotesque" panose="020B0504020202020204" pitchFamily="34" charset="0"/>
                  </a:rPr>
                  <a:t>Boundary regularization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en-US" dirty="0">
                    <a:latin typeface="Grotesque" panose="020B0504020202020204" pitchFamily="34" charset="0"/>
                  </a:rPr>
                  <a:t>) has highest standard deviation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CAC107-F94F-0C48-8191-2E6B0E730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16" y="1734616"/>
                <a:ext cx="11504963" cy="4979633"/>
              </a:xfrm>
              <a:prstGeom prst="rect">
                <a:avLst/>
              </a:prstGeom>
              <a:blipFill>
                <a:blip r:embed="rId7"/>
                <a:stretch>
                  <a:fillRect l="-881" t="-2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1470AE2C-CB80-2C4E-8329-1D7C488A096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4217" y="2499959"/>
            <a:ext cx="4806062" cy="329988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9BB36D-54F2-7049-A01B-5D69DB415CF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721" y="2480684"/>
            <a:ext cx="4806062" cy="329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1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7" y="1170945"/>
            <a:ext cx="11504963" cy="4979633"/>
          </a:xfrm>
        </p:spPr>
        <p:txBody>
          <a:bodyPr>
            <a:normAutofit/>
          </a:bodyPr>
          <a:lstStyle/>
          <a:p>
            <a:r>
              <a:rPr lang="en-US" dirty="0">
                <a:latin typeface="Grotesque" panose="020B0504020202020204" pitchFamily="34" charset="0"/>
              </a:rPr>
              <a:t>Boundary penalties allow sensitivity analysis of boundary conditions in POD-ROMs</a:t>
            </a:r>
          </a:p>
          <a:p>
            <a:endParaRPr lang="en-US" dirty="0">
              <a:latin typeface="Grotesque" panose="020B0504020202020204" pitchFamily="34" charset="0"/>
            </a:endParaRPr>
          </a:p>
          <a:p>
            <a:r>
              <a:rPr lang="en-US" dirty="0">
                <a:latin typeface="Grotesque" panose="020B0504020202020204" pitchFamily="34" charset="0"/>
              </a:rPr>
              <a:t>Sensitivities agree with comparisons of lid-driven cavity boundary conditions</a:t>
            </a:r>
          </a:p>
          <a:p>
            <a:endParaRPr lang="en-US" dirty="0">
              <a:latin typeface="Grotesque" panose="020B0504020202020204" pitchFamily="34" charset="0"/>
            </a:endParaRPr>
          </a:p>
          <a:p>
            <a:r>
              <a:rPr lang="en-US" dirty="0">
                <a:latin typeface="Grotesque" panose="020B0504020202020204" pitchFamily="34" charset="0"/>
              </a:rPr>
              <a:t>Mean decomposition is sensitive only near changing boundary</a:t>
            </a:r>
          </a:p>
          <a:p>
            <a:endParaRPr lang="en-US" dirty="0">
              <a:latin typeface="Grotesque" panose="020B0504020202020204" pitchFamily="34" charset="0"/>
            </a:endParaRPr>
          </a:p>
          <a:p>
            <a:r>
              <a:rPr lang="en-US" dirty="0">
                <a:latin typeface="Grotesque" panose="020B0504020202020204" pitchFamily="34" charset="0"/>
              </a:rPr>
              <a:t>Boundary penalties cannot quantify sensitivity in stable areas of POD basis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23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7" y="1170945"/>
            <a:ext cx="11504963" cy="4979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Grotesque" panose="020B0504020202020204" pitchFamily="34" charset="0"/>
              </a:rPr>
              <a:t>Finding: </a:t>
            </a:r>
            <a:r>
              <a:rPr lang="en-US" dirty="0">
                <a:latin typeface="Grotesque" panose="020B0504020202020204" pitchFamily="34" charset="0"/>
              </a:rPr>
              <a:t>Boundary penalty effectively quantifies sensitivity to boundary conditions </a:t>
            </a:r>
          </a:p>
          <a:p>
            <a:pPr marL="0" indent="0">
              <a:buNone/>
            </a:pPr>
            <a:r>
              <a:rPr lang="en-US" b="1" dirty="0">
                <a:latin typeface="Grotesque" panose="020B0504020202020204" pitchFamily="34" charset="0"/>
              </a:rPr>
              <a:t>Next Step:</a:t>
            </a:r>
            <a:r>
              <a:rPr lang="en-US" dirty="0">
                <a:latin typeface="Grotesque" panose="020B0504020202020204" pitchFamily="34" charset="0"/>
              </a:rPr>
              <a:t> Measure Orion lander sensitivity to surface roughness with boundary penalty</a:t>
            </a: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 algn="r">
              <a:buNone/>
            </a:pPr>
            <a:endParaRPr lang="en-US" dirty="0">
              <a:latin typeface="Grotesque" panose="020B0504020202020204" pitchFamily="34" charset="0"/>
            </a:endParaRPr>
          </a:p>
          <a:p>
            <a:pPr marL="0" indent="0">
              <a:buNone/>
            </a:pPr>
            <a:endParaRPr lang="en-US" dirty="0">
              <a:latin typeface="Grotesque" panose="020B05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237EBD-DAFD-7409-9718-C371CFBC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780" y="5943600"/>
            <a:ext cx="18991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FB9D0B9-CB84-3C46-A0FC-4663C95E36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125" y="3080711"/>
            <a:ext cx="6283243" cy="325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4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roFusion_16x9_2022" id="{49CE6450-E0B6-FD4B-B791-B832004782B7}" vid="{C3F267E6-7999-6A4D-9A9D-2226C7FA42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78B1F89695A648ADE9F5B1F3E0EEF2" ma:contentTypeVersion="10" ma:contentTypeDescription="Create a new document." ma:contentTypeScope="" ma:versionID="c148aff34a7621eba3f1dae1dafda732">
  <xsd:schema xmlns:xsd="http://www.w3.org/2001/XMLSchema" xmlns:xs="http://www.w3.org/2001/XMLSchema" xmlns:p="http://schemas.microsoft.com/office/2006/metadata/properties" xmlns:ns2="e698ca81-8296-4fdc-b75e-d1db1a500dd7" xmlns:ns3="d900e117-17a0-4b24-9e47-511ef1d02c43" targetNamespace="http://schemas.microsoft.com/office/2006/metadata/properties" ma:root="true" ma:fieldsID="0cb72dd3324532457eab93fc3f4e99a8" ns2:_="" ns3:_="">
    <xsd:import namespace="e698ca81-8296-4fdc-b75e-d1db1a500dd7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8ca81-8296-4fdc-b75e-d1db1a500d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392e51f-12f9-4c3d-990e-bab15be2e3fe}" ma:internalName="TaxCatchAll" ma:showField="CatchAllData" ma:web="be954756-5a2a-422e-a924-a134369c66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e698ca81-8296-4fdc-b75e-d1db1a500dd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377796-FEBF-4176-A7CD-467F6251D74C}">
  <ds:schemaRefs>
    <ds:schemaRef ds:uri="d900e117-17a0-4b24-9e47-511ef1d02c43"/>
    <ds:schemaRef ds:uri="e698ca81-8296-4fdc-b75e-d1db1a500d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730060B-DE88-4BF9-8F44-D92E6164E738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e698ca81-8296-4fdc-b75e-d1db1a500dd7"/>
    <ds:schemaRef ds:uri="http://purl.org/dc/dcmitype/"/>
    <ds:schemaRef ds:uri="d900e117-17a0-4b24-9e47-511ef1d02c43"/>
  </ds:schemaRefs>
</ds:datastoreItem>
</file>

<file path=customXml/itemProps3.xml><?xml version="1.0" encoding="utf-8"?>
<ds:datastoreItem xmlns:ds="http://schemas.openxmlformats.org/officeDocument/2006/customXml" ds:itemID="{0EEB324B-CA68-4039-BB95-09F28F8E2B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aeroFusion_16x9_2022</Template>
  <TotalTime>8687</TotalTime>
  <Words>632</Words>
  <Application>Microsoft Macintosh PowerPoint</Application>
  <PresentationFormat>Widescreen</PresentationFormat>
  <Paragraphs>156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Grotesque</vt:lpstr>
      <vt:lpstr>Office Theme</vt:lpstr>
      <vt:lpstr>PowerPoint Presentation</vt:lpstr>
      <vt:lpstr>Overview</vt:lpstr>
      <vt:lpstr>Sensitivity Analysis Quantifies Influence of Parameters</vt:lpstr>
      <vt:lpstr>Morris Screening Averages Derivative Approximations</vt:lpstr>
      <vt:lpstr>Solving Navier-Stokes is Computationally Expensive</vt:lpstr>
      <vt:lpstr>POD-ROMs Simplify PDEs into ODEs</vt:lpstr>
      <vt:lpstr>POD-ROMs are Effective for a Lid-Driven Cavity</vt:lpstr>
      <vt:lpstr>Penalties Define Boundary Conditions in a POD-ROM</vt:lpstr>
      <vt:lpstr>Two Common Lid-Driven Cavity Boundary Conditions</vt:lpstr>
      <vt:lpstr>Mean Reduction Method</vt:lpstr>
      <vt:lpstr>Sensitivity of Local Vorticities to all Parameters</vt:lpstr>
      <vt:lpstr>Sensitivity of X-Velocity to Boundary Condition</vt:lpstr>
      <vt:lpstr>Scaled Absolute and Standard Deviation Sensitivities</vt:lpstr>
      <vt:lpstr>Conclusions</vt:lpstr>
      <vt:lpstr>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Harley Hanes</dc:creator>
  <cp:lastModifiedBy>Harley Hanes</cp:lastModifiedBy>
  <cp:revision>23</cp:revision>
  <dcterms:created xsi:type="dcterms:W3CDTF">2022-11-10T15:36:10Z</dcterms:created>
  <dcterms:modified xsi:type="dcterms:W3CDTF">2022-12-02T07:25:37Z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0x010100BD78B1F89695A648ADE9F5B1F3E0EEF2</vt:lpwstr>
  </property>
  <property fmtid="{D5CDD505-2E9C-101B-9397-08002B2CF9AE}" pid="3" name="MediaServiceImageTags">
    <vt:lpwstr/>
  </property>
</Properties>
</file>