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803" r:id="rId4"/>
  </p:sldMasterIdLst>
  <p:notesMasterIdLst>
    <p:notesMasterId r:id="rId19"/>
  </p:notesMasterIdLst>
  <p:handoutMasterIdLst>
    <p:handoutMasterId r:id="rId20"/>
  </p:handoutMasterIdLst>
  <p:sldIdLst>
    <p:sldId id="1012" r:id="rId5"/>
    <p:sldId id="1013" r:id="rId6"/>
    <p:sldId id="984" r:id="rId7"/>
    <p:sldId id="276" r:id="rId8"/>
    <p:sldId id="1014" r:id="rId9"/>
    <p:sldId id="1015" r:id="rId10"/>
    <p:sldId id="1007" r:id="rId11"/>
    <p:sldId id="268" r:id="rId12"/>
    <p:sldId id="1018" r:id="rId13"/>
    <p:sldId id="1016" r:id="rId14"/>
    <p:sldId id="1017" r:id="rId15"/>
    <p:sldId id="1009" r:id="rId16"/>
    <p:sldId id="1019" r:id="rId17"/>
    <p:sldId id="1020" r:id="rId1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orient="horz" pos="40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7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416">
          <p15:clr>
            <a:srgbClr val="A4A3A4"/>
          </p15:clr>
        </p15:guide>
        <p15:guide id="2" pos="278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iffith, William E. (LARC-B601A)" initials="WE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D3A"/>
    <a:srgbClr val="011A90"/>
    <a:srgbClr val="1A38B8"/>
    <a:srgbClr val="FF0000"/>
    <a:srgbClr val="4646AD"/>
    <a:srgbClr val="809CCC"/>
    <a:srgbClr val="1965B9"/>
    <a:srgbClr val="0000FF"/>
    <a:srgbClr val="810000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9CCDD9-C931-4BB7-9C68-BE3318B78155}" v="1" dt="2022-11-25T16:26:37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3905" autoAdjust="0"/>
  </p:normalViewPr>
  <p:slideViewPr>
    <p:cSldViewPr snapToGrid="0">
      <p:cViewPr varScale="1">
        <p:scale>
          <a:sx n="149" d="100"/>
          <a:sy n="149" d="100"/>
        </p:scale>
        <p:origin x="918" y="108"/>
      </p:cViewPr>
      <p:guideLst>
        <p:guide orient="horz" pos="1296"/>
        <p:guide orient="horz" pos="408"/>
        <p:guide orient="horz" pos="2160"/>
        <p:guide pos="3840"/>
        <p:guide pos="7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448" y="-104"/>
      </p:cViewPr>
      <p:guideLst>
        <p:guide orient="horz" pos="3416"/>
        <p:guide pos="278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start, Nathan (LARC-D211)" userId="31c11380-4700-460c-99b1-ab8ad7b7426f" providerId="ADAL" clId="{DA9CCDD9-C931-4BB7-9C68-BE3318B78155}"/>
    <pc:docChg chg="custSel delSld modSld">
      <pc:chgData name="Dostart, Nathan (LARC-D211)" userId="31c11380-4700-460c-99b1-ab8ad7b7426f" providerId="ADAL" clId="{DA9CCDD9-C931-4BB7-9C68-BE3318B78155}" dt="2022-11-28T15:15:31.637" v="1" actId="47"/>
      <pc:docMkLst>
        <pc:docMk/>
      </pc:docMkLst>
      <pc:sldChg chg="delSp del mod">
        <pc:chgData name="Dostart, Nathan (LARC-D211)" userId="31c11380-4700-460c-99b1-ab8ad7b7426f" providerId="ADAL" clId="{DA9CCDD9-C931-4BB7-9C68-BE3318B78155}" dt="2022-11-28T15:15:31.637" v="1" actId="47"/>
        <pc:sldMkLst>
          <pc:docMk/>
          <pc:sldMk cId="2903174492" sldId="981"/>
        </pc:sldMkLst>
        <pc:picChg chg="del">
          <ac:chgData name="Dostart, Nathan (LARC-D211)" userId="31c11380-4700-460c-99b1-ab8ad7b7426f" providerId="ADAL" clId="{DA9CCDD9-C931-4BB7-9C68-BE3318B78155}" dt="2022-11-28T15:15:13.803" v="0" actId="478"/>
          <ac:picMkLst>
            <pc:docMk/>
            <pc:sldMk cId="2903174492" sldId="981"/>
            <ac:picMk id="14" creationId="{95E004F4-5994-4534-9F9D-60443333CACE}"/>
          </ac:picMkLst>
        </pc:picChg>
        <pc:picChg chg="del">
          <ac:chgData name="Dostart, Nathan (LARC-D211)" userId="31c11380-4700-460c-99b1-ab8ad7b7426f" providerId="ADAL" clId="{DA9CCDD9-C931-4BB7-9C68-BE3318B78155}" dt="2022-11-28T15:15:13.803" v="0" actId="478"/>
          <ac:picMkLst>
            <pc:docMk/>
            <pc:sldMk cId="2903174492" sldId="981"/>
            <ac:picMk id="19" creationId="{F1BFB7DF-AD8B-408F-83DE-864199F5751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08631B79-EB0C-4AB2-8A68-37641D720E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634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2F10911-4D3D-4E5B-BDCE-3E1B3FDE24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2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0" charset="0"/>
        <a:ea typeface="ＭＳ Ｐゴシック" pitchFamily="30" charset="-128"/>
        <a:cs typeface="ＭＳ Ｐゴシック" pitchFamily="3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0" charset="0"/>
        <a:ea typeface="ＭＳ Ｐゴシック" pitchFamily="3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0" charset="0"/>
        <a:ea typeface="ヒラギノ角ゴ Pro W3" pitchFamily="-97" charset="-128"/>
        <a:cs typeface="ヒラギノ角ゴ Pro W3" pitchFamily="-9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0" charset="0"/>
        <a:ea typeface="ヒラギノ角ゴ Pro W3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0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1752-D562-4C93-ACBB-28685F527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434" y="953729"/>
            <a:ext cx="9153236" cy="1446281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933C8-7FF7-4717-A953-5612B01D8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1906" y="2582576"/>
            <a:ext cx="8608292" cy="84599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5CD64-7CB5-4889-810E-706145F00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6249" y="6022093"/>
            <a:ext cx="3692105" cy="339378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8731E2E-41F1-4C0A-872A-A9F090871B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76249" y="6478438"/>
            <a:ext cx="3692105" cy="339378"/>
          </a:xfrm>
        </p:spPr>
        <p:txBody>
          <a:bodyPr>
            <a:normAutofit/>
          </a:bodyPr>
          <a:lstStyle>
            <a:lvl1pPr marL="0" indent="0" algn="r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586E8-6840-4BA6-B83F-222AD320B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" y="5671130"/>
            <a:ext cx="1129191" cy="11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55A1-0BE9-42D3-9C44-B819D571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8716C-3E00-44D3-8685-1CD7EADF6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105AB-D168-46BC-99C9-D50BE7B7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7B430-4C15-4E1F-9719-903AA786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71701-466E-46CE-9FD8-E19A53FB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08E8C-068A-4A2D-9634-B525865B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4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898F-B10E-442A-B3CB-39AC0216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2364223"/>
            <a:ext cx="11899900" cy="207356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534C-67AC-43FE-A2F5-D1B5D2A9E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74F1-3248-414C-995F-621146F9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586D7-3130-432A-A417-4127E687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841B5-EF03-422C-B644-655C3263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665B-C3A2-EC40-B319-6BFFD2CA986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09F92-0030-473C-B51F-783DADA284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6050" y="2364222"/>
            <a:ext cx="11899900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A4F9C7-BD6B-442A-8432-7FCCB8E5E7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6050" y="4437786"/>
            <a:ext cx="11899900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C28B240-5CEC-43A4-9552-103A85E61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6351"/>
            <a:ext cx="906795" cy="9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3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B843-192C-4B68-9729-EB98FCED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20A3A-D2B0-459F-8ECE-CD0DDD4A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56E32-164B-494D-9D05-DD1FECDA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B1523-8AC6-45D2-9DD7-F2F6432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665B-C3A2-EC40-B319-6BFFD2CA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4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A11E7-5111-4862-B2BF-2A76CD28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617BC-1DAA-4766-B126-7DA02A1A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A0D49-ED94-41AA-9F7F-D4890855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665B-C3A2-EC40-B319-6BFFD2CA986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C5B87-E85C-420A-BC47-5AE2C46BB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6351"/>
            <a:ext cx="906795" cy="9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7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A3BA6-EC23-4F2F-918B-3D89FAD4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35" y="275303"/>
            <a:ext cx="9852519" cy="62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77EA4-B370-455E-B6A5-DBAE17311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499" y="1149661"/>
            <a:ext cx="11899900" cy="5343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ACB53-FF7D-4660-B921-45B9F695B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499" y="6538591"/>
            <a:ext cx="1146688" cy="319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37E44-3603-4C44-BCED-58266B2FD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3831" y="6535731"/>
            <a:ext cx="9399639" cy="2997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SPIE Photonex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6643D-F4E0-49C0-B28B-7E96AEE0A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955" y="6517165"/>
            <a:ext cx="1009444" cy="302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665B-C3A2-EC40-B319-6BFFD2CA986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CFAF55-5CCB-48C0-9536-1AE05171BA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500" y="1006477"/>
            <a:ext cx="11899900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C334D1-E57C-4A93-93F0-56C181DD04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499" y="6492876"/>
            <a:ext cx="11899900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505CA8-367F-4075-AE16-64DFF5194F3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0646"/>
            <a:ext cx="906795" cy="9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A3C9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FFC000"/>
        </a:buClr>
        <a:buFont typeface="Wingdings" panose="05000000000000000000" pitchFamily="2" charset="2"/>
        <a:buChar char="Ø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0.png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F27D-3EB9-4A38-93CD-96C311159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434" y="1788616"/>
            <a:ext cx="9153236" cy="1446281"/>
          </a:xfrm>
        </p:spPr>
        <p:txBody>
          <a:bodyPr/>
          <a:lstStyle/>
          <a:p>
            <a:r>
              <a:rPr lang="en-US" dirty="0"/>
              <a:t>Silicon Photonic Transceiver for Spacecraft Navigational Lidar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B0A7-8633-46CC-8C12-A1F961A9E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6249" y="5575852"/>
            <a:ext cx="3692105" cy="785619"/>
          </a:xfrm>
        </p:spPr>
        <p:txBody>
          <a:bodyPr>
            <a:normAutofit/>
          </a:bodyPr>
          <a:lstStyle/>
          <a:p>
            <a:r>
              <a:rPr lang="en-US" dirty="0"/>
              <a:t>Nathan Dostart</a:t>
            </a:r>
          </a:p>
          <a:p>
            <a:r>
              <a:rPr lang="en-US" dirty="0"/>
              <a:t>NASA Langley Research Center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EF1ED-6ACB-4BA9-A9C3-8BF0D777C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SPIE </a:t>
            </a:r>
            <a:r>
              <a:rPr lang="en-US" dirty="0" err="1"/>
              <a:t>Photonex</a:t>
            </a:r>
            <a:r>
              <a:rPr lang="en-US" dirty="0"/>
              <a:t>, Dec. 7, 2022</a:t>
            </a:r>
          </a:p>
        </p:txBody>
      </p:sp>
    </p:spTree>
    <p:extLst>
      <p:ext uri="{BB962C8B-B14F-4D97-AF65-F5344CB8AC3E}">
        <p14:creationId xmlns:p14="http://schemas.microsoft.com/office/powerpoint/2010/main" val="365509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9D936-D9BD-4C7D-94A0-E3DF4A2E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Measurements – The Bad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B80D2-A7A7-4FC5-937B-3F08CF4DA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149661"/>
            <a:ext cx="4500771" cy="5343203"/>
          </a:xfrm>
        </p:spPr>
        <p:txBody>
          <a:bodyPr/>
          <a:lstStyle/>
          <a:p>
            <a:r>
              <a:rPr lang="en-US" dirty="0"/>
              <a:t>~10 dB SNR drop</a:t>
            </a:r>
          </a:p>
          <a:p>
            <a:r>
              <a:rPr lang="en-US" dirty="0"/>
              <a:t>Partially explained by 5-6 dB estimate of total coupling loss</a:t>
            </a:r>
          </a:p>
          <a:p>
            <a:pPr lvl="1"/>
            <a:r>
              <a:rPr lang="en-US" dirty="0"/>
              <a:t>Targeted/expected 3 dB, unknown cause for excess loss</a:t>
            </a:r>
          </a:p>
          <a:p>
            <a:r>
              <a:rPr lang="en-US" dirty="0"/>
              <a:t>More testing planned, current receiver non-optimal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6928E-76ED-4754-99F4-EBDD500B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pic>
        <p:nvPicPr>
          <p:cNvPr id="33" name="Picture 32" descr="Chart, line chart, histogram&#10;&#10;Description automatically generated">
            <a:extLst>
              <a:ext uri="{FF2B5EF4-FFF2-40B4-BE49-F238E27FC236}">
                <a16:creationId xmlns:a16="http://schemas.microsoft.com/office/drawing/2014/main" id="{6D72AA2B-6881-474F-B1EF-0B1E07B64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58" y="1079540"/>
            <a:ext cx="7117941" cy="53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97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9D936-D9BD-4C7D-94A0-E3DF4A2E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Measurements – The Good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B80D2-A7A7-4FC5-937B-3F08CF4DA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149661"/>
            <a:ext cx="5089373" cy="5343203"/>
          </a:xfrm>
        </p:spPr>
        <p:txBody>
          <a:bodyPr>
            <a:normAutofit/>
          </a:bodyPr>
          <a:lstStyle/>
          <a:p>
            <a:r>
              <a:rPr lang="en-US" dirty="0"/>
              <a:t>~25 dB additional common mode noise suppression</a:t>
            </a:r>
          </a:p>
          <a:p>
            <a:r>
              <a:rPr lang="en-US" dirty="0"/>
              <a:t>Existing spurs on NDL system require digital filtering, can cause measurement issues</a:t>
            </a:r>
          </a:p>
          <a:p>
            <a:pPr lvl="1"/>
            <a:r>
              <a:rPr lang="en-US" dirty="0"/>
              <a:t>Imperfect synth modulation imprints 50 MHz spurs on LO</a:t>
            </a:r>
          </a:p>
          <a:p>
            <a:r>
              <a:rPr lang="en-US" dirty="0"/>
              <a:t>Improved common mode rejection improves NDL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6928E-76ED-4754-99F4-EBDD500B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8F305644-5C44-430C-8ADA-A4148E5B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872" y="1149661"/>
            <a:ext cx="6810527" cy="51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8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4B274DD1-69F2-496A-8245-DE7F99CF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EEC9F1-8FEA-4C57-943E-2A9B1120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1137671"/>
            <a:ext cx="11695045" cy="5034529"/>
          </a:xfrm>
        </p:spPr>
        <p:txBody>
          <a:bodyPr>
            <a:normAutofit/>
          </a:bodyPr>
          <a:lstStyle/>
          <a:p>
            <a:r>
              <a:rPr lang="en-US" dirty="0"/>
              <a:t>Signal power drop higher than expected</a:t>
            </a:r>
          </a:p>
          <a:p>
            <a:pPr lvl="1"/>
            <a:r>
              <a:rPr lang="en-US" dirty="0"/>
              <a:t>Further characterization required to identify source of loss</a:t>
            </a:r>
          </a:p>
          <a:p>
            <a:pPr lvl="1"/>
            <a:r>
              <a:rPr lang="en-US" dirty="0"/>
              <a:t>Improved coupling efficiency</a:t>
            </a:r>
          </a:p>
          <a:p>
            <a:r>
              <a:rPr lang="en-US" dirty="0"/>
              <a:t>Modulator characterization and revised design for single sideband operation</a:t>
            </a:r>
          </a:p>
          <a:p>
            <a:r>
              <a:rPr lang="en-US" dirty="0"/>
              <a:t>Hermetic package with in-package receiver electronics</a:t>
            </a:r>
          </a:p>
          <a:p>
            <a:r>
              <a:rPr lang="en-US" dirty="0"/>
              <a:t>Space-qualification/environmental test campaign -&gt; TRL 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288D71-6393-4F63-8844-E36C9FC9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SPIE Photonex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66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4B274DD1-69F2-496A-8245-DE7F99CF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EEC9F1-8FEA-4C57-943E-2A9B1120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1137671"/>
            <a:ext cx="11695045" cy="5034529"/>
          </a:xfrm>
        </p:spPr>
        <p:txBody>
          <a:bodyPr>
            <a:normAutofit/>
          </a:bodyPr>
          <a:lstStyle/>
          <a:p>
            <a:r>
              <a:rPr lang="en-US" dirty="0"/>
              <a:t>Developed open-top silicon photonic PIC for space-based lidar system</a:t>
            </a:r>
          </a:p>
          <a:p>
            <a:r>
              <a:rPr lang="en-US" dirty="0"/>
              <a:t>Initial version showed reduced SNR but improved common mode rejection</a:t>
            </a:r>
          </a:p>
          <a:p>
            <a:r>
              <a:rPr lang="en-US" dirty="0"/>
              <a:t>Demonstration with existing lidar system</a:t>
            </a:r>
          </a:p>
          <a:p>
            <a:r>
              <a:rPr lang="en-US" dirty="0"/>
              <a:t>Further development focusing on</a:t>
            </a:r>
          </a:p>
          <a:p>
            <a:pPr lvl="1"/>
            <a:r>
              <a:rPr lang="en-US" dirty="0"/>
              <a:t>Incorporating more functionality on the PIC</a:t>
            </a:r>
          </a:p>
          <a:p>
            <a:pPr lvl="1"/>
            <a:r>
              <a:rPr lang="en-US" dirty="0"/>
              <a:t>Hermetic packaging and environmental testing for space qualification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288D71-6393-4F63-8844-E36C9FC9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SPIE Photonex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4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A6B6-EEC1-4EC1-BFEC-56BB2167E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 to the </a:t>
            </a:r>
            <a:r>
              <a:rPr lang="en-US" dirty="0"/>
              <a:t>NDL 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40536-B4B2-4A2B-A943-02E92794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B85DFB0-0A83-4386-B49F-A087BC96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37" y="1099411"/>
            <a:ext cx="7360615" cy="4907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B8409-E6E4-4837-9320-9280A32D6783}"/>
              </a:ext>
            </a:extLst>
          </p:cNvPr>
          <p:cNvSpPr txBox="1"/>
          <p:nvPr/>
        </p:nvSpPr>
        <p:spPr>
          <a:xfrm>
            <a:off x="2468337" y="6006487"/>
            <a:ext cx="7360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Keep an eye out for us on the Moon in 2023!</a:t>
            </a:r>
          </a:p>
        </p:txBody>
      </p:sp>
    </p:spTree>
    <p:extLst>
      <p:ext uri="{BB962C8B-B14F-4D97-AF65-F5344CB8AC3E}">
        <p14:creationId xmlns:p14="http://schemas.microsoft.com/office/powerpoint/2010/main" val="196707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1615-3267-443D-9CD3-478B728E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Moon to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2D4DB-A104-4120-B7DB-E1DF3E65E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149661"/>
            <a:ext cx="4779066" cy="5260511"/>
          </a:xfrm>
        </p:spPr>
        <p:txBody>
          <a:bodyPr>
            <a:normAutofit fontScale="92500"/>
          </a:bodyPr>
          <a:lstStyle/>
          <a:p>
            <a:r>
              <a:rPr lang="en-US" dirty="0"/>
              <a:t>NASA is planning for sustained human presence on the Moon and Mars</a:t>
            </a:r>
          </a:p>
          <a:p>
            <a:r>
              <a:rPr lang="en-US" dirty="0"/>
              <a:t>Operational lunar and Martian bases need periodic resupply, multiple landers</a:t>
            </a:r>
          </a:p>
          <a:p>
            <a:r>
              <a:rPr lang="en-US" dirty="0"/>
              <a:t>New/improved sensors need to land payloads in close proximity (&lt;1 km) and with high precision (&lt; 100 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2F25D-9F0A-4D69-8412-C2319EF0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pic>
        <p:nvPicPr>
          <p:cNvPr id="1026" name="Picture 2" descr="Illustration of NASA astronauts on the lunar South Pole. ">
            <a:extLst>
              <a:ext uri="{FF2B5EF4-FFF2-40B4-BE49-F238E27FC236}">
                <a16:creationId xmlns:a16="http://schemas.microsoft.com/office/drawing/2014/main" id="{D208FFEF-63D9-4D5B-A7AE-BC2361E3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87" y="4322335"/>
            <a:ext cx="3711712" cy="20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CD29654-F0C5-4977-B1D1-C748C0F5E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17514"/>
          <a:stretch/>
        </p:blipFill>
        <p:spPr bwMode="auto">
          <a:xfrm>
            <a:off x="5073373" y="1060211"/>
            <a:ext cx="7017026" cy="31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ollo 17 lunar buggy">
            <a:extLst>
              <a:ext uri="{FF2B5EF4-FFF2-40B4-BE49-F238E27FC236}">
                <a16:creationId xmlns:a16="http://schemas.microsoft.com/office/drawing/2014/main" id="{04068AF0-7561-41F6-ABE2-FE2624D8F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73" y="4307055"/>
            <a:ext cx="3171411" cy="21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E0534A3-341F-49C5-BFF6-D6773EAE031A}"/>
              </a:ext>
            </a:extLst>
          </p:cNvPr>
          <p:cNvSpPr/>
          <p:nvPr/>
        </p:nvSpPr>
        <p:spPr>
          <a:xfrm>
            <a:off x="7806909" y="5120196"/>
            <a:ext cx="1083365" cy="526774"/>
          </a:xfrm>
          <a:prstGeom prst="rightArrow">
            <a:avLst/>
          </a:prstGeom>
          <a:solidFill>
            <a:srgbClr val="EA1D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5C3534-F9E3-4391-9CD4-58B8C320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Doppler Lidar Enables Moon to Mars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8F0E45-EF3A-4E4E-8F14-42D17914D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060" y="1175956"/>
            <a:ext cx="6935339" cy="53412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Navigation Doppler Lidar (NDL) </a:t>
            </a:r>
          </a:p>
          <a:p>
            <a:pPr lvl="1"/>
            <a:r>
              <a:rPr lang="en-US" b="0" dirty="0"/>
              <a:t>Frequency-modulated continuous wave (FMCW) lidar system</a:t>
            </a:r>
          </a:p>
          <a:p>
            <a:pPr lvl="1"/>
            <a:r>
              <a:rPr lang="en-US" b="0" dirty="0"/>
              <a:t>1550 nm, fiber-optic system</a:t>
            </a:r>
          </a:p>
          <a:p>
            <a:r>
              <a:rPr lang="en-US" b="0" dirty="0"/>
              <a:t>NDL measures spacecraft attitude, velocity, and altitude during descent</a:t>
            </a:r>
          </a:p>
          <a:p>
            <a:pPr lvl="1"/>
            <a:r>
              <a:rPr lang="en-US" b="0" dirty="0"/>
              <a:t>&lt;1 cm/s velocity resolution, ~10 cm range resolution</a:t>
            </a:r>
          </a:p>
          <a:p>
            <a:pPr lvl="1"/>
            <a:r>
              <a:rPr lang="en-US" b="0" dirty="0"/>
              <a:t>&gt;5 km operational range</a:t>
            </a:r>
          </a:p>
          <a:p>
            <a:r>
              <a:rPr lang="en-US" b="0" dirty="0"/>
              <a:t>Precise measurements enable reduced landing uncertainty</a:t>
            </a:r>
          </a:p>
          <a:p>
            <a:r>
              <a:rPr lang="en-US" b="0" dirty="0"/>
              <a:t>Small size allows for redundancy, supports small landers</a:t>
            </a:r>
          </a:p>
          <a:p>
            <a:r>
              <a:rPr lang="en-US" b="0" dirty="0"/>
              <a:t>2 NDL units flying to the moon in 2023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9C8085-9280-4041-BC20-8E149B28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SPIE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Photonex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2022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9246E1-873F-450B-8C36-07ABD29A2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4" b="14545"/>
          <a:stretch/>
        </p:blipFill>
        <p:spPr bwMode="auto">
          <a:xfrm>
            <a:off x="175647" y="1198890"/>
            <a:ext cx="4780576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737FA-99D1-4A02-98D7-A3E5C77B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7" y="3468319"/>
            <a:ext cx="4780576" cy="26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1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1B4C21-A915-4A8D-A213-96C7E6C41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NDL In Action</a:t>
            </a:r>
          </a:p>
        </p:txBody>
      </p:sp>
      <p:pic>
        <p:nvPicPr>
          <p:cNvPr id="8" name="New video">
            <a:hlinkClick r:id="" action="ppaction://media"/>
            <a:extLst>
              <a:ext uri="{FF2B5EF4-FFF2-40B4-BE49-F238E27FC236}">
                <a16:creationId xmlns:a16="http://schemas.microsoft.com/office/drawing/2014/main" id="{C74D939D-9E74-4CF0-ACC7-EAC5D5505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35894" b="35217"/>
          <a:stretch>
            <a:fillRect/>
          </a:stretch>
        </p:blipFill>
        <p:spPr>
          <a:xfrm flipH="1">
            <a:off x="379247" y="4332291"/>
            <a:ext cx="11506005" cy="1869726"/>
          </a:xfrm>
          <a:prstGeom prst="rect">
            <a:avLst/>
          </a:prstGeom>
        </p:spPr>
      </p:pic>
      <p:pic>
        <p:nvPicPr>
          <p:cNvPr id="10" name="Channel A Range">
            <a:hlinkClick r:id="" action="ppaction://media"/>
            <a:extLst>
              <a:ext uri="{FF2B5EF4-FFF2-40B4-BE49-F238E27FC236}">
                <a16:creationId xmlns:a16="http://schemas.microsoft.com/office/drawing/2014/main" id="{B05E2B51-EDDB-4781-BEFC-B5B7F32830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9248" y="1454769"/>
            <a:ext cx="3811168" cy="2858376"/>
          </a:xfrm>
          <a:prstGeom prst="rect">
            <a:avLst/>
          </a:prstGeom>
        </p:spPr>
      </p:pic>
      <p:pic>
        <p:nvPicPr>
          <p:cNvPr id="11" name="Channel B Range">
            <a:hlinkClick r:id="" action="ppaction://media"/>
            <a:extLst>
              <a:ext uri="{FF2B5EF4-FFF2-40B4-BE49-F238E27FC236}">
                <a16:creationId xmlns:a16="http://schemas.microsoft.com/office/drawing/2014/main" id="{E915DEAA-C657-412B-B535-0EBC9272E58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90416" y="1454769"/>
            <a:ext cx="3811168" cy="2858376"/>
          </a:xfrm>
          <a:prstGeom prst="rect">
            <a:avLst/>
          </a:prstGeom>
        </p:spPr>
      </p:pic>
      <p:pic>
        <p:nvPicPr>
          <p:cNvPr id="12" name="Channel C Range">
            <a:hlinkClick r:id="" action="ppaction://media"/>
            <a:extLst>
              <a:ext uri="{FF2B5EF4-FFF2-40B4-BE49-F238E27FC236}">
                <a16:creationId xmlns:a16="http://schemas.microsoft.com/office/drawing/2014/main" id="{7BBB569D-3E32-4047-8DCE-FD55B44C486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01584" y="1395867"/>
            <a:ext cx="3889704" cy="29172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9C8CCA-4D64-4B61-8E7D-DF85412A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</p:spTree>
    <p:extLst>
      <p:ext uri="{BB962C8B-B14F-4D97-AF65-F5344CB8AC3E}">
        <p14:creationId xmlns:p14="http://schemas.microsoft.com/office/powerpoint/2010/main" val="94697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2E7A-37F9-478C-BB47-2F3AB641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NDL Operational Schematic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A6AC-3C07-4610-9666-ED6D4E51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49661"/>
            <a:ext cx="7130676" cy="2687891"/>
          </a:xfrm>
        </p:spPr>
        <p:txBody>
          <a:bodyPr>
            <a:normAutofit/>
          </a:bodyPr>
          <a:lstStyle/>
          <a:p>
            <a:r>
              <a:rPr lang="en-US" dirty="0"/>
              <a:t>FMCW for range/velocity measurements</a:t>
            </a:r>
          </a:p>
          <a:p>
            <a:r>
              <a:rPr lang="en-US" dirty="0"/>
              <a:t>3 channels allow for vectorial position/velocity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A0B83-1DF8-44A3-97C0-8400374B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8E1D51C-3810-46CB-8E2A-D04DF8BA2F6C}"/>
              </a:ext>
            </a:extLst>
          </p:cNvPr>
          <p:cNvSpPr txBox="1"/>
          <p:nvPr/>
        </p:nvSpPr>
        <p:spPr>
          <a:xfrm>
            <a:off x="7822096" y="1069239"/>
            <a:ext cx="342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NDL Flight Units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A6BFF83-1BE5-4B62-80F5-FB378C02183D}"/>
              </a:ext>
            </a:extLst>
          </p:cNvPr>
          <p:cNvSpPr txBox="1"/>
          <p:nvPr/>
        </p:nvSpPr>
        <p:spPr>
          <a:xfrm>
            <a:off x="9727487" y="5453518"/>
            <a:ext cx="2411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 – Local Oscillator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BS – Beam Splitter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 – Photodiode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PBS – Polarizing Beam Splitter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BCABC6-B308-4841-B949-37ED157E8C7D}"/>
              </a:ext>
            </a:extLst>
          </p:cNvPr>
          <p:cNvSpPr txBox="1"/>
          <p:nvPr/>
        </p:nvSpPr>
        <p:spPr>
          <a:xfrm>
            <a:off x="10804376" y="4750251"/>
            <a:ext cx="1436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Transmit Path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 Path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Return Path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A68DD0B-699E-43BF-8F09-EAA98BFF03D7}"/>
              </a:ext>
            </a:extLst>
          </p:cNvPr>
          <p:cNvCxnSpPr>
            <a:cxnSpLocks/>
          </p:cNvCxnSpPr>
          <p:nvPr/>
        </p:nvCxnSpPr>
        <p:spPr>
          <a:xfrm flipV="1">
            <a:off x="10513478" y="4913866"/>
            <a:ext cx="274320" cy="2049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650EFF1-E5DD-4AB5-8F48-B19AD5CE3ABF}"/>
              </a:ext>
            </a:extLst>
          </p:cNvPr>
          <p:cNvCxnSpPr>
            <a:cxnSpLocks/>
          </p:cNvCxnSpPr>
          <p:nvPr/>
        </p:nvCxnSpPr>
        <p:spPr>
          <a:xfrm flipV="1">
            <a:off x="10513478" y="5121782"/>
            <a:ext cx="274320" cy="2049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5430CA-AEF2-467C-BEAC-9BA1EB203EA0}"/>
              </a:ext>
            </a:extLst>
          </p:cNvPr>
          <p:cNvCxnSpPr>
            <a:cxnSpLocks/>
          </p:cNvCxnSpPr>
          <p:nvPr/>
        </p:nvCxnSpPr>
        <p:spPr>
          <a:xfrm flipV="1">
            <a:off x="10519238" y="5343530"/>
            <a:ext cx="274320" cy="204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6D63D5C-CCF6-456D-9B39-D8C4974228B7}"/>
              </a:ext>
            </a:extLst>
          </p:cNvPr>
          <p:cNvGrpSpPr/>
          <p:nvPr/>
        </p:nvGrpSpPr>
        <p:grpSpPr>
          <a:xfrm>
            <a:off x="7488451" y="1665940"/>
            <a:ext cx="4632003" cy="3084311"/>
            <a:chOff x="3802307" y="1800963"/>
            <a:chExt cx="4632003" cy="308431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4AB999-0F3F-4F45-899D-49CA4D734F05}"/>
                </a:ext>
              </a:extLst>
            </p:cNvPr>
            <p:cNvSpPr/>
            <p:nvPr/>
          </p:nvSpPr>
          <p:spPr>
            <a:xfrm>
              <a:off x="3802307" y="1968780"/>
              <a:ext cx="737119" cy="38369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Seed</a:t>
              </a: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1B6A1259-505B-4982-A17A-A13B51319F61}"/>
                </a:ext>
              </a:extLst>
            </p:cNvPr>
            <p:cNvSpPr/>
            <p:nvPr/>
          </p:nvSpPr>
          <p:spPr>
            <a:xfrm rot="5400000">
              <a:off x="6471570" y="1758976"/>
              <a:ext cx="737119" cy="821094"/>
            </a:xfrm>
            <a:prstGeom prst="triangle">
              <a:avLst/>
            </a:prstGeom>
            <a:gradFill rotWithShape="1">
              <a:gsLst>
                <a:gs pos="0">
                  <a:srgbClr val="4083CF">
                    <a:tint val="50000"/>
                    <a:satMod val="300000"/>
                  </a:srgbClr>
                </a:gs>
                <a:gs pos="35000">
                  <a:srgbClr val="4083CF">
                    <a:tint val="37000"/>
                    <a:satMod val="300000"/>
                  </a:srgbClr>
                </a:gs>
                <a:gs pos="100000">
                  <a:srgbClr val="4083CF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083C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C7CB0D6-CED8-4C7F-83A0-926B3CAAB1D8}"/>
                </a:ext>
              </a:extLst>
            </p:cNvPr>
            <p:cNvSpPr txBox="1"/>
            <p:nvPr/>
          </p:nvSpPr>
          <p:spPr>
            <a:xfrm>
              <a:off x="6403144" y="1987008"/>
              <a:ext cx="821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Amp.</a:t>
              </a:r>
            </a:p>
          </p:txBody>
        </p: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AD145CD5-B6AF-4053-8FAD-A60B40211DE9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 rot="5400000">
              <a:off x="5502623" y="3620125"/>
              <a:ext cx="470112" cy="324923"/>
            </a:xfrm>
            <a:prstGeom prst="bentConnector3">
              <a:avLst>
                <a:gd name="adj1" fmla="val 96513"/>
              </a:avLst>
            </a:prstGeom>
            <a:noFill/>
            <a:ln w="381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04218E5-EB7C-4FB3-8969-11014E8637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0613" y="4494167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B6442E-3A34-4CDF-97EF-18F0D384D4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0367" y="4037015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8135B5-147E-438D-914E-605B61F5B1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8778" y="4427915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78AC35"/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0E0E61-AB41-4CD0-BEB7-D589F1D80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8532" y="3970763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78AC35"/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2179663-6E9C-4DE3-BC7F-D8F611A3563D}"/>
                </a:ext>
              </a:extLst>
            </p:cNvPr>
            <p:cNvCxnSpPr>
              <a:cxnSpLocks/>
              <a:stCxn id="65" idx="3"/>
              <a:endCxn id="69" idx="1"/>
            </p:cNvCxnSpPr>
            <p:nvPr/>
          </p:nvCxnSpPr>
          <p:spPr>
            <a:xfrm flipH="1" flipV="1">
              <a:off x="5268778" y="3381527"/>
              <a:ext cx="2317712" cy="18056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9F28BE5-B59D-4167-8F0C-D0827EA2BE06}"/>
                </a:ext>
              </a:extLst>
            </p:cNvPr>
            <p:cNvSpPr/>
            <p:nvPr/>
          </p:nvSpPr>
          <p:spPr>
            <a:xfrm flipH="1">
              <a:off x="5586008" y="3206029"/>
              <a:ext cx="628264" cy="34150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PBS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9334C64-93EB-4CE6-8BC7-A935E1C835C8}"/>
                </a:ext>
              </a:extLst>
            </p:cNvPr>
            <p:cNvSpPr/>
            <p:nvPr/>
          </p:nvSpPr>
          <p:spPr>
            <a:xfrm flipH="1">
              <a:off x="4906522" y="3800861"/>
              <a:ext cx="668695" cy="811249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AAF6F5F-4A8C-4B32-ABA6-A39F270EBD63}"/>
                </a:ext>
              </a:extLst>
            </p:cNvPr>
            <p:cNvSpPr/>
            <p:nvPr/>
          </p:nvSpPr>
          <p:spPr>
            <a:xfrm flipH="1">
              <a:off x="7586490" y="3228832"/>
              <a:ext cx="847820" cy="34150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 Tap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53DE1F0-7110-4ED7-A973-D44618BA76A7}"/>
                </a:ext>
              </a:extLst>
            </p:cNvPr>
            <p:cNvSpPr/>
            <p:nvPr/>
          </p:nvSpPr>
          <p:spPr>
            <a:xfrm flipH="1">
              <a:off x="3911658" y="3833856"/>
              <a:ext cx="737119" cy="34150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A469E0D-6A52-44CB-9ACF-3A50089F8AD0}"/>
                </a:ext>
              </a:extLst>
            </p:cNvPr>
            <p:cNvSpPr/>
            <p:nvPr/>
          </p:nvSpPr>
          <p:spPr>
            <a:xfrm flipH="1">
              <a:off x="3911659" y="4303603"/>
              <a:ext cx="737119" cy="34150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68" name="Trapezoid 67">
              <a:extLst>
                <a:ext uri="{FF2B5EF4-FFF2-40B4-BE49-F238E27FC236}">
                  <a16:creationId xmlns:a16="http://schemas.microsoft.com/office/drawing/2014/main" id="{5BE2000A-F8A3-4182-89BD-1022CD0D57EC}"/>
                </a:ext>
              </a:extLst>
            </p:cNvPr>
            <p:cNvSpPr/>
            <p:nvPr/>
          </p:nvSpPr>
          <p:spPr>
            <a:xfrm rot="5400000" flipH="1">
              <a:off x="4675890" y="3025010"/>
              <a:ext cx="475861" cy="728575"/>
            </a:xfrm>
            <a:prstGeom prst="trapezoid">
              <a:avLst>
                <a:gd name="adj" fmla="val 28922"/>
              </a:avLst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B812A3B-A137-4E5F-90E1-74D67E3D1A31}"/>
                </a:ext>
              </a:extLst>
            </p:cNvPr>
            <p:cNvSpPr txBox="1"/>
            <p:nvPr/>
          </p:nvSpPr>
          <p:spPr>
            <a:xfrm flipH="1">
              <a:off x="4642042" y="3196861"/>
              <a:ext cx="626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Tele.</a:t>
              </a:r>
            </a:p>
          </p:txBody>
        </p:sp>
        <p:cxnSp>
          <p:nvCxnSpPr>
            <p:cNvPr id="74" name="Connector: Elbow 73">
              <a:extLst>
                <a:ext uri="{FF2B5EF4-FFF2-40B4-BE49-F238E27FC236}">
                  <a16:creationId xmlns:a16="http://schemas.microsoft.com/office/drawing/2014/main" id="{D2276BCC-2AE5-495B-9CEB-8655FA9671C7}"/>
                </a:ext>
              </a:extLst>
            </p:cNvPr>
            <p:cNvCxnSpPr>
              <a:cxnSpLocks/>
              <a:stCxn id="65" idx="2"/>
              <a:endCxn id="105" idx="1"/>
            </p:cNvCxnSpPr>
            <p:nvPr/>
          </p:nvCxnSpPr>
          <p:spPr>
            <a:xfrm rot="5400000">
              <a:off x="7264743" y="3634793"/>
              <a:ext cx="810117" cy="681197"/>
            </a:xfrm>
            <a:prstGeom prst="bentConnector2">
              <a:avLst/>
            </a:prstGeom>
            <a:noFill/>
            <a:ln w="38100" cap="flat" cmpd="sng" algn="ctr">
              <a:solidFill>
                <a:srgbClr val="78AC35"/>
              </a:solidFill>
              <a:prstDash val="solid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6FAF42B-2169-4C16-9DA6-B45C523215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8778" y="3436414"/>
              <a:ext cx="317230" cy="4747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</a:ln>
            <a:effectLst/>
          </p:spPr>
        </p:cxn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F40EB4C9-891A-49AC-911F-151D8A2A4825}"/>
                </a:ext>
              </a:extLst>
            </p:cNvPr>
            <p:cNvSpPr/>
            <p:nvPr/>
          </p:nvSpPr>
          <p:spPr>
            <a:xfrm rot="5400000" flipH="1" flipV="1">
              <a:off x="3969560" y="3081546"/>
              <a:ext cx="510151" cy="649794"/>
            </a:xfrm>
            <a:prstGeom prst="parallelogram">
              <a:avLst>
                <a:gd name="adj" fmla="val 0"/>
              </a:avLst>
            </a:prstGeom>
            <a:solidFill>
              <a:srgbClr val="7030A0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34CD76A-EBF8-4664-9A4D-8F6CDD563A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4446" y="3365241"/>
              <a:ext cx="52331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D084904-2A81-49EB-8504-DBCC9B4549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0629" y="3451110"/>
              <a:ext cx="52331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D05BD2-8C2C-4AC1-A57F-2A3820E04711}"/>
                </a:ext>
              </a:extLst>
            </p:cNvPr>
            <p:cNvSpPr/>
            <p:nvPr/>
          </p:nvSpPr>
          <p:spPr>
            <a:xfrm flipH="1">
              <a:off x="6729007" y="3212653"/>
              <a:ext cx="637229" cy="34150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1:3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D78AD2E-43FE-43CF-BD25-25E13DA93D50}"/>
                </a:ext>
              </a:extLst>
            </p:cNvPr>
            <p:cNvSpPr/>
            <p:nvPr/>
          </p:nvSpPr>
          <p:spPr>
            <a:xfrm flipH="1">
              <a:off x="6691974" y="4209700"/>
              <a:ext cx="637229" cy="34150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1:3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A7CFE21-33C0-4085-9D74-A2F6E06CEA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7654" y="4283725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78AC35"/>
              </a:solidFill>
              <a:prstDash val="soli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FDDA56C-AB63-4A5D-85EA-08F00F90BFFA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 flipH="1">
              <a:off x="5575217" y="4380451"/>
              <a:ext cx="1116757" cy="0"/>
            </a:xfrm>
            <a:prstGeom prst="line">
              <a:avLst/>
            </a:prstGeom>
            <a:noFill/>
            <a:ln w="38100" cap="flat" cmpd="sng" algn="ctr">
              <a:solidFill>
                <a:srgbClr val="78AC35"/>
              </a:solidFill>
              <a:prstDash val="soli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44885C-2AD1-4C9B-B2F3-DF6DF23D2A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7654" y="4514453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78AC35"/>
              </a:solidFill>
              <a:prstDash val="soli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8CD723-1CD4-4615-9CFE-110935A51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4687" y="3271596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11D8A3B-CB34-49E8-AF95-AB6E2E95EB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3543" y="3512444"/>
              <a:ext cx="274320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8927A7D-7889-45BD-B096-6EA3EB2252FA}"/>
                </a:ext>
              </a:extLst>
            </p:cNvPr>
            <p:cNvSpPr/>
            <p:nvPr/>
          </p:nvSpPr>
          <p:spPr>
            <a:xfrm flipH="1">
              <a:off x="3802307" y="2664949"/>
              <a:ext cx="2615347" cy="22203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C155D38-EEB3-455B-8769-252D0262D863}"/>
                </a:ext>
              </a:extLst>
            </p:cNvPr>
            <p:cNvSpPr txBox="1"/>
            <p:nvPr/>
          </p:nvSpPr>
          <p:spPr>
            <a:xfrm flipH="1">
              <a:off x="4773663" y="2685107"/>
              <a:ext cx="650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3x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1761556-853B-4EA6-9810-1CEFBA45411C}"/>
                </a:ext>
              </a:extLst>
            </p:cNvPr>
            <p:cNvCxnSpPr>
              <a:cxnSpLocks/>
              <a:stCxn id="58" idx="3"/>
              <a:endCxn id="62" idx="1"/>
            </p:cNvCxnSpPr>
            <p:nvPr/>
          </p:nvCxnSpPr>
          <p:spPr>
            <a:xfrm>
              <a:off x="4539426" y="2160626"/>
              <a:ext cx="1863718" cy="11048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686B1C8-BA58-4676-825F-6BD8BDA05E91}"/>
                </a:ext>
              </a:extLst>
            </p:cNvPr>
            <p:cNvSpPr/>
            <p:nvPr/>
          </p:nvSpPr>
          <p:spPr>
            <a:xfrm>
              <a:off x="4796713" y="1968780"/>
              <a:ext cx="1287016" cy="38369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Freq. Mod.</a:t>
              </a:r>
            </a:p>
          </p:txBody>
        </p:sp>
        <p:cxnSp>
          <p:nvCxnSpPr>
            <p:cNvPr id="122" name="Connector: Elbow 121">
              <a:extLst>
                <a:ext uri="{FF2B5EF4-FFF2-40B4-BE49-F238E27FC236}">
                  <a16:creationId xmlns:a16="http://schemas.microsoft.com/office/drawing/2014/main" id="{42D310E9-2AE0-4014-8EA8-6A9DE2EAE250}"/>
                </a:ext>
              </a:extLst>
            </p:cNvPr>
            <p:cNvCxnSpPr>
              <a:cxnSpLocks/>
              <a:stCxn id="61" idx="0"/>
              <a:endCxn id="65" idx="0"/>
            </p:cNvCxnSpPr>
            <p:nvPr/>
          </p:nvCxnSpPr>
          <p:spPr>
            <a:xfrm>
              <a:off x="7250677" y="2169524"/>
              <a:ext cx="759723" cy="1059308"/>
            </a:xfrm>
            <a:prstGeom prst="bentConnector2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</p:grpSp>
      <p:pic>
        <p:nvPicPr>
          <p:cNvPr id="126" name="Picture 2">
            <a:extLst>
              <a:ext uri="{FF2B5EF4-FFF2-40B4-BE49-F238E27FC236}">
                <a16:creationId xmlns:a16="http://schemas.microsoft.com/office/drawing/2014/main" id="{962DD96D-A425-404C-9D02-A616229E3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36568" r="57366" b="25964"/>
          <a:stretch/>
        </p:blipFill>
        <p:spPr bwMode="auto">
          <a:xfrm>
            <a:off x="7597802" y="4975198"/>
            <a:ext cx="2051763" cy="143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0E18145-9E2F-442C-9964-247D419ABFC0}"/>
              </a:ext>
            </a:extLst>
          </p:cNvPr>
          <p:cNvGrpSpPr/>
          <p:nvPr/>
        </p:nvGrpSpPr>
        <p:grpSpPr>
          <a:xfrm>
            <a:off x="2255712" y="3691976"/>
            <a:ext cx="5292768" cy="2758635"/>
            <a:chOff x="37655" y="3648470"/>
            <a:chExt cx="5292768" cy="2758635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B79780A-20CE-401C-A236-E96D6D48AFBF}"/>
                </a:ext>
              </a:extLst>
            </p:cNvPr>
            <p:cNvCxnSpPr/>
            <p:nvPr/>
          </p:nvCxnSpPr>
          <p:spPr>
            <a:xfrm flipV="1">
              <a:off x="683745" y="4259975"/>
              <a:ext cx="914400" cy="9144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2364EF-C999-4CFB-9DFA-B31386BF95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92366" y="4266571"/>
              <a:ext cx="914400" cy="9144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C1522E4-0D13-4558-B12D-834984D4E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6766" y="5174375"/>
              <a:ext cx="9144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0FB0422-BE97-470D-86DF-65351BEA3C78}"/>
                </a:ext>
              </a:extLst>
            </p:cNvPr>
            <p:cNvCxnSpPr/>
            <p:nvPr/>
          </p:nvCxnSpPr>
          <p:spPr>
            <a:xfrm flipV="1">
              <a:off x="869851" y="4129324"/>
              <a:ext cx="914400" cy="91440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01FEA21-0DA9-48A8-AD44-50E7B5B03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8472" y="4135920"/>
              <a:ext cx="914400" cy="91440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55FF3A-1C3B-4D4D-AD60-78D43D1DD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2872" y="5043724"/>
              <a:ext cx="9144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DF1A344-F209-41EB-9130-8E1BD78C43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941" y="6115275"/>
              <a:ext cx="725831" cy="6631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D08910A-90C0-437F-8E41-90A889D4E0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6341" y="5551879"/>
              <a:ext cx="703054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93A76B6-D31B-4311-B21B-6DD51BB874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2750" y="5767654"/>
              <a:ext cx="680731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02AD5FC-7321-4405-9767-DE43859FE5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7398" y="5545906"/>
              <a:ext cx="188942" cy="558969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6BAFACB-CC45-4155-B63C-B390ABF94B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5636" y="5551879"/>
              <a:ext cx="226297" cy="215775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4B6FE80-806E-4E5A-9FD1-7614593D4231}"/>
                </a:ext>
              </a:extLst>
            </p:cNvPr>
            <p:cNvSpPr txBox="1"/>
            <p:nvPr/>
          </p:nvSpPr>
          <p:spPr>
            <a:xfrm>
              <a:off x="761900" y="3674154"/>
              <a:ext cx="8511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Up Ramp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F2581F2-9DFB-4F5B-8C36-E33327339B4E}"/>
                </a:ext>
              </a:extLst>
            </p:cNvPr>
            <p:cNvSpPr txBox="1"/>
            <p:nvPr/>
          </p:nvSpPr>
          <p:spPr>
            <a:xfrm>
              <a:off x="1595728" y="3648470"/>
              <a:ext cx="10352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Down Ramp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BFF8D916-F574-4123-B0B7-0AB583F605D5}"/>
                </a:ext>
              </a:extLst>
            </p:cNvPr>
            <p:cNvSpPr txBox="1"/>
            <p:nvPr/>
          </p:nvSpPr>
          <p:spPr>
            <a:xfrm>
              <a:off x="2565230" y="3742147"/>
              <a:ext cx="914400" cy="315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Dwell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B70A7ED-A9C8-4B1B-B50E-7B4D585A7B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594" y="4032625"/>
              <a:ext cx="0" cy="220989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1CB6CCD-ACB8-44A1-83F4-3786E86788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6340" y="4032625"/>
              <a:ext cx="7911" cy="220989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CE39C6F-5FFA-4CAF-9AB9-D36750FC9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2872" y="4064212"/>
              <a:ext cx="9060" cy="216228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E6C3871-899C-43A6-89ED-F73B7ADE09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79861" y="4016600"/>
              <a:ext cx="7911" cy="220989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58C5CF1-C333-457C-A8E4-3762E1019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395" y="4064211"/>
              <a:ext cx="9060" cy="216228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59C7A93-63CB-462F-9DD0-8192DB646A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768" y="4083161"/>
              <a:ext cx="9060" cy="216228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28119936-487E-4CFF-9E7E-06F5919EBD40}"/>
                </a:ext>
              </a:extLst>
            </p:cNvPr>
            <p:cNvCxnSpPr/>
            <p:nvPr/>
          </p:nvCxnSpPr>
          <p:spPr>
            <a:xfrm flipV="1">
              <a:off x="528355" y="6039020"/>
              <a:ext cx="32004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747F28A1-9E9E-44EA-8390-54EFACE70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710" y="3836632"/>
              <a:ext cx="0" cy="15013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B1A42207-E24B-49F4-B24A-243E59DDCD62}"/>
                </a:ext>
              </a:extLst>
            </p:cNvPr>
            <p:cNvSpPr txBox="1"/>
            <p:nvPr/>
          </p:nvSpPr>
          <p:spPr>
            <a:xfrm>
              <a:off x="3488086" y="6037773"/>
              <a:ext cx="2914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FD97C93-BEF5-4657-AD2A-3C45EC377FF0}"/>
                </a:ext>
              </a:extLst>
            </p:cNvPr>
            <p:cNvSpPr txBox="1"/>
            <p:nvPr/>
          </p:nvSpPr>
          <p:spPr>
            <a:xfrm>
              <a:off x="116873" y="5543707"/>
              <a:ext cx="4634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</a:t>
              </a:r>
              <a:r>
                <a:rPr lang="en-US" sz="1800" baseline="-250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RF</a:t>
              </a:r>
              <a:endParaRPr lang="en-US" sz="180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0D62DFA5-67F2-4CC4-95F9-69C63BF67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710" y="5491841"/>
              <a:ext cx="0" cy="8229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E66244E-61ED-431D-AC21-E07CBF4A52F4}"/>
                </a:ext>
              </a:extLst>
            </p:cNvPr>
            <p:cNvCxnSpPr/>
            <p:nvPr/>
          </p:nvCxnSpPr>
          <p:spPr>
            <a:xfrm flipV="1">
              <a:off x="438508" y="5276540"/>
              <a:ext cx="160139" cy="104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38BBC55-D41E-40A7-B23D-DA148BD9420C}"/>
                </a:ext>
              </a:extLst>
            </p:cNvPr>
            <p:cNvCxnSpPr/>
            <p:nvPr/>
          </p:nvCxnSpPr>
          <p:spPr>
            <a:xfrm flipV="1">
              <a:off x="438508" y="5432717"/>
              <a:ext cx="160139" cy="104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826E763-8DCE-4267-8DD9-4C68A17DCC07}"/>
                </a:ext>
              </a:extLst>
            </p:cNvPr>
            <p:cNvSpPr txBox="1"/>
            <p:nvPr/>
          </p:nvSpPr>
          <p:spPr>
            <a:xfrm>
              <a:off x="37655" y="4381072"/>
              <a:ext cx="5290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</a:t>
              </a:r>
              <a:r>
                <a:rPr lang="en-US" sz="1800" baseline="-250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Opt</a:t>
              </a:r>
              <a:endParaRPr lang="en-US" sz="180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53E60043-788B-467A-9F79-BF68E553E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2122" y="5027299"/>
              <a:ext cx="36576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D201B320-9E1E-4319-A26D-4979704295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3575" y="5256077"/>
              <a:ext cx="36576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3A596A9-614C-401F-944D-E5C4507100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3575" y="5486440"/>
              <a:ext cx="365760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F0EA462-B3F5-44A0-8923-42C7EDB91EA5}"/>
                </a:ext>
              </a:extLst>
            </p:cNvPr>
            <p:cNvSpPr txBox="1"/>
            <p:nvPr/>
          </p:nvSpPr>
          <p:spPr>
            <a:xfrm>
              <a:off x="4217882" y="4881154"/>
              <a:ext cx="1112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Transmit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Return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Het. Freq.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Delay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Doppler</a:t>
              </a:r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D2188A23-D052-4BE5-BDC4-056683E7C953}"/>
                </a:ext>
              </a:extLst>
            </p:cNvPr>
            <p:cNvCxnSpPr>
              <a:cxnSpLocks/>
            </p:cNvCxnSpPr>
            <p:nvPr/>
          </p:nvCxnSpPr>
          <p:spPr>
            <a:xfrm>
              <a:off x="1879430" y="4529302"/>
              <a:ext cx="297240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AF7DABFE-F8AF-4E53-B2A5-7AD259CEFF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5743" y="5043724"/>
              <a:ext cx="0" cy="13761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A20D9E57-8FC3-422E-9C5D-F788B9E52DE9}"/>
                </a:ext>
              </a:extLst>
            </p:cNvPr>
            <p:cNvCxnSpPr>
              <a:cxnSpLocks/>
            </p:cNvCxnSpPr>
            <p:nvPr/>
          </p:nvCxnSpPr>
          <p:spPr>
            <a:xfrm>
              <a:off x="3852122" y="5675532"/>
              <a:ext cx="365760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9ED4BCF2-65FD-489C-851C-507B751C5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2122" y="5885589"/>
              <a:ext cx="365760" cy="1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590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>
            <a:extLst>
              <a:ext uri="{FF2B5EF4-FFF2-40B4-BE49-F238E27FC236}">
                <a16:creationId xmlns:a16="http://schemas.microsoft.com/office/drawing/2014/main" id="{64BF9F9E-8A02-4EAE-B6FB-2F89320AD635}"/>
              </a:ext>
            </a:extLst>
          </p:cNvPr>
          <p:cNvSpPr/>
          <p:nvPr/>
        </p:nvSpPr>
        <p:spPr>
          <a:xfrm flipH="1">
            <a:off x="9134214" y="2806663"/>
            <a:ext cx="2679637" cy="214955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72D902-71D0-40DD-B336-D429A9591607}"/>
              </a:ext>
            </a:extLst>
          </p:cNvPr>
          <p:cNvSpPr/>
          <p:nvPr/>
        </p:nvSpPr>
        <p:spPr>
          <a:xfrm>
            <a:off x="9241005" y="3854235"/>
            <a:ext cx="1839949" cy="962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F2E7A-37F9-478C-BB47-2F3AB641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NDL Next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A6AC-3C07-4610-9666-ED6D4E51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49661"/>
            <a:ext cx="7712132" cy="5343203"/>
          </a:xfrm>
        </p:spPr>
        <p:txBody>
          <a:bodyPr/>
          <a:lstStyle/>
          <a:p>
            <a:r>
              <a:rPr lang="en-US" dirty="0"/>
              <a:t>Incorporate many components into silicon photonic PIC including</a:t>
            </a:r>
          </a:p>
          <a:p>
            <a:pPr lvl="1"/>
            <a:r>
              <a:rPr lang="en-US" dirty="0"/>
              <a:t>Modulator</a:t>
            </a:r>
          </a:p>
          <a:p>
            <a:pPr lvl="1"/>
            <a:r>
              <a:rPr lang="en-US" dirty="0"/>
              <a:t>LO tap</a:t>
            </a:r>
          </a:p>
          <a:p>
            <a:pPr lvl="1"/>
            <a:r>
              <a:rPr lang="en-US" dirty="0"/>
              <a:t>Balanced receiver</a:t>
            </a:r>
          </a:p>
          <a:p>
            <a:r>
              <a:rPr lang="en-US" dirty="0"/>
              <a:t>Use liquid crystal multi-angle beam steering to reduce channel count</a:t>
            </a:r>
          </a:p>
          <a:p>
            <a:r>
              <a:rPr lang="en-US" dirty="0"/>
              <a:t>Reduced system size, more robust to environment, low assembly complexity, improved performance (hopefully!)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A0B83-1DF8-44A3-97C0-8400374B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236EE6-709D-48D1-94DA-112140AF9BB1}"/>
              </a:ext>
            </a:extLst>
          </p:cNvPr>
          <p:cNvGrpSpPr/>
          <p:nvPr/>
        </p:nvGrpSpPr>
        <p:grpSpPr>
          <a:xfrm flipH="1">
            <a:off x="8170122" y="5087577"/>
            <a:ext cx="1114789" cy="1314975"/>
            <a:chOff x="10886712" y="1635404"/>
            <a:chExt cx="1114789" cy="131497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2C07F-7131-4EE4-A486-6208279A2314}"/>
                </a:ext>
              </a:extLst>
            </p:cNvPr>
            <p:cNvSpPr/>
            <p:nvPr/>
          </p:nvSpPr>
          <p:spPr>
            <a:xfrm>
              <a:off x="11250663" y="1796822"/>
              <a:ext cx="83975" cy="737120"/>
            </a:xfrm>
            <a:prstGeom prst="rect">
              <a:avLst/>
            </a:prstGeom>
            <a:solidFill>
              <a:srgbClr val="78AC35"/>
            </a:solidFill>
            <a:ln w="25400" cap="flat" cmpd="sng" algn="ctr">
              <a:solidFill>
                <a:srgbClr val="78AC3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6D387C2-B811-4B96-BA92-E1944D5EBCF3}"/>
                </a:ext>
              </a:extLst>
            </p:cNvPr>
            <p:cNvSpPr txBox="1"/>
            <p:nvPr/>
          </p:nvSpPr>
          <p:spPr>
            <a:xfrm>
              <a:off x="10886712" y="2581047"/>
              <a:ext cx="821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LCBS</a:t>
              </a:r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DF778FD1-EDF8-4AB3-B55F-F88DEFEF660E}"/>
                </a:ext>
              </a:extLst>
            </p:cNvPr>
            <p:cNvSpPr/>
            <p:nvPr/>
          </p:nvSpPr>
          <p:spPr>
            <a:xfrm rot="5400000">
              <a:off x="11308044" y="1996293"/>
              <a:ext cx="737120" cy="649794"/>
            </a:xfrm>
            <a:prstGeom prst="parallelogram">
              <a:avLst>
                <a:gd name="adj" fmla="val 44693"/>
              </a:avLst>
            </a:prstGeom>
            <a:solidFill>
              <a:srgbClr val="7030A0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763A044F-52F3-47D5-8848-9D6E9231E881}"/>
                </a:ext>
              </a:extLst>
            </p:cNvPr>
            <p:cNvSpPr/>
            <p:nvPr/>
          </p:nvSpPr>
          <p:spPr>
            <a:xfrm rot="16200000" flipV="1">
              <a:off x="11290975" y="1679067"/>
              <a:ext cx="737120" cy="649794"/>
            </a:xfrm>
            <a:prstGeom prst="parallelogram">
              <a:avLst>
                <a:gd name="adj" fmla="val 44693"/>
              </a:avLst>
            </a:prstGeom>
            <a:solidFill>
              <a:srgbClr val="7030A0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F40EB4C9-891A-49AC-911F-151D8A2A4825}"/>
                </a:ext>
              </a:extLst>
            </p:cNvPr>
            <p:cNvSpPr/>
            <p:nvPr/>
          </p:nvSpPr>
          <p:spPr>
            <a:xfrm rot="16200000" flipV="1">
              <a:off x="11412994" y="1858768"/>
              <a:ext cx="510151" cy="649794"/>
            </a:xfrm>
            <a:prstGeom prst="parallelogram">
              <a:avLst>
                <a:gd name="adj" fmla="val 0"/>
              </a:avLst>
            </a:prstGeom>
            <a:solidFill>
              <a:srgbClr val="7030A0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25FCB653-652F-4DD9-9F68-2EF2F4201B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5536" y="1809221"/>
              <a:ext cx="523310" cy="255076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A116B88-0A20-4143-8DE7-990F17E91FCC}"/>
                </a:ext>
              </a:extLst>
            </p:cNvPr>
            <p:cNvCxnSpPr>
              <a:cxnSpLocks/>
            </p:cNvCxnSpPr>
            <p:nvPr/>
          </p:nvCxnSpPr>
          <p:spPr>
            <a:xfrm>
              <a:off x="11405536" y="2189569"/>
              <a:ext cx="523310" cy="255076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34CD76A-EBF8-4664-9A4D-8F6CDD563AE0}"/>
                </a:ext>
              </a:extLst>
            </p:cNvPr>
            <p:cNvCxnSpPr>
              <a:cxnSpLocks/>
            </p:cNvCxnSpPr>
            <p:nvPr/>
          </p:nvCxnSpPr>
          <p:spPr>
            <a:xfrm>
              <a:off x="11414949" y="2142463"/>
              <a:ext cx="52331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BD53AD4-977F-48F0-88AC-9FDD89113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59353" y="1895090"/>
              <a:ext cx="523310" cy="255076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10855EF-8F9E-4B69-87FC-949A49EFCBFF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353" y="2275438"/>
              <a:ext cx="523310" cy="255076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D084904-2A81-49EB-8504-DBCC9B454986}"/>
                </a:ext>
              </a:extLst>
            </p:cNvPr>
            <p:cNvCxnSpPr>
              <a:cxnSpLocks/>
            </p:cNvCxnSpPr>
            <p:nvPr/>
          </p:nvCxnSpPr>
          <p:spPr>
            <a:xfrm>
              <a:off x="11368766" y="2228332"/>
              <a:ext cx="52331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30974D-56A1-4791-AF70-AD0C70F82122}"/>
              </a:ext>
            </a:extLst>
          </p:cNvPr>
          <p:cNvGrpSpPr/>
          <p:nvPr/>
        </p:nvGrpSpPr>
        <p:grpSpPr>
          <a:xfrm>
            <a:off x="9513728" y="1149318"/>
            <a:ext cx="2839484" cy="1628038"/>
            <a:chOff x="9513728" y="2816761"/>
            <a:chExt cx="2839484" cy="1628038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A6BFF83-1BE5-4B62-80F5-FB378C02183D}"/>
                </a:ext>
              </a:extLst>
            </p:cNvPr>
            <p:cNvSpPr txBox="1"/>
            <p:nvPr/>
          </p:nvSpPr>
          <p:spPr>
            <a:xfrm>
              <a:off x="9513728" y="3490692"/>
              <a:ext cx="28394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LO – local oscillator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LCBS – liquid crystal beam steering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BS – beam splitter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PD - photodiode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CBCABC6-B308-4841-B949-37ED157E8C7D}"/>
                </a:ext>
              </a:extLst>
            </p:cNvPr>
            <p:cNvSpPr txBox="1"/>
            <p:nvPr/>
          </p:nvSpPr>
          <p:spPr>
            <a:xfrm>
              <a:off x="9904114" y="2816761"/>
              <a:ext cx="13350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Transmit Signal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LO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Return Signal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A68DD0B-699E-43BF-8F09-EAA98BFF0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3216" y="2980376"/>
              <a:ext cx="274320" cy="2049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650EFF1-E5DD-4AB5-8F48-B19AD5CE3A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3216" y="3188292"/>
              <a:ext cx="274320" cy="2049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5430CA-AEF2-467C-BEAC-9BA1EB203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8976" y="3410040"/>
              <a:ext cx="274320" cy="2049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</a:ln>
            <a:effectLst/>
          </p:spPr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1D3CAC7C-4C4B-483D-AB9A-667E10CF9B4A}"/>
              </a:ext>
            </a:extLst>
          </p:cNvPr>
          <p:cNvSpPr/>
          <p:nvPr/>
        </p:nvSpPr>
        <p:spPr>
          <a:xfrm>
            <a:off x="8292125" y="3328237"/>
            <a:ext cx="737119" cy="38369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Seed</a:t>
            </a: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9ACCA54E-0DA5-423F-970E-1DEE3B861D5C}"/>
              </a:ext>
            </a:extLst>
          </p:cNvPr>
          <p:cNvSpPr/>
          <p:nvPr/>
        </p:nvSpPr>
        <p:spPr>
          <a:xfrm rot="16200000">
            <a:off x="11034747" y="5194495"/>
            <a:ext cx="737119" cy="821094"/>
          </a:xfrm>
          <a:prstGeom prst="triangle">
            <a:avLst/>
          </a:prstGeom>
          <a:gradFill rotWithShape="1">
            <a:gsLst>
              <a:gs pos="0">
                <a:srgbClr val="4083CF">
                  <a:tint val="50000"/>
                  <a:satMod val="300000"/>
                </a:srgbClr>
              </a:gs>
              <a:gs pos="35000">
                <a:srgbClr val="4083CF">
                  <a:tint val="37000"/>
                  <a:satMod val="300000"/>
                </a:srgbClr>
              </a:gs>
              <a:gs pos="100000">
                <a:srgbClr val="4083C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083C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63241C-50D9-41EB-B41A-CE03162B3A78}"/>
              </a:ext>
            </a:extLst>
          </p:cNvPr>
          <p:cNvSpPr txBox="1"/>
          <p:nvPr/>
        </p:nvSpPr>
        <p:spPr>
          <a:xfrm>
            <a:off x="11180405" y="5398028"/>
            <a:ext cx="82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Amp.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9FDCB5B9-FB5A-4178-B29D-96EE3E5C0E6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130566" y="4603138"/>
            <a:ext cx="1005840" cy="668695"/>
          </a:xfrm>
          <a:prstGeom prst="bentConnector4">
            <a:avLst>
              <a:gd name="adj1" fmla="val 31372"/>
              <a:gd name="adj2" fmla="val 134186"/>
            </a:avLst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F566A73-C328-4D70-9C56-1D92EEA0BCEF}"/>
              </a:ext>
            </a:extLst>
          </p:cNvPr>
          <p:cNvCxnSpPr>
            <a:cxnSpLocks/>
          </p:cNvCxnSpPr>
          <p:nvPr/>
        </p:nvCxnSpPr>
        <p:spPr>
          <a:xfrm flipH="1">
            <a:off x="10043230" y="4612916"/>
            <a:ext cx="27432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9A7D9D-D7D2-49D7-A8C1-D52480F54CD9}"/>
              </a:ext>
            </a:extLst>
          </p:cNvPr>
          <p:cNvCxnSpPr>
            <a:cxnSpLocks/>
          </p:cNvCxnSpPr>
          <p:nvPr/>
        </p:nvCxnSpPr>
        <p:spPr>
          <a:xfrm flipH="1">
            <a:off x="10022984" y="4155764"/>
            <a:ext cx="27432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FD83BC-8DD2-4165-86CF-851696452AF2}"/>
              </a:ext>
            </a:extLst>
          </p:cNvPr>
          <p:cNvCxnSpPr>
            <a:cxnSpLocks/>
          </p:cNvCxnSpPr>
          <p:nvPr/>
        </p:nvCxnSpPr>
        <p:spPr>
          <a:xfrm flipH="1">
            <a:off x="10041395" y="4546664"/>
            <a:ext cx="274320" cy="0"/>
          </a:xfrm>
          <a:prstGeom prst="line">
            <a:avLst/>
          </a:prstGeom>
          <a:noFill/>
          <a:ln w="38100" cap="flat" cmpd="sng" algn="ctr">
            <a:solidFill>
              <a:srgbClr val="78AC35"/>
            </a:solidFill>
            <a:prstDash val="soli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F7A6F39-FE4E-4FAC-A953-54657B447CA6}"/>
              </a:ext>
            </a:extLst>
          </p:cNvPr>
          <p:cNvCxnSpPr>
            <a:cxnSpLocks/>
          </p:cNvCxnSpPr>
          <p:nvPr/>
        </p:nvCxnSpPr>
        <p:spPr>
          <a:xfrm flipH="1">
            <a:off x="10021149" y="4089512"/>
            <a:ext cx="274320" cy="0"/>
          </a:xfrm>
          <a:prstGeom prst="line">
            <a:avLst/>
          </a:prstGeom>
          <a:noFill/>
          <a:ln w="38100" cap="flat" cmpd="sng" algn="ctr">
            <a:solidFill>
              <a:srgbClr val="78AC35"/>
            </a:solidFill>
            <a:prstDash val="solid"/>
          </a:ln>
          <a:effectLst/>
        </p:spPr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91BC06F5-90D4-4B7B-B645-FF1CABA0977E}"/>
              </a:ext>
            </a:extLst>
          </p:cNvPr>
          <p:cNvSpPr/>
          <p:nvPr/>
        </p:nvSpPr>
        <p:spPr>
          <a:xfrm flipH="1">
            <a:off x="9962655" y="5439182"/>
            <a:ext cx="628264" cy="34150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565D79C-3DCC-4FF4-A66B-FE1EF371BA15}"/>
              </a:ext>
            </a:extLst>
          </p:cNvPr>
          <p:cNvSpPr/>
          <p:nvPr/>
        </p:nvSpPr>
        <p:spPr>
          <a:xfrm flipH="1">
            <a:off x="10299139" y="3919610"/>
            <a:ext cx="668695" cy="81124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ABC3A5C-5F34-4431-9EFD-0B9F4709392A}"/>
              </a:ext>
            </a:extLst>
          </p:cNvPr>
          <p:cNvSpPr/>
          <p:nvPr/>
        </p:nvSpPr>
        <p:spPr>
          <a:xfrm flipH="1">
            <a:off x="10882913" y="3349332"/>
            <a:ext cx="847820" cy="34150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 Tap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616AB31-3FFB-4EE8-8A29-BF0B6F6C3B2F}"/>
              </a:ext>
            </a:extLst>
          </p:cNvPr>
          <p:cNvSpPr/>
          <p:nvPr/>
        </p:nvSpPr>
        <p:spPr>
          <a:xfrm flipH="1">
            <a:off x="9304275" y="3952605"/>
            <a:ext cx="737119" cy="34150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8262EBD-4BF3-48E7-AEA1-F44F22C1D106}"/>
              </a:ext>
            </a:extLst>
          </p:cNvPr>
          <p:cNvSpPr/>
          <p:nvPr/>
        </p:nvSpPr>
        <p:spPr>
          <a:xfrm flipH="1">
            <a:off x="9304276" y="4422352"/>
            <a:ext cx="737119" cy="34150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</a:t>
            </a:r>
          </a:p>
        </p:txBody>
      </p:sp>
      <p:sp>
        <p:nvSpPr>
          <p:cNvPr id="97" name="Trapezoid 96">
            <a:extLst>
              <a:ext uri="{FF2B5EF4-FFF2-40B4-BE49-F238E27FC236}">
                <a16:creationId xmlns:a16="http://schemas.microsoft.com/office/drawing/2014/main" id="{E4A96BC0-35CA-41C5-83C1-EA39F2C8119B}"/>
              </a:ext>
            </a:extLst>
          </p:cNvPr>
          <p:cNvSpPr/>
          <p:nvPr/>
        </p:nvSpPr>
        <p:spPr>
          <a:xfrm rot="5400000" flipH="1">
            <a:off x="9052537" y="5258163"/>
            <a:ext cx="475861" cy="728575"/>
          </a:xfrm>
          <a:prstGeom prst="trapezoid">
            <a:avLst>
              <a:gd name="adj" fmla="val 28922"/>
            </a:avLst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27C3068-4189-48C1-BD00-BAF65DFB72E0}"/>
              </a:ext>
            </a:extLst>
          </p:cNvPr>
          <p:cNvSpPr txBox="1"/>
          <p:nvPr/>
        </p:nvSpPr>
        <p:spPr>
          <a:xfrm flipH="1">
            <a:off x="9018689" y="5430014"/>
            <a:ext cx="62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Tele.</a:t>
            </a: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E1A615F-CB2A-4212-944D-CF9B9B0E6848}"/>
              </a:ext>
            </a:extLst>
          </p:cNvPr>
          <p:cNvCxnSpPr>
            <a:cxnSpLocks/>
            <a:stCxn id="94" idx="2"/>
            <a:endCxn id="93" idx="1"/>
          </p:cNvCxnSpPr>
          <p:nvPr/>
        </p:nvCxnSpPr>
        <p:spPr>
          <a:xfrm rot="5400000">
            <a:off x="10863009" y="3795660"/>
            <a:ext cx="548640" cy="338989"/>
          </a:xfrm>
          <a:prstGeom prst="bentConnector2">
            <a:avLst/>
          </a:prstGeom>
          <a:noFill/>
          <a:ln w="38100" cap="flat" cmpd="sng" algn="ctr">
            <a:solidFill>
              <a:srgbClr val="78AC35"/>
            </a:solidFill>
            <a:prstDash val="soli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25BDC0F7-0397-4304-8899-8F6FDB9285F7}"/>
              </a:ext>
            </a:extLst>
          </p:cNvPr>
          <p:cNvCxnSpPr>
            <a:cxnSpLocks/>
          </p:cNvCxnSpPr>
          <p:nvPr/>
        </p:nvCxnSpPr>
        <p:spPr>
          <a:xfrm flipH="1">
            <a:off x="9645425" y="5580115"/>
            <a:ext cx="31723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341BC96-7B23-4A6D-92DE-92B7EEBF10E1}"/>
              </a:ext>
            </a:extLst>
          </p:cNvPr>
          <p:cNvCxnSpPr>
            <a:cxnSpLocks/>
            <a:stCxn id="45" idx="3"/>
            <a:endCxn id="114" idx="1"/>
          </p:cNvCxnSpPr>
          <p:nvPr/>
        </p:nvCxnSpPr>
        <p:spPr>
          <a:xfrm>
            <a:off x="9029244" y="3520083"/>
            <a:ext cx="257287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4F45891-8DB0-499F-AD1F-7EA92EB87D0D}"/>
              </a:ext>
            </a:extLst>
          </p:cNvPr>
          <p:cNvSpPr/>
          <p:nvPr/>
        </p:nvSpPr>
        <p:spPr>
          <a:xfrm>
            <a:off x="9286531" y="3328237"/>
            <a:ext cx="1287016" cy="383692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Freq. Mod.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9D1EB44E-63A3-409D-96C4-625DAE491BB8}"/>
              </a:ext>
            </a:extLst>
          </p:cNvPr>
          <p:cNvCxnSpPr>
            <a:cxnSpLocks/>
            <a:stCxn id="94" idx="3"/>
            <a:endCxn id="114" idx="3"/>
          </p:cNvCxnSpPr>
          <p:nvPr/>
        </p:nvCxnSpPr>
        <p:spPr>
          <a:xfrm flipH="1">
            <a:off x="10573547" y="3520083"/>
            <a:ext cx="309366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96259D-EC87-4E7E-A19E-999C8991F293}"/>
              </a:ext>
            </a:extLst>
          </p:cNvPr>
          <p:cNvCxnSpPr>
            <a:cxnSpLocks/>
            <a:stCxn id="87" idx="1"/>
            <a:endCxn id="46" idx="0"/>
          </p:cNvCxnSpPr>
          <p:nvPr/>
        </p:nvCxnSpPr>
        <p:spPr>
          <a:xfrm flipV="1">
            <a:off x="10590919" y="5605042"/>
            <a:ext cx="401841" cy="4891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4070F0A-3D52-4ECF-BBC6-773D79044CA6}"/>
              </a:ext>
            </a:extLst>
          </p:cNvPr>
          <p:cNvCxnSpPr>
            <a:cxnSpLocks/>
          </p:cNvCxnSpPr>
          <p:nvPr/>
        </p:nvCxnSpPr>
        <p:spPr>
          <a:xfrm flipV="1">
            <a:off x="9654755" y="5689444"/>
            <a:ext cx="307900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DDF7F784-E548-463A-A661-5A256BC95E28}"/>
              </a:ext>
            </a:extLst>
          </p:cNvPr>
          <p:cNvCxnSpPr>
            <a:cxnSpLocks/>
            <a:stCxn id="46" idx="3"/>
            <a:endCxn id="94" idx="1"/>
          </p:cNvCxnSpPr>
          <p:nvPr/>
        </p:nvCxnSpPr>
        <p:spPr>
          <a:xfrm flipH="1" flipV="1">
            <a:off x="11730733" y="3520083"/>
            <a:ext cx="83121" cy="2084959"/>
          </a:xfrm>
          <a:prstGeom prst="bentConnector3">
            <a:avLst>
              <a:gd name="adj1" fmla="val -224506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C99EE2B1-9F31-448E-842A-1A32D0AF2F94}"/>
              </a:ext>
            </a:extLst>
          </p:cNvPr>
          <p:cNvSpPr txBox="1"/>
          <p:nvPr/>
        </p:nvSpPr>
        <p:spPr>
          <a:xfrm flipH="1">
            <a:off x="9645424" y="2818604"/>
            <a:ext cx="166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SiP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PIC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063CC8D-CA1C-4937-84BB-A957D98910D0}"/>
              </a:ext>
            </a:extLst>
          </p:cNvPr>
          <p:cNvSpPr txBox="1"/>
          <p:nvPr/>
        </p:nvSpPr>
        <p:spPr>
          <a:xfrm flipH="1">
            <a:off x="7295322" y="4105998"/>
            <a:ext cx="150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 1 PIC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57E451F-D6B9-4A2A-98CF-9830E1D7DE03}"/>
              </a:ext>
            </a:extLst>
          </p:cNvPr>
          <p:cNvCxnSpPr>
            <a:cxnSpLocks/>
            <a:stCxn id="122" idx="1"/>
            <a:endCxn id="36" idx="1"/>
          </p:cNvCxnSpPr>
          <p:nvPr/>
        </p:nvCxnSpPr>
        <p:spPr>
          <a:xfrm flipV="1">
            <a:off x="8804902" y="4335447"/>
            <a:ext cx="436103" cy="13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03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04704F-1B3A-4E7B-9EBB-D9BDDC9E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Gen. 1 PIC and Packaging – Open Top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BCE9B-FDAD-49CD-99E7-E62B3E3F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SPIE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Photonex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1A603-BBEF-4939-8ACD-93432E693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058"/>
          <a:stretch/>
        </p:blipFill>
        <p:spPr>
          <a:xfrm rot="16200000">
            <a:off x="-490135" y="2113343"/>
            <a:ext cx="5169700" cy="327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EFE14-BAD3-49BB-961E-6D00E942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96"/>
          <a:stretch/>
        </p:blipFill>
        <p:spPr>
          <a:xfrm>
            <a:off x="7863946" y="3245483"/>
            <a:ext cx="3964032" cy="3090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465902-3051-4DFB-9A4E-E7647F17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071" y="3245483"/>
            <a:ext cx="3962094" cy="3090225"/>
          </a:xfrm>
          <a:prstGeom prst="rect">
            <a:avLst/>
          </a:prstGeom>
        </p:spPr>
      </p:pic>
      <p:pic>
        <p:nvPicPr>
          <p:cNvPr id="8" name="Picture 7" descr="A close-up of a card&#10;&#10;Description automatically generated with low confidence">
            <a:extLst>
              <a:ext uri="{FF2B5EF4-FFF2-40B4-BE49-F238E27FC236}">
                <a16:creationId xmlns:a16="http://schemas.microsoft.com/office/drawing/2014/main" id="{CC40095A-E945-4BC5-8ADB-FB25C00C60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30041" r="29951" b="38628"/>
          <a:stretch/>
        </p:blipFill>
        <p:spPr>
          <a:xfrm>
            <a:off x="5507960" y="1104591"/>
            <a:ext cx="4278376" cy="201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0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F7E4A-6409-4877-BB6C-97C6D1FD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1 PIC Overview</a:t>
            </a: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1012C98F-29BC-4D3F-AD9C-A4B6848F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SPIE Photonex 2022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9A9C6F-96A0-4ECE-98ED-1DB4C41400BF}"/>
              </a:ext>
            </a:extLst>
          </p:cNvPr>
          <p:cNvSpPr/>
          <p:nvPr/>
        </p:nvSpPr>
        <p:spPr>
          <a:xfrm>
            <a:off x="564497" y="1072275"/>
            <a:ext cx="5683903" cy="52978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09D22B-DC78-49DF-813D-051A7D4F77D3}"/>
              </a:ext>
            </a:extLst>
          </p:cNvPr>
          <p:cNvSpPr/>
          <p:nvPr/>
        </p:nvSpPr>
        <p:spPr>
          <a:xfrm>
            <a:off x="3081130" y="1655435"/>
            <a:ext cx="2652526" cy="10823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Mach-Zehnder Modulator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B25F02-590B-49FD-83DF-BF74091FF085}"/>
              </a:ext>
            </a:extLst>
          </p:cNvPr>
          <p:cNvCxnSpPr>
            <a:cxnSpLocks/>
          </p:cNvCxnSpPr>
          <p:nvPr/>
        </p:nvCxnSpPr>
        <p:spPr>
          <a:xfrm>
            <a:off x="231703" y="2196611"/>
            <a:ext cx="888844" cy="0"/>
          </a:xfrm>
          <a:prstGeom prst="line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A437E-20CD-410C-8563-6235ECDD7B33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733656" y="2196611"/>
            <a:ext cx="806292" cy="0"/>
          </a:xfrm>
          <a:prstGeom prst="line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079D7-3E08-4C91-A0AD-51C71D358E98}"/>
              </a:ext>
            </a:extLst>
          </p:cNvPr>
          <p:cNvCxnSpPr>
            <a:cxnSpLocks/>
          </p:cNvCxnSpPr>
          <p:nvPr/>
        </p:nvCxnSpPr>
        <p:spPr>
          <a:xfrm>
            <a:off x="303240" y="3493078"/>
            <a:ext cx="819530" cy="0"/>
          </a:xfrm>
          <a:prstGeom prst="line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CA7E8C-6919-44BC-8998-F28402806C5A}"/>
              </a:ext>
            </a:extLst>
          </p:cNvPr>
          <p:cNvCxnSpPr>
            <a:cxnSpLocks/>
          </p:cNvCxnSpPr>
          <p:nvPr/>
        </p:nvCxnSpPr>
        <p:spPr>
          <a:xfrm>
            <a:off x="231703" y="4783138"/>
            <a:ext cx="3839547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827F74-40EF-4423-9C5D-8DB7A72DEB47}"/>
              </a:ext>
            </a:extLst>
          </p:cNvPr>
          <p:cNvCxnSpPr>
            <a:cxnSpLocks/>
          </p:cNvCxnSpPr>
          <p:nvPr/>
        </p:nvCxnSpPr>
        <p:spPr>
          <a:xfrm>
            <a:off x="222372" y="5408677"/>
            <a:ext cx="3839547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DB00BC-E622-4A41-B97D-95E6144C590F}"/>
              </a:ext>
            </a:extLst>
          </p:cNvPr>
          <p:cNvCxnSpPr>
            <a:cxnSpLocks/>
          </p:cNvCxnSpPr>
          <p:nvPr/>
        </p:nvCxnSpPr>
        <p:spPr>
          <a:xfrm>
            <a:off x="231703" y="6035771"/>
            <a:ext cx="3830216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DF6A15E-A2BA-4768-9A92-87730A2E7E72}"/>
              </a:ext>
            </a:extLst>
          </p:cNvPr>
          <p:cNvSpPr/>
          <p:nvPr/>
        </p:nvSpPr>
        <p:spPr>
          <a:xfrm>
            <a:off x="1122770" y="3261367"/>
            <a:ext cx="789995" cy="46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Y-split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C8245F-C2C8-4618-9D6C-F523E65B0298}"/>
              </a:ext>
            </a:extLst>
          </p:cNvPr>
          <p:cNvSpPr/>
          <p:nvPr/>
        </p:nvSpPr>
        <p:spPr>
          <a:xfrm>
            <a:off x="2181020" y="3028101"/>
            <a:ext cx="789995" cy="46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Y-split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90D1D3-40BA-4BCA-BE96-ED71A1A450F1}"/>
              </a:ext>
            </a:extLst>
          </p:cNvPr>
          <p:cNvCxnSpPr>
            <a:cxnSpLocks/>
          </p:cNvCxnSpPr>
          <p:nvPr/>
        </p:nvCxnSpPr>
        <p:spPr>
          <a:xfrm>
            <a:off x="231703" y="4167701"/>
            <a:ext cx="3802377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A67CC-B9A4-4CAB-BF0C-D6EA7C22F062}"/>
              </a:ext>
            </a:extLst>
          </p:cNvPr>
          <p:cNvSpPr/>
          <p:nvPr/>
        </p:nvSpPr>
        <p:spPr>
          <a:xfrm>
            <a:off x="2171689" y="3534486"/>
            <a:ext cx="789995" cy="46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Y-split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23CCAC-8D55-4D5F-9DE2-F3AB8567820E}"/>
              </a:ext>
            </a:extLst>
          </p:cNvPr>
          <p:cNvSpPr/>
          <p:nvPr/>
        </p:nvSpPr>
        <p:spPr>
          <a:xfrm>
            <a:off x="5106176" y="5608897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16FEFE-C712-4BBE-95E2-473C3414ED3F}"/>
              </a:ext>
            </a:extLst>
          </p:cNvPr>
          <p:cNvSpPr/>
          <p:nvPr/>
        </p:nvSpPr>
        <p:spPr>
          <a:xfrm>
            <a:off x="5106176" y="5907476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2A3E6E-7883-4578-841D-A9F365C079DA}"/>
              </a:ext>
            </a:extLst>
          </p:cNvPr>
          <p:cNvSpPr/>
          <p:nvPr/>
        </p:nvSpPr>
        <p:spPr>
          <a:xfrm>
            <a:off x="4038595" y="5608897"/>
            <a:ext cx="789995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AA0A51-68C4-4CCF-961F-A2CE5B404756}"/>
              </a:ext>
            </a:extLst>
          </p:cNvPr>
          <p:cNvCxnSpPr>
            <a:cxnSpLocks/>
          </p:cNvCxnSpPr>
          <p:nvPr/>
        </p:nvCxnSpPr>
        <p:spPr>
          <a:xfrm>
            <a:off x="4837921" y="5737192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6DCEDA-C663-4741-AE68-F3AB9B1A12A7}"/>
              </a:ext>
            </a:extLst>
          </p:cNvPr>
          <p:cNvCxnSpPr>
            <a:cxnSpLocks/>
          </p:cNvCxnSpPr>
          <p:nvPr/>
        </p:nvCxnSpPr>
        <p:spPr>
          <a:xfrm>
            <a:off x="4837921" y="6035771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86CE87B-9906-4CBA-9027-AC47D4F4EBB9}"/>
              </a:ext>
            </a:extLst>
          </p:cNvPr>
          <p:cNvSpPr/>
          <p:nvPr/>
        </p:nvSpPr>
        <p:spPr>
          <a:xfrm>
            <a:off x="5106176" y="4980248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EA2232-1F1E-45CE-BC94-DC1130545497}"/>
              </a:ext>
            </a:extLst>
          </p:cNvPr>
          <p:cNvSpPr/>
          <p:nvPr/>
        </p:nvSpPr>
        <p:spPr>
          <a:xfrm>
            <a:off x="5106176" y="5278827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E6B190-1E12-4922-858A-1AE232D47659}"/>
              </a:ext>
            </a:extLst>
          </p:cNvPr>
          <p:cNvSpPr/>
          <p:nvPr/>
        </p:nvSpPr>
        <p:spPr>
          <a:xfrm>
            <a:off x="4038595" y="4980248"/>
            <a:ext cx="789995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37206F-F4BF-4BF3-BB17-5037D48142A3}"/>
              </a:ext>
            </a:extLst>
          </p:cNvPr>
          <p:cNvCxnSpPr>
            <a:cxnSpLocks/>
          </p:cNvCxnSpPr>
          <p:nvPr/>
        </p:nvCxnSpPr>
        <p:spPr>
          <a:xfrm>
            <a:off x="4837921" y="5108543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143F51-473F-4994-A18C-3266D48A525D}"/>
              </a:ext>
            </a:extLst>
          </p:cNvPr>
          <p:cNvCxnSpPr>
            <a:cxnSpLocks/>
          </p:cNvCxnSpPr>
          <p:nvPr/>
        </p:nvCxnSpPr>
        <p:spPr>
          <a:xfrm>
            <a:off x="4837921" y="5407122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8B72523-16C7-4384-AEF7-C7F23E53DBEA}"/>
              </a:ext>
            </a:extLst>
          </p:cNvPr>
          <p:cNvSpPr/>
          <p:nvPr/>
        </p:nvSpPr>
        <p:spPr>
          <a:xfrm>
            <a:off x="5115507" y="4360929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46FEDE-2CC5-4811-BE9B-E59ACA5725C8}"/>
              </a:ext>
            </a:extLst>
          </p:cNvPr>
          <p:cNvSpPr/>
          <p:nvPr/>
        </p:nvSpPr>
        <p:spPr>
          <a:xfrm>
            <a:off x="5115507" y="4659508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4FBC8-8F43-4418-831A-FA5EEC59867E}"/>
              </a:ext>
            </a:extLst>
          </p:cNvPr>
          <p:cNvSpPr/>
          <p:nvPr/>
        </p:nvSpPr>
        <p:spPr>
          <a:xfrm>
            <a:off x="4047926" y="4360929"/>
            <a:ext cx="789995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FCC8AA-CBA8-4459-85F6-5F419864428E}"/>
              </a:ext>
            </a:extLst>
          </p:cNvPr>
          <p:cNvCxnSpPr>
            <a:cxnSpLocks/>
          </p:cNvCxnSpPr>
          <p:nvPr/>
        </p:nvCxnSpPr>
        <p:spPr>
          <a:xfrm>
            <a:off x="4847252" y="4489224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663CC9-95DA-4E83-8574-670A1431841E}"/>
              </a:ext>
            </a:extLst>
          </p:cNvPr>
          <p:cNvCxnSpPr>
            <a:cxnSpLocks/>
          </p:cNvCxnSpPr>
          <p:nvPr/>
        </p:nvCxnSpPr>
        <p:spPr>
          <a:xfrm>
            <a:off x="4847252" y="4787803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83234CF-F238-42AF-9C22-52D470A9AF77}"/>
              </a:ext>
            </a:extLst>
          </p:cNvPr>
          <p:cNvSpPr/>
          <p:nvPr/>
        </p:nvSpPr>
        <p:spPr>
          <a:xfrm>
            <a:off x="5106176" y="3740827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EE0BEC-FBF3-48ED-8045-756726F0A9BA}"/>
              </a:ext>
            </a:extLst>
          </p:cNvPr>
          <p:cNvSpPr/>
          <p:nvPr/>
        </p:nvSpPr>
        <p:spPr>
          <a:xfrm>
            <a:off x="5106176" y="4039406"/>
            <a:ext cx="480527" cy="256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74CBDF-31C2-44AB-8B76-7ECF8FC6D5E4}"/>
              </a:ext>
            </a:extLst>
          </p:cNvPr>
          <p:cNvSpPr/>
          <p:nvPr/>
        </p:nvSpPr>
        <p:spPr>
          <a:xfrm>
            <a:off x="4038595" y="3740827"/>
            <a:ext cx="789995" cy="555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3C6AC2-173B-4D1A-9486-B3B5E67C0B1F}"/>
              </a:ext>
            </a:extLst>
          </p:cNvPr>
          <p:cNvCxnSpPr>
            <a:cxnSpLocks/>
          </p:cNvCxnSpPr>
          <p:nvPr/>
        </p:nvCxnSpPr>
        <p:spPr>
          <a:xfrm>
            <a:off x="4837921" y="3869122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3326FD-2778-4955-8B27-308B040EB489}"/>
              </a:ext>
            </a:extLst>
          </p:cNvPr>
          <p:cNvCxnSpPr>
            <a:cxnSpLocks/>
          </p:cNvCxnSpPr>
          <p:nvPr/>
        </p:nvCxnSpPr>
        <p:spPr>
          <a:xfrm>
            <a:off x="4837921" y="4167701"/>
            <a:ext cx="2743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4F3447-EE47-4DDB-8342-7DAA258B51F7}"/>
              </a:ext>
            </a:extLst>
          </p:cNvPr>
          <p:cNvCxnSpPr>
            <a:cxnSpLocks/>
          </p:cNvCxnSpPr>
          <p:nvPr/>
        </p:nvCxnSpPr>
        <p:spPr>
          <a:xfrm>
            <a:off x="1912765" y="3337568"/>
            <a:ext cx="274320" cy="0"/>
          </a:xfrm>
          <a:prstGeom prst="line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9D4486-424D-4D54-8C5C-AC7F358A530E}"/>
              </a:ext>
            </a:extLst>
          </p:cNvPr>
          <p:cNvCxnSpPr>
            <a:cxnSpLocks/>
          </p:cNvCxnSpPr>
          <p:nvPr/>
        </p:nvCxnSpPr>
        <p:spPr>
          <a:xfrm>
            <a:off x="1912765" y="3636147"/>
            <a:ext cx="274320" cy="0"/>
          </a:xfrm>
          <a:prstGeom prst="line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FB8178D2-FD52-49DB-99E4-2339223E646B}"/>
              </a:ext>
            </a:extLst>
          </p:cNvPr>
          <p:cNvCxnSpPr>
            <a:cxnSpLocks/>
          </p:cNvCxnSpPr>
          <p:nvPr/>
        </p:nvCxnSpPr>
        <p:spPr>
          <a:xfrm>
            <a:off x="2961684" y="3861056"/>
            <a:ext cx="1076911" cy="1920240"/>
          </a:xfrm>
          <a:prstGeom prst="bentConnector3">
            <a:avLst>
              <a:gd name="adj1" fmla="val 28339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0F8F5B4A-8B74-481F-A55A-9ED5E3AEA8CA}"/>
              </a:ext>
            </a:extLst>
          </p:cNvPr>
          <p:cNvCxnSpPr>
            <a:cxnSpLocks/>
          </p:cNvCxnSpPr>
          <p:nvPr/>
        </p:nvCxnSpPr>
        <p:spPr>
          <a:xfrm>
            <a:off x="2961684" y="3665111"/>
            <a:ext cx="1076911" cy="1490082"/>
          </a:xfrm>
          <a:prstGeom prst="bentConnector3">
            <a:avLst>
              <a:gd name="adj1" fmla="val 43069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0306D7B-748B-409A-8A09-9143579834A1}"/>
              </a:ext>
            </a:extLst>
          </p:cNvPr>
          <p:cNvCxnSpPr>
            <a:cxnSpLocks/>
          </p:cNvCxnSpPr>
          <p:nvPr/>
        </p:nvCxnSpPr>
        <p:spPr>
          <a:xfrm>
            <a:off x="2965179" y="3387348"/>
            <a:ext cx="1076911" cy="1097280"/>
          </a:xfrm>
          <a:prstGeom prst="bentConnector3">
            <a:avLst>
              <a:gd name="adj1" fmla="val 59530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B4CA9EE3-AC6F-435A-8F89-DFD99F7B939A}"/>
              </a:ext>
            </a:extLst>
          </p:cNvPr>
          <p:cNvCxnSpPr>
            <a:cxnSpLocks/>
          </p:cNvCxnSpPr>
          <p:nvPr/>
        </p:nvCxnSpPr>
        <p:spPr>
          <a:xfrm>
            <a:off x="2965179" y="3191403"/>
            <a:ext cx="1076911" cy="731520"/>
          </a:xfrm>
          <a:prstGeom prst="bentConnector3">
            <a:avLst>
              <a:gd name="adj1" fmla="val 75127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3C0567C-C613-45B3-8496-6C447480E315}"/>
              </a:ext>
            </a:extLst>
          </p:cNvPr>
          <p:cNvSpPr txBox="1"/>
          <p:nvPr/>
        </p:nvSpPr>
        <p:spPr>
          <a:xfrm>
            <a:off x="2401855" y="1204993"/>
            <a:ext cx="18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PIC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71EE08-07D1-4966-997C-9CFA7B9AFF0B}"/>
              </a:ext>
            </a:extLst>
          </p:cNvPr>
          <p:cNvSpPr/>
          <p:nvPr/>
        </p:nvSpPr>
        <p:spPr>
          <a:xfrm>
            <a:off x="3836504" y="5577795"/>
            <a:ext cx="1835425" cy="653239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B99411-6FEC-4988-9CAD-F205DA5D5A00}"/>
              </a:ext>
            </a:extLst>
          </p:cNvPr>
          <p:cNvSpPr/>
          <p:nvPr/>
        </p:nvSpPr>
        <p:spPr>
          <a:xfrm>
            <a:off x="3836503" y="4956921"/>
            <a:ext cx="1835425" cy="622376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E95B01-849C-42B0-A241-B4962711F38E}"/>
              </a:ext>
            </a:extLst>
          </p:cNvPr>
          <p:cNvSpPr/>
          <p:nvPr/>
        </p:nvSpPr>
        <p:spPr>
          <a:xfrm>
            <a:off x="3836503" y="4326325"/>
            <a:ext cx="1835425" cy="622376"/>
          </a:xfrm>
          <a:prstGeom prst="rect">
            <a:avLst/>
          </a:prstGeom>
          <a:solidFill>
            <a:srgbClr val="0070C0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83E5C1-C84C-47F9-AC3C-EA1B41226EEA}"/>
              </a:ext>
            </a:extLst>
          </p:cNvPr>
          <p:cNvSpPr/>
          <p:nvPr/>
        </p:nvSpPr>
        <p:spPr>
          <a:xfrm>
            <a:off x="3844092" y="3708580"/>
            <a:ext cx="1835425" cy="622376"/>
          </a:xfrm>
          <a:prstGeom prst="rect">
            <a:avLst/>
          </a:prstGeom>
          <a:solidFill>
            <a:schemeClr val="accent2">
              <a:alpha val="3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372F30-4C6A-404E-8003-3D9E871D07DE}"/>
              </a:ext>
            </a:extLst>
          </p:cNvPr>
          <p:cNvSpPr txBox="1"/>
          <p:nvPr/>
        </p:nvSpPr>
        <p:spPr>
          <a:xfrm>
            <a:off x="5533153" y="5755332"/>
            <a:ext cx="88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RX1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EF8AB1-0657-4A88-8F79-35678DBA113E}"/>
              </a:ext>
            </a:extLst>
          </p:cNvPr>
          <p:cNvSpPr txBox="1"/>
          <p:nvPr/>
        </p:nvSpPr>
        <p:spPr>
          <a:xfrm>
            <a:off x="5515556" y="5077769"/>
            <a:ext cx="88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RX2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5E8EC6-82D7-410B-A656-3CF687354952}"/>
              </a:ext>
            </a:extLst>
          </p:cNvPr>
          <p:cNvSpPr txBox="1"/>
          <p:nvPr/>
        </p:nvSpPr>
        <p:spPr>
          <a:xfrm>
            <a:off x="5495575" y="4430299"/>
            <a:ext cx="88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RX3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62FD8C7-2801-4729-BB0D-AD507BDA9A69}"/>
              </a:ext>
            </a:extLst>
          </p:cNvPr>
          <p:cNvSpPr txBox="1"/>
          <p:nvPr/>
        </p:nvSpPr>
        <p:spPr>
          <a:xfrm>
            <a:off x="5515556" y="3839754"/>
            <a:ext cx="88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RX4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FEA478-B826-444E-BF7A-50CE7F863BA1}"/>
              </a:ext>
            </a:extLst>
          </p:cNvPr>
          <p:cNvGrpSpPr/>
          <p:nvPr/>
        </p:nvGrpSpPr>
        <p:grpSpPr>
          <a:xfrm>
            <a:off x="6486455" y="3708581"/>
            <a:ext cx="5603944" cy="2661534"/>
            <a:chOff x="6486455" y="4066895"/>
            <a:chExt cx="4890898" cy="2303219"/>
          </a:xfrm>
        </p:grpSpPr>
        <p:pic>
          <p:nvPicPr>
            <p:cNvPr id="54" name="Picture 53" descr="A close-up of a card&#10;&#10;Description automatically generated with low confidence">
              <a:extLst>
                <a:ext uri="{FF2B5EF4-FFF2-40B4-BE49-F238E27FC236}">
                  <a16:creationId xmlns:a16="http://schemas.microsoft.com/office/drawing/2014/main" id="{8481F6B4-4C93-476F-BC76-7587E277A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9" t="30041" r="29951" b="38628"/>
            <a:stretch/>
          </p:blipFill>
          <p:spPr>
            <a:xfrm>
              <a:off x="6486455" y="4066895"/>
              <a:ext cx="4890898" cy="2303219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315E7D2-31F6-44BF-B499-BDE5C4B801A6}"/>
                </a:ext>
              </a:extLst>
            </p:cNvPr>
            <p:cNvSpPr/>
            <p:nvPr/>
          </p:nvSpPr>
          <p:spPr>
            <a:xfrm>
              <a:off x="7603846" y="5110921"/>
              <a:ext cx="3285534" cy="51136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 w="38100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MZM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D2650A2-697C-4CAD-8FE5-A90216F58F0E}"/>
                </a:ext>
              </a:extLst>
            </p:cNvPr>
            <p:cNvSpPr/>
            <p:nvPr/>
          </p:nvSpPr>
          <p:spPr>
            <a:xfrm>
              <a:off x="7411689" y="5821993"/>
              <a:ext cx="600617" cy="51136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 w="381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RX4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F3B4171-C515-4D0B-8B56-4C1CBDA784B8}"/>
                </a:ext>
              </a:extLst>
            </p:cNvPr>
            <p:cNvSpPr/>
            <p:nvPr/>
          </p:nvSpPr>
          <p:spPr>
            <a:xfrm>
              <a:off x="9953146" y="5622281"/>
              <a:ext cx="1021022" cy="709043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 w="381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RX1-3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89B42DB6-AC98-4B93-BB8C-B0240A04FB43}"/>
              </a:ext>
            </a:extLst>
          </p:cNvPr>
          <p:cNvSpPr/>
          <p:nvPr/>
        </p:nvSpPr>
        <p:spPr>
          <a:xfrm>
            <a:off x="1120547" y="1977079"/>
            <a:ext cx="1152201" cy="46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90:10 Tap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C97F271-1519-4074-AA29-A7758462EDFB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272749" y="2196611"/>
            <a:ext cx="808381" cy="0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7A9C0A58-CAEF-484D-A6E7-9E3978A8B112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250841" y="1473651"/>
            <a:ext cx="1445807" cy="503428"/>
          </a:xfrm>
          <a:prstGeom prst="bentConnector2">
            <a:avLst/>
          </a:prstGeom>
          <a:ln w="28575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F6D436A-7D44-4C6B-B80A-7AA7CC2F3EC6}"/>
              </a:ext>
            </a:extLst>
          </p:cNvPr>
          <p:cNvSpPr txBox="1"/>
          <p:nvPr/>
        </p:nvSpPr>
        <p:spPr>
          <a:xfrm>
            <a:off x="618174" y="1077881"/>
            <a:ext cx="207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Alignment Loop</a:t>
            </a: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1719A50A-9D1B-4895-8E42-3EA2C18F0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654" y="1056298"/>
            <a:ext cx="5562351" cy="2579850"/>
          </a:xfrm>
        </p:spPr>
        <p:txBody>
          <a:bodyPr>
            <a:normAutofit/>
          </a:bodyPr>
          <a:lstStyle/>
          <a:p>
            <a:r>
              <a:rPr lang="en-US" dirty="0"/>
              <a:t>MZM for evaluation</a:t>
            </a:r>
          </a:p>
          <a:p>
            <a:r>
              <a:rPr lang="en-US" dirty="0"/>
              <a:t>4x balanced receivers</a:t>
            </a:r>
          </a:p>
          <a:p>
            <a:r>
              <a:rPr lang="en-US" dirty="0"/>
              <a:t>Single LO input</a:t>
            </a:r>
          </a:p>
        </p:txBody>
      </p:sp>
    </p:spTree>
    <p:extLst>
      <p:ext uri="{BB962C8B-B14F-4D97-AF65-F5344CB8AC3E}">
        <p14:creationId xmlns:p14="http://schemas.microsoft.com/office/powerpoint/2010/main" val="278904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9A946-F157-47B7-BF00-978BE879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 Receiver Demo with NDL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EBEC8-3101-4172-BA9E-50182C53A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99" y="1149662"/>
            <a:ext cx="7303606" cy="2480236"/>
          </a:xfrm>
        </p:spPr>
        <p:txBody>
          <a:bodyPr/>
          <a:lstStyle/>
          <a:p>
            <a:r>
              <a:rPr lang="en-US" dirty="0"/>
              <a:t>Breadboard receiver with PIC</a:t>
            </a:r>
          </a:p>
          <a:p>
            <a:pPr lvl="1"/>
            <a:r>
              <a:rPr lang="en-US" dirty="0"/>
              <a:t>PIC PDs with off-chip bias tees, RF amps, filter</a:t>
            </a:r>
          </a:p>
          <a:p>
            <a:r>
              <a:rPr lang="en-US" dirty="0"/>
              <a:t>Use NDL test unit for lidar measurement</a:t>
            </a:r>
          </a:p>
          <a:p>
            <a:pPr lvl="1"/>
            <a:r>
              <a:rPr lang="en-US" dirty="0"/>
              <a:t>Beam on belt sander provides ~6 MHz Doppler frequency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500B3-A79D-4534-A1A0-8A936A4B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SPIE Photonex 2022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FE9B96B-F7F6-4689-BBEA-441AEA26A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38021" y="1840539"/>
            <a:ext cx="5202718" cy="3902039"/>
          </a:xfrm>
          <a:prstGeom prst="rect">
            <a:avLst/>
          </a:prstGeom>
        </p:spPr>
      </p:pic>
      <p:pic>
        <p:nvPicPr>
          <p:cNvPr id="9" name="Picture 8" descr="A picture containing indoor, worktable, cluttered&#10;&#10;Description automatically generated">
            <a:extLst>
              <a:ext uri="{FF2B5EF4-FFF2-40B4-BE49-F238E27FC236}">
                <a16:creationId xmlns:a16="http://schemas.microsoft.com/office/drawing/2014/main" id="{4081041E-2CE4-4866-B83B-2BB5FB9B5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323" y="3247392"/>
            <a:ext cx="4219160" cy="31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7212"/>
      </p:ext>
    </p:extLst>
  </p:cSld>
  <p:clrMapOvr>
    <a:masterClrMapping/>
  </p:clrMapOvr>
</p:sld>
</file>

<file path=ppt/theme/theme1.xml><?xml version="1.0" encoding="utf-8"?>
<a:theme xmlns:a="http://schemas.openxmlformats.org/drawingml/2006/main" name="NASA Generi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A Generic Theme" id="{E0346869-9CE7-4EDE-A9B5-668F21E8E4D4}" vid="{318BF678-692A-44EB-89BD-C89CE9A9CB5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E1E7733FA74847B4D2DBE526CEBE27" ma:contentTypeVersion="13" ma:contentTypeDescription="Create a new document." ma:contentTypeScope="" ma:versionID="c30e3c0c2e132900887d34d9495ed533">
  <xsd:schema xmlns:xsd="http://www.w3.org/2001/XMLSchema" xmlns:xs="http://www.w3.org/2001/XMLSchema" xmlns:p="http://schemas.microsoft.com/office/2006/metadata/properties" xmlns:ns2="f7deeacc-6a2b-43ee-94d9-fbeb07381f4b" xmlns:ns3="be68c413-1cc3-41cd-bb78-86c971a3abf3" xmlns:ns4="d900e117-17a0-4b24-9e47-511ef1d02c43" targetNamespace="http://schemas.microsoft.com/office/2006/metadata/properties" ma:root="true" ma:fieldsID="5342a74b7d32ff332d569b9d14bc7f6c" ns2:_="" ns3:_="" ns4:_="">
    <xsd:import namespace="f7deeacc-6a2b-43ee-94d9-fbeb07381f4b"/>
    <xsd:import namespace="be68c413-1cc3-41cd-bb78-86c971a3abf3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eeacc-6a2b-43ee-94d9-fbeb07381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68c413-1cc3-41cd-bb78-86c971a3abf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81f1823-6f02-489c-91f0-258532cb8dac}" ma:internalName="TaxCatchAll" ma:showField="CatchAllData" ma:web="be68c413-1cc3-41cd-bb78-86c971a3ab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f7deeacc-6a2b-43ee-94d9-fbeb07381f4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63C693-5837-470A-BD52-B4C7C98E58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deeacc-6a2b-43ee-94d9-fbeb07381f4b"/>
    <ds:schemaRef ds:uri="be68c413-1cc3-41cd-bb78-86c971a3abf3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CD8797-9B1F-45AD-B43B-D0682BE3C8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AF109E-60AE-4E7B-9139-2510DF3A6DEF}">
  <ds:schemaRefs>
    <ds:schemaRef ds:uri="be68c413-1cc3-41cd-bb78-86c971a3abf3"/>
    <ds:schemaRef ds:uri="http://schemas.microsoft.com/office/2006/documentManagement/types"/>
    <ds:schemaRef ds:uri="http://schemas.microsoft.com/office/2006/metadata/properties"/>
    <ds:schemaRef ds:uri="f7deeacc-6a2b-43ee-94d9-fbeb07381f4b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d900e117-17a0-4b24-9e47-511ef1d02c4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NDL Theme</Template>
  <TotalTime>67649</TotalTime>
  <Words>631</Words>
  <Application>Microsoft Office PowerPoint</Application>
  <PresentationFormat>Widescreen</PresentationFormat>
  <Paragraphs>154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NASA Generic Theme</vt:lpstr>
      <vt:lpstr>Silicon Photonic Transceiver for Spacecraft Navigational Lidar</vt:lpstr>
      <vt:lpstr>NASA Moon to Mars</vt:lpstr>
      <vt:lpstr>Navigation Doppler Lidar Enables Moon to Mars</vt:lpstr>
      <vt:lpstr>NDL In Action</vt:lpstr>
      <vt:lpstr>NDL Operational Schematic</vt:lpstr>
      <vt:lpstr>NDL Next Generation</vt:lpstr>
      <vt:lpstr>Gen. 1 PIC and Packaging – Open Top</vt:lpstr>
      <vt:lpstr>Gen 1 PIC Overview</vt:lpstr>
      <vt:lpstr>PIC Receiver Demo with NDL</vt:lpstr>
      <vt:lpstr>Receiver Measurements – The Bad News</vt:lpstr>
      <vt:lpstr>Receiver Measurements – The Good News</vt:lpstr>
      <vt:lpstr>Future Work</vt:lpstr>
      <vt:lpstr>Summary</vt:lpstr>
      <vt:lpstr>Thanks to the NDL Team</vt:lpstr>
    </vt:vector>
  </TitlesOfParts>
  <Company>Beth Plentovich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Plentovich</dc:creator>
  <cp:lastModifiedBy>N. Dostart</cp:lastModifiedBy>
  <cp:revision>1732</cp:revision>
  <cp:lastPrinted>2020-03-11T18:48:34Z</cp:lastPrinted>
  <dcterms:created xsi:type="dcterms:W3CDTF">2012-11-16T19:30:13Z</dcterms:created>
  <dcterms:modified xsi:type="dcterms:W3CDTF">2022-11-28T15:15:33Z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0x010100853C888352654E4BAFF79E93438DAAAC</vt:lpwstr>
  </property>
</Properties>
</file>