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</p:sldMasterIdLst>
  <p:notesMasterIdLst>
    <p:notesMasterId r:id="rId22"/>
  </p:notesMasterIdLst>
  <p:handoutMasterIdLst>
    <p:handoutMasterId r:id="rId23"/>
  </p:handoutMasterIdLst>
  <p:sldIdLst>
    <p:sldId id="285" r:id="rId5"/>
    <p:sldId id="286" r:id="rId6"/>
    <p:sldId id="287" r:id="rId7"/>
    <p:sldId id="316" r:id="rId8"/>
    <p:sldId id="298" r:id="rId9"/>
    <p:sldId id="315" r:id="rId10"/>
    <p:sldId id="317" r:id="rId11"/>
    <p:sldId id="292" r:id="rId12"/>
    <p:sldId id="300" r:id="rId13"/>
    <p:sldId id="320" r:id="rId14"/>
    <p:sldId id="321" r:id="rId15"/>
    <p:sldId id="322" r:id="rId16"/>
    <p:sldId id="319" r:id="rId17"/>
    <p:sldId id="308" r:id="rId18"/>
    <p:sldId id="310" r:id="rId19"/>
    <p:sldId id="313" r:id="rId20"/>
    <p:sldId id="31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231C"/>
    <a:srgbClr val="86A5AA"/>
    <a:srgbClr val="FF0044"/>
    <a:srgbClr val="EB7558"/>
    <a:srgbClr val="FFE662"/>
    <a:srgbClr val="DD8047"/>
    <a:srgbClr val="EAE8E8"/>
    <a:srgbClr val="7D97D5"/>
    <a:srgbClr val="15458D"/>
    <a:srgbClr val="4FB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/>
    <p:restoredTop sz="96159"/>
  </p:normalViewPr>
  <p:slideViewPr>
    <p:cSldViewPr snapToGrid="0">
      <p:cViewPr varScale="1">
        <p:scale>
          <a:sx n="124" d="100"/>
          <a:sy n="124" d="100"/>
        </p:scale>
        <p:origin x="600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18E8DC-69E2-4266-975E-1FBE342845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B4F4E-31C1-486F-826C-CCBF7F3869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7581E-F3B0-4B71-B23F-716D82C16F6F}" type="datetimeFigureOut">
              <a:rPr lang="en-US" smtClean="0"/>
              <a:t>12/2/22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C0DA96-F242-44BF-A76A-323AFFFAC0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C3F85E-D517-4B8E-A2CA-187D5273BF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CFC9B-5255-4D4C-8E68-11BB402AE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9979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BF055-E5ED-7B42-80F5-B65B55E432A2}" type="datetimeFigureOut">
              <a:rPr lang="en-US" smtClean="0"/>
              <a:t>12/2/22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3DEE0-05DE-8B46-8D14-DA3C78C4C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384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332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02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1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49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77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24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81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18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35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352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649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06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74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7765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11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077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11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5D3CB8E-5B7A-8BC0-02D8-37FC9912E7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3075" y="6147117"/>
            <a:ext cx="3625850" cy="3657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86A5AA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95CD921-D956-7906-199D-08C36882ED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440" y="5649277"/>
            <a:ext cx="642112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86A5AA"/>
                </a:solidFill>
              </a:defRPr>
            </a:lvl1pPr>
          </a:lstStyle>
          <a:p>
            <a:pPr lvl="0"/>
            <a:r>
              <a:rPr lang="en-US" dirty="0"/>
              <a:t>Conference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7517B9-9DEB-4078-588A-982570925DAB}"/>
              </a:ext>
            </a:extLst>
          </p:cNvPr>
          <p:cNvSpPr txBox="1"/>
          <p:nvPr/>
        </p:nvSpPr>
        <p:spPr>
          <a:xfrm>
            <a:off x="3827943" y="5020548"/>
            <a:ext cx="4536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0231C"/>
                </a:solidFill>
              </a:rPr>
              <a:t>NASA </a:t>
            </a:r>
            <a:r>
              <a:rPr lang="en-US" dirty="0" err="1">
                <a:solidFill>
                  <a:srgbClr val="90231C"/>
                </a:solidFill>
              </a:rPr>
              <a:t>AeroFusion</a:t>
            </a:r>
            <a:r>
              <a:rPr lang="en-US" dirty="0">
                <a:solidFill>
                  <a:srgbClr val="90231C"/>
                </a:solidFill>
              </a:rPr>
              <a:t>-MLUQ Early Career Initiative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575871-FD2C-8A1E-FDDF-F20E18F4FF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85440" y="4521518"/>
            <a:ext cx="642112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90231C"/>
                </a:solidFill>
              </a:defRPr>
            </a:lvl1pPr>
          </a:lstStyle>
          <a:p>
            <a:pPr lvl="0"/>
            <a:r>
              <a:rPr lang="en-US" dirty="0"/>
              <a:t>Organization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8D53D2-6BD3-A892-B916-CECD7AB4CDF1}"/>
              </a:ext>
            </a:extLst>
          </p:cNvPr>
          <p:cNvSpPr txBox="1"/>
          <p:nvPr/>
        </p:nvSpPr>
        <p:spPr>
          <a:xfrm>
            <a:off x="0" y="6273225"/>
            <a:ext cx="7129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1" dirty="0">
                <a:solidFill>
                  <a:srgbClr val="86A5AA"/>
                </a:solidFill>
              </a:rPr>
              <a:t>This material is a work of the U.S. Government</a:t>
            </a:r>
          </a:p>
          <a:p>
            <a:pPr algn="l"/>
            <a:r>
              <a:rPr lang="en-US" sz="1600" i="1" dirty="0">
                <a:solidFill>
                  <a:srgbClr val="86A5AA"/>
                </a:solidFill>
              </a:rPr>
              <a:t>and is not subject to copyright protection in the United States.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7C428BA-55DB-66AB-B759-DEFEBB831B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9639" y="3469640"/>
            <a:ext cx="10352721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Authors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0192A59-EBFB-9DDA-FB93-1DA32DF233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9639" y="2072640"/>
            <a:ext cx="10352722" cy="13563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Title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63FD78-B7B2-7BCC-47F5-5B2A5DB09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517" y="690563"/>
            <a:ext cx="2194560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DF9274-42E5-14FE-A298-E9AED13CC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7392" y="4607877"/>
            <a:ext cx="2165685" cy="2194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CD6972-4D51-B982-4CAF-848B53FF32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43" b="1925"/>
          <a:stretch/>
        </p:blipFill>
        <p:spPr>
          <a:xfrm>
            <a:off x="-207508" y="-11112"/>
            <a:ext cx="3282242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769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92961-CEFF-F74F-AF25-DD5B077B3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A01FE-F6E6-134E-BC45-6B59DB0E3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109E87A-CF18-08AA-F951-F38E1391F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FD1726-0F81-A35A-F693-EF98519D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Placeholder 9" descr="Shape&#10;&#10;Description automatically generated with low confidence">
            <a:extLst>
              <a:ext uri="{FF2B5EF4-FFF2-40B4-BE49-F238E27FC236}">
                <a16:creationId xmlns:a16="http://schemas.microsoft.com/office/drawing/2014/main" id="{B8A0EF27-FB9C-0F03-F952-795CBF1BA5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12" r="16312"/>
          <a:stretch>
            <a:fillRect/>
          </a:stretch>
        </p:blipFill>
        <p:spPr>
          <a:xfrm>
            <a:off x="9844945" y="5663260"/>
            <a:ext cx="1180407" cy="118040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92CC0E1-B944-CEB4-87A0-2E8E8AF69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839" y="6199276"/>
            <a:ext cx="914400" cy="44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231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8AEA7-D9C0-4145-92F5-BB6512A37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5BE94C-66DD-BF44-B3AF-A76BF6859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EBE47-89F4-0E46-90BB-1B36F0CEC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D74A9-6E91-3B40-A38A-EC685486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Placeholder 9" descr="Shape&#10;&#10;Description automatically generated with low confidence">
            <a:extLst>
              <a:ext uri="{FF2B5EF4-FFF2-40B4-BE49-F238E27FC236}">
                <a16:creationId xmlns:a16="http://schemas.microsoft.com/office/drawing/2014/main" id="{19AD3BB2-D363-11E8-389F-38DFAB282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12" r="16312"/>
          <a:stretch>
            <a:fillRect/>
          </a:stretch>
        </p:blipFill>
        <p:spPr>
          <a:xfrm>
            <a:off x="9844945" y="5663260"/>
            <a:ext cx="1180407" cy="118040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AB14F73-0887-B191-0319-3D269BB7E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839" y="6199276"/>
            <a:ext cx="914400" cy="44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132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EAD7D-8E6E-3B45-8C5A-A17159E66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5223A-19DD-6D4E-BDF6-6C1FE3BF6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35C9E9-9978-1C41-B028-29D896BBD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4967D92-8FE3-2005-BAA6-8904A4F3F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033DAE1-CA8E-0293-DDA4-7955F89A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Placeholder 9" descr="Shape&#10;&#10;Description automatically generated with low confidence">
            <a:extLst>
              <a:ext uri="{FF2B5EF4-FFF2-40B4-BE49-F238E27FC236}">
                <a16:creationId xmlns:a16="http://schemas.microsoft.com/office/drawing/2014/main" id="{5B59D9A1-2AFD-A3E0-7442-7F585AA0B5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12" r="16312"/>
          <a:stretch>
            <a:fillRect/>
          </a:stretch>
        </p:blipFill>
        <p:spPr>
          <a:xfrm>
            <a:off x="9844945" y="5663260"/>
            <a:ext cx="1180407" cy="1180407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6C1887-E95C-D765-AE0E-29B52FCE8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839" y="6199276"/>
            <a:ext cx="914400" cy="44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06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814857E-1C28-C90E-5C98-9A8573249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8" y="365125"/>
            <a:ext cx="9454662" cy="6188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63668E-2C44-2BD2-74D4-01487E17A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FDC5BA-D79A-0E13-EC08-AA997B511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Placeholder 9" descr="Shape&#10;&#10;Description automatically generated with low confidence">
            <a:extLst>
              <a:ext uri="{FF2B5EF4-FFF2-40B4-BE49-F238E27FC236}">
                <a16:creationId xmlns:a16="http://schemas.microsoft.com/office/drawing/2014/main" id="{E871877C-A928-A79A-1A0E-627AE1AB8B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12" r="16312"/>
          <a:stretch>
            <a:fillRect/>
          </a:stretch>
        </p:blipFill>
        <p:spPr>
          <a:xfrm>
            <a:off x="9844945" y="5663260"/>
            <a:ext cx="1180407" cy="11804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B3926A-3878-BF33-C6FB-F5E7D55DE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839" y="6199276"/>
            <a:ext cx="914400" cy="44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462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54640-1DF7-5D48-8176-2B639C7C5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C06A9-30D3-BF4F-9C76-9DDFEF450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68249-2D7F-E145-8A91-F81CF8498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A987428-CB64-564C-A8E5-1C1F8FC6F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110C4EF-6725-70F7-492C-F1306C0BC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Placeholder 9" descr="Shape&#10;&#10;Description automatically generated with low confidence">
            <a:extLst>
              <a:ext uri="{FF2B5EF4-FFF2-40B4-BE49-F238E27FC236}">
                <a16:creationId xmlns:a16="http://schemas.microsoft.com/office/drawing/2014/main" id="{02D33D26-9A00-4704-D3B8-11DF8922A6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12" r="16312"/>
          <a:stretch>
            <a:fillRect/>
          </a:stretch>
        </p:blipFill>
        <p:spPr>
          <a:xfrm>
            <a:off x="9844945" y="5663260"/>
            <a:ext cx="1180407" cy="1180407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4918FAB-283E-872A-64A1-2D3A49D9C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839" y="6199276"/>
            <a:ext cx="914400" cy="44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161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FD4CB-5081-084D-9245-84FCA405A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914AAC-B08B-8840-8A82-D1347D7097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B3CB0-3B9C-ED4D-B044-A636295A5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AE805D-E021-3859-0F2C-9A11BFD57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F95383C-8074-D605-1C45-E1D237185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Placeholder 9" descr="Shape&#10;&#10;Description automatically generated with low confidence">
            <a:extLst>
              <a:ext uri="{FF2B5EF4-FFF2-40B4-BE49-F238E27FC236}">
                <a16:creationId xmlns:a16="http://schemas.microsoft.com/office/drawing/2014/main" id="{1527D44A-4BCD-8BDF-3ED7-C699F3E6D1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12" r="16312"/>
          <a:stretch>
            <a:fillRect/>
          </a:stretch>
        </p:blipFill>
        <p:spPr>
          <a:xfrm>
            <a:off x="9844945" y="5663260"/>
            <a:ext cx="1180407" cy="1180407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75DEF5D-406C-AABA-C6B9-99DABE0AA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839" y="6199276"/>
            <a:ext cx="914400" cy="44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068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6982BA4-656A-62E6-5661-632185A7728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918517" y="148908"/>
            <a:ext cx="2194560" cy="21945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90231C"/>
                </a:solidFill>
              </a:defRPr>
            </a:lvl1pPr>
          </a:lstStyle>
          <a:p>
            <a:r>
              <a:rPr lang="en-US" dirty="0"/>
              <a:t>Org. Seal</a:t>
            </a:r>
          </a:p>
          <a:p>
            <a:r>
              <a:rPr lang="en-US" dirty="0"/>
              <a:t>(max. 2.4” diam.)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0192A59-EBFB-9DDA-FB93-1DA32DF233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9639" y="2072640"/>
            <a:ext cx="10352722" cy="13563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Title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575871-FD2C-8A1E-FDDF-F20E18F4FF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85440" y="4521518"/>
            <a:ext cx="642112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90231C"/>
                </a:solidFill>
              </a:defRPr>
            </a:lvl1pPr>
          </a:lstStyle>
          <a:p>
            <a:pPr lvl="0"/>
            <a:r>
              <a:rPr lang="en-US" dirty="0"/>
              <a:t>Organization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95CD921-D956-7906-199D-08C36882ED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440" y="5649277"/>
            <a:ext cx="642112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86A5AA"/>
                </a:solidFill>
              </a:defRPr>
            </a:lvl1pPr>
          </a:lstStyle>
          <a:p>
            <a:pPr lvl="0"/>
            <a:r>
              <a:rPr lang="en-US" dirty="0"/>
              <a:t>Conference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5D3CB8E-5B7A-8BC0-02D8-37FC9912E7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3075" y="6147117"/>
            <a:ext cx="3625850" cy="3657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86A5AA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7C428BA-55DB-66AB-B759-DEFEBB831B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9639" y="3469640"/>
            <a:ext cx="10352721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Authors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809AA7-29AF-6DCC-A217-CB6B8A8B71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43" b="1925"/>
          <a:stretch/>
        </p:blipFill>
        <p:spPr>
          <a:xfrm>
            <a:off x="-207508" y="-11112"/>
            <a:ext cx="3282242" cy="2514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E8A58C-4AF2-B2C0-43A7-C0EBDDC024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7392" y="4607877"/>
            <a:ext cx="2165685" cy="21945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13AC55-25DC-5A0E-752E-5982F01F460D}"/>
              </a:ext>
            </a:extLst>
          </p:cNvPr>
          <p:cNvSpPr txBox="1"/>
          <p:nvPr userDrawn="1"/>
        </p:nvSpPr>
        <p:spPr>
          <a:xfrm>
            <a:off x="3827943" y="5020548"/>
            <a:ext cx="4536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0231C"/>
                </a:solidFill>
              </a:rPr>
              <a:t>NASA </a:t>
            </a:r>
            <a:r>
              <a:rPr lang="en-US" dirty="0" err="1">
                <a:solidFill>
                  <a:srgbClr val="90231C"/>
                </a:solidFill>
              </a:rPr>
              <a:t>AeroFusion</a:t>
            </a:r>
            <a:r>
              <a:rPr lang="en-US" dirty="0">
                <a:solidFill>
                  <a:srgbClr val="90231C"/>
                </a:solidFill>
              </a:rPr>
              <a:t>-MLUQ Early Career Initiative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8A1DEE-5BD7-DB22-2ABA-008F4ADECB55}"/>
              </a:ext>
            </a:extLst>
          </p:cNvPr>
          <p:cNvSpPr txBox="1"/>
          <p:nvPr userDrawn="1"/>
        </p:nvSpPr>
        <p:spPr>
          <a:xfrm>
            <a:off x="0" y="6273225"/>
            <a:ext cx="7129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1" dirty="0">
                <a:solidFill>
                  <a:srgbClr val="86A5AA"/>
                </a:solidFill>
              </a:rPr>
              <a:t>This material is a work of the U.S. Government</a:t>
            </a:r>
          </a:p>
          <a:p>
            <a:pPr algn="l"/>
            <a:r>
              <a:rPr lang="en-US" sz="1600" i="1" dirty="0">
                <a:solidFill>
                  <a:srgbClr val="86A5AA"/>
                </a:solidFill>
              </a:rPr>
              <a:t>and is not subject to copyright protection in the United States.</a:t>
            </a:r>
          </a:p>
        </p:txBody>
      </p:sp>
    </p:spTree>
    <p:extLst>
      <p:ext uri="{BB962C8B-B14F-4D97-AF65-F5344CB8AC3E}">
        <p14:creationId xmlns:p14="http://schemas.microsoft.com/office/powerpoint/2010/main" val="2535569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6982BA4-656A-62E6-5661-632185A7728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918517" y="148908"/>
            <a:ext cx="2194560" cy="21945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90231C"/>
                </a:solidFill>
              </a:defRPr>
            </a:lvl1pPr>
          </a:lstStyle>
          <a:p>
            <a:r>
              <a:rPr lang="en-US" dirty="0"/>
              <a:t>Org. Seal</a:t>
            </a:r>
          </a:p>
          <a:p>
            <a:r>
              <a:rPr lang="en-US" dirty="0"/>
              <a:t>(max. 2.4” diam.)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CD6972-4D51-B982-4CAF-848B53FF32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43" b="1925"/>
          <a:stretch/>
        </p:blipFill>
        <p:spPr>
          <a:xfrm>
            <a:off x="-207508" y="-11112"/>
            <a:ext cx="3282242" cy="2514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DF9274-42E5-14FE-A298-E9AED13CC7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7392" y="4607877"/>
            <a:ext cx="2165685" cy="219456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0192A59-EBFB-9DDA-FB93-1DA32DF233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9639" y="2072640"/>
            <a:ext cx="10352722" cy="13563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Title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575871-FD2C-8A1E-FDDF-F20E18F4FF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85440" y="4521518"/>
            <a:ext cx="642112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90231C"/>
                </a:solidFill>
              </a:defRPr>
            </a:lvl1pPr>
          </a:lstStyle>
          <a:p>
            <a:pPr lvl="0"/>
            <a:r>
              <a:rPr lang="en-US" dirty="0"/>
              <a:t>Organization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7517B9-9DEB-4078-588A-982570925DAB}"/>
              </a:ext>
            </a:extLst>
          </p:cNvPr>
          <p:cNvSpPr txBox="1"/>
          <p:nvPr userDrawn="1"/>
        </p:nvSpPr>
        <p:spPr>
          <a:xfrm>
            <a:off x="3827943" y="5020548"/>
            <a:ext cx="4536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0231C"/>
                </a:solidFill>
              </a:rPr>
              <a:t>NASA </a:t>
            </a:r>
            <a:r>
              <a:rPr lang="en-US" dirty="0" err="1">
                <a:solidFill>
                  <a:srgbClr val="90231C"/>
                </a:solidFill>
              </a:rPr>
              <a:t>AeroFusion</a:t>
            </a:r>
            <a:r>
              <a:rPr lang="en-US" dirty="0">
                <a:solidFill>
                  <a:srgbClr val="90231C"/>
                </a:solidFill>
              </a:rPr>
              <a:t>-MLUQ Early Career Initiative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95CD921-D956-7906-199D-08C36882ED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440" y="5649277"/>
            <a:ext cx="642112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86A5AA"/>
                </a:solidFill>
              </a:defRPr>
            </a:lvl1pPr>
          </a:lstStyle>
          <a:p>
            <a:pPr lvl="0"/>
            <a:r>
              <a:rPr lang="en-US" dirty="0"/>
              <a:t>Conference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5D3CB8E-5B7A-8BC0-02D8-37FC9912E7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3075" y="6147117"/>
            <a:ext cx="3625850" cy="3657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86A5AA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8D53D2-6BD3-A892-B916-CECD7AB4CDF1}"/>
              </a:ext>
            </a:extLst>
          </p:cNvPr>
          <p:cNvSpPr txBox="1"/>
          <p:nvPr userDrawn="1"/>
        </p:nvSpPr>
        <p:spPr>
          <a:xfrm>
            <a:off x="0" y="6273225"/>
            <a:ext cx="7129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1" dirty="0">
                <a:solidFill>
                  <a:srgbClr val="86A5AA"/>
                </a:solidFill>
              </a:rPr>
              <a:t>This material is a work of the U.S. Government</a:t>
            </a:r>
          </a:p>
          <a:p>
            <a:pPr algn="l"/>
            <a:r>
              <a:rPr lang="en-US" sz="1600" i="1" dirty="0">
                <a:solidFill>
                  <a:srgbClr val="86A5AA"/>
                </a:solidFill>
              </a:rPr>
              <a:t>and is not subject to copyright protection in the United States.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7C428BA-55DB-66AB-B759-DEFEBB831B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9639" y="3469640"/>
            <a:ext cx="10352721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pPr lvl="0"/>
            <a:r>
              <a:rPr lang="en-US" dirty="0"/>
              <a:t>Authors</a:t>
            </a:r>
          </a:p>
        </p:txBody>
      </p:sp>
    </p:spTree>
    <p:extLst>
      <p:ext uri="{BB962C8B-B14F-4D97-AF65-F5344CB8AC3E}">
        <p14:creationId xmlns:p14="http://schemas.microsoft.com/office/powerpoint/2010/main" val="2128275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814857E-1C28-C90E-5C98-9A8573249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138" y="365125"/>
            <a:ext cx="9454662" cy="6188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63668E-2C44-2BD2-74D4-01487E17A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BFDC5BA-D79A-0E13-EC08-AA997B511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77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994595D-EB37-0D84-9ABD-047A16138D1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343" r="6061" b="1925"/>
          <a:stretch/>
        </p:blipFill>
        <p:spPr>
          <a:xfrm>
            <a:off x="11021813" y="5899149"/>
            <a:ext cx="1121208" cy="914400"/>
          </a:xfrm>
          <a:prstGeom prst="rect">
            <a:avLst/>
          </a:prstGeom>
        </p:spPr>
      </p:pic>
      <p:sp>
        <p:nvSpPr>
          <p:cNvPr id="11" name="Picture Placeholder 23">
            <a:extLst>
              <a:ext uri="{FF2B5EF4-FFF2-40B4-BE49-F238E27FC236}">
                <a16:creationId xmlns:a16="http://schemas.microsoft.com/office/drawing/2014/main" id="{4E5927E4-1B1E-4F26-2B91-D2537BCBE90F}"/>
              </a:ext>
            </a:extLst>
          </p:cNvPr>
          <p:cNvSpPr txBox="1">
            <a:spLocks noChangeAspect="1"/>
          </p:cNvSpPr>
          <p:nvPr/>
        </p:nvSpPr>
        <p:spPr>
          <a:xfrm>
            <a:off x="10130273" y="5899149"/>
            <a:ext cx="914400" cy="914400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90231C"/>
                </a:solidFill>
              </a:rPr>
              <a:t>Org. Seal</a:t>
            </a:r>
          </a:p>
          <a:p>
            <a:r>
              <a:rPr lang="en-US" dirty="0">
                <a:solidFill>
                  <a:srgbClr val="90231C"/>
                </a:solidFill>
              </a:rPr>
              <a:t>(max. 1” diam.)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E42B30-DE16-6D47-9146-1DDF8FBA2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518" y="365125"/>
            <a:ext cx="11504964" cy="6188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65198F-9609-2149-98D1-B264BEB33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518" y="1170945"/>
            <a:ext cx="11504964" cy="4979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3C06048-FE0F-E441-A417-32471C0C7F33}"/>
              </a:ext>
            </a:extLst>
          </p:cNvPr>
          <p:cNvCxnSpPr>
            <a:cxnSpLocks/>
          </p:cNvCxnSpPr>
          <p:nvPr/>
        </p:nvCxnSpPr>
        <p:spPr>
          <a:xfrm>
            <a:off x="343518" y="1014995"/>
            <a:ext cx="11504964" cy="0"/>
          </a:xfrm>
          <a:prstGeom prst="line">
            <a:avLst/>
          </a:prstGeom>
          <a:ln w="47625">
            <a:gradFill flip="none" rotWithShape="1">
              <a:gsLst>
                <a:gs pos="75000">
                  <a:srgbClr val="90231C"/>
                </a:gs>
                <a:gs pos="25000">
                  <a:srgbClr val="86A5AA"/>
                </a:gs>
                <a:gs pos="95000">
                  <a:srgbClr val="FF004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97B5174-D397-0913-AAC4-E056114BC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7B26CFC-8333-1753-F798-29F7E7B79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Placeholder 9" descr="Shape&#10;&#10;Description automatically generated with low confidence">
            <a:extLst>
              <a:ext uri="{FF2B5EF4-FFF2-40B4-BE49-F238E27FC236}">
                <a16:creationId xmlns:a16="http://schemas.microsoft.com/office/drawing/2014/main" id="{09AF4A3F-A904-5E5B-6825-E9DA8EA94B22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6312" r="16312"/>
          <a:stretch>
            <a:fillRect/>
          </a:stretch>
        </p:blipFill>
        <p:spPr>
          <a:xfrm>
            <a:off x="9844945" y="5663260"/>
            <a:ext cx="1180407" cy="1180407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577C242D-A8B8-BF96-600C-E6FB78895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839" y="6199276"/>
            <a:ext cx="914400" cy="44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2FBF7B-CE96-059F-F15D-8FBC9395B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t="1343" r="6061" b="1925"/>
          <a:stretch/>
        </p:blipFill>
        <p:spPr>
          <a:xfrm>
            <a:off x="11021813" y="5899149"/>
            <a:ext cx="1121208" cy="914400"/>
          </a:xfrm>
          <a:prstGeom prst="rect">
            <a:avLst/>
          </a:prstGeom>
        </p:spPr>
      </p:pic>
      <p:sp>
        <p:nvSpPr>
          <p:cNvPr id="10" name="Picture Placeholder 23">
            <a:extLst>
              <a:ext uri="{FF2B5EF4-FFF2-40B4-BE49-F238E27FC236}">
                <a16:creationId xmlns:a16="http://schemas.microsoft.com/office/drawing/2014/main" id="{C4B9E348-ABE1-CBCE-FD26-FAE6885E5A8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10130273" y="5899149"/>
            <a:ext cx="914400" cy="914400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90231C"/>
                </a:solidFill>
              </a:rPr>
              <a:t>Org. Seal</a:t>
            </a:r>
          </a:p>
          <a:p>
            <a:r>
              <a:rPr lang="en-US" dirty="0">
                <a:solidFill>
                  <a:srgbClr val="90231C"/>
                </a:solidFill>
              </a:rPr>
              <a:t>(max. 1” diam.)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0BD8FC5-86F2-74CB-6A96-B8ABD129A48E}"/>
              </a:ext>
            </a:extLst>
          </p:cNvPr>
          <p:cNvCxnSpPr>
            <a:cxnSpLocks/>
          </p:cNvCxnSpPr>
          <p:nvPr userDrawn="1"/>
        </p:nvCxnSpPr>
        <p:spPr>
          <a:xfrm>
            <a:off x="343518" y="1014995"/>
            <a:ext cx="11504964" cy="0"/>
          </a:xfrm>
          <a:prstGeom prst="line">
            <a:avLst/>
          </a:prstGeom>
          <a:ln w="47625">
            <a:gradFill flip="none" rotWithShape="1">
              <a:gsLst>
                <a:gs pos="75000">
                  <a:srgbClr val="90231C"/>
                </a:gs>
                <a:gs pos="25000">
                  <a:srgbClr val="86A5AA"/>
                </a:gs>
                <a:gs pos="95000">
                  <a:srgbClr val="FF004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866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49" r:id="rId9"/>
    <p:sldLayoutId id="2147483655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F97538-D88F-71E9-0CE4-E04F9D0E79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85440" y="4088674"/>
            <a:ext cx="6421120" cy="890044"/>
          </a:xfrm>
        </p:spPr>
        <p:txBody>
          <a:bodyPr>
            <a:normAutofit fontScale="92500"/>
          </a:bodyPr>
          <a:lstStyle/>
          <a:p>
            <a:r>
              <a:rPr lang="en-US" baseline="30000" dirty="0"/>
              <a:t>1</a:t>
            </a:r>
            <a:r>
              <a:rPr lang="en-US" dirty="0"/>
              <a:t>North Carolina State University, </a:t>
            </a:r>
            <a:r>
              <a:rPr lang="en-US" baseline="30000" dirty="0"/>
              <a:t>2</a:t>
            </a:r>
            <a:r>
              <a:rPr lang="en-US" dirty="0"/>
              <a:t>NASA Langley Research Center, </a:t>
            </a:r>
            <a:r>
              <a:rPr lang="en-US" baseline="30000" dirty="0"/>
              <a:t>3</a:t>
            </a:r>
            <a:r>
              <a:rPr lang="en-US" dirty="0"/>
              <a:t>University of Southern California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CBD01A-012F-AA8C-CFBB-4422F7D259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SciTech 2023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D6A916-5378-41DC-F464-F82D16CF8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Jan. 25, 2023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817BB472-9B78-5705-69EF-86A5487D4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517" y="690563"/>
            <a:ext cx="2194560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3457EFC-0689-0E2E-6CE4-74F0950696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9639" y="2072640"/>
            <a:ext cx="10352722" cy="1356360"/>
          </a:xfrm>
        </p:spPr>
        <p:txBody>
          <a:bodyPr>
            <a:normAutofit fontScale="92500"/>
          </a:bodyPr>
          <a:lstStyle/>
          <a:p>
            <a:r>
              <a:rPr lang="en-US" dirty="0"/>
              <a:t>Quantifying Emergent Fluid Dynamics Using Reynolds-Interpolated Fluid Reduced-Order Models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93DE5-E9C7-31E4-84C7-A5394A4009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9639" y="3469640"/>
            <a:ext cx="10352721" cy="457200"/>
          </a:xfrm>
        </p:spPr>
        <p:txBody>
          <a:bodyPr/>
          <a:lstStyle/>
          <a:p>
            <a:r>
              <a:rPr lang="en-US" dirty="0"/>
              <a:t>Chris Edwards</a:t>
            </a:r>
            <a:r>
              <a:rPr lang="en-US" baseline="30000" dirty="0"/>
              <a:t>1</a:t>
            </a:r>
            <a:r>
              <a:rPr lang="en-US" dirty="0"/>
              <a:t>, Michael W. Lee</a:t>
            </a:r>
            <a:r>
              <a:rPr lang="en-US" baseline="30000" dirty="0"/>
              <a:t>2</a:t>
            </a:r>
            <a:r>
              <a:rPr lang="en-US" dirty="0"/>
              <a:t>, Donya Ramezanian</a:t>
            </a:r>
            <a:r>
              <a:rPr lang="en-US" baseline="30000" dirty="0"/>
              <a:t>3</a:t>
            </a:r>
            <a:r>
              <a:rPr lang="en-US" dirty="0"/>
              <a:t>, Ralph C. Smith</a:t>
            </a:r>
            <a:r>
              <a:rPr lang="en-US" baseline="30000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589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Motivation</a:t>
            </a: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General approach</a:t>
            </a: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Derivation and comparison of methods</a:t>
            </a:r>
          </a:p>
          <a:p>
            <a:pPr lvl="1"/>
            <a:r>
              <a:rPr lang="en-US" sz="2800" dirty="0">
                <a:latin typeface="Helvetica" pitchFamily="2" charset="0"/>
              </a:rPr>
              <a:t>Spanning Reduced-order Model</a:t>
            </a:r>
          </a:p>
          <a:p>
            <a:pPr lvl="1"/>
            <a:r>
              <a:rPr lang="en-US" sz="2800" dirty="0">
                <a:latin typeface="Helvetica" pitchFamily="2" charset="0"/>
              </a:rPr>
              <a:t>Basis Concatenation</a:t>
            </a:r>
          </a:p>
          <a:p>
            <a:pPr lvl="1"/>
            <a:r>
              <a:rPr lang="en-US" sz="2800" dirty="0">
                <a:latin typeface="Helvetica" pitchFamily="2" charset="0"/>
              </a:rPr>
              <a:t>Basis Interpolation</a:t>
            </a: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Conclusion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848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18" y="1170945"/>
            <a:ext cx="11504964" cy="518540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Helvetica" pitchFamily="2" charset="0"/>
              </a:rPr>
              <a:t>Planetary entry, descent, and landing</a:t>
            </a:r>
          </a:p>
          <a:p>
            <a:endParaRPr lang="en-US" sz="2400" dirty="0">
              <a:latin typeface="Helvetica" pitchFamily="2" charset="0"/>
            </a:endParaRPr>
          </a:p>
          <a:p>
            <a:r>
              <a:rPr lang="en-US" sz="2400" dirty="0">
                <a:latin typeface="Helvetica" pitchFamily="2" charset="0"/>
              </a:rPr>
              <a:t>Uncertainty Quantification (UQ):</a:t>
            </a:r>
          </a:p>
          <a:p>
            <a:pPr lvl="1"/>
            <a:r>
              <a:rPr lang="en-US" dirty="0">
                <a:latin typeface="Helvetica" pitchFamily="2" charset="0"/>
              </a:rPr>
              <a:t>Bayesian Markov Chain Monte Carlo techniques</a:t>
            </a:r>
          </a:p>
          <a:p>
            <a:pPr lvl="1"/>
            <a:r>
              <a:rPr lang="en-US" dirty="0">
                <a:latin typeface="Helvetica" pitchFamily="2" charset="0"/>
              </a:rPr>
              <a:t>Requires numerous model evaluations O(10</a:t>
            </a:r>
            <a:r>
              <a:rPr lang="en-US" baseline="30000" dirty="0">
                <a:latin typeface="Helvetica" pitchFamily="2" charset="0"/>
              </a:rPr>
              <a:t>4</a:t>
            </a:r>
            <a:r>
              <a:rPr lang="en-US" dirty="0">
                <a:latin typeface="Helvetica" pitchFamily="2" charset="0"/>
              </a:rPr>
              <a:t>)</a:t>
            </a:r>
          </a:p>
          <a:p>
            <a:pPr lvl="1"/>
            <a:endParaRPr lang="en-US" dirty="0">
              <a:latin typeface="Helvetica" pitchFamily="2" charset="0"/>
            </a:endParaRPr>
          </a:p>
          <a:p>
            <a:r>
              <a:rPr lang="en-US" sz="2400" dirty="0">
                <a:latin typeface="Helvetica" pitchFamily="2" charset="0"/>
              </a:rPr>
              <a:t>High-Fidelity </a:t>
            </a:r>
            <a:r>
              <a:rPr lang="en-US" sz="2400" dirty="0">
                <a:solidFill>
                  <a:srgbClr val="000000"/>
                </a:solidFill>
                <a:effectLst/>
                <a:latin typeface="Helvetica" pitchFamily="2" charset="0"/>
              </a:rPr>
              <a:t>computational fluid dynamics (CFD) simulations are computationally expensive –&gt; Reduced-order Models (ROMs)</a:t>
            </a:r>
          </a:p>
          <a:p>
            <a:endParaRPr lang="en-US" sz="24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Helvetica" pitchFamily="2" charset="0"/>
              </a:rPr>
              <a:t>Parametric ROMs:</a:t>
            </a:r>
          </a:p>
          <a:p>
            <a:pPr lvl="1"/>
            <a:r>
              <a:rPr lang="en-US" dirty="0">
                <a:solidFill>
                  <a:srgbClr val="000000"/>
                </a:solidFill>
                <a:effectLst/>
                <a:latin typeface="Helvetica" pitchFamily="2" charset="0"/>
              </a:rPr>
              <a:t>Goal: Accurately simulate fluid physics at parameter points not included in the reference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146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4AE2492-A0C5-8073-687D-D7DA6BE3F7D5}"/>
              </a:ext>
            </a:extLst>
          </p:cNvPr>
          <p:cNvSpPr/>
          <p:nvPr/>
        </p:nvSpPr>
        <p:spPr>
          <a:xfrm>
            <a:off x="6762585" y="4969565"/>
            <a:ext cx="1359672" cy="134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98E546-0CB4-E6D0-6A55-471038559065}"/>
              </a:ext>
            </a:extLst>
          </p:cNvPr>
          <p:cNvSpPr/>
          <p:nvPr/>
        </p:nvSpPr>
        <p:spPr>
          <a:xfrm>
            <a:off x="9406925" y="3077155"/>
            <a:ext cx="1419308" cy="1402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A92B5C-E1B3-E9A7-0B3C-7D3570FFD160}"/>
              </a:ext>
            </a:extLst>
          </p:cNvPr>
          <p:cNvSpPr/>
          <p:nvPr/>
        </p:nvSpPr>
        <p:spPr>
          <a:xfrm>
            <a:off x="6754633" y="3077155"/>
            <a:ext cx="1419308" cy="1402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8EB581-E242-EF43-FBAA-DABE1E41F466}"/>
              </a:ext>
            </a:extLst>
          </p:cNvPr>
          <p:cNvSpPr/>
          <p:nvPr/>
        </p:nvSpPr>
        <p:spPr>
          <a:xfrm>
            <a:off x="9407718" y="1276318"/>
            <a:ext cx="1367624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A7B56B-C7BC-79C7-D5D4-B1DD6339D14E}"/>
              </a:ext>
            </a:extLst>
          </p:cNvPr>
          <p:cNvSpPr/>
          <p:nvPr/>
        </p:nvSpPr>
        <p:spPr>
          <a:xfrm>
            <a:off x="6754633" y="1276318"/>
            <a:ext cx="1367624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C84FCF1-EB39-DFEA-F563-BFA51A6BA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18" y="1170944"/>
            <a:ext cx="5861339" cy="5550529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Collect high-fidelity data at few parameter points (Reynolds no.)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Helvetica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Helvetica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Extract coherent structures (POD)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Helvetica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Helvetica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Helvetica" pitchFamily="2" charset="0"/>
              </a:rPr>
              <a:t>Use reduced-order model to predict flow physics at any intermediate parameter point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General Approach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8418CE23-5B97-70E8-9132-8EA12E1A6C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603" t="5179" r="8017" b="5536"/>
          <a:stretch/>
        </p:blipFill>
        <p:spPr>
          <a:xfrm>
            <a:off x="6479179" y="1135612"/>
            <a:ext cx="2139693" cy="1645920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FDBDFC02-A4A8-2497-D091-72B8E13CD0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604" t="5179" r="8015" b="5536"/>
          <a:stretch/>
        </p:blipFill>
        <p:spPr>
          <a:xfrm>
            <a:off x="9130938" y="1135612"/>
            <a:ext cx="2139695" cy="1645920"/>
          </a:xfrm>
          <a:prstGeom prst="rect">
            <a:avLst/>
          </a:prstGeom>
        </p:spPr>
      </p:pic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C007CFF9-28A8-2F65-88BA-0A2C60C3CA4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603" t="5536" r="10397" b="5179"/>
          <a:stretch/>
        </p:blipFill>
        <p:spPr>
          <a:xfrm>
            <a:off x="6479176" y="2933170"/>
            <a:ext cx="2139696" cy="1698170"/>
          </a:xfrm>
          <a:prstGeom prst="rect">
            <a:avLst/>
          </a:prstGeom>
        </p:spPr>
      </p:pic>
      <p:pic>
        <p:nvPicPr>
          <p:cNvPr id="13" name="Picture 12" descr="Chart&#10;&#10;Description automatically generated">
            <a:extLst>
              <a:ext uri="{FF2B5EF4-FFF2-40B4-BE49-F238E27FC236}">
                <a16:creationId xmlns:a16="http://schemas.microsoft.com/office/drawing/2014/main" id="{59999B46-DDE2-2CA1-8940-904437D168F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603" t="5536" r="10397" b="5179"/>
          <a:stretch/>
        </p:blipFill>
        <p:spPr>
          <a:xfrm>
            <a:off x="9130938" y="2933170"/>
            <a:ext cx="2139696" cy="1698170"/>
          </a:xfrm>
          <a:prstGeom prst="rect">
            <a:avLst/>
          </a:prstGeom>
        </p:spPr>
      </p:pic>
      <p:pic>
        <p:nvPicPr>
          <p:cNvPr id="22" name="Picture 21" descr="Chart&#10;&#10;Description automatically generated">
            <a:extLst>
              <a:ext uri="{FF2B5EF4-FFF2-40B4-BE49-F238E27FC236}">
                <a16:creationId xmlns:a16="http://schemas.microsoft.com/office/drawing/2014/main" id="{D1552118-5564-8789-5ADD-0C0BA5E806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167" t="4821" r="8452" b="5157"/>
          <a:stretch/>
        </p:blipFill>
        <p:spPr>
          <a:xfrm>
            <a:off x="6479176" y="4814613"/>
            <a:ext cx="2122159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1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Incompressible ROM Formulation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5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CB5677E-C003-9F3F-EF45-3EFA7CB18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18" y="1170945"/>
            <a:ext cx="11504964" cy="4979633"/>
          </a:xfrm>
        </p:spPr>
        <p:txBody>
          <a:bodyPr/>
          <a:lstStyle/>
          <a:p>
            <a:r>
              <a:rPr lang="en-US" dirty="0">
                <a:latin typeface="Helvetica" pitchFamily="2" charset="0"/>
              </a:rPr>
              <a:t>Consider the incompressible conservation equations:</a:t>
            </a:r>
          </a:p>
          <a:p>
            <a:endParaRPr lang="en-US" dirty="0">
              <a:latin typeface="Helvetica" pitchFamily="2" charset="0"/>
            </a:endParaRPr>
          </a:p>
          <a:p>
            <a:endParaRPr lang="en-US" dirty="0">
              <a:latin typeface="Helvetica" pitchFamily="2" charset="0"/>
            </a:endParaRP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Linearly decompose the velocity field:</a:t>
            </a: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 </a:t>
            </a:r>
          </a:p>
          <a:p>
            <a:r>
              <a:rPr lang="en-US" dirty="0">
                <a:latin typeface="Helvetica" pitchFamily="2" charset="0"/>
              </a:rPr>
              <a:t> </a:t>
            </a:r>
          </a:p>
          <a:p>
            <a:r>
              <a:rPr lang="en-US" dirty="0">
                <a:latin typeface="Helvetica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3EFAD8-7555-D164-AC9A-B2656D42F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0" y="4269174"/>
            <a:ext cx="6972300" cy="342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250427-40F7-118B-E8D8-11FD542D3A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50" y="4769670"/>
            <a:ext cx="3505200" cy="342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E810A1-73A8-20A0-537C-92A92BD29D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50" y="5270166"/>
            <a:ext cx="2946400" cy="342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CAE820-6FEA-B9FB-94DA-849817599F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7061" y="2971895"/>
            <a:ext cx="4673600" cy="1054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8C8E09-02C9-030C-01BC-85528F138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0200" y="1727295"/>
            <a:ext cx="44958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39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Incompressible ROM Formulation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6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CB5677E-C003-9F3F-EF45-3EFA7CB18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18" y="1170945"/>
            <a:ext cx="11504964" cy="5321930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Assume          satisfies the boundary conditions</a:t>
            </a: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 err="1">
                <a:latin typeface="Helvetica" pitchFamily="2" charset="0"/>
              </a:rPr>
              <a:t>Galerkin</a:t>
            </a:r>
            <a:r>
              <a:rPr lang="en-US" dirty="0">
                <a:latin typeface="Helvetica" pitchFamily="2" charset="0"/>
              </a:rPr>
              <a:t> projection yields (matrices defined in paper):</a:t>
            </a:r>
          </a:p>
          <a:p>
            <a:endParaRPr lang="en-US" dirty="0">
              <a:latin typeface="Helvetica" pitchFamily="2" charset="0"/>
            </a:endParaRP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Pressure term vanishes where </a:t>
            </a: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Matrices are not Reynolds-dependent</a:t>
            </a: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Orthonormal modes make      the identity matrix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629F74-181B-8E19-4C08-DC5934958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515" y="2809554"/>
            <a:ext cx="6731000" cy="647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7B07A1-94A0-38D8-B5C7-09415C61C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3213" y="3852458"/>
            <a:ext cx="1193800" cy="228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060385E-F517-04C3-F3E5-0792213E3E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458" y="5870539"/>
            <a:ext cx="304800" cy="254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C646A4-53FD-8094-5264-F877B4555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7063" y="1201767"/>
            <a:ext cx="762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11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Methodology: Spanning ROM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7</a:t>
            </a:fld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2998A42-A45F-53BB-A346-6E057DC93F90}"/>
              </a:ext>
            </a:extLst>
          </p:cNvPr>
          <p:cNvCxnSpPr>
            <a:cxnSpLocks/>
          </p:cNvCxnSpPr>
          <p:nvPr/>
        </p:nvCxnSpPr>
        <p:spPr>
          <a:xfrm>
            <a:off x="2634972" y="2766854"/>
            <a:ext cx="1097280" cy="73152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E685C7B-B058-4B19-8A40-DB630C6F63D4}"/>
              </a:ext>
            </a:extLst>
          </p:cNvPr>
          <p:cNvCxnSpPr>
            <a:cxnSpLocks/>
          </p:cNvCxnSpPr>
          <p:nvPr/>
        </p:nvCxnSpPr>
        <p:spPr>
          <a:xfrm flipH="1">
            <a:off x="5208933" y="2779554"/>
            <a:ext cx="1097280" cy="73152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BE3D8F9-C849-AAA6-B285-F3C51F5EB605}"/>
              </a:ext>
            </a:extLst>
          </p:cNvPr>
          <p:cNvCxnSpPr>
            <a:cxnSpLocks/>
          </p:cNvCxnSpPr>
          <p:nvPr/>
        </p:nvCxnSpPr>
        <p:spPr>
          <a:xfrm>
            <a:off x="4462272" y="4753401"/>
            <a:ext cx="0" cy="45720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C73F435-0C92-2883-CA12-18F34EA982C5}"/>
              </a:ext>
            </a:extLst>
          </p:cNvPr>
          <p:cNvSpPr txBox="1"/>
          <p:nvPr/>
        </p:nvSpPr>
        <p:spPr>
          <a:xfrm>
            <a:off x="6167169" y="3548834"/>
            <a:ext cx="4914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Form collection of snapshots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6145076-643C-1EF5-6823-14C3DCBD1CF4}"/>
              </a:ext>
            </a:extLst>
          </p:cNvPr>
          <p:cNvCxnSpPr/>
          <p:nvPr/>
        </p:nvCxnSpPr>
        <p:spPr>
          <a:xfrm>
            <a:off x="4459962" y="3929687"/>
            <a:ext cx="0" cy="45720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1286C4C-3FB6-D5E5-8248-4F5C4ADAF7B3}"/>
              </a:ext>
            </a:extLst>
          </p:cNvPr>
          <p:cNvCxnSpPr>
            <a:cxnSpLocks/>
          </p:cNvCxnSpPr>
          <p:nvPr/>
        </p:nvCxnSpPr>
        <p:spPr>
          <a:xfrm>
            <a:off x="4462272" y="5586312"/>
            <a:ext cx="0" cy="45720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40973A4-D716-8D7F-BD4B-E1EB47430DF4}"/>
              </a:ext>
            </a:extLst>
          </p:cNvPr>
          <p:cNvSpPr txBox="1"/>
          <p:nvPr/>
        </p:nvSpPr>
        <p:spPr>
          <a:xfrm>
            <a:off x="1978247" y="6007952"/>
            <a:ext cx="51315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Use ROM to predict flow physics</a:t>
            </a:r>
          </a:p>
          <a:p>
            <a:r>
              <a:rPr lang="en-US" sz="2400" dirty="0">
                <a:latin typeface="Helvetica" pitchFamily="2" charset="0"/>
              </a:rPr>
              <a:t>at any intermediate parameter point</a:t>
            </a:r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0E573A57-4299-5C87-57F6-D2675B06C2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69" t="5687" r="8385" b="5237"/>
          <a:stretch/>
        </p:blipFill>
        <p:spPr>
          <a:xfrm>
            <a:off x="1651588" y="1069837"/>
            <a:ext cx="2129895" cy="1645920"/>
          </a:xfrm>
          <a:prstGeom prst="rect">
            <a:avLst/>
          </a:prstGeom>
        </p:spPr>
      </p:pic>
      <p:pic>
        <p:nvPicPr>
          <p:cNvPr id="13" name="Picture 12" descr="Chart&#10;&#10;Description automatically generated">
            <a:extLst>
              <a:ext uri="{FF2B5EF4-FFF2-40B4-BE49-F238E27FC236}">
                <a16:creationId xmlns:a16="http://schemas.microsoft.com/office/drawing/2014/main" id="{CA85EA93-3EBA-9DD4-D762-712CE7408A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69" t="5687" r="8385" b="5237"/>
          <a:stretch/>
        </p:blipFill>
        <p:spPr>
          <a:xfrm>
            <a:off x="5241265" y="1069517"/>
            <a:ext cx="2129895" cy="16459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138441-6859-D73B-5D0A-A04129BE2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3762" y="3587795"/>
            <a:ext cx="2692400" cy="279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51DF44-120C-E4F0-646D-A06D783E43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8945" y="3012076"/>
            <a:ext cx="254000" cy="279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5F3D8F7-EA17-F1A9-BC6E-3A5844A05D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1004" y="3006177"/>
            <a:ext cx="304800" cy="279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F069039-8AEA-411C-45B8-6A2D3952E04D}"/>
              </a:ext>
            </a:extLst>
          </p:cNvPr>
          <p:cNvSpPr txBox="1"/>
          <p:nvPr/>
        </p:nvSpPr>
        <p:spPr>
          <a:xfrm>
            <a:off x="7880594" y="1108584"/>
            <a:ext cx="386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High-fidelity Data: Snapshots from different parameter points (Reynolds no.)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9A61744-F0EC-EEDB-768B-94986E14D166}"/>
              </a:ext>
            </a:extLst>
          </p:cNvPr>
          <p:cNvSpPr txBox="1"/>
          <p:nvPr/>
        </p:nvSpPr>
        <p:spPr>
          <a:xfrm>
            <a:off x="2140683" y="4308528"/>
            <a:ext cx="4806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Extract coherent structures (POD)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4A176AF-F62F-DDC6-1D55-3ED68E8AEC11}"/>
              </a:ext>
            </a:extLst>
          </p:cNvPr>
          <p:cNvSpPr txBox="1"/>
          <p:nvPr/>
        </p:nvSpPr>
        <p:spPr>
          <a:xfrm>
            <a:off x="4188092" y="1718441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…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8419B0-5AA1-CDA0-A614-CE2CAFEE02D0}"/>
              </a:ext>
            </a:extLst>
          </p:cNvPr>
          <p:cNvSpPr txBox="1"/>
          <p:nvPr/>
        </p:nvSpPr>
        <p:spPr>
          <a:xfrm>
            <a:off x="1637714" y="5167624"/>
            <a:ext cx="5644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Construct Reduced-Order Model (ROM)</a:t>
            </a:r>
          </a:p>
        </p:txBody>
      </p:sp>
    </p:spTree>
    <p:extLst>
      <p:ext uri="{BB962C8B-B14F-4D97-AF65-F5344CB8AC3E}">
        <p14:creationId xmlns:p14="http://schemas.microsoft.com/office/powerpoint/2010/main" val="1798048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04748EC-B634-E382-21A1-DB156C6BE733}"/>
              </a:ext>
            </a:extLst>
          </p:cNvPr>
          <p:cNvSpPr txBox="1"/>
          <p:nvPr/>
        </p:nvSpPr>
        <p:spPr>
          <a:xfrm>
            <a:off x="343518" y="1244437"/>
            <a:ext cx="1134773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pitchFamily="2" charset="0"/>
              </a:rPr>
              <a:t>Snapshots from Re = </a:t>
            </a:r>
            <a:r>
              <a:rPr lang="en-US" sz="2800" dirty="0">
                <a:solidFill>
                  <a:srgbClr val="000000"/>
                </a:solidFill>
                <a:effectLst/>
                <a:latin typeface="Helvetica" pitchFamily="2" charset="0"/>
              </a:rPr>
              <a:t>[15k | 16k | 17k | 18k]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Helvetica" pitchFamily="2" charset="0"/>
              </a:rPr>
              <a:t>ROMs at </a:t>
            </a:r>
            <a:r>
              <a:rPr lang="en-US" sz="2800" dirty="0">
                <a:latin typeface="Helvetica" pitchFamily="2" charset="0"/>
              </a:rPr>
              <a:t>Re = </a:t>
            </a:r>
            <a:r>
              <a:rPr lang="en-US" sz="2800" dirty="0">
                <a:solidFill>
                  <a:srgbClr val="000000"/>
                </a:solidFill>
                <a:effectLst/>
                <a:latin typeface="Helvetica" pitchFamily="2" charset="0"/>
              </a:rPr>
              <a:t>[15.5k | 16.5k | 17.5k]</a:t>
            </a:r>
            <a:endParaRPr lang="en-US" sz="2800" dirty="0">
              <a:solidFill>
                <a:srgbClr val="000000"/>
              </a:solidFill>
              <a:latin typeface="Helvetica" pitchFamily="2" charset="0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effectLst/>
                <a:latin typeface="Helvetica" pitchFamily="2" charset="0"/>
              </a:rPr>
              <a:t>Bifurcation at Re=15.5k is well captured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Results: Spanning ROM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0B8D70-3B6E-7E1C-F816-E2B70B77F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8865" y="3469785"/>
            <a:ext cx="4619055" cy="300352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007693-E88E-F93A-D16B-DDB71B322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7483" y="3469785"/>
            <a:ext cx="4617720" cy="30026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C942BA-C23E-15DE-51C7-57BC13132FB1}"/>
              </a:ext>
            </a:extLst>
          </p:cNvPr>
          <p:cNvSpPr txBox="1"/>
          <p:nvPr/>
        </p:nvSpPr>
        <p:spPr>
          <a:xfrm>
            <a:off x="1779308" y="3116111"/>
            <a:ext cx="260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iterations, Re = 15.5k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D74D2B-5C88-7496-1486-3AE87F114003}"/>
              </a:ext>
            </a:extLst>
          </p:cNvPr>
          <p:cNvSpPr txBox="1"/>
          <p:nvPr/>
        </p:nvSpPr>
        <p:spPr>
          <a:xfrm>
            <a:off x="6398363" y="3152652"/>
            <a:ext cx="2652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iterations, Re = 15.5k</a:t>
            </a:r>
          </a:p>
        </p:txBody>
      </p:sp>
    </p:spTree>
    <p:extLst>
      <p:ext uri="{BB962C8B-B14F-4D97-AF65-F5344CB8AC3E}">
        <p14:creationId xmlns:p14="http://schemas.microsoft.com/office/powerpoint/2010/main" val="1332570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D181C86-59C1-C2E0-4916-B14E55626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9468" y="4153206"/>
            <a:ext cx="3093719" cy="20116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Results: Spanning ROM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D4ACA1-358D-F5E3-0E8A-50576FDC7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274" y="4153206"/>
            <a:ext cx="3093719" cy="20116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80FE51-F1F8-3EE5-9E10-4C3F4C855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274" y="1838952"/>
            <a:ext cx="3093718" cy="20116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D31947-02C3-12D7-B274-958AF71247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9467" y="1851063"/>
            <a:ext cx="3093720" cy="20116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737481F-4FEA-1D12-0D62-435AA3C389DE}"/>
              </a:ext>
            </a:extLst>
          </p:cNvPr>
          <p:cNvSpPr txBox="1"/>
          <p:nvPr/>
        </p:nvSpPr>
        <p:spPr>
          <a:xfrm>
            <a:off x="481679" y="2501095"/>
            <a:ext cx="3959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Snapshot Re = [15k | 16k | 17k | 18k]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E51036-441E-2C2F-6EFA-8FC18FB4F4DE}"/>
              </a:ext>
            </a:extLst>
          </p:cNvPr>
          <p:cNvSpPr txBox="1"/>
          <p:nvPr/>
        </p:nvSpPr>
        <p:spPr>
          <a:xfrm>
            <a:off x="481679" y="4879335"/>
            <a:ext cx="365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Snapshot Re = [15k | 16.5k | 18k]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49F97E-02CE-FC7A-CE92-0524257E8DFE}"/>
              </a:ext>
            </a:extLst>
          </p:cNvPr>
          <p:cNvSpPr txBox="1"/>
          <p:nvPr/>
        </p:nvSpPr>
        <p:spPr>
          <a:xfrm>
            <a:off x="343518" y="1054859"/>
            <a:ext cx="1120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pitchFamily="2" charset="0"/>
              </a:rPr>
              <a:t>ROM Solution is stable with high snapshot parameter resolution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AF9C38-FD7B-F26B-4BE7-251C1AAE7731}"/>
              </a:ext>
            </a:extLst>
          </p:cNvPr>
          <p:cNvSpPr txBox="1"/>
          <p:nvPr/>
        </p:nvSpPr>
        <p:spPr>
          <a:xfrm>
            <a:off x="5098881" y="1532183"/>
            <a:ext cx="260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iterations, Re = 16.5k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3329CD-F118-EBFB-0E67-8EFB1915291A}"/>
              </a:ext>
            </a:extLst>
          </p:cNvPr>
          <p:cNvSpPr txBox="1"/>
          <p:nvPr/>
        </p:nvSpPr>
        <p:spPr>
          <a:xfrm>
            <a:off x="8087190" y="1526685"/>
            <a:ext cx="2652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iterations, Re = 16.5k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7CFF34-9430-32B7-256F-77B70038F738}"/>
              </a:ext>
            </a:extLst>
          </p:cNvPr>
          <p:cNvSpPr txBox="1"/>
          <p:nvPr/>
        </p:nvSpPr>
        <p:spPr>
          <a:xfrm>
            <a:off x="5098881" y="3862251"/>
            <a:ext cx="2432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iterations, Re = 16k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F292C4-EAA6-B6C9-E7A5-554C34C9BB24}"/>
              </a:ext>
            </a:extLst>
          </p:cNvPr>
          <p:cNvSpPr txBox="1"/>
          <p:nvPr/>
        </p:nvSpPr>
        <p:spPr>
          <a:xfrm>
            <a:off x="8087190" y="3856753"/>
            <a:ext cx="2477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iterations, Re = 16k</a:t>
            </a:r>
          </a:p>
        </p:txBody>
      </p:sp>
    </p:spTree>
    <p:extLst>
      <p:ext uri="{BB962C8B-B14F-4D97-AF65-F5344CB8AC3E}">
        <p14:creationId xmlns:p14="http://schemas.microsoft.com/office/powerpoint/2010/main" val="2408384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Methodology: Basis Concatenation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10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8FF2AD-016F-D816-8E19-F8F9748F364B}"/>
              </a:ext>
            </a:extLst>
          </p:cNvPr>
          <p:cNvSpPr txBox="1"/>
          <p:nvPr/>
        </p:nvSpPr>
        <p:spPr>
          <a:xfrm>
            <a:off x="6692337" y="2924799"/>
            <a:ext cx="4806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Extract coherent structures (POD)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2998A42-A45F-53BB-A346-6E057DC93F90}"/>
              </a:ext>
            </a:extLst>
          </p:cNvPr>
          <p:cNvCxnSpPr>
            <a:cxnSpLocks/>
          </p:cNvCxnSpPr>
          <p:nvPr/>
        </p:nvCxnSpPr>
        <p:spPr>
          <a:xfrm>
            <a:off x="2634972" y="2766854"/>
            <a:ext cx="1097280" cy="73152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E685C7B-B058-4B19-8A40-DB630C6F63D4}"/>
              </a:ext>
            </a:extLst>
          </p:cNvPr>
          <p:cNvCxnSpPr>
            <a:cxnSpLocks/>
          </p:cNvCxnSpPr>
          <p:nvPr/>
        </p:nvCxnSpPr>
        <p:spPr>
          <a:xfrm flipH="1">
            <a:off x="5208933" y="2779554"/>
            <a:ext cx="1097280" cy="73152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D5D2A97-760C-0FC2-69DC-516E0FF1E4CC}"/>
              </a:ext>
            </a:extLst>
          </p:cNvPr>
          <p:cNvSpPr txBox="1"/>
          <p:nvPr/>
        </p:nvSpPr>
        <p:spPr>
          <a:xfrm>
            <a:off x="7880594" y="1108584"/>
            <a:ext cx="386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High-fidelity Data: Snapshots from different parameter points (Reynolds no.)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BE3D8F9-C849-AAA6-B285-F3C51F5EB605}"/>
              </a:ext>
            </a:extLst>
          </p:cNvPr>
          <p:cNvCxnSpPr>
            <a:cxnSpLocks/>
          </p:cNvCxnSpPr>
          <p:nvPr/>
        </p:nvCxnSpPr>
        <p:spPr>
          <a:xfrm>
            <a:off x="4462272" y="4976712"/>
            <a:ext cx="0" cy="54864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6145076-643C-1EF5-6823-14C3DCBD1CF4}"/>
              </a:ext>
            </a:extLst>
          </p:cNvPr>
          <p:cNvCxnSpPr/>
          <p:nvPr/>
        </p:nvCxnSpPr>
        <p:spPr>
          <a:xfrm>
            <a:off x="4459962" y="3929687"/>
            <a:ext cx="0" cy="54864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BD05A4D-4AF1-ABB2-1529-DF61F1DB3E94}"/>
              </a:ext>
            </a:extLst>
          </p:cNvPr>
          <p:cNvSpPr txBox="1"/>
          <p:nvPr/>
        </p:nvSpPr>
        <p:spPr>
          <a:xfrm>
            <a:off x="6598313" y="3511074"/>
            <a:ext cx="3591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Concatenate POD bases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7AF149-B016-8964-9DC6-ABD27AE493B8}"/>
              </a:ext>
            </a:extLst>
          </p:cNvPr>
          <p:cNvSpPr txBox="1"/>
          <p:nvPr/>
        </p:nvSpPr>
        <p:spPr>
          <a:xfrm>
            <a:off x="1648816" y="4509202"/>
            <a:ext cx="5644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Construct Reduced-Order Model (ROM)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C4E5BA-21C8-A839-5612-D3532CF15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972" y="3021270"/>
            <a:ext cx="330200" cy="304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A37FF1-90B2-E1F7-9D49-49846473C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6537" y="3021270"/>
            <a:ext cx="393700" cy="3048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0FAF35E-85D2-DD51-8BEE-F693B40D3C43}"/>
              </a:ext>
            </a:extLst>
          </p:cNvPr>
          <p:cNvSpPr txBox="1"/>
          <p:nvPr/>
        </p:nvSpPr>
        <p:spPr>
          <a:xfrm>
            <a:off x="4188092" y="1718441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…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9CDFD8D-AD79-2FBF-A78F-D7FA2CAA5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463" y="3525743"/>
            <a:ext cx="1981200" cy="342900"/>
          </a:xfrm>
          <a:prstGeom prst="rect">
            <a:avLst/>
          </a:prstGeom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AD616A7-80BC-8745-4B30-C4C11F797526}"/>
              </a:ext>
            </a:extLst>
          </p:cNvPr>
          <p:cNvSpPr txBox="1"/>
          <p:nvPr/>
        </p:nvSpPr>
        <p:spPr>
          <a:xfrm>
            <a:off x="1978247" y="5617536"/>
            <a:ext cx="51315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Use ROM to predict flow physics</a:t>
            </a:r>
          </a:p>
          <a:p>
            <a:r>
              <a:rPr lang="en-US" sz="2400" dirty="0">
                <a:latin typeface="Helvetica" pitchFamily="2" charset="0"/>
              </a:rPr>
              <a:t>at any intermediate parameter point</a:t>
            </a:r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6AFA28C5-DCAB-6BA3-B971-3778B0A8E5F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69" t="5687" r="8385" b="5237"/>
          <a:stretch/>
        </p:blipFill>
        <p:spPr>
          <a:xfrm>
            <a:off x="1651588" y="1069837"/>
            <a:ext cx="2129895" cy="1645920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4286A773-CC06-B8AD-E5EA-047C16DE453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69" t="5687" r="8385" b="5237"/>
          <a:stretch/>
        </p:blipFill>
        <p:spPr>
          <a:xfrm>
            <a:off x="5241265" y="1069517"/>
            <a:ext cx="2129895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847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04748EC-B634-E382-21A1-DB156C6BE733}"/>
              </a:ext>
            </a:extLst>
          </p:cNvPr>
          <p:cNvSpPr txBox="1"/>
          <p:nvPr/>
        </p:nvSpPr>
        <p:spPr>
          <a:xfrm>
            <a:off x="343518" y="1244437"/>
            <a:ext cx="1134773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pitchFamily="2" charset="0"/>
              </a:rPr>
              <a:t>Snapshots from Re = </a:t>
            </a:r>
            <a:r>
              <a:rPr lang="en-US" sz="2800" dirty="0">
                <a:solidFill>
                  <a:srgbClr val="000000"/>
                </a:solidFill>
                <a:effectLst/>
                <a:latin typeface="Helvetica" pitchFamily="2" charset="0"/>
              </a:rPr>
              <a:t>[15k | 16k | 17k | 18k]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Helvetica" pitchFamily="2" charset="0"/>
              </a:rPr>
              <a:t>ROMs at </a:t>
            </a:r>
            <a:r>
              <a:rPr lang="en-US" sz="2800" dirty="0">
                <a:latin typeface="Helvetica" pitchFamily="2" charset="0"/>
              </a:rPr>
              <a:t>Re = </a:t>
            </a:r>
            <a:r>
              <a:rPr lang="en-US" sz="2800" dirty="0">
                <a:solidFill>
                  <a:srgbClr val="000000"/>
                </a:solidFill>
                <a:effectLst/>
                <a:latin typeface="Helvetica" pitchFamily="2" charset="0"/>
              </a:rPr>
              <a:t>[15.5k | 16.5k | 17.5k]</a:t>
            </a:r>
            <a:endParaRPr lang="en-US" sz="2800" dirty="0">
              <a:solidFill>
                <a:srgbClr val="000000"/>
              </a:solidFill>
              <a:latin typeface="Helvetica" pitchFamily="2" charset="0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effectLst/>
                <a:latin typeface="Helvetica" pitchFamily="2" charset="0"/>
              </a:rPr>
              <a:t>Bifurcation at Re=15.5k is well captured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Results: Basis Concatenation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1A4437-0344-E707-1C37-9DB48EA63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50" y="3429000"/>
            <a:ext cx="4626518" cy="30083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6D9B03-BBA0-9E5B-DFCF-124093E39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192" y="3429000"/>
            <a:ext cx="4626517" cy="30083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ED4315-1C24-656F-B43A-DC2C7F215652}"/>
              </a:ext>
            </a:extLst>
          </p:cNvPr>
          <p:cNvSpPr txBox="1"/>
          <p:nvPr/>
        </p:nvSpPr>
        <p:spPr>
          <a:xfrm>
            <a:off x="1779308" y="3116111"/>
            <a:ext cx="260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iterations, Re = 15.5k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0B477-09BE-45AD-84C5-EEFAFAE58A4D}"/>
              </a:ext>
            </a:extLst>
          </p:cNvPr>
          <p:cNvSpPr txBox="1"/>
          <p:nvPr/>
        </p:nvSpPr>
        <p:spPr>
          <a:xfrm>
            <a:off x="6398363" y="3152652"/>
            <a:ext cx="2652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iterations, Re = 15.5k</a:t>
            </a:r>
          </a:p>
        </p:txBody>
      </p:sp>
    </p:spTree>
    <p:extLst>
      <p:ext uri="{BB962C8B-B14F-4D97-AF65-F5344CB8AC3E}">
        <p14:creationId xmlns:p14="http://schemas.microsoft.com/office/powerpoint/2010/main" val="2281283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Results: Basis Concatenation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12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37481F-4FEA-1D12-0D62-435AA3C389DE}"/>
              </a:ext>
            </a:extLst>
          </p:cNvPr>
          <p:cNvSpPr txBox="1"/>
          <p:nvPr/>
        </p:nvSpPr>
        <p:spPr>
          <a:xfrm>
            <a:off x="481679" y="2501095"/>
            <a:ext cx="3959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Snapshot Re = [15k | 16k | 17k | 18k]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E51036-441E-2C2F-6EFA-8FC18FB4F4DE}"/>
              </a:ext>
            </a:extLst>
          </p:cNvPr>
          <p:cNvSpPr txBox="1"/>
          <p:nvPr/>
        </p:nvSpPr>
        <p:spPr>
          <a:xfrm>
            <a:off x="481679" y="4879335"/>
            <a:ext cx="3656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Snapshot Re = [15k | 16.5k | 18k]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49F97E-02CE-FC7A-CE92-0524257E8DFE}"/>
              </a:ext>
            </a:extLst>
          </p:cNvPr>
          <p:cNvSpPr txBox="1"/>
          <p:nvPr/>
        </p:nvSpPr>
        <p:spPr>
          <a:xfrm>
            <a:off x="343518" y="1054859"/>
            <a:ext cx="1120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pitchFamily="2" charset="0"/>
              </a:rPr>
              <a:t>Less accurate than Spanning ROM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4B801B-64A6-7A36-8AA6-7B7B5AB8B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274" y="1845349"/>
            <a:ext cx="3093721" cy="2011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ED7449-E226-DBDD-67AB-17B7C2F63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9468" y="1845349"/>
            <a:ext cx="3093721" cy="20116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564D28-084F-E1BA-4AFB-BD892E499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9466" y="4163480"/>
            <a:ext cx="3093721" cy="20116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A9EA5D-A629-4FD1-BABC-E1FF7FDA39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8274" y="4163480"/>
            <a:ext cx="3093721" cy="20116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0E0138-66A7-D6F2-CAB6-77D638583906}"/>
              </a:ext>
            </a:extLst>
          </p:cNvPr>
          <p:cNvSpPr txBox="1"/>
          <p:nvPr/>
        </p:nvSpPr>
        <p:spPr>
          <a:xfrm>
            <a:off x="5098881" y="1532183"/>
            <a:ext cx="260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iterations, Re = 16.5k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F8DCC6-101A-EC00-3DB6-6595846C17F2}"/>
              </a:ext>
            </a:extLst>
          </p:cNvPr>
          <p:cNvSpPr txBox="1"/>
          <p:nvPr/>
        </p:nvSpPr>
        <p:spPr>
          <a:xfrm>
            <a:off x="8087190" y="1526685"/>
            <a:ext cx="2652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iterations, Re = 16.5k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8F918C-371C-6C9B-82AE-E12E041362F9}"/>
              </a:ext>
            </a:extLst>
          </p:cNvPr>
          <p:cNvSpPr txBox="1"/>
          <p:nvPr/>
        </p:nvSpPr>
        <p:spPr>
          <a:xfrm>
            <a:off x="5098881" y="3862251"/>
            <a:ext cx="2432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iterations, Re = 16k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8E7710-19F2-3B12-8E7A-8378FFAC2591}"/>
              </a:ext>
            </a:extLst>
          </p:cNvPr>
          <p:cNvSpPr txBox="1"/>
          <p:nvPr/>
        </p:nvSpPr>
        <p:spPr>
          <a:xfrm>
            <a:off x="8087190" y="3856753"/>
            <a:ext cx="2477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iterations, Re = 16k</a:t>
            </a:r>
          </a:p>
        </p:txBody>
      </p:sp>
    </p:spTree>
    <p:extLst>
      <p:ext uri="{BB962C8B-B14F-4D97-AF65-F5344CB8AC3E}">
        <p14:creationId xmlns:p14="http://schemas.microsoft.com/office/powerpoint/2010/main" val="271336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Methodology: Basis Interpolation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13</a:t>
            </a:fld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2998A42-A45F-53BB-A346-6E057DC93F90}"/>
              </a:ext>
            </a:extLst>
          </p:cNvPr>
          <p:cNvCxnSpPr>
            <a:cxnSpLocks/>
          </p:cNvCxnSpPr>
          <p:nvPr/>
        </p:nvCxnSpPr>
        <p:spPr>
          <a:xfrm>
            <a:off x="2634972" y="2766854"/>
            <a:ext cx="1097280" cy="73152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E685C7B-B058-4B19-8A40-DB630C6F63D4}"/>
              </a:ext>
            </a:extLst>
          </p:cNvPr>
          <p:cNvCxnSpPr>
            <a:cxnSpLocks/>
          </p:cNvCxnSpPr>
          <p:nvPr/>
        </p:nvCxnSpPr>
        <p:spPr>
          <a:xfrm flipH="1">
            <a:off x="5208933" y="2779554"/>
            <a:ext cx="1097280" cy="73152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BE3D8F9-C849-AAA6-B285-F3C51F5EB605}"/>
              </a:ext>
            </a:extLst>
          </p:cNvPr>
          <p:cNvCxnSpPr>
            <a:cxnSpLocks/>
          </p:cNvCxnSpPr>
          <p:nvPr/>
        </p:nvCxnSpPr>
        <p:spPr>
          <a:xfrm>
            <a:off x="4462272" y="5068153"/>
            <a:ext cx="0" cy="54864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6145076-643C-1EF5-6823-14C3DCBD1CF4}"/>
              </a:ext>
            </a:extLst>
          </p:cNvPr>
          <p:cNvCxnSpPr/>
          <p:nvPr/>
        </p:nvCxnSpPr>
        <p:spPr>
          <a:xfrm>
            <a:off x="4459962" y="3981939"/>
            <a:ext cx="0" cy="54864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BD05A4D-4AF1-ABB2-1529-DF61F1DB3E94}"/>
              </a:ext>
            </a:extLst>
          </p:cNvPr>
          <p:cNvSpPr txBox="1"/>
          <p:nvPr/>
        </p:nvSpPr>
        <p:spPr>
          <a:xfrm>
            <a:off x="3169383" y="3550626"/>
            <a:ext cx="2581156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Interpolate Bases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C4E5BA-21C8-A839-5612-D3532CF15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972" y="3021270"/>
            <a:ext cx="330200" cy="304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A37FF1-90B2-E1F7-9D49-49846473C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6537" y="3021270"/>
            <a:ext cx="393700" cy="3048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0FAF35E-85D2-DD51-8BEE-F693B40D3C43}"/>
              </a:ext>
            </a:extLst>
          </p:cNvPr>
          <p:cNvSpPr txBox="1"/>
          <p:nvPr/>
        </p:nvSpPr>
        <p:spPr>
          <a:xfrm>
            <a:off x="4188092" y="1718441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…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D616A7-80BC-8745-4B30-C4C11F797526}"/>
              </a:ext>
            </a:extLst>
          </p:cNvPr>
          <p:cNvSpPr txBox="1"/>
          <p:nvPr/>
        </p:nvSpPr>
        <p:spPr>
          <a:xfrm>
            <a:off x="1978247" y="5669788"/>
            <a:ext cx="513153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Use ROM to predict flow physics</a:t>
            </a:r>
          </a:p>
          <a:p>
            <a:r>
              <a:rPr lang="en-US" sz="2400" dirty="0">
                <a:latin typeface="Helvetica" pitchFamily="2" charset="0"/>
              </a:rPr>
              <a:t>at any intermediate parameter point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C1331D7-1111-C050-0801-9B6EFA49148B}"/>
              </a:ext>
            </a:extLst>
          </p:cNvPr>
          <p:cNvCxnSpPr>
            <a:cxnSpLocks/>
          </p:cNvCxnSpPr>
          <p:nvPr/>
        </p:nvCxnSpPr>
        <p:spPr>
          <a:xfrm flipV="1">
            <a:off x="5898199" y="3654705"/>
            <a:ext cx="1737360" cy="104073"/>
          </a:xfrm>
          <a:prstGeom prst="line">
            <a:avLst/>
          </a:prstGeom>
          <a:ln w="539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4AABC7C-6473-4916-6948-9E4B3FC77A7F}"/>
              </a:ext>
            </a:extLst>
          </p:cNvPr>
          <p:cNvSpPr txBox="1"/>
          <p:nvPr/>
        </p:nvSpPr>
        <p:spPr>
          <a:xfrm>
            <a:off x="1637714" y="4575065"/>
            <a:ext cx="5644494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Construct Reduced-Order Model (ROM)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699CF8-7035-98CA-95CC-822B9E4F50C7}"/>
              </a:ext>
            </a:extLst>
          </p:cNvPr>
          <p:cNvSpPr txBox="1"/>
          <p:nvPr/>
        </p:nvSpPr>
        <p:spPr>
          <a:xfrm>
            <a:off x="7776370" y="3455233"/>
            <a:ext cx="3409405" cy="46166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Univariate Interpolation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0D3AB08-71FC-FCE3-3CAD-3930133F9241}"/>
              </a:ext>
            </a:extLst>
          </p:cNvPr>
          <p:cNvCxnSpPr>
            <a:cxnSpLocks/>
          </p:cNvCxnSpPr>
          <p:nvPr/>
        </p:nvCxnSpPr>
        <p:spPr>
          <a:xfrm>
            <a:off x="5892673" y="3857914"/>
            <a:ext cx="1737360" cy="526863"/>
          </a:xfrm>
          <a:prstGeom prst="line">
            <a:avLst/>
          </a:prstGeom>
          <a:ln w="539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F11234B-9312-CB3F-5155-7AD9D3E4C243}"/>
              </a:ext>
            </a:extLst>
          </p:cNvPr>
          <p:cNvSpPr txBox="1"/>
          <p:nvPr/>
        </p:nvSpPr>
        <p:spPr>
          <a:xfrm>
            <a:off x="7772167" y="4201774"/>
            <a:ext cx="3541354" cy="46166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Multivariate Interpolation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2D06FBE-87CF-3828-EBCD-9F497FDCF07F}"/>
              </a:ext>
            </a:extLst>
          </p:cNvPr>
          <p:cNvSpPr txBox="1"/>
          <p:nvPr/>
        </p:nvSpPr>
        <p:spPr>
          <a:xfrm>
            <a:off x="7880594" y="1108584"/>
            <a:ext cx="386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High-fidelity Data: Snapshots from different parameter points (Reynolds no.)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E58FC4-BB67-38D2-83C9-E707206623D4}"/>
              </a:ext>
            </a:extLst>
          </p:cNvPr>
          <p:cNvSpPr txBox="1"/>
          <p:nvPr/>
        </p:nvSpPr>
        <p:spPr>
          <a:xfrm>
            <a:off x="6666211" y="2911653"/>
            <a:ext cx="4806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Extract coherent structures (POD)</a:t>
            </a:r>
          </a:p>
        </p:txBody>
      </p:sp>
      <p:pic>
        <p:nvPicPr>
          <p:cNvPr id="41" name="Picture 40" descr="Chart&#10;&#10;Description automatically generated">
            <a:extLst>
              <a:ext uri="{FF2B5EF4-FFF2-40B4-BE49-F238E27FC236}">
                <a16:creationId xmlns:a16="http://schemas.microsoft.com/office/drawing/2014/main" id="{81CA878D-FEA7-18F7-7C2B-A1723F072B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69" t="5687" r="8385" b="5237"/>
          <a:stretch/>
        </p:blipFill>
        <p:spPr>
          <a:xfrm>
            <a:off x="1651588" y="1069837"/>
            <a:ext cx="2129895" cy="1645920"/>
          </a:xfrm>
          <a:prstGeom prst="rect">
            <a:avLst/>
          </a:prstGeom>
        </p:spPr>
      </p:pic>
      <p:pic>
        <p:nvPicPr>
          <p:cNvPr id="42" name="Picture 41" descr="Chart&#10;&#10;Description automatically generated">
            <a:extLst>
              <a:ext uri="{FF2B5EF4-FFF2-40B4-BE49-F238E27FC236}">
                <a16:creationId xmlns:a16="http://schemas.microsoft.com/office/drawing/2014/main" id="{63A3DA0D-7AAD-5F81-73BA-E4ECB83C430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769" t="5687" r="8385" b="5237"/>
          <a:stretch/>
        </p:blipFill>
        <p:spPr>
          <a:xfrm>
            <a:off x="5241265" y="1069517"/>
            <a:ext cx="2129895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17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Results: Basis Interpolation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14</a:t>
            </a:fld>
            <a:endParaRPr lang="en-US"/>
          </a:p>
        </p:txBody>
      </p:sp>
      <p:pic>
        <p:nvPicPr>
          <p:cNvPr id="26" name="Picture 25" descr="Chart, line chart&#10;&#10;Description automatically generated">
            <a:extLst>
              <a:ext uri="{FF2B5EF4-FFF2-40B4-BE49-F238E27FC236}">
                <a16:creationId xmlns:a16="http://schemas.microsoft.com/office/drawing/2014/main" id="{B73D85FE-35C1-C070-84EA-B99F34A58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615" y="4153128"/>
            <a:ext cx="3109657" cy="2011680"/>
          </a:xfrm>
          <a:prstGeom prst="rect">
            <a:avLst/>
          </a:prstGeom>
        </p:spPr>
      </p:pic>
      <p:pic>
        <p:nvPicPr>
          <p:cNvPr id="28" name="Picture 27" descr="Chart, line chart&#10;&#10;Description automatically generated">
            <a:extLst>
              <a:ext uri="{FF2B5EF4-FFF2-40B4-BE49-F238E27FC236}">
                <a16:creationId xmlns:a16="http://schemas.microsoft.com/office/drawing/2014/main" id="{1FD9BDDD-377D-A3E4-FC3A-D2332E53B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72" y="4153128"/>
            <a:ext cx="3074454" cy="201168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C2657FC-0344-008C-E0FA-887F716FB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15" y="1810716"/>
            <a:ext cx="3093721" cy="201168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3567F2A-0C31-2262-A787-EB16290458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7005" y="1810716"/>
            <a:ext cx="3093721" cy="2011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8424D9-6C6C-E2D2-8B82-5A7DB7B075B6}"/>
              </a:ext>
            </a:extLst>
          </p:cNvPr>
          <p:cNvSpPr txBox="1"/>
          <p:nvPr/>
        </p:nvSpPr>
        <p:spPr>
          <a:xfrm>
            <a:off x="343518" y="1054859"/>
            <a:ext cx="1120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pitchFamily="2" charset="0"/>
              </a:rPr>
              <a:t>General Basis interpolation more stable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C5B3C-35CB-33B4-758C-A421B0CBC865}"/>
              </a:ext>
            </a:extLst>
          </p:cNvPr>
          <p:cNvSpPr txBox="1"/>
          <p:nvPr/>
        </p:nvSpPr>
        <p:spPr>
          <a:xfrm>
            <a:off x="608972" y="2316447"/>
            <a:ext cx="37453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Helvetica" pitchFamily="2" charset="0"/>
              </a:rPr>
              <a:t>General Interp. Re = [16k | 17.5k]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DB8E53-100C-6ABB-4DD2-E530E884A2BC}"/>
              </a:ext>
            </a:extLst>
          </p:cNvPr>
          <p:cNvSpPr txBox="1"/>
          <p:nvPr/>
        </p:nvSpPr>
        <p:spPr>
          <a:xfrm>
            <a:off x="608971" y="4654544"/>
            <a:ext cx="37453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800" dirty="0">
                <a:solidFill>
                  <a:srgbClr val="000000"/>
                </a:solidFill>
                <a:latin typeface="Helvetica" pitchFamily="2" charset="0"/>
              </a:rPr>
              <a:t>Univariate Interp. </a:t>
            </a:r>
            <a:r>
              <a:rPr lang="en-US" sz="1800" dirty="0">
                <a:solidFill>
                  <a:srgbClr val="000000"/>
                </a:solidFill>
                <a:effectLst/>
                <a:latin typeface="Helvetica" pitchFamily="2" charset="0"/>
              </a:rPr>
              <a:t>[16.5k | 17.5k]</a:t>
            </a:r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FFD78-AD6E-C81B-4D5B-44858E324551}"/>
              </a:ext>
            </a:extLst>
          </p:cNvPr>
          <p:cNvSpPr txBox="1"/>
          <p:nvPr/>
        </p:nvSpPr>
        <p:spPr>
          <a:xfrm>
            <a:off x="5098881" y="1532183"/>
            <a:ext cx="2432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iterations, Re = 17k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4A66A1-81B9-00DE-6492-0E484B8C9A7B}"/>
              </a:ext>
            </a:extLst>
          </p:cNvPr>
          <p:cNvSpPr txBox="1"/>
          <p:nvPr/>
        </p:nvSpPr>
        <p:spPr>
          <a:xfrm>
            <a:off x="8087190" y="1526685"/>
            <a:ext cx="2477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iterations, Re = 17k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4CDF0-3E05-1169-501D-60B83A63F929}"/>
              </a:ext>
            </a:extLst>
          </p:cNvPr>
          <p:cNvSpPr txBox="1"/>
          <p:nvPr/>
        </p:nvSpPr>
        <p:spPr>
          <a:xfrm>
            <a:off x="5098881" y="3862251"/>
            <a:ext cx="2432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iterations, Re = 17k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2E1B3C-FF5E-2919-9A70-D4A701758219}"/>
              </a:ext>
            </a:extLst>
          </p:cNvPr>
          <p:cNvSpPr txBox="1"/>
          <p:nvPr/>
        </p:nvSpPr>
        <p:spPr>
          <a:xfrm>
            <a:off x="8087190" y="3856753"/>
            <a:ext cx="2477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Final iterations, Re = 17k</a:t>
            </a:r>
          </a:p>
        </p:txBody>
      </p:sp>
    </p:spTree>
    <p:extLst>
      <p:ext uri="{BB962C8B-B14F-4D97-AF65-F5344CB8AC3E}">
        <p14:creationId xmlns:p14="http://schemas.microsoft.com/office/powerpoint/2010/main" val="2787471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Results: Basis Interpolation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15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4748EC-B634-E382-21A1-DB156C6BE733}"/>
              </a:ext>
            </a:extLst>
          </p:cNvPr>
          <p:cNvSpPr txBox="1"/>
          <p:nvPr/>
        </p:nvSpPr>
        <p:spPr>
          <a:xfrm>
            <a:off x="343517" y="1560123"/>
            <a:ext cx="623803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pitchFamily="2" charset="0"/>
              </a:rPr>
              <a:t>2 Univariate Interpolation ROMs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Helvetica" pitchFamily="2" charset="0"/>
              </a:rPr>
              <a:t>Different target Re</a:t>
            </a:r>
            <a:endParaRPr lang="en-US" sz="2400" dirty="0">
              <a:solidFill>
                <a:srgbClr val="000000"/>
              </a:solidFill>
              <a:latin typeface="Helvetica" pitchFamily="2" charset="0"/>
            </a:endParaRP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ffectLst/>
                <a:latin typeface="Helvetica" pitchFamily="2" charset="0"/>
              </a:rPr>
              <a:t>Same Re separation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Helvetica" pitchFamily="2" charset="0"/>
              </a:rPr>
              <a:t>ROM performance decreases as disparity in relative size of bases increases</a:t>
            </a:r>
            <a:endParaRPr lang="en-US" sz="2800" dirty="0">
              <a:solidFill>
                <a:srgbClr val="000000"/>
              </a:solidFill>
              <a:effectLst/>
              <a:latin typeface="Helvetica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AC81E219-9909-E212-06D3-241510FA2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9494" y="1611714"/>
            <a:ext cx="3053119" cy="1975104"/>
          </a:xfrm>
          <a:prstGeom prst="rect">
            <a:avLst/>
          </a:prstGeom>
        </p:spPr>
      </p:pic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52B77CFE-7292-D6EF-8401-642976DFC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9494" y="4013292"/>
            <a:ext cx="3053119" cy="19751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0FB610-05BA-9541-0869-E0027BC84CB2}"/>
              </a:ext>
            </a:extLst>
          </p:cNvPr>
          <p:cNvSpPr txBox="1"/>
          <p:nvPr/>
        </p:nvSpPr>
        <p:spPr>
          <a:xfrm>
            <a:off x="7412834" y="1225782"/>
            <a:ext cx="4546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[15.5k | 17.5k] Univar. Basis Interp., Re = 16.5k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E0A6C8-7920-6C7D-3587-2412CCECCB01}"/>
              </a:ext>
            </a:extLst>
          </p:cNvPr>
          <p:cNvSpPr txBox="1"/>
          <p:nvPr/>
        </p:nvSpPr>
        <p:spPr>
          <a:xfrm>
            <a:off x="7412834" y="3643960"/>
            <a:ext cx="4546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[16.5k | 18.5k] Univar. Basis Interp., Re = 17.5k</a:t>
            </a:r>
          </a:p>
        </p:txBody>
      </p:sp>
    </p:spTree>
    <p:extLst>
      <p:ext uri="{BB962C8B-B14F-4D97-AF65-F5344CB8AC3E}">
        <p14:creationId xmlns:p14="http://schemas.microsoft.com/office/powerpoint/2010/main" val="3473509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Comparison of Methods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AFCA716-D56E-DAAB-7431-CA1C7D5C3B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1458"/>
              </p:ext>
            </p:extLst>
          </p:nvPr>
        </p:nvGraphicFramePr>
        <p:xfrm>
          <a:off x="221937" y="1870145"/>
          <a:ext cx="11748125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625">
                  <a:extLst>
                    <a:ext uri="{9D8B030D-6E8A-4147-A177-3AD203B41FA5}">
                      <a16:colId xmlns:a16="http://schemas.microsoft.com/office/drawing/2014/main" val="3027460064"/>
                    </a:ext>
                  </a:extLst>
                </a:gridCol>
                <a:gridCol w="2349625">
                  <a:extLst>
                    <a:ext uri="{9D8B030D-6E8A-4147-A177-3AD203B41FA5}">
                      <a16:colId xmlns:a16="http://schemas.microsoft.com/office/drawing/2014/main" val="1146815422"/>
                    </a:ext>
                  </a:extLst>
                </a:gridCol>
                <a:gridCol w="2349625">
                  <a:extLst>
                    <a:ext uri="{9D8B030D-6E8A-4147-A177-3AD203B41FA5}">
                      <a16:colId xmlns:a16="http://schemas.microsoft.com/office/drawing/2014/main" val="2103230346"/>
                    </a:ext>
                  </a:extLst>
                </a:gridCol>
                <a:gridCol w="2349625">
                  <a:extLst>
                    <a:ext uri="{9D8B030D-6E8A-4147-A177-3AD203B41FA5}">
                      <a16:colId xmlns:a16="http://schemas.microsoft.com/office/drawing/2014/main" val="2358133140"/>
                    </a:ext>
                  </a:extLst>
                </a:gridCol>
                <a:gridCol w="2349625">
                  <a:extLst>
                    <a:ext uri="{9D8B030D-6E8A-4147-A177-3AD203B41FA5}">
                      <a16:colId xmlns:a16="http://schemas.microsoft.com/office/drawing/2014/main" val="192411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Spanning ROM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Basis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Concat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Univar. Basis Interp.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Gen. Basis Interp.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10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stability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needs high resolution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needs high resolution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unpredictable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needs high resolution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20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mode creation cost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high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mid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mid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795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small basis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74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handles implicit parameters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669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chemeClr val="tx1"/>
                          </a:solidFill>
                        </a:rPr>
                        <a:t>Overall Performance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best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good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unpredictable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good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5568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6842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1898E-810F-8A78-BA96-378CC6E70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" pitchFamily="2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0638E-ED5E-D825-677A-580241FBC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We can inexpensively and accurately simulate flow physics at intermediate Reynolds numbers using only high-fidelity data from other Reynolds numbers</a:t>
            </a:r>
          </a:p>
          <a:p>
            <a:pPr lvl="1"/>
            <a:r>
              <a:rPr lang="en-US" dirty="0">
                <a:latin typeface="Helvetica" pitchFamily="2" charset="0"/>
              </a:rPr>
              <a:t>Bifurcations can be captured with high snapshot resolution near critical point</a:t>
            </a:r>
          </a:p>
          <a:p>
            <a:pPr lvl="1"/>
            <a:r>
              <a:rPr lang="en-US" dirty="0">
                <a:latin typeface="Helvetica" pitchFamily="2" charset="0"/>
              </a:rPr>
              <a:t>Changes in dominant frequencies can be captured</a:t>
            </a:r>
          </a:p>
          <a:p>
            <a:endParaRPr lang="en-US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Will next extend to multiple parameters:</a:t>
            </a:r>
          </a:p>
          <a:p>
            <a:pPr lvl="1"/>
            <a:r>
              <a:rPr lang="en-US" dirty="0">
                <a:latin typeface="Helvetica" pitchFamily="2" charset="0"/>
              </a:rPr>
              <a:t>Computational concerns will limit the effectiveness of Spanning and Basis Concatenation ROM techniques for moderate and large sized bases</a:t>
            </a:r>
          </a:p>
          <a:p>
            <a:pPr lvl="1"/>
            <a:r>
              <a:rPr lang="en-US" dirty="0">
                <a:latin typeface="Helvetica" pitchFamily="2" charset="0"/>
              </a:rPr>
              <a:t>General Basis Interpolation naturally extends with multivariate interpolation</a:t>
            </a:r>
          </a:p>
          <a:p>
            <a:pPr lvl="2"/>
            <a:endParaRPr lang="en-US" dirty="0">
              <a:latin typeface="Helvetica" pitchFamily="2" charset="0"/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C225C-C2A2-3CC8-D708-97666DF1C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99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take_2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B25EE767-6884-3640-9FF8-35C84688E894}" vid="{39B3825B-452D-5542-B556-FFBBC36494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e698ca81-8296-4fdc-b75e-d1db1a500dd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78B1F89695A648ADE9F5B1F3E0EEF2" ma:contentTypeVersion="10" ma:contentTypeDescription="Create a new document." ma:contentTypeScope="" ma:versionID="c148aff34a7621eba3f1dae1dafda732">
  <xsd:schema xmlns:xsd="http://www.w3.org/2001/XMLSchema" xmlns:xs="http://www.w3.org/2001/XMLSchema" xmlns:p="http://schemas.microsoft.com/office/2006/metadata/properties" xmlns:ns2="e698ca81-8296-4fdc-b75e-d1db1a500dd7" xmlns:ns3="d900e117-17a0-4b24-9e47-511ef1d02c43" targetNamespace="http://schemas.microsoft.com/office/2006/metadata/properties" ma:root="true" ma:fieldsID="0cb72dd3324532457eab93fc3f4e99a8" ns2:_="" ns3:_="">
    <xsd:import namespace="e698ca81-8296-4fdc-b75e-d1db1a500dd7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98ca81-8296-4fdc-b75e-d1db1a500d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392e51f-12f9-4c3d-990e-bab15be2e3fe}" ma:internalName="TaxCatchAll" ma:showField="CatchAllData" ma:web="be954756-5a2a-422e-a924-a134369c66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30060B-DE88-4BF9-8F44-D92E6164E738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e698ca81-8296-4fdc-b75e-d1db1a500dd7"/>
    <ds:schemaRef ds:uri="http://purl.org/dc/dcmitype/"/>
    <ds:schemaRef ds:uri="d900e117-17a0-4b24-9e47-511ef1d02c43"/>
  </ds:schemaRefs>
</ds:datastoreItem>
</file>

<file path=customXml/itemProps2.xml><?xml version="1.0" encoding="utf-8"?>
<ds:datastoreItem xmlns:ds="http://schemas.openxmlformats.org/officeDocument/2006/customXml" ds:itemID="{0EEB324B-CA68-4039-BB95-09F28F8E2B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377796-FEBF-4176-A7CD-467F6251D74C}">
  <ds:schemaRefs>
    <ds:schemaRef ds:uri="d900e117-17a0-4b24-9e47-511ef1d02c43"/>
    <ds:schemaRef ds:uri="e698ca81-8296-4fdc-b75e-d1db1a500dd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template_take_2</Template>
  <TotalTime>16679</TotalTime>
  <Words>793</Words>
  <Application>Microsoft Macintosh PowerPoint</Application>
  <PresentationFormat>Widescreen</PresentationFormat>
  <Paragraphs>181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Helvetica</vt:lpstr>
      <vt:lpstr>template_take_2</vt:lpstr>
      <vt:lpstr>PowerPoint Presentation</vt:lpstr>
      <vt:lpstr>Overview</vt:lpstr>
      <vt:lpstr>Motivation</vt:lpstr>
      <vt:lpstr>General Approach</vt:lpstr>
      <vt:lpstr>Incompressible ROM Formulation</vt:lpstr>
      <vt:lpstr>Incompressible ROM Formulation</vt:lpstr>
      <vt:lpstr>Methodology: Spanning ROM</vt:lpstr>
      <vt:lpstr>Results: Spanning ROM</vt:lpstr>
      <vt:lpstr>Results: Spanning ROM</vt:lpstr>
      <vt:lpstr>Methodology: Basis Concatenation</vt:lpstr>
      <vt:lpstr>Results: Basis Concatenation</vt:lpstr>
      <vt:lpstr>Results: Basis Concatenation</vt:lpstr>
      <vt:lpstr>Methodology: Basis Interpolation</vt:lpstr>
      <vt:lpstr>Results: Basis Interpolation</vt:lpstr>
      <vt:lpstr>Results: Basis Interpolation</vt:lpstr>
      <vt:lpstr>Comparison of Methods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Lee, Michael W. (LARC-D301)</dc:creator>
  <cp:lastModifiedBy>Lee, Michael W. (LARC-D301)</cp:lastModifiedBy>
  <cp:revision>28</cp:revision>
  <dcterms:created xsi:type="dcterms:W3CDTF">2022-11-07T20:11:44Z</dcterms:created>
  <dcterms:modified xsi:type="dcterms:W3CDTF">2022-12-02T13:32:21Z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0x010100BD78B1F89695A648ADE9F5B1F3E0EEF2</vt:lpwstr>
  </property>
  <property fmtid="{D5CDD505-2E9C-101B-9397-08002B2CF9AE}" pid="3" name="MediaServiceImageTags">
    <vt:lpwstr/>
  </property>
</Properties>
</file>