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1101" r:id="rId2"/>
    <p:sldId id="945" r:id="rId3"/>
    <p:sldId id="946" r:id="rId4"/>
    <p:sldId id="943" r:id="rId5"/>
    <p:sldId id="1098" r:id="rId6"/>
    <p:sldId id="984" r:id="rId7"/>
    <p:sldId id="257" r:id="rId8"/>
    <p:sldId id="258" r:id="rId9"/>
    <p:sldId id="1099" r:id="rId10"/>
    <p:sldId id="1100" r:id="rId1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64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47" userDrawn="1">
          <p15:clr>
            <a:srgbClr val="A4A3A4"/>
          </p15:clr>
        </p15:guide>
        <p15:guide id="3" pos="229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200"/>
    <a:srgbClr val="0000FF"/>
    <a:srgbClr val="006C00"/>
    <a:srgbClr val="008000"/>
    <a:srgbClr val="00CC00"/>
    <a:srgbClr val="003399"/>
    <a:srgbClr val="FF0000"/>
    <a:srgbClr val="00B050"/>
    <a:srgbClr val="CC000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702" autoAdjust="0"/>
    <p:restoredTop sz="96901" autoAdjust="0"/>
  </p:normalViewPr>
  <p:slideViewPr>
    <p:cSldViewPr snapToGrid="0" snapToObjects="1" showGuides="1">
      <p:cViewPr varScale="1">
        <p:scale>
          <a:sx n="130" d="100"/>
          <a:sy n="130" d="100"/>
        </p:scale>
        <p:origin x="516" y="120"/>
      </p:cViewPr>
      <p:guideLst>
        <p:guide pos="3864"/>
        <p:guide orient="horz" pos="2160"/>
      </p:guideLst>
    </p:cSldViewPr>
  </p:slideViewPr>
  <p:outlineViewPr>
    <p:cViewPr>
      <p:scale>
        <a:sx n="33" d="100"/>
        <a:sy n="33" d="100"/>
      </p:scale>
      <p:origin x="0" y="-121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>
        <p:scale>
          <a:sx n="100" d="100"/>
          <a:sy n="100" d="100"/>
        </p:scale>
        <p:origin x="1642" y="-1488"/>
      </p:cViewPr>
      <p:guideLst>
        <p:guide orient="horz" pos="3024"/>
        <p:guide pos="2347"/>
        <p:guide pos="2296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r">
              <a:defRPr sz="1200"/>
            </a:lvl1pPr>
          </a:lstStyle>
          <a:p>
            <a:fld id="{6B2C93A5-3F70-43A0-87CC-52BAD8BA394F}" type="datetimeFigureOut">
              <a:rPr lang="en-US" smtClean="0"/>
              <a:pPr/>
              <a:t>11/28/2022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119474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r">
              <a:defRPr sz="1200"/>
            </a:lvl1pPr>
          </a:lstStyle>
          <a:p>
            <a:fld id="{5A5FF5C6-5C4B-44CD-8CAD-6102A11773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113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r">
              <a:defRPr sz="1200"/>
            </a:lvl1pPr>
          </a:lstStyle>
          <a:p>
            <a:fld id="{9AF1641F-AE63-4B8D-8296-39517172DBA8}" type="datetimeFigureOut">
              <a:rPr lang="en-US" smtClean="0"/>
              <a:pPr/>
              <a:t>11/28/2022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14" tIns="47407" rIns="94814" bIns="4740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4814" tIns="47407" rIns="94814" bIns="4740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119474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20" cy="480060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r">
              <a:defRPr sz="1200"/>
            </a:lvl1pPr>
          </a:lstStyle>
          <a:p>
            <a:fld id="{BD8413BD-8B2A-4919-877C-E55CCAE7AA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235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83934"/>
            <a:fld id="{3AAA3197-F9E8-420D-859D-E9B68AAB4F3E}" type="slidenum">
              <a:rPr lang="en-US" altLang="en-US" smtClean="0">
                <a:solidFill>
                  <a:prstClr val="black"/>
                </a:solidFill>
                <a:ea typeface="ＭＳ Ｐゴシック" pitchFamily="34" charset="-128"/>
              </a:rPr>
              <a:pPr defTabSz="883934"/>
              <a:t>4</a:t>
            </a:fld>
            <a:endParaRPr lang="en-US" altLang="en-US" dirty="0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6968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83934"/>
            <a:fld id="{3AAA3197-F9E8-420D-859D-E9B68AAB4F3E}" type="slidenum">
              <a:rPr lang="en-US" altLang="en-US" smtClean="0">
                <a:solidFill>
                  <a:prstClr val="black"/>
                </a:solidFill>
                <a:ea typeface="ＭＳ Ｐゴシック" pitchFamily="34" charset="-128"/>
              </a:rPr>
              <a:pPr defTabSz="883934"/>
              <a:t>5</a:t>
            </a:fld>
            <a:endParaRPr lang="en-US" altLang="en-US" dirty="0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4639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83934"/>
            <a:fld id="{3AAA3197-F9E8-420D-859D-E9B68AAB4F3E}" type="slidenum">
              <a:rPr lang="en-US" altLang="en-US" smtClean="0">
                <a:solidFill>
                  <a:prstClr val="black"/>
                </a:solidFill>
                <a:ea typeface="ＭＳ Ｐゴシック" pitchFamily="34" charset="-128"/>
              </a:rPr>
              <a:pPr defTabSz="883934"/>
              <a:t>6</a:t>
            </a:fld>
            <a:endParaRPr lang="en-US" altLang="en-US" dirty="0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7295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40961-5069-490C-B7F8-4586BFAD27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584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40961-5069-490C-B7F8-4586BFAD27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748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83934"/>
            <a:fld id="{3AAA3197-F9E8-420D-859D-E9B68AAB4F3E}" type="slidenum">
              <a:rPr lang="en-US" altLang="en-US" smtClean="0">
                <a:solidFill>
                  <a:prstClr val="black"/>
                </a:solidFill>
                <a:ea typeface="ＭＳ Ｐゴシック" pitchFamily="34" charset="-128"/>
              </a:rPr>
              <a:pPr defTabSz="883934"/>
              <a:t>9</a:t>
            </a:fld>
            <a:endParaRPr lang="en-US" altLang="en-US" dirty="0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7315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883934"/>
            <a:fld id="{3AAA3197-F9E8-420D-859D-E9B68AAB4F3E}" type="slidenum">
              <a:rPr lang="en-US" altLang="en-US" smtClean="0">
                <a:solidFill>
                  <a:prstClr val="black"/>
                </a:solidFill>
                <a:ea typeface="ＭＳ Ｐゴシック" pitchFamily="34" charset="-128"/>
              </a:rPr>
              <a:pPr defTabSz="883934"/>
              <a:t>10</a:t>
            </a:fld>
            <a:endParaRPr lang="en-US" altLang="en-US" dirty="0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180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1"/>
            <a:ext cx="10972800" cy="4906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912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" name="Picture 9" descr="meatball_white"/>
          <p:cNvPicPr/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07127" y="244585"/>
            <a:ext cx="753745" cy="62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 userDrawn="1"/>
        </p:nvSpPr>
        <p:spPr>
          <a:xfrm>
            <a:off x="0" y="-1587"/>
            <a:ext cx="12192000" cy="10668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rgbClr val="5E9EFF">
                  <a:alpha val="0"/>
                </a:srgbClr>
              </a:gs>
              <a:gs pos="0">
                <a:srgbClr val="85C2FF"/>
              </a:gs>
              <a:gs pos="100000">
                <a:srgbClr val="FFEBF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0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19201"/>
            <a:ext cx="5384800" cy="4906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384800" cy="4906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734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2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 userDrawn="1"/>
        </p:nvSpPr>
        <p:spPr>
          <a:xfrm>
            <a:off x="0" y="0"/>
            <a:ext cx="12192000" cy="10668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rgbClr val="5E9EFF">
                  <a:alpha val="0"/>
                </a:srgbClr>
              </a:gs>
              <a:gs pos="0">
                <a:srgbClr val="85C2FF"/>
              </a:gs>
              <a:gs pos="100000">
                <a:srgbClr val="FFEBF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9525"/>
            <a:ext cx="12192000" cy="10668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Box 57"/>
          <p:cNvSpPr txBox="1">
            <a:spLocks noChangeArrowheads="1"/>
          </p:cNvSpPr>
          <p:nvPr userDrawn="1"/>
        </p:nvSpPr>
        <p:spPr bwMode="auto">
          <a:xfrm>
            <a:off x="745327" y="6547219"/>
            <a:ext cx="3251200" cy="18466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82880" tIns="0" rIns="0" bIns="0" anchor="ctr" anchorCtr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ea typeface="ＭＳ Ｐゴシック" pitchFamily="47" charset="-128"/>
              </a:rPr>
              <a:t>NASA Langley Research Center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44" y="6321794"/>
            <a:ext cx="4699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 descr="meatball_white"/>
          <p:cNvPicPr/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07127" y="244585"/>
            <a:ext cx="753745" cy="62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795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4" r:id="rId3"/>
    <p:sldLayoutId id="2147483666" r:id="rId4"/>
  </p:sldLayoutIdLst>
  <p:hf hdr="0" ftr="0"/>
  <p:txStyles>
    <p:titleStyle>
      <a:lvl1pPr marL="398463" indent="0"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tiff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83A086-0209-42CD-8C2C-956D92DB7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05ED0087-86C2-4A9B-AC2E-3CA6414C8802}" type="slidenum">
              <a:rPr lang="en-US" smtClean="0">
                <a:solidFill>
                  <a:prstClr val="black"/>
                </a:solidFill>
              </a:rPr>
              <a:pPr algn="r"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5620E8-0BDD-4AAF-9298-455013C33B78}"/>
              </a:ext>
            </a:extLst>
          </p:cNvPr>
          <p:cNvSpPr txBox="1"/>
          <p:nvPr/>
        </p:nvSpPr>
        <p:spPr>
          <a:xfrm>
            <a:off x="2533732" y="2042651"/>
            <a:ext cx="667368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/>
              <a:t>NASA Langley Research Center</a:t>
            </a:r>
          </a:p>
          <a:p>
            <a:pPr algn="ctr"/>
            <a:endParaRPr lang="en-US" sz="4000" b="1" dirty="0"/>
          </a:p>
          <a:p>
            <a:pPr algn="ctr"/>
            <a:r>
              <a:rPr lang="en-US" sz="4000" b="1" dirty="0"/>
              <a:t>Supersonic and Hypersonic </a:t>
            </a:r>
          </a:p>
          <a:p>
            <a:pPr algn="ctr"/>
            <a:r>
              <a:rPr lang="en-US" sz="4000" b="1" dirty="0"/>
              <a:t>Testing Capabilities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861DE6-0D12-480B-95AC-0A4B27755125}"/>
              </a:ext>
            </a:extLst>
          </p:cNvPr>
          <p:cNvSpPr txBox="1"/>
          <p:nvPr/>
        </p:nvSpPr>
        <p:spPr>
          <a:xfrm>
            <a:off x="3400358" y="4925961"/>
            <a:ext cx="53912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Michael DiFulvio, Branch Head</a:t>
            </a:r>
          </a:p>
          <a:p>
            <a:pPr algn="ctr"/>
            <a:r>
              <a:rPr lang="en-US" dirty="0"/>
              <a:t>Karen Berger, Langley Aerothermodynamics Laboratory</a:t>
            </a:r>
          </a:p>
          <a:p>
            <a:pPr algn="ctr"/>
            <a:r>
              <a:rPr lang="en-US" dirty="0"/>
              <a:t>Aaron Fuchs, 8-Ft High Temperature Tunnel</a:t>
            </a:r>
          </a:p>
          <a:p>
            <a:pPr algn="ctr"/>
            <a:r>
              <a:rPr lang="en-US" dirty="0"/>
              <a:t>Hubert Senter, Scramjet Test Complex </a:t>
            </a:r>
          </a:p>
          <a:p>
            <a:pPr algn="ctr"/>
            <a:r>
              <a:rPr lang="en-US" dirty="0"/>
              <a:t>Roger Wagner, 4ft Supersonic Unitary Plan Wind Tunnel</a:t>
            </a:r>
          </a:p>
        </p:txBody>
      </p:sp>
    </p:spTree>
    <p:extLst>
      <p:ext uri="{BB962C8B-B14F-4D97-AF65-F5344CB8AC3E}">
        <p14:creationId xmlns:p14="http://schemas.microsoft.com/office/powerpoint/2010/main" val="3158698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4ft Supersonic Unitary Plan Wind Tunnel - 4ft UPWT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777" y="1957517"/>
            <a:ext cx="3717417" cy="458024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5375920" y="4749364"/>
            <a:ext cx="756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4646" y="5412349"/>
            <a:ext cx="1908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6071"/>
                </a:solidFill>
              </a:rPr>
              <a:t>LaRC NTF* &amp; TDT**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dirty="0"/>
              <a:t>14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885" y="1149741"/>
            <a:ext cx="2243199" cy="6638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82" y="1149741"/>
            <a:ext cx="6427842" cy="50008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B0C38F-2B69-4280-865B-D931483C75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9501" y="4402208"/>
            <a:ext cx="2936679" cy="230256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301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4ft UPWT - Test Types /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" y="1188720"/>
            <a:ext cx="11618324" cy="4906963"/>
          </a:xfrm>
        </p:spPr>
        <p:txBody>
          <a:bodyPr/>
          <a:lstStyle/>
          <a:p>
            <a:r>
              <a:rPr lang="en-US" dirty="0"/>
              <a:t>Closed-circuit, continuous-flow, variable-density supersonic tunnel</a:t>
            </a:r>
          </a:p>
          <a:p>
            <a:pPr lvl="1"/>
            <a:r>
              <a:rPr lang="en-US" dirty="0"/>
              <a:t>Two 4-ft by 4-ft by 7-ft test sections</a:t>
            </a:r>
          </a:p>
          <a:p>
            <a:pPr lvl="1"/>
            <a:r>
              <a:rPr lang="en-US" dirty="0"/>
              <a:t>Real-time customer data access; classified capable</a:t>
            </a:r>
          </a:p>
          <a:p>
            <a:r>
              <a:rPr lang="en-US" dirty="0"/>
              <a:t>Typical tests include</a:t>
            </a:r>
          </a:p>
          <a:p>
            <a:pPr lvl="1"/>
            <a:r>
              <a:rPr lang="en-US" dirty="0"/>
              <a:t>Force and moment, surface pressure measurements, flow visualization, on &amp; off surface flow patterns, </a:t>
            </a:r>
          </a:p>
          <a:p>
            <a:pPr lvl="1"/>
            <a:r>
              <a:rPr lang="en-US" dirty="0"/>
              <a:t>Jet effects, dynamic stability, model deformation, global surface &amp; off-body flow measurements, heat transfer</a:t>
            </a:r>
          </a:p>
          <a:p>
            <a:pPr lvl="1"/>
            <a:r>
              <a:rPr lang="en-US" dirty="0"/>
              <a:t>Propulsion simulation system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53036"/>
            <a:ext cx="2559137" cy="204532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dirty="0"/>
              <a:t>15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6" t="17056" b="16833"/>
          <a:stretch/>
        </p:blipFill>
        <p:spPr>
          <a:xfrm flipH="1">
            <a:off x="6165505" y="3753036"/>
            <a:ext cx="2743959" cy="205222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2"/>
          <a:stretch/>
        </p:blipFill>
        <p:spPr>
          <a:xfrm flipH="1">
            <a:off x="3072678" y="3753036"/>
            <a:ext cx="2873531" cy="206948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3FEC79-F5C6-45EB-9F27-B78EA0E5E6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885" y="1149741"/>
            <a:ext cx="2243199" cy="6638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D7C5F9-925B-4A36-8B0E-BB5D2B9B9A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8685" y="3726901"/>
            <a:ext cx="2873531" cy="207492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00116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2736"/>
          </a:xfrm>
        </p:spPr>
        <p:txBody>
          <a:bodyPr/>
          <a:lstStyle/>
          <a:p>
            <a:r>
              <a:rPr lang="en-US" altLang="en-US" dirty="0">
                <a:ea typeface="ヒラギノ角ゴ Pro W3"/>
                <a:cs typeface="ヒラギノ角ゴ Pro W3"/>
              </a:rPr>
              <a:t>Langley Aerothermodynamic Laboratory – LAL</a:t>
            </a:r>
            <a:br>
              <a:rPr lang="en-US" altLang="en-US" dirty="0">
                <a:ea typeface="ヒラギノ角ゴ Pro W3"/>
                <a:cs typeface="ヒラギノ角ゴ Pro W3"/>
              </a:rPr>
            </a:br>
            <a:r>
              <a:rPr lang="en-US" altLang="en-US" dirty="0">
                <a:ea typeface="ヒラギノ角ゴ Pro W3"/>
                <a:cs typeface="ヒラギノ角ゴ Pro W3"/>
              </a:rPr>
              <a:t>31-Inch Mach 10 Tunnel and 15-Inch Mach 6 High Temperature Tunnel</a:t>
            </a:r>
          </a:p>
        </p:txBody>
      </p:sp>
      <p:sp>
        <p:nvSpPr>
          <p:cNvPr id="18437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altLang="en-US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4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4" y="1236818"/>
            <a:ext cx="6997314" cy="524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141952"/>
              </p:ext>
            </p:extLst>
          </p:nvPr>
        </p:nvGraphicFramePr>
        <p:xfrm>
          <a:off x="8112224" y="1867276"/>
          <a:ext cx="3888432" cy="4622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31”</a:t>
                      </a:r>
                      <a:r>
                        <a:rPr lang="en-US" sz="1200" baseline="0" dirty="0"/>
                        <a:t> Mach 10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15”</a:t>
                      </a:r>
                      <a:r>
                        <a:rPr lang="en-US" sz="1200" baseline="0" dirty="0"/>
                        <a:t> Mach 6 High Temp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Mach Number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Unit</a:t>
                      </a:r>
                      <a:r>
                        <a:rPr lang="en-US" sz="1200" baseline="0" dirty="0"/>
                        <a:t> Reynolds Number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0.25 - 2.1x10</a:t>
                      </a:r>
                      <a:r>
                        <a:rPr lang="en-US" sz="1200" baseline="30000" dirty="0"/>
                        <a:t>6</a:t>
                      </a:r>
                      <a:r>
                        <a:rPr lang="en-US" sz="1200" dirty="0"/>
                        <a:t>/ft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0.5 - 8.0x10</a:t>
                      </a:r>
                      <a:r>
                        <a:rPr lang="en-US" sz="1200" baseline="30000" dirty="0"/>
                        <a:t>6</a:t>
                      </a:r>
                      <a:r>
                        <a:rPr lang="en-US" sz="1200" dirty="0"/>
                        <a:t>/ft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Pressure (psi)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150 - 1450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 – 550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Temperature (ºF)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1300 - 1320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400 – 810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Angle of Attack (deg)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± 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-10 to +50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Yaw</a:t>
                      </a:r>
                      <a:r>
                        <a:rPr lang="en-US" sz="1200" baseline="0" dirty="0"/>
                        <a:t> Angle (deg)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± 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± 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Run</a:t>
                      </a:r>
                      <a:r>
                        <a:rPr lang="en-US" sz="1200" baseline="0" dirty="0"/>
                        <a:t> Time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 min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90 sec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Runs per</a:t>
                      </a:r>
                      <a:r>
                        <a:rPr lang="en-US" sz="1200" baseline="0" dirty="0"/>
                        <a:t> Day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 – 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 – 8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Test Section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Closed Jet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Open Jet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Tunnel Core Size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 x 14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9 - 14 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dirty="0"/>
              <a:t>16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1" y="1152057"/>
            <a:ext cx="1371600" cy="67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21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67446" cy="1052736"/>
          </a:xfrm>
        </p:spPr>
        <p:txBody>
          <a:bodyPr/>
          <a:lstStyle/>
          <a:p>
            <a:r>
              <a:rPr lang="en-US" altLang="en-US" dirty="0">
                <a:ea typeface="ヒラギノ角ゴ Pro W3"/>
                <a:cs typeface="ヒラギノ角ゴ Pro W3"/>
              </a:rPr>
              <a:t>Langley Aerothermodynamic Laboratory – LAL</a:t>
            </a:r>
            <a:br>
              <a:rPr lang="en-US" altLang="en-US" dirty="0">
                <a:ea typeface="ヒラギノ角ゴ Pro W3"/>
                <a:cs typeface="ヒラギノ角ゴ Pro W3"/>
              </a:rPr>
            </a:br>
            <a:r>
              <a:rPr lang="en-US" altLang="en-US" dirty="0">
                <a:ea typeface="ヒラギノ角ゴ Pro W3"/>
                <a:cs typeface="ヒラギノ角ゴ Pro W3"/>
              </a:rPr>
              <a:t>20-Inch Mach 6 Tunnel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497374"/>
              </p:ext>
            </p:extLst>
          </p:nvPr>
        </p:nvGraphicFramePr>
        <p:xfrm>
          <a:off x="8616145" y="2096822"/>
          <a:ext cx="2808312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0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20”</a:t>
                      </a:r>
                      <a:r>
                        <a:rPr lang="en-US" sz="1200" baseline="0" dirty="0"/>
                        <a:t> Mach 6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Mach Number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Unit</a:t>
                      </a:r>
                      <a:r>
                        <a:rPr lang="en-US" sz="1200" baseline="0" dirty="0"/>
                        <a:t> Reynolds Number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0.5 - 8.3x10</a:t>
                      </a:r>
                      <a:r>
                        <a:rPr lang="en-US" sz="1200" baseline="30000" dirty="0"/>
                        <a:t>6</a:t>
                      </a:r>
                      <a:r>
                        <a:rPr lang="en-US" sz="1200" dirty="0"/>
                        <a:t>/ft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Pressure (psi)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30 - 475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Temperature (ºF)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410 – 475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Angle of Attack (deg)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-5 to + 50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Yaw</a:t>
                      </a:r>
                      <a:r>
                        <a:rPr lang="en-US" sz="1200" baseline="0" dirty="0"/>
                        <a:t> Angle (deg)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± 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Run</a:t>
                      </a:r>
                      <a:r>
                        <a:rPr lang="en-US" sz="1200" baseline="0" dirty="0"/>
                        <a:t> Time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 min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Runs per</a:t>
                      </a:r>
                      <a:r>
                        <a:rPr lang="en-US" sz="1200" baseline="0" dirty="0"/>
                        <a:t> Day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 – 12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Test Section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Closed Jet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Tunnel Core Size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 x 14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dirty="0"/>
              <a:t>17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4F7CC13C-76B7-497B-8607-58E51EDA7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1" y="1236793"/>
            <a:ext cx="7072441" cy="53101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059F76-1DB2-4BD8-B3E7-377EF454D9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1" y="1152057"/>
            <a:ext cx="1371600" cy="67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2736"/>
          </a:xfrm>
        </p:spPr>
        <p:txBody>
          <a:bodyPr/>
          <a:lstStyle/>
          <a:p>
            <a:r>
              <a:rPr lang="en-US" altLang="en-US" dirty="0">
                <a:ea typeface="ヒラギノ角ゴ Pro W3"/>
                <a:cs typeface="ヒラギノ角ゴ Pro W3"/>
              </a:rPr>
              <a:t>Langley Aerothermodynamic Laboratory – LAL Test Types / Features</a:t>
            </a:r>
          </a:p>
        </p:txBody>
      </p:sp>
      <p:sp>
        <p:nvSpPr>
          <p:cNvPr id="18437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alt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dirty="0"/>
              <a:t>18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326314-C811-4270-B0E0-2ECDDE016F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40" b="10269"/>
          <a:stretch/>
        </p:blipFill>
        <p:spPr>
          <a:xfrm>
            <a:off x="906652" y="1255449"/>
            <a:ext cx="1894348" cy="1463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4809D7-7CA6-4247-BD53-DDFE5DEDA6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621" b="6949"/>
          <a:stretch/>
        </p:blipFill>
        <p:spPr>
          <a:xfrm>
            <a:off x="3706812" y="1258364"/>
            <a:ext cx="1856317" cy="1463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3F74C9-08C0-4354-AF56-D2D3D8ABE7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929" y="5080365"/>
            <a:ext cx="1496544" cy="1463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DD971E-1560-44C3-B12A-28E0F130B8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9003" y="5088170"/>
            <a:ext cx="1465360" cy="14630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083677-7299-4F25-BECD-C0FE3BB8A7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6893" y="5080365"/>
            <a:ext cx="1473088" cy="1463040"/>
          </a:xfrm>
          <a:prstGeom prst="rect">
            <a:avLst/>
          </a:prstGeom>
        </p:spPr>
      </p:pic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9A976FCE-7335-41E9-9ACB-4FA0461C3F3C}"/>
              </a:ext>
            </a:extLst>
          </p:cNvPr>
          <p:cNvGraphicFramePr>
            <a:graphicFrameLocks noGrp="1"/>
          </p:cNvGraphicFramePr>
          <p:nvPr/>
        </p:nvGraphicFramePr>
        <p:xfrm>
          <a:off x="767408" y="2855039"/>
          <a:ext cx="5516699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1692">
                  <a:extLst>
                    <a:ext uri="{9D8B030D-6E8A-4147-A177-3AD203B41FA5}">
                      <a16:colId xmlns:a16="http://schemas.microsoft.com/office/drawing/2014/main" val="783199290"/>
                    </a:ext>
                  </a:extLst>
                </a:gridCol>
                <a:gridCol w="3655007">
                  <a:extLst>
                    <a:ext uri="{9D8B030D-6E8A-4147-A177-3AD203B41FA5}">
                      <a16:colId xmlns:a16="http://schemas.microsoft.com/office/drawing/2014/main" val="227911659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Test Techniques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5038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Static Aerodynamics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Force and Moment Strain Gage Balances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94938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Discrete Pressure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ESP, Druck, Kulite, PCB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5416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Global Pressure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Pressure Sensitive Paint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8844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Discrete Temperature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Thermocouple, Thin Film, Thin Skin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1681237"/>
                  </a:ext>
                </a:extLst>
              </a:tr>
              <a:tr h="1282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Global Temperature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Phosphor Thermography, Infrared, Temperature Sensitive Paint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114632"/>
                  </a:ext>
                </a:extLst>
              </a:tr>
              <a:tr h="11696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Discrete Heat Flux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Schmidt-Boelter, Atomic Layer Thermopile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02204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Surface Diagnostic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Oil Flow Visualization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2148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Flow Field Diagnostics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Schlieren, Planar Laser-Induced Fluorescence, Focused Laser Differential Interferometry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4998542"/>
                  </a:ext>
                </a:extLst>
              </a:tr>
            </a:tbl>
          </a:graphicData>
        </a:graphic>
      </p:graphicFrame>
      <p:graphicFrame>
        <p:nvGraphicFramePr>
          <p:cNvPr id="17" name="Table 12">
            <a:extLst>
              <a:ext uri="{FF2B5EF4-FFF2-40B4-BE49-F238E27FC236}">
                <a16:creationId xmlns:a16="http://schemas.microsoft.com/office/drawing/2014/main" id="{17955CF3-EAF9-48AC-8F51-488F084955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928135"/>
              </p:ext>
            </p:extLst>
          </p:nvPr>
        </p:nvGraphicFramePr>
        <p:xfrm>
          <a:off x="7302785" y="1924584"/>
          <a:ext cx="4687071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004">
                  <a:extLst>
                    <a:ext uri="{9D8B030D-6E8A-4147-A177-3AD203B41FA5}">
                      <a16:colId xmlns:a16="http://schemas.microsoft.com/office/drawing/2014/main" val="783199290"/>
                    </a:ext>
                  </a:extLst>
                </a:gridCol>
                <a:gridCol w="3359067">
                  <a:extLst>
                    <a:ext uri="{9D8B030D-6E8A-4147-A177-3AD203B41FA5}">
                      <a16:colId xmlns:a16="http://schemas.microsoft.com/office/drawing/2014/main" val="227911659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Benefits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5038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Flexibility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Run-by-run decisions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94938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Productivity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 Fast paced - multiple runs/day, </a:t>
                      </a:r>
                    </a:p>
                    <a:p>
                      <a:pPr algn="ctr"/>
                      <a:r>
                        <a:rPr lang="en-US" sz="1400" dirty="0"/>
                        <a:t>- Near real-time data reduction, </a:t>
                      </a:r>
                    </a:p>
                    <a:p>
                      <a:pPr algn="ctr"/>
                      <a:r>
                        <a:rPr lang="en-US" sz="1400" dirty="0"/>
                        <a:t>- Ideal for parametric screening and benchmarking computational codes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5416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Security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Proprietary, ITAR, classified testing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8844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Capability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Demonstration of new/innovative test techniques and instrumentation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1681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Model Fabrication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In-house rapid/inexpensive phosphor thermography model fabrication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5337233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3DBE7CFF-EE41-403F-8569-1D841896420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1" y="1152057"/>
            <a:ext cx="1371600" cy="67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7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2192000" cy="1052736"/>
          </a:xfrm>
        </p:spPr>
        <p:txBody>
          <a:bodyPr>
            <a:normAutofit/>
          </a:bodyPr>
          <a:lstStyle/>
          <a:p>
            <a:r>
              <a:rPr lang="en-US" altLang="en-US" dirty="0"/>
              <a:t>8-Ft. High Temperature Tunnel – 8ft HTT</a:t>
            </a:r>
            <a:endParaRPr lang="en-US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658" y="1268760"/>
            <a:ext cx="5818256" cy="4754227"/>
          </a:xfrm>
        </p:spPr>
        <p:txBody>
          <a:bodyPr>
            <a:normAutofit lnSpcReduction="10000"/>
          </a:bodyPr>
          <a:lstStyle/>
          <a:p>
            <a:pPr>
              <a:spcBef>
                <a:spcPct val="30000"/>
              </a:spcBef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Largest hypersonic aerothermal test facility in the US</a:t>
            </a:r>
          </a:p>
          <a:p>
            <a:pPr lvl="1">
              <a:spcBef>
                <a:spcPct val="30000"/>
              </a:spcBef>
            </a:pPr>
            <a:r>
              <a:rPr lang="en-US" dirty="0">
                <a:latin typeface="Arial" pitchFamily="34" charset="0"/>
                <a:cs typeface="Arial" pitchFamily="34" charset="0"/>
              </a:rPr>
              <a:t>One of two calibrated facilities in this speed range</a:t>
            </a:r>
          </a:p>
          <a:p>
            <a:pPr>
              <a:spcBef>
                <a:spcPct val="30000"/>
              </a:spcBef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Facility tied to NASA’s premier hypersonic CFD team</a:t>
            </a:r>
          </a:p>
          <a:p>
            <a:pPr lvl="1">
              <a:spcBef>
                <a:spcPct val="30000"/>
              </a:spcBef>
            </a:pPr>
            <a:r>
              <a:rPr lang="en-US" dirty="0">
                <a:latin typeface="Arial" pitchFamily="34" charset="0"/>
                <a:cs typeface="Arial" pitchFamily="34" charset="0"/>
              </a:rPr>
              <a:t>Mach 3, 4, 5, 6, 7</a:t>
            </a:r>
          </a:p>
          <a:p>
            <a:pPr lvl="1">
              <a:spcBef>
                <a:spcPct val="30000"/>
              </a:spcBef>
            </a:pPr>
            <a:r>
              <a:rPr lang="en-US" dirty="0">
                <a:latin typeface="Arial" pitchFamily="34" charset="0"/>
                <a:cs typeface="Arial" pitchFamily="34" charset="0"/>
              </a:rPr>
              <a:t>20,000 – 120,000 ft. altitude</a:t>
            </a:r>
          </a:p>
          <a:p>
            <a:pPr lvl="1">
              <a:spcBef>
                <a:spcPct val="30000"/>
              </a:spcBef>
            </a:pPr>
            <a:r>
              <a:rPr lang="en-US" dirty="0">
                <a:latin typeface="Arial" pitchFamily="34" charset="0"/>
                <a:cs typeface="Arial" pitchFamily="34" charset="0"/>
              </a:rPr>
              <a:t>True flight enthalpy (temperature up to 3600°R)</a:t>
            </a:r>
          </a:p>
          <a:p>
            <a:pPr>
              <a:spcBef>
                <a:spcPct val="30000"/>
              </a:spcBef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Matched flight conditions for</a:t>
            </a:r>
          </a:p>
          <a:p>
            <a:pPr>
              <a:spcBef>
                <a:spcPct val="30000"/>
              </a:spcBef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	Hyper-X, HyFly, X-51</a:t>
            </a:r>
          </a:p>
          <a:p>
            <a:pPr>
              <a:spcBef>
                <a:spcPct val="30000"/>
              </a:spcBef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New Mach 6, water cooled, nozzle in design &amp; fabrication</a:t>
            </a:r>
          </a:p>
        </p:txBody>
      </p:sp>
      <p:pic>
        <p:nvPicPr>
          <p:cNvPr id="156676" name="Picture 4" descr="8htt-p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217979"/>
            <a:ext cx="4752528" cy="3108496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4412" y="3316383"/>
            <a:ext cx="2369757" cy="31836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64352" y="6086325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X-51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19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9" b="12225"/>
          <a:stretch/>
        </p:blipFill>
        <p:spPr bwMode="auto">
          <a:xfrm>
            <a:off x="6096000" y="4491717"/>
            <a:ext cx="2369756" cy="21858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96884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2192000" cy="1052736"/>
          </a:xfrm>
        </p:spPr>
        <p:txBody>
          <a:bodyPr>
            <a:normAutofit/>
          </a:bodyPr>
          <a:lstStyle/>
          <a:p>
            <a:r>
              <a:rPr lang="en-US" altLang="en-US" dirty="0"/>
              <a:t>8-Ft. High Temperature Tunnel – 8ft HTT </a:t>
            </a:r>
            <a:r>
              <a:rPr lang="en-US" altLang="en-US" dirty="0">
                <a:ea typeface="ヒラギノ角ゴ Pro W3"/>
                <a:cs typeface="ヒラギノ角ゴ Pro W3"/>
              </a:rPr>
              <a:t>Test Types / Features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</a:t>
            </a:r>
          </a:p>
        </p:txBody>
      </p:sp>
      <p:pic>
        <p:nvPicPr>
          <p:cNvPr id="10" name="Picture 9" descr="C:\Users\awfuchs\Documents\8' HTT Document\200 - Facilitiy Support Systems\LMT-FarSideCam-SingleFrame-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359" y="1196752"/>
            <a:ext cx="4274820" cy="2404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916" y="4070782"/>
            <a:ext cx="3978664" cy="2549277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97" y="3481918"/>
            <a:ext cx="4233250" cy="171900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71363" y="1061705"/>
            <a:ext cx="419211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Test Features: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Propulsion Testing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Ignition testing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Operability testing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Material/Structure Testing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Force Measure System (FMS) data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Jet fuel delivery system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Heated fuel delivery system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Chilled fuel delivery system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Visual data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IR imaging (high speed and low speed)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Photogrammetry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Engine diagnostic imaging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Radiant preheat lamps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35304" y="3616741"/>
            <a:ext cx="1846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Engine diagnostic imaging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24678" y="5191447"/>
            <a:ext cx="19516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Force Measurement System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62999" y="6401638"/>
            <a:ext cx="15551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 – Coil JP fuel heater</a:t>
            </a:r>
          </a:p>
        </p:txBody>
      </p:sp>
    </p:spTree>
    <p:extLst>
      <p:ext uri="{BB962C8B-B14F-4D97-AF65-F5344CB8AC3E}">
        <p14:creationId xmlns:p14="http://schemas.microsoft.com/office/powerpoint/2010/main" val="1570783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685494" cy="1052736"/>
          </a:xfrm>
        </p:spPr>
        <p:txBody>
          <a:bodyPr>
            <a:normAutofit fontScale="90000"/>
          </a:bodyPr>
          <a:lstStyle/>
          <a:p>
            <a:pPr marL="401638" indent="-3175"/>
            <a:r>
              <a:rPr lang="en-US" altLang="en-US" dirty="0">
                <a:ea typeface="ヒラギノ角ゴ Pro W3"/>
                <a:cs typeface="ヒラギノ角ゴ Pro W3"/>
              </a:rPr>
              <a:t>Scramjet Test Complex – STC</a:t>
            </a:r>
            <a:br>
              <a:rPr lang="en-US" altLang="en-US" dirty="0">
                <a:ea typeface="ヒラギノ角ゴ Pro W3"/>
                <a:cs typeface="ヒラギノ角ゴ Pro W3"/>
              </a:rPr>
            </a:br>
            <a:r>
              <a:rPr lang="en-US" altLang="en-US" dirty="0">
                <a:ea typeface="ヒラギノ角ゴ Pro W3"/>
                <a:cs typeface="ヒラギノ角ゴ Pro W3"/>
              </a:rPr>
              <a:t>Arc-Heated Scramjet Test Facility (AHSTF) and Direct-Connect Supersonic Combustion Test Facility (DCSCTF)</a:t>
            </a:r>
          </a:p>
        </p:txBody>
      </p:sp>
      <p:sp>
        <p:nvSpPr>
          <p:cNvPr id="18437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altLang="en-US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600554"/>
              </p:ext>
            </p:extLst>
          </p:nvPr>
        </p:nvGraphicFramePr>
        <p:xfrm>
          <a:off x="6871444" y="1712636"/>
          <a:ext cx="4913373" cy="44874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80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6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5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6748"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AHSTF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DCSCTF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9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Simulated Flight</a:t>
                      </a:r>
                    </a:p>
                    <a:p>
                      <a:pPr algn="ctr"/>
                      <a:r>
                        <a:rPr lang="en-US" sz="1200" dirty="0"/>
                        <a:t>Mach Number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2.2 – 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 – 7.5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01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Dry 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-Air combustion products with O</a:t>
                      </a:r>
                      <a:r>
                        <a:rPr lang="en-US" sz="1200" baseline="-25000" dirty="0"/>
                        <a:t>2</a:t>
                      </a:r>
                      <a:r>
                        <a:rPr lang="en-US" sz="1200" dirty="0"/>
                        <a:t> replenishment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74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Flight</a:t>
                      </a:r>
                      <a:r>
                        <a:rPr lang="en-US" sz="1200" baseline="0" dirty="0"/>
                        <a:t> Reynolds Number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0.035 - 2.2x10</a:t>
                      </a:r>
                      <a:r>
                        <a:rPr lang="en-US" sz="1200" baseline="30000" dirty="0"/>
                        <a:t>6</a:t>
                      </a:r>
                      <a:r>
                        <a:rPr lang="en-US" sz="1200" dirty="0"/>
                        <a:t>/ft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2.0 - 8.0x10</a:t>
                      </a:r>
                      <a:r>
                        <a:rPr lang="en-US" sz="1200" baseline="30000" dirty="0"/>
                        <a:t>6</a:t>
                      </a:r>
                      <a:r>
                        <a:rPr lang="en-US" sz="1200" dirty="0"/>
                        <a:t>/ft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74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Total Pressure (psia)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115 – 500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7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Total Temperature (°R)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2000 - 5200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1600 – 3800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38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Nozzle Exit (in.)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M2.2: 10 x 10</a:t>
                      </a:r>
                    </a:p>
                    <a:p>
                      <a:pPr algn="ctr"/>
                      <a:r>
                        <a:rPr lang="en-US" sz="1200" dirty="0"/>
                        <a:t>M3.5: 10 x 10</a:t>
                      </a:r>
                    </a:p>
                    <a:p>
                      <a:pPr algn="ctr"/>
                      <a:r>
                        <a:rPr lang="en-US" sz="1200" dirty="0"/>
                        <a:t>M4.7: 11.17 x 11.17</a:t>
                      </a:r>
                    </a:p>
                    <a:p>
                      <a:pPr algn="ctr"/>
                      <a:r>
                        <a:rPr lang="en-US" sz="1200" dirty="0"/>
                        <a:t>M6.0: 10.89 x 10.89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M2.0: 1.52 x 3.46</a:t>
                      </a:r>
                    </a:p>
                    <a:p>
                      <a:pPr algn="ctr"/>
                      <a:r>
                        <a:rPr lang="en-US" sz="1200" dirty="0"/>
                        <a:t>M2.7: 1.5 x 6.69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74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Run</a:t>
                      </a:r>
                      <a:r>
                        <a:rPr lang="en-US" sz="1200" baseline="0" dirty="0"/>
                        <a:t> Time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 sec – 5 min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Up to 15 min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674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Runs per</a:t>
                      </a:r>
                      <a:r>
                        <a:rPr lang="en-US" sz="1200" baseline="0" dirty="0"/>
                        <a:t> Day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 – 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 – 8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674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Test Section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Open Jet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Direct Connect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dirty="0"/>
              <a:t>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64249B-B20A-357E-1485-4F993D6969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4306" y="1819476"/>
            <a:ext cx="1986744" cy="1330015"/>
          </a:xfrm>
          <a:prstGeom prst="rect">
            <a:avLst/>
          </a:prstGeom>
        </p:spPr>
      </p:pic>
      <p:pic>
        <p:nvPicPr>
          <p:cNvPr id="4" name="Picture 3" descr="DCSCTF070902____400">
            <a:extLst>
              <a:ext uri="{FF2B5EF4-FFF2-40B4-BE49-F238E27FC236}">
                <a16:creationId xmlns:a16="http://schemas.microsoft.com/office/drawing/2014/main" id="{5B1D8539-B644-6E7C-B8B5-AA7755F5CD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445" y="3851945"/>
            <a:ext cx="3823642" cy="2727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44C9A0-7B22-D5E8-5128-2EBF7D55B1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800" y="1211566"/>
            <a:ext cx="3879496" cy="26121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E0AF3B-0BD4-D821-0F87-83207F7E00CE}"/>
              </a:ext>
            </a:extLst>
          </p:cNvPr>
          <p:cNvSpPr txBox="1"/>
          <p:nvPr/>
        </p:nvSpPr>
        <p:spPr>
          <a:xfrm>
            <a:off x="3469341" y="2688977"/>
            <a:ext cx="865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AHSTF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08BC8F-D7F6-8B52-4D36-466C342D0447}"/>
              </a:ext>
            </a:extLst>
          </p:cNvPr>
          <p:cNvSpPr txBox="1"/>
          <p:nvPr/>
        </p:nvSpPr>
        <p:spPr>
          <a:xfrm>
            <a:off x="1166787" y="4267576"/>
            <a:ext cx="977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DCSCTF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41F53E-F1AC-962E-7290-C707E06380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6" y="4781225"/>
            <a:ext cx="2104094" cy="1394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543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52736"/>
          </a:xfrm>
        </p:spPr>
        <p:txBody>
          <a:bodyPr/>
          <a:lstStyle/>
          <a:p>
            <a:r>
              <a:rPr lang="en-US" altLang="en-US" dirty="0">
                <a:ea typeface="ヒラギノ角ゴ Pro W3"/>
                <a:cs typeface="ヒラギノ角ゴ Pro W3"/>
              </a:rPr>
              <a:t>Scramjet Test Complex – STC Test Types / Features</a:t>
            </a:r>
          </a:p>
        </p:txBody>
      </p:sp>
      <p:sp>
        <p:nvSpPr>
          <p:cNvPr id="18437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alt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dirty="0"/>
              <a:t>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A667BB-CC16-CC7D-CD24-5058FFFAFB15}"/>
              </a:ext>
            </a:extLst>
          </p:cNvPr>
          <p:cNvSpPr txBox="1"/>
          <p:nvPr/>
        </p:nvSpPr>
        <p:spPr>
          <a:xfrm>
            <a:off x="4410740" y="3952504"/>
            <a:ext cx="7038623" cy="2831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DCSCTF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High-enthalpy 1X-scale test facility used for developing and testing scramjet isolator/combustor flowpaths (fuel injection, mixing, flameholding, combustion, heat release and thermal choking)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High-pressure air heated via hydrogen combustion with oxygen replacement, simulating isolator inlet conditions for flight at Mach 3.0 to 7.5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 test cabin; isolator/combustor is bolted directly to the facility nozzle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Liquid and gaseous fuel delivery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 large pool of pressure transducers, temperature sensors, heat flux gages, and flow rate meters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Proprietary, ITAR, classified testing available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31F100-C2F4-A6E6-0FD9-787ACBCBCCBF}"/>
              </a:ext>
            </a:extLst>
          </p:cNvPr>
          <p:cNvSpPr txBox="1"/>
          <p:nvPr/>
        </p:nvSpPr>
        <p:spPr>
          <a:xfrm>
            <a:off x="466230" y="1093450"/>
            <a:ext cx="7187307" cy="28315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AHSTF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High-enthalpy 1X-scale test facility used for integrated scramjet flowpath development and performance evaluation (partial forebody, inlet, isolator, combustor, partial nozzle)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Test gas heated via electric arc (creates small amount of NO contaminant)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Low back pressure for altitude simulation provided by four 60’ vacuum spheres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Liquid and gaseous fuel delivery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 large pool of pressure transducers, temperature sensors, heat flux gages, and flow rate meters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Optical access for Schlieren, IR, and NO PLIF techniques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Proprietary, ITAR, classified testing available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703BF3-4E35-A888-F6BD-0606FEED3A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80" y="4073781"/>
            <a:ext cx="3314700" cy="246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DC1EB73-C2A6-9E9F-289C-2070BB4BFBD5}"/>
              </a:ext>
            </a:extLst>
          </p:cNvPr>
          <p:cNvSpPr txBox="1"/>
          <p:nvPr/>
        </p:nvSpPr>
        <p:spPr>
          <a:xfrm>
            <a:off x="9099934" y="3639343"/>
            <a:ext cx="1530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AHSTF test envelope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BD9FA5-EAD4-225E-0C1A-AF1A830F1C57}"/>
              </a:ext>
            </a:extLst>
          </p:cNvPr>
          <p:cNvSpPr txBox="1"/>
          <p:nvPr/>
        </p:nvSpPr>
        <p:spPr>
          <a:xfrm>
            <a:off x="1932186" y="6218899"/>
            <a:ext cx="2127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Test article installed in DCSCTF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AE380EE-841B-7361-0627-62A589F90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2445" y="1245905"/>
            <a:ext cx="3446918" cy="245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46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26489</TotalTime>
  <Words>989</Words>
  <Application>Microsoft Office PowerPoint</Application>
  <PresentationFormat>Widescreen</PresentationFormat>
  <Paragraphs>212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1_Office Theme</vt:lpstr>
      <vt:lpstr>PowerPoint Presentation</vt:lpstr>
      <vt:lpstr>4ft Supersonic Unitary Plan Wind Tunnel - 4ft UPWT</vt:lpstr>
      <vt:lpstr>4ft UPWT - Test Types / Features</vt:lpstr>
      <vt:lpstr>Langley Aerothermodynamic Laboratory – LAL 31-Inch Mach 10 Tunnel and 15-Inch Mach 6 High Temperature Tunnel</vt:lpstr>
      <vt:lpstr>Langley Aerothermodynamic Laboratory – LAL 20-Inch Mach 6 Tunnel</vt:lpstr>
      <vt:lpstr>Langley Aerothermodynamic Laboratory – LAL Test Types / Features</vt:lpstr>
      <vt:lpstr>8-Ft. High Temperature Tunnel – 8ft HTT</vt:lpstr>
      <vt:lpstr>8-Ft. High Temperature Tunnel – 8ft HTT Test Types / Features</vt:lpstr>
      <vt:lpstr>Scramjet Test Complex – STC Arc-Heated Scramjet Test Facility (AHSTF) and Direct-Connect Supersonic Combustion Test Facility (DCSCTF)</vt:lpstr>
      <vt:lpstr>Scramjet Test Complex – STC Test Types / Features</vt:lpstr>
    </vt:vector>
  </TitlesOfParts>
  <Company>NASA/ODIN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Roman Paryz</dc:creator>
  <cp:lastModifiedBy>Berger, Karen T. (LARC-D328)</cp:lastModifiedBy>
  <cp:revision>2432</cp:revision>
  <cp:lastPrinted>2015-07-15T17:59:49Z</cp:lastPrinted>
  <dcterms:created xsi:type="dcterms:W3CDTF">2010-05-13T18:48:05Z</dcterms:created>
  <dcterms:modified xsi:type="dcterms:W3CDTF">2022-11-28T20:44:36Z</dcterms:modified>
</cp:coreProperties>
</file>