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0" r:id="rId1"/>
  </p:sldMasterIdLst>
  <p:notesMasterIdLst>
    <p:notesMasterId r:id="rId3"/>
  </p:notesMasterIdLst>
  <p:sldIdLst>
    <p:sldId id="257" r:id="rId2"/>
  </p:sldIdLst>
  <p:sldSz cx="43891200" cy="32918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3DC025-470C-4A4C-B76E-C3230FE57920}">
  <a:tblStyle styleId="{4C3DC025-470C-4A4C-B76E-C3230FE5792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9"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17410d4c7e3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 name="Google Shape;49;g17410d4c7e3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New Poster Template">
  <p:cSld name="Blank Background">
    <p:spTree>
      <p:nvGrpSpPr>
        <p:cNvPr id="1" name="Shape 6"/>
        <p:cNvGrpSpPr/>
        <p:nvPr/>
      </p:nvGrpSpPr>
      <p:grpSpPr>
        <a:xfrm>
          <a:off x="0" y="0"/>
          <a:ext cx="0" cy="0"/>
          <a:chOff x="0" y="0"/>
          <a:chExt cx="0" cy="0"/>
        </a:xfrm>
      </p:grpSpPr>
      <p:sp>
        <p:nvSpPr>
          <p:cNvPr id="7" name="Google Shape;7;p2"/>
          <p:cNvSpPr/>
          <p:nvPr/>
        </p:nvSpPr>
        <p:spPr>
          <a:xfrm>
            <a:off x="0" y="4053025"/>
            <a:ext cx="43891200" cy="27432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Arial"/>
              <a:ea typeface="Arial"/>
              <a:cs typeface="Arial"/>
              <a:sym typeface="Arial"/>
            </a:endParaRPr>
          </a:p>
        </p:txBody>
      </p:sp>
      <p:cxnSp>
        <p:nvCxnSpPr>
          <p:cNvPr id="8" name="Google Shape;8;p2"/>
          <p:cNvCxnSpPr/>
          <p:nvPr/>
        </p:nvCxnSpPr>
        <p:spPr>
          <a:xfrm>
            <a:off x="11307763" y="8594725"/>
            <a:ext cx="914400" cy="914400"/>
          </a:xfrm>
          <a:prstGeom prst="straightConnector1">
            <a:avLst/>
          </a:prstGeom>
          <a:noFill/>
          <a:ln>
            <a:noFil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9"/>
        <p:cNvGrpSpPr/>
        <p:nvPr/>
      </p:nvGrpSpPr>
      <p:grpSpPr>
        <a:xfrm>
          <a:off x="0" y="0"/>
          <a:ext cx="0" cy="0"/>
          <a:chOff x="0" y="0"/>
          <a:chExt cx="0" cy="0"/>
        </a:xfrm>
      </p:grpSpPr>
      <p:sp>
        <p:nvSpPr>
          <p:cNvPr id="10" name="Google Shape;10;p3"/>
          <p:cNvSpPr/>
          <p:nvPr/>
        </p:nvSpPr>
        <p:spPr>
          <a:xfrm>
            <a:off x="0" y="0"/>
            <a:ext cx="43891200" cy="5456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2" name="Google Shape;52;p5"/>
          <p:cNvSpPr txBox="1"/>
          <p:nvPr/>
        </p:nvSpPr>
        <p:spPr>
          <a:xfrm>
            <a:off x="10595012" y="23200840"/>
            <a:ext cx="22473700" cy="9717559"/>
          </a:xfrm>
          <a:prstGeom prst="rect">
            <a:avLst/>
          </a:prstGeom>
          <a:solidFill>
            <a:schemeClr val="accent2">
              <a:lumMod val="20000"/>
              <a:lumOff val="8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7258">
              <a:solidFill>
                <a:schemeClr val="dk1"/>
              </a:solidFill>
              <a:latin typeface="Arial"/>
              <a:ea typeface="Arial"/>
              <a:cs typeface="Arial"/>
              <a:sym typeface="Arial"/>
            </a:endParaRPr>
          </a:p>
        </p:txBody>
      </p:sp>
      <p:sp>
        <p:nvSpPr>
          <p:cNvPr id="51" name="Google Shape;51;p5"/>
          <p:cNvSpPr/>
          <p:nvPr/>
        </p:nvSpPr>
        <p:spPr>
          <a:xfrm>
            <a:off x="27150" y="0"/>
            <a:ext cx="43891200" cy="5456700"/>
          </a:xfrm>
          <a:prstGeom prst="rect">
            <a:avLst/>
          </a:prstGeom>
          <a:solidFill>
            <a:srgbClr val="31406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en-US" dirty="0"/>
          </a:p>
        </p:txBody>
      </p:sp>
      <p:sp>
        <p:nvSpPr>
          <p:cNvPr id="53" name="Google Shape;53;p5"/>
          <p:cNvSpPr/>
          <p:nvPr/>
        </p:nvSpPr>
        <p:spPr>
          <a:xfrm>
            <a:off x="10278600" y="1383313"/>
            <a:ext cx="22932200" cy="2467200"/>
          </a:xfrm>
          <a:prstGeom prst="rect">
            <a:avLst/>
          </a:prstGeom>
          <a:noFill/>
          <a:ln>
            <a:noFill/>
          </a:ln>
        </p:spPr>
        <p:txBody>
          <a:bodyPr spcFirstLastPara="1" wrap="square" lIns="91225" tIns="45600" rIns="91225" bIns="45600" anchor="t" anchorCtr="0">
            <a:noAutofit/>
          </a:bodyPr>
          <a:lstStyle/>
          <a:p>
            <a:pPr marL="0" marR="0" lvl="0" indent="0" algn="ctr" rtl="0">
              <a:spcBef>
                <a:spcPts val="0"/>
              </a:spcBef>
              <a:spcAft>
                <a:spcPts val="0"/>
              </a:spcAft>
              <a:buNone/>
            </a:pPr>
            <a:r>
              <a:rPr lang="en-US" sz="9600" dirty="0">
                <a:solidFill>
                  <a:srgbClr val="FFFFFF"/>
                </a:solidFill>
              </a:rPr>
              <a:t>Fostering Open Science through </a:t>
            </a:r>
          </a:p>
          <a:p>
            <a:pPr marL="0" marR="0" lvl="0" indent="0" algn="ctr" rtl="0">
              <a:spcBef>
                <a:spcPts val="0"/>
              </a:spcBef>
              <a:spcAft>
                <a:spcPts val="0"/>
              </a:spcAft>
              <a:buNone/>
            </a:pPr>
            <a:r>
              <a:rPr lang="en-US" sz="9600" dirty="0">
                <a:solidFill>
                  <a:srgbClr val="FFFFFF"/>
                </a:solidFill>
              </a:rPr>
              <a:t>Public-Private Partnerships</a:t>
            </a:r>
          </a:p>
        </p:txBody>
      </p:sp>
      <p:sp>
        <p:nvSpPr>
          <p:cNvPr id="54" name="Google Shape;54;p5"/>
          <p:cNvSpPr txBox="1"/>
          <p:nvPr/>
        </p:nvSpPr>
        <p:spPr>
          <a:xfrm>
            <a:off x="914400" y="7734300"/>
            <a:ext cx="9829800" cy="5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900" b="0" u="none">
              <a:solidFill>
                <a:schemeClr val="dk1"/>
              </a:solidFill>
              <a:latin typeface="Arial"/>
              <a:ea typeface="Arial"/>
              <a:cs typeface="Arial"/>
              <a:sym typeface="Arial"/>
            </a:endParaRPr>
          </a:p>
        </p:txBody>
      </p:sp>
      <p:sp>
        <p:nvSpPr>
          <p:cNvPr id="56" name="Google Shape;56;p5"/>
          <p:cNvSpPr txBox="1"/>
          <p:nvPr/>
        </p:nvSpPr>
        <p:spPr>
          <a:xfrm>
            <a:off x="469876" y="15336288"/>
            <a:ext cx="9036000" cy="830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rgbClr val="0B5394"/>
                </a:solidFill>
              </a:rPr>
              <a:t>Methods</a:t>
            </a:r>
            <a:endParaRPr sz="4800" b="1" dirty="0">
              <a:solidFill>
                <a:srgbClr val="0B5394"/>
              </a:solidFill>
            </a:endParaRPr>
          </a:p>
        </p:txBody>
      </p:sp>
      <p:sp>
        <p:nvSpPr>
          <p:cNvPr id="57" name="Google Shape;57;p5"/>
          <p:cNvSpPr txBox="1"/>
          <p:nvPr/>
        </p:nvSpPr>
        <p:spPr>
          <a:xfrm>
            <a:off x="602851" y="16166688"/>
            <a:ext cx="8678400" cy="11382300"/>
          </a:xfrm>
          <a:prstGeom prst="rect">
            <a:avLst/>
          </a:prstGeom>
          <a:solidFill>
            <a:schemeClr val="lt1">
              <a:alpha val="62750"/>
            </a:schemeClr>
          </a:solid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000" dirty="0">
                <a:solidFill>
                  <a:schemeClr val="dk1"/>
                </a:solidFill>
                <a:latin typeface="Arial"/>
                <a:ea typeface="Arial"/>
                <a:cs typeface="Arial"/>
                <a:sym typeface="Arial"/>
              </a:rPr>
              <a:t>The agreement between NASA and AWS centers around the collaboration theme of discovery</a:t>
            </a:r>
            <a:r>
              <a:rPr lang="en-US" sz="3000" dirty="0">
                <a:solidFill>
                  <a:schemeClr val="dk1"/>
                </a:solidFill>
              </a:rPr>
              <a:t>, access and use of high-value NASA science datasets and has two research goals: </a:t>
            </a:r>
            <a:endParaRPr lang="en-US" sz="3000" dirty="0">
              <a:solidFill>
                <a:schemeClr val="dk1"/>
              </a:solidFill>
              <a:latin typeface="Arial"/>
              <a:ea typeface="Arial"/>
              <a:cs typeface="Arial"/>
              <a:sym typeface="Arial"/>
            </a:endParaRPr>
          </a:p>
          <a:p>
            <a:pPr marL="0" marR="0" lvl="0" indent="0" algn="l" rtl="0">
              <a:lnSpc>
                <a:spcPct val="164285"/>
              </a:lnSpc>
              <a:spcBef>
                <a:spcPts val="0"/>
              </a:spcBef>
              <a:spcAft>
                <a:spcPts val="0"/>
              </a:spcAft>
              <a:buNone/>
            </a:pPr>
            <a:endParaRPr lang="en-US" sz="1200" b="1" dirty="0">
              <a:solidFill>
                <a:schemeClr val="dk2"/>
              </a:solidFill>
              <a:latin typeface="Arial"/>
              <a:ea typeface="Arial"/>
              <a:cs typeface="Arial"/>
              <a:sym typeface="Arial"/>
            </a:endParaRPr>
          </a:p>
          <a:p>
            <a:pPr marL="0" marR="0" lvl="0" indent="0" algn="l" rtl="0">
              <a:lnSpc>
                <a:spcPct val="164285"/>
              </a:lnSpc>
              <a:spcBef>
                <a:spcPts val="0"/>
              </a:spcBef>
              <a:spcAft>
                <a:spcPts val="0"/>
              </a:spcAft>
              <a:buNone/>
            </a:pPr>
            <a:r>
              <a:rPr lang="en-US" sz="3000" b="1" dirty="0">
                <a:solidFill>
                  <a:schemeClr val="dk2"/>
                </a:solidFill>
                <a:latin typeface="Arial"/>
                <a:ea typeface="Arial"/>
                <a:cs typeface="Arial"/>
                <a:sym typeface="Arial"/>
              </a:rPr>
              <a:t>Cloud-based Data Discovery</a:t>
            </a:r>
            <a:endParaRPr sz="3000" dirty="0">
              <a:solidFill>
                <a:schemeClr val="dk1"/>
              </a:solidFill>
              <a:latin typeface="Arial"/>
              <a:ea typeface="Arial"/>
              <a:cs typeface="Arial"/>
              <a:sym typeface="Arial"/>
            </a:endParaRPr>
          </a:p>
          <a:p>
            <a:pPr marL="914400" marR="0" lvl="1" indent="-457200" algn="l" rtl="0">
              <a:lnSpc>
                <a:spcPct val="164285"/>
              </a:lnSpc>
              <a:spcBef>
                <a:spcPts val="800"/>
              </a:spcBef>
              <a:spcAft>
                <a:spcPts val="0"/>
              </a:spcAft>
              <a:buClr>
                <a:schemeClr val="dk2"/>
              </a:buClr>
              <a:buSzPts val="3500"/>
              <a:buFont typeface="Arial"/>
              <a:buChar char="•"/>
            </a:pPr>
            <a:r>
              <a:rPr lang="en-US" sz="2800" b="0" i="0" u="none" strike="noStrike" cap="none" dirty="0">
                <a:solidFill>
                  <a:schemeClr val="dk1"/>
                </a:solidFill>
                <a:latin typeface="Arial"/>
                <a:ea typeface="Arial"/>
                <a:cs typeface="Arial"/>
                <a:sym typeface="Arial"/>
              </a:rPr>
              <a:t>Provide AWS cloud storage resources to NASA scientists within the Open Data Sponsorship Program.</a:t>
            </a:r>
            <a:endParaRPr lang="en-US" sz="2800" dirty="0"/>
          </a:p>
          <a:p>
            <a:pPr marL="914400" marR="0" lvl="1" indent="-457200" algn="l" rtl="0">
              <a:lnSpc>
                <a:spcPct val="164285"/>
              </a:lnSpc>
              <a:spcBef>
                <a:spcPts val="0"/>
              </a:spcBef>
              <a:spcAft>
                <a:spcPts val="0"/>
              </a:spcAft>
              <a:buClr>
                <a:schemeClr val="dk2"/>
              </a:buClr>
              <a:buSzPts val="3500"/>
              <a:buFont typeface="Arial"/>
              <a:buChar char="•"/>
            </a:pPr>
            <a:r>
              <a:rPr lang="en-US" sz="2800" b="0" i="0" u="none" strike="noStrike" cap="none" dirty="0">
                <a:solidFill>
                  <a:schemeClr val="dk1"/>
                </a:solidFill>
                <a:latin typeface="Arial"/>
                <a:ea typeface="Arial"/>
                <a:cs typeface="Arial"/>
                <a:sym typeface="Arial"/>
              </a:rPr>
              <a:t>Provide users the ability to discover high-value cloud-optimized </a:t>
            </a:r>
            <a:r>
              <a:rPr lang="en-US" sz="2800" dirty="0">
                <a:solidFill>
                  <a:schemeClr val="dk1"/>
                </a:solidFill>
              </a:rPr>
              <a:t>NASA datasets within t</a:t>
            </a:r>
            <a:r>
              <a:rPr lang="en-US" sz="2800" b="0" i="0" u="none" strike="noStrike" cap="none" dirty="0">
                <a:solidFill>
                  <a:schemeClr val="dk1"/>
                </a:solidFill>
                <a:latin typeface="Arial"/>
                <a:ea typeface="Arial"/>
                <a:cs typeface="Arial"/>
                <a:sym typeface="Arial"/>
              </a:rPr>
              <a:t>he Registry of Open Data on AWS (RODA).</a:t>
            </a:r>
          </a:p>
          <a:p>
            <a:pPr marL="65088" marR="0" lvl="1" algn="l" rtl="0">
              <a:lnSpc>
                <a:spcPct val="164285"/>
              </a:lnSpc>
              <a:spcBef>
                <a:spcPts val="0"/>
              </a:spcBef>
              <a:spcAft>
                <a:spcPts val="0"/>
              </a:spcAft>
              <a:buClr>
                <a:schemeClr val="dk2"/>
              </a:buClr>
              <a:buSzPts val="3500"/>
            </a:pPr>
            <a:r>
              <a:rPr lang="en-US" sz="3000" b="1" dirty="0">
                <a:solidFill>
                  <a:schemeClr val="dk2"/>
                </a:solidFill>
              </a:rPr>
              <a:t>Capacity Building</a:t>
            </a:r>
          </a:p>
          <a:p>
            <a:pPr marL="914400" marR="0" lvl="1" indent="-457200" algn="l" rtl="0">
              <a:lnSpc>
                <a:spcPct val="164285"/>
              </a:lnSpc>
              <a:spcBef>
                <a:spcPts val="0"/>
              </a:spcBef>
              <a:spcAft>
                <a:spcPts val="0"/>
              </a:spcAft>
              <a:buClr>
                <a:schemeClr val="bg2"/>
              </a:buClr>
              <a:buSzPts val="3500"/>
              <a:buFont typeface="Arial" panose="020B0604020202020204" pitchFamily="34" charset="0"/>
              <a:buChar char="•"/>
            </a:pPr>
            <a:r>
              <a:rPr lang="en-US" sz="2800" dirty="0">
                <a:solidFill>
                  <a:schemeClr val="dk1"/>
                </a:solidFill>
              </a:rPr>
              <a:t>Provide cloud compute resources to support NASA workshops that enable a transformation in data access and use of cloud-computing resources. </a:t>
            </a:r>
          </a:p>
          <a:p>
            <a:pPr marL="914400" marR="0" lvl="1" indent="-457200" algn="l" rtl="0">
              <a:lnSpc>
                <a:spcPct val="164285"/>
              </a:lnSpc>
              <a:spcBef>
                <a:spcPts val="0"/>
              </a:spcBef>
              <a:spcAft>
                <a:spcPts val="0"/>
              </a:spcAft>
              <a:buClr>
                <a:schemeClr val="dk2"/>
              </a:buClr>
              <a:buSzPts val="3500"/>
              <a:buFont typeface="Arial" panose="020B0604020202020204" pitchFamily="34" charset="0"/>
              <a:buChar char="•"/>
            </a:pPr>
            <a:endParaRPr lang="en-US" sz="2800" dirty="0">
              <a:solidFill>
                <a:schemeClr val="dk1"/>
              </a:solidFill>
            </a:endParaRPr>
          </a:p>
        </p:txBody>
      </p:sp>
      <p:sp>
        <p:nvSpPr>
          <p:cNvPr id="58" name="Google Shape;58;p5"/>
          <p:cNvSpPr txBox="1"/>
          <p:nvPr/>
        </p:nvSpPr>
        <p:spPr>
          <a:xfrm>
            <a:off x="11988813" y="25056424"/>
            <a:ext cx="15695536" cy="771418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800" b="1" dirty="0">
                <a:latin typeface="Arial"/>
                <a:ea typeface="Arial"/>
                <a:cs typeface="Arial"/>
                <a:sym typeface="Arial"/>
              </a:rPr>
              <a:t>Partnership activities serve as convergence accelerators </a:t>
            </a:r>
            <a:r>
              <a:rPr lang="en-US" sz="8800" dirty="0">
                <a:latin typeface="Arial"/>
                <a:ea typeface="Arial"/>
                <a:cs typeface="Arial"/>
                <a:sym typeface="Arial"/>
              </a:rPr>
              <a:t>-</a:t>
            </a:r>
            <a:r>
              <a:rPr lang="en-US" sz="8800" b="1" dirty="0">
                <a:latin typeface="Arial"/>
                <a:ea typeface="Arial"/>
                <a:cs typeface="Arial"/>
                <a:sym typeface="Arial"/>
              </a:rPr>
              <a:t> </a:t>
            </a:r>
            <a:r>
              <a:rPr lang="en-US" sz="8800" dirty="0">
                <a:latin typeface="Arial"/>
                <a:ea typeface="Arial"/>
                <a:cs typeface="Arial"/>
                <a:sym typeface="Arial"/>
              </a:rPr>
              <a:t>“use driven” collaborations that benefit both parties.</a:t>
            </a:r>
            <a:endParaRPr sz="8800" dirty="0">
              <a:latin typeface="Arial"/>
              <a:ea typeface="Arial"/>
              <a:cs typeface="Arial"/>
              <a:sym typeface="Arial"/>
            </a:endParaRPr>
          </a:p>
        </p:txBody>
      </p:sp>
      <p:sp>
        <p:nvSpPr>
          <p:cNvPr id="64" name="Google Shape;64;p5"/>
          <p:cNvSpPr txBox="1"/>
          <p:nvPr/>
        </p:nvSpPr>
        <p:spPr>
          <a:xfrm>
            <a:off x="10595012" y="31785684"/>
            <a:ext cx="22473699" cy="840683"/>
          </a:xfrm>
          <a:prstGeom prst="rect">
            <a:avLst/>
          </a:prstGeom>
          <a:noFill/>
          <a:ln>
            <a:noFill/>
          </a:ln>
        </p:spPr>
        <p:txBody>
          <a:bodyPr spcFirstLastPara="1" wrap="square" lIns="91425" tIns="45700" rIns="91425" bIns="45700" anchor="t" anchorCtr="0">
            <a:noAutofit/>
          </a:bodyPr>
          <a:lstStyle/>
          <a:p>
            <a:pPr marL="0" marR="0" lvl="0" indent="0" algn="ctr" rtl="0">
              <a:lnSpc>
                <a:spcPct val="158333"/>
              </a:lnSpc>
              <a:spcBef>
                <a:spcPts val="0"/>
              </a:spcBef>
              <a:spcAft>
                <a:spcPts val="0"/>
              </a:spcAft>
              <a:buNone/>
            </a:pPr>
            <a:r>
              <a:rPr lang="en-US" sz="2400" dirty="0">
                <a:solidFill>
                  <a:schemeClr val="dk1"/>
                </a:solidFill>
              </a:rPr>
              <a:t>Image credit: NASA, AWS, Microsoft, FDL, NVIDIA, GCP, IBM Research, </a:t>
            </a:r>
            <a:r>
              <a:rPr lang="en-US" sz="2400" dirty="0" err="1">
                <a:solidFill>
                  <a:schemeClr val="dk1"/>
                </a:solidFill>
              </a:rPr>
              <a:t>Openscapes</a:t>
            </a:r>
            <a:r>
              <a:rPr lang="en-US" sz="2400" dirty="0">
                <a:solidFill>
                  <a:schemeClr val="dk1"/>
                </a:solidFill>
              </a:rPr>
              <a:t>, and Flaticon.com, </a:t>
            </a:r>
          </a:p>
        </p:txBody>
      </p:sp>
      <p:sp>
        <p:nvSpPr>
          <p:cNvPr id="65" name="Google Shape;65;p5"/>
          <p:cNvSpPr txBox="1"/>
          <p:nvPr/>
        </p:nvSpPr>
        <p:spPr>
          <a:xfrm>
            <a:off x="33882425" y="1737962"/>
            <a:ext cx="9517450" cy="1619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solidFill>
                  <a:schemeClr val="bg1"/>
                </a:solidFill>
              </a:rPr>
              <a:t>Elizabeth Fancher (Barrios Technology) </a:t>
            </a:r>
          </a:p>
          <a:p>
            <a:pPr marL="0" marR="0" lvl="0" indent="0" algn="l" rtl="0">
              <a:spcBef>
                <a:spcPts val="0"/>
              </a:spcBef>
              <a:spcAft>
                <a:spcPts val="0"/>
              </a:spcAft>
              <a:buNone/>
            </a:pPr>
            <a:r>
              <a:rPr lang="en-US" sz="3600" b="1" dirty="0">
                <a:solidFill>
                  <a:schemeClr val="bg1"/>
                </a:solidFill>
              </a:rPr>
              <a:t>Rahul Ramachandran (NASA)</a:t>
            </a:r>
            <a:endParaRPr sz="3600" b="1" dirty="0">
              <a:solidFill>
                <a:schemeClr val="bg1"/>
              </a:solidFill>
            </a:endParaRPr>
          </a:p>
          <a:p>
            <a:pPr marL="0" marR="0" lvl="0" indent="0" algn="l" rtl="0">
              <a:spcBef>
                <a:spcPts val="0"/>
              </a:spcBef>
              <a:spcAft>
                <a:spcPts val="0"/>
              </a:spcAft>
              <a:buNone/>
            </a:pPr>
            <a:r>
              <a:rPr lang="en-US" sz="3600" b="1" dirty="0">
                <a:solidFill>
                  <a:schemeClr val="bg1"/>
                </a:solidFill>
              </a:rPr>
              <a:t>Contact: elizabeth.m.fancher</a:t>
            </a:r>
            <a:r>
              <a:rPr lang="en-US" sz="3600" b="1" dirty="0">
                <a:solidFill>
                  <a:schemeClr val="bg1"/>
                </a:solidFill>
                <a:latin typeface="Arial"/>
                <a:ea typeface="Arial"/>
                <a:cs typeface="Arial"/>
                <a:sym typeface="Arial"/>
              </a:rPr>
              <a:t>@nasa.gov</a:t>
            </a:r>
            <a:endParaRPr sz="3600" b="1" dirty="0">
              <a:solidFill>
                <a:schemeClr val="bg1"/>
              </a:solidFill>
              <a:latin typeface="Arial"/>
              <a:ea typeface="Arial"/>
              <a:cs typeface="Arial"/>
              <a:sym typeface="Arial"/>
            </a:endParaRPr>
          </a:p>
        </p:txBody>
      </p:sp>
      <p:pic>
        <p:nvPicPr>
          <p:cNvPr id="67" name="Google Shape;67;p5"/>
          <p:cNvPicPr preferRelativeResize="0"/>
          <p:nvPr/>
        </p:nvPicPr>
        <p:blipFill rotWithShape="1">
          <a:blip r:embed="rId3">
            <a:alphaModFix/>
          </a:blip>
          <a:srcRect/>
          <a:stretch/>
        </p:blipFill>
        <p:spPr>
          <a:xfrm>
            <a:off x="40914181" y="30238753"/>
            <a:ext cx="2539513" cy="2107795"/>
          </a:xfrm>
          <a:prstGeom prst="rect">
            <a:avLst/>
          </a:prstGeom>
          <a:noFill/>
          <a:ln>
            <a:noFill/>
          </a:ln>
          <a:effectLst>
            <a:outerShdw blurRad="50800" dist="38100" dir="5400000" algn="t" rotWithShape="0">
              <a:srgbClr val="000000">
                <a:alpha val="40000"/>
              </a:srgbClr>
            </a:outerShdw>
          </a:effectLst>
        </p:spPr>
      </p:pic>
      <p:sp>
        <p:nvSpPr>
          <p:cNvPr id="70" name="Google Shape;70;p5"/>
          <p:cNvSpPr txBox="1"/>
          <p:nvPr/>
        </p:nvSpPr>
        <p:spPr>
          <a:xfrm>
            <a:off x="602851" y="6778350"/>
            <a:ext cx="8721124" cy="6523597"/>
          </a:xfrm>
          <a:prstGeom prst="rect">
            <a:avLst/>
          </a:prstGeom>
          <a:solidFill>
            <a:schemeClr val="lt1">
              <a:alpha val="62750"/>
            </a:schemeClr>
          </a:solid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None/>
            </a:pPr>
            <a:r>
              <a:rPr lang="en-US" sz="3000" b="0" u="none" dirty="0">
                <a:solidFill>
                  <a:schemeClr val="dk1"/>
                </a:solidFill>
                <a:latin typeface="Arial"/>
                <a:ea typeface="Arial"/>
                <a:cs typeface="Arial"/>
                <a:sym typeface="Arial"/>
              </a:rPr>
              <a:t>The lack of formal collaboration mechanisms often hinders open knowledge transfer between government agencies and private industries. NASA’s Interagency Implementation and Advanced Concepts Team (IMPACT) seeks to address these challenges by establishing NASA Space Act Agreements (SAAs) as non-reimbursable research partnerships with the private sector. One example is with the Amazon Web Services (AWS) Sustainability Initiative and AWS Open Data Sponsorship Program. </a:t>
            </a:r>
            <a:endParaRPr sz="3000" b="0" u="none" dirty="0">
              <a:solidFill>
                <a:schemeClr val="dk1"/>
              </a:solidFill>
              <a:latin typeface="Arial"/>
              <a:ea typeface="Arial"/>
              <a:cs typeface="Arial"/>
              <a:sym typeface="Arial"/>
            </a:endParaRPr>
          </a:p>
        </p:txBody>
      </p:sp>
      <p:sp>
        <p:nvSpPr>
          <p:cNvPr id="74" name="Google Shape;74;p5"/>
          <p:cNvSpPr txBox="1"/>
          <p:nvPr/>
        </p:nvSpPr>
        <p:spPr>
          <a:xfrm>
            <a:off x="4449188" y="31836710"/>
            <a:ext cx="5829412"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latin typeface="+mj-lt"/>
                <a:ea typeface="Raleway"/>
                <a:cs typeface="Raleway"/>
                <a:sym typeface="Raleway"/>
              </a:rPr>
              <a:t>Learn </a:t>
            </a:r>
            <a:r>
              <a:rPr lang="en-US" sz="3200" dirty="0">
                <a:latin typeface="+mn-lt"/>
                <a:ea typeface="Raleway"/>
                <a:cs typeface="Raleway"/>
                <a:sym typeface="Raleway"/>
              </a:rPr>
              <a:t>More</a:t>
            </a:r>
            <a:r>
              <a:rPr lang="en-US" sz="3200" dirty="0">
                <a:latin typeface="+mj-lt"/>
                <a:ea typeface="Raleway"/>
                <a:cs typeface="Raleway"/>
                <a:sym typeface="Raleway"/>
              </a:rPr>
              <a:t> at our Website!</a:t>
            </a:r>
            <a:endParaRPr sz="3200" b="1" dirty="0">
              <a:latin typeface="+mj-lt"/>
              <a:ea typeface="Raleway"/>
              <a:cs typeface="Raleway"/>
              <a:sym typeface="Raleway"/>
            </a:endParaRPr>
          </a:p>
        </p:txBody>
      </p:sp>
      <p:pic>
        <p:nvPicPr>
          <p:cNvPr id="75" name="Google Shape;75;p5"/>
          <p:cNvPicPr preferRelativeResize="0"/>
          <p:nvPr/>
        </p:nvPicPr>
        <p:blipFill>
          <a:blip r:embed="rId4">
            <a:alphaModFix/>
          </a:blip>
          <a:stretch>
            <a:fillRect/>
          </a:stretch>
        </p:blipFill>
        <p:spPr>
          <a:xfrm>
            <a:off x="914400" y="491250"/>
            <a:ext cx="8040550" cy="4251326"/>
          </a:xfrm>
          <a:prstGeom prst="rect">
            <a:avLst/>
          </a:prstGeom>
          <a:noFill/>
          <a:ln>
            <a:noFill/>
          </a:ln>
        </p:spPr>
      </p:pic>
      <p:sp>
        <p:nvSpPr>
          <p:cNvPr id="55" name="Google Shape;55;p5"/>
          <p:cNvSpPr txBox="1"/>
          <p:nvPr/>
        </p:nvSpPr>
        <p:spPr>
          <a:xfrm>
            <a:off x="469876" y="5947950"/>
            <a:ext cx="9829800" cy="830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rgbClr val="0B5394"/>
                </a:solidFill>
              </a:rPr>
              <a:t>Background</a:t>
            </a:r>
            <a:endParaRPr sz="4800" b="1" dirty="0">
              <a:solidFill>
                <a:srgbClr val="0B5394"/>
              </a:solidFill>
            </a:endParaRPr>
          </a:p>
        </p:txBody>
      </p:sp>
      <p:sp>
        <p:nvSpPr>
          <p:cNvPr id="2" name="AutoShape 2">
            <a:extLst>
              <a:ext uri="{FF2B5EF4-FFF2-40B4-BE49-F238E27FC236}">
                <a16:creationId xmlns:a16="http://schemas.microsoft.com/office/drawing/2014/main" id="{F4BC8FC7-B5E4-4F37-BD5D-CB53D27C15EC}"/>
              </a:ext>
            </a:extLst>
          </p:cNvPr>
          <p:cNvSpPr>
            <a:spLocks noChangeAspect="1" noChangeArrowheads="1"/>
          </p:cNvSpPr>
          <p:nvPr/>
        </p:nvSpPr>
        <p:spPr bwMode="auto">
          <a:xfrm>
            <a:off x="21793200" y="16306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Google Shape;64;p5">
            <a:extLst>
              <a:ext uri="{FF2B5EF4-FFF2-40B4-BE49-F238E27FC236}">
                <a16:creationId xmlns:a16="http://schemas.microsoft.com/office/drawing/2014/main" id="{F8D55676-C0BB-4B6D-9A82-47B7EC0DD8F4}"/>
              </a:ext>
            </a:extLst>
          </p:cNvPr>
          <p:cNvSpPr txBox="1"/>
          <p:nvPr/>
        </p:nvSpPr>
        <p:spPr>
          <a:xfrm>
            <a:off x="34412414" y="28104350"/>
            <a:ext cx="8648460" cy="1619100"/>
          </a:xfrm>
          <a:prstGeom prst="rect">
            <a:avLst/>
          </a:prstGeom>
          <a:solidFill>
            <a:schemeClr val="lt1">
              <a:alpha val="62750"/>
            </a:schemeClr>
          </a:solidFill>
          <a:ln>
            <a:noFill/>
          </a:ln>
        </p:spPr>
        <p:txBody>
          <a:bodyPr spcFirstLastPara="1" wrap="square" lIns="91425" tIns="45700" rIns="91425" bIns="45700" anchor="t" anchorCtr="0">
            <a:noAutofit/>
          </a:bodyPr>
          <a:lstStyle/>
          <a:p>
            <a:pPr marL="342900" marR="0" lvl="0" indent="-342900" algn="l" rtl="0">
              <a:lnSpc>
                <a:spcPct val="150000"/>
              </a:lnSpc>
              <a:spcBef>
                <a:spcPts val="0"/>
              </a:spcBef>
              <a:spcAft>
                <a:spcPts val="0"/>
              </a:spcAft>
              <a:buFont typeface="Arial" panose="020B0604020202020204" pitchFamily="34" charset="0"/>
              <a:buChar char="•"/>
            </a:pPr>
            <a:r>
              <a:rPr lang="en-US" sz="2400" dirty="0">
                <a:solidFill>
                  <a:schemeClr val="dk1"/>
                </a:solidFill>
              </a:rPr>
              <a:t>Open Science image is based on a similar image created by Ramachandran, et al., and published in "From Open Data to Open Science." Earth and Space Science</a:t>
            </a:r>
          </a:p>
          <a:p>
            <a:pPr marL="342900" marR="0" lvl="0" indent="-342900" algn="l" rtl="0">
              <a:lnSpc>
                <a:spcPct val="150000"/>
              </a:lnSpc>
              <a:spcBef>
                <a:spcPts val="0"/>
              </a:spcBef>
              <a:spcAft>
                <a:spcPts val="0"/>
              </a:spcAft>
              <a:buFont typeface="Arial" panose="020B0604020202020204" pitchFamily="34" charset="0"/>
              <a:buChar char="•"/>
            </a:pPr>
            <a:r>
              <a:rPr lang="en-US" sz="2400" dirty="0">
                <a:solidFill>
                  <a:schemeClr val="dk1"/>
                </a:solidFill>
              </a:rPr>
              <a:t>AWS Open Data Sponsorship Team </a:t>
            </a:r>
          </a:p>
          <a:p>
            <a:pPr marL="342900" marR="0" lvl="0" indent="-342900" algn="l" rtl="0">
              <a:lnSpc>
                <a:spcPct val="158333"/>
              </a:lnSpc>
              <a:spcBef>
                <a:spcPts val="0"/>
              </a:spcBef>
              <a:spcAft>
                <a:spcPts val="0"/>
              </a:spcAft>
              <a:buFont typeface="Arial" panose="020B0604020202020204" pitchFamily="34" charset="0"/>
              <a:buChar char="•"/>
            </a:pPr>
            <a:endParaRPr lang="en-US" sz="2400" dirty="0">
              <a:solidFill>
                <a:schemeClr val="dk1"/>
              </a:solidFill>
            </a:endParaRPr>
          </a:p>
        </p:txBody>
      </p:sp>
      <p:pic>
        <p:nvPicPr>
          <p:cNvPr id="10" name="Picture 9">
            <a:extLst>
              <a:ext uri="{FF2B5EF4-FFF2-40B4-BE49-F238E27FC236}">
                <a16:creationId xmlns:a16="http://schemas.microsoft.com/office/drawing/2014/main" id="{207AAB40-513E-4180-B2DD-AC04CDA585F7}"/>
              </a:ext>
            </a:extLst>
          </p:cNvPr>
          <p:cNvPicPr>
            <a:picLocks noChangeAspect="1"/>
          </p:cNvPicPr>
          <p:nvPr/>
        </p:nvPicPr>
        <p:blipFill>
          <a:blip r:embed="rId5"/>
          <a:stretch>
            <a:fillRect/>
          </a:stretch>
        </p:blipFill>
        <p:spPr>
          <a:xfrm>
            <a:off x="5250050" y="27964559"/>
            <a:ext cx="3968955" cy="3872151"/>
          </a:xfrm>
          <a:prstGeom prst="rect">
            <a:avLst/>
          </a:prstGeom>
        </p:spPr>
      </p:pic>
      <p:sp>
        <p:nvSpPr>
          <p:cNvPr id="63" name="Google Shape;63;p5"/>
          <p:cNvSpPr txBox="1"/>
          <p:nvPr/>
        </p:nvSpPr>
        <p:spPr>
          <a:xfrm>
            <a:off x="33837117" y="27155829"/>
            <a:ext cx="9829800" cy="830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rgbClr val="0B5394"/>
                </a:solidFill>
              </a:rPr>
              <a:t>Acknowledgements</a:t>
            </a:r>
            <a:endParaRPr sz="4800" b="1" dirty="0">
              <a:solidFill>
                <a:srgbClr val="0B5394"/>
              </a:solidFill>
              <a:latin typeface="Arial"/>
              <a:ea typeface="Arial"/>
              <a:cs typeface="Arial"/>
              <a:sym typeface="Arial"/>
            </a:endParaRPr>
          </a:p>
        </p:txBody>
      </p:sp>
      <p:pic>
        <p:nvPicPr>
          <p:cNvPr id="1034" name="Picture 10">
            <a:extLst>
              <a:ext uri="{FF2B5EF4-FFF2-40B4-BE49-F238E27FC236}">
                <a16:creationId xmlns:a16="http://schemas.microsoft.com/office/drawing/2014/main" id="{D9B92A72-61D3-4921-AF20-92F00AB188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0796" y="25734420"/>
            <a:ext cx="3673218" cy="367321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5534F618-0791-4BD9-B16B-445857517210}"/>
              </a:ext>
            </a:extLst>
          </p:cNvPr>
          <p:cNvPicPr>
            <a:picLocks noChangeAspect="1"/>
          </p:cNvPicPr>
          <p:nvPr/>
        </p:nvPicPr>
        <p:blipFill>
          <a:blip r:embed="rId7"/>
          <a:stretch>
            <a:fillRect/>
          </a:stretch>
        </p:blipFill>
        <p:spPr>
          <a:xfrm>
            <a:off x="9420833" y="5811954"/>
            <a:ext cx="24744734" cy="16772087"/>
          </a:xfrm>
          <a:prstGeom prst="rect">
            <a:avLst/>
          </a:prstGeom>
        </p:spPr>
      </p:pic>
      <p:sp>
        <p:nvSpPr>
          <p:cNvPr id="62" name="Google Shape;62;p5"/>
          <p:cNvSpPr txBox="1"/>
          <p:nvPr/>
        </p:nvSpPr>
        <p:spPr>
          <a:xfrm>
            <a:off x="33726250" y="6060206"/>
            <a:ext cx="9829800" cy="830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rgbClr val="0B5394"/>
                </a:solidFill>
              </a:rPr>
              <a:t>AWS Success Stories</a:t>
            </a:r>
            <a:r>
              <a:rPr lang="en-US" sz="4800" b="1" dirty="0">
                <a:solidFill>
                  <a:srgbClr val="005BBB"/>
                </a:solidFill>
              </a:rPr>
              <a:t> </a:t>
            </a:r>
            <a:endParaRPr sz="4800" b="1" dirty="0">
              <a:solidFill>
                <a:srgbClr val="005BBB"/>
              </a:solidFill>
              <a:latin typeface="Arial"/>
              <a:ea typeface="Arial"/>
              <a:cs typeface="Arial"/>
              <a:sym typeface="Arial"/>
            </a:endParaRPr>
          </a:p>
        </p:txBody>
      </p:sp>
      <p:sp>
        <p:nvSpPr>
          <p:cNvPr id="49" name="Google Shape;57;p5">
            <a:extLst>
              <a:ext uri="{FF2B5EF4-FFF2-40B4-BE49-F238E27FC236}">
                <a16:creationId xmlns:a16="http://schemas.microsoft.com/office/drawing/2014/main" id="{F9A6FF84-0A49-495E-88D7-5B9DCB1E71D4}"/>
              </a:ext>
            </a:extLst>
          </p:cNvPr>
          <p:cNvSpPr txBox="1"/>
          <p:nvPr/>
        </p:nvSpPr>
        <p:spPr>
          <a:xfrm>
            <a:off x="34298400" y="6890606"/>
            <a:ext cx="8678400" cy="10597632"/>
          </a:xfrm>
          <a:prstGeom prst="rect">
            <a:avLst/>
          </a:prstGeom>
          <a:solidFill>
            <a:schemeClr val="lt1">
              <a:alpha val="62750"/>
            </a:schemeClr>
          </a:solidFill>
          <a:ln>
            <a:noFill/>
          </a:ln>
        </p:spPr>
        <p:txBody>
          <a:bodyPr spcFirstLastPara="1" wrap="square" lIns="91425" tIns="45700" rIns="91425" bIns="45700" anchor="t" anchorCtr="0">
            <a:noAutofit/>
          </a:bodyPr>
          <a:lstStyle/>
          <a:p>
            <a:pPr marR="0" lvl="0" algn="l" rtl="0">
              <a:lnSpc>
                <a:spcPct val="164285"/>
              </a:lnSpc>
              <a:spcBef>
                <a:spcPts val="0"/>
              </a:spcBef>
              <a:spcAft>
                <a:spcPts val="0"/>
              </a:spcAft>
              <a:buClr>
                <a:schemeClr val="bg2"/>
              </a:buClr>
              <a:buSzPct val="125000"/>
            </a:pPr>
            <a:r>
              <a:rPr lang="en-US" sz="3000" b="1" dirty="0">
                <a:solidFill>
                  <a:schemeClr val="dk2"/>
                </a:solidFill>
              </a:rPr>
              <a:t>Discover these new NASA datasets on RODA: </a:t>
            </a:r>
          </a:p>
          <a:p>
            <a:pPr marL="1011238" indent="-554038">
              <a:lnSpc>
                <a:spcPct val="164285"/>
              </a:lnSpc>
              <a:buClr>
                <a:schemeClr val="bg2"/>
              </a:buClr>
              <a:buSzPct val="125000"/>
              <a:buFont typeface="Arial" panose="020B0604020202020204" pitchFamily="34" charset="0"/>
              <a:buChar char="•"/>
            </a:pPr>
            <a:r>
              <a:rPr lang="en-US" sz="3000" dirty="0">
                <a:solidFill>
                  <a:schemeClr val="dk1"/>
                </a:solidFill>
              </a:rPr>
              <a:t>NASA Prediction of Worldwide Energy Resources (POWER)</a:t>
            </a:r>
          </a:p>
          <a:p>
            <a:pPr marL="1011238" indent="-554038">
              <a:lnSpc>
                <a:spcPct val="164285"/>
              </a:lnSpc>
              <a:buClr>
                <a:schemeClr val="bg2"/>
              </a:buClr>
              <a:buSzPct val="125000"/>
              <a:buFont typeface="Arial" panose="020B0604020202020204" pitchFamily="34" charset="0"/>
              <a:buChar char="•"/>
            </a:pPr>
            <a:r>
              <a:rPr lang="en-US" sz="3000" dirty="0">
                <a:solidFill>
                  <a:schemeClr val="dk1"/>
                </a:solidFill>
              </a:rPr>
              <a:t>NASA/ USGS Europa Controlled Observations</a:t>
            </a:r>
          </a:p>
          <a:p>
            <a:pPr marL="1011238" indent="-554038">
              <a:lnSpc>
                <a:spcPct val="164285"/>
              </a:lnSpc>
              <a:buClr>
                <a:schemeClr val="bg2"/>
              </a:buClr>
              <a:buSzPct val="125000"/>
              <a:buFont typeface="Arial" panose="020B0604020202020204" pitchFamily="34" charset="0"/>
              <a:buChar char="•"/>
            </a:pPr>
            <a:r>
              <a:rPr lang="en-US" sz="3000" dirty="0">
                <a:solidFill>
                  <a:schemeClr val="dk1"/>
                </a:solidFill>
              </a:rPr>
              <a:t>NASA Exchange Global Daily Downscaled Projections (NEX-GDDP-CMIP6)</a:t>
            </a:r>
          </a:p>
          <a:p>
            <a:pPr marL="1011238" indent="-554038">
              <a:lnSpc>
                <a:spcPct val="164285"/>
              </a:lnSpc>
              <a:buClr>
                <a:schemeClr val="bg2"/>
              </a:buClr>
              <a:buSzPct val="125000"/>
              <a:buFont typeface="Arial" panose="020B0604020202020204" pitchFamily="34" charset="0"/>
              <a:buChar char="•"/>
            </a:pPr>
            <a:r>
              <a:rPr lang="en-US" sz="3000" dirty="0">
                <a:solidFill>
                  <a:schemeClr val="dk1"/>
                </a:solidFill>
              </a:rPr>
              <a:t>NASA SOHO/LASCO Comet Challenge</a:t>
            </a:r>
          </a:p>
          <a:p>
            <a:pPr marR="0" lvl="0" algn="l" rtl="0">
              <a:lnSpc>
                <a:spcPct val="164285"/>
              </a:lnSpc>
              <a:spcBef>
                <a:spcPts val="0"/>
              </a:spcBef>
              <a:spcAft>
                <a:spcPts val="0"/>
              </a:spcAft>
              <a:buClr>
                <a:schemeClr val="bg2"/>
              </a:buClr>
              <a:buSzPct val="125000"/>
            </a:pPr>
            <a:r>
              <a:rPr lang="en-US" sz="3000" b="1" dirty="0">
                <a:solidFill>
                  <a:schemeClr val="dk2"/>
                </a:solidFill>
              </a:rPr>
              <a:t>2022 Workshops and Training Events:</a:t>
            </a:r>
          </a:p>
          <a:p>
            <a:pPr marL="1044575" lvl="2" indent="-587375">
              <a:lnSpc>
                <a:spcPct val="164285"/>
              </a:lnSpc>
              <a:buClr>
                <a:schemeClr val="bg2"/>
              </a:buClr>
              <a:buSzPct val="125000"/>
              <a:buFont typeface="Arial" panose="020B0604020202020204" pitchFamily="34" charset="0"/>
              <a:buChar char="•"/>
            </a:pPr>
            <a:r>
              <a:rPr lang="en-US" sz="3000" dirty="0">
                <a:solidFill>
                  <a:schemeClr val="dk1"/>
                </a:solidFill>
                <a:latin typeface="Arial"/>
                <a:ea typeface="Arial"/>
                <a:cs typeface="Arial"/>
                <a:sym typeface="Arial"/>
              </a:rPr>
              <a:t>NASA </a:t>
            </a:r>
            <a:r>
              <a:rPr lang="en-US" sz="3000" dirty="0" err="1">
                <a:solidFill>
                  <a:schemeClr val="dk1"/>
                </a:solidFill>
                <a:latin typeface="Arial"/>
                <a:ea typeface="Arial"/>
                <a:cs typeface="Arial"/>
                <a:sym typeface="Arial"/>
              </a:rPr>
              <a:t>Openscapes</a:t>
            </a:r>
            <a:r>
              <a:rPr lang="en-US" sz="3000" dirty="0">
                <a:solidFill>
                  <a:schemeClr val="dk1"/>
                </a:solidFill>
                <a:latin typeface="Arial"/>
                <a:ea typeface="Arial"/>
                <a:cs typeface="Arial"/>
                <a:sym typeface="Arial"/>
              </a:rPr>
              <a:t> Champions Cohort</a:t>
            </a:r>
          </a:p>
          <a:p>
            <a:pPr marL="1044575" lvl="2" indent="-587375">
              <a:lnSpc>
                <a:spcPct val="164285"/>
              </a:lnSpc>
              <a:buClr>
                <a:schemeClr val="bg2"/>
              </a:buClr>
              <a:buSzPct val="125000"/>
              <a:buFont typeface="Arial" panose="020B0604020202020204" pitchFamily="34" charset="0"/>
              <a:buChar char="•"/>
            </a:pPr>
            <a:r>
              <a:rPr lang="en-US" sz="3000" dirty="0">
                <a:solidFill>
                  <a:schemeClr val="dk1"/>
                </a:solidFill>
              </a:rPr>
              <a:t>SnowEx </a:t>
            </a:r>
            <a:r>
              <a:rPr lang="en-US" sz="3000" dirty="0" err="1">
                <a:solidFill>
                  <a:schemeClr val="dk1"/>
                </a:solidFill>
              </a:rPr>
              <a:t>Hackweek</a:t>
            </a:r>
            <a:r>
              <a:rPr lang="en-US" sz="3000" dirty="0">
                <a:solidFill>
                  <a:schemeClr val="dk1"/>
                </a:solidFill>
              </a:rPr>
              <a:t> 2022</a:t>
            </a:r>
          </a:p>
          <a:p>
            <a:pPr marL="1044575" lvl="2" indent="-587375">
              <a:lnSpc>
                <a:spcPct val="164285"/>
              </a:lnSpc>
              <a:buClr>
                <a:schemeClr val="bg2"/>
              </a:buClr>
              <a:buSzPct val="125000"/>
              <a:buFont typeface="Arial" panose="020B0604020202020204" pitchFamily="34" charset="0"/>
              <a:buChar char="•"/>
            </a:pPr>
            <a:r>
              <a:rPr lang="en-US" sz="3000" dirty="0">
                <a:solidFill>
                  <a:schemeClr val="dk1"/>
                </a:solidFill>
                <a:latin typeface="Arial"/>
                <a:ea typeface="Arial"/>
                <a:cs typeface="Arial"/>
                <a:sym typeface="Arial"/>
              </a:rPr>
              <a:t>ESDS Machine Learning Capacity Working </a:t>
            </a:r>
            <a:r>
              <a:rPr lang="en-US" sz="3000" dirty="0">
                <a:solidFill>
                  <a:schemeClr val="dk1"/>
                </a:solidFill>
              </a:rPr>
              <a:t>G</a:t>
            </a:r>
            <a:r>
              <a:rPr lang="en-US" sz="3000" dirty="0">
                <a:solidFill>
                  <a:schemeClr val="dk1"/>
                </a:solidFill>
                <a:latin typeface="Arial"/>
                <a:ea typeface="Arial"/>
                <a:cs typeface="Arial"/>
                <a:sym typeface="Arial"/>
              </a:rPr>
              <a:t>roup</a:t>
            </a:r>
          </a:p>
          <a:p>
            <a:pPr marL="914400" marR="0" lvl="1" indent="-457200" algn="l" rtl="0">
              <a:lnSpc>
                <a:spcPct val="164285"/>
              </a:lnSpc>
              <a:spcBef>
                <a:spcPts val="0"/>
              </a:spcBef>
              <a:spcAft>
                <a:spcPts val="0"/>
              </a:spcAft>
              <a:buClr>
                <a:schemeClr val="dk2"/>
              </a:buClr>
              <a:buSzPts val="3500"/>
              <a:buFont typeface="Arial" panose="020B0604020202020204" pitchFamily="34" charset="0"/>
              <a:buChar char="•"/>
            </a:pPr>
            <a:endParaRPr lang="en-US" sz="2800" dirty="0">
              <a:solidFill>
                <a:schemeClr val="dk1"/>
              </a:solidFill>
            </a:endParaRPr>
          </a:p>
        </p:txBody>
      </p:sp>
      <p:sp>
        <p:nvSpPr>
          <p:cNvPr id="41" name="Google Shape;62;p5">
            <a:extLst>
              <a:ext uri="{FF2B5EF4-FFF2-40B4-BE49-F238E27FC236}">
                <a16:creationId xmlns:a16="http://schemas.microsoft.com/office/drawing/2014/main" id="{88FC43F5-241D-4918-AA22-482F9FA953AE}"/>
              </a:ext>
            </a:extLst>
          </p:cNvPr>
          <p:cNvSpPr txBox="1"/>
          <p:nvPr/>
        </p:nvSpPr>
        <p:spPr>
          <a:xfrm>
            <a:off x="33726250" y="17815684"/>
            <a:ext cx="9829800" cy="830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rgbClr val="0B5394"/>
                </a:solidFill>
                <a:latin typeface="Arial"/>
                <a:ea typeface="Arial"/>
                <a:cs typeface="Arial"/>
                <a:sym typeface="Arial"/>
              </a:rPr>
              <a:t>Next Steps</a:t>
            </a:r>
            <a:endParaRPr sz="4800" b="1" dirty="0">
              <a:solidFill>
                <a:srgbClr val="005BBB"/>
              </a:solidFill>
              <a:latin typeface="Arial"/>
              <a:ea typeface="Arial"/>
              <a:cs typeface="Arial"/>
              <a:sym typeface="Arial"/>
            </a:endParaRPr>
          </a:p>
        </p:txBody>
      </p:sp>
      <p:sp>
        <p:nvSpPr>
          <p:cNvPr id="42" name="Google Shape;66;p5">
            <a:extLst>
              <a:ext uri="{FF2B5EF4-FFF2-40B4-BE49-F238E27FC236}">
                <a16:creationId xmlns:a16="http://schemas.microsoft.com/office/drawing/2014/main" id="{1582A057-F5D2-42BE-AEEF-6C1333A198E1}"/>
              </a:ext>
            </a:extLst>
          </p:cNvPr>
          <p:cNvSpPr txBox="1"/>
          <p:nvPr/>
        </p:nvSpPr>
        <p:spPr>
          <a:xfrm>
            <a:off x="34382474" y="18646084"/>
            <a:ext cx="8678400" cy="8015292"/>
          </a:xfrm>
          <a:prstGeom prst="rect">
            <a:avLst/>
          </a:prstGeom>
          <a:solidFill>
            <a:schemeClr val="lt1">
              <a:alpha val="62750"/>
            </a:schemeClr>
          </a:solidFill>
          <a:ln>
            <a:noFill/>
          </a:ln>
        </p:spPr>
        <p:txBody>
          <a:bodyPr spcFirstLastPara="1" wrap="square" lIns="91425" tIns="45700" rIns="91425" bIns="45700" anchor="t" anchorCtr="0">
            <a:noAutofit/>
          </a:bodyPr>
          <a:lstStyle/>
          <a:p>
            <a:pPr marL="457200" marR="0" lvl="0" indent="-457200" algn="l" rtl="0">
              <a:lnSpc>
                <a:spcPct val="164285"/>
              </a:lnSpc>
              <a:spcBef>
                <a:spcPts val="0"/>
              </a:spcBef>
              <a:spcAft>
                <a:spcPts val="0"/>
              </a:spcAft>
              <a:buClr>
                <a:schemeClr val="bg2"/>
              </a:buClr>
              <a:buSzPct val="125000"/>
              <a:buFont typeface="Arial" panose="020B0604020202020204" pitchFamily="34" charset="0"/>
              <a:buChar char="•"/>
            </a:pPr>
            <a:r>
              <a:rPr lang="en-US" sz="3000" dirty="0">
                <a:solidFill>
                  <a:schemeClr val="dk1"/>
                </a:solidFill>
                <a:latin typeface="Arial"/>
                <a:ea typeface="Arial"/>
                <a:cs typeface="Arial"/>
                <a:sym typeface="Arial"/>
              </a:rPr>
              <a:t>Continue to engage with other public-private partnerships (</a:t>
            </a:r>
            <a:r>
              <a:rPr lang="en-US" sz="3000" dirty="0">
                <a:solidFill>
                  <a:schemeClr val="dk1"/>
                </a:solidFill>
              </a:rPr>
              <a:t>Google, Microsoft, IBM Research, and NVIDIA</a:t>
            </a:r>
            <a:r>
              <a:rPr lang="en-US" sz="3000">
                <a:solidFill>
                  <a:schemeClr val="dk1"/>
                </a:solidFill>
              </a:rPr>
              <a:t>) </a:t>
            </a:r>
            <a:r>
              <a:rPr lang="en-US" sz="3000">
                <a:solidFill>
                  <a:schemeClr val="dk1"/>
                </a:solidFill>
                <a:latin typeface="Arial"/>
                <a:ea typeface="Arial"/>
                <a:cs typeface="Arial"/>
                <a:sym typeface="Arial"/>
              </a:rPr>
              <a:t>to </a:t>
            </a:r>
            <a:r>
              <a:rPr lang="en-US" sz="3000" dirty="0">
                <a:solidFill>
                  <a:schemeClr val="dk1"/>
                </a:solidFill>
                <a:latin typeface="Arial"/>
                <a:ea typeface="Arial"/>
                <a:cs typeface="Arial"/>
                <a:sym typeface="Arial"/>
              </a:rPr>
              <a:t>build a broader network of technical experts </a:t>
            </a:r>
            <a:r>
              <a:rPr lang="en-US" sz="3000" dirty="0">
                <a:solidFill>
                  <a:schemeClr val="dk1"/>
                </a:solidFill>
              </a:rPr>
              <a:t>to explore the discovery, access, and use of high-value NASA science datasets on the cloud.</a:t>
            </a:r>
          </a:p>
          <a:p>
            <a:pPr marL="457200" marR="0" lvl="0" indent="-457200" algn="l" rtl="0">
              <a:lnSpc>
                <a:spcPct val="164285"/>
              </a:lnSpc>
              <a:spcBef>
                <a:spcPts val="0"/>
              </a:spcBef>
              <a:spcAft>
                <a:spcPts val="0"/>
              </a:spcAft>
              <a:buClr>
                <a:schemeClr val="bg2"/>
              </a:buClr>
              <a:buSzPct val="125000"/>
              <a:buFont typeface="Arial" panose="020B0604020202020204" pitchFamily="34" charset="0"/>
              <a:buChar char="•"/>
            </a:pPr>
            <a:r>
              <a:rPr lang="en-US" sz="3000" dirty="0">
                <a:solidFill>
                  <a:schemeClr val="dk1"/>
                </a:solidFill>
                <a:latin typeface="Arial"/>
                <a:ea typeface="Arial"/>
                <a:cs typeface="Arial"/>
                <a:sym typeface="Arial"/>
              </a:rPr>
              <a:t>Investigate new ways to demonstrate “success” using data and compute resources collocated on the cloud.</a:t>
            </a:r>
          </a:p>
          <a:p>
            <a:pPr marL="457200" marR="0" lvl="0" indent="-457200" algn="l" rtl="0">
              <a:lnSpc>
                <a:spcPct val="164285"/>
              </a:lnSpc>
              <a:spcBef>
                <a:spcPts val="0"/>
              </a:spcBef>
              <a:spcAft>
                <a:spcPts val="0"/>
              </a:spcAft>
              <a:buClr>
                <a:schemeClr val="bg2"/>
              </a:buClr>
              <a:buSzPct val="125000"/>
              <a:buFont typeface="Arial" panose="020B0604020202020204" pitchFamily="34" charset="0"/>
              <a:buChar char="•"/>
            </a:pPr>
            <a:r>
              <a:rPr lang="en-US" sz="3000" dirty="0">
                <a:solidFill>
                  <a:schemeClr val="dk1"/>
                </a:solidFill>
                <a:latin typeface="Arial"/>
                <a:ea typeface="Arial"/>
                <a:cs typeface="Arial"/>
                <a:sym typeface="Arial"/>
              </a:rPr>
              <a:t>Explore new opportunities in cloud technologies that enable and accelerate open science.</a:t>
            </a:r>
          </a:p>
          <a:p>
            <a:pPr marL="914400" marR="0" lvl="1" indent="-234950" algn="l" rtl="0">
              <a:lnSpc>
                <a:spcPct val="164285"/>
              </a:lnSpc>
              <a:spcBef>
                <a:spcPts val="1200"/>
              </a:spcBef>
              <a:spcAft>
                <a:spcPts val="0"/>
              </a:spcAft>
              <a:buClr>
                <a:schemeClr val="bg2"/>
              </a:buClr>
              <a:buSzPct val="125000"/>
              <a:buFont typeface="Arial"/>
              <a:buNone/>
            </a:pPr>
            <a:endParaRPr sz="2800" b="0" i="0" u="none" strike="noStrike" cap="none" dirty="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Research Poster Template">
  <a:themeElements>
    <a:clrScheme name="UB Color Palette">
      <a:dk1>
        <a:srgbClr val="666666"/>
      </a:dk1>
      <a:lt1>
        <a:srgbClr val="FFFFFF"/>
      </a:lt1>
      <a:dk2>
        <a:srgbClr val="005BBB"/>
      </a:dk2>
      <a:lt2>
        <a:srgbClr val="FFFFFF"/>
      </a:lt2>
      <a:accent1>
        <a:srgbClr val="005BBB"/>
      </a:accent1>
      <a:accent2>
        <a:srgbClr val="41B6E6"/>
      </a:accent2>
      <a:accent3>
        <a:srgbClr val="E56D54"/>
      </a:accent3>
      <a:accent4>
        <a:srgbClr val="666666"/>
      </a:accent4>
      <a:accent5>
        <a:srgbClr val="007681"/>
      </a:accent5>
      <a:accent6>
        <a:srgbClr val="003E51"/>
      </a:accent6>
      <a:hlink>
        <a:srgbClr val="186BB7"/>
      </a:hlink>
      <a:folHlink>
        <a:srgbClr val="D86A4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9773</TotalTime>
  <Words>413</Words>
  <Application>Microsoft Office PowerPoint</Application>
  <PresentationFormat>Custom</PresentationFormat>
  <Paragraphs>35</Paragraphs>
  <Slides>1</Slides>
  <Notes>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Research Poster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Elizabeth</cp:lastModifiedBy>
  <cp:revision>37</cp:revision>
  <dcterms:modified xsi:type="dcterms:W3CDTF">2022-11-29T20:48:24Z</dcterms:modified>
</cp:coreProperties>
</file>