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7"/>
  </p:notesMasterIdLst>
  <p:handoutMasterIdLst>
    <p:handoutMasterId r:id="rId18"/>
  </p:handoutMasterIdLst>
  <p:sldIdLst>
    <p:sldId id="256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</p:sldIdLst>
  <p:sldSz cx="9144000" cy="5143500" type="screen16x9"/>
  <p:notesSz cx="7010400" cy="92964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087" userDrawn="1">
          <p15:clr>
            <a:srgbClr val="A4A3A4"/>
          </p15:clr>
        </p15:guide>
        <p15:guide id="4" orient="horz" pos="17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D7D7D7"/>
    <a:srgbClr val="5081BD"/>
    <a:srgbClr val="3B1E5B"/>
    <a:srgbClr val="DC6115"/>
    <a:srgbClr val="FAC090"/>
    <a:srgbClr val="D14B12"/>
    <a:srgbClr val="342D25"/>
    <a:srgbClr val="CE4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4E356-D439-EC47-8260-746493836C1D}" v="52" dt="2022-11-18T16:33:14.365"/>
  </p1510:revLst>
</p1510:revInfo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95618" autoAdjust="0"/>
  </p:normalViewPr>
  <p:slideViewPr>
    <p:cSldViewPr snapToGrid="0">
      <p:cViewPr varScale="1">
        <p:scale>
          <a:sx n="200" d="100"/>
          <a:sy n="200" d="100"/>
        </p:scale>
        <p:origin x="816" y="144"/>
      </p:cViewPr>
      <p:guideLst>
        <p:guide orient="horz" pos="1620"/>
        <p:guide pos="2880"/>
        <p:guide orient="horz" pos="2087"/>
        <p:guide orient="horz" pos="1761"/>
      </p:guideLst>
    </p:cSldViewPr>
  </p:slideViewPr>
  <p:outlineViewPr>
    <p:cViewPr>
      <p:scale>
        <a:sx n="33" d="100"/>
        <a:sy n="33" d="100"/>
      </p:scale>
      <p:origin x="0" y="-188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25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 defTabSz="913974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1"/>
            <a:ext cx="3038475" cy="465138"/>
          </a:xfrm>
          <a:prstGeom prst="rect">
            <a:avLst/>
          </a:prstGeom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C7921DD-AAE5-4092-8349-EACC69FDEFDB}" type="datetimeFigureOut">
              <a:rPr lang="en-US" altLang="en-US"/>
              <a:pPr/>
              <a:t>12/1/22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 defTabSz="913974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9E17E4-00F5-479B-BD26-147F041D5C1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44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 defTabSz="913974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1"/>
            <a:ext cx="3038475" cy="465138"/>
          </a:xfrm>
          <a:prstGeom prst="rect">
            <a:avLst/>
          </a:prstGeom>
        </p:spPr>
        <p:txBody>
          <a:bodyPr vert="horz" wrap="square" lIns="93167" tIns="46584" rIns="93167" bIns="4658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C338-0A8D-42BD-B66C-CF13AD5FC728}" type="datetimeFigureOut">
              <a:rPr lang="en-US" altLang="en-US"/>
              <a:pPr/>
              <a:t>12/1/22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5"/>
            <a:ext cx="5607050" cy="4183063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 defTabSz="913974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67" tIns="46584" rIns="93167" bIns="4658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D56B-D0D4-43EF-9403-963A0EE0895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969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56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28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00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72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518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19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52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9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EE912A-9AA1-F446-A08B-5239DB219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17475" y="4976383"/>
            <a:ext cx="815975" cy="15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697" rIns="91395" bIns="0">
            <a:spAutoFit/>
          </a:bodyPr>
          <a:lstStyle/>
          <a:p>
            <a:pPr algn="ctr"/>
            <a:r>
              <a:rPr lang="en-US" sz="700" dirty="0" err="1">
                <a:solidFill>
                  <a:srgbClr val="F8F8F8"/>
                </a:solidFill>
              </a:rPr>
              <a:t>www.nasa.gov</a:t>
            </a:r>
            <a:r>
              <a:rPr lang="en-US" sz="700" dirty="0">
                <a:solidFill>
                  <a:srgbClr val="F8F8F8"/>
                </a:solidFill>
              </a:rPr>
              <a:t>/</a:t>
            </a:r>
            <a:r>
              <a:rPr lang="en-US" sz="700" dirty="0" err="1">
                <a:solidFill>
                  <a:srgbClr val="F8F8F8"/>
                </a:solidFill>
              </a:rPr>
              <a:t>sls</a:t>
            </a:r>
            <a:endParaRPr lang="en-US" dirty="0">
              <a:solidFill>
                <a:srgbClr val="F8F8F8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4382CE8-D191-A540-947B-5A4C053CA3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55" y="191349"/>
            <a:ext cx="653092" cy="54145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35179A-3E36-EFFE-A70C-2D3E19A161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1357" y="2661102"/>
            <a:ext cx="4563311" cy="91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3pPr marL="566534" indent="0">
              <a:buNone/>
              <a:defRPr/>
            </a:lvl3pPr>
            <a:lvl4pPr marL="114300" indent="0" algn="r">
              <a:buNone/>
              <a:tabLst/>
              <a:defRPr sz="2200" b="1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</a:lstStyle>
          <a:p>
            <a:pPr lvl="3"/>
            <a:r>
              <a:rPr lang="en-US" dirty="0"/>
              <a:t>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93EED1-D70E-FACC-9E9B-503B2A4609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356" y="3735586"/>
            <a:ext cx="4563311" cy="42147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3pPr marL="566534" indent="0">
              <a:buNone/>
              <a:defRPr/>
            </a:lvl3pPr>
            <a:lvl4pPr marL="114300" indent="0" algn="r">
              <a:buNone/>
              <a:tabLst/>
              <a:defRPr sz="2200" b="0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</a:lstStyle>
          <a:p>
            <a:pPr lvl="3"/>
            <a:r>
              <a:rPr lang="en-US" dirty="0"/>
              <a:t>Name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9CA92B5-9BB9-A4F6-C4BD-233938115D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1354" y="4653376"/>
            <a:ext cx="4563311" cy="42147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3pPr marL="566534" indent="0">
              <a:buNone/>
              <a:defRPr/>
            </a:lvl3pPr>
            <a:lvl4pPr marL="114300" indent="0" algn="r">
              <a:buNone/>
              <a:tabLst/>
              <a:defRPr sz="1600" b="0" i="1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</a:lstStyle>
          <a:p>
            <a:pPr lvl="3"/>
            <a:r>
              <a:rPr lang="en-US" dirty="0"/>
              <a:t>Date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82E19D-2625-54B9-7829-CB36D50B0C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55" y="4189065"/>
            <a:ext cx="4563311" cy="42147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3pPr marL="566534" indent="0">
              <a:buNone/>
              <a:defRPr/>
            </a:lvl3pPr>
            <a:lvl4pPr marL="114300" indent="0" algn="r">
              <a:buNone/>
              <a:tabLst/>
              <a:defRPr sz="1600" b="0" i="1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</a:lstStyle>
          <a:p>
            <a:pPr lvl="3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0461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2880">
          <p15:clr>
            <a:srgbClr val="FBAE40"/>
          </p15:clr>
        </p15:guide>
        <p15:guide id="5" pos="561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6" y="63874"/>
            <a:ext cx="868997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4026" y="789385"/>
            <a:ext cx="8293098" cy="4054078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spcAft>
                <a:spcPts val="300"/>
              </a:spcAft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37D2F-6FA9-4668-98BE-E8F80B4AB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6950" y="4984750"/>
            <a:ext cx="1797050" cy="152088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800">
                <a:solidFill>
                  <a:schemeClr val="bg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5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6" y="63874"/>
            <a:ext cx="868997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4026" y="789385"/>
            <a:ext cx="3986451" cy="4054078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spcAft>
                <a:spcPts val="300"/>
              </a:spcAft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299CE07-6670-4F93-D9BF-A04D8D12EC7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9013" y="789385"/>
            <a:ext cx="3986451" cy="4054078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spcAft>
                <a:spcPts val="300"/>
              </a:spcAft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757021A7-7173-748A-4FA6-2D2FE2735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6950" y="4984750"/>
            <a:ext cx="1797050" cy="152088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800">
                <a:solidFill>
                  <a:schemeClr val="bg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6" y="63874"/>
            <a:ext cx="868997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4026" y="789385"/>
            <a:ext cx="3986451" cy="1997656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299CE07-6670-4F93-D9BF-A04D8D12EC7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9013" y="789385"/>
            <a:ext cx="3986451" cy="1997656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648EE94-E5AC-F612-99E8-E3742704A5A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4026" y="2939687"/>
            <a:ext cx="3986451" cy="1997656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6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4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2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1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2E14F86-7C04-40C6-7BC1-BBBF2F1BB7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9013" y="2939687"/>
            <a:ext cx="3986451" cy="1997656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600"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400"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200"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1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628D73D7-D9FF-1456-89E4-5ADB655AC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6950" y="4984750"/>
            <a:ext cx="1797050" cy="152088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800">
                <a:solidFill>
                  <a:schemeClr val="bg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3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026" y="63874"/>
            <a:ext cx="868997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4026" y="789385"/>
            <a:ext cx="8293098" cy="4054078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900"/>
              </a:spcBef>
              <a:spcAft>
                <a:spcPts val="300"/>
              </a:spcAft>
              <a:buClr>
                <a:srgbClr val="DC6115"/>
              </a:buClr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 sz="1400">
                <a:solidFill>
                  <a:srgbClr val="FFFFFF"/>
                </a:solidFill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200">
                <a:solidFill>
                  <a:srgbClr val="FFFFFF"/>
                </a:solidFill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 sz="1100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 sz="1050">
                <a:solidFill>
                  <a:srgbClr val="FFFFF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37D2F-6FA9-4668-98BE-E8F80B4AB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6950" y="4984750"/>
            <a:ext cx="1797050" cy="152088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0658B-EEDF-B070-0E32-1D792EDAA6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0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7" y="1"/>
            <a:ext cx="8295154" cy="63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93713" y="789386"/>
            <a:ext cx="8253412" cy="4054078"/>
          </a:xfrm>
          <a:prstGeom prst="rect">
            <a:avLst/>
          </a:prstGeom>
        </p:spPr>
        <p:txBody>
          <a:bodyPr/>
          <a:lstStyle>
            <a:lvl1pPr marL="129779" indent="-129779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383381" indent="-129779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509404" indent="-8450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3pPr>
            <a:lvl4pPr marL="639137" indent="-84503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779582" indent="-88075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546508" y="4993475"/>
            <a:ext cx="1597492" cy="150024"/>
          </a:xfrm>
        </p:spPr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97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7" y="1"/>
            <a:ext cx="8295154" cy="63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546508" y="4993475"/>
            <a:ext cx="1597492" cy="150024"/>
          </a:xfrm>
        </p:spPr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4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F04FFB-E20D-E765-A0A0-140D05FC543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199" y="73958"/>
            <a:ext cx="8686801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EF0876-08F6-F64B-99D3-D26905237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6950" y="4984750"/>
            <a:ext cx="1797050" cy="152088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800">
                <a:solidFill>
                  <a:schemeClr val="bg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18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66" r:id="rId2"/>
    <p:sldLayoutId id="2147483767" r:id="rId3"/>
    <p:sldLayoutId id="2147483768" r:id="rId4"/>
    <p:sldLayoutId id="2147483770" r:id="rId5"/>
    <p:sldLayoutId id="2147483771" r:id="rId6"/>
    <p:sldLayoutId id="2147483772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0">
          <a:solidFill>
            <a:schemeClr val="bg1"/>
          </a:solidFill>
          <a:effectLst/>
          <a:latin typeface="Century Gothic" panose="020B0502020202020204" pitchFamily="34" charset="0"/>
          <a:ea typeface="ＭＳ Ｐゴシック" pitchFamily="-108" charset="-128"/>
          <a:cs typeface="Century Gothic" panose="020B0502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5pPr>
      <a:lvl6pPr marL="410144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6pPr>
      <a:lvl7pPr marL="820289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7pPr>
      <a:lvl8pPr marL="1230433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8pPr>
      <a:lvl9pPr marL="1640577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9pPr>
    </p:titleStyle>
    <p:bodyStyle>
      <a:lvl1pPr marL="338017" indent="-338017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100000"/>
        <a:buFont typeface="Wingdings" charset="2"/>
        <a:buChar char="u"/>
        <a:tabLst/>
        <a:defRPr sz="2000" b="1">
          <a:solidFill>
            <a:schemeClr val="bg2"/>
          </a:solidFill>
          <a:latin typeface="+mn-lt"/>
          <a:ea typeface="ＭＳ Ｐゴシック" pitchFamily="-108" charset="-128"/>
          <a:cs typeface="ＭＳ Ｐゴシック" charset="-128"/>
        </a:defRPr>
      </a:lvl1pPr>
      <a:lvl2pPr marL="455451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b="0">
          <a:solidFill>
            <a:schemeClr val="bg2"/>
          </a:solidFill>
          <a:latin typeface="+mn-lt"/>
          <a:ea typeface="ＭＳ Ｐゴシック" charset="0"/>
          <a:cs typeface="Arial Narrow"/>
        </a:defRPr>
      </a:lvl2pPr>
      <a:lvl3pPr marL="679205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90000"/>
        <a:buFont typeface="Lucida Grande"/>
        <a:buChar char="‒"/>
        <a:tabLst/>
        <a:defRPr sz="1600">
          <a:solidFill>
            <a:schemeClr val="bg2"/>
          </a:solidFill>
          <a:latin typeface="+mn-lt"/>
          <a:ea typeface="Arial Narrow" pitchFamily="-112" charset="0"/>
          <a:cs typeface="Arial Narrow"/>
        </a:defRPr>
      </a:lvl3pPr>
      <a:lvl4pPr marL="852183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sz="1400">
          <a:solidFill>
            <a:schemeClr val="bg2"/>
          </a:solidFill>
          <a:latin typeface="+mn-lt"/>
          <a:ea typeface="Arial Narrow" pitchFamily="-112" charset="0"/>
          <a:cs typeface="Arial Narrow"/>
        </a:defRPr>
      </a:lvl4pPr>
      <a:lvl5pPr marL="1039442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Lucida Grande"/>
        <a:buChar char="‒"/>
        <a:defRPr sz="1200">
          <a:solidFill>
            <a:schemeClr val="bg2"/>
          </a:solidFill>
          <a:latin typeface="+mn-lt"/>
          <a:ea typeface="Arial Narrow" pitchFamily="-112" charset="0"/>
          <a:cs typeface="Arial Narrow"/>
        </a:defRPr>
      </a:lvl5pPr>
      <a:lvl6pPr marL="2466564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6pPr>
      <a:lvl7pPr marL="287670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7pPr>
      <a:lvl8pPr marL="3286853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8pPr>
      <a:lvl9pPr marL="369699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14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289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433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0577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721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0866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01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15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975BA5-3069-B7DF-4F73-42401A20A3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3908" y="800346"/>
            <a:ext cx="5235586" cy="1375314"/>
          </a:xfrm>
        </p:spPr>
        <p:txBody>
          <a:bodyPr/>
          <a:lstStyle/>
          <a:p>
            <a:pPr algn="r"/>
            <a:r>
              <a:rPr lang="en-US" sz="2200" dirty="0">
                <a:solidFill>
                  <a:srgbClr val="FFFFFF"/>
                </a:solidFill>
                <a:latin typeface="Century Gothic" panose="020B0502020202020204" pitchFamily="34" charset="0"/>
              </a:rPr>
              <a:t>Improved Techniques for Measuring Static Ground Wind Loads on the NASA Space Launch System </a:t>
            </a:r>
          </a:p>
          <a:p>
            <a:pPr algn="r"/>
            <a:r>
              <a:rPr lang="en-US" sz="2200" dirty="0">
                <a:solidFill>
                  <a:srgbClr val="FFFFFF"/>
                </a:solidFill>
                <a:latin typeface="Century Gothic" panose="020B0502020202020204" pitchFamily="34" charset="0"/>
              </a:rPr>
              <a:t>Mobile Launcher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6F4FE-ECBD-8232-DA54-B12AE30D1E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3138" y="2676420"/>
            <a:ext cx="5626355" cy="421476"/>
          </a:xfrm>
        </p:spPr>
        <p:txBody>
          <a:bodyPr/>
          <a:lstStyle/>
          <a:p>
            <a:pPr algn="r"/>
            <a:r>
              <a:rPr lang="en-US" sz="2200" b="0" dirty="0">
                <a:solidFill>
                  <a:srgbClr val="FFFFFF"/>
                </a:solidFill>
                <a:latin typeface="Century Gothic" panose="020B0502020202020204" pitchFamily="34" charset="0"/>
              </a:rPr>
              <a:t>Jesse G. Collins,</a:t>
            </a:r>
          </a:p>
          <a:p>
            <a:pPr algn="r"/>
            <a:r>
              <a:rPr lang="en-US" sz="1600" b="0" dirty="0">
                <a:solidFill>
                  <a:srgbClr val="FFFFFF"/>
                </a:solidFill>
                <a:latin typeface="Century Gothic" panose="020B0502020202020204" pitchFamily="34" charset="0"/>
              </a:rPr>
              <a:t>Lee J. Mears, Patrick R. Shea, Sarah L. Langston, Morgan A. Walker, Jeremy T. </a:t>
            </a:r>
            <a:r>
              <a:rPr lang="en-US" sz="1600" b="0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Pinier</a:t>
            </a:r>
            <a:endParaRPr lang="en-US" sz="1600" b="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2D0F8-189E-AD9B-272B-3F368A7A8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6179" y="4451664"/>
            <a:ext cx="4563311" cy="644769"/>
          </a:xfrm>
        </p:spPr>
        <p:txBody>
          <a:bodyPr/>
          <a:lstStyle/>
          <a:p>
            <a:pPr algn="r"/>
            <a:r>
              <a:rPr lang="en-US" sz="1400" b="0" i="1" dirty="0">
                <a:solidFill>
                  <a:srgbClr val="FFFFFF"/>
                </a:solidFill>
                <a:latin typeface="Century Gothic" panose="020B0502020202020204" pitchFamily="34" charset="0"/>
              </a:rPr>
              <a:t>2023 AIAA SciTech Forum</a:t>
            </a:r>
          </a:p>
          <a:p>
            <a:pPr algn="r"/>
            <a:r>
              <a:rPr lang="en-US" sz="1400" b="0" i="1" dirty="0">
                <a:solidFill>
                  <a:srgbClr val="FFFFFF"/>
                </a:solidFill>
                <a:latin typeface="Century Gothic" panose="020B0502020202020204" pitchFamily="34" charset="0"/>
              </a:rPr>
              <a:t>January 23, 2023</a:t>
            </a:r>
          </a:p>
          <a:p>
            <a:pPr algn="r"/>
            <a:r>
              <a:rPr lang="en-US" sz="1400" b="0" i="1" dirty="0">
                <a:solidFill>
                  <a:srgbClr val="FFFFFF"/>
                </a:solidFill>
                <a:latin typeface="Century Gothic" panose="020B0502020202020204" pitchFamily="34" charset="0"/>
              </a:rPr>
              <a:t>SLS Special Session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FC52E5-A377-56BC-3BAF-87559FBA6E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2026" y="3678333"/>
            <a:ext cx="4737466" cy="421476"/>
          </a:xfrm>
        </p:spPr>
        <p:txBody>
          <a:bodyPr/>
          <a:lstStyle/>
          <a:p>
            <a:pPr algn="r"/>
            <a:r>
              <a:rPr lang="en-US" sz="1400" b="0" i="1" dirty="0">
                <a:solidFill>
                  <a:srgbClr val="FFFFFF"/>
                </a:solidFill>
                <a:latin typeface="Century Gothic" panose="020B0502020202020204" pitchFamily="34" charset="0"/>
              </a:rPr>
              <a:t>NASA Langley, Configuration Aerodynamics Branch</a:t>
            </a:r>
          </a:p>
          <a:p>
            <a:pPr algn="r"/>
            <a:r>
              <a:rPr lang="en-US" sz="1400" b="0" i="1" u="sng" dirty="0" err="1">
                <a:solidFill>
                  <a:srgbClr val="00B0F0"/>
                </a:solidFill>
                <a:latin typeface="Century Gothic" panose="020B0502020202020204" pitchFamily="34" charset="0"/>
              </a:rPr>
              <a:t>jesse.g.collins@nasa.gov</a:t>
            </a:r>
            <a:r>
              <a:rPr lang="en-US" sz="1400" b="0" i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56EB60-DD6F-8BA1-9FE6-794E1F14FA2D}"/>
              </a:ext>
            </a:extLst>
          </p:cNvPr>
          <p:cNvSpPr txBox="1"/>
          <p:nvPr/>
        </p:nvSpPr>
        <p:spPr>
          <a:xfrm>
            <a:off x="0" y="0"/>
            <a:ext cx="4159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kern="0" dirty="0">
                <a:solidFill>
                  <a:srgbClr val="FFFFFF"/>
                </a:solidFill>
                <a:latin typeface="Century Gothic" panose="020B0502020202020204" pitchFamily="34" charset="0"/>
              </a:rPr>
              <a:t>This material is a work of the U.S. Government and is not subject to copyright protection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57336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EE5760-0349-DFA1-6064-53AA685FA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812" y="902475"/>
            <a:ext cx="5829300" cy="38052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ED884E-E0EB-C50E-4EBD-D4D4A7D0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BBB86-452A-85D0-15F9-B812C703A5A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-69239" y="750311"/>
            <a:ext cx="3753660" cy="4054078"/>
          </a:xfrm>
        </p:spPr>
        <p:txBody>
          <a:bodyPr/>
          <a:lstStyle/>
          <a:p>
            <a:r>
              <a:rPr lang="en-US" sz="1600" dirty="0"/>
              <a:t>The NASA Space Launch System is:</a:t>
            </a:r>
          </a:p>
          <a:p>
            <a:pPr lvl="1"/>
            <a:r>
              <a:rPr lang="en-US" sz="1400" dirty="0"/>
              <a:t>A modular, multipurpose family of rockets</a:t>
            </a:r>
          </a:p>
          <a:p>
            <a:pPr lvl="1"/>
            <a:r>
              <a:rPr lang="en-US" sz="1400" dirty="0"/>
              <a:t>For a wide array of mission profiles to enable deep-space crewed exploration</a:t>
            </a:r>
          </a:p>
          <a:p>
            <a:pPr lvl="1"/>
            <a:endParaRPr lang="en-US" sz="1400" dirty="0"/>
          </a:p>
          <a:p>
            <a:r>
              <a:rPr lang="en-US" sz="1600" dirty="0"/>
              <a:t>Supporting the SLS vehicles are the NASA Mobile Launchers (ML)</a:t>
            </a:r>
          </a:p>
          <a:p>
            <a:pPr lvl="1"/>
            <a:r>
              <a:rPr lang="en-US" sz="1400" dirty="0"/>
              <a:t>Designations:</a:t>
            </a:r>
          </a:p>
          <a:p>
            <a:pPr lvl="2"/>
            <a:r>
              <a:rPr lang="en-US" sz="1200" b="1" dirty="0"/>
              <a:t>ML-1</a:t>
            </a:r>
            <a:r>
              <a:rPr lang="en-US" sz="1200" dirty="0"/>
              <a:t> : SLS Block 1 Rockets (missions Artemis I-III)</a:t>
            </a:r>
          </a:p>
          <a:p>
            <a:pPr lvl="2"/>
            <a:r>
              <a:rPr lang="en-US" sz="1200" b="1" dirty="0"/>
              <a:t>ML-2</a:t>
            </a:r>
            <a:r>
              <a:rPr lang="en-US" sz="1200" dirty="0"/>
              <a:t> : SLS Block 1B and 2 Rockets (missions Artemis IV+)</a:t>
            </a:r>
          </a:p>
          <a:p>
            <a:pPr lvl="1"/>
            <a:r>
              <a:rPr lang="en-US" sz="1400" dirty="0"/>
              <a:t>Supports vehicle throughout:</a:t>
            </a:r>
          </a:p>
          <a:p>
            <a:pPr lvl="2"/>
            <a:r>
              <a:rPr lang="en-US" sz="1200" dirty="0"/>
              <a:t>Assembly</a:t>
            </a:r>
          </a:p>
          <a:p>
            <a:pPr lvl="2"/>
            <a:r>
              <a:rPr lang="en-US" sz="1200" dirty="0"/>
              <a:t>Transport to/from Launch Complex</a:t>
            </a:r>
          </a:p>
          <a:p>
            <a:pPr lvl="2"/>
            <a:r>
              <a:rPr lang="en-US" sz="1200" dirty="0"/>
              <a:t>Liftoff</a:t>
            </a:r>
          </a:p>
          <a:p>
            <a:pPr lvl="1"/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0AD7A-C6BD-3917-A15B-77D555199C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2</a:t>
            </a:fld>
            <a:endParaRPr lang="en-US" altLang="en-US" dirty="0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E30CE2-C4CB-728C-3F80-E8569612809B}"/>
              </a:ext>
            </a:extLst>
          </p:cNvPr>
          <p:cNvSpPr txBox="1"/>
          <p:nvPr/>
        </p:nvSpPr>
        <p:spPr bwMode="auto">
          <a:xfrm>
            <a:off x="4894118" y="1581361"/>
            <a:ext cx="504929" cy="276999"/>
          </a:xfrm>
          <a:prstGeom prst="rect">
            <a:avLst/>
          </a:prstGeom>
          <a:noFill/>
          <a:ln w="31750">
            <a:solidFill>
              <a:schemeClr val="tx2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00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Block 1 Vehicles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2AC2E-290B-D190-996D-E26B4AE08E18}"/>
              </a:ext>
            </a:extLst>
          </p:cNvPr>
          <p:cNvSpPr txBox="1"/>
          <p:nvPr/>
        </p:nvSpPr>
        <p:spPr bwMode="auto">
          <a:xfrm>
            <a:off x="6475889" y="1581361"/>
            <a:ext cx="504929" cy="276999"/>
          </a:xfrm>
          <a:prstGeom prst="rect">
            <a:avLst/>
          </a:prstGeom>
          <a:noFill/>
          <a:ln w="31750">
            <a:solidFill>
              <a:schemeClr val="tx2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00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Block 1B Vehicles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79BA42-7C10-891B-93B8-CD727F45E12E}"/>
              </a:ext>
            </a:extLst>
          </p:cNvPr>
          <p:cNvSpPr txBox="1"/>
          <p:nvPr/>
        </p:nvSpPr>
        <p:spPr bwMode="auto">
          <a:xfrm>
            <a:off x="8066166" y="1581361"/>
            <a:ext cx="504929" cy="276999"/>
          </a:xfrm>
          <a:prstGeom prst="rect">
            <a:avLst/>
          </a:prstGeom>
          <a:noFill/>
          <a:ln w="31750">
            <a:solidFill>
              <a:schemeClr val="tx2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00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Block 2 Vehicles</a:t>
            </a:r>
          </a:p>
        </p:txBody>
      </p:sp>
    </p:spTree>
    <p:extLst>
      <p:ext uri="{BB962C8B-B14F-4D97-AF65-F5344CB8AC3E}">
        <p14:creationId xmlns:p14="http://schemas.microsoft.com/office/powerpoint/2010/main" val="422531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11D6-C248-D38D-C928-71C4DF71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70742-D901-AB78-017D-1C41FFEC8A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5164" y="715423"/>
            <a:ext cx="4338060" cy="4054078"/>
          </a:xfrm>
        </p:spPr>
        <p:txBody>
          <a:bodyPr/>
          <a:lstStyle/>
          <a:p>
            <a:r>
              <a:rPr lang="en-US" sz="1200" dirty="0"/>
              <a:t>NASA Mobile Launchers:</a:t>
            </a:r>
          </a:p>
          <a:p>
            <a:pPr lvl="1"/>
            <a:r>
              <a:rPr lang="en-US" sz="1050" dirty="0"/>
              <a:t>Are the base upon which the Vehicles are stacked (assembled)</a:t>
            </a:r>
          </a:p>
          <a:p>
            <a:pPr lvl="1"/>
            <a:r>
              <a:rPr lang="en-US" sz="1050" dirty="0"/>
              <a:t>Transport vehicles to/from launch complex via the Crawler Transporter (CT)</a:t>
            </a:r>
          </a:p>
          <a:p>
            <a:pPr lvl="1"/>
            <a:r>
              <a:rPr lang="en-US" sz="1050" dirty="0"/>
              <a:t>Vehicles are launched from the ML</a:t>
            </a:r>
          </a:p>
          <a:p>
            <a:pPr lvl="1"/>
            <a:endParaRPr lang="en-US" sz="1050" dirty="0"/>
          </a:p>
          <a:p>
            <a:r>
              <a:rPr lang="en-US" sz="1200" dirty="0"/>
              <a:t>ML-1 is currently existing hardware</a:t>
            </a:r>
          </a:p>
          <a:p>
            <a:pPr lvl="1"/>
            <a:r>
              <a:rPr lang="en-US" sz="1050" dirty="0"/>
              <a:t>Was used to Launch Artemis I on 2022-11-16 @ 0147 EST</a:t>
            </a:r>
          </a:p>
          <a:p>
            <a:pPr lvl="1"/>
            <a:r>
              <a:rPr lang="en-US" sz="1050" dirty="0"/>
              <a:t>Will be used for missions Artemis II-III</a:t>
            </a:r>
          </a:p>
          <a:p>
            <a:r>
              <a:rPr lang="en-US" sz="1200" dirty="0"/>
              <a:t>ML-2 is in design phase</a:t>
            </a:r>
          </a:p>
          <a:p>
            <a:pPr lvl="1"/>
            <a:r>
              <a:rPr lang="en-US" sz="1050" dirty="0"/>
              <a:t>Will be used for missions Artemis IV+</a:t>
            </a:r>
          </a:p>
          <a:p>
            <a:endParaRPr lang="en-US" sz="1200" dirty="0"/>
          </a:p>
          <a:p>
            <a:r>
              <a:rPr lang="en-US" sz="1200" dirty="0"/>
              <a:t>Have the following support systems: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720F6-A378-56F3-AEA9-86BC7493E7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3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89EAAD-9566-BAE9-8FA5-3B98F1B0D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343" y="708659"/>
            <a:ext cx="4031673" cy="4434841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449E0B0-2A10-6F21-3299-00AA979A9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2625"/>
              </p:ext>
            </p:extLst>
          </p:nvPr>
        </p:nvGraphicFramePr>
        <p:xfrm>
          <a:off x="722796" y="3235729"/>
          <a:ext cx="3849205" cy="173728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7951">
                  <a:extLst>
                    <a:ext uri="{9D8B030D-6E8A-4147-A177-3AD203B41FA5}">
                      <a16:colId xmlns:a16="http://schemas.microsoft.com/office/drawing/2014/main" val="1150102124"/>
                    </a:ext>
                  </a:extLst>
                </a:gridCol>
                <a:gridCol w="2543819">
                  <a:extLst>
                    <a:ext uri="{9D8B030D-6E8A-4147-A177-3AD203B41FA5}">
                      <a16:colId xmlns:a16="http://schemas.microsoft.com/office/drawing/2014/main" val="1118373872"/>
                    </a:ext>
                  </a:extLst>
                </a:gridCol>
                <a:gridCol w="757435">
                  <a:extLst>
                    <a:ext uri="{9D8B030D-6E8A-4147-A177-3AD203B41FA5}">
                      <a16:colId xmlns:a16="http://schemas.microsoft.com/office/drawing/2014/main" val="3475569984"/>
                    </a:ext>
                  </a:extLst>
                </a:gridCol>
              </a:tblGrid>
              <a:tr h="193032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FFFFFF"/>
                          </a:solidFill>
                        </a:rPr>
                        <a:t>Label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FFFFFF"/>
                          </a:solidFill>
                        </a:rPr>
                        <a:t>Full Name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rgbClr val="FFFFFF"/>
                          </a:solidFill>
                        </a:rPr>
                        <a:t>Present On: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84777366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CAA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Crew Access Arm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89534488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OSMU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Orion Service Module Umbilical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45915923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EUSU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Exploration Upper Stage Umbilical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ML-2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6399524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ICPSU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Interim Cryogenic Propulsion Stage Umbilical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ML-1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25313709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CSFSU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Core Stage Forward Skirt Umbilical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06650604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VSS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Vehicle Stabilizer System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61696592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CSITU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Core Stage Inter-Tank Umbilical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23562304"/>
                  </a:ext>
                </a:extLst>
              </a:tr>
              <a:tr h="193032">
                <a:tc>
                  <a:txBody>
                    <a:bodyPr/>
                    <a:lstStyle/>
                    <a:p>
                      <a:r>
                        <a:rPr lang="en-US" sz="800" dirty="0"/>
                        <a:t>TSM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Tail Service Masts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Both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51926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895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A04E2-06D5-15C0-16FD-A4C3EF25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18150-5FD2-8101-C751-AC5DADCE983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101" y="789386"/>
            <a:ext cx="2813423" cy="4054078"/>
          </a:xfrm>
        </p:spPr>
        <p:txBody>
          <a:bodyPr/>
          <a:lstStyle/>
          <a:p>
            <a:r>
              <a:rPr lang="en-US" sz="1400" dirty="0"/>
              <a:t>The vehicle is restrained and supported at two interfaces:</a:t>
            </a:r>
          </a:p>
          <a:p>
            <a:endParaRPr lang="en-US" sz="1400" dirty="0"/>
          </a:p>
          <a:p>
            <a:pPr lvl="1"/>
            <a:r>
              <a:rPr lang="en-US" sz="1200" dirty="0"/>
              <a:t>SRB support posts</a:t>
            </a:r>
          </a:p>
          <a:p>
            <a:pPr lvl="1"/>
            <a:r>
              <a:rPr lang="en-US" sz="1200" dirty="0"/>
              <a:t>Vehicle Stabilizer System</a:t>
            </a:r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marL="253602" lvl="1" indent="0">
              <a:buNone/>
            </a:pPr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endParaRPr lang="en-US" sz="600" dirty="0"/>
          </a:p>
          <a:p>
            <a:pPr lvl="1"/>
            <a:r>
              <a:rPr lang="en-US" sz="800" dirty="0"/>
              <a:t>(Red support systems are “space claim” geometric representations)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9FBC8-5728-F101-24A6-6AED2F1FF8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4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D2BD74-4903-3449-D8CF-8255653BEA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4574" r="16471" b="7582"/>
          <a:stretch/>
        </p:blipFill>
        <p:spPr>
          <a:xfrm>
            <a:off x="5536762" y="2915619"/>
            <a:ext cx="3477980" cy="205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7F348A-54AC-99FD-4507-7EB873271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82" r="8230"/>
          <a:stretch/>
        </p:blipFill>
        <p:spPr>
          <a:xfrm>
            <a:off x="6432910" y="789386"/>
            <a:ext cx="2581832" cy="205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7922B6-21A0-9500-1AF0-7D6B655971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079" r="4569"/>
          <a:stretch/>
        </p:blipFill>
        <p:spPr>
          <a:xfrm>
            <a:off x="2928939" y="2915619"/>
            <a:ext cx="2542865" cy="2057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4A9563-B9D6-9A76-D185-0F2099E30E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08" r="24711" b="9052"/>
          <a:stretch/>
        </p:blipFill>
        <p:spPr>
          <a:xfrm>
            <a:off x="3394981" y="789386"/>
            <a:ext cx="2954216" cy="2057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FFA40B-5052-091E-DC9C-6F2E53DB97FA}"/>
              </a:ext>
            </a:extLst>
          </p:cNvPr>
          <p:cNvSpPr txBox="1"/>
          <p:nvPr/>
        </p:nvSpPr>
        <p:spPr bwMode="auto">
          <a:xfrm>
            <a:off x="7993611" y="789386"/>
            <a:ext cx="1021131" cy="323165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NASA, https://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www.youtube.com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watch?v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=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oeuU_ffBlGI</a:t>
            </a:r>
            <a:endParaRPr lang="en-US" sz="500" b="1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B7A59-BF6B-7CF0-F42D-6F1154626881}"/>
              </a:ext>
            </a:extLst>
          </p:cNvPr>
          <p:cNvSpPr txBox="1"/>
          <p:nvPr/>
        </p:nvSpPr>
        <p:spPr bwMode="auto">
          <a:xfrm>
            <a:off x="7993611" y="2915619"/>
            <a:ext cx="1021131" cy="323165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NASA, https://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www.youtube.com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watch?v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=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oeuU_ffBlGI</a:t>
            </a:r>
            <a:endParaRPr lang="en-US" sz="500" b="1" dirty="0">
              <a:solidFill>
                <a:srgbClr val="FFFFFF"/>
              </a:solidFill>
              <a:latin typeface="Century Gothic" panose="020B0502020202020204" pitchFamily="34" charset="0"/>
              <a:ea typeface="MS Gothic" panose="020B0609070205080204" pitchFamily="49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84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E3457-F3B2-07A8-E4A6-D7C1167FF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46" y="1"/>
            <a:ext cx="8295154" cy="636614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C841-EC67-1055-F45D-49983BCDDE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6520" y="789386"/>
            <a:ext cx="5798396" cy="4054078"/>
          </a:xfrm>
        </p:spPr>
        <p:txBody>
          <a:bodyPr/>
          <a:lstStyle/>
          <a:p>
            <a:r>
              <a:rPr lang="en-US" sz="1200" dirty="0"/>
              <a:t>Wind Loads</a:t>
            </a:r>
          </a:p>
          <a:p>
            <a:pPr lvl="1"/>
            <a:r>
              <a:rPr lang="en-US" sz="1050" dirty="0"/>
              <a:t>During transport and on-pad stay </a:t>
            </a:r>
            <a:r>
              <a:rPr lang="en-US" sz="1050" dirty="0" err="1"/>
              <a:t>ML+Vehicle</a:t>
            </a:r>
            <a:r>
              <a:rPr lang="en-US" sz="1050" dirty="0"/>
              <a:t> are subject to ground winds prevalent in the central Florida eastern coast</a:t>
            </a:r>
          </a:p>
          <a:p>
            <a:pPr lvl="1"/>
            <a:r>
              <a:rPr lang="en-US" sz="1050" dirty="0"/>
              <a:t>It is critical to understand the magnitude and direction of the loads on the ML, Vehicle, and the interfaces between them</a:t>
            </a:r>
          </a:p>
          <a:p>
            <a:pPr lvl="1"/>
            <a:r>
              <a:rPr lang="en-US" sz="1050" dirty="0"/>
              <a:t>This information guides structural design and operational wind placard development</a:t>
            </a:r>
          </a:p>
          <a:p>
            <a:pPr lvl="1"/>
            <a:endParaRPr lang="en-US" sz="1050" dirty="0"/>
          </a:p>
          <a:p>
            <a:r>
              <a:rPr lang="en-US" sz="1200" dirty="0"/>
              <a:t>ML utilized in four phases in support of vehicle, each with associated peak wind velocities:</a:t>
            </a:r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endParaRPr lang="en-US" sz="900" dirty="0"/>
          </a:p>
          <a:p>
            <a:pPr lvl="1"/>
            <a:r>
              <a:rPr lang="en-US" sz="900" dirty="0"/>
              <a:t>Peak Velocity vs. height: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80068-193A-E5E1-BF23-FF51C70EF3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5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41A3FE-51AC-B350-C28F-CD33B61D6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072" y="663511"/>
            <a:ext cx="2263140" cy="2183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AC70A-352B-64D8-6B8F-875611860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48" y="2857500"/>
            <a:ext cx="3023119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D0A59A-5C79-8EEF-8766-44EADB15C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214" y="4043209"/>
            <a:ext cx="1820008" cy="342900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016C857-A044-D78F-1FD5-A3AE7CB3C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010740"/>
              </p:ext>
            </p:extLst>
          </p:nvPr>
        </p:nvGraphicFramePr>
        <p:xfrm>
          <a:off x="603106" y="2738130"/>
          <a:ext cx="3324224" cy="847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077">
                  <a:extLst>
                    <a:ext uri="{9D8B030D-6E8A-4147-A177-3AD203B41FA5}">
                      <a16:colId xmlns:a16="http://schemas.microsoft.com/office/drawing/2014/main" val="148705380"/>
                    </a:ext>
                  </a:extLst>
                </a:gridCol>
                <a:gridCol w="370943">
                  <a:extLst>
                    <a:ext uri="{9D8B030D-6E8A-4147-A177-3AD203B41FA5}">
                      <a16:colId xmlns:a16="http://schemas.microsoft.com/office/drawing/2014/main" val="1045432686"/>
                    </a:ext>
                  </a:extLst>
                </a:gridCol>
                <a:gridCol w="713353">
                  <a:extLst>
                    <a:ext uri="{9D8B030D-6E8A-4147-A177-3AD203B41FA5}">
                      <a16:colId xmlns:a16="http://schemas.microsoft.com/office/drawing/2014/main" val="1933538617"/>
                    </a:ext>
                  </a:extLst>
                </a:gridCol>
                <a:gridCol w="620617">
                  <a:extLst>
                    <a:ext uri="{9D8B030D-6E8A-4147-A177-3AD203B41FA5}">
                      <a16:colId xmlns:a16="http://schemas.microsoft.com/office/drawing/2014/main" val="3297266974"/>
                    </a:ext>
                  </a:extLst>
                </a:gridCol>
                <a:gridCol w="620617">
                  <a:extLst>
                    <a:ext uri="{9D8B030D-6E8A-4147-A177-3AD203B41FA5}">
                      <a16:colId xmlns:a16="http://schemas.microsoft.com/office/drawing/2014/main" val="894085372"/>
                    </a:ext>
                  </a:extLst>
                </a:gridCol>
                <a:gridCol w="620617">
                  <a:extLst>
                    <a:ext uri="{9D8B030D-6E8A-4147-A177-3AD203B41FA5}">
                      <a16:colId xmlns:a16="http://schemas.microsoft.com/office/drawing/2014/main" val="2974911926"/>
                    </a:ext>
                  </a:extLst>
                </a:gridCol>
              </a:tblGrid>
              <a:tr h="5429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Height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u="none" strike="noStrike" dirty="0">
                          <a:effectLst/>
                        </a:rPr>
                        <a:t>Scenario 1</a:t>
                      </a:r>
                      <a:br>
                        <a:rPr lang="en-US" sz="800" b="1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Transport</a:t>
                      </a:r>
                      <a:br>
                        <a:rPr lang="en-US" sz="800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To/From pad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u="none" strike="noStrike" dirty="0">
                          <a:effectLst/>
                        </a:rPr>
                        <a:t>Scenario 2</a:t>
                      </a:r>
                      <a:br>
                        <a:rPr lang="en-US" sz="800" b="1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On-pad</a:t>
                      </a:r>
                      <a:br>
                        <a:rPr lang="en-US" sz="800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(Unfueled)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u="none" strike="noStrike" dirty="0">
                          <a:effectLst/>
                        </a:rPr>
                        <a:t>Scenario 3</a:t>
                      </a:r>
                      <a:br>
                        <a:rPr lang="en-US" sz="800" b="1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On-pad</a:t>
                      </a:r>
                      <a:br>
                        <a:rPr lang="en-US" sz="800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(Fueled)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u="none" strike="noStrike" dirty="0">
                          <a:effectLst/>
                        </a:rPr>
                        <a:t>Scenario 4</a:t>
                      </a:r>
                      <a:br>
                        <a:rPr lang="en-US" sz="800" b="1" u="none" strike="noStrike" dirty="0">
                          <a:effectLst/>
                        </a:rPr>
                      </a:br>
                      <a:r>
                        <a:rPr lang="en-US" sz="800" u="none" strike="noStrike" dirty="0">
                          <a:effectLst/>
                        </a:rPr>
                        <a:t>Vehicle Launch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51329608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m/s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m/s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m/s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m/s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38376639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18.3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60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30.8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38.3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24.2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17.7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96980315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239D2A5-3958-E25B-6C11-F54BC6641D51}"/>
              </a:ext>
            </a:extLst>
          </p:cNvPr>
          <p:cNvSpPr txBox="1"/>
          <p:nvPr/>
        </p:nvSpPr>
        <p:spPr bwMode="auto">
          <a:xfrm>
            <a:off x="7775525" y="2965785"/>
            <a:ext cx="222663" cy="196208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75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C01475-27B6-56CD-41D9-64F5E4E0478E}"/>
              </a:ext>
            </a:extLst>
          </p:cNvPr>
          <p:cNvSpPr txBox="1"/>
          <p:nvPr/>
        </p:nvSpPr>
        <p:spPr bwMode="auto">
          <a:xfrm>
            <a:off x="8063345" y="2965785"/>
            <a:ext cx="222663" cy="196208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75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23C41-472E-E341-15B2-18CE8ECAE0DE}"/>
              </a:ext>
            </a:extLst>
          </p:cNvPr>
          <p:cNvSpPr txBox="1"/>
          <p:nvPr/>
        </p:nvSpPr>
        <p:spPr bwMode="auto">
          <a:xfrm>
            <a:off x="7486064" y="2965785"/>
            <a:ext cx="222663" cy="196208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75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EA8479-E631-CF79-182B-D179C9936A39}"/>
              </a:ext>
            </a:extLst>
          </p:cNvPr>
          <p:cNvSpPr txBox="1"/>
          <p:nvPr/>
        </p:nvSpPr>
        <p:spPr bwMode="auto">
          <a:xfrm>
            <a:off x="7196915" y="2965785"/>
            <a:ext cx="222663" cy="196208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75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677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A4B2-40E4-D9E8-7BF3-66CE46D3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ML-2 Test Article for Wind Tunnel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721D-4878-34F9-7EB7-F87BEAE4BD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0301" y="789386"/>
            <a:ext cx="8650286" cy="1437238"/>
          </a:xfrm>
        </p:spPr>
        <p:txBody>
          <a:bodyPr/>
          <a:lstStyle/>
          <a:p>
            <a:r>
              <a:rPr lang="en-US" sz="1600" dirty="0"/>
              <a:t>Test articles utilized for wind tunnel testing</a:t>
            </a:r>
          </a:p>
          <a:p>
            <a:pPr lvl="1"/>
            <a:r>
              <a:rPr lang="en-US" sz="1400" dirty="0"/>
              <a:t>Constructed at 1.75% scale for use in Liftoff and Transition testing</a:t>
            </a:r>
          </a:p>
          <a:p>
            <a:pPr marL="253602" lvl="1" indent="0">
              <a:buNone/>
            </a:pPr>
            <a:endParaRPr lang="en-US" sz="1400" dirty="0"/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This work will focus on </a:t>
            </a:r>
            <a:r>
              <a:rPr lang="en-US" sz="1400" b="1" dirty="0"/>
              <a:t>Liftoff testing</a:t>
            </a:r>
            <a:r>
              <a:rPr lang="en-US" sz="1400" dirty="0"/>
              <a:t> phase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6E41B-F90F-B6B1-309B-2ED38CF751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6</a:t>
            </a:fld>
            <a:endParaRPr lang="en-US" altLang="en-US" dirty="0"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83AA711-3199-5BE3-7B25-E779AE2E3663}"/>
              </a:ext>
            </a:extLst>
          </p:cNvPr>
          <p:cNvSpPr txBox="1">
            <a:spLocks/>
          </p:cNvSpPr>
          <p:nvPr/>
        </p:nvSpPr>
        <p:spPr>
          <a:xfrm>
            <a:off x="236341" y="2453234"/>
            <a:ext cx="4052888" cy="1872474"/>
          </a:xfrm>
          <a:prstGeom prst="rect">
            <a:avLst/>
          </a:prstGeom>
        </p:spPr>
        <p:txBody>
          <a:bodyPr/>
          <a:lstStyle>
            <a:lvl1pPr marL="173038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 sz="2000" b="1">
                <a:solidFill>
                  <a:schemeClr val="bg2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11175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 b="0">
                <a:solidFill>
                  <a:schemeClr val="bg2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Narrow"/>
              </a:defRPr>
            </a:lvl2pPr>
            <a:lvl3pPr marL="679205" indent="-112671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  <a:tabLst/>
              <a:defRPr sz="16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3pPr>
            <a:lvl4pPr marL="852183" indent="-112671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 sz="14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4pPr>
            <a:lvl5pPr marL="1039442" indent="-11743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5pPr>
            <a:lvl6pPr marL="2466564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670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6853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699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lvl="1" defTabSz="685800"/>
            <a:r>
              <a:rPr lang="en-US" sz="1400" kern="0" dirty="0"/>
              <a:t>Test conducted at the NASA </a:t>
            </a:r>
            <a:r>
              <a:rPr lang="en-US" sz="1400" kern="0" dirty="0" err="1"/>
              <a:t>LaRC</a:t>
            </a:r>
            <a:r>
              <a:rPr lang="en-US" sz="1400" kern="0" dirty="0"/>
              <a:t> 14-by 22-foot Subsonic Tunnel</a:t>
            </a:r>
            <a:endParaRPr lang="en-US" sz="1400" kern="0" baseline="30000" dirty="0"/>
          </a:p>
          <a:p>
            <a:pPr lvl="2" defTabSz="685800"/>
            <a:r>
              <a:rPr lang="en-US" sz="1050" kern="0" dirty="0"/>
              <a:t>26 April 2021 </a:t>
            </a:r>
            <a:r>
              <a:rPr lang="en-US" sz="1050" kern="0" dirty="0">
                <a:sym typeface="Wingdings" pitchFamily="2" charset="2"/>
              </a:rPr>
              <a:t> 30 June 2021</a:t>
            </a:r>
            <a:endParaRPr lang="en-US" sz="1050" kern="0" dirty="0"/>
          </a:p>
          <a:p>
            <a:pPr marL="338137" lvl="1" indent="0" defTabSz="685800">
              <a:buNone/>
            </a:pPr>
            <a:endParaRPr lang="en-US" sz="1400" kern="0" dirty="0"/>
          </a:p>
          <a:p>
            <a:pPr lvl="1" defTabSz="685800"/>
            <a:endParaRPr lang="en-US" sz="1400" kern="0" dirty="0"/>
          </a:p>
          <a:p>
            <a:pPr lvl="1" defTabSz="685800"/>
            <a:r>
              <a:rPr lang="en-US" sz="1400" kern="0" dirty="0"/>
              <a:t>For Liftoff testing entire ML is modeled, including base portion (Mobile Launch Platform, MLP)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83478-9314-290F-2998-27652E44E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78" r="20399" b="20587"/>
          <a:stretch/>
        </p:blipFill>
        <p:spPr>
          <a:xfrm>
            <a:off x="4602464" y="2450336"/>
            <a:ext cx="2835440" cy="25518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9F1C3A-E001-6D97-67A3-74CBAD731748}"/>
              </a:ext>
            </a:extLst>
          </p:cNvPr>
          <p:cNvSpPr txBox="1"/>
          <p:nvPr/>
        </p:nvSpPr>
        <p:spPr bwMode="auto">
          <a:xfrm>
            <a:off x="4602465" y="4794482"/>
            <a:ext cx="2835439" cy="207749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75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Transition Phase Testing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777788-2043-C125-EB9F-F97C0E2BE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71" t="8078" r="29331" b="14640"/>
          <a:stretch/>
        </p:blipFill>
        <p:spPr>
          <a:xfrm>
            <a:off x="7437904" y="681691"/>
            <a:ext cx="1714500" cy="43205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984C57-97F0-AF55-FCC9-8D5BECFE4E98}"/>
              </a:ext>
            </a:extLst>
          </p:cNvPr>
          <p:cNvSpPr txBox="1"/>
          <p:nvPr/>
        </p:nvSpPr>
        <p:spPr bwMode="auto">
          <a:xfrm>
            <a:off x="7437904" y="4794481"/>
            <a:ext cx="1711162" cy="207749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75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Liftoff Phase Testing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52AF5F-05AD-EA4E-9601-47FF2B7C0CDF}"/>
              </a:ext>
            </a:extLst>
          </p:cNvPr>
          <p:cNvSpPr txBox="1"/>
          <p:nvPr/>
        </p:nvSpPr>
        <p:spPr>
          <a:xfrm>
            <a:off x="216503" y="4606822"/>
            <a:ext cx="349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For more info see: Mears et al, “Experimental Characterization of the Space Launch System Block 1B Liftoff and Transition Environment”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B2C168-F767-90D9-33EA-995ECB73ADF1}"/>
              </a:ext>
            </a:extLst>
          </p:cNvPr>
          <p:cNvSpPr txBox="1"/>
          <p:nvPr/>
        </p:nvSpPr>
        <p:spPr bwMode="auto">
          <a:xfrm>
            <a:off x="6543401" y="2450335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NASA/Patrick Shea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5F36A0-52E3-DBAD-4D23-F7659307EECD}"/>
              </a:ext>
            </a:extLst>
          </p:cNvPr>
          <p:cNvSpPr txBox="1"/>
          <p:nvPr/>
        </p:nvSpPr>
        <p:spPr bwMode="auto">
          <a:xfrm>
            <a:off x="8249497" y="681690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LaRC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Photo Lab</a:t>
            </a:r>
          </a:p>
        </p:txBody>
      </p:sp>
    </p:spTree>
    <p:extLst>
      <p:ext uri="{BB962C8B-B14F-4D97-AF65-F5344CB8AC3E}">
        <p14:creationId xmlns:p14="http://schemas.microsoft.com/office/powerpoint/2010/main" val="161412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BC87C-4A50-76DE-8F1E-C232D70E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ML-2 Test Article for Wind Tunnel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22CAA-3B5E-93B9-F9A8-62F49079FC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232" y="789386"/>
            <a:ext cx="4331825" cy="4054078"/>
          </a:xfrm>
        </p:spPr>
        <p:txBody>
          <a:bodyPr/>
          <a:lstStyle/>
          <a:p>
            <a:r>
              <a:rPr lang="en-US" sz="1350" dirty="0"/>
              <a:t>ML-2 construction</a:t>
            </a:r>
          </a:p>
          <a:p>
            <a:pPr lvl="1"/>
            <a:r>
              <a:rPr lang="en-US" sz="1200" dirty="0"/>
              <a:t>Machined aluminum (Al) and stainless steel (SS), Carbon Fiber (CF) infused Nylon, and 12x six-component Force and Moment (F/M) transducers</a:t>
            </a:r>
          </a:p>
          <a:p>
            <a:pPr lvl="1"/>
            <a:endParaRPr lang="en-US" sz="1200" dirty="0"/>
          </a:p>
          <a:p>
            <a:r>
              <a:rPr lang="en-US" sz="1350" dirty="0"/>
              <a:t>Main features</a:t>
            </a:r>
          </a:p>
          <a:p>
            <a:pPr lvl="1"/>
            <a:r>
              <a:rPr lang="en-US" sz="1200" dirty="0"/>
              <a:t>Al construction of MLP with a set of 4x F/M transducers</a:t>
            </a:r>
          </a:p>
          <a:p>
            <a:pPr lvl="2"/>
            <a:r>
              <a:rPr lang="en-US" sz="1050" dirty="0"/>
              <a:t>4x transducers measure global loads on entire ML</a:t>
            </a:r>
          </a:p>
          <a:p>
            <a:pPr lvl="2"/>
            <a:endParaRPr lang="en-US" sz="1050" dirty="0"/>
          </a:p>
          <a:p>
            <a:pPr lvl="1"/>
            <a:r>
              <a:rPr lang="en-US" sz="1200" dirty="0"/>
              <a:t>SS vertical bar cantilevered to top surface of MLP</a:t>
            </a:r>
          </a:p>
          <a:p>
            <a:pPr lvl="2"/>
            <a:r>
              <a:rPr lang="en-US" sz="1050" dirty="0"/>
              <a:t>Acts as inner support structure for tower</a:t>
            </a:r>
          </a:p>
          <a:p>
            <a:pPr lvl="2"/>
            <a:endParaRPr lang="en-US" sz="1050" dirty="0"/>
          </a:p>
          <a:p>
            <a:pPr lvl="1"/>
            <a:r>
              <a:rPr lang="en-US" sz="1200" dirty="0"/>
              <a:t>8x F/M transducers mounted to the SS bar, distributed along its length</a:t>
            </a:r>
          </a:p>
          <a:p>
            <a:pPr lvl="1"/>
            <a:endParaRPr lang="en-US" sz="1200" dirty="0"/>
          </a:p>
          <a:p>
            <a:pPr lvl="1"/>
            <a:r>
              <a:rPr lang="en-US" sz="1200" dirty="0"/>
              <a:t>9x 3D-printed sections (“Tiers”) of the tower; 8x mount to the metric end of transducers along the bar</a:t>
            </a:r>
          </a:p>
          <a:p>
            <a:pPr lvl="2"/>
            <a:r>
              <a:rPr lang="en-US" sz="1050" dirty="0"/>
              <a:t>8x individually metric Tiers directly measure load distribution along tower</a:t>
            </a:r>
          </a:p>
          <a:p>
            <a:pPr lvl="2"/>
            <a:endParaRPr lang="en-US" sz="1050" dirty="0"/>
          </a:p>
          <a:p>
            <a:pPr lvl="1"/>
            <a:r>
              <a:rPr lang="en-US" sz="1200" dirty="0"/>
              <a:t>Representative, manually deployable umbilical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0055-4577-CD8C-5640-2F9394F167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7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19D619-5BBD-369D-F3B3-C390018C45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4" r="28592"/>
          <a:stretch/>
        </p:blipFill>
        <p:spPr>
          <a:xfrm>
            <a:off x="7482896" y="1028700"/>
            <a:ext cx="1371600" cy="4114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59B1C6D-EA03-24F4-D015-165704E23CB1}"/>
              </a:ext>
            </a:extLst>
          </p:cNvPr>
          <p:cNvGrpSpPr/>
          <p:nvPr/>
        </p:nvGrpSpPr>
        <p:grpSpPr>
          <a:xfrm>
            <a:off x="4404057" y="1028700"/>
            <a:ext cx="3132355" cy="4114800"/>
            <a:chOff x="4404057" y="1028700"/>
            <a:chExt cx="3132355" cy="41148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C296009-F385-3259-ABB7-45E9E2B9B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736" t="9728" r="13264" b="15604"/>
            <a:stretch/>
          </p:blipFill>
          <p:spPr>
            <a:xfrm>
              <a:off x="4891184" y="1028700"/>
              <a:ext cx="2645228" cy="4114800"/>
            </a:xfrm>
            <a:prstGeom prst="rect">
              <a:avLst/>
            </a:prstGeom>
          </p:spPr>
        </p:pic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D1C527D1-6E84-6C9F-758E-06E7DCB89D67}"/>
                </a:ext>
              </a:extLst>
            </p:cNvPr>
            <p:cNvSpPr/>
            <p:nvPr/>
          </p:nvSpPr>
          <p:spPr bwMode="auto">
            <a:xfrm>
              <a:off x="4965687" y="1169367"/>
              <a:ext cx="249382" cy="3341717"/>
            </a:xfrm>
            <a:prstGeom prst="leftBrac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endParaRPr lang="en-US" sz="675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A1A4FB-E58D-2AAC-6BF2-86437FD5AC3B}"/>
                </a:ext>
              </a:extLst>
            </p:cNvPr>
            <p:cNvSpPr txBox="1"/>
            <p:nvPr/>
          </p:nvSpPr>
          <p:spPr bwMode="auto">
            <a:xfrm>
              <a:off x="4404057" y="2690185"/>
              <a:ext cx="546257" cy="300082"/>
            </a:xfrm>
            <a:prstGeom prst="rect">
              <a:avLst/>
            </a:prstGeom>
            <a:solidFill>
              <a:srgbClr val="F8F8F8"/>
            </a:solidFill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675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Global balance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C8D9D2D-6897-E507-9EC2-F34B0AAB92F4}"/>
              </a:ext>
            </a:extLst>
          </p:cNvPr>
          <p:cNvSpPr txBox="1"/>
          <p:nvPr/>
        </p:nvSpPr>
        <p:spPr bwMode="auto">
          <a:xfrm>
            <a:off x="6641909" y="4897279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LaRC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Photo Lab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F2CA6E-D283-A8F8-5036-E02ED9FA95CB}"/>
              </a:ext>
            </a:extLst>
          </p:cNvPr>
          <p:cNvSpPr txBox="1"/>
          <p:nvPr/>
        </p:nvSpPr>
        <p:spPr bwMode="auto">
          <a:xfrm>
            <a:off x="7959993" y="4897279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NASA/Jesse Collins</a:t>
            </a:r>
          </a:p>
        </p:txBody>
      </p:sp>
    </p:spTree>
    <p:extLst>
      <p:ext uri="{BB962C8B-B14F-4D97-AF65-F5344CB8AC3E}">
        <p14:creationId xmlns:p14="http://schemas.microsoft.com/office/powerpoint/2010/main" val="121780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0008-6AD3-75C6-BDD8-9FB15842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ML-2 Test Article (Metric Gaps)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E7B66C-83E1-88EB-1DBC-4993673E89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8</a:t>
            </a:fld>
            <a:endParaRPr lang="en-US" altLang="en-US" dirty="0"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8AF78F-522C-5827-0A1A-A11133460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676" y="2743199"/>
            <a:ext cx="3201504" cy="2400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AFB6AA-623D-16D4-B44E-7822AAAC4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676" y="681065"/>
            <a:ext cx="3201504" cy="240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3D07D3-10AC-9D39-AE98-781A844C3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645" y="858219"/>
            <a:ext cx="3429000" cy="137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533BC8-8AAE-3C33-B51D-43E4D7D34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443" y="2229819"/>
            <a:ext cx="347472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71B6B6-7D7A-B085-FF91-D12D168C7C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t="7350" r="43191" b="3317"/>
          <a:stretch/>
        </p:blipFill>
        <p:spPr>
          <a:xfrm>
            <a:off x="493115" y="582929"/>
            <a:ext cx="1741113" cy="43205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B6D46D-02E7-BC60-2F97-DC5D93A9E948}"/>
              </a:ext>
            </a:extLst>
          </p:cNvPr>
          <p:cNvSpPr txBox="1"/>
          <p:nvPr/>
        </p:nvSpPr>
        <p:spPr bwMode="auto">
          <a:xfrm>
            <a:off x="8003676" y="681065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NASA/Jesse Collins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162D4-792B-01D8-F325-425D07979B7B}"/>
              </a:ext>
            </a:extLst>
          </p:cNvPr>
          <p:cNvSpPr txBox="1"/>
          <p:nvPr/>
        </p:nvSpPr>
        <p:spPr bwMode="auto">
          <a:xfrm>
            <a:off x="8003676" y="3081365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NASA/Jesse Collins</a:t>
            </a:r>
          </a:p>
        </p:txBody>
      </p:sp>
    </p:spTree>
    <p:extLst>
      <p:ext uri="{BB962C8B-B14F-4D97-AF65-F5344CB8AC3E}">
        <p14:creationId xmlns:p14="http://schemas.microsoft.com/office/powerpoint/2010/main" val="1327361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772B-DBF2-31DF-6E42-093C0BF9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ML-2 Test Article for Wind Tunnel Test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56FFB-87BE-5692-F277-D3457021C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714" y="789386"/>
            <a:ext cx="5079971" cy="4054078"/>
          </a:xfrm>
        </p:spPr>
        <p:txBody>
          <a:bodyPr/>
          <a:lstStyle/>
          <a:p>
            <a:r>
              <a:rPr lang="en-US" sz="1600" dirty="0"/>
              <a:t>First 2x floors above ML Deck 0 are not individually metric</a:t>
            </a:r>
          </a:p>
          <a:p>
            <a:endParaRPr lang="en-US" sz="1600" dirty="0"/>
          </a:p>
          <a:p>
            <a:r>
              <a:rPr lang="en-US" sz="1600" dirty="0"/>
              <a:t>Because of this, Tier02 loads are calculated with: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D2704-1532-4E11-CC85-84F05C1BBA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9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2452BE-29C4-2E7C-FE52-6427A6F24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40" y="2057363"/>
            <a:ext cx="1503485" cy="411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34A05-205A-C8CB-8547-28E5530AA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600" y="2736236"/>
            <a:ext cx="1400615" cy="411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45A2E3-33CE-7F31-8AE8-191F3F7F3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17" y="3412659"/>
            <a:ext cx="1590528" cy="411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CDD477-65DB-E80F-4ACC-2F42A399D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584" y="4089082"/>
            <a:ext cx="1598442" cy="41148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1CDBA85-DA8C-4E4D-2242-FEC803EED65B}"/>
              </a:ext>
            </a:extLst>
          </p:cNvPr>
          <p:cNvGrpSpPr/>
          <p:nvPr/>
        </p:nvGrpSpPr>
        <p:grpSpPr>
          <a:xfrm>
            <a:off x="6353722" y="789386"/>
            <a:ext cx="2272184" cy="4320540"/>
            <a:chOff x="8835697" y="1052514"/>
            <a:chExt cx="3029579" cy="57607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0B03A0-3D67-822D-C881-206D65B6B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" t="7350" r="43191" b="3317"/>
            <a:stretch/>
          </p:blipFill>
          <p:spPr>
            <a:xfrm>
              <a:off x="9543792" y="1052514"/>
              <a:ext cx="2321484" cy="576072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61733F-3859-C4DE-96DA-D9AD55E0C040}"/>
                </a:ext>
              </a:extLst>
            </p:cNvPr>
            <p:cNvSpPr txBox="1"/>
            <p:nvPr/>
          </p:nvSpPr>
          <p:spPr bwMode="auto">
            <a:xfrm>
              <a:off x="10829583" y="1395201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Tier10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FCF175C-BC22-22BF-7EE4-93D4AF895336}"/>
                </a:ext>
              </a:extLst>
            </p:cNvPr>
            <p:cNvSpPr txBox="1"/>
            <p:nvPr/>
          </p:nvSpPr>
          <p:spPr bwMode="auto">
            <a:xfrm>
              <a:off x="10829583" y="1901757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Tier09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58A24F-C376-ABA4-6FEE-0BCCCAE4D551}"/>
                </a:ext>
              </a:extLst>
            </p:cNvPr>
            <p:cNvSpPr txBox="1"/>
            <p:nvPr/>
          </p:nvSpPr>
          <p:spPr bwMode="auto">
            <a:xfrm>
              <a:off x="10825620" y="2408313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59EEC8-2609-D98A-6963-7C56D8E13395}"/>
                </a:ext>
              </a:extLst>
            </p:cNvPr>
            <p:cNvSpPr txBox="1"/>
            <p:nvPr/>
          </p:nvSpPr>
          <p:spPr bwMode="auto">
            <a:xfrm>
              <a:off x="10825620" y="2943985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2E6499-AB6D-DF76-4AF2-6258B3542613}"/>
                </a:ext>
              </a:extLst>
            </p:cNvPr>
            <p:cNvSpPr txBox="1"/>
            <p:nvPr/>
          </p:nvSpPr>
          <p:spPr bwMode="auto">
            <a:xfrm>
              <a:off x="10825619" y="3519163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9AF39F-6DA9-D6EB-D174-1003D996E989}"/>
                </a:ext>
              </a:extLst>
            </p:cNvPr>
            <p:cNvSpPr txBox="1"/>
            <p:nvPr/>
          </p:nvSpPr>
          <p:spPr bwMode="auto">
            <a:xfrm>
              <a:off x="10825619" y="4049581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975DFB-A05E-877D-9DD9-058E989B8D86}"/>
                </a:ext>
              </a:extLst>
            </p:cNvPr>
            <p:cNvSpPr txBox="1"/>
            <p:nvPr/>
          </p:nvSpPr>
          <p:spPr bwMode="auto">
            <a:xfrm>
              <a:off x="10825619" y="4532275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E0891E-7594-2A74-327C-13AFD132E8E6}"/>
                </a:ext>
              </a:extLst>
            </p:cNvPr>
            <p:cNvSpPr txBox="1"/>
            <p:nvPr/>
          </p:nvSpPr>
          <p:spPr bwMode="auto">
            <a:xfrm>
              <a:off x="10825617" y="5013459"/>
              <a:ext cx="708095" cy="276999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81029F-D531-BBCC-B664-4A2457A9DDF2}"/>
                </a:ext>
              </a:extLst>
            </p:cNvPr>
            <p:cNvSpPr txBox="1"/>
            <p:nvPr/>
          </p:nvSpPr>
          <p:spPr bwMode="auto">
            <a:xfrm>
              <a:off x="8835697" y="5937737"/>
              <a:ext cx="708095" cy="276999"/>
            </a:xfrm>
            <a:prstGeom prst="rect">
              <a:avLst/>
            </a:prstGeom>
            <a:noFill/>
            <a:ln w="31750">
              <a:solidFill>
                <a:schemeClr val="tx2">
                  <a:lumMod val="75000"/>
                  <a:lumOff val="25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 anchor="ctr">
              <a:spAutoFit/>
            </a:bodyPr>
            <a:lstStyle/>
            <a:p>
              <a:pPr algn="ctr" eaLnBrk="1" hangingPunct="1"/>
              <a:r>
                <a:rPr lang="en-US" sz="750" b="1" dirty="0">
                  <a:solidFill>
                    <a:schemeClr val="bg1"/>
                  </a:solidFill>
                  <a:latin typeface="Century Gothic" panose="020B0502020202020204" pitchFamily="34" charset="0"/>
                  <a:ea typeface="MS Gothic" panose="020B0609070205080204" pitchFamily="49" charset="-128"/>
                  <a:cs typeface="Arial" charset="0"/>
                </a:rPr>
                <a:t>Tier02</a:t>
              </a:r>
            </a:p>
          </p:txBody>
        </p:sp>
        <p:sp>
          <p:nvSpPr>
            <p:cNvPr id="19" name="Left Brace 18">
              <a:extLst>
                <a:ext uri="{FF2B5EF4-FFF2-40B4-BE49-F238E27FC236}">
                  <a16:creationId xmlns:a16="http://schemas.microsoft.com/office/drawing/2014/main" id="{BABC1578-7CCB-FC1E-A52B-C03D1E398DCD}"/>
                </a:ext>
              </a:extLst>
            </p:cNvPr>
            <p:cNvSpPr/>
            <p:nvPr/>
          </p:nvSpPr>
          <p:spPr bwMode="auto">
            <a:xfrm>
              <a:off x="9543792" y="5524500"/>
              <a:ext cx="242152" cy="1106192"/>
            </a:xfrm>
            <a:prstGeom prst="leftBrace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endParaRPr lang="en-US" sz="675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7E649E0-69B2-E815-D045-C4650D29DB55}"/>
              </a:ext>
            </a:extLst>
          </p:cNvPr>
          <p:cNvSpPr txBox="1"/>
          <p:nvPr/>
        </p:nvSpPr>
        <p:spPr bwMode="auto">
          <a:xfrm>
            <a:off x="3238990" y="2518722"/>
            <a:ext cx="2786842" cy="1615827"/>
          </a:xfrm>
          <a:prstGeom prst="rect">
            <a:avLst/>
          </a:prstGeom>
          <a:noFill/>
          <a:ln w="31750">
            <a:solidFill>
              <a:schemeClr val="tx2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Where: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NF = Body-axis Normal Force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SF = Body-axis Side Force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PM = Body-axis Pitching Moment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YM = Body-axis Yawing Moment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X</a:t>
            </a:r>
            <a:r>
              <a:rPr lang="en-US" sz="900" baseline="-250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2</a:t>
            </a: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= Calculated Force or Moment component of </a:t>
            </a:r>
            <a:r>
              <a:rPr lang="en-US" sz="900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Tier02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X</a:t>
            </a:r>
            <a:r>
              <a:rPr lang="en-US" sz="900" baseline="-25000" dirty="0" err="1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gb</a:t>
            </a: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= Measured Force or Moment component of the </a:t>
            </a:r>
            <a:r>
              <a:rPr lang="en-US" sz="900" b="1" dirty="0">
                <a:solidFill>
                  <a:srgbClr val="0070C0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global balance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X</a:t>
            </a:r>
            <a:r>
              <a:rPr lang="en-US" sz="900" baseline="-25000" dirty="0" err="1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n</a:t>
            </a:r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= Measured Force or Moment component of individually metric </a:t>
            </a:r>
            <a:r>
              <a:rPr lang="en-US" sz="900" dirty="0">
                <a:solidFill>
                  <a:srgbClr val="FF0000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Tier </a:t>
            </a:r>
            <a:r>
              <a:rPr lang="en-US" sz="900" b="1" dirty="0">
                <a:solidFill>
                  <a:srgbClr val="FF0000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640483-D250-210D-55E9-4616A829F0E9}"/>
              </a:ext>
            </a:extLst>
          </p:cNvPr>
          <p:cNvSpPr txBox="1"/>
          <p:nvPr/>
        </p:nvSpPr>
        <p:spPr bwMode="auto">
          <a:xfrm>
            <a:off x="8500511" y="4348762"/>
            <a:ext cx="601634" cy="184666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600" b="1" dirty="0">
                <a:solidFill>
                  <a:schemeClr val="bg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ML Deck 0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45008F-C1F0-6ECB-8326-7D7F3027E4CB}"/>
              </a:ext>
            </a:extLst>
          </p:cNvPr>
          <p:cNvCxnSpPr/>
          <p:nvPr/>
        </p:nvCxnSpPr>
        <p:spPr bwMode="auto">
          <a:xfrm>
            <a:off x="8314756" y="4768440"/>
            <a:ext cx="6223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ABC87A1-891D-46E3-EBBF-0E082DD61420}"/>
              </a:ext>
            </a:extLst>
          </p:cNvPr>
          <p:cNvCxnSpPr>
            <a:stCxn id="22" idx="2"/>
          </p:cNvCxnSpPr>
          <p:nvPr/>
        </p:nvCxnSpPr>
        <p:spPr bwMode="auto">
          <a:xfrm flipH="1">
            <a:off x="8724900" y="4533428"/>
            <a:ext cx="76428" cy="221895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92437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17F4E-7BE4-95D9-C6B7-49DBD6A8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/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449E4-F53E-A73A-6C9B-754D74BF43A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3670" y="789386"/>
            <a:ext cx="3733179" cy="4054078"/>
          </a:xfrm>
        </p:spPr>
        <p:txBody>
          <a:bodyPr/>
          <a:lstStyle/>
          <a:p>
            <a:r>
              <a:rPr lang="en-US" sz="1600" dirty="0"/>
              <a:t>Observation:</a:t>
            </a:r>
          </a:p>
          <a:p>
            <a:pPr lvl="1"/>
            <a:r>
              <a:rPr lang="en-US" sz="1400" dirty="0"/>
              <a:t>Several tiers show Negative Drag coefficient readings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Correlates to the wider regions of the vehicle (when SRBs present)</a:t>
            </a:r>
          </a:p>
          <a:p>
            <a:pPr lvl="2"/>
            <a:r>
              <a:rPr lang="en-US" sz="1200" dirty="0"/>
              <a:t>Larger wake region</a:t>
            </a:r>
          </a:p>
          <a:p>
            <a:pPr lvl="2"/>
            <a:r>
              <a:rPr lang="en-US" sz="1200" dirty="0"/>
              <a:t>Recirculating flow region causing flow to impinge on leeward side of ML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Important improvement on previous model:</a:t>
            </a:r>
          </a:p>
          <a:p>
            <a:pPr lvl="2"/>
            <a:r>
              <a:rPr lang="en-US" sz="1200" dirty="0"/>
              <a:t>Where load distribution was inferred by an area analysis</a:t>
            </a:r>
          </a:p>
          <a:p>
            <a:pPr lvl="2"/>
            <a:r>
              <a:rPr lang="en-US" sz="1200" dirty="0"/>
              <a:t>Global balance measurements were the only source of ML loads information</a:t>
            </a:r>
          </a:p>
          <a:p>
            <a:pPr lvl="2"/>
            <a:r>
              <a:rPr lang="en-US" sz="1200" dirty="0"/>
              <a:t>Would never predict negative drag for any Tier</a:t>
            </a:r>
          </a:p>
          <a:p>
            <a:pPr lvl="2"/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94403-759B-3888-E977-71CB4175B2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10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710F66-6C83-084C-96B6-90C63FC482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4073" r="6698" b="5078"/>
          <a:stretch/>
        </p:blipFill>
        <p:spPr>
          <a:xfrm>
            <a:off x="5942169" y="662940"/>
            <a:ext cx="3035012" cy="4480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CB079E-EECB-D94A-A957-0CD6BE773F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36" t="9728" r="13264" b="15604"/>
          <a:stretch/>
        </p:blipFill>
        <p:spPr>
          <a:xfrm>
            <a:off x="3927297" y="2230863"/>
            <a:ext cx="1648675" cy="256460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EE254D-0E87-656A-3F72-E1F25F773772}"/>
              </a:ext>
            </a:extLst>
          </p:cNvPr>
          <p:cNvCxnSpPr>
            <a:cxnSpLocks/>
          </p:cNvCxnSpPr>
          <p:nvPr/>
        </p:nvCxnSpPr>
        <p:spPr bwMode="auto">
          <a:xfrm flipV="1">
            <a:off x="5556916" y="3136900"/>
            <a:ext cx="558134" cy="1923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EBB9D0-918E-B93E-CA70-911178D1BCC5}"/>
              </a:ext>
            </a:extLst>
          </p:cNvPr>
          <p:cNvCxnSpPr>
            <a:cxnSpLocks/>
          </p:cNvCxnSpPr>
          <p:nvPr/>
        </p:nvCxnSpPr>
        <p:spPr bwMode="auto">
          <a:xfrm>
            <a:off x="5546523" y="3555770"/>
            <a:ext cx="581227" cy="637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6FC92D3-5591-7B2B-9107-FEEFAE13A16D}"/>
              </a:ext>
            </a:extLst>
          </p:cNvPr>
          <p:cNvCxnSpPr>
            <a:cxnSpLocks/>
          </p:cNvCxnSpPr>
          <p:nvPr/>
        </p:nvCxnSpPr>
        <p:spPr bwMode="auto">
          <a:xfrm>
            <a:off x="5552758" y="3783677"/>
            <a:ext cx="543242" cy="1596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135E0B-3D70-73FD-BAC9-37A91DE1B50C}"/>
              </a:ext>
            </a:extLst>
          </p:cNvPr>
          <p:cNvCxnSpPr>
            <a:cxnSpLocks/>
          </p:cNvCxnSpPr>
          <p:nvPr/>
        </p:nvCxnSpPr>
        <p:spPr bwMode="auto">
          <a:xfrm>
            <a:off x="5545876" y="3916053"/>
            <a:ext cx="499324" cy="6114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DC75EC0-57F7-7D9D-8F06-F8DFF6A71E1C}"/>
              </a:ext>
            </a:extLst>
          </p:cNvPr>
          <p:cNvSpPr txBox="1"/>
          <p:nvPr/>
        </p:nvSpPr>
        <p:spPr>
          <a:xfrm rot="16200000">
            <a:off x="5703104" y="980296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F8D69F-64C9-47C6-21E9-2E330F742BF2}"/>
              </a:ext>
            </a:extLst>
          </p:cNvPr>
          <p:cNvSpPr txBox="1"/>
          <p:nvPr/>
        </p:nvSpPr>
        <p:spPr>
          <a:xfrm rot="16200000">
            <a:off x="5703104" y="1578121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D49FCE-7C79-0C9B-93DB-4424E39F6B67}"/>
              </a:ext>
            </a:extLst>
          </p:cNvPr>
          <p:cNvSpPr txBox="1"/>
          <p:nvPr/>
        </p:nvSpPr>
        <p:spPr>
          <a:xfrm rot="16200000">
            <a:off x="5703104" y="2033768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707EB-77F9-38DC-22C1-3687EF3C34E1}"/>
              </a:ext>
            </a:extLst>
          </p:cNvPr>
          <p:cNvSpPr txBox="1"/>
          <p:nvPr/>
        </p:nvSpPr>
        <p:spPr>
          <a:xfrm rot="16200000">
            <a:off x="5703104" y="2512752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F8EF6-C548-EB73-6234-D6C27F0426CF}"/>
              </a:ext>
            </a:extLst>
          </p:cNvPr>
          <p:cNvSpPr txBox="1"/>
          <p:nvPr/>
        </p:nvSpPr>
        <p:spPr>
          <a:xfrm rot="16200000">
            <a:off x="5703104" y="2991007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5A5DF1-324D-06EF-EB90-2795F8ACB4A3}"/>
              </a:ext>
            </a:extLst>
          </p:cNvPr>
          <p:cNvSpPr txBox="1"/>
          <p:nvPr/>
        </p:nvSpPr>
        <p:spPr>
          <a:xfrm rot="16200000">
            <a:off x="5703104" y="3474114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A754C1-76BA-2A3A-AC7C-C073BA4E3BE9}"/>
              </a:ext>
            </a:extLst>
          </p:cNvPr>
          <p:cNvSpPr txBox="1"/>
          <p:nvPr/>
        </p:nvSpPr>
        <p:spPr>
          <a:xfrm rot="16200000">
            <a:off x="5703104" y="3925074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67913D-3A9B-3698-F764-C6307E4E3C70}"/>
              </a:ext>
            </a:extLst>
          </p:cNvPr>
          <p:cNvSpPr txBox="1"/>
          <p:nvPr/>
        </p:nvSpPr>
        <p:spPr>
          <a:xfrm rot="16200000">
            <a:off x="5703104" y="4476055"/>
            <a:ext cx="359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0B5C80-AB69-E57F-E726-B9C50067BA01}"/>
              </a:ext>
            </a:extLst>
          </p:cNvPr>
          <p:cNvSpPr txBox="1"/>
          <p:nvPr/>
        </p:nvSpPr>
        <p:spPr bwMode="auto">
          <a:xfrm>
            <a:off x="3927297" y="4549248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LaRC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Photo Lab</a:t>
            </a:r>
          </a:p>
        </p:txBody>
      </p:sp>
    </p:spTree>
    <p:extLst>
      <p:ext uri="{BB962C8B-B14F-4D97-AF65-F5344CB8AC3E}">
        <p14:creationId xmlns:p14="http://schemas.microsoft.com/office/powerpoint/2010/main" val="3465741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6124-81A6-6BD3-89BE-1A093182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/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C6037-E2BF-CC47-0608-8889C563699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8463" y="789386"/>
            <a:ext cx="4132320" cy="4054078"/>
          </a:xfrm>
        </p:spPr>
        <p:txBody>
          <a:bodyPr/>
          <a:lstStyle/>
          <a:p>
            <a:r>
              <a:rPr lang="en-US" sz="1600" dirty="0"/>
              <a:t>Comparison of load estimation methods</a:t>
            </a:r>
          </a:p>
          <a:p>
            <a:pPr lvl="1"/>
            <a:r>
              <a:rPr lang="en-US" sz="1400" dirty="0"/>
              <a:t>For the </a:t>
            </a:r>
            <a:r>
              <a:rPr lang="en-US" sz="1400" b="1" dirty="0"/>
              <a:t>sum</a:t>
            </a:r>
            <a:r>
              <a:rPr lang="en-US" sz="1400" dirty="0"/>
              <a:t> of forces, it is by definition that the methods match</a:t>
            </a:r>
          </a:p>
          <a:p>
            <a:pPr lvl="1"/>
            <a:r>
              <a:rPr lang="en-US" sz="1400" b="1" dirty="0"/>
              <a:t>Distribution</a:t>
            </a:r>
            <a:r>
              <a:rPr lang="en-US" sz="1400" dirty="0"/>
              <a:t> of forces is very different however</a:t>
            </a:r>
          </a:p>
          <a:p>
            <a:pPr lvl="2"/>
            <a:r>
              <a:rPr lang="en-US" sz="1200" dirty="0"/>
              <a:t>Negative Drag is observed as before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The </a:t>
            </a:r>
            <a:r>
              <a:rPr lang="en-US" sz="1400" b="1" dirty="0"/>
              <a:t>sum</a:t>
            </a:r>
            <a:r>
              <a:rPr lang="en-US" sz="1400" dirty="0"/>
              <a:t> of the moments won’t necessarily be the same (as shown)</a:t>
            </a:r>
          </a:p>
          <a:p>
            <a:pPr lvl="2"/>
            <a:r>
              <a:rPr lang="en-US" sz="1200" dirty="0"/>
              <a:t>The former method results in </a:t>
            </a:r>
            <a:r>
              <a:rPr lang="en-US" sz="1200" b="1" dirty="0"/>
              <a:t>reduced</a:t>
            </a:r>
            <a:r>
              <a:rPr lang="en-US" sz="1200" dirty="0"/>
              <a:t> estimates of total moment load in the region of most vehicle-to-tower blockage</a:t>
            </a:r>
          </a:p>
          <a:p>
            <a:pPr lvl="1"/>
            <a:r>
              <a:rPr lang="en-US" sz="1400" b="1" dirty="0"/>
              <a:t>Distribution</a:t>
            </a:r>
            <a:r>
              <a:rPr lang="en-US" sz="1400" dirty="0"/>
              <a:t> of moments is also very different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76724-3D7A-7FCF-93A3-809061957F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11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9FC972-491B-1CA0-060A-490EBB792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21" t="3929" r="5098" b="2289"/>
          <a:stretch/>
        </p:blipFill>
        <p:spPr>
          <a:xfrm>
            <a:off x="4137660" y="721059"/>
            <a:ext cx="500634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63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D59D-F534-08BF-645F-A6C12DBC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/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04B20-ED28-5B1D-16C3-9C4328248F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2175" y="789386"/>
            <a:ext cx="4776787" cy="1572815"/>
          </a:xfrm>
        </p:spPr>
        <p:txBody>
          <a:bodyPr/>
          <a:lstStyle/>
          <a:p>
            <a:r>
              <a:rPr lang="en-US" sz="1600" dirty="0"/>
              <a:t>Observation: </a:t>
            </a:r>
          </a:p>
          <a:p>
            <a:pPr lvl="1"/>
            <a:r>
              <a:rPr lang="en-US" sz="1400" dirty="0"/>
              <a:t>Axial loads observed on several Tiers</a:t>
            </a:r>
          </a:p>
          <a:p>
            <a:pPr lvl="2"/>
            <a:r>
              <a:rPr lang="en-US" sz="1200" dirty="0"/>
              <a:t>Usually the higher tiers: flow curvature over top of ML</a:t>
            </a:r>
          </a:p>
          <a:p>
            <a:pPr lvl="2"/>
            <a:endParaRPr lang="en-US" sz="1200" dirty="0"/>
          </a:p>
          <a:p>
            <a:pPr lvl="2"/>
            <a:r>
              <a:rPr lang="en-US" sz="1200" dirty="0"/>
              <a:t>Less expected: Tier03 AF</a:t>
            </a:r>
          </a:p>
          <a:p>
            <a:pPr lvl="2"/>
            <a:r>
              <a:rPr lang="en-US" sz="1200" dirty="0"/>
              <a:t>Could be explained by the cross-sectional area change vs. elevation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D2345-21D7-E16D-D3AD-73C490CA6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12</a:t>
            </a:fld>
            <a:endParaRPr lang="en-US" altLang="en-US" dirty="0"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F257D1-13AB-EEE2-3251-875D8C32DDF6}"/>
              </a:ext>
            </a:extLst>
          </p:cNvPr>
          <p:cNvGrpSpPr>
            <a:grpSpLocks noChangeAspect="1"/>
          </p:cNvGrpSpPr>
          <p:nvPr/>
        </p:nvGrpSpPr>
        <p:grpSpPr>
          <a:xfrm>
            <a:off x="5655235" y="28739"/>
            <a:ext cx="3328990" cy="5120037"/>
            <a:chOff x="7368116" y="424410"/>
            <a:chExt cx="4165600" cy="640675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4822A1A-3F3F-1282-ACA6-F920E56F5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625" t="5333" r="13797" b="10663"/>
            <a:stretch/>
          </p:blipFill>
          <p:spPr>
            <a:xfrm>
              <a:off x="7368116" y="424410"/>
              <a:ext cx="2082800" cy="3200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50DFE29-9FAB-D310-F900-CF562D701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636" t="5105" r="12788" b="10893"/>
            <a:stretch/>
          </p:blipFill>
          <p:spPr>
            <a:xfrm>
              <a:off x="9450916" y="424410"/>
              <a:ext cx="2082800" cy="3200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FC49A74-43D4-4260-571A-E759B301E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420" t="5330" r="18881" b="9331"/>
            <a:stretch/>
          </p:blipFill>
          <p:spPr>
            <a:xfrm>
              <a:off x="7559410" y="3624810"/>
              <a:ext cx="1700213" cy="32004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0E9F11C-441F-2AA7-C6AB-3ADEA31992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417" t="5333" r="18887" b="10667"/>
            <a:stretch/>
          </p:blipFill>
          <p:spPr>
            <a:xfrm>
              <a:off x="9642209" y="3630766"/>
              <a:ext cx="1727200" cy="320040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4B72F0E-2D7D-9D55-41F9-87583CC489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665" t="44006" r="13337" b="23993"/>
          <a:stretch/>
        </p:blipFill>
        <p:spPr>
          <a:xfrm>
            <a:off x="1723865" y="2362201"/>
            <a:ext cx="2466340" cy="257357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839D1D-67AC-343F-73E2-D1369A2AA76F}"/>
              </a:ext>
            </a:extLst>
          </p:cNvPr>
          <p:cNvCxnSpPr>
            <a:cxnSpLocks/>
          </p:cNvCxnSpPr>
          <p:nvPr/>
        </p:nvCxnSpPr>
        <p:spPr bwMode="auto">
          <a:xfrm flipV="1">
            <a:off x="6629400" y="636615"/>
            <a:ext cx="0" cy="241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sm" len="sm"/>
            <a:tailEnd type="stealth" w="sm" len="med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E42C07-1DF6-B956-7254-237A611A8114}"/>
              </a:ext>
            </a:extLst>
          </p:cNvPr>
          <p:cNvCxnSpPr>
            <a:cxnSpLocks/>
          </p:cNvCxnSpPr>
          <p:nvPr/>
        </p:nvCxnSpPr>
        <p:spPr bwMode="auto">
          <a:xfrm>
            <a:off x="6629400" y="877915"/>
            <a:ext cx="0" cy="220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oval" w="sm" len="sm"/>
            <a:tailEnd type="stealth" w="sm" len="med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11FBDD-0B1A-1A7D-D376-3DAD62E2BCB0}"/>
              </a:ext>
            </a:extLst>
          </p:cNvPr>
          <p:cNvSpPr txBox="1"/>
          <p:nvPr/>
        </p:nvSpPr>
        <p:spPr>
          <a:xfrm>
            <a:off x="6654800" y="611443"/>
            <a:ext cx="406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-AF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C105A2-E91F-626F-60D2-82F400564F6F}"/>
              </a:ext>
            </a:extLst>
          </p:cNvPr>
          <p:cNvSpPr txBox="1"/>
          <p:nvPr/>
        </p:nvSpPr>
        <p:spPr>
          <a:xfrm>
            <a:off x="6629400" y="901591"/>
            <a:ext cx="406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+AF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665C7-2DD2-B507-9FA8-AD88BA88A823}"/>
              </a:ext>
            </a:extLst>
          </p:cNvPr>
          <p:cNvSpPr txBox="1"/>
          <p:nvPr/>
        </p:nvSpPr>
        <p:spPr bwMode="auto">
          <a:xfrm>
            <a:off x="3295702" y="4689552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LaRC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Photo Lab</a:t>
            </a:r>
          </a:p>
        </p:txBody>
      </p:sp>
    </p:spTree>
    <p:extLst>
      <p:ext uri="{BB962C8B-B14F-4D97-AF65-F5344CB8AC3E}">
        <p14:creationId xmlns:p14="http://schemas.microsoft.com/office/powerpoint/2010/main" val="807956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F567-3424-0689-C123-C3DC12D5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/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23203-E346-BC44-D3FB-C66B56443CA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714" y="789387"/>
            <a:ext cx="8453436" cy="1962436"/>
          </a:xfrm>
        </p:spPr>
        <p:txBody>
          <a:bodyPr/>
          <a:lstStyle/>
          <a:p>
            <a:r>
              <a:rPr lang="en-US" sz="1600" dirty="0"/>
              <a:t>Previous test ignored ML global balance measure of Axial loads</a:t>
            </a:r>
          </a:p>
          <a:p>
            <a:pPr lvl="1"/>
            <a:r>
              <a:rPr lang="en-US" sz="1400" dirty="0"/>
              <a:t>Base environment is known to be different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During testing not-insignificant flow was observed through vehicle sting pass-through hole</a:t>
            </a:r>
          </a:p>
          <a:p>
            <a:pPr lvl="2"/>
            <a:r>
              <a:rPr lang="en-US" sz="1200" dirty="0"/>
              <a:t>Brush-seal bristles were seen to deflect upwards through the pass-through hole</a:t>
            </a:r>
          </a:p>
          <a:p>
            <a:pPr marL="253603" lvl="1" indent="0">
              <a:buNone/>
            </a:pPr>
            <a:endParaRPr lang="en-US" sz="1400" dirty="0"/>
          </a:p>
          <a:p>
            <a:r>
              <a:rPr lang="en-US" sz="1600" dirty="0"/>
              <a:t>As a result:</a:t>
            </a:r>
          </a:p>
          <a:p>
            <a:pPr lvl="1"/>
            <a:r>
              <a:rPr lang="en-US" sz="1400" dirty="0"/>
              <a:t>Full-scale ML loads estimates don’t consider the axial direction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5583C-949F-9C06-D91E-58D8CC5795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13</a:t>
            </a:fld>
            <a:endParaRPr lang="en-US" altLang="en-US" dirty="0"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D3AF60-53F6-284E-CFD4-5D0CA19622DD}"/>
              </a:ext>
            </a:extLst>
          </p:cNvPr>
          <p:cNvGrpSpPr/>
          <p:nvPr/>
        </p:nvGrpSpPr>
        <p:grpSpPr>
          <a:xfrm>
            <a:off x="5345672" y="3086784"/>
            <a:ext cx="3429000" cy="1962435"/>
            <a:chOff x="6729629" y="4014112"/>
            <a:chExt cx="4572000" cy="26165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3D08E6-AE0B-7C33-9558-D894133536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335" t="55996" r="21275" b="16001"/>
            <a:stretch/>
          </p:blipFill>
          <p:spPr>
            <a:xfrm>
              <a:off x="6729629" y="4014112"/>
              <a:ext cx="4572000" cy="2616580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61B3C4C-E66A-FD79-97EE-0E1F5DAD531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140633" y="6240140"/>
              <a:ext cx="956733" cy="202788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26F348E4-0C1A-702A-F221-D3585417ADE2}"/>
                </a:ext>
              </a:extLst>
            </p:cNvPr>
            <p:cNvSpPr/>
            <p:nvPr/>
          </p:nvSpPr>
          <p:spPr bwMode="auto">
            <a:xfrm>
              <a:off x="7836131" y="4976553"/>
              <a:ext cx="925484" cy="925483"/>
            </a:xfrm>
            <a:prstGeom prst="arc">
              <a:avLst>
                <a:gd name="adj1" fmla="val 17139347"/>
                <a:gd name="adj2" fmla="val 0"/>
              </a:avLst>
            </a:prstGeom>
            <a:noFill/>
            <a:ln w="31750" cap="flat" cmpd="sng" algn="ctr">
              <a:solidFill>
                <a:srgbClr val="FFFF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endParaRPr lang="en-US" sz="675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DC535F41-C2EC-046C-4382-6AE33A415D0D}"/>
                </a:ext>
              </a:extLst>
            </p:cNvPr>
            <p:cNvSpPr/>
            <p:nvPr/>
          </p:nvSpPr>
          <p:spPr bwMode="auto">
            <a:xfrm>
              <a:off x="9270033" y="4926677"/>
              <a:ext cx="925484" cy="925483"/>
            </a:xfrm>
            <a:prstGeom prst="arc">
              <a:avLst>
                <a:gd name="adj1" fmla="val 10658517"/>
                <a:gd name="adj2" fmla="val 14941786"/>
              </a:avLst>
            </a:prstGeom>
            <a:noFill/>
            <a:ln w="317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endParaRPr lang="en-US" sz="675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0FF55F8-09AF-C2F0-A91D-9426BF7DC1D2}"/>
              </a:ext>
            </a:extLst>
          </p:cNvPr>
          <p:cNvSpPr txBox="1"/>
          <p:nvPr/>
        </p:nvSpPr>
        <p:spPr bwMode="auto">
          <a:xfrm>
            <a:off x="5345672" y="3086784"/>
            <a:ext cx="894503" cy="246221"/>
          </a:xfrm>
          <a:prstGeom prst="rect">
            <a:avLst/>
          </a:prstGeom>
          <a:solidFill>
            <a:schemeClr val="bg1">
              <a:alpha val="50000"/>
            </a:schemeClr>
          </a:solidFill>
          <a:ln w="317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/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Photo Credit: NASA/</a:t>
            </a:r>
            <a:r>
              <a:rPr lang="en-US" sz="500" b="1" dirty="0" err="1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LaRC</a:t>
            </a:r>
            <a:r>
              <a:rPr lang="en-US" sz="500" b="1" dirty="0">
                <a:solidFill>
                  <a:srgbClr val="FFFFFF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" charset="0"/>
              </a:rPr>
              <a:t> Photo Lab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82CCD18-E597-FD49-861D-7087AAB9D06C}"/>
              </a:ext>
            </a:extLst>
          </p:cNvPr>
          <p:cNvSpPr txBox="1">
            <a:spLocks/>
          </p:cNvSpPr>
          <p:nvPr/>
        </p:nvSpPr>
        <p:spPr>
          <a:xfrm>
            <a:off x="493714" y="2948441"/>
            <a:ext cx="4935536" cy="1236209"/>
          </a:xfrm>
          <a:prstGeom prst="rect">
            <a:avLst/>
          </a:prstGeom>
        </p:spPr>
        <p:txBody>
          <a:bodyPr/>
          <a:lstStyle>
            <a:lvl1pPr marL="129779" indent="-129779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 sz="2000" b="1">
                <a:solidFill>
                  <a:schemeClr val="bg2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383381" indent="-129779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 b="0">
                <a:solidFill>
                  <a:schemeClr val="bg2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Narrow"/>
              </a:defRPr>
            </a:lvl2pPr>
            <a:lvl3pPr marL="509404" indent="-8450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  <a:tabLst/>
              <a:defRPr sz="16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3pPr>
            <a:lvl4pPr marL="639137" indent="-8450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 sz="14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4pPr>
            <a:lvl5pPr marL="779582" indent="-8807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bg2"/>
                </a:solidFill>
                <a:latin typeface="Century Gothic" panose="020B0502020202020204" pitchFamily="34" charset="0"/>
                <a:ea typeface="Arial Narrow" pitchFamily="-112" charset="0"/>
                <a:cs typeface="Arial Narrow"/>
              </a:defRPr>
            </a:lvl5pPr>
            <a:lvl6pPr marL="2466564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670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6853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699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lvl="1" defTabSz="914400"/>
            <a:r>
              <a:rPr lang="en-US" sz="1400" kern="0" dirty="0"/>
              <a:t>There is no technical concern with any of the distributed axial loads; these loads are dwarfed by the entire structure’s dead weight, blast and other plume effects</a:t>
            </a:r>
          </a:p>
        </p:txBody>
      </p:sp>
    </p:spTree>
    <p:extLst>
      <p:ext uri="{BB962C8B-B14F-4D97-AF65-F5344CB8AC3E}">
        <p14:creationId xmlns:p14="http://schemas.microsoft.com/office/powerpoint/2010/main" val="2693998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2CF7-607D-A8F8-56D0-AE0EB3B5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F5415-8385-6174-B898-1310D3DC2CD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350" dirty="0"/>
              <a:t>Static ground wind loads were measured and presented from a recent wind tunnel test at the NASA </a:t>
            </a:r>
            <a:r>
              <a:rPr lang="en-US" sz="1350" dirty="0" err="1"/>
              <a:t>LaRC</a:t>
            </a:r>
            <a:r>
              <a:rPr lang="en-US" sz="1350" dirty="0"/>
              <a:t> 14-by 22-foot subsonic tunnel.</a:t>
            </a:r>
          </a:p>
          <a:p>
            <a:endParaRPr lang="en-US" sz="1350" dirty="0"/>
          </a:p>
          <a:p>
            <a:r>
              <a:rPr lang="en-US" sz="1350" dirty="0"/>
              <a:t>New measurement technique discovered:</a:t>
            </a:r>
          </a:p>
          <a:p>
            <a:pPr lvl="1"/>
            <a:r>
              <a:rPr lang="en-US" sz="1200" dirty="0"/>
              <a:t>Some regions of the ML experience negative drag when the vehicle is present</a:t>
            </a:r>
          </a:p>
          <a:p>
            <a:pPr lvl="1"/>
            <a:r>
              <a:rPr lang="en-US" sz="1200" dirty="0"/>
              <a:t>Some regions of the ML experience observable axial load</a:t>
            </a:r>
          </a:p>
          <a:p>
            <a:endParaRPr lang="en-US" sz="1350" dirty="0"/>
          </a:p>
          <a:p>
            <a:r>
              <a:rPr lang="en-US" sz="1350" dirty="0"/>
              <a:t>Vertical distribution of loads was able to be measured directly via a novel arrangement of sensors</a:t>
            </a:r>
          </a:p>
          <a:p>
            <a:pPr lvl="1"/>
            <a:r>
              <a:rPr lang="en-US" sz="1200" dirty="0"/>
              <a:t>Using these sensors to measure the distribution yields a higher quality estimate of loads over the previously utilized method</a:t>
            </a:r>
          </a:p>
          <a:p>
            <a:pPr lvl="1"/>
            <a:r>
              <a:rPr lang="en-US" sz="1250" dirty="0"/>
              <a:t>Area-based distribution of loads method was less accurate in calculating</a:t>
            </a:r>
          </a:p>
          <a:p>
            <a:pPr lvl="2"/>
            <a:r>
              <a:rPr lang="en-US" sz="1100" dirty="0"/>
              <a:t>Force and Moment load distribution</a:t>
            </a:r>
          </a:p>
          <a:p>
            <a:pPr lvl="2"/>
            <a:r>
              <a:rPr lang="en-US" sz="1100" dirty="0"/>
              <a:t>Total sum of Moment loads across ML tiers</a:t>
            </a:r>
          </a:p>
          <a:p>
            <a:pPr lvl="2"/>
            <a:endParaRPr lang="en-US" sz="1100" dirty="0"/>
          </a:p>
          <a:p>
            <a:pPr lvl="1"/>
            <a:r>
              <a:rPr lang="en-US" sz="1200" dirty="0"/>
              <a:t>These are important for estimating vehicle-to-ML interface loads as well as wind operational placards</a:t>
            </a:r>
          </a:p>
          <a:p>
            <a:pPr lvl="1"/>
            <a:r>
              <a:rPr lang="en-US" sz="1250" dirty="0"/>
              <a:t>Higher fidelity information can avoid costly redesigns of critical structural systems while still ensuring safety margins are met</a:t>
            </a:r>
          </a:p>
          <a:p>
            <a:endParaRPr lang="en-US" sz="1350" dirty="0"/>
          </a:p>
          <a:p>
            <a:r>
              <a:rPr lang="en-US" sz="1350" dirty="0"/>
              <a:t>This new measurement technique will continue to be a unique and valuable tool for the SLS Program ground wind loads measurement and database construction for future vehicle and ML configurations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7A50F-A54A-024C-AD6E-DEB7D21D6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961C3E-E491-4178-9B50-C7E0FC0B8D1C}" type="slidenum">
              <a:rPr lang="en-US" altLang="en-US" smtClean="0">
                <a:cs typeface="+mn-cs"/>
              </a:rPr>
              <a:pPr/>
              <a:t>14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955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001C-E437-486B-CF45-C1047FCD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475" y="2263602"/>
            <a:ext cx="2511050" cy="61629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CBF4B-4D8E-BEEE-0266-AFDCCF84B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F9204F5-F094-2E40-9C69-DD575198B9A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796939"/>
      </p:ext>
    </p:extLst>
  </p:cSld>
  <p:clrMapOvr>
    <a:masterClrMapping/>
  </p:clrMapOvr>
</p:sld>
</file>

<file path=ppt/theme/theme1.xml><?xml version="1.0" encoding="utf-8"?>
<a:theme xmlns:a="http://schemas.openxmlformats.org/drawingml/2006/main" name="SLS_Internal_PPT Template_NOV 2015">
  <a:themeElements>
    <a:clrScheme name="October 2015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B1A9B090-7DD2-E142-8176-AB61AE88BD0E}" vid="{7788D184-D2EB-FD40-8422-ABCE4886E2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SLS_Internal_PPT Template_NOV 2015</Template>
  <TotalTime>6273</TotalTime>
  <Words>1388</Words>
  <Application>Microsoft Macintosh PowerPoint</Application>
  <PresentationFormat>On-screen Show (16:9)</PresentationFormat>
  <Paragraphs>287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55 Helvetica Roman</vt:lpstr>
      <vt:lpstr>Arial</vt:lpstr>
      <vt:lpstr>Arial Narrow</vt:lpstr>
      <vt:lpstr>Calibri</vt:lpstr>
      <vt:lpstr>Century Gothic</vt:lpstr>
      <vt:lpstr>Lucida Grande</vt:lpstr>
      <vt:lpstr>LucidaGrande</vt:lpstr>
      <vt:lpstr>Wingdings</vt:lpstr>
      <vt:lpstr>SLS_Internal_PPT Template_NOV 2015</vt:lpstr>
      <vt:lpstr>PowerPoint Presentation</vt:lpstr>
      <vt:lpstr>Introduction</vt:lpstr>
      <vt:lpstr>Introduction</vt:lpstr>
      <vt:lpstr>Introduction</vt:lpstr>
      <vt:lpstr>Introduction</vt:lpstr>
      <vt:lpstr>ML-2 Test Article for Wind Tunnel Test</vt:lpstr>
      <vt:lpstr>ML-2 Test Article for Wind Tunnel Test</vt:lpstr>
      <vt:lpstr>ML-2 Test Article (Metric Gaps)</vt:lpstr>
      <vt:lpstr>ML-2 Test Article for Wind Tunnel Test </vt:lpstr>
      <vt:lpstr>Results / Discussion</vt:lpstr>
      <vt:lpstr>Results / Discussion</vt:lpstr>
      <vt:lpstr>Results / Discussion</vt:lpstr>
      <vt:lpstr>Results / Discussion</vt:lpstr>
      <vt:lpstr>Concluding Remarks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Pomeroy, Brent W (LARC-D301)</dc:creator>
  <cp:keywords/>
  <dc:description>Approved October 29th by NASA HQ PAO</dc:description>
  <cp:lastModifiedBy>Collins, Jesse G. (LARC-D301)</cp:lastModifiedBy>
  <cp:revision>268</cp:revision>
  <cp:lastPrinted>2018-07-16T18:24:03Z</cp:lastPrinted>
  <dcterms:created xsi:type="dcterms:W3CDTF">2022-08-05T13:13:06Z</dcterms:created>
  <dcterms:modified xsi:type="dcterms:W3CDTF">2022-12-01T19:58:38Z</dcterms:modified>
  <cp:category/>
</cp:coreProperties>
</file>