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16"/>
  </p:notesMasterIdLst>
  <p:handoutMasterIdLst>
    <p:handoutMasterId r:id="rId17"/>
  </p:handoutMasterIdLst>
  <p:sldIdLst>
    <p:sldId id="420" r:id="rId2"/>
    <p:sldId id="422" r:id="rId3"/>
    <p:sldId id="428" r:id="rId4"/>
    <p:sldId id="429" r:id="rId5"/>
    <p:sldId id="434" r:id="rId6"/>
    <p:sldId id="430" r:id="rId7"/>
    <p:sldId id="431" r:id="rId8"/>
    <p:sldId id="435" r:id="rId9"/>
    <p:sldId id="437" r:id="rId10"/>
    <p:sldId id="432" r:id="rId11"/>
    <p:sldId id="433" r:id="rId12"/>
    <p:sldId id="439" r:id="rId13"/>
    <p:sldId id="438" r:id="rId14"/>
    <p:sldId id="440"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87" autoAdjust="0"/>
    <p:restoredTop sz="85664" autoAdjust="0"/>
  </p:normalViewPr>
  <p:slideViewPr>
    <p:cSldViewPr snapToGrid="0">
      <p:cViewPr varScale="1">
        <p:scale>
          <a:sx n="90" d="100"/>
          <a:sy n="90" d="100"/>
        </p:scale>
        <p:origin x="1080" y="84"/>
      </p:cViewPr>
      <p:guideLst>
        <p:guide orient="horz" pos="2160"/>
        <p:guide pos="3840"/>
      </p:guideLst>
    </p:cSldViewPr>
  </p:slideViewPr>
  <p:notesTextViewPr>
    <p:cViewPr>
      <p:scale>
        <a:sx n="1" d="1"/>
        <a:sy n="1" d="1"/>
      </p:scale>
      <p:origin x="0" y="0"/>
    </p:cViewPr>
  </p:notesTextViewPr>
  <p:notesViewPr>
    <p:cSldViewPr snapToGrid="0">
      <p:cViewPr varScale="1">
        <p:scale>
          <a:sx n="88" d="100"/>
          <a:sy n="88" d="100"/>
        </p:scale>
        <p:origin x="382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inzel, Lawrence J. (LARC-D318)" userId="5b071b41-78b0-4a0c-b4cc-67f5e50a192f" providerId="ADAL" clId="{2456B5C1-61CC-476E-87A4-E757915AE352}"/>
    <pc:docChg chg="modSld">
      <pc:chgData name="Prinzel, Lawrence J. (LARC-D318)" userId="5b071b41-78b0-4a0c-b4cc-67f5e50a192f" providerId="ADAL" clId="{2456B5C1-61CC-476E-87A4-E757915AE352}" dt="2022-11-30T16:45:10.005" v="14" actId="20577"/>
      <pc:docMkLst>
        <pc:docMk/>
      </pc:docMkLst>
      <pc:sldChg chg="modSp mod">
        <pc:chgData name="Prinzel, Lawrence J. (LARC-D318)" userId="5b071b41-78b0-4a0c-b4cc-67f5e50a192f" providerId="ADAL" clId="{2456B5C1-61CC-476E-87A4-E757915AE352}" dt="2022-11-30T16:44:30.654" v="12" actId="1038"/>
        <pc:sldMkLst>
          <pc:docMk/>
          <pc:sldMk cId="2646813174" sldId="422"/>
        </pc:sldMkLst>
        <pc:spChg chg="mod">
          <ac:chgData name="Prinzel, Lawrence J. (LARC-D318)" userId="5b071b41-78b0-4a0c-b4cc-67f5e50a192f" providerId="ADAL" clId="{2456B5C1-61CC-476E-87A4-E757915AE352}" dt="2022-11-30T16:44:30.654" v="12" actId="1038"/>
          <ac:spMkLst>
            <pc:docMk/>
            <pc:sldMk cId="2646813174" sldId="422"/>
            <ac:spMk id="2" creationId="{624646C4-A834-44A7-AC91-F6E1F267E2CF}"/>
          </ac:spMkLst>
        </pc:spChg>
      </pc:sldChg>
      <pc:sldChg chg="modSp mod">
        <pc:chgData name="Prinzel, Lawrence J. (LARC-D318)" userId="5b071b41-78b0-4a0c-b4cc-67f5e50a192f" providerId="ADAL" clId="{2456B5C1-61CC-476E-87A4-E757915AE352}" dt="2022-11-30T16:45:10.005" v="14" actId="20577"/>
        <pc:sldMkLst>
          <pc:docMk/>
          <pc:sldMk cId="1532671620" sldId="428"/>
        </pc:sldMkLst>
        <pc:spChg chg="mod">
          <ac:chgData name="Prinzel, Lawrence J. (LARC-D318)" userId="5b071b41-78b0-4a0c-b4cc-67f5e50a192f" providerId="ADAL" clId="{2456B5C1-61CC-476E-87A4-E757915AE352}" dt="2022-11-30T16:45:10.005" v="14" actId="20577"/>
          <ac:spMkLst>
            <pc:docMk/>
            <pc:sldMk cId="1532671620" sldId="428"/>
            <ac:spMk id="2" creationId="{624646C4-A834-44A7-AC91-F6E1F267E2C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B29CA5-6F8C-4D64-AC0C-4D93778F2AD8}" type="doc">
      <dgm:prSet loTypeId="urn:microsoft.com/office/officeart/2005/8/layout/rings+Icon" loCatId="relationship" qsTypeId="urn:microsoft.com/office/officeart/2005/8/quickstyle/3d3" qsCatId="3D" csTypeId="urn:microsoft.com/office/officeart/2005/8/colors/accent1_2" csCatId="accent1" phldr="1"/>
      <dgm:spPr/>
    </dgm:pt>
    <dgm:pt modelId="{14E2CD17-2E83-4B2E-91D3-41FC323F6505}">
      <dgm:prSet phldrT="[Text]"/>
      <dgm:spPr/>
      <dgm:t>
        <a:bodyPr/>
        <a:lstStyle/>
        <a:p>
          <a:r>
            <a:rPr lang="en-US" b="1" dirty="0">
              <a:solidFill>
                <a:srgbClr val="FF0000"/>
              </a:solidFill>
              <a:latin typeface="Times New Roman" panose="02020603050405020304" pitchFamily="18" charset="0"/>
              <a:cs typeface="Times New Roman" panose="02020603050405020304" pitchFamily="18" charset="0"/>
            </a:rPr>
            <a:t>V</a:t>
          </a:r>
          <a:r>
            <a:rPr lang="en-US" dirty="0">
              <a:latin typeface="Times New Roman" panose="02020603050405020304" pitchFamily="18" charset="0"/>
              <a:cs typeface="Times New Roman" panose="02020603050405020304" pitchFamily="18" charset="0"/>
            </a:rPr>
            <a:t>olume</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(Petabyte, Zettabytes)</a:t>
          </a:r>
        </a:p>
      </dgm:t>
    </dgm:pt>
    <dgm:pt modelId="{9A649A08-9D05-49B8-9FE7-5C7815F793FA}" type="parTrans" cxnId="{160C62D6-65A6-40B3-B57F-B0BB59C8D29A}">
      <dgm:prSet/>
      <dgm:spPr/>
      <dgm:t>
        <a:bodyPr/>
        <a:lstStyle/>
        <a:p>
          <a:endParaRPr lang="en-US"/>
        </a:p>
      </dgm:t>
    </dgm:pt>
    <dgm:pt modelId="{F7CABD83-41C5-4F63-B137-9442EC81F78B}" type="sibTrans" cxnId="{160C62D6-65A6-40B3-B57F-B0BB59C8D29A}">
      <dgm:prSet/>
      <dgm:spPr/>
      <dgm:t>
        <a:bodyPr/>
        <a:lstStyle/>
        <a:p>
          <a:endParaRPr lang="en-US"/>
        </a:p>
      </dgm:t>
    </dgm:pt>
    <dgm:pt modelId="{BAC9887C-3F13-4C0A-B93A-15301982BA64}">
      <dgm:prSet phldrT="[Text]"/>
      <dgm:spPr/>
      <dgm:t>
        <a:bodyPr/>
        <a:lstStyle/>
        <a:p>
          <a:endParaRPr lang="en-US" b="1" dirty="0">
            <a:solidFill>
              <a:srgbClr val="FF0000"/>
            </a:solidFill>
            <a:latin typeface="Times New Roman" panose="02020603050405020304" pitchFamily="18" charset="0"/>
            <a:cs typeface="Times New Roman" panose="02020603050405020304" pitchFamily="18" charset="0"/>
          </a:endParaRPr>
        </a:p>
        <a:p>
          <a:r>
            <a:rPr lang="en-US" b="1" dirty="0">
              <a:solidFill>
                <a:srgbClr val="FF0000"/>
              </a:solidFill>
              <a:latin typeface="Times New Roman" panose="02020603050405020304" pitchFamily="18" charset="0"/>
              <a:cs typeface="Times New Roman" panose="02020603050405020304" pitchFamily="18" charset="0"/>
            </a:rPr>
            <a:t>V</a:t>
          </a:r>
          <a:r>
            <a:rPr lang="en-US" dirty="0">
              <a:latin typeface="Times New Roman" panose="02020603050405020304" pitchFamily="18" charset="0"/>
              <a:cs typeface="Times New Roman" panose="02020603050405020304" pitchFamily="18" charset="0"/>
            </a:rPr>
            <a:t>ariety</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(Social Network, Blogs, Logs, Sensors etc.)</a:t>
          </a:r>
        </a:p>
      </dgm:t>
    </dgm:pt>
    <dgm:pt modelId="{B2E70981-7CBC-458A-8CAD-60BD97FEAA90}" type="parTrans" cxnId="{8965688D-FA92-4C62-A4C1-79324395EB8D}">
      <dgm:prSet/>
      <dgm:spPr/>
      <dgm:t>
        <a:bodyPr/>
        <a:lstStyle/>
        <a:p>
          <a:endParaRPr lang="en-US"/>
        </a:p>
      </dgm:t>
    </dgm:pt>
    <dgm:pt modelId="{A24119A4-F459-45E4-8E79-010B087A65C9}" type="sibTrans" cxnId="{8965688D-FA92-4C62-A4C1-79324395EB8D}">
      <dgm:prSet/>
      <dgm:spPr/>
      <dgm:t>
        <a:bodyPr/>
        <a:lstStyle/>
        <a:p>
          <a:endParaRPr lang="en-US"/>
        </a:p>
      </dgm:t>
    </dgm:pt>
    <dgm:pt modelId="{68B01009-9F67-4C10-AAE0-11AA14818521}">
      <dgm:prSet phldrT="[Text]"/>
      <dgm:spPr/>
      <dgm:t>
        <a:bodyPr/>
        <a:lstStyle/>
        <a:p>
          <a:r>
            <a:rPr lang="en-US" b="1" dirty="0">
              <a:solidFill>
                <a:srgbClr val="FF0000"/>
              </a:solidFill>
              <a:latin typeface="Times New Roman" panose="02020603050405020304" pitchFamily="18" charset="0"/>
              <a:cs typeface="Times New Roman" panose="02020603050405020304" pitchFamily="18" charset="0"/>
            </a:rPr>
            <a:t>V</a:t>
          </a:r>
          <a:r>
            <a:rPr lang="en-US" dirty="0">
              <a:latin typeface="Times New Roman" panose="02020603050405020304" pitchFamily="18" charset="0"/>
              <a:cs typeface="Times New Roman" panose="02020603050405020304" pitchFamily="18" charset="0"/>
            </a:rPr>
            <a:t>elocity</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(Real-time, Near Real-time)</a:t>
          </a:r>
        </a:p>
      </dgm:t>
    </dgm:pt>
    <dgm:pt modelId="{1E7DC277-AB1D-4958-B395-B1DAE7A2F035}" type="parTrans" cxnId="{B080C321-4363-417C-8404-CADC562121C5}">
      <dgm:prSet/>
      <dgm:spPr/>
      <dgm:t>
        <a:bodyPr/>
        <a:lstStyle/>
        <a:p>
          <a:endParaRPr lang="en-US"/>
        </a:p>
      </dgm:t>
    </dgm:pt>
    <dgm:pt modelId="{F8D054A7-DA34-4C4C-802B-8C3C7B43023E}" type="sibTrans" cxnId="{B080C321-4363-417C-8404-CADC562121C5}">
      <dgm:prSet/>
      <dgm:spPr/>
      <dgm:t>
        <a:bodyPr/>
        <a:lstStyle/>
        <a:p>
          <a:endParaRPr lang="en-US"/>
        </a:p>
      </dgm:t>
    </dgm:pt>
    <dgm:pt modelId="{3938F4B6-C563-4D42-8022-0D1F062BDB09}" type="pres">
      <dgm:prSet presAssocID="{F7B29CA5-6F8C-4D64-AC0C-4D93778F2AD8}" presName="Name0" presStyleCnt="0">
        <dgm:presLayoutVars>
          <dgm:chMax val="7"/>
          <dgm:dir/>
          <dgm:resizeHandles val="exact"/>
        </dgm:presLayoutVars>
      </dgm:prSet>
      <dgm:spPr/>
    </dgm:pt>
    <dgm:pt modelId="{B94253BE-E144-460C-8652-F13C92851F17}" type="pres">
      <dgm:prSet presAssocID="{F7B29CA5-6F8C-4D64-AC0C-4D93778F2AD8}" presName="ellipse1" presStyleLbl="vennNode1" presStyleIdx="0" presStyleCnt="3" custLinFactNeighborX="8738" custLinFactNeighborY="336">
        <dgm:presLayoutVars>
          <dgm:bulletEnabled val="1"/>
        </dgm:presLayoutVars>
      </dgm:prSet>
      <dgm:spPr/>
    </dgm:pt>
    <dgm:pt modelId="{B9A699B0-8CAE-45EA-9990-0058A07BF826}" type="pres">
      <dgm:prSet presAssocID="{F7B29CA5-6F8C-4D64-AC0C-4D93778F2AD8}" presName="ellipse2" presStyleLbl="vennNode1" presStyleIdx="1" presStyleCnt="3">
        <dgm:presLayoutVars>
          <dgm:bulletEnabled val="1"/>
        </dgm:presLayoutVars>
      </dgm:prSet>
      <dgm:spPr/>
    </dgm:pt>
    <dgm:pt modelId="{CE4C7573-4C7F-419D-9B21-5110C8AA13CB}" type="pres">
      <dgm:prSet presAssocID="{F7B29CA5-6F8C-4D64-AC0C-4D93778F2AD8}" presName="ellipse3" presStyleLbl="vennNode1" presStyleIdx="2" presStyleCnt="3" custLinFactNeighborX="-5086" custLinFactNeighborY="-1657">
        <dgm:presLayoutVars>
          <dgm:bulletEnabled val="1"/>
        </dgm:presLayoutVars>
      </dgm:prSet>
      <dgm:spPr/>
    </dgm:pt>
  </dgm:ptLst>
  <dgm:cxnLst>
    <dgm:cxn modelId="{B080C321-4363-417C-8404-CADC562121C5}" srcId="{F7B29CA5-6F8C-4D64-AC0C-4D93778F2AD8}" destId="{68B01009-9F67-4C10-AAE0-11AA14818521}" srcOrd="2" destOrd="0" parTransId="{1E7DC277-AB1D-4958-B395-B1DAE7A2F035}" sibTransId="{F8D054A7-DA34-4C4C-802B-8C3C7B43023E}"/>
    <dgm:cxn modelId="{1019174B-F9C8-4BF0-B524-6C67F731DFED}" type="presOf" srcId="{68B01009-9F67-4C10-AAE0-11AA14818521}" destId="{CE4C7573-4C7F-419D-9B21-5110C8AA13CB}" srcOrd="0" destOrd="0" presId="urn:microsoft.com/office/officeart/2005/8/layout/rings+Icon"/>
    <dgm:cxn modelId="{D4C8384E-4B46-4FEF-A0BF-B39F9588AAF6}" type="presOf" srcId="{BAC9887C-3F13-4C0A-B93A-15301982BA64}" destId="{B9A699B0-8CAE-45EA-9990-0058A07BF826}" srcOrd="0" destOrd="0" presId="urn:microsoft.com/office/officeart/2005/8/layout/rings+Icon"/>
    <dgm:cxn modelId="{B6FE5752-55A9-4AF5-81F6-33E9B60E61B6}" type="presOf" srcId="{F7B29CA5-6F8C-4D64-AC0C-4D93778F2AD8}" destId="{3938F4B6-C563-4D42-8022-0D1F062BDB09}" srcOrd="0" destOrd="0" presId="urn:microsoft.com/office/officeart/2005/8/layout/rings+Icon"/>
    <dgm:cxn modelId="{8965688D-FA92-4C62-A4C1-79324395EB8D}" srcId="{F7B29CA5-6F8C-4D64-AC0C-4D93778F2AD8}" destId="{BAC9887C-3F13-4C0A-B93A-15301982BA64}" srcOrd="1" destOrd="0" parTransId="{B2E70981-7CBC-458A-8CAD-60BD97FEAA90}" sibTransId="{A24119A4-F459-45E4-8E79-010B087A65C9}"/>
    <dgm:cxn modelId="{51C2C8AE-F73E-4982-A255-51B7EA663486}" type="presOf" srcId="{14E2CD17-2E83-4B2E-91D3-41FC323F6505}" destId="{B94253BE-E144-460C-8652-F13C92851F17}" srcOrd="0" destOrd="0" presId="urn:microsoft.com/office/officeart/2005/8/layout/rings+Icon"/>
    <dgm:cxn modelId="{160C62D6-65A6-40B3-B57F-B0BB59C8D29A}" srcId="{F7B29CA5-6F8C-4D64-AC0C-4D93778F2AD8}" destId="{14E2CD17-2E83-4B2E-91D3-41FC323F6505}" srcOrd="0" destOrd="0" parTransId="{9A649A08-9D05-49B8-9FE7-5C7815F793FA}" sibTransId="{F7CABD83-41C5-4F63-B137-9442EC81F78B}"/>
    <dgm:cxn modelId="{55F90700-2ECB-426A-91CD-F500C65C6C8B}" type="presParOf" srcId="{3938F4B6-C563-4D42-8022-0D1F062BDB09}" destId="{B94253BE-E144-460C-8652-F13C92851F17}" srcOrd="0" destOrd="0" presId="urn:microsoft.com/office/officeart/2005/8/layout/rings+Icon"/>
    <dgm:cxn modelId="{558C54C6-E4E2-4A50-A87E-3360AF2D6422}" type="presParOf" srcId="{3938F4B6-C563-4D42-8022-0D1F062BDB09}" destId="{B9A699B0-8CAE-45EA-9990-0058A07BF826}" srcOrd="1" destOrd="0" presId="urn:microsoft.com/office/officeart/2005/8/layout/rings+Icon"/>
    <dgm:cxn modelId="{2A9A86C4-FED2-4DD8-A048-55B777256F7A}" type="presParOf" srcId="{3938F4B6-C563-4D42-8022-0D1F062BDB09}" destId="{CE4C7573-4C7F-419D-9B21-5110C8AA13CB}" srcOrd="2" destOrd="0" presId="urn:microsoft.com/office/officeart/2005/8/layout/rings+Icon"/>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B7CDB7-A435-4860-BA88-695980C2F652}" type="doc">
      <dgm:prSet loTypeId="urn:microsoft.com/office/officeart/2005/8/layout/radial6" loCatId="cycle" qsTypeId="urn:microsoft.com/office/officeart/2005/8/quickstyle/3d1" qsCatId="3D" csTypeId="urn:microsoft.com/office/officeart/2005/8/colors/accent0_3" csCatId="mainScheme" phldr="1"/>
      <dgm:spPr/>
      <dgm:t>
        <a:bodyPr/>
        <a:lstStyle/>
        <a:p>
          <a:endParaRPr lang="en-US"/>
        </a:p>
      </dgm:t>
    </dgm:pt>
    <dgm:pt modelId="{C49F11B6-B75B-45BA-9703-3FA5820D4AAB}">
      <dgm:prSet phldrT="[Text]" custT="1"/>
      <dgm:spPr/>
      <dgm:t>
        <a:bodyPr/>
        <a:lstStyle/>
        <a:p>
          <a:r>
            <a:rPr lang="en-US" sz="2000" dirty="0">
              <a:latin typeface="Times New Roman" panose="02020603050405020304" pitchFamily="18" charset="0"/>
              <a:cs typeface="Times New Roman" panose="02020603050405020304" pitchFamily="18" charset="0"/>
            </a:rPr>
            <a:t>Apache Spark</a:t>
          </a:r>
        </a:p>
      </dgm:t>
    </dgm:pt>
    <dgm:pt modelId="{67CB7B22-254F-4164-93BD-2749696CC83F}" type="parTrans" cxnId="{993B71D5-CB09-482D-A788-1375D7366B7F}">
      <dgm:prSet/>
      <dgm:spPr/>
      <dgm:t>
        <a:bodyPr/>
        <a:lstStyle/>
        <a:p>
          <a:endParaRPr lang="en-US"/>
        </a:p>
      </dgm:t>
    </dgm:pt>
    <dgm:pt modelId="{B4A88A66-D532-4805-946D-C4F9EE6442A5}" type="sibTrans" cxnId="{993B71D5-CB09-482D-A788-1375D7366B7F}">
      <dgm:prSet/>
      <dgm:spPr/>
      <dgm:t>
        <a:bodyPr/>
        <a:lstStyle/>
        <a:p>
          <a:endParaRPr lang="en-US"/>
        </a:p>
      </dgm:t>
    </dgm:pt>
    <dgm:pt modelId="{18C8769A-424F-44CE-BEA4-5FD7E78CBC06}">
      <dgm:prSet phldrT="[Text]" custT="1"/>
      <dgm:spPr>
        <a:solidFill>
          <a:schemeClr val="accent5">
            <a:lumMod val="75000"/>
          </a:schemeClr>
        </a:solidFill>
      </dgm:spPr>
      <dgm:t>
        <a:bodyPr/>
        <a:lstStyle/>
        <a:p>
          <a:r>
            <a:rPr lang="en-US" sz="1300" b="1" dirty="0">
              <a:latin typeface="Times New Roman" panose="02020603050405020304" pitchFamily="18" charset="0"/>
              <a:cs typeface="Times New Roman" panose="02020603050405020304" pitchFamily="18" charset="0"/>
            </a:rPr>
            <a:t>Normalize</a:t>
          </a:r>
        </a:p>
      </dgm:t>
    </dgm:pt>
    <dgm:pt modelId="{7DD2122B-973F-424C-A964-72491EB92DD4}" type="parTrans" cxnId="{7D5CE61F-6B6D-419D-9000-20A9D9A93C16}">
      <dgm:prSet/>
      <dgm:spPr/>
      <dgm:t>
        <a:bodyPr/>
        <a:lstStyle/>
        <a:p>
          <a:endParaRPr lang="en-US"/>
        </a:p>
      </dgm:t>
    </dgm:pt>
    <dgm:pt modelId="{5633D8C6-5272-4E0D-9EA1-583C409EC092}" type="sibTrans" cxnId="{7D5CE61F-6B6D-419D-9000-20A9D9A93C16}">
      <dgm:prSet/>
      <dgm:spPr>
        <a:solidFill>
          <a:schemeClr val="tx1"/>
        </a:solidFill>
      </dgm:spPr>
      <dgm:t>
        <a:bodyPr/>
        <a:lstStyle/>
        <a:p>
          <a:endParaRPr lang="en-US"/>
        </a:p>
      </dgm:t>
    </dgm:pt>
    <dgm:pt modelId="{32D73D37-785D-4BE0-B414-47AF4E8D6B0A}">
      <dgm:prSet phldrT="[Text]" custT="1"/>
      <dgm:spPr>
        <a:solidFill>
          <a:schemeClr val="accent1"/>
        </a:solidFill>
      </dgm:spPr>
      <dgm:t>
        <a:bodyPr/>
        <a:lstStyle/>
        <a:p>
          <a:r>
            <a:rPr lang="en-US" sz="1300" b="1" dirty="0">
              <a:latin typeface="Times New Roman" panose="02020603050405020304" pitchFamily="18" charset="0"/>
              <a:cs typeface="Times New Roman" panose="02020603050405020304" pitchFamily="18" charset="0"/>
            </a:rPr>
            <a:t>Real-Time</a:t>
          </a:r>
        </a:p>
        <a:p>
          <a:r>
            <a:rPr lang="en-US" sz="1300" b="1" dirty="0">
              <a:latin typeface="Times New Roman" panose="02020603050405020304" pitchFamily="18" charset="0"/>
              <a:cs typeface="Times New Roman" panose="02020603050405020304" pitchFamily="18" charset="0"/>
            </a:rPr>
            <a:t>Analytics</a:t>
          </a:r>
        </a:p>
      </dgm:t>
    </dgm:pt>
    <dgm:pt modelId="{61915F96-7292-40D2-BC39-B828D1A4C593}" type="parTrans" cxnId="{6B6CB9DD-FC63-4A61-9237-E77E47465228}">
      <dgm:prSet/>
      <dgm:spPr/>
      <dgm:t>
        <a:bodyPr/>
        <a:lstStyle/>
        <a:p>
          <a:endParaRPr lang="en-US"/>
        </a:p>
      </dgm:t>
    </dgm:pt>
    <dgm:pt modelId="{A993B233-9A40-44D2-B329-C2BEBB52614B}" type="sibTrans" cxnId="{6B6CB9DD-FC63-4A61-9237-E77E47465228}">
      <dgm:prSet/>
      <dgm:spPr>
        <a:solidFill>
          <a:schemeClr val="tx1"/>
        </a:solidFill>
      </dgm:spPr>
      <dgm:t>
        <a:bodyPr/>
        <a:lstStyle/>
        <a:p>
          <a:endParaRPr lang="en-US"/>
        </a:p>
      </dgm:t>
    </dgm:pt>
    <dgm:pt modelId="{C1803FFD-B1B8-4A63-83A4-3CA1AD3CFF6F}">
      <dgm:prSet phldrT="[Text]" custT="1"/>
      <dgm:spPr>
        <a:solidFill>
          <a:schemeClr val="accent5">
            <a:lumMod val="75000"/>
          </a:schemeClr>
        </a:solidFill>
      </dgm:spPr>
      <dgm:t>
        <a:bodyPr/>
        <a:lstStyle/>
        <a:p>
          <a:r>
            <a:rPr lang="en-US" sz="1300" b="1" dirty="0">
              <a:latin typeface="Times New Roman" panose="02020603050405020304" pitchFamily="18" charset="0"/>
              <a:cs typeface="Times New Roman" panose="02020603050405020304" pitchFamily="18" charset="0"/>
            </a:rPr>
            <a:t>Cleanse</a:t>
          </a:r>
        </a:p>
      </dgm:t>
    </dgm:pt>
    <dgm:pt modelId="{BE526E9D-6F06-4E69-BF47-09E801BA8520}" type="parTrans" cxnId="{738F974F-61AA-4171-8FD4-B525EA87C4B7}">
      <dgm:prSet/>
      <dgm:spPr/>
      <dgm:t>
        <a:bodyPr/>
        <a:lstStyle/>
        <a:p>
          <a:endParaRPr lang="en-US"/>
        </a:p>
      </dgm:t>
    </dgm:pt>
    <dgm:pt modelId="{312E5868-F1EB-4155-93E4-09DDFD883E59}" type="sibTrans" cxnId="{738F974F-61AA-4171-8FD4-B525EA87C4B7}">
      <dgm:prSet/>
      <dgm:spPr>
        <a:solidFill>
          <a:schemeClr val="tx1"/>
        </a:solidFill>
      </dgm:spPr>
      <dgm:t>
        <a:bodyPr/>
        <a:lstStyle/>
        <a:p>
          <a:endParaRPr lang="en-US"/>
        </a:p>
      </dgm:t>
    </dgm:pt>
    <dgm:pt modelId="{5B459923-B47F-4D5A-9652-34F730A47BE6}">
      <dgm:prSet phldrT="[Text]" custT="1"/>
      <dgm:spPr>
        <a:solidFill>
          <a:schemeClr val="accent5">
            <a:lumMod val="75000"/>
          </a:schemeClr>
        </a:solidFill>
      </dgm:spPr>
      <dgm:t>
        <a:bodyPr/>
        <a:lstStyle/>
        <a:p>
          <a:r>
            <a:rPr lang="en-US" sz="1300" b="1" dirty="0">
              <a:latin typeface="Times New Roman" panose="02020603050405020304" pitchFamily="18" charset="0"/>
              <a:cs typeface="Times New Roman" panose="02020603050405020304" pitchFamily="18" charset="0"/>
            </a:rPr>
            <a:t>Enrich</a:t>
          </a:r>
        </a:p>
      </dgm:t>
    </dgm:pt>
    <dgm:pt modelId="{7EDC9D1E-9718-4606-8449-A476F5EC53D7}" type="parTrans" cxnId="{621AECAD-6240-4F36-B17E-5724389DAD8D}">
      <dgm:prSet/>
      <dgm:spPr/>
      <dgm:t>
        <a:bodyPr/>
        <a:lstStyle/>
        <a:p>
          <a:endParaRPr lang="en-US"/>
        </a:p>
      </dgm:t>
    </dgm:pt>
    <dgm:pt modelId="{B6B768B0-4792-4C05-8222-9F1F15826EB2}" type="sibTrans" cxnId="{621AECAD-6240-4F36-B17E-5724389DAD8D}">
      <dgm:prSet/>
      <dgm:spPr>
        <a:solidFill>
          <a:schemeClr val="tx1"/>
        </a:solidFill>
      </dgm:spPr>
      <dgm:t>
        <a:bodyPr/>
        <a:lstStyle/>
        <a:p>
          <a:endParaRPr lang="en-US"/>
        </a:p>
      </dgm:t>
    </dgm:pt>
    <dgm:pt modelId="{A38F144B-2FB5-43E4-9919-8414FD16ABCB}" type="pres">
      <dgm:prSet presAssocID="{ABB7CDB7-A435-4860-BA88-695980C2F652}" presName="Name0" presStyleCnt="0">
        <dgm:presLayoutVars>
          <dgm:chMax val="1"/>
          <dgm:dir/>
          <dgm:animLvl val="ctr"/>
          <dgm:resizeHandles val="exact"/>
        </dgm:presLayoutVars>
      </dgm:prSet>
      <dgm:spPr/>
    </dgm:pt>
    <dgm:pt modelId="{A0B7C897-AAD8-4F6A-85AA-0C57B24C60DD}" type="pres">
      <dgm:prSet presAssocID="{C49F11B6-B75B-45BA-9703-3FA5820D4AAB}" presName="centerShape" presStyleLbl="node0" presStyleIdx="0" presStyleCnt="1"/>
      <dgm:spPr/>
    </dgm:pt>
    <dgm:pt modelId="{7AD21ED2-C0C7-4742-AEA5-45D6AADEA4B0}" type="pres">
      <dgm:prSet presAssocID="{18C8769A-424F-44CE-BEA4-5FD7E78CBC06}" presName="node" presStyleLbl="node1" presStyleIdx="0" presStyleCnt="4">
        <dgm:presLayoutVars>
          <dgm:bulletEnabled val="1"/>
        </dgm:presLayoutVars>
      </dgm:prSet>
      <dgm:spPr/>
    </dgm:pt>
    <dgm:pt modelId="{1327188F-7BFE-4EFF-B001-F38F1131C504}" type="pres">
      <dgm:prSet presAssocID="{18C8769A-424F-44CE-BEA4-5FD7E78CBC06}" presName="dummy" presStyleCnt="0"/>
      <dgm:spPr/>
    </dgm:pt>
    <dgm:pt modelId="{4BEAD696-9CEB-4069-88E4-EB2F6216FBF7}" type="pres">
      <dgm:prSet presAssocID="{5633D8C6-5272-4E0D-9EA1-583C409EC092}" presName="sibTrans" presStyleLbl="sibTrans2D1" presStyleIdx="0" presStyleCnt="4"/>
      <dgm:spPr/>
    </dgm:pt>
    <dgm:pt modelId="{71D676A4-C93E-4115-923E-ED945DBEB84F}" type="pres">
      <dgm:prSet presAssocID="{32D73D37-785D-4BE0-B414-47AF4E8D6B0A}" presName="node" presStyleLbl="node1" presStyleIdx="1" presStyleCnt="4">
        <dgm:presLayoutVars>
          <dgm:bulletEnabled val="1"/>
        </dgm:presLayoutVars>
      </dgm:prSet>
      <dgm:spPr/>
    </dgm:pt>
    <dgm:pt modelId="{1F788BF7-BA66-4B35-AE17-DE94852D9AF4}" type="pres">
      <dgm:prSet presAssocID="{32D73D37-785D-4BE0-B414-47AF4E8D6B0A}" presName="dummy" presStyleCnt="0"/>
      <dgm:spPr/>
    </dgm:pt>
    <dgm:pt modelId="{CDEF6170-9CCF-454D-B0A8-32DF1F8C2E9B}" type="pres">
      <dgm:prSet presAssocID="{A993B233-9A40-44D2-B329-C2BEBB52614B}" presName="sibTrans" presStyleLbl="sibTrans2D1" presStyleIdx="1" presStyleCnt="4"/>
      <dgm:spPr/>
    </dgm:pt>
    <dgm:pt modelId="{CC697BA5-A88A-4EBE-A7CF-490B71C725E3}" type="pres">
      <dgm:prSet presAssocID="{C1803FFD-B1B8-4A63-83A4-3CA1AD3CFF6F}" presName="node" presStyleLbl="node1" presStyleIdx="2" presStyleCnt="4">
        <dgm:presLayoutVars>
          <dgm:bulletEnabled val="1"/>
        </dgm:presLayoutVars>
      </dgm:prSet>
      <dgm:spPr/>
    </dgm:pt>
    <dgm:pt modelId="{34C71601-3A01-4B73-9864-0F59A46CE368}" type="pres">
      <dgm:prSet presAssocID="{C1803FFD-B1B8-4A63-83A4-3CA1AD3CFF6F}" presName="dummy" presStyleCnt="0"/>
      <dgm:spPr/>
    </dgm:pt>
    <dgm:pt modelId="{8CDC7377-4E67-41DF-A93A-41AF8F596611}" type="pres">
      <dgm:prSet presAssocID="{312E5868-F1EB-4155-93E4-09DDFD883E59}" presName="sibTrans" presStyleLbl="sibTrans2D1" presStyleIdx="2" presStyleCnt="4"/>
      <dgm:spPr/>
    </dgm:pt>
    <dgm:pt modelId="{DD6FA13F-2E30-4CEE-9A64-4BB5016FAD43}" type="pres">
      <dgm:prSet presAssocID="{5B459923-B47F-4D5A-9652-34F730A47BE6}" presName="node" presStyleLbl="node1" presStyleIdx="3" presStyleCnt="4">
        <dgm:presLayoutVars>
          <dgm:bulletEnabled val="1"/>
        </dgm:presLayoutVars>
      </dgm:prSet>
      <dgm:spPr/>
    </dgm:pt>
    <dgm:pt modelId="{DF284EC9-03AB-4576-84B7-658DDFA12F23}" type="pres">
      <dgm:prSet presAssocID="{5B459923-B47F-4D5A-9652-34F730A47BE6}" presName="dummy" presStyleCnt="0"/>
      <dgm:spPr/>
    </dgm:pt>
    <dgm:pt modelId="{BC21BA0D-C3BB-4C56-88A8-7049C74D3ECD}" type="pres">
      <dgm:prSet presAssocID="{B6B768B0-4792-4C05-8222-9F1F15826EB2}" presName="sibTrans" presStyleLbl="sibTrans2D1" presStyleIdx="3" presStyleCnt="4"/>
      <dgm:spPr/>
    </dgm:pt>
  </dgm:ptLst>
  <dgm:cxnLst>
    <dgm:cxn modelId="{2CD45B06-2CA4-456E-990C-803A1C71AEA7}" type="presOf" srcId="{5B459923-B47F-4D5A-9652-34F730A47BE6}" destId="{DD6FA13F-2E30-4CEE-9A64-4BB5016FAD43}" srcOrd="0" destOrd="0" presId="urn:microsoft.com/office/officeart/2005/8/layout/radial6"/>
    <dgm:cxn modelId="{784A7E07-DD2C-49CB-AC7F-AD4E09297F29}" type="presOf" srcId="{5633D8C6-5272-4E0D-9EA1-583C409EC092}" destId="{4BEAD696-9CEB-4069-88E4-EB2F6216FBF7}" srcOrd="0" destOrd="0" presId="urn:microsoft.com/office/officeart/2005/8/layout/radial6"/>
    <dgm:cxn modelId="{BC0B4C10-3AD0-4D69-86A9-577DEFBD4E7A}" type="presOf" srcId="{18C8769A-424F-44CE-BEA4-5FD7E78CBC06}" destId="{7AD21ED2-C0C7-4742-AEA5-45D6AADEA4B0}" srcOrd="0" destOrd="0" presId="urn:microsoft.com/office/officeart/2005/8/layout/radial6"/>
    <dgm:cxn modelId="{7D5CE61F-6B6D-419D-9000-20A9D9A93C16}" srcId="{C49F11B6-B75B-45BA-9703-3FA5820D4AAB}" destId="{18C8769A-424F-44CE-BEA4-5FD7E78CBC06}" srcOrd="0" destOrd="0" parTransId="{7DD2122B-973F-424C-A964-72491EB92DD4}" sibTransId="{5633D8C6-5272-4E0D-9EA1-583C409EC092}"/>
    <dgm:cxn modelId="{393E2B34-776A-42EB-B046-52A78D991D89}" type="presOf" srcId="{32D73D37-785D-4BE0-B414-47AF4E8D6B0A}" destId="{71D676A4-C93E-4115-923E-ED945DBEB84F}" srcOrd="0" destOrd="0" presId="urn:microsoft.com/office/officeart/2005/8/layout/radial6"/>
    <dgm:cxn modelId="{302A3835-782A-4532-8CDB-A665F3044E4F}" type="presOf" srcId="{C1803FFD-B1B8-4A63-83A4-3CA1AD3CFF6F}" destId="{CC697BA5-A88A-4EBE-A7CF-490B71C725E3}" srcOrd="0" destOrd="0" presId="urn:microsoft.com/office/officeart/2005/8/layout/radial6"/>
    <dgm:cxn modelId="{60294441-BAE9-419A-B28C-30A42F9D5776}" type="presOf" srcId="{A993B233-9A40-44D2-B329-C2BEBB52614B}" destId="{CDEF6170-9CCF-454D-B0A8-32DF1F8C2E9B}" srcOrd="0" destOrd="0" presId="urn:microsoft.com/office/officeart/2005/8/layout/radial6"/>
    <dgm:cxn modelId="{37AF2663-E605-4366-8213-0A4B07490506}" type="presOf" srcId="{B6B768B0-4792-4C05-8222-9F1F15826EB2}" destId="{BC21BA0D-C3BB-4C56-88A8-7049C74D3ECD}" srcOrd="0" destOrd="0" presId="urn:microsoft.com/office/officeart/2005/8/layout/radial6"/>
    <dgm:cxn modelId="{738F974F-61AA-4171-8FD4-B525EA87C4B7}" srcId="{C49F11B6-B75B-45BA-9703-3FA5820D4AAB}" destId="{C1803FFD-B1B8-4A63-83A4-3CA1AD3CFF6F}" srcOrd="2" destOrd="0" parTransId="{BE526E9D-6F06-4E69-BF47-09E801BA8520}" sibTransId="{312E5868-F1EB-4155-93E4-09DDFD883E59}"/>
    <dgm:cxn modelId="{95171B76-C16B-478E-834B-A64EB6E0392D}" type="presOf" srcId="{ABB7CDB7-A435-4860-BA88-695980C2F652}" destId="{A38F144B-2FB5-43E4-9919-8414FD16ABCB}" srcOrd="0" destOrd="0" presId="urn:microsoft.com/office/officeart/2005/8/layout/radial6"/>
    <dgm:cxn modelId="{96B8689C-4E66-4E66-9884-2E7A6C28A706}" type="presOf" srcId="{C49F11B6-B75B-45BA-9703-3FA5820D4AAB}" destId="{A0B7C897-AAD8-4F6A-85AA-0C57B24C60DD}" srcOrd="0" destOrd="0" presId="urn:microsoft.com/office/officeart/2005/8/layout/radial6"/>
    <dgm:cxn modelId="{621AECAD-6240-4F36-B17E-5724389DAD8D}" srcId="{C49F11B6-B75B-45BA-9703-3FA5820D4AAB}" destId="{5B459923-B47F-4D5A-9652-34F730A47BE6}" srcOrd="3" destOrd="0" parTransId="{7EDC9D1E-9718-4606-8449-A476F5EC53D7}" sibTransId="{B6B768B0-4792-4C05-8222-9F1F15826EB2}"/>
    <dgm:cxn modelId="{993B71D5-CB09-482D-A788-1375D7366B7F}" srcId="{ABB7CDB7-A435-4860-BA88-695980C2F652}" destId="{C49F11B6-B75B-45BA-9703-3FA5820D4AAB}" srcOrd="0" destOrd="0" parTransId="{67CB7B22-254F-4164-93BD-2749696CC83F}" sibTransId="{B4A88A66-D532-4805-946D-C4F9EE6442A5}"/>
    <dgm:cxn modelId="{6B6CB9DD-FC63-4A61-9237-E77E47465228}" srcId="{C49F11B6-B75B-45BA-9703-3FA5820D4AAB}" destId="{32D73D37-785D-4BE0-B414-47AF4E8D6B0A}" srcOrd="1" destOrd="0" parTransId="{61915F96-7292-40D2-BC39-B828D1A4C593}" sibTransId="{A993B233-9A40-44D2-B329-C2BEBB52614B}"/>
    <dgm:cxn modelId="{6CED5CF6-6E41-4E86-98D8-43533923064B}" type="presOf" srcId="{312E5868-F1EB-4155-93E4-09DDFD883E59}" destId="{8CDC7377-4E67-41DF-A93A-41AF8F596611}" srcOrd="0" destOrd="0" presId="urn:microsoft.com/office/officeart/2005/8/layout/radial6"/>
    <dgm:cxn modelId="{0F05CA71-EB36-4810-9C10-D417638329BB}" type="presParOf" srcId="{A38F144B-2FB5-43E4-9919-8414FD16ABCB}" destId="{A0B7C897-AAD8-4F6A-85AA-0C57B24C60DD}" srcOrd="0" destOrd="0" presId="urn:microsoft.com/office/officeart/2005/8/layout/radial6"/>
    <dgm:cxn modelId="{FECBACCC-3546-4213-88AB-03533F46F95C}" type="presParOf" srcId="{A38F144B-2FB5-43E4-9919-8414FD16ABCB}" destId="{7AD21ED2-C0C7-4742-AEA5-45D6AADEA4B0}" srcOrd="1" destOrd="0" presId="urn:microsoft.com/office/officeart/2005/8/layout/radial6"/>
    <dgm:cxn modelId="{1B241855-CF23-457F-B119-35DCE15F50B3}" type="presParOf" srcId="{A38F144B-2FB5-43E4-9919-8414FD16ABCB}" destId="{1327188F-7BFE-4EFF-B001-F38F1131C504}" srcOrd="2" destOrd="0" presId="urn:microsoft.com/office/officeart/2005/8/layout/radial6"/>
    <dgm:cxn modelId="{37FEFBAC-73FE-43C4-8866-831EC51B6912}" type="presParOf" srcId="{A38F144B-2FB5-43E4-9919-8414FD16ABCB}" destId="{4BEAD696-9CEB-4069-88E4-EB2F6216FBF7}" srcOrd="3" destOrd="0" presId="urn:microsoft.com/office/officeart/2005/8/layout/radial6"/>
    <dgm:cxn modelId="{61AC1B59-647F-4421-94F7-403EDFD60610}" type="presParOf" srcId="{A38F144B-2FB5-43E4-9919-8414FD16ABCB}" destId="{71D676A4-C93E-4115-923E-ED945DBEB84F}" srcOrd="4" destOrd="0" presId="urn:microsoft.com/office/officeart/2005/8/layout/radial6"/>
    <dgm:cxn modelId="{6D2204D6-9A5D-4968-B57E-1E9EA89360E7}" type="presParOf" srcId="{A38F144B-2FB5-43E4-9919-8414FD16ABCB}" destId="{1F788BF7-BA66-4B35-AE17-DE94852D9AF4}" srcOrd="5" destOrd="0" presId="urn:microsoft.com/office/officeart/2005/8/layout/radial6"/>
    <dgm:cxn modelId="{43E95338-47F1-4543-9DB0-847FEE088B2A}" type="presParOf" srcId="{A38F144B-2FB5-43E4-9919-8414FD16ABCB}" destId="{CDEF6170-9CCF-454D-B0A8-32DF1F8C2E9B}" srcOrd="6" destOrd="0" presId="urn:microsoft.com/office/officeart/2005/8/layout/radial6"/>
    <dgm:cxn modelId="{64336ABD-BAF2-493E-8927-AFA0FF8CE40D}" type="presParOf" srcId="{A38F144B-2FB5-43E4-9919-8414FD16ABCB}" destId="{CC697BA5-A88A-4EBE-A7CF-490B71C725E3}" srcOrd="7" destOrd="0" presId="urn:microsoft.com/office/officeart/2005/8/layout/radial6"/>
    <dgm:cxn modelId="{F6ADBCE9-8B4A-457A-8A5D-814BFFBF6035}" type="presParOf" srcId="{A38F144B-2FB5-43E4-9919-8414FD16ABCB}" destId="{34C71601-3A01-4B73-9864-0F59A46CE368}" srcOrd="8" destOrd="0" presId="urn:microsoft.com/office/officeart/2005/8/layout/radial6"/>
    <dgm:cxn modelId="{0EFC44D0-3D12-4E73-836E-AC6E168963B6}" type="presParOf" srcId="{A38F144B-2FB5-43E4-9919-8414FD16ABCB}" destId="{8CDC7377-4E67-41DF-A93A-41AF8F596611}" srcOrd="9" destOrd="0" presId="urn:microsoft.com/office/officeart/2005/8/layout/radial6"/>
    <dgm:cxn modelId="{B1E8BDA6-9740-48F4-9A9C-38E1BBB1F7E2}" type="presParOf" srcId="{A38F144B-2FB5-43E4-9919-8414FD16ABCB}" destId="{DD6FA13F-2E30-4CEE-9A64-4BB5016FAD43}" srcOrd="10" destOrd="0" presId="urn:microsoft.com/office/officeart/2005/8/layout/radial6"/>
    <dgm:cxn modelId="{279BD481-7B80-4E36-A2C9-CDF037367C2D}" type="presParOf" srcId="{A38F144B-2FB5-43E4-9919-8414FD16ABCB}" destId="{DF284EC9-03AB-4576-84B7-658DDFA12F23}" srcOrd="11" destOrd="0" presId="urn:microsoft.com/office/officeart/2005/8/layout/radial6"/>
    <dgm:cxn modelId="{6A5094CA-BE98-43E9-BA8D-529DC3DD70B1}" type="presParOf" srcId="{A38F144B-2FB5-43E4-9919-8414FD16ABCB}" destId="{BC21BA0D-C3BB-4C56-88A8-7049C74D3ECD}" srcOrd="12"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4253BE-E144-460C-8652-F13C92851F17}">
      <dsp:nvSpPr>
        <dsp:cNvPr id="0" name=""/>
        <dsp:cNvSpPr/>
      </dsp:nvSpPr>
      <dsp:spPr>
        <a:xfrm>
          <a:off x="528898" y="5021"/>
          <a:ext cx="1494527" cy="1494506"/>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rgbClr val="FF0000"/>
              </a:solidFill>
              <a:latin typeface="Times New Roman" panose="02020603050405020304" pitchFamily="18" charset="0"/>
              <a:cs typeface="Times New Roman" panose="02020603050405020304" pitchFamily="18" charset="0"/>
            </a:rPr>
            <a:t>V</a:t>
          </a:r>
          <a:r>
            <a:rPr lang="en-US" sz="1100" kern="1200" dirty="0">
              <a:latin typeface="Times New Roman" panose="02020603050405020304" pitchFamily="18" charset="0"/>
              <a:cs typeface="Times New Roman" panose="02020603050405020304" pitchFamily="18" charset="0"/>
            </a:rPr>
            <a:t>olume</a:t>
          </a:r>
          <a:br>
            <a:rPr lang="en-US" sz="1100" kern="1200" dirty="0">
              <a:latin typeface="Times New Roman" panose="02020603050405020304" pitchFamily="18" charset="0"/>
              <a:cs typeface="Times New Roman" panose="02020603050405020304" pitchFamily="18" charset="0"/>
            </a:rPr>
          </a:br>
          <a:r>
            <a:rPr lang="en-US" sz="1100" kern="1200" dirty="0">
              <a:latin typeface="Times New Roman" panose="02020603050405020304" pitchFamily="18" charset="0"/>
              <a:cs typeface="Times New Roman" panose="02020603050405020304" pitchFamily="18" charset="0"/>
            </a:rPr>
            <a:t>(Petabyte, Zettabytes)</a:t>
          </a:r>
        </a:p>
      </dsp:txBody>
      <dsp:txXfrm>
        <a:off x="747766" y="223886"/>
        <a:ext cx="1056791" cy="1056776"/>
      </dsp:txXfrm>
    </dsp:sp>
    <dsp:sp modelId="{B9A699B0-8CAE-45EA-9990-0058A07BF826}">
      <dsp:nvSpPr>
        <dsp:cNvPr id="0" name=""/>
        <dsp:cNvSpPr/>
      </dsp:nvSpPr>
      <dsp:spPr>
        <a:xfrm>
          <a:off x="1167552" y="996752"/>
          <a:ext cx="1494527" cy="1494506"/>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endParaRPr lang="en-US" sz="1100" b="1" kern="1200" dirty="0">
            <a:solidFill>
              <a:srgbClr val="FF0000"/>
            </a:solidFill>
            <a:latin typeface="Times New Roman" panose="02020603050405020304" pitchFamily="18" charset="0"/>
            <a:cs typeface="Times New Roman" panose="02020603050405020304" pitchFamily="18" charset="0"/>
          </a:endParaRPr>
        </a:p>
        <a:p>
          <a:pPr marL="0" lvl="0" indent="0" algn="ctr" defTabSz="488950">
            <a:lnSpc>
              <a:spcPct val="90000"/>
            </a:lnSpc>
            <a:spcBef>
              <a:spcPct val="0"/>
            </a:spcBef>
            <a:spcAft>
              <a:spcPct val="35000"/>
            </a:spcAft>
            <a:buNone/>
          </a:pPr>
          <a:r>
            <a:rPr lang="en-US" sz="1100" b="1" kern="1200" dirty="0">
              <a:solidFill>
                <a:srgbClr val="FF0000"/>
              </a:solidFill>
              <a:latin typeface="Times New Roman" panose="02020603050405020304" pitchFamily="18" charset="0"/>
              <a:cs typeface="Times New Roman" panose="02020603050405020304" pitchFamily="18" charset="0"/>
            </a:rPr>
            <a:t>V</a:t>
          </a:r>
          <a:r>
            <a:rPr lang="en-US" sz="1100" kern="1200" dirty="0">
              <a:latin typeface="Times New Roman" panose="02020603050405020304" pitchFamily="18" charset="0"/>
              <a:cs typeface="Times New Roman" panose="02020603050405020304" pitchFamily="18" charset="0"/>
            </a:rPr>
            <a:t>ariety</a:t>
          </a:r>
          <a:br>
            <a:rPr lang="en-US" sz="1100" kern="1200" dirty="0">
              <a:latin typeface="Times New Roman" panose="02020603050405020304" pitchFamily="18" charset="0"/>
              <a:cs typeface="Times New Roman" panose="02020603050405020304" pitchFamily="18" charset="0"/>
            </a:rPr>
          </a:br>
          <a:r>
            <a:rPr lang="en-US" sz="1100" kern="1200" dirty="0">
              <a:latin typeface="Times New Roman" panose="02020603050405020304" pitchFamily="18" charset="0"/>
              <a:cs typeface="Times New Roman" panose="02020603050405020304" pitchFamily="18" charset="0"/>
            </a:rPr>
            <a:t>(Social Network, Blogs, Logs, Sensors etc.)</a:t>
          </a:r>
        </a:p>
      </dsp:txBody>
      <dsp:txXfrm>
        <a:off x="1386420" y="1215617"/>
        <a:ext cx="1056791" cy="1056776"/>
      </dsp:txXfrm>
    </dsp:sp>
    <dsp:sp modelId="{CE4C7573-4C7F-419D-9B21-5110C8AA13CB}">
      <dsp:nvSpPr>
        <dsp:cNvPr id="0" name=""/>
        <dsp:cNvSpPr/>
      </dsp:nvSpPr>
      <dsp:spPr>
        <a:xfrm>
          <a:off x="1859878" y="0"/>
          <a:ext cx="1494527" cy="1494506"/>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rgbClr val="FF0000"/>
              </a:solidFill>
              <a:latin typeface="Times New Roman" panose="02020603050405020304" pitchFamily="18" charset="0"/>
              <a:cs typeface="Times New Roman" panose="02020603050405020304" pitchFamily="18" charset="0"/>
            </a:rPr>
            <a:t>V</a:t>
          </a:r>
          <a:r>
            <a:rPr lang="en-US" sz="1100" kern="1200" dirty="0">
              <a:latin typeface="Times New Roman" panose="02020603050405020304" pitchFamily="18" charset="0"/>
              <a:cs typeface="Times New Roman" panose="02020603050405020304" pitchFamily="18" charset="0"/>
            </a:rPr>
            <a:t>elocity</a:t>
          </a:r>
          <a:br>
            <a:rPr lang="en-US" sz="1100" kern="1200" dirty="0">
              <a:latin typeface="Times New Roman" panose="02020603050405020304" pitchFamily="18" charset="0"/>
              <a:cs typeface="Times New Roman" panose="02020603050405020304" pitchFamily="18" charset="0"/>
            </a:rPr>
          </a:br>
          <a:r>
            <a:rPr lang="en-US" sz="1100" kern="1200" dirty="0">
              <a:latin typeface="Times New Roman" panose="02020603050405020304" pitchFamily="18" charset="0"/>
              <a:cs typeface="Times New Roman" panose="02020603050405020304" pitchFamily="18" charset="0"/>
            </a:rPr>
            <a:t>(Real-time, Near Real-time)</a:t>
          </a:r>
        </a:p>
      </dsp:txBody>
      <dsp:txXfrm>
        <a:off x="2078746" y="218865"/>
        <a:ext cx="1056791" cy="10567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21BA0D-C3BB-4C56-88A8-7049C74D3ECD}">
      <dsp:nvSpPr>
        <dsp:cNvPr id="0" name=""/>
        <dsp:cNvSpPr/>
      </dsp:nvSpPr>
      <dsp:spPr>
        <a:xfrm>
          <a:off x="1440899" y="510221"/>
          <a:ext cx="3405176" cy="3405176"/>
        </a:xfrm>
        <a:prstGeom prst="blockArc">
          <a:avLst>
            <a:gd name="adj1" fmla="val 10800000"/>
            <a:gd name="adj2" fmla="val 16200000"/>
            <a:gd name="adj3" fmla="val 4644"/>
          </a:avLst>
        </a:prstGeom>
        <a:solidFill>
          <a:schemeClr val="tx1"/>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CDC7377-4E67-41DF-A93A-41AF8F596611}">
      <dsp:nvSpPr>
        <dsp:cNvPr id="0" name=""/>
        <dsp:cNvSpPr/>
      </dsp:nvSpPr>
      <dsp:spPr>
        <a:xfrm>
          <a:off x="1440899" y="510221"/>
          <a:ext cx="3405176" cy="3405176"/>
        </a:xfrm>
        <a:prstGeom prst="blockArc">
          <a:avLst>
            <a:gd name="adj1" fmla="val 5400000"/>
            <a:gd name="adj2" fmla="val 10800000"/>
            <a:gd name="adj3" fmla="val 4644"/>
          </a:avLst>
        </a:prstGeom>
        <a:solidFill>
          <a:schemeClr val="tx1"/>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DEF6170-9CCF-454D-B0A8-32DF1F8C2E9B}">
      <dsp:nvSpPr>
        <dsp:cNvPr id="0" name=""/>
        <dsp:cNvSpPr/>
      </dsp:nvSpPr>
      <dsp:spPr>
        <a:xfrm>
          <a:off x="1440899" y="510221"/>
          <a:ext cx="3405176" cy="3405176"/>
        </a:xfrm>
        <a:prstGeom prst="blockArc">
          <a:avLst>
            <a:gd name="adj1" fmla="val 0"/>
            <a:gd name="adj2" fmla="val 5400000"/>
            <a:gd name="adj3" fmla="val 4644"/>
          </a:avLst>
        </a:prstGeom>
        <a:solidFill>
          <a:schemeClr val="tx1"/>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BEAD696-9CEB-4069-88E4-EB2F6216FBF7}">
      <dsp:nvSpPr>
        <dsp:cNvPr id="0" name=""/>
        <dsp:cNvSpPr/>
      </dsp:nvSpPr>
      <dsp:spPr>
        <a:xfrm>
          <a:off x="1440899" y="510221"/>
          <a:ext cx="3405176" cy="3405176"/>
        </a:xfrm>
        <a:prstGeom prst="blockArc">
          <a:avLst>
            <a:gd name="adj1" fmla="val 16200000"/>
            <a:gd name="adj2" fmla="val 0"/>
            <a:gd name="adj3" fmla="val 4644"/>
          </a:avLst>
        </a:prstGeom>
        <a:solidFill>
          <a:schemeClr val="tx1"/>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0B7C897-AAD8-4F6A-85AA-0C57B24C60DD}">
      <dsp:nvSpPr>
        <dsp:cNvPr id="0" name=""/>
        <dsp:cNvSpPr/>
      </dsp:nvSpPr>
      <dsp:spPr>
        <a:xfrm>
          <a:off x="2359150" y="1428472"/>
          <a:ext cx="1568673" cy="1568673"/>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Apache Spark</a:t>
          </a:r>
        </a:p>
      </dsp:txBody>
      <dsp:txXfrm>
        <a:off x="2588877" y="1658199"/>
        <a:ext cx="1109219" cy="1109219"/>
      </dsp:txXfrm>
    </dsp:sp>
    <dsp:sp modelId="{7AD21ED2-C0C7-4742-AEA5-45D6AADEA4B0}">
      <dsp:nvSpPr>
        <dsp:cNvPr id="0" name=""/>
        <dsp:cNvSpPr/>
      </dsp:nvSpPr>
      <dsp:spPr>
        <a:xfrm>
          <a:off x="2594451" y="715"/>
          <a:ext cx="1098071" cy="1098071"/>
        </a:xfrm>
        <a:prstGeom prst="ellipse">
          <a:avLst/>
        </a:prstGeom>
        <a:solidFill>
          <a:schemeClr val="accent5">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Times New Roman" panose="02020603050405020304" pitchFamily="18" charset="0"/>
              <a:cs typeface="Times New Roman" panose="02020603050405020304" pitchFamily="18" charset="0"/>
            </a:rPr>
            <a:t>Normalize</a:t>
          </a:r>
        </a:p>
      </dsp:txBody>
      <dsp:txXfrm>
        <a:off x="2755260" y="161524"/>
        <a:ext cx="776453" cy="776453"/>
      </dsp:txXfrm>
    </dsp:sp>
    <dsp:sp modelId="{71D676A4-C93E-4115-923E-ED945DBEB84F}">
      <dsp:nvSpPr>
        <dsp:cNvPr id="0" name=""/>
        <dsp:cNvSpPr/>
      </dsp:nvSpPr>
      <dsp:spPr>
        <a:xfrm>
          <a:off x="4257509" y="1663773"/>
          <a:ext cx="1098071" cy="1098071"/>
        </a:xfrm>
        <a:prstGeom prst="ellipse">
          <a:avLst/>
        </a:prstGeom>
        <a:solidFill>
          <a:schemeClr val="accent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Times New Roman" panose="02020603050405020304" pitchFamily="18" charset="0"/>
              <a:cs typeface="Times New Roman" panose="02020603050405020304" pitchFamily="18" charset="0"/>
            </a:rPr>
            <a:t>Real-Time</a:t>
          </a:r>
        </a:p>
        <a:p>
          <a:pPr marL="0" lvl="0" indent="0" algn="ctr" defTabSz="577850">
            <a:lnSpc>
              <a:spcPct val="90000"/>
            </a:lnSpc>
            <a:spcBef>
              <a:spcPct val="0"/>
            </a:spcBef>
            <a:spcAft>
              <a:spcPct val="35000"/>
            </a:spcAft>
            <a:buNone/>
          </a:pPr>
          <a:r>
            <a:rPr lang="en-US" sz="1300" b="1" kern="1200" dirty="0">
              <a:latin typeface="Times New Roman" panose="02020603050405020304" pitchFamily="18" charset="0"/>
              <a:cs typeface="Times New Roman" panose="02020603050405020304" pitchFamily="18" charset="0"/>
            </a:rPr>
            <a:t>Analytics</a:t>
          </a:r>
        </a:p>
      </dsp:txBody>
      <dsp:txXfrm>
        <a:off x="4418318" y="1824582"/>
        <a:ext cx="776453" cy="776453"/>
      </dsp:txXfrm>
    </dsp:sp>
    <dsp:sp modelId="{CC697BA5-A88A-4EBE-A7CF-490B71C725E3}">
      <dsp:nvSpPr>
        <dsp:cNvPr id="0" name=""/>
        <dsp:cNvSpPr/>
      </dsp:nvSpPr>
      <dsp:spPr>
        <a:xfrm>
          <a:off x="2594451" y="3326831"/>
          <a:ext cx="1098071" cy="1098071"/>
        </a:xfrm>
        <a:prstGeom prst="ellipse">
          <a:avLst/>
        </a:prstGeom>
        <a:solidFill>
          <a:schemeClr val="accent5">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Times New Roman" panose="02020603050405020304" pitchFamily="18" charset="0"/>
              <a:cs typeface="Times New Roman" panose="02020603050405020304" pitchFamily="18" charset="0"/>
            </a:rPr>
            <a:t>Cleanse</a:t>
          </a:r>
        </a:p>
      </dsp:txBody>
      <dsp:txXfrm>
        <a:off x="2755260" y="3487640"/>
        <a:ext cx="776453" cy="776453"/>
      </dsp:txXfrm>
    </dsp:sp>
    <dsp:sp modelId="{DD6FA13F-2E30-4CEE-9A64-4BB5016FAD43}">
      <dsp:nvSpPr>
        <dsp:cNvPr id="0" name=""/>
        <dsp:cNvSpPr/>
      </dsp:nvSpPr>
      <dsp:spPr>
        <a:xfrm>
          <a:off x="931393" y="1663773"/>
          <a:ext cx="1098071" cy="1098071"/>
        </a:xfrm>
        <a:prstGeom prst="ellipse">
          <a:avLst/>
        </a:prstGeom>
        <a:solidFill>
          <a:schemeClr val="accent5">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Times New Roman" panose="02020603050405020304" pitchFamily="18" charset="0"/>
              <a:cs typeface="Times New Roman" panose="02020603050405020304" pitchFamily="18" charset="0"/>
            </a:rPr>
            <a:t>Enrich</a:t>
          </a:r>
        </a:p>
      </dsp:txBody>
      <dsp:txXfrm>
        <a:off x="1092202" y="1824582"/>
        <a:ext cx="776453" cy="776453"/>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50A24E9-3243-44E9-85F5-DB2322F333AA}" type="datetimeFigureOut">
              <a:rPr lang="en-US" smtClean="0"/>
              <a:t>11/30/2022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0947AAB-B915-4BED-A1A5-BD15127AC7C4}" type="slidenum">
              <a:rPr lang="en-US" smtClean="0"/>
              <a:t>‹#›</a:t>
            </a:fld>
            <a:endParaRPr lang="en-US"/>
          </a:p>
        </p:txBody>
      </p:sp>
    </p:spTree>
    <p:extLst>
      <p:ext uri="{BB962C8B-B14F-4D97-AF65-F5344CB8AC3E}">
        <p14:creationId xmlns:p14="http://schemas.microsoft.com/office/powerpoint/2010/main" val="9821971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4ED26B9-E8BE-4D87-B7EF-69CBCE1138E4}" type="datetimeFigureOut">
              <a:rPr lang="en-US" smtClean="0"/>
              <a:t>11/30/2022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A835D26-407A-4584-AE58-135855E8B6EB}" type="slidenum">
              <a:rPr lang="en-US" smtClean="0"/>
              <a:t>‹#›</a:t>
            </a:fld>
            <a:endParaRPr lang="en-US"/>
          </a:p>
        </p:txBody>
      </p:sp>
    </p:spTree>
    <p:extLst>
      <p:ext uri="{BB962C8B-B14F-4D97-AF65-F5344CB8AC3E}">
        <p14:creationId xmlns:p14="http://schemas.microsoft.com/office/powerpoint/2010/main" val="712900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Open Sans" panose="020B0606030504020204" pitchFamily="34" charset="0"/>
              </a:rPr>
              <a:t>The major implication of a Ground Control Station environment is that it makes CB inherent to the human-agent. Therefore, the environment should provide the users with intelligent change-detection systems dedicated to eliminating  change blindness, instead of leaving its prevention to the human-agent’s  memory and attention processing, which will be overwhelmed by the Three-Vs of Big Data. </a:t>
            </a:r>
            <a:endParaRPr lang="en-US" dirty="0"/>
          </a:p>
        </p:txBody>
      </p:sp>
      <p:sp>
        <p:nvSpPr>
          <p:cNvPr id="4" name="Slide Number Placeholder 3"/>
          <p:cNvSpPr>
            <a:spLocks noGrp="1"/>
          </p:cNvSpPr>
          <p:nvPr>
            <p:ph type="sldNum" sz="quarter" idx="5"/>
          </p:nvPr>
        </p:nvSpPr>
        <p:spPr/>
        <p:txBody>
          <a:bodyPr/>
          <a:lstStyle/>
          <a:p>
            <a:fld id="{EA835D26-407A-4584-AE58-135855E8B6EB}" type="slidenum">
              <a:rPr lang="en-US" smtClean="0"/>
              <a:t>4</a:t>
            </a:fld>
            <a:endParaRPr lang="en-US"/>
          </a:p>
        </p:txBody>
      </p:sp>
    </p:spTree>
    <p:extLst>
      <p:ext uri="{BB962C8B-B14F-4D97-AF65-F5344CB8AC3E}">
        <p14:creationId xmlns:p14="http://schemas.microsoft.com/office/powerpoint/2010/main" val="113197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Data is continuously streamed from the source. However, it is only when the GCSO has lost visual focus, and the AT is pulled, does the ICDS use the ingested data to make determinations as to whether relevant data has been missed or not.</a:t>
            </a:r>
          </a:p>
          <a:p>
            <a:pPr marL="228600" indent="-228600">
              <a:buFont typeface="+mj-lt"/>
              <a:buAutoNum type="arabicPeriod"/>
            </a:pPr>
            <a:r>
              <a:rPr lang="en-US" dirty="0"/>
              <a:t>This triggering is provided via the eye tracker’s or AT’s parameter output. When the AT is no longer output gaze coordinates it becomes engaged and the ICDS IMA begins relevant data assessment.</a:t>
            </a:r>
          </a:p>
          <a:p>
            <a:pPr marL="228600" indent="-228600">
              <a:buFont typeface="+mj-lt"/>
              <a:buAutoNum type="arabicPeriod"/>
            </a:pPr>
            <a:r>
              <a:rPr lang="en-US" dirty="0"/>
              <a:t>Only when the ICDS is triggered by the AT does data get stored in the warehouse for future use, such as training.</a:t>
            </a:r>
          </a:p>
        </p:txBody>
      </p:sp>
      <p:sp>
        <p:nvSpPr>
          <p:cNvPr id="4" name="Slide Number Placeholder 3"/>
          <p:cNvSpPr>
            <a:spLocks noGrp="1"/>
          </p:cNvSpPr>
          <p:nvPr>
            <p:ph type="sldNum" sz="quarter" idx="5"/>
          </p:nvPr>
        </p:nvSpPr>
        <p:spPr/>
        <p:txBody>
          <a:bodyPr/>
          <a:lstStyle/>
          <a:p>
            <a:fld id="{EA835D26-407A-4584-AE58-135855E8B6EB}" type="slidenum">
              <a:rPr lang="en-US" smtClean="0"/>
              <a:t>6</a:t>
            </a:fld>
            <a:endParaRPr lang="en-US"/>
          </a:p>
        </p:txBody>
      </p:sp>
    </p:spTree>
    <p:extLst>
      <p:ext uri="{BB962C8B-B14F-4D97-AF65-F5344CB8AC3E}">
        <p14:creationId xmlns:p14="http://schemas.microsoft.com/office/powerpoint/2010/main" val="4274196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l" fontAlgn="auto">
              <a:buFont typeface="+mj-lt"/>
              <a:buAutoNum type="arabicParenR"/>
            </a:pPr>
            <a:r>
              <a:rPr lang="en-US" sz="1200" b="0" i="0" dirty="0">
                <a:effectLst/>
                <a:latin typeface="Source Serif Pro" panose="020B0604020202020204" pitchFamily="18" charset="0"/>
              </a:rPr>
              <a:t>The Lambda architecture produces a merger of both the batch and real-time views, which allows for both immediate and future use of ingested data continued training and testing of the ICDS IMA.</a:t>
            </a:r>
          </a:p>
          <a:p>
            <a:pPr marL="228600" indent="-228600" algn="l" fontAlgn="auto">
              <a:buFont typeface="+mj-lt"/>
              <a:buAutoNum type="arabicParenR"/>
            </a:pPr>
            <a:endParaRPr lang="en-US" sz="1200" b="0" i="0" dirty="0">
              <a:effectLst/>
              <a:latin typeface="Source Serif Pro" panose="020B0604020202020204" pitchFamily="18" charset="0"/>
            </a:endParaRPr>
          </a:p>
          <a:p>
            <a:pPr marL="228600" indent="-228600" algn="l" fontAlgn="auto">
              <a:buFont typeface="+mj-lt"/>
              <a:buAutoNum type="arabicParenR"/>
            </a:pPr>
            <a:r>
              <a:rPr lang="en-US" sz="1200" b="0" i="0" dirty="0">
                <a:effectLst/>
                <a:latin typeface="Source Serif Pro" panose="020B0604020202020204" pitchFamily="18" charset="0"/>
              </a:rPr>
              <a:t>Error occurrences are identified and resolved on the three layers of the RTDA’s Lambda architecture.</a:t>
            </a:r>
          </a:p>
          <a:p>
            <a:pPr marL="228600" indent="-228600" algn="l" fontAlgn="auto">
              <a:buFont typeface="+mj-lt"/>
              <a:buAutoNum type="arabicParenR"/>
            </a:pPr>
            <a:endParaRPr lang="en-US" sz="1200" b="0" i="0" dirty="0">
              <a:effectLst/>
              <a:latin typeface="Source Serif Pro" panose="020B0604020202020204" pitchFamily="18" charset="0"/>
            </a:endParaRPr>
          </a:p>
          <a:p>
            <a:pPr marL="228600" indent="-228600" algn="l" fontAlgn="auto">
              <a:buFont typeface="+mj-lt"/>
              <a:buAutoNum type="arabicParenR"/>
            </a:pPr>
            <a:r>
              <a:rPr lang="en-US" sz="1200" b="0" i="0" dirty="0">
                <a:effectLst/>
                <a:latin typeface="Source Serif Pro" panose="020B0604020202020204" pitchFamily="18" charset="0"/>
              </a:rPr>
              <a:t>RTDA- (Data wrangling and storage) utilizes a Lambda architecture which is a streaming-first architecture deployment pattern where data is processed in real-time. The hardware is implemented with one server computer and one or more Raspberry PIs in order to implement a “Overseer” “Worker” structure. However, this hardware structure could be implemented with only Raspberry PIs.</a:t>
            </a:r>
          </a:p>
          <a:p>
            <a:pPr marL="228600" indent="-228600" algn="l" fontAlgn="auto">
              <a:buFont typeface="+mj-lt"/>
              <a:buAutoNum type="arabicParenR"/>
            </a:pPr>
            <a:endParaRPr lang="en-US" sz="1200" b="0" i="0" dirty="0">
              <a:effectLst/>
              <a:latin typeface="Source Serif Pro" panose="020B0604020202020204" pitchFamily="18" charset="0"/>
            </a:endParaRPr>
          </a:p>
          <a:p>
            <a:pPr marL="228600" indent="-228600" algn="l" fontAlgn="auto">
              <a:buFont typeface="+mj-lt"/>
              <a:buAutoNum type="arabicParenR"/>
            </a:pPr>
            <a:r>
              <a:rPr lang="en-US" sz="1200" b="0" i="0" dirty="0">
                <a:effectLst/>
                <a:latin typeface="Source Serif Pro" panose="020B0604020202020204" pitchFamily="18" charset="0"/>
              </a:rPr>
              <a:t>In a nutshell, this entire architecture stream process data from the messaging system, transforms it, and publishes the enriched data to the messaging system, making it available for real-time analytics, alerts, </a:t>
            </a:r>
            <a:r>
              <a:rPr lang="en-US" sz="1200" b="1" i="0" u="sng" dirty="0">
                <a:effectLst/>
                <a:highlight>
                  <a:srgbClr val="FFFF00"/>
                </a:highlight>
                <a:latin typeface="Source Serif Pro" panose="020B0604020202020204" pitchFamily="18" charset="0"/>
              </a:rPr>
              <a:t>machine learning (ML)</a:t>
            </a:r>
            <a:r>
              <a:rPr lang="en-US" sz="1200" b="1" i="0" u="sng" dirty="0">
                <a:effectLst/>
                <a:latin typeface="Source Serif Pro" panose="020B0604020202020204" pitchFamily="18" charset="0"/>
              </a:rPr>
              <a:t>, </a:t>
            </a:r>
            <a:r>
              <a:rPr lang="en-US" sz="1200" b="1" i="0" dirty="0">
                <a:effectLst/>
                <a:latin typeface="Source Serif Pro" panose="020B0604020202020204" pitchFamily="18" charset="0"/>
              </a:rPr>
              <a:t>reporting, dashboarding, predictive and preventive maintenance</a:t>
            </a:r>
            <a:r>
              <a:rPr lang="en-US" sz="1200" b="0" i="0" dirty="0">
                <a:effectLst/>
                <a:latin typeface="Source Serif Pro" panose="020B0604020202020204" pitchFamily="18" charset="0"/>
              </a:rPr>
              <a:t>.</a:t>
            </a:r>
          </a:p>
          <a:p>
            <a:pPr marL="228600" indent="-228600" algn="l" fontAlgn="auto">
              <a:buFont typeface="+mj-lt"/>
              <a:buAutoNum type="arabicParenR"/>
            </a:pPr>
            <a:r>
              <a:rPr lang="en-US" sz="1200" b="0" i="0" dirty="0">
                <a:effectLst/>
                <a:latin typeface="Source Serif Pro" panose="020B0604020202020204" pitchFamily="18" charset="0"/>
              </a:rPr>
              <a:t>The main reason that the RTDA has been developed as an element of the ICDS is that, in addition to the previously stated capabilities, adds an intelligent and autonomous element to data ingestion and dissemination through the data pipeline. </a:t>
            </a:r>
          </a:p>
          <a:p>
            <a:endParaRPr lang="en-US" dirty="0"/>
          </a:p>
        </p:txBody>
      </p:sp>
      <p:sp>
        <p:nvSpPr>
          <p:cNvPr id="4" name="Slide Number Placeholder 3"/>
          <p:cNvSpPr>
            <a:spLocks noGrp="1"/>
          </p:cNvSpPr>
          <p:nvPr>
            <p:ph type="sldNum" sz="quarter" idx="5"/>
          </p:nvPr>
        </p:nvSpPr>
        <p:spPr/>
        <p:txBody>
          <a:bodyPr/>
          <a:lstStyle/>
          <a:p>
            <a:fld id="{EA835D26-407A-4584-AE58-135855E8B6EB}" type="slidenum">
              <a:rPr lang="en-US" smtClean="0"/>
              <a:t>7</a:t>
            </a:fld>
            <a:endParaRPr lang="en-US"/>
          </a:p>
        </p:txBody>
      </p:sp>
    </p:spTree>
    <p:extLst>
      <p:ext uri="{BB962C8B-B14F-4D97-AF65-F5344CB8AC3E}">
        <p14:creationId xmlns:p14="http://schemas.microsoft.com/office/powerpoint/2010/main" val="2887688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Roboto" panose="02000000000000000000" pitchFamily="2" charset="0"/>
              </a:rPr>
              <a:t>Kafka is (open sourced) and combines three key capabilities so that our use cases can be implemented for event streaming end-to-end with a single battle-tested solution or batch processing:</a:t>
            </a:r>
          </a:p>
          <a:p>
            <a:pPr algn="l">
              <a:buFont typeface="+mj-lt"/>
              <a:buAutoNum type="arabicPeriod"/>
            </a:pPr>
            <a:r>
              <a:rPr lang="en-US" b="0" i="0" dirty="0">
                <a:solidFill>
                  <a:srgbClr val="000000"/>
                </a:solidFill>
                <a:effectLst/>
                <a:latin typeface="Roboto" panose="02000000000000000000" pitchFamily="2" charset="0"/>
              </a:rPr>
              <a:t>By </a:t>
            </a:r>
            <a:r>
              <a:rPr lang="en-US" b="1" i="0" dirty="0">
                <a:solidFill>
                  <a:srgbClr val="000000"/>
                </a:solidFill>
                <a:effectLst/>
                <a:latin typeface="Roboto" panose="02000000000000000000" pitchFamily="2" charset="0"/>
              </a:rPr>
              <a:t>publishing</a:t>
            </a:r>
            <a:r>
              <a:rPr lang="en-US" b="0" i="0" dirty="0">
                <a:solidFill>
                  <a:srgbClr val="000000"/>
                </a:solidFill>
                <a:effectLst/>
                <a:latin typeface="Roboto" panose="02000000000000000000" pitchFamily="2" charset="0"/>
              </a:rPr>
              <a:t> (writing) and </a:t>
            </a:r>
            <a:r>
              <a:rPr lang="en-US" b="1" i="0" dirty="0">
                <a:solidFill>
                  <a:srgbClr val="000000"/>
                </a:solidFill>
                <a:effectLst/>
                <a:latin typeface="Roboto" panose="02000000000000000000" pitchFamily="2" charset="0"/>
              </a:rPr>
              <a:t>subscribing to</a:t>
            </a:r>
            <a:r>
              <a:rPr lang="en-US" b="0" i="0" dirty="0">
                <a:solidFill>
                  <a:srgbClr val="000000"/>
                </a:solidFill>
                <a:effectLst/>
                <a:latin typeface="Roboto" panose="02000000000000000000" pitchFamily="2" charset="0"/>
              </a:rPr>
              <a:t> (reading) streams of events, which includes continuous import/export of data from the </a:t>
            </a:r>
            <a:r>
              <a:rPr lang="en-US" b="0" i="0" dirty="0" err="1">
                <a:solidFill>
                  <a:srgbClr val="000000"/>
                </a:solidFill>
                <a:effectLst/>
                <a:latin typeface="Roboto" panose="02000000000000000000" pitchFamily="2" charset="0"/>
              </a:rPr>
              <a:t>Tobii</a:t>
            </a:r>
            <a:r>
              <a:rPr lang="en-US" b="0" i="0" dirty="0">
                <a:solidFill>
                  <a:srgbClr val="000000"/>
                </a:solidFill>
                <a:effectLst/>
                <a:latin typeface="Roboto" panose="02000000000000000000" pitchFamily="2" charset="0"/>
              </a:rPr>
              <a:t> eye tracker and MPATH.</a:t>
            </a:r>
          </a:p>
          <a:p>
            <a:pPr algn="l">
              <a:buFont typeface="+mj-lt"/>
              <a:buAutoNum type="arabicPeriod"/>
            </a:pPr>
            <a:r>
              <a:rPr lang="en-US" b="0" i="0" dirty="0">
                <a:solidFill>
                  <a:srgbClr val="000000"/>
                </a:solidFill>
                <a:effectLst/>
                <a:latin typeface="Roboto" panose="02000000000000000000" pitchFamily="2" charset="0"/>
              </a:rPr>
              <a:t>By </a:t>
            </a:r>
            <a:r>
              <a:rPr lang="en-US" b="1" i="0" dirty="0">
                <a:solidFill>
                  <a:srgbClr val="000000"/>
                </a:solidFill>
                <a:effectLst/>
                <a:latin typeface="Roboto" panose="02000000000000000000" pitchFamily="2" charset="0"/>
              </a:rPr>
              <a:t>storing those event data</a:t>
            </a:r>
            <a:r>
              <a:rPr lang="en-US" b="0" i="0" dirty="0">
                <a:solidFill>
                  <a:srgbClr val="000000"/>
                </a:solidFill>
                <a:effectLst/>
                <a:latin typeface="Roboto" panose="02000000000000000000" pitchFamily="2" charset="0"/>
              </a:rPr>
              <a:t> streams durably and reliably for as long as desired.</a:t>
            </a:r>
          </a:p>
          <a:p>
            <a:pPr algn="l">
              <a:buFont typeface="+mj-lt"/>
              <a:buAutoNum type="arabicPeriod"/>
            </a:pPr>
            <a:r>
              <a:rPr lang="en-US" b="0" i="0" dirty="0">
                <a:solidFill>
                  <a:srgbClr val="000000"/>
                </a:solidFill>
                <a:effectLst/>
                <a:latin typeface="Roboto" panose="02000000000000000000" pitchFamily="2" charset="0"/>
              </a:rPr>
              <a:t>By </a:t>
            </a:r>
            <a:r>
              <a:rPr lang="en-US" b="1" i="0" dirty="0">
                <a:solidFill>
                  <a:srgbClr val="000000"/>
                </a:solidFill>
                <a:effectLst/>
                <a:latin typeface="Roboto" panose="02000000000000000000" pitchFamily="2" charset="0"/>
              </a:rPr>
              <a:t>processing </a:t>
            </a:r>
            <a:r>
              <a:rPr lang="en-US" b="0" i="0" dirty="0">
                <a:solidFill>
                  <a:srgbClr val="000000"/>
                </a:solidFill>
                <a:effectLst/>
                <a:latin typeface="Roboto" panose="02000000000000000000" pitchFamily="2" charset="0"/>
              </a:rPr>
              <a:t>those event data streams as they occur or retrospectively.</a:t>
            </a:r>
          </a:p>
          <a:p>
            <a:pPr algn="l"/>
            <a:r>
              <a:rPr lang="en-US" b="0" i="0" dirty="0">
                <a:solidFill>
                  <a:srgbClr val="000000"/>
                </a:solidFill>
                <a:effectLst/>
                <a:latin typeface="Roboto" panose="02000000000000000000" pitchFamily="2" charset="0"/>
              </a:rPr>
              <a:t>This functionality is provided in on a distributed, highly scalable, elastic, fault-tolerant, and secure platform. </a:t>
            </a:r>
          </a:p>
          <a:p>
            <a:pPr algn="l"/>
            <a:r>
              <a:rPr lang="en-US" b="0" i="0" dirty="0">
                <a:solidFill>
                  <a:srgbClr val="000000"/>
                </a:solidFill>
                <a:effectLst/>
                <a:latin typeface="Roboto" panose="02000000000000000000" pitchFamily="2" charset="0"/>
              </a:rPr>
              <a:t>A key benefit to Kafka is that it can be deployed on bare-minimal hardware, virtual machines, and containers, and on-premises as well as in the cloud, which made it ideal for use in the ROAM lab. I choose to self-manage</a:t>
            </a:r>
          </a:p>
          <a:p>
            <a:pPr algn="l"/>
            <a:r>
              <a:rPr lang="en-US" b="0" i="0" dirty="0">
                <a:solidFill>
                  <a:srgbClr val="000000"/>
                </a:solidFill>
                <a:effectLst/>
                <a:latin typeface="Roboto" panose="02000000000000000000" pitchFamily="2" charset="0"/>
              </a:rPr>
              <a:t>The created Kafka environment for customization purposes.</a:t>
            </a:r>
          </a:p>
          <a:p>
            <a:pPr marL="0" indent="0">
              <a:buFont typeface="+mj-lt"/>
              <a:buNone/>
            </a:pPr>
            <a:endParaRPr lang="en-US" dirty="0"/>
          </a:p>
          <a:p>
            <a:pPr marL="228600" indent="-228600">
              <a:buFont typeface="+mj-lt"/>
              <a:buAutoNum type="alphaUcPeriod"/>
            </a:pPr>
            <a:r>
              <a:rPr lang="en-US" dirty="0"/>
              <a:t>Low-Latency Querying is due to a NoSQL Database being used as the servicing layer. With this layer, allows indexing of Batch views which in-turn lowers the latency.</a:t>
            </a:r>
          </a:p>
          <a:p>
            <a:pPr marL="228600" indent="-228600">
              <a:buFont typeface="+mj-lt"/>
              <a:buAutoNum type="alphaUcPeriod"/>
            </a:pPr>
            <a:r>
              <a:rPr lang="en-US" dirty="0"/>
              <a:t>Through data topics and Kafka ML directing data to the IMA or to a warehouse is autonomous.</a:t>
            </a:r>
          </a:p>
        </p:txBody>
      </p:sp>
      <p:sp>
        <p:nvSpPr>
          <p:cNvPr id="4" name="Slide Number Placeholder 3"/>
          <p:cNvSpPr>
            <a:spLocks noGrp="1"/>
          </p:cNvSpPr>
          <p:nvPr>
            <p:ph type="sldNum" sz="quarter" idx="5"/>
          </p:nvPr>
        </p:nvSpPr>
        <p:spPr/>
        <p:txBody>
          <a:bodyPr/>
          <a:lstStyle/>
          <a:p>
            <a:fld id="{EA835D26-407A-4584-AE58-135855E8B6EB}" type="slidenum">
              <a:rPr lang="en-US" smtClean="0"/>
              <a:t>8</a:t>
            </a:fld>
            <a:endParaRPr lang="en-US"/>
          </a:p>
        </p:txBody>
      </p:sp>
    </p:spTree>
    <p:extLst>
      <p:ext uri="{BB962C8B-B14F-4D97-AF65-F5344CB8AC3E}">
        <p14:creationId xmlns:p14="http://schemas.microsoft.com/office/powerpoint/2010/main" val="4018330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arenR"/>
            </a:pPr>
            <a:r>
              <a:rPr lang="en-US" b="0" i="0" dirty="0">
                <a:solidFill>
                  <a:srgbClr val="202124"/>
                </a:solidFill>
                <a:effectLst/>
                <a:latin typeface="Roboto" panose="02000000000000000000" pitchFamily="2" charset="0"/>
              </a:rPr>
              <a:t>Apache Spark </a:t>
            </a:r>
            <a:r>
              <a:rPr lang="en-US" b="0" i="0" dirty="0">
                <a:solidFill>
                  <a:srgbClr val="666666"/>
                </a:solidFill>
                <a:effectLst/>
                <a:latin typeface="DM Sans"/>
              </a:rPr>
              <a:t>is an </a:t>
            </a:r>
            <a:r>
              <a:rPr lang="en-US" b="0" i="0" dirty="0">
                <a:solidFill>
                  <a:srgbClr val="4D5156"/>
                </a:solidFill>
                <a:effectLst/>
                <a:latin typeface="Roboto" panose="02000000000000000000" pitchFamily="2" charset="0"/>
              </a:rPr>
              <a:t>open-source unified analytics </a:t>
            </a:r>
            <a:r>
              <a:rPr lang="en-US" b="0" i="0" dirty="0">
                <a:solidFill>
                  <a:srgbClr val="666666"/>
                </a:solidFill>
                <a:effectLst/>
                <a:latin typeface="DM Sans"/>
              </a:rPr>
              <a:t>multi-language engine that significantly supports executing data engineering, data science, and machine learning on single-node </a:t>
            </a:r>
          </a:p>
          <a:p>
            <a:pPr marL="0" indent="0">
              <a:buFont typeface="+mj-lt"/>
              <a:buNone/>
            </a:pPr>
            <a:r>
              <a:rPr lang="en-US" b="0" i="0" dirty="0">
                <a:solidFill>
                  <a:srgbClr val="666666"/>
                </a:solidFill>
                <a:effectLst/>
                <a:latin typeface="DM Sans"/>
              </a:rPr>
              <a:t>      machines or clusters </a:t>
            </a:r>
            <a:r>
              <a:rPr lang="en-US" b="0" i="0" dirty="0">
                <a:solidFill>
                  <a:srgbClr val="4D5156"/>
                </a:solidFill>
                <a:effectLst/>
                <a:latin typeface="Roboto" panose="02000000000000000000" pitchFamily="2" charset="0"/>
              </a:rPr>
              <a:t>engine for large-scale data processing. Spark provides an interface for programming clusters with implicit data parallelism and fault tolerance</a:t>
            </a:r>
            <a:r>
              <a:rPr lang="en-US" b="0" i="0" dirty="0">
                <a:solidFill>
                  <a:srgbClr val="666666"/>
                </a:solidFill>
                <a:effectLst/>
                <a:latin typeface="DM Sans"/>
              </a:rPr>
              <a:t>. </a:t>
            </a:r>
          </a:p>
          <a:p>
            <a:pPr marL="0" indent="0">
              <a:buFont typeface="+mj-lt"/>
              <a:buNone/>
            </a:pPr>
            <a:r>
              <a:rPr lang="en-US" b="0" i="0" dirty="0">
                <a:solidFill>
                  <a:srgbClr val="666666"/>
                </a:solidFill>
                <a:effectLst/>
                <a:latin typeface="DM Sans"/>
              </a:rPr>
              <a:t>2)   </a:t>
            </a:r>
            <a:r>
              <a:rPr lang="en-US" b="0" i="0" dirty="0">
                <a:solidFill>
                  <a:srgbClr val="202124"/>
                </a:solidFill>
                <a:effectLst/>
                <a:latin typeface="Roboto" panose="02000000000000000000" pitchFamily="2" charset="0"/>
              </a:rPr>
              <a:t>A Batch Feature View </a:t>
            </a:r>
            <a:r>
              <a:rPr lang="en-US" b="1" i="0" dirty="0">
                <a:solidFill>
                  <a:srgbClr val="202124"/>
                </a:solidFill>
                <a:effectLst/>
                <a:latin typeface="Roboto" panose="02000000000000000000" pitchFamily="2" charset="0"/>
              </a:rPr>
              <a:t>defines transformations against one or more Batch Sources</a:t>
            </a:r>
            <a:r>
              <a:rPr lang="en-US" b="0" i="0" dirty="0">
                <a:solidFill>
                  <a:srgbClr val="202124"/>
                </a:solidFill>
                <a:effectLst/>
                <a:latin typeface="Roboto" panose="02000000000000000000" pitchFamily="2" charset="0"/>
              </a:rPr>
              <a:t>, which are data sources </a:t>
            </a:r>
            <a:endParaRPr lang="en-US" dirty="0"/>
          </a:p>
        </p:txBody>
      </p:sp>
      <p:sp>
        <p:nvSpPr>
          <p:cNvPr id="4" name="Slide Number Placeholder 3"/>
          <p:cNvSpPr>
            <a:spLocks noGrp="1"/>
          </p:cNvSpPr>
          <p:nvPr>
            <p:ph type="sldNum" sz="quarter" idx="5"/>
          </p:nvPr>
        </p:nvSpPr>
        <p:spPr/>
        <p:txBody>
          <a:bodyPr/>
          <a:lstStyle/>
          <a:p>
            <a:fld id="{EA835D26-407A-4584-AE58-135855E8B6EB}" type="slidenum">
              <a:rPr lang="en-US" smtClean="0"/>
              <a:t>9</a:t>
            </a:fld>
            <a:endParaRPr lang="en-US"/>
          </a:p>
        </p:txBody>
      </p:sp>
    </p:spTree>
    <p:extLst>
      <p:ext uri="{BB962C8B-B14F-4D97-AF65-F5344CB8AC3E}">
        <p14:creationId xmlns:p14="http://schemas.microsoft.com/office/powerpoint/2010/main" val="3669050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arenR"/>
              <a:tabLst/>
              <a:defRPr/>
            </a:pPr>
            <a:r>
              <a:rPr lang="en-US" dirty="0"/>
              <a:t>Start with a Naïve Bayes eventually then perform a comparison between it and the Multi-View Ensemble Learning Method which used four </a:t>
            </a:r>
            <a:r>
              <a:rPr lang="en-US" sz="1200" dirty="0">
                <a:effectLst/>
                <a:latin typeface="Times New Roman" panose="02020603050405020304" pitchFamily="18" charset="0"/>
                <a:ea typeface="Times New Roman" panose="02020603050405020304" pitchFamily="18" charset="0"/>
              </a:rPr>
              <a:t>classifiers (Naïve Bayes, K-NN, Tree-Bagger, and Support Vector Machines) to determine ensemble learning improves accuracy and latency in the design. There is a possibility of enlisting SSL or Self Supervised Learning. </a:t>
            </a:r>
            <a:r>
              <a:rPr lang="en-US" dirty="0"/>
              <a:t> </a:t>
            </a:r>
          </a:p>
          <a:p>
            <a:pPr marL="228600" indent="-228600">
              <a:buFont typeface="+mj-lt"/>
              <a:buAutoNum type="arabicParenR"/>
            </a:pPr>
            <a:r>
              <a:rPr lang="en-US" sz="1800" dirty="0">
                <a:effectLst/>
                <a:latin typeface="Times New Roman" panose="02020603050405020304" pitchFamily="18" charset="0"/>
                <a:ea typeface="Times New Roman" panose="02020603050405020304" pitchFamily="18" charset="0"/>
              </a:rPr>
              <a:t>The methodologies put forth in the development of ICDS IMA was that of implementing and integrating both the Multinomial and Bernoulli Naïve Bayes algorithms</a:t>
            </a:r>
          </a:p>
          <a:p>
            <a:pPr marL="228600" indent="-228600">
              <a:buFont typeface="+mj-lt"/>
              <a:buAutoNum type="arabicParenR"/>
            </a:pPr>
            <a:r>
              <a:rPr lang="en-US" sz="1800" dirty="0">
                <a:effectLst/>
                <a:latin typeface="Times New Roman" panose="02020603050405020304" pitchFamily="18" charset="0"/>
                <a:ea typeface="Times New Roman" panose="02020603050405020304" pitchFamily="18" charset="0"/>
              </a:rPr>
              <a:t>Multinomial Naïve Bayes uses feature vectors to represent the frequent occurrence of certain data and Bernoulli uses the features as independent Booleans (binary parameters) that describe the inputs to ICDS IMA determining if a data has occurred or not. </a:t>
            </a:r>
          </a:p>
          <a:p>
            <a:pPr marL="228600" indent="-228600">
              <a:buFont typeface="+mj-lt"/>
              <a:buAutoNum type="arabicParenR"/>
            </a:pPr>
            <a:r>
              <a:rPr lang="en-US" sz="1800" dirty="0">
                <a:effectLst/>
                <a:latin typeface="Times New Roman" panose="02020603050405020304" pitchFamily="18" charset="0"/>
                <a:ea typeface="Times New Roman" panose="02020603050405020304" pitchFamily="18" charset="0"/>
              </a:rPr>
              <a:t>Utilizing both Multinomial and Bernoulli, in a lattice structure of algorithms, provides strength and flexibility to the ICDS IMA predictive capabilities. </a:t>
            </a:r>
          </a:p>
          <a:p>
            <a:pPr marL="228600" indent="-228600">
              <a:buFont typeface="+mj-lt"/>
              <a:buAutoNum type="arabicParenR"/>
            </a:pPr>
            <a:r>
              <a:rPr lang="en-US" sz="1800" dirty="0">
                <a:effectLst/>
                <a:latin typeface="Times New Roman" panose="02020603050405020304" pitchFamily="18" charset="0"/>
                <a:ea typeface="Times New Roman" panose="02020603050405020304" pitchFamily="18" charset="0"/>
              </a:rPr>
              <a:t>The simplified Naïve Bayes Classifiers work well in real-world situations without needing large amounts of data, even if available.</a:t>
            </a:r>
            <a:endParaRPr lang="en-US" dirty="0"/>
          </a:p>
        </p:txBody>
      </p:sp>
      <p:sp>
        <p:nvSpPr>
          <p:cNvPr id="4" name="Slide Number Placeholder 3"/>
          <p:cNvSpPr>
            <a:spLocks noGrp="1"/>
          </p:cNvSpPr>
          <p:nvPr>
            <p:ph type="sldNum" sz="quarter" idx="5"/>
          </p:nvPr>
        </p:nvSpPr>
        <p:spPr/>
        <p:txBody>
          <a:bodyPr/>
          <a:lstStyle/>
          <a:p>
            <a:fld id="{EA835D26-407A-4584-AE58-135855E8B6EB}" type="slidenum">
              <a:rPr lang="en-US" smtClean="0"/>
              <a:t>10</a:t>
            </a:fld>
            <a:endParaRPr lang="en-US"/>
          </a:p>
        </p:txBody>
      </p:sp>
    </p:spTree>
    <p:extLst>
      <p:ext uri="{BB962C8B-B14F-4D97-AF65-F5344CB8AC3E}">
        <p14:creationId xmlns:p14="http://schemas.microsoft.com/office/powerpoint/2010/main" val="1757590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7FC34-5206-45FA-A6B2-955DFABF1CC2}"/>
              </a:ext>
            </a:extLst>
          </p:cNvPr>
          <p:cNvSpPr>
            <a:spLocks noGrp="1"/>
          </p:cNvSpPr>
          <p:nvPr>
            <p:ph type="ctrTitle"/>
          </p:nvPr>
        </p:nvSpPr>
        <p:spPr>
          <a:xfrm>
            <a:off x="1524000" y="1121833"/>
            <a:ext cx="9144000" cy="2387600"/>
          </a:xfrm>
          <a:prstGeom prst="rect">
            <a:avLst/>
          </a:prstGeo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0EF603E2-753D-49F2-B2B1-D76008093D92}"/>
              </a:ext>
            </a:extLst>
          </p:cNvPr>
          <p:cNvSpPr>
            <a:spLocks noGrp="1"/>
          </p:cNvSpPr>
          <p:nvPr>
            <p:ph type="subTitle" idx="1"/>
          </p:nvPr>
        </p:nvSpPr>
        <p:spPr>
          <a:xfrm>
            <a:off x="1524000" y="3602568"/>
            <a:ext cx="9144000" cy="165523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9FEFD0B8-A1D4-4313-AC8C-31D5E0DBD376}"/>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E9CFA06F-9FF0-4DD3-9CA0-DF2D4EF2E0C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73CCD405-43AD-4B88-9D41-03F2E0B3D058}"/>
              </a:ext>
            </a:extLst>
          </p:cNvPr>
          <p:cNvSpPr>
            <a:spLocks noGrp="1"/>
          </p:cNvSpPr>
          <p:nvPr>
            <p:ph type="sldNum" sz="quarter" idx="12"/>
          </p:nvPr>
        </p:nvSpPr>
        <p:spPr/>
        <p:txBody>
          <a:bodyPr/>
          <a:lstStyle/>
          <a:p>
            <a:pPr>
              <a:defRPr/>
            </a:pPr>
            <a:fld id="{B586D440-F702-449A-AAC2-9ACFF17038B8}" type="slidenum">
              <a:rPr lang="en-US" smtClean="0"/>
              <a:pPr>
                <a:defRPr/>
              </a:pPr>
              <a:t>‹#›</a:t>
            </a:fld>
            <a:endParaRPr lang="en-US"/>
          </a:p>
        </p:txBody>
      </p:sp>
    </p:spTree>
    <p:extLst>
      <p:ext uri="{BB962C8B-B14F-4D97-AF65-F5344CB8AC3E}">
        <p14:creationId xmlns:p14="http://schemas.microsoft.com/office/powerpoint/2010/main" val="35864194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 y="25400"/>
            <a:ext cx="12188952" cy="6858000"/>
          </a:xfrm>
          <a:prstGeom prst="rect">
            <a:avLst/>
          </a:prstGeom>
        </p:spPr>
      </p:pic>
      <p:sp>
        <p:nvSpPr>
          <p:cNvPr id="8" name="Rectangle 3"/>
          <p:cNvSpPr>
            <a:spLocks noGrp="1" noChangeArrowheads="1"/>
          </p:cNvSpPr>
          <p:nvPr>
            <p:ph type="body" idx="1"/>
          </p:nvPr>
        </p:nvSpPr>
        <p:spPr bwMode="auto">
          <a:xfrm>
            <a:off x="307848" y="584200"/>
            <a:ext cx="11582400" cy="53992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4"/>
          <p:cNvSpPr>
            <a:spLocks noGrp="1" noChangeArrowheads="1"/>
          </p:cNvSpPr>
          <p:nvPr>
            <p:ph type="dt" sz="half" idx="2"/>
          </p:nvPr>
        </p:nvSpPr>
        <p:spPr>
          <a:xfrm>
            <a:off x="1600200" y="6172201"/>
            <a:ext cx="2133600" cy="216887"/>
          </a:xfrm>
          <a:prstGeom prst="rect">
            <a:avLst/>
          </a:prstGeom>
          <a:ln/>
        </p:spPr>
        <p:txBody>
          <a:bodyPr/>
          <a:lstStyle>
            <a:lvl1pPr>
              <a:defRPr sz="1400"/>
            </a:lvl1pPr>
          </a:lstStyle>
          <a:p>
            <a:pPr>
              <a:defRPr/>
            </a:pPr>
            <a:endParaRPr lang="en-US"/>
          </a:p>
        </p:txBody>
      </p:sp>
      <p:sp>
        <p:nvSpPr>
          <p:cNvPr id="10" name="Rectangle 5"/>
          <p:cNvSpPr>
            <a:spLocks noGrp="1" noChangeArrowheads="1"/>
          </p:cNvSpPr>
          <p:nvPr>
            <p:ph type="ftr" sz="quarter" idx="3"/>
          </p:nvPr>
        </p:nvSpPr>
        <p:spPr>
          <a:xfrm>
            <a:off x="3810000" y="6184511"/>
            <a:ext cx="2819400" cy="216887"/>
          </a:xfrm>
          <a:prstGeom prst="rect">
            <a:avLst/>
          </a:prstGeom>
          <a:ln/>
        </p:spPr>
        <p:txBody>
          <a:bodyPr/>
          <a:lstStyle>
            <a:lvl1pPr>
              <a:defRPr sz="1400"/>
            </a:lvl1pPr>
          </a:lstStyle>
          <a:p>
            <a:pPr>
              <a:defRPr/>
            </a:pPr>
            <a:endParaRPr lang="en-US"/>
          </a:p>
        </p:txBody>
      </p:sp>
      <p:sp>
        <p:nvSpPr>
          <p:cNvPr id="11" name="Rectangle 6"/>
          <p:cNvSpPr>
            <a:spLocks noGrp="1" noChangeArrowheads="1"/>
          </p:cNvSpPr>
          <p:nvPr>
            <p:ph type="sldNum" sz="quarter" idx="4"/>
          </p:nvPr>
        </p:nvSpPr>
        <p:spPr>
          <a:xfrm>
            <a:off x="292100" y="6186664"/>
            <a:ext cx="1219200" cy="228600"/>
          </a:xfrm>
          <a:prstGeom prst="rect">
            <a:avLst/>
          </a:prstGeom>
          <a:ln/>
        </p:spPr>
        <p:txBody>
          <a:bodyPr/>
          <a:lstStyle>
            <a:lvl1pPr>
              <a:defRPr sz="1400"/>
            </a:lvl1pPr>
          </a:lstStyle>
          <a:p>
            <a:pPr>
              <a:defRPr/>
            </a:pPr>
            <a:fld id="{B586D440-F702-449A-AAC2-9ACFF17038B8}" type="slidenum">
              <a:rPr lang="en-US" smtClean="0"/>
              <a:pPr>
                <a:defRPr/>
              </a:pPr>
              <a:t>‹#›</a:t>
            </a:fld>
            <a:endParaRPr lang="en-US"/>
          </a:p>
        </p:txBody>
      </p:sp>
    </p:spTree>
    <p:extLst>
      <p:ext uri="{BB962C8B-B14F-4D97-AF65-F5344CB8AC3E}">
        <p14:creationId xmlns:p14="http://schemas.microsoft.com/office/powerpoint/2010/main" val="1273544967"/>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Clr>
          <a:srgbClr val="1B3D6C"/>
        </a:buClr>
        <a:buFont typeface="Wingdings" charset="2"/>
        <a:buChar char="Ø"/>
        <a:defRPr sz="3200" kern="1200">
          <a:solidFill>
            <a:schemeClr val="tx1"/>
          </a:solidFill>
          <a:latin typeface="Helvetica" charset="0"/>
          <a:ea typeface="Helvetica" charset="0"/>
          <a:cs typeface="Helvetica" charset="0"/>
        </a:defRPr>
      </a:lvl1pPr>
      <a:lvl2pPr marL="914377" indent="-304792" algn="l" defTabSz="1219170" rtl="0" eaLnBrk="1" latinLnBrk="0" hangingPunct="1">
        <a:lnSpc>
          <a:spcPct val="90000"/>
        </a:lnSpc>
        <a:spcBef>
          <a:spcPts val="667"/>
        </a:spcBef>
        <a:buClr>
          <a:srgbClr val="1B3D6C"/>
        </a:buClr>
        <a:buFont typeface="Wingdings" charset="2"/>
        <a:buChar char="Ø"/>
        <a:defRPr sz="2800" kern="1200">
          <a:solidFill>
            <a:schemeClr val="tx1"/>
          </a:solidFill>
          <a:latin typeface="Helvetica" charset="0"/>
          <a:ea typeface="Helvetica" charset="0"/>
          <a:cs typeface="Helvetica" charset="0"/>
        </a:defRPr>
      </a:lvl2pPr>
      <a:lvl3pPr marL="1523962" indent="-304792" algn="l" defTabSz="1219170" rtl="0" eaLnBrk="1" latinLnBrk="0" hangingPunct="1">
        <a:lnSpc>
          <a:spcPct val="90000"/>
        </a:lnSpc>
        <a:spcBef>
          <a:spcPts val="667"/>
        </a:spcBef>
        <a:buClr>
          <a:srgbClr val="1B3D6C"/>
        </a:buClr>
        <a:buFont typeface="Wingdings" charset="2"/>
        <a:buChar char="Ø"/>
        <a:defRPr sz="2400" kern="1200">
          <a:solidFill>
            <a:schemeClr val="tx1"/>
          </a:solidFill>
          <a:latin typeface="Helvetica" charset="0"/>
          <a:ea typeface="Helvetica" charset="0"/>
          <a:cs typeface="Helvetica" charset="0"/>
        </a:defRPr>
      </a:lvl3pPr>
      <a:lvl4pPr marL="2133547" indent="-304792" algn="l" defTabSz="1219170" rtl="0" eaLnBrk="1" latinLnBrk="0" hangingPunct="1">
        <a:lnSpc>
          <a:spcPct val="90000"/>
        </a:lnSpc>
        <a:spcBef>
          <a:spcPts val="667"/>
        </a:spcBef>
        <a:buClr>
          <a:srgbClr val="1B3D6C"/>
        </a:buClr>
        <a:buFont typeface="Wingdings" charset="2"/>
        <a:buChar char="Ø"/>
        <a:defRPr sz="2000" kern="1200">
          <a:solidFill>
            <a:schemeClr val="tx1"/>
          </a:solidFill>
          <a:latin typeface="Helvetica" charset="0"/>
          <a:ea typeface="Helvetica" charset="0"/>
          <a:cs typeface="Helvetica" charset="0"/>
        </a:defRPr>
      </a:lvl4pPr>
      <a:lvl5pPr marL="2743131" indent="-304792" algn="l" defTabSz="1219170" rtl="0" eaLnBrk="1" latinLnBrk="0" hangingPunct="1">
        <a:lnSpc>
          <a:spcPct val="90000"/>
        </a:lnSpc>
        <a:spcBef>
          <a:spcPts val="667"/>
        </a:spcBef>
        <a:buClr>
          <a:srgbClr val="1B3D6C"/>
        </a:buClr>
        <a:buFont typeface="Wingdings" charset="2"/>
        <a:buChar char="Ø"/>
        <a:defRPr sz="2000" kern="1200">
          <a:solidFill>
            <a:schemeClr val="tx1"/>
          </a:solidFill>
          <a:latin typeface="Helvetica" charset="0"/>
          <a:ea typeface="Helvetica" charset="0"/>
          <a:cs typeface="Helvetica" charset="0"/>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BEE82A9-F76B-4555-95BA-6A53300B00B3}"/>
              </a:ext>
            </a:extLst>
          </p:cNvPr>
          <p:cNvSpPr>
            <a:spLocks noGrp="1"/>
          </p:cNvSpPr>
          <p:nvPr>
            <p:ph type="sldNum" sz="quarter" idx="12"/>
          </p:nvPr>
        </p:nvSpPr>
        <p:spPr/>
        <p:txBody>
          <a:bodyPr/>
          <a:lstStyle/>
          <a:p>
            <a:pPr defTabSz="1219170" fontAlgn="base">
              <a:spcBef>
                <a:spcPct val="0"/>
              </a:spcBef>
              <a:spcAft>
                <a:spcPct val="0"/>
              </a:spcAft>
              <a:defRPr/>
            </a:pPr>
            <a:fld id="{B586D440-F702-449A-AAC2-9ACFF17038B8}" type="slidenum">
              <a:rPr lang="en-US">
                <a:solidFill>
                  <a:prstClr val="black"/>
                </a:solidFill>
                <a:latin typeface="Arial" charset="0"/>
                <a:ea typeface="ＭＳ Ｐゴシック" charset="-128"/>
                <a:cs typeface="Arial" charset="0"/>
              </a:rPr>
              <a:pPr defTabSz="1219170" fontAlgn="base">
                <a:spcBef>
                  <a:spcPct val="0"/>
                </a:spcBef>
                <a:spcAft>
                  <a:spcPct val="0"/>
                </a:spcAft>
                <a:defRPr/>
              </a:pPr>
              <a:t>1</a:t>
            </a:fld>
            <a:endParaRPr lang="en-US">
              <a:solidFill>
                <a:prstClr val="black"/>
              </a:solidFill>
              <a:latin typeface="Arial" charset="0"/>
              <a:ea typeface="ＭＳ Ｐゴシック" charset="-128"/>
              <a:cs typeface="Arial" charset="0"/>
            </a:endParaRPr>
          </a:p>
        </p:txBody>
      </p:sp>
      <p:pic>
        <p:nvPicPr>
          <p:cNvPr id="12" name="Picture 11" descr="Logo, icon&#10;&#10;Description automatically generated">
            <a:extLst>
              <a:ext uri="{FF2B5EF4-FFF2-40B4-BE49-F238E27FC236}">
                <a16:creationId xmlns:a16="http://schemas.microsoft.com/office/drawing/2014/main" id="{64AB7F56-DF24-4E26-928F-6DE77CAF7A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69" y="10850"/>
            <a:ext cx="884020" cy="762760"/>
          </a:xfrm>
          <a:prstGeom prst="rect">
            <a:avLst/>
          </a:prstGeom>
        </p:spPr>
      </p:pic>
      <p:sp>
        <p:nvSpPr>
          <p:cNvPr id="13" name="TextBox 12">
            <a:extLst>
              <a:ext uri="{FF2B5EF4-FFF2-40B4-BE49-F238E27FC236}">
                <a16:creationId xmlns:a16="http://schemas.microsoft.com/office/drawing/2014/main" id="{F2A51B34-08FC-4772-9899-BA54D7D2AFE0}"/>
              </a:ext>
            </a:extLst>
          </p:cNvPr>
          <p:cNvSpPr txBox="1"/>
          <p:nvPr/>
        </p:nvSpPr>
        <p:spPr>
          <a:xfrm>
            <a:off x="779647" y="253730"/>
            <a:ext cx="2129044" cy="307777"/>
          </a:xfrm>
          <a:prstGeom prst="rect">
            <a:avLst/>
          </a:prstGeom>
          <a:noFill/>
        </p:spPr>
        <p:txBody>
          <a:bodyPr wrap="none" rtlCol="0">
            <a:spAutoFit/>
          </a:bodyPr>
          <a:lstStyle/>
          <a:p>
            <a:r>
              <a:rPr lang="en-US" sz="1400" b="1" dirty="0">
                <a:latin typeface="Times New Roman" panose="02020603050405020304" pitchFamily="18" charset="0"/>
                <a:cs typeface="Times New Roman" panose="02020603050405020304" pitchFamily="18" charset="0"/>
              </a:rPr>
              <a:t>Langley Research Center</a:t>
            </a:r>
          </a:p>
        </p:txBody>
      </p:sp>
      <p:sp>
        <p:nvSpPr>
          <p:cNvPr id="15" name="TextBox 14">
            <a:extLst>
              <a:ext uri="{FF2B5EF4-FFF2-40B4-BE49-F238E27FC236}">
                <a16:creationId xmlns:a16="http://schemas.microsoft.com/office/drawing/2014/main" id="{17994DCB-B6D9-4AFA-A580-906937E8F772}"/>
              </a:ext>
            </a:extLst>
          </p:cNvPr>
          <p:cNvSpPr txBox="1"/>
          <p:nvPr/>
        </p:nvSpPr>
        <p:spPr>
          <a:xfrm>
            <a:off x="3419912" y="2424852"/>
            <a:ext cx="5352176" cy="1729769"/>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  Vincent E. Houston</a:t>
            </a:r>
            <a:r>
              <a:rPr lang="en-US" sz="2000" baseline="30000" dirty="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 Eric T. Chancey</a:t>
            </a:r>
            <a:r>
              <a:rPr lang="en-US" sz="2000" baseline="30000" dirty="0">
                <a:latin typeface="Times New Roman" panose="02020603050405020304" pitchFamily="18" charset="0"/>
                <a:cs typeface="Times New Roman" panose="02020603050405020304" pitchFamily="18" charset="0"/>
              </a:rPr>
              <a:t>2</a:t>
            </a:r>
          </a:p>
          <a:p>
            <a:pPr algn="ctr"/>
            <a:r>
              <a:rPr lang="en-US" sz="2000" dirty="0">
                <a:latin typeface="Times New Roman" panose="02020603050405020304" pitchFamily="18" charset="0"/>
                <a:cs typeface="Times New Roman" panose="02020603050405020304" pitchFamily="18" charset="0"/>
              </a:rPr>
              <a:t> Michael S. Politowicz</a:t>
            </a:r>
            <a:r>
              <a:rPr lang="en-US" sz="2000" baseline="30000" dirty="0">
                <a:latin typeface="Times New Roman" panose="02020603050405020304" pitchFamily="18" charset="0"/>
                <a:cs typeface="Times New Roman" panose="02020603050405020304" pitchFamily="18" charset="0"/>
              </a:rPr>
              <a:t>3</a:t>
            </a:r>
            <a:r>
              <a:rPr lang="en-US" sz="2000" dirty="0">
                <a:latin typeface="Times New Roman" panose="02020603050405020304" pitchFamily="18" charset="0"/>
                <a:cs typeface="Times New Roman" panose="02020603050405020304" pitchFamily="18" charset="0"/>
              </a:rPr>
              <a:t>, Noah E. Jennings</a:t>
            </a:r>
            <a:r>
              <a:rPr lang="en-US" sz="2000" baseline="30000" dirty="0">
                <a:latin typeface="Times New Roman" panose="02020603050405020304" pitchFamily="18" charset="0"/>
                <a:cs typeface="Times New Roman" panose="02020603050405020304" pitchFamily="18" charset="0"/>
              </a:rPr>
              <a:t>4</a:t>
            </a:r>
          </a:p>
          <a:p>
            <a:pPr algn="ctr"/>
            <a:endParaRPr lang="en-US" sz="2000" dirty="0">
              <a:latin typeface="Times New Roman" panose="02020603050405020304" pitchFamily="18" charset="0"/>
              <a:cs typeface="Times New Roman" panose="02020603050405020304" pitchFamily="18" charset="0"/>
            </a:endParaRPr>
          </a:p>
          <a:p>
            <a:pPr algn="ctr"/>
            <a:r>
              <a:rPr lang="en-US" sz="2000" dirty="0">
                <a:latin typeface="Times New Roman" panose="02020603050405020304" pitchFamily="18" charset="0"/>
                <a:cs typeface="Times New Roman" panose="02020603050405020304" pitchFamily="18" charset="0"/>
              </a:rPr>
              <a:t>NASA Langley Research Center</a:t>
            </a:r>
            <a:r>
              <a:rPr lang="en-US" sz="2000" baseline="30000" dirty="0">
                <a:latin typeface="Times New Roman" panose="02020603050405020304" pitchFamily="18" charset="0"/>
                <a:cs typeface="Times New Roman" panose="02020603050405020304" pitchFamily="18" charset="0"/>
              </a:rPr>
              <a:t>1,2,3</a:t>
            </a:r>
          </a:p>
          <a:p>
            <a:pPr algn="ctr">
              <a:lnSpc>
                <a:spcPct val="150000"/>
              </a:lnSpc>
            </a:pPr>
            <a:r>
              <a:rPr lang="en-US" sz="2000" dirty="0">
                <a:latin typeface="Times New Roman" panose="02020603050405020304" pitchFamily="18" charset="0"/>
                <a:cs typeface="Times New Roman" panose="02020603050405020304" pitchFamily="18" charset="0"/>
              </a:rPr>
              <a:t>Old Dominion University</a:t>
            </a:r>
            <a:r>
              <a:rPr lang="en-US" sz="2000" baseline="30000" dirty="0">
                <a:latin typeface="Times New Roman" panose="02020603050405020304" pitchFamily="18" charset="0"/>
                <a:cs typeface="Times New Roman" panose="02020603050405020304" pitchFamily="18" charset="0"/>
              </a:rPr>
              <a:t>4</a:t>
            </a:r>
          </a:p>
        </p:txBody>
      </p:sp>
      <p:grpSp>
        <p:nvGrpSpPr>
          <p:cNvPr id="19" name="Group 18">
            <a:extLst>
              <a:ext uri="{FF2B5EF4-FFF2-40B4-BE49-F238E27FC236}">
                <a16:creationId xmlns:a16="http://schemas.microsoft.com/office/drawing/2014/main" id="{8364F780-DDDA-4FCA-9302-53A99D9564CD}"/>
              </a:ext>
            </a:extLst>
          </p:cNvPr>
          <p:cNvGrpSpPr/>
          <p:nvPr/>
        </p:nvGrpSpPr>
        <p:grpSpPr>
          <a:xfrm>
            <a:off x="-108154" y="553708"/>
            <a:ext cx="12447638" cy="856164"/>
            <a:chOff x="59364" y="1022501"/>
            <a:chExt cx="12073273" cy="856164"/>
          </a:xfrm>
        </p:grpSpPr>
        <p:sp>
          <p:nvSpPr>
            <p:cNvPr id="14" name="TextBox 13">
              <a:extLst>
                <a:ext uri="{FF2B5EF4-FFF2-40B4-BE49-F238E27FC236}">
                  <a16:creationId xmlns:a16="http://schemas.microsoft.com/office/drawing/2014/main" id="{5168DA3C-8080-4860-ABC8-FAB9558FF9DB}"/>
                </a:ext>
              </a:extLst>
            </p:cNvPr>
            <p:cNvSpPr txBox="1"/>
            <p:nvPr/>
          </p:nvSpPr>
          <p:spPr>
            <a:xfrm>
              <a:off x="59364" y="1022501"/>
              <a:ext cx="12073273" cy="830997"/>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         A Preliminary Development of the Intelligent Change Detection System (ICDS):</a:t>
              </a:r>
            </a:p>
            <a:p>
              <a:r>
                <a:rPr lang="en-US" sz="2400" b="1" dirty="0">
                  <a:latin typeface="Times New Roman" panose="02020603050405020304" pitchFamily="18" charset="0"/>
                  <a:cs typeface="Times New Roman" panose="02020603050405020304" pitchFamily="18" charset="0"/>
                </a:rPr>
                <a:t>Using Machine Learning to Combat Change Blindness in Remote Operation Environments </a:t>
              </a:r>
            </a:p>
          </p:txBody>
        </p:sp>
        <p:cxnSp>
          <p:nvCxnSpPr>
            <p:cNvPr id="16" name="Straight Connector 15">
              <a:extLst>
                <a:ext uri="{FF2B5EF4-FFF2-40B4-BE49-F238E27FC236}">
                  <a16:creationId xmlns:a16="http://schemas.microsoft.com/office/drawing/2014/main" id="{ABC7B697-EC78-445E-8C8C-AB07DEBFC820}"/>
                </a:ext>
              </a:extLst>
            </p:cNvPr>
            <p:cNvCxnSpPr>
              <a:cxnSpLocks/>
            </p:cNvCxnSpPr>
            <p:nvPr/>
          </p:nvCxnSpPr>
          <p:spPr>
            <a:xfrm>
              <a:off x="167780" y="1878665"/>
              <a:ext cx="11820088" cy="0"/>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BA9023E4-F113-4996-A8A0-8D5006108DB9}"/>
              </a:ext>
            </a:extLst>
          </p:cNvPr>
          <p:cNvSpPr txBox="1"/>
          <p:nvPr/>
        </p:nvSpPr>
        <p:spPr>
          <a:xfrm>
            <a:off x="988142" y="5654633"/>
            <a:ext cx="10215716" cy="646331"/>
          </a:xfrm>
          <a:prstGeom prst="rect">
            <a:avLst/>
          </a:prstGeom>
          <a:noFill/>
        </p:spPr>
        <p:txBody>
          <a:bodyPr wrap="square">
            <a:spAutoFit/>
          </a:bodyPr>
          <a:lstStyle/>
          <a:p>
            <a:pPr marL="0" indent="0" algn="ctr" eaLnBrk="1" hangingPunct="1">
              <a:buClr>
                <a:srgbClr val="00529B"/>
              </a:buClr>
              <a:buNone/>
            </a:pPr>
            <a:r>
              <a:rPr lang="en-US" sz="1800" dirty="0">
                <a:latin typeface="Helvetica"/>
                <a:cs typeface="Helvetica"/>
              </a:rPr>
              <a:t>This material is a work of the U.S. Government and is not subject to copyright protection in the United States.</a:t>
            </a:r>
          </a:p>
        </p:txBody>
      </p:sp>
    </p:spTree>
    <p:extLst>
      <p:ext uri="{BB962C8B-B14F-4D97-AF65-F5344CB8AC3E}">
        <p14:creationId xmlns:p14="http://schemas.microsoft.com/office/powerpoint/2010/main" val="2423860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BEE82A9-F76B-4555-95BA-6A53300B00B3}"/>
              </a:ext>
            </a:extLst>
          </p:cNvPr>
          <p:cNvSpPr>
            <a:spLocks noGrp="1"/>
          </p:cNvSpPr>
          <p:nvPr>
            <p:ph type="sldNum" sz="quarter" idx="12"/>
          </p:nvPr>
        </p:nvSpPr>
        <p:spPr/>
        <p:txBody>
          <a:bodyPr/>
          <a:lstStyle/>
          <a:p>
            <a:pPr defTabSz="1219170" fontAlgn="base">
              <a:spcBef>
                <a:spcPct val="0"/>
              </a:spcBef>
              <a:spcAft>
                <a:spcPct val="0"/>
              </a:spcAft>
              <a:defRPr/>
            </a:pPr>
            <a:fld id="{B586D440-F702-449A-AAC2-9ACFF17038B8}" type="slidenum">
              <a:rPr lang="en-US">
                <a:solidFill>
                  <a:prstClr val="black"/>
                </a:solidFill>
                <a:latin typeface="Arial" charset="0"/>
                <a:ea typeface="ＭＳ Ｐゴシック" charset="-128"/>
                <a:cs typeface="Arial" charset="0"/>
              </a:rPr>
              <a:pPr defTabSz="1219170" fontAlgn="base">
                <a:spcBef>
                  <a:spcPct val="0"/>
                </a:spcBef>
                <a:spcAft>
                  <a:spcPct val="0"/>
                </a:spcAft>
                <a:defRPr/>
              </a:pPr>
              <a:t>10</a:t>
            </a:fld>
            <a:endParaRPr lang="en-US">
              <a:solidFill>
                <a:prstClr val="black"/>
              </a:solidFill>
              <a:latin typeface="Arial" charset="0"/>
              <a:ea typeface="ＭＳ Ｐゴシック" charset="-128"/>
              <a:cs typeface="Arial" charset="0"/>
            </a:endParaRPr>
          </a:p>
        </p:txBody>
      </p:sp>
      <p:pic>
        <p:nvPicPr>
          <p:cNvPr id="12" name="Picture 11" descr="Logo, icon&#10;&#10;Description automatically generated">
            <a:extLst>
              <a:ext uri="{FF2B5EF4-FFF2-40B4-BE49-F238E27FC236}">
                <a16:creationId xmlns:a16="http://schemas.microsoft.com/office/drawing/2014/main" id="{64AB7F56-DF24-4E26-928F-6DE77CAF7A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69" y="10850"/>
            <a:ext cx="884020" cy="762760"/>
          </a:xfrm>
          <a:prstGeom prst="rect">
            <a:avLst/>
          </a:prstGeom>
        </p:spPr>
      </p:pic>
      <p:sp>
        <p:nvSpPr>
          <p:cNvPr id="13" name="TextBox 12">
            <a:extLst>
              <a:ext uri="{FF2B5EF4-FFF2-40B4-BE49-F238E27FC236}">
                <a16:creationId xmlns:a16="http://schemas.microsoft.com/office/drawing/2014/main" id="{F2A51B34-08FC-4772-9899-BA54D7D2AFE0}"/>
              </a:ext>
            </a:extLst>
          </p:cNvPr>
          <p:cNvSpPr txBox="1"/>
          <p:nvPr/>
        </p:nvSpPr>
        <p:spPr>
          <a:xfrm>
            <a:off x="779647" y="253730"/>
            <a:ext cx="2129044" cy="307777"/>
          </a:xfrm>
          <a:prstGeom prst="rect">
            <a:avLst/>
          </a:prstGeom>
          <a:noFill/>
        </p:spPr>
        <p:txBody>
          <a:bodyPr wrap="none" rtlCol="0">
            <a:spAutoFit/>
          </a:bodyPr>
          <a:lstStyle/>
          <a:p>
            <a:r>
              <a:rPr lang="en-US" sz="1400" b="1" dirty="0">
                <a:latin typeface="Times New Roman" panose="02020603050405020304" pitchFamily="18" charset="0"/>
                <a:cs typeface="Times New Roman" panose="02020603050405020304" pitchFamily="18" charset="0"/>
              </a:rPr>
              <a:t>Langley Research Center</a:t>
            </a:r>
          </a:p>
        </p:txBody>
      </p:sp>
      <p:grpSp>
        <p:nvGrpSpPr>
          <p:cNvPr id="5" name="Group 4">
            <a:extLst>
              <a:ext uri="{FF2B5EF4-FFF2-40B4-BE49-F238E27FC236}">
                <a16:creationId xmlns:a16="http://schemas.microsoft.com/office/drawing/2014/main" id="{47D661A6-2FF3-4768-8A0E-912D2160CDF0}"/>
              </a:ext>
            </a:extLst>
          </p:cNvPr>
          <p:cNvGrpSpPr/>
          <p:nvPr/>
        </p:nvGrpSpPr>
        <p:grpSpPr>
          <a:xfrm>
            <a:off x="0" y="466143"/>
            <a:ext cx="12192000" cy="469187"/>
            <a:chOff x="999406" y="545881"/>
            <a:chExt cx="10250231" cy="469187"/>
          </a:xfrm>
        </p:grpSpPr>
        <p:sp>
          <p:nvSpPr>
            <p:cNvPr id="6" name="TextBox 5">
              <a:extLst>
                <a:ext uri="{FF2B5EF4-FFF2-40B4-BE49-F238E27FC236}">
                  <a16:creationId xmlns:a16="http://schemas.microsoft.com/office/drawing/2014/main" id="{3FD2D630-9F18-4CDD-9D00-45F7A2C9FF78}"/>
                </a:ext>
              </a:extLst>
            </p:cNvPr>
            <p:cNvSpPr txBox="1"/>
            <p:nvPr/>
          </p:nvSpPr>
          <p:spPr>
            <a:xfrm>
              <a:off x="4577180" y="545881"/>
              <a:ext cx="3094684" cy="461665"/>
            </a:xfrm>
            <a:prstGeom prst="rect">
              <a:avLst/>
            </a:prstGeom>
            <a:noFill/>
          </p:spPr>
          <p:txBody>
            <a:bodyPr wrap="square" rtlCol="0">
              <a:spAutoFit/>
            </a:bodyPr>
            <a:lstStyle/>
            <a:p>
              <a:r>
                <a:rPr lang="en-US" sz="2400" b="1" dirty="0">
                  <a:effectLst/>
                  <a:latin typeface="Times New Roman" panose="02020603050405020304" pitchFamily="18" charset="0"/>
                  <a:ea typeface="SimSun" panose="02010600030101010101" pitchFamily="2" charset="-122"/>
                  <a:cs typeface="Times New Roman" panose="02020603050405020304" pitchFamily="18" charset="0"/>
                </a:rPr>
                <a:t>ICDS Architecture (IMA):</a:t>
              </a:r>
              <a:endParaRPr lang="en-US" sz="2400" b="1" dirty="0">
                <a:latin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F022B598-5A99-45C0-A834-DC1A9EAF15F0}"/>
                </a:ext>
              </a:extLst>
            </p:cNvPr>
            <p:cNvCxnSpPr/>
            <p:nvPr/>
          </p:nvCxnSpPr>
          <p:spPr>
            <a:xfrm>
              <a:off x="999406" y="1015068"/>
              <a:ext cx="10250231" cy="0"/>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CF93293B-3BAF-4A6A-BEA0-AE26ED45594B}"/>
              </a:ext>
            </a:extLst>
          </p:cNvPr>
          <p:cNvGrpSpPr/>
          <p:nvPr/>
        </p:nvGrpSpPr>
        <p:grpSpPr>
          <a:xfrm>
            <a:off x="972119" y="1404366"/>
            <a:ext cx="10247763" cy="4751801"/>
            <a:chOff x="779647" y="562173"/>
            <a:chExt cx="10247763" cy="4751801"/>
          </a:xfrm>
        </p:grpSpPr>
        <p:grpSp>
          <p:nvGrpSpPr>
            <p:cNvPr id="25" name="Group 24">
              <a:extLst>
                <a:ext uri="{FF2B5EF4-FFF2-40B4-BE49-F238E27FC236}">
                  <a16:creationId xmlns:a16="http://schemas.microsoft.com/office/drawing/2014/main" id="{786FDD11-5574-4AE4-A185-A1C21504C6E3}"/>
                </a:ext>
              </a:extLst>
            </p:cNvPr>
            <p:cNvGrpSpPr/>
            <p:nvPr/>
          </p:nvGrpSpPr>
          <p:grpSpPr>
            <a:xfrm>
              <a:off x="779647" y="562173"/>
              <a:ext cx="10247763" cy="4751801"/>
              <a:chOff x="1127279" y="2277551"/>
              <a:chExt cx="10247763" cy="4751801"/>
            </a:xfrm>
          </p:grpSpPr>
          <p:grpSp>
            <p:nvGrpSpPr>
              <p:cNvPr id="24" name="Group 23">
                <a:extLst>
                  <a:ext uri="{FF2B5EF4-FFF2-40B4-BE49-F238E27FC236}">
                    <a16:creationId xmlns:a16="http://schemas.microsoft.com/office/drawing/2014/main" id="{FEE1FA1A-EEB2-4A13-BDAD-607527053209}"/>
                  </a:ext>
                </a:extLst>
              </p:cNvPr>
              <p:cNvGrpSpPr/>
              <p:nvPr/>
            </p:nvGrpSpPr>
            <p:grpSpPr>
              <a:xfrm>
                <a:off x="1127279" y="2277551"/>
                <a:ext cx="10247763" cy="4751801"/>
                <a:chOff x="1127279" y="1521639"/>
                <a:chExt cx="10247763" cy="4751801"/>
              </a:xfrm>
            </p:grpSpPr>
            <p:grpSp>
              <p:nvGrpSpPr>
                <p:cNvPr id="22" name="Group 21">
                  <a:extLst>
                    <a:ext uri="{FF2B5EF4-FFF2-40B4-BE49-F238E27FC236}">
                      <a16:creationId xmlns:a16="http://schemas.microsoft.com/office/drawing/2014/main" id="{93039D0A-4263-4291-A9DD-E46E39CF8004}"/>
                    </a:ext>
                  </a:extLst>
                </p:cNvPr>
                <p:cNvGrpSpPr/>
                <p:nvPr/>
              </p:nvGrpSpPr>
              <p:grpSpPr>
                <a:xfrm>
                  <a:off x="1127279" y="1521639"/>
                  <a:ext cx="10247763" cy="4751801"/>
                  <a:chOff x="517679" y="1533847"/>
                  <a:chExt cx="10247763" cy="4751801"/>
                </a:xfrm>
              </p:grpSpPr>
              <p:sp>
                <p:nvSpPr>
                  <p:cNvPr id="11" name="Cloud 10">
                    <a:extLst>
                      <a:ext uri="{FF2B5EF4-FFF2-40B4-BE49-F238E27FC236}">
                        <a16:creationId xmlns:a16="http://schemas.microsoft.com/office/drawing/2014/main" id="{6D2DA697-C67B-4D6A-A1EC-561F80945B48}"/>
                      </a:ext>
                    </a:extLst>
                  </p:cNvPr>
                  <p:cNvSpPr/>
                  <p:nvPr/>
                </p:nvSpPr>
                <p:spPr>
                  <a:xfrm>
                    <a:off x="6941574" y="2418736"/>
                    <a:ext cx="3823868" cy="2777047"/>
                  </a:xfrm>
                  <a:prstGeom prst="cloud">
                    <a:avLst/>
                  </a:prstGeom>
                  <a:solidFill>
                    <a:schemeClr val="accent5">
                      <a:lumMod val="50000"/>
                    </a:schemeClr>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Intelligent Change Detection System (ICDS)</a:t>
                    </a:r>
                  </a:p>
                </p:txBody>
              </p:sp>
              <p:sp>
                <p:nvSpPr>
                  <p:cNvPr id="8" name="Arrow: U-Turn 7">
                    <a:extLst>
                      <a:ext uri="{FF2B5EF4-FFF2-40B4-BE49-F238E27FC236}">
                        <a16:creationId xmlns:a16="http://schemas.microsoft.com/office/drawing/2014/main" id="{5E5B2523-ECBB-404F-BF02-786B50EE3075}"/>
                      </a:ext>
                    </a:extLst>
                  </p:cNvPr>
                  <p:cNvSpPr/>
                  <p:nvPr/>
                </p:nvSpPr>
                <p:spPr>
                  <a:xfrm>
                    <a:off x="1927123" y="1533847"/>
                    <a:ext cx="7354529" cy="1445328"/>
                  </a:xfrm>
                  <a:prstGeom prst="uturnArrow">
                    <a:avLst>
                      <a:gd name="adj1" fmla="val 25000"/>
                      <a:gd name="adj2" fmla="val 25000"/>
                      <a:gd name="adj3" fmla="val 39154"/>
                      <a:gd name="adj4" fmla="val 42574"/>
                      <a:gd name="adj5" fmla="val 75000"/>
                    </a:avLst>
                  </a:prstGeom>
                  <a:solidFill>
                    <a:schemeClr val="tx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Rounded Corners 8">
                    <a:extLst>
                      <a:ext uri="{FF2B5EF4-FFF2-40B4-BE49-F238E27FC236}">
                        <a16:creationId xmlns:a16="http://schemas.microsoft.com/office/drawing/2014/main" id="{8F13BE5A-C713-480E-BB68-B57F995B6735}"/>
                      </a:ext>
                    </a:extLst>
                  </p:cNvPr>
                  <p:cNvSpPr/>
                  <p:nvPr/>
                </p:nvSpPr>
                <p:spPr>
                  <a:xfrm>
                    <a:off x="517679" y="2125161"/>
                    <a:ext cx="3257345" cy="1639843"/>
                  </a:xfrm>
                  <a:prstGeom prst="round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U-Turn 16">
                    <a:extLst>
                      <a:ext uri="{FF2B5EF4-FFF2-40B4-BE49-F238E27FC236}">
                        <a16:creationId xmlns:a16="http://schemas.microsoft.com/office/drawing/2014/main" id="{23BD2561-CF78-4E95-96FA-2E93E3248900}"/>
                      </a:ext>
                    </a:extLst>
                  </p:cNvPr>
                  <p:cNvSpPr/>
                  <p:nvPr/>
                </p:nvSpPr>
                <p:spPr>
                  <a:xfrm flipV="1">
                    <a:off x="1927123" y="4840320"/>
                    <a:ext cx="7354529" cy="1445328"/>
                  </a:xfrm>
                  <a:prstGeom prst="uturnArrow">
                    <a:avLst>
                      <a:gd name="adj1" fmla="val 25000"/>
                      <a:gd name="adj2" fmla="val 25000"/>
                      <a:gd name="adj3" fmla="val 39154"/>
                      <a:gd name="adj4" fmla="val 42574"/>
                      <a:gd name="adj5" fmla="val 75000"/>
                    </a:avLst>
                  </a:prstGeom>
                  <a:solidFill>
                    <a:schemeClr val="tx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1" name="Group 20">
                    <a:extLst>
                      <a:ext uri="{FF2B5EF4-FFF2-40B4-BE49-F238E27FC236}">
                        <a16:creationId xmlns:a16="http://schemas.microsoft.com/office/drawing/2014/main" id="{08CCEBFA-E641-4A89-81A3-DACE88EFCE37}"/>
                      </a:ext>
                    </a:extLst>
                  </p:cNvPr>
                  <p:cNvGrpSpPr/>
                  <p:nvPr/>
                </p:nvGrpSpPr>
                <p:grpSpPr>
                  <a:xfrm>
                    <a:off x="517679" y="3990903"/>
                    <a:ext cx="3257345" cy="1639843"/>
                    <a:chOff x="517679" y="3990903"/>
                    <a:chExt cx="3257345" cy="1639843"/>
                  </a:xfrm>
                </p:grpSpPr>
                <p:sp>
                  <p:nvSpPr>
                    <p:cNvPr id="15" name="Rectangle: Rounded Corners 14">
                      <a:extLst>
                        <a:ext uri="{FF2B5EF4-FFF2-40B4-BE49-F238E27FC236}">
                          <a16:creationId xmlns:a16="http://schemas.microsoft.com/office/drawing/2014/main" id="{EAD8BCFA-4418-45F2-AC78-B45CC384D44A}"/>
                        </a:ext>
                      </a:extLst>
                    </p:cNvPr>
                    <p:cNvSpPr/>
                    <p:nvPr/>
                  </p:nvSpPr>
                  <p:spPr>
                    <a:xfrm>
                      <a:off x="517679" y="3990903"/>
                      <a:ext cx="3257345" cy="1639843"/>
                    </a:xfrm>
                    <a:prstGeom prst="round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43ECC8F-3FC8-4F3B-A258-C5C821567569}"/>
                        </a:ext>
                      </a:extLst>
                    </p:cNvPr>
                    <p:cNvSpPr/>
                    <p:nvPr/>
                  </p:nvSpPr>
                  <p:spPr>
                    <a:xfrm>
                      <a:off x="1557854" y="4274169"/>
                      <a:ext cx="1176993" cy="1040152"/>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 name="Rectangle 22">
                  <a:extLst>
                    <a:ext uri="{FF2B5EF4-FFF2-40B4-BE49-F238E27FC236}">
                      <a16:creationId xmlns:a16="http://schemas.microsoft.com/office/drawing/2014/main" id="{5B68352A-909B-4B81-889F-0EE63CCC0E2B}"/>
                    </a:ext>
                  </a:extLst>
                </p:cNvPr>
                <p:cNvSpPr/>
                <p:nvPr/>
              </p:nvSpPr>
              <p:spPr>
                <a:xfrm>
                  <a:off x="1694066" y="5422473"/>
                  <a:ext cx="2123768" cy="225900"/>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a:effectLst>
                  <a:outerShdw blurRad="149987" dist="250190" dir="8460000" algn="ctr">
                    <a:srgbClr val="000000">
                      <a:alpha val="28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51267382-8902-4FBD-BCC1-FD1064F183DA}"/>
                  </a:ext>
                </a:extLst>
              </p:cNvPr>
              <p:cNvSpPr txBox="1"/>
              <p:nvPr/>
            </p:nvSpPr>
            <p:spPr>
              <a:xfrm>
                <a:off x="3172750" y="2277551"/>
                <a:ext cx="5846500" cy="369332"/>
              </a:xfrm>
              <a:prstGeom prst="rect">
                <a:avLst/>
              </a:prstGeom>
              <a:noFill/>
            </p:spPr>
            <p:txBody>
              <a:bodyPr wrap="square" rtlCol="0">
                <a:spAutoFit/>
              </a:bodyPr>
              <a:lstStyle/>
              <a:p>
                <a:r>
                  <a:rPr lang="en-US" b="1" dirty="0">
                    <a:solidFill>
                      <a:schemeClr val="bg1"/>
                    </a:solidFill>
                    <a:latin typeface="Times New Roman" panose="02020603050405020304" pitchFamily="18" charset="0"/>
                    <a:cs typeface="Times New Roman" panose="02020603050405020304" pitchFamily="18" charset="0"/>
                  </a:rPr>
                  <a:t>MPATH Full Parameter List &amp; Synchronized Timestamp</a:t>
                </a:r>
              </a:p>
            </p:txBody>
          </p:sp>
        </p:grpSp>
        <p:sp>
          <p:nvSpPr>
            <p:cNvPr id="19" name="TextBox 18">
              <a:extLst>
                <a:ext uri="{FF2B5EF4-FFF2-40B4-BE49-F238E27FC236}">
                  <a16:creationId xmlns:a16="http://schemas.microsoft.com/office/drawing/2014/main" id="{D3BCF39F-39B2-4DD3-A588-61D29B70D6F0}"/>
                </a:ext>
              </a:extLst>
            </p:cNvPr>
            <p:cNvSpPr txBox="1"/>
            <p:nvPr/>
          </p:nvSpPr>
          <p:spPr>
            <a:xfrm>
              <a:off x="3309359" y="4944642"/>
              <a:ext cx="5113992" cy="369332"/>
            </a:xfrm>
            <a:prstGeom prst="rect">
              <a:avLst/>
            </a:prstGeom>
            <a:noFill/>
          </p:spPr>
          <p:txBody>
            <a:bodyPr wrap="square" rtlCol="0">
              <a:spAutoFit/>
            </a:bodyPr>
            <a:lstStyle/>
            <a:p>
              <a:r>
                <a:rPr lang="en-US" b="1" dirty="0">
                  <a:solidFill>
                    <a:schemeClr val="bg1"/>
                  </a:solidFill>
                  <a:latin typeface="Times New Roman" panose="02020603050405020304" pitchFamily="18" charset="0"/>
                  <a:cs typeface="Times New Roman" panose="02020603050405020304" pitchFamily="18" charset="0"/>
                </a:rPr>
                <a:t>Left &amp; Right Eye Gaze Data + Device Timestamp</a:t>
              </a:r>
            </a:p>
          </p:txBody>
        </p:sp>
      </p:grpSp>
    </p:spTree>
    <p:extLst>
      <p:ext uri="{BB962C8B-B14F-4D97-AF65-F5344CB8AC3E}">
        <p14:creationId xmlns:p14="http://schemas.microsoft.com/office/powerpoint/2010/main" val="3480339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BEE82A9-F76B-4555-95BA-6A53300B00B3}"/>
              </a:ext>
            </a:extLst>
          </p:cNvPr>
          <p:cNvSpPr>
            <a:spLocks noGrp="1"/>
          </p:cNvSpPr>
          <p:nvPr>
            <p:ph type="sldNum" sz="quarter" idx="12"/>
          </p:nvPr>
        </p:nvSpPr>
        <p:spPr/>
        <p:txBody>
          <a:bodyPr/>
          <a:lstStyle/>
          <a:p>
            <a:pPr defTabSz="1219170" fontAlgn="base">
              <a:spcBef>
                <a:spcPct val="0"/>
              </a:spcBef>
              <a:spcAft>
                <a:spcPct val="0"/>
              </a:spcAft>
              <a:defRPr/>
            </a:pPr>
            <a:fld id="{B586D440-F702-449A-AAC2-9ACFF17038B8}" type="slidenum">
              <a:rPr lang="en-US">
                <a:solidFill>
                  <a:prstClr val="black"/>
                </a:solidFill>
                <a:latin typeface="Arial" charset="0"/>
                <a:ea typeface="ＭＳ Ｐゴシック" charset="-128"/>
                <a:cs typeface="Arial" charset="0"/>
              </a:rPr>
              <a:pPr defTabSz="1219170" fontAlgn="base">
                <a:spcBef>
                  <a:spcPct val="0"/>
                </a:spcBef>
                <a:spcAft>
                  <a:spcPct val="0"/>
                </a:spcAft>
                <a:defRPr/>
              </a:pPr>
              <a:t>11</a:t>
            </a:fld>
            <a:endParaRPr lang="en-US">
              <a:solidFill>
                <a:prstClr val="black"/>
              </a:solidFill>
              <a:latin typeface="Arial" charset="0"/>
              <a:ea typeface="ＭＳ Ｐゴシック" charset="-128"/>
              <a:cs typeface="Arial" charset="0"/>
            </a:endParaRPr>
          </a:p>
        </p:txBody>
      </p:sp>
      <p:pic>
        <p:nvPicPr>
          <p:cNvPr id="12" name="Picture 11" descr="Logo, icon&#10;&#10;Description automatically generated">
            <a:extLst>
              <a:ext uri="{FF2B5EF4-FFF2-40B4-BE49-F238E27FC236}">
                <a16:creationId xmlns:a16="http://schemas.microsoft.com/office/drawing/2014/main" id="{64AB7F56-DF24-4E26-928F-6DE77CAF7A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69" y="10850"/>
            <a:ext cx="884020" cy="762760"/>
          </a:xfrm>
          <a:prstGeom prst="rect">
            <a:avLst/>
          </a:prstGeom>
        </p:spPr>
      </p:pic>
      <p:sp>
        <p:nvSpPr>
          <p:cNvPr id="13" name="TextBox 12">
            <a:extLst>
              <a:ext uri="{FF2B5EF4-FFF2-40B4-BE49-F238E27FC236}">
                <a16:creationId xmlns:a16="http://schemas.microsoft.com/office/drawing/2014/main" id="{F2A51B34-08FC-4772-9899-BA54D7D2AFE0}"/>
              </a:ext>
            </a:extLst>
          </p:cNvPr>
          <p:cNvSpPr txBox="1"/>
          <p:nvPr/>
        </p:nvSpPr>
        <p:spPr>
          <a:xfrm>
            <a:off x="779647" y="253730"/>
            <a:ext cx="2129044" cy="307777"/>
          </a:xfrm>
          <a:prstGeom prst="rect">
            <a:avLst/>
          </a:prstGeom>
          <a:noFill/>
        </p:spPr>
        <p:txBody>
          <a:bodyPr wrap="none" rtlCol="0">
            <a:spAutoFit/>
          </a:bodyPr>
          <a:lstStyle/>
          <a:p>
            <a:r>
              <a:rPr lang="en-US" sz="1400" b="1" dirty="0">
                <a:latin typeface="Times New Roman" panose="02020603050405020304" pitchFamily="18" charset="0"/>
                <a:cs typeface="Times New Roman" panose="02020603050405020304" pitchFamily="18" charset="0"/>
              </a:rPr>
              <a:t>Langley Research Center</a:t>
            </a:r>
          </a:p>
        </p:txBody>
      </p:sp>
      <p:grpSp>
        <p:nvGrpSpPr>
          <p:cNvPr id="5" name="Group 4">
            <a:extLst>
              <a:ext uri="{FF2B5EF4-FFF2-40B4-BE49-F238E27FC236}">
                <a16:creationId xmlns:a16="http://schemas.microsoft.com/office/drawing/2014/main" id="{47D661A6-2FF3-4768-8A0E-912D2160CDF0}"/>
              </a:ext>
            </a:extLst>
          </p:cNvPr>
          <p:cNvGrpSpPr/>
          <p:nvPr/>
        </p:nvGrpSpPr>
        <p:grpSpPr>
          <a:xfrm>
            <a:off x="0" y="466141"/>
            <a:ext cx="12192000" cy="469187"/>
            <a:chOff x="999406" y="545881"/>
            <a:chExt cx="10250231" cy="469187"/>
          </a:xfrm>
        </p:grpSpPr>
        <p:sp>
          <p:nvSpPr>
            <p:cNvPr id="6" name="TextBox 5">
              <a:extLst>
                <a:ext uri="{FF2B5EF4-FFF2-40B4-BE49-F238E27FC236}">
                  <a16:creationId xmlns:a16="http://schemas.microsoft.com/office/drawing/2014/main" id="{3FD2D630-9F18-4CDD-9D00-45F7A2C9FF78}"/>
                </a:ext>
              </a:extLst>
            </p:cNvPr>
            <p:cNvSpPr txBox="1"/>
            <p:nvPr/>
          </p:nvSpPr>
          <p:spPr>
            <a:xfrm>
              <a:off x="4370127" y="545881"/>
              <a:ext cx="3508790" cy="461665"/>
            </a:xfrm>
            <a:prstGeom prst="rect">
              <a:avLst/>
            </a:prstGeom>
            <a:noFill/>
          </p:spPr>
          <p:txBody>
            <a:bodyPr wrap="square" rtlCol="0">
              <a:spAutoFit/>
            </a:bodyPr>
            <a:lstStyle/>
            <a:p>
              <a:r>
                <a:rPr lang="en-US" sz="2400" b="1" dirty="0">
                  <a:effectLst/>
                  <a:latin typeface="Times New Roman" panose="02020603050405020304" pitchFamily="18" charset="0"/>
                  <a:ea typeface="SimSun" panose="02010600030101010101" pitchFamily="2" charset="-122"/>
                  <a:cs typeface="Times New Roman" panose="02020603050405020304" pitchFamily="18" charset="0"/>
                </a:rPr>
                <a:t>ICDS Component Integration:</a:t>
              </a:r>
              <a:endParaRPr lang="en-US" sz="2400" b="1" dirty="0">
                <a:latin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F022B598-5A99-45C0-A834-DC1A9EAF15F0}"/>
                </a:ext>
              </a:extLst>
            </p:cNvPr>
            <p:cNvCxnSpPr/>
            <p:nvPr/>
          </p:nvCxnSpPr>
          <p:spPr>
            <a:xfrm>
              <a:off x="999406" y="1015068"/>
              <a:ext cx="10250231" cy="0"/>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624646C4-A834-44A7-AC91-F6E1F267E2CF}"/>
              </a:ext>
            </a:extLst>
          </p:cNvPr>
          <p:cNvSpPr txBox="1"/>
          <p:nvPr/>
        </p:nvSpPr>
        <p:spPr>
          <a:xfrm>
            <a:off x="1890960" y="2025507"/>
            <a:ext cx="8410080" cy="2806987"/>
          </a:xfrm>
          <a:prstGeom prst="rect">
            <a:avLst/>
          </a:prstGeom>
          <a:noFill/>
        </p:spPr>
        <p:txBody>
          <a:bodyPr wrap="square" rtlCol="0">
            <a:spAutoFit/>
          </a:bodyPr>
          <a:lstStyle/>
          <a:p>
            <a:pPr marL="285750" indent="-285750">
              <a:lnSpc>
                <a:spcPct val="150000"/>
              </a:lnSpc>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Integration:</a:t>
            </a:r>
            <a:r>
              <a:rPr lang="en-US" sz="1200" dirty="0">
                <a:latin typeface="Times New Roman" panose="02020603050405020304" pitchFamily="18" charset="0"/>
                <a:cs typeface="Times New Roman" panose="02020603050405020304" pitchFamily="18" charset="0"/>
              </a:rPr>
              <a:t> </a:t>
            </a:r>
          </a:p>
          <a:p>
            <a:pPr marL="742950" lvl="1" indent="-285750" algn="just">
              <a:lnSpc>
                <a:spcPct val="150000"/>
              </a:lnSpc>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Thus far, both the hardware and software of  </a:t>
            </a:r>
            <a:r>
              <a:rPr lang="en-US" sz="2000" dirty="0" err="1">
                <a:latin typeface="Times New Roman" panose="02020603050405020304" pitchFamily="18" charset="0"/>
                <a:cs typeface="Times New Roman" panose="02020603050405020304" pitchFamily="18" charset="0"/>
              </a:rPr>
              <a:t>Tobii</a:t>
            </a:r>
            <a:r>
              <a:rPr lang="en-US" sz="2000" dirty="0">
                <a:latin typeface="Times New Roman" panose="02020603050405020304" pitchFamily="18" charset="0"/>
                <a:cs typeface="Times New Roman" panose="02020603050405020304" pitchFamily="18" charset="0"/>
              </a:rPr>
              <a:t> Eye Tracker Sensor, RTDA, and ICDS IMA has taken place. </a:t>
            </a:r>
          </a:p>
          <a:p>
            <a:pPr marL="742950" lvl="1" indent="-285750" algn="just">
              <a:lnSpc>
                <a:spcPct val="150000"/>
              </a:lnSpc>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The system’s autonomous trigger streams data to the RTDA for real-time dissemination to the ICDS for real-time prediction of relevant data, while also directing that same data to warehouses for future use. </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3098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BEE82A9-F76B-4555-95BA-6A53300B00B3}"/>
              </a:ext>
            </a:extLst>
          </p:cNvPr>
          <p:cNvSpPr>
            <a:spLocks noGrp="1"/>
          </p:cNvSpPr>
          <p:nvPr>
            <p:ph type="sldNum" sz="quarter" idx="12"/>
          </p:nvPr>
        </p:nvSpPr>
        <p:spPr/>
        <p:txBody>
          <a:bodyPr/>
          <a:lstStyle/>
          <a:p>
            <a:pPr defTabSz="1219170" fontAlgn="base">
              <a:spcBef>
                <a:spcPct val="0"/>
              </a:spcBef>
              <a:spcAft>
                <a:spcPct val="0"/>
              </a:spcAft>
              <a:defRPr/>
            </a:pPr>
            <a:fld id="{B586D440-F702-449A-AAC2-9ACFF17038B8}" type="slidenum">
              <a:rPr lang="en-US">
                <a:solidFill>
                  <a:prstClr val="black"/>
                </a:solidFill>
                <a:latin typeface="Arial" charset="0"/>
                <a:ea typeface="ＭＳ Ｐゴシック" charset="-128"/>
                <a:cs typeface="Arial" charset="0"/>
              </a:rPr>
              <a:pPr defTabSz="1219170" fontAlgn="base">
                <a:spcBef>
                  <a:spcPct val="0"/>
                </a:spcBef>
                <a:spcAft>
                  <a:spcPct val="0"/>
                </a:spcAft>
                <a:defRPr/>
              </a:pPr>
              <a:t>12</a:t>
            </a:fld>
            <a:endParaRPr lang="en-US">
              <a:solidFill>
                <a:prstClr val="black"/>
              </a:solidFill>
              <a:latin typeface="Arial" charset="0"/>
              <a:ea typeface="ＭＳ Ｐゴシック" charset="-128"/>
              <a:cs typeface="Arial" charset="0"/>
            </a:endParaRPr>
          </a:p>
        </p:txBody>
      </p:sp>
      <p:pic>
        <p:nvPicPr>
          <p:cNvPr id="12" name="Picture 11" descr="Logo, icon&#10;&#10;Description automatically generated">
            <a:extLst>
              <a:ext uri="{FF2B5EF4-FFF2-40B4-BE49-F238E27FC236}">
                <a16:creationId xmlns:a16="http://schemas.microsoft.com/office/drawing/2014/main" id="{64AB7F56-DF24-4E26-928F-6DE77CAF7A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69" y="10850"/>
            <a:ext cx="884020" cy="762760"/>
          </a:xfrm>
          <a:prstGeom prst="rect">
            <a:avLst/>
          </a:prstGeom>
        </p:spPr>
      </p:pic>
      <p:sp>
        <p:nvSpPr>
          <p:cNvPr id="13" name="TextBox 12">
            <a:extLst>
              <a:ext uri="{FF2B5EF4-FFF2-40B4-BE49-F238E27FC236}">
                <a16:creationId xmlns:a16="http://schemas.microsoft.com/office/drawing/2014/main" id="{F2A51B34-08FC-4772-9899-BA54D7D2AFE0}"/>
              </a:ext>
            </a:extLst>
          </p:cNvPr>
          <p:cNvSpPr txBox="1"/>
          <p:nvPr/>
        </p:nvSpPr>
        <p:spPr>
          <a:xfrm>
            <a:off x="779647" y="253730"/>
            <a:ext cx="2129044" cy="307777"/>
          </a:xfrm>
          <a:prstGeom prst="rect">
            <a:avLst/>
          </a:prstGeom>
          <a:noFill/>
        </p:spPr>
        <p:txBody>
          <a:bodyPr wrap="none" rtlCol="0">
            <a:spAutoFit/>
          </a:bodyPr>
          <a:lstStyle/>
          <a:p>
            <a:r>
              <a:rPr lang="en-US" sz="1400" b="1" dirty="0">
                <a:latin typeface="Times New Roman" panose="02020603050405020304" pitchFamily="18" charset="0"/>
                <a:cs typeface="Times New Roman" panose="02020603050405020304" pitchFamily="18" charset="0"/>
              </a:rPr>
              <a:t>Langley Research Center</a:t>
            </a:r>
          </a:p>
        </p:txBody>
      </p:sp>
      <p:grpSp>
        <p:nvGrpSpPr>
          <p:cNvPr id="5" name="Group 4">
            <a:extLst>
              <a:ext uri="{FF2B5EF4-FFF2-40B4-BE49-F238E27FC236}">
                <a16:creationId xmlns:a16="http://schemas.microsoft.com/office/drawing/2014/main" id="{47D661A6-2FF3-4768-8A0E-912D2160CDF0}"/>
              </a:ext>
            </a:extLst>
          </p:cNvPr>
          <p:cNvGrpSpPr/>
          <p:nvPr/>
        </p:nvGrpSpPr>
        <p:grpSpPr>
          <a:xfrm>
            <a:off x="0" y="465674"/>
            <a:ext cx="12192000" cy="469656"/>
            <a:chOff x="999406" y="545412"/>
            <a:chExt cx="10250231" cy="469656"/>
          </a:xfrm>
        </p:grpSpPr>
        <p:sp>
          <p:nvSpPr>
            <p:cNvPr id="6" name="TextBox 5">
              <a:extLst>
                <a:ext uri="{FF2B5EF4-FFF2-40B4-BE49-F238E27FC236}">
                  <a16:creationId xmlns:a16="http://schemas.microsoft.com/office/drawing/2014/main" id="{3FD2D630-9F18-4CDD-9D00-45F7A2C9FF78}"/>
                </a:ext>
              </a:extLst>
            </p:cNvPr>
            <p:cNvSpPr txBox="1"/>
            <p:nvPr/>
          </p:nvSpPr>
          <p:spPr>
            <a:xfrm>
              <a:off x="3867620" y="545412"/>
              <a:ext cx="4513803" cy="461665"/>
            </a:xfrm>
            <a:prstGeom prst="rect">
              <a:avLst/>
            </a:prstGeom>
            <a:noFill/>
          </p:spPr>
          <p:txBody>
            <a:bodyPr wrap="square" rtlCol="0">
              <a:spAutoFit/>
            </a:bodyPr>
            <a:lstStyle/>
            <a:p>
              <a:r>
                <a:rPr lang="en-US" sz="2400" b="1" dirty="0">
                  <a:effectLst/>
                  <a:latin typeface="Times New Roman" panose="02020603050405020304" pitchFamily="18" charset="0"/>
                  <a:ea typeface="SimSun" panose="02010600030101010101" pitchFamily="2" charset="-122"/>
                  <a:cs typeface="Times New Roman" panose="02020603050405020304" pitchFamily="18" charset="0"/>
                </a:rPr>
                <a:t>ICDS Component Future development:</a:t>
              </a:r>
              <a:endParaRPr lang="en-US" sz="2400" b="1" dirty="0">
                <a:latin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F022B598-5A99-45C0-A834-DC1A9EAF15F0}"/>
                </a:ext>
              </a:extLst>
            </p:cNvPr>
            <p:cNvCxnSpPr/>
            <p:nvPr/>
          </p:nvCxnSpPr>
          <p:spPr>
            <a:xfrm>
              <a:off x="999406" y="1015068"/>
              <a:ext cx="10250231" cy="0"/>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624646C4-A834-44A7-AC91-F6E1F267E2CF}"/>
              </a:ext>
            </a:extLst>
          </p:cNvPr>
          <p:cNvSpPr txBox="1"/>
          <p:nvPr/>
        </p:nvSpPr>
        <p:spPr>
          <a:xfrm>
            <a:off x="1653403" y="1333010"/>
            <a:ext cx="8885195" cy="4191981"/>
          </a:xfrm>
          <a:prstGeom prst="rect">
            <a:avLst/>
          </a:prstGeom>
          <a:noFill/>
        </p:spPr>
        <p:txBody>
          <a:bodyPr wrap="square" rtlCol="0">
            <a:spAutoFit/>
          </a:bodyPr>
          <a:lstStyle/>
          <a:p>
            <a:pPr marL="285750" indent="-285750">
              <a:lnSpc>
                <a:spcPct val="150000"/>
              </a:lnSpc>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Future Development and Use: </a:t>
            </a:r>
          </a:p>
          <a:p>
            <a:pPr marL="742950" lvl="1" indent="-285750" algn="just">
              <a:lnSpc>
                <a:spcPct val="150000"/>
              </a:lnSpc>
              <a:buFont typeface="Wingdings" panose="05000000000000000000" pitchFamily="2" charset="2"/>
              <a:buChar char="§"/>
            </a:pPr>
            <a:r>
              <a:rPr lang="en-US" sz="2000" kern="1600" dirty="0">
                <a:effectLst/>
                <a:latin typeface="Times New Roman" panose="02020603050405020304" pitchFamily="18" charset="0"/>
                <a:ea typeface="Times New Roman" panose="02020603050405020304" pitchFamily="18" charset="0"/>
              </a:rPr>
              <a:t>Three of the four components that comprise the ICDS (</a:t>
            </a:r>
            <a:r>
              <a:rPr lang="en-US" sz="2000" kern="1600" dirty="0" err="1">
                <a:effectLst/>
                <a:latin typeface="Times New Roman" panose="02020603050405020304" pitchFamily="18" charset="0"/>
                <a:ea typeface="Times New Roman" panose="02020603050405020304" pitchFamily="18" charset="0"/>
              </a:rPr>
              <a:t>Tobii</a:t>
            </a:r>
            <a:r>
              <a:rPr lang="en-US" sz="2000" kern="1600" dirty="0">
                <a:effectLst/>
                <a:latin typeface="Times New Roman" panose="02020603050405020304" pitchFamily="18" charset="0"/>
                <a:ea typeface="Times New Roman" panose="02020603050405020304" pitchFamily="18" charset="0"/>
              </a:rPr>
              <a:t> Eye Tracker, </a:t>
            </a:r>
            <a:r>
              <a:rPr lang="en-US" sz="2000" kern="1600" dirty="0" err="1">
                <a:effectLst/>
                <a:latin typeface="Times New Roman" panose="02020603050405020304" pitchFamily="18" charset="0"/>
                <a:ea typeface="Times New Roman" panose="02020603050405020304" pitchFamily="18" charset="0"/>
              </a:rPr>
              <a:t>MAVProxy</a:t>
            </a:r>
            <a:r>
              <a:rPr lang="en-US" sz="2000" kern="1600" dirty="0">
                <a:effectLst/>
                <a:latin typeface="Times New Roman" panose="02020603050405020304" pitchFamily="18" charset="0"/>
                <a:ea typeface="Times New Roman" panose="02020603050405020304" pitchFamily="18" charset="0"/>
              </a:rPr>
              <a:t>, RTDA) have gone through preliminary development and testing.</a:t>
            </a:r>
          </a:p>
          <a:p>
            <a:pPr marL="742950" lvl="1" indent="-285750" algn="just">
              <a:lnSpc>
                <a:spcPct val="150000"/>
              </a:lnSpc>
              <a:buFont typeface="Wingdings" panose="05000000000000000000" pitchFamily="2" charset="2"/>
              <a:buChar char="§"/>
            </a:pPr>
            <a:r>
              <a:rPr lang="en-US" sz="2000" kern="1600" dirty="0">
                <a:effectLst/>
                <a:latin typeface="Times New Roman" panose="02020603050405020304" pitchFamily="18" charset="0"/>
                <a:ea typeface="Times New Roman" panose="02020603050405020304" pitchFamily="18" charset="0"/>
              </a:rPr>
              <a:t>The fourth component (ICDS IMA) has yet to be tested due in part to incomplete system integration. </a:t>
            </a:r>
          </a:p>
          <a:p>
            <a:pPr marL="742950" lvl="1" indent="-285750" algn="just">
              <a:lnSpc>
                <a:spcPct val="150000"/>
              </a:lnSpc>
              <a:buFont typeface="Wingdings" panose="05000000000000000000" pitchFamily="2" charset="2"/>
              <a:buChar char="§"/>
            </a:pPr>
            <a:r>
              <a:rPr lang="en-US" sz="2000" kern="1600" dirty="0">
                <a:effectLst/>
                <a:latin typeface="Times New Roman" panose="02020603050405020304" pitchFamily="18" charset="0"/>
                <a:ea typeface="Times New Roman" panose="02020603050405020304" pitchFamily="18" charset="0"/>
              </a:rPr>
              <a:t>Therefore, in addition to training and testing the ICDS IMA with data from the system’s data sources (</a:t>
            </a:r>
            <a:r>
              <a:rPr lang="en-US" sz="2000" kern="1600" dirty="0" err="1">
                <a:effectLst/>
                <a:latin typeface="Times New Roman" panose="02020603050405020304" pitchFamily="18" charset="0"/>
                <a:ea typeface="Times New Roman" panose="02020603050405020304" pitchFamily="18" charset="0"/>
              </a:rPr>
              <a:t>Tobii</a:t>
            </a:r>
            <a:r>
              <a:rPr lang="en-US" sz="2000" kern="1600" dirty="0">
                <a:effectLst/>
                <a:latin typeface="Times New Roman" panose="02020603050405020304" pitchFamily="18" charset="0"/>
                <a:ea typeface="Times New Roman" panose="02020603050405020304" pitchFamily="18" charset="0"/>
              </a:rPr>
              <a:t> Eye Tracker, </a:t>
            </a:r>
            <a:r>
              <a:rPr lang="en-US" sz="2000" kern="1600" dirty="0" err="1">
                <a:effectLst/>
                <a:latin typeface="Times New Roman" panose="02020603050405020304" pitchFamily="18" charset="0"/>
                <a:ea typeface="Times New Roman" panose="02020603050405020304" pitchFamily="18" charset="0"/>
              </a:rPr>
              <a:t>MAVProxy</a:t>
            </a:r>
            <a:r>
              <a:rPr lang="en-US" sz="2000" kern="1600" dirty="0">
                <a:effectLst/>
                <a:latin typeface="Times New Roman" panose="02020603050405020304" pitchFamily="18" charset="0"/>
                <a:ea typeface="Times New Roman" panose="02020603050405020304" pitchFamily="18" charset="0"/>
              </a:rPr>
              <a:t>), there is a need to integrate the ICDS IMA with the other system components and retrain and retest.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0338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BEE82A9-F76B-4555-95BA-6A53300B00B3}"/>
              </a:ext>
            </a:extLst>
          </p:cNvPr>
          <p:cNvSpPr>
            <a:spLocks noGrp="1"/>
          </p:cNvSpPr>
          <p:nvPr>
            <p:ph type="sldNum" sz="quarter" idx="12"/>
          </p:nvPr>
        </p:nvSpPr>
        <p:spPr/>
        <p:txBody>
          <a:bodyPr/>
          <a:lstStyle/>
          <a:p>
            <a:pPr defTabSz="1219170" fontAlgn="base">
              <a:spcBef>
                <a:spcPct val="0"/>
              </a:spcBef>
              <a:spcAft>
                <a:spcPct val="0"/>
              </a:spcAft>
              <a:defRPr/>
            </a:pPr>
            <a:fld id="{B586D440-F702-449A-AAC2-9ACFF17038B8}" type="slidenum">
              <a:rPr lang="en-US">
                <a:solidFill>
                  <a:prstClr val="black"/>
                </a:solidFill>
                <a:latin typeface="Arial" charset="0"/>
                <a:ea typeface="ＭＳ Ｐゴシック" charset="-128"/>
                <a:cs typeface="Arial" charset="0"/>
              </a:rPr>
              <a:pPr defTabSz="1219170" fontAlgn="base">
                <a:spcBef>
                  <a:spcPct val="0"/>
                </a:spcBef>
                <a:spcAft>
                  <a:spcPct val="0"/>
                </a:spcAft>
                <a:defRPr/>
              </a:pPr>
              <a:t>13</a:t>
            </a:fld>
            <a:endParaRPr lang="en-US">
              <a:solidFill>
                <a:prstClr val="black"/>
              </a:solidFill>
              <a:latin typeface="Arial" charset="0"/>
              <a:ea typeface="ＭＳ Ｐゴシック" charset="-128"/>
              <a:cs typeface="Arial" charset="0"/>
            </a:endParaRPr>
          </a:p>
        </p:txBody>
      </p:sp>
      <p:pic>
        <p:nvPicPr>
          <p:cNvPr id="12" name="Picture 11" descr="Logo, icon&#10;&#10;Description automatically generated">
            <a:extLst>
              <a:ext uri="{FF2B5EF4-FFF2-40B4-BE49-F238E27FC236}">
                <a16:creationId xmlns:a16="http://schemas.microsoft.com/office/drawing/2014/main" id="{64AB7F56-DF24-4E26-928F-6DE77CAF7A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69" y="10850"/>
            <a:ext cx="884020" cy="762760"/>
          </a:xfrm>
          <a:prstGeom prst="rect">
            <a:avLst/>
          </a:prstGeom>
        </p:spPr>
      </p:pic>
      <p:sp>
        <p:nvSpPr>
          <p:cNvPr id="13" name="TextBox 12">
            <a:extLst>
              <a:ext uri="{FF2B5EF4-FFF2-40B4-BE49-F238E27FC236}">
                <a16:creationId xmlns:a16="http://schemas.microsoft.com/office/drawing/2014/main" id="{F2A51B34-08FC-4772-9899-BA54D7D2AFE0}"/>
              </a:ext>
            </a:extLst>
          </p:cNvPr>
          <p:cNvSpPr txBox="1"/>
          <p:nvPr/>
        </p:nvSpPr>
        <p:spPr>
          <a:xfrm>
            <a:off x="779647" y="253730"/>
            <a:ext cx="2129044" cy="307777"/>
          </a:xfrm>
          <a:prstGeom prst="rect">
            <a:avLst/>
          </a:prstGeom>
          <a:noFill/>
        </p:spPr>
        <p:txBody>
          <a:bodyPr wrap="none" rtlCol="0">
            <a:spAutoFit/>
          </a:bodyPr>
          <a:lstStyle/>
          <a:p>
            <a:r>
              <a:rPr lang="en-US" sz="1400" b="1" dirty="0">
                <a:latin typeface="Times New Roman" panose="02020603050405020304" pitchFamily="18" charset="0"/>
                <a:cs typeface="Times New Roman" panose="02020603050405020304" pitchFamily="18" charset="0"/>
              </a:rPr>
              <a:t>Langley Research Center</a:t>
            </a:r>
          </a:p>
        </p:txBody>
      </p:sp>
      <p:grpSp>
        <p:nvGrpSpPr>
          <p:cNvPr id="5" name="Group 4">
            <a:extLst>
              <a:ext uri="{FF2B5EF4-FFF2-40B4-BE49-F238E27FC236}">
                <a16:creationId xmlns:a16="http://schemas.microsoft.com/office/drawing/2014/main" id="{47D661A6-2FF3-4768-8A0E-912D2160CDF0}"/>
              </a:ext>
            </a:extLst>
          </p:cNvPr>
          <p:cNvGrpSpPr/>
          <p:nvPr/>
        </p:nvGrpSpPr>
        <p:grpSpPr>
          <a:xfrm>
            <a:off x="0" y="466142"/>
            <a:ext cx="12192000" cy="469187"/>
            <a:chOff x="999406" y="545881"/>
            <a:chExt cx="6016143" cy="469187"/>
          </a:xfrm>
        </p:grpSpPr>
        <p:sp>
          <p:nvSpPr>
            <p:cNvPr id="6" name="TextBox 5">
              <a:extLst>
                <a:ext uri="{FF2B5EF4-FFF2-40B4-BE49-F238E27FC236}">
                  <a16:creationId xmlns:a16="http://schemas.microsoft.com/office/drawing/2014/main" id="{3FD2D630-9F18-4CDD-9D00-45F7A2C9FF78}"/>
                </a:ext>
              </a:extLst>
            </p:cNvPr>
            <p:cNvSpPr txBox="1"/>
            <p:nvPr/>
          </p:nvSpPr>
          <p:spPr>
            <a:xfrm>
              <a:off x="3159683" y="545881"/>
              <a:ext cx="1695588" cy="461665"/>
            </a:xfrm>
            <a:prstGeom prst="rect">
              <a:avLst/>
            </a:prstGeom>
            <a:noFill/>
          </p:spPr>
          <p:txBody>
            <a:bodyPr wrap="square" rtlCol="0">
              <a:spAutoFit/>
            </a:bodyPr>
            <a:lstStyle/>
            <a:p>
              <a:r>
                <a:rPr lang="en-US" sz="2400" b="1" dirty="0">
                  <a:effectLst/>
                  <a:latin typeface="Times New Roman" panose="02020603050405020304" pitchFamily="18" charset="0"/>
                  <a:ea typeface="SimSun" panose="02010600030101010101" pitchFamily="2" charset="-122"/>
                  <a:cs typeface="Times New Roman" panose="02020603050405020304" pitchFamily="18" charset="0"/>
                </a:rPr>
                <a:t>Questions or Comments:</a:t>
              </a:r>
              <a:endParaRPr lang="en-US" sz="2400" b="1" dirty="0">
                <a:latin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F022B598-5A99-45C0-A834-DC1A9EAF15F0}"/>
                </a:ext>
              </a:extLst>
            </p:cNvPr>
            <p:cNvCxnSpPr>
              <a:cxnSpLocks/>
            </p:cNvCxnSpPr>
            <p:nvPr/>
          </p:nvCxnSpPr>
          <p:spPr>
            <a:xfrm>
              <a:off x="999406" y="1015068"/>
              <a:ext cx="6016143" cy="0"/>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10" name="Picture 9" descr="MCj04238280000[1]">
            <a:extLst>
              <a:ext uri="{FF2B5EF4-FFF2-40B4-BE49-F238E27FC236}">
                <a16:creationId xmlns:a16="http://schemas.microsoft.com/office/drawing/2014/main" id="{E26A8FF0-1123-4617-AD70-EDAFC4AE2D01}"/>
              </a:ext>
            </a:extLst>
          </p:cNvPr>
          <p:cNvPicPr>
            <a:picLocks noChangeAspect="1" noChangeArrowheads="1"/>
          </p:cNvPicPr>
          <p:nvPr/>
        </p:nvPicPr>
        <p:blipFill>
          <a:blip r:embed="rId3" cstate="print"/>
          <a:srcRect/>
          <a:stretch>
            <a:fillRect/>
          </a:stretch>
        </p:blipFill>
        <p:spPr bwMode="auto">
          <a:xfrm>
            <a:off x="4961988" y="2172749"/>
            <a:ext cx="2514600" cy="3038995"/>
          </a:xfrm>
          <a:prstGeom prst="rect">
            <a:avLst/>
          </a:prstGeom>
          <a:noFill/>
          <a:ln w="9525">
            <a:noFill/>
            <a:miter lim="800000"/>
            <a:headEnd/>
            <a:tailEnd/>
          </a:ln>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279540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BEE82A9-F76B-4555-95BA-6A53300B00B3}"/>
              </a:ext>
            </a:extLst>
          </p:cNvPr>
          <p:cNvSpPr>
            <a:spLocks noGrp="1"/>
          </p:cNvSpPr>
          <p:nvPr>
            <p:ph type="sldNum" sz="quarter" idx="12"/>
          </p:nvPr>
        </p:nvSpPr>
        <p:spPr/>
        <p:txBody>
          <a:bodyPr/>
          <a:lstStyle/>
          <a:p>
            <a:pPr defTabSz="1219170" fontAlgn="base">
              <a:spcBef>
                <a:spcPct val="0"/>
              </a:spcBef>
              <a:spcAft>
                <a:spcPct val="0"/>
              </a:spcAft>
              <a:defRPr/>
            </a:pPr>
            <a:fld id="{B586D440-F702-449A-AAC2-9ACFF17038B8}" type="slidenum">
              <a:rPr lang="en-US">
                <a:solidFill>
                  <a:prstClr val="black"/>
                </a:solidFill>
                <a:latin typeface="Arial" charset="0"/>
                <a:ea typeface="ＭＳ Ｐゴシック" charset="-128"/>
                <a:cs typeface="Arial" charset="0"/>
              </a:rPr>
              <a:pPr defTabSz="1219170" fontAlgn="base">
                <a:spcBef>
                  <a:spcPct val="0"/>
                </a:spcBef>
                <a:spcAft>
                  <a:spcPct val="0"/>
                </a:spcAft>
                <a:defRPr/>
              </a:pPr>
              <a:t>14</a:t>
            </a:fld>
            <a:endParaRPr lang="en-US">
              <a:solidFill>
                <a:prstClr val="black"/>
              </a:solidFill>
              <a:latin typeface="Arial" charset="0"/>
              <a:ea typeface="ＭＳ Ｐゴシック" charset="-128"/>
              <a:cs typeface="Arial" charset="0"/>
            </a:endParaRPr>
          </a:p>
        </p:txBody>
      </p:sp>
      <p:pic>
        <p:nvPicPr>
          <p:cNvPr id="12" name="Picture 11" descr="Logo, icon&#10;&#10;Description automatically generated">
            <a:extLst>
              <a:ext uri="{FF2B5EF4-FFF2-40B4-BE49-F238E27FC236}">
                <a16:creationId xmlns:a16="http://schemas.microsoft.com/office/drawing/2014/main" id="{64AB7F56-DF24-4E26-928F-6DE77CAF7A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69" y="10850"/>
            <a:ext cx="884020" cy="762760"/>
          </a:xfrm>
          <a:prstGeom prst="rect">
            <a:avLst/>
          </a:prstGeom>
        </p:spPr>
      </p:pic>
      <p:sp>
        <p:nvSpPr>
          <p:cNvPr id="13" name="TextBox 12">
            <a:extLst>
              <a:ext uri="{FF2B5EF4-FFF2-40B4-BE49-F238E27FC236}">
                <a16:creationId xmlns:a16="http://schemas.microsoft.com/office/drawing/2014/main" id="{F2A51B34-08FC-4772-9899-BA54D7D2AFE0}"/>
              </a:ext>
            </a:extLst>
          </p:cNvPr>
          <p:cNvSpPr txBox="1"/>
          <p:nvPr/>
        </p:nvSpPr>
        <p:spPr>
          <a:xfrm>
            <a:off x="779647" y="253730"/>
            <a:ext cx="2129044" cy="307777"/>
          </a:xfrm>
          <a:prstGeom prst="rect">
            <a:avLst/>
          </a:prstGeom>
          <a:noFill/>
        </p:spPr>
        <p:txBody>
          <a:bodyPr wrap="none" rtlCol="0">
            <a:spAutoFit/>
          </a:bodyPr>
          <a:lstStyle/>
          <a:p>
            <a:r>
              <a:rPr lang="en-US" sz="1400" b="1" dirty="0">
                <a:latin typeface="Times New Roman" panose="02020603050405020304" pitchFamily="18" charset="0"/>
                <a:cs typeface="Times New Roman" panose="02020603050405020304" pitchFamily="18" charset="0"/>
              </a:rPr>
              <a:t>Langley Research Center</a:t>
            </a:r>
          </a:p>
        </p:txBody>
      </p:sp>
      <p:grpSp>
        <p:nvGrpSpPr>
          <p:cNvPr id="5" name="Group 4">
            <a:extLst>
              <a:ext uri="{FF2B5EF4-FFF2-40B4-BE49-F238E27FC236}">
                <a16:creationId xmlns:a16="http://schemas.microsoft.com/office/drawing/2014/main" id="{47D661A6-2FF3-4768-8A0E-912D2160CDF0}"/>
              </a:ext>
            </a:extLst>
          </p:cNvPr>
          <p:cNvGrpSpPr/>
          <p:nvPr/>
        </p:nvGrpSpPr>
        <p:grpSpPr>
          <a:xfrm>
            <a:off x="0" y="466142"/>
            <a:ext cx="12192000" cy="469187"/>
            <a:chOff x="999406" y="545881"/>
            <a:chExt cx="6016143" cy="469187"/>
          </a:xfrm>
        </p:grpSpPr>
        <p:sp>
          <p:nvSpPr>
            <p:cNvPr id="6" name="TextBox 5">
              <a:extLst>
                <a:ext uri="{FF2B5EF4-FFF2-40B4-BE49-F238E27FC236}">
                  <a16:creationId xmlns:a16="http://schemas.microsoft.com/office/drawing/2014/main" id="{3FD2D630-9F18-4CDD-9D00-45F7A2C9FF78}"/>
                </a:ext>
              </a:extLst>
            </p:cNvPr>
            <p:cNvSpPr txBox="1"/>
            <p:nvPr/>
          </p:nvSpPr>
          <p:spPr>
            <a:xfrm>
              <a:off x="2648096" y="545881"/>
              <a:ext cx="2718764" cy="461665"/>
            </a:xfrm>
            <a:prstGeom prst="rect">
              <a:avLst/>
            </a:prstGeom>
            <a:noFill/>
          </p:spPr>
          <p:txBody>
            <a:bodyPr wrap="square" rtlCol="0">
              <a:spAutoFit/>
            </a:bodyPr>
            <a:lstStyle/>
            <a:p>
              <a:r>
                <a:rPr lang="en-US" sz="2400" b="1" dirty="0">
                  <a:effectLst/>
                  <a:latin typeface="Times New Roman" panose="02020603050405020304" pitchFamily="18" charset="0"/>
                  <a:ea typeface="SimSun" panose="02010600030101010101" pitchFamily="2" charset="-122"/>
                  <a:cs typeface="Times New Roman" panose="02020603050405020304" pitchFamily="18" charset="0"/>
                </a:rPr>
                <a:t>Thank you for your time and interest</a:t>
              </a:r>
              <a:endParaRPr lang="en-US" sz="2400" b="1" dirty="0">
                <a:latin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F022B598-5A99-45C0-A834-DC1A9EAF15F0}"/>
                </a:ext>
              </a:extLst>
            </p:cNvPr>
            <p:cNvCxnSpPr>
              <a:cxnSpLocks/>
            </p:cNvCxnSpPr>
            <p:nvPr/>
          </p:nvCxnSpPr>
          <p:spPr>
            <a:xfrm>
              <a:off x="999406" y="1015068"/>
              <a:ext cx="6016143" cy="0"/>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1027" name="Picture 3">
            <a:extLst>
              <a:ext uri="{FF2B5EF4-FFF2-40B4-BE49-F238E27FC236}">
                <a16:creationId xmlns:a16="http://schemas.microsoft.com/office/drawing/2014/main" id="{9F0E4FD3-8ABB-4D3A-A2B0-44B8280D325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9256" y="4531806"/>
            <a:ext cx="3073489" cy="1297863"/>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37D3B1F-1C6F-4DD9-9809-2098CBAA07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2425" y="927807"/>
            <a:ext cx="3867150" cy="378142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548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BEE82A9-F76B-4555-95BA-6A53300B00B3}"/>
              </a:ext>
            </a:extLst>
          </p:cNvPr>
          <p:cNvSpPr>
            <a:spLocks noGrp="1"/>
          </p:cNvSpPr>
          <p:nvPr>
            <p:ph type="sldNum" sz="quarter" idx="12"/>
          </p:nvPr>
        </p:nvSpPr>
        <p:spPr/>
        <p:txBody>
          <a:bodyPr/>
          <a:lstStyle/>
          <a:p>
            <a:pPr defTabSz="1219170" fontAlgn="base">
              <a:spcBef>
                <a:spcPct val="0"/>
              </a:spcBef>
              <a:spcAft>
                <a:spcPct val="0"/>
              </a:spcAft>
              <a:defRPr/>
            </a:pPr>
            <a:fld id="{B586D440-F702-449A-AAC2-9ACFF17038B8}" type="slidenum">
              <a:rPr lang="en-US">
                <a:solidFill>
                  <a:prstClr val="black"/>
                </a:solidFill>
                <a:latin typeface="Arial" charset="0"/>
                <a:ea typeface="ＭＳ Ｐゴシック" charset="-128"/>
                <a:cs typeface="Arial" charset="0"/>
              </a:rPr>
              <a:pPr defTabSz="1219170" fontAlgn="base">
                <a:spcBef>
                  <a:spcPct val="0"/>
                </a:spcBef>
                <a:spcAft>
                  <a:spcPct val="0"/>
                </a:spcAft>
                <a:defRPr/>
              </a:pPr>
              <a:t>2</a:t>
            </a:fld>
            <a:endParaRPr lang="en-US">
              <a:solidFill>
                <a:prstClr val="black"/>
              </a:solidFill>
              <a:latin typeface="Arial" charset="0"/>
              <a:ea typeface="ＭＳ Ｐゴシック" charset="-128"/>
              <a:cs typeface="Arial" charset="0"/>
            </a:endParaRPr>
          </a:p>
        </p:txBody>
      </p:sp>
      <p:pic>
        <p:nvPicPr>
          <p:cNvPr id="12" name="Picture 11" descr="Logo, icon&#10;&#10;Description automatically generated">
            <a:extLst>
              <a:ext uri="{FF2B5EF4-FFF2-40B4-BE49-F238E27FC236}">
                <a16:creationId xmlns:a16="http://schemas.microsoft.com/office/drawing/2014/main" id="{64AB7F56-DF24-4E26-928F-6DE77CAF7A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69" y="10850"/>
            <a:ext cx="884020" cy="762760"/>
          </a:xfrm>
          <a:prstGeom prst="rect">
            <a:avLst/>
          </a:prstGeom>
        </p:spPr>
      </p:pic>
      <p:sp>
        <p:nvSpPr>
          <p:cNvPr id="13" name="TextBox 12">
            <a:extLst>
              <a:ext uri="{FF2B5EF4-FFF2-40B4-BE49-F238E27FC236}">
                <a16:creationId xmlns:a16="http://schemas.microsoft.com/office/drawing/2014/main" id="{F2A51B34-08FC-4772-9899-BA54D7D2AFE0}"/>
              </a:ext>
            </a:extLst>
          </p:cNvPr>
          <p:cNvSpPr txBox="1"/>
          <p:nvPr/>
        </p:nvSpPr>
        <p:spPr>
          <a:xfrm>
            <a:off x="779647" y="253730"/>
            <a:ext cx="2129044" cy="307777"/>
          </a:xfrm>
          <a:prstGeom prst="rect">
            <a:avLst/>
          </a:prstGeom>
          <a:noFill/>
        </p:spPr>
        <p:txBody>
          <a:bodyPr wrap="none" rtlCol="0">
            <a:spAutoFit/>
          </a:bodyPr>
          <a:lstStyle/>
          <a:p>
            <a:r>
              <a:rPr lang="en-US" sz="1400" b="1" dirty="0">
                <a:latin typeface="Times New Roman" panose="02020603050405020304" pitchFamily="18" charset="0"/>
                <a:cs typeface="Times New Roman" panose="02020603050405020304" pitchFamily="18" charset="0"/>
              </a:rPr>
              <a:t>Langley Research Center</a:t>
            </a:r>
          </a:p>
        </p:txBody>
      </p:sp>
      <p:grpSp>
        <p:nvGrpSpPr>
          <p:cNvPr id="5" name="Group 4">
            <a:extLst>
              <a:ext uri="{FF2B5EF4-FFF2-40B4-BE49-F238E27FC236}">
                <a16:creationId xmlns:a16="http://schemas.microsoft.com/office/drawing/2014/main" id="{47D661A6-2FF3-4768-8A0E-912D2160CDF0}"/>
              </a:ext>
            </a:extLst>
          </p:cNvPr>
          <p:cNvGrpSpPr/>
          <p:nvPr/>
        </p:nvGrpSpPr>
        <p:grpSpPr>
          <a:xfrm>
            <a:off x="0" y="482927"/>
            <a:ext cx="12192000" cy="461665"/>
            <a:chOff x="999406" y="562659"/>
            <a:chExt cx="10250231" cy="461665"/>
          </a:xfrm>
        </p:grpSpPr>
        <p:sp>
          <p:nvSpPr>
            <p:cNvPr id="6" name="TextBox 5">
              <a:extLst>
                <a:ext uri="{FF2B5EF4-FFF2-40B4-BE49-F238E27FC236}">
                  <a16:creationId xmlns:a16="http://schemas.microsoft.com/office/drawing/2014/main" id="{3FD2D630-9F18-4CDD-9D00-45F7A2C9FF78}"/>
                </a:ext>
              </a:extLst>
            </p:cNvPr>
            <p:cNvSpPr txBox="1"/>
            <p:nvPr/>
          </p:nvSpPr>
          <p:spPr>
            <a:xfrm>
              <a:off x="4840800" y="562659"/>
              <a:ext cx="2567443" cy="461665"/>
            </a:xfrm>
            <a:prstGeom prst="rect">
              <a:avLst/>
            </a:prstGeom>
            <a:noFill/>
          </p:spPr>
          <p:txBody>
            <a:bodyPr wrap="square" rtlCol="0">
              <a:spAutoFit/>
            </a:bodyPr>
            <a:lstStyle/>
            <a:p>
              <a:r>
                <a:rPr lang="en-US" sz="2400" b="1" dirty="0">
                  <a:effectLst/>
                  <a:latin typeface="Times New Roman" panose="02020603050405020304" pitchFamily="18" charset="0"/>
                  <a:ea typeface="SimSun" panose="02010600030101010101" pitchFamily="2" charset="-122"/>
                  <a:cs typeface="Times New Roman" panose="02020603050405020304" pitchFamily="18" charset="0"/>
                </a:rPr>
                <a:t>Presentation Outline:</a:t>
              </a:r>
              <a:endParaRPr lang="en-US" sz="2400" b="1" dirty="0">
                <a:latin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F022B598-5A99-45C0-A834-DC1A9EAF15F0}"/>
                </a:ext>
              </a:extLst>
            </p:cNvPr>
            <p:cNvCxnSpPr/>
            <p:nvPr/>
          </p:nvCxnSpPr>
          <p:spPr>
            <a:xfrm>
              <a:off x="999406" y="1015068"/>
              <a:ext cx="10250231" cy="0"/>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624646C4-A834-44A7-AC91-F6E1F267E2CF}"/>
              </a:ext>
            </a:extLst>
          </p:cNvPr>
          <p:cNvSpPr txBox="1"/>
          <p:nvPr/>
        </p:nvSpPr>
        <p:spPr>
          <a:xfrm>
            <a:off x="668929" y="1390406"/>
            <a:ext cx="8410080" cy="4401205"/>
          </a:xfrm>
          <a:prstGeom prst="rect">
            <a:avLst/>
          </a:prstGeom>
          <a:noFill/>
        </p:spPr>
        <p:txBody>
          <a:bodyPr wrap="square" rtlCol="0">
            <a:spAutoFit/>
          </a:bodyPr>
          <a:lstStyle/>
          <a:p>
            <a:pPr marL="285750" indent="-285750">
              <a:lnSpc>
                <a:spcPct val="150000"/>
              </a:lnSpc>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The Technical Challenge</a:t>
            </a:r>
          </a:p>
          <a:p>
            <a:pPr marL="285750" indent="-285750">
              <a:lnSpc>
                <a:spcPct val="150000"/>
              </a:lnSpc>
              <a:buFont typeface="Wingdings" panose="05000000000000000000" pitchFamily="2" charset="2"/>
              <a:buChar char="q"/>
            </a:pPr>
            <a:endParaRPr lang="en-US" sz="2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Ground Station Operators &amp; Change Blindness</a:t>
            </a:r>
          </a:p>
          <a:p>
            <a:pPr marL="285750" indent="-285750">
              <a:lnSpc>
                <a:spcPct val="150000"/>
              </a:lnSpc>
              <a:buFont typeface="Wingdings" panose="05000000000000000000" pitchFamily="2" charset="2"/>
              <a:buChar char="q"/>
            </a:pPr>
            <a:endParaRPr lang="en-US" sz="2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Intelligent Change Detection System (ICDS) Architecture</a:t>
            </a:r>
          </a:p>
          <a:p>
            <a:pPr marL="800100" lvl="1" indent="-342900">
              <a:buFont typeface="Wingdings" panose="05000000000000000000" pitchFamily="2" charset="2"/>
              <a:buChar char="§"/>
            </a:pPr>
            <a:endParaRPr lang="en-US" sz="20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ICDS Autonomous Trigger (AT)</a:t>
            </a:r>
          </a:p>
          <a:p>
            <a:pPr marL="800100" lvl="1" indent="-342900">
              <a:lnSpc>
                <a:spcPct val="150000"/>
              </a:lnSpc>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Real-Time Streaming Data Architecture (RTDA)</a:t>
            </a:r>
          </a:p>
          <a:p>
            <a:pPr marL="800100" lvl="1" indent="-342900">
              <a:lnSpc>
                <a:spcPct val="150000"/>
              </a:lnSpc>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ICDS Intelligent Machine Agent (IMA)</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spcBef>
                <a:spcPts val="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ICDS Component Integration and Evaluation</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6813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BEE82A9-F76B-4555-95BA-6A53300B00B3}"/>
              </a:ext>
            </a:extLst>
          </p:cNvPr>
          <p:cNvSpPr>
            <a:spLocks noGrp="1"/>
          </p:cNvSpPr>
          <p:nvPr>
            <p:ph type="sldNum" sz="quarter" idx="12"/>
          </p:nvPr>
        </p:nvSpPr>
        <p:spPr/>
        <p:txBody>
          <a:bodyPr/>
          <a:lstStyle/>
          <a:p>
            <a:pPr defTabSz="1219170" fontAlgn="base">
              <a:spcBef>
                <a:spcPct val="0"/>
              </a:spcBef>
              <a:spcAft>
                <a:spcPct val="0"/>
              </a:spcAft>
              <a:defRPr/>
            </a:pPr>
            <a:fld id="{B586D440-F702-449A-AAC2-9ACFF17038B8}" type="slidenum">
              <a:rPr lang="en-US">
                <a:solidFill>
                  <a:prstClr val="black"/>
                </a:solidFill>
                <a:latin typeface="Arial" charset="0"/>
                <a:ea typeface="ＭＳ Ｐゴシック" charset="-128"/>
                <a:cs typeface="Arial" charset="0"/>
              </a:rPr>
              <a:pPr defTabSz="1219170" fontAlgn="base">
                <a:spcBef>
                  <a:spcPct val="0"/>
                </a:spcBef>
                <a:spcAft>
                  <a:spcPct val="0"/>
                </a:spcAft>
                <a:defRPr/>
              </a:pPr>
              <a:t>3</a:t>
            </a:fld>
            <a:endParaRPr lang="en-US">
              <a:solidFill>
                <a:prstClr val="black"/>
              </a:solidFill>
              <a:latin typeface="Arial" charset="0"/>
              <a:ea typeface="ＭＳ Ｐゴシック" charset="-128"/>
              <a:cs typeface="Arial" charset="0"/>
            </a:endParaRPr>
          </a:p>
        </p:txBody>
      </p:sp>
      <p:pic>
        <p:nvPicPr>
          <p:cNvPr id="12" name="Picture 11" descr="Logo, icon&#10;&#10;Description automatically generated">
            <a:extLst>
              <a:ext uri="{FF2B5EF4-FFF2-40B4-BE49-F238E27FC236}">
                <a16:creationId xmlns:a16="http://schemas.microsoft.com/office/drawing/2014/main" id="{64AB7F56-DF24-4E26-928F-6DE77CAF7A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69" y="10850"/>
            <a:ext cx="884020" cy="762760"/>
          </a:xfrm>
          <a:prstGeom prst="rect">
            <a:avLst/>
          </a:prstGeom>
        </p:spPr>
      </p:pic>
      <p:sp>
        <p:nvSpPr>
          <p:cNvPr id="13" name="TextBox 12">
            <a:extLst>
              <a:ext uri="{FF2B5EF4-FFF2-40B4-BE49-F238E27FC236}">
                <a16:creationId xmlns:a16="http://schemas.microsoft.com/office/drawing/2014/main" id="{F2A51B34-08FC-4772-9899-BA54D7D2AFE0}"/>
              </a:ext>
            </a:extLst>
          </p:cNvPr>
          <p:cNvSpPr txBox="1"/>
          <p:nvPr/>
        </p:nvSpPr>
        <p:spPr>
          <a:xfrm>
            <a:off x="779647" y="253730"/>
            <a:ext cx="2129044" cy="307777"/>
          </a:xfrm>
          <a:prstGeom prst="rect">
            <a:avLst/>
          </a:prstGeom>
          <a:noFill/>
        </p:spPr>
        <p:txBody>
          <a:bodyPr wrap="none" rtlCol="0">
            <a:spAutoFit/>
          </a:bodyPr>
          <a:lstStyle/>
          <a:p>
            <a:r>
              <a:rPr lang="en-US" sz="1400" b="1" dirty="0">
                <a:latin typeface="Times New Roman" panose="02020603050405020304" pitchFamily="18" charset="0"/>
                <a:cs typeface="Times New Roman" panose="02020603050405020304" pitchFamily="18" charset="0"/>
              </a:rPr>
              <a:t>Langley Research Center</a:t>
            </a:r>
          </a:p>
        </p:txBody>
      </p:sp>
      <p:grpSp>
        <p:nvGrpSpPr>
          <p:cNvPr id="5" name="Group 4">
            <a:extLst>
              <a:ext uri="{FF2B5EF4-FFF2-40B4-BE49-F238E27FC236}">
                <a16:creationId xmlns:a16="http://schemas.microsoft.com/office/drawing/2014/main" id="{47D661A6-2FF3-4768-8A0E-912D2160CDF0}"/>
              </a:ext>
            </a:extLst>
          </p:cNvPr>
          <p:cNvGrpSpPr/>
          <p:nvPr/>
        </p:nvGrpSpPr>
        <p:grpSpPr>
          <a:xfrm>
            <a:off x="0" y="466143"/>
            <a:ext cx="12192000" cy="469187"/>
            <a:chOff x="999406" y="545881"/>
            <a:chExt cx="10250231" cy="469187"/>
          </a:xfrm>
        </p:grpSpPr>
        <p:sp>
          <p:nvSpPr>
            <p:cNvPr id="6" name="TextBox 5">
              <a:extLst>
                <a:ext uri="{FF2B5EF4-FFF2-40B4-BE49-F238E27FC236}">
                  <a16:creationId xmlns:a16="http://schemas.microsoft.com/office/drawing/2014/main" id="{3FD2D630-9F18-4CDD-9D00-45F7A2C9FF78}"/>
                </a:ext>
              </a:extLst>
            </p:cNvPr>
            <p:cNvSpPr txBox="1"/>
            <p:nvPr/>
          </p:nvSpPr>
          <p:spPr>
            <a:xfrm>
              <a:off x="4639177" y="545881"/>
              <a:ext cx="2970689" cy="461665"/>
            </a:xfrm>
            <a:prstGeom prst="rect">
              <a:avLst/>
            </a:prstGeom>
            <a:noFill/>
          </p:spPr>
          <p:txBody>
            <a:bodyPr wrap="square" rtlCol="0">
              <a:spAutoFit/>
            </a:bodyPr>
            <a:lstStyle/>
            <a:p>
              <a:r>
                <a:rPr lang="en-US" sz="2400" b="1" dirty="0">
                  <a:effectLst/>
                  <a:latin typeface="Times New Roman" panose="02020603050405020304" pitchFamily="18" charset="0"/>
                  <a:ea typeface="SimSun" panose="02010600030101010101" pitchFamily="2" charset="-122"/>
                  <a:cs typeface="Times New Roman" panose="02020603050405020304" pitchFamily="18" charset="0"/>
                </a:rPr>
                <a:t>The Technical Challenge:</a:t>
              </a:r>
              <a:endParaRPr lang="en-US" sz="2400" b="1" dirty="0">
                <a:latin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F022B598-5A99-45C0-A834-DC1A9EAF15F0}"/>
                </a:ext>
              </a:extLst>
            </p:cNvPr>
            <p:cNvCxnSpPr/>
            <p:nvPr/>
          </p:nvCxnSpPr>
          <p:spPr>
            <a:xfrm>
              <a:off x="999406" y="1015068"/>
              <a:ext cx="10250231" cy="0"/>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624646C4-A834-44A7-AC91-F6E1F267E2CF}"/>
              </a:ext>
            </a:extLst>
          </p:cNvPr>
          <p:cNvSpPr txBox="1"/>
          <p:nvPr/>
        </p:nvSpPr>
        <p:spPr>
          <a:xfrm>
            <a:off x="242775" y="1220266"/>
            <a:ext cx="11642651" cy="5016758"/>
          </a:xfrm>
          <a:prstGeom prst="rect">
            <a:avLst/>
          </a:prstGeom>
          <a:noFill/>
        </p:spPr>
        <p:txBody>
          <a:bodyPr wrap="square" rtlCol="0">
            <a:spAutoFit/>
          </a:bodyPr>
          <a:lstStyle/>
          <a:p>
            <a:pPr marL="342900" indent="-342900" algn="just" defTabSz="609585">
              <a:spcAft>
                <a:spcPts val="600"/>
              </a:spcAft>
              <a:buFont typeface="Arial" panose="020B0604020202020204" pitchFamily="34" charset="0"/>
              <a:buChar char="•"/>
            </a:pPr>
            <a:r>
              <a:rPr lang="en-US" sz="2000" dirty="0">
                <a:effectLst/>
                <a:latin typeface="Times New Roman" panose="02020603050405020304" pitchFamily="18" charset="0"/>
                <a:ea typeface="Times New Roman" panose="02020603050405020304" pitchFamily="18" charset="0"/>
              </a:rPr>
              <a:t>The Next-Gen National Airspace System (NAS) will need to facilitate the emergence of Advanced Air Mobility (AAM) as the NAS continues to experience a dramatic up shift in the types and number of aerial vehicles. </a:t>
            </a:r>
          </a:p>
          <a:p>
            <a:pPr marL="342900" indent="-342900" algn="just" defTabSz="609585">
              <a:spcAft>
                <a:spcPts val="600"/>
              </a:spcAft>
              <a:buFont typeface="Arial" panose="020B0604020202020204" pitchFamily="34" charset="0"/>
              <a:buChar char="•"/>
            </a:pPr>
            <a:r>
              <a:rPr lang="en-US" sz="2000" dirty="0">
                <a:latin typeface="Times New Roman" panose="02020603050405020304" pitchFamily="18" charset="0"/>
                <a:ea typeface="Times New Roman" panose="02020603050405020304" pitchFamily="18" charset="0"/>
              </a:rPr>
              <a:t>T</a:t>
            </a:r>
            <a:r>
              <a:rPr lang="en-US" sz="2000" dirty="0">
                <a:effectLst/>
                <a:latin typeface="Times New Roman" panose="02020603050405020304" pitchFamily="18" charset="0"/>
                <a:ea typeface="Times New Roman" panose="02020603050405020304" pitchFamily="18" charset="0"/>
              </a:rPr>
              <a:t>he amount of actionable data (information) will increase exponentially, in all modalities, i.e., visually, textually, auditorily. </a:t>
            </a:r>
          </a:p>
          <a:p>
            <a:pPr marL="342900" indent="-342900" algn="just" defTabSz="609585">
              <a:spcAft>
                <a:spcPts val="600"/>
              </a:spcAft>
              <a:buFont typeface="Arial" panose="020B0604020202020204" pitchFamily="34" charset="0"/>
              <a:buChar char="•"/>
            </a:pPr>
            <a:r>
              <a:rPr lang="en-US" sz="2000" dirty="0">
                <a:effectLst/>
                <a:latin typeface="Times New Roman" panose="02020603050405020304" pitchFamily="18" charset="0"/>
                <a:ea typeface="Times New Roman" panose="02020603050405020304" pitchFamily="18" charset="0"/>
              </a:rPr>
              <a:t>Human-Agents performing direct-action aviation (DAA</a:t>
            </a:r>
            <a:r>
              <a:rPr lang="en-US" sz="2000">
                <a:effectLst/>
                <a:latin typeface="Times New Roman" panose="02020603050405020304" pitchFamily="18" charset="0"/>
                <a:ea typeface="Times New Roman" panose="02020603050405020304" pitchFamily="18" charset="0"/>
              </a:rPr>
              <a:t>) tasking, </a:t>
            </a:r>
            <a:r>
              <a:rPr lang="en-US" sz="2000" dirty="0">
                <a:effectLst/>
                <a:latin typeface="Times New Roman" panose="02020603050405020304" pitchFamily="18" charset="0"/>
                <a:ea typeface="Times New Roman" panose="02020603050405020304" pitchFamily="18" charset="0"/>
              </a:rPr>
              <a:t>to ensure the safe entry, operation, and egress of unmanned aerial vehicles within </a:t>
            </a:r>
            <a:r>
              <a:rPr lang="en-US" sz="2000">
                <a:effectLst/>
                <a:latin typeface="Times New Roman" panose="02020603050405020304" pitchFamily="18" charset="0"/>
                <a:ea typeface="Times New Roman" panose="02020603050405020304" pitchFamily="18" charset="0"/>
              </a:rPr>
              <a:t>the NAS, </a:t>
            </a:r>
            <a:r>
              <a:rPr lang="en-US" sz="2000" dirty="0">
                <a:effectLst/>
                <a:latin typeface="Times New Roman" panose="02020603050405020304" pitchFamily="18" charset="0"/>
                <a:ea typeface="Times New Roman" panose="02020603050405020304" pitchFamily="18" charset="0"/>
              </a:rPr>
              <a:t>will require a “collaborator.” </a:t>
            </a:r>
          </a:p>
          <a:p>
            <a:pPr marL="342900" indent="-342900" algn="just" defTabSz="609585">
              <a:spcAft>
                <a:spcPts val="600"/>
              </a:spcAft>
              <a:buFont typeface="Arial" panose="020B0604020202020204" pitchFamily="34" charset="0"/>
              <a:buChar char="•"/>
            </a:pPr>
            <a:r>
              <a:rPr lang="en-US" sz="2000" dirty="0">
                <a:latin typeface="Times New Roman" panose="02020603050405020304" pitchFamily="18" charset="0"/>
                <a:ea typeface="Times New Roman" panose="02020603050405020304" pitchFamily="18" charset="0"/>
              </a:rPr>
              <a:t>N</a:t>
            </a:r>
            <a:r>
              <a:rPr lang="en-US" sz="2000" dirty="0">
                <a:effectLst/>
                <a:latin typeface="Times New Roman" panose="02020603050405020304" pitchFamily="18" charset="0"/>
                <a:ea typeface="Times New Roman" panose="02020603050405020304" pitchFamily="18" charset="0"/>
              </a:rPr>
              <a:t>ASA’s Autonomous Systems, a sub-project of the Transformational Tools and Technologies – Revolutionary Aviation Mobility (T</a:t>
            </a:r>
            <a:r>
              <a:rPr lang="en-US" sz="2000" baseline="30000" dirty="0">
                <a:effectLst/>
                <a:latin typeface="Times New Roman" panose="02020603050405020304" pitchFamily="18" charset="0"/>
                <a:ea typeface="Times New Roman" panose="02020603050405020304" pitchFamily="18" charset="0"/>
              </a:rPr>
              <a:t>3</a:t>
            </a:r>
            <a:r>
              <a:rPr lang="en-US" sz="2000" dirty="0">
                <a:effectLst/>
                <a:latin typeface="Times New Roman" panose="02020603050405020304" pitchFamily="18" charset="0"/>
                <a:ea typeface="Times New Roman" panose="02020603050405020304" pitchFamily="18" charset="0"/>
              </a:rPr>
              <a:t>-RAM) project identified a technical challenge focused on the design of visual interfaces </a:t>
            </a:r>
            <a:r>
              <a:rPr lang="en-US" sz="2000" dirty="0">
                <a:latin typeface="Times New Roman" panose="02020603050405020304" pitchFamily="18" charset="0"/>
                <a:ea typeface="Times New Roman" panose="02020603050405020304" pitchFamily="18" charset="0"/>
              </a:rPr>
              <a:t>for complex monitoring and control system within a </a:t>
            </a:r>
            <a:r>
              <a:rPr lang="en-US" sz="2000" dirty="0">
                <a:effectLst/>
                <a:latin typeface="Times New Roman" panose="02020603050405020304" pitchFamily="18" charset="0"/>
                <a:ea typeface="Times New Roman" panose="02020603050405020304" pitchFamily="18" charset="0"/>
              </a:rPr>
              <a:t>ground control station operator’s (GCSO) environment, thus equipping the GCSO with the necessary tool(s) to reduce or eliminate their vulnerability to “change blindness” (CB). </a:t>
            </a:r>
          </a:p>
          <a:p>
            <a:pPr marL="342900" indent="-342900" algn="just" defTabSz="609585">
              <a:spcAft>
                <a:spcPts val="600"/>
              </a:spcAft>
              <a:buFont typeface="Arial" panose="020B0604020202020204" pitchFamily="34" charset="0"/>
              <a:buChar char="•"/>
            </a:pPr>
            <a:r>
              <a:rPr lang="en-US" sz="2000" dirty="0">
                <a:effectLst/>
                <a:latin typeface="Times New Roman" panose="02020603050405020304" pitchFamily="18" charset="0"/>
                <a:ea typeface="Times New Roman" panose="02020603050405020304" pitchFamily="18" charset="0"/>
              </a:rPr>
              <a:t>The Intelligent Change Detection System (ICDS) is one such tool that is going through prototype development to demonstrate the capacity Intelligent Machine Agents (IMAs) or autonomous systems have at preventing the occurrence of CB, in GCSOs. </a:t>
            </a:r>
          </a:p>
        </p:txBody>
      </p:sp>
    </p:spTree>
    <p:extLst>
      <p:ext uri="{BB962C8B-B14F-4D97-AF65-F5344CB8AC3E}">
        <p14:creationId xmlns:p14="http://schemas.microsoft.com/office/powerpoint/2010/main" val="1532671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BEE82A9-F76B-4555-95BA-6A53300B00B3}"/>
              </a:ext>
            </a:extLst>
          </p:cNvPr>
          <p:cNvSpPr>
            <a:spLocks noGrp="1"/>
          </p:cNvSpPr>
          <p:nvPr>
            <p:ph type="sldNum" sz="quarter" idx="12"/>
          </p:nvPr>
        </p:nvSpPr>
        <p:spPr/>
        <p:txBody>
          <a:bodyPr/>
          <a:lstStyle/>
          <a:p>
            <a:pPr defTabSz="1219170" fontAlgn="base">
              <a:spcBef>
                <a:spcPct val="0"/>
              </a:spcBef>
              <a:spcAft>
                <a:spcPct val="0"/>
              </a:spcAft>
              <a:defRPr/>
            </a:pPr>
            <a:fld id="{B586D440-F702-449A-AAC2-9ACFF17038B8}" type="slidenum">
              <a:rPr lang="en-US">
                <a:solidFill>
                  <a:prstClr val="black"/>
                </a:solidFill>
                <a:latin typeface="Arial" charset="0"/>
                <a:ea typeface="ＭＳ Ｐゴシック" charset="-128"/>
                <a:cs typeface="Arial" charset="0"/>
              </a:rPr>
              <a:pPr defTabSz="1219170" fontAlgn="base">
                <a:spcBef>
                  <a:spcPct val="0"/>
                </a:spcBef>
                <a:spcAft>
                  <a:spcPct val="0"/>
                </a:spcAft>
                <a:defRPr/>
              </a:pPr>
              <a:t>4</a:t>
            </a:fld>
            <a:endParaRPr lang="en-US">
              <a:solidFill>
                <a:prstClr val="black"/>
              </a:solidFill>
              <a:latin typeface="Arial" charset="0"/>
              <a:ea typeface="ＭＳ Ｐゴシック" charset="-128"/>
              <a:cs typeface="Arial" charset="0"/>
            </a:endParaRPr>
          </a:p>
        </p:txBody>
      </p:sp>
      <p:pic>
        <p:nvPicPr>
          <p:cNvPr id="12" name="Picture 11" descr="Logo, icon&#10;&#10;Description automatically generated">
            <a:extLst>
              <a:ext uri="{FF2B5EF4-FFF2-40B4-BE49-F238E27FC236}">
                <a16:creationId xmlns:a16="http://schemas.microsoft.com/office/drawing/2014/main" id="{64AB7F56-DF24-4E26-928F-6DE77CAF7A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69" y="10850"/>
            <a:ext cx="884020" cy="762760"/>
          </a:xfrm>
          <a:prstGeom prst="rect">
            <a:avLst/>
          </a:prstGeom>
        </p:spPr>
      </p:pic>
      <p:sp>
        <p:nvSpPr>
          <p:cNvPr id="13" name="TextBox 12">
            <a:extLst>
              <a:ext uri="{FF2B5EF4-FFF2-40B4-BE49-F238E27FC236}">
                <a16:creationId xmlns:a16="http://schemas.microsoft.com/office/drawing/2014/main" id="{F2A51B34-08FC-4772-9899-BA54D7D2AFE0}"/>
              </a:ext>
            </a:extLst>
          </p:cNvPr>
          <p:cNvSpPr txBox="1"/>
          <p:nvPr/>
        </p:nvSpPr>
        <p:spPr>
          <a:xfrm>
            <a:off x="779647" y="253730"/>
            <a:ext cx="2129044" cy="307777"/>
          </a:xfrm>
          <a:prstGeom prst="rect">
            <a:avLst/>
          </a:prstGeom>
          <a:noFill/>
        </p:spPr>
        <p:txBody>
          <a:bodyPr wrap="none" rtlCol="0">
            <a:spAutoFit/>
          </a:bodyPr>
          <a:lstStyle/>
          <a:p>
            <a:r>
              <a:rPr lang="en-US" sz="1400" b="1" dirty="0">
                <a:latin typeface="Times New Roman" panose="02020603050405020304" pitchFamily="18" charset="0"/>
                <a:cs typeface="Times New Roman" panose="02020603050405020304" pitchFamily="18" charset="0"/>
              </a:rPr>
              <a:t>Langley Research Center</a:t>
            </a:r>
          </a:p>
        </p:txBody>
      </p:sp>
      <p:grpSp>
        <p:nvGrpSpPr>
          <p:cNvPr id="5" name="Group 4">
            <a:extLst>
              <a:ext uri="{FF2B5EF4-FFF2-40B4-BE49-F238E27FC236}">
                <a16:creationId xmlns:a16="http://schemas.microsoft.com/office/drawing/2014/main" id="{47D661A6-2FF3-4768-8A0E-912D2160CDF0}"/>
              </a:ext>
            </a:extLst>
          </p:cNvPr>
          <p:cNvGrpSpPr/>
          <p:nvPr/>
        </p:nvGrpSpPr>
        <p:grpSpPr>
          <a:xfrm>
            <a:off x="0" y="466144"/>
            <a:ext cx="12192000" cy="469187"/>
            <a:chOff x="999406" y="545881"/>
            <a:chExt cx="10250231" cy="469187"/>
          </a:xfrm>
        </p:grpSpPr>
        <p:sp>
          <p:nvSpPr>
            <p:cNvPr id="6" name="TextBox 5">
              <a:extLst>
                <a:ext uri="{FF2B5EF4-FFF2-40B4-BE49-F238E27FC236}">
                  <a16:creationId xmlns:a16="http://schemas.microsoft.com/office/drawing/2014/main" id="{3FD2D630-9F18-4CDD-9D00-45F7A2C9FF78}"/>
                </a:ext>
              </a:extLst>
            </p:cNvPr>
            <p:cNvSpPr txBox="1"/>
            <p:nvPr/>
          </p:nvSpPr>
          <p:spPr>
            <a:xfrm>
              <a:off x="4464832" y="545881"/>
              <a:ext cx="3319378" cy="461665"/>
            </a:xfrm>
            <a:prstGeom prst="rect">
              <a:avLst/>
            </a:prstGeom>
            <a:noFill/>
          </p:spPr>
          <p:txBody>
            <a:bodyPr wrap="square" rtlCol="0">
              <a:spAutoFit/>
            </a:bodyPr>
            <a:lstStyle/>
            <a:p>
              <a:r>
                <a:rPr lang="en-US" sz="2400" b="1" dirty="0">
                  <a:effectLst/>
                  <a:latin typeface="Times New Roman" panose="02020603050405020304" pitchFamily="18" charset="0"/>
                  <a:ea typeface="SimSun" panose="02010600030101010101" pitchFamily="2" charset="-122"/>
                  <a:cs typeface="Times New Roman" panose="02020603050405020304" pitchFamily="18" charset="0"/>
                </a:rPr>
                <a:t>GCSO &amp; Change Blindness:</a:t>
              </a:r>
              <a:endParaRPr lang="en-US" sz="2400" b="1" dirty="0">
                <a:latin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F022B598-5A99-45C0-A834-DC1A9EAF15F0}"/>
                </a:ext>
              </a:extLst>
            </p:cNvPr>
            <p:cNvCxnSpPr/>
            <p:nvPr/>
          </p:nvCxnSpPr>
          <p:spPr>
            <a:xfrm>
              <a:off x="999406" y="1015068"/>
              <a:ext cx="10250231" cy="0"/>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8" name="Picture 7" descr="A person sitting in front of a large screen with many screens&#10;&#10;Description automatically generated with low confidence">
            <a:extLst>
              <a:ext uri="{FF2B5EF4-FFF2-40B4-BE49-F238E27FC236}">
                <a16:creationId xmlns:a16="http://schemas.microsoft.com/office/drawing/2014/main" id="{C9715F3E-7768-4102-ACE8-02A6476B39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7726" y="1639814"/>
            <a:ext cx="3741277" cy="262548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graphicFrame>
        <p:nvGraphicFramePr>
          <p:cNvPr id="15" name="Diagram 14">
            <a:extLst>
              <a:ext uri="{FF2B5EF4-FFF2-40B4-BE49-F238E27FC236}">
                <a16:creationId xmlns:a16="http://schemas.microsoft.com/office/drawing/2014/main" id="{3DA8AB2B-60B9-42A7-8E73-558B83C7B443}"/>
              </a:ext>
            </a:extLst>
          </p:cNvPr>
          <p:cNvGraphicFramePr/>
          <p:nvPr>
            <p:extLst>
              <p:ext uri="{D42A27DB-BD31-4B8C-83A1-F6EECF244321}">
                <p14:modId xmlns:p14="http://schemas.microsoft.com/office/powerpoint/2010/main" val="498187016"/>
              </p:ext>
            </p:extLst>
          </p:nvPr>
        </p:nvGraphicFramePr>
        <p:xfrm>
          <a:off x="1572086" y="1639814"/>
          <a:ext cx="3828724" cy="249125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17" name="Group 16">
            <a:extLst>
              <a:ext uri="{FF2B5EF4-FFF2-40B4-BE49-F238E27FC236}">
                <a16:creationId xmlns:a16="http://schemas.microsoft.com/office/drawing/2014/main" id="{7F98A70C-4802-4371-9397-7946680608FC}"/>
              </a:ext>
            </a:extLst>
          </p:cNvPr>
          <p:cNvGrpSpPr/>
          <p:nvPr/>
        </p:nvGrpSpPr>
        <p:grpSpPr>
          <a:xfrm>
            <a:off x="1572086" y="4614154"/>
            <a:ext cx="9510006" cy="1635992"/>
            <a:chOff x="1572086" y="4367051"/>
            <a:chExt cx="8550533" cy="1635992"/>
          </a:xfrm>
        </p:grpSpPr>
        <p:sp>
          <p:nvSpPr>
            <p:cNvPr id="10" name="TextBox 9">
              <a:extLst>
                <a:ext uri="{FF2B5EF4-FFF2-40B4-BE49-F238E27FC236}">
                  <a16:creationId xmlns:a16="http://schemas.microsoft.com/office/drawing/2014/main" id="{8D98B52D-4201-4F11-98BE-EE302C27C4AE}"/>
                </a:ext>
              </a:extLst>
            </p:cNvPr>
            <p:cNvSpPr txBox="1"/>
            <p:nvPr/>
          </p:nvSpPr>
          <p:spPr>
            <a:xfrm>
              <a:off x="1572086" y="4371827"/>
              <a:ext cx="4995723" cy="1631216"/>
            </a:xfrm>
            <a:prstGeom prst="rect">
              <a:avLst/>
            </a:prstGeom>
            <a:noFill/>
          </p:spPr>
          <p:txBody>
            <a:bodyPr wrap="none" rtlCol="0">
              <a:spAutoFit/>
            </a:bodyPr>
            <a:lstStyle/>
            <a:p>
              <a:pPr marL="285750" indent="-285750">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Ground Control Station Environment:</a:t>
              </a:r>
            </a:p>
            <a:p>
              <a:pPr marL="742950" lvl="1" indent="-285750">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Complex Visual Displays</a:t>
              </a:r>
            </a:p>
            <a:p>
              <a:pPr marL="742950" lvl="1" indent="-285750">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Large Volumes of Data</a:t>
              </a:r>
            </a:p>
            <a:p>
              <a:pPr marL="742950" lvl="1" indent="-285750">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Various Types of Data</a:t>
              </a:r>
            </a:p>
            <a:p>
              <a:pPr marL="742950" lvl="1" indent="-285750">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Increased Speed of Data Ingestion	</a:t>
              </a:r>
            </a:p>
          </p:txBody>
        </p:sp>
        <p:sp>
          <p:nvSpPr>
            <p:cNvPr id="16" name="TextBox 15">
              <a:extLst>
                <a:ext uri="{FF2B5EF4-FFF2-40B4-BE49-F238E27FC236}">
                  <a16:creationId xmlns:a16="http://schemas.microsoft.com/office/drawing/2014/main" id="{EF5B7C11-31CB-4FB0-82F4-31178F0B4FC1}"/>
                </a:ext>
              </a:extLst>
            </p:cNvPr>
            <p:cNvSpPr txBox="1"/>
            <p:nvPr/>
          </p:nvSpPr>
          <p:spPr>
            <a:xfrm>
              <a:off x="6087611" y="4367051"/>
              <a:ext cx="4035008" cy="1631216"/>
            </a:xfrm>
            <a:prstGeom prst="rect">
              <a:avLst/>
            </a:prstGeom>
            <a:noFill/>
          </p:spPr>
          <p:txBody>
            <a:bodyPr wrap="none" rtlCol="0">
              <a:spAutoFit/>
            </a:bodyPr>
            <a:lstStyle/>
            <a:p>
              <a:pPr marL="285750" indent="-285750">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Visual Transients:</a:t>
              </a:r>
            </a:p>
            <a:p>
              <a:pPr marL="742950" lvl="1" indent="-285750">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Eye Blinks</a:t>
              </a:r>
            </a:p>
            <a:p>
              <a:pPr marL="742950" lvl="1" indent="-285750">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Screen Flicker</a:t>
              </a:r>
            </a:p>
            <a:p>
              <a:pPr marL="742950" lvl="1" indent="-285750">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Scene Relocation</a:t>
              </a:r>
            </a:p>
            <a:p>
              <a:pPr marL="742950" lvl="1" indent="-285750">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Panning Motion of Head	</a:t>
              </a:r>
            </a:p>
          </p:txBody>
        </p:sp>
      </p:grpSp>
      <p:sp>
        <p:nvSpPr>
          <p:cNvPr id="18" name="Arrow: Right 17">
            <a:extLst>
              <a:ext uri="{FF2B5EF4-FFF2-40B4-BE49-F238E27FC236}">
                <a16:creationId xmlns:a16="http://schemas.microsoft.com/office/drawing/2014/main" id="{28641DA8-1F28-4B8C-AD97-026B6FBCF26F}"/>
              </a:ext>
            </a:extLst>
          </p:cNvPr>
          <p:cNvSpPr/>
          <p:nvPr/>
        </p:nvSpPr>
        <p:spPr>
          <a:xfrm>
            <a:off x="4645891" y="3038572"/>
            <a:ext cx="1359431" cy="412249"/>
          </a:xfrm>
          <a:prstGeom prst="rightArrow">
            <a:avLst/>
          </a:prstGeom>
          <a:solidFill>
            <a:schemeClr val="tx1">
              <a:lumMod val="65000"/>
              <a:lumOff val="35000"/>
            </a:schemeClr>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0007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BEE82A9-F76B-4555-95BA-6A53300B00B3}"/>
              </a:ext>
            </a:extLst>
          </p:cNvPr>
          <p:cNvSpPr>
            <a:spLocks noGrp="1"/>
          </p:cNvSpPr>
          <p:nvPr>
            <p:ph type="sldNum" sz="quarter" idx="12"/>
          </p:nvPr>
        </p:nvSpPr>
        <p:spPr/>
        <p:txBody>
          <a:bodyPr/>
          <a:lstStyle/>
          <a:p>
            <a:pPr defTabSz="1219170" fontAlgn="base">
              <a:spcBef>
                <a:spcPct val="0"/>
              </a:spcBef>
              <a:spcAft>
                <a:spcPct val="0"/>
              </a:spcAft>
              <a:defRPr/>
            </a:pPr>
            <a:fld id="{B586D440-F702-449A-AAC2-9ACFF17038B8}" type="slidenum">
              <a:rPr lang="en-US">
                <a:solidFill>
                  <a:prstClr val="black"/>
                </a:solidFill>
                <a:latin typeface="Arial" charset="0"/>
                <a:ea typeface="ＭＳ Ｐゴシック" charset="-128"/>
                <a:cs typeface="Arial" charset="0"/>
              </a:rPr>
              <a:pPr defTabSz="1219170" fontAlgn="base">
                <a:spcBef>
                  <a:spcPct val="0"/>
                </a:spcBef>
                <a:spcAft>
                  <a:spcPct val="0"/>
                </a:spcAft>
                <a:defRPr/>
              </a:pPr>
              <a:t>5</a:t>
            </a:fld>
            <a:endParaRPr lang="en-US">
              <a:solidFill>
                <a:prstClr val="black"/>
              </a:solidFill>
              <a:latin typeface="Arial" charset="0"/>
              <a:ea typeface="ＭＳ Ｐゴシック" charset="-128"/>
              <a:cs typeface="Arial" charset="0"/>
            </a:endParaRPr>
          </a:p>
        </p:txBody>
      </p:sp>
      <p:pic>
        <p:nvPicPr>
          <p:cNvPr id="12" name="Picture 11" descr="Logo, icon&#10;&#10;Description automatically generated">
            <a:extLst>
              <a:ext uri="{FF2B5EF4-FFF2-40B4-BE49-F238E27FC236}">
                <a16:creationId xmlns:a16="http://schemas.microsoft.com/office/drawing/2014/main" id="{64AB7F56-DF24-4E26-928F-6DE77CAF7A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69" y="10850"/>
            <a:ext cx="884020" cy="762760"/>
          </a:xfrm>
          <a:prstGeom prst="rect">
            <a:avLst/>
          </a:prstGeom>
        </p:spPr>
      </p:pic>
      <p:sp>
        <p:nvSpPr>
          <p:cNvPr id="13" name="TextBox 12">
            <a:extLst>
              <a:ext uri="{FF2B5EF4-FFF2-40B4-BE49-F238E27FC236}">
                <a16:creationId xmlns:a16="http://schemas.microsoft.com/office/drawing/2014/main" id="{F2A51B34-08FC-4772-9899-BA54D7D2AFE0}"/>
              </a:ext>
            </a:extLst>
          </p:cNvPr>
          <p:cNvSpPr txBox="1"/>
          <p:nvPr/>
        </p:nvSpPr>
        <p:spPr>
          <a:xfrm>
            <a:off x="779647" y="253730"/>
            <a:ext cx="2129044" cy="307777"/>
          </a:xfrm>
          <a:prstGeom prst="rect">
            <a:avLst/>
          </a:prstGeom>
          <a:noFill/>
        </p:spPr>
        <p:txBody>
          <a:bodyPr wrap="none" rtlCol="0">
            <a:spAutoFit/>
          </a:bodyPr>
          <a:lstStyle/>
          <a:p>
            <a:r>
              <a:rPr lang="en-US" sz="1400" b="1" dirty="0">
                <a:latin typeface="Times New Roman" panose="02020603050405020304" pitchFamily="18" charset="0"/>
                <a:cs typeface="Times New Roman" panose="02020603050405020304" pitchFamily="18" charset="0"/>
              </a:rPr>
              <a:t>Langley Research Center</a:t>
            </a:r>
          </a:p>
        </p:txBody>
      </p:sp>
      <p:grpSp>
        <p:nvGrpSpPr>
          <p:cNvPr id="5" name="Group 4">
            <a:extLst>
              <a:ext uri="{FF2B5EF4-FFF2-40B4-BE49-F238E27FC236}">
                <a16:creationId xmlns:a16="http://schemas.microsoft.com/office/drawing/2014/main" id="{47D661A6-2FF3-4768-8A0E-912D2160CDF0}"/>
              </a:ext>
            </a:extLst>
          </p:cNvPr>
          <p:cNvGrpSpPr/>
          <p:nvPr/>
        </p:nvGrpSpPr>
        <p:grpSpPr>
          <a:xfrm>
            <a:off x="0" y="464508"/>
            <a:ext cx="12192000" cy="469187"/>
            <a:chOff x="999406" y="545881"/>
            <a:chExt cx="10250231" cy="469187"/>
          </a:xfrm>
        </p:grpSpPr>
        <p:sp>
          <p:nvSpPr>
            <p:cNvPr id="6" name="TextBox 5">
              <a:extLst>
                <a:ext uri="{FF2B5EF4-FFF2-40B4-BE49-F238E27FC236}">
                  <a16:creationId xmlns:a16="http://schemas.microsoft.com/office/drawing/2014/main" id="{3FD2D630-9F18-4CDD-9D00-45F7A2C9FF78}"/>
                </a:ext>
              </a:extLst>
            </p:cNvPr>
            <p:cNvSpPr txBox="1"/>
            <p:nvPr/>
          </p:nvSpPr>
          <p:spPr>
            <a:xfrm>
              <a:off x="4417103" y="545881"/>
              <a:ext cx="3414838" cy="461665"/>
            </a:xfrm>
            <a:prstGeom prst="rect">
              <a:avLst/>
            </a:prstGeom>
            <a:noFill/>
          </p:spPr>
          <p:txBody>
            <a:bodyPr wrap="square" rtlCol="0">
              <a:spAutoFit/>
            </a:bodyPr>
            <a:lstStyle/>
            <a:p>
              <a:r>
                <a:rPr lang="en-US" sz="2400" b="1" dirty="0">
                  <a:effectLst/>
                  <a:latin typeface="Times New Roman" panose="02020603050405020304" pitchFamily="18" charset="0"/>
                  <a:ea typeface="SimSun" panose="02010600030101010101" pitchFamily="2" charset="-122"/>
                  <a:cs typeface="Times New Roman" panose="02020603050405020304" pitchFamily="18" charset="0"/>
                </a:rPr>
                <a:t>ICDS Architecture Overview:</a:t>
              </a:r>
              <a:endParaRPr lang="en-US" sz="2400" b="1" dirty="0">
                <a:latin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F022B598-5A99-45C0-A834-DC1A9EAF15F0}"/>
                </a:ext>
              </a:extLst>
            </p:cNvPr>
            <p:cNvCxnSpPr/>
            <p:nvPr/>
          </p:nvCxnSpPr>
          <p:spPr>
            <a:xfrm>
              <a:off x="999406" y="1015068"/>
              <a:ext cx="10250231" cy="0"/>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96707B9F-1CAD-43B9-8150-3E8ECE15B461}"/>
              </a:ext>
            </a:extLst>
          </p:cNvPr>
          <p:cNvGrpSpPr/>
          <p:nvPr/>
        </p:nvGrpSpPr>
        <p:grpSpPr>
          <a:xfrm>
            <a:off x="619731" y="2084155"/>
            <a:ext cx="10920788" cy="3935605"/>
            <a:chOff x="612807" y="2477764"/>
            <a:chExt cx="10920788" cy="3935605"/>
          </a:xfrm>
        </p:grpSpPr>
        <p:grpSp>
          <p:nvGrpSpPr>
            <p:cNvPr id="10" name="Group 9">
              <a:extLst>
                <a:ext uri="{FF2B5EF4-FFF2-40B4-BE49-F238E27FC236}">
                  <a16:creationId xmlns:a16="http://schemas.microsoft.com/office/drawing/2014/main" id="{AF372E4D-E182-43F7-86A6-0FA3BD98BDCE}"/>
                </a:ext>
              </a:extLst>
            </p:cNvPr>
            <p:cNvGrpSpPr/>
            <p:nvPr/>
          </p:nvGrpSpPr>
          <p:grpSpPr>
            <a:xfrm>
              <a:off x="9804884" y="5592693"/>
              <a:ext cx="1728711" cy="820676"/>
              <a:chOff x="7624188" y="2382473"/>
              <a:chExt cx="1251364" cy="617703"/>
            </a:xfrm>
            <a:effectLst>
              <a:outerShdw blurRad="76200" dir="13500000" sy="23000" kx="1200000" algn="br" rotWithShape="0">
                <a:prstClr val="black">
                  <a:alpha val="20000"/>
                </a:prstClr>
              </a:outerShdw>
            </a:effectLst>
          </p:grpSpPr>
          <p:sp>
            <p:nvSpPr>
              <p:cNvPr id="37" name="Flowchart: Magnetic Disk 36">
                <a:extLst>
                  <a:ext uri="{FF2B5EF4-FFF2-40B4-BE49-F238E27FC236}">
                    <a16:creationId xmlns:a16="http://schemas.microsoft.com/office/drawing/2014/main" id="{0D21BEDB-A762-42A7-A995-CDD976666E30}"/>
                  </a:ext>
                </a:extLst>
              </p:cNvPr>
              <p:cNvSpPr/>
              <p:nvPr/>
            </p:nvSpPr>
            <p:spPr>
              <a:xfrm>
                <a:off x="7624188" y="2382473"/>
                <a:ext cx="1251364" cy="604008"/>
              </a:xfrm>
              <a:prstGeom prst="flowChartMagneticDisk">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DE70D244-160F-4C7F-B2AA-A2A005F804CA}"/>
                  </a:ext>
                </a:extLst>
              </p:cNvPr>
              <p:cNvSpPr txBox="1"/>
              <p:nvPr/>
            </p:nvSpPr>
            <p:spPr>
              <a:xfrm>
                <a:off x="7931170" y="2539015"/>
                <a:ext cx="906011" cy="461161"/>
              </a:xfrm>
              <a:prstGeom prst="rect">
                <a:avLst/>
              </a:prstGeom>
              <a:noFill/>
              <a:scene3d>
                <a:camera prst="orthographicFront"/>
                <a:lightRig rig="threePt" dir="t"/>
              </a:scene3d>
              <a:sp3d>
                <a:bevelT w="152400" h="50800" prst="softRound"/>
              </a:sp3d>
            </p:spPr>
            <p:txBody>
              <a:bodyPr wrap="square" rtlCol="0">
                <a:spAutoFit/>
              </a:bodyPr>
              <a:lstStyle/>
              <a:p>
                <a:r>
                  <a:rPr lang="en-US" sz="1200" dirty="0"/>
                  <a:t>      </a:t>
                </a:r>
                <a:r>
                  <a:rPr lang="en-US" sz="1200" dirty="0">
                    <a:solidFill>
                      <a:schemeClr val="bg1"/>
                    </a:solidFill>
                  </a:rPr>
                  <a:t>Data Warehouse</a:t>
                </a:r>
              </a:p>
            </p:txBody>
          </p:sp>
        </p:grpSp>
        <p:cxnSp>
          <p:nvCxnSpPr>
            <p:cNvPr id="11" name="Straight Arrow Connector 10">
              <a:extLst>
                <a:ext uri="{FF2B5EF4-FFF2-40B4-BE49-F238E27FC236}">
                  <a16:creationId xmlns:a16="http://schemas.microsoft.com/office/drawing/2014/main" id="{E8BBD82C-534F-4CBF-B366-64E167998487}"/>
                </a:ext>
              </a:extLst>
            </p:cNvPr>
            <p:cNvCxnSpPr>
              <a:cxnSpLocks/>
              <a:stCxn id="27" idx="2"/>
              <a:endCxn id="37" idx="1"/>
            </p:cNvCxnSpPr>
            <p:nvPr/>
          </p:nvCxnSpPr>
          <p:spPr>
            <a:xfrm>
              <a:off x="9459245" y="5193475"/>
              <a:ext cx="1209995" cy="39921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7E10FE16-2A02-4F18-B8E1-8BF4A0CC2707}"/>
                </a:ext>
              </a:extLst>
            </p:cNvPr>
            <p:cNvGrpSpPr/>
            <p:nvPr/>
          </p:nvGrpSpPr>
          <p:grpSpPr>
            <a:xfrm>
              <a:off x="2056557" y="4629497"/>
              <a:ext cx="1094375" cy="618883"/>
              <a:chOff x="1028040" y="3530432"/>
              <a:chExt cx="834316" cy="618883"/>
            </a:xfrm>
          </p:grpSpPr>
          <p:sp>
            <p:nvSpPr>
              <p:cNvPr id="35" name="Rectangle: Rounded Corners 34">
                <a:extLst>
                  <a:ext uri="{FF2B5EF4-FFF2-40B4-BE49-F238E27FC236}">
                    <a16:creationId xmlns:a16="http://schemas.microsoft.com/office/drawing/2014/main" id="{B9F665E5-5228-4E54-8441-88552C3C1F81}"/>
                  </a:ext>
                </a:extLst>
              </p:cNvPr>
              <p:cNvSpPr/>
              <p:nvPr/>
            </p:nvSpPr>
            <p:spPr>
              <a:xfrm>
                <a:off x="1028040" y="3530432"/>
                <a:ext cx="834316" cy="618883"/>
              </a:xfrm>
              <a:prstGeom prst="round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4" descr="asf - Revision 1903270: /kafka/site/logos/originals/png">
                <a:extLst>
                  <a:ext uri="{FF2B5EF4-FFF2-40B4-BE49-F238E27FC236}">
                    <a16:creationId xmlns:a16="http://schemas.microsoft.com/office/drawing/2014/main" id="{46F124E9-2F57-4809-B689-70687B5AFCD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0607" y="3530433"/>
                <a:ext cx="527008" cy="57370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a:extLst>
                <a:ext uri="{FF2B5EF4-FFF2-40B4-BE49-F238E27FC236}">
                  <a16:creationId xmlns:a16="http://schemas.microsoft.com/office/drawing/2014/main" id="{B436CB53-F060-46CC-9920-4F6582270CFF}"/>
                </a:ext>
              </a:extLst>
            </p:cNvPr>
            <p:cNvGrpSpPr/>
            <p:nvPr/>
          </p:nvGrpSpPr>
          <p:grpSpPr>
            <a:xfrm>
              <a:off x="3854383" y="4363043"/>
              <a:ext cx="4255867" cy="1184437"/>
              <a:chOff x="332912" y="4938780"/>
              <a:chExt cx="4255867" cy="1184437"/>
            </a:xfrm>
          </p:grpSpPr>
          <p:sp>
            <p:nvSpPr>
              <p:cNvPr id="28" name="Rectangle 27">
                <a:extLst>
                  <a:ext uri="{FF2B5EF4-FFF2-40B4-BE49-F238E27FC236}">
                    <a16:creationId xmlns:a16="http://schemas.microsoft.com/office/drawing/2014/main" id="{2415332D-BF65-4580-BD0B-FFB9C578C5E4}"/>
                  </a:ext>
                </a:extLst>
              </p:cNvPr>
              <p:cNvSpPr/>
              <p:nvPr/>
            </p:nvSpPr>
            <p:spPr>
              <a:xfrm>
                <a:off x="379029" y="4938780"/>
                <a:ext cx="4209750" cy="1139336"/>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AAA65BA0-09A9-48EC-8614-938B12863A11}"/>
                  </a:ext>
                </a:extLst>
              </p:cNvPr>
              <p:cNvSpPr/>
              <p:nvPr/>
            </p:nvSpPr>
            <p:spPr>
              <a:xfrm>
                <a:off x="428126" y="5151696"/>
                <a:ext cx="872455" cy="388555"/>
              </a:xfrm>
              <a:prstGeom prst="roundRect">
                <a:avLst/>
              </a:prstGeom>
              <a:solidFill>
                <a:schemeClr val="accent1">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Cleanse</a:t>
                </a:r>
              </a:p>
            </p:txBody>
          </p:sp>
          <p:sp>
            <p:nvSpPr>
              <p:cNvPr id="30" name="Rectangle: Rounded Corners 29">
                <a:extLst>
                  <a:ext uri="{FF2B5EF4-FFF2-40B4-BE49-F238E27FC236}">
                    <a16:creationId xmlns:a16="http://schemas.microsoft.com/office/drawing/2014/main" id="{CCB962A4-D605-4538-8977-B9D69BE6CEFD}"/>
                  </a:ext>
                </a:extLst>
              </p:cNvPr>
              <p:cNvSpPr/>
              <p:nvPr/>
            </p:nvSpPr>
            <p:spPr>
              <a:xfrm>
                <a:off x="1450301" y="5151696"/>
                <a:ext cx="872455" cy="388555"/>
              </a:xfrm>
              <a:prstGeom prst="roundRect">
                <a:avLst/>
              </a:prstGeom>
              <a:solidFill>
                <a:schemeClr val="accent1">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Enrich</a:t>
                </a:r>
              </a:p>
            </p:txBody>
          </p:sp>
          <p:sp>
            <p:nvSpPr>
              <p:cNvPr id="31" name="Rectangle: Rounded Corners 30">
                <a:extLst>
                  <a:ext uri="{FF2B5EF4-FFF2-40B4-BE49-F238E27FC236}">
                    <a16:creationId xmlns:a16="http://schemas.microsoft.com/office/drawing/2014/main" id="{A7CF643C-C66C-473C-A84F-C0E7FD49D083}"/>
                  </a:ext>
                </a:extLst>
              </p:cNvPr>
              <p:cNvSpPr/>
              <p:nvPr/>
            </p:nvSpPr>
            <p:spPr>
              <a:xfrm>
                <a:off x="2472476" y="5151695"/>
                <a:ext cx="959141" cy="388555"/>
              </a:xfrm>
              <a:prstGeom prst="roundRect">
                <a:avLst/>
              </a:prstGeom>
              <a:solidFill>
                <a:schemeClr val="accent1">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Normalize</a:t>
                </a:r>
              </a:p>
            </p:txBody>
          </p:sp>
          <p:sp>
            <p:nvSpPr>
              <p:cNvPr id="32" name="Rectangle: Rounded Corners 31">
                <a:extLst>
                  <a:ext uri="{FF2B5EF4-FFF2-40B4-BE49-F238E27FC236}">
                    <a16:creationId xmlns:a16="http://schemas.microsoft.com/office/drawing/2014/main" id="{FD961031-29D7-4A15-9D40-8F651FED68B4}"/>
                  </a:ext>
                </a:extLst>
              </p:cNvPr>
              <p:cNvSpPr/>
              <p:nvPr/>
            </p:nvSpPr>
            <p:spPr>
              <a:xfrm>
                <a:off x="3578758" y="5163409"/>
                <a:ext cx="959141" cy="365125"/>
              </a:xfrm>
              <a:prstGeom prst="roundRect">
                <a:avLst/>
              </a:prstGeom>
              <a:solidFill>
                <a:schemeClr val="accent1">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Real-Time</a:t>
                </a:r>
              </a:p>
              <a:p>
                <a:pPr algn="ctr"/>
                <a:r>
                  <a:rPr lang="en-US" sz="1200" b="1" dirty="0">
                    <a:solidFill>
                      <a:schemeClr val="tx1"/>
                    </a:solidFill>
                  </a:rPr>
                  <a:t>Analytics</a:t>
                </a:r>
              </a:p>
            </p:txBody>
          </p:sp>
          <p:sp>
            <p:nvSpPr>
              <p:cNvPr id="33" name="TextBox 32">
                <a:extLst>
                  <a:ext uri="{FF2B5EF4-FFF2-40B4-BE49-F238E27FC236}">
                    <a16:creationId xmlns:a16="http://schemas.microsoft.com/office/drawing/2014/main" id="{896276D4-888E-4E9B-A321-4AF336221A16}"/>
                  </a:ext>
                </a:extLst>
              </p:cNvPr>
              <p:cNvSpPr txBox="1"/>
              <p:nvPr/>
            </p:nvSpPr>
            <p:spPr>
              <a:xfrm>
                <a:off x="332912" y="5815440"/>
                <a:ext cx="1935338" cy="307777"/>
              </a:xfrm>
              <a:prstGeom prst="rect">
                <a:avLst/>
              </a:prstGeom>
              <a:noFill/>
            </p:spPr>
            <p:txBody>
              <a:bodyPr wrap="none" rtlCol="0">
                <a:spAutoFit/>
              </a:bodyPr>
              <a:lstStyle/>
              <a:p>
                <a:r>
                  <a:rPr lang="en-US" sz="1400" dirty="0"/>
                  <a:t>Streaming Data Pipeline</a:t>
                </a:r>
              </a:p>
            </p:txBody>
          </p:sp>
          <p:pic>
            <p:nvPicPr>
              <p:cNvPr id="34" name="Picture 6">
                <a:extLst>
                  <a:ext uri="{FF2B5EF4-FFF2-40B4-BE49-F238E27FC236}">
                    <a16:creationId xmlns:a16="http://schemas.microsoft.com/office/drawing/2014/main" id="{219C5C83-8CC7-47B8-BE93-650DBDE112C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2880" y="5683617"/>
                <a:ext cx="710895" cy="369332"/>
              </a:xfrm>
              <a:prstGeom prst="rect">
                <a:avLst/>
              </a:prstGeom>
              <a:noFill/>
              <a:extLst>
                <a:ext uri="{909E8E84-426E-40DD-AFC4-6F175D3DCCD1}">
                  <a14:hiddenFill xmlns:a14="http://schemas.microsoft.com/office/drawing/2010/main">
                    <a:solidFill>
                      <a:srgbClr val="FFFFFF"/>
                    </a:solidFill>
                  </a14:hiddenFill>
                </a:ext>
              </a:extLst>
            </p:spPr>
          </p:pic>
        </p:grpSp>
        <p:pic>
          <p:nvPicPr>
            <p:cNvPr id="18" name="Picture 17" descr="A picture containing text, electronics&#10;&#10;Description automatically generated">
              <a:extLst>
                <a:ext uri="{FF2B5EF4-FFF2-40B4-BE49-F238E27FC236}">
                  <a16:creationId xmlns:a16="http://schemas.microsoft.com/office/drawing/2014/main" id="{1735A1B1-D08C-4381-A598-609BBC3D24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10741" y="2670219"/>
              <a:ext cx="3187377" cy="2392560"/>
            </a:xfrm>
            <a:prstGeom prst="rect">
              <a:avLst/>
            </a:prstGeom>
            <a:effectLst>
              <a:softEdge rad="508000"/>
            </a:effectLst>
          </p:spPr>
        </p:pic>
        <p:grpSp>
          <p:nvGrpSpPr>
            <p:cNvPr id="17" name="Group 16">
              <a:extLst>
                <a:ext uri="{FF2B5EF4-FFF2-40B4-BE49-F238E27FC236}">
                  <a16:creationId xmlns:a16="http://schemas.microsoft.com/office/drawing/2014/main" id="{605848F0-5CA5-4391-8A70-DD3EC6C5A09D}"/>
                </a:ext>
              </a:extLst>
            </p:cNvPr>
            <p:cNvGrpSpPr/>
            <p:nvPr/>
          </p:nvGrpSpPr>
          <p:grpSpPr>
            <a:xfrm>
              <a:off x="8900366" y="4619769"/>
              <a:ext cx="1094375" cy="618883"/>
              <a:chOff x="1028040" y="3530432"/>
              <a:chExt cx="834316" cy="618883"/>
            </a:xfrm>
          </p:grpSpPr>
          <p:sp>
            <p:nvSpPr>
              <p:cNvPr id="26" name="Rectangle: Rounded Corners 25">
                <a:extLst>
                  <a:ext uri="{FF2B5EF4-FFF2-40B4-BE49-F238E27FC236}">
                    <a16:creationId xmlns:a16="http://schemas.microsoft.com/office/drawing/2014/main" id="{65ADDB35-FBBF-4B82-88EF-89A328504056}"/>
                  </a:ext>
                </a:extLst>
              </p:cNvPr>
              <p:cNvSpPr/>
              <p:nvPr/>
            </p:nvSpPr>
            <p:spPr>
              <a:xfrm>
                <a:off x="1028040" y="3530432"/>
                <a:ext cx="834316" cy="618883"/>
              </a:xfrm>
              <a:prstGeom prst="round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4" descr="asf - Revision 1903270: /kafka/site/logos/originals/png">
                <a:extLst>
                  <a:ext uri="{FF2B5EF4-FFF2-40B4-BE49-F238E27FC236}">
                    <a16:creationId xmlns:a16="http://schemas.microsoft.com/office/drawing/2014/main" id="{BE274177-67B2-48B9-8BB5-7EB4923D47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0607" y="3530433"/>
                <a:ext cx="527008" cy="573705"/>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Cloud 18">
              <a:extLst>
                <a:ext uri="{FF2B5EF4-FFF2-40B4-BE49-F238E27FC236}">
                  <a16:creationId xmlns:a16="http://schemas.microsoft.com/office/drawing/2014/main" id="{B47522A1-2C03-4170-832F-2FC2372E6001}"/>
                </a:ext>
              </a:extLst>
            </p:cNvPr>
            <p:cNvSpPr/>
            <p:nvPr/>
          </p:nvSpPr>
          <p:spPr>
            <a:xfrm>
              <a:off x="9562716" y="2714635"/>
              <a:ext cx="1959429" cy="1170661"/>
            </a:xfrm>
            <a:prstGeom prst="cloud">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Intelligent Change Detection System (ICDS)</a:t>
              </a:r>
            </a:p>
          </p:txBody>
        </p:sp>
        <p:cxnSp>
          <p:nvCxnSpPr>
            <p:cNvPr id="20" name="Straight Arrow Connector 19">
              <a:extLst>
                <a:ext uri="{FF2B5EF4-FFF2-40B4-BE49-F238E27FC236}">
                  <a16:creationId xmlns:a16="http://schemas.microsoft.com/office/drawing/2014/main" id="{4F9BA358-3D04-4C67-825D-EF89D078188E}"/>
                </a:ext>
              </a:extLst>
            </p:cNvPr>
            <p:cNvCxnSpPr>
              <a:cxnSpLocks/>
            </p:cNvCxnSpPr>
            <p:nvPr/>
          </p:nvCxnSpPr>
          <p:spPr>
            <a:xfrm flipH="1">
              <a:off x="2615437" y="3250949"/>
              <a:ext cx="1214661" cy="136850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BDCDC1E-CC0B-4852-B17B-E2CDB8E9D582}"/>
                </a:ext>
              </a:extLst>
            </p:cNvPr>
            <p:cNvCxnSpPr>
              <a:cxnSpLocks/>
            </p:cNvCxnSpPr>
            <p:nvPr/>
          </p:nvCxnSpPr>
          <p:spPr>
            <a:xfrm flipV="1">
              <a:off x="3121748" y="4932711"/>
              <a:ext cx="749568" cy="622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46F56B1-83DC-467F-A7FC-569BD704A6E3}"/>
                </a:ext>
              </a:extLst>
            </p:cNvPr>
            <p:cNvCxnSpPr>
              <a:cxnSpLocks/>
            </p:cNvCxnSpPr>
            <p:nvPr/>
          </p:nvCxnSpPr>
          <p:spPr>
            <a:xfrm flipV="1">
              <a:off x="8081066" y="4929211"/>
              <a:ext cx="790116" cy="35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383C0C7-82E9-4A6E-BD99-B10D2805EE18}"/>
                </a:ext>
              </a:extLst>
            </p:cNvPr>
            <p:cNvCxnSpPr>
              <a:cxnSpLocks/>
              <a:stCxn id="27" idx="0"/>
            </p:cNvCxnSpPr>
            <p:nvPr/>
          </p:nvCxnSpPr>
          <p:spPr>
            <a:xfrm flipV="1">
              <a:off x="9459245" y="3822609"/>
              <a:ext cx="887199" cy="79716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122F38D-B4BF-44B7-8612-A51E57C90902}"/>
                </a:ext>
              </a:extLst>
            </p:cNvPr>
            <p:cNvCxnSpPr>
              <a:cxnSpLocks/>
            </p:cNvCxnSpPr>
            <p:nvPr/>
          </p:nvCxnSpPr>
          <p:spPr>
            <a:xfrm>
              <a:off x="1191817" y="3285915"/>
              <a:ext cx="1413571" cy="133353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4" name="Flowchart: Multidocument 13">
              <a:extLst>
                <a:ext uri="{FF2B5EF4-FFF2-40B4-BE49-F238E27FC236}">
                  <a16:creationId xmlns:a16="http://schemas.microsoft.com/office/drawing/2014/main" id="{5B488083-7094-40B3-BC7F-F7648247D3F1}"/>
                </a:ext>
              </a:extLst>
            </p:cNvPr>
            <p:cNvSpPr/>
            <p:nvPr/>
          </p:nvSpPr>
          <p:spPr>
            <a:xfrm>
              <a:off x="3100029" y="2477764"/>
              <a:ext cx="1285795" cy="919848"/>
            </a:xfrm>
            <a:prstGeom prst="flowChartMultidocumen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MPATH</a:t>
              </a:r>
            </a:p>
            <a:p>
              <a:pPr algn="ctr"/>
              <a:r>
                <a:rPr lang="en-US" sz="1200" dirty="0" err="1"/>
                <a:t>MAVProxy</a:t>
              </a:r>
              <a:endParaRPr lang="en-US" sz="1200" dirty="0"/>
            </a:p>
          </p:txBody>
        </p:sp>
        <p:sp>
          <p:nvSpPr>
            <p:cNvPr id="24" name="Flowchart: Multidocument 23">
              <a:extLst>
                <a:ext uri="{FF2B5EF4-FFF2-40B4-BE49-F238E27FC236}">
                  <a16:creationId xmlns:a16="http://schemas.microsoft.com/office/drawing/2014/main" id="{20876D17-DD54-4FEB-98EA-372D1273568F}"/>
                </a:ext>
              </a:extLst>
            </p:cNvPr>
            <p:cNvSpPr/>
            <p:nvPr/>
          </p:nvSpPr>
          <p:spPr>
            <a:xfrm>
              <a:off x="612807" y="2584907"/>
              <a:ext cx="1285795" cy="919848"/>
            </a:xfrm>
            <a:prstGeom prst="flowChartMultidocumen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Tobii</a:t>
              </a:r>
              <a:r>
                <a:rPr lang="en-US" sz="1200" dirty="0"/>
                <a:t> Pro Nano Eye Tracker</a:t>
              </a:r>
            </a:p>
          </p:txBody>
        </p:sp>
      </p:grpSp>
      <p:sp>
        <p:nvSpPr>
          <p:cNvPr id="39" name="TextBox 38">
            <a:extLst>
              <a:ext uri="{FF2B5EF4-FFF2-40B4-BE49-F238E27FC236}">
                <a16:creationId xmlns:a16="http://schemas.microsoft.com/office/drawing/2014/main" id="{DD7ED962-A618-4A46-AD67-AF0567A1FD9D}"/>
              </a:ext>
            </a:extLst>
          </p:cNvPr>
          <p:cNvSpPr txBox="1"/>
          <p:nvPr/>
        </p:nvSpPr>
        <p:spPr>
          <a:xfrm>
            <a:off x="2772627" y="4475431"/>
            <a:ext cx="211176" cy="261610"/>
          </a:xfrm>
          <a:prstGeom prst="rect">
            <a:avLst/>
          </a:prstGeom>
          <a:noFill/>
        </p:spPr>
        <p:txBody>
          <a:bodyPr wrap="square">
            <a:spAutoFit/>
          </a:bodyPr>
          <a:lstStyle/>
          <a:p>
            <a:r>
              <a:rPr lang="en-US" sz="1100" dirty="0">
                <a:effectLst/>
                <a:latin typeface="Calibri Light" panose="020F0302020204030204" pitchFamily="34" charset="0"/>
                <a:ea typeface="SimSun" panose="02010600030101010101" pitchFamily="2" charset="-122"/>
              </a:rPr>
              <a:t>©</a:t>
            </a:r>
            <a:endParaRPr lang="en-US" dirty="0"/>
          </a:p>
        </p:txBody>
      </p:sp>
      <p:sp>
        <p:nvSpPr>
          <p:cNvPr id="40" name="TextBox 39">
            <a:extLst>
              <a:ext uri="{FF2B5EF4-FFF2-40B4-BE49-F238E27FC236}">
                <a16:creationId xmlns:a16="http://schemas.microsoft.com/office/drawing/2014/main" id="{8A99E28A-B415-4137-AB7C-BA3BC590EB3F}"/>
              </a:ext>
            </a:extLst>
          </p:cNvPr>
          <p:cNvSpPr txBox="1"/>
          <p:nvPr/>
        </p:nvSpPr>
        <p:spPr>
          <a:xfrm>
            <a:off x="9634260" y="4482526"/>
            <a:ext cx="304800" cy="261610"/>
          </a:xfrm>
          <a:prstGeom prst="rect">
            <a:avLst/>
          </a:prstGeom>
          <a:noFill/>
        </p:spPr>
        <p:txBody>
          <a:bodyPr wrap="square">
            <a:spAutoFit/>
          </a:bodyPr>
          <a:lstStyle/>
          <a:p>
            <a:r>
              <a:rPr lang="en-US" sz="1100" dirty="0">
                <a:effectLst/>
                <a:latin typeface="Calibri Light" panose="020F0302020204030204" pitchFamily="34" charset="0"/>
                <a:ea typeface="SimSun" panose="02010600030101010101" pitchFamily="2" charset="-122"/>
              </a:rPr>
              <a:t>©</a:t>
            </a:r>
            <a:endParaRPr lang="en-US" dirty="0"/>
          </a:p>
        </p:txBody>
      </p:sp>
    </p:spTree>
    <p:extLst>
      <p:ext uri="{BB962C8B-B14F-4D97-AF65-F5344CB8AC3E}">
        <p14:creationId xmlns:p14="http://schemas.microsoft.com/office/powerpoint/2010/main" val="2202595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BEE82A9-F76B-4555-95BA-6A53300B00B3}"/>
              </a:ext>
            </a:extLst>
          </p:cNvPr>
          <p:cNvSpPr>
            <a:spLocks noGrp="1"/>
          </p:cNvSpPr>
          <p:nvPr>
            <p:ph type="sldNum" sz="quarter" idx="12"/>
          </p:nvPr>
        </p:nvSpPr>
        <p:spPr/>
        <p:txBody>
          <a:bodyPr/>
          <a:lstStyle/>
          <a:p>
            <a:pPr defTabSz="1219170" fontAlgn="base">
              <a:spcBef>
                <a:spcPct val="0"/>
              </a:spcBef>
              <a:spcAft>
                <a:spcPct val="0"/>
              </a:spcAft>
              <a:defRPr/>
            </a:pPr>
            <a:fld id="{B586D440-F702-449A-AAC2-9ACFF17038B8}" type="slidenum">
              <a:rPr lang="en-US">
                <a:solidFill>
                  <a:prstClr val="black"/>
                </a:solidFill>
                <a:latin typeface="Arial" charset="0"/>
                <a:ea typeface="ＭＳ Ｐゴシック" charset="-128"/>
                <a:cs typeface="Arial" charset="0"/>
              </a:rPr>
              <a:pPr defTabSz="1219170" fontAlgn="base">
                <a:spcBef>
                  <a:spcPct val="0"/>
                </a:spcBef>
                <a:spcAft>
                  <a:spcPct val="0"/>
                </a:spcAft>
                <a:defRPr/>
              </a:pPr>
              <a:t>6</a:t>
            </a:fld>
            <a:endParaRPr lang="en-US">
              <a:solidFill>
                <a:prstClr val="black"/>
              </a:solidFill>
              <a:latin typeface="Arial" charset="0"/>
              <a:ea typeface="ＭＳ Ｐゴシック" charset="-128"/>
              <a:cs typeface="Arial" charset="0"/>
            </a:endParaRPr>
          </a:p>
        </p:txBody>
      </p:sp>
      <p:pic>
        <p:nvPicPr>
          <p:cNvPr id="12" name="Picture 11" descr="Logo, icon&#10;&#10;Description automatically generated">
            <a:extLst>
              <a:ext uri="{FF2B5EF4-FFF2-40B4-BE49-F238E27FC236}">
                <a16:creationId xmlns:a16="http://schemas.microsoft.com/office/drawing/2014/main" id="{64AB7F56-DF24-4E26-928F-6DE77CAF7A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69" y="10850"/>
            <a:ext cx="884020" cy="762760"/>
          </a:xfrm>
          <a:prstGeom prst="rect">
            <a:avLst/>
          </a:prstGeom>
        </p:spPr>
      </p:pic>
      <p:sp>
        <p:nvSpPr>
          <p:cNvPr id="13" name="TextBox 12">
            <a:extLst>
              <a:ext uri="{FF2B5EF4-FFF2-40B4-BE49-F238E27FC236}">
                <a16:creationId xmlns:a16="http://schemas.microsoft.com/office/drawing/2014/main" id="{F2A51B34-08FC-4772-9899-BA54D7D2AFE0}"/>
              </a:ext>
            </a:extLst>
          </p:cNvPr>
          <p:cNvSpPr txBox="1"/>
          <p:nvPr/>
        </p:nvSpPr>
        <p:spPr>
          <a:xfrm>
            <a:off x="779647" y="253730"/>
            <a:ext cx="2129044" cy="307777"/>
          </a:xfrm>
          <a:prstGeom prst="rect">
            <a:avLst/>
          </a:prstGeom>
          <a:noFill/>
        </p:spPr>
        <p:txBody>
          <a:bodyPr wrap="none" rtlCol="0">
            <a:spAutoFit/>
          </a:bodyPr>
          <a:lstStyle/>
          <a:p>
            <a:r>
              <a:rPr lang="en-US" sz="1400" b="1" dirty="0">
                <a:latin typeface="Times New Roman" panose="02020603050405020304" pitchFamily="18" charset="0"/>
                <a:cs typeface="Times New Roman" panose="02020603050405020304" pitchFamily="18" charset="0"/>
              </a:rPr>
              <a:t>Langley Research Center</a:t>
            </a:r>
          </a:p>
        </p:txBody>
      </p:sp>
      <p:grpSp>
        <p:nvGrpSpPr>
          <p:cNvPr id="5" name="Group 4">
            <a:extLst>
              <a:ext uri="{FF2B5EF4-FFF2-40B4-BE49-F238E27FC236}">
                <a16:creationId xmlns:a16="http://schemas.microsoft.com/office/drawing/2014/main" id="{47D661A6-2FF3-4768-8A0E-912D2160CDF0}"/>
              </a:ext>
            </a:extLst>
          </p:cNvPr>
          <p:cNvGrpSpPr/>
          <p:nvPr/>
        </p:nvGrpSpPr>
        <p:grpSpPr>
          <a:xfrm>
            <a:off x="0" y="466149"/>
            <a:ext cx="12192000" cy="469187"/>
            <a:chOff x="999406" y="545881"/>
            <a:chExt cx="10250231" cy="469187"/>
          </a:xfrm>
        </p:grpSpPr>
        <p:sp>
          <p:nvSpPr>
            <p:cNvPr id="6" name="TextBox 5">
              <a:extLst>
                <a:ext uri="{FF2B5EF4-FFF2-40B4-BE49-F238E27FC236}">
                  <a16:creationId xmlns:a16="http://schemas.microsoft.com/office/drawing/2014/main" id="{3FD2D630-9F18-4CDD-9D00-45F7A2C9FF78}"/>
                </a:ext>
              </a:extLst>
            </p:cNvPr>
            <p:cNvSpPr txBox="1"/>
            <p:nvPr/>
          </p:nvSpPr>
          <p:spPr>
            <a:xfrm>
              <a:off x="4639177" y="545881"/>
              <a:ext cx="2970689" cy="461665"/>
            </a:xfrm>
            <a:prstGeom prst="rect">
              <a:avLst/>
            </a:prstGeom>
            <a:noFill/>
          </p:spPr>
          <p:txBody>
            <a:bodyPr wrap="square" rtlCol="0">
              <a:spAutoFit/>
            </a:bodyPr>
            <a:lstStyle/>
            <a:p>
              <a:r>
                <a:rPr lang="en-US" sz="2400" b="1" dirty="0">
                  <a:effectLst/>
                  <a:latin typeface="Times New Roman" panose="02020603050405020304" pitchFamily="18" charset="0"/>
                  <a:ea typeface="SimSun" panose="02010600030101010101" pitchFamily="2" charset="-122"/>
                  <a:cs typeface="Times New Roman" panose="02020603050405020304" pitchFamily="18" charset="0"/>
                </a:rPr>
                <a:t>ICDS Architecture (AT):</a:t>
              </a:r>
              <a:endParaRPr lang="en-US" sz="2400" b="1" dirty="0">
                <a:latin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F022B598-5A99-45C0-A834-DC1A9EAF15F0}"/>
                </a:ext>
              </a:extLst>
            </p:cNvPr>
            <p:cNvCxnSpPr/>
            <p:nvPr/>
          </p:nvCxnSpPr>
          <p:spPr>
            <a:xfrm>
              <a:off x="999406" y="1015068"/>
              <a:ext cx="10250231" cy="0"/>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624646C4-A834-44A7-AC91-F6E1F267E2CF}"/>
              </a:ext>
            </a:extLst>
          </p:cNvPr>
          <p:cNvSpPr txBox="1"/>
          <p:nvPr/>
        </p:nvSpPr>
        <p:spPr>
          <a:xfrm>
            <a:off x="292100" y="3439997"/>
            <a:ext cx="7662197" cy="1883657"/>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Time synchronized with MPATH data stream</a:t>
            </a:r>
            <a:endParaRPr lang="en-US" sz="2000" dirty="0">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Autonomously identifies loss of GCSO eye focus</a:t>
            </a:r>
          </a:p>
          <a:p>
            <a:pPr marL="285750" indent="-285750">
              <a:lnSpc>
                <a:spcPct val="150000"/>
              </a:lnSpc>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Triggers the ingestion of all UAV MPATH state data</a:t>
            </a:r>
          </a:p>
          <a:p>
            <a:pPr marL="285750" indent="-285750">
              <a:lnSpc>
                <a:spcPct val="150000"/>
              </a:lnSpc>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Triggers the implementation of the ICDS relevant data determination</a:t>
            </a:r>
          </a:p>
        </p:txBody>
      </p:sp>
      <p:pic>
        <p:nvPicPr>
          <p:cNvPr id="8" name="Picture 7">
            <a:extLst>
              <a:ext uri="{FF2B5EF4-FFF2-40B4-BE49-F238E27FC236}">
                <a16:creationId xmlns:a16="http://schemas.microsoft.com/office/drawing/2014/main" id="{0668E05E-3EF5-450C-AE6D-46BC2B3F1F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2254" y="2893280"/>
            <a:ext cx="3097645" cy="199275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grpSp>
        <p:nvGrpSpPr>
          <p:cNvPr id="17" name="Group 16">
            <a:extLst>
              <a:ext uri="{FF2B5EF4-FFF2-40B4-BE49-F238E27FC236}">
                <a16:creationId xmlns:a16="http://schemas.microsoft.com/office/drawing/2014/main" id="{70F16248-8AB7-4F6D-8AC4-0D1F246D7170}"/>
              </a:ext>
            </a:extLst>
          </p:cNvPr>
          <p:cNvGrpSpPr/>
          <p:nvPr/>
        </p:nvGrpSpPr>
        <p:grpSpPr>
          <a:xfrm>
            <a:off x="1671782" y="1597891"/>
            <a:ext cx="6881091" cy="939444"/>
            <a:chOff x="1727200" y="1588655"/>
            <a:chExt cx="6881091" cy="939444"/>
          </a:xfrm>
        </p:grpSpPr>
        <p:sp>
          <p:nvSpPr>
            <p:cNvPr id="16" name="Speech Bubble: Oval 15">
              <a:extLst>
                <a:ext uri="{FF2B5EF4-FFF2-40B4-BE49-F238E27FC236}">
                  <a16:creationId xmlns:a16="http://schemas.microsoft.com/office/drawing/2014/main" id="{349F3933-1866-46BA-AD08-7D4D031CE824}"/>
                </a:ext>
              </a:extLst>
            </p:cNvPr>
            <p:cNvSpPr/>
            <p:nvPr/>
          </p:nvSpPr>
          <p:spPr>
            <a:xfrm>
              <a:off x="1727200" y="1588655"/>
              <a:ext cx="6881091" cy="939444"/>
            </a:xfrm>
            <a:prstGeom prst="wedgeEllipseCallout">
              <a:avLst>
                <a:gd name="adj1" fmla="val 77924"/>
                <a:gd name="adj2" fmla="val 244387"/>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C2F208DC-35F7-4667-9C25-4FFCD05F961B}"/>
                </a:ext>
              </a:extLst>
            </p:cNvPr>
            <p:cNvGrpSpPr/>
            <p:nvPr/>
          </p:nvGrpSpPr>
          <p:grpSpPr>
            <a:xfrm>
              <a:off x="2490217" y="1775566"/>
              <a:ext cx="5419026" cy="534773"/>
              <a:chOff x="2471744" y="2002562"/>
              <a:chExt cx="5419026" cy="534773"/>
            </a:xfrm>
          </p:grpSpPr>
          <p:sp>
            <p:nvSpPr>
              <p:cNvPr id="14" name="Rectangle: Rounded Corners 13">
                <a:extLst>
                  <a:ext uri="{FF2B5EF4-FFF2-40B4-BE49-F238E27FC236}">
                    <a16:creationId xmlns:a16="http://schemas.microsoft.com/office/drawing/2014/main" id="{5ADEACB0-BB2B-4EAB-B29F-1F5D9F39EF59}"/>
                  </a:ext>
                </a:extLst>
              </p:cNvPr>
              <p:cNvSpPr/>
              <p:nvPr/>
            </p:nvSpPr>
            <p:spPr>
              <a:xfrm>
                <a:off x="2471744" y="2002562"/>
                <a:ext cx="5419026" cy="53477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ED675A28-00E9-43ED-8A24-35F48FB2E2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1744" y="2002562"/>
                <a:ext cx="5419026" cy="534773"/>
              </a:xfrm>
              <a:prstGeom prst="rect">
                <a:avLst/>
              </a:prstGeom>
              <a:ln>
                <a:noFill/>
              </a:ln>
              <a:effectLst>
                <a:softEdge rad="63500"/>
              </a:effectLst>
            </p:spPr>
          </p:pic>
        </p:grpSp>
      </p:grpSp>
    </p:spTree>
    <p:extLst>
      <p:ext uri="{BB962C8B-B14F-4D97-AF65-F5344CB8AC3E}">
        <p14:creationId xmlns:p14="http://schemas.microsoft.com/office/powerpoint/2010/main" val="931476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BEE82A9-F76B-4555-95BA-6A53300B00B3}"/>
              </a:ext>
            </a:extLst>
          </p:cNvPr>
          <p:cNvSpPr>
            <a:spLocks noGrp="1"/>
          </p:cNvSpPr>
          <p:nvPr>
            <p:ph type="sldNum" sz="quarter" idx="12"/>
          </p:nvPr>
        </p:nvSpPr>
        <p:spPr/>
        <p:txBody>
          <a:bodyPr/>
          <a:lstStyle/>
          <a:p>
            <a:pPr defTabSz="1219170" fontAlgn="base">
              <a:spcBef>
                <a:spcPct val="0"/>
              </a:spcBef>
              <a:spcAft>
                <a:spcPct val="0"/>
              </a:spcAft>
              <a:defRPr/>
            </a:pPr>
            <a:fld id="{B586D440-F702-449A-AAC2-9ACFF17038B8}" type="slidenum">
              <a:rPr lang="en-US">
                <a:solidFill>
                  <a:prstClr val="black"/>
                </a:solidFill>
                <a:latin typeface="Arial" charset="0"/>
                <a:ea typeface="ＭＳ Ｐゴシック" charset="-128"/>
                <a:cs typeface="Arial" charset="0"/>
              </a:rPr>
              <a:pPr defTabSz="1219170" fontAlgn="base">
                <a:spcBef>
                  <a:spcPct val="0"/>
                </a:spcBef>
                <a:spcAft>
                  <a:spcPct val="0"/>
                </a:spcAft>
                <a:defRPr/>
              </a:pPr>
              <a:t>7</a:t>
            </a:fld>
            <a:endParaRPr lang="en-US">
              <a:solidFill>
                <a:prstClr val="black"/>
              </a:solidFill>
              <a:latin typeface="Arial" charset="0"/>
              <a:ea typeface="ＭＳ Ｐゴシック" charset="-128"/>
              <a:cs typeface="Arial" charset="0"/>
            </a:endParaRPr>
          </a:p>
        </p:txBody>
      </p:sp>
      <p:pic>
        <p:nvPicPr>
          <p:cNvPr id="12" name="Picture 11" descr="Logo, icon&#10;&#10;Description automatically generated">
            <a:extLst>
              <a:ext uri="{FF2B5EF4-FFF2-40B4-BE49-F238E27FC236}">
                <a16:creationId xmlns:a16="http://schemas.microsoft.com/office/drawing/2014/main" id="{64AB7F56-DF24-4E26-928F-6DE77CAF7A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69" y="10850"/>
            <a:ext cx="884020" cy="762760"/>
          </a:xfrm>
          <a:prstGeom prst="rect">
            <a:avLst/>
          </a:prstGeom>
        </p:spPr>
      </p:pic>
      <p:sp>
        <p:nvSpPr>
          <p:cNvPr id="13" name="TextBox 12">
            <a:extLst>
              <a:ext uri="{FF2B5EF4-FFF2-40B4-BE49-F238E27FC236}">
                <a16:creationId xmlns:a16="http://schemas.microsoft.com/office/drawing/2014/main" id="{F2A51B34-08FC-4772-9899-BA54D7D2AFE0}"/>
              </a:ext>
            </a:extLst>
          </p:cNvPr>
          <p:cNvSpPr txBox="1"/>
          <p:nvPr/>
        </p:nvSpPr>
        <p:spPr>
          <a:xfrm>
            <a:off x="779647" y="253730"/>
            <a:ext cx="2129044" cy="307777"/>
          </a:xfrm>
          <a:prstGeom prst="rect">
            <a:avLst/>
          </a:prstGeom>
          <a:noFill/>
        </p:spPr>
        <p:txBody>
          <a:bodyPr wrap="none" rtlCol="0">
            <a:spAutoFit/>
          </a:bodyPr>
          <a:lstStyle/>
          <a:p>
            <a:r>
              <a:rPr lang="en-US" sz="1400" b="1" dirty="0">
                <a:latin typeface="Times New Roman" panose="02020603050405020304" pitchFamily="18" charset="0"/>
                <a:cs typeface="Times New Roman" panose="02020603050405020304" pitchFamily="18" charset="0"/>
              </a:rPr>
              <a:t>Langley Research Center</a:t>
            </a:r>
          </a:p>
        </p:txBody>
      </p:sp>
      <p:grpSp>
        <p:nvGrpSpPr>
          <p:cNvPr id="5" name="Group 4">
            <a:extLst>
              <a:ext uri="{FF2B5EF4-FFF2-40B4-BE49-F238E27FC236}">
                <a16:creationId xmlns:a16="http://schemas.microsoft.com/office/drawing/2014/main" id="{47D661A6-2FF3-4768-8A0E-912D2160CDF0}"/>
              </a:ext>
            </a:extLst>
          </p:cNvPr>
          <p:cNvGrpSpPr/>
          <p:nvPr/>
        </p:nvGrpSpPr>
        <p:grpSpPr>
          <a:xfrm>
            <a:off x="0" y="446481"/>
            <a:ext cx="12192000" cy="486832"/>
            <a:chOff x="1012108" y="545881"/>
            <a:chExt cx="10250231" cy="486832"/>
          </a:xfrm>
        </p:grpSpPr>
        <p:sp>
          <p:nvSpPr>
            <p:cNvPr id="6" name="TextBox 5">
              <a:extLst>
                <a:ext uri="{FF2B5EF4-FFF2-40B4-BE49-F238E27FC236}">
                  <a16:creationId xmlns:a16="http://schemas.microsoft.com/office/drawing/2014/main" id="{3FD2D630-9F18-4CDD-9D00-45F7A2C9FF78}"/>
                </a:ext>
              </a:extLst>
            </p:cNvPr>
            <p:cNvSpPr txBox="1"/>
            <p:nvPr/>
          </p:nvSpPr>
          <p:spPr>
            <a:xfrm>
              <a:off x="4502231" y="545881"/>
              <a:ext cx="3269985" cy="461665"/>
            </a:xfrm>
            <a:prstGeom prst="rect">
              <a:avLst/>
            </a:prstGeom>
            <a:noFill/>
          </p:spPr>
          <p:txBody>
            <a:bodyPr wrap="square" rtlCol="0">
              <a:spAutoFit/>
            </a:bodyPr>
            <a:lstStyle/>
            <a:p>
              <a:r>
                <a:rPr lang="en-US" sz="2400" b="1" dirty="0">
                  <a:effectLst/>
                  <a:latin typeface="Times New Roman" panose="02020603050405020304" pitchFamily="18" charset="0"/>
                  <a:ea typeface="SimSun" panose="02010600030101010101" pitchFamily="2" charset="-122"/>
                  <a:cs typeface="Times New Roman" panose="02020603050405020304" pitchFamily="18" charset="0"/>
                </a:rPr>
                <a:t>ICDS Architecture (RTDA):</a:t>
              </a:r>
              <a:endParaRPr lang="en-US" sz="2400" b="1" dirty="0">
                <a:latin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F022B598-5A99-45C0-A834-DC1A9EAF15F0}"/>
                </a:ext>
              </a:extLst>
            </p:cNvPr>
            <p:cNvCxnSpPr/>
            <p:nvPr/>
          </p:nvCxnSpPr>
          <p:spPr>
            <a:xfrm>
              <a:off x="1012108" y="1032713"/>
              <a:ext cx="10250231" cy="0"/>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4C2E838-3C61-493A-A99C-EA9593F85972}"/>
              </a:ext>
            </a:extLst>
          </p:cNvPr>
          <p:cNvGrpSpPr/>
          <p:nvPr/>
        </p:nvGrpSpPr>
        <p:grpSpPr>
          <a:xfrm>
            <a:off x="709214" y="1468328"/>
            <a:ext cx="10773573" cy="4479636"/>
            <a:chOff x="1145518" y="1468328"/>
            <a:chExt cx="10773573" cy="4479636"/>
          </a:xfrm>
        </p:grpSpPr>
        <p:sp>
          <p:nvSpPr>
            <p:cNvPr id="44" name="Rectangle: Rounded Corners 43">
              <a:extLst>
                <a:ext uri="{FF2B5EF4-FFF2-40B4-BE49-F238E27FC236}">
                  <a16:creationId xmlns:a16="http://schemas.microsoft.com/office/drawing/2014/main" id="{9DE27890-0FD7-4FBC-AB94-39C8A0FE332C}"/>
                </a:ext>
              </a:extLst>
            </p:cNvPr>
            <p:cNvSpPr/>
            <p:nvPr/>
          </p:nvSpPr>
          <p:spPr>
            <a:xfrm>
              <a:off x="1145518" y="1468328"/>
              <a:ext cx="10773573" cy="4479636"/>
            </a:xfrm>
            <a:prstGeom prst="roundRect">
              <a:avLst/>
            </a:prstGeom>
            <a:solidFill>
              <a:schemeClr val="bg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24646C4-A834-44A7-AC91-F6E1F267E2CF}"/>
                </a:ext>
              </a:extLst>
            </p:cNvPr>
            <p:cNvSpPr txBox="1"/>
            <p:nvPr/>
          </p:nvSpPr>
          <p:spPr>
            <a:xfrm>
              <a:off x="1145519" y="1845811"/>
              <a:ext cx="3966943" cy="3268652"/>
            </a:xfrm>
            <a:prstGeom prst="rect">
              <a:avLst/>
            </a:prstGeom>
            <a:noFill/>
          </p:spPr>
          <p:txBody>
            <a:bodyPr wrap="square" rtlCol="0">
              <a:spAutoFit/>
            </a:bodyPr>
            <a:lstStyle/>
            <a:p>
              <a:pPr marL="285750" indent="-285750">
                <a:lnSpc>
                  <a:spcPct val="150000"/>
                </a:lnSpc>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Lambda Data Architecture:</a:t>
              </a:r>
            </a:p>
            <a:p>
              <a:pPr marL="742950" lvl="1" indent="-285750">
                <a:lnSpc>
                  <a:spcPct val="150000"/>
                </a:lnSpc>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Service Layer</a:t>
              </a:r>
            </a:p>
            <a:p>
              <a:pPr marL="1257300" lvl="2" indent="-342900">
                <a:lnSpc>
                  <a:spcPct val="150000"/>
                </a:lnSpc>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Apache Kafka</a:t>
              </a:r>
            </a:p>
            <a:p>
              <a:pPr marL="742950" lvl="1" indent="-285750">
                <a:lnSpc>
                  <a:spcPct val="150000"/>
                </a:lnSpc>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Speed Layer</a:t>
              </a:r>
            </a:p>
            <a:p>
              <a:pPr marL="1257300" lvl="2" indent="-342900">
                <a:lnSpc>
                  <a:spcPct val="150000"/>
                </a:lnSpc>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Apache Spark</a:t>
              </a:r>
            </a:p>
            <a:p>
              <a:pPr marL="742950" lvl="1" indent="-285750">
                <a:lnSpc>
                  <a:spcPct val="150000"/>
                </a:lnSpc>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Batch Layer</a:t>
              </a:r>
            </a:p>
            <a:p>
              <a:pPr marL="1257300" lvl="2" indent="-342900">
                <a:lnSpc>
                  <a:spcPct val="150000"/>
                </a:lnSpc>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Apache Spark</a:t>
              </a:r>
            </a:p>
          </p:txBody>
        </p:sp>
        <p:grpSp>
          <p:nvGrpSpPr>
            <p:cNvPr id="16" name="Group 15">
              <a:extLst>
                <a:ext uri="{FF2B5EF4-FFF2-40B4-BE49-F238E27FC236}">
                  <a16:creationId xmlns:a16="http://schemas.microsoft.com/office/drawing/2014/main" id="{350F9C4B-3A3A-4EB2-AB7E-5F1C45DC3C73}"/>
                </a:ext>
              </a:extLst>
            </p:cNvPr>
            <p:cNvGrpSpPr/>
            <p:nvPr/>
          </p:nvGrpSpPr>
          <p:grpSpPr>
            <a:xfrm>
              <a:off x="4690213" y="2106122"/>
              <a:ext cx="7100206" cy="2769295"/>
              <a:chOff x="2056557" y="2602302"/>
              <a:chExt cx="7938184" cy="2945178"/>
            </a:xfrm>
          </p:grpSpPr>
          <p:grpSp>
            <p:nvGrpSpPr>
              <p:cNvPr id="20" name="Group 19">
                <a:extLst>
                  <a:ext uri="{FF2B5EF4-FFF2-40B4-BE49-F238E27FC236}">
                    <a16:creationId xmlns:a16="http://schemas.microsoft.com/office/drawing/2014/main" id="{194EF12A-150F-4B0E-9E3D-98D4337C12CA}"/>
                  </a:ext>
                </a:extLst>
              </p:cNvPr>
              <p:cNvGrpSpPr/>
              <p:nvPr/>
            </p:nvGrpSpPr>
            <p:grpSpPr>
              <a:xfrm>
                <a:off x="2056557" y="4629497"/>
                <a:ext cx="1094375" cy="618883"/>
                <a:chOff x="1028040" y="3530432"/>
                <a:chExt cx="834316" cy="618883"/>
              </a:xfrm>
            </p:grpSpPr>
            <p:sp>
              <p:nvSpPr>
                <p:cNvPr id="40" name="Rectangle: Rounded Corners 39">
                  <a:extLst>
                    <a:ext uri="{FF2B5EF4-FFF2-40B4-BE49-F238E27FC236}">
                      <a16:creationId xmlns:a16="http://schemas.microsoft.com/office/drawing/2014/main" id="{F90F57E7-5E93-47B5-9FBE-468B97080F12}"/>
                    </a:ext>
                  </a:extLst>
                </p:cNvPr>
                <p:cNvSpPr/>
                <p:nvPr/>
              </p:nvSpPr>
              <p:spPr>
                <a:xfrm>
                  <a:off x="1028040" y="3530432"/>
                  <a:ext cx="834316" cy="618883"/>
                </a:xfrm>
                <a:prstGeom prst="round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 descr="asf - Revision 1903270: /kafka/site/logos/originals/png">
                  <a:extLst>
                    <a:ext uri="{FF2B5EF4-FFF2-40B4-BE49-F238E27FC236}">
                      <a16:creationId xmlns:a16="http://schemas.microsoft.com/office/drawing/2014/main" id="{FA794489-26D2-4930-83FE-73801B3F05B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0607" y="3530433"/>
                  <a:ext cx="527008" cy="57370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E8AED4C6-7330-456E-8473-E02689E157A7}"/>
                  </a:ext>
                </a:extLst>
              </p:cNvPr>
              <p:cNvGrpSpPr/>
              <p:nvPr/>
            </p:nvGrpSpPr>
            <p:grpSpPr>
              <a:xfrm>
                <a:off x="3854383" y="4363043"/>
                <a:ext cx="4255867" cy="1184437"/>
                <a:chOff x="332912" y="4938780"/>
                <a:chExt cx="4255867" cy="1184437"/>
              </a:xfrm>
            </p:grpSpPr>
            <p:sp>
              <p:nvSpPr>
                <p:cNvPr id="33" name="Rectangle 32">
                  <a:extLst>
                    <a:ext uri="{FF2B5EF4-FFF2-40B4-BE49-F238E27FC236}">
                      <a16:creationId xmlns:a16="http://schemas.microsoft.com/office/drawing/2014/main" id="{0FF9EE83-6841-46B9-8999-4AA21CF44FD8}"/>
                    </a:ext>
                  </a:extLst>
                </p:cNvPr>
                <p:cNvSpPr/>
                <p:nvPr/>
              </p:nvSpPr>
              <p:spPr>
                <a:xfrm>
                  <a:off x="379029" y="4938780"/>
                  <a:ext cx="4209750" cy="1139336"/>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E96089E6-9C52-412F-BCFF-B2FB10B6EDCA}"/>
                    </a:ext>
                  </a:extLst>
                </p:cNvPr>
                <p:cNvSpPr/>
                <p:nvPr/>
              </p:nvSpPr>
              <p:spPr>
                <a:xfrm>
                  <a:off x="428126" y="5151696"/>
                  <a:ext cx="872455" cy="388555"/>
                </a:xfrm>
                <a:prstGeom prst="roundRect">
                  <a:avLst/>
                </a:prstGeom>
                <a:solidFill>
                  <a:schemeClr val="accent1">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Cleanse</a:t>
                  </a:r>
                </a:p>
              </p:txBody>
            </p:sp>
            <p:sp>
              <p:nvSpPr>
                <p:cNvPr id="35" name="Rectangle: Rounded Corners 34">
                  <a:extLst>
                    <a:ext uri="{FF2B5EF4-FFF2-40B4-BE49-F238E27FC236}">
                      <a16:creationId xmlns:a16="http://schemas.microsoft.com/office/drawing/2014/main" id="{91D65982-968D-4EB2-8381-3607BE51E759}"/>
                    </a:ext>
                  </a:extLst>
                </p:cNvPr>
                <p:cNvSpPr/>
                <p:nvPr/>
              </p:nvSpPr>
              <p:spPr>
                <a:xfrm>
                  <a:off x="1450301" y="5151696"/>
                  <a:ext cx="872455" cy="388555"/>
                </a:xfrm>
                <a:prstGeom prst="roundRect">
                  <a:avLst/>
                </a:prstGeom>
                <a:solidFill>
                  <a:schemeClr val="accent1">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Enrich</a:t>
                  </a:r>
                </a:p>
              </p:txBody>
            </p:sp>
            <p:sp>
              <p:nvSpPr>
                <p:cNvPr id="36" name="Rectangle: Rounded Corners 35">
                  <a:extLst>
                    <a:ext uri="{FF2B5EF4-FFF2-40B4-BE49-F238E27FC236}">
                      <a16:creationId xmlns:a16="http://schemas.microsoft.com/office/drawing/2014/main" id="{13AF843F-D969-4AAA-9A51-C91D00A219E9}"/>
                    </a:ext>
                  </a:extLst>
                </p:cNvPr>
                <p:cNvSpPr/>
                <p:nvPr/>
              </p:nvSpPr>
              <p:spPr>
                <a:xfrm>
                  <a:off x="2472476" y="5151695"/>
                  <a:ext cx="959141" cy="388555"/>
                </a:xfrm>
                <a:prstGeom prst="roundRect">
                  <a:avLst/>
                </a:prstGeom>
                <a:solidFill>
                  <a:schemeClr val="accent1">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Normalize</a:t>
                  </a:r>
                </a:p>
              </p:txBody>
            </p:sp>
            <p:sp>
              <p:nvSpPr>
                <p:cNvPr id="37" name="Rectangle: Rounded Corners 36">
                  <a:extLst>
                    <a:ext uri="{FF2B5EF4-FFF2-40B4-BE49-F238E27FC236}">
                      <a16:creationId xmlns:a16="http://schemas.microsoft.com/office/drawing/2014/main" id="{411B7553-F1A8-49CC-94C8-6F6AF7C49190}"/>
                    </a:ext>
                  </a:extLst>
                </p:cNvPr>
                <p:cNvSpPr/>
                <p:nvPr/>
              </p:nvSpPr>
              <p:spPr>
                <a:xfrm>
                  <a:off x="3578758" y="5163409"/>
                  <a:ext cx="959141" cy="365125"/>
                </a:xfrm>
                <a:prstGeom prst="roundRect">
                  <a:avLst/>
                </a:prstGeom>
                <a:solidFill>
                  <a:schemeClr val="accent1">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Real-Time</a:t>
                  </a:r>
                </a:p>
                <a:p>
                  <a:pPr algn="ctr"/>
                  <a:r>
                    <a:rPr lang="en-US" sz="1200" dirty="0">
                      <a:solidFill>
                        <a:schemeClr val="tx1"/>
                      </a:solidFill>
                    </a:rPr>
                    <a:t>Analytics</a:t>
                  </a:r>
                </a:p>
              </p:txBody>
            </p:sp>
            <p:sp>
              <p:nvSpPr>
                <p:cNvPr id="38" name="TextBox 37">
                  <a:extLst>
                    <a:ext uri="{FF2B5EF4-FFF2-40B4-BE49-F238E27FC236}">
                      <a16:creationId xmlns:a16="http://schemas.microsoft.com/office/drawing/2014/main" id="{99DC9217-4373-4CBF-81F3-05342696E238}"/>
                    </a:ext>
                  </a:extLst>
                </p:cNvPr>
                <p:cNvSpPr txBox="1"/>
                <p:nvPr/>
              </p:nvSpPr>
              <p:spPr>
                <a:xfrm>
                  <a:off x="332912" y="5815440"/>
                  <a:ext cx="1935338" cy="307777"/>
                </a:xfrm>
                <a:prstGeom prst="rect">
                  <a:avLst/>
                </a:prstGeom>
                <a:noFill/>
              </p:spPr>
              <p:txBody>
                <a:bodyPr wrap="none" rtlCol="0">
                  <a:spAutoFit/>
                </a:bodyPr>
                <a:lstStyle/>
                <a:p>
                  <a:r>
                    <a:rPr lang="en-US" sz="1400" dirty="0"/>
                    <a:t>Streaming Data Pipeline</a:t>
                  </a:r>
                </a:p>
              </p:txBody>
            </p:sp>
            <p:pic>
              <p:nvPicPr>
                <p:cNvPr id="39" name="Picture 6">
                  <a:extLst>
                    <a:ext uri="{FF2B5EF4-FFF2-40B4-BE49-F238E27FC236}">
                      <a16:creationId xmlns:a16="http://schemas.microsoft.com/office/drawing/2014/main" id="{DD00A9A4-D3FA-410A-8775-F7AFA817C57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02880" y="5683617"/>
                  <a:ext cx="710895" cy="3693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Group 21">
                <a:extLst>
                  <a:ext uri="{FF2B5EF4-FFF2-40B4-BE49-F238E27FC236}">
                    <a16:creationId xmlns:a16="http://schemas.microsoft.com/office/drawing/2014/main" id="{31F3CAB9-5792-4159-8F33-FE7D62207B07}"/>
                  </a:ext>
                </a:extLst>
              </p:cNvPr>
              <p:cNvGrpSpPr/>
              <p:nvPr/>
            </p:nvGrpSpPr>
            <p:grpSpPr>
              <a:xfrm>
                <a:off x="8900366" y="4619769"/>
                <a:ext cx="1094375" cy="618883"/>
                <a:chOff x="1028040" y="3530432"/>
                <a:chExt cx="834316" cy="618883"/>
              </a:xfrm>
            </p:grpSpPr>
            <p:sp>
              <p:nvSpPr>
                <p:cNvPr id="31" name="Rectangle: Rounded Corners 30">
                  <a:extLst>
                    <a:ext uri="{FF2B5EF4-FFF2-40B4-BE49-F238E27FC236}">
                      <a16:creationId xmlns:a16="http://schemas.microsoft.com/office/drawing/2014/main" id="{5EC7D151-7068-413B-B34E-CEA4C08469E0}"/>
                    </a:ext>
                  </a:extLst>
                </p:cNvPr>
                <p:cNvSpPr/>
                <p:nvPr/>
              </p:nvSpPr>
              <p:spPr>
                <a:xfrm>
                  <a:off x="1028040" y="3530432"/>
                  <a:ext cx="834316" cy="618883"/>
                </a:xfrm>
                <a:prstGeom prst="round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4" descr="asf - Revision 1903270: /kafka/site/logos/originals/png">
                  <a:extLst>
                    <a:ext uri="{FF2B5EF4-FFF2-40B4-BE49-F238E27FC236}">
                      <a16:creationId xmlns:a16="http://schemas.microsoft.com/office/drawing/2014/main" id="{037E3A8A-7045-458E-AC0C-DA2374D3982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0607" y="3530433"/>
                  <a:ext cx="527008" cy="573705"/>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Picture 22" descr="A picture containing text, electronics&#10;&#10;Description automatically generated">
                <a:extLst>
                  <a:ext uri="{FF2B5EF4-FFF2-40B4-BE49-F238E27FC236}">
                    <a16:creationId xmlns:a16="http://schemas.microsoft.com/office/drawing/2014/main" id="{0B4F7929-EFDD-46F7-873A-DAB301ED5A9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70186" y="2602302"/>
                <a:ext cx="2526010" cy="1896114"/>
              </a:xfrm>
              <a:prstGeom prst="rect">
                <a:avLst/>
              </a:prstGeom>
              <a:effectLst>
                <a:softEdge rad="508000"/>
              </a:effectLst>
            </p:spPr>
          </p:pic>
          <p:cxnSp>
            <p:nvCxnSpPr>
              <p:cNvPr id="26" name="Straight Arrow Connector 25">
                <a:extLst>
                  <a:ext uri="{FF2B5EF4-FFF2-40B4-BE49-F238E27FC236}">
                    <a16:creationId xmlns:a16="http://schemas.microsoft.com/office/drawing/2014/main" id="{F33C9E2E-DECD-4715-B895-A47F1762688E}"/>
                  </a:ext>
                </a:extLst>
              </p:cNvPr>
              <p:cNvCxnSpPr>
                <a:cxnSpLocks/>
              </p:cNvCxnSpPr>
              <p:nvPr/>
            </p:nvCxnSpPr>
            <p:spPr>
              <a:xfrm flipV="1">
                <a:off x="3121748" y="4932711"/>
                <a:ext cx="749568" cy="622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5985553-1F54-4D4B-B24C-E55F42000F94}"/>
                  </a:ext>
                </a:extLst>
              </p:cNvPr>
              <p:cNvCxnSpPr>
                <a:cxnSpLocks/>
              </p:cNvCxnSpPr>
              <p:nvPr/>
            </p:nvCxnSpPr>
            <p:spPr>
              <a:xfrm flipV="1">
                <a:off x="8081066" y="4929211"/>
                <a:ext cx="790116" cy="35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grpSp>
      <p:sp>
        <p:nvSpPr>
          <p:cNvPr id="30" name="TextBox 29">
            <a:extLst>
              <a:ext uri="{FF2B5EF4-FFF2-40B4-BE49-F238E27FC236}">
                <a16:creationId xmlns:a16="http://schemas.microsoft.com/office/drawing/2014/main" id="{C1B00B0D-C3EE-4C80-B3F9-B3B2D6BC2361}"/>
              </a:ext>
            </a:extLst>
          </p:cNvPr>
          <p:cNvSpPr txBox="1"/>
          <p:nvPr/>
        </p:nvSpPr>
        <p:spPr>
          <a:xfrm>
            <a:off x="4885596" y="4223004"/>
            <a:ext cx="255639" cy="261610"/>
          </a:xfrm>
          <a:prstGeom prst="rect">
            <a:avLst/>
          </a:prstGeom>
          <a:noFill/>
        </p:spPr>
        <p:txBody>
          <a:bodyPr wrap="square">
            <a:spAutoFit/>
          </a:bodyPr>
          <a:lstStyle/>
          <a:p>
            <a:r>
              <a:rPr lang="en-US" sz="1100" dirty="0">
                <a:effectLst/>
                <a:latin typeface="Calibri Light" panose="020F0302020204030204" pitchFamily="34" charset="0"/>
                <a:ea typeface="SimSun" panose="02010600030101010101" pitchFamily="2" charset="-122"/>
              </a:rPr>
              <a:t>©</a:t>
            </a:r>
            <a:endParaRPr lang="en-US" dirty="0"/>
          </a:p>
        </p:txBody>
      </p:sp>
      <p:sp>
        <p:nvSpPr>
          <p:cNvPr id="42" name="TextBox 41">
            <a:extLst>
              <a:ext uri="{FF2B5EF4-FFF2-40B4-BE49-F238E27FC236}">
                <a16:creationId xmlns:a16="http://schemas.microsoft.com/office/drawing/2014/main" id="{FF2C7147-1A8C-46C6-8067-181333EB0B9D}"/>
              </a:ext>
            </a:extLst>
          </p:cNvPr>
          <p:cNvSpPr txBox="1"/>
          <p:nvPr/>
        </p:nvSpPr>
        <p:spPr>
          <a:xfrm>
            <a:off x="11035290" y="4223004"/>
            <a:ext cx="304800" cy="261610"/>
          </a:xfrm>
          <a:prstGeom prst="rect">
            <a:avLst/>
          </a:prstGeom>
          <a:noFill/>
        </p:spPr>
        <p:txBody>
          <a:bodyPr wrap="square">
            <a:spAutoFit/>
          </a:bodyPr>
          <a:lstStyle/>
          <a:p>
            <a:r>
              <a:rPr lang="en-US" sz="1100" dirty="0">
                <a:effectLst/>
                <a:latin typeface="Calibri Light" panose="020F0302020204030204" pitchFamily="34" charset="0"/>
                <a:ea typeface="SimSun" panose="02010600030101010101" pitchFamily="2" charset="-122"/>
              </a:rPr>
              <a:t>©</a:t>
            </a:r>
            <a:endParaRPr lang="en-US" dirty="0"/>
          </a:p>
        </p:txBody>
      </p:sp>
    </p:spTree>
    <p:extLst>
      <p:ext uri="{BB962C8B-B14F-4D97-AF65-F5344CB8AC3E}">
        <p14:creationId xmlns:p14="http://schemas.microsoft.com/office/powerpoint/2010/main" val="3162558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BEE82A9-F76B-4555-95BA-6A53300B00B3}"/>
              </a:ext>
            </a:extLst>
          </p:cNvPr>
          <p:cNvSpPr>
            <a:spLocks noGrp="1"/>
          </p:cNvSpPr>
          <p:nvPr>
            <p:ph type="sldNum" sz="quarter" idx="12"/>
          </p:nvPr>
        </p:nvSpPr>
        <p:spPr/>
        <p:txBody>
          <a:bodyPr/>
          <a:lstStyle/>
          <a:p>
            <a:pPr defTabSz="1219170" fontAlgn="base">
              <a:spcBef>
                <a:spcPct val="0"/>
              </a:spcBef>
              <a:spcAft>
                <a:spcPct val="0"/>
              </a:spcAft>
              <a:defRPr/>
            </a:pPr>
            <a:fld id="{B586D440-F702-449A-AAC2-9ACFF17038B8}" type="slidenum">
              <a:rPr lang="en-US">
                <a:solidFill>
                  <a:prstClr val="black"/>
                </a:solidFill>
                <a:latin typeface="Arial" charset="0"/>
                <a:ea typeface="ＭＳ Ｐゴシック" charset="-128"/>
                <a:cs typeface="Arial" charset="0"/>
              </a:rPr>
              <a:pPr defTabSz="1219170" fontAlgn="base">
                <a:spcBef>
                  <a:spcPct val="0"/>
                </a:spcBef>
                <a:spcAft>
                  <a:spcPct val="0"/>
                </a:spcAft>
                <a:defRPr/>
              </a:pPr>
              <a:t>8</a:t>
            </a:fld>
            <a:endParaRPr lang="en-US">
              <a:solidFill>
                <a:prstClr val="black"/>
              </a:solidFill>
              <a:latin typeface="Arial" charset="0"/>
              <a:ea typeface="ＭＳ Ｐゴシック" charset="-128"/>
              <a:cs typeface="Arial" charset="0"/>
            </a:endParaRPr>
          </a:p>
        </p:txBody>
      </p:sp>
      <p:pic>
        <p:nvPicPr>
          <p:cNvPr id="12" name="Picture 11" descr="Logo, icon&#10;&#10;Description automatically generated">
            <a:extLst>
              <a:ext uri="{FF2B5EF4-FFF2-40B4-BE49-F238E27FC236}">
                <a16:creationId xmlns:a16="http://schemas.microsoft.com/office/drawing/2014/main" id="{64AB7F56-DF24-4E26-928F-6DE77CAF7A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69" y="10850"/>
            <a:ext cx="884020" cy="762760"/>
          </a:xfrm>
          <a:prstGeom prst="rect">
            <a:avLst/>
          </a:prstGeom>
        </p:spPr>
      </p:pic>
      <p:sp>
        <p:nvSpPr>
          <p:cNvPr id="13" name="TextBox 12">
            <a:extLst>
              <a:ext uri="{FF2B5EF4-FFF2-40B4-BE49-F238E27FC236}">
                <a16:creationId xmlns:a16="http://schemas.microsoft.com/office/drawing/2014/main" id="{F2A51B34-08FC-4772-9899-BA54D7D2AFE0}"/>
              </a:ext>
            </a:extLst>
          </p:cNvPr>
          <p:cNvSpPr txBox="1"/>
          <p:nvPr/>
        </p:nvSpPr>
        <p:spPr>
          <a:xfrm>
            <a:off x="779647" y="253730"/>
            <a:ext cx="2129044" cy="307777"/>
          </a:xfrm>
          <a:prstGeom prst="rect">
            <a:avLst/>
          </a:prstGeom>
          <a:noFill/>
        </p:spPr>
        <p:txBody>
          <a:bodyPr wrap="none" rtlCol="0">
            <a:spAutoFit/>
          </a:bodyPr>
          <a:lstStyle/>
          <a:p>
            <a:r>
              <a:rPr lang="en-US" sz="1400" b="1" dirty="0">
                <a:latin typeface="Times New Roman" panose="02020603050405020304" pitchFamily="18" charset="0"/>
                <a:cs typeface="Times New Roman" panose="02020603050405020304" pitchFamily="18" charset="0"/>
              </a:rPr>
              <a:t>Langley Research Center</a:t>
            </a:r>
          </a:p>
        </p:txBody>
      </p:sp>
      <p:grpSp>
        <p:nvGrpSpPr>
          <p:cNvPr id="5" name="Group 4">
            <a:extLst>
              <a:ext uri="{FF2B5EF4-FFF2-40B4-BE49-F238E27FC236}">
                <a16:creationId xmlns:a16="http://schemas.microsoft.com/office/drawing/2014/main" id="{47D661A6-2FF3-4768-8A0E-912D2160CDF0}"/>
              </a:ext>
            </a:extLst>
          </p:cNvPr>
          <p:cNvGrpSpPr/>
          <p:nvPr/>
        </p:nvGrpSpPr>
        <p:grpSpPr>
          <a:xfrm>
            <a:off x="0" y="489756"/>
            <a:ext cx="12192000" cy="461665"/>
            <a:chOff x="999406" y="569495"/>
            <a:chExt cx="10250231" cy="461665"/>
          </a:xfrm>
        </p:grpSpPr>
        <p:sp>
          <p:nvSpPr>
            <p:cNvPr id="6" name="TextBox 5">
              <a:extLst>
                <a:ext uri="{FF2B5EF4-FFF2-40B4-BE49-F238E27FC236}">
                  <a16:creationId xmlns:a16="http://schemas.microsoft.com/office/drawing/2014/main" id="{3FD2D630-9F18-4CDD-9D00-45F7A2C9FF78}"/>
                </a:ext>
              </a:extLst>
            </p:cNvPr>
            <p:cNvSpPr txBox="1"/>
            <p:nvPr/>
          </p:nvSpPr>
          <p:spPr>
            <a:xfrm>
              <a:off x="3655189" y="569495"/>
              <a:ext cx="4938664" cy="461665"/>
            </a:xfrm>
            <a:prstGeom prst="rect">
              <a:avLst/>
            </a:prstGeom>
            <a:noFill/>
          </p:spPr>
          <p:txBody>
            <a:bodyPr wrap="square" rtlCol="0">
              <a:spAutoFit/>
            </a:bodyPr>
            <a:lstStyle/>
            <a:p>
              <a:r>
                <a:rPr lang="en-US" sz="2400" b="1" dirty="0">
                  <a:effectLst/>
                  <a:latin typeface="Times New Roman" panose="02020603050405020304" pitchFamily="18" charset="0"/>
                  <a:ea typeface="SimSun" panose="02010600030101010101" pitchFamily="2" charset="-122"/>
                  <a:cs typeface="Times New Roman" panose="02020603050405020304" pitchFamily="18" charset="0"/>
                </a:rPr>
                <a:t>ICDS Architecture (RTDA): Service Layers</a:t>
              </a:r>
              <a:endParaRPr lang="en-US" sz="2400" b="1" dirty="0">
                <a:latin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F022B598-5A99-45C0-A834-DC1A9EAF15F0}"/>
                </a:ext>
              </a:extLst>
            </p:cNvPr>
            <p:cNvCxnSpPr/>
            <p:nvPr/>
          </p:nvCxnSpPr>
          <p:spPr>
            <a:xfrm>
              <a:off x="999406" y="1015068"/>
              <a:ext cx="10250231" cy="0"/>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9" name="Rectangle: Rounded Corners 48">
            <a:extLst>
              <a:ext uri="{FF2B5EF4-FFF2-40B4-BE49-F238E27FC236}">
                <a16:creationId xmlns:a16="http://schemas.microsoft.com/office/drawing/2014/main" id="{65C50702-5646-4A50-A325-D6ACBDC949D9}"/>
              </a:ext>
            </a:extLst>
          </p:cNvPr>
          <p:cNvSpPr/>
          <p:nvPr/>
        </p:nvSpPr>
        <p:spPr>
          <a:xfrm>
            <a:off x="1678313" y="1468328"/>
            <a:ext cx="8835374" cy="4479636"/>
          </a:xfrm>
          <a:prstGeom prst="roundRect">
            <a:avLst/>
          </a:prstGeom>
          <a:solidFill>
            <a:schemeClr val="bg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29AA3E7-AE7C-4CDF-B782-148A99DB08D4}"/>
              </a:ext>
            </a:extLst>
          </p:cNvPr>
          <p:cNvGrpSpPr/>
          <p:nvPr/>
        </p:nvGrpSpPr>
        <p:grpSpPr>
          <a:xfrm>
            <a:off x="5681287" y="1695534"/>
            <a:ext cx="4405727" cy="4139421"/>
            <a:chOff x="4909830" y="1611897"/>
            <a:chExt cx="4405727" cy="4139421"/>
          </a:xfrm>
        </p:grpSpPr>
        <p:grpSp>
          <p:nvGrpSpPr>
            <p:cNvPr id="34" name="Group 33">
              <a:extLst>
                <a:ext uri="{FF2B5EF4-FFF2-40B4-BE49-F238E27FC236}">
                  <a16:creationId xmlns:a16="http://schemas.microsoft.com/office/drawing/2014/main" id="{DD87B5F4-FC86-422C-B878-5B188D978694}"/>
                </a:ext>
              </a:extLst>
            </p:cNvPr>
            <p:cNvGrpSpPr/>
            <p:nvPr/>
          </p:nvGrpSpPr>
          <p:grpSpPr>
            <a:xfrm>
              <a:off x="4925531" y="4783220"/>
              <a:ext cx="1728711" cy="848331"/>
              <a:chOff x="6929084" y="4773794"/>
              <a:chExt cx="1728711" cy="848331"/>
            </a:xfrm>
          </p:grpSpPr>
          <p:sp>
            <p:nvSpPr>
              <p:cNvPr id="9" name="Flowchart: Magnetic Disk 8">
                <a:extLst>
                  <a:ext uri="{FF2B5EF4-FFF2-40B4-BE49-F238E27FC236}">
                    <a16:creationId xmlns:a16="http://schemas.microsoft.com/office/drawing/2014/main" id="{68A71A66-1A7E-40DE-9CE8-FA9B807F4E07}"/>
                  </a:ext>
                </a:extLst>
              </p:cNvPr>
              <p:cNvSpPr/>
              <p:nvPr/>
            </p:nvSpPr>
            <p:spPr>
              <a:xfrm>
                <a:off x="6929084" y="4773794"/>
                <a:ext cx="1728711" cy="802481"/>
              </a:xfrm>
              <a:prstGeom prst="flowChartMagneticDisk">
                <a:avLst/>
              </a:prstGeom>
              <a:solidFill>
                <a:schemeClr val="accent5">
                  <a:lumMod val="75000"/>
                </a:schemeClr>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55D4D43-0CED-4A7D-912C-BD89C28A2F82}"/>
                  </a:ext>
                </a:extLst>
              </p:cNvPr>
              <p:cNvSpPr txBox="1"/>
              <p:nvPr/>
            </p:nvSpPr>
            <p:spPr>
              <a:xfrm>
                <a:off x="7379446" y="5009430"/>
                <a:ext cx="1251619" cy="612695"/>
              </a:xfrm>
              <a:prstGeom prst="rect">
                <a:avLst/>
              </a:prstGeom>
              <a:noFill/>
              <a:scene3d>
                <a:camera prst="orthographicFront"/>
                <a:lightRig rig="threePt" dir="t"/>
              </a:scene3d>
              <a:sp3d>
                <a:bevelT w="152400" h="50800" prst="softRound"/>
              </a:sp3d>
            </p:spPr>
            <p:txBody>
              <a:bodyPr wrap="square" rtlCol="0">
                <a:spAutoFit/>
              </a:bodyPr>
              <a:lstStyle/>
              <a:p>
                <a:r>
                  <a:rPr lang="en-US" sz="1200" dirty="0"/>
                  <a:t>      </a:t>
                </a:r>
                <a:r>
                  <a:rPr lang="en-US" sz="1200" dirty="0">
                    <a:solidFill>
                      <a:schemeClr val="bg1"/>
                    </a:solidFill>
                  </a:rPr>
                  <a:t>Data Warehouse</a:t>
                </a:r>
              </a:p>
            </p:txBody>
          </p:sp>
        </p:grpSp>
        <p:cxnSp>
          <p:nvCxnSpPr>
            <p:cNvPr id="11" name="Straight Arrow Connector 10">
              <a:extLst>
                <a:ext uri="{FF2B5EF4-FFF2-40B4-BE49-F238E27FC236}">
                  <a16:creationId xmlns:a16="http://schemas.microsoft.com/office/drawing/2014/main" id="{0FB6917D-02F9-4393-98F0-728D59AC1024}"/>
                </a:ext>
              </a:extLst>
            </p:cNvPr>
            <p:cNvCxnSpPr>
              <a:cxnSpLocks/>
              <a:stCxn id="16" idx="2"/>
            </p:cNvCxnSpPr>
            <p:nvPr/>
          </p:nvCxnSpPr>
          <p:spPr>
            <a:xfrm flipH="1">
              <a:off x="6140242" y="3757496"/>
              <a:ext cx="960612" cy="10349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Cloud 18">
              <a:extLst>
                <a:ext uri="{FF2B5EF4-FFF2-40B4-BE49-F238E27FC236}">
                  <a16:creationId xmlns:a16="http://schemas.microsoft.com/office/drawing/2014/main" id="{B86F92ED-79B2-40EC-8A6D-3F81920B61FA}"/>
                </a:ext>
              </a:extLst>
            </p:cNvPr>
            <p:cNvSpPr/>
            <p:nvPr/>
          </p:nvSpPr>
          <p:spPr>
            <a:xfrm>
              <a:off x="7356128" y="4580657"/>
              <a:ext cx="1959429" cy="1170661"/>
            </a:xfrm>
            <a:prstGeom prst="cloud">
              <a:avLst/>
            </a:prstGeom>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Intelligent Change Detection System (ICDS)</a:t>
              </a:r>
            </a:p>
          </p:txBody>
        </p:sp>
        <p:cxnSp>
          <p:nvCxnSpPr>
            <p:cNvPr id="23" name="Straight Arrow Connector 22">
              <a:extLst>
                <a:ext uri="{FF2B5EF4-FFF2-40B4-BE49-F238E27FC236}">
                  <a16:creationId xmlns:a16="http://schemas.microsoft.com/office/drawing/2014/main" id="{6D2E7CCF-E776-45E9-A3EA-F9C8EB7ABA89}"/>
                </a:ext>
              </a:extLst>
            </p:cNvPr>
            <p:cNvCxnSpPr>
              <a:cxnSpLocks/>
              <a:stCxn id="16" idx="2"/>
            </p:cNvCxnSpPr>
            <p:nvPr/>
          </p:nvCxnSpPr>
          <p:spPr>
            <a:xfrm>
              <a:off x="7100854" y="3757496"/>
              <a:ext cx="942139" cy="95967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E980E26D-5DF5-4FD4-B74F-3B0DD8D2444E}"/>
                </a:ext>
              </a:extLst>
            </p:cNvPr>
            <p:cNvGrpSpPr/>
            <p:nvPr/>
          </p:nvGrpSpPr>
          <p:grpSpPr>
            <a:xfrm>
              <a:off x="6544430" y="3168529"/>
              <a:ext cx="1094375" cy="618883"/>
              <a:chOff x="6544430" y="3103877"/>
              <a:chExt cx="1094375" cy="618883"/>
            </a:xfrm>
          </p:grpSpPr>
          <p:sp>
            <p:nvSpPr>
              <p:cNvPr id="15" name="Rectangle: Rounded Corners 14">
                <a:extLst>
                  <a:ext uri="{FF2B5EF4-FFF2-40B4-BE49-F238E27FC236}">
                    <a16:creationId xmlns:a16="http://schemas.microsoft.com/office/drawing/2014/main" id="{CB7C5CC8-EEFA-4B70-A476-0D53CBAC0218}"/>
                  </a:ext>
                </a:extLst>
              </p:cNvPr>
              <p:cNvSpPr/>
              <p:nvPr/>
            </p:nvSpPr>
            <p:spPr>
              <a:xfrm>
                <a:off x="6544430" y="3103877"/>
                <a:ext cx="1094375" cy="618883"/>
              </a:xfrm>
              <a:prstGeom prst="round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4" descr="asf - Revision 1903270: /kafka/site/logos/originals/png">
                <a:extLst>
                  <a:ext uri="{FF2B5EF4-FFF2-40B4-BE49-F238E27FC236}">
                    <a16:creationId xmlns:a16="http://schemas.microsoft.com/office/drawing/2014/main" id="{E255E2B5-965B-4E3A-9FD8-F8E526E88E2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55215" y="3119139"/>
                <a:ext cx="691278" cy="573705"/>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20" name="Straight Arrow Connector 19">
              <a:extLst>
                <a:ext uri="{FF2B5EF4-FFF2-40B4-BE49-F238E27FC236}">
                  <a16:creationId xmlns:a16="http://schemas.microsoft.com/office/drawing/2014/main" id="{E6E6B22C-779D-4E36-8C17-0834BDC3E298}"/>
                </a:ext>
              </a:extLst>
            </p:cNvPr>
            <p:cNvCxnSpPr>
              <a:cxnSpLocks/>
            </p:cNvCxnSpPr>
            <p:nvPr/>
          </p:nvCxnSpPr>
          <p:spPr>
            <a:xfrm flipH="1">
              <a:off x="7091617" y="2418368"/>
              <a:ext cx="1230060" cy="7580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DDD38AC-5B1C-45A9-970B-C8120CAD2C3F}"/>
                </a:ext>
              </a:extLst>
            </p:cNvPr>
            <p:cNvCxnSpPr>
              <a:cxnSpLocks/>
            </p:cNvCxnSpPr>
            <p:nvPr/>
          </p:nvCxnSpPr>
          <p:spPr>
            <a:xfrm>
              <a:off x="5566852" y="2446997"/>
              <a:ext cx="1542542" cy="72557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Flowchart: Multidocument 13">
              <a:extLst>
                <a:ext uri="{FF2B5EF4-FFF2-40B4-BE49-F238E27FC236}">
                  <a16:creationId xmlns:a16="http://schemas.microsoft.com/office/drawing/2014/main" id="{B3D875AA-F333-4595-8AE2-790C50CF573A}"/>
                </a:ext>
              </a:extLst>
            </p:cNvPr>
            <p:cNvSpPr/>
            <p:nvPr/>
          </p:nvSpPr>
          <p:spPr>
            <a:xfrm>
              <a:off x="7915571" y="1611897"/>
              <a:ext cx="1285795" cy="919848"/>
            </a:xfrm>
            <a:prstGeom prst="flowChartMultidocument">
              <a:avLst/>
            </a:prstGeom>
            <a:solidFill>
              <a:schemeClr val="accent5">
                <a:lumMod val="75000"/>
              </a:schemeClr>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MPATH</a:t>
              </a:r>
            </a:p>
            <a:p>
              <a:pPr algn="ctr"/>
              <a:r>
                <a:rPr lang="en-US" sz="1200" dirty="0" err="1"/>
                <a:t>MAVProxy</a:t>
              </a:r>
              <a:endParaRPr lang="en-US" sz="1200" dirty="0"/>
            </a:p>
          </p:txBody>
        </p:sp>
        <p:sp>
          <p:nvSpPr>
            <p:cNvPr id="24" name="Flowchart: Multidocument 23">
              <a:extLst>
                <a:ext uri="{FF2B5EF4-FFF2-40B4-BE49-F238E27FC236}">
                  <a16:creationId xmlns:a16="http://schemas.microsoft.com/office/drawing/2014/main" id="{FE045898-F867-4140-BD46-82EA7B50E85B}"/>
                </a:ext>
              </a:extLst>
            </p:cNvPr>
            <p:cNvSpPr/>
            <p:nvPr/>
          </p:nvSpPr>
          <p:spPr>
            <a:xfrm>
              <a:off x="4909830" y="1611897"/>
              <a:ext cx="1285795" cy="919848"/>
            </a:xfrm>
            <a:prstGeom prst="flowChartMultidocument">
              <a:avLst/>
            </a:prstGeom>
            <a:solidFill>
              <a:schemeClr val="accent5">
                <a:lumMod val="75000"/>
              </a:schemeClr>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Tobii</a:t>
              </a:r>
              <a:r>
                <a:rPr lang="en-US" sz="1200" dirty="0"/>
                <a:t> Pro Nano Eye Tracker</a:t>
              </a:r>
            </a:p>
          </p:txBody>
        </p:sp>
      </p:grpSp>
      <p:sp>
        <p:nvSpPr>
          <p:cNvPr id="2" name="TextBox 1">
            <a:extLst>
              <a:ext uri="{FF2B5EF4-FFF2-40B4-BE49-F238E27FC236}">
                <a16:creationId xmlns:a16="http://schemas.microsoft.com/office/drawing/2014/main" id="{624646C4-A834-44A7-AC91-F6E1F267E2CF}"/>
              </a:ext>
            </a:extLst>
          </p:cNvPr>
          <p:cNvSpPr txBox="1"/>
          <p:nvPr/>
        </p:nvSpPr>
        <p:spPr>
          <a:xfrm>
            <a:off x="1750524" y="2863943"/>
            <a:ext cx="4141355" cy="1883657"/>
          </a:xfrm>
          <a:prstGeom prst="rect">
            <a:avLst/>
          </a:prstGeom>
          <a:noFill/>
        </p:spPr>
        <p:txBody>
          <a:bodyPr wrap="square" rtlCol="0">
            <a:spAutoFit/>
          </a:bodyPr>
          <a:lstStyle/>
          <a:p>
            <a:pPr marL="285750" indent="-285750">
              <a:lnSpc>
                <a:spcPct val="150000"/>
              </a:lnSpc>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Sourced Data Ingestion </a:t>
            </a:r>
          </a:p>
          <a:p>
            <a:pPr marL="285750" indent="-285750">
              <a:lnSpc>
                <a:spcPct val="150000"/>
              </a:lnSpc>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Low-Latency Querying</a:t>
            </a:r>
          </a:p>
          <a:p>
            <a:pPr marL="285750" indent="-285750">
              <a:lnSpc>
                <a:spcPct val="150000"/>
              </a:lnSpc>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Autonomous Data Dissemination</a:t>
            </a:r>
          </a:p>
          <a:p>
            <a:pPr marL="285750" indent="-285750">
              <a:lnSpc>
                <a:spcPct val="150000"/>
              </a:lnSpc>
              <a:buFont typeface="Wingdings" panose="05000000000000000000" pitchFamily="2" charset="2"/>
              <a:buChar char="q"/>
            </a:pPr>
            <a:endParaRPr lang="en-US" sz="2000"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41E1503E-3B6C-4ADC-86C1-53207AD560D3}"/>
              </a:ext>
            </a:extLst>
          </p:cNvPr>
          <p:cNvSpPr txBox="1"/>
          <p:nvPr/>
        </p:nvSpPr>
        <p:spPr>
          <a:xfrm flipH="1">
            <a:off x="8051335" y="3525828"/>
            <a:ext cx="245806" cy="261610"/>
          </a:xfrm>
          <a:prstGeom prst="rect">
            <a:avLst/>
          </a:prstGeom>
          <a:noFill/>
        </p:spPr>
        <p:txBody>
          <a:bodyPr wrap="square">
            <a:spAutoFit/>
          </a:bodyPr>
          <a:lstStyle/>
          <a:p>
            <a:r>
              <a:rPr lang="en-US" sz="1100" dirty="0">
                <a:effectLst/>
                <a:latin typeface="Calibri Light" panose="020F0302020204030204" pitchFamily="34" charset="0"/>
                <a:ea typeface="SimSun" panose="02010600030101010101" pitchFamily="2" charset="-122"/>
              </a:rPr>
              <a:t>©</a:t>
            </a:r>
            <a:endParaRPr lang="en-US" dirty="0"/>
          </a:p>
        </p:txBody>
      </p:sp>
    </p:spTree>
    <p:extLst>
      <p:ext uri="{BB962C8B-B14F-4D97-AF65-F5344CB8AC3E}">
        <p14:creationId xmlns:p14="http://schemas.microsoft.com/office/powerpoint/2010/main" val="1839688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Rounded Corners 34">
            <a:extLst>
              <a:ext uri="{FF2B5EF4-FFF2-40B4-BE49-F238E27FC236}">
                <a16:creationId xmlns:a16="http://schemas.microsoft.com/office/drawing/2014/main" id="{B4EF6871-F3B0-4369-874F-8619DC67EEDA}"/>
              </a:ext>
            </a:extLst>
          </p:cNvPr>
          <p:cNvSpPr/>
          <p:nvPr/>
        </p:nvSpPr>
        <p:spPr>
          <a:xfrm>
            <a:off x="1678313" y="1468328"/>
            <a:ext cx="8835374" cy="4479636"/>
          </a:xfrm>
          <a:prstGeom prst="roundRect">
            <a:avLst/>
          </a:prstGeom>
          <a:solidFill>
            <a:schemeClr val="bg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BEE82A9-F76B-4555-95BA-6A53300B00B3}"/>
              </a:ext>
            </a:extLst>
          </p:cNvPr>
          <p:cNvSpPr>
            <a:spLocks noGrp="1"/>
          </p:cNvSpPr>
          <p:nvPr>
            <p:ph type="sldNum" sz="quarter" idx="12"/>
          </p:nvPr>
        </p:nvSpPr>
        <p:spPr/>
        <p:txBody>
          <a:bodyPr/>
          <a:lstStyle/>
          <a:p>
            <a:pPr defTabSz="1219170" fontAlgn="base">
              <a:spcBef>
                <a:spcPct val="0"/>
              </a:spcBef>
              <a:spcAft>
                <a:spcPct val="0"/>
              </a:spcAft>
              <a:defRPr/>
            </a:pPr>
            <a:fld id="{B586D440-F702-449A-AAC2-9ACFF17038B8}" type="slidenum">
              <a:rPr lang="en-US">
                <a:solidFill>
                  <a:prstClr val="black"/>
                </a:solidFill>
                <a:latin typeface="Arial" charset="0"/>
                <a:ea typeface="ＭＳ Ｐゴシック" charset="-128"/>
                <a:cs typeface="Arial" charset="0"/>
              </a:rPr>
              <a:pPr defTabSz="1219170" fontAlgn="base">
                <a:spcBef>
                  <a:spcPct val="0"/>
                </a:spcBef>
                <a:spcAft>
                  <a:spcPct val="0"/>
                </a:spcAft>
                <a:defRPr/>
              </a:pPr>
              <a:t>9</a:t>
            </a:fld>
            <a:endParaRPr lang="en-US">
              <a:solidFill>
                <a:prstClr val="black"/>
              </a:solidFill>
              <a:latin typeface="Arial" charset="0"/>
              <a:ea typeface="ＭＳ Ｐゴシック" charset="-128"/>
              <a:cs typeface="Arial" charset="0"/>
            </a:endParaRPr>
          </a:p>
        </p:txBody>
      </p:sp>
      <p:pic>
        <p:nvPicPr>
          <p:cNvPr id="12" name="Picture 11" descr="Logo, icon&#10;&#10;Description automatically generated">
            <a:extLst>
              <a:ext uri="{FF2B5EF4-FFF2-40B4-BE49-F238E27FC236}">
                <a16:creationId xmlns:a16="http://schemas.microsoft.com/office/drawing/2014/main" id="{64AB7F56-DF24-4E26-928F-6DE77CAF7A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69" y="10850"/>
            <a:ext cx="884020" cy="762760"/>
          </a:xfrm>
          <a:prstGeom prst="rect">
            <a:avLst/>
          </a:prstGeom>
        </p:spPr>
      </p:pic>
      <p:sp>
        <p:nvSpPr>
          <p:cNvPr id="13" name="TextBox 12">
            <a:extLst>
              <a:ext uri="{FF2B5EF4-FFF2-40B4-BE49-F238E27FC236}">
                <a16:creationId xmlns:a16="http://schemas.microsoft.com/office/drawing/2014/main" id="{F2A51B34-08FC-4772-9899-BA54D7D2AFE0}"/>
              </a:ext>
            </a:extLst>
          </p:cNvPr>
          <p:cNvSpPr txBox="1"/>
          <p:nvPr/>
        </p:nvSpPr>
        <p:spPr>
          <a:xfrm>
            <a:off x="779647" y="253730"/>
            <a:ext cx="2129044" cy="307777"/>
          </a:xfrm>
          <a:prstGeom prst="rect">
            <a:avLst/>
          </a:prstGeom>
          <a:noFill/>
        </p:spPr>
        <p:txBody>
          <a:bodyPr wrap="none" rtlCol="0">
            <a:spAutoFit/>
          </a:bodyPr>
          <a:lstStyle/>
          <a:p>
            <a:r>
              <a:rPr lang="en-US" sz="1400" b="1" dirty="0">
                <a:latin typeface="Times New Roman" panose="02020603050405020304" pitchFamily="18" charset="0"/>
                <a:cs typeface="Times New Roman" panose="02020603050405020304" pitchFamily="18" charset="0"/>
              </a:rPr>
              <a:t>Langley Research Center</a:t>
            </a:r>
          </a:p>
        </p:txBody>
      </p:sp>
      <p:grpSp>
        <p:nvGrpSpPr>
          <p:cNvPr id="5" name="Group 4">
            <a:extLst>
              <a:ext uri="{FF2B5EF4-FFF2-40B4-BE49-F238E27FC236}">
                <a16:creationId xmlns:a16="http://schemas.microsoft.com/office/drawing/2014/main" id="{47D661A6-2FF3-4768-8A0E-912D2160CDF0}"/>
              </a:ext>
            </a:extLst>
          </p:cNvPr>
          <p:cNvGrpSpPr/>
          <p:nvPr/>
        </p:nvGrpSpPr>
        <p:grpSpPr>
          <a:xfrm>
            <a:off x="0" y="489758"/>
            <a:ext cx="12176909" cy="461665"/>
            <a:chOff x="999406" y="569495"/>
            <a:chExt cx="10250231" cy="461665"/>
          </a:xfrm>
        </p:grpSpPr>
        <p:sp>
          <p:nvSpPr>
            <p:cNvPr id="6" name="TextBox 5">
              <a:extLst>
                <a:ext uri="{FF2B5EF4-FFF2-40B4-BE49-F238E27FC236}">
                  <a16:creationId xmlns:a16="http://schemas.microsoft.com/office/drawing/2014/main" id="{3FD2D630-9F18-4CDD-9D00-45F7A2C9FF78}"/>
                </a:ext>
              </a:extLst>
            </p:cNvPr>
            <p:cNvSpPr txBox="1"/>
            <p:nvPr/>
          </p:nvSpPr>
          <p:spPr>
            <a:xfrm>
              <a:off x="3240429" y="569495"/>
              <a:ext cx="5780890" cy="461665"/>
            </a:xfrm>
            <a:prstGeom prst="rect">
              <a:avLst/>
            </a:prstGeom>
            <a:noFill/>
          </p:spPr>
          <p:txBody>
            <a:bodyPr wrap="square" rtlCol="0">
              <a:spAutoFit/>
            </a:bodyPr>
            <a:lstStyle/>
            <a:p>
              <a:r>
                <a:rPr lang="en-US" sz="2400" b="1" dirty="0">
                  <a:effectLst/>
                  <a:latin typeface="Times New Roman" panose="02020603050405020304" pitchFamily="18" charset="0"/>
                  <a:ea typeface="SimSun" panose="02010600030101010101" pitchFamily="2" charset="-122"/>
                  <a:cs typeface="Times New Roman" panose="02020603050405020304" pitchFamily="18" charset="0"/>
                </a:rPr>
                <a:t>ICDS Architecture (RTDA): Speed &amp; Batch Layer</a:t>
              </a:r>
              <a:endParaRPr lang="en-US" sz="2400" b="1" dirty="0">
                <a:latin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F022B598-5A99-45C0-A834-DC1A9EAF15F0}"/>
                </a:ext>
              </a:extLst>
            </p:cNvPr>
            <p:cNvCxnSpPr/>
            <p:nvPr/>
          </p:nvCxnSpPr>
          <p:spPr>
            <a:xfrm>
              <a:off x="999406" y="1015068"/>
              <a:ext cx="10250231" cy="0"/>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3" name="Diagram 2">
            <a:extLst>
              <a:ext uri="{FF2B5EF4-FFF2-40B4-BE49-F238E27FC236}">
                <a16:creationId xmlns:a16="http://schemas.microsoft.com/office/drawing/2014/main" id="{8CBF037B-6DB9-4AE5-ADD2-775C02CE6BFB}"/>
              </a:ext>
            </a:extLst>
          </p:cNvPr>
          <p:cNvGraphicFramePr/>
          <p:nvPr>
            <p:extLst>
              <p:ext uri="{D42A27DB-BD31-4B8C-83A1-F6EECF244321}">
                <p14:modId xmlns:p14="http://schemas.microsoft.com/office/powerpoint/2010/main" val="165377518"/>
              </p:ext>
            </p:extLst>
          </p:nvPr>
        </p:nvGraphicFramePr>
        <p:xfrm>
          <a:off x="5033819" y="1493863"/>
          <a:ext cx="6286975" cy="44256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6" name="TextBox 35">
            <a:extLst>
              <a:ext uri="{FF2B5EF4-FFF2-40B4-BE49-F238E27FC236}">
                <a16:creationId xmlns:a16="http://schemas.microsoft.com/office/drawing/2014/main" id="{7C961BF1-2EA4-46DC-B326-D1DA9CE3411F}"/>
              </a:ext>
            </a:extLst>
          </p:cNvPr>
          <p:cNvSpPr txBox="1"/>
          <p:nvPr/>
        </p:nvSpPr>
        <p:spPr>
          <a:xfrm>
            <a:off x="1686857" y="2564568"/>
            <a:ext cx="5676216" cy="2653099"/>
          </a:xfrm>
          <a:prstGeom prst="rect">
            <a:avLst/>
          </a:prstGeom>
          <a:noFill/>
        </p:spPr>
        <p:txBody>
          <a:bodyPr wrap="square" rtlCol="0">
            <a:spAutoFit/>
          </a:bodyPr>
          <a:lstStyle/>
          <a:p>
            <a:pPr marL="285750" indent="-285750">
              <a:lnSpc>
                <a:spcPct val="150000"/>
              </a:lnSpc>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Master Dataset Management</a:t>
            </a:r>
          </a:p>
          <a:p>
            <a:pPr marL="285750" indent="-285750">
              <a:lnSpc>
                <a:spcPct val="150000"/>
              </a:lnSpc>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Computation of Batch Views</a:t>
            </a:r>
          </a:p>
          <a:p>
            <a:pPr marL="285750" indent="-285750">
              <a:lnSpc>
                <a:spcPct val="150000"/>
              </a:lnSpc>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Management of high latency updates</a:t>
            </a:r>
          </a:p>
          <a:p>
            <a:pPr marL="285750" indent="-285750">
              <a:lnSpc>
                <a:spcPct val="150000"/>
              </a:lnSpc>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Generates real-time querying to the </a:t>
            </a:r>
          </a:p>
          <a:p>
            <a:r>
              <a:rPr lang="en-US" sz="2000" dirty="0">
                <a:latin typeface="Times New Roman" panose="02020603050405020304" pitchFamily="18" charset="0"/>
                <a:cs typeface="Times New Roman" panose="02020603050405020304" pitchFamily="18" charset="0"/>
              </a:rPr>
              <a:t>     servicing layer</a:t>
            </a:r>
          </a:p>
          <a:p>
            <a:pPr marL="285750" indent="-285750">
              <a:lnSpc>
                <a:spcPct val="150000"/>
              </a:lnSpc>
              <a:buFont typeface="Wingdings" panose="05000000000000000000" pitchFamily="2" charset="2"/>
              <a:buChar char="q"/>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4817178"/>
      </p:ext>
    </p:extLst>
  </p:cSld>
  <p:clrMapOvr>
    <a:masterClrMapping/>
  </p:clrMapOvr>
</p:sld>
</file>

<file path=ppt/theme/theme1.xml><?xml version="1.0" encoding="utf-8"?>
<a:theme xmlns:a="http://schemas.openxmlformats.org/drawingml/2006/main" name="Without blue bann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PPT_Template</Template>
  <TotalTime>162021</TotalTime>
  <Words>1662</Words>
  <Application>Microsoft Office PowerPoint</Application>
  <PresentationFormat>Widescreen</PresentationFormat>
  <Paragraphs>177</Paragraphs>
  <Slides>14</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Arial</vt:lpstr>
      <vt:lpstr>Calibri</vt:lpstr>
      <vt:lpstr>Calibri Light</vt:lpstr>
      <vt:lpstr>DM Sans</vt:lpstr>
      <vt:lpstr>Helvetica</vt:lpstr>
      <vt:lpstr>Open Sans</vt:lpstr>
      <vt:lpstr>Roboto</vt:lpstr>
      <vt:lpstr>Source Serif Pro</vt:lpstr>
      <vt:lpstr>Times New Roman</vt:lpstr>
      <vt:lpstr>Wingdings</vt:lpstr>
      <vt:lpstr>Without blue banner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Manuel, Walter (LARC-D318)[UNIVERSITIES SPACE RESEARCH ASSOCIATION]</dc:creator>
  <cp:lastModifiedBy>Prinzel, Lawrence J. (LARC-D318)</cp:lastModifiedBy>
  <cp:revision>1219</cp:revision>
  <cp:lastPrinted>2019-06-03T13:10:11Z</cp:lastPrinted>
  <dcterms:created xsi:type="dcterms:W3CDTF">2018-05-23T11:37:46Z</dcterms:created>
  <dcterms:modified xsi:type="dcterms:W3CDTF">2022-11-30T16:45:13Z</dcterms:modified>
</cp:coreProperties>
</file>