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85" r:id="rId2"/>
    <p:sldId id="386" r:id="rId3"/>
    <p:sldId id="387" r:id="rId4"/>
    <p:sldId id="381" r:id="rId5"/>
    <p:sldId id="356" r:id="rId6"/>
    <p:sldId id="389" r:id="rId7"/>
    <p:sldId id="377" r:id="rId8"/>
    <p:sldId id="388" r:id="rId9"/>
    <p:sldId id="390" r:id="rId10"/>
    <p:sldId id="379" r:id="rId11"/>
    <p:sldId id="39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BA5141-3B3F-4C10-8DE4-5F7AF5FDE1E6}" v="9" dt="2022-08-04T12:22:30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 Filiberto" userId="6260e21984d4360f" providerId="LiveId" clId="{54BA5141-3B3F-4C10-8DE4-5F7AF5FDE1E6}"/>
    <pc:docChg chg="custSel addSld delSld modSld">
      <pc:chgData name="Justin Filiberto" userId="6260e21984d4360f" providerId="LiveId" clId="{54BA5141-3B3F-4C10-8DE4-5F7AF5FDE1E6}" dt="2022-08-04T12:22:30.642" v="14" actId="14100"/>
      <pc:docMkLst>
        <pc:docMk/>
      </pc:docMkLst>
      <pc:sldChg chg="delSp mod">
        <pc:chgData name="Justin Filiberto" userId="6260e21984d4360f" providerId="LiveId" clId="{54BA5141-3B3F-4C10-8DE4-5F7AF5FDE1E6}" dt="2022-08-03T23:55:54.996" v="0" actId="478"/>
        <pc:sldMkLst>
          <pc:docMk/>
          <pc:sldMk cId="1821185061" sldId="256"/>
        </pc:sldMkLst>
        <pc:spChg chg="del">
          <ac:chgData name="Justin Filiberto" userId="6260e21984d4360f" providerId="LiveId" clId="{54BA5141-3B3F-4C10-8DE4-5F7AF5FDE1E6}" dt="2022-08-03T23:55:54.996" v="0" actId="478"/>
          <ac:spMkLst>
            <pc:docMk/>
            <pc:sldMk cId="1821185061" sldId="256"/>
            <ac:spMk id="12" creationId="{527C6D6E-3EB4-4361-9583-4671345FD3FD}"/>
          </ac:spMkLst>
        </pc:spChg>
      </pc:sldChg>
      <pc:sldChg chg="modSp mod">
        <pc:chgData name="Justin Filiberto" userId="6260e21984d4360f" providerId="LiveId" clId="{54BA5141-3B3F-4C10-8DE4-5F7AF5FDE1E6}" dt="2022-08-04T12:16:32.559" v="3" actId="313"/>
        <pc:sldMkLst>
          <pc:docMk/>
          <pc:sldMk cId="2485552705" sldId="286"/>
        </pc:sldMkLst>
        <pc:spChg chg="mod">
          <ac:chgData name="Justin Filiberto" userId="6260e21984d4360f" providerId="LiveId" clId="{54BA5141-3B3F-4C10-8DE4-5F7AF5FDE1E6}" dt="2022-08-04T12:16:29.732" v="1" actId="313"/>
          <ac:spMkLst>
            <pc:docMk/>
            <pc:sldMk cId="2485552705" sldId="286"/>
            <ac:spMk id="2" creationId="{00000000-0000-0000-0000-000000000000}"/>
          </ac:spMkLst>
        </pc:spChg>
        <pc:spChg chg="mod">
          <ac:chgData name="Justin Filiberto" userId="6260e21984d4360f" providerId="LiveId" clId="{54BA5141-3B3F-4C10-8DE4-5F7AF5FDE1E6}" dt="2022-08-04T12:16:32.559" v="3" actId="313"/>
          <ac:spMkLst>
            <pc:docMk/>
            <pc:sldMk cId="2485552705" sldId="286"/>
            <ac:spMk id="3" creationId="{00000000-0000-0000-0000-000000000000}"/>
          </ac:spMkLst>
        </pc:spChg>
      </pc:sldChg>
      <pc:sldChg chg="add">
        <pc:chgData name="Justin Filiberto" userId="6260e21984d4360f" providerId="LiveId" clId="{54BA5141-3B3F-4C10-8DE4-5F7AF5FDE1E6}" dt="2022-08-04T12:21:21.490" v="6"/>
        <pc:sldMkLst>
          <pc:docMk/>
          <pc:sldMk cId="2463725216" sldId="327"/>
        </pc:sldMkLst>
      </pc:sldChg>
      <pc:sldChg chg="del">
        <pc:chgData name="Justin Filiberto" userId="6260e21984d4360f" providerId="LiveId" clId="{54BA5141-3B3F-4C10-8DE4-5F7AF5FDE1E6}" dt="2022-08-04T12:21:17.799" v="5" actId="2696"/>
        <pc:sldMkLst>
          <pc:docMk/>
          <pc:sldMk cId="2849647635" sldId="327"/>
        </pc:sldMkLst>
      </pc:sldChg>
      <pc:sldChg chg="modSp">
        <pc:chgData name="Justin Filiberto" userId="6260e21984d4360f" providerId="LiveId" clId="{54BA5141-3B3F-4C10-8DE4-5F7AF5FDE1E6}" dt="2022-08-04T12:22:09.202" v="11" actId="14100"/>
        <pc:sldMkLst>
          <pc:docMk/>
          <pc:sldMk cId="1630499460" sldId="332"/>
        </pc:sldMkLst>
        <pc:picChg chg="mod">
          <ac:chgData name="Justin Filiberto" userId="6260e21984d4360f" providerId="LiveId" clId="{54BA5141-3B3F-4C10-8DE4-5F7AF5FDE1E6}" dt="2022-08-04T12:22:09.202" v="11" actId="14100"/>
          <ac:picMkLst>
            <pc:docMk/>
            <pc:sldMk cId="1630499460" sldId="332"/>
            <ac:picMk id="6" creationId="{00000000-0000-0000-0000-000000000000}"/>
          </ac:picMkLst>
        </pc:picChg>
      </pc:sldChg>
      <pc:sldChg chg="del">
        <pc:chgData name="Justin Filiberto" userId="6260e21984d4360f" providerId="LiveId" clId="{54BA5141-3B3F-4C10-8DE4-5F7AF5FDE1E6}" dt="2022-08-04T12:21:44.637" v="7" actId="2696"/>
        <pc:sldMkLst>
          <pc:docMk/>
          <pc:sldMk cId="2760074042" sldId="333"/>
        </pc:sldMkLst>
      </pc:sldChg>
      <pc:sldChg chg="add">
        <pc:chgData name="Justin Filiberto" userId="6260e21984d4360f" providerId="LiveId" clId="{54BA5141-3B3F-4C10-8DE4-5F7AF5FDE1E6}" dt="2022-08-04T12:21:49.735" v="8"/>
        <pc:sldMkLst>
          <pc:docMk/>
          <pc:sldMk cId="3978197574" sldId="333"/>
        </pc:sldMkLst>
      </pc:sldChg>
      <pc:sldChg chg="delSp modSp mod">
        <pc:chgData name="Justin Filiberto" userId="6260e21984d4360f" providerId="LiveId" clId="{54BA5141-3B3F-4C10-8DE4-5F7AF5FDE1E6}" dt="2022-08-04T12:22:30.642" v="14" actId="14100"/>
        <pc:sldMkLst>
          <pc:docMk/>
          <pc:sldMk cId="550181981" sldId="334"/>
        </pc:sldMkLst>
        <pc:spChg chg="mod">
          <ac:chgData name="Justin Filiberto" userId="6260e21984d4360f" providerId="LiveId" clId="{54BA5141-3B3F-4C10-8DE4-5F7AF5FDE1E6}" dt="2022-08-04T12:22:24.460" v="13" actId="14100"/>
          <ac:spMkLst>
            <pc:docMk/>
            <pc:sldMk cId="550181981" sldId="334"/>
            <ac:spMk id="114691" creationId="{00000000-0000-0000-0000-000000000000}"/>
          </ac:spMkLst>
        </pc:spChg>
        <pc:graphicFrameChg chg="mod">
          <ac:chgData name="Justin Filiberto" userId="6260e21984d4360f" providerId="LiveId" clId="{54BA5141-3B3F-4C10-8DE4-5F7AF5FDE1E6}" dt="2022-08-04T12:22:30.642" v="14" actId="14100"/>
          <ac:graphicFrameMkLst>
            <pc:docMk/>
            <pc:sldMk cId="550181981" sldId="334"/>
            <ac:graphicFrameMk id="2" creationId="{00000000-0000-0000-0000-000000000000}"/>
          </ac:graphicFrameMkLst>
        </pc:graphicFrameChg>
        <pc:picChg chg="del">
          <ac:chgData name="Justin Filiberto" userId="6260e21984d4360f" providerId="LiveId" clId="{54BA5141-3B3F-4C10-8DE4-5F7AF5FDE1E6}" dt="2022-08-04T12:22:20.175" v="12" actId="478"/>
          <ac:picMkLst>
            <pc:docMk/>
            <pc:sldMk cId="550181981" sldId="334"/>
            <ac:picMk id="4" creationId="{00000000-0000-0000-0000-000000000000}"/>
          </ac:picMkLst>
        </pc:picChg>
      </pc:sldChg>
      <pc:sldChg chg="modSp mod">
        <pc:chgData name="Justin Filiberto" userId="6260e21984d4360f" providerId="LiveId" clId="{54BA5141-3B3F-4C10-8DE4-5F7AF5FDE1E6}" dt="2022-08-04T12:17:58.838" v="4" actId="20577"/>
        <pc:sldMkLst>
          <pc:docMk/>
          <pc:sldMk cId="2259839835" sldId="361"/>
        </pc:sldMkLst>
        <pc:spChg chg="mod">
          <ac:chgData name="Justin Filiberto" userId="6260e21984d4360f" providerId="LiveId" clId="{54BA5141-3B3F-4C10-8DE4-5F7AF5FDE1E6}" dt="2022-08-04T12:17:58.838" v="4" actId="20577"/>
          <ac:spMkLst>
            <pc:docMk/>
            <pc:sldMk cId="2259839835" sldId="361"/>
            <ac:spMk id="2" creationId="{AE2577A7-8F9F-4713-8284-646A719CAA5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5F751-8F4E-40C2-83E5-A817A70ABD6C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952C1-D9B7-45FB-80EA-DC0937AC6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76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0762F-E0B7-496D-BB23-46780FC83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8C34C1-CCB1-489E-906B-C5BDCEB79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9BBC7-CECC-4660-BECC-E796EE8E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F2334-C46F-4D63-A4D5-D1A360B2E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9D624-A684-42A3-B0C0-F774B52AC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17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EB80-654E-41A1-B174-8360D1B5F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B4A82-59C6-43CF-9053-38269BE0B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7E554-1E92-4A6A-9B01-5EFEF02B3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78401-2796-45B0-8040-2BBB16422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664E3-F3ED-48D6-BF4C-003992139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8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4EE6E-12E5-47F1-B6C4-C6E2CD35F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9979D-E79F-461C-A9EE-F2B400E85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F2FCF-B670-48BA-8272-B06B13E92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93486-F126-47E6-A604-6C3CDBAD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DEAB7-EE7A-4ECD-841D-E5DEAF93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1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4ADB7-6C57-450D-A24B-F9533387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5F59C-7358-4401-80CC-D48D83B321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70F8E-6CA4-4485-97A8-7B65FE22E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CC0B24-9B95-4A08-8EC6-82A161775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8B756F-AD13-404F-B334-4B7138C7A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09016-0281-4267-A9EF-99E8644C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21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B33AE-DF9F-4078-B0A6-BC6B0F643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692B0-3588-41F1-9B97-2E4105C73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6A5079-3C03-408D-97A6-FB110C4A0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2E29B-741E-4419-8E4D-C122AA8345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3798B-488F-4E4B-B0E0-450D33AB87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853B8D-F566-4FBE-B452-FAE394366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ACB3B4-4CE4-4306-A5E2-C39F85CA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C71C00-8C6E-4D21-A28D-9FC92E100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39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CE44B-9ADB-46D8-BDD6-5BAD3C80A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9F16D0-01FD-41E6-BC89-B77C52670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F9A6D-C573-4547-B914-954E0005F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E243B-15C5-4B01-8155-58F692ACD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2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CD0047-2FFA-42C2-B8F3-BC0B59D50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CC4B78-7A1C-4C41-81D3-130515DA8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7122A1-0CA9-4A60-99E0-F0854A412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05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421FC-3B7D-4EDF-BB9C-BDAB1EAF8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79309-AA91-42EF-96BB-17ABDD63E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09B73-247C-49FB-8225-0726D3F32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DFBD80-7B49-482D-ACB8-B589AD78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F6337B-6D95-4328-9D7B-2FB68B343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0E773-DFA4-41FB-88BF-270D66C81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8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6ACE0-974F-48BB-B976-53609CA7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83DE50-92AE-433F-B77B-930BACF94C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E395F-319D-4586-A957-20161BFF5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90EAE4-D960-498A-B2AF-03A15260B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21417-8FA6-4889-8AE0-45B3498A5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06E27-604C-4B40-99CA-4731925C2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3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36DB2-3D4A-49D0-BE50-8973FB80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0E02B3-9D58-421F-A2CA-312CF0EC4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46E9F-F2BA-4DBF-B54E-1E7756DCF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0B2FF-E724-4EF4-9AE7-B19D71E2B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9EDF7-895C-499C-82BF-415D349D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296BC3-BAE7-4DEF-A66B-8E034C4E81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06B651-01D3-4A6E-B6AE-D45875E59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1089D-DD64-41B6-8AEE-A56531FE5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76692-5C19-475E-9321-FFD4AE486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90C53-DBD7-4C6E-A338-D14296986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0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635E2-E02A-4A7D-B8AA-382ED1680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5E4E1-914D-4C0E-BDF8-A69B1851C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0DD73-B817-4DDF-B9D3-CFC071FAA5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19270-E16F-4455-83D2-4453ACD7B0C6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C70AA-81F1-4137-A3A6-DC85252A6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1BA11-90EA-4EAE-B8DB-C86DE346DB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3E848-B6C2-4120-9C9E-3CBEA0CDD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74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4AFD0B-7425-4939-9DFA-06964D0C5C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VNIR Reflectance Spectroscopy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5CE44BB-7537-49D0-82EE-4188DDB315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Justin Filiberto </a:t>
            </a:r>
          </a:p>
          <a:p>
            <a:r>
              <a:rPr lang="en-US" dirty="0"/>
              <a:t>Thanks to </a:t>
            </a:r>
          </a:p>
          <a:p>
            <a:r>
              <a:rPr lang="en-US" dirty="0"/>
              <a:t>Piero D’Incecco, Gabe Eggers, David Trang, and Allan Treiman</a:t>
            </a:r>
          </a:p>
        </p:txBody>
      </p:sp>
    </p:spTree>
    <p:extLst>
      <p:ext uri="{BB962C8B-B14F-4D97-AF65-F5344CB8AC3E}">
        <p14:creationId xmlns:p14="http://schemas.microsoft.com/office/powerpoint/2010/main" val="22648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6272E-A794-439D-96B6-565DF572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1DFA3-AC50-4AB7-A47F-E982B90B2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Emissivity is the gold standard but much more difficult to measure in the laboratory</a:t>
            </a:r>
          </a:p>
          <a:p>
            <a:r>
              <a:rPr lang="en-US" dirty="0"/>
              <a:t>Can we use VNIR reflectance?</a:t>
            </a:r>
          </a:p>
          <a:p>
            <a:r>
              <a:rPr lang="en-US" dirty="0"/>
              <a:t>Can room temperature VNIR Reflectance be applied at temperature?</a:t>
            </a:r>
          </a:p>
        </p:txBody>
      </p:sp>
    </p:spTree>
    <p:extLst>
      <p:ext uri="{BB962C8B-B14F-4D97-AF65-F5344CB8AC3E}">
        <p14:creationId xmlns:p14="http://schemas.microsoft.com/office/powerpoint/2010/main" val="1711043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03CE7-E2FA-470C-B9BE-4B89993DB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F6206-A892-478D-9C5D-369BF1C53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Room temperature measurements</a:t>
            </a:r>
          </a:p>
          <a:p>
            <a:pPr lvl="1"/>
            <a:r>
              <a:rPr lang="en-US" dirty="0" err="1"/>
              <a:t>oreXpress</a:t>
            </a:r>
            <a:endParaRPr lang="en-US" dirty="0"/>
          </a:p>
          <a:p>
            <a:pPr lvl="1"/>
            <a:r>
              <a:rPr lang="en-US" dirty="0"/>
              <a:t>Contact probe</a:t>
            </a:r>
          </a:p>
          <a:p>
            <a:pPr lvl="1"/>
            <a:r>
              <a:rPr lang="en-US" dirty="0"/>
              <a:t>350 – 2500 nm</a:t>
            </a:r>
          </a:p>
          <a:p>
            <a:pPr lvl="1"/>
            <a:r>
              <a:rPr lang="en-US" dirty="0"/>
              <a:t>Before and after</a:t>
            </a:r>
          </a:p>
          <a:p>
            <a:r>
              <a:rPr lang="en-US" dirty="0"/>
              <a:t> High temperature</a:t>
            </a:r>
          </a:p>
          <a:p>
            <a:pPr lvl="1"/>
            <a:r>
              <a:rPr lang="en-US" dirty="0"/>
              <a:t>400-500C in a box furnace in air</a:t>
            </a:r>
          </a:p>
          <a:p>
            <a:pPr lvl="1"/>
            <a:r>
              <a:rPr lang="en-US" dirty="0"/>
              <a:t>Open the door of the furnace</a:t>
            </a:r>
          </a:p>
          <a:p>
            <a:pPr lvl="1"/>
            <a:r>
              <a:rPr lang="en-US" dirty="0"/>
              <a:t>LED Camera w</a:t>
            </a:r>
          </a:p>
          <a:p>
            <a:pPr lvl="2"/>
            <a:r>
              <a:rPr lang="en-US" dirty="0"/>
              <a:t>850 and 940 nm bandpass filter</a:t>
            </a:r>
          </a:p>
          <a:p>
            <a:pPr lvl="1"/>
            <a:r>
              <a:rPr lang="en-US" dirty="0"/>
              <a:t>Graphite and MgO standards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BA2587-C0BE-446F-8DAD-AA70E42AA401}"/>
              </a:ext>
            </a:extLst>
          </p:cNvPr>
          <p:cNvGrpSpPr/>
          <p:nvPr/>
        </p:nvGrpSpPr>
        <p:grpSpPr>
          <a:xfrm>
            <a:off x="8693429" y="175040"/>
            <a:ext cx="2751794" cy="1862754"/>
            <a:chOff x="5142888" y="1389509"/>
            <a:chExt cx="4563419" cy="2683406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81EE24B4-A394-4675-92E6-5677C3248EFB}"/>
                </a:ext>
              </a:extLst>
            </p:cNvPr>
            <p:cNvSpPr txBox="1"/>
            <p:nvPr/>
          </p:nvSpPr>
          <p:spPr>
            <a:xfrm>
              <a:off x="5142888" y="3825432"/>
              <a:ext cx="2852325" cy="24748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noAutofit/>
            </a:bodyPr>
            <a:lstStyle>
              <a:lvl1pPr defTabSz="393192">
                <a:lnSpc>
                  <a:spcPct val="90000"/>
                </a:lnSpc>
                <a:defRPr sz="1505" i="1">
                  <a:solidFill>
                    <a:srgbClr val="FBE5D6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rPr lang="en-GB" sz="1300" dirty="0">
                  <a:solidFill>
                    <a:schemeClr val="tx2"/>
                  </a:solidFill>
                  <a:latin typeface="Corbel" panose="020B0503020204020204" pitchFamily="34" charset="0"/>
                </a:rPr>
                <a:t>|VNIR spectroscopy|</a:t>
              </a:r>
              <a:endParaRPr sz="13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3EA4A0-6194-4561-BD4E-77FCBE49FC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98817" y="1389509"/>
              <a:ext cx="4507490" cy="2381684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B828EE7-D871-45F0-9DEB-C74B71208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980" y="2506662"/>
            <a:ext cx="5653020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950412-AEDB-4094-859F-C42396F7378A}"/>
              </a:ext>
            </a:extLst>
          </p:cNvPr>
          <p:cNvSpPr txBox="1"/>
          <p:nvPr/>
        </p:nvSpPr>
        <p:spPr>
          <a:xfrm>
            <a:off x="0" y="6492875"/>
            <a:ext cx="247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Treiman et al. (2021 PSJ)</a:t>
            </a:r>
          </a:p>
        </p:txBody>
      </p:sp>
    </p:spTree>
    <p:extLst>
      <p:ext uri="{BB962C8B-B14F-4D97-AF65-F5344CB8AC3E}">
        <p14:creationId xmlns:p14="http://schemas.microsoft.com/office/powerpoint/2010/main" val="2289836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322A01-121C-4D0C-8088-B16238470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Worry about oxidation during experimentation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F77E89-1313-4B98-BDE6-C6C3ADA05D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3085451"/>
            <a:ext cx="5181600" cy="18316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E0E416-9E20-4B69-99C4-76277BB89463}"/>
              </a:ext>
            </a:extLst>
          </p:cNvPr>
          <p:cNvSpPr txBox="1"/>
          <p:nvPr/>
        </p:nvSpPr>
        <p:spPr>
          <a:xfrm>
            <a:off x="-36228" y="6492875"/>
            <a:ext cx="23489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Teffeteller et al. (2022)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07E54E3-12AD-4666-A786-615DBBA30E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138231" y="1825625"/>
            <a:ext cx="4581538" cy="4351338"/>
          </a:xfrm>
          <a:prstGeom prst="rect">
            <a:avLst/>
          </a:prstGeom>
        </p:spPr>
      </p:pic>
      <p:sp>
        <p:nvSpPr>
          <p:cNvPr id="14" name="TextBox 8">
            <a:extLst>
              <a:ext uri="{FF2B5EF4-FFF2-40B4-BE49-F238E27FC236}">
                <a16:creationId xmlns:a16="http://schemas.microsoft.com/office/drawing/2014/main" id="{B2969A6B-F9B0-4927-86A8-A145881F7A55}"/>
              </a:ext>
            </a:extLst>
          </p:cNvPr>
          <p:cNvSpPr txBox="1"/>
          <p:nvPr/>
        </p:nvSpPr>
        <p:spPr>
          <a:xfrm>
            <a:off x="10256470" y="6492875"/>
            <a:ext cx="1935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Cutler et al. (2020)</a:t>
            </a:r>
          </a:p>
        </p:txBody>
      </p:sp>
    </p:spTree>
    <p:extLst>
      <p:ext uri="{BB962C8B-B14F-4D97-AF65-F5344CB8AC3E}">
        <p14:creationId xmlns:p14="http://schemas.microsoft.com/office/powerpoint/2010/main" val="1181581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0EAC2-89C6-4268-BFC9-524EC79AE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Effect of Oxidation on Spectra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7A5F8-A4E7-4B92-BB3B-0E4ECDA4A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2012" y="1825625"/>
            <a:ext cx="4051788" cy="4351338"/>
          </a:xfrm>
        </p:spPr>
        <p:txBody>
          <a:bodyPr/>
          <a:lstStyle/>
          <a:p>
            <a:r>
              <a:rPr lang="en-US" dirty="0"/>
              <a:t>Increasing time</a:t>
            </a:r>
          </a:p>
          <a:p>
            <a:pPr lvl="1"/>
            <a:r>
              <a:rPr lang="en-US" dirty="0"/>
              <a:t>Increases reflectance</a:t>
            </a:r>
          </a:p>
          <a:p>
            <a:pPr lvl="1"/>
            <a:r>
              <a:rPr lang="en-US" dirty="0"/>
              <a:t>Features shift towards higher wavelength</a:t>
            </a:r>
          </a:p>
          <a:p>
            <a:pPr lvl="1"/>
            <a:r>
              <a:rPr lang="en-US" dirty="0"/>
              <a:t>Features of olivine/pyroxene disappear</a:t>
            </a:r>
          </a:p>
          <a:p>
            <a:pPr lvl="1"/>
            <a:r>
              <a:rPr lang="en-US" dirty="0"/>
              <a:t>Form features of hematite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A5F812-7360-4B0E-9D5C-DF935003E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47" y="1755399"/>
            <a:ext cx="6636616" cy="4927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AE2023-80C3-4B82-89B8-8142A165F173}"/>
              </a:ext>
            </a:extLst>
          </p:cNvPr>
          <p:cNvSpPr txBox="1"/>
          <p:nvPr/>
        </p:nvSpPr>
        <p:spPr>
          <a:xfrm>
            <a:off x="10256470" y="6444761"/>
            <a:ext cx="1935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Cutler et al. (2020)</a:t>
            </a:r>
          </a:p>
        </p:txBody>
      </p:sp>
    </p:spTree>
    <p:extLst>
      <p:ext uri="{BB962C8B-B14F-4D97-AF65-F5344CB8AC3E}">
        <p14:creationId xmlns:p14="http://schemas.microsoft.com/office/powerpoint/2010/main" val="3111252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D7D12-060C-4234-81B7-30087ADF3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VNIR Reflectance Spectroscopy</a:t>
            </a:r>
            <a:br>
              <a:rPr lang="en-US" dirty="0"/>
            </a:br>
            <a:r>
              <a:rPr lang="en-US" dirty="0"/>
              <a:t>Before and After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7C0AD0-8C64-4640-92E6-EDDC0520A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440" y="1825625"/>
            <a:ext cx="5779120" cy="43513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EABD4E-2D78-4DDC-AB9C-5155096623E6}"/>
              </a:ext>
            </a:extLst>
          </p:cNvPr>
          <p:cNvSpPr txBox="1"/>
          <p:nvPr/>
        </p:nvSpPr>
        <p:spPr>
          <a:xfrm>
            <a:off x="0" y="6492875"/>
            <a:ext cx="247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Treiman et al. (2021 PSJ)</a:t>
            </a:r>
          </a:p>
        </p:txBody>
      </p:sp>
    </p:spTree>
    <p:extLst>
      <p:ext uri="{BB962C8B-B14F-4D97-AF65-F5344CB8AC3E}">
        <p14:creationId xmlns:p14="http://schemas.microsoft.com/office/powerpoint/2010/main" val="3477878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9A79122-DDC4-4345-88D0-5AAD53B0F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Can room temperature spectra be applied at temperature?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BA1939FE-6109-4B2E-86CB-EFD02142BA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81854"/>
            <a:ext cx="5181600" cy="38388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CB7542-BC9C-48ED-A46A-07B7424FCA58}"/>
              </a:ext>
            </a:extLst>
          </p:cNvPr>
          <p:cNvSpPr txBox="1"/>
          <p:nvPr/>
        </p:nvSpPr>
        <p:spPr>
          <a:xfrm>
            <a:off x="0" y="6492875"/>
            <a:ext cx="247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Treiman et al. (2021 PSJ)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C074A3-ECBA-40D6-8379-878864954A9A}"/>
              </a:ext>
            </a:extLst>
          </p:cNvPr>
          <p:cNvSpPr txBox="1"/>
          <p:nvPr/>
        </p:nvSpPr>
        <p:spPr>
          <a:xfrm>
            <a:off x="7340367" y="22985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E41414-8B39-4D9E-9D4A-AD3687238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067" y="2081854"/>
            <a:ext cx="5194242" cy="39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0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F6DCF5-9A33-43BC-9D47-23CF56EF9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room temperature spectra be applied at temperature?</a:t>
            </a:r>
          </a:p>
        </p:txBody>
      </p:sp>
      <p:pic>
        <p:nvPicPr>
          <p:cNvPr id="5" name="Content Placeholder 13">
            <a:extLst>
              <a:ext uri="{FF2B5EF4-FFF2-40B4-BE49-F238E27FC236}">
                <a16:creationId xmlns:a16="http://schemas.microsoft.com/office/drawing/2014/main" id="{5DD50AD8-44A4-4D99-BDB2-67016CF6F5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81854"/>
            <a:ext cx="5181600" cy="383887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3023CC-16C5-42E3-9360-269BCB6786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First order – yes!</a:t>
            </a:r>
          </a:p>
          <a:p>
            <a:r>
              <a:rPr lang="en-US" dirty="0"/>
              <a:t>There are changes</a:t>
            </a:r>
          </a:p>
          <a:p>
            <a:pPr lvl="1"/>
            <a:r>
              <a:rPr lang="en-US" dirty="0"/>
              <a:t>Are these due to temperature?</a:t>
            </a:r>
          </a:p>
          <a:p>
            <a:pPr lvl="1"/>
            <a:r>
              <a:rPr lang="en-US" dirty="0"/>
              <a:t>Mineralogical changes?</a:t>
            </a:r>
          </a:p>
          <a:p>
            <a:pPr lvl="2"/>
            <a:r>
              <a:rPr lang="en-US" dirty="0"/>
              <a:t>Oxidation</a:t>
            </a:r>
          </a:p>
          <a:p>
            <a:pPr lvl="1"/>
            <a:r>
              <a:rPr lang="en-US" dirty="0"/>
              <a:t>Hematite specifically</a:t>
            </a:r>
          </a:p>
          <a:p>
            <a:endParaRPr lang="en-US" dirty="0"/>
          </a:p>
        </p:txBody>
      </p:sp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A5F9FDBF-F6D1-47CC-9849-B1DF12055589}"/>
              </a:ext>
            </a:extLst>
          </p:cNvPr>
          <p:cNvSpPr txBox="1">
            <a:spLocks/>
          </p:cNvSpPr>
          <p:nvPr/>
        </p:nvSpPr>
        <p:spPr>
          <a:xfrm>
            <a:off x="9133514" y="1339064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1BE68-C5DC-4F7A-8B66-9A0F0E1FC4AC}"/>
              </a:ext>
            </a:extLst>
          </p:cNvPr>
          <p:cNvSpPr txBox="1"/>
          <p:nvPr/>
        </p:nvSpPr>
        <p:spPr>
          <a:xfrm>
            <a:off x="0" y="6492875"/>
            <a:ext cx="247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Treiman et al. (2021 PSJ)</a:t>
            </a:r>
          </a:p>
        </p:txBody>
      </p:sp>
    </p:spTree>
    <p:extLst>
      <p:ext uri="{BB962C8B-B14F-4D97-AF65-F5344CB8AC3E}">
        <p14:creationId xmlns:p14="http://schemas.microsoft.com/office/powerpoint/2010/main" val="251729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81840F-0774-40E0-9D71-05770EA76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Hematite is weird!</a:t>
            </a:r>
            <a:br>
              <a:rPr lang="en-US" dirty="0"/>
            </a:br>
            <a:r>
              <a:rPr lang="en-US" dirty="0"/>
              <a:t>Visible images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B147C15-74F0-4FCE-AB43-DF5B55D3B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5330" y="1825625"/>
            <a:ext cx="8541339" cy="4351338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CCC473-3461-4065-9622-7CA12914012C}"/>
              </a:ext>
            </a:extLst>
          </p:cNvPr>
          <p:cNvSpPr txBox="1"/>
          <p:nvPr/>
        </p:nvSpPr>
        <p:spPr>
          <a:xfrm>
            <a:off x="1825330" y="5807631"/>
            <a:ext cx="1989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Room Temperature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772B42-0F71-421B-A348-AE937EFB39DC}"/>
              </a:ext>
            </a:extLst>
          </p:cNvPr>
          <p:cNvSpPr txBox="1"/>
          <p:nvPr/>
        </p:nvSpPr>
        <p:spPr>
          <a:xfrm>
            <a:off x="9539198" y="5807631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~400 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B97E85-514F-4D7E-90E0-3F851E6CBDF8}"/>
              </a:ext>
            </a:extLst>
          </p:cNvPr>
          <p:cNvSpPr txBox="1"/>
          <p:nvPr/>
        </p:nvSpPr>
        <p:spPr>
          <a:xfrm>
            <a:off x="0" y="6492875"/>
            <a:ext cx="247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Treiman et al. (2021 PSJ)</a:t>
            </a:r>
          </a:p>
        </p:txBody>
      </p:sp>
    </p:spTree>
    <p:extLst>
      <p:ext uri="{BB962C8B-B14F-4D97-AF65-F5344CB8AC3E}">
        <p14:creationId xmlns:p14="http://schemas.microsoft.com/office/powerpoint/2010/main" val="758389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97B9C-C54F-4B1D-A93C-0FB7B9FF4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Terrestrial analogs!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44FA63-2BD4-4A22-B857-60C3CD897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7541"/>
          <a:stretch/>
        </p:blipFill>
        <p:spPr>
          <a:xfrm>
            <a:off x="3003260" y="1386509"/>
            <a:ext cx="4244828" cy="493998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91C609-8E0C-4C32-8CED-CBFC85A5082C}"/>
              </a:ext>
            </a:extLst>
          </p:cNvPr>
          <p:cNvSpPr txBox="1"/>
          <p:nvPr/>
        </p:nvSpPr>
        <p:spPr>
          <a:xfrm>
            <a:off x="9774543" y="6488668"/>
            <a:ext cx="241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Eggers et al (2022) LPSC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8C7A667F-12F7-454C-B369-B921CBD9CE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700"/>
          <a:stretch/>
        </p:blipFill>
        <p:spPr>
          <a:xfrm>
            <a:off x="7248088" y="1386509"/>
            <a:ext cx="1129720" cy="493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41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32880-C604-4B42-BD3E-796A379F6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do we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5E1A3-11D0-4DB2-8E93-38809DC74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Temperature Reflectance measurements of a wide range of materials</a:t>
            </a:r>
          </a:p>
          <a:p>
            <a:pPr lvl="1"/>
            <a:r>
              <a:rPr lang="en-US" dirty="0"/>
              <a:t>Igneous samples with known mineralogy/chemistry</a:t>
            </a:r>
          </a:p>
          <a:p>
            <a:pPr lvl="1"/>
            <a:r>
              <a:rPr lang="en-US" dirty="0"/>
              <a:t>Alteration coated samples</a:t>
            </a:r>
          </a:p>
          <a:p>
            <a:r>
              <a:rPr lang="en-US" dirty="0"/>
              <a:t>More quantitative comparisons</a:t>
            </a:r>
          </a:p>
          <a:p>
            <a:pPr lvl="1"/>
            <a:r>
              <a:rPr lang="en-US" dirty="0"/>
              <a:t>This was a very simplistic study as proof of concept</a:t>
            </a:r>
          </a:p>
          <a:p>
            <a:pPr lvl="1"/>
            <a:r>
              <a:rPr lang="en-US" dirty="0"/>
              <a:t>Control the atmosphere</a:t>
            </a:r>
          </a:p>
          <a:p>
            <a:r>
              <a:rPr lang="en-US" dirty="0"/>
              <a:t>Hemispherical measurements using the same approach</a:t>
            </a:r>
          </a:p>
        </p:txBody>
      </p:sp>
    </p:spTree>
    <p:extLst>
      <p:ext uri="{BB962C8B-B14F-4D97-AF65-F5344CB8AC3E}">
        <p14:creationId xmlns:p14="http://schemas.microsoft.com/office/powerpoint/2010/main" val="1298400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300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Corbel</vt:lpstr>
      <vt:lpstr>Office Theme</vt:lpstr>
      <vt:lpstr>VNIR Reflectance Spectroscopy</vt:lpstr>
      <vt:lpstr>PowerPoint Presentation</vt:lpstr>
      <vt:lpstr>Methods</vt:lpstr>
      <vt:lpstr>Worry about oxidation during experimentation</vt:lpstr>
      <vt:lpstr>Effect of Oxidation on Spectra</vt:lpstr>
      <vt:lpstr>VNIR Reflectance Spectroscopy Before and After</vt:lpstr>
      <vt:lpstr>Can room temperature spectra be applied at temperature?</vt:lpstr>
      <vt:lpstr>Can room temperature spectra be applied at temperature?</vt:lpstr>
      <vt:lpstr>Hematite is weird! Visible images</vt:lpstr>
      <vt:lpstr>Terrestrial analogs!</vt:lpstr>
      <vt:lpstr>What do we need?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Volcanism on Venus:  Evidence for very young volcanism</dc:title>
  <dc:creator>Filiberto, Justin</dc:creator>
  <cp:lastModifiedBy>Justin</cp:lastModifiedBy>
  <cp:revision>45</cp:revision>
  <dcterms:created xsi:type="dcterms:W3CDTF">2020-09-11T21:47:20Z</dcterms:created>
  <dcterms:modified xsi:type="dcterms:W3CDTF">2022-11-30T16:40:59Z</dcterms:modified>
</cp:coreProperties>
</file>