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23"/>
  </p:notesMasterIdLst>
  <p:handoutMasterIdLst>
    <p:handoutMasterId r:id="rId24"/>
  </p:handoutMasterIdLst>
  <p:sldIdLst>
    <p:sldId id="328" r:id="rId5"/>
    <p:sldId id="327" r:id="rId6"/>
    <p:sldId id="299" r:id="rId7"/>
    <p:sldId id="322" r:id="rId8"/>
    <p:sldId id="321" r:id="rId9"/>
    <p:sldId id="296" r:id="rId10"/>
    <p:sldId id="319" r:id="rId11"/>
    <p:sldId id="301" r:id="rId12"/>
    <p:sldId id="302" r:id="rId13"/>
    <p:sldId id="304" r:id="rId14"/>
    <p:sldId id="311" r:id="rId15"/>
    <p:sldId id="324" r:id="rId16"/>
    <p:sldId id="326" r:id="rId17"/>
    <p:sldId id="329" r:id="rId18"/>
    <p:sldId id="297" r:id="rId19"/>
    <p:sldId id="323" r:id="rId20"/>
    <p:sldId id="312" r:id="rId21"/>
    <p:sldId id="32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8E8"/>
    <a:srgbClr val="E5DEDB"/>
    <a:srgbClr val="90231C"/>
    <a:srgbClr val="000000"/>
    <a:srgbClr val="EB7558"/>
    <a:srgbClr val="FFE662"/>
    <a:srgbClr val="DD8047"/>
    <a:srgbClr val="EAE8E8"/>
    <a:srgbClr val="7D97D5"/>
    <a:srgbClr val="1545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2529C6-8B11-1C48-8176-62355A135563}" v="2" dt="2022-11-02T17:49:03.692"/>
    <p1510:client id="{C9E615AA-C368-F740-AF36-F20BE1EDFBB5}" v="581" dt="2022-11-07T21:48:24.7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8"/>
    <p:restoredTop sz="94694"/>
  </p:normalViewPr>
  <p:slideViewPr>
    <p:cSldViewPr snapToGrid="0">
      <p:cViewPr>
        <p:scale>
          <a:sx n="113" d="100"/>
          <a:sy n="113" d="100"/>
        </p:scale>
        <p:origin x="144" y="2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" d="100"/>
        <a:sy n="4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18E8DC-69E2-4266-975E-1FBE342845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B4F4E-31C1-486F-826C-CCBF7F3869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7581E-F3B0-4B71-B23F-716D82C16F6F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0DA96-F242-44BF-A76A-323AFFFAC0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3F85E-D517-4B8E-A2CA-187D5273BF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CFC9B-5255-4D4C-8E68-11BB402AE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979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BF055-E5ED-7B42-80F5-B65B55E432A2}" type="datetimeFigureOut">
              <a:rPr lang="en-US" smtClean="0"/>
              <a:t>11/29/22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3DEE0-05DE-8B46-8D14-DA3C78C4C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384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68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66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38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236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804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705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08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35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837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DF9274-42E5-14FE-A298-E9AED13CC7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6750" y="4728048"/>
            <a:ext cx="2029968" cy="2057034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192A59-EBFB-9DDA-FB93-1DA32DF233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43204" y="1382290"/>
            <a:ext cx="8705589" cy="2136009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Title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575871-FD2C-8A1E-FDDF-F20E18F4FF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85440" y="4674077"/>
            <a:ext cx="6421120" cy="544908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rgbClr val="90231C"/>
                </a:solidFill>
              </a:defRPr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7517B9-9DEB-4078-588A-982570925DAB}"/>
              </a:ext>
            </a:extLst>
          </p:cNvPr>
          <p:cNvSpPr txBox="1"/>
          <p:nvPr userDrawn="1"/>
        </p:nvSpPr>
        <p:spPr>
          <a:xfrm>
            <a:off x="3827943" y="5239305"/>
            <a:ext cx="453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0231C"/>
                </a:solidFill>
              </a:rPr>
              <a:t>NASA </a:t>
            </a:r>
            <a:r>
              <a:rPr lang="en-US" dirty="0" err="1">
                <a:solidFill>
                  <a:srgbClr val="90231C"/>
                </a:solidFill>
              </a:rPr>
              <a:t>AeroFusion</a:t>
            </a:r>
            <a:r>
              <a:rPr lang="en-US" dirty="0">
                <a:solidFill>
                  <a:srgbClr val="90231C"/>
                </a:solidFill>
              </a:rPr>
              <a:t>-MLUQ Early Career Initiative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95CD921-D956-7906-199D-08C36882ED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440" y="5649277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/>
              <a:t>Conference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D3CB8E-5B7A-8BC0-02D8-37FC9912E7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3075" y="6147117"/>
            <a:ext cx="3625850" cy="3657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8D53D2-6BD3-A892-B916-CECD7AB4CDF1}"/>
              </a:ext>
            </a:extLst>
          </p:cNvPr>
          <p:cNvSpPr txBox="1"/>
          <p:nvPr userDrawn="1"/>
        </p:nvSpPr>
        <p:spPr>
          <a:xfrm>
            <a:off x="0" y="6273225"/>
            <a:ext cx="7129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1">
                <a:solidFill>
                  <a:srgbClr val="86A5AA"/>
                </a:solidFill>
              </a:rPr>
              <a:t>This material is a work of the U.S. Government</a:t>
            </a:r>
          </a:p>
          <a:p>
            <a:pPr algn="l"/>
            <a:r>
              <a:rPr lang="en-US" sz="1600" i="1">
                <a:solidFill>
                  <a:srgbClr val="86A5AA"/>
                </a:solidFill>
              </a:rPr>
              <a:t>and is not subject to copyright protection in the United States.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7C428BA-55DB-66AB-B759-DEFEBB831B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25249" y="3493295"/>
            <a:ext cx="7941501" cy="1180782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rgbClr val="90231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60AD1BE-E6C2-F702-17BD-3F90F1FB30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474" r="4462" b="1"/>
          <a:stretch/>
        </p:blipFill>
        <p:spPr>
          <a:xfrm>
            <a:off x="-1" y="57821"/>
            <a:ext cx="2660904" cy="228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2961-CEFF-F74F-AF25-DD5B077B3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A01FE-F6E6-134E-BC45-6B59DB0E3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09E87A-CF18-08AA-F951-F38E1391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FD1726-0F81-A35A-F693-EF98519D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4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963237-B16F-BE1A-4BDE-4EB5E42CF6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1097AC9-6E38-EB5C-1AF6-11F5DA7CCA54}"/>
              </a:ext>
            </a:extLst>
          </p:cNvPr>
          <p:cNvCxnSpPr>
            <a:cxnSpLocks/>
          </p:cNvCxnSpPr>
          <p:nvPr userDrawn="1"/>
        </p:nvCxnSpPr>
        <p:spPr>
          <a:xfrm>
            <a:off x="320040" y="3556635"/>
            <a:ext cx="10680192" cy="0"/>
          </a:xfrm>
          <a:prstGeom prst="line">
            <a:avLst/>
          </a:prstGeom>
          <a:ln w="47625">
            <a:gradFill flip="none" rotWithShape="1">
              <a:gsLst>
                <a:gs pos="75000">
                  <a:srgbClr val="90231C"/>
                </a:gs>
                <a:gs pos="25000">
                  <a:srgbClr val="86A5AA"/>
                </a:gs>
                <a:gs pos="95000">
                  <a:srgbClr val="FF004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54CD420-52A9-1260-EE47-3C78B5EF4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6723" y="5899149"/>
            <a:ext cx="902369" cy="914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B0689D4-89BA-56AD-EC4E-B0B816B5E5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474" r="4462" b="1"/>
          <a:stretch/>
        </p:blipFill>
        <p:spPr>
          <a:xfrm>
            <a:off x="10808112" y="1"/>
            <a:ext cx="1383888" cy="1188720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F63398F-FD76-B564-CA24-EE4F3BC5E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76" y="2615661"/>
            <a:ext cx="10678956" cy="813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10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E42B30-DE16-6D47-9146-1DDF8FBA2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76" y="365125"/>
            <a:ext cx="10486836" cy="6188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5198F-9609-2149-98D1-B264BEB33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040" y="1188721"/>
            <a:ext cx="11032524" cy="4857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C06048-FE0F-E441-A417-32471C0C7F33}"/>
              </a:ext>
            </a:extLst>
          </p:cNvPr>
          <p:cNvCxnSpPr>
            <a:cxnSpLocks/>
          </p:cNvCxnSpPr>
          <p:nvPr userDrawn="1"/>
        </p:nvCxnSpPr>
        <p:spPr>
          <a:xfrm>
            <a:off x="321276" y="1014995"/>
            <a:ext cx="10680192" cy="0"/>
          </a:xfrm>
          <a:prstGeom prst="line">
            <a:avLst/>
          </a:prstGeom>
          <a:ln w="47625">
            <a:gradFill flip="none" rotWithShape="1">
              <a:gsLst>
                <a:gs pos="75000">
                  <a:srgbClr val="90231C"/>
                </a:gs>
                <a:gs pos="25000">
                  <a:srgbClr val="86A5AA"/>
                </a:gs>
                <a:gs pos="95000">
                  <a:srgbClr val="FF004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97B5174-D397-0913-AAC4-E056114BC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7B26CFC-8333-1753-F798-29F7E7B79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C441D9-F15C-4B43-B0F3-F351B58088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36723" y="5899149"/>
            <a:ext cx="902369" cy="9144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8155061-D764-BF0E-CA78-0E46B586F6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474" r="4462" b="1"/>
          <a:stretch/>
        </p:blipFill>
        <p:spPr>
          <a:xfrm>
            <a:off x="10808112" y="1"/>
            <a:ext cx="1383888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34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emf"/><Relationship Id="rId5" Type="http://schemas.openxmlformats.org/officeDocument/2006/relationships/image" Target="../media/image5.jpeg"/><Relationship Id="rId10" Type="http://schemas.openxmlformats.org/officeDocument/2006/relationships/image" Target="../media/image9.emf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NUL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8.png"/><Relationship Id="rId5" Type="http://schemas.openxmlformats.org/officeDocument/2006/relationships/image" Target="../media/image170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6.emf"/><Relationship Id="rId5" Type="http://schemas.openxmlformats.org/officeDocument/2006/relationships/image" Target="../media/image23.png"/><Relationship Id="rId4" Type="http://schemas.openxmlformats.org/officeDocument/2006/relationships/image" Target="../media/image2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7.emf"/><Relationship Id="rId5" Type="http://schemas.openxmlformats.org/officeDocument/2006/relationships/image" Target="../media/image49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28.png"/><Relationship Id="rId5" Type="http://schemas.openxmlformats.org/officeDocument/2006/relationships/image" Target="../media/image52.png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30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33.emf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7E3942-8781-CA04-0F03-ABE015A5E6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effectLst/>
              </a:rPr>
              <a:t>Structured Covariance Gaussian Networks for Orion Crew Module Aerodynamic Uncertainty Quantification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F0AE1-0BC2-DBDB-8BCC-A82FC7FCE8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NASA Langley Research Center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D6878-3ED6-67E1-A5A0-32AA67A113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AIAA SciTech Forum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CAF66A-FE82-3931-C63F-28235593E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25</a:t>
            </a:r>
            <a:r>
              <a:rPr lang="en-US" baseline="30000" dirty="0"/>
              <a:t>th</a:t>
            </a:r>
            <a:r>
              <a:rPr lang="en-US" dirty="0"/>
              <a:t> January, 2023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32E204-2F5F-36C2-C865-4D566EA51F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>
                <a:solidFill>
                  <a:srgbClr val="90231C"/>
                </a:solidFill>
                <a:latin typeface="+mn-lt"/>
              </a:rPr>
              <a:t>Tenavi</a:t>
            </a:r>
            <a:r>
              <a:rPr lang="en-US" dirty="0">
                <a:solidFill>
                  <a:srgbClr val="90231C"/>
                </a:solidFill>
                <a:latin typeface="+mn-lt"/>
              </a:rPr>
              <a:t> Nakamura-</a:t>
            </a:r>
            <a:r>
              <a:rPr lang="en-US" dirty="0" err="1">
                <a:solidFill>
                  <a:srgbClr val="90231C"/>
                </a:solidFill>
                <a:latin typeface="+mn-lt"/>
              </a:rPr>
              <a:t>Zimmerer</a:t>
            </a:r>
            <a:r>
              <a:rPr lang="en-US" dirty="0">
                <a:solidFill>
                  <a:srgbClr val="90231C"/>
                </a:solidFill>
                <a:latin typeface="+mn-lt"/>
              </a:rPr>
              <a:t>,     Mary T. Stringer</a:t>
            </a:r>
          </a:p>
          <a:p>
            <a:r>
              <a:rPr lang="en-US" dirty="0">
                <a:solidFill>
                  <a:srgbClr val="90231C"/>
                </a:solidFill>
                <a:latin typeface="+mn-lt"/>
              </a:rPr>
              <a:t>Brendon K. Colbert,     James B. Scoggins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241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21920-D057-8A8F-C6FD-C0BCF3D1C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2DEFA-113A-8855-0DFD-E72BBFD50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Aerodynamic modeling and uncertainty quantification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Structured Covariance Gaussian Networks (SCGNs)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Sampling functions from SCGNs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Comparison with Gaussian process regression (GPR)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7F633-1AF5-DD26-A0A2-221C1023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6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932C8-AACC-488A-33AD-794480DB3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Aerodynamic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A11A4-36E3-1E13-7B69-30DF511FE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C87CDF-30C1-54BC-6850-D15DC3DE27C5}"/>
              </a:ext>
            </a:extLst>
          </p:cNvPr>
          <p:cNvSpPr/>
          <p:nvPr/>
        </p:nvSpPr>
        <p:spPr>
          <a:xfrm>
            <a:off x="322510" y="1188214"/>
            <a:ext cx="7589520" cy="210312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45720" rtlCol="0" anchor="t" anchorCtr="1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A36CF-FE8F-DB56-2863-3D931E23488F}"/>
              </a:ext>
            </a:extLst>
          </p:cNvPr>
          <p:cNvSpPr/>
          <p:nvPr/>
        </p:nvSpPr>
        <p:spPr>
          <a:xfrm>
            <a:off x="8432004" y="1186730"/>
            <a:ext cx="2926080" cy="471224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45720" rtlCol="0" anchor="t"/>
          <a:lstStyle/>
          <a:p>
            <a:pPr algn="ctr"/>
            <a:r>
              <a:rPr lang="en-US" sz="2400" b="1"/>
              <a:t>ENGINEERING &amp; MISSION DESIGN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5667DE-917A-24A2-02A4-96E31082FB0C}"/>
              </a:ext>
            </a:extLst>
          </p:cNvPr>
          <p:cNvSpPr/>
          <p:nvPr/>
        </p:nvSpPr>
        <p:spPr>
          <a:xfrm>
            <a:off x="321276" y="3801914"/>
            <a:ext cx="7589520" cy="210312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45720" rtlCol="0" anchor="t" anchorCtr="1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AERO-DATABASE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96BF12-DABB-A199-138D-0834D4B129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092" b="17469"/>
          <a:stretch/>
        </p:blipFill>
        <p:spPr>
          <a:xfrm>
            <a:off x="2117136" y="1634786"/>
            <a:ext cx="1603197" cy="155448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5F237F-7C9C-64E0-07B6-CACCEF50A3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4"/>
          <a:stretch/>
        </p:blipFill>
        <p:spPr>
          <a:xfrm>
            <a:off x="411859" y="1634786"/>
            <a:ext cx="1603196" cy="155448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51DCAA-0A2D-12AB-F146-1C94C386FF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914" t="12856" r="17952" b="10410"/>
          <a:stretch/>
        </p:blipFill>
        <p:spPr>
          <a:xfrm>
            <a:off x="6036276" y="4259114"/>
            <a:ext cx="1783080" cy="155279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E78FFD-6F12-AB4A-3E58-B82B0956FA5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14" t="12856" r="17952" b="10410"/>
          <a:stretch/>
        </p:blipFill>
        <p:spPr>
          <a:xfrm>
            <a:off x="6036276" y="1636474"/>
            <a:ext cx="1783080" cy="155279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C94C60-7703-0F4C-6277-E67428961CCD}"/>
                  </a:ext>
                </a:extLst>
              </p:cNvPr>
              <p:cNvSpPr txBox="1"/>
              <p:nvPr/>
            </p:nvSpPr>
            <p:spPr>
              <a:xfrm>
                <a:off x="252566" y="4436627"/>
                <a:ext cx="5852421" cy="1197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mach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velocity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angle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of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attack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sideslip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lift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force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drag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force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𝑐𝑔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pitching</m:t>
                                </m:r>
                                <m:r>
                                  <m:rPr>
                                    <m:nor/>
                                  </m:rP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moment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C94C60-7703-0F4C-6277-E67428961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66" y="4436627"/>
                <a:ext cx="5852421" cy="1197764"/>
              </a:xfrm>
              <a:prstGeom prst="rect">
                <a:avLst/>
              </a:prstGeom>
              <a:blipFill>
                <a:blip r:embed="rId8"/>
                <a:stretch>
                  <a:fillRect b="-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143633C6-451F-D9FE-6D95-E8D7904A8F3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00" t="2073" r="25204" b="594"/>
          <a:stretch/>
        </p:blipFill>
        <p:spPr>
          <a:xfrm>
            <a:off x="3828607" y="1634786"/>
            <a:ext cx="2103120" cy="155649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CECCAB8-01AC-8170-0BD5-EC8A87FAEF4B}"/>
              </a:ext>
            </a:extLst>
          </p:cNvPr>
          <p:cNvSpPr txBox="1"/>
          <p:nvPr/>
        </p:nvSpPr>
        <p:spPr>
          <a:xfrm>
            <a:off x="373091" y="2925864"/>
            <a:ext cx="27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58DC65-D961-08BC-44A5-10C3E2803686}"/>
              </a:ext>
            </a:extLst>
          </p:cNvPr>
          <p:cNvSpPr txBox="1"/>
          <p:nvPr/>
        </p:nvSpPr>
        <p:spPr>
          <a:xfrm>
            <a:off x="3821204" y="2925865"/>
            <a:ext cx="27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B4AE7F-7F61-1300-4FCA-3DC768ECC508}"/>
              </a:ext>
            </a:extLst>
          </p:cNvPr>
          <p:cNvSpPr txBox="1"/>
          <p:nvPr/>
        </p:nvSpPr>
        <p:spPr>
          <a:xfrm>
            <a:off x="2097147" y="2912267"/>
            <a:ext cx="27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F4FD5D-BA69-AC33-BB53-68ECA71A648E}"/>
              </a:ext>
            </a:extLst>
          </p:cNvPr>
          <p:cNvSpPr txBox="1"/>
          <p:nvPr/>
        </p:nvSpPr>
        <p:spPr>
          <a:xfrm>
            <a:off x="1216152" y="6364224"/>
            <a:ext cx="8735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credits. 1: Chun Tang, NASA. 2: Sandra Gibbs, NASA. 3: Karen Bibb, NASA.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801CD7B-C1C0-D4E7-8E0F-002E4BFD4C47}"/>
              </a:ext>
            </a:extLst>
          </p:cNvPr>
          <p:cNvGrpSpPr/>
          <p:nvPr/>
        </p:nvGrpSpPr>
        <p:grpSpPr>
          <a:xfrm>
            <a:off x="8540496" y="2743200"/>
            <a:ext cx="2707186" cy="1076201"/>
            <a:chOff x="8398499" y="2670048"/>
            <a:chExt cx="2707186" cy="107620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765427A-D9F5-8BCD-2E61-8E3F81FD4860}"/>
                </a:ext>
              </a:extLst>
            </p:cNvPr>
            <p:cNvSpPr/>
            <p:nvPr/>
          </p:nvSpPr>
          <p:spPr>
            <a:xfrm>
              <a:off x="10076688" y="2670048"/>
              <a:ext cx="617517" cy="3206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64B486-9398-4B71-C921-D725EAFC8792}"/>
                </a:ext>
              </a:extLst>
            </p:cNvPr>
            <p:cNvSpPr/>
            <p:nvPr/>
          </p:nvSpPr>
          <p:spPr>
            <a:xfrm>
              <a:off x="9006840" y="2670048"/>
              <a:ext cx="617517" cy="3206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C07DB0E-7B65-4A9F-2B84-7657C20914F3}"/>
                </a:ext>
              </a:extLst>
            </p:cNvPr>
            <p:cNvSpPr/>
            <p:nvPr/>
          </p:nvSpPr>
          <p:spPr>
            <a:xfrm>
              <a:off x="9408184" y="3425615"/>
              <a:ext cx="617517" cy="3206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374F7EA-D473-4918-29C1-E27686C4FC68}"/>
                </a:ext>
              </a:extLst>
            </p:cNvPr>
            <p:cNvCxnSpPr>
              <a:stCxn id="31" idx="3"/>
              <a:endCxn id="30" idx="1"/>
            </p:cNvCxnSpPr>
            <p:nvPr/>
          </p:nvCxnSpPr>
          <p:spPr>
            <a:xfrm>
              <a:off x="9624357" y="2830365"/>
              <a:ext cx="45233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E28B8D1-DBC3-B74C-CEFC-75AC78EF44E0}"/>
                </a:ext>
              </a:extLst>
            </p:cNvPr>
            <p:cNvCxnSpPr>
              <a:cxnSpLocks/>
              <a:endCxn id="61" idx="2"/>
            </p:cNvCxnSpPr>
            <p:nvPr/>
          </p:nvCxnSpPr>
          <p:spPr>
            <a:xfrm>
              <a:off x="8398499" y="2830365"/>
              <a:ext cx="2322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8CDFAA8E-E537-B0AD-C568-B20EAE6BA258}"/>
                </a:ext>
              </a:extLst>
            </p:cNvPr>
            <p:cNvCxnSpPr>
              <a:cxnSpLocks/>
              <a:stCxn id="30" idx="3"/>
              <a:endCxn id="32" idx="3"/>
            </p:cNvCxnSpPr>
            <p:nvPr/>
          </p:nvCxnSpPr>
          <p:spPr>
            <a:xfrm flipH="1">
              <a:off x="10025701" y="2830365"/>
              <a:ext cx="668504" cy="755567"/>
            </a:xfrm>
            <a:prstGeom prst="bentConnector3">
              <a:avLst>
                <a:gd name="adj1" fmla="val -27717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Elbow Connector 43">
              <a:extLst>
                <a:ext uri="{FF2B5EF4-FFF2-40B4-BE49-F238E27FC236}">
                  <a16:creationId xmlns:a16="http://schemas.microsoft.com/office/drawing/2014/main" id="{0C20A282-83AA-052C-E8F4-63213D28CEDD}"/>
                </a:ext>
              </a:extLst>
            </p:cNvPr>
            <p:cNvCxnSpPr>
              <a:cxnSpLocks/>
              <a:stCxn id="32" idx="1"/>
              <a:endCxn id="61" idx="4"/>
            </p:cNvCxnSpPr>
            <p:nvPr/>
          </p:nvCxnSpPr>
          <p:spPr>
            <a:xfrm rot="10800000">
              <a:off x="8699314" y="2898946"/>
              <a:ext cx="708870" cy="686987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8F19C38-3656-0307-711F-3AE7CFB2B74D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10694205" y="2830365"/>
              <a:ext cx="4114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DF1313E-062C-9A06-4FB7-15B28DEBC1E9}"/>
                </a:ext>
              </a:extLst>
            </p:cNvPr>
            <p:cNvSpPr/>
            <p:nvPr/>
          </p:nvSpPr>
          <p:spPr>
            <a:xfrm>
              <a:off x="8630734" y="2761785"/>
              <a:ext cx="137160" cy="137160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487E2CD4-71A1-4BBC-99E1-EB0F26E03E05}"/>
                </a:ext>
              </a:extLst>
            </p:cNvPr>
            <p:cNvCxnSpPr>
              <a:cxnSpLocks/>
              <a:stCxn id="61" idx="6"/>
              <a:endCxn id="31" idx="1"/>
            </p:cNvCxnSpPr>
            <p:nvPr/>
          </p:nvCxnSpPr>
          <p:spPr>
            <a:xfrm>
              <a:off x="8767894" y="2830365"/>
              <a:ext cx="2389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4" name="Picture 73">
            <a:extLst>
              <a:ext uri="{FF2B5EF4-FFF2-40B4-BE49-F238E27FC236}">
                <a16:creationId xmlns:a16="http://schemas.microsoft.com/office/drawing/2014/main" id="{BB632509-6FE5-9DCD-12E1-BD7C698F7D5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102" t="8369" r="4787"/>
          <a:stretch/>
        </p:blipFill>
        <p:spPr>
          <a:xfrm>
            <a:off x="8523681" y="4054711"/>
            <a:ext cx="2743200" cy="175564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78" name="Right Arrow 77">
            <a:extLst>
              <a:ext uri="{FF2B5EF4-FFF2-40B4-BE49-F238E27FC236}">
                <a16:creationId xmlns:a16="http://schemas.microsoft.com/office/drawing/2014/main" id="{04E51FAE-5CA8-500B-B329-9798DBBA2A0C}"/>
              </a:ext>
            </a:extLst>
          </p:cNvPr>
          <p:cNvSpPr/>
          <p:nvPr/>
        </p:nvSpPr>
        <p:spPr>
          <a:xfrm rot="5400000">
            <a:off x="3768564" y="3189266"/>
            <a:ext cx="603504" cy="722376"/>
          </a:xfrm>
          <a:prstGeom prst="rightArrow">
            <a:avLst/>
          </a:prstGeom>
          <a:gradFill>
            <a:lin ang="0" scaled="0"/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ight Arrow 78">
            <a:extLst>
              <a:ext uri="{FF2B5EF4-FFF2-40B4-BE49-F238E27FC236}">
                <a16:creationId xmlns:a16="http://schemas.microsoft.com/office/drawing/2014/main" id="{8A145DAA-704B-CDD4-C00D-29D1A1AD3F54}"/>
              </a:ext>
            </a:extLst>
          </p:cNvPr>
          <p:cNvSpPr/>
          <p:nvPr/>
        </p:nvSpPr>
        <p:spPr>
          <a:xfrm>
            <a:off x="7869648" y="4674321"/>
            <a:ext cx="603504" cy="722376"/>
          </a:xfrm>
          <a:prstGeom prst="rightArrow">
            <a:avLst/>
          </a:prstGeom>
          <a:gradFill>
            <a:lin ang="0" scaled="0"/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ight Arrow 79">
            <a:extLst>
              <a:ext uri="{FF2B5EF4-FFF2-40B4-BE49-F238E27FC236}">
                <a16:creationId xmlns:a16="http://schemas.microsoft.com/office/drawing/2014/main" id="{542443F7-9D40-FB02-886F-7A0B8A9DE391}"/>
              </a:ext>
            </a:extLst>
          </p:cNvPr>
          <p:cNvSpPr/>
          <p:nvPr/>
        </p:nvSpPr>
        <p:spPr>
          <a:xfrm rot="10800000">
            <a:off x="7866651" y="2050838"/>
            <a:ext cx="603504" cy="722376"/>
          </a:xfrm>
          <a:prstGeom prst="rightArrow">
            <a:avLst/>
          </a:prstGeom>
          <a:gradFill>
            <a:lin ang="0" scaled="0"/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3D58A2-4739-7608-B16D-07297ED31CC5}"/>
              </a:ext>
            </a:extLst>
          </p:cNvPr>
          <p:cNvSpPr txBox="1"/>
          <p:nvPr/>
        </p:nvSpPr>
        <p:spPr>
          <a:xfrm>
            <a:off x="8901874" y="2007928"/>
            <a:ext cx="2098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GNC algorithm development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5D4540-BDDA-4AB3-386F-EA624C9C0084}"/>
              </a:ext>
            </a:extLst>
          </p:cNvPr>
          <p:cNvSpPr txBox="1"/>
          <p:nvPr/>
        </p:nvSpPr>
        <p:spPr>
          <a:xfrm>
            <a:off x="8901885" y="4837151"/>
            <a:ext cx="2098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Trajectory simulations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014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5" grpId="0"/>
      <p:bldP spid="78" grpId="0" animBg="1"/>
      <p:bldP spid="79" grpId="0" animBg="1"/>
      <p:bldP spid="80" grpId="0" animBg="1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4ECBF-0819-6D4C-AEDB-494070AA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Aerodynamic uncertainty quantification (UQ)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385E85D-CC04-C968-D8B9-B6E4FE4BA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79" y="2193620"/>
            <a:ext cx="11032524" cy="1210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u="sng" dirty="0"/>
              <a:t>State of the practice: “UQ by inspection”</a:t>
            </a:r>
          </a:p>
          <a:p>
            <a:pPr marL="0" indent="0">
              <a:buNone/>
            </a:pPr>
            <a:r>
              <a:rPr lang="en-US" sz="2000" i="1" dirty="0"/>
              <a:t>Development of the Orion crew module static aerodynamic database, part I: Hypersonic &amp; part II: Subsonic/supersonic </a:t>
            </a:r>
            <a:r>
              <a:rPr lang="en-US" sz="2000" dirty="0"/>
              <a:t>(Bibb et al., </a:t>
            </a:r>
            <a:r>
              <a:rPr lang="en-US" sz="2000" i="1" dirty="0"/>
              <a:t>AIAA SciTech Forum</a:t>
            </a:r>
            <a:r>
              <a:rPr lang="en-US" sz="2000" dirty="0"/>
              <a:t>, 2011a,b)</a:t>
            </a:r>
            <a:endParaRPr lang="en-US" sz="20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B8713-62EE-E243-93B2-D8CD088C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0C77-83F2-8749-8F80-AB2DEED1E14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3FE9A4-59EB-2747-AADE-DD7826CEE0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2" t="-1" b="1871"/>
          <a:stretch/>
        </p:blipFill>
        <p:spPr>
          <a:xfrm>
            <a:off x="321279" y="3403646"/>
            <a:ext cx="3897630" cy="21450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84952B-726A-9D40-A7F0-DB86DF55E0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31" b="2858"/>
          <a:stretch/>
        </p:blipFill>
        <p:spPr>
          <a:xfrm>
            <a:off x="4748200" y="3401300"/>
            <a:ext cx="3666744" cy="21497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D21029-A8AC-3E43-8CB0-B209A45F4527}"/>
              </a:ext>
            </a:extLst>
          </p:cNvPr>
          <p:cNvSpPr txBox="1"/>
          <p:nvPr/>
        </p:nvSpPr>
        <p:spPr>
          <a:xfrm>
            <a:off x="321276" y="5546185"/>
            <a:ext cx="4152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1. Nominal aero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FECE6D-206E-294B-B512-A6ABDCA4BAF2}"/>
                  </a:ext>
                </a:extLst>
              </p:cNvPr>
              <p:cNvSpPr txBox="1"/>
              <p:nvPr/>
            </p:nvSpPr>
            <p:spPr>
              <a:xfrm>
                <a:off x="4751245" y="5527045"/>
                <a:ext cx="5029614" cy="838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/>
                  <a:t>2. Uncertainty buildup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𝑢𝐶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𝑅𝑒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𝑀𝐼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h𝑠</m:t>
                          </m:r>
                        </m:sub>
                      </m:sSub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𝑀𝐼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𝑖𝑑𝑎𝑡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𝑀𝐼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𝑘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𝑤𝑡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𝑐𝑓𝑑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𝑤𝑡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𝑐𝑓𝑑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FECE6D-206E-294B-B512-A6ABDCA4B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245" y="5527045"/>
                <a:ext cx="5029614" cy="838499"/>
              </a:xfrm>
              <a:prstGeom prst="rect">
                <a:avLst/>
              </a:prstGeom>
              <a:blipFill>
                <a:blip r:embed="rId6"/>
                <a:stretch>
                  <a:fillRect l="-1212" t="-4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DE5415F4-7EC6-C745-85B9-638F5EA423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01" t="1990" r="3145" b="1990"/>
          <a:stretch/>
        </p:blipFill>
        <p:spPr>
          <a:xfrm>
            <a:off x="9262586" y="3396492"/>
            <a:ext cx="2093976" cy="21502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1C2FF9F-B0E3-85FA-7DE3-6F4CFBAE61F4}"/>
              </a:ext>
            </a:extLst>
          </p:cNvPr>
          <p:cNvSpPr txBox="1">
            <a:spLocks/>
          </p:cNvSpPr>
          <p:nvPr/>
        </p:nvSpPr>
        <p:spPr>
          <a:xfrm>
            <a:off x="321276" y="1187779"/>
            <a:ext cx="11036808" cy="914400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Data isn’t perfect: contains noise, does not perfectly capture full physics, can reflect different stages of vehicle design process – </a:t>
            </a:r>
            <a:r>
              <a:rPr lang="en-US" b="1" i="1" dirty="0">
                <a:solidFill>
                  <a:schemeClr val="tx1"/>
                </a:solidFill>
              </a:rPr>
              <a:t>need UQ!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606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12D78CB-AE77-9657-585C-5D2BDD31EE96}"/>
              </a:ext>
            </a:extLst>
          </p:cNvPr>
          <p:cNvSpPr txBox="1"/>
          <p:nvPr/>
        </p:nvSpPr>
        <p:spPr>
          <a:xfrm>
            <a:off x="6094478" y="5516001"/>
            <a:ext cx="5110604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03BF9-8C55-D29E-02E6-EB39CAD91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Machine learning for aerodynamic UQ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ACD09-21AA-E24E-E832-5B1D7CCB0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76" y="2337683"/>
            <a:ext cx="5233267" cy="345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From data, learn a surrogate </a:t>
            </a:r>
            <a:r>
              <a:rPr lang="en-US" i="1" dirty="0"/>
              <a:t>conditional probability distribution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45560-3BD3-39B1-C041-ECA3C139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C60A110-988F-136A-4375-00FAF9FF54F0}"/>
              </a:ext>
            </a:extLst>
          </p:cNvPr>
          <p:cNvSpPr txBox="1">
            <a:spLocks/>
          </p:cNvSpPr>
          <p:nvPr/>
        </p:nvSpPr>
        <p:spPr>
          <a:xfrm>
            <a:off x="321276" y="1187779"/>
            <a:ext cx="11036808" cy="1097280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 i="1" err="1">
                <a:solidFill>
                  <a:schemeClr val="tx1"/>
                </a:solidFill>
              </a:rPr>
              <a:t>AeroFusion</a:t>
            </a:r>
            <a:r>
              <a:rPr lang="en-US" b="1" i="1">
                <a:solidFill>
                  <a:schemeClr val="tx1"/>
                </a:solidFill>
              </a:rPr>
              <a:t> </a:t>
            </a:r>
            <a:r>
              <a:rPr lang="en-US" sz="2800" b="1" i="1">
                <a:solidFill>
                  <a:schemeClr val="tx1"/>
                </a:solidFill>
                <a:latin typeface="+mn-lt"/>
              </a:rPr>
              <a:t>Early Career Initiative: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T</a:t>
            </a:r>
            <a:r>
              <a:rPr lang="en-US" sz="2800">
                <a:latin typeface="+mn-lt"/>
              </a:rPr>
              <a:t>ailor and apply</a:t>
            </a:r>
            <a:r>
              <a:rPr lang="en-US"/>
              <a:t> modern ML for streamlined &amp; repeatable aerodynamic UQ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C00BD6-0ADE-9C9A-C76C-E3951E9F7E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95" t="4071" r="2261" b="2598"/>
          <a:stretch/>
        </p:blipFill>
        <p:spPr>
          <a:xfrm>
            <a:off x="321276" y="3330468"/>
            <a:ext cx="5110604" cy="2708753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4A0EEE-5D51-E475-3EFA-2EE79AD9A945}"/>
                  </a:ext>
                </a:extLst>
              </p:cNvPr>
              <p:cNvSpPr txBox="1"/>
              <p:nvPr/>
            </p:nvSpPr>
            <p:spPr>
              <a:xfrm>
                <a:off x="2070492" y="3377310"/>
                <a:ext cx="1734833" cy="523220"/>
              </a:xfrm>
              <a:prstGeom prst="rect">
                <a:avLst/>
              </a:prstGeom>
              <a:solidFill>
                <a:srgbClr val="DD8047">
                  <a:alpha val="50196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4A0EEE-5D51-E475-3EFA-2EE79AD9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492" y="3377310"/>
                <a:ext cx="1734833" cy="523220"/>
              </a:xfrm>
              <a:prstGeom prst="rect">
                <a:avLst/>
              </a:prstGeom>
              <a:blipFill>
                <a:blip r:embed="rId4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6E2F815-F366-7825-371C-27AFC1644EBC}"/>
              </a:ext>
            </a:extLst>
          </p:cNvPr>
          <p:cNvSpPr txBox="1">
            <a:spLocks/>
          </p:cNvSpPr>
          <p:nvPr/>
        </p:nvSpPr>
        <p:spPr>
          <a:xfrm>
            <a:off x="6100283" y="2337683"/>
            <a:ext cx="5257801" cy="3550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Many possible methods…</a:t>
            </a:r>
          </a:p>
          <a:p>
            <a:r>
              <a:rPr lang="en-US" sz="2400" dirty="0"/>
              <a:t>Gaussian process regression</a:t>
            </a:r>
          </a:p>
          <a:p>
            <a:r>
              <a:rPr lang="en-US" sz="2400" dirty="0"/>
              <a:t>Polynomial regression</a:t>
            </a:r>
          </a:p>
          <a:p>
            <a:r>
              <a:rPr lang="en-US" sz="2400" dirty="0"/>
              <a:t>Generalized polynomial chaos</a:t>
            </a:r>
          </a:p>
          <a:p>
            <a:r>
              <a:rPr lang="en-US" sz="2400" dirty="0"/>
              <a:t>Bayesian NNs</a:t>
            </a:r>
          </a:p>
          <a:p>
            <a:r>
              <a:rPr lang="en-US" sz="2400" dirty="0"/>
              <a:t>Dropout NNs</a:t>
            </a:r>
          </a:p>
          <a:p>
            <a:r>
              <a:rPr lang="en-US" sz="2400" dirty="0"/>
              <a:t>Conditional generative NNs</a:t>
            </a:r>
          </a:p>
          <a:p>
            <a:r>
              <a:rPr lang="en-US" sz="2400" b="1" dirty="0"/>
              <a:t>Structured covariance Gaussian NNs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06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build="p"/>
      <p:bldP spid="7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CD64C3-C6DC-C777-0DCE-E4AC2E08C7A4}"/>
              </a:ext>
            </a:extLst>
          </p:cNvPr>
          <p:cNvSpPr/>
          <p:nvPr/>
        </p:nvSpPr>
        <p:spPr>
          <a:xfrm>
            <a:off x="6792236" y="1201720"/>
            <a:ext cx="4562856" cy="2892786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8" name="Elbow Connector 257">
            <a:extLst>
              <a:ext uri="{FF2B5EF4-FFF2-40B4-BE49-F238E27FC236}">
                <a16:creationId xmlns:a16="http://schemas.microsoft.com/office/drawing/2014/main" id="{ACC3F86B-2F11-6010-AA72-D4589D0ABF6E}"/>
              </a:ext>
            </a:extLst>
          </p:cNvPr>
          <p:cNvCxnSpPr>
            <a:cxnSpLocks/>
            <a:stCxn id="121" idx="6"/>
          </p:cNvCxnSpPr>
          <p:nvPr/>
        </p:nvCxnSpPr>
        <p:spPr>
          <a:xfrm flipV="1">
            <a:off x="5897880" y="1969239"/>
            <a:ext cx="894356" cy="1674645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D48F02D-5420-C974-36AA-B0FF3653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/>
              <a:t>Structured Covariance </a:t>
            </a:r>
            <a:r>
              <a:rPr lang="en-US" sz="4000" dirty="0"/>
              <a:t>Gaussian</a:t>
            </a:r>
            <a:r>
              <a:rPr lang="en-US" sz="3500" dirty="0"/>
              <a:t> Networks (SCGNs)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83B2-5DBD-C10A-6FDC-FE914D0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BA04A815-A3B8-B101-941D-1B70BC46561B}"/>
                  </a:ext>
                </a:extLst>
              </p:cNvPr>
              <p:cNvSpPr/>
              <p:nvPr/>
            </p:nvSpPr>
            <p:spPr>
              <a:xfrm>
                <a:off x="320040" y="2523744"/>
                <a:ext cx="557784" cy="557784"/>
              </a:xfrm>
              <a:prstGeom prst="ellips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BA04A815-A3B8-B101-941D-1B70BC4656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" y="2523744"/>
                <a:ext cx="557784" cy="557784"/>
              </a:xfrm>
              <a:prstGeom prst="ellipse">
                <a:avLst/>
              </a:prstGeom>
              <a:blipFill>
                <a:blip r:embed="rId4"/>
                <a:stretch>
                  <a:fillRect l="-15556" b="-1521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D3C1939D-5D92-14B1-B86E-6DCB6349EA6B}"/>
                  </a:ext>
                </a:extLst>
              </p:cNvPr>
              <p:cNvSpPr/>
              <p:nvPr/>
            </p:nvSpPr>
            <p:spPr>
              <a:xfrm>
                <a:off x="4802061" y="1690969"/>
                <a:ext cx="1097280" cy="557784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D3C1939D-5D92-14B1-B86E-6DCB6349EA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061" y="1690969"/>
                <a:ext cx="1097280" cy="557784"/>
              </a:xfrm>
              <a:prstGeom prst="ellipse">
                <a:avLst/>
              </a:prstGeom>
              <a:blipFill>
                <a:blip r:embed="rId5"/>
                <a:stretch>
                  <a:fillRect l="-5682" b="-1521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7FB40B3F-5B24-7472-5956-010279059F6D}"/>
                  </a:ext>
                </a:extLst>
              </p:cNvPr>
              <p:cNvSpPr/>
              <p:nvPr/>
            </p:nvSpPr>
            <p:spPr>
              <a:xfrm>
                <a:off x="4800600" y="3364992"/>
                <a:ext cx="1097280" cy="557784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7FB40B3F-5B24-7472-5956-010279059F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364992"/>
                <a:ext cx="1097280" cy="557784"/>
              </a:xfrm>
              <a:prstGeom prst="ellipse">
                <a:avLst/>
              </a:prstGeom>
              <a:blipFill>
                <a:blip r:embed="rId6"/>
                <a:stretch>
                  <a:fillRect l="-7955" b="-1521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5" name="Group 194">
            <a:extLst>
              <a:ext uri="{FF2B5EF4-FFF2-40B4-BE49-F238E27FC236}">
                <a16:creationId xmlns:a16="http://schemas.microsoft.com/office/drawing/2014/main" id="{E61505F5-EAD5-A025-DEA9-9A57E624D5FA}"/>
              </a:ext>
            </a:extLst>
          </p:cNvPr>
          <p:cNvGrpSpPr/>
          <p:nvPr/>
        </p:nvGrpSpPr>
        <p:grpSpPr>
          <a:xfrm>
            <a:off x="1463040" y="1191999"/>
            <a:ext cx="2743200" cy="1554480"/>
            <a:chOff x="1564285" y="1987894"/>
            <a:chExt cx="2743200" cy="1554480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313F967A-5421-C0D0-A76C-61A1FABCCCF0}"/>
                </a:ext>
              </a:extLst>
            </p:cNvPr>
            <p:cNvSpPr/>
            <p:nvPr/>
          </p:nvSpPr>
          <p:spPr>
            <a:xfrm>
              <a:off x="1564285" y="1987894"/>
              <a:ext cx="2743200" cy="1554480"/>
            </a:xfrm>
            <a:prstGeom prst="rect">
              <a:avLst/>
            </a:prstGeom>
            <a:gradFill>
              <a:gsLst>
                <a:gs pos="0">
                  <a:schemeClr val="accent6">
                    <a:satMod val="105000"/>
                    <a:tint val="67000"/>
                    <a:lumMod val="50000"/>
                    <a:lumOff val="50000"/>
                  </a:schemeClr>
                </a:gs>
                <a:gs pos="50000">
                  <a:schemeClr val="accent6">
                    <a:satMod val="103000"/>
                    <a:tint val="73000"/>
                    <a:lumMod val="70000"/>
                    <a:lumOff val="30000"/>
                  </a:schemeClr>
                </a:gs>
                <a:gs pos="100000">
                  <a:schemeClr val="accent6">
                    <a:satMod val="109000"/>
                    <a:tint val="81000"/>
                    <a:lumMod val="90000"/>
                    <a:lumOff val="1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400" b="1" dirty="0"/>
                <a:t>Mean network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7E0AC6D-6258-1357-C2CC-24EF1AB257E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11750" y="2438163"/>
              <a:ext cx="2052175" cy="931944"/>
              <a:chOff x="8647445" y="3522958"/>
              <a:chExt cx="2530169" cy="1149013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0885A865-95CA-B93E-576D-4359148D33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47445" y="3955948"/>
                <a:ext cx="274320" cy="27432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68D1C9ED-D310-E1D3-3A6C-542644D355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903294" y="3978174"/>
                <a:ext cx="274320" cy="27432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CB07C05-EDBC-78BD-376A-CD16AFFC2CA2}"/>
                  </a:ext>
                </a:extLst>
              </p:cNvPr>
              <p:cNvSpPr/>
              <p:nvPr/>
            </p:nvSpPr>
            <p:spPr>
              <a:xfrm>
                <a:off x="9825298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1AA1BED0-F9CB-68C7-8886-F1E32A865B49}"/>
                  </a:ext>
                </a:extLst>
              </p:cNvPr>
              <p:cNvSpPr/>
              <p:nvPr/>
            </p:nvSpPr>
            <p:spPr>
              <a:xfrm>
                <a:off x="9825298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374FB24-2FAF-7256-08E5-594B8F552C68}"/>
                  </a:ext>
                </a:extLst>
              </p:cNvPr>
              <p:cNvSpPr/>
              <p:nvPr/>
            </p:nvSpPr>
            <p:spPr>
              <a:xfrm>
                <a:off x="9825298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D57AEF3-50D3-C326-5C1D-4E5F369C2859}"/>
                  </a:ext>
                </a:extLst>
              </p:cNvPr>
              <p:cNvSpPr/>
              <p:nvPr/>
            </p:nvSpPr>
            <p:spPr>
              <a:xfrm>
                <a:off x="9825298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9CB65307-7C14-C17E-6713-E203E6C7ECCB}"/>
                  </a:ext>
                </a:extLst>
              </p:cNvPr>
              <p:cNvSpPr/>
              <p:nvPr/>
            </p:nvSpPr>
            <p:spPr>
              <a:xfrm>
                <a:off x="10364296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87767A9B-A0E1-5182-9A44-3AE9F2CB8E90}"/>
                  </a:ext>
                </a:extLst>
              </p:cNvPr>
              <p:cNvSpPr/>
              <p:nvPr/>
            </p:nvSpPr>
            <p:spPr>
              <a:xfrm>
                <a:off x="10364296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C55202D-102A-CC85-B797-B7913F8004E9}"/>
                  </a:ext>
                </a:extLst>
              </p:cNvPr>
              <p:cNvSpPr/>
              <p:nvPr/>
            </p:nvSpPr>
            <p:spPr>
              <a:xfrm>
                <a:off x="10364296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8BF47872-2019-3920-FFBC-DE73EDD094AF}"/>
                  </a:ext>
                </a:extLst>
              </p:cNvPr>
              <p:cNvSpPr/>
              <p:nvPr/>
            </p:nvSpPr>
            <p:spPr>
              <a:xfrm>
                <a:off x="10364296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E2F775EA-E675-5726-08BB-84D93FE5BFA7}"/>
                  </a:ext>
                </a:extLst>
              </p:cNvPr>
              <p:cNvCxnSpPr>
                <a:cxnSpLocks/>
                <a:stCxn id="65" idx="6"/>
                <a:endCxn id="69" idx="2"/>
              </p:cNvCxnSpPr>
              <p:nvPr/>
            </p:nvCxnSpPr>
            <p:spPr>
              <a:xfrm>
                <a:off x="10010492" y="3615291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2F35C04A-04CF-8C9F-0BA9-FC8651E0EEEF}"/>
                  </a:ext>
                </a:extLst>
              </p:cNvPr>
              <p:cNvCxnSpPr>
                <a:cxnSpLocks/>
                <a:stCxn id="65" idx="6"/>
                <a:endCxn id="72" idx="2"/>
              </p:cNvCxnSpPr>
              <p:nvPr/>
            </p:nvCxnSpPr>
            <p:spPr>
              <a:xfrm>
                <a:off x="10010492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5F7506B9-43F4-31C4-E384-F7C1EC139986}"/>
                  </a:ext>
                </a:extLst>
              </p:cNvPr>
              <p:cNvCxnSpPr>
                <a:cxnSpLocks/>
                <a:stCxn id="65" idx="6"/>
                <a:endCxn id="70" idx="2"/>
              </p:cNvCxnSpPr>
              <p:nvPr/>
            </p:nvCxnSpPr>
            <p:spPr>
              <a:xfrm>
                <a:off x="10010492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A063B20E-189C-2F71-830E-E538607BB223}"/>
                  </a:ext>
                </a:extLst>
              </p:cNvPr>
              <p:cNvCxnSpPr>
                <a:cxnSpLocks/>
                <a:stCxn id="65" idx="6"/>
                <a:endCxn id="71" idx="2"/>
              </p:cNvCxnSpPr>
              <p:nvPr/>
            </p:nvCxnSpPr>
            <p:spPr>
              <a:xfrm>
                <a:off x="10010492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C5FE3326-4824-98A7-0962-D0CFFF703106}"/>
                  </a:ext>
                </a:extLst>
              </p:cNvPr>
              <p:cNvCxnSpPr>
                <a:cxnSpLocks/>
                <a:stCxn id="68" idx="6"/>
                <a:endCxn id="69" idx="2"/>
              </p:cNvCxnSpPr>
              <p:nvPr/>
            </p:nvCxnSpPr>
            <p:spPr>
              <a:xfrm flipV="1">
                <a:off x="10010492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DD297042-C159-B383-B3EF-1DE48651B352}"/>
                  </a:ext>
                </a:extLst>
              </p:cNvPr>
              <p:cNvCxnSpPr>
                <a:cxnSpLocks/>
                <a:stCxn id="66" idx="6"/>
                <a:endCxn id="69" idx="2"/>
              </p:cNvCxnSpPr>
              <p:nvPr/>
            </p:nvCxnSpPr>
            <p:spPr>
              <a:xfrm flipV="1">
                <a:off x="10010492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0120719F-56BC-E04E-AF91-D4C47912A1C4}"/>
                  </a:ext>
                </a:extLst>
              </p:cNvPr>
              <p:cNvCxnSpPr>
                <a:cxnSpLocks/>
                <a:stCxn id="67" idx="6"/>
                <a:endCxn id="69" idx="2"/>
              </p:cNvCxnSpPr>
              <p:nvPr/>
            </p:nvCxnSpPr>
            <p:spPr>
              <a:xfrm flipV="1">
                <a:off x="10010492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C93F5E2E-BB99-CE57-F2B1-1CA961BB5DA3}"/>
                  </a:ext>
                </a:extLst>
              </p:cNvPr>
              <p:cNvCxnSpPr>
                <a:cxnSpLocks/>
                <a:stCxn id="68" idx="6"/>
                <a:endCxn id="72" idx="2"/>
              </p:cNvCxnSpPr>
              <p:nvPr/>
            </p:nvCxnSpPr>
            <p:spPr>
              <a:xfrm>
                <a:off x="10010492" y="3936740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4435B7CE-7794-B45C-84AB-4A2D5EE73B41}"/>
                  </a:ext>
                </a:extLst>
              </p:cNvPr>
              <p:cNvCxnSpPr>
                <a:cxnSpLocks/>
                <a:stCxn id="66" idx="6"/>
                <a:endCxn id="72" idx="2"/>
              </p:cNvCxnSpPr>
              <p:nvPr/>
            </p:nvCxnSpPr>
            <p:spPr>
              <a:xfrm flipV="1">
                <a:off x="10010492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8C6DC7D8-61D5-259C-8148-7957CE5AD554}"/>
                  </a:ext>
                </a:extLst>
              </p:cNvPr>
              <p:cNvCxnSpPr>
                <a:cxnSpLocks/>
                <a:stCxn id="68" idx="6"/>
                <a:endCxn id="70" idx="2"/>
              </p:cNvCxnSpPr>
              <p:nvPr/>
            </p:nvCxnSpPr>
            <p:spPr>
              <a:xfrm>
                <a:off x="10010492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2A50FC1A-4589-A6F9-E866-D70532937F60}"/>
                  </a:ext>
                </a:extLst>
              </p:cNvPr>
              <p:cNvCxnSpPr>
                <a:cxnSpLocks/>
                <a:stCxn id="68" idx="6"/>
                <a:endCxn id="71" idx="2"/>
              </p:cNvCxnSpPr>
              <p:nvPr/>
            </p:nvCxnSpPr>
            <p:spPr>
              <a:xfrm>
                <a:off x="10010492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94EAE61C-3445-94C8-38DD-616D8A1BE146}"/>
                  </a:ext>
                </a:extLst>
              </p:cNvPr>
              <p:cNvCxnSpPr>
                <a:cxnSpLocks/>
                <a:stCxn id="66" idx="6"/>
                <a:endCxn id="70" idx="2"/>
              </p:cNvCxnSpPr>
              <p:nvPr/>
            </p:nvCxnSpPr>
            <p:spPr>
              <a:xfrm>
                <a:off x="10010492" y="4258189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B8C3EE97-6461-D5E5-33B0-7329C73F02DC}"/>
                  </a:ext>
                </a:extLst>
              </p:cNvPr>
              <p:cNvCxnSpPr>
                <a:cxnSpLocks/>
                <a:stCxn id="66" idx="6"/>
                <a:endCxn id="71" idx="2"/>
              </p:cNvCxnSpPr>
              <p:nvPr/>
            </p:nvCxnSpPr>
            <p:spPr>
              <a:xfrm>
                <a:off x="10010492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0FD43C58-2268-11D8-4B2D-1613055FB061}"/>
                  </a:ext>
                </a:extLst>
              </p:cNvPr>
              <p:cNvCxnSpPr>
                <a:cxnSpLocks/>
                <a:stCxn id="67" idx="6"/>
                <a:endCxn id="70" idx="2"/>
              </p:cNvCxnSpPr>
              <p:nvPr/>
            </p:nvCxnSpPr>
            <p:spPr>
              <a:xfrm flipV="1">
                <a:off x="10010492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E92494B1-6460-7E8B-2D32-A1C35B283397}"/>
                  </a:ext>
                </a:extLst>
              </p:cNvPr>
              <p:cNvCxnSpPr>
                <a:cxnSpLocks/>
                <a:stCxn id="67" idx="6"/>
                <a:endCxn id="72" idx="2"/>
              </p:cNvCxnSpPr>
              <p:nvPr/>
            </p:nvCxnSpPr>
            <p:spPr>
              <a:xfrm flipV="1">
                <a:off x="10010492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60796381-D622-CEFA-7DD1-30E27F1BA2A2}"/>
                  </a:ext>
                </a:extLst>
              </p:cNvPr>
              <p:cNvCxnSpPr>
                <a:cxnSpLocks/>
                <a:stCxn id="67" idx="6"/>
                <a:endCxn id="71" idx="2"/>
              </p:cNvCxnSpPr>
              <p:nvPr/>
            </p:nvCxnSpPr>
            <p:spPr>
              <a:xfrm>
                <a:off x="10010492" y="4579638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90765D37-9132-9B2C-5B7F-32CE8B827C72}"/>
                  </a:ext>
                </a:extLst>
              </p:cNvPr>
              <p:cNvCxnSpPr>
                <a:cxnSpLocks/>
                <a:stCxn id="69" idx="6"/>
                <a:endCxn id="64" idx="2"/>
              </p:cNvCxnSpPr>
              <p:nvPr/>
            </p:nvCxnSpPr>
            <p:spPr>
              <a:xfrm>
                <a:off x="10549490" y="3615291"/>
                <a:ext cx="353804" cy="500043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31F4B12B-DD64-CEAF-8E39-3AA6F08E34DA}"/>
                  </a:ext>
                </a:extLst>
              </p:cNvPr>
              <p:cNvCxnSpPr>
                <a:cxnSpLocks/>
                <a:stCxn id="72" idx="6"/>
                <a:endCxn id="64" idx="2"/>
              </p:cNvCxnSpPr>
              <p:nvPr/>
            </p:nvCxnSpPr>
            <p:spPr>
              <a:xfrm>
                <a:off x="10549490" y="3936740"/>
                <a:ext cx="353804" cy="178594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D4F1CCF-61A5-B53E-86EB-22113F9CE26C}"/>
                  </a:ext>
                </a:extLst>
              </p:cNvPr>
              <p:cNvCxnSpPr>
                <a:cxnSpLocks/>
                <a:stCxn id="70" idx="6"/>
                <a:endCxn id="64" idx="2"/>
              </p:cNvCxnSpPr>
              <p:nvPr/>
            </p:nvCxnSpPr>
            <p:spPr>
              <a:xfrm flipV="1">
                <a:off x="10549490" y="4115334"/>
                <a:ext cx="353804" cy="142855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CE70CC5C-A5F8-63AD-5BDF-8FE7114C55FC}"/>
                  </a:ext>
                </a:extLst>
              </p:cNvPr>
              <p:cNvCxnSpPr>
                <a:cxnSpLocks/>
                <a:stCxn id="71" idx="6"/>
                <a:endCxn id="64" idx="2"/>
              </p:cNvCxnSpPr>
              <p:nvPr/>
            </p:nvCxnSpPr>
            <p:spPr>
              <a:xfrm flipV="1">
                <a:off x="10549490" y="4115334"/>
                <a:ext cx="353804" cy="464304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05C1F0DD-B82A-CBD5-E0D5-A98F8B460A00}"/>
                  </a:ext>
                </a:extLst>
              </p:cNvPr>
              <p:cNvSpPr/>
              <p:nvPr/>
            </p:nvSpPr>
            <p:spPr>
              <a:xfrm>
                <a:off x="9276203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1C81FC8E-033D-B233-467D-9B054F79EEDE}"/>
                  </a:ext>
                </a:extLst>
              </p:cNvPr>
              <p:cNvSpPr/>
              <p:nvPr/>
            </p:nvSpPr>
            <p:spPr>
              <a:xfrm>
                <a:off x="9276203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3F325C9B-98D8-7891-1713-A7F4D74D99C7}"/>
                  </a:ext>
                </a:extLst>
              </p:cNvPr>
              <p:cNvSpPr/>
              <p:nvPr/>
            </p:nvSpPr>
            <p:spPr>
              <a:xfrm>
                <a:off x="9276203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B7F1CF0D-F11C-EAC7-4FC0-E239619DE3B3}"/>
                  </a:ext>
                </a:extLst>
              </p:cNvPr>
              <p:cNvSpPr/>
              <p:nvPr/>
            </p:nvSpPr>
            <p:spPr>
              <a:xfrm>
                <a:off x="9276203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58F1D4D0-0118-8DB4-1816-E6B3BDF6F900}"/>
                  </a:ext>
                </a:extLst>
              </p:cNvPr>
              <p:cNvCxnSpPr>
                <a:cxnSpLocks/>
                <a:stCxn id="93" idx="6"/>
              </p:cNvCxnSpPr>
              <p:nvPr/>
            </p:nvCxnSpPr>
            <p:spPr>
              <a:xfrm>
                <a:off x="9461397" y="3615291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CA0120C8-2820-1EF1-EC0F-49CF0380EA03}"/>
                  </a:ext>
                </a:extLst>
              </p:cNvPr>
              <p:cNvCxnSpPr>
                <a:cxnSpLocks/>
                <a:stCxn id="93" idx="6"/>
              </p:cNvCxnSpPr>
              <p:nvPr/>
            </p:nvCxnSpPr>
            <p:spPr>
              <a:xfrm>
                <a:off x="9461397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8FED9AA4-F659-C631-63B3-F3A1006B5095}"/>
                  </a:ext>
                </a:extLst>
              </p:cNvPr>
              <p:cNvCxnSpPr>
                <a:cxnSpLocks/>
                <a:stCxn id="93" idx="6"/>
              </p:cNvCxnSpPr>
              <p:nvPr/>
            </p:nvCxnSpPr>
            <p:spPr>
              <a:xfrm>
                <a:off x="9461397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B5E0E2DA-EEE8-9FF7-7B27-3A52F3FED0D8}"/>
                  </a:ext>
                </a:extLst>
              </p:cNvPr>
              <p:cNvCxnSpPr>
                <a:cxnSpLocks/>
                <a:stCxn id="93" idx="6"/>
              </p:cNvCxnSpPr>
              <p:nvPr/>
            </p:nvCxnSpPr>
            <p:spPr>
              <a:xfrm>
                <a:off x="9461397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E0185871-5B01-4D91-9372-75F963AB671B}"/>
                  </a:ext>
                </a:extLst>
              </p:cNvPr>
              <p:cNvCxnSpPr>
                <a:cxnSpLocks/>
                <a:stCxn id="96" idx="6"/>
              </p:cNvCxnSpPr>
              <p:nvPr/>
            </p:nvCxnSpPr>
            <p:spPr>
              <a:xfrm flipV="1">
                <a:off x="9461397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7604EDA4-2B2A-7B71-C976-222553D9E26B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 flipV="1">
                <a:off x="9461397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CE25DB2A-8215-885B-3EEC-0B24226DEA0F}"/>
                  </a:ext>
                </a:extLst>
              </p:cNvPr>
              <p:cNvCxnSpPr>
                <a:cxnSpLocks/>
                <a:stCxn id="95" idx="6"/>
              </p:cNvCxnSpPr>
              <p:nvPr/>
            </p:nvCxnSpPr>
            <p:spPr>
              <a:xfrm flipV="1">
                <a:off x="9461397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48F08255-1774-3894-2D90-076016C2F574}"/>
                  </a:ext>
                </a:extLst>
              </p:cNvPr>
              <p:cNvCxnSpPr>
                <a:cxnSpLocks/>
                <a:stCxn id="96" idx="6"/>
              </p:cNvCxnSpPr>
              <p:nvPr/>
            </p:nvCxnSpPr>
            <p:spPr>
              <a:xfrm>
                <a:off x="9461397" y="3936740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AA3692BE-255D-7446-3943-29B8A77C3F29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 flipV="1">
                <a:off x="9461397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C75D0BF0-9A18-7D23-4A49-CED54C81C749}"/>
                  </a:ext>
                </a:extLst>
              </p:cNvPr>
              <p:cNvCxnSpPr>
                <a:cxnSpLocks/>
                <a:stCxn id="96" idx="6"/>
              </p:cNvCxnSpPr>
              <p:nvPr/>
            </p:nvCxnSpPr>
            <p:spPr>
              <a:xfrm>
                <a:off x="9461397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A1461C3B-D0D9-8F24-BC12-C185903B6CD5}"/>
                  </a:ext>
                </a:extLst>
              </p:cNvPr>
              <p:cNvCxnSpPr>
                <a:cxnSpLocks/>
                <a:stCxn id="96" idx="6"/>
              </p:cNvCxnSpPr>
              <p:nvPr/>
            </p:nvCxnSpPr>
            <p:spPr>
              <a:xfrm>
                <a:off x="9461397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8A3597C0-7F87-97EF-3D27-A0E107C56F19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>
                <a:off x="9461397" y="4258189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9E7CE738-B2DE-642B-D0DC-85D0649A2581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>
                <a:off x="9461397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19D22B28-9324-0909-8AD2-C9AF8C34465E}"/>
                  </a:ext>
                </a:extLst>
              </p:cNvPr>
              <p:cNvCxnSpPr>
                <a:cxnSpLocks/>
                <a:stCxn id="95" idx="6"/>
              </p:cNvCxnSpPr>
              <p:nvPr/>
            </p:nvCxnSpPr>
            <p:spPr>
              <a:xfrm flipV="1">
                <a:off x="9461397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AA47BB17-9331-80B6-C4FC-060FA184B3BE}"/>
                  </a:ext>
                </a:extLst>
              </p:cNvPr>
              <p:cNvCxnSpPr>
                <a:cxnSpLocks/>
                <a:stCxn id="95" idx="6"/>
              </p:cNvCxnSpPr>
              <p:nvPr/>
            </p:nvCxnSpPr>
            <p:spPr>
              <a:xfrm flipV="1">
                <a:off x="9461397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86BBC79B-8C0A-59F6-93F3-81B931AD9203}"/>
                  </a:ext>
                </a:extLst>
              </p:cNvPr>
              <p:cNvCxnSpPr>
                <a:cxnSpLocks/>
                <a:stCxn id="95" idx="6"/>
              </p:cNvCxnSpPr>
              <p:nvPr/>
            </p:nvCxnSpPr>
            <p:spPr>
              <a:xfrm>
                <a:off x="9461397" y="4579638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6EEC26A3-1B73-E4D8-6288-B79D42F77FAF}"/>
                  </a:ext>
                </a:extLst>
              </p:cNvPr>
              <p:cNvCxnSpPr>
                <a:cxnSpLocks/>
                <a:stCxn id="63" idx="6"/>
                <a:endCxn id="95" idx="2"/>
              </p:cNvCxnSpPr>
              <p:nvPr/>
            </p:nvCxnSpPr>
            <p:spPr>
              <a:xfrm>
                <a:off x="8921765" y="4093108"/>
                <a:ext cx="354438" cy="48653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018405A5-A0B6-A6EF-A537-8A0A88B36A63}"/>
                  </a:ext>
                </a:extLst>
              </p:cNvPr>
              <p:cNvCxnSpPr>
                <a:cxnSpLocks/>
                <a:stCxn id="63" idx="6"/>
                <a:endCxn id="94" idx="2"/>
              </p:cNvCxnSpPr>
              <p:nvPr/>
            </p:nvCxnSpPr>
            <p:spPr>
              <a:xfrm>
                <a:off x="8921765" y="4093108"/>
                <a:ext cx="354438" cy="165081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0AB86968-9AA3-60B4-461F-2136001F7BFE}"/>
                  </a:ext>
                </a:extLst>
              </p:cNvPr>
              <p:cNvCxnSpPr>
                <a:cxnSpLocks/>
                <a:stCxn id="63" idx="6"/>
                <a:endCxn id="96" idx="2"/>
              </p:cNvCxnSpPr>
              <p:nvPr/>
            </p:nvCxnSpPr>
            <p:spPr>
              <a:xfrm flipV="1">
                <a:off x="8921765" y="3936740"/>
                <a:ext cx="354438" cy="15636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F1130B02-58C4-AE1C-B2EC-DD5211E8DB8F}"/>
                  </a:ext>
                </a:extLst>
              </p:cNvPr>
              <p:cNvCxnSpPr>
                <a:cxnSpLocks/>
                <a:stCxn id="63" idx="6"/>
                <a:endCxn id="93" idx="2"/>
              </p:cNvCxnSpPr>
              <p:nvPr/>
            </p:nvCxnSpPr>
            <p:spPr>
              <a:xfrm flipV="1">
                <a:off x="8921765" y="3615291"/>
                <a:ext cx="354438" cy="47781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A828FE7-2EEC-74F1-A260-85A48A10B5A8}"/>
              </a:ext>
            </a:extLst>
          </p:cNvPr>
          <p:cNvGrpSpPr/>
          <p:nvPr/>
        </p:nvGrpSpPr>
        <p:grpSpPr>
          <a:xfrm>
            <a:off x="1463040" y="2862072"/>
            <a:ext cx="2743200" cy="1554480"/>
            <a:chOff x="1755655" y="1954603"/>
            <a:chExt cx="2743200" cy="155448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5DF1D856-91A6-1309-A9E3-935D9AFC3322}"/>
                </a:ext>
              </a:extLst>
            </p:cNvPr>
            <p:cNvSpPr/>
            <p:nvPr/>
          </p:nvSpPr>
          <p:spPr>
            <a:xfrm>
              <a:off x="1755655" y="1954603"/>
              <a:ext cx="2743200" cy="1554480"/>
            </a:xfrm>
            <a:prstGeom prst="rect">
              <a:avLst/>
            </a:prstGeom>
            <a:gradFill>
              <a:gsLst>
                <a:gs pos="0">
                  <a:schemeClr val="accent6">
                    <a:satMod val="105000"/>
                    <a:tint val="67000"/>
                    <a:lumMod val="50000"/>
                    <a:lumOff val="50000"/>
                  </a:schemeClr>
                </a:gs>
                <a:gs pos="50000">
                  <a:schemeClr val="accent6">
                    <a:satMod val="103000"/>
                    <a:tint val="73000"/>
                    <a:lumMod val="70000"/>
                    <a:lumOff val="30000"/>
                  </a:schemeClr>
                </a:gs>
                <a:gs pos="100000">
                  <a:schemeClr val="accent6">
                    <a:satMod val="109000"/>
                    <a:tint val="81000"/>
                    <a:lumMod val="90000"/>
                    <a:lumOff val="1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400" b="1" dirty="0"/>
                <a:t>Covariance network</a:t>
              </a: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542CCB03-5EAA-CD80-5E1D-8F56F77E630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3120" y="2404872"/>
              <a:ext cx="2052175" cy="931944"/>
              <a:chOff x="8647445" y="3522958"/>
              <a:chExt cx="2530169" cy="1149013"/>
            </a:xfrm>
          </p:grpSpPr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7F8605D7-FFB8-7CC8-F46F-C30A10F08C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47445" y="3955948"/>
                <a:ext cx="274320" cy="27432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4EB7FBB1-1FCC-97EE-98D0-087C9205B7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903294" y="3978174"/>
                <a:ext cx="274320" cy="27432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6B417DDB-19BE-0A16-27F9-D3CA7B93AE84}"/>
                  </a:ext>
                </a:extLst>
              </p:cNvPr>
              <p:cNvSpPr/>
              <p:nvPr/>
            </p:nvSpPr>
            <p:spPr>
              <a:xfrm>
                <a:off x="9825298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4E46AEE5-9D81-764E-6240-23FF783A92B8}"/>
                  </a:ext>
                </a:extLst>
              </p:cNvPr>
              <p:cNvSpPr/>
              <p:nvPr/>
            </p:nvSpPr>
            <p:spPr>
              <a:xfrm>
                <a:off x="9825298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EB3EAA1D-5A46-00B4-B0CB-6404161AAB84}"/>
                  </a:ext>
                </a:extLst>
              </p:cNvPr>
              <p:cNvSpPr/>
              <p:nvPr/>
            </p:nvSpPr>
            <p:spPr>
              <a:xfrm>
                <a:off x="9825298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1F2C59AA-7C59-D141-B82E-48E34ECE5549}"/>
                  </a:ext>
                </a:extLst>
              </p:cNvPr>
              <p:cNvSpPr/>
              <p:nvPr/>
            </p:nvSpPr>
            <p:spPr>
              <a:xfrm>
                <a:off x="9825298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5E706FBB-DA31-8346-FAA3-77EBC267E531}"/>
                  </a:ext>
                </a:extLst>
              </p:cNvPr>
              <p:cNvSpPr/>
              <p:nvPr/>
            </p:nvSpPr>
            <p:spPr>
              <a:xfrm>
                <a:off x="10364296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CD5902F7-48AE-CF52-1625-4B090829CD7A}"/>
                  </a:ext>
                </a:extLst>
              </p:cNvPr>
              <p:cNvSpPr/>
              <p:nvPr/>
            </p:nvSpPr>
            <p:spPr>
              <a:xfrm>
                <a:off x="10364296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0273F25D-FAF1-2890-15EA-620F658309B8}"/>
                  </a:ext>
                </a:extLst>
              </p:cNvPr>
              <p:cNvSpPr/>
              <p:nvPr/>
            </p:nvSpPr>
            <p:spPr>
              <a:xfrm>
                <a:off x="10364296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DAA99804-411A-E4FC-6AD4-59DC002846ED}"/>
                  </a:ext>
                </a:extLst>
              </p:cNvPr>
              <p:cNvSpPr/>
              <p:nvPr/>
            </p:nvSpPr>
            <p:spPr>
              <a:xfrm>
                <a:off x="10364296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6" name="Straight Arrow Connector 135">
                <a:extLst>
                  <a:ext uri="{FF2B5EF4-FFF2-40B4-BE49-F238E27FC236}">
                    <a16:creationId xmlns:a16="http://schemas.microsoft.com/office/drawing/2014/main" id="{D1750F8F-6591-B8C4-4AF9-921053A45911}"/>
                  </a:ext>
                </a:extLst>
              </p:cNvPr>
              <p:cNvCxnSpPr>
                <a:cxnSpLocks/>
                <a:stCxn id="128" idx="6"/>
                <a:endCxn id="132" idx="2"/>
              </p:cNvCxnSpPr>
              <p:nvPr/>
            </p:nvCxnSpPr>
            <p:spPr>
              <a:xfrm>
                <a:off x="10010492" y="3615291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Straight Arrow Connector 136">
                <a:extLst>
                  <a:ext uri="{FF2B5EF4-FFF2-40B4-BE49-F238E27FC236}">
                    <a16:creationId xmlns:a16="http://schemas.microsoft.com/office/drawing/2014/main" id="{3E92F099-232D-3BA7-140C-FB8D0D6E92CF}"/>
                  </a:ext>
                </a:extLst>
              </p:cNvPr>
              <p:cNvCxnSpPr>
                <a:cxnSpLocks/>
                <a:stCxn id="128" idx="6"/>
                <a:endCxn id="135" idx="2"/>
              </p:cNvCxnSpPr>
              <p:nvPr/>
            </p:nvCxnSpPr>
            <p:spPr>
              <a:xfrm>
                <a:off x="10010492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Straight Arrow Connector 137">
                <a:extLst>
                  <a:ext uri="{FF2B5EF4-FFF2-40B4-BE49-F238E27FC236}">
                    <a16:creationId xmlns:a16="http://schemas.microsoft.com/office/drawing/2014/main" id="{7B43E98C-C029-AA17-D69C-9171FFD79930}"/>
                  </a:ext>
                </a:extLst>
              </p:cNvPr>
              <p:cNvCxnSpPr>
                <a:cxnSpLocks/>
                <a:stCxn id="128" idx="6"/>
                <a:endCxn id="133" idx="2"/>
              </p:cNvCxnSpPr>
              <p:nvPr/>
            </p:nvCxnSpPr>
            <p:spPr>
              <a:xfrm>
                <a:off x="10010492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Straight Arrow Connector 138">
                <a:extLst>
                  <a:ext uri="{FF2B5EF4-FFF2-40B4-BE49-F238E27FC236}">
                    <a16:creationId xmlns:a16="http://schemas.microsoft.com/office/drawing/2014/main" id="{8A90BE29-5554-DFFE-8A22-7F8FA75E47E4}"/>
                  </a:ext>
                </a:extLst>
              </p:cNvPr>
              <p:cNvCxnSpPr>
                <a:cxnSpLocks/>
                <a:stCxn id="128" idx="6"/>
                <a:endCxn id="134" idx="2"/>
              </p:cNvCxnSpPr>
              <p:nvPr/>
            </p:nvCxnSpPr>
            <p:spPr>
              <a:xfrm>
                <a:off x="10010492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>
                <a:extLst>
                  <a:ext uri="{FF2B5EF4-FFF2-40B4-BE49-F238E27FC236}">
                    <a16:creationId xmlns:a16="http://schemas.microsoft.com/office/drawing/2014/main" id="{C4C4C52A-79F3-20B1-4DD5-B5DC59AF085F}"/>
                  </a:ext>
                </a:extLst>
              </p:cNvPr>
              <p:cNvCxnSpPr>
                <a:cxnSpLocks/>
                <a:stCxn id="131" idx="6"/>
                <a:endCxn id="132" idx="2"/>
              </p:cNvCxnSpPr>
              <p:nvPr/>
            </p:nvCxnSpPr>
            <p:spPr>
              <a:xfrm flipV="1">
                <a:off x="10010492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D338405C-B699-0653-61A4-CC0B3D928F9B}"/>
                  </a:ext>
                </a:extLst>
              </p:cNvPr>
              <p:cNvCxnSpPr>
                <a:cxnSpLocks/>
                <a:stCxn id="129" idx="6"/>
                <a:endCxn id="132" idx="2"/>
              </p:cNvCxnSpPr>
              <p:nvPr/>
            </p:nvCxnSpPr>
            <p:spPr>
              <a:xfrm flipV="1">
                <a:off x="10010492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93AB2C5C-4690-4997-39E7-0DF8EE939FF1}"/>
                  </a:ext>
                </a:extLst>
              </p:cNvPr>
              <p:cNvCxnSpPr>
                <a:cxnSpLocks/>
                <a:stCxn id="130" idx="6"/>
                <a:endCxn id="132" idx="2"/>
              </p:cNvCxnSpPr>
              <p:nvPr/>
            </p:nvCxnSpPr>
            <p:spPr>
              <a:xfrm flipV="1">
                <a:off x="10010492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24BB6C19-B25E-7FBA-7BAF-B488CA5EF1C4}"/>
                  </a:ext>
                </a:extLst>
              </p:cNvPr>
              <p:cNvCxnSpPr>
                <a:cxnSpLocks/>
                <a:stCxn id="131" idx="6"/>
                <a:endCxn id="135" idx="2"/>
              </p:cNvCxnSpPr>
              <p:nvPr/>
            </p:nvCxnSpPr>
            <p:spPr>
              <a:xfrm>
                <a:off x="10010492" y="3936740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BDA4E483-846C-5357-35F1-1CF42FCF2630}"/>
                  </a:ext>
                </a:extLst>
              </p:cNvPr>
              <p:cNvCxnSpPr>
                <a:cxnSpLocks/>
                <a:stCxn id="129" idx="6"/>
                <a:endCxn id="135" idx="2"/>
              </p:cNvCxnSpPr>
              <p:nvPr/>
            </p:nvCxnSpPr>
            <p:spPr>
              <a:xfrm flipV="1">
                <a:off x="10010492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18AC4207-09C5-C7C7-F83F-EC1B0D47BAE1}"/>
                  </a:ext>
                </a:extLst>
              </p:cNvPr>
              <p:cNvCxnSpPr>
                <a:cxnSpLocks/>
                <a:stCxn id="131" idx="6"/>
                <a:endCxn id="133" idx="2"/>
              </p:cNvCxnSpPr>
              <p:nvPr/>
            </p:nvCxnSpPr>
            <p:spPr>
              <a:xfrm>
                <a:off x="10010492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AE6AD904-B725-9929-ABBE-8F69C21505CE}"/>
                  </a:ext>
                </a:extLst>
              </p:cNvPr>
              <p:cNvCxnSpPr>
                <a:cxnSpLocks/>
                <a:stCxn id="131" idx="6"/>
                <a:endCxn id="134" idx="2"/>
              </p:cNvCxnSpPr>
              <p:nvPr/>
            </p:nvCxnSpPr>
            <p:spPr>
              <a:xfrm>
                <a:off x="10010492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EDA8A3DC-43E2-FEE4-803B-F33DDEB0BEAB}"/>
                  </a:ext>
                </a:extLst>
              </p:cNvPr>
              <p:cNvCxnSpPr>
                <a:cxnSpLocks/>
                <a:stCxn id="129" idx="6"/>
                <a:endCxn id="133" idx="2"/>
              </p:cNvCxnSpPr>
              <p:nvPr/>
            </p:nvCxnSpPr>
            <p:spPr>
              <a:xfrm>
                <a:off x="10010492" y="4258189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498449EE-CEED-74A3-F77C-6D21DB260625}"/>
                  </a:ext>
                </a:extLst>
              </p:cNvPr>
              <p:cNvCxnSpPr>
                <a:cxnSpLocks/>
                <a:stCxn id="129" idx="6"/>
                <a:endCxn id="134" idx="2"/>
              </p:cNvCxnSpPr>
              <p:nvPr/>
            </p:nvCxnSpPr>
            <p:spPr>
              <a:xfrm>
                <a:off x="10010492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4A326382-D2C2-C9C9-E3A6-A4FB2BB9F97B}"/>
                  </a:ext>
                </a:extLst>
              </p:cNvPr>
              <p:cNvCxnSpPr>
                <a:cxnSpLocks/>
                <a:stCxn id="130" idx="6"/>
                <a:endCxn id="133" idx="2"/>
              </p:cNvCxnSpPr>
              <p:nvPr/>
            </p:nvCxnSpPr>
            <p:spPr>
              <a:xfrm flipV="1">
                <a:off x="10010492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FDEB368E-A968-F52A-FC2D-8567EED4B3F2}"/>
                  </a:ext>
                </a:extLst>
              </p:cNvPr>
              <p:cNvCxnSpPr>
                <a:cxnSpLocks/>
                <a:stCxn id="130" idx="6"/>
                <a:endCxn id="135" idx="2"/>
              </p:cNvCxnSpPr>
              <p:nvPr/>
            </p:nvCxnSpPr>
            <p:spPr>
              <a:xfrm flipV="1">
                <a:off x="10010492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id="{0EC41A1F-A7E0-DA3A-30E3-B1BFCE925EA4}"/>
                  </a:ext>
                </a:extLst>
              </p:cNvPr>
              <p:cNvCxnSpPr>
                <a:cxnSpLocks/>
                <a:stCxn id="130" idx="6"/>
                <a:endCxn id="134" idx="2"/>
              </p:cNvCxnSpPr>
              <p:nvPr/>
            </p:nvCxnSpPr>
            <p:spPr>
              <a:xfrm>
                <a:off x="10010492" y="4579638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8120F39A-4E83-C762-F84B-90C9523B4726}"/>
                  </a:ext>
                </a:extLst>
              </p:cNvPr>
              <p:cNvCxnSpPr>
                <a:cxnSpLocks/>
                <a:stCxn id="132" idx="6"/>
                <a:endCxn id="127" idx="2"/>
              </p:cNvCxnSpPr>
              <p:nvPr/>
            </p:nvCxnSpPr>
            <p:spPr>
              <a:xfrm>
                <a:off x="10549490" y="3615291"/>
                <a:ext cx="353804" cy="500043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id="{D7C069D6-E529-8500-02D7-9402E5F85200}"/>
                  </a:ext>
                </a:extLst>
              </p:cNvPr>
              <p:cNvCxnSpPr>
                <a:cxnSpLocks/>
                <a:stCxn id="135" idx="6"/>
                <a:endCxn id="127" idx="2"/>
              </p:cNvCxnSpPr>
              <p:nvPr/>
            </p:nvCxnSpPr>
            <p:spPr>
              <a:xfrm>
                <a:off x="10549490" y="3936740"/>
                <a:ext cx="353804" cy="178594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Straight Arrow Connector 153">
                <a:extLst>
                  <a:ext uri="{FF2B5EF4-FFF2-40B4-BE49-F238E27FC236}">
                    <a16:creationId xmlns:a16="http://schemas.microsoft.com/office/drawing/2014/main" id="{F7712442-589E-90CC-1B72-81283C4862B5}"/>
                  </a:ext>
                </a:extLst>
              </p:cNvPr>
              <p:cNvCxnSpPr>
                <a:cxnSpLocks/>
                <a:stCxn id="133" idx="6"/>
                <a:endCxn id="127" idx="2"/>
              </p:cNvCxnSpPr>
              <p:nvPr/>
            </p:nvCxnSpPr>
            <p:spPr>
              <a:xfrm flipV="1">
                <a:off x="10549490" y="4115334"/>
                <a:ext cx="353804" cy="142855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FA6E9014-D5E4-ADF6-B7CF-4F2EAAD5DF88}"/>
                  </a:ext>
                </a:extLst>
              </p:cNvPr>
              <p:cNvCxnSpPr>
                <a:cxnSpLocks/>
                <a:stCxn id="134" idx="6"/>
                <a:endCxn id="127" idx="2"/>
              </p:cNvCxnSpPr>
              <p:nvPr/>
            </p:nvCxnSpPr>
            <p:spPr>
              <a:xfrm flipV="1">
                <a:off x="10549490" y="4115334"/>
                <a:ext cx="353804" cy="464304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2C544060-48CE-F9D1-5A33-CD319A05C4A6}"/>
                  </a:ext>
                </a:extLst>
              </p:cNvPr>
              <p:cNvSpPr/>
              <p:nvPr/>
            </p:nvSpPr>
            <p:spPr>
              <a:xfrm>
                <a:off x="9276203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F27537F6-A061-34D1-6088-9991DD11A9CF}"/>
                  </a:ext>
                </a:extLst>
              </p:cNvPr>
              <p:cNvSpPr/>
              <p:nvPr/>
            </p:nvSpPr>
            <p:spPr>
              <a:xfrm>
                <a:off x="9276203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A0DAB080-A64F-F0DA-9EE3-99C89BBF750D}"/>
                  </a:ext>
                </a:extLst>
              </p:cNvPr>
              <p:cNvSpPr/>
              <p:nvPr/>
            </p:nvSpPr>
            <p:spPr>
              <a:xfrm>
                <a:off x="9276203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DE8275AD-9DF6-D0C9-30CA-4792E219E228}"/>
                  </a:ext>
                </a:extLst>
              </p:cNvPr>
              <p:cNvSpPr/>
              <p:nvPr/>
            </p:nvSpPr>
            <p:spPr>
              <a:xfrm>
                <a:off x="9276203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0" name="Straight Arrow Connector 159">
                <a:extLst>
                  <a:ext uri="{FF2B5EF4-FFF2-40B4-BE49-F238E27FC236}">
                    <a16:creationId xmlns:a16="http://schemas.microsoft.com/office/drawing/2014/main" id="{D25EF35D-D793-B08D-B7AC-AF6C4D18288B}"/>
                  </a:ext>
                </a:extLst>
              </p:cNvPr>
              <p:cNvCxnSpPr>
                <a:cxnSpLocks/>
                <a:stCxn id="156" idx="6"/>
              </p:cNvCxnSpPr>
              <p:nvPr/>
            </p:nvCxnSpPr>
            <p:spPr>
              <a:xfrm>
                <a:off x="9461397" y="3615291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Straight Arrow Connector 160">
                <a:extLst>
                  <a:ext uri="{FF2B5EF4-FFF2-40B4-BE49-F238E27FC236}">
                    <a16:creationId xmlns:a16="http://schemas.microsoft.com/office/drawing/2014/main" id="{E72BBE50-BAF5-FFFA-C0A4-6F6B4347D3DD}"/>
                  </a:ext>
                </a:extLst>
              </p:cNvPr>
              <p:cNvCxnSpPr>
                <a:cxnSpLocks/>
                <a:stCxn id="156" idx="6"/>
              </p:cNvCxnSpPr>
              <p:nvPr/>
            </p:nvCxnSpPr>
            <p:spPr>
              <a:xfrm>
                <a:off x="9461397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2" name="Straight Arrow Connector 161">
                <a:extLst>
                  <a:ext uri="{FF2B5EF4-FFF2-40B4-BE49-F238E27FC236}">
                    <a16:creationId xmlns:a16="http://schemas.microsoft.com/office/drawing/2014/main" id="{0C231F3B-D0F5-FD90-9887-3F97BED16228}"/>
                  </a:ext>
                </a:extLst>
              </p:cNvPr>
              <p:cNvCxnSpPr>
                <a:cxnSpLocks/>
                <a:stCxn id="156" idx="6"/>
              </p:cNvCxnSpPr>
              <p:nvPr/>
            </p:nvCxnSpPr>
            <p:spPr>
              <a:xfrm>
                <a:off x="9461397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9A26BE3C-99E1-EF20-62E6-7EEDC29B0F93}"/>
                  </a:ext>
                </a:extLst>
              </p:cNvPr>
              <p:cNvCxnSpPr>
                <a:cxnSpLocks/>
                <a:stCxn id="156" idx="6"/>
              </p:cNvCxnSpPr>
              <p:nvPr/>
            </p:nvCxnSpPr>
            <p:spPr>
              <a:xfrm>
                <a:off x="9461397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C7D1A4BE-C057-A636-BFCD-9ADA40A7E943}"/>
                  </a:ext>
                </a:extLst>
              </p:cNvPr>
              <p:cNvCxnSpPr>
                <a:cxnSpLocks/>
                <a:stCxn id="159" idx="6"/>
              </p:cNvCxnSpPr>
              <p:nvPr/>
            </p:nvCxnSpPr>
            <p:spPr>
              <a:xfrm flipV="1">
                <a:off x="9461397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9B95DDEA-982E-0B43-5984-2DA134B6F49D}"/>
                  </a:ext>
                </a:extLst>
              </p:cNvPr>
              <p:cNvCxnSpPr>
                <a:cxnSpLocks/>
                <a:stCxn id="157" idx="6"/>
              </p:cNvCxnSpPr>
              <p:nvPr/>
            </p:nvCxnSpPr>
            <p:spPr>
              <a:xfrm flipV="1">
                <a:off x="9461397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>
                <a:extLst>
                  <a:ext uri="{FF2B5EF4-FFF2-40B4-BE49-F238E27FC236}">
                    <a16:creationId xmlns:a16="http://schemas.microsoft.com/office/drawing/2014/main" id="{565214B9-13F9-AF30-BA7E-50E41B6F08EB}"/>
                  </a:ext>
                </a:extLst>
              </p:cNvPr>
              <p:cNvCxnSpPr>
                <a:cxnSpLocks/>
                <a:stCxn id="158" idx="6"/>
              </p:cNvCxnSpPr>
              <p:nvPr/>
            </p:nvCxnSpPr>
            <p:spPr>
              <a:xfrm flipV="1">
                <a:off x="9461397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>
                <a:extLst>
                  <a:ext uri="{FF2B5EF4-FFF2-40B4-BE49-F238E27FC236}">
                    <a16:creationId xmlns:a16="http://schemas.microsoft.com/office/drawing/2014/main" id="{E1E10745-A390-DCD1-A19B-B27407AC812B}"/>
                  </a:ext>
                </a:extLst>
              </p:cNvPr>
              <p:cNvCxnSpPr>
                <a:cxnSpLocks/>
                <a:stCxn id="159" idx="6"/>
              </p:cNvCxnSpPr>
              <p:nvPr/>
            </p:nvCxnSpPr>
            <p:spPr>
              <a:xfrm>
                <a:off x="9461397" y="3936740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B4D853A7-66DB-0840-6C40-7F61C5533950}"/>
                  </a:ext>
                </a:extLst>
              </p:cNvPr>
              <p:cNvCxnSpPr>
                <a:cxnSpLocks/>
                <a:stCxn id="157" idx="6"/>
              </p:cNvCxnSpPr>
              <p:nvPr/>
            </p:nvCxnSpPr>
            <p:spPr>
              <a:xfrm flipV="1">
                <a:off x="9461397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Straight Arrow Connector 168">
                <a:extLst>
                  <a:ext uri="{FF2B5EF4-FFF2-40B4-BE49-F238E27FC236}">
                    <a16:creationId xmlns:a16="http://schemas.microsoft.com/office/drawing/2014/main" id="{F963C401-F624-FC7C-920C-8FD9724A2BBD}"/>
                  </a:ext>
                </a:extLst>
              </p:cNvPr>
              <p:cNvCxnSpPr>
                <a:cxnSpLocks/>
                <a:stCxn id="159" idx="6"/>
              </p:cNvCxnSpPr>
              <p:nvPr/>
            </p:nvCxnSpPr>
            <p:spPr>
              <a:xfrm>
                <a:off x="9461397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0" name="Straight Arrow Connector 169">
                <a:extLst>
                  <a:ext uri="{FF2B5EF4-FFF2-40B4-BE49-F238E27FC236}">
                    <a16:creationId xmlns:a16="http://schemas.microsoft.com/office/drawing/2014/main" id="{DF66D1B6-7D3A-F61C-4364-A11F65A23D1E}"/>
                  </a:ext>
                </a:extLst>
              </p:cNvPr>
              <p:cNvCxnSpPr>
                <a:cxnSpLocks/>
                <a:stCxn id="159" idx="6"/>
              </p:cNvCxnSpPr>
              <p:nvPr/>
            </p:nvCxnSpPr>
            <p:spPr>
              <a:xfrm>
                <a:off x="9461397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1" name="Straight Arrow Connector 170">
                <a:extLst>
                  <a:ext uri="{FF2B5EF4-FFF2-40B4-BE49-F238E27FC236}">
                    <a16:creationId xmlns:a16="http://schemas.microsoft.com/office/drawing/2014/main" id="{ACF91980-1F19-BE36-A379-A0C3DB2BE56A}"/>
                  </a:ext>
                </a:extLst>
              </p:cNvPr>
              <p:cNvCxnSpPr>
                <a:cxnSpLocks/>
                <a:stCxn id="157" idx="6"/>
              </p:cNvCxnSpPr>
              <p:nvPr/>
            </p:nvCxnSpPr>
            <p:spPr>
              <a:xfrm>
                <a:off x="9461397" y="4258189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2" name="Straight Arrow Connector 171">
                <a:extLst>
                  <a:ext uri="{FF2B5EF4-FFF2-40B4-BE49-F238E27FC236}">
                    <a16:creationId xmlns:a16="http://schemas.microsoft.com/office/drawing/2014/main" id="{A3FC9ACA-6EC0-39DA-8E89-408E7248C3F0}"/>
                  </a:ext>
                </a:extLst>
              </p:cNvPr>
              <p:cNvCxnSpPr>
                <a:cxnSpLocks/>
                <a:stCxn id="157" idx="6"/>
              </p:cNvCxnSpPr>
              <p:nvPr/>
            </p:nvCxnSpPr>
            <p:spPr>
              <a:xfrm>
                <a:off x="9461397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3" name="Straight Arrow Connector 172">
                <a:extLst>
                  <a:ext uri="{FF2B5EF4-FFF2-40B4-BE49-F238E27FC236}">
                    <a16:creationId xmlns:a16="http://schemas.microsoft.com/office/drawing/2014/main" id="{DB5E7472-734B-CBA3-8239-B6953839BE9C}"/>
                  </a:ext>
                </a:extLst>
              </p:cNvPr>
              <p:cNvCxnSpPr>
                <a:cxnSpLocks/>
                <a:stCxn id="158" idx="6"/>
              </p:cNvCxnSpPr>
              <p:nvPr/>
            </p:nvCxnSpPr>
            <p:spPr>
              <a:xfrm flipV="1">
                <a:off x="9461397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4" name="Straight Arrow Connector 173">
                <a:extLst>
                  <a:ext uri="{FF2B5EF4-FFF2-40B4-BE49-F238E27FC236}">
                    <a16:creationId xmlns:a16="http://schemas.microsoft.com/office/drawing/2014/main" id="{BEA528AB-AF3F-A84D-C15D-68B110CD23B0}"/>
                  </a:ext>
                </a:extLst>
              </p:cNvPr>
              <p:cNvCxnSpPr>
                <a:cxnSpLocks/>
                <a:stCxn id="158" idx="6"/>
              </p:cNvCxnSpPr>
              <p:nvPr/>
            </p:nvCxnSpPr>
            <p:spPr>
              <a:xfrm flipV="1">
                <a:off x="9461397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Straight Arrow Connector 174">
                <a:extLst>
                  <a:ext uri="{FF2B5EF4-FFF2-40B4-BE49-F238E27FC236}">
                    <a16:creationId xmlns:a16="http://schemas.microsoft.com/office/drawing/2014/main" id="{DECB5EFD-0E47-2472-A8AB-311149605B4B}"/>
                  </a:ext>
                </a:extLst>
              </p:cNvPr>
              <p:cNvCxnSpPr>
                <a:cxnSpLocks/>
                <a:stCxn id="158" idx="6"/>
              </p:cNvCxnSpPr>
              <p:nvPr/>
            </p:nvCxnSpPr>
            <p:spPr>
              <a:xfrm>
                <a:off x="9461397" y="4579638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6" name="Straight Arrow Connector 175">
                <a:extLst>
                  <a:ext uri="{FF2B5EF4-FFF2-40B4-BE49-F238E27FC236}">
                    <a16:creationId xmlns:a16="http://schemas.microsoft.com/office/drawing/2014/main" id="{835157DC-4F98-A568-25CA-E1BE78638896}"/>
                  </a:ext>
                </a:extLst>
              </p:cNvPr>
              <p:cNvCxnSpPr>
                <a:cxnSpLocks/>
                <a:stCxn id="126" idx="6"/>
                <a:endCxn id="158" idx="2"/>
              </p:cNvCxnSpPr>
              <p:nvPr/>
            </p:nvCxnSpPr>
            <p:spPr>
              <a:xfrm>
                <a:off x="8921765" y="4093108"/>
                <a:ext cx="354438" cy="48653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7" name="Straight Arrow Connector 176">
                <a:extLst>
                  <a:ext uri="{FF2B5EF4-FFF2-40B4-BE49-F238E27FC236}">
                    <a16:creationId xmlns:a16="http://schemas.microsoft.com/office/drawing/2014/main" id="{77C8D3A6-1D23-DF23-5DDD-DD6FE41C8487}"/>
                  </a:ext>
                </a:extLst>
              </p:cNvPr>
              <p:cNvCxnSpPr>
                <a:cxnSpLocks/>
                <a:stCxn id="126" idx="6"/>
                <a:endCxn id="157" idx="2"/>
              </p:cNvCxnSpPr>
              <p:nvPr/>
            </p:nvCxnSpPr>
            <p:spPr>
              <a:xfrm>
                <a:off x="8921765" y="4093108"/>
                <a:ext cx="354438" cy="165081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8" name="Straight Arrow Connector 177">
                <a:extLst>
                  <a:ext uri="{FF2B5EF4-FFF2-40B4-BE49-F238E27FC236}">
                    <a16:creationId xmlns:a16="http://schemas.microsoft.com/office/drawing/2014/main" id="{03B2EEE6-C778-7808-84F0-48792530E632}"/>
                  </a:ext>
                </a:extLst>
              </p:cNvPr>
              <p:cNvCxnSpPr>
                <a:cxnSpLocks/>
                <a:stCxn id="126" idx="6"/>
                <a:endCxn id="159" idx="2"/>
              </p:cNvCxnSpPr>
              <p:nvPr/>
            </p:nvCxnSpPr>
            <p:spPr>
              <a:xfrm flipV="1">
                <a:off x="8921765" y="3936740"/>
                <a:ext cx="354438" cy="15636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9" name="Straight Arrow Connector 178">
                <a:extLst>
                  <a:ext uri="{FF2B5EF4-FFF2-40B4-BE49-F238E27FC236}">
                    <a16:creationId xmlns:a16="http://schemas.microsoft.com/office/drawing/2014/main" id="{CCD9C864-5FBB-DEEC-1408-1520FA15AAE1}"/>
                  </a:ext>
                </a:extLst>
              </p:cNvPr>
              <p:cNvCxnSpPr>
                <a:cxnSpLocks/>
                <a:stCxn id="126" idx="6"/>
                <a:endCxn id="156" idx="2"/>
              </p:cNvCxnSpPr>
              <p:nvPr/>
            </p:nvCxnSpPr>
            <p:spPr>
              <a:xfrm flipV="1">
                <a:off x="8921765" y="3615291"/>
                <a:ext cx="354438" cy="47781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83" name="Elbow Connector 182">
            <a:extLst>
              <a:ext uri="{FF2B5EF4-FFF2-40B4-BE49-F238E27FC236}">
                <a16:creationId xmlns:a16="http://schemas.microsoft.com/office/drawing/2014/main" id="{BF257CA2-266E-07DD-7983-A3EB8EEA92D2}"/>
              </a:ext>
            </a:extLst>
          </p:cNvPr>
          <p:cNvCxnSpPr>
            <a:stCxn id="117" idx="0"/>
            <a:endCxn id="118" idx="1"/>
          </p:cNvCxnSpPr>
          <p:nvPr/>
        </p:nvCxnSpPr>
        <p:spPr>
          <a:xfrm rot="5400000" flipH="1" flipV="1">
            <a:off x="753734" y="1814438"/>
            <a:ext cx="554505" cy="864108"/>
          </a:xfrm>
          <a:prstGeom prst="bentConnector2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4" name="Elbow Connector 183">
            <a:extLst>
              <a:ext uri="{FF2B5EF4-FFF2-40B4-BE49-F238E27FC236}">
                <a16:creationId xmlns:a16="http://schemas.microsoft.com/office/drawing/2014/main" id="{0B2EF7A3-6C47-FE59-C734-9D94B71EDCF2}"/>
              </a:ext>
            </a:extLst>
          </p:cNvPr>
          <p:cNvCxnSpPr>
            <a:cxnSpLocks/>
            <a:stCxn id="117" idx="4"/>
            <a:endCxn id="124" idx="1"/>
          </p:cNvCxnSpPr>
          <p:nvPr/>
        </p:nvCxnSpPr>
        <p:spPr>
          <a:xfrm rot="16200000" flipH="1">
            <a:off x="752094" y="2928366"/>
            <a:ext cx="557784" cy="864108"/>
          </a:xfrm>
          <a:prstGeom prst="bentConnector2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97A4152B-0C9D-88B7-FEBD-BF75EA403A8E}"/>
              </a:ext>
            </a:extLst>
          </p:cNvPr>
          <p:cNvCxnSpPr>
            <a:stCxn id="118" idx="3"/>
            <a:endCxn id="120" idx="2"/>
          </p:cNvCxnSpPr>
          <p:nvPr/>
        </p:nvCxnSpPr>
        <p:spPr>
          <a:xfrm>
            <a:off x="4206240" y="1969239"/>
            <a:ext cx="595821" cy="62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D615F4A6-CDA0-0BBA-009F-F1C79E000125}"/>
              </a:ext>
            </a:extLst>
          </p:cNvPr>
          <p:cNvCxnSpPr>
            <a:cxnSpLocks/>
            <a:stCxn id="124" idx="3"/>
            <a:endCxn id="121" idx="2"/>
          </p:cNvCxnSpPr>
          <p:nvPr/>
        </p:nvCxnSpPr>
        <p:spPr>
          <a:xfrm>
            <a:off x="4206240" y="3639312"/>
            <a:ext cx="594360" cy="457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EFE6B404-A8A5-BEA1-B336-2D9A8ADC42A8}"/>
              </a:ext>
            </a:extLst>
          </p:cNvPr>
          <p:cNvCxnSpPr>
            <a:cxnSpLocks/>
            <a:stCxn id="120" idx="6"/>
          </p:cNvCxnSpPr>
          <p:nvPr/>
        </p:nvCxnSpPr>
        <p:spPr>
          <a:xfrm flipV="1">
            <a:off x="5899341" y="1969239"/>
            <a:ext cx="892895" cy="62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65" name="Picture 264">
            <a:extLst>
              <a:ext uri="{FF2B5EF4-FFF2-40B4-BE49-F238E27FC236}">
                <a16:creationId xmlns:a16="http://schemas.microsoft.com/office/drawing/2014/main" id="{3945C07B-1F54-E64F-0FF3-CA586891509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328" t="6919" r="3146" b="8188"/>
          <a:stretch/>
        </p:blipFill>
        <p:spPr>
          <a:xfrm>
            <a:off x="7239630" y="1839690"/>
            <a:ext cx="4069573" cy="2199820"/>
          </a:xfrm>
          <a:prstGeom prst="rect">
            <a:avLst/>
          </a:prstGeom>
          <a:ln w="6350"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7B0C5F08-6DC8-EB1C-5D8E-5B9183B1D8E1}"/>
                  </a:ext>
                </a:extLst>
              </p:cNvPr>
              <p:cNvSpPr/>
              <p:nvPr/>
            </p:nvSpPr>
            <p:spPr>
              <a:xfrm>
                <a:off x="320040" y="4540786"/>
                <a:ext cx="11036808" cy="16930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lnSpc>
                    <a:spcPct val="125000"/>
                  </a:lnSpc>
                  <a:buFont typeface="Wingdings" pitchFamily="2" charset="2"/>
                  <a:buChar char="v"/>
                </a:pP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is an </a:t>
                </a:r>
                <a:r>
                  <a:rPr lang="en-US" sz="2200" b="1" dirty="0">
                    <a:solidFill>
                      <a:schemeClr val="tx1"/>
                    </a:solidFill>
                  </a:rPr>
                  <a:t>upper triangular matrix</a:t>
                </a:r>
                <a:r>
                  <a:rPr lang="en-US" sz="2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200" b="1" dirty="0">
                    <a:solidFill>
                      <a:schemeClr val="tx1"/>
                    </a:solidFill>
                  </a:rPr>
                  <a:t> Cholesky decomposition </a:t>
                </a:r>
                <a:r>
                  <a:rPr lang="en-US" sz="2200" dirty="0">
                    <a:solidFill>
                      <a:schemeClr val="tx1"/>
                    </a:solidFill>
                  </a:rPr>
                  <a:t>of inverse covariance</a:t>
                </a:r>
              </a:p>
              <a:p>
                <a:pPr marL="342900" indent="-342900">
                  <a:lnSpc>
                    <a:spcPct val="125000"/>
                  </a:lnSpc>
                  <a:buFont typeface="Wingdings" pitchFamily="2" charset="2"/>
                  <a:buChar char="v"/>
                </a:pPr>
                <a:r>
                  <a:rPr lang="en-US" sz="2200" dirty="0">
                    <a:solidFill>
                      <a:schemeClr val="tx1"/>
                    </a:solidFill>
                  </a:rPr>
                  <a:t>Take exponent of diagonal to make positive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200" b="1" dirty="0">
                    <a:solidFill>
                      <a:schemeClr val="tx1"/>
                    </a:solidFill>
                  </a:rPr>
                  <a:t> positive definite</a:t>
                </a:r>
                <a:r>
                  <a:rPr lang="en-US" sz="2200" dirty="0">
                    <a:solidFill>
                      <a:schemeClr val="tx1"/>
                    </a:solidFill>
                  </a:rPr>
                  <a:t> covariance</a:t>
                </a:r>
              </a:p>
              <a:p>
                <a:pPr marL="342900" indent="-342900">
                  <a:lnSpc>
                    <a:spcPct val="125000"/>
                  </a:lnSpc>
                  <a:buFont typeface="Wingdings" pitchFamily="2" charset="2"/>
                  <a:buChar char="v"/>
                </a:pPr>
                <a:r>
                  <a:rPr lang="en-US" sz="2200" dirty="0"/>
                  <a:t>Proposed for UQ of image generation NNs in </a:t>
                </a:r>
                <a:r>
                  <a:rPr lang="en-US" sz="2200" i="1" dirty="0"/>
                  <a:t>Structured uncertainty prediction networks </a:t>
                </a:r>
                <a:r>
                  <a:rPr lang="en-US" sz="2200" dirty="0"/>
                  <a:t>(</a:t>
                </a:r>
                <a:r>
                  <a:rPr lang="en-US" sz="2200" dirty="0" err="1"/>
                  <a:t>Dorta</a:t>
                </a:r>
                <a:r>
                  <a:rPr lang="en-US" sz="2200" dirty="0"/>
                  <a:t> et al., </a:t>
                </a:r>
                <a:r>
                  <a:rPr lang="en-US" sz="2200" i="1" dirty="0"/>
                  <a:t>IEEE/CVF Conference on Computer Vision and Pattern Recognition</a:t>
                </a:r>
                <a:r>
                  <a:rPr lang="en-US" sz="2200" dirty="0"/>
                  <a:t>, 2018)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7B0C5F08-6DC8-EB1C-5D8E-5B9183B1D8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" y="4540786"/>
                <a:ext cx="11036808" cy="1693020"/>
              </a:xfrm>
              <a:prstGeom prst="rect">
                <a:avLst/>
              </a:prstGeom>
              <a:blipFill>
                <a:blip r:embed="rId8"/>
                <a:stretch>
                  <a:fillRect l="-575" t="-741" b="-81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068A20F0-BA77-4221-5AFD-C5634DA82C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92236" y="1204505"/>
                <a:ext cx="4553712" cy="119625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0000"/>
                </a:schemeClr>
              </a:solidFill>
            </p:spPr>
            <p:txBody>
              <a:bodyPr wrap="square" anchor="ctr">
                <a:noAutofit/>
              </a:bodyPr>
              <a:lstStyle/>
              <a:p>
                <a:pPr algn="ctr"/>
                <a:r>
                  <a:rPr lang="en-US" sz="2400" b="1" dirty="0"/>
                  <a:t>Conditional Gaussian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068A20F0-BA77-4221-5AFD-C5634DA82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236" y="1204505"/>
                <a:ext cx="4553712" cy="1196256"/>
              </a:xfrm>
              <a:prstGeom prst="rect">
                <a:avLst/>
              </a:prstGeom>
              <a:blipFill>
                <a:blip r:embed="rId9"/>
                <a:stretch>
                  <a:fillRect t="-4211" b="-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972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0FABAE-E0BD-A244-3E53-F9633AE0C58A}"/>
              </a:ext>
            </a:extLst>
          </p:cNvPr>
          <p:cNvSpPr/>
          <p:nvPr/>
        </p:nvSpPr>
        <p:spPr>
          <a:xfrm>
            <a:off x="8786115" y="5137484"/>
            <a:ext cx="2247645" cy="9087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DBD55C-D019-593B-8ABC-0B35DCF051F3}"/>
              </a:ext>
            </a:extLst>
          </p:cNvPr>
          <p:cNvSpPr/>
          <p:nvPr/>
        </p:nvSpPr>
        <p:spPr>
          <a:xfrm>
            <a:off x="6689557" y="5137484"/>
            <a:ext cx="1783080" cy="9087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6573C4-6810-0FA8-9027-6B948D362FF9}"/>
              </a:ext>
            </a:extLst>
          </p:cNvPr>
          <p:cNvSpPr/>
          <p:nvPr/>
        </p:nvSpPr>
        <p:spPr>
          <a:xfrm>
            <a:off x="3597442" y="5137485"/>
            <a:ext cx="2815390" cy="9087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52F68D-CA9F-4360-7140-A7F884691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Training SCGNs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AE938C-106C-05DF-9054-28E387A990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denote parameters of mean and covariance NNs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training data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 solve 2-step regression problem: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>
                    <a:solidFill>
                      <a:schemeClr val="tx1"/>
                    </a:solidFill>
                  </a:rPr>
                  <a:t>Warm-start mean NN by minimizing mean square error (MSE):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argmin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 startAt="2"/>
                </a:pPr>
                <a:r>
                  <a:rPr lang="en-US" sz="2400" dirty="0">
                    <a:solidFill>
                      <a:schemeClr val="tx1"/>
                    </a:solidFill>
                  </a:rPr>
                  <a:t>Maximize log-likelihood of observing training data:</a:t>
                </a:r>
              </a:p>
              <a:p>
                <a:pPr marL="514350" indent="-51435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sz="2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sub>
                            </m:sSub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argmax</m:t>
                                    </m:r>
                                  </m:e>
                                  <m:lim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𝑈</m:t>
                                        </m:r>
                                      </m:sub>
                                    </m:sSub>
                                  </m:lim>
                                </m:limLow>
                              </m:fName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sup>
                                  <m:e>
                                    <m:func>
                                      <m:func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20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20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</m:e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20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20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;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00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𝜇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00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𝑈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𝑈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𝑈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func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514350" indent="-514350">
                  <a:lnSpc>
                    <a:spcPct val="100000"/>
                  </a:lnSpc>
                  <a:spcBef>
                    <a:spcPts val="15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EBE8E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EBE8E8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EBE8E8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2000" i="1">
                          <a:solidFill>
                            <a:srgbClr val="EBE8E8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EBE8E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EBE8E8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EBE8E8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sub>
                      </m:sSub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argm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</m:e>
                                          </m:d>
                                          <m:d>
                                            <m:dPr>
                                              <m:begChr m:val="["/>
                                              <m:endChr m:val="]"/>
                                              <m:ctrlP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𝑦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sz="200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n-US" sz="2000" i="1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p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(</m:t>
                                                      </m:r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)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func>
                                        <m:func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𝑗𝑗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</m:e>
                                          </m:d>
                                        </m:e>
                                      </m:func>
                                    </m:e>
                                  </m:nary>
                                </m:e>
                              </m:d>
                            </m:e>
                          </m:nary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𝑈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AE938C-106C-05DF-9054-28E387A990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21" t="-1563" b="-30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09E6B5-7375-0B31-163D-F409370B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9B2826-CC6C-7994-08D2-BC507D64A34C}"/>
              </a:ext>
            </a:extLst>
          </p:cNvPr>
          <p:cNvSpPr txBox="1"/>
          <p:nvPr/>
        </p:nvSpPr>
        <p:spPr>
          <a:xfrm>
            <a:off x="4211718" y="6046237"/>
            <a:ext cx="1673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fit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916B66-C83C-B391-6A36-917CB4A7C4A6}"/>
              </a:ext>
            </a:extLst>
          </p:cNvPr>
          <p:cNvSpPr txBox="1"/>
          <p:nvPr/>
        </p:nvSpPr>
        <p:spPr>
          <a:xfrm>
            <a:off x="6314852" y="6046237"/>
            <a:ext cx="2532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decrease variance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8502AA-AC99-B551-EE84-26EBB8334D0F}"/>
                  </a:ext>
                </a:extLst>
              </p:cNvPr>
              <p:cNvSpPr txBox="1"/>
              <p:nvPr/>
            </p:nvSpPr>
            <p:spPr>
              <a:xfrm>
                <a:off x="8965289" y="6046236"/>
                <a:ext cx="188929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accent6">
                        <a:lumMod val="75000"/>
                      </a:schemeClr>
                    </a:solidFill>
                  </a:rPr>
                  <a:t> weight regularization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8502AA-AC99-B551-EE84-26EBB8334D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289" y="6046236"/>
                <a:ext cx="1889296" cy="707886"/>
              </a:xfrm>
              <a:prstGeom prst="rect">
                <a:avLst/>
              </a:prstGeom>
              <a:blipFill>
                <a:blip r:embed="rId5"/>
                <a:stretch>
                  <a:fillRect t="-5357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371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  <p:bldP spid="5" grpId="0" animBg="1"/>
      <p:bldP spid="10" grpId="0"/>
      <p:bldP spid="11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57AE3B-C332-3C07-20C7-B9EFEF9CDF80}"/>
              </a:ext>
            </a:extLst>
          </p:cNvPr>
          <p:cNvSpPr/>
          <p:nvPr/>
        </p:nvSpPr>
        <p:spPr>
          <a:xfrm>
            <a:off x="1208126" y="2704571"/>
            <a:ext cx="4567639" cy="5029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B3D368-0F56-E3BC-6B6F-9483FF8CCA26}"/>
              </a:ext>
            </a:extLst>
          </p:cNvPr>
          <p:cNvSpPr/>
          <p:nvPr/>
        </p:nvSpPr>
        <p:spPr>
          <a:xfrm>
            <a:off x="1208127" y="1674482"/>
            <a:ext cx="4567640" cy="5029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8F02D-5420-C974-36AA-B0FF3653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Sampling the conditional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1276" y="1189747"/>
                <a:ext cx="11032524" cy="4856490"/>
              </a:xfrm>
              <a:noFill/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To 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</m:d>
                  </m:oMath>
                </a14:m>
                <a:r>
                  <a:rPr lang="en-US" dirty="0"/>
                  <a:t> with covariance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r>
                  <a:rPr lang="en-US" b="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𝒩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d>
                        </m:e>
                      </m:mr>
                    </m:m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learn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, so we could sample</a:t>
                </a:r>
              </a:p>
              <a:p>
                <a:pPr marL="0" indent="0">
                  <a:buNone/>
                </a:pPr>
                <a:r>
                  <a:rPr lang="en-US" b="0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1276" y="1189747"/>
                <a:ext cx="11032524" cy="4856490"/>
              </a:xfrm>
              <a:blipFill>
                <a:blip r:embed="rId4"/>
                <a:stretch>
                  <a:fillRect l="-1149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83B2-5DBD-C10A-6FDC-FE914D0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9E81DF-45F5-A36F-024E-DDBABFFD2152}"/>
                  </a:ext>
                </a:extLst>
              </p:cNvPr>
              <p:cNvSpPr txBox="1"/>
              <p:nvPr/>
            </p:nvSpPr>
            <p:spPr>
              <a:xfrm>
                <a:off x="320040" y="3298784"/>
                <a:ext cx="5989320" cy="274320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anchor="ctr">
                <a:no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2600" i="1" dirty="0"/>
                  <a:t>  </a:t>
                </a:r>
                <a:r>
                  <a:rPr lang="en-US" sz="2800" dirty="0"/>
                  <a:t>For same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, different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 dirty="0"/>
                  <a:t> yield inconsistent predictions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p>
                  </m:oMath>
                </a14:m>
                <a:endParaRPr lang="en-US" sz="2800" i="1" dirty="0"/>
              </a:p>
              <a:p>
                <a:pPr>
                  <a:spcBef>
                    <a:spcPts val="1000"/>
                  </a:spcBef>
                  <a:buFont typeface="Wingdings" pitchFamily="2" charset="2"/>
                  <a:buChar char="Ø"/>
                </a:pPr>
                <a:r>
                  <a:rPr lang="en-US" sz="2800" i="1" dirty="0"/>
                  <a:t>  </a:t>
                </a:r>
                <a:r>
                  <a:rPr lang="en-US" sz="2800" dirty="0"/>
                  <a:t>Lose correlation for nearby points</a:t>
                </a:r>
              </a:p>
              <a:p>
                <a:pPr>
                  <a:spcBef>
                    <a:spcPts val="1000"/>
                  </a:spcBef>
                  <a:buFont typeface="Wingdings" pitchFamily="2" charset="2"/>
                  <a:buChar char="Ø"/>
                </a:pPr>
                <a:r>
                  <a:rPr lang="en-US" sz="2800" dirty="0"/>
                  <a:t>  </a:t>
                </a:r>
                <a:r>
                  <a:rPr lang="en-US" sz="2800" i="1" dirty="0"/>
                  <a:t>Inconsistent with physical intuition! </a:t>
                </a:r>
                <a:r>
                  <a:rPr lang="en-US" sz="2800" dirty="0"/>
                  <a:t>Not addressed by </a:t>
                </a:r>
                <a:r>
                  <a:rPr lang="en-US" sz="2800" dirty="0" err="1"/>
                  <a:t>Dorta</a:t>
                </a:r>
                <a:r>
                  <a:rPr lang="en-US" sz="2800" dirty="0"/>
                  <a:t> et al. 2018.</a:t>
                </a:r>
                <a:endParaRPr lang="en-US" sz="2800" i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9E81DF-45F5-A36F-024E-DDBABFFD2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" y="3298784"/>
                <a:ext cx="5989320" cy="2743200"/>
              </a:xfrm>
              <a:prstGeom prst="rect">
                <a:avLst/>
              </a:prstGeom>
              <a:blipFill>
                <a:blip r:embed="rId5"/>
                <a:stretch>
                  <a:fillRect l="-2114" b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8F89B7D6-6361-CB2C-4A4F-BFF5F340F64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16040" y="2752344"/>
            <a:ext cx="4937760" cy="329184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648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BF608DC-F2F0-EA11-218D-3D0B368B07BC}"/>
              </a:ext>
            </a:extLst>
          </p:cNvPr>
          <p:cNvSpPr/>
          <p:nvPr/>
        </p:nvSpPr>
        <p:spPr>
          <a:xfrm>
            <a:off x="2882900" y="3616452"/>
            <a:ext cx="2197100" cy="558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8F02D-5420-C974-36AA-B0FF3653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Towards smooth function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040" y="1188720"/>
                <a:ext cx="11032524" cy="48554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u="sng" dirty="0">
                    <a:solidFill>
                      <a:schemeClr val="accent1">
                        <a:lumMod val="75000"/>
                      </a:schemeClr>
                    </a:solidFill>
                  </a:rPr>
                  <a:t>To generate a smooth, deterministic function, sample and fix </a:t>
                </a:r>
                <a:r>
                  <a:rPr lang="en-US" b="1" u="sng" dirty="0">
                    <a:solidFill>
                      <a:schemeClr val="accent1">
                        <a:lumMod val="75000"/>
                      </a:schemeClr>
                    </a:solidFill>
                  </a:rPr>
                  <a:t>single</a:t>
                </a:r>
                <a:r>
                  <a:rPr lang="en-US" u="sng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u="sng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u="sng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u="sng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u="sng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r>
                  <a:rPr lang="en-US" b="1" dirty="0"/>
                  <a:t>Triangular structure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introduces unwanted dependence on </a:t>
                </a:r>
                <a:r>
                  <a:rPr lang="en-US" b="1" dirty="0"/>
                  <a:t>arbitrary order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2D example:</a:t>
                </a:r>
              </a:p>
              <a:p>
                <a:pPr marL="0" indent="0">
                  <a:buNone/>
                </a:pPr>
                <a:r>
                  <a:rPr lang="en-US" dirty="0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box>
                                <m:box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11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box>
                                        <m:box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oxPr>
                                        <m:e>
                                          <m:argPr>
                                            <m:argSz m:val="-1"/>
                                          </m:argPr>
                                          <m:r>
                                            <m:rPr>
                                              <m:brk m:alnAt="63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f>
                                            <m:f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𝑢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12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𝑢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22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den>
                                          </m:f>
                                        </m:e>
                                      </m:box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box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box>
                                <m:box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22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</m:e>
                              </m:box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" y="1188720"/>
                <a:ext cx="11032524" cy="4855464"/>
              </a:xfrm>
              <a:blipFill>
                <a:blip r:embed="rId4"/>
                <a:stretch>
                  <a:fillRect l="-1151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83B2-5DBD-C10A-6FDC-FE914D0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C5836F-4F81-282B-BE18-90EAFBCBBABC}"/>
                  </a:ext>
                </a:extLst>
              </p:cNvPr>
              <p:cNvSpPr txBox="1"/>
              <p:nvPr/>
            </p:nvSpPr>
            <p:spPr>
              <a:xfrm>
                <a:off x="320040" y="4997936"/>
                <a:ext cx="5988084" cy="1046248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itchFamily="2" charset="2"/>
                  <a:buChar char="Ø"/>
                </a:pPr>
                <a:r>
                  <a:rPr lang="en-US" sz="2800" dirty="0"/>
                  <a:t>No dependence on cross-covariance!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box>
                      <m:box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2800" dirty="0"/>
                  <a:t> has fixed sign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C5836F-4F81-282B-BE18-90EAFBCBB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" y="4997936"/>
                <a:ext cx="5988084" cy="1046248"/>
              </a:xfrm>
              <a:prstGeom prst="rect">
                <a:avLst/>
              </a:prstGeom>
              <a:blipFill>
                <a:blip r:embed="rId5"/>
                <a:stretch>
                  <a:fillRect l="-1831" t="-5780" r="-1831" b="-6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5A0516-45C3-7920-03A1-1DDAB20F5724}"/>
              </a:ext>
            </a:extLst>
          </p:cNvPr>
          <p:cNvCxnSpPr>
            <a:cxnSpLocks/>
            <a:stCxn id="7" idx="0"/>
            <a:endCxn id="5" idx="2"/>
          </p:cNvCxnSpPr>
          <p:nvPr/>
        </p:nvCxnSpPr>
        <p:spPr>
          <a:xfrm flipV="1">
            <a:off x="3314082" y="4175252"/>
            <a:ext cx="667368" cy="82268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F100451F-65B2-4C14-AE0D-7B0DB9C209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14803" y="2752344"/>
            <a:ext cx="4937760" cy="329184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16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ACDE23-C1C7-6317-0D5E-FDA7F9C009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14804" y="2752344"/>
            <a:ext cx="4937760" cy="329183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C0FEE5-FB04-F831-2809-10F4EDC63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Spectral decomposition 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446842-773A-0128-08E5-E4FB01214E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040" y="1188720"/>
                <a:ext cx="11032524" cy="4855464"/>
              </a:xfrm>
            </p:spPr>
            <p:txBody>
              <a:bodyPr/>
              <a:lstStyle/>
              <a:p>
                <a:r>
                  <a:rPr lang="en-US" dirty="0"/>
                  <a:t>To 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𝑉𝑧</m:t>
                    </m:r>
                  </m:oMath>
                </a14:m>
                <a:r>
                  <a:rPr lang="en-US" dirty="0"/>
                  <a:t>, we don’t have to pick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…</a:t>
                </a:r>
              </a:p>
              <a:p>
                <a:r>
                  <a:rPr lang="en-US" i="1" dirty="0"/>
                  <a:t>Any</a:t>
                </a:r>
                <a:r>
                  <a:rPr lang="en-US" dirty="0"/>
                  <a:t> matrix satisfying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works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446842-773A-0128-08E5-E4FB01214E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" y="1188720"/>
                <a:ext cx="11032524" cy="4855464"/>
              </a:xfrm>
              <a:blipFill>
                <a:blip r:embed="rId5"/>
                <a:stretch>
                  <a:fillRect l="-995" t="-2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AA351-85BD-6204-B7EC-5633CBA4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EEAAF17-04F9-309E-E767-B248BF45ACCB}"/>
                  </a:ext>
                </a:extLst>
              </p:cNvPr>
              <p:cNvSpPr/>
              <p:nvPr/>
            </p:nvSpPr>
            <p:spPr>
              <a:xfrm>
                <a:off x="321276" y="2752343"/>
                <a:ext cx="5989320" cy="329184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514350" indent="-514350">
                  <a:lnSpc>
                    <a:spcPct val="125000"/>
                  </a:lnSpc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800" dirty="0"/>
                  <a:t>SVD: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l-G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800" dirty="0"/>
              </a:p>
              <a:p>
                <a:pPr marL="514350" indent="-514350">
                  <a:lnSpc>
                    <a:spcPct val="125000"/>
                  </a:lnSpc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800" dirty="0"/>
                  <a:t>Choose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sSup>
                      <m:sSupPr>
                        <m:ctrlPr>
                          <a:rPr lang="el-GR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800" dirty="0"/>
              </a:p>
              <a:p>
                <a:pPr marL="971550" lvl="1" indent="-514350">
                  <a:lnSpc>
                    <a:spcPct val="125000"/>
                  </a:lnSpc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sSup>
                          <m:sSupPr>
                            <m:ctrlPr>
                              <a:rPr lang="el-GR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  <m:sSup>
                              <m:sSupPr>
                                <m:ctrlPr>
                                  <a:rPr lang="el-GR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800" dirty="0"/>
              </a:p>
              <a:p>
                <a:pPr marL="514350" indent="-514350">
                  <a:lnSpc>
                    <a:spcPct val="125000"/>
                  </a:lnSpc>
                  <a:buFont typeface="+mj-lt"/>
                  <a:buAutoNum type="arabicPeriod"/>
                </a:pPr>
                <a:r>
                  <a:rPr lang="en-US" sz="2800" dirty="0"/>
                  <a:t>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en-US" sz="2800" dirty="0"/>
                  <a:t> yields a function:</a:t>
                </a:r>
              </a:p>
              <a:p>
                <a:pPr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EEAAF17-04F9-309E-E767-B248BF45A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276" y="2752343"/>
                <a:ext cx="5989320" cy="3291840"/>
              </a:xfrm>
              <a:prstGeom prst="rect">
                <a:avLst/>
              </a:prstGeom>
              <a:blipFill>
                <a:blip r:embed="rId6"/>
                <a:stretch>
                  <a:fillRect l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001EED8-FF4D-25B1-A555-43332051BD16}"/>
                  </a:ext>
                </a:extLst>
              </p:cNvPr>
              <p:cNvSpPr/>
              <p:nvPr/>
            </p:nvSpPr>
            <p:spPr>
              <a:xfrm>
                <a:off x="1619049" y="2090398"/>
                <a:ext cx="7224327" cy="914400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Sample functions recover learned covariance and can cross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001EED8-FF4D-25B1-A555-43332051BD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049" y="2090398"/>
                <a:ext cx="7224327" cy="914400"/>
              </a:xfrm>
              <a:prstGeom prst="ellipse">
                <a:avLst/>
              </a:prstGeom>
              <a:blipFill>
                <a:blip r:embed="rId7"/>
                <a:stretch>
                  <a:fillRect t="-8108" b="-18919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35A5710-7953-07BB-B96F-853FA202D3AC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5231213" y="3004798"/>
            <a:ext cx="3854633" cy="141689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257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9CB2-C1CC-040F-9845-0AF43273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Numerical experiments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5A8BC-D34C-9A5F-42C7-55A0BAF5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11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87C009-3178-06E2-1D15-AC4EE4DEDBA3}"/>
              </a:ext>
            </a:extLst>
          </p:cNvPr>
          <p:cNvGrpSpPr/>
          <p:nvPr/>
        </p:nvGrpSpPr>
        <p:grpSpPr>
          <a:xfrm>
            <a:off x="5564694" y="2843619"/>
            <a:ext cx="7054944" cy="3357674"/>
            <a:chOff x="4880623" y="1960414"/>
            <a:chExt cx="7054944" cy="335767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C3BF7DB-049D-2052-B8D6-43FF9B843D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36028" y="1960414"/>
              <a:ext cx="4031337" cy="2937171"/>
              <a:chOff x="3299154" y="1482811"/>
              <a:chExt cx="6408135" cy="4668870"/>
            </a:xfrm>
          </p:grpSpPr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3DD6854B-448C-BFFE-252B-F42FE74734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67286" y="1482811"/>
                <a:ext cx="3008376" cy="4668870"/>
              </a:xfrm>
              <a:custGeom>
                <a:avLst/>
                <a:gdLst>
                  <a:gd name="connsiteX0" fmla="*/ 342906 w 1747527"/>
                  <a:gd name="connsiteY0" fmla="*/ 225 h 2712934"/>
                  <a:gd name="connsiteX1" fmla="*/ 406179 w 1747527"/>
                  <a:gd name="connsiteY1" fmla="*/ 23263 h 2712934"/>
                  <a:gd name="connsiteX2" fmla="*/ 406407 w 1747527"/>
                  <a:gd name="connsiteY2" fmla="*/ 23495 h 2712934"/>
                  <a:gd name="connsiteX3" fmla="*/ 406407 w 1747527"/>
                  <a:gd name="connsiteY3" fmla="*/ 20321 h 2712934"/>
                  <a:gd name="connsiteX4" fmla="*/ 1747527 w 1747527"/>
                  <a:gd name="connsiteY4" fmla="*/ 863604 h 2712934"/>
                  <a:gd name="connsiteX5" fmla="*/ 1747527 w 1747527"/>
                  <a:gd name="connsiteY5" fmla="*/ 1845730 h 2712934"/>
                  <a:gd name="connsiteX6" fmla="*/ 431836 w 1747527"/>
                  <a:gd name="connsiteY6" fmla="*/ 2673024 h 2712934"/>
                  <a:gd name="connsiteX7" fmla="*/ 412660 w 1747527"/>
                  <a:gd name="connsiteY7" fmla="*/ 2692385 h 2712934"/>
                  <a:gd name="connsiteX8" fmla="*/ 349679 w 1747527"/>
                  <a:gd name="connsiteY8" fmla="*/ 2712086 h 2712934"/>
                  <a:gd name="connsiteX9" fmla="*/ 6 w 1747527"/>
                  <a:gd name="connsiteY9" fmla="*/ 1349364 h 2712934"/>
                  <a:gd name="connsiteX10" fmla="*/ 342906 w 1747527"/>
                  <a:gd name="connsiteY10" fmla="*/ 225 h 2712934"/>
                  <a:gd name="connsiteX0" fmla="*/ 342906 w 1747527"/>
                  <a:gd name="connsiteY0" fmla="*/ 225 h 2712934"/>
                  <a:gd name="connsiteX1" fmla="*/ 406179 w 1747527"/>
                  <a:gd name="connsiteY1" fmla="*/ 23263 h 2712934"/>
                  <a:gd name="connsiteX2" fmla="*/ 406407 w 1747527"/>
                  <a:gd name="connsiteY2" fmla="*/ 23495 h 2712934"/>
                  <a:gd name="connsiteX3" fmla="*/ 1747527 w 1747527"/>
                  <a:gd name="connsiteY3" fmla="*/ 863604 h 2712934"/>
                  <a:gd name="connsiteX4" fmla="*/ 1747527 w 1747527"/>
                  <a:gd name="connsiteY4" fmla="*/ 1845730 h 2712934"/>
                  <a:gd name="connsiteX5" fmla="*/ 431836 w 1747527"/>
                  <a:gd name="connsiteY5" fmla="*/ 2673024 h 2712934"/>
                  <a:gd name="connsiteX6" fmla="*/ 412660 w 1747527"/>
                  <a:gd name="connsiteY6" fmla="*/ 2692385 h 2712934"/>
                  <a:gd name="connsiteX7" fmla="*/ 349679 w 1747527"/>
                  <a:gd name="connsiteY7" fmla="*/ 2712086 h 2712934"/>
                  <a:gd name="connsiteX8" fmla="*/ 6 w 1747527"/>
                  <a:gd name="connsiteY8" fmla="*/ 1349364 h 2712934"/>
                  <a:gd name="connsiteX9" fmla="*/ 342906 w 1747527"/>
                  <a:gd name="connsiteY9" fmla="*/ 225 h 2712934"/>
                  <a:gd name="connsiteX0" fmla="*/ 342906 w 1747527"/>
                  <a:gd name="connsiteY0" fmla="*/ 225 h 2712086"/>
                  <a:gd name="connsiteX1" fmla="*/ 406179 w 1747527"/>
                  <a:gd name="connsiteY1" fmla="*/ 23263 h 2712086"/>
                  <a:gd name="connsiteX2" fmla="*/ 406407 w 1747527"/>
                  <a:gd name="connsiteY2" fmla="*/ 23495 h 2712086"/>
                  <a:gd name="connsiteX3" fmla="*/ 1747527 w 1747527"/>
                  <a:gd name="connsiteY3" fmla="*/ 863604 h 2712086"/>
                  <a:gd name="connsiteX4" fmla="*/ 1747527 w 1747527"/>
                  <a:gd name="connsiteY4" fmla="*/ 1845730 h 2712086"/>
                  <a:gd name="connsiteX5" fmla="*/ 431836 w 1747527"/>
                  <a:gd name="connsiteY5" fmla="*/ 2673024 h 2712086"/>
                  <a:gd name="connsiteX6" fmla="*/ 349679 w 1747527"/>
                  <a:gd name="connsiteY6" fmla="*/ 2712086 h 2712086"/>
                  <a:gd name="connsiteX7" fmla="*/ 6 w 1747527"/>
                  <a:gd name="connsiteY7" fmla="*/ 1349364 h 2712086"/>
                  <a:gd name="connsiteX8" fmla="*/ 342906 w 1747527"/>
                  <a:gd name="connsiteY8" fmla="*/ 225 h 2712086"/>
                  <a:gd name="connsiteX0" fmla="*/ 342906 w 1747527"/>
                  <a:gd name="connsiteY0" fmla="*/ 225 h 2712086"/>
                  <a:gd name="connsiteX1" fmla="*/ 406179 w 1747527"/>
                  <a:gd name="connsiteY1" fmla="*/ 23263 h 2712086"/>
                  <a:gd name="connsiteX2" fmla="*/ 406407 w 1747527"/>
                  <a:gd name="connsiteY2" fmla="*/ 23495 h 2712086"/>
                  <a:gd name="connsiteX3" fmla="*/ 1747527 w 1747527"/>
                  <a:gd name="connsiteY3" fmla="*/ 863604 h 2712086"/>
                  <a:gd name="connsiteX4" fmla="*/ 1747527 w 1747527"/>
                  <a:gd name="connsiteY4" fmla="*/ 1845730 h 2712086"/>
                  <a:gd name="connsiteX5" fmla="*/ 431836 w 1747527"/>
                  <a:gd name="connsiteY5" fmla="*/ 2673024 h 2712086"/>
                  <a:gd name="connsiteX6" fmla="*/ 349679 w 1747527"/>
                  <a:gd name="connsiteY6" fmla="*/ 2712086 h 2712086"/>
                  <a:gd name="connsiteX7" fmla="*/ 6 w 1747527"/>
                  <a:gd name="connsiteY7" fmla="*/ 1349364 h 2712086"/>
                  <a:gd name="connsiteX8" fmla="*/ 342906 w 1747527"/>
                  <a:gd name="connsiteY8" fmla="*/ 225 h 2712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7527" h="2712086">
                    <a:moveTo>
                      <a:pt x="342906" y="225"/>
                    </a:moveTo>
                    <a:cubicBezTo>
                      <a:pt x="364039" y="-1477"/>
                      <a:pt x="385246" y="6508"/>
                      <a:pt x="406179" y="23263"/>
                    </a:cubicBezTo>
                    <a:lnTo>
                      <a:pt x="406407" y="23495"/>
                    </a:lnTo>
                    <a:lnTo>
                      <a:pt x="1747527" y="863604"/>
                    </a:lnTo>
                    <a:lnTo>
                      <a:pt x="1747527" y="1845730"/>
                    </a:lnTo>
                    <a:lnTo>
                      <a:pt x="431836" y="2673024"/>
                    </a:lnTo>
                    <a:cubicBezTo>
                      <a:pt x="404450" y="2686045"/>
                      <a:pt x="390515" y="2702427"/>
                      <a:pt x="349679" y="2712086"/>
                    </a:cubicBezTo>
                    <a:cubicBezTo>
                      <a:pt x="180622" y="2684814"/>
                      <a:pt x="1135" y="1814887"/>
                      <a:pt x="6" y="1349364"/>
                    </a:cubicBezTo>
                    <a:cubicBezTo>
                      <a:pt x="-1123" y="883842"/>
                      <a:pt x="173847" y="13842"/>
                      <a:pt x="342906" y="225"/>
                    </a:cubicBezTo>
                    <a:close/>
                  </a:path>
                </a:pathLst>
              </a:cu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7728011-E45F-5665-3D5A-B90A07A9A69F}"/>
                  </a:ext>
                </a:extLst>
              </p:cNvPr>
              <p:cNvCxnSpPr>
                <a:cxnSpLocks/>
                <a:stCxn id="17" idx="4"/>
              </p:cNvCxnSpPr>
              <p:nvPr/>
            </p:nvCxnSpPr>
            <p:spPr>
              <a:xfrm flipV="1">
                <a:off x="8375662" y="3846716"/>
                <a:ext cx="1283974" cy="813529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BE334F3A-EEC1-DFD5-F8BF-63F62571E555}"/>
                  </a:ext>
                </a:extLst>
              </p:cNvPr>
              <p:cNvCxnSpPr>
                <a:cxnSpLocks/>
                <a:stCxn id="17" idx="3"/>
              </p:cNvCxnSpPr>
              <p:nvPr/>
            </p:nvCxnSpPr>
            <p:spPr>
              <a:xfrm>
                <a:off x="8375662" y="2969510"/>
                <a:ext cx="1283974" cy="819014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381B39D-B41F-78EE-AEC3-73F75B5E80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99154" y="3817246"/>
                <a:ext cx="6408135" cy="29470"/>
              </a:xfrm>
              <a:prstGeom prst="line">
                <a:avLst/>
              </a:prstGeom>
              <a:ln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F0C9FC1-1DDB-3046-F7F7-4D47F2E4D4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280830" y="3755323"/>
              <a:ext cx="182880" cy="182878"/>
              <a:chOff x="5288892" y="3979793"/>
              <a:chExt cx="365764" cy="36576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38D2E842-61B2-003D-9DCD-6B03DFBE1A03}"/>
                  </a:ext>
                </a:extLst>
              </p:cNvPr>
              <p:cNvSpPr/>
              <p:nvPr/>
            </p:nvSpPr>
            <p:spPr>
              <a:xfrm>
                <a:off x="5288894" y="3979793"/>
                <a:ext cx="365760" cy="365760"/>
              </a:xfrm>
              <a:prstGeom prst="ellipse">
                <a:avLst/>
              </a:prstGeom>
              <a:solidFill>
                <a:srgbClr val="FFE6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Pie 62">
                <a:extLst>
                  <a:ext uri="{FF2B5EF4-FFF2-40B4-BE49-F238E27FC236}">
                    <a16:creationId xmlns:a16="http://schemas.microsoft.com/office/drawing/2014/main" id="{CB67BC53-9794-9ACB-F6FD-FA47A7AC5975}"/>
                  </a:ext>
                </a:extLst>
              </p:cNvPr>
              <p:cNvSpPr/>
              <p:nvPr/>
            </p:nvSpPr>
            <p:spPr>
              <a:xfrm>
                <a:off x="5288896" y="3979793"/>
                <a:ext cx="365760" cy="365760"/>
              </a:xfrm>
              <a:prstGeom prst="pie">
                <a:avLst>
                  <a:gd name="adj1" fmla="val 5426441"/>
                  <a:gd name="adj2" fmla="val 1082504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Pie 66">
                <a:extLst>
                  <a:ext uri="{FF2B5EF4-FFF2-40B4-BE49-F238E27FC236}">
                    <a16:creationId xmlns:a16="http://schemas.microsoft.com/office/drawing/2014/main" id="{40C6BDE9-FC79-15BB-3ADB-DF0EC90FEB43}"/>
                  </a:ext>
                </a:extLst>
              </p:cNvPr>
              <p:cNvSpPr/>
              <p:nvPr/>
            </p:nvSpPr>
            <p:spPr>
              <a:xfrm rot="10800000">
                <a:off x="5288892" y="3979793"/>
                <a:ext cx="365760" cy="365760"/>
              </a:xfrm>
              <a:prstGeom prst="pie">
                <a:avLst>
                  <a:gd name="adj1" fmla="val 5426441"/>
                  <a:gd name="adj2" fmla="val 1082504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0" name="Right Arrow 69">
              <a:extLst>
                <a:ext uri="{FF2B5EF4-FFF2-40B4-BE49-F238E27FC236}">
                  <a16:creationId xmlns:a16="http://schemas.microsoft.com/office/drawing/2014/main" id="{8F4741E6-ABBA-D697-3947-88CC2F4A14D8}"/>
                </a:ext>
              </a:extLst>
            </p:cNvPr>
            <p:cNvSpPr>
              <a:spLocks noChangeAspect="1"/>
            </p:cNvSpPr>
            <p:nvPr/>
          </p:nvSpPr>
          <p:spPr>
            <a:xfrm rot="19833153">
              <a:off x="5959982" y="3676708"/>
              <a:ext cx="1353312" cy="275176"/>
            </a:xfrm>
            <a:prstGeom prst="rightArrow">
              <a:avLst>
                <a:gd name="adj1" fmla="val 50000"/>
                <a:gd name="adj2" fmla="val 65945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Airflow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14699D1-0FC5-9CB6-6248-D06CA73EE908}"/>
                </a:ext>
              </a:extLst>
            </p:cNvPr>
            <p:cNvSpPr txBox="1"/>
            <p:nvPr/>
          </p:nvSpPr>
          <p:spPr>
            <a:xfrm>
              <a:off x="10064866" y="4276675"/>
              <a:ext cx="11894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Center</a:t>
              </a:r>
            </a:p>
            <a:p>
              <a:pPr algn="ctr"/>
              <a:r>
                <a:rPr lang="en-US" sz="2400" dirty="0"/>
                <a:t>of mass</a:t>
              </a:r>
            </a:p>
          </p:txBody>
        </p: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9C0C8968-F635-D8BC-E871-B1C7C2F60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8709" y="2810147"/>
              <a:ext cx="1371600" cy="1371600"/>
            </a:xfrm>
            <a:prstGeom prst="arc">
              <a:avLst>
                <a:gd name="adj1" fmla="val 21538660"/>
                <a:gd name="adj2" fmla="val 8045955"/>
              </a:avLst>
            </a:prstGeom>
            <a:ln w="28575">
              <a:headEnd type="none" w="med" len="med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B11B856-C81A-3A44-6FAA-BA17B40FA156}"/>
                </a:ext>
              </a:extLst>
            </p:cNvPr>
            <p:cNvSpPr txBox="1"/>
            <p:nvPr/>
          </p:nvSpPr>
          <p:spPr>
            <a:xfrm>
              <a:off x="5993970" y="4237413"/>
              <a:ext cx="186127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ea typeface="Cambria Math" panose="02040503050406030204" pitchFamily="18" charset="0"/>
                </a:rPr>
                <a:t>Angle of attack</a:t>
              </a:r>
              <a:endParaRPr lang="en-US" sz="2400" dirty="0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B57F370-2D02-70B6-4167-B378F119129E}"/>
                </a:ext>
              </a:extLst>
            </p:cNvPr>
            <p:cNvCxnSpPr>
              <a:cxnSpLocks/>
              <a:stCxn id="72" idx="1"/>
              <a:endCxn id="65" idx="5"/>
            </p:cNvCxnSpPr>
            <p:nvPr/>
          </p:nvCxnSpPr>
          <p:spPr>
            <a:xfrm flipH="1" flipV="1">
              <a:off x="9436927" y="3911419"/>
              <a:ext cx="627939" cy="780755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Right Arrow 77">
              <a:extLst>
                <a:ext uri="{FF2B5EF4-FFF2-40B4-BE49-F238E27FC236}">
                  <a16:creationId xmlns:a16="http://schemas.microsoft.com/office/drawing/2014/main" id="{F9FEA81F-E8A4-2C77-7355-3BEBE029D758}"/>
                </a:ext>
              </a:extLst>
            </p:cNvPr>
            <p:cNvSpPr>
              <a:spLocks/>
            </p:cNvSpPr>
            <p:nvPr/>
          </p:nvSpPr>
          <p:spPr>
            <a:xfrm rot="19833153">
              <a:off x="9474010" y="3119393"/>
              <a:ext cx="1898451" cy="274394"/>
            </a:xfrm>
            <a:prstGeom prst="rightArrow">
              <a:avLst>
                <a:gd name="adj1" fmla="val 50000"/>
                <a:gd name="adj2" fmla="val 65945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9" name="Right Arrow 78">
              <a:extLst>
                <a:ext uri="{FF2B5EF4-FFF2-40B4-BE49-F238E27FC236}">
                  <a16:creationId xmlns:a16="http://schemas.microsoft.com/office/drawing/2014/main" id="{195F756D-6FE5-EB1D-0292-A39AB42E4E55}"/>
                </a:ext>
              </a:extLst>
            </p:cNvPr>
            <p:cNvSpPr>
              <a:spLocks/>
            </p:cNvSpPr>
            <p:nvPr/>
          </p:nvSpPr>
          <p:spPr>
            <a:xfrm rot="14478190" flipV="1">
              <a:off x="8056150" y="2766713"/>
              <a:ext cx="1608253" cy="274065"/>
            </a:xfrm>
            <a:prstGeom prst="rightArrow">
              <a:avLst>
                <a:gd name="adj1" fmla="val 50000"/>
                <a:gd name="adj2" fmla="val 65945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D7915DE-C234-FF4D-AA51-E7B3ADA82C7E}"/>
                    </a:ext>
                  </a:extLst>
                </p:cNvPr>
                <p:cNvSpPr txBox="1"/>
                <p:nvPr/>
              </p:nvSpPr>
              <p:spPr>
                <a:xfrm>
                  <a:off x="7075449" y="2429135"/>
                  <a:ext cx="2018926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/>
                    <a:t>Lift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D7915DE-C234-FF4D-AA51-E7B3ADA82C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5449" y="2429135"/>
                  <a:ext cx="2018926" cy="461665"/>
                </a:xfrm>
                <a:prstGeom prst="rect">
                  <a:avLst/>
                </a:prstGeom>
                <a:blipFill>
                  <a:blip r:embed="rId3"/>
                  <a:stretch>
                    <a:fillRect t="-8108" b="-297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5A4D0563-3AA3-4AFC-061A-05EAB5999836}"/>
                    </a:ext>
                  </a:extLst>
                </p:cNvPr>
                <p:cNvSpPr txBox="1"/>
                <p:nvPr/>
              </p:nvSpPr>
              <p:spPr>
                <a:xfrm>
                  <a:off x="9752584" y="2229534"/>
                  <a:ext cx="2182983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/>
                    <a:t>Drag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5A4D0563-3AA3-4AFC-061A-05EAB59998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2584" y="2229534"/>
                  <a:ext cx="2182983" cy="461665"/>
                </a:xfrm>
                <a:prstGeom prst="rect">
                  <a:avLst/>
                </a:prstGeom>
                <a:blipFill>
                  <a:blip r:embed="rId4"/>
                  <a:stretch>
                    <a:fillRect t="-8108" b="-297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A1C07EF6-30DC-3E21-54F9-CBABB9299A56}"/>
                </a:ext>
              </a:extLst>
            </p:cNvPr>
            <p:cNvSpPr>
              <a:spLocks noChangeAspect="1"/>
            </p:cNvSpPr>
            <p:nvPr/>
          </p:nvSpPr>
          <p:spPr>
            <a:xfrm rot="3086657" flipH="1">
              <a:off x="8464671" y="3965566"/>
              <a:ext cx="1047935" cy="685800"/>
            </a:xfrm>
            <a:custGeom>
              <a:avLst/>
              <a:gdLst>
                <a:gd name="connsiteX0" fmla="*/ 289451 w 2093892"/>
                <a:gd name="connsiteY0" fmla="*/ 0 h 1370306"/>
                <a:gd name="connsiteX1" fmla="*/ 574870 w 2093892"/>
                <a:gd name="connsiteY1" fmla="*/ 387141 h 1370306"/>
                <a:gd name="connsiteX2" fmla="*/ 570315 w 2093892"/>
                <a:gd name="connsiteY2" fmla="*/ 387141 h 1370306"/>
                <a:gd name="connsiteX3" fmla="*/ 581127 w 2093892"/>
                <a:gd name="connsiteY3" fmla="*/ 388647 h 1370306"/>
                <a:gd name="connsiteX4" fmla="*/ 529720 w 2093892"/>
                <a:gd name="connsiteY4" fmla="*/ 387141 h 1370306"/>
                <a:gd name="connsiteX5" fmla="*/ 435644 w 2093892"/>
                <a:gd name="connsiteY5" fmla="*/ 387141 h 1370306"/>
                <a:gd name="connsiteX6" fmla="*/ 448857 w 2093892"/>
                <a:gd name="connsiteY6" fmla="*/ 511597 h 1370306"/>
                <a:gd name="connsiteX7" fmla="*/ 1040922 w 2093892"/>
                <a:gd name="connsiteY7" fmla="*/ 1073388 h 1370306"/>
                <a:gd name="connsiteX8" fmla="*/ 1817792 w 2093892"/>
                <a:gd name="connsiteY8" fmla="*/ 585614 h 1370306"/>
                <a:gd name="connsiteX9" fmla="*/ 2093892 w 2093892"/>
                <a:gd name="connsiteY9" fmla="*/ 672513 h 1370306"/>
                <a:gd name="connsiteX10" fmla="*/ 992768 w 2093892"/>
                <a:gd name="connsiteY10" fmla="*/ 1358861 h 1370306"/>
                <a:gd name="connsiteX11" fmla="*/ 162653 w 2093892"/>
                <a:gd name="connsiteY11" fmla="*/ 556261 h 1370306"/>
                <a:gd name="connsiteX12" fmla="*/ 146861 w 2093892"/>
                <a:gd name="connsiteY12" fmla="*/ 387141 h 1370306"/>
                <a:gd name="connsiteX13" fmla="*/ 4031 w 2093892"/>
                <a:gd name="connsiteY13" fmla="*/ 387141 h 1370306"/>
                <a:gd name="connsiteX14" fmla="*/ 15141 w 2093892"/>
                <a:gd name="connsiteY14" fmla="*/ 372072 h 1370306"/>
                <a:gd name="connsiteX15" fmla="*/ 0 w 2093892"/>
                <a:gd name="connsiteY15" fmla="*/ 371629 h 1370306"/>
                <a:gd name="connsiteX16" fmla="*/ 16442 w 2093892"/>
                <a:gd name="connsiteY16" fmla="*/ 370306 h 137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3892" h="1370306">
                  <a:moveTo>
                    <a:pt x="289451" y="0"/>
                  </a:moveTo>
                  <a:lnTo>
                    <a:pt x="574870" y="387141"/>
                  </a:lnTo>
                  <a:lnTo>
                    <a:pt x="570315" y="387141"/>
                  </a:lnTo>
                  <a:lnTo>
                    <a:pt x="581127" y="388647"/>
                  </a:lnTo>
                  <a:lnTo>
                    <a:pt x="529720" y="387141"/>
                  </a:lnTo>
                  <a:lnTo>
                    <a:pt x="435644" y="387141"/>
                  </a:lnTo>
                  <a:lnTo>
                    <a:pt x="448857" y="511597"/>
                  </a:lnTo>
                  <a:cubicBezTo>
                    <a:pt x="506335" y="800697"/>
                    <a:pt x="740314" y="1029630"/>
                    <a:pt x="1040922" y="1073388"/>
                  </a:cubicBezTo>
                  <a:cubicBezTo>
                    <a:pt x="1384475" y="1123397"/>
                    <a:pt x="1713564" y="916772"/>
                    <a:pt x="1817792" y="585614"/>
                  </a:cubicBezTo>
                  <a:lnTo>
                    <a:pt x="2093892" y="672513"/>
                  </a:lnTo>
                  <a:cubicBezTo>
                    <a:pt x="1946285" y="1141498"/>
                    <a:pt x="1478831" y="1432868"/>
                    <a:pt x="992768" y="1358861"/>
                  </a:cubicBezTo>
                  <a:cubicBezTo>
                    <a:pt x="567462" y="1294104"/>
                    <a:pt x="239016" y="966521"/>
                    <a:pt x="162653" y="556261"/>
                  </a:cubicBezTo>
                  <a:lnTo>
                    <a:pt x="146861" y="387141"/>
                  </a:lnTo>
                  <a:lnTo>
                    <a:pt x="4031" y="387141"/>
                  </a:lnTo>
                  <a:lnTo>
                    <a:pt x="15141" y="372072"/>
                  </a:lnTo>
                  <a:lnTo>
                    <a:pt x="0" y="371629"/>
                  </a:lnTo>
                  <a:lnTo>
                    <a:pt x="16442" y="370306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28829A9B-B5D7-DF14-40E7-3732413FD2CC}"/>
                    </a:ext>
                  </a:extLst>
                </p:cNvPr>
                <p:cNvSpPr txBox="1"/>
                <p:nvPr/>
              </p:nvSpPr>
              <p:spPr>
                <a:xfrm>
                  <a:off x="7325037" y="4784865"/>
                  <a:ext cx="3070478" cy="53322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dirty="0"/>
                    <a:t>Pitching moment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𝑐𝑔</m:t>
                              </m:r>
                            </m:sub>
                          </m:sSub>
                        </m:sub>
                      </m:sSub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28829A9B-B5D7-DF14-40E7-3732413FD2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5037" y="4784865"/>
                  <a:ext cx="3070478" cy="533223"/>
                </a:xfrm>
                <a:prstGeom prst="rect">
                  <a:avLst/>
                </a:prstGeom>
                <a:blipFill>
                  <a:blip r:embed="rId5"/>
                  <a:stretch>
                    <a:fillRect l="-1646" t="-6977" b="-1162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302E952D-6482-D12A-320C-1671ED1D23F9}"/>
                    </a:ext>
                  </a:extLst>
                </p:cNvPr>
                <p:cNvSpPr txBox="1"/>
                <p:nvPr/>
              </p:nvSpPr>
              <p:spPr>
                <a:xfrm>
                  <a:off x="7029312" y="3627876"/>
                  <a:ext cx="683065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302E952D-6482-D12A-320C-1671ED1D23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9312" y="3627876"/>
                  <a:ext cx="683065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310627F-5868-96BB-9DCE-D0661D97EC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0623" y="3390749"/>
              <a:ext cx="2084227" cy="1149120"/>
            </a:xfrm>
            <a:prstGeom prst="straightConnector1">
              <a:avLst/>
            </a:prstGeom>
            <a:ln w="28575"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261E0D3B-FF0B-5276-DC4A-886A023A5484}"/>
                    </a:ext>
                  </a:extLst>
                </p:cNvPr>
                <p:cNvSpPr txBox="1"/>
                <p:nvPr/>
              </p:nvSpPr>
              <p:spPr>
                <a:xfrm rot="19886884">
                  <a:off x="4984179" y="3581748"/>
                  <a:ext cx="170803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sz="2400" dirty="0">
                      <a:ea typeface="Cambria Math" panose="02040503050406030204" pitchFamily="18" charset="0"/>
                    </a:rPr>
                    <a:t>Velocity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𝐹𝑀𝑉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261E0D3B-FF0B-5276-DC4A-886A023A54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886884">
                  <a:off x="4984179" y="3581748"/>
                  <a:ext cx="1708033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1194" t="-1099" r="-4478" b="-208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51662FAB-D378-D299-0D6E-FF88B497BB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8610" y="1188721"/>
                <a:ext cx="11032524" cy="4857516"/>
              </a:xfrm>
            </p:spPr>
            <p:txBody>
              <a:bodyPr/>
              <a:lstStyle/>
              <a:p>
                <a:r>
                  <a:rPr lang="en-US" dirty="0"/>
                  <a:t>Static, longitudinal aerodynamics of Orion crew module</a:t>
                </a:r>
              </a:p>
              <a:p>
                <a:pPr>
                  <a:lnSpc>
                    <a:spcPct val="125000"/>
                  </a:lnSpc>
                </a:pPr>
                <a:r>
                  <a:rPr lang="en-US" dirty="0"/>
                  <a:t>Compare SCGN with GPR</a:t>
                </a:r>
              </a:p>
              <a:p>
                <a:pPr lvl="1"/>
                <a:r>
                  <a:rPr lang="en-US" dirty="0"/>
                  <a:t>GPR is a widely used UQ method</a:t>
                </a:r>
              </a:p>
              <a:p>
                <a:pPr lvl="1"/>
                <a:r>
                  <a:rPr lang="en-US" dirty="0"/>
                  <a:t>Need 3 independent GPRs (one for each coefficient),</a:t>
                </a:r>
              </a:p>
              <a:p>
                <a:pPr lvl="1" indent="0">
                  <a:buNone/>
                </a:pPr>
                <a:r>
                  <a:rPr lang="en-US" dirty="0"/>
                  <a:t>single SCGN learns all coefficients simultaneously</a:t>
                </a:r>
              </a:p>
              <a:p>
                <a:pPr>
                  <a:lnSpc>
                    <a:spcPct val="125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=5057</m:t>
                    </m:r>
                  </m:oMath>
                </a14:m>
                <a:r>
                  <a:rPr lang="en-US" dirty="0"/>
                  <a:t> total data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=1057</m:t>
                    </m:r>
                  </m:oMath>
                </a14:m>
                <a:r>
                  <a:rPr lang="en-US" dirty="0"/>
                  <a:t> test data</a:t>
                </a:r>
              </a:p>
              <a:p>
                <a:pPr lvl="1"/>
                <a:r>
                  <a:rPr lang="en-US" dirty="0"/>
                  <a:t>Vary number of training data,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Cross validation: 10 repeat</a:t>
                </a:r>
              </a:p>
              <a:p>
                <a:pPr marL="690563" lvl="1" indent="0">
                  <a:buNone/>
                </a:pPr>
                <a:r>
                  <a:rPr lang="en-US" dirty="0"/>
                  <a:t>experiments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51662FAB-D378-D299-0D6E-FF88B497BB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8610" y="1188721"/>
                <a:ext cx="11032524" cy="4857516"/>
              </a:xfrm>
              <a:blipFill>
                <a:blip r:embed="rId8"/>
                <a:stretch>
                  <a:fillRect l="-1036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94348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B0B85D7-8B5A-2CB8-A04F-89069E9EF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188720"/>
            <a:ext cx="11032524" cy="4855464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21A07B-B4E7-C5A8-D018-4C3633A6C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SCGN and GPR predictions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1328D-B3E5-B681-272A-5E12CD89F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12</a:t>
            </a:fld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18DD2CD-D87F-24C5-4F70-A066B8AECE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4"/>
          <a:stretch/>
        </p:blipFill>
        <p:spPr>
          <a:xfrm>
            <a:off x="320040" y="1188719"/>
            <a:ext cx="4059936" cy="244819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BC84705-22D3-5A85-9054-C5B2F6D766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7"/>
          <a:stretch/>
        </p:blipFill>
        <p:spPr>
          <a:xfrm>
            <a:off x="320040" y="3592705"/>
            <a:ext cx="4069080" cy="2451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87B56F-E78B-DDB9-FBB2-B21D43D24F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48" t="4338" r="19600" b="8903"/>
          <a:stretch/>
        </p:blipFill>
        <p:spPr>
          <a:xfrm>
            <a:off x="4266504" y="1463040"/>
            <a:ext cx="3657600" cy="38136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9A6B8D-81AE-85EF-75BE-ECEA827AEA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307" t="4759" r="19515" b="8863"/>
          <a:stretch/>
        </p:blipFill>
        <p:spPr>
          <a:xfrm>
            <a:off x="7695504" y="1463040"/>
            <a:ext cx="3657600" cy="38136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F1D7CAF-5B2A-8F21-2A21-DB1A70550015}"/>
                  </a:ext>
                </a:extLst>
              </p:cNvPr>
              <p:cNvSpPr txBox="1"/>
              <p:nvPr/>
            </p:nvSpPr>
            <p:spPr>
              <a:xfrm>
                <a:off x="6106053" y="5409781"/>
                <a:ext cx="3635022" cy="422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See paper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𝑐𝑔</m:t>
                            </m:r>
                          </m:sub>
                        </m:sSub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F1D7CAF-5B2A-8F21-2A21-DB1A70550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6053" y="5409781"/>
                <a:ext cx="3635022" cy="422936"/>
              </a:xfrm>
              <a:prstGeom prst="rect">
                <a:avLst/>
              </a:prstGeom>
              <a:blipFill>
                <a:blip r:embed="rId6"/>
                <a:stretch>
                  <a:fillRect t="-5714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9472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F1AE6-417B-E39F-F984-6AFA22299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Prediction accuracy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9A8DA-35F7-F5B7-3D1D-C265F47C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53C702-CB04-7429-3A7D-AD81A52C3E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7676" y="1828800"/>
            <a:ext cx="5486400" cy="365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1A52B1-21CF-7F37-4AF6-F07A101CCD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21276" y="1828800"/>
            <a:ext cx="5486400" cy="3657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5030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F1AE6-417B-E39F-F984-6AFA22299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Training and prediction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0A30F6-22E0-7252-B7F8-C2A81C727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320040" y="1828800"/>
            <a:ext cx="5486400" cy="36576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9A8DA-35F7-F5B7-3D1D-C265F47C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FF23AE-CAEE-7F33-6978-7C12B559F9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06440" y="1828800"/>
            <a:ext cx="5486400" cy="3657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5797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F2610-8B1B-E614-079C-0A2D1C025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65B19-E5E1-436C-45E8-B56264A01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188720"/>
            <a:ext cx="11032524" cy="4855464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Adapted and applied SCGN method for nonlinear regression and UQ</a:t>
            </a:r>
          </a:p>
          <a:p>
            <a:pPr>
              <a:lnSpc>
                <a:spcPct val="150000"/>
              </a:lnSpc>
            </a:pPr>
            <a:r>
              <a:rPr lang="en-US" dirty="0"/>
              <a:t>Introduced spectral decomposition sampling</a:t>
            </a:r>
          </a:p>
          <a:p>
            <a:pPr marL="920750" lvl="1" indent="-463550">
              <a:lnSpc>
                <a:spcPct val="100000"/>
              </a:lnSpc>
              <a:buFont typeface="Wingdings" pitchFamily="2" charset="2"/>
              <a:buChar char="ü"/>
            </a:pPr>
            <a:r>
              <a:rPr lang="en-US" dirty="0"/>
              <a:t>Generate smooth function realizations without changing NN architecture</a:t>
            </a:r>
          </a:p>
          <a:p>
            <a:pPr marL="920750" lvl="1" indent="-463550">
              <a:lnSpc>
                <a:spcPct val="100000"/>
              </a:lnSpc>
              <a:buFont typeface="Wingdings" pitchFamily="2" charset="2"/>
              <a:buChar char="ü"/>
            </a:pPr>
            <a:r>
              <a:rPr lang="en-US" dirty="0"/>
              <a:t>Preserve learned covariance at each point</a:t>
            </a:r>
          </a:p>
          <a:p>
            <a:pPr marL="920750" lvl="1" indent="-463550">
              <a:lnSpc>
                <a:spcPct val="100000"/>
              </a:lnSpc>
              <a:buFont typeface="Wingdings" pitchFamily="2" charset="2"/>
              <a:buChar char="ü"/>
            </a:pPr>
            <a:r>
              <a:rPr lang="en-US" dirty="0"/>
              <a:t>Results independent of arbitrary variable order</a:t>
            </a:r>
          </a:p>
          <a:p>
            <a:pPr>
              <a:lnSpc>
                <a:spcPct val="150000"/>
              </a:lnSpc>
            </a:pPr>
            <a:r>
              <a:rPr lang="en-US" dirty="0"/>
              <a:t>Compared empirically with GPR</a:t>
            </a:r>
          </a:p>
          <a:p>
            <a:pPr marL="920750" lvl="1" indent="-463550">
              <a:lnSpc>
                <a:spcPct val="100000"/>
              </a:lnSpc>
              <a:buFont typeface="Wingdings" pitchFamily="2" charset="2"/>
              <a:buChar char="ü"/>
            </a:pPr>
            <a:r>
              <a:rPr lang="en-US" dirty="0"/>
              <a:t>Learn cross-covariance between aero coefficients</a:t>
            </a:r>
          </a:p>
          <a:p>
            <a:pPr marL="920750" lvl="1" indent="-463550">
              <a:lnSpc>
                <a:spcPct val="100000"/>
              </a:lnSpc>
              <a:buFont typeface="Wingdings" pitchFamily="2" charset="2"/>
              <a:buChar char="ü"/>
            </a:pPr>
            <a:r>
              <a:rPr lang="en-US" dirty="0"/>
              <a:t>Competitive nominal accuracy and uncertainty descriptions</a:t>
            </a:r>
          </a:p>
          <a:p>
            <a:pPr marL="920750" lvl="1" indent="-463550">
              <a:lnSpc>
                <a:spcPct val="100000"/>
              </a:lnSpc>
              <a:buFont typeface="Wingdings" pitchFamily="2" charset="2"/>
              <a:buChar char="ü"/>
            </a:pPr>
            <a:r>
              <a:rPr lang="en-US" dirty="0"/>
              <a:t>Significantly improve computational efficiency and scaling with dataset size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E0D45-D268-EF85-7821-33A530D24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9676E9-9C31-EE10-EC92-2F56FEAB0A45}"/>
              </a:ext>
            </a:extLst>
          </p:cNvPr>
          <p:cNvSpPr txBox="1"/>
          <p:nvPr/>
        </p:nvSpPr>
        <p:spPr>
          <a:xfrm>
            <a:off x="15266020" y="11151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880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D392B-1D96-3F31-5332-700DD952F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008646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29AF87-7C45-6709-430B-C36FB192D0D2}"/>
              </a:ext>
            </a:extLst>
          </p:cNvPr>
          <p:cNvSpPr/>
          <p:nvPr/>
        </p:nvSpPr>
        <p:spPr>
          <a:xfrm>
            <a:off x="329184" y="2249424"/>
            <a:ext cx="11027664" cy="379400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940FF7-FB4C-C68E-877D-D541DCEBF8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9184" y="2386584"/>
            <a:ext cx="5486400" cy="3657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70B33E-2323-DDE9-741A-541A8C083F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68019" y="2386584"/>
            <a:ext cx="5485780" cy="3657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C0FEE5-FB04-F831-2809-10F4EDC63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spectral decomposition?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AA351-85BD-6204-B7EC-5633CBA4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17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52D31C-8F8F-5988-029B-D3CA214CAB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67480" y="2386584"/>
            <a:ext cx="5486400" cy="3657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D7ED837-CE4F-BA89-5038-98BFFC4D3C7D}"/>
                  </a:ext>
                </a:extLst>
              </p:cNvPr>
              <p:cNvSpPr/>
              <p:nvPr/>
            </p:nvSpPr>
            <p:spPr>
              <a:xfrm rot="21220790">
                <a:off x="3763217" y="5436867"/>
                <a:ext cx="6426162" cy="1058399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tx1"/>
                    </a:solidFill>
                  </a:rPr>
                  <a:t>Identical to plain Cholesky</a:t>
                </a:r>
              </a:p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tx1"/>
                    </a:solidFill>
                  </a:rPr>
                  <a:t>Cannot cross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D7ED837-CE4F-BA89-5038-98BFFC4D3C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20790">
                <a:off x="3763217" y="5436867"/>
                <a:ext cx="6426162" cy="1058399"/>
              </a:xfrm>
              <a:prstGeom prst="ellipse">
                <a:avLst/>
              </a:prstGeom>
              <a:blipFill>
                <a:blip r:embed="rId6"/>
                <a:stretch>
                  <a:fillRect t="-11765" b="-1176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7D43AC2-126C-AA5F-B83A-D9F01F38137F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6918042" y="4427934"/>
            <a:ext cx="753418" cy="101214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5B6F8E1-117F-65BF-DE5A-8996D0F96668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2636322" y="4631377"/>
            <a:ext cx="2040600" cy="121287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446842-773A-0128-08E5-E4FB01214E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040" y="1188719"/>
                <a:ext cx="11036808" cy="1234440"/>
              </a:xfr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b">
                <a:normAutofit/>
              </a:bodyPr>
              <a:lstStyle/>
              <a:p>
                <a:r>
                  <a:rPr lang="en-US" dirty="0"/>
                  <a:t>For this model, variables in (arbitrary) order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𝑐𝑔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Setting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0,0,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removes cross-covariance influence</a:t>
                </a:r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𝑐𝑔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446842-773A-0128-08E5-E4FB01214E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" y="1188719"/>
                <a:ext cx="11036808" cy="1234440"/>
              </a:xfrm>
              <a:blipFill>
                <a:blip r:embed="rId7"/>
                <a:stretch>
                  <a:fillRect l="-1034" b="-7071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21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4AE6-8A89-747F-B245-666D0F984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Model hyperparameters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07B51F-BF04-5924-6DFD-5D314C7EA8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b="1" dirty="0"/>
                  <a:t>SCGN:</a:t>
                </a:r>
              </a:p>
              <a:p>
                <a:r>
                  <a:rPr lang="en-US" sz="2400" dirty="0"/>
                  <a:t>Mean NN: 4 hidden layers, 16 neurons/layer, tanh activation functions</a:t>
                </a:r>
              </a:p>
              <a:p>
                <a:r>
                  <a:rPr lang="en-US" sz="2400" dirty="0"/>
                  <a:t>Covariance NN: 8 hidden layers, 32 neurons/layer, tanh activation functions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weight regularization loss function weights: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𝑡𝑟𝑎𝑖𝑛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/1000</m:t>
                        </m:r>
                      </m:sup>
                    </m:sSup>
                  </m:oMath>
                </a14:m>
                <a:endParaRPr lang="en-US" sz="2400" dirty="0"/>
              </a:p>
              <a:p>
                <a:r>
                  <a:rPr lang="en-US" sz="2400" dirty="0"/>
                  <a:t>Optimize NN parameters with L-BFGS</a:t>
                </a:r>
              </a:p>
              <a:p>
                <a:pPr marL="0" indent="0">
                  <a:buNone/>
                </a:pPr>
                <a:r>
                  <a:rPr lang="en-US" b="1" dirty="0"/>
                  <a:t>GPR:</a:t>
                </a:r>
              </a:p>
              <a:p>
                <a:r>
                  <a:rPr lang="en-US" sz="2400" dirty="0"/>
                  <a:t>Anisotropic squared exponential covariance kernel: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ℓ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Noise regularization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Optimize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,⋯,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/>
                  <a:t> by maximizing log marginal likelihood with L-BFGS-B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07B51F-BF04-5924-6DFD-5D314C7EA8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1" t="-2865" b="-18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B4321-BF68-ABF4-D1D9-A0949630D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07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1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|14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5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5|1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4|5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|14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1|18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1|18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|12.6"/>
</p:tagLst>
</file>

<file path=ppt/theme/theme1.xml><?xml version="1.0" encoding="utf-8"?>
<a:theme xmlns:a="http://schemas.openxmlformats.org/drawingml/2006/main" name="1_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A36D77-8E02-F549-BEC2-B5293A3E4A72}" vid="{031010EB-2460-CA48-9743-4E0AD158A2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78B1F89695A648ADE9F5B1F3E0EEF2" ma:contentTypeVersion="10" ma:contentTypeDescription="Create a new document." ma:contentTypeScope="" ma:versionID="c148aff34a7621eba3f1dae1dafda732">
  <xsd:schema xmlns:xsd="http://www.w3.org/2001/XMLSchema" xmlns:xs="http://www.w3.org/2001/XMLSchema" xmlns:p="http://schemas.microsoft.com/office/2006/metadata/properties" xmlns:ns2="e698ca81-8296-4fdc-b75e-d1db1a500dd7" xmlns:ns3="d900e117-17a0-4b24-9e47-511ef1d02c43" targetNamespace="http://schemas.microsoft.com/office/2006/metadata/properties" ma:root="true" ma:fieldsID="0cb72dd3324532457eab93fc3f4e99a8" ns2:_="" ns3:_="">
    <xsd:import namespace="e698ca81-8296-4fdc-b75e-d1db1a500dd7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8ca81-8296-4fdc-b75e-d1db1a500d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392e51f-12f9-4c3d-990e-bab15be2e3fe}" ma:internalName="TaxCatchAll" ma:showField="CatchAllData" ma:web="be954756-5a2a-422e-a924-a134369c66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e698ca81-8296-4fdc-b75e-d1db1a500dd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377796-FEBF-4176-A7CD-467F6251D74C}">
  <ds:schemaRefs>
    <ds:schemaRef ds:uri="d900e117-17a0-4b24-9e47-511ef1d02c43"/>
    <ds:schemaRef ds:uri="e698ca81-8296-4fdc-b75e-d1db1a500d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EEB324B-CA68-4039-BB95-09F28F8E2B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30060B-DE88-4BF9-8F44-D92E6164E738}">
  <ds:schemaRefs>
    <ds:schemaRef ds:uri="http://www.w3.org/XML/1998/namespace"/>
    <ds:schemaRef ds:uri="http://purl.org/dc/dcmitype/"/>
    <ds:schemaRef ds:uri="e698ca81-8296-4fdc-b75e-d1db1a500dd7"/>
    <ds:schemaRef ds:uri="http://schemas.microsoft.com/office/2006/documentManagement/types"/>
    <ds:schemaRef ds:uri="http://schemas.microsoft.com/office/2006/metadata/properties"/>
    <ds:schemaRef ds:uri="d900e117-17a0-4b24-9e47-511ef1d02c4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8841</TotalTime>
  <Words>917</Words>
  <Application>Microsoft Macintosh PowerPoint</Application>
  <PresentationFormat>Widescreen</PresentationFormat>
  <Paragraphs>156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Wingdings</vt:lpstr>
      <vt:lpstr>1_Office Theme</vt:lpstr>
      <vt:lpstr>PowerPoint Presentation</vt:lpstr>
      <vt:lpstr>Outline</vt:lpstr>
      <vt:lpstr>Aerodynamic modeling</vt:lpstr>
      <vt:lpstr>Aerodynamic uncertainty quantification (UQ)</vt:lpstr>
      <vt:lpstr>Machine learning for aerodynamic UQ</vt:lpstr>
      <vt:lpstr>Structured Covariance Gaussian Networks (SCGNs)</vt:lpstr>
      <vt:lpstr>Training SCGNs</vt:lpstr>
      <vt:lpstr>Sampling the conditional distribution</vt:lpstr>
      <vt:lpstr>Towards smooth function samples</vt:lpstr>
      <vt:lpstr>Spectral decomposition sampling</vt:lpstr>
      <vt:lpstr>Numerical experiments</vt:lpstr>
      <vt:lpstr>SCGN and GPR predictions</vt:lpstr>
      <vt:lpstr>Prediction accuracy</vt:lpstr>
      <vt:lpstr>Training and prediction</vt:lpstr>
      <vt:lpstr>Concluding remarks</vt:lpstr>
      <vt:lpstr>Backup slides</vt:lpstr>
      <vt:lpstr>Why spectral decomposition?</vt:lpstr>
      <vt:lpstr>Model hyperparameters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Snyder, Steven M. (LARC-D316)</dc:creator>
  <cp:lastModifiedBy>Nakamura-Zimmerer, Tenavi (LARC-D317)</cp:lastModifiedBy>
  <cp:revision>37</cp:revision>
  <dcterms:created xsi:type="dcterms:W3CDTF">2022-03-18T13:21:52Z</dcterms:created>
  <dcterms:modified xsi:type="dcterms:W3CDTF">2022-11-30T20:56:28Z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0x010100BD78B1F89695A648ADE9F5B1F3E0EEF2</vt:lpwstr>
  </property>
  <property fmtid="{D5CDD505-2E9C-101B-9397-08002B2CF9AE}" pid="3" name="MediaServiceImageTags">
    <vt:lpwstr/>
  </property>
</Properties>
</file>